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 id="2147483736" r:id="rId2"/>
  </p:sldMasterIdLst>
  <p:notesMasterIdLst>
    <p:notesMasterId r:id="rId92"/>
  </p:notesMasterIdLst>
  <p:sldIdLst>
    <p:sldId id="458" r:id="rId3"/>
    <p:sldId id="398" r:id="rId4"/>
    <p:sldId id="582" r:id="rId5"/>
    <p:sldId id="583" r:id="rId6"/>
    <p:sldId id="457" r:id="rId7"/>
    <p:sldId id="584" r:id="rId8"/>
    <p:sldId id="402" r:id="rId9"/>
    <p:sldId id="468" r:id="rId10"/>
    <p:sldId id="406" r:id="rId11"/>
    <p:sldId id="482" r:id="rId12"/>
    <p:sldId id="578" r:id="rId13"/>
    <p:sldId id="585" r:id="rId14"/>
    <p:sldId id="415" r:id="rId15"/>
    <p:sldId id="412" r:id="rId16"/>
    <p:sldId id="487" r:id="rId17"/>
    <p:sldId id="493" r:id="rId18"/>
    <p:sldId id="416" r:id="rId19"/>
    <p:sldId id="485" r:id="rId20"/>
    <p:sldId id="419" r:id="rId21"/>
    <p:sldId id="420" r:id="rId22"/>
    <p:sldId id="480" r:id="rId23"/>
    <p:sldId id="422" r:id="rId24"/>
    <p:sldId id="423" r:id="rId25"/>
    <p:sldId id="454" r:id="rId26"/>
    <p:sldId id="425" r:id="rId27"/>
    <p:sldId id="490" r:id="rId28"/>
    <p:sldId id="455" r:id="rId29"/>
    <p:sldId id="456" r:id="rId30"/>
    <p:sldId id="497" r:id="rId31"/>
    <p:sldId id="428" r:id="rId32"/>
    <p:sldId id="486" r:id="rId33"/>
    <p:sldId id="498" r:id="rId34"/>
    <p:sldId id="429" r:id="rId35"/>
    <p:sldId id="508" r:id="rId36"/>
    <p:sldId id="430" r:id="rId37"/>
    <p:sldId id="504" r:id="rId38"/>
    <p:sldId id="507" r:id="rId39"/>
    <p:sldId id="575" r:id="rId40"/>
    <p:sldId id="577" r:id="rId41"/>
    <p:sldId id="477" r:id="rId42"/>
    <p:sldId id="576" r:id="rId43"/>
    <p:sldId id="478" r:id="rId44"/>
    <p:sldId id="434" r:id="rId45"/>
    <p:sldId id="476" r:id="rId46"/>
    <p:sldId id="439" r:id="rId47"/>
    <p:sldId id="509" r:id="rId48"/>
    <p:sldId id="510" r:id="rId49"/>
    <p:sldId id="511" r:id="rId50"/>
    <p:sldId id="512" r:id="rId51"/>
    <p:sldId id="579" r:id="rId52"/>
    <p:sldId id="444" r:id="rId53"/>
    <p:sldId id="481" r:id="rId54"/>
    <p:sldId id="445" r:id="rId55"/>
    <p:sldId id="447" r:id="rId56"/>
    <p:sldId id="448" r:id="rId57"/>
    <p:sldId id="449" r:id="rId58"/>
    <p:sldId id="495" r:id="rId59"/>
    <p:sldId id="513" r:id="rId60"/>
    <p:sldId id="514" r:id="rId61"/>
    <p:sldId id="515" r:id="rId62"/>
    <p:sldId id="560" r:id="rId63"/>
    <p:sldId id="554" r:id="rId64"/>
    <p:sldId id="553" r:id="rId65"/>
    <p:sldId id="551" r:id="rId66"/>
    <p:sldId id="552" r:id="rId67"/>
    <p:sldId id="567" r:id="rId68"/>
    <p:sldId id="556" r:id="rId69"/>
    <p:sldId id="574" r:id="rId70"/>
    <p:sldId id="559" r:id="rId71"/>
    <p:sldId id="516" r:id="rId72"/>
    <p:sldId id="517" r:id="rId73"/>
    <p:sldId id="518" r:id="rId74"/>
    <p:sldId id="519" r:id="rId75"/>
    <p:sldId id="533" r:id="rId76"/>
    <p:sldId id="521" r:id="rId77"/>
    <p:sldId id="522" r:id="rId78"/>
    <p:sldId id="523" r:id="rId79"/>
    <p:sldId id="538" r:id="rId80"/>
    <p:sldId id="537" r:id="rId81"/>
    <p:sldId id="524" r:id="rId82"/>
    <p:sldId id="525" r:id="rId83"/>
    <p:sldId id="526" r:id="rId84"/>
    <p:sldId id="527" r:id="rId85"/>
    <p:sldId id="528" r:id="rId86"/>
    <p:sldId id="529" r:id="rId87"/>
    <p:sldId id="534" r:id="rId88"/>
    <p:sldId id="530" r:id="rId89"/>
    <p:sldId id="531" r:id="rId90"/>
    <p:sldId id="586" r:id="rId91"/>
  </p:sldIdLst>
  <p:sldSz cx="9144000" cy="6858000" type="screen4x3"/>
  <p:notesSz cx="6858000" cy="9144000"/>
  <p:defaultTextStyle>
    <a:defPPr>
      <a:defRPr lang="en-US"/>
    </a:defPPr>
    <a:lvl1pPr algn="l" rtl="0" eaLnBrk="0" fontAlgn="base" hangingPunct="0">
      <a:spcBef>
        <a:spcPct val="5000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5000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5000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5000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5000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00"/>
    <a:srgbClr val="FFFF99"/>
    <a:srgbClr val="FF9933"/>
    <a:srgbClr val="00C400"/>
    <a:srgbClr val="777777"/>
    <a:srgbClr val="B0B0B0"/>
    <a:srgbClr val="FF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5" autoAdjust="0"/>
    <p:restoredTop sz="99870" autoAdjust="0"/>
  </p:normalViewPr>
  <p:slideViewPr>
    <p:cSldViewPr>
      <p:cViewPr varScale="1">
        <p:scale>
          <a:sx n="84" d="100"/>
          <a:sy n="84" d="100"/>
        </p:scale>
        <p:origin x="1517"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ea typeface="宋体" pitchFamily="2" charset="-122"/>
              </a:defRPr>
            </a:lvl1pPr>
          </a:lstStyle>
          <a:p>
            <a:endParaRPr lang="zh-CN" altLang="en-US"/>
          </a:p>
        </p:txBody>
      </p:sp>
      <p:sp>
        <p:nvSpPr>
          <p:cNvPr id="130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ea typeface="宋体" pitchFamily="2" charset="-122"/>
              </a:defRPr>
            </a:lvl1pPr>
          </a:lstStyle>
          <a:p>
            <a:endParaRPr lang="en-US" altLang="zh-CN"/>
          </a:p>
        </p:txBody>
      </p:sp>
      <p:sp>
        <p:nvSpPr>
          <p:cNvPr id="130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0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30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ea typeface="宋体" pitchFamily="2" charset="-122"/>
              </a:defRPr>
            </a:lvl1pPr>
          </a:lstStyle>
          <a:p>
            <a:endParaRPr lang="en-US" altLang="zh-CN"/>
          </a:p>
        </p:txBody>
      </p:sp>
      <p:sp>
        <p:nvSpPr>
          <p:cNvPr id="130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a:ea typeface="宋体" pitchFamily="2" charset="-122"/>
              </a:defRPr>
            </a:lvl1pPr>
          </a:lstStyle>
          <a:p>
            <a:fld id="{70391425-40CE-423D-BDE4-A2D3A7E3DC9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E14C82A-4644-494F-8155-ECA6BEEC30BD}" type="slidenum">
              <a:rPr lang="zh-CN" altLang="en-US"/>
              <a:pPr/>
              <a:t>2</a:t>
            </a:fld>
            <a:endParaRPr lang="en-US" altLang="zh-CN"/>
          </a:p>
        </p:txBody>
      </p:sp>
      <p:sp>
        <p:nvSpPr>
          <p:cNvPr id="299010" name="Slide Image Placeholder 1"/>
          <p:cNvSpPr>
            <a:spLocks noGrp="1" noRot="1" noChangeAspect="1" noTextEdit="1"/>
          </p:cNvSpPr>
          <p:nvPr>
            <p:ph type="sldImg"/>
          </p:nvPr>
        </p:nvSpPr>
        <p:spPr>
          <a:ln/>
        </p:spPr>
      </p:sp>
      <p:sp>
        <p:nvSpPr>
          <p:cNvPr id="299011" name="Notes Placeholder 2"/>
          <p:cNvSpPr>
            <a:spLocks noGrp="1"/>
          </p:cNvSpPr>
          <p:nvPr>
            <p:ph type="body" idx="1"/>
          </p:nvPr>
        </p:nvSpPr>
        <p:spPr/>
        <p:txBody>
          <a:bodyPr/>
          <a:lstStyle/>
          <a:p>
            <a:pPr>
              <a:spcBef>
                <a:spcPct val="0"/>
              </a:spcBef>
            </a:pPr>
            <a:endParaRPr lang="zh-CN" altLang="en-US"/>
          </a:p>
        </p:txBody>
      </p:sp>
      <p:sp>
        <p:nvSpPr>
          <p:cNvPr id="25604"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eaLnBrk="1" hangingPunct="1">
              <a:spcBef>
                <a:spcPct val="0"/>
              </a:spcBef>
            </a:pPr>
            <a:fld id="{ABF044AF-631B-4937-BF2A-A44A51B25868}" type="slidenum">
              <a:rPr lang="zh-CN" altLang="en-US" sz="1200">
                <a:latin typeface="Calibri" pitchFamily="34" charset="0"/>
                <a:ea typeface="宋体" pitchFamily="2" charset="-122"/>
                <a:cs typeface="Arial" pitchFamily="34" charset="0"/>
              </a:rPr>
              <a:pPr algn="r" eaLnBrk="1" hangingPunct="1">
                <a:spcBef>
                  <a:spcPct val="0"/>
                </a:spcBef>
              </a:pPr>
              <a:t>2</a:t>
            </a:fld>
            <a:endParaRPr lang="en-US" altLang="zh-CN" sz="1200">
              <a:latin typeface="Calibri" pitchFamily="34" charset="0"/>
              <a:ea typeface="宋体" pitchFamily="2" charset="-122"/>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5E581C-5B3E-4FB2-800E-958CBD5920F8}" type="slidenum">
              <a:rPr lang="zh-CN" altLang="en-US"/>
              <a:pPr/>
              <a:t>37</a:t>
            </a:fld>
            <a:endParaRPr lang="en-US" altLang="zh-CN"/>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70982-F7EC-4CBF-B9E7-58A1C8B587F4}" type="slidenum">
              <a:rPr lang="zh-CN" altLang="en-US"/>
              <a:pPr/>
              <a:t>38</a:t>
            </a:fld>
            <a:endParaRPr lang="en-US" altLang="zh-CN"/>
          </a:p>
        </p:txBody>
      </p:sp>
      <p:sp>
        <p:nvSpPr>
          <p:cNvPr id="572418" name="Rectangle 2"/>
          <p:cNvSpPr>
            <a:spLocks noGrp="1" noRot="1" noChangeAspect="1" noChangeArrowheads="1" noTextEdit="1"/>
          </p:cNvSpPr>
          <p:nvPr>
            <p:ph type="sldImg"/>
          </p:nvPr>
        </p:nvSpPr>
        <p:spPr>
          <a:xfrm>
            <a:off x="1143000" y="685800"/>
            <a:ext cx="4573588" cy="3430588"/>
          </a:xfrm>
          <a:ln/>
        </p:spPr>
      </p:sp>
      <p:sp>
        <p:nvSpPr>
          <p:cNvPr id="572419" name="Rectangle 3"/>
          <p:cNvSpPr>
            <a:spLocks noGrp="1" noChangeArrowheads="1"/>
          </p:cNvSpPr>
          <p:nvPr>
            <p:ph type="body" idx="1"/>
          </p:nvPr>
        </p:nvSpPr>
        <p:spPr>
          <a:xfrm>
            <a:off x="684213" y="4344988"/>
            <a:ext cx="5489575" cy="4113212"/>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9ADF-2CFF-4417-818A-33D6EAB8F308}" type="slidenum">
              <a:rPr lang="zh-CN" altLang="en-US"/>
              <a:pPr/>
              <a:t>39</a:t>
            </a:fld>
            <a:endParaRPr lang="en-US" altLang="zh-CN"/>
          </a:p>
        </p:txBody>
      </p:sp>
      <p:sp>
        <p:nvSpPr>
          <p:cNvPr id="576514" name="Rectangle 2"/>
          <p:cNvSpPr>
            <a:spLocks noGrp="1" noRot="1" noChangeAspect="1" noChangeArrowheads="1" noTextEdit="1"/>
          </p:cNvSpPr>
          <p:nvPr>
            <p:ph type="sldImg"/>
          </p:nvPr>
        </p:nvSpPr>
        <p:spPr>
          <a:xfrm>
            <a:off x="1290638" y="795338"/>
            <a:ext cx="4281487" cy="3211512"/>
          </a:xfrm>
          <a:ln/>
        </p:spPr>
      </p:sp>
      <p:sp>
        <p:nvSpPr>
          <p:cNvPr id="576515" name="Rectangle 3"/>
          <p:cNvSpPr>
            <a:spLocks noGrp="1" noChangeArrowheads="1"/>
          </p:cNvSpPr>
          <p:nvPr>
            <p:ph type="body" idx="1"/>
          </p:nvPr>
        </p:nvSpPr>
        <p:spPr>
          <a:xfrm>
            <a:off x="914400" y="4341813"/>
            <a:ext cx="5029200" cy="4222750"/>
          </a:xfrm>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3EEAB-171F-4A79-B597-C2B12D5381AA}" type="slidenum">
              <a:rPr lang="zh-CN" altLang="en-US"/>
              <a:pPr/>
              <a:t>40</a:t>
            </a:fld>
            <a:endParaRPr lang="en-US" altLang="zh-CN"/>
          </a:p>
        </p:txBody>
      </p:sp>
      <p:sp>
        <p:nvSpPr>
          <p:cNvPr id="416770" name="Rectangle 2"/>
          <p:cNvSpPr>
            <a:spLocks noGrp="1" noRot="1" noChangeAspect="1" noChangeArrowheads="1" noTextEdit="1"/>
          </p:cNvSpPr>
          <p:nvPr>
            <p:ph type="sldImg"/>
          </p:nvPr>
        </p:nvSpPr>
        <p:spPr>
          <a:xfrm>
            <a:off x="1143000" y="685800"/>
            <a:ext cx="4573588" cy="3430588"/>
          </a:xfrm>
          <a:ln/>
        </p:spPr>
      </p:sp>
      <p:sp>
        <p:nvSpPr>
          <p:cNvPr id="416771" name="Rectangle 3"/>
          <p:cNvSpPr>
            <a:spLocks noGrp="1" noChangeArrowheads="1"/>
          </p:cNvSpPr>
          <p:nvPr>
            <p:ph type="body" idx="1"/>
          </p:nvPr>
        </p:nvSpPr>
        <p:spPr>
          <a:xfrm>
            <a:off x="684213" y="4344988"/>
            <a:ext cx="5489575" cy="4113212"/>
          </a:xfrm>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87C833-E51B-423F-AC59-5F8D98A41A34}" type="slidenum">
              <a:rPr lang="zh-CN" altLang="en-US"/>
              <a:pPr/>
              <a:t>41</a:t>
            </a:fld>
            <a:endParaRPr lang="en-US" altLang="zh-CN"/>
          </a:p>
        </p:txBody>
      </p:sp>
      <p:sp>
        <p:nvSpPr>
          <p:cNvPr id="574466" name="Rectangle 2"/>
          <p:cNvSpPr>
            <a:spLocks noGrp="1" noRot="1" noChangeAspect="1" noChangeArrowheads="1" noTextEdit="1"/>
          </p:cNvSpPr>
          <p:nvPr>
            <p:ph type="sldImg"/>
          </p:nvPr>
        </p:nvSpPr>
        <p:spPr>
          <a:xfrm>
            <a:off x="1143000" y="685800"/>
            <a:ext cx="4573588" cy="3430588"/>
          </a:xfrm>
          <a:ln/>
        </p:spPr>
      </p:sp>
      <p:sp>
        <p:nvSpPr>
          <p:cNvPr id="574467" name="Rectangle 3"/>
          <p:cNvSpPr>
            <a:spLocks noGrp="1" noChangeArrowheads="1"/>
          </p:cNvSpPr>
          <p:nvPr>
            <p:ph type="body" idx="1"/>
          </p:nvPr>
        </p:nvSpPr>
        <p:spPr>
          <a:xfrm>
            <a:off x="684213" y="4344988"/>
            <a:ext cx="5489575" cy="4113212"/>
          </a:xfrm>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5EBC3-9304-4CA9-8BA1-B47E05187961}" type="slidenum">
              <a:rPr lang="zh-CN" altLang="en-US"/>
              <a:pPr/>
              <a:t>43</a:t>
            </a:fld>
            <a:endParaRPr lang="en-US" altLang="zh-CN"/>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127D8-1C64-452A-B91E-CAFDF4264004}" type="slidenum">
              <a:rPr lang="zh-CN" altLang="en-US"/>
              <a:pPr/>
              <a:t>44</a:t>
            </a:fld>
            <a:endParaRPr lang="en-US" altLang="zh-CN"/>
          </a:p>
        </p:txBody>
      </p:sp>
      <p:sp>
        <p:nvSpPr>
          <p:cNvPr id="414722" name="Rectangle 2"/>
          <p:cNvSpPr>
            <a:spLocks noGrp="1" noRot="1" noChangeAspect="1" noChangeArrowheads="1" noTextEdit="1"/>
          </p:cNvSpPr>
          <p:nvPr>
            <p:ph type="sldImg"/>
          </p:nvPr>
        </p:nvSpPr>
        <p:spPr>
          <a:xfrm>
            <a:off x="1143000" y="685800"/>
            <a:ext cx="4573588" cy="3430588"/>
          </a:xfrm>
          <a:ln/>
        </p:spPr>
      </p:sp>
      <p:sp>
        <p:nvSpPr>
          <p:cNvPr id="414723" name="Rectangle 3"/>
          <p:cNvSpPr>
            <a:spLocks noGrp="1" noChangeArrowheads="1"/>
          </p:cNvSpPr>
          <p:nvPr>
            <p:ph type="body" idx="1"/>
          </p:nvPr>
        </p:nvSpPr>
        <p:spPr>
          <a:xfrm>
            <a:off x="684213" y="4344988"/>
            <a:ext cx="5489575" cy="4113212"/>
          </a:xfrm>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43A9A-0BF2-49F7-816A-1CD7CED90741}" type="slidenum">
              <a:rPr lang="zh-CN" altLang="en-US"/>
              <a:pPr/>
              <a:t>45</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AC6B4-CE2A-4293-B5B2-DE58545361FE}" type="slidenum">
              <a:rPr lang="zh-CN" altLang="en-US"/>
              <a:pPr/>
              <a:t>50</a:t>
            </a:fld>
            <a:endParaRPr lang="en-US" altLang="zh-CN"/>
          </a:p>
        </p:txBody>
      </p:sp>
      <p:sp>
        <p:nvSpPr>
          <p:cNvPr id="580610" name="Rectangle 2"/>
          <p:cNvSpPr>
            <a:spLocks noGrp="1" noRot="1" noChangeAspect="1" noChangeArrowheads="1" noTextEdit="1"/>
          </p:cNvSpPr>
          <p:nvPr>
            <p:ph type="sldImg"/>
          </p:nvPr>
        </p:nvSpPr>
        <p:spPr>
          <a:xfrm>
            <a:off x="1289050" y="795338"/>
            <a:ext cx="4279900" cy="3209925"/>
          </a:xfrm>
          <a:ln/>
        </p:spPr>
      </p:sp>
      <p:sp>
        <p:nvSpPr>
          <p:cNvPr id="580611" name="Rectangle 3"/>
          <p:cNvSpPr>
            <a:spLocks noGrp="1" noChangeArrowheads="1"/>
          </p:cNvSpPr>
          <p:nvPr>
            <p:ph type="body" idx="1"/>
          </p:nvPr>
        </p:nvSpPr>
        <p:spPr>
          <a:xfrm>
            <a:off x="914400" y="4341813"/>
            <a:ext cx="5029200" cy="4222750"/>
          </a:xfrm>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AE61F6-F5C4-4BC1-9C56-52EE82D7F2C2}" type="slidenum">
              <a:rPr lang="zh-CN" altLang="en-US"/>
              <a:pPr/>
              <a:t>51</a:t>
            </a:fld>
            <a:endParaRPr lang="en-US" altLang="zh-CN"/>
          </a:p>
        </p:txBody>
      </p:sp>
      <p:sp>
        <p:nvSpPr>
          <p:cNvPr id="362498" name="Rectangle 2"/>
          <p:cNvSpPr>
            <a:spLocks noGrp="1" noRot="1" noChangeAspect="1" noChangeArrowheads="1" noTextEdit="1"/>
          </p:cNvSpPr>
          <p:nvPr>
            <p:ph type="sldImg"/>
          </p:nvPr>
        </p:nvSpPr>
        <p:spPr>
          <a:xfrm>
            <a:off x="1144588" y="685800"/>
            <a:ext cx="4572000" cy="3429000"/>
          </a:xfrm>
          <a:ln/>
        </p:spPr>
      </p:sp>
      <p:sp>
        <p:nvSpPr>
          <p:cNvPr id="362499" name="Rectangle 3"/>
          <p:cNvSpPr>
            <a:spLocks noGrp="1" noChangeArrowheads="1"/>
          </p:cNvSpPr>
          <p:nvPr>
            <p:ph type="body" idx="1"/>
          </p:nvPr>
        </p:nvSpPr>
        <p:spPr/>
        <p:txBody>
          <a:bodyPr/>
          <a:lstStyle/>
          <a:p>
            <a:r>
              <a:rPr lang="en-US" altLang="zh-CN"/>
              <a:t>Prescribed for serious indications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CF6EC5-BA3C-4494-8166-689EB60D9F44}" type="slidenum">
              <a:rPr lang="en-US" altLang="zh-CN" smtClean="0"/>
              <a:pPr fontAlgn="base">
                <a:spcBef>
                  <a:spcPct val="0"/>
                </a:spcBef>
                <a:spcAft>
                  <a:spcPct val="0"/>
                </a:spcAft>
                <a:defRPr/>
              </a:pPr>
              <a:t>3</a:t>
            </a:fld>
            <a:endParaRPr lang="en-US" altLang="zh-CN" smtClean="0"/>
          </a:p>
        </p:txBody>
      </p:sp>
      <p:sp>
        <p:nvSpPr>
          <p:cNvPr id="95235" name="Rectangle 2"/>
          <p:cNvSpPr>
            <a:spLocks noGrp="1" noRot="1" noChangeAspect="1" noChangeArrowheads="1" noTextEdit="1"/>
          </p:cNvSpPr>
          <p:nvPr>
            <p:ph type="sldImg"/>
          </p:nvPr>
        </p:nvSpPr>
        <p:spPr bwMode="auto">
          <a:xfrm>
            <a:off x="1146175" y="687388"/>
            <a:ext cx="4568825" cy="3427412"/>
          </a:xfrm>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86451-6E6F-4E67-B0F2-96796CAD7D59}" type="slidenum">
              <a:rPr lang="zh-CN" altLang="en-US"/>
              <a:pPr/>
              <a:t>52</a:t>
            </a:fld>
            <a:endParaRPr lang="en-US" altLang="zh-CN"/>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E052AE-9903-46E3-B77E-5C645123E206}" type="slidenum">
              <a:rPr lang="zh-CN" altLang="en-US"/>
              <a:pPr/>
              <a:t>53</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4529A74-459B-41BD-A1DD-9BB68C63ACDC}" type="slidenum">
              <a:rPr lang="zh-CN" altLang="en-US"/>
              <a:pPr/>
              <a:t>67</a:t>
            </a:fld>
            <a:endParaRPr lang="en-US" altLang="zh-CN"/>
          </a:p>
        </p:txBody>
      </p:sp>
      <p:sp>
        <p:nvSpPr>
          <p:cNvPr id="5335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spcBef>
                <a:spcPct val="0"/>
              </a:spcBef>
            </a:pPr>
            <a:fld id="{329CADBB-92DD-41A6-8E26-1919F7F5F71B}" type="slidenum">
              <a:rPr lang="zh-CN" altLang="en-US" sz="1200">
                <a:ea typeface="MS PGothic" pitchFamily="34" charset="-128"/>
              </a:rPr>
              <a:pPr algn="r">
                <a:spcBef>
                  <a:spcPct val="0"/>
                </a:spcBef>
              </a:pPr>
              <a:t>67</a:t>
            </a:fld>
            <a:endParaRPr lang="en-US" altLang="zh-CN" sz="1200">
              <a:ea typeface="MS PGothic" pitchFamily="34" charset="-128"/>
            </a:endParaRPr>
          </a:p>
        </p:txBody>
      </p:sp>
      <p:sp>
        <p:nvSpPr>
          <p:cNvPr id="533507" name="Rectangle 2"/>
          <p:cNvSpPr>
            <a:spLocks noGrp="1" noRot="1" noChangeAspect="1" noChangeArrowheads="1" noTextEdit="1"/>
          </p:cNvSpPr>
          <p:nvPr>
            <p:ph type="sldImg"/>
          </p:nvPr>
        </p:nvSpPr>
        <p:spPr>
          <a:ln/>
        </p:spPr>
      </p:sp>
      <p:sp>
        <p:nvSpPr>
          <p:cNvPr id="533508" name="Rectangle 3"/>
          <p:cNvSpPr>
            <a:spLocks noGrp="1" noChangeArrowheads="1"/>
          </p:cNvSpPr>
          <p:nvPr>
            <p:ph type="body" idx="1"/>
          </p:nvPr>
        </p:nvSpPr>
        <p:spPr>
          <a:xfrm>
            <a:off x="914400" y="4343400"/>
            <a:ext cx="5029200" cy="4114800"/>
          </a:xfrm>
        </p:spPr>
        <p:txBody>
          <a:bodyPr/>
          <a:lstStyle/>
          <a:p>
            <a:endParaRPr lang="zh-CN" altLang="en-US" sz="2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1115CB-8104-46B2-AE81-5CC98F6A6929}" type="slidenum">
              <a:rPr lang="zh-CN" altLang="en-US"/>
              <a:pPr/>
              <a:t>68</a:t>
            </a:fld>
            <a:endParaRPr lang="en-US" altLang="zh-CN"/>
          </a:p>
        </p:txBody>
      </p:sp>
      <p:sp>
        <p:nvSpPr>
          <p:cNvPr id="5703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spcBef>
                <a:spcPct val="0"/>
              </a:spcBef>
            </a:pPr>
            <a:fld id="{12EB6DBB-1652-4D63-A33F-ED737A657756}" type="slidenum">
              <a:rPr lang="zh-CN" altLang="en-US" sz="1200">
                <a:ea typeface="MS PGothic" pitchFamily="34" charset="-128"/>
              </a:rPr>
              <a:pPr algn="r">
                <a:spcBef>
                  <a:spcPct val="0"/>
                </a:spcBef>
              </a:pPr>
              <a:t>68</a:t>
            </a:fld>
            <a:endParaRPr lang="en-US" altLang="zh-CN" sz="1200">
              <a:ea typeface="MS PGothic" pitchFamily="34" charset="-128"/>
            </a:endParaRPr>
          </a:p>
        </p:txBody>
      </p:sp>
      <p:sp>
        <p:nvSpPr>
          <p:cNvPr id="570371" name="Rectangle 2"/>
          <p:cNvSpPr>
            <a:spLocks noGrp="1" noRot="1" noChangeAspect="1" noChangeArrowheads="1" noTextEdit="1"/>
          </p:cNvSpPr>
          <p:nvPr>
            <p:ph type="sldImg"/>
          </p:nvPr>
        </p:nvSpPr>
        <p:spPr>
          <a:ln/>
        </p:spPr>
      </p:sp>
      <p:sp>
        <p:nvSpPr>
          <p:cNvPr id="570372" name="Rectangle 3"/>
          <p:cNvSpPr>
            <a:spLocks noGrp="1" noChangeArrowheads="1"/>
          </p:cNvSpPr>
          <p:nvPr>
            <p:ph type="body" idx="1"/>
          </p:nvPr>
        </p:nvSpPr>
        <p:spPr>
          <a:xfrm>
            <a:off x="914400" y="4343400"/>
            <a:ext cx="5029200" cy="4114800"/>
          </a:xfrm>
        </p:spPr>
        <p:txBody>
          <a:bodyPr/>
          <a:lstStyle/>
          <a:p>
            <a:endParaRPr lang="zh-CN" altLang="en-US" sz="2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DA8BD75-D6FB-4872-BB54-9D0E4C42B258}" type="slidenum">
              <a:rPr lang="zh-CN" altLang="en-US"/>
              <a:pPr/>
              <a:t>69</a:t>
            </a:fld>
            <a:endParaRPr lang="en-US" altLang="zh-CN"/>
          </a:p>
        </p:txBody>
      </p:sp>
      <p:sp>
        <p:nvSpPr>
          <p:cNvPr id="5396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spcBef>
                <a:spcPct val="0"/>
              </a:spcBef>
            </a:pPr>
            <a:fld id="{2E6A85AC-16A0-4922-B12B-628448D8694B}" type="slidenum">
              <a:rPr lang="zh-CN" altLang="en-US" sz="1200">
                <a:ea typeface="MS PGothic" pitchFamily="34" charset="-128"/>
              </a:rPr>
              <a:pPr algn="r">
                <a:spcBef>
                  <a:spcPct val="0"/>
                </a:spcBef>
              </a:pPr>
              <a:t>69</a:t>
            </a:fld>
            <a:endParaRPr lang="en-US" altLang="zh-CN" sz="1200">
              <a:ea typeface="MS PGothic" pitchFamily="34" charset="-128"/>
            </a:endParaRPr>
          </a:p>
        </p:txBody>
      </p:sp>
      <p:sp>
        <p:nvSpPr>
          <p:cNvPr id="539651" name="Rectangle 2"/>
          <p:cNvSpPr>
            <a:spLocks noGrp="1" noRot="1" noChangeAspect="1" noChangeArrowheads="1" noTextEdit="1"/>
          </p:cNvSpPr>
          <p:nvPr>
            <p:ph type="sldImg"/>
          </p:nvPr>
        </p:nvSpPr>
        <p:spPr>
          <a:ln/>
        </p:spPr>
      </p:sp>
      <p:sp>
        <p:nvSpPr>
          <p:cNvPr id="539652" name="Rectangle 3"/>
          <p:cNvSpPr>
            <a:spLocks noGrp="1" noChangeArrowheads="1"/>
          </p:cNvSpPr>
          <p:nvPr>
            <p:ph type="body" idx="1"/>
          </p:nvPr>
        </p:nvSpPr>
        <p:spPr>
          <a:xfrm>
            <a:off x="914400" y="4343400"/>
            <a:ext cx="5029200" cy="4114800"/>
          </a:xfrm>
        </p:spPr>
        <p:txBody>
          <a:bodyPr/>
          <a:lstStyle/>
          <a:p>
            <a:r>
              <a:rPr lang="zh-CN" altLang="en-US"/>
              <a:t>****</a:t>
            </a:r>
            <a:r>
              <a:rPr lang="en-US" altLang="zh-CN"/>
              <a:t>Optional for a more advanced class or for people with more time****</a:t>
            </a:r>
          </a:p>
          <a:p>
            <a:endParaRPr lang="en-US" altLang="zh-CN"/>
          </a:p>
          <a:p>
            <a:r>
              <a:rPr lang="en-US" altLang="zh-CN"/>
              <a:t>www.herceptin.com</a:t>
            </a: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25C2C-99E7-48A0-8B0F-57EDD16BEF5A}" type="slidenum">
              <a:rPr lang="zh-CN" altLang="en-US"/>
              <a:pPr/>
              <a:t>72</a:t>
            </a:fld>
            <a:endParaRPr lang="en-US"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a:xfrm>
            <a:off x="914400" y="4343400"/>
            <a:ext cx="5029200" cy="4114800"/>
          </a:xfrm>
        </p:spPr>
        <p:txBody>
          <a:bodyPr/>
          <a:lstStyle/>
          <a:p>
            <a:r>
              <a:rPr lang="en-US" altLang="zh-CN"/>
              <a:t>Slide 16a</a:t>
            </a:r>
            <a:r>
              <a:rPr lang="zh-CN" altLang="en-US"/>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F7450-E0F3-4221-B064-CC476C1874AE}" type="slidenum">
              <a:rPr lang="zh-CN" altLang="en-US"/>
              <a:pPr/>
              <a:t>80</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C8A9A-36AB-4B85-8C06-1BED5B4A60D2}" type="slidenum">
              <a:rPr lang="zh-CN" altLang="en-US"/>
              <a:pPr/>
              <a:t>81</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71B07-10D0-44A5-8A83-A4B878E72022}" type="slidenum">
              <a:rPr lang="zh-CN" altLang="en-US"/>
              <a:pPr/>
              <a:t>83</a:t>
            </a:fld>
            <a:endParaRPr lang="en-US" altLang="zh-CN"/>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1CD-4CEC-400F-A0C4-B96C7851FE59}" type="slidenum">
              <a:rPr lang="zh-CN" altLang="en-US"/>
              <a:pPr/>
              <a:t>84</a:t>
            </a:fld>
            <a:endParaRPr lang="en-US" altLang="zh-CN"/>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5DB2D-0A55-452C-AD14-BB42DADF5E65}" type="slidenum">
              <a:rPr lang="zh-CN" altLang="en-US"/>
              <a:pPr/>
              <a:t>5</a:t>
            </a:fld>
            <a:endParaRPr lang="en-US" altLang="zh-CN"/>
          </a:p>
        </p:txBody>
      </p:sp>
      <p:sp>
        <p:nvSpPr>
          <p:cNvPr id="378882" name="Rectangle 2"/>
          <p:cNvSpPr>
            <a:spLocks noGrp="1" noRot="1" noChangeAspect="1" noChangeArrowheads="1" noTextEdit="1"/>
          </p:cNvSpPr>
          <p:nvPr>
            <p:ph type="sldImg"/>
          </p:nvPr>
        </p:nvSpPr>
        <p:spPr>
          <a:xfrm>
            <a:off x="1146175" y="685800"/>
            <a:ext cx="4570413" cy="3427413"/>
          </a:xfrm>
          <a:ln/>
        </p:spPr>
      </p:sp>
      <p:sp>
        <p:nvSpPr>
          <p:cNvPr id="378883" name="Rectangle 3"/>
          <p:cNvSpPr>
            <a:spLocks noGrp="1" noChangeArrowheads="1"/>
          </p:cNvSpPr>
          <p:nvPr>
            <p:ph type="body" idx="1"/>
          </p:nvPr>
        </p:nvSpPr>
        <p:spPr>
          <a:xfrm>
            <a:off x="685800" y="4344988"/>
            <a:ext cx="5486400" cy="4113212"/>
          </a:xfrm>
        </p:spPr>
        <p:txBody>
          <a:bodyPr/>
          <a:lstStyle/>
          <a:p>
            <a:r>
              <a:rPr lang="en-US" altLang="zh-CN"/>
              <a:t>As we moved into the future the human genome project helped us realize one’s genetic make up provides us with better answers when it comes to treating patients.</a:t>
            </a:r>
          </a:p>
          <a:p>
            <a:endParaRPr lang="en-US" altLang="zh-CN"/>
          </a:p>
          <a:p>
            <a:r>
              <a:rPr lang="en-US" altLang="zh-CN"/>
              <a:t>UPDATE COVERS:  Human Genome Project 1991; Time Oct 9 2006</a:t>
            </a:r>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7C9B77-89FA-4C74-AF9A-108965C3BC7F}" type="slidenum">
              <a:rPr lang="zh-CN" altLang="en-US"/>
              <a:pPr/>
              <a:t>85</a:t>
            </a:fld>
            <a:endParaRPr lang="en-US" altLang="zh-CN"/>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BE711-8EF9-49A7-A442-AF22D626FBA8}" type="slidenum">
              <a:rPr lang="zh-CN" altLang="en-US"/>
              <a:pPr/>
              <a:t>86</a:t>
            </a:fld>
            <a:endParaRPr lang="en-US" altLang="zh-CN"/>
          </a:p>
        </p:txBody>
      </p:sp>
      <p:sp>
        <p:nvSpPr>
          <p:cNvPr id="497666" name="Rectangle 2"/>
          <p:cNvSpPr>
            <a:spLocks noGrp="1" noRot="1" noChangeAspect="1" noChangeArrowheads="1" noTextEdit="1"/>
          </p:cNvSpPr>
          <p:nvPr>
            <p:ph type="sldImg"/>
          </p:nvPr>
        </p:nvSpPr>
        <p:spPr>
          <a:xfrm>
            <a:off x="457200" y="762000"/>
            <a:ext cx="5943600" cy="4457700"/>
          </a:xfrm>
          <a:ln/>
        </p:spPr>
      </p:sp>
      <p:sp>
        <p:nvSpPr>
          <p:cNvPr id="497667" name="Rectangle 3"/>
          <p:cNvSpPr>
            <a:spLocks noGrp="1" noChangeArrowheads="1"/>
          </p:cNvSpPr>
          <p:nvPr>
            <p:ph type="body" idx="1"/>
          </p:nvPr>
        </p:nvSpPr>
        <p:spPr>
          <a:xfrm>
            <a:off x="455613" y="5337175"/>
            <a:ext cx="5942012" cy="3427413"/>
          </a:xfrm>
        </p:spPr>
        <p:txBody>
          <a:bodyPr/>
          <a:lstStyle/>
          <a:p>
            <a:r>
              <a:rPr lang="en-US" altLang="zh-CN"/>
              <a:t>Doctors hope that by studying SNP profiles in populations, correlations will emerge between certain SNP profiles and specific responses to cancer treatment.</a:t>
            </a:r>
          </a:p>
          <a:p>
            <a:r>
              <a:rPr lang="en-US" altLang="zh-CN"/>
              <a:t>In the earlier example of two breast cancer patients, one did respond to the specific drug treatment, and the other did not. It may soon be possible to show that an entire group of patients responding well to breast cancer treatment repeatedly displays profiles within a recurring set (e.g., A and E), while a group of nonresponders repeatedly displays profiles outside the set. In the future, after a doctor has diagnosed breast cancer in a new patient, he or she may also request a SNP profile and use the information to help advise his patient about her treatment options.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86E16-7FC8-43FB-B6BE-17D066A268AA}" type="slidenum">
              <a:rPr lang="zh-CN" altLang="en-US"/>
              <a:pPr/>
              <a:t>11</a:t>
            </a:fld>
            <a:endParaRPr lang="en-US" altLang="zh-CN"/>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a:xfrm>
            <a:off x="914400" y="4343400"/>
            <a:ext cx="5029200" cy="4114800"/>
          </a:xfrm>
        </p:spPr>
        <p:txBody>
          <a:bodyPr/>
          <a:lstStyle/>
          <a:p>
            <a:r>
              <a:rPr lang="en-GB" altLang="zh-CN"/>
              <a:t>Genes are made up of DNA which is packaged on 46 chromosomes in the cell nucleus. The DNA of the human genome is estimated to contain some three billion nucleotide base pairs, made up of combinations of the four bases: adenine, cytosine, thymine and guanine. </a:t>
            </a:r>
          </a:p>
          <a:p>
            <a:endParaRPr lang="en-GB" altLang="zh-CN"/>
          </a:p>
          <a:p>
            <a:r>
              <a:rPr lang="en-GB" altLang="zh-CN"/>
              <a:t>Amongst these there are over 3 million (one in every thousand) single base pair changes which differ among individuals. This is known as a single nucleotide polymorphism or SNP.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57C2F4-A5A3-4286-96A3-CDFAB8639F22}" type="slidenum">
              <a:rPr lang="zh-CN" altLang="en-US"/>
              <a:pPr/>
              <a:t>14</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5400D-38F9-4039-9043-D8BADD6CDA62}" type="slidenum">
              <a:rPr lang="zh-CN" altLang="en-US"/>
              <a:pPr/>
              <a:t>15</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1B9E4-CA43-4CE5-AA75-5389A5764774}" type="slidenum">
              <a:rPr lang="zh-CN" altLang="en-US"/>
              <a:pPr/>
              <a:t>17</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r>
              <a:rPr lang="en-US" altLang="zh-CN"/>
              <a:t>Childhood ALL</a:t>
            </a:r>
          </a:p>
          <a:p>
            <a:r>
              <a:rPr lang="en-US" altLang="zh-CN"/>
              <a:t>3 non-synonymous SNPs account for over 90% of the clinically relevant TPMT mutations and result in a trimodal distribution of TPMT activity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2AC5A-7734-4AB0-ADED-662D3EB1BB99}" type="slidenum">
              <a:rPr lang="zh-CN" altLang="en-US"/>
              <a:pPr/>
              <a:t>20</a:t>
            </a:fld>
            <a:endParaRPr lang="en-US" altLang="zh-CN"/>
          </a:p>
        </p:txBody>
      </p:sp>
      <p:sp>
        <p:nvSpPr>
          <p:cNvPr id="331778" name="Rectangle 2"/>
          <p:cNvSpPr>
            <a:spLocks noGrp="1" noRot="1" noChangeAspect="1" noChangeArrowheads="1" noTextEdit="1"/>
          </p:cNvSpPr>
          <p:nvPr>
            <p:ph type="sldImg"/>
          </p:nvPr>
        </p:nvSpPr>
        <p:spPr>
          <a:xfrm>
            <a:off x="1136650" y="522288"/>
            <a:ext cx="4570413" cy="3427412"/>
          </a:xfrm>
          <a:ln/>
        </p:spPr>
      </p:sp>
      <p:sp>
        <p:nvSpPr>
          <p:cNvPr id="331779" name="Rectangle 3"/>
          <p:cNvSpPr>
            <a:spLocks noGrp="1" noChangeArrowheads="1"/>
          </p:cNvSpPr>
          <p:nvPr>
            <p:ph type="body" idx="1"/>
          </p:nvPr>
        </p:nvSpPr>
        <p:spPr>
          <a:xfrm>
            <a:off x="685800" y="4038600"/>
            <a:ext cx="5486400" cy="4419600"/>
          </a:xfrm>
        </p:spPr>
        <p:txBody>
          <a:bodyPr/>
          <a:lstStyle/>
          <a:p>
            <a:pPr>
              <a:lnSpc>
                <a:spcPct val="90000"/>
              </a:lnSpc>
            </a:pPr>
            <a:r>
              <a:rPr lang="en-US" altLang="zh-CN"/>
              <a:t>One of the best examples of diagnosing disease more effectively involves the most common form of childhood leukemia—acute lymphoblastic leukemia.</a:t>
            </a:r>
          </a:p>
          <a:p>
            <a:pPr>
              <a:lnSpc>
                <a:spcPct val="90000"/>
              </a:lnSpc>
            </a:pPr>
            <a:endParaRPr lang="en-US" altLang="zh-CN"/>
          </a:p>
          <a:p>
            <a:pPr>
              <a:lnSpc>
                <a:spcPct val="90000"/>
              </a:lnSpc>
            </a:pPr>
            <a:r>
              <a:rPr lang="en-US" altLang="zh-CN"/>
              <a:t>Genetic tests are able to determine the exact chromosomal structure of the individual child’s disease.  That allows physicians to select the optimal drug and dosage for each child.  </a:t>
            </a:r>
          </a:p>
          <a:p>
            <a:pPr>
              <a:lnSpc>
                <a:spcPct val="90000"/>
              </a:lnSpc>
            </a:pPr>
            <a:endParaRPr lang="en-US" altLang="zh-CN"/>
          </a:p>
          <a:p>
            <a:pPr>
              <a:lnSpc>
                <a:spcPct val="90000"/>
              </a:lnSpc>
            </a:pPr>
            <a:r>
              <a:rPr lang="en-US" altLang="zh-CN"/>
              <a:t>You can see some of the results:  In 1962, about 4 percent of children were cured.  Now that is over 80 percent. </a:t>
            </a:r>
          </a:p>
          <a:p>
            <a:pPr>
              <a:lnSpc>
                <a:spcPct val="90000"/>
              </a:lnSpc>
            </a:pPr>
            <a:endParaRPr lang="en-US" altLang="zh-CN"/>
          </a:p>
          <a:p>
            <a:pPr>
              <a:lnSpc>
                <a:spcPct val="90000"/>
              </a:lnSpc>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8C8CA-F93D-4098-B5A8-52788A7183C2}" type="slidenum">
              <a:rPr lang="zh-CN" altLang="en-US"/>
              <a:pPr/>
              <a:t>35</a:t>
            </a:fld>
            <a:endParaRPr lang="en-US" altLang="zh-CN"/>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0595" name="Rectangle 3"/>
          <p:cNvSpPr>
            <a:spLocks noGrp="1" noChangeArrowheads="1"/>
          </p:cNvSpPr>
          <p:nvPr>
            <p:ph type="subTitle" idx="1"/>
          </p:nvPr>
        </p:nvSpPr>
        <p:spPr bwMode="auto">
          <a:xfrm>
            <a:off x="2971800" y="4267200"/>
            <a:ext cx="5791200" cy="144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200" b="1"/>
            </a:lvl1pPr>
          </a:lstStyle>
          <a:p>
            <a:r>
              <a:rPr lang="en-US" altLang="zh-CN"/>
              <a:t>Click to edit Master subtitle style</a:t>
            </a:r>
          </a:p>
        </p:txBody>
      </p:sp>
      <p:sp>
        <p:nvSpPr>
          <p:cNvPr id="110596" name="Rectangle 4"/>
          <p:cNvSpPr>
            <a:spLocks noGrp="1" noChangeArrowheads="1"/>
          </p:cNvSpPr>
          <p:nvPr>
            <p:ph type="dt" sz="half" idx="2"/>
          </p:nvPr>
        </p:nvSpPr>
        <p:spPr bwMode="auto">
          <a:xfrm>
            <a:off x="457200" y="6248400"/>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2"/>
                </a:solidFill>
                <a:ea typeface="宋体" pitchFamily="2" charset="-122"/>
              </a:defRPr>
            </a:lvl1pPr>
          </a:lstStyle>
          <a:p>
            <a:endParaRPr lang="en-US" altLang="zh-CN"/>
          </a:p>
        </p:txBody>
      </p:sp>
      <p:sp>
        <p:nvSpPr>
          <p:cNvPr id="110597" name="Rectangle 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0"/>
              </a:spcBef>
              <a:defRPr sz="1200">
                <a:solidFill>
                  <a:schemeClr val="tx2"/>
                </a:solidFill>
                <a:ea typeface="宋体" pitchFamily="2" charset="-122"/>
              </a:defRPr>
            </a:lvl1pPr>
          </a:lstStyle>
          <a:p>
            <a:endParaRPr lang="en-US" altLang="zh-CN"/>
          </a:p>
        </p:txBody>
      </p:sp>
      <p:sp>
        <p:nvSpPr>
          <p:cNvPr id="110598" name="Rectangle 6"/>
          <p:cNvSpPr>
            <a:spLocks noGrp="1" noChangeArrowheads="1"/>
          </p:cNvSpPr>
          <p:nvPr>
            <p:ph type="sldNum" sz="quarter" idx="4"/>
          </p:nvPr>
        </p:nvSpPr>
        <p:spPr bwMode="auto">
          <a:xfrm>
            <a:off x="6553200" y="6248400"/>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2"/>
                </a:solidFill>
                <a:ea typeface="宋体" pitchFamily="2" charset="-122"/>
              </a:defRPr>
            </a:lvl1pPr>
          </a:lstStyle>
          <a:p>
            <a:fld id="{DA288EF3-3574-4A12-9E1F-79F481BFBF27}" type="slidenum">
              <a:rPr lang="zh-CN" altLang="en-US"/>
              <a:pPr/>
              <a:t>‹#›</a:t>
            </a:fld>
            <a:endParaRPr lang="en-US" altLang="zh-CN"/>
          </a:p>
        </p:txBody>
      </p:sp>
      <p:sp>
        <p:nvSpPr>
          <p:cNvPr id="110599" name="Line 7"/>
          <p:cNvSpPr>
            <a:spLocks noChangeShapeType="1"/>
          </p:cNvSpPr>
          <p:nvPr/>
        </p:nvSpPr>
        <p:spPr bwMode="auto">
          <a:xfrm>
            <a:off x="228600" y="990600"/>
            <a:ext cx="8610600" cy="0"/>
          </a:xfrm>
          <a:prstGeom prst="line">
            <a:avLst/>
          </a:prstGeom>
          <a:noFill/>
          <a:ln w="66675">
            <a:solidFill>
              <a:schemeClr val="tx2"/>
            </a:solidFill>
            <a:round/>
            <a:headEnd/>
            <a:tailEnd/>
          </a:ln>
          <a:effectLst/>
        </p:spPr>
        <p:txBody>
          <a:bodyPr/>
          <a:lstStyle/>
          <a:p>
            <a:endParaRPr lang="zh-CN" altLang="en-US"/>
          </a:p>
        </p:txBody>
      </p:sp>
      <p:sp>
        <p:nvSpPr>
          <p:cNvPr id="110614" name="Line 22"/>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94914" name="Picture 2" descr="homeslide"/>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294915" name="Rectangle 3"/>
          <p:cNvSpPr>
            <a:spLocks noGrp="1" noChangeArrowheads="1"/>
          </p:cNvSpPr>
          <p:nvPr>
            <p:ph type="ctrTitle"/>
          </p:nvPr>
        </p:nvSpPr>
        <p:spPr>
          <a:xfrm>
            <a:off x="2590800" y="793750"/>
            <a:ext cx="6477000" cy="1470025"/>
          </a:xfrm>
        </p:spPr>
        <p:txBody>
          <a:bodyPr/>
          <a:lstStyle>
            <a:lvl1pPr>
              <a:defRPr sz="2800">
                <a:solidFill>
                  <a:schemeClr val="bg1"/>
                </a:solidFill>
              </a:defRPr>
            </a:lvl1pPr>
          </a:lstStyle>
          <a:p>
            <a:r>
              <a:rPr lang="en-US" altLang="zh-CN"/>
              <a:t>Click to edit Master title style</a:t>
            </a:r>
          </a:p>
        </p:txBody>
      </p:sp>
      <p:sp>
        <p:nvSpPr>
          <p:cNvPr id="6" name="Round Same Side Corner Rectangle 5"/>
          <p:cNvSpPr/>
          <p:nvPr userDrawn="1"/>
        </p:nvSpPr>
        <p:spPr>
          <a:xfrm>
            <a:off x="960438" y="2819400"/>
            <a:ext cx="7239000" cy="2057400"/>
          </a:xfrm>
          <a:prstGeom prst="round2SameRect">
            <a:avLst/>
          </a:prstGeom>
          <a:gradFill flip="none" rotWithShape="1">
            <a:gsLst>
              <a:gs pos="0">
                <a:srgbClr val="5F7B3D"/>
              </a:gs>
              <a:gs pos="100000">
                <a:srgbClr val="5F7B3D">
                  <a:alpha val="0"/>
                </a:srgbClr>
              </a:gs>
            </a:gsLst>
            <a:lin ang="5400000" scaled="1"/>
            <a:tileRect/>
          </a:gradFill>
          <a:ln w="9525">
            <a:noFill/>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0"/>
              </a:spcBef>
            </a:pPr>
            <a:endParaRPr lang="zh-CN" altLang="en-US" sz="1600">
              <a:solidFill>
                <a:srgbClr val="FFFFFF"/>
              </a:solidFill>
              <a:latin typeface="Arial" pitchFamily="34" charset="0"/>
              <a:ea typeface="宋体" pitchFamily="2" charset="-122"/>
            </a:endParaRPr>
          </a:p>
        </p:txBody>
      </p:sp>
      <p:sp>
        <p:nvSpPr>
          <p:cNvPr id="294917" name="Rectangle 5"/>
          <p:cNvSpPr>
            <a:spLocks noGrp="1" noChangeArrowheads="1"/>
          </p:cNvSpPr>
          <p:nvPr>
            <p:ph type="subTitle" idx="1"/>
          </p:nvPr>
        </p:nvSpPr>
        <p:spPr>
          <a:xfrm>
            <a:off x="1084263" y="2895600"/>
            <a:ext cx="6975475" cy="1752600"/>
          </a:xfrm>
          <a:ln algn="ctr"/>
        </p:spPr>
        <p:txBody>
          <a:bodyPr/>
          <a:lstStyle>
            <a:lvl1pPr marL="0" indent="0" algn="ctr">
              <a:lnSpc>
                <a:spcPct val="90000"/>
              </a:lnSpc>
              <a:spcBef>
                <a:spcPct val="15000"/>
              </a:spcBef>
              <a:buFontTx/>
              <a:buNone/>
              <a:defRPr sz="2800" b="1">
                <a:solidFill>
                  <a:srgbClr val="C1E197"/>
                </a:solidFill>
              </a:defRPr>
            </a:lvl1pPr>
          </a:lstStyle>
          <a:p>
            <a:r>
              <a:rPr lang="en-US" altLang="zh-CN"/>
              <a:t>Click to edit Master subtitle style</a:t>
            </a: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9591" name="Group 23"/>
          <p:cNvGrpSpPr>
            <a:grpSpLocks/>
          </p:cNvGrpSpPr>
          <p:nvPr userDrawn="1"/>
        </p:nvGrpSpPr>
        <p:grpSpPr bwMode="auto">
          <a:xfrm>
            <a:off x="234950" y="228600"/>
            <a:ext cx="792163" cy="1295400"/>
            <a:chOff x="5136" y="960"/>
            <a:chExt cx="528" cy="864"/>
          </a:xfrm>
        </p:grpSpPr>
        <p:sp>
          <p:nvSpPr>
            <p:cNvPr id="109592" name="Oval 24"/>
            <p:cNvSpPr>
              <a:spLocks noChangeArrowheads="1"/>
            </p:cNvSpPr>
            <p:nvPr/>
          </p:nvSpPr>
          <p:spPr bwMode="auto">
            <a:xfrm>
              <a:off x="5136"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593" name="Oval 25"/>
            <p:cNvSpPr>
              <a:spLocks noChangeArrowheads="1"/>
            </p:cNvSpPr>
            <p:nvPr/>
          </p:nvSpPr>
          <p:spPr bwMode="auto">
            <a:xfrm>
              <a:off x="5248"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594" name="Oval 26"/>
            <p:cNvSpPr>
              <a:spLocks noChangeArrowheads="1"/>
            </p:cNvSpPr>
            <p:nvPr/>
          </p:nvSpPr>
          <p:spPr bwMode="auto">
            <a:xfrm>
              <a:off x="5360"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595" name="Oval 27"/>
            <p:cNvSpPr>
              <a:spLocks noChangeArrowheads="1"/>
            </p:cNvSpPr>
            <p:nvPr/>
          </p:nvSpPr>
          <p:spPr bwMode="auto">
            <a:xfrm>
              <a:off x="5136"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596" name="Oval 28"/>
            <p:cNvSpPr>
              <a:spLocks noChangeArrowheads="1"/>
            </p:cNvSpPr>
            <p:nvPr/>
          </p:nvSpPr>
          <p:spPr bwMode="auto">
            <a:xfrm>
              <a:off x="5248"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597" name="Oval 29"/>
            <p:cNvSpPr>
              <a:spLocks noChangeArrowheads="1"/>
            </p:cNvSpPr>
            <p:nvPr/>
          </p:nvSpPr>
          <p:spPr bwMode="auto">
            <a:xfrm>
              <a:off x="5360"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598" name="Oval 30"/>
            <p:cNvSpPr>
              <a:spLocks noChangeArrowheads="1"/>
            </p:cNvSpPr>
            <p:nvPr/>
          </p:nvSpPr>
          <p:spPr bwMode="auto">
            <a:xfrm>
              <a:off x="5472" y="1072"/>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599" name="Oval 31"/>
            <p:cNvSpPr>
              <a:spLocks noChangeArrowheads="1"/>
            </p:cNvSpPr>
            <p:nvPr/>
          </p:nvSpPr>
          <p:spPr bwMode="auto">
            <a:xfrm>
              <a:off x="5136" y="1184"/>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600" name="Oval 32"/>
            <p:cNvSpPr>
              <a:spLocks noChangeArrowheads="1"/>
            </p:cNvSpPr>
            <p:nvPr/>
          </p:nvSpPr>
          <p:spPr bwMode="auto">
            <a:xfrm>
              <a:off x="5248" y="1184"/>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601" name="Oval 33"/>
            <p:cNvSpPr>
              <a:spLocks noChangeArrowheads="1"/>
            </p:cNvSpPr>
            <p:nvPr/>
          </p:nvSpPr>
          <p:spPr bwMode="auto">
            <a:xfrm>
              <a:off x="5360" y="1184"/>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02" name="Oval 34"/>
            <p:cNvSpPr>
              <a:spLocks noChangeArrowheads="1"/>
            </p:cNvSpPr>
            <p:nvPr/>
          </p:nvSpPr>
          <p:spPr bwMode="auto">
            <a:xfrm>
              <a:off x="5472" y="1184"/>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03" name="Oval 35"/>
            <p:cNvSpPr>
              <a:spLocks noChangeArrowheads="1"/>
            </p:cNvSpPr>
            <p:nvPr/>
          </p:nvSpPr>
          <p:spPr bwMode="auto">
            <a:xfrm>
              <a:off x="5584" y="1184"/>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04" name="Oval 36"/>
            <p:cNvSpPr>
              <a:spLocks noChangeArrowheads="1"/>
            </p:cNvSpPr>
            <p:nvPr/>
          </p:nvSpPr>
          <p:spPr bwMode="auto">
            <a:xfrm>
              <a:off x="5136" y="1296"/>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109605" name="Oval 37"/>
            <p:cNvSpPr>
              <a:spLocks noChangeArrowheads="1"/>
            </p:cNvSpPr>
            <p:nvPr/>
          </p:nvSpPr>
          <p:spPr bwMode="auto">
            <a:xfrm>
              <a:off x="5248" y="1296"/>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06" name="Oval 38"/>
            <p:cNvSpPr>
              <a:spLocks noChangeArrowheads="1"/>
            </p:cNvSpPr>
            <p:nvPr/>
          </p:nvSpPr>
          <p:spPr bwMode="auto">
            <a:xfrm>
              <a:off x="5360" y="1296"/>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07" name="Oval 39"/>
            <p:cNvSpPr>
              <a:spLocks noChangeArrowheads="1"/>
            </p:cNvSpPr>
            <p:nvPr/>
          </p:nvSpPr>
          <p:spPr bwMode="auto">
            <a:xfrm>
              <a:off x="5472" y="1296"/>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08" name="Oval 40"/>
            <p:cNvSpPr>
              <a:spLocks noChangeArrowheads="1"/>
            </p:cNvSpPr>
            <p:nvPr/>
          </p:nvSpPr>
          <p:spPr bwMode="auto">
            <a:xfrm>
              <a:off x="5136" y="1408"/>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09" name="Oval 41"/>
            <p:cNvSpPr>
              <a:spLocks noChangeArrowheads="1"/>
            </p:cNvSpPr>
            <p:nvPr/>
          </p:nvSpPr>
          <p:spPr bwMode="auto">
            <a:xfrm>
              <a:off x="5248" y="1408"/>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10" name="Oval 42"/>
            <p:cNvSpPr>
              <a:spLocks noChangeArrowheads="1"/>
            </p:cNvSpPr>
            <p:nvPr/>
          </p:nvSpPr>
          <p:spPr bwMode="auto">
            <a:xfrm>
              <a:off x="5360" y="1408"/>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11" name="Oval 43"/>
            <p:cNvSpPr>
              <a:spLocks noChangeArrowheads="1"/>
            </p:cNvSpPr>
            <p:nvPr/>
          </p:nvSpPr>
          <p:spPr bwMode="auto">
            <a:xfrm>
              <a:off x="5472" y="1408"/>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12" name="Oval 44"/>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109613" name="Oval 45"/>
            <p:cNvSpPr>
              <a:spLocks noChangeArrowheads="1"/>
            </p:cNvSpPr>
            <p:nvPr/>
          </p:nvSpPr>
          <p:spPr bwMode="auto">
            <a:xfrm>
              <a:off x="5136" y="1520"/>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109614" name="Oval 46"/>
            <p:cNvSpPr>
              <a:spLocks noChangeArrowheads="1"/>
            </p:cNvSpPr>
            <p:nvPr/>
          </p:nvSpPr>
          <p:spPr bwMode="auto">
            <a:xfrm>
              <a:off x="5248" y="1520"/>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15" name="Oval 47"/>
            <p:cNvSpPr>
              <a:spLocks noChangeArrowheads="1"/>
            </p:cNvSpPr>
            <p:nvPr/>
          </p:nvSpPr>
          <p:spPr bwMode="auto">
            <a:xfrm>
              <a:off x="5360" y="1520"/>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16" name="Oval 48"/>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109617" name="Oval 49"/>
            <p:cNvSpPr>
              <a:spLocks noChangeArrowheads="1"/>
            </p:cNvSpPr>
            <p:nvPr/>
          </p:nvSpPr>
          <p:spPr bwMode="auto">
            <a:xfrm>
              <a:off x="5136" y="1632"/>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18" name="Oval 50"/>
            <p:cNvSpPr>
              <a:spLocks noChangeArrowheads="1"/>
            </p:cNvSpPr>
            <p:nvPr/>
          </p:nvSpPr>
          <p:spPr bwMode="auto">
            <a:xfrm>
              <a:off x="5248" y="1632"/>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109619" name="Oval 51"/>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109620" name="Oval 52"/>
            <p:cNvSpPr>
              <a:spLocks noChangeArrowheads="1"/>
            </p:cNvSpPr>
            <p:nvPr/>
          </p:nvSpPr>
          <p:spPr bwMode="auto">
            <a:xfrm>
              <a:off x="5472" y="1632"/>
              <a:ext cx="80" cy="80"/>
            </a:xfrm>
            <a:prstGeom prst="ellipse">
              <a:avLst/>
            </a:prstGeom>
            <a:solidFill>
              <a:srgbClr val="FFFFFF"/>
            </a:solidFill>
            <a:ln w="9525" algn="ctr">
              <a:noFill/>
              <a:round/>
              <a:headEnd/>
              <a:tailEnd/>
            </a:ln>
            <a:effectLst/>
          </p:spPr>
          <p:txBody>
            <a:bodyPr wrap="none" anchor="ctr"/>
            <a:lstStyle/>
            <a:p>
              <a:endParaRPr lang="zh-CN" altLang="en-US"/>
            </a:p>
          </p:txBody>
        </p:sp>
        <p:sp>
          <p:nvSpPr>
            <p:cNvPr id="109621" name="Oval 53"/>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109622" name="Oval 54"/>
            <p:cNvSpPr>
              <a:spLocks noChangeArrowheads="1"/>
            </p:cNvSpPr>
            <p:nvPr/>
          </p:nvSpPr>
          <p:spPr bwMode="auto">
            <a:xfrm>
              <a:off x="5472" y="1744"/>
              <a:ext cx="80" cy="80"/>
            </a:xfrm>
            <a:prstGeom prst="ellipse">
              <a:avLst/>
            </a:prstGeom>
            <a:solidFill>
              <a:srgbClr val="FFFFFF"/>
            </a:solidFill>
            <a:ln w="9525">
              <a:noFill/>
              <a:round/>
              <a:headEnd/>
              <a:tailEnd/>
            </a:ln>
            <a:effectLst/>
          </p:spPr>
          <p:txBody>
            <a:bodyPr wrap="none" anchor="ctr"/>
            <a:lstStyle/>
            <a:p>
              <a:endParaRPr lang="zh-CN" altLang="en-US"/>
            </a:p>
          </p:txBody>
        </p:sp>
      </p:grpSp>
      <p:grpSp>
        <p:nvGrpSpPr>
          <p:cNvPr id="109657" name="Group 4"/>
          <p:cNvGrpSpPr>
            <a:grpSpLocks/>
          </p:cNvGrpSpPr>
          <p:nvPr userDrawn="1"/>
        </p:nvGrpSpPr>
        <p:grpSpPr bwMode="auto">
          <a:xfrm>
            <a:off x="228600" y="1030288"/>
            <a:ext cx="8153400" cy="82550"/>
            <a:chOff x="240" y="893"/>
            <a:chExt cx="5232" cy="115"/>
          </a:xfrm>
        </p:grpSpPr>
        <p:sp>
          <p:nvSpPr>
            <p:cNvPr id="434181" name="Rectangle 5"/>
            <p:cNvSpPr>
              <a:spLocks noChangeArrowheads="1"/>
            </p:cNvSpPr>
            <p:nvPr/>
          </p:nvSpPr>
          <p:spPr bwMode="auto">
            <a:xfrm>
              <a:off x="4320" y="893"/>
              <a:ext cx="1152" cy="115"/>
            </a:xfrm>
            <a:prstGeom prst="rect">
              <a:avLst/>
            </a:prstGeom>
            <a:solidFill>
              <a:srgbClr val="9999FF"/>
            </a:solidFill>
            <a:ln w="9525" algn="ctr">
              <a:noFill/>
              <a:miter lim="800000"/>
              <a:headEnd/>
              <a:tailEnd/>
            </a:ln>
            <a:effectLst/>
          </p:spPr>
          <p:txBody>
            <a:bodyPr wrap="none" anchor="ctr"/>
            <a:lstStyle/>
            <a:p>
              <a:pPr algn="ctr" eaLnBrk="1" hangingPunct="1">
                <a:spcBef>
                  <a:spcPct val="0"/>
                </a:spcBef>
              </a:pPr>
              <a:endParaRPr lang="zh-CN" altLang="en-US" sz="2400">
                <a:latin typeface="Times New Roman" pitchFamily="18" charset="0"/>
                <a:ea typeface="MS PGothic" pitchFamily="34" charset="-128"/>
                <a:cs typeface="Arial" pitchFamily="34" charset="0"/>
              </a:endParaRPr>
            </a:p>
          </p:txBody>
        </p:sp>
        <p:sp>
          <p:nvSpPr>
            <p:cNvPr id="434182" name="Line 6"/>
            <p:cNvSpPr>
              <a:spLocks noChangeShapeType="1"/>
            </p:cNvSpPr>
            <p:nvPr/>
          </p:nvSpPr>
          <p:spPr bwMode="auto">
            <a:xfrm>
              <a:off x="240" y="941"/>
              <a:ext cx="5232" cy="0"/>
            </a:xfrm>
            <a:prstGeom prst="line">
              <a:avLst/>
            </a:prstGeom>
            <a:noFill/>
            <a:ln w="9525">
              <a:noFill/>
              <a:round/>
              <a:headEnd/>
              <a:tailEnd/>
            </a:ln>
            <a:effectLst/>
          </p:spPr>
          <p:txBody>
            <a:bodyPr wrap="none" anchor="ctr"/>
            <a:lstStyle/>
            <a:p>
              <a:endParaRPr lang="zh-CN" altLang="en-US"/>
            </a:p>
          </p:txBody>
        </p:sp>
      </p:grpSp>
      <p:sp>
        <p:nvSpPr>
          <p:cNvPr id="109660" name="Line 92"/>
          <p:cNvSpPr>
            <a:spLocks noChangeShapeType="1"/>
          </p:cNvSpPr>
          <p:nvPr userDrawn="1"/>
        </p:nvSpPr>
        <p:spPr bwMode="auto">
          <a:xfrm>
            <a:off x="1676400" y="1069975"/>
            <a:ext cx="5399088" cy="0"/>
          </a:xfrm>
          <a:prstGeom prst="line">
            <a:avLst/>
          </a:prstGeom>
          <a:noFill/>
          <a:ln w="9525">
            <a:solidFill>
              <a:srgbClr val="5D5DFF"/>
            </a:solidFill>
            <a:round/>
            <a:headEnd/>
            <a:tailEnd/>
          </a:ln>
          <a:effectLst/>
        </p:spPr>
        <p:txBody>
          <a:bodyP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735"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58" r:id="rId12"/>
    <p:sldLayoutId id="2147483759" r:id="rId13"/>
    <p:sldLayoutId id="2147483760" r:id="rId14"/>
    <p:sldLayoutId id="2147483761" r:id="rId15"/>
  </p:sldLayoutIdLst>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pitchFamily="34" charset="0"/>
        </a:defRPr>
      </a:lvl2pPr>
      <a:lvl3pPr algn="l" rtl="0" fontAlgn="base">
        <a:spcBef>
          <a:spcPct val="0"/>
        </a:spcBef>
        <a:spcAft>
          <a:spcPct val="0"/>
        </a:spcAft>
        <a:defRPr sz="3200">
          <a:solidFill>
            <a:schemeClr val="tx2"/>
          </a:solidFill>
          <a:latin typeface="Arial" pitchFamily="34" charset="0"/>
        </a:defRPr>
      </a:lvl3pPr>
      <a:lvl4pPr algn="l" rtl="0" fontAlgn="base">
        <a:spcBef>
          <a:spcPct val="0"/>
        </a:spcBef>
        <a:spcAft>
          <a:spcPct val="0"/>
        </a:spcAft>
        <a:defRPr sz="3200">
          <a:solidFill>
            <a:schemeClr val="tx2"/>
          </a:solidFill>
          <a:latin typeface="Arial" pitchFamily="34" charset="0"/>
        </a:defRPr>
      </a:lvl4pPr>
      <a:lvl5pPr algn="l" rtl="0" fontAlgn="base">
        <a:spcBef>
          <a:spcPct val="0"/>
        </a:spcBef>
        <a:spcAft>
          <a:spcPct val="0"/>
        </a:spcAft>
        <a:defRPr sz="3200">
          <a:solidFill>
            <a:schemeClr val="tx2"/>
          </a:solidFill>
          <a:latin typeface="Arial" pitchFamily="34" charset="0"/>
        </a:defRPr>
      </a:lvl5pPr>
      <a:lvl6pPr marL="457200" algn="l" rtl="0" fontAlgn="base">
        <a:spcBef>
          <a:spcPct val="0"/>
        </a:spcBef>
        <a:spcAft>
          <a:spcPct val="0"/>
        </a:spcAft>
        <a:defRPr sz="3200">
          <a:solidFill>
            <a:schemeClr val="tx2"/>
          </a:solidFill>
          <a:latin typeface="Arial" pitchFamily="34" charset="0"/>
        </a:defRPr>
      </a:lvl6pPr>
      <a:lvl7pPr marL="914400" algn="l" rtl="0" fontAlgn="base">
        <a:spcBef>
          <a:spcPct val="0"/>
        </a:spcBef>
        <a:spcAft>
          <a:spcPct val="0"/>
        </a:spcAft>
        <a:defRPr sz="3200">
          <a:solidFill>
            <a:schemeClr val="tx2"/>
          </a:solidFill>
          <a:latin typeface="Arial" pitchFamily="34" charset="0"/>
        </a:defRPr>
      </a:lvl7pPr>
      <a:lvl8pPr marL="1371600" algn="l" rtl="0" fontAlgn="base">
        <a:spcBef>
          <a:spcPct val="0"/>
        </a:spcBef>
        <a:spcAft>
          <a:spcPct val="0"/>
        </a:spcAft>
        <a:defRPr sz="3200">
          <a:solidFill>
            <a:schemeClr val="tx2"/>
          </a:solidFill>
          <a:latin typeface="Arial" pitchFamily="34" charset="0"/>
        </a:defRPr>
      </a:lvl8pPr>
      <a:lvl9pPr marL="1828800" algn="l" rtl="0" fontAlgn="base">
        <a:spcBef>
          <a:spcPct val="0"/>
        </a:spcBef>
        <a:spcAft>
          <a:spcPct val="0"/>
        </a:spcAft>
        <a:defRPr sz="3200">
          <a:solidFill>
            <a:schemeClr val="tx2"/>
          </a:solidFill>
          <a:latin typeface="Arial" pitchFamily="34" charset="0"/>
        </a:defRPr>
      </a:lvl9pPr>
    </p:titleStyle>
    <p:bodyStyle>
      <a:lvl1pPr marL="342900" indent="-342900" algn="l" rtl="0" fontAlgn="base">
        <a:spcBef>
          <a:spcPct val="20000"/>
        </a:spcBef>
        <a:spcAft>
          <a:spcPct val="0"/>
        </a:spcAft>
        <a:buClr>
          <a:schemeClr val="accent1"/>
        </a:buClr>
        <a:buSzPct val="85000"/>
        <a:buFont typeface="Wingdings" pitchFamily="2" charset="2"/>
        <a:buChar char="o"/>
        <a:defRPr sz="24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itchFamily="2" charset="2"/>
        <a:buChar char="n"/>
        <a:defRPr sz="2100">
          <a:solidFill>
            <a:schemeClr val="tx2"/>
          </a:solidFill>
          <a:latin typeface="+mn-lt"/>
        </a:defRPr>
      </a:lvl2pPr>
      <a:lvl3pPr marL="1143000" indent="-228600" algn="l" rtl="0" fontAlgn="base">
        <a:spcBef>
          <a:spcPct val="20000"/>
        </a:spcBef>
        <a:spcAft>
          <a:spcPct val="0"/>
        </a:spcAft>
        <a:buClr>
          <a:schemeClr val="accent1"/>
        </a:buClr>
        <a:buSzPct val="70000"/>
        <a:buFont typeface="Wingdings" pitchFamily="2" charset="2"/>
        <a:buChar char="p"/>
        <a:defRPr sz="2000">
          <a:solidFill>
            <a:schemeClr val="tx2"/>
          </a:solidFill>
          <a:latin typeface="+mn-lt"/>
        </a:defRPr>
      </a:lvl3pPr>
      <a:lvl4pPr marL="1600200" indent="-228600" algn="l" rtl="0" fontAlgn="base">
        <a:spcBef>
          <a:spcPct val="20000"/>
        </a:spcBef>
        <a:spcAft>
          <a:spcPct val="0"/>
        </a:spcAft>
        <a:buClr>
          <a:schemeClr val="accent1"/>
        </a:buClr>
        <a:buSzPct val="70000"/>
        <a:buFont typeface="Wingdings" pitchFamily="2" charset="2"/>
        <a:buChar char="n"/>
        <a:defRPr>
          <a:solidFill>
            <a:schemeClr val="tx2"/>
          </a:solidFill>
          <a:latin typeface="+mn-lt"/>
        </a:defRPr>
      </a:lvl4pPr>
      <a:lvl5pPr marL="2057400" indent="-228600" algn="l" rtl="0" fontAlgn="base">
        <a:spcBef>
          <a:spcPct val="20000"/>
        </a:spcBef>
        <a:spcAft>
          <a:spcPct val="0"/>
        </a:spcAft>
        <a:buClr>
          <a:schemeClr val="accent1"/>
        </a:buClr>
        <a:buSzPct val="70000"/>
        <a:buFont typeface="Wingdings" pitchFamily="2" charset="2"/>
        <a:buChar char="o"/>
        <a:defRPr>
          <a:solidFill>
            <a:schemeClr val="tx2"/>
          </a:solidFill>
          <a:latin typeface="+mn-lt"/>
        </a:defRPr>
      </a:lvl5pPr>
      <a:lvl6pPr marL="2514600" indent="-228600" algn="l" rtl="0" fontAlgn="base">
        <a:spcBef>
          <a:spcPct val="20000"/>
        </a:spcBef>
        <a:spcAft>
          <a:spcPct val="0"/>
        </a:spcAft>
        <a:buClr>
          <a:schemeClr val="accent1"/>
        </a:buClr>
        <a:buSzPct val="70000"/>
        <a:buFont typeface="Wingdings" pitchFamily="2" charset="2"/>
        <a:buChar char="o"/>
        <a:defRPr>
          <a:solidFill>
            <a:schemeClr val="tx2"/>
          </a:solidFill>
          <a:latin typeface="+mn-lt"/>
        </a:defRPr>
      </a:lvl6pPr>
      <a:lvl7pPr marL="2971800" indent="-228600" algn="l" rtl="0" fontAlgn="base">
        <a:spcBef>
          <a:spcPct val="20000"/>
        </a:spcBef>
        <a:spcAft>
          <a:spcPct val="0"/>
        </a:spcAft>
        <a:buClr>
          <a:schemeClr val="accent1"/>
        </a:buClr>
        <a:buSzPct val="70000"/>
        <a:buFont typeface="Wingdings" pitchFamily="2" charset="2"/>
        <a:buChar char="o"/>
        <a:defRPr>
          <a:solidFill>
            <a:schemeClr val="tx2"/>
          </a:solidFill>
          <a:latin typeface="+mn-lt"/>
        </a:defRPr>
      </a:lvl7pPr>
      <a:lvl8pPr marL="3429000" indent="-228600" algn="l" rtl="0" fontAlgn="base">
        <a:spcBef>
          <a:spcPct val="20000"/>
        </a:spcBef>
        <a:spcAft>
          <a:spcPct val="0"/>
        </a:spcAft>
        <a:buClr>
          <a:schemeClr val="accent1"/>
        </a:buClr>
        <a:buSzPct val="70000"/>
        <a:buFont typeface="Wingdings" pitchFamily="2" charset="2"/>
        <a:buChar char="o"/>
        <a:defRPr>
          <a:solidFill>
            <a:schemeClr val="tx2"/>
          </a:solidFill>
          <a:latin typeface="+mn-lt"/>
        </a:defRPr>
      </a:lvl8pPr>
      <a:lvl9pPr marL="3886200" indent="-228600" algn="l" rtl="0" fontAlgn="base">
        <a:spcBef>
          <a:spcPct val="20000"/>
        </a:spcBef>
        <a:spcAft>
          <a:spcPct val="0"/>
        </a:spcAft>
        <a:buClr>
          <a:schemeClr val="accent1"/>
        </a:buClr>
        <a:buSzPct val="70000"/>
        <a:buFont typeface="Wingdings" pitchFamily="2" charset="2"/>
        <a:buChar char="o"/>
        <a:defRPr>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93890" name="Picture 2" descr="fnslide"/>
          <p:cNvPicPr>
            <a:picLocks noChangeAspect="1" noChangeArrowheads="1"/>
          </p:cNvPicPr>
          <p:nvPr userDrawn="1"/>
        </p:nvPicPr>
        <p:blipFill>
          <a:blip r:embed="rId13"/>
          <a:srcRect/>
          <a:stretch>
            <a:fillRect/>
          </a:stretch>
        </p:blipFill>
        <p:spPr bwMode="auto">
          <a:xfrm>
            <a:off x="0" y="0"/>
            <a:ext cx="9144000" cy="6858000"/>
          </a:xfrm>
          <a:prstGeom prst="rect">
            <a:avLst/>
          </a:prstGeom>
          <a:noFill/>
        </p:spPr>
      </p:pic>
      <p:sp>
        <p:nvSpPr>
          <p:cNvPr id="293891"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93892"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73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spd="med">
    <p:fade/>
  </p:transition>
  <p:txStyles>
    <p:titleStyle>
      <a:lvl1pPr algn="l" rtl="0" fontAlgn="base">
        <a:lnSpc>
          <a:spcPct val="90000"/>
        </a:lnSpc>
        <a:spcBef>
          <a:spcPct val="0"/>
        </a:spcBef>
        <a:spcAft>
          <a:spcPct val="0"/>
        </a:spcAft>
        <a:defRPr sz="4000" b="1">
          <a:solidFill>
            <a:schemeClr val="tx2"/>
          </a:solidFill>
          <a:latin typeface="+mj-lt"/>
          <a:ea typeface="+mj-ea"/>
          <a:cs typeface="+mj-cs"/>
        </a:defRPr>
      </a:lvl1pPr>
      <a:lvl2pPr algn="l" rtl="0" fontAlgn="base">
        <a:lnSpc>
          <a:spcPct val="90000"/>
        </a:lnSpc>
        <a:spcBef>
          <a:spcPct val="0"/>
        </a:spcBef>
        <a:spcAft>
          <a:spcPct val="0"/>
        </a:spcAft>
        <a:defRPr sz="4000" b="1">
          <a:solidFill>
            <a:schemeClr val="tx2"/>
          </a:solidFill>
          <a:latin typeface="Arial" pitchFamily="34" charset="0"/>
          <a:cs typeface="Arial" pitchFamily="34" charset="0"/>
        </a:defRPr>
      </a:lvl2pPr>
      <a:lvl3pPr algn="l" rtl="0" fontAlgn="base">
        <a:lnSpc>
          <a:spcPct val="90000"/>
        </a:lnSpc>
        <a:spcBef>
          <a:spcPct val="0"/>
        </a:spcBef>
        <a:spcAft>
          <a:spcPct val="0"/>
        </a:spcAft>
        <a:defRPr sz="4000" b="1">
          <a:solidFill>
            <a:schemeClr val="tx2"/>
          </a:solidFill>
          <a:latin typeface="Arial" pitchFamily="34" charset="0"/>
          <a:cs typeface="Arial" pitchFamily="34" charset="0"/>
        </a:defRPr>
      </a:lvl3pPr>
      <a:lvl4pPr algn="l" rtl="0" fontAlgn="base">
        <a:lnSpc>
          <a:spcPct val="90000"/>
        </a:lnSpc>
        <a:spcBef>
          <a:spcPct val="0"/>
        </a:spcBef>
        <a:spcAft>
          <a:spcPct val="0"/>
        </a:spcAft>
        <a:defRPr sz="4000" b="1">
          <a:solidFill>
            <a:schemeClr val="tx2"/>
          </a:solidFill>
          <a:latin typeface="Arial" pitchFamily="34" charset="0"/>
          <a:cs typeface="Arial" pitchFamily="34" charset="0"/>
        </a:defRPr>
      </a:lvl4pPr>
      <a:lvl5pPr algn="l" rtl="0" fontAlgn="base">
        <a:lnSpc>
          <a:spcPct val="90000"/>
        </a:lnSpc>
        <a:spcBef>
          <a:spcPct val="0"/>
        </a:spcBef>
        <a:spcAft>
          <a:spcPct val="0"/>
        </a:spcAft>
        <a:defRPr sz="4000" b="1">
          <a:solidFill>
            <a:schemeClr val="tx2"/>
          </a:solidFill>
          <a:latin typeface="Arial" pitchFamily="34" charset="0"/>
          <a:cs typeface="Arial" pitchFamily="34" charset="0"/>
        </a:defRPr>
      </a:lvl5pPr>
      <a:lvl6pPr marL="457200" algn="l" rtl="0" fontAlgn="base">
        <a:lnSpc>
          <a:spcPct val="90000"/>
        </a:lnSpc>
        <a:spcBef>
          <a:spcPct val="0"/>
        </a:spcBef>
        <a:spcAft>
          <a:spcPct val="0"/>
        </a:spcAft>
        <a:defRPr sz="4000" b="1">
          <a:solidFill>
            <a:schemeClr val="tx2"/>
          </a:solidFill>
          <a:latin typeface="Arial" pitchFamily="34" charset="0"/>
          <a:cs typeface="Arial" pitchFamily="34" charset="0"/>
        </a:defRPr>
      </a:lvl6pPr>
      <a:lvl7pPr marL="914400" algn="l" rtl="0" fontAlgn="base">
        <a:lnSpc>
          <a:spcPct val="90000"/>
        </a:lnSpc>
        <a:spcBef>
          <a:spcPct val="0"/>
        </a:spcBef>
        <a:spcAft>
          <a:spcPct val="0"/>
        </a:spcAft>
        <a:defRPr sz="4000" b="1">
          <a:solidFill>
            <a:schemeClr val="tx2"/>
          </a:solidFill>
          <a:latin typeface="Arial" pitchFamily="34" charset="0"/>
          <a:cs typeface="Arial" pitchFamily="34" charset="0"/>
        </a:defRPr>
      </a:lvl7pPr>
      <a:lvl8pPr marL="1371600" algn="l" rtl="0" fontAlgn="base">
        <a:lnSpc>
          <a:spcPct val="90000"/>
        </a:lnSpc>
        <a:spcBef>
          <a:spcPct val="0"/>
        </a:spcBef>
        <a:spcAft>
          <a:spcPct val="0"/>
        </a:spcAft>
        <a:defRPr sz="4000" b="1">
          <a:solidFill>
            <a:schemeClr val="tx2"/>
          </a:solidFill>
          <a:latin typeface="Arial" pitchFamily="34" charset="0"/>
          <a:cs typeface="Arial" pitchFamily="34" charset="0"/>
        </a:defRPr>
      </a:lvl8pPr>
      <a:lvl9pPr marL="1828800" algn="l" rtl="0" fontAlgn="base">
        <a:lnSpc>
          <a:spcPct val="90000"/>
        </a:lnSpc>
        <a:spcBef>
          <a:spcPct val="0"/>
        </a:spcBef>
        <a:spcAft>
          <a:spcPct val="0"/>
        </a:spcAft>
        <a:defRPr sz="4000" b="1">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oleObject" Target="../embeddings/oleObject7.bin"/><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jpeg"/><Relationship Id="rId12" Type="http://schemas.openxmlformats.org/officeDocument/2006/relationships/image" Target="../media/image45.jpe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jpeg"/><Relationship Id="rId11" Type="http://schemas.openxmlformats.org/officeDocument/2006/relationships/image" Target="../media/image44.jpeg"/><Relationship Id="rId5" Type="http://schemas.openxmlformats.org/officeDocument/2006/relationships/image" Target="../media/image38.jpeg"/><Relationship Id="rId10" Type="http://schemas.openxmlformats.org/officeDocument/2006/relationships/image" Target="../media/image43.jpeg"/><Relationship Id="rId4" Type="http://schemas.openxmlformats.org/officeDocument/2006/relationships/image" Target="../media/image37.jpeg"/><Relationship Id="rId9" Type="http://schemas.openxmlformats.org/officeDocument/2006/relationships/image" Target="../media/image4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bwMode="auto">
          <a:xfrm>
            <a:off x="1447800" y="381000"/>
            <a:ext cx="7010400" cy="8382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a:solidFill>
                  <a:srgbClr val="0000CC"/>
                </a:solidFill>
                <a:ea typeface="黑体" pitchFamily="49" charset="-122"/>
              </a:rPr>
              <a:t>各种“组学”（</a:t>
            </a:r>
            <a:r>
              <a:rPr lang="en-US" altLang="zh-CN" sz="2800" b="1">
                <a:solidFill>
                  <a:srgbClr val="0000CC"/>
                </a:solidFill>
                <a:ea typeface="黑体" pitchFamily="49" charset="-122"/>
              </a:rPr>
              <a:t>omics</a:t>
            </a:r>
            <a:r>
              <a:rPr lang="zh-CN" altLang="en-US" sz="2800" b="1">
                <a:solidFill>
                  <a:srgbClr val="0000CC"/>
                </a:solidFill>
                <a:ea typeface="黑体" pitchFamily="49" charset="-122"/>
              </a:rPr>
              <a:t>）应运而生</a:t>
            </a:r>
          </a:p>
        </p:txBody>
      </p:sp>
      <p:sp>
        <p:nvSpPr>
          <p:cNvPr id="379907" name="Rectangle 3"/>
          <p:cNvSpPr>
            <a:spLocks noGrp="1" noChangeArrowheads="1"/>
          </p:cNvSpPr>
          <p:nvPr>
            <p:ph type="body" idx="1"/>
          </p:nvPr>
        </p:nvSpPr>
        <p:spPr bwMode="auto">
          <a:xfrm>
            <a:off x="381000" y="1600200"/>
            <a:ext cx="4572000" cy="4343400"/>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zh-CN" altLang="en-US" sz="2000" b="1" dirty="0">
                <a:solidFill>
                  <a:srgbClr val="0000CC"/>
                </a:solidFill>
                <a:latin typeface="华文新魏" pitchFamily="2" charset="-122"/>
                <a:ea typeface="华文新魏" pitchFamily="2" charset="-122"/>
              </a:rPr>
              <a:t>蛋白质组学 </a:t>
            </a:r>
            <a:r>
              <a:rPr lang="en-US" altLang="zh-CN" sz="2000" b="1" dirty="0">
                <a:solidFill>
                  <a:srgbClr val="0000CC"/>
                </a:solidFill>
                <a:latin typeface="华文新魏" pitchFamily="2" charset="-122"/>
                <a:ea typeface="华文新魏" pitchFamily="2" charset="-122"/>
              </a:rPr>
              <a:t>(Proteomics) </a:t>
            </a:r>
          </a:p>
          <a:p>
            <a:pPr>
              <a:lnSpc>
                <a:spcPct val="80000"/>
              </a:lnSpc>
            </a:pPr>
            <a:r>
              <a:rPr lang="zh-CN" altLang="en-US" sz="2000" b="1" dirty="0">
                <a:solidFill>
                  <a:srgbClr val="0000CC"/>
                </a:solidFill>
                <a:latin typeface="华文新魏" pitchFamily="2" charset="-122"/>
                <a:ea typeface="华文新魏" pitchFamily="2" charset="-122"/>
              </a:rPr>
              <a:t>过敏原组学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Allergenomics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文献组学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Bibliomics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生物组学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Biomics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心血管基因组学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Cardiogenomics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细胞组学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Cellomics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化学基因组学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Chemogenomics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化学蛋白质组学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Chemogenomics</a:t>
            </a:r>
            <a:r>
              <a:rPr lang="en-US" altLang="zh-CN" sz="2000" b="1" dirty="0">
                <a:solidFill>
                  <a:srgbClr val="0000CC"/>
                </a:solidFill>
                <a:latin typeface="华文新魏" pitchFamily="2" charset="-122"/>
                <a:ea typeface="华文新魏" pitchFamily="2" charset="-122"/>
              </a:rPr>
              <a:t>)</a:t>
            </a:r>
          </a:p>
          <a:p>
            <a:pPr>
              <a:lnSpc>
                <a:spcPct val="80000"/>
              </a:lnSpc>
            </a:pPr>
            <a:r>
              <a:rPr lang="zh-CN" altLang="en-US" sz="2000" b="1" dirty="0">
                <a:solidFill>
                  <a:srgbClr val="0000CC"/>
                </a:solidFill>
                <a:latin typeface="华文新魏" pitchFamily="2" charset="-122"/>
                <a:ea typeface="华文新魏" pitchFamily="2" charset="-122"/>
              </a:rPr>
              <a:t>染色质组学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Chromonomics</a:t>
            </a:r>
            <a:r>
              <a:rPr lang="en-US" altLang="zh-CN" sz="2000" b="1" dirty="0">
                <a:solidFill>
                  <a:srgbClr val="0000CC"/>
                </a:solidFill>
                <a:latin typeface="华文新魏" pitchFamily="2" charset="-122"/>
                <a:ea typeface="华文新魏" pitchFamily="2" charset="-122"/>
              </a:rPr>
              <a:t>)</a:t>
            </a:r>
          </a:p>
          <a:p>
            <a:pPr>
              <a:lnSpc>
                <a:spcPct val="80000"/>
              </a:lnSpc>
            </a:pPr>
            <a:r>
              <a:rPr lang="zh-CN" altLang="en-US" sz="2000" b="1" dirty="0">
                <a:solidFill>
                  <a:srgbClr val="0000CC"/>
                </a:solidFill>
                <a:latin typeface="华文新魏" pitchFamily="2" charset="-122"/>
                <a:ea typeface="华文新魏" pitchFamily="2" charset="-122"/>
              </a:rPr>
              <a:t>染色体学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Chromosomics</a:t>
            </a:r>
            <a:r>
              <a:rPr lang="en-US" altLang="zh-CN" sz="2000" b="1" dirty="0">
                <a:solidFill>
                  <a:srgbClr val="0000CC"/>
                </a:solidFill>
                <a:latin typeface="华文新魏" pitchFamily="2" charset="-122"/>
                <a:ea typeface="华文新魏" pitchFamily="2" charset="-122"/>
              </a:rPr>
              <a:t>)</a:t>
            </a:r>
          </a:p>
          <a:p>
            <a:pPr>
              <a:lnSpc>
                <a:spcPct val="80000"/>
              </a:lnSpc>
            </a:pPr>
            <a:r>
              <a:rPr lang="zh-CN" altLang="en-US" sz="2000" b="1" dirty="0">
                <a:solidFill>
                  <a:srgbClr val="0000CC"/>
                </a:solidFill>
                <a:latin typeface="华文新魏" pitchFamily="2" charset="-122"/>
                <a:ea typeface="华文新魏" pitchFamily="2" charset="-122"/>
              </a:rPr>
              <a:t>组合多肽组学</a:t>
            </a:r>
            <a:r>
              <a:rPr lang="en-US" altLang="zh-CN" sz="2000" b="1" dirty="0">
                <a:solidFill>
                  <a:srgbClr val="0000CC"/>
                </a:solidFill>
                <a:latin typeface="华文新魏" pitchFamily="2" charset="-122"/>
                <a:ea typeface="华文新魏" pitchFamily="2" charset="-122"/>
              </a:rPr>
              <a:t>(Combinatorial </a:t>
            </a:r>
            <a:r>
              <a:rPr lang="en-US" altLang="zh-CN" sz="2000" b="1" dirty="0" err="1">
                <a:solidFill>
                  <a:srgbClr val="0000CC"/>
                </a:solidFill>
                <a:latin typeface="华文新魏" pitchFamily="2" charset="-122"/>
                <a:ea typeface="华文新魏" pitchFamily="2" charset="-122"/>
              </a:rPr>
              <a:t>Peptidomics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计算</a:t>
            </a:r>
            <a:r>
              <a:rPr lang="en-US" altLang="zh-CN" sz="2000" b="1" dirty="0">
                <a:solidFill>
                  <a:srgbClr val="0000CC"/>
                </a:solidFill>
                <a:latin typeface="华文新魏" pitchFamily="2" charset="-122"/>
                <a:ea typeface="华文新魏" pitchFamily="2" charset="-122"/>
              </a:rPr>
              <a:t>RNA</a:t>
            </a:r>
            <a:r>
              <a:rPr lang="zh-CN" altLang="en-US" sz="2000" b="1" dirty="0">
                <a:solidFill>
                  <a:srgbClr val="0000CC"/>
                </a:solidFill>
                <a:latin typeface="华文新魏" pitchFamily="2" charset="-122"/>
                <a:ea typeface="华文新魏" pitchFamily="2" charset="-122"/>
              </a:rPr>
              <a:t>组学</a:t>
            </a:r>
            <a:r>
              <a:rPr lang="en-US" altLang="zh-CN" sz="2000" b="1" dirty="0">
                <a:solidFill>
                  <a:srgbClr val="0000CC"/>
                </a:solidFill>
                <a:latin typeface="华文新魏" pitchFamily="2" charset="-122"/>
                <a:ea typeface="华文新魏" pitchFamily="2" charset="-122"/>
              </a:rPr>
              <a:t>(Computational </a:t>
            </a:r>
            <a:r>
              <a:rPr lang="en-US" altLang="zh-CN" sz="2000" b="1" dirty="0" err="1">
                <a:solidFill>
                  <a:srgbClr val="0000CC"/>
                </a:solidFill>
                <a:latin typeface="华文新魏" pitchFamily="2" charset="-122"/>
                <a:ea typeface="华文新魏" pitchFamily="2" charset="-122"/>
              </a:rPr>
              <a:t>RNomics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r>
              <a:rPr lang="zh-CN" altLang="en-US" sz="2000" b="1" dirty="0">
                <a:solidFill>
                  <a:srgbClr val="0000CC"/>
                </a:solidFill>
                <a:latin typeface="华文新魏" pitchFamily="2" charset="-122"/>
                <a:ea typeface="华文新魏" pitchFamily="2" charset="-122"/>
              </a:rPr>
              <a:t>低温生物组学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Cryobionomics</a:t>
            </a:r>
            <a:endParaRPr lang="en-US" altLang="zh-CN" sz="2000" b="1" dirty="0">
              <a:solidFill>
                <a:srgbClr val="0000CC"/>
              </a:solidFill>
              <a:latin typeface="华文新魏" pitchFamily="2" charset="-122"/>
              <a:ea typeface="华文新魏" pitchFamily="2" charset="-122"/>
            </a:endParaRPr>
          </a:p>
          <a:p>
            <a:pPr>
              <a:lnSpc>
                <a:spcPct val="80000"/>
              </a:lnSpc>
            </a:pP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a:lnSpc>
                <a:spcPct val="80000"/>
              </a:lnSpc>
            </a:pPr>
            <a:endParaRPr lang="zh-CN" altLang="en-US" sz="2000" b="1" dirty="0">
              <a:solidFill>
                <a:srgbClr val="0000CC"/>
              </a:solidFill>
              <a:latin typeface="黑体" pitchFamily="49" charset="-122"/>
              <a:ea typeface="黑体" pitchFamily="49" charset="-122"/>
            </a:endParaRPr>
          </a:p>
        </p:txBody>
      </p:sp>
      <p:sp>
        <p:nvSpPr>
          <p:cNvPr id="379908" name="Rectangle 4"/>
          <p:cNvSpPr>
            <a:spLocks noChangeArrowheads="1"/>
          </p:cNvSpPr>
          <p:nvPr/>
        </p:nvSpPr>
        <p:spPr bwMode="auto">
          <a:xfrm>
            <a:off x="5105400" y="1600200"/>
            <a:ext cx="3886200" cy="41148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结晶组学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Fragonomics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细胞色素组学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Cytomics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降解组学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Degradomics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生态毒理基因组学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Ecotoxicogenomics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脂类组学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Eicosanomics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胚胎基因组学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Embryogenomics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环境组学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Epitomics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表观基因组学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Epigenomics</a:t>
            </a:r>
            <a:r>
              <a:rPr lang="en-US" altLang="zh-CN" sz="2000" b="1" dirty="0">
                <a:solidFill>
                  <a:srgbClr val="0000CC"/>
                </a:solidFill>
                <a:latin typeface="华文新魏" pitchFamily="2" charset="-122"/>
                <a:ea typeface="华文新魏" pitchFamily="2" charset="-122"/>
              </a:rPr>
              <a:t>)</a:t>
            </a: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表达组学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Expressomics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通量组学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Fluxomics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碎片组学</a:t>
            </a:r>
            <a:r>
              <a:rPr lang="en-US" altLang="zh-CN" sz="2000" b="1" dirty="0">
                <a:solidFill>
                  <a:srgbClr val="0000CC"/>
                </a:solidFill>
                <a:latin typeface="华文新魏" pitchFamily="2" charset="-122"/>
                <a:ea typeface="华文新魏" pitchFamily="2" charset="-122"/>
              </a:rPr>
              <a:t>(</a:t>
            </a:r>
            <a:r>
              <a:rPr lang="en-US" altLang="zh-CN" sz="2000" b="1" dirty="0" err="1">
                <a:solidFill>
                  <a:srgbClr val="0000CC"/>
                </a:solidFill>
                <a:latin typeface="华文新魏" pitchFamily="2" charset="-122"/>
                <a:ea typeface="华文新魏" pitchFamily="2" charset="-122"/>
              </a:rPr>
              <a:t>Fragonomics</a:t>
            </a:r>
            <a:r>
              <a:rPr lang="en-US" altLang="zh-CN" sz="2000" b="1" dirty="0">
                <a:solidFill>
                  <a:srgbClr val="0000CC"/>
                </a:solidFill>
                <a:latin typeface="华文新魏" pitchFamily="2" charset="-122"/>
                <a:ea typeface="华文新魏" pitchFamily="2" charset="-122"/>
              </a:rPr>
              <a:t>)</a:t>
            </a:r>
            <a:endParaRPr lang="zh-CN" altLang="en-US" sz="2000" b="1" dirty="0">
              <a:solidFill>
                <a:srgbClr val="0000CC"/>
              </a:solidFill>
              <a:latin typeface="华文新魏" pitchFamily="2" charset="-122"/>
              <a:ea typeface="华文新魏" pitchFamily="2" charset="-122"/>
            </a:endParaRPr>
          </a:p>
          <a:p>
            <a:pPr marL="342900" indent="-342900" eaLnBrk="1" hangingPunct="1">
              <a:lnSpc>
                <a:spcPct val="80000"/>
              </a:lnSpc>
              <a:spcBef>
                <a:spcPct val="20000"/>
              </a:spcBef>
              <a:buClr>
                <a:schemeClr val="accent1"/>
              </a:buClr>
              <a:buSzPct val="85000"/>
              <a:buFont typeface="Wingdings" pitchFamily="2" charset="2"/>
              <a:buChar char="o"/>
            </a:pPr>
            <a:r>
              <a:rPr lang="zh-CN" altLang="en-US" sz="2000" b="1" dirty="0">
                <a:solidFill>
                  <a:srgbClr val="0000CC"/>
                </a:solidFill>
                <a:latin typeface="华文新魏" pitchFamily="2" charset="-122"/>
                <a:ea typeface="华文新魏" pitchFamily="2" charset="-122"/>
              </a:rPr>
              <a:t>等等</a:t>
            </a:r>
          </a:p>
        </p:txBody>
      </p:sp>
      <p:sp>
        <p:nvSpPr>
          <p:cNvPr id="379909" name="Text Box 5"/>
          <p:cNvSpPr txBox="1">
            <a:spLocks noChangeArrowheads="1"/>
          </p:cNvSpPr>
          <p:nvPr/>
        </p:nvSpPr>
        <p:spPr bwMode="auto">
          <a:xfrm>
            <a:off x="5410200" y="6457950"/>
            <a:ext cx="3598863" cy="336550"/>
          </a:xfrm>
          <a:prstGeom prst="rect">
            <a:avLst/>
          </a:prstGeom>
          <a:noFill/>
          <a:ln w="9525">
            <a:noFill/>
            <a:miter lim="800000"/>
            <a:headEnd/>
            <a:tailEnd/>
          </a:ln>
          <a:effectLst/>
        </p:spPr>
        <p:txBody>
          <a:bodyPr wrap="none">
            <a:spAutoFit/>
          </a:bodyPr>
          <a:lstStyle/>
          <a:p>
            <a:pPr>
              <a:spcBef>
                <a:spcPct val="0"/>
              </a:spcBef>
            </a:pPr>
            <a:r>
              <a:rPr lang="en-US" altLang="zh-CN" sz="1600" b="1">
                <a:solidFill>
                  <a:srgbClr val="0000CC"/>
                </a:solidFill>
                <a:ea typeface="宋体" pitchFamily="2" charset="-122"/>
              </a:rPr>
              <a:t>http://www.genomicglossaries.com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820738" y="-603250"/>
            <a:ext cx="8059737" cy="1101725"/>
          </a:xfrm>
          <a:prstGeom prst="rect">
            <a:avLst/>
          </a:prstGeom>
          <a:noFill/>
          <a:ln w="9525">
            <a:noFill/>
            <a:miter lim="800000"/>
            <a:headEnd/>
            <a:tailEnd/>
          </a:ln>
        </p:spPr>
        <p:txBody>
          <a:bodyPr/>
          <a:lstStyle/>
          <a:p>
            <a:endParaRPr lang="zh-CN" altLang="en-US"/>
          </a:p>
        </p:txBody>
      </p:sp>
      <p:sp>
        <p:nvSpPr>
          <p:cNvPr id="422915" name="Rectangle 3"/>
          <p:cNvSpPr>
            <a:spLocks noChangeArrowheads="1"/>
          </p:cNvSpPr>
          <p:nvPr/>
        </p:nvSpPr>
        <p:spPr bwMode="auto">
          <a:xfrm>
            <a:off x="1568450" y="409575"/>
            <a:ext cx="7232650" cy="427038"/>
          </a:xfrm>
          <a:prstGeom prst="rect">
            <a:avLst/>
          </a:prstGeom>
          <a:noFill/>
          <a:ln w="9525">
            <a:noFill/>
            <a:miter lim="800000"/>
            <a:headEnd/>
            <a:tailEnd/>
          </a:ln>
        </p:spPr>
        <p:txBody>
          <a:bodyPr lIns="0" tIns="0" rIns="0" bIns="0">
            <a:spAutoFit/>
          </a:bodyPr>
          <a:lstStyle/>
          <a:p>
            <a:pPr>
              <a:spcBef>
                <a:spcPct val="20000"/>
              </a:spcBef>
            </a:pPr>
            <a:r>
              <a:rPr kumimoji="1" lang="zh-CN" altLang="en-GB" sz="2800" b="1" dirty="0">
                <a:solidFill>
                  <a:srgbClr val="C00000"/>
                </a:solidFill>
                <a:latin typeface="华文新魏" pitchFamily="2" charset="-122"/>
                <a:ea typeface="华文新魏" pitchFamily="2" charset="-122"/>
              </a:rPr>
              <a:t>药物代谢遗传因素的决定性</a:t>
            </a:r>
          </a:p>
        </p:txBody>
      </p:sp>
      <p:sp>
        <p:nvSpPr>
          <p:cNvPr id="422916" name="Line 4"/>
          <p:cNvSpPr>
            <a:spLocks noChangeShapeType="1"/>
          </p:cNvSpPr>
          <p:nvPr/>
        </p:nvSpPr>
        <p:spPr bwMode="auto">
          <a:xfrm flipV="1">
            <a:off x="8890000" y="2297113"/>
            <a:ext cx="0" cy="127000"/>
          </a:xfrm>
          <a:prstGeom prst="line">
            <a:avLst/>
          </a:prstGeom>
          <a:noFill/>
          <a:ln w="0">
            <a:solidFill>
              <a:srgbClr val="000000"/>
            </a:solidFill>
            <a:round/>
            <a:headEnd/>
            <a:tailEnd/>
          </a:ln>
        </p:spPr>
        <p:txBody>
          <a:bodyPr/>
          <a:lstStyle/>
          <a:p>
            <a:endParaRPr lang="zh-CN" altLang="en-US"/>
          </a:p>
        </p:txBody>
      </p:sp>
      <p:sp>
        <p:nvSpPr>
          <p:cNvPr id="422919" name="Rectangle 7"/>
          <p:cNvSpPr>
            <a:spLocks noChangeArrowheads="1"/>
          </p:cNvSpPr>
          <p:nvPr/>
        </p:nvSpPr>
        <p:spPr bwMode="auto">
          <a:xfrm>
            <a:off x="8890000" y="2424113"/>
            <a:ext cx="82550"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20" name="Rectangle 8"/>
          <p:cNvSpPr>
            <a:spLocks noChangeArrowheads="1"/>
          </p:cNvSpPr>
          <p:nvPr/>
        </p:nvSpPr>
        <p:spPr bwMode="auto">
          <a:xfrm>
            <a:off x="8890000" y="2097088"/>
            <a:ext cx="82550"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21" name="Line 9"/>
          <p:cNvSpPr>
            <a:spLocks noChangeShapeType="1"/>
          </p:cNvSpPr>
          <p:nvPr/>
        </p:nvSpPr>
        <p:spPr bwMode="auto">
          <a:xfrm flipV="1">
            <a:off x="8972550" y="2297113"/>
            <a:ext cx="1588" cy="127000"/>
          </a:xfrm>
          <a:prstGeom prst="line">
            <a:avLst/>
          </a:prstGeom>
          <a:noFill/>
          <a:ln w="0">
            <a:solidFill>
              <a:srgbClr val="000000"/>
            </a:solidFill>
            <a:round/>
            <a:headEnd/>
            <a:tailEnd/>
          </a:ln>
        </p:spPr>
        <p:txBody>
          <a:bodyPr/>
          <a:lstStyle/>
          <a:p>
            <a:endParaRPr lang="zh-CN" altLang="en-US"/>
          </a:p>
        </p:txBody>
      </p:sp>
      <p:sp>
        <p:nvSpPr>
          <p:cNvPr id="422922" name="Rectangle 10"/>
          <p:cNvSpPr>
            <a:spLocks noChangeArrowheads="1"/>
          </p:cNvSpPr>
          <p:nvPr/>
        </p:nvSpPr>
        <p:spPr bwMode="auto">
          <a:xfrm>
            <a:off x="8923338" y="1770063"/>
            <a:ext cx="49212"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23" name="Line 11"/>
          <p:cNvSpPr>
            <a:spLocks noChangeShapeType="1"/>
          </p:cNvSpPr>
          <p:nvPr/>
        </p:nvSpPr>
        <p:spPr bwMode="auto">
          <a:xfrm flipV="1">
            <a:off x="8972550" y="1970088"/>
            <a:ext cx="1588" cy="127000"/>
          </a:xfrm>
          <a:prstGeom prst="line">
            <a:avLst/>
          </a:prstGeom>
          <a:noFill/>
          <a:ln w="0">
            <a:solidFill>
              <a:srgbClr val="000000"/>
            </a:solidFill>
            <a:round/>
            <a:headEnd/>
            <a:tailEnd/>
          </a:ln>
        </p:spPr>
        <p:txBody>
          <a:bodyPr/>
          <a:lstStyle/>
          <a:p>
            <a:endParaRPr lang="zh-CN" altLang="en-US"/>
          </a:p>
        </p:txBody>
      </p:sp>
      <p:sp>
        <p:nvSpPr>
          <p:cNvPr id="422924" name="Rectangle 12"/>
          <p:cNvSpPr>
            <a:spLocks noChangeArrowheads="1"/>
          </p:cNvSpPr>
          <p:nvPr/>
        </p:nvSpPr>
        <p:spPr bwMode="auto">
          <a:xfrm>
            <a:off x="5233988" y="4572000"/>
            <a:ext cx="1014412" cy="274638"/>
          </a:xfrm>
          <a:prstGeom prst="rect">
            <a:avLst/>
          </a:prstGeom>
          <a:noFill/>
          <a:ln w="9525">
            <a:noFill/>
            <a:miter lim="800000"/>
            <a:headEnd/>
            <a:tailEnd/>
          </a:ln>
        </p:spPr>
        <p:txBody>
          <a:bodyPr lIns="0" tIns="0" rIns="0" bIns="0">
            <a:spAutoFit/>
          </a:bodyPr>
          <a:lstStyle/>
          <a:p>
            <a:pPr>
              <a:spcBef>
                <a:spcPct val="20000"/>
              </a:spcBef>
            </a:pPr>
            <a:r>
              <a:rPr lang="zh-CN" altLang="en-GB" b="1">
                <a:solidFill>
                  <a:srgbClr val="0000CC"/>
                </a:solidFill>
              </a:rPr>
              <a:t>基因</a:t>
            </a:r>
            <a:endParaRPr lang="zh-CN" altLang="en-GB" sz="2000" b="1">
              <a:solidFill>
                <a:srgbClr val="0000CC"/>
              </a:solidFill>
            </a:endParaRPr>
          </a:p>
        </p:txBody>
      </p:sp>
      <p:sp>
        <p:nvSpPr>
          <p:cNvPr id="422925" name="Rectangle 13"/>
          <p:cNvSpPr>
            <a:spLocks noChangeArrowheads="1"/>
          </p:cNvSpPr>
          <p:nvPr/>
        </p:nvSpPr>
        <p:spPr bwMode="auto">
          <a:xfrm>
            <a:off x="6616700" y="4610100"/>
            <a:ext cx="323850" cy="215900"/>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26" name="Rectangle 14"/>
          <p:cNvSpPr>
            <a:spLocks noChangeArrowheads="1"/>
          </p:cNvSpPr>
          <p:nvPr/>
        </p:nvSpPr>
        <p:spPr bwMode="auto">
          <a:xfrm>
            <a:off x="7086600" y="4495800"/>
            <a:ext cx="1003300" cy="274638"/>
          </a:xfrm>
          <a:prstGeom prst="rect">
            <a:avLst/>
          </a:prstGeom>
          <a:noFill/>
          <a:ln w="9525">
            <a:noFill/>
            <a:miter lim="800000"/>
            <a:headEnd/>
            <a:tailEnd/>
          </a:ln>
        </p:spPr>
        <p:txBody>
          <a:bodyPr lIns="0" tIns="0" rIns="0" bIns="0">
            <a:spAutoFit/>
          </a:bodyPr>
          <a:lstStyle/>
          <a:p>
            <a:pPr>
              <a:spcBef>
                <a:spcPct val="20000"/>
              </a:spcBef>
            </a:pPr>
            <a:r>
              <a:rPr lang="zh-CN" altLang="en-GB" b="1" dirty="0">
                <a:solidFill>
                  <a:srgbClr val="0000CC"/>
                </a:solidFill>
              </a:rPr>
              <a:t>环境</a:t>
            </a:r>
            <a:endParaRPr lang="zh-CN" altLang="en-GB" sz="2800" b="1" dirty="0">
              <a:solidFill>
                <a:srgbClr val="0000CC"/>
              </a:solidFill>
            </a:endParaRPr>
          </a:p>
        </p:txBody>
      </p:sp>
      <p:sp>
        <p:nvSpPr>
          <p:cNvPr id="422927" name="Line 15"/>
          <p:cNvSpPr>
            <a:spLocks noChangeShapeType="1"/>
          </p:cNvSpPr>
          <p:nvPr/>
        </p:nvSpPr>
        <p:spPr bwMode="auto">
          <a:xfrm>
            <a:off x="5038725" y="1428750"/>
            <a:ext cx="0" cy="2638425"/>
          </a:xfrm>
          <a:prstGeom prst="line">
            <a:avLst/>
          </a:prstGeom>
          <a:noFill/>
          <a:ln w="0">
            <a:solidFill>
              <a:srgbClr val="000000"/>
            </a:solidFill>
            <a:round/>
            <a:headEnd/>
            <a:tailEnd/>
          </a:ln>
        </p:spPr>
        <p:txBody>
          <a:bodyPr/>
          <a:lstStyle/>
          <a:p>
            <a:endParaRPr lang="zh-CN" altLang="en-US"/>
          </a:p>
        </p:txBody>
      </p:sp>
      <p:sp>
        <p:nvSpPr>
          <p:cNvPr id="422928" name="Line 16"/>
          <p:cNvSpPr>
            <a:spLocks noChangeShapeType="1"/>
          </p:cNvSpPr>
          <p:nvPr/>
        </p:nvSpPr>
        <p:spPr bwMode="auto">
          <a:xfrm>
            <a:off x="5524500" y="1428750"/>
            <a:ext cx="1588" cy="2638425"/>
          </a:xfrm>
          <a:prstGeom prst="line">
            <a:avLst/>
          </a:prstGeom>
          <a:noFill/>
          <a:ln w="0">
            <a:solidFill>
              <a:srgbClr val="000000"/>
            </a:solidFill>
            <a:round/>
            <a:headEnd/>
            <a:tailEnd/>
          </a:ln>
        </p:spPr>
        <p:txBody>
          <a:bodyPr/>
          <a:lstStyle/>
          <a:p>
            <a:endParaRPr lang="zh-CN" altLang="en-US"/>
          </a:p>
        </p:txBody>
      </p:sp>
      <p:sp>
        <p:nvSpPr>
          <p:cNvPr id="422929" name="Line 17"/>
          <p:cNvSpPr>
            <a:spLocks noChangeShapeType="1"/>
          </p:cNvSpPr>
          <p:nvPr/>
        </p:nvSpPr>
        <p:spPr bwMode="auto">
          <a:xfrm>
            <a:off x="6029325" y="1428750"/>
            <a:ext cx="1588" cy="2638425"/>
          </a:xfrm>
          <a:prstGeom prst="line">
            <a:avLst/>
          </a:prstGeom>
          <a:noFill/>
          <a:ln w="0">
            <a:solidFill>
              <a:srgbClr val="000000"/>
            </a:solidFill>
            <a:round/>
            <a:headEnd/>
            <a:tailEnd/>
          </a:ln>
        </p:spPr>
        <p:txBody>
          <a:bodyPr/>
          <a:lstStyle/>
          <a:p>
            <a:endParaRPr lang="zh-CN" altLang="en-US"/>
          </a:p>
        </p:txBody>
      </p:sp>
      <p:sp>
        <p:nvSpPr>
          <p:cNvPr id="422930" name="Line 18"/>
          <p:cNvSpPr>
            <a:spLocks noChangeShapeType="1"/>
          </p:cNvSpPr>
          <p:nvPr/>
        </p:nvSpPr>
        <p:spPr bwMode="auto">
          <a:xfrm>
            <a:off x="6516688" y="1428750"/>
            <a:ext cx="1587" cy="2638425"/>
          </a:xfrm>
          <a:prstGeom prst="line">
            <a:avLst/>
          </a:prstGeom>
          <a:noFill/>
          <a:ln w="0">
            <a:solidFill>
              <a:srgbClr val="000000"/>
            </a:solidFill>
            <a:round/>
            <a:headEnd/>
            <a:tailEnd/>
          </a:ln>
        </p:spPr>
        <p:txBody>
          <a:bodyPr/>
          <a:lstStyle/>
          <a:p>
            <a:endParaRPr lang="zh-CN" altLang="en-US"/>
          </a:p>
        </p:txBody>
      </p:sp>
      <p:sp>
        <p:nvSpPr>
          <p:cNvPr id="422931" name="Line 19"/>
          <p:cNvSpPr>
            <a:spLocks noChangeShapeType="1"/>
          </p:cNvSpPr>
          <p:nvPr/>
        </p:nvSpPr>
        <p:spPr bwMode="auto">
          <a:xfrm>
            <a:off x="7005638" y="1428750"/>
            <a:ext cx="1587" cy="2638425"/>
          </a:xfrm>
          <a:prstGeom prst="line">
            <a:avLst/>
          </a:prstGeom>
          <a:noFill/>
          <a:ln w="0">
            <a:solidFill>
              <a:srgbClr val="000000"/>
            </a:solidFill>
            <a:round/>
            <a:headEnd/>
            <a:tailEnd/>
          </a:ln>
        </p:spPr>
        <p:txBody>
          <a:bodyPr/>
          <a:lstStyle/>
          <a:p>
            <a:endParaRPr lang="zh-CN" altLang="en-US"/>
          </a:p>
        </p:txBody>
      </p:sp>
      <p:sp>
        <p:nvSpPr>
          <p:cNvPr id="422932" name="Line 20"/>
          <p:cNvSpPr>
            <a:spLocks noChangeShapeType="1"/>
          </p:cNvSpPr>
          <p:nvPr/>
        </p:nvSpPr>
        <p:spPr bwMode="auto">
          <a:xfrm>
            <a:off x="7508875" y="1428750"/>
            <a:ext cx="1588" cy="2638425"/>
          </a:xfrm>
          <a:prstGeom prst="line">
            <a:avLst/>
          </a:prstGeom>
          <a:noFill/>
          <a:ln w="0">
            <a:solidFill>
              <a:srgbClr val="000000"/>
            </a:solidFill>
            <a:round/>
            <a:headEnd/>
            <a:tailEnd/>
          </a:ln>
        </p:spPr>
        <p:txBody>
          <a:bodyPr/>
          <a:lstStyle/>
          <a:p>
            <a:endParaRPr lang="zh-CN" altLang="en-US"/>
          </a:p>
        </p:txBody>
      </p:sp>
      <p:sp>
        <p:nvSpPr>
          <p:cNvPr id="422933" name="Line 21"/>
          <p:cNvSpPr>
            <a:spLocks noChangeShapeType="1"/>
          </p:cNvSpPr>
          <p:nvPr/>
        </p:nvSpPr>
        <p:spPr bwMode="auto">
          <a:xfrm>
            <a:off x="7978775" y="1428750"/>
            <a:ext cx="1588" cy="2638425"/>
          </a:xfrm>
          <a:prstGeom prst="line">
            <a:avLst/>
          </a:prstGeom>
          <a:noFill/>
          <a:ln w="0">
            <a:solidFill>
              <a:srgbClr val="000000"/>
            </a:solidFill>
            <a:round/>
            <a:headEnd/>
            <a:tailEnd/>
          </a:ln>
        </p:spPr>
        <p:txBody>
          <a:bodyPr/>
          <a:lstStyle/>
          <a:p>
            <a:endParaRPr lang="zh-CN" altLang="en-US"/>
          </a:p>
        </p:txBody>
      </p:sp>
      <p:sp>
        <p:nvSpPr>
          <p:cNvPr id="422934" name="Line 22"/>
          <p:cNvSpPr>
            <a:spLocks noChangeShapeType="1"/>
          </p:cNvSpPr>
          <p:nvPr/>
        </p:nvSpPr>
        <p:spPr bwMode="auto">
          <a:xfrm>
            <a:off x="8483600" y="1428750"/>
            <a:ext cx="1588" cy="2638425"/>
          </a:xfrm>
          <a:prstGeom prst="line">
            <a:avLst/>
          </a:prstGeom>
          <a:noFill/>
          <a:ln w="0">
            <a:solidFill>
              <a:srgbClr val="000000"/>
            </a:solidFill>
            <a:round/>
            <a:headEnd/>
            <a:tailEnd/>
          </a:ln>
        </p:spPr>
        <p:txBody>
          <a:bodyPr/>
          <a:lstStyle/>
          <a:p>
            <a:endParaRPr lang="zh-CN" altLang="en-US"/>
          </a:p>
        </p:txBody>
      </p:sp>
      <p:sp>
        <p:nvSpPr>
          <p:cNvPr id="422935" name="Line 23"/>
          <p:cNvSpPr>
            <a:spLocks noChangeShapeType="1"/>
          </p:cNvSpPr>
          <p:nvPr/>
        </p:nvSpPr>
        <p:spPr bwMode="auto">
          <a:xfrm>
            <a:off x="8970963" y="1428750"/>
            <a:ext cx="1587" cy="2638425"/>
          </a:xfrm>
          <a:prstGeom prst="line">
            <a:avLst/>
          </a:prstGeom>
          <a:noFill/>
          <a:ln w="19050">
            <a:solidFill>
              <a:srgbClr val="000000"/>
            </a:solidFill>
            <a:round/>
            <a:headEnd/>
            <a:tailEnd/>
          </a:ln>
          <a:effectLst/>
        </p:spPr>
        <p:txBody>
          <a:bodyPr/>
          <a:lstStyle/>
          <a:p>
            <a:endParaRPr lang="zh-CN" altLang="en-US"/>
          </a:p>
        </p:txBody>
      </p:sp>
      <p:sp>
        <p:nvSpPr>
          <p:cNvPr id="422936" name="Rectangle 24"/>
          <p:cNvSpPr>
            <a:spLocks noChangeArrowheads="1"/>
          </p:cNvSpPr>
          <p:nvPr/>
        </p:nvSpPr>
        <p:spPr bwMode="auto">
          <a:xfrm>
            <a:off x="4062413" y="3752850"/>
            <a:ext cx="4170362" cy="20002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37" name="Rectangle 25"/>
          <p:cNvSpPr>
            <a:spLocks noChangeArrowheads="1"/>
          </p:cNvSpPr>
          <p:nvPr/>
        </p:nvSpPr>
        <p:spPr bwMode="auto">
          <a:xfrm>
            <a:off x="4062413" y="3425825"/>
            <a:ext cx="4221162" cy="20002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39" name="Rectangle 27"/>
          <p:cNvSpPr>
            <a:spLocks noChangeArrowheads="1"/>
          </p:cNvSpPr>
          <p:nvPr/>
        </p:nvSpPr>
        <p:spPr bwMode="auto">
          <a:xfrm>
            <a:off x="4062413" y="3079750"/>
            <a:ext cx="4221162" cy="21907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40" name="Line 28"/>
          <p:cNvSpPr>
            <a:spLocks noChangeShapeType="1"/>
          </p:cNvSpPr>
          <p:nvPr/>
        </p:nvSpPr>
        <p:spPr bwMode="auto">
          <a:xfrm flipV="1">
            <a:off x="8283575" y="3298825"/>
            <a:ext cx="1588" cy="127000"/>
          </a:xfrm>
          <a:prstGeom prst="line">
            <a:avLst/>
          </a:prstGeom>
          <a:noFill/>
          <a:ln w="0">
            <a:solidFill>
              <a:srgbClr val="000000"/>
            </a:solidFill>
            <a:round/>
            <a:headEnd/>
            <a:tailEnd/>
          </a:ln>
        </p:spPr>
        <p:txBody>
          <a:bodyPr/>
          <a:lstStyle/>
          <a:p>
            <a:endParaRPr lang="zh-CN" altLang="en-US"/>
          </a:p>
        </p:txBody>
      </p:sp>
      <p:sp>
        <p:nvSpPr>
          <p:cNvPr id="422941" name="Rectangle 29"/>
          <p:cNvSpPr>
            <a:spLocks noChangeArrowheads="1"/>
          </p:cNvSpPr>
          <p:nvPr/>
        </p:nvSpPr>
        <p:spPr bwMode="auto">
          <a:xfrm>
            <a:off x="4062413" y="2752725"/>
            <a:ext cx="4454525" cy="20002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43" name="Rectangle 31"/>
          <p:cNvSpPr>
            <a:spLocks noChangeArrowheads="1"/>
          </p:cNvSpPr>
          <p:nvPr/>
        </p:nvSpPr>
        <p:spPr bwMode="auto">
          <a:xfrm>
            <a:off x="4062413" y="2425700"/>
            <a:ext cx="4824412" cy="20002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45" name="Rectangle 33"/>
          <p:cNvSpPr>
            <a:spLocks noChangeArrowheads="1"/>
          </p:cNvSpPr>
          <p:nvPr/>
        </p:nvSpPr>
        <p:spPr bwMode="auto">
          <a:xfrm>
            <a:off x="4062413" y="2098675"/>
            <a:ext cx="4824412" cy="20002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46" name="Rectangle 34"/>
          <p:cNvSpPr>
            <a:spLocks noChangeArrowheads="1"/>
          </p:cNvSpPr>
          <p:nvPr/>
        </p:nvSpPr>
        <p:spPr bwMode="auto">
          <a:xfrm>
            <a:off x="4062413" y="1771650"/>
            <a:ext cx="4857750" cy="200025"/>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47" name="Rectangle 35"/>
          <p:cNvSpPr>
            <a:spLocks noChangeArrowheads="1"/>
          </p:cNvSpPr>
          <p:nvPr/>
        </p:nvSpPr>
        <p:spPr bwMode="auto">
          <a:xfrm>
            <a:off x="4062413" y="1444625"/>
            <a:ext cx="4857750" cy="200025"/>
          </a:xfrm>
          <a:prstGeom prst="rect">
            <a:avLst/>
          </a:prstGeom>
          <a:gradFill rotWithShape="1">
            <a:gsLst>
              <a:gs pos="0">
                <a:srgbClr val="FFCC00"/>
              </a:gs>
              <a:gs pos="100000">
                <a:srgbClr val="9A0000"/>
              </a:gs>
            </a:gsLst>
            <a:lin ang="5400000" scaled="1"/>
          </a:gradFill>
          <a:ln w="19050">
            <a:solidFill>
              <a:srgbClr val="000000"/>
            </a:solidFill>
            <a:miter lim="800000"/>
            <a:headEnd/>
            <a:tailEnd/>
          </a:ln>
        </p:spPr>
        <p:txBody>
          <a:bodyPr/>
          <a:lstStyle/>
          <a:p>
            <a:endParaRPr lang="zh-CN" altLang="en-US"/>
          </a:p>
        </p:txBody>
      </p:sp>
      <p:sp>
        <p:nvSpPr>
          <p:cNvPr id="422949" name="Rectangle 37"/>
          <p:cNvSpPr>
            <a:spLocks noChangeArrowheads="1"/>
          </p:cNvSpPr>
          <p:nvPr/>
        </p:nvSpPr>
        <p:spPr bwMode="auto">
          <a:xfrm>
            <a:off x="8232775" y="3752850"/>
            <a:ext cx="738188"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50" name="Rectangle 38"/>
          <p:cNvSpPr>
            <a:spLocks noChangeArrowheads="1"/>
          </p:cNvSpPr>
          <p:nvPr/>
        </p:nvSpPr>
        <p:spPr bwMode="auto">
          <a:xfrm>
            <a:off x="8283575" y="3425825"/>
            <a:ext cx="687388"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51" name="Rectangle 39"/>
          <p:cNvSpPr>
            <a:spLocks noChangeArrowheads="1"/>
          </p:cNvSpPr>
          <p:nvPr/>
        </p:nvSpPr>
        <p:spPr bwMode="auto">
          <a:xfrm>
            <a:off x="8283575" y="3079750"/>
            <a:ext cx="687388" cy="21907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52" name="Rectangle 40"/>
          <p:cNvSpPr>
            <a:spLocks noChangeArrowheads="1"/>
          </p:cNvSpPr>
          <p:nvPr/>
        </p:nvSpPr>
        <p:spPr bwMode="auto">
          <a:xfrm>
            <a:off x="8516938" y="2752725"/>
            <a:ext cx="454025"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sp>
        <p:nvSpPr>
          <p:cNvPr id="422953" name="Rectangle 41"/>
          <p:cNvSpPr>
            <a:spLocks noChangeArrowheads="1"/>
          </p:cNvSpPr>
          <p:nvPr/>
        </p:nvSpPr>
        <p:spPr bwMode="auto">
          <a:xfrm>
            <a:off x="8921750" y="1441450"/>
            <a:ext cx="50800" cy="200025"/>
          </a:xfrm>
          <a:prstGeom prst="rect">
            <a:avLst/>
          </a:prstGeom>
          <a:gradFill rotWithShape="1">
            <a:gsLst>
              <a:gs pos="0">
                <a:srgbClr val="FFFFFF"/>
              </a:gs>
              <a:gs pos="100000">
                <a:srgbClr val="FF9393"/>
              </a:gs>
            </a:gsLst>
            <a:lin ang="5400000" scaled="1"/>
          </a:gradFill>
          <a:ln w="19050" algn="ctr">
            <a:solidFill>
              <a:srgbClr val="000000"/>
            </a:solidFill>
            <a:miter lim="800000"/>
            <a:headEnd/>
            <a:tailEnd/>
          </a:ln>
          <a:effectLst/>
        </p:spPr>
        <p:txBody>
          <a:bodyPr/>
          <a:lstStyle/>
          <a:p>
            <a:endParaRPr lang="zh-CN" altLang="en-US"/>
          </a:p>
        </p:txBody>
      </p:sp>
      <p:grpSp>
        <p:nvGrpSpPr>
          <p:cNvPr id="422955" name="Group 43"/>
          <p:cNvGrpSpPr>
            <a:grpSpLocks/>
          </p:cNvGrpSpPr>
          <p:nvPr/>
        </p:nvGrpSpPr>
        <p:grpSpPr bwMode="auto">
          <a:xfrm>
            <a:off x="3886200" y="4067175"/>
            <a:ext cx="5245100" cy="182563"/>
            <a:chOff x="1708" y="3613"/>
            <a:chExt cx="3718" cy="115"/>
          </a:xfrm>
        </p:grpSpPr>
        <p:sp>
          <p:nvSpPr>
            <p:cNvPr id="422956" name="Rectangle 44"/>
            <p:cNvSpPr>
              <a:spLocks noChangeArrowheads="1"/>
            </p:cNvSpPr>
            <p:nvPr/>
          </p:nvSpPr>
          <p:spPr bwMode="auto">
            <a:xfrm>
              <a:off x="1708" y="3613"/>
              <a:ext cx="194"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0%</a:t>
              </a:r>
              <a:endParaRPr lang="en-GB" altLang="en-US" sz="2800" b="1">
                <a:solidFill>
                  <a:srgbClr val="0000CC"/>
                </a:solidFill>
                <a:ea typeface="宋体" pitchFamily="2" charset="-122"/>
              </a:endParaRPr>
            </a:p>
          </p:txBody>
        </p:sp>
        <p:sp>
          <p:nvSpPr>
            <p:cNvPr id="422957" name="Rectangle 45"/>
            <p:cNvSpPr>
              <a:spLocks noChangeArrowheads="1"/>
            </p:cNvSpPr>
            <p:nvPr/>
          </p:nvSpPr>
          <p:spPr bwMode="auto">
            <a:xfrm>
              <a:off x="2006" y="3613"/>
              <a:ext cx="25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10%</a:t>
              </a:r>
              <a:endParaRPr lang="en-GB" altLang="en-US" sz="2800" b="1">
                <a:solidFill>
                  <a:srgbClr val="0000CC"/>
                </a:solidFill>
                <a:ea typeface="宋体" pitchFamily="2" charset="-122"/>
              </a:endParaRPr>
            </a:p>
          </p:txBody>
        </p:sp>
        <p:sp>
          <p:nvSpPr>
            <p:cNvPr id="422958" name="Rectangle 46"/>
            <p:cNvSpPr>
              <a:spLocks noChangeArrowheads="1"/>
            </p:cNvSpPr>
            <p:nvPr/>
          </p:nvSpPr>
          <p:spPr bwMode="auto">
            <a:xfrm>
              <a:off x="2364" y="3613"/>
              <a:ext cx="25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20%</a:t>
              </a:r>
              <a:endParaRPr lang="en-GB" altLang="en-US" sz="2800" b="1">
                <a:solidFill>
                  <a:srgbClr val="0000CC"/>
                </a:solidFill>
                <a:ea typeface="宋体" pitchFamily="2" charset="-122"/>
              </a:endParaRPr>
            </a:p>
          </p:txBody>
        </p:sp>
        <p:sp>
          <p:nvSpPr>
            <p:cNvPr id="422959" name="Rectangle 47"/>
            <p:cNvSpPr>
              <a:spLocks noChangeArrowheads="1"/>
            </p:cNvSpPr>
            <p:nvPr/>
          </p:nvSpPr>
          <p:spPr bwMode="auto">
            <a:xfrm>
              <a:off x="2708" y="3613"/>
              <a:ext cx="254"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30%</a:t>
              </a:r>
              <a:endParaRPr lang="en-GB" altLang="en-US" sz="2800" b="1">
                <a:solidFill>
                  <a:srgbClr val="0000CC"/>
                </a:solidFill>
                <a:ea typeface="宋体" pitchFamily="2" charset="-122"/>
              </a:endParaRPr>
            </a:p>
          </p:txBody>
        </p:sp>
        <p:sp>
          <p:nvSpPr>
            <p:cNvPr id="422960" name="Rectangle 48"/>
            <p:cNvSpPr>
              <a:spLocks noChangeArrowheads="1"/>
            </p:cNvSpPr>
            <p:nvPr/>
          </p:nvSpPr>
          <p:spPr bwMode="auto">
            <a:xfrm>
              <a:off x="3066" y="3613"/>
              <a:ext cx="254"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40%</a:t>
              </a:r>
              <a:endParaRPr lang="en-GB" altLang="en-US" sz="2800" b="1">
                <a:solidFill>
                  <a:srgbClr val="0000CC"/>
                </a:solidFill>
                <a:ea typeface="宋体" pitchFamily="2" charset="-122"/>
              </a:endParaRPr>
            </a:p>
          </p:txBody>
        </p:sp>
        <p:sp>
          <p:nvSpPr>
            <p:cNvPr id="422961" name="Rectangle 49"/>
            <p:cNvSpPr>
              <a:spLocks noChangeArrowheads="1"/>
            </p:cNvSpPr>
            <p:nvPr/>
          </p:nvSpPr>
          <p:spPr bwMode="auto">
            <a:xfrm>
              <a:off x="3412" y="3613"/>
              <a:ext cx="25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50%</a:t>
              </a:r>
              <a:endParaRPr lang="en-GB" altLang="en-US" sz="2800" b="1">
                <a:solidFill>
                  <a:srgbClr val="0000CC"/>
                </a:solidFill>
                <a:ea typeface="宋体" pitchFamily="2" charset="-122"/>
              </a:endParaRPr>
            </a:p>
          </p:txBody>
        </p:sp>
        <p:sp>
          <p:nvSpPr>
            <p:cNvPr id="422962" name="Rectangle 50"/>
            <p:cNvSpPr>
              <a:spLocks noChangeArrowheads="1"/>
            </p:cNvSpPr>
            <p:nvPr/>
          </p:nvSpPr>
          <p:spPr bwMode="auto">
            <a:xfrm>
              <a:off x="3745" y="3613"/>
              <a:ext cx="25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60%</a:t>
              </a:r>
              <a:endParaRPr lang="en-GB" altLang="en-US" sz="2800" b="1">
                <a:solidFill>
                  <a:srgbClr val="0000CC"/>
                </a:solidFill>
                <a:ea typeface="宋体" pitchFamily="2" charset="-122"/>
              </a:endParaRPr>
            </a:p>
          </p:txBody>
        </p:sp>
        <p:sp>
          <p:nvSpPr>
            <p:cNvPr id="422963" name="Rectangle 51"/>
            <p:cNvSpPr>
              <a:spLocks noChangeArrowheads="1"/>
            </p:cNvSpPr>
            <p:nvPr/>
          </p:nvSpPr>
          <p:spPr bwMode="auto">
            <a:xfrm>
              <a:off x="4103" y="3613"/>
              <a:ext cx="25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70%</a:t>
              </a:r>
              <a:endParaRPr lang="en-GB" altLang="en-US" sz="2800" b="1">
                <a:solidFill>
                  <a:srgbClr val="0000CC"/>
                </a:solidFill>
                <a:ea typeface="宋体" pitchFamily="2" charset="-122"/>
              </a:endParaRPr>
            </a:p>
          </p:txBody>
        </p:sp>
        <p:sp>
          <p:nvSpPr>
            <p:cNvPr id="422964" name="Rectangle 52"/>
            <p:cNvSpPr>
              <a:spLocks noChangeArrowheads="1"/>
            </p:cNvSpPr>
            <p:nvPr/>
          </p:nvSpPr>
          <p:spPr bwMode="auto">
            <a:xfrm>
              <a:off x="4448" y="3613"/>
              <a:ext cx="254"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80%</a:t>
              </a:r>
              <a:endParaRPr lang="en-GB" altLang="en-US" sz="2800" b="1">
                <a:solidFill>
                  <a:srgbClr val="0000CC"/>
                </a:solidFill>
                <a:ea typeface="宋体" pitchFamily="2" charset="-122"/>
              </a:endParaRPr>
            </a:p>
          </p:txBody>
        </p:sp>
        <p:sp>
          <p:nvSpPr>
            <p:cNvPr id="422965" name="Rectangle 53"/>
            <p:cNvSpPr>
              <a:spLocks noChangeArrowheads="1"/>
            </p:cNvSpPr>
            <p:nvPr/>
          </p:nvSpPr>
          <p:spPr bwMode="auto">
            <a:xfrm>
              <a:off x="4806" y="3613"/>
              <a:ext cx="25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90%</a:t>
              </a:r>
              <a:endParaRPr lang="en-GB" altLang="en-US" sz="2800" b="1">
                <a:solidFill>
                  <a:srgbClr val="0000CC"/>
                </a:solidFill>
                <a:ea typeface="宋体" pitchFamily="2" charset="-122"/>
              </a:endParaRPr>
            </a:p>
          </p:txBody>
        </p:sp>
        <p:sp>
          <p:nvSpPr>
            <p:cNvPr id="422966" name="Rectangle 54"/>
            <p:cNvSpPr>
              <a:spLocks noChangeArrowheads="1"/>
            </p:cNvSpPr>
            <p:nvPr/>
          </p:nvSpPr>
          <p:spPr bwMode="auto">
            <a:xfrm>
              <a:off x="5113" y="3613"/>
              <a:ext cx="313" cy="115"/>
            </a:xfrm>
            <a:prstGeom prst="rect">
              <a:avLst/>
            </a:prstGeom>
            <a:noFill/>
            <a:ln w="9525">
              <a:noFill/>
              <a:miter lim="800000"/>
              <a:headEnd/>
              <a:tailEnd/>
            </a:ln>
          </p:spPr>
          <p:txBody>
            <a:bodyPr wrap="none" lIns="0" tIns="0" rIns="0" bIns="0">
              <a:spAutoFit/>
            </a:bodyPr>
            <a:lstStyle/>
            <a:p>
              <a:pPr>
                <a:spcBef>
                  <a:spcPct val="20000"/>
                </a:spcBef>
                <a:buFontTx/>
                <a:buChar char="•"/>
              </a:pPr>
              <a:r>
                <a:rPr lang="en-GB" altLang="en-US" sz="1200" b="1">
                  <a:solidFill>
                    <a:srgbClr val="0000CC"/>
                  </a:solidFill>
                  <a:ea typeface="宋体" pitchFamily="2" charset="-122"/>
                </a:rPr>
                <a:t>100%</a:t>
              </a:r>
              <a:endParaRPr lang="en-GB" altLang="en-US" sz="2800" b="1">
                <a:solidFill>
                  <a:srgbClr val="0000CC"/>
                </a:solidFill>
                <a:ea typeface="宋体" pitchFamily="2" charset="-122"/>
              </a:endParaRPr>
            </a:p>
          </p:txBody>
        </p:sp>
      </p:grpSp>
      <p:sp>
        <p:nvSpPr>
          <p:cNvPr id="422967" name="Rectangle 55"/>
          <p:cNvSpPr>
            <a:spLocks noChangeArrowheads="1"/>
          </p:cNvSpPr>
          <p:nvPr/>
        </p:nvSpPr>
        <p:spPr bwMode="auto">
          <a:xfrm>
            <a:off x="1862138" y="3733800"/>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H</a:t>
            </a:r>
            <a:endParaRPr lang="en-GB" altLang="zh-CN" sz="3600" b="1">
              <a:solidFill>
                <a:srgbClr val="0000CC"/>
              </a:solidFill>
              <a:ea typeface="宋体" pitchFamily="2" charset="-122"/>
            </a:endParaRPr>
          </a:p>
        </p:txBody>
      </p:sp>
      <p:sp>
        <p:nvSpPr>
          <p:cNvPr id="422968" name="Rectangle 56"/>
          <p:cNvSpPr>
            <a:spLocks noChangeArrowheads="1"/>
          </p:cNvSpPr>
          <p:nvPr/>
        </p:nvSpPr>
        <p:spPr bwMode="auto">
          <a:xfrm>
            <a:off x="1862138" y="3389313"/>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G</a:t>
            </a:r>
            <a:endParaRPr lang="en-GB" altLang="zh-CN" sz="3600" b="1">
              <a:solidFill>
                <a:srgbClr val="0000CC"/>
              </a:solidFill>
              <a:ea typeface="宋体" pitchFamily="2" charset="-122"/>
            </a:endParaRPr>
          </a:p>
        </p:txBody>
      </p:sp>
      <p:sp>
        <p:nvSpPr>
          <p:cNvPr id="422969" name="Rectangle 57"/>
          <p:cNvSpPr>
            <a:spLocks noChangeArrowheads="1"/>
          </p:cNvSpPr>
          <p:nvPr/>
        </p:nvSpPr>
        <p:spPr bwMode="auto">
          <a:xfrm>
            <a:off x="1862138" y="3062288"/>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F</a:t>
            </a:r>
            <a:endParaRPr lang="en-GB" altLang="zh-CN" sz="3600" b="1">
              <a:solidFill>
                <a:srgbClr val="0000CC"/>
              </a:solidFill>
              <a:ea typeface="宋体" pitchFamily="2" charset="-122"/>
            </a:endParaRPr>
          </a:p>
        </p:txBody>
      </p:sp>
      <p:sp>
        <p:nvSpPr>
          <p:cNvPr id="422970" name="Rectangle 58"/>
          <p:cNvSpPr>
            <a:spLocks noChangeArrowheads="1"/>
          </p:cNvSpPr>
          <p:nvPr/>
        </p:nvSpPr>
        <p:spPr bwMode="auto">
          <a:xfrm>
            <a:off x="1862138" y="2752725"/>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E</a:t>
            </a:r>
            <a:endParaRPr lang="en-GB" altLang="zh-CN" sz="3600" b="1">
              <a:solidFill>
                <a:srgbClr val="0000CC"/>
              </a:solidFill>
              <a:ea typeface="宋体" pitchFamily="2" charset="-122"/>
            </a:endParaRPr>
          </a:p>
        </p:txBody>
      </p:sp>
      <p:sp>
        <p:nvSpPr>
          <p:cNvPr id="422971" name="Rectangle 59"/>
          <p:cNvSpPr>
            <a:spLocks noChangeArrowheads="1"/>
          </p:cNvSpPr>
          <p:nvPr/>
        </p:nvSpPr>
        <p:spPr bwMode="auto">
          <a:xfrm>
            <a:off x="1862138" y="2408238"/>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D</a:t>
            </a:r>
            <a:endParaRPr lang="en-GB" altLang="zh-CN" sz="3600" b="1">
              <a:solidFill>
                <a:srgbClr val="0000CC"/>
              </a:solidFill>
              <a:ea typeface="宋体" pitchFamily="2" charset="-122"/>
            </a:endParaRPr>
          </a:p>
        </p:txBody>
      </p:sp>
      <p:sp>
        <p:nvSpPr>
          <p:cNvPr id="422972" name="Rectangle 60"/>
          <p:cNvSpPr>
            <a:spLocks noChangeArrowheads="1"/>
          </p:cNvSpPr>
          <p:nvPr/>
        </p:nvSpPr>
        <p:spPr bwMode="auto">
          <a:xfrm>
            <a:off x="1862138" y="2081213"/>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C</a:t>
            </a:r>
            <a:endParaRPr lang="en-GB" altLang="zh-CN" sz="3600" b="1">
              <a:solidFill>
                <a:srgbClr val="0000CC"/>
              </a:solidFill>
              <a:ea typeface="宋体" pitchFamily="2" charset="-122"/>
            </a:endParaRPr>
          </a:p>
        </p:txBody>
      </p:sp>
      <p:sp>
        <p:nvSpPr>
          <p:cNvPr id="422973" name="Rectangle 61"/>
          <p:cNvSpPr>
            <a:spLocks noChangeArrowheads="1"/>
          </p:cNvSpPr>
          <p:nvPr/>
        </p:nvSpPr>
        <p:spPr bwMode="auto">
          <a:xfrm>
            <a:off x="1862138" y="1754188"/>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B</a:t>
            </a:r>
            <a:endParaRPr lang="en-GB" altLang="zh-CN" sz="3600" b="1">
              <a:solidFill>
                <a:srgbClr val="0000CC"/>
              </a:solidFill>
              <a:ea typeface="宋体" pitchFamily="2" charset="-122"/>
            </a:endParaRPr>
          </a:p>
        </p:txBody>
      </p:sp>
      <p:sp>
        <p:nvSpPr>
          <p:cNvPr id="422974" name="Rectangle 62"/>
          <p:cNvSpPr>
            <a:spLocks noChangeArrowheads="1"/>
          </p:cNvSpPr>
          <p:nvPr/>
        </p:nvSpPr>
        <p:spPr bwMode="auto">
          <a:xfrm>
            <a:off x="1862138" y="1427163"/>
            <a:ext cx="2157412" cy="244475"/>
          </a:xfrm>
          <a:prstGeom prst="rect">
            <a:avLst/>
          </a:prstGeom>
          <a:noFill/>
          <a:ln w="9525">
            <a:noFill/>
            <a:miter lim="800000"/>
            <a:headEnd/>
            <a:tailEnd/>
          </a:ln>
        </p:spPr>
        <p:txBody>
          <a:bodyPr wrap="none" lIns="0" tIns="0" rIns="0" bIns="0"/>
          <a:lstStyle/>
          <a:p>
            <a:pPr algn="r">
              <a:spcBef>
                <a:spcPct val="20000"/>
              </a:spcBef>
            </a:pPr>
            <a:r>
              <a:rPr lang="en-GB" altLang="zh-CN" sz="1600" b="1">
                <a:solidFill>
                  <a:srgbClr val="0000CC"/>
                </a:solidFill>
                <a:ea typeface="宋体" pitchFamily="2" charset="-122"/>
              </a:rPr>
              <a:t>A</a:t>
            </a:r>
            <a:endParaRPr lang="en-GB" altLang="zh-CN" sz="3600" b="1">
              <a:solidFill>
                <a:srgbClr val="0000CC"/>
              </a:solidFill>
              <a:ea typeface="宋体" pitchFamily="2" charset="-122"/>
            </a:endParaRPr>
          </a:p>
        </p:txBody>
      </p:sp>
      <p:sp>
        <p:nvSpPr>
          <p:cNvPr id="422975" name="Rectangle 63"/>
          <p:cNvSpPr>
            <a:spLocks noChangeArrowheads="1"/>
          </p:cNvSpPr>
          <p:nvPr/>
        </p:nvSpPr>
        <p:spPr bwMode="auto">
          <a:xfrm>
            <a:off x="4764088" y="4610100"/>
            <a:ext cx="323850" cy="215900"/>
          </a:xfrm>
          <a:prstGeom prst="rect">
            <a:avLst/>
          </a:prstGeom>
          <a:gradFill rotWithShape="1">
            <a:gsLst>
              <a:gs pos="0">
                <a:srgbClr val="FFCC00"/>
              </a:gs>
              <a:gs pos="100000">
                <a:srgbClr val="9A0000"/>
              </a:gs>
            </a:gsLst>
            <a:lin ang="5400000" scaled="1"/>
          </a:gradFill>
          <a:ln w="19050" algn="ctr">
            <a:solidFill>
              <a:srgbClr val="000000"/>
            </a:solidFill>
            <a:miter lim="800000"/>
            <a:headEnd/>
            <a:tailEnd/>
          </a:ln>
          <a:effectLst/>
        </p:spPr>
        <p:txBody>
          <a:bodyPr/>
          <a:lstStyle/>
          <a:p>
            <a:endParaRPr lang="zh-CN" altLang="en-US"/>
          </a:p>
        </p:txBody>
      </p:sp>
      <p:sp>
        <p:nvSpPr>
          <p:cNvPr id="422976" name="Line 64"/>
          <p:cNvSpPr>
            <a:spLocks noChangeShapeType="1"/>
          </p:cNvSpPr>
          <p:nvPr/>
        </p:nvSpPr>
        <p:spPr bwMode="auto">
          <a:xfrm>
            <a:off x="4054475" y="1447800"/>
            <a:ext cx="1588" cy="2638425"/>
          </a:xfrm>
          <a:prstGeom prst="line">
            <a:avLst/>
          </a:prstGeom>
          <a:noFill/>
          <a:ln w="0">
            <a:solidFill>
              <a:srgbClr val="000000"/>
            </a:solidFill>
            <a:round/>
            <a:headEnd/>
            <a:tailEnd/>
          </a:ln>
        </p:spPr>
        <p:txBody>
          <a:bodyPr/>
          <a:lstStyle/>
          <a:p>
            <a:endParaRPr lang="zh-CN" altLang="en-US"/>
          </a:p>
        </p:txBody>
      </p:sp>
      <p:sp>
        <p:nvSpPr>
          <p:cNvPr id="422977" name="Rectangle 65"/>
          <p:cNvSpPr>
            <a:spLocks noChangeArrowheads="1"/>
          </p:cNvSpPr>
          <p:nvPr/>
        </p:nvSpPr>
        <p:spPr bwMode="auto">
          <a:xfrm>
            <a:off x="4508500" y="6232525"/>
            <a:ext cx="2425700"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D: </a:t>
            </a:r>
            <a:r>
              <a:rPr lang="zh-CN" altLang="en-GB" sz="1600" b="1">
                <a:solidFill>
                  <a:srgbClr val="0000CC"/>
                </a:solidFill>
              </a:rPr>
              <a:t>双香豆素</a:t>
            </a:r>
            <a:endParaRPr lang="zh-CN" altLang="en-GB" sz="3600" b="1">
              <a:solidFill>
                <a:srgbClr val="0000CC"/>
              </a:solidFill>
            </a:endParaRPr>
          </a:p>
        </p:txBody>
      </p:sp>
      <p:sp>
        <p:nvSpPr>
          <p:cNvPr id="422978" name="Rectangle 66"/>
          <p:cNvSpPr>
            <a:spLocks noChangeArrowheads="1"/>
          </p:cNvSpPr>
          <p:nvPr/>
        </p:nvSpPr>
        <p:spPr bwMode="auto">
          <a:xfrm>
            <a:off x="4495800" y="5867400"/>
            <a:ext cx="2438400"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C: </a:t>
            </a:r>
            <a:r>
              <a:rPr lang="zh-CN" altLang="en-GB" sz="1600" b="1">
                <a:solidFill>
                  <a:srgbClr val="0000CC"/>
                </a:solidFill>
              </a:rPr>
              <a:t>阿司匹林</a:t>
            </a:r>
            <a:endParaRPr lang="zh-CN" altLang="en-GB" sz="3600" b="1">
              <a:solidFill>
                <a:srgbClr val="0000CC"/>
              </a:solidFill>
            </a:endParaRPr>
          </a:p>
        </p:txBody>
      </p:sp>
      <p:sp>
        <p:nvSpPr>
          <p:cNvPr id="422979" name="Rectangle 67"/>
          <p:cNvSpPr>
            <a:spLocks noChangeArrowheads="1"/>
          </p:cNvSpPr>
          <p:nvPr/>
        </p:nvSpPr>
        <p:spPr bwMode="auto">
          <a:xfrm>
            <a:off x="4508500" y="5578475"/>
            <a:ext cx="2425700"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B: </a:t>
            </a:r>
            <a:r>
              <a:rPr lang="zh-CN" altLang="en-GB" sz="1600" b="1">
                <a:solidFill>
                  <a:srgbClr val="0000CC"/>
                </a:solidFill>
              </a:rPr>
              <a:t>安替比林</a:t>
            </a:r>
            <a:endParaRPr lang="zh-CN" altLang="en-GB" sz="3600" b="1">
              <a:solidFill>
                <a:srgbClr val="0000CC"/>
              </a:solidFill>
            </a:endParaRPr>
          </a:p>
        </p:txBody>
      </p:sp>
      <p:sp>
        <p:nvSpPr>
          <p:cNvPr id="422980" name="Rectangle 68"/>
          <p:cNvSpPr>
            <a:spLocks noChangeArrowheads="1"/>
          </p:cNvSpPr>
          <p:nvPr/>
        </p:nvSpPr>
        <p:spPr bwMode="auto">
          <a:xfrm>
            <a:off x="4508500" y="5251450"/>
            <a:ext cx="2501900"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A: </a:t>
            </a:r>
            <a:r>
              <a:rPr lang="zh-CN" altLang="en-GB" sz="1600" b="1">
                <a:solidFill>
                  <a:srgbClr val="0000CC"/>
                </a:solidFill>
              </a:rPr>
              <a:t>保泰松</a:t>
            </a:r>
            <a:endParaRPr lang="zh-CN" altLang="en-GB" sz="3600" b="1">
              <a:solidFill>
                <a:srgbClr val="0000CC"/>
              </a:solidFill>
            </a:endParaRPr>
          </a:p>
        </p:txBody>
      </p:sp>
      <p:sp>
        <p:nvSpPr>
          <p:cNvPr id="422981" name="Rectangle 69"/>
          <p:cNvSpPr>
            <a:spLocks noChangeArrowheads="1"/>
          </p:cNvSpPr>
          <p:nvPr/>
        </p:nvSpPr>
        <p:spPr bwMode="auto">
          <a:xfrm>
            <a:off x="6834188" y="6232525"/>
            <a:ext cx="2309812"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H: </a:t>
            </a:r>
            <a:r>
              <a:rPr lang="zh-CN" altLang="en-GB" sz="1600" b="1">
                <a:solidFill>
                  <a:srgbClr val="0000CC"/>
                </a:solidFill>
              </a:rPr>
              <a:t>二苯妥因</a:t>
            </a:r>
            <a:endParaRPr lang="zh-CN" altLang="en-GB" sz="3600" b="1">
              <a:solidFill>
                <a:srgbClr val="0000CC"/>
              </a:solidFill>
            </a:endParaRPr>
          </a:p>
        </p:txBody>
      </p:sp>
      <p:sp>
        <p:nvSpPr>
          <p:cNvPr id="422983" name="Rectangle 71"/>
          <p:cNvSpPr>
            <a:spLocks noChangeArrowheads="1"/>
          </p:cNvSpPr>
          <p:nvPr/>
        </p:nvSpPr>
        <p:spPr bwMode="auto">
          <a:xfrm>
            <a:off x="6834188" y="5561013"/>
            <a:ext cx="2157412"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F: </a:t>
            </a:r>
            <a:r>
              <a:rPr lang="zh-CN" altLang="en-GB" sz="1600" b="1">
                <a:solidFill>
                  <a:srgbClr val="0000CC"/>
                </a:solidFill>
              </a:rPr>
              <a:t>水杨酸钠</a:t>
            </a:r>
            <a:endParaRPr lang="zh-CN" altLang="en-GB" sz="3600" b="1">
              <a:solidFill>
                <a:srgbClr val="0000CC"/>
              </a:solidFill>
            </a:endParaRPr>
          </a:p>
        </p:txBody>
      </p:sp>
      <p:sp>
        <p:nvSpPr>
          <p:cNvPr id="422984" name="Rectangle 72"/>
          <p:cNvSpPr>
            <a:spLocks noChangeArrowheads="1"/>
          </p:cNvSpPr>
          <p:nvPr/>
        </p:nvSpPr>
        <p:spPr bwMode="auto">
          <a:xfrm>
            <a:off x="6834188" y="5251450"/>
            <a:ext cx="2157412"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E:</a:t>
            </a:r>
            <a:r>
              <a:rPr lang="zh-CN" altLang="en-US" sz="1600" b="1">
                <a:solidFill>
                  <a:srgbClr val="0000CC"/>
                </a:solidFill>
              </a:rPr>
              <a:t>异戊巴比妥</a:t>
            </a:r>
            <a:r>
              <a:rPr lang="zh-CN" altLang="en-US"/>
              <a:t> </a:t>
            </a:r>
            <a:endParaRPr lang="en-GB" altLang="zh-CN"/>
          </a:p>
        </p:txBody>
      </p:sp>
      <p:pic>
        <p:nvPicPr>
          <p:cNvPr id="422989" name="Picture 77" descr="metabo"/>
          <p:cNvPicPr>
            <a:picLocks noChangeAspect="1" noChangeArrowheads="1"/>
          </p:cNvPicPr>
          <p:nvPr/>
        </p:nvPicPr>
        <p:blipFill>
          <a:blip r:embed="rId2"/>
          <a:srcRect/>
          <a:stretch>
            <a:fillRect/>
          </a:stretch>
        </p:blipFill>
        <p:spPr bwMode="auto">
          <a:xfrm>
            <a:off x="79375" y="1447800"/>
            <a:ext cx="3654425" cy="4800600"/>
          </a:xfrm>
          <a:prstGeom prst="rect">
            <a:avLst/>
          </a:prstGeom>
          <a:noFill/>
          <a:ln w="9525">
            <a:solidFill>
              <a:schemeClr val="bg1"/>
            </a:solidFill>
            <a:miter lim="800000"/>
            <a:headEnd/>
            <a:tailEnd/>
          </a:ln>
        </p:spPr>
      </p:pic>
      <p:sp>
        <p:nvSpPr>
          <p:cNvPr id="422990" name="Text Box 78"/>
          <p:cNvSpPr txBox="1">
            <a:spLocks noChangeArrowheads="1"/>
          </p:cNvSpPr>
          <p:nvPr/>
        </p:nvSpPr>
        <p:spPr bwMode="auto">
          <a:xfrm>
            <a:off x="1295400" y="1339850"/>
            <a:ext cx="1130300" cy="152400"/>
          </a:xfrm>
          <a:prstGeom prst="rect">
            <a:avLst/>
          </a:prstGeom>
          <a:solidFill>
            <a:schemeClr val="tx1"/>
          </a:solidFill>
          <a:ln w="9525">
            <a:noFill/>
            <a:miter lim="800000"/>
            <a:headEnd/>
            <a:tailEnd/>
          </a:ln>
          <a:effectLst/>
        </p:spPr>
        <p:txBody>
          <a:bodyPr tIns="0" bIns="0">
            <a:spAutoFit/>
          </a:bodyPr>
          <a:lstStyle/>
          <a:p>
            <a:pPr algn="ctr"/>
            <a:r>
              <a:rPr lang="zh-CN" altLang="en-US" sz="1000" b="1">
                <a:solidFill>
                  <a:srgbClr val="0000CC"/>
                </a:solidFill>
                <a:ea typeface="宋体" pitchFamily="2" charset="-122"/>
              </a:rPr>
              <a:t>亲脂性药物</a:t>
            </a:r>
          </a:p>
        </p:txBody>
      </p:sp>
      <p:sp>
        <p:nvSpPr>
          <p:cNvPr id="422991" name="Text Box 79"/>
          <p:cNvSpPr txBox="1">
            <a:spLocks noChangeArrowheads="1"/>
          </p:cNvSpPr>
          <p:nvPr/>
        </p:nvSpPr>
        <p:spPr bwMode="auto">
          <a:xfrm>
            <a:off x="457200" y="2057400"/>
            <a:ext cx="1066800" cy="244475"/>
          </a:xfrm>
          <a:prstGeom prst="rect">
            <a:avLst/>
          </a:prstGeom>
          <a:noFill/>
          <a:ln w="9525">
            <a:noFill/>
            <a:miter lim="800000"/>
            <a:headEnd/>
            <a:tailEnd/>
          </a:ln>
          <a:effectLst/>
        </p:spPr>
        <p:txBody>
          <a:bodyPr>
            <a:spAutoFit/>
          </a:bodyPr>
          <a:lstStyle/>
          <a:p>
            <a:r>
              <a:rPr lang="zh-CN" altLang="en-US" sz="1000" b="1">
                <a:solidFill>
                  <a:srgbClr val="0000CC"/>
                </a:solidFill>
                <a:ea typeface="宋体" pitchFamily="2" charset="-122"/>
              </a:rPr>
              <a:t>生物转化</a:t>
            </a:r>
          </a:p>
        </p:txBody>
      </p:sp>
      <p:sp>
        <p:nvSpPr>
          <p:cNvPr id="422992" name="Text Box 80"/>
          <p:cNvSpPr txBox="1">
            <a:spLocks noChangeArrowheads="1"/>
          </p:cNvSpPr>
          <p:nvPr/>
        </p:nvSpPr>
        <p:spPr bwMode="auto">
          <a:xfrm>
            <a:off x="152400" y="3200400"/>
            <a:ext cx="1676400" cy="244475"/>
          </a:xfrm>
          <a:prstGeom prst="rect">
            <a:avLst/>
          </a:prstGeom>
          <a:noFill/>
          <a:ln w="9525">
            <a:noFill/>
            <a:miter lim="800000"/>
            <a:headEnd/>
            <a:tailEnd/>
          </a:ln>
          <a:effectLst/>
        </p:spPr>
        <p:txBody>
          <a:bodyPr>
            <a:spAutoFit/>
          </a:bodyPr>
          <a:lstStyle/>
          <a:p>
            <a:r>
              <a:rPr lang="zh-CN" altLang="en-US" sz="1000" b="1">
                <a:solidFill>
                  <a:srgbClr val="0000CC"/>
                </a:solidFill>
                <a:ea typeface="宋体" pitchFamily="2" charset="-122"/>
              </a:rPr>
              <a:t>亲水性代谢产物</a:t>
            </a:r>
          </a:p>
        </p:txBody>
      </p:sp>
      <p:sp>
        <p:nvSpPr>
          <p:cNvPr id="422993" name="Text Box 81"/>
          <p:cNvSpPr txBox="1">
            <a:spLocks noChangeArrowheads="1"/>
          </p:cNvSpPr>
          <p:nvPr/>
        </p:nvSpPr>
        <p:spPr bwMode="auto">
          <a:xfrm>
            <a:off x="1524000" y="5486400"/>
            <a:ext cx="1676400" cy="244475"/>
          </a:xfrm>
          <a:prstGeom prst="rect">
            <a:avLst/>
          </a:prstGeom>
          <a:noFill/>
          <a:ln w="9525">
            <a:noFill/>
            <a:miter lim="800000"/>
            <a:headEnd/>
            <a:tailEnd/>
          </a:ln>
          <a:effectLst/>
        </p:spPr>
        <p:txBody>
          <a:bodyPr>
            <a:spAutoFit/>
          </a:bodyPr>
          <a:lstStyle/>
          <a:p>
            <a:r>
              <a:rPr lang="zh-CN" altLang="en-US" sz="1000" b="1">
                <a:solidFill>
                  <a:srgbClr val="0000CC"/>
                </a:solidFill>
                <a:ea typeface="宋体" pitchFamily="2" charset="-122"/>
              </a:rPr>
              <a:t>药物重吸收</a:t>
            </a:r>
          </a:p>
        </p:txBody>
      </p:sp>
      <p:sp>
        <p:nvSpPr>
          <p:cNvPr id="422994" name="Text Box 82"/>
          <p:cNvSpPr txBox="1">
            <a:spLocks noChangeArrowheads="1"/>
          </p:cNvSpPr>
          <p:nvPr/>
        </p:nvSpPr>
        <p:spPr bwMode="auto">
          <a:xfrm>
            <a:off x="2819400" y="5638800"/>
            <a:ext cx="1676400" cy="244475"/>
          </a:xfrm>
          <a:prstGeom prst="rect">
            <a:avLst/>
          </a:prstGeom>
          <a:noFill/>
          <a:ln w="9525">
            <a:noFill/>
            <a:miter lim="800000"/>
            <a:headEnd/>
            <a:tailEnd/>
          </a:ln>
          <a:effectLst/>
        </p:spPr>
        <p:txBody>
          <a:bodyPr>
            <a:spAutoFit/>
          </a:bodyPr>
          <a:lstStyle/>
          <a:p>
            <a:r>
              <a:rPr lang="zh-CN" altLang="en-US" sz="1000" b="1">
                <a:solidFill>
                  <a:srgbClr val="0000CC"/>
                </a:solidFill>
              </a:rPr>
              <a:t>药物重吸收</a:t>
            </a:r>
          </a:p>
        </p:txBody>
      </p:sp>
      <p:sp>
        <p:nvSpPr>
          <p:cNvPr id="422995" name="Text Box 83"/>
          <p:cNvSpPr txBox="1">
            <a:spLocks noChangeArrowheads="1"/>
          </p:cNvSpPr>
          <p:nvPr/>
        </p:nvSpPr>
        <p:spPr bwMode="auto">
          <a:xfrm>
            <a:off x="1905000" y="2590800"/>
            <a:ext cx="1676400" cy="244475"/>
          </a:xfrm>
          <a:prstGeom prst="rect">
            <a:avLst/>
          </a:prstGeom>
          <a:noFill/>
          <a:ln w="9525">
            <a:noFill/>
            <a:miter lim="800000"/>
            <a:headEnd/>
            <a:tailEnd/>
          </a:ln>
          <a:effectLst/>
        </p:spPr>
        <p:txBody>
          <a:bodyPr>
            <a:spAutoFit/>
          </a:bodyPr>
          <a:lstStyle/>
          <a:p>
            <a:r>
              <a:rPr lang="zh-CN" altLang="en-US" sz="1000" b="1">
                <a:solidFill>
                  <a:srgbClr val="0000CC"/>
                </a:solidFill>
                <a:ea typeface="宋体" pitchFamily="2" charset="-122"/>
              </a:rPr>
              <a:t>肝脏</a:t>
            </a:r>
          </a:p>
        </p:txBody>
      </p:sp>
      <p:sp>
        <p:nvSpPr>
          <p:cNvPr id="422996" name="Text Box 84"/>
          <p:cNvSpPr txBox="1">
            <a:spLocks noChangeArrowheads="1"/>
          </p:cNvSpPr>
          <p:nvPr/>
        </p:nvSpPr>
        <p:spPr bwMode="auto">
          <a:xfrm>
            <a:off x="457200" y="6324600"/>
            <a:ext cx="2895600" cy="366713"/>
          </a:xfrm>
          <a:prstGeom prst="rect">
            <a:avLst/>
          </a:prstGeom>
          <a:noFill/>
          <a:ln w="9525">
            <a:noFill/>
            <a:miter lim="800000"/>
            <a:headEnd/>
            <a:tailEnd/>
          </a:ln>
          <a:effectLst/>
        </p:spPr>
        <p:txBody>
          <a:bodyPr>
            <a:spAutoFit/>
          </a:bodyPr>
          <a:lstStyle/>
          <a:p>
            <a:pPr algn="ctr"/>
            <a:r>
              <a:rPr lang="zh-CN" altLang="en-US" b="1">
                <a:solidFill>
                  <a:srgbClr val="0000CC"/>
                </a:solidFill>
              </a:rPr>
              <a:t>药物代谢</a:t>
            </a:r>
          </a:p>
        </p:txBody>
      </p:sp>
      <p:sp>
        <p:nvSpPr>
          <p:cNvPr id="422997" name="Rectangle 85"/>
          <p:cNvSpPr>
            <a:spLocks noChangeArrowheads="1"/>
          </p:cNvSpPr>
          <p:nvPr/>
        </p:nvSpPr>
        <p:spPr bwMode="auto">
          <a:xfrm>
            <a:off x="6834188" y="5851525"/>
            <a:ext cx="2157412" cy="244475"/>
          </a:xfrm>
          <a:prstGeom prst="rect">
            <a:avLst/>
          </a:prstGeom>
          <a:noFill/>
          <a:ln w="9525">
            <a:noFill/>
            <a:miter lim="800000"/>
            <a:headEnd/>
            <a:tailEnd/>
          </a:ln>
        </p:spPr>
        <p:txBody>
          <a:bodyPr wrap="none" lIns="0" tIns="0" rIns="0" bIns="0"/>
          <a:lstStyle/>
          <a:p>
            <a:pPr>
              <a:spcBef>
                <a:spcPct val="20000"/>
              </a:spcBef>
            </a:pPr>
            <a:r>
              <a:rPr lang="en-GB" altLang="zh-CN" sz="1600" b="1">
                <a:solidFill>
                  <a:srgbClr val="0000CC"/>
                </a:solidFill>
              </a:rPr>
              <a:t>G: </a:t>
            </a:r>
            <a:r>
              <a:rPr lang="zh-CN" altLang="en-GB" sz="1600" b="1">
                <a:solidFill>
                  <a:srgbClr val="0000CC"/>
                </a:solidFill>
              </a:rPr>
              <a:t>锂盐</a:t>
            </a:r>
            <a:endParaRPr lang="zh-CN" altLang="en-GB" sz="3600" b="1">
              <a:solidFill>
                <a:srgbClr val="0000CC"/>
              </a:solidFill>
            </a:endParaRPr>
          </a:p>
        </p:txBody>
      </p:sp>
      <p:sp>
        <p:nvSpPr>
          <p:cNvPr id="422998" name="Text Box 86"/>
          <p:cNvSpPr txBox="1">
            <a:spLocks noChangeArrowheads="1"/>
          </p:cNvSpPr>
          <p:nvPr/>
        </p:nvSpPr>
        <p:spPr bwMode="auto">
          <a:xfrm>
            <a:off x="752475" y="6061075"/>
            <a:ext cx="1676400" cy="244475"/>
          </a:xfrm>
          <a:prstGeom prst="rect">
            <a:avLst/>
          </a:prstGeom>
          <a:noFill/>
          <a:ln w="9525">
            <a:noFill/>
            <a:miter lim="800000"/>
            <a:headEnd/>
            <a:tailEnd/>
          </a:ln>
          <a:effectLst/>
        </p:spPr>
        <p:txBody>
          <a:bodyPr>
            <a:spAutoFit/>
          </a:bodyPr>
          <a:lstStyle/>
          <a:p>
            <a:r>
              <a:rPr lang="zh-CN" altLang="en-US" sz="1000" b="1">
                <a:solidFill>
                  <a:srgbClr val="0000CC"/>
                </a:solidFill>
                <a:ea typeface="宋体" pitchFamily="2" charset="-122"/>
              </a:rPr>
              <a:t>排泄</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7540" name="Group 4"/>
          <p:cNvGrpSpPr>
            <a:grpSpLocks/>
          </p:cNvGrpSpPr>
          <p:nvPr/>
        </p:nvGrpSpPr>
        <p:grpSpPr bwMode="auto">
          <a:xfrm>
            <a:off x="3124200" y="3048000"/>
            <a:ext cx="1138238" cy="3505200"/>
            <a:chOff x="1262" y="1902"/>
            <a:chExt cx="717" cy="2208"/>
          </a:xfrm>
        </p:grpSpPr>
        <p:pic>
          <p:nvPicPr>
            <p:cNvPr id="577541" name="Picture 5" descr="Steps -CYP2C92 Analysis_Page_06_Image_0001"/>
            <p:cNvPicPr>
              <a:picLocks noChangeAspect="1" noChangeArrowheads="1"/>
            </p:cNvPicPr>
            <p:nvPr/>
          </p:nvPicPr>
          <p:blipFill>
            <a:blip r:embed="rId3"/>
            <a:srcRect t="7230" r="85190" b="15784"/>
            <a:stretch>
              <a:fillRect/>
            </a:stretch>
          </p:blipFill>
          <p:spPr bwMode="auto">
            <a:xfrm>
              <a:off x="1642" y="1902"/>
              <a:ext cx="337" cy="2208"/>
            </a:xfrm>
            <a:prstGeom prst="rect">
              <a:avLst/>
            </a:prstGeom>
            <a:noFill/>
          </p:spPr>
        </p:pic>
        <p:sp>
          <p:nvSpPr>
            <p:cNvPr id="577542" name="Rectangle 6"/>
            <p:cNvSpPr>
              <a:spLocks noChangeArrowheads="1"/>
            </p:cNvSpPr>
            <p:nvPr/>
          </p:nvSpPr>
          <p:spPr bwMode="auto">
            <a:xfrm rot="16200000">
              <a:off x="1098" y="3579"/>
              <a:ext cx="519" cy="192"/>
            </a:xfrm>
            <a:prstGeom prst="rect">
              <a:avLst/>
            </a:prstGeom>
            <a:noFill/>
            <a:ln w="9525">
              <a:noFill/>
              <a:miter lim="800000"/>
              <a:headEnd/>
              <a:tailEnd/>
            </a:ln>
            <a:effectLst/>
          </p:spPr>
          <p:txBody>
            <a:bodyPr wrap="none">
              <a:spAutoFit/>
            </a:bodyPr>
            <a:lstStyle/>
            <a:p>
              <a:pPr eaLnBrk="1" hangingPunct="1"/>
              <a:r>
                <a:rPr lang="en-US" altLang="zh-CN" sz="1400">
                  <a:ea typeface="宋体" pitchFamily="2" charset="-122"/>
                  <a:cs typeface="Arial" pitchFamily="34" charset="0"/>
                </a:rPr>
                <a:t>10q24.2</a:t>
              </a:r>
              <a:endParaRPr lang="en-US" altLang="zh-CN" sz="1400">
                <a:solidFill>
                  <a:srgbClr val="0000CC"/>
                </a:solidFill>
                <a:ea typeface="宋体" pitchFamily="2" charset="-122"/>
                <a:cs typeface="Arial" pitchFamily="34" charset="0"/>
              </a:endParaRPr>
            </a:p>
          </p:txBody>
        </p:sp>
        <p:sp>
          <p:nvSpPr>
            <p:cNvPr id="577543" name="Rectangle 7"/>
            <p:cNvSpPr>
              <a:spLocks noChangeArrowheads="1"/>
            </p:cNvSpPr>
            <p:nvPr/>
          </p:nvSpPr>
          <p:spPr bwMode="auto">
            <a:xfrm>
              <a:off x="1624" y="3564"/>
              <a:ext cx="312" cy="102"/>
            </a:xfrm>
            <a:prstGeom prst="rect">
              <a:avLst/>
            </a:prstGeom>
            <a:noFill/>
            <a:ln w="19050">
              <a:solidFill>
                <a:srgbClr val="0000FF"/>
              </a:solidFill>
              <a:miter lim="800000"/>
              <a:headEnd/>
              <a:tailEnd/>
            </a:ln>
            <a:effectLst/>
          </p:spPr>
          <p:txBody>
            <a:bodyPr wrap="none" anchor="ctr"/>
            <a:lstStyle/>
            <a:p>
              <a:endParaRPr lang="zh-CN" altLang="en-US"/>
            </a:p>
          </p:txBody>
        </p:sp>
        <p:sp>
          <p:nvSpPr>
            <p:cNvPr id="577544" name="Rectangle 8"/>
            <p:cNvSpPr>
              <a:spLocks noChangeArrowheads="1"/>
            </p:cNvSpPr>
            <p:nvPr/>
          </p:nvSpPr>
          <p:spPr bwMode="auto">
            <a:xfrm rot="-5400000">
              <a:off x="794" y="2930"/>
              <a:ext cx="1462" cy="192"/>
            </a:xfrm>
            <a:prstGeom prst="rect">
              <a:avLst/>
            </a:prstGeom>
            <a:noFill/>
            <a:ln w="9525">
              <a:noFill/>
              <a:miter lim="800000"/>
              <a:headEnd/>
              <a:tailEnd/>
            </a:ln>
            <a:effectLst/>
          </p:spPr>
          <p:txBody>
            <a:bodyPr>
              <a:spAutoFit/>
            </a:bodyPr>
            <a:lstStyle/>
            <a:p>
              <a:pPr eaLnBrk="1" latinLnBrk="1" hangingPunct="1">
                <a:spcBef>
                  <a:spcPct val="0"/>
                </a:spcBef>
              </a:pPr>
              <a:r>
                <a:rPr kumimoji="1" lang="en-US" altLang="zh-CN" sz="1400" b="1">
                  <a:ea typeface="Gulim" pitchFamily="34" charset="-127"/>
                </a:rPr>
                <a:t>Chromosome 10</a:t>
              </a:r>
              <a:endParaRPr kumimoji="1" lang="zh-CN" altLang="en-US" sz="1400" b="1">
                <a:ea typeface="Gulim" pitchFamily="34" charset="-127"/>
              </a:endParaRPr>
            </a:p>
          </p:txBody>
        </p:sp>
        <p:sp>
          <p:nvSpPr>
            <p:cNvPr id="577545" name="Rectangle 9"/>
            <p:cNvSpPr>
              <a:spLocks noChangeArrowheads="1"/>
            </p:cNvSpPr>
            <p:nvPr/>
          </p:nvSpPr>
          <p:spPr bwMode="auto">
            <a:xfrm>
              <a:off x="1279" y="3555"/>
              <a:ext cx="116" cy="231"/>
            </a:xfrm>
            <a:prstGeom prst="rect">
              <a:avLst/>
            </a:prstGeom>
            <a:noFill/>
            <a:ln w="9525">
              <a:noFill/>
              <a:miter lim="800000"/>
              <a:headEnd/>
              <a:tailEnd/>
            </a:ln>
            <a:effectLst/>
          </p:spPr>
          <p:txBody>
            <a:bodyPr wrap="none" anchor="ctr">
              <a:spAutoFit/>
            </a:bodyPr>
            <a:lstStyle/>
            <a:p>
              <a:pPr algn="ctr">
                <a:spcBef>
                  <a:spcPct val="0"/>
                </a:spcBef>
              </a:pPr>
              <a:endParaRPr lang="zh-CN" altLang="en-US">
                <a:solidFill>
                  <a:srgbClr val="0000CC"/>
                </a:solidFill>
                <a:ea typeface="宋体" pitchFamily="2" charset="-122"/>
              </a:endParaRPr>
            </a:p>
          </p:txBody>
        </p:sp>
        <p:sp>
          <p:nvSpPr>
            <p:cNvPr id="577546" name="Rectangle 10"/>
            <p:cNvSpPr>
              <a:spLocks noChangeArrowheads="1"/>
            </p:cNvSpPr>
            <p:nvPr/>
          </p:nvSpPr>
          <p:spPr bwMode="auto">
            <a:xfrm>
              <a:off x="1701" y="1902"/>
              <a:ext cx="272" cy="182"/>
            </a:xfrm>
            <a:prstGeom prst="rect">
              <a:avLst/>
            </a:prstGeom>
            <a:noFill/>
            <a:ln w="9525">
              <a:noFill/>
              <a:miter lim="800000"/>
              <a:headEnd/>
              <a:tailEnd/>
            </a:ln>
            <a:effectLst/>
          </p:spPr>
          <p:txBody>
            <a:bodyPr wrap="none" anchor="ctr">
              <a:spAutoFit/>
            </a:bodyPr>
            <a:lstStyle/>
            <a:p>
              <a:endParaRPr lang="zh-CN" altLang="en-US"/>
            </a:p>
          </p:txBody>
        </p:sp>
      </p:grpSp>
      <p:grpSp>
        <p:nvGrpSpPr>
          <p:cNvPr id="577547" name="Group 11"/>
          <p:cNvGrpSpPr>
            <a:grpSpLocks/>
          </p:cNvGrpSpPr>
          <p:nvPr/>
        </p:nvGrpSpPr>
        <p:grpSpPr bwMode="auto">
          <a:xfrm>
            <a:off x="3595688" y="3043238"/>
            <a:ext cx="2543175" cy="3078162"/>
            <a:chOff x="2382" y="1869"/>
            <a:chExt cx="1602" cy="1939"/>
          </a:xfrm>
        </p:grpSpPr>
        <p:sp>
          <p:nvSpPr>
            <p:cNvPr id="577548" name="Rectangle 12"/>
            <p:cNvSpPr>
              <a:spLocks noChangeArrowheads="1"/>
            </p:cNvSpPr>
            <p:nvPr/>
          </p:nvSpPr>
          <p:spPr bwMode="auto">
            <a:xfrm>
              <a:off x="2941" y="2549"/>
              <a:ext cx="1043" cy="212"/>
            </a:xfrm>
            <a:prstGeom prst="rect">
              <a:avLst/>
            </a:prstGeom>
            <a:noFill/>
            <a:ln w="9525">
              <a:noFill/>
              <a:miter lim="800000"/>
              <a:headEnd/>
              <a:tailEnd/>
            </a:ln>
            <a:effectLst/>
          </p:spPr>
          <p:txBody>
            <a:bodyPr>
              <a:spAutoFit/>
            </a:bodyPr>
            <a:lstStyle/>
            <a:p>
              <a:pPr algn="ctr" eaLnBrk="1" hangingPunct="1"/>
              <a:r>
                <a:rPr lang="en-US" altLang="zh-CN" sz="1600" b="1" i="1">
                  <a:solidFill>
                    <a:srgbClr val="0000CC"/>
                  </a:solidFill>
                  <a:ea typeface="宋体" pitchFamily="2" charset="-122"/>
                  <a:cs typeface="Arial" pitchFamily="34" charset="0"/>
                </a:rPr>
                <a:t>CYP2C9 </a:t>
              </a:r>
              <a:r>
                <a:rPr lang="en-US" altLang="zh-CN" sz="1600" b="1">
                  <a:solidFill>
                    <a:srgbClr val="0000CC"/>
                  </a:solidFill>
                  <a:ea typeface="宋体" pitchFamily="2" charset="-122"/>
                  <a:cs typeface="Arial" pitchFamily="34" charset="0"/>
                </a:rPr>
                <a:t>gene</a:t>
              </a:r>
            </a:p>
          </p:txBody>
        </p:sp>
        <p:grpSp>
          <p:nvGrpSpPr>
            <p:cNvPr id="577549" name="Group 13"/>
            <p:cNvGrpSpPr>
              <a:grpSpLocks/>
            </p:cNvGrpSpPr>
            <p:nvPr/>
          </p:nvGrpSpPr>
          <p:grpSpPr bwMode="auto">
            <a:xfrm>
              <a:off x="2443" y="2784"/>
              <a:ext cx="1314" cy="864"/>
              <a:chOff x="558" y="2976"/>
              <a:chExt cx="1314" cy="864"/>
            </a:xfrm>
          </p:grpSpPr>
          <p:sp>
            <p:nvSpPr>
              <p:cNvPr id="577550" name="Line 14"/>
              <p:cNvSpPr>
                <a:spLocks noChangeShapeType="1"/>
              </p:cNvSpPr>
              <p:nvPr/>
            </p:nvSpPr>
            <p:spPr bwMode="auto">
              <a:xfrm flipV="1">
                <a:off x="558" y="2994"/>
                <a:ext cx="672" cy="720"/>
              </a:xfrm>
              <a:prstGeom prst="line">
                <a:avLst/>
              </a:prstGeom>
              <a:noFill/>
              <a:ln w="9525">
                <a:solidFill>
                  <a:srgbClr val="0000FF"/>
                </a:solidFill>
                <a:round/>
                <a:headEnd/>
                <a:tailEnd/>
              </a:ln>
              <a:effectLst/>
            </p:spPr>
            <p:txBody>
              <a:bodyPr/>
              <a:lstStyle/>
              <a:p>
                <a:endParaRPr lang="zh-CN" altLang="en-US"/>
              </a:p>
            </p:txBody>
          </p:sp>
          <p:sp>
            <p:nvSpPr>
              <p:cNvPr id="577551" name="Line 15"/>
              <p:cNvSpPr>
                <a:spLocks noChangeShapeType="1"/>
              </p:cNvSpPr>
              <p:nvPr/>
            </p:nvSpPr>
            <p:spPr bwMode="auto">
              <a:xfrm flipV="1">
                <a:off x="870" y="2976"/>
                <a:ext cx="1002" cy="738"/>
              </a:xfrm>
              <a:prstGeom prst="line">
                <a:avLst/>
              </a:prstGeom>
              <a:noFill/>
              <a:ln w="9525">
                <a:solidFill>
                  <a:srgbClr val="0000FF"/>
                </a:solidFill>
                <a:round/>
                <a:headEnd/>
                <a:tailEnd/>
              </a:ln>
              <a:effectLst/>
            </p:spPr>
            <p:txBody>
              <a:bodyPr/>
              <a:lstStyle/>
              <a:p>
                <a:endParaRPr lang="zh-CN" altLang="en-US"/>
              </a:p>
            </p:txBody>
          </p:sp>
          <p:sp>
            <p:nvSpPr>
              <p:cNvPr id="577552" name="Line 16"/>
              <p:cNvSpPr>
                <a:spLocks noChangeShapeType="1"/>
              </p:cNvSpPr>
              <p:nvPr/>
            </p:nvSpPr>
            <p:spPr bwMode="auto">
              <a:xfrm flipV="1">
                <a:off x="564" y="3216"/>
                <a:ext cx="684" cy="612"/>
              </a:xfrm>
              <a:prstGeom prst="line">
                <a:avLst/>
              </a:prstGeom>
              <a:noFill/>
              <a:ln w="9525">
                <a:solidFill>
                  <a:srgbClr val="0000FF"/>
                </a:solidFill>
                <a:round/>
                <a:headEnd/>
                <a:tailEnd/>
              </a:ln>
              <a:effectLst/>
            </p:spPr>
            <p:txBody>
              <a:bodyPr/>
              <a:lstStyle/>
              <a:p>
                <a:endParaRPr lang="zh-CN" altLang="en-US"/>
              </a:p>
            </p:txBody>
          </p:sp>
          <p:sp>
            <p:nvSpPr>
              <p:cNvPr id="577553" name="Line 17"/>
              <p:cNvSpPr>
                <a:spLocks noChangeShapeType="1"/>
              </p:cNvSpPr>
              <p:nvPr/>
            </p:nvSpPr>
            <p:spPr bwMode="auto">
              <a:xfrm flipV="1">
                <a:off x="864" y="3216"/>
                <a:ext cx="1008" cy="624"/>
              </a:xfrm>
              <a:prstGeom prst="line">
                <a:avLst/>
              </a:prstGeom>
              <a:noFill/>
              <a:ln w="9525">
                <a:solidFill>
                  <a:srgbClr val="0000FF"/>
                </a:solidFill>
                <a:round/>
                <a:headEnd/>
                <a:tailEnd/>
              </a:ln>
              <a:effectLst/>
            </p:spPr>
            <p:txBody>
              <a:bodyPr/>
              <a:lstStyle/>
              <a:p>
                <a:endParaRPr lang="zh-CN" altLang="en-US"/>
              </a:p>
            </p:txBody>
          </p:sp>
        </p:grpSp>
        <p:pic>
          <p:nvPicPr>
            <p:cNvPr id="577554" name="Picture 18" descr="Steps -CYP2C92 Analysis_Page_06_Image_0001"/>
            <p:cNvPicPr>
              <a:picLocks noChangeAspect="1" noChangeArrowheads="1"/>
            </p:cNvPicPr>
            <p:nvPr/>
          </p:nvPicPr>
          <p:blipFill>
            <a:blip r:embed="rId3"/>
            <a:srcRect l="43" t="64915" r="87158" b="31174"/>
            <a:stretch>
              <a:fillRect/>
            </a:stretch>
          </p:blipFill>
          <p:spPr bwMode="auto">
            <a:xfrm>
              <a:off x="3133" y="2784"/>
              <a:ext cx="624" cy="240"/>
            </a:xfrm>
            <a:prstGeom prst="rect">
              <a:avLst/>
            </a:prstGeom>
            <a:noFill/>
            <a:ln w="9525">
              <a:solidFill>
                <a:srgbClr val="0000FF"/>
              </a:solidFill>
              <a:miter lim="800000"/>
              <a:headEnd/>
              <a:tailEnd/>
            </a:ln>
          </p:spPr>
        </p:pic>
        <p:sp>
          <p:nvSpPr>
            <p:cNvPr id="577555" name="Text Box 19"/>
            <p:cNvSpPr txBox="1">
              <a:spLocks noChangeArrowheads="1"/>
            </p:cNvSpPr>
            <p:nvPr/>
          </p:nvSpPr>
          <p:spPr bwMode="auto">
            <a:xfrm>
              <a:off x="3032" y="3333"/>
              <a:ext cx="907" cy="475"/>
            </a:xfrm>
            <a:prstGeom prst="rect">
              <a:avLst/>
            </a:prstGeom>
            <a:noFill/>
            <a:ln w="28575" algn="ctr">
              <a:noFill/>
              <a:prstDash val="dash"/>
              <a:miter lim="800000"/>
              <a:headEnd/>
              <a:tailEnd/>
            </a:ln>
            <a:effectLst/>
          </p:spPr>
          <p:txBody>
            <a:bodyPr>
              <a:spAutoFit/>
            </a:bodyPr>
            <a:lstStyle/>
            <a:p>
              <a:pPr marL="180975" indent="-180975" eaLnBrk="1" latinLnBrk="1" hangingPunct="1">
                <a:lnSpc>
                  <a:spcPct val="90000"/>
                </a:lnSpc>
                <a:spcBef>
                  <a:spcPct val="0"/>
                </a:spcBef>
                <a:buClr>
                  <a:srgbClr val="FF0066"/>
                </a:buClr>
                <a:buSzPct val="60000"/>
                <a:buFont typeface="Wingdings" pitchFamily="2" charset="2"/>
                <a:buChar char="n"/>
              </a:pPr>
              <a:r>
                <a:rPr kumimoji="1" lang="en-US" altLang="zh-CN" sz="1600" b="1">
                  <a:solidFill>
                    <a:srgbClr val="0000CC"/>
                  </a:solidFill>
                  <a:cs typeface="Arial" pitchFamily="34" charset="0"/>
                </a:rPr>
                <a:t>9 Exon</a:t>
              </a:r>
            </a:p>
            <a:p>
              <a:pPr marL="180975" indent="-180975" eaLnBrk="1" latinLnBrk="1" hangingPunct="1">
                <a:lnSpc>
                  <a:spcPct val="90000"/>
                </a:lnSpc>
                <a:spcBef>
                  <a:spcPct val="0"/>
                </a:spcBef>
                <a:buClr>
                  <a:srgbClr val="FF0066"/>
                </a:buClr>
                <a:buSzPct val="60000"/>
                <a:buFont typeface="Wingdings" pitchFamily="2" charset="2"/>
                <a:buChar char="n"/>
              </a:pPr>
              <a:r>
                <a:rPr kumimoji="1" lang="en-US" altLang="zh-CN" sz="1600" b="1">
                  <a:solidFill>
                    <a:srgbClr val="0000CC"/>
                  </a:solidFill>
                  <a:cs typeface="Arial" pitchFamily="34" charset="0"/>
                </a:rPr>
                <a:t>55kb</a:t>
              </a:r>
              <a:endParaRPr kumimoji="1" lang="zh-CN" altLang="en-US" sz="1600" b="1">
                <a:solidFill>
                  <a:srgbClr val="0000CC"/>
                </a:solidFill>
                <a:cs typeface="Arial" pitchFamily="34" charset="0"/>
              </a:endParaRPr>
            </a:p>
            <a:p>
              <a:pPr marL="180975" indent="-180975" eaLnBrk="1" latinLnBrk="1" hangingPunct="1">
                <a:lnSpc>
                  <a:spcPct val="90000"/>
                </a:lnSpc>
                <a:spcBef>
                  <a:spcPct val="0"/>
                </a:spcBef>
                <a:buClr>
                  <a:srgbClr val="FF0066"/>
                </a:buClr>
                <a:buSzPct val="60000"/>
                <a:buFont typeface="Wingdings" pitchFamily="2" charset="2"/>
                <a:buChar char="n"/>
              </a:pPr>
              <a:r>
                <a:rPr kumimoji="1" lang="en-US" altLang="zh-CN" sz="1600" b="1">
                  <a:solidFill>
                    <a:srgbClr val="0000CC"/>
                  </a:solidFill>
                  <a:cs typeface="Arial" pitchFamily="34" charset="0"/>
                </a:rPr>
                <a:t>490 AA</a:t>
              </a:r>
              <a:endParaRPr kumimoji="1" lang="zh-CN" altLang="en-US" sz="1600" b="1">
                <a:solidFill>
                  <a:srgbClr val="0000CC"/>
                </a:solidFill>
                <a:cs typeface="Arial" pitchFamily="34" charset="0"/>
              </a:endParaRPr>
            </a:p>
          </p:txBody>
        </p:sp>
        <p:sp>
          <p:nvSpPr>
            <p:cNvPr id="577556" name="Text Box 20"/>
            <p:cNvSpPr txBox="1">
              <a:spLocks noChangeArrowheads="1"/>
            </p:cNvSpPr>
            <p:nvPr/>
          </p:nvSpPr>
          <p:spPr bwMode="auto">
            <a:xfrm>
              <a:off x="2382" y="1869"/>
              <a:ext cx="720" cy="231"/>
            </a:xfrm>
            <a:prstGeom prst="rect">
              <a:avLst/>
            </a:prstGeom>
            <a:solidFill>
              <a:schemeClr val="tx1"/>
            </a:solidFill>
            <a:ln w="9525">
              <a:noFill/>
              <a:miter lim="800000"/>
              <a:headEnd/>
              <a:tailEnd/>
            </a:ln>
            <a:effectLst/>
          </p:spPr>
          <p:txBody>
            <a:bodyPr>
              <a:spAutoFit/>
            </a:bodyPr>
            <a:lstStyle/>
            <a:p>
              <a:r>
                <a:rPr lang="en-US" altLang="zh-CN" b="1">
                  <a:solidFill>
                    <a:srgbClr val="0000CC"/>
                  </a:solidFill>
                  <a:ea typeface="宋体" pitchFamily="2" charset="-122"/>
                </a:rPr>
                <a:t>10q24.2</a:t>
              </a:r>
            </a:p>
          </p:txBody>
        </p:sp>
      </p:grpSp>
      <p:grpSp>
        <p:nvGrpSpPr>
          <p:cNvPr id="577557" name="Group 21"/>
          <p:cNvGrpSpPr>
            <a:grpSpLocks/>
          </p:cNvGrpSpPr>
          <p:nvPr/>
        </p:nvGrpSpPr>
        <p:grpSpPr bwMode="auto">
          <a:xfrm>
            <a:off x="533400" y="2514600"/>
            <a:ext cx="2746375" cy="3438525"/>
            <a:chOff x="334" y="1818"/>
            <a:chExt cx="1730" cy="2166"/>
          </a:xfrm>
        </p:grpSpPr>
        <p:pic>
          <p:nvPicPr>
            <p:cNvPr id="577558" name="Picture 2" descr="snp"/>
            <p:cNvPicPr>
              <a:picLocks noChangeAspect="1" noChangeArrowheads="1"/>
            </p:cNvPicPr>
            <p:nvPr/>
          </p:nvPicPr>
          <p:blipFill>
            <a:blip r:embed="rId4"/>
            <a:srcRect/>
            <a:stretch>
              <a:fillRect/>
            </a:stretch>
          </p:blipFill>
          <p:spPr bwMode="auto">
            <a:xfrm>
              <a:off x="334" y="1818"/>
              <a:ext cx="1730" cy="2166"/>
            </a:xfrm>
            <a:prstGeom prst="rect">
              <a:avLst/>
            </a:prstGeom>
            <a:noFill/>
            <a:ln w="9525">
              <a:noFill/>
              <a:miter lim="800000"/>
              <a:headEnd/>
              <a:tailEnd/>
            </a:ln>
          </p:spPr>
        </p:pic>
        <p:sp>
          <p:nvSpPr>
            <p:cNvPr id="577559" name="Oval 23"/>
            <p:cNvSpPr>
              <a:spLocks noChangeArrowheads="1"/>
            </p:cNvSpPr>
            <p:nvPr/>
          </p:nvSpPr>
          <p:spPr bwMode="auto">
            <a:xfrm>
              <a:off x="984" y="2100"/>
              <a:ext cx="192" cy="288"/>
            </a:xfrm>
            <a:prstGeom prst="ellipse">
              <a:avLst/>
            </a:prstGeom>
            <a:solidFill>
              <a:schemeClr val="tx1"/>
            </a:solidFill>
            <a:ln w="25400" algn="ctr">
              <a:solidFill>
                <a:srgbClr val="FF0066"/>
              </a:solidFill>
              <a:round/>
              <a:headEnd/>
              <a:tailEnd/>
            </a:ln>
            <a:effectLst/>
          </p:spPr>
          <p:txBody>
            <a:bodyPr wrap="none" anchor="ctr"/>
            <a:lstStyle/>
            <a:p>
              <a:endParaRPr lang="zh-CN" altLang="en-US"/>
            </a:p>
          </p:txBody>
        </p:sp>
        <p:sp>
          <p:nvSpPr>
            <p:cNvPr id="577560" name="Text Box 24"/>
            <p:cNvSpPr txBox="1">
              <a:spLocks noChangeArrowheads="1"/>
            </p:cNvSpPr>
            <p:nvPr/>
          </p:nvSpPr>
          <p:spPr bwMode="auto">
            <a:xfrm>
              <a:off x="960" y="2092"/>
              <a:ext cx="240" cy="326"/>
            </a:xfrm>
            <a:prstGeom prst="rect">
              <a:avLst/>
            </a:prstGeom>
            <a:noFill/>
            <a:ln w="19050" algn="ctr">
              <a:noFill/>
              <a:miter lim="800000"/>
              <a:headEnd/>
              <a:tailEnd/>
            </a:ln>
            <a:effectLst/>
          </p:spPr>
          <p:txBody>
            <a:bodyPr>
              <a:spAutoFit/>
            </a:bodyPr>
            <a:lstStyle/>
            <a:p>
              <a:pPr algn="ctr">
                <a:spcBef>
                  <a:spcPct val="0"/>
                </a:spcBef>
              </a:pPr>
              <a:r>
                <a:rPr lang="en-US" altLang="zh-CN" sz="1400" b="1">
                  <a:solidFill>
                    <a:srgbClr val="FF0066"/>
                  </a:solidFill>
                  <a:latin typeface="Arial Black" pitchFamily="34" charset="0"/>
                  <a:ea typeface="宋体" pitchFamily="2" charset="-122"/>
                </a:rPr>
                <a:t>C</a:t>
              </a:r>
            </a:p>
            <a:p>
              <a:pPr algn="ctr">
                <a:spcBef>
                  <a:spcPct val="0"/>
                </a:spcBef>
              </a:pPr>
              <a:r>
                <a:rPr lang="en-US" altLang="zh-CN" sz="1400" b="1">
                  <a:solidFill>
                    <a:srgbClr val="FF0066"/>
                  </a:solidFill>
                  <a:latin typeface="Arial Black" pitchFamily="34" charset="0"/>
                  <a:ea typeface="宋体" pitchFamily="2" charset="-122"/>
                </a:rPr>
                <a:t>G</a:t>
              </a:r>
            </a:p>
          </p:txBody>
        </p:sp>
        <p:sp>
          <p:nvSpPr>
            <p:cNvPr id="577561" name="Oval 25"/>
            <p:cNvSpPr>
              <a:spLocks noChangeArrowheads="1"/>
            </p:cNvSpPr>
            <p:nvPr/>
          </p:nvSpPr>
          <p:spPr bwMode="auto">
            <a:xfrm>
              <a:off x="990" y="3426"/>
              <a:ext cx="192" cy="288"/>
            </a:xfrm>
            <a:prstGeom prst="ellipse">
              <a:avLst/>
            </a:prstGeom>
            <a:solidFill>
              <a:schemeClr val="tx1"/>
            </a:solidFill>
            <a:ln w="25400" algn="ctr">
              <a:solidFill>
                <a:srgbClr val="FF0066"/>
              </a:solidFill>
              <a:round/>
              <a:headEnd/>
              <a:tailEnd/>
            </a:ln>
            <a:effectLst/>
          </p:spPr>
          <p:txBody>
            <a:bodyPr wrap="none" anchor="ctr"/>
            <a:lstStyle/>
            <a:p>
              <a:endParaRPr lang="zh-CN" altLang="en-US"/>
            </a:p>
          </p:txBody>
        </p:sp>
        <p:sp>
          <p:nvSpPr>
            <p:cNvPr id="577562" name="Text Box 26"/>
            <p:cNvSpPr txBox="1">
              <a:spLocks noChangeArrowheads="1"/>
            </p:cNvSpPr>
            <p:nvPr/>
          </p:nvSpPr>
          <p:spPr bwMode="auto">
            <a:xfrm>
              <a:off x="966" y="3418"/>
              <a:ext cx="240" cy="326"/>
            </a:xfrm>
            <a:prstGeom prst="rect">
              <a:avLst/>
            </a:prstGeom>
            <a:noFill/>
            <a:ln w="19050" algn="ctr">
              <a:noFill/>
              <a:miter lim="800000"/>
              <a:headEnd/>
              <a:tailEnd/>
            </a:ln>
            <a:effectLst/>
          </p:spPr>
          <p:txBody>
            <a:bodyPr>
              <a:spAutoFit/>
            </a:bodyPr>
            <a:lstStyle/>
            <a:p>
              <a:pPr algn="ctr">
                <a:spcBef>
                  <a:spcPct val="0"/>
                </a:spcBef>
              </a:pPr>
              <a:r>
                <a:rPr lang="en-US" altLang="zh-CN" sz="1400" b="1">
                  <a:solidFill>
                    <a:srgbClr val="FF0066"/>
                  </a:solidFill>
                  <a:latin typeface="Arial Black" pitchFamily="34" charset="0"/>
                  <a:ea typeface="宋体" pitchFamily="2" charset="-122"/>
                </a:rPr>
                <a:t>T</a:t>
              </a:r>
            </a:p>
            <a:p>
              <a:pPr algn="ctr">
                <a:spcBef>
                  <a:spcPct val="0"/>
                </a:spcBef>
              </a:pPr>
              <a:r>
                <a:rPr lang="en-US" altLang="zh-CN" sz="1400" b="1">
                  <a:solidFill>
                    <a:srgbClr val="FF0066"/>
                  </a:solidFill>
                  <a:latin typeface="Arial Black" pitchFamily="34" charset="0"/>
                  <a:ea typeface="宋体" pitchFamily="2" charset="-122"/>
                </a:rPr>
                <a:t>A</a:t>
              </a:r>
            </a:p>
          </p:txBody>
        </p:sp>
        <p:sp>
          <p:nvSpPr>
            <p:cNvPr id="577563" name="Rectangle 27"/>
            <p:cNvSpPr>
              <a:spLocks noChangeArrowheads="1"/>
            </p:cNvSpPr>
            <p:nvPr/>
          </p:nvSpPr>
          <p:spPr bwMode="auto">
            <a:xfrm>
              <a:off x="768" y="2784"/>
              <a:ext cx="384" cy="192"/>
            </a:xfrm>
            <a:prstGeom prst="rect">
              <a:avLst/>
            </a:prstGeom>
            <a:solidFill>
              <a:schemeClr val="tx1"/>
            </a:solidFill>
            <a:ln w="19050" algn="ctr">
              <a:noFill/>
              <a:miter lim="800000"/>
              <a:headEnd/>
              <a:tailEnd/>
            </a:ln>
            <a:effectLst/>
          </p:spPr>
          <p:txBody>
            <a:bodyPr wrap="none" anchor="ctr"/>
            <a:lstStyle/>
            <a:p>
              <a:endParaRPr lang="zh-CN" altLang="en-US"/>
            </a:p>
          </p:txBody>
        </p:sp>
        <p:sp>
          <p:nvSpPr>
            <p:cNvPr id="577564" name="Text Box 28"/>
            <p:cNvSpPr txBox="1">
              <a:spLocks noChangeArrowheads="1"/>
            </p:cNvSpPr>
            <p:nvPr/>
          </p:nvSpPr>
          <p:spPr bwMode="auto">
            <a:xfrm>
              <a:off x="708" y="2769"/>
              <a:ext cx="480" cy="231"/>
            </a:xfrm>
            <a:prstGeom prst="rect">
              <a:avLst/>
            </a:prstGeom>
            <a:noFill/>
            <a:ln w="19050" algn="ctr">
              <a:noFill/>
              <a:miter lim="800000"/>
              <a:headEnd/>
              <a:tailEnd/>
            </a:ln>
            <a:effectLst/>
          </p:spPr>
          <p:txBody>
            <a:bodyPr>
              <a:spAutoFit/>
            </a:bodyPr>
            <a:lstStyle/>
            <a:p>
              <a:pPr algn="ctr"/>
              <a:r>
                <a:rPr lang="en-US" altLang="zh-CN">
                  <a:solidFill>
                    <a:srgbClr val="FF0066"/>
                  </a:solidFill>
                  <a:latin typeface="Arial Black" pitchFamily="34" charset="0"/>
                  <a:ea typeface="宋体" pitchFamily="2" charset="-122"/>
                </a:rPr>
                <a:t>SNP</a:t>
              </a:r>
            </a:p>
          </p:txBody>
        </p:sp>
      </p:grpSp>
      <p:grpSp>
        <p:nvGrpSpPr>
          <p:cNvPr id="577565" name="Group 29"/>
          <p:cNvGrpSpPr>
            <a:grpSpLocks/>
          </p:cNvGrpSpPr>
          <p:nvPr/>
        </p:nvGrpSpPr>
        <p:grpSpPr bwMode="auto">
          <a:xfrm>
            <a:off x="5495925" y="3403600"/>
            <a:ext cx="3724275" cy="2759075"/>
            <a:chOff x="3462" y="2016"/>
            <a:chExt cx="2346" cy="1738"/>
          </a:xfrm>
        </p:grpSpPr>
        <p:sp>
          <p:nvSpPr>
            <p:cNvPr id="577566" name="Rectangle 30"/>
            <p:cNvSpPr>
              <a:spLocks noChangeArrowheads="1"/>
            </p:cNvSpPr>
            <p:nvPr/>
          </p:nvSpPr>
          <p:spPr bwMode="auto">
            <a:xfrm>
              <a:off x="4224" y="2695"/>
              <a:ext cx="891" cy="250"/>
            </a:xfrm>
            <a:prstGeom prst="rect">
              <a:avLst/>
            </a:prstGeom>
            <a:noFill/>
            <a:ln w="9525">
              <a:noFill/>
              <a:miter lim="800000"/>
              <a:headEnd/>
              <a:tailEnd/>
            </a:ln>
            <a:effectLst/>
          </p:spPr>
          <p:txBody>
            <a:bodyPr wrap="none">
              <a:spAutoFit/>
            </a:bodyPr>
            <a:lstStyle/>
            <a:p>
              <a:pPr eaLnBrk="1" hangingPunct="1"/>
              <a:r>
                <a:rPr lang="en-US" altLang="zh-CN" sz="2000" b="1" i="1">
                  <a:solidFill>
                    <a:srgbClr val="008000"/>
                  </a:solidFill>
                  <a:ea typeface="宋体" pitchFamily="2" charset="-122"/>
                  <a:cs typeface="Arial" pitchFamily="34" charset="0"/>
                </a:rPr>
                <a:t>CYP2C9*1</a:t>
              </a:r>
            </a:p>
          </p:txBody>
        </p:sp>
        <p:sp>
          <p:nvSpPr>
            <p:cNvPr id="577567" name="Text Box 31"/>
            <p:cNvSpPr txBox="1">
              <a:spLocks noChangeArrowheads="1"/>
            </p:cNvSpPr>
            <p:nvPr/>
          </p:nvSpPr>
          <p:spPr bwMode="auto">
            <a:xfrm>
              <a:off x="4032" y="3312"/>
              <a:ext cx="1540" cy="442"/>
            </a:xfrm>
            <a:prstGeom prst="rect">
              <a:avLst/>
            </a:prstGeom>
            <a:noFill/>
            <a:ln w="9525">
              <a:noFill/>
              <a:miter lim="800000"/>
              <a:headEnd/>
              <a:tailEnd/>
            </a:ln>
            <a:effectLst/>
          </p:spPr>
          <p:txBody>
            <a:bodyPr>
              <a:spAutoFit/>
            </a:bodyPr>
            <a:lstStyle/>
            <a:p>
              <a:pPr algn="ctr" eaLnBrk="1" hangingPunct="1"/>
              <a:r>
                <a:rPr lang="en-US" altLang="zh-CN" sz="2000" b="1">
                  <a:solidFill>
                    <a:srgbClr val="006600"/>
                  </a:solidFill>
                  <a:cs typeface="Arial" pitchFamily="34" charset="0"/>
                </a:rPr>
                <a:t>Normal enzymatic activity</a:t>
              </a:r>
            </a:p>
          </p:txBody>
        </p:sp>
        <p:sp>
          <p:nvSpPr>
            <p:cNvPr id="577568" name="Line 32"/>
            <p:cNvSpPr>
              <a:spLocks noChangeShapeType="1"/>
            </p:cNvSpPr>
            <p:nvPr/>
          </p:nvSpPr>
          <p:spPr bwMode="auto">
            <a:xfrm>
              <a:off x="4656" y="2976"/>
              <a:ext cx="0" cy="312"/>
            </a:xfrm>
            <a:prstGeom prst="line">
              <a:avLst/>
            </a:prstGeom>
            <a:noFill/>
            <a:ln w="53975">
              <a:solidFill>
                <a:srgbClr val="008000"/>
              </a:solidFill>
              <a:round/>
              <a:headEnd/>
              <a:tailEnd type="triangle" w="med" len="lg"/>
            </a:ln>
            <a:effectLst/>
          </p:spPr>
          <p:txBody>
            <a:bodyPr/>
            <a:lstStyle/>
            <a:p>
              <a:endParaRPr lang="zh-CN" altLang="en-US"/>
            </a:p>
          </p:txBody>
        </p:sp>
        <p:sp>
          <p:nvSpPr>
            <p:cNvPr id="577569" name="Oval 33"/>
            <p:cNvSpPr>
              <a:spLocks noChangeArrowheads="1"/>
            </p:cNvSpPr>
            <p:nvPr/>
          </p:nvSpPr>
          <p:spPr bwMode="auto">
            <a:xfrm>
              <a:off x="4446" y="2052"/>
              <a:ext cx="144" cy="240"/>
            </a:xfrm>
            <a:prstGeom prst="ellipse">
              <a:avLst/>
            </a:prstGeom>
            <a:noFill/>
            <a:ln w="28575">
              <a:solidFill>
                <a:srgbClr val="008000"/>
              </a:solidFill>
              <a:round/>
              <a:headEnd/>
              <a:tailEnd/>
            </a:ln>
            <a:effectLst/>
          </p:spPr>
          <p:txBody>
            <a:bodyPr wrap="none" anchor="ctr"/>
            <a:lstStyle/>
            <a:p>
              <a:endParaRPr lang="zh-CN" altLang="en-US"/>
            </a:p>
          </p:txBody>
        </p:sp>
        <p:sp>
          <p:nvSpPr>
            <p:cNvPr id="577570" name="Text Box 34"/>
            <p:cNvSpPr txBox="1">
              <a:spLocks noChangeArrowheads="1"/>
            </p:cNvSpPr>
            <p:nvPr/>
          </p:nvSpPr>
          <p:spPr bwMode="auto">
            <a:xfrm>
              <a:off x="3668"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G</a:t>
              </a:r>
            </a:p>
          </p:txBody>
        </p:sp>
        <p:sp>
          <p:nvSpPr>
            <p:cNvPr id="577571" name="Text Box 35"/>
            <p:cNvSpPr txBox="1">
              <a:spLocks noChangeArrowheads="1"/>
            </p:cNvSpPr>
            <p:nvPr/>
          </p:nvSpPr>
          <p:spPr bwMode="auto">
            <a:xfrm>
              <a:off x="3803"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A</a:t>
              </a:r>
            </a:p>
          </p:txBody>
        </p:sp>
        <p:sp>
          <p:nvSpPr>
            <p:cNvPr id="577572" name="Text Box 36"/>
            <p:cNvSpPr txBox="1">
              <a:spLocks noChangeArrowheads="1"/>
            </p:cNvSpPr>
            <p:nvPr/>
          </p:nvSpPr>
          <p:spPr bwMode="auto">
            <a:xfrm>
              <a:off x="3936"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G</a:t>
              </a:r>
            </a:p>
          </p:txBody>
        </p:sp>
        <p:sp>
          <p:nvSpPr>
            <p:cNvPr id="577573" name="Text Box 37"/>
            <p:cNvSpPr txBox="1">
              <a:spLocks noChangeArrowheads="1"/>
            </p:cNvSpPr>
            <p:nvPr/>
          </p:nvSpPr>
          <p:spPr bwMode="auto">
            <a:xfrm>
              <a:off x="4071"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G</a:t>
              </a:r>
            </a:p>
          </p:txBody>
        </p:sp>
        <p:sp>
          <p:nvSpPr>
            <p:cNvPr id="577574" name="Text Box 38"/>
            <p:cNvSpPr txBox="1">
              <a:spLocks noChangeArrowheads="1"/>
            </p:cNvSpPr>
            <p:nvPr/>
          </p:nvSpPr>
          <p:spPr bwMode="auto">
            <a:xfrm>
              <a:off x="4203"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A</a:t>
              </a:r>
            </a:p>
          </p:txBody>
        </p:sp>
        <p:sp>
          <p:nvSpPr>
            <p:cNvPr id="577575" name="Text Box 39"/>
            <p:cNvSpPr txBox="1">
              <a:spLocks noChangeArrowheads="1"/>
            </p:cNvSpPr>
            <p:nvPr/>
          </p:nvSpPr>
          <p:spPr bwMode="auto">
            <a:xfrm>
              <a:off x="4338"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C</a:t>
              </a:r>
            </a:p>
          </p:txBody>
        </p:sp>
        <p:sp>
          <p:nvSpPr>
            <p:cNvPr id="577576" name="Text Box 40"/>
            <p:cNvSpPr txBox="1">
              <a:spLocks noChangeArrowheads="1"/>
            </p:cNvSpPr>
            <p:nvPr/>
          </p:nvSpPr>
          <p:spPr bwMode="auto">
            <a:xfrm>
              <a:off x="4469"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C</a:t>
              </a:r>
            </a:p>
          </p:txBody>
        </p:sp>
        <p:sp>
          <p:nvSpPr>
            <p:cNvPr id="577577" name="Text Box 41"/>
            <p:cNvSpPr txBox="1">
              <a:spLocks noChangeArrowheads="1"/>
            </p:cNvSpPr>
            <p:nvPr/>
          </p:nvSpPr>
          <p:spPr bwMode="auto">
            <a:xfrm>
              <a:off x="4604"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G</a:t>
              </a:r>
            </a:p>
          </p:txBody>
        </p:sp>
        <p:sp>
          <p:nvSpPr>
            <p:cNvPr id="577578" name="Text Box 42"/>
            <p:cNvSpPr txBox="1">
              <a:spLocks noChangeArrowheads="1"/>
            </p:cNvSpPr>
            <p:nvPr/>
          </p:nvSpPr>
          <p:spPr bwMode="auto">
            <a:xfrm>
              <a:off x="4736"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T</a:t>
              </a:r>
            </a:p>
          </p:txBody>
        </p:sp>
        <p:sp>
          <p:nvSpPr>
            <p:cNvPr id="577579" name="Text Box 43"/>
            <p:cNvSpPr txBox="1">
              <a:spLocks noChangeArrowheads="1"/>
            </p:cNvSpPr>
            <p:nvPr/>
          </p:nvSpPr>
          <p:spPr bwMode="auto">
            <a:xfrm>
              <a:off x="4871"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G</a:t>
              </a:r>
            </a:p>
          </p:txBody>
        </p:sp>
        <p:sp>
          <p:nvSpPr>
            <p:cNvPr id="577580" name="Text Box 44"/>
            <p:cNvSpPr txBox="1">
              <a:spLocks noChangeArrowheads="1"/>
            </p:cNvSpPr>
            <p:nvPr/>
          </p:nvSpPr>
          <p:spPr bwMode="auto">
            <a:xfrm>
              <a:off x="4998"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T</a:t>
              </a:r>
            </a:p>
          </p:txBody>
        </p:sp>
        <p:sp>
          <p:nvSpPr>
            <p:cNvPr id="577581" name="Text Box 45"/>
            <p:cNvSpPr txBox="1">
              <a:spLocks noChangeArrowheads="1"/>
            </p:cNvSpPr>
            <p:nvPr/>
          </p:nvSpPr>
          <p:spPr bwMode="auto">
            <a:xfrm>
              <a:off x="5133"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T</a:t>
              </a:r>
            </a:p>
          </p:txBody>
        </p:sp>
        <p:sp>
          <p:nvSpPr>
            <p:cNvPr id="577582" name="Text Box 46"/>
            <p:cNvSpPr txBox="1">
              <a:spLocks noChangeArrowheads="1"/>
            </p:cNvSpPr>
            <p:nvPr/>
          </p:nvSpPr>
          <p:spPr bwMode="auto">
            <a:xfrm>
              <a:off x="5265"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C</a:t>
              </a:r>
            </a:p>
          </p:txBody>
        </p:sp>
        <p:sp>
          <p:nvSpPr>
            <p:cNvPr id="577583" name="Text Box 47"/>
            <p:cNvSpPr txBox="1">
              <a:spLocks noChangeArrowheads="1"/>
            </p:cNvSpPr>
            <p:nvPr/>
          </p:nvSpPr>
          <p:spPr bwMode="auto">
            <a:xfrm>
              <a:off x="5400" y="2112"/>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A</a:t>
              </a:r>
            </a:p>
          </p:txBody>
        </p:sp>
        <p:sp>
          <p:nvSpPr>
            <p:cNvPr id="577584" name="Text Box 48"/>
            <p:cNvSpPr txBox="1">
              <a:spLocks noChangeArrowheads="1"/>
            </p:cNvSpPr>
            <p:nvPr/>
          </p:nvSpPr>
          <p:spPr bwMode="auto">
            <a:xfrm>
              <a:off x="5531" y="2115"/>
              <a:ext cx="91" cy="123"/>
            </a:xfrm>
            <a:prstGeom prst="rect">
              <a:avLst/>
            </a:prstGeom>
            <a:noFill/>
            <a:ln w="12700" algn="ctr">
              <a:solidFill>
                <a:schemeClr val="bg1"/>
              </a:solidFill>
              <a:miter lim="800000"/>
              <a:headEnd/>
              <a:tailEnd/>
            </a:ln>
            <a:effectLst/>
          </p:spPr>
          <p:txBody>
            <a:bodyPr lIns="0" tIns="0" rIns="0" bIns="0" anchor="ctr" anchorCtr="1"/>
            <a:lstStyle/>
            <a:p>
              <a:pPr algn="ctr"/>
              <a:r>
                <a:rPr lang="en-US" altLang="zh-CN" sz="1400" b="1">
                  <a:solidFill>
                    <a:srgbClr val="0000CC"/>
                  </a:solidFill>
                  <a:ea typeface="宋体" pitchFamily="2" charset="-122"/>
                </a:rPr>
                <a:t>A</a:t>
              </a:r>
            </a:p>
          </p:txBody>
        </p:sp>
        <p:sp>
          <p:nvSpPr>
            <p:cNvPr id="577585" name="Text Box 49"/>
            <p:cNvSpPr txBox="1">
              <a:spLocks noChangeArrowheads="1"/>
            </p:cNvSpPr>
            <p:nvPr/>
          </p:nvSpPr>
          <p:spPr bwMode="auto">
            <a:xfrm>
              <a:off x="3714" y="2304"/>
              <a:ext cx="288" cy="134"/>
            </a:xfrm>
            <a:prstGeom prst="rect">
              <a:avLst/>
            </a:prstGeom>
            <a:noFill/>
            <a:ln w="19050" algn="ctr">
              <a:noFill/>
              <a:miter lim="800000"/>
              <a:headEnd/>
              <a:tailEnd/>
            </a:ln>
            <a:effectLst/>
          </p:spPr>
          <p:txBody>
            <a:bodyPr lIns="0" tIns="0" rIns="0" bIns="0">
              <a:spAutoFit/>
            </a:bodyPr>
            <a:lstStyle/>
            <a:p>
              <a:pPr algn="ctr"/>
              <a:r>
                <a:rPr lang="en-US" altLang="zh-CN" sz="1400" b="1">
                  <a:solidFill>
                    <a:srgbClr val="0000CC"/>
                  </a:solidFill>
                  <a:ea typeface="宋体" pitchFamily="2" charset="-122"/>
                </a:rPr>
                <a:t>Glu</a:t>
              </a:r>
            </a:p>
          </p:txBody>
        </p:sp>
        <p:sp>
          <p:nvSpPr>
            <p:cNvPr id="577586" name="Text Box 50"/>
            <p:cNvSpPr txBox="1">
              <a:spLocks noChangeArrowheads="1"/>
            </p:cNvSpPr>
            <p:nvPr/>
          </p:nvSpPr>
          <p:spPr bwMode="auto">
            <a:xfrm>
              <a:off x="4146" y="2304"/>
              <a:ext cx="288" cy="134"/>
            </a:xfrm>
            <a:prstGeom prst="rect">
              <a:avLst/>
            </a:prstGeom>
            <a:noFill/>
            <a:ln w="19050" algn="ctr">
              <a:noFill/>
              <a:miter lim="800000"/>
              <a:headEnd/>
              <a:tailEnd/>
            </a:ln>
            <a:effectLst/>
          </p:spPr>
          <p:txBody>
            <a:bodyPr lIns="0" tIns="0" rIns="0" bIns="0">
              <a:spAutoFit/>
            </a:bodyPr>
            <a:lstStyle/>
            <a:p>
              <a:pPr algn="ctr"/>
              <a:r>
                <a:rPr lang="en-US" altLang="zh-CN" sz="1400" b="1">
                  <a:solidFill>
                    <a:srgbClr val="0000CC"/>
                  </a:solidFill>
                  <a:ea typeface="宋体" pitchFamily="2" charset="-122"/>
                </a:rPr>
                <a:t>Asp</a:t>
              </a:r>
            </a:p>
          </p:txBody>
        </p:sp>
        <p:sp>
          <p:nvSpPr>
            <p:cNvPr id="577587" name="Text Box 51"/>
            <p:cNvSpPr txBox="1">
              <a:spLocks noChangeArrowheads="1"/>
            </p:cNvSpPr>
            <p:nvPr/>
          </p:nvSpPr>
          <p:spPr bwMode="auto">
            <a:xfrm>
              <a:off x="4518" y="2304"/>
              <a:ext cx="288" cy="134"/>
            </a:xfrm>
            <a:prstGeom prst="rect">
              <a:avLst/>
            </a:prstGeom>
            <a:noFill/>
            <a:ln w="19050" algn="ctr">
              <a:noFill/>
              <a:miter lim="800000"/>
              <a:headEnd/>
              <a:tailEnd/>
            </a:ln>
            <a:effectLst/>
          </p:spPr>
          <p:txBody>
            <a:bodyPr lIns="0" tIns="0" rIns="0" bIns="0">
              <a:spAutoFit/>
            </a:bodyPr>
            <a:lstStyle/>
            <a:p>
              <a:pPr algn="ctr"/>
              <a:r>
                <a:rPr lang="en-US" altLang="zh-CN" sz="1400" b="1">
                  <a:solidFill>
                    <a:srgbClr val="0000CC"/>
                  </a:solidFill>
                  <a:ea typeface="宋体" pitchFamily="2" charset="-122"/>
                </a:rPr>
                <a:t>Arg</a:t>
              </a:r>
            </a:p>
          </p:txBody>
        </p:sp>
        <p:sp>
          <p:nvSpPr>
            <p:cNvPr id="577588" name="Text Box 52"/>
            <p:cNvSpPr txBox="1">
              <a:spLocks noChangeArrowheads="1"/>
            </p:cNvSpPr>
            <p:nvPr/>
          </p:nvSpPr>
          <p:spPr bwMode="auto">
            <a:xfrm>
              <a:off x="4950" y="2304"/>
              <a:ext cx="288" cy="134"/>
            </a:xfrm>
            <a:prstGeom prst="rect">
              <a:avLst/>
            </a:prstGeom>
            <a:noFill/>
            <a:ln w="19050" algn="ctr">
              <a:noFill/>
              <a:miter lim="800000"/>
              <a:headEnd/>
              <a:tailEnd/>
            </a:ln>
            <a:effectLst/>
          </p:spPr>
          <p:txBody>
            <a:bodyPr lIns="0" tIns="0" rIns="0" bIns="0">
              <a:spAutoFit/>
            </a:bodyPr>
            <a:lstStyle/>
            <a:p>
              <a:pPr algn="ctr"/>
              <a:r>
                <a:rPr lang="en-US" altLang="zh-CN" sz="1400" b="1">
                  <a:solidFill>
                    <a:srgbClr val="0000CC"/>
                  </a:solidFill>
                  <a:ea typeface="宋体" pitchFamily="2" charset="-122"/>
                </a:rPr>
                <a:t>Val</a:t>
              </a:r>
            </a:p>
          </p:txBody>
        </p:sp>
        <p:sp>
          <p:nvSpPr>
            <p:cNvPr id="577589" name="Text Box 53"/>
            <p:cNvSpPr txBox="1">
              <a:spLocks noChangeArrowheads="1"/>
            </p:cNvSpPr>
            <p:nvPr/>
          </p:nvSpPr>
          <p:spPr bwMode="auto">
            <a:xfrm>
              <a:off x="5322" y="2304"/>
              <a:ext cx="288" cy="134"/>
            </a:xfrm>
            <a:prstGeom prst="rect">
              <a:avLst/>
            </a:prstGeom>
            <a:noFill/>
            <a:ln w="19050" algn="ctr">
              <a:noFill/>
              <a:miter lim="800000"/>
              <a:headEnd/>
              <a:tailEnd/>
            </a:ln>
            <a:effectLst/>
          </p:spPr>
          <p:txBody>
            <a:bodyPr lIns="0" tIns="0" rIns="0" bIns="0">
              <a:spAutoFit/>
            </a:bodyPr>
            <a:lstStyle/>
            <a:p>
              <a:pPr algn="ctr"/>
              <a:r>
                <a:rPr lang="en-US" altLang="zh-CN" sz="1400" b="1">
                  <a:solidFill>
                    <a:srgbClr val="0000CC"/>
                  </a:solidFill>
                  <a:ea typeface="宋体" pitchFamily="2" charset="-122"/>
                </a:rPr>
                <a:t>Gln</a:t>
              </a:r>
            </a:p>
          </p:txBody>
        </p:sp>
        <p:sp>
          <p:nvSpPr>
            <p:cNvPr id="577590" name="Line 54"/>
            <p:cNvSpPr>
              <a:spLocks noChangeShapeType="1"/>
            </p:cNvSpPr>
            <p:nvPr/>
          </p:nvSpPr>
          <p:spPr bwMode="auto">
            <a:xfrm>
              <a:off x="3684" y="2298"/>
              <a:ext cx="336" cy="0"/>
            </a:xfrm>
            <a:prstGeom prst="line">
              <a:avLst/>
            </a:prstGeom>
            <a:noFill/>
            <a:ln w="19050">
              <a:solidFill>
                <a:srgbClr val="000000"/>
              </a:solidFill>
              <a:round/>
              <a:headEnd/>
              <a:tailEnd/>
            </a:ln>
            <a:effectLst/>
          </p:spPr>
          <p:txBody>
            <a:bodyPr wrap="none" anchor="ctr"/>
            <a:lstStyle/>
            <a:p>
              <a:endParaRPr lang="zh-CN" altLang="en-US"/>
            </a:p>
          </p:txBody>
        </p:sp>
        <p:sp>
          <p:nvSpPr>
            <p:cNvPr id="577591" name="Line 55"/>
            <p:cNvSpPr>
              <a:spLocks noChangeShapeType="1"/>
            </p:cNvSpPr>
            <p:nvPr/>
          </p:nvSpPr>
          <p:spPr bwMode="auto">
            <a:xfrm>
              <a:off x="4092" y="2298"/>
              <a:ext cx="336" cy="0"/>
            </a:xfrm>
            <a:prstGeom prst="line">
              <a:avLst/>
            </a:prstGeom>
            <a:noFill/>
            <a:ln w="19050">
              <a:solidFill>
                <a:srgbClr val="000000"/>
              </a:solidFill>
              <a:round/>
              <a:headEnd/>
              <a:tailEnd/>
            </a:ln>
            <a:effectLst/>
          </p:spPr>
          <p:txBody>
            <a:bodyPr wrap="none" anchor="ctr"/>
            <a:lstStyle/>
            <a:p>
              <a:endParaRPr lang="zh-CN" altLang="en-US"/>
            </a:p>
          </p:txBody>
        </p:sp>
        <p:sp>
          <p:nvSpPr>
            <p:cNvPr id="577592" name="Line 56"/>
            <p:cNvSpPr>
              <a:spLocks noChangeShapeType="1"/>
            </p:cNvSpPr>
            <p:nvPr/>
          </p:nvSpPr>
          <p:spPr bwMode="auto">
            <a:xfrm>
              <a:off x="4494" y="2298"/>
              <a:ext cx="336" cy="0"/>
            </a:xfrm>
            <a:prstGeom prst="line">
              <a:avLst/>
            </a:prstGeom>
            <a:noFill/>
            <a:ln w="19050">
              <a:solidFill>
                <a:srgbClr val="000000"/>
              </a:solidFill>
              <a:round/>
              <a:headEnd/>
              <a:tailEnd/>
            </a:ln>
            <a:effectLst/>
          </p:spPr>
          <p:txBody>
            <a:bodyPr wrap="none" anchor="ctr"/>
            <a:lstStyle/>
            <a:p>
              <a:endParaRPr lang="zh-CN" altLang="en-US"/>
            </a:p>
          </p:txBody>
        </p:sp>
        <p:sp>
          <p:nvSpPr>
            <p:cNvPr id="577593" name="Line 57"/>
            <p:cNvSpPr>
              <a:spLocks noChangeShapeType="1"/>
            </p:cNvSpPr>
            <p:nvPr/>
          </p:nvSpPr>
          <p:spPr bwMode="auto">
            <a:xfrm>
              <a:off x="4890" y="2298"/>
              <a:ext cx="336" cy="0"/>
            </a:xfrm>
            <a:prstGeom prst="line">
              <a:avLst/>
            </a:prstGeom>
            <a:noFill/>
            <a:ln w="19050">
              <a:solidFill>
                <a:srgbClr val="000000"/>
              </a:solidFill>
              <a:round/>
              <a:headEnd/>
              <a:tailEnd/>
            </a:ln>
            <a:effectLst/>
          </p:spPr>
          <p:txBody>
            <a:bodyPr wrap="none" anchor="ctr"/>
            <a:lstStyle/>
            <a:p>
              <a:endParaRPr lang="zh-CN" altLang="en-US"/>
            </a:p>
          </p:txBody>
        </p:sp>
        <p:sp>
          <p:nvSpPr>
            <p:cNvPr id="577594" name="Line 58"/>
            <p:cNvSpPr>
              <a:spLocks noChangeShapeType="1"/>
            </p:cNvSpPr>
            <p:nvPr/>
          </p:nvSpPr>
          <p:spPr bwMode="auto">
            <a:xfrm>
              <a:off x="5280" y="2298"/>
              <a:ext cx="336" cy="0"/>
            </a:xfrm>
            <a:prstGeom prst="line">
              <a:avLst/>
            </a:prstGeom>
            <a:noFill/>
            <a:ln w="19050">
              <a:solidFill>
                <a:srgbClr val="000000"/>
              </a:solidFill>
              <a:round/>
              <a:headEnd/>
              <a:tailEnd/>
            </a:ln>
            <a:effectLst/>
          </p:spPr>
          <p:txBody>
            <a:bodyPr wrap="none" anchor="ctr"/>
            <a:lstStyle/>
            <a:p>
              <a:endParaRPr lang="zh-CN" altLang="en-US"/>
            </a:p>
          </p:txBody>
        </p:sp>
        <p:sp>
          <p:nvSpPr>
            <p:cNvPr id="577595" name="Line 59"/>
            <p:cNvSpPr>
              <a:spLocks noChangeShapeType="1"/>
            </p:cNvSpPr>
            <p:nvPr/>
          </p:nvSpPr>
          <p:spPr bwMode="auto">
            <a:xfrm>
              <a:off x="3570" y="2178"/>
              <a:ext cx="96" cy="0"/>
            </a:xfrm>
            <a:prstGeom prst="line">
              <a:avLst/>
            </a:prstGeom>
            <a:noFill/>
            <a:ln w="19050">
              <a:solidFill>
                <a:srgbClr val="000000"/>
              </a:solidFill>
              <a:round/>
              <a:headEnd/>
              <a:tailEnd/>
            </a:ln>
            <a:effectLst/>
          </p:spPr>
          <p:txBody>
            <a:bodyPr wrap="none" anchor="ctr"/>
            <a:lstStyle/>
            <a:p>
              <a:endParaRPr lang="zh-CN" altLang="en-US"/>
            </a:p>
          </p:txBody>
        </p:sp>
        <p:sp>
          <p:nvSpPr>
            <p:cNvPr id="577596" name="Line 60"/>
            <p:cNvSpPr>
              <a:spLocks noChangeShapeType="1"/>
            </p:cNvSpPr>
            <p:nvPr/>
          </p:nvSpPr>
          <p:spPr bwMode="auto">
            <a:xfrm>
              <a:off x="5622" y="2166"/>
              <a:ext cx="96" cy="0"/>
            </a:xfrm>
            <a:prstGeom prst="line">
              <a:avLst/>
            </a:prstGeom>
            <a:noFill/>
            <a:ln w="19050">
              <a:solidFill>
                <a:srgbClr val="000000"/>
              </a:solidFill>
              <a:round/>
              <a:headEnd/>
              <a:tailEnd/>
            </a:ln>
            <a:effectLst/>
          </p:spPr>
          <p:txBody>
            <a:bodyPr wrap="none" anchor="ctr"/>
            <a:lstStyle/>
            <a:p>
              <a:endParaRPr lang="zh-CN" altLang="en-US"/>
            </a:p>
          </p:txBody>
        </p:sp>
        <p:sp>
          <p:nvSpPr>
            <p:cNvPr id="577597" name="Text Box 61"/>
            <p:cNvSpPr txBox="1">
              <a:spLocks noChangeArrowheads="1"/>
            </p:cNvSpPr>
            <p:nvPr/>
          </p:nvSpPr>
          <p:spPr bwMode="auto">
            <a:xfrm>
              <a:off x="3462" y="2054"/>
              <a:ext cx="192" cy="154"/>
            </a:xfrm>
            <a:prstGeom prst="rect">
              <a:avLst/>
            </a:prstGeom>
            <a:noFill/>
            <a:ln w="19050" algn="ctr">
              <a:noFill/>
              <a:miter lim="800000"/>
              <a:headEnd/>
              <a:tailEnd/>
            </a:ln>
            <a:effectLst/>
          </p:spPr>
          <p:txBody>
            <a:bodyPr>
              <a:spAutoFit/>
            </a:bodyPr>
            <a:lstStyle/>
            <a:p>
              <a:pPr algn="ctr"/>
              <a:r>
                <a:rPr lang="en-US" altLang="zh-CN" sz="1000" b="1">
                  <a:solidFill>
                    <a:srgbClr val="006600"/>
                  </a:solidFill>
                  <a:ea typeface="宋体" pitchFamily="2" charset="-122"/>
                </a:rPr>
                <a:t>5’</a:t>
              </a:r>
            </a:p>
          </p:txBody>
        </p:sp>
        <p:sp>
          <p:nvSpPr>
            <p:cNvPr id="577598" name="Text Box 62"/>
            <p:cNvSpPr txBox="1">
              <a:spLocks noChangeArrowheads="1"/>
            </p:cNvSpPr>
            <p:nvPr/>
          </p:nvSpPr>
          <p:spPr bwMode="auto">
            <a:xfrm>
              <a:off x="5616" y="2016"/>
              <a:ext cx="192" cy="154"/>
            </a:xfrm>
            <a:prstGeom prst="rect">
              <a:avLst/>
            </a:prstGeom>
            <a:noFill/>
            <a:ln w="19050" algn="ctr">
              <a:noFill/>
              <a:miter lim="800000"/>
              <a:headEnd/>
              <a:tailEnd/>
            </a:ln>
            <a:effectLst/>
          </p:spPr>
          <p:txBody>
            <a:bodyPr>
              <a:spAutoFit/>
            </a:bodyPr>
            <a:lstStyle/>
            <a:p>
              <a:pPr algn="ctr"/>
              <a:r>
                <a:rPr lang="en-US" altLang="zh-CN" sz="1000" b="1">
                  <a:solidFill>
                    <a:srgbClr val="006600"/>
                  </a:solidFill>
                  <a:ea typeface="宋体" pitchFamily="2" charset="-122"/>
                </a:rPr>
                <a:t>3’</a:t>
              </a:r>
            </a:p>
          </p:txBody>
        </p:sp>
      </p:grpSp>
      <p:sp>
        <p:nvSpPr>
          <p:cNvPr id="577599" name="Rectangle 63"/>
          <p:cNvSpPr>
            <a:spLocks noChangeArrowheads="1"/>
          </p:cNvSpPr>
          <p:nvPr/>
        </p:nvSpPr>
        <p:spPr bwMode="auto">
          <a:xfrm>
            <a:off x="6477000" y="4560888"/>
            <a:ext cx="1828800" cy="406400"/>
          </a:xfrm>
          <a:prstGeom prst="rect">
            <a:avLst/>
          </a:prstGeom>
          <a:solidFill>
            <a:srgbClr val="CCFFFF"/>
          </a:solidFill>
          <a:ln w="9525">
            <a:solidFill>
              <a:schemeClr val="tx1"/>
            </a:solidFill>
            <a:miter lim="800000"/>
            <a:headEnd/>
            <a:tailEnd/>
          </a:ln>
          <a:effectLst/>
        </p:spPr>
        <p:txBody>
          <a:bodyPr>
            <a:spAutoFit/>
          </a:bodyPr>
          <a:lstStyle/>
          <a:p>
            <a:pPr algn="ctr" eaLnBrk="1" hangingPunct="1"/>
            <a:r>
              <a:rPr lang="en-US" altLang="zh-CN" sz="2000" b="1" i="1">
                <a:solidFill>
                  <a:srgbClr val="FF0066"/>
                </a:solidFill>
                <a:ea typeface="宋体" pitchFamily="2" charset="-122"/>
                <a:cs typeface="Arial" pitchFamily="34" charset="0"/>
              </a:rPr>
              <a:t>CYP2C9*2</a:t>
            </a:r>
          </a:p>
        </p:txBody>
      </p:sp>
      <p:sp>
        <p:nvSpPr>
          <p:cNvPr id="577600" name="Text Box 64"/>
          <p:cNvSpPr txBox="1">
            <a:spLocks noChangeArrowheads="1"/>
          </p:cNvSpPr>
          <p:nvPr/>
        </p:nvSpPr>
        <p:spPr bwMode="auto">
          <a:xfrm>
            <a:off x="6143625" y="5461000"/>
            <a:ext cx="2524125" cy="711200"/>
          </a:xfrm>
          <a:prstGeom prst="rect">
            <a:avLst/>
          </a:prstGeom>
          <a:solidFill>
            <a:srgbClr val="CCFFFF"/>
          </a:solidFill>
          <a:ln w="9525" algn="ctr">
            <a:solidFill>
              <a:schemeClr val="tx1"/>
            </a:solidFill>
            <a:miter lim="800000"/>
            <a:headEnd/>
            <a:tailEnd/>
          </a:ln>
          <a:effectLst/>
        </p:spPr>
        <p:txBody>
          <a:bodyPr>
            <a:spAutoFit/>
          </a:bodyPr>
          <a:lstStyle/>
          <a:p>
            <a:pPr algn="ctr" eaLnBrk="1" hangingPunct="1"/>
            <a:r>
              <a:rPr lang="en-US" altLang="zh-CN" sz="2000" b="1" i="1">
                <a:solidFill>
                  <a:srgbClr val="FF0066"/>
                </a:solidFill>
                <a:ea typeface="宋体" pitchFamily="2" charset="-122"/>
                <a:cs typeface="Arial" pitchFamily="34" charset="0"/>
              </a:rPr>
              <a:t>No enzymatic activity</a:t>
            </a:r>
          </a:p>
        </p:txBody>
      </p:sp>
      <p:sp>
        <p:nvSpPr>
          <p:cNvPr id="577601" name="Line 65"/>
          <p:cNvSpPr>
            <a:spLocks noChangeShapeType="1"/>
          </p:cNvSpPr>
          <p:nvPr/>
        </p:nvSpPr>
        <p:spPr bwMode="auto">
          <a:xfrm>
            <a:off x="7391400" y="4918075"/>
            <a:ext cx="0" cy="495300"/>
          </a:xfrm>
          <a:prstGeom prst="line">
            <a:avLst/>
          </a:prstGeom>
          <a:noFill/>
          <a:ln w="53975">
            <a:solidFill>
              <a:srgbClr val="FF0000"/>
            </a:solidFill>
            <a:round/>
            <a:headEnd/>
            <a:tailEnd type="triangle" w="med" len="lg"/>
          </a:ln>
          <a:effectLst/>
        </p:spPr>
        <p:txBody>
          <a:bodyPr/>
          <a:lstStyle/>
          <a:p>
            <a:endParaRPr lang="zh-CN" altLang="en-US"/>
          </a:p>
        </p:txBody>
      </p:sp>
      <p:grpSp>
        <p:nvGrpSpPr>
          <p:cNvPr id="577602" name="Group 66"/>
          <p:cNvGrpSpPr>
            <a:grpSpLocks/>
          </p:cNvGrpSpPr>
          <p:nvPr/>
        </p:nvGrpSpPr>
        <p:grpSpPr bwMode="auto">
          <a:xfrm>
            <a:off x="7067550" y="3460750"/>
            <a:ext cx="228600" cy="381000"/>
            <a:chOff x="6048" y="2052"/>
            <a:chExt cx="144" cy="240"/>
          </a:xfrm>
        </p:grpSpPr>
        <p:sp>
          <p:nvSpPr>
            <p:cNvPr id="577603" name="Oval 67"/>
            <p:cNvSpPr>
              <a:spLocks noChangeArrowheads="1"/>
            </p:cNvSpPr>
            <p:nvPr/>
          </p:nvSpPr>
          <p:spPr bwMode="auto">
            <a:xfrm>
              <a:off x="6048" y="2052"/>
              <a:ext cx="144" cy="240"/>
            </a:xfrm>
            <a:prstGeom prst="ellipse">
              <a:avLst/>
            </a:prstGeom>
            <a:solidFill>
              <a:schemeClr val="tx1"/>
            </a:solidFill>
            <a:ln w="28575">
              <a:solidFill>
                <a:srgbClr val="FF0000"/>
              </a:solidFill>
              <a:round/>
              <a:headEnd/>
              <a:tailEnd/>
            </a:ln>
            <a:effectLst/>
          </p:spPr>
          <p:txBody>
            <a:bodyPr wrap="none" anchor="ctr"/>
            <a:lstStyle/>
            <a:p>
              <a:endParaRPr lang="zh-CN" altLang="en-US"/>
            </a:p>
          </p:txBody>
        </p:sp>
        <p:sp>
          <p:nvSpPr>
            <p:cNvPr id="577604" name="Text Box 68"/>
            <p:cNvSpPr txBox="1">
              <a:spLocks noChangeArrowheads="1"/>
            </p:cNvSpPr>
            <p:nvPr/>
          </p:nvSpPr>
          <p:spPr bwMode="auto">
            <a:xfrm>
              <a:off x="6071" y="2115"/>
              <a:ext cx="91" cy="123"/>
            </a:xfrm>
            <a:prstGeom prst="rect">
              <a:avLst/>
            </a:prstGeom>
            <a:solidFill>
              <a:schemeClr val="tx1"/>
            </a:solidFill>
            <a:ln w="12700" algn="ctr">
              <a:solidFill>
                <a:srgbClr val="FF0000"/>
              </a:solidFill>
              <a:miter lim="800000"/>
              <a:headEnd/>
              <a:tailEnd/>
            </a:ln>
            <a:effectLst/>
          </p:spPr>
          <p:txBody>
            <a:bodyPr lIns="0" tIns="0" rIns="0" bIns="0" anchor="ctr" anchorCtr="1"/>
            <a:lstStyle/>
            <a:p>
              <a:pPr algn="ctr"/>
              <a:r>
                <a:rPr lang="en-US" altLang="zh-CN" sz="1400" b="1">
                  <a:solidFill>
                    <a:srgbClr val="FF0066"/>
                  </a:solidFill>
                  <a:ea typeface="宋体" pitchFamily="2" charset="-122"/>
                </a:rPr>
                <a:t>T</a:t>
              </a:r>
            </a:p>
          </p:txBody>
        </p:sp>
      </p:grpSp>
      <p:sp>
        <p:nvSpPr>
          <p:cNvPr id="577605" name="Rectangle 69"/>
          <p:cNvSpPr>
            <a:spLocks noChangeArrowheads="1"/>
          </p:cNvSpPr>
          <p:nvPr/>
        </p:nvSpPr>
        <p:spPr bwMode="auto">
          <a:xfrm>
            <a:off x="5610225" y="2870200"/>
            <a:ext cx="3600450" cy="366713"/>
          </a:xfrm>
          <a:prstGeom prst="rect">
            <a:avLst/>
          </a:prstGeom>
          <a:noFill/>
          <a:ln w="9525">
            <a:noFill/>
            <a:miter lim="800000"/>
            <a:headEnd/>
            <a:tailEnd/>
          </a:ln>
          <a:effectLst/>
        </p:spPr>
        <p:txBody>
          <a:bodyPr>
            <a:spAutoFit/>
          </a:bodyPr>
          <a:lstStyle/>
          <a:p>
            <a:pPr algn="ctr" eaLnBrk="1" hangingPunct="1"/>
            <a:r>
              <a:rPr lang="en-US" altLang="zh-CN" b="1" i="1">
                <a:solidFill>
                  <a:srgbClr val="FF0066"/>
                </a:solidFill>
                <a:ea typeface="Gulim" pitchFamily="34" charset="-127"/>
              </a:rPr>
              <a:t>430C&gt;T (</a:t>
            </a:r>
            <a:r>
              <a:rPr lang="en-US" altLang="zh-CN" b="1" i="1">
                <a:solidFill>
                  <a:srgbClr val="FF0066"/>
                </a:solidFill>
                <a:effectLst>
                  <a:outerShdw blurRad="38100" dist="38100" dir="2700000" algn="tl">
                    <a:srgbClr val="C0C0C0"/>
                  </a:outerShdw>
                </a:effectLst>
                <a:ea typeface="Gulim" pitchFamily="34" charset="-127"/>
              </a:rPr>
              <a:t>Arg144Cys)</a:t>
            </a:r>
            <a:endParaRPr lang="zh-CN" altLang="en-US" b="1" i="1">
              <a:solidFill>
                <a:srgbClr val="FF0066"/>
              </a:solidFill>
              <a:effectLst>
                <a:outerShdw blurRad="38100" dist="38100" dir="2700000" algn="tl">
                  <a:srgbClr val="C0C0C0"/>
                </a:outerShdw>
              </a:effectLst>
              <a:ea typeface="Gulim" pitchFamily="34" charset="-127"/>
            </a:endParaRPr>
          </a:p>
        </p:txBody>
      </p:sp>
      <p:sp>
        <p:nvSpPr>
          <p:cNvPr id="577606" name="Text Box 70"/>
          <p:cNvSpPr txBox="1">
            <a:spLocks noChangeArrowheads="1"/>
          </p:cNvSpPr>
          <p:nvPr/>
        </p:nvSpPr>
        <p:spPr bwMode="auto">
          <a:xfrm>
            <a:off x="7162800" y="3860800"/>
            <a:ext cx="457200" cy="212725"/>
          </a:xfrm>
          <a:prstGeom prst="rect">
            <a:avLst/>
          </a:prstGeom>
          <a:solidFill>
            <a:schemeClr val="tx1"/>
          </a:solidFill>
          <a:ln w="19050" algn="ctr">
            <a:noFill/>
            <a:miter lim="800000"/>
            <a:headEnd/>
            <a:tailEnd/>
          </a:ln>
          <a:effectLst/>
        </p:spPr>
        <p:txBody>
          <a:bodyPr lIns="0" tIns="0" rIns="0" bIns="0">
            <a:spAutoFit/>
          </a:bodyPr>
          <a:lstStyle/>
          <a:p>
            <a:pPr algn="ctr"/>
            <a:r>
              <a:rPr lang="en-US" altLang="zh-CN" sz="1400" b="1">
                <a:solidFill>
                  <a:srgbClr val="FF0066"/>
                </a:solidFill>
                <a:ea typeface="宋体" pitchFamily="2" charset="-122"/>
              </a:rPr>
              <a:t>Cys</a:t>
            </a:r>
          </a:p>
        </p:txBody>
      </p:sp>
      <p:sp>
        <p:nvSpPr>
          <p:cNvPr id="577607" name="Text Box 71"/>
          <p:cNvSpPr txBox="1">
            <a:spLocks noChangeArrowheads="1"/>
          </p:cNvSpPr>
          <p:nvPr/>
        </p:nvSpPr>
        <p:spPr bwMode="auto">
          <a:xfrm>
            <a:off x="1428750" y="361950"/>
            <a:ext cx="7620000" cy="498475"/>
          </a:xfrm>
          <a:prstGeom prst="rect">
            <a:avLst/>
          </a:prstGeom>
          <a:noFill/>
          <a:ln w="28575" algn="ctr">
            <a:noFill/>
            <a:prstDash val="dash"/>
            <a:miter lim="800000"/>
            <a:headEnd/>
            <a:tailEnd/>
          </a:ln>
          <a:effectLst/>
        </p:spPr>
        <p:txBody>
          <a:bodyPr>
            <a:spAutoFit/>
          </a:bodyPr>
          <a:lstStyle/>
          <a:p>
            <a:pPr>
              <a:lnSpc>
                <a:spcPct val="95000"/>
              </a:lnSpc>
              <a:spcBef>
                <a:spcPct val="0"/>
              </a:spcBef>
            </a:pPr>
            <a:r>
              <a:rPr kumimoji="1" lang="zh-CN" altLang="en-US" sz="2800" b="1" dirty="0">
                <a:solidFill>
                  <a:srgbClr val="C00000"/>
                </a:solidFill>
                <a:latin typeface="华文新魏" pitchFamily="2" charset="-122"/>
                <a:ea typeface="华文新魏" pitchFamily="2" charset="-122"/>
                <a:cs typeface="Arial" pitchFamily="34" charset="0"/>
              </a:rPr>
              <a:t>单核苷酸多态性 （</a:t>
            </a:r>
            <a:r>
              <a:rPr kumimoji="1" lang="en-US" altLang="zh-CN" sz="2800" b="1" dirty="0">
                <a:solidFill>
                  <a:srgbClr val="C00000"/>
                </a:solidFill>
                <a:latin typeface="华文新魏" pitchFamily="2" charset="-122"/>
                <a:ea typeface="华文新魏" pitchFamily="2" charset="-122"/>
                <a:cs typeface="Arial" pitchFamily="34" charset="0"/>
              </a:rPr>
              <a:t>SNP</a:t>
            </a:r>
            <a:r>
              <a:rPr kumimoji="1" lang="zh-CN" altLang="en-US" sz="2800" b="1" dirty="0">
                <a:solidFill>
                  <a:srgbClr val="C00000"/>
                </a:solidFill>
                <a:latin typeface="华文新魏" pitchFamily="2" charset="-122"/>
                <a:ea typeface="华文新魏" pitchFamily="2" charset="-122"/>
                <a:cs typeface="Arial" pitchFamily="34" charset="0"/>
              </a:rPr>
              <a:t>）</a:t>
            </a:r>
            <a:endParaRPr lang="zh-CN" altLang="en-US" sz="2800" dirty="0">
              <a:solidFill>
                <a:srgbClr val="C00000"/>
              </a:solidFill>
              <a:latin typeface="华文新魏" pitchFamily="2" charset="-122"/>
              <a:ea typeface="华文新魏" pitchFamily="2" charset="-122"/>
              <a:cs typeface="Arial" pitchFamily="34" charset="0"/>
            </a:endParaRPr>
          </a:p>
        </p:txBody>
      </p:sp>
      <p:sp>
        <p:nvSpPr>
          <p:cNvPr id="577608" name="Text Box 72"/>
          <p:cNvSpPr txBox="1">
            <a:spLocks noChangeArrowheads="1"/>
          </p:cNvSpPr>
          <p:nvPr/>
        </p:nvSpPr>
        <p:spPr bwMode="auto">
          <a:xfrm>
            <a:off x="1295400" y="1295400"/>
            <a:ext cx="7677150" cy="1501775"/>
          </a:xfrm>
          <a:prstGeom prst="rect">
            <a:avLst/>
          </a:prstGeom>
          <a:noFill/>
          <a:ln w="9525">
            <a:noFill/>
            <a:miter lim="800000"/>
            <a:headEnd/>
            <a:tailEnd/>
          </a:ln>
          <a:effectLst/>
        </p:spPr>
        <p:txBody>
          <a:bodyPr>
            <a:spAutoFit/>
          </a:bodyPr>
          <a:lstStyle/>
          <a:p>
            <a:pPr marL="536575" indent="-536575">
              <a:lnSpc>
                <a:spcPct val="85000"/>
              </a:lnSpc>
              <a:spcBef>
                <a:spcPct val="65000"/>
              </a:spcBef>
              <a:buClr>
                <a:srgbClr val="993366"/>
              </a:buClr>
              <a:buSzPct val="60000"/>
              <a:buFont typeface="Wingdings" pitchFamily="2" charset="2"/>
              <a:buChar char="n"/>
            </a:pPr>
            <a:r>
              <a:rPr kumimoji="1" lang="zh-CN" altLang="en-US" sz="2400" b="1">
                <a:solidFill>
                  <a:srgbClr val="0000CC"/>
                </a:solidFill>
              </a:rPr>
              <a:t>导致人类遗传易感性的重要因素</a:t>
            </a:r>
          </a:p>
          <a:p>
            <a:pPr marL="536575" indent="-536575">
              <a:lnSpc>
                <a:spcPct val="85000"/>
              </a:lnSpc>
              <a:spcBef>
                <a:spcPct val="65000"/>
              </a:spcBef>
              <a:buClr>
                <a:srgbClr val="993366"/>
              </a:buClr>
              <a:buSzPct val="60000"/>
              <a:buFont typeface="Wingdings" pitchFamily="2" charset="2"/>
              <a:buChar char="n"/>
            </a:pPr>
            <a:r>
              <a:rPr kumimoji="1" lang="zh-CN" altLang="en-US" sz="2400" b="1">
                <a:solidFill>
                  <a:srgbClr val="0000CC"/>
                </a:solidFill>
              </a:rPr>
              <a:t>导致人类药物代谢和反应差异的重要因素</a:t>
            </a:r>
            <a:endParaRPr lang="zh-CN" altLang="en-US" sz="2400"/>
          </a:p>
          <a:p>
            <a:pPr marL="536575" indent="-536575">
              <a:lnSpc>
                <a:spcPct val="85000"/>
              </a:lnSpc>
              <a:spcBef>
                <a:spcPct val="65000"/>
              </a:spcBef>
              <a:buSzPct val="80000"/>
              <a:buFont typeface="Wingdings" pitchFamily="2" charset="2"/>
              <a:buChar char="l"/>
            </a:pPr>
            <a:endParaRPr kumimoji="1" lang="zh-CN" altLang="en-US" sz="2400">
              <a:solidFill>
                <a:schemeClr val="hlink"/>
              </a:solidFill>
            </a:endParaRPr>
          </a:p>
        </p:txBody>
      </p:sp>
      <p:sp>
        <p:nvSpPr>
          <p:cNvPr id="577609" name="Text Box 73"/>
          <p:cNvSpPr txBox="1">
            <a:spLocks noChangeArrowheads="1"/>
          </p:cNvSpPr>
          <p:nvPr/>
        </p:nvSpPr>
        <p:spPr bwMode="auto">
          <a:xfrm>
            <a:off x="1371600" y="6103938"/>
            <a:ext cx="1905000" cy="366712"/>
          </a:xfrm>
          <a:prstGeom prst="rect">
            <a:avLst/>
          </a:prstGeom>
          <a:noFill/>
          <a:ln w="9525" algn="ctr">
            <a:noFill/>
            <a:miter lim="800000"/>
            <a:headEnd/>
            <a:tailEnd/>
          </a:ln>
          <a:effectLst/>
        </p:spPr>
        <p:txBody>
          <a:bodyPr>
            <a:spAutoFit/>
          </a:bodyPr>
          <a:lstStyle/>
          <a:p>
            <a:r>
              <a:rPr lang="en-US" altLang="zh-CN" b="1">
                <a:solidFill>
                  <a:srgbClr val="0000CC"/>
                </a:solidFill>
              </a:rPr>
              <a:t>G</a:t>
            </a:r>
            <a:r>
              <a:rPr lang="en-US" altLang="zh-CN" b="1">
                <a:solidFill>
                  <a:srgbClr val="0000CC"/>
                </a:solidFill>
                <a:sym typeface="Symbol" pitchFamily="18" charset="2"/>
              </a:rPr>
              <a:t>T</a:t>
            </a:r>
            <a:r>
              <a:rPr lang="zh-CN" altLang="en-US" b="1">
                <a:solidFill>
                  <a:srgbClr val="0000CC"/>
                </a:solidFill>
                <a:sym typeface="Symbol" pitchFamily="18" charset="2"/>
              </a:rPr>
              <a:t>突变</a:t>
            </a:r>
            <a:endParaRPr lang="en-US" altLang="zh-CN" b="1">
              <a:solidFill>
                <a:srgbClr val="0000CC"/>
              </a:solidFill>
              <a:sym typeface="Symbol" pitchFamily="18" charset="2"/>
            </a:endParaRPr>
          </a:p>
        </p:txBody>
      </p:sp>
      <p:sp>
        <p:nvSpPr>
          <p:cNvPr id="577610" name="Text Box 74"/>
          <p:cNvSpPr txBox="1">
            <a:spLocks noChangeArrowheads="1"/>
          </p:cNvSpPr>
          <p:nvPr/>
        </p:nvSpPr>
        <p:spPr bwMode="auto">
          <a:xfrm>
            <a:off x="685800" y="6461125"/>
            <a:ext cx="2971800" cy="396875"/>
          </a:xfrm>
          <a:prstGeom prst="rect">
            <a:avLst/>
          </a:prstGeom>
          <a:noFill/>
          <a:ln w="9525" algn="ctr">
            <a:noFill/>
            <a:miter lim="800000"/>
            <a:headEnd/>
            <a:tailEnd/>
          </a:ln>
          <a:effectLst/>
        </p:spPr>
        <p:txBody>
          <a:bodyPr>
            <a:spAutoFit/>
          </a:bodyPr>
          <a:lstStyle/>
          <a:p>
            <a:r>
              <a:rPr lang="zh-CN" altLang="en-US" sz="2000" b="1">
                <a:solidFill>
                  <a:srgbClr val="0000CC"/>
                </a:solidFill>
              </a:rPr>
              <a:t>野生型           突变型</a:t>
            </a:r>
            <a:endParaRPr lang="en-US" altLang="zh-CN" sz="2000"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77547"/>
                                        </p:tgtEl>
                                        <p:attrNameLst>
                                          <p:attrName>style.visibility</p:attrName>
                                        </p:attrNameLst>
                                      </p:cBhvr>
                                      <p:to>
                                        <p:strVal val="visible"/>
                                      </p:to>
                                    </p:set>
                                    <p:anim calcmode="lin" valueType="num">
                                      <p:cBhvr>
                                        <p:cTn id="7" dur="500" fill="hold"/>
                                        <p:tgtEl>
                                          <p:spTgt spid="577547"/>
                                        </p:tgtEl>
                                        <p:attrNameLst>
                                          <p:attrName>ppt_w</p:attrName>
                                        </p:attrNameLst>
                                      </p:cBhvr>
                                      <p:tavLst>
                                        <p:tav tm="0">
                                          <p:val>
                                            <p:fltVal val="0"/>
                                          </p:val>
                                        </p:tav>
                                        <p:tav tm="100000">
                                          <p:val>
                                            <p:strVal val="#ppt_w"/>
                                          </p:val>
                                        </p:tav>
                                      </p:tavLst>
                                    </p:anim>
                                    <p:anim calcmode="lin" valueType="num">
                                      <p:cBhvr>
                                        <p:cTn id="8" dur="500" fill="hold"/>
                                        <p:tgtEl>
                                          <p:spTgt spid="577547"/>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577540"/>
                                        </p:tgtEl>
                                        <p:attrNameLst>
                                          <p:attrName>style.visibility</p:attrName>
                                        </p:attrNameLst>
                                      </p:cBhvr>
                                      <p:to>
                                        <p:strVal val="visible"/>
                                      </p:to>
                                    </p:set>
                                    <p:anim calcmode="lin" valueType="num">
                                      <p:cBhvr>
                                        <p:cTn id="11" dur="500" fill="hold"/>
                                        <p:tgtEl>
                                          <p:spTgt spid="577540"/>
                                        </p:tgtEl>
                                        <p:attrNameLst>
                                          <p:attrName>ppt_w</p:attrName>
                                        </p:attrNameLst>
                                      </p:cBhvr>
                                      <p:tavLst>
                                        <p:tav tm="0">
                                          <p:val>
                                            <p:fltVal val="0"/>
                                          </p:val>
                                        </p:tav>
                                        <p:tav tm="100000">
                                          <p:val>
                                            <p:strVal val="#ppt_w"/>
                                          </p:val>
                                        </p:tav>
                                      </p:tavLst>
                                    </p:anim>
                                    <p:anim calcmode="lin" valueType="num">
                                      <p:cBhvr>
                                        <p:cTn id="12" dur="500" fill="hold"/>
                                        <p:tgtEl>
                                          <p:spTgt spid="57754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7565"/>
                                        </p:tgtEl>
                                        <p:attrNameLst>
                                          <p:attrName>style.visibility</p:attrName>
                                        </p:attrNameLst>
                                      </p:cBhvr>
                                      <p:to>
                                        <p:strVal val="visible"/>
                                      </p:to>
                                    </p:set>
                                    <p:animEffect transition="in" filter="checkerboard(across)">
                                      <p:cBhvr>
                                        <p:cTn id="17" dur="500"/>
                                        <p:tgtEl>
                                          <p:spTgt spid="57756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577602"/>
                                        </p:tgtEl>
                                        <p:attrNameLst>
                                          <p:attrName>style.visibility</p:attrName>
                                        </p:attrNameLst>
                                      </p:cBhvr>
                                      <p:to>
                                        <p:strVal val="visible"/>
                                      </p:to>
                                    </p:set>
                                    <p:animEffect transition="in" filter="wipe(down)">
                                      <p:cBhvr>
                                        <p:cTn id="22" dur="580">
                                          <p:stCondLst>
                                            <p:cond delay="0"/>
                                          </p:stCondLst>
                                        </p:cTn>
                                        <p:tgtEl>
                                          <p:spTgt spid="577602"/>
                                        </p:tgtEl>
                                      </p:cBhvr>
                                    </p:animEffect>
                                    <p:anim calcmode="lin" valueType="num">
                                      <p:cBhvr>
                                        <p:cTn id="23" dur="1822" tmFilter="0,0; 0.14,0.36; 0.43,0.73; 0.71,0.91; 1.0,1.0">
                                          <p:stCondLst>
                                            <p:cond delay="0"/>
                                          </p:stCondLst>
                                        </p:cTn>
                                        <p:tgtEl>
                                          <p:spTgt spid="577602"/>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77602"/>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77602"/>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77602"/>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77602"/>
                                        </p:tgtEl>
                                        <p:attrNameLst>
                                          <p:attrName>ppt_y</p:attrName>
                                        </p:attrNameLst>
                                      </p:cBhvr>
                                      <p:tavLst>
                                        <p:tav tm="0" fmla="#ppt_y-sin(pi*$)/81">
                                          <p:val>
                                            <p:fltVal val="0"/>
                                          </p:val>
                                        </p:tav>
                                        <p:tav tm="100000">
                                          <p:val>
                                            <p:fltVal val="1"/>
                                          </p:val>
                                        </p:tav>
                                      </p:tavLst>
                                    </p:anim>
                                    <p:animScale>
                                      <p:cBhvr>
                                        <p:cTn id="28" dur="26">
                                          <p:stCondLst>
                                            <p:cond delay="650"/>
                                          </p:stCondLst>
                                        </p:cTn>
                                        <p:tgtEl>
                                          <p:spTgt spid="577602"/>
                                        </p:tgtEl>
                                      </p:cBhvr>
                                      <p:to x="100000" y="60000"/>
                                    </p:animScale>
                                    <p:animScale>
                                      <p:cBhvr>
                                        <p:cTn id="29" dur="166" decel="50000">
                                          <p:stCondLst>
                                            <p:cond delay="676"/>
                                          </p:stCondLst>
                                        </p:cTn>
                                        <p:tgtEl>
                                          <p:spTgt spid="577602"/>
                                        </p:tgtEl>
                                      </p:cBhvr>
                                      <p:to x="100000" y="100000"/>
                                    </p:animScale>
                                    <p:animScale>
                                      <p:cBhvr>
                                        <p:cTn id="30" dur="26">
                                          <p:stCondLst>
                                            <p:cond delay="1312"/>
                                          </p:stCondLst>
                                        </p:cTn>
                                        <p:tgtEl>
                                          <p:spTgt spid="577602"/>
                                        </p:tgtEl>
                                      </p:cBhvr>
                                      <p:to x="100000" y="80000"/>
                                    </p:animScale>
                                    <p:animScale>
                                      <p:cBhvr>
                                        <p:cTn id="31" dur="166" decel="50000">
                                          <p:stCondLst>
                                            <p:cond delay="1338"/>
                                          </p:stCondLst>
                                        </p:cTn>
                                        <p:tgtEl>
                                          <p:spTgt spid="577602"/>
                                        </p:tgtEl>
                                      </p:cBhvr>
                                      <p:to x="100000" y="100000"/>
                                    </p:animScale>
                                    <p:animScale>
                                      <p:cBhvr>
                                        <p:cTn id="32" dur="26">
                                          <p:stCondLst>
                                            <p:cond delay="1642"/>
                                          </p:stCondLst>
                                        </p:cTn>
                                        <p:tgtEl>
                                          <p:spTgt spid="577602"/>
                                        </p:tgtEl>
                                      </p:cBhvr>
                                      <p:to x="100000" y="90000"/>
                                    </p:animScale>
                                    <p:animScale>
                                      <p:cBhvr>
                                        <p:cTn id="33" dur="166" decel="50000">
                                          <p:stCondLst>
                                            <p:cond delay="1668"/>
                                          </p:stCondLst>
                                        </p:cTn>
                                        <p:tgtEl>
                                          <p:spTgt spid="577602"/>
                                        </p:tgtEl>
                                      </p:cBhvr>
                                      <p:to x="100000" y="100000"/>
                                    </p:animScale>
                                    <p:animScale>
                                      <p:cBhvr>
                                        <p:cTn id="34" dur="26">
                                          <p:stCondLst>
                                            <p:cond delay="1808"/>
                                          </p:stCondLst>
                                        </p:cTn>
                                        <p:tgtEl>
                                          <p:spTgt spid="577602"/>
                                        </p:tgtEl>
                                      </p:cBhvr>
                                      <p:to x="100000" y="95000"/>
                                    </p:animScale>
                                    <p:animScale>
                                      <p:cBhvr>
                                        <p:cTn id="35" dur="166" decel="50000">
                                          <p:stCondLst>
                                            <p:cond delay="1834"/>
                                          </p:stCondLst>
                                        </p:cTn>
                                        <p:tgtEl>
                                          <p:spTgt spid="577602"/>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77605"/>
                                        </p:tgtEl>
                                        <p:attrNameLst>
                                          <p:attrName>style.visibility</p:attrName>
                                        </p:attrNameLst>
                                      </p:cBhvr>
                                      <p:to>
                                        <p:strVal val="visible"/>
                                      </p:to>
                                    </p:set>
                                    <p:animEffect transition="in" filter="box(in)">
                                      <p:cBhvr>
                                        <p:cTn id="40" dur="500"/>
                                        <p:tgtEl>
                                          <p:spTgt spid="57760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577606"/>
                                        </p:tgtEl>
                                        <p:attrNameLst>
                                          <p:attrName>style.visibility</p:attrName>
                                        </p:attrNameLst>
                                      </p:cBhvr>
                                      <p:to>
                                        <p:strVal val="visible"/>
                                      </p:to>
                                    </p:set>
                                    <p:animEffect transition="in" filter="box(in)">
                                      <p:cBhvr>
                                        <p:cTn id="43" dur="500"/>
                                        <p:tgtEl>
                                          <p:spTgt spid="57760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77599"/>
                                        </p:tgtEl>
                                        <p:attrNameLst>
                                          <p:attrName>style.visibility</p:attrName>
                                        </p:attrNameLst>
                                      </p:cBhvr>
                                      <p:to>
                                        <p:strVal val="visible"/>
                                      </p:to>
                                    </p:set>
                                    <p:animEffect transition="in" filter="box(in)">
                                      <p:cBhvr>
                                        <p:cTn id="46" dur="500"/>
                                        <p:tgtEl>
                                          <p:spTgt spid="57759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577601"/>
                                        </p:tgtEl>
                                        <p:attrNameLst>
                                          <p:attrName>style.visibility</p:attrName>
                                        </p:attrNameLst>
                                      </p:cBhvr>
                                      <p:to>
                                        <p:strVal val="visible"/>
                                      </p:to>
                                    </p:set>
                                    <p:animEffect transition="in" filter="box(in)">
                                      <p:cBhvr>
                                        <p:cTn id="49" dur="500"/>
                                        <p:tgtEl>
                                          <p:spTgt spid="57760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577600"/>
                                        </p:tgtEl>
                                        <p:attrNameLst>
                                          <p:attrName>style.visibility</p:attrName>
                                        </p:attrNameLst>
                                      </p:cBhvr>
                                      <p:to>
                                        <p:strVal val="visible"/>
                                      </p:to>
                                    </p:set>
                                    <p:animEffect transition="in" filter="box(in)">
                                      <p:cBhvr>
                                        <p:cTn id="52" dur="500"/>
                                        <p:tgtEl>
                                          <p:spTgt spid="57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9" grpId="0" animBg="1"/>
      <p:bldP spid="577600" grpId="0" animBg="1"/>
      <p:bldP spid="577601" grpId="0" animBg="1"/>
      <p:bldP spid="577605" grpId="0"/>
      <p:bldP spid="5776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381000"/>
            <a:ext cx="3657600" cy="639762"/>
          </a:xfrm>
        </p:spPr>
        <p:txBody>
          <a:bodyPr/>
          <a:lstStyle/>
          <a:p>
            <a:r>
              <a:rPr lang="zh-CN" altLang="en-US" dirty="0" smtClean="0">
                <a:solidFill>
                  <a:srgbClr val="C00000"/>
                </a:solidFill>
                <a:latin typeface="华文新魏" pitchFamily="2" charset="-122"/>
                <a:ea typeface="华文新魏" pitchFamily="2" charset="-122"/>
              </a:rPr>
              <a:t>单核苷酸多态性</a:t>
            </a:r>
            <a:endParaRPr lang="zh-CN" altLang="en-US" dirty="0">
              <a:solidFill>
                <a:srgbClr val="C00000"/>
              </a:solidFill>
              <a:latin typeface="华文新魏" pitchFamily="2" charset="-122"/>
              <a:ea typeface="华文新魏" pitchFamily="2" charset="-122"/>
            </a:endParaRPr>
          </a:p>
        </p:txBody>
      </p:sp>
      <p:sp>
        <p:nvSpPr>
          <p:cNvPr id="3" name="内容占位符 2"/>
          <p:cNvSpPr>
            <a:spLocks noGrp="1"/>
          </p:cNvSpPr>
          <p:nvPr>
            <p:ph sz="half" idx="1"/>
          </p:nvPr>
        </p:nvSpPr>
        <p:spPr>
          <a:xfrm>
            <a:off x="838200" y="1600200"/>
            <a:ext cx="7772400" cy="4525963"/>
          </a:xfrm>
        </p:spPr>
        <p:txBody>
          <a:bodyPr/>
          <a:lstStyle/>
          <a:p>
            <a:r>
              <a:rPr lang="zh-CN" altLang="en-US" b="1" dirty="0" smtClean="0">
                <a:solidFill>
                  <a:srgbClr val="0000FF"/>
                </a:solidFill>
                <a:latin typeface="华文新魏" pitchFamily="2" charset="-122"/>
                <a:ea typeface="华文新魏" pitchFamily="2" charset="-122"/>
              </a:rPr>
              <a:t>概念：</a:t>
            </a:r>
            <a:r>
              <a:rPr lang="zh-CN" altLang="en-US" b="1" dirty="0" smtClean="0">
                <a:solidFill>
                  <a:schemeClr val="bg1"/>
                </a:solidFill>
                <a:latin typeface="华文新魏" pitchFamily="2" charset="-122"/>
                <a:ea typeface="华文新魏" pitchFamily="2" charset="-122"/>
              </a:rPr>
              <a:t>不同个体基因组</a:t>
            </a:r>
            <a:r>
              <a:rPr lang="en-US" altLang="zh-CN" b="1" dirty="0" smtClean="0">
                <a:solidFill>
                  <a:schemeClr val="bg1"/>
                </a:solidFill>
                <a:latin typeface="华文新魏" pitchFamily="2" charset="-122"/>
                <a:ea typeface="华文新魏" pitchFamily="2" charset="-122"/>
              </a:rPr>
              <a:t>DNA</a:t>
            </a:r>
            <a:r>
              <a:rPr lang="zh-CN" altLang="en-US" b="1" dirty="0" smtClean="0">
                <a:solidFill>
                  <a:schemeClr val="bg1"/>
                </a:solidFill>
                <a:latin typeface="华文新魏" pitchFamily="2" charset="-122"/>
                <a:ea typeface="华文新魏" pitchFamily="2" charset="-122"/>
              </a:rPr>
              <a:t>序列上单个碱基的差异。</a:t>
            </a:r>
            <a:endParaRPr lang="en-US" altLang="zh-CN" b="1" dirty="0" smtClean="0">
              <a:solidFill>
                <a:schemeClr val="bg1"/>
              </a:solidFill>
              <a:latin typeface="华文新魏" pitchFamily="2" charset="-122"/>
              <a:ea typeface="华文新魏" pitchFamily="2" charset="-122"/>
            </a:endParaRPr>
          </a:p>
          <a:p>
            <a:endParaRPr lang="en-US" altLang="zh-CN" b="1" dirty="0" smtClean="0">
              <a:solidFill>
                <a:schemeClr val="bg1"/>
              </a:solidFill>
              <a:latin typeface="华文新魏" pitchFamily="2" charset="-122"/>
              <a:ea typeface="华文新魏" pitchFamily="2" charset="-122"/>
            </a:endParaRPr>
          </a:p>
          <a:p>
            <a:r>
              <a:rPr lang="zh-CN" altLang="en-US" b="1" dirty="0" smtClean="0">
                <a:solidFill>
                  <a:srgbClr val="0000FF"/>
                </a:solidFill>
                <a:latin typeface="华文新魏" pitchFamily="2" charset="-122"/>
                <a:ea typeface="华文新魏" pitchFamily="2" charset="-122"/>
              </a:rPr>
              <a:t>特征：</a:t>
            </a:r>
            <a:endParaRPr lang="en-US" altLang="zh-CN" b="1" dirty="0" smtClean="0">
              <a:solidFill>
                <a:srgbClr val="0000FF"/>
              </a:solidFill>
              <a:latin typeface="华文新魏" pitchFamily="2" charset="-122"/>
              <a:ea typeface="华文新魏" pitchFamily="2" charset="-122"/>
            </a:endParaRPr>
          </a:p>
          <a:p>
            <a:pPr>
              <a:buNone/>
            </a:pPr>
            <a:r>
              <a:rPr lang="en-US" altLang="zh-CN" sz="2400" b="1" dirty="0" smtClean="0">
                <a:solidFill>
                  <a:schemeClr val="bg1"/>
                </a:solidFill>
                <a:latin typeface="华文新魏" pitchFamily="2" charset="-122"/>
                <a:ea typeface="华文新魏" pitchFamily="2" charset="-122"/>
              </a:rPr>
              <a:t>1</a:t>
            </a:r>
            <a:r>
              <a:rPr lang="zh-CN" altLang="en-US" sz="2400" b="1" dirty="0" smtClean="0">
                <a:solidFill>
                  <a:schemeClr val="bg1"/>
                </a:solidFill>
                <a:latin typeface="华文新魏" pitchFamily="2" charset="-122"/>
                <a:ea typeface="华文新魏" pitchFamily="2" charset="-122"/>
              </a:rPr>
              <a:t>、可遗传变异中最为常见，发生频率大于</a:t>
            </a:r>
            <a:r>
              <a:rPr lang="en-US" altLang="zh-CN" sz="2400" b="1" dirty="0" smtClean="0">
                <a:solidFill>
                  <a:schemeClr val="bg1"/>
                </a:solidFill>
                <a:latin typeface="华文新魏" pitchFamily="2" charset="-122"/>
                <a:ea typeface="华文新魏" pitchFamily="2" charset="-122"/>
              </a:rPr>
              <a:t>1%</a:t>
            </a:r>
          </a:p>
          <a:p>
            <a:pPr>
              <a:buNone/>
            </a:pPr>
            <a:r>
              <a:rPr lang="en-US" altLang="zh-CN" sz="2400" b="1" dirty="0" smtClean="0">
                <a:solidFill>
                  <a:schemeClr val="bg1"/>
                </a:solidFill>
                <a:latin typeface="华文新魏" pitchFamily="2" charset="-122"/>
                <a:ea typeface="华文新魏" pitchFamily="2" charset="-122"/>
              </a:rPr>
              <a:t>2</a:t>
            </a:r>
            <a:r>
              <a:rPr lang="zh-CN" altLang="en-US" sz="2400" b="1" dirty="0" smtClean="0">
                <a:solidFill>
                  <a:schemeClr val="bg1"/>
                </a:solidFill>
                <a:latin typeface="华文新魏" pitchFamily="2" charset="-122"/>
                <a:ea typeface="华文新魏" pitchFamily="2" charset="-122"/>
              </a:rPr>
              <a:t>、数量多、分布广</a:t>
            </a:r>
            <a:endParaRPr lang="en-US" altLang="zh-CN" sz="2400" b="1" dirty="0" smtClean="0">
              <a:solidFill>
                <a:schemeClr val="bg1"/>
              </a:solidFill>
              <a:latin typeface="华文新魏" pitchFamily="2" charset="-122"/>
              <a:ea typeface="华文新魏" pitchFamily="2" charset="-122"/>
            </a:endParaRPr>
          </a:p>
          <a:p>
            <a:pPr>
              <a:buNone/>
            </a:pPr>
            <a:r>
              <a:rPr lang="en-US" altLang="zh-CN" sz="2400" b="1" dirty="0" smtClean="0">
                <a:solidFill>
                  <a:schemeClr val="bg1"/>
                </a:solidFill>
                <a:latin typeface="华文新魏" pitchFamily="2" charset="-122"/>
                <a:ea typeface="华文新魏" pitchFamily="2" charset="-122"/>
              </a:rPr>
              <a:t>3</a:t>
            </a:r>
            <a:r>
              <a:rPr lang="zh-CN" altLang="en-US" sz="2400" b="1" dirty="0" smtClean="0">
                <a:solidFill>
                  <a:schemeClr val="bg1"/>
                </a:solidFill>
                <a:latin typeface="华文新魏" pitchFamily="2" charset="-122"/>
                <a:ea typeface="华文新魏" pitchFamily="2" charset="-122"/>
              </a:rPr>
              <a:t>、具有遗传稳定性</a:t>
            </a:r>
            <a:endParaRPr lang="en-US" altLang="zh-CN" sz="2400" b="1" dirty="0" smtClean="0">
              <a:solidFill>
                <a:schemeClr val="bg1"/>
              </a:solidFill>
              <a:latin typeface="华文新魏" pitchFamily="2" charset="-122"/>
              <a:ea typeface="华文新魏" pitchFamily="2" charset="-122"/>
            </a:endParaRPr>
          </a:p>
          <a:p>
            <a:pPr>
              <a:buNone/>
            </a:pPr>
            <a:r>
              <a:rPr lang="en-US" altLang="zh-CN" sz="2400" b="1" dirty="0" smtClean="0">
                <a:solidFill>
                  <a:schemeClr val="bg1"/>
                </a:solidFill>
                <a:latin typeface="华文新魏" pitchFamily="2" charset="-122"/>
                <a:ea typeface="华文新魏" pitchFamily="2" charset="-122"/>
              </a:rPr>
              <a:t>4</a:t>
            </a:r>
            <a:r>
              <a:rPr lang="zh-CN" altLang="en-US" sz="2400" b="1" dirty="0" smtClean="0">
                <a:solidFill>
                  <a:schemeClr val="bg1"/>
                </a:solidFill>
                <a:latin typeface="华文新魏" pitchFamily="2" charset="-122"/>
                <a:ea typeface="华文新魏" pitchFamily="2" charset="-122"/>
              </a:rPr>
              <a:t>、易于分析</a:t>
            </a:r>
            <a:endParaRPr lang="en-US" altLang="zh-CN" sz="2400" b="1" dirty="0" smtClean="0">
              <a:solidFill>
                <a:schemeClr val="bg1"/>
              </a:solidFill>
              <a:latin typeface="华文新魏" pitchFamily="2" charset="-122"/>
              <a:ea typeface="华文新魏" pitchFamily="2" charset="-122"/>
            </a:endParaRPr>
          </a:p>
          <a:p>
            <a:pPr>
              <a:buNone/>
            </a:pPr>
            <a:r>
              <a:rPr lang="en-US" altLang="zh-CN" sz="2400" b="1" dirty="0" smtClean="0">
                <a:solidFill>
                  <a:schemeClr val="bg1"/>
                </a:solidFill>
                <a:latin typeface="华文新魏" pitchFamily="2" charset="-122"/>
                <a:ea typeface="华文新魏" pitchFamily="2" charset="-122"/>
              </a:rPr>
              <a:t>5</a:t>
            </a:r>
            <a:r>
              <a:rPr lang="zh-CN" altLang="en-US" sz="2400" b="1" dirty="0" smtClean="0">
                <a:solidFill>
                  <a:schemeClr val="bg1"/>
                </a:solidFill>
                <a:latin typeface="华文新魏" pitchFamily="2" charset="-122"/>
                <a:ea typeface="华文新魏" pitchFamily="2" charset="-122"/>
              </a:rPr>
              <a:t>、可建立单体型区域</a:t>
            </a:r>
            <a:endParaRPr lang="en-US" altLang="zh-CN" sz="2400" b="1" dirty="0" smtClean="0">
              <a:solidFill>
                <a:schemeClr val="bg1"/>
              </a:solidFill>
              <a:latin typeface="华文新魏" pitchFamily="2" charset="-122"/>
              <a:ea typeface="华文新魏" pitchFamily="2" charset="-122"/>
            </a:endParaRPr>
          </a:p>
          <a:p>
            <a:pPr>
              <a:buNone/>
            </a:pPr>
            <a:r>
              <a:rPr lang="en-US" altLang="zh-CN" sz="2400" b="1" dirty="0" smtClean="0">
                <a:solidFill>
                  <a:schemeClr val="bg1"/>
                </a:solidFill>
                <a:latin typeface="华文新魏" pitchFamily="2" charset="-122"/>
                <a:ea typeface="华文新魏" pitchFamily="2" charset="-122"/>
              </a:rPr>
              <a:t>6</a:t>
            </a:r>
            <a:r>
              <a:rPr lang="zh-CN" altLang="en-US" sz="2400" b="1" dirty="0" smtClean="0">
                <a:solidFill>
                  <a:schemeClr val="bg1"/>
                </a:solidFill>
                <a:latin typeface="华文新魏" pitchFamily="2" charset="-122"/>
                <a:ea typeface="华文新魏" pitchFamily="2" charset="-122"/>
              </a:rPr>
              <a:t>、可能直接影响蛋白质表达水平</a:t>
            </a:r>
            <a:endParaRPr lang="zh-CN" altLang="en-US" sz="2400" b="1" dirty="0">
              <a:solidFill>
                <a:schemeClr val="bg1"/>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bwMode="auto">
          <a:xfrm>
            <a:off x="1466850" y="381000"/>
            <a:ext cx="7448550" cy="576263"/>
          </a:xfrm>
          <a:noFill/>
          <a:ln>
            <a:miter lim="800000"/>
            <a:headEnd/>
            <a:tailEnd/>
          </a:ln>
        </p:spPr>
        <p:txBody>
          <a:bodyPr vert="horz" wrap="square" lIns="91440" tIns="45720" rIns="91440" bIns="45720" numCol="1" anchor="t" anchorCtr="0" compatLnSpc="1">
            <a:prstTxWarp prst="textNoShape">
              <a:avLst/>
            </a:prstTxWarp>
          </a:bodyPr>
          <a:lstStyle/>
          <a:p>
            <a:r>
              <a:rPr lang="zh-CN" altLang="de-CH" sz="2800" b="1">
                <a:solidFill>
                  <a:srgbClr val="0000CC"/>
                </a:solidFill>
                <a:ea typeface="黑体" pitchFamily="49" charset="-122"/>
              </a:rPr>
              <a:t>药物作用受药物代谢、转运、靶点多态性控制</a:t>
            </a:r>
          </a:p>
        </p:txBody>
      </p:sp>
      <p:sp>
        <p:nvSpPr>
          <p:cNvPr id="323587" name="Rectangle 3"/>
          <p:cNvSpPr>
            <a:spLocks noChangeArrowheads="1"/>
          </p:cNvSpPr>
          <p:nvPr/>
        </p:nvSpPr>
        <p:spPr bwMode="auto">
          <a:xfrm>
            <a:off x="1806575" y="4518025"/>
            <a:ext cx="2613025" cy="381000"/>
          </a:xfrm>
          <a:prstGeom prst="rect">
            <a:avLst/>
          </a:prstGeom>
          <a:noFill/>
          <a:ln w="28575">
            <a:solidFill>
              <a:srgbClr val="00FF00"/>
            </a:solidFill>
            <a:miter lim="800000"/>
            <a:headEnd/>
            <a:tailEnd/>
          </a:ln>
          <a:effectLst/>
        </p:spPr>
        <p:txBody>
          <a:bodyPr wrap="none" anchor="ctr"/>
          <a:lstStyle/>
          <a:p>
            <a:pPr algn="ctr" eaLnBrk="1" hangingPunct="1">
              <a:spcBef>
                <a:spcPct val="0"/>
              </a:spcBef>
            </a:pPr>
            <a:r>
              <a:rPr lang="zh-CN" altLang="de-CH" b="1">
                <a:solidFill>
                  <a:srgbClr val="0000CC"/>
                </a:solidFill>
                <a:latin typeface="黑体" pitchFamily="49" charset="-122"/>
              </a:rPr>
              <a:t>药代动力学</a:t>
            </a:r>
          </a:p>
        </p:txBody>
      </p:sp>
      <p:sp>
        <p:nvSpPr>
          <p:cNvPr id="323588" name="Rectangle 4"/>
          <p:cNvSpPr>
            <a:spLocks noChangeArrowheads="1"/>
          </p:cNvSpPr>
          <p:nvPr/>
        </p:nvSpPr>
        <p:spPr bwMode="auto">
          <a:xfrm>
            <a:off x="4953000" y="4518025"/>
            <a:ext cx="2971800" cy="381000"/>
          </a:xfrm>
          <a:prstGeom prst="rect">
            <a:avLst/>
          </a:prstGeom>
          <a:noFill/>
          <a:ln w="28575">
            <a:solidFill>
              <a:srgbClr val="00FF00"/>
            </a:solidFill>
            <a:miter lim="800000"/>
            <a:headEnd/>
            <a:tailEnd/>
          </a:ln>
          <a:effectLst/>
        </p:spPr>
        <p:txBody>
          <a:bodyPr wrap="none" anchor="ctr"/>
          <a:lstStyle/>
          <a:p>
            <a:pPr algn="ctr" eaLnBrk="1" hangingPunct="1">
              <a:spcBef>
                <a:spcPct val="0"/>
              </a:spcBef>
            </a:pPr>
            <a:r>
              <a:rPr lang="zh-CN" altLang="de-CH" b="1">
                <a:solidFill>
                  <a:srgbClr val="0000CC"/>
                </a:solidFill>
                <a:latin typeface="黑体" pitchFamily="49" charset="-122"/>
              </a:rPr>
              <a:t>药效动力学</a:t>
            </a:r>
          </a:p>
        </p:txBody>
      </p:sp>
      <p:sp>
        <p:nvSpPr>
          <p:cNvPr id="323589" name="Oval 5"/>
          <p:cNvSpPr>
            <a:spLocks noChangeArrowheads="1"/>
          </p:cNvSpPr>
          <p:nvPr/>
        </p:nvSpPr>
        <p:spPr bwMode="auto">
          <a:xfrm>
            <a:off x="3170238" y="5286375"/>
            <a:ext cx="3306762" cy="1190625"/>
          </a:xfrm>
          <a:prstGeom prst="ellipse">
            <a:avLst/>
          </a:prstGeom>
          <a:noFill/>
          <a:ln w="28575">
            <a:solidFill>
              <a:srgbClr val="00FF00"/>
            </a:solidFill>
            <a:round/>
            <a:headEnd/>
            <a:tailEnd/>
          </a:ln>
          <a:effectLst/>
        </p:spPr>
        <p:txBody>
          <a:bodyPr wrap="none" anchor="ctr"/>
          <a:lstStyle/>
          <a:p>
            <a:pPr algn="ctr" eaLnBrk="1" hangingPunct="1">
              <a:spcBef>
                <a:spcPct val="0"/>
              </a:spcBef>
            </a:pPr>
            <a:r>
              <a:rPr lang="zh-CN" altLang="de-CH" b="1">
                <a:solidFill>
                  <a:srgbClr val="0000CC"/>
                </a:solidFill>
                <a:latin typeface="黑体" pitchFamily="49" charset="-122"/>
              </a:rPr>
              <a:t>药物疗效和毒性的个体差异</a:t>
            </a:r>
          </a:p>
        </p:txBody>
      </p:sp>
      <p:sp>
        <p:nvSpPr>
          <p:cNvPr id="323590" name="Text Box 6"/>
          <p:cNvSpPr txBox="1">
            <a:spLocks noChangeArrowheads="1"/>
          </p:cNvSpPr>
          <p:nvPr/>
        </p:nvSpPr>
        <p:spPr bwMode="auto">
          <a:xfrm>
            <a:off x="4076700" y="1450975"/>
            <a:ext cx="990600" cy="395288"/>
          </a:xfrm>
          <a:prstGeom prst="rect">
            <a:avLst/>
          </a:prstGeom>
          <a:noFill/>
          <a:ln w="28575">
            <a:solidFill>
              <a:srgbClr val="00FF00"/>
            </a:solidFill>
            <a:miter lim="800000"/>
            <a:headEnd/>
            <a:tailEnd/>
          </a:ln>
          <a:effectLst/>
        </p:spPr>
        <p:txBody>
          <a:bodyPr>
            <a:spAutoFit/>
          </a:bodyPr>
          <a:lstStyle/>
          <a:p>
            <a:pPr eaLnBrk="1" hangingPunct="1">
              <a:spcBef>
                <a:spcPct val="0"/>
              </a:spcBef>
            </a:pPr>
            <a:r>
              <a:rPr lang="zh-CN" altLang="de-CH" b="1">
                <a:solidFill>
                  <a:srgbClr val="0000CC"/>
                </a:solidFill>
                <a:latin typeface="黑体" pitchFamily="49" charset="-122"/>
              </a:rPr>
              <a:t>基因组</a:t>
            </a:r>
          </a:p>
        </p:txBody>
      </p:sp>
      <p:sp>
        <p:nvSpPr>
          <p:cNvPr id="323591" name="Text Box 7"/>
          <p:cNvSpPr txBox="1">
            <a:spLocks noChangeArrowheads="1"/>
          </p:cNvSpPr>
          <p:nvPr/>
        </p:nvSpPr>
        <p:spPr bwMode="auto">
          <a:xfrm>
            <a:off x="3048000" y="2125663"/>
            <a:ext cx="3092450" cy="395287"/>
          </a:xfrm>
          <a:prstGeom prst="rect">
            <a:avLst/>
          </a:prstGeom>
          <a:noFill/>
          <a:ln w="28575">
            <a:solidFill>
              <a:srgbClr val="00FF00"/>
            </a:solidFill>
            <a:miter lim="800000"/>
            <a:headEnd/>
            <a:tailEnd/>
          </a:ln>
          <a:effectLst/>
        </p:spPr>
        <p:txBody>
          <a:bodyPr wrap="none">
            <a:spAutoFit/>
          </a:bodyPr>
          <a:lstStyle/>
          <a:p>
            <a:pPr eaLnBrk="1" hangingPunct="1">
              <a:spcBef>
                <a:spcPct val="0"/>
              </a:spcBef>
            </a:pPr>
            <a:r>
              <a:rPr lang="zh-CN" altLang="de-CH" b="1">
                <a:solidFill>
                  <a:srgbClr val="0000CC"/>
                </a:solidFill>
                <a:latin typeface="黑体" pitchFamily="49" charset="-122"/>
              </a:rPr>
              <a:t>基因变异 </a:t>
            </a:r>
            <a:r>
              <a:rPr lang="de-CH" altLang="zh-CN" b="1">
                <a:solidFill>
                  <a:srgbClr val="0000CC"/>
                </a:solidFill>
                <a:latin typeface="黑体" pitchFamily="49" charset="-122"/>
              </a:rPr>
              <a:t>(</a:t>
            </a:r>
            <a:r>
              <a:rPr lang="zh-CN" altLang="de-CH" b="1">
                <a:solidFill>
                  <a:srgbClr val="0000CC"/>
                </a:solidFill>
                <a:latin typeface="黑体" pitchFamily="49" charset="-122"/>
              </a:rPr>
              <a:t>单核苷酸多态性</a:t>
            </a:r>
            <a:r>
              <a:rPr lang="de-CH" altLang="zh-CN" b="1">
                <a:solidFill>
                  <a:srgbClr val="0000CC"/>
                </a:solidFill>
                <a:latin typeface="黑体" pitchFamily="49" charset="-122"/>
              </a:rPr>
              <a:t>)</a:t>
            </a:r>
            <a:endParaRPr lang="de-CH" b="1">
              <a:solidFill>
                <a:srgbClr val="0000CC"/>
              </a:solidFill>
              <a:latin typeface="黑体" pitchFamily="49" charset="-122"/>
            </a:endParaRPr>
          </a:p>
        </p:txBody>
      </p:sp>
      <p:sp>
        <p:nvSpPr>
          <p:cNvPr id="323592" name="Line 8"/>
          <p:cNvSpPr>
            <a:spLocks noChangeShapeType="1"/>
          </p:cNvSpPr>
          <p:nvPr/>
        </p:nvSpPr>
        <p:spPr bwMode="auto">
          <a:xfrm>
            <a:off x="4591050" y="1825625"/>
            <a:ext cx="0" cy="349250"/>
          </a:xfrm>
          <a:prstGeom prst="line">
            <a:avLst/>
          </a:prstGeom>
          <a:noFill/>
          <a:ln w="28575">
            <a:solidFill>
              <a:srgbClr val="FF0066"/>
            </a:solidFill>
            <a:round/>
            <a:headEnd/>
            <a:tailEnd type="triangle" w="med" len="med"/>
          </a:ln>
          <a:effectLst/>
        </p:spPr>
        <p:txBody>
          <a:bodyPr/>
          <a:lstStyle/>
          <a:p>
            <a:endParaRPr lang="zh-CN" altLang="en-US"/>
          </a:p>
        </p:txBody>
      </p:sp>
      <p:sp>
        <p:nvSpPr>
          <p:cNvPr id="323593" name="Line 9"/>
          <p:cNvSpPr>
            <a:spLocks noChangeShapeType="1"/>
          </p:cNvSpPr>
          <p:nvPr/>
        </p:nvSpPr>
        <p:spPr bwMode="auto">
          <a:xfrm>
            <a:off x="4678363" y="2536825"/>
            <a:ext cx="1500187" cy="401638"/>
          </a:xfrm>
          <a:prstGeom prst="line">
            <a:avLst/>
          </a:prstGeom>
          <a:noFill/>
          <a:ln w="28575">
            <a:solidFill>
              <a:srgbClr val="FF0066"/>
            </a:solidFill>
            <a:round/>
            <a:headEnd/>
            <a:tailEnd type="triangle" w="med" len="med"/>
          </a:ln>
          <a:effectLst/>
        </p:spPr>
        <p:txBody>
          <a:bodyPr/>
          <a:lstStyle/>
          <a:p>
            <a:endParaRPr lang="zh-CN" altLang="en-US"/>
          </a:p>
        </p:txBody>
      </p:sp>
      <p:sp>
        <p:nvSpPr>
          <p:cNvPr id="323594" name="Line 10"/>
          <p:cNvSpPr>
            <a:spLocks noChangeShapeType="1"/>
          </p:cNvSpPr>
          <p:nvPr/>
        </p:nvSpPr>
        <p:spPr bwMode="auto">
          <a:xfrm rot="8892085">
            <a:off x="2998788" y="2554288"/>
            <a:ext cx="1498600" cy="401637"/>
          </a:xfrm>
          <a:prstGeom prst="line">
            <a:avLst/>
          </a:prstGeom>
          <a:noFill/>
          <a:ln w="28575">
            <a:solidFill>
              <a:srgbClr val="FF0066"/>
            </a:solidFill>
            <a:round/>
            <a:headEnd/>
            <a:tailEnd type="triangle" w="med" len="med"/>
          </a:ln>
          <a:effectLst/>
        </p:spPr>
        <p:txBody>
          <a:bodyPr/>
          <a:lstStyle/>
          <a:p>
            <a:endParaRPr lang="zh-CN" altLang="en-US"/>
          </a:p>
        </p:txBody>
      </p:sp>
      <p:sp>
        <p:nvSpPr>
          <p:cNvPr id="323595" name="Line 11"/>
          <p:cNvSpPr>
            <a:spLocks noChangeShapeType="1"/>
          </p:cNvSpPr>
          <p:nvPr/>
        </p:nvSpPr>
        <p:spPr bwMode="auto">
          <a:xfrm>
            <a:off x="4591050" y="2628900"/>
            <a:ext cx="0" cy="349250"/>
          </a:xfrm>
          <a:prstGeom prst="line">
            <a:avLst/>
          </a:prstGeom>
          <a:noFill/>
          <a:ln w="28575">
            <a:solidFill>
              <a:srgbClr val="FF0066"/>
            </a:solidFill>
            <a:round/>
            <a:headEnd/>
            <a:tailEnd type="triangle" w="med" len="med"/>
          </a:ln>
          <a:effectLst/>
        </p:spPr>
        <p:txBody>
          <a:bodyPr/>
          <a:lstStyle/>
          <a:p>
            <a:endParaRPr lang="zh-CN" altLang="en-US"/>
          </a:p>
        </p:txBody>
      </p:sp>
      <p:sp>
        <p:nvSpPr>
          <p:cNvPr id="323596" name="Line 12"/>
          <p:cNvSpPr>
            <a:spLocks noChangeShapeType="1"/>
          </p:cNvSpPr>
          <p:nvPr/>
        </p:nvSpPr>
        <p:spPr bwMode="auto">
          <a:xfrm>
            <a:off x="2944813" y="3749675"/>
            <a:ext cx="0" cy="700088"/>
          </a:xfrm>
          <a:prstGeom prst="line">
            <a:avLst/>
          </a:prstGeom>
          <a:noFill/>
          <a:ln w="28575">
            <a:solidFill>
              <a:srgbClr val="FF0066"/>
            </a:solidFill>
            <a:round/>
            <a:headEnd/>
            <a:tailEnd type="triangle" w="med" len="med"/>
          </a:ln>
          <a:effectLst/>
        </p:spPr>
        <p:txBody>
          <a:bodyPr/>
          <a:lstStyle/>
          <a:p>
            <a:endParaRPr lang="zh-CN" altLang="en-US"/>
          </a:p>
        </p:txBody>
      </p:sp>
      <p:sp>
        <p:nvSpPr>
          <p:cNvPr id="323597" name="Line 13"/>
          <p:cNvSpPr>
            <a:spLocks noChangeShapeType="1"/>
          </p:cNvSpPr>
          <p:nvPr/>
        </p:nvSpPr>
        <p:spPr bwMode="auto">
          <a:xfrm>
            <a:off x="6264275" y="3749675"/>
            <a:ext cx="0" cy="700088"/>
          </a:xfrm>
          <a:prstGeom prst="line">
            <a:avLst/>
          </a:prstGeom>
          <a:noFill/>
          <a:ln w="28575">
            <a:solidFill>
              <a:srgbClr val="FF0066"/>
            </a:solidFill>
            <a:round/>
            <a:headEnd/>
            <a:tailEnd type="triangle" w="med" len="med"/>
          </a:ln>
          <a:effectLst/>
        </p:spPr>
        <p:txBody>
          <a:bodyPr/>
          <a:lstStyle/>
          <a:p>
            <a:endParaRPr lang="zh-CN" altLang="en-US"/>
          </a:p>
        </p:txBody>
      </p:sp>
      <p:sp>
        <p:nvSpPr>
          <p:cNvPr id="323598" name="Line 14"/>
          <p:cNvSpPr>
            <a:spLocks noChangeShapeType="1"/>
          </p:cNvSpPr>
          <p:nvPr/>
        </p:nvSpPr>
        <p:spPr bwMode="auto">
          <a:xfrm flipH="1">
            <a:off x="3789363" y="3771900"/>
            <a:ext cx="650875" cy="650875"/>
          </a:xfrm>
          <a:prstGeom prst="line">
            <a:avLst/>
          </a:prstGeom>
          <a:noFill/>
          <a:ln w="28575">
            <a:solidFill>
              <a:srgbClr val="FF0066"/>
            </a:solidFill>
            <a:round/>
            <a:headEnd/>
            <a:tailEnd type="triangle" w="med" len="med"/>
          </a:ln>
          <a:effectLst/>
        </p:spPr>
        <p:txBody>
          <a:bodyPr/>
          <a:lstStyle/>
          <a:p>
            <a:endParaRPr lang="zh-CN" altLang="en-US"/>
          </a:p>
        </p:txBody>
      </p:sp>
      <p:sp>
        <p:nvSpPr>
          <p:cNvPr id="323599" name="Line 15"/>
          <p:cNvSpPr>
            <a:spLocks noChangeShapeType="1"/>
          </p:cNvSpPr>
          <p:nvPr/>
        </p:nvSpPr>
        <p:spPr bwMode="auto">
          <a:xfrm rot="16200000" flipH="1">
            <a:off x="4773613" y="3771900"/>
            <a:ext cx="650875" cy="650875"/>
          </a:xfrm>
          <a:prstGeom prst="line">
            <a:avLst/>
          </a:prstGeom>
          <a:noFill/>
          <a:ln w="28575">
            <a:solidFill>
              <a:srgbClr val="FF0066"/>
            </a:solidFill>
            <a:round/>
            <a:headEnd/>
            <a:tailEnd type="triangle" w="med" len="med"/>
          </a:ln>
          <a:effectLst/>
        </p:spPr>
        <p:txBody>
          <a:bodyPr/>
          <a:lstStyle/>
          <a:p>
            <a:endParaRPr lang="zh-CN" altLang="en-US"/>
          </a:p>
        </p:txBody>
      </p:sp>
      <p:sp>
        <p:nvSpPr>
          <p:cNvPr id="323600" name="Rectangle 16"/>
          <p:cNvSpPr>
            <a:spLocks noChangeArrowheads="1"/>
          </p:cNvSpPr>
          <p:nvPr/>
        </p:nvSpPr>
        <p:spPr bwMode="auto">
          <a:xfrm>
            <a:off x="5997575" y="3086100"/>
            <a:ext cx="2195513" cy="582613"/>
          </a:xfrm>
          <a:prstGeom prst="rect">
            <a:avLst/>
          </a:prstGeom>
          <a:noFill/>
          <a:ln w="28575">
            <a:solidFill>
              <a:srgbClr val="00FF00"/>
            </a:solidFill>
            <a:miter lim="800000"/>
            <a:headEnd/>
            <a:tailEnd/>
          </a:ln>
          <a:effectLst/>
        </p:spPr>
        <p:txBody>
          <a:bodyPr wrap="none" anchor="ctr"/>
          <a:lstStyle/>
          <a:p>
            <a:pPr algn="ctr" eaLnBrk="1" hangingPunct="1">
              <a:spcBef>
                <a:spcPct val="0"/>
              </a:spcBef>
            </a:pPr>
            <a:r>
              <a:rPr lang="zh-CN" altLang="de-CH" b="1">
                <a:solidFill>
                  <a:srgbClr val="0000CC"/>
                </a:solidFill>
                <a:latin typeface="黑体" pitchFamily="49" charset="-122"/>
              </a:rPr>
              <a:t>药物靶点</a:t>
            </a:r>
          </a:p>
        </p:txBody>
      </p:sp>
      <p:sp>
        <p:nvSpPr>
          <p:cNvPr id="323601" name="Rectangle 17"/>
          <p:cNvSpPr>
            <a:spLocks noChangeArrowheads="1"/>
          </p:cNvSpPr>
          <p:nvPr/>
        </p:nvSpPr>
        <p:spPr bwMode="auto">
          <a:xfrm>
            <a:off x="3586163" y="3086100"/>
            <a:ext cx="2195512" cy="582613"/>
          </a:xfrm>
          <a:prstGeom prst="rect">
            <a:avLst/>
          </a:prstGeom>
          <a:noFill/>
          <a:ln w="28575">
            <a:solidFill>
              <a:srgbClr val="00FF00"/>
            </a:solidFill>
            <a:miter lim="800000"/>
            <a:headEnd/>
            <a:tailEnd/>
          </a:ln>
          <a:effectLst/>
        </p:spPr>
        <p:txBody>
          <a:bodyPr wrap="none" anchor="ctr"/>
          <a:lstStyle/>
          <a:p>
            <a:pPr algn="ctr" eaLnBrk="1" hangingPunct="1">
              <a:spcBef>
                <a:spcPct val="0"/>
              </a:spcBef>
            </a:pPr>
            <a:r>
              <a:rPr lang="zh-CN" altLang="de-CH" b="1">
                <a:solidFill>
                  <a:srgbClr val="0000CC"/>
                </a:solidFill>
                <a:latin typeface="黑体" pitchFamily="49" charset="-122"/>
              </a:rPr>
              <a:t>药物转运体</a:t>
            </a:r>
          </a:p>
        </p:txBody>
      </p:sp>
      <p:sp>
        <p:nvSpPr>
          <p:cNvPr id="323602" name="Rectangle 18"/>
          <p:cNvSpPr>
            <a:spLocks noChangeArrowheads="1"/>
          </p:cNvSpPr>
          <p:nvPr/>
        </p:nvSpPr>
        <p:spPr bwMode="auto">
          <a:xfrm>
            <a:off x="1187450" y="3086100"/>
            <a:ext cx="2195513" cy="582613"/>
          </a:xfrm>
          <a:prstGeom prst="rect">
            <a:avLst/>
          </a:prstGeom>
          <a:noFill/>
          <a:ln w="28575">
            <a:solidFill>
              <a:srgbClr val="00FF00"/>
            </a:solidFill>
            <a:miter lim="800000"/>
            <a:headEnd/>
            <a:tailEnd/>
          </a:ln>
          <a:effectLst/>
        </p:spPr>
        <p:txBody>
          <a:bodyPr wrap="none" anchor="ctr"/>
          <a:lstStyle/>
          <a:p>
            <a:pPr algn="ctr" eaLnBrk="1" hangingPunct="1">
              <a:spcBef>
                <a:spcPct val="0"/>
              </a:spcBef>
            </a:pPr>
            <a:endParaRPr lang="zh-CN" altLang="de-CH" b="1">
              <a:solidFill>
                <a:srgbClr val="0000CC"/>
              </a:solidFill>
              <a:latin typeface="黑体" pitchFamily="49" charset="-122"/>
            </a:endParaRPr>
          </a:p>
        </p:txBody>
      </p:sp>
      <p:sp>
        <p:nvSpPr>
          <p:cNvPr id="323603" name="Line 19"/>
          <p:cNvSpPr>
            <a:spLocks noChangeShapeType="1"/>
          </p:cNvSpPr>
          <p:nvPr/>
        </p:nvSpPr>
        <p:spPr bwMode="auto">
          <a:xfrm>
            <a:off x="2927350" y="4960938"/>
            <a:ext cx="711200" cy="411162"/>
          </a:xfrm>
          <a:prstGeom prst="line">
            <a:avLst/>
          </a:prstGeom>
          <a:noFill/>
          <a:ln w="28575">
            <a:solidFill>
              <a:srgbClr val="FF0066"/>
            </a:solidFill>
            <a:round/>
            <a:headEnd/>
            <a:tailEnd type="triangle" w="med" len="med"/>
          </a:ln>
          <a:effectLst/>
        </p:spPr>
        <p:txBody>
          <a:bodyPr/>
          <a:lstStyle/>
          <a:p>
            <a:endParaRPr lang="zh-CN" altLang="en-US"/>
          </a:p>
        </p:txBody>
      </p:sp>
      <p:sp>
        <p:nvSpPr>
          <p:cNvPr id="323604" name="Line 20"/>
          <p:cNvSpPr>
            <a:spLocks noChangeShapeType="1"/>
          </p:cNvSpPr>
          <p:nvPr/>
        </p:nvSpPr>
        <p:spPr bwMode="auto">
          <a:xfrm rot="-14196091">
            <a:off x="5607844" y="4976019"/>
            <a:ext cx="711200" cy="411162"/>
          </a:xfrm>
          <a:prstGeom prst="line">
            <a:avLst/>
          </a:prstGeom>
          <a:noFill/>
          <a:ln w="28575">
            <a:solidFill>
              <a:srgbClr val="FF0066"/>
            </a:solidFill>
            <a:round/>
            <a:headEnd/>
            <a:tailEnd type="triangle" w="med" len="med"/>
          </a:ln>
          <a:effectLst/>
        </p:spPr>
        <p:txBody>
          <a:bodyPr/>
          <a:lstStyle/>
          <a:p>
            <a:endParaRPr lang="zh-CN" altLang="en-US"/>
          </a:p>
        </p:txBody>
      </p:sp>
      <p:sp>
        <p:nvSpPr>
          <p:cNvPr id="323606" name="Text Box 22"/>
          <p:cNvSpPr txBox="1">
            <a:spLocks noChangeArrowheads="1"/>
          </p:cNvSpPr>
          <p:nvPr/>
        </p:nvSpPr>
        <p:spPr bwMode="auto">
          <a:xfrm>
            <a:off x="1504950" y="3197225"/>
            <a:ext cx="1600200" cy="366713"/>
          </a:xfrm>
          <a:prstGeom prst="rect">
            <a:avLst/>
          </a:prstGeom>
          <a:noFill/>
          <a:ln w="9525">
            <a:noFill/>
            <a:miter lim="800000"/>
            <a:headEnd/>
            <a:tailEnd/>
          </a:ln>
          <a:effectLst/>
        </p:spPr>
        <p:txBody>
          <a:bodyPr>
            <a:spAutoFit/>
          </a:bodyPr>
          <a:lstStyle/>
          <a:p>
            <a:r>
              <a:rPr lang="zh-CN" altLang="de-CH" b="1">
                <a:solidFill>
                  <a:srgbClr val="0000CC"/>
                </a:solidFill>
                <a:latin typeface="黑体" pitchFamily="49" charset="-122"/>
              </a:rPr>
              <a:t>药物代谢酶</a:t>
            </a:r>
            <a:endParaRPr lang="zh-CN" altLang="en-US" b="1">
              <a:solidFill>
                <a:srgbClr val="0000CC"/>
              </a:solidFill>
              <a:latin typeface="黑体"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3270250" y="6381750"/>
            <a:ext cx="3968750" cy="396875"/>
          </a:xfrm>
          <a:prstGeom prst="rect">
            <a:avLst/>
          </a:prstGeom>
          <a:noFill/>
          <a:ln w="12700">
            <a:noFill/>
            <a:miter lim="800000"/>
            <a:headEnd/>
            <a:tailEnd/>
          </a:ln>
          <a:effectLst/>
        </p:spPr>
        <p:txBody>
          <a:bodyPr>
            <a:spAutoFit/>
          </a:bodyPr>
          <a:lstStyle/>
          <a:p>
            <a:pPr>
              <a:spcBef>
                <a:spcPct val="0"/>
              </a:spcBef>
            </a:pPr>
            <a:r>
              <a:rPr lang="zh-CN" altLang="en-US" sz="2000" b="1">
                <a:solidFill>
                  <a:srgbClr val="0000CC"/>
                </a:solidFill>
              </a:rPr>
              <a:t>服用</a:t>
            </a:r>
            <a:r>
              <a:rPr lang="en-US" altLang="zh-CN" sz="2000" b="1">
                <a:solidFill>
                  <a:srgbClr val="0000CC"/>
                </a:solidFill>
              </a:rPr>
              <a:t>40 mg </a:t>
            </a:r>
            <a:r>
              <a:rPr lang="zh-CN" altLang="en-US" sz="2000" b="1">
                <a:solidFill>
                  <a:srgbClr val="0000CC"/>
                </a:solidFill>
              </a:rPr>
              <a:t>奥美拉唑后</a:t>
            </a:r>
          </a:p>
        </p:txBody>
      </p:sp>
      <p:sp>
        <p:nvSpPr>
          <p:cNvPr id="318467" name="Text Box 3"/>
          <p:cNvSpPr txBox="1">
            <a:spLocks noChangeArrowheads="1"/>
          </p:cNvSpPr>
          <p:nvPr/>
        </p:nvSpPr>
        <p:spPr bwMode="auto">
          <a:xfrm rot="-5400000">
            <a:off x="-1165225" y="4060825"/>
            <a:ext cx="4038600" cy="641350"/>
          </a:xfrm>
          <a:prstGeom prst="rect">
            <a:avLst/>
          </a:prstGeom>
          <a:noFill/>
          <a:ln w="12700">
            <a:noFill/>
            <a:miter lim="800000"/>
            <a:headEnd/>
            <a:tailEnd/>
          </a:ln>
          <a:effectLst/>
        </p:spPr>
        <p:txBody>
          <a:bodyPr>
            <a:spAutoFit/>
          </a:bodyPr>
          <a:lstStyle/>
          <a:p>
            <a:pPr algn="ctr">
              <a:spcBef>
                <a:spcPct val="0"/>
              </a:spcBef>
            </a:pPr>
            <a:r>
              <a:rPr lang="en-US" altLang="zh-CN" b="1">
                <a:solidFill>
                  <a:srgbClr val="0000CC"/>
                </a:solidFill>
              </a:rPr>
              <a:t>Mean±95%</a:t>
            </a:r>
            <a:r>
              <a:rPr lang="zh-CN" altLang="en-US" b="1">
                <a:solidFill>
                  <a:srgbClr val="0000CC"/>
                </a:solidFill>
              </a:rPr>
              <a:t>可信区间</a:t>
            </a:r>
          </a:p>
          <a:p>
            <a:pPr algn="ctr">
              <a:spcBef>
                <a:spcPct val="0"/>
              </a:spcBef>
            </a:pPr>
            <a:r>
              <a:rPr lang="en-US" altLang="zh-CN" b="1">
                <a:solidFill>
                  <a:srgbClr val="0000CC"/>
                </a:solidFill>
              </a:rPr>
              <a:t> </a:t>
            </a:r>
            <a:r>
              <a:rPr lang="zh-CN" altLang="en-US" b="1">
                <a:solidFill>
                  <a:srgbClr val="0000CC"/>
                </a:solidFill>
              </a:rPr>
              <a:t>奥美拉唑 </a:t>
            </a:r>
            <a:r>
              <a:rPr lang="en-US" altLang="zh-CN" b="1">
                <a:solidFill>
                  <a:srgbClr val="0000CC"/>
                </a:solidFill>
              </a:rPr>
              <a:t>(mg/L)</a:t>
            </a:r>
          </a:p>
        </p:txBody>
      </p:sp>
      <p:sp>
        <p:nvSpPr>
          <p:cNvPr id="318468" name="Text Box 4"/>
          <p:cNvSpPr txBox="1">
            <a:spLocks noChangeArrowheads="1"/>
          </p:cNvSpPr>
          <p:nvPr/>
        </p:nvSpPr>
        <p:spPr bwMode="auto">
          <a:xfrm>
            <a:off x="1528763" y="2038350"/>
            <a:ext cx="2057400" cy="396875"/>
          </a:xfrm>
          <a:prstGeom prst="rect">
            <a:avLst/>
          </a:prstGeom>
          <a:noFill/>
          <a:ln w="9525">
            <a:noFill/>
            <a:miter lim="800000"/>
            <a:headEnd/>
            <a:tailEnd/>
          </a:ln>
          <a:effectLst/>
        </p:spPr>
        <p:txBody>
          <a:bodyPr>
            <a:spAutoFit/>
          </a:bodyPr>
          <a:lstStyle/>
          <a:p>
            <a:r>
              <a:rPr lang="en-US" altLang="zh-CN" sz="2000" b="1" i="1">
                <a:solidFill>
                  <a:srgbClr val="0000CC"/>
                </a:solidFill>
              </a:rPr>
              <a:t>CYP2C19*2/*2</a:t>
            </a:r>
          </a:p>
        </p:txBody>
      </p:sp>
      <p:sp>
        <p:nvSpPr>
          <p:cNvPr id="318469" name="Text Box 5"/>
          <p:cNvSpPr txBox="1">
            <a:spLocks noChangeArrowheads="1"/>
          </p:cNvSpPr>
          <p:nvPr/>
        </p:nvSpPr>
        <p:spPr bwMode="auto">
          <a:xfrm>
            <a:off x="3890963" y="2041525"/>
            <a:ext cx="1905000" cy="396875"/>
          </a:xfrm>
          <a:prstGeom prst="rect">
            <a:avLst/>
          </a:prstGeom>
          <a:noFill/>
          <a:ln w="9525">
            <a:noFill/>
            <a:miter lim="800000"/>
            <a:headEnd/>
            <a:tailEnd/>
          </a:ln>
          <a:effectLst/>
        </p:spPr>
        <p:txBody>
          <a:bodyPr>
            <a:spAutoFit/>
          </a:bodyPr>
          <a:lstStyle/>
          <a:p>
            <a:r>
              <a:rPr lang="en-US" altLang="zh-CN" sz="2000" b="1" i="1">
                <a:solidFill>
                  <a:srgbClr val="0000CC"/>
                </a:solidFill>
              </a:rPr>
              <a:t>CYP2C19*1/*2</a:t>
            </a:r>
            <a:endParaRPr lang="en-US" altLang="zh-CN" sz="2000" b="1">
              <a:solidFill>
                <a:srgbClr val="0000CC"/>
              </a:solidFill>
            </a:endParaRPr>
          </a:p>
        </p:txBody>
      </p:sp>
      <p:sp>
        <p:nvSpPr>
          <p:cNvPr id="318470" name="Text Box 6"/>
          <p:cNvSpPr txBox="1">
            <a:spLocks noChangeArrowheads="1"/>
          </p:cNvSpPr>
          <p:nvPr/>
        </p:nvSpPr>
        <p:spPr bwMode="auto">
          <a:xfrm>
            <a:off x="6176963" y="2041525"/>
            <a:ext cx="1981200" cy="396875"/>
          </a:xfrm>
          <a:prstGeom prst="rect">
            <a:avLst/>
          </a:prstGeom>
          <a:noFill/>
          <a:ln w="9525">
            <a:noFill/>
            <a:miter lim="800000"/>
            <a:headEnd/>
            <a:tailEnd/>
          </a:ln>
          <a:effectLst/>
        </p:spPr>
        <p:txBody>
          <a:bodyPr>
            <a:spAutoFit/>
          </a:bodyPr>
          <a:lstStyle/>
          <a:p>
            <a:r>
              <a:rPr lang="en-US" altLang="zh-CN" sz="2000" b="1" i="1">
                <a:solidFill>
                  <a:srgbClr val="0000CC"/>
                </a:solidFill>
              </a:rPr>
              <a:t>CYP2C19*1/*1</a:t>
            </a:r>
          </a:p>
        </p:txBody>
      </p:sp>
      <p:pic>
        <p:nvPicPr>
          <p:cNvPr id="318471" name="Picture 7" descr="slide0001_image003"/>
          <p:cNvPicPr>
            <a:picLocks noChangeAspect="1" noChangeArrowheads="1"/>
          </p:cNvPicPr>
          <p:nvPr/>
        </p:nvPicPr>
        <p:blipFill>
          <a:blip r:embed="rId3"/>
          <a:srcRect/>
          <a:stretch>
            <a:fillRect/>
          </a:stretch>
        </p:blipFill>
        <p:spPr bwMode="auto">
          <a:xfrm>
            <a:off x="1320800" y="2820988"/>
            <a:ext cx="7092950" cy="3592512"/>
          </a:xfrm>
          <a:prstGeom prst="rect">
            <a:avLst/>
          </a:prstGeom>
          <a:noFill/>
        </p:spPr>
      </p:pic>
      <p:sp>
        <p:nvSpPr>
          <p:cNvPr id="318487" name="Text Box 23"/>
          <p:cNvSpPr txBox="1">
            <a:spLocks noChangeArrowheads="1"/>
          </p:cNvSpPr>
          <p:nvPr/>
        </p:nvSpPr>
        <p:spPr bwMode="auto">
          <a:xfrm>
            <a:off x="1447800" y="381000"/>
            <a:ext cx="7064375" cy="1309688"/>
          </a:xfrm>
          <a:prstGeom prst="rect">
            <a:avLst/>
          </a:prstGeom>
          <a:noFill/>
          <a:ln w="15875" algn="ctr">
            <a:noFill/>
            <a:miter lim="800000"/>
            <a:headEnd/>
            <a:tailEnd/>
          </a:ln>
          <a:effectLst/>
        </p:spPr>
        <p:txBody>
          <a:bodyPr>
            <a:spAutoFit/>
          </a:bodyPr>
          <a:lstStyle/>
          <a:p>
            <a:pPr>
              <a:spcBef>
                <a:spcPct val="25000"/>
              </a:spcBef>
            </a:pPr>
            <a:r>
              <a:rPr kumimoji="1" lang="en-US" altLang="zh-CN" sz="2800" b="1" i="1">
                <a:solidFill>
                  <a:srgbClr val="0000CC"/>
                </a:solidFill>
              </a:rPr>
              <a:t>CYP2C19 </a:t>
            </a:r>
            <a:r>
              <a:rPr kumimoji="1" lang="zh-CN" altLang="en-US" sz="2800" b="1">
                <a:solidFill>
                  <a:srgbClr val="0000CC"/>
                </a:solidFill>
              </a:rPr>
              <a:t>基因型</a:t>
            </a:r>
            <a:r>
              <a:rPr kumimoji="1" lang="en-US" altLang="zh-CN" sz="2800" b="1">
                <a:solidFill>
                  <a:srgbClr val="0000CC"/>
                </a:solidFill>
              </a:rPr>
              <a:t>/</a:t>
            </a:r>
            <a:r>
              <a:rPr kumimoji="1" lang="zh-CN" altLang="en-US" sz="2800" b="1">
                <a:solidFill>
                  <a:srgbClr val="0000CC"/>
                </a:solidFill>
              </a:rPr>
              <a:t>表型</a:t>
            </a:r>
          </a:p>
          <a:p>
            <a:pPr algn="ctr">
              <a:spcBef>
                <a:spcPct val="85000"/>
              </a:spcBef>
            </a:pPr>
            <a:r>
              <a:rPr kumimoji="1" lang="zh-CN" altLang="en-US" sz="2800" b="1">
                <a:solidFill>
                  <a:srgbClr val="9A0000"/>
                </a:solidFill>
              </a:rPr>
              <a:t>基因剂量效应</a:t>
            </a:r>
          </a:p>
        </p:txBody>
      </p:sp>
      <p:sp>
        <p:nvSpPr>
          <p:cNvPr id="318488" name="Text Box 24"/>
          <p:cNvSpPr txBox="1">
            <a:spLocks noChangeArrowheads="1"/>
          </p:cNvSpPr>
          <p:nvPr/>
        </p:nvSpPr>
        <p:spPr bwMode="auto">
          <a:xfrm>
            <a:off x="1165225" y="2774950"/>
            <a:ext cx="865188" cy="396875"/>
          </a:xfrm>
          <a:prstGeom prst="rect">
            <a:avLst/>
          </a:prstGeom>
          <a:noFill/>
          <a:ln w="9525">
            <a:noFill/>
            <a:miter lim="800000"/>
            <a:headEnd/>
            <a:tailEnd/>
          </a:ln>
          <a:effectLst/>
        </p:spPr>
        <p:txBody>
          <a:bodyPr>
            <a:spAutoFit/>
          </a:bodyPr>
          <a:lstStyle/>
          <a:p>
            <a:pPr>
              <a:spcBef>
                <a:spcPct val="0"/>
              </a:spcBef>
            </a:pPr>
            <a:r>
              <a:rPr lang="en-US" altLang="zh-CN" sz="2000" b="1">
                <a:solidFill>
                  <a:srgbClr val="0000CC"/>
                </a:solidFill>
              </a:rPr>
              <a:t>AUC:</a:t>
            </a:r>
            <a:endParaRPr lang="zh-CN" altLang="en-US" sz="2000" b="1">
              <a:solidFill>
                <a:srgbClr val="0000CC"/>
              </a:solidFill>
            </a:endParaRPr>
          </a:p>
        </p:txBody>
      </p:sp>
      <p:sp>
        <p:nvSpPr>
          <p:cNvPr id="318489" name="Text Box 25"/>
          <p:cNvSpPr txBox="1">
            <a:spLocks noChangeArrowheads="1"/>
          </p:cNvSpPr>
          <p:nvPr/>
        </p:nvSpPr>
        <p:spPr bwMode="auto">
          <a:xfrm>
            <a:off x="4197350" y="2362200"/>
            <a:ext cx="1728788" cy="396875"/>
          </a:xfrm>
          <a:prstGeom prst="rect">
            <a:avLst/>
          </a:prstGeom>
          <a:noFill/>
          <a:ln w="9525">
            <a:noFill/>
            <a:miter lim="800000"/>
            <a:headEnd/>
            <a:tailEnd/>
          </a:ln>
          <a:effectLst/>
        </p:spPr>
        <p:txBody>
          <a:bodyPr>
            <a:spAutoFit/>
          </a:bodyPr>
          <a:lstStyle/>
          <a:p>
            <a:pPr eaLnBrk="1" latinLnBrk="1" hangingPunct="1"/>
            <a:r>
              <a:rPr lang="en-US" altLang="zh-CN" sz="2000" b="1">
                <a:solidFill>
                  <a:srgbClr val="0000CC"/>
                </a:solidFill>
              </a:rPr>
              <a:t>1.1 ±0.6</a:t>
            </a:r>
            <a:endParaRPr lang="zh-CN" altLang="en-US" sz="2000" b="1">
              <a:solidFill>
                <a:srgbClr val="0000CC"/>
              </a:solidFill>
            </a:endParaRPr>
          </a:p>
        </p:txBody>
      </p:sp>
      <p:sp>
        <p:nvSpPr>
          <p:cNvPr id="318490" name="Text Box 26"/>
          <p:cNvSpPr txBox="1">
            <a:spLocks noChangeArrowheads="1"/>
          </p:cNvSpPr>
          <p:nvPr/>
        </p:nvSpPr>
        <p:spPr bwMode="auto">
          <a:xfrm>
            <a:off x="6413500" y="2362200"/>
            <a:ext cx="1655763" cy="396875"/>
          </a:xfrm>
          <a:prstGeom prst="rect">
            <a:avLst/>
          </a:prstGeom>
          <a:noFill/>
          <a:ln w="9525">
            <a:noFill/>
            <a:miter lim="800000"/>
            <a:headEnd/>
            <a:tailEnd/>
          </a:ln>
          <a:effectLst/>
        </p:spPr>
        <p:txBody>
          <a:bodyPr>
            <a:spAutoFit/>
          </a:bodyPr>
          <a:lstStyle/>
          <a:p>
            <a:pPr eaLnBrk="1" latinLnBrk="1" hangingPunct="1"/>
            <a:r>
              <a:rPr lang="en-US" altLang="zh-CN" sz="2000" b="1">
                <a:solidFill>
                  <a:srgbClr val="0000CC"/>
                </a:solidFill>
              </a:rPr>
              <a:t>0.6 ± 0.3</a:t>
            </a:r>
            <a:endParaRPr lang="zh-CN" altLang="en-US" sz="2000" b="1">
              <a:solidFill>
                <a:srgbClr val="0000CC"/>
              </a:solidFill>
            </a:endParaRPr>
          </a:p>
        </p:txBody>
      </p:sp>
      <p:sp>
        <p:nvSpPr>
          <p:cNvPr id="318491" name="Text Box 27"/>
          <p:cNvSpPr txBox="1">
            <a:spLocks noChangeArrowheads="1"/>
          </p:cNvSpPr>
          <p:nvPr/>
        </p:nvSpPr>
        <p:spPr bwMode="auto">
          <a:xfrm>
            <a:off x="7796213" y="2362200"/>
            <a:ext cx="1281112" cy="396875"/>
          </a:xfrm>
          <a:prstGeom prst="rect">
            <a:avLst/>
          </a:prstGeom>
          <a:noFill/>
          <a:ln w="9525">
            <a:noFill/>
            <a:miter lim="800000"/>
            <a:headEnd/>
            <a:tailEnd/>
          </a:ln>
          <a:effectLst/>
        </p:spPr>
        <p:txBody>
          <a:bodyPr>
            <a:spAutoFit/>
          </a:bodyPr>
          <a:lstStyle/>
          <a:p>
            <a:pPr>
              <a:spcBef>
                <a:spcPct val="0"/>
              </a:spcBef>
            </a:pPr>
            <a:r>
              <a:rPr lang="en-US" altLang="zh-CN" sz="2000" b="1">
                <a:solidFill>
                  <a:srgbClr val="0000CC"/>
                </a:solidFill>
              </a:rPr>
              <a:t>mg.h/L</a:t>
            </a:r>
            <a:endParaRPr lang="zh-CN" altLang="en-US" sz="2000" b="1">
              <a:solidFill>
                <a:srgbClr val="0000CC"/>
              </a:solidFill>
            </a:endParaRPr>
          </a:p>
        </p:txBody>
      </p:sp>
      <p:sp>
        <p:nvSpPr>
          <p:cNvPr id="318492" name="Text Box 28"/>
          <p:cNvSpPr txBox="1">
            <a:spLocks noChangeArrowheads="1"/>
          </p:cNvSpPr>
          <p:nvPr/>
        </p:nvSpPr>
        <p:spPr bwMode="auto">
          <a:xfrm>
            <a:off x="1884363" y="2362200"/>
            <a:ext cx="1657350" cy="396875"/>
          </a:xfrm>
          <a:prstGeom prst="rect">
            <a:avLst/>
          </a:prstGeom>
          <a:noFill/>
          <a:ln w="9525">
            <a:noFill/>
            <a:miter lim="800000"/>
            <a:headEnd/>
            <a:tailEnd/>
          </a:ln>
          <a:effectLst/>
        </p:spPr>
        <p:txBody>
          <a:bodyPr>
            <a:spAutoFit/>
          </a:bodyPr>
          <a:lstStyle/>
          <a:p>
            <a:pPr>
              <a:spcBef>
                <a:spcPct val="0"/>
              </a:spcBef>
            </a:pPr>
            <a:r>
              <a:rPr lang="en-US" altLang="zh-CN" sz="2000" b="1">
                <a:solidFill>
                  <a:srgbClr val="0000CC"/>
                </a:solidFill>
              </a:rPr>
              <a:t>5.3±2.2</a:t>
            </a:r>
            <a:endParaRPr lang="zh-CN" altLang="en-US" sz="2000" b="1">
              <a:solidFill>
                <a:srgbClr val="0000CC"/>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6" name="Text Box 36"/>
          <p:cNvSpPr txBox="1">
            <a:spLocks noChangeArrowheads="1"/>
          </p:cNvSpPr>
          <p:nvPr/>
        </p:nvSpPr>
        <p:spPr bwMode="auto">
          <a:xfrm>
            <a:off x="1447800" y="395288"/>
            <a:ext cx="7508875" cy="519112"/>
          </a:xfrm>
          <a:prstGeom prst="rect">
            <a:avLst/>
          </a:prstGeom>
          <a:noFill/>
          <a:ln w="15875" algn="ctr">
            <a:noFill/>
            <a:miter lim="800000"/>
            <a:headEnd/>
            <a:tailEnd/>
          </a:ln>
          <a:effectLst/>
        </p:spPr>
        <p:txBody>
          <a:bodyPr>
            <a:spAutoFit/>
          </a:bodyPr>
          <a:lstStyle/>
          <a:p>
            <a:r>
              <a:rPr kumimoji="1" lang="en-US" altLang="zh-CN" sz="2800" b="1" i="1">
                <a:solidFill>
                  <a:srgbClr val="0000CC"/>
                </a:solidFill>
              </a:rPr>
              <a:t>CYP2D6 </a:t>
            </a:r>
            <a:r>
              <a:rPr kumimoji="1" lang="zh-CN" altLang="en-US" sz="2800" b="1">
                <a:solidFill>
                  <a:srgbClr val="0000CC"/>
                </a:solidFill>
              </a:rPr>
              <a:t>基因型</a:t>
            </a:r>
            <a:r>
              <a:rPr kumimoji="1" lang="en-US" altLang="zh-CN" sz="2800" b="1">
                <a:solidFill>
                  <a:srgbClr val="0000CC"/>
                </a:solidFill>
              </a:rPr>
              <a:t>/</a:t>
            </a:r>
            <a:r>
              <a:rPr kumimoji="1" lang="zh-CN" altLang="en-US" sz="2800" b="1">
                <a:solidFill>
                  <a:srgbClr val="0000CC"/>
                </a:solidFill>
              </a:rPr>
              <a:t>表型</a:t>
            </a:r>
          </a:p>
        </p:txBody>
      </p:sp>
      <p:graphicFrame>
        <p:nvGraphicFramePr>
          <p:cNvPr id="430188" name="Object 108"/>
          <p:cNvGraphicFramePr>
            <a:graphicFrameLocks noChangeAspect="1"/>
          </p:cNvGraphicFramePr>
          <p:nvPr/>
        </p:nvGraphicFramePr>
        <p:xfrm>
          <a:off x="752475" y="1276350"/>
          <a:ext cx="8239125" cy="5295900"/>
        </p:xfrm>
        <a:graphic>
          <a:graphicData uri="http://schemas.openxmlformats.org/presentationml/2006/ole">
            <mc:AlternateContent xmlns:mc="http://schemas.openxmlformats.org/markup-compatibility/2006">
              <mc:Choice xmlns:v="urn:schemas-microsoft-com:vml" Requires="v">
                <p:oleObj spid="_x0000_s430190" name="Image" r:id="rId4" imgW="10984127" imgH="7060317" progId="Photoshop.Image.7">
                  <p:embed/>
                </p:oleObj>
              </mc:Choice>
              <mc:Fallback>
                <p:oleObj name="Image" r:id="rId4" imgW="10984127" imgH="7060317" progId="Photoshop.Image.7">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1276350"/>
                        <a:ext cx="823912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22" name="Object 2"/>
          <p:cNvGraphicFramePr>
            <a:graphicFrameLocks noGrp="1" noChangeAspect="1"/>
          </p:cNvGraphicFramePr>
          <p:nvPr>
            <p:ph/>
          </p:nvPr>
        </p:nvGraphicFramePr>
        <p:xfrm>
          <a:off x="762000" y="1143000"/>
          <a:ext cx="8229600" cy="5122863"/>
        </p:xfrm>
        <a:graphic>
          <a:graphicData uri="http://schemas.openxmlformats.org/presentationml/2006/ole">
            <mc:AlternateContent xmlns:mc="http://schemas.openxmlformats.org/markup-compatibility/2006">
              <mc:Choice xmlns:v="urn:schemas-microsoft-com:vml" Requires="v">
                <p:oleObj spid="_x0000_s440324" name="Image" r:id="rId3" imgW="11504762" imgH="7161905" progId="Photoshop.Image.7">
                  <p:embed/>
                </p:oleObj>
              </mc:Choice>
              <mc:Fallback>
                <p:oleObj name="Image" r:id="rId3" imgW="11504762" imgH="7161905" progId="Photoshop.Image.7">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143000"/>
                        <a:ext cx="82296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23" name="Text Box 3"/>
          <p:cNvSpPr txBox="1">
            <a:spLocks noChangeArrowheads="1"/>
          </p:cNvSpPr>
          <p:nvPr/>
        </p:nvSpPr>
        <p:spPr bwMode="auto">
          <a:xfrm>
            <a:off x="990600" y="1600200"/>
            <a:ext cx="1295400" cy="366713"/>
          </a:xfrm>
          <a:prstGeom prst="rect">
            <a:avLst/>
          </a:prstGeom>
          <a:noFill/>
          <a:ln w="9525">
            <a:noFill/>
            <a:miter lim="800000"/>
            <a:headEnd/>
            <a:tailEnd/>
          </a:ln>
          <a:effectLst/>
        </p:spPr>
        <p:txBody>
          <a:bodyPr>
            <a:spAutoFit/>
          </a:bodyPr>
          <a:lstStyle/>
          <a:p>
            <a:pPr algn="ctr"/>
            <a:r>
              <a:rPr lang="zh-CN" altLang="en-US" b="1">
                <a:solidFill>
                  <a:srgbClr val="FF0066"/>
                </a:solidFill>
                <a:latin typeface="黑体" pitchFamily="49" charset="-122"/>
              </a:rPr>
              <a:t>传统用药</a:t>
            </a:r>
          </a:p>
        </p:txBody>
      </p:sp>
      <p:sp>
        <p:nvSpPr>
          <p:cNvPr id="440324" name="Text Box 4"/>
          <p:cNvSpPr txBox="1">
            <a:spLocks noChangeArrowheads="1"/>
          </p:cNvSpPr>
          <p:nvPr/>
        </p:nvSpPr>
        <p:spPr bwMode="auto">
          <a:xfrm>
            <a:off x="4210050" y="1171575"/>
            <a:ext cx="2590800" cy="366713"/>
          </a:xfrm>
          <a:prstGeom prst="rect">
            <a:avLst/>
          </a:prstGeom>
          <a:noFill/>
          <a:ln w="9525">
            <a:noFill/>
            <a:miter lim="800000"/>
            <a:headEnd/>
            <a:tailEnd/>
          </a:ln>
          <a:effectLst/>
        </p:spPr>
        <p:txBody>
          <a:bodyPr>
            <a:spAutoFit/>
          </a:bodyPr>
          <a:lstStyle/>
          <a:p>
            <a:pPr algn="ctr"/>
            <a:r>
              <a:rPr lang="zh-CN" altLang="en-US" b="1">
                <a:solidFill>
                  <a:srgbClr val="FF0066"/>
                </a:solidFill>
                <a:latin typeface="黑体" pitchFamily="49" charset="-122"/>
              </a:rPr>
              <a:t>个体化用药</a:t>
            </a:r>
          </a:p>
        </p:txBody>
      </p:sp>
      <p:sp>
        <p:nvSpPr>
          <p:cNvPr id="440325" name="Text Box 5"/>
          <p:cNvSpPr txBox="1">
            <a:spLocks noChangeArrowheads="1"/>
          </p:cNvSpPr>
          <p:nvPr/>
        </p:nvSpPr>
        <p:spPr bwMode="auto">
          <a:xfrm>
            <a:off x="1066800" y="4419600"/>
            <a:ext cx="1143000" cy="366713"/>
          </a:xfrm>
          <a:prstGeom prst="rect">
            <a:avLst/>
          </a:prstGeom>
          <a:noFill/>
          <a:ln w="9525">
            <a:noFill/>
            <a:miter lim="800000"/>
            <a:headEnd/>
            <a:tailEnd/>
          </a:ln>
          <a:effectLst/>
        </p:spPr>
        <p:txBody>
          <a:bodyPr>
            <a:spAutoFit/>
          </a:bodyPr>
          <a:lstStyle/>
          <a:p>
            <a:pPr algn="ctr"/>
            <a:r>
              <a:rPr lang="en-US" altLang="zh-CN" b="1">
                <a:solidFill>
                  <a:srgbClr val="FF0066"/>
                </a:solidFill>
              </a:rPr>
              <a:t>100mg</a:t>
            </a:r>
          </a:p>
        </p:txBody>
      </p:sp>
      <p:sp>
        <p:nvSpPr>
          <p:cNvPr id="440326" name="Text Box 6"/>
          <p:cNvSpPr txBox="1">
            <a:spLocks noChangeArrowheads="1"/>
          </p:cNvSpPr>
          <p:nvPr/>
        </p:nvSpPr>
        <p:spPr bwMode="auto">
          <a:xfrm>
            <a:off x="3267075" y="5043488"/>
            <a:ext cx="1600200" cy="366712"/>
          </a:xfrm>
          <a:prstGeom prst="rect">
            <a:avLst/>
          </a:prstGeom>
          <a:noFill/>
          <a:ln w="9525">
            <a:noFill/>
            <a:miter lim="800000"/>
            <a:headEnd/>
            <a:tailEnd/>
          </a:ln>
          <a:effectLst/>
        </p:spPr>
        <p:txBody>
          <a:bodyPr>
            <a:spAutoFit/>
          </a:bodyPr>
          <a:lstStyle/>
          <a:p>
            <a:pPr algn="ctr"/>
            <a:r>
              <a:rPr lang="en-US" altLang="zh-CN" b="1">
                <a:solidFill>
                  <a:srgbClr val="FF0066"/>
                </a:solidFill>
              </a:rPr>
              <a:t>500mg</a:t>
            </a:r>
          </a:p>
        </p:txBody>
      </p:sp>
      <p:sp>
        <p:nvSpPr>
          <p:cNvPr id="440327" name="Text Box 7"/>
          <p:cNvSpPr txBox="1">
            <a:spLocks noChangeArrowheads="1"/>
          </p:cNvSpPr>
          <p:nvPr/>
        </p:nvSpPr>
        <p:spPr bwMode="auto">
          <a:xfrm>
            <a:off x="5257800" y="5043488"/>
            <a:ext cx="1600200" cy="366712"/>
          </a:xfrm>
          <a:prstGeom prst="rect">
            <a:avLst/>
          </a:prstGeom>
          <a:noFill/>
          <a:ln w="9525">
            <a:noFill/>
            <a:miter lim="800000"/>
            <a:headEnd/>
            <a:tailEnd/>
          </a:ln>
          <a:effectLst/>
        </p:spPr>
        <p:txBody>
          <a:bodyPr>
            <a:spAutoFit/>
          </a:bodyPr>
          <a:lstStyle/>
          <a:p>
            <a:pPr algn="ctr"/>
            <a:r>
              <a:rPr lang="en-US" altLang="zh-CN" b="1">
                <a:solidFill>
                  <a:srgbClr val="FF0066"/>
                </a:solidFill>
              </a:rPr>
              <a:t>100mg</a:t>
            </a:r>
          </a:p>
        </p:txBody>
      </p:sp>
      <p:sp>
        <p:nvSpPr>
          <p:cNvPr id="440328" name="Text Box 8"/>
          <p:cNvSpPr txBox="1">
            <a:spLocks noChangeArrowheads="1"/>
          </p:cNvSpPr>
          <p:nvPr/>
        </p:nvSpPr>
        <p:spPr bwMode="auto">
          <a:xfrm>
            <a:off x="7467600" y="5043488"/>
            <a:ext cx="1600200" cy="366712"/>
          </a:xfrm>
          <a:prstGeom prst="rect">
            <a:avLst/>
          </a:prstGeom>
          <a:noFill/>
          <a:ln w="9525">
            <a:noFill/>
            <a:miter lim="800000"/>
            <a:headEnd/>
            <a:tailEnd/>
          </a:ln>
          <a:effectLst/>
        </p:spPr>
        <p:txBody>
          <a:bodyPr>
            <a:spAutoFit/>
          </a:bodyPr>
          <a:lstStyle/>
          <a:p>
            <a:pPr algn="ctr"/>
            <a:r>
              <a:rPr lang="en-US" altLang="zh-CN" b="1">
                <a:solidFill>
                  <a:srgbClr val="FF0066"/>
                </a:solidFill>
              </a:rPr>
              <a:t>10mg</a:t>
            </a:r>
          </a:p>
        </p:txBody>
      </p:sp>
      <p:sp>
        <p:nvSpPr>
          <p:cNvPr id="440329" name="Text Box 9"/>
          <p:cNvSpPr txBox="1">
            <a:spLocks noChangeArrowheads="1"/>
          </p:cNvSpPr>
          <p:nvPr/>
        </p:nvSpPr>
        <p:spPr bwMode="auto">
          <a:xfrm>
            <a:off x="3200400" y="3124200"/>
            <a:ext cx="1371600" cy="366713"/>
          </a:xfrm>
          <a:prstGeom prst="rect">
            <a:avLst/>
          </a:prstGeom>
          <a:noFill/>
          <a:ln w="9525">
            <a:noFill/>
            <a:miter lim="800000"/>
            <a:headEnd/>
            <a:tailEnd/>
          </a:ln>
          <a:effectLst/>
        </p:spPr>
        <p:txBody>
          <a:bodyPr>
            <a:spAutoFit/>
          </a:bodyPr>
          <a:lstStyle/>
          <a:p>
            <a:pPr algn="ctr"/>
            <a:r>
              <a:rPr lang="zh-CN" altLang="en-US" b="1">
                <a:solidFill>
                  <a:srgbClr val="0000CC"/>
                </a:solidFill>
                <a:latin typeface="黑体" pitchFamily="49" charset="-122"/>
              </a:rPr>
              <a:t>超强代谢者</a:t>
            </a:r>
          </a:p>
        </p:txBody>
      </p:sp>
      <p:sp>
        <p:nvSpPr>
          <p:cNvPr id="440330" name="Text Box 10"/>
          <p:cNvSpPr txBox="1">
            <a:spLocks noChangeArrowheads="1"/>
          </p:cNvSpPr>
          <p:nvPr/>
        </p:nvSpPr>
        <p:spPr bwMode="auto">
          <a:xfrm>
            <a:off x="4495800" y="3124200"/>
            <a:ext cx="1371600" cy="366713"/>
          </a:xfrm>
          <a:prstGeom prst="rect">
            <a:avLst/>
          </a:prstGeom>
          <a:noFill/>
          <a:ln w="9525">
            <a:noFill/>
            <a:miter lim="800000"/>
            <a:headEnd/>
            <a:tailEnd/>
          </a:ln>
          <a:effectLst/>
        </p:spPr>
        <p:txBody>
          <a:bodyPr>
            <a:spAutoFit/>
          </a:bodyPr>
          <a:lstStyle/>
          <a:p>
            <a:pPr algn="ctr"/>
            <a:r>
              <a:rPr lang="zh-CN" altLang="en-US" b="1">
                <a:solidFill>
                  <a:srgbClr val="0000CC"/>
                </a:solidFill>
                <a:latin typeface="黑体" pitchFamily="49" charset="-122"/>
              </a:rPr>
              <a:t>强代谢者</a:t>
            </a:r>
          </a:p>
        </p:txBody>
      </p:sp>
      <p:sp>
        <p:nvSpPr>
          <p:cNvPr id="440331" name="Text Box 11"/>
          <p:cNvSpPr txBox="1">
            <a:spLocks noChangeArrowheads="1"/>
          </p:cNvSpPr>
          <p:nvPr/>
        </p:nvSpPr>
        <p:spPr bwMode="auto">
          <a:xfrm>
            <a:off x="6000750" y="3124200"/>
            <a:ext cx="1371600" cy="366713"/>
          </a:xfrm>
          <a:prstGeom prst="rect">
            <a:avLst/>
          </a:prstGeom>
          <a:noFill/>
          <a:ln w="9525">
            <a:noFill/>
            <a:miter lim="800000"/>
            <a:headEnd/>
            <a:tailEnd/>
          </a:ln>
          <a:effectLst/>
        </p:spPr>
        <p:txBody>
          <a:bodyPr>
            <a:spAutoFit/>
          </a:bodyPr>
          <a:lstStyle/>
          <a:p>
            <a:pPr algn="ctr"/>
            <a:r>
              <a:rPr lang="zh-CN" altLang="en-US" b="1">
                <a:solidFill>
                  <a:srgbClr val="0000CC"/>
                </a:solidFill>
                <a:latin typeface="黑体" pitchFamily="49" charset="-122"/>
              </a:rPr>
              <a:t>中等代谢者</a:t>
            </a:r>
          </a:p>
        </p:txBody>
      </p:sp>
      <p:sp>
        <p:nvSpPr>
          <p:cNvPr id="440332" name="Text Box 12"/>
          <p:cNvSpPr txBox="1">
            <a:spLocks noChangeArrowheads="1"/>
          </p:cNvSpPr>
          <p:nvPr/>
        </p:nvSpPr>
        <p:spPr bwMode="auto">
          <a:xfrm>
            <a:off x="7448550" y="3124200"/>
            <a:ext cx="1371600" cy="366713"/>
          </a:xfrm>
          <a:prstGeom prst="rect">
            <a:avLst/>
          </a:prstGeom>
          <a:noFill/>
          <a:ln w="9525">
            <a:noFill/>
            <a:miter lim="800000"/>
            <a:headEnd/>
            <a:tailEnd/>
          </a:ln>
          <a:effectLst/>
        </p:spPr>
        <p:txBody>
          <a:bodyPr>
            <a:spAutoFit/>
          </a:bodyPr>
          <a:lstStyle/>
          <a:p>
            <a:pPr algn="ctr"/>
            <a:r>
              <a:rPr lang="zh-CN" altLang="en-US" b="1">
                <a:solidFill>
                  <a:srgbClr val="0000CC"/>
                </a:solidFill>
                <a:latin typeface="黑体" pitchFamily="49" charset="-122"/>
              </a:rPr>
              <a:t>弱代谢者</a:t>
            </a:r>
          </a:p>
        </p:txBody>
      </p:sp>
      <p:sp>
        <p:nvSpPr>
          <p:cNvPr id="440333" name="Text Box 13"/>
          <p:cNvSpPr txBox="1">
            <a:spLocks noChangeArrowheads="1"/>
          </p:cNvSpPr>
          <p:nvPr/>
        </p:nvSpPr>
        <p:spPr bwMode="auto">
          <a:xfrm>
            <a:off x="1524000" y="361950"/>
            <a:ext cx="6248400" cy="519113"/>
          </a:xfrm>
          <a:prstGeom prst="rect">
            <a:avLst/>
          </a:prstGeom>
          <a:noFill/>
          <a:ln w="9525">
            <a:noFill/>
            <a:miter lim="800000"/>
            <a:headEnd/>
            <a:tailEnd/>
          </a:ln>
          <a:effectLst/>
        </p:spPr>
        <p:txBody>
          <a:bodyPr>
            <a:spAutoFit/>
          </a:bodyPr>
          <a:lstStyle/>
          <a:p>
            <a:r>
              <a:rPr lang="zh-CN" altLang="en-US" sz="2800" b="1">
                <a:solidFill>
                  <a:srgbClr val="0000CC"/>
                </a:solidFill>
              </a:rPr>
              <a:t>根据</a:t>
            </a:r>
            <a:r>
              <a:rPr lang="en-US" altLang="zh-CN" sz="2800" b="1">
                <a:solidFill>
                  <a:srgbClr val="0000CC"/>
                </a:solidFill>
              </a:rPr>
              <a:t>CYP2D6</a:t>
            </a:r>
            <a:r>
              <a:rPr lang="zh-CN" altLang="en-US" sz="2800" b="1">
                <a:solidFill>
                  <a:srgbClr val="0000CC"/>
                </a:solidFill>
              </a:rPr>
              <a:t>基因型选择去甲替林剂量</a:t>
            </a:r>
          </a:p>
        </p:txBody>
      </p:sp>
      <p:sp>
        <p:nvSpPr>
          <p:cNvPr id="440334" name="Text Box 14"/>
          <p:cNvSpPr txBox="1">
            <a:spLocks noChangeArrowheads="1"/>
          </p:cNvSpPr>
          <p:nvPr/>
        </p:nvSpPr>
        <p:spPr bwMode="auto">
          <a:xfrm>
            <a:off x="3048000" y="5564188"/>
            <a:ext cx="1295400" cy="528637"/>
          </a:xfrm>
          <a:prstGeom prst="rect">
            <a:avLst/>
          </a:prstGeom>
          <a:noFill/>
          <a:ln w="9525">
            <a:noFill/>
            <a:miter lim="800000"/>
            <a:headEnd/>
            <a:tailEnd/>
          </a:ln>
          <a:effectLst/>
        </p:spPr>
        <p:txBody>
          <a:bodyPr>
            <a:spAutoFit/>
          </a:bodyPr>
          <a:lstStyle/>
          <a:p>
            <a:pPr>
              <a:spcBef>
                <a:spcPct val="5000"/>
              </a:spcBef>
            </a:pPr>
            <a:r>
              <a:rPr lang="zh-CN" altLang="en-US" sz="1400" b="1">
                <a:solidFill>
                  <a:srgbClr val="0000CC"/>
                </a:solidFill>
              </a:rPr>
              <a:t>功能性：</a:t>
            </a:r>
          </a:p>
          <a:p>
            <a:pPr>
              <a:spcBef>
                <a:spcPct val="5000"/>
              </a:spcBef>
            </a:pPr>
            <a:r>
              <a:rPr lang="en-US" altLang="zh-CN" sz="1400" b="1">
                <a:solidFill>
                  <a:srgbClr val="0000CC"/>
                </a:solidFill>
              </a:rPr>
              <a:t>CYP2D6*1</a:t>
            </a:r>
          </a:p>
        </p:txBody>
      </p:sp>
      <p:sp>
        <p:nvSpPr>
          <p:cNvPr id="440335" name="Text Box 15"/>
          <p:cNvSpPr txBox="1">
            <a:spLocks noChangeArrowheads="1"/>
          </p:cNvSpPr>
          <p:nvPr/>
        </p:nvSpPr>
        <p:spPr bwMode="auto">
          <a:xfrm>
            <a:off x="4800600" y="5564188"/>
            <a:ext cx="1447800" cy="741362"/>
          </a:xfrm>
          <a:prstGeom prst="rect">
            <a:avLst/>
          </a:prstGeom>
          <a:noFill/>
          <a:ln w="9525">
            <a:noFill/>
            <a:miter lim="800000"/>
            <a:headEnd/>
            <a:tailEnd/>
          </a:ln>
          <a:effectLst/>
        </p:spPr>
        <p:txBody>
          <a:bodyPr>
            <a:spAutoFit/>
          </a:bodyPr>
          <a:lstStyle/>
          <a:p>
            <a:pPr>
              <a:spcBef>
                <a:spcPct val="5000"/>
              </a:spcBef>
            </a:pPr>
            <a:r>
              <a:rPr lang="zh-CN" altLang="en-US" sz="1400" b="1">
                <a:solidFill>
                  <a:srgbClr val="0000CC"/>
                </a:solidFill>
              </a:rPr>
              <a:t>功能降低：</a:t>
            </a:r>
          </a:p>
          <a:p>
            <a:pPr>
              <a:spcBef>
                <a:spcPct val="5000"/>
              </a:spcBef>
            </a:pPr>
            <a:r>
              <a:rPr lang="en-US" altLang="zh-CN" sz="1400" b="1">
                <a:solidFill>
                  <a:srgbClr val="0000CC"/>
                </a:solidFill>
              </a:rPr>
              <a:t>CYP2D6*2,</a:t>
            </a:r>
            <a:r>
              <a:rPr lang="zh-CN" altLang="en-US" sz="1400" b="1">
                <a:solidFill>
                  <a:srgbClr val="0000CC"/>
                </a:solidFill>
              </a:rPr>
              <a:t>*</a:t>
            </a:r>
            <a:r>
              <a:rPr lang="en-US" altLang="zh-CN" sz="1400" b="1">
                <a:solidFill>
                  <a:srgbClr val="0000CC"/>
                </a:solidFill>
              </a:rPr>
              <a:t>9, </a:t>
            </a:r>
            <a:r>
              <a:rPr lang="zh-CN" altLang="en-US" sz="1400" b="1">
                <a:solidFill>
                  <a:srgbClr val="0000CC"/>
                </a:solidFill>
              </a:rPr>
              <a:t>*</a:t>
            </a:r>
            <a:r>
              <a:rPr lang="en-US" altLang="zh-CN" sz="1400" b="1">
                <a:solidFill>
                  <a:srgbClr val="0000CC"/>
                </a:solidFill>
              </a:rPr>
              <a:t>10,</a:t>
            </a:r>
            <a:r>
              <a:rPr lang="zh-CN" altLang="en-US" sz="1400" b="1">
                <a:solidFill>
                  <a:srgbClr val="0000CC"/>
                </a:solidFill>
              </a:rPr>
              <a:t>*</a:t>
            </a:r>
            <a:r>
              <a:rPr lang="en-US" altLang="zh-CN" sz="1400" b="1">
                <a:solidFill>
                  <a:srgbClr val="0000CC"/>
                </a:solidFill>
              </a:rPr>
              <a:t>17</a:t>
            </a:r>
          </a:p>
        </p:txBody>
      </p:sp>
      <p:sp>
        <p:nvSpPr>
          <p:cNvPr id="440339" name="Text Box 19"/>
          <p:cNvSpPr txBox="1">
            <a:spLocks noChangeArrowheads="1"/>
          </p:cNvSpPr>
          <p:nvPr/>
        </p:nvSpPr>
        <p:spPr bwMode="auto">
          <a:xfrm>
            <a:off x="6477000" y="5564188"/>
            <a:ext cx="1143000" cy="741362"/>
          </a:xfrm>
          <a:prstGeom prst="rect">
            <a:avLst/>
          </a:prstGeom>
          <a:noFill/>
          <a:ln w="9525">
            <a:noFill/>
            <a:miter lim="800000"/>
            <a:headEnd/>
            <a:tailEnd/>
          </a:ln>
          <a:effectLst/>
        </p:spPr>
        <p:txBody>
          <a:bodyPr>
            <a:spAutoFit/>
          </a:bodyPr>
          <a:lstStyle/>
          <a:p>
            <a:pPr>
              <a:spcBef>
                <a:spcPct val="5000"/>
              </a:spcBef>
            </a:pPr>
            <a:r>
              <a:rPr lang="zh-CN" altLang="en-US" sz="1400" b="1">
                <a:solidFill>
                  <a:srgbClr val="0000CC"/>
                </a:solidFill>
              </a:rPr>
              <a:t>无功能：</a:t>
            </a:r>
          </a:p>
          <a:p>
            <a:pPr>
              <a:spcBef>
                <a:spcPct val="5000"/>
              </a:spcBef>
            </a:pPr>
            <a:r>
              <a:rPr lang="en-US" altLang="zh-CN" sz="1400" b="1">
                <a:solidFill>
                  <a:srgbClr val="0000CC"/>
                </a:solidFill>
              </a:rPr>
              <a:t>CYP2D6*3,</a:t>
            </a:r>
            <a:r>
              <a:rPr lang="zh-CN" altLang="en-US" sz="1400" b="1">
                <a:solidFill>
                  <a:srgbClr val="0000CC"/>
                </a:solidFill>
              </a:rPr>
              <a:t>*</a:t>
            </a:r>
            <a:r>
              <a:rPr lang="en-US" altLang="zh-CN" sz="1400" b="1">
                <a:solidFill>
                  <a:srgbClr val="0000CC"/>
                </a:solidFill>
              </a:rPr>
              <a:t>4,</a:t>
            </a:r>
            <a:r>
              <a:rPr lang="zh-CN" altLang="en-US" sz="1400" b="1">
                <a:solidFill>
                  <a:srgbClr val="0000CC"/>
                </a:solidFill>
              </a:rPr>
              <a:t>*</a:t>
            </a:r>
            <a:r>
              <a:rPr lang="en-US" altLang="zh-CN" sz="1400" b="1">
                <a:solidFill>
                  <a:srgbClr val="0000CC"/>
                </a:solidFill>
              </a:rPr>
              <a:t>6</a:t>
            </a:r>
          </a:p>
        </p:txBody>
      </p:sp>
      <p:sp>
        <p:nvSpPr>
          <p:cNvPr id="440340" name="Text Box 20"/>
          <p:cNvSpPr txBox="1">
            <a:spLocks noChangeArrowheads="1"/>
          </p:cNvSpPr>
          <p:nvPr/>
        </p:nvSpPr>
        <p:spPr bwMode="auto">
          <a:xfrm>
            <a:off x="7848600" y="5564188"/>
            <a:ext cx="1295400" cy="528637"/>
          </a:xfrm>
          <a:prstGeom prst="rect">
            <a:avLst/>
          </a:prstGeom>
          <a:noFill/>
          <a:ln w="9525">
            <a:noFill/>
            <a:miter lim="800000"/>
            <a:headEnd/>
            <a:tailEnd/>
          </a:ln>
          <a:effectLst/>
        </p:spPr>
        <p:txBody>
          <a:bodyPr>
            <a:spAutoFit/>
          </a:bodyPr>
          <a:lstStyle/>
          <a:p>
            <a:pPr>
              <a:spcBef>
                <a:spcPct val="5000"/>
              </a:spcBef>
            </a:pPr>
            <a:r>
              <a:rPr lang="zh-CN" altLang="en-US" sz="1400" b="1">
                <a:solidFill>
                  <a:srgbClr val="0000CC"/>
                </a:solidFill>
              </a:rPr>
              <a:t>基因缺失：</a:t>
            </a:r>
          </a:p>
          <a:p>
            <a:pPr>
              <a:spcBef>
                <a:spcPct val="5000"/>
              </a:spcBef>
            </a:pPr>
            <a:r>
              <a:rPr lang="en-US" altLang="zh-CN" sz="1400" b="1">
                <a:solidFill>
                  <a:srgbClr val="0000CC"/>
                </a:solidFill>
              </a:rPr>
              <a:t>CYP2D6*5</a:t>
            </a:r>
          </a:p>
        </p:txBody>
      </p:sp>
      <p:sp>
        <p:nvSpPr>
          <p:cNvPr id="440341" name="Line 21"/>
          <p:cNvSpPr>
            <a:spLocks noChangeShapeType="1"/>
          </p:cNvSpPr>
          <p:nvPr/>
        </p:nvSpPr>
        <p:spPr bwMode="auto">
          <a:xfrm>
            <a:off x="7772400" y="5619750"/>
            <a:ext cx="0" cy="536575"/>
          </a:xfrm>
          <a:prstGeom prst="line">
            <a:avLst/>
          </a:prstGeom>
          <a:noFill/>
          <a:ln w="28575">
            <a:solidFill>
              <a:schemeClr val="bg1"/>
            </a:solidFill>
            <a:prstDash val="sysDot"/>
            <a:round/>
            <a:headEnd/>
            <a:tailEnd/>
          </a:ln>
          <a:effectLst/>
        </p:spPr>
        <p:txBody>
          <a:bodyPr/>
          <a:lstStyle/>
          <a:p>
            <a:endParaRPr lang="zh-CN" altLang="en-US"/>
          </a:p>
        </p:txBody>
      </p:sp>
      <p:sp>
        <p:nvSpPr>
          <p:cNvPr id="440342" name="Text Box 22"/>
          <p:cNvSpPr txBox="1">
            <a:spLocks noChangeArrowheads="1"/>
          </p:cNvSpPr>
          <p:nvPr/>
        </p:nvSpPr>
        <p:spPr bwMode="auto">
          <a:xfrm>
            <a:off x="4419600" y="6572250"/>
            <a:ext cx="4648200" cy="304800"/>
          </a:xfrm>
          <a:prstGeom prst="rect">
            <a:avLst/>
          </a:prstGeom>
          <a:noFill/>
          <a:ln w="9525">
            <a:noFill/>
            <a:miter lim="800000"/>
            <a:headEnd/>
            <a:tailEnd/>
          </a:ln>
          <a:effectLst/>
        </p:spPr>
        <p:txBody>
          <a:bodyPr>
            <a:spAutoFit/>
          </a:bodyPr>
          <a:lstStyle/>
          <a:p>
            <a:pPr algn="r"/>
            <a:r>
              <a:rPr lang="en-US" altLang="zh-CN" sz="1400" i="1">
                <a:solidFill>
                  <a:srgbClr val="0000CC"/>
                </a:solidFill>
                <a:latin typeface="Times New Roman" pitchFamily="18" charset="0"/>
                <a:ea typeface="宋体" pitchFamily="2" charset="-122"/>
              </a:rPr>
              <a:t>Xie HG, Personalized Medicine </a:t>
            </a:r>
            <a:r>
              <a:rPr lang="en-US" altLang="zh-CN" sz="1400">
                <a:solidFill>
                  <a:srgbClr val="0000CC"/>
                </a:solidFill>
                <a:latin typeface="Times New Roman" pitchFamily="18" charset="0"/>
                <a:ea typeface="宋体" pitchFamily="2" charset="-122"/>
              </a:rPr>
              <a:t>(2005) 2(4), 325–337</a:t>
            </a:r>
            <a:endParaRPr lang="zh-CN" altLang="en-US" sz="1400">
              <a:solidFill>
                <a:srgbClr val="0000CC"/>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bwMode="auto">
          <a:xfrm>
            <a:off x="1433513" y="284163"/>
            <a:ext cx="7786687" cy="706437"/>
          </a:xfr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sz="2800" b="1">
                <a:solidFill>
                  <a:srgbClr val="0000CC"/>
                </a:solidFill>
                <a:ea typeface="黑体" pitchFamily="49" charset="-122"/>
              </a:rPr>
              <a:t>举例</a:t>
            </a:r>
            <a:r>
              <a:rPr lang="en-US" altLang="zh-CN" sz="2800" b="1">
                <a:solidFill>
                  <a:srgbClr val="0000CC"/>
                </a:solidFill>
                <a:ea typeface="黑体" pitchFamily="49" charset="-122"/>
              </a:rPr>
              <a:t>: 6-</a:t>
            </a:r>
            <a:r>
              <a:rPr lang="zh-CN" altLang="en-US" sz="2800" b="1">
                <a:solidFill>
                  <a:srgbClr val="0000CC"/>
                </a:solidFill>
                <a:ea typeface="黑体" pitchFamily="49" charset="-122"/>
              </a:rPr>
              <a:t>巯基嘌呤代谢 和 巯基嘌呤甲基转移酶</a:t>
            </a:r>
            <a:r>
              <a:rPr lang="zh-CN" altLang="en-US" sz="2800">
                <a:ea typeface="黑体" pitchFamily="49" charset="-122"/>
              </a:rPr>
              <a:t> </a:t>
            </a:r>
          </a:p>
        </p:txBody>
      </p:sp>
      <p:sp>
        <p:nvSpPr>
          <p:cNvPr id="324611" name="Rectangle 3"/>
          <p:cNvSpPr>
            <a:spLocks noChangeArrowheads="1"/>
          </p:cNvSpPr>
          <p:nvPr/>
        </p:nvSpPr>
        <p:spPr bwMode="auto">
          <a:xfrm>
            <a:off x="3230563" y="2154238"/>
            <a:ext cx="3200400" cy="685800"/>
          </a:xfrm>
          <a:prstGeom prst="rect">
            <a:avLst/>
          </a:prstGeom>
          <a:gradFill rotWithShape="1">
            <a:gsLst>
              <a:gs pos="0">
                <a:srgbClr val="0000CC"/>
              </a:gs>
              <a:gs pos="100000">
                <a:schemeClr val="hlink"/>
              </a:gs>
            </a:gsLst>
            <a:lin ang="5400000" scaled="1"/>
          </a:gradFill>
          <a:ln w="9525">
            <a:solidFill>
              <a:schemeClr val="tx1"/>
            </a:solidFill>
            <a:miter lim="800000"/>
            <a:headEnd/>
            <a:tailEnd/>
          </a:ln>
          <a:effectLst/>
        </p:spPr>
        <p:txBody>
          <a:bodyPr wrap="none" anchor="ctr"/>
          <a:lstStyle/>
          <a:p>
            <a:pPr algn="ctr" eaLnBrk="1" hangingPunct="1">
              <a:spcBef>
                <a:spcPct val="0"/>
              </a:spcBef>
            </a:pPr>
            <a:r>
              <a:rPr lang="en-US" altLang="zh-CN" sz="2400" b="1"/>
              <a:t>6-</a:t>
            </a:r>
            <a:r>
              <a:rPr lang="zh-CN" altLang="en-US" sz="2400" b="1"/>
              <a:t>巯基嘌呤</a:t>
            </a:r>
            <a:r>
              <a:rPr lang="en-US" altLang="zh-CN" sz="2400" b="1"/>
              <a:t>(6-MP)</a:t>
            </a:r>
          </a:p>
        </p:txBody>
      </p:sp>
      <p:sp>
        <p:nvSpPr>
          <p:cNvPr id="324612" name="Line 4"/>
          <p:cNvSpPr>
            <a:spLocks noChangeShapeType="1"/>
          </p:cNvSpPr>
          <p:nvPr/>
        </p:nvSpPr>
        <p:spPr bwMode="auto">
          <a:xfrm>
            <a:off x="4824413" y="1600200"/>
            <a:ext cx="1587" cy="527050"/>
          </a:xfrm>
          <a:prstGeom prst="line">
            <a:avLst/>
          </a:prstGeom>
          <a:noFill/>
          <a:ln w="38100">
            <a:solidFill>
              <a:srgbClr val="000080"/>
            </a:solidFill>
            <a:round/>
            <a:headEnd/>
            <a:tailEnd type="triangle" w="lg" len="lg"/>
          </a:ln>
          <a:effectLst/>
        </p:spPr>
        <p:txBody>
          <a:bodyPr/>
          <a:lstStyle/>
          <a:p>
            <a:endParaRPr lang="zh-CN" altLang="en-US"/>
          </a:p>
        </p:txBody>
      </p:sp>
      <p:sp>
        <p:nvSpPr>
          <p:cNvPr id="324613" name="Rectangle 5"/>
          <p:cNvSpPr>
            <a:spLocks noChangeArrowheads="1"/>
          </p:cNvSpPr>
          <p:nvPr/>
        </p:nvSpPr>
        <p:spPr bwMode="auto">
          <a:xfrm>
            <a:off x="3876675" y="1233488"/>
            <a:ext cx="1905000" cy="366712"/>
          </a:xfrm>
          <a:prstGeom prst="rect">
            <a:avLst/>
          </a:prstGeom>
          <a:noFill/>
          <a:ln w="9525">
            <a:noFill/>
            <a:miter lim="800000"/>
            <a:headEnd/>
            <a:tailEnd/>
          </a:ln>
          <a:effectLst/>
        </p:spPr>
        <p:txBody>
          <a:bodyPr>
            <a:spAutoFit/>
          </a:bodyPr>
          <a:lstStyle/>
          <a:p>
            <a:pPr algn="ctr" eaLnBrk="1" hangingPunct="1"/>
            <a:r>
              <a:rPr lang="zh-CN" altLang="en-US" b="1" dirty="0">
                <a:solidFill>
                  <a:srgbClr val="0000CC"/>
                </a:solidFill>
              </a:rPr>
              <a:t>硫唑嘌呤 </a:t>
            </a:r>
            <a:endParaRPr lang="en-US" altLang="zh-CN" b="1" dirty="0">
              <a:solidFill>
                <a:srgbClr val="0000CC"/>
              </a:solidFill>
            </a:endParaRPr>
          </a:p>
        </p:txBody>
      </p:sp>
      <p:sp>
        <p:nvSpPr>
          <p:cNvPr id="324614" name="Text Box 6"/>
          <p:cNvSpPr txBox="1">
            <a:spLocks noChangeArrowheads="1"/>
          </p:cNvSpPr>
          <p:nvPr/>
        </p:nvSpPr>
        <p:spPr bwMode="auto">
          <a:xfrm>
            <a:off x="4800600" y="1614488"/>
            <a:ext cx="1524000" cy="366712"/>
          </a:xfrm>
          <a:prstGeom prst="rect">
            <a:avLst/>
          </a:prstGeom>
          <a:noFill/>
          <a:ln w="9525">
            <a:noFill/>
            <a:miter lim="800000"/>
            <a:headEnd/>
            <a:tailEnd/>
          </a:ln>
          <a:effectLst/>
        </p:spPr>
        <p:txBody>
          <a:bodyPr>
            <a:spAutoFit/>
          </a:bodyPr>
          <a:lstStyle/>
          <a:p>
            <a:pPr eaLnBrk="1" hangingPunct="1">
              <a:spcBef>
                <a:spcPct val="0"/>
              </a:spcBef>
            </a:pPr>
            <a:r>
              <a:rPr lang="zh-CN" altLang="en-US" b="1" dirty="0">
                <a:solidFill>
                  <a:srgbClr val="0000CC"/>
                </a:solidFill>
              </a:rPr>
              <a:t>非酶代谢</a:t>
            </a:r>
          </a:p>
        </p:txBody>
      </p:sp>
      <p:sp>
        <p:nvSpPr>
          <p:cNvPr id="324615" name="Line 7"/>
          <p:cNvSpPr>
            <a:spLocks noChangeShapeType="1"/>
          </p:cNvSpPr>
          <p:nvPr/>
        </p:nvSpPr>
        <p:spPr bwMode="auto">
          <a:xfrm>
            <a:off x="6496050" y="2547938"/>
            <a:ext cx="1200150" cy="9525"/>
          </a:xfrm>
          <a:prstGeom prst="line">
            <a:avLst/>
          </a:prstGeom>
          <a:noFill/>
          <a:ln w="38100">
            <a:solidFill>
              <a:srgbClr val="000080"/>
            </a:solidFill>
            <a:round/>
            <a:headEnd/>
            <a:tailEnd type="triangle" w="lg" len="lg"/>
          </a:ln>
          <a:effectLst/>
        </p:spPr>
        <p:txBody>
          <a:bodyPr/>
          <a:lstStyle/>
          <a:p>
            <a:endParaRPr lang="zh-CN" altLang="en-US"/>
          </a:p>
        </p:txBody>
      </p:sp>
      <p:sp>
        <p:nvSpPr>
          <p:cNvPr id="324617" name="Text Box 9"/>
          <p:cNvSpPr txBox="1">
            <a:spLocks noChangeArrowheads="1"/>
          </p:cNvSpPr>
          <p:nvPr/>
        </p:nvSpPr>
        <p:spPr bwMode="auto">
          <a:xfrm>
            <a:off x="7740650" y="2328863"/>
            <a:ext cx="1098550" cy="366712"/>
          </a:xfrm>
          <a:prstGeom prst="rect">
            <a:avLst/>
          </a:prstGeom>
          <a:noFill/>
          <a:ln w="9525">
            <a:noFill/>
            <a:miter lim="800000"/>
            <a:headEnd/>
            <a:tailEnd/>
          </a:ln>
          <a:effectLst/>
        </p:spPr>
        <p:txBody>
          <a:bodyPr>
            <a:spAutoFit/>
          </a:bodyPr>
          <a:lstStyle/>
          <a:p>
            <a:pPr eaLnBrk="1" hangingPunct="1">
              <a:spcBef>
                <a:spcPct val="0"/>
              </a:spcBef>
            </a:pPr>
            <a:r>
              <a:rPr lang="zh-CN" altLang="en-US" b="1" dirty="0">
                <a:solidFill>
                  <a:srgbClr val="0000CC"/>
                </a:solidFill>
              </a:rPr>
              <a:t>硫尿酸</a:t>
            </a:r>
            <a:r>
              <a:rPr lang="zh-CN" altLang="en-US" b="1" dirty="0"/>
              <a:t> </a:t>
            </a:r>
            <a:endParaRPr lang="en-US" altLang="zh-CN" b="1" dirty="0"/>
          </a:p>
        </p:txBody>
      </p:sp>
      <p:sp>
        <p:nvSpPr>
          <p:cNvPr id="324618" name="Line 10"/>
          <p:cNvSpPr>
            <a:spLocks noChangeShapeType="1"/>
          </p:cNvSpPr>
          <p:nvPr/>
        </p:nvSpPr>
        <p:spPr bwMode="auto">
          <a:xfrm flipH="1">
            <a:off x="2420938" y="2535238"/>
            <a:ext cx="762000" cy="3175"/>
          </a:xfrm>
          <a:prstGeom prst="line">
            <a:avLst/>
          </a:prstGeom>
          <a:noFill/>
          <a:ln w="38100">
            <a:solidFill>
              <a:srgbClr val="000080"/>
            </a:solidFill>
            <a:round/>
            <a:headEnd/>
            <a:tailEnd type="triangle" w="lg" len="lg"/>
          </a:ln>
          <a:effectLst/>
        </p:spPr>
        <p:txBody>
          <a:bodyPr/>
          <a:lstStyle/>
          <a:p>
            <a:endParaRPr lang="zh-CN" altLang="en-US"/>
          </a:p>
        </p:txBody>
      </p:sp>
      <p:sp>
        <p:nvSpPr>
          <p:cNvPr id="324619" name="Rectangle 11"/>
          <p:cNvSpPr>
            <a:spLocks noChangeArrowheads="1"/>
          </p:cNvSpPr>
          <p:nvPr/>
        </p:nvSpPr>
        <p:spPr bwMode="auto">
          <a:xfrm>
            <a:off x="1295400" y="2354263"/>
            <a:ext cx="1168400" cy="366712"/>
          </a:xfrm>
          <a:prstGeom prst="rect">
            <a:avLst/>
          </a:prstGeom>
          <a:noFill/>
          <a:ln w="9525" algn="ctr">
            <a:noFill/>
            <a:miter lim="800000"/>
            <a:headEnd/>
            <a:tailEnd/>
          </a:ln>
          <a:effectLst/>
        </p:spPr>
        <p:txBody>
          <a:bodyPr>
            <a:spAutoFit/>
          </a:bodyPr>
          <a:lstStyle/>
          <a:p>
            <a:pPr algn="ctr" eaLnBrk="1" hangingPunct="1"/>
            <a:r>
              <a:rPr lang="zh-CN" altLang="en-US" b="1">
                <a:solidFill>
                  <a:srgbClr val="0000CC"/>
                </a:solidFill>
              </a:rPr>
              <a:t>巯基嘌呤 </a:t>
            </a:r>
            <a:endParaRPr lang="zh-CN" b="1">
              <a:solidFill>
                <a:srgbClr val="0000CC"/>
              </a:solidFill>
            </a:endParaRPr>
          </a:p>
        </p:txBody>
      </p:sp>
      <p:sp>
        <p:nvSpPr>
          <p:cNvPr id="324621" name="Text Box 13"/>
          <p:cNvSpPr txBox="1">
            <a:spLocks noChangeArrowheads="1"/>
          </p:cNvSpPr>
          <p:nvPr/>
        </p:nvSpPr>
        <p:spPr bwMode="auto">
          <a:xfrm>
            <a:off x="4967288" y="3098800"/>
            <a:ext cx="2366962" cy="3048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1400" b="1" dirty="0">
                <a:solidFill>
                  <a:srgbClr val="0000CC"/>
                </a:solidFill>
              </a:rPr>
              <a:t>次黄嘌呤磷酸核糖基转移酶 </a:t>
            </a:r>
            <a:endParaRPr lang="en-US" altLang="zh-CN" sz="1400" b="1" dirty="0">
              <a:solidFill>
                <a:srgbClr val="0000CC"/>
              </a:solidFill>
            </a:endParaRPr>
          </a:p>
        </p:txBody>
      </p:sp>
      <p:sp>
        <p:nvSpPr>
          <p:cNvPr id="324622" name="Line 14"/>
          <p:cNvSpPr>
            <a:spLocks noChangeShapeType="1"/>
          </p:cNvSpPr>
          <p:nvPr/>
        </p:nvSpPr>
        <p:spPr bwMode="auto">
          <a:xfrm>
            <a:off x="4824413" y="2924175"/>
            <a:ext cx="1587" cy="685800"/>
          </a:xfrm>
          <a:prstGeom prst="line">
            <a:avLst/>
          </a:prstGeom>
          <a:noFill/>
          <a:ln w="38100">
            <a:solidFill>
              <a:srgbClr val="000080"/>
            </a:solidFill>
            <a:round/>
            <a:headEnd/>
            <a:tailEnd type="triangle" w="lg" len="lg"/>
          </a:ln>
          <a:effectLst/>
        </p:spPr>
        <p:txBody>
          <a:bodyPr/>
          <a:lstStyle/>
          <a:p>
            <a:endParaRPr lang="zh-CN" altLang="en-US"/>
          </a:p>
        </p:txBody>
      </p:sp>
      <p:sp>
        <p:nvSpPr>
          <p:cNvPr id="324623" name="Text Box 15"/>
          <p:cNvSpPr txBox="1">
            <a:spLocks noChangeArrowheads="1"/>
          </p:cNvSpPr>
          <p:nvPr/>
        </p:nvSpPr>
        <p:spPr bwMode="auto">
          <a:xfrm>
            <a:off x="3530600" y="3525838"/>
            <a:ext cx="2549525" cy="641350"/>
          </a:xfrm>
          <a:prstGeom prst="rect">
            <a:avLst/>
          </a:prstGeom>
          <a:noFill/>
          <a:ln w="9525">
            <a:noFill/>
            <a:miter lim="800000"/>
            <a:headEnd/>
            <a:tailEnd/>
          </a:ln>
          <a:effectLst/>
        </p:spPr>
        <p:txBody>
          <a:bodyPr wrap="none">
            <a:spAutoFit/>
          </a:bodyPr>
          <a:lstStyle/>
          <a:p>
            <a:pPr algn="ctr" eaLnBrk="1" hangingPunct="1">
              <a:spcBef>
                <a:spcPct val="0"/>
              </a:spcBef>
            </a:pPr>
            <a:r>
              <a:rPr lang="zh-CN" altLang="en-US" b="1">
                <a:ea typeface="宋体" pitchFamily="2" charset="-122"/>
              </a:rPr>
              <a:t>硫基次黄嘌呤单磷酸盐</a:t>
            </a:r>
            <a:r>
              <a:rPr lang="en-US" altLang="zh-CN">
                <a:ea typeface="宋体" pitchFamily="2" charset="-122"/>
              </a:rPr>
              <a:t> </a:t>
            </a:r>
            <a:endParaRPr lang="en-US" altLang="zh-CN" b="1">
              <a:solidFill>
                <a:srgbClr val="0000CC"/>
              </a:solidFill>
            </a:endParaRPr>
          </a:p>
          <a:p>
            <a:pPr algn="ctr" eaLnBrk="1" hangingPunct="1">
              <a:spcBef>
                <a:spcPct val="0"/>
              </a:spcBef>
            </a:pPr>
            <a:r>
              <a:rPr lang="en-US" altLang="zh-CN" b="1">
                <a:solidFill>
                  <a:srgbClr val="0000CC"/>
                </a:solidFill>
              </a:rPr>
              <a:t>(6-TIMP)</a:t>
            </a:r>
          </a:p>
        </p:txBody>
      </p:sp>
      <p:sp>
        <p:nvSpPr>
          <p:cNvPr id="324624" name="Line 16"/>
          <p:cNvSpPr>
            <a:spLocks noChangeShapeType="1"/>
          </p:cNvSpPr>
          <p:nvPr/>
        </p:nvSpPr>
        <p:spPr bwMode="auto">
          <a:xfrm flipH="1">
            <a:off x="3763963" y="4354513"/>
            <a:ext cx="503237" cy="466725"/>
          </a:xfrm>
          <a:prstGeom prst="line">
            <a:avLst/>
          </a:prstGeom>
          <a:noFill/>
          <a:ln w="38100">
            <a:solidFill>
              <a:srgbClr val="000080"/>
            </a:solidFill>
            <a:round/>
            <a:headEnd/>
            <a:tailEnd type="triangle" w="lg" len="lg"/>
          </a:ln>
          <a:effectLst/>
        </p:spPr>
        <p:txBody>
          <a:bodyPr/>
          <a:lstStyle/>
          <a:p>
            <a:endParaRPr lang="zh-CN" altLang="en-US"/>
          </a:p>
        </p:txBody>
      </p:sp>
      <p:sp>
        <p:nvSpPr>
          <p:cNvPr id="324625" name="Text Box 17"/>
          <p:cNvSpPr txBox="1">
            <a:spLocks noChangeArrowheads="1"/>
          </p:cNvSpPr>
          <p:nvPr/>
        </p:nvSpPr>
        <p:spPr bwMode="auto">
          <a:xfrm flipH="1" flipV="1">
            <a:off x="762000" y="4868863"/>
            <a:ext cx="4249738" cy="641350"/>
          </a:xfrm>
          <a:prstGeom prst="rect">
            <a:avLst/>
          </a:prstGeom>
          <a:noFill/>
          <a:ln w="9525">
            <a:noFill/>
            <a:miter lim="800000"/>
            <a:headEnd/>
            <a:tailEnd/>
          </a:ln>
          <a:effectLst/>
        </p:spPr>
        <p:txBody>
          <a:bodyPr rot="10800000">
            <a:spAutoFit/>
          </a:bodyPr>
          <a:lstStyle/>
          <a:p>
            <a:pPr algn="ctr" eaLnBrk="1" hangingPunct="1">
              <a:spcBef>
                <a:spcPct val="0"/>
              </a:spcBef>
            </a:pPr>
            <a:r>
              <a:rPr lang="en-US" altLang="zh-CN" b="1">
                <a:solidFill>
                  <a:srgbClr val="0000CC"/>
                </a:solidFill>
              </a:rPr>
              <a:t>Yimercaptopurine nucleotides         (6-MMP)</a:t>
            </a:r>
          </a:p>
        </p:txBody>
      </p:sp>
      <p:sp>
        <p:nvSpPr>
          <p:cNvPr id="324626" name="Text Box 18"/>
          <p:cNvSpPr txBox="1">
            <a:spLocks noChangeArrowheads="1"/>
          </p:cNvSpPr>
          <p:nvPr/>
        </p:nvSpPr>
        <p:spPr bwMode="auto">
          <a:xfrm>
            <a:off x="5399088" y="4894263"/>
            <a:ext cx="2876550" cy="6413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1">
                <a:solidFill>
                  <a:srgbClr val="0000CC"/>
                </a:solidFill>
              </a:rPr>
              <a:t>Thioguanine nucleotides</a:t>
            </a:r>
          </a:p>
          <a:p>
            <a:pPr algn="ctr" eaLnBrk="1" hangingPunct="1">
              <a:spcBef>
                <a:spcPct val="0"/>
              </a:spcBef>
            </a:pPr>
            <a:r>
              <a:rPr lang="en-US" altLang="zh-CN" b="1">
                <a:solidFill>
                  <a:srgbClr val="0000CC"/>
                </a:solidFill>
              </a:rPr>
              <a:t>(6-TGN)</a:t>
            </a:r>
          </a:p>
        </p:txBody>
      </p:sp>
      <p:sp>
        <p:nvSpPr>
          <p:cNvPr id="324627" name="Text Box 19"/>
          <p:cNvSpPr txBox="1">
            <a:spLocks noChangeArrowheads="1"/>
          </p:cNvSpPr>
          <p:nvPr/>
        </p:nvSpPr>
        <p:spPr bwMode="auto">
          <a:xfrm>
            <a:off x="2970213" y="4287838"/>
            <a:ext cx="1158875" cy="366712"/>
          </a:xfrm>
          <a:prstGeom prst="rect">
            <a:avLst/>
          </a:prstGeom>
          <a:noFill/>
          <a:ln w="9525">
            <a:noFill/>
            <a:miter lim="800000"/>
            <a:headEnd/>
            <a:tailEnd/>
          </a:ln>
          <a:effectLst/>
        </p:spPr>
        <p:txBody>
          <a:bodyPr>
            <a:spAutoFit/>
          </a:bodyPr>
          <a:lstStyle/>
          <a:p>
            <a:pPr eaLnBrk="1" hangingPunct="1">
              <a:spcBef>
                <a:spcPct val="0"/>
              </a:spcBef>
            </a:pPr>
            <a:r>
              <a:rPr lang="en-US" altLang="zh-CN" b="1">
                <a:solidFill>
                  <a:srgbClr val="0000CC"/>
                </a:solidFill>
              </a:rPr>
              <a:t>TPMT</a:t>
            </a:r>
          </a:p>
        </p:txBody>
      </p:sp>
      <p:sp>
        <p:nvSpPr>
          <p:cNvPr id="324628" name="Text Box 20"/>
          <p:cNvSpPr txBox="1">
            <a:spLocks noChangeArrowheads="1"/>
          </p:cNvSpPr>
          <p:nvPr/>
        </p:nvSpPr>
        <p:spPr bwMode="auto">
          <a:xfrm>
            <a:off x="5638800" y="4267200"/>
            <a:ext cx="3117850" cy="304800"/>
          </a:xfrm>
          <a:prstGeom prst="rect">
            <a:avLst/>
          </a:prstGeom>
          <a:noFill/>
          <a:ln w="9525">
            <a:noFill/>
            <a:miter lim="800000"/>
            <a:headEnd/>
            <a:tailEnd/>
          </a:ln>
          <a:effectLst/>
        </p:spPr>
        <p:txBody>
          <a:bodyPr wrap="none">
            <a:spAutoFit/>
          </a:bodyPr>
          <a:lstStyle/>
          <a:p>
            <a:pPr eaLnBrk="1" hangingPunct="1">
              <a:spcBef>
                <a:spcPct val="0"/>
              </a:spcBef>
            </a:pPr>
            <a:r>
              <a:rPr lang="zh-CN" altLang="en-US" sz="1400" b="1">
                <a:solidFill>
                  <a:srgbClr val="0000CC"/>
                </a:solidFill>
              </a:rPr>
              <a:t>内消旋肌醇单核苷酸酶脱氢酶</a:t>
            </a:r>
            <a:r>
              <a:rPr lang="zh-CN" altLang="en-US" sz="1400" b="1"/>
              <a:t> </a:t>
            </a:r>
            <a:r>
              <a:rPr lang="en-US" altLang="zh-CN" sz="1400" b="1">
                <a:solidFill>
                  <a:srgbClr val="0000CC"/>
                </a:solidFill>
              </a:rPr>
              <a:t>IMPDH</a:t>
            </a:r>
          </a:p>
        </p:txBody>
      </p:sp>
      <p:sp>
        <p:nvSpPr>
          <p:cNvPr id="324629" name="Line 21"/>
          <p:cNvSpPr>
            <a:spLocks noChangeShapeType="1"/>
          </p:cNvSpPr>
          <p:nvPr/>
        </p:nvSpPr>
        <p:spPr bwMode="auto">
          <a:xfrm>
            <a:off x="5527675" y="4398963"/>
            <a:ext cx="371475" cy="422275"/>
          </a:xfrm>
          <a:prstGeom prst="line">
            <a:avLst/>
          </a:prstGeom>
          <a:noFill/>
          <a:ln w="38100">
            <a:solidFill>
              <a:srgbClr val="000080"/>
            </a:solidFill>
            <a:round/>
            <a:headEnd/>
            <a:tailEnd type="triangle" w="lg" len="lg"/>
          </a:ln>
          <a:effectLst/>
        </p:spPr>
        <p:txBody>
          <a:bodyPr/>
          <a:lstStyle/>
          <a:p>
            <a:endParaRPr lang="zh-CN" altLang="en-US"/>
          </a:p>
        </p:txBody>
      </p:sp>
      <p:sp>
        <p:nvSpPr>
          <p:cNvPr id="324630" name="Text Box 22"/>
          <p:cNvSpPr txBox="1">
            <a:spLocks noChangeArrowheads="1"/>
          </p:cNvSpPr>
          <p:nvPr/>
        </p:nvSpPr>
        <p:spPr bwMode="auto">
          <a:xfrm>
            <a:off x="4516438" y="6021388"/>
            <a:ext cx="4572000" cy="641350"/>
          </a:xfrm>
          <a:prstGeom prst="rect">
            <a:avLst/>
          </a:prstGeom>
          <a:noFill/>
          <a:ln w="9525">
            <a:noFill/>
            <a:miter lim="800000"/>
            <a:headEnd/>
            <a:tailEnd/>
          </a:ln>
          <a:effectLst/>
        </p:spPr>
        <p:txBody>
          <a:bodyPr>
            <a:spAutoFit/>
          </a:bodyPr>
          <a:lstStyle/>
          <a:p>
            <a:pPr algn="ctr" eaLnBrk="1" latinLnBrk="1" hangingPunct="1">
              <a:spcBef>
                <a:spcPct val="0"/>
              </a:spcBef>
            </a:pPr>
            <a:r>
              <a:rPr lang="zh-CN" altLang="en-US" b="1">
                <a:solidFill>
                  <a:srgbClr val="0000CC"/>
                </a:solidFill>
              </a:rPr>
              <a:t>与 </a:t>
            </a:r>
            <a:r>
              <a:rPr lang="en-US" altLang="zh-CN" b="1">
                <a:solidFill>
                  <a:srgbClr val="0000CC"/>
                </a:solidFill>
              </a:rPr>
              <a:t>DNA/RNA</a:t>
            </a:r>
            <a:r>
              <a:rPr lang="zh-CN" altLang="en-US" b="1">
                <a:solidFill>
                  <a:srgbClr val="0000CC"/>
                </a:solidFill>
              </a:rPr>
              <a:t>整合</a:t>
            </a:r>
          </a:p>
          <a:p>
            <a:pPr algn="ctr" eaLnBrk="1" latinLnBrk="1" hangingPunct="1">
              <a:spcBef>
                <a:spcPct val="0"/>
              </a:spcBef>
            </a:pPr>
            <a:r>
              <a:rPr lang="zh-CN" altLang="en-US" b="1">
                <a:solidFill>
                  <a:srgbClr val="0000CC"/>
                </a:solidFill>
              </a:rPr>
              <a:t>骨髓毒性</a:t>
            </a:r>
          </a:p>
        </p:txBody>
      </p:sp>
      <p:sp>
        <p:nvSpPr>
          <p:cNvPr id="324631" name="Text Box 23"/>
          <p:cNvSpPr txBox="1">
            <a:spLocks noChangeArrowheads="1"/>
          </p:cNvSpPr>
          <p:nvPr/>
        </p:nvSpPr>
        <p:spPr bwMode="auto">
          <a:xfrm>
            <a:off x="1319213" y="6110288"/>
            <a:ext cx="3024187" cy="366712"/>
          </a:xfrm>
          <a:prstGeom prst="rect">
            <a:avLst/>
          </a:prstGeom>
          <a:noFill/>
          <a:ln w="9525">
            <a:noFill/>
            <a:miter lim="800000"/>
            <a:headEnd/>
            <a:tailEnd/>
          </a:ln>
          <a:effectLst/>
        </p:spPr>
        <p:txBody>
          <a:bodyPr>
            <a:spAutoFit/>
          </a:bodyPr>
          <a:lstStyle/>
          <a:p>
            <a:pPr algn="ctr" eaLnBrk="1" hangingPunct="1">
              <a:spcBef>
                <a:spcPct val="0"/>
              </a:spcBef>
            </a:pPr>
            <a:r>
              <a:rPr lang="zh-CN" altLang="en-US" b="1">
                <a:solidFill>
                  <a:srgbClr val="0000CC"/>
                </a:solidFill>
              </a:rPr>
              <a:t>肝毒性</a:t>
            </a:r>
            <a:endParaRPr kumimoji="1" lang="zh-CN" altLang="en-US" b="1">
              <a:solidFill>
                <a:srgbClr val="0000CC"/>
              </a:solidFill>
            </a:endParaRPr>
          </a:p>
        </p:txBody>
      </p:sp>
      <p:sp>
        <p:nvSpPr>
          <p:cNvPr id="324632" name="AutoShape 24"/>
          <p:cNvSpPr>
            <a:spLocks noChangeArrowheads="1"/>
          </p:cNvSpPr>
          <p:nvPr/>
        </p:nvSpPr>
        <p:spPr bwMode="auto">
          <a:xfrm rot="5400000">
            <a:off x="2592388" y="5719763"/>
            <a:ext cx="574675" cy="2889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8000"/>
          </a:solidFill>
          <a:ln w="38100">
            <a:solidFill>
              <a:schemeClr val="accent1"/>
            </a:solidFill>
            <a:miter lim="800000"/>
            <a:headEnd/>
            <a:tailEnd/>
          </a:ln>
          <a:effectLst/>
        </p:spPr>
        <p:txBody>
          <a:bodyPr wrap="none" anchor="ctr">
            <a:spAutoFit/>
          </a:bodyPr>
          <a:lstStyle/>
          <a:p>
            <a:endParaRPr lang="zh-CN" altLang="en-US"/>
          </a:p>
        </p:txBody>
      </p:sp>
      <p:sp>
        <p:nvSpPr>
          <p:cNvPr id="324633" name="AutoShape 25"/>
          <p:cNvSpPr>
            <a:spLocks noChangeArrowheads="1"/>
          </p:cNvSpPr>
          <p:nvPr/>
        </p:nvSpPr>
        <p:spPr bwMode="auto">
          <a:xfrm rot="5400000">
            <a:off x="6481763" y="5718175"/>
            <a:ext cx="574675" cy="2889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38100">
            <a:solidFill>
              <a:schemeClr val="hlink"/>
            </a:solidFill>
            <a:miter lim="800000"/>
            <a:headEnd/>
            <a:tailEnd/>
          </a:ln>
          <a:effectLst/>
        </p:spPr>
        <p:txBody>
          <a:bodyPr wrap="none" anchor="ctr">
            <a:spAutoFit/>
          </a:bodyPr>
          <a:lstStyle/>
          <a:p>
            <a:endParaRPr lang="zh-CN" altLang="en-US"/>
          </a:p>
        </p:txBody>
      </p:sp>
      <p:sp>
        <p:nvSpPr>
          <p:cNvPr id="324634" name="Oval 26"/>
          <p:cNvSpPr>
            <a:spLocks noChangeArrowheads="1"/>
          </p:cNvSpPr>
          <p:nvPr/>
        </p:nvSpPr>
        <p:spPr bwMode="auto">
          <a:xfrm>
            <a:off x="4876800" y="4648200"/>
            <a:ext cx="3816350" cy="936625"/>
          </a:xfrm>
          <a:prstGeom prst="ellipse">
            <a:avLst/>
          </a:prstGeom>
          <a:noFill/>
          <a:ln w="28575">
            <a:solidFill>
              <a:srgbClr val="FF0000"/>
            </a:solidFill>
            <a:round/>
            <a:headEnd/>
            <a:tailEnd/>
          </a:ln>
          <a:effectLst/>
        </p:spPr>
        <p:txBody>
          <a:bodyPr wrap="none" anchor="ctr">
            <a:spAutoFit/>
          </a:bodyPr>
          <a:lstStyle/>
          <a:p>
            <a:endParaRPr lang="zh-CN" altLang="en-US"/>
          </a:p>
        </p:txBody>
      </p:sp>
      <p:sp>
        <p:nvSpPr>
          <p:cNvPr id="324636" name="Text Box 28"/>
          <p:cNvSpPr txBox="1">
            <a:spLocks noChangeArrowheads="1"/>
          </p:cNvSpPr>
          <p:nvPr/>
        </p:nvSpPr>
        <p:spPr bwMode="auto">
          <a:xfrm>
            <a:off x="6324600" y="2209800"/>
            <a:ext cx="1557338" cy="304800"/>
          </a:xfrm>
          <a:prstGeom prst="rect">
            <a:avLst/>
          </a:prstGeom>
          <a:noFill/>
          <a:ln w="9525">
            <a:noFill/>
            <a:miter lim="800000"/>
            <a:headEnd/>
            <a:tailEnd/>
          </a:ln>
          <a:effectLst/>
        </p:spPr>
        <p:txBody>
          <a:bodyPr wrap="none">
            <a:spAutoFit/>
          </a:bodyPr>
          <a:lstStyle/>
          <a:p>
            <a:pPr eaLnBrk="1" hangingPunct="1">
              <a:spcBef>
                <a:spcPct val="0"/>
              </a:spcBef>
            </a:pPr>
            <a:r>
              <a:rPr lang="zh-CN" altLang="en-US" sz="1400" b="1">
                <a:solidFill>
                  <a:srgbClr val="0000CC"/>
                </a:solidFill>
              </a:rPr>
              <a:t>黄嘌呤氧化酶</a:t>
            </a:r>
            <a:r>
              <a:rPr lang="en-US" altLang="zh-CN" sz="1400" b="1">
                <a:solidFill>
                  <a:srgbClr val="0000CC"/>
                </a:solidFill>
              </a:rPr>
              <a:t>XO</a:t>
            </a:r>
            <a:r>
              <a:rPr lang="en-US" altLang="zh-CN" sz="1400" b="1"/>
              <a:t> </a:t>
            </a:r>
            <a:endParaRPr lang="en-US" altLang="zh-CN" sz="1400" b="1">
              <a:solidFill>
                <a:srgbClr val="0000CC"/>
              </a:solidFill>
            </a:endParaRPr>
          </a:p>
        </p:txBody>
      </p:sp>
      <p:sp>
        <p:nvSpPr>
          <p:cNvPr id="324638" name="Text Box 30"/>
          <p:cNvSpPr txBox="1">
            <a:spLocks noChangeArrowheads="1"/>
          </p:cNvSpPr>
          <p:nvPr/>
        </p:nvSpPr>
        <p:spPr bwMode="auto">
          <a:xfrm>
            <a:off x="2476500" y="2173288"/>
            <a:ext cx="1158875" cy="366712"/>
          </a:xfrm>
          <a:prstGeom prst="rect">
            <a:avLst/>
          </a:prstGeom>
          <a:noFill/>
          <a:ln w="9525">
            <a:noFill/>
            <a:miter lim="800000"/>
            <a:headEnd/>
            <a:tailEnd/>
          </a:ln>
          <a:effectLst/>
        </p:spPr>
        <p:txBody>
          <a:bodyPr>
            <a:spAutoFit/>
          </a:bodyPr>
          <a:lstStyle/>
          <a:p>
            <a:pPr eaLnBrk="1" hangingPunct="1">
              <a:spcBef>
                <a:spcPct val="0"/>
              </a:spcBef>
            </a:pPr>
            <a:r>
              <a:rPr lang="en-US" altLang="zh-CN" b="1">
                <a:solidFill>
                  <a:srgbClr val="0000CC"/>
                </a:solidFill>
              </a:rPr>
              <a:t>TPMT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8" name="Text Box 6"/>
          <p:cNvSpPr txBox="1">
            <a:spLocks noChangeArrowheads="1"/>
          </p:cNvSpPr>
          <p:nvPr/>
        </p:nvSpPr>
        <p:spPr bwMode="auto">
          <a:xfrm>
            <a:off x="1493838" y="385763"/>
            <a:ext cx="6583362" cy="519112"/>
          </a:xfrm>
          <a:prstGeom prst="rect">
            <a:avLst/>
          </a:prstGeom>
          <a:noFill/>
          <a:ln w="19050">
            <a:noFill/>
            <a:miter lim="800000"/>
            <a:headEnd/>
            <a:tailEnd/>
          </a:ln>
          <a:effectLst/>
        </p:spPr>
        <p:txBody>
          <a:bodyPr>
            <a:spAutoFit/>
          </a:bodyPr>
          <a:lstStyle/>
          <a:p>
            <a:pPr>
              <a:spcBef>
                <a:spcPct val="0"/>
              </a:spcBef>
            </a:pPr>
            <a:r>
              <a:rPr lang="en-US" altLang="zh-CN" sz="2800" b="1">
                <a:solidFill>
                  <a:srgbClr val="0000CC"/>
                </a:solidFill>
                <a:latin typeface="Verdana" pitchFamily="34" charset="0"/>
                <a:cs typeface="Arial" pitchFamily="34" charset="0"/>
              </a:rPr>
              <a:t>TPMT</a:t>
            </a:r>
            <a:r>
              <a:rPr lang="zh-CN" altLang="en-US" sz="2800" b="1">
                <a:solidFill>
                  <a:srgbClr val="0000CC"/>
                </a:solidFill>
                <a:latin typeface="Verdana" pitchFamily="34" charset="0"/>
                <a:cs typeface="Arial" pitchFamily="34" charset="0"/>
              </a:rPr>
              <a:t>基因多态性及</a:t>
            </a:r>
            <a:r>
              <a:rPr lang="en-US" altLang="zh-CN" sz="2800" b="1">
                <a:solidFill>
                  <a:srgbClr val="0000CC"/>
                </a:solidFill>
                <a:latin typeface="Verdana" pitchFamily="34" charset="0"/>
                <a:cs typeface="Arial" pitchFamily="34" charset="0"/>
              </a:rPr>
              <a:t>6-MP</a:t>
            </a:r>
            <a:r>
              <a:rPr lang="zh-CN" altLang="en-US" sz="2800" b="1">
                <a:solidFill>
                  <a:srgbClr val="0000CC"/>
                </a:solidFill>
                <a:latin typeface="Verdana" pitchFamily="34" charset="0"/>
                <a:cs typeface="Arial" pitchFamily="34" charset="0"/>
              </a:rPr>
              <a:t>毒性</a:t>
            </a:r>
          </a:p>
        </p:txBody>
      </p:sp>
      <p:grpSp>
        <p:nvGrpSpPr>
          <p:cNvPr id="428039" name="Group 7"/>
          <p:cNvGrpSpPr>
            <a:grpSpLocks/>
          </p:cNvGrpSpPr>
          <p:nvPr/>
        </p:nvGrpSpPr>
        <p:grpSpPr bwMode="auto">
          <a:xfrm>
            <a:off x="5410200" y="1295400"/>
            <a:ext cx="3352800" cy="2667000"/>
            <a:chOff x="1920" y="1335"/>
            <a:chExt cx="1791" cy="1986"/>
          </a:xfrm>
        </p:grpSpPr>
        <p:pic>
          <p:nvPicPr>
            <p:cNvPr id="428040" name="Picture 8"/>
            <p:cNvPicPr>
              <a:picLocks noChangeAspect="1" noChangeArrowheads="1"/>
            </p:cNvPicPr>
            <p:nvPr/>
          </p:nvPicPr>
          <p:blipFill>
            <a:blip r:embed="rId2"/>
            <a:srcRect/>
            <a:stretch>
              <a:fillRect/>
            </a:stretch>
          </p:blipFill>
          <p:spPr bwMode="auto">
            <a:xfrm>
              <a:off x="2241" y="1335"/>
              <a:ext cx="1470" cy="1986"/>
            </a:xfrm>
            <a:prstGeom prst="rect">
              <a:avLst/>
            </a:prstGeom>
            <a:noFill/>
            <a:ln w="9525">
              <a:noFill/>
              <a:miter lim="800000"/>
              <a:headEnd/>
              <a:tailEnd/>
            </a:ln>
            <a:effectLst/>
          </p:spPr>
        </p:pic>
        <p:cxnSp>
          <p:nvCxnSpPr>
            <p:cNvPr id="428041" name="AutoShape 9"/>
            <p:cNvCxnSpPr>
              <a:cxnSpLocks noChangeShapeType="1"/>
              <a:endCxn id="0" idx="1"/>
            </p:cNvCxnSpPr>
            <p:nvPr/>
          </p:nvCxnSpPr>
          <p:spPr bwMode="auto">
            <a:xfrm>
              <a:off x="1920" y="1986"/>
              <a:ext cx="321" cy="342"/>
            </a:xfrm>
            <a:prstGeom prst="bentConnector3">
              <a:avLst>
                <a:gd name="adj1" fmla="val 49843"/>
              </a:avLst>
            </a:prstGeom>
            <a:noFill/>
            <a:ln w="9525">
              <a:solidFill>
                <a:schemeClr val="tx1"/>
              </a:solidFill>
              <a:miter lim="800000"/>
              <a:headEnd/>
              <a:tailEnd type="triangle" w="med" len="med"/>
            </a:ln>
            <a:effectLst/>
          </p:spPr>
        </p:cxnSp>
      </p:grpSp>
      <p:cxnSp>
        <p:nvCxnSpPr>
          <p:cNvPr id="428045" name="AutoShape 13"/>
          <p:cNvCxnSpPr>
            <a:cxnSpLocks noChangeShapeType="1"/>
            <a:stCxn id="0" idx="3"/>
            <a:endCxn id="0" idx="1"/>
          </p:cNvCxnSpPr>
          <p:nvPr/>
        </p:nvCxnSpPr>
        <p:spPr bwMode="auto">
          <a:xfrm flipH="1">
            <a:off x="1600200" y="2628900"/>
            <a:ext cx="7162800" cy="109538"/>
          </a:xfrm>
          <a:prstGeom prst="bentConnector5">
            <a:avLst>
              <a:gd name="adj1" fmla="val -3171"/>
              <a:gd name="adj2" fmla="val -1426088"/>
              <a:gd name="adj3" fmla="val 103190"/>
            </a:avLst>
          </a:prstGeom>
          <a:noFill/>
          <a:ln w="9525">
            <a:solidFill>
              <a:schemeClr val="tx1"/>
            </a:solidFill>
            <a:miter lim="800000"/>
            <a:headEnd/>
            <a:tailEnd type="triangle" w="med" len="med"/>
          </a:ln>
          <a:effectLst/>
        </p:spPr>
      </p:cxnSp>
      <p:sp>
        <p:nvSpPr>
          <p:cNvPr id="428104" name="Text Box 72"/>
          <p:cNvSpPr txBox="1">
            <a:spLocks noChangeArrowheads="1"/>
          </p:cNvSpPr>
          <p:nvPr/>
        </p:nvSpPr>
        <p:spPr bwMode="auto">
          <a:xfrm rot="-5400000">
            <a:off x="4282281" y="5318919"/>
            <a:ext cx="2682875" cy="274638"/>
          </a:xfrm>
          <a:prstGeom prst="rect">
            <a:avLst/>
          </a:prstGeom>
          <a:noFill/>
          <a:ln w="9525">
            <a:noFill/>
            <a:miter lim="800000"/>
            <a:headEnd/>
            <a:tailEnd/>
          </a:ln>
          <a:effectLst/>
        </p:spPr>
        <p:txBody>
          <a:bodyPr>
            <a:spAutoFit/>
          </a:bodyPr>
          <a:lstStyle/>
          <a:p>
            <a:pPr algn="ctr"/>
            <a:r>
              <a:rPr kumimoji="1" lang="en-US" altLang="zh-CN" sz="1200" b="1">
                <a:solidFill>
                  <a:srgbClr val="0000CC"/>
                </a:solidFill>
                <a:latin typeface="Verdana" pitchFamily="34" charset="0"/>
                <a:ea typeface="Gulim" pitchFamily="34" charset="-127"/>
                <a:cs typeface="Arial" pitchFamily="34" charset="0"/>
              </a:rPr>
              <a:t>s</a:t>
            </a:r>
            <a:r>
              <a:rPr kumimoji="1" lang="zh-CN" altLang="en-US" sz="1200" b="1">
                <a:solidFill>
                  <a:srgbClr val="0000CC"/>
                </a:solidFill>
                <a:latin typeface="Verdana" pitchFamily="34" charset="0"/>
                <a:ea typeface="Gulim" pitchFamily="34" charset="-127"/>
                <a:cs typeface="Arial" pitchFamily="34" charset="0"/>
              </a:rPr>
              <a:t>放射性肿瘤累计发生率</a:t>
            </a:r>
          </a:p>
        </p:txBody>
      </p:sp>
      <p:sp>
        <p:nvSpPr>
          <p:cNvPr id="428105" name="Text Box 73"/>
          <p:cNvSpPr txBox="1">
            <a:spLocks noChangeArrowheads="1"/>
          </p:cNvSpPr>
          <p:nvPr/>
        </p:nvSpPr>
        <p:spPr bwMode="auto">
          <a:xfrm>
            <a:off x="5981700" y="6324600"/>
            <a:ext cx="3467100" cy="274638"/>
          </a:xfrm>
          <a:prstGeom prst="rect">
            <a:avLst/>
          </a:prstGeom>
          <a:noFill/>
          <a:ln w="9525">
            <a:noFill/>
            <a:miter lim="800000"/>
            <a:headEnd/>
            <a:tailEnd/>
          </a:ln>
          <a:effectLst/>
        </p:spPr>
        <p:txBody>
          <a:bodyPr>
            <a:spAutoFit/>
          </a:bodyPr>
          <a:lstStyle/>
          <a:p>
            <a:pPr algn="ctr"/>
            <a:r>
              <a:rPr kumimoji="1" lang="zh-CN" altLang="en-US" sz="1200" b="1">
                <a:solidFill>
                  <a:srgbClr val="0000CC"/>
                </a:solidFill>
                <a:latin typeface="Verdana" pitchFamily="34" charset="0"/>
                <a:ea typeface="Gulim" pitchFamily="34" charset="-127"/>
              </a:rPr>
              <a:t>放射治疗后时间 </a:t>
            </a:r>
            <a:r>
              <a:rPr kumimoji="1" lang="en-US" altLang="zh-CN" sz="1200" b="1">
                <a:solidFill>
                  <a:srgbClr val="0000CC"/>
                </a:solidFill>
                <a:latin typeface="Verdana" pitchFamily="34" charset="0"/>
                <a:ea typeface="Gulim" pitchFamily="34" charset="-127"/>
              </a:rPr>
              <a:t>(</a:t>
            </a:r>
            <a:r>
              <a:rPr kumimoji="1" lang="zh-CN" altLang="en-US" sz="1200" b="1">
                <a:solidFill>
                  <a:srgbClr val="0000CC"/>
                </a:solidFill>
                <a:latin typeface="Verdana" pitchFamily="34" charset="0"/>
                <a:ea typeface="Gulim" pitchFamily="34" charset="-127"/>
              </a:rPr>
              <a:t>年</a:t>
            </a:r>
            <a:r>
              <a:rPr kumimoji="1" lang="en-US" altLang="zh-CN" sz="1200" b="1">
                <a:solidFill>
                  <a:srgbClr val="0000CC"/>
                </a:solidFill>
                <a:latin typeface="Verdana" pitchFamily="34" charset="0"/>
                <a:ea typeface="Gulim" pitchFamily="34" charset="-127"/>
              </a:rPr>
              <a:t>)</a:t>
            </a:r>
          </a:p>
        </p:txBody>
      </p:sp>
      <p:sp>
        <p:nvSpPr>
          <p:cNvPr id="428110" name="Text Box 78"/>
          <p:cNvSpPr txBox="1">
            <a:spLocks noChangeArrowheads="1"/>
          </p:cNvSpPr>
          <p:nvPr/>
        </p:nvSpPr>
        <p:spPr bwMode="auto">
          <a:xfrm>
            <a:off x="6400800" y="6592888"/>
            <a:ext cx="2376488" cy="304800"/>
          </a:xfrm>
          <a:prstGeom prst="rect">
            <a:avLst/>
          </a:prstGeom>
          <a:noFill/>
          <a:ln w="9525">
            <a:noFill/>
            <a:miter lim="800000"/>
            <a:headEnd/>
            <a:tailEnd/>
          </a:ln>
          <a:effectLst/>
        </p:spPr>
        <p:txBody>
          <a:bodyPr>
            <a:spAutoFit/>
          </a:bodyPr>
          <a:lstStyle/>
          <a:p>
            <a:pPr algn="r">
              <a:spcBef>
                <a:spcPct val="0"/>
              </a:spcBef>
            </a:pPr>
            <a:r>
              <a:rPr lang="en-US" altLang="en-US" sz="1400">
                <a:solidFill>
                  <a:srgbClr val="0000CC"/>
                </a:solidFill>
                <a:latin typeface="Times New Roman" pitchFamily="18" charset="0"/>
                <a:ea typeface="宋体" pitchFamily="2" charset="-122"/>
              </a:rPr>
              <a:t>McLeod et al., 2000</a:t>
            </a:r>
          </a:p>
        </p:txBody>
      </p:sp>
      <p:grpSp>
        <p:nvGrpSpPr>
          <p:cNvPr id="428179" name="Group 147"/>
          <p:cNvGrpSpPr>
            <a:grpSpLocks/>
          </p:cNvGrpSpPr>
          <p:nvPr/>
        </p:nvGrpSpPr>
        <p:grpSpPr bwMode="auto">
          <a:xfrm>
            <a:off x="5715000" y="4191000"/>
            <a:ext cx="3462338" cy="2255838"/>
            <a:chOff x="3291" y="2578"/>
            <a:chExt cx="2324" cy="1487"/>
          </a:xfrm>
        </p:grpSpPr>
        <p:sp>
          <p:nvSpPr>
            <p:cNvPr id="428069" name="Line 37"/>
            <p:cNvSpPr>
              <a:spLocks noChangeShapeType="1"/>
            </p:cNvSpPr>
            <p:nvPr/>
          </p:nvSpPr>
          <p:spPr bwMode="auto">
            <a:xfrm rot="-5400000">
              <a:off x="3893" y="3769"/>
              <a:ext cx="43"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70" name="Line 38"/>
            <p:cNvSpPr>
              <a:spLocks noChangeShapeType="1"/>
            </p:cNvSpPr>
            <p:nvPr/>
          </p:nvSpPr>
          <p:spPr bwMode="auto">
            <a:xfrm rot="-5400000">
              <a:off x="4239" y="3777"/>
              <a:ext cx="43"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71" name="Line 39"/>
            <p:cNvSpPr>
              <a:spLocks noChangeShapeType="1"/>
            </p:cNvSpPr>
            <p:nvPr/>
          </p:nvSpPr>
          <p:spPr bwMode="auto">
            <a:xfrm rot="-5400000">
              <a:off x="4595" y="3777"/>
              <a:ext cx="43"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72" name="Line 40"/>
            <p:cNvSpPr>
              <a:spLocks noChangeShapeType="1"/>
            </p:cNvSpPr>
            <p:nvPr/>
          </p:nvSpPr>
          <p:spPr bwMode="auto">
            <a:xfrm rot="-5400000">
              <a:off x="4960" y="3773"/>
              <a:ext cx="43"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73" name="Line 41"/>
            <p:cNvSpPr>
              <a:spLocks noChangeShapeType="1"/>
            </p:cNvSpPr>
            <p:nvPr/>
          </p:nvSpPr>
          <p:spPr bwMode="auto">
            <a:xfrm rot="-5400000">
              <a:off x="5319" y="3771"/>
              <a:ext cx="43"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74" name="Line 42"/>
            <p:cNvSpPr>
              <a:spLocks noChangeShapeType="1"/>
            </p:cNvSpPr>
            <p:nvPr/>
          </p:nvSpPr>
          <p:spPr bwMode="auto">
            <a:xfrm>
              <a:off x="3573" y="2657"/>
              <a:ext cx="0" cy="1133"/>
            </a:xfrm>
            <a:prstGeom prst="line">
              <a:avLst/>
            </a:prstGeom>
            <a:noFill/>
            <a:ln w="31750">
              <a:solidFill>
                <a:schemeClr val="tx1"/>
              </a:solidFill>
              <a:round/>
              <a:headEnd/>
              <a:tailEnd/>
            </a:ln>
            <a:effectLst/>
          </p:spPr>
          <p:txBody>
            <a:bodyPr>
              <a:spAutoFit/>
            </a:bodyPr>
            <a:lstStyle/>
            <a:p>
              <a:endParaRPr lang="zh-CN" altLang="en-US"/>
            </a:p>
          </p:txBody>
        </p:sp>
        <p:sp>
          <p:nvSpPr>
            <p:cNvPr id="428075" name="Line 43"/>
            <p:cNvSpPr>
              <a:spLocks noChangeShapeType="1"/>
            </p:cNvSpPr>
            <p:nvPr/>
          </p:nvSpPr>
          <p:spPr bwMode="auto">
            <a:xfrm>
              <a:off x="3668" y="3226"/>
              <a:ext cx="0" cy="563"/>
            </a:xfrm>
            <a:prstGeom prst="line">
              <a:avLst/>
            </a:prstGeom>
            <a:noFill/>
            <a:ln w="34925">
              <a:solidFill>
                <a:srgbClr val="800080"/>
              </a:solidFill>
              <a:prstDash val="sysDot"/>
              <a:round/>
              <a:headEnd/>
              <a:tailEnd/>
            </a:ln>
            <a:effectLst/>
          </p:spPr>
          <p:txBody>
            <a:bodyPr wrap="none">
              <a:spAutoFit/>
            </a:bodyPr>
            <a:lstStyle/>
            <a:p>
              <a:endParaRPr lang="zh-CN" altLang="en-US"/>
            </a:p>
          </p:txBody>
        </p:sp>
        <p:sp>
          <p:nvSpPr>
            <p:cNvPr id="428076" name="Line 44"/>
            <p:cNvSpPr>
              <a:spLocks noChangeShapeType="1"/>
            </p:cNvSpPr>
            <p:nvPr/>
          </p:nvSpPr>
          <p:spPr bwMode="auto">
            <a:xfrm>
              <a:off x="3663" y="3241"/>
              <a:ext cx="382" cy="0"/>
            </a:xfrm>
            <a:prstGeom prst="line">
              <a:avLst/>
            </a:prstGeom>
            <a:noFill/>
            <a:ln w="34925">
              <a:solidFill>
                <a:srgbClr val="800080"/>
              </a:solidFill>
              <a:prstDash val="sysDot"/>
              <a:round/>
              <a:headEnd/>
              <a:tailEnd/>
            </a:ln>
            <a:effectLst/>
          </p:spPr>
          <p:txBody>
            <a:bodyPr wrap="none">
              <a:spAutoFit/>
            </a:bodyPr>
            <a:lstStyle/>
            <a:p>
              <a:endParaRPr lang="zh-CN" altLang="en-US"/>
            </a:p>
          </p:txBody>
        </p:sp>
        <p:sp>
          <p:nvSpPr>
            <p:cNvPr id="428077" name="Line 45"/>
            <p:cNvSpPr>
              <a:spLocks noChangeShapeType="1"/>
            </p:cNvSpPr>
            <p:nvPr/>
          </p:nvSpPr>
          <p:spPr bwMode="auto">
            <a:xfrm flipV="1">
              <a:off x="4032" y="2710"/>
              <a:ext cx="0" cy="520"/>
            </a:xfrm>
            <a:prstGeom prst="line">
              <a:avLst/>
            </a:prstGeom>
            <a:noFill/>
            <a:ln w="34925">
              <a:solidFill>
                <a:srgbClr val="800080"/>
              </a:solidFill>
              <a:prstDash val="sysDot"/>
              <a:round/>
              <a:headEnd/>
              <a:tailEnd/>
            </a:ln>
            <a:effectLst/>
          </p:spPr>
          <p:txBody>
            <a:bodyPr wrap="none">
              <a:spAutoFit/>
            </a:bodyPr>
            <a:lstStyle/>
            <a:p>
              <a:endParaRPr lang="zh-CN" altLang="en-US"/>
            </a:p>
          </p:txBody>
        </p:sp>
        <p:sp>
          <p:nvSpPr>
            <p:cNvPr id="428078" name="Line 46"/>
            <p:cNvSpPr>
              <a:spLocks noChangeShapeType="1"/>
            </p:cNvSpPr>
            <p:nvPr/>
          </p:nvSpPr>
          <p:spPr bwMode="auto">
            <a:xfrm>
              <a:off x="3862" y="3707"/>
              <a:ext cx="0" cy="89"/>
            </a:xfrm>
            <a:prstGeom prst="line">
              <a:avLst/>
            </a:prstGeom>
            <a:noFill/>
            <a:ln w="34925">
              <a:solidFill>
                <a:srgbClr val="00CC00"/>
              </a:solidFill>
              <a:prstDash val="dash"/>
              <a:round/>
              <a:headEnd/>
              <a:tailEnd/>
            </a:ln>
            <a:effectLst/>
          </p:spPr>
          <p:txBody>
            <a:bodyPr wrap="none">
              <a:spAutoFit/>
            </a:bodyPr>
            <a:lstStyle/>
            <a:p>
              <a:endParaRPr lang="zh-CN" altLang="en-US"/>
            </a:p>
          </p:txBody>
        </p:sp>
        <p:sp>
          <p:nvSpPr>
            <p:cNvPr id="428079" name="Line 47"/>
            <p:cNvSpPr>
              <a:spLocks noChangeShapeType="1"/>
            </p:cNvSpPr>
            <p:nvPr/>
          </p:nvSpPr>
          <p:spPr bwMode="auto">
            <a:xfrm>
              <a:off x="3862" y="3719"/>
              <a:ext cx="86" cy="0"/>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0" name="Line 48"/>
            <p:cNvSpPr>
              <a:spLocks noChangeShapeType="1"/>
            </p:cNvSpPr>
            <p:nvPr/>
          </p:nvSpPr>
          <p:spPr bwMode="auto">
            <a:xfrm>
              <a:off x="3943" y="3664"/>
              <a:ext cx="0" cy="43"/>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1" name="Line 49"/>
            <p:cNvSpPr>
              <a:spLocks noChangeShapeType="1"/>
            </p:cNvSpPr>
            <p:nvPr/>
          </p:nvSpPr>
          <p:spPr bwMode="auto">
            <a:xfrm>
              <a:off x="3959" y="3653"/>
              <a:ext cx="344" cy="0"/>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2" name="Line 50"/>
            <p:cNvSpPr>
              <a:spLocks noChangeShapeType="1"/>
            </p:cNvSpPr>
            <p:nvPr/>
          </p:nvSpPr>
          <p:spPr bwMode="auto">
            <a:xfrm flipV="1">
              <a:off x="4303" y="3610"/>
              <a:ext cx="43" cy="43"/>
            </a:xfrm>
            <a:prstGeom prst="line">
              <a:avLst/>
            </a:prstGeom>
            <a:noFill/>
            <a:ln w="34925">
              <a:solidFill>
                <a:srgbClr val="00CC00"/>
              </a:solidFill>
              <a:prstDash val="dash"/>
              <a:round/>
              <a:headEnd/>
              <a:tailEnd/>
            </a:ln>
            <a:effectLst/>
          </p:spPr>
          <p:txBody>
            <a:bodyPr wrap="none">
              <a:spAutoFit/>
            </a:bodyPr>
            <a:lstStyle/>
            <a:p>
              <a:endParaRPr lang="zh-CN" altLang="en-US"/>
            </a:p>
          </p:txBody>
        </p:sp>
        <p:sp>
          <p:nvSpPr>
            <p:cNvPr id="428083" name="Line 51"/>
            <p:cNvSpPr>
              <a:spLocks noChangeShapeType="1"/>
            </p:cNvSpPr>
            <p:nvPr/>
          </p:nvSpPr>
          <p:spPr bwMode="auto">
            <a:xfrm>
              <a:off x="4346" y="3610"/>
              <a:ext cx="301" cy="0"/>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4" name="Line 52"/>
            <p:cNvSpPr>
              <a:spLocks noChangeShapeType="1"/>
            </p:cNvSpPr>
            <p:nvPr/>
          </p:nvSpPr>
          <p:spPr bwMode="auto">
            <a:xfrm flipH="1">
              <a:off x="4647" y="3523"/>
              <a:ext cx="43" cy="87"/>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5" name="Line 53"/>
            <p:cNvSpPr>
              <a:spLocks noChangeShapeType="1"/>
            </p:cNvSpPr>
            <p:nvPr/>
          </p:nvSpPr>
          <p:spPr bwMode="auto">
            <a:xfrm>
              <a:off x="4690" y="3436"/>
              <a:ext cx="0" cy="87"/>
            </a:xfrm>
            <a:prstGeom prst="line">
              <a:avLst/>
            </a:prstGeom>
            <a:noFill/>
            <a:ln w="34925">
              <a:solidFill>
                <a:srgbClr val="00CC00"/>
              </a:solidFill>
              <a:prstDash val="dash"/>
              <a:round/>
              <a:headEnd/>
              <a:tailEnd/>
            </a:ln>
            <a:effectLst/>
          </p:spPr>
          <p:txBody>
            <a:bodyPr>
              <a:spAutoFit/>
            </a:bodyPr>
            <a:lstStyle/>
            <a:p>
              <a:endParaRPr lang="zh-CN" altLang="en-US"/>
            </a:p>
          </p:txBody>
        </p:sp>
        <p:sp>
          <p:nvSpPr>
            <p:cNvPr id="428086" name="Line 54"/>
            <p:cNvSpPr>
              <a:spLocks noChangeShapeType="1"/>
            </p:cNvSpPr>
            <p:nvPr/>
          </p:nvSpPr>
          <p:spPr bwMode="auto">
            <a:xfrm>
              <a:off x="4690" y="3448"/>
              <a:ext cx="129" cy="0"/>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7" name="Line 55"/>
            <p:cNvSpPr>
              <a:spLocks noChangeShapeType="1"/>
            </p:cNvSpPr>
            <p:nvPr/>
          </p:nvSpPr>
          <p:spPr bwMode="auto">
            <a:xfrm flipH="1">
              <a:off x="4819" y="3393"/>
              <a:ext cx="43" cy="43"/>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8" name="Line 56"/>
            <p:cNvSpPr>
              <a:spLocks noChangeShapeType="1"/>
            </p:cNvSpPr>
            <p:nvPr/>
          </p:nvSpPr>
          <p:spPr bwMode="auto">
            <a:xfrm>
              <a:off x="4862" y="3393"/>
              <a:ext cx="344" cy="0"/>
            </a:xfrm>
            <a:prstGeom prst="line">
              <a:avLst/>
            </a:prstGeom>
            <a:noFill/>
            <a:ln w="34925">
              <a:solidFill>
                <a:srgbClr val="00CC00"/>
              </a:solidFill>
              <a:prstDash val="sysDot"/>
              <a:round/>
              <a:headEnd/>
              <a:tailEnd/>
            </a:ln>
            <a:effectLst/>
          </p:spPr>
          <p:txBody>
            <a:bodyPr wrap="none">
              <a:spAutoFit/>
            </a:bodyPr>
            <a:lstStyle/>
            <a:p>
              <a:endParaRPr lang="zh-CN" altLang="en-US"/>
            </a:p>
          </p:txBody>
        </p:sp>
        <p:sp>
          <p:nvSpPr>
            <p:cNvPr id="428089" name="Line 57"/>
            <p:cNvSpPr>
              <a:spLocks noChangeShapeType="1"/>
            </p:cNvSpPr>
            <p:nvPr/>
          </p:nvSpPr>
          <p:spPr bwMode="auto">
            <a:xfrm>
              <a:off x="4993" y="3715"/>
              <a:ext cx="214" cy="0"/>
            </a:xfrm>
            <a:prstGeom prst="line">
              <a:avLst/>
            </a:prstGeom>
            <a:noFill/>
            <a:ln w="34925">
              <a:solidFill>
                <a:schemeClr val="hlink"/>
              </a:solidFill>
              <a:round/>
              <a:headEnd/>
              <a:tailEnd/>
            </a:ln>
            <a:effectLst/>
          </p:spPr>
          <p:txBody>
            <a:bodyPr wrap="none">
              <a:spAutoFit/>
            </a:bodyPr>
            <a:lstStyle/>
            <a:p>
              <a:endParaRPr lang="zh-CN" altLang="en-US"/>
            </a:p>
          </p:txBody>
        </p:sp>
        <p:sp>
          <p:nvSpPr>
            <p:cNvPr id="428090" name="Line 58"/>
            <p:cNvSpPr>
              <a:spLocks noChangeShapeType="1"/>
            </p:cNvSpPr>
            <p:nvPr/>
          </p:nvSpPr>
          <p:spPr bwMode="auto">
            <a:xfrm flipV="1">
              <a:off x="4776" y="3734"/>
              <a:ext cx="231" cy="6"/>
            </a:xfrm>
            <a:prstGeom prst="line">
              <a:avLst/>
            </a:prstGeom>
            <a:noFill/>
            <a:ln w="34925">
              <a:solidFill>
                <a:schemeClr val="hlink"/>
              </a:solidFill>
              <a:round/>
              <a:headEnd/>
              <a:tailEnd/>
            </a:ln>
            <a:effectLst/>
          </p:spPr>
          <p:txBody>
            <a:bodyPr>
              <a:spAutoFit/>
            </a:bodyPr>
            <a:lstStyle/>
            <a:p>
              <a:endParaRPr lang="zh-CN" altLang="en-US"/>
            </a:p>
          </p:txBody>
        </p:sp>
        <p:sp>
          <p:nvSpPr>
            <p:cNvPr id="428091" name="Line 59"/>
            <p:cNvSpPr>
              <a:spLocks noChangeShapeType="1"/>
            </p:cNvSpPr>
            <p:nvPr/>
          </p:nvSpPr>
          <p:spPr bwMode="auto">
            <a:xfrm>
              <a:off x="4696" y="3751"/>
              <a:ext cx="86" cy="0"/>
            </a:xfrm>
            <a:prstGeom prst="line">
              <a:avLst/>
            </a:prstGeom>
            <a:noFill/>
            <a:ln w="34925">
              <a:solidFill>
                <a:schemeClr val="hlink"/>
              </a:solidFill>
              <a:round/>
              <a:headEnd/>
              <a:tailEnd/>
            </a:ln>
            <a:effectLst/>
          </p:spPr>
          <p:txBody>
            <a:bodyPr wrap="none">
              <a:spAutoFit/>
            </a:bodyPr>
            <a:lstStyle/>
            <a:p>
              <a:endParaRPr lang="zh-CN" altLang="en-US"/>
            </a:p>
          </p:txBody>
        </p:sp>
        <p:sp>
          <p:nvSpPr>
            <p:cNvPr id="428092" name="Line 60"/>
            <p:cNvSpPr>
              <a:spLocks noChangeShapeType="1"/>
            </p:cNvSpPr>
            <p:nvPr/>
          </p:nvSpPr>
          <p:spPr bwMode="auto">
            <a:xfrm rot="1427616" flipH="1">
              <a:off x="4647" y="3734"/>
              <a:ext cx="43" cy="43"/>
            </a:xfrm>
            <a:prstGeom prst="line">
              <a:avLst/>
            </a:prstGeom>
            <a:noFill/>
            <a:ln w="34925">
              <a:solidFill>
                <a:schemeClr val="hlink"/>
              </a:solidFill>
              <a:round/>
              <a:headEnd/>
              <a:tailEnd/>
            </a:ln>
            <a:effectLst/>
          </p:spPr>
          <p:txBody>
            <a:bodyPr wrap="none">
              <a:spAutoFit/>
            </a:bodyPr>
            <a:lstStyle/>
            <a:p>
              <a:endParaRPr lang="zh-CN" altLang="en-US"/>
            </a:p>
          </p:txBody>
        </p:sp>
        <p:sp>
          <p:nvSpPr>
            <p:cNvPr id="428093" name="Line 61"/>
            <p:cNvSpPr>
              <a:spLocks noChangeShapeType="1"/>
            </p:cNvSpPr>
            <p:nvPr/>
          </p:nvSpPr>
          <p:spPr bwMode="auto">
            <a:xfrm>
              <a:off x="4602" y="3769"/>
              <a:ext cx="43" cy="0"/>
            </a:xfrm>
            <a:prstGeom prst="line">
              <a:avLst/>
            </a:prstGeom>
            <a:noFill/>
            <a:ln w="34925">
              <a:solidFill>
                <a:schemeClr val="hlink"/>
              </a:solidFill>
              <a:round/>
              <a:headEnd/>
              <a:tailEnd/>
            </a:ln>
            <a:effectLst/>
          </p:spPr>
          <p:txBody>
            <a:bodyPr wrap="none">
              <a:spAutoFit/>
            </a:bodyPr>
            <a:lstStyle/>
            <a:p>
              <a:endParaRPr lang="zh-CN" altLang="en-US"/>
            </a:p>
          </p:txBody>
        </p:sp>
        <p:sp>
          <p:nvSpPr>
            <p:cNvPr id="428094" name="Line 62"/>
            <p:cNvSpPr>
              <a:spLocks noChangeShapeType="1"/>
            </p:cNvSpPr>
            <p:nvPr/>
          </p:nvSpPr>
          <p:spPr bwMode="auto">
            <a:xfrm>
              <a:off x="4471" y="3779"/>
              <a:ext cx="129" cy="0"/>
            </a:xfrm>
            <a:prstGeom prst="line">
              <a:avLst/>
            </a:prstGeom>
            <a:noFill/>
            <a:ln w="34925">
              <a:solidFill>
                <a:schemeClr val="hlink"/>
              </a:solidFill>
              <a:round/>
              <a:headEnd/>
              <a:tailEnd/>
            </a:ln>
            <a:effectLst/>
          </p:spPr>
          <p:txBody>
            <a:bodyPr wrap="none">
              <a:spAutoFit/>
            </a:bodyPr>
            <a:lstStyle/>
            <a:p>
              <a:endParaRPr lang="zh-CN" altLang="en-US"/>
            </a:p>
          </p:txBody>
        </p:sp>
        <p:sp>
          <p:nvSpPr>
            <p:cNvPr id="428095" name="Text Box 63"/>
            <p:cNvSpPr txBox="1">
              <a:spLocks noChangeArrowheads="1"/>
            </p:cNvSpPr>
            <p:nvPr/>
          </p:nvSpPr>
          <p:spPr bwMode="auto">
            <a:xfrm>
              <a:off x="3291" y="2578"/>
              <a:ext cx="309" cy="1365"/>
            </a:xfrm>
            <a:prstGeom prst="rect">
              <a:avLst/>
            </a:prstGeom>
            <a:noFill/>
            <a:ln w="9525">
              <a:noFill/>
              <a:miter lim="800000"/>
              <a:headEnd/>
              <a:tailEnd/>
            </a:ln>
            <a:effectLst/>
          </p:spPr>
          <p:txBody>
            <a:bodyPr>
              <a:spAutoFit/>
            </a:bodyPr>
            <a:lstStyle/>
            <a:p>
              <a:pPr algn="r">
                <a:spcBef>
                  <a:spcPct val="140000"/>
                </a:spcBef>
              </a:pPr>
              <a:r>
                <a:rPr kumimoji="1" lang="en-US" altLang="zh-CN" sz="1000" b="1">
                  <a:solidFill>
                    <a:srgbClr val="0000CC"/>
                  </a:solidFill>
                  <a:latin typeface="Verdana" pitchFamily="34" charset="0"/>
                  <a:ea typeface="Gulim" pitchFamily="34" charset="-127"/>
                </a:rPr>
                <a:t>1</a:t>
              </a:r>
            </a:p>
            <a:p>
              <a:pPr algn="r">
                <a:spcBef>
                  <a:spcPct val="140000"/>
                </a:spcBef>
              </a:pPr>
              <a:r>
                <a:rPr kumimoji="1" lang="en-US" altLang="zh-CN" sz="1000" b="1">
                  <a:solidFill>
                    <a:srgbClr val="0000CC"/>
                  </a:solidFill>
                  <a:latin typeface="Verdana" pitchFamily="34" charset="0"/>
                  <a:ea typeface="Gulim" pitchFamily="34" charset="-127"/>
                </a:rPr>
                <a:t>0.8</a:t>
              </a:r>
            </a:p>
            <a:p>
              <a:pPr algn="r">
                <a:spcBef>
                  <a:spcPct val="140000"/>
                </a:spcBef>
              </a:pPr>
              <a:r>
                <a:rPr kumimoji="1" lang="en-US" altLang="zh-CN" sz="1000" b="1">
                  <a:solidFill>
                    <a:srgbClr val="0000CC"/>
                  </a:solidFill>
                  <a:latin typeface="Verdana" pitchFamily="34" charset="0"/>
                  <a:ea typeface="Gulim" pitchFamily="34" charset="-127"/>
                </a:rPr>
                <a:t>0.6</a:t>
              </a:r>
            </a:p>
            <a:p>
              <a:pPr algn="r">
                <a:spcBef>
                  <a:spcPct val="140000"/>
                </a:spcBef>
              </a:pPr>
              <a:r>
                <a:rPr kumimoji="1" lang="en-US" altLang="zh-CN" sz="1000" b="1">
                  <a:solidFill>
                    <a:srgbClr val="0000CC"/>
                  </a:solidFill>
                  <a:latin typeface="Verdana" pitchFamily="34" charset="0"/>
                  <a:ea typeface="Gulim" pitchFamily="34" charset="-127"/>
                </a:rPr>
                <a:t>0.4</a:t>
              </a:r>
            </a:p>
            <a:p>
              <a:pPr algn="r">
                <a:spcBef>
                  <a:spcPct val="140000"/>
                </a:spcBef>
              </a:pPr>
              <a:r>
                <a:rPr kumimoji="1" lang="en-US" altLang="zh-CN" sz="1000" b="1">
                  <a:solidFill>
                    <a:srgbClr val="0000CC"/>
                  </a:solidFill>
                  <a:latin typeface="Verdana" pitchFamily="34" charset="0"/>
                  <a:ea typeface="Gulim" pitchFamily="34" charset="-127"/>
                </a:rPr>
                <a:t>0.2</a:t>
              </a:r>
            </a:p>
            <a:p>
              <a:pPr algn="r">
                <a:spcBef>
                  <a:spcPct val="140000"/>
                </a:spcBef>
              </a:pPr>
              <a:r>
                <a:rPr kumimoji="1" lang="en-US" altLang="zh-CN" sz="1000" b="1">
                  <a:solidFill>
                    <a:srgbClr val="0000CC"/>
                  </a:solidFill>
                  <a:latin typeface="Verdana" pitchFamily="34" charset="0"/>
                  <a:ea typeface="Gulim" pitchFamily="34" charset="-127"/>
                </a:rPr>
                <a:t>0</a:t>
              </a:r>
            </a:p>
          </p:txBody>
        </p:sp>
        <p:sp>
          <p:nvSpPr>
            <p:cNvPr id="428096" name="Line 64"/>
            <p:cNvSpPr>
              <a:spLocks noChangeShapeType="1"/>
            </p:cNvSpPr>
            <p:nvPr/>
          </p:nvSpPr>
          <p:spPr bwMode="auto">
            <a:xfrm>
              <a:off x="3571" y="2700"/>
              <a:ext cx="42"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97" name="Line 65"/>
            <p:cNvSpPr>
              <a:spLocks noChangeShapeType="1"/>
            </p:cNvSpPr>
            <p:nvPr/>
          </p:nvSpPr>
          <p:spPr bwMode="auto">
            <a:xfrm>
              <a:off x="3573" y="2911"/>
              <a:ext cx="42"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98" name="Line 66"/>
            <p:cNvSpPr>
              <a:spLocks noChangeShapeType="1"/>
            </p:cNvSpPr>
            <p:nvPr/>
          </p:nvSpPr>
          <p:spPr bwMode="auto">
            <a:xfrm>
              <a:off x="3571" y="3130"/>
              <a:ext cx="42"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099" name="Line 67"/>
            <p:cNvSpPr>
              <a:spLocks noChangeShapeType="1"/>
            </p:cNvSpPr>
            <p:nvPr/>
          </p:nvSpPr>
          <p:spPr bwMode="auto">
            <a:xfrm>
              <a:off x="3571" y="3346"/>
              <a:ext cx="42"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100" name="Line 68"/>
            <p:cNvSpPr>
              <a:spLocks noChangeShapeType="1"/>
            </p:cNvSpPr>
            <p:nvPr/>
          </p:nvSpPr>
          <p:spPr bwMode="auto">
            <a:xfrm>
              <a:off x="3573" y="3566"/>
              <a:ext cx="42" cy="0"/>
            </a:xfrm>
            <a:prstGeom prst="line">
              <a:avLst/>
            </a:prstGeom>
            <a:noFill/>
            <a:ln w="34925">
              <a:solidFill>
                <a:schemeClr val="tx1"/>
              </a:solidFill>
              <a:round/>
              <a:headEnd/>
              <a:tailEnd/>
            </a:ln>
            <a:effectLst/>
          </p:spPr>
          <p:txBody>
            <a:bodyPr wrap="none">
              <a:spAutoFit/>
            </a:bodyPr>
            <a:lstStyle/>
            <a:p>
              <a:endParaRPr lang="zh-CN" altLang="en-US"/>
            </a:p>
          </p:txBody>
        </p:sp>
        <p:sp>
          <p:nvSpPr>
            <p:cNvPr id="428101" name="Line 69"/>
            <p:cNvSpPr>
              <a:spLocks noChangeShapeType="1"/>
            </p:cNvSpPr>
            <p:nvPr/>
          </p:nvSpPr>
          <p:spPr bwMode="auto">
            <a:xfrm>
              <a:off x="4261" y="3783"/>
              <a:ext cx="214" cy="0"/>
            </a:xfrm>
            <a:prstGeom prst="line">
              <a:avLst/>
            </a:prstGeom>
            <a:noFill/>
            <a:ln w="34925">
              <a:solidFill>
                <a:schemeClr val="hlink"/>
              </a:solidFill>
              <a:round/>
              <a:headEnd/>
              <a:tailEnd/>
            </a:ln>
            <a:effectLst/>
          </p:spPr>
          <p:txBody>
            <a:bodyPr wrap="none">
              <a:spAutoFit/>
            </a:bodyPr>
            <a:lstStyle/>
            <a:p>
              <a:endParaRPr lang="zh-CN" altLang="en-US"/>
            </a:p>
          </p:txBody>
        </p:sp>
        <p:sp>
          <p:nvSpPr>
            <p:cNvPr id="428102" name="Line 70"/>
            <p:cNvSpPr>
              <a:spLocks noChangeShapeType="1"/>
            </p:cNvSpPr>
            <p:nvPr/>
          </p:nvSpPr>
          <p:spPr bwMode="auto">
            <a:xfrm>
              <a:off x="4035" y="3787"/>
              <a:ext cx="226" cy="0"/>
            </a:xfrm>
            <a:prstGeom prst="line">
              <a:avLst/>
            </a:prstGeom>
            <a:noFill/>
            <a:ln w="34925">
              <a:solidFill>
                <a:schemeClr val="hlink"/>
              </a:solidFill>
              <a:round/>
              <a:headEnd/>
              <a:tailEnd/>
            </a:ln>
            <a:effectLst/>
          </p:spPr>
          <p:txBody>
            <a:bodyPr>
              <a:spAutoFit/>
            </a:bodyPr>
            <a:lstStyle/>
            <a:p>
              <a:endParaRPr lang="zh-CN" altLang="en-US"/>
            </a:p>
          </p:txBody>
        </p:sp>
        <p:sp>
          <p:nvSpPr>
            <p:cNvPr id="428103" name="Line 71"/>
            <p:cNvSpPr>
              <a:spLocks noChangeShapeType="1"/>
            </p:cNvSpPr>
            <p:nvPr/>
          </p:nvSpPr>
          <p:spPr bwMode="auto">
            <a:xfrm>
              <a:off x="3566" y="3796"/>
              <a:ext cx="1812" cy="0"/>
            </a:xfrm>
            <a:prstGeom prst="line">
              <a:avLst/>
            </a:prstGeom>
            <a:noFill/>
            <a:ln w="31750">
              <a:solidFill>
                <a:schemeClr val="tx1"/>
              </a:solidFill>
              <a:round/>
              <a:headEnd/>
              <a:tailEnd/>
            </a:ln>
            <a:effectLst/>
          </p:spPr>
          <p:txBody>
            <a:bodyPr>
              <a:spAutoFit/>
            </a:bodyPr>
            <a:lstStyle/>
            <a:p>
              <a:endParaRPr lang="zh-CN" altLang="en-US"/>
            </a:p>
          </p:txBody>
        </p:sp>
        <p:sp>
          <p:nvSpPr>
            <p:cNvPr id="428106" name="Text Box 74"/>
            <p:cNvSpPr txBox="1">
              <a:spLocks noChangeArrowheads="1"/>
            </p:cNvSpPr>
            <p:nvPr/>
          </p:nvSpPr>
          <p:spPr bwMode="auto">
            <a:xfrm>
              <a:off x="4026" y="2640"/>
              <a:ext cx="774" cy="201"/>
            </a:xfrm>
            <a:prstGeom prst="rect">
              <a:avLst/>
            </a:prstGeom>
            <a:noFill/>
            <a:ln w="9525">
              <a:noFill/>
              <a:miter lim="800000"/>
              <a:headEnd/>
              <a:tailEnd/>
            </a:ln>
            <a:effectLst/>
          </p:spPr>
          <p:txBody>
            <a:bodyPr>
              <a:spAutoFit/>
            </a:bodyPr>
            <a:lstStyle/>
            <a:p>
              <a:r>
                <a:rPr kumimoji="1" lang="zh-CN" altLang="en-US" sz="1400" b="1">
                  <a:solidFill>
                    <a:srgbClr val="0000CC"/>
                  </a:solidFill>
                  <a:latin typeface="Verdana" pitchFamily="34" charset="0"/>
                </a:rPr>
                <a:t>突变纯合子</a:t>
              </a:r>
            </a:p>
          </p:txBody>
        </p:sp>
        <p:sp>
          <p:nvSpPr>
            <p:cNvPr id="428107" name="Text Box 75"/>
            <p:cNvSpPr txBox="1">
              <a:spLocks noChangeArrowheads="1"/>
            </p:cNvSpPr>
            <p:nvPr/>
          </p:nvSpPr>
          <p:spPr bwMode="auto">
            <a:xfrm>
              <a:off x="4604" y="3210"/>
              <a:ext cx="926" cy="201"/>
            </a:xfrm>
            <a:prstGeom prst="rect">
              <a:avLst/>
            </a:prstGeom>
            <a:noFill/>
            <a:ln w="9525">
              <a:noFill/>
              <a:miter lim="800000"/>
              <a:headEnd/>
              <a:tailEnd/>
            </a:ln>
            <a:effectLst/>
          </p:spPr>
          <p:txBody>
            <a:bodyPr>
              <a:spAutoFit/>
            </a:bodyPr>
            <a:lstStyle/>
            <a:p>
              <a:r>
                <a:rPr kumimoji="1" lang="zh-CN" altLang="en-US" sz="1400" b="1">
                  <a:solidFill>
                    <a:srgbClr val="0000CC"/>
                  </a:solidFill>
                  <a:latin typeface="Verdana" pitchFamily="34" charset="0"/>
                </a:rPr>
                <a:t>突变杂合子</a:t>
              </a:r>
            </a:p>
          </p:txBody>
        </p:sp>
        <p:sp>
          <p:nvSpPr>
            <p:cNvPr id="428108" name="Text Box 76"/>
            <p:cNvSpPr txBox="1">
              <a:spLocks noChangeArrowheads="1"/>
            </p:cNvSpPr>
            <p:nvPr/>
          </p:nvSpPr>
          <p:spPr bwMode="auto">
            <a:xfrm>
              <a:off x="4798" y="3539"/>
              <a:ext cx="774" cy="201"/>
            </a:xfrm>
            <a:prstGeom prst="rect">
              <a:avLst/>
            </a:prstGeom>
            <a:noFill/>
            <a:ln w="9525">
              <a:noFill/>
              <a:miter lim="800000"/>
              <a:headEnd/>
              <a:tailEnd/>
            </a:ln>
            <a:effectLst/>
          </p:spPr>
          <p:txBody>
            <a:bodyPr>
              <a:spAutoFit/>
            </a:bodyPr>
            <a:lstStyle/>
            <a:p>
              <a:r>
                <a:rPr kumimoji="1" lang="zh-CN" altLang="en-US" sz="1400" b="1">
                  <a:solidFill>
                    <a:srgbClr val="0000CC"/>
                  </a:solidFill>
                  <a:latin typeface="Verdana" pitchFamily="34" charset="0"/>
                </a:rPr>
                <a:t>野生纯合子</a:t>
              </a:r>
            </a:p>
          </p:txBody>
        </p:sp>
        <p:sp>
          <p:nvSpPr>
            <p:cNvPr id="428109" name="Text Box 77"/>
            <p:cNvSpPr txBox="1">
              <a:spLocks noChangeArrowheads="1"/>
            </p:cNvSpPr>
            <p:nvPr/>
          </p:nvSpPr>
          <p:spPr bwMode="auto">
            <a:xfrm>
              <a:off x="3512" y="3804"/>
              <a:ext cx="2103" cy="261"/>
            </a:xfrm>
            <a:prstGeom prst="rect">
              <a:avLst/>
            </a:prstGeom>
            <a:noFill/>
            <a:ln w="9525">
              <a:noFill/>
              <a:miter lim="800000"/>
              <a:headEnd/>
              <a:tailEnd/>
            </a:ln>
            <a:effectLst/>
          </p:spPr>
          <p:txBody>
            <a:bodyPr>
              <a:spAutoFit/>
            </a:bodyPr>
            <a:lstStyle/>
            <a:p>
              <a:r>
                <a:rPr kumimoji="1" lang="en-US" altLang="zh-CN" sz="1000" b="1">
                  <a:solidFill>
                    <a:srgbClr val="0000CC"/>
                  </a:solidFill>
                  <a:latin typeface="Verdana" pitchFamily="34" charset="0"/>
                  <a:ea typeface="Gulim" pitchFamily="34" charset="-127"/>
                </a:rPr>
                <a:t>0        0.5          1         1.5           2           2.5</a:t>
              </a:r>
            </a:p>
          </p:txBody>
        </p:sp>
        <p:sp>
          <p:nvSpPr>
            <p:cNvPr id="428112" name="Line 80"/>
            <p:cNvSpPr>
              <a:spLocks noChangeShapeType="1"/>
            </p:cNvSpPr>
            <p:nvPr/>
          </p:nvSpPr>
          <p:spPr bwMode="auto">
            <a:xfrm>
              <a:off x="3568" y="2670"/>
              <a:ext cx="0" cy="1146"/>
            </a:xfrm>
            <a:prstGeom prst="line">
              <a:avLst/>
            </a:prstGeom>
            <a:noFill/>
            <a:ln w="9525">
              <a:solidFill>
                <a:schemeClr val="bg1"/>
              </a:solidFill>
              <a:round/>
              <a:headEnd/>
              <a:tailEnd/>
            </a:ln>
            <a:effectLst/>
          </p:spPr>
          <p:txBody>
            <a:bodyPr/>
            <a:lstStyle/>
            <a:p>
              <a:endParaRPr lang="zh-CN" altLang="en-US"/>
            </a:p>
          </p:txBody>
        </p:sp>
        <p:sp>
          <p:nvSpPr>
            <p:cNvPr id="428113" name="Line 81"/>
            <p:cNvSpPr>
              <a:spLocks noChangeShapeType="1"/>
            </p:cNvSpPr>
            <p:nvPr/>
          </p:nvSpPr>
          <p:spPr bwMode="auto">
            <a:xfrm>
              <a:off x="3568" y="3816"/>
              <a:ext cx="1865" cy="0"/>
            </a:xfrm>
            <a:prstGeom prst="line">
              <a:avLst/>
            </a:prstGeom>
            <a:noFill/>
            <a:ln w="9525">
              <a:solidFill>
                <a:schemeClr val="bg1"/>
              </a:solidFill>
              <a:round/>
              <a:headEnd/>
              <a:tailEnd/>
            </a:ln>
            <a:effectLst/>
          </p:spPr>
          <p:txBody>
            <a:bodyPr/>
            <a:lstStyle/>
            <a:p>
              <a:endParaRPr lang="zh-CN" altLang="en-US"/>
            </a:p>
          </p:txBody>
        </p:sp>
      </p:grpSp>
      <p:grpSp>
        <p:nvGrpSpPr>
          <p:cNvPr id="428186" name="Group 154"/>
          <p:cNvGrpSpPr>
            <a:grpSpLocks/>
          </p:cNvGrpSpPr>
          <p:nvPr/>
        </p:nvGrpSpPr>
        <p:grpSpPr bwMode="auto">
          <a:xfrm>
            <a:off x="1524000" y="1752600"/>
            <a:ext cx="4038600" cy="2184400"/>
            <a:chOff x="912" y="1392"/>
            <a:chExt cx="2544" cy="1376"/>
          </a:xfrm>
        </p:grpSpPr>
        <p:pic>
          <p:nvPicPr>
            <p:cNvPr id="428044" name="Picture 12"/>
            <p:cNvPicPr>
              <a:picLocks noChangeAspect="1" noChangeArrowheads="1"/>
            </p:cNvPicPr>
            <p:nvPr/>
          </p:nvPicPr>
          <p:blipFill>
            <a:blip r:embed="rId3"/>
            <a:srcRect/>
            <a:stretch>
              <a:fillRect/>
            </a:stretch>
          </p:blipFill>
          <p:spPr bwMode="auto">
            <a:xfrm>
              <a:off x="960" y="1440"/>
              <a:ext cx="2448" cy="1146"/>
            </a:xfrm>
            <a:prstGeom prst="rect">
              <a:avLst/>
            </a:prstGeom>
            <a:noFill/>
            <a:ln w="9525">
              <a:solidFill>
                <a:schemeClr val="tx1"/>
              </a:solidFill>
              <a:miter lim="800000"/>
              <a:headEnd/>
              <a:tailEnd/>
            </a:ln>
            <a:effectLst/>
          </p:spPr>
        </p:pic>
        <p:sp>
          <p:nvSpPr>
            <p:cNvPr id="428061" name="Line 29"/>
            <p:cNvSpPr>
              <a:spLocks noChangeShapeType="1"/>
            </p:cNvSpPr>
            <p:nvPr/>
          </p:nvSpPr>
          <p:spPr bwMode="auto">
            <a:xfrm>
              <a:off x="1005" y="2768"/>
              <a:ext cx="43"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182" name="Rectangle 150"/>
            <p:cNvSpPr>
              <a:spLocks noChangeArrowheads="1"/>
            </p:cNvSpPr>
            <p:nvPr/>
          </p:nvSpPr>
          <p:spPr bwMode="auto">
            <a:xfrm>
              <a:off x="960" y="1392"/>
              <a:ext cx="2496" cy="96"/>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428183" name="Rectangle 151"/>
            <p:cNvSpPr>
              <a:spLocks noChangeArrowheads="1"/>
            </p:cNvSpPr>
            <p:nvPr/>
          </p:nvSpPr>
          <p:spPr bwMode="auto">
            <a:xfrm>
              <a:off x="3360" y="1488"/>
              <a:ext cx="48" cy="1104"/>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428184" name="Rectangle 152"/>
            <p:cNvSpPr>
              <a:spLocks noChangeArrowheads="1"/>
            </p:cNvSpPr>
            <p:nvPr/>
          </p:nvSpPr>
          <p:spPr bwMode="auto">
            <a:xfrm>
              <a:off x="912" y="1440"/>
              <a:ext cx="96" cy="1152"/>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428185" name="Rectangle 153"/>
            <p:cNvSpPr>
              <a:spLocks noChangeArrowheads="1"/>
            </p:cNvSpPr>
            <p:nvPr/>
          </p:nvSpPr>
          <p:spPr bwMode="auto">
            <a:xfrm>
              <a:off x="960" y="2544"/>
              <a:ext cx="2400"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428194" name="Group 162"/>
          <p:cNvGrpSpPr>
            <a:grpSpLocks/>
          </p:cNvGrpSpPr>
          <p:nvPr/>
        </p:nvGrpSpPr>
        <p:grpSpPr bwMode="auto">
          <a:xfrm>
            <a:off x="809625" y="1866900"/>
            <a:ext cx="4524375" cy="4527550"/>
            <a:chOff x="462" y="1468"/>
            <a:chExt cx="2850" cy="2852"/>
          </a:xfrm>
        </p:grpSpPr>
        <p:sp>
          <p:nvSpPr>
            <p:cNvPr id="428037" name="Text Box 5"/>
            <p:cNvSpPr txBox="1">
              <a:spLocks noChangeArrowheads="1"/>
            </p:cNvSpPr>
            <p:nvPr/>
          </p:nvSpPr>
          <p:spPr bwMode="auto">
            <a:xfrm>
              <a:off x="535" y="4147"/>
              <a:ext cx="1865" cy="173"/>
            </a:xfrm>
            <a:prstGeom prst="rect">
              <a:avLst/>
            </a:prstGeom>
            <a:noFill/>
            <a:ln w="9525">
              <a:noFill/>
              <a:miter lim="800000"/>
              <a:headEnd/>
              <a:tailEnd/>
            </a:ln>
            <a:effectLst/>
          </p:spPr>
          <p:txBody>
            <a:bodyPr wrap="none">
              <a:spAutoFit/>
            </a:bodyPr>
            <a:lstStyle/>
            <a:p>
              <a:pPr>
                <a:spcBef>
                  <a:spcPct val="0"/>
                </a:spcBef>
              </a:pPr>
              <a:r>
                <a:rPr lang="en-US" altLang="zh-CN" sz="1200" b="1">
                  <a:solidFill>
                    <a:srgbClr val="0000CC"/>
                  </a:solidFill>
                  <a:latin typeface="Tahoma" pitchFamily="34" charset="0"/>
                  <a:ea typeface="宋体" pitchFamily="2" charset="-122"/>
                  <a:cs typeface="Arial" pitchFamily="34" charset="0"/>
                </a:rPr>
                <a:t>Amer J Hum Gen 63(1), 11-16, 1998</a:t>
              </a:r>
            </a:p>
          </p:txBody>
        </p:sp>
        <p:sp>
          <p:nvSpPr>
            <p:cNvPr id="428050" name="Line 18"/>
            <p:cNvSpPr>
              <a:spLocks noChangeShapeType="1"/>
            </p:cNvSpPr>
            <p:nvPr/>
          </p:nvSpPr>
          <p:spPr bwMode="auto">
            <a:xfrm>
              <a:off x="1969" y="3287"/>
              <a:ext cx="0" cy="390"/>
            </a:xfrm>
            <a:prstGeom prst="line">
              <a:avLst/>
            </a:prstGeom>
            <a:noFill/>
            <a:ln w="15875">
              <a:solidFill>
                <a:schemeClr val="bg1"/>
              </a:solidFill>
              <a:round/>
              <a:headEnd/>
              <a:tailEnd/>
            </a:ln>
            <a:effectLst/>
          </p:spPr>
          <p:txBody>
            <a:bodyPr wrap="none">
              <a:spAutoFit/>
            </a:bodyPr>
            <a:lstStyle/>
            <a:p>
              <a:endParaRPr lang="zh-CN" altLang="en-US"/>
            </a:p>
          </p:txBody>
        </p:sp>
        <p:sp>
          <p:nvSpPr>
            <p:cNvPr id="428051" name="Line 19"/>
            <p:cNvSpPr>
              <a:spLocks noChangeShapeType="1"/>
            </p:cNvSpPr>
            <p:nvPr/>
          </p:nvSpPr>
          <p:spPr bwMode="auto">
            <a:xfrm>
              <a:off x="2549" y="3287"/>
              <a:ext cx="0" cy="439"/>
            </a:xfrm>
            <a:prstGeom prst="line">
              <a:avLst/>
            </a:prstGeom>
            <a:noFill/>
            <a:ln w="15875">
              <a:solidFill>
                <a:schemeClr val="bg1"/>
              </a:solidFill>
              <a:round/>
              <a:headEnd/>
              <a:tailEnd/>
            </a:ln>
            <a:effectLst/>
          </p:spPr>
          <p:txBody>
            <a:bodyPr>
              <a:spAutoFit/>
            </a:bodyPr>
            <a:lstStyle/>
            <a:p>
              <a:endParaRPr lang="zh-CN" altLang="en-US"/>
            </a:p>
          </p:txBody>
        </p:sp>
        <p:sp>
          <p:nvSpPr>
            <p:cNvPr id="428052" name="Rectangle 20"/>
            <p:cNvSpPr>
              <a:spLocks noChangeArrowheads="1"/>
            </p:cNvSpPr>
            <p:nvPr/>
          </p:nvSpPr>
          <p:spPr bwMode="auto">
            <a:xfrm>
              <a:off x="1223" y="2855"/>
              <a:ext cx="430" cy="476"/>
            </a:xfrm>
            <a:prstGeom prst="rect">
              <a:avLst/>
            </a:prstGeom>
            <a:solidFill>
              <a:srgbClr val="FF99CC"/>
            </a:solidFill>
            <a:ln w="15875">
              <a:solidFill>
                <a:schemeClr val="bg1"/>
              </a:solidFill>
              <a:miter lim="800000"/>
              <a:headEnd/>
              <a:tailEnd/>
            </a:ln>
            <a:effectLst/>
          </p:spPr>
          <p:txBody>
            <a:bodyPr anchor="ctr">
              <a:spAutoFit/>
            </a:bodyPr>
            <a:lstStyle/>
            <a:p>
              <a:endParaRPr lang="zh-CN" altLang="en-US"/>
            </a:p>
          </p:txBody>
        </p:sp>
        <p:sp>
          <p:nvSpPr>
            <p:cNvPr id="428053" name="Rectangle 21"/>
            <p:cNvSpPr>
              <a:spLocks noChangeArrowheads="1"/>
            </p:cNvSpPr>
            <p:nvPr/>
          </p:nvSpPr>
          <p:spPr bwMode="auto">
            <a:xfrm>
              <a:off x="1758" y="3419"/>
              <a:ext cx="430" cy="195"/>
            </a:xfrm>
            <a:prstGeom prst="rect">
              <a:avLst/>
            </a:prstGeom>
            <a:solidFill>
              <a:srgbClr val="0000FF"/>
            </a:solidFill>
            <a:ln w="15875">
              <a:solidFill>
                <a:schemeClr val="bg1"/>
              </a:solidFill>
              <a:miter lim="800000"/>
              <a:headEnd/>
              <a:tailEnd/>
            </a:ln>
            <a:effectLst/>
          </p:spPr>
          <p:txBody>
            <a:bodyPr anchor="ctr">
              <a:spAutoFit/>
            </a:bodyPr>
            <a:lstStyle/>
            <a:p>
              <a:endParaRPr lang="zh-CN" altLang="en-US"/>
            </a:p>
          </p:txBody>
        </p:sp>
        <p:sp>
          <p:nvSpPr>
            <p:cNvPr id="428054" name="Rectangle 22"/>
            <p:cNvSpPr>
              <a:spLocks noChangeArrowheads="1"/>
            </p:cNvSpPr>
            <p:nvPr/>
          </p:nvSpPr>
          <p:spPr bwMode="auto">
            <a:xfrm>
              <a:off x="2336" y="3578"/>
              <a:ext cx="430" cy="87"/>
            </a:xfrm>
            <a:prstGeom prst="rect">
              <a:avLst/>
            </a:prstGeom>
            <a:solidFill>
              <a:srgbClr val="339966"/>
            </a:solidFill>
            <a:ln w="15875">
              <a:solidFill>
                <a:schemeClr val="bg1"/>
              </a:solidFill>
              <a:miter lim="800000"/>
              <a:headEnd/>
              <a:tailEnd/>
            </a:ln>
            <a:effectLst/>
          </p:spPr>
          <p:txBody>
            <a:bodyPr anchor="ctr"/>
            <a:lstStyle/>
            <a:p>
              <a:pPr algn="ctr" eaLnBrk="1" latinLnBrk="1" hangingPunct="1">
                <a:spcBef>
                  <a:spcPct val="0"/>
                </a:spcBef>
              </a:pPr>
              <a:endParaRPr kumimoji="1" lang="en-US" altLang="zh-CN" sz="2000" b="1">
                <a:solidFill>
                  <a:srgbClr val="0000CC"/>
                </a:solidFill>
                <a:latin typeface="Verdana" pitchFamily="34" charset="0"/>
                <a:ea typeface="Gulim" pitchFamily="34" charset="-127"/>
              </a:endParaRPr>
            </a:p>
          </p:txBody>
        </p:sp>
        <p:sp>
          <p:nvSpPr>
            <p:cNvPr id="428055" name="Line 23"/>
            <p:cNvSpPr>
              <a:spLocks noChangeShapeType="1"/>
            </p:cNvSpPr>
            <p:nvPr/>
          </p:nvSpPr>
          <p:spPr bwMode="auto">
            <a:xfrm>
              <a:off x="1825" y="3284"/>
              <a:ext cx="300"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56" name="Line 24"/>
            <p:cNvSpPr>
              <a:spLocks noChangeShapeType="1"/>
            </p:cNvSpPr>
            <p:nvPr/>
          </p:nvSpPr>
          <p:spPr bwMode="auto">
            <a:xfrm>
              <a:off x="1829" y="3677"/>
              <a:ext cx="300"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57" name="Line 25"/>
            <p:cNvSpPr>
              <a:spLocks noChangeShapeType="1"/>
            </p:cNvSpPr>
            <p:nvPr/>
          </p:nvSpPr>
          <p:spPr bwMode="auto">
            <a:xfrm>
              <a:off x="2411" y="3723"/>
              <a:ext cx="300"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58" name="Line 26"/>
            <p:cNvSpPr>
              <a:spLocks noChangeShapeType="1"/>
            </p:cNvSpPr>
            <p:nvPr/>
          </p:nvSpPr>
          <p:spPr bwMode="auto">
            <a:xfrm>
              <a:off x="2405" y="3295"/>
              <a:ext cx="301"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59" name="Line 27"/>
            <p:cNvSpPr>
              <a:spLocks noChangeShapeType="1"/>
            </p:cNvSpPr>
            <p:nvPr/>
          </p:nvSpPr>
          <p:spPr bwMode="auto">
            <a:xfrm>
              <a:off x="1008" y="2638"/>
              <a:ext cx="0" cy="1126"/>
            </a:xfrm>
            <a:prstGeom prst="line">
              <a:avLst/>
            </a:prstGeom>
            <a:noFill/>
            <a:ln w="15875">
              <a:solidFill>
                <a:schemeClr val="bg1"/>
              </a:solidFill>
              <a:round/>
              <a:headEnd/>
              <a:tailEnd/>
            </a:ln>
            <a:effectLst/>
          </p:spPr>
          <p:txBody>
            <a:bodyPr>
              <a:spAutoFit/>
            </a:bodyPr>
            <a:lstStyle/>
            <a:p>
              <a:endParaRPr lang="zh-CN" altLang="en-US"/>
            </a:p>
          </p:txBody>
        </p:sp>
        <p:sp>
          <p:nvSpPr>
            <p:cNvPr id="428060" name="Line 28"/>
            <p:cNvSpPr>
              <a:spLocks noChangeShapeType="1"/>
            </p:cNvSpPr>
            <p:nvPr/>
          </p:nvSpPr>
          <p:spPr bwMode="auto">
            <a:xfrm>
              <a:off x="994" y="3766"/>
              <a:ext cx="1978"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62" name="Line 30"/>
            <p:cNvSpPr>
              <a:spLocks noChangeShapeType="1"/>
            </p:cNvSpPr>
            <p:nvPr/>
          </p:nvSpPr>
          <p:spPr bwMode="auto">
            <a:xfrm>
              <a:off x="1005" y="2958"/>
              <a:ext cx="43"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63" name="Line 31"/>
            <p:cNvSpPr>
              <a:spLocks noChangeShapeType="1"/>
            </p:cNvSpPr>
            <p:nvPr/>
          </p:nvSpPr>
          <p:spPr bwMode="auto">
            <a:xfrm>
              <a:off x="1014" y="3145"/>
              <a:ext cx="42"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64" name="Line 32"/>
            <p:cNvSpPr>
              <a:spLocks noChangeShapeType="1"/>
            </p:cNvSpPr>
            <p:nvPr/>
          </p:nvSpPr>
          <p:spPr bwMode="auto">
            <a:xfrm>
              <a:off x="1007" y="3353"/>
              <a:ext cx="43"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65" name="Line 33"/>
            <p:cNvSpPr>
              <a:spLocks noChangeShapeType="1"/>
            </p:cNvSpPr>
            <p:nvPr/>
          </p:nvSpPr>
          <p:spPr bwMode="auto">
            <a:xfrm>
              <a:off x="1009" y="3553"/>
              <a:ext cx="43" cy="0"/>
            </a:xfrm>
            <a:prstGeom prst="line">
              <a:avLst/>
            </a:prstGeom>
            <a:noFill/>
            <a:ln w="15875">
              <a:solidFill>
                <a:schemeClr val="bg1"/>
              </a:solidFill>
              <a:round/>
              <a:headEnd/>
              <a:tailEnd/>
            </a:ln>
            <a:effectLst/>
          </p:spPr>
          <p:txBody>
            <a:bodyPr wrap="none">
              <a:spAutoFit/>
            </a:bodyPr>
            <a:lstStyle/>
            <a:p>
              <a:endParaRPr lang="zh-CN" altLang="en-US"/>
            </a:p>
          </p:txBody>
        </p:sp>
        <p:sp>
          <p:nvSpPr>
            <p:cNvPr id="428066" name="Text Box 34"/>
            <p:cNvSpPr txBox="1">
              <a:spLocks noChangeArrowheads="1"/>
            </p:cNvSpPr>
            <p:nvPr/>
          </p:nvSpPr>
          <p:spPr bwMode="auto">
            <a:xfrm>
              <a:off x="650" y="2685"/>
              <a:ext cx="386" cy="1164"/>
            </a:xfrm>
            <a:prstGeom prst="rect">
              <a:avLst/>
            </a:prstGeom>
            <a:noFill/>
            <a:ln w="9525">
              <a:noFill/>
              <a:miter lim="800000"/>
              <a:headEnd/>
              <a:tailEnd/>
            </a:ln>
            <a:effectLst/>
          </p:spPr>
          <p:txBody>
            <a:bodyPr>
              <a:spAutoFit/>
            </a:bodyPr>
            <a:lstStyle/>
            <a:p>
              <a:pPr algn="r" eaLnBrk="1" latinLnBrk="1" hangingPunct="1">
                <a:spcBef>
                  <a:spcPct val="110000"/>
                </a:spcBef>
              </a:pPr>
              <a:r>
                <a:rPr kumimoji="1" lang="en-US" altLang="zh-CN" sz="1000" b="1">
                  <a:solidFill>
                    <a:srgbClr val="0000CC"/>
                  </a:solidFill>
                  <a:latin typeface="Verdana" pitchFamily="34" charset="0"/>
                  <a:ea typeface="Gulim" pitchFamily="34" charset="-127"/>
                </a:rPr>
                <a:t>5000</a:t>
              </a:r>
            </a:p>
            <a:p>
              <a:pPr algn="r" eaLnBrk="1" latinLnBrk="1" hangingPunct="1">
                <a:spcBef>
                  <a:spcPct val="110000"/>
                </a:spcBef>
              </a:pPr>
              <a:r>
                <a:rPr kumimoji="1" lang="en-US" altLang="zh-CN" sz="1000" b="1">
                  <a:solidFill>
                    <a:srgbClr val="0000CC"/>
                  </a:solidFill>
                  <a:latin typeface="Verdana" pitchFamily="34" charset="0"/>
                  <a:ea typeface="Gulim" pitchFamily="34" charset="-127"/>
                </a:rPr>
                <a:t>4000</a:t>
              </a:r>
            </a:p>
            <a:p>
              <a:pPr algn="r" eaLnBrk="1" latinLnBrk="1" hangingPunct="1">
                <a:spcBef>
                  <a:spcPct val="110000"/>
                </a:spcBef>
              </a:pPr>
              <a:r>
                <a:rPr kumimoji="1" lang="en-US" altLang="zh-CN" sz="1000" b="1">
                  <a:solidFill>
                    <a:srgbClr val="0000CC"/>
                  </a:solidFill>
                  <a:latin typeface="Verdana" pitchFamily="34" charset="0"/>
                  <a:ea typeface="Gulim" pitchFamily="34" charset="-127"/>
                </a:rPr>
                <a:t>3000</a:t>
              </a:r>
            </a:p>
            <a:p>
              <a:pPr algn="r" eaLnBrk="1" latinLnBrk="1" hangingPunct="1">
                <a:spcBef>
                  <a:spcPct val="110000"/>
                </a:spcBef>
              </a:pPr>
              <a:r>
                <a:rPr kumimoji="1" lang="en-US" altLang="zh-CN" sz="1000" b="1">
                  <a:solidFill>
                    <a:srgbClr val="0000CC"/>
                  </a:solidFill>
                  <a:latin typeface="Verdana" pitchFamily="34" charset="0"/>
                  <a:ea typeface="Gulim" pitchFamily="34" charset="-127"/>
                </a:rPr>
                <a:t>2000</a:t>
              </a:r>
            </a:p>
            <a:p>
              <a:pPr algn="r" eaLnBrk="1" latinLnBrk="1" hangingPunct="1">
                <a:spcBef>
                  <a:spcPct val="110000"/>
                </a:spcBef>
              </a:pPr>
              <a:r>
                <a:rPr kumimoji="1" lang="en-US" altLang="zh-CN" sz="1000" b="1">
                  <a:solidFill>
                    <a:srgbClr val="0000CC"/>
                  </a:solidFill>
                  <a:latin typeface="Verdana" pitchFamily="34" charset="0"/>
                  <a:ea typeface="Gulim" pitchFamily="34" charset="-127"/>
                </a:rPr>
                <a:t>1000</a:t>
              </a:r>
            </a:p>
            <a:p>
              <a:pPr algn="r" eaLnBrk="1" latinLnBrk="1" hangingPunct="1">
                <a:spcBef>
                  <a:spcPct val="110000"/>
                </a:spcBef>
              </a:pPr>
              <a:r>
                <a:rPr kumimoji="1" lang="en-US" altLang="zh-CN" sz="1000" b="1">
                  <a:solidFill>
                    <a:srgbClr val="0000CC"/>
                  </a:solidFill>
                  <a:latin typeface="Verdana" pitchFamily="34" charset="0"/>
                  <a:ea typeface="Gulim" pitchFamily="34" charset="-127"/>
                </a:rPr>
                <a:t>0</a:t>
              </a:r>
            </a:p>
          </p:txBody>
        </p:sp>
        <p:sp>
          <p:nvSpPr>
            <p:cNvPr id="428067" name="Text Box 35"/>
            <p:cNvSpPr txBox="1">
              <a:spLocks noChangeArrowheads="1"/>
            </p:cNvSpPr>
            <p:nvPr/>
          </p:nvSpPr>
          <p:spPr bwMode="auto">
            <a:xfrm>
              <a:off x="921" y="3764"/>
              <a:ext cx="2149" cy="173"/>
            </a:xfrm>
            <a:prstGeom prst="rect">
              <a:avLst/>
            </a:prstGeom>
            <a:noFill/>
            <a:ln w="9525">
              <a:noFill/>
              <a:miter lim="800000"/>
              <a:headEnd/>
              <a:tailEnd/>
            </a:ln>
            <a:effectLst/>
          </p:spPr>
          <p:txBody>
            <a:bodyPr>
              <a:spAutoFit/>
            </a:bodyPr>
            <a:lstStyle/>
            <a:p>
              <a:pPr algn="ctr" eaLnBrk="1" latinLnBrk="1" hangingPunct="1"/>
              <a:r>
                <a:rPr kumimoji="1" lang="zh-CN" altLang="en-US" sz="1200" b="1">
                  <a:solidFill>
                    <a:srgbClr val="0000CC"/>
                  </a:solidFill>
                  <a:latin typeface="黑体" pitchFamily="49" charset="-122"/>
                </a:rPr>
                <a:t>突变纯合子  突变杂合子  野生纯合子</a:t>
              </a:r>
              <a:endParaRPr kumimoji="1" lang="en-US" altLang="zh-CN" sz="1200" b="1">
                <a:solidFill>
                  <a:srgbClr val="0000CC"/>
                </a:solidFill>
                <a:latin typeface="Verdana" pitchFamily="34" charset="0"/>
                <a:ea typeface="Gulim" pitchFamily="34" charset="-127"/>
              </a:endParaRPr>
            </a:p>
          </p:txBody>
        </p:sp>
        <p:sp>
          <p:nvSpPr>
            <p:cNvPr id="428068" name="Text Box 36"/>
            <p:cNvSpPr txBox="1">
              <a:spLocks noChangeArrowheads="1"/>
            </p:cNvSpPr>
            <p:nvPr/>
          </p:nvSpPr>
          <p:spPr bwMode="auto">
            <a:xfrm rot="-5400000">
              <a:off x="-153" y="3130"/>
              <a:ext cx="1517" cy="288"/>
            </a:xfrm>
            <a:prstGeom prst="rect">
              <a:avLst/>
            </a:prstGeom>
            <a:noFill/>
            <a:ln w="9525">
              <a:noFill/>
              <a:miter lim="800000"/>
              <a:headEnd/>
              <a:tailEnd/>
            </a:ln>
            <a:effectLst/>
          </p:spPr>
          <p:txBody>
            <a:bodyPr>
              <a:spAutoFit/>
            </a:bodyPr>
            <a:lstStyle/>
            <a:p>
              <a:pPr algn="ctr" eaLnBrk="1" latinLnBrk="1" hangingPunct="1">
                <a:spcBef>
                  <a:spcPct val="0"/>
                </a:spcBef>
              </a:pPr>
              <a:r>
                <a:rPr kumimoji="1" lang="en-US" altLang="zh-CN" sz="1200" b="1">
                  <a:solidFill>
                    <a:srgbClr val="0000CC"/>
                  </a:solidFill>
                  <a:ea typeface="Gulim" pitchFamily="34" charset="-127"/>
                </a:rPr>
                <a:t>TGN </a:t>
              </a:r>
            </a:p>
            <a:p>
              <a:pPr algn="ctr" eaLnBrk="1" latinLnBrk="1" hangingPunct="1">
                <a:spcBef>
                  <a:spcPct val="0"/>
                </a:spcBef>
              </a:pPr>
              <a:r>
                <a:rPr kumimoji="1" lang="en-US" altLang="zh-CN" sz="1200" b="1">
                  <a:solidFill>
                    <a:srgbClr val="0000CC"/>
                  </a:solidFill>
                  <a:ea typeface="Gulim" pitchFamily="34" charset="-127"/>
                </a:rPr>
                <a:t>(pmol/8</a:t>
              </a:r>
              <a:r>
                <a:rPr kumimoji="1" lang="en-US" altLang="zh-CN" sz="1200" b="1">
                  <a:solidFill>
                    <a:srgbClr val="0000CC"/>
                  </a:solidFill>
                  <a:ea typeface="Gulim" pitchFamily="34" charset="-127"/>
                  <a:cs typeface="Arial" pitchFamily="34" charset="0"/>
                </a:rPr>
                <a:t>·10</a:t>
              </a:r>
              <a:r>
                <a:rPr kumimoji="1" lang="en-US" altLang="zh-CN" sz="1200" b="1" baseline="30000">
                  <a:solidFill>
                    <a:srgbClr val="0000CC"/>
                  </a:solidFill>
                  <a:ea typeface="Gulim" pitchFamily="34" charset="-127"/>
                  <a:cs typeface="Arial" pitchFamily="34" charset="0"/>
                </a:rPr>
                <a:t>6</a:t>
              </a:r>
              <a:r>
                <a:rPr kumimoji="1" lang="en-US" altLang="zh-CN" sz="1200" b="1">
                  <a:solidFill>
                    <a:srgbClr val="0000CC"/>
                  </a:solidFill>
                  <a:ea typeface="Gulim" pitchFamily="34" charset="-127"/>
                  <a:cs typeface="Arial" pitchFamily="34" charset="0"/>
                </a:rPr>
                <a:t> RBC</a:t>
              </a:r>
              <a:r>
                <a:rPr kumimoji="1" lang="en-US" altLang="zh-CN" sz="1200" b="1">
                  <a:solidFill>
                    <a:srgbClr val="0000CC"/>
                  </a:solidFill>
                  <a:ea typeface="Gulim" pitchFamily="34" charset="-127"/>
                </a:rPr>
                <a:t>)</a:t>
              </a:r>
            </a:p>
          </p:txBody>
        </p:sp>
        <p:sp>
          <p:nvSpPr>
            <p:cNvPr id="428187" name="Line 155"/>
            <p:cNvSpPr>
              <a:spLocks noChangeShapeType="1"/>
            </p:cNvSpPr>
            <p:nvPr/>
          </p:nvSpPr>
          <p:spPr bwMode="auto">
            <a:xfrm>
              <a:off x="996" y="1638"/>
              <a:ext cx="0" cy="775"/>
            </a:xfrm>
            <a:prstGeom prst="line">
              <a:avLst/>
            </a:prstGeom>
            <a:noFill/>
            <a:ln w="22225">
              <a:solidFill>
                <a:schemeClr val="bg1"/>
              </a:solidFill>
              <a:round/>
              <a:headEnd/>
              <a:tailEnd/>
            </a:ln>
            <a:effectLst/>
          </p:spPr>
          <p:txBody>
            <a:bodyPr/>
            <a:lstStyle/>
            <a:p>
              <a:endParaRPr lang="zh-CN" altLang="en-US"/>
            </a:p>
          </p:txBody>
        </p:sp>
        <p:sp>
          <p:nvSpPr>
            <p:cNvPr id="428188" name="Text Box 156"/>
            <p:cNvSpPr txBox="1">
              <a:spLocks noChangeArrowheads="1"/>
            </p:cNvSpPr>
            <p:nvPr/>
          </p:nvSpPr>
          <p:spPr bwMode="auto">
            <a:xfrm>
              <a:off x="762" y="1554"/>
              <a:ext cx="240" cy="948"/>
            </a:xfrm>
            <a:prstGeom prst="rect">
              <a:avLst/>
            </a:prstGeom>
            <a:noFill/>
            <a:ln w="9525">
              <a:noFill/>
              <a:miter lim="800000"/>
              <a:headEnd/>
              <a:tailEnd/>
            </a:ln>
            <a:effectLst/>
          </p:spPr>
          <p:txBody>
            <a:bodyPr>
              <a:spAutoFit/>
            </a:bodyPr>
            <a:lstStyle/>
            <a:p>
              <a:pPr algn="r">
                <a:spcBef>
                  <a:spcPct val="35000"/>
                </a:spcBef>
              </a:pPr>
              <a:r>
                <a:rPr lang="en-US" altLang="zh-CN" sz="1200" b="1">
                  <a:solidFill>
                    <a:schemeClr val="bg1"/>
                  </a:solidFill>
                  <a:ea typeface="宋体" pitchFamily="2" charset="-122"/>
                </a:rPr>
                <a:t>10</a:t>
              </a:r>
            </a:p>
            <a:p>
              <a:pPr algn="r">
                <a:spcBef>
                  <a:spcPct val="35000"/>
                </a:spcBef>
              </a:pPr>
              <a:r>
                <a:rPr lang="en-US" altLang="zh-CN" sz="1200" b="1">
                  <a:solidFill>
                    <a:schemeClr val="bg1"/>
                  </a:solidFill>
                  <a:ea typeface="宋体" pitchFamily="2" charset="-122"/>
                </a:rPr>
                <a:t>8</a:t>
              </a:r>
            </a:p>
            <a:p>
              <a:pPr algn="r">
                <a:spcBef>
                  <a:spcPct val="35000"/>
                </a:spcBef>
              </a:pPr>
              <a:r>
                <a:rPr lang="en-US" altLang="zh-CN" sz="1200" b="1">
                  <a:solidFill>
                    <a:schemeClr val="bg1"/>
                  </a:solidFill>
                  <a:ea typeface="宋体" pitchFamily="2" charset="-122"/>
                </a:rPr>
                <a:t>6</a:t>
              </a:r>
            </a:p>
            <a:p>
              <a:pPr algn="r">
                <a:spcBef>
                  <a:spcPct val="35000"/>
                </a:spcBef>
              </a:pPr>
              <a:r>
                <a:rPr lang="en-US" altLang="zh-CN" sz="1200" b="1">
                  <a:solidFill>
                    <a:schemeClr val="bg1"/>
                  </a:solidFill>
                  <a:ea typeface="宋体" pitchFamily="2" charset="-122"/>
                </a:rPr>
                <a:t>4</a:t>
              </a:r>
            </a:p>
            <a:p>
              <a:pPr algn="r">
                <a:spcBef>
                  <a:spcPct val="35000"/>
                </a:spcBef>
              </a:pPr>
              <a:r>
                <a:rPr lang="en-US" altLang="zh-CN" sz="1200" b="1">
                  <a:solidFill>
                    <a:schemeClr val="bg1"/>
                  </a:solidFill>
                  <a:ea typeface="宋体" pitchFamily="2" charset="-122"/>
                </a:rPr>
                <a:t>2</a:t>
              </a:r>
            </a:p>
            <a:p>
              <a:pPr algn="r">
                <a:spcBef>
                  <a:spcPct val="35000"/>
                </a:spcBef>
              </a:pPr>
              <a:r>
                <a:rPr lang="en-US" altLang="zh-CN" sz="1200" b="1">
                  <a:solidFill>
                    <a:schemeClr val="bg1"/>
                  </a:solidFill>
                  <a:ea typeface="宋体" pitchFamily="2" charset="-122"/>
                </a:rPr>
                <a:t>0</a:t>
              </a:r>
            </a:p>
          </p:txBody>
        </p:sp>
        <p:sp>
          <p:nvSpPr>
            <p:cNvPr id="428190" name="Rectangle 158"/>
            <p:cNvSpPr>
              <a:spLocks noChangeArrowheads="1"/>
            </p:cNvSpPr>
            <p:nvPr/>
          </p:nvSpPr>
          <p:spPr bwMode="auto">
            <a:xfrm>
              <a:off x="1008" y="1536"/>
              <a:ext cx="240" cy="912"/>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428189" name="Line 157"/>
            <p:cNvSpPr>
              <a:spLocks noChangeShapeType="1"/>
            </p:cNvSpPr>
            <p:nvPr/>
          </p:nvSpPr>
          <p:spPr bwMode="auto">
            <a:xfrm flipH="1">
              <a:off x="1002" y="2424"/>
              <a:ext cx="1872" cy="0"/>
            </a:xfrm>
            <a:prstGeom prst="line">
              <a:avLst/>
            </a:prstGeom>
            <a:noFill/>
            <a:ln w="22225">
              <a:solidFill>
                <a:schemeClr val="bg1"/>
              </a:solidFill>
              <a:round/>
              <a:headEnd/>
              <a:tailEnd/>
            </a:ln>
            <a:effectLst/>
          </p:spPr>
          <p:txBody>
            <a:bodyPr/>
            <a:lstStyle/>
            <a:p>
              <a:endParaRPr lang="zh-CN" altLang="en-US"/>
            </a:p>
          </p:txBody>
        </p:sp>
        <p:sp>
          <p:nvSpPr>
            <p:cNvPr id="428191" name="Text Box 159"/>
            <p:cNvSpPr txBox="1">
              <a:spLocks noChangeArrowheads="1"/>
            </p:cNvSpPr>
            <p:nvPr/>
          </p:nvSpPr>
          <p:spPr bwMode="auto">
            <a:xfrm>
              <a:off x="1122" y="2448"/>
              <a:ext cx="2190" cy="144"/>
            </a:xfrm>
            <a:prstGeom prst="rect">
              <a:avLst/>
            </a:prstGeom>
            <a:solidFill>
              <a:schemeClr val="tx1"/>
            </a:solidFill>
            <a:ln w="9525">
              <a:noFill/>
              <a:miter lim="800000"/>
              <a:headEnd/>
              <a:tailEnd/>
            </a:ln>
            <a:effectLst/>
          </p:spPr>
          <p:txBody>
            <a:bodyPr tIns="0">
              <a:spAutoFit/>
            </a:bodyPr>
            <a:lstStyle/>
            <a:p>
              <a:pPr algn="dist"/>
              <a:r>
                <a:rPr lang="en-US" altLang="zh-CN" sz="1200" b="1">
                  <a:solidFill>
                    <a:schemeClr val="bg1"/>
                  </a:solidFill>
                  <a:ea typeface="宋体" pitchFamily="2" charset="-122"/>
                </a:rPr>
                <a:t>0   5   10   15   20   25   30</a:t>
              </a:r>
            </a:p>
          </p:txBody>
        </p:sp>
        <p:sp>
          <p:nvSpPr>
            <p:cNvPr id="428192" name="Text Box 160"/>
            <p:cNvSpPr txBox="1">
              <a:spLocks noChangeArrowheads="1"/>
            </p:cNvSpPr>
            <p:nvPr/>
          </p:nvSpPr>
          <p:spPr bwMode="auto">
            <a:xfrm>
              <a:off x="1536" y="1468"/>
              <a:ext cx="1344" cy="212"/>
            </a:xfrm>
            <a:prstGeom prst="rect">
              <a:avLst/>
            </a:prstGeom>
            <a:solidFill>
              <a:schemeClr val="tx1"/>
            </a:solidFill>
            <a:ln w="9525">
              <a:noFill/>
              <a:miter lim="800000"/>
              <a:headEnd/>
              <a:tailEnd/>
            </a:ln>
            <a:effectLst/>
          </p:spPr>
          <p:txBody>
            <a:bodyPr>
              <a:spAutoFit/>
            </a:bodyPr>
            <a:lstStyle/>
            <a:p>
              <a:endParaRPr lang="zh-CN" altLang="en-US" sz="1600" b="1">
                <a:solidFill>
                  <a:schemeClr val="bg1"/>
                </a:solidFill>
              </a:endParaRPr>
            </a:p>
          </p:txBody>
        </p:sp>
        <p:sp>
          <p:nvSpPr>
            <p:cNvPr id="428193" name="Text Box 161"/>
            <p:cNvSpPr txBox="1">
              <a:spLocks noChangeArrowheads="1"/>
            </p:cNvSpPr>
            <p:nvPr/>
          </p:nvSpPr>
          <p:spPr bwMode="auto">
            <a:xfrm rot="-5400000">
              <a:off x="351" y="1714"/>
              <a:ext cx="644" cy="288"/>
            </a:xfrm>
            <a:prstGeom prst="rect">
              <a:avLst/>
            </a:prstGeom>
            <a:noFill/>
            <a:ln w="9525">
              <a:noFill/>
              <a:miter lim="800000"/>
              <a:headEnd/>
              <a:tailEnd/>
            </a:ln>
            <a:effectLst/>
          </p:spPr>
          <p:txBody>
            <a:bodyPr>
              <a:spAutoFit/>
            </a:bodyPr>
            <a:lstStyle/>
            <a:p>
              <a:pPr algn="ctr"/>
              <a:r>
                <a:rPr lang="en-US" altLang="zh-CN" sz="1200" b="1">
                  <a:solidFill>
                    <a:schemeClr val="bg1"/>
                  </a:solidFill>
                </a:rPr>
                <a:t>TPMT </a:t>
              </a:r>
              <a:r>
                <a:rPr lang="zh-CN" altLang="en-US" sz="1200" b="1">
                  <a:solidFill>
                    <a:schemeClr val="bg1"/>
                  </a:solidFill>
                </a:rPr>
                <a:t>活性   </a:t>
              </a:r>
              <a:r>
                <a:rPr lang="en-US" altLang="zh-CN" sz="1200" b="1">
                  <a:solidFill>
                    <a:schemeClr val="bg1"/>
                  </a:solidFill>
                </a:rPr>
                <a:t>%</a:t>
              </a:r>
            </a:p>
          </p:txBody>
        </p:sp>
      </p:grpSp>
      <p:sp>
        <p:nvSpPr>
          <p:cNvPr id="428195" name="Oval 163"/>
          <p:cNvSpPr>
            <a:spLocks noChangeArrowheads="1"/>
          </p:cNvSpPr>
          <p:nvPr/>
        </p:nvSpPr>
        <p:spPr bwMode="auto">
          <a:xfrm>
            <a:off x="5286375" y="3422650"/>
            <a:ext cx="152400" cy="15240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428197" name="Rectangle 165"/>
          <p:cNvSpPr>
            <a:spLocks noChangeArrowheads="1"/>
          </p:cNvSpPr>
          <p:nvPr/>
        </p:nvSpPr>
        <p:spPr bwMode="auto">
          <a:xfrm>
            <a:off x="762000" y="1676400"/>
            <a:ext cx="4572000" cy="4419600"/>
          </a:xfrm>
          <a:prstGeom prst="rect">
            <a:avLst/>
          </a:prstGeom>
          <a:noFill/>
          <a:ln w="28575">
            <a:solidFill>
              <a:srgbClr val="A50021"/>
            </a:solidFill>
            <a:miter lim="800000"/>
            <a:headEnd/>
            <a:tailEnd/>
          </a:ln>
          <a:effectLst/>
        </p:spPr>
        <p:txBody>
          <a:bodyPr wrap="none" anchor="ctr"/>
          <a:lstStyle/>
          <a:p>
            <a:endParaRPr lang="zh-CN" altLang="en-US"/>
          </a:p>
        </p:txBody>
      </p:sp>
      <p:sp>
        <p:nvSpPr>
          <p:cNvPr id="428198" name="Rectangle 166"/>
          <p:cNvSpPr>
            <a:spLocks noChangeArrowheads="1"/>
          </p:cNvSpPr>
          <p:nvPr/>
        </p:nvSpPr>
        <p:spPr bwMode="auto">
          <a:xfrm>
            <a:off x="5486400" y="4114800"/>
            <a:ext cx="3505200" cy="2514600"/>
          </a:xfrm>
          <a:prstGeom prst="rect">
            <a:avLst/>
          </a:prstGeom>
          <a:noFill/>
          <a:ln w="28575">
            <a:solidFill>
              <a:srgbClr val="A50021"/>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body" sz="half" idx="1"/>
          </p:nvPr>
        </p:nvSpPr>
        <p:spPr bwMode="auto">
          <a:xfrm>
            <a:off x="1447800" y="381000"/>
            <a:ext cx="8001000" cy="6397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pPr>
            <a:r>
              <a:rPr lang="zh-CN" altLang="en-US" sz="2800" b="1">
                <a:solidFill>
                  <a:srgbClr val="0000CC"/>
                </a:solidFill>
                <a:ea typeface="黑体" pitchFamily="49" charset="-122"/>
              </a:rPr>
              <a:t>根据</a:t>
            </a:r>
            <a:r>
              <a:rPr lang="en-US" altLang="zh-CN" sz="2800" b="1">
                <a:solidFill>
                  <a:srgbClr val="0000CC"/>
                </a:solidFill>
                <a:ea typeface="黑体" pitchFamily="49" charset="-122"/>
              </a:rPr>
              <a:t>TPMT</a:t>
            </a:r>
            <a:r>
              <a:rPr lang="zh-CN" altLang="en-US" sz="2800" b="1">
                <a:solidFill>
                  <a:srgbClr val="0000CC"/>
                </a:solidFill>
                <a:ea typeface="黑体" pitchFamily="49" charset="-122"/>
              </a:rPr>
              <a:t>基因型调整</a:t>
            </a:r>
            <a:r>
              <a:rPr lang="en-US" altLang="zh-CN" sz="2800" b="1">
                <a:solidFill>
                  <a:srgbClr val="0000CC"/>
                </a:solidFill>
                <a:ea typeface="黑体" pitchFamily="49" charset="-122"/>
              </a:rPr>
              <a:t>6-MP</a:t>
            </a:r>
            <a:r>
              <a:rPr lang="zh-CN" altLang="en-US" sz="2800" b="1">
                <a:solidFill>
                  <a:srgbClr val="0000CC"/>
                </a:solidFill>
                <a:ea typeface="黑体" pitchFamily="49" charset="-122"/>
              </a:rPr>
              <a:t>剂量</a:t>
            </a:r>
            <a:endParaRPr lang="en-US" altLang="en-US" sz="2800" b="1">
              <a:solidFill>
                <a:srgbClr val="0000CC"/>
              </a:solidFill>
              <a:ea typeface="黑体" pitchFamily="49" charset="-122"/>
            </a:endParaRPr>
          </a:p>
        </p:txBody>
      </p:sp>
      <p:sp>
        <p:nvSpPr>
          <p:cNvPr id="329731" name="Line 3"/>
          <p:cNvSpPr>
            <a:spLocks noChangeShapeType="1"/>
          </p:cNvSpPr>
          <p:nvPr/>
        </p:nvSpPr>
        <p:spPr bwMode="auto">
          <a:xfrm flipH="1">
            <a:off x="1900238" y="2032000"/>
            <a:ext cx="0" cy="1490663"/>
          </a:xfrm>
          <a:prstGeom prst="line">
            <a:avLst/>
          </a:prstGeom>
          <a:noFill/>
          <a:ln w="15875">
            <a:solidFill>
              <a:srgbClr val="0000CC"/>
            </a:solidFill>
            <a:round/>
            <a:headEnd/>
            <a:tailEnd/>
          </a:ln>
          <a:effectLst/>
        </p:spPr>
        <p:txBody>
          <a:bodyPr/>
          <a:lstStyle/>
          <a:p>
            <a:endParaRPr lang="zh-CN" altLang="en-US"/>
          </a:p>
        </p:txBody>
      </p:sp>
      <p:sp>
        <p:nvSpPr>
          <p:cNvPr id="329732" name="Line 4"/>
          <p:cNvSpPr>
            <a:spLocks noChangeShapeType="1"/>
          </p:cNvSpPr>
          <p:nvPr/>
        </p:nvSpPr>
        <p:spPr bwMode="auto">
          <a:xfrm>
            <a:off x="1892300" y="3525838"/>
            <a:ext cx="2411413" cy="0"/>
          </a:xfrm>
          <a:prstGeom prst="line">
            <a:avLst/>
          </a:prstGeom>
          <a:noFill/>
          <a:ln w="15875">
            <a:solidFill>
              <a:srgbClr val="0000CC"/>
            </a:solidFill>
            <a:round/>
            <a:headEnd/>
            <a:tailEnd/>
          </a:ln>
          <a:effectLst/>
        </p:spPr>
        <p:txBody>
          <a:bodyPr/>
          <a:lstStyle/>
          <a:p>
            <a:endParaRPr lang="zh-CN" altLang="en-US"/>
          </a:p>
        </p:txBody>
      </p:sp>
      <p:sp>
        <p:nvSpPr>
          <p:cNvPr id="329733" name="Oval 5"/>
          <p:cNvSpPr>
            <a:spLocks noChangeArrowheads="1"/>
          </p:cNvSpPr>
          <p:nvPr/>
        </p:nvSpPr>
        <p:spPr bwMode="auto">
          <a:xfrm>
            <a:off x="1949450" y="2133600"/>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329734" name="Oval 6"/>
          <p:cNvSpPr>
            <a:spLocks noChangeArrowheads="1"/>
          </p:cNvSpPr>
          <p:nvPr/>
        </p:nvSpPr>
        <p:spPr bwMode="auto">
          <a:xfrm>
            <a:off x="2035175" y="2209800"/>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329735" name="Oval 7"/>
          <p:cNvSpPr>
            <a:spLocks noChangeArrowheads="1"/>
          </p:cNvSpPr>
          <p:nvPr/>
        </p:nvSpPr>
        <p:spPr bwMode="auto">
          <a:xfrm>
            <a:off x="1992313" y="2428875"/>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329736" name="Oval 8"/>
          <p:cNvSpPr>
            <a:spLocks noChangeArrowheads="1"/>
          </p:cNvSpPr>
          <p:nvPr/>
        </p:nvSpPr>
        <p:spPr bwMode="auto">
          <a:xfrm>
            <a:off x="1939925" y="2286000"/>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grpSp>
        <p:nvGrpSpPr>
          <p:cNvPr id="329737" name="Group 9"/>
          <p:cNvGrpSpPr>
            <a:grpSpLocks/>
          </p:cNvGrpSpPr>
          <p:nvPr/>
        </p:nvGrpSpPr>
        <p:grpSpPr bwMode="auto">
          <a:xfrm>
            <a:off x="2773363" y="2733675"/>
            <a:ext cx="1498600" cy="641350"/>
            <a:chOff x="1644" y="1584"/>
            <a:chExt cx="944" cy="404"/>
          </a:xfrm>
        </p:grpSpPr>
        <p:sp>
          <p:nvSpPr>
            <p:cNvPr id="329738" name="Oval 10"/>
            <p:cNvSpPr>
              <a:spLocks noChangeArrowheads="1"/>
            </p:cNvSpPr>
            <p:nvPr/>
          </p:nvSpPr>
          <p:spPr bwMode="auto">
            <a:xfrm>
              <a:off x="1707" y="1584"/>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39" name="Oval 11"/>
            <p:cNvSpPr>
              <a:spLocks noChangeArrowheads="1"/>
            </p:cNvSpPr>
            <p:nvPr/>
          </p:nvSpPr>
          <p:spPr bwMode="auto">
            <a:xfrm>
              <a:off x="1644" y="1662"/>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0" name="Oval 12"/>
            <p:cNvSpPr>
              <a:spLocks noChangeArrowheads="1"/>
            </p:cNvSpPr>
            <p:nvPr/>
          </p:nvSpPr>
          <p:spPr bwMode="auto">
            <a:xfrm>
              <a:off x="1740" y="1668"/>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1" name="Oval 13"/>
            <p:cNvSpPr>
              <a:spLocks noChangeArrowheads="1"/>
            </p:cNvSpPr>
            <p:nvPr/>
          </p:nvSpPr>
          <p:spPr bwMode="auto">
            <a:xfrm>
              <a:off x="1773" y="165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2" name="Oval 14"/>
            <p:cNvSpPr>
              <a:spLocks noChangeArrowheads="1"/>
            </p:cNvSpPr>
            <p:nvPr/>
          </p:nvSpPr>
          <p:spPr bwMode="auto">
            <a:xfrm>
              <a:off x="1680" y="1731"/>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3" name="Oval 15"/>
            <p:cNvSpPr>
              <a:spLocks noChangeArrowheads="1"/>
            </p:cNvSpPr>
            <p:nvPr/>
          </p:nvSpPr>
          <p:spPr bwMode="auto">
            <a:xfrm>
              <a:off x="1752" y="1776"/>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4" name="Oval 16"/>
            <p:cNvSpPr>
              <a:spLocks noChangeArrowheads="1"/>
            </p:cNvSpPr>
            <p:nvPr/>
          </p:nvSpPr>
          <p:spPr bwMode="auto">
            <a:xfrm>
              <a:off x="1842" y="165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5" name="Oval 17"/>
            <p:cNvSpPr>
              <a:spLocks noChangeArrowheads="1"/>
            </p:cNvSpPr>
            <p:nvPr/>
          </p:nvSpPr>
          <p:spPr bwMode="auto">
            <a:xfrm>
              <a:off x="1815" y="1737"/>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6" name="Oval 18"/>
            <p:cNvSpPr>
              <a:spLocks noChangeArrowheads="1"/>
            </p:cNvSpPr>
            <p:nvPr/>
          </p:nvSpPr>
          <p:spPr bwMode="auto">
            <a:xfrm>
              <a:off x="1839" y="1719"/>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7" name="Oval 19"/>
            <p:cNvSpPr>
              <a:spLocks noChangeArrowheads="1"/>
            </p:cNvSpPr>
            <p:nvPr/>
          </p:nvSpPr>
          <p:spPr bwMode="auto">
            <a:xfrm>
              <a:off x="1893" y="1680"/>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8" name="Oval 20"/>
            <p:cNvSpPr>
              <a:spLocks noChangeArrowheads="1"/>
            </p:cNvSpPr>
            <p:nvPr/>
          </p:nvSpPr>
          <p:spPr bwMode="auto">
            <a:xfrm>
              <a:off x="1932" y="1668"/>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49" name="Oval 21"/>
            <p:cNvSpPr>
              <a:spLocks noChangeArrowheads="1"/>
            </p:cNvSpPr>
            <p:nvPr/>
          </p:nvSpPr>
          <p:spPr bwMode="auto">
            <a:xfrm>
              <a:off x="1968" y="1719"/>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0" name="Oval 22"/>
            <p:cNvSpPr>
              <a:spLocks noChangeArrowheads="1"/>
            </p:cNvSpPr>
            <p:nvPr/>
          </p:nvSpPr>
          <p:spPr bwMode="auto">
            <a:xfrm>
              <a:off x="1902" y="1746"/>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1" name="Oval 23"/>
            <p:cNvSpPr>
              <a:spLocks noChangeArrowheads="1"/>
            </p:cNvSpPr>
            <p:nvPr/>
          </p:nvSpPr>
          <p:spPr bwMode="auto">
            <a:xfrm>
              <a:off x="1857" y="1791"/>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2" name="Oval 24"/>
            <p:cNvSpPr>
              <a:spLocks noChangeArrowheads="1"/>
            </p:cNvSpPr>
            <p:nvPr/>
          </p:nvSpPr>
          <p:spPr bwMode="auto">
            <a:xfrm>
              <a:off x="1989" y="1755"/>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3" name="Oval 25"/>
            <p:cNvSpPr>
              <a:spLocks noChangeArrowheads="1"/>
            </p:cNvSpPr>
            <p:nvPr/>
          </p:nvSpPr>
          <p:spPr bwMode="auto">
            <a:xfrm>
              <a:off x="2022" y="168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4" name="Oval 26"/>
            <p:cNvSpPr>
              <a:spLocks noChangeArrowheads="1"/>
            </p:cNvSpPr>
            <p:nvPr/>
          </p:nvSpPr>
          <p:spPr bwMode="auto">
            <a:xfrm>
              <a:off x="2133" y="1689"/>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5" name="Oval 27"/>
            <p:cNvSpPr>
              <a:spLocks noChangeArrowheads="1"/>
            </p:cNvSpPr>
            <p:nvPr/>
          </p:nvSpPr>
          <p:spPr bwMode="auto">
            <a:xfrm>
              <a:off x="2073" y="1758"/>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6" name="Oval 28"/>
            <p:cNvSpPr>
              <a:spLocks noChangeArrowheads="1"/>
            </p:cNvSpPr>
            <p:nvPr/>
          </p:nvSpPr>
          <p:spPr bwMode="auto">
            <a:xfrm>
              <a:off x="2088" y="1716"/>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7" name="Oval 29"/>
            <p:cNvSpPr>
              <a:spLocks noChangeArrowheads="1"/>
            </p:cNvSpPr>
            <p:nvPr/>
          </p:nvSpPr>
          <p:spPr bwMode="auto">
            <a:xfrm>
              <a:off x="2028" y="1740"/>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8" name="Oval 30"/>
            <p:cNvSpPr>
              <a:spLocks noChangeArrowheads="1"/>
            </p:cNvSpPr>
            <p:nvPr/>
          </p:nvSpPr>
          <p:spPr bwMode="auto">
            <a:xfrm>
              <a:off x="1896" y="1830"/>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59" name="Oval 31"/>
            <p:cNvSpPr>
              <a:spLocks noChangeArrowheads="1"/>
            </p:cNvSpPr>
            <p:nvPr/>
          </p:nvSpPr>
          <p:spPr bwMode="auto">
            <a:xfrm>
              <a:off x="1968" y="183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0" name="Oval 32"/>
            <p:cNvSpPr>
              <a:spLocks noChangeArrowheads="1"/>
            </p:cNvSpPr>
            <p:nvPr/>
          </p:nvSpPr>
          <p:spPr bwMode="auto">
            <a:xfrm>
              <a:off x="2022" y="1809"/>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1" name="Oval 33"/>
            <p:cNvSpPr>
              <a:spLocks noChangeArrowheads="1"/>
            </p:cNvSpPr>
            <p:nvPr/>
          </p:nvSpPr>
          <p:spPr bwMode="auto">
            <a:xfrm>
              <a:off x="2085" y="183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2" name="Oval 34"/>
            <p:cNvSpPr>
              <a:spLocks noChangeArrowheads="1"/>
            </p:cNvSpPr>
            <p:nvPr/>
          </p:nvSpPr>
          <p:spPr bwMode="auto">
            <a:xfrm>
              <a:off x="2064" y="186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3" name="Oval 35"/>
            <p:cNvSpPr>
              <a:spLocks noChangeArrowheads="1"/>
            </p:cNvSpPr>
            <p:nvPr/>
          </p:nvSpPr>
          <p:spPr bwMode="auto">
            <a:xfrm>
              <a:off x="2136" y="1809"/>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4" name="Oval 36"/>
            <p:cNvSpPr>
              <a:spLocks noChangeArrowheads="1"/>
            </p:cNvSpPr>
            <p:nvPr/>
          </p:nvSpPr>
          <p:spPr bwMode="auto">
            <a:xfrm>
              <a:off x="2202" y="1758"/>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5" name="Oval 37"/>
            <p:cNvSpPr>
              <a:spLocks noChangeArrowheads="1"/>
            </p:cNvSpPr>
            <p:nvPr/>
          </p:nvSpPr>
          <p:spPr bwMode="auto">
            <a:xfrm>
              <a:off x="2289" y="1776"/>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6" name="Oval 38"/>
            <p:cNvSpPr>
              <a:spLocks noChangeArrowheads="1"/>
            </p:cNvSpPr>
            <p:nvPr/>
          </p:nvSpPr>
          <p:spPr bwMode="auto">
            <a:xfrm>
              <a:off x="2334" y="1833"/>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7" name="Oval 39"/>
            <p:cNvSpPr>
              <a:spLocks noChangeArrowheads="1"/>
            </p:cNvSpPr>
            <p:nvPr/>
          </p:nvSpPr>
          <p:spPr bwMode="auto">
            <a:xfrm>
              <a:off x="2400" y="1764"/>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8" name="Oval 40"/>
            <p:cNvSpPr>
              <a:spLocks noChangeArrowheads="1"/>
            </p:cNvSpPr>
            <p:nvPr/>
          </p:nvSpPr>
          <p:spPr bwMode="auto">
            <a:xfrm>
              <a:off x="2433" y="1842"/>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69" name="Oval 41"/>
            <p:cNvSpPr>
              <a:spLocks noChangeArrowheads="1"/>
            </p:cNvSpPr>
            <p:nvPr/>
          </p:nvSpPr>
          <p:spPr bwMode="auto">
            <a:xfrm>
              <a:off x="2220" y="1845"/>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0" name="Oval 42"/>
            <p:cNvSpPr>
              <a:spLocks noChangeArrowheads="1"/>
            </p:cNvSpPr>
            <p:nvPr/>
          </p:nvSpPr>
          <p:spPr bwMode="auto">
            <a:xfrm>
              <a:off x="2262" y="1737"/>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1" name="Oval 43"/>
            <p:cNvSpPr>
              <a:spLocks noChangeArrowheads="1"/>
            </p:cNvSpPr>
            <p:nvPr/>
          </p:nvSpPr>
          <p:spPr bwMode="auto">
            <a:xfrm>
              <a:off x="2196" y="1800"/>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2" name="Oval 44"/>
            <p:cNvSpPr>
              <a:spLocks noChangeArrowheads="1"/>
            </p:cNvSpPr>
            <p:nvPr/>
          </p:nvSpPr>
          <p:spPr bwMode="auto">
            <a:xfrm>
              <a:off x="2163" y="1896"/>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3" name="Oval 45"/>
            <p:cNvSpPr>
              <a:spLocks noChangeArrowheads="1"/>
            </p:cNvSpPr>
            <p:nvPr/>
          </p:nvSpPr>
          <p:spPr bwMode="auto">
            <a:xfrm>
              <a:off x="2292" y="1836"/>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4" name="Oval 46"/>
            <p:cNvSpPr>
              <a:spLocks noChangeArrowheads="1"/>
            </p:cNvSpPr>
            <p:nvPr/>
          </p:nvSpPr>
          <p:spPr bwMode="auto">
            <a:xfrm>
              <a:off x="2289" y="1911"/>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5" name="Oval 47"/>
            <p:cNvSpPr>
              <a:spLocks noChangeArrowheads="1"/>
            </p:cNvSpPr>
            <p:nvPr/>
          </p:nvSpPr>
          <p:spPr bwMode="auto">
            <a:xfrm>
              <a:off x="2391" y="1821"/>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6" name="Oval 48"/>
            <p:cNvSpPr>
              <a:spLocks noChangeArrowheads="1"/>
            </p:cNvSpPr>
            <p:nvPr/>
          </p:nvSpPr>
          <p:spPr bwMode="auto">
            <a:xfrm>
              <a:off x="2376" y="1908"/>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7" name="Oval 49"/>
            <p:cNvSpPr>
              <a:spLocks noChangeArrowheads="1"/>
            </p:cNvSpPr>
            <p:nvPr/>
          </p:nvSpPr>
          <p:spPr bwMode="auto">
            <a:xfrm>
              <a:off x="2448" y="1920"/>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8" name="Oval 50"/>
            <p:cNvSpPr>
              <a:spLocks noChangeArrowheads="1"/>
            </p:cNvSpPr>
            <p:nvPr/>
          </p:nvSpPr>
          <p:spPr bwMode="auto">
            <a:xfrm>
              <a:off x="2514" y="1800"/>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329779" name="Oval 51"/>
            <p:cNvSpPr>
              <a:spLocks noChangeArrowheads="1"/>
            </p:cNvSpPr>
            <p:nvPr/>
          </p:nvSpPr>
          <p:spPr bwMode="auto">
            <a:xfrm>
              <a:off x="2520" y="1872"/>
              <a:ext cx="68" cy="68"/>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grpSp>
      <p:grpSp>
        <p:nvGrpSpPr>
          <p:cNvPr id="329780" name="Group 52"/>
          <p:cNvGrpSpPr>
            <a:grpSpLocks/>
          </p:cNvGrpSpPr>
          <p:nvPr/>
        </p:nvGrpSpPr>
        <p:grpSpPr bwMode="auto">
          <a:xfrm>
            <a:off x="2330450" y="2381250"/>
            <a:ext cx="808038" cy="598488"/>
            <a:chOff x="1365" y="1362"/>
            <a:chExt cx="509" cy="377"/>
          </a:xfrm>
        </p:grpSpPr>
        <p:sp>
          <p:nvSpPr>
            <p:cNvPr id="329781" name="Oval 53"/>
            <p:cNvSpPr>
              <a:spLocks noChangeArrowheads="1"/>
            </p:cNvSpPr>
            <p:nvPr/>
          </p:nvSpPr>
          <p:spPr bwMode="auto">
            <a:xfrm>
              <a:off x="1365" y="1362"/>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2" name="Oval 54"/>
            <p:cNvSpPr>
              <a:spLocks noChangeArrowheads="1"/>
            </p:cNvSpPr>
            <p:nvPr/>
          </p:nvSpPr>
          <p:spPr bwMode="auto">
            <a:xfrm>
              <a:off x="1479" y="1521"/>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3" name="Oval 55"/>
            <p:cNvSpPr>
              <a:spLocks noChangeArrowheads="1"/>
            </p:cNvSpPr>
            <p:nvPr/>
          </p:nvSpPr>
          <p:spPr bwMode="auto">
            <a:xfrm>
              <a:off x="1518" y="1554"/>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4" name="Oval 56"/>
            <p:cNvSpPr>
              <a:spLocks noChangeArrowheads="1"/>
            </p:cNvSpPr>
            <p:nvPr/>
          </p:nvSpPr>
          <p:spPr bwMode="auto">
            <a:xfrm>
              <a:off x="1431" y="1524"/>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5" name="Oval 57"/>
            <p:cNvSpPr>
              <a:spLocks noChangeArrowheads="1"/>
            </p:cNvSpPr>
            <p:nvPr/>
          </p:nvSpPr>
          <p:spPr bwMode="auto">
            <a:xfrm>
              <a:off x="1383" y="1482"/>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6" name="Oval 58"/>
            <p:cNvSpPr>
              <a:spLocks noChangeArrowheads="1"/>
            </p:cNvSpPr>
            <p:nvPr/>
          </p:nvSpPr>
          <p:spPr bwMode="auto">
            <a:xfrm>
              <a:off x="1425" y="1434"/>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7" name="Oval 59"/>
            <p:cNvSpPr>
              <a:spLocks noChangeArrowheads="1"/>
            </p:cNvSpPr>
            <p:nvPr/>
          </p:nvSpPr>
          <p:spPr bwMode="auto">
            <a:xfrm>
              <a:off x="1521" y="1440"/>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8" name="Oval 60"/>
            <p:cNvSpPr>
              <a:spLocks noChangeArrowheads="1"/>
            </p:cNvSpPr>
            <p:nvPr/>
          </p:nvSpPr>
          <p:spPr bwMode="auto">
            <a:xfrm>
              <a:off x="1806" y="1590"/>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89" name="Oval 61"/>
            <p:cNvSpPr>
              <a:spLocks noChangeArrowheads="1"/>
            </p:cNvSpPr>
            <p:nvPr/>
          </p:nvSpPr>
          <p:spPr bwMode="auto">
            <a:xfrm>
              <a:off x="1752" y="1599"/>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sp>
          <p:nvSpPr>
            <p:cNvPr id="329790" name="Oval 62"/>
            <p:cNvSpPr>
              <a:spLocks noChangeArrowheads="1"/>
            </p:cNvSpPr>
            <p:nvPr/>
          </p:nvSpPr>
          <p:spPr bwMode="auto">
            <a:xfrm>
              <a:off x="1686" y="1671"/>
              <a:ext cx="68" cy="68"/>
            </a:xfrm>
            <a:prstGeom prst="ellipse">
              <a:avLst/>
            </a:prstGeom>
            <a:solidFill>
              <a:srgbClr val="008080"/>
            </a:solidFill>
            <a:ln w="9525">
              <a:solidFill>
                <a:schemeClr val="tx1"/>
              </a:solidFill>
              <a:round/>
              <a:headEnd/>
              <a:tailEnd/>
            </a:ln>
            <a:effectLst/>
          </p:spPr>
          <p:txBody>
            <a:bodyPr wrap="none" anchor="ctr"/>
            <a:lstStyle/>
            <a:p>
              <a:endParaRPr lang="zh-CN" altLang="en-US"/>
            </a:p>
          </p:txBody>
        </p:sp>
      </p:grpSp>
      <p:sp>
        <p:nvSpPr>
          <p:cNvPr id="329791" name="Text Box 63"/>
          <p:cNvSpPr txBox="1">
            <a:spLocks noChangeArrowheads="1"/>
          </p:cNvSpPr>
          <p:nvPr/>
        </p:nvSpPr>
        <p:spPr bwMode="auto">
          <a:xfrm>
            <a:off x="1814513" y="3495675"/>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0</a:t>
            </a:r>
          </a:p>
        </p:txBody>
      </p:sp>
      <p:sp>
        <p:nvSpPr>
          <p:cNvPr id="329792" name="Text Box 64"/>
          <p:cNvSpPr txBox="1">
            <a:spLocks noChangeArrowheads="1"/>
          </p:cNvSpPr>
          <p:nvPr/>
        </p:nvSpPr>
        <p:spPr bwMode="auto">
          <a:xfrm>
            <a:off x="2573338" y="3492500"/>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10</a:t>
            </a:r>
          </a:p>
        </p:txBody>
      </p:sp>
      <p:sp>
        <p:nvSpPr>
          <p:cNvPr id="329793" name="Text Box 65"/>
          <p:cNvSpPr txBox="1">
            <a:spLocks noChangeArrowheads="1"/>
          </p:cNvSpPr>
          <p:nvPr/>
        </p:nvSpPr>
        <p:spPr bwMode="auto">
          <a:xfrm>
            <a:off x="3363913" y="3492500"/>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20</a:t>
            </a:r>
          </a:p>
        </p:txBody>
      </p:sp>
      <p:sp>
        <p:nvSpPr>
          <p:cNvPr id="329794" name="Text Box 66"/>
          <p:cNvSpPr txBox="1">
            <a:spLocks noChangeArrowheads="1"/>
          </p:cNvSpPr>
          <p:nvPr/>
        </p:nvSpPr>
        <p:spPr bwMode="auto">
          <a:xfrm>
            <a:off x="4125913" y="3497263"/>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30</a:t>
            </a:r>
          </a:p>
        </p:txBody>
      </p:sp>
      <p:sp>
        <p:nvSpPr>
          <p:cNvPr id="329795" name="Text Box 67"/>
          <p:cNvSpPr txBox="1">
            <a:spLocks noChangeArrowheads="1"/>
          </p:cNvSpPr>
          <p:nvPr/>
        </p:nvSpPr>
        <p:spPr bwMode="auto">
          <a:xfrm>
            <a:off x="1687513" y="3387725"/>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0</a:t>
            </a:r>
          </a:p>
        </p:txBody>
      </p:sp>
      <p:sp>
        <p:nvSpPr>
          <p:cNvPr id="329796" name="Text Box 68"/>
          <p:cNvSpPr txBox="1">
            <a:spLocks noChangeArrowheads="1"/>
          </p:cNvSpPr>
          <p:nvPr/>
        </p:nvSpPr>
        <p:spPr bwMode="auto">
          <a:xfrm>
            <a:off x="1558925" y="2640013"/>
            <a:ext cx="3937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500</a:t>
            </a:r>
          </a:p>
        </p:txBody>
      </p:sp>
      <p:sp>
        <p:nvSpPr>
          <p:cNvPr id="329797" name="Text Box 69"/>
          <p:cNvSpPr txBox="1">
            <a:spLocks noChangeArrowheads="1"/>
          </p:cNvSpPr>
          <p:nvPr/>
        </p:nvSpPr>
        <p:spPr bwMode="auto">
          <a:xfrm>
            <a:off x="1511300" y="1911350"/>
            <a:ext cx="4635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F50B2C"/>
                </a:solidFill>
                <a:ea typeface="宋体" pitchFamily="2" charset="-122"/>
              </a:rPr>
              <a:t>5000</a:t>
            </a:r>
          </a:p>
        </p:txBody>
      </p:sp>
      <p:sp>
        <p:nvSpPr>
          <p:cNvPr id="329798" name="Line 70"/>
          <p:cNvSpPr>
            <a:spLocks noChangeShapeType="1"/>
          </p:cNvSpPr>
          <p:nvPr/>
        </p:nvSpPr>
        <p:spPr bwMode="auto">
          <a:xfrm>
            <a:off x="2320925" y="3475038"/>
            <a:ext cx="0" cy="42862"/>
          </a:xfrm>
          <a:prstGeom prst="line">
            <a:avLst/>
          </a:prstGeom>
          <a:noFill/>
          <a:ln w="9525">
            <a:solidFill>
              <a:srgbClr val="0000CC"/>
            </a:solidFill>
            <a:round/>
            <a:headEnd/>
            <a:tailEnd/>
          </a:ln>
          <a:effectLst/>
        </p:spPr>
        <p:txBody>
          <a:bodyPr/>
          <a:lstStyle/>
          <a:p>
            <a:endParaRPr lang="zh-CN" altLang="en-US"/>
          </a:p>
        </p:txBody>
      </p:sp>
      <p:sp>
        <p:nvSpPr>
          <p:cNvPr id="329799" name="Line 71"/>
          <p:cNvSpPr>
            <a:spLocks noChangeShapeType="1"/>
          </p:cNvSpPr>
          <p:nvPr/>
        </p:nvSpPr>
        <p:spPr bwMode="auto">
          <a:xfrm>
            <a:off x="2717800" y="3475038"/>
            <a:ext cx="0" cy="42862"/>
          </a:xfrm>
          <a:prstGeom prst="line">
            <a:avLst/>
          </a:prstGeom>
          <a:noFill/>
          <a:ln w="9525">
            <a:solidFill>
              <a:srgbClr val="0000CC"/>
            </a:solidFill>
            <a:round/>
            <a:headEnd/>
            <a:tailEnd/>
          </a:ln>
          <a:effectLst/>
        </p:spPr>
        <p:txBody>
          <a:bodyPr/>
          <a:lstStyle/>
          <a:p>
            <a:endParaRPr lang="zh-CN" altLang="en-US"/>
          </a:p>
        </p:txBody>
      </p:sp>
      <p:sp>
        <p:nvSpPr>
          <p:cNvPr id="329800" name="Line 72"/>
          <p:cNvSpPr>
            <a:spLocks noChangeShapeType="1"/>
          </p:cNvSpPr>
          <p:nvPr/>
        </p:nvSpPr>
        <p:spPr bwMode="auto">
          <a:xfrm>
            <a:off x="3114675" y="3475038"/>
            <a:ext cx="0" cy="42862"/>
          </a:xfrm>
          <a:prstGeom prst="line">
            <a:avLst/>
          </a:prstGeom>
          <a:noFill/>
          <a:ln w="9525">
            <a:solidFill>
              <a:srgbClr val="0000CC"/>
            </a:solidFill>
            <a:round/>
            <a:headEnd/>
            <a:tailEnd/>
          </a:ln>
          <a:effectLst/>
        </p:spPr>
        <p:txBody>
          <a:bodyPr/>
          <a:lstStyle/>
          <a:p>
            <a:endParaRPr lang="zh-CN" altLang="en-US"/>
          </a:p>
        </p:txBody>
      </p:sp>
      <p:sp>
        <p:nvSpPr>
          <p:cNvPr id="329801" name="Line 73"/>
          <p:cNvSpPr>
            <a:spLocks noChangeShapeType="1"/>
          </p:cNvSpPr>
          <p:nvPr/>
        </p:nvSpPr>
        <p:spPr bwMode="auto">
          <a:xfrm>
            <a:off x="3511550" y="3475038"/>
            <a:ext cx="0" cy="42862"/>
          </a:xfrm>
          <a:prstGeom prst="line">
            <a:avLst/>
          </a:prstGeom>
          <a:noFill/>
          <a:ln w="9525">
            <a:solidFill>
              <a:srgbClr val="0000CC"/>
            </a:solidFill>
            <a:round/>
            <a:headEnd/>
            <a:tailEnd/>
          </a:ln>
          <a:effectLst/>
        </p:spPr>
        <p:txBody>
          <a:bodyPr/>
          <a:lstStyle/>
          <a:p>
            <a:endParaRPr lang="zh-CN" altLang="en-US"/>
          </a:p>
        </p:txBody>
      </p:sp>
      <p:sp>
        <p:nvSpPr>
          <p:cNvPr id="329802" name="Line 74"/>
          <p:cNvSpPr>
            <a:spLocks noChangeShapeType="1"/>
          </p:cNvSpPr>
          <p:nvPr/>
        </p:nvSpPr>
        <p:spPr bwMode="auto">
          <a:xfrm>
            <a:off x="3908425" y="3475038"/>
            <a:ext cx="0" cy="42862"/>
          </a:xfrm>
          <a:prstGeom prst="line">
            <a:avLst/>
          </a:prstGeom>
          <a:noFill/>
          <a:ln w="9525">
            <a:solidFill>
              <a:srgbClr val="0000CC"/>
            </a:solidFill>
            <a:round/>
            <a:headEnd/>
            <a:tailEnd/>
          </a:ln>
          <a:effectLst/>
        </p:spPr>
        <p:txBody>
          <a:bodyPr/>
          <a:lstStyle/>
          <a:p>
            <a:endParaRPr lang="zh-CN" altLang="en-US"/>
          </a:p>
        </p:txBody>
      </p:sp>
      <p:sp>
        <p:nvSpPr>
          <p:cNvPr id="329803" name="Line 75"/>
          <p:cNvSpPr>
            <a:spLocks noChangeShapeType="1"/>
          </p:cNvSpPr>
          <p:nvPr/>
        </p:nvSpPr>
        <p:spPr bwMode="auto">
          <a:xfrm>
            <a:off x="3027363" y="2938463"/>
            <a:ext cx="0" cy="42862"/>
          </a:xfrm>
          <a:prstGeom prst="line">
            <a:avLst/>
          </a:prstGeom>
          <a:noFill/>
          <a:ln w="9525">
            <a:solidFill>
              <a:srgbClr val="0000CC"/>
            </a:solidFill>
            <a:round/>
            <a:headEnd/>
            <a:tailEnd/>
          </a:ln>
          <a:effectLst/>
        </p:spPr>
        <p:txBody>
          <a:bodyPr/>
          <a:lstStyle/>
          <a:p>
            <a:endParaRPr lang="zh-CN" altLang="en-US"/>
          </a:p>
        </p:txBody>
      </p:sp>
      <p:sp>
        <p:nvSpPr>
          <p:cNvPr id="329804" name="Line 76"/>
          <p:cNvSpPr>
            <a:spLocks noChangeShapeType="1"/>
          </p:cNvSpPr>
          <p:nvPr/>
        </p:nvSpPr>
        <p:spPr bwMode="auto">
          <a:xfrm>
            <a:off x="1897063" y="2776538"/>
            <a:ext cx="42862" cy="0"/>
          </a:xfrm>
          <a:prstGeom prst="line">
            <a:avLst/>
          </a:prstGeom>
          <a:noFill/>
          <a:ln w="9525">
            <a:solidFill>
              <a:srgbClr val="0000CC"/>
            </a:solidFill>
            <a:round/>
            <a:headEnd/>
            <a:tailEnd/>
          </a:ln>
          <a:effectLst/>
        </p:spPr>
        <p:txBody>
          <a:bodyPr/>
          <a:lstStyle/>
          <a:p>
            <a:endParaRPr lang="zh-CN" altLang="en-US"/>
          </a:p>
        </p:txBody>
      </p:sp>
      <p:sp>
        <p:nvSpPr>
          <p:cNvPr id="329805" name="Line 77"/>
          <p:cNvSpPr>
            <a:spLocks noChangeShapeType="1"/>
          </p:cNvSpPr>
          <p:nvPr/>
        </p:nvSpPr>
        <p:spPr bwMode="auto">
          <a:xfrm>
            <a:off x="1892300" y="2033588"/>
            <a:ext cx="42863" cy="0"/>
          </a:xfrm>
          <a:prstGeom prst="line">
            <a:avLst/>
          </a:prstGeom>
          <a:noFill/>
          <a:ln w="9525">
            <a:solidFill>
              <a:srgbClr val="0000CC"/>
            </a:solidFill>
            <a:round/>
            <a:headEnd/>
            <a:tailEnd/>
          </a:ln>
          <a:effectLst/>
        </p:spPr>
        <p:txBody>
          <a:bodyPr/>
          <a:lstStyle/>
          <a:p>
            <a:endParaRPr lang="zh-CN" altLang="en-US"/>
          </a:p>
        </p:txBody>
      </p:sp>
      <p:sp>
        <p:nvSpPr>
          <p:cNvPr id="329806" name="Text Box 78"/>
          <p:cNvSpPr txBox="1">
            <a:spLocks noChangeArrowheads="1"/>
          </p:cNvSpPr>
          <p:nvPr/>
        </p:nvSpPr>
        <p:spPr bwMode="auto">
          <a:xfrm>
            <a:off x="1752600" y="1677988"/>
            <a:ext cx="1330325" cy="336550"/>
          </a:xfrm>
          <a:prstGeom prst="rect">
            <a:avLst/>
          </a:prstGeom>
          <a:noFill/>
          <a:ln w="9525">
            <a:noFill/>
            <a:miter lim="800000"/>
            <a:headEnd/>
            <a:tailEnd/>
          </a:ln>
          <a:effectLst/>
        </p:spPr>
        <p:txBody>
          <a:bodyPr wrap="none">
            <a:spAutoFit/>
          </a:bodyPr>
          <a:lstStyle/>
          <a:p>
            <a:pPr>
              <a:spcBef>
                <a:spcPct val="0"/>
              </a:spcBef>
            </a:pPr>
            <a:r>
              <a:rPr lang="zh-CN" altLang="en-US" sz="1600" b="1">
                <a:solidFill>
                  <a:srgbClr val="F50B2C"/>
                </a:solidFill>
              </a:rPr>
              <a:t>毒性风险高</a:t>
            </a:r>
            <a:r>
              <a:rPr lang="zh-CN" altLang="en-US" sz="1600" b="1">
                <a:solidFill>
                  <a:srgbClr val="F50B2C"/>
                </a:solidFill>
                <a:sym typeface="Symbol" pitchFamily="18" charset="2"/>
              </a:rPr>
              <a:t></a:t>
            </a:r>
          </a:p>
        </p:txBody>
      </p:sp>
      <p:sp>
        <p:nvSpPr>
          <p:cNvPr id="329807" name="Text Box 79"/>
          <p:cNvSpPr txBox="1">
            <a:spLocks noChangeArrowheads="1"/>
          </p:cNvSpPr>
          <p:nvPr/>
        </p:nvSpPr>
        <p:spPr bwMode="auto">
          <a:xfrm>
            <a:off x="3019425" y="2441575"/>
            <a:ext cx="1208088" cy="336550"/>
          </a:xfrm>
          <a:prstGeom prst="rect">
            <a:avLst/>
          </a:prstGeom>
          <a:noFill/>
          <a:ln w="9525">
            <a:noFill/>
            <a:miter lim="800000"/>
            <a:headEnd/>
            <a:tailEnd/>
          </a:ln>
          <a:effectLst/>
        </p:spPr>
        <p:txBody>
          <a:bodyPr wrap="none">
            <a:spAutoFit/>
          </a:bodyPr>
          <a:lstStyle/>
          <a:p>
            <a:pPr>
              <a:spcBef>
                <a:spcPct val="0"/>
              </a:spcBef>
            </a:pPr>
            <a:r>
              <a:rPr lang="zh-CN" altLang="en-US" sz="1600" b="1">
                <a:solidFill>
                  <a:srgbClr val="0000CC"/>
                </a:solidFill>
              </a:rPr>
              <a:t>毒性风险低</a:t>
            </a:r>
          </a:p>
        </p:txBody>
      </p:sp>
      <p:sp>
        <p:nvSpPr>
          <p:cNvPr id="329808" name="Text Box 80"/>
          <p:cNvSpPr txBox="1">
            <a:spLocks noChangeArrowheads="1"/>
          </p:cNvSpPr>
          <p:nvPr/>
        </p:nvSpPr>
        <p:spPr bwMode="auto">
          <a:xfrm rot="-5400000">
            <a:off x="950119" y="2574132"/>
            <a:ext cx="1108075" cy="274637"/>
          </a:xfrm>
          <a:prstGeom prst="rect">
            <a:avLst/>
          </a:prstGeom>
          <a:noFill/>
          <a:ln w="9525">
            <a:noFill/>
            <a:miter lim="800000"/>
            <a:headEnd/>
            <a:tailEnd/>
          </a:ln>
          <a:effectLst/>
        </p:spPr>
        <p:txBody>
          <a:bodyPr wrap="none">
            <a:spAutoFit/>
          </a:bodyPr>
          <a:lstStyle/>
          <a:p>
            <a:pPr>
              <a:spcBef>
                <a:spcPct val="0"/>
              </a:spcBef>
            </a:pPr>
            <a:r>
              <a:rPr lang="en-US" altLang="zh-CN" sz="1200" b="1">
                <a:solidFill>
                  <a:srgbClr val="0000CC"/>
                </a:solidFill>
                <a:ea typeface="宋体" pitchFamily="2" charset="-122"/>
              </a:rPr>
              <a:t>Cellular TGN</a:t>
            </a:r>
          </a:p>
        </p:txBody>
      </p:sp>
      <p:sp>
        <p:nvSpPr>
          <p:cNvPr id="329809" name="Text Box 81"/>
          <p:cNvSpPr txBox="1">
            <a:spLocks noChangeArrowheads="1"/>
          </p:cNvSpPr>
          <p:nvPr/>
        </p:nvSpPr>
        <p:spPr bwMode="auto">
          <a:xfrm>
            <a:off x="2171700" y="1295400"/>
            <a:ext cx="1714500" cy="366713"/>
          </a:xfrm>
          <a:prstGeom prst="rect">
            <a:avLst/>
          </a:prstGeom>
          <a:noFill/>
          <a:ln w="9525">
            <a:noFill/>
            <a:miter lim="800000"/>
            <a:headEnd/>
            <a:tailEnd/>
          </a:ln>
          <a:effectLst/>
        </p:spPr>
        <p:txBody>
          <a:bodyPr>
            <a:spAutoFit/>
          </a:bodyPr>
          <a:lstStyle/>
          <a:p>
            <a:pPr>
              <a:spcBef>
                <a:spcPct val="0"/>
              </a:spcBef>
            </a:pPr>
            <a:r>
              <a:rPr lang="zh-CN" altLang="en-US" b="1">
                <a:solidFill>
                  <a:srgbClr val="0000CC"/>
                </a:solidFill>
              </a:rPr>
              <a:t>常规剂量</a:t>
            </a:r>
          </a:p>
        </p:txBody>
      </p:sp>
      <p:sp>
        <p:nvSpPr>
          <p:cNvPr id="329811" name="AutoShape 83"/>
          <p:cNvSpPr>
            <a:spLocks/>
          </p:cNvSpPr>
          <p:nvPr/>
        </p:nvSpPr>
        <p:spPr bwMode="auto">
          <a:xfrm>
            <a:off x="4246563" y="2100263"/>
            <a:ext cx="85725" cy="647700"/>
          </a:xfrm>
          <a:prstGeom prst="rightBrace">
            <a:avLst>
              <a:gd name="adj1" fmla="val 62963"/>
              <a:gd name="adj2" fmla="val 50000"/>
            </a:avLst>
          </a:prstGeom>
          <a:noFill/>
          <a:ln w="9525">
            <a:solidFill>
              <a:schemeClr val="tx1"/>
            </a:solidFill>
            <a:round/>
            <a:headEnd/>
            <a:tailEnd/>
          </a:ln>
          <a:effectLst/>
        </p:spPr>
        <p:txBody>
          <a:bodyPr wrap="none" anchor="ctr"/>
          <a:lstStyle/>
          <a:p>
            <a:endParaRPr lang="zh-CN" altLang="en-US"/>
          </a:p>
        </p:txBody>
      </p:sp>
      <p:sp>
        <p:nvSpPr>
          <p:cNvPr id="329816" name="Line 88"/>
          <p:cNvSpPr>
            <a:spLocks noChangeShapeType="1"/>
          </p:cNvSpPr>
          <p:nvPr/>
        </p:nvSpPr>
        <p:spPr bwMode="auto">
          <a:xfrm>
            <a:off x="1901825" y="4357688"/>
            <a:ext cx="0" cy="1493837"/>
          </a:xfrm>
          <a:prstGeom prst="line">
            <a:avLst/>
          </a:prstGeom>
          <a:noFill/>
          <a:ln w="15875">
            <a:solidFill>
              <a:srgbClr val="0000CC"/>
            </a:solidFill>
            <a:round/>
            <a:headEnd/>
            <a:tailEnd/>
          </a:ln>
          <a:effectLst/>
        </p:spPr>
        <p:txBody>
          <a:bodyPr/>
          <a:lstStyle/>
          <a:p>
            <a:endParaRPr lang="zh-CN" altLang="en-US"/>
          </a:p>
        </p:txBody>
      </p:sp>
      <p:sp>
        <p:nvSpPr>
          <p:cNvPr id="329817" name="Line 89"/>
          <p:cNvSpPr>
            <a:spLocks noChangeShapeType="1"/>
          </p:cNvSpPr>
          <p:nvPr/>
        </p:nvSpPr>
        <p:spPr bwMode="auto">
          <a:xfrm>
            <a:off x="1901825" y="5853113"/>
            <a:ext cx="2393950" cy="0"/>
          </a:xfrm>
          <a:prstGeom prst="line">
            <a:avLst/>
          </a:prstGeom>
          <a:noFill/>
          <a:ln w="9525">
            <a:solidFill>
              <a:srgbClr val="0000CC"/>
            </a:solidFill>
            <a:round/>
            <a:headEnd/>
            <a:tailEnd/>
          </a:ln>
          <a:effectLst/>
        </p:spPr>
        <p:txBody>
          <a:bodyPr/>
          <a:lstStyle/>
          <a:p>
            <a:endParaRPr lang="zh-CN" altLang="en-US"/>
          </a:p>
        </p:txBody>
      </p:sp>
      <p:sp>
        <p:nvSpPr>
          <p:cNvPr id="329818" name="Freeform 90"/>
          <p:cNvSpPr>
            <a:spLocks/>
          </p:cNvSpPr>
          <p:nvPr/>
        </p:nvSpPr>
        <p:spPr bwMode="auto">
          <a:xfrm>
            <a:off x="2297113" y="4762500"/>
            <a:ext cx="1711325" cy="1095375"/>
          </a:xfrm>
          <a:custGeom>
            <a:avLst/>
            <a:gdLst/>
            <a:ahLst/>
            <a:cxnLst>
              <a:cxn ang="0">
                <a:pos x="0" y="690"/>
              </a:cxn>
              <a:cxn ang="0">
                <a:pos x="68" y="660"/>
              </a:cxn>
              <a:cxn ang="0">
                <a:pos x="130" y="570"/>
              </a:cxn>
              <a:cxn ang="0">
                <a:pos x="162" y="510"/>
              </a:cxn>
              <a:cxn ang="0">
                <a:pos x="196" y="512"/>
              </a:cxn>
              <a:cxn ang="0">
                <a:pos x="230" y="564"/>
              </a:cxn>
              <a:cxn ang="0">
                <a:pos x="256" y="602"/>
              </a:cxn>
              <a:cxn ang="0">
                <a:pos x="302" y="606"/>
              </a:cxn>
              <a:cxn ang="0">
                <a:pos x="350" y="552"/>
              </a:cxn>
              <a:cxn ang="0">
                <a:pos x="428" y="386"/>
              </a:cxn>
              <a:cxn ang="0">
                <a:pos x="484" y="232"/>
              </a:cxn>
              <a:cxn ang="0">
                <a:pos x="536" y="112"/>
              </a:cxn>
              <a:cxn ang="0">
                <a:pos x="576" y="44"/>
              </a:cxn>
              <a:cxn ang="0">
                <a:pos x="604" y="14"/>
              </a:cxn>
              <a:cxn ang="0">
                <a:pos x="630" y="0"/>
              </a:cxn>
              <a:cxn ang="0">
                <a:pos x="668" y="14"/>
              </a:cxn>
              <a:cxn ang="0">
                <a:pos x="706" y="70"/>
              </a:cxn>
              <a:cxn ang="0">
                <a:pos x="746" y="160"/>
              </a:cxn>
              <a:cxn ang="0">
                <a:pos x="798" y="308"/>
              </a:cxn>
              <a:cxn ang="0">
                <a:pos x="854" y="442"/>
              </a:cxn>
              <a:cxn ang="0">
                <a:pos x="910" y="548"/>
              </a:cxn>
              <a:cxn ang="0">
                <a:pos x="976" y="630"/>
              </a:cxn>
              <a:cxn ang="0">
                <a:pos x="1028" y="668"/>
              </a:cxn>
              <a:cxn ang="0">
                <a:pos x="1078" y="686"/>
              </a:cxn>
            </a:cxnLst>
            <a:rect l="0" t="0" r="r" b="b"/>
            <a:pathLst>
              <a:path w="1078" h="690">
                <a:moveTo>
                  <a:pt x="0" y="690"/>
                </a:moveTo>
                <a:cubicBezTo>
                  <a:pt x="23" y="685"/>
                  <a:pt x="46" y="680"/>
                  <a:pt x="68" y="660"/>
                </a:cubicBezTo>
                <a:cubicBezTo>
                  <a:pt x="90" y="640"/>
                  <a:pt x="114" y="595"/>
                  <a:pt x="130" y="570"/>
                </a:cubicBezTo>
                <a:cubicBezTo>
                  <a:pt x="146" y="545"/>
                  <a:pt x="151" y="520"/>
                  <a:pt x="162" y="510"/>
                </a:cubicBezTo>
                <a:cubicBezTo>
                  <a:pt x="173" y="500"/>
                  <a:pt x="185" y="503"/>
                  <a:pt x="196" y="512"/>
                </a:cubicBezTo>
                <a:cubicBezTo>
                  <a:pt x="207" y="521"/>
                  <a:pt x="220" y="549"/>
                  <a:pt x="230" y="564"/>
                </a:cubicBezTo>
                <a:cubicBezTo>
                  <a:pt x="240" y="579"/>
                  <a:pt x="244" y="595"/>
                  <a:pt x="256" y="602"/>
                </a:cubicBezTo>
                <a:cubicBezTo>
                  <a:pt x="268" y="609"/>
                  <a:pt x="286" y="614"/>
                  <a:pt x="302" y="606"/>
                </a:cubicBezTo>
                <a:cubicBezTo>
                  <a:pt x="318" y="598"/>
                  <a:pt x="329" y="589"/>
                  <a:pt x="350" y="552"/>
                </a:cubicBezTo>
                <a:cubicBezTo>
                  <a:pt x="371" y="515"/>
                  <a:pt x="406" y="439"/>
                  <a:pt x="428" y="386"/>
                </a:cubicBezTo>
                <a:cubicBezTo>
                  <a:pt x="450" y="333"/>
                  <a:pt x="466" y="278"/>
                  <a:pt x="484" y="232"/>
                </a:cubicBezTo>
                <a:cubicBezTo>
                  <a:pt x="502" y="186"/>
                  <a:pt x="521" y="143"/>
                  <a:pt x="536" y="112"/>
                </a:cubicBezTo>
                <a:cubicBezTo>
                  <a:pt x="551" y="81"/>
                  <a:pt x="565" y="60"/>
                  <a:pt x="576" y="44"/>
                </a:cubicBezTo>
                <a:cubicBezTo>
                  <a:pt x="587" y="28"/>
                  <a:pt x="595" y="21"/>
                  <a:pt x="604" y="14"/>
                </a:cubicBezTo>
                <a:cubicBezTo>
                  <a:pt x="613" y="7"/>
                  <a:pt x="619" y="0"/>
                  <a:pt x="630" y="0"/>
                </a:cubicBezTo>
                <a:cubicBezTo>
                  <a:pt x="641" y="0"/>
                  <a:pt x="655" y="2"/>
                  <a:pt x="668" y="14"/>
                </a:cubicBezTo>
                <a:cubicBezTo>
                  <a:pt x="681" y="26"/>
                  <a:pt x="693" y="46"/>
                  <a:pt x="706" y="70"/>
                </a:cubicBezTo>
                <a:cubicBezTo>
                  <a:pt x="719" y="94"/>
                  <a:pt x="731" y="120"/>
                  <a:pt x="746" y="160"/>
                </a:cubicBezTo>
                <a:cubicBezTo>
                  <a:pt x="761" y="200"/>
                  <a:pt x="780" y="261"/>
                  <a:pt x="798" y="308"/>
                </a:cubicBezTo>
                <a:cubicBezTo>
                  <a:pt x="816" y="355"/>
                  <a:pt x="835" y="402"/>
                  <a:pt x="854" y="442"/>
                </a:cubicBezTo>
                <a:cubicBezTo>
                  <a:pt x="873" y="482"/>
                  <a:pt x="890" y="517"/>
                  <a:pt x="910" y="548"/>
                </a:cubicBezTo>
                <a:cubicBezTo>
                  <a:pt x="930" y="579"/>
                  <a:pt x="956" y="610"/>
                  <a:pt x="976" y="630"/>
                </a:cubicBezTo>
                <a:cubicBezTo>
                  <a:pt x="996" y="650"/>
                  <a:pt x="1011" y="659"/>
                  <a:pt x="1028" y="668"/>
                </a:cubicBezTo>
                <a:cubicBezTo>
                  <a:pt x="1045" y="677"/>
                  <a:pt x="1068" y="683"/>
                  <a:pt x="1078" y="686"/>
                </a:cubicBezTo>
              </a:path>
            </a:pathLst>
          </a:custGeom>
          <a:noFill/>
          <a:ln w="15875">
            <a:solidFill>
              <a:schemeClr val="tx2"/>
            </a:solidFill>
            <a:round/>
            <a:headEnd/>
            <a:tailEnd/>
          </a:ln>
          <a:effectLst/>
        </p:spPr>
        <p:txBody>
          <a:bodyPr/>
          <a:lstStyle/>
          <a:p>
            <a:endParaRPr lang="zh-CN" altLang="en-US"/>
          </a:p>
        </p:txBody>
      </p:sp>
      <p:sp>
        <p:nvSpPr>
          <p:cNvPr id="329819" name="Freeform 91"/>
          <p:cNvSpPr>
            <a:spLocks/>
          </p:cNvSpPr>
          <p:nvPr/>
        </p:nvSpPr>
        <p:spPr bwMode="auto">
          <a:xfrm>
            <a:off x="2260600" y="5583238"/>
            <a:ext cx="522288" cy="279400"/>
          </a:xfrm>
          <a:custGeom>
            <a:avLst/>
            <a:gdLst/>
            <a:ahLst/>
            <a:cxnLst>
              <a:cxn ang="0">
                <a:pos x="23" y="173"/>
              </a:cxn>
              <a:cxn ang="0">
                <a:pos x="77" y="157"/>
              </a:cxn>
              <a:cxn ang="0">
                <a:pos x="123" y="105"/>
              </a:cxn>
              <a:cxn ang="0">
                <a:pos x="163" y="43"/>
              </a:cxn>
              <a:cxn ang="0">
                <a:pos x="191" y="5"/>
              </a:cxn>
              <a:cxn ang="0">
                <a:pos x="217" y="15"/>
              </a:cxn>
              <a:cxn ang="0">
                <a:pos x="237" y="53"/>
              </a:cxn>
              <a:cxn ang="0">
                <a:pos x="257" y="103"/>
              </a:cxn>
              <a:cxn ang="0">
                <a:pos x="291" y="143"/>
              </a:cxn>
              <a:cxn ang="0">
                <a:pos x="323" y="171"/>
              </a:cxn>
              <a:cxn ang="0">
                <a:pos x="311" y="173"/>
              </a:cxn>
              <a:cxn ang="0">
                <a:pos x="215" y="173"/>
              </a:cxn>
              <a:cxn ang="0">
                <a:pos x="23" y="173"/>
              </a:cxn>
            </a:cxnLst>
            <a:rect l="0" t="0" r="r" b="b"/>
            <a:pathLst>
              <a:path w="329" h="176">
                <a:moveTo>
                  <a:pt x="23" y="173"/>
                </a:moveTo>
                <a:cubicBezTo>
                  <a:pt x="0" y="170"/>
                  <a:pt x="60" y="168"/>
                  <a:pt x="77" y="157"/>
                </a:cubicBezTo>
                <a:cubicBezTo>
                  <a:pt x="94" y="146"/>
                  <a:pt x="109" y="124"/>
                  <a:pt x="123" y="105"/>
                </a:cubicBezTo>
                <a:cubicBezTo>
                  <a:pt x="137" y="86"/>
                  <a:pt x="152" y="60"/>
                  <a:pt x="163" y="43"/>
                </a:cubicBezTo>
                <a:cubicBezTo>
                  <a:pt x="174" y="26"/>
                  <a:pt x="182" y="10"/>
                  <a:pt x="191" y="5"/>
                </a:cubicBezTo>
                <a:cubicBezTo>
                  <a:pt x="200" y="0"/>
                  <a:pt x="209" y="7"/>
                  <a:pt x="217" y="15"/>
                </a:cubicBezTo>
                <a:cubicBezTo>
                  <a:pt x="225" y="23"/>
                  <a:pt x="230" y="38"/>
                  <a:pt x="237" y="53"/>
                </a:cubicBezTo>
                <a:cubicBezTo>
                  <a:pt x="244" y="68"/>
                  <a:pt x="248" y="88"/>
                  <a:pt x="257" y="103"/>
                </a:cubicBezTo>
                <a:cubicBezTo>
                  <a:pt x="266" y="118"/>
                  <a:pt x="280" y="132"/>
                  <a:pt x="291" y="143"/>
                </a:cubicBezTo>
                <a:cubicBezTo>
                  <a:pt x="302" y="154"/>
                  <a:pt x="320" y="166"/>
                  <a:pt x="323" y="171"/>
                </a:cubicBezTo>
                <a:cubicBezTo>
                  <a:pt x="326" y="176"/>
                  <a:pt x="329" y="173"/>
                  <a:pt x="311" y="173"/>
                </a:cubicBezTo>
                <a:cubicBezTo>
                  <a:pt x="293" y="173"/>
                  <a:pt x="263" y="173"/>
                  <a:pt x="215" y="173"/>
                </a:cubicBezTo>
                <a:cubicBezTo>
                  <a:pt x="167" y="173"/>
                  <a:pt x="46" y="176"/>
                  <a:pt x="23" y="173"/>
                </a:cubicBezTo>
                <a:close/>
              </a:path>
            </a:pathLst>
          </a:custGeom>
          <a:solidFill>
            <a:schemeClr val="accent1"/>
          </a:solidFill>
          <a:ln w="9525">
            <a:solidFill>
              <a:schemeClr val="tx1"/>
            </a:solidFill>
            <a:round/>
            <a:headEnd/>
            <a:tailEnd/>
          </a:ln>
          <a:effectLst/>
        </p:spPr>
        <p:txBody>
          <a:bodyPr/>
          <a:lstStyle/>
          <a:p>
            <a:endParaRPr lang="zh-CN" altLang="en-US"/>
          </a:p>
        </p:txBody>
      </p:sp>
      <p:sp>
        <p:nvSpPr>
          <p:cNvPr id="329820" name="Freeform 92"/>
          <p:cNvSpPr>
            <a:spLocks/>
          </p:cNvSpPr>
          <p:nvPr/>
        </p:nvSpPr>
        <p:spPr bwMode="auto">
          <a:xfrm>
            <a:off x="1893888" y="5770563"/>
            <a:ext cx="201612" cy="93662"/>
          </a:xfrm>
          <a:custGeom>
            <a:avLst/>
            <a:gdLst/>
            <a:ahLst/>
            <a:cxnLst>
              <a:cxn ang="0">
                <a:pos x="14" y="53"/>
              </a:cxn>
              <a:cxn ang="0">
                <a:pos x="28" y="17"/>
              </a:cxn>
              <a:cxn ang="0">
                <a:pos x="46" y="1"/>
              </a:cxn>
              <a:cxn ang="0">
                <a:pos x="74" y="21"/>
              </a:cxn>
              <a:cxn ang="0">
                <a:pos x="96" y="45"/>
              </a:cxn>
              <a:cxn ang="0">
                <a:pos x="114" y="53"/>
              </a:cxn>
              <a:cxn ang="0">
                <a:pos x="14" y="53"/>
              </a:cxn>
            </a:cxnLst>
            <a:rect l="0" t="0" r="r" b="b"/>
            <a:pathLst>
              <a:path w="127" h="59">
                <a:moveTo>
                  <a:pt x="14" y="53"/>
                </a:moveTo>
                <a:cubicBezTo>
                  <a:pt x="0" y="47"/>
                  <a:pt x="23" y="26"/>
                  <a:pt x="28" y="17"/>
                </a:cubicBezTo>
                <a:cubicBezTo>
                  <a:pt x="33" y="8"/>
                  <a:pt x="38" y="0"/>
                  <a:pt x="46" y="1"/>
                </a:cubicBezTo>
                <a:cubicBezTo>
                  <a:pt x="54" y="2"/>
                  <a:pt x="66" y="14"/>
                  <a:pt x="74" y="21"/>
                </a:cubicBezTo>
                <a:cubicBezTo>
                  <a:pt x="82" y="28"/>
                  <a:pt x="89" y="40"/>
                  <a:pt x="96" y="45"/>
                </a:cubicBezTo>
                <a:cubicBezTo>
                  <a:pt x="103" y="50"/>
                  <a:pt x="127" y="52"/>
                  <a:pt x="114" y="53"/>
                </a:cubicBezTo>
                <a:cubicBezTo>
                  <a:pt x="101" y="54"/>
                  <a:pt x="28" y="59"/>
                  <a:pt x="14" y="53"/>
                </a:cubicBezTo>
                <a:close/>
              </a:path>
            </a:pathLst>
          </a:custGeom>
          <a:solidFill>
            <a:schemeClr val="accent1"/>
          </a:solidFill>
          <a:ln w="9525">
            <a:solidFill>
              <a:srgbClr val="0000CC"/>
            </a:solidFill>
            <a:round/>
            <a:headEnd/>
            <a:tailEnd/>
          </a:ln>
          <a:effectLst/>
        </p:spPr>
        <p:txBody>
          <a:bodyPr/>
          <a:lstStyle/>
          <a:p>
            <a:endParaRPr lang="zh-CN" altLang="en-US"/>
          </a:p>
        </p:txBody>
      </p:sp>
      <p:sp>
        <p:nvSpPr>
          <p:cNvPr id="329821" name="Line 93"/>
          <p:cNvSpPr>
            <a:spLocks noChangeShapeType="1"/>
          </p:cNvSpPr>
          <p:nvPr/>
        </p:nvSpPr>
        <p:spPr bwMode="auto">
          <a:xfrm>
            <a:off x="1900238" y="5857875"/>
            <a:ext cx="2374900" cy="0"/>
          </a:xfrm>
          <a:prstGeom prst="line">
            <a:avLst/>
          </a:prstGeom>
          <a:noFill/>
          <a:ln w="9525">
            <a:solidFill>
              <a:srgbClr val="0000CC"/>
            </a:solidFill>
            <a:round/>
            <a:headEnd/>
            <a:tailEnd/>
          </a:ln>
          <a:effectLst/>
        </p:spPr>
        <p:txBody>
          <a:bodyPr/>
          <a:lstStyle/>
          <a:p>
            <a:endParaRPr lang="zh-CN" altLang="en-US"/>
          </a:p>
        </p:txBody>
      </p:sp>
      <p:sp>
        <p:nvSpPr>
          <p:cNvPr id="329822" name="Line 94"/>
          <p:cNvSpPr>
            <a:spLocks noChangeShapeType="1"/>
          </p:cNvSpPr>
          <p:nvPr/>
        </p:nvSpPr>
        <p:spPr bwMode="auto">
          <a:xfrm>
            <a:off x="2325688" y="5813425"/>
            <a:ext cx="0" cy="42863"/>
          </a:xfrm>
          <a:prstGeom prst="line">
            <a:avLst/>
          </a:prstGeom>
          <a:noFill/>
          <a:ln w="9525">
            <a:solidFill>
              <a:srgbClr val="0000CC"/>
            </a:solidFill>
            <a:round/>
            <a:headEnd/>
            <a:tailEnd/>
          </a:ln>
          <a:effectLst/>
        </p:spPr>
        <p:txBody>
          <a:bodyPr/>
          <a:lstStyle/>
          <a:p>
            <a:endParaRPr lang="zh-CN" altLang="en-US"/>
          </a:p>
        </p:txBody>
      </p:sp>
      <p:sp>
        <p:nvSpPr>
          <p:cNvPr id="329823" name="Line 95"/>
          <p:cNvSpPr>
            <a:spLocks noChangeShapeType="1"/>
          </p:cNvSpPr>
          <p:nvPr/>
        </p:nvSpPr>
        <p:spPr bwMode="auto">
          <a:xfrm>
            <a:off x="3119438" y="5813425"/>
            <a:ext cx="0" cy="42863"/>
          </a:xfrm>
          <a:prstGeom prst="line">
            <a:avLst/>
          </a:prstGeom>
          <a:noFill/>
          <a:ln w="9525">
            <a:solidFill>
              <a:srgbClr val="0000CC"/>
            </a:solidFill>
            <a:round/>
            <a:headEnd/>
            <a:tailEnd/>
          </a:ln>
          <a:effectLst/>
        </p:spPr>
        <p:txBody>
          <a:bodyPr/>
          <a:lstStyle/>
          <a:p>
            <a:endParaRPr lang="zh-CN" altLang="en-US"/>
          </a:p>
        </p:txBody>
      </p:sp>
      <p:sp>
        <p:nvSpPr>
          <p:cNvPr id="329824" name="Line 96"/>
          <p:cNvSpPr>
            <a:spLocks noChangeShapeType="1"/>
          </p:cNvSpPr>
          <p:nvPr/>
        </p:nvSpPr>
        <p:spPr bwMode="auto">
          <a:xfrm>
            <a:off x="3519488" y="5810250"/>
            <a:ext cx="0" cy="42863"/>
          </a:xfrm>
          <a:prstGeom prst="line">
            <a:avLst/>
          </a:prstGeom>
          <a:noFill/>
          <a:ln w="9525">
            <a:solidFill>
              <a:srgbClr val="0000CC"/>
            </a:solidFill>
            <a:round/>
            <a:headEnd/>
            <a:tailEnd/>
          </a:ln>
          <a:effectLst/>
        </p:spPr>
        <p:txBody>
          <a:bodyPr/>
          <a:lstStyle/>
          <a:p>
            <a:endParaRPr lang="zh-CN" altLang="en-US"/>
          </a:p>
        </p:txBody>
      </p:sp>
      <p:sp>
        <p:nvSpPr>
          <p:cNvPr id="329825" name="Line 97"/>
          <p:cNvSpPr>
            <a:spLocks noChangeShapeType="1"/>
          </p:cNvSpPr>
          <p:nvPr/>
        </p:nvSpPr>
        <p:spPr bwMode="auto">
          <a:xfrm>
            <a:off x="3916363" y="5810250"/>
            <a:ext cx="0" cy="42863"/>
          </a:xfrm>
          <a:prstGeom prst="line">
            <a:avLst/>
          </a:prstGeom>
          <a:noFill/>
          <a:ln w="9525">
            <a:solidFill>
              <a:srgbClr val="0000CC"/>
            </a:solidFill>
            <a:round/>
            <a:headEnd/>
            <a:tailEnd/>
          </a:ln>
          <a:effectLst/>
        </p:spPr>
        <p:txBody>
          <a:bodyPr/>
          <a:lstStyle/>
          <a:p>
            <a:endParaRPr lang="zh-CN" altLang="en-US"/>
          </a:p>
        </p:txBody>
      </p:sp>
      <p:sp>
        <p:nvSpPr>
          <p:cNvPr id="329827" name="Line 99"/>
          <p:cNvSpPr>
            <a:spLocks noChangeShapeType="1"/>
          </p:cNvSpPr>
          <p:nvPr/>
        </p:nvSpPr>
        <p:spPr bwMode="auto">
          <a:xfrm>
            <a:off x="1903413" y="4349750"/>
            <a:ext cx="42862" cy="0"/>
          </a:xfrm>
          <a:prstGeom prst="line">
            <a:avLst/>
          </a:prstGeom>
          <a:noFill/>
          <a:ln w="9525">
            <a:solidFill>
              <a:srgbClr val="0000CC"/>
            </a:solidFill>
            <a:round/>
            <a:headEnd/>
            <a:tailEnd/>
          </a:ln>
          <a:effectLst/>
        </p:spPr>
        <p:txBody>
          <a:bodyPr/>
          <a:lstStyle/>
          <a:p>
            <a:endParaRPr lang="zh-CN" altLang="en-US"/>
          </a:p>
        </p:txBody>
      </p:sp>
      <p:sp>
        <p:nvSpPr>
          <p:cNvPr id="329828" name="Line 100"/>
          <p:cNvSpPr>
            <a:spLocks noChangeShapeType="1"/>
          </p:cNvSpPr>
          <p:nvPr/>
        </p:nvSpPr>
        <p:spPr bwMode="auto">
          <a:xfrm>
            <a:off x="1903413" y="4667250"/>
            <a:ext cx="42862" cy="0"/>
          </a:xfrm>
          <a:prstGeom prst="line">
            <a:avLst/>
          </a:prstGeom>
          <a:noFill/>
          <a:ln w="9525">
            <a:solidFill>
              <a:srgbClr val="0000CC"/>
            </a:solidFill>
            <a:round/>
            <a:headEnd/>
            <a:tailEnd/>
          </a:ln>
          <a:effectLst/>
        </p:spPr>
        <p:txBody>
          <a:bodyPr/>
          <a:lstStyle/>
          <a:p>
            <a:endParaRPr lang="zh-CN" altLang="en-US"/>
          </a:p>
        </p:txBody>
      </p:sp>
      <p:sp>
        <p:nvSpPr>
          <p:cNvPr id="329829" name="Line 101"/>
          <p:cNvSpPr>
            <a:spLocks noChangeShapeType="1"/>
          </p:cNvSpPr>
          <p:nvPr/>
        </p:nvSpPr>
        <p:spPr bwMode="auto">
          <a:xfrm>
            <a:off x="1906588" y="4967288"/>
            <a:ext cx="42862" cy="0"/>
          </a:xfrm>
          <a:prstGeom prst="line">
            <a:avLst/>
          </a:prstGeom>
          <a:noFill/>
          <a:ln w="9525">
            <a:solidFill>
              <a:srgbClr val="0000CC"/>
            </a:solidFill>
            <a:round/>
            <a:headEnd/>
            <a:tailEnd/>
          </a:ln>
          <a:effectLst/>
        </p:spPr>
        <p:txBody>
          <a:bodyPr/>
          <a:lstStyle/>
          <a:p>
            <a:endParaRPr lang="zh-CN" altLang="en-US"/>
          </a:p>
        </p:txBody>
      </p:sp>
      <p:sp>
        <p:nvSpPr>
          <p:cNvPr id="329830" name="Line 102"/>
          <p:cNvSpPr>
            <a:spLocks noChangeShapeType="1"/>
          </p:cNvSpPr>
          <p:nvPr/>
        </p:nvSpPr>
        <p:spPr bwMode="auto">
          <a:xfrm>
            <a:off x="1906588" y="5265738"/>
            <a:ext cx="42862" cy="0"/>
          </a:xfrm>
          <a:prstGeom prst="line">
            <a:avLst/>
          </a:prstGeom>
          <a:noFill/>
          <a:ln w="9525">
            <a:solidFill>
              <a:srgbClr val="0000CC"/>
            </a:solidFill>
            <a:round/>
            <a:headEnd/>
            <a:tailEnd/>
          </a:ln>
          <a:effectLst/>
        </p:spPr>
        <p:txBody>
          <a:bodyPr/>
          <a:lstStyle/>
          <a:p>
            <a:endParaRPr lang="zh-CN" altLang="en-US"/>
          </a:p>
        </p:txBody>
      </p:sp>
      <p:sp>
        <p:nvSpPr>
          <p:cNvPr id="329831" name="Line 103"/>
          <p:cNvSpPr>
            <a:spLocks noChangeShapeType="1"/>
          </p:cNvSpPr>
          <p:nvPr/>
        </p:nvSpPr>
        <p:spPr bwMode="auto">
          <a:xfrm>
            <a:off x="1906588" y="5565775"/>
            <a:ext cx="42862" cy="0"/>
          </a:xfrm>
          <a:prstGeom prst="line">
            <a:avLst/>
          </a:prstGeom>
          <a:noFill/>
          <a:ln w="9525">
            <a:solidFill>
              <a:srgbClr val="0000CC"/>
            </a:solidFill>
            <a:round/>
            <a:headEnd/>
            <a:tailEnd/>
          </a:ln>
          <a:effectLst/>
        </p:spPr>
        <p:txBody>
          <a:bodyPr/>
          <a:lstStyle/>
          <a:p>
            <a:endParaRPr lang="zh-CN" altLang="en-US"/>
          </a:p>
        </p:txBody>
      </p:sp>
      <p:sp>
        <p:nvSpPr>
          <p:cNvPr id="329832" name="Text Box 104"/>
          <p:cNvSpPr txBox="1">
            <a:spLocks noChangeArrowheads="1"/>
          </p:cNvSpPr>
          <p:nvPr/>
        </p:nvSpPr>
        <p:spPr bwMode="auto">
          <a:xfrm>
            <a:off x="1814513" y="5837238"/>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0</a:t>
            </a:r>
          </a:p>
        </p:txBody>
      </p:sp>
      <p:sp>
        <p:nvSpPr>
          <p:cNvPr id="329833" name="Text Box 105"/>
          <p:cNvSpPr txBox="1">
            <a:spLocks noChangeArrowheads="1"/>
          </p:cNvSpPr>
          <p:nvPr/>
        </p:nvSpPr>
        <p:spPr bwMode="auto">
          <a:xfrm>
            <a:off x="2563813" y="5832475"/>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10</a:t>
            </a:r>
          </a:p>
        </p:txBody>
      </p:sp>
      <p:sp>
        <p:nvSpPr>
          <p:cNvPr id="329834" name="Text Box 106"/>
          <p:cNvSpPr txBox="1">
            <a:spLocks noChangeArrowheads="1"/>
          </p:cNvSpPr>
          <p:nvPr/>
        </p:nvSpPr>
        <p:spPr bwMode="auto">
          <a:xfrm>
            <a:off x="3354388" y="5835650"/>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20</a:t>
            </a:r>
          </a:p>
        </p:txBody>
      </p:sp>
      <p:sp>
        <p:nvSpPr>
          <p:cNvPr id="329835" name="Text Box 107"/>
          <p:cNvSpPr txBox="1">
            <a:spLocks noChangeArrowheads="1"/>
          </p:cNvSpPr>
          <p:nvPr/>
        </p:nvSpPr>
        <p:spPr bwMode="auto">
          <a:xfrm>
            <a:off x="4125913" y="5835650"/>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30</a:t>
            </a:r>
          </a:p>
        </p:txBody>
      </p:sp>
      <p:sp>
        <p:nvSpPr>
          <p:cNvPr id="329836" name="Text Box 108"/>
          <p:cNvSpPr txBox="1">
            <a:spLocks noChangeArrowheads="1"/>
          </p:cNvSpPr>
          <p:nvPr/>
        </p:nvSpPr>
        <p:spPr bwMode="auto">
          <a:xfrm>
            <a:off x="1687513" y="5727700"/>
            <a:ext cx="263525" cy="254000"/>
          </a:xfrm>
          <a:prstGeom prst="rect">
            <a:avLst/>
          </a:prstGeom>
          <a:noFill/>
          <a:ln w="9525">
            <a:solidFill>
              <a:srgbClr val="0000CC"/>
            </a:solid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0</a:t>
            </a:r>
          </a:p>
        </p:txBody>
      </p:sp>
      <p:sp>
        <p:nvSpPr>
          <p:cNvPr id="329837" name="Text Box 109"/>
          <p:cNvSpPr txBox="1">
            <a:spLocks noChangeArrowheads="1"/>
          </p:cNvSpPr>
          <p:nvPr/>
        </p:nvSpPr>
        <p:spPr bwMode="auto">
          <a:xfrm>
            <a:off x="1687513" y="5445125"/>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2</a:t>
            </a:r>
          </a:p>
        </p:txBody>
      </p:sp>
      <p:sp>
        <p:nvSpPr>
          <p:cNvPr id="329838" name="Text Box 110"/>
          <p:cNvSpPr txBox="1">
            <a:spLocks noChangeArrowheads="1"/>
          </p:cNvSpPr>
          <p:nvPr/>
        </p:nvSpPr>
        <p:spPr bwMode="auto">
          <a:xfrm>
            <a:off x="1687513" y="5130800"/>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4</a:t>
            </a:r>
          </a:p>
        </p:txBody>
      </p:sp>
      <p:sp>
        <p:nvSpPr>
          <p:cNvPr id="329839" name="Text Box 111"/>
          <p:cNvSpPr txBox="1">
            <a:spLocks noChangeArrowheads="1"/>
          </p:cNvSpPr>
          <p:nvPr/>
        </p:nvSpPr>
        <p:spPr bwMode="auto">
          <a:xfrm>
            <a:off x="1687513" y="4835525"/>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6</a:t>
            </a:r>
          </a:p>
        </p:txBody>
      </p:sp>
      <p:sp>
        <p:nvSpPr>
          <p:cNvPr id="329840" name="Text Box 112"/>
          <p:cNvSpPr txBox="1">
            <a:spLocks noChangeArrowheads="1"/>
          </p:cNvSpPr>
          <p:nvPr/>
        </p:nvSpPr>
        <p:spPr bwMode="auto">
          <a:xfrm>
            <a:off x="1687513" y="4562475"/>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8</a:t>
            </a:r>
          </a:p>
        </p:txBody>
      </p:sp>
      <p:sp>
        <p:nvSpPr>
          <p:cNvPr id="329841" name="Text Box 113"/>
          <p:cNvSpPr txBox="1">
            <a:spLocks noChangeArrowheads="1"/>
          </p:cNvSpPr>
          <p:nvPr/>
        </p:nvSpPr>
        <p:spPr bwMode="auto">
          <a:xfrm>
            <a:off x="1633538" y="4248150"/>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10</a:t>
            </a:r>
          </a:p>
        </p:txBody>
      </p:sp>
      <p:sp>
        <p:nvSpPr>
          <p:cNvPr id="329842" name="Text Box 114"/>
          <p:cNvSpPr txBox="1">
            <a:spLocks noChangeArrowheads="1"/>
          </p:cNvSpPr>
          <p:nvPr/>
        </p:nvSpPr>
        <p:spPr bwMode="auto">
          <a:xfrm>
            <a:off x="1963738" y="5210175"/>
            <a:ext cx="800100" cy="228600"/>
          </a:xfrm>
          <a:prstGeom prst="rect">
            <a:avLst/>
          </a:prstGeom>
          <a:noFill/>
          <a:ln w="9525">
            <a:noFill/>
            <a:miter lim="800000"/>
            <a:headEnd/>
            <a:tailEnd/>
          </a:ln>
          <a:effectLst/>
        </p:spPr>
        <p:txBody>
          <a:bodyPr wrap="none">
            <a:spAutoFit/>
          </a:bodyPr>
          <a:lstStyle/>
          <a:p>
            <a:pPr>
              <a:spcBef>
                <a:spcPct val="0"/>
              </a:spcBef>
            </a:pPr>
            <a:r>
              <a:rPr lang="zh-CN" altLang="en-US" sz="900" b="1">
                <a:solidFill>
                  <a:srgbClr val="0000CC"/>
                </a:solidFill>
                <a:ea typeface="宋体" pitchFamily="2" charset="-122"/>
              </a:rPr>
              <a:t>*</a:t>
            </a:r>
            <a:r>
              <a:rPr lang="en-US" altLang="zh-CN" sz="900" b="1">
                <a:solidFill>
                  <a:srgbClr val="0000CC"/>
                </a:solidFill>
                <a:ea typeface="宋体" pitchFamily="2" charset="-122"/>
              </a:rPr>
              <a:t>2, *3A, *3C</a:t>
            </a:r>
          </a:p>
        </p:txBody>
      </p:sp>
      <p:sp>
        <p:nvSpPr>
          <p:cNvPr id="329844" name="Rectangle 116"/>
          <p:cNvSpPr>
            <a:spLocks noChangeArrowheads="1"/>
          </p:cNvSpPr>
          <p:nvPr/>
        </p:nvSpPr>
        <p:spPr bwMode="auto">
          <a:xfrm>
            <a:off x="3141663" y="5219700"/>
            <a:ext cx="292100" cy="228600"/>
          </a:xfrm>
          <a:prstGeom prst="rect">
            <a:avLst/>
          </a:prstGeom>
          <a:noFill/>
          <a:ln w="9525">
            <a:noFill/>
            <a:miter lim="800000"/>
            <a:headEnd/>
            <a:tailEnd/>
          </a:ln>
          <a:effectLst/>
        </p:spPr>
        <p:txBody>
          <a:bodyPr wrap="none">
            <a:spAutoFit/>
          </a:bodyPr>
          <a:lstStyle/>
          <a:p>
            <a:pPr>
              <a:spcBef>
                <a:spcPct val="0"/>
              </a:spcBef>
            </a:pPr>
            <a:r>
              <a:rPr lang="zh-CN" altLang="en-US" sz="900" b="1">
                <a:solidFill>
                  <a:srgbClr val="0000CC"/>
                </a:solidFill>
                <a:ea typeface="宋体" pitchFamily="2" charset="-122"/>
              </a:rPr>
              <a:t>*</a:t>
            </a:r>
            <a:r>
              <a:rPr lang="en-US" altLang="zh-CN" sz="900" b="1">
                <a:solidFill>
                  <a:srgbClr val="0000CC"/>
                </a:solidFill>
                <a:ea typeface="宋体" pitchFamily="2" charset="-122"/>
              </a:rPr>
              <a:t>1</a:t>
            </a:r>
          </a:p>
        </p:txBody>
      </p:sp>
      <p:sp>
        <p:nvSpPr>
          <p:cNvPr id="329845" name="Text Box 117"/>
          <p:cNvSpPr txBox="1">
            <a:spLocks noChangeArrowheads="1"/>
          </p:cNvSpPr>
          <p:nvPr/>
        </p:nvSpPr>
        <p:spPr bwMode="auto">
          <a:xfrm>
            <a:off x="2589213" y="6016625"/>
            <a:ext cx="1192212" cy="274638"/>
          </a:xfrm>
          <a:prstGeom prst="rect">
            <a:avLst/>
          </a:prstGeom>
          <a:noFill/>
          <a:ln w="9525">
            <a:noFill/>
            <a:miter lim="800000"/>
            <a:headEnd/>
            <a:tailEnd/>
          </a:ln>
          <a:effectLst/>
        </p:spPr>
        <p:txBody>
          <a:bodyPr wrap="none">
            <a:spAutoFit/>
          </a:bodyPr>
          <a:lstStyle/>
          <a:p>
            <a:pPr>
              <a:spcBef>
                <a:spcPct val="0"/>
              </a:spcBef>
            </a:pPr>
            <a:r>
              <a:rPr lang="en-US" altLang="zh-CN" sz="1200" b="1">
                <a:solidFill>
                  <a:srgbClr val="0000CC"/>
                </a:solidFill>
                <a:ea typeface="宋体" pitchFamily="2" charset="-122"/>
              </a:rPr>
              <a:t>TPMT Activity</a:t>
            </a:r>
          </a:p>
        </p:txBody>
      </p:sp>
      <p:sp>
        <p:nvSpPr>
          <p:cNvPr id="329846" name="Text Box 118"/>
          <p:cNvSpPr txBox="1">
            <a:spLocks noChangeArrowheads="1"/>
          </p:cNvSpPr>
          <p:nvPr/>
        </p:nvSpPr>
        <p:spPr bwMode="auto">
          <a:xfrm>
            <a:off x="7099300" y="3900488"/>
            <a:ext cx="1816100" cy="304800"/>
          </a:xfrm>
          <a:prstGeom prst="rect">
            <a:avLst/>
          </a:prstGeom>
          <a:noFill/>
          <a:ln w="9525">
            <a:noFill/>
            <a:miter lim="800000"/>
            <a:headEnd/>
            <a:tailEnd/>
          </a:ln>
          <a:effectLst/>
        </p:spPr>
        <p:txBody>
          <a:bodyPr wrap="none">
            <a:spAutoFit/>
          </a:bodyPr>
          <a:lstStyle/>
          <a:p>
            <a:pPr>
              <a:spcBef>
                <a:spcPct val="0"/>
              </a:spcBef>
            </a:pPr>
            <a:r>
              <a:rPr lang="zh-CN" altLang="en-US" sz="1400" b="1">
                <a:solidFill>
                  <a:srgbClr val="0000CC"/>
                </a:solidFill>
                <a:ea typeface="宋体" pitchFamily="2" charset="-122"/>
              </a:rPr>
              <a:t> </a:t>
            </a:r>
            <a:r>
              <a:rPr lang="en-US" altLang="zh-CN" sz="1400" b="1">
                <a:solidFill>
                  <a:srgbClr val="0000CC"/>
                </a:solidFill>
                <a:ea typeface="Gulim" pitchFamily="34" charset="-127"/>
              </a:rPr>
              <a:t>Conventional dose</a:t>
            </a:r>
            <a:endParaRPr lang="zh-CN" altLang="en-US" sz="1400" b="1">
              <a:solidFill>
                <a:srgbClr val="0000CC"/>
              </a:solidFill>
              <a:ea typeface="Gulim" pitchFamily="34" charset="-127"/>
            </a:endParaRPr>
          </a:p>
        </p:txBody>
      </p:sp>
      <p:sp>
        <p:nvSpPr>
          <p:cNvPr id="329847" name="Line 119"/>
          <p:cNvSpPr>
            <a:spLocks noChangeShapeType="1"/>
          </p:cNvSpPr>
          <p:nvPr/>
        </p:nvSpPr>
        <p:spPr bwMode="auto">
          <a:xfrm>
            <a:off x="6145213" y="1930400"/>
            <a:ext cx="0" cy="1474788"/>
          </a:xfrm>
          <a:prstGeom prst="line">
            <a:avLst/>
          </a:prstGeom>
          <a:noFill/>
          <a:ln w="15875">
            <a:solidFill>
              <a:srgbClr val="0000CC"/>
            </a:solidFill>
            <a:round/>
            <a:headEnd/>
            <a:tailEnd/>
          </a:ln>
          <a:effectLst/>
        </p:spPr>
        <p:txBody>
          <a:bodyPr/>
          <a:lstStyle/>
          <a:p>
            <a:endParaRPr lang="zh-CN" altLang="en-US"/>
          </a:p>
        </p:txBody>
      </p:sp>
      <p:sp>
        <p:nvSpPr>
          <p:cNvPr id="329848" name="Line 120"/>
          <p:cNvSpPr>
            <a:spLocks noChangeShapeType="1"/>
          </p:cNvSpPr>
          <p:nvPr/>
        </p:nvSpPr>
        <p:spPr bwMode="auto">
          <a:xfrm>
            <a:off x="6140450" y="3408363"/>
            <a:ext cx="2411413" cy="0"/>
          </a:xfrm>
          <a:prstGeom prst="line">
            <a:avLst/>
          </a:prstGeom>
          <a:noFill/>
          <a:ln w="15875">
            <a:solidFill>
              <a:srgbClr val="0000CC"/>
            </a:solidFill>
            <a:round/>
            <a:headEnd/>
            <a:tailEnd/>
          </a:ln>
          <a:effectLst/>
        </p:spPr>
        <p:txBody>
          <a:bodyPr/>
          <a:lstStyle/>
          <a:p>
            <a:endParaRPr lang="zh-CN" altLang="en-US"/>
          </a:p>
        </p:txBody>
      </p:sp>
      <p:sp>
        <p:nvSpPr>
          <p:cNvPr id="329849" name="Text Box 121"/>
          <p:cNvSpPr txBox="1">
            <a:spLocks noChangeArrowheads="1"/>
          </p:cNvSpPr>
          <p:nvPr/>
        </p:nvSpPr>
        <p:spPr bwMode="auto">
          <a:xfrm>
            <a:off x="6062663" y="3375025"/>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0</a:t>
            </a:r>
          </a:p>
        </p:txBody>
      </p:sp>
      <p:sp>
        <p:nvSpPr>
          <p:cNvPr id="329850" name="Text Box 122"/>
          <p:cNvSpPr txBox="1">
            <a:spLocks noChangeArrowheads="1"/>
          </p:cNvSpPr>
          <p:nvPr/>
        </p:nvSpPr>
        <p:spPr bwMode="auto">
          <a:xfrm>
            <a:off x="6821488" y="3375025"/>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10</a:t>
            </a:r>
          </a:p>
        </p:txBody>
      </p:sp>
      <p:sp>
        <p:nvSpPr>
          <p:cNvPr id="329851" name="Text Box 123"/>
          <p:cNvSpPr txBox="1">
            <a:spLocks noChangeArrowheads="1"/>
          </p:cNvSpPr>
          <p:nvPr/>
        </p:nvSpPr>
        <p:spPr bwMode="auto">
          <a:xfrm>
            <a:off x="7612063" y="3375025"/>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20</a:t>
            </a:r>
          </a:p>
        </p:txBody>
      </p:sp>
      <p:sp>
        <p:nvSpPr>
          <p:cNvPr id="329852" name="Text Box 124"/>
          <p:cNvSpPr txBox="1">
            <a:spLocks noChangeArrowheads="1"/>
          </p:cNvSpPr>
          <p:nvPr/>
        </p:nvSpPr>
        <p:spPr bwMode="auto">
          <a:xfrm>
            <a:off x="8374063" y="3375025"/>
            <a:ext cx="3238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30</a:t>
            </a:r>
          </a:p>
        </p:txBody>
      </p:sp>
      <p:sp>
        <p:nvSpPr>
          <p:cNvPr id="329853" name="Text Box 125"/>
          <p:cNvSpPr txBox="1">
            <a:spLocks noChangeArrowheads="1"/>
          </p:cNvSpPr>
          <p:nvPr/>
        </p:nvSpPr>
        <p:spPr bwMode="auto">
          <a:xfrm>
            <a:off x="5935663" y="3270250"/>
            <a:ext cx="2540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0</a:t>
            </a:r>
          </a:p>
        </p:txBody>
      </p:sp>
      <p:sp>
        <p:nvSpPr>
          <p:cNvPr id="329854" name="Text Box 126"/>
          <p:cNvSpPr txBox="1">
            <a:spLocks noChangeArrowheads="1"/>
          </p:cNvSpPr>
          <p:nvPr/>
        </p:nvSpPr>
        <p:spPr bwMode="auto">
          <a:xfrm>
            <a:off x="5807075" y="2522538"/>
            <a:ext cx="39370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500</a:t>
            </a:r>
          </a:p>
        </p:txBody>
      </p:sp>
      <p:sp>
        <p:nvSpPr>
          <p:cNvPr id="329855" name="Text Box 127"/>
          <p:cNvSpPr txBox="1">
            <a:spLocks noChangeArrowheads="1"/>
          </p:cNvSpPr>
          <p:nvPr/>
        </p:nvSpPr>
        <p:spPr bwMode="auto">
          <a:xfrm>
            <a:off x="5759450" y="1793875"/>
            <a:ext cx="463550" cy="244475"/>
          </a:xfrm>
          <a:prstGeom prst="rect">
            <a:avLst/>
          </a:prstGeom>
          <a:noFill/>
          <a:ln w="9525">
            <a:noFill/>
            <a:miter lim="800000"/>
            <a:headEnd/>
            <a:tailEnd/>
          </a:ln>
          <a:effectLst/>
        </p:spPr>
        <p:txBody>
          <a:bodyPr wrap="none">
            <a:spAutoFit/>
          </a:bodyPr>
          <a:lstStyle/>
          <a:p>
            <a:pPr>
              <a:spcBef>
                <a:spcPct val="0"/>
              </a:spcBef>
            </a:pPr>
            <a:r>
              <a:rPr lang="en-US" altLang="zh-CN" sz="1000" b="1">
                <a:solidFill>
                  <a:srgbClr val="0000CC"/>
                </a:solidFill>
                <a:ea typeface="宋体" pitchFamily="2" charset="-122"/>
              </a:rPr>
              <a:t>5000</a:t>
            </a:r>
          </a:p>
        </p:txBody>
      </p:sp>
      <p:sp>
        <p:nvSpPr>
          <p:cNvPr id="329856" name="Line 128"/>
          <p:cNvSpPr>
            <a:spLocks noChangeShapeType="1"/>
          </p:cNvSpPr>
          <p:nvPr/>
        </p:nvSpPr>
        <p:spPr bwMode="auto">
          <a:xfrm>
            <a:off x="6569075" y="3357563"/>
            <a:ext cx="0" cy="42862"/>
          </a:xfrm>
          <a:prstGeom prst="line">
            <a:avLst/>
          </a:prstGeom>
          <a:noFill/>
          <a:ln w="9525">
            <a:solidFill>
              <a:srgbClr val="0000CC"/>
            </a:solidFill>
            <a:round/>
            <a:headEnd/>
            <a:tailEnd/>
          </a:ln>
          <a:effectLst/>
        </p:spPr>
        <p:txBody>
          <a:bodyPr/>
          <a:lstStyle/>
          <a:p>
            <a:endParaRPr lang="zh-CN" altLang="en-US"/>
          </a:p>
        </p:txBody>
      </p:sp>
      <p:sp>
        <p:nvSpPr>
          <p:cNvPr id="329857" name="Line 129"/>
          <p:cNvSpPr>
            <a:spLocks noChangeShapeType="1"/>
          </p:cNvSpPr>
          <p:nvPr/>
        </p:nvSpPr>
        <p:spPr bwMode="auto">
          <a:xfrm>
            <a:off x="6965950" y="3357563"/>
            <a:ext cx="0" cy="42862"/>
          </a:xfrm>
          <a:prstGeom prst="line">
            <a:avLst/>
          </a:prstGeom>
          <a:noFill/>
          <a:ln w="9525">
            <a:solidFill>
              <a:srgbClr val="0000CC"/>
            </a:solidFill>
            <a:round/>
            <a:headEnd/>
            <a:tailEnd/>
          </a:ln>
          <a:effectLst/>
        </p:spPr>
        <p:txBody>
          <a:bodyPr/>
          <a:lstStyle/>
          <a:p>
            <a:endParaRPr lang="zh-CN" altLang="en-US"/>
          </a:p>
        </p:txBody>
      </p:sp>
      <p:sp>
        <p:nvSpPr>
          <p:cNvPr id="329858" name="Line 130"/>
          <p:cNvSpPr>
            <a:spLocks noChangeShapeType="1"/>
          </p:cNvSpPr>
          <p:nvPr/>
        </p:nvSpPr>
        <p:spPr bwMode="auto">
          <a:xfrm>
            <a:off x="7362825" y="3357563"/>
            <a:ext cx="0" cy="42862"/>
          </a:xfrm>
          <a:prstGeom prst="line">
            <a:avLst/>
          </a:prstGeom>
          <a:noFill/>
          <a:ln w="9525">
            <a:solidFill>
              <a:srgbClr val="0000CC"/>
            </a:solidFill>
            <a:round/>
            <a:headEnd/>
            <a:tailEnd/>
          </a:ln>
          <a:effectLst/>
        </p:spPr>
        <p:txBody>
          <a:bodyPr/>
          <a:lstStyle/>
          <a:p>
            <a:endParaRPr lang="zh-CN" altLang="en-US"/>
          </a:p>
        </p:txBody>
      </p:sp>
      <p:sp>
        <p:nvSpPr>
          <p:cNvPr id="329859" name="Line 131"/>
          <p:cNvSpPr>
            <a:spLocks noChangeShapeType="1"/>
          </p:cNvSpPr>
          <p:nvPr/>
        </p:nvSpPr>
        <p:spPr bwMode="auto">
          <a:xfrm>
            <a:off x="7759700" y="3357563"/>
            <a:ext cx="0" cy="42862"/>
          </a:xfrm>
          <a:prstGeom prst="line">
            <a:avLst/>
          </a:prstGeom>
          <a:noFill/>
          <a:ln w="9525">
            <a:solidFill>
              <a:srgbClr val="0000CC"/>
            </a:solidFill>
            <a:round/>
            <a:headEnd/>
            <a:tailEnd/>
          </a:ln>
          <a:effectLst/>
        </p:spPr>
        <p:txBody>
          <a:bodyPr/>
          <a:lstStyle/>
          <a:p>
            <a:endParaRPr lang="zh-CN" altLang="en-US"/>
          </a:p>
        </p:txBody>
      </p:sp>
      <p:sp>
        <p:nvSpPr>
          <p:cNvPr id="329860" name="Line 132"/>
          <p:cNvSpPr>
            <a:spLocks noChangeShapeType="1"/>
          </p:cNvSpPr>
          <p:nvPr/>
        </p:nvSpPr>
        <p:spPr bwMode="auto">
          <a:xfrm>
            <a:off x="8156575" y="3357563"/>
            <a:ext cx="0" cy="42862"/>
          </a:xfrm>
          <a:prstGeom prst="line">
            <a:avLst/>
          </a:prstGeom>
          <a:noFill/>
          <a:ln w="9525">
            <a:solidFill>
              <a:srgbClr val="0000CC"/>
            </a:solidFill>
            <a:round/>
            <a:headEnd/>
            <a:tailEnd/>
          </a:ln>
          <a:effectLst/>
        </p:spPr>
        <p:txBody>
          <a:bodyPr/>
          <a:lstStyle/>
          <a:p>
            <a:endParaRPr lang="zh-CN" altLang="en-US"/>
          </a:p>
        </p:txBody>
      </p:sp>
      <p:sp>
        <p:nvSpPr>
          <p:cNvPr id="329861" name="Line 133"/>
          <p:cNvSpPr>
            <a:spLocks noChangeShapeType="1"/>
          </p:cNvSpPr>
          <p:nvPr/>
        </p:nvSpPr>
        <p:spPr bwMode="auto">
          <a:xfrm>
            <a:off x="8555038" y="3357563"/>
            <a:ext cx="0" cy="42862"/>
          </a:xfrm>
          <a:prstGeom prst="line">
            <a:avLst/>
          </a:prstGeom>
          <a:noFill/>
          <a:ln w="9525">
            <a:solidFill>
              <a:srgbClr val="0000CC"/>
            </a:solidFill>
            <a:round/>
            <a:headEnd/>
            <a:tailEnd/>
          </a:ln>
          <a:effectLst/>
        </p:spPr>
        <p:txBody>
          <a:bodyPr/>
          <a:lstStyle/>
          <a:p>
            <a:endParaRPr lang="zh-CN" altLang="en-US"/>
          </a:p>
        </p:txBody>
      </p:sp>
      <p:sp>
        <p:nvSpPr>
          <p:cNvPr id="329862" name="Text Box 134"/>
          <p:cNvSpPr txBox="1">
            <a:spLocks noChangeArrowheads="1"/>
          </p:cNvSpPr>
          <p:nvPr/>
        </p:nvSpPr>
        <p:spPr bwMode="auto">
          <a:xfrm rot="-5400000">
            <a:off x="5168106" y="2418557"/>
            <a:ext cx="1108075" cy="274638"/>
          </a:xfrm>
          <a:prstGeom prst="rect">
            <a:avLst/>
          </a:prstGeom>
          <a:noFill/>
          <a:ln w="9525">
            <a:noFill/>
            <a:miter lim="800000"/>
            <a:headEnd/>
            <a:tailEnd/>
          </a:ln>
          <a:effectLst/>
        </p:spPr>
        <p:txBody>
          <a:bodyPr wrap="none">
            <a:spAutoFit/>
          </a:bodyPr>
          <a:lstStyle/>
          <a:p>
            <a:pPr>
              <a:spcBef>
                <a:spcPct val="0"/>
              </a:spcBef>
            </a:pPr>
            <a:r>
              <a:rPr lang="en-US" altLang="zh-CN" sz="1200" b="1">
                <a:solidFill>
                  <a:srgbClr val="0000CC"/>
                </a:solidFill>
                <a:ea typeface="宋体" pitchFamily="2" charset="-122"/>
              </a:rPr>
              <a:t>Cellular TGN</a:t>
            </a:r>
          </a:p>
        </p:txBody>
      </p:sp>
      <p:sp>
        <p:nvSpPr>
          <p:cNvPr id="329863" name="Oval 135"/>
          <p:cNvSpPr>
            <a:spLocks noChangeArrowheads="1"/>
          </p:cNvSpPr>
          <p:nvPr/>
        </p:nvSpPr>
        <p:spPr bwMode="auto">
          <a:xfrm>
            <a:off x="6246813" y="2425700"/>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329864" name="Oval 136"/>
          <p:cNvSpPr>
            <a:spLocks noChangeArrowheads="1"/>
          </p:cNvSpPr>
          <p:nvPr/>
        </p:nvSpPr>
        <p:spPr bwMode="auto">
          <a:xfrm>
            <a:off x="6196013" y="2559050"/>
            <a:ext cx="107950" cy="107950"/>
          </a:xfrm>
          <a:prstGeom prst="ellipse">
            <a:avLst/>
          </a:prstGeom>
          <a:solidFill>
            <a:srgbClr val="FF0000"/>
          </a:solidFill>
          <a:ln w="9525">
            <a:solidFill>
              <a:srgbClr val="0000CC"/>
            </a:solidFill>
            <a:round/>
            <a:headEnd/>
            <a:tailEnd/>
          </a:ln>
          <a:effectLst/>
        </p:spPr>
        <p:txBody>
          <a:bodyPr wrap="none" anchor="ctr"/>
          <a:lstStyle/>
          <a:p>
            <a:endParaRPr lang="zh-CN" altLang="en-US"/>
          </a:p>
        </p:txBody>
      </p:sp>
      <p:sp>
        <p:nvSpPr>
          <p:cNvPr id="329865" name="Oval 137"/>
          <p:cNvSpPr>
            <a:spLocks noChangeArrowheads="1"/>
          </p:cNvSpPr>
          <p:nvPr/>
        </p:nvSpPr>
        <p:spPr bwMode="auto">
          <a:xfrm>
            <a:off x="6297613" y="2552700"/>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329866" name="Oval 138"/>
          <p:cNvSpPr>
            <a:spLocks noChangeArrowheads="1"/>
          </p:cNvSpPr>
          <p:nvPr/>
        </p:nvSpPr>
        <p:spPr bwMode="auto">
          <a:xfrm>
            <a:off x="6792913" y="247015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867" name="Oval 139"/>
          <p:cNvSpPr>
            <a:spLocks noChangeArrowheads="1"/>
          </p:cNvSpPr>
          <p:nvPr/>
        </p:nvSpPr>
        <p:spPr bwMode="auto">
          <a:xfrm>
            <a:off x="6850063" y="256540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868" name="Oval 140"/>
          <p:cNvSpPr>
            <a:spLocks noChangeArrowheads="1"/>
          </p:cNvSpPr>
          <p:nvPr/>
        </p:nvSpPr>
        <p:spPr bwMode="auto">
          <a:xfrm>
            <a:off x="6748463" y="259715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869" name="Oval 141"/>
          <p:cNvSpPr>
            <a:spLocks noChangeArrowheads="1"/>
          </p:cNvSpPr>
          <p:nvPr/>
        </p:nvSpPr>
        <p:spPr bwMode="auto">
          <a:xfrm>
            <a:off x="6659563" y="251460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870" name="Oval 142"/>
          <p:cNvSpPr>
            <a:spLocks noChangeArrowheads="1"/>
          </p:cNvSpPr>
          <p:nvPr/>
        </p:nvSpPr>
        <p:spPr bwMode="auto">
          <a:xfrm>
            <a:off x="6665913" y="2679700"/>
            <a:ext cx="107950" cy="107950"/>
          </a:xfrm>
          <a:prstGeom prst="ellipse">
            <a:avLst/>
          </a:prstGeom>
          <a:solidFill>
            <a:srgbClr val="339966"/>
          </a:solidFill>
          <a:ln w="9525">
            <a:solidFill>
              <a:schemeClr val="tx1"/>
            </a:solidFill>
            <a:round/>
            <a:headEnd/>
            <a:tailEnd/>
          </a:ln>
          <a:effectLst/>
        </p:spPr>
        <p:txBody>
          <a:bodyPr wrap="none" anchor="ctr"/>
          <a:lstStyle/>
          <a:p>
            <a:endParaRPr lang="zh-CN" altLang="en-US"/>
          </a:p>
        </p:txBody>
      </p:sp>
      <p:sp>
        <p:nvSpPr>
          <p:cNvPr id="329871" name="Oval 143"/>
          <p:cNvSpPr>
            <a:spLocks noChangeArrowheads="1"/>
          </p:cNvSpPr>
          <p:nvPr/>
        </p:nvSpPr>
        <p:spPr bwMode="auto">
          <a:xfrm>
            <a:off x="6811963" y="269240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872" name="Oval 144"/>
          <p:cNvSpPr>
            <a:spLocks noChangeArrowheads="1"/>
          </p:cNvSpPr>
          <p:nvPr/>
        </p:nvSpPr>
        <p:spPr bwMode="auto">
          <a:xfrm>
            <a:off x="8151813" y="30035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3" name="Oval 145"/>
          <p:cNvSpPr>
            <a:spLocks noChangeArrowheads="1"/>
          </p:cNvSpPr>
          <p:nvPr/>
        </p:nvSpPr>
        <p:spPr bwMode="auto">
          <a:xfrm>
            <a:off x="8278813" y="30321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4" name="Oval 146"/>
          <p:cNvSpPr>
            <a:spLocks noChangeArrowheads="1"/>
          </p:cNvSpPr>
          <p:nvPr/>
        </p:nvSpPr>
        <p:spPr bwMode="auto">
          <a:xfrm>
            <a:off x="7704138" y="28924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5" name="Oval 147"/>
          <p:cNvSpPr>
            <a:spLocks noChangeArrowheads="1"/>
          </p:cNvSpPr>
          <p:nvPr/>
        </p:nvSpPr>
        <p:spPr bwMode="auto">
          <a:xfrm>
            <a:off x="7554913" y="28987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6" name="Oval 148"/>
          <p:cNvSpPr>
            <a:spLocks noChangeArrowheads="1"/>
          </p:cNvSpPr>
          <p:nvPr/>
        </p:nvSpPr>
        <p:spPr bwMode="auto">
          <a:xfrm>
            <a:off x="7815263" y="30003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7" name="Oval 149"/>
          <p:cNvSpPr>
            <a:spLocks noChangeArrowheads="1"/>
          </p:cNvSpPr>
          <p:nvPr/>
        </p:nvSpPr>
        <p:spPr bwMode="auto">
          <a:xfrm>
            <a:off x="8221663" y="29146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8" name="Oval 150"/>
          <p:cNvSpPr>
            <a:spLocks noChangeArrowheads="1"/>
          </p:cNvSpPr>
          <p:nvPr/>
        </p:nvSpPr>
        <p:spPr bwMode="auto">
          <a:xfrm>
            <a:off x="8132763" y="29083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79" name="Oval 151"/>
          <p:cNvSpPr>
            <a:spLocks noChangeArrowheads="1"/>
          </p:cNvSpPr>
          <p:nvPr/>
        </p:nvSpPr>
        <p:spPr bwMode="auto">
          <a:xfrm>
            <a:off x="8313738" y="29464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0" name="Oval 152"/>
          <p:cNvSpPr>
            <a:spLocks noChangeArrowheads="1"/>
          </p:cNvSpPr>
          <p:nvPr/>
        </p:nvSpPr>
        <p:spPr bwMode="auto">
          <a:xfrm>
            <a:off x="7932738" y="30321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1" name="Oval 153"/>
          <p:cNvSpPr>
            <a:spLocks noChangeArrowheads="1"/>
          </p:cNvSpPr>
          <p:nvPr/>
        </p:nvSpPr>
        <p:spPr bwMode="auto">
          <a:xfrm>
            <a:off x="7821613" y="28130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2" name="Oval 154"/>
          <p:cNvSpPr>
            <a:spLocks noChangeArrowheads="1"/>
          </p:cNvSpPr>
          <p:nvPr/>
        </p:nvSpPr>
        <p:spPr bwMode="auto">
          <a:xfrm>
            <a:off x="7281863" y="28575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3" name="Oval 155"/>
          <p:cNvSpPr>
            <a:spLocks noChangeArrowheads="1"/>
          </p:cNvSpPr>
          <p:nvPr/>
        </p:nvSpPr>
        <p:spPr bwMode="auto">
          <a:xfrm>
            <a:off x="7418388" y="28765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4" name="Oval 156"/>
          <p:cNvSpPr>
            <a:spLocks noChangeArrowheads="1"/>
          </p:cNvSpPr>
          <p:nvPr/>
        </p:nvSpPr>
        <p:spPr bwMode="auto">
          <a:xfrm>
            <a:off x="7351713" y="29019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5" name="Oval 157"/>
          <p:cNvSpPr>
            <a:spLocks noChangeArrowheads="1"/>
          </p:cNvSpPr>
          <p:nvPr/>
        </p:nvSpPr>
        <p:spPr bwMode="auto">
          <a:xfrm>
            <a:off x="7596188" y="27781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6" name="Oval 158"/>
          <p:cNvSpPr>
            <a:spLocks noChangeArrowheads="1"/>
          </p:cNvSpPr>
          <p:nvPr/>
        </p:nvSpPr>
        <p:spPr bwMode="auto">
          <a:xfrm>
            <a:off x="7637463" y="28511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7" name="Oval 159"/>
          <p:cNvSpPr>
            <a:spLocks noChangeArrowheads="1"/>
          </p:cNvSpPr>
          <p:nvPr/>
        </p:nvSpPr>
        <p:spPr bwMode="auto">
          <a:xfrm>
            <a:off x="7485063" y="27463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8" name="Oval 160"/>
          <p:cNvSpPr>
            <a:spLocks noChangeArrowheads="1"/>
          </p:cNvSpPr>
          <p:nvPr/>
        </p:nvSpPr>
        <p:spPr bwMode="auto">
          <a:xfrm>
            <a:off x="7310438" y="27495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89" name="Oval 161"/>
          <p:cNvSpPr>
            <a:spLocks noChangeArrowheads="1"/>
          </p:cNvSpPr>
          <p:nvPr/>
        </p:nvSpPr>
        <p:spPr bwMode="auto">
          <a:xfrm>
            <a:off x="7392988" y="27178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0" name="Oval 162"/>
          <p:cNvSpPr>
            <a:spLocks noChangeArrowheads="1"/>
          </p:cNvSpPr>
          <p:nvPr/>
        </p:nvSpPr>
        <p:spPr bwMode="auto">
          <a:xfrm>
            <a:off x="7570788" y="26511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1" name="Oval 163"/>
          <p:cNvSpPr>
            <a:spLocks noChangeArrowheads="1"/>
          </p:cNvSpPr>
          <p:nvPr/>
        </p:nvSpPr>
        <p:spPr bwMode="auto">
          <a:xfrm>
            <a:off x="7808913" y="29083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2" name="Oval 164"/>
          <p:cNvSpPr>
            <a:spLocks noChangeArrowheads="1"/>
          </p:cNvSpPr>
          <p:nvPr/>
        </p:nvSpPr>
        <p:spPr bwMode="auto">
          <a:xfrm>
            <a:off x="7907338" y="28860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3" name="Oval 165"/>
          <p:cNvSpPr>
            <a:spLocks noChangeArrowheads="1"/>
          </p:cNvSpPr>
          <p:nvPr/>
        </p:nvSpPr>
        <p:spPr bwMode="auto">
          <a:xfrm>
            <a:off x="8043863" y="29241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4" name="Oval 166"/>
          <p:cNvSpPr>
            <a:spLocks noChangeArrowheads="1"/>
          </p:cNvSpPr>
          <p:nvPr/>
        </p:nvSpPr>
        <p:spPr bwMode="auto">
          <a:xfrm>
            <a:off x="7710488" y="27114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5" name="Oval 167"/>
          <p:cNvSpPr>
            <a:spLocks noChangeArrowheads="1"/>
          </p:cNvSpPr>
          <p:nvPr/>
        </p:nvSpPr>
        <p:spPr bwMode="auto">
          <a:xfrm>
            <a:off x="7278688" y="26162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896" name="Oval 168"/>
          <p:cNvSpPr>
            <a:spLocks noChangeArrowheads="1"/>
          </p:cNvSpPr>
          <p:nvPr/>
        </p:nvSpPr>
        <p:spPr bwMode="auto">
          <a:xfrm>
            <a:off x="7116763" y="2616200"/>
            <a:ext cx="107950" cy="107950"/>
          </a:xfrm>
          <a:prstGeom prst="ellipse">
            <a:avLst/>
          </a:prstGeom>
          <a:solidFill>
            <a:srgbClr val="CCFF66"/>
          </a:solidFill>
          <a:ln w="9525">
            <a:solidFill>
              <a:schemeClr val="tx1"/>
            </a:solidFill>
            <a:round/>
            <a:headEnd/>
            <a:tailEnd/>
          </a:ln>
          <a:effectLst/>
        </p:spPr>
        <p:txBody>
          <a:bodyPr wrap="none" anchor="ctr"/>
          <a:lstStyle/>
          <a:p>
            <a:endParaRPr lang="zh-CN" altLang="en-US"/>
          </a:p>
        </p:txBody>
      </p:sp>
      <p:sp>
        <p:nvSpPr>
          <p:cNvPr id="329897" name="Oval 169"/>
          <p:cNvSpPr>
            <a:spLocks noChangeArrowheads="1"/>
          </p:cNvSpPr>
          <p:nvPr/>
        </p:nvSpPr>
        <p:spPr bwMode="auto">
          <a:xfrm>
            <a:off x="7021513" y="2749550"/>
            <a:ext cx="107950" cy="107950"/>
          </a:xfrm>
          <a:prstGeom prst="ellipse">
            <a:avLst/>
          </a:prstGeom>
          <a:solidFill>
            <a:srgbClr val="CCFF66"/>
          </a:solidFill>
          <a:ln w="9525">
            <a:solidFill>
              <a:schemeClr val="tx1"/>
            </a:solidFill>
            <a:round/>
            <a:headEnd/>
            <a:tailEnd/>
          </a:ln>
          <a:effectLst/>
        </p:spPr>
        <p:txBody>
          <a:bodyPr wrap="none" anchor="ctr"/>
          <a:lstStyle/>
          <a:p>
            <a:endParaRPr lang="zh-CN" altLang="en-US"/>
          </a:p>
        </p:txBody>
      </p:sp>
      <p:sp>
        <p:nvSpPr>
          <p:cNvPr id="329898" name="Oval 170"/>
          <p:cNvSpPr>
            <a:spLocks noChangeArrowheads="1"/>
          </p:cNvSpPr>
          <p:nvPr/>
        </p:nvSpPr>
        <p:spPr bwMode="auto">
          <a:xfrm>
            <a:off x="7170738" y="2759075"/>
            <a:ext cx="107950" cy="107950"/>
          </a:xfrm>
          <a:prstGeom prst="ellipse">
            <a:avLst/>
          </a:prstGeom>
          <a:solidFill>
            <a:srgbClr val="CCFF66"/>
          </a:solidFill>
          <a:ln w="9525">
            <a:solidFill>
              <a:schemeClr val="tx1"/>
            </a:solidFill>
            <a:round/>
            <a:headEnd/>
            <a:tailEnd/>
          </a:ln>
          <a:effectLst/>
        </p:spPr>
        <p:txBody>
          <a:bodyPr wrap="none" anchor="ctr"/>
          <a:lstStyle/>
          <a:p>
            <a:endParaRPr lang="zh-CN" altLang="en-US"/>
          </a:p>
        </p:txBody>
      </p:sp>
      <p:sp>
        <p:nvSpPr>
          <p:cNvPr id="329899" name="Oval 171"/>
          <p:cNvSpPr>
            <a:spLocks noChangeArrowheads="1"/>
          </p:cNvSpPr>
          <p:nvPr/>
        </p:nvSpPr>
        <p:spPr bwMode="auto">
          <a:xfrm>
            <a:off x="7072313" y="2854325"/>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900" name="Oval 172"/>
          <p:cNvSpPr>
            <a:spLocks noChangeArrowheads="1"/>
          </p:cNvSpPr>
          <p:nvPr/>
        </p:nvSpPr>
        <p:spPr bwMode="auto">
          <a:xfrm>
            <a:off x="7192963" y="292100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901" name="Oval 173"/>
          <p:cNvSpPr>
            <a:spLocks noChangeArrowheads="1"/>
          </p:cNvSpPr>
          <p:nvPr/>
        </p:nvSpPr>
        <p:spPr bwMode="auto">
          <a:xfrm>
            <a:off x="7418388" y="30067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2" name="Oval 174"/>
          <p:cNvSpPr>
            <a:spLocks noChangeArrowheads="1"/>
          </p:cNvSpPr>
          <p:nvPr/>
        </p:nvSpPr>
        <p:spPr bwMode="auto">
          <a:xfrm>
            <a:off x="7532688" y="30226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3" name="Oval 175"/>
          <p:cNvSpPr>
            <a:spLocks noChangeArrowheads="1"/>
          </p:cNvSpPr>
          <p:nvPr/>
        </p:nvSpPr>
        <p:spPr bwMode="auto">
          <a:xfrm>
            <a:off x="7624763" y="29749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4" name="Oval 176"/>
          <p:cNvSpPr>
            <a:spLocks noChangeArrowheads="1"/>
          </p:cNvSpPr>
          <p:nvPr/>
        </p:nvSpPr>
        <p:spPr bwMode="auto">
          <a:xfrm>
            <a:off x="7720013" y="29749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5" name="Oval 177"/>
          <p:cNvSpPr>
            <a:spLocks noChangeArrowheads="1"/>
          </p:cNvSpPr>
          <p:nvPr/>
        </p:nvSpPr>
        <p:spPr bwMode="auto">
          <a:xfrm>
            <a:off x="7681913" y="306705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6" name="Oval 178"/>
          <p:cNvSpPr>
            <a:spLocks noChangeArrowheads="1"/>
          </p:cNvSpPr>
          <p:nvPr/>
        </p:nvSpPr>
        <p:spPr bwMode="auto">
          <a:xfrm>
            <a:off x="8043863" y="31369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7" name="Oval 179"/>
          <p:cNvSpPr>
            <a:spLocks noChangeArrowheads="1"/>
          </p:cNvSpPr>
          <p:nvPr/>
        </p:nvSpPr>
        <p:spPr bwMode="auto">
          <a:xfrm>
            <a:off x="8040688" y="30321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8" name="Oval 180"/>
          <p:cNvSpPr>
            <a:spLocks noChangeArrowheads="1"/>
          </p:cNvSpPr>
          <p:nvPr/>
        </p:nvSpPr>
        <p:spPr bwMode="auto">
          <a:xfrm>
            <a:off x="7961313" y="30956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09" name="Oval 181"/>
          <p:cNvSpPr>
            <a:spLocks noChangeArrowheads="1"/>
          </p:cNvSpPr>
          <p:nvPr/>
        </p:nvSpPr>
        <p:spPr bwMode="auto">
          <a:xfrm>
            <a:off x="7847013" y="31146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10" name="Oval 182"/>
          <p:cNvSpPr>
            <a:spLocks noChangeArrowheads="1"/>
          </p:cNvSpPr>
          <p:nvPr/>
        </p:nvSpPr>
        <p:spPr bwMode="auto">
          <a:xfrm>
            <a:off x="8183563" y="31273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11" name="Oval 183"/>
          <p:cNvSpPr>
            <a:spLocks noChangeArrowheads="1"/>
          </p:cNvSpPr>
          <p:nvPr/>
        </p:nvSpPr>
        <p:spPr bwMode="auto">
          <a:xfrm>
            <a:off x="8399463" y="295592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12" name="Oval 184"/>
          <p:cNvSpPr>
            <a:spLocks noChangeArrowheads="1"/>
          </p:cNvSpPr>
          <p:nvPr/>
        </p:nvSpPr>
        <p:spPr bwMode="auto">
          <a:xfrm>
            <a:off x="8408988" y="3076575"/>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13" name="Oval 185"/>
          <p:cNvSpPr>
            <a:spLocks noChangeArrowheads="1"/>
          </p:cNvSpPr>
          <p:nvPr/>
        </p:nvSpPr>
        <p:spPr bwMode="auto">
          <a:xfrm>
            <a:off x="8301038" y="3149600"/>
            <a:ext cx="107950" cy="107950"/>
          </a:xfrm>
          <a:prstGeom prst="ellipse">
            <a:avLst/>
          </a:prstGeom>
          <a:solidFill>
            <a:srgbClr val="0000CC"/>
          </a:solidFill>
          <a:ln w="9525">
            <a:solidFill>
              <a:schemeClr val="tx1"/>
            </a:solidFill>
            <a:round/>
            <a:headEnd/>
            <a:tailEnd/>
          </a:ln>
          <a:effectLst/>
        </p:spPr>
        <p:txBody>
          <a:bodyPr wrap="none" anchor="ctr"/>
          <a:lstStyle/>
          <a:p>
            <a:endParaRPr lang="zh-CN" altLang="en-US"/>
          </a:p>
        </p:txBody>
      </p:sp>
      <p:sp>
        <p:nvSpPr>
          <p:cNvPr id="329914" name="Oval 186"/>
          <p:cNvSpPr>
            <a:spLocks noChangeArrowheads="1"/>
          </p:cNvSpPr>
          <p:nvPr/>
        </p:nvSpPr>
        <p:spPr bwMode="auto">
          <a:xfrm>
            <a:off x="7100888" y="271145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29915" name="Oval 187"/>
          <p:cNvSpPr>
            <a:spLocks noChangeArrowheads="1"/>
          </p:cNvSpPr>
          <p:nvPr/>
        </p:nvSpPr>
        <p:spPr bwMode="auto">
          <a:xfrm>
            <a:off x="7253288" y="2701925"/>
            <a:ext cx="107950" cy="107950"/>
          </a:xfrm>
          <a:prstGeom prst="ellipse">
            <a:avLst/>
          </a:prstGeom>
          <a:solidFill>
            <a:srgbClr val="0000CC"/>
          </a:solidFill>
          <a:ln w="9525" algn="ctr">
            <a:solidFill>
              <a:schemeClr val="tx1"/>
            </a:solidFill>
            <a:round/>
            <a:headEnd/>
            <a:tailEnd/>
          </a:ln>
          <a:effectLst/>
        </p:spPr>
        <p:txBody>
          <a:bodyPr wrap="none" anchor="ctr"/>
          <a:lstStyle/>
          <a:p>
            <a:endParaRPr lang="zh-CN" altLang="en-US"/>
          </a:p>
        </p:txBody>
      </p:sp>
      <p:sp>
        <p:nvSpPr>
          <p:cNvPr id="329916" name="AutoShape 188"/>
          <p:cNvSpPr>
            <a:spLocks/>
          </p:cNvSpPr>
          <p:nvPr/>
        </p:nvSpPr>
        <p:spPr bwMode="auto">
          <a:xfrm rot="5400000">
            <a:off x="6540501" y="3411537"/>
            <a:ext cx="114300" cy="790575"/>
          </a:xfrm>
          <a:prstGeom prst="rightBrace">
            <a:avLst>
              <a:gd name="adj1" fmla="val 57639"/>
              <a:gd name="adj2" fmla="val 50000"/>
            </a:avLst>
          </a:prstGeom>
          <a:noFill/>
          <a:ln w="9525">
            <a:solidFill>
              <a:schemeClr val="tx1"/>
            </a:solidFill>
            <a:round/>
            <a:headEnd/>
            <a:tailEnd/>
          </a:ln>
          <a:effectLst/>
        </p:spPr>
        <p:txBody>
          <a:bodyPr wrap="none" anchor="ctr"/>
          <a:lstStyle/>
          <a:p>
            <a:endParaRPr lang="zh-CN" altLang="en-US"/>
          </a:p>
        </p:txBody>
      </p:sp>
      <p:sp>
        <p:nvSpPr>
          <p:cNvPr id="329917" name="Line 189"/>
          <p:cNvSpPr>
            <a:spLocks noChangeShapeType="1"/>
          </p:cNvSpPr>
          <p:nvPr/>
        </p:nvSpPr>
        <p:spPr bwMode="auto">
          <a:xfrm>
            <a:off x="6153150" y="2678113"/>
            <a:ext cx="42863" cy="0"/>
          </a:xfrm>
          <a:prstGeom prst="line">
            <a:avLst/>
          </a:prstGeom>
          <a:noFill/>
          <a:ln w="9525">
            <a:solidFill>
              <a:srgbClr val="0000CC"/>
            </a:solidFill>
            <a:round/>
            <a:headEnd/>
            <a:tailEnd/>
          </a:ln>
          <a:effectLst/>
        </p:spPr>
        <p:txBody>
          <a:bodyPr/>
          <a:lstStyle/>
          <a:p>
            <a:endParaRPr lang="zh-CN" altLang="en-US"/>
          </a:p>
        </p:txBody>
      </p:sp>
      <p:sp>
        <p:nvSpPr>
          <p:cNvPr id="329918" name="Line 190"/>
          <p:cNvSpPr>
            <a:spLocks noChangeShapeType="1"/>
          </p:cNvSpPr>
          <p:nvPr/>
        </p:nvSpPr>
        <p:spPr bwMode="auto">
          <a:xfrm>
            <a:off x="6148388" y="1935163"/>
            <a:ext cx="42862" cy="0"/>
          </a:xfrm>
          <a:prstGeom prst="line">
            <a:avLst/>
          </a:prstGeom>
          <a:noFill/>
          <a:ln w="9525">
            <a:solidFill>
              <a:srgbClr val="0000CC"/>
            </a:solidFill>
            <a:round/>
            <a:headEnd/>
            <a:tailEnd/>
          </a:ln>
          <a:effectLst/>
        </p:spPr>
        <p:txBody>
          <a:bodyPr/>
          <a:lstStyle/>
          <a:p>
            <a:endParaRPr lang="zh-CN" altLang="en-US"/>
          </a:p>
        </p:txBody>
      </p:sp>
      <p:sp>
        <p:nvSpPr>
          <p:cNvPr id="329989" name="Line 261"/>
          <p:cNvSpPr>
            <a:spLocks noChangeShapeType="1"/>
          </p:cNvSpPr>
          <p:nvPr/>
        </p:nvSpPr>
        <p:spPr bwMode="auto">
          <a:xfrm>
            <a:off x="4100513" y="2371725"/>
            <a:ext cx="14287" cy="347663"/>
          </a:xfrm>
          <a:prstGeom prst="line">
            <a:avLst/>
          </a:prstGeom>
          <a:noFill/>
          <a:ln w="38100">
            <a:solidFill>
              <a:schemeClr val="hlink"/>
            </a:solidFill>
            <a:round/>
            <a:headEnd/>
            <a:tailEnd type="triangle" w="med" len="lg"/>
          </a:ln>
          <a:effectLst/>
        </p:spPr>
        <p:txBody>
          <a:bodyPr/>
          <a:lstStyle/>
          <a:p>
            <a:endParaRPr lang="zh-CN" altLang="en-US"/>
          </a:p>
        </p:txBody>
      </p:sp>
      <p:sp>
        <p:nvSpPr>
          <p:cNvPr id="329991" name="Rectangle 263"/>
          <p:cNvSpPr>
            <a:spLocks noChangeArrowheads="1"/>
          </p:cNvSpPr>
          <p:nvPr/>
        </p:nvSpPr>
        <p:spPr bwMode="auto">
          <a:xfrm>
            <a:off x="6173788" y="1952625"/>
            <a:ext cx="873125" cy="1120775"/>
          </a:xfrm>
          <a:prstGeom prst="rect">
            <a:avLst/>
          </a:prstGeom>
          <a:noFill/>
          <a:ln w="19050" algn="ctr">
            <a:solidFill>
              <a:srgbClr val="F50B2C"/>
            </a:solidFill>
            <a:miter lim="800000"/>
            <a:headEnd/>
            <a:tailEnd/>
          </a:ln>
          <a:effectLst/>
        </p:spPr>
        <p:txBody>
          <a:bodyPr wrap="none" anchor="ctr"/>
          <a:lstStyle/>
          <a:p>
            <a:endParaRPr lang="zh-CN" altLang="en-US"/>
          </a:p>
        </p:txBody>
      </p:sp>
      <p:sp>
        <p:nvSpPr>
          <p:cNvPr id="329998" name="Oval 270"/>
          <p:cNvSpPr>
            <a:spLocks noChangeArrowheads="1"/>
          </p:cNvSpPr>
          <p:nvPr/>
        </p:nvSpPr>
        <p:spPr bwMode="auto">
          <a:xfrm>
            <a:off x="6437313" y="2524125"/>
            <a:ext cx="107950" cy="107950"/>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329999" name="Oval 271"/>
          <p:cNvSpPr>
            <a:spLocks noChangeArrowheads="1"/>
          </p:cNvSpPr>
          <p:nvPr/>
        </p:nvSpPr>
        <p:spPr bwMode="auto">
          <a:xfrm>
            <a:off x="7065963" y="2781300"/>
            <a:ext cx="107950" cy="107950"/>
          </a:xfrm>
          <a:prstGeom prst="ellipse">
            <a:avLst/>
          </a:prstGeom>
          <a:solidFill>
            <a:srgbClr val="339966"/>
          </a:solidFill>
          <a:ln w="9525" algn="ctr">
            <a:solidFill>
              <a:schemeClr val="tx1"/>
            </a:solidFill>
            <a:round/>
            <a:headEnd/>
            <a:tailEnd/>
          </a:ln>
          <a:effectLst/>
        </p:spPr>
        <p:txBody>
          <a:bodyPr wrap="none" anchor="ctr"/>
          <a:lstStyle/>
          <a:p>
            <a:endParaRPr lang="zh-CN" altLang="en-US"/>
          </a:p>
        </p:txBody>
      </p:sp>
      <p:sp>
        <p:nvSpPr>
          <p:cNvPr id="330000" name="Oval 272"/>
          <p:cNvSpPr>
            <a:spLocks noChangeArrowheads="1"/>
          </p:cNvSpPr>
          <p:nvPr/>
        </p:nvSpPr>
        <p:spPr bwMode="auto">
          <a:xfrm>
            <a:off x="7281863" y="2997200"/>
            <a:ext cx="107950" cy="107950"/>
          </a:xfrm>
          <a:prstGeom prst="ellipse">
            <a:avLst/>
          </a:prstGeom>
          <a:solidFill>
            <a:srgbClr val="0000CC"/>
          </a:solidFill>
          <a:ln w="9525" algn="ctr">
            <a:solidFill>
              <a:schemeClr val="tx1"/>
            </a:solidFill>
            <a:round/>
            <a:headEnd/>
            <a:tailEnd/>
          </a:ln>
          <a:effectLst/>
        </p:spPr>
        <p:txBody>
          <a:bodyPr wrap="none" anchor="ctr"/>
          <a:lstStyle/>
          <a:p>
            <a:endParaRPr lang="zh-CN" altLang="en-US"/>
          </a:p>
        </p:txBody>
      </p:sp>
      <p:graphicFrame>
        <p:nvGraphicFramePr>
          <p:cNvPr id="330002" name="Object 274"/>
          <p:cNvGraphicFramePr>
            <a:graphicFrameLocks noGrp="1" noChangeAspect="1"/>
          </p:cNvGraphicFramePr>
          <p:nvPr>
            <p:ph sz="half" idx="2"/>
          </p:nvPr>
        </p:nvGraphicFramePr>
        <p:xfrm>
          <a:off x="1622425" y="4200525"/>
          <a:ext cx="2830513" cy="2171700"/>
        </p:xfrm>
        <a:graphic>
          <a:graphicData uri="http://schemas.openxmlformats.org/presentationml/2006/ole">
            <mc:AlternateContent xmlns:mc="http://schemas.openxmlformats.org/markup-compatibility/2006">
              <mc:Choice xmlns:v="urn:schemas-microsoft-com:vml" Requires="v">
                <p:oleObj spid="_x0000_s330004" name="Image" r:id="rId3" imgW="6717460" imgH="4368254" progId="">
                  <p:embed/>
                </p:oleObj>
              </mc:Choice>
              <mc:Fallback>
                <p:oleObj name="Image" r:id="rId3" imgW="6717460" imgH="4368254" progId="">
                  <p:embed/>
                  <p:pic>
                    <p:nvPicPr>
                      <p:cNvPr id="0" name="Picture 27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4200525"/>
                        <a:ext cx="2830513"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9990" name="Rectangle 262"/>
          <p:cNvSpPr>
            <a:spLocks noChangeArrowheads="1"/>
          </p:cNvSpPr>
          <p:nvPr/>
        </p:nvSpPr>
        <p:spPr bwMode="auto">
          <a:xfrm>
            <a:off x="1925638" y="1997075"/>
            <a:ext cx="949325" cy="4043363"/>
          </a:xfrm>
          <a:prstGeom prst="rect">
            <a:avLst/>
          </a:prstGeom>
          <a:noFill/>
          <a:ln w="19050" algn="ctr">
            <a:solidFill>
              <a:srgbClr val="F50B2C"/>
            </a:solidFill>
            <a:miter lim="800000"/>
            <a:headEnd/>
            <a:tailEnd/>
          </a:ln>
          <a:effectLst/>
        </p:spPr>
        <p:txBody>
          <a:bodyPr wrap="none" anchor="ctr"/>
          <a:lstStyle/>
          <a:p>
            <a:endParaRPr lang="zh-CN" altLang="en-US"/>
          </a:p>
        </p:txBody>
      </p:sp>
      <p:sp>
        <p:nvSpPr>
          <p:cNvPr id="330006" name="Line 278"/>
          <p:cNvSpPr>
            <a:spLocks noChangeShapeType="1"/>
          </p:cNvSpPr>
          <p:nvPr/>
        </p:nvSpPr>
        <p:spPr bwMode="auto">
          <a:xfrm flipV="1">
            <a:off x="6456363" y="3540125"/>
            <a:ext cx="0" cy="385763"/>
          </a:xfrm>
          <a:prstGeom prst="line">
            <a:avLst/>
          </a:prstGeom>
          <a:noFill/>
          <a:ln w="34925">
            <a:solidFill>
              <a:srgbClr val="F50B2C"/>
            </a:solidFill>
            <a:round/>
            <a:headEnd/>
            <a:tailEnd type="triangle" w="med" len="lg"/>
          </a:ln>
          <a:effectLst/>
        </p:spPr>
        <p:txBody>
          <a:bodyPr/>
          <a:lstStyle/>
          <a:p>
            <a:endParaRPr lang="zh-CN" altLang="en-US"/>
          </a:p>
        </p:txBody>
      </p:sp>
      <p:sp>
        <p:nvSpPr>
          <p:cNvPr id="330007" name="Text Box 279"/>
          <p:cNvSpPr txBox="1">
            <a:spLocks noChangeArrowheads="1"/>
          </p:cNvSpPr>
          <p:nvPr/>
        </p:nvSpPr>
        <p:spPr bwMode="auto">
          <a:xfrm>
            <a:off x="6097588" y="3922713"/>
            <a:ext cx="838200" cy="304800"/>
          </a:xfrm>
          <a:prstGeom prst="rect">
            <a:avLst/>
          </a:prstGeom>
          <a:noFill/>
          <a:ln w="9525">
            <a:noFill/>
            <a:miter lim="800000"/>
            <a:headEnd/>
            <a:tailEnd/>
          </a:ln>
          <a:effectLst/>
        </p:spPr>
        <p:txBody>
          <a:bodyPr>
            <a:spAutoFit/>
          </a:bodyPr>
          <a:lstStyle/>
          <a:p>
            <a:r>
              <a:rPr lang="en-US" altLang="zh-CN" sz="1400" b="1">
                <a:solidFill>
                  <a:srgbClr val="F50B2C"/>
                </a:solidFill>
                <a:ea typeface="宋体" pitchFamily="2" charset="-122"/>
              </a:rPr>
              <a:t>6-10%</a:t>
            </a:r>
          </a:p>
        </p:txBody>
      </p:sp>
      <p:sp>
        <p:nvSpPr>
          <p:cNvPr id="330008" name="Line 280"/>
          <p:cNvSpPr>
            <a:spLocks noChangeShapeType="1"/>
          </p:cNvSpPr>
          <p:nvPr/>
        </p:nvSpPr>
        <p:spPr bwMode="auto">
          <a:xfrm flipV="1">
            <a:off x="6891338" y="3530600"/>
            <a:ext cx="0" cy="385763"/>
          </a:xfrm>
          <a:prstGeom prst="line">
            <a:avLst/>
          </a:prstGeom>
          <a:noFill/>
          <a:ln w="34925">
            <a:solidFill>
              <a:srgbClr val="008000"/>
            </a:solidFill>
            <a:round/>
            <a:headEnd/>
            <a:tailEnd type="triangle" w="med" len="lg"/>
          </a:ln>
          <a:effectLst/>
        </p:spPr>
        <p:txBody>
          <a:bodyPr/>
          <a:lstStyle/>
          <a:p>
            <a:endParaRPr lang="zh-CN" altLang="en-US"/>
          </a:p>
        </p:txBody>
      </p:sp>
      <p:sp>
        <p:nvSpPr>
          <p:cNvPr id="330009" name="Text Box 281"/>
          <p:cNvSpPr txBox="1">
            <a:spLocks noChangeArrowheads="1"/>
          </p:cNvSpPr>
          <p:nvPr/>
        </p:nvSpPr>
        <p:spPr bwMode="auto">
          <a:xfrm>
            <a:off x="6684963" y="3913188"/>
            <a:ext cx="838200" cy="304800"/>
          </a:xfrm>
          <a:prstGeom prst="rect">
            <a:avLst/>
          </a:prstGeom>
          <a:noFill/>
          <a:ln w="9525">
            <a:noFill/>
            <a:miter lim="800000"/>
            <a:headEnd/>
            <a:tailEnd/>
          </a:ln>
          <a:effectLst/>
        </p:spPr>
        <p:txBody>
          <a:bodyPr>
            <a:spAutoFit/>
          </a:bodyPr>
          <a:lstStyle/>
          <a:p>
            <a:r>
              <a:rPr lang="en-US" altLang="zh-CN" sz="1400" b="1">
                <a:solidFill>
                  <a:srgbClr val="008000"/>
                </a:solidFill>
                <a:ea typeface="宋体" pitchFamily="2" charset="-122"/>
              </a:rPr>
              <a:t>65%</a:t>
            </a:r>
          </a:p>
        </p:txBody>
      </p:sp>
      <p:sp>
        <p:nvSpPr>
          <p:cNvPr id="330010" name="Line 282"/>
          <p:cNvSpPr>
            <a:spLocks noChangeShapeType="1"/>
          </p:cNvSpPr>
          <p:nvPr/>
        </p:nvSpPr>
        <p:spPr bwMode="auto">
          <a:xfrm flipV="1">
            <a:off x="7392988" y="3508375"/>
            <a:ext cx="0" cy="385763"/>
          </a:xfrm>
          <a:prstGeom prst="line">
            <a:avLst/>
          </a:prstGeom>
          <a:noFill/>
          <a:ln w="34925">
            <a:solidFill>
              <a:srgbClr val="0000CC"/>
            </a:solidFill>
            <a:round/>
            <a:headEnd/>
            <a:tailEnd type="triangle" w="med" len="lg"/>
          </a:ln>
          <a:effectLst/>
        </p:spPr>
        <p:txBody>
          <a:bodyPr/>
          <a:lstStyle/>
          <a:p>
            <a:endParaRPr lang="zh-CN" altLang="en-US"/>
          </a:p>
        </p:txBody>
      </p:sp>
      <p:sp>
        <p:nvSpPr>
          <p:cNvPr id="330013" name="Text Box 285"/>
          <p:cNvSpPr txBox="1">
            <a:spLocks noChangeArrowheads="1"/>
          </p:cNvSpPr>
          <p:nvPr/>
        </p:nvSpPr>
        <p:spPr bwMode="auto">
          <a:xfrm>
            <a:off x="5867400" y="1309688"/>
            <a:ext cx="2647950" cy="366712"/>
          </a:xfrm>
          <a:prstGeom prst="rect">
            <a:avLst/>
          </a:prstGeom>
          <a:noFill/>
          <a:ln w="9525">
            <a:noFill/>
            <a:miter lim="800000"/>
            <a:headEnd/>
            <a:tailEnd/>
          </a:ln>
          <a:effectLst/>
        </p:spPr>
        <p:txBody>
          <a:bodyPr wrap="none">
            <a:spAutoFit/>
          </a:bodyPr>
          <a:lstStyle/>
          <a:p>
            <a:pPr>
              <a:spcBef>
                <a:spcPct val="0"/>
              </a:spcBef>
            </a:pPr>
            <a:r>
              <a:rPr lang="zh-CN" altLang="en-US" b="1">
                <a:solidFill>
                  <a:srgbClr val="0000CC"/>
                </a:solidFill>
              </a:rPr>
              <a:t>基于</a:t>
            </a:r>
            <a:r>
              <a:rPr lang="en-US" altLang="zh-CN" b="1">
                <a:solidFill>
                  <a:srgbClr val="0000CC"/>
                </a:solidFill>
              </a:rPr>
              <a:t>TPMT</a:t>
            </a:r>
            <a:r>
              <a:rPr lang="zh-CN" altLang="en-US" b="1">
                <a:solidFill>
                  <a:srgbClr val="0000CC"/>
                </a:solidFill>
              </a:rPr>
              <a:t>基因型的剂量</a:t>
            </a:r>
          </a:p>
        </p:txBody>
      </p:sp>
      <p:grpSp>
        <p:nvGrpSpPr>
          <p:cNvPr id="330019" name="Group 291"/>
          <p:cNvGrpSpPr>
            <a:grpSpLocks/>
          </p:cNvGrpSpPr>
          <p:nvPr/>
        </p:nvGrpSpPr>
        <p:grpSpPr bwMode="auto">
          <a:xfrm>
            <a:off x="5486400" y="4205288"/>
            <a:ext cx="2667000" cy="2144712"/>
            <a:chOff x="3360" y="2921"/>
            <a:chExt cx="1680" cy="1351"/>
          </a:xfrm>
        </p:grpSpPr>
        <p:pic>
          <p:nvPicPr>
            <p:cNvPr id="330005" name="Picture 277"/>
            <p:cNvPicPr>
              <a:picLocks noChangeAspect="1" noChangeArrowheads="1"/>
            </p:cNvPicPr>
            <p:nvPr/>
          </p:nvPicPr>
          <p:blipFill>
            <a:blip r:embed="rId5"/>
            <a:srcRect/>
            <a:stretch>
              <a:fillRect/>
            </a:stretch>
          </p:blipFill>
          <p:spPr bwMode="auto">
            <a:xfrm>
              <a:off x="3360" y="2928"/>
              <a:ext cx="1680" cy="1344"/>
            </a:xfrm>
            <a:prstGeom prst="rect">
              <a:avLst/>
            </a:prstGeom>
            <a:noFill/>
            <a:ln w="9525">
              <a:noFill/>
              <a:miter lim="800000"/>
              <a:headEnd/>
              <a:tailEnd/>
            </a:ln>
            <a:effectLst/>
          </p:spPr>
        </p:pic>
        <p:sp>
          <p:nvSpPr>
            <p:cNvPr id="330015" name="Rectangle 287"/>
            <p:cNvSpPr>
              <a:spLocks noChangeArrowheads="1"/>
            </p:cNvSpPr>
            <p:nvPr/>
          </p:nvSpPr>
          <p:spPr bwMode="auto">
            <a:xfrm>
              <a:off x="3360" y="2928"/>
              <a:ext cx="1680"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0016" name="Rectangle 288"/>
            <p:cNvSpPr>
              <a:spLocks noChangeArrowheads="1"/>
            </p:cNvSpPr>
            <p:nvPr/>
          </p:nvSpPr>
          <p:spPr bwMode="auto">
            <a:xfrm>
              <a:off x="3360" y="4224"/>
              <a:ext cx="1680"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0017" name="Rectangle 289"/>
            <p:cNvSpPr>
              <a:spLocks noChangeArrowheads="1"/>
            </p:cNvSpPr>
            <p:nvPr/>
          </p:nvSpPr>
          <p:spPr bwMode="auto">
            <a:xfrm rot="-5400000">
              <a:off x="2737" y="3544"/>
              <a:ext cx="1294"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0018" name="Rectangle 290"/>
            <p:cNvSpPr>
              <a:spLocks noChangeArrowheads="1"/>
            </p:cNvSpPr>
            <p:nvPr/>
          </p:nvSpPr>
          <p:spPr bwMode="auto">
            <a:xfrm rot="-5400000">
              <a:off x="4369" y="3599"/>
              <a:ext cx="1294" cy="48"/>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330020" name="Rectangle 292"/>
          <p:cNvSpPr>
            <a:spLocks noChangeArrowheads="1"/>
          </p:cNvSpPr>
          <p:nvPr/>
        </p:nvSpPr>
        <p:spPr bwMode="auto">
          <a:xfrm>
            <a:off x="5486400" y="1701800"/>
            <a:ext cx="3429000" cy="4670425"/>
          </a:xfrm>
          <a:prstGeom prst="rect">
            <a:avLst/>
          </a:prstGeom>
          <a:noFill/>
          <a:ln w="34925">
            <a:solidFill>
              <a:srgbClr val="CC0000"/>
            </a:solidFill>
            <a:miter lim="800000"/>
            <a:headEnd/>
            <a:tailEnd/>
          </a:ln>
          <a:effectLst/>
        </p:spPr>
        <p:txBody>
          <a:bodyPr wrap="none" anchor="ctr"/>
          <a:lstStyle/>
          <a:p>
            <a:endParaRPr lang="zh-CN" altLang="en-US"/>
          </a:p>
        </p:txBody>
      </p:sp>
      <p:sp>
        <p:nvSpPr>
          <p:cNvPr id="330021" name="Rectangle 293"/>
          <p:cNvSpPr>
            <a:spLocks noChangeArrowheads="1"/>
          </p:cNvSpPr>
          <p:nvPr/>
        </p:nvSpPr>
        <p:spPr bwMode="auto">
          <a:xfrm>
            <a:off x="1219200" y="1695450"/>
            <a:ext cx="3429000" cy="4670425"/>
          </a:xfrm>
          <a:prstGeom prst="rect">
            <a:avLst/>
          </a:prstGeom>
          <a:noFill/>
          <a:ln w="34925">
            <a:solidFill>
              <a:srgbClr val="CC0000"/>
            </a:solidFill>
            <a:miter lim="800000"/>
            <a:headEnd/>
            <a:tailEnd/>
          </a:ln>
          <a:effectLst/>
        </p:spPr>
        <p:txBody>
          <a:bodyPr wrap="none" anchor="ctr"/>
          <a:lstStyle/>
          <a:p>
            <a:endParaRPr lang="zh-CN" altLang="en-US"/>
          </a:p>
        </p:txBody>
      </p:sp>
      <p:sp>
        <p:nvSpPr>
          <p:cNvPr id="330022" name="AutoShape 294"/>
          <p:cNvSpPr>
            <a:spLocks noChangeArrowheads="1"/>
          </p:cNvSpPr>
          <p:nvPr/>
        </p:nvSpPr>
        <p:spPr bwMode="auto">
          <a:xfrm>
            <a:off x="4657725" y="3581400"/>
            <a:ext cx="838200" cy="457200"/>
          </a:xfrm>
          <a:prstGeom prst="homePlate">
            <a:avLst>
              <a:gd name="adj" fmla="val 45833"/>
            </a:avLst>
          </a:prstGeom>
          <a:noFill/>
          <a:ln w="28575">
            <a:solidFill>
              <a:srgbClr val="A50021"/>
            </a:solidFill>
            <a:miter lim="800000"/>
            <a:headEnd/>
            <a:tailEnd/>
          </a:ln>
          <a:effectLst/>
        </p:spPr>
        <p:txBody>
          <a:bodyPr wrap="none" anchor="ctr"/>
          <a:lstStyle/>
          <a:p>
            <a:endParaRPr lang="zh-CN" altLang="en-US"/>
          </a:p>
        </p:txBody>
      </p:sp>
      <p:sp>
        <p:nvSpPr>
          <p:cNvPr id="330023" name="Text Box 295"/>
          <p:cNvSpPr txBox="1">
            <a:spLocks noChangeArrowheads="1"/>
          </p:cNvSpPr>
          <p:nvPr/>
        </p:nvSpPr>
        <p:spPr bwMode="auto">
          <a:xfrm>
            <a:off x="4810125" y="3581400"/>
            <a:ext cx="457200" cy="425450"/>
          </a:xfrm>
          <a:prstGeom prst="rect">
            <a:avLst/>
          </a:prstGeom>
          <a:noFill/>
          <a:ln w="9525">
            <a:noFill/>
            <a:miter lim="800000"/>
            <a:headEnd/>
            <a:tailEnd/>
          </a:ln>
          <a:effectLst/>
        </p:spPr>
        <p:txBody>
          <a:bodyPr lIns="0" tIns="0" rIns="0" bIns="0">
            <a:spAutoFit/>
          </a:bodyPr>
          <a:lstStyle/>
          <a:p>
            <a:r>
              <a:rPr lang="zh-CN" altLang="en-US" sz="1400" b="1">
                <a:solidFill>
                  <a:srgbClr val="E6002C"/>
                </a:solidFill>
                <a:latin typeface="黑体" pitchFamily="49" charset="-122"/>
              </a:rPr>
              <a:t>基因检测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9846"/>
                                        </p:tgtEl>
                                        <p:attrNameLst>
                                          <p:attrName>style.visibility</p:attrName>
                                        </p:attrNameLst>
                                      </p:cBhvr>
                                      <p:to>
                                        <p:strVal val="visible"/>
                                      </p:to>
                                    </p:set>
                                    <p:animEffect transition="in" filter="box(in)">
                                      <p:cBhvr>
                                        <p:cTn id="7" dur="500"/>
                                        <p:tgtEl>
                                          <p:spTgt spid="32984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9847"/>
                                        </p:tgtEl>
                                        <p:attrNameLst>
                                          <p:attrName>style.visibility</p:attrName>
                                        </p:attrNameLst>
                                      </p:cBhvr>
                                      <p:to>
                                        <p:strVal val="visible"/>
                                      </p:to>
                                    </p:set>
                                    <p:animEffect transition="in" filter="box(in)">
                                      <p:cBhvr>
                                        <p:cTn id="10" dur="500"/>
                                        <p:tgtEl>
                                          <p:spTgt spid="32984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29848"/>
                                        </p:tgtEl>
                                        <p:attrNameLst>
                                          <p:attrName>style.visibility</p:attrName>
                                        </p:attrNameLst>
                                      </p:cBhvr>
                                      <p:to>
                                        <p:strVal val="visible"/>
                                      </p:to>
                                    </p:set>
                                    <p:animEffect transition="in" filter="box(in)">
                                      <p:cBhvr>
                                        <p:cTn id="13" dur="500"/>
                                        <p:tgtEl>
                                          <p:spTgt spid="32984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29849"/>
                                        </p:tgtEl>
                                        <p:attrNameLst>
                                          <p:attrName>style.visibility</p:attrName>
                                        </p:attrNameLst>
                                      </p:cBhvr>
                                      <p:to>
                                        <p:strVal val="visible"/>
                                      </p:to>
                                    </p:set>
                                    <p:animEffect transition="in" filter="box(in)">
                                      <p:cBhvr>
                                        <p:cTn id="16" dur="500"/>
                                        <p:tgtEl>
                                          <p:spTgt spid="32984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29850"/>
                                        </p:tgtEl>
                                        <p:attrNameLst>
                                          <p:attrName>style.visibility</p:attrName>
                                        </p:attrNameLst>
                                      </p:cBhvr>
                                      <p:to>
                                        <p:strVal val="visible"/>
                                      </p:to>
                                    </p:set>
                                    <p:animEffect transition="in" filter="box(in)">
                                      <p:cBhvr>
                                        <p:cTn id="19" dur="500"/>
                                        <p:tgtEl>
                                          <p:spTgt spid="32985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29851"/>
                                        </p:tgtEl>
                                        <p:attrNameLst>
                                          <p:attrName>style.visibility</p:attrName>
                                        </p:attrNameLst>
                                      </p:cBhvr>
                                      <p:to>
                                        <p:strVal val="visible"/>
                                      </p:to>
                                    </p:set>
                                    <p:animEffect transition="in" filter="box(in)">
                                      <p:cBhvr>
                                        <p:cTn id="22" dur="500"/>
                                        <p:tgtEl>
                                          <p:spTgt spid="32985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29852"/>
                                        </p:tgtEl>
                                        <p:attrNameLst>
                                          <p:attrName>style.visibility</p:attrName>
                                        </p:attrNameLst>
                                      </p:cBhvr>
                                      <p:to>
                                        <p:strVal val="visible"/>
                                      </p:to>
                                    </p:set>
                                    <p:animEffect transition="in" filter="box(in)">
                                      <p:cBhvr>
                                        <p:cTn id="25" dur="500"/>
                                        <p:tgtEl>
                                          <p:spTgt spid="32985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29853"/>
                                        </p:tgtEl>
                                        <p:attrNameLst>
                                          <p:attrName>style.visibility</p:attrName>
                                        </p:attrNameLst>
                                      </p:cBhvr>
                                      <p:to>
                                        <p:strVal val="visible"/>
                                      </p:to>
                                    </p:set>
                                    <p:animEffect transition="in" filter="box(in)">
                                      <p:cBhvr>
                                        <p:cTn id="28" dur="500"/>
                                        <p:tgtEl>
                                          <p:spTgt spid="32985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29854"/>
                                        </p:tgtEl>
                                        <p:attrNameLst>
                                          <p:attrName>style.visibility</p:attrName>
                                        </p:attrNameLst>
                                      </p:cBhvr>
                                      <p:to>
                                        <p:strVal val="visible"/>
                                      </p:to>
                                    </p:set>
                                    <p:animEffect transition="in" filter="box(in)">
                                      <p:cBhvr>
                                        <p:cTn id="31" dur="500"/>
                                        <p:tgtEl>
                                          <p:spTgt spid="32985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29855"/>
                                        </p:tgtEl>
                                        <p:attrNameLst>
                                          <p:attrName>style.visibility</p:attrName>
                                        </p:attrNameLst>
                                      </p:cBhvr>
                                      <p:to>
                                        <p:strVal val="visible"/>
                                      </p:to>
                                    </p:set>
                                    <p:animEffect transition="in" filter="box(in)">
                                      <p:cBhvr>
                                        <p:cTn id="34" dur="500"/>
                                        <p:tgtEl>
                                          <p:spTgt spid="32985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29856"/>
                                        </p:tgtEl>
                                        <p:attrNameLst>
                                          <p:attrName>style.visibility</p:attrName>
                                        </p:attrNameLst>
                                      </p:cBhvr>
                                      <p:to>
                                        <p:strVal val="visible"/>
                                      </p:to>
                                    </p:set>
                                    <p:animEffect transition="in" filter="box(in)">
                                      <p:cBhvr>
                                        <p:cTn id="37" dur="500"/>
                                        <p:tgtEl>
                                          <p:spTgt spid="32985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29857"/>
                                        </p:tgtEl>
                                        <p:attrNameLst>
                                          <p:attrName>style.visibility</p:attrName>
                                        </p:attrNameLst>
                                      </p:cBhvr>
                                      <p:to>
                                        <p:strVal val="visible"/>
                                      </p:to>
                                    </p:set>
                                    <p:animEffect transition="in" filter="box(in)">
                                      <p:cBhvr>
                                        <p:cTn id="40" dur="500"/>
                                        <p:tgtEl>
                                          <p:spTgt spid="32985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29858"/>
                                        </p:tgtEl>
                                        <p:attrNameLst>
                                          <p:attrName>style.visibility</p:attrName>
                                        </p:attrNameLst>
                                      </p:cBhvr>
                                      <p:to>
                                        <p:strVal val="visible"/>
                                      </p:to>
                                    </p:set>
                                    <p:animEffect transition="in" filter="box(in)">
                                      <p:cBhvr>
                                        <p:cTn id="43" dur="500"/>
                                        <p:tgtEl>
                                          <p:spTgt spid="329858"/>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29859"/>
                                        </p:tgtEl>
                                        <p:attrNameLst>
                                          <p:attrName>style.visibility</p:attrName>
                                        </p:attrNameLst>
                                      </p:cBhvr>
                                      <p:to>
                                        <p:strVal val="visible"/>
                                      </p:to>
                                    </p:set>
                                    <p:animEffect transition="in" filter="box(in)">
                                      <p:cBhvr>
                                        <p:cTn id="46" dur="500"/>
                                        <p:tgtEl>
                                          <p:spTgt spid="32985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29860"/>
                                        </p:tgtEl>
                                        <p:attrNameLst>
                                          <p:attrName>style.visibility</p:attrName>
                                        </p:attrNameLst>
                                      </p:cBhvr>
                                      <p:to>
                                        <p:strVal val="visible"/>
                                      </p:to>
                                    </p:set>
                                    <p:animEffect transition="in" filter="box(in)">
                                      <p:cBhvr>
                                        <p:cTn id="49" dur="500"/>
                                        <p:tgtEl>
                                          <p:spTgt spid="32986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29861"/>
                                        </p:tgtEl>
                                        <p:attrNameLst>
                                          <p:attrName>style.visibility</p:attrName>
                                        </p:attrNameLst>
                                      </p:cBhvr>
                                      <p:to>
                                        <p:strVal val="visible"/>
                                      </p:to>
                                    </p:set>
                                    <p:animEffect transition="in" filter="box(in)">
                                      <p:cBhvr>
                                        <p:cTn id="52" dur="500"/>
                                        <p:tgtEl>
                                          <p:spTgt spid="32986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29862"/>
                                        </p:tgtEl>
                                        <p:attrNameLst>
                                          <p:attrName>style.visibility</p:attrName>
                                        </p:attrNameLst>
                                      </p:cBhvr>
                                      <p:to>
                                        <p:strVal val="visible"/>
                                      </p:to>
                                    </p:set>
                                    <p:animEffect transition="in" filter="box(in)">
                                      <p:cBhvr>
                                        <p:cTn id="55" dur="500"/>
                                        <p:tgtEl>
                                          <p:spTgt spid="329862"/>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29863"/>
                                        </p:tgtEl>
                                        <p:attrNameLst>
                                          <p:attrName>style.visibility</p:attrName>
                                        </p:attrNameLst>
                                      </p:cBhvr>
                                      <p:to>
                                        <p:strVal val="visible"/>
                                      </p:to>
                                    </p:set>
                                    <p:animEffect transition="in" filter="box(in)">
                                      <p:cBhvr>
                                        <p:cTn id="58" dur="500"/>
                                        <p:tgtEl>
                                          <p:spTgt spid="32986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29864"/>
                                        </p:tgtEl>
                                        <p:attrNameLst>
                                          <p:attrName>style.visibility</p:attrName>
                                        </p:attrNameLst>
                                      </p:cBhvr>
                                      <p:to>
                                        <p:strVal val="visible"/>
                                      </p:to>
                                    </p:set>
                                    <p:animEffect transition="in" filter="box(in)">
                                      <p:cBhvr>
                                        <p:cTn id="61" dur="500"/>
                                        <p:tgtEl>
                                          <p:spTgt spid="329864"/>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29865"/>
                                        </p:tgtEl>
                                        <p:attrNameLst>
                                          <p:attrName>style.visibility</p:attrName>
                                        </p:attrNameLst>
                                      </p:cBhvr>
                                      <p:to>
                                        <p:strVal val="visible"/>
                                      </p:to>
                                    </p:set>
                                    <p:animEffect transition="in" filter="box(in)">
                                      <p:cBhvr>
                                        <p:cTn id="64" dur="500"/>
                                        <p:tgtEl>
                                          <p:spTgt spid="329865"/>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29866"/>
                                        </p:tgtEl>
                                        <p:attrNameLst>
                                          <p:attrName>style.visibility</p:attrName>
                                        </p:attrNameLst>
                                      </p:cBhvr>
                                      <p:to>
                                        <p:strVal val="visible"/>
                                      </p:to>
                                    </p:set>
                                    <p:animEffect transition="in" filter="box(in)">
                                      <p:cBhvr>
                                        <p:cTn id="67" dur="500"/>
                                        <p:tgtEl>
                                          <p:spTgt spid="329866"/>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29867"/>
                                        </p:tgtEl>
                                        <p:attrNameLst>
                                          <p:attrName>style.visibility</p:attrName>
                                        </p:attrNameLst>
                                      </p:cBhvr>
                                      <p:to>
                                        <p:strVal val="visible"/>
                                      </p:to>
                                    </p:set>
                                    <p:animEffect transition="in" filter="box(in)">
                                      <p:cBhvr>
                                        <p:cTn id="70" dur="500"/>
                                        <p:tgtEl>
                                          <p:spTgt spid="329867"/>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329868"/>
                                        </p:tgtEl>
                                        <p:attrNameLst>
                                          <p:attrName>style.visibility</p:attrName>
                                        </p:attrNameLst>
                                      </p:cBhvr>
                                      <p:to>
                                        <p:strVal val="visible"/>
                                      </p:to>
                                    </p:set>
                                    <p:animEffect transition="in" filter="box(in)">
                                      <p:cBhvr>
                                        <p:cTn id="73" dur="500"/>
                                        <p:tgtEl>
                                          <p:spTgt spid="329868"/>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329869"/>
                                        </p:tgtEl>
                                        <p:attrNameLst>
                                          <p:attrName>style.visibility</p:attrName>
                                        </p:attrNameLst>
                                      </p:cBhvr>
                                      <p:to>
                                        <p:strVal val="visible"/>
                                      </p:to>
                                    </p:set>
                                    <p:animEffect transition="in" filter="box(in)">
                                      <p:cBhvr>
                                        <p:cTn id="76" dur="500"/>
                                        <p:tgtEl>
                                          <p:spTgt spid="329869"/>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29870"/>
                                        </p:tgtEl>
                                        <p:attrNameLst>
                                          <p:attrName>style.visibility</p:attrName>
                                        </p:attrNameLst>
                                      </p:cBhvr>
                                      <p:to>
                                        <p:strVal val="visible"/>
                                      </p:to>
                                    </p:set>
                                    <p:animEffect transition="in" filter="box(in)">
                                      <p:cBhvr>
                                        <p:cTn id="79" dur="500"/>
                                        <p:tgtEl>
                                          <p:spTgt spid="329870"/>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29871"/>
                                        </p:tgtEl>
                                        <p:attrNameLst>
                                          <p:attrName>style.visibility</p:attrName>
                                        </p:attrNameLst>
                                      </p:cBhvr>
                                      <p:to>
                                        <p:strVal val="visible"/>
                                      </p:to>
                                    </p:set>
                                    <p:animEffect transition="in" filter="box(in)">
                                      <p:cBhvr>
                                        <p:cTn id="82" dur="500"/>
                                        <p:tgtEl>
                                          <p:spTgt spid="329871"/>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329872"/>
                                        </p:tgtEl>
                                        <p:attrNameLst>
                                          <p:attrName>style.visibility</p:attrName>
                                        </p:attrNameLst>
                                      </p:cBhvr>
                                      <p:to>
                                        <p:strVal val="visible"/>
                                      </p:to>
                                    </p:set>
                                    <p:animEffect transition="in" filter="box(in)">
                                      <p:cBhvr>
                                        <p:cTn id="85" dur="500"/>
                                        <p:tgtEl>
                                          <p:spTgt spid="329872"/>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329873"/>
                                        </p:tgtEl>
                                        <p:attrNameLst>
                                          <p:attrName>style.visibility</p:attrName>
                                        </p:attrNameLst>
                                      </p:cBhvr>
                                      <p:to>
                                        <p:strVal val="visible"/>
                                      </p:to>
                                    </p:set>
                                    <p:animEffect transition="in" filter="box(in)">
                                      <p:cBhvr>
                                        <p:cTn id="88" dur="500"/>
                                        <p:tgtEl>
                                          <p:spTgt spid="329873"/>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329874"/>
                                        </p:tgtEl>
                                        <p:attrNameLst>
                                          <p:attrName>style.visibility</p:attrName>
                                        </p:attrNameLst>
                                      </p:cBhvr>
                                      <p:to>
                                        <p:strVal val="visible"/>
                                      </p:to>
                                    </p:set>
                                    <p:animEffect transition="in" filter="box(in)">
                                      <p:cBhvr>
                                        <p:cTn id="91" dur="500"/>
                                        <p:tgtEl>
                                          <p:spTgt spid="329874"/>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29875"/>
                                        </p:tgtEl>
                                        <p:attrNameLst>
                                          <p:attrName>style.visibility</p:attrName>
                                        </p:attrNameLst>
                                      </p:cBhvr>
                                      <p:to>
                                        <p:strVal val="visible"/>
                                      </p:to>
                                    </p:set>
                                    <p:animEffect transition="in" filter="box(in)">
                                      <p:cBhvr>
                                        <p:cTn id="94" dur="500"/>
                                        <p:tgtEl>
                                          <p:spTgt spid="329875"/>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29876"/>
                                        </p:tgtEl>
                                        <p:attrNameLst>
                                          <p:attrName>style.visibility</p:attrName>
                                        </p:attrNameLst>
                                      </p:cBhvr>
                                      <p:to>
                                        <p:strVal val="visible"/>
                                      </p:to>
                                    </p:set>
                                    <p:animEffect transition="in" filter="box(in)">
                                      <p:cBhvr>
                                        <p:cTn id="97" dur="500"/>
                                        <p:tgtEl>
                                          <p:spTgt spid="329876"/>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29877"/>
                                        </p:tgtEl>
                                        <p:attrNameLst>
                                          <p:attrName>style.visibility</p:attrName>
                                        </p:attrNameLst>
                                      </p:cBhvr>
                                      <p:to>
                                        <p:strVal val="visible"/>
                                      </p:to>
                                    </p:set>
                                    <p:animEffect transition="in" filter="box(in)">
                                      <p:cBhvr>
                                        <p:cTn id="100" dur="500"/>
                                        <p:tgtEl>
                                          <p:spTgt spid="329877"/>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329878"/>
                                        </p:tgtEl>
                                        <p:attrNameLst>
                                          <p:attrName>style.visibility</p:attrName>
                                        </p:attrNameLst>
                                      </p:cBhvr>
                                      <p:to>
                                        <p:strVal val="visible"/>
                                      </p:to>
                                    </p:set>
                                    <p:animEffect transition="in" filter="box(in)">
                                      <p:cBhvr>
                                        <p:cTn id="103" dur="500"/>
                                        <p:tgtEl>
                                          <p:spTgt spid="329878"/>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329879"/>
                                        </p:tgtEl>
                                        <p:attrNameLst>
                                          <p:attrName>style.visibility</p:attrName>
                                        </p:attrNameLst>
                                      </p:cBhvr>
                                      <p:to>
                                        <p:strVal val="visible"/>
                                      </p:to>
                                    </p:set>
                                    <p:animEffect transition="in" filter="box(in)">
                                      <p:cBhvr>
                                        <p:cTn id="106" dur="500"/>
                                        <p:tgtEl>
                                          <p:spTgt spid="329879"/>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329880"/>
                                        </p:tgtEl>
                                        <p:attrNameLst>
                                          <p:attrName>style.visibility</p:attrName>
                                        </p:attrNameLst>
                                      </p:cBhvr>
                                      <p:to>
                                        <p:strVal val="visible"/>
                                      </p:to>
                                    </p:set>
                                    <p:animEffect transition="in" filter="box(in)">
                                      <p:cBhvr>
                                        <p:cTn id="109" dur="500"/>
                                        <p:tgtEl>
                                          <p:spTgt spid="329880"/>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329881"/>
                                        </p:tgtEl>
                                        <p:attrNameLst>
                                          <p:attrName>style.visibility</p:attrName>
                                        </p:attrNameLst>
                                      </p:cBhvr>
                                      <p:to>
                                        <p:strVal val="visible"/>
                                      </p:to>
                                    </p:set>
                                    <p:animEffect transition="in" filter="box(in)">
                                      <p:cBhvr>
                                        <p:cTn id="112" dur="500"/>
                                        <p:tgtEl>
                                          <p:spTgt spid="329881"/>
                                        </p:tgtEl>
                                      </p:cBhvr>
                                    </p:animEffect>
                                  </p:childTnLst>
                                </p:cTn>
                              </p:par>
                              <p:par>
                                <p:cTn id="113" presetID="4" presetClass="entr" presetSubtype="16" fill="hold" grpId="0" nodeType="withEffect">
                                  <p:stCondLst>
                                    <p:cond delay="0"/>
                                  </p:stCondLst>
                                  <p:childTnLst>
                                    <p:set>
                                      <p:cBhvr>
                                        <p:cTn id="114" dur="1" fill="hold">
                                          <p:stCondLst>
                                            <p:cond delay="0"/>
                                          </p:stCondLst>
                                        </p:cTn>
                                        <p:tgtEl>
                                          <p:spTgt spid="329882"/>
                                        </p:tgtEl>
                                        <p:attrNameLst>
                                          <p:attrName>style.visibility</p:attrName>
                                        </p:attrNameLst>
                                      </p:cBhvr>
                                      <p:to>
                                        <p:strVal val="visible"/>
                                      </p:to>
                                    </p:set>
                                    <p:animEffect transition="in" filter="box(in)">
                                      <p:cBhvr>
                                        <p:cTn id="115" dur="500"/>
                                        <p:tgtEl>
                                          <p:spTgt spid="329882"/>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329883"/>
                                        </p:tgtEl>
                                        <p:attrNameLst>
                                          <p:attrName>style.visibility</p:attrName>
                                        </p:attrNameLst>
                                      </p:cBhvr>
                                      <p:to>
                                        <p:strVal val="visible"/>
                                      </p:to>
                                    </p:set>
                                    <p:animEffect transition="in" filter="box(in)">
                                      <p:cBhvr>
                                        <p:cTn id="118" dur="500"/>
                                        <p:tgtEl>
                                          <p:spTgt spid="329883"/>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329884"/>
                                        </p:tgtEl>
                                        <p:attrNameLst>
                                          <p:attrName>style.visibility</p:attrName>
                                        </p:attrNameLst>
                                      </p:cBhvr>
                                      <p:to>
                                        <p:strVal val="visible"/>
                                      </p:to>
                                    </p:set>
                                    <p:animEffect transition="in" filter="box(in)">
                                      <p:cBhvr>
                                        <p:cTn id="121" dur="500"/>
                                        <p:tgtEl>
                                          <p:spTgt spid="329884"/>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329885"/>
                                        </p:tgtEl>
                                        <p:attrNameLst>
                                          <p:attrName>style.visibility</p:attrName>
                                        </p:attrNameLst>
                                      </p:cBhvr>
                                      <p:to>
                                        <p:strVal val="visible"/>
                                      </p:to>
                                    </p:set>
                                    <p:animEffect transition="in" filter="box(in)">
                                      <p:cBhvr>
                                        <p:cTn id="124" dur="500"/>
                                        <p:tgtEl>
                                          <p:spTgt spid="329885"/>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329886"/>
                                        </p:tgtEl>
                                        <p:attrNameLst>
                                          <p:attrName>style.visibility</p:attrName>
                                        </p:attrNameLst>
                                      </p:cBhvr>
                                      <p:to>
                                        <p:strVal val="visible"/>
                                      </p:to>
                                    </p:set>
                                    <p:animEffect transition="in" filter="box(in)">
                                      <p:cBhvr>
                                        <p:cTn id="127" dur="500"/>
                                        <p:tgtEl>
                                          <p:spTgt spid="329886"/>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329887"/>
                                        </p:tgtEl>
                                        <p:attrNameLst>
                                          <p:attrName>style.visibility</p:attrName>
                                        </p:attrNameLst>
                                      </p:cBhvr>
                                      <p:to>
                                        <p:strVal val="visible"/>
                                      </p:to>
                                    </p:set>
                                    <p:animEffect transition="in" filter="box(in)">
                                      <p:cBhvr>
                                        <p:cTn id="130" dur="500"/>
                                        <p:tgtEl>
                                          <p:spTgt spid="329887"/>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329888"/>
                                        </p:tgtEl>
                                        <p:attrNameLst>
                                          <p:attrName>style.visibility</p:attrName>
                                        </p:attrNameLst>
                                      </p:cBhvr>
                                      <p:to>
                                        <p:strVal val="visible"/>
                                      </p:to>
                                    </p:set>
                                    <p:animEffect transition="in" filter="box(in)">
                                      <p:cBhvr>
                                        <p:cTn id="133" dur="500"/>
                                        <p:tgtEl>
                                          <p:spTgt spid="329888"/>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329889"/>
                                        </p:tgtEl>
                                        <p:attrNameLst>
                                          <p:attrName>style.visibility</p:attrName>
                                        </p:attrNameLst>
                                      </p:cBhvr>
                                      <p:to>
                                        <p:strVal val="visible"/>
                                      </p:to>
                                    </p:set>
                                    <p:animEffect transition="in" filter="box(in)">
                                      <p:cBhvr>
                                        <p:cTn id="136" dur="500"/>
                                        <p:tgtEl>
                                          <p:spTgt spid="329889"/>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329890"/>
                                        </p:tgtEl>
                                        <p:attrNameLst>
                                          <p:attrName>style.visibility</p:attrName>
                                        </p:attrNameLst>
                                      </p:cBhvr>
                                      <p:to>
                                        <p:strVal val="visible"/>
                                      </p:to>
                                    </p:set>
                                    <p:animEffect transition="in" filter="box(in)">
                                      <p:cBhvr>
                                        <p:cTn id="139" dur="500"/>
                                        <p:tgtEl>
                                          <p:spTgt spid="329890"/>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329891"/>
                                        </p:tgtEl>
                                        <p:attrNameLst>
                                          <p:attrName>style.visibility</p:attrName>
                                        </p:attrNameLst>
                                      </p:cBhvr>
                                      <p:to>
                                        <p:strVal val="visible"/>
                                      </p:to>
                                    </p:set>
                                    <p:animEffect transition="in" filter="box(in)">
                                      <p:cBhvr>
                                        <p:cTn id="142" dur="500"/>
                                        <p:tgtEl>
                                          <p:spTgt spid="329891"/>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329892"/>
                                        </p:tgtEl>
                                        <p:attrNameLst>
                                          <p:attrName>style.visibility</p:attrName>
                                        </p:attrNameLst>
                                      </p:cBhvr>
                                      <p:to>
                                        <p:strVal val="visible"/>
                                      </p:to>
                                    </p:set>
                                    <p:animEffect transition="in" filter="box(in)">
                                      <p:cBhvr>
                                        <p:cTn id="145" dur="500"/>
                                        <p:tgtEl>
                                          <p:spTgt spid="329892"/>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329893"/>
                                        </p:tgtEl>
                                        <p:attrNameLst>
                                          <p:attrName>style.visibility</p:attrName>
                                        </p:attrNameLst>
                                      </p:cBhvr>
                                      <p:to>
                                        <p:strVal val="visible"/>
                                      </p:to>
                                    </p:set>
                                    <p:animEffect transition="in" filter="box(in)">
                                      <p:cBhvr>
                                        <p:cTn id="148" dur="500"/>
                                        <p:tgtEl>
                                          <p:spTgt spid="329893"/>
                                        </p:tgtEl>
                                      </p:cBhvr>
                                    </p:animEffect>
                                  </p:childTnLst>
                                </p:cTn>
                              </p:par>
                              <p:par>
                                <p:cTn id="149" presetID="4" presetClass="entr" presetSubtype="16" fill="hold" grpId="0" nodeType="withEffect">
                                  <p:stCondLst>
                                    <p:cond delay="0"/>
                                  </p:stCondLst>
                                  <p:childTnLst>
                                    <p:set>
                                      <p:cBhvr>
                                        <p:cTn id="150" dur="1" fill="hold">
                                          <p:stCondLst>
                                            <p:cond delay="0"/>
                                          </p:stCondLst>
                                        </p:cTn>
                                        <p:tgtEl>
                                          <p:spTgt spid="329894"/>
                                        </p:tgtEl>
                                        <p:attrNameLst>
                                          <p:attrName>style.visibility</p:attrName>
                                        </p:attrNameLst>
                                      </p:cBhvr>
                                      <p:to>
                                        <p:strVal val="visible"/>
                                      </p:to>
                                    </p:set>
                                    <p:animEffect transition="in" filter="box(in)">
                                      <p:cBhvr>
                                        <p:cTn id="151" dur="500"/>
                                        <p:tgtEl>
                                          <p:spTgt spid="329894"/>
                                        </p:tgtEl>
                                      </p:cBhvr>
                                    </p:animEffect>
                                  </p:childTnLst>
                                </p:cTn>
                              </p:par>
                              <p:par>
                                <p:cTn id="152" presetID="4" presetClass="entr" presetSubtype="16" fill="hold" grpId="0" nodeType="withEffect">
                                  <p:stCondLst>
                                    <p:cond delay="0"/>
                                  </p:stCondLst>
                                  <p:childTnLst>
                                    <p:set>
                                      <p:cBhvr>
                                        <p:cTn id="153" dur="1" fill="hold">
                                          <p:stCondLst>
                                            <p:cond delay="0"/>
                                          </p:stCondLst>
                                        </p:cTn>
                                        <p:tgtEl>
                                          <p:spTgt spid="329895"/>
                                        </p:tgtEl>
                                        <p:attrNameLst>
                                          <p:attrName>style.visibility</p:attrName>
                                        </p:attrNameLst>
                                      </p:cBhvr>
                                      <p:to>
                                        <p:strVal val="visible"/>
                                      </p:to>
                                    </p:set>
                                    <p:animEffect transition="in" filter="box(in)">
                                      <p:cBhvr>
                                        <p:cTn id="154" dur="500"/>
                                        <p:tgtEl>
                                          <p:spTgt spid="329895"/>
                                        </p:tgtEl>
                                      </p:cBhvr>
                                    </p:animEffect>
                                  </p:childTnLst>
                                </p:cTn>
                              </p:par>
                              <p:par>
                                <p:cTn id="155" presetID="4" presetClass="entr" presetSubtype="16" fill="hold" grpId="0" nodeType="withEffect">
                                  <p:stCondLst>
                                    <p:cond delay="0"/>
                                  </p:stCondLst>
                                  <p:childTnLst>
                                    <p:set>
                                      <p:cBhvr>
                                        <p:cTn id="156" dur="1" fill="hold">
                                          <p:stCondLst>
                                            <p:cond delay="0"/>
                                          </p:stCondLst>
                                        </p:cTn>
                                        <p:tgtEl>
                                          <p:spTgt spid="329896"/>
                                        </p:tgtEl>
                                        <p:attrNameLst>
                                          <p:attrName>style.visibility</p:attrName>
                                        </p:attrNameLst>
                                      </p:cBhvr>
                                      <p:to>
                                        <p:strVal val="visible"/>
                                      </p:to>
                                    </p:set>
                                    <p:animEffect transition="in" filter="box(in)">
                                      <p:cBhvr>
                                        <p:cTn id="157" dur="500"/>
                                        <p:tgtEl>
                                          <p:spTgt spid="329896"/>
                                        </p:tgtEl>
                                      </p:cBhvr>
                                    </p:animEffect>
                                  </p:childTnLst>
                                </p:cTn>
                              </p:par>
                              <p:par>
                                <p:cTn id="158" presetID="4" presetClass="entr" presetSubtype="16" fill="hold" grpId="0" nodeType="withEffect">
                                  <p:stCondLst>
                                    <p:cond delay="0"/>
                                  </p:stCondLst>
                                  <p:childTnLst>
                                    <p:set>
                                      <p:cBhvr>
                                        <p:cTn id="159" dur="1" fill="hold">
                                          <p:stCondLst>
                                            <p:cond delay="0"/>
                                          </p:stCondLst>
                                        </p:cTn>
                                        <p:tgtEl>
                                          <p:spTgt spid="329897"/>
                                        </p:tgtEl>
                                        <p:attrNameLst>
                                          <p:attrName>style.visibility</p:attrName>
                                        </p:attrNameLst>
                                      </p:cBhvr>
                                      <p:to>
                                        <p:strVal val="visible"/>
                                      </p:to>
                                    </p:set>
                                    <p:animEffect transition="in" filter="box(in)">
                                      <p:cBhvr>
                                        <p:cTn id="160" dur="500"/>
                                        <p:tgtEl>
                                          <p:spTgt spid="329897"/>
                                        </p:tgtEl>
                                      </p:cBhvr>
                                    </p:animEffect>
                                  </p:childTnLst>
                                </p:cTn>
                              </p:par>
                              <p:par>
                                <p:cTn id="161" presetID="4" presetClass="entr" presetSubtype="16" fill="hold" grpId="0" nodeType="withEffect">
                                  <p:stCondLst>
                                    <p:cond delay="0"/>
                                  </p:stCondLst>
                                  <p:childTnLst>
                                    <p:set>
                                      <p:cBhvr>
                                        <p:cTn id="162" dur="1" fill="hold">
                                          <p:stCondLst>
                                            <p:cond delay="0"/>
                                          </p:stCondLst>
                                        </p:cTn>
                                        <p:tgtEl>
                                          <p:spTgt spid="329898"/>
                                        </p:tgtEl>
                                        <p:attrNameLst>
                                          <p:attrName>style.visibility</p:attrName>
                                        </p:attrNameLst>
                                      </p:cBhvr>
                                      <p:to>
                                        <p:strVal val="visible"/>
                                      </p:to>
                                    </p:set>
                                    <p:animEffect transition="in" filter="box(in)">
                                      <p:cBhvr>
                                        <p:cTn id="163" dur="500"/>
                                        <p:tgtEl>
                                          <p:spTgt spid="329898"/>
                                        </p:tgtEl>
                                      </p:cBhvr>
                                    </p:animEffect>
                                  </p:childTnLst>
                                </p:cTn>
                              </p:par>
                              <p:par>
                                <p:cTn id="164" presetID="4" presetClass="entr" presetSubtype="16" fill="hold" grpId="0" nodeType="withEffect">
                                  <p:stCondLst>
                                    <p:cond delay="0"/>
                                  </p:stCondLst>
                                  <p:childTnLst>
                                    <p:set>
                                      <p:cBhvr>
                                        <p:cTn id="165" dur="1" fill="hold">
                                          <p:stCondLst>
                                            <p:cond delay="0"/>
                                          </p:stCondLst>
                                        </p:cTn>
                                        <p:tgtEl>
                                          <p:spTgt spid="329899"/>
                                        </p:tgtEl>
                                        <p:attrNameLst>
                                          <p:attrName>style.visibility</p:attrName>
                                        </p:attrNameLst>
                                      </p:cBhvr>
                                      <p:to>
                                        <p:strVal val="visible"/>
                                      </p:to>
                                    </p:set>
                                    <p:animEffect transition="in" filter="box(in)">
                                      <p:cBhvr>
                                        <p:cTn id="166" dur="500"/>
                                        <p:tgtEl>
                                          <p:spTgt spid="329899"/>
                                        </p:tgtEl>
                                      </p:cBhvr>
                                    </p:animEffect>
                                  </p:childTnLst>
                                </p:cTn>
                              </p:par>
                              <p:par>
                                <p:cTn id="167" presetID="4" presetClass="entr" presetSubtype="16" fill="hold" grpId="0" nodeType="withEffect">
                                  <p:stCondLst>
                                    <p:cond delay="0"/>
                                  </p:stCondLst>
                                  <p:childTnLst>
                                    <p:set>
                                      <p:cBhvr>
                                        <p:cTn id="168" dur="1" fill="hold">
                                          <p:stCondLst>
                                            <p:cond delay="0"/>
                                          </p:stCondLst>
                                        </p:cTn>
                                        <p:tgtEl>
                                          <p:spTgt spid="329900"/>
                                        </p:tgtEl>
                                        <p:attrNameLst>
                                          <p:attrName>style.visibility</p:attrName>
                                        </p:attrNameLst>
                                      </p:cBhvr>
                                      <p:to>
                                        <p:strVal val="visible"/>
                                      </p:to>
                                    </p:set>
                                    <p:animEffect transition="in" filter="box(in)">
                                      <p:cBhvr>
                                        <p:cTn id="169" dur="500"/>
                                        <p:tgtEl>
                                          <p:spTgt spid="329900"/>
                                        </p:tgtEl>
                                      </p:cBhvr>
                                    </p:animEffect>
                                  </p:childTnLst>
                                </p:cTn>
                              </p:par>
                              <p:par>
                                <p:cTn id="170" presetID="4" presetClass="entr" presetSubtype="16" fill="hold" grpId="0" nodeType="withEffect">
                                  <p:stCondLst>
                                    <p:cond delay="0"/>
                                  </p:stCondLst>
                                  <p:childTnLst>
                                    <p:set>
                                      <p:cBhvr>
                                        <p:cTn id="171" dur="1" fill="hold">
                                          <p:stCondLst>
                                            <p:cond delay="0"/>
                                          </p:stCondLst>
                                        </p:cTn>
                                        <p:tgtEl>
                                          <p:spTgt spid="329901"/>
                                        </p:tgtEl>
                                        <p:attrNameLst>
                                          <p:attrName>style.visibility</p:attrName>
                                        </p:attrNameLst>
                                      </p:cBhvr>
                                      <p:to>
                                        <p:strVal val="visible"/>
                                      </p:to>
                                    </p:set>
                                    <p:animEffect transition="in" filter="box(in)">
                                      <p:cBhvr>
                                        <p:cTn id="172" dur="500"/>
                                        <p:tgtEl>
                                          <p:spTgt spid="329901"/>
                                        </p:tgtEl>
                                      </p:cBhvr>
                                    </p:animEffect>
                                  </p:childTnLst>
                                </p:cTn>
                              </p:par>
                              <p:par>
                                <p:cTn id="173" presetID="4" presetClass="entr" presetSubtype="16" fill="hold" grpId="0" nodeType="withEffect">
                                  <p:stCondLst>
                                    <p:cond delay="0"/>
                                  </p:stCondLst>
                                  <p:childTnLst>
                                    <p:set>
                                      <p:cBhvr>
                                        <p:cTn id="174" dur="1" fill="hold">
                                          <p:stCondLst>
                                            <p:cond delay="0"/>
                                          </p:stCondLst>
                                        </p:cTn>
                                        <p:tgtEl>
                                          <p:spTgt spid="329902"/>
                                        </p:tgtEl>
                                        <p:attrNameLst>
                                          <p:attrName>style.visibility</p:attrName>
                                        </p:attrNameLst>
                                      </p:cBhvr>
                                      <p:to>
                                        <p:strVal val="visible"/>
                                      </p:to>
                                    </p:set>
                                    <p:animEffect transition="in" filter="box(in)">
                                      <p:cBhvr>
                                        <p:cTn id="175" dur="500"/>
                                        <p:tgtEl>
                                          <p:spTgt spid="329902"/>
                                        </p:tgtEl>
                                      </p:cBhvr>
                                    </p:animEffect>
                                  </p:childTnLst>
                                </p:cTn>
                              </p:par>
                              <p:par>
                                <p:cTn id="176" presetID="4" presetClass="entr" presetSubtype="16" fill="hold" grpId="0" nodeType="withEffect">
                                  <p:stCondLst>
                                    <p:cond delay="0"/>
                                  </p:stCondLst>
                                  <p:childTnLst>
                                    <p:set>
                                      <p:cBhvr>
                                        <p:cTn id="177" dur="1" fill="hold">
                                          <p:stCondLst>
                                            <p:cond delay="0"/>
                                          </p:stCondLst>
                                        </p:cTn>
                                        <p:tgtEl>
                                          <p:spTgt spid="329903"/>
                                        </p:tgtEl>
                                        <p:attrNameLst>
                                          <p:attrName>style.visibility</p:attrName>
                                        </p:attrNameLst>
                                      </p:cBhvr>
                                      <p:to>
                                        <p:strVal val="visible"/>
                                      </p:to>
                                    </p:set>
                                    <p:animEffect transition="in" filter="box(in)">
                                      <p:cBhvr>
                                        <p:cTn id="178" dur="500"/>
                                        <p:tgtEl>
                                          <p:spTgt spid="329903"/>
                                        </p:tgtEl>
                                      </p:cBhvr>
                                    </p:animEffect>
                                  </p:childTnLst>
                                </p:cTn>
                              </p:par>
                              <p:par>
                                <p:cTn id="179" presetID="4" presetClass="entr" presetSubtype="16" fill="hold" grpId="0" nodeType="withEffect">
                                  <p:stCondLst>
                                    <p:cond delay="0"/>
                                  </p:stCondLst>
                                  <p:childTnLst>
                                    <p:set>
                                      <p:cBhvr>
                                        <p:cTn id="180" dur="1" fill="hold">
                                          <p:stCondLst>
                                            <p:cond delay="0"/>
                                          </p:stCondLst>
                                        </p:cTn>
                                        <p:tgtEl>
                                          <p:spTgt spid="329904"/>
                                        </p:tgtEl>
                                        <p:attrNameLst>
                                          <p:attrName>style.visibility</p:attrName>
                                        </p:attrNameLst>
                                      </p:cBhvr>
                                      <p:to>
                                        <p:strVal val="visible"/>
                                      </p:to>
                                    </p:set>
                                    <p:animEffect transition="in" filter="box(in)">
                                      <p:cBhvr>
                                        <p:cTn id="181" dur="500"/>
                                        <p:tgtEl>
                                          <p:spTgt spid="329904"/>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329905"/>
                                        </p:tgtEl>
                                        <p:attrNameLst>
                                          <p:attrName>style.visibility</p:attrName>
                                        </p:attrNameLst>
                                      </p:cBhvr>
                                      <p:to>
                                        <p:strVal val="visible"/>
                                      </p:to>
                                    </p:set>
                                    <p:animEffect transition="in" filter="box(in)">
                                      <p:cBhvr>
                                        <p:cTn id="184" dur="500"/>
                                        <p:tgtEl>
                                          <p:spTgt spid="329905"/>
                                        </p:tgtEl>
                                      </p:cBhvr>
                                    </p:animEffect>
                                  </p:childTnLst>
                                </p:cTn>
                              </p:par>
                              <p:par>
                                <p:cTn id="185" presetID="4" presetClass="entr" presetSubtype="16" fill="hold" grpId="0" nodeType="withEffect">
                                  <p:stCondLst>
                                    <p:cond delay="0"/>
                                  </p:stCondLst>
                                  <p:childTnLst>
                                    <p:set>
                                      <p:cBhvr>
                                        <p:cTn id="186" dur="1" fill="hold">
                                          <p:stCondLst>
                                            <p:cond delay="0"/>
                                          </p:stCondLst>
                                        </p:cTn>
                                        <p:tgtEl>
                                          <p:spTgt spid="329906"/>
                                        </p:tgtEl>
                                        <p:attrNameLst>
                                          <p:attrName>style.visibility</p:attrName>
                                        </p:attrNameLst>
                                      </p:cBhvr>
                                      <p:to>
                                        <p:strVal val="visible"/>
                                      </p:to>
                                    </p:set>
                                    <p:animEffect transition="in" filter="box(in)">
                                      <p:cBhvr>
                                        <p:cTn id="187" dur="500"/>
                                        <p:tgtEl>
                                          <p:spTgt spid="329906"/>
                                        </p:tgtEl>
                                      </p:cBhvr>
                                    </p:animEffect>
                                  </p:childTnLst>
                                </p:cTn>
                              </p:par>
                              <p:par>
                                <p:cTn id="188" presetID="4" presetClass="entr" presetSubtype="16" fill="hold" grpId="0" nodeType="withEffect">
                                  <p:stCondLst>
                                    <p:cond delay="0"/>
                                  </p:stCondLst>
                                  <p:childTnLst>
                                    <p:set>
                                      <p:cBhvr>
                                        <p:cTn id="189" dur="1" fill="hold">
                                          <p:stCondLst>
                                            <p:cond delay="0"/>
                                          </p:stCondLst>
                                        </p:cTn>
                                        <p:tgtEl>
                                          <p:spTgt spid="329907"/>
                                        </p:tgtEl>
                                        <p:attrNameLst>
                                          <p:attrName>style.visibility</p:attrName>
                                        </p:attrNameLst>
                                      </p:cBhvr>
                                      <p:to>
                                        <p:strVal val="visible"/>
                                      </p:to>
                                    </p:set>
                                    <p:animEffect transition="in" filter="box(in)">
                                      <p:cBhvr>
                                        <p:cTn id="190" dur="500"/>
                                        <p:tgtEl>
                                          <p:spTgt spid="329907"/>
                                        </p:tgtEl>
                                      </p:cBhvr>
                                    </p:animEffect>
                                  </p:childTnLst>
                                </p:cTn>
                              </p:par>
                              <p:par>
                                <p:cTn id="191" presetID="4" presetClass="entr" presetSubtype="16" fill="hold" grpId="0" nodeType="withEffect">
                                  <p:stCondLst>
                                    <p:cond delay="0"/>
                                  </p:stCondLst>
                                  <p:childTnLst>
                                    <p:set>
                                      <p:cBhvr>
                                        <p:cTn id="192" dur="1" fill="hold">
                                          <p:stCondLst>
                                            <p:cond delay="0"/>
                                          </p:stCondLst>
                                        </p:cTn>
                                        <p:tgtEl>
                                          <p:spTgt spid="329908"/>
                                        </p:tgtEl>
                                        <p:attrNameLst>
                                          <p:attrName>style.visibility</p:attrName>
                                        </p:attrNameLst>
                                      </p:cBhvr>
                                      <p:to>
                                        <p:strVal val="visible"/>
                                      </p:to>
                                    </p:set>
                                    <p:animEffect transition="in" filter="box(in)">
                                      <p:cBhvr>
                                        <p:cTn id="193" dur="500"/>
                                        <p:tgtEl>
                                          <p:spTgt spid="329908"/>
                                        </p:tgtEl>
                                      </p:cBhvr>
                                    </p:animEffect>
                                  </p:childTnLst>
                                </p:cTn>
                              </p:par>
                              <p:par>
                                <p:cTn id="194" presetID="4" presetClass="entr" presetSubtype="16" fill="hold" grpId="0" nodeType="withEffect">
                                  <p:stCondLst>
                                    <p:cond delay="0"/>
                                  </p:stCondLst>
                                  <p:childTnLst>
                                    <p:set>
                                      <p:cBhvr>
                                        <p:cTn id="195" dur="1" fill="hold">
                                          <p:stCondLst>
                                            <p:cond delay="0"/>
                                          </p:stCondLst>
                                        </p:cTn>
                                        <p:tgtEl>
                                          <p:spTgt spid="329909"/>
                                        </p:tgtEl>
                                        <p:attrNameLst>
                                          <p:attrName>style.visibility</p:attrName>
                                        </p:attrNameLst>
                                      </p:cBhvr>
                                      <p:to>
                                        <p:strVal val="visible"/>
                                      </p:to>
                                    </p:set>
                                    <p:animEffect transition="in" filter="box(in)">
                                      <p:cBhvr>
                                        <p:cTn id="196" dur="500"/>
                                        <p:tgtEl>
                                          <p:spTgt spid="329909"/>
                                        </p:tgtEl>
                                      </p:cBhvr>
                                    </p:animEffect>
                                  </p:childTnLst>
                                </p:cTn>
                              </p:par>
                              <p:par>
                                <p:cTn id="197" presetID="4" presetClass="entr" presetSubtype="16" fill="hold" grpId="0" nodeType="withEffect">
                                  <p:stCondLst>
                                    <p:cond delay="0"/>
                                  </p:stCondLst>
                                  <p:childTnLst>
                                    <p:set>
                                      <p:cBhvr>
                                        <p:cTn id="198" dur="1" fill="hold">
                                          <p:stCondLst>
                                            <p:cond delay="0"/>
                                          </p:stCondLst>
                                        </p:cTn>
                                        <p:tgtEl>
                                          <p:spTgt spid="329910"/>
                                        </p:tgtEl>
                                        <p:attrNameLst>
                                          <p:attrName>style.visibility</p:attrName>
                                        </p:attrNameLst>
                                      </p:cBhvr>
                                      <p:to>
                                        <p:strVal val="visible"/>
                                      </p:to>
                                    </p:set>
                                    <p:animEffect transition="in" filter="box(in)">
                                      <p:cBhvr>
                                        <p:cTn id="199" dur="500"/>
                                        <p:tgtEl>
                                          <p:spTgt spid="329910"/>
                                        </p:tgtEl>
                                      </p:cBhvr>
                                    </p:animEffect>
                                  </p:childTnLst>
                                </p:cTn>
                              </p:par>
                              <p:par>
                                <p:cTn id="200" presetID="4" presetClass="entr" presetSubtype="16" fill="hold" grpId="0" nodeType="withEffect">
                                  <p:stCondLst>
                                    <p:cond delay="0"/>
                                  </p:stCondLst>
                                  <p:childTnLst>
                                    <p:set>
                                      <p:cBhvr>
                                        <p:cTn id="201" dur="1" fill="hold">
                                          <p:stCondLst>
                                            <p:cond delay="0"/>
                                          </p:stCondLst>
                                        </p:cTn>
                                        <p:tgtEl>
                                          <p:spTgt spid="329911"/>
                                        </p:tgtEl>
                                        <p:attrNameLst>
                                          <p:attrName>style.visibility</p:attrName>
                                        </p:attrNameLst>
                                      </p:cBhvr>
                                      <p:to>
                                        <p:strVal val="visible"/>
                                      </p:to>
                                    </p:set>
                                    <p:animEffect transition="in" filter="box(in)">
                                      <p:cBhvr>
                                        <p:cTn id="202" dur="500"/>
                                        <p:tgtEl>
                                          <p:spTgt spid="329911"/>
                                        </p:tgtEl>
                                      </p:cBhvr>
                                    </p:animEffect>
                                  </p:childTnLst>
                                </p:cTn>
                              </p:par>
                              <p:par>
                                <p:cTn id="203" presetID="4" presetClass="entr" presetSubtype="16" fill="hold" grpId="0" nodeType="withEffect">
                                  <p:stCondLst>
                                    <p:cond delay="0"/>
                                  </p:stCondLst>
                                  <p:childTnLst>
                                    <p:set>
                                      <p:cBhvr>
                                        <p:cTn id="204" dur="1" fill="hold">
                                          <p:stCondLst>
                                            <p:cond delay="0"/>
                                          </p:stCondLst>
                                        </p:cTn>
                                        <p:tgtEl>
                                          <p:spTgt spid="329912"/>
                                        </p:tgtEl>
                                        <p:attrNameLst>
                                          <p:attrName>style.visibility</p:attrName>
                                        </p:attrNameLst>
                                      </p:cBhvr>
                                      <p:to>
                                        <p:strVal val="visible"/>
                                      </p:to>
                                    </p:set>
                                    <p:animEffect transition="in" filter="box(in)">
                                      <p:cBhvr>
                                        <p:cTn id="205" dur="500"/>
                                        <p:tgtEl>
                                          <p:spTgt spid="329912"/>
                                        </p:tgtEl>
                                      </p:cBhvr>
                                    </p:animEffect>
                                  </p:childTnLst>
                                </p:cTn>
                              </p:par>
                              <p:par>
                                <p:cTn id="206" presetID="4" presetClass="entr" presetSubtype="16" fill="hold" grpId="0" nodeType="withEffect">
                                  <p:stCondLst>
                                    <p:cond delay="0"/>
                                  </p:stCondLst>
                                  <p:childTnLst>
                                    <p:set>
                                      <p:cBhvr>
                                        <p:cTn id="207" dur="1" fill="hold">
                                          <p:stCondLst>
                                            <p:cond delay="0"/>
                                          </p:stCondLst>
                                        </p:cTn>
                                        <p:tgtEl>
                                          <p:spTgt spid="329913"/>
                                        </p:tgtEl>
                                        <p:attrNameLst>
                                          <p:attrName>style.visibility</p:attrName>
                                        </p:attrNameLst>
                                      </p:cBhvr>
                                      <p:to>
                                        <p:strVal val="visible"/>
                                      </p:to>
                                    </p:set>
                                    <p:animEffect transition="in" filter="box(in)">
                                      <p:cBhvr>
                                        <p:cTn id="208" dur="500"/>
                                        <p:tgtEl>
                                          <p:spTgt spid="329913"/>
                                        </p:tgtEl>
                                      </p:cBhvr>
                                    </p:animEffect>
                                  </p:childTnLst>
                                </p:cTn>
                              </p:par>
                              <p:par>
                                <p:cTn id="209" presetID="4" presetClass="entr" presetSubtype="16" fill="hold" grpId="0" nodeType="withEffect">
                                  <p:stCondLst>
                                    <p:cond delay="0"/>
                                  </p:stCondLst>
                                  <p:childTnLst>
                                    <p:set>
                                      <p:cBhvr>
                                        <p:cTn id="210" dur="1" fill="hold">
                                          <p:stCondLst>
                                            <p:cond delay="0"/>
                                          </p:stCondLst>
                                        </p:cTn>
                                        <p:tgtEl>
                                          <p:spTgt spid="329914"/>
                                        </p:tgtEl>
                                        <p:attrNameLst>
                                          <p:attrName>style.visibility</p:attrName>
                                        </p:attrNameLst>
                                      </p:cBhvr>
                                      <p:to>
                                        <p:strVal val="visible"/>
                                      </p:to>
                                    </p:set>
                                    <p:animEffect transition="in" filter="box(in)">
                                      <p:cBhvr>
                                        <p:cTn id="211" dur="500"/>
                                        <p:tgtEl>
                                          <p:spTgt spid="329914"/>
                                        </p:tgtEl>
                                      </p:cBhvr>
                                    </p:animEffect>
                                  </p:childTnLst>
                                </p:cTn>
                              </p:par>
                              <p:par>
                                <p:cTn id="212" presetID="4" presetClass="entr" presetSubtype="16" fill="hold" grpId="0" nodeType="withEffect">
                                  <p:stCondLst>
                                    <p:cond delay="0"/>
                                  </p:stCondLst>
                                  <p:childTnLst>
                                    <p:set>
                                      <p:cBhvr>
                                        <p:cTn id="213" dur="1" fill="hold">
                                          <p:stCondLst>
                                            <p:cond delay="0"/>
                                          </p:stCondLst>
                                        </p:cTn>
                                        <p:tgtEl>
                                          <p:spTgt spid="329915"/>
                                        </p:tgtEl>
                                        <p:attrNameLst>
                                          <p:attrName>style.visibility</p:attrName>
                                        </p:attrNameLst>
                                      </p:cBhvr>
                                      <p:to>
                                        <p:strVal val="visible"/>
                                      </p:to>
                                    </p:set>
                                    <p:animEffect transition="in" filter="box(in)">
                                      <p:cBhvr>
                                        <p:cTn id="214" dur="500"/>
                                        <p:tgtEl>
                                          <p:spTgt spid="329915"/>
                                        </p:tgtEl>
                                      </p:cBhvr>
                                    </p:animEffect>
                                  </p:childTnLst>
                                </p:cTn>
                              </p:par>
                              <p:par>
                                <p:cTn id="215" presetID="4" presetClass="entr" presetSubtype="16" fill="hold" grpId="0" nodeType="withEffect">
                                  <p:stCondLst>
                                    <p:cond delay="0"/>
                                  </p:stCondLst>
                                  <p:childTnLst>
                                    <p:set>
                                      <p:cBhvr>
                                        <p:cTn id="216" dur="1" fill="hold">
                                          <p:stCondLst>
                                            <p:cond delay="0"/>
                                          </p:stCondLst>
                                        </p:cTn>
                                        <p:tgtEl>
                                          <p:spTgt spid="329916"/>
                                        </p:tgtEl>
                                        <p:attrNameLst>
                                          <p:attrName>style.visibility</p:attrName>
                                        </p:attrNameLst>
                                      </p:cBhvr>
                                      <p:to>
                                        <p:strVal val="visible"/>
                                      </p:to>
                                    </p:set>
                                    <p:animEffect transition="in" filter="box(in)">
                                      <p:cBhvr>
                                        <p:cTn id="217" dur="500"/>
                                        <p:tgtEl>
                                          <p:spTgt spid="329916"/>
                                        </p:tgtEl>
                                      </p:cBhvr>
                                    </p:animEffect>
                                  </p:childTnLst>
                                </p:cTn>
                              </p:par>
                              <p:par>
                                <p:cTn id="218" presetID="4" presetClass="entr" presetSubtype="16" fill="hold" grpId="0" nodeType="withEffect">
                                  <p:stCondLst>
                                    <p:cond delay="0"/>
                                  </p:stCondLst>
                                  <p:childTnLst>
                                    <p:set>
                                      <p:cBhvr>
                                        <p:cTn id="219" dur="1" fill="hold">
                                          <p:stCondLst>
                                            <p:cond delay="0"/>
                                          </p:stCondLst>
                                        </p:cTn>
                                        <p:tgtEl>
                                          <p:spTgt spid="329917"/>
                                        </p:tgtEl>
                                        <p:attrNameLst>
                                          <p:attrName>style.visibility</p:attrName>
                                        </p:attrNameLst>
                                      </p:cBhvr>
                                      <p:to>
                                        <p:strVal val="visible"/>
                                      </p:to>
                                    </p:set>
                                    <p:animEffect transition="in" filter="box(in)">
                                      <p:cBhvr>
                                        <p:cTn id="220" dur="500"/>
                                        <p:tgtEl>
                                          <p:spTgt spid="329917"/>
                                        </p:tgtEl>
                                      </p:cBhvr>
                                    </p:animEffect>
                                  </p:childTnLst>
                                </p:cTn>
                              </p:par>
                              <p:par>
                                <p:cTn id="221" presetID="4" presetClass="entr" presetSubtype="16" fill="hold" grpId="0" nodeType="withEffect">
                                  <p:stCondLst>
                                    <p:cond delay="0"/>
                                  </p:stCondLst>
                                  <p:childTnLst>
                                    <p:set>
                                      <p:cBhvr>
                                        <p:cTn id="222" dur="1" fill="hold">
                                          <p:stCondLst>
                                            <p:cond delay="0"/>
                                          </p:stCondLst>
                                        </p:cTn>
                                        <p:tgtEl>
                                          <p:spTgt spid="329918"/>
                                        </p:tgtEl>
                                        <p:attrNameLst>
                                          <p:attrName>style.visibility</p:attrName>
                                        </p:attrNameLst>
                                      </p:cBhvr>
                                      <p:to>
                                        <p:strVal val="visible"/>
                                      </p:to>
                                    </p:set>
                                    <p:animEffect transition="in" filter="box(in)">
                                      <p:cBhvr>
                                        <p:cTn id="223" dur="500"/>
                                        <p:tgtEl>
                                          <p:spTgt spid="329918"/>
                                        </p:tgtEl>
                                      </p:cBhvr>
                                    </p:animEffect>
                                  </p:childTnLst>
                                </p:cTn>
                              </p:par>
                              <p:par>
                                <p:cTn id="224" presetID="4" presetClass="entr" presetSubtype="16" fill="hold" grpId="0" nodeType="withEffect">
                                  <p:stCondLst>
                                    <p:cond delay="0"/>
                                  </p:stCondLst>
                                  <p:childTnLst>
                                    <p:set>
                                      <p:cBhvr>
                                        <p:cTn id="225" dur="1" fill="hold">
                                          <p:stCondLst>
                                            <p:cond delay="0"/>
                                          </p:stCondLst>
                                        </p:cTn>
                                        <p:tgtEl>
                                          <p:spTgt spid="329991"/>
                                        </p:tgtEl>
                                        <p:attrNameLst>
                                          <p:attrName>style.visibility</p:attrName>
                                        </p:attrNameLst>
                                      </p:cBhvr>
                                      <p:to>
                                        <p:strVal val="visible"/>
                                      </p:to>
                                    </p:set>
                                    <p:animEffect transition="in" filter="box(in)">
                                      <p:cBhvr>
                                        <p:cTn id="226" dur="500"/>
                                        <p:tgtEl>
                                          <p:spTgt spid="329991"/>
                                        </p:tgtEl>
                                      </p:cBhvr>
                                    </p:animEffect>
                                  </p:childTnLst>
                                </p:cTn>
                              </p:par>
                              <p:par>
                                <p:cTn id="227" presetID="4" presetClass="entr" presetSubtype="16" fill="hold" grpId="0" nodeType="withEffect">
                                  <p:stCondLst>
                                    <p:cond delay="0"/>
                                  </p:stCondLst>
                                  <p:childTnLst>
                                    <p:set>
                                      <p:cBhvr>
                                        <p:cTn id="228" dur="1" fill="hold">
                                          <p:stCondLst>
                                            <p:cond delay="0"/>
                                          </p:stCondLst>
                                        </p:cTn>
                                        <p:tgtEl>
                                          <p:spTgt spid="329998"/>
                                        </p:tgtEl>
                                        <p:attrNameLst>
                                          <p:attrName>style.visibility</p:attrName>
                                        </p:attrNameLst>
                                      </p:cBhvr>
                                      <p:to>
                                        <p:strVal val="visible"/>
                                      </p:to>
                                    </p:set>
                                    <p:animEffect transition="in" filter="box(in)">
                                      <p:cBhvr>
                                        <p:cTn id="229" dur="500"/>
                                        <p:tgtEl>
                                          <p:spTgt spid="329998"/>
                                        </p:tgtEl>
                                      </p:cBhvr>
                                    </p:animEffect>
                                  </p:childTnLst>
                                </p:cTn>
                              </p:par>
                              <p:par>
                                <p:cTn id="230" presetID="4" presetClass="entr" presetSubtype="16" fill="hold" grpId="0" nodeType="withEffect">
                                  <p:stCondLst>
                                    <p:cond delay="0"/>
                                  </p:stCondLst>
                                  <p:childTnLst>
                                    <p:set>
                                      <p:cBhvr>
                                        <p:cTn id="231" dur="1" fill="hold">
                                          <p:stCondLst>
                                            <p:cond delay="0"/>
                                          </p:stCondLst>
                                        </p:cTn>
                                        <p:tgtEl>
                                          <p:spTgt spid="329999"/>
                                        </p:tgtEl>
                                        <p:attrNameLst>
                                          <p:attrName>style.visibility</p:attrName>
                                        </p:attrNameLst>
                                      </p:cBhvr>
                                      <p:to>
                                        <p:strVal val="visible"/>
                                      </p:to>
                                    </p:set>
                                    <p:animEffect transition="in" filter="box(in)">
                                      <p:cBhvr>
                                        <p:cTn id="232" dur="500"/>
                                        <p:tgtEl>
                                          <p:spTgt spid="329999"/>
                                        </p:tgtEl>
                                      </p:cBhvr>
                                    </p:animEffect>
                                  </p:childTnLst>
                                </p:cTn>
                              </p:par>
                              <p:par>
                                <p:cTn id="233" presetID="4" presetClass="entr" presetSubtype="16" fill="hold" grpId="0" nodeType="withEffect">
                                  <p:stCondLst>
                                    <p:cond delay="0"/>
                                  </p:stCondLst>
                                  <p:childTnLst>
                                    <p:set>
                                      <p:cBhvr>
                                        <p:cTn id="234" dur="1" fill="hold">
                                          <p:stCondLst>
                                            <p:cond delay="0"/>
                                          </p:stCondLst>
                                        </p:cTn>
                                        <p:tgtEl>
                                          <p:spTgt spid="330000"/>
                                        </p:tgtEl>
                                        <p:attrNameLst>
                                          <p:attrName>style.visibility</p:attrName>
                                        </p:attrNameLst>
                                      </p:cBhvr>
                                      <p:to>
                                        <p:strVal val="visible"/>
                                      </p:to>
                                    </p:set>
                                    <p:animEffect transition="in" filter="box(in)">
                                      <p:cBhvr>
                                        <p:cTn id="235" dur="500"/>
                                        <p:tgtEl>
                                          <p:spTgt spid="330000"/>
                                        </p:tgtEl>
                                      </p:cBhvr>
                                    </p:animEffect>
                                  </p:childTnLst>
                                </p:cTn>
                              </p:par>
                              <p:par>
                                <p:cTn id="236" presetID="4" presetClass="entr" presetSubtype="16" fill="hold" grpId="0" nodeType="withEffect">
                                  <p:stCondLst>
                                    <p:cond delay="0"/>
                                  </p:stCondLst>
                                  <p:childTnLst>
                                    <p:set>
                                      <p:cBhvr>
                                        <p:cTn id="237" dur="1" fill="hold">
                                          <p:stCondLst>
                                            <p:cond delay="0"/>
                                          </p:stCondLst>
                                        </p:cTn>
                                        <p:tgtEl>
                                          <p:spTgt spid="330006"/>
                                        </p:tgtEl>
                                        <p:attrNameLst>
                                          <p:attrName>style.visibility</p:attrName>
                                        </p:attrNameLst>
                                      </p:cBhvr>
                                      <p:to>
                                        <p:strVal val="visible"/>
                                      </p:to>
                                    </p:set>
                                    <p:animEffect transition="in" filter="box(in)">
                                      <p:cBhvr>
                                        <p:cTn id="238" dur="500"/>
                                        <p:tgtEl>
                                          <p:spTgt spid="330006"/>
                                        </p:tgtEl>
                                      </p:cBhvr>
                                    </p:animEffect>
                                  </p:childTnLst>
                                </p:cTn>
                              </p:par>
                              <p:par>
                                <p:cTn id="239" presetID="4" presetClass="entr" presetSubtype="16" fill="hold" grpId="0" nodeType="withEffect">
                                  <p:stCondLst>
                                    <p:cond delay="0"/>
                                  </p:stCondLst>
                                  <p:childTnLst>
                                    <p:set>
                                      <p:cBhvr>
                                        <p:cTn id="240" dur="1" fill="hold">
                                          <p:stCondLst>
                                            <p:cond delay="0"/>
                                          </p:stCondLst>
                                        </p:cTn>
                                        <p:tgtEl>
                                          <p:spTgt spid="330007"/>
                                        </p:tgtEl>
                                        <p:attrNameLst>
                                          <p:attrName>style.visibility</p:attrName>
                                        </p:attrNameLst>
                                      </p:cBhvr>
                                      <p:to>
                                        <p:strVal val="visible"/>
                                      </p:to>
                                    </p:set>
                                    <p:animEffect transition="in" filter="box(in)">
                                      <p:cBhvr>
                                        <p:cTn id="241" dur="500"/>
                                        <p:tgtEl>
                                          <p:spTgt spid="330007"/>
                                        </p:tgtEl>
                                      </p:cBhvr>
                                    </p:animEffect>
                                  </p:childTnLst>
                                </p:cTn>
                              </p:par>
                              <p:par>
                                <p:cTn id="242" presetID="4" presetClass="entr" presetSubtype="16" fill="hold" grpId="0" nodeType="withEffect">
                                  <p:stCondLst>
                                    <p:cond delay="0"/>
                                  </p:stCondLst>
                                  <p:childTnLst>
                                    <p:set>
                                      <p:cBhvr>
                                        <p:cTn id="243" dur="1" fill="hold">
                                          <p:stCondLst>
                                            <p:cond delay="0"/>
                                          </p:stCondLst>
                                        </p:cTn>
                                        <p:tgtEl>
                                          <p:spTgt spid="330008"/>
                                        </p:tgtEl>
                                        <p:attrNameLst>
                                          <p:attrName>style.visibility</p:attrName>
                                        </p:attrNameLst>
                                      </p:cBhvr>
                                      <p:to>
                                        <p:strVal val="visible"/>
                                      </p:to>
                                    </p:set>
                                    <p:animEffect transition="in" filter="box(in)">
                                      <p:cBhvr>
                                        <p:cTn id="244" dur="500"/>
                                        <p:tgtEl>
                                          <p:spTgt spid="330008"/>
                                        </p:tgtEl>
                                      </p:cBhvr>
                                    </p:animEffect>
                                  </p:childTnLst>
                                </p:cTn>
                              </p:par>
                              <p:par>
                                <p:cTn id="245" presetID="4" presetClass="entr" presetSubtype="16" fill="hold" grpId="0" nodeType="withEffect">
                                  <p:stCondLst>
                                    <p:cond delay="0"/>
                                  </p:stCondLst>
                                  <p:childTnLst>
                                    <p:set>
                                      <p:cBhvr>
                                        <p:cTn id="246" dur="1" fill="hold">
                                          <p:stCondLst>
                                            <p:cond delay="0"/>
                                          </p:stCondLst>
                                        </p:cTn>
                                        <p:tgtEl>
                                          <p:spTgt spid="330009"/>
                                        </p:tgtEl>
                                        <p:attrNameLst>
                                          <p:attrName>style.visibility</p:attrName>
                                        </p:attrNameLst>
                                      </p:cBhvr>
                                      <p:to>
                                        <p:strVal val="visible"/>
                                      </p:to>
                                    </p:set>
                                    <p:animEffect transition="in" filter="box(in)">
                                      <p:cBhvr>
                                        <p:cTn id="247" dur="500"/>
                                        <p:tgtEl>
                                          <p:spTgt spid="330009"/>
                                        </p:tgtEl>
                                      </p:cBhvr>
                                    </p:animEffect>
                                  </p:childTnLst>
                                </p:cTn>
                              </p:par>
                              <p:par>
                                <p:cTn id="248" presetID="4" presetClass="entr" presetSubtype="16" fill="hold" grpId="0" nodeType="withEffect">
                                  <p:stCondLst>
                                    <p:cond delay="0"/>
                                  </p:stCondLst>
                                  <p:childTnLst>
                                    <p:set>
                                      <p:cBhvr>
                                        <p:cTn id="249" dur="1" fill="hold">
                                          <p:stCondLst>
                                            <p:cond delay="0"/>
                                          </p:stCondLst>
                                        </p:cTn>
                                        <p:tgtEl>
                                          <p:spTgt spid="330010"/>
                                        </p:tgtEl>
                                        <p:attrNameLst>
                                          <p:attrName>style.visibility</p:attrName>
                                        </p:attrNameLst>
                                      </p:cBhvr>
                                      <p:to>
                                        <p:strVal val="visible"/>
                                      </p:to>
                                    </p:set>
                                    <p:animEffect transition="in" filter="box(in)">
                                      <p:cBhvr>
                                        <p:cTn id="250" dur="500"/>
                                        <p:tgtEl>
                                          <p:spTgt spid="330010"/>
                                        </p:tgtEl>
                                      </p:cBhvr>
                                    </p:animEffect>
                                  </p:childTnLst>
                                </p:cTn>
                              </p:par>
                              <p:par>
                                <p:cTn id="251" presetID="4" presetClass="entr" presetSubtype="16" fill="hold" grpId="0" nodeType="withEffect">
                                  <p:stCondLst>
                                    <p:cond delay="0"/>
                                  </p:stCondLst>
                                  <p:childTnLst>
                                    <p:set>
                                      <p:cBhvr>
                                        <p:cTn id="252" dur="1" fill="hold">
                                          <p:stCondLst>
                                            <p:cond delay="0"/>
                                          </p:stCondLst>
                                        </p:cTn>
                                        <p:tgtEl>
                                          <p:spTgt spid="330013"/>
                                        </p:tgtEl>
                                        <p:attrNameLst>
                                          <p:attrName>style.visibility</p:attrName>
                                        </p:attrNameLst>
                                      </p:cBhvr>
                                      <p:to>
                                        <p:strVal val="visible"/>
                                      </p:to>
                                    </p:set>
                                    <p:animEffect transition="in" filter="box(in)">
                                      <p:cBhvr>
                                        <p:cTn id="253" dur="500"/>
                                        <p:tgtEl>
                                          <p:spTgt spid="330013"/>
                                        </p:tgtEl>
                                      </p:cBhvr>
                                    </p:animEffect>
                                  </p:childTnLst>
                                </p:cTn>
                              </p:par>
                              <p:par>
                                <p:cTn id="254" presetID="4" presetClass="entr" presetSubtype="16" fill="hold" nodeType="withEffect">
                                  <p:stCondLst>
                                    <p:cond delay="0"/>
                                  </p:stCondLst>
                                  <p:childTnLst>
                                    <p:set>
                                      <p:cBhvr>
                                        <p:cTn id="255" dur="1" fill="hold">
                                          <p:stCondLst>
                                            <p:cond delay="0"/>
                                          </p:stCondLst>
                                        </p:cTn>
                                        <p:tgtEl>
                                          <p:spTgt spid="330019"/>
                                        </p:tgtEl>
                                        <p:attrNameLst>
                                          <p:attrName>style.visibility</p:attrName>
                                        </p:attrNameLst>
                                      </p:cBhvr>
                                      <p:to>
                                        <p:strVal val="visible"/>
                                      </p:to>
                                    </p:set>
                                    <p:animEffect transition="in" filter="box(in)">
                                      <p:cBhvr>
                                        <p:cTn id="256" dur="500"/>
                                        <p:tgtEl>
                                          <p:spTgt spid="330019"/>
                                        </p:tgtEl>
                                      </p:cBhvr>
                                    </p:animEffect>
                                  </p:childTnLst>
                                </p:cTn>
                              </p:par>
                              <p:par>
                                <p:cTn id="257" presetID="4" presetClass="entr" presetSubtype="16" fill="hold" grpId="0" nodeType="withEffect">
                                  <p:stCondLst>
                                    <p:cond delay="0"/>
                                  </p:stCondLst>
                                  <p:childTnLst>
                                    <p:set>
                                      <p:cBhvr>
                                        <p:cTn id="258" dur="1" fill="hold">
                                          <p:stCondLst>
                                            <p:cond delay="0"/>
                                          </p:stCondLst>
                                        </p:cTn>
                                        <p:tgtEl>
                                          <p:spTgt spid="330020"/>
                                        </p:tgtEl>
                                        <p:attrNameLst>
                                          <p:attrName>style.visibility</p:attrName>
                                        </p:attrNameLst>
                                      </p:cBhvr>
                                      <p:to>
                                        <p:strVal val="visible"/>
                                      </p:to>
                                    </p:set>
                                    <p:animEffect transition="in" filter="box(in)">
                                      <p:cBhvr>
                                        <p:cTn id="259" dur="500"/>
                                        <p:tgtEl>
                                          <p:spTgt spid="33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846" grpId="0"/>
      <p:bldP spid="329847" grpId="0" animBg="1"/>
      <p:bldP spid="329848" grpId="0" animBg="1"/>
      <p:bldP spid="329849" grpId="0"/>
      <p:bldP spid="329850" grpId="0"/>
      <p:bldP spid="329851" grpId="0"/>
      <p:bldP spid="329852" grpId="0"/>
      <p:bldP spid="329853" grpId="0"/>
      <p:bldP spid="329854" grpId="0"/>
      <p:bldP spid="329855" grpId="0"/>
      <p:bldP spid="329856" grpId="0" animBg="1"/>
      <p:bldP spid="329857" grpId="0" animBg="1"/>
      <p:bldP spid="329858" grpId="0" animBg="1"/>
      <p:bldP spid="329859" grpId="0" animBg="1"/>
      <p:bldP spid="329860" grpId="0" animBg="1"/>
      <p:bldP spid="329861" grpId="0" animBg="1"/>
      <p:bldP spid="329862" grpId="0"/>
      <p:bldP spid="329863" grpId="0" animBg="1"/>
      <p:bldP spid="329864" grpId="0" animBg="1"/>
      <p:bldP spid="329865" grpId="0" animBg="1"/>
      <p:bldP spid="329866" grpId="0" animBg="1"/>
      <p:bldP spid="329867" grpId="0" animBg="1"/>
      <p:bldP spid="329868" grpId="0" animBg="1"/>
      <p:bldP spid="329869" grpId="0" animBg="1"/>
      <p:bldP spid="329870" grpId="0" animBg="1"/>
      <p:bldP spid="329871" grpId="0" animBg="1"/>
      <p:bldP spid="329872" grpId="0" animBg="1"/>
      <p:bldP spid="329873" grpId="0" animBg="1"/>
      <p:bldP spid="329874" grpId="0" animBg="1"/>
      <p:bldP spid="329875" grpId="0" animBg="1"/>
      <p:bldP spid="329876" grpId="0" animBg="1"/>
      <p:bldP spid="329877" grpId="0" animBg="1"/>
      <p:bldP spid="329878" grpId="0" animBg="1"/>
      <p:bldP spid="329879" grpId="0" animBg="1"/>
      <p:bldP spid="329880" grpId="0" animBg="1"/>
      <p:bldP spid="329881" grpId="0" animBg="1"/>
      <p:bldP spid="329882" grpId="0" animBg="1"/>
      <p:bldP spid="329883" grpId="0" animBg="1"/>
      <p:bldP spid="329884" grpId="0" animBg="1"/>
      <p:bldP spid="329885" grpId="0" animBg="1"/>
      <p:bldP spid="329886" grpId="0" animBg="1"/>
      <p:bldP spid="329887" grpId="0" animBg="1"/>
      <p:bldP spid="329888" grpId="0" animBg="1"/>
      <p:bldP spid="329889" grpId="0" animBg="1"/>
      <p:bldP spid="329890" grpId="0" animBg="1"/>
      <p:bldP spid="329891" grpId="0" animBg="1"/>
      <p:bldP spid="329892" grpId="0" animBg="1"/>
      <p:bldP spid="329893" grpId="0" animBg="1"/>
      <p:bldP spid="329894" grpId="0" animBg="1"/>
      <p:bldP spid="329895" grpId="0" animBg="1"/>
      <p:bldP spid="329896" grpId="0" animBg="1"/>
      <p:bldP spid="329897" grpId="0" animBg="1"/>
      <p:bldP spid="329898" grpId="0" animBg="1"/>
      <p:bldP spid="329899" grpId="0" animBg="1"/>
      <p:bldP spid="329900" grpId="0" animBg="1"/>
      <p:bldP spid="329901" grpId="0" animBg="1"/>
      <p:bldP spid="329902" grpId="0" animBg="1"/>
      <p:bldP spid="329903" grpId="0" animBg="1"/>
      <p:bldP spid="329904" grpId="0" animBg="1"/>
      <p:bldP spid="329905" grpId="0" animBg="1"/>
      <p:bldP spid="329906" grpId="0" animBg="1"/>
      <p:bldP spid="329907" grpId="0" animBg="1"/>
      <p:bldP spid="329908" grpId="0" animBg="1"/>
      <p:bldP spid="329909" grpId="0" animBg="1"/>
      <p:bldP spid="329910" grpId="0" animBg="1"/>
      <p:bldP spid="329911" grpId="0" animBg="1"/>
      <p:bldP spid="329912" grpId="0" animBg="1"/>
      <p:bldP spid="329913" grpId="0" animBg="1"/>
      <p:bldP spid="329914" grpId="0" animBg="1"/>
      <p:bldP spid="329915" grpId="0" animBg="1"/>
      <p:bldP spid="329916" grpId="0" animBg="1"/>
      <p:bldP spid="329917" grpId="0" animBg="1"/>
      <p:bldP spid="329918" grpId="0" animBg="1"/>
      <p:bldP spid="329991" grpId="0" animBg="1"/>
      <p:bldP spid="329998" grpId="0" animBg="1"/>
      <p:bldP spid="329999" grpId="0" animBg="1"/>
      <p:bldP spid="330000" grpId="0" animBg="1"/>
      <p:bldP spid="330006" grpId="0" animBg="1"/>
      <p:bldP spid="330007" grpId="0"/>
      <p:bldP spid="330008" grpId="0" animBg="1"/>
      <p:bldP spid="330009" grpId="0"/>
      <p:bldP spid="330010" grpId="0" animBg="1"/>
      <p:bldP spid="330013" grpId="0"/>
      <p:bldP spid="3300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06" name="Rectangle 22"/>
          <p:cNvSpPr>
            <a:spLocks noChangeArrowheads="1"/>
          </p:cNvSpPr>
          <p:nvPr/>
        </p:nvSpPr>
        <p:spPr bwMode="auto">
          <a:xfrm>
            <a:off x="0" y="0"/>
            <a:ext cx="9144000" cy="7467600"/>
          </a:xfrm>
          <a:prstGeom prst="rect">
            <a:avLst/>
          </a:prstGeom>
          <a:solidFill>
            <a:srgbClr val="FFFFFF"/>
          </a:solidFill>
          <a:ln w="9525">
            <a:solidFill>
              <a:schemeClr val="tx1"/>
            </a:solidFill>
            <a:miter lim="800000"/>
            <a:headEnd/>
            <a:tailEnd/>
          </a:ln>
          <a:effectLst/>
        </p:spPr>
        <p:txBody>
          <a:bodyPr wrap="none" anchor="ctr"/>
          <a:lstStyle/>
          <a:p>
            <a:endParaRPr lang="zh-CN" altLang="en-US"/>
          </a:p>
        </p:txBody>
      </p:sp>
      <p:pic>
        <p:nvPicPr>
          <p:cNvPr id="297987" name="Picture 5" descr="C:\Users\Vicki\AppData\Local\Microsoft\Windows\Temporary Internet Files\Content.IE5\L9O59RU8\MPj04035840000[1].jpg"/>
          <p:cNvPicPr>
            <a:picLocks noChangeAspect="1" noChangeArrowheads="1"/>
          </p:cNvPicPr>
          <p:nvPr/>
        </p:nvPicPr>
        <p:blipFill>
          <a:blip r:embed="rId3"/>
          <a:srcRect/>
          <a:stretch>
            <a:fillRect/>
          </a:stretch>
        </p:blipFill>
        <p:spPr bwMode="auto">
          <a:xfrm>
            <a:off x="4419600" y="304800"/>
            <a:ext cx="2114550" cy="1409700"/>
          </a:xfrm>
          <a:prstGeom prst="rect">
            <a:avLst/>
          </a:prstGeom>
          <a:noFill/>
          <a:ln w="9525">
            <a:noFill/>
            <a:miter lim="800000"/>
            <a:headEnd/>
            <a:tailEnd/>
          </a:ln>
        </p:spPr>
      </p:pic>
      <p:pic>
        <p:nvPicPr>
          <p:cNvPr id="297988" name="Picture 8" descr="C:\Users\Vicki\AppData\Local\Microsoft\Windows\Temporary Internet Files\Content.IE5\L9O59RU8\MPj04096600000[1].jpg"/>
          <p:cNvPicPr>
            <a:picLocks noChangeAspect="1" noChangeArrowheads="1"/>
          </p:cNvPicPr>
          <p:nvPr/>
        </p:nvPicPr>
        <p:blipFill>
          <a:blip r:embed="rId4"/>
          <a:srcRect/>
          <a:stretch>
            <a:fillRect/>
          </a:stretch>
        </p:blipFill>
        <p:spPr bwMode="auto">
          <a:xfrm>
            <a:off x="2057400" y="304800"/>
            <a:ext cx="2173288" cy="1449388"/>
          </a:xfrm>
          <a:prstGeom prst="rect">
            <a:avLst/>
          </a:prstGeom>
          <a:noFill/>
          <a:ln w="9525">
            <a:noFill/>
            <a:miter lim="800000"/>
            <a:headEnd/>
            <a:tailEnd/>
          </a:ln>
        </p:spPr>
      </p:pic>
      <p:pic>
        <p:nvPicPr>
          <p:cNvPr id="297989" name="Picture 9" descr="C:\Users\Vicki\AppData\Local\Microsoft\Windows\Temporary Internet Files\Content.IE5\THFA6UK2\MPj04088530000[1].jpg"/>
          <p:cNvPicPr>
            <a:picLocks noChangeAspect="1" noChangeArrowheads="1"/>
          </p:cNvPicPr>
          <p:nvPr/>
        </p:nvPicPr>
        <p:blipFill>
          <a:blip r:embed="rId5"/>
          <a:srcRect t="9091" b="13635"/>
          <a:stretch>
            <a:fillRect/>
          </a:stretch>
        </p:blipFill>
        <p:spPr bwMode="auto">
          <a:xfrm>
            <a:off x="6705600" y="304800"/>
            <a:ext cx="1905000" cy="1471613"/>
          </a:xfrm>
          <a:prstGeom prst="rect">
            <a:avLst/>
          </a:prstGeom>
          <a:noFill/>
          <a:ln w="9525">
            <a:noFill/>
            <a:miter lim="800000"/>
            <a:headEnd/>
            <a:tailEnd/>
          </a:ln>
        </p:spPr>
      </p:pic>
      <p:sp>
        <p:nvSpPr>
          <p:cNvPr id="13" name="Rectangle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0"/>
              </a:spcBef>
            </a:pPr>
            <a:endParaRPr lang="zh-CN" altLang="en-US">
              <a:solidFill>
                <a:srgbClr val="FFFFFF"/>
              </a:solidFill>
              <a:latin typeface="Century Schoolbook" pitchFamily="18" charset="0"/>
              <a:ea typeface="宋体" pitchFamily="2" charset="-122"/>
              <a:cs typeface="Arial" pitchFamily="34" charset="0"/>
            </a:endParaRPr>
          </a:p>
        </p:txBody>
      </p:sp>
      <p:sp>
        <p:nvSpPr>
          <p:cNvPr id="15" name="Rectangle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0"/>
              </a:spcBef>
            </a:pPr>
            <a:endParaRPr lang="zh-CN" altLang="en-US">
              <a:solidFill>
                <a:srgbClr val="FFFFFF"/>
              </a:solidFill>
              <a:latin typeface="Century Schoolbook" pitchFamily="18" charset="0"/>
              <a:ea typeface="宋体" pitchFamily="2" charset="-122"/>
              <a:cs typeface="Arial" pitchFamily="34" charset="0"/>
            </a:endParaRPr>
          </a:p>
        </p:txBody>
      </p:sp>
      <p:sp>
        <p:nvSpPr>
          <p:cNvPr id="17" name="Rectangle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0"/>
              </a:spcBef>
            </a:pPr>
            <a:endParaRPr lang="zh-CN" altLang="en-US">
              <a:solidFill>
                <a:srgbClr val="FFFFFF"/>
              </a:solidFill>
              <a:latin typeface="Century Schoolbook" pitchFamily="18" charset="0"/>
              <a:ea typeface="宋体" pitchFamily="2" charset="-122"/>
              <a:cs typeface="Arial" pitchFamily="34" charset="0"/>
            </a:endParaRPr>
          </a:p>
        </p:txBody>
      </p:sp>
      <p:sp>
        <p:nvSpPr>
          <p:cNvPr id="18" name="Rectangle 17"/>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0"/>
              </a:spcBef>
            </a:pPr>
            <a:endParaRPr lang="zh-CN" altLang="en-US">
              <a:solidFill>
                <a:srgbClr val="FFFFFF"/>
              </a:solidFill>
              <a:latin typeface="Century Schoolbook" pitchFamily="18" charset="0"/>
              <a:ea typeface="宋体" pitchFamily="2" charset="-122"/>
              <a:cs typeface="Arial" pitchFamily="34" charset="0"/>
            </a:endParaRPr>
          </a:p>
        </p:txBody>
      </p:sp>
      <p:sp>
        <p:nvSpPr>
          <p:cNvPr id="19" name="Straight Connector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0" name="Straight Connector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1" name="Straight Connector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4" name="Straight Connector 23"/>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5" name="Straight Connector 2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6" name="Straight Connector 25"/>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0"/>
              </a:spcBef>
            </a:pPr>
            <a:endParaRPr lang="zh-CN" altLang="en-US">
              <a:solidFill>
                <a:srgbClr val="FFFFFF"/>
              </a:solidFill>
              <a:latin typeface="Century Schoolbook" pitchFamily="18" charset="0"/>
              <a:ea typeface="宋体" pitchFamily="2" charset="-122"/>
              <a:cs typeface="Arial" pitchFamily="34" charset="0"/>
            </a:endParaRPr>
          </a:p>
        </p:txBody>
      </p:sp>
      <p:sp>
        <p:nvSpPr>
          <p:cNvPr id="28" name="Oval 27"/>
          <p:cNvSpPr>
            <a:spLocks noChangeArrowheads="1"/>
          </p:cNvSpPr>
          <p:nvPr/>
        </p:nvSpPr>
        <p:spPr bwMode="auto">
          <a:xfrm>
            <a:off x="609600" y="3157538"/>
            <a:ext cx="1295400" cy="1295400"/>
          </a:xfrm>
          <a:prstGeom prst="ellipse">
            <a:avLst/>
          </a:prstGeom>
          <a:gradFill rotWithShape="1">
            <a:gsLst>
              <a:gs pos="0">
                <a:srgbClr val="FD9A77"/>
              </a:gs>
              <a:gs pos="100000">
                <a:srgbClr val="FFD393"/>
              </a:gs>
            </a:gsLst>
            <a:lin ang="0" scaled="1"/>
          </a:gradFill>
          <a:ln w="38100" cap="rnd" algn="ctr">
            <a:noFill/>
            <a:round/>
            <a:headEnd/>
            <a:tailEnd/>
          </a:ln>
        </p:spPr>
        <p:txBody>
          <a:bodyPr anchor="ctr"/>
          <a:lstStyle/>
          <a:p>
            <a:pPr algn="ctr" eaLnBrk="1" hangingPunct="1">
              <a:spcBef>
                <a:spcPct val="0"/>
              </a:spcBef>
            </a:pPr>
            <a:endParaRPr lang="zh-CN" altLang="en-US">
              <a:solidFill>
                <a:srgbClr val="600000"/>
              </a:solidFill>
              <a:latin typeface="Century Schoolbook" pitchFamily="18" charset="0"/>
              <a:ea typeface="宋体" pitchFamily="2" charset="-122"/>
              <a:cs typeface="Arial" pitchFamily="34" charset="0"/>
            </a:endParaRPr>
          </a:p>
        </p:txBody>
      </p:sp>
      <p:sp>
        <p:nvSpPr>
          <p:cNvPr id="30" name="Oval 29"/>
          <p:cNvSpPr>
            <a:spLocks noChangeArrowheads="1"/>
          </p:cNvSpPr>
          <p:nvPr/>
        </p:nvSpPr>
        <p:spPr bwMode="auto">
          <a:xfrm>
            <a:off x="1090613" y="5229225"/>
            <a:ext cx="138112" cy="136525"/>
          </a:xfrm>
          <a:prstGeom prst="ellipse">
            <a:avLst/>
          </a:prstGeom>
          <a:gradFill rotWithShape="1">
            <a:gsLst>
              <a:gs pos="0">
                <a:srgbClr val="FD9A77"/>
              </a:gs>
              <a:gs pos="100000">
                <a:srgbClr val="FFD393"/>
              </a:gs>
            </a:gsLst>
            <a:lin ang="0" scaled="1"/>
          </a:gradFill>
          <a:ln w="12700" cap="rnd" algn="ctr">
            <a:noFill/>
            <a:round/>
            <a:headEnd/>
            <a:tailEnd/>
          </a:ln>
        </p:spPr>
        <p:txBody>
          <a:bodyPr anchor="ctr"/>
          <a:lstStyle/>
          <a:p>
            <a:pPr algn="ctr" eaLnBrk="1" hangingPunct="1">
              <a:spcBef>
                <a:spcPct val="0"/>
              </a:spcBef>
            </a:pPr>
            <a:endParaRPr lang="zh-CN" altLang="en-US">
              <a:solidFill>
                <a:srgbClr val="600000"/>
              </a:solidFill>
              <a:latin typeface="Century Schoolbook" pitchFamily="18" charset="0"/>
              <a:ea typeface="宋体" pitchFamily="2" charset="-122"/>
              <a:cs typeface="Arial" pitchFamily="34" charset="0"/>
            </a:endParaRPr>
          </a:p>
        </p:txBody>
      </p:sp>
      <p:sp>
        <p:nvSpPr>
          <p:cNvPr id="298003" name="Text Box 19"/>
          <p:cNvSpPr txBox="1">
            <a:spLocks noChangeArrowheads="1"/>
          </p:cNvSpPr>
          <p:nvPr/>
        </p:nvSpPr>
        <p:spPr bwMode="auto">
          <a:xfrm>
            <a:off x="2667000" y="3657600"/>
            <a:ext cx="5400675" cy="707886"/>
          </a:xfrm>
          <a:prstGeom prst="rect">
            <a:avLst/>
          </a:prstGeom>
          <a:noFill/>
          <a:ln w="9525">
            <a:noFill/>
            <a:miter lim="800000"/>
            <a:headEnd/>
            <a:tailEnd/>
          </a:ln>
          <a:effectLst/>
        </p:spPr>
        <p:txBody>
          <a:bodyPr wrap="square">
            <a:spAutoFit/>
          </a:bodyPr>
          <a:lstStyle/>
          <a:p>
            <a:pPr eaLnBrk="1" hangingPunct="1"/>
            <a:r>
              <a:rPr lang="zh-CN" altLang="en-US" sz="4000" b="1" dirty="0" smtClean="0">
                <a:solidFill>
                  <a:srgbClr val="600000"/>
                </a:solidFill>
                <a:latin typeface="华文新魏" pitchFamily="2" charset="-122"/>
                <a:ea typeface="华文新魏" pitchFamily="2" charset="-122"/>
                <a:cs typeface="Arial" pitchFamily="34" charset="0"/>
              </a:rPr>
              <a:t>第七章  药物</a:t>
            </a:r>
            <a:r>
              <a:rPr lang="zh-CN" altLang="en-US" sz="4000" b="1" dirty="0">
                <a:solidFill>
                  <a:srgbClr val="600000"/>
                </a:solidFill>
                <a:latin typeface="华文新魏" pitchFamily="2" charset="-122"/>
                <a:ea typeface="华文新魏" pitchFamily="2" charset="-122"/>
                <a:cs typeface="Arial" pitchFamily="34" charset="0"/>
              </a:rPr>
              <a:t>基因组</a:t>
            </a:r>
            <a:r>
              <a:rPr lang="zh-CN" altLang="en-US" sz="4000" b="1" dirty="0" smtClean="0">
                <a:solidFill>
                  <a:srgbClr val="600000"/>
                </a:solidFill>
                <a:latin typeface="华文新魏" pitchFamily="2" charset="-122"/>
                <a:ea typeface="华文新魏" pitchFamily="2" charset="-122"/>
                <a:cs typeface="Arial" pitchFamily="34" charset="0"/>
              </a:rPr>
              <a:t>学</a:t>
            </a:r>
            <a:endParaRPr lang="zh-CN" altLang="en-US" sz="4000" b="1" dirty="0">
              <a:solidFill>
                <a:srgbClr val="600000"/>
              </a:solidFill>
              <a:latin typeface="华文新魏" pitchFamily="2" charset="-122"/>
              <a:ea typeface="华文新魏" pitchFamily="2" charset="-122"/>
              <a:cs typeface="Arial" pitchFamily="34" charset="0"/>
            </a:endParaRPr>
          </a:p>
        </p:txBody>
      </p:sp>
      <p:sp>
        <p:nvSpPr>
          <p:cNvPr id="22" name="TextBox 21"/>
          <p:cNvSpPr txBox="1"/>
          <p:nvPr/>
        </p:nvSpPr>
        <p:spPr>
          <a:xfrm>
            <a:off x="1828800" y="1828800"/>
            <a:ext cx="4953000" cy="523220"/>
          </a:xfrm>
          <a:prstGeom prst="rect">
            <a:avLst/>
          </a:prstGeom>
          <a:noFill/>
        </p:spPr>
        <p:txBody>
          <a:bodyPr wrap="square" rtlCol="0">
            <a:spAutoFit/>
          </a:bodyPr>
          <a:lstStyle/>
          <a:p>
            <a:r>
              <a:rPr lang="zh-CN" altLang="en-US" sz="2800" b="1" dirty="0" smtClean="0">
                <a:solidFill>
                  <a:srgbClr val="0000CC"/>
                </a:solidFill>
                <a:latin typeface="华文新魏" pitchFamily="2" charset="-122"/>
                <a:ea typeface="华文新魏" pitchFamily="2" charset="-122"/>
              </a:rPr>
              <a:t>药学分子生物学应用</a:t>
            </a:r>
            <a:endParaRPr lang="zh-CN" altLang="en-US" sz="2800" b="1" dirty="0">
              <a:solidFill>
                <a:srgbClr val="0000CC"/>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sz="half" idx="1"/>
          </p:nvPr>
        </p:nvSpPr>
        <p:spPr bwMode="auto">
          <a:xfrm>
            <a:off x="762000" y="2514600"/>
            <a:ext cx="4094163" cy="3581400"/>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zh-CN" altLang="en-US" sz="2000" b="1">
                <a:solidFill>
                  <a:srgbClr val="0000CC"/>
                </a:solidFill>
                <a:ea typeface="黑体" pitchFamily="49" charset="-122"/>
              </a:rPr>
              <a:t>急性淋巴性白血病是小儿白血病中最常见的一类</a:t>
            </a:r>
          </a:p>
          <a:p>
            <a:pPr eaLnBrk="0" hangingPunct="0">
              <a:lnSpc>
                <a:spcPct val="80000"/>
              </a:lnSpc>
            </a:pPr>
            <a:endParaRPr lang="en-US" altLang="zh-CN" sz="2000" b="1">
              <a:solidFill>
                <a:srgbClr val="0000CC"/>
              </a:solidFill>
              <a:ea typeface="黑体" pitchFamily="49" charset="-122"/>
            </a:endParaRPr>
          </a:p>
          <a:p>
            <a:pPr eaLnBrk="0" hangingPunct="0"/>
            <a:r>
              <a:rPr lang="zh-CN" altLang="en-US" sz="2000" b="1">
                <a:solidFill>
                  <a:srgbClr val="0000CC"/>
                </a:solidFill>
                <a:ea typeface="黑体" pitchFamily="49" charset="-122"/>
              </a:rPr>
              <a:t>基因检测可确定小儿白血病的亚型，从而有助于及时和正确的诊断</a:t>
            </a:r>
          </a:p>
          <a:p>
            <a:pPr eaLnBrk="0" hangingPunct="0">
              <a:buFont typeface="Wingdings" pitchFamily="2" charset="2"/>
              <a:buNone/>
            </a:pPr>
            <a:endParaRPr lang="en-US" altLang="zh-CN" sz="2000" b="1">
              <a:solidFill>
                <a:srgbClr val="0000CC"/>
              </a:solidFill>
              <a:ea typeface="黑体" pitchFamily="49" charset="-122"/>
            </a:endParaRPr>
          </a:p>
          <a:p>
            <a:pPr eaLnBrk="0" hangingPunct="0"/>
            <a:r>
              <a:rPr lang="zh-CN" altLang="en-US" sz="2000" b="1">
                <a:solidFill>
                  <a:srgbClr val="0000CC"/>
                </a:solidFill>
                <a:ea typeface="黑体" pitchFamily="49" charset="-122"/>
              </a:rPr>
              <a:t>小儿白血病治愈率由</a:t>
            </a:r>
            <a:r>
              <a:rPr lang="en-US" altLang="zh-CN" sz="2000" b="1">
                <a:solidFill>
                  <a:srgbClr val="0000CC"/>
                </a:solidFill>
                <a:ea typeface="黑体" pitchFamily="49" charset="-122"/>
              </a:rPr>
              <a:t>1960s</a:t>
            </a:r>
            <a:r>
              <a:rPr lang="zh-CN" altLang="en-US" sz="2000" b="1">
                <a:solidFill>
                  <a:srgbClr val="0000CC"/>
                </a:solidFill>
                <a:ea typeface="黑体" pitchFamily="49" charset="-122"/>
              </a:rPr>
              <a:t>的</a:t>
            </a:r>
            <a:r>
              <a:rPr lang="en-US" altLang="zh-CN" sz="2000" b="1">
                <a:solidFill>
                  <a:srgbClr val="0000CC"/>
                </a:solidFill>
                <a:ea typeface="黑体" pitchFamily="49" charset="-122"/>
              </a:rPr>
              <a:t>4%</a:t>
            </a:r>
            <a:r>
              <a:rPr lang="zh-CN" altLang="en-US" sz="2000" b="1">
                <a:solidFill>
                  <a:srgbClr val="0000CC"/>
                </a:solidFill>
                <a:ea typeface="黑体" pitchFamily="49" charset="-122"/>
              </a:rPr>
              <a:t>提高到现在的</a:t>
            </a:r>
            <a:r>
              <a:rPr lang="en-US" altLang="zh-CN" sz="2000" b="1">
                <a:solidFill>
                  <a:srgbClr val="0000CC"/>
                </a:solidFill>
                <a:ea typeface="黑体" pitchFamily="49" charset="-122"/>
              </a:rPr>
              <a:t>80%</a:t>
            </a:r>
          </a:p>
        </p:txBody>
      </p:sp>
      <p:sp>
        <p:nvSpPr>
          <p:cNvPr id="330756" name="Text Box 4"/>
          <p:cNvSpPr txBox="1">
            <a:spLocks noChangeArrowheads="1"/>
          </p:cNvSpPr>
          <p:nvPr/>
        </p:nvSpPr>
        <p:spPr bwMode="auto">
          <a:xfrm>
            <a:off x="4953000" y="5689600"/>
            <a:ext cx="4038600" cy="558800"/>
          </a:xfrm>
          <a:prstGeom prst="rect">
            <a:avLst/>
          </a:prstGeom>
          <a:noFill/>
          <a:ln w="9525">
            <a:noFill/>
            <a:miter lim="800000"/>
            <a:headEnd/>
            <a:tailEnd/>
          </a:ln>
          <a:effectLst/>
        </p:spPr>
        <p:txBody>
          <a:bodyPr>
            <a:spAutoFit/>
          </a:bodyPr>
          <a:lstStyle/>
          <a:p>
            <a:pPr algn="ctr">
              <a:lnSpc>
                <a:spcPct val="85000"/>
              </a:lnSpc>
              <a:spcBef>
                <a:spcPct val="0"/>
              </a:spcBef>
            </a:pPr>
            <a:r>
              <a:rPr lang="zh-CN" altLang="en-US" b="1">
                <a:solidFill>
                  <a:srgbClr val="0000CC"/>
                </a:solidFill>
                <a:cs typeface="Arial" pitchFamily="34" charset="0"/>
              </a:rPr>
              <a:t>基因检测和依据基因型的化疗药物治疗对小儿白血病生存率的影响</a:t>
            </a:r>
            <a:endParaRPr lang="en-US" altLang="zh-CN" b="1">
              <a:solidFill>
                <a:srgbClr val="0000CC"/>
              </a:solidFill>
              <a:cs typeface="Arial" pitchFamily="34" charset="0"/>
            </a:endParaRPr>
          </a:p>
        </p:txBody>
      </p:sp>
      <p:sp>
        <p:nvSpPr>
          <p:cNvPr id="330757" name="Text Box 5"/>
          <p:cNvSpPr txBox="1">
            <a:spLocks noChangeArrowheads="1"/>
          </p:cNvSpPr>
          <p:nvPr/>
        </p:nvSpPr>
        <p:spPr bwMode="auto">
          <a:xfrm>
            <a:off x="4006850" y="6583363"/>
            <a:ext cx="5029200" cy="274637"/>
          </a:xfrm>
          <a:prstGeom prst="rect">
            <a:avLst/>
          </a:prstGeom>
          <a:noFill/>
          <a:ln w="9525">
            <a:noFill/>
            <a:miter lim="800000"/>
            <a:headEnd/>
            <a:tailEnd/>
          </a:ln>
          <a:effectLst/>
        </p:spPr>
        <p:txBody>
          <a:bodyPr>
            <a:spAutoFit/>
          </a:bodyPr>
          <a:lstStyle/>
          <a:p>
            <a:pPr algn="r"/>
            <a:r>
              <a:rPr lang="en-US" altLang="zh-CN" sz="1200" i="1">
                <a:solidFill>
                  <a:srgbClr val="0000CC"/>
                </a:solidFill>
                <a:latin typeface="Baskerville Old Face" pitchFamily="18" charset="0"/>
                <a:ea typeface="宋体" pitchFamily="2" charset="-122"/>
                <a:cs typeface="Arial" pitchFamily="34" charset="0"/>
              </a:rPr>
              <a:t>New England Journal of Medicine</a:t>
            </a:r>
            <a:r>
              <a:rPr lang="en-US" altLang="zh-CN" sz="1200">
                <a:solidFill>
                  <a:srgbClr val="0000CC"/>
                </a:solidFill>
                <a:latin typeface="Baskerville Old Face" pitchFamily="18" charset="0"/>
                <a:ea typeface="宋体" pitchFamily="2" charset="-122"/>
                <a:cs typeface="Arial" pitchFamily="34" charset="0"/>
              </a:rPr>
              <a:t>, 2006, 200l; </a:t>
            </a:r>
          </a:p>
        </p:txBody>
      </p:sp>
      <p:sp>
        <p:nvSpPr>
          <p:cNvPr id="330758" name="Text Box 6"/>
          <p:cNvSpPr txBox="1">
            <a:spLocks noChangeArrowheads="1"/>
          </p:cNvSpPr>
          <p:nvPr/>
        </p:nvSpPr>
        <p:spPr bwMode="auto">
          <a:xfrm>
            <a:off x="1457325" y="414338"/>
            <a:ext cx="8077200" cy="519112"/>
          </a:xfrm>
          <a:prstGeom prst="rect">
            <a:avLst/>
          </a:prstGeom>
          <a:noFill/>
          <a:ln w="9525" algn="ctr">
            <a:noFill/>
            <a:miter lim="800000"/>
            <a:headEnd/>
            <a:tailEnd/>
          </a:ln>
          <a:effectLst/>
        </p:spPr>
        <p:txBody>
          <a:bodyPr>
            <a:spAutoFit/>
          </a:bodyPr>
          <a:lstStyle/>
          <a:p>
            <a:pPr eaLnBrk="1" hangingPunct="1"/>
            <a:r>
              <a:rPr lang="zh-CN" altLang="en-US" sz="2800" b="1">
                <a:solidFill>
                  <a:srgbClr val="0000CC"/>
                </a:solidFill>
                <a:cs typeface="Arial" pitchFamily="34" charset="0"/>
              </a:rPr>
              <a:t>个体化给药使</a:t>
            </a:r>
            <a:r>
              <a:rPr lang="en-US" altLang="zh-CN" sz="2800" b="1">
                <a:solidFill>
                  <a:srgbClr val="0000CC"/>
                </a:solidFill>
                <a:cs typeface="Arial" pitchFamily="34" charset="0"/>
              </a:rPr>
              <a:t>ALL</a:t>
            </a:r>
            <a:r>
              <a:rPr lang="zh-CN" altLang="en-US" sz="2800" b="1">
                <a:solidFill>
                  <a:srgbClr val="0000CC"/>
                </a:solidFill>
                <a:cs typeface="Arial" pitchFamily="34" charset="0"/>
              </a:rPr>
              <a:t>治愈率显著提高</a:t>
            </a:r>
          </a:p>
        </p:txBody>
      </p:sp>
      <p:sp>
        <p:nvSpPr>
          <p:cNvPr id="330759" name="Rectangle 7"/>
          <p:cNvSpPr>
            <a:spLocks noChangeArrowheads="1"/>
          </p:cNvSpPr>
          <p:nvPr/>
        </p:nvSpPr>
        <p:spPr bwMode="auto">
          <a:xfrm>
            <a:off x="1143000" y="1219200"/>
            <a:ext cx="7467600" cy="822325"/>
          </a:xfrm>
          <a:prstGeom prst="rect">
            <a:avLst/>
          </a:prstGeom>
          <a:noFill/>
          <a:ln w="9525" algn="ctr">
            <a:noFill/>
            <a:miter lim="800000"/>
            <a:headEnd/>
            <a:tailEnd/>
          </a:ln>
          <a:effectLst/>
        </p:spPr>
        <p:txBody>
          <a:bodyPr>
            <a:spAutoFit/>
          </a:bodyPr>
          <a:lstStyle/>
          <a:p>
            <a:pPr>
              <a:spcBef>
                <a:spcPct val="0"/>
              </a:spcBef>
            </a:pPr>
            <a:r>
              <a:rPr lang="zh-CN" altLang="en-US" sz="2400" b="1">
                <a:solidFill>
                  <a:srgbClr val="0000CC"/>
                </a:solidFill>
                <a:cs typeface="Arial" pitchFamily="34" charset="0"/>
              </a:rPr>
              <a:t>基因测试有助于确定小儿白血病的变异基因，帮助医生选择合适的药物种类和剂量。</a:t>
            </a:r>
            <a:endParaRPr lang="en-US" altLang="zh-CN" sz="2400" b="1">
              <a:solidFill>
                <a:srgbClr val="0000CC"/>
              </a:solidFill>
              <a:cs typeface="Arial" pitchFamily="34" charset="0"/>
            </a:endParaRPr>
          </a:p>
        </p:txBody>
      </p:sp>
      <p:grpSp>
        <p:nvGrpSpPr>
          <p:cNvPr id="330770" name="Group 18"/>
          <p:cNvGrpSpPr>
            <a:grpSpLocks/>
          </p:cNvGrpSpPr>
          <p:nvPr/>
        </p:nvGrpSpPr>
        <p:grpSpPr bwMode="auto">
          <a:xfrm>
            <a:off x="5210175" y="2260600"/>
            <a:ext cx="3400425" cy="3352800"/>
            <a:chOff x="3282" y="1424"/>
            <a:chExt cx="2142" cy="2112"/>
          </a:xfrm>
        </p:grpSpPr>
        <p:graphicFrame>
          <p:nvGraphicFramePr>
            <p:cNvPr id="330761" name="Object 9"/>
            <p:cNvGraphicFramePr>
              <a:graphicFrameLocks noChangeAspect="1"/>
            </p:cNvGraphicFramePr>
            <p:nvPr/>
          </p:nvGraphicFramePr>
          <p:xfrm>
            <a:off x="3543" y="1424"/>
            <a:ext cx="1881" cy="2112"/>
          </p:xfrm>
          <a:graphic>
            <a:graphicData uri="http://schemas.openxmlformats.org/presentationml/2006/ole">
              <mc:AlternateContent xmlns:mc="http://schemas.openxmlformats.org/markup-compatibility/2006">
                <mc:Choice xmlns:v="urn:schemas-microsoft-com:vml" Requires="v">
                  <p:oleObj spid="_x0000_s330763" name="Chart" r:id="rId4" imgW="4038542" imgH="4533874" progId="MSGraph.Chart.8">
                    <p:embed followColorScheme="full"/>
                  </p:oleObj>
                </mc:Choice>
                <mc:Fallback>
                  <p:oleObj name="Chart" r:id="rId4" imgW="4038542" imgH="4533874" progId="MSGraph.Chart.8">
                    <p:embed followColorScheme="full"/>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 y="1424"/>
                          <a:ext cx="1881"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330762" name="Text Box 10"/>
            <p:cNvSpPr txBox="1">
              <a:spLocks noChangeArrowheads="1"/>
            </p:cNvSpPr>
            <p:nvPr/>
          </p:nvSpPr>
          <p:spPr bwMode="auto">
            <a:xfrm rot="-5400000">
              <a:off x="2894" y="2273"/>
              <a:ext cx="1008" cy="231"/>
            </a:xfrm>
            <a:prstGeom prst="rect">
              <a:avLst/>
            </a:prstGeom>
            <a:noFill/>
            <a:ln w="9525">
              <a:noFill/>
              <a:miter lim="800000"/>
              <a:headEnd/>
              <a:tailEnd/>
            </a:ln>
            <a:effectLst/>
          </p:spPr>
          <p:txBody>
            <a:bodyPr>
              <a:spAutoFit/>
            </a:bodyPr>
            <a:lstStyle/>
            <a:p>
              <a:pPr algn="ctr" eaLnBrk="1" hangingPunct="1"/>
              <a:r>
                <a:rPr lang="zh-CN" altLang="en-US" b="1">
                  <a:solidFill>
                    <a:srgbClr val="0000CC"/>
                  </a:solidFill>
                  <a:cs typeface="Arial" pitchFamily="34" charset="0"/>
                </a:rPr>
                <a:t>治愈率 </a:t>
              </a:r>
              <a:r>
                <a:rPr lang="en-US" altLang="zh-CN" b="1">
                  <a:solidFill>
                    <a:srgbClr val="0000CC"/>
                  </a:solidFill>
                  <a:cs typeface="Arial" pitchFamily="34" charset="0"/>
                </a:rPr>
                <a:t>(%)</a:t>
              </a:r>
            </a:p>
          </p:txBody>
        </p:sp>
        <p:sp>
          <p:nvSpPr>
            <p:cNvPr id="330763" name="Rectangle 11"/>
            <p:cNvSpPr>
              <a:spLocks noChangeArrowheads="1"/>
            </p:cNvSpPr>
            <p:nvPr/>
          </p:nvSpPr>
          <p:spPr bwMode="auto">
            <a:xfrm>
              <a:off x="3735" y="1568"/>
              <a:ext cx="1584" cy="1680"/>
            </a:xfrm>
            <a:prstGeom prst="rect">
              <a:avLst/>
            </a:prstGeom>
            <a:noFill/>
            <a:ln w="9525">
              <a:solidFill>
                <a:schemeClr val="bg1"/>
              </a:solidFill>
              <a:miter lim="800000"/>
              <a:headEnd/>
              <a:tailEnd/>
            </a:ln>
            <a:effectLst/>
          </p:spPr>
          <p:txBody>
            <a:bodyPr wrap="none" anchor="ctr"/>
            <a:lstStyle/>
            <a:p>
              <a:endParaRPr lang="zh-CN" altLang="en-US"/>
            </a:p>
          </p:txBody>
        </p:sp>
        <p:sp>
          <p:nvSpPr>
            <p:cNvPr id="330764" name="Text Box 12"/>
            <p:cNvSpPr txBox="1">
              <a:spLocks noChangeArrowheads="1"/>
            </p:cNvSpPr>
            <p:nvPr/>
          </p:nvSpPr>
          <p:spPr bwMode="auto">
            <a:xfrm>
              <a:off x="3531" y="1496"/>
              <a:ext cx="240" cy="1829"/>
            </a:xfrm>
            <a:prstGeom prst="rect">
              <a:avLst/>
            </a:prstGeom>
            <a:noFill/>
            <a:ln w="9525">
              <a:noFill/>
              <a:miter lim="800000"/>
              <a:headEnd/>
              <a:tailEnd/>
            </a:ln>
            <a:effectLst/>
          </p:spPr>
          <p:txBody>
            <a:bodyPr>
              <a:spAutoFit/>
            </a:bodyPr>
            <a:lstStyle/>
            <a:p>
              <a:pPr algn="r">
                <a:spcBef>
                  <a:spcPct val="60000"/>
                </a:spcBef>
              </a:pPr>
              <a:r>
                <a:rPr lang="en-US" altLang="zh-CN" sz="1200" b="1">
                  <a:solidFill>
                    <a:srgbClr val="0000CC"/>
                  </a:solidFill>
                </a:rPr>
                <a:t>90</a:t>
              </a:r>
            </a:p>
            <a:p>
              <a:pPr algn="r">
                <a:spcBef>
                  <a:spcPct val="60000"/>
                </a:spcBef>
              </a:pPr>
              <a:r>
                <a:rPr lang="en-US" altLang="zh-CN" sz="1200" b="1">
                  <a:solidFill>
                    <a:srgbClr val="0000CC"/>
                  </a:solidFill>
                </a:rPr>
                <a:t>80</a:t>
              </a:r>
            </a:p>
            <a:p>
              <a:pPr algn="r">
                <a:spcBef>
                  <a:spcPct val="60000"/>
                </a:spcBef>
              </a:pPr>
              <a:r>
                <a:rPr lang="en-US" altLang="zh-CN" sz="1200" b="1">
                  <a:solidFill>
                    <a:srgbClr val="0000CC"/>
                  </a:solidFill>
                </a:rPr>
                <a:t>70</a:t>
              </a:r>
            </a:p>
            <a:p>
              <a:pPr algn="r">
                <a:spcBef>
                  <a:spcPct val="60000"/>
                </a:spcBef>
              </a:pPr>
              <a:r>
                <a:rPr lang="en-US" altLang="zh-CN" sz="1200" b="1">
                  <a:solidFill>
                    <a:srgbClr val="0000CC"/>
                  </a:solidFill>
                </a:rPr>
                <a:t>60</a:t>
              </a:r>
            </a:p>
            <a:p>
              <a:pPr algn="r">
                <a:spcBef>
                  <a:spcPct val="60000"/>
                </a:spcBef>
              </a:pPr>
              <a:r>
                <a:rPr lang="en-US" altLang="zh-CN" sz="1200" b="1">
                  <a:solidFill>
                    <a:srgbClr val="0000CC"/>
                  </a:solidFill>
                </a:rPr>
                <a:t>50</a:t>
              </a:r>
            </a:p>
            <a:p>
              <a:pPr algn="r">
                <a:spcBef>
                  <a:spcPct val="60000"/>
                </a:spcBef>
              </a:pPr>
              <a:r>
                <a:rPr lang="en-US" altLang="zh-CN" sz="1200" b="1">
                  <a:solidFill>
                    <a:srgbClr val="0000CC"/>
                  </a:solidFill>
                </a:rPr>
                <a:t>40</a:t>
              </a:r>
            </a:p>
            <a:p>
              <a:pPr algn="r">
                <a:spcBef>
                  <a:spcPct val="60000"/>
                </a:spcBef>
              </a:pPr>
              <a:r>
                <a:rPr lang="en-US" altLang="zh-CN" sz="1200" b="1">
                  <a:solidFill>
                    <a:srgbClr val="0000CC"/>
                  </a:solidFill>
                </a:rPr>
                <a:t>30</a:t>
              </a:r>
            </a:p>
            <a:p>
              <a:pPr algn="r">
                <a:spcBef>
                  <a:spcPct val="60000"/>
                </a:spcBef>
              </a:pPr>
              <a:r>
                <a:rPr lang="en-US" altLang="zh-CN" sz="1200" b="1">
                  <a:solidFill>
                    <a:srgbClr val="0000CC"/>
                  </a:solidFill>
                </a:rPr>
                <a:t>20</a:t>
              </a:r>
            </a:p>
            <a:p>
              <a:pPr algn="r">
                <a:spcBef>
                  <a:spcPct val="60000"/>
                </a:spcBef>
              </a:pPr>
              <a:r>
                <a:rPr lang="en-US" altLang="zh-CN" sz="1200" b="1">
                  <a:solidFill>
                    <a:srgbClr val="0000CC"/>
                  </a:solidFill>
                </a:rPr>
                <a:t>10</a:t>
              </a:r>
            </a:p>
            <a:p>
              <a:pPr algn="r">
                <a:spcBef>
                  <a:spcPct val="60000"/>
                </a:spcBef>
              </a:pPr>
              <a:r>
                <a:rPr lang="en-US" altLang="zh-CN" sz="1200" b="1">
                  <a:solidFill>
                    <a:srgbClr val="0000CC"/>
                  </a:solidFill>
                </a:rPr>
                <a:t>0</a:t>
              </a:r>
            </a:p>
          </p:txBody>
        </p:sp>
        <p:sp>
          <p:nvSpPr>
            <p:cNvPr id="330765" name="Rectangle 13"/>
            <p:cNvSpPr>
              <a:spLocks noChangeArrowheads="1"/>
            </p:cNvSpPr>
            <p:nvPr/>
          </p:nvSpPr>
          <p:spPr bwMode="auto">
            <a:xfrm>
              <a:off x="4791" y="1748"/>
              <a:ext cx="336" cy="151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30766" name="Rectangle 14"/>
            <p:cNvSpPr>
              <a:spLocks noChangeArrowheads="1"/>
            </p:cNvSpPr>
            <p:nvPr/>
          </p:nvSpPr>
          <p:spPr bwMode="auto">
            <a:xfrm>
              <a:off x="3975" y="3151"/>
              <a:ext cx="336" cy="10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30767" name="Text Box 15"/>
            <p:cNvSpPr txBox="1">
              <a:spLocks noChangeArrowheads="1"/>
            </p:cNvSpPr>
            <p:nvPr/>
          </p:nvSpPr>
          <p:spPr bwMode="auto">
            <a:xfrm>
              <a:off x="3855" y="3239"/>
              <a:ext cx="1392" cy="212"/>
            </a:xfrm>
            <a:prstGeom prst="rect">
              <a:avLst/>
            </a:prstGeom>
            <a:noFill/>
            <a:ln w="9525">
              <a:noFill/>
              <a:miter lim="800000"/>
              <a:headEnd/>
              <a:tailEnd/>
            </a:ln>
            <a:effectLst/>
          </p:spPr>
          <p:txBody>
            <a:bodyPr>
              <a:spAutoFit/>
            </a:bodyPr>
            <a:lstStyle/>
            <a:p>
              <a:r>
                <a:rPr lang="en-US" altLang="zh-CN" sz="1600" b="1">
                  <a:solidFill>
                    <a:srgbClr val="0000CC"/>
                  </a:solidFill>
                </a:rPr>
                <a:t>1960</a:t>
              </a:r>
              <a:r>
                <a:rPr lang="zh-CN" altLang="en-US" sz="1600" b="1">
                  <a:solidFill>
                    <a:srgbClr val="0000CC"/>
                  </a:solidFill>
                </a:rPr>
                <a:t>年代          当今</a:t>
              </a:r>
            </a:p>
          </p:txBody>
        </p:sp>
        <p:sp>
          <p:nvSpPr>
            <p:cNvPr id="330768" name="Text Box 16"/>
            <p:cNvSpPr txBox="1">
              <a:spLocks noChangeArrowheads="1"/>
            </p:cNvSpPr>
            <p:nvPr/>
          </p:nvSpPr>
          <p:spPr bwMode="auto">
            <a:xfrm>
              <a:off x="3975" y="2945"/>
              <a:ext cx="432" cy="231"/>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4%</a:t>
              </a:r>
            </a:p>
          </p:txBody>
        </p:sp>
        <p:sp>
          <p:nvSpPr>
            <p:cNvPr id="330769" name="Text Box 17"/>
            <p:cNvSpPr txBox="1">
              <a:spLocks noChangeArrowheads="1"/>
            </p:cNvSpPr>
            <p:nvPr/>
          </p:nvSpPr>
          <p:spPr bwMode="auto">
            <a:xfrm>
              <a:off x="4773" y="1562"/>
              <a:ext cx="432" cy="231"/>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80%</a:t>
              </a: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Line 2"/>
          <p:cNvSpPr>
            <a:spLocks noChangeShapeType="1"/>
          </p:cNvSpPr>
          <p:nvPr/>
        </p:nvSpPr>
        <p:spPr bwMode="auto">
          <a:xfrm>
            <a:off x="3741738" y="3457575"/>
            <a:ext cx="2735262" cy="0"/>
          </a:xfrm>
          <a:prstGeom prst="line">
            <a:avLst/>
          </a:prstGeom>
          <a:noFill/>
          <a:ln w="28575">
            <a:solidFill>
              <a:schemeClr val="bg1"/>
            </a:solidFill>
            <a:round/>
            <a:headEnd/>
            <a:tailEnd/>
          </a:ln>
          <a:effectLst/>
        </p:spPr>
        <p:txBody>
          <a:bodyPr>
            <a:spAutoFit/>
          </a:bodyPr>
          <a:lstStyle/>
          <a:p>
            <a:endParaRPr lang="zh-CN" altLang="en-US"/>
          </a:p>
        </p:txBody>
      </p:sp>
      <p:sp>
        <p:nvSpPr>
          <p:cNvPr id="419843" name="Rectangle 3"/>
          <p:cNvSpPr>
            <a:spLocks noChangeArrowheads="1"/>
          </p:cNvSpPr>
          <p:nvPr/>
        </p:nvSpPr>
        <p:spPr bwMode="auto">
          <a:xfrm>
            <a:off x="1524000" y="-44450"/>
            <a:ext cx="6804025" cy="1373188"/>
          </a:xfrm>
          <a:prstGeom prst="rect">
            <a:avLst/>
          </a:prstGeom>
          <a:noFill/>
          <a:ln w="9525">
            <a:noFill/>
            <a:miter lim="800000"/>
            <a:headEnd/>
            <a:tailEnd/>
          </a:ln>
          <a:effectLst/>
        </p:spPr>
        <p:txBody>
          <a:bodyPr anchor="ctr">
            <a:spAutoFit/>
          </a:bodyPr>
          <a:lstStyle/>
          <a:p>
            <a:pPr eaLnBrk="1" latinLnBrk="1" hangingPunct="1">
              <a:spcBef>
                <a:spcPct val="0"/>
              </a:spcBef>
            </a:pPr>
            <a:endParaRPr kumimoji="1" lang="zh-CN" altLang="en-US" sz="2800" b="1" i="1">
              <a:solidFill>
                <a:srgbClr val="0000CC"/>
              </a:solidFill>
              <a:ea typeface="宋体" pitchFamily="2" charset="-122"/>
            </a:endParaRPr>
          </a:p>
          <a:p>
            <a:pPr eaLnBrk="1" latinLnBrk="1" hangingPunct="1">
              <a:spcBef>
                <a:spcPct val="0"/>
              </a:spcBef>
            </a:pPr>
            <a:r>
              <a:rPr kumimoji="1" lang="zh-CN" altLang="en-US" sz="2800" b="1">
                <a:solidFill>
                  <a:srgbClr val="0000CC"/>
                </a:solidFill>
              </a:rPr>
              <a:t>伊立替康（转移性结肠直肠癌）代谢</a:t>
            </a:r>
          </a:p>
          <a:p>
            <a:pPr eaLnBrk="1" latinLnBrk="1" hangingPunct="1">
              <a:spcBef>
                <a:spcPct val="0"/>
              </a:spcBef>
            </a:pPr>
            <a:endParaRPr kumimoji="1" lang="zh-CN" altLang="it-IT" sz="2800" b="1" i="1">
              <a:solidFill>
                <a:srgbClr val="0000CC"/>
              </a:solidFill>
              <a:ea typeface="宋体" pitchFamily="2" charset="-122"/>
            </a:endParaRPr>
          </a:p>
        </p:txBody>
      </p:sp>
      <p:pic>
        <p:nvPicPr>
          <p:cNvPr id="419844" name="Picture 4" descr="images"/>
          <p:cNvPicPr>
            <a:picLocks noChangeAspect="1" noChangeArrowheads="1"/>
          </p:cNvPicPr>
          <p:nvPr/>
        </p:nvPicPr>
        <p:blipFill>
          <a:blip r:embed="rId2"/>
          <a:srcRect/>
          <a:stretch>
            <a:fillRect/>
          </a:stretch>
        </p:blipFill>
        <p:spPr bwMode="auto">
          <a:xfrm>
            <a:off x="830263" y="4205288"/>
            <a:ext cx="2592387" cy="1755775"/>
          </a:xfrm>
          <a:prstGeom prst="rect">
            <a:avLst/>
          </a:prstGeom>
          <a:noFill/>
        </p:spPr>
      </p:pic>
      <p:sp>
        <p:nvSpPr>
          <p:cNvPr id="419845" name="Text Box 5"/>
          <p:cNvSpPr txBox="1">
            <a:spLocks noChangeArrowheads="1"/>
          </p:cNvSpPr>
          <p:nvPr/>
        </p:nvSpPr>
        <p:spPr bwMode="auto">
          <a:xfrm>
            <a:off x="612775" y="1295400"/>
            <a:ext cx="2663825" cy="669925"/>
          </a:xfrm>
          <a:prstGeom prst="rect">
            <a:avLst/>
          </a:prstGeom>
          <a:noFill/>
          <a:ln w="9525">
            <a:noFill/>
            <a:miter lim="800000"/>
            <a:headEnd/>
            <a:tailEnd/>
          </a:ln>
          <a:effectLst/>
        </p:spPr>
        <p:txBody>
          <a:bodyPr>
            <a:spAutoFit/>
          </a:bodyPr>
          <a:lstStyle/>
          <a:p>
            <a:pPr algn="ctr" eaLnBrk="1" latinLnBrk="1" hangingPunct="1">
              <a:lnSpc>
                <a:spcPct val="90000"/>
              </a:lnSpc>
              <a:spcBef>
                <a:spcPct val="0"/>
              </a:spcBef>
            </a:pPr>
            <a:r>
              <a:rPr kumimoji="1" lang="zh-CN" altLang="en-US" sz="2100" b="1">
                <a:solidFill>
                  <a:srgbClr val="000099"/>
                </a:solidFill>
                <a:cs typeface="Arial" pitchFamily="34" charset="0"/>
              </a:rPr>
              <a:t>伊立替康</a:t>
            </a:r>
          </a:p>
          <a:p>
            <a:pPr algn="ctr" eaLnBrk="1" latinLnBrk="1" hangingPunct="1">
              <a:lnSpc>
                <a:spcPct val="90000"/>
              </a:lnSpc>
              <a:spcBef>
                <a:spcPct val="0"/>
              </a:spcBef>
            </a:pPr>
            <a:r>
              <a:rPr kumimoji="1" lang="en-US" altLang="zh-CN" sz="2100" b="1">
                <a:solidFill>
                  <a:srgbClr val="000099"/>
                </a:solidFill>
                <a:cs typeface="Arial" pitchFamily="34" charset="0"/>
              </a:rPr>
              <a:t>(</a:t>
            </a:r>
            <a:r>
              <a:rPr kumimoji="1" lang="zh-CN" altLang="en-US" sz="2100" b="1">
                <a:solidFill>
                  <a:srgbClr val="000099"/>
                </a:solidFill>
                <a:cs typeface="Arial" pitchFamily="34" charset="0"/>
              </a:rPr>
              <a:t>前药</a:t>
            </a:r>
            <a:r>
              <a:rPr kumimoji="1" lang="en-US" altLang="zh-CN" sz="2100" b="1">
                <a:solidFill>
                  <a:srgbClr val="000099"/>
                </a:solidFill>
                <a:cs typeface="Arial" pitchFamily="34" charset="0"/>
              </a:rPr>
              <a:t>-</a:t>
            </a:r>
            <a:r>
              <a:rPr kumimoji="1" lang="zh-CN" altLang="en-US" sz="2100" b="1">
                <a:solidFill>
                  <a:srgbClr val="000099"/>
                </a:solidFill>
                <a:cs typeface="Arial" pitchFamily="34" charset="0"/>
              </a:rPr>
              <a:t>无活性</a:t>
            </a:r>
            <a:r>
              <a:rPr kumimoji="1" lang="en-US" altLang="zh-CN" sz="2100" b="1">
                <a:solidFill>
                  <a:srgbClr val="000099"/>
                </a:solidFill>
                <a:cs typeface="Arial" pitchFamily="34" charset="0"/>
              </a:rPr>
              <a:t>)</a:t>
            </a:r>
          </a:p>
        </p:txBody>
      </p:sp>
      <p:sp>
        <p:nvSpPr>
          <p:cNvPr id="419846" name="AutoShape 6"/>
          <p:cNvSpPr>
            <a:spLocks noChangeArrowheads="1"/>
          </p:cNvSpPr>
          <p:nvPr/>
        </p:nvSpPr>
        <p:spPr bwMode="auto">
          <a:xfrm>
            <a:off x="1838325" y="2020888"/>
            <a:ext cx="215900" cy="792162"/>
          </a:xfrm>
          <a:prstGeom prst="downArrow">
            <a:avLst>
              <a:gd name="adj1" fmla="val 50000"/>
              <a:gd name="adj2" fmla="val 91728"/>
            </a:avLst>
          </a:prstGeom>
          <a:solidFill>
            <a:schemeClr val="accent1"/>
          </a:solidFill>
          <a:ln w="22225">
            <a:solidFill>
              <a:srgbClr val="33CCCC"/>
            </a:solidFill>
            <a:miter lim="800000"/>
            <a:headEnd/>
            <a:tailEnd/>
          </a:ln>
          <a:effectLst/>
        </p:spPr>
        <p:txBody>
          <a:bodyPr wrap="none" anchor="ctr">
            <a:spAutoFit/>
          </a:bodyPr>
          <a:lstStyle/>
          <a:p>
            <a:endParaRPr lang="zh-CN" altLang="en-US"/>
          </a:p>
        </p:txBody>
      </p:sp>
      <p:sp>
        <p:nvSpPr>
          <p:cNvPr id="419847" name="Text Box 7"/>
          <p:cNvSpPr txBox="1">
            <a:spLocks noChangeArrowheads="1"/>
          </p:cNvSpPr>
          <p:nvPr/>
        </p:nvSpPr>
        <p:spPr bwMode="auto">
          <a:xfrm>
            <a:off x="1982788" y="2139950"/>
            <a:ext cx="2592387" cy="412750"/>
          </a:xfrm>
          <a:prstGeom prst="rect">
            <a:avLst/>
          </a:prstGeom>
          <a:noFill/>
          <a:ln w="9525">
            <a:noFill/>
            <a:miter lim="800000"/>
            <a:headEnd/>
            <a:tailEnd/>
          </a:ln>
          <a:effectLst/>
        </p:spPr>
        <p:txBody>
          <a:bodyPr>
            <a:spAutoFit/>
          </a:bodyPr>
          <a:lstStyle/>
          <a:p>
            <a:pPr eaLnBrk="1" latinLnBrk="1" hangingPunct="1"/>
            <a:r>
              <a:rPr kumimoji="1" lang="zh-CN" altLang="en-US" sz="2100" b="1">
                <a:solidFill>
                  <a:srgbClr val="000099"/>
                </a:solidFill>
                <a:cs typeface="Arial" pitchFamily="34" charset="0"/>
              </a:rPr>
              <a:t>酯酶</a:t>
            </a:r>
          </a:p>
        </p:txBody>
      </p:sp>
      <p:sp>
        <p:nvSpPr>
          <p:cNvPr id="419848" name="Text Box 8"/>
          <p:cNvSpPr txBox="1">
            <a:spLocks noChangeArrowheads="1"/>
          </p:cNvSpPr>
          <p:nvPr/>
        </p:nvSpPr>
        <p:spPr bwMode="auto">
          <a:xfrm>
            <a:off x="1117600" y="2884488"/>
            <a:ext cx="1655763" cy="669925"/>
          </a:xfrm>
          <a:prstGeom prst="rect">
            <a:avLst/>
          </a:prstGeom>
          <a:noFill/>
          <a:ln w="9525">
            <a:noFill/>
            <a:miter lim="800000"/>
            <a:headEnd/>
            <a:tailEnd/>
          </a:ln>
          <a:effectLst/>
        </p:spPr>
        <p:txBody>
          <a:bodyPr>
            <a:spAutoFit/>
          </a:bodyPr>
          <a:lstStyle/>
          <a:p>
            <a:pPr algn="ctr" eaLnBrk="1" latinLnBrk="1" hangingPunct="1">
              <a:lnSpc>
                <a:spcPct val="90000"/>
              </a:lnSpc>
              <a:spcBef>
                <a:spcPct val="0"/>
              </a:spcBef>
            </a:pPr>
            <a:r>
              <a:rPr kumimoji="1" lang="en-US" altLang="zh-CN" sz="2100" b="1">
                <a:solidFill>
                  <a:srgbClr val="FF0066"/>
                </a:solidFill>
                <a:cs typeface="Arial" pitchFamily="34" charset="0"/>
              </a:rPr>
              <a:t>SN-38</a:t>
            </a:r>
          </a:p>
          <a:p>
            <a:pPr algn="ctr" eaLnBrk="1" latinLnBrk="1" hangingPunct="1">
              <a:lnSpc>
                <a:spcPct val="90000"/>
              </a:lnSpc>
              <a:spcBef>
                <a:spcPct val="0"/>
              </a:spcBef>
            </a:pPr>
            <a:r>
              <a:rPr kumimoji="1" lang="en-US" altLang="zh-CN" sz="2100" b="1">
                <a:solidFill>
                  <a:srgbClr val="FF0066"/>
                </a:solidFill>
                <a:cs typeface="Arial" pitchFamily="34" charset="0"/>
              </a:rPr>
              <a:t>(</a:t>
            </a:r>
            <a:r>
              <a:rPr kumimoji="1" lang="zh-CN" altLang="en-US" sz="2100" b="1">
                <a:solidFill>
                  <a:srgbClr val="FF0066"/>
                </a:solidFill>
                <a:cs typeface="Arial" pitchFamily="34" charset="0"/>
              </a:rPr>
              <a:t>活性</a:t>
            </a:r>
            <a:r>
              <a:rPr kumimoji="1" lang="en-US" altLang="zh-CN" sz="2100" b="1">
                <a:solidFill>
                  <a:srgbClr val="FF0066"/>
                </a:solidFill>
                <a:cs typeface="Arial" pitchFamily="34" charset="0"/>
              </a:rPr>
              <a:t>)</a:t>
            </a:r>
          </a:p>
        </p:txBody>
      </p:sp>
      <p:sp>
        <p:nvSpPr>
          <p:cNvPr id="419849" name="AutoShape 9"/>
          <p:cNvSpPr>
            <a:spLocks noChangeArrowheads="1"/>
          </p:cNvSpPr>
          <p:nvPr/>
        </p:nvSpPr>
        <p:spPr bwMode="auto">
          <a:xfrm>
            <a:off x="1838325" y="3676650"/>
            <a:ext cx="215900" cy="936625"/>
          </a:xfrm>
          <a:prstGeom prst="downArrow">
            <a:avLst>
              <a:gd name="adj1" fmla="val 50000"/>
              <a:gd name="adj2" fmla="val 108456"/>
            </a:avLst>
          </a:prstGeom>
          <a:solidFill>
            <a:schemeClr val="accent1"/>
          </a:solidFill>
          <a:ln w="22225" algn="ctr">
            <a:solidFill>
              <a:srgbClr val="33CCCC"/>
            </a:solidFill>
            <a:miter lim="800000"/>
            <a:headEnd/>
            <a:tailEnd/>
          </a:ln>
          <a:effectLst/>
        </p:spPr>
        <p:txBody>
          <a:bodyPr wrap="none" anchor="ctr">
            <a:spAutoFit/>
          </a:bodyPr>
          <a:lstStyle/>
          <a:p>
            <a:endParaRPr lang="zh-CN" altLang="en-US"/>
          </a:p>
        </p:txBody>
      </p:sp>
      <p:sp>
        <p:nvSpPr>
          <p:cNvPr id="419850" name="Text Box 10"/>
          <p:cNvSpPr txBox="1">
            <a:spLocks noChangeArrowheads="1"/>
          </p:cNvSpPr>
          <p:nvPr/>
        </p:nvSpPr>
        <p:spPr bwMode="auto">
          <a:xfrm>
            <a:off x="1620838" y="3695700"/>
            <a:ext cx="2017712" cy="669925"/>
          </a:xfrm>
          <a:prstGeom prst="rect">
            <a:avLst/>
          </a:prstGeom>
          <a:noFill/>
          <a:ln w="9525">
            <a:noFill/>
            <a:miter lim="800000"/>
            <a:headEnd/>
            <a:tailEnd/>
          </a:ln>
          <a:effectLst/>
        </p:spPr>
        <p:txBody>
          <a:bodyPr>
            <a:spAutoFit/>
          </a:bodyPr>
          <a:lstStyle/>
          <a:p>
            <a:pPr algn="ctr" eaLnBrk="1" latinLnBrk="1" hangingPunct="1">
              <a:lnSpc>
                <a:spcPct val="90000"/>
              </a:lnSpc>
              <a:spcBef>
                <a:spcPct val="0"/>
              </a:spcBef>
            </a:pPr>
            <a:r>
              <a:rPr kumimoji="1" lang="en-US" altLang="zh-CN" sz="2100" b="1">
                <a:solidFill>
                  <a:srgbClr val="A50021"/>
                </a:solidFill>
                <a:cs typeface="Arial" pitchFamily="34" charset="0"/>
              </a:rPr>
              <a:t>UGT1A1</a:t>
            </a:r>
          </a:p>
          <a:p>
            <a:pPr algn="ctr" eaLnBrk="1" latinLnBrk="1" hangingPunct="1">
              <a:lnSpc>
                <a:spcPct val="90000"/>
              </a:lnSpc>
              <a:spcBef>
                <a:spcPct val="0"/>
              </a:spcBef>
            </a:pPr>
            <a:r>
              <a:rPr kumimoji="1" lang="en-US" altLang="zh-CN" sz="2100" b="1">
                <a:solidFill>
                  <a:srgbClr val="000099"/>
                </a:solidFill>
                <a:cs typeface="Arial" pitchFamily="34" charset="0"/>
              </a:rPr>
              <a:t>(</a:t>
            </a:r>
            <a:r>
              <a:rPr kumimoji="1" lang="zh-CN" altLang="en-US" sz="2100" b="1">
                <a:solidFill>
                  <a:srgbClr val="000099"/>
                </a:solidFill>
                <a:cs typeface="Arial" pitchFamily="34" charset="0"/>
              </a:rPr>
              <a:t>肝脏内</a:t>
            </a:r>
            <a:r>
              <a:rPr kumimoji="1" lang="en-US" altLang="zh-CN" sz="2100" b="1">
                <a:solidFill>
                  <a:srgbClr val="000099"/>
                </a:solidFill>
                <a:cs typeface="Arial" pitchFamily="34" charset="0"/>
              </a:rPr>
              <a:t>) </a:t>
            </a:r>
            <a:endParaRPr kumimoji="1" lang="zh-CN" altLang="en-US" sz="2100" b="1">
              <a:solidFill>
                <a:srgbClr val="000099"/>
              </a:solidFill>
              <a:cs typeface="Arial" pitchFamily="34" charset="0"/>
            </a:endParaRPr>
          </a:p>
        </p:txBody>
      </p:sp>
      <p:sp>
        <p:nvSpPr>
          <p:cNvPr id="419851" name="Text Box 11"/>
          <p:cNvSpPr txBox="1">
            <a:spLocks noChangeArrowheads="1"/>
          </p:cNvSpPr>
          <p:nvPr/>
        </p:nvSpPr>
        <p:spPr bwMode="auto">
          <a:xfrm>
            <a:off x="1057275" y="4829175"/>
            <a:ext cx="1800225" cy="412750"/>
          </a:xfrm>
          <a:prstGeom prst="rect">
            <a:avLst/>
          </a:prstGeom>
          <a:noFill/>
          <a:ln w="9525">
            <a:noFill/>
            <a:miter lim="800000"/>
            <a:headEnd/>
            <a:tailEnd/>
          </a:ln>
          <a:effectLst/>
        </p:spPr>
        <p:txBody>
          <a:bodyPr>
            <a:spAutoFit/>
          </a:bodyPr>
          <a:lstStyle/>
          <a:p>
            <a:pPr algn="ctr" eaLnBrk="1" latinLnBrk="1" hangingPunct="1"/>
            <a:r>
              <a:rPr kumimoji="1" lang="en-US" altLang="zh-CN" sz="2100" b="1">
                <a:solidFill>
                  <a:schemeClr val="bg2"/>
                </a:solidFill>
                <a:cs typeface="Arial" pitchFamily="34" charset="0"/>
              </a:rPr>
              <a:t>SN-38G</a:t>
            </a:r>
          </a:p>
        </p:txBody>
      </p:sp>
      <p:sp>
        <p:nvSpPr>
          <p:cNvPr id="419852" name="AutoShape 12"/>
          <p:cNvSpPr>
            <a:spLocks noChangeArrowheads="1"/>
          </p:cNvSpPr>
          <p:nvPr/>
        </p:nvSpPr>
        <p:spPr bwMode="auto">
          <a:xfrm>
            <a:off x="1838325" y="5405438"/>
            <a:ext cx="215900" cy="792162"/>
          </a:xfrm>
          <a:prstGeom prst="downArrow">
            <a:avLst>
              <a:gd name="adj1" fmla="val 50000"/>
              <a:gd name="adj2" fmla="val 91728"/>
            </a:avLst>
          </a:prstGeom>
          <a:solidFill>
            <a:srgbClr val="A46200"/>
          </a:solidFill>
          <a:ln w="9525">
            <a:solidFill>
              <a:srgbClr val="FFCC00"/>
            </a:solidFill>
            <a:miter lim="800000"/>
            <a:headEnd/>
            <a:tailEnd/>
          </a:ln>
          <a:effectLst/>
        </p:spPr>
        <p:txBody>
          <a:bodyPr wrap="none" anchor="ctr">
            <a:spAutoFit/>
          </a:bodyPr>
          <a:lstStyle/>
          <a:p>
            <a:endParaRPr lang="zh-CN" altLang="en-US"/>
          </a:p>
        </p:txBody>
      </p:sp>
      <p:sp>
        <p:nvSpPr>
          <p:cNvPr id="419853" name="Text Box 13"/>
          <p:cNvSpPr txBox="1">
            <a:spLocks noChangeArrowheads="1"/>
          </p:cNvSpPr>
          <p:nvPr/>
        </p:nvSpPr>
        <p:spPr bwMode="auto">
          <a:xfrm>
            <a:off x="1582738" y="6124575"/>
            <a:ext cx="1368425" cy="412750"/>
          </a:xfrm>
          <a:prstGeom prst="rect">
            <a:avLst/>
          </a:prstGeom>
          <a:noFill/>
          <a:ln w="9525">
            <a:noFill/>
            <a:miter lim="800000"/>
            <a:headEnd/>
            <a:tailEnd/>
          </a:ln>
          <a:effectLst/>
        </p:spPr>
        <p:txBody>
          <a:bodyPr>
            <a:spAutoFit/>
          </a:bodyPr>
          <a:lstStyle/>
          <a:p>
            <a:pPr eaLnBrk="1" latinLnBrk="1" hangingPunct="1"/>
            <a:r>
              <a:rPr kumimoji="1" lang="zh-CN" altLang="en-US" sz="2100" b="1">
                <a:solidFill>
                  <a:srgbClr val="000099"/>
                </a:solidFill>
                <a:cs typeface="Arial" pitchFamily="34" charset="0"/>
              </a:rPr>
              <a:t>胆汁</a:t>
            </a:r>
          </a:p>
        </p:txBody>
      </p:sp>
      <p:sp>
        <p:nvSpPr>
          <p:cNvPr id="419854" name="Rectangle 14"/>
          <p:cNvSpPr>
            <a:spLocks noChangeArrowheads="1"/>
          </p:cNvSpPr>
          <p:nvPr/>
        </p:nvSpPr>
        <p:spPr bwMode="auto">
          <a:xfrm>
            <a:off x="5038725" y="3241675"/>
            <a:ext cx="215900" cy="360363"/>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55" name="Rectangle 15"/>
          <p:cNvSpPr>
            <a:spLocks noChangeArrowheads="1"/>
          </p:cNvSpPr>
          <p:nvPr/>
        </p:nvSpPr>
        <p:spPr bwMode="auto">
          <a:xfrm>
            <a:off x="5326063" y="3241675"/>
            <a:ext cx="215900" cy="360363"/>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56" name="Rectangle 16"/>
          <p:cNvSpPr>
            <a:spLocks noChangeArrowheads="1"/>
          </p:cNvSpPr>
          <p:nvPr/>
        </p:nvSpPr>
        <p:spPr bwMode="auto">
          <a:xfrm>
            <a:off x="5613400" y="3241675"/>
            <a:ext cx="215900" cy="360363"/>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57" name="Rectangle 17"/>
          <p:cNvSpPr>
            <a:spLocks noChangeArrowheads="1"/>
          </p:cNvSpPr>
          <p:nvPr/>
        </p:nvSpPr>
        <p:spPr bwMode="auto">
          <a:xfrm>
            <a:off x="5902325" y="3241675"/>
            <a:ext cx="215900" cy="360363"/>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59" name="Rectangle 19"/>
          <p:cNvSpPr>
            <a:spLocks noChangeArrowheads="1"/>
          </p:cNvSpPr>
          <p:nvPr/>
        </p:nvSpPr>
        <p:spPr bwMode="auto">
          <a:xfrm>
            <a:off x="3813175" y="3241675"/>
            <a:ext cx="1008063" cy="360363"/>
          </a:xfrm>
          <a:prstGeom prst="rect">
            <a:avLst/>
          </a:prstGeom>
          <a:solidFill>
            <a:schemeClr val="tx1"/>
          </a:solidFill>
          <a:ln w="28575">
            <a:solidFill>
              <a:schemeClr val="bg1"/>
            </a:solidFill>
            <a:miter lim="800000"/>
            <a:headEnd/>
            <a:tailEnd/>
          </a:ln>
          <a:effectLst/>
        </p:spPr>
        <p:txBody>
          <a:bodyPr anchor="ctr">
            <a:spAutoFit/>
          </a:bodyPr>
          <a:lstStyle/>
          <a:p>
            <a:endParaRPr lang="zh-CN" altLang="en-US"/>
          </a:p>
        </p:txBody>
      </p:sp>
      <p:sp>
        <p:nvSpPr>
          <p:cNvPr id="419860" name="Text Box 20"/>
          <p:cNvSpPr txBox="1">
            <a:spLocks noChangeArrowheads="1"/>
          </p:cNvSpPr>
          <p:nvPr/>
        </p:nvSpPr>
        <p:spPr bwMode="auto">
          <a:xfrm>
            <a:off x="3790950" y="3263900"/>
            <a:ext cx="1295400" cy="346075"/>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1600" b="1">
                <a:solidFill>
                  <a:srgbClr val="000099"/>
                </a:solidFill>
                <a:ea typeface="Gulim" pitchFamily="34" charset="-127"/>
                <a:cs typeface="Arial" pitchFamily="34" charset="0"/>
              </a:rPr>
              <a:t>(TA)</a:t>
            </a:r>
            <a:r>
              <a:rPr kumimoji="1" lang="en-US" altLang="zh-CN" sz="1600" b="1" baseline="-25000">
                <a:solidFill>
                  <a:srgbClr val="000099"/>
                </a:solidFill>
                <a:ea typeface="Gulim" pitchFamily="34" charset="-127"/>
                <a:cs typeface="Arial" pitchFamily="34" charset="0"/>
              </a:rPr>
              <a:t>6</a:t>
            </a:r>
            <a:r>
              <a:rPr kumimoji="1" lang="en-US" altLang="zh-CN" sz="1600" b="1">
                <a:solidFill>
                  <a:srgbClr val="000099"/>
                </a:solidFill>
                <a:ea typeface="Gulim" pitchFamily="34" charset="-127"/>
                <a:cs typeface="Arial" pitchFamily="34" charset="0"/>
              </a:rPr>
              <a:t>TAA</a:t>
            </a:r>
          </a:p>
        </p:txBody>
      </p:sp>
      <p:sp>
        <p:nvSpPr>
          <p:cNvPr id="419861" name="Line 21"/>
          <p:cNvSpPr>
            <a:spLocks noChangeShapeType="1"/>
          </p:cNvSpPr>
          <p:nvPr/>
        </p:nvSpPr>
        <p:spPr bwMode="auto">
          <a:xfrm>
            <a:off x="4822825" y="3108325"/>
            <a:ext cx="0" cy="144463"/>
          </a:xfrm>
          <a:prstGeom prst="line">
            <a:avLst/>
          </a:prstGeom>
          <a:noFill/>
          <a:ln w="28575">
            <a:solidFill>
              <a:schemeClr val="bg1"/>
            </a:solidFill>
            <a:round/>
            <a:headEnd/>
            <a:tailEnd/>
          </a:ln>
          <a:effectLst/>
        </p:spPr>
        <p:txBody>
          <a:bodyPr wrap="none">
            <a:spAutoFit/>
          </a:bodyPr>
          <a:lstStyle/>
          <a:p>
            <a:endParaRPr lang="zh-CN" altLang="en-US"/>
          </a:p>
        </p:txBody>
      </p:sp>
      <p:sp>
        <p:nvSpPr>
          <p:cNvPr id="419862" name="Line 22"/>
          <p:cNvSpPr>
            <a:spLocks noChangeShapeType="1"/>
          </p:cNvSpPr>
          <p:nvPr/>
        </p:nvSpPr>
        <p:spPr bwMode="auto">
          <a:xfrm>
            <a:off x="4822825" y="3119438"/>
            <a:ext cx="142875" cy="0"/>
          </a:xfrm>
          <a:prstGeom prst="line">
            <a:avLst/>
          </a:prstGeom>
          <a:noFill/>
          <a:ln w="22225">
            <a:solidFill>
              <a:schemeClr val="bg1"/>
            </a:solidFill>
            <a:round/>
            <a:headEnd/>
            <a:tailEnd type="triangle" w="med" len="med"/>
          </a:ln>
          <a:effectLst/>
        </p:spPr>
        <p:txBody>
          <a:bodyPr wrap="none">
            <a:spAutoFit/>
          </a:bodyPr>
          <a:lstStyle/>
          <a:p>
            <a:endParaRPr lang="zh-CN" altLang="en-US"/>
          </a:p>
        </p:txBody>
      </p:sp>
      <p:sp>
        <p:nvSpPr>
          <p:cNvPr id="419863" name="Text Box 23"/>
          <p:cNvSpPr txBox="1">
            <a:spLocks noChangeArrowheads="1"/>
          </p:cNvSpPr>
          <p:nvPr/>
        </p:nvSpPr>
        <p:spPr bwMode="auto">
          <a:xfrm>
            <a:off x="4965700" y="3235325"/>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1</a:t>
            </a:r>
          </a:p>
        </p:txBody>
      </p:sp>
      <p:sp>
        <p:nvSpPr>
          <p:cNvPr id="419864" name="Text Box 24"/>
          <p:cNvSpPr txBox="1">
            <a:spLocks noChangeArrowheads="1"/>
          </p:cNvSpPr>
          <p:nvPr/>
        </p:nvSpPr>
        <p:spPr bwMode="auto">
          <a:xfrm>
            <a:off x="5264150" y="3219450"/>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2</a:t>
            </a:r>
          </a:p>
        </p:txBody>
      </p:sp>
      <p:sp>
        <p:nvSpPr>
          <p:cNvPr id="419865" name="Text Box 25"/>
          <p:cNvSpPr txBox="1">
            <a:spLocks noChangeArrowheads="1"/>
          </p:cNvSpPr>
          <p:nvPr/>
        </p:nvSpPr>
        <p:spPr bwMode="auto">
          <a:xfrm>
            <a:off x="5541963" y="3236913"/>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3</a:t>
            </a:r>
          </a:p>
        </p:txBody>
      </p:sp>
      <p:sp>
        <p:nvSpPr>
          <p:cNvPr id="419866" name="Text Box 26"/>
          <p:cNvSpPr txBox="1">
            <a:spLocks noChangeArrowheads="1"/>
          </p:cNvSpPr>
          <p:nvPr/>
        </p:nvSpPr>
        <p:spPr bwMode="auto">
          <a:xfrm>
            <a:off x="5840413" y="3221038"/>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4</a:t>
            </a:r>
          </a:p>
        </p:txBody>
      </p:sp>
      <p:sp>
        <p:nvSpPr>
          <p:cNvPr id="419867" name="Text Box 27"/>
          <p:cNvSpPr txBox="1">
            <a:spLocks noChangeArrowheads="1"/>
          </p:cNvSpPr>
          <p:nvPr/>
        </p:nvSpPr>
        <p:spPr bwMode="auto">
          <a:xfrm>
            <a:off x="6127750" y="3241675"/>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5</a:t>
            </a:r>
          </a:p>
        </p:txBody>
      </p:sp>
      <p:sp>
        <p:nvSpPr>
          <p:cNvPr id="419868" name="Line 28"/>
          <p:cNvSpPr>
            <a:spLocks noChangeShapeType="1"/>
          </p:cNvSpPr>
          <p:nvPr/>
        </p:nvSpPr>
        <p:spPr bwMode="auto">
          <a:xfrm>
            <a:off x="3741738" y="4310063"/>
            <a:ext cx="2735262" cy="0"/>
          </a:xfrm>
          <a:prstGeom prst="line">
            <a:avLst/>
          </a:prstGeom>
          <a:noFill/>
          <a:ln w="28575">
            <a:solidFill>
              <a:schemeClr val="bg1"/>
            </a:solidFill>
            <a:round/>
            <a:headEnd/>
            <a:tailEnd/>
          </a:ln>
          <a:effectLst/>
        </p:spPr>
        <p:txBody>
          <a:bodyPr>
            <a:spAutoFit/>
          </a:bodyPr>
          <a:lstStyle/>
          <a:p>
            <a:endParaRPr lang="zh-CN" altLang="en-US"/>
          </a:p>
        </p:txBody>
      </p:sp>
      <p:sp>
        <p:nvSpPr>
          <p:cNvPr id="419869" name="Rectangle 29"/>
          <p:cNvSpPr>
            <a:spLocks noChangeArrowheads="1"/>
          </p:cNvSpPr>
          <p:nvPr/>
        </p:nvSpPr>
        <p:spPr bwMode="auto">
          <a:xfrm>
            <a:off x="5038725" y="4094163"/>
            <a:ext cx="215900" cy="360362"/>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70" name="Rectangle 30"/>
          <p:cNvSpPr>
            <a:spLocks noChangeArrowheads="1"/>
          </p:cNvSpPr>
          <p:nvPr/>
        </p:nvSpPr>
        <p:spPr bwMode="auto">
          <a:xfrm>
            <a:off x="5326063" y="4094163"/>
            <a:ext cx="215900" cy="360362"/>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71" name="Rectangle 31"/>
          <p:cNvSpPr>
            <a:spLocks noChangeArrowheads="1"/>
          </p:cNvSpPr>
          <p:nvPr/>
        </p:nvSpPr>
        <p:spPr bwMode="auto">
          <a:xfrm>
            <a:off x="5613400" y="4094163"/>
            <a:ext cx="215900" cy="360362"/>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72" name="Rectangle 32"/>
          <p:cNvSpPr>
            <a:spLocks noChangeArrowheads="1"/>
          </p:cNvSpPr>
          <p:nvPr/>
        </p:nvSpPr>
        <p:spPr bwMode="auto">
          <a:xfrm>
            <a:off x="5902325" y="4094163"/>
            <a:ext cx="215900" cy="360362"/>
          </a:xfrm>
          <a:prstGeom prst="rect">
            <a:avLst/>
          </a:prstGeom>
          <a:solidFill>
            <a:schemeClr val="tx1"/>
          </a:solidFill>
          <a:ln w="28575">
            <a:solidFill>
              <a:schemeClr val="bg1"/>
            </a:solidFill>
            <a:miter lim="800000"/>
            <a:headEnd/>
            <a:tailEnd/>
          </a:ln>
          <a:effectLst/>
        </p:spPr>
        <p:txBody>
          <a:bodyPr wrap="none" anchor="ctr">
            <a:spAutoFit/>
          </a:bodyPr>
          <a:lstStyle/>
          <a:p>
            <a:endParaRPr lang="zh-CN" altLang="en-US"/>
          </a:p>
        </p:txBody>
      </p:sp>
      <p:sp>
        <p:nvSpPr>
          <p:cNvPr id="419874" name="Rectangle 34"/>
          <p:cNvSpPr>
            <a:spLocks noChangeArrowheads="1"/>
          </p:cNvSpPr>
          <p:nvPr/>
        </p:nvSpPr>
        <p:spPr bwMode="auto">
          <a:xfrm>
            <a:off x="3813175" y="4094163"/>
            <a:ext cx="1008063" cy="360362"/>
          </a:xfrm>
          <a:prstGeom prst="rect">
            <a:avLst/>
          </a:prstGeom>
          <a:solidFill>
            <a:schemeClr val="tx1"/>
          </a:solidFill>
          <a:ln w="28575">
            <a:solidFill>
              <a:schemeClr val="bg1"/>
            </a:solidFill>
            <a:miter lim="800000"/>
            <a:headEnd/>
            <a:tailEnd/>
          </a:ln>
          <a:effectLst/>
        </p:spPr>
        <p:txBody>
          <a:bodyPr anchor="ctr">
            <a:spAutoFit/>
          </a:bodyPr>
          <a:lstStyle/>
          <a:p>
            <a:endParaRPr lang="zh-CN" altLang="en-US"/>
          </a:p>
        </p:txBody>
      </p:sp>
      <p:sp>
        <p:nvSpPr>
          <p:cNvPr id="419875" name="Text Box 35"/>
          <p:cNvSpPr txBox="1">
            <a:spLocks noChangeArrowheads="1"/>
          </p:cNvSpPr>
          <p:nvPr/>
        </p:nvSpPr>
        <p:spPr bwMode="auto">
          <a:xfrm>
            <a:off x="3790950" y="4116388"/>
            <a:ext cx="1295400" cy="346075"/>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1600" b="1">
                <a:solidFill>
                  <a:srgbClr val="FF0066"/>
                </a:solidFill>
                <a:ea typeface="Gulim" pitchFamily="34" charset="-127"/>
                <a:cs typeface="Arial" pitchFamily="34" charset="0"/>
              </a:rPr>
              <a:t>(TA)</a:t>
            </a:r>
            <a:r>
              <a:rPr kumimoji="1" lang="en-US" altLang="zh-CN" sz="1600" b="1" baseline="-25000">
                <a:solidFill>
                  <a:srgbClr val="FF0066"/>
                </a:solidFill>
                <a:ea typeface="Gulim" pitchFamily="34" charset="-127"/>
                <a:cs typeface="Arial" pitchFamily="34" charset="0"/>
              </a:rPr>
              <a:t>7</a:t>
            </a:r>
            <a:r>
              <a:rPr kumimoji="1" lang="en-US" altLang="zh-CN" sz="1600" b="1">
                <a:solidFill>
                  <a:srgbClr val="FF0066"/>
                </a:solidFill>
                <a:ea typeface="Gulim" pitchFamily="34" charset="-127"/>
                <a:cs typeface="Arial" pitchFamily="34" charset="0"/>
              </a:rPr>
              <a:t>TAA</a:t>
            </a:r>
          </a:p>
        </p:txBody>
      </p:sp>
      <p:sp>
        <p:nvSpPr>
          <p:cNvPr id="419876" name="Line 36"/>
          <p:cNvSpPr>
            <a:spLocks noChangeShapeType="1"/>
          </p:cNvSpPr>
          <p:nvPr/>
        </p:nvSpPr>
        <p:spPr bwMode="auto">
          <a:xfrm>
            <a:off x="4822825" y="3960813"/>
            <a:ext cx="0" cy="144462"/>
          </a:xfrm>
          <a:prstGeom prst="line">
            <a:avLst/>
          </a:prstGeom>
          <a:noFill/>
          <a:ln w="28575">
            <a:solidFill>
              <a:schemeClr val="bg1"/>
            </a:solidFill>
            <a:round/>
            <a:headEnd/>
            <a:tailEnd/>
          </a:ln>
          <a:effectLst/>
        </p:spPr>
        <p:txBody>
          <a:bodyPr wrap="none">
            <a:spAutoFit/>
          </a:bodyPr>
          <a:lstStyle/>
          <a:p>
            <a:endParaRPr lang="zh-CN" altLang="en-US"/>
          </a:p>
        </p:txBody>
      </p:sp>
      <p:sp>
        <p:nvSpPr>
          <p:cNvPr id="419877" name="Line 37"/>
          <p:cNvSpPr>
            <a:spLocks noChangeShapeType="1"/>
          </p:cNvSpPr>
          <p:nvPr/>
        </p:nvSpPr>
        <p:spPr bwMode="auto">
          <a:xfrm>
            <a:off x="4822825" y="3971925"/>
            <a:ext cx="142875" cy="0"/>
          </a:xfrm>
          <a:prstGeom prst="line">
            <a:avLst/>
          </a:prstGeom>
          <a:noFill/>
          <a:ln w="22225">
            <a:solidFill>
              <a:schemeClr val="bg1"/>
            </a:solidFill>
            <a:round/>
            <a:headEnd/>
            <a:tailEnd type="triangle" w="med" len="med"/>
          </a:ln>
          <a:effectLst/>
        </p:spPr>
        <p:txBody>
          <a:bodyPr wrap="none">
            <a:spAutoFit/>
          </a:bodyPr>
          <a:lstStyle/>
          <a:p>
            <a:endParaRPr lang="zh-CN" altLang="en-US"/>
          </a:p>
        </p:txBody>
      </p:sp>
      <p:sp>
        <p:nvSpPr>
          <p:cNvPr id="419878" name="Text Box 38"/>
          <p:cNvSpPr txBox="1">
            <a:spLocks noChangeArrowheads="1"/>
          </p:cNvSpPr>
          <p:nvPr/>
        </p:nvSpPr>
        <p:spPr bwMode="auto">
          <a:xfrm>
            <a:off x="4965700" y="4087813"/>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1</a:t>
            </a:r>
          </a:p>
        </p:txBody>
      </p:sp>
      <p:sp>
        <p:nvSpPr>
          <p:cNvPr id="419879" name="Text Box 39"/>
          <p:cNvSpPr txBox="1">
            <a:spLocks noChangeArrowheads="1"/>
          </p:cNvSpPr>
          <p:nvPr/>
        </p:nvSpPr>
        <p:spPr bwMode="auto">
          <a:xfrm>
            <a:off x="5264150" y="4071938"/>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2</a:t>
            </a:r>
          </a:p>
        </p:txBody>
      </p:sp>
      <p:sp>
        <p:nvSpPr>
          <p:cNvPr id="419880" name="Text Box 40"/>
          <p:cNvSpPr txBox="1">
            <a:spLocks noChangeArrowheads="1"/>
          </p:cNvSpPr>
          <p:nvPr/>
        </p:nvSpPr>
        <p:spPr bwMode="auto">
          <a:xfrm>
            <a:off x="5541963" y="4089400"/>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3</a:t>
            </a:r>
          </a:p>
        </p:txBody>
      </p:sp>
      <p:sp>
        <p:nvSpPr>
          <p:cNvPr id="419881" name="Text Box 41"/>
          <p:cNvSpPr txBox="1">
            <a:spLocks noChangeArrowheads="1"/>
          </p:cNvSpPr>
          <p:nvPr/>
        </p:nvSpPr>
        <p:spPr bwMode="auto">
          <a:xfrm>
            <a:off x="5840413" y="4073525"/>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4</a:t>
            </a:r>
          </a:p>
        </p:txBody>
      </p:sp>
      <p:sp>
        <p:nvSpPr>
          <p:cNvPr id="419882" name="Text Box 42"/>
          <p:cNvSpPr txBox="1">
            <a:spLocks noChangeArrowheads="1"/>
          </p:cNvSpPr>
          <p:nvPr/>
        </p:nvSpPr>
        <p:spPr bwMode="auto">
          <a:xfrm>
            <a:off x="6127750" y="4094163"/>
            <a:ext cx="288925" cy="406400"/>
          </a:xfrm>
          <a:prstGeom prst="rect">
            <a:avLst/>
          </a:prstGeom>
          <a:solidFill>
            <a:schemeClr val="tx1"/>
          </a:solidFill>
          <a:ln w="9525">
            <a:solidFill>
              <a:schemeClr val="bg1"/>
            </a:solidFill>
            <a:miter lim="800000"/>
            <a:headEnd/>
            <a:tailEnd/>
          </a:ln>
          <a:effectLst/>
        </p:spPr>
        <p:txBody>
          <a:bodyPr>
            <a:spAutoFit/>
          </a:bodyPr>
          <a:lstStyle/>
          <a:p>
            <a:pPr eaLnBrk="1" latinLnBrk="1" hangingPunct="1"/>
            <a:r>
              <a:rPr kumimoji="1" lang="en-US" altLang="zh-CN" sz="2000" b="1">
                <a:solidFill>
                  <a:srgbClr val="000099"/>
                </a:solidFill>
                <a:ea typeface="Gulim" pitchFamily="34" charset="-127"/>
                <a:cs typeface="Arial" pitchFamily="34" charset="0"/>
              </a:rPr>
              <a:t>5</a:t>
            </a:r>
          </a:p>
        </p:txBody>
      </p:sp>
      <p:sp>
        <p:nvSpPr>
          <p:cNvPr id="419883" name="AutoShape 43"/>
          <p:cNvSpPr>
            <a:spLocks/>
          </p:cNvSpPr>
          <p:nvPr/>
        </p:nvSpPr>
        <p:spPr bwMode="auto">
          <a:xfrm>
            <a:off x="3575050" y="3325813"/>
            <a:ext cx="73025" cy="1079500"/>
          </a:xfrm>
          <a:prstGeom prst="leftBrace">
            <a:avLst>
              <a:gd name="adj1" fmla="val 123188"/>
              <a:gd name="adj2" fmla="val 50000"/>
            </a:avLst>
          </a:prstGeom>
          <a:solidFill>
            <a:schemeClr val="tx1"/>
          </a:solidFill>
          <a:ln w="19050">
            <a:solidFill>
              <a:schemeClr val="bg1"/>
            </a:solidFill>
            <a:round/>
            <a:headEnd/>
            <a:tailEnd/>
          </a:ln>
          <a:effectLst/>
        </p:spPr>
        <p:txBody>
          <a:bodyPr wrap="none" anchor="ctr">
            <a:spAutoFit/>
          </a:bodyPr>
          <a:lstStyle/>
          <a:p>
            <a:endParaRPr lang="zh-CN" altLang="en-US"/>
          </a:p>
        </p:txBody>
      </p:sp>
      <p:sp>
        <p:nvSpPr>
          <p:cNvPr id="419884" name="Line 44"/>
          <p:cNvSpPr>
            <a:spLocks noChangeShapeType="1"/>
          </p:cNvSpPr>
          <p:nvPr/>
        </p:nvSpPr>
        <p:spPr bwMode="auto">
          <a:xfrm>
            <a:off x="7021513" y="1811338"/>
            <a:ext cx="0" cy="1295400"/>
          </a:xfrm>
          <a:prstGeom prst="line">
            <a:avLst/>
          </a:prstGeom>
          <a:noFill/>
          <a:ln w="22225">
            <a:solidFill>
              <a:srgbClr val="0000FF"/>
            </a:solidFill>
            <a:round/>
            <a:headEnd/>
            <a:tailEnd/>
          </a:ln>
          <a:effectLst/>
        </p:spPr>
        <p:txBody>
          <a:bodyPr wrap="none">
            <a:spAutoFit/>
          </a:bodyPr>
          <a:lstStyle/>
          <a:p>
            <a:endParaRPr lang="zh-CN" altLang="en-US"/>
          </a:p>
        </p:txBody>
      </p:sp>
      <p:sp>
        <p:nvSpPr>
          <p:cNvPr id="419885" name="Line 45"/>
          <p:cNvSpPr>
            <a:spLocks noChangeShapeType="1"/>
          </p:cNvSpPr>
          <p:nvPr/>
        </p:nvSpPr>
        <p:spPr bwMode="auto">
          <a:xfrm>
            <a:off x="7021513" y="3106738"/>
            <a:ext cx="1800225" cy="0"/>
          </a:xfrm>
          <a:prstGeom prst="line">
            <a:avLst/>
          </a:prstGeom>
          <a:noFill/>
          <a:ln w="22225">
            <a:solidFill>
              <a:srgbClr val="0000FF"/>
            </a:solidFill>
            <a:round/>
            <a:headEnd/>
            <a:tailEnd/>
          </a:ln>
          <a:effectLst/>
        </p:spPr>
        <p:txBody>
          <a:bodyPr wrap="none">
            <a:spAutoFit/>
          </a:bodyPr>
          <a:lstStyle/>
          <a:p>
            <a:endParaRPr lang="zh-CN" altLang="en-US"/>
          </a:p>
        </p:txBody>
      </p:sp>
      <p:sp>
        <p:nvSpPr>
          <p:cNvPr id="419886" name="Rectangle 46"/>
          <p:cNvSpPr>
            <a:spLocks noChangeArrowheads="1"/>
          </p:cNvSpPr>
          <p:nvPr/>
        </p:nvSpPr>
        <p:spPr bwMode="auto">
          <a:xfrm>
            <a:off x="7453313" y="1952625"/>
            <a:ext cx="360362" cy="1152525"/>
          </a:xfrm>
          <a:prstGeom prst="rect">
            <a:avLst/>
          </a:prstGeom>
          <a:solidFill>
            <a:srgbClr val="FF476A"/>
          </a:solidFill>
          <a:ln w="22225">
            <a:solidFill>
              <a:schemeClr val="bg1"/>
            </a:solidFill>
            <a:miter lim="800000"/>
            <a:headEnd/>
            <a:tailEnd/>
          </a:ln>
          <a:effectLst/>
        </p:spPr>
        <p:txBody>
          <a:bodyPr wrap="none" anchor="ctr">
            <a:spAutoFit/>
          </a:bodyPr>
          <a:lstStyle/>
          <a:p>
            <a:endParaRPr lang="zh-CN" altLang="en-US"/>
          </a:p>
        </p:txBody>
      </p:sp>
      <p:sp>
        <p:nvSpPr>
          <p:cNvPr id="419887" name="Rectangle 47"/>
          <p:cNvSpPr>
            <a:spLocks noChangeArrowheads="1"/>
          </p:cNvSpPr>
          <p:nvPr/>
        </p:nvSpPr>
        <p:spPr bwMode="auto">
          <a:xfrm>
            <a:off x="8245475" y="2744788"/>
            <a:ext cx="360363" cy="360362"/>
          </a:xfrm>
          <a:prstGeom prst="rect">
            <a:avLst/>
          </a:prstGeom>
          <a:solidFill>
            <a:srgbClr val="DEB400"/>
          </a:solidFill>
          <a:ln w="22225">
            <a:solidFill>
              <a:schemeClr val="bg1"/>
            </a:solidFill>
            <a:miter lim="800000"/>
            <a:headEnd/>
            <a:tailEnd/>
          </a:ln>
          <a:effectLst/>
        </p:spPr>
        <p:txBody>
          <a:bodyPr anchor="ctr">
            <a:spAutoFit/>
          </a:bodyPr>
          <a:lstStyle/>
          <a:p>
            <a:endParaRPr lang="zh-CN" altLang="en-US"/>
          </a:p>
        </p:txBody>
      </p:sp>
      <p:sp>
        <p:nvSpPr>
          <p:cNvPr id="419888" name="Rectangle 48"/>
          <p:cNvSpPr>
            <a:spLocks noChangeArrowheads="1"/>
          </p:cNvSpPr>
          <p:nvPr/>
        </p:nvSpPr>
        <p:spPr bwMode="auto">
          <a:xfrm>
            <a:off x="7453313" y="4294188"/>
            <a:ext cx="360362" cy="287337"/>
          </a:xfrm>
          <a:prstGeom prst="rect">
            <a:avLst/>
          </a:prstGeom>
          <a:solidFill>
            <a:srgbClr val="FF476A"/>
          </a:solidFill>
          <a:ln w="22225" algn="ctr">
            <a:solidFill>
              <a:schemeClr val="bg1"/>
            </a:solidFill>
            <a:miter lim="800000"/>
            <a:headEnd/>
            <a:tailEnd/>
          </a:ln>
          <a:effectLst/>
        </p:spPr>
        <p:txBody>
          <a:bodyPr wrap="none" anchor="ctr">
            <a:spAutoFit/>
          </a:bodyPr>
          <a:lstStyle/>
          <a:p>
            <a:endParaRPr lang="zh-CN" altLang="en-US"/>
          </a:p>
        </p:txBody>
      </p:sp>
      <p:sp>
        <p:nvSpPr>
          <p:cNvPr id="419889" name="Rectangle 49"/>
          <p:cNvSpPr>
            <a:spLocks noChangeArrowheads="1"/>
          </p:cNvSpPr>
          <p:nvPr/>
        </p:nvSpPr>
        <p:spPr bwMode="auto">
          <a:xfrm>
            <a:off x="8247063" y="3429000"/>
            <a:ext cx="360362" cy="1152525"/>
          </a:xfrm>
          <a:prstGeom prst="rect">
            <a:avLst/>
          </a:prstGeom>
          <a:solidFill>
            <a:srgbClr val="DEB400"/>
          </a:solidFill>
          <a:ln w="22225" algn="ctr">
            <a:solidFill>
              <a:schemeClr val="bg1"/>
            </a:solidFill>
            <a:miter lim="800000"/>
            <a:headEnd/>
            <a:tailEnd/>
          </a:ln>
          <a:effectLst/>
        </p:spPr>
        <p:txBody>
          <a:bodyPr anchor="ctr">
            <a:spAutoFit/>
          </a:bodyPr>
          <a:lstStyle/>
          <a:p>
            <a:endParaRPr lang="zh-CN" altLang="en-US"/>
          </a:p>
        </p:txBody>
      </p:sp>
      <p:sp>
        <p:nvSpPr>
          <p:cNvPr id="419890" name="Line 50"/>
          <p:cNvSpPr>
            <a:spLocks noChangeShapeType="1"/>
          </p:cNvSpPr>
          <p:nvPr/>
        </p:nvSpPr>
        <p:spPr bwMode="auto">
          <a:xfrm>
            <a:off x="7021513" y="3286125"/>
            <a:ext cx="0" cy="1295400"/>
          </a:xfrm>
          <a:prstGeom prst="line">
            <a:avLst/>
          </a:prstGeom>
          <a:noFill/>
          <a:ln w="22225">
            <a:solidFill>
              <a:srgbClr val="0000FF"/>
            </a:solidFill>
            <a:round/>
            <a:headEnd/>
            <a:tailEnd/>
          </a:ln>
          <a:effectLst/>
        </p:spPr>
        <p:txBody>
          <a:bodyPr wrap="none">
            <a:spAutoFit/>
          </a:bodyPr>
          <a:lstStyle/>
          <a:p>
            <a:endParaRPr lang="zh-CN" altLang="en-US"/>
          </a:p>
        </p:txBody>
      </p:sp>
      <p:sp>
        <p:nvSpPr>
          <p:cNvPr id="419891" name="Line 51"/>
          <p:cNvSpPr>
            <a:spLocks noChangeShapeType="1"/>
          </p:cNvSpPr>
          <p:nvPr/>
        </p:nvSpPr>
        <p:spPr bwMode="auto">
          <a:xfrm>
            <a:off x="7021513" y="4581525"/>
            <a:ext cx="1800225" cy="0"/>
          </a:xfrm>
          <a:prstGeom prst="line">
            <a:avLst/>
          </a:prstGeom>
          <a:noFill/>
          <a:ln w="22225">
            <a:solidFill>
              <a:srgbClr val="0000FF"/>
            </a:solidFill>
            <a:round/>
            <a:headEnd/>
            <a:tailEnd/>
          </a:ln>
          <a:effectLst/>
        </p:spPr>
        <p:txBody>
          <a:bodyPr wrap="none">
            <a:spAutoFit/>
          </a:bodyPr>
          <a:lstStyle/>
          <a:p>
            <a:endParaRPr lang="zh-CN" altLang="en-US"/>
          </a:p>
        </p:txBody>
      </p:sp>
      <p:sp>
        <p:nvSpPr>
          <p:cNvPr id="419892" name="Text Box 52"/>
          <p:cNvSpPr txBox="1">
            <a:spLocks noChangeArrowheads="1"/>
          </p:cNvSpPr>
          <p:nvPr/>
        </p:nvSpPr>
        <p:spPr bwMode="auto">
          <a:xfrm rot="-5400000">
            <a:off x="5738018" y="2339182"/>
            <a:ext cx="2087563" cy="304800"/>
          </a:xfrm>
          <a:prstGeom prst="rect">
            <a:avLst/>
          </a:prstGeom>
          <a:noFill/>
          <a:ln w="9525">
            <a:noFill/>
            <a:miter lim="800000"/>
            <a:headEnd/>
            <a:tailEnd/>
          </a:ln>
          <a:effectLst/>
        </p:spPr>
        <p:txBody>
          <a:bodyPr>
            <a:spAutoFit/>
          </a:bodyPr>
          <a:lstStyle/>
          <a:p>
            <a:pPr algn="ctr" eaLnBrk="1" latinLnBrk="1" hangingPunct="1"/>
            <a:r>
              <a:rPr kumimoji="1" lang="en-US" altLang="zh-CN" sz="1400" b="1">
                <a:solidFill>
                  <a:srgbClr val="000099"/>
                </a:solidFill>
                <a:cs typeface="Arial" pitchFamily="34" charset="0"/>
              </a:rPr>
              <a:t>UGT1A1 </a:t>
            </a:r>
            <a:r>
              <a:rPr kumimoji="1" lang="zh-CN" altLang="en-US" sz="1400" b="1">
                <a:solidFill>
                  <a:srgbClr val="000099"/>
                </a:solidFill>
                <a:cs typeface="Arial" pitchFamily="34" charset="0"/>
              </a:rPr>
              <a:t>活性</a:t>
            </a:r>
          </a:p>
        </p:txBody>
      </p:sp>
      <p:sp>
        <p:nvSpPr>
          <p:cNvPr id="419893" name="Text Box 53"/>
          <p:cNvSpPr txBox="1">
            <a:spLocks noChangeArrowheads="1"/>
          </p:cNvSpPr>
          <p:nvPr/>
        </p:nvSpPr>
        <p:spPr bwMode="auto">
          <a:xfrm rot="-5400000">
            <a:off x="5738019" y="3744119"/>
            <a:ext cx="2087562" cy="304800"/>
          </a:xfrm>
          <a:prstGeom prst="rect">
            <a:avLst/>
          </a:prstGeom>
          <a:noFill/>
          <a:ln w="9525">
            <a:noFill/>
            <a:miter lim="800000"/>
            <a:headEnd/>
            <a:tailEnd/>
          </a:ln>
          <a:effectLst/>
        </p:spPr>
        <p:txBody>
          <a:bodyPr>
            <a:spAutoFit/>
          </a:bodyPr>
          <a:lstStyle/>
          <a:p>
            <a:pPr algn="ctr" eaLnBrk="1" latinLnBrk="1" hangingPunct="1"/>
            <a:r>
              <a:rPr kumimoji="1" lang="en-US" altLang="zh-CN" sz="1400" b="1">
                <a:solidFill>
                  <a:srgbClr val="000099"/>
                </a:solidFill>
                <a:cs typeface="Arial" pitchFamily="34" charset="0"/>
              </a:rPr>
              <a:t>SN-38 </a:t>
            </a:r>
            <a:r>
              <a:rPr kumimoji="1" lang="zh-CN" altLang="en-US" sz="1400" b="1">
                <a:solidFill>
                  <a:srgbClr val="000099"/>
                </a:solidFill>
                <a:cs typeface="Arial" pitchFamily="34" charset="0"/>
              </a:rPr>
              <a:t>浓度</a:t>
            </a:r>
          </a:p>
        </p:txBody>
      </p:sp>
      <p:sp>
        <p:nvSpPr>
          <p:cNvPr id="419894" name="Text Box 54"/>
          <p:cNvSpPr txBox="1">
            <a:spLocks noChangeArrowheads="1"/>
          </p:cNvSpPr>
          <p:nvPr/>
        </p:nvSpPr>
        <p:spPr bwMode="auto">
          <a:xfrm>
            <a:off x="7143750" y="4630738"/>
            <a:ext cx="995363" cy="581025"/>
          </a:xfrm>
          <a:prstGeom prst="rect">
            <a:avLst/>
          </a:prstGeom>
          <a:noFill/>
          <a:ln w="9525">
            <a:noFill/>
            <a:miter lim="800000"/>
            <a:headEnd/>
            <a:tailEnd/>
          </a:ln>
          <a:effectLst/>
        </p:spPr>
        <p:txBody>
          <a:bodyPr>
            <a:spAutoFit/>
          </a:bodyPr>
          <a:lstStyle/>
          <a:p>
            <a:pPr algn="ctr" eaLnBrk="1" latinLnBrk="1" hangingPunct="1">
              <a:spcBef>
                <a:spcPct val="0"/>
              </a:spcBef>
            </a:pPr>
            <a:r>
              <a:rPr kumimoji="1" lang="en-US" altLang="zh-CN" sz="1600" b="1">
                <a:solidFill>
                  <a:srgbClr val="000099"/>
                </a:solidFill>
                <a:cs typeface="Arial" pitchFamily="34" charset="0"/>
              </a:rPr>
              <a:t>6/6</a:t>
            </a:r>
          </a:p>
          <a:p>
            <a:pPr algn="ctr" eaLnBrk="1" latinLnBrk="1" hangingPunct="1">
              <a:spcBef>
                <a:spcPct val="0"/>
              </a:spcBef>
            </a:pPr>
            <a:r>
              <a:rPr kumimoji="1" lang="zh-CN" altLang="en-US" sz="1600" b="1">
                <a:solidFill>
                  <a:srgbClr val="000099"/>
                </a:solidFill>
                <a:cs typeface="Arial" pitchFamily="34" charset="0"/>
              </a:rPr>
              <a:t>野生型</a:t>
            </a:r>
            <a:endParaRPr kumimoji="1" lang="en-US" altLang="zh-CN" sz="1600" b="1">
              <a:solidFill>
                <a:srgbClr val="000099"/>
              </a:solidFill>
              <a:cs typeface="Arial" pitchFamily="34" charset="0"/>
            </a:endParaRPr>
          </a:p>
        </p:txBody>
      </p:sp>
      <p:sp>
        <p:nvSpPr>
          <p:cNvPr id="419896" name="Line 56"/>
          <p:cNvSpPr>
            <a:spLocks noChangeShapeType="1"/>
          </p:cNvSpPr>
          <p:nvPr/>
        </p:nvSpPr>
        <p:spPr bwMode="auto">
          <a:xfrm flipH="1">
            <a:off x="3279775" y="3870325"/>
            <a:ext cx="304800" cy="0"/>
          </a:xfrm>
          <a:prstGeom prst="line">
            <a:avLst/>
          </a:prstGeom>
          <a:noFill/>
          <a:ln w="22225">
            <a:solidFill>
              <a:srgbClr val="0000CC"/>
            </a:solidFill>
            <a:round/>
            <a:headEnd/>
            <a:tailEnd/>
          </a:ln>
          <a:effectLst/>
        </p:spPr>
        <p:txBody>
          <a:bodyPr/>
          <a:lstStyle/>
          <a:p>
            <a:endParaRPr lang="zh-CN" altLang="en-US"/>
          </a:p>
        </p:txBody>
      </p:sp>
      <p:sp>
        <p:nvSpPr>
          <p:cNvPr id="419897" name="Oval 57"/>
          <p:cNvSpPr>
            <a:spLocks noChangeArrowheads="1"/>
          </p:cNvSpPr>
          <p:nvPr/>
        </p:nvSpPr>
        <p:spPr bwMode="auto">
          <a:xfrm>
            <a:off x="1022350" y="2870200"/>
            <a:ext cx="1828800" cy="685800"/>
          </a:xfrm>
          <a:prstGeom prst="ellipse">
            <a:avLst/>
          </a:prstGeom>
          <a:noFill/>
          <a:ln w="22225">
            <a:solidFill>
              <a:srgbClr val="A50021"/>
            </a:solidFill>
            <a:round/>
            <a:headEnd/>
            <a:tailEnd/>
          </a:ln>
          <a:effectLst/>
        </p:spPr>
        <p:txBody>
          <a:bodyPr wrap="none" anchor="ctr"/>
          <a:lstStyle/>
          <a:p>
            <a:endParaRPr lang="zh-CN" altLang="en-US"/>
          </a:p>
        </p:txBody>
      </p:sp>
      <p:sp>
        <p:nvSpPr>
          <p:cNvPr id="419899" name="Text Box 59"/>
          <p:cNvSpPr txBox="1">
            <a:spLocks noChangeArrowheads="1"/>
          </p:cNvSpPr>
          <p:nvPr/>
        </p:nvSpPr>
        <p:spPr bwMode="auto">
          <a:xfrm>
            <a:off x="7977188" y="4630738"/>
            <a:ext cx="995362" cy="581025"/>
          </a:xfrm>
          <a:prstGeom prst="rect">
            <a:avLst/>
          </a:prstGeom>
          <a:noFill/>
          <a:ln w="9525">
            <a:noFill/>
            <a:miter lim="800000"/>
            <a:headEnd/>
            <a:tailEnd/>
          </a:ln>
          <a:effectLst/>
        </p:spPr>
        <p:txBody>
          <a:bodyPr>
            <a:spAutoFit/>
          </a:bodyPr>
          <a:lstStyle/>
          <a:p>
            <a:pPr algn="ctr" eaLnBrk="1" latinLnBrk="1" hangingPunct="1">
              <a:spcBef>
                <a:spcPct val="0"/>
              </a:spcBef>
            </a:pPr>
            <a:r>
              <a:rPr kumimoji="1" lang="en-US" altLang="zh-CN" sz="1600" b="1">
                <a:solidFill>
                  <a:srgbClr val="000099"/>
                </a:solidFill>
                <a:cs typeface="Arial" pitchFamily="34" charset="0"/>
              </a:rPr>
              <a:t>7/7</a:t>
            </a:r>
          </a:p>
          <a:p>
            <a:pPr algn="ctr" eaLnBrk="1" latinLnBrk="1" hangingPunct="1">
              <a:spcBef>
                <a:spcPct val="0"/>
              </a:spcBef>
            </a:pPr>
            <a:r>
              <a:rPr kumimoji="1" lang="zh-CN" altLang="en-US" sz="1600" b="1">
                <a:solidFill>
                  <a:srgbClr val="000099"/>
                </a:solidFill>
                <a:cs typeface="Arial" pitchFamily="34" charset="0"/>
              </a:rPr>
              <a:t>突变型</a:t>
            </a:r>
            <a:endParaRPr kumimoji="1" lang="en-US" altLang="zh-CN" sz="1600" b="1">
              <a:solidFill>
                <a:srgbClr val="000099"/>
              </a:solidFill>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1524000" y="457200"/>
            <a:ext cx="5638800" cy="455613"/>
          </a:xfrm>
          <a:prstGeom prst="rect">
            <a:avLst/>
          </a:prstGeom>
          <a:noFill/>
          <a:ln w="9525">
            <a:noFill/>
            <a:miter lim="800000"/>
            <a:headEnd/>
            <a:tailEnd/>
          </a:ln>
          <a:effectLst/>
        </p:spPr>
        <p:txBody>
          <a:bodyPr>
            <a:spAutoFit/>
          </a:bodyPr>
          <a:lstStyle/>
          <a:p>
            <a:pPr>
              <a:lnSpc>
                <a:spcPct val="85000"/>
              </a:lnSpc>
              <a:spcBef>
                <a:spcPct val="0"/>
              </a:spcBef>
            </a:pPr>
            <a:r>
              <a:rPr kumimoji="1" lang="en-US" altLang="zh-CN" sz="2800" b="1">
                <a:solidFill>
                  <a:srgbClr val="0000CC"/>
                </a:solidFill>
              </a:rPr>
              <a:t>UGT1A1 TA </a:t>
            </a:r>
            <a:r>
              <a:rPr kumimoji="1" lang="zh-CN" altLang="en-US" sz="2800" b="1">
                <a:solidFill>
                  <a:srgbClr val="0000CC"/>
                </a:solidFill>
              </a:rPr>
              <a:t>重复序列与伊立替康</a:t>
            </a:r>
          </a:p>
        </p:txBody>
      </p:sp>
      <p:grpSp>
        <p:nvGrpSpPr>
          <p:cNvPr id="333993" name="Group 169"/>
          <p:cNvGrpSpPr>
            <a:grpSpLocks/>
          </p:cNvGrpSpPr>
          <p:nvPr/>
        </p:nvGrpSpPr>
        <p:grpSpPr bwMode="auto">
          <a:xfrm>
            <a:off x="809625" y="1697038"/>
            <a:ext cx="3944938" cy="3746500"/>
            <a:chOff x="670" y="1192"/>
            <a:chExt cx="2210" cy="2168"/>
          </a:xfrm>
        </p:grpSpPr>
        <p:sp>
          <p:nvSpPr>
            <p:cNvPr id="333994" name="Rectangle 170"/>
            <p:cNvSpPr>
              <a:spLocks noChangeArrowheads="1"/>
            </p:cNvSpPr>
            <p:nvPr/>
          </p:nvSpPr>
          <p:spPr bwMode="auto">
            <a:xfrm>
              <a:off x="670" y="1192"/>
              <a:ext cx="2210" cy="2168"/>
            </a:xfrm>
            <a:prstGeom prst="rect">
              <a:avLst/>
            </a:prstGeom>
            <a:solidFill>
              <a:srgbClr val="FFFFFF"/>
            </a:solidFill>
            <a:ln w="0">
              <a:solidFill>
                <a:srgbClr val="000000"/>
              </a:solidFill>
              <a:miter lim="800000"/>
              <a:headEnd/>
              <a:tailEnd/>
            </a:ln>
          </p:spPr>
          <p:txBody>
            <a:bodyPr/>
            <a:lstStyle/>
            <a:p>
              <a:endParaRPr lang="zh-CN" altLang="en-US"/>
            </a:p>
          </p:txBody>
        </p:sp>
        <p:sp>
          <p:nvSpPr>
            <p:cNvPr id="333995" name="Rectangle 171"/>
            <p:cNvSpPr>
              <a:spLocks noChangeArrowheads="1"/>
            </p:cNvSpPr>
            <p:nvPr/>
          </p:nvSpPr>
          <p:spPr bwMode="auto">
            <a:xfrm>
              <a:off x="1347" y="2544"/>
              <a:ext cx="204" cy="250"/>
            </a:xfrm>
            <a:prstGeom prst="rect">
              <a:avLst/>
            </a:prstGeom>
            <a:solidFill>
              <a:srgbClr val="FF9900"/>
            </a:solidFill>
            <a:ln w="12700">
              <a:solidFill>
                <a:srgbClr val="000000"/>
              </a:solidFill>
              <a:miter lim="800000"/>
              <a:headEnd/>
              <a:tailEnd/>
            </a:ln>
          </p:spPr>
          <p:txBody>
            <a:bodyPr/>
            <a:lstStyle/>
            <a:p>
              <a:endParaRPr lang="zh-CN" altLang="en-US"/>
            </a:p>
          </p:txBody>
        </p:sp>
        <p:sp>
          <p:nvSpPr>
            <p:cNvPr id="333996" name="Rectangle 172"/>
            <p:cNvSpPr>
              <a:spLocks noChangeArrowheads="1"/>
            </p:cNvSpPr>
            <p:nvPr/>
          </p:nvSpPr>
          <p:spPr bwMode="auto">
            <a:xfrm>
              <a:off x="1845" y="2327"/>
              <a:ext cx="204" cy="467"/>
            </a:xfrm>
            <a:prstGeom prst="rect">
              <a:avLst/>
            </a:prstGeom>
            <a:solidFill>
              <a:srgbClr val="FF9900"/>
            </a:solidFill>
            <a:ln w="12700">
              <a:solidFill>
                <a:srgbClr val="000000"/>
              </a:solidFill>
              <a:miter lim="800000"/>
              <a:headEnd/>
              <a:tailEnd/>
            </a:ln>
          </p:spPr>
          <p:txBody>
            <a:bodyPr/>
            <a:lstStyle/>
            <a:p>
              <a:endParaRPr lang="zh-CN" altLang="en-US"/>
            </a:p>
          </p:txBody>
        </p:sp>
        <p:sp>
          <p:nvSpPr>
            <p:cNvPr id="333997" name="Rectangle 173"/>
            <p:cNvSpPr>
              <a:spLocks noChangeArrowheads="1"/>
            </p:cNvSpPr>
            <p:nvPr/>
          </p:nvSpPr>
          <p:spPr bwMode="auto">
            <a:xfrm>
              <a:off x="2343" y="1772"/>
              <a:ext cx="204" cy="1022"/>
            </a:xfrm>
            <a:prstGeom prst="rect">
              <a:avLst/>
            </a:prstGeom>
            <a:solidFill>
              <a:srgbClr val="FF9900"/>
            </a:solidFill>
            <a:ln w="12700">
              <a:solidFill>
                <a:srgbClr val="000000"/>
              </a:solidFill>
              <a:miter lim="800000"/>
              <a:headEnd/>
              <a:tailEnd/>
            </a:ln>
          </p:spPr>
          <p:txBody>
            <a:bodyPr/>
            <a:lstStyle/>
            <a:p>
              <a:endParaRPr lang="zh-CN" altLang="en-US"/>
            </a:p>
          </p:txBody>
        </p:sp>
        <p:sp>
          <p:nvSpPr>
            <p:cNvPr id="333998" name="Line 174"/>
            <p:cNvSpPr>
              <a:spLocks noChangeShapeType="1"/>
            </p:cNvSpPr>
            <p:nvPr/>
          </p:nvSpPr>
          <p:spPr bwMode="auto">
            <a:xfrm>
              <a:off x="1200" y="1361"/>
              <a:ext cx="1" cy="1433"/>
            </a:xfrm>
            <a:prstGeom prst="line">
              <a:avLst/>
            </a:prstGeom>
            <a:noFill/>
            <a:ln w="0">
              <a:solidFill>
                <a:srgbClr val="000000"/>
              </a:solidFill>
              <a:round/>
              <a:headEnd/>
              <a:tailEnd/>
            </a:ln>
          </p:spPr>
          <p:txBody>
            <a:bodyPr/>
            <a:lstStyle/>
            <a:p>
              <a:endParaRPr lang="zh-CN" altLang="en-US"/>
            </a:p>
          </p:txBody>
        </p:sp>
        <p:sp>
          <p:nvSpPr>
            <p:cNvPr id="333999" name="Line 175"/>
            <p:cNvSpPr>
              <a:spLocks noChangeShapeType="1"/>
            </p:cNvSpPr>
            <p:nvPr/>
          </p:nvSpPr>
          <p:spPr bwMode="auto">
            <a:xfrm>
              <a:off x="1167" y="2794"/>
              <a:ext cx="33" cy="1"/>
            </a:xfrm>
            <a:prstGeom prst="line">
              <a:avLst/>
            </a:prstGeom>
            <a:noFill/>
            <a:ln w="0">
              <a:solidFill>
                <a:srgbClr val="000000"/>
              </a:solidFill>
              <a:round/>
              <a:headEnd/>
              <a:tailEnd/>
            </a:ln>
          </p:spPr>
          <p:txBody>
            <a:bodyPr/>
            <a:lstStyle/>
            <a:p>
              <a:endParaRPr lang="zh-CN" altLang="en-US"/>
            </a:p>
          </p:txBody>
        </p:sp>
        <p:sp>
          <p:nvSpPr>
            <p:cNvPr id="334000" name="Line 176"/>
            <p:cNvSpPr>
              <a:spLocks noChangeShapeType="1"/>
            </p:cNvSpPr>
            <p:nvPr/>
          </p:nvSpPr>
          <p:spPr bwMode="auto">
            <a:xfrm>
              <a:off x="1167" y="2649"/>
              <a:ext cx="33" cy="1"/>
            </a:xfrm>
            <a:prstGeom prst="line">
              <a:avLst/>
            </a:prstGeom>
            <a:noFill/>
            <a:ln w="0">
              <a:solidFill>
                <a:srgbClr val="000000"/>
              </a:solidFill>
              <a:round/>
              <a:headEnd/>
              <a:tailEnd/>
            </a:ln>
          </p:spPr>
          <p:txBody>
            <a:bodyPr/>
            <a:lstStyle/>
            <a:p>
              <a:endParaRPr lang="zh-CN" altLang="en-US"/>
            </a:p>
          </p:txBody>
        </p:sp>
        <p:sp>
          <p:nvSpPr>
            <p:cNvPr id="334001" name="Line 177"/>
            <p:cNvSpPr>
              <a:spLocks noChangeShapeType="1"/>
            </p:cNvSpPr>
            <p:nvPr/>
          </p:nvSpPr>
          <p:spPr bwMode="auto">
            <a:xfrm>
              <a:off x="1167" y="2504"/>
              <a:ext cx="33" cy="1"/>
            </a:xfrm>
            <a:prstGeom prst="line">
              <a:avLst/>
            </a:prstGeom>
            <a:noFill/>
            <a:ln w="0">
              <a:solidFill>
                <a:srgbClr val="000000"/>
              </a:solidFill>
              <a:round/>
              <a:headEnd/>
              <a:tailEnd/>
            </a:ln>
          </p:spPr>
          <p:txBody>
            <a:bodyPr/>
            <a:lstStyle/>
            <a:p>
              <a:endParaRPr lang="zh-CN" altLang="en-US"/>
            </a:p>
          </p:txBody>
        </p:sp>
        <p:sp>
          <p:nvSpPr>
            <p:cNvPr id="334002" name="Line 178"/>
            <p:cNvSpPr>
              <a:spLocks noChangeShapeType="1"/>
            </p:cNvSpPr>
            <p:nvPr/>
          </p:nvSpPr>
          <p:spPr bwMode="auto">
            <a:xfrm>
              <a:off x="1167" y="2367"/>
              <a:ext cx="33" cy="1"/>
            </a:xfrm>
            <a:prstGeom prst="line">
              <a:avLst/>
            </a:prstGeom>
            <a:noFill/>
            <a:ln w="0">
              <a:solidFill>
                <a:srgbClr val="000000"/>
              </a:solidFill>
              <a:round/>
              <a:headEnd/>
              <a:tailEnd/>
            </a:ln>
          </p:spPr>
          <p:txBody>
            <a:bodyPr/>
            <a:lstStyle/>
            <a:p>
              <a:endParaRPr lang="zh-CN" altLang="en-US"/>
            </a:p>
          </p:txBody>
        </p:sp>
        <p:sp>
          <p:nvSpPr>
            <p:cNvPr id="334003" name="Line 179"/>
            <p:cNvSpPr>
              <a:spLocks noChangeShapeType="1"/>
            </p:cNvSpPr>
            <p:nvPr/>
          </p:nvSpPr>
          <p:spPr bwMode="auto">
            <a:xfrm>
              <a:off x="1167" y="2222"/>
              <a:ext cx="33" cy="1"/>
            </a:xfrm>
            <a:prstGeom prst="line">
              <a:avLst/>
            </a:prstGeom>
            <a:noFill/>
            <a:ln w="0">
              <a:solidFill>
                <a:srgbClr val="000000"/>
              </a:solidFill>
              <a:round/>
              <a:headEnd/>
              <a:tailEnd/>
            </a:ln>
          </p:spPr>
          <p:txBody>
            <a:bodyPr/>
            <a:lstStyle/>
            <a:p>
              <a:endParaRPr lang="zh-CN" altLang="en-US"/>
            </a:p>
          </p:txBody>
        </p:sp>
        <p:sp>
          <p:nvSpPr>
            <p:cNvPr id="334004" name="Line 180"/>
            <p:cNvSpPr>
              <a:spLocks noChangeShapeType="1"/>
            </p:cNvSpPr>
            <p:nvPr/>
          </p:nvSpPr>
          <p:spPr bwMode="auto">
            <a:xfrm>
              <a:off x="1167" y="2077"/>
              <a:ext cx="33" cy="1"/>
            </a:xfrm>
            <a:prstGeom prst="line">
              <a:avLst/>
            </a:prstGeom>
            <a:noFill/>
            <a:ln w="0">
              <a:solidFill>
                <a:srgbClr val="000000"/>
              </a:solidFill>
              <a:round/>
              <a:headEnd/>
              <a:tailEnd/>
            </a:ln>
          </p:spPr>
          <p:txBody>
            <a:bodyPr/>
            <a:lstStyle/>
            <a:p>
              <a:endParaRPr lang="zh-CN" altLang="en-US"/>
            </a:p>
          </p:txBody>
        </p:sp>
        <p:sp>
          <p:nvSpPr>
            <p:cNvPr id="334005" name="Line 181"/>
            <p:cNvSpPr>
              <a:spLocks noChangeShapeType="1"/>
            </p:cNvSpPr>
            <p:nvPr/>
          </p:nvSpPr>
          <p:spPr bwMode="auto">
            <a:xfrm>
              <a:off x="1167" y="1933"/>
              <a:ext cx="33" cy="1"/>
            </a:xfrm>
            <a:prstGeom prst="line">
              <a:avLst/>
            </a:prstGeom>
            <a:noFill/>
            <a:ln w="0">
              <a:solidFill>
                <a:srgbClr val="000000"/>
              </a:solidFill>
              <a:round/>
              <a:headEnd/>
              <a:tailEnd/>
            </a:ln>
          </p:spPr>
          <p:txBody>
            <a:bodyPr/>
            <a:lstStyle/>
            <a:p>
              <a:endParaRPr lang="zh-CN" altLang="en-US"/>
            </a:p>
          </p:txBody>
        </p:sp>
        <p:sp>
          <p:nvSpPr>
            <p:cNvPr id="334006" name="Line 182"/>
            <p:cNvSpPr>
              <a:spLocks noChangeShapeType="1"/>
            </p:cNvSpPr>
            <p:nvPr/>
          </p:nvSpPr>
          <p:spPr bwMode="auto">
            <a:xfrm>
              <a:off x="1167" y="1788"/>
              <a:ext cx="33" cy="1"/>
            </a:xfrm>
            <a:prstGeom prst="line">
              <a:avLst/>
            </a:prstGeom>
            <a:noFill/>
            <a:ln w="0">
              <a:solidFill>
                <a:srgbClr val="000000"/>
              </a:solidFill>
              <a:round/>
              <a:headEnd/>
              <a:tailEnd/>
            </a:ln>
          </p:spPr>
          <p:txBody>
            <a:bodyPr/>
            <a:lstStyle/>
            <a:p>
              <a:endParaRPr lang="zh-CN" altLang="en-US"/>
            </a:p>
          </p:txBody>
        </p:sp>
        <p:sp>
          <p:nvSpPr>
            <p:cNvPr id="334007" name="Line 183"/>
            <p:cNvSpPr>
              <a:spLocks noChangeShapeType="1"/>
            </p:cNvSpPr>
            <p:nvPr/>
          </p:nvSpPr>
          <p:spPr bwMode="auto">
            <a:xfrm>
              <a:off x="1167" y="1651"/>
              <a:ext cx="33" cy="1"/>
            </a:xfrm>
            <a:prstGeom prst="line">
              <a:avLst/>
            </a:prstGeom>
            <a:noFill/>
            <a:ln w="0">
              <a:solidFill>
                <a:srgbClr val="000000"/>
              </a:solidFill>
              <a:round/>
              <a:headEnd/>
              <a:tailEnd/>
            </a:ln>
          </p:spPr>
          <p:txBody>
            <a:bodyPr/>
            <a:lstStyle/>
            <a:p>
              <a:endParaRPr lang="zh-CN" altLang="en-US"/>
            </a:p>
          </p:txBody>
        </p:sp>
        <p:sp>
          <p:nvSpPr>
            <p:cNvPr id="334008" name="Line 184"/>
            <p:cNvSpPr>
              <a:spLocks noChangeShapeType="1"/>
            </p:cNvSpPr>
            <p:nvPr/>
          </p:nvSpPr>
          <p:spPr bwMode="auto">
            <a:xfrm>
              <a:off x="1167" y="1506"/>
              <a:ext cx="33" cy="1"/>
            </a:xfrm>
            <a:prstGeom prst="line">
              <a:avLst/>
            </a:prstGeom>
            <a:noFill/>
            <a:ln w="0">
              <a:solidFill>
                <a:srgbClr val="000000"/>
              </a:solidFill>
              <a:round/>
              <a:headEnd/>
              <a:tailEnd/>
            </a:ln>
          </p:spPr>
          <p:txBody>
            <a:bodyPr/>
            <a:lstStyle/>
            <a:p>
              <a:endParaRPr lang="zh-CN" altLang="en-US"/>
            </a:p>
          </p:txBody>
        </p:sp>
        <p:sp>
          <p:nvSpPr>
            <p:cNvPr id="334009" name="Line 185"/>
            <p:cNvSpPr>
              <a:spLocks noChangeShapeType="1"/>
            </p:cNvSpPr>
            <p:nvPr/>
          </p:nvSpPr>
          <p:spPr bwMode="auto">
            <a:xfrm>
              <a:off x="1167" y="1361"/>
              <a:ext cx="33" cy="1"/>
            </a:xfrm>
            <a:prstGeom prst="line">
              <a:avLst/>
            </a:prstGeom>
            <a:noFill/>
            <a:ln w="0">
              <a:solidFill>
                <a:srgbClr val="000000"/>
              </a:solidFill>
              <a:round/>
              <a:headEnd/>
              <a:tailEnd/>
            </a:ln>
          </p:spPr>
          <p:txBody>
            <a:bodyPr/>
            <a:lstStyle/>
            <a:p>
              <a:endParaRPr lang="zh-CN" altLang="en-US"/>
            </a:p>
          </p:txBody>
        </p:sp>
        <p:sp>
          <p:nvSpPr>
            <p:cNvPr id="334010" name="Line 186"/>
            <p:cNvSpPr>
              <a:spLocks noChangeShapeType="1"/>
            </p:cNvSpPr>
            <p:nvPr/>
          </p:nvSpPr>
          <p:spPr bwMode="auto">
            <a:xfrm>
              <a:off x="1200" y="2794"/>
              <a:ext cx="1566" cy="1"/>
            </a:xfrm>
            <a:prstGeom prst="line">
              <a:avLst/>
            </a:prstGeom>
            <a:noFill/>
            <a:ln w="0">
              <a:solidFill>
                <a:srgbClr val="000000"/>
              </a:solidFill>
              <a:round/>
              <a:headEnd/>
              <a:tailEnd/>
            </a:ln>
          </p:spPr>
          <p:txBody>
            <a:bodyPr/>
            <a:lstStyle/>
            <a:p>
              <a:endParaRPr lang="zh-CN" altLang="en-US"/>
            </a:p>
          </p:txBody>
        </p:sp>
        <p:sp>
          <p:nvSpPr>
            <p:cNvPr id="334011" name="Line 187"/>
            <p:cNvSpPr>
              <a:spLocks noChangeShapeType="1"/>
            </p:cNvSpPr>
            <p:nvPr/>
          </p:nvSpPr>
          <p:spPr bwMode="auto">
            <a:xfrm flipV="1">
              <a:off x="1200" y="2794"/>
              <a:ext cx="1" cy="32"/>
            </a:xfrm>
            <a:prstGeom prst="line">
              <a:avLst/>
            </a:prstGeom>
            <a:noFill/>
            <a:ln w="0">
              <a:solidFill>
                <a:srgbClr val="000000"/>
              </a:solidFill>
              <a:round/>
              <a:headEnd/>
              <a:tailEnd/>
            </a:ln>
          </p:spPr>
          <p:txBody>
            <a:bodyPr/>
            <a:lstStyle/>
            <a:p>
              <a:endParaRPr lang="zh-CN" altLang="en-US"/>
            </a:p>
          </p:txBody>
        </p:sp>
        <p:sp>
          <p:nvSpPr>
            <p:cNvPr id="334012" name="Line 188"/>
            <p:cNvSpPr>
              <a:spLocks noChangeShapeType="1"/>
            </p:cNvSpPr>
            <p:nvPr/>
          </p:nvSpPr>
          <p:spPr bwMode="auto">
            <a:xfrm flipV="1">
              <a:off x="1698" y="2794"/>
              <a:ext cx="1" cy="32"/>
            </a:xfrm>
            <a:prstGeom prst="line">
              <a:avLst/>
            </a:prstGeom>
            <a:noFill/>
            <a:ln w="0">
              <a:solidFill>
                <a:srgbClr val="000000"/>
              </a:solidFill>
              <a:round/>
              <a:headEnd/>
              <a:tailEnd/>
            </a:ln>
          </p:spPr>
          <p:txBody>
            <a:bodyPr/>
            <a:lstStyle/>
            <a:p>
              <a:endParaRPr lang="zh-CN" altLang="en-US"/>
            </a:p>
          </p:txBody>
        </p:sp>
        <p:sp>
          <p:nvSpPr>
            <p:cNvPr id="334013" name="Line 189"/>
            <p:cNvSpPr>
              <a:spLocks noChangeShapeType="1"/>
            </p:cNvSpPr>
            <p:nvPr/>
          </p:nvSpPr>
          <p:spPr bwMode="auto">
            <a:xfrm flipV="1">
              <a:off x="2196" y="2794"/>
              <a:ext cx="1" cy="32"/>
            </a:xfrm>
            <a:prstGeom prst="line">
              <a:avLst/>
            </a:prstGeom>
            <a:noFill/>
            <a:ln w="0">
              <a:solidFill>
                <a:srgbClr val="000000"/>
              </a:solidFill>
              <a:round/>
              <a:headEnd/>
              <a:tailEnd/>
            </a:ln>
          </p:spPr>
          <p:txBody>
            <a:bodyPr/>
            <a:lstStyle/>
            <a:p>
              <a:endParaRPr lang="zh-CN" altLang="en-US"/>
            </a:p>
          </p:txBody>
        </p:sp>
        <p:sp>
          <p:nvSpPr>
            <p:cNvPr id="334014" name="Line 190"/>
            <p:cNvSpPr>
              <a:spLocks noChangeShapeType="1"/>
            </p:cNvSpPr>
            <p:nvPr/>
          </p:nvSpPr>
          <p:spPr bwMode="auto">
            <a:xfrm flipV="1">
              <a:off x="2694" y="2794"/>
              <a:ext cx="1" cy="32"/>
            </a:xfrm>
            <a:prstGeom prst="line">
              <a:avLst/>
            </a:prstGeom>
            <a:noFill/>
            <a:ln w="0">
              <a:solidFill>
                <a:srgbClr val="000000"/>
              </a:solidFill>
              <a:round/>
              <a:headEnd/>
              <a:tailEnd/>
            </a:ln>
          </p:spPr>
          <p:txBody>
            <a:bodyPr/>
            <a:lstStyle/>
            <a:p>
              <a:endParaRPr lang="zh-CN" altLang="en-US"/>
            </a:p>
          </p:txBody>
        </p:sp>
        <p:sp>
          <p:nvSpPr>
            <p:cNvPr id="334015" name="Rectangle 191"/>
            <p:cNvSpPr>
              <a:spLocks noChangeArrowheads="1"/>
            </p:cNvSpPr>
            <p:nvPr/>
          </p:nvSpPr>
          <p:spPr bwMode="auto">
            <a:xfrm>
              <a:off x="2343" y="1595"/>
              <a:ext cx="180" cy="115"/>
            </a:xfrm>
            <a:prstGeom prst="rect">
              <a:avLst/>
            </a:prstGeom>
            <a:noFill/>
            <a:ln w="9525">
              <a:noFill/>
              <a:miter lim="800000"/>
              <a:headEnd/>
              <a:tailEnd/>
            </a:ln>
          </p:spPr>
          <p:txBody>
            <a:bodyPr wrap="none" lIns="0" tIns="0" rIns="0" bIns="0">
              <a:spAutoFit/>
            </a:bodyPr>
            <a:lstStyle/>
            <a:p>
              <a:pPr>
                <a:spcBef>
                  <a:spcPct val="0"/>
                </a:spcBef>
              </a:pPr>
              <a:r>
                <a:rPr lang="en-US" altLang="zh-CN" sz="1300" b="1">
                  <a:solidFill>
                    <a:srgbClr val="0000CC"/>
                  </a:solidFill>
                  <a:ea typeface="宋体" pitchFamily="2" charset="-122"/>
                </a:rPr>
                <a:t>35.7</a:t>
              </a:r>
            </a:p>
          </p:txBody>
        </p:sp>
        <p:sp>
          <p:nvSpPr>
            <p:cNvPr id="334016" name="Rectangle 192"/>
            <p:cNvSpPr>
              <a:spLocks noChangeArrowheads="1"/>
            </p:cNvSpPr>
            <p:nvPr/>
          </p:nvSpPr>
          <p:spPr bwMode="auto">
            <a:xfrm>
              <a:off x="1845" y="2150"/>
              <a:ext cx="180" cy="115"/>
            </a:xfrm>
            <a:prstGeom prst="rect">
              <a:avLst/>
            </a:prstGeom>
            <a:noFill/>
            <a:ln w="9525">
              <a:noFill/>
              <a:miter lim="800000"/>
              <a:headEnd/>
              <a:tailEnd/>
            </a:ln>
          </p:spPr>
          <p:txBody>
            <a:bodyPr wrap="none" lIns="0" tIns="0" rIns="0" bIns="0">
              <a:spAutoFit/>
            </a:bodyPr>
            <a:lstStyle/>
            <a:p>
              <a:pPr>
                <a:spcBef>
                  <a:spcPct val="0"/>
                </a:spcBef>
              </a:pPr>
              <a:r>
                <a:rPr lang="en-US" altLang="zh-CN" sz="1300" b="1">
                  <a:solidFill>
                    <a:srgbClr val="0000CC"/>
                  </a:solidFill>
                  <a:ea typeface="宋体" pitchFamily="2" charset="-122"/>
                </a:rPr>
                <a:t>16.3</a:t>
              </a:r>
              <a:endParaRPr lang="en-US" altLang="zh-CN" sz="2400" b="1">
                <a:solidFill>
                  <a:srgbClr val="0000CC"/>
                </a:solidFill>
                <a:latin typeface="Times New Roman" pitchFamily="18" charset="0"/>
                <a:ea typeface="宋体" pitchFamily="2" charset="-122"/>
              </a:endParaRPr>
            </a:p>
          </p:txBody>
        </p:sp>
        <p:sp>
          <p:nvSpPr>
            <p:cNvPr id="334017" name="Rectangle 193"/>
            <p:cNvSpPr>
              <a:spLocks noChangeArrowheads="1"/>
            </p:cNvSpPr>
            <p:nvPr/>
          </p:nvSpPr>
          <p:spPr bwMode="auto">
            <a:xfrm>
              <a:off x="1371" y="2367"/>
              <a:ext cx="129" cy="115"/>
            </a:xfrm>
            <a:prstGeom prst="rect">
              <a:avLst/>
            </a:prstGeom>
            <a:noFill/>
            <a:ln w="9525">
              <a:noFill/>
              <a:miter lim="800000"/>
              <a:headEnd/>
              <a:tailEnd/>
            </a:ln>
          </p:spPr>
          <p:txBody>
            <a:bodyPr wrap="none" lIns="0" tIns="0" rIns="0" bIns="0">
              <a:spAutoFit/>
            </a:bodyPr>
            <a:lstStyle/>
            <a:p>
              <a:pPr>
                <a:spcBef>
                  <a:spcPct val="0"/>
                </a:spcBef>
              </a:pPr>
              <a:r>
                <a:rPr lang="en-US" altLang="zh-CN" sz="1300" b="1">
                  <a:solidFill>
                    <a:srgbClr val="0000CC"/>
                  </a:solidFill>
                  <a:ea typeface="宋体" pitchFamily="2" charset="-122"/>
                </a:rPr>
                <a:t>8.6</a:t>
              </a:r>
            </a:p>
          </p:txBody>
        </p:sp>
        <p:sp>
          <p:nvSpPr>
            <p:cNvPr id="334018" name="Rectangle 194"/>
            <p:cNvSpPr>
              <a:spLocks noChangeArrowheads="1"/>
            </p:cNvSpPr>
            <p:nvPr/>
          </p:nvSpPr>
          <p:spPr bwMode="auto">
            <a:xfrm>
              <a:off x="1061" y="2729"/>
              <a:ext cx="52"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0</a:t>
              </a:r>
              <a:endParaRPr lang="en-US" altLang="zh-CN" sz="2400">
                <a:solidFill>
                  <a:srgbClr val="0000CC"/>
                </a:solidFill>
                <a:latin typeface="Times New Roman" pitchFamily="18" charset="0"/>
                <a:ea typeface="宋体" pitchFamily="2" charset="-122"/>
              </a:endParaRPr>
            </a:p>
          </p:txBody>
        </p:sp>
        <p:sp>
          <p:nvSpPr>
            <p:cNvPr id="334019" name="Rectangle 195"/>
            <p:cNvSpPr>
              <a:spLocks noChangeArrowheads="1"/>
            </p:cNvSpPr>
            <p:nvPr/>
          </p:nvSpPr>
          <p:spPr bwMode="auto">
            <a:xfrm>
              <a:off x="1061" y="2584"/>
              <a:ext cx="52"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5</a:t>
              </a:r>
              <a:endParaRPr lang="en-US" altLang="zh-CN" sz="2400">
                <a:solidFill>
                  <a:srgbClr val="0000CC"/>
                </a:solidFill>
                <a:latin typeface="Times New Roman" pitchFamily="18" charset="0"/>
                <a:ea typeface="宋体" pitchFamily="2" charset="-122"/>
              </a:endParaRPr>
            </a:p>
          </p:txBody>
        </p:sp>
        <p:sp>
          <p:nvSpPr>
            <p:cNvPr id="334020" name="Rectangle 196"/>
            <p:cNvSpPr>
              <a:spLocks noChangeArrowheads="1"/>
            </p:cNvSpPr>
            <p:nvPr/>
          </p:nvSpPr>
          <p:spPr bwMode="auto">
            <a:xfrm>
              <a:off x="1004" y="2440"/>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10</a:t>
              </a:r>
              <a:endParaRPr lang="en-US" altLang="zh-CN" sz="2400">
                <a:solidFill>
                  <a:srgbClr val="0000CC"/>
                </a:solidFill>
                <a:latin typeface="Times New Roman" pitchFamily="18" charset="0"/>
                <a:ea typeface="宋体" pitchFamily="2" charset="-122"/>
              </a:endParaRPr>
            </a:p>
          </p:txBody>
        </p:sp>
        <p:sp>
          <p:nvSpPr>
            <p:cNvPr id="334021" name="Rectangle 197"/>
            <p:cNvSpPr>
              <a:spLocks noChangeArrowheads="1"/>
            </p:cNvSpPr>
            <p:nvPr/>
          </p:nvSpPr>
          <p:spPr bwMode="auto">
            <a:xfrm>
              <a:off x="1004" y="2303"/>
              <a:ext cx="104" cy="114"/>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15</a:t>
              </a:r>
              <a:endParaRPr lang="en-US" altLang="zh-CN" sz="2400">
                <a:solidFill>
                  <a:srgbClr val="0000CC"/>
                </a:solidFill>
                <a:latin typeface="Times New Roman" pitchFamily="18" charset="0"/>
                <a:ea typeface="宋体" pitchFamily="2" charset="-122"/>
              </a:endParaRPr>
            </a:p>
          </p:txBody>
        </p:sp>
        <p:sp>
          <p:nvSpPr>
            <p:cNvPr id="334022" name="Rectangle 198"/>
            <p:cNvSpPr>
              <a:spLocks noChangeArrowheads="1"/>
            </p:cNvSpPr>
            <p:nvPr/>
          </p:nvSpPr>
          <p:spPr bwMode="auto">
            <a:xfrm>
              <a:off x="1004" y="2158"/>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20</a:t>
              </a:r>
              <a:endParaRPr lang="en-US" altLang="zh-CN" sz="2400">
                <a:solidFill>
                  <a:srgbClr val="0000CC"/>
                </a:solidFill>
                <a:latin typeface="Times New Roman" pitchFamily="18" charset="0"/>
                <a:ea typeface="宋体" pitchFamily="2" charset="-122"/>
              </a:endParaRPr>
            </a:p>
          </p:txBody>
        </p:sp>
        <p:sp>
          <p:nvSpPr>
            <p:cNvPr id="334023" name="Rectangle 199"/>
            <p:cNvSpPr>
              <a:spLocks noChangeArrowheads="1"/>
            </p:cNvSpPr>
            <p:nvPr/>
          </p:nvSpPr>
          <p:spPr bwMode="auto">
            <a:xfrm>
              <a:off x="1004" y="2013"/>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25</a:t>
              </a:r>
              <a:endParaRPr lang="en-US" altLang="zh-CN" sz="2400">
                <a:solidFill>
                  <a:srgbClr val="0000CC"/>
                </a:solidFill>
                <a:latin typeface="Times New Roman" pitchFamily="18" charset="0"/>
                <a:ea typeface="宋体" pitchFamily="2" charset="-122"/>
              </a:endParaRPr>
            </a:p>
          </p:txBody>
        </p:sp>
        <p:sp>
          <p:nvSpPr>
            <p:cNvPr id="334024" name="Rectangle 200"/>
            <p:cNvSpPr>
              <a:spLocks noChangeArrowheads="1"/>
            </p:cNvSpPr>
            <p:nvPr/>
          </p:nvSpPr>
          <p:spPr bwMode="auto">
            <a:xfrm>
              <a:off x="1004" y="1868"/>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30</a:t>
              </a:r>
              <a:endParaRPr lang="en-US" altLang="zh-CN" sz="2400">
                <a:solidFill>
                  <a:srgbClr val="0000CC"/>
                </a:solidFill>
                <a:latin typeface="Times New Roman" pitchFamily="18" charset="0"/>
                <a:ea typeface="宋体" pitchFamily="2" charset="-122"/>
              </a:endParaRPr>
            </a:p>
          </p:txBody>
        </p:sp>
        <p:sp>
          <p:nvSpPr>
            <p:cNvPr id="334025" name="Rectangle 201"/>
            <p:cNvSpPr>
              <a:spLocks noChangeArrowheads="1"/>
            </p:cNvSpPr>
            <p:nvPr/>
          </p:nvSpPr>
          <p:spPr bwMode="auto">
            <a:xfrm>
              <a:off x="1004" y="1723"/>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35</a:t>
              </a:r>
              <a:endParaRPr lang="en-US" altLang="zh-CN" sz="2400">
                <a:solidFill>
                  <a:srgbClr val="0000CC"/>
                </a:solidFill>
                <a:latin typeface="Times New Roman" pitchFamily="18" charset="0"/>
                <a:ea typeface="宋体" pitchFamily="2" charset="-122"/>
              </a:endParaRPr>
            </a:p>
          </p:txBody>
        </p:sp>
        <p:sp>
          <p:nvSpPr>
            <p:cNvPr id="334026" name="Rectangle 202"/>
            <p:cNvSpPr>
              <a:spLocks noChangeArrowheads="1"/>
            </p:cNvSpPr>
            <p:nvPr/>
          </p:nvSpPr>
          <p:spPr bwMode="auto">
            <a:xfrm>
              <a:off x="1004" y="1587"/>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40</a:t>
              </a:r>
              <a:endParaRPr lang="en-US" altLang="zh-CN" sz="2400">
                <a:solidFill>
                  <a:srgbClr val="0000CC"/>
                </a:solidFill>
                <a:latin typeface="Times New Roman" pitchFamily="18" charset="0"/>
                <a:ea typeface="宋体" pitchFamily="2" charset="-122"/>
              </a:endParaRPr>
            </a:p>
          </p:txBody>
        </p:sp>
        <p:sp>
          <p:nvSpPr>
            <p:cNvPr id="334027" name="Rectangle 203"/>
            <p:cNvSpPr>
              <a:spLocks noChangeArrowheads="1"/>
            </p:cNvSpPr>
            <p:nvPr/>
          </p:nvSpPr>
          <p:spPr bwMode="auto">
            <a:xfrm>
              <a:off x="1004" y="1442"/>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45</a:t>
              </a:r>
              <a:endParaRPr lang="en-US" altLang="zh-CN" sz="2400">
                <a:solidFill>
                  <a:srgbClr val="0000CC"/>
                </a:solidFill>
                <a:latin typeface="Times New Roman" pitchFamily="18" charset="0"/>
                <a:ea typeface="宋体" pitchFamily="2" charset="-122"/>
              </a:endParaRPr>
            </a:p>
          </p:txBody>
        </p:sp>
        <p:sp>
          <p:nvSpPr>
            <p:cNvPr id="334028" name="Rectangle 204"/>
            <p:cNvSpPr>
              <a:spLocks noChangeArrowheads="1"/>
            </p:cNvSpPr>
            <p:nvPr/>
          </p:nvSpPr>
          <p:spPr bwMode="auto">
            <a:xfrm>
              <a:off x="1004" y="1297"/>
              <a:ext cx="104"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50</a:t>
              </a:r>
              <a:endParaRPr lang="en-US" altLang="zh-CN" sz="2400">
                <a:solidFill>
                  <a:srgbClr val="0000CC"/>
                </a:solidFill>
                <a:latin typeface="Times New Roman" pitchFamily="18" charset="0"/>
                <a:ea typeface="宋体" pitchFamily="2" charset="-122"/>
              </a:endParaRPr>
            </a:p>
          </p:txBody>
        </p:sp>
        <p:sp>
          <p:nvSpPr>
            <p:cNvPr id="334029" name="Rectangle 205"/>
            <p:cNvSpPr>
              <a:spLocks noChangeArrowheads="1"/>
            </p:cNvSpPr>
            <p:nvPr/>
          </p:nvSpPr>
          <p:spPr bwMode="auto">
            <a:xfrm>
              <a:off x="1371" y="2882"/>
              <a:ext cx="129"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6/6</a:t>
              </a:r>
              <a:endParaRPr lang="en-US" altLang="zh-CN" sz="2400">
                <a:solidFill>
                  <a:srgbClr val="0000CC"/>
                </a:solidFill>
                <a:latin typeface="Times New Roman" pitchFamily="18" charset="0"/>
                <a:ea typeface="宋体" pitchFamily="2" charset="-122"/>
              </a:endParaRPr>
            </a:p>
          </p:txBody>
        </p:sp>
        <p:sp>
          <p:nvSpPr>
            <p:cNvPr id="334030" name="Rectangle 206"/>
            <p:cNvSpPr>
              <a:spLocks noChangeArrowheads="1"/>
            </p:cNvSpPr>
            <p:nvPr/>
          </p:nvSpPr>
          <p:spPr bwMode="auto">
            <a:xfrm>
              <a:off x="1869" y="2882"/>
              <a:ext cx="129"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6/7</a:t>
              </a:r>
              <a:endParaRPr lang="en-US" altLang="zh-CN" sz="2400">
                <a:solidFill>
                  <a:srgbClr val="0000CC"/>
                </a:solidFill>
                <a:latin typeface="Times New Roman" pitchFamily="18" charset="0"/>
                <a:ea typeface="宋体" pitchFamily="2" charset="-122"/>
              </a:endParaRPr>
            </a:p>
          </p:txBody>
        </p:sp>
        <p:sp>
          <p:nvSpPr>
            <p:cNvPr id="334031" name="Rectangle 207"/>
            <p:cNvSpPr>
              <a:spLocks noChangeArrowheads="1"/>
            </p:cNvSpPr>
            <p:nvPr/>
          </p:nvSpPr>
          <p:spPr bwMode="auto">
            <a:xfrm>
              <a:off x="2368" y="2882"/>
              <a:ext cx="129" cy="115"/>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7/7</a:t>
              </a:r>
              <a:endParaRPr lang="en-US" altLang="zh-CN" sz="2400">
                <a:solidFill>
                  <a:srgbClr val="0000CC"/>
                </a:solidFill>
                <a:latin typeface="Times New Roman" pitchFamily="18" charset="0"/>
                <a:ea typeface="宋体" pitchFamily="2" charset="-122"/>
              </a:endParaRPr>
            </a:p>
          </p:txBody>
        </p:sp>
        <p:sp>
          <p:nvSpPr>
            <p:cNvPr id="334032" name="Text Box 208"/>
            <p:cNvSpPr txBox="1">
              <a:spLocks noChangeArrowheads="1"/>
            </p:cNvSpPr>
            <p:nvPr/>
          </p:nvSpPr>
          <p:spPr bwMode="auto">
            <a:xfrm>
              <a:off x="1297" y="1388"/>
              <a:ext cx="534" cy="212"/>
            </a:xfrm>
            <a:prstGeom prst="rect">
              <a:avLst/>
            </a:prstGeom>
            <a:noFill/>
            <a:ln w="9525">
              <a:noFill/>
              <a:miter lim="800000"/>
              <a:headEnd/>
              <a:tailEnd/>
            </a:ln>
            <a:effectLst/>
          </p:spPr>
          <p:txBody>
            <a:bodyPr wrap="none">
              <a:spAutoFit/>
            </a:bodyPr>
            <a:lstStyle/>
            <a:p>
              <a:pPr>
                <a:spcBef>
                  <a:spcPct val="0"/>
                </a:spcBef>
              </a:pPr>
              <a:r>
                <a:rPr lang="en-US" altLang="zh-CN">
                  <a:solidFill>
                    <a:srgbClr val="0000CC"/>
                  </a:solidFill>
                  <a:latin typeface="Times New Roman" pitchFamily="18" charset="0"/>
                  <a:ea typeface="宋体" pitchFamily="2" charset="-122"/>
                </a:rPr>
                <a:t>P=0.007</a:t>
              </a:r>
            </a:p>
          </p:txBody>
        </p:sp>
        <p:sp>
          <p:nvSpPr>
            <p:cNvPr id="334033" name="Text Box 209"/>
            <p:cNvSpPr txBox="1">
              <a:spLocks noChangeArrowheads="1"/>
            </p:cNvSpPr>
            <p:nvPr/>
          </p:nvSpPr>
          <p:spPr bwMode="auto">
            <a:xfrm>
              <a:off x="1116" y="2959"/>
              <a:ext cx="1583" cy="264"/>
            </a:xfrm>
            <a:prstGeom prst="rect">
              <a:avLst/>
            </a:prstGeom>
            <a:noFill/>
            <a:ln w="9525">
              <a:noFill/>
              <a:miter lim="800000"/>
              <a:headEnd/>
              <a:tailEnd/>
            </a:ln>
            <a:effectLst/>
          </p:spPr>
          <p:txBody>
            <a:bodyPr wrap="none">
              <a:spAutoFit/>
            </a:bodyPr>
            <a:lstStyle/>
            <a:p>
              <a:pPr>
                <a:spcBef>
                  <a:spcPct val="0"/>
                </a:spcBef>
              </a:pPr>
              <a:r>
                <a:rPr lang="en-US" altLang="zh-CN" sz="2400" b="1">
                  <a:solidFill>
                    <a:srgbClr val="0000CC"/>
                  </a:solidFill>
                  <a:ea typeface="宋体" pitchFamily="2" charset="-122"/>
                </a:rPr>
                <a:t>UGT1A1 genotype</a:t>
              </a:r>
            </a:p>
          </p:txBody>
        </p:sp>
        <p:sp>
          <p:nvSpPr>
            <p:cNvPr id="334034" name="Text Box 210"/>
            <p:cNvSpPr txBox="1">
              <a:spLocks noChangeArrowheads="1"/>
            </p:cNvSpPr>
            <p:nvPr/>
          </p:nvSpPr>
          <p:spPr bwMode="auto">
            <a:xfrm rot="-5400000">
              <a:off x="1" y="1994"/>
              <a:ext cx="1635" cy="206"/>
            </a:xfrm>
            <a:prstGeom prst="rect">
              <a:avLst/>
            </a:prstGeom>
            <a:noFill/>
            <a:ln w="9525">
              <a:noFill/>
              <a:miter lim="800000"/>
              <a:headEnd/>
              <a:tailEnd/>
            </a:ln>
            <a:effectLst/>
          </p:spPr>
          <p:txBody>
            <a:bodyPr wrap="none">
              <a:spAutoFit/>
            </a:bodyPr>
            <a:lstStyle/>
            <a:p>
              <a:pPr>
                <a:spcBef>
                  <a:spcPct val="0"/>
                </a:spcBef>
              </a:pPr>
              <a:r>
                <a:rPr lang="en-US" altLang="zh-CN" b="1">
                  <a:solidFill>
                    <a:srgbClr val="0000CC"/>
                  </a:solidFill>
                  <a:ea typeface="宋体" pitchFamily="2" charset="-122"/>
                </a:rPr>
                <a:t>% grade 4/5 neutropenia</a:t>
              </a:r>
            </a:p>
          </p:txBody>
        </p:sp>
      </p:grpSp>
      <p:sp>
        <p:nvSpPr>
          <p:cNvPr id="334035" name="Text Box 211"/>
          <p:cNvSpPr txBox="1">
            <a:spLocks noChangeArrowheads="1"/>
          </p:cNvSpPr>
          <p:nvPr/>
        </p:nvSpPr>
        <p:spPr bwMode="auto">
          <a:xfrm>
            <a:off x="4068763" y="5745163"/>
            <a:ext cx="1392237" cy="579437"/>
          </a:xfrm>
          <a:prstGeom prst="rect">
            <a:avLst/>
          </a:prstGeom>
          <a:noFill/>
          <a:ln w="9525">
            <a:noFill/>
            <a:miter lim="800000"/>
            <a:headEnd/>
            <a:tailEnd/>
          </a:ln>
          <a:effectLst/>
        </p:spPr>
        <p:txBody>
          <a:bodyPr wrap="none">
            <a:spAutoFit/>
          </a:bodyPr>
          <a:lstStyle/>
          <a:p>
            <a:pPr>
              <a:spcBef>
                <a:spcPct val="0"/>
              </a:spcBef>
            </a:pPr>
            <a:r>
              <a:rPr lang="en-US" altLang="zh-CN" sz="3200">
                <a:solidFill>
                  <a:srgbClr val="0000CC"/>
                </a:solidFill>
                <a:ea typeface="宋体" pitchFamily="2" charset="-122"/>
              </a:rPr>
              <a:t>N=524</a:t>
            </a:r>
          </a:p>
        </p:txBody>
      </p:sp>
      <p:sp>
        <p:nvSpPr>
          <p:cNvPr id="334036" name="Rectangle 212"/>
          <p:cNvSpPr>
            <a:spLocks noChangeArrowheads="1"/>
          </p:cNvSpPr>
          <p:nvPr/>
        </p:nvSpPr>
        <p:spPr bwMode="auto">
          <a:xfrm>
            <a:off x="4830763" y="1709738"/>
            <a:ext cx="4084637" cy="3733800"/>
          </a:xfrm>
          <a:prstGeom prst="rect">
            <a:avLst/>
          </a:prstGeom>
          <a:solidFill>
            <a:srgbClr val="FFFFFF"/>
          </a:solidFill>
          <a:ln w="0">
            <a:solidFill>
              <a:srgbClr val="000000"/>
            </a:solidFill>
            <a:miter lim="800000"/>
            <a:headEnd/>
            <a:tailEnd/>
          </a:ln>
        </p:spPr>
        <p:txBody>
          <a:bodyPr/>
          <a:lstStyle/>
          <a:p>
            <a:pPr>
              <a:spcBef>
                <a:spcPct val="0"/>
              </a:spcBef>
            </a:pPr>
            <a:endParaRPr lang="zh-CN" altLang="en-US" sz="2400">
              <a:solidFill>
                <a:srgbClr val="0000CC"/>
              </a:solidFill>
              <a:latin typeface="Times New Roman" pitchFamily="18" charset="0"/>
              <a:ea typeface="宋体" pitchFamily="2" charset="-122"/>
            </a:endParaRPr>
          </a:p>
        </p:txBody>
      </p:sp>
      <p:sp>
        <p:nvSpPr>
          <p:cNvPr id="334037" name="Rectangle 213"/>
          <p:cNvSpPr>
            <a:spLocks noChangeArrowheads="1"/>
          </p:cNvSpPr>
          <p:nvPr/>
        </p:nvSpPr>
        <p:spPr bwMode="auto">
          <a:xfrm>
            <a:off x="5942013" y="2192338"/>
            <a:ext cx="433387" cy="2300287"/>
          </a:xfrm>
          <a:prstGeom prst="rect">
            <a:avLst/>
          </a:prstGeom>
          <a:solidFill>
            <a:srgbClr val="FF9900"/>
          </a:solidFill>
          <a:ln w="9525">
            <a:solidFill>
              <a:srgbClr val="000000"/>
            </a:solidFill>
            <a:miter lim="800000"/>
            <a:headEnd/>
            <a:tailEnd/>
          </a:ln>
        </p:spPr>
        <p:txBody>
          <a:bodyPr/>
          <a:lstStyle/>
          <a:p>
            <a:endParaRPr lang="zh-CN" altLang="en-US"/>
          </a:p>
        </p:txBody>
      </p:sp>
      <p:sp>
        <p:nvSpPr>
          <p:cNvPr id="334038" name="Rectangle 214"/>
          <p:cNvSpPr>
            <a:spLocks noChangeArrowheads="1"/>
          </p:cNvSpPr>
          <p:nvPr/>
        </p:nvSpPr>
        <p:spPr bwMode="auto">
          <a:xfrm>
            <a:off x="7019925" y="2632075"/>
            <a:ext cx="423863" cy="1860550"/>
          </a:xfrm>
          <a:prstGeom prst="rect">
            <a:avLst/>
          </a:prstGeom>
          <a:solidFill>
            <a:srgbClr val="FF9900"/>
          </a:solidFill>
          <a:ln w="9525">
            <a:solidFill>
              <a:srgbClr val="000000"/>
            </a:solidFill>
            <a:miter lim="800000"/>
            <a:headEnd/>
            <a:tailEnd/>
          </a:ln>
        </p:spPr>
        <p:txBody>
          <a:bodyPr/>
          <a:lstStyle/>
          <a:p>
            <a:endParaRPr lang="zh-CN" altLang="en-US"/>
          </a:p>
        </p:txBody>
      </p:sp>
      <p:sp>
        <p:nvSpPr>
          <p:cNvPr id="334039" name="Rectangle 215"/>
          <p:cNvSpPr>
            <a:spLocks noChangeArrowheads="1"/>
          </p:cNvSpPr>
          <p:nvPr/>
        </p:nvSpPr>
        <p:spPr bwMode="auto">
          <a:xfrm>
            <a:off x="8088313" y="3702050"/>
            <a:ext cx="433387" cy="790575"/>
          </a:xfrm>
          <a:prstGeom prst="rect">
            <a:avLst/>
          </a:prstGeom>
          <a:solidFill>
            <a:srgbClr val="FF9900"/>
          </a:solidFill>
          <a:ln w="9525">
            <a:solidFill>
              <a:srgbClr val="000000"/>
            </a:solidFill>
            <a:miter lim="800000"/>
            <a:headEnd/>
            <a:tailEnd/>
          </a:ln>
        </p:spPr>
        <p:txBody>
          <a:bodyPr/>
          <a:lstStyle/>
          <a:p>
            <a:endParaRPr lang="zh-CN" altLang="en-US"/>
          </a:p>
        </p:txBody>
      </p:sp>
      <p:sp>
        <p:nvSpPr>
          <p:cNvPr id="334040" name="Line 216"/>
          <p:cNvSpPr>
            <a:spLocks noChangeShapeType="1"/>
          </p:cNvSpPr>
          <p:nvPr/>
        </p:nvSpPr>
        <p:spPr bwMode="auto">
          <a:xfrm>
            <a:off x="5619750" y="2016125"/>
            <a:ext cx="1588" cy="2476500"/>
          </a:xfrm>
          <a:prstGeom prst="line">
            <a:avLst/>
          </a:prstGeom>
          <a:noFill/>
          <a:ln w="0">
            <a:solidFill>
              <a:srgbClr val="000000"/>
            </a:solidFill>
            <a:round/>
            <a:headEnd/>
            <a:tailEnd/>
          </a:ln>
        </p:spPr>
        <p:txBody>
          <a:bodyPr/>
          <a:lstStyle/>
          <a:p>
            <a:endParaRPr lang="zh-CN" altLang="en-US"/>
          </a:p>
        </p:txBody>
      </p:sp>
      <p:sp>
        <p:nvSpPr>
          <p:cNvPr id="334041" name="Line 217"/>
          <p:cNvSpPr>
            <a:spLocks noChangeShapeType="1"/>
          </p:cNvSpPr>
          <p:nvPr/>
        </p:nvSpPr>
        <p:spPr bwMode="auto">
          <a:xfrm>
            <a:off x="5586413" y="4492625"/>
            <a:ext cx="33337" cy="1588"/>
          </a:xfrm>
          <a:prstGeom prst="line">
            <a:avLst/>
          </a:prstGeom>
          <a:noFill/>
          <a:ln w="0">
            <a:solidFill>
              <a:srgbClr val="000000"/>
            </a:solidFill>
            <a:round/>
            <a:headEnd/>
            <a:tailEnd/>
          </a:ln>
        </p:spPr>
        <p:txBody>
          <a:bodyPr/>
          <a:lstStyle/>
          <a:p>
            <a:endParaRPr lang="zh-CN" altLang="en-US"/>
          </a:p>
        </p:txBody>
      </p:sp>
      <p:sp>
        <p:nvSpPr>
          <p:cNvPr id="334042" name="Line 218"/>
          <p:cNvSpPr>
            <a:spLocks noChangeShapeType="1"/>
          </p:cNvSpPr>
          <p:nvPr/>
        </p:nvSpPr>
        <p:spPr bwMode="auto">
          <a:xfrm>
            <a:off x="5586413" y="4213225"/>
            <a:ext cx="33337" cy="1588"/>
          </a:xfrm>
          <a:prstGeom prst="line">
            <a:avLst/>
          </a:prstGeom>
          <a:noFill/>
          <a:ln w="0">
            <a:solidFill>
              <a:srgbClr val="000000"/>
            </a:solidFill>
            <a:round/>
            <a:headEnd/>
            <a:tailEnd/>
          </a:ln>
        </p:spPr>
        <p:txBody>
          <a:bodyPr/>
          <a:lstStyle/>
          <a:p>
            <a:endParaRPr lang="zh-CN" altLang="en-US"/>
          </a:p>
        </p:txBody>
      </p:sp>
      <p:sp>
        <p:nvSpPr>
          <p:cNvPr id="334043" name="Line 219"/>
          <p:cNvSpPr>
            <a:spLocks noChangeShapeType="1"/>
          </p:cNvSpPr>
          <p:nvPr/>
        </p:nvSpPr>
        <p:spPr bwMode="auto">
          <a:xfrm>
            <a:off x="5586413" y="3935413"/>
            <a:ext cx="33337" cy="1587"/>
          </a:xfrm>
          <a:prstGeom prst="line">
            <a:avLst/>
          </a:prstGeom>
          <a:noFill/>
          <a:ln w="0">
            <a:solidFill>
              <a:srgbClr val="000000"/>
            </a:solidFill>
            <a:round/>
            <a:headEnd/>
            <a:tailEnd/>
          </a:ln>
        </p:spPr>
        <p:txBody>
          <a:bodyPr/>
          <a:lstStyle/>
          <a:p>
            <a:endParaRPr lang="zh-CN" altLang="en-US"/>
          </a:p>
        </p:txBody>
      </p:sp>
      <p:sp>
        <p:nvSpPr>
          <p:cNvPr id="334044" name="Line 220"/>
          <p:cNvSpPr>
            <a:spLocks noChangeShapeType="1"/>
          </p:cNvSpPr>
          <p:nvPr/>
        </p:nvSpPr>
        <p:spPr bwMode="auto">
          <a:xfrm>
            <a:off x="5586413" y="3671888"/>
            <a:ext cx="33337" cy="1587"/>
          </a:xfrm>
          <a:prstGeom prst="line">
            <a:avLst/>
          </a:prstGeom>
          <a:noFill/>
          <a:ln w="0">
            <a:solidFill>
              <a:srgbClr val="000000"/>
            </a:solidFill>
            <a:round/>
            <a:headEnd/>
            <a:tailEnd/>
          </a:ln>
        </p:spPr>
        <p:txBody>
          <a:bodyPr/>
          <a:lstStyle/>
          <a:p>
            <a:endParaRPr lang="zh-CN" altLang="en-US"/>
          </a:p>
        </p:txBody>
      </p:sp>
      <p:sp>
        <p:nvSpPr>
          <p:cNvPr id="334045" name="Line 221"/>
          <p:cNvSpPr>
            <a:spLocks noChangeShapeType="1"/>
          </p:cNvSpPr>
          <p:nvPr/>
        </p:nvSpPr>
        <p:spPr bwMode="auto">
          <a:xfrm>
            <a:off x="5586413" y="3392488"/>
            <a:ext cx="33337" cy="1587"/>
          </a:xfrm>
          <a:prstGeom prst="line">
            <a:avLst/>
          </a:prstGeom>
          <a:noFill/>
          <a:ln w="0">
            <a:solidFill>
              <a:srgbClr val="000000"/>
            </a:solidFill>
            <a:round/>
            <a:headEnd/>
            <a:tailEnd/>
          </a:ln>
        </p:spPr>
        <p:txBody>
          <a:bodyPr/>
          <a:lstStyle/>
          <a:p>
            <a:endParaRPr lang="zh-CN" altLang="en-US"/>
          </a:p>
        </p:txBody>
      </p:sp>
      <p:sp>
        <p:nvSpPr>
          <p:cNvPr id="334046" name="Line 222"/>
          <p:cNvSpPr>
            <a:spLocks noChangeShapeType="1"/>
          </p:cNvSpPr>
          <p:nvPr/>
        </p:nvSpPr>
        <p:spPr bwMode="auto">
          <a:xfrm>
            <a:off x="5586413" y="3116263"/>
            <a:ext cx="33337" cy="1587"/>
          </a:xfrm>
          <a:prstGeom prst="line">
            <a:avLst/>
          </a:prstGeom>
          <a:noFill/>
          <a:ln w="0">
            <a:solidFill>
              <a:srgbClr val="000000"/>
            </a:solidFill>
            <a:round/>
            <a:headEnd/>
            <a:tailEnd/>
          </a:ln>
        </p:spPr>
        <p:txBody>
          <a:bodyPr/>
          <a:lstStyle/>
          <a:p>
            <a:endParaRPr lang="zh-CN" altLang="en-US"/>
          </a:p>
        </p:txBody>
      </p:sp>
      <p:sp>
        <p:nvSpPr>
          <p:cNvPr id="334047" name="Line 223"/>
          <p:cNvSpPr>
            <a:spLocks noChangeShapeType="1"/>
          </p:cNvSpPr>
          <p:nvPr/>
        </p:nvSpPr>
        <p:spPr bwMode="auto">
          <a:xfrm>
            <a:off x="5586413" y="2836863"/>
            <a:ext cx="33337" cy="1587"/>
          </a:xfrm>
          <a:prstGeom prst="line">
            <a:avLst/>
          </a:prstGeom>
          <a:noFill/>
          <a:ln w="0">
            <a:solidFill>
              <a:srgbClr val="000000"/>
            </a:solidFill>
            <a:round/>
            <a:headEnd/>
            <a:tailEnd/>
          </a:ln>
        </p:spPr>
        <p:txBody>
          <a:bodyPr/>
          <a:lstStyle/>
          <a:p>
            <a:endParaRPr lang="zh-CN" altLang="en-US"/>
          </a:p>
        </p:txBody>
      </p:sp>
      <p:sp>
        <p:nvSpPr>
          <p:cNvPr id="334048" name="Line 224"/>
          <p:cNvSpPr>
            <a:spLocks noChangeShapeType="1"/>
          </p:cNvSpPr>
          <p:nvPr/>
        </p:nvSpPr>
        <p:spPr bwMode="auto">
          <a:xfrm>
            <a:off x="5586413" y="2573338"/>
            <a:ext cx="33337" cy="1587"/>
          </a:xfrm>
          <a:prstGeom prst="line">
            <a:avLst/>
          </a:prstGeom>
          <a:noFill/>
          <a:ln w="0">
            <a:solidFill>
              <a:srgbClr val="000000"/>
            </a:solidFill>
            <a:round/>
            <a:headEnd/>
            <a:tailEnd/>
          </a:ln>
        </p:spPr>
        <p:txBody>
          <a:bodyPr/>
          <a:lstStyle/>
          <a:p>
            <a:endParaRPr lang="zh-CN" altLang="en-US"/>
          </a:p>
        </p:txBody>
      </p:sp>
      <p:sp>
        <p:nvSpPr>
          <p:cNvPr id="334049" name="Line 225"/>
          <p:cNvSpPr>
            <a:spLocks noChangeShapeType="1"/>
          </p:cNvSpPr>
          <p:nvPr/>
        </p:nvSpPr>
        <p:spPr bwMode="auto">
          <a:xfrm>
            <a:off x="5586413" y="2295525"/>
            <a:ext cx="33337" cy="1588"/>
          </a:xfrm>
          <a:prstGeom prst="line">
            <a:avLst/>
          </a:prstGeom>
          <a:noFill/>
          <a:ln w="0">
            <a:solidFill>
              <a:srgbClr val="000000"/>
            </a:solidFill>
            <a:round/>
            <a:headEnd/>
            <a:tailEnd/>
          </a:ln>
        </p:spPr>
        <p:txBody>
          <a:bodyPr/>
          <a:lstStyle/>
          <a:p>
            <a:endParaRPr lang="zh-CN" altLang="en-US"/>
          </a:p>
        </p:txBody>
      </p:sp>
      <p:sp>
        <p:nvSpPr>
          <p:cNvPr id="334050" name="Line 226"/>
          <p:cNvSpPr>
            <a:spLocks noChangeShapeType="1"/>
          </p:cNvSpPr>
          <p:nvPr/>
        </p:nvSpPr>
        <p:spPr bwMode="auto">
          <a:xfrm>
            <a:off x="5586413" y="2016125"/>
            <a:ext cx="33337" cy="1588"/>
          </a:xfrm>
          <a:prstGeom prst="line">
            <a:avLst/>
          </a:prstGeom>
          <a:noFill/>
          <a:ln w="0">
            <a:solidFill>
              <a:srgbClr val="000000"/>
            </a:solidFill>
            <a:round/>
            <a:headEnd/>
            <a:tailEnd/>
          </a:ln>
        </p:spPr>
        <p:txBody>
          <a:bodyPr/>
          <a:lstStyle/>
          <a:p>
            <a:endParaRPr lang="zh-CN" altLang="en-US"/>
          </a:p>
        </p:txBody>
      </p:sp>
      <p:sp>
        <p:nvSpPr>
          <p:cNvPr id="334051" name="Line 227"/>
          <p:cNvSpPr>
            <a:spLocks noChangeShapeType="1"/>
          </p:cNvSpPr>
          <p:nvPr/>
        </p:nvSpPr>
        <p:spPr bwMode="auto">
          <a:xfrm>
            <a:off x="5619750" y="4492625"/>
            <a:ext cx="3224213" cy="1588"/>
          </a:xfrm>
          <a:prstGeom prst="line">
            <a:avLst/>
          </a:prstGeom>
          <a:noFill/>
          <a:ln w="0">
            <a:solidFill>
              <a:srgbClr val="000000"/>
            </a:solidFill>
            <a:round/>
            <a:headEnd/>
            <a:tailEnd/>
          </a:ln>
        </p:spPr>
        <p:txBody>
          <a:bodyPr/>
          <a:lstStyle/>
          <a:p>
            <a:endParaRPr lang="zh-CN" altLang="en-US"/>
          </a:p>
        </p:txBody>
      </p:sp>
      <p:sp>
        <p:nvSpPr>
          <p:cNvPr id="334052" name="Line 228"/>
          <p:cNvSpPr>
            <a:spLocks noChangeShapeType="1"/>
          </p:cNvSpPr>
          <p:nvPr/>
        </p:nvSpPr>
        <p:spPr bwMode="auto">
          <a:xfrm flipV="1">
            <a:off x="5619750" y="4492625"/>
            <a:ext cx="1588" cy="58738"/>
          </a:xfrm>
          <a:prstGeom prst="line">
            <a:avLst/>
          </a:prstGeom>
          <a:noFill/>
          <a:ln w="0">
            <a:solidFill>
              <a:srgbClr val="000000"/>
            </a:solidFill>
            <a:round/>
            <a:headEnd/>
            <a:tailEnd/>
          </a:ln>
        </p:spPr>
        <p:txBody>
          <a:bodyPr/>
          <a:lstStyle/>
          <a:p>
            <a:endParaRPr lang="zh-CN" altLang="en-US"/>
          </a:p>
        </p:txBody>
      </p:sp>
      <p:sp>
        <p:nvSpPr>
          <p:cNvPr id="334053" name="Line 229"/>
          <p:cNvSpPr>
            <a:spLocks noChangeShapeType="1"/>
          </p:cNvSpPr>
          <p:nvPr/>
        </p:nvSpPr>
        <p:spPr bwMode="auto">
          <a:xfrm flipV="1">
            <a:off x="6697663" y="4492625"/>
            <a:ext cx="1587" cy="58738"/>
          </a:xfrm>
          <a:prstGeom prst="line">
            <a:avLst/>
          </a:prstGeom>
          <a:noFill/>
          <a:ln w="0">
            <a:solidFill>
              <a:srgbClr val="000000"/>
            </a:solidFill>
            <a:round/>
            <a:headEnd/>
            <a:tailEnd/>
          </a:ln>
        </p:spPr>
        <p:txBody>
          <a:bodyPr/>
          <a:lstStyle/>
          <a:p>
            <a:endParaRPr lang="zh-CN" altLang="en-US"/>
          </a:p>
        </p:txBody>
      </p:sp>
      <p:sp>
        <p:nvSpPr>
          <p:cNvPr id="334054" name="Line 230"/>
          <p:cNvSpPr>
            <a:spLocks noChangeShapeType="1"/>
          </p:cNvSpPr>
          <p:nvPr/>
        </p:nvSpPr>
        <p:spPr bwMode="auto">
          <a:xfrm flipV="1">
            <a:off x="7766050" y="4492625"/>
            <a:ext cx="1588" cy="58738"/>
          </a:xfrm>
          <a:prstGeom prst="line">
            <a:avLst/>
          </a:prstGeom>
          <a:noFill/>
          <a:ln w="0">
            <a:solidFill>
              <a:srgbClr val="000000"/>
            </a:solidFill>
            <a:round/>
            <a:headEnd/>
            <a:tailEnd/>
          </a:ln>
        </p:spPr>
        <p:txBody>
          <a:bodyPr/>
          <a:lstStyle/>
          <a:p>
            <a:endParaRPr lang="zh-CN" altLang="en-US"/>
          </a:p>
        </p:txBody>
      </p:sp>
      <p:sp>
        <p:nvSpPr>
          <p:cNvPr id="334055" name="Line 231"/>
          <p:cNvSpPr>
            <a:spLocks noChangeShapeType="1"/>
          </p:cNvSpPr>
          <p:nvPr/>
        </p:nvSpPr>
        <p:spPr bwMode="auto">
          <a:xfrm flipV="1">
            <a:off x="8843963" y="4492625"/>
            <a:ext cx="1587" cy="58738"/>
          </a:xfrm>
          <a:prstGeom prst="line">
            <a:avLst/>
          </a:prstGeom>
          <a:noFill/>
          <a:ln w="0">
            <a:solidFill>
              <a:srgbClr val="000000"/>
            </a:solidFill>
            <a:round/>
            <a:headEnd/>
            <a:tailEnd/>
          </a:ln>
        </p:spPr>
        <p:txBody>
          <a:bodyPr/>
          <a:lstStyle/>
          <a:p>
            <a:endParaRPr lang="zh-CN" altLang="en-US"/>
          </a:p>
        </p:txBody>
      </p:sp>
      <p:sp>
        <p:nvSpPr>
          <p:cNvPr id="334056" name="Rectangle 232"/>
          <p:cNvSpPr>
            <a:spLocks noChangeArrowheads="1"/>
          </p:cNvSpPr>
          <p:nvPr/>
        </p:nvSpPr>
        <p:spPr bwMode="auto">
          <a:xfrm>
            <a:off x="6015038" y="1871663"/>
            <a:ext cx="395287" cy="244475"/>
          </a:xfrm>
          <a:prstGeom prst="rect">
            <a:avLst/>
          </a:prstGeom>
          <a:noFill/>
          <a:ln w="9525">
            <a:noFill/>
            <a:miter lim="800000"/>
            <a:headEnd/>
            <a:tailEnd/>
          </a:ln>
        </p:spPr>
        <p:txBody>
          <a:bodyPr wrap="none" lIns="0" tIns="0" rIns="0" bIns="0">
            <a:spAutoFit/>
          </a:bodyPr>
          <a:lstStyle/>
          <a:p>
            <a:pPr>
              <a:spcBef>
                <a:spcPct val="0"/>
              </a:spcBef>
            </a:pPr>
            <a:r>
              <a:rPr lang="en-US" altLang="zh-CN" sz="1600">
                <a:solidFill>
                  <a:srgbClr val="0000CC"/>
                </a:solidFill>
                <a:ea typeface="宋体" pitchFamily="2" charset="-122"/>
              </a:rPr>
              <a:t>41.9</a:t>
            </a:r>
            <a:endParaRPr lang="en-US" altLang="zh-CN" sz="2400">
              <a:solidFill>
                <a:srgbClr val="0000CC"/>
              </a:solidFill>
              <a:latin typeface="Times New Roman" pitchFamily="18" charset="0"/>
              <a:ea typeface="宋体" pitchFamily="2" charset="-122"/>
            </a:endParaRPr>
          </a:p>
        </p:txBody>
      </p:sp>
      <p:sp>
        <p:nvSpPr>
          <p:cNvPr id="334057" name="Rectangle 233"/>
          <p:cNvSpPr>
            <a:spLocks noChangeArrowheads="1"/>
          </p:cNvSpPr>
          <p:nvPr/>
        </p:nvSpPr>
        <p:spPr bwMode="auto">
          <a:xfrm>
            <a:off x="7096125" y="2309813"/>
            <a:ext cx="395288" cy="244475"/>
          </a:xfrm>
          <a:prstGeom prst="rect">
            <a:avLst/>
          </a:prstGeom>
          <a:noFill/>
          <a:ln w="9525">
            <a:noFill/>
            <a:miter lim="800000"/>
            <a:headEnd/>
            <a:tailEnd/>
          </a:ln>
        </p:spPr>
        <p:txBody>
          <a:bodyPr wrap="none" lIns="0" tIns="0" rIns="0" bIns="0">
            <a:spAutoFit/>
          </a:bodyPr>
          <a:lstStyle/>
          <a:p>
            <a:pPr>
              <a:spcBef>
                <a:spcPct val="0"/>
              </a:spcBef>
            </a:pPr>
            <a:r>
              <a:rPr lang="en-US" altLang="zh-CN" sz="1600">
                <a:solidFill>
                  <a:srgbClr val="0000CC"/>
                </a:solidFill>
                <a:ea typeface="宋体" pitchFamily="2" charset="-122"/>
              </a:rPr>
              <a:t>33.8</a:t>
            </a:r>
            <a:endParaRPr lang="en-US" altLang="zh-CN" sz="2400">
              <a:solidFill>
                <a:srgbClr val="0000CC"/>
              </a:solidFill>
              <a:latin typeface="Times New Roman" pitchFamily="18" charset="0"/>
              <a:ea typeface="宋体" pitchFamily="2" charset="-122"/>
            </a:endParaRPr>
          </a:p>
        </p:txBody>
      </p:sp>
      <p:sp>
        <p:nvSpPr>
          <p:cNvPr id="334058" name="Rectangle 234"/>
          <p:cNvSpPr>
            <a:spLocks noChangeArrowheads="1"/>
          </p:cNvSpPr>
          <p:nvPr/>
        </p:nvSpPr>
        <p:spPr bwMode="auto">
          <a:xfrm>
            <a:off x="8161338" y="3379788"/>
            <a:ext cx="395287" cy="244475"/>
          </a:xfrm>
          <a:prstGeom prst="rect">
            <a:avLst/>
          </a:prstGeom>
          <a:noFill/>
          <a:ln w="9525">
            <a:noFill/>
            <a:miter lim="800000"/>
            <a:headEnd/>
            <a:tailEnd/>
          </a:ln>
        </p:spPr>
        <p:txBody>
          <a:bodyPr wrap="none" lIns="0" tIns="0" rIns="0" bIns="0">
            <a:spAutoFit/>
          </a:bodyPr>
          <a:lstStyle/>
          <a:p>
            <a:pPr>
              <a:spcBef>
                <a:spcPct val="0"/>
              </a:spcBef>
            </a:pPr>
            <a:r>
              <a:rPr lang="en-US" altLang="zh-CN" sz="1600">
                <a:solidFill>
                  <a:srgbClr val="0000CC"/>
                </a:solidFill>
                <a:ea typeface="宋体" pitchFamily="2" charset="-122"/>
              </a:rPr>
              <a:t>14.3</a:t>
            </a:r>
            <a:endParaRPr lang="en-US" altLang="zh-CN" sz="2400">
              <a:solidFill>
                <a:srgbClr val="0000CC"/>
              </a:solidFill>
              <a:latin typeface="Times New Roman" pitchFamily="18" charset="0"/>
              <a:ea typeface="宋体" pitchFamily="2" charset="-122"/>
            </a:endParaRPr>
          </a:p>
        </p:txBody>
      </p:sp>
      <p:sp>
        <p:nvSpPr>
          <p:cNvPr id="334059" name="Rectangle 235"/>
          <p:cNvSpPr>
            <a:spLocks noChangeArrowheads="1"/>
          </p:cNvSpPr>
          <p:nvPr/>
        </p:nvSpPr>
        <p:spPr bwMode="auto">
          <a:xfrm>
            <a:off x="5408613" y="4375150"/>
            <a:ext cx="98425"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0</a:t>
            </a:r>
            <a:endParaRPr lang="en-US" altLang="zh-CN" sz="1400">
              <a:solidFill>
                <a:srgbClr val="0000CC"/>
              </a:solidFill>
              <a:latin typeface="Times New Roman" pitchFamily="18" charset="0"/>
              <a:ea typeface="宋体" pitchFamily="2" charset="-122"/>
            </a:endParaRPr>
          </a:p>
        </p:txBody>
      </p:sp>
      <p:sp>
        <p:nvSpPr>
          <p:cNvPr id="334060" name="Rectangle 236"/>
          <p:cNvSpPr>
            <a:spLocks noChangeArrowheads="1"/>
          </p:cNvSpPr>
          <p:nvPr/>
        </p:nvSpPr>
        <p:spPr bwMode="auto">
          <a:xfrm>
            <a:off x="5381625" y="4095750"/>
            <a:ext cx="98425"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5</a:t>
            </a:r>
            <a:endParaRPr lang="en-US" altLang="zh-CN" sz="1400">
              <a:solidFill>
                <a:srgbClr val="0000CC"/>
              </a:solidFill>
              <a:latin typeface="Times New Roman" pitchFamily="18" charset="0"/>
              <a:ea typeface="宋体" pitchFamily="2" charset="-122"/>
            </a:endParaRPr>
          </a:p>
        </p:txBody>
      </p:sp>
      <p:sp>
        <p:nvSpPr>
          <p:cNvPr id="334061" name="Rectangle 237"/>
          <p:cNvSpPr>
            <a:spLocks noChangeArrowheads="1"/>
          </p:cNvSpPr>
          <p:nvPr/>
        </p:nvSpPr>
        <p:spPr bwMode="auto">
          <a:xfrm>
            <a:off x="5326063" y="3819525"/>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10</a:t>
            </a:r>
            <a:endParaRPr lang="en-US" altLang="zh-CN" sz="1400">
              <a:solidFill>
                <a:srgbClr val="0000CC"/>
              </a:solidFill>
              <a:latin typeface="Times New Roman" pitchFamily="18" charset="0"/>
              <a:ea typeface="宋体" pitchFamily="2" charset="-122"/>
            </a:endParaRPr>
          </a:p>
        </p:txBody>
      </p:sp>
      <p:sp>
        <p:nvSpPr>
          <p:cNvPr id="334062" name="Rectangle 238"/>
          <p:cNvSpPr>
            <a:spLocks noChangeArrowheads="1"/>
          </p:cNvSpPr>
          <p:nvPr/>
        </p:nvSpPr>
        <p:spPr bwMode="auto">
          <a:xfrm>
            <a:off x="5326063" y="3554413"/>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15</a:t>
            </a:r>
            <a:endParaRPr lang="en-US" altLang="zh-CN" sz="1400">
              <a:solidFill>
                <a:srgbClr val="0000CC"/>
              </a:solidFill>
              <a:latin typeface="Times New Roman" pitchFamily="18" charset="0"/>
              <a:ea typeface="宋体" pitchFamily="2" charset="-122"/>
            </a:endParaRPr>
          </a:p>
        </p:txBody>
      </p:sp>
      <p:sp>
        <p:nvSpPr>
          <p:cNvPr id="334063" name="Rectangle 239"/>
          <p:cNvSpPr>
            <a:spLocks noChangeArrowheads="1"/>
          </p:cNvSpPr>
          <p:nvPr/>
        </p:nvSpPr>
        <p:spPr bwMode="auto">
          <a:xfrm>
            <a:off x="5326063" y="3276600"/>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20</a:t>
            </a:r>
            <a:endParaRPr lang="en-US" altLang="zh-CN" sz="1400">
              <a:solidFill>
                <a:srgbClr val="0000CC"/>
              </a:solidFill>
              <a:latin typeface="Times New Roman" pitchFamily="18" charset="0"/>
              <a:ea typeface="宋体" pitchFamily="2" charset="-122"/>
            </a:endParaRPr>
          </a:p>
        </p:txBody>
      </p:sp>
      <p:sp>
        <p:nvSpPr>
          <p:cNvPr id="334064" name="Rectangle 240"/>
          <p:cNvSpPr>
            <a:spLocks noChangeArrowheads="1"/>
          </p:cNvSpPr>
          <p:nvPr/>
        </p:nvSpPr>
        <p:spPr bwMode="auto">
          <a:xfrm>
            <a:off x="5326063" y="2998788"/>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25</a:t>
            </a:r>
            <a:endParaRPr lang="en-US" altLang="zh-CN" sz="1400">
              <a:solidFill>
                <a:srgbClr val="0000CC"/>
              </a:solidFill>
              <a:latin typeface="Times New Roman" pitchFamily="18" charset="0"/>
              <a:ea typeface="宋体" pitchFamily="2" charset="-122"/>
            </a:endParaRPr>
          </a:p>
        </p:txBody>
      </p:sp>
      <p:sp>
        <p:nvSpPr>
          <p:cNvPr id="334065" name="Rectangle 241"/>
          <p:cNvSpPr>
            <a:spLocks noChangeArrowheads="1"/>
          </p:cNvSpPr>
          <p:nvPr/>
        </p:nvSpPr>
        <p:spPr bwMode="auto">
          <a:xfrm>
            <a:off x="5326063" y="2719388"/>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30</a:t>
            </a:r>
            <a:endParaRPr lang="en-US" altLang="zh-CN" sz="1400">
              <a:solidFill>
                <a:srgbClr val="0000CC"/>
              </a:solidFill>
              <a:latin typeface="Times New Roman" pitchFamily="18" charset="0"/>
              <a:ea typeface="宋体" pitchFamily="2" charset="-122"/>
            </a:endParaRPr>
          </a:p>
        </p:txBody>
      </p:sp>
      <p:sp>
        <p:nvSpPr>
          <p:cNvPr id="334066" name="Rectangle 242"/>
          <p:cNvSpPr>
            <a:spLocks noChangeArrowheads="1"/>
          </p:cNvSpPr>
          <p:nvPr/>
        </p:nvSpPr>
        <p:spPr bwMode="auto">
          <a:xfrm>
            <a:off x="5326063" y="2455863"/>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35</a:t>
            </a:r>
            <a:endParaRPr lang="en-US" altLang="zh-CN" sz="1400">
              <a:solidFill>
                <a:srgbClr val="0000CC"/>
              </a:solidFill>
              <a:latin typeface="Times New Roman" pitchFamily="18" charset="0"/>
              <a:ea typeface="宋体" pitchFamily="2" charset="-122"/>
            </a:endParaRPr>
          </a:p>
        </p:txBody>
      </p:sp>
      <p:sp>
        <p:nvSpPr>
          <p:cNvPr id="334067" name="Rectangle 243"/>
          <p:cNvSpPr>
            <a:spLocks noChangeArrowheads="1"/>
          </p:cNvSpPr>
          <p:nvPr/>
        </p:nvSpPr>
        <p:spPr bwMode="auto">
          <a:xfrm>
            <a:off x="5326063" y="2178050"/>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40</a:t>
            </a:r>
            <a:endParaRPr lang="en-US" altLang="zh-CN" sz="1400">
              <a:solidFill>
                <a:srgbClr val="0000CC"/>
              </a:solidFill>
              <a:latin typeface="Times New Roman" pitchFamily="18" charset="0"/>
              <a:ea typeface="宋体" pitchFamily="2" charset="-122"/>
            </a:endParaRPr>
          </a:p>
        </p:txBody>
      </p:sp>
      <p:sp>
        <p:nvSpPr>
          <p:cNvPr id="334068" name="Rectangle 244"/>
          <p:cNvSpPr>
            <a:spLocks noChangeArrowheads="1"/>
          </p:cNvSpPr>
          <p:nvPr/>
        </p:nvSpPr>
        <p:spPr bwMode="auto">
          <a:xfrm>
            <a:off x="5326063" y="1898650"/>
            <a:ext cx="196850" cy="212725"/>
          </a:xfrm>
          <a:prstGeom prst="rect">
            <a:avLst/>
          </a:prstGeom>
          <a:noFill/>
          <a:ln w="9525">
            <a:noFill/>
            <a:miter lim="800000"/>
            <a:headEnd/>
            <a:tailEnd/>
          </a:ln>
        </p:spPr>
        <p:txBody>
          <a:bodyPr wrap="none" lIns="0" tIns="0" rIns="0" bIns="0">
            <a:spAutoFit/>
          </a:bodyPr>
          <a:lstStyle/>
          <a:p>
            <a:pPr>
              <a:spcBef>
                <a:spcPct val="0"/>
              </a:spcBef>
            </a:pPr>
            <a:r>
              <a:rPr lang="en-US" altLang="zh-CN" sz="1400">
                <a:solidFill>
                  <a:srgbClr val="0000CC"/>
                </a:solidFill>
                <a:ea typeface="宋体" pitchFamily="2" charset="-122"/>
              </a:rPr>
              <a:t>45</a:t>
            </a:r>
            <a:endParaRPr lang="en-US" altLang="zh-CN" sz="1400">
              <a:solidFill>
                <a:srgbClr val="0000CC"/>
              </a:solidFill>
              <a:latin typeface="Times New Roman" pitchFamily="18" charset="0"/>
              <a:ea typeface="宋体" pitchFamily="2" charset="-122"/>
            </a:endParaRPr>
          </a:p>
        </p:txBody>
      </p:sp>
      <p:sp>
        <p:nvSpPr>
          <p:cNvPr id="334069" name="Rectangle 245"/>
          <p:cNvSpPr>
            <a:spLocks noChangeArrowheads="1"/>
          </p:cNvSpPr>
          <p:nvPr/>
        </p:nvSpPr>
        <p:spPr bwMode="auto">
          <a:xfrm>
            <a:off x="6084888" y="4652963"/>
            <a:ext cx="230187" cy="198437"/>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6/6</a:t>
            </a:r>
            <a:endParaRPr lang="en-US" altLang="zh-CN" sz="1300">
              <a:solidFill>
                <a:srgbClr val="0000CC"/>
              </a:solidFill>
              <a:latin typeface="Times New Roman" pitchFamily="18" charset="0"/>
              <a:ea typeface="宋体" pitchFamily="2" charset="-122"/>
            </a:endParaRPr>
          </a:p>
        </p:txBody>
      </p:sp>
      <p:sp>
        <p:nvSpPr>
          <p:cNvPr id="334070" name="Rectangle 246"/>
          <p:cNvSpPr>
            <a:spLocks noChangeArrowheads="1"/>
          </p:cNvSpPr>
          <p:nvPr/>
        </p:nvSpPr>
        <p:spPr bwMode="auto">
          <a:xfrm>
            <a:off x="7162800" y="4652963"/>
            <a:ext cx="230188" cy="198437"/>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6/7</a:t>
            </a:r>
            <a:endParaRPr lang="en-US" altLang="zh-CN" sz="1300">
              <a:solidFill>
                <a:srgbClr val="0000CC"/>
              </a:solidFill>
              <a:latin typeface="Times New Roman" pitchFamily="18" charset="0"/>
              <a:ea typeface="宋体" pitchFamily="2" charset="-122"/>
            </a:endParaRPr>
          </a:p>
        </p:txBody>
      </p:sp>
      <p:sp>
        <p:nvSpPr>
          <p:cNvPr id="334071" name="Rectangle 247"/>
          <p:cNvSpPr>
            <a:spLocks noChangeArrowheads="1"/>
          </p:cNvSpPr>
          <p:nvPr/>
        </p:nvSpPr>
        <p:spPr bwMode="auto">
          <a:xfrm>
            <a:off x="8232775" y="4652963"/>
            <a:ext cx="230188" cy="198437"/>
          </a:xfrm>
          <a:prstGeom prst="rect">
            <a:avLst/>
          </a:prstGeom>
          <a:noFill/>
          <a:ln w="9525">
            <a:noFill/>
            <a:miter lim="800000"/>
            <a:headEnd/>
            <a:tailEnd/>
          </a:ln>
        </p:spPr>
        <p:txBody>
          <a:bodyPr wrap="none" lIns="0" tIns="0" rIns="0" bIns="0">
            <a:spAutoFit/>
          </a:bodyPr>
          <a:lstStyle/>
          <a:p>
            <a:pPr>
              <a:spcBef>
                <a:spcPct val="0"/>
              </a:spcBef>
            </a:pPr>
            <a:r>
              <a:rPr lang="en-US" altLang="zh-CN" sz="1300">
                <a:solidFill>
                  <a:srgbClr val="0000CC"/>
                </a:solidFill>
                <a:ea typeface="宋体" pitchFamily="2" charset="-122"/>
              </a:rPr>
              <a:t>7/7</a:t>
            </a:r>
            <a:endParaRPr lang="en-US" altLang="zh-CN" sz="1300">
              <a:solidFill>
                <a:srgbClr val="0000CC"/>
              </a:solidFill>
              <a:latin typeface="Times New Roman" pitchFamily="18" charset="0"/>
              <a:ea typeface="宋体" pitchFamily="2" charset="-122"/>
            </a:endParaRPr>
          </a:p>
        </p:txBody>
      </p:sp>
      <p:sp>
        <p:nvSpPr>
          <p:cNvPr id="334072" name="Rectangle 248"/>
          <p:cNvSpPr>
            <a:spLocks noChangeArrowheads="1"/>
          </p:cNvSpPr>
          <p:nvPr/>
        </p:nvSpPr>
        <p:spPr bwMode="auto">
          <a:xfrm>
            <a:off x="6108700" y="4838700"/>
            <a:ext cx="2641600" cy="365125"/>
          </a:xfrm>
          <a:prstGeom prst="rect">
            <a:avLst/>
          </a:prstGeom>
          <a:noFill/>
          <a:ln w="9525">
            <a:noFill/>
            <a:miter lim="800000"/>
            <a:headEnd/>
            <a:tailEnd/>
          </a:ln>
        </p:spPr>
        <p:txBody>
          <a:bodyPr wrap="none" lIns="0" tIns="0" rIns="0" bIns="0">
            <a:spAutoFit/>
          </a:bodyPr>
          <a:lstStyle/>
          <a:p>
            <a:pPr>
              <a:spcBef>
                <a:spcPct val="0"/>
              </a:spcBef>
            </a:pPr>
            <a:r>
              <a:rPr lang="en-US" altLang="zh-CN" sz="2400" b="1">
                <a:solidFill>
                  <a:srgbClr val="0000CC"/>
                </a:solidFill>
                <a:ea typeface="宋体" pitchFamily="2" charset="-122"/>
              </a:rPr>
              <a:t>UGT1A1 genotype</a:t>
            </a:r>
            <a:endParaRPr lang="en-US" altLang="zh-CN" sz="2400">
              <a:solidFill>
                <a:srgbClr val="0000CC"/>
              </a:solidFill>
              <a:ea typeface="宋体" pitchFamily="2" charset="-122"/>
            </a:endParaRPr>
          </a:p>
        </p:txBody>
      </p:sp>
      <p:sp>
        <p:nvSpPr>
          <p:cNvPr id="334073" name="Rectangle 249"/>
          <p:cNvSpPr>
            <a:spLocks noChangeArrowheads="1"/>
          </p:cNvSpPr>
          <p:nvPr/>
        </p:nvSpPr>
        <p:spPr bwMode="auto">
          <a:xfrm rot="16200000">
            <a:off x="3856832" y="3064669"/>
            <a:ext cx="2527300" cy="274637"/>
          </a:xfrm>
          <a:prstGeom prst="rect">
            <a:avLst/>
          </a:prstGeom>
          <a:noFill/>
          <a:ln w="9525">
            <a:noFill/>
            <a:miter lim="800000"/>
            <a:headEnd/>
            <a:tailEnd/>
          </a:ln>
        </p:spPr>
        <p:txBody>
          <a:bodyPr wrap="none" lIns="0" tIns="0" rIns="0" bIns="0">
            <a:spAutoFit/>
          </a:bodyPr>
          <a:lstStyle/>
          <a:p>
            <a:pPr>
              <a:spcBef>
                <a:spcPct val="0"/>
              </a:spcBef>
            </a:pPr>
            <a:r>
              <a:rPr lang="en-US" altLang="zh-CN" b="1">
                <a:solidFill>
                  <a:srgbClr val="0000CC"/>
                </a:solidFill>
                <a:ea typeface="宋体" pitchFamily="2" charset="-122"/>
              </a:rPr>
              <a:t>Objective response (%)</a:t>
            </a:r>
          </a:p>
        </p:txBody>
      </p:sp>
      <p:sp>
        <p:nvSpPr>
          <p:cNvPr id="334074" name="Text Box 250"/>
          <p:cNvSpPr txBox="1">
            <a:spLocks noChangeArrowheads="1"/>
          </p:cNvSpPr>
          <p:nvPr/>
        </p:nvSpPr>
        <p:spPr bwMode="auto">
          <a:xfrm>
            <a:off x="7904163" y="1876425"/>
            <a:ext cx="954087" cy="366713"/>
          </a:xfrm>
          <a:prstGeom prst="rect">
            <a:avLst/>
          </a:prstGeom>
          <a:noFill/>
          <a:ln w="9525">
            <a:noFill/>
            <a:miter lim="800000"/>
            <a:headEnd/>
            <a:tailEnd/>
          </a:ln>
          <a:effectLst/>
        </p:spPr>
        <p:txBody>
          <a:bodyPr wrap="none">
            <a:spAutoFit/>
          </a:bodyPr>
          <a:lstStyle/>
          <a:p>
            <a:pPr>
              <a:spcBef>
                <a:spcPct val="0"/>
              </a:spcBef>
            </a:pPr>
            <a:r>
              <a:rPr lang="en-US" altLang="zh-CN">
                <a:solidFill>
                  <a:srgbClr val="0000CC"/>
                </a:solidFill>
                <a:latin typeface="Times New Roman" pitchFamily="18" charset="0"/>
                <a:ea typeface="宋体" pitchFamily="2" charset="-122"/>
              </a:rPr>
              <a:t>P=0.045</a:t>
            </a:r>
          </a:p>
        </p:txBody>
      </p:sp>
      <p:sp>
        <p:nvSpPr>
          <p:cNvPr id="334075" name="Text Box 251"/>
          <p:cNvSpPr txBox="1">
            <a:spLocks noChangeArrowheads="1"/>
          </p:cNvSpPr>
          <p:nvPr/>
        </p:nvSpPr>
        <p:spPr bwMode="auto">
          <a:xfrm>
            <a:off x="6629400" y="6369050"/>
            <a:ext cx="2438400" cy="336550"/>
          </a:xfrm>
          <a:prstGeom prst="rect">
            <a:avLst/>
          </a:prstGeom>
          <a:noFill/>
          <a:ln w="9525" algn="ctr">
            <a:noFill/>
            <a:miter lim="800000"/>
            <a:headEnd/>
            <a:tailEnd/>
          </a:ln>
          <a:effectLst/>
        </p:spPr>
        <p:txBody>
          <a:bodyPr>
            <a:spAutoFit/>
          </a:bodyPr>
          <a:lstStyle/>
          <a:p>
            <a:r>
              <a:rPr lang="en-US" altLang="zh-CN" sz="1600">
                <a:solidFill>
                  <a:srgbClr val="0000CC"/>
                </a:solidFill>
                <a:latin typeface="Times New Roman" pitchFamily="18" charset="0"/>
                <a:ea typeface="宋体" pitchFamily="2" charset="-122"/>
              </a:rPr>
              <a:t>From McLeod et al, 2004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850" name="Group 2"/>
          <p:cNvGrpSpPr>
            <a:grpSpLocks/>
          </p:cNvGrpSpPr>
          <p:nvPr/>
        </p:nvGrpSpPr>
        <p:grpSpPr bwMode="auto">
          <a:xfrm>
            <a:off x="1066800" y="3605213"/>
            <a:ext cx="1981200" cy="1692275"/>
            <a:chOff x="1008" y="1622"/>
            <a:chExt cx="1248" cy="1066"/>
          </a:xfrm>
        </p:grpSpPr>
        <p:grpSp>
          <p:nvGrpSpPr>
            <p:cNvPr id="334851" name="Group 3"/>
            <p:cNvGrpSpPr>
              <a:grpSpLocks/>
            </p:cNvGrpSpPr>
            <p:nvPr/>
          </p:nvGrpSpPr>
          <p:grpSpPr bwMode="auto">
            <a:xfrm>
              <a:off x="1008" y="1847"/>
              <a:ext cx="266" cy="714"/>
              <a:chOff x="2597" y="1367"/>
              <a:chExt cx="429" cy="1281"/>
            </a:xfrm>
          </p:grpSpPr>
          <p:grpSp>
            <p:nvGrpSpPr>
              <p:cNvPr id="334852" name="Group 4"/>
              <p:cNvGrpSpPr>
                <a:grpSpLocks/>
              </p:cNvGrpSpPr>
              <p:nvPr/>
            </p:nvGrpSpPr>
            <p:grpSpPr bwMode="auto">
              <a:xfrm>
                <a:off x="2597" y="1532"/>
                <a:ext cx="429" cy="1116"/>
                <a:chOff x="2597" y="1532"/>
                <a:chExt cx="429" cy="1116"/>
              </a:xfrm>
            </p:grpSpPr>
            <p:grpSp>
              <p:nvGrpSpPr>
                <p:cNvPr id="334853" name="Group 5"/>
                <p:cNvGrpSpPr>
                  <a:grpSpLocks/>
                </p:cNvGrpSpPr>
                <p:nvPr/>
              </p:nvGrpSpPr>
              <p:grpSpPr bwMode="auto">
                <a:xfrm>
                  <a:off x="2612" y="2531"/>
                  <a:ext cx="379" cy="117"/>
                  <a:chOff x="2612" y="2531"/>
                  <a:chExt cx="379" cy="117"/>
                </a:xfrm>
              </p:grpSpPr>
              <p:sp>
                <p:nvSpPr>
                  <p:cNvPr id="334854" name="Freeform 6"/>
                  <p:cNvSpPr>
                    <a:spLocks/>
                  </p:cNvSpPr>
                  <p:nvPr/>
                </p:nvSpPr>
                <p:spPr bwMode="auto">
                  <a:xfrm>
                    <a:off x="2612" y="2555"/>
                    <a:ext cx="120" cy="93"/>
                  </a:xfrm>
                  <a:custGeom>
                    <a:avLst/>
                    <a:gdLst/>
                    <a:ahLst/>
                    <a:cxnLst>
                      <a:cxn ang="0">
                        <a:pos x="45" y="19"/>
                      </a:cxn>
                      <a:cxn ang="0">
                        <a:pos x="19" y="44"/>
                      </a:cxn>
                      <a:cxn ang="0">
                        <a:pos x="0" y="69"/>
                      </a:cxn>
                      <a:cxn ang="0">
                        <a:pos x="2" y="85"/>
                      </a:cxn>
                      <a:cxn ang="0">
                        <a:pos x="15" y="92"/>
                      </a:cxn>
                      <a:cxn ang="0">
                        <a:pos x="53" y="89"/>
                      </a:cxn>
                      <a:cxn ang="0">
                        <a:pos x="74" y="79"/>
                      </a:cxn>
                      <a:cxn ang="0">
                        <a:pos x="85" y="61"/>
                      </a:cxn>
                      <a:cxn ang="0">
                        <a:pos x="118" y="46"/>
                      </a:cxn>
                      <a:cxn ang="0">
                        <a:pos x="119" y="22"/>
                      </a:cxn>
                      <a:cxn ang="0">
                        <a:pos x="113" y="0"/>
                      </a:cxn>
                      <a:cxn ang="0">
                        <a:pos x="81" y="17"/>
                      </a:cxn>
                      <a:cxn ang="0">
                        <a:pos x="45" y="19"/>
                      </a:cxn>
                    </a:cxnLst>
                    <a:rect l="0" t="0" r="r" b="b"/>
                    <a:pathLst>
                      <a:path w="120" h="93">
                        <a:moveTo>
                          <a:pt x="45" y="19"/>
                        </a:moveTo>
                        <a:lnTo>
                          <a:pt x="19" y="44"/>
                        </a:lnTo>
                        <a:lnTo>
                          <a:pt x="0" y="69"/>
                        </a:lnTo>
                        <a:lnTo>
                          <a:pt x="2" y="85"/>
                        </a:lnTo>
                        <a:lnTo>
                          <a:pt x="15" y="92"/>
                        </a:lnTo>
                        <a:lnTo>
                          <a:pt x="53" y="89"/>
                        </a:lnTo>
                        <a:lnTo>
                          <a:pt x="74" y="79"/>
                        </a:lnTo>
                        <a:lnTo>
                          <a:pt x="85" y="61"/>
                        </a:lnTo>
                        <a:lnTo>
                          <a:pt x="118" y="46"/>
                        </a:lnTo>
                        <a:lnTo>
                          <a:pt x="119" y="22"/>
                        </a:lnTo>
                        <a:lnTo>
                          <a:pt x="113" y="0"/>
                        </a:lnTo>
                        <a:lnTo>
                          <a:pt x="81" y="17"/>
                        </a:lnTo>
                        <a:lnTo>
                          <a:pt x="45" y="1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55" name="Freeform 7"/>
                  <p:cNvSpPr>
                    <a:spLocks/>
                  </p:cNvSpPr>
                  <p:nvPr/>
                </p:nvSpPr>
                <p:spPr bwMode="auto">
                  <a:xfrm>
                    <a:off x="2857" y="2531"/>
                    <a:ext cx="134" cy="96"/>
                  </a:xfrm>
                  <a:custGeom>
                    <a:avLst/>
                    <a:gdLst/>
                    <a:ahLst/>
                    <a:cxnLst>
                      <a:cxn ang="0">
                        <a:pos x="2" y="6"/>
                      </a:cxn>
                      <a:cxn ang="0">
                        <a:pos x="0" y="43"/>
                      </a:cxn>
                      <a:cxn ang="0">
                        <a:pos x="18" y="58"/>
                      </a:cxn>
                      <a:cxn ang="0">
                        <a:pos x="37" y="63"/>
                      </a:cxn>
                      <a:cxn ang="0">
                        <a:pos x="49" y="71"/>
                      </a:cxn>
                      <a:cxn ang="0">
                        <a:pos x="71" y="85"/>
                      </a:cxn>
                      <a:cxn ang="0">
                        <a:pos x="108" y="95"/>
                      </a:cxn>
                      <a:cxn ang="0">
                        <a:pos x="122" y="92"/>
                      </a:cxn>
                      <a:cxn ang="0">
                        <a:pos x="133" y="86"/>
                      </a:cxn>
                      <a:cxn ang="0">
                        <a:pos x="133" y="76"/>
                      </a:cxn>
                      <a:cxn ang="0">
                        <a:pos x="119" y="54"/>
                      </a:cxn>
                      <a:cxn ang="0">
                        <a:pos x="89" y="33"/>
                      </a:cxn>
                      <a:cxn ang="0">
                        <a:pos x="65" y="14"/>
                      </a:cxn>
                      <a:cxn ang="0">
                        <a:pos x="57" y="0"/>
                      </a:cxn>
                      <a:cxn ang="0">
                        <a:pos x="2" y="6"/>
                      </a:cxn>
                    </a:cxnLst>
                    <a:rect l="0" t="0" r="r" b="b"/>
                    <a:pathLst>
                      <a:path w="134" h="96">
                        <a:moveTo>
                          <a:pt x="2" y="6"/>
                        </a:moveTo>
                        <a:lnTo>
                          <a:pt x="0" y="43"/>
                        </a:lnTo>
                        <a:lnTo>
                          <a:pt x="18" y="58"/>
                        </a:lnTo>
                        <a:lnTo>
                          <a:pt x="37" y="63"/>
                        </a:lnTo>
                        <a:lnTo>
                          <a:pt x="49" y="71"/>
                        </a:lnTo>
                        <a:lnTo>
                          <a:pt x="71" y="85"/>
                        </a:lnTo>
                        <a:lnTo>
                          <a:pt x="108" y="95"/>
                        </a:lnTo>
                        <a:lnTo>
                          <a:pt x="122" y="92"/>
                        </a:lnTo>
                        <a:lnTo>
                          <a:pt x="133" y="86"/>
                        </a:lnTo>
                        <a:lnTo>
                          <a:pt x="133" y="76"/>
                        </a:lnTo>
                        <a:lnTo>
                          <a:pt x="119" y="54"/>
                        </a:lnTo>
                        <a:lnTo>
                          <a:pt x="89" y="33"/>
                        </a:lnTo>
                        <a:lnTo>
                          <a:pt x="65" y="14"/>
                        </a:lnTo>
                        <a:lnTo>
                          <a:pt x="57" y="0"/>
                        </a:lnTo>
                        <a:lnTo>
                          <a:pt x="2" y="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4856" name="Group 8"/>
                <p:cNvGrpSpPr>
                  <a:grpSpLocks/>
                </p:cNvGrpSpPr>
                <p:nvPr/>
              </p:nvGrpSpPr>
              <p:grpSpPr bwMode="auto">
                <a:xfrm>
                  <a:off x="2597" y="1532"/>
                  <a:ext cx="429" cy="1053"/>
                  <a:chOff x="2597" y="1532"/>
                  <a:chExt cx="429" cy="1053"/>
                </a:xfrm>
              </p:grpSpPr>
              <p:grpSp>
                <p:nvGrpSpPr>
                  <p:cNvPr id="334857" name="Group 9"/>
                  <p:cNvGrpSpPr>
                    <a:grpSpLocks/>
                  </p:cNvGrpSpPr>
                  <p:nvPr/>
                </p:nvGrpSpPr>
                <p:grpSpPr bwMode="auto">
                  <a:xfrm>
                    <a:off x="2652" y="1532"/>
                    <a:ext cx="271" cy="339"/>
                    <a:chOff x="2652" y="1532"/>
                    <a:chExt cx="271" cy="339"/>
                  </a:xfrm>
                </p:grpSpPr>
                <p:sp>
                  <p:nvSpPr>
                    <p:cNvPr id="334858" name="Freeform 10"/>
                    <p:cNvSpPr>
                      <a:spLocks/>
                    </p:cNvSpPr>
                    <p:nvPr/>
                  </p:nvSpPr>
                  <p:spPr bwMode="auto">
                    <a:xfrm>
                      <a:off x="2652" y="1551"/>
                      <a:ext cx="271" cy="320"/>
                    </a:xfrm>
                    <a:custGeom>
                      <a:avLst/>
                      <a:gdLst/>
                      <a:ahLst/>
                      <a:cxnLst>
                        <a:cxn ang="0">
                          <a:pos x="0" y="61"/>
                        </a:cxn>
                        <a:cxn ang="0">
                          <a:pos x="81" y="0"/>
                        </a:cxn>
                        <a:cxn ang="0">
                          <a:pos x="170" y="140"/>
                        </a:cxn>
                        <a:cxn ang="0">
                          <a:pos x="186" y="7"/>
                        </a:cxn>
                        <a:cxn ang="0">
                          <a:pos x="241" y="24"/>
                        </a:cxn>
                        <a:cxn ang="0">
                          <a:pos x="270" y="73"/>
                        </a:cxn>
                        <a:cxn ang="0">
                          <a:pos x="265" y="319"/>
                        </a:cxn>
                        <a:cxn ang="0">
                          <a:pos x="30" y="319"/>
                        </a:cxn>
                        <a:cxn ang="0">
                          <a:pos x="0" y="61"/>
                        </a:cxn>
                      </a:cxnLst>
                      <a:rect l="0" t="0" r="r" b="b"/>
                      <a:pathLst>
                        <a:path w="271" h="320">
                          <a:moveTo>
                            <a:pt x="0" y="61"/>
                          </a:moveTo>
                          <a:lnTo>
                            <a:pt x="81" y="0"/>
                          </a:lnTo>
                          <a:lnTo>
                            <a:pt x="170" y="140"/>
                          </a:lnTo>
                          <a:lnTo>
                            <a:pt x="186" y="7"/>
                          </a:lnTo>
                          <a:lnTo>
                            <a:pt x="241" y="24"/>
                          </a:lnTo>
                          <a:lnTo>
                            <a:pt x="270" y="73"/>
                          </a:lnTo>
                          <a:lnTo>
                            <a:pt x="265" y="319"/>
                          </a:lnTo>
                          <a:lnTo>
                            <a:pt x="30" y="319"/>
                          </a:lnTo>
                          <a:lnTo>
                            <a:pt x="0" y="6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59" name="Freeform 11"/>
                    <p:cNvSpPr>
                      <a:spLocks/>
                    </p:cNvSpPr>
                    <p:nvPr/>
                  </p:nvSpPr>
                  <p:spPr bwMode="auto">
                    <a:xfrm>
                      <a:off x="2730" y="1532"/>
                      <a:ext cx="109" cy="188"/>
                    </a:xfrm>
                    <a:custGeom>
                      <a:avLst/>
                      <a:gdLst/>
                      <a:ahLst/>
                      <a:cxnLst>
                        <a:cxn ang="0">
                          <a:pos x="0" y="19"/>
                        </a:cxn>
                        <a:cxn ang="0">
                          <a:pos x="9" y="0"/>
                        </a:cxn>
                        <a:cxn ang="0">
                          <a:pos x="75" y="32"/>
                        </a:cxn>
                        <a:cxn ang="0">
                          <a:pos x="91" y="11"/>
                        </a:cxn>
                        <a:cxn ang="0">
                          <a:pos x="103" y="19"/>
                        </a:cxn>
                        <a:cxn ang="0">
                          <a:pos x="108" y="129"/>
                        </a:cxn>
                        <a:cxn ang="0">
                          <a:pos x="106" y="187"/>
                        </a:cxn>
                        <a:cxn ang="0">
                          <a:pos x="0" y="19"/>
                        </a:cxn>
                      </a:cxnLst>
                      <a:rect l="0" t="0" r="r" b="b"/>
                      <a:pathLst>
                        <a:path w="109" h="188">
                          <a:moveTo>
                            <a:pt x="0" y="19"/>
                          </a:moveTo>
                          <a:lnTo>
                            <a:pt x="9" y="0"/>
                          </a:lnTo>
                          <a:lnTo>
                            <a:pt x="75" y="32"/>
                          </a:lnTo>
                          <a:lnTo>
                            <a:pt x="91" y="11"/>
                          </a:lnTo>
                          <a:lnTo>
                            <a:pt x="103" y="19"/>
                          </a:lnTo>
                          <a:lnTo>
                            <a:pt x="108" y="129"/>
                          </a:lnTo>
                          <a:lnTo>
                            <a:pt x="106" y="187"/>
                          </a:lnTo>
                          <a:lnTo>
                            <a:pt x="0" y="1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60" name="Freeform 12"/>
                    <p:cNvSpPr>
                      <a:spLocks/>
                    </p:cNvSpPr>
                    <p:nvPr/>
                  </p:nvSpPr>
                  <p:spPr bwMode="auto">
                    <a:xfrm>
                      <a:off x="2765" y="1570"/>
                      <a:ext cx="69" cy="37"/>
                    </a:xfrm>
                    <a:custGeom>
                      <a:avLst/>
                      <a:gdLst/>
                      <a:ahLst/>
                      <a:cxnLst>
                        <a:cxn ang="0">
                          <a:pos x="0" y="36"/>
                        </a:cxn>
                        <a:cxn ang="0">
                          <a:pos x="38" y="0"/>
                        </a:cxn>
                        <a:cxn ang="0">
                          <a:pos x="68" y="29"/>
                        </a:cxn>
                      </a:cxnLst>
                      <a:rect l="0" t="0" r="r" b="b"/>
                      <a:pathLst>
                        <a:path w="69" h="37">
                          <a:moveTo>
                            <a:pt x="0" y="36"/>
                          </a:moveTo>
                          <a:lnTo>
                            <a:pt x="38" y="0"/>
                          </a:lnTo>
                          <a:lnTo>
                            <a:pt x="68" y="29"/>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4861" name="Group 13"/>
                  <p:cNvGrpSpPr>
                    <a:grpSpLocks/>
                  </p:cNvGrpSpPr>
                  <p:nvPr/>
                </p:nvGrpSpPr>
                <p:grpSpPr bwMode="auto">
                  <a:xfrm>
                    <a:off x="2597" y="1548"/>
                    <a:ext cx="429" cy="1037"/>
                    <a:chOff x="2597" y="1548"/>
                    <a:chExt cx="429" cy="1037"/>
                  </a:xfrm>
                </p:grpSpPr>
                <p:sp>
                  <p:nvSpPr>
                    <p:cNvPr id="334862" name="Freeform 14"/>
                    <p:cNvSpPr>
                      <a:spLocks/>
                    </p:cNvSpPr>
                    <p:nvPr/>
                  </p:nvSpPr>
                  <p:spPr bwMode="auto">
                    <a:xfrm>
                      <a:off x="2597" y="1548"/>
                      <a:ext cx="429" cy="1037"/>
                    </a:xfrm>
                    <a:custGeom>
                      <a:avLst/>
                      <a:gdLst/>
                      <a:ahLst/>
                      <a:cxnLst>
                        <a:cxn ang="0">
                          <a:pos x="135" y="0"/>
                        </a:cxn>
                        <a:cxn ang="0">
                          <a:pos x="33" y="76"/>
                        </a:cxn>
                        <a:cxn ang="0">
                          <a:pos x="0" y="321"/>
                        </a:cxn>
                        <a:cxn ang="0">
                          <a:pos x="80" y="483"/>
                        </a:cxn>
                        <a:cxn ang="0">
                          <a:pos x="81" y="513"/>
                        </a:cxn>
                        <a:cxn ang="0">
                          <a:pos x="87" y="551"/>
                        </a:cxn>
                        <a:cxn ang="0">
                          <a:pos x="97" y="575"/>
                        </a:cxn>
                        <a:cxn ang="0">
                          <a:pos x="84" y="751"/>
                        </a:cxn>
                        <a:cxn ang="0">
                          <a:pos x="56" y="1033"/>
                        </a:cxn>
                        <a:cxn ang="0">
                          <a:pos x="85" y="1036"/>
                        </a:cxn>
                        <a:cxn ang="0">
                          <a:pos x="130" y="1021"/>
                        </a:cxn>
                        <a:cxn ang="0">
                          <a:pos x="162" y="831"/>
                        </a:cxn>
                        <a:cxn ang="0">
                          <a:pos x="179" y="761"/>
                        </a:cxn>
                        <a:cxn ang="0">
                          <a:pos x="226" y="578"/>
                        </a:cxn>
                        <a:cxn ang="0">
                          <a:pos x="233" y="771"/>
                        </a:cxn>
                        <a:cxn ang="0">
                          <a:pos x="258" y="1005"/>
                        </a:cxn>
                        <a:cxn ang="0">
                          <a:pos x="326" y="1007"/>
                        </a:cxn>
                        <a:cxn ang="0">
                          <a:pos x="333" y="756"/>
                        </a:cxn>
                        <a:cxn ang="0">
                          <a:pos x="327" y="505"/>
                        </a:cxn>
                        <a:cxn ang="0">
                          <a:pos x="330" y="378"/>
                        </a:cxn>
                        <a:cxn ang="0">
                          <a:pos x="343" y="338"/>
                        </a:cxn>
                        <a:cxn ang="0">
                          <a:pos x="350" y="342"/>
                        </a:cxn>
                        <a:cxn ang="0">
                          <a:pos x="422" y="299"/>
                        </a:cxn>
                        <a:cxn ang="0">
                          <a:pos x="428" y="219"/>
                        </a:cxn>
                        <a:cxn ang="0">
                          <a:pos x="314" y="27"/>
                        </a:cxn>
                        <a:cxn ang="0">
                          <a:pos x="233" y="0"/>
                        </a:cxn>
                        <a:cxn ang="0">
                          <a:pos x="250" y="129"/>
                        </a:cxn>
                        <a:cxn ang="0">
                          <a:pos x="230" y="256"/>
                        </a:cxn>
                        <a:cxn ang="0">
                          <a:pos x="198" y="138"/>
                        </a:cxn>
                        <a:cxn ang="0">
                          <a:pos x="135" y="0"/>
                        </a:cxn>
                      </a:cxnLst>
                      <a:rect l="0" t="0" r="r" b="b"/>
                      <a:pathLst>
                        <a:path w="429" h="1037">
                          <a:moveTo>
                            <a:pt x="135" y="0"/>
                          </a:moveTo>
                          <a:lnTo>
                            <a:pt x="33" y="76"/>
                          </a:lnTo>
                          <a:lnTo>
                            <a:pt x="0" y="321"/>
                          </a:lnTo>
                          <a:lnTo>
                            <a:pt x="80" y="483"/>
                          </a:lnTo>
                          <a:lnTo>
                            <a:pt x="81" y="513"/>
                          </a:lnTo>
                          <a:lnTo>
                            <a:pt x="87" y="551"/>
                          </a:lnTo>
                          <a:lnTo>
                            <a:pt x="97" y="575"/>
                          </a:lnTo>
                          <a:lnTo>
                            <a:pt x="84" y="751"/>
                          </a:lnTo>
                          <a:lnTo>
                            <a:pt x="56" y="1033"/>
                          </a:lnTo>
                          <a:lnTo>
                            <a:pt x="85" y="1036"/>
                          </a:lnTo>
                          <a:lnTo>
                            <a:pt x="130" y="1021"/>
                          </a:lnTo>
                          <a:lnTo>
                            <a:pt x="162" y="831"/>
                          </a:lnTo>
                          <a:lnTo>
                            <a:pt x="179" y="761"/>
                          </a:lnTo>
                          <a:lnTo>
                            <a:pt x="226" y="578"/>
                          </a:lnTo>
                          <a:lnTo>
                            <a:pt x="233" y="771"/>
                          </a:lnTo>
                          <a:lnTo>
                            <a:pt x="258" y="1005"/>
                          </a:lnTo>
                          <a:lnTo>
                            <a:pt x="326" y="1007"/>
                          </a:lnTo>
                          <a:lnTo>
                            <a:pt x="333" y="756"/>
                          </a:lnTo>
                          <a:lnTo>
                            <a:pt x="327" y="505"/>
                          </a:lnTo>
                          <a:lnTo>
                            <a:pt x="330" y="378"/>
                          </a:lnTo>
                          <a:lnTo>
                            <a:pt x="343" y="338"/>
                          </a:lnTo>
                          <a:lnTo>
                            <a:pt x="350" y="342"/>
                          </a:lnTo>
                          <a:lnTo>
                            <a:pt x="422" y="299"/>
                          </a:lnTo>
                          <a:lnTo>
                            <a:pt x="428" y="219"/>
                          </a:lnTo>
                          <a:lnTo>
                            <a:pt x="314" y="27"/>
                          </a:lnTo>
                          <a:lnTo>
                            <a:pt x="233" y="0"/>
                          </a:lnTo>
                          <a:lnTo>
                            <a:pt x="250" y="129"/>
                          </a:lnTo>
                          <a:lnTo>
                            <a:pt x="230" y="256"/>
                          </a:lnTo>
                          <a:lnTo>
                            <a:pt x="198" y="138"/>
                          </a:lnTo>
                          <a:lnTo>
                            <a:pt x="135"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63" name="Freeform 15"/>
                    <p:cNvSpPr>
                      <a:spLocks/>
                    </p:cNvSpPr>
                    <p:nvPr/>
                  </p:nvSpPr>
                  <p:spPr bwMode="auto">
                    <a:xfrm>
                      <a:off x="2621" y="1660"/>
                      <a:ext cx="109" cy="271"/>
                    </a:xfrm>
                    <a:custGeom>
                      <a:avLst/>
                      <a:gdLst/>
                      <a:ahLst/>
                      <a:cxnLst>
                        <a:cxn ang="0">
                          <a:pos x="54" y="0"/>
                        </a:cxn>
                        <a:cxn ang="0">
                          <a:pos x="65" y="65"/>
                        </a:cxn>
                        <a:cxn ang="0">
                          <a:pos x="59" y="162"/>
                        </a:cxn>
                        <a:cxn ang="0">
                          <a:pos x="0" y="178"/>
                        </a:cxn>
                        <a:cxn ang="0">
                          <a:pos x="59" y="184"/>
                        </a:cxn>
                        <a:cxn ang="0">
                          <a:pos x="75" y="243"/>
                        </a:cxn>
                        <a:cxn ang="0">
                          <a:pos x="108" y="270"/>
                        </a:cxn>
                        <a:cxn ang="0">
                          <a:pos x="97" y="221"/>
                        </a:cxn>
                        <a:cxn ang="0">
                          <a:pos x="86" y="194"/>
                        </a:cxn>
                        <a:cxn ang="0">
                          <a:pos x="81" y="130"/>
                        </a:cxn>
                        <a:cxn ang="0">
                          <a:pos x="54" y="0"/>
                        </a:cxn>
                      </a:cxnLst>
                      <a:rect l="0" t="0" r="r" b="b"/>
                      <a:pathLst>
                        <a:path w="109" h="271">
                          <a:moveTo>
                            <a:pt x="54" y="0"/>
                          </a:moveTo>
                          <a:lnTo>
                            <a:pt x="65" y="65"/>
                          </a:lnTo>
                          <a:lnTo>
                            <a:pt x="59" y="162"/>
                          </a:lnTo>
                          <a:lnTo>
                            <a:pt x="0" y="178"/>
                          </a:lnTo>
                          <a:lnTo>
                            <a:pt x="59" y="184"/>
                          </a:lnTo>
                          <a:lnTo>
                            <a:pt x="75" y="243"/>
                          </a:lnTo>
                          <a:lnTo>
                            <a:pt x="108" y="270"/>
                          </a:lnTo>
                          <a:lnTo>
                            <a:pt x="97" y="221"/>
                          </a:lnTo>
                          <a:lnTo>
                            <a:pt x="86" y="194"/>
                          </a:lnTo>
                          <a:lnTo>
                            <a:pt x="81" y="130"/>
                          </a:lnTo>
                          <a:lnTo>
                            <a:pt x="54"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64" name="Freeform 16"/>
                    <p:cNvSpPr>
                      <a:spLocks/>
                    </p:cNvSpPr>
                    <p:nvPr/>
                  </p:nvSpPr>
                  <p:spPr bwMode="auto">
                    <a:xfrm>
                      <a:off x="2719" y="1676"/>
                      <a:ext cx="39" cy="37"/>
                    </a:xfrm>
                    <a:custGeom>
                      <a:avLst/>
                      <a:gdLst/>
                      <a:ahLst/>
                      <a:cxnLst>
                        <a:cxn ang="0">
                          <a:pos x="0" y="36"/>
                        </a:cxn>
                        <a:cxn ang="0">
                          <a:pos x="8" y="0"/>
                        </a:cxn>
                        <a:cxn ang="0">
                          <a:pos x="38" y="31"/>
                        </a:cxn>
                        <a:cxn ang="0">
                          <a:pos x="0" y="36"/>
                        </a:cxn>
                      </a:cxnLst>
                      <a:rect l="0" t="0" r="r" b="b"/>
                      <a:pathLst>
                        <a:path w="39" h="37">
                          <a:moveTo>
                            <a:pt x="0" y="36"/>
                          </a:moveTo>
                          <a:lnTo>
                            <a:pt x="8" y="0"/>
                          </a:lnTo>
                          <a:lnTo>
                            <a:pt x="38" y="31"/>
                          </a:lnTo>
                          <a:lnTo>
                            <a:pt x="0" y="3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grpSp>
            <p:nvGrpSpPr>
              <p:cNvPr id="334865" name="Group 17"/>
              <p:cNvGrpSpPr>
                <a:grpSpLocks/>
              </p:cNvGrpSpPr>
              <p:nvPr/>
            </p:nvGrpSpPr>
            <p:grpSpPr bwMode="auto">
              <a:xfrm>
                <a:off x="2717" y="1367"/>
                <a:ext cx="231" cy="523"/>
                <a:chOff x="2717" y="1367"/>
                <a:chExt cx="231" cy="523"/>
              </a:xfrm>
            </p:grpSpPr>
            <p:grpSp>
              <p:nvGrpSpPr>
                <p:cNvPr id="334866" name="Group 18"/>
                <p:cNvGrpSpPr>
                  <a:grpSpLocks/>
                </p:cNvGrpSpPr>
                <p:nvPr/>
              </p:nvGrpSpPr>
              <p:grpSpPr bwMode="auto">
                <a:xfrm>
                  <a:off x="2717" y="1367"/>
                  <a:ext cx="137" cy="204"/>
                  <a:chOff x="2717" y="1367"/>
                  <a:chExt cx="137" cy="204"/>
                </a:xfrm>
              </p:grpSpPr>
              <p:grpSp>
                <p:nvGrpSpPr>
                  <p:cNvPr id="334867" name="Group 19"/>
                  <p:cNvGrpSpPr>
                    <a:grpSpLocks/>
                  </p:cNvGrpSpPr>
                  <p:nvPr/>
                </p:nvGrpSpPr>
                <p:grpSpPr bwMode="auto">
                  <a:xfrm>
                    <a:off x="2722" y="1370"/>
                    <a:ext cx="120" cy="201"/>
                    <a:chOff x="2722" y="1370"/>
                    <a:chExt cx="120" cy="201"/>
                  </a:xfrm>
                </p:grpSpPr>
                <p:sp>
                  <p:nvSpPr>
                    <p:cNvPr id="334868" name="Freeform 20"/>
                    <p:cNvSpPr>
                      <a:spLocks/>
                    </p:cNvSpPr>
                    <p:nvPr/>
                  </p:nvSpPr>
                  <p:spPr bwMode="auto">
                    <a:xfrm>
                      <a:off x="2722" y="1370"/>
                      <a:ext cx="120" cy="201"/>
                    </a:xfrm>
                    <a:custGeom>
                      <a:avLst/>
                      <a:gdLst/>
                      <a:ahLst/>
                      <a:cxnLst>
                        <a:cxn ang="0">
                          <a:pos x="117" y="33"/>
                        </a:cxn>
                        <a:cxn ang="0">
                          <a:pos x="119" y="66"/>
                        </a:cxn>
                        <a:cxn ang="0">
                          <a:pos x="115" y="77"/>
                        </a:cxn>
                        <a:cxn ang="0">
                          <a:pos x="119" y="88"/>
                        </a:cxn>
                        <a:cxn ang="0">
                          <a:pos x="118" y="100"/>
                        </a:cxn>
                        <a:cxn ang="0">
                          <a:pos x="117" y="116"/>
                        </a:cxn>
                        <a:cxn ang="0">
                          <a:pos x="115" y="132"/>
                        </a:cxn>
                        <a:cxn ang="0">
                          <a:pos x="116" y="149"/>
                        </a:cxn>
                        <a:cxn ang="0">
                          <a:pos x="108" y="160"/>
                        </a:cxn>
                        <a:cxn ang="0">
                          <a:pos x="98" y="167"/>
                        </a:cxn>
                        <a:cxn ang="0">
                          <a:pos x="101" y="177"/>
                        </a:cxn>
                        <a:cxn ang="0">
                          <a:pos x="81" y="200"/>
                        </a:cxn>
                        <a:cxn ang="0">
                          <a:pos x="17" y="166"/>
                        </a:cxn>
                        <a:cxn ang="0">
                          <a:pos x="14" y="122"/>
                        </a:cxn>
                        <a:cxn ang="0">
                          <a:pos x="11" y="117"/>
                        </a:cxn>
                        <a:cxn ang="0">
                          <a:pos x="9" y="110"/>
                        </a:cxn>
                        <a:cxn ang="0">
                          <a:pos x="3" y="98"/>
                        </a:cxn>
                        <a:cxn ang="0">
                          <a:pos x="0" y="75"/>
                        </a:cxn>
                        <a:cxn ang="0">
                          <a:pos x="7" y="71"/>
                        </a:cxn>
                        <a:cxn ang="0">
                          <a:pos x="5" y="63"/>
                        </a:cxn>
                        <a:cxn ang="0">
                          <a:pos x="5" y="48"/>
                        </a:cxn>
                        <a:cxn ang="0">
                          <a:pos x="6" y="36"/>
                        </a:cxn>
                        <a:cxn ang="0">
                          <a:pos x="11" y="23"/>
                        </a:cxn>
                        <a:cxn ang="0">
                          <a:pos x="18" y="14"/>
                        </a:cxn>
                        <a:cxn ang="0">
                          <a:pos x="29" y="5"/>
                        </a:cxn>
                        <a:cxn ang="0">
                          <a:pos x="42" y="2"/>
                        </a:cxn>
                        <a:cxn ang="0">
                          <a:pos x="55" y="0"/>
                        </a:cxn>
                        <a:cxn ang="0">
                          <a:pos x="69" y="0"/>
                        </a:cxn>
                        <a:cxn ang="0">
                          <a:pos x="82" y="1"/>
                        </a:cxn>
                        <a:cxn ang="0">
                          <a:pos x="93" y="3"/>
                        </a:cxn>
                        <a:cxn ang="0">
                          <a:pos x="105" y="8"/>
                        </a:cxn>
                        <a:cxn ang="0">
                          <a:pos x="111" y="15"/>
                        </a:cxn>
                        <a:cxn ang="0">
                          <a:pos x="114" y="22"/>
                        </a:cxn>
                        <a:cxn ang="0">
                          <a:pos x="117" y="33"/>
                        </a:cxn>
                      </a:cxnLst>
                      <a:rect l="0" t="0" r="r" b="b"/>
                      <a:pathLst>
                        <a:path w="120" h="201">
                          <a:moveTo>
                            <a:pt x="117" y="33"/>
                          </a:moveTo>
                          <a:lnTo>
                            <a:pt x="119" y="66"/>
                          </a:lnTo>
                          <a:lnTo>
                            <a:pt x="115" y="77"/>
                          </a:lnTo>
                          <a:lnTo>
                            <a:pt x="119" y="88"/>
                          </a:lnTo>
                          <a:lnTo>
                            <a:pt x="118" y="100"/>
                          </a:lnTo>
                          <a:lnTo>
                            <a:pt x="117" y="116"/>
                          </a:lnTo>
                          <a:lnTo>
                            <a:pt x="115" y="132"/>
                          </a:lnTo>
                          <a:lnTo>
                            <a:pt x="116" y="149"/>
                          </a:lnTo>
                          <a:lnTo>
                            <a:pt x="108" y="160"/>
                          </a:lnTo>
                          <a:lnTo>
                            <a:pt x="98" y="167"/>
                          </a:lnTo>
                          <a:lnTo>
                            <a:pt x="101" y="177"/>
                          </a:lnTo>
                          <a:lnTo>
                            <a:pt x="81" y="200"/>
                          </a:lnTo>
                          <a:lnTo>
                            <a:pt x="17" y="166"/>
                          </a:lnTo>
                          <a:lnTo>
                            <a:pt x="14" y="122"/>
                          </a:lnTo>
                          <a:lnTo>
                            <a:pt x="11" y="117"/>
                          </a:lnTo>
                          <a:lnTo>
                            <a:pt x="9" y="110"/>
                          </a:lnTo>
                          <a:lnTo>
                            <a:pt x="3" y="98"/>
                          </a:lnTo>
                          <a:lnTo>
                            <a:pt x="0" y="75"/>
                          </a:lnTo>
                          <a:lnTo>
                            <a:pt x="7" y="71"/>
                          </a:lnTo>
                          <a:lnTo>
                            <a:pt x="5" y="63"/>
                          </a:lnTo>
                          <a:lnTo>
                            <a:pt x="5" y="48"/>
                          </a:lnTo>
                          <a:lnTo>
                            <a:pt x="6" y="36"/>
                          </a:lnTo>
                          <a:lnTo>
                            <a:pt x="11" y="23"/>
                          </a:lnTo>
                          <a:lnTo>
                            <a:pt x="18" y="14"/>
                          </a:lnTo>
                          <a:lnTo>
                            <a:pt x="29" y="5"/>
                          </a:lnTo>
                          <a:lnTo>
                            <a:pt x="42" y="2"/>
                          </a:lnTo>
                          <a:lnTo>
                            <a:pt x="55" y="0"/>
                          </a:lnTo>
                          <a:lnTo>
                            <a:pt x="69" y="0"/>
                          </a:lnTo>
                          <a:lnTo>
                            <a:pt x="82" y="1"/>
                          </a:lnTo>
                          <a:lnTo>
                            <a:pt x="93" y="3"/>
                          </a:lnTo>
                          <a:lnTo>
                            <a:pt x="105" y="8"/>
                          </a:lnTo>
                          <a:lnTo>
                            <a:pt x="111" y="15"/>
                          </a:lnTo>
                          <a:lnTo>
                            <a:pt x="114" y="22"/>
                          </a:lnTo>
                          <a:lnTo>
                            <a:pt x="117" y="3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869" name="Group 21"/>
                    <p:cNvGrpSpPr>
                      <a:grpSpLocks/>
                    </p:cNvGrpSpPr>
                    <p:nvPr/>
                  </p:nvGrpSpPr>
                  <p:grpSpPr bwMode="auto">
                    <a:xfrm>
                      <a:off x="2734" y="1437"/>
                      <a:ext cx="108" cy="99"/>
                      <a:chOff x="2734" y="1437"/>
                      <a:chExt cx="108" cy="99"/>
                    </a:xfrm>
                  </p:grpSpPr>
                  <p:sp>
                    <p:nvSpPr>
                      <p:cNvPr id="334870" name="Freeform 22"/>
                      <p:cNvSpPr>
                        <a:spLocks/>
                      </p:cNvSpPr>
                      <p:nvPr/>
                    </p:nvSpPr>
                    <p:spPr bwMode="auto">
                      <a:xfrm>
                        <a:off x="2771" y="1437"/>
                        <a:ext cx="44" cy="19"/>
                      </a:xfrm>
                      <a:custGeom>
                        <a:avLst/>
                        <a:gdLst/>
                        <a:ahLst/>
                        <a:cxnLst>
                          <a:cxn ang="0">
                            <a:pos x="0" y="3"/>
                          </a:cxn>
                          <a:cxn ang="0">
                            <a:pos x="20" y="0"/>
                          </a:cxn>
                          <a:cxn ang="0">
                            <a:pos x="33" y="2"/>
                          </a:cxn>
                          <a:cxn ang="0">
                            <a:pos x="39" y="5"/>
                          </a:cxn>
                          <a:cxn ang="0">
                            <a:pos x="43" y="6"/>
                          </a:cxn>
                          <a:cxn ang="0">
                            <a:pos x="41" y="10"/>
                          </a:cxn>
                          <a:cxn ang="0">
                            <a:pos x="37" y="15"/>
                          </a:cxn>
                          <a:cxn ang="0">
                            <a:pos x="39" y="18"/>
                          </a:cxn>
                          <a:cxn ang="0">
                            <a:pos x="25" y="16"/>
                          </a:cxn>
                          <a:cxn ang="0">
                            <a:pos x="11" y="17"/>
                          </a:cxn>
                          <a:cxn ang="0">
                            <a:pos x="18" y="14"/>
                          </a:cxn>
                          <a:cxn ang="0">
                            <a:pos x="10" y="10"/>
                          </a:cxn>
                          <a:cxn ang="0">
                            <a:pos x="0" y="3"/>
                          </a:cxn>
                        </a:cxnLst>
                        <a:rect l="0" t="0" r="r" b="b"/>
                        <a:pathLst>
                          <a:path w="44" h="19">
                            <a:moveTo>
                              <a:pt x="0" y="3"/>
                            </a:moveTo>
                            <a:lnTo>
                              <a:pt x="20" y="0"/>
                            </a:lnTo>
                            <a:lnTo>
                              <a:pt x="33" y="2"/>
                            </a:lnTo>
                            <a:lnTo>
                              <a:pt x="39" y="5"/>
                            </a:lnTo>
                            <a:lnTo>
                              <a:pt x="43" y="6"/>
                            </a:lnTo>
                            <a:lnTo>
                              <a:pt x="41" y="10"/>
                            </a:lnTo>
                            <a:lnTo>
                              <a:pt x="37" y="15"/>
                            </a:lnTo>
                            <a:lnTo>
                              <a:pt x="39" y="18"/>
                            </a:lnTo>
                            <a:lnTo>
                              <a:pt x="25" y="16"/>
                            </a:lnTo>
                            <a:lnTo>
                              <a:pt x="11" y="17"/>
                            </a:lnTo>
                            <a:lnTo>
                              <a:pt x="18" y="14"/>
                            </a:lnTo>
                            <a:lnTo>
                              <a:pt x="10" y="10"/>
                            </a:lnTo>
                            <a:lnTo>
                              <a:pt x="0" y="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71" name="Freeform 23"/>
                      <p:cNvSpPr>
                        <a:spLocks/>
                      </p:cNvSpPr>
                      <p:nvPr/>
                    </p:nvSpPr>
                    <p:spPr bwMode="auto">
                      <a:xfrm>
                        <a:off x="2825" y="1482"/>
                        <a:ext cx="17" cy="17"/>
                      </a:xfrm>
                      <a:custGeom>
                        <a:avLst/>
                        <a:gdLst/>
                        <a:ahLst/>
                        <a:cxnLst>
                          <a:cxn ang="0">
                            <a:pos x="0" y="0"/>
                          </a:cxn>
                          <a:cxn ang="0">
                            <a:pos x="16" y="0"/>
                          </a:cxn>
                          <a:cxn ang="0">
                            <a:pos x="13" y="16"/>
                          </a:cxn>
                          <a:cxn ang="0">
                            <a:pos x="0" y="0"/>
                          </a:cxn>
                        </a:cxnLst>
                        <a:rect l="0" t="0" r="r" b="b"/>
                        <a:pathLst>
                          <a:path w="17" h="17">
                            <a:moveTo>
                              <a:pt x="0" y="0"/>
                            </a:moveTo>
                            <a:lnTo>
                              <a:pt x="16" y="0"/>
                            </a:lnTo>
                            <a:lnTo>
                              <a:pt x="13" y="16"/>
                            </a:lnTo>
                            <a:lnTo>
                              <a:pt x="0"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72" name="Freeform 24"/>
                      <p:cNvSpPr>
                        <a:spLocks/>
                      </p:cNvSpPr>
                      <p:nvPr/>
                    </p:nvSpPr>
                    <p:spPr bwMode="auto">
                      <a:xfrm>
                        <a:off x="2734" y="1484"/>
                        <a:ext cx="67" cy="52"/>
                      </a:xfrm>
                      <a:custGeom>
                        <a:avLst/>
                        <a:gdLst/>
                        <a:ahLst/>
                        <a:cxnLst>
                          <a:cxn ang="0">
                            <a:pos x="6" y="6"/>
                          </a:cxn>
                          <a:cxn ang="0">
                            <a:pos x="13" y="5"/>
                          </a:cxn>
                          <a:cxn ang="0">
                            <a:pos x="28" y="33"/>
                          </a:cxn>
                          <a:cxn ang="0">
                            <a:pos x="66" y="51"/>
                          </a:cxn>
                          <a:cxn ang="0">
                            <a:pos x="27" y="38"/>
                          </a:cxn>
                          <a:cxn ang="0">
                            <a:pos x="12" y="23"/>
                          </a:cxn>
                          <a:cxn ang="0">
                            <a:pos x="4" y="29"/>
                          </a:cxn>
                          <a:cxn ang="0">
                            <a:pos x="0" y="0"/>
                          </a:cxn>
                          <a:cxn ang="0">
                            <a:pos x="6" y="6"/>
                          </a:cxn>
                        </a:cxnLst>
                        <a:rect l="0" t="0" r="r" b="b"/>
                        <a:pathLst>
                          <a:path w="67" h="52">
                            <a:moveTo>
                              <a:pt x="6" y="6"/>
                            </a:moveTo>
                            <a:lnTo>
                              <a:pt x="13" y="5"/>
                            </a:lnTo>
                            <a:lnTo>
                              <a:pt x="28" y="33"/>
                            </a:lnTo>
                            <a:lnTo>
                              <a:pt x="66" y="51"/>
                            </a:lnTo>
                            <a:lnTo>
                              <a:pt x="27" y="38"/>
                            </a:lnTo>
                            <a:lnTo>
                              <a:pt x="12" y="23"/>
                            </a:lnTo>
                            <a:lnTo>
                              <a:pt x="4" y="29"/>
                            </a:lnTo>
                            <a:lnTo>
                              <a:pt x="0" y="0"/>
                            </a:lnTo>
                            <a:lnTo>
                              <a:pt x="6" y="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sp>
                <p:nvSpPr>
                  <p:cNvPr id="334873" name="Freeform 25"/>
                  <p:cNvSpPr>
                    <a:spLocks/>
                  </p:cNvSpPr>
                  <p:nvPr/>
                </p:nvSpPr>
                <p:spPr bwMode="auto">
                  <a:xfrm>
                    <a:off x="2717" y="1367"/>
                    <a:ext cx="137" cy="130"/>
                  </a:xfrm>
                  <a:custGeom>
                    <a:avLst/>
                    <a:gdLst/>
                    <a:ahLst/>
                    <a:cxnLst>
                      <a:cxn ang="0">
                        <a:pos x="20" y="129"/>
                      </a:cxn>
                      <a:cxn ang="0">
                        <a:pos x="9" y="115"/>
                      </a:cxn>
                      <a:cxn ang="0">
                        <a:pos x="4" y="96"/>
                      </a:cxn>
                      <a:cxn ang="0">
                        <a:pos x="0" y="69"/>
                      </a:cxn>
                      <a:cxn ang="0">
                        <a:pos x="0" y="43"/>
                      </a:cxn>
                      <a:cxn ang="0">
                        <a:pos x="5" y="23"/>
                      </a:cxn>
                      <a:cxn ang="0">
                        <a:pos x="18" y="9"/>
                      </a:cxn>
                      <a:cxn ang="0">
                        <a:pos x="32" y="3"/>
                      </a:cxn>
                      <a:cxn ang="0">
                        <a:pos x="59" y="0"/>
                      </a:cxn>
                      <a:cxn ang="0">
                        <a:pos x="95" y="2"/>
                      </a:cxn>
                      <a:cxn ang="0">
                        <a:pos x="116" y="9"/>
                      </a:cxn>
                      <a:cxn ang="0">
                        <a:pos x="130" y="12"/>
                      </a:cxn>
                      <a:cxn ang="0">
                        <a:pos x="136" y="12"/>
                      </a:cxn>
                      <a:cxn ang="0">
                        <a:pos x="128" y="20"/>
                      </a:cxn>
                      <a:cxn ang="0">
                        <a:pos x="122" y="34"/>
                      </a:cxn>
                      <a:cxn ang="0">
                        <a:pos x="122" y="39"/>
                      </a:cxn>
                      <a:cxn ang="0">
                        <a:pos x="111" y="31"/>
                      </a:cxn>
                      <a:cxn ang="0">
                        <a:pos x="95" y="30"/>
                      </a:cxn>
                      <a:cxn ang="0">
                        <a:pos x="75" y="28"/>
                      </a:cxn>
                      <a:cxn ang="0">
                        <a:pos x="61" y="28"/>
                      </a:cxn>
                      <a:cxn ang="0">
                        <a:pos x="46" y="28"/>
                      </a:cxn>
                      <a:cxn ang="0">
                        <a:pos x="53" y="32"/>
                      </a:cxn>
                      <a:cxn ang="0">
                        <a:pos x="53" y="40"/>
                      </a:cxn>
                      <a:cxn ang="0">
                        <a:pos x="49" y="50"/>
                      </a:cxn>
                      <a:cxn ang="0">
                        <a:pos x="41" y="62"/>
                      </a:cxn>
                      <a:cxn ang="0">
                        <a:pos x="36" y="78"/>
                      </a:cxn>
                      <a:cxn ang="0">
                        <a:pos x="36" y="96"/>
                      </a:cxn>
                      <a:cxn ang="0">
                        <a:pos x="24" y="85"/>
                      </a:cxn>
                      <a:cxn ang="0">
                        <a:pos x="23" y="77"/>
                      </a:cxn>
                      <a:cxn ang="0">
                        <a:pos x="16" y="74"/>
                      </a:cxn>
                      <a:cxn ang="0">
                        <a:pos x="8" y="75"/>
                      </a:cxn>
                      <a:cxn ang="0">
                        <a:pos x="6" y="79"/>
                      </a:cxn>
                      <a:cxn ang="0">
                        <a:pos x="9" y="104"/>
                      </a:cxn>
                      <a:cxn ang="0">
                        <a:pos x="15" y="115"/>
                      </a:cxn>
                      <a:cxn ang="0">
                        <a:pos x="20" y="129"/>
                      </a:cxn>
                    </a:cxnLst>
                    <a:rect l="0" t="0" r="r" b="b"/>
                    <a:pathLst>
                      <a:path w="137" h="130">
                        <a:moveTo>
                          <a:pt x="20" y="129"/>
                        </a:moveTo>
                        <a:lnTo>
                          <a:pt x="9" y="115"/>
                        </a:lnTo>
                        <a:lnTo>
                          <a:pt x="4" y="96"/>
                        </a:lnTo>
                        <a:lnTo>
                          <a:pt x="0" y="69"/>
                        </a:lnTo>
                        <a:lnTo>
                          <a:pt x="0" y="43"/>
                        </a:lnTo>
                        <a:lnTo>
                          <a:pt x="5" y="23"/>
                        </a:lnTo>
                        <a:lnTo>
                          <a:pt x="18" y="9"/>
                        </a:lnTo>
                        <a:lnTo>
                          <a:pt x="32" y="3"/>
                        </a:lnTo>
                        <a:lnTo>
                          <a:pt x="59" y="0"/>
                        </a:lnTo>
                        <a:lnTo>
                          <a:pt x="95" y="2"/>
                        </a:lnTo>
                        <a:lnTo>
                          <a:pt x="116" y="9"/>
                        </a:lnTo>
                        <a:lnTo>
                          <a:pt x="130" y="12"/>
                        </a:lnTo>
                        <a:lnTo>
                          <a:pt x="136" y="12"/>
                        </a:lnTo>
                        <a:lnTo>
                          <a:pt x="128" y="20"/>
                        </a:lnTo>
                        <a:lnTo>
                          <a:pt x="122" y="34"/>
                        </a:lnTo>
                        <a:lnTo>
                          <a:pt x="122" y="39"/>
                        </a:lnTo>
                        <a:lnTo>
                          <a:pt x="111" y="31"/>
                        </a:lnTo>
                        <a:lnTo>
                          <a:pt x="95" y="30"/>
                        </a:lnTo>
                        <a:lnTo>
                          <a:pt x="75" y="28"/>
                        </a:lnTo>
                        <a:lnTo>
                          <a:pt x="61" y="28"/>
                        </a:lnTo>
                        <a:lnTo>
                          <a:pt x="46" y="28"/>
                        </a:lnTo>
                        <a:lnTo>
                          <a:pt x="53" y="32"/>
                        </a:lnTo>
                        <a:lnTo>
                          <a:pt x="53" y="40"/>
                        </a:lnTo>
                        <a:lnTo>
                          <a:pt x="49" y="50"/>
                        </a:lnTo>
                        <a:lnTo>
                          <a:pt x="41" y="62"/>
                        </a:lnTo>
                        <a:lnTo>
                          <a:pt x="36" y="78"/>
                        </a:lnTo>
                        <a:lnTo>
                          <a:pt x="36" y="96"/>
                        </a:lnTo>
                        <a:lnTo>
                          <a:pt x="24" y="85"/>
                        </a:lnTo>
                        <a:lnTo>
                          <a:pt x="23" y="77"/>
                        </a:lnTo>
                        <a:lnTo>
                          <a:pt x="16" y="74"/>
                        </a:lnTo>
                        <a:lnTo>
                          <a:pt x="8" y="75"/>
                        </a:lnTo>
                        <a:lnTo>
                          <a:pt x="6" y="79"/>
                        </a:lnTo>
                        <a:lnTo>
                          <a:pt x="9" y="104"/>
                        </a:lnTo>
                        <a:lnTo>
                          <a:pt x="15" y="115"/>
                        </a:lnTo>
                        <a:lnTo>
                          <a:pt x="20" y="12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4874" name="Freeform 26"/>
                <p:cNvSpPr>
                  <a:spLocks/>
                </p:cNvSpPr>
                <p:nvPr/>
              </p:nvSpPr>
              <p:spPr bwMode="auto">
                <a:xfrm>
                  <a:off x="2830" y="1824"/>
                  <a:ext cx="118" cy="66"/>
                </a:xfrm>
                <a:custGeom>
                  <a:avLst/>
                  <a:gdLst/>
                  <a:ahLst/>
                  <a:cxnLst>
                    <a:cxn ang="0">
                      <a:pos x="117" y="57"/>
                    </a:cxn>
                    <a:cxn ang="0">
                      <a:pos x="90" y="65"/>
                    </a:cxn>
                    <a:cxn ang="0">
                      <a:pos x="51" y="59"/>
                    </a:cxn>
                    <a:cxn ang="0">
                      <a:pos x="18" y="49"/>
                    </a:cxn>
                    <a:cxn ang="0">
                      <a:pos x="0" y="12"/>
                    </a:cxn>
                    <a:cxn ang="0">
                      <a:pos x="54" y="16"/>
                    </a:cxn>
                    <a:cxn ang="0">
                      <a:pos x="49" y="0"/>
                    </a:cxn>
                    <a:cxn ang="0">
                      <a:pos x="73" y="4"/>
                    </a:cxn>
                    <a:cxn ang="0">
                      <a:pos x="98" y="16"/>
                    </a:cxn>
                    <a:cxn ang="0">
                      <a:pos x="108" y="21"/>
                    </a:cxn>
                    <a:cxn ang="0">
                      <a:pos x="117" y="57"/>
                    </a:cxn>
                  </a:cxnLst>
                  <a:rect l="0" t="0" r="r" b="b"/>
                  <a:pathLst>
                    <a:path w="118" h="66">
                      <a:moveTo>
                        <a:pt x="117" y="57"/>
                      </a:moveTo>
                      <a:lnTo>
                        <a:pt x="90" y="65"/>
                      </a:lnTo>
                      <a:lnTo>
                        <a:pt x="51" y="59"/>
                      </a:lnTo>
                      <a:lnTo>
                        <a:pt x="18" y="49"/>
                      </a:lnTo>
                      <a:lnTo>
                        <a:pt x="0" y="12"/>
                      </a:lnTo>
                      <a:lnTo>
                        <a:pt x="54" y="16"/>
                      </a:lnTo>
                      <a:lnTo>
                        <a:pt x="49" y="0"/>
                      </a:lnTo>
                      <a:lnTo>
                        <a:pt x="73" y="4"/>
                      </a:lnTo>
                      <a:lnTo>
                        <a:pt x="98" y="16"/>
                      </a:lnTo>
                      <a:lnTo>
                        <a:pt x="108" y="21"/>
                      </a:lnTo>
                      <a:lnTo>
                        <a:pt x="117" y="57"/>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4875" name="Group 27"/>
            <p:cNvGrpSpPr>
              <a:grpSpLocks/>
            </p:cNvGrpSpPr>
            <p:nvPr/>
          </p:nvGrpSpPr>
          <p:grpSpPr bwMode="auto">
            <a:xfrm>
              <a:off x="1338" y="1622"/>
              <a:ext cx="171" cy="692"/>
              <a:chOff x="2916" y="1423"/>
              <a:chExt cx="275" cy="1241"/>
            </a:xfrm>
          </p:grpSpPr>
          <p:grpSp>
            <p:nvGrpSpPr>
              <p:cNvPr id="334876" name="Group 28"/>
              <p:cNvGrpSpPr>
                <a:grpSpLocks/>
              </p:cNvGrpSpPr>
              <p:nvPr/>
            </p:nvGrpSpPr>
            <p:grpSpPr bwMode="auto">
              <a:xfrm>
                <a:off x="2920" y="1809"/>
                <a:ext cx="265" cy="364"/>
                <a:chOff x="2920" y="1809"/>
                <a:chExt cx="265" cy="364"/>
              </a:xfrm>
            </p:grpSpPr>
            <p:sp>
              <p:nvSpPr>
                <p:cNvPr id="334877" name="Freeform 29"/>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78" name="Freeform 30"/>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4879" name="Freeform 31"/>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880" name="Group 32"/>
              <p:cNvGrpSpPr>
                <a:grpSpLocks/>
              </p:cNvGrpSpPr>
              <p:nvPr/>
            </p:nvGrpSpPr>
            <p:grpSpPr bwMode="auto">
              <a:xfrm>
                <a:off x="2965" y="1423"/>
                <a:ext cx="170" cy="1241"/>
                <a:chOff x="2965" y="1423"/>
                <a:chExt cx="170" cy="1241"/>
              </a:xfrm>
            </p:grpSpPr>
            <p:sp>
              <p:nvSpPr>
                <p:cNvPr id="334881" name="Freeform 33"/>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882" name="Group 34"/>
                <p:cNvGrpSpPr>
                  <a:grpSpLocks/>
                </p:cNvGrpSpPr>
                <p:nvPr/>
              </p:nvGrpSpPr>
              <p:grpSpPr bwMode="auto">
                <a:xfrm>
                  <a:off x="2996" y="1603"/>
                  <a:ext cx="120" cy="285"/>
                  <a:chOff x="2996" y="1603"/>
                  <a:chExt cx="120" cy="285"/>
                </a:xfrm>
              </p:grpSpPr>
              <p:sp>
                <p:nvSpPr>
                  <p:cNvPr id="334883" name="Freeform 35"/>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4884" name="Freeform 36"/>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4885" name="Freeform 37"/>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4886" name="Group 38"/>
                <p:cNvGrpSpPr>
                  <a:grpSpLocks/>
                </p:cNvGrpSpPr>
                <p:nvPr/>
              </p:nvGrpSpPr>
              <p:grpSpPr bwMode="auto">
                <a:xfrm>
                  <a:off x="2965" y="2554"/>
                  <a:ext cx="161" cy="110"/>
                  <a:chOff x="2965" y="2554"/>
                  <a:chExt cx="161" cy="110"/>
                </a:xfrm>
              </p:grpSpPr>
              <p:sp>
                <p:nvSpPr>
                  <p:cNvPr id="334887" name="Freeform 39"/>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88" name="Freeform 40"/>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4889" name="Group 41"/>
                <p:cNvGrpSpPr>
                  <a:grpSpLocks/>
                </p:cNvGrpSpPr>
                <p:nvPr/>
              </p:nvGrpSpPr>
              <p:grpSpPr bwMode="auto">
                <a:xfrm>
                  <a:off x="2984" y="1423"/>
                  <a:ext cx="151" cy="181"/>
                  <a:chOff x="2984" y="1423"/>
                  <a:chExt cx="151" cy="181"/>
                </a:xfrm>
              </p:grpSpPr>
              <p:sp>
                <p:nvSpPr>
                  <p:cNvPr id="334890" name="Freeform 42"/>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91" name="Freeform 43"/>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892" name="Group 44"/>
                  <p:cNvGrpSpPr>
                    <a:grpSpLocks/>
                  </p:cNvGrpSpPr>
                  <p:nvPr/>
                </p:nvGrpSpPr>
                <p:grpSpPr bwMode="auto">
                  <a:xfrm>
                    <a:off x="3005" y="1521"/>
                    <a:ext cx="111" cy="10"/>
                    <a:chOff x="3005" y="1521"/>
                    <a:chExt cx="111" cy="10"/>
                  </a:xfrm>
                </p:grpSpPr>
                <p:sp>
                  <p:nvSpPr>
                    <p:cNvPr id="334893" name="Oval 45"/>
                    <p:cNvSpPr>
                      <a:spLocks noChangeArrowheads="1"/>
                    </p:cNvSpPr>
                    <p:nvPr/>
                  </p:nvSpPr>
                  <p:spPr bwMode="auto">
                    <a:xfrm>
                      <a:off x="3005" y="1521"/>
                      <a:ext cx="8" cy="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4894" name="Oval 46"/>
                    <p:cNvSpPr>
                      <a:spLocks noChangeArrowheads="1"/>
                    </p:cNvSpPr>
                    <p:nvPr/>
                  </p:nvSpPr>
                  <p:spPr bwMode="auto">
                    <a:xfrm>
                      <a:off x="3108" y="1523"/>
                      <a:ext cx="8" cy="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grpSp>
        </p:grpSp>
        <p:grpSp>
          <p:nvGrpSpPr>
            <p:cNvPr id="334895" name="Group 47"/>
            <p:cNvGrpSpPr>
              <a:grpSpLocks/>
            </p:cNvGrpSpPr>
            <p:nvPr/>
          </p:nvGrpSpPr>
          <p:grpSpPr bwMode="auto">
            <a:xfrm>
              <a:off x="1585" y="1622"/>
              <a:ext cx="208" cy="769"/>
              <a:chOff x="3333" y="1318"/>
              <a:chExt cx="335" cy="1381"/>
            </a:xfrm>
          </p:grpSpPr>
          <p:grpSp>
            <p:nvGrpSpPr>
              <p:cNvPr id="334896" name="Group 48"/>
              <p:cNvGrpSpPr>
                <a:grpSpLocks/>
              </p:cNvGrpSpPr>
              <p:nvPr/>
            </p:nvGrpSpPr>
            <p:grpSpPr bwMode="auto">
              <a:xfrm>
                <a:off x="3333" y="2564"/>
                <a:ext cx="329" cy="135"/>
                <a:chOff x="3333" y="2564"/>
                <a:chExt cx="329" cy="135"/>
              </a:xfrm>
            </p:grpSpPr>
            <p:sp>
              <p:nvSpPr>
                <p:cNvPr id="334897" name="Freeform 49"/>
                <p:cNvSpPr>
                  <a:spLocks/>
                </p:cNvSpPr>
                <p:nvPr/>
              </p:nvSpPr>
              <p:spPr bwMode="auto">
                <a:xfrm>
                  <a:off x="3333" y="2564"/>
                  <a:ext cx="137" cy="84"/>
                </a:xfrm>
                <a:custGeom>
                  <a:avLst/>
                  <a:gdLst/>
                  <a:ahLst/>
                  <a:cxnLst>
                    <a:cxn ang="0">
                      <a:pos x="69" y="0"/>
                    </a:cxn>
                    <a:cxn ang="0">
                      <a:pos x="47" y="21"/>
                    </a:cxn>
                    <a:cxn ang="0">
                      <a:pos x="28" y="45"/>
                    </a:cxn>
                    <a:cxn ang="0">
                      <a:pos x="3" y="66"/>
                    </a:cxn>
                    <a:cxn ang="0">
                      <a:pos x="0" y="77"/>
                    </a:cxn>
                    <a:cxn ang="0">
                      <a:pos x="25" y="83"/>
                    </a:cxn>
                    <a:cxn ang="0">
                      <a:pos x="50" y="80"/>
                    </a:cxn>
                    <a:cxn ang="0">
                      <a:pos x="81" y="66"/>
                    </a:cxn>
                    <a:cxn ang="0">
                      <a:pos x="104" y="53"/>
                    </a:cxn>
                    <a:cxn ang="0">
                      <a:pos x="128" y="50"/>
                    </a:cxn>
                    <a:cxn ang="0">
                      <a:pos x="136" y="43"/>
                    </a:cxn>
                    <a:cxn ang="0">
                      <a:pos x="134" y="4"/>
                    </a:cxn>
                    <a:cxn ang="0">
                      <a:pos x="69" y="0"/>
                    </a:cxn>
                  </a:cxnLst>
                  <a:rect l="0" t="0" r="r" b="b"/>
                  <a:pathLst>
                    <a:path w="137" h="84">
                      <a:moveTo>
                        <a:pt x="69" y="0"/>
                      </a:moveTo>
                      <a:lnTo>
                        <a:pt x="47" y="21"/>
                      </a:lnTo>
                      <a:lnTo>
                        <a:pt x="28" y="45"/>
                      </a:lnTo>
                      <a:lnTo>
                        <a:pt x="3" y="66"/>
                      </a:lnTo>
                      <a:lnTo>
                        <a:pt x="0" y="77"/>
                      </a:lnTo>
                      <a:lnTo>
                        <a:pt x="25" y="83"/>
                      </a:lnTo>
                      <a:lnTo>
                        <a:pt x="50" y="80"/>
                      </a:lnTo>
                      <a:lnTo>
                        <a:pt x="81" y="66"/>
                      </a:lnTo>
                      <a:lnTo>
                        <a:pt x="104" y="53"/>
                      </a:lnTo>
                      <a:lnTo>
                        <a:pt x="128" y="50"/>
                      </a:lnTo>
                      <a:lnTo>
                        <a:pt x="136" y="43"/>
                      </a:lnTo>
                      <a:lnTo>
                        <a:pt x="134" y="4"/>
                      </a:lnTo>
                      <a:lnTo>
                        <a:pt x="69"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898" name="Freeform 50"/>
                <p:cNvSpPr>
                  <a:spLocks/>
                </p:cNvSpPr>
                <p:nvPr/>
              </p:nvSpPr>
              <p:spPr bwMode="auto">
                <a:xfrm>
                  <a:off x="3576" y="2606"/>
                  <a:ext cx="86" cy="93"/>
                </a:xfrm>
                <a:custGeom>
                  <a:avLst/>
                  <a:gdLst/>
                  <a:ahLst/>
                  <a:cxnLst>
                    <a:cxn ang="0">
                      <a:pos x="1" y="2"/>
                    </a:cxn>
                    <a:cxn ang="0">
                      <a:pos x="0" y="26"/>
                    </a:cxn>
                    <a:cxn ang="0">
                      <a:pos x="12" y="38"/>
                    </a:cxn>
                    <a:cxn ang="0">
                      <a:pos x="15" y="59"/>
                    </a:cxn>
                    <a:cxn ang="0">
                      <a:pos x="34" y="79"/>
                    </a:cxn>
                    <a:cxn ang="0">
                      <a:pos x="50" y="90"/>
                    </a:cxn>
                    <a:cxn ang="0">
                      <a:pos x="64" y="92"/>
                    </a:cxn>
                    <a:cxn ang="0">
                      <a:pos x="78" y="91"/>
                    </a:cxn>
                    <a:cxn ang="0">
                      <a:pos x="85" y="77"/>
                    </a:cxn>
                    <a:cxn ang="0">
                      <a:pos x="83" y="56"/>
                    </a:cxn>
                    <a:cxn ang="0">
                      <a:pos x="69" y="33"/>
                    </a:cxn>
                    <a:cxn ang="0">
                      <a:pos x="48" y="8"/>
                    </a:cxn>
                    <a:cxn ang="0">
                      <a:pos x="47" y="0"/>
                    </a:cxn>
                    <a:cxn ang="0">
                      <a:pos x="1" y="2"/>
                    </a:cxn>
                  </a:cxnLst>
                  <a:rect l="0" t="0" r="r" b="b"/>
                  <a:pathLst>
                    <a:path w="86" h="93">
                      <a:moveTo>
                        <a:pt x="1" y="2"/>
                      </a:moveTo>
                      <a:lnTo>
                        <a:pt x="0" y="26"/>
                      </a:lnTo>
                      <a:lnTo>
                        <a:pt x="12" y="38"/>
                      </a:lnTo>
                      <a:lnTo>
                        <a:pt x="15" y="59"/>
                      </a:lnTo>
                      <a:lnTo>
                        <a:pt x="34" y="79"/>
                      </a:lnTo>
                      <a:lnTo>
                        <a:pt x="50" y="90"/>
                      </a:lnTo>
                      <a:lnTo>
                        <a:pt x="64" y="92"/>
                      </a:lnTo>
                      <a:lnTo>
                        <a:pt x="78" y="91"/>
                      </a:lnTo>
                      <a:lnTo>
                        <a:pt x="85" y="77"/>
                      </a:lnTo>
                      <a:lnTo>
                        <a:pt x="83" y="56"/>
                      </a:lnTo>
                      <a:lnTo>
                        <a:pt x="69" y="33"/>
                      </a:lnTo>
                      <a:lnTo>
                        <a:pt x="48" y="8"/>
                      </a:lnTo>
                      <a:lnTo>
                        <a:pt x="47" y="0"/>
                      </a:lnTo>
                      <a:lnTo>
                        <a:pt x="1" y="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4899" name="Group 51"/>
              <p:cNvGrpSpPr>
                <a:grpSpLocks/>
              </p:cNvGrpSpPr>
              <p:nvPr/>
            </p:nvGrpSpPr>
            <p:grpSpPr bwMode="auto">
              <a:xfrm>
                <a:off x="3367" y="1492"/>
                <a:ext cx="301" cy="1117"/>
                <a:chOff x="3367" y="1492"/>
                <a:chExt cx="301" cy="1117"/>
              </a:xfrm>
            </p:grpSpPr>
            <p:sp>
              <p:nvSpPr>
                <p:cNvPr id="334900" name="Freeform 52"/>
                <p:cNvSpPr>
                  <a:spLocks/>
                </p:cNvSpPr>
                <p:nvPr/>
              </p:nvSpPr>
              <p:spPr bwMode="auto">
                <a:xfrm>
                  <a:off x="3374" y="2069"/>
                  <a:ext cx="41" cy="105"/>
                </a:xfrm>
                <a:custGeom>
                  <a:avLst/>
                  <a:gdLst/>
                  <a:ahLst/>
                  <a:cxnLst>
                    <a:cxn ang="0">
                      <a:pos x="2" y="1"/>
                    </a:cxn>
                    <a:cxn ang="0">
                      <a:pos x="0" y="58"/>
                    </a:cxn>
                    <a:cxn ang="0">
                      <a:pos x="21" y="93"/>
                    </a:cxn>
                    <a:cxn ang="0">
                      <a:pos x="31" y="104"/>
                    </a:cxn>
                    <a:cxn ang="0">
                      <a:pos x="30" y="54"/>
                    </a:cxn>
                    <a:cxn ang="0">
                      <a:pos x="34" y="60"/>
                    </a:cxn>
                    <a:cxn ang="0">
                      <a:pos x="40" y="76"/>
                    </a:cxn>
                    <a:cxn ang="0">
                      <a:pos x="40" y="58"/>
                    </a:cxn>
                    <a:cxn ang="0">
                      <a:pos x="35" y="27"/>
                    </a:cxn>
                    <a:cxn ang="0">
                      <a:pos x="22" y="0"/>
                    </a:cxn>
                    <a:cxn ang="0">
                      <a:pos x="2" y="1"/>
                    </a:cxn>
                  </a:cxnLst>
                  <a:rect l="0" t="0" r="r" b="b"/>
                  <a:pathLst>
                    <a:path w="41" h="105">
                      <a:moveTo>
                        <a:pt x="2" y="1"/>
                      </a:moveTo>
                      <a:lnTo>
                        <a:pt x="0" y="58"/>
                      </a:lnTo>
                      <a:lnTo>
                        <a:pt x="21" y="93"/>
                      </a:lnTo>
                      <a:lnTo>
                        <a:pt x="31" y="104"/>
                      </a:lnTo>
                      <a:lnTo>
                        <a:pt x="30" y="54"/>
                      </a:lnTo>
                      <a:lnTo>
                        <a:pt x="34" y="60"/>
                      </a:lnTo>
                      <a:lnTo>
                        <a:pt x="40" y="76"/>
                      </a:lnTo>
                      <a:lnTo>
                        <a:pt x="40" y="58"/>
                      </a:lnTo>
                      <a:lnTo>
                        <a:pt x="35" y="27"/>
                      </a:lnTo>
                      <a:lnTo>
                        <a:pt x="22" y="0"/>
                      </a:lnTo>
                      <a:lnTo>
                        <a:pt x="2" y="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01" name="Freeform 53"/>
                <p:cNvSpPr>
                  <a:spLocks/>
                </p:cNvSpPr>
                <p:nvPr/>
              </p:nvSpPr>
              <p:spPr bwMode="auto">
                <a:xfrm>
                  <a:off x="3394" y="1844"/>
                  <a:ext cx="237" cy="765"/>
                </a:xfrm>
                <a:custGeom>
                  <a:avLst/>
                  <a:gdLst/>
                  <a:ahLst/>
                  <a:cxnLst>
                    <a:cxn ang="0">
                      <a:pos x="2" y="0"/>
                    </a:cxn>
                    <a:cxn ang="0">
                      <a:pos x="0" y="415"/>
                    </a:cxn>
                    <a:cxn ang="0">
                      <a:pos x="2" y="723"/>
                    </a:cxn>
                    <a:cxn ang="0">
                      <a:pos x="73" y="737"/>
                    </a:cxn>
                    <a:cxn ang="0">
                      <a:pos x="83" y="485"/>
                    </a:cxn>
                    <a:cxn ang="0">
                      <a:pos x="75" y="461"/>
                    </a:cxn>
                    <a:cxn ang="0">
                      <a:pos x="83" y="447"/>
                    </a:cxn>
                    <a:cxn ang="0">
                      <a:pos x="83" y="294"/>
                    </a:cxn>
                    <a:cxn ang="0">
                      <a:pos x="101" y="342"/>
                    </a:cxn>
                    <a:cxn ang="0">
                      <a:pos x="141" y="551"/>
                    </a:cxn>
                    <a:cxn ang="0">
                      <a:pos x="176" y="764"/>
                    </a:cxn>
                    <a:cxn ang="0">
                      <a:pos x="236" y="764"/>
                    </a:cxn>
                    <a:cxn ang="0">
                      <a:pos x="209" y="477"/>
                    </a:cxn>
                    <a:cxn ang="0">
                      <a:pos x="198" y="234"/>
                    </a:cxn>
                    <a:cxn ang="0">
                      <a:pos x="203" y="5"/>
                    </a:cxn>
                    <a:cxn ang="0">
                      <a:pos x="2" y="0"/>
                    </a:cxn>
                  </a:cxnLst>
                  <a:rect l="0" t="0" r="r" b="b"/>
                  <a:pathLst>
                    <a:path w="237" h="765">
                      <a:moveTo>
                        <a:pt x="2" y="0"/>
                      </a:moveTo>
                      <a:lnTo>
                        <a:pt x="0" y="415"/>
                      </a:lnTo>
                      <a:lnTo>
                        <a:pt x="2" y="723"/>
                      </a:lnTo>
                      <a:lnTo>
                        <a:pt x="73" y="737"/>
                      </a:lnTo>
                      <a:lnTo>
                        <a:pt x="83" y="485"/>
                      </a:lnTo>
                      <a:lnTo>
                        <a:pt x="75" y="461"/>
                      </a:lnTo>
                      <a:lnTo>
                        <a:pt x="83" y="447"/>
                      </a:lnTo>
                      <a:lnTo>
                        <a:pt x="83" y="294"/>
                      </a:lnTo>
                      <a:lnTo>
                        <a:pt x="101" y="342"/>
                      </a:lnTo>
                      <a:lnTo>
                        <a:pt x="141" y="551"/>
                      </a:lnTo>
                      <a:lnTo>
                        <a:pt x="176" y="764"/>
                      </a:lnTo>
                      <a:lnTo>
                        <a:pt x="236" y="764"/>
                      </a:lnTo>
                      <a:lnTo>
                        <a:pt x="209" y="477"/>
                      </a:lnTo>
                      <a:lnTo>
                        <a:pt x="198" y="234"/>
                      </a:lnTo>
                      <a:lnTo>
                        <a:pt x="203" y="5"/>
                      </a:lnTo>
                      <a:lnTo>
                        <a:pt x="2"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02" name="Freeform 54"/>
                <p:cNvSpPr>
                  <a:spLocks/>
                </p:cNvSpPr>
                <p:nvPr/>
              </p:nvSpPr>
              <p:spPr bwMode="auto">
                <a:xfrm>
                  <a:off x="3367" y="1492"/>
                  <a:ext cx="301" cy="585"/>
                </a:xfrm>
                <a:custGeom>
                  <a:avLst/>
                  <a:gdLst/>
                  <a:ahLst/>
                  <a:cxnLst>
                    <a:cxn ang="0">
                      <a:pos x="99" y="7"/>
                    </a:cxn>
                    <a:cxn ang="0">
                      <a:pos x="8" y="78"/>
                    </a:cxn>
                    <a:cxn ang="0">
                      <a:pos x="2" y="265"/>
                    </a:cxn>
                    <a:cxn ang="0">
                      <a:pos x="0" y="360"/>
                    </a:cxn>
                    <a:cxn ang="0">
                      <a:pos x="5" y="584"/>
                    </a:cxn>
                    <a:cxn ang="0">
                      <a:pos x="26" y="584"/>
                    </a:cxn>
                    <a:cxn ang="0">
                      <a:pos x="36" y="354"/>
                    </a:cxn>
                    <a:cxn ang="0">
                      <a:pos x="228" y="354"/>
                    </a:cxn>
                    <a:cxn ang="0">
                      <a:pos x="234" y="297"/>
                    </a:cxn>
                    <a:cxn ang="0">
                      <a:pos x="240" y="337"/>
                    </a:cxn>
                    <a:cxn ang="0">
                      <a:pos x="227" y="424"/>
                    </a:cxn>
                    <a:cxn ang="0">
                      <a:pos x="214" y="554"/>
                    </a:cxn>
                    <a:cxn ang="0">
                      <a:pos x="246" y="562"/>
                    </a:cxn>
                    <a:cxn ang="0">
                      <a:pos x="300" y="334"/>
                    </a:cxn>
                    <a:cxn ang="0">
                      <a:pos x="266" y="66"/>
                    </a:cxn>
                    <a:cxn ang="0">
                      <a:pos x="164" y="0"/>
                    </a:cxn>
                    <a:cxn ang="0">
                      <a:pos x="119" y="30"/>
                    </a:cxn>
                    <a:cxn ang="0">
                      <a:pos x="99" y="7"/>
                    </a:cxn>
                  </a:cxnLst>
                  <a:rect l="0" t="0" r="r" b="b"/>
                  <a:pathLst>
                    <a:path w="301" h="585">
                      <a:moveTo>
                        <a:pt x="99" y="7"/>
                      </a:moveTo>
                      <a:lnTo>
                        <a:pt x="8" y="78"/>
                      </a:lnTo>
                      <a:lnTo>
                        <a:pt x="2" y="265"/>
                      </a:lnTo>
                      <a:lnTo>
                        <a:pt x="0" y="360"/>
                      </a:lnTo>
                      <a:lnTo>
                        <a:pt x="5" y="584"/>
                      </a:lnTo>
                      <a:lnTo>
                        <a:pt x="26" y="584"/>
                      </a:lnTo>
                      <a:lnTo>
                        <a:pt x="36" y="354"/>
                      </a:lnTo>
                      <a:lnTo>
                        <a:pt x="228" y="354"/>
                      </a:lnTo>
                      <a:lnTo>
                        <a:pt x="234" y="297"/>
                      </a:lnTo>
                      <a:lnTo>
                        <a:pt x="240" y="337"/>
                      </a:lnTo>
                      <a:lnTo>
                        <a:pt x="227" y="424"/>
                      </a:lnTo>
                      <a:lnTo>
                        <a:pt x="214" y="554"/>
                      </a:lnTo>
                      <a:lnTo>
                        <a:pt x="246" y="562"/>
                      </a:lnTo>
                      <a:lnTo>
                        <a:pt x="300" y="334"/>
                      </a:lnTo>
                      <a:lnTo>
                        <a:pt x="266" y="66"/>
                      </a:lnTo>
                      <a:lnTo>
                        <a:pt x="164" y="0"/>
                      </a:lnTo>
                      <a:lnTo>
                        <a:pt x="119" y="30"/>
                      </a:lnTo>
                      <a:lnTo>
                        <a:pt x="99" y="7"/>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03" name="Freeform 55"/>
                <p:cNvSpPr>
                  <a:spLocks/>
                </p:cNvSpPr>
                <p:nvPr/>
              </p:nvSpPr>
              <p:spPr bwMode="auto">
                <a:xfrm>
                  <a:off x="3572" y="2042"/>
                  <a:ext cx="46" cy="99"/>
                </a:xfrm>
                <a:custGeom>
                  <a:avLst/>
                  <a:gdLst/>
                  <a:ahLst/>
                  <a:cxnLst>
                    <a:cxn ang="0">
                      <a:pos x="13" y="0"/>
                    </a:cxn>
                    <a:cxn ang="0">
                      <a:pos x="0" y="52"/>
                    </a:cxn>
                    <a:cxn ang="0">
                      <a:pos x="23" y="98"/>
                    </a:cxn>
                    <a:cxn ang="0">
                      <a:pos x="31" y="93"/>
                    </a:cxn>
                    <a:cxn ang="0">
                      <a:pos x="45" y="88"/>
                    </a:cxn>
                    <a:cxn ang="0">
                      <a:pos x="40" y="73"/>
                    </a:cxn>
                    <a:cxn ang="0">
                      <a:pos x="38" y="55"/>
                    </a:cxn>
                    <a:cxn ang="0">
                      <a:pos x="45" y="36"/>
                    </a:cxn>
                    <a:cxn ang="0">
                      <a:pos x="40" y="4"/>
                    </a:cxn>
                    <a:cxn ang="0">
                      <a:pos x="13" y="0"/>
                    </a:cxn>
                  </a:cxnLst>
                  <a:rect l="0" t="0" r="r" b="b"/>
                  <a:pathLst>
                    <a:path w="46" h="99">
                      <a:moveTo>
                        <a:pt x="13" y="0"/>
                      </a:moveTo>
                      <a:lnTo>
                        <a:pt x="0" y="52"/>
                      </a:lnTo>
                      <a:lnTo>
                        <a:pt x="23" y="98"/>
                      </a:lnTo>
                      <a:lnTo>
                        <a:pt x="31" y="93"/>
                      </a:lnTo>
                      <a:lnTo>
                        <a:pt x="45" y="88"/>
                      </a:lnTo>
                      <a:lnTo>
                        <a:pt x="40" y="73"/>
                      </a:lnTo>
                      <a:lnTo>
                        <a:pt x="38" y="55"/>
                      </a:lnTo>
                      <a:lnTo>
                        <a:pt x="45" y="36"/>
                      </a:lnTo>
                      <a:lnTo>
                        <a:pt x="40" y="4"/>
                      </a:lnTo>
                      <a:lnTo>
                        <a:pt x="13"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04" name="Group 56"/>
                <p:cNvGrpSpPr>
                  <a:grpSpLocks/>
                </p:cNvGrpSpPr>
                <p:nvPr/>
              </p:nvGrpSpPr>
              <p:grpSpPr bwMode="auto">
                <a:xfrm>
                  <a:off x="3403" y="1504"/>
                  <a:ext cx="192" cy="361"/>
                  <a:chOff x="3403" y="1504"/>
                  <a:chExt cx="192" cy="361"/>
                </a:xfrm>
              </p:grpSpPr>
              <p:grpSp>
                <p:nvGrpSpPr>
                  <p:cNvPr id="334905" name="Group 57"/>
                  <p:cNvGrpSpPr>
                    <a:grpSpLocks/>
                  </p:cNvGrpSpPr>
                  <p:nvPr/>
                </p:nvGrpSpPr>
                <p:grpSpPr bwMode="auto">
                  <a:xfrm>
                    <a:off x="3403" y="1504"/>
                    <a:ext cx="192" cy="361"/>
                    <a:chOff x="3403" y="1504"/>
                    <a:chExt cx="192" cy="361"/>
                  </a:xfrm>
                </p:grpSpPr>
                <p:grpSp>
                  <p:nvGrpSpPr>
                    <p:cNvPr id="334906" name="Group 58"/>
                    <p:cNvGrpSpPr>
                      <a:grpSpLocks/>
                    </p:cNvGrpSpPr>
                    <p:nvPr/>
                  </p:nvGrpSpPr>
                  <p:grpSpPr bwMode="auto">
                    <a:xfrm>
                      <a:off x="3403" y="1848"/>
                      <a:ext cx="192" cy="17"/>
                      <a:chOff x="3403" y="1848"/>
                      <a:chExt cx="192" cy="17"/>
                    </a:xfrm>
                  </p:grpSpPr>
                  <p:sp>
                    <p:nvSpPr>
                      <p:cNvPr id="334907" name="Line 59"/>
                      <p:cNvSpPr>
                        <a:spLocks noChangeShapeType="1"/>
                      </p:cNvSpPr>
                      <p:nvPr/>
                    </p:nvSpPr>
                    <p:spPr bwMode="auto">
                      <a:xfrm>
                        <a:off x="3403" y="1865"/>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sp>
                    <p:nvSpPr>
                      <p:cNvPr id="334908" name="Line 60"/>
                      <p:cNvSpPr>
                        <a:spLocks noChangeShapeType="1"/>
                      </p:cNvSpPr>
                      <p:nvPr/>
                    </p:nvSpPr>
                    <p:spPr bwMode="auto">
                      <a:xfrm>
                        <a:off x="3403" y="1848"/>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sp>
                  <p:nvSpPr>
                    <p:cNvPr id="334909" name="Freeform 61"/>
                    <p:cNvSpPr>
                      <a:spLocks/>
                    </p:cNvSpPr>
                    <p:nvPr/>
                  </p:nvSpPr>
                  <p:spPr bwMode="auto">
                    <a:xfrm>
                      <a:off x="3456" y="1504"/>
                      <a:ext cx="90" cy="53"/>
                    </a:xfrm>
                    <a:custGeom>
                      <a:avLst/>
                      <a:gdLst/>
                      <a:ahLst/>
                      <a:cxnLst>
                        <a:cxn ang="0">
                          <a:pos x="0" y="6"/>
                        </a:cxn>
                        <a:cxn ang="0">
                          <a:pos x="3" y="52"/>
                        </a:cxn>
                        <a:cxn ang="0">
                          <a:pos x="29" y="19"/>
                        </a:cxn>
                        <a:cxn ang="0">
                          <a:pos x="46" y="51"/>
                        </a:cxn>
                        <a:cxn ang="0">
                          <a:pos x="89" y="0"/>
                        </a:cxn>
                      </a:cxnLst>
                      <a:rect l="0" t="0" r="r" b="b"/>
                      <a:pathLst>
                        <a:path w="90" h="53">
                          <a:moveTo>
                            <a:pt x="0" y="6"/>
                          </a:moveTo>
                          <a:lnTo>
                            <a:pt x="3" y="52"/>
                          </a:lnTo>
                          <a:lnTo>
                            <a:pt x="29" y="19"/>
                          </a:lnTo>
                          <a:lnTo>
                            <a:pt x="46" y="51"/>
                          </a:lnTo>
                          <a:lnTo>
                            <a:pt x="89"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sp>
                <p:nvSpPr>
                  <p:cNvPr id="334910" name="Line 62"/>
                  <p:cNvSpPr>
                    <a:spLocks noChangeShapeType="1"/>
                  </p:cNvSpPr>
                  <p:nvPr/>
                </p:nvSpPr>
                <p:spPr bwMode="auto">
                  <a:xfrm>
                    <a:off x="3484" y="1529"/>
                    <a:ext cx="0" cy="335"/>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grpSp>
          <p:grpSp>
            <p:nvGrpSpPr>
              <p:cNvPr id="334911" name="Group 63"/>
              <p:cNvGrpSpPr>
                <a:grpSpLocks/>
              </p:cNvGrpSpPr>
              <p:nvPr/>
            </p:nvGrpSpPr>
            <p:grpSpPr bwMode="auto">
              <a:xfrm>
                <a:off x="3428" y="1318"/>
                <a:ext cx="127" cy="206"/>
                <a:chOff x="3428" y="1318"/>
                <a:chExt cx="127" cy="206"/>
              </a:xfrm>
            </p:grpSpPr>
            <p:grpSp>
              <p:nvGrpSpPr>
                <p:cNvPr id="334912" name="Group 64"/>
                <p:cNvGrpSpPr>
                  <a:grpSpLocks/>
                </p:cNvGrpSpPr>
                <p:nvPr/>
              </p:nvGrpSpPr>
              <p:grpSpPr bwMode="auto">
                <a:xfrm>
                  <a:off x="3432" y="1328"/>
                  <a:ext cx="118" cy="196"/>
                  <a:chOff x="3432" y="1328"/>
                  <a:chExt cx="118" cy="196"/>
                </a:xfrm>
              </p:grpSpPr>
              <p:sp>
                <p:nvSpPr>
                  <p:cNvPr id="334913" name="Freeform 65"/>
                  <p:cNvSpPr>
                    <a:spLocks/>
                  </p:cNvSpPr>
                  <p:nvPr/>
                </p:nvSpPr>
                <p:spPr bwMode="auto">
                  <a:xfrm>
                    <a:off x="3432" y="1328"/>
                    <a:ext cx="118" cy="196"/>
                  </a:xfrm>
                  <a:custGeom>
                    <a:avLst/>
                    <a:gdLst/>
                    <a:ahLst/>
                    <a:cxnLst>
                      <a:cxn ang="0">
                        <a:pos x="4" y="35"/>
                      </a:cxn>
                      <a:cxn ang="0">
                        <a:pos x="1" y="55"/>
                      </a:cxn>
                      <a:cxn ang="0">
                        <a:pos x="0" y="62"/>
                      </a:cxn>
                      <a:cxn ang="0">
                        <a:pos x="4" y="69"/>
                      </a:cxn>
                      <a:cxn ang="0">
                        <a:pos x="0" y="84"/>
                      </a:cxn>
                      <a:cxn ang="0">
                        <a:pos x="2" y="107"/>
                      </a:cxn>
                      <a:cxn ang="0">
                        <a:pos x="5" y="118"/>
                      </a:cxn>
                      <a:cxn ang="0">
                        <a:pos x="8" y="129"/>
                      </a:cxn>
                      <a:cxn ang="0">
                        <a:pos x="11" y="140"/>
                      </a:cxn>
                      <a:cxn ang="0">
                        <a:pos x="16" y="152"/>
                      </a:cxn>
                      <a:cxn ang="0">
                        <a:pos x="25" y="154"/>
                      </a:cxn>
                      <a:cxn ang="0">
                        <a:pos x="34" y="157"/>
                      </a:cxn>
                      <a:cxn ang="0">
                        <a:pos x="34" y="166"/>
                      </a:cxn>
                      <a:cxn ang="0">
                        <a:pos x="33" y="172"/>
                      </a:cxn>
                      <a:cxn ang="0">
                        <a:pos x="52" y="195"/>
                      </a:cxn>
                      <a:cxn ang="0">
                        <a:pos x="99" y="166"/>
                      </a:cxn>
                      <a:cxn ang="0">
                        <a:pos x="101" y="112"/>
                      </a:cxn>
                      <a:cxn ang="0">
                        <a:pos x="108" y="97"/>
                      </a:cxn>
                      <a:cxn ang="0">
                        <a:pos x="111" y="85"/>
                      </a:cxn>
                      <a:cxn ang="0">
                        <a:pos x="115" y="70"/>
                      </a:cxn>
                      <a:cxn ang="0">
                        <a:pos x="117" y="57"/>
                      </a:cxn>
                      <a:cxn ang="0">
                        <a:pos x="116" y="46"/>
                      </a:cxn>
                      <a:cxn ang="0">
                        <a:pos x="114" y="33"/>
                      </a:cxn>
                      <a:cxn ang="0">
                        <a:pos x="111" y="23"/>
                      </a:cxn>
                      <a:cxn ang="0">
                        <a:pos x="107" y="15"/>
                      </a:cxn>
                      <a:cxn ang="0">
                        <a:pos x="99" y="9"/>
                      </a:cxn>
                      <a:cxn ang="0">
                        <a:pos x="91" y="5"/>
                      </a:cxn>
                      <a:cxn ang="0">
                        <a:pos x="81" y="3"/>
                      </a:cxn>
                      <a:cxn ang="0">
                        <a:pos x="71" y="1"/>
                      </a:cxn>
                      <a:cxn ang="0">
                        <a:pos x="57" y="0"/>
                      </a:cxn>
                      <a:cxn ang="0">
                        <a:pos x="44" y="1"/>
                      </a:cxn>
                      <a:cxn ang="0">
                        <a:pos x="29" y="4"/>
                      </a:cxn>
                      <a:cxn ang="0">
                        <a:pos x="21" y="10"/>
                      </a:cxn>
                      <a:cxn ang="0">
                        <a:pos x="13" y="15"/>
                      </a:cxn>
                      <a:cxn ang="0">
                        <a:pos x="8" y="24"/>
                      </a:cxn>
                      <a:cxn ang="0">
                        <a:pos x="4" y="35"/>
                      </a:cxn>
                    </a:cxnLst>
                    <a:rect l="0" t="0" r="r" b="b"/>
                    <a:pathLst>
                      <a:path w="118" h="196">
                        <a:moveTo>
                          <a:pt x="4" y="35"/>
                        </a:moveTo>
                        <a:lnTo>
                          <a:pt x="1" y="55"/>
                        </a:lnTo>
                        <a:lnTo>
                          <a:pt x="0" y="62"/>
                        </a:lnTo>
                        <a:lnTo>
                          <a:pt x="4" y="69"/>
                        </a:lnTo>
                        <a:lnTo>
                          <a:pt x="0" y="84"/>
                        </a:lnTo>
                        <a:lnTo>
                          <a:pt x="2" y="107"/>
                        </a:lnTo>
                        <a:lnTo>
                          <a:pt x="5" y="118"/>
                        </a:lnTo>
                        <a:lnTo>
                          <a:pt x="8" y="129"/>
                        </a:lnTo>
                        <a:lnTo>
                          <a:pt x="11" y="140"/>
                        </a:lnTo>
                        <a:lnTo>
                          <a:pt x="16" y="152"/>
                        </a:lnTo>
                        <a:lnTo>
                          <a:pt x="25" y="154"/>
                        </a:lnTo>
                        <a:lnTo>
                          <a:pt x="34" y="157"/>
                        </a:lnTo>
                        <a:lnTo>
                          <a:pt x="34" y="166"/>
                        </a:lnTo>
                        <a:lnTo>
                          <a:pt x="33" y="172"/>
                        </a:lnTo>
                        <a:lnTo>
                          <a:pt x="52" y="195"/>
                        </a:lnTo>
                        <a:lnTo>
                          <a:pt x="99" y="166"/>
                        </a:lnTo>
                        <a:lnTo>
                          <a:pt x="101" y="112"/>
                        </a:lnTo>
                        <a:lnTo>
                          <a:pt x="108" y="97"/>
                        </a:lnTo>
                        <a:lnTo>
                          <a:pt x="111" y="85"/>
                        </a:lnTo>
                        <a:lnTo>
                          <a:pt x="115" y="70"/>
                        </a:lnTo>
                        <a:lnTo>
                          <a:pt x="117" y="57"/>
                        </a:lnTo>
                        <a:lnTo>
                          <a:pt x="116" y="46"/>
                        </a:lnTo>
                        <a:lnTo>
                          <a:pt x="114" y="33"/>
                        </a:lnTo>
                        <a:lnTo>
                          <a:pt x="111" y="23"/>
                        </a:lnTo>
                        <a:lnTo>
                          <a:pt x="107" y="15"/>
                        </a:lnTo>
                        <a:lnTo>
                          <a:pt x="99" y="9"/>
                        </a:lnTo>
                        <a:lnTo>
                          <a:pt x="91" y="5"/>
                        </a:lnTo>
                        <a:lnTo>
                          <a:pt x="81" y="3"/>
                        </a:lnTo>
                        <a:lnTo>
                          <a:pt x="71" y="1"/>
                        </a:lnTo>
                        <a:lnTo>
                          <a:pt x="57" y="0"/>
                        </a:lnTo>
                        <a:lnTo>
                          <a:pt x="44" y="1"/>
                        </a:lnTo>
                        <a:lnTo>
                          <a:pt x="29" y="4"/>
                        </a:lnTo>
                        <a:lnTo>
                          <a:pt x="21" y="10"/>
                        </a:lnTo>
                        <a:lnTo>
                          <a:pt x="13" y="15"/>
                        </a:lnTo>
                        <a:lnTo>
                          <a:pt x="8" y="24"/>
                        </a:lnTo>
                        <a:lnTo>
                          <a:pt x="4" y="35"/>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14" name="Freeform 66"/>
                  <p:cNvSpPr>
                    <a:spLocks/>
                  </p:cNvSpPr>
                  <p:nvPr/>
                </p:nvSpPr>
                <p:spPr bwMode="auto">
                  <a:xfrm>
                    <a:off x="3463" y="1393"/>
                    <a:ext cx="44" cy="48"/>
                  </a:xfrm>
                  <a:custGeom>
                    <a:avLst/>
                    <a:gdLst/>
                    <a:ahLst/>
                    <a:cxnLst>
                      <a:cxn ang="0">
                        <a:pos x="5" y="3"/>
                      </a:cxn>
                      <a:cxn ang="0">
                        <a:pos x="14" y="1"/>
                      </a:cxn>
                      <a:cxn ang="0">
                        <a:pos x="28" y="0"/>
                      </a:cxn>
                      <a:cxn ang="0">
                        <a:pos x="37" y="3"/>
                      </a:cxn>
                      <a:cxn ang="0">
                        <a:pos x="40" y="5"/>
                      </a:cxn>
                      <a:cxn ang="0">
                        <a:pos x="41" y="9"/>
                      </a:cxn>
                      <a:cxn ang="0">
                        <a:pos x="43" y="10"/>
                      </a:cxn>
                      <a:cxn ang="0">
                        <a:pos x="24" y="11"/>
                      </a:cxn>
                      <a:cxn ang="0">
                        <a:pos x="27" y="13"/>
                      </a:cxn>
                      <a:cxn ang="0">
                        <a:pos x="37" y="14"/>
                      </a:cxn>
                      <a:cxn ang="0">
                        <a:pos x="14" y="14"/>
                      </a:cxn>
                      <a:cxn ang="0">
                        <a:pos x="7" y="14"/>
                      </a:cxn>
                      <a:cxn ang="0">
                        <a:pos x="4" y="38"/>
                      </a:cxn>
                      <a:cxn ang="0">
                        <a:pos x="6" y="44"/>
                      </a:cxn>
                      <a:cxn ang="0">
                        <a:pos x="7" y="47"/>
                      </a:cxn>
                      <a:cxn ang="0">
                        <a:pos x="0" y="41"/>
                      </a:cxn>
                      <a:cxn ang="0">
                        <a:pos x="0" y="41"/>
                      </a:cxn>
                      <a:cxn ang="0">
                        <a:pos x="5" y="11"/>
                      </a:cxn>
                      <a:cxn ang="0">
                        <a:pos x="5" y="3"/>
                      </a:cxn>
                    </a:cxnLst>
                    <a:rect l="0" t="0" r="r" b="b"/>
                    <a:pathLst>
                      <a:path w="44" h="48">
                        <a:moveTo>
                          <a:pt x="5" y="3"/>
                        </a:moveTo>
                        <a:lnTo>
                          <a:pt x="14" y="1"/>
                        </a:lnTo>
                        <a:lnTo>
                          <a:pt x="28" y="0"/>
                        </a:lnTo>
                        <a:lnTo>
                          <a:pt x="37" y="3"/>
                        </a:lnTo>
                        <a:lnTo>
                          <a:pt x="40" y="5"/>
                        </a:lnTo>
                        <a:lnTo>
                          <a:pt x="41" y="9"/>
                        </a:lnTo>
                        <a:lnTo>
                          <a:pt x="43" y="10"/>
                        </a:lnTo>
                        <a:lnTo>
                          <a:pt x="24" y="11"/>
                        </a:lnTo>
                        <a:lnTo>
                          <a:pt x="27" y="13"/>
                        </a:lnTo>
                        <a:lnTo>
                          <a:pt x="37" y="14"/>
                        </a:lnTo>
                        <a:lnTo>
                          <a:pt x="14" y="14"/>
                        </a:lnTo>
                        <a:lnTo>
                          <a:pt x="7" y="14"/>
                        </a:lnTo>
                        <a:lnTo>
                          <a:pt x="4" y="38"/>
                        </a:lnTo>
                        <a:lnTo>
                          <a:pt x="6" y="44"/>
                        </a:lnTo>
                        <a:lnTo>
                          <a:pt x="7" y="47"/>
                        </a:lnTo>
                        <a:lnTo>
                          <a:pt x="0" y="41"/>
                        </a:lnTo>
                        <a:lnTo>
                          <a:pt x="0" y="41"/>
                        </a:lnTo>
                        <a:lnTo>
                          <a:pt x="5" y="11"/>
                        </a:lnTo>
                        <a:lnTo>
                          <a:pt x="5" y="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15" name="Freeform 67"/>
                  <p:cNvSpPr>
                    <a:spLocks/>
                  </p:cNvSpPr>
                  <p:nvPr/>
                </p:nvSpPr>
                <p:spPr bwMode="auto">
                  <a:xfrm>
                    <a:off x="3433" y="1394"/>
                    <a:ext cx="25" cy="17"/>
                  </a:xfrm>
                  <a:custGeom>
                    <a:avLst/>
                    <a:gdLst/>
                    <a:ahLst/>
                    <a:cxnLst>
                      <a:cxn ang="0">
                        <a:pos x="21" y="3"/>
                      </a:cxn>
                      <a:cxn ang="0">
                        <a:pos x="9" y="0"/>
                      </a:cxn>
                      <a:cxn ang="0">
                        <a:pos x="1" y="0"/>
                      </a:cxn>
                      <a:cxn ang="0">
                        <a:pos x="2" y="7"/>
                      </a:cxn>
                      <a:cxn ang="0">
                        <a:pos x="0" y="11"/>
                      </a:cxn>
                      <a:cxn ang="0">
                        <a:pos x="10" y="11"/>
                      </a:cxn>
                      <a:cxn ang="0">
                        <a:pos x="17" y="11"/>
                      </a:cxn>
                      <a:cxn ang="0">
                        <a:pos x="8" y="14"/>
                      </a:cxn>
                      <a:cxn ang="0">
                        <a:pos x="2" y="16"/>
                      </a:cxn>
                      <a:cxn ang="0">
                        <a:pos x="19" y="14"/>
                      </a:cxn>
                      <a:cxn ang="0">
                        <a:pos x="24" y="13"/>
                      </a:cxn>
                      <a:cxn ang="0">
                        <a:pos x="21" y="3"/>
                      </a:cxn>
                    </a:cxnLst>
                    <a:rect l="0" t="0" r="r" b="b"/>
                    <a:pathLst>
                      <a:path w="25" h="17">
                        <a:moveTo>
                          <a:pt x="21" y="3"/>
                        </a:moveTo>
                        <a:lnTo>
                          <a:pt x="9" y="0"/>
                        </a:lnTo>
                        <a:lnTo>
                          <a:pt x="1" y="0"/>
                        </a:lnTo>
                        <a:lnTo>
                          <a:pt x="2" y="7"/>
                        </a:lnTo>
                        <a:lnTo>
                          <a:pt x="0" y="11"/>
                        </a:lnTo>
                        <a:lnTo>
                          <a:pt x="10" y="11"/>
                        </a:lnTo>
                        <a:lnTo>
                          <a:pt x="17" y="11"/>
                        </a:lnTo>
                        <a:lnTo>
                          <a:pt x="8" y="14"/>
                        </a:lnTo>
                        <a:lnTo>
                          <a:pt x="2" y="16"/>
                        </a:lnTo>
                        <a:lnTo>
                          <a:pt x="19" y="14"/>
                        </a:lnTo>
                        <a:lnTo>
                          <a:pt x="24" y="13"/>
                        </a:lnTo>
                        <a:lnTo>
                          <a:pt x="21" y="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16" name="Freeform 68"/>
                  <p:cNvSpPr>
                    <a:spLocks/>
                  </p:cNvSpPr>
                  <p:nvPr/>
                </p:nvSpPr>
                <p:spPr bwMode="auto">
                  <a:xfrm>
                    <a:off x="3473" y="1434"/>
                    <a:ext cx="60" cy="61"/>
                  </a:xfrm>
                  <a:custGeom>
                    <a:avLst/>
                    <a:gdLst/>
                    <a:ahLst/>
                    <a:cxnLst>
                      <a:cxn ang="0">
                        <a:pos x="49" y="16"/>
                      </a:cxn>
                      <a:cxn ang="0">
                        <a:pos x="44" y="30"/>
                      </a:cxn>
                      <a:cxn ang="0">
                        <a:pos x="0" y="52"/>
                      </a:cxn>
                      <a:cxn ang="0">
                        <a:pos x="23" y="47"/>
                      </a:cxn>
                      <a:cxn ang="0">
                        <a:pos x="33" y="44"/>
                      </a:cxn>
                      <a:cxn ang="0">
                        <a:pos x="45" y="46"/>
                      </a:cxn>
                      <a:cxn ang="0">
                        <a:pos x="54" y="49"/>
                      </a:cxn>
                      <a:cxn ang="0">
                        <a:pos x="58" y="60"/>
                      </a:cxn>
                      <a:cxn ang="0">
                        <a:pos x="59" y="18"/>
                      </a:cxn>
                      <a:cxn ang="0">
                        <a:pos x="58" y="9"/>
                      </a:cxn>
                      <a:cxn ang="0">
                        <a:pos x="51" y="0"/>
                      </a:cxn>
                      <a:cxn ang="0">
                        <a:pos x="49" y="16"/>
                      </a:cxn>
                    </a:cxnLst>
                    <a:rect l="0" t="0" r="r" b="b"/>
                    <a:pathLst>
                      <a:path w="60" h="61">
                        <a:moveTo>
                          <a:pt x="49" y="16"/>
                        </a:moveTo>
                        <a:lnTo>
                          <a:pt x="44" y="30"/>
                        </a:lnTo>
                        <a:lnTo>
                          <a:pt x="0" y="52"/>
                        </a:lnTo>
                        <a:lnTo>
                          <a:pt x="23" y="47"/>
                        </a:lnTo>
                        <a:lnTo>
                          <a:pt x="33" y="44"/>
                        </a:lnTo>
                        <a:lnTo>
                          <a:pt x="45" y="46"/>
                        </a:lnTo>
                        <a:lnTo>
                          <a:pt x="54" y="49"/>
                        </a:lnTo>
                        <a:lnTo>
                          <a:pt x="58" y="60"/>
                        </a:lnTo>
                        <a:lnTo>
                          <a:pt x="59" y="18"/>
                        </a:lnTo>
                        <a:lnTo>
                          <a:pt x="58" y="9"/>
                        </a:lnTo>
                        <a:lnTo>
                          <a:pt x="51" y="0"/>
                        </a:lnTo>
                        <a:lnTo>
                          <a:pt x="49" y="1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4917" name="Freeform 69"/>
                <p:cNvSpPr>
                  <a:spLocks/>
                </p:cNvSpPr>
                <p:nvPr/>
              </p:nvSpPr>
              <p:spPr bwMode="auto">
                <a:xfrm>
                  <a:off x="3428" y="1318"/>
                  <a:ext cx="127" cy="142"/>
                </a:xfrm>
                <a:custGeom>
                  <a:avLst/>
                  <a:gdLst/>
                  <a:ahLst/>
                  <a:cxnLst>
                    <a:cxn ang="0">
                      <a:pos x="22" y="12"/>
                    </a:cxn>
                    <a:cxn ang="0">
                      <a:pos x="33" y="6"/>
                    </a:cxn>
                    <a:cxn ang="0">
                      <a:pos x="42" y="4"/>
                    </a:cxn>
                    <a:cxn ang="0">
                      <a:pos x="58" y="0"/>
                    </a:cxn>
                    <a:cxn ang="0">
                      <a:pos x="69" y="0"/>
                    </a:cxn>
                    <a:cxn ang="0">
                      <a:pos x="81" y="0"/>
                    </a:cxn>
                    <a:cxn ang="0">
                      <a:pos x="93" y="3"/>
                    </a:cxn>
                    <a:cxn ang="0">
                      <a:pos x="101" y="3"/>
                    </a:cxn>
                    <a:cxn ang="0">
                      <a:pos x="109" y="5"/>
                    </a:cxn>
                    <a:cxn ang="0">
                      <a:pos x="116" y="12"/>
                    </a:cxn>
                    <a:cxn ang="0">
                      <a:pos x="121" y="19"/>
                    </a:cxn>
                    <a:cxn ang="0">
                      <a:pos x="122" y="30"/>
                    </a:cxn>
                    <a:cxn ang="0">
                      <a:pos x="124" y="43"/>
                    </a:cxn>
                    <a:cxn ang="0">
                      <a:pos x="126" y="62"/>
                    </a:cxn>
                    <a:cxn ang="0">
                      <a:pos x="125" y="78"/>
                    </a:cxn>
                    <a:cxn ang="0">
                      <a:pos x="121" y="93"/>
                    </a:cxn>
                    <a:cxn ang="0">
                      <a:pos x="119" y="106"/>
                    </a:cxn>
                    <a:cxn ang="0">
                      <a:pos x="115" y="115"/>
                    </a:cxn>
                    <a:cxn ang="0">
                      <a:pos x="112" y="124"/>
                    </a:cxn>
                    <a:cxn ang="0">
                      <a:pos x="108" y="132"/>
                    </a:cxn>
                    <a:cxn ang="0">
                      <a:pos x="103" y="141"/>
                    </a:cxn>
                    <a:cxn ang="0">
                      <a:pos x="99" y="141"/>
                    </a:cxn>
                    <a:cxn ang="0">
                      <a:pos x="101" y="128"/>
                    </a:cxn>
                    <a:cxn ang="0">
                      <a:pos x="98" y="120"/>
                    </a:cxn>
                    <a:cxn ang="0">
                      <a:pos x="96" y="115"/>
                    </a:cxn>
                    <a:cxn ang="0">
                      <a:pos x="99" y="107"/>
                    </a:cxn>
                    <a:cxn ang="0">
                      <a:pos x="101" y="93"/>
                    </a:cxn>
                    <a:cxn ang="0">
                      <a:pos x="97" y="89"/>
                    </a:cxn>
                    <a:cxn ang="0">
                      <a:pos x="92" y="96"/>
                    </a:cxn>
                    <a:cxn ang="0">
                      <a:pos x="87" y="103"/>
                    </a:cxn>
                    <a:cxn ang="0">
                      <a:pos x="88" y="89"/>
                    </a:cxn>
                    <a:cxn ang="0">
                      <a:pos x="85" y="72"/>
                    </a:cxn>
                    <a:cxn ang="0">
                      <a:pos x="85" y="54"/>
                    </a:cxn>
                    <a:cxn ang="0">
                      <a:pos x="85" y="44"/>
                    </a:cxn>
                    <a:cxn ang="0">
                      <a:pos x="89" y="40"/>
                    </a:cxn>
                    <a:cxn ang="0">
                      <a:pos x="80" y="42"/>
                    </a:cxn>
                    <a:cxn ang="0">
                      <a:pos x="73" y="45"/>
                    </a:cxn>
                    <a:cxn ang="0">
                      <a:pos x="67" y="46"/>
                    </a:cxn>
                    <a:cxn ang="0">
                      <a:pos x="54" y="48"/>
                    </a:cxn>
                    <a:cxn ang="0">
                      <a:pos x="46" y="50"/>
                    </a:cxn>
                    <a:cxn ang="0">
                      <a:pos x="58" y="45"/>
                    </a:cxn>
                    <a:cxn ang="0">
                      <a:pos x="50" y="45"/>
                    </a:cxn>
                    <a:cxn ang="0">
                      <a:pos x="36" y="45"/>
                    </a:cxn>
                    <a:cxn ang="0">
                      <a:pos x="25" y="43"/>
                    </a:cxn>
                    <a:cxn ang="0">
                      <a:pos x="12" y="44"/>
                    </a:cxn>
                    <a:cxn ang="0">
                      <a:pos x="8" y="53"/>
                    </a:cxn>
                    <a:cxn ang="0">
                      <a:pos x="6" y="64"/>
                    </a:cxn>
                    <a:cxn ang="0">
                      <a:pos x="4" y="50"/>
                    </a:cxn>
                    <a:cxn ang="0">
                      <a:pos x="0" y="35"/>
                    </a:cxn>
                    <a:cxn ang="0">
                      <a:pos x="6" y="24"/>
                    </a:cxn>
                    <a:cxn ang="0">
                      <a:pos x="13" y="17"/>
                    </a:cxn>
                    <a:cxn ang="0">
                      <a:pos x="22" y="12"/>
                    </a:cxn>
                  </a:cxnLst>
                  <a:rect l="0" t="0" r="r" b="b"/>
                  <a:pathLst>
                    <a:path w="127" h="142">
                      <a:moveTo>
                        <a:pt x="22" y="12"/>
                      </a:moveTo>
                      <a:lnTo>
                        <a:pt x="33" y="6"/>
                      </a:lnTo>
                      <a:lnTo>
                        <a:pt x="42" y="4"/>
                      </a:lnTo>
                      <a:lnTo>
                        <a:pt x="58" y="0"/>
                      </a:lnTo>
                      <a:lnTo>
                        <a:pt x="69" y="0"/>
                      </a:lnTo>
                      <a:lnTo>
                        <a:pt x="81" y="0"/>
                      </a:lnTo>
                      <a:lnTo>
                        <a:pt x="93" y="3"/>
                      </a:lnTo>
                      <a:lnTo>
                        <a:pt x="101" y="3"/>
                      </a:lnTo>
                      <a:lnTo>
                        <a:pt x="109" y="5"/>
                      </a:lnTo>
                      <a:lnTo>
                        <a:pt x="116" y="12"/>
                      </a:lnTo>
                      <a:lnTo>
                        <a:pt x="121" y="19"/>
                      </a:lnTo>
                      <a:lnTo>
                        <a:pt x="122" y="30"/>
                      </a:lnTo>
                      <a:lnTo>
                        <a:pt x="124" y="43"/>
                      </a:lnTo>
                      <a:lnTo>
                        <a:pt x="126" y="62"/>
                      </a:lnTo>
                      <a:lnTo>
                        <a:pt x="125" y="78"/>
                      </a:lnTo>
                      <a:lnTo>
                        <a:pt x="121" y="93"/>
                      </a:lnTo>
                      <a:lnTo>
                        <a:pt x="119" y="106"/>
                      </a:lnTo>
                      <a:lnTo>
                        <a:pt x="115" y="115"/>
                      </a:lnTo>
                      <a:lnTo>
                        <a:pt x="112" y="124"/>
                      </a:lnTo>
                      <a:lnTo>
                        <a:pt x="108" y="132"/>
                      </a:lnTo>
                      <a:lnTo>
                        <a:pt x="103" y="141"/>
                      </a:lnTo>
                      <a:lnTo>
                        <a:pt x="99" y="141"/>
                      </a:lnTo>
                      <a:lnTo>
                        <a:pt x="101" y="128"/>
                      </a:lnTo>
                      <a:lnTo>
                        <a:pt x="98" y="120"/>
                      </a:lnTo>
                      <a:lnTo>
                        <a:pt x="96" y="115"/>
                      </a:lnTo>
                      <a:lnTo>
                        <a:pt x="99" y="107"/>
                      </a:lnTo>
                      <a:lnTo>
                        <a:pt x="101" y="93"/>
                      </a:lnTo>
                      <a:lnTo>
                        <a:pt x="97" y="89"/>
                      </a:lnTo>
                      <a:lnTo>
                        <a:pt x="92" y="96"/>
                      </a:lnTo>
                      <a:lnTo>
                        <a:pt x="87" y="103"/>
                      </a:lnTo>
                      <a:lnTo>
                        <a:pt x="88" y="89"/>
                      </a:lnTo>
                      <a:lnTo>
                        <a:pt x="85" y="72"/>
                      </a:lnTo>
                      <a:lnTo>
                        <a:pt x="85" y="54"/>
                      </a:lnTo>
                      <a:lnTo>
                        <a:pt x="85" y="44"/>
                      </a:lnTo>
                      <a:lnTo>
                        <a:pt x="89" y="40"/>
                      </a:lnTo>
                      <a:lnTo>
                        <a:pt x="80" y="42"/>
                      </a:lnTo>
                      <a:lnTo>
                        <a:pt x="73" y="45"/>
                      </a:lnTo>
                      <a:lnTo>
                        <a:pt x="67" y="46"/>
                      </a:lnTo>
                      <a:lnTo>
                        <a:pt x="54" y="48"/>
                      </a:lnTo>
                      <a:lnTo>
                        <a:pt x="46" y="50"/>
                      </a:lnTo>
                      <a:lnTo>
                        <a:pt x="58" y="45"/>
                      </a:lnTo>
                      <a:lnTo>
                        <a:pt x="50" y="45"/>
                      </a:lnTo>
                      <a:lnTo>
                        <a:pt x="36" y="45"/>
                      </a:lnTo>
                      <a:lnTo>
                        <a:pt x="25" y="43"/>
                      </a:lnTo>
                      <a:lnTo>
                        <a:pt x="12" y="44"/>
                      </a:lnTo>
                      <a:lnTo>
                        <a:pt x="8" y="53"/>
                      </a:lnTo>
                      <a:lnTo>
                        <a:pt x="6" y="64"/>
                      </a:lnTo>
                      <a:lnTo>
                        <a:pt x="4" y="50"/>
                      </a:lnTo>
                      <a:lnTo>
                        <a:pt x="0" y="35"/>
                      </a:lnTo>
                      <a:lnTo>
                        <a:pt x="6" y="24"/>
                      </a:lnTo>
                      <a:lnTo>
                        <a:pt x="13" y="17"/>
                      </a:lnTo>
                      <a:lnTo>
                        <a:pt x="22" y="1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4918" name="Group 70"/>
            <p:cNvGrpSpPr>
              <a:grpSpLocks/>
            </p:cNvGrpSpPr>
            <p:nvPr/>
          </p:nvGrpSpPr>
          <p:grpSpPr bwMode="auto">
            <a:xfrm>
              <a:off x="1914" y="1622"/>
              <a:ext cx="177" cy="742"/>
              <a:chOff x="3141" y="1350"/>
              <a:chExt cx="287" cy="1331"/>
            </a:xfrm>
          </p:grpSpPr>
          <p:grpSp>
            <p:nvGrpSpPr>
              <p:cNvPr id="334919" name="Group 71"/>
              <p:cNvGrpSpPr>
                <a:grpSpLocks/>
              </p:cNvGrpSpPr>
              <p:nvPr/>
            </p:nvGrpSpPr>
            <p:grpSpPr bwMode="auto">
              <a:xfrm>
                <a:off x="3202" y="1350"/>
                <a:ext cx="152" cy="232"/>
                <a:chOff x="3202" y="1350"/>
                <a:chExt cx="152" cy="232"/>
              </a:xfrm>
            </p:grpSpPr>
            <p:sp>
              <p:nvSpPr>
                <p:cNvPr id="334920" name="Freeform 72"/>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21" name="Freeform 73"/>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22" name="Group 74"/>
                <p:cNvGrpSpPr>
                  <a:grpSpLocks/>
                </p:cNvGrpSpPr>
                <p:nvPr/>
              </p:nvGrpSpPr>
              <p:grpSpPr bwMode="auto">
                <a:xfrm>
                  <a:off x="3231" y="1474"/>
                  <a:ext cx="96" cy="18"/>
                  <a:chOff x="3231" y="1474"/>
                  <a:chExt cx="96" cy="18"/>
                </a:xfrm>
              </p:grpSpPr>
              <p:grpSp>
                <p:nvGrpSpPr>
                  <p:cNvPr id="334923" name="Group 75"/>
                  <p:cNvGrpSpPr>
                    <a:grpSpLocks/>
                  </p:cNvGrpSpPr>
                  <p:nvPr/>
                </p:nvGrpSpPr>
                <p:grpSpPr bwMode="auto">
                  <a:xfrm>
                    <a:off x="3231" y="1474"/>
                    <a:ext cx="10" cy="18"/>
                    <a:chOff x="3231" y="1474"/>
                    <a:chExt cx="10" cy="18"/>
                  </a:xfrm>
                </p:grpSpPr>
                <p:sp>
                  <p:nvSpPr>
                    <p:cNvPr id="334924" name="Oval 76"/>
                    <p:cNvSpPr>
                      <a:spLocks noChangeArrowheads="1"/>
                    </p:cNvSpPr>
                    <p:nvPr/>
                  </p:nvSpPr>
                  <p:spPr bwMode="auto">
                    <a:xfrm>
                      <a:off x="3231" y="1474"/>
                      <a:ext cx="9" cy="1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4925" name="Oval 77"/>
                    <p:cNvSpPr>
                      <a:spLocks noChangeArrowheads="1"/>
                    </p:cNvSpPr>
                    <p:nvPr/>
                  </p:nvSpPr>
                  <p:spPr bwMode="auto">
                    <a:xfrm>
                      <a:off x="3233" y="1476"/>
                      <a:ext cx="8" cy="13"/>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nvGrpSpPr>
                  <p:cNvPr id="334926" name="Group 78"/>
                  <p:cNvGrpSpPr>
                    <a:grpSpLocks/>
                  </p:cNvGrpSpPr>
                  <p:nvPr/>
                </p:nvGrpSpPr>
                <p:grpSpPr bwMode="auto">
                  <a:xfrm>
                    <a:off x="3317" y="1474"/>
                    <a:ext cx="10" cy="18"/>
                    <a:chOff x="3317" y="1474"/>
                    <a:chExt cx="10" cy="18"/>
                  </a:xfrm>
                </p:grpSpPr>
                <p:sp>
                  <p:nvSpPr>
                    <p:cNvPr id="334927" name="Oval 79"/>
                    <p:cNvSpPr>
                      <a:spLocks noChangeArrowheads="1"/>
                    </p:cNvSpPr>
                    <p:nvPr/>
                  </p:nvSpPr>
                  <p:spPr bwMode="auto">
                    <a:xfrm>
                      <a:off x="3317" y="1474"/>
                      <a:ext cx="8" cy="1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4928" name="Oval 80"/>
                    <p:cNvSpPr>
                      <a:spLocks noChangeArrowheads="1"/>
                    </p:cNvSpPr>
                    <p:nvPr/>
                  </p:nvSpPr>
                  <p:spPr bwMode="auto">
                    <a:xfrm>
                      <a:off x="3319" y="1476"/>
                      <a:ext cx="8" cy="13"/>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grpSp>
          <p:grpSp>
            <p:nvGrpSpPr>
              <p:cNvPr id="334929" name="Group 81"/>
              <p:cNvGrpSpPr>
                <a:grpSpLocks/>
              </p:cNvGrpSpPr>
              <p:nvPr/>
            </p:nvGrpSpPr>
            <p:grpSpPr bwMode="auto">
              <a:xfrm>
                <a:off x="3187" y="1992"/>
                <a:ext cx="236" cy="632"/>
                <a:chOff x="3187" y="1992"/>
                <a:chExt cx="236" cy="632"/>
              </a:xfrm>
            </p:grpSpPr>
            <p:grpSp>
              <p:nvGrpSpPr>
                <p:cNvPr id="334930" name="Group 82"/>
                <p:cNvGrpSpPr>
                  <a:grpSpLocks/>
                </p:cNvGrpSpPr>
                <p:nvPr/>
              </p:nvGrpSpPr>
              <p:grpSpPr bwMode="auto">
                <a:xfrm>
                  <a:off x="3187" y="1992"/>
                  <a:ext cx="236" cy="632"/>
                  <a:chOff x="3187" y="1992"/>
                  <a:chExt cx="236" cy="632"/>
                </a:xfrm>
              </p:grpSpPr>
              <p:sp>
                <p:nvSpPr>
                  <p:cNvPr id="334931" name="Freeform 83"/>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32" name="Freeform 84"/>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4933" name="Freeform 85"/>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4934" name="Group 86"/>
              <p:cNvGrpSpPr>
                <a:grpSpLocks/>
              </p:cNvGrpSpPr>
              <p:nvPr/>
            </p:nvGrpSpPr>
            <p:grpSpPr bwMode="auto">
              <a:xfrm>
                <a:off x="3141" y="1552"/>
                <a:ext cx="287" cy="596"/>
                <a:chOff x="3141" y="1552"/>
                <a:chExt cx="287" cy="596"/>
              </a:xfrm>
            </p:grpSpPr>
            <p:sp>
              <p:nvSpPr>
                <p:cNvPr id="334935" name="Freeform 87"/>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36" name="Group 88"/>
                <p:cNvGrpSpPr>
                  <a:grpSpLocks/>
                </p:cNvGrpSpPr>
                <p:nvPr/>
              </p:nvGrpSpPr>
              <p:grpSpPr bwMode="auto">
                <a:xfrm>
                  <a:off x="3179" y="1671"/>
                  <a:ext cx="177" cy="371"/>
                  <a:chOff x="3179" y="1671"/>
                  <a:chExt cx="177" cy="371"/>
                </a:xfrm>
              </p:grpSpPr>
              <p:grpSp>
                <p:nvGrpSpPr>
                  <p:cNvPr id="334937" name="Group 89"/>
                  <p:cNvGrpSpPr>
                    <a:grpSpLocks/>
                  </p:cNvGrpSpPr>
                  <p:nvPr/>
                </p:nvGrpSpPr>
                <p:grpSpPr bwMode="auto">
                  <a:xfrm>
                    <a:off x="3184" y="1837"/>
                    <a:ext cx="126" cy="205"/>
                    <a:chOff x="3184" y="1837"/>
                    <a:chExt cx="126" cy="205"/>
                  </a:xfrm>
                </p:grpSpPr>
                <p:sp>
                  <p:nvSpPr>
                    <p:cNvPr id="334938" name="Freeform 90"/>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4939" name="Freeform 91"/>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4940" name="Group 92"/>
                  <p:cNvGrpSpPr>
                    <a:grpSpLocks/>
                  </p:cNvGrpSpPr>
                  <p:nvPr/>
                </p:nvGrpSpPr>
                <p:grpSpPr bwMode="auto">
                  <a:xfrm>
                    <a:off x="3179" y="1671"/>
                    <a:ext cx="177" cy="240"/>
                    <a:chOff x="3179" y="1671"/>
                    <a:chExt cx="177" cy="240"/>
                  </a:xfrm>
                </p:grpSpPr>
                <p:sp>
                  <p:nvSpPr>
                    <p:cNvPr id="334941" name="Freeform 93"/>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42" name="Group 94"/>
                    <p:cNvGrpSpPr>
                      <a:grpSpLocks/>
                    </p:cNvGrpSpPr>
                    <p:nvPr/>
                  </p:nvGrpSpPr>
                  <p:grpSpPr bwMode="auto">
                    <a:xfrm>
                      <a:off x="3179" y="1747"/>
                      <a:ext cx="177" cy="164"/>
                      <a:chOff x="3179" y="1747"/>
                      <a:chExt cx="177" cy="164"/>
                    </a:xfrm>
                  </p:grpSpPr>
                  <p:sp>
                    <p:nvSpPr>
                      <p:cNvPr id="334943" name="Freeform 95"/>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44" name="Freeform 96"/>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grpSp>
          <p:grpSp>
            <p:nvGrpSpPr>
              <p:cNvPr id="334945" name="Group 97"/>
              <p:cNvGrpSpPr>
                <a:grpSpLocks/>
              </p:cNvGrpSpPr>
              <p:nvPr/>
            </p:nvGrpSpPr>
            <p:grpSpPr bwMode="auto">
              <a:xfrm>
                <a:off x="3178" y="2542"/>
                <a:ext cx="180" cy="139"/>
                <a:chOff x="3178" y="2542"/>
                <a:chExt cx="180" cy="139"/>
              </a:xfrm>
            </p:grpSpPr>
            <p:sp>
              <p:nvSpPr>
                <p:cNvPr id="334946" name="Freeform 98"/>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47" name="Freeform 99"/>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4948" name="Group 100"/>
            <p:cNvGrpSpPr>
              <a:grpSpLocks/>
            </p:cNvGrpSpPr>
            <p:nvPr/>
          </p:nvGrpSpPr>
          <p:grpSpPr bwMode="auto">
            <a:xfrm>
              <a:off x="1750" y="1697"/>
              <a:ext cx="171" cy="692"/>
              <a:chOff x="2916" y="1423"/>
              <a:chExt cx="275" cy="1241"/>
            </a:xfrm>
          </p:grpSpPr>
          <p:grpSp>
            <p:nvGrpSpPr>
              <p:cNvPr id="334949" name="Group 101"/>
              <p:cNvGrpSpPr>
                <a:grpSpLocks/>
              </p:cNvGrpSpPr>
              <p:nvPr/>
            </p:nvGrpSpPr>
            <p:grpSpPr bwMode="auto">
              <a:xfrm>
                <a:off x="2920" y="1809"/>
                <a:ext cx="265" cy="364"/>
                <a:chOff x="2920" y="1809"/>
                <a:chExt cx="265" cy="364"/>
              </a:xfrm>
            </p:grpSpPr>
            <p:sp>
              <p:nvSpPr>
                <p:cNvPr id="334950" name="Freeform 102"/>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51" name="Freeform 103"/>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4952" name="Freeform 104"/>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53" name="Group 105"/>
              <p:cNvGrpSpPr>
                <a:grpSpLocks/>
              </p:cNvGrpSpPr>
              <p:nvPr/>
            </p:nvGrpSpPr>
            <p:grpSpPr bwMode="auto">
              <a:xfrm>
                <a:off x="2965" y="1423"/>
                <a:ext cx="170" cy="1241"/>
                <a:chOff x="2965" y="1423"/>
                <a:chExt cx="170" cy="1241"/>
              </a:xfrm>
            </p:grpSpPr>
            <p:sp>
              <p:nvSpPr>
                <p:cNvPr id="334954" name="Freeform 106"/>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55" name="Group 107"/>
                <p:cNvGrpSpPr>
                  <a:grpSpLocks/>
                </p:cNvGrpSpPr>
                <p:nvPr/>
              </p:nvGrpSpPr>
              <p:grpSpPr bwMode="auto">
                <a:xfrm>
                  <a:off x="2996" y="1603"/>
                  <a:ext cx="120" cy="285"/>
                  <a:chOff x="2996" y="1603"/>
                  <a:chExt cx="120" cy="285"/>
                </a:xfrm>
              </p:grpSpPr>
              <p:sp>
                <p:nvSpPr>
                  <p:cNvPr id="334956" name="Freeform 108"/>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4957" name="Freeform 109"/>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4958" name="Freeform 110"/>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4959" name="Group 111"/>
                <p:cNvGrpSpPr>
                  <a:grpSpLocks/>
                </p:cNvGrpSpPr>
                <p:nvPr/>
              </p:nvGrpSpPr>
              <p:grpSpPr bwMode="auto">
                <a:xfrm>
                  <a:off x="2965" y="2554"/>
                  <a:ext cx="161" cy="110"/>
                  <a:chOff x="2965" y="2554"/>
                  <a:chExt cx="161" cy="110"/>
                </a:xfrm>
              </p:grpSpPr>
              <p:sp>
                <p:nvSpPr>
                  <p:cNvPr id="334960" name="Freeform 112"/>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61" name="Freeform 113"/>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4962" name="Group 114"/>
                <p:cNvGrpSpPr>
                  <a:grpSpLocks/>
                </p:cNvGrpSpPr>
                <p:nvPr/>
              </p:nvGrpSpPr>
              <p:grpSpPr bwMode="auto">
                <a:xfrm>
                  <a:off x="2984" y="1423"/>
                  <a:ext cx="151" cy="181"/>
                  <a:chOff x="2984" y="1423"/>
                  <a:chExt cx="151" cy="181"/>
                </a:xfrm>
              </p:grpSpPr>
              <p:sp>
                <p:nvSpPr>
                  <p:cNvPr id="334963" name="Freeform 115"/>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64" name="Freeform 116"/>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65" name="Group 117"/>
                  <p:cNvGrpSpPr>
                    <a:grpSpLocks/>
                  </p:cNvGrpSpPr>
                  <p:nvPr/>
                </p:nvGrpSpPr>
                <p:grpSpPr bwMode="auto">
                  <a:xfrm>
                    <a:off x="3005" y="1521"/>
                    <a:ext cx="111" cy="10"/>
                    <a:chOff x="3005" y="1521"/>
                    <a:chExt cx="111" cy="10"/>
                  </a:xfrm>
                </p:grpSpPr>
                <p:sp>
                  <p:nvSpPr>
                    <p:cNvPr id="334966" name="Oval 118"/>
                    <p:cNvSpPr>
                      <a:spLocks noChangeArrowheads="1"/>
                    </p:cNvSpPr>
                    <p:nvPr/>
                  </p:nvSpPr>
                  <p:spPr bwMode="auto">
                    <a:xfrm>
                      <a:off x="3005" y="1521"/>
                      <a:ext cx="8" cy="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4967" name="Oval 119"/>
                    <p:cNvSpPr>
                      <a:spLocks noChangeArrowheads="1"/>
                    </p:cNvSpPr>
                    <p:nvPr/>
                  </p:nvSpPr>
                  <p:spPr bwMode="auto">
                    <a:xfrm>
                      <a:off x="3108" y="1523"/>
                      <a:ext cx="8" cy="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grpSp>
        </p:grpSp>
        <p:grpSp>
          <p:nvGrpSpPr>
            <p:cNvPr id="334968" name="Group 120"/>
            <p:cNvGrpSpPr>
              <a:grpSpLocks/>
            </p:cNvGrpSpPr>
            <p:nvPr/>
          </p:nvGrpSpPr>
          <p:grpSpPr bwMode="auto">
            <a:xfrm>
              <a:off x="1338" y="1847"/>
              <a:ext cx="207" cy="769"/>
              <a:chOff x="3333" y="1318"/>
              <a:chExt cx="335" cy="1381"/>
            </a:xfrm>
          </p:grpSpPr>
          <p:grpSp>
            <p:nvGrpSpPr>
              <p:cNvPr id="334969" name="Group 121"/>
              <p:cNvGrpSpPr>
                <a:grpSpLocks/>
              </p:cNvGrpSpPr>
              <p:nvPr/>
            </p:nvGrpSpPr>
            <p:grpSpPr bwMode="auto">
              <a:xfrm>
                <a:off x="3333" y="2564"/>
                <a:ext cx="329" cy="135"/>
                <a:chOff x="3333" y="2564"/>
                <a:chExt cx="329" cy="135"/>
              </a:xfrm>
            </p:grpSpPr>
            <p:sp>
              <p:nvSpPr>
                <p:cNvPr id="334970" name="Freeform 122"/>
                <p:cNvSpPr>
                  <a:spLocks/>
                </p:cNvSpPr>
                <p:nvPr/>
              </p:nvSpPr>
              <p:spPr bwMode="auto">
                <a:xfrm>
                  <a:off x="3333" y="2564"/>
                  <a:ext cx="137" cy="84"/>
                </a:xfrm>
                <a:custGeom>
                  <a:avLst/>
                  <a:gdLst/>
                  <a:ahLst/>
                  <a:cxnLst>
                    <a:cxn ang="0">
                      <a:pos x="69" y="0"/>
                    </a:cxn>
                    <a:cxn ang="0">
                      <a:pos x="47" y="21"/>
                    </a:cxn>
                    <a:cxn ang="0">
                      <a:pos x="28" y="45"/>
                    </a:cxn>
                    <a:cxn ang="0">
                      <a:pos x="3" y="66"/>
                    </a:cxn>
                    <a:cxn ang="0">
                      <a:pos x="0" y="77"/>
                    </a:cxn>
                    <a:cxn ang="0">
                      <a:pos x="25" y="83"/>
                    </a:cxn>
                    <a:cxn ang="0">
                      <a:pos x="50" y="80"/>
                    </a:cxn>
                    <a:cxn ang="0">
                      <a:pos x="81" y="66"/>
                    </a:cxn>
                    <a:cxn ang="0">
                      <a:pos x="104" y="53"/>
                    </a:cxn>
                    <a:cxn ang="0">
                      <a:pos x="128" y="50"/>
                    </a:cxn>
                    <a:cxn ang="0">
                      <a:pos x="136" y="43"/>
                    </a:cxn>
                    <a:cxn ang="0">
                      <a:pos x="134" y="4"/>
                    </a:cxn>
                    <a:cxn ang="0">
                      <a:pos x="69" y="0"/>
                    </a:cxn>
                  </a:cxnLst>
                  <a:rect l="0" t="0" r="r" b="b"/>
                  <a:pathLst>
                    <a:path w="137" h="84">
                      <a:moveTo>
                        <a:pt x="69" y="0"/>
                      </a:moveTo>
                      <a:lnTo>
                        <a:pt x="47" y="21"/>
                      </a:lnTo>
                      <a:lnTo>
                        <a:pt x="28" y="45"/>
                      </a:lnTo>
                      <a:lnTo>
                        <a:pt x="3" y="66"/>
                      </a:lnTo>
                      <a:lnTo>
                        <a:pt x="0" y="77"/>
                      </a:lnTo>
                      <a:lnTo>
                        <a:pt x="25" y="83"/>
                      </a:lnTo>
                      <a:lnTo>
                        <a:pt x="50" y="80"/>
                      </a:lnTo>
                      <a:lnTo>
                        <a:pt x="81" y="66"/>
                      </a:lnTo>
                      <a:lnTo>
                        <a:pt x="104" y="53"/>
                      </a:lnTo>
                      <a:lnTo>
                        <a:pt x="128" y="50"/>
                      </a:lnTo>
                      <a:lnTo>
                        <a:pt x="136" y="43"/>
                      </a:lnTo>
                      <a:lnTo>
                        <a:pt x="134" y="4"/>
                      </a:lnTo>
                      <a:lnTo>
                        <a:pt x="69"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71" name="Freeform 123"/>
                <p:cNvSpPr>
                  <a:spLocks/>
                </p:cNvSpPr>
                <p:nvPr/>
              </p:nvSpPr>
              <p:spPr bwMode="auto">
                <a:xfrm>
                  <a:off x="3576" y="2606"/>
                  <a:ext cx="86" cy="93"/>
                </a:xfrm>
                <a:custGeom>
                  <a:avLst/>
                  <a:gdLst/>
                  <a:ahLst/>
                  <a:cxnLst>
                    <a:cxn ang="0">
                      <a:pos x="1" y="2"/>
                    </a:cxn>
                    <a:cxn ang="0">
                      <a:pos x="0" y="26"/>
                    </a:cxn>
                    <a:cxn ang="0">
                      <a:pos x="12" y="38"/>
                    </a:cxn>
                    <a:cxn ang="0">
                      <a:pos x="15" y="59"/>
                    </a:cxn>
                    <a:cxn ang="0">
                      <a:pos x="34" y="79"/>
                    </a:cxn>
                    <a:cxn ang="0">
                      <a:pos x="50" y="90"/>
                    </a:cxn>
                    <a:cxn ang="0">
                      <a:pos x="64" y="92"/>
                    </a:cxn>
                    <a:cxn ang="0">
                      <a:pos x="78" y="91"/>
                    </a:cxn>
                    <a:cxn ang="0">
                      <a:pos x="85" y="77"/>
                    </a:cxn>
                    <a:cxn ang="0">
                      <a:pos x="83" y="56"/>
                    </a:cxn>
                    <a:cxn ang="0">
                      <a:pos x="69" y="33"/>
                    </a:cxn>
                    <a:cxn ang="0">
                      <a:pos x="48" y="8"/>
                    </a:cxn>
                    <a:cxn ang="0">
                      <a:pos x="47" y="0"/>
                    </a:cxn>
                    <a:cxn ang="0">
                      <a:pos x="1" y="2"/>
                    </a:cxn>
                  </a:cxnLst>
                  <a:rect l="0" t="0" r="r" b="b"/>
                  <a:pathLst>
                    <a:path w="86" h="93">
                      <a:moveTo>
                        <a:pt x="1" y="2"/>
                      </a:moveTo>
                      <a:lnTo>
                        <a:pt x="0" y="26"/>
                      </a:lnTo>
                      <a:lnTo>
                        <a:pt x="12" y="38"/>
                      </a:lnTo>
                      <a:lnTo>
                        <a:pt x="15" y="59"/>
                      </a:lnTo>
                      <a:lnTo>
                        <a:pt x="34" y="79"/>
                      </a:lnTo>
                      <a:lnTo>
                        <a:pt x="50" y="90"/>
                      </a:lnTo>
                      <a:lnTo>
                        <a:pt x="64" y="92"/>
                      </a:lnTo>
                      <a:lnTo>
                        <a:pt x="78" y="91"/>
                      </a:lnTo>
                      <a:lnTo>
                        <a:pt x="85" y="77"/>
                      </a:lnTo>
                      <a:lnTo>
                        <a:pt x="83" y="56"/>
                      </a:lnTo>
                      <a:lnTo>
                        <a:pt x="69" y="33"/>
                      </a:lnTo>
                      <a:lnTo>
                        <a:pt x="48" y="8"/>
                      </a:lnTo>
                      <a:lnTo>
                        <a:pt x="47" y="0"/>
                      </a:lnTo>
                      <a:lnTo>
                        <a:pt x="1" y="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4972" name="Group 124"/>
              <p:cNvGrpSpPr>
                <a:grpSpLocks/>
              </p:cNvGrpSpPr>
              <p:nvPr/>
            </p:nvGrpSpPr>
            <p:grpSpPr bwMode="auto">
              <a:xfrm>
                <a:off x="3367" y="1492"/>
                <a:ext cx="301" cy="1117"/>
                <a:chOff x="3367" y="1492"/>
                <a:chExt cx="301" cy="1117"/>
              </a:xfrm>
            </p:grpSpPr>
            <p:sp>
              <p:nvSpPr>
                <p:cNvPr id="334973" name="Freeform 125"/>
                <p:cNvSpPr>
                  <a:spLocks/>
                </p:cNvSpPr>
                <p:nvPr/>
              </p:nvSpPr>
              <p:spPr bwMode="auto">
                <a:xfrm>
                  <a:off x="3374" y="2069"/>
                  <a:ext cx="41" cy="105"/>
                </a:xfrm>
                <a:custGeom>
                  <a:avLst/>
                  <a:gdLst/>
                  <a:ahLst/>
                  <a:cxnLst>
                    <a:cxn ang="0">
                      <a:pos x="2" y="1"/>
                    </a:cxn>
                    <a:cxn ang="0">
                      <a:pos x="0" y="58"/>
                    </a:cxn>
                    <a:cxn ang="0">
                      <a:pos x="21" y="93"/>
                    </a:cxn>
                    <a:cxn ang="0">
                      <a:pos x="31" y="104"/>
                    </a:cxn>
                    <a:cxn ang="0">
                      <a:pos x="30" y="54"/>
                    </a:cxn>
                    <a:cxn ang="0">
                      <a:pos x="34" y="60"/>
                    </a:cxn>
                    <a:cxn ang="0">
                      <a:pos x="40" y="76"/>
                    </a:cxn>
                    <a:cxn ang="0">
                      <a:pos x="40" y="58"/>
                    </a:cxn>
                    <a:cxn ang="0">
                      <a:pos x="35" y="27"/>
                    </a:cxn>
                    <a:cxn ang="0">
                      <a:pos x="22" y="0"/>
                    </a:cxn>
                    <a:cxn ang="0">
                      <a:pos x="2" y="1"/>
                    </a:cxn>
                  </a:cxnLst>
                  <a:rect l="0" t="0" r="r" b="b"/>
                  <a:pathLst>
                    <a:path w="41" h="105">
                      <a:moveTo>
                        <a:pt x="2" y="1"/>
                      </a:moveTo>
                      <a:lnTo>
                        <a:pt x="0" y="58"/>
                      </a:lnTo>
                      <a:lnTo>
                        <a:pt x="21" y="93"/>
                      </a:lnTo>
                      <a:lnTo>
                        <a:pt x="31" y="104"/>
                      </a:lnTo>
                      <a:lnTo>
                        <a:pt x="30" y="54"/>
                      </a:lnTo>
                      <a:lnTo>
                        <a:pt x="34" y="60"/>
                      </a:lnTo>
                      <a:lnTo>
                        <a:pt x="40" y="76"/>
                      </a:lnTo>
                      <a:lnTo>
                        <a:pt x="40" y="58"/>
                      </a:lnTo>
                      <a:lnTo>
                        <a:pt x="35" y="27"/>
                      </a:lnTo>
                      <a:lnTo>
                        <a:pt x="22" y="0"/>
                      </a:lnTo>
                      <a:lnTo>
                        <a:pt x="2" y="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74" name="Freeform 126"/>
                <p:cNvSpPr>
                  <a:spLocks/>
                </p:cNvSpPr>
                <p:nvPr/>
              </p:nvSpPr>
              <p:spPr bwMode="auto">
                <a:xfrm>
                  <a:off x="3394" y="1844"/>
                  <a:ext cx="237" cy="765"/>
                </a:xfrm>
                <a:custGeom>
                  <a:avLst/>
                  <a:gdLst/>
                  <a:ahLst/>
                  <a:cxnLst>
                    <a:cxn ang="0">
                      <a:pos x="2" y="0"/>
                    </a:cxn>
                    <a:cxn ang="0">
                      <a:pos x="0" y="415"/>
                    </a:cxn>
                    <a:cxn ang="0">
                      <a:pos x="2" y="723"/>
                    </a:cxn>
                    <a:cxn ang="0">
                      <a:pos x="73" y="737"/>
                    </a:cxn>
                    <a:cxn ang="0">
                      <a:pos x="83" y="485"/>
                    </a:cxn>
                    <a:cxn ang="0">
                      <a:pos x="75" y="461"/>
                    </a:cxn>
                    <a:cxn ang="0">
                      <a:pos x="83" y="447"/>
                    </a:cxn>
                    <a:cxn ang="0">
                      <a:pos x="83" y="294"/>
                    </a:cxn>
                    <a:cxn ang="0">
                      <a:pos x="101" y="342"/>
                    </a:cxn>
                    <a:cxn ang="0">
                      <a:pos x="141" y="551"/>
                    </a:cxn>
                    <a:cxn ang="0">
                      <a:pos x="176" y="764"/>
                    </a:cxn>
                    <a:cxn ang="0">
                      <a:pos x="236" y="764"/>
                    </a:cxn>
                    <a:cxn ang="0">
                      <a:pos x="209" y="477"/>
                    </a:cxn>
                    <a:cxn ang="0">
                      <a:pos x="198" y="234"/>
                    </a:cxn>
                    <a:cxn ang="0">
                      <a:pos x="203" y="5"/>
                    </a:cxn>
                    <a:cxn ang="0">
                      <a:pos x="2" y="0"/>
                    </a:cxn>
                  </a:cxnLst>
                  <a:rect l="0" t="0" r="r" b="b"/>
                  <a:pathLst>
                    <a:path w="237" h="765">
                      <a:moveTo>
                        <a:pt x="2" y="0"/>
                      </a:moveTo>
                      <a:lnTo>
                        <a:pt x="0" y="415"/>
                      </a:lnTo>
                      <a:lnTo>
                        <a:pt x="2" y="723"/>
                      </a:lnTo>
                      <a:lnTo>
                        <a:pt x="73" y="737"/>
                      </a:lnTo>
                      <a:lnTo>
                        <a:pt x="83" y="485"/>
                      </a:lnTo>
                      <a:lnTo>
                        <a:pt x="75" y="461"/>
                      </a:lnTo>
                      <a:lnTo>
                        <a:pt x="83" y="447"/>
                      </a:lnTo>
                      <a:lnTo>
                        <a:pt x="83" y="294"/>
                      </a:lnTo>
                      <a:lnTo>
                        <a:pt x="101" y="342"/>
                      </a:lnTo>
                      <a:lnTo>
                        <a:pt x="141" y="551"/>
                      </a:lnTo>
                      <a:lnTo>
                        <a:pt x="176" y="764"/>
                      </a:lnTo>
                      <a:lnTo>
                        <a:pt x="236" y="764"/>
                      </a:lnTo>
                      <a:lnTo>
                        <a:pt x="209" y="477"/>
                      </a:lnTo>
                      <a:lnTo>
                        <a:pt x="198" y="234"/>
                      </a:lnTo>
                      <a:lnTo>
                        <a:pt x="203" y="5"/>
                      </a:lnTo>
                      <a:lnTo>
                        <a:pt x="2"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75" name="Freeform 127"/>
                <p:cNvSpPr>
                  <a:spLocks/>
                </p:cNvSpPr>
                <p:nvPr/>
              </p:nvSpPr>
              <p:spPr bwMode="auto">
                <a:xfrm>
                  <a:off x="3367" y="1492"/>
                  <a:ext cx="301" cy="585"/>
                </a:xfrm>
                <a:custGeom>
                  <a:avLst/>
                  <a:gdLst/>
                  <a:ahLst/>
                  <a:cxnLst>
                    <a:cxn ang="0">
                      <a:pos x="99" y="7"/>
                    </a:cxn>
                    <a:cxn ang="0">
                      <a:pos x="8" y="78"/>
                    </a:cxn>
                    <a:cxn ang="0">
                      <a:pos x="2" y="265"/>
                    </a:cxn>
                    <a:cxn ang="0">
                      <a:pos x="0" y="360"/>
                    </a:cxn>
                    <a:cxn ang="0">
                      <a:pos x="5" y="584"/>
                    </a:cxn>
                    <a:cxn ang="0">
                      <a:pos x="26" y="584"/>
                    </a:cxn>
                    <a:cxn ang="0">
                      <a:pos x="36" y="354"/>
                    </a:cxn>
                    <a:cxn ang="0">
                      <a:pos x="228" y="354"/>
                    </a:cxn>
                    <a:cxn ang="0">
                      <a:pos x="234" y="297"/>
                    </a:cxn>
                    <a:cxn ang="0">
                      <a:pos x="240" y="337"/>
                    </a:cxn>
                    <a:cxn ang="0">
                      <a:pos x="227" y="424"/>
                    </a:cxn>
                    <a:cxn ang="0">
                      <a:pos x="214" y="554"/>
                    </a:cxn>
                    <a:cxn ang="0">
                      <a:pos x="246" y="562"/>
                    </a:cxn>
                    <a:cxn ang="0">
                      <a:pos x="300" y="334"/>
                    </a:cxn>
                    <a:cxn ang="0">
                      <a:pos x="266" y="66"/>
                    </a:cxn>
                    <a:cxn ang="0">
                      <a:pos x="164" y="0"/>
                    </a:cxn>
                    <a:cxn ang="0">
                      <a:pos x="119" y="30"/>
                    </a:cxn>
                    <a:cxn ang="0">
                      <a:pos x="99" y="7"/>
                    </a:cxn>
                  </a:cxnLst>
                  <a:rect l="0" t="0" r="r" b="b"/>
                  <a:pathLst>
                    <a:path w="301" h="585">
                      <a:moveTo>
                        <a:pt x="99" y="7"/>
                      </a:moveTo>
                      <a:lnTo>
                        <a:pt x="8" y="78"/>
                      </a:lnTo>
                      <a:lnTo>
                        <a:pt x="2" y="265"/>
                      </a:lnTo>
                      <a:lnTo>
                        <a:pt x="0" y="360"/>
                      </a:lnTo>
                      <a:lnTo>
                        <a:pt x="5" y="584"/>
                      </a:lnTo>
                      <a:lnTo>
                        <a:pt x="26" y="584"/>
                      </a:lnTo>
                      <a:lnTo>
                        <a:pt x="36" y="354"/>
                      </a:lnTo>
                      <a:lnTo>
                        <a:pt x="228" y="354"/>
                      </a:lnTo>
                      <a:lnTo>
                        <a:pt x="234" y="297"/>
                      </a:lnTo>
                      <a:lnTo>
                        <a:pt x="240" y="337"/>
                      </a:lnTo>
                      <a:lnTo>
                        <a:pt x="227" y="424"/>
                      </a:lnTo>
                      <a:lnTo>
                        <a:pt x="214" y="554"/>
                      </a:lnTo>
                      <a:lnTo>
                        <a:pt x="246" y="562"/>
                      </a:lnTo>
                      <a:lnTo>
                        <a:pt x="300" y="334"/>
                      </a:lnTo>
                      <a:lnTo>
                        <a:pt x="266" y="66"/>
                      </a:lnTo>
                      <a:lnTo>
                        <a:pt x="164" y="0"/>
                      </a:lnTo>
                      <a:lnTo>
                        <a:pt x="119" y="30"/>
                      </a:lnTo>
                      <a:lnTo>
                        <a:pt x="99" y="7"/>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76" name="Freeform 128"/>
                <p:cNvSpPr>
                  <a:spLocks/>
                </p:cNvSpPr>
                <p:nvPr/>
              </p:nvSpPr>
              <p:spPr bwMode="auto">
                <a:xfrm>
                  <a:off x="3572" y="2042"/>
                  <a:ext cx="46" cy="99"/>
                </a:xfrm>
                <a:custGeom>
                  <a:avLst/>
                  <a:gdLst/>
                  <a:ahLst/>
                  <a:cxnLst>
                    <a:cxn ang="0">
                      <a:pos x="13" y="0"/>
                    </a:cxn>
                    <a:cxn ang="0">
                      <a:pos x="0" y="52"/>
                    </a:cxn>
                    <a:cxn ang="0">
                      <a:pos x="23" y="98"/>
                    </a:cxn>
                    <a:cxn ang="0">
                      <a:pos x="31" y="93"/>
                    </a:cxn>
                    <a:cxn ang="0">
                      <a:pos x="45" y="88"/>
                    </a:cxn>
                    <a:cxn ang="0">
                      <a:pos x="40" y="73"/>
                    </a:cxn>
                    <a:cxn ang="0">
                      <a:pos x="38" y="55"/>
                    </a:cxn>
                    <a:cxn ang="0">
                      <a:pos x="45" y="36"/>
                    </a:cxn>
                    <a:cxn ang="0">
                      <a:pos x="40" y="4"/>
                    </a:cxn>
                    <a:cxn ang="0">
                      <a:pos x="13" y="0"/>
                    </a:cxn>
                  </a:cxnLst>
                  <a:rect l="0" t="0" r="r" b="b"/>
                  <a:pathLst>
                    <a:path w="46" h="99">
                      <a:moveTo>
                        <a:pt x="13" y="0"/>
                      </a:moveTo>
                      <a:lnTo>
                        <a:pt x="0" y="52"/>
                      </a:lnTo>
                      <a:lnTo>
                        <a:pt x="23" y="98"/>
                      </a:lnTo>
                      <a:lnTo>
                        <a:pt x="31" y="93"/>
                      </a:lnTo>
                      <a:lnTo>
                        <a:pt x="45" y="88"/>
                      </a:lnTo>
                      <a:lnTo>
                        <a:pt x="40" y="73"/>
                      </a:lnTo>
                      <a:lnTo>
                        <a:pt x="38" y="55"/>
                      </a:lnTo>
                      <a:lnTo>
                        <a:pt x="45" y="36"/>
                      </a:lnTo>
                      <a:lnTo>
                        <a:pt x="40" y="4"/>
                      </a:lnTo>
                      <a:lnTo>
                        <a:pt x="13"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77" name="Group 129"/>
                <p:cNvGrpSpPr>
                  <a:grpSpLocks/>
                </p:cNvGrpSpPr>
                <p:nvPr/>
              </p:nvGrpSpPr>
              <p:grpSpPr bwMode="auto">
                <a:xfrm>
                  <a:off x="3403" y="1504"/>
                  <a:ext cx="192" cy="361"/>
                  <a:chOff x="3403" y="1504"/>
                  <a:chExt cx="192" cy="361"/>
                </a:xfrm>
              </p:grpSpPr>
              <p:grpSp>
                <p:nvGrpSpPr>
                  <p:cNvPr id="334978" name="Group 130"/>
                  <p:cNvGrpSpPr>
                    <a:grpSpLocks/>
                  </p:cNvGrpSpPr>
                  <p:nvPr/>
                </p:nvGrpSpPr>
                <p:grpSpPr bwMode="auto">
                  <a:xfrm>
                    <a:off x="3403" y="1504"/>
                    <a:ext cx="192" cy="361"/>
                    <a:chOff x="3403" y="1504"/>
                    <a:chExt cx="192" cy="361"/>
                  </a:xfrm>
                </p:grpSpPr>
                <p:grpSp>
                  <p:nvGrpSpPr>
                    <p:cNvPr id="334979" name="Group 131"/>
                    <p:cNvGrpSpPr>
                      <a:grpSpLocks/>
                    </p:cNvGrpSpPr>
                    <p:nvPr/>
                  </p:nvGrpSpPr>
                  <p:grpSpPr bwMode="auto">
                    <a:xfrm>
                      <a:off x="3403" y="1848"/>
                      <a:ext cx="192" cy="17"/>
                      <a:chOff x="3403" y="1848"/>
                      <a:chExt cx="192" cy="17"/>
                    </a:xfrm>
                  </p:grpSpPr>
                  <p:sp>
                    <p:nvSpPr>
                      <p:cNvPr id="334980" name="Line 132"/>
                      <p:cNvSpPr>
                        <a:spLocks noChangeShapeType="1"/>
                      </p:cNvSpPr>
                      <p:nvPr/>
                    </p:nvSpPr>
                    <p:spPr bwMode="auto">
                      <a:xfrm>
                        <a:off x="3403" y="1865"/>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sp>
                    <p:nvSpPr>
                      <p:cNvPr id="334981" name="Line 133"/>
                      <p:cNvSpPr>
                        <a:spLocks noChangeShapeType="1"/>
                      </p:cNvSpPr>
                      <p:nvPr/>
                    </p:nvSpPr>
                    <p:spPr bwMode="auto">
                      <a:xfrm>
                        <a:off x="3403" y="1848"/>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sp>
                  <p:nvSpPr>
                    <p:cNvPr id="334982" name="Freeform 134"/>
                    <p:cNvSpPr>
                      <a:spLocks/>
                    </p:cNvSpPr>
                    <p:nvPr/>
                  </p:nvSpPr>
                  <p:spPr bwMode="auto">
                    <a:xfrm>
                      <a:off x="3456" y="1504"/>
                      <a:ext cx="90" cy="53"/>
                    </a:xfrm>
                    <a:custGeom>
                      <a:avLst/>
                      <a:gdLst/>
                      <a:ahLst/>
                      <a:cxnLst>
                        <a:cxn ang="0">
                          <a:pos x="0" y="6"/>
                        </a:cxn>
                        <a:cxn ang="0">
                          <a:pos x="3" y="52"/>
                        </a:cxn>
                        <a:cxn ang="0">
                          <a:pos x="29" y="19"/>
                        </a:cxn>
                        <a:cxn ang="0">
                          <a:pos x="46" y="51"/>
                        </a:cxn>
                        <a:cxn ang="0">
                          <a:pos x="89" y="0"/>
                        </a:cxn>
                      </a:cxnLst>
                      <a:rect l="0" t="0" r="r" b="b"/>
                      <a:pathLst>
                        <a:path w="90" h="53">
                          <a:moveTo>
                            <a:pt x="0" y="6"/>
                          </a:moveTo>
                          <a:lnTo>
                            <a:pt x="3" y="52"/>
                          </a:lnTo>
                          <a:lnTo>
                            <a:pt x="29" y="19"/>
                          </a:lnTo>
                          <a:lnTo>
                            <a:pt x="46" y="51"/>
                          </a:lnTo>
                          <a:lnTo>
                            <a:pt x="89"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sp>
                <p:nvSpPr>
                  <p:cNvPr id="334983" name="Line 135"/>
                  <p:cNvSpPr>
                    <a:spLocks noChangeShapeType="1"/>
                  </p:cNvSpPr>
                  <p:nvPr/>
                </p:nvSpPr>
                <p:spPr bwMode="auto">
                  <a:xfrm>
                    <a:off x="3484" y="1529"/>
                    <a:ext cx="0" cy="335"/>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grpSp>
          <p:grpSp>
            <p:nvGrpSpPr>
              <p:cNvPr id="334984" name="Group 136"/>
              <p:cNvGrpSpPr>
                <a:grpSpLocks/>
              </p:cNvGrpSpPr>
              <p:nvPr/>
            </p:nvGrpSpPr>
            <p:grpSpPr bwMode="auto">
              <a:xfrm>
                <a:off x="3428" y="1318"/>
                <a:ext cx="127" cy="206"/>
                <a:chOff x="3428" y="1318"/>
                <a:chExt cx="127" cy="206"/>
              </a:xfrm>
            </p:grpSpPr>
            <p:grpSp>
              <p:nvGrpSpPr>
                <p:cNvPr id="334985" name="Group 137"/>
                <p:cNvGrpSpPr>
                  <a:grpSpLocks/>
                </p:cNvGrpSpPr>
                <p:nvPr/>
              </p:nvGrpSpPr>
              <p:grpSpPr bwMode="auto">
                <a:xfrm>
                  <a:off x="3432" y="1328"/>
                  <a:ext cx="118" cy="196"/>
                  <a:chOff x="3432" y="1328"/>
                  <a:chExt cx="118" cy="196"/>
                </a:xfrm>
              </p:grpSpPr>
              <p:sp>
                <p:nvSpPr>
                  <p:cNvPr id="334986" name="Freeform 138"/>
                  <p:cNvSpPr>
                    <a:spLocks/>
                  </p:cNvSpPr>
                  <p:nvPr/>
                </p:nvSpPr>
                <p:spPr bwMode="auto">
                  <a:xfrm>
                    <a:off x="3432" y="1328"/>
                    <a:ext cx="118" cy="196"/>
                  </a:xfrm>
                  <a:custGeom>
                    <a:avLst/>
                    <a:gdLst/>
                    <a:ahLst/>
                    <a:cxnLst>
                      <a:cxn ang="0">
                        <a:pos x="4" y="35"/>
                      </a:cxn>
                      <a:cxn ang="0">
                        <a:pos x="1" y="55"/>
                      </a:cxn>
                      <a:cxn ang="0">
                        <a:pos x="0" y="62"/>
                      </a:cxn>
                      <a:cxn ang="0">
                        <a:pos x="4" y="69"/>
                      </a:cxn>
                      <a:cxn ang="0">
                        <a:pos x="0" y="84"/>
                      </a:cxn>
                      <a:cxn ang="0">
                        <a:pos x="2" y="107"/>
                      </a:cxn>
                      <a:cxn ang="0">
                        <a:pos x="5" y="118"/>
                      </a:cxn>
                      <a:cxn ang="0">
                        <a:pos x="8" y="129"/>
                      </a:cxn>
                      <a:cxn ang="0">
                        <a:pos x="11" y="140"/>
                      </a:cxn>
                      <a:cxn ang="0">
                        <a:pos x="16" y="152"/>
                      </a:cxn>
                      <a:cxn ang="0">
                        <a:pos x="25" y="154"/>
                      </a:cxn>
                      <a:cxn ang="0">
                        <a:pos x="34" y="157"/>
                      </a:cxn>
                      <a:cxn ang="0">
                        <a:pos x="34" y="166"/>
                      </a:cxn>
                      <a:cxn ang="0">
                        <a:pos x="33" y="172"/>
                      </a:cxn>
                      <a:cxn ang="0">
                        <a:pos x="52" y="195"/>
                      </a:cxn>
                      <a:cxn ang="0">
                        <a:pos x="99" y="166"/>
                      </a:cxn>
                      <a:cxn ang="0">
                        <a:pos x="101" y="112"/>
                      </a:cxn>
                      <a:cxn ang="0">
                        <a:pos x="108" y="97"/>
                      </a:cxn>
                      <a:cxn ang="0">
                        <a:pos x="111" y="85"/>
                      </a:cxn>
                      <a:cxn ang="0">
                        <a:pos x="115" y="70"/>
                      </a:cxn>
                      <a:cxn ang="0">
                        <a:pos x="117" y="57"/>
                      </a:cxn>
                      <a:cxn ang="0">
                        <a:pos x="116" y="46"/>
                      </a:cxn>
                      <a:cxn ang="0">
                        <a:pos x="114" y="33"/>
                      </a:cxn>
                      <a:cxn ang="0">
                        <a:pos x="111" y="23"/>
                      </a:cxn>
                      <a:cxn ang="0">
                        <a:pos x="107" y="15"/>
                      </a:cxn>
                      <a:cxn ang="0">
                        <a:pos x="99" y="9"/>
                      </a:cxn>
                      <a:cxn ang="0">
                        <a:pos x="91" y="5"/>
                      </a:cxn>
                      <a:cxn ang="0">
                        <a:pos x="81" y="3"/>
                      </a:cxn>
                      <a:cxn ang="0">
                        <a:pos x="71" y="1"/>
                      </a:cxn>
                      <a:cxn ang="0">
                        <a:pos x="57" y="0"/>
                      </a:cxn>
                      <a:cxn ang="0">
                        <a:pos x="44" y="1"/>
                      </a:cxn>
                      <a:cxn ang="0">
                        <a:pos x="29" y="4"/>
                      </a:cxn>
                      <a:cxn ang="0">
                        <a:pos x="21" y="10"/>
                      </a:cxn>
                      <a:cxn ang="0">
                        <a:pos x="13" y="15"/>
                      </a:cxn>
                      <a:cxn ang="0">
                        <a:pos x="8" y="24"/>
                      </a:cxn>
                      <a:cxn ang="0">
                        <a:pos x="4" y="35"/>
                      </a:cxn>
                    </a:cxnLst>
                    <a:rect l="0" t="0" r="r" b="b"/>
                    <a:pathLst>
                      <a:path w="118" h="196">
                        <a:moveTo>
                          <a:pt x="4" y="35"/>
                        </a:moveTo>
                        <a:lnTo>
                          <a:pt x="1" y="55"/>
                        </a:lnTo>
                        <a:lnTo>
                          <a:pt x="0" y="62"/>
                        </a:lnTo>
                        <a:lnTo>
                          <a:pt x="4" y="69"/>
                        </a:lnTo>
                        <a:lnTo>
                          <a:pt x="0" y="84"/>
                        </a:lnTo>
                        <a:lnTo>
                          <a:pt x="2" y="107"/>
                        </a:lnTo>
                        <a:lnTo>
                          <a:pt x="5" y="118"/>
                        </a:lnTo>
                        <a:lnTo>
                          <a:pt x="8" y="129"/>
                        </a:lnTo>
                        <a:lnTo>
                          <a:pt x="11" y="140"/>
                        </a:lnTo>
                        <a:lnTo>
                          <a:pt x="16" y="152"/>
                        </a:lnTo>
                        <a:lnTo>
                          <a:pt x="25" y="154"/>
                        </a:lnTo>
                        <a:lnTo>
                          <a:pt x="34" y="157"/>
                        </a:lnTo>
                        <a:lnTo>
                          <a:pt x="34" y="166"/>
                        </a:lnTo>
                        <a:lnTo>
                          <a:pt x="33" y="172"/>
                        </a:lnTo>
                        <a:lnTo>
                          <a:pt x="52" y="195"/>
                        </a:lnTo>
                        <a:lnTo>
                          <a:pt x="99" y="166"/>
                        </a:lnTo>
                        <a:lnTo>
                          <a:pt x="101" y="112"/>
                        </a:lnTo>
                        <a:lnTo>
                          <a:pt x="108" y="97"/>
                        </a:lnTo>
                        <a:lnTo>
                          <a:pt x="111" y="85"/>
                        </a:lnTo>
                        <a:lnTo>
                          <a:pt x="115" y="70"/>
                        </a:lnTo>
                        <a:lnTo>
                          <a:pt x="117" y="57"/>
                        </a:lnTo>
                        <a:lnTo>
                          <a:pt x="116" y="46"/>
                        </a:lnTo>
                        <a:lnTo>
                          <a:pt x="114" y="33"/>
                        </a:lnTo>
                        <a:lnTo>
                          <a:pt x="111" y="23"/>
                        </a:lnTo>
                        <a:lnTo>
                          <a:pt x="107" y="15"/>
                        </a:lnTo>
                        <a:lnTo>
                          <a:pt x="99" y="9"/>
                        </a:lnTo>
                        <a:lnTo>
                          <a:pt x="91" y="5"/>
                        </a:lnTo>
                        <a:lnTo>
                          <a:pt x="81" y="3"/>
                        </a:lnTo>
                        <a:lnTo>
                          <a:pt x="71" y="1"/>
                        </a:lnTo>
                        <a:lnTo>
                          <a:pt x="57" y="0"/>
                        </a:lnTo>
                        <a:lnTo>
                          <a:pt x="44" y="1"/>
                        </a:lnTo>
                        <a:lnTo>
                          <a:pt x="29" y="4"/>
                        </a:lnTo>
                        <a:lnTo>
                          <a:pt x="21" y="10"/>
                        </a:lnTo>
                        <a:lnTo>
                          <a:pt x="13" y="15"/>
                        </a:lnTo>
                        <a:lnTo>
                          <a:pt x="8" y="24"/>
                        </a:lnTo>
                        <a:lnTo>
                          <a:pt x="4" y="35"/>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87" name="Freeform 139"/>
                  <p:cNvSpPr>
                    <a:spLocks/>
                  </p:cNvSpPr>
                  <p:nvPr/>
                </p:nvSpPr>
                <p:spPr bwMode="auto">
                  <a:xfrm>
                    <a:off x="3463" y="1393"/>
                    <a:ext cx="44" cy="48"/>
                  </a:xfrm>
                  <a:custGeom>
                    <a:avLst/>
                    <a:gdLst/>
                    <a:ahLst/>
                    <a:cxnLst>
                      <a:cxn ang="0">
                        <a:pos x="5" y="3"/>
                      </a:cxn>
                      <a:cxn ang="0">
                        <a:pos x="14" y="1"/>
                      </a:cxn>
                      <a:cxn ang="0">
                        <a:pos x="28" y="0"/>
                      </a:cxn>
                      <a:cxn ang="0">
                        <a:pos x="37" y="3"/>
                      </a:cxn>
                      <a:cxn ang="0">
                        <a:pos x="40" y="5"/>
                      </a:cxn>
                      <a:cxn ang="0">
                        <a:pos x="41" y="9"/>
                      </a:cxn>
                      <a:cxn ang="0">
                        <a:pos x="43" y="10"/>
                      </a:cxn>
                      <a:cxn ang="0">
                        <a:pos x="24" y="11"/>
                      </a:cxn>
                      <a:cxn ang="0">
                        <a:pos x="27" y="13"/>
                      </a:cxn>
                      <a:cxn ang="0">
                        <a:pos x="37" y="14"/>
                      </a:cxn>
                      <a:cxn ang="0">
                        <a:pos x="14" y="14"/>
                      </a:cxn>
                      <a:cxn ang="0">
                        <a:pos x="7" y="14"/>
                      </a:cxn>
                      <a:cxn ang="0">
                        <a:pos x="4" y="38"/>
                      </a:cxn>
                      <a:cxn ang="0">
                        <a:pos x="6" y="44"/>
                      </a:cxn>
                      <a:cxn ang="0">
                        <a:pos x="7" y="47"/>
                      </a:cxn>
                      <a:cxn ang="0">
                        <a:pos x="0" y="41"/>
                      </a:cxn>
                      <a:cxn ang="0">
                        <a:pos x="0" y="41"/>
                      </a:cxn>
                      <a:cxn ang="0">
                        <a:pos x="5" y="11"/>
                      </a:cxn>
                      <a:cxn ang="0">
                        <a:pos x="5" y="3"/>
                      </a:cxn>
                    </a:cxnLst>
                    <a:rect l="0" t="0" r="r" b="b"/>
                    <a:pathLst>
                      <a:path w="44" h="48">
                        <a:moveTo>
                          <a:pt x="5" y="3"/>
                        </a:moveTo>
                        <a:lnTo>
                          <a:pt x="14" y="1"/>
                        </a:lnTo>
                        <a:lnTo>
                          <a:pt x="28" y="0"/>
                        </a:lnTo>
                        <a:lnTo>
                          <a:pt x="37" y="3"/>
                        </a:lnTo>
                        <a:lnTo>
                          <a:pt x="40" y="5"/>
                        </a:lnTo>
                        <a:lnTo>
                          <a:pt x="41" y="9"/>
                        </a:lnTo>
                        <a:lnTo>
                          <a:pt x="43" y="10"/>
                        </a:lnTo>
                        <a:lnTo>
                          <a:pt x="24" y="11"/>
                        </a:lnTo>
                        <a:lnTo>
                          <a:pt x="27" y="13"/>
                        </a:lnTo>
                        <a:lnTo>
                          <a:pt x="37" y="14"/>
                        </a:lnTo>
                        <a:lnTo>
                          <a:pt x="14" y="14"/>
                        </a:lnTo>
                        <a:lnTo>
                          <a:pt x="7" y="14"/>
                        </a:lnTo>
                        <a:lnTo>
                          <a:pt x="4" y="38"/>
                        </a:lnTo>
                        <a:lnTo>
                          <a:pt x="6" y="44"/>
                        </a:lnTo>
                        <a:lnTo>
                          <a:pt x="7" y="47"/>
                        </a:lnTo>
                        <a:lnTo>
                          <a:pt x="0" y="41"/>
                        </a:lnTo>
                        <a:lnTo>
                          <a:pt x="0" y="41"/>
                        </a:lnTo>
                        <a:lnTo>
                          <a:pt x="5" y="11"/>
                        </a:lnTo>
                        <a:lnTo>
                          <a:pt x="5" y="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88" name="Freeform 140"/>
                  <p:cNvSpPr>
                    <a:spLocks/>
                  </p:cNvSpPr>
                  <p:nvPr/>
                </p:nvSpPr>
                <p:spPr bwMode="auto">
                  <a:xfrm>
                    <a:off x="3433" y="1394"/>
                    <a:ext cx="25" cy="17"/>
                  </a:xfrm>
                  <a:custGeom>
                    <a:avLst/>
                    <a:gdLst/>
                    <a:ahLst/>
                    <a:cxnLst>
                      <a:cxn ang="0">
                        <a:pos x="21" y="3"/>
                      </a:cxn>
                      <a:cxn ang="0">
                        <a:pos x="9" y="0"/>
                      </a:cxn>
                      <a:cxn ang="0">
                        <a:pos x="1" y="0"/>
                      </a:cxn>
                      <a:cxn ang="0">
                        <a:pos x="2" y="7"/>
                      </a:cxn>
                      <a:cxn ang="0">
                        <a:pos x="0" y="11"/>
                      </a:cxn>
                      <a:cxn ang="0">
                        <a:pos x="10" y="11"/>
                      </a:cxn>
                      <a:cxn ang="0">
                        <a:pos x="17" y="11"/>
                      </a:cxn>
                      <a:cxn ang="0">
                        <a:pos x="8" y="14"/>
                      </a:cxn>
                      <a:cxn ang="0">
                        <a:pos x="2" y="16"/>
                      </a:cxn>
                      <a:cxn ang="0">
                        <a:pos x="19" y="14"/>
                      </a:cxn>
                      <a:cxn ang="0">
                        <a:pos x="24" y="13"/>
                      </a:cxn>
                      <a:cxn ang="0">
                        <a:pos x="21" y="3"/>
                      </a:cxn>
                    </a:cxnLst>
                    <a:rect l="0" t="0" r="r" b="b"/>
                    <a:pathLst>
                      <a:path w="25" h="17">
                        <a:moveTo>
                          <a:pt x="21" y="3"/>
                        </a:moveTo>
                        <a:lnTo>
                          <a:pt x="9" y="0"/>
                        </a:lnTo>
                        <a:lnTo>
                          <a:pt x="1" y="0"/>
                        </a:lnTo>
                        <a:lnTo>
                          <a:pt x="2" y="7"/>
                        </a:lnTo>
                        <a:lnTo>
                          <a:pt x="0" y="11"/>
                        </a:lnTo>
                        <a:lnTo>
                          <a:pt x="10" y="11"/>
                        </a:lnTo>
                        <a:lnTo>
                          <a:pt x="17" y="11"/>
                        </a:lnTo>
                        <a:lnTo>
                          <a:pt x="8" y="14"/>
                        </a:lnTo>
                        <a:lnTo>
                          <a:pt x="2" y="16"/>
                        </a:lnTo>
                        <a:lnTo>
                          <a:pt x="19" y="14"/>
                        </a:lnTo>
                        <a:lnTo>
                          <a:pt x="24" y="13"/>
                        </a:lnTo>
                        <a:lnTo>
                          <a:pt x="21" y="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89" name="Freeform 141"/>
                  <p:cNvSpPr>
                    <a:spLocks/>
                  </p:cNvSpPr>
                  <p:nvPr/>
                </p:nvSpPr>
                <p:spPr bwMode="auto">
                  <a:xfrm>
                    <a:off x="3473" y="1434"/>
                    <a:ext cx="60" cy="61"/>
                  </a:xfrm>
                  <a:custGeom>
                    <a:avLst/>
                    <a:gdLst/>
                    <a:ahLst/>
                    <a:cxnLst>
                      <a:cxn ang="0">
                        <a:pos x="49" y="16"/>
                      </a:cxn>
                      <a:cxn ang="0">
                        <a:pos x="44" y="30"/>
                      </a:cxn>
                      <a:cxn ang="0">
                        <a:pos x="0" y="52"/>
                      </a:cxn>
                      <a:cxn ang="0">
                        <a:pos x="23" y="47"/>
                      </a:cxn>
                      <a:cxn ang="0">
                        <a:pos x="33" y="44"/>
                      </a:cxn>
                      <a:cxn ang="0">
                        <a:pos x="45" y="46"/>
                      </a:cxn>
                      <a:cxn ang="0">
                        <a:pos x="54" y="49"/>
                      </a:cxn>
                      <a:cxn ang="0">
                        <a:pos x="58" y="60"/>
                      </a:cxn>
                      <a:cxn ang="0">
                        <a:pos x="59" y="18"/>
                      </a:cxn>
                      <a:cxn ang="0">
                        <a:pos x="58" y="9"/>
                      </a:cxn>
                      <a:cxn ang="0">
                        <a:pos x="51" y="0"/>
                      </a:cxn>
                      <a:cxn ang="0">
                        <a:pos x="49" y="16"/>
                      </a:cxn>
                    </a:cxnLst>
                    <a:rect l="0" t="0" r="r" b="b"/>
                    <a:pathLst>
                      <a:path w="60" h="61">
                        <a:moveTo>
                          <a:pt x="49" y="16"/>
                        </a:moveTo>
                        <a:lnTo>
                          <a:pt x="44" y="30"/>
                        </a:lnTo>
                        <a:lnTo>
                          <a:pt x="0" y="52"/>
                        </a:lnTo>
                        <a:lnTo>
                          <a:pt x="23" y="47"/>
                        </a:lnTo>
                        <a:lnTo>
                          <a:pt x="33" y="44"/>
                        </a:lnTo>
                        <a:lnTo>
                          <a:pt x="45" y="46"/>
                        </a:lnTo>
                        <a:lnTo>
                          <a:pt x="54" y="49"/>
                        </a:lnTo>
                        <a:lnTo>
                          <a:pt x="58" y="60"/>
                        </a:lnTo>
                        <a:lnTo>
                          <a:pt x="59" y="18"/>
                        </a:lnTo>
                        <a:lnTo>
                          <a:pt x="58" y="9"/>
                        </a:lnTo>
                        <a:lnTo>
                          <a:pt x="51" y="0"/>
                        </a:lnTo>
                        <a:lnTo>
                          <a:pt x="49" y="1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4990" name="Freeform 142"/>
                <p:cNvSpPr>
                  <a:spLocks/>
                </p:cNvSpPr>
                <p:nvPr/>
              </p:nvSpPr>
              <p:spPr bwMode="auto">
                <a:xfrm>
                  <a:off x="3428" y="1318"/>
                  <a:ext cx="127" cy="142"/>
                </a:xfrm>
                <a:custGeom>
                  <a:avLst/>
                  <a:gdLst/>
                  <a:ahLst/>
                  <a:cxnLst>
                    <a:cxn ang="0">
                      <a:pos x="22" y="12"/>
                    </a:cxn>
                    <a:cxn ang="0">
                      <a:pos x="33" y="6"/>
                    </a:cxn>
                    <a:cxn ang="0">
                      <a:pos x="42" y="4"/>
                    </a:cxn>
                    <a:cxn ang="0">
                      <a:pos x="58" y="0"/>
                    </a:cxn>
                    <a:cxn ang="0">
                      <a:pos x="69" y="0"/>
                    </a:cxn>
                    <a:cxn ang="0">
                      <a:pos x="81" y="0"/>
                    </a:cxn>
                    <a:cxn ang="0">
                      <a:pos x="93" y="3"/>
                    </a:cxn>
                    <a:cxn ang="0">
                      <a:pos x="101" y="3"/>
                    </a:cxn>
                    <a:cxn ang="0">
                      <a:pos x="109" y="5"/>
                    </a:cxn>
                    <a:cxn ang="0">
                      <a:pos x="116" y="12"/>
                    </a:cxn>
                    <a:cxn ang="0">
                      <a:pos x="121" y="19"/>
                    </a:cxn>
                    <a:cxn ang="0">
                      <a:pos x="122" y="30"/>
                    </a:cxn>
                    <a:cxn ang="0">
                      <a:pos x="124" y="43"/>
                    </a:cxn>
                    <a:cxn ang="0">
                      <a:pos x="126" y="62"/>
                    </a:cxn>
                    <a:cxn ang="0">
                      <a:pos x="125" y="78"/>
                    </a:cxn>
                    <a:cxn ang="0">
                      <a:pos x="121" y="93"/>
                    </a:cxn>
                    <a:cxn ang="0">
                      <a:pos x="119" y="106"/>
                    </a:cxn>
                    <a:cxn ang="0">
                      <a:pos x="115" y="115"/>
                    </a:cxn>
                    <a:cxn ang="0">
                      <a:pos x="112" y="124"/>
                    </a:cxn>
                    <a:cxn ang="0">
                      <a:pos x="108" y="132"/>
                    </a:cxn>
                    <a:cxn ang="0">
                      <a:pos x="103" y="141"/>
                    </a:cxn>
                    <a:cxn ang="0">
                      <a:pos x="99" y="141"/>
                    </a:cxn>
                    <a:cxn ang="0">
                      <a:pos x="101" y="128"/>
                    </a:cxn>
                    <a:cxn ang="0">
                      <a:pos x="98" y="120"/>
                    </a:cxn>
                    <a:cxn ang="0">
                      <a:pos x="96" y="115"/>
                    </a:cxn>
                    <a:cxn ang="0">
                      <a:pos x="99" y="107"/>
                    </a:cxn>
                    <a:cxn ang="0">
                      <a:pos x="101" y="93"/>
                    </a:cxn>
                    <a:cxn ang="0">
                      <a:pos x="97" y="89"/>
                    </a:cxn>
                    <a:cxn ang="0">
                      <a:pos x="92" y="96"/>
                    </a:cxn>
                    <a:cxn ang="0">
                      <a:pos x="87" y="103"/>
                    </a:cxn>
                    <a:cxn ang="0">
                      <a:pos x="88" y="89"/>
                    </a:cxn>
                    <a:cxn ang="0">
                      <a:pos x="85" y="72"/>
                    </a:cxn>
                    <a:cxn ang="0">
                      <a:pos x="85" y="54"/>
                    </a:cxn>
                    <a:cxn ang="0">
                      <a:pos x="85" y="44"/>
                    </a:cxn>
                    <a:cxn ang="0">
                      <a:pos x="89" y="40"/>
                    </a:cxn>
                    <a:cxn ang="0">
                      <a:pos x="80" y="42"/>
                    </a:cxn>
                    <a:cxn ang="0">
                      <a:pos x="73" y="45"/>
                    </a:cxn>
                    <a:cxn ang="0">
                      <a:pos x="67" y="46"/>
                    </a:cxn>
                    <a:cxn ang="0">
                      <a:pos x="54" y="48"/>
                    </a:cxn>
                    <a:cxn ang="0">
                      <a:pos x="46" y="50"/>
                    </a:cxn>
                    <a:cxn ang="0">
                      <a:pos x="58" y="45"/>
                    </a:cxn>
                    <a:cxn ang="0">
                      <a:pos x="50" y="45"/>
                    </a:cxn>
                    <a:cxn ang="0">
                      <a:pos x="36" y="45"/>
                    </a:cxn>
                    <a:cxn ang="0">
                      <a:pos x="25" y="43"/>
                    </a:cxn>
                    <a:cxn ang="0">
                      <a:pos x="12" y="44"/>
                    </a:cxn>
                    <a:cxn ang="0">
                      <a:pos x="8" y="53"/>
                    </a:cxn>
                    <a:cxn ang="0">
                      <a:pos x="6" y="64"/>
                    </a:cxn>
                    <a:cxn ang="0">
                      <a:pos x="4" y="50"/>
                    </a:cxn>
                    <a:cxn ang="0">
                      <a:pos x="0" y="35"/>
                    </a:cxn>
                    <a:cxn ang="0">
                      <a:pos x="6" y="24"/>
                    </a:cxn>
                    <a:cxn ang="0">
                      <a:pos x="13" y="17"/>
                    </a:cxn>
                    <a:cxn ang="0">
                      <a:pos x="22" y="12"/>
                    </a:cxn>
                  </a:cxnLst>
                  <a:rect l="0" t="0" r="r" b="b"/>
                  <a:pathLst>
                    <a:path w="127" h="142">
                      <a:moveTo>
                        <a:pt x="22" y="12"/>
                      </a:moveTo>
                      <a:lnTo>
                        <a:pt x="33" y="6"/>
                      </a:lnTo>
                      <a:lnTo>
                        <a:pt x="42" y="4"/>
                      </a:lnTo>
                      <a:lnTo>
                        <a:pt x="58" y="0"/>
                      </a:lnTo>
                      <a:lnTo>
                        <a:pt x="69" y="0"/>
                      </a:lnTo>
                      <a:lnTo>
                        <a:pt x="81" y="0"/>
                      </a:lnTo>
                      <a:lnTo>
                        <a:pt x="93" y="3"/>
                      </a:lnTo>
                      <a:lnTo>
                        <a:pt x="101" y="3"/>
                      </a:lnTo>
                      <a:lnTo>
                        <a:pt x="109" y="5"/>
                      </a:lnTo>
                      <a:lnTo>
                        <a:pt x="116" y="12"/>
                      </a:lnTo>
                      <a:lnTo>
                        <a:pt x="121" y="19"/>
                      </a:lnTo>
                      <a:lnTo>
                        <a:pt x="122" y="30"/>
                      </a:lnTo>
                      <a:lnTo>
                        <a:pt x="124" y="43"/>
                      </a:lnTo>
                      <a:lnTo>
                        <a:pt x="126" y="62"/>
                      </a:lnTo>
                      <a:lnTo>
                        <a:pt x="125" y="78"/>
                      </a:lnTo>
                      <a:lnTo>
                        <a:pt x="121" y="93"/>
                      </a:lnTo>
                      <a:lnTo>
                        <a:pt x="119" y="106"/>
                      </a:lnTo>
                      <a:lnTo>
                        <a:pt x="115" y="115"/>
                      </a:lnTo>
                      <a:lnTo>
                        <a:pt x="112" y="124"/>
                      </a:lnTo>
                      <a:lnTo>
                        <a:pt x="108" y="132"/>
                      </a:lnTo>
                      <a:lnTo>
                        <a:pt x="103" y="141"/>
                      </a:lnTo>
                      <a:lnTo>
                        <a:pt x="99" y="141"/>
                      </a:lnTo>
                      <a:lnTo>
                        <a:pt x="101" y="128"/>
                      </a:lnTo>
                      <a:lnTo>
                        <a:pt x="98" y="120"/>
                      </a:lnTo>
                      <a:lnTo>
                        <a:pt x="96" y="115"/>
                      </a:lnTo>
                      <a:lnTo>
                        <a:pt x="99" y="107"/>
                      </a:lnTo>
                      <a:lnTo>
                        <a:pt x="101" y="93"/>
                      </a:lnTo>
                      <a:lnTo>
                        <a:pt x="97" y="89"/>
                      </a:lnTo>
                      <a:lnTo>
                        <a:pt x="92" y="96"/>
                      </a:lnTo>
                      <a:lnTo>
                        <a:pt x="87" y="103"/>
                      </a:lnTo>
                      <a:lnTo>
                        <a:pt x="88" y="89"/>
                      </a:lnTo>
                      <a:lnTo>
                        <a:pt x="85" y="72"/>
                      </a:lnTo>
                      <a:lnTo>
                        <a:pt x="85" y="54"/>
                      </a:lnTo>
                      <a:lnTo>
                        <a:pt x="85" y="44"/>
                      </a:lnTo>
                      <a:lnTo>
                        <a:pt x="89" y="40"/>
                      </a:lnTo>
                      <a:lnTo>
                        <a:pt x="80" y="42"/>
                      </a:lnTo>
                      <a:lnTo>
                        <a:pt x="73" y="45"/>
                      </a:lnTo>
                      <a:lnTo>
                        <a:pt x="67" y="46"/>
                      </a:lnTo>
                      <a:lnTo>
                        <a:pt x="54" y="48"/>
                      </a:lnTo>
                      <a:lnTo>
                        <a:pt x="46" y="50"/>
                      </a:lnTo>
                      <a:lnTo>
                        <a:pt x="58" y="45"/>
                      </a:lnTo>
                      <a:lnTo>
                        <a:pt x="50" y="45"/>
                      </a:lnTo>
                      <a:lnTo>
                        <a:pt x="36" y="45"/>
                      </a:lnTo>
                      <a:lnTo>
                        <a:pt x="25" y="43"/>
                      </a:lnTo>
                      <a:lnTo>
                        <a:pt x="12" y="44"/>
                      </a:lnTo>
                      <a:lnTo>
                        <a:pt x="8" y="53"/>
                      </a:lnTo>
                      <a:lnTo>
                        <a:pt x="6" y="64"/>
                      </a:lnTo>
                      <a:lnTo>
                        <a:pt x="4" y="50"/>
                      </a:lnTo>
                      <a:lnTo>
                        <a:pt x="0" y="35"/>
                      </a:lnTo>
                      <a:lnTo>
                        <a:pt x="6" y="24"/>
                      </a:lnTo>
                      <a:lnTo>
                        <a:pt x="13" y="17"/>
                      </a:lnTo>
                      <a:lnTo>
                        <a:pt x="22" y="1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4991" name="Group 143"/>
            <p:cNvGrpSpPr>
              <a:grpSpLocks/>
            </p:cNvGrpSpPr>
            <p:nvPr/>
          </p:nvGrpSpPr>
          <p:grpSpPr bwMode="auto">
            <a:xfrm>
              <a:off x="1173" y="1622"/>
              <a:ext cx="177" cy="742"/>
              <a:chOff x="3141" y="1350"/>
              <a:chExt cx="287" cy="1331"/>
            </a:xfrm>
          </p:grpSpPr>
          <p:grpSp>
            <p:nvGrpSpPr>
              <p:cNvPr id="334992" name="Group 144"/>
              <p:cNvGrpSpPr>
                <a:grpSpLocks/>
              </p:cNvGrpSpPr>
              <p:nvPr/>
            </p:nvGrpSpPr>
            <p:grpSpPr bwMode="auto">
              <a:xfrm>
                <a:off x="3202" y="1350"/>
                <a:ext cx="152" cy="232"/>
                <a:chOff x="3202" y="1350"/>
                <a:chExt cx="152" cy="232"/>
              </a:xfrm>
            </p:grpSpPr>
            <p:sp>
              <p:nvSpPr>
                <p:cNvPr id="334993" name="Freeform 145"/>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4994" name="Freeform 146"/>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4995" name="Group 147"/>
                <p:cNvGrpSpPr>
                  <a:grpSpLocks/>
                </p:cNvGrpSpPr>
                <p:nvPr/>
              </p:nvGrpSpPr>
              <p:grpSpPr bwMode="auto">
                <a:xfrm>
                  <a:off x="3231" y="1474"/>
                  <a:ext cx="96" cy="18"/>
                  <a:chOff x="3231" y="1474"/>
                  <a:chExt cx="96" cy="18"/>
                </a:xfrm>
              </p:grpSpPr>
              <p:grpSp>
                <p:nvGrpSpPr>
                  <p:cNvPr id="334996" name="Group 148"/>
                  <p:cNvGrpSpPr>
                    <a:grpSpLocks/>
                  </p:cNvGrpSpPr>
                  <p:nvPr/>
                </p:nvGrpSpPr>
                <p:grpSpPr bwMode="auto">
                  <a:xfrm>
                    <a:off x="3231" y="1474"/>
                    <a:ext cx="10" cy="18"/>
                    <a:chOff x="3231" y="1474"/>
                    <a:chExt cx="10" cy="18"/>
                  </a:xfrm>
                </p:grpSpPr>
                <p:sp>
                  <p:nvSpPr>
                    <p:cNvPr id="334997" name="Oval 149"/>
                    <p:cNvSpPr>
                      <a:spLocks noChangeArrowheads="1"/>
                    </p:cNvSpPr>
                    <p:nvPr/>
                  </p:nvSpPr>
                  <p:spPr bwMode="auto">
                    <a:xfrm>
                      <a:off x="3231" y="1474"/>
                      <a:ext cx="9" cy="1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4998" name="Oval 150"/>
                    <p:cNvSpPr>
                      <a:spLocks noChangeArrowheads="1"/>
                    </p:cNvSpPr>
                    <p:nvPr/>
                  </p:nvSpPr>
                  <p:spPr bwMode="auto">
                    <a:xfrm>
                      <a:off x="3233" y="1476"/>
                      <a:ext cx="8" cy="13"/>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nvGrpSpPr>
                  <p:cNvPr id="334999" name="Group 151"/>
                  <p:cNvGrpSpPr>
                    <a:grpSpLocks/>
                  </p:cNvGrpSpPr>
                  <p:nvPr/>
                </p:nvGrpSpPr>
                <p:grpSpPr bwMode="auto">
                  <a:xfrm>
                    <a:off x="3317" y="1474"/>
                    <a:ext cx="10" cy="18"/>
                    <a:chOff x="3317" y="1474"/>
                    <a:chExt cx="10" cy="18"/>
                  </a:xfrm>
                </p:grpSpPr>
                <p:sp>
                  <p:nvSpPr>
                    <p:cNvPr id="335000" name="Oval 152"/>
                    <p:cNvSpPr>
                      <a:spLocks noChangeArrowheads="1"/>
                    </p:cNvSpPr>
                    <p:nvPr/>
                  </p:nvSpPr>
                  <p:spPr bwMode="auto">
                    <a:xfrm>
                      <a:off x="3317" y="1474"/>
                      <a:ext cx="8" cy="1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5001" name="Oval 153"/>
                    <p:cNvSpPr>
                      <a:spLocks noChangeArrowheads="1"/>
                    </p:cNvSpPr>
                    <p:nvPr/>
                  </p:nvSpPr>
                  <p:spPr bwMode="auto">
                    <a:xfrm>
                      <a:off x="3319" y="1476"/>
                      <a:ext cx="8" cy="13"/>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grpSp>
          <p:grpSp>
            <p:nvGrpSpPr>
              <p:cNvPr id="335002" name="Group 154"/>
              <p:cNvGrpSpPr>
                <a:grpSpLocks/>
              </p:cNvGrpSpPr>
              <p:nvPr/>
            </p:nvGrpSpPr>
            <p:grpSpPr bwMode="auto">
              <a:xfrm>
                <a:off x="3187" y="1992"/>
                <a:ext cx="236" cy="632"/>
                <a:chOff x="3187" y="1992"/>
                <a:chExt cx="236" cy="632"/>
              </a:xfrm>
            </p:grpSpPr>
            <p:grpSp>
              <p:nvGrpSpPr>
                <p:cNvPr id="335003" name="Group 155"/>
                <p:cNvGrpSpPr>
                  <a:grpSpLocks/>
                </p:cNvGrpSpPr>
                <p:nvPr/>
              </p:nvGrpSpPr>
              <p:grpSpPr bwMode="auto">
                <a:xfrm>
                  <a:off x="3187" y="1992"/>
                  <a:ext cx="236" cy="632"/>
                  <a:chOff x="3187" y="1992"/>
                  <a:chExt cx="236" cy="632"/>
                </a:xfrm>
              </p:grpSpPr>
              <p:sp>
                <p:nvSpPr>
                  <p:cNvPr id="335004" name="Freeform 156"/>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05" name="Freeform 157"/>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5006" name="Freeform 158"/>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5007" name="Group 159"/>
              <p:cNvGrpSpPr>
                <a:grpSpLocks/>
              </p:cNvGrpSpPr>
              <p:nvPr/>
            </p:nvGrpSpPr>
            <p:grpSpPr bwMode="auto">
              <a:xfrm>
                <a:off x="3141" y="1552"/>
                <a:ext cx="287" cy="596"/>
                <a:chOff x="3141" y="1552"/>
                <a:chExt cx="287" cy="596"/>
              </a:xfrm>
            </p:grpSpPr>
            <p:sp>
              <p:nvSpPr>
                <p:cNvPr id="335008" name="Freeform 160"/>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09" name="Group 161"/>
                <p:cNvGrpSpPr>
                  <a:grpSpLocks/>
                </p:cNvGrpSpPr>
                <p:nvPr/>
              </p:nvGrpSpPr>
              <p:grpSpPr bwMode="auto">
                <a:xfrm>
                  <a:off x="3179" y="1671"/>
                  <a:ext cx="177" cy="371"/>
                  <a:chOff x="3179" y="1671"/>
                  <a:chExt cx="177" cy="371"/>
                </a:xfrm>
              </p:grpSpPr>
              <p:grpSp>
                <p:nvGrpSpPr>
                  <p:cNvPr id="335010" name="Group 162"/>
                  <p:cNvGrpSpPr>
                    <a:grpSpLocks/>
                  </p:cNvGrpSpPr>
                  <p:nvPr/>
                </p:nvGrpSpPr>
                <p:grpSpPr bwMode="auto">
                  <a:xfrm>
                    <a:off x="3184" y="1837"/>
                    <a:ext cx="126" cy="205"/>
                    <a:chOff x="3184" y="1837"/>
                    <a:chExt cx="126" cy="205"/>
                  </a:xfrm>
                </p:grpSpPr>
                <p:sp>
                  <p:nvSpPr>
                    <p:cNvPr id="335011" name="Freeform 163"/>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012" name="Freeform 164"/>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013" name="Group 165"/>
                  <p:cNvGrpSpPr>
                    <a:grpSpLocks/>
                  </p:cNvGrpSpPr>
                  <p:nvPr/>
                </p:nvGrpSpPr>
                <p:grpSpPr bwMode="auto">
                  <a:xfrm>
                    <a:off x="3179" y="1671"/>
                    <a:ext cx="177" cy="240"/>
                    <a:chOff x="3179" y="1671"/>
                    <a:chExt cx="177" cy="240"/>
                  </a:xfrm>
                </p:grpSpPr>
                <p:sp>
                  <p:nvSpPr>
                    <p:cNvPr id="335014" name="Freeform 166"/>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15" name="Group 167"/>
                    <p:cNvGrpSpPr>
                      <a:grpSpLocks/>
                    </p:cNvGrpSpPr>
                    <p:nvPr/>
                  </p:nvGrpSpPr>
                  <p:grpSpPr bwMode="auto">
                    <a:xfrm>
                      <a:off x="3179" y="1747"/>
                      <a:ext cx="177" cy="164"/>
                      <a:chOff x="3179" y="1747"/>
                      <a:chExt cx="177" cy="164"/>
                    </a:xfrm>
                  </p:grpSpPr>
                  <p:sp>
                    <p:nvSpPr>
                      <p:cNvPr id="335016" name="Freeform 168"/>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17" name="Freeform 169"/>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grpSp>
          <p:grpSp>
            <p:nvGrpSpPr>
              <p:cNvPr id="335018" name="Group 170"/>
              <p:cNvGrpSpPr>
                <a:grpSpLocks/>
              </p:cNvGrpSpPr>
              <p:nvPr/>
            </p:nvGrpSpPr>
            <p:grpSpPr bwMode="auto">
              <a:xfrm>
                <a:off x="3178" y="2542"/>
                <a:ext cx="180" cy="139"/>
                <a:chOff x="3178" y="2542"/>
                <a:chExt cx="180" cy="139"/>
              </a:xfrm>
            </p:grpSpPr>
            <p:sp>
              <p:nvSpPr>
                <p:cNvPr id="335019" name="Freeform 171"/>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20" name="Freeform 172"/>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5021" name="Group 173"/>
            <p:cNvGrpSpPr>
              <a:grpSpLocks/>
            </p:cNvGrpSpPr>
            <p:nvPr/>
          </p:nvGrpSpPr>
          <p:grpSpPr bwMode="auto">
            <a:xfrm>
              <a:off x="1488" y="1862"/>
              <a:ext cx="266" cy="713"/>
              <a:chOff x="2597" y="1367"/>
              <a:chExt cx="429" cy="1281"/>
            </a:xfrm>
          </p:grpSpPr>
          <p:grpSp>
            <p:nvGrpSpPr>
              <p:cNvPr id="335022" name="Group 174"/>
              <p:cNvGrpSpPr>
                <a:grpSpLocks/>
              </p:cNvGrpSpPr>
              <p:nvPr/>
            </p:nvGrpSpPr>
            <p:grpSpPr bwMode="auto">
              <a:xfrm>
                <a:off x="2597" y="1532"/>
                <a:ext cx="429" cy="1116"/>
                <a:chOff x="2597" y="1532"/>
                <a:chExt cx="429" cy="1116"/>
              </a:xfrm>
            </p:grpSpPr>
            <p:grpSp>
              <p:nvGrpSpPr>
                <p:cNvPr id="335023" name="Group 175"/>
                <p:cNvGrpSpPr>
                  <a:grpSpLocks/>
                </p:cNvGrpSpPr>
                <p:nvPr/>
              </p:nvGrpSpPr>
              <p:grpSpPr bwMode="auto">
                <a:xfrm>
                  <a:off x="2612" y="2531"/>
                  <a:ext cx="379" cy="117"/>
                  <a:chOff x="2612" y="2531"/>
                  <a:chExt cx="379" cy="117"/>
                </a:xfrm>
              </p:grpSpPr>
              <p:sp>
                <p:nvSpPr>
                  <p:cNvPr id="335024" name="Freeform 176"/>
                  <p:cNvSpPr>
                    <a:spLocks/>
                  </p:cNvSpPr>
                  <p:nvPr/>
                </p:nvSpPr>
                <p:spPr bwMode="auto">
                  <a:xfrm>
                    <a:off x="2612" y="2555"/>
                    <a:ext cx="120" cy="93"/>
                  </a:xfrm>
                  <a:custGeom>
                    <a:avLst/>
                    <a:gdLst/>
                    <a:ahLst/>
                    <a:cxnLst>
                      <a:cxn ang="0">
                        <a:pos x="45" y="19"/>
                      </a:cxn>
                      <a:cxn ang="0">
                        <a:pos x="19" y="44"/>
                      </a:cxn>
                      <a:cxn ang="0">
                        <a:pos x="0" y="69"/>
                      </a:cxn>
                      <a:cxn ang="0">
                        <a:pos x="2" y="85"/>
                      </a:cxn>
                      <a:cxn ang="0">
                        <a:pos x="15" y="92"/>
                      </a:cxn>
                      <a:cxn ang="0">
                        <a:pos x="53" y="89"/>
                      </a:cxn>
                      <a:cxn ang="0">
                        <a:pos x="74" y="79"/>
                      </a:cxn>
                      <a:cxn ang="0">
                        <a:pos x="85" y="61"/>
                      </a:cxn>
                      <a:cxn ang="0">
                        <a:pos x="118" y="46"/>
                      </a:cxn>
                      <a:cxn ang="0">
                        <a:pos x="119" y="22"/>
                      </a:cxn>
                      <a:cxn ang="0">
                        <a:pos x="113" y="0"/>
                      </a:cxn>
                      <a:cxn ang="0">
                        <a:pos x="81" y="17"/>
                      </a:cxn>
                      <a:cxn ang="0">
                        <a:pos x="45" y="19"/>
                      </a:cxn>
                    </a:cxnLst>
                    <a:rect l="0" t="0" r="r" b="b"/>
                    <a:pathLst>
                      <a:path w="120" h="93">
                        <a:moveTo>
                          <a:pt x="45" y="19"/>
                        </a:moveTo>
                        <a:lnTo>
                          <a:pt x="19" y="44"/>
                        </a:lnTo>
                        <a:lnTo>
                          <a:pt x="0" y="69"/>
                        </a:lnTo>
                        <a:lnTo>
                          <a:pt x="2" y="85"/>
                        </a:lnTo>
                        <a:lnTo>
                          <a:pt x="15" y="92"/>
                        </a:lnTo>
                        <a:lnTo>
                          <a:pt x="53" y="89"/>
                        </a:lnTo>
                        <a:lnTo>
                          <a:pt x="74" y="79"/>
                        </a:lnTo>
                        <a:lnTo>
                          <a:pt x="85" y="61"/>
                        </a:lnTo>
                        <a:lnTo>
                          <a:pt x="118" y="46"/>
                        </a:lnTo>
                        <a:lnTo>
                          <a:pt x="119" y="22"/>
                        </a:lnTo>
                        <a:lnTo>
                          <a:pt x="113" y="0"/>
                        </a:lnTo>
                        <a:lnTo>
                          <a:pt x="81" y="17"/>
                        </a:lnTo>
                        <a:lnTo>
                          <a:pt x="45" y="1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25" name="Freeform 177"/>
                  <p:cNvSpPr>
                    <a:spLocks/>
                  </p:cNvSpPr>
                  <p:nvPr/>
                </p:nvSpPr>
                <p:spPr bwMode="auto">
                  <a:xfrm>
                    <a:off x="2857" y="2531"/>
                    <a:ext cx="134" cy="96"/>
                  </a:xfrm>
                  <a:custGeom>
                    <a:avLst/>
                    <a:gdLst/>
                    <a:ahLst/>
                    <a:cxnLst>
                      <a:cxn ang="0">
                        <a:pos x="2" y="6"/>
                      </a:cxn>
                      <a:cxn ang="0">
                        <a:pos x="0" y="43"/>
                      </a:cxn>
                      <a:cxn ang="0">
                        <a:pos x="18" y="58"/>
                      </a:cxn>
                      <a:cxn ang="0">
                        <a:pos x="37" y="63"/>
                      </a:cxn>
                      <a:cxn ang="0">
                        <a:pos x="49" y="71"/>
                      </a:cxn>
                      <a:cxn ang="0">
                        <a:pos x="71" y="85"/>
                      </a:cxn>
                      <a:cxn ang="0">
                        <a:pos x="108" y="95"/>
                      </a:cxn>
                      <a:cxn ang="0">
                        <a:pos x="122" y="92"/>
                      </a:cxn>
                      <a:cxn ang="0">
                        <a:pos x="133" y="86"/>
                      </a:cxn>
                      <a:cxn ang="0">
                        <a:pos x="133" y="76"/>
                      </a:cxn>
                      <a:cxn ang="0">
                        <a:pos x="119" y="54"/>
                      </a:cxn>
                      <a:cxn ang="0">
                        <a:pos x="89" y="33"/>
                      </a:cxn>
                      <a:cxn ang="0">
                        <a:pos x="65" y="14"/>
                      </a:cxn>
                      <a:cxn ang="0">
                        <a:pos x="57" y="0"/>
                      </a:cxn>
                      <a:cxn ang="0">
                        <a:pos x="2" y="6"/>
                      </a:cxn>
                    </a:cxnLst>
                    <a:rect l="0" t="0" r="r" b="b"/>
                    <a:pathLst>
                      <a:path w="134" h="96">
                        <a:moveTo>
                          <a:pt x="2" y="6"/>
                        </a:moveTo>
                        <a:lnTo>
                          <a:pt x="0" y="43"/>
                        </a:lnTo>
                        <a:lnTo>
                          <a:pt x="18" y="58"/>
                        </a:lnTo>
                        <a:lnTo>
                          <a:pt x="37" y="63"/>
                        </a:lnTo>
                        <a:lnTo>
                          <a:pt x="49" y="71"/>
                        </a:lnTo>
                        <a:lnTo>
                          <a:pt x="71" y="85"/>
                        </a:lnTo>
                        <a:lnTo>
                          <a:pt x="108" y="95"/>
                        </a:lnTo>
                        <a:lnTo>
                          <a:pt x="122" y="92"/>
                        </a:lnTo>
                        <a:lnTo>
                          <a:pt x="133" y="86"/>
                        </a:lnTo>
                        <a:lnTo>
                          <a:pt x="133" y="76"/>
                        </a:lnTo>
                        <a:lnTo>
                          <a:pt x="119" y="54"/>
                        </a:lnTo>
                        <a:lnTo>
                          <a:pt x="89" y="33"/>
                        </a:lnTo>
                        <a:lnTo>
                          <a:pt x="65" y="14"/>
                        </a:lnTo>
                        <a:lnTo>
                          <a:pt x="57" y="0"/>
                        </a:lnTo>
                        <a:lnTo>
                          <a:pt x="2" y="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5026" name="Group 178"/>
                <p:cNvGrpSpPr>
                  <a:grpSpLocks/>
                </p:cNvGrpSpPr>
                <p:nvPr/>
              </p:nvGrpSpPr>
              <p:grpSpPr bwMode="auto">
                <a:xfrm>
                  <a:off x="2597" y="1532"/>
                  <a:ext cx="429" cy="1053"/>
                  <a:chOff x="2597" y="1532"/>
                  <a:chExt cx="429" cy="1053"/>
                </a:xfrm>
              </p:grpSpPr>
              <p:grpSp>
                <p:nvGrpSpPr>
                  <p:cNvPr id="335027" name="Group 179"/>
                  <p:cNvGrpSpPr>
                    <a:grpSpLocks/>
                  </p:cNvGrpSpPr>
                  <p:nvPr/>
                </p:nvGrpSpPr>
                <p:grpSpPr bwMode="auto">
                  <a:xfrm>
                    <a:off x="2652" y="1532"/>
                    <a:ext cx="271" cy="339"/>
                    <a:chOff x="2652" y="1532"/>
                    <a:chExt cx="271" cy="339"/>
                  </a:xfrm>
                </p:grpSpPr>
                <p:sp>
                  <p:nvSpPr>
                    <p:cNvPr id="335028" name="Freeform 180"/>
                    <p:cNvSpPr>
                      <a:spLocks/>
                    </p:cNvSpPr>
                    <p:nvPr/>
                  </p:nvSpPr>
                  <p:spPr bwMode="auto">
                    <a:xfrm>
                      <a:off x="2652" y="1551"/>
                      <a:ext cx="271" cy="320"/>
                    </a:xfrm>
                    <a:custGeom>
                      <a:avLst/>
                      <a:gdLst/>
                      <a:ahLst/>
                      <a:cxnLst>
                        <a:cxn ang="0">
                          <a:pos x="0" y="61"/>
                        </a:cxn>
                        <a:cxn ang="0">
                          <a:pos x="81" y="0"/>
                        </a:cxn>
                        <a:cxn ang="0">
                          <a:pos x="170" y="140"/>
                        </a:cxn>
                        <a:cxn ang="0">
                          <a:pos x="186" y="7"/>
                        </a:cxn>
                        <a:cxn ang="0">
                          <a:pos x="241" y="24"/>
                        </a:cxn>
                        <a:cxn ang="0">
                          <a:pos x="270" y="73"/>
                        </a:cxn>
                        <a:cxn ang="0">
                          <a:pos x="265" y="319"/>
                        </a:cxn>
                        <a:cxn ang="0">
                          <a:pos x="30" y="319"/>
                        </a:cxn>
                        <a:cxn ang="0">
                          <a:pos x="0" y="61"/>
                        </a:cxn>
                      </a:cxnLst>
                      <a:rect l="0" t="0" r="r" b="b"/>
                      <a:pathLst>
                        <a:path w="271" h="320">
                          <a:moveTo>
                            <a:pt x="0" y="61"/>
                          </a:moveTo>
                          <a:lnTo>
                            <a:pt x="81" y="0"/>
                          </a:lnTo>
                          <a:lnTo>
                            <a:pt x="170" y="140"/>
                          </a:lnTo>
                          <a:lnTo>
                            <a:pt x="186" y="7"/>
                          </a:lnTo>
                          <a:lnTo>
                            <a:pt x="241" y="24"/>
                          </a:lnTo>
                          <a:lnTo>
                            <a:pt x="270" y="73"/>
                          </a:lnTo>
                          <a:lnTo>
                            <a:pt x="265" y="319"/>
                          </a:lnTo>
                          <a:lnTo>
                            <a:pt x="30" y="319"/>
                          </a:lnTo>
                          <a:lnTo>
                            <a:pt x="0" y="6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29" name="Freeform 181"/>
                    <p:cNvSpPr>
                      <a:spLocks/>
                    </p:cNvSpPr>
                    <p:nvPr/>
                  </p:nvSpPr>
                  <p:spPr bwMode="auto">
                    <a:xfrm>
                      <a:off x="2730" y="1532"/>
                      <a:ext cx="109" cy="188"/>
                    </a:xfrm>
                    <a:custGeom>
                      <a:avLst/>
                      <a:gdLst/>
                      <a:ahLst/>
                      <a:cxnLst>
                        <a:cxn ang="0">
                          <a:pos x="0" y="19"/>
                        </a:cxn>
                        <a:cxn ang="0">
                          <a:pos x="9" y="0"/>
                        </a:cxn>
                        <a:cxn ang="0">
                          <a:pos x="75" y="32"/>
                        </a:cxn>
                        <a:cxn ang="0">
                          <a:pos x="91" y="11"/>
                        </a:cxn>
                        <a:cxn ang="0">
                          <a:pos x="103" y="19"/>
                        </a:cxn>
                        <a:cxn ang="0">
                          <a:pos x="108" y="129"/>
                        </a:cxn>
                        <a:cxn ang="0">
                          <a:pos x="106" y="187"/>
                        </a:cxn>
                        <a:cxn ang="0">
                          <a:pos x="0" y="19"/>
                        </a:cxn>
                      </a:cxnLst>
                      <a:rect l="0" t="0" r="r" b="b"/>
                      <a:pathLst>
                        <a:path w="109" h="188">
                          <a:moveTo>
                            <a:pt x="0" y="19"/>
                          </a:moveTo>
                          <a:lnTo>
                            <a:pt x="9" y="0"/>
                          </a:lnTo>
                          <a:lnTo>
                            <a:pt x="75" y="32"/>
                          </a:lnTo>
                          <a:lnTo>
                            <a:pt x="91" y="11"/>
                          </a:lnTo>
                          <a:lnTo>
                            <a:pt x="103" y="19"/>
                          </a:lnTo>
                          <a:lnTo>
                            <a:pt x="108" y="129"/>
                          </a:lnTo>
                          <a:lnTo>
                            <a:pt x="106" y="187"/>
                          </a:lnTo>
                          <a:lnTo>
                            <a:pt x="0" y="1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30" name="Freeform 182"/>
                    <p:cNvSpPr>
                      <a:spLocks/>
                    </p:cNvSpPr>
                    <p:nvPr/>
                  </p:nvSpPr>
                  <p:spPr bwMode="auto">
                    <a:xfrm>
                      <a:off x="2765" y="1570"/>
                      <a:ext cx="69" cy="37"/>
                    </a:xfrm>
                    <a:custGeom>
                      <a:avLst/>
                      <a:gdLst/>
                      <a:ahLst/>
                      <a:cxnLst>
                        <a:cxn ang="0">
                          <a:pos x="0" y="36"/>
                        </a:cxn>
                        <a:cxn ang="0">
                          <a:pos x="38" y="0"/>
                        </a:cxn>
                        <a:cxn ang="0">
                          <a:pos x="68" y="29"/>
                        </a:cxn>
                      </a:cxnLst>
                      <a:rect l="0" t="0" r="r" b="b"/>
                      <a:pathLst>
                        <a:path w="69" h="37">
                          <a:moveTo>
                            <a:pt x="0" y="36"/>
                          </a:moveTo>
                          <a:lnTo>
                            <a:pt x="38" y="0"/>
                          </a:lnTo>
                          <a:lnTo>
                            <a:pt x="68" y="29"/>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031" name="Group 183"/>
                  <p:cNvGrpSpPr>
                    <a:grpSpLocks/>
                  </p:cNvGrpSpPr>
                  <p:nvPr/>
                </p:nvGrpSpPr>
                <p:grpSpPr bwMode="auto">
                  <a:xfrm>
                    <a:off x="2597" y="1548"/>
                    <a:ext cx="429" cy="1037"/>
                    <a:chOff x="2597" y="1548"/>
                    <a:chExt cx="429" cy="1037"/>
                  </a:xfrm>
                </p:grpSpPr>
                <p:sp>
                  <p:nvSpPr>
                    <p:cNvPr id="335032" name="Freeform 184"/>
                    <p:cNvSpPr>
                      <a:spLocks/>
                    </p:cNvSpPr>
                    <p:nvPr/>
                  </p:nvSpPr>
                  <p:spPr bwMode="auto">
                    <a:xfrm>
                      <a:off x="2597" y="1548"/>
                      <a:ext cx="429" cy="1037"/>
                    </a:xfrm>
                    <a:custGeom>
                      <a:avLst/>
                      <a:gdLst/>
                      <a:ahLst/>
                      <a:cxnLst>
                        <a:cxn ang="0">
                          <a:pos x="135" y="0"/>
                        </a:cxn>
                        <a:cxn ang="0">
                          <a:pos x="33" y="76"/>
                        </a:cxn>
                        <a:cxn ang="0">
                          <a:pos x="0" y="321"/>
                        </a:cxn>
                        <a:cxn ang="0">
                          <a:pos x="80" y="483"/>
                        </a:cxn>
                        <a:cxn ang="0">
                          <a:pos x="81" y="513"/>
                        </a:cxn>
                        <a:cxn ang="0">
                          <a:pos x="87" y="551"/>
                        </a:cxn>
                        <a:cxn ang="0">
                          <a:pos x="97" y="575"/>
                        </a:cxn>
                        <a:cxn ang="0">
                          <a:pos x="84" y="751"/>
                        </a:cxn>
                        <a:cxn ang="0">
                          <a:pos x="56" y="1033"/>
                        </a:cxn>
                        <a:cxn ang="0">
                          <a:pos x="85" y="1036"/>
                        </a:cxn>
                        <a:cxn ang="0">
                          <a:pos x="130" y="1021"/>
                        </a:cxn>
                        <a:cxn ang="0">
                          <a:pos x="162" y="831"/>
                        </a:cxn>
                        <a:cxn ang="0">
                          <a:pos x="179" y="761"/>
                        </a:cxn>
                        <a:cxn ang="0">
                          <a:pos x="226" y="578"/>
                        </a:cxn>
                        <a:cxn ang="0">
                          <a:pos x="233" y="771"/>
                        </a:cxn>
                        <a:cxn ang="0">
                          <a:pos x="258" y="1005"/>
                        </a:cxn>
                        <a:cxn ang="0">
                          <a:pos x="326" y="1007"/>
                        </a:cxn>
                        <a:cxn ang="0">
                          <a:pos x="333" y="756"/>
                        </a:cxn>
                        <a:cxn ang="0">
                          <a:pos x="327" y="505"/>
                        </a:cxn>
                        <a:cxn ang="0">
                          <a:pos x="330" y="378"/>
                        </a:cxn>
                        <a:cxn ang="0">
                          <a:pos x="343" y="338"/>
                        </a:cxn>
                        <a:cxn ang="0">
                          <a:pos x="350" y="342"/>
                        </a:cxn>
                        <a:cxn ang="0">
                          <a:pos x="422" y="299"/>
                        </a:cxn>
                        <a:cxn ang="0">
                          <a:pos x="428" y="219"/>
                        </a:cxn>
                        <a:cxn ang="0">
                          <a:pos x="314" y="27"/>
                        </a:cxn>
                        <a:cxn ang="0">
                          <a:pos x="233" y="0"/>
                        </a:cxn>
                        <a:cxn ang="0">
                          <a:pos x="250" y="129"/>
                        </a:cxn>
                        <a:cxn ang="0">
                          <a:pos x="230" y="256"/>
                        </a:cxn>
                        <a:cxn ang="0">
                          <a:pos x="198" y="138"/>
                        </a:cxn>
                        <a:cxn ang="0">
                          <a:pos x="135" y="0"/>
                        </a:cxn>
                      </a:cxnLst>
                      <a:rect l="0" t="0" r="r" b="b"/>
                      <a:pathLst>
                        <a:path w="429" h="1037">
                          <a:moveTo>
                            <a:pt x="135" y="0"/>
                          </a:moveTo>
                          <a:lnTo>
                            <a:pt x="33" y="76"/>
                          </a:lnTo>
                          <a:lnTo>
                            <a:pt x="0" y="321"/>
                          </a:lnTo>
                          <a:lnTo>
                            <a:pt x="80" y="483"/>
                          </a:lnTo>
                          <a:lnTo>
                            <a:pt x="81" y="513"/>
                          </a:lnTo>
                          <a:lnTo>
                            <a:pt x="87" y="551"/>
                          </a:lnTo>
                          <a:lnTo>
                            <a:pt x="97" y="575"/>
                          </a:lnTo>
                          <a:lnTo>
                            <a:pt x="84" y="751"/>
                          </a:lnTo>
                          <a:lnTo>
                            <a:pt x="56" y="1033"/>
                          </a:lnTo>
                          <a:lnTo>
                            <a:pt x="85" y="1036"/>
                          </a:lnTo>
                          <a:lnTo>
                            <a:pt x="130" y="1021"/>
                          </a:lnTo>
                          <a:lnTo>
                            <a:pt x="162" y="831"/>
                          </a:lnTo>
                          <a:lnTo>
                            <a:pt x="179" y="761"/>
                          </a:lnTo>
                          <a:lnTo>
                            <a:pt x="226" y="578"/>
                          </a:lnTo>
                          <a:lnTo>
                            <a:pt x="233" y="771"/>
                          </a:lnTo>
                          <a:lnTo>
                            <a:pt x="258" y="1005"/>
                          </a:lnTo>
                          <a:lnTo>
                            <a:pt x="326" y="1007"/>
                          </a:lnTo>
                          <a:lnTo>
                            <a:pt x="333" y="756"/>
                          </a:lnTo>
                          <a:lnTo>
                            <a:pt x="327" y="505"/>
                          </a:lnTo>
                          <a:lnTo>
                            <a:pt x="330" y="378"/>
                          </a:lnTo>
                          <a:lnTo>
                            <a:pt x="343" y="338"/>
                          </a:lnTo>
                          <a:lnTo>
                            <a:pt x="350" y="342"/>
                          </a:lnTo>
                          <a:lnTo>
                            <a:pt x="422" y="299"/>
                          </a:lnTo>
                          <a:lnTo>
                            <a:pt x="428" y="219"/>
                          </a:lnTo>
                          <a:lnTo>
                            <a:pt x="314" y="27"/>
                          </a:lnTo>
                          <a:lnTo>
                            <a:pt x="233" y="0"/>
                          </a:lnTo>
                          <a:lnTo>
                            <a:pt x="250" y="129"/>
                          </a:lnTo>
                          <a:lnTo>
                            <a:pt x="230" y="256"/>
                          </a:lnTo>
                          <a:lnTo>
                            <a:pt x="198" y="138"/>
                          </a:lnTo>
                          <a:lnTo>
                            <a:pt x="135"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33" name="Freeform 185"/>
                    <p:cNvSpPr>
                      <a:spLocks/>
                    </p:cNvSpPr>
                    <p:nvPr/>
                  </p:nvSpPr>
                  <p:spPr bwMode="auto">
                    <a:xfrm>
                      <a:off x="2621" y="1660"/>
                      <a:ext cx="109" cy="271"/>
                    </a:xfrm>
                    <a:custGeom>
                      <a:avLst/>
                      <a:gdLst/>
                      <a:ahLst/>
                      <a:cxnLst>
                        <a:cxn ang="0">
                          <a:pos x="54" y="0"/>
                        </a:cxn>
                        <a:cxn ang="0">
                          <a:pos x="65" y="65"/>
                        </a:cxn>
                        <a:cxn ang="0">
                          <a:pos x="59" y="162"/>
                        </a:cxn>
                        <a:cxn ang="0">
                          <a:pos x="0" y="178"/>
                        </a:cxn>
                        <a:cxn ang="0">
                          <a:pos x="59" y="184"/>
                        </a:cxn>
                        <a:cxn ang="0">
                          <a:pos x="75" y="243"/>
                        </a:cxn>
                        <a:cxn ang="0">
                          <a:pos x="108" y="270"/>
                        </a:cxn>
                        <a:cxn ang="0">
                          <a:pos x="97" y="221"/>
                        </a:cxn>
                        <a:cxn ang="0">
                          <a:pos x="86" y="194"/>
                        </a:cxn>
                        <a:cxn ang="0">
                          <a:pos x="81" y="130"/>
                        </a:cxn>
                        <a:cxn ang="0">
                          <a:pos x="54" y="0"/>
                        </a:cxn>
                      </a:cxnLst>
                      <a:rect l="0" t="0" r="r" b="b"/>
                      <a:pathLst>
                        <a:path w="109" h="271">
                          <a:moveTo>
                            <a:pt x="54" y="0"/>
                          </a:moveTo>
                          <a:lnTo>
                            <a:pt x="65" y="65"/>
                          </a:lnTo>
                          <a:lnTo>
                            <a:pt x="59" y="162"/>
                          </a:lnTo>
                          <a:lnTo>
                            <a:pt x="0" y="178"/>
                          </a:lnTo>
                          <a:lnTo>
                            <a:pt x="59" y="184"/>
                          </a:lnTo>
                          <a:lnTo>
                            <a:pt x="75" y="243"/>
                          </a:lnTo>
                          <a:lnTo>
                            <a:pt x="108" y="270"/>
                          </a:lnTo>
                          <a:lnTo>
                            <a:pt x="97" y="221"/>
                          </a:lnTo>
                          <a:lnTo>
                            <a:pt x="86" y="194"/>
                          </a:lnTo>
                          <a:lnTo>
                            <a:pt x="81" y="130"/>
                          </a:lnTo>
                          <a:lnTo>
                            <a:pt x="54"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34" name="Freeform 186"/>
                    <p:cNvSpPr>
                      <a:spLocks/>
                    </p:cNvSpPr>
                    <p:nvPr/>
                  </p:nvSpPr>
                  <p:spPr bwMode="auto">
                    <a:xfrm>
                      <a:off x="2719" y="1676"/>
                      <a:ext cx="39" cy="37"/>
                    </a:xfrm>
                    <a:custGeom>
                      <a:avLst/>
                      <a:gdLst/>
                      <a:ahLst/>
                      <a:cxnLst>
                        <a:cxn ang="0">
                          <a:pos x="0" y="36"/>
                        </a:cxn>
                        <a:cxn ang="0">
                          <a:pos x="8" y="0"/>
                        </a:cxn>
                        <a:cxn ang="0">
                          <a:pos x="38" y="31"/>
                        </a:cxn>
                        <a:cxn ang="0">
                          <a:pos x="0" y="36"/>
                        </a:cxn>
                      </a:cxnLst>
                      <a:rect l="0" t="0" r="r" b="b"/>
                      <a:pathLst>
                        <a:path w="39" h="37">
                          <a:moveTo>
                            <a:pt x="0" y="36"/>
                          </a:moveTo>
                          <a:lnTo>
                            <a:pt x="8" y="0"/>
                          </a:lnTo>
                          <a:lnTo>
                            <a:pt x="38" y="31"/>
                          </a:lnTo>
                          <a:lnTo>
                            <a:pt x="0" y="3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grpSp>
            <p:nvGrpSpPr>
              <p:cNvPr id="335035" name="Group 187"/>
              <p:cNvGrpSpPr>
                <a:grpSpLocks/>
              </p:cNvGrpSpPr>
              <p:nvPr/>
            </p:nvGrpSpPr>
            <p:grpSpPr bwMode="auto">
              <a:xfrm>
                <a:off x="2717" y="1367"/>
                <a:ext cx="231" cy="523"/>
                <a:chOff x="2717" y="1367"/>
                <a:chExt cx="231" cy="523"/>
              </a:xfrm>
            </p:grpSpPr>
            <p:grpSp>
              <p:nvGrpSpPr>
                <p:cNvPr id="335036" name="Group 188"/>
                <p:cNvGrpSpPr>
                  <a:grpSpLocks/>
                </p:cNvGrpSpPr>
                <p:nvPr/>
              </p:nvGrpSpPr>
              <p:grpSpPr bwMode="auto">
                <a:xfrm>
                  <a:off x="2717" y="1367"/>
                  <a:ext cx="137" cy="204"/>
                  <a:chOff x="2717" y="1367"/>
                  <a:chExt cx="137" cy="204"/>
                </a:xfrm>
              </p:grpSpPr>
              <p:grpSp>
                <p:nvGrpSpPr>
                  <p:cNvPr id="335037" name="Group 189"/>
                  <p:cNvGrpSpPr>
                    <a:grpSpLocks/>
                  </p:cNvGrpSpPr>
                  <p:nvPr/>
                </p:nvGrpSpPr>
                <p:grpSpPr bwMode="auto">
                  <a:xfrm>
                    <a:off x="2722" y="1370"/>
                    <a:ext cx="120" cy="201"/>
                    <a:chOff x="2722" y="1370"/>
                    <a:chExt cx="120" cy="201"/>
                  </a:xfrm>
                </p:grpSpPr>
                <p:sp>
                  <p:nvSpPr>
                    <p:cNvPr id="335038" name="Freeform 190"/>
                    <p:cNvSpPr>
                      <a:spLocks/>
                    </p:cNvSpPr>
                    <p:nvPr/>
                  </p:nvSpPr>
                  <p:spPr bwMode="auto">
                    <a:xfrm>
                      <a:off x="2722" y="1370"/>
                      <a:ext cx="120" cy="201"/>
                    </a:xfrm>
                    <a:custGeom>
                      <a:avLst/>
                      <a:gdLst/>
                      <a:ahLst/>
                      <a:cxnLst>
                        <a:cxn ang="0">
                          <a:pos x="117" y="33"/>
                        </a:cxn>
                        <a:cxn ang="0">
                          <a:pos x="119" y="66"/>
                        </a:cxn>
                        <a:cxn ang="0">
                          <a:pos x="115" y="77"/>
                        </a:cxn>
                        <a:cxn ang="0">
                          <a:pos x="119" y="88"/>
                        </a:cxn>
                        <a:cxn ang="0">
                          <a:pos x="118" y="100"/>
                        </a:cxn>
                        <a:cxn ang="0">
                          <a:pos x="117" y="116"/>
                        </a:cxn>
                        <a:cxn ang="0">
                          <a:pos x="115" y="132"/>
                        </a:cxn>
                        <a:cxn ang="0">
                          <a:pos x="116" y="149"/>
                        </a:cxn>
                        <a:cxn ang="0">
                          <a:pos x="108" y="160"/>
                        </a:cxn>
                        <a:cxn ang="0">
                          <a:pos x="98" y="167"/>
                        </a:cxn>
                        <a:cxn ang="0">
                          <a:pos x="101" y="177"/>
                        </a:cxn>
                        <a:cxn ang="0">
                          <a:pos x="81" y="200"/>
                        </a:cxn>
                        <a:cxn ang="0">
                          <a:pos x="17" y="166"/>
                        </a:cxn>
                        <a:cxn ang="0">
                          <a:pos x="14" y="122"/>
                        </a:cxn>
                        <a:cxn ang="0">
                          <a:pos x="11" y="117"/>
                        </a:cxn>
                        <a:cxn ang="0">
                          <a:pos x="9" y="110"/>
                        </a:cxn>
                        <a:cxn ang="0">
                          <a:pos x="3" y="98"/>
                        </a:cxn>
                        <a:cxn ang="0">
                          <a:pos x="0" y="75"/>
                        </a:cxn>
                        <a:cxn ang="0">
                          <a:pos x="7" y="71"/>
                        </a:cxn>
                        <a:cxn ang="0">
                          <a:pos x="5" y="63"/>
                        </a:cxn>
                        <a:cxn ang="0">
                          <a:pos x="5" y="48"/>
                        </a:cxn>
                        <a:cxn ang="0">
                          <a:pos x="6" y="36"/>
                        </a:cxn>
                        <a:cxn ang="0">
                          <a:pos x="11" y="23"/>
                        </a:cxn>
                        <a:cxn ang="0">
                          <a:pos x="18" y="14"/>
                        </a:cxn>
                        <a:cxn ang="0">
                          <a:pos x="29" y="5"/>
                        </a:cxn>
                        <a:cxn ang="0">
                          <a:pos x="42" y="2"/>
                        </a:cxn>
                        <a:cxn ang="0">
                          <a:pos x="55" y="0"/>
                        </a:cxn>
                        <a:cxn ang="0">
                          <a:pos x="69" y="0"/>
                        </a:cxn>
                        <a:cxn ang="0">
                          <a:pos x="82" y="1"/>
                        </a:cxn>
                        <a:cxn ang="0">
                          <a:pos x="93" y="3"/>
                        </a:cxn>
                        <a:cxn ang="0">
                          <a:pos x="105" y="8"/>
                        </a:cxn>
                        <a:cxn ang="0">
                          <a:pos x="111" y="15"/>
                        </a:cxn>
                        <a:cxn ang="0">
                          <a:pos x="114" y="22"/>
                        </a:cxn>
                        <a:cxn ang="0">
                          <a:pos x="117" y="33"/>
                        </a:cxn>
                      </a:cxnLst>
                      <a:rect l="0" t="0" r="r" b="b"/>
                      <a:pathLst>
                        <a:path w="120" h="201">
                          <a:moveTo>
                            <a:pt x="117" y="33"/>
                          </a:moveTo>
                          <a:lnTo>
                            <a:pt x="119" y="66"/>
                          </a:lnTo>
                          <a:lnTo>
                            <a:pt x="115" y="77"/>
                          </a:lnTo>
                          <a:lnTo>
                            <a:pt x="119" y="88"/>
                          </a:lnTo>
                          <a:lnTo>
                            <a:pt x="118" y="100"/>
                          </a:lnTo>
                          <a:lnTo>
                            <a:pt x="117" y="116"/>
                          </a:lnTo>
                          <a:lnTo>
                            <a:pt x="115" y="132"/>
                          </a:lnTo>
                          <a:lnTo>
                            <a:pt x="116" y="149"/>
                          </a:lnTo>
                          <a:lnTo>
                            <a:pt x="108" y="160"/>
                          </a:lnTo>
                          <a:lnTo>
                            <a:pt x="98" y="167"/>
                          </a:lnTo>
                          <a:lnTo>
                            <a:pt x="101" y="177"/>
                          </a:lnTo>
                          <a:lnTo>
                            <a:pt x="81" y="200"/>
                          </a:lnTo>
                          <a:lnTo>
                            <a:pt x="17" y="166"/>
                          </a:lnTo>
                          <a:lnTo>
                            <a:pt x="14" y="122"/>
                          </a:lnTo>
                          <a:lnTo>
                            <a:pt x="11" y="117"/>
                          </a:lnTo>
                          <a:lnTo>
                            <a:pt x="9" y="110"/>
                          </a:lnTo>
                          <a:lnTo>
                            <a:pt x="3" y="98"/>
                          </a:lnTo>
                          <a:lnTo>
                            <a:pt x="0" y="75"/>
                          </a:lnTo>
                          <a:lnTo>
                            <a:pt x="7" y="71"/>
                          </a:lnTo>
                          <a:lnTo>
                            <a:pt x="5" y="63"/>
                          </a:lnTo>
                          <a:lnTo>
                            <a:pt x="5" y="48"/>
                          </a:lnTo>
                          <a:lnTo>
                            <a:pt x="6" y="36"/>
                          </a:lnTo>
                          <a:lnTo>
                            <a:pt x="11" y="23"/>
                          </a:lnTo>
                          <a:lnTo>
                            <a:pt x="18" y="14"/>
                          </a:lnTo>
                          <a:lnTo>
                            <a:pt x="29" y="5"/>
                          </a:lnTo>
                          <a:lnTo>
                            <a:pt x="42" y="2"/>
                          </a:lnTo>
                          <a:lnTo>
                            <a:pt x="55" y="0"/>
                          </a:lnTo>
                          <a:lnTo>
                            <a:pt x="69" y="0"/>
                          </a:lnTo>
                          <a:lnTo>
                            <a:pt x="82" y="1"/>
                          </a:lnTo>
                          <a:lnTo>
                            <a:pt x="93" y="3"/>
                          </a:lnTo>
                          <a:lnTo>
                            <a:pt x="105" y="8"/>
                          </a:lnTo>
                          <a:lnTo>
                            <a:pt x="111" y="15"/>
                          </a:lnTo>
                          <a:lnTo>
                            <a:pt x="114" y="22"/>
                          </a:lnTo>
                          <a:lnTo>
                            <a:pt x="117" y="3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39" name="Group 191"/>
                    <p:cNvGrpSpPr>
                      <a:grpSpLocks/>
                    </p:cNvGrpSpPr>
                    <p:nvPr/>
                  </p:nvGrpSpPr>
                  <p:grpSpPr bwMode="auto">
                    <a:xfrm>
                      <a:off x="2734" y="1437"/>
                      <a:ext cx="108" cy="99"/>
                      <a:chOff x="2734" y="1437"/>
                      <a:chExt cx="108" cy="99"/>
                    </a:xfrm>
                  </p:grpSpPr>
                  <p:sp>
                    <p:nvSpPr>
                      <p:cNvPr id="335040" name="Freeform 192"/>
                      <p:cNvSpPr>
                        <a:spLocks/>
                      </p:cNvSpPr>
                      <p:nvPr/>
                    </p:nvSpPr>
                    <p:spPr bwMode="auto">
                      <a:xfrm>
                        <a:off x="2771" y="1437"/>
                        <a:ext cx="44" cy="19"/>
                      </a:xfrm>
                      <a:custGeom>
                        <a:avLst/>
                        <a:gdLst/>
                        <a:ahLst/>
                        <a:cxnLst>
                          <a:cxn ang="0">
                            <a:pos x="0" y="3"/>
                          </a:cxn>
                          <a:cxn ang="0">
                            <a:pos x="20" y="0"/>
                          </a:cxn>
                          <a:cxn ang="0">
                            <a:pos x="33" y="2"/>
                          </a:cxn>
                          <a:cxn ang="0">
                            <a:pos x="39" y="5"/>
                          </a:cxn>
                          <a:cxn ang="0">
                            <a:pos x="43" y="6"/>
                          </a:cxn>
                          <a:cxn ang="0">
                            <a:pos x="41" y="10"/>
                          </a:cxn>
                          <a:cxn ang="0">
                            <a:pos x="37" y="15"/>
                          </a:cxn>
                          <a:cxn ang="0">
                            <a:pos x="39" y="18"/>
                          </a:cxn>
                          <a:cxn ang="0">
                            <a:pos x="25" y="16"/>
                          </a:cxn>
                          <a:cxn ang="0">
                            <a:pos x="11" y="17"/>
                          </a:cxn>
                          <a:cxn ang="0">
                            <a:pos x="18" y="14"/>
                          </a:cxn>
                          <a:cxn ang="0">
                            <a:pos x="10" y="10"/>
                          </a:cxn>
                          <a:cxn ang="0">
                            <a:pos x="0" y="3"/>
                          </a:cxn>
                        </a:cxnLst>
                        <a:rect l="0" t="0" r="r" b="b"/>
                        <a:pathLst>
                          <a:path w="44" h="19">
                            <a:moveTo>
                              <a:pt x="0" y="3"/>
                            </a:moveTo>
                            <a:lnTo>
                              <a:pt x="20" y="0"/>
                            </a:lnTo>
                            <a:lnTo>
                              <a:pt x="33" y="2"/>
                            </a:lnTo>
                            <a:lnTo>
                              <a:pt x="39" y="5"/>
                            </a:lnTo>
                            <a:lnTo>
                              <a:pt x="43" y="6"/>
                            </a:lnTo>
                            <a:lnTo>
                              <a:pt x="41" y="10"/>
                            </a:lnTo>
                            <a:lnTo>
                              <a:pt x="37" y="15"/>
                            </a:lnTo>
                            <a:lnTo>
                              <a:pt x="39" y="18"/>
                            </a:lnTo>
                            <a:lnTo>
                              <a:pt x="25" y="16"/>
                            </a:lnTo>
                            <a:lnTo>
                              <a:pt x="11" y="17"/>
                            </a:lnTo>
                            <a:lnTo>
                              <a:pt x="18" y="14"/>
                            </a:lnTo>
                            <a:lnTo>
                              <a:pt x="10" y="10"/>
                            </a:lnTo>
                            <a:lnTo>
                              <a:pt x="0" y="3"/>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41" name="Freeform 193"/>
                      <p:cNvSpPr>
                        <a:spLocks/>
                      </p:cNvSpPr>
                      <p:nvPr/>
                    </p:nvSpPr>
                    <p:spPr bwMode="auto">
                      <a:xfrm>
                        <a:off x="2825" y="1482"/>
                        <a:ext cx="17" cy="17"/>
                      </a:xfrm>
                      <a:custGeom>
                        <a:avLst/>
                        <a:gdLst/>
                        <a:ahLst/>
                        <a:cxnLst>
                          <a:cxn ang="0">
                            <a:pos x="0" y="0"/>
                          </a:cxn>
                          <a:cxn ang="0">
                            <a:pos x="16" y="0"/>
                          </a:cxn>
                          <a:cxn ang="0">
                            <a:pos x="13" y="16"/>
                          </a:cxn>
                          <a:cxn ang="0">
                            <a:pos x="0" y="0"/>
                          </a:cxn>
                        </a:cxnLst>
                        <a:rect l="0" t="0" r="r" b="b"/>
                        <a:pathLst>
                          <a:path w="17" h="17">
                            <a:moveTo>
                              <a:pt x="0" y="0"/>
                            </a:moveTo>
                            <a:lnTo>
                              <a:pt x="16" y="0"/>
                            </a:lnTo>
                            <a:lnTo>
                              <a:pt x="13" y="16"/>
                            </a:lnTo>
                            <a:lnTo>
                              <a:pt x="0"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42" name="Freeform 194"/>
                      <p:cNvSpPr>
                        <a:spLocks/>
                      </p:cNvSpPr>
                      <p:nvPr/>
                    </p:nvSpPr>
                    <p:spPr bwMode="auto">
                      <a:xfrm>
                        <a:off x="2734" y="1484"/>
                        <a:ext cx="67" cy="52"/>
                      </a:xfrm>
                      <a:custGeom>
                        <a:avLst/>
                        <a:gdLst/>
                        <a:ahLst/>
                        <a:cxnLst>
                          <a:cxn ang="0">
                            <a:pos x="6" y="6"/>
                          </a:cxn>
                          <a:cxn ang="0">
                            <a:pos x="13" y="5"/>
                          </a:cxn>
                          <a:cxn ang="0">
                            <a:pos x="28" y="33"/>
                          </a:cxn>
                          <a:cxn ang="0">
                            <a:pos x="66" y="51"/>
                          </a:cxn>
                          <a:cxn ang="0">
                            <a:pos x="27" y="38"/>
                          </a:cxn>
                          <a:cxn ang="0">
                            <a:pos x="12" y="23"/>
                          </a:cxn>
                          <a:cxn ang="0">
                            <a:pos x="4" y="29"/>
                          </a:cxn>
                          <a:cxn ang="0">
                            <a:pos x="0" y="0"/>
                          </a:cxn>
                          <a:cxn ang="0">
                            <a:pos x="6" y="6"/>
                          </a:cxn>
                        </a:cxnLst>
                        <a:rect l="0" t="0" r="r" b="b"/>
                        <a:pathLst>
                          <a:path w="67" h="52">
                            <a:moveTo>
                              <a:pt x="6" y="6"/>
                            </a:moveTo>
                            <a:lnTo>
                              <a:pt x="13" y="5"/>
                            </a:lnTo>
                            <a:lnTo>
                              <a:pt x="28" y="33"/>
                            </a:lnTo>
                            <a:lnTo>
                              <a:pt x="66" y="51"/>
                            </a:lnTo>
                            <a:lnTo>
                              <a:pt x="27" y="38"/>
                            </a:lnTo>
                            <a:lnTo>
                              <a:pt x="12" y="23"/>
                            </a:lnTo>
                            <a:lnTo>
                              <a:pt x="4" y="29"/>
                            </a:lnTo>
                            <a:lnTo>
                              <a:pt x="0" y="0"/>
                            </a:lnTo>
                            <a:lnTo>
                              <a:pt x="6" y="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sp>
                <p:nvSpPr>
                  <p:cNvPr id="335043" name="Freeform 195"/>
                  <p:cNvSpPr>
                    <a:spLocks/>
                  </p:cNvSpPr>
                  <p:nvPr/>
                </p:nvSpPr>
                <p:spPr bwMode="auto">
                  <a:xfrm>
                    <a:off x="2717" y="1367"/>
                    <a:ext cx="137" cy="130"/>
                  </a:xfrm>
                  <a:custGeom>
                    <a:avLst/>
                    <a:gdLst/>
                    <a:ahLst/>
                    <a:cxnLst>
                      <a:cxn ang="0">
                        <a:pos x="20" y="129"/>
                      </a:cxn>
                      <a:cxn ang="0">
                        <a:pos x="9" y="115"/>
                      </a:cxn>
                      <a:cxn ang="0">
                        <a:pos x="4" y="96"/>
                      </a:cxn>
                      <a:cxn ang="0">
                        <a:pos x="0" y="69"/>
                      </a:cxn>
                      <a:cxn ang="0">
                        <a:pos x="0" y="43"/>
                      </a:cxn>
                      <a:cxn ang="0">
                        <a:pos x="5" y="23"/>
                      </a:cxn>
                      <a:cxn ang="0">
                        <a:pos x="18" y="9"/>
                      </a:cxn>
                      <a:cxn ang="0">
                        <a:pos x="32" y="3"/>
                      </a:cxn>
                      <a:cxn ang="0">
                        <a:pos x="59" y="0"/>
                      </a:cxn>
                      <a:cxn ang="0">
                        <a:pos x="95" y="2"/>
                      </a:cxn>
                      <a:cxn ang="0">
                        <a:pos x="116" y="9"/>
                      </a:cxn>
                      <a:cxn ang="0">
                        <a:pos x="130" y="12"/>
                      </a:cxn>
                      <a:cxn ang="0">
                        <a:pos x="136" y="12"/>
                      </a:cxn>
                      <a:cxn ang="0">
                        <a:pos x="128" y="20"/>
                      </a:cxn>
                      <a:cxn ang="0">
                        <a:pos x="122" y="34"/>
                      </a:cxn>
                      <a:cxn ang="0">
                        <a:pos x="122" y="39"/>
                      </a:cxn>
                      <a:cxn ang="0">
                        <a:pos x="111" y="31"/>
                      </a:cxn>
                      <a:cxn ang="0">
                        <a:pos x="95" y="30"/>
                      </a:cxn>
                      <a:cxn ang="0">
                        <a:pos x="75" y="28"/>
                      </a:cxn>
                      <a:cxn ang="0">
                        <a:pos x="61" y="28"/>
                      </a:cxn>
                      <a:cxn ang="0">
                        <a:pos x="46" y="28"/>
                      </a:cxn>
                      <a:cxn ang="0">
                        <a:pos x="53" y="32"/>
                      </a:cxn>
                      <a:cxn ang="0">
                        <a:pos x="53" y="40"/>
                      </a:cxn>
                      <a:cxn ang="0">
                        <a:pos x="49" y="50"/>
                      </a:cxn>
                      <a:cxn ang="0">
                        <a:pos x="41" y="62"/>
                      </a:cxn>
                      <a:cxn ang="0">
                        <a:pos x="36" y="78"/>
                      </a:cxn>
                      <a:cxn ang="0">
                        <a:pos x="36" y="96"/>
                      </a:cxn>
                      <a:cxn ang="0">
                        <a:pos x="24" y="85"/>
                      </a:cxn>
                      <a:cxn ang="0">
                        <a:pos x="23" y="77"/>
                      </a:cxn>
                      <a:cxn ang="0">
                        <a:pos x="16" y="74"/>
                      </a:cxn>
                      <a:cxn ang="0">
                        <a:pos x="8" y="75"/>
                      </a:cxn>
                      <a:cxn ang="0">
                        <a:pos x="6" y="79"/>
                      </a:cxn>
                      <a:cxn ang="0">
                        <a:pos x="9" y="104"/>
                      </a:cxn>
                      <a:cxn ang="0">
                        <a:pos x="15" y="115"/>
                      </a:cxn>
                      <a:cxn ang="0">
                        <a:pos x="20" y="129"/>
                      </a:cxn>
                    </a:cxnLst>
                    <a:rect l="0" t="0" r="r" b="b"/>
                    <a:pathLst>
                      <a:path w="137" h="130">
                        <a:moveTo>
                          <a:pt x="20" y="129"/>
                        </a:moveTo>
                        <a:lnTo>
                          <a:pt x="9" y="115"/>
                        </a:lnTo>
                        <a:lnTo>
                          <a:pt x="4" y="96"/>
                        </a:lnTo>
                        <a:lnTo>
                          <a:pt x="0" y="69"/>
                        </a:lnTo>
                        <a:lnTo>
                          <a:pt x="0" y="43"/>
                        </a:lnTo>
                        <a:lnTo>
                          <a:pt x="5" y="23"/>
                        </a:lnTo>
                        <a:lnTo>
                          <a:pt x="18" y="9"/>
                        </a:lnTo>
                        <a:lnTo>
                          <a:pt x="32" y="3"/>
                        </a:lnTo>
                        <a:lnTo>
                          <a:pt x="59" y="0"/>
                        </a:lnTo>
                        <a:lnTo>
                          <a:pt x="95" y="2"/>
                        </a:lnTo>
                        <a:lnTo>
                          <a:pt x="116" y="9"/>
                        </a:lnTo>
                        <a:lnTo>
                          <a:pt x="130" y="12"/>
                        </a:lnTo>
                        <a:lnTo>
                          <a:pt x="136" y="12"/>
                        </a:lnTo>
                        <a:lnTo>
                          <a:pt x="128" y="20"/>
                        </a:lnTo>
                        <a:lnTo>
                          <a:pt x="122" y="34"/>
                        </a:lnTo>
                        <a:lnTo>
                          <a:pt x="122" y="39"/>
                        </a:lnTo>
                        <a:lnTo>
                          <a:pt x="111" y="31"/>
                        </a:lnTo>
                        <a:lnTo>
                          <a:pt x="95" y="30"/>
                        </a:lnTo>
                        <a:lnTo>
                          <a:pt x="75" y="28"/>
                        </a:lnTo>
                        <a:lnTo>
                          <a:pt x="61" y="28"/>
                        </a:lnTo>
                        <a:lnTo>
                          <a:pt x="46" y="28"/>
                        </a:lnTo>
                        <a:lnTo>
                          <a:pt x="53" y="32"/>
                        </a:lnTo>
                        <a:lnTo>
                          <a:pt x="53" y="40"/>
                        </a:lnTo>
                        <a:lnTo>
                          <a:pt x="49" y="50"/>
                        </a:lnTo>
                        <a:lnTo>
                          <a:pt x="41" y="62"/>
                        </a:lnTo>
                        <a:lnTo>
                          <a:pt x="36" y="78"/>
                        </a:lnTo>
                        <a:lnTo>
                          <a:pt x="36" y="96"/>
                        </a:lnTo>
                        <a:lnTo>
                          <a:pt x="24" y="85"/>
                        </a:lnTo>
                        <a:lnTo>
                          <a:pt x="23" y="77"/>
                        </a:lnTo>
                        <a:lnTo>
                          <a:pt x="16" y="74"/>
                        </a:lnTo>
                        <a:lnTo>
                          <a:pt x="8" y="75"/>
                        </a:lnTo>
                        <a:lnTo>
                          <a:pt x="6" y="79"/>
                        </a:lnTo>
                        <a:lnTo>
                          <a:pt x="9" y="104"/>
                        </a:lnTo>
                        <a:lnTo>
                          <a:pt x="15" y="115"/>
                        </a:lnTo>
                        <a:lnTo>
                          <a:pt x="20" y="12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5044" name="Freeform 196"/>
                <p:cNvSpPr>
                  <a:spLocks/>
                </p:cNvSpPr>
                <p:nvPr/>
              </p:nvSpPr>
              <p:spPr bwMode="auto">
                <a:xfrm>
                  <a:off x="2830" y="1824"/>
                  <a:ext cx="118" cy="66"/>
                </a:xfrm>
                <a:custGeom>
                  <a:avLst/>
                  <a:gdLst/>
                  <a:ahLst/>
                  <a:cxnLst>
                    <a:cxn ang="0">
                      <a:pos x="117" y="57"/>
                    </a:cxn>
                    <a:cxn ang="0">
                      <a:pos x="90" y="65"/>
                    </a:cxn>
                    <a:cxn ang="0">
                      <a:pos x="51" y="59"/>
                    </a:cxn>
                    <a:cxn ang="0">
                      <a:pos x="18" y="49"/>
                    </a:cxn>
                    <a:cxn ang="0">
                      <a:pos x="0" y="12"/>
                    </a:cxn>
                    <a:cxn ang="0">
                      <a:pos x="54" y="16"/>
                    </a:cxn>
                    <a:cxn ang="0">
                      <a:pos x="49" y="0"/>
                    </a:cxn>
                    <a:cxn ang="0">
                      <a:pos x="73" y="4"/>
                    </a:cxn>
                    <a:cxn ang="0">
                      <a:pos x="98" y="16"/>
                    </a:cxn>
                    <a:cxn ang="0">
                      <a:pos x="108" y="21"/>
                    </a:cxn>
                    <a:cxn ang="0">
                      <a:pos x="117" y="57"/>
                    </a:cxn>
                  </a:cxnLst>
                  <a:rect l="0" t="0" r="r" b="b"/>
                  <a:pathLst>
                    <a:path w="118" h="66">
                      <a:moveTo>
                        <a:pt x="117" y="57"/>
                      </a:moveTo>
                      <a:lnTo>
                        <a:pt x="90" y="65"/>
                      </a:lnTo>
                      <a:lnTo>
                        <a:pt x="51" y="59"/>
                      </a:lnTo>
                      <a:lnTo>
                        <a:pt x="18" y="49"/>
                      </a:lnTo>
                      <a:lnTo>
                        <a:pt x="0" y="12"/>
                      </a:lnTo>
                      <a:lnTo>
                        <a:pt x="54" y="16"/>
                      </a:lnTo>
                      <a:lnTo>
                        <a:pt x="49" y="0"/>
                      </a:lnTo>
                      <a:lnTo>
                        <a:pt x="73" y="4"/>
                      </a:lnTo>
                      <a:lnTo>
                        <a:pt x="98" y="16"/>
                      </a:lnTo>
                      <a:lnTo>
                        <a:pt x="108" y="21"/>
                      </a:lnTo>
                      <a:lnTo>
                        <a:pt x="117" y="57"/>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5045" name="Group 197"/>
            <p:cNvGrpSpPr>
              <a:grpSpLocks/>
            </p:cNvGrpSpPr>
            <p:nvPr/>
          </p:nvGrpSpPr>
          <p:grpSpPr bwMode="auto">
            <a:xfrm>
              <a:off x="2079" y="1847"/>
              <a:ext cx="177" cy="741"/>
              <a:chOff x="3141" y="1350"/>
              <a:chExt cx="287" cy="1331"/>
            </a:xfrm>
          </p:grpSpPr>
          <p:grpSp>
            <p:nvGrpSpPr>
              <p:cNvPr id="335046" name="Group 198"/>
              <p:cNvGrpSpPr>
                <a:grpSpLocks/>
              </p:cNvGrpSpPr>
              <p:nvPr/>
            </p:nvGrpSpPr>
            <p:grpSpPr bwMode="auto">
              <a:xfrm>
                <a:off x="3202" y="1350"/>
                <a:ext cx="152" cy="232"/>
                <a:chOff x="3202" y="1350"/>
                <a:chExt cx="152" cy="232"/>
              </a:xfrm>
            </p:grpSpPr>
            <p:sp>
              <p:nvSpPr>
                <p:cNvPr id="335047" name="Freeform 199"/>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48" name="Freeform 200"/>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49" name="Group 201"/>
                <p:cNvGrpSpPr>
                  <a:grpSpLocks/>
                </p:cNvGrpSpPr>
                <p:nvPr/>
              </p:nvGrpSpPr>
              <p:grpSpPr bwMode="auto">
                <a:xfrm>
                  <a:off x="3231" y="1474"/>
                  <a:ext cx="96" cy="18"/>
                  <a:chOff x="3231" y="1474"/>
                  <a:chExt cx="96" cy="18"/>
                </a:xfrm>
              </p:grpSpPr>
              <p:grpSp>
                <p:nvGrpSpPr>
                  <p:cNvPr id="335050" name="Group 202"/>
                  <p:cNvGrpSpPr>
                    <a:grpSpLocks/>
                  </p:cNvGrpSpPr>
                  <p:nvPr/>
                </p:nvGrpSpPr>
                <p:grpSpPr bwMode="auto">
                  <a:xfrm>
                    <a:off x="3231" y="1474"/>
                    <a:ext cx="10" cy="18"/>
                    <a:chOff x="3231" y="1474"/>
                    <a:chExt cx="10" cy="18"/>
                  </a:xfrm>
                </p:grpSpPr>
                <p:sp>
                  <p:nvSpPr>
                    <p:cNvPr id="335051" name="Oval 203"/>
                    <p:cNvSpPr>
                      <a:spLocks noChangeArrowheads="1"/>
                    </p:cNvSpPr>
                    <p:nvPr/>
                  </p:nvSpPr>
                  <p:spPr bwMode="auto">
                    <a:xfrm>
                      <a:off x="3231" y="1474"/>
                      <a:ext cx="9" cy="1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5052" name="Oval 204"/>
                    <p:cNvSpPr>
                      <a:spLocks noChangeArrowheads="1"/>
                    </p:cNvSpPr>
                    <p:nvPr/>
                  </p:nvSpPr>
                  <p:spPr bwMode="auto">
                    <a:xfrm>
                      <a:off x="3233" y="1476"/>
                      <a:ext cx="8" cy="13"/>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nvGrpSpPr>
                  <p:cNvPr id="335053" name="Group 205"/>
                  <p:cNvGrpSpPr>
                    <a:grpSpLocks/>
                  </p:cNvGrpSpPr>
                  <p:nvPr/>
                </p:nvGrpSpPr>
                <p:grpSpPr bwMode="auto">
                  <a:xfrm>
                    <a:off x="3317" y="1474"/>
                    <a:ext cx="10" cy="18"/>
                    <a:chOff x="3317" y="1474"/>
                    <a:chExt cx="10" cy="18"/>
                  </a:xfrm>
                </p:grpSpPr>
                <p:sp>
                  <p:nvSpPr>
                    <p:cNvPr id="335054" name="Oval 206"/>
                    <p:cNvSpPr>
                      <a:spLocks noChangeArrowheads="1"/>
                    </p:cNvSpPr>
                    <p:nvPr/>
                  </p:nvSpPr>
                  <p:spPr bwMode="auto">
                    <a:xfrm>
                      <a:off x="3317" y="1474"/>
                      <a:ext cx="8" cy="1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5055" name="Oval 207"/>
                    <p:cNvSpPr>
                      <a:spLocks noChangeArrowheads="1"/>
                    </p:cNvSpPr>
                    <p:nvPr/>
                  </p:nvSpPr>
                  <p:spPr bwMode="auto">
                    <a:xfrm>
                      <a:off x="3319" y="1476"/>
                      <a:ext cx="8" cy="13"/>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grpSp>
          <p:grpSp>
            <p:nvGrpSpPr>
              <p:cNvPr id="335056" name="Group 208"/>
              <p:cNvGrpSpPr>
                <a:grpSpLocks/>
              </p:cNvGrpSpPr>
              <p:nvPr/>
            </p:nvGrpSpPr>
            <p:grpSpPr bwMode="auto">
              <a:xfrm>
                <a:off x="3187" y="1992"/>
                <a:ext cx="236" cy="632"/>
                <a:chOff x="3187" y="1992"/>
                <a:chExt cx="236" cy="632"/>
              </a:xfrm>
            </p:grpSpPr>
            <p:grpSp>
              <p:nvGrpSpPr>
                <p:cNvPr id="335057" name="Group 209"/>
                <p:cNvGrpSpPr>
                  <a:grpSpLocks/>
                </p:cNvGrpSpPr>
                <p:nvPr/>
              </p:nvGrpSpPr>
              <p:grpSpPr bwMode="auto">
                <a:xfrm>
                  <a:off x="3187" y="1992"/>
                  <a:ext cx="236" cy="632"/>
                  <a:chOff x="3187" y="1992"/>
                  <a:chExt cx="236" cy="632"/>
                </a:xfrm>
              </p:grpSpPr>
              <p:sp>
                <p:nvSpPr>
                  <p:cNvPr id="335058" name="Freeform 210"/>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59" name="Freeform 211"/>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5060" name="Freeform 212"/>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5061" name="Group 213"/>
              <p:cNvGrpSpPr>
                <a:grpSpLocks/>
              </p:cNvGrpSpPr>
              <p:nvPr/>
            </p:nvGrpSpPr>
            <p:grpSpPr bwMode="auto">
              <a:xfrm>
                <a:off x="3141" y="1552"/>
                <a:ext cx="287" cy="596"/>
                <a:chOff x="3141" y="1552"/>
                <a:chExt cx="287" cy="596"/>
              </a:xfrm>
            </p:grpSpPr>
            <p:sp>
              <p:nvSpPr>
                <p:cNvPr id="335062" name="Freeform 214"/>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63" name="Group 215"/>
                <p:cNvGrpSpPr>
                  <a:grpSpLocks/>
                </p:cNvGrpSpPr>
                <p:nvPr/>
              </p:nvGrpSpPr>
              <p:grpSpPr bwMode="auto">
                <a:xfrm>
                  <a:off x="3179" y="1671"/>
                  <a:ext cx="177" cy="371"/>
                  <a:chOff x="3179" y="1671"/>
                  <a:chExt cx="177" cy="371"/>
                </a:xfrm>
              </p:grpSpPr>
              <p:grpSp>
                <p:nvGrpSpPr>
                  <p:cNvPr id="335064" name="Group 216"/>
                  <p:cNvGrpSpPr>
                    <a:grpSpLocks/>
                  </p:cNvGrpSpPr>
                  <p:nvPr/>
                </p:nvGrpSpPr>
                <p:grpSpPr bwMode="auto">
                  <a:xfrm>
                    <a:off x="3184" y="1837"/>
                    <a:ext cx="126" cy="205"/>
                    <a:chOff x="3184" y="1837"/>
                    <a:chExt cx="126" cy="205"/>
                  </a:xfrm>
                </p:grpSpPr>
                <p:sp>
                  <p:nvSpPr>
                    <p:cNvPr id="335065" name="Freeform 217"/>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066" name="Freeform 218"/>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067" name="Group 219"/>
                  <p:cNvGrpSpPr>
                    <a:grpSpLocks/>
                  </p:cNvGrpSpPr>
                  <p:nvPr/>
                </p:nvGrpSpPr>
                <p:grpSpPr bwMode="auto">
                  <a:xfrm>
                    <a:off x="3179" y="1671"/>
                    <a:ext cx="177" cy="240"/>
                    <a:chOff x="3179" y="1671"/>
                    <a:chExt cx="177" cy="240"/>
                  </a:xfrm>
                </p:grpSpPr>
                <p:sp>
                  <p:nvSpPr>
                    <p:cNvPr id="335068" name="Freeform 220"/>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69" name="Group 221"/>
                    <p:cNvGrpSpPr>
                      <a:grpSpLocks/>
                    </p:cNvGrpSpPr>
                    <p:nvPr/>
                  </p:nvGrpSpPr>
                  <p:grpSpPr bwMode="auto">
                    <a:xfrm>
                      <a:off x="3179" y="1747"/>
                      <a:ext cx="177" cy="164"/>
                      <a:chOff x="3179" y="1747"/>
                      <a:chExt cx="177" cy="164"/>
                    </a:xfrm>
                  </p:grpSpPr>
                  <p:sp>
                    <p:nvSpPr>
                      <p:cNvPr id="335070" name="Freeform 222"/>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71" name="Freeform 223"/>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grpSp>
          <p:grpSp>
            <p:nvGrpSpPr>
              <p:cNvPr id="335072" name="Group 224"/>
              <p:cNvGrpSpPr>
                <a:grpSpLocks/>
              </p:cNvGrpSpPr>
              <p:nvPr/>
            </p:nvGrpSpPr>
            <p:grpSpPr bwMode="auto">
              <a:xfrm>
                <a:off x="3178" y="2542"/>
                <a:ext cx="180" cy="139"/>
                <a:chOff x="3178" y="2542"/>
                <a:chExt cx="180" cy="139"/>
              </a:xfrm>
            </p:grpSpPr>
            <p:sp>
              <p:nvSpPr>
                <p:cNvPr id="335073" name="Freeform 225"/>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74" name="Freeform 226"/>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grpSp>
          <p:nvGrpSpPr>
            <p:cNvPr id="335075" name="Group 227"/>
            <p:cNvGrpSpPr>
              <a:grpSpLocks/>
            </p:cNvGrpSpPr>
            <p:nvPr/>
          </p:nvGrpSpPr>
          <p:grpSpPr bwMode="auto">
            <a:xfrm>
              <a:off x="1832" y="1997"/>
              <a:ext cx="172" cy="691"/>
              <a:chOff x="2916" y="1423"/>
              <a:chExt cx="275" cy="1241"/>
            </a:xfrm>
          </p:grpSpPr>
          <p:grpSp>
            <p:nvGrpSpPr>
              <p:cNvPr id="335076" name="Group 228"/>
              <p:cNvGrpSpPr>
                <a:grpSpLocks/>
              </p:cNvGrpSpPr>
              <p:nvPr/>
            </p:nvGrpSpPr>
            <p:grpSpPr bwMode="auto">
              <a:xfrm>
                <a:off x="2920" y="1809"/>
                <a:ext cx="265" cy="364"/>
                <a:chOff x="2920" y="1809"/>
                <a:chExt cx="265" cy="364"/>
              </a:xfrm>
            </p:grpSpPr>
            <p:sp>
              <p:nvSpPr>
                <p:cNvPr id="335077" name="Freeform 229"/>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78" name="Freeform 230"/>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sp>
            <p:nvSpPr>
              <p:cNvPr id="335079" name="Freeform 231"/>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80" name="Group 232"/>
              <p:cNvGrpSpPr>
                <a:grpSpLocks/>
              </p:cNvGrpSpPr>
              <p:nvPr/>
            </p:nvGrpSpPr>
            <p:grpSpPr bwMode="auto">
              <a:xfrm>
                <a:off x="2965" y="1423"/>
                <a:ext cx="170" cy="1241"/>
                <a:chOff x="2965" y="1423"/>
                <a:chExt cx="170" cy="1241"/>
              </a:xfrm>
            </p:grpSpPr>
            <p:sp>
              <p:nvSpPr>
                <p:cNvPr id="335081" name="Freeform 233"/>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82" name="Group 234"/>
                <p:cNvGrpSpPr>
                  <a:grpSpLocks/>
                </p:cNvGrpSpPr>
                <p:nvPr/>
              </p:nvGrpSpPr>
              <p:grpSpPr bwMode="auto">
                <a:xfrm>
                  <a:off x="2996" y="1603"/>
                  <a:ext cx="120" cy="285"/>
                  <a:chOff x="2996" y="1603"/>
                  <a:chExt cx="120" cy="285"/>
                </a:xfrm>
              </p:grpSpPr>
              <p:sp>
                <p:nvSpPr>
                  <p:cNvPr id="335083" name="Freeform 235"/>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084" name="Freeform 236"/>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085" name="Freeform 237"/>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80808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086" name="Group 238"/>
                <p:cNvGrpSpPr>
                  <a:grpSpLocks/>
                </p:cNvGrpSpPr>
                <p:nvPr/>
              </p:nvGrpSpPr>
              <p:grpSpPr bwMode="auto">
                <a:xfrm>
                  <a:off x="2965" y="2554"/>
                  <a:ext cx="161" cy="110"/>
                  <a:chOff x="2965" y="2554"/>
                  <a:chExt cx="161" cy="110"/>
                </a:xfrm>
              </p:grpSpPr>
              <p:sp>
                <p:nvSpPr>
                  <p:cNvPr id="335087" name="Freeform 239"/>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88" name="Freeform 240"/>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grpSp>
              <p:nvGrpSpPr>
                <p:cNvPr id="335089" name="Group 241"/>
                <p:cNvGrpSpPr>
                  <a:grpSpLocks/>
                </p:cNvGrpSpPr>
                <p:nvPr/>
              </p:nvGrpSpPr>
              <p:grpSpPr bwMode="auto">
                <a:xfrm>
                  <a:off x="2984" y="1423"/>
                  <a:ext cx="151" cy="181"/>
                  <a:chOff x="2984" y="1423"/>
                  <a:chExt cx="151" cy="181"/>
                </a:xfrm>
              </p:grpSpPr>
              <p:sp>
                <p:nvSpPr>
                  <p:cNvPr id="335090" name="Freeform 242"/>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sp>
                <p:nvSpPr>
                  <p:cNvPr id="335091" name="Freeform 243"/>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808080"/>
                  </a:solidFill>
                  <a:ln w="3175" cap="rnd" cmpd="sng">
                    <a:solidFill>
                      <a:schemeClr val="bg1"/>
                    </a:solidFill>
                    <a:prstDash val="solid"/>
                    <a:round/>
                    <a:headEnd/>
                    <a:tailEnd/>
                  </a:ln>
                  <a:effectLst/>
                </p:spPr>
                <p:txBody>
                  <a:bodyPr/>
                  <a:lstStyle/>
                  <a:p>
                    <a:endParaRPr lang="zh-CN" altLang="en-US"/>
                  </a:p>
                </p:txBody>
              </p:sp>
              <p:grpSp>
                <p:nvGrpSpPr>
                  <p:cNvPr id="335092" name="Group 244"/>
                  <p:cNvGrpSpPr>
                    <a:grpSpLocks/>
                  </p:cNvGrpSpPr>
                  <p:nvPr/>
                </p:nvGrpSpPr>
                <p:grpSpPr bwMode="auto">
                  <a:xfrm>
                    <a:off x="3005" y="1521"/>
                    <a:ext cx="111" cy="10"/>
                    <a:chOff x="3005" y="1521"/>
                    <a:chExt cx="111" cy="10"/>
                  </a:xfrm>
                </p:grpSpPr>
                <p:sp>
                  <p:nvSpPr>
                    <p:cNvPr id="335093" name="Oval 245"/>
                    <p:cNvSpPr>
                      <a:spLocks noChangeArrowheads="1"/>
                    </p:cNvSpPr>
                    <p:nvPr/>
                  </p:nvSpPr>
                  <p:spPr bwMode="auto">
                    <a:xfrm>
                      <a:off x="3005" y="1521"/>
                      <a:ext cx="8" cy="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sp>
                  <p:nvSpPr>
                    <p:cNvPr id="335094" name="Oval 246"/>
                    <p:cNvSpPr>
                      <a:spLocks noChangeArrowheads="1"/>
                    </p:cNvSpPr>
                    <p:nvPr/>
                  </p:nvSpPr>
                  <p:spPr bwMode="auto">
                    <a:xfrm>
                      <a:off x="3108" y="1523"/>
                      <a:ext cx="8" cy="8"/>
                    </a:xfrm>
                    <a:prstGeom prst="ellipse">
                      <a:avLst/>
                    </a:prstGeom>
                    <a:solidFill>
                      <a:srgbClr val="808080"/>
                    </a:solidFill>
                    <a:ln w="3175">
                      <a:solidFill>
                        <a:schemeClr val="bg1"/>
                      </a:solidFill>
                      <a:round/>
                      <a:headEnd/>
                      <a:tailEnd/>
                    </a:ln>
                    <a:effectLst/>
                  </p:spPr>
                  <p:txBody>
                    <a:bodyPr wrap="none" anchor="ctr"/>
                    <a:lstStyle/>
                    <a:p>
                      <a:endParaRPr lang="zh-CN" altLang="en-US"/>
                    </a:p>
                  </p:txBody>
                </p:sp>
              </p:grpSp>
            </p:grpSp>
          </p:grpSp>
        </p:grpSp>
      </p:grpSp>
      <p:grpSp>
        <p:nvGrpSpPr>
          <p:cNvPr id="335095" name="Group 247"/>
          <p:cNvGrpSpPr>
            <a:grpSpLocks/>
          </p:cNvGrpSpPr>
          <p:nvPr/>
        </p:nvGrpSpPr>
        <p:grpSpPr bwMode="auto">
          <a:xfrm>
            <a:off x="963613" y="3352800"/>
            <a:ext cx="1981200" cy="1692275"/>
            <a:chOff x="1008" y="1622"/>
            <a:chExt cx="1248" cy="1066"/>
          </a:xfrm>
        </p:grpSpPr>
        <p:grpSp>
          <p:nvGrpSpPr>
            <p:cNvPr id="335096" name="Group 248"/>
            <p:cNvGrpSpPr>
              <a:grpSpLocks/>
            </p:cNvGrpSpPr>
            <p:nvPr/>
          </p:nvGrpSpPr>
          <p:grpSpPr bwMode="auto">
            <a:xfrm>
              <a:off x="1008" y="1847"/>
              <a:ext cx="266" cy="714"/>
              <a:chOff x="2597" y="1367"/>
              <a:chExt cx="429" cy="1281"/>
            </a:xfrm>
          </p:grpSpPr>
          <p:grpSp>
            <p:nvGrpSpPr>
              <p:cNvPr id="335097" name="Group 249"/>
              <p:cNvGrpSpPr>
                <a:grpSpLocks/>
              </p:cNvGrpSpPr>
              <p:nvPr/>
            </p:nvGrpSpPr>
            <p:grpSpPr bwMode="auto">
              <a:xfrm>
                <a:off x="2597" y="1532"/>
                <a:ext cx="429" cy="1116"/>
                <a:chOff x="2597" y="1532"/>
                <a:chExt cx="429" cy="1116"/>
              </a:xfrm>
            </p:grpSpPr>
            <p:grpSp>
              <p:nvGrpSpPr>
                <p:cNvPr id="335098" name="Group 250"/>
                <p:cNvGrpSpPr>
                  <a:grpSpLocks/>
                </p:cNvGrpSpPr>
                <p:nvPr/>
              </p:nvGrpSpPr>
              <p:grpSpPr bwMode="auto">
                <a:xfrm>
                  <a:off x="2612" y="2531"/>
                  <a:ext cx="379" cy="117"/>
                  <a:chOff x="2612" y="2531"/>
                  <a:chExt cx="379" cy="117"/>
                </a:xfrm>
              </p:grpSpPr>
              <p:sp>
                <p:nvSpPr>
                  <p:cNvPr id="335099" name="Freeform 251"/>
                  <p:cNvSpPr>
                    <a:spLocks/>
                  </p:cNvSpPr>
                  <p:nvPr/>
                </p:nvSpPr>
                <p:spPr bwMode="auto">
                  <a:xfrm>
                    <a:off x="2612" y="2555"/>
                    <a:ext cx="120" cy="93"/>
                  </a:xfrm>
                  <a:custGeom>
                    <a:avLst/>
                    <a:gdLst/>
                    <a:ahLst/>
                    <a:cxnLst>
                      <a:cxn ang="0">
                        <a:pos x="45" y="19"/>
                      </a:cxn>
                      <a:cxn ang="0">
                        <a:pos x="19" y="44"/>
                      </a:cxn>
                      <a:cxn ang="0">
                        <a:pos x="0" y="69"/>
                      </a:cxn>
                      <a:cxn ang="0">
                        <a:pos x="2" y="85"/>
                      </a:cxn>
                      <a:cxn ang="0">
                        <a:pos x="15" y="92"/>
                      </a:cxn>
                      <a:cxn ang="0">
                        <a:pos x="53" y="89"/>
                      </a:cxn>
                      <a:cxn ang="0">
                        <a:pos x="74" y="79"/>
                      </a:cxn>
                      <a:cxn ang="0">
                        <a:pos x="85" y="61"/>
                      </a:cxn>
                      <a:cxn ang="0">
                        <a:pos x="118" y="46"/>
                      </a:cxn>
                      <a:cxn ang="0">
                        <a:pos x="119" y="22"/>
                      </a:cxn>
                      <a:cxn ang="0">
                        <a:pos x="113" y="0"/>
                      </a:cxn>
                      <a:cxn ang="0">
                        <a:pos x="81" y="17"/>
                      </a:cxn>
                      <a:cxn ang="0">
                        <a:pos x="45" y="19"/>
                      </a:cxn>
                    </a:cxnLst>
                    <a:rect l="0" t="0" r="r" b="b"/>
                    <a:pathLst>
                      <a:path w="120" h="93">
                        <a:moveTo>
                          <a:pt x="45" y="19"/>
                        </a:moveTo>
                        <a:lnTo>
                          <a:pt x="19" y="44"/>
                        </a:lnTo>
                        <a:lnTo>
                          <a:pt x="0" y="69"/>
                        </a:lnTo>
                        <a:lnTo>
                          <a:pt x="2" y="85"/>
                        </a:lnTo>
                        <a:lnTo>
                          <a:pt x="15" y="92"/>
                        </a:lnTo>
                        <a:lnTo>
                          <a:pt x="53" y="89"/>
                        </a:lnTo>
                        <a:lnTo>
                          <a:pt x="74" y="79"/>
                        </a:lnTo>
                        <a:lnTo>
                          <a:pt x="85" y="61"/>
                        </a:lnTo>
                        <a:lnTo>
                          <a:pt x="118" y="46"/>
                        </a:lnTo>
                        <a:lnTo>
                          <a:pt x="119" y="22"/>
                        </a:lnTo>
                        <a:lnTo>
                          <a:pt x="113" y="0"/>
                        </a:lnTo>
                        <a:lnTo>
                          <a:pt x="81" y="17"/>
                        </a:lnTo>
                        <a:lnTo>
                          <a:pt x="45" y="1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00" name="Freeform 252"/>
                  <p:cNvSpPr>
                    <a:spLocks/>
                  </p:cNvSpPr>
                  <p:nvPr/>
                </p:nvSpPr>
                <p:spPr bwMode="auto">
                  <a:xfrm>
                    <a:off x="2857" y="2531"/>
                    <a:ext cx="134" cy="96"/>
                  </a:xfrm>
                  <a:custGeom>
                    <a:avLst/>
                    <a:gdLst/>
                    <a:ahLst/>
                    <a:cxnLst>
                      <a:cxn ang="0">
                        <a:pos x="2" y="6"/>
                      </a:cxn>
                      <a:cxn ang="0">
                        <a:pos x="0" y="43"/>
                      </a:cxn>
                      <a:cxn ang="0">
                        <a:pos x="18" y="58"/>
                      </a:cxn>
                      <a:cxn ang="0">
                        <a:pos x="37" y="63"/>
                      </a:cxn>
                      <a:cxn ang="0">
                        <a:pos x="49" y="71"/>
                      </a:cxn>
                      <a:cxn ang="0">
                        <a:pos x="71" y="85"/>
                      </a:cxn>
                      <a:cxn ang="0">
                        <a:pos x="108" y="95"/>
                      </a:cxn>
                      <a:cxn ang="0">
                        <a:pos x="122" y="92"/>
                      </a:cxn>
                      <a:cxn ang="0">
                        <a:pos x="133" y="86"/>
                      </a:cxn>
                      <a:cxn ang="0">
                        <a:pos x="133" y="76"/>
                      </a:cxn>
                      <a:cxn ang="0">
                        <a:pos x="119" y="54"/>
                      </a:cxn>
                      <a:cxn ang="0">
                        <a:pos x="89" y="33"/>
                      </a:cxn>
                      <a:cxn ang="0">
                        <a:pos x="65" y="14"/>
                      </a:cxn>
                      <a:cxn ang="0">
                        <a:pos x="57" y="0"/>
                      </a:cxn>
                      <a:cxn ang="0">
                        <a:pos x="2" y="6"/>
                      </a:cxn>
                    </a:cxnLst>
                    <a:rect l="0" t="0" r="r" b="b"/>
                    <a:pathLst>
                      <a:path w="134" h="96">
                        <a:moveTo>
                          <a:pt x="2" y="6"/>
                        </a:moveTo>
                        <a:lnTo>
                          <a:pt x="0" y="43"/>
                        </a:lnTo>
                        <a:lnTo>
                          <a:pt x="18" y="58"/>
                        </a:lnTo>
                        <a:lnTo>
                          <a:pt x="37" y="63"/>
                        </a:lnTo>
                        <a:lnTo>
                          <a:pt x="49" y="71"/>
                        </a:lnTo>
                        <a:lnTo>
                          <a:pt x="71" y="85"/>
                        </a:lnTo>
                        <a:lnTo>
                          <a:pt x="108" y="95"/>
                        </a:lnTo>
                        <a:lnTo>
                          <a:pt x="122" y="92"/>
                        </a:lnTo>
                        <a:lnTo>
                          <a:pt x="133" y="86"/>
                        </a:lnTo>
                        <a:lnTo>
                          <a:pt x="133" y="76"/>
                        </a:lnTo>
                        <a:lnTo>
                          <a:pt x="119" y="54"/>
                        </a:lnTo>
                        <a:lnTo>
                          <a:pt x="89" y="33"/>
                        </a:lnTo>
                        <a:lnTo>
                          <a:pt x="65" y="14"/>
                        </a:lnTo>
                        <a:lnTo>
                          <a:pt x="57" y="0"/>
                        </a:lnTo>
                        <a:lnTo>
                          <a:pt x="2" y="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101" name="Group 253"/>
                <p:cNvGrpSpPr>
                  <a:grpSpLocks/>
                </p:cNvGrpSpPr>
                <p:nvPr/>
              </p:nvGrpSpPr>
              <p:grpSpPr bwMode="auto">
                <a:xfrm>
                  <a:off x="2597" y="1532"/>
                  <a:ext cx="429" cy="1053"/>
                  <a:chOff x="2597" y="1532"/>
                  <a:chExt cx="429" cy="1053"/>
                </a:xfrm>
              </p:grpSpPr>
              <p:grpSp>
                <p:nvGrpSpPr>
                  <p:cNvPr id="335102" name="Group 254"/>
                  <p:cNvGrpSpPr>
                    <a:grpSpLocks/>
                  </p:cNvGrpSpPr>
                  <p:nvPr/>
                </p:nvGrpSpPr>
                <p:grpSpPr bwMode="auto">
                  <a:xfrm>
                    <a:off x="2652" y="1532"/>
                    <a:ext cx="271" cy="339"/>
                    <a:chOff x="2652" y="1532"/>
                    <a:chExt cx="271" cy="339"/>
                  </a:xfrm>
                </p:grpSpPr>
                <p:sp>
                  <p:nvSpPr>
                    <p:cNvPr id="335103" name="Freeform 255"/>
                    <p:cNvSpPr>
                      <a:spLocks/>
                    </p:cNvSpPr>
                    <p:nvPr/>
                  </p:nvSpPr>
                  <p:spPr bwMode="auto">
                    <a:xfrm>
                      <a:off x="2652" y="1551"/>
                      <a:ext cx="271" cy="320"/>
                    </a:xfrm>
                    <a:custGeom>
                      <a:avLst/>
                      <a:gdLst/>
                      <a:ahLst/>
                      <a:cxnLst>
                        <a:cxn ang="0">
                          <a:pos x="0" y="61"/>
                        </a:cxn>
                        <a:cxn ang="0">
                          <a:pos x="81" y="0"/>
                        </a:cxn>
                        <a:cxn ang="0">
                          <a:pos x="170" y="140"/>
                        </a:cxn>
                        <a:cxn ang="0">
                          <a:pos x="186" y="7"/>
                        </a:cxn>
                        <a:cxn ang="0">
                          <a:pos x="241" y="24"/>
                        </a:cxn>
                        <a:cxn ang="0">
                          <a:pos x="270" y="73"/>
                        </a:cxn>
                        <a:cxn ang="0">
                          <a:pos x="265" y="319"/>
                        </a:cxn>
                        <a:cxn ang="0">
                          <a:pos x="30" y="319"/>
                        </a:cxn>
                        <a:cxn ang="0">
                          <a:pos x="0" y="61"/>
                        </a:cxn>
                      </a:cxnLst>
                      <a:rect l="0" t="0" r="r" b="b"/>
                      <a:pathLst>
                        <a:path w="271" h="320">
                          <a:moveTo>
                            <a:pt x="0" y="61"/>
                          </a:moveTo>
                          <a:lnTo>
                            <a:pt x="81" y="0"/>
                          </a:lnTo>
                          <a:lnTo>
                            <a:pt x="170" y="140"/>
                          </a:lnTo>
                          <a:lnTo>
                            <a:pt x="186" y="7"/>
                          </a:lnTo>
                          <a:lnTo>
                            <a:pt x="241" y="24"/>
                          </a:lnTo>
                          <a:lnTo>
                            <a:pt x="270" y="73"/>
                          </a:lnTo>
                          <a:lnTo>
                            <a:pt x="265" y="319"/>
                          </a:lnTo>
                          <a:lnTo>
                            <a:pt x="30" y="319"/>
                          </a:lnTo>
                          <a:lnTo>
                            <a:pt x="0" y="6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04" name="Freeform 256"/>
                    <p:cNvSpPr>
                      <a:spLocks/>
                    </p:cNvSpPr>
                    <p:nvPr/>
                  </p:nvSpPr>
                  <p:spPr bwMode="auto">
                    <a:xfrm>
                      <a:off x="2730" y="1532"/>
                      <a:ext cx="109" cy="188"/>
                    </a:xfrm>
                    <a:custGeom>
                      <a:avLst/>
                      <a:gdLst/>
                      <a:ahLst/>
                      <a:cxnLst>
                        <a:cxn ang="0">
                          <a:pos x="0" y="19"/>
                        </a:cxn>
                        <a:cxn ang="0">
                          <a:pos x="9" y="0"/>
                        </a:cxn>
                        <a:cxn ang="0">
                          <a:pos x="75" y="32"/>
                        </a:cxn>
                        <a:cxn ang="0">
                          <a:pos x="91" y="11"/>
                        </a:cxn>
                        <a:cxn ang="0">
                          <a:pos x="103" y="19"/>
                        </a:cxn>
                        <a:cxn ang="0">
                          <a:pos x="108" y="129"/>
                        </a:cxn>
                        <a:cxn ang="0">
                          <a:pos x="106" y="187"/>
                        </a:cxn>
                        <a:cxn ang="0">
                          <a:pos x="0" y="19"/>
                        </a:cxn>
                      </a:cxnLst>
                      <a:rect l="0" t="0" r="r" b="b"/>
                      <a:pathLst>
                        <a:path w="109" h="188">
                          <a:moveTo>
                            <a:pt x="0" y="19"/>
                          </a:moveTo>
                          <a:lnTo>
                            <a:pt x="9" y="0"/>
                          </a:lnTo>
                          <a:lnTo>
                            <a:pt x="75" y="32"/>
                          </a:lnTo>
                          <a:lnTo>
                            <a:pt x="91" y="11"/>
                          </a:lnTo>
                          <a:lnTo>
                            <a:pt x="103" y="19"/>
                          </a:lnTo>
                          <a:lnTo>
                            <a:pt x="108" y="129"/>
                          </a:lnTo>
                          <a:lnTo>
                            <a:pt x="106" y="187"/>
                          </a:lnTo>
                          <a:lnTo>
                            <a:pt x="0" y="1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05" name="Freeform 257"/>
                    <p:cNvSpPr>
                      <a:spLocks/>
                    </p:cNvSpPr>
                    <p:nvPr/>
                  </p:nvSpPr>
                  <p:spPr bwMode="auto">
                    <a:xfrm>
                      <a:off x="2765" y="1570"/>
                      <a:ext cx="69" cy="37"/>
                    </a:xfrm>
                    <a:custGeom>
                      <a:avLst/>
                      <a:gdLst/>
                      <a:ahLst/>
                      <a:cxnLst>
                        <a:cxn ang="0">
                          <a:pos x="0" y="36"/>
                        </a:cxn>
                        <a:cxn ang="0">
                          <a:pos x="38" y="0"/>
                        </a:cxn>
                        <a:cxn ang="0">
                          <a:pos x="68" y="29"/>
                        </a:cxn>
                      </a:cxnLst>
                      <a:rect l="0" t="0" r="r" b="b"/>
                      <a:pathLst>
                        <a:path w="69" h="37">
                          <a:moveTo>
                            <a:pt x="0" y="36"/>
                          </a:moveTo>
                          <a:lnTo>
                            <a:pt x="38" y="0"/>
                          </a:lnTo>
                          <a:lnTo>
                            <a:pt x="68" y="29"/>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106" name="Group 258"/>
                  <p:cNvGrpSpPr>
                    <a:grpSpLocks/>
                  </p:cNvGrpSpPr>
                  <p:nvPr/>
                </p:nvGrpSpPr>
                <p:grpSpPr bwMode="auto">
                  <a:xfrm>
                    <a:off x="2597" y="1548"/>
                    <a:ext cx="429" cy="1037"/>
                    <a:chOff x="2597" y="1548"/>
                    <a:chExt cx="429" cy="1037"/>
                  </a:xfrm>
                </p:grpSpPr>
                <p:sp>
                  <p:nvSpPr>
                    <p:cNvPr id="335107" name="Freeform 259"/>
                    <p:cNvSpPr>
                      <a:spLocks/>
                    </p:cNvSpPr>
                    <p:nvPr/>
                  </p:nvSpPr>
                  <p:spPr bwMode="auto">
                    <a:xfrm>
                      <a:off x="2597" y="1548"/>
                      <a:ext cx="429" cy="1037"/>
                    </a:xfrm>
                    <a:custGeom>
                      <a:avLst/>
                      <a:gdLst/>
                      <a:ahLst/>
                      <a:cxnLst>
                        <a:cxn ang="0">
                          <a:pos x="135" y="0"/>
                        </a:cxn>
                        <a:cxn ang="0">
                          <a:pos x="33" y="76"/>
                        </a:cxn>
                        <a:cxn ang="0">
                          <a:pos x="0" y="321"/>
                        </a:cxn>
                        <a:cxn ang="0">
                          <a:pos x="80" y="483"/>
                        </a:cxn>
                        <a:cxn ang="0">
                          <a:pos x="81" y="513"/>
                        </a:cxn>
                        <a:cxn ang="0">
                          <a:pos x="87" y="551"/>
                        </a:cxn>
                        <a:cxn ang="0">
                          <a:pos x="97" y="575"/>
                        </a:cxn>
                        <a:cxn ang="0">
                          <a:pos x="84" y="751"/>
                        </a:cxn>
                        <a:cxn ang="0">
                          <a:pos x="56" y="1033"/>
                        </a:cxn>
                        <a:cxn ang="0">
                          <a:pos x="85" y="1036"/>
                        </a:cxn>
                        <a:cxn ang="0">
                          <a:pos x="130" y="1021"/>
                        </a:cxn>
                        <a:cxn ang="0">
                          <a:pos x="162" y="831"/>
                        </a:cxn>
                        <a:cxn ang="0">
                          <a:pos x="179" y="761"/>
                        </a:cxn>
                        <a:cxn ang="0">
                          <a:pos x="226" y="578"/>
                        </a:cxn>
                        <a:cxn ang="0">
                          <a:pos x="233" y="771"/>
                        </a:cxn>
                        <a:cxn ang="0">
                          <a:pos x="258" y="1005"/>
                        </a:cxn>
                        <a:cxn ang="0">
                          <a:pos x="326" y="1007"/>
                        </a:cxn>
                        <a:cxn ang="0">
                          <a:pos x="333" y="756"/>
                        </a:cxn>
                        <a:cxn ang="0">
                          <a:pos x="327" y="505"/>
                        </a:cxn>
                        <a:cxn ang="0">
                          <a:pos x="330" y="378"/>
                        </a:cxn>
                        <a:cxn ang="0">
                          <a:pos x="343" y="338"/>
                        </a:cxn>
                        <a:cxn ang="0">
                          <a:pos x="350" y="342"/>
                        </a:cxn>
                        <a:cxn ang="0">
                          <a:pos x="422" y="299"/>
                        </a:cxn>
                        <a:cxn ang="0">
                          <a:pos x="428" y="219"/>
                        </a:cxn>
                        <a:cxn ang="0">
                          <a:pos x="314" y="27"/>
                        </a:cxn>
                        <a:cxn ang="0">
                          <a:pos x="233" y="0"/>
                        </a:cxn>
                        <a:cxn ang="0">
                          <a:pos x="250" y="129"/>
                        </a:cxn>
                        <a:cxn ang="0">
                          <a:pos x="230" y="256"/>
                        </a:cxn>
                        <a:cxn ang="0">
                          <a:pos x="198" y="138"/>
                        </a:cxn>
                        <a:cxn ang="0">
                          <a:pos x="135" y="0"/>
                        </a:cxn>
                      </a:cxnLst>
                      <a:rect l="0" t="0" r="r" b="b"/>
                      <a:pathLst>
                        <a:path w="429" h="1037">
                          <a:moveTo>
                            <a:pt x="135" y="0"/>
                          </a:moveTo>
                          <a:lnTo>
                            <a:pt x="33" y="76"/>
                          </a:lnTo>
                          <a:lnTo>
                            <a:pt x="0" y="321"/>
                          </a:lnTo>
                          <a:lnTo>
                            <a:pt x="80" y="483"/>
                          </a:lnTo>
                          <a:lnTo>
                            <a:pt x="81" y="513"/>
                          </a:lnTo>
                          <a:lnTo>
                            <a:pt x="87" y="551"/>
                          </a:lnTo>
                          <a:lnTo>
                            <a:pt x="97" y="575"/>
                          </a:lnTo>
                          <a:lnTo>
                            <a:pt x="84" y="751"/>
                          </a:lnTo>
                          <a:lnTo>
                            <a:pt x="56" y="1033"/>
                          </a:lnTo>
                          <a:lnTo>
                            <a:pt x="85" y="1036"/>
                          </a:lnTo>
                          <a:lnTo>
                            <a:pt x="130" y="1021"/>
                          </a:lnTo>
                          <a:lnTo>
                            <a:pt x="162" y="831"/>
                          </a:lnTo>
                          <a:lnTo>
                            <a:pt x="179" y="761"/>
                          </a:lnTo>
                          <a:lnTo>
                            <a:pt x="226" y="578"/>
                          </a:lnTo>
                          <a:lnTo>
                            <a:pt x="233" y="771"/>
                          </a:lnTo>
                          <a:lnTo>
                            <a:pt x="258" y="1005"/>
                          </a:lnTo>
                          <a:lnTo>
                            <a:pt x="326" y="1007"/>
                          </a:lnTo>
                          <a:lnTo>
                            <a:pt x="333" y="756"/>
                          </a:lnTo>
                          <a:lnTo>
                            <a:pt x="327" y="505"/>
                          </a:lnTo>
                          <a:lnTo>
                            <a:pt x="330" y="378"/>
                          </a:lnTo>
                          <a:lnTo>
                            <a:pt x="343" y="338"/>
                          </a:lnTo>
                          <a:lnTo>
                            <a:pt x="350" y="342"/>
                          </a:lnTo>
                          <a:lnTo>
                            <a:pt x="422" y="299"/>
                          </a:lnTo>
                          <a:lnTo>
                            <a:pt x="428" y="219"/>
                          </a:lnTo>
                          <a:lnTo>
                            <a:pt x="314" y="27"/>
                          </a:lnTo>
                          <a:lnTo>
                            <a:pt x="233" y="0"/>
                          </a:lnTo>
                          <a:lnTo>
                            <a:pt x="250" y="129"/>
                          </a:lnTo>
                          <a:lnTo>
                            <a:pt x="230" y="256"/>
                          </a:lnTo>
                          <a:lnTo>
                            <a:pt x="198" y="138"/>
                          </a:lnTo>
                          <a:lnTo>
                            <a:pt x="135"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08" name="Freeform 260"/>
                    <p:cNvSpPr>
                      <a:spLocks/>
                    </p:cNvSpPr>
                    <p:nvPr/>
                  </p:nvSpPr>
                  <p:spPr bwMode="auto">
                    <a:xfrm>
                      <a:off x="2621" y="1660"/>
                      <a:ext cx="109" cy="271"/>
                    </a:xfrm>
                    <a:custGeom>
                      <a:avLst/>
                      <a:gdLst/>
                      <a:ahLst/>
                      <a:cxnLst>
                        <a:cxn ang="0">
                          <a:pos x="54" y="0"/>
                        </a:cxn>
                        <a:cxn ang="0">
                          <a:pos x="65" y="65"/>
                        </a:cxn>
                        <a:cxn ang="0">
                          <a:pos x="59" y="162"/>
                        </a:cxn>
                        <a:cxn ang="0">
                          <a:pos x="0" y="178"/>
                        </a:cxn>
                        <a:cxn ang="0">
                          <a:pos x="59" y="184"/>
                        </a:cxn>
                        <a:cxn ang="0">
                          <a:pos x="75" y="243"/>
                        </a:cxn>
                        <a:cxn ang="0">
                          <a:pos x="108" y="270"/>
                        </a:cxn>
                        <a:cxn ang="0">
                          <a:pos x="97" y="221"/>
                        </a:cxn>
                        <a:cxn ang="0">
                          <a:pos x="86" y="194"/>
                        </a:cxn>
                        <a:cxn ang="0">
                          <a:pos x="81" y="130"/>
                        </a:cxn>
                        <a:cxn ang="0">
                          <a:pos x="54" y="0"/>
                        </a:cxn>
                      </a:cxnLst>
                      <a:rect l="0" t="0" r="r" b="b"/>
                      <a:pathLst>
                        <a:path w="109" h="271">
                          <a:moveTo>
                            <a:pt x="54" y="0"/>
                          </a:moveTo>
                          <a:lnTo>
                            <a:pt x="65" y="65"/>
                          </a:lnTo>
                          <a:lnTo>
                            <a:pt x="59" y="162"/>
                          </a:lnTo>
                          <a:lnTo>
                            <a:pt x="0" y="178"/>
                          </a:lnTo>
                          <a:lnTo>
                            <a:pt x="59" y="184"/>
                          </a:lnTo>
                          <a:lnTo>
                            <a:pt x="75" y="243"/>
                          </a:lnTo>
                          <a:lnTo>
                            <a:pt x="108" y="270"/>
                          </a:lnTo>
                          <a:lnTo>
                            <a:pt x="97" y="221"/>
                          </a:lnTo>
                          <a:lnTo>
                            <a:pt x="86" y="194"/>
                          </a:lnTo>
                          <a:lnTo>
                            <a:pt x="81" y="130"/>
                          </a:lnTo>
                          <a:lnTo>
                            <a:pt x="54"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09" name="Freeform 261"/>
                    <p:cNvSpPr>
                      <a:spLocks/>
                    </p:cNvSpPr>
                    <p:nvPr/>
                  </p:nvSpPr>
                  <p:spPr bwMode="auto">
                    <a:xfrm>
                      <a:off x="2719" y="1676"/>
                      <a:ext cx="39" cy="37"/>
                    </a:xfrm>
                    <a:custGeom>
                      <a:avLst/>
                      <a:gdLst/>
                      <a:ahLst/>
                      <a:cxnLst>
                        <a:cxn ang="0">
                          <a:pos x="0" y="36"/>
                        </a:cxn>
                        <a:cxn ang="0">
                          <a:pos x="8" y="0"/>
                        </a:cxn>
                        <a:cxn ang="0">
                          <a:pos x="38" y="31"/>
                        </a:cxn>
                        <a:cxn ang="0">
                          <a:pos x="0" y="36"/>
                        </a:cxn>
                      </a:cxnLst>
                      <a:rect l="0" t="0" r="r" b="b"/>
                      <a:pathLst>
                        <a:path w="39" h="37">
                          <a:moveTo>
                            <a:pt x="0" y="36"/>
                          </a:moveTo>
                          <a:lnTo>
                            <a:pt x="8" y="0"/>
                          </a:lnTo>
                          <a:lnTo>
                            <a:pt x="38" y="31"/>
                          </a:lnTo>
                          <a:lnTo>
                            <a:pt x="0" y="3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grpSp>
            <p:nvGrpSpPr>
              <p:cNvPr id="335110" name="Group 262"/>
              <p:cNvGrpSpPr>
                <a:grpSpLocks/>
              </p:cNvGrpSpPr>
              <p:nvPr/>
            </p:nvGrpSpPr>
            <p:grpSpPr bwMode="auto">
              <a:xfrm>
                <a:off x="2717" y="1367"/>
                <a:ext cx="231" cy="523"/>
                <a:chOff x="2717" y="1367"/>
                <a:chExt cx="231" cy="523"/>
              </a:xfrm>
            </p:grpSpPr>
            <p:grpSp>
              <p:nvGrpSpPr>
                <p:cNvPr id="335111" name="Group 263"/>
                <p:cNvGrpSpPr>
                  <a:grpSpLocks/>
                </p:cNvGrpSpPr>
                <p:nvPr/>
              </p:nvGrpSpPr>
              <p:grpSpPr bwMode="auto">
                <a:xfrm>
                  <a:off x="2717" y="1367"/>
                  <a:ext cx="137" cy="204"/>
                  <a:chOff x="2717" y="1367"/>
                  <a:chExt cx="137" cy="204"/>
                </a:xfrm>
              </p:grpSpPr>
              <p:grpSp>
                <p:nvGrpSpPr>
                  <p:cNvPr id="335112" name="Group 264"/>
                  <p:cNvGrpSpPr>
                    <a:grpSpLocks/>
                  </p:cNvGrpSpPr>
                  <p:nvPr/>
                </p:nvGrpSpPr>
                <p:grpSpPr bwMode="auto">
                  <a:xfrm>
                    <a:off x="2722" y="1370"/>
                    <a:ext cx="120" cy="201"/>
                    <a:chOff x="2722" y="1370"/>
                    <a:chExt cx="120" cy="201"/>
                  </a:xfrm>
                </p:grpSpPr>
                <p:sp>
                  <p:nvSpPr>
                    <p:cNvPr id="335113" name="Freeform 265"/>
                    <p:cNvSpPr>
                      <a:spLocks/>
                    </p:cNvSpPr>
                    <p:nvPr/>
                  </p:nvSpPr>
                  <p:spPr bwMode="auto">
                    <a:xfrm>
                      <a:off x="2722" y="1370"/>
                      <a:ext cx="120" cy="201"/>
                    </a:xfrm>
                    <a:custGeom>
                      <a:avLst/>
                      <a:gdLst/>
                      <a:ahLst/>
                      <a:cxnLst>
                        <a:cxn ang="0">
                          <a:pos x="117" y="33"/>
                        </a:cxn>
                        <a:cxn ang="0">
                          <a:pos x="119" y="66"/>
                        </a:cxn>
                        <a:cxn ang="0">
                          <a:pos x="115" y="77"/>
                        </a:cxn>
                        <a:cxn ang="0">
                          <a:pos x="119" y="88"/>
                        </a:cxn>
                        <a:cxn ang="0">
                          <a:pos x="118" y="100"/>
                        </a:cxn>
                        <a:cxn ang="0">
                          <a:pos x="117" y="116"/>
                        </a:cxn>
                        <a:cxn ang="0">
                          <a:pos x="115" y="132"/>
                        </a:cxn>
                        <a:cxn ang="0">
                          <a:pos x="116" y="149"/>
                        </a:cxn>
                        <a:cxn ang="0">
                          <a:pos x="108" y="160"/>
                        </a:cxn>
                        <a:cxn ang="0">
                          <a:pos x="98" y="167"/>
                        </a:cxn>
                        <a:cxn ang="0">
                          <a:pos x="101" y="177"/>
                        </a:cxn>
                        <a:cxn ang="0">
                          <a:pos x="81" y="200"/>
                        </a:cxn>
                        <a:cxn ang="0">
                          <a:pos x="17" y="166"/>
                        </a:cxn>
                        <a:cxn ang="0">
                          <a:pos x="14" y="122"/>
                        </a:cxn>
                        <a:cxn ang="0">
                          <a:pos x="11" y="117"/>
                        </a:cxn>
                        <a:cxn ang="0">
                          <a:pos x="9" y="110"/>
                        </a:cxn>
                        <a:cxn ang="0">
                          <a:pos x="3" y="98"/>
                        </a:cxn>
                        <a:cxn ang="0">
                          <a:pos x="0" y="75"/>
                        </a:cxn>
                        <a:cxn ang="0">
                          <a:pos x="7" y="71"/>
                        </a:cxn>
                        <a:cxn ang="0">
                          <a:pos x="5" y="63"/>
                        </a:cxn>
                        <a:cxn ang="0">
                          <a:pos x="5" y="48"/>
                        </a:cxn>
                        <a:cxn ang="0">
                          <a:pos x="6" y="36"/>
                        </a:cxn>
                        <a:cxn ang="0">
                          <a:pos x="11" y="23"/>
                        </a:cxn>
                        <a:cxn ang="0">
                          <a:pos x="18" y="14"/>
                        </a:cxn>
                        <a:cxn ang="0">
                          <a:pos x="29" y="5"/>
                        </a:cxn>
                        <a:cxn ang="0">
                          <a:pos x="42" y="2"/>
                        </a:cxn>
                        <a:cxn ang="0">
                          <a:pos x="55" y="0"/>
                        </a:cxn>
                        <a:cxn ang="0">
                          <a:pos x="69" y="0"/>
                        </a:cxn>
                        <a:cxn ang="0">
                          <a:pos x="82" y="1"/>
                        </a:cxn>
                        <a:cxn ang="0">
                          <a:pos x="93" y="3"/>
                        </a:cxn>
                        <a:cxn ang="0">
                          <a:pos x="105" y="8"/>
                        </a:cxn>
                        <a:cxn ang="0">
                          <a:pos x="111" y="15"/>
                        </a:cxn>
                        <a:cxn ang="0">
                          <a:pos x="114" y="22"/>
                        </a:cxn>
                        <a:cxn ang="0">
                          <a:pos x="117" y="33"/>
                        </a:cxn>
                      </a:cxnLst>
                      <a:rect l="0" t="0" r="r" b="b"/>
                      <a:pathLst>
                        <a:path w="120" h="201">
                          <a:moveTo>
                            <a:pt x="117" y="33"/>
                          </a:moveTo>
                          <a:lnTo>
                            <a:pt x="119" y="66"/>
                          </a:lnTo>
                          <a:lnTo>
                            <a:pt x="115" y="77"/>
                          </a:lnTo>
                          <a:lnTo>
                            <a:pt x="119" y="88"/>
                          </a:lnTo>
                          <a:lnTo>
                            <a:pt x="118" y="100"/>
                          </a:lnTo>
                          <a:lnTo>
                            <a:pt x="117" y="116"/>
                          </a:lnTo>
                          <a:lnTo>
                            <a:pt x="115" y="132"/>
                          </a:lnTo>
                          <a:lnTo>
                            <a:pt x="116" y="149"/>
                          </a:lnTo>
                          <a:lnTo>
                            <a:pt x="108" y="160"/>
                          </a:lnTo>
                          <a:lnTo>
                            <a:pt x="98" y="167"/>
                          </a:lnTo>
                          <a:lnTo>
                            <a:pt x="101" y="177"/>
                          </a:lnTo>
                          <a:lnTo>
                            <a:pt x="81" y="200"/>
                          </a:lnTo>
                          <a:lnTo>
                            <a:pt x="17" y="166"/>
                          </a:lnTo>
                          <a:lnTo>
                            <a:pt x="14" y="122"/>
                          </a:lnTo>
                          <a:lnTo>
                            <a:pt x="11" y="117"/>
                          </a:lnTo>
                          <a:lnTo>
                            <a:pt x="9" y="110"/>
                          </a:lnTo>
                          <a:lnTo>
                            <a:pt x="3" y="98"/>
                          </a:lnTo>
                          <a:lnTo>
                            <a:pt x="0" y="75"/>
                          </a:lnTo>
                          <a:lnTo>
                            <a:pt x="7" y="71"/>
                          </a:lnTo>
                          <a:lnTo>
                            <a:pt x="5" y="63"/>
                          </a:lnTo>
                          <a:lnTo>
                            <a:pt x="5" y="48"/>
                          </a:lnTo>
                          <a:lnTo>
                            <a:pt x="6" y="36"/>
                          </a:lnTo>
                          <a:lnTo>
                            <a:pt x="11" y="23"/>
                          </a:lnTo>
                          <a:lnTo>
                            <a:pt x="18" y="14"/>
                          </a:lnTo>
                          <a:lnTo>
                            <a:pt x="29" y="5"/>
                          </a:lnTo>
                          <a:lnTo>
                            <a:pt x="42" y="2"/>
                          </a:lnTo>
                          <a:lnTo>
                            <a:pt x="55" y="0"/>
                          </a:lnTo>
                          <a:lnTo>
                            <a:pt x="69" y="0"/>
                          </a:lnTo>
                          <a:lnTo>
                            <a:pt x="82" y="1"/>
                          </a:lnTo>
                          <a:lnTo>
                            <a:pt x="93" y="3"/>
                          </a:lnTo>
                          <a:lnTo>
                            <a:pt x="105" y="8"/>
                          </a:lnTo>
                          <a:lnTo>
                            <a:pt x="111" y="15"/>
                          </a:lnTo>
                          <a:lnTo>
                            <a:pt x="114" y="22"/>
                          </a:lnTo>
                          <a:lnTo>
                            <a:pt x="117" y="3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14" name="Group 266"/>
                    <p:cNvGrpSpPr>
                      <a:grpSpLocks/>
                    </p:cNvGrpSpPr>
                    <p:nvPr/>
                  </p:nvGrpSpPr>
                  <p:grpSpPr bwMode="auto">
                    <a:xfrm>
                      <a:off x="2734" y="1437"/>
                      <a:ext cx="108" cy="99"/>
                      <a:chOff x="2734" y="1437"/>
                      <a:chExt cx="108" cy="99"/>
                    </a:xfrm>
                  </p:grpSpPr>
                  <p:sp>
                    <p:nvSpPr>
                      <p:cNvPr id="335115" name="Freeform 267"/>
                      <p:cNvSpPr>
                        <a:spLocks/>
                      </p:cNvSpPr>
                      <p:nvPr/>
                    </p:nvSpPr>
                    <p:spPr bwMode="auto">
                      <a:xfrm>
                        <a:off x="2771" y="1437"/>
                        <a:ext cx="44" cy="19"/>
                      </a:xfrm>
                      <a:custGeom>
                        <a:avLst/>
                        <a:gdLst/>
                        <a:ahLst/>
                        <a:cxnLst>
                          <a:cxn ang="0">
                            <a:pos x="0" y="3"/>
                          </a:cxn>
                          <a:cxn ang="0">
                            <a:pos x="20" y="0"/>
                          </a:cxn>
                          <a:cxn ang="0">
                            <a:pos x="33" y="2"/>
                          </a:cxn>
                          <a:cxn ang="0">
                            <a:pos x="39" y="5"/>
                          </a:cxn>
                          <a:cxn ang="0">
                            <a:pos x="43" y="6"/>
                          </a:cxn>
                          <a:cxn ang="0">
                            <a:pos x="41" y="10"/>
                          </a:cxn>
                          <a:cxn ang="0">
                            <a:pos x="37" y="15"/>
                          </a:cxn>
                          <a:cxn ang="0">
                            <a:pos x="39" y="18"/>
                          </a:cxn>
                          <a:cxn ang="0">
                            <a:pos x="25" y="16"/>
                          </a:cxn>
                          <a:cxn ang="0">
                            <a:pos x="11" y="17"/>
                          </a:cxn>
                          <a:cxn ang="0">
                            <a:pos x="18" y="14"/>
                          </a:cxn>
                          <a:cxn ang="0">
                            <a:pos x="10" y="10"/>
                          </a:cxn>
                          <a:cxn ang="0">
                            <a:pos x="0" y="3"/>
                          </a:cxn>
                        </a:cxnLst>
                        <a:rect l="0" t="0" r="r" b="b"/>
                        <a:pathLst>
                          <a:path w="44" h="19">
                            <a:moveTo>
                              <a:pt x="0" y="3"/>
                            </a:moveTo>
                            <a:lnTo>
                              <a:pt x="20" y="0"/>
                            </a:lnTo>
                            <a:lnTo>
                              <a:pt x="33" y="2"/>
                            </a:lnTo>
                            <a:lnTo>
                              <a:pt x="39" y="5"/>
                            </a:lnTo>
                            <a:lnTo>
                              <a:pt x="43" y="6"/>
                            </a:lnTo>
                            <a:lnTo>
                              <a:pt x="41" y="10"/>
                            </a:lnTo>
                            <a:lnTo>
                              <a:pt x="37" y="15"/>
                            </a:lnTo>
                            <a:lnTo>
                              <a:pt x="39" y="18"/>
                            </a:lnTo>
                            <a:lnTo>
                              <a:pt x="25" y="16"/>
                            </a:lnTo>
                            <a:lnTo>
                              <a:pt x="11" y="17"/>
                            </a:lnTo>
                            <a:lnTo>
                              <a:pt x="18" y="14"/>
                            </a:lnTo>
                            <a:lnTo>
                              <a:pt x="10" y="10"/>
                            </a:lnTo>
                            <a:lnTo>
                              <a:pt x="0" y="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16" name="Freeform 268"/>
                      <p:cNvSpPr>
                        <a:spLocks/>
                      </p:cNvSpPr>
                      <p:nvPr/>
                    </p:nvSpPr>
                    <p:spPr bwMode="auto">
                      <a:xfrm>
                        <a:off x="2825" y="1482"/>
                        <a:ext cx="17" cy="17"/>
                      </a:xfrm>
                      <a:custGeom>
                        <a:avLst/>
                        <a:gdLst/>
                        <a:ahLst/>
                        <a:cxnLst>
                          <a:cxn ang="0">
                            <a:pos x="0" y="0"/>
                          </a:cxn>
                          <a:cxn ang="0">
                            <a:pos x="16" y="0"/>
                          </a:cxn>
                          <a:cxn ang="0">
                            <a:pos x="13" y="16"/>
                          </a:cxn>
                          <a:cxn ang="0">
                            <a:pos x="0" y="0"/>
                          </a:cxn>
                        </a:cxnLst>
                        <a:rect l="0" t="0" r="r" b="b"/>
                        <a:pathLst>
                          <a:path w="17" h="17">
                            <a:moveTo>
                              <a:pt x="0" y="0"/>
                            </a:moveTo>
                            <a:lnTo>
                              <a:pt x="16" y="0"/>
                            </a:lnTo>
                            <a:lnTo>
                              <a:pt x="13" y="16"/>
                            </a:lnTo>
                            <a:lnTo>
                              <a:pt x="0"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17" name="Freeform 269"/>
                      <p:cNvSpPr>
                        <a:spLocks/>
                      </p:cNvSpPr>
                      <p:nvPr/>
                    </p:nvSpPr>
                    <p:spPr bwMode="auto">
                      <a:xfrm>
                        <a:off x="2734" y="1484"/>
                        <a:ext cx="67" cy="52"/>
                      </a:xfrm>
                      <a:custGeom>
                        <a:avLst/>
                        <a:gdLst/>
                        <a:ahLst/>
                        <a:cxnLst>
                          <a:cxn ang="0">
                            <a:pos x="6" y="6"/>
                          </a:cxn>
                          <a:cxn ang="0">
                            <a:pos x="13" y="5"/>
                          </a:cxn>
                          <a:cxn ang="0">
                            <a:pos x="28" y="33"/>
                          </a:cxn>
                          <a:cxn ang="0">
                            <a:pos x="66" y="51"/>
                          </a:cxn>
                          <a:cxn ang="0">
                            <a:pos x="27" y="38"/>
                          </a:cxn>
                          <a:cxn ang="0">
                            <a:pos x="12" y="23"/>
                          </a:cxn>
                          <a:cxn ang="0">
                            <a:pos x="4" y="29"/>
                          </a:cxn>
                          <a:cxn ang="0">
                            <a:pos x="0" y="0"/>
                          </a:cxn>
                          <a:cxn ang="0">
                            <a:pos x="6" y="6"/>
                          </a:cxn>
                        </a:cxnLst>
                        <a:rect l="0" t="0" r="r" b="b"/>
                        <a:pathLst>
                          <a:path w="67" h="52">
                            <a:moveTo>
                              <a:pt x="6" y="6"/>
                            </a:moveTo>
                            <a:lnTo>
                              <a:pt x="13" y="5"/>
                            </a:lnTo>
                            <a:lnTo>
                              <a:pt x="28" y="33"/>
                            </a:lnTo>
                            <a:lnTo>
                              <a:pt x="66" y="51"/>
                            </a:lnTo>
                            <a:lnTo>
                              <a:pt x="27" y="38"/>
                            </a:lnTo>
                            <a:lnTo>
                              <a:pt x="12" y="23"/>
                            </a:lnTo>
                            <a:lnTo>
                              <a:pt x="4" y="29"/>
                            </a:lnTo>
                            <a:lnTo>
                              <a:pt x="0" y="0"/>
                            </a:lnTo>
                            <a:lnTo>
                              <a:pt x="6" y="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sp>
                <p:nvSpPr>
                  <p:cNvPr id="335118" name="Freeform 270"/>
                  <p:cNvSpPr>
                    <a:spLocks/>
                  </p:cNvSpPr>
                  <p:nvPr/>
                </p:nvSpPr>
                <p:spPr bwMode="auto">
                  <a:xfrm>
                    <a:off x="2717" y="1367"/>
                    <a:ext cx="137" cy="130"/>
                  </a:xfrm>
                  <a:custGeom>
                    <a:avLst/>
                    <a:gdLst/>
                    <a:ahLst/>
                    <a:cxnLst>
                      <a:cxn ang="0">
                        <a:pos x="20" y="129"/>
                      </a:cxn>
                      <a:cxn ang="0">
                        <a:pos x="9" y="115"/>
                      </a:cxn>
                      <a:cxn ang="0">
                        <a:pos x="4" y="96"/>
                      </a:cxn>
                      <a:cxn ang="0">
                        <a:pos x="0" y="69"/>
                      </a:cxn>
                      <a:cxn ang="0">
                        <a:pos x="0" y="43"/>
                      </a:cxn>
                      <a:cxn ang="0">
                        <a:pos x="5" y="23"/>
                      </a:cxn>
                      <a:cxn ang="0">
                        <a:pos x="18" y="9"/>
                      </a:cxn>
                      <a:cxn ang="0">
                        <a:pos x="32" y="3"/>
                      </a:cxn>
                      <a:cxn ang="0">
                        <a:pos x="59" y="0"/>
                      </a:cxn>
                      <a:cxn ang="0">
                        <a:pos x="95" y="2"/>
                      </a:cxn>
                      <a:cxn ang="0">
                        <a:pos x="116" y="9"/>
                      </a:cxn>
                      <a:cxn ang="0">
                        <a:pos x="130" y="12"/>
                      </a:cxn>
                      <a:cxn ang="0">
                        <a:pos x="136" y="12"/>
                      </a:cxn>
                      <a:cxn ang="0">
                        <a:pos x="128" y="20"/>
                      </a:cxn>
                      <a:cxn ang="0">
                        <a:pos x="122" y="34"/>
                      </a:cxn>
                      <a:cxn ang="0">
                        <a:pos x="122" y="39"/>
                      </a:cxn>
                      <a:cxn ang="0">
                        <a:pos x="111" y="31"/>
                      </a:cxn>
                      <a:cxn ang="0">
                        <a:pos x="95" y="30"/>
                      </a:cxn>
                      <a:cxn ang="0">
                        <a:pos x="75" y="28"/>
                      </a:cxn>
                      <a:cxn ang="0">
                        <a:pos x="61" y="28"/>
                      </a:cxn>
                      <a:cxn ang="0">
                        <a:pos x="46" y="28"/>
                      </a:cxn>
                      <a:cxn ang="0">
                        <a:pos x="53" y="32"/>
                      </a:cxn>
                      <a:cxn ang="0">
                        <a:pos x="53" y="40"/>
                      </a:cxn>
                      <a:cxn ang="0">
                        <a:pos x="49" y="50"/>
                      </a:cxn>
                      <a:cxn ang="0">
                        <a:pos x="41" y="62"/>
                      </a:cxn>
                      <a:cxn ang="0">
                        <a:pos x="36" y="78"/>
                      </a:cxn>
                      <a:cxn ang="0">
                        <a:pos x="36" y="96"/>
                      </a:cxn>
                      <a:cxn ang="0">
                        <a:pos x="24" y="85"/>
                      </a:cxn>
                      <a:cxn ang="0">
                        <a:pos x="23" y="77"/>
                      </a:cxn>
                      <a:cxn ang="0">
                        <a:pos x="16" y="74"/>
                      </a:cxn>
                      <a:cxn ang="0">
                        <a:pos x="8" y="75"/>
                      </a:cxn>
                      <a:cxn ang="0">
                        <a:pos x="6" y="79"/>
                      </a:cxn>
                      <a:cxn ang="0">
                        <a:pos x="9" y="104"/>
                      </a:cxn>
                      <a:cxn ang="0">
                        <a:pos x="15" y="115"/>
                      </a:cxn>
                      <a:cxn ang="0">
                        <a:pos x="20" y="129"/>
                      </a:cxn>
                    </a:cxnLst>
                    <a:rect l="0" t="0" r="r" b="b"/>
                    <a:pathLst>
                      <a:path w="137" h="130">
                        <a:moveTo>
                          <a:pt x="20" y="129"/>
                        </a:moveTo>
                        <a:lnTo>
                          <a:pt x="9" y="115"/>
                        </a:lnTo>
                        <a:lnTo>
                          <a:pt x="4" y="96"/>
                        </a:lnTo>
                        <a:lnTo>
                          <a:pt x="0" y="69"/>
                        </a:lnTo>
                        <a:lnTo>
                          <a:pt x="0" y="43"/>
                        </a:lnTo>
                        <a:lnTo>
                          <a:pt x="5" y="23"/>
                        </a:lnTo>
                        <a:lnTo>
                          <a:pt x="18" y="9"/>
                        </a:lnTo>
                        <a:lnTo>
                          <a:pt x="32" y="3"/>
                        </a:lnTo>
                        <a:lnTo>
                          <a:pt x="59" y="0"/>
                        </a:lnTo>
                        <a:lnTo>
                          <a:pt x="95" y="2"/>
                        </a:lnTo>
                        <a:lnTo>
                          <a:pt x="116" y="9"/>
                        </a:lnTo>
                        <a:lnTo>
                          <a:pt x="130" y="12"/>
                        </a:lnTo>
                        <a:lnTo>
                          <a:pt x="136" y="12"/>
                        </a:lnTo>
                        <a:lnTo>
                          <a:pt x="128" y="20"/>
                        </a:lnTo>
                        <a:lnTo>
                          <a:pt x="122" y="34"/>
                        </a:lnTo>
                        <a:lnTo>
                          <a:pt x="122" y="39"/>
                        </a:lnTo>
                        <a:lnTo>
                          <a:pt x="111" y="31"/>
                        </a:lnTo>
                        <a:lnTo>
                          <a:pt x="95" y="30"/>
                        </a:lnTo>
                        <a:lnTo>
                          <a:pt x="75" y="28"/>
                        </a:lnTo>
                        <a:lnTo>
                          <a:pt x="61" y="28"/>
                        </a:lnTo>
                        <a:lnTo>
                          <a:pt x="46" y="28"/>
                        </a:lnTo>
                        <a:lnTo>
                          <a:pt x="53" y="32"/>
                        </a:lnTo>
                        <a:lnTo>
                          <a:pt x="53" y="40"/>
                        </a:lnTo>
                        <a:lnTo>
                          <a:pt x="49" y="50"/>
                        </a:lnTo>
                        <a:lnTo>
                          <a:pt x="41" y="62"/>
                        </a:lnTo>
                        <a:lnTo>
                          <a:pt x="36" y="78"/>
                        </a:lnTo>
                        <a:lnTo>
                          <a:pt x="36" y="96"/>
                        </a:lnTo>
                        <a:lnTo>
                          <a:pt x="24" y="85"/>
                        </a:lnTo>
                        <a:lnTo>
                          <a:pt x="23" y="77"/>
                        </a:lnTo>
                        <a:lnTo>
                          <a:pt x="16" y="74"/>
                        </a:lnTo>
                        <a:lnTo>
                          <a:pt x="8" y="75"/>
                        </a:lnTo>
                        <a:lnTo>
                          <a:pt x="6" y="79"/>
                        </a:lnTo>
                        <a:lnTo>
                          <a:pt x="9" y="104"/>
                        </a:lnTo>
                        <a:lnTo>
                          <a:pt x="15" y="115"/>
                        </a:lnTo>
                        <a:lnTo>
                          <a:pt x="20" y="12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119" name="Freeform 271"/>
                <p:cNvSpPr>
                  <a:spLocks/>
                </p:cNvSpPr>
                <p:nvPr/>
              </p:nvSpPr>
              <p:spPr bwMode="auto">
                <a:xfrm>
                  <a:off x="2830" y="1824"/>
                  <a:ext cx="118" cy="66"/>
                </a:xfrm>
                <a:custGeom>
                  <a:avLst/>
                  <a:gdLst/>
                  <a:ahLst/>
                  <a:cxnLst>
                    <a:cxn ang="0">
                      <a:pos x="117" y="57"/>
                    </a:cxn>
                    <a:cxn ang="0">
                      <a:pos x="90" y="65"/>
                    </a:cxn>
                    <a:cxn ang="0">
                      <a:pos x="51" y="59"/>
                    </a:cxn>
                    <a:cxn ang="0">
                      <a:pos x="18" y="49"/>
                    </a:cxn>
                    <a:cxn ang="0">
                      <a:pos x="0" y="12"/>
                    </a:cxn>
                    <a:cxn ang="0">
                      <a:pos x="54" y="16"/>
                    </a:cxn>
                    <a:cxn ang="0">
                      <a:pos x="49" y="0"/>
                    </a:cxn>
                    <a:cxn ang="0">
                      <a:pos x="73" y="4"/>
                    </a:cxn>
                    <a:cxn ang="0">
                      <a:pos x="98" y="16"/>
                    </a:cxn>
                    <a:cxn ang="0">
                      <a:pos x="108" y="21"/>
                    </a:cxn>
                    <a:cxn ang="0">
                      <a:pos x="117" y="57"/>
                    </a:cxn>
                  </a:cxnLst>
                  <a:rect l="0" t="0" r="r" b="b"/>
                  <a:pathLst>
                    <a:path w="118" h="66">
                      <a:moveTo>
                        <a:pt x="117" y="57"/>
                      </a:moveTo>
                      <a:lnTo>
                        <a:pt x="90" y="65"/>
                      </a:lnTo>
                      <a:lnTo>
                        <a:pt x="51" y="59"/>
                      </a:lnTo>
                      <a:lnTo>
                        <a:pt x="18" y="49"/>
                      </a:lnTo>
                      <a:lnTo>
                        <a:pt x="0" y="12"/>
                      </a:lnTo>
                      <a:lnTo>
                        <a:pt x="54" y="16"/>
                      </a:lnTo>
                      <a:lnTo>
                        <a:pt x="49" y="0"/>
                      </a:lnTo>
                      <a:lnTo>
                        <a:pt x="73" y="4"/>
                      </a:lnTo>
                      <a:lnTo>
                        <a:pt x="98" y="16"/>
                      </a:lnTo>
                      <a:lnTo>
                        <a:pt x="108" y="21"/>
                      </a:lnTo>
                      <a:lnTo>
                        <a:pt x="117" y="57"/>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120" name="Group 272"/>
            <p:cNvGrpSpPr>
              <a:grpSpLocks/>
            </p:cNvGrpSpPr>
            <p:nvPr/>
          </p:nvGrpSpPr>
          <p:grpSpPr bwMode="auto">
            <a:xfrm>
              <a:off x="1338" y="1622"/>
              <a:ext cx="171" cy="692"/>
              <a:chOff x="2916" y="1423"/>
              <a:chExt cx="275" cy="1241"/>
            </a:xfrm>
          </p:grpSpPr>
          <p:grpSp>
            <p:nvGrpSpPr>
              <p:cNvPr id="335121" name="Group 273"/>
              <p:cNvGrpSpPr>
                <a:grpSpLocks/>
              </p:cNvGrpSpPr>
              <p:nvPr/>
            </p:nvGrpSpPr>
            <p:grpSpPr bwMode="auto">
              <a:xfrm>
                <a:off x="2920" y="1809"/>
                <a:ext cx="265" cy="364"/>
                <a:chOff x="2920" y="1809"/>
                <a:chExt cx="265" cy="364"/>
              </a:xfrm>
            </p:grpSpPr>
            <p:sp>
              <p:nvSpPr>
                <p:cNvPr id="335122" name="Freeform 274"/>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23" name="Freeform 275"/>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124" name="Freeform 276"/>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25" name="Group 277"/>
              <p:cNvGrpSpPr>
                <a:grpSpLocks/>
              </p:cNvGrpSpPr>
              <p:nvPr/>
            </p:nvGrpSpPr>
            <p:grpSpPr bwMode="auto">
              <a:xfrm>
                <a:off x="2965" y="1423"/>
                <a:ext cx="170" cy="1241"/>
                <a:chOff x="2965" y="1423"/>
                <a:chExt cx="170" cy="1241"/>
              </a:xfrm>
            </p:grpSpPr>
            <p:sp>
              <p:nvSpPr>
                <p:cNvPr id="335126" name="Freeform 278"/>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27" name="Group 279"/>
                <p:cNvGrpSpPr>
                  <a:grpSpLocks/>
                </p:cNvGrpSpPr>
                <p:nvPr/>
              </p:nvGrpSpPr>
              <p:grpSpPr bwMode="auto">
                <a:xfrm>
                  <a:off x="2996" y="1603"/>
                  <a:ext cx="120" cy="285"/>
                  <a:chOff x="2996" y="1603"/>
                  <a:chExt cx="120" cy="285"/>
                </a:xfrm>
              </p:grpSpPr>
              <p:sp>
                <p:nvSpPr>
                  <p:cNvPr id="335128" name="Freeform 280"/>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129" name="Freeform 281"/>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130" name="Freeform 282"/>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131" name="Group 283"/>
                <p:cNvGrpSpPr>
                  <a:grpSpLocks/>
                </p:cNvGrpSpPr>
                <p:nvPr/>
              </p:nvGrpSpPr>
              <p:grpSpPr bwMode="auto">
                <a:xfrm>
                  <a:off x="2965" y="2554"/>
                  <a:ext cx="161" cy="110"/>
                  <a:chOff x="2965" y="2554"/>
                  <a:chExt cx="161" cy="110"/>
                </a:xfrm>
              </p:grpSpPr>
              <p:sp>
                <p:nvSpPr>
                  <p:cNvPr id="335132" name="Freeform 284"/>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33" name="Freeform 285"/>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134" name="Group 286"/>
                <p:cNvGrpSpPr>
                  <a:grpSpLocks/>
                </p:cNvGrpSpPr>
                <p:nvPr/>
              </p:nvGrpSpPr>
              <p:grpSpPr bwMode="auto">
                <a:xfrm>
                  <a:off x="2984" y="1423"/>
                  <a:ext cx="151" cy="181"/>
                  <a:chOff x="2984" y="1423"/>
                  <a:chExt cx="151" cy="181"/>
                </a:xfrm>
              </p:grpSpPr>
              <p:sp>
                <p:nvSpPr>
                  <p:cNvPr id="335135" name="Freeform 287"/>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36" name="Freeform 288"/>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37" name="Group 289"/>
                  <p:cNvGrpSpPr>
                    <a:grpSpLocks/>
                  </p:cNvGrpSpPr>
                  <p:nvPr/>
                </p:nvGrpSpPr>
                <p:grpSpPr bwMode="auto">
                  <a:xfrm>
                    <a:off x="3005" y="1521"/>
                    <a:ext cx="111" cy="10"/>
                    <a:chOff x="3005" y="1521"/>
                    <a:chExt cx="111" cy="10"/>
                  </a:xfrm>
                </p:grpSpPr>
                <p:sp>
                  <p:nvSpPr>
                    <p:cNvPr id="335138" name="Oval 290"/>
                    <p:cNvSpPr>
                      <a:spLocks noChangeArrowheads="1"/>
                    </p:cNvSpPr>
                    <p:nvPr/>
                  </p:nvSpPr>
                  <p:spPr bwMode="auto">
                    <a:xfrm>
                      <a:off x="3005" y="1521"/>
                      <a:ext cx="8" cy="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139" name="Oval 291"/>
                    <p:cNvSpPr>
                      <a:spLocks noChangeArrowheads="1"/>
                    </p:cNvSpPr>
                    <p:nvPr/>
                  </p:nvSpPr>
                  <p:spPr bwMode="auto">
                    <a:xfrm>
                      <a:off x="3108" y="1523"/>
                      <a:ext cx="8" cy="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grpSp>
        </p:grpSp>
        <p:grpSp>
          <p:nvGrpSpPr>
            <p:cNvPr id="335140" name="Group 292"/>
            <p:cNvGrpSpPr>
              <a:grpSpLocks/>
            </p:cNvGrpSpPr>
            <p:nvPr/>
          </p:nvGrpSpPr>
          <p:grpSpPr bwMode="auto">
            <a:xfrm>
              <a:off x="1585" y="1622"/>
              <a:ext cx="208" cy="769"/>
              <a:chOff x="3333" y="1318"/>
              <a:chExt cx="335" cy="1381"/>
            </a:xfrm>
          </p:grpSpPr>
          <p:grpSp>
            <p:nvGrpSpPr>
              <p:cNvPr id="335141" name="Group 293"/>
              <p:cNvGrpSpPr>
                <a:grpSpLocks/>
              </p:cNvGrpSpPr>
              <p:nvPr/>
            </p:nvGrpSpPr>
            <p:grpSpPr bwMode="auto">
              <a:xfrm>
                <a:off x="3333" y="2564"/>
                <a:ext cx="329" cy="135"/>
                <a:chOff x="3333" y="2564"/>
                <a:chExt cx="329" cy="135"/>
              </a:xfrm>
            </p:grpSpPr>
            <p:sp>
              <p:nvSpPr>
                <p:cNvPr id="335142" name="Freeform 294"/>
                <p:cNvSpPr>
                  <a:spLocks/>
                </p:cNvSpPr>
                <p:nvPr/>
              </p:nvSpPr>
              <p:spPr bwMode="auto">
                <a:xfrm>
                  <a:off x="3333" y="2564"/>
                  <a:ext cx="137" cy="84"/>
                </a:xfrm>
                <a:custGeom>
                  <a:avLst/>
                  <a:gdLst/>
                  <a:ahLst/>
                  <a:cxnLst>
                    <a:cxn ang="0">
                      <a:pos x="69" y="0"/>
                    </a:cxn>
                    <a:cxn ang="0">
                      <a:pos x="47" y="21"/>
                    </a:cxn>
                    <a:cxn ang="0">
                      <a:pos x="28" y="45"/>
                    </a:cxn>
                    <a:cxn ang="0">
                      <a:pos x="3" y="66"/>
                    </a:cxn>
                    <a:cxn ang="0">
                      <a:pos x="0" y="77"/>
                    </a:cxn>
                    <a:cxn ang="0">
                      <a:pos x="25" y="83"/>
                    </a:cxn>
                    <a:cxn ang="0">
                      <a:pos x="50" y="80"/>
                    </a:cxn>
                    <a:cxn ang="0">
                      <a:pos x="81" y="66"/>
                    </a:cxn>
                    <a:cxn ang="0">
                      <a:pos x="104" y="53"/>
                    </a:cxn>
                    <a:cxn ang="0">
                      <a:pos x="128" y="50"/>
                    </a:cxn>
                    <a:cxn ang="0">
                      <a:pos x="136" y="43"/>
                    </a:cxn>
                    <a:cxn ang="0">
                      <a:pos x="134" y="4"/>
                    </a:cxn>
                    <a:cxn ang="0">
                      <a:pos x="69" y="0"/>
                    </a:cxn>
                  </a:cxnLst>
                  <a:rect l="0" t="0" r="r" b="b"/>
                  <a:pathLst>
                    <a:path w="137" h="84">
                      <a:moveTo>
                        <a:pt x="69" y="0"/>
                      </a:moveTo>
                      <a:lnTo>
                        <a:pt x="47" y="21"/>
                      </a:lnTo>
                      <a:lnTo>
                        <a:pt x="28" y="45"/>
                      </a:lnTo>
                      <a:lnTo>
                        <a:pt x="3" y="66"/>
                      </a:lnTo>
                      <a:lnTo>
                        <a:pt x="0" y="77"/>
                      </a:lnTo>
                      <a:lnTo>
                        <a:pt x="25" y="83"/>
                      </a:lnTo>
                      <a:lnTo>
                        <a:pt x="50" y="80"/>
                      </a:lnTo>
                      <a:lnTo>
                        <a:pt x="81" y="66"/>
                      </a:lnTo>
                      <a:lnTo>
                        <a:pt x="104" y="53"/>
                      </a:lnTo>
                      <a:lnTo>
                        <a:pt x="128" y="50"/>
                      </a:lnTo>
                      <a:lnTo>
                        <a:pt x="136" y="43"/>
                      </a:lnTo>
                      <a:lnTo>
                        <a:pt x="134" y="4"/>
                      </a:lnTo>
                      <a:lnTo>
                        <a:pt x="69"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43" name="Freeform 295"/>
                <p:cNvSpPr>
                  <a:spLocks/>
                </p:cNvSpPr>
                <p:nvPr/>
              </p:nvSpPr>
              <p:spPr bwMode="auto">
                <a:xfrm>
                  <a:off x="3576" y="2606"/>
                  <a:ext cx="86" cy="93"/>
                </a:xfrm>
                <a:custGeom>
                  <a:avLst/>
                  <a:gdLst/>
                  <a:ahLst/>
                  <a:cxnLst>
                    <a:cxn ang="0">
                      <a:pos x="1" y="2"/>
                    </a:cxn>
                    <a:cxn ang="0">
                      <a:pos x="0" y="26"/>
                    </a:cxn>
                    <a:cxn ang="0">
                      <a:pos x="12" y="38"/>
                    </a:cxn>
                    <a:cxn ang="0">
                      <a:pos x="15" y="59"/>
                    </a:cxn>
                    <a:cxn ang="0">
                      <a:pos x="34" y="79"/>
                    </a:cxn>
                    <a:cxn ang="0">
                      <a:pos x="50" y="90"/>
                    </a:cxn>
                    <a:cxn ang="0">
                      <a:pos x="64" y="92"/>
                    </a:cxn>
                    <a:cxn ang="0">
                      <a:pos x="78" y="91"/>
                    </a:cxn>
                    <a:cxn ang="0">
                      <a:pos x="85" y="77"/>
                    </a:cxn>
                    <a:cxn ang="0">
                      <a:pos x="83" y="56"/>
                    </a:cxn>
                    <a:cxn ang="0">
                      <a:pos x="69" y="33"/>
                    </a:cxn>
                    <a:cxn ang="0">
                      <a:pos x="48" y="8"/>
                    </a:cxn>
                    <a:cxn ang="0">
                      <a:pos x="47" y="0"/>
                    </a:cxn>
                    <a:cxn ang="0">
                      <a:pos x="1" y="2"/>
                    </a:cxn>
                  </a:cxnLst>
                  <a:rect l="0" t="0" r="r" b="b"/>
                  <a:pathLst>
                    <a:path w="86" h="93">
                      <a:moveTo>
                        <a:pt x="1" y="2"/>
                      </a:moveTo>
                      <a:lnTo>
                        <a:pt x="0" y="26"/>
                      </a:lnTo>
                      <a:lnTo>
                        <a:pt x="12" y="38"/>
                      </a:lnTo>
                      <a:lnTo>
                        <a:pt x="15" y="59"/>
                      </a:lnTo>
                      <a:lnTo>
                        <a:pt x="34" y="79"/>
                      </a:lnTo>
                      <a:lnTo>
                        <a:pt x="50" y="90"/>
                      </a:lnTo>
                      <a:lnTo>
                        <a:pt x="64" y="92"/>
                      </a:lnTo>
                      <a:lnTo>
                        <a:pt x="78" y="91"/>
                      </a:lnTo>
                      <a:lnTo>
                        <a:pt x="85" y="77"/>
                      </a:lnTo>
                      <a:lnTo>
                        <a:pt x="83" y="56"/>
                      </a:lnTo>
                      <a:lnTo>
                        <a:pt x="69" y="33"/>
                      </a:lnTo>
                      <a:lnTo>
                        <a:pt x="48" y="8"/>
                      </a:lnTo>
                      <a:lnTo>
                        <a:pt x="47" y="0"/>
                      </a:lnTo>
                      <a:lnTo>
                        <a:pt x="1" y="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144" name="Group 296"/>
              <p:cNvGrpSpPr>
                <a:grpSpLocks/>
              </p:cNvGrpSpPr>
              <p:nvPr/>
            </p:nvGrpSpPr>
            <p:grpSpPr bwMode="auto">
              <a:xfrm>
                <a:off x="3367" y="1492"/>
                <a:ext cx="301" cy="1117"/>
                <a:chOff x="3367" y="1492"/>
                <a:chExt cx="301" cy="1117"/>
              </a:xfrm>
            </p:grpSpPr>
            <p:sp>
              <p:nvSpPr>
                <p:cNvPr id="335145" name="Freeform 297"/>
                <p:cNvSpPr>
                  <a:spLocks/>
                </p:cNvSpPr>
                <p:nvPr/>
              </p:nvSpPr>
              <p:spPr bwMode="auto">
                <a:xfrm>
                  <a:off x="3374" y="2069"/>
                  <a:ext cx="41" cy="105"/>
                </a:xfrm>
                <a:custGeom>
                  <a:avLst/>
                  <a:gdLst/>
                  <a:ahLst/>
                  <a:cxnLst>
                    <a:cxn ang="0">
                      <a:pos x="2" y="1"/>
                    </a:cxn>
                    <a:cxn ang="0">
                      <a:pos x="0" y="58"/>
                    </a:cxn>
                    <a:cxn ang="0">
                      <a:pos x="21" y="93"/>
                    </a:cxn>
                    <a:cxn ang="0">
                      <a:pos x="31" y="104"/>
                    </a:cxn>
                    <a:cxn ang="0">
                      <a:pos x="30" y="54"/>
                    </a:cxn>
                    <a:cxn ang="0">
                      <a:pos x="34" y="60"/>
                    </a:cxn>
                    <a:cxn ang="0">
                      <a:pos x="40" y="76"/>
                    </a:cxn>
                    <a:cxn ang="0">
                      <a:pos x="40" y="58"/>
                    </a:cxn>
                    <a:cxn ang="0">
                      <a:pos x="35" y="27"/>
                    </a:cxn>
                    <a:cxn ang="0">
                      <a:pos x="22" y="0"/>
                    </a:cxn>
                    <a:cxn ang="0">
                      <a:pos x="2" y="1"/>
                    </a:cxn>
                  </a:cxnLst>
                  <a:rect l="0" t="0" r="r" b="b"/>
                  <a:pathLst>
                    <a:path w="41" h="105">
                      <a:moveTo>
                        <a:pt x="2" y="1"/>
                      </a:moveTo>
                      <a:lnTo>
                        <a:pt x="0" y="58"/>
                      </a:lnTo>
                      <a:lnTo>
                        <a:pt x="21" y="93"/>
                      </a:lnTo>
                      <a:lnTo>
                        <a:pt x="31" y="104"/>
                      </a:lnTo>
                      <a:lnTo>
                        <a:pt x="30" y="54"/>
                      </a:lnTo>
                      <a:lnTo>
                        <a:pt x="34" y="60"/>
                      </a:lnTo>
                      <a:lnTo>
                        <a:pt x="40" y="76"/>
                      </a:lnTo>
                      <a:lnTo>
                        <a:pt x="40" y="58"/>
                      </a:lnTo>
                      <a:lnTo>
                        <a:pt x="35" y="27"/>
                      </a:lnTo>
                      <a:lnTo>
                        <a:pt x="22" y="0"/>
                      </a:lnTo>
                      <a:lnTo>
                        <a:pt x="2" y="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46" name="Freeform 298"/>
                <p:cNvSpPr>
                  <a:spLocks/>
                </p:cNvSpPr>
                <p:nvPr/>
              </p:nvSpPr>
              <p:spPr bwMode="auto">
                <a:xfrm>
                  <a:off x="3394" y="1844"/>
                  <a:ext cx="237" cy="765"/>
                </a:xfrm>
                <a:custGeom>
                  <a:avLst/>
                  <a:gdLst/>
                  <a:ahLst/>
                  <a:cxnLst>
                    <a:cxn ang="0">
                      <a:pos x="2" y="0"/>
                    </a:cxn>
                    <a:cxn ang="0">
                      <a:pos x="0" y="415"/>
                    </a:cxn>
                    <a:cxn ang="0">
                      <a:pos x="2" y="723"/>
                    </a:cxn>
                    <a:cxn ang="0">
                      <a:pos x="73" y="737"/>
                    </a:cxn>
                    <a:cxn ang="0">
                      <a:pos x="83" y="485"/>
                    </a:cxn>
                    <a:cxn ang="0">
                      <a:pos x="75" y="461"/>
                    </a:cxn>
                    <a:cxn ang="0">
                      <a:pos x="83" y="447"/>
                    </a:cxn>
                    <a:cxn ang="0">
                      <a:pos x="83" y="294"/>
                    </a:cxn>
                    <a:cxn ang="0">
                      <a:pos x="101" y="342"/>
                    </a:cxn>
                    <a:cxn ang="0">
                      <a:pos x="141" y="551"/>
                    </a:cxn>
                    <a:cxn ang="0">
                      <a:pos x="176" y="764"/>
                    </a:cxn>
                    <a:cxn ang="0">
                      <a:pos x="236" y="764"/>
                    </a:cxn>
                    <a:cxn ang="0">
                      <a:pos x="209" y="477"/>
                    </a:cxn>
                    <a:cxn ang="0">
                      <a:pos x="198" y="234"/>
                    </a:cxn>
                    <a:cxn ang="0">
                      <a:pos x="203" y="5"/>
                    </a:cxn>
                    <a:cxn ang="0">
                      <a:pos x="2" y="0"/>
                    </a:cxn>
                  </a:cxnLst>
                  <a:rect l="0" t="0" r="r" b="b"/>
                  <a:pathLst>
                    <a:path w="237" h="765">
                      <a:moveTo>
                        <a:pt x="2" y="0"/>
                      </a:moveTo>
                      <a:lnTo>
                        <a:pt x="0" y="415"/>
                      </a:lnTo>
                      <a:lnTo>
                        <a:pt x="2" y="723"/>
                      </a:lnTo>
                      <a:lnTo>
                        <a:pt x="73" y="737"/>
                      </a:lnTo>
                      <a:lnTo>
                        <a:pt x="83" y="485"/>
                      </a:lnTo>
                      <a:lnTo>
                        <a:pt x="75" y="461"/>
                      </a:lnTo>
                      <a:lnTo>
                        <a:pt x="83" y="447"/>
                      </a:lnTo>
                      <a:lnTo>
                        <a:pt x="83" y="294"/>
                      </a:lnTo>
                      <a:lnTo>
                        <a:pt x="101" y="342"/>
                      </a:lnTo>
                      <a:lnTo>
                        <a:pt x="141" y="551"/>
                      </a:lnTo>
                      <a:lnTo>
                        <a:pt x="176" y="764"/>
                      </a:lnTo>
                      <a:lnTo>
                        <a:pt x="236" y="764"/>
                      </a:lnTo>
                      <a:lnTo>
                        <a:pt x="209" y="477"/>
                      </a:lnTo>
                      <a:lnTo>
                        <a:pt x="198" y="234"/>
                      </a:lnTo>
                      <a:lnTo>
                        <a:pt x="203" y="5"/>
                      </a:lnTo>
                      <a:lnTo>
                        <a:pt x="2"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47" name="Freeform 299"/>
                <p:cNvSpPr>
                  <a:spLocks/>
                </p:cNvSpPr>
                <p:nvPr/>
              </p:nvSpPr>
              <p:spPr bwMode="auto">
                <a:xfrm>
                  <a:off x="3367" y="1492"/>
                  <a:ext cx="301" cy="585"/>
                </a:xfrm>
                <a:custGeom>
                  <a:avLst/>
                  <a:gdLst/>
                  <a:ahLst/>
                  <a:cxnLst>
                    <a:cxn ang="0">
                      <a:pos x="99" y="7"/>
                    </a:cxn>
                    <a:cxn ang="0">
                      <a:pos x="8" y="78"/>
                    </a:cxn>
                    <a:cxn ang="0">
                      <a:pos x="2" y="265"/>
                    </a:cxn>
                    <a:cxn ang="0">
                      <a:pos x="0" y="360"/>
                    </a:cxn>
                    <a:cxn ang="0">
                      <a:pos x="5" y="584"/>
                    </a:cxn>
                    <a:cxn ang="0">
                      <a:pos x="26" y="584"/>
                    </a:cxn>
                    <a:cxn ang="0">
                      <a:pos x="36" y="354"/>
                    </a:cxn>
                    <a:cxn ang="0">
                      <a:pos x="228" y="354"/>
                    </a:cxn>
                    <a:cxn ang="0">
                      <a:pos x="234" y="297"/>
                    </a:cxn>
                    <a:cxn ang="0">
                      <a:pos x="240" y="337"/>
                    </a:cxn>
                    <a:cxn ang="0">
                      <a:pos x="227" y="424"/>
                    </a:cxn>
                    <a:cxn ang="0">
                      <a:pos x="214" y="554"/>
                    </a:cxn>
                    <a:cxn ang="0">
                      <a:pos x="246" y="562"/>
                    </a:cxn>
                    <a:cxn ang="0">
                      <a:pos x="300" y="334"/>
                    </a:cxn>
                    <a:cxn ang="0">
                      <a:pos x="266" y="66"/>
                    </a:cxn>
                    <a:cxn ang="0">
                      <a:pos x="164" y="0"/>
                    </a:cxn>
                    <a:cxn ang="0">
                      <a:pos x="119" y="30"/>
                    </a:cxn>
                    <a:cxn ang="0">
                      <a:pos x="99" y="7"/>
                    </a:cxn>
                  </a:cxnLst>
                  <a:rect l="0" t="0" r="r" b="b"/>
                  <a:pathLst>
                    <a:path w="301" h="585">
                      <a:moveTo>
                        <a:pt x="99" y="7"/>
                      </a:moveTo>
                      <a:lnTo>
                        <a:pt x="8" y="78"/>
                      </a:lnTo>
                      <a:lnTo>
                        <a:pt x="2" y="265"/>
                      </a:lnTo>
                      <a:lnTo>
                        <a:pt x="0" y="360"/>
                      </a:lnTo>
                      <a:lnTo>
                        <a:pt x="5" y="584"/>
                      </a:lnTo>
                      <a:lnTo>
                        <a:pt x="26" y="584"/>
                      </a:lnTo>
                      <a:lnTo>
                        <a:pt x="36" y="354"/>
                      </a:lnTo>
                      <a:lnTo>
                        <a:pt x="228" y="354"/>
                      </a:lnTo>
                      <a:lnTo>
                        <a:pt x="234" y="297"/>
                      </a:lnTo>
                      <a:lnTo>
                        <a:pt x="240" y="337"/>
                      </a:lnTo>
                      <a:lnTo>
                        <a:pt x="227" y="424"/>
                      </a:lnTo>
                      <a:lnTo>
                        <a:pt x="214" y="554"/>
                      </a:lnTo>
                      <a:lnTo>
                        <a:pt x="246" y="562"/>
                      </a:lnTo>
                      <a:lnTo>
                        <a:pt x="300" y="334"/>
                      </a:lnTo>
                      <a:lnTo>
                        <a:pt x="266" y="66"/>
                      </a:lnTo>
                      <a:lnTo>
                        <a:pt x="164" y="0"/>
                      </a:lnTo>
                      <a:lnTo>
                        <a:pt x="119" y="30"/>
                      </a:lnTo>
                      <a:lnTo>
                        <a:pt x="99" y="7"/>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48" name="Freeform 300"/>
                <p:cNvSpPr>
                  <a:spLocks/>
                </p:cNvSpPr>
                <p:nvPr/>
              </p:nvSpPr>
              <p:spPr bwMode="auto">
                <a:xfrm>
                  <a:off x="3572" y="2042"/>
                  <a:ext cx="46" cy="99"/>
                </a:xfrm>
                <a:custGeom>
                  <a:avLst/>
                  <a:gdLst/>
                  <a:ahLst/>
                  <a:cxnLst>
                    <a:cxn ang="0">
                      <a:pos x="13" y="0"/>
                    </a:cxn>
                    <a:cxn ang="0">
                      <a:pos x="0" y="52"/>
                    </a:cxn>
                    <a:cxn ang="0">
                      <a:pos x="23" y="98"/>
                    </a:cxn>
                    <a:cxn ang="0">
                      <a:pos x="31" y="93"/>
                    </a:cxn>
                    <a:cxn ang="0">
                      <a:pos x="45" y="88"/>
                    </a:cxn>
                    <a:cxn ang="0">
                      <a:pos x="40" y="73"/>
                    </a:cxn>
                    <a:cxn ang="0">
                      <a:pos x="38" y="55"/>
                    </a:cxn>
                    <a:cxn ang="0">
                      <a:pos x="45" y="36"/>
                    </a:cxn>
                    <a:cxn ang="0">
                      <a:pos x="40" y="4"/>
                    </a:cxn>
                    <a:cxn ang="0">
                      <a:pos x="13" y="0"/>
                    </a:cxn>
                  </a:cxnLst>
                  <a:rect l="0" t="0" r="r" b="b"/>
                  <a:pathLst>
                    <a:path w="46" h="99">
                      <a:moveTo>
                        <a:pt x="13" y="0"/>
                      </a:moveTo>
                      <a:lnTo>
                        <a:pt x="0" y="52"/>
                      </a:lnTo>
                      <a:lnTo>
                        <a:pt x="23" y="98"/>
                      </a:lnTo>
                      <a:lnTo>
                        <a:pt x="31" y="93"/>
                      </a:lnTo>
                      <a:lnTo>
                        <a:pt x="45" y="88"/>
                      </a:lnTo>
                      <a:lnTo>
                        <a:pt x="40" y="73"/>
                      </a:lnTo>
                      <a:lnTo>
                        <a:pt x="38" y="55"/>
                      </a:lnTo>
                      <a:lnTo>
                        <a:pt x="45" y="36"/>
                      </a:lnTo>
                      <a:lnTo>
                        <a:pt x="40" y="4"/>
                      </a:lnTo>
                      <a:lnTo>
                        <a:pt x="13"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49" name="Group 301"/>
                <p:cNvGrpSpPr>
                  <a:grpSpLocks/>
                </p:cNvGrpSpPr>
                <p:nvPr/>
              </p:nvGrpSpPr>
              <p:grpSpPr bwMode="auto">
                <a:xfrm>
                  <a:off x="3403" y="1504"/>
                  <a:ext cx="192" cy="361"/>
                  <a:chOff x="3403" y="1504"/>
                  <a:chExt cx="192" cy="361"/>
                </a:xfrm>
              </p:grpSpPr>
              <p:grpSp>
                <p:nvGrpSpPr>
                  <p:cNvPr id="335150" name="Group 302"/>
                  <p:cNvGrpSpPr>
                    <a:grpSpLocks/>
                  </p:cNvGrpSpPr>
                  <p:nvPr/>
                </p:nvGrpSpPr>
                <p:grpSpPr bwMode="auto">
                  <a:xfrm>
                    <a:off x="3403" y="1504"/>
                    <a:ext cx="192" cy="361"/>
                    <a:chOff x="3403" y="1504"/>
                    <a:chExt cx="192" cy="361"/>
                  </a:xfrm>
                </p:grpSpPr>
                <p:grpSp>
                  <p:nvGrpSpPr>
                    <p:cNvPr id="335151" name="Group 303"/>
                    <p:cNvGrpSpPr>
                      <a:grpSpLocks/>
                    </p:cNvGrpSpPr>
                    <p:nvPr/>
                  </p:nvGrpSpPr>
                  <p:grpSpPr bwMode="auto">
                    <a:xfrm>
                      <a:off x="3403" y="1848"/>
                      <a:ext cx="192" cy="17"/>
                      <a:chOff x="3403" y="1848"/>
                      <a:chExt cx="192" cy="17"/>
                    </a:xfrm>
                  </p:grpSpPr>
                  <p:sp>
                    <p:nvSpPr>
                      <p:cNvPr id="335152" name="Line 304"/>
                      <p:cNvSpPr>
                        <a:spLocks noChangeShapeType="1"/>
                      </p:cNvSpPr>
                      <p:nvPr/>
                    </p:nvSpPr>
                    <p:spPr bwMode="auto">
                      <a:xfrm>
                        <a:off x="3403" y="1865"/>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sp>
                    <p:nvSpPr>
                      <p:cNvPr id="335153" name="Line 305"/>
                      <p:cNvSpPr>
                        <a:spLocks noChangeShapeType="1"/>
                      </p:cNvSpPr>
                      <p:nvPr/>
                    </p:nvSpPr>
                    <p:spPr bwMode="auto">
                      <a:xfrm>
                        <a:off x="3403" y="1848"/>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sp>
                  <p:nvSpPr>
                    <p:cNvPr id="335154" name="Freeform 306"/>
                    <p:cNvSpPr>
                      <a:spLocks/>
                    </p:cNvSpPr>
                    <p:nvPr/>
                  </p:nvSpPr>
                  <p:spPr bwMode="auto">
                    <a:xfrm>
                      <a:off x="3456" y="1504"/>
                      <a:ext cx="90" cy="53"/>
                    </a:xfrm>
                    <a:custGeom>
                      <a:avLst/>
                      <a:gdLst/>
                      <a:ahLst/>
                      <a:cxnLst>
                        <a:cxn ang="0">
                          <a:pos x="0" y="6"/>
                        </a:cxn>
                        <a:cxn ang="0">
                          <a:pos x="3" y="52"/>
                        </a:cxn>
                        <a:cxn ang="0">
                          <a:pos x="29" y="19"/>
                        </a:cxn>
                        <a:cxn ang="0">
                          <a:pos x="46" y="51"/>
                        </a:cxn>
                        <a:cxn ang="0">
                          <a:pos x="89" y="0"/>
                        </a:cxn>
                      </a:cxnLst>
                      <a:rect l="0" t="0" r="r" b="b"/>
                      <a:pathLst>
                        <a:path w="90" h="53">
                          <a:moveTo>
                            <a:pt x="0" y="6"/>
                          </a:moveTo>
                          <a:lnTo>
                            <a:pt x="3" y="52"/>
                          </a:lnTo>
                          <a:lnTo>
                            <a:pt x="29" y="19"/>
                          </a:lnTo>
                          <a:lnTo>
                            <a:pt x="46" y="51"/>
                          </a:lnTo>
                          <a:lnTo>
                            <a:pt x="89"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sp>
                <p:nvSpPr>
                  <p:cNvPr id="335155" name="Line 307"/>
                  <p:cNvSpPr>
                    <a:spLocks noChangeShapeType="1"/>
                  </p:cNvSpPr>
                  <p:nvPr/>
                </p:nvSpPr>
                <p:spPr bwMode="auto">
                  <a:xfrm>
                    <a:off x="3484" y="1529"/>
                    <a:ext cx="0" cy="335"/>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grpSp>
          <p:grpSp>
            <p:nvGrpSpPr>
              <p:cNvPr id="335156" name="Group 308"/>
              <p:cNvGrpSpPr>
                <a:grpSpLocks/>
              </p:cNvGrpSpPr>
              <p:nvPr/>
            </p:nvGrpSpPr>
            <p:grpSpPr bwMode="auto">
              <a:xfrm>
                <a:off x="3428" y="1318"/>
                <a:ext cx="127" cy="206"/>
                <a:chOff x="3428" y="1318"/>
                <a:chExt cx="127" cy="206"/>
              </a:xfrm>
            </p:grpSpPr>
            <p:grpSp>
              <p:nvGrpSpPr>
                <p:cNvPr id="335157" name="Group 309"/>
                <p:cNvGrpSpPr>
                  <a:grpSpLocks/>
                </p:cNvGrpSpPr>
                <p:nvPr/>
              </p:nvGrpSpPr>
              <p:grpSpPr bwMode="auto">
                <a:xfrm>
                  <a:off x="3432" y="1328"/>
                  <a:ext cx="118" cy="196"/>
                  <a:chOff x="3432" y="1328"/>
                  <a:chExt cx="118" cy="196"/>
                </a:xfrm>
              </p:grpSpPr>
              <p:sp>
                <p:nvSpPr>
                  <p:cNvPr id="335158" name="Freeform 310"/>
                  <p:cNvSpPr>
                    <a:spLocks/>
                  </p:cNvSpPr>
                  <p:nvPr/>
                </p:nvSpPr>
                <p:spPr bwMode="auto">
                  <a:xfrm>
                    <a:off x="3432" y="1328"/>
                    <a:ext cx="118" cy="196"/>
                  </a:xfrm>
                  <a:custGeom>
                    <a:avLst/>
                    <a:gdLst/>
                    <a:ahLst/>
                    <a:cxnLst>
                      <a:cxn ang="0">
                        <a:pos x="4" y="35"/>
                      </a:cxn>
                      <a:cxn ang="0">
                        <a:pos x="1" y="55"/>
                      </a:cxn>
                      <a:cxn ang="0">
                        <a:pos x="0" y="62"/>
                      </a:cxn>
                      <a:cxn ang="0">
                        <a:pos x="4" y="69"/>
                      </a:cxn>
                      <a:cxn ang="0">
                        <a:pos x="0" y="84"/>
                      </a:cxn>
                      <a:cxn ang="0">
                        <a:pos x="2" y="107"/>
                      </a:cxn>
                      <a:cxn ang="0">
                        <a:pos x="5" y="118"/>
                      </a:cxn>
                      <a:cxn ang="0">
                        <a:pos x="8" y="129"/>
                      </a:cxn>
                      <a:cxn ang="0">
                        <a:pos x="11" y="140"/>
                      </a:cxn>
                      <a:cxn ang="0">
                        <a:pos x="16" y="152"/>
                      </a:cxn>
                      <a:cxn ang="0">
                        <a:pos x="25" y="154"/>
                      </a:cxn>
                      <a:cxn ang="0">
                        <a:pos x="34" y="157"/>
                      </a:cxn>
                      <a:cxn ang="0">
                        <a:pos x="34" y="166"/>
                      </a:cxn>
                      <a:cxn ang="0">
                        <a:pos x="33" y="172"/>
                      </a:cxn>
                      <a:cxn ang="0">
                        <a:pos x="52" y="195"/>
                      </a:cxn>
                      <a:cxn ang="0">
                        <a:pos x="99" y="166"/>
                      </a:cxn>
                      <a:cxn ang="0">
                        <a:pos x="101" y="112"/>
                      </a:cxn>
                      <a:cxn ang="0">
                        <a:pos x="108" y="97"/>
                      </a:cxn>
                      <a:cxn ang="0">
                        <a:pos x="111" y="85"/>
                      </a:cxn>
                      <a:cxn ang="0">
                        <a:pos x="115" y="70"/>
                      </a:cxn>
                      <a:cxn ang="0">
                        <a:pos x="117" y="57"/>
                      </a:cxn>
                      <a:cxn ang="0">
                        <a:pos x="116" y="46"/>
                      </a:cxn>
                      <a:cxn ang="0">
                        <a:pos x="114" y="33"/>
                      </a:cxn>
                      <a:cxn ang="0">
                        <a:pos x="111" y="23"/>
                      </a:cxn>
                      <a:cxn ang="0">
                        <a:pos x="107" y="15"/>
                      </a:cxn>
                      <a:cxn ang="0">
                        <a:pos x="99" y="9"/>
                      </a:cxn>
                      <a:cxn ang="0">
                        <a:pos x="91" y="5"/>
                      </a:cxn>
                      <a:cxn ang="0">
                        <a:pos x="81" y="3"/>
                      </a:cxn>
                      <a:cxn ang="0">
                        <a:pos x="71" y="1"/>
                      </a:cxn>
                      <a:cxn ang="0">
                        <a:pos x="57" y="0"/>
                      </a:cxn>
                      <a:cxn ang="0">
                        <a:pos x="44" y="1"/>
                      </a:cxn>
                      <a:cxn ang="0">
                        <a:pos x="29" y="4"/>
                      </a:cxn>
                      <a:cxn ang="0">
                        <a:pos x="21" y="10"/>
                      </a:cxn>
                      <a:cxn ang="0">
                        <a:pos x="13" y="15"/>
                      </a:cxn>
                      <a:cxn ang="0">
                        <a:pos x="8" y="24"/>
                      </a:cxn>
                      <a:cxn ang="0">
                        <a:pos x="4" y="35"/>
                      </a:cxn>
                    </a:cxnLst>
                    <a:rect l="0" t="0" r="r" b="b"/>
                    <a:pathLst>
                      <a:path w="118" h="196">
                        <a:moveTo>
                          <a:pt x="4" y="35"/>
                        </a:moveTo>
                        <a:lnTo>
                          <a:pt x="1" y="55"/>
                        </a:lnTo>
                        <a:lnTo>
                          <a:pt x="0" y="62"/>
                        </a:lnTo>
                        <a:lnTo>
                          <a:pt x="4" y="69"/>
                        </a:lnTo>
                        <a:lnTo>
                          <a:pt x="0" y="84"/>
                        </a:lnTo>
                        <a:lnTo>
                          <a:pt x="2" y="107"/>
                        </a:lnTo>
                        <a:lnTo>
                          <a:pt x="5" y="118"/>
                        </a:lnTo>
                        <a:lnTo>
                          <a:pt x="8" y="129"/>
                        </a:lnTo>
                        <a:lnTo>
                          <a:pt x="11" y="140"/>
                        </a:lnTo>
                        <a:lnTo>
                          <a:pt x="16" y="152"/>
                        </a:lnTo>
                        <a:lnTo>
                          <a:pt x="25" y="154"/>
                        </a:lnTo>
                        <a:lnTo>
                          <a:pt x="34" y="157"/>
                        </a:lnTo>
                        <a:lnTo>
                          <a:pt x="34" y="166"/>
                        </a:lnTo>
                        <a:lnTo>
                          <a:pt x="33" y="172"/>
                        </a:lnTo>
                        <a:lnTo>
                          <a:pt x="52" y="195"/>
                        </a:lnTo>
                        <a:lnTo>
                          <a:pt x="99" y="166"/>
                        </a:lnTo>
                        <a:lnTo>
                          <a:pt x="101" y="112"/>
                        </a:lnTo>
                        <a:lnTo>
                          <a:pt x="108" y="97"/>
                        </a:lnTo>
                        <a:lnTo>
                          <a:pt x="111" y="85"/>
                        </a:lnTo>
                        <a:lnTo>
                          <a:pt x="115" y="70"/>
                        </a:lnTo>
                        <a:lnTo>
                          <a:pt x="117" y="57"/>
                        </a:lnTo>
                        <a:lnTo>
                          <a:pt x="116" y="46"/>
                        </a:lnTo>
                        <a:lnTo>
                          <a:pt x="114" y="33"/>
                        </a:lnTo>
                        <a:lnTo>
                          <a:pt x="111" y="23"/>
                        </a:lnTo>
                        <a:lnTo>
                          <a:pt x="107" y="15"/>
                        </a:lnTo>
                        <a:lnTo>
                          <a:pt x="99" y="9"/>
                        </a:lnTo>
                        <a:lnTo>
                          <a:pt x="91" y="5"/>
                        </a:lnTo>
                        <a:lnTo>
                          <a:pt x="81" y="3"/>
                        </a:lnTo>
                        <a:lnTo>
                          <a:pt x="71" y="1"/>
                        </a:lnTo>
                        <a:lnTo>
                          <a:pt x="57" y="0"/>
                        </a:lnTo>
                        <a:lnTo>
                          <a:pt x="44" y="1"/>
                        </a:lnTo>
                        <a:lnTo>
                          <a:pt x="29" y="4"/>
                        </a:lnTo>
                        <a:lnTo>
                          <a:pt x="21" y="10"/>
                        </a:lnTo>
                        <a:lnTo>
                          <a:pt x="13" y="15"/>
                        </a:lnTo>
                        <a:lnTo>
                          <a:pt x="8" y="24"/>
                        </a:lnTo>
                        <a:lnTo>
                          <a:pt x="4" y="35"/>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59" name="Freeform 311"/>
                  <p:cNvSpPr>
                    <a:spLocks/>
                  </p:cNvSpPr>
                  <p:nvPr/>
                </p:nvSpPr>
                <p:spPr bwMode="auto">
                  <a:xfrm>
                    <a:off x="3463" y="1393"/>
                    <a:ext cx="44" cy="48"/>
                  </a:xfrm>
                  <a:custGeom>
                    <a:avLst/>
                    <a:gdLst/>
                    <a:ahLst/>
                    <a:cxnLst>
                      <a:cxn ang="0">
                        <a:pos x="5" y="3"/>
                      </a:cxn>
                      <a:cxn ang="0">
                        <a:pos x="14" y="1"/>
                      </a:cxn>
                      <a:cxn ang="0">
                        <a:pos x="28" y="0"/>
                      </a:cxn>
                      <a:cxn ang="0">
                        <a:pos x="37" y="3"/>
                      </a:cxn>
                      <a:cxn ang="0">
                        <a:pos x="40" y="5"/>
                      </a:cxn>
                      <a:cxn ang="0">
                        <a:pos x="41" y="9"/>
                      </a:cxn>
                      <a:cxn ang="0">
                        <a:pos x="43" y="10"/>
                      </a:cxn>
                      <a:cxn ang="0">
                        <a:pos x="24" y="11"/>
                      </a:cxn>
                      <a:cxn ang="0">
                        <a:pos x="27" y="13"/>
                      </a:cxn>
                      <a:cxn ang="0">
                        <a:pos x="37" y="14"/>
                      </a:cxn>
                      <a:cxn ang="0">
                        <a:pos x="14" y="14"/>
                      </a:cxn>
                      <a:cxn ang="0">
                        <a:pos x="7" y="14"/>
                      </a:cxn>
                      <a:cxn ang="0">
                        <a:pos x="4" y="38"/>
                      </a:cxn>
                      <a:cxn ang="0">
                        <a:pos x="6" y="44"/>
                      </a:cxn>
                      <a:cxn ang="0">
                        <a:pos x="7" y="47"/>
                      </a:cxn>
                      <a:cxn ang="0">
                        <a:pos x="0" y="41"/>
                      </a:cxn>
                      <a:cxn ang="0">
                        <a:pos x="0" y="41"/>
                      </a:cxn>
                      <a:cxn ang="0">
                        <a:pos x="5" y="11"/>
                      </a:cxn>
                      <a:cxn ang="0">
                        <a:pos x="5" y="3"/>
                      </a:cxn>
                    </a:cxnLst>
                    <a:rect l="0" t="0" r="r" b="b"/>
                    <a:pathLst>
                      <a:path w="44" h="48">
                        <a:moveTo>
                          <a:pt x="5" y="3"/>
                        </a:moveTo>
                        <a:lnTo>
                          <a:pt x="14" y="1"/>
                        </a:lnTo>
                        <a:lnTo>
                          <a:pt x="28" y="0"/>
                        </a:lnTo>
                        <a:lnTo>
                          <a:pt x="37" y="3"/>
                        </a:lnTo>
                        <a:lnTo>
                          <a:pt x="40" y="5"/>
                        </a:lnTo>
                        <a:lnTo>
                          <a:pt x="41" y="9"/>
                        </a:lnTo>
                        <a:lnTo>
                          <a:pt x="43" y="10"/>
                        </a:lnTo>
                        <a:lnTo>
                          <a:pt x="24" y="11"/>
                        </a:lnTo>
                        <a:lnTo>
                          <a:pt x="27" y="13"/>
                        </a:lnTo>
                        <a:lnTo>
                          <a:pt x="37" y="14"/>
                        </a:lnTo>
                        <a:lnTo>
                          <a:pt x="14" y="14"/>
                        </a:lnTo>
                        <a:lnTo>
                          <a:pt x="7" y="14"/>
                        </a:lnTo>
                        <a:lnTo>
                          <a:pt x="4" y="38"/>
                        </a:lnTo>
                        <a:lnTo>
                          <a:pt x="6" y="44"/>
                        </a:lnTo>
                        <a:lnTo>
                          <a:pt x="7" y="47"/>
                        </a:lnTo>
                        <a:lnTo>
                          <a:pt x="0" y="41"/>
                        </a:lnTo>
                        <a:lnTo>
                          <a:pt x="0" y="41"/>
                        </a:lnTo>
                        <a:lnTo>
                          <a:pt x="5" y="11"/>
                        </a:lnTo>
                        <a:lnTo>
                          <a:pt x="5" y="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60" name="Freeform 312"/>
                  <p:cNvSpPr>
                    <a:spLocks/>
                  </p:cNvSpPr>
                  <p:nvPr/>
                </p:nvSpPr>
                <p:spPr bwMode="auto">
                  <a:xfrm>
                    <a:off x="3433" y="1394"/>
                    <a:ext cx="25" cy="17"/>
                  </a:xfrm>
                  <a:custGeom>
                    <a:avLst/>
                    <a:gdLst/>
                    <a:ahLst/>
                    <a:cxnLst>
                      <a:cxn ang="0">
                        <a:pos x="21" y="3"/>
                      </a:cxn>
                      <a:cxn ang="0">
                        <a:pos x="9" y="0"/>
                      </a:cxn>
                      <a:cxn ang="0">
                        <a:pos x="1" y="0"/>
                      </a:cxn>
                      <a:cxn ang="0">
                        <a:pos x="2" y="7"/>
                      </a:cxn>
                      <a:cxn ang="0">
                        <a:pos x="0" y="11"/>
                      </a:cxn>
                      <a:cxn ang="0">
                        <a:pos x="10" y="11"/>
                      </a:cxn>
                      <a:cxn ang="0">
                        <a:pos x="17" y="11"/>
                      </a:cxn>
                      <a:cxn ang="0">
                        <a:pos x="8" y="14"/>
                      </a:cxn>
                      <a:cxn ang="0">
                        <a:pos x="2" y="16"/>
                      </a:cxn>
                      <a:cxn ang="0">
                        <a:pos x="19" y="14"/>
                      </a:cxn>
                      <a:cxn ang="0">
                        <a:pos x="24" y="13"/>
                      </a:cxn>
                      <a:cxn ang="0">
                        <a:pos x="21" y="3"/>
                      </a:cxn>
                    </a:cxnLst>
                    <a:rect l="0" t="0" r="r" b="b"/>
                    <a:pathLst>
                      <a:path w="25" h="17">
                        <a:moveTo>
                          <a:pt x="21" y="3"/>
                        </a:moveTo>
                        <a:lnTo>
                          <a:pt x="9" y="0"/>
                        </a:lnTo>
                        <a:lnTo>
                          <a:pt x="1" y="0"/>
                        </a:lnTo>
                        <a:lnTo>
                          <a:pt x="2" y="7"/>
                        </a:lnTo>
                        <a:lnTo>
                          <a:pt x="0" y="11"/>
                        </a:lnTo>
                        <a:lnTo>
                          <a:pt x="10" y="11"/>
                        </a:lnTo>
                        <a:lnTo>
                          <a:pt x="17" y="11"/>
                        </a:lnTo>
                        <a:lnTo>
                          <a:pt x="8" y="14"/>
                        </a:lnTo>
                        <a:lnTo>
                          <a:pt x="2" y="16"/>
                        </a:lnTo>
                        <a:lnTo>
                          <a:pt x="19" y="14"/>
                        </a:lnTo>
                        <a:lnTo>
                          <a:pt x="24" y="13"/>
                        </a:lnTo>
                        <a:lnTo>
                          <a:pt x="21" y="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61" name="Freeform 313"/>
                  <p:cNvSpPr>
                    <a:spLocks/>
                  </p:cNvSpPr>
                  <p:nvPr/>
                </p:nvSpPr>
                <p:spPr bwMode="auto">
                  <a:xfrm>
                    <a:off x="3473" y="1434"/>
                    <a:ext cx="60" cy="61"/>
                  </a:xfrm>
                  <a:custGeom>
                    <a:avLst/>
                    <a:gdLst/>
                    <a:ahLst/>
                    <a:cxnLst>
                      <a:cxn ang="0">
                        <a:pos x="49" y="16"/>
                      </a:cxn>
                      <a:cxn ang="0">
                        <a:pos x="44" y="30"/>
                      </a:cxn>
                      <a:cxn ang="0">
                        <a:pos x="0" y="52"/>
                      </a:cxn>
                      <a:cxn ang="0">
                        <a:pos x="23" y="47"/>
                      </a:cxn>
                      <a:cxn ang="0">
                        <a:pos x="33" y="44"/>
                      </a:cxn>
                      <a:cxn ang="0">
                        <a:pos x="45" y="46"/>
                      </a:cxn>
                      <a:cxn ang="0">
                        <a:pos x="54" y="49"/>
                      </a:cxn>
                      <a:cxn ang="0">
                        <a:pos x="58" y="60"/>
                      </a:cxn>
                      <a:cxn ang="0">
                        <a:pos x="59" y="18"/>
                      </a:cxn>
                      <a:cxn ang="0">
                        <a:pos x="58" y="9"/>
                      </a:cxn>
                      <a:cxn ang="0">
                        <a:pos x="51" y="0"/>
                      </a:cxn>
                      <a:cxn ang="0">
                        <a:pos x="49" y="16"/>
                      </a:cxn>
                    </a:cxnLst>
                    <a:rect l="0" t="0" r="r" b="b"/>
                    <a:pathLst>
                      <a:path w="60" h="61">
                        <a:moveTo>
                          <a:pt x="49" y="16"/>
                        </a:moveTo>
                        <a:lnTo>
                          <a:pt x="44" y="30"/>
                        </a:lnTo>
                        <a:lnTo>
                          <a:pt x="0" y="52"/>
                        </a:lnTo>
                        <a:lnTo>
                          <a:pt x="23" y="47"/>
                        </a:lnTo>
                        <a:lnTo>
                          <a:pt x="33" y="44"/>
                        </a:lnTo>
                        <a:lnTo>
                          <a:pt x="45" y="46"/>
                        </a:lnTo>
                        <a:lnTo>
                          <a:pt x="54" y="49"/>
                        </a:lnTo>
                        <a:lnTo>
                          <a:pt x="58" y="60"/>
                        </a:lnTo>
                        <a:lnTo>
                          <a:pt x="59" y="18"/>
                        </a:lnTo>
                        <a:lnTo>
                          <a:pt x="58" y="9"/>
                        </a:lnTo>
                        <a:lnTo>
                          <a:pt x="51" y="0"/>
                        </a:lnTo>
                        <a:lnTo>
                          <a:pt x="49" y="1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162" name="Freeform 314"/>
                <p:cNvSpPr>
                  <a:spLocks/>
                </p:cNvSpPr>
                <p:nvPr/>
              </p:nvSpPr>
              <p:spPr bwMode="auto">
                <a:xfrm>
                  <a:off x="3428" y="1318"/>
                  <a:ext cx="127" cy="142"/>
                </a:xfrm>
                <a:custGeom>
                  <a:avLst/>
                  <a:gdLst/>
                  <a:ahLst/>
                  <a:cxnLst>
                    <a:cxn ang="0">
                      <a:pos x="22" y="12"/>
                    </a:cxn>
                    <a:cxn ang="0">
                      <a:pos x="33" y="6"/>
                    </a:cxn>
                    <a:cxn ang="0">
                      <a:pos x="42" y="4"/>
                    </a:cxn>
                    <a:cxn ang="0">
                      <a:pos x="58" y="0"/>
                    </a:cxn>
                    <a:cxn ang="0">
                      <a:pos x="69" y="0"/>
                    </a:cxn>
                    <a:cxn ang="0">
                      <a:pos x="81" y="0"/>
                    </a:cxn>
                    <a:cxn ang="0">
                      <a:pos x="93" y="3"/>
                    </a:cxn>
                    <a:cxn ang="0">
                      <a:pos x="101" y="3"/>
                    </a:cxn>
                    <a:cxn ang="0">
                      <a:pos x="109" y="5"/>
                    </a:cxn>
                    <a:cxn ang="0">
                      <a:pos x="116" y="12"/>
                    </a:cxn>
                    <a:cxn ang="0">
                      <a:pos x="121" y="19"/>
                    </a:cxn>
                    <a:cxn ang="0">
                      <a:pos x="122" y="30"/>
                    </a:cxn>
                    <a:cxn ang="0">
                      <a:pos x="124" y="43"/>
                    </a:cxn>
                    <a:cxn ang="0">
                      <a:pos x="126" y="62"/>
                    </a:cxn>
                    <a:cxn ang="0">
                      <a:pos x="125" y="78"/>
                    </a:cxn>
                    <a:cxn ang="0">
                      <a:pos x="121" y="93"/>
                    </a:cxn>
                    <a:cxn ang="0">
                      <a:pos x="119" y="106"/>
                    </a:cxn>
                    <a:cxn ang="0">
                      <a:pos x="115" y="115"/>
                    </a:cxn>
                    <a:cxn ang="0">
                      <a:pos x="112" y="124"/>
                    </a:cxn>
                    <a:cxn ang="0">
                      <a:pos x="108" y="132"/>
                    </a:cxn>
                    <a:cxn ang="0">
                      <a:pos x="103" y="141"/>
                    </a:cxn>
                    <a:cxn ang="0">
                      <a:pos x="99" y="141"/>
                    </a:cxn>
                    <a:cxn ang="0">
                      <a:pos x="101" y="128"/>
                    </a:cxn>
                    <a:cxn ang="0">
                      <a:pos x="98" y="120"/>
                    </a:cxn>
                    <a:cxn ang="0">
                      <a:pos x="96" y="115"/>
                    </a:cxn>
                    <a:cxn ang="0">
                      <a:pos x="99" y="107"/>
                    </a:cxn>
                    <a:cxn ang="0">
                      <a:pos x="101" y="93"/>
                    </a:cxn>
                    <a:cxn ang="0">
                      <a:pos x="97" y="89"/>
                    </a:cxn>
                    <a:cxn ang="0">
                      <a:pos x="92" y="96"/>
                    </a:cxn>
                    <a:cxn ang="0">
                      <a:pos x="87" y="103"/>
                    </a:cxn>
                    <a:cxn ang="0">
                      <a:pos x="88" y="89"/>
                    </a:cxn>
                    <a:cxn ang="0">
                      <a:pos x="85" y="72"/>
                    </a:cxn>
                    <a:cxn ang="0">
                      <a:pos x="85" y="54"/>
                    </a:cxn>
                    <a:cxn ang="0">
                      <a:pos x="85" y="44"/>
                    </a:cxn>
                    <a:cxn ang="0">
                      <a:pos x="89" y="40"/>
                    </a:cxn>
                    <a:cxn ang="0">
                      <a:pos x="80" y="42"/>
                    </a:cxn>
                    <a:cxn ang="0">
                      <a:pos x="73" y="45"/>
                    </a:cxn>
                    <a:cxn ang="0">
                      <a:pos x="67" y="46"/>
                    </a:cxn>
                    <a:cxn ang="0">
                      <a:pos x="54" y="48"/>
                    </a:cxn>
                    <a:cxn ang="0">
                      <a:pos x="46" y="50"/>
                    </a:cxn>
                    <a:cxn ang="0">
                      <a:pos x="58" y="45"/>
                    </a:cxn>
                    <a:cxn ang="0">
                      <a:pos x="50" y="45"/>
                    </a:cxn>
                    <a:cxn ang="0">
                      <a:pos x="36" y="45"/>
                    </a:cxn>
                    <a:cxn ang="0">
                      <a:pos x="25" y="43"/>
                    </a:cxn>
                    <a:cxn ang="0">
                      <a:pos x="12" y="44"/>
                    </a:cxn>
                    <a:cxn ang="0">
                      <a:pos x="8" y="53"/>
                    </a:cxn>
                    <a:cxn ang="0">
                      <a:pos x="6" y="64"/>
                    </a:cxn>
                    <a:cxn ang="0">
                      <a:pos x="4" y="50"/>
                    </a:cxn>
                    <a:cxn ang="0">
                      <a:pos x="0" y="35"/>
                    </a:cxn>
                    <a:cxn ang="0">
                      <a:pos x="6" y="24"/>
                    </a:cxn>
                    <a:cxn ang="0">
                      <a:pos x="13" y="17"/>
                    </a:cxn>
                    <a:cxn ang="0">
                      <a:pos x="22" y="12"/>
                    </a:cxn>
                  </a:cxnLst>
                  <a:rect l="0" t="0" r="r" b="b"/>
                  <a:pathLst>
                    <a:path w="127" h="142">
                      <a:moveTo>
                        <a:pt x="22" y="12"/>
                      </a:moveTo>
                      <a:lnTo>
                        <a:pt x="33" y="6"/>
                      </a:lnTo>
                      <a:lnTo>
                        <a:pt x="42" y="4"/>
                      </a:lnTo>
                      <a:lnTo>
                        <a:pt x="58" y="0"/>
                      </a:lnTo>
                      <a:lnTo>
                        <a:pt x="69" y="0"/>
                      </a:lnTo>
                      <a:lnTo>
                        <a:pt x="81" y="0"/>
                      </a:lnTo>
                      <a:lnTo>
                        <a:pt x="93" y="3"/>
                      </a:lnTo>
                      <a:lnTo>
                        <a:pt x="101" y="3"/>
                      </a:lnTo>
                      <a:lnTo>
                        <a:pt x="109" y="5"/>
                      </a:lnTo>
                      <a:lnTo>
                        <a:pt x="116" y="12"/>
                      </a:lnTo>
                      <a:lnTo>
                        <a:pt x="121" y="19"/>
                      </a:lnTo>
                      <a:lnTo>
                        <a:pt x="122" y="30"/>
                      </a:lnTo>
                      <a:lnTo>
                        <a:pt x="124" y="43"/>
                      </a:lnTo>
                      <a:lnTo>
                        <a:pt x="126" y="62"/>
                      </a:lnTo>
                      <a:lnTo>
                        <a:pt x="125" y="78"/>
                      </a:lnTo>
                      <a:lnTo>
                        <a:pt x="121" y="93"/>
                      </a:lnTo>
                      <a:lnTo>
                        <a:pt x="119" y="106"/>
                      </a:lnTo>
                      <a:lnTo>
                        <a:pt x="115" y="115"/>
                      </a:lnTo>
                      <a:lnTo>
                        <a:pt x="112" y="124"/>
                      </a:lnTo>
                      <a:lnTo>
                        <a:pt x="108" y="132"/>
                      </a:lnTo>
                      <a:lnTo>
                        <a:pt x="103" y="141"/>
                      </a:lnTo>
                      <a:lnTo>
                        <a:pt x="99" y="141"/>
                      </a:lnTo>
                      <a:lnTo>
                        <a:pt x="101" y="128"/>
                      </a:lnTo>
                      <a:lnTo>
                        <a:pt x="98" y="120"/>
                      </a:lnTo>
                      <a:lnTo>
                        <a:pt x="96" y="115"/>
                      </a:lnTo>
                      <a:lnTo>
                        <a:pt x="99" y="107"/>
                      </a:lnTo>
                      <a:lnTo>
                        <a:pt x="101" y="93"/>
                      </a:lnTo>
                      <a:lnTo>
                        <a:pt x="97" y="89"/>
                      </a:lnTo>
                      <a:lnTo>
                        <a:pt x="92" y="96"/>
                      </a:lnTo>
                      <a:lnTo>
                        <a:pt x="87" y="103"/>
                      </a:lnTo>
                      <a:lnTo>
                        <a:pt x="88" y="89"/>
                      </a:lnTo>
                      <a:lnTo>
                        <a:pt x="85" y="72"/>
                      </a:lnTo>
                      <a:lnTo>
                        <a:pt x="85" y="54"/>
                      </a:lnTo>
                      <a:lnTo>
                        <a:pt x="85" y="44"/>
                      </a:lnTo>
                      <a:lnTo>
                        <a:pt x="89" y="40"/>
                      </a:lnTo>
                      <a:lnTo>
                        <a:pt x="80" y="42"/>
                      </a:lnTo>
                      <a:lnTo>
                        <a:pt x="73" y="45"/>
                      </a:lnTo>
                      <a:lnTo>
                        <a:pt x="67" y="46"/>
                      </a:lnTo>
                      <a:lnTo>
                        <a:pt x="54" y="48"/>
                      </a:lnTo>
                      <a:lnTo>
                        <a:pt x="46" y="50"/>
                      </a:lnTo>
                      <a:lnTo>
                        <a:pt x="58" y="45"/>
                      </a:lnTo>
                      <a:lnTo>
                        <a:pt x="50" y="45"/>
                      </a:lnTo>
                      <a:lnTo>
                        <a:pt x="36" y="45"/>
                      </a:lnTo>
                      <a:lnTo>
                        <a:pt x="25" y="43"/>
                      </a:lnTo>
                      <a:lnTo>
                        <a:pt x="12" y="44"/>
                      </a:lnTo>
                      <a:lnTo>
                        <a:pt x="8" y="53"/>
                      </a:lnTo>
                      <a:lnTo>
                        <a:pt x="6" y="64"/>
                      </a:lnTo>
                      <a:lnTo>
                        <a:pt x="4" y="50"/>
                      </a:lnTo>
                      <a:lnTo>
                        <a:pt x="0" y="35"/>
                      </a:lnTo>
                      <a:lnTo>
                        <a:pt x="6" y="24"/>
                      </a:lnTo>
                      <a:lnTo>
                        <a:pt x="13" y="17"/>
                      </a:lnTo>
                      <a:lnTo>
                        <a:pt x="22" y="1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163" name="Group 315"/>
            <p:cNvGrpSpPr>
              <a:grpSpLocks/>
            </p:cNvGrpSpPr>
            <p:nvPr/>
          </p:nvGrpSpPr>
          <p:grpSpPr bwMode="auto">
            <a:xfrm>
              <a:off x="1914" y="1622"/>
              <a:ext cx="177" cy="742"/>
              <a:chOff x="3141" y="1350"/>
              <a:chExt cx="287" cy="1331"/>
            </a:xfrm>
          </p:grpSpPr>
          <p:grpSp>
            <p:nvGrpSpPr>
              <p:cNvPr id="335164" name="Group 316"/>
              <p:cNvGrpSpPr>
                <a:grpSpLocks/>
              </p:cNvGrpSpPr>
              <p:nvPr/>
            </p:nvGrpSpPr>
            <p:grpSpPr bwMode="auto">
              <a:xfrm>
                <a:off x="3202" y="1350"/>
                <a:ext cx="152" cy="232"/>
                <a:chOff x="3202" y="1350"/>
                <a:chExt cx="152" cy="232"/>
              </a:xfrm>
            </p:grpSpPr>
            <p:sp>
              <p:nvSpPr>
                <p:cNvPr id="335165" name="Freeform 317"/>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66" name="Freeform 318"/>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67" name="Group 319"/>
                <p:cNvGrpSpPr>
                  <a:grpSpLocks/>
                </p:cNvGrpSpPr>
                <p:nvPr/>
              </p:nvGrpSpPr>
              <p:grpSpPr bwMode="auto">
                <a:xfrm>
                  <a:off x="3231" y="1474"/>
                  <a:ext cx="96" cy="18"/>
                  <a:chOff x="3231" y="1474"/>
                  <a:chExt cx="96" cy="18"/>
                </a:xfrm>
              </p:grpSpPr>
              <p:grpSp>
                <p:nvGrpSpPr>
                  <p:cNvPr id="335168" name="Group 320"/>
                  <p:cNvGrpSpPr>
                    <a:grpSpLocks/>
                  </p:cNvGrpSpPr>
                  <p:nvPr/>
                </p:nvGrpSpPr>
                <p:grpSpPr bwMode="auto">
                  <a:xfrm>
                    <a:off x="3231" y="1474"/>
                    <a:ext cx="10" cy="18"/>
                    <a:chOff x="3231" y="1474"/>
                    <a:chExt cx="10" cy="18"/>
                  </a:xfrm>
                </p:grpSpPr>
                <p:sp>
                  <p:nvSpPr>
                    <p:cNvPr id="335169" name="Oval 321"/>
                    <p:cNvSpPr>
                      <a:spLocks noChangeArrowheads="1"/>
                    </p:cNvSpPr>
                    <p:nvPr/>
                  </p:nvSpPr>
                  <p:spPr bwMode="auto">
                    <a:xfrm>
                      <a:off x="3231" y="1474"/>
                      <a:ext cx="9"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170" name="Oval 322"/>
                    <p:cNvSpPr>
                      <a:spLocks noChangeArrowheads="1"/>
                    </p:cNvSpPr>
                    <p:nvPr/>
                  </p:nvSpPr>
                  <p:spPr bwMode="auto">
                    <a:xfrm>
                      <a:off x="3233"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nvGrpSpPr>
                  <p:cNvPr id="335171" name="Group 323"/>
                  <p:cNvGrpSpPr>
                    <a:grpSpLocks/>
                  </p:cNvGrpSpPr>
                  <p:nvPr/>
                </p:nvGrpSpPr>
                <p:grpSpPr bwMode="auto">
                  <a:xfrm>
                    <a:off x="3317" y="1474"/>
                    <a:ext cx="10" cy="18"/>
                    <a:chOff x="3317" y="1474"/>
                    <a:chExt cx="10" cy="18"/>
                  </a:xfrm>
                </p:grpSpPr>
                <p:sp>
                  <p:nvSpPr>
                    <p:cNvPr id="335172" name="Oval 324"/>
                    <p:cNvSpPr>
                      <a:spLocks noChangeArrowheads="1"/>
                    </p:cNvSpPr>
                    <p:nvPr/>
                  </p:nvSpPr>
                  <p:spPr bwMode="auto">
                    <a:xfrm>
                      <a:off x="3317" y="1474"/>
                      <a:ext cx="8"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173" name="Oval 325"/>
                    <p:cNvSpPr>
                      <a:spLocks noChangeArrowheads="1"/>
                    </p:cNvSpPr>
                    <p:nvPr/>
                  </p:nvSpPr>
                  <p:spPr bwMode="auto">
                    <a:xfrm>
                      <a:off x="3319"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grpSp>
          <p:grpSp>
            <p:nvGrpSpPr>
              <p:cNvPr id="335174" name="Group 326"/>
              <p:cNvGrpSpPr>
                <a:grpSpLocks/>
              </p:cNvGrpSpPr>
              <p:nvPr/>
            </p:nvGrpSpPr>
            <p:grpSpPr bwMode="auto">
              <a:xfrm>
                <a:off x="3187" y="1992"/>
                <a:ext cx="236" cy="632"/>
                <a:chOff x="3187" y="1992"/>
                <a:chExt cx="236" cy="632"/>
              </a:xfrm>
            </p:grpSpPr>
            <p:grpSp>
              <p:nvGrpSpPr>
                <p:cNvPr id="335175" name="Group 327"/>
                <p:cNvGrpSpPr>
                  <a:grpSpLocks/>
                </p:cNvGrpSpPr>
                <p:nvPr/>
              </p:nvGrpSpPr>
              <p:grpSpPr bwMode="auto">
                <a:xfrm>
                  <a:off x="3187" y="1992"/>
                  <a:ext cx="236" cy="632"/>
                  <a:chOff x="3187" y="1992"/>
                  <a:chExt cx="236" cy="632"/>
                </a:xfrm>
              </p:grpSpPr>
              <p:sp>
                <p:nvSpPr>
                  <p:cNvPr id="335176" name="Freeform 328"/>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77" name="Freeform 329"/>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178" name="Freeform 330"/>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179" name="Group 331"/>
              <p:cNvGrpSpPr>
                <a:grpSpLocks/>
              </p:cNvGrpSpPr>
              <p:nvPr/>
            </p:nvGrpSpPr>
            <p:grpSpPr bwMode="auto">
              <a:xfrm>
                <a:off x="3141" y="1552"/>
                <a:ext cx="287" cy="596"/>
                <a:chOff x="3141" y="1552"/>
                <a:chExt cx="287" cy="596"/>
              </a:xfrm>
            </p:grpSpPr>
            <p:sp>
              <p:nvSpPr>
                <p:cNvPr id="335180" name="Freeform 332"/>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81" name="Group 333"/>
                <p:cNvGrpSpPr>
                  <a:grpSpLocks/>
                </p:cNvGrpSpPr>
                <p:nvPr/>
              </p:nvGrpSpPr>
              <p:grpSpPr bwMode="auto">
                <a:xfrm>
                  <a:off x="3179" y="1671"/>
                  <a:ext cx="177" cy="371"/>
                  <a:chOff x="3179" y="1671"/>
                  <a:chExt cx="177" cy="371"/>
                </a:xfrm>
              </p:grpSpPr>
              <p:grpSp>
                <p:nvGrpSpPr>
                  <p:cNvPr id="335182" name="Group 334"/>
                  <p:cNvGrpSpPr>
                    <a:grpSpLocks/>
                  </p:cNvGrpSpPr>
                  <p:nvPr/>
                </p:nvGrpSpPr>
                <p:grpSpPr bwMode="auto">
                  <a:xfrm>
                    <a:off x="3184" y="1837"/>
                    <a:ext cx="126" cy="205"/>
                    <a:chOff x="3184" y="1837"/>
                    <a:chExt cx="126" cy="205"/>
                  </a:xfrm>
                </p:grpSpPr>
                <p:sp>
                  <p:nvSpPr>
                    <p:cNvPr id="335183" name="Freeform 335"/>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184" name="Freeform 336"/>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185" name="Group 337"/>
                  <p:cNvGrpSpPr>
                    <a:grpSpLocks/>
                  </p:cNvGrpSpPr>
                  <p:nvPr/>
                </p:nvGrpSpPr>
                <p:grpSpPr bwMode="auto">
                  <a:xfrm>
                    <a:off x="3179" y="1671"/>
                    <a:ext cx="177" cy="240"/>
                    <a:chOff x="3179" y="1671"/>
                    <a:chExt cx="177" cy="240"/>
                  </a:xfrm>
                </p:grpSpPr>
                <p:sp>
                  <p:nvSpPr>
                    <p:cNvPr id="335186" name="Freeform 338"/>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187" name="Group 339"/>
                    <p:cNvGrpSpPr>
                      <a:grpSpLocks/>
                    </p:cNvGrpSpPr>
                    <p:nvPr/>
                  </p:nvGrpSpPr>
                  <p:grpSpPr bwMode="auto">
                    <a:xfrm>
                      <a:off x="3179" y="1747"/>
                      <a:ext cx="177" cy="164"/>
                      <a:chOff x="3179" y="1747"/>
                      <a:chExt cx="177" cy="164"/>
                    </a:xfrm>
                  </p:grpSpPr>
                  <p:sp>
                    <p:nvSpPr>
                      <p:cNvPr id="335188" name="Freeform 340"/>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89" name="Freeform 341"/>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grpSp>
          <p:grpSp>
            <p:nvGrpSpPr>
              <p:cNvPr id="335190" name="Group 342"/>
              <p:cNvGrpSpPr>
                <a:grpSpLocks/>
              </p:cNvGrpSpPr>
              <p:nvPr/>
            </p:nvGrpSpPr>
            <p:grpSpPr bwMode="auto">
              <a:xfrm>
                <a:off x="3178" y="2542"/>
                <a:ext cx="180" cy="139"/>
                <a:chOff x="3178" y="2542"/>
                <a:chExt cx="180" cy="139"/>
              </a:xfrm>
            </p:grpSpPr>
            <p:sp>
              <p:nvSpPr>
                <p:cNvPr id="335191" name="Freeform 343"/>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192" name="Freeform 344"/>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193" name="Group 345"/>
            <p:cNvGrpSpPr>
              <a:grpSpLocks/>
            </p:cNvGrpSpPr>
            <p:nvPr/>
          </p:nvGrpSpPr>
          <p:grpSpPr bwMode="auto">
            <a:xfrm>
              <a:off x="1750" y="1697"/>
              <a:ext cx="171" cy="692"/>
              <a:chOff x="2916" y="1423"/>
              <a:chExt cx="275" cy="1241"/>
            </a:xfrm>
          </p:grpSpPr>
          <p:grpSp>
            <p:nvGrpSpPr>
              <p:cNvPr id="335194" name="Group 346"/>
              <p:cNvGrpSpPr>
                <a:grpSpLocks/>
              </p:cNvGrpSpPr>
              <p:nvPr/>
            </p:nvGrpSpPr>
            <p:grpSpPr bwMode="auto">
              <a:xfrm>
                <a:off x="2920" y="1809"/>
                <a:ext cx="265" cy="364"/>
                <a:chOff x="2920" y="1809"/>
                <a:chExt cx="265" cy="364"/>
              </a:xfrm>
            </p:grpSpPr>
            <p:sp>
              <p:nvSpPr>
                <p:cNvPr id="335195" name="Freeform 347"/>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196" name="Freeform 348"/>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197" name="Freeform 349"/>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198" name="Group 350"/>
              <p:cNvGrpSpPr>
                <a:grpSpLocks/>
              </p:cNvGrpSpPr>
              <p:nvPr/>
            </p:nvGrpSpPr>
            <p:grpSpPr bwMode="auto">
              <a:xfrm>
                <a:off x="2965" y="1423"/>
                <a:ext cx="170" cy="1241"/>
                <a:chOff x="2965" y="1423"/>
                <a:chExt cx="170" cy="1241"/>
              </a:xfrm>
            </p:grpSpPr>
            <p:sp>
              <p:nvSpPr>
                <p:cNvPr id="335199" name="Freeform 351"/>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200" name="Group 352"/>
                <p:cNvGrpSpPr>
                  <a:grpSpLocks/>
                </p:cNvGrpSpPr>
                <p:nvPr/>
              </p:nvGrpSpPr>
              <p:grpSpPr bwMode="auto">
                <a:xfrm>
                  <a:off x="2996" y="1603"/>
                  <a:ext cx="120" cy="285"/>
                  <a:chOff x="2996" y="1603"/>
                  <a:chExt cx="120" cy="285"/>
                </a:xfrm>
              </p:grpSpPr>
              <p:sp>
                <p:nvSpPr>
                  <p:cNvPr id="335201" name="Freeform 353"/>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202" name="Freeform 354"/>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203" name="Freeform 355"/>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204" name="Group 356"/>
                <p:cNvGrpSpPr>
                  <a:grpSpLocks/>
                </p:cNvGrpSpPr>
                <p:nvPr/>
              </p:nvGrpSpPr>
              <p:grpSpPr bwMode="auto">
                <a:xfrm>
                  <a:off x="2965" y="2554"/>
                  <a:ext cx="161" cy="110"/>
                  <a:chOff x="2965" y="2554"/>
                  <a:chExt cx="161" cy="110"/>
                </a:xfrm>
              </p:grpSpPr>
              <p:sp>
                <p:nvSpPr>
                  <p:cNvPr id="335205" name="Freeform 357"/>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06" name="Freeform 358"/>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207" name="Group 359"/>
                <p:cNvGrpSpPr>
                  <a:grpSpLocks/>
                </p:cNvGrpSpPr>
                <p:nvPr/>
              </p:nvGrpSpPr>
              <p:grpSpPr bwMode="auto">
                <a:xfrm>
                  <a:off x="2984" y="1423"/>
                  <a:ext cx="151" cy="181"/>
                  <a:chOff x="2984" y="1423"/>
                  <a:chExt cx="151" cy="181"/>
                </a:xfrm>
              </p:grpSpPr>
              <p:sp>
                <p:nvSpPr>
                  <p:cNvPr id="335208" name="Freeform 360"/>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09" name="Freeform 361"/>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210" name="Group 362"/>
                  <p:cNvGrpSpPr>
                    <a:grpSpLocks/>
                  </p:cNvGrpSpPr>
                  <p:nvPr/>
                </p:nvGrpSpPr>
                <p:grpSpPr bwMode="auto">
                  <a:xfrm>
                    <a:off x="3005" y="1521"/>
                    <a:ext cx="111" cy="10"/>
                    <a:chOff x="3005" y="1521"/>
                    <a:chExt cx="111" cy="10"/>
                  </a:xfrm>
                </p:grpSpPr>
                <p:sp>
                  <p:nvSpPr>
                    <p:cNvPr id="335211" name="Oval 363"/>
                    <p:cNvSpPr>
                      <a:spLocks noChangeArrowheads="1"/>
                    </p:cNvSpPr>
                    <p:nvPr/>
                  </p:nvSpPr>
                  <p:spPr bwMode="auto">
                    <a:xfrm>
                      <a:off x="3005" y="1521"/>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212" name="Oval 364"/>
                    <p:cNvSpPr>
                      <a:spLocks noChangeArrowheads="1"/>
                    </p:cNvSpPr>
                    <p:nvPr/>
                  </p:nvSpPr>
                  <p:spPr bwMode="auto">
                    <a:xfrm>
                      <a:off x="3108" y="1523"/>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grpSp>
        </p:grpSp>
        <p:grpSp>
          <p:nvGrpSpPr>
            <p:cNvPr id="335213" name="Group 365"/>
            <p:cNvGrpSpPr>
              <a:grpSpLocks/>
            </p:cNvGrpSpPr>
            <p:nvPr/>
          </p:nvGrpSpPr>
          <p:grpSpPr bwMode="auto">
            <a:xfrm>
              <a:off x="1338" y="1847"/>
              <a:ext cx="207" cy="769"/>
              <a:chOff x="3333" y="1318"/>
              <a:chExt cx="335" cy="1381"/>
            </a:xfrm>
          </p:grpSpPr>
          <p:grpSp>
            <p:nvGrpSpPr>
              <p:cNvPr id="335214" name="Group 366"/>
              <p:cNvGrpSpPr>
                <a:grpSpLocks/>
              </p:cNvGrpSpPr>
              <p:nvPr/>
            </p:nvGrpSpPr>
            <p:grpSpPr bwMode="auto">
              <a:xfrm>
                <a:off x="3333" y="2564"/>
                <a:ext cx="329" cy="135"/>
                <a:chOff x="3333" y="2564"/>
                <a:chExt cx="329" cy="135"/>
              </a:xfrm>
            </p:grpSpPr>
            <p:sp>
              <p:nvSpPr>
                <p:cNvPr id="335215" name="Freeform 367"/>
                <p:cNvSpPr>
                  <a:spLocks/>
                </p:cNvSpPr>
                <p:nvPr/>
              </p:nvSpPr>
              <p:spPr bwMode="auto">
                <a:xfrm>
                  <a:off x="3333" y="2564"/>
                  <a:ext cx="137" cy="84"/>
                </a:xfrm>
                <a:custGeom>
                  <a:avLst/>
                  <a:gdLst/>
                  <a:ahLst/>
                  <a:cxnLst>
                    <a:cxn ang="0">
                      <a:pos x="69" y="0"/>
                    </a:cxn>
                    <a:cxn ang="0">
                      <a:pos x="47" y="21"/>
                    </a:cxn>
                    <a:cxn ang="0">
                      <a:pos x="28" y="45"/>
                    </a:cxn>
                    <a:cxn ang="0">
                      <a:pos x="3" y="66"/>
                    </a:cxn>
                    <a:cxn ang="0">
                      <a:pos x="0" y="77"/>
                    </a:cxn>
                    <a:cxn ang="0">
                      <a:pos x="25" y="83"/>
                    </a:cxn>
                    <a:cxn ang="0">
                      <a:pos x="50" y="80"/>
                    </a:cxn>
                    <a:cxn ang="0">
                      <a:pos x="81" y="66"/>
                    </a:cxn>
                    <a:cxn ang="0">
                      <a:pos x="104" y="53"/>
                    </a:cxn>
                    <a:cxn ang="0">
                      <a:pos x="128" y="50"/>
                    </a:cxn>
                    <a:cxn ang="0">
                      <a:pos x="136" y="43"/>
                    </a:cxn>
                    <a:cxn ang="0">
                      <a:pos x="134" y="4"/>
                    </a:cxn>
                    <a:cxn ang="0">
                      <a:pos x="69" y="0"/>
                    </a:cxn>
                  </a:cxnLst>
                  <a:rect l="0" t="0" r="r" b="b"/>
                  <a:pathLst>
                    <a:path w="137" h="84">
                      <a:moveTo>
                        <a:pt x="69" y="0"/>
                      </a:moveTo>
                      <a:lnTo>
                        <a:pt x="47" y="21"/>
                      </a:lnTo>
                      <a:lnTo>
                        <a:pt x="28" y="45"/>
                      </a:lnTo>
                      <a:lnTo>
                        <a:pt x="3" y="66"/>
                      </a:lnTo>
                      <a:lnTo>
                        <a:pt x="0" y="77"/>
                      </a:lnTo>
                      <a:lnTo>
                        <a:pt x="25" y="83"/>
                      </a:lnTo>
                      <a:lnTo>
                        <a:pt x="50" y="80"/>
                      </a:lnTo>
                      <a:lnTo>
                        <a:pt x="81" y="66"/>
                      </a:lnTo>
                      <a:lnTo>
                        <a:pt x="104" y="53"/>
                      </a:lnTo>
                      <a:lnTo>
                        <a:pt x="128" y="50"/>
                      </a:lnTo>
                      <a:lnTo>
                        <a:pt x="136" y="43"/>
                      </a:lnTo>
                      <a:lnTo>
                        <a:pt x="134" y="4"/>
                      </a:lnTo>
                      <a:lnTo>
                        <a:pt x="69"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16" name="Freeform 368"/>
                <p:cNvSpPr>
                  <a:spLocks/>
                </p:cNvSpPr>
                <p:nvPr/>
              </p:nvSpPr>
              <p:spPr bwMode="auto">
                <a:xfrm>
                  <a:off x="3576" y="2606"/>
                  <a:ext cx="86" cy="93"/>
                </a:xfrm>
                <a:custGeom>
                  <a:avLst/>
                  <a:gdLst/>
                  <a:ahLst/>
                  <a:cxnLst>
                    <a:cxn ang="0">
                      <a:pos x="1" y="2"/>
                    </a:cxn>
                    <a:cxn ang="0">
                      <a:pos x="0" y="26"/>
                    </a:cxn>
                    <a:cxn ang="0">
                      <a:pos x="12" y="38"/>
                    </a:cxn>
                    <a:cxn ang="0">
                      <a:pos x="15" y="59"/>
                    </a:cxn>
                    <a:cxn ang="0">
                      <a:pos x="34" y="79"/>
                    </a:cxn>
                    <a:cxn ang="0">
                      <a:pos x="50" y="90"/>
                    </a:cxn>
                    <a:cxn ang="0">
                      <a:pos x="64" y="92"/>
                    </a:cxn>
                    <a:cxn ang="0">
                      <a:pos x="78" y="91"/>
                    </a:cxn>
                    <a:cxn ang="0">
                      <a:pos x="85" y="77"/>
                    </a:cxn>
                    <a:cxn ang="0">
                      <a:pos x="83" y="56"/>
                    </a:cxn>
                    <a:cxn ang="0">
                      <a:pos x="69" y="33"/>
                    </a:cxn>
                    <a:cxn ang="0">
                      <a:pos x="48" y="8"/>
                    </a:cxn>
                    <a:cxn ang="0">
                      <a:pos x="47" y="0"/>
                    </a:cxn>
                    <a:cxn ang="0">
                      <a:pos x="1" y="2"/>
                    </a:cxn>
                  </a:cxnLst>
                  <a:rect l="0" t="0" r="r" b="b"/>
                  <a:pathLst>
                    <a:path w="86" h="93">
                      <a:moveTo>
                        <a:pt x="1" y="2"/>
                      </a:moveTo>
                      <a:lnTo>
                        <a:pt x="0" y="26"/>
                      </a:lnTo>
                      <a:lnTo>
                        <a:pt x="12" y="38"/>
                      </a:lnTo>
                      <a:lnTo>
                        <a:pt x="15" y="59"/>
                      </a:lnTo>
                      <a:lnTo>
                        <a:pt x="34" y="79"/>
                      </a:lnTo>
                      <a:lnTo>
                        <a:pt x="50" y="90"/>
                      </a:lnTo>
                      <a:lnTo>
                        <a:pt x="64" y="92"/>
                      </a:lnTo>
                      <a:lnTo>
                        <a:pt x="78" y="91"/>
                      </a:lnTo>
                      <a:lnTo>
                        <a:pt x="85" y="77"/>
                      </a:lnTo>
                      <a:lnTo>
                        <a:pt x="83" y="56"/>
                      </a:lnTo>
                      <a:lnTo>
                        <a:pt x="69" y="33"/>
                      </a:lnTo>
                      <a:lnTo>
                        <a:pt x="48" y="8"/>
                      </a:lnTo>
                      <a:lnTo>
                        <a:pt x="47" y="0"/>
                      </a:lnTo>
                      <a:lnTo>
                        <a:pt x="1" y="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217" name="Group 369"/>
              <p:cNvGrpSpPr>
                <a:grpSpLocks/>
              </p:cNvGrpSpPr>
              <p:nvPr/>
            </p:nvGrpSpPr>
            <p:grpSpPr bwMode="auto">
              <a:xfrm>
                <a:off x="3367" y="1492"/>
                <a:ext cx="301" cy="1117"/>
                <a:chOff x="3367" y="1492"/>
                <a:chExt cx="301" cy="1117"/>
              </a:xfrm>
            </p:grpSpPr>
            <p:sp>
              <p:nvSpPr>
                <p:cNvPr id="335218" name="Freeform 370"/>
                <p:cNvSpPr>
                  <a:spLocks/>
                </p:cNvSpPr>
                <p:nvPr/>
              </p:nvSpPr>
              <p:spPr bwMode="auto">
                <a:xfrm>
                  <a:off x="3374" y="2069"/>
                  <a:ext cx="41" cy="105"/>
                </a:xfrm>
                <a:custGeom>
                  <a:avLst/>
                  <a:gdLst/>
                  <a:ahLst/>
                  <a:cxnLst>
                    <a:cxn ang="0">
                      <a:pos x="2" y="1"/>
                    </a:cxn>
                    <a:cxn ang="0">
                      <a:pos x="0" y="58"/>
                    </a:cxn>
                    <a:cxn ang="0">
                      <a:pos x="21" y="93"/>
                    </a:cxn>
                    <a:cxn ang="0">
                      <a:pos x="31" y="104"/>
                    </a:cxn>
                    <a:cxn ang="0">
                      <a:pos x="30" y="54"/>
                    </a:cxn>
                    <a:cxn ang="0">
                      <a:pos x="34" y="60"/>
                    </a:cxn>
                    <a:cxn ang="0">
                      <a:pos x="40" y="76"/>
                    </a:cxn>
                    <a:cxn ang="0">
                      <a:pos x="40" y="58"/>
                    </a:cxn>
                    <a:cxn ang="0">
                      <a:pos x="35" y="27"/>
                    </a:cxn>
                    <a:cxn ang="0">
                      <a:pos x="22" y="0"/>
                    </a:cxn>
                    <a:cxn ang="0">
                      <a:pos x="2" y="1"/>
                    </a:cxn>
                  </a:cxnLst>
                  <a:rect l="0" t="0" r="r" b="b"/>
                  <a:pathLst>
                    <a:path w="41" h="105">
                      <a:moveTo>
                        <a:pt x="2" y="1"/>
                      </a:moveTo>
                      <a:lnTo>
                        <a:pt x="0" y="58"/>
                      </a:lnTo>
                      <a:lnTo>
                        <a:pt x="21" y="93"/>
                      </a:lnTo>
                      <a:lnTo>
                        <a:pt x="31" y="104"/>
                      </a:lnTo>
                      <a:lnTo>
                        <a:pt x="30" y="54"/>
                      </a:lnTo>
                      <a:lnTo>
                        <a:pt x="34" y="60"/>
                      </a:lnTo>
                      <a:lnTo>
                        <a:pt x="40" y="76"/>
                      </a:lnTo>
                      <a:lnTo>
                        <a:pt x="40" y="58"/>
                      </a:lnTo>
                      <a:lnTo>
                        <a:pt x="35" y="27"/>
                      </a:lnTo>
                      <a:lnTo>
                        <a:pt x="22" y="0"/>
                      </a:lnTo>
                      <a:lnTo>
                        <a:pt x="2" y="1"/>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19" name="Freeform 371"/>
                <p:cNvSpPr>
                  <a:spLocks/>
                </p:cNvSpPr>
                <p:nvPr/>
              </p:nvSpPr>
              <p:spPr bwMode="auto">
                <a:xfrm>
                  <a:off x="3394" y="1844"/>
                  <a:ext cx="237" cy="765"/>
                </a:xfrm>
                <a:custGeom>
                  <a:avLst/>
                  <a:gdLst/>
                  <a:ahLst/>
                  <a:cxnLst>
                    <a:cxn ang="0">
                      <a:pos x="2" y="0"/>
                    </a:cxn>
                    <a:cxn ang="0">
                      <a:pos x="0" y="415"/>
                    </a:cxn>
                    <a:cxn ang="0">
                      <a:pos x="2" y="723"/>
                    </a:cxn>
                    <a:cxn ang="0">
                      <a:pos x="73" y="737"/>
                    </a:cxn>
                    <a:cxn ang="0">
                      <a:pos x="83" y="485"/>
                    </a:cxn>
                    <a:cxn ang="0">
                      <a:pos x="75" y="461"/>
                    </a:cxn>
                    <a:cxn ang="0">
                      <a:pos x="83" y="447"/>
                    </a:cxn>
                    <a:cxn ang="0">
                      <a:pos x="83" y="294"/>
                    </a:cxn>
                    <a:cxn ang="0">
                      <a:pos x="101" y="342"/>
                    </a:cxn>
                    <a:cxn ang="0">
                      <a:pos x="141" y="551"/>
                    </a:cxn>
                    <a:cxn ang="0">
                      <a:pos x="176" y="764"/>
                    </a:cxn>
                    <a:cxn ang="0">
                      <a:pos x="236" y="764"/>
                    </a:cxn>
                    <a:cxn ang="0">
                      <a:pos x="209" y="477"/>
                    </a:cxn>
                    <a:cxn ang="0">
                      <a:pos x="198" y="234"/>
                    </a:cxn>
                    <a:cxn ang="0">
                      <a:pos x="203" y="5"/>
                    </a:cxn>
                    <a:cxn ang="0">
                      <a:pos x="2" y="0"/>
                    </a:cxn>
                  </a:cxnLst>
                  <a:rect l="0" t="0" r="r" b="b"/>
                  <a:pathLst>
                    <a:path w="237" h="765">
                      <a:moveTo>
                        <a:pt x="2" y="0"/>
                      </a:moveTo>
                      <a:lnTo>
                        <a:pt x="0" y="415"/>
                      </a:lnTo>
                      <a:lnTo>
                        <a:pt x="2" y="723"/>
                      </a:lnTo>
                      <a:lnTo>
                        <a:pt x="73" y="737"/>
                      </a:lnTo>
                      <a:lnTo>
                        <a:pt x="83" y="485"/>
                      </a:lnTo>
                      <a:lnTo>
                        <a:pt x="75" y="461"/>
                      </a:lnTo>
                      <a:lnTo>
                        <a:pt x="83" y="447"/>
                      </a:lnTo>
                      <a:lnTo>
                        <a:pt x="83" y="294"/>
                      </a:lnTo>
                      <a:lnTo>
                        <a:pt x="101" y="342"/>
                      </a:lnTo>
                      <a:lnTo>
                        <a:pt x="141" y="551"/>
                      </a:lnTo>
                      <a:lnTo>
                        <a:pt x="176" y="764"/>
                      </a:lnTo>
                      <a:lnTo>
                        <a:pt x="236" y="764"/>
                      </a:lnTo>
                      <a:lnTo>
                        <a:pt x="209" y="477"/>
                      </a:lnTo>
                      <a:lnTo>
                        <a:pt x="198" y="234"/>
                      </a:lnTo>
                      <a:lnTo>
                        <a:pt x="203" y="5"/>
                      </a:lnTo>
                      <a:lnTo>
                        <a:pt x="2"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20" name="Freeform 372"/>
                <p:cNvSpPr>
                  <a:spLocks/>
                </p:cNvSpPr>
                <p:nvPr/>
              </p:nvSpPr>
              <p:spPr bwMode="auto">
                <a:xfrm>
                  <a:off x="3367" y="1492"/>
                  <a:ext cx="301" cy="585"/>
                </a:xfrm>
                <a:custGeom>
                  <a:avLst/>
                  <a:gdLst/>
                  <a:ahLst/>
                  <a:cxnLst>
                    <a:cxn ang="0">
                      <a:pos x="99" y="7"/>
                    </a:cxn>
                    <a:cxn ang="0">
                      <a:pos x="8" y="78"/>
                    </a:cxn>
                    <a:cxn ang="0">
                      <a:pos x="2" y="265"/>
                    </a:cxn>
                    <a:cxn ang="0">
                      <a:pos x="0" y="360"/>
                    </a:cxn>
                    <a:cxn ang="0">
                      <a:pos x="5" y="584"/>
                    </a:cxn>
                    <a:cxn ang="0">
                      <a:pos x="26" y="584"/>
                    </a:cxn>
                    <a:cxn ang="0">
                      <a:pos x="36" y="354"/>
                    </a:cxn>
                    <a:cxn ang="0">
                      <a:pos x="228" y="354"/>
                    </a:cxn>
                    <a:cxn ang="0">
                      <a:pos x="234" y="297"/>
                    </a:cxn>
                    <a:cxn ang="0">
                      <a:pos x="240" y="337"/>
                    </a:cxn>
                    <a:cxn ang="0">
                      <a:pos x="227" y="424"/>
                    </a:cxn>
                    <a:cxn ang="0">
                      <a:pos x="214" y="554"/>
                    </a:cxn>
                    <a:cxn ang="0">
                      <a:pos x="246" y="562"/>
                    </a:cxn>
                    <a:cxn ang="0">
                      <a:pos x="300" y="334"/>
                    </a:cxn>
                    <a:cxn ang="0">
                      <a:pos x="266" y="66"/>
                    </a:cxn>
                    <a:cxn ang="0">
                      <a:pos x="164" y="0"/>
                    </a:cxn>
                    <a:cxn ang="0">
                      <a:pos x="119" y="30"/>
                    </a:cxn>
                    <a:cxn ang="0">
                      <a:pos x="99" y="7"/>
                    </a:cxn>
                  </a:cxnLst>
                  <a:rect l="0" t="0" r="r" b="b"/>
                  <a:pathLst>
                    <a:path w="301" h="585">
                      <a:moveTo>
                        <a:pt x="99" y="7"/>
                      </a:moveTo>
                      <a:lnTo>
                        <a:pt x="8" y="78"/>
                      </a:lnTo>
                      <a:lnTo>
                        <a:pt x="2" y="265"/>
                      </a:lnTo>
                      <a:lnTo>
                        <a:pt x="0" y="360"/>
                      </a:lnTo>
                      <a:lnTo>
                        <a:pt x="5" y="584"/>
                      </a:lnTo>
                      <a:lnTo>
                        <a:pt x="26" y="584"/>
                      </a:lnTo>
                      <a:lnTo>
                        <a:pt x="36" y="354"/>
                      </a:lnTo>
                      <a:lnTo>
                        <a:pt x="228" y="354"/>
                      </a:lnTo>
                      <a:lnTo>
                        <a:pt x="234" y="297"/>
                      </a:lnTo>
                      <a:lnTo>
                        <a:pt x="240" y="337"/>
                      </a:lnTo>
                      <a:lnTo>
                        <a:pt x="227" y="424"/>
                      </a:lnTo>
                      <a:lnTo>
                        <a:pt x="214" y="554"/>
                      </a:lnTo>
                      <a:lnTo>
                        <a:pt x="246" y="562"/>
                      </a:lnTo>
                      <a:lnTo>
                        <a:pt x="300" y="334"/>
                      </a:lnTo>
                      <a:lnTo>
                        <a:pt x="266" y="66"/>
                      </a:lnTo>
                      <a:lnTo>
                        <a:pt x="164" y="0"/>
                      </a:lnTo>
                      <a:lnTo>
                        <a:pt x="119" y="30"/>
                      </a:lnTo>
                      <a:lnTo>
                        <a:pt x="99" y="7"/>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21" name="Freeform 373"/>
                <p:cNvSpPr>
                  <a:spLocks/>
                </p:cNvSpPr>
                <p:nvPr/>
              </p:nvSpPr>
              <p:spPr bwMode="auto">
                <a:xfrm>
                  <a:off x="3572" y="2042"/>
                  <a:ext cx="46" cy="99"/>
                </a:xfrm>
                <a:custGeom>
                  <a:avLst/>
                  <a:gdLst/>
                  <a:ahLst/>
                  <a:cxnLst>
                    <a:cxn ang="0">
                      <a:pos x="13" y="0"/>
                    </a:cxn>
                    <a:cxn ang="0">
                      <a:pos x="0" y="52"/>
                    </a:cxn>
                    <a:cxn ang="0">
                      <a:pos x="23" y="98"/>
                    </a:cxn>
                    <a:cxn ang="0">
                      <a:pos x="31" y="93"/>
                    </a:cxn>
                    <a:cxn ang="0">
                      <a:pos x="45" y="88"/>
                    </a:cxn>
                    <a:cxn ang="0">
                      <a:pos x="40" y="73"/>
                    </a:cxn>
                    <a:cxn ang="0">
                      <a:pos x="38" y="55"/>
                    </a:cxn>
                    <a:cxn ang="0">
                      <a:pos x="45" y="36"/>
                    </a:cxn>
                    <a:cxn ang="0">
                      <a:pos x="40" y="4"/>
                    </a:cxn>
                    <a:cxn ang="0">
                      <a:pos x="13" y="0"/>
                    </a:cxn>
                  </a:cxnLst>
                  <a:rect l="0" t="0" r="r" b="b"/>
                  <a:pathLst>
                    <a:path w="46" h="99">
                      <a:moveTo>
                        <a:pt x="13" y="0"/>
                      </a:moveTo>
                      <a:lnTo>
                        <a:pt x="0" y="52"/>
                      </a:lnTo>
                      <a:lnTo>
                        <a:pt x="23" y="98"/>
                      </a:lnTo>
                      <a:lnTo>
                        <a:pt x="31" y="93"/>
                      </a:lnTo>
                      <a:lnTo>
                        <a:pt x="45" y="88"/>
                      </a:lnTo>
                      <a:lnTo>
                        <a:pt x="40" y="73"/>
                      </a:lnTo>
                      <a:lnTo>
                        <a:pt x="38" y="55"/>
                      </a:lnTo>
                      <a:lnTo>
                        <a:pt x="45" y="36"/>
                      </a:lnTo>
                      <a:lnTo>
                        <a:pt x="40" y="4"/>
                      </a:lnTo>
                      <a:lnTo>
                        <a:pt x="13"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222" name="Group 374"/>
                <p:cNvGrpSpPr>
                  <a:grpSpLocks/>
                </p:cNvGrpSpPr>
                <p:nvPr/>
              </p:nvGrpSpPr>
              <p:grpSpPr bwMode="auto">
                <a:xfrm>
                  <a:off x="3403" y="1504"/>
                  <a:ext cx="192" cy="361"/>
                  <a:chOff x="3403" y="1504"/>
                  <a:chExt cx="192" cy="361"/>
                </a:xfrm>
              </p:grpSpPr>
              <p:grpSp>
                <p:nvGrpSpPr>
                  <p:cNvPr id="335223" name="Group 375"/>
                  <p:cNvGrpSpPr>
                    <a:grpSpLocks/>
                  </p:cNvGrpSpPr>
                  <p:nvPr/>
                </p:nvGrpSpPr>
                <p:grpSpPr bwMode="auto">
                  <a:xfrm>
                    <a:off x="3403" y="1504"/>
                    <a:ext cx="192" cy="361"/>
                    <a:chOff x="3403" y="1504"/>
                    <a:chExt cx="192" cy="361"/>
                  </a:xfrm>
                </p:grpSpPr>
                <p:grpSp>
                  <p:nvGrpSpPr>
                    <p:cNvPr id="335224" name="Group 376"/>
                    <p:cNvGrpSpPr>
                      <a:grpSpLocks/>
                    </p:cNvGrpSpPr>
                    <p:nvPr/>
                  </p:nvGrpSpPr>
                  <p:grpSpPr bwMode="auto">
                    <a:xfrm>
                      <a:off x="3403" y="1848"/>
                      <a:ext cx="192" cy="17"/>
                      <a:chOff x="3403" y="1848"/>
                      <a:chExt cx="192" cy="17"/>
                    </a:xfrm>
                  </p:grpSpPr>
                  <p:sp>
                    <p:nvSpPr>
                      <p:cNvPr id="335225" name="Line 377"/>
                      <p:cNvSpPr>
                        <a:spLocks noChangeShapeType="1"/>
                      </p:cNvSpPr>
                      <p:nvPr/>
                    </p:nvSpPr>
                    <p:spPr bwMode="auto">
                      <a:xfrm>
                        <a:off x="3403" y="1865"/>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sp>
                    <p:nvSpPr>
                      <p:cNvPr id="335226" name="Line 378"/>
                      <p:cNvSpPr>
                        <a:spLocks noChangeShapeType="1"/>
                      </p:cNvSpPr>
                      <p:nvPr/>
                    </p:nvSpPr>
                    <p:spPr bwMode="auto">
                      <a:xfrm>
                        <a:off x="3403" y="1848"/>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sp>
                  <p:nvSpPr>
                    <p:cNvPr id="335227" name="Freeform 379"/>
                    <p:cNvSpPr>
                      <a:spLocks/>
                    </p:cNvSpPr>
                    <p:nvPr/>
                  </p:nvSpPr>
                  <p:spPr bwMode="auto">
                    <a:xfrm>
                      <a:off x="3456" y="1504"/>
                      <a:ext cx="90" cy="53"/>
                    </a:xfrm>
                    <a:custGeom>
                      <a:avLst/>
                      <a:gdLst/>
                      <a:ahLst/>
                      <a:cxnLst>
                        <a:cxn ang="0">
                          <a:pos x="0" y="6"/>
                        </a:cxn>
                        <a:cxn ang="0">
                          <a:pos x="3" y="52"/>
                        </a:cxn>
                        <a:cxn ang="0">
                          <a:pos x="29" y="19"/>
                        </a:cxn>
                        <a:cxn ang="0">
                          <a:pos x="46" y="51"/>
                        </a:cxn>
                        <a:cxn ang="0">
                          <a:pos x="89" y="0"/>
                        </a:cxn>
                      </a:cxnLst>
                      <a:rect l="0" t="0" r="r" b="b"/>
                      <a:pathLst>
                        <a:path w="90" h="53">
                          <a:moveTo>
                            <a:pt x="0" y="6"/>
                          </a:moveTo>
                          <a:lnTo>
                            <a:pt x="3" y="52"/>
                          </a:lnTo>
                          <a:lnTo>
                            <a:pt x="29" y="19"/>
                          </a:lnTo>
                          <a:lnTo>
                            <a:pt x="46" y="51"/>
                          </a:lnTo>
                          <a:lnTo>
                            <a:pt x="89" y="0"/>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sp>
                <p:nvSpPr>
                  <p:cNvPr id="335228" name="Line 380"/>
                  <p:cNvSpPr>
                    <a:spLocks noChangeShapeType="1"/>
                  </p:cNvSpPr>
                  <p:nvPr/>
                </p:nvSpPr>
                <p:spPr bwMode="auto">
                  <a:xfrm>
                    <a:off x="3484" y="1529"/>
                    <a:ext cx="0" cy="335"/>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grpSp>
          <p:grpSp>
            <p:nvGrpSpPr>
              <p:cNvPr id="335229" name="Group 381"/>
              <p:cNvGrpSpPr>
                <a:grpSpLocks/>
              </p:cNvGrpSpPr>
              <p:nvPr/>
            </p:nvGrpSpPr>
            <p:grpSpPr bwMode="auto">
              <a:xfrm>
                <a:off x="3428" y="1318"/>
                <a:ext cx="127" cy="206"/>
                <a:chOff x="3428" y="1318"/>
                <a:chExt cx="127" cy="206"/>
              </a:xfrm>
            </p:grpSpPr>
            <p:grpSp>
              <p:nvGrpSpPr>
                <p:cNvPr id="335230" name="Group 382"/>
                <p:cNvGrpSpPr>
                  <a:grpSpLocks/>
                </p:cNvGrpSpPr>
                <p:nvPr/>
              </p:nvGrpSpPr>
              <p:grpSpPr bwMode="auto">
                <a:xfrm>
                  <a:off x="3432" y="1328"/>
                  <a:ext cx="118" cy="196"/>
                  <a:chOff x="3432" y="1328"/>
                  <a:chExt cx="118" cy="196"/>
                </a:xfrm>
              </p:grpSpPr>
              <p:sp>
                <p:nvSpPr>
                  <p:cNvPr id="335231" name="Freeform 383"/>
                  <p:cNvSpPr>
                    <a:spLocks/>
                  </p:cNvSpPr>
                  <p:nvPr/>
                </p:nvSpPr>
                <p:spPr bwMode="auto">
                  <a:xfrm>
                    <a:off x="3432" y="1328"/>
                    <a:ext cx="118" cy="196"/>
                  </a:xfrm>
                  <a:custGeom>
                    <a:avLst/>
                    <a:gdLst/>
                    <a:ahLst/>
                    <a:cxnLst>
                      <a:cxn ang="0">
                        <a:pos x="4" y="35"/>
                      </a:cxn>
                      <a:cxn ang="0">
                        <a:pos x="1" y="55"/>
                      </a:cxn>
                      <a:cxn ang="0">
                        <a:pos x="0" y="62"/>
                      </a:cxn>
                      <a:cxn ang="0">
                        <a:pos x="4" y="69"/>
                      </a:cxn>
                      <a:cxn ang="0">
                        <a:pos x="0" y="84"/>
                      </a:cxn>
                      <a:cxn ang="0">
                        <a:pos x="2" y="107"/>
                      </a:cxn>
                      <a:cxn ang="0">
                        <a:pos x="5" y="118"/>
                      </a:cxn>
                      <a:cxn ang="0">
                        <a:pos x="8" y="129"/>
                      </a:cxn>
                      <a:cxn ang="0">
                        <a:pos x="11" y="140"/>
                      </a:cxn>
                      <a:cxn ang="0">
                        <a:pos x="16" y="152"/>
                      </a:cxn>
                      <a:cxn ang="0">
                        <a:pos x="25" y="154"/>
                      </a:cxn>
                      <a:cxn ang="0">
                        <a:pos x="34" y="157"/>
                      </a:cxn>
                      <a:cxn ang="0">
                        <a:pos x="34" y="166"/>
                      </a:cxn>
                      <a:cxn ang="0">
                        <a:pos x="33" y="172"/>
                      </a:cxn>
                      <a:cxn ang="0">
                        <a:pos x="52" y="195"/>
                      </a:cxn>
                      <a:cxn ang="0">
                        <a:pos x="99" y="166"/>
                      </a:cxn>
                      <a:cxn ang="0">
                        <a:pos x="101" y="112"/>
                      </a:cxn>
                      <a:cxn ang="0">
                        <a:pos x="108" y="97"/>
                      </a:cxn>
                      <a:cxn ang="0">
                        <a:pos x="111" y="85"/>
                      </a:cxn>
                      <a:cxn ang="0">
                        <a:pos x="115" y="70"/>
                      </a:cxn>
                      <a:cxn ang="0">
                        <a:pos x="117" y="57"/>
                      </a:cxn>
                      <a:cxn ang="0">
                        <a:pos x="116" y="46"/>
                      </a:cxn>
                      <a:cxn ang="0">
                        <a:pos x="114" y="33"/>
                      </a:cxn>
                      <a:cxn ang="0">
                        <a:pos x="111" y="23"/>
                      </a:cxn>
                      <a:cxn ang="0">
                        <a:pos x="107" y="15"/>
                      </a:cxn>
                      <a:cxn ang="0">
                        <a:pos x="99" y="9"/>
                      </a:cxn>
                      <a:cxn ang="0">
                        <a:pos x="91" y="5"/>
                      </a:cxn>
                      <a:cxn ang="0">
                        <a:pos x="81" y="3"/>
                      </a:cxn>
                      <a:cxn ang="0">
                        <a:pos x="71" y="1"/>
                      </a:cxn>
                      <a:cxn ang="0">
                        <a:pos x="57" y="0"/>
                      </a:cxn>
                      <a:cxn ang="0">
                        <a:pos x="44" y="1"/>
                      </a:cxn>
                      <a:cxn ang="0">
                        <a:pos x="29" y="4"/>
                      </a:cxn>
                      <a:cxn ang="0">
                        <a:pos x="21" y="10"/>
                      </a:cxn>
                      <a:cxn ang="0">
                        <a:pos x="13" y="15"/>
                      </a:cxn>
                      <a:cxn ang="0">
                        <a:pos x="8" y="24"/>
                      </a:cxn>
                      <a:cxn ang="0">
                        <a:pos x="4" y="35"/>
                      </a:cxn>
                    </a:cxnLst>
                    <a:rect l="0" t="0" r="r" b="b"/>
                    <a:pathLst>
                      <a:path w="118" h="196">
                        <a:moveTo>
                          <a:pt x="4" y="35"/>
                        </a:moveTo>
                        <a:lnTo>
                          <a:pt x="1" y="55"/>
                        </a:lnTo>
                        <a:lnTo>
                          <a:pt x="0" y="62"/>
                        </a:lnTo>
                        <a:lnTo>
                          <a:pt x="4" y="69"/>
                        </a:lnTo>
                        <a:lnTo>
                          <a:pt x="0" y="84"/>
                        </a:lnTo>
                        <a:lnTo>
                          <a:pt x="2" y="107"/>
                        </a:lnTo>
                        <a:lnTo>
                          <a:pt x="5" y="118"/>
                        </a:lnTo>
                        <a:lnTo>
                          <a:pt x="8" y="129"/>
                        </a:lnTo>
                        <a:lnTo>
                          <a:pt x="11" y="140"/>
                        </a:lnTo>
                        <a:lnTo>
                          <a:pt x="16" y="152"/>
                        </a:lnTo>
                        <a:lnTo>
                          <a:pt x="25" y="154"/>
                        </a:lnTo>
                        <a:lnTo>
                          <a:pt x="34" y="157"/>
                        </a:lnTo>
                        <a:lnTo>
                          <a:pt x="34" y="166"/>
                        </a:lnTo>
                        <a:lnTo>
                          <a:pt x="33" y="172"/>
                        </a:lnTo>
                        <a:lnTo>
                          <a:pt x="52" y="195"/>
                        </a:lnTo>
                        <a:lnTo>
                          <a:pt x="99" y="166"/>
                        </a:lnTo>
                        <a:lnTo>
                          <a:pt x="101" y="112"/>
                        </a:lnTo>
                        <a:lnTo>
                          <a:pt x="108" y="97"/>
                        </a:lnTo>
                        <a:lnTo>
                          <a:pt x="111" y="85"/>
                        </a:lnTo>
                        <a:lnTo>
                          <a:pt x="115" y="70"/>
                        </a:lnTo>
                        <a:lnTo>
                          <a:pt x="117" y="57"/>
                        </a:lnTo>
                        <a:lnTo>
                          <a:pt x="116" y="46"/>
                        </a:lnTo>
                        <a:lnTo>
                          <a:pt x="114" y="33"/>
                        </a:lnTo>
                        <a:lnTo>
                          <a:pt x="111" y="23"/>
                        </a:lnTo>
                        <a:lnTo>
                          <a:pt x="107" y="15"/>
                        </a:lnTo>
                        <a:lnTo>
                          <a:pt x="99" y="9"/>
                        </a:lnTo>
                        <a:lnTo>
                          <a:pt x="91" y="5"/>
                        </a:lnTo>
                        <a:lnTo>
                          <a:pt x="81" y="3"/>
                        </a:lnTo>
                        <a:lnTo>
                          <a:pt x="71" y="1"/>
                        </a:lnTo>
                        <a:lnTo>
                          <a:pt x="57" y="0"/>
                        </a:lnTo>
                        <a:lnTo>
                          <a:pt x="44" y="1"/>
                        </a:lnTo>
                        <a:lnTo>
                          <a:pt x="29" y="4"/>
                        </a:lnTo>
                        <a:lnTo>
                          <a:pt x="21" y="10"/>
                        </a:lnTo>
                        <a:lnTo>
                          <a:pt x="13" y="15"/>
                        </a:lnTo>
                        <a:lnTo>
                          <a:pt x="8" y="24"/>
                        </a:lnTo>
                        <a:lnTo>
                          <a:pt x="4" y="35"/>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32" name="Freeform 384"/>
                  <p:cNvSpPr>
                    <a:spLocks/>
                  </p:cNvSpPr>
                  <p:nvPr/>
                </p:nvSpPr>
                <p:spPr bwMode="auto">
                  <a:xfrm>
                    <a:off x="3463" y="1393"/>
                    <a:ext cx="44" cy="48"/>
                  </a:xfrm>
                  <a:custGeom>
                    <a:avLst/>
                    <a:gdLst/>
                    <a:ahLst/>
                    <a:cxnLst>
                      <a:cxn ang="0">
                        <a:pos x="5" y="3"/>
                      </a:cxn>
                      <a:cxn ang="0">
                        <a:pos x="14" y="1"/>
                      </a:cxn>
                      <a:cxn ang="0">
                        <a:pos x="28" y="0"/>
                      </a:cxn>
                      <a:cxn ang="0">
                        <a:pos x="37" y="3"/>
                      </a:cxn>
                      <a:cxn ang="0">
                        <a:pos x="40" y="5"/>
                      </a:cxn>
                      <a:cxn ang="0">
                        <a:pos x="41" y="9"/>
                      </a:cxn>
                      <a:cxn ang="0">
                        <a:pos x="43" y="10"/>
                      </a:cxn>
                      <a:cxn ang="0">
                        <a:pos x="24" y="11"/>
                      </a:cxn>
                      <a:cxn ang="0">
                        <a:pos x="27" y="13"/>
                      </a:cxn>
                      <a:cxn ang="0">
                        <a:pos x="37" y="14"/>
                      </a:cxn>
                      <a:cxn ang="0">
                        <a:pos x="14" y="14"/>
                      </a:cxn>
                      <a:cxn ang="0">
                        <a:pos x="7" y="14"/>
                      </a:cxn>
                      <a:cxn ang="0">
                        <a:pos x="4" y="38"/>
                      </a:cxn>
                      <a:cxn ang="0">
                        <a:pos x="6" y="44"/>
                      </a:cxn>
                      <a:cxn ang="0">
                        <a:pos x="7" y="47"/>
                      </a:cxn>
                      <a:cxn ang="0">
                        <a:pos x="0" y="41"/>
                      </a:cxn>
                      <a:cxn ang="0">
                        <a:pos x="0" y="41"/>
                      </a:cxn>
                      <a:cxn ang="0">
                        <a:pos x="5" y="11"/>
                      </a:cxn>
                      <a:cxn ang="0">
                        <a:pos x="5" y="3"/>
                      </a:cxn>
                    </a:cxnLst>
                    <a:rect l="0" t="0" r="r" b="b"/>
                    <a:pathLst>
                      <a:path w="44" h="48">
                        <a:moveTo>
                          <a:pt x="5" y="3"/>
                        </a:moveTo>
                        <a:lnTo>
                          <a:pt x="14" y="1"/>
                        </a:lnTo>
                        <a:lnTo>
                          <a:pt x="28" y="0"/>
                        </a:lnTo>
                        <a:lnTo>
                          <a:pt x="37" y="3"/>
                        </a:lnTo>
                        <a:lnTo>
                          <a:pt x="40" y="5"/>
                        </a:lnTo>
                        <a:lnTo>
                          <a:pt x="41" y="9"/>
                        </a:lnTo>
                        <a:lnTo>
                          <a:pt x="43" y="10"/>
                        </a:lnTo>
                        <a:lnTo>
                          <a:pt x="24" y="11"/>
                        </a:lnTo>
                        <a:lnTo>
                          <a:pt x="27" y="13"/>
                        </a:lnTo>
                        <a:lnTo>
                          <a:pt x="37" y="14"/>
                        </a:lnTo>
                        <a:lnTo>
                          <a:pt x="14" y="14"/>
                        </a:lnTo>
                        <a:lnTo>
                          <a:pt x="7" y="14"/>
                        </a:lnTo>
                        <a:lnTo>
                          <a:pt x="4" y="38"/>
                        </a:lnTo>
                        <a:lnTo>
                          <a:pt x="6" y="44"/>
                        </a:lnTo>
                        <a:lnTo>
                          <a:pt x="7" y="47"/>
                        </a:lnTo>
                        <a:lnTo>
                          <a:pt x="0" y="41"/>
                        </a:lnTo>
                        <a:lnTo>
                          <a:pt x="0" y="41"/>
                        </a:lnTo>
                        <a:lnTo>
                          <a:pt x="5" y="11"/>
                        </a:lnTo>
                        <a:lnTo>
                          <a:pt x="5" y="3"/>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33" name="Freeform 385"/>
                  <p:cNvSpPr>
                    <a:spLocks/>
                  </p:cNvSpPr>
                  <p:nvPr/>
                </p:nvSpPr>
                <p:spPr bwMode="auto">
                  <a:xfrm>
                    <a:off x="3433" y="1394"/>
                    <a:ext cx="25" cy="17"/>
                  </a:xfrm>
                  <a:custGeom>
                    <a:avLst/>
                    <a:gdLst/>
                    <a:ahLst/>
                    <a:cxnLst>
                      <a:cxn ang="0">
                        <a:pos x="21" y="3"/>
                      </a:cxn>
                      <a:cxn ang="0">
                        <a:pos x="9" y="0"/>
                      </a:cxn>
                      <a:cxn ang="0">
                        <a:pos x="1" y="0"/>
                      </a:cxn>
                      <a:cxn ang="0">
                        <a:pos x="2" y="7"/>
                      </a:cxn>
                      <a:cxn ang="0">
                        <a:pos x="0" y="11"/>
                      </a:cxn>
                      <a:cxn ang="0">
                        <a:pos x="10" y="11"/>
                      </a:cxn>
                      <a:cxn ang="0">
                        <a:pos x="17" y="11"/>
                      </a:cxn>
                      <a:cxn ang="0">
                        <a:pos x="8" y="14"/>
                      </a:cxn>
                      <a:cxn ang="0">
                        <a:pos x="2" y="16"/>
                      </a:cxn>
                      <a:cxn ang="0">
                        <a:pos x="19" y="14"/>
                      </a:cxn>
                      <a:cxn ang="0">
                        <a:pos x="24" y="13"/>
                      </a:cxn>
                      <a:cxn ang="0">
                        <a:pos x="21" y="3"/>
                      </a:cxn>
                    </a:cxnLst>
                    <a:rect l="0" t="0" r="r" b="b"/>
                    <a:pathLst>
                      <a:path w="25" h="17">
                        <a:moveTo>
                          <a:pt x="21" y="3"/>
                        </a:moveTo>
                        <a:lnTo>
                          <a:pt x="9" y="0"/>
                        </a:lnTo>
                        <a:lnTo>
                          <a:pt x="1" y="0"/>
                        </a:lnTo>
                        <a:lnTo>
                          <a:pt x="2" y="7"/>
                        </a:lnTo>
                        <a:lnTo>
                          <a:pt x="0" y="11"/>
                        </a:lnTo>
                        <a:lnTo>
                          <a:pt x="10" y="11"/>
                        </a:lnTo>
                        <a:lnTo>
                          <a:pt x="17" y="11"/>
                        </a:lnTo>
                        <a:lnTo>
                          <a:pt x="8" y="14"/>
                        </a:lnTo>
                        <a:lnTo>
                          <a:pt x="2" y="16"/>
                        </a:lnTo>
                        <a:lnTo>
                          <a:pt x="19" y="14"/>
                        </a:lnTo>
                        <a:lnTo>
                          <a:pt x="24" y="13"/>
                        </a:lnTo>
                        <a:lnTo>
                          <a:pt x="21" y="3"/>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34" name="Freeform 386"/>
                  <p:cNvSpPr>
                    <a:spLocks/>
                  </p:cNvSpPr>
                  <p:nvPr/>
                </p:nvSpPr>
                <p:spPr bwMode="auto">
                  <a:xfrm>
                    <a:off x="3473" y="1434"/>
                    <a:ext cx="60" cy="61"/>
                  </a:xfrm>
                  <a:custGeom>
                    <a:avLst/>
                    <a:gdLst/>
                    <a:ahLst/>
                    <a:cxnLst>
                      <a:cxn ang="0">
                        <a:pos x="49" y="16"/>
                      </a:cxn>
                      <a:cxn ang="0">
                        <a:pos x="44" y="30"/>
                      </a:cxn>
                      <a:cxn ang="0">
                        <a:pos x="0" y="52"/>
                      </a:cxn>
                      <a:cxn ang="0">
                        <a:pos x="23" y="47"/>
                      </a:cxn>
                      <a:cxn ang="0">
                        <a:pos x="33" y="44"/>
                      </a:cxn>
                      <a:cxn ang="0">
                        <a:pos x="45" y="46"/>
                      </a:cxn>
                      <a:cxn ang="0">
                        <a:pos x="54" y="49"/>
                      </a:cxn>
                      <a:cxn ang="0">
                        <a:pos x="58" y="60"/>
                      </a:cxn>
                      <a:cxn ang="0">
                        <a:pos x="59" y="18"/>
                      </a:cxn>
                      <a:cxn ang="0">
                        <a:pos x="58" y="9"/>
                      </a:cxn>
                      <a:cxn ang="0">
                        <a:pos x="51" y="0"/>
                      </a:cxn>
                      <a:cxn ang="0">
                        <a:pos x="49" y="16"/>
                      </a:cxn>
                    </a:cxnLst>
                    <a:rect l="0" t="0" r="r" b="b"/>
                    <a:pathLst>
                      <a:path w="60" h="61">
                        <a:moveTo>
                          <a:pt x="49" y="16"/>
                        </a:moveTo>
                        <a:lnTo>
                          <a:pt x="44" y="30"/>
                        </a:lnTo>
                        <a:lnTo>
                          <a:pt x="0" y="52"/>
                        </a:lnTo>
                        <a:lnTo>
                          <a:pt x="23" y="47"/>
                        </a:lnTo>
                        <a:lnTo>
                          <a:pt x="33" y="44"/>
                        </a:lnTo>
                        <a:lnTo>
                          <a:pt x="45" y="46"/>
                        </a:lnTo>
                        <a:lnTo>
                          <a:pt x="54" y="49"/>
                        </a:lnTo>
                        <a:lnTo>
                          <a:pt x="58" y="60"/>
                        </a:lnTo>
                        <a:lnTo>
                          <a:pt x="59" y="18"/>
                        </a:lnTo>
                        <a:lnTo>
                          <a:pt x="58" y="9"/>
                        </a:lnTo>
                        <a:lnTo>
                          <a:pt x="51" y="0"/>
                        </a:lnTo>
                        <a:lnTo>
                          <a:pt x="49" y="16"/>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235" name="Freeform 387"/>
                <p:cNvSpPr>
                  <a:spLocks/>
                </p:cNvSpPr>
                <p:nvPr/>
              </p:nvSpPr>
              <p:spPr bwMode="auto">
                <a:xfrm>
                  <a:off x="3428" y="1318"/>
                  <a:ext cx="127" cy="142"/>
                </a:xfrm>
                <a:custGeom>
                  <a:avLst/>
                  <a:gdLst/>
                  <a:ahLst/>
                  <a:cxnLst>
                    <a:cxn ang="0">
                      <a:pos x="22" y="12"/>
                    </a:cxn>
                    <a:cxn ang="0">
                      <a:pos x="33" y="6"/>
                    </a:cxn>
                    <a:cxn ang="0">
                      <a:pos x="42" y="4"/>
                    </a:cxn>
                    <a:cxn ang="0">
                      <a:pos x="58" y="0"/>
                    </a:cxn>
                    <a:cxn ang="0">
                      <a:pos x="69" y="0"/>
                    </a:cxn>
                    <a:cxn ang="0">
                      <a:pos x="81" y="0"/>
                    </a:cxn>
                    <a:cxn ang="0">
                      <a:pos x="93" y="3"/>
                    </a:cxn>
                    <a:cxn ang="0">
                      <a:pos x="101" y="3"/>
                    </a:cxn>
                    <a:cxn ang="0">
                      <a:pos x="109" y="5"/>
                    </a:cxn>
                    <a:cxn ang="0">
                      <a:pos x="116" y="12"/>
                    </a:cxn>
                    <a:cxn ang="0">
                      <a:pos x="121" y="19"/>
                    </a:cxn>
                    <a:cxn ang="0">
                      <a:pos x="122" y="30"/>
                    </a:cxn>
                    <a:cxn ang="0">
                      <a:pos x="124" y="43"/>
                    </a:cxn>
                    <a:cxn ang="0">
                      <a:pos x="126" y="62"/>
                    </a:cxn>
                    <a:cxn ang="0">
                      <a:pos x="125" y="78"/>
                    </a:cxn>
                    <a:cxn ang="0">
                      <a:pos x="121" y="93"/>
                    </a:cxn>
                    <a:cxn ang="0">
                      <a:pos x="119" y="106"/>
                    </a:cxn>
                    <a:cxn ang="0">
                      <a:pos x="115" y="115"/>
                    </a:cxn>
                    <a:cxn ang="0">
                      <a:pos x="112" y="124"/>
                    </a:cxn>
                    <a:cxn ang="0">
                      <a:pos x="108" y="132"/>
                    </a:cxn>
                    <a:cxn ang="0">
                      <a:pos x="103" y="141"/>
                    </a:cxn>
                    <a:cxn ang="0">
                      <a:pos x="99" y="141"/>
                    </a:cxn>
                    <a:cxn ang="0">
                      <a:pos x="101" y="128"/>
                    </a:cxn>
                    <a:cxn ang="0">
                      <a:pos x="98" y="120"/>
                    </a:cxn>
                    <a:cxn ang="0">
                      <a:pos x="96" y="115"/>
                    </a:cxn>
                    <a:cxn ang="0">
                      <a:pos x="99" y="107"/>
                    </a:cxn>
                    <a:cxn ang="0">
                      <a:pos x="101" y="93"/>
                    </a:cxn>
                    <a:cxn ang="0">
                      <a:pos x="97" y="89"/>
                    </a:cxn>
                    <a:cxn ang="0">
                      <a:pos x="92" y="96"/>
                    </a:cxn>
                    <a:cxn ang="0">
                      <a:pos x="87" y="103"/>
                    </a:cxn>
                    <a:cxn ang="0">
                      <a:pos x="88" y="89"/>
                    </a:cxn>
                    <a:cxn ang="0">
                      <a:pos x="85" y="72"/>
                    </a:cxn>
                    <a:cxn ang="0">
                      <a:pos x="85" y="54"/>
                    </a:cxn>
                    <a:cxn ang="0">
                      <a:pos x="85" y="44"/>
                    </a:cxn>
                    <a:cxn ang="0">
                      <a:pos x="89" y="40"/>
                    </a:cxn>
                    <a:cxn ang="0">
                      <a:pos x="80" y="42"/>
                    </a:cxn>
                    <a:cxn ang="0">
                      <a:pos x="73" y="45"/>
                    </a:cxn>
                    <a:cxn ang="0">
                      <a:pos x="67" y="46"/>
                    </a:cxn>
                    <a:cxn ang="0">
                      <a:pos x="54" y="48"/>
                    </a:cxn>
                    <a:cxn ang="0">
                      <a:pos x="46" y="50"/>
                    </a:cxn>
                    <a:cxn ang="0">
                      <a:pos x="58" y="45"/>
                    </a:cxn>
                    <a:cxn ang="0">
                      <a:pos x="50" y="45"/>
                    </a:cxn>
                    <a:cxn ang="0">
                      <a:pos x="36" y="45"/>
                    </a:cxn>
                    <a:cxn ang="0">
                      <a:pos x="25" y="43"/>
                    </a:cxn>
                    <a:cxn ang="0">
                      <a:pos x="12" y="44"/>
                    </a:cxn>
                    <a:cxn ang="0">
                      <a:pos x="8" y="53"/>
                    </a:cxn>
                    <a:cxn ang="0">
                      <a:pos x="6" y="64"/>
                    </a:cxn>
                    <a:cxn ang="0">
                      <a:pos x="4" y="50"/>
                    </a:cxn>
                    <a:cxn ang="0">
                      <a:pos x="0" y="35"/>
                    </a:cxn>
                    <a:cxn ang="0">
                      <a:pos x="6" y="24"/>
                    </a:cxn>
                    <a:cxn ang="0">
                      <a:pos x="13" y="17"/>
                    </a:cxn>
                    <a:cxn ang="0">
                      <a:pos x="22" y="12"/>
                    </a:cxn>
                  </a:cxnLst>
                  <a:rect l="0" t="0" r="r" b="b"/>
                  <a:pathLst>
                    <a:path w="127" h="142">
                      <a:moveTo>
                        <a:pt x="22" y="12"/>
                      </a:moveTo>
                      <a:lnTo>
                        <a:pt x="33" y="6"/>
                      </a:lnTo>
                      <a:lnTo>
                        <a:pt x="42" y="4"/>
                      </a:lnTo>
                      <a:lnTo>
                        <a:pt x="58" y="0"/>
                      </a:lnTo>
                      <a:lnTo>
                        <a:pt x="69" y="0"/>
                      </a:lnTo>
                      <a:lnTo>
                        <a:pt x="81" y="0"/>
                      </a:lnTo>
                      <a:lnTo>
                        <a:pt x="93" y="3"/>
                      </a:lnTo>
                      <a:lnTo>
                        <a:pt x="101" y="3"/>
                      </a:lnTo>
                      <a:lnTo>
                        <a:pt x="109" y="5"/>
                      </a:lnTo>
                      <a:lnTo>
                        <a:pt x="116" y="12"/>
                      </a:lnTo>
                      <a:lnTo>
                        <a:pt x="121" y="19"/>
                      </a:lnTo>
                      <a:lnTo>
                        <a:pt x="122" y="30"/>
                      </a:lnTo>
                      <a:lnTo>
                        <a:pt x="124" y="43"/>
                      </a:lnTo>
                      <a:lnTo>
                        <a:pt x="126" y="62"/>
                      </a:lnTo>
                      <a:lnTo>
                        <a:pt x="125" y="78"/>
                      </a:lnTo>
                      <a:lnTo>
                        <a:pt x="121" y="93"/>
                      </a:lnTo>
                      <a:lnTo>
                        <a:pt x="119" y="106"/>
                      </a:lnTo>
                      <a:lnTo>
                        <a:pt x="115" y="115"/>
                      </a:lnTo>
                      <a:lnTo>
                        <a:pt x="112" y="124"/>
                      </a:lnTo>
                      <a:lnTo>
                        <a:pt x="108" y="132"/>
                      </a:lnTo>
                      <a:lnTo>
                        <a:pt x="103" y="141"/>
                      </a:lnTo>
                      <a:lnTo>
                        <a:pt x="99" y="141"/>
                      </a:lnTo>
                      <a:lnTo>
                        <a:pt x="101" y="128"/>
                      </a:lnTo>
                      <a:lnTo>
                        <a:pt x="98" y="120"/>
                      </a:lnTo>
                      <a:lnTo>
                        <a:pt x="96" y="115"/>
                      </a:lnTo>
                      <a:lnTo>
                        <a:pt x="99" y="107"/>
                      </a:lnTo>
                      <a:lnTo>
                        <a:pt x="101" y="93"/>
                      </a:lnTo>
                      <a:lnTo>
                        <a:pt x="97" y="89"/>
                      </a:lnTo>
                      <a:lnTo>
                        <a:pt x="92" y="96"/>
                      </a:lnTo>
                      <a:lnTo>
                        <a:pt x="87" y="103"/>
                      </a:lnTo>
                      <a:lnTo>
                        <a:pt x="88" y="89"/>
                      </a:lnTo>
                      <a:lnTo>
                        <a:pt x="85" y="72"/>
                      </a:lnTo>
                      <a:lnTo>
                        <a:pt x="85" y="54"/>
                      </a:lnTo>
                      <a:lnTo>
                        <a:pt x="85" y="44"/>
                      </a:lnTo>
                      <a:lnTo>
                        <a:pt x="89" y="40"/>
                      </a:lnTo>
                      <a:lnTo>
                        <a:pt x="80" y="42"/>
                      </a:lnTo>
                      <a:lnTo>
                        <a:pt x="73" y="45"/>
                      </a:lnTo>
                      <a:lnTo>
                        <a:pt x="67" y="46"/>
                      </a:lnTo>
                      <a:lnTo>
                        <a:pt x="54" y="48"/>
                      </a:lnTo>
                      <a:lnTo>
                        <a:pt x="46" y="50"/>
                      </a:lnTo>
                      <a:lnTo>
                        <a:pt x="58" y="45"/>
                      </a:lnTo>
                      <a:lnTo>
                        <a:pt x="50" y="45"/>
                      </a:lnTo>
                      <a:lnTo>
                        <a:pt x="36" y="45"/>
                      </a:lnTo>
                      <a:lnTo>
                        <a:pt x="25" y="43"/>
                      </a:lnTo>
                      <a:lnTo>
                        <a:pt x="12" y="44"/>
                      </a:lnTo>
                      <a:lnTo>
                        <a:pt x="8" y="53"/>
                      </a:lnTo>
                      <a:lnTo>
                        <a:pt x="6" y="64"/>
                      </a:lnTo>
                      <a:lnTo>
                        <a:pt x="4" y="50"/>
                      </a:lnTo>
                      <a:lnTo>
                        <a:pt x="0" y="35"/>
                      </a:lnTo>
                      <a:lnTo>
                        <a:pt x="6" y="24"/>
                      </a:lnTo>
                      <a:lnTo>
                        <a:pt x="13" y="17"/>
                      </a:lnTo>
                      <a:lnTo>
                        <a:pt x="22" y="1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grpSp>
          <p:nvGrpSpPr>
            <p:cNvPr id="335236" name="Group 388"/>
            <p:cNvGrpSpPr>
              <a:grpSpLocks/>
            </p:cNvGrpSpPr>
            <p:nvPr/>
          </p:nvGrpSpPr>
          <p:grpSpPr bwMode="auto">
            <a:xfrm>
              <a:off x="1173" y="1622"/>
              <a:ext cx="177" cy="742"/>
              <a:chOff x="3141" y="1350"/>
              <a:chExt cx="287" cy="1331"/>
            </a:xfrm>
          </p:grpSpPr>
          <p:grpSp>
            <p:nvGrpSpPr>
              <p:cNvPr id="335237" name="Group 389"/>
              <p:cNvGrpSpPr>
                <a:grpSpLocks/>
              </p:cNvGrpSpPr>
              <p:nvPr/>
            </p:nvGrpSpPr>
            <p:grpSpPr bwMode="auto">
              <a:xfrm>
                <a:off x="3202" y="1350"/>
                <a:ext cx="152" cy="232"/>
                <a:chOff x="3202" y="1350"/>
                <a:chExt cx="152" cy="232"/>
              </a:xfrm>
            </p:grpSpPr>
            <p:sp>
              <p:nvSpPr>
                <p:cNvPr id="335238" name="Freeform 390"/>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39" name="Freeform 391"/>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240" name="Group 392"/>
                <p:cNvGrpSpPr>
                  <a:grpSpLocks/>
                </p:cNvGrpSpPr>
                <p:nvPr/>
              </p:nvGrpSpPr>
              <p:grpSpPr bwMode="auto">
                <a:xfrm>
                  <a:off x="3231" y="1474"/>
                  <a:ext cx="96" cy="18"/>
                  <a:chOff x="3231" y="1474"/>
                  <a:chExt cx="96" cy="18"/>
                </a:xfrm>
              </p:grpSpPr>
              <p:grpSp>
                <p:nvGrpSpPr>
                  <p:cNvPr id="335241" name="Group 393"/>
                  <p:cNvGrpSpPr>
                    <a:grpSpLocks/>
                  </p:cNvGrpSpPr>
                  <p:nvPr/>
                </p:nvGrpSpPr>
                <p:grpSpPr bwMode="auto">
                  <a:xfrm>
                    <a:off x="3231" y="1474"/>
                    <a:ext cx="10" cy="18"/>
                    <a:chOff x="3231" y="1474"/>
                    <a:chExt cx="10" cy="18"/>
                  </a:xfrm>
                </p:grpSpPr>
                <p:sp>
                  <p:nvSpPr>
                    <p:cNvPr id="335242" name="Oval 394"/>
                    <p:cNvSpPr>
                      <a:spLocks noChangeArrowheads="1"/>
                    </p:cNvSpPr>
                    <p:nvPr/>
                  </p:nvSpPr>
                  <p:spPr bwMode="auto">
                    <a:xfrm>
                      <a:off x="3231" y="1474"/>
                      <a:ext cx="9" cy="1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243" name="Oval 395"/>
                    <p:cNvSpPr>
                      <a:spLocks noChangeArrowheads="1"/>
                    </p:cNvSpPr>
                    <p:nvPr/>
                  </p:nvSpPr>
                  <p:spPr bwMode="auto">
                    <a:xfrm>
                      <a:off x="3233" y="1476"/>
                      <a:ext cx="8" cy="13"/>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nvGrpSpPr>
                  <p:cNvPr id="335244" name="Group 396"/>
                  <p:cNvGrpSpPr>
                    <a:grpSpLocks/>
                  </p:cNvGrpSpPr>
                  <p:nvPr/>
                </p:nvGrpSpPr>
                <p:grpSpPr bwMode="auto">
                  <a:xfrm>
                    <a:off x="3317" y="1474"/>
                    <a:ext cx="10" cy="18"/>
                    <a:chOff x="3317" y="1474"/>
                    <a:chExt cx="10" cy="18"/>
                  </a:xfrm>
                </p:grpSpPr>
                <p:sp>
                  <p:nvSpPr>
                    <p:cNvPr id="335245" name="Oval 397"/>
                    <p:cNvSpPr>
                      <a:spLocks noChangeArrowheads="1"/>
                    </p:cNvSpPr>
                    <p:nvPr/>
                  </p:nvSpPr>
                  <p:spPr bwMode="auto">
                    <a:xfrm>
                      <a:off x="3317" y="1474"/>
                      <a:ext cx="8" cy="1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246" name="Oval 398"/>
                    <p:cNvSpPr>
                      <a:spLocks noChangeArrowheads="1"/>
                    </p:cNvSpPr>
                    <p:nvPr/>
                  </p:nvSpPr>
                  <p:spPr bwMode="auto">
                    <a:xfrm>
                      <a:off x="3319" y="1476"/>
                      <a:ext cx="8" cy="13"/>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grpSp>
          <p:grpSp>
            <p:nvGrpSpPr>
              <p:cNvPr id="335247" name="Group 399"/>
              <p:cNvGrpSpPr>
                <a:grpSpLocks/>
              </p:cNvGrpSpPr>
              <p:nvPr/>
            </p:nvGrpSpPr>
            <p:grpSpPr bwMode="auto">
              <a:xfrm>
                <a:off x="3187" y="1992"/>
                <a:ext cx="236" cy="632"/>
                <a:chOff x="3187" y="1992"/>
                <a:chExt cx="236" cy="632"/>
              </a:xfrm>
            </p:grpSpPr>
            <p:grpSp>
              <p:nvGrpSpPr>
                <p:cNvPr id="335248" name="Group 400"/>
                <p:cNvGrpSpPr>
                  <a:grpSpLocks/>
                </p:cNvGrpSpPr>
                <p:nvPr/>
              </p:nvGrpSpPr>
              <p:grpSpPr bwMode="auto">
                <a:xfrm>
                  <a:off x="3187" y="1992"/>
                  <a:ext cx="236" cy="632"/>
                  <a:chOff x="3187" y="1992"/>
                  <a:chExt cx="236" cy="632"/>
                </a:xfrm>
              </p:grpSpPr>
              <p:sp>
                <p:nvSpPr>
                  <p:cNvPr id="335249" name="Freeform 401"/>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50" name="Freeform 402"/>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251" name="Freeform 403"/>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252" name="Group 404"/>
              <p:cNvGrpSpPr>
                <a:grpSpLocks/>
              </p:cNvGrpSpPr>
              <p:nvPr/>
            </p:nvGrpSpPr>
            <p:grpSpPr bwMode="auto">
              <a:xfrm>
                <a:off x="3141" y="1552"/>
                <a:ext cx="287" cy="596"/>
                <a:chOff x="3141" y="1552"/>
                <a:chExt cx="287" cy="596"/>
              </a:xfrm>
            </p:grpSpPr>
            <p:sp>
              <p:nvSpPr>
                <p:cNvPr id="335253" name="Freeform 405"/>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254" name="Group 406"/>
                <p:cNvGrpSpPr>
                  <a:grpSpLocks/>
                </p:cNvGrpSpPr>
                <p:nvPr/>
              </p:nvGrpSpPr>
              <p:grpSpPr bwMode="auto">
                <a:xfrm>
                  <a:off x="3179" y="1671"/>
                  <a:ext cx="177" cy="371"/>
                  <a:chOff x="3179" y="1671"/>
                  <a:chExt cx="177" cy="371"/>
                </a:xfrm>
              </p:grpSpPr>
              <p:grpSp>
                <p:nvGrpSpPr>
                  <p:cNvPr id="335255" name="Group 407"/>
                  <p:cNvGrpSpPr>
                    <a:grpSpLocks/>
                  </p:cNvGrpSpPr>
                  <p:nvPr/>
                </p:nvGrpSpPr>
                <p:grpSpPr bwMode="auto">
                  <a:xfrm>
                    <a:off x="3184" y="1837"/>
                    <a:ext cx="126" cy="205"/>
                    <a:chOff x="3184" y="1837"/>
                    <a:chExt cx="126" cy="205"/>
                  </a:xfrm>
                </p:grpSpPr>
                <p:sp>
                  <p:nvSpPr>
                    <p:cNvPr id="335256" name="Freeform 408"/>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257" name="Freeform 409"/>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258" name="Group 410"/>
                  <p:cNvGrpSpPr>
                    <a:grpSpLocks/>
                  </p:cNvGrpSpPr>
                  <p:nvPr/>
                </p:nvGrpSpPr>
                <p:grpSpPr bwMode="auto">
                  <a:xfrm>
                    <a:off x="3179" y="1671"/>
                    <a:ext cx="177" cy="240"/>
                    <a:chOff x="3179" y="1671"/>
                    <a:chExt cx="177" cy="240"/>
                  </a:xfrm>
                </p:grpSpPr>
                <p:sp>
                  <p:nvSpPr>
                    <p:cNvPr id="335259" name="Freeform 411"/>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260" name="Group 412"/>
                    <p:cNvGrpSpPr>
                      <a:grpSpLocks/>
                    </p:cNvGrpSpPr>
                    <p:nvPr/>
                  </p:nvGrpSpPr>
                  <p:grpSpPr bwMode="auto">
                    <a:xfrm>
                      <a:off x="3179" y="1747"/>
                      <a:ext cx="177" cy="164"/>
                      <a:chOff x="3179" y="1747"/>
                      <a:chExt cx="177" cy="164"/>
                    </a:xfrm>
                  </p:grpSpPr>
                  <p:sp>
                    <p:nvSpPr>
                      <p:cNvPr id="335261" name="Freeform 413"/>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62" name="Freeform 414"/>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grpSp>
          </p:grpSp>
          <p:grpSp>
            <p:nvGrpSpPr>
              <p:cNvPr id="335263" name="Group 415"/>
              <p:cNvGrpSpPr>
                <a:grpSpLocks/>
              </p:cNvGrpSpPr>
              <p:nvPr/>
            </p:nvGrpSpPr>
            <p:grpSpPr bwMode="auto">
              <a:xfrm>
                <a:off x="3178" y="2542"/>
                <a:ext cx="180" cy="139"/>
                <a:chOff x="3178" y="2542"/>
                <a:chExt cx="180" cy="139"/>
              </a:xfrm>
            </p:grpSpPr>
            <p:sp>
              <p:nvSpPr>
                <p:cNvPr id="335264" name="Freeform 416"/>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265" name="Freeform 417"/>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grpSp>
          <p:nvGrpSpPr>
            <p:cNvPr id="335266" name="Group 418"/>
            <p:cNvGrpSpPr>
              <a:grpSpLocks/>
            </p:cNvGrpSpPr>
            <p:nvPr/>
          </p:nvGrpSpPr>
          <p:grpSpPr bwMode="auto">
            <a:xfrm>
              <a:off x="1488" y="1862"/>
              <a:ext cx="266" cy="713"/>
              <a:chOff x="2597" y="1367"/>
              <a:chExt cx="429" cy="1281"/>
            </a:xfrm>
          </p:grpSpPr>
          <p:grpSp>
            <p:nvGrpSpPr>
              <p:cNvPr id="335267" name="Group 419"/>
              <p:cNvGrpSpPr>
                <a:grpSpLocks/>
              </p:cNvGrpSpPr>
              <p:nvPr/>
            </p:nvGrpSpPr>
            <p:grpSpPr bwMode="auto">
              <a:xfrm>
                <a:off x="2597" y="1532"/>
                <a:ext cx="429" cy="1116"/>
                <a:chOff x="2597" y="1532"/>
                <a:chExt cx="429" cy="1116"/>
              </a:xfrm>
            </p:grpSpPr>
            <p:grpSp>
              <p:nvGrpSpPr>
                <p:cNvPr id="335268" name="Group 420"/>
                <p:cNvGrpSpPr>
                  <a:grpSpLocks/>
                </p:cNvGrpSpPr>
                <p:nvPr/>
              </p:nvGrpSpPr>
              <p:grpSpPr bwMode="auto">
                <a:xfrm>
                  <a:off x="2612" y="2531"/>
                  <a:ext cx="379" cy="117"/>
                  <a:chOff x="2612" y="2531"/>
                  <a:chExt cx="379" cy="117"/>
                </a:xfrm>
              </p:grpSpPr>
              <p:sp>
                <p:nvSpPr>
                  <p:cNvPr id="335269" name="Freeform 421"/>
                  <p:cNvSpPr>
                    <a:spLocks/>
                  </p:cNvSpPr>
                  <p:nvPr/>
                </p:nvSpPr>
                <p:spPr bwMode="auto">
                  <a:xfrm>
                    <a:off x="2612" y="2555"/>
                    <a:ext cx="120" cy="93"/>
                  </a:xfrm>
                  <a:custGeom>
                    <a:avLst/>
                    <a:gdLst/>
                    <a:ahLst/>
                    <a:cxnLst>
                      <a:cxn ang="0">
                        <a:pos x="45" y="19"/>
                      </a:cxn>
                      <a:cxn ang="0">
                        <a:pos x="19" y="44"/>
                      </a:cxn>
                      <a:cxn ang="0">
                        <a:pos x="0" y="69"/>
                      </a:cxn>
                      <a:cxn ang="0">
                        <a:pos x="2" y="85"/>
                      </a:cxn>
                      <a:cxn ang="0">
                        <a:pos x="15" y="92"/>
                      </a:cxn>
                      <a:cxn ang="0">
                        <a:pos x="53" y="89"/>
                      </a:cxn>
                      <a:cxn ang="0">
                        <a:pos x="74" y="79"/>
                      </a:cxn>
                      <a:cxn ang="0">
                        <a:pos x="85" y="61"/>
                      </a:cxn>
                      <a:cxn ang="0">
                        <a:pos x="118" y="46"/>
                      </a:cxn>
                      <a:cxn ang="0">
                        <a:pos x="119" y="22"/>
                      </a:cxn>
                      <a:cxn ang="0">
                        <a:pos x="113" y="0"/>
                      </a:cxn>
                      <a:cxn ang="0">
                        <a:pos x="81" y="17"/>
                      </a:cxn>
                      <a:cxn ang="0">
                        <a:pos x="45" y="19"/>
                      </a:cxn>
                    </a:cxnLst>
                    <a:rect l="0" t="0" r="r" b="b"/>
                    <a:pathLst>
                      <a:path w="120" h="93">
                        <a:moveTo>
                          <a:pt x="45" y="19"/>
                        </a:moveTo>
                        <a:lnTo>
                          <a:pt x="19" y="44"/>
                        </a:lnTo>
                        <a:lnTo>
                          <a:pt x="0" y="69"/>
                        </a:lnTo>
                        <a:lnTo>
                          <a:pt x="2" y="85"/>
                        </a:lnTo>
                        <a:lnTo>
                          <a:pt x="15" y="92"/>
                        </a:lnTo>
                        <a:lnTo>
                          <a:pt x="53" y="89"/>
                        </a:lnTo>
                        <a:lnTo>
                          <a:pt x="74" y="79"/>
                        </a:lnTo>
                        <a:lnTo>
                          <a:pt x="85" y="61"/>
                        </a:lnTo>
                        <a:lnTo>
                          <a:pt x="118" y="46"/>
                        </a:lnTo>
                        <a:lnTo>
                          <a:pt x="119" y="22"/>
                        </a:lnTo>
                        <a:lnTo>
                          <a:pt x="113" y="0"/>
                        </a:lnTo>
                        <a:lnTo>
                          <a:pt x="81" y="17"/>
                        </a:lnTo>
                        <a:lnTo>
                          <a:pt x="45" y="19"/>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70" name="Freeform 422"/>
                  <p:cNvSpPr>
                    <a:spLocks/>
                  </p:cNvSpPr>
                  <p:nvPr/>
                </p:nvSpPr>
                <p:spPr bwMode="auto">
                  <a:xfrm>
                    <a:off x="2857" y="2531"/>
                    <a:ext cx="134" cy="96"/>
                  </a:xfrm>
                  <a:custGeom>
                    <a:avLst/>
                    <a:gdLst/>
                    <a:ahLst/>
                    <a:cxnLst>
                      <a:cxn ang="0">
                        <a:pos x="2" y="6"/>
                      </a:cxn>
                      <a:cxn ang="0">
                        <a:pos x="0" y="43"/>
                      </a:cxn>
                      <a:cxn ang="0">
                        <a:pos x="18" y="58"/>
                      </a:cxn>
                      <a:cxn ang="0">
                        <a:pos x="37" y="63"/>
                      </a:cxn>
                      <a:cxn ang="0">
                        <a:pos x="49" y="71"/>
                      </a:cxn>
                      <a:cxn ang="0">
                        <a:pos x="71" y="85"/>
                      </a:cxn>
                      <a:cxn ang="0">
                        <a:pos x="108" y="95"/>
                      </a:cxn>
                      <a:cxn ang="0">
                        <a:pos x="122" y="92"/>
                      </a:cxn>
                      <a:cxn ang="0">
                        <a:pos x="133" y="86"/>
                      </a:cxn>
                      <a:cxn ang="0">
                        <a:pos x="133" y="76"/>
                      </a:cxn>
                      <a:cxn ang="0">
                        <a:pos x="119" y="54"/>
                      </a:cxn>
                      <a:cxn ang="0">
                        <a:pos x="89" y="33"/>
                      </a:cxn>
                      <a:cxn ang="0">
                        <a:pos x="65" y="14"/>
                      </a:cxn>
                      <a:cxn ang="0">
                        <a:pos x="57" y="0"/>
                      </a:cxn>
                      <a:cxn ang="0">
                        <a:pos x="2" y="6"/>
                      </a:cxn>
                    </a:cxnLst>
                    <a:rect l="0" t="0" r="r" b="b"/>
                    <a:pathLst>
                      <a:path w="134" h="96">
                        <a:moveTo>
                          <a:pt x="2" y="6"/>
                        </a:moveTo>
                        <a:lnTo>
                          <a:pt x="0" y="43"/>
                        </a:lnTo>
                        <a:lnTo>
                          <a:pt x="18" y="58"/>
                        </a:lnTo>
                        <a:lnTo>
                          <a:pt x="37" y="63"/>
                        </a:lnTo>
                        <a:lnTo>
                          <a:pt x="49" y="71"/>
                        </a:lnTo>
                        <a:lnTo>
                          <a:pt x="71" y="85"/>
                        </a:lnTo>
                        <a:lnTo>
                          <a:pt x="108" y="95"/>
                        </a:lnTo>
                        <a:lnTo>
                          <a:pt x="122" y="92"/>
                        </a:lnTo>
                        <a:lnTo>
                          <a:pt x="133" y="86"/>
                        </a:lnTo>
                        <a:lnTo>
                          <a:pt x="133" y="76"/>
                        </a:lnTo>
                        <a:lnTo>
                          <a:pt x="119" y="54"/>
                        </a:lnTo>
                        <a:lnTo>
                          <a:pt x="89" y="33"/>
                        </a:lnTo>
                        <a:lnTo>
                          <a:pt x="65" y="14"/>
                        </a:lnTo>
                        <a:lnTo>
                          <a:pt x="57" y="0"/>
                        </a:lnTo>
                        <a:lnTo>
                          <a:pt x="2" y="6"/>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nvGrpSpPr>
                <p:cNvPr id="335271" name="Group 423"/>
                <p:cNvGrpSpPr>
                  <a:grpSpLocks/>
                </p:cNvGrpSpPr>
                <p:nvPr/>
              </p:nvGrpSpPr>
              <p:grpSpPr bwMode="auto">
                <a:xfrm>
                  <a:off x="2597" y="1532"/>
                  <a:ext cx="429" cy="1053"/>
                  <a:chOff x="2597" y="1532"/>
                  <a:chExt cx="429" cy="1053"/>
                </a:xfrm>
              </p:grpSpPr>
              <p:grpSp>
                <p:nvGrpSpPr>
                  <p:cNvPr id="335272" name="Group 424"/>
                  <p:cNvGrpSpPr>
                    <a:grpSpLocks/>
                  </p:cNvGrpSpPr>
                  <p:nvPr/>
                </p:nvGrpSpPr>
                <p:grpSpPr bwMode="auto">
                  <a:xfrm>
                    <a:off x="2652" y="1532"/>
                    <a:ext cx="271" cy="339"/>
                    <a:chOff x="2652" y="1532"/>
                    <a:chExt cx="271" cy="339"/>
                  </a:xfrm>
                </p:grpSpPr>
                <p:sp>
                  <p:nvSpPr>
                    <p:cNvPr id="335273" name="Freeform 425"/>
                    <p:cNvSpPr>
                      <a:spLocks/>
                    </p:cNvSpPr>
                    <p:nvPr/>
                  </p:nvSpPr>
                  <p:spPr bwMode="auto">
                    <a:xfrm>
                      <a:off x="2652" y="1551"/>
                      <a:ext cx="271" cy="320"/>
                    </a:xfrm>
                    <a:custGeom>
                      <a:avLst/>
                      <a:gdLst/>
                      <a:ahLst/>
                      <a:cxnLst>
                        <a:cxn ang="0">
                          <a:pos x="0" y="61"/>
                        </a:cxn>
                        <a:cxn ang="0">
                          <a:pos x="81" y="0"/>
                        </a:cxn>
                        <a:cxn ang="0">
                          <a:pos x="170" y="140"/>
                        </a:cxn>
                        <a:cxn ang="0">
                          <a:pos x="186" y="7"/>
                        </a:cxn>
                        <a:cxn ang="0">
                          <a:pos x="241" y="24"/>
                        </a:cxn>
                        <a:cxn ang="0">
                          <a:pos x="270" y="73"/>
                        </a:cxn>
                        <a:cxn ang="0">
                          <a:pos x="265" y="319"/>
                        </a:cxn>
                        <a:cxn ang="0">
                          <a:pos x="30" y="319"/>
                        </a:cxn>
                        <a:cxn ang="0">
                          <a:pos x="0" y="61"/>
                        </a:cxn>
                      </a:cxnLst>
                      <a:rect l="0" t="0" r="r" b="b"/>
                      <a:pathLst>
                        <a:path w="271" h="320">
                          <a:moveTo>
                            <a:pt x="0" y="61"/>
                          </a:moveTo>
                          <a:lnTo>
                            <a:pt x="81" y="0"/>
                          </a:lnTo>
                          <a:lnTo>
                            <a:pt x="170" y="140"/>
                          </a:lnTo>
                          <a:lnTo>
                            <a:pt x="186" y="7"/>
                          </a:lnTo>
                          <a:lnTo>
                            <a:pt x="241" y="24"/>
                          </a:lnTo>
                          <a:lnTo>
                            <a:pt x="270" y="73"/>
                          </a:lnTo>
                          <a:lnTo>
                            <a:pt x="265" y="319"/>
                          </a:lnTo>
                          <a:lnTo>
                            <a:pt x="30" y="319"/>
                          </a:lnTo>
                          <a:lnTo>
                            <a:pt x="0" y="61"/>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74" name="Freeform 426"/>
                    <p:cNvSpPr>
                      <a:spLocks/>
                    </p:cNvSpPr>
                    <p:nvPr/>
                  </p:nvSpPr>
                  <p:spPr bwMode="auto">
                    <a:xfrm>
                      <a:off x="2730" y="1532"/>
                      <a:ext cx="109" cy="188"/>
                    </a:xfrm>
                    <a:custGeom>
                      <a:avLst/>
                      <a:gdLst/>
                      <a:ahLst/>
                      <a:cxnLst>
                        <a:cxn ang="0">
                          <a:pos x="0" y="19"/>
                        </a:cxn>
                        <a:cxn ang="0">
                          <a:pos x="9" y="0"/>
                        </a:cxn>
                        <a:cxn ang="0">
                          <a:pos x="75" y="32"/>
                        </a:cxn>
                        <a:cxn ang="0">
                          <a:pos x="91" y="11"/>
                        </a:cxn>
                        <a:cxn ang="0">
                          <a:pos x="103" y="19"/>
                        </a:cxn>
                        <a:cxn ang="0">
                          <a:pos x="108" y="129"/>
                        </a:cxn>
                        <a:cxn ang="0">
                          <a:pos x="106" y="187"/>
                        </a:cxn>
                        <a:cxn ang="0">
                          <a:pos x="0" y="19"/>
                        </a:cxn>
                      </a:cxnLst>
                      <a:rect l="0" t="0" r="r" b="b"/>
                      <a:pathLst>
                        <a:path w="109" h="188">
                          <a:moveTo>
                            <a:pt x="0" y="19"/>
                          </a:moveTo>
                          <a:lnTo>
                            <a:pt x="9" y="0"/>
                          </a:lnTo>
                          <a:lnTo>
                            <a:pt x="75" y="32"/>
                          </a:lnTo>
                          <a:lnTo>
                            <a:pt x="91" y="11"/>
                          </a:lnTo>
                          <a:lnTo>
                            <a:pt x="103" y="19"/>
                          </a:lnTo>
                          <a:lnTo>
                            <a:pt x="108" y="129"/>
                          </a:lnTo>
                          <a:lnTo>
                            <a:pt x="106" y="187"/>
                          </a:lnTo>
                          <a:lnTo>
                            <a:pt x="0" y="19"/>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75" name="Freeform 427"/>
                    <p:cNvSpPr>
                      <a:spLocks/>
                    </p:cNvSpPr>
                    <p:nvPr/>
                  </p:nvSpPr>
                  <p:spPr bwMode="auto">
                    <a:xfrm>
                      <a:off x="2765" y="1570"/>
                      <a:ext cx="69" cy="37"/>
                    </a:xfrm>
                    <a:custGeom>
                      <a:avLst/>
                      <a:gdLst/>
                      <a:ahLst/>
                      <a:cxnLst>
                        <a:cxn ang="0">
                          <a:pos x="0" y="36"/>
                        </a:cxn>
                        <a:cxn ang="0">
                          <a:pos x="38" y="0"/>
                        </a:cxn>
                        <a:cxn ang="0">
                          <a:pos x="68" y="29"/>
                        </a:cxn>
                      </a:cxnLst>
                      <a:rect l="0" t="0" r="r" b="b"/>
                      <a:pathLst>
                        <a:path w="69" h="37">
                          <a:moveTo>
                            <a:pt x="0" y="36"/>
                          </a:moveTo>
                          <a:lnTo>
                            <a:pt x="38" y="0"/>
                          </a:lnTo>
                          <a:lnTo>
                            <a:pt x="68" y="29"/>
                          </a:lnTo>
                        </a:path>
                      </a:pathLst>
                    </a:custGeom>
                    <a:solidFill>
                      <a:srgbClr val="FF00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276" name="Group 428"/>
                  <p:cNvGrpSpPr>
                    <a:grpSpLocks/>
                  </p:cNvGrpSpPr>
                  <p:nvPr/>
                </p:nvGrpSpPr>
                <p:grpSpPr bwMode="auto">
                  <a:xfrm>
                    <a:off x="2597" y="1548"/>
                    <a:ext cx="429" cy="1037"/>
                    <a:chOff x="2597" y="1548"/>
                    <a:chExt cx="429" cy="1037"/>
                  </a:xfrm>
                </p:grpSpPr>
                <p:sp>
                  <p:nvSpPr>
                    <p:cNvPr id="335277" name="Freeform 429"/>
                    <p:cNvSpPr>
                      <a:spLocks/>
                    </p:cNvSpPr>
                    <p:nvPr/>
                  </p:nvSpPr>
                  <p:spPr bwMode="auto">
                    <a:xfrm>
                      <a:off x="2597" y="1548"/>
                      <a:ext cx="429" cy="1037"/>
                    </a:xfrm>
                    <a:custGeom>
                      <a:avLst/>
                      <a:gdLst/>
                      <a:ahLst/>
                      <a:cxnLst>
                        <a:cxn ang="0">
                          <a:pos x="135" y="0"/>
                        </a:cxn>
                        <a:cxn ang="0">
                          <a:pos x="33" y="76"/>
                        </a:cxn>
                        <a:cxn ang="0">
                          <a:pos x="0" y="321"/>
                        </a:cxn>
                        <a:cxn ang="0">
                          <a:pos x="80" y="483"/>
                        </a:cxn>
                        <a:cxn ang="0">
                          <a:pos x="81" y="513"/>
                        </a:cxn>
                        <a:cxn ang="0">
                          <a:pos x="87" y="551"/>
                        </a:cxn>
                        <a:cxn ang="0">
                          <a:pos x="97" y="575"/>
                        </a:cxn>
                        <a:cxn ang="0">
                          <a:pos x="84" y="751"/>
                        </a:cxn>
                        <a:cxn ang="0">
                          <a:pos x="56" y="1033"/>
                        </a:cxn>
                        <a:cxn ang="0">
                          <a:pos x="85" y="1036"/>
                        </a:cxn>
                        <a:cxn ang="0">
                          <a:pos x="130" y="1021"/>
                        </a:cxn>
                        <a:cxn ang="0">
                          <a:pos x="162" y="831"/>
                        </a:cxn>
                        <a:cxn ang="0">
                          <a:pos x="179" y="761"/>
                        </a:cxn>
                        <a:cxn ang="0">
                          <a:pos x="226" y="578"/>
                        </a:cxn>
                        <a:cxn ang="0">
                          <a:pos x="233" y="771"/>
                        </a:cxn>
                        <a:cxn ang="0">
                          <a:pos x="258" y="1005"/>
                        </a:cxn>
                        <a:cxn ang="0">
                          <a:pos x="326" y="1007"/>
                        </a:cxn>
                        <a:cxn ang="0">
                          <a:pos x="333" y="756"/>
                        </a:cxn>
                        <a:cxn ang="0">
                          <a:pos x="327" y="505"/>
                        </a:cxn>
                        <a:cxn ang="0">
                          <a:pos x="330" y="378"/>
                        </a:cxn>
                        <a:cxn ang="0">
                          <a:pos x="343" y="338"/>
                        </a:cxn>
                        <a:cxn ang="0">
                          <a:pos x="350" y="342"/>
                        </a:cxn>
                        <a:cxn ang="0">
                          <a:pos x="422" y="299"/>
                        </a:cxn>
                        <a:cxn ang="0">
                          <a:pos x="428" y="219"/>
                        </a:cxn>
                        <a:cxn ang="0">
                          <a:pos x="314" y="27"/>
                        </a:cxn>
                        <a:cxn ang="0">
                          <a:pos x="233" y="0"/>
                        </a:cxn>
                        <a:cxn ang="0">
                          <a:pos x="250" y="129"/>
                        </a:cxn>
                        <a:cxn ang="0">
                          <a:pos x="230" y="256"/>
                        </a:cxn>
                        <a:cxn ang="0">
                          <a:pos x="198" y="138"/>
                        </a:cxn>
                        <a:cxn ang="0">
                          <a:pos x="135" y="0"/>
                        </a:cxn>
                      </a:cxnLst>
                      <a:rect l="0" t="0" r="r" b="b"/>
                      <a:pathLst>
                        <a:path w="429" h="1037">
                          <a:moveTo>
                            <a:pt x="135" y="0"/>
                          </a:moveTo>
                          <a:lnTo>
                            <a:pt x="33" y="76"/>
                          </a:lnTo>
                          <a:lnTo>
                            <a:pt x="0" y="321"/>
                          </a:lnTo>
                          <a:lnTo>
                            <a:pt x="80" y="483"/>
                          </a:lnTo>
                          <a:lnTo>
                            <a:pt x="81" y="513"/>
                          </a:lnTo>
                          <a:lnTo>
                            <a:pt x="87" y="551"/>
                          </a:lnTo>
                          <a:lnTo>
                            <a:pt x="97" y="575"/>
                          </a:lnTo>
                          <a:lnTo>
                            <a:pt x="84" y="751"/>
                          </a:lnTo>
                          <a:lnTo>
                            <a:pt x="56" y="1033"/>
                          </a:lnTo>
                          <a:lnTo>
                            <a:pt x="85" y="1036"/>
                          </a:lnTo>
                          <a:lnTo>
                            <a:pt x="130" y="1021"/>
                          </a:lnTo>
                          <a:lnTo>
                            <a:pt x="162" y="831"/>
                          </a:lnTo>
                          <a:lnTo>
                            <a:pt x="179" y="761"/>
                          </a:lnTo>
                          <a:lnTo>
                            <a:pt x="226" y="578"/>
                          </a:lnTo>
                          <a:lnTo>
                            <a:pt x="233" y="771"/>
                          </a:lnTo>
                          <a:lnTo>
                            <a:pt x="258" y="1005"/>
                          </a:lnTo>
                          <a:lnTo>
                            <a:pt x="326" y="1007"/>
                          </a:lnTo>
                          <a:lnTo>
                            <a:pt x="333" y="756"/>
                          </a:lnTo>
                          <a:lnTo>
                            <a:pt x="327" y="505"/>
                          </a:lnTo>
                          <a:lnTo>
                            <a:pt x="330" y="378"/>
                          </a:lnTo>
                          <a:lnTo>
                            <a:pt x="343" y="338"/>
                          </a:lnTo>
                          <a:lnTo>
                            <a:pt x="350" y="342"/>
                          </a:lnTo>
                          <a:lnTo>
                            <a:pt x="422" y="299"/>
                          </a:lnTo>
                          <a:lnTo>
                            <a:pt x="428" y="219"/>
                          </a:lnTo>
                          <a:lnTo>
                            <a:pt x="314" y="27"/>
                          </a:lnTo>
                          <a:lnTo>
                            <a:pt x="233" y="0"/>
                          </a:lnTo>
                          <a:lnTo>
                            <a:pt x="250" y="129"/>
                          </a:lnTo>
                          <a:lnTo>
                            <a:pt x="230" y="256"/>
                          </a:lnTo>
                          <a:lnTo>
                            <a:pt x="198" y="138"/>
                          </a:lnTo>
                          <a:lnTo>
                            <a:pt x="135" y="0"/>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78" name="Freeform 430"/>
                    <p:cNvSpPr>
                      <a:spLocks/>
                    </p:cNvSpPr>
                    <p:nvPr/>
                  </p:nvSpPr>
                  <p:spPr bwMode="auto">
                    <a:xfrm>
                      <a:off x="2621" y="1660"/>
                      <a:ext cx="109" cy="271"/>
                    </a:xfrm>
                    <a:custGeom>
                      <a:avLst/>
                      <a:gdLst/>
                      <a:ahLst/>
                      <a:cxnLst>
                        <a:cxn ang="0">
                          <a:pos x="54" y="0"/>
                        </a:cxn>
                        <a:cxn ang="0">
                          <a:pos x="65" y="65"/>
                        </a:cxn>
                        <a:cxn ang="0">
                          <a:pos x="59" y="162"/>
                        </a:cxn>
                        <a:cxn ang="0">
                          <a:pos x="0" y="178"/>
                        </a:cxn>
                        <a:cxn ang="0">
                          <a:pos x="59" y="184"/>
                        </a:cxn>
                        <a:cxn ang="0">
                          <a:pos x="75" y="243"/>
                        </a:cxn>
                        <a:cxn ang="0">
                          <a:pos x="108" y="270"/>
                        </a:cxn>
                        <a:cxn ang="0">
                          <a:pos x="97" y="221"/>
                        </a:cxn>
                        <a:cxn ang="0">
                          <a:pos x="86" y="194"/>
                        </a:cxn>
                        <a:cxn ang="0">
                          <a:pos x="81" y="130"/>
                        </a:cxn>
                        <a:cxn ang="0">
                          <a:pos x="54" y="0"/>
                        </a:cxn>
                      </a:cxnLst>
                      <a:rect l="0" t="0" r="r" b="b"/>
                      <a:pathLst>
                        <a:path w="109" h="271">
                          <a:moveTo>
                            <a:pt x="54" y="0"/>
                          </a:moveTo>
                          <a:lnTo>
                            <a:pt x="65" y="65"/>
                          </a:lnTo>
                          <a:lnTo>
                            <a:pt x="59" y="162"/>
                          </a:lnTo>
                          <a:lnTo>
                            <a:pt x="0" y="178"/>
                          </a:lnTo>
                          <a:lnTo>
                            <a:pt x="59" y="184"/>
                          </a:lnTo>
                          <a:lnTo>
                            <a:pt x="75" y="243"/>
                          </a:lnTo>
                          <a:lnTo>
                            <a:pt x="108" y="270"/>
                          </a:lnTo>
                          <a:lnTo>
                            <a:pt x="97" y="221"/>
                          </a:lnTo>
                          <a:lnTo>
                            <a:pt x="86" y="194"/>
                          </a:lnTo>
                          <a:lnTo>
                            <a:pt x="81" y="130"/>
                          </a:lnTo>
                          <a:lnTo>
                            <a:pt x="54" y="0"/>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79" name="Freeform 431"/>
                    <p:cNvSpPr>
                      <a:spLocks/>
                    </p:cNvSpPr>
                    <p:nvPr/>
                  </p:nvSpPr>
                  <p:spPr bwMode="auto">
                    <a:xfrm>
                      <a:off x="2719" y="1676"/>
                      <a:ext cx="39" cy="37"/>
                    </a:xfrm>
                    <a:custGeom>
                      <a:avLst/>
                      <a:gdLst/>
                      <a:ahLst/>
                      <a:cxnLst>
                        <a:cxn ang="0">
                          <a:pos x="0" y="36"/>
                        </a:cxn>
                        <a:cxn ang="0">
                          <a:pos x="8" y="0"/>
                        </a:cxn>
                        <a:cxn ang="0">
                          <a:pos x="38" y="31"/>
                        </a:cxn>
                        <a:cxn ang="0">
                          <a:pos x="0" y="36"/>
                        </a:cxn>
                      </a:cxnLst>
                      <a:rect l="0" t="0" r="r" b="b"/>
                      <a:pathLst>
                        <a:path w="39" h="37">
                          <a:moveTo>
                            <a:pt x="0" y="36"/>
                          </a:moveTo>
                          <a:lnTo>
                            <a:pt x="8" y="0"/>
                          </a:lnTo>
                          <a:lnTo>
                            <a:pt x="38" y="31"/>
                          </a:lnTo>
                          <a:lnTo>
                            <a:pt x="0" y="36"/>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grpSp>
          <p:grpSp>
            <p:nvGrpSpPr>
              <p:cNvPr id="335280" name="Group 432"/>
              <p:cNvGrpSpPr>
                <a:grpSpLocks/>
              </p:cNvGrpSpPr>
              <p:nvPr/>
            </p:nvGrpSpPr>
            <p:grpSpPr bwMode="auto">
              <a:xfrm>
                <a:off x="2717" y="1367"/>
                <a:ext cx="231" cy="523"/>
                <a:chOff x="2717" y="1367"/>
                <a:chExt cx="231" cy="523"/>
              </a:xfrm>
            </p:grpSpPr>
            <p:grpSp>
              <p:nvGrpSpPr>
                <p:cNvPr id="335281" name="Group 433"/>
                <p:cNvGrpSpPr>
                  <a:grpSpLocks/>
                </p:cNvGrpSpPr>
                <p:nvPr/>
              </p:nvGrpSpPr>
              <p:grpSpPr bwMode="auto">
                <a:xfrm>
                  <a:off x="2717" y="1367"/>
                  <a:ext cx="137" cy="204"/>
                  <a:chOff x="2717" y="1367"/>
                  <a:chExt cx="137" cy="204"/>
                </a:xfrm>
              </p:grpSpPr>
              <p:grpSp>
                <p:nvGrpSpPr>
                  <p:cNvPr id="335282" name="Group 434"/>
                  <p:cNvGrpSpPr>
                    <a:grpSpLocks/>
                  </p:cNvGrpSpPr>
                  <p:nvPr/>
                </p:nvGrpSpPr>
                <p:grpSpPr bwMode="auto">
                  <a:xfrm>
                    <a:off x="2722" y="1370"/>
                    <a:ext cx="120" cy="201"/>
                    <a:chOff x="2722" y="1370"/>
                    <a:chExt cx="120" cy="201"/>
                  </a:xfrm>
                </p:grpSpPr>
                <p:sp>
                  <p:nvSpPr>
                    <p:cNvPr id="335283" name="Freeform 435"/>
                    <p:cNvSpPr>
                      <a:spLocks/>
                    </p:cNvSpPr>
                    <p:nvPr/>
                  </p:nvSpPr>
                  <p:spPr bwMode="auto">
                    <a:xfrm>
                      <a:off x="2722" y="1370"/>
                      <a:ext cx="120" cy="201"/>
                    </a:xfrm>
                    <a:custGeom>
                      <a:avLst/>
                      <a:gdLst/>
                      <a:ahLst/>
                      <a:cxnLst>
                        <a:cxn ang="0">
                          <a:pos x="117" y="33"/>
                        </a:cxn>
                        <a:cxn ang="0">
                          <a:pos x="119" y="66"/>
                        </a:cxn>
                        <a:cxn ang="0">
                          <a:pos x="115" y="77"/>
                        </a:cxn>
                        <a:cxn ang="0">
                          <a:pos x="119" y="88"/>
                        </a:cxn>
                        <a:cxn ang="0">
                          <a:pos x="118" y="100"/>
                        </a:cxn>
                        <a:cxn ang="0">
                          <a:pos x="117" y="116"/>
                        </a:cxn>
                        <a:cxn ang="0">
                          <a:pos x="115" y="132"/>
                        </a:cxn>
                        <a:cxn ang="0">
                          <a:pos x="116" y="149"/>
                        </a:cxn>
                        <a:cxn ang="0">
                          <a:pos x="108" y="160"/>
                        </a:cxn>
                        <a:cxn ang="0">
                          <a:pos x="98" y="167"/>
                        </a:cxn>
                        <a:cxn ang="0">
                          <a:pos x="101" y="177"/>
                        </a:cxn>
                        <a:cxn ang="0">
                          <a:pos x="81" y="200"/>
                        </a:cxn>
                        <a:cxn ang="0">
                          <a:pos x="17" y="166"/>
                        </a:cxn>
                        <a:cxn ang="0">
                          <a:pos x="14" y="122"/>
                        </a:cxn>
                        <a:cxn ang="0">
                          <a:pos x="11" y="117"/>
                        </a:cxn>
                        <a:cxn ang="0">
                          <a:pos x="9" y="110"/>
                        </a:cxn>
                        <a:cxn ang="0">
                          <a:pos x="3" y="98"/>
                        </a:cxn>
                        <a:cxn ang="0">
                          <a:pos x="0" y="75"/>
                        </a:cxn>
                        <a:cxn ang="0">
                          <a:pos x="7" y="71"/>
                        </a:cxn>
                        <a:cxn ang="0">
                          <a:pos x="5" y="63"/>
                        </a:cxn>
                        <a:cxn ang="0">
                          <a:pos x="5" y="48"/>
                        </a:cxn>
                        <a:cxn ang="0">
                          <a:pos x="6" y="36"/>
                        </a:cxn>
                        <a:cxn ang="0">
                          <a:pos x="11" y="23"/>
                        </a:cxn>
                        <a:cxn ang="0">
                          <a:pos x="18" y="14"/>
                        </a:cxn>
                        <a:cxn ang="0">
                          <a:pos x="29" y="5"/>
                        </a:cxn>
                        <a:cxn ang="0">
                          <a:pos x="42" y="2"/>
                        </a:cxn>
                        <a:cxn ang="0">
                          <a:pos x="55" y="0"/>
                        </a:cxn>
                        <a:cxn ang="0">
                          <a:pos x="69" y="0"/>
                        </a:cxn>
                        <a:cxn ang="0">
                          <a:pos x="82" y="1"/>
                        </a:cxn>
                        <a:cxn ang="0">
                          <a:pos x="93" y="3"/>
                        </a:cxn>
                        <a:cxn ang="0">
                          <a:pos x="105" y="8"/>
                        </a:cxn>
                        <a:cxn ang="0">
                          <a:pos x="111" y="15"/>
                        </a:cxn>
                        <a:cxn ang="0">
                          <a:pos x="114" y="22"/>
                        </a:cxn>
                        <a:cxn ang="0">
                          <a:pos x="117" y="33"/>
                        </a:cxn>
                      </a:cxnLst>
                      <a:rect l="0" t="0" r="r" b="b"/>
                      <a:pathLst>
                        <a:path w="120" h="201">
                          <a:moveTo>
                            <a:pt x="117" y="33"/>
                          </a:moveTo>
                          <a:lnTo>
                            <a:pt x="119" y="66"/>
                          </a:lnTo>
                          <a:lnTo>
                            <a:pt x="115" y="77"/>
                          </a:lnTo>
                          <a:lnTo>
                            <a:pt x="119" y="88"/>
                          </a:lnTo>
                          <a:lnTo>
                            <a:pt x="118" y="100"/>
                          </a:lnTo>
                          <a:lnTo>
                            <a:pt x="117" y="116"/>
                          </a:lnTo>
                          <a:lnTo>
                            <a:pt x="115" y="132"/>
                          </a:lnTo>
                          <a:lnTo>
                            <a:pt x="116" y="149"/>
                          </a:lnTo>
                          <a:lnTo>
                            <a:pt x="108" y="160"/>
                          </a:lnTo>
                          <a:lnTo>
                            <a:pt x="98" y="167"/>
                          </a:lnTo>
                          <a:lnTo>
                            <a:pt x="101" y="177"/>
                          </a:lnTo>
                          <a:lnTo>
                            <a:pt x="81" y="200"/>
                          </a:lnTo>
                          <a:lnTo>
                            <a:pt x="17" y="166"/>
                          </a:lnTo>
                          <a:lnTo>
                            <a:pt x="14" y="122"/>
                          </a:lnTo>
                          <a:lnTo>
                            <a:pt x="11" y="117"/>
                          </a:lnTo>
                          <a:lnTo>
                            <a:pt x="9" y="110"/>
                          </a:lnTo>
                          <a:lnTo>
                            <a:pt x="3" y="98"/>
                          </a:lnTo>
                          <a:lnTo>
                            <a:pt x="0" y="75"/>
                          </a:lnTo>
                          <a:lnTo>
                            <a:pt x="7" y="71"/>
                          </a:lnTo>
                          <a:lnTo>
                            <a:pt x="5" y="63"/>
                          </a:lnTo>
                          <a:lnTo>
                            <a:pt x="5" y="48"/>
                          </a:lnTo>
                          <a:lnTo>
                            <a:pt x="6" y="36"/>
                          </a:lnTo>
                          <a:lnTo>
                            <a:pt x="11" y="23"/>
                          </a:lnTo>
                          <a:lnTo>
                            <a:pt x="18" y="14"/>
                          </a:lnTo>
                          <a:lnTo>
                            <a:pt x="29" y="5"/>
                          </a:lnTo>
                          <a:lnTo>
                            <a:pt x="42" y="2"/>
                          </a:lnTo>
                          <a:lnTo>
                            <a:pt x="55" y="0"/>
                          </a:lnTo>
                          <a:lnTo>
                            <a:pt x="69" y="0"/>
                          </a:lnTo>
                          <a:lnTo>
                            <a:pt x="82" y="1"/>
                          </a:lnTo>
                          <a:lnTo>
                            <a:pt x="93" y="3"/>
                          </a:lnTo>
                          <a:lnTo>
                            <a:pt x="105" y="8"/>
                          </a:lnTo>
                          <a:lnTo>
                            <a:pt x="111" y="15"/>
                          </a:lnTo>
                          <a:lnTo>
                            <a:pt x="114" y="22"/>
                          </a:lnTo>
                          <a:lnTo>
                            <a:pt x="117" y="33"/>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nvGrpSpPr>
                    <p:cNvPr id="335284" name="Group 436"/>
                    <p:cNvGrpSpPr>
                      <a:grpSpLocks/>
                    </p:cNvGrpSpPr>
                    <p:nvPr/>
                  </p:nvGrpSpPr>
                  <p:grpSpPr bwMode="auto">
                    <a:xfrm>
                      <a:off x="2734" y="1437"/>
                      <a:ext cx="108" cy="99"/>
                      <a:chOff x="2734" y="1437"/>
                      <a:chExt cx="108" cy="99"/>
                    </a:xfrm>
                  </p:grpSpPr>
                  <p:sp>
                    <p:nvSpPr>
                      <p:cNvPr id="335285" name="Freeform 437"/>
                      <p:cNvSpPr>
                        <a:spLocks/>
                      </p:cNvSpPr>
                      <p:nvPr/>
                    </p:nvSpPr>
                    <p:spPr bwMode="auto">
                      <a:xfrm>
                        <a:off x="2771" y="1437"/>
                        <a:ext cx="44" cy="19"/>
                      </a:xfrm>
                      <a:custGeom>
                        <a:avLst/>
                        <a:gdLst/>
                        <a:ahLst/>
                        <a:cxnLst>
                          <a:cxn ang="0">
                            <a:pos x="0" y="3"/>
                          </a:cxn>
                          <a:cxn ang="0">
                            <a:pos x="20" y="0"/>
                          </a:cxn>
                          <a:cxn ang="0">
                            <a:pos x="33" y="2"/>
                          </a:cxn>
                          <a:cxn ang="0">
                            <a:pos x="39" y="5"/>
                          </a:cxn>
                          <a:cxn ang="0">
                            <a:pos x="43" y="6"/>
                          </a:cxn>
                          <a:cxn ang="0">
                            <a:pos x="41" y="10"/>
                          </a:cxn>
                          <a:cxn ang="0">
                            <a:pos x="37" y="15"/>
                          </a:cxn>
                          <a:cxn ang="0">
                            <a:pos x="39" y="18"/>
                          </a:cxn>
                          <a:cxn ang="0">
                            <a:pos x="25" y="16"/>
                          </a:cxn>
                          <a:cxn ang="0">
                            <a:pos x="11" y="17"/>
                          </a:cxn>
                          <a:cxn ang="0">
                            <a:pos x="18" y="14"/>
                          </a:cxn>
                          <a:cxn ang="0">
                            <a:pos x="10" y="10"/>
                          </a:cxn>
                          <a:cxn ang="0">
                            <a:pos x="0" y="3"/>
                          </a:cxn>
                        </a:cxnLst>
                        <a:rect l="0" t="0" r="r" b="b"/>
                        <a:pathLst>
                          <a:path w="44" h="19">
                            <a:moveTo>
                              <a:pt x="0" y="3"/>
                            </a:moveTo>
                            <a:lnTo>
                              <a:pt x="20" y="0"/>
                            </a:lnTo>
                            <a:lnTo>
                              <a:pt x="33" y="2"/>
                            </a:lnTo>
                            <a:lnTo>
                              <a:pt x="39" y="5"/>
                            </a:lnTo>
                            <a:lnTo>
                              <a:pt x="43" y="6"/>
                            </a:lnTo>
                            <a:lnTo>
                              <a:pt x="41" y="10"/>
                            </a:lnTo>
                            <a:lnTo>
                              <a:pt x="37" y="15"/>
                            </a:lnTo>
                            <a:lnTo>
                              <a:pt x="39" y="18"/>
                            </a:lnTo>
                            <a:lnTo>
                              <a:pt x="25" y="16"/>
                            </a:lnTo>
                            <a:lnTo>
                              <a:pt x="11" y="17"/>
                            </a:lnTo>
                            <a:lnTo>
                              <a:pt x="18" y="14"/>
                            </a:lnTo>
                            <a:lnTo>
                              <a:pt x="10" y="10"/>
                            </a:lnTo>
                            <a:lnTo>
                              <a:pt x="0" y="3"/>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86" name="Freeform 438"/>
                      <p:cNvSpPr>
                        <a:spLocks/>
                      </p:cNvSpPr>
                      <p:nvPr/>
                    </p:nvSpPr>
                    <p:spPr bwMode="auto">
                      <a:xfrm>
                        <a:off x="2825" y="1482"/>
                        <a:ext cx="17" cy="17"/>
                      </a:xfrm>
                      <a:custGeom>
                        <a:avLst/>
                        <a:gdLst/>
                        <a:ahLst/>
                        <a:cxnLst>
                          <a:cxn ang="0">
                            <a:pos x="0" y="0"/>
                          </a:cxn>
                          <a:cxn ang="0">
                            <a:pos x="16" y="0"/>
                          </a:cxn>
                          <a:cxn ang="0">
                            <a:pos x="13" y="16"/>
                          </a:cxn>
                          <a:cxn ang="0">
                            <a:pos x="0" y="0"/>
                          </a:cxn>
                        </a:cxnLst>
                        <a:rect l="0" t="0" r="r" b="b"/>
                        <a:pathLst>
                          <a:path w="17" h="17">
                            <a:moveTo>
                              <a:pt x="0" y="0"/>
                            </a:moveTo>
                            <a:lnTo>
                              <a:pt x="16" y="0"/>
                            </a:lnTo>
                            <a:lnTo>
                              <a:pt x="13" y="16"/>
                            </a:lnTo>
                            <a:lnTo>
                              <a:pt x="0" y="0"/>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287" name="Freeform 439"/>
                      <p:cNvSpPr>
                        <a:spLocks/>
                      </p:cNvSpPr>
                      <p:nvPr/>
                    </p:nvSpPr>
                    <p:spPr bwMode="auto">
                      <a:xfrm>
                        <a:off x="2734" y="1484"/>
                        <a:ext cx="67" cy="52"/>
                      </a:xfrm>
                      <a:custGeom>
                        <a:avLst/>
                        <a:gdLst/>
                        <a:ahLst/>
                        <a:cxnLst>
                          <a:cxn ang="0">
                            <a:pos x="6" y="6"/>
                          </a:cxn>
                          <a:cxn ang="0">
                            <a:pos x="13" y="5"/>
                          </a:cxn>
                          <a:cxn ang="0">
                            <a:pos x="28" y="33"/>
                          </a:cxn>
                          <a:cxn ang="0">
                            <a:pos x="66" y="51"/>
                          </a:cxn>
                          <a:cxn ang="0">
                            <a:pos x="27" y="38"/>
                          </a:cxn>
                          <a:cxn ang="0">
                            <a:pos x="12" y="23"/>
                          </a:cxn>
                          <a:cxn ang="0">
                            <a:pos x="4" y="29"/>
                          </a:cxn>
                          <a:cxn ang="0">
                            <a:pos x="0" y="0"/>
                          </a:cxn>
                          <a:cxn ang="0">
                            <a:pos x="6" y="6"/>
                          </a:cxn>
                        </a:cxnLst>
                        <a:rect l="0" t="0" r="r" b="b"/>
                        <a:pathLst>
                          <a:path w="67" h="52">
                            <a:moveTo>
                              <a:pt x="6" y="6"/>
                            </a:moveTo>
                            <a:lnTo>
                              <a:pt x="13" y="5"/>
                            </a:lnTo>
                            <a:lnTo>
                              <a:pt x="28" y="33"/>
                            </a:lnTo>
                            <a:lnTo>
                              <a:pt x="66" y="51"/>
                            </a:lnTo>
                            <a:lnTo>
                              <a:pt x="27" y="38"/>
                            </a:lnTo>
                            <a:lnTo>
                              <a:pt x="12" y="23"/>
                            </a:lnTo>
                            <a:lnTo>
                              <a:pt x="4" y="29"/>
                            </a:lnTo>
                            <a:lnTo>
                              <a:pt x="0" y="0"/>
                            </a:lnTo>
                            <a:lnTo>
                              <a:pt x="6" y="6"/>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sp>
                <p:nvSpPr>
                  <p:cNvPr id="335288" name="Freeform 440"/>
                  <p:cNvSpPr>
                    <a:spLocks/>
                  </p:cNvSpPr>
                  <p:nvPr/>
                </p:nvSpPr>
                <p:spPr bwMode="auto">
                  <a:xfrm>
                    <a:off x="2717" y="1367"/>
                    <a:ext cx="137" cy="130"/>
                  </a:xfrm>
                  <a:custGeom>
                    <a:avLst/>
                    <a:gdLst/>
                    <a:ahLst/>
                    <a:cxnLst>
                      <a:cxn ang="0">
                        <a:pos x="20" y="129"/>
                      </a:cxn>
                      <a:cxn ang="0">
                        <a:pos x="9" y="115"/>
                      </a:cxn>
                      <a:cxn ang="0">
                        <a:pos x="4" y="96"/>
                      </a:cxn>
                      <a:cxn ang="0">
                        <a:pos x="0" y="69"/>
                      </a:cxn>
                      <a:cxn ang="0">
                        <a:pos x="0" y="43"/>
                      </a:cxn>
                      <a:cxn ang="0">
                        <a:pos x="5" y="23"/>
                      </a:cxn>
                      <a:cxn ang="0">
                        <a:pos x="18" y="9"/>
                      </a:cxn>
                      <a:cxn ang="0">
                        <a:pos x="32" y="3"/>
                      </a:cxn>
                      <a:cxn ang="0">
                        <a:pos x="59" y="0"/>
                      </a:cxn>
                      <a:cxn ang="0">
                        <a:pos x="95" y="2"/>
                      </a:cxn>
                      <a:cxn ang="0">
                        <a:pos x="116" y="9"/>
                      </a:cxn>
                      <a:cxn ang="0">
                        <a:pos x="130" y="12"/>
                      </a:cxn>
                      <a:cxn ang="0">
                        <a:pos x="136" y="12"/>
                      </a:cxn>
                      <a:cxn ang="0">
                        <a:pos x="128" y="20"/>
                      </a:cxn>
                      <a:cxn ang="0">
                        <a:pos x="122" y="34"/>
                      </a:cxn>
                      <a:cxn ang="0">
                        <a:pos x="122" y="39"/>
                      </a:cxn>
                      <a:cxn ang="0">
                        <a:pos x="111" y="31"/>
                      </a:cxn>
                      <a:cxn ang="0">
                        <a:pos x="95" y="30"/>
                      </a:cxn>
                      <a:cxn ang="0">
                        <a:pos x="75" y="28"/>
                      </a:cxn>
                      <a:cxn ang="0">
                        <a:pos x="61" y="28"/>
                      </a:cxn>
                      <a:cxn ang="0">
                        <a:pos x="46" y="28"/>
                      </a:cxn>
                      <a:cxn ang="0">
                        <a:pos x="53" y="32"/>
                      </a:cxn>
                      <a:cxn ang="0">
                        <a:pos x="53" y="40"/>
                      </a:cxn>
                      <a:cxn ang="0">
                        <a:pos x="49" y="50"/>
                      </a:cxn>
                      <a:cxn ang="0">
                        <a:pos x="41" y="62"/>
                      </a:cxn>
                      <a:cxn ang="0">
                        <a:pos x="36" y="78"/>
                      </a:cxn>
                      <a:cxn ang="0">
                        <a:pos x="36" y="96"/>
                      </a:cxn>
                      <a:cxn ang="0">
                        <a:pos x="24" y="85"/>
                      </a:cxn>
                      <a:cxn ang="0">
                        <a:pos x="23" y="77"/>
                      </a:cxn>
                      <a:cxn ang="0">
                        <a:pos x="16" y="74"/>
                      </a:cxn>
                      <a:cxn ang="0">
                        <a:pos x="8" y="75"/>
                      </a:cxn>
                      <a:cxn ang="0">
                        <a:pos x="6" y="79"/>
                      </a:cxn>
                      <a:cxn ang="0">
                        <a:pos x="9" y="104"/>
                      </a:cxn>
                      <a:cxn ang="0">
                        <a:pos x="15" y="115"/>
                      </a:cxn>
                      <a:cxn ang="0">
                        <a:pos x="20" y="129"/>
                      </a:cxn>
                    </a:cxnLst>
                    <a:rect l="0" t="0" r="r" b="b"/>
                    <a:pathLst>
                      <a:path w="137" h="130">
                        <a:moveTo>
                          <a:pt x="20" y="129"/>
                        </a:moveTo>
                        <a:lnTo>
                          <a:pt x="9" y="115"/>
                        </a:lnTo>
                        <a:lnTo>
                          <a:pt x="4" y="96"/>
                        </a:lnTo>
                        <a:lnTo>
                          <a:pt x="0" y="69"/>
                        </a:lnTo>
                        <a:lnTo>
                          <a:pt x="0" y="43"/>
                        </a:lnTo>
                        <a:lnTo>
                          <a:pt x="5" y="23"/>
                        </a:lnTo>
                        <a:lnTo>
                          <a:pt x="18" y="9"/>
                        </a:lnTo>
                        <a:lnTo>
                          <a:pt x="32" y="3"/>
                        </a:lnTo>
                        <a:lnTo>
                          <a:pt x="59" y="0"/>
                        </a:lnTo>
                        <a:lnTo>
                          <a:pt x="95" y="2"/>
                        </a:lnTo>
                        <a:lnTo>
                          <a:pt x="116" y="9"/>
                        </a:lnTo>
                        <a:lnTo>
                          <a:pt x="130" y="12"/>
                        </a:lnTo>
                        <a:lnTo>
                          <a:pt x="136" y="12"/>
                        </a:lnTo>
                        <a:lnTo>
                          <a:pt x="128" y="20"/>
                        </a:lnTo>
                        <a:lnTo>
                          <a:pt x="122" y="34"/>
                        </a:lnTo>
                        <a:lnTo>
                          <a:pt x="122" y="39"/>
                        </a:lnTo>
                        <a:lnTo>
                          <a:pt x="111" y="31"/>
                        </a:lnTo>
                        <a:lnTo>
                          <a:pt x="95" y="30"/>
                        </a:lnTo>
                        <a:lnTo>
                          <a:pt x="75" y="28"/>
                        </a:lnTo>
                        <a:lnTo>
                          <a:pt x="61" y="28"/>
                        </a:lnTo>
                        <a:lnTo>
                          <a:pt x="46" y="28"/>
                        </a:lnTo>
                        <a:lnTo>
                          <a:pt x="53" y="32"/>
                        </a:lnTo>
                        <a:lnTo>
                          <a:pt x="53" y="40"/>
                        </a:lnTo>
                        <a:lnTo>
                          <a:pt x="49" y="50"/>
                        </a:lnTo>
                        <a:lnTo>
                          <a:pt x="41" y="62"/>
                        </a:lnTo>
                        <a:lnTo>
                          <a:pt x="36" y="78"/>
                        </a:lnTo>
                        <a:lnTo>
                          <a:pt x="36" y="96"/>
                        </a:lnTo>
                        <a:lnTo>
                          <a:pt x="24" y="85"/>
                        </a:lnTo>
                        <a:lnTo>
                          <a:pt x="23" y="77"/>
                        </a:lnTo>
                        <a:lnTo>
                          <a:pt x="16" y="74"/>
                        </a:lnTo>
                        <a:lnTo>
                          <a:pt x="8" y="75"/>
                        </a:lnTo>
                        <a:lnTo>
                          <a:pt x="6" y="79"/>
                        </a:lnTo>
                        <a:lnTo>
                          <a:pt x="9" y="104"/>
                        </a:lnTo>
                        <a:lnTo>
                          <a:pt x="15" y="115"/>
                        </a:lnTo>
                        <a:lnTo>
                          <a:pt x="20" y="129"/>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sp>
              <p:nvSpPr>
                <p:cNvPr id="335289" name="Freeform 441"/>
                <p:cNvSpPr>
                  <a:spLocks/>
                </p:cNvSpPr>
                <p:nvPr/>
              </p:nvSpPr>
              <p:spPr bwMode="auto">
                <a:xfrm>
                  <a:off x="2830" y="1824"/>
                  <a:ext cx="118" cy="66"/>
                </a:xfrm>
                <a:custGeom>
                  <a:avLst/>
                  <a:gdLst/>
                  <a:ahLst/>
                  <a:cxnLst>
                    <a:cxn ang="0">
                      <a:pos x="117" y="57"/>
                    </a:cxn>
                    <a:cxn ang="0">
                      <a:pos x="90" y="65"/>
                    </a:cxn>
                    <a:cxn ang="0">
                      <a:pos x="51" y="59"/>
                    </a:cxn>
                    <a:cxn ang="0">
                      <a:pos x="18" y="49"/>
                    </a:cxn>
                    <a:cxn ang="0">
                      <a:pos x="0" y="12"/>
                    </a:cxn>
                    <a:cxn ang="0">
                      <a:pos x="54" y="16"/>
                    </a:cxn>
                    <a:cxn ang="0">
                      <a:pos x="49" y="0"/>
                    </a:cxn>
                    <a:cxn ang="0">
                      <a:pos x="73" y="4"/>
                    </a:cxn>
                    <a:cxn ang="0">
                      <a:pos x="98" y="16"/>
                    </a:cxn>
                    <a:cxn ang="0">
                      <a:pos x="108" y="21"/>
                    </a:cxn>
                    <a:cxn ang="0">
                      <a:pos x="117" y="57"/>
                    </a:cxn>
                  </a:cxnLst>
                  <a:rect l="0" t="0" r="r" b="b"/>
                  <a:pathLst>
                    <a:path w="118" h="66">
                      <a:moveTo>
                        <a:pt x="117" y="57"/>
                      </a:moveTo>
                      <a:lnTo>
                        <a:pt x="90" y="65"/>
                      </a:lnTo>
                      <a:lnTo>
                        <a:pt x="51" y="59"/>
                      </a:lnTo>
                      <a:lnTo>
                        <a:pt x="18" y="49"/>
                      </a:lnTo>
                      <a:lnTo>
                        <a:pt x="0" y="12"/>
                      </a:lnTo>
                      <a:lnTo>
                        <a:pt x="54" y="16"/>
                      </a:lnTo>
                      <a:lnTo>
                        <a:pt x="49" y="0"/>
                      </a:lnTo>
                      <a:lnTo>
                        <a:pt x="73" y="4"/>
                      </a:lnTo>
                      <a:lnTo>
                        <a:pt x="98" y="16"/>
                      </a:lnTo>
                      <a:lnTo>
                        <a:pt x="108" y="21"/>
                      </a:lnTo>
                      <a:lnTo>
                        <a:pt x="117" y="57"/>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grpSp>
          <p:nvGrpSpPr>
            <p:cNvPr id="335290" name="Group 442"/>
            <p:cNvGrpSpPr>
              <a:grpSpLocks/>
            </p:cNvGrpSpPr>
            <p:nvPr/>
          </p:nvGrpSpPr>
          <p:grpSpPr bwMode="auto">
            <a:xfrm>
              <a:off x="2079" y="1847"/>
              <a:ext cx="177" cy="741"/>
              <a:chOff x="3141" y="1350"/>
              <a:chExt cx="287" cy="1331"/>
            </a:xfrm>
          </p:grpSpPr>
          <p:grpSp>
            <p:nvGrpSpPr>
              <p:cNvPr id="335291" name="Group 443"/>
              <p:cNvGrpSpPr>
                <a:grpSpLocks/>
              </p:cNvGrpSpPr>
              <p:nvPr/>
            </p:nvGrpSpPr>
            <p:grpSpPr bwMode="auto">
              <a:xfrm>
                <a:off x="3202" y="1350"/>
                <a:ext cx="152" cy="232"/>
                <a:chOff x="3202" y="1350"/>
                <a:chExt cx="152" cy="232"/>
              </a:xfrm>
            </p:grpSpPr>
            <p:sp>
              <p:nvSpPr>
                <p:cNvPr id="335292" name="Freeform 444"/>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293" name="Freeform 445"/>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294" name="Group 446"/>
                <p:cNvGrpSpPr>
                  <a:grpSpLocks/>
                </p:cNvGrpSpPr>
                <p:nvPr/>
              </p:nvGrpSpPr>
              <p:grpSpPr bwMode="auto">
                <a:xfrm>
                  <a:off x="3231" y="1474"/>
                  <a:ext cx="96" cy="18"/>
                  <a:chOff x="3231" y="1474"/>
                  <a:chExt cx="96" cy="18"/>
                </a:xfrm>
              </p:grpSpPr>
              <p:grpSp>
                <p:nvGrpSpPr>
                  <p:cNvPr id="335295" name="Group 447"/>
                  <p:cNvGrpSpPr>
                    <a:grpSpLocks/>
                  </p:cNvGrpSpPr>
                  <p:nvPr/>
                </p:nvGrpSpPr>
                <p:grpSpPr bwMode="auto">
                  <a:xfrm>
                    <a:off x="3231" y="1474"/>
                    <a:ext cx="10" cy="18"/>
                    <a:chOff x="3231" y="1474"/>
                    <a:chExt cx="10" cy="18"/>
                  </a:xfrm>
                </p:grpSpPr>
                <p:sp>
                  <p:nvSpPr>
                    <p:cNvPr id="335296" name="Oval 448"/>
                    <p:cNvSpPr>
                      <a:spLocks noChangeArrowheads="1"/>
                    </p:cNvSpPr>
                    <p:nvPr/>
                  </p:nvSpPr>
                  <p:spPr bwMode="auto">
                    <a:xfrm>
                      <a:off x="3231" y="1474"/>
                      <a:ext cx="9"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297" name="Oval 449"/>
                    <p:cNvSpPr>
                      <a:spLocks noChangeArrowheads="1"/>
                    </p:cNvSpPr>
                    <p:nvPr/>
                  </p:nvSpPr>
                  <p:spPr bwMode="auto">
                    <a:xfrm>
                      <a:off x="3233"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nvGrpSpPr>
                  <p:cNvPr id="335298" name="Group 450"/>
                  <p:cNvGrpSpPr>
                    <a:grpSpLocks/>
                  </p:cNvGrpSpPr>
                  <p:nvPr/>
                </p:nvGrpSpPr>
                <p:grpSpPr bwMode="auto">
                  <a:xfrm>
                    <a:off x="3317" y="1474"/>
                    <a:ext cx="10" cy="18"/>
                    <a:chOff x="3317" y="1474"/>
                    <a:chExt cx="10" cy="18"/>
                  </a:xfrm>
                </p:grpSpPr>
                <p:sp>
                  <p:nvSpPr>
                    <p:cNvPr id="335299" name="Oval 451"/>
                    <p:cNvSpPr>
                      <a:spLocks noChangeArrowheads="1"/>
                    </p:cNvSpPr>
                    <p:nvPr/>
                  </p:nvSpPr>
                  <p:spPr bwMode="auto">
                    <a:xfrm>
                      <a:off x="3317" y="1474"/>
                      <a:ext cx="8"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300" name="Oval 452"/>
                    <p:cNvSpPr>
                      <a:spLocks noChangeArrowheads="1"/>
                    </p:cNvSpPr>
                    <p:nvPr/>
                  </p:nvSpPr>
                  <p:spPr bwMode="auto">
                    <a:xfrm>
                      <a:off x="3319"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grpSp>
          <p:grpSp>
            <p:nvGrpSpPr>
              <p:cNvPr id="335301" name="Group 453"/>
              <p:cNvGrpSpPr>
                <a:grpSpLocks/>
              </p:cNvGrpSpPr>
              <p:nvPr/>
            </p:nvGrpSpPr>
            <p:grpSpPr bwMode="auto">
              <a:xfrm>
                <a:off x="3187" y="1992"/>
                <a:ext cx="236" cy="632"/>
                <a:chOff x="3187" y="1992"/>
                <a:chExt cx="236" cy="632"/>
              </a:xfrm>
            </p:grpSpPr>
            <p:grpSp>
              <p:nvGrpSpPr>
                <p:cNvPr id="335302" name="Group 454"/>
                <p:cNvGrpSpPr>
                  <a:grpSpLocks/>
                </p:cNvGrpSpPr>
                <p:nvPr/>
              </p:nvGrpSpPr>
              <p:grpSpPr bwMode="auto">
                <a:xfrm>
                  <a:off x="3187" y="1992"/>
                  <a:ext cx="236" cy="632"/>
                  <a:chOff x="3187" y="1992"/>
                  <a:chExt cx="236" cy="632"/>
                </a:xfrm>
              </p:grpSpPr>
              <p:sp>
                <p:nvSpPr>
                  <p:cNvPr id="335303" name="Freeform 455"/>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304" name="Freeform 456"/>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305" name="Freeform 457"/>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306" name="Group 458"/>
              <p:cNvGrpSpPr>
                <a:grpSpLocks/>
              </p:cNvGrpSpPr>
              <p:nvPr/>
            </p:nvGrpSpPr>
            <p:grpSpPr bwMode="auto">
              <a:xfrm>
                <a:off x="3141" y="1552"/>
                <a:ext cx="287" cy="596"/>
                <a:chOff x="3141" y="1552"/>
                <a:chExt cx="287" cy="596"/>
              </a:xfrm>
            </p:grpSpPr>
            <p:sp>
              <p:nvSpPr>
                <p:cNvPr id="335307" name="Freeform 459"/>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308" name="Group 460"/>
                <p:cNvGrpSpPr>
                  <a:grpSpLocks/>
                </p:cNvGrpSpPr>
                <p:nvPr/>
              </p:nvGrpSpPr>
              <p:grpSpPr bwMode="auto">
                <a:xfrm>
                  <a:off x="3179" y="1671"/>
                  <a:ext cx="177" cy="371"/>
                  <a:chOff x="3179" y="1671"/>
                  <a:chExt cx="177" cy="371"/>
                </a:xfrm>
              </p:grpSpPr>
              <p:grpSp>
                <p:nvGrpSpPr>
                  <p:cNvPr id="335309" name="Group 461"/>
                  <p:cNvGrpSpPr>
                    <a:grpSpLocks/>
                  </p:cNvGrpSpPr>
                  <p:nvPr/>
                </p:nvGrpSpPr>
                <p:grpSpPr bwMode="auto">
                  <a:xfrm>
                    <a:off x="3184" y="1837"/>
                    <a:ext cx="126" cy="205"/>
                    <a:chOff x="3184" y="1837"/>
                    <a:chExt cx="126" cy="205"/>
                  </a:xfrm>
                </p:grpSpPr>
                <p:sp>
                  <p:nvSpPr>
                    <p:cNvPr id="335310" name="Freeform 462"/>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311" name="Freeform 463"/>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312" name="Group 464"/>
                  <p:cNvGrpSpPr>
                    <a:grpSpLocks/>
                  </p:cNvGrpSpPr>
                  <p:nvPr/>
                </p:nvGrpSpPr>
                <p:grpSpPr bwMode="auto">
                  <a:xfrm>
                    <a:off x="3179" y="1671"/>
                    <a:ext cx="177" cy="240"/>
                    <a:chOff x="3179" y="1671"/>
                    <a:chExt cx="177" cy="240"/>
                  </a:xfrm>
                </p:grpSpPr>
                <p:sp>
                  <p:nvSpPr>
                    <p:cNvPr id="335313" name="Freeform 465"/>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314" name="Group 466"/>
                    <p:cNvGrpSpPr>
                      <a:grpSpLocks/>
                    </p:cNvGrpSpPr>
                    <p:nvPr/>
                  </p:nvGrpSpPr>
                  <p:grpSpPr bwMode="auto">
                    <a:xfrm>
                      <a:off x="3179" y="1747"/>
                      <a:ext cx="177" cy="164"/>
                      <a:chOff x="3179" y="1747"/>
                      <a:chExt cx="177" cy="164"/>
                    </a:xfrm>
                  </p:grpSpPr>
                  <p:sp>
                    <p:nvSpPr>
                      <p:cNvPr id="335315" name="Freeform 467"/>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316" name="Freeform 468"/>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grpSp>
          <p:grpSp>
            <p:nvGrpSpPr>
              <p:cNvPr id="335317" name="Group 469"/>
              <p:cNvGrpSpPr>
                <a:grpSpLocks/>
              </p:cNvGrpSpPr>
              <p:nvPr/>
            </p:nvGrpSpPr>
            <p:grpSpPr bwMode="auto">
              <a:xfrm>
                <a:off x="3178" y="2542"/>
                <a:ext cx="180" cy="139"/>
                <a:chOff x="3178" y="2542"/>
                <a:chExt cx="180" cy="139"/>
              </a:xfrm>
            </p:grpSpPr>
            <p:sp>
              <p:nvSpPr>
                <p:cNvPr id="335318" name="Freeform 470"/>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319" name="Freeform 471"/>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320" name="Group 472"/>
            <p:cNvGrpSpPr>
              <a:grpSpLocks/>
            </p:cNvGrpSpPr>
            <p:nvPr/>
          </p:nvGrpSpPr>
          <p:grpSpPr bwMode="auto">
            <a:xfrm>
              <a:off x="1832" y="1997"/>
              <a:ext cx="172" cy="691"/>
              <a:chOff x="2916" y="1423"/>
              <a:chExt cx="275" cy="1241"/>
            </a:xfrm>
          </p:grpSpPr>
          <p:grpSp>
            <p:nvGrpSpPr>
              <p:cNvPr id="335321" name="Group 473"/>
              <p:cNvGrpSpPr>
                <a:grpSpLocks/>
              </p:cNvGrpSpPr>
              <p:nvPr/>
            </p:nvGrpSpPr>
            <p:grpSpPr bwMode="auto">
              <a:xfrm>
                <a:off x="2920" y="1809"/>
                <a:ext cx="265" cy="364"/>
                <a:chOff x="2920" y="1809"/>
                <a:chExt cx="265" cy="364"/>
              </a:xfrm>
            </p:grpSpPr>
            <p:sp>
              <p:nvSpPr>
                <p:cNvPr id="335322" name="Freeform 474"/>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23" name="Freeform 475"/>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324" name="Freeform 476"/>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325" name="Group 477"/>
              <p:cNvGrpSpPr>
                <a:grpSpLocks/>
              </p:cNvGrpSpPr>
              <p:nvPr/>
            </p:nvGrpSpPr>
            <p:grpSpPr bwMode="auto">
              <a:xfrm>
                <a:off x="2965" y="1423"/>
                <a:ext cx="170" cy="1241"/>
                <a:chOff x="2965" y="1423"/>
                <a:chExt cx="170" cy="1241"/>
              </a:xfrm>
            </p:grpSpPr>
            <p:sp>
              <p:nvSpPr>
                <p:cNvPr id="335326" name="Freeform 478"/>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327" name="Group 479"/>
                <p:cNvGrpSpPr>
                  <a:grpSpLocks/>
                </p:cNvGrpSpPr>
                <p:nvPr/>
              </p:nvGrpSpPr>
              <p:grpSpPr bwMode="auto">
                <a:xfrm>
                  <a:off x="2996" y="1603"/>
                  <a:ext cx="120" cy="285"/>
                  <a:chOff x="2996" y="1603"/>
                  <a:chExt cx="120" cy="285"/>
                </a:xfrm>
              </p:grpSpPr>
              <p:sp>
                <p:nvSpPr>
                  <p:cNvPr id="335328" name="Freeform 480"/>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329" name="Freeform 481"/>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330" name="Freeform 482"/>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331" name="Group 483"/>
                <p:cNvGrpSpPr>
                  <a:grpSpLocks/>
                </p:cNvGrpSpPr>
                <p:nvPr/>
              </p:nvGrpSpPr>
              <p:grpSpPr bwMode="auto">
                <a:xfrm>
                  <a:off x="2965" y="2554"/>
                  <a:ext cx="161" cy="110"/>
                  <a:chOff x="2965" y="2554"/>
                  <a:chExt cx="161" cy="110"/>
                </a:xfrm>
              </p:grpSpPr>
              <p:sp>
                <p:nvSpPr>
                  <p:cNvPr id="335332" name="Freeform 484"/>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33" name="Freeform 485"/>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334" name="Group 486"/>
                <p:cNvGrpSpPr>
                  <a:grpSpLocks/>
                </p:cNvGrpSpPr>
                <p:nvPr/>
              </p:nvGrpSpPr>
              <p:grpSpPr bwMode="auto">
                <a:xfrm>
                  <a:off x="2984" y="1423"/>
                  <a:ext cx="151" cy="181"/>
                  <a:chOff x="2984" y="1423"/>
                  <a:chExt cx="151" cy="181"/>
                </a:xfrm>
              </p:grpSpPr>
              <p:sp>
                <p:nvSpPr>
                  <p:cNvPr id="335335" name="Freeform 487"/>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36" name="Freeform 488"/>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337" name="Group 489"/>
                  <p:cNvGrpSpPr>
                    <a:grpSpLocks/>
                  </p:cNvGrpSpPr>
                  <p:nvPr/>
                </p:nvGrpSpPr>
                <p:grpSpPr bwMode="auto">
                  <a:xfrm>
                    <a:off x="3005" y="1521"/>
                    <a:ext cx="111" cy="10"/>
                    <a:chOff x="3005" y="1521"/>
                    <a:chExt cx="111" cy="10"/>
                  </a:xfrm>
                </p:grpSpPr>
                <p:sp>
                  <p:nvSpPr>
                    <p:cNvPr id="335338" name="Oval 490"/>
                    <p:cNvSpPr>
                      <a:spLocks noChangeArrowheads="1"/>
                    </p:cNvSpPr>
                    <p:nvPr/>
                  </p:nvSpPr>
                  <p:spPr bwMode="auto">
                    <a:xfrm>
                      <a:off x="3005" y="1521"/>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339" name="Oval 491"/>
                    <p:cNvSpPr>
                      <a:spLocks noChangeArrowheads="1"/>
                    </p:cNvSpPr>
                    <p:nvPr/>
                  </p:nvSpPr>
                  <p:spPr bwMode="auto">
                    <a:xfrm>
                      <a:off x="3108" y="1523"/>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grpSp>
        </p:grpSp>
      </p:grpSp>
      <p:sp>
        <p:nvSpPr>
          <p:cNvPr id="335340" name="Rectangle 492"/>
          <p:cNvSpPr>
            <a:spLocks noGrp="1" noChangeArrowheads="1"/>
          </p:cNvSpPr>
          <p:nvPr>
            <p:ph type="title"/>
          </p:nvPr>
        </p:nvSpPr>
        <p:spPr bwMode="auto">
          <a:xfrm>
            <a:off x="1468438" y="123825"/>
            <a:ext cx="7065962" cy="762000"/>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en-US" altLang="zh-CN" sz="2800" b="1">
                <a:solidFill>
                  <a:srgbClr val="0000CC"/>
                </a:solidFill>
                <a:ea typeface="黑体" pitchFamily="49" charset="-122"/>
              </a:rPr>
              <a:t>UGT1A*28</a:t>
            </a:r>
            <a:r>
              <a:rPr lang="zh-CN" altLang="en-US" sz="2800" b="1">
                <a:solidFill>
                  <a:srgbClr val="0000CC"/>
                </a:solidFill>
                <a:ea typeface="黑体" pitchFamily="49" charset="-122"/>
              </a:rPr>
              <a:t>相关的伊立替康疗效</a:t>
            </a:r>
            <a:br>
              <a:rPr lang="zh-CN" altLang="en-US" sz="2800" b="1">
                <a:solidFill>
                  <a:srgbClr val="0000CC"/>
                </a:solidFill>
                <a:ea typeface="黑体" pitchFamily="49" charset="-122"/>
              </a:rPr>
            </a:br>
            <a:r>
              <a:rPr lang="en-US" altLang="zh-CN" sz="2800" b="1">
                <a:solidFill>
                  <a:srgbClr val="0000CC"/>
                </a:solidFill>
                <a:ea typeface="黑体" pitchFamily="49" charset="-122"/>
              </a:rPr>
              <a:t>(4</a:t>
            </a:r>
            <a:r>
              <a:rPr lang="zh-CN" altLang="en-US" sz="2800" b="1">
                <a:solidFill>
                  <a:srgbClr val="0000CC"/>
                </a:solidFill>
                <a:ea typeface="黑体" pitchFamily="49" charset="-122"/>
              </a:rPr>
              <a:t>～</a:t>
            </a:r>
            <a:r>
              <a:rPr lang="en-US" altLang="zh-CN" sz="2800" b="1">
                <a:solidFill>
                  <a:srgbClr val="0000CC"/>
                </a:solidFill>
                <a:ea typeface="黑体" pitchFamily="49" charset="-122"/>
              </a:rPr>
              <a:t>5</a:t>
            </a:r>
            <a:r>
              <a:rPr lang="zh-CN" altLang="en-US" sz="2800" b="1">
                <a:solidFill>
                  <a:srgbClr val="0000CC"/>
                </a:solidFill>
                <a:ea typeface="黑体" pitchFamily="49" charset="-122"/>
              </a:rPr>
              <a:t>级嗜中性白血球低下</a:t>
            </a:r>
            <a:r>
              <a:rPr lang="en-US" altLang="zh-CN" sz="2800" b="1">
                <a:solidFill>
                  <a:srgbClr val="0000CC"/>
                </a:solidFill>
                <a:ea typeface="黑体" pitchFamily="49" charset="-122"/>
              </a:rPr>
              <a:t>)</a:t>
            </a:r>
            <a:endParaRPr lang="zh-CN" altLang="en-US" sz="2800" b="1">
              <a:solidFill>
                <a:srgbClr val="0000CC"/>
              </a:solidFill>
              <a:ea typeface="黑体" pitchFamily="49" charset="-122"/>
            </a:endParaRPr>
          </a:p>
        </p:txBody>
      </p:sp>
      <p:sp>
        <p:nvSpPr>
          <p:cNvPr id="335341" name="Text Box 493"/>
          <p:cNvSpPr txBox="1">
            <a:spLocks noChangeArrowheads="1"/>
          </p:cNvSpPr>
          <p:nvPr/>
        </p:nvSpPr>
        <p:spPr bwMode="auto">
          <a:xfrm>
            <a:off x="811213" y="2332038"/>
            <a:ext cx="2239962" cy="944562"/>
          </a:xfrm>
          <a:prstGeom prst="rect">
            <a:avLst/>
          </a:prstGeom>
          <a:noFill/>
          <a:ln w="9525">
            <a:noFill/>
            <a:miter lim="800000"/>
            <a:headEnd/>
            <a:tailEnd/>
          </a:ln>
          <a:effectLst/>
        </p:spPr>
        <p:txBody>
          <a:bodyPr>
            <a:spAutoFit/>
          </a:bodyPr>
          <a:lstStyle/>
          <a:p>
            <a:pPr algn="ctr"/>
            <a:r>
              <a:rPr lang="zh-CN" altLang="en-US" sz="2000" b="1">
                <a:solidFill>
                  <a:srgbClr val="0000CC"/>
                </a:solidFill>
                <a:cs typeface="Arial" pitchFamily="34" charset="0"/>
              </a:rPr>
              <a:t>结肠癌 </a:t>
            </a:r>
            <a:r>
              <a:rPr lang="en-US" altLang="zh-CN" sz="2000" b="1">
                <a:solidFill>
                  <a:srgbClr val="0000CC"/>
                </a:solidFill>
                <a:cs typeface="Arial" pitchFamily="34" charset="0"/>
              </a:rPr>
              <a:t>(n= 59)</a:t>
            </a:r>
          </a:p>
          <a:p>
            <a:pPr algn="ctr"/>
            <a:r>
              <a:rPr lang="zh-CN" altLang="en-US" sz="2000" b="1">
                <a:solidFill>
                  <a:srgbClr val="0000CC"/>
                </a:solidFill>
                <a:cs typeface="Arial" pitchFamily="34" charset="0"/>
              </a:rPr>
              <a:t>毒性</a:t>
            </a:r>
            <a:r>
              <a:rPr lang="en-US" altLang="zh-CN" sz="2000" b="1">
                <a:solidFill>
                  <a:srgbClr val="0000CC"/>
                </a:solidFill>
                <a:cs typeface="Arial" pitchFamily="34" charset="0"/>
              </a:rPr>
              <a:t>: </a:t>
            </a:r>
            <a:r>
              <a:rPr lang="en-US" altLang="zh-CN" sz="2400" b="1">
                <a:solidFill>
                  <a:srgbClr val="000099"/>
                </a:solidFill>
                <a:cs typeface="Arial" pitchFamily="34" charset="0"/>
              </a:rPr>
              <a:t>10%</a:t>
            </a:r>
          </a:p>
        </p:txBody>
      </p:sp>
      <p:grpSp>
        <p:nvGrpSpPr>
          <p:cNvPr id="335342" name="Group 494"/>
          <p:cNvGrpSpPr>
            <a:grpSpLocks/>
          </p:cNvGrpSpPr>
          <p:nvPr/>
        </p:nvGrpSpPr>
        <p:grpSpPr bwMode="auto">
          <a:xfrm>
            <a:off x="3429000" y="1474788"/>
            <a:ext cx="5562600" cy="1223962"/>
            <a:chOff x="2007" y="1071"/>
            <a:chExt cx="3504" cy="771"/>
          </a:xfrm>
        </p:grpSpPr>
        <p:grpSp>
          <p:nvGrpSpPr>
            <p:cNvPr id="335343" name="Group 495"/>
            <p:cNvGrpSpPr>
              <a:grpSpLocks/>
            </p:cNvGrpSpPr>
            <p:nvPr/>
          </p:nvGrpSpPr>
          <p:grpSpPr bwMode="auto">
            <a:xfrm>
              <a:off x="2914" y="1071"/>
              <a:ext cx="266" cy="713"/>
              <a:chOff x="2597" y="1367"/>
              <a:chExt cx="429" cy="1281"/>
            </a:xfrm>
          </p:grpSpPr>
          <p:grpSp>
            <p:nvGrpSpPr>
              <p:cNvPr id="335344" name="Group 496"/>
              <p:cNvGrpSpPr>
                <a:grpSpLocks/>
              </p:cNvGrpSpPr>
              <p:nvPr/>
            </p:nvGrpSpPr>
            <p:grpSpPr bwMode="auto">
              <a:xfrm>
                <a:off x="2597" y="1532"/>
                <a:ext cx="429" cy="1116"/>
                <a:chOff x="2597" y="1532"/>
                <a:chExt cx="429" cy="1116"/>
              </a:xfrm>
            </p:grpSpPr>
            <p:grpSp>
              <p:nvGrpSpPr>
                <p:cNvPr id="335345" name="Group 497"/>
                <p:cNvGrpSpPr>
                  <a:grpSpLocks/>
                </p:cNvGrpSpPr>
                <p:nvPr/>
              </p:nvGrpSpPr>
              <p:grpSpPr bwMode="auto">
                <a:xfrm>
                  <a:off x="2612" y="2531"/>
                  <a:ext cx="379" cy="117"/>
                  <a:chOff x="2612" y="2531"/>
                  <a:chExt cx="379" cy="117"/>
                </a:xfrm>
              </p:grpSpPr>
              <p:sp>
                <p:nvSpPr>
                  <p:cNvPr id="335346" name="Freeform 498"/>
                  <p:cNvSpPr>
                    <a:spLocks/>
                  </p:cNvSpPr>
                  <p:nvPr/>
                </p:nvSpPr>
                <p:spPr bwMode="auto">
                  <a:xfrm>
                    <a:off x="2612" y="2555"/>
                    <a:ext cx="120" cy="93"/>
                  </a:xfrm>
                  <a:custGeom>
                    <a:avLst/>
                    <a:gdLst/>
                    <a:ahLst/>
                    <a:cxnLst>
                      <a:cxn ang="0">
                        <a:pos x="45" y="19"/>
                      </a:cxn>
                      <a:cxn ang="0">
                        <a:pos x="19" y="44"/>
                      </a:cxn>
                      <a:cxn ang="0">
                        <a:pos x="0" y="69"/>
                      </a:cxn>
                      <a:cxn ang="0">
                        <a:pos x="2" y="85"/>
                      </a:cxn>
                      <a:cxn ang="0">
                        <a:pos x="15" y="92"/>
                      </a:cxn>
                      <a:cxn ang="0">
                        <a:pos x="53" y="89"/>
                      </a:cxn>
                      <a:cxn ang="0">
                        <a:pos x="74" y="79"/>
                      </a:cxn>
                      <a:cxn ang="0">
                        <a:pos x="85" y="61"/>
                      </a:cxn>
                      <a:cxn ang="0">
                        <a:pos x="118" y="46"/>
                      </a:cxn>
                      <a:cxn ang="0">
                        <a:pos x="119" y="22"/>
                      </a:cxn>
                      <a:cxn ang="0">
                        <a:pos x="113" y="0"/>
                      </a:cxn>
                      <a:cxn ang="0">
                        <a:pos x="81" y="17"/>
                      </a:cxn>
                      <a:cxn ang="0">
                        <a:pos x="45" y="19"/>
                      </a:cxn>
                    </a:cxnLst>
                    <a:rect l="0" t="0" r="r" b="b"/>
                    <a:pathLst>
                      <a:path w="120" h="93">
                        <a:moveTo>
                          <a:pt x="45" y="19"/>
                        </a:moveTo>
                        <a:lnTo>
                          <a:pt x="19" y="44"/>
                        </a:lnTo>
                        <a:lnTo>
                          <a:pt x="0" y="69"/>
                        </a:lnTo>
                        <a:lnTo>
                          <a:pt x="2" y="85"/>
                        </a:lnTo>
                        <a:lnTo>
                          <a:pt x="15" y="92"/>
                        </a:lnTo>
                        <a:lnTo>
                          <a:pt x="53" y="89"/>
                        </a:lnTo>
                        <a:lnTo>
                          <a:pt x="74" y="79"/>
                        </a:lnTo>
                        <a:lnTo>
                          <a:pt x="85" y="61"/>
                        </a:lnTo>
                        <a:lnTo>
                          <a:pt x="118" y="46"/>
                        </a:lnTo>
                        <a:lnTo>
                          <a:pt x="119" y="22"/>
                        </a:lnTo>
                        <a:lnTo>
                          <a:pt x="113" y="0"/>
                        </a:lnTo>
                        <a:lnTo>
                          <a:pt x="81" y="17"/>
                        </a:lnTo>
                        <a:lnTo>
                          <a:pt x="45" y="19"/>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47" name="Freeform 499"/>
                  <p:cNvSpPr>
                    <a:spLocks/>
                  </p:cNvSpPr>
                  <p:nvPr/>
                </p:nvSpPr>
                <p:spPr bwMode="auto">
                  <a:xfrm>
                    <a:off x="2857" y="2531"/>
                    <a:ext cx="134" cy="96"/>
                  </a:xfrm>
                  <a:custGeom>
                    <a:avLst/>
                    <a:gdLst/>
                    <a:ahLst/>
                    <a:cxnLst>
                      <a:cxn ang="0">
                        <a:pos x="2" y="6"/>
                      </a:cxn>
                      <a:cxn ang="0">
                        <a:pos x="0" y="43"/>
                      </a:cxn>
                      <a:cxn ang="0">
                        <a:pos x="18" y="58"/>
                      </a:cxn>
                      <a:cxn ang="0">
                        <a:pos x="37" y="63"/>
                      </a:cxn>
                      <a:cxn ang="0">
                        <a:pos x="49" y="71"/>
                      </a:cxn>
                      <a:cxn ang="0">
                        <a:pos x="71" y="85"/>
                      </a:cxn>
                      <a:cxn ang="0">
                        <a:pos x="108" y="95"/>
                      </a:cxn>
                      <a:cxn ang="0">
                        <a:pos x="122" y="92"/>
                      </a:cxn>
                      <a:cxn ang="0">
                        <a:pos x="133" y="86"/>
                      </a:cxn>
                      <a:cxn ang="0">
                        <a:pos x="133" y="76"/>
                      </a:cxn>
                      <a:cxn ang="0">
                        <a:pos x="119" y="54"/>
                      </a:cxn>
                      <a:cxn ang="0">
                        <a:pos x="89" y="33"/>
                      </a:cxn>
                      <a:cxn ang="0">
                        <a:pos x="65" y="14"/>
                      </a:cxn>
                      <a:cxn ang="0">
                        <a:pos x="57" y="0"/>
                      </a:cxn>
                      <a:cxn ang="0">
                        <a:pos x="2" y="6"/>
                      </a:cxn>
                    </a:cxnLst>
                    <a:rect l="0" t="0" r="r" b="b"/>
                    <a:pathLst>
                      <a:path w="134" h="96">
                        <a:moveTo>
                          <a:pt x="2" y="6"/>
                        </a:moveTo>
                        <a:lnTo>
                          <a:pt x="0" y="43"/>
                        </a:lnTo>
                        <a:lnTo>
                          <a:pt x="18" y="58"/>
                        </a:lnTo>
                        <a:lnTo>
                          <a:pt x="37" y="63"/>
                        </a:lnTo>
                        <a:lnTo>
                          <a:pt x="49" y="71"/>
                        </a:lnTo>
                        <a:lnTo>
                          <a:pt x="71" y="85"/>
                        </a:lnTo>
                        <a:lnTo>
                          <a:pt x="108" y="95"/>
                        </a:lnTo>
                        <a:lnTo>
                          <a:pt x="122" y="92"/>
                        </a:lnTo>
                        <a:lnTo>
                          <a:pt x="133" y="86"/>
                        </a:lnTo>
                        <a:lnTo>
                          <a:pt x="133" y="76"/>
                        </a:lnTo>
                        <a:lnTo>
                          <a:pt x="119" y="54"/>
                        </a:lnTo>
                        <a:lnTo>
                          <a:pt x="89" y="33"/>
                        </a:lnTo>
                        <a:lnTo>
                          <a:pt x="65" y="14"/>
                        </a:lnTo>
                        <a:lnTo>
                          <a:pt x="57" y="0"/>
                        </a:lnTo>
                        <a:lnTo>
                          <a:pt x="2" y="6"/>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nvGrpSpPr>
                <p:cNvPr id="335348" name="Group 500"/>
                <p:cNvGrpSpPr>
                  <a:grpSpLocks/>
                </p:cNvGrpSpPr>
                <p:nvPr/>
              </p:nvGrpSpPr>
              <p:grpSpPr bwMode="auto">
                <a:xfrm>
                  <a:off x="2597" y="1532"/>
                  <a:ext cx="429" cy="1053"/>
                  <a:chOff x="2597" y="1532"/>
                  <a:chExt cx="429" cy="1053"/>
                </a:xfrm>
              </p:grpSpPr>
              <p:grpSp>
                <p:nvGrpSpPr>
                  <p:cNvPr id="335349" name="Group 501"/>
                  <p:cNvGrpSpPr>
                    <a:grpSpLocks/>
                  </p:cNvGrpSpPr>
                  <p:nvPr/>
                </p:nvGrpSpPr>
                <p:grpSpPr bwMode="auto">
                  <a:xfrm>
                    <a:off x="2652" y="1532"/>
                    <a:ext cx="271" cy="339"/>
                    <a:chOff x="2652" y="1532"/>
                    <a:chExt cx="271" cy="339"/>
                  </a:xfrm>
                </p:grpSpPr>
                <p:sp>
                  <p:nvSpPr>
                    <p:cNvPr id="335350" name="Freeform 502"/>
                    <p:cNvSpPr>
                      <a:spLocks/>
                    </p:cNvSpPr>
                    <p:nvPr/>
                  </p:nvSpPr>
                  <p:spPr bwMode="auto">
                    <a:xfrm>
                      <a:off x="2652" y="1551"/>
                      <a:ext cx="271" cy="320"/>
                    </a:xfrm>
                    <a:custGeom>
                      <a:avLst/>
                      <a:gdLst/>
                      <a:ahLst/>
                      <a:cxnLst>
                        <a:cxn ang="0">
                          <a:pos x="0" y="61"/>
                        </a:cxn>
                        <a:cxn ang="0">
                          <a:pos x="81" y="0"/>
                        </a:cxn>
                        <a:cxn ang="0">
                          <a:pos x="170" y="140"/>
                        </a:cxn>
                        <a:cxn ang="0">
                          <a:pos x="186" y="7"/>
                        </a:cxn>
                        <a:cxn ang="0">
                          <a:pos x="241" y="24"/>
                        </a:cxn>
                        <a:cxn ang="0">
                          <a:pos x="270" y="73"/>
                        </a:cxn>
                        <a:cxn ang="0">
                          <a:pos x="265" y="319"/>
                        </a:cxn>
                        <a:cxn ang="0">
                          <a:pos x="30" y="319"/>
                        </a:cxn>
                        <a:cxn ang="0">
                          <a:pos x="0" y="61"/>
                        </a:cxn>
                      </a:cxnLst>
                      <a:rect l="0" t="0" r="r" b="b"/>
                      <a:pathLst>
                        <a:path w="271" h="320">
                          <a:moveTo>
                            <a:pt x="0" y="61"/>
                          </a:moveTo>
                          <a:lnTo>
                            <a:pt x="81" y="0"/>
                          </a:lnTo>
                          <a:lnTo>
                            <a:pt x="170" y="140"/>
                          </a:lnTo>
                          <a:lnTo>
                            <a:pt x="186" y="7"/>
                          </a:lnTo>
                          <a:lnTo>
                            <a:pt x="241" y="24"/>
                          </a:lnTo>
                          <a:lnTo>
                            <a:pt x="270" y="73"/>
                          </a:lnTo>
                          <a:lnTo>
                            <a:pt x="265" y="319"/>
                          </a:lnTo>
                          <a:lnTo>
                            <a:pt x="30" y="319"/>
                          </a:lnTo>
                          <a:lnTo>
                            <a:pt x="0" y="61"/>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51" name="Freeform 503"/>
                    <p:cNvSpPr>
                      <a:spLocks/>
                    </p:cNvSpPr>
                    <p:nvPr/>
                  </p:nvSpPr>
                  <p:spPr bwMode="auto">
                    <a:xfrm>
                      <a:off x="2730" y="1532"/>
                      <a:ext cx="109" cy="188"/>
                    </a:xfrm>
                    <a:custGeom>
                      <a:avLst/>
                      <a:gdLst/>
                      <a:ahLst/>
                      <a:cxnLst>
                        <a:cxn ang="0">
                          <a:pos x="0" y="19"/>
                        </a:cxn>
                        <a:cxn ang="0">
                          <a:pos x="9" y="0"/>
                        </a:cxn>
                        <a:cxn ang="0">
                          <a:pos x="75" y="32"/>
                        </a:cxn>
                        <a:cxn ang="0">
                          <a:pos x="91" y="11"/>
                        </a:cxn>
                        <a:cxn ang="0">
                          <a:pos x="103" y="19"/>
                        </a:cxn>
                        <a:cxn ang="0">
                          <a:pos x="108" y="129"/>
                        </a:cxn>
                        <a:cxn ang="0">
                          <a:pos x="106" y="187"/>
                        </a:cxn>
                        <a:cxn ang="0">
                          <a:pos x="0" y="19"/>
                        </a:cxn>
                      </a:cxnLst>
                      <a:rect l="0" t="0" r="r" b="b"/>
                      <a:pathLst>
                        <a:path w="109" h="188">
                          <a:moveTo>
                            <a:pt x="0" y="19"/>
                          </a:moveTo>
                          <a:lnTo>
                            <a:pt x="9" y="0"/>
                          </a:lnTo>
                          <a:lnTo>
                            <a:pt x="75" y="32"/>
                          </a:lnTo>
                          <a:lnTo>
                            <a:pt x="91" y="11"/>
                          </a:lnTo>
                          <a:lnTo>
                            <a:pt x="103" y="19"/>
                          </a:lnTo>
                          <a:lnTo>
                            <a:pt x="108" y="129"/>
                          </a:lnTo>
                          <a:lnTo>
                            <a:pt x="106" y="187"/>
                          </a:lnTo>
                          <a:lnTo>
                            <a:pt x="0" y="19"/>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52" name="Freeform 504"/>
                    <p:cNvSpPr>
                      <a:spLocks/>
                    </p:cNvSpPr>
                    <p:nvPr/>
                  </p:nvSpPr>
                  <p:spPr bwMode="auto">
                    <a:xfrm>
                      <a:off x="2765" y="1570"/>
                      <a:ext cx="69" cy="37"/>
                    </a:xfrm>
                    <a:custGeom>
                      <a:avLst/>
                      <a:gdLst/>
                      <a:ahLst/>
                      <a:cxnLst>
                        <a:cxn ang="0">
                          <a:pos x="0" y="36"/>
                        </a:cxn>
                        <a:cxn ang="0">
                          <a:pos x="38" y="0"/>
                        </a:cxn>
                        <a:cxn ang="0">
                          <a:pos x="68" y="29"/>
                        </a:cxn>
                      </a:cxnLst>
                      <a:rect l="0" t="0" r="r" b="b"/>
                      <a:pathLst>
                        <a:path w="69" h="37">
                          <a:moveTo>
                            <a:pt x="0" y="36"/>
                          </a:moveTo>
                          <a:lnTo>
                            <a:pt x="38" y="0"/>
                          </a:lnTo>
                          <a:lnTo>
                            <a:pt x="68" y="29"/>
                          </a:lnTo>
                        </a:path>
                      </a:pathLst>
                    </a:custGeom>
                    <a:solidFill>
                      <a:srgbClr val="FF00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353" name="Group 505"/>
                  <p:cNvGrpSpPr>
                    <a:grpSpLocks/>
                  </p:cNvGrpSpPr>
                  <p:nvPr/>
                </p:nvGrpSpPr>
                <p:grpSpPr bwMode="auto">
                  <a:xfrm>
                    <a:off x="2597" y="1548"/>
                    <a:ext cx="429" cy="1037"/>
                    <a:chOff x="2597" y="1548"/>
                    <a:chExt cx="429" cy="1037"/>
                  </a:xfrm>
                </p:grpSpPr>
                <p:sp>
                  <p:nvSpPr>
                    <p:cNvPr id="335354" name="Freeform 506"/>
                    <p:cNvSpPr>
                      <a:spLocks/>
                    </p:cNvSpPr>
                    <p:nvPr/>
                  </p:nvSpPr>
                  <p:spPr bwMode="auto">
                    <a:xfrm>
                      <a:off x="2597" y="1548"/>
                      <a:ext cx="429" cy="1037"/>
                    </a:xfrm>
                    <a:custGeom>
                      <a:avLst/>
                      <a:gdLst/>
                      <a:ahLst/>
                      <a:cxnLst>
                        <a:cxn ang="0">
                          <a:pos x="135" y="0"/>
                        </a:cxn>
                        <a:cxn ang="0">
                          <a:pos x="33" y="76"/>
                        </a:cxn>
                        <a:cxn ang="0">
                          <a:pos x="0" y="321"/>
                        </a:cxn>
                        <a:cxn ang="0">
                          <a:pos x="80" y="483"/>
                        </a:cxn>
                        <a:cxn ang="0">
                          <a:pos x="81" y="513"/>
                        </a:cxn>
                        <a:cxn ang="0">
                          <a:pos x="87" y="551"/>
                        </a:cxn>
                        <a:cxn ang="0">
                          <a:pos x="97" y="575"/>
                        </a:cxn>
                        <a:cxn ang="0">
                          <a:pos x="84" y="751"/>
                        </a:cxn>
                        <a:cxn ang="0">
                          <a:pos x="56" y="1033"/>
                        </a:cxn>
                        <a:cxn ang="0">
                          <a:pos x="85" y="1036"/>
                        </a:cxn>
                        <a:cxn ang="0">
                          <a:pos x="130" y="1021"/>
                        </a:cxn>
                        <a:cxn ang="0">
                          <a:pos x="162" y="831"/>
                        </a:cxn>
                        <a:cxn ang="0">
                          <a:pos x="179" y="761"/>
                        </a:cxn>
                        <a:cxn ang="0">
                          <a:pos x="226" y="578"/>
                        </a:cxn>
                        <a:cxn ang="0">
                          <a:pos x="233" y="771"/>
                        </a:cxn>
                        <a:cxn ang="0">
                          <a:pos x="258" y="1005"/>
                        </a:cxn>
                        <a:cxn ang="0">
                          <a:pos x="326" y="1007"/>
                        </a:cxn>
                        <a:cxn ang="0">
                          <a:pos x="333" y="756"/>
                        </a:cxn>
                        <a:cxn ang="0">
                          <a:pos x="327" y="505"/>
                        </a:cxn>
                        <a:cxn ang="0">
                          <a:pos x="330" y="378"/>
                        </a:cxn>
                        <a:cxn ang="0">
                          <a:pos x="343" y="338"/>
                        </a:cxn>
                        <a:cxn ang="0">
                          <a:pos x="350" y="342"/>
                        </a:cxn>
                        <a:cxn ang="0">
                          <a:pos x="422" y="299"/>
                        </a:cxn>
                        <a:cxn ang="0">
                          <a:pos x="428" y="219"/>
                        </a:cxn>
                        <a:cxn ang="0">
                          <a:pos x="314" y="27"/>
                        </a:cxn>
                        <a:cxn ang="0">
                          <a:pos x="233" y="0"/>
                        </a:cxn>
                        <a:cxn ang="0">
                          <a:pos x="250" y="129"/>
                        </a:cxn>
                        <a:cxn ang="0">
                          <a:pos x="230" y="256"/>
                        </a:cxn>
                        <a:cxn ang="0">
                          <a:pos x="198" y="138"/>
                        </a:cxn>
                        <a:cxn ang="0">
                          <a:pos x="135" y="0"/>
                        </a:cxn>
                      </a:cxnLst>
                      <a:rect l="0" t="0" r="r" b="b"/>
                      <a:pathLst>
                        <a:path w="429" h="1037">
                          <a:moveTo>
                            <a:pt x="135" y="0"/>
                          </a:moveTo>
                          <a:lnTo>
                            <a:pt x="33" y="76"/>
                          </a:lnTo>
                          <a:lnTo>
                            <a:pt x="0" y="321"/>
                          </a:lnTo>
                          <a:lnTo>
                            <a:pt x="80" y="483"/>
                          </a:lnTo>
                          <a:lnTo>
                            <a:pt x="81" y="513"/>
                          </a:lnTo>
                          <a:lnTo>
                            <a:pt x="87" y="551"/>
                          </a:lnTo>
                          <a:lnTo>
                            <a:pt x="97" y="575"/>
                          </a:lnTo>
                          <a:lnTo>
                            <a:pt x="84" y="751"/>
                          </a:lnTo>
                          <a:lnTo>
                            <a:pt x="56" y="1033"/>
                          </a:lnTo>
                          <a:lnTo>
                            <a:pt x="85" y="1036"/>
                          </a:lnTo>
                          <a:lnTo>
                            <a:pt x="130" y="1021"/>
                          </a:lnTo>
                          <a:lnTo>
                            <a:pt x="162" y="831"/>
                          </a:lnTo>
                          <a:lnTo>
                            <a:pt x="179" y="761"/>
                          </a:lnTo>
                          <a:lnTo>
                            <a:pt x="226" y="578"/>
                          </a:lnTo>
                          <a:lnTo>
                            <a:pt x="233" y="771"/>
                          </a:lnTo>
                          <a:lnTo>
                            <a:pt x="258" y="1005"/>
                          </a:lnTo>
                          <a:lnTo>
                            <a:pt x="326" y="1007"/>
                          </a:lnTo>
                          <a:lnTo>
                            <a:pt x="333" y="756"/>
                          </a:lnTo>
                          <a:lnTo>
                            <a:pt x="327" y="505"/>
                          </a:lnTo>
                          <a:lnTo>
                            <a:pt x="330" y="378"/>
                          </a:lnTo>
                          <a:lnTo>
                            <a:pt x="343" y="338"/>
                          </a:lnTo>
                          <a:lnTo>
                            <a:pt x="350" y="342"/>
                          </a:lnTo>
                          <a:lnTo>
                            <a:pt x="422" y="299"/>
                          </a:lnTo>
                          <a:lnTo>
                            <a:pt x="428" y="219"/>
                          </a:lnTo>
                          <a:lnTo>
                            <a:pt x="314" y="27"/>
                          </a:lnTo>
                          <a:lnTo>
                            <a:pt x="233" y="0"/>
                          </a:lnTo>
                          <a:lnTo>
                            <a:pt x="250" y="129"/>
                          </a:lnTo>
                          <a:lnTo>
                            <a:pt x="230" y="256"/>
                          </a:lnTo>
                          <a:lnTo>
                            <a:pt x="198" y="138"/>
                          </a:lnTo>
                          <a:lnTo>
                            <a:pt x="135" y="0"/>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55" name="Freeform 507"/>
                    <p:cNvSpPr>
                      <a:spLocks/>
                    </p:cNvSpPr>
                    <p:nvPr/>
                  </p:nvSpPr>
                  <p:spPr bwMode="auto">
                    <a:xfrm>
                      <a:off x="2621" y="1660"/>
                      <a:ext cx="109" cy="271"/>
                    </a:xfrm>
                    <a:custGeom>
                      <a:avLst/>
                      <a:gdLst/>
                      <a:ahLst/>
                      <a:cxnLst>
                        <a:cxn ang="0">
                          <a:pos x="54" y="0"/>
                        </a:cxn>
                        <a:cxn ang="0">
                          <a:pos x="65" y="65"/>
                        </a:cxn>
                        <a:cxn ang="0">
                          <a:pos x="59" y="162"/>
                        </a:cxn>
                        <a:cxn ang="0">
                          <a:pos x="0" y="178"/>
                        </a:cxn>
                        <a:cxn ang="0">
                          <a:pos x="59" y="184"/>
                        </a:cxn>
                        <a:cxn ang="0">
                          <a:pos x="75" y="243"/>
                        </a:cxn>
                        <a:cxn ang="0">
                          <a:pos x="108" y="270"/>
                        </a:cxn>
                        <a:cxn ang="0">
                          <a:pos x="97" y="221"/>
                        </a:cxn>
                        <a:cxn ang="0">
                          <a:pos x="86" y="194"/>
                        </a:cxn>
                        <a:cxn ang="0">
                          <a:pos x="81" y="130"/>
                        </a:cxn>
                        <a:cxn ang="0">
                          <a:pos x="54" y="0"/>
                        </a:cxn>
                      </a:cxnLst>
                      <a:rect l="0" t="0" r="r" b="b"/>
                      <a:pathLst>
                        <a:path w="109" h="271">
                          <a:moveTo>
                            <a:pt x="54" y="0"/>
                          </a:moveTo>
                          <a:lnTo>
                            <a:pt x="65" y="65"/>
                          </a:lnTo>
                          <a:lnTo>
                            <a:pt x="59" y="162"/>
                          </a:lnTo>
                          <a:lnTo>
                            <a:pt x="0" y="178"/>
                          </a:lnTo>
                          <a:lnTo>
                            <a:pt x="59" y="184"/>
                          </a:lnTo>
                          <a:lnTo>
                            <a:pt x="75" y="243"/>
                          </a:lnTo>
                          <a:lnTo>
                            <a:pt x="108" y="270"/>
                          </a:lnTo>
                          <a:lnTo>
                            <a:pt x="97" y="221"/>
                          </a:lnTo>
                          <a:lnTo>
                            <a:pt x="86" y="194"/>
                          </a:lnTo>
                          <a:lnTo>
                            <a:pt x="81" y="130"/>
                          </a:lnTo>
                          <a:lnTo>
                            <a:pt x="54" y="0"/>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56" name="Freeform 508"/>
                    <p:cNvSpPr>
                      <a:spLocks/>
                    </p:cNvSpPr>
                    <p:nvPr/>
                  </p:nvSpPr>
                  <p:spPr bwMode="auto">
                    <a:xfrm>
                      <a:off x="2719" y="1676"/>
                      <a:ext cx="39" cy="37"/>
                    </a:xfrm>
                    <a:custGeom>
                      <a:avLst/>
                      <a:gdLst/>
                      <a:ahLst/>
                      <a:cxnLst>
                        <a:cxn ang="0">
                          <a:pos x="0" y="36"/>
                        </a:cxn>
                        <a:cxn ang="0">
                          <a:pos x="8" y="0"/>
                        </a:cxn>
                        <a:cxn ang="0">
                          <a:pos x="38" y="31"/>
                        </a:cxn>
                        <a:cxn ang="0">
                          <a:pos x="0" y="36"/>
                        </a:cxn>
                      </a:cxnLst>
                      <a:rect l="0" t="0" r="r" b="b"/>
                      <a:pathLst>
                        <a:path w="39" h="37">
                          <a:moveTo>
                            <a:pt x="0" y="36"/>
                          </a:moveTo>
                          <a:lnTo>
                            <a:pt x="8" y="0"/>
                          </a:lnTo>
                          <a:lnTo>
                            <a:pt x="38" y="31"/>
                          </a:lnTo>
                          <a:lnTo>
                            <a:pt x="0" y="36"/>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grpSp>
          <p:grpSp>
            <p:nvGrpSpPr>
              <p:cNvPr id="335357" name="Group 509"/>
              <p:cNvGrpSpPr>
                <a:grpSpLocks/>
              </p:cNvGrpSpPr>
              <p:nvPr/>
            </p:nvGrpSpPr>
            <p:grpSpPr bwMode="auto">
              <a:xfrm>
                <a:off x="2717" y="1367"/>
                <a:ext cx="231" cy="523"/>
                <a:chOff x="2717" y="1367"/>
                <a:chExt cx="231" cy="523"/>
              </a:xfrm>
            </p:grpSpPr>
            <p:grpSp>
              <p:nvGrpSpPr>
                <p:cNvPr id="335358" name="Group 510"/>
                <p:cNvGrpSpPr>
                  <a:grpSpLocks/>
                </p:cNvGrpSpPr>
                <p:nvPr/>
              </p:nvGrpSpPr>
              <p:grpSpPr bwMode="auto">
                <a:xfrm>
                  <a:off x="2717" y="1367"/>
                  <a:ext cx="137" cy="204"/>
                  <a:chOff x="2717" y="1367"/>
                  <a:chExt cx="137" cy="204"/>
                </a:xfrm>
              </p:grpSpPr>
              <p:grpSp>
                <p:nvGrpSpPr>
                  <p:cNvPr id="335359" name="Group 511"/>
                  <p:cNvGrpSpPr>
                    <a:grpSpLocks/>
                  </p:cNvGrpSpPr>
                  <p:nvPr/>
                </p:nvGrpSpPr>
                <p:grpSpPr bwMode="auto">
                  <a:xfrm>
                    <a:off x="2722" y="1370"/>
                    <a:ext cx="120" cy="201"/>
                    <a:chOff x="2722" y="1370"/>
                    <a:chExt cx="120" cy="201"/>
                  </a:xfrm>
                </p:grpSpPr>
                <p:sp>
                  <p:nvSpPr>
                    <p:cNvPr id="335360" name="Freeform 512"/>
                    <p:cNvSpPr>
                      <a:spLocks/>
                    </p:cNvSpPr>
                    <p:nvPr/>
                  </p:nvSpPr>
                  <p:spPr bwMode="auto">
                    <a:xfrm>
                      <a:off x="2722" y="1370"/>
                      <a:ext cx="120" cy="201"/>
                    </a:xfrm>
                    <a:custGeom>
                      <a:avLst/>
                      <a:gdLst/>
                      <a:ahLst/>
                      <a:cxnLst>
                        <a:cxn ang="0">
                          <a:pos x="117" y="33"/>
                        </a:cxn>
                        <a:cxn ang="0">
                          <a:pos x="119" y="66"/>
                        </a:cxn>
                        <a:cxn ang="0">
                          <a:pos x="115" y="77"/>
                        </a:cxn>
                        <a:cxn ang="0">
                          <a:pos x="119" y="88"/>
                        </a:cxn>
                        <a:cxn ang="0">
                          <a:pos x="118" y="100"/>
                        </a:cxn>
                        <a:cxn ang="0">
                          <a:pos x="117" y="116"/>
                        </a:cxn>
                        <a:cxn ang="0">
                          <a:pos x="115" y="132"/>
                        </a:cxn>
                        <a:cxn ang="0">
                          <a:pos x="116" y="149"/>
                        </a:cxn>
                        <a:cxn ang="0">
                          <a:pos x="108" y="160"/>
                        </a:cxn>
                        <a:cxn ang="0">
                          <a:pos x="98" y="167"/>
                        </a:cxn>
                        <a:cxn ang="0">
                          <a:pos x="101" y="177"/>
                        </a:cxn>
                        <a:cxn ang="0">
                          <a:pos x="81" y="200"/>
                        </a:cxn>
                        <a:cxn ang="0">
                          <a:pos x="17" y="166"/>
                        </a:cxn>
                        <a:cxn ang="0">
                          <a:pos x="14" y="122"/>
                        </a:cxn>
                        <a:cxn ang="0">
                          <a:pos x="11" y="117"/>
                        </a:cxn>
                        <a:cxn ang="0">
                          <a:pos x="9" y="110"/>
                        </a:cxn>
                        <a:cxn ang="0">
                          <a:pos x="3" y="98"/>
                        </a:cxn>
                        <a:cxn ang="0">
                          <a:pos x="0" y="75"/>
                        </a:cxn>
                        <a:cxn ang="0">
                          <a:pos x="7" y="71"/>
                        </a:cxn>
                        <a:cxn ang="0">
                          <a:pos x="5" y="63"/>
                        </a:cxn>
                        <a:cxn ang="0">
                          <a:pos x="5" y="48"/>
                        </a:cxn>
                        <a:cxn ang="0">
                          <a:pos x="6" y="36"/>
                        </a:cxn>
                        <a:cxn ang="0">
                          <a:pos x="11" y="23"/>
                        </a:cxn>
                        <a:cxn ang="0">
                          <a:pos x="18" y="14"/>
                        </a:cxn>
                        <a:cxn ang="0">
                          <a:pos x="29" y="5"/>
                        </a:cxn>
                        <a:cxn ang="0">
                          <a:pos x="42" y="2"/>
                        </a:cxn>
                        <a:cxn ang="0">
                          <a:pos x="55" y="0"/>
                        </a:cxn>
                        <a:cxn ang="0">
                          <a:pos x="69" y="0"/>
                        </a:cxn>
                        <a:cxn ang="0">
                          <a:pos x="82" y="1"/>
                        </a:cxn>
                        <a:cxn ang="0">
                          <a:pos x="93" y="3"/>
                        </a:cxn>
                        <a:cxn ang="0">
                          <a:pos x="105" y="8"/>
                        </a:cxn>
                        <a:cxn ang="0">
                          <a:pos x="111" y="15"/>
                        </a:cxn>
                        <a:cxn ang="0">
                          <a:pos x="114" y="22"/>
                        </a:cxn>
                        <a:cxn ang="0">
                          <a:pos x="117" y="33"/>
                        </a:cxn>
                      </a:cxnLst>
                      <a:rect l="0" t="0" r="r" b="b"/>
                      <a:pathLst>
                        <a:path w="120" h="201">
                          <a:moveTo>
                            <a:pt x="117" y="33"/>
                          </a:moveTo>
                          <a:lnTo>
                            <a:pt x="119" y="66"/>
                          </a:lnTo>
                          <a:lnTo>
                            <a:pt x="115" y="77"/>
                          </a:lnTo>
                          <a:lnTo>
                            <a:pt x="119" y="88"/>
                          </a:lnTo>
                          <a:lnTo>
                            <a:pt x="118" y="100"/>
                          </a:lnTo>
                          <a:lnTo>
                            <a:pt x="117" y="116"/>
                          </a:lnTo>
                          <a:lnTo>
                            <a:pt x="115" y="132"/>
                          </a:lnTo>
                          <a:lnTo>
                            <a:pt x="116" y="149"/>
                          </a:lnTo>
                          <a:lnTo>
                            <a:pt x="108" y="160"/>
                          </a:lnTo>
                          <a:lnTo>
                            <a:pt x="98" y="167"/>
                          </a:lnTo>
                          <a:lnTo>
                            <a:pt x="101" y="177"/>
                          </a:lnTo>
                          <a:lnTo>
                            <a:pt x="81" y="200"/>
                          </a:lnTo>
                          <a:lnTo>
                            <a:pt x="17" y="166"/>
                          </a:lnTo>
                          <a:lnTo>
                            <a:pt x="14" y="122"/>
                          </a:lnTo>
                          <a:lnTo>
                            <a:pt x="11" y="117"/>
                          </a:lnTo>
                          <a:lnTo>
                            <a:pt x="9" y="110"/>
                          </a:lnTo>
                          <a:lnTo>
                            <a:pt x="3" y="98"/>
                          </a:lnTo>
                          <a:lnTo>
                            <a:pt x="0" y="75"/>
                          </a:lnTo>
                          <a:lnTo>
                            <a:pt x="7" y="71"/>
                          </a:lnTo>
                          <a:lnTo>
                            <a:pt x="5" y="63"/>
                          </a:lnTo>
                          <a:lnTo>
                            <a:pt x="5" y="48"/>
                          </a:lnTo>
                          <a:lnTo>
                            <a:pt x="6" y="36"/>
                          </a:lnTo>
                          <a:lnTo>
                            <a:pt x="11" y="23"/>
                          </a:lnTo>
                          <a:lnTo>
                            <a:pt x="18" y="14"/>
                          </a:lnTo>
                          <a:lnTo>
                            <a:pt x="29" y="5"/>
                          </a:lnTo>
                          <a:lnTo>
                            <a:pt x="42" y="2"/>
                          </a:lnTo>
                          <a:lnTo>
                            <a:pt x="55" y="0"/>
                          </a:lnTo>
                          <a:lnTo>
                            <a:pt x="69" y="0"/>
                          </a:lnTo>
                          <a:lnTo>
                            <a:pt x="82" y="1"/>
                          </a:lnTo>
                          <a:lnTo>
                            <a:pt x="93" y="3"/>
                          </a:lnTo>
                          <a:lnTo>
                            <a:pt x="105" y="8"/>
                          </a:lnTo>
                          <a:lnTo>
                            <a:pt x="111" y="15"/>
                          </a:lnTo>
                          <a:lnTo>
                            <a:pt x="114" y="22"/>
                          </a:lnTo>
                          <a:lnTo>
                            <a:pt x="117" y="33"/>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nvGrpSpPr>
                    <p:cNvPr id="335361" name="Group 513"/>
                    <p:cNvGrpSpPr>
                      <a:grpSpLocks/>
                    </p:cNvGrpSpPr>
                    <p:nvPr/>
                  </p:nvGrpSpPr>
                  <p:grpSpPr bwMode="auto">
                    <a:xfrm>
                      <a:off x="2734" y="1437"/>
                      <a:ext cx="108" cy="99"/>
                      <a:chOff x="2734" y="1437"/>
                      <a:chExt cx="108" cy="99"/>
                    </a:xfrm>
                  </p:grpSpPr>
                  <p:sp>
                    <p:nvSpPr>
                      <p:cNvPr id="335362" name="Freeform 514"/>
                      <p:cNvSpPr>
                        <a:spLocks/>
                      </p:cNvSpPr>
                      <p:nvPr/>
                    </p:nvSpPr>
                    <p:spPr bwMode="auto">
                      <a:xfrm>
                        <a:off x="2771" y="1437"/>
                        <a:ext cx="44" cy="19"/>
                      </a:xfrm>
                      <a:custGeom>
                        <a:avLst/>
                        <a:gdLst/>
                        <a:ahLst/>
                        <a:cxnLst>
                          <a:cxn ang="0">
                            <a:pos x="0" y="3"/>
                          </a:cxn>
                          <a:cxn ang="0">
                            <a:pos x="20" y="0"/>
                          </a:cxn>
                          <a:cxn ang="0">
                            <a:pos x="33" y="2"/>
                          </a:cxn>
                          <a:cxn ang="0">
                            <a:pos x="39" y="5"/>
                          </a:cxn>
                          <a:cxn ang="0">
                            <a:pos x="43" y="6"/>
                          </a:cxn>
                          <a:cxn ang="0">
                            <a:pos x="41" y="10"/>
                          </a:cxn>
                          <a:cxn ang="0">
                            <a:pos x="37" y="15"/>
                          </a:cxn>
                          <a:cxn ang="0">
                            <a:pos x="39" y="18"/>
                          </a:cxn>
                          <a:cxn ang="0">
                            <a:pos x="25" y="16"/>
                          </a:cxn>
                          <a:cxn ang="0">
                            <a:pos x="11" y="17"/>
                          </a:cxn>
                          <a:cxn ang="0">
                            <a:pos x="18" y="14"/>
                          </a:cxn>
                          <a:cxn ang="0">
                            <a:pos x="10" y="10"/>
                          </a:cxn>
                          <a:cxn ang="0">
                            <a:pos x="0" y="3"/>
                          </a:cxn>
                        </a:cxnLst>
                        <a:rect l="0" t="0" r="r" b="b"/>
                        <a:pathLst>
                          <a:path w="44" h="19">
                            <a:moveTo>
                              <a:pt x="0" y="3"/>
                            </a:moveTo>
                            <a:lnTo>
                              <a:pt x="20" y="0"/>
                            </a:lnTo>
                            <a:lnTo>
                              <a:pt x="33" y="2"/>
                            </a:lnTo>
                            <a:lnTo>
                              <a:pt x="39" y="5"/>
                            </a:lnTo>
                            <a:lnTo>
                              <a:pt x="43" y="6"/>
                            </a:lnTo>
                            <a:lnTo>
                              <a:pt x="41" y="10"/>
                            </a:lnTo>
                            <a:lnTo>
                              <a:pt x="37" y="15"/>
                            </a:lnTo>
                            <a:lnTo>
                              <a:pt x="39" y="18"/>
                            </a:lnTo>
                            <a:lnTo>
                              <a:pt x="25" y="16"/>
                            </a:lnTo>
                            <a:lnTo>
                              <a:pt x="11" y="17"/>
                            </a:lnTo>
                            <a:lnTo>
                              <a:pt x="18" y="14"/>
                            </a:lnTo>
                            <a:lnTo>
                              <a:pt x="10" y="10"/>
                            </a:lnTo>
                            <a:lnTo>
                              <a:pt x="0" y="3"/>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63" name="Freeform 515"/>
                      <p:cNvSpPr>
                        <a:spLocks/>
                      </p:cNvSpPr>
                      <p:nvPr/>
                    </p:nvSpPr>
                    <p:spPr bwMode="auto">
                      <a:xfrm>
                        <a:off x="2825" y="1482"/>
                        <a:ext cx="17" cy="17"/>
                      </a:xfrm>
                      <a:custGeom>
                        <a:avLst/>
                        <a:gdLst/>
                        <a:ahLst/>
                        <a:cxnLst>
                          <a:cxn ang="0">
                            <a:pos x="0" y="0"/>
                          </a:cxn>
                          <a:cxn ang="0">
                            <a:pos x="16" y="0"/>
                          </a:cxn>
                          <a:cxn ang="0">
                            <a:pos x="13" y="16"/>
                          </a:cxn>
                          <a:cxn ang="0">
                            <a:pos x="0" y="0"/>
                          </a:cxn>
                        </a:cxnLst>
                        <a:rect l="0" t="0" r="r" b="b"/>
                        <a:pathLst>
                          <a:path w="17" h="17">
                            <a:moveTo>
                              <a:pt x="0" y="0"/>
                            </a:moveTo>
                            <a:lnTo>
                              <a:pt x="16" y="0"/>
                            </a:lnTo>
                            <a:lnTo>
                              <a:pt x="13" y="16"/>
                            </a:lnTo>
                            <a:lnTo>
                              <a:pt x="0" y="0"/>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sp>
                    <p:nvSpPr>
                      <p:cNvPr id="335364" name="Freeform 516"/>
                      <p:cNvSpPr>
                        <a:spLocks/>
                      </p:cNvSpPr>
                      <p:nvPr/>
                    </p:nvSpPr>
                    <p:spPr bwMode="auto">
                      <a:xfrm>
                        <a:off x="2734" y="1484"/>
                        <a:ext cx="67" cy="52"/>
                      </a:xfrm>
                      <a:custGeom>
                        <a:avLst/>
                        <a:gdLst/>
                        <a:ahLst/>
                        <a:cxnLst>
                          <a:cxn ang="0">
                            <a:pos x="6" y="6"/>
                          </a:cxn>
                          <a:cxn ang="0">
                            <a:pos x="13" y="5"/>
                          </a:cxn>
                          <a:cxn ang="0">
                            <a:pos x="28" y="33"/>
                          </a:cxn>
                          <a:cxn ang="0">
                            <a:pos x="66" y="51"/>
                          </a:cxn>
                          <a:cxn ang="0">
                            <a:pos x="27" y="38"/>
                          </a:cxn>
                          <a:cxn ang="0">
                            <a:pos x="12" y="23"/>
                          </a:cxn>
                          <a:cxn ang="0">
                            <a:pos x="4" y="29"/>
                          </a:cxn>
                          <a:cxn ang="0">
                            <a:pos x="0" y="0"/>
                          </a:cxn>
                          <a:cxn ang="0">
                            <a:pos x="6" y="6"/>
                          </a:cxn>
                        </a:cxnLst>
                        <a:rect l="0" t="0" r="r" b="b"/>
                        <a:pathLst>
                          <a:path w="67" h="52">
                            <a:moveTo>
                              <a:pt x="6" y="6"/>
                            </a:moveTo>
                            <a:lnTo>
                              <a:pt x="13" y="5"/>
                            </a:lnTo>
                            <a:lnTo>
                              <a:pt x="28" y="33"/>
                            </a:lnTo>
                            <a:lnTo>
                              <a:pt x="66" y="51"/>
                            </a:lnTo>
                            <a:lnTo>
                              <a:pt x="27" y="38"/>
                            </a:lnTo>
                            <a:lnTo>
                              <a:pt x="12" y="23"/>
                            </a:lnTo>
                            <a:lnTo>
                              <a:pt x="4" y="29"/>
                            </a:lnTo>
                            <a:lnTo>
                              <a:pt x="0" y="0"/>
                            </a:lnTo>
                            <a:lnTo>
                              <a:pt x="6" y="6"/>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grpSp>
              <p:sp>
                <p:nvSpPr>
                  <p:cNvPr id="335365" name="Freeform 517"/>
                  <p:cNvSpPr>
                    <a:spLocks/>
                  </p:cNvSpPr>
                  <p:nvPr/>
                </p:nvSpPr>
                <p:spPr bwMode="auto">
                  <a:xfrm>
                    <a:off x="2717" y="1367"/>
                    <a:ext cx="137" cy="130"/>
                  </a:xfrm>
                  <a:custGeom>
                    <a:avLst/>
                    <a:gdLst/>
                    <a:ahLst/>
                    <a:cxnLst>
                      <a:cxn ang="0">
                        <a:pos x="20" y="129"/>
                      </a:cxn>
                      <a:cxn ang="0">
                        <a:pos x="9" y="115"/>
                      </a:cxn>
                      <a:cxn ang="0">
                        <a:pos x="4" y="96"/>
                      </a:cxn>
                      <a:cxn ang="0">
                        <a:pos x="0" y="69"/>
                      </a:cxn>
                      <a:cxn ang="0">
                        <a:pos x="0" y="43"/>
                      </a:cxn>
                      <a:cxn ang="0">
                        <a:pos x="5" y="23"/>
                      </a:cxn>
                      <a:cxn ang="0">
                        <a:pos x="18" y="9"/>
                      </a:cxn>
                      <a:cxn ang="0">
                        <a:pos x="32" y="3"/>
                      </a:cxn>
                      <a:cxn ang="0">
                        <a:pos x="59" y="0"/>
                      </a:cxn>
                      <a:cxn ang="0">
                        <a:pos x="95" y="2"/>
                      </a:cxn>
                      <a:cxn ang="0">
                        <a:pos x="116" y="9"/>
                      </a:cxn>
                      <a:cxn ang="0">
                        <a:pos x="130" y="12"/>
                      </a:cxn>
                      <a:cxn ang="0">
                        <a:pos x="136" y="12"/>
                      </a:cxn>
                      <a:cxn ang="0">
                        <a:pos x="128" y="20"/>
                      </a:cxn>
                      <a:cxn ang="0">
                        <a:pos x="122" y="34"/>
                      </a:cxn>
                      <a:cxn ang="0">
                        <a:pos x="122" y="39"/>
                      </a:cxn>
                      <a:cxn ang="0">
                        <a:pos x="111" y="31"/>
                      </a:cxn>
                      <a:cxn ang="0">
                        <a:pos x="95" y="30"/>
                      </a:cxn>
                      <a:cxn ang="0">
                        <a:pos x="75" y="28"/>
                      </a:cxn>
                      <a:cxn ang="0">
                        <a:pos x="61" y="28"/>
                      </a:cxn>
                      <a:cxn ang="0">
                        <a:pos x="46" y="28"/>
                      </a:cxn>
                      <a:cxn ang="0">
                        <a:pos x="53" y="32"/>
                      </a:cxn>
                      <a:cxn ang="0">
                        <a:pos x="53" y="40"/>
                      </a:cxn>
                      <a:cxn ang="0">
                        <a:pos x="49" y="50"/>
                      </a:cxn>
                      <a:cxn ang="0">
                        <a:pos x="41" y="62"/>
                      </a:cxn>
                      <a:cxn ang="0">
                        <a:pos x="36" y="78"/>
                      </a:cxn>
                      <a:cxn ang="0">
                        <a:pos x="36" y="96"/>
                      </a:cxn>
                      <a:cxn ang="0">
                        <a:pos x="24" y="85"/>
                      </a:cxn>
                      <a:cxn ang="0">
                        <a:pos x="23" y="77"/>
                      </a:cxn>
                      <a:cxn ang="0">
                        <a:pos x="16" y="74"/>
                      </a:cxn>
                      <a:cxn ang="0">
                        <a:pos x="8" y="75"/>
                      </a:cxn>
                      <a:cxn ang="0">
                        <a:pos x="6" y="79"/>
                      </a:cxn>
                      <a:cxn ang="0">
                        <a:pos x="9" y="104"/>
                      </a:cxn>
                      <a:cxn ang="0">
                        <a:pos x="15" y="115"/>
                      </a:cxn>
                      <a:cxn ang="0">
                        <a:pos x="20" y="129"/>
                      </a:cxn>
                    </a:cxnLst>
                    <a:rect l="0" t="0" r="r" b="b"/>
                    <a:pathLst>
                      <a:path w="137" h="130">
                        <a:moveTo>
                          <a:pt x="20" y="129"/>
                        </a:moveTo>
                        <a:lnTo>
                          <a:pt x="9" y="115"/>
                        </a:lnTo>
                        <a:lnTo>
                          <a:pt x="4" y="96"/>
                        </a:lnTo>
                        <a:lnTo>
                          <a:pt x="0" y="69"/>
                        </a:lnTo>
                        <a:lnTo>
                          <a:pt x="0" y="43"/>
                        </a:lnTo>
                        <a:lnTo>
                          <a:pt x="5" y="23"/>
                        </a:lnTo>
                        <a:lnTo>
                          <a:pt x="18" y="9"/>
                        </a:lnTo>
                        <a:lnTo>
                          <a:pt x="32" y="3"/>
                        </a:lnTo>
                        <a:lnTo>
                          <a:pt x="59" y="0"/>
                        </a:lnTo>
                        <a:lnTo>
                          <a:pt x="95" y="2"/>
                        </a:lnTo>
                        <a:lnTo>
                          <a:pt x="116" y="9"/>
                        </a:lnTo>
                        <a:lnTo>
                          <a:pt x="130" y="12"/>
                        </a:lnTo>
                        <a:lnTo>
                          <a:pt x="136" y="12"/>
                        </a:lnTo>
                        <a:lnTo>
                          <a:pt x="128" y="20"/>
                        </a:lnTo>
                        <a:lnTo>
                          <a:pt x="122" y="34"/>
                        </a:lnTo>
                        <a:lnTo>
                          <a:pt x="122" y="39"/>
                        </a:lnTo>
                        <a:lnTo>
                          <a:pt x="111" y="31"/>
                        </a:lnTo>
                        <a:lnTo>
                          <a:pt x="95" y="30"/>
                        </a:lnTo>
                        <a:lnTo>
                          <a:pt x="75" y="28"/>
                        </a:lnTo>
                        <a:lnTo>
                          <a:pt x="61" y="28"/>
                        </a:lnTo>
                        <a:lnTo>
                          <a:pt x="46" y="28"/>
                        </a:lnTo>
                        <a:lnTo>
                          <a:pt x="53" y="32"/>
                        </a:lnTo>
                        <a:lnTo>
                          <a:pt x="53" y="40"/>
                        </a:lnTo>
                        <a:lnTo>
                          <a:pt x="49" y="50"/>
                        </a:lnTo>
                        <a:lnTo>
                          <a:pt x="41" y="62"/>
                        </a:lnTo>
                        <a:lnTo>
                          <a:pt x="36" y="78"/>
                        </a:lnTo>
                        <a:lnTo>
                          <a:pt x="36" y="96"/>
                        </a:lnTo>
                        <a:lnTo>
                          <a:pt x="24" y="85"/>
                        </a:lnTo>
                        <a:lnTo>
                          <a:pt x="23" y="77"/>
                        </a:lnTo>
                        <a:lnTo>
                          <a:pt x="16" y="74"/>
                        </a:lnTo>
                        <a:lnTo>
                          <a:pt x="8" y="75"/>
                        </a:lnTo>
                        <a:lnTo>
                          <a:pt x="6" y="79"/>
                        </a:lnTo>
                        <a:lnTo>
                          <a:pt x="9" y="104"/>
                        </a:lnTo>
                        <a:lnTo>
                          <a:pt x="15" y="115"/>
                        </a:lnTo>
                        <a:lnTo>
                          <a:pt x="20" y="129"/>
                        </a:lnTo>
                      </a:path>
                    </a:pathLst>
                  </a:custGeom>
                  <a:solidFill>
                    <a:srgbClr val="FF0000"/>
                  </a:solidFill>
                  <a:ln w="3175" cap="rnd" cmpd="sng">
                    <a:solidFill>
                      <a:schemeClr val="bg1"/>
                    </a:solidFill>
                    <a:prstDash val="solid"/>
                    <a:round/>
                    <a:headEnd/>
                    <a:tailEnd/>
                  </a:ln>
                  <a:effectLst/>
                </p:spPr>
                <p:txBody>
                  <a:bodyPr/>
                  <a:lstStyle/>
                  <a:p>
                    <a:endParaRPr lang="zh-CN" altLang="en-US"/>
                  </a:p>
                </p:txBody>
              </p:sp>
            </p:grpSp>
            <p:sp>
              <p:nvSpPr>
                <p:cNvPr id="335366" name="Freeform 518"/>
                <p:cNvSpPr>
                  <a:spLocks/>
                </p:cNvSpPr>
                <p:nvPr/>
              </p:nvSpPr>
              <p:spPr bwMode="auto">
                <a:xfrm>
                  <a:off x="2830" y="1824"/>
                  <a:ext cx="118" cy="66"/>
                </a:xfrm>
                <a:custGeom>
                  <a:avLst/>
                  <a:gdLst/>
                  <a:ahLst/>
                  <a:cxnLst>
                    <a:cxn ang="0">
                      <a:pos x="117" y="57"/>
                    </a:cxn>
                    <a:cxn ang="0">
                      <a:pos x="90" y="65"/>
                    </a:cxn>
                    <a:cxn ang="0">
                      <a:pos x="51" y="59"/>
                    </a:cxn>
                    <a:cxn ang="0">
                      <a:pos x="18" y="49"/>
                    </a:cxn>
                    <a:cxn ang="0">
                      <a:pos x="0" y="12"/>
                    </a:cxn>
                    <a:cxn ang="0">
                      <a:pos x="54" y="16"/>
                    </a:cxn>
                    <a:cxn ang="0">
                      <a:pos x="49" y="0"/>
                    </a:cxn>
                    <a:cxn ang="0">
                      <a:pos x="73" y="4"/>
                    </a:cxn>
                    <a:cxn ang="0">
                      <a:pos x="98" y="16"/>
                    </a:cxn>
                    <a:cxn ang="0">
                      <a:pos x="108" y="21"/>
                    </a:cxn>
                    <a:cxn ang="0">
                      <a:pos x="117" y="57"/>
                    </a:cxn>
                  </a:cxnLst>
                  <a:rect l="0" t="0" r="r" b="b"/>
                  <a:pathLst>
                    <a:path w="118" h="66">
                      <a:moveTo>
                        <a:pt x="117" y="57"/>
                      </a:moveTo>
                      <a:lnTo>
                        <a:pt x="90" y="65"/>
                      </a:lnTo>
                      <a:lnTo>
                        <a:pt x="51" y="59"/>
                      </a:lnTo>
                      <a:lnTo>
                        <a:pt x="18" y="49"/>
                      </a:lnTo>
                      <a:lnTo>
                        <a:pt x="0" y="12"/>
                      </a:lnTo>
                      <a:lnTo>
                        <a:pt x="54" y="16"/>
                      </a:lnTo>
                      <a:lnTo>
                        <a:pt x="49" y="0"/>
                      </a:lnTo>
                      <a:lnTo>
                        <a:pt x="73" y="4"/>
                      </a:lnTo>
                      <a:lnTo>
                        <a:pt x="98" y="16"/>
                      </a:lnTo>
                      <a:lnTo>
                        <a:pt x="108" y="21"/>
                      </a:lnTo>
                      <a:lnTo>
                        <a:pt x="117" y="57"/>
                      </a:lnTo>
                    </a:path>
                  </a:pathLst>
                </a:custGeom>
                <a:solidFill>
                  <a:srgbClr val="FF0000"/>
                </a:solidFill>
                <a:ln w="3175" cap="rnd" cmpd="sng">
                  <a:noFill/>
                  <a:prstDash val="solid"/>
                  <a:round/>
                  <a:headEnd/>
                  <a:tailEnd/>
                </a:ln>
                <a:effectLst/>
              </p:spPr>
              <p:txBody>
                <a:bodyPr/>
                <a:lstStyle/>
                <a:p>
                  <a:endParaRPr lang="zh-CN" altLang="en-US"/>
                </a:p>
              </p:txBody>
            </p:sp>
          </p:grpSp>
        </p:grpSp>
        <p:sp>
          <p:nvSpPr>
            <p:cNvPr id="335367" name="Text Box 519"/>
            <p:cNvSpPr txBox="1">
              <a:spLocks noChangeArrowheads="1"/>
            </p:cNvSpPr>
            <p:nvPr/>
          </p:nvSpPr>
          <p:spPr bwMode="auto">
            <a:xfrm>
              <a:off x="3737" y="1168"/>
              <a:ext cx="1774" cy="674"/>
            </a:xfrm>
            <a:prstGeom prst="rect">
              <a:avLst/>
            </a:prstGeom>
            <a:noFill/>
            <a:ln w="9525">
              <a:noFill/>
              <a:miter lim="800000"/>
              <a:headEnd/>
              <a:tailEnd/>
            </a:ln>
            <a:effectLst/>
          </p:spPr>
          <p:txBody>
            <a:bodyPr/>
            <a:lstStyle/>
            <a:p>
              <a:pPr algn="ctr">
                <a:spcBef>
                  <a:spcPct val="15000"/>
                </a:spcBef>
              </a:pPr>
              <a:r>
                <a:rPr lang="en-US" altLang="zh-CN" sz="2000" b="1">
                  <a:solidFill>
                    <a:srgbClr val="FF0000"/>
                  </a:solidFill>
                  <a:cs typeface="Arial" pitchFamily="34" charset="0"/>
                </a:rPr>
                <a:t>*28/*28</a:t>
              </a:r>
            </a:p>
            <a:p>
              <a:pPr algn="ctr">
                <a:spcBef>
                  <a:spcPct val="15000"/>
                </a:spcBef>
              </a:pPr>
              <a:r>
                <a:rPr lang="zh-CN" altLang="en-US" sz="1600" b="1">
                  <a:solidFill>
                    <a:srgbClr val="000099"/>
                  </a:solidFill>
                  <a:cs typeface="Arial" pitchFamily="34" charset="0"/>
                </a:rPr>
                <a:t>毒性：</a:t>
              </a:r>
              <a:r>
                <a:rPr lang="en-US" altLang="zh-CN" sz="2400" b="1">
                  <a:solidFill>
                    <a:srgbClr val="FF3300"/>
                  </a:solidFill>
                  <a:cs typeface="Arial" pitchFamily="34" charset="0"/>
                </a:rPr>
                <a:t>50%</a:t>
              </a:r>
              <a:r>
                <a:rPr lang="en-US" altLang="zh-CN" sz="1600" b="1">
                  <a:cs typeface="Arial" pitchFamily="34" charset="0"/>
                </a:rPr>
                <a:t>  </a:t>
              </a:r>
            </a:p>
            <a:p>
              <a:pPr algn="ctr">
                <a:spcBef>
                  <a:spcPct val="15000"/>
                </a:spcBef>
              </a:pPr>
              <a:r>
                <a:rPr lang="zh-CN" altLang="en-US" sz="1600" b="1">
                  <a:solidFill>
                    <a:srgbClr val="000099"/>
                  </a:solidFill>
                  <a:cs typeface="Arial" pitchFamily="34" charset="0"/>
                </a:rPr>
                <a:t>减少剂量或换药</a:t>
              </a:r>
            </a:p>
          </p:txBody>
        </p:sp>
        <p:sp>
          <p:nvSpPr>
            <p:cNvPr id="335368" name="AutoShape 520"/>
            <p:cNvSpPr>
              <a:spLocks noChangeArrowheads="1"/>
            </p:cNvSpPr>
            <p:nvPr/>
          </p:nvSpPr>
          <p:spPr bwMode="auto">
            <a:xfrm rot="-1467858">
              <a:off x="2007" y="1599"/>
              <a:ext cx="432" cy="192"/>
            </a:xfrm>
            <a:prstGeom prst="rightArrow">
              <a:avLst>
                <a:gd name="adj1" fmla="val 50000"/>
                <a:gd name="adj2" fmla="val 56250"/>
              </a:avLst>
            </a:prstGeom>
            <a:solidFill>
              <a:srgbClr val="FF0000"/>
            </a:solidFill>
            <a:ln w="9525">
              <a:solidFill>
                <a:schemeClr val="tx1"/>
              </a:solidFill>
              <a:miter lim="800000"/>
              <a:headEnd/>
              <a:tailEnd/>
            </a:ln>
            <a:effectLst/>
          </p:spPr>
          <p:txBody>
            <a:bodyPr wrap="none" anchor="ctr"/>
            <a:lstStyle/>
            <a:p>
              <a:endParaRPr lang="zh-CN" altLang="en-US"/>
            </a:p>
          </p:txBody>
        </p:sp>
      </p:grpSp>
      <p:grpSp>
        <p:nvGrpSpPr>
          <p:cNvPr id="335369" name="Group 521"/>
          <p:cNvGrpSpPr>
            <a:grpSpLocks/>
          </p:cNvGrpSpPr>
          <p:nvPr/>
        </p:nvGrpSpPr>
        <p:grpSpPr bwMode="auto">
          <a:xfrm>
            <a:off x="3581400" y="3074988"/>
            <a:ext cx="5564188" cy="1268412"/>
            <a:chOff x="2006" y="1983"/>
            <a:chExt cx="3505" cy="799"/>
          </a:xfrm>
        </p:grpSpPr>
        <p:grpSp>
          <p:nvGrpSpPr>
            <p:cNvPr id="335370" name="Group 522"/>
            <p:cNvGrpSpPr>
              <a:grpSpLocks/>
            </p:cNvGrpSpPr>
            <p:nvPr/>
          </p:nvGrpSpPr>
          <p:grpSpPr bwMode="auto">
            <a:xfrm>
              <a:off x="2668" y="1983"/>
              <a:ext cx="758" cy="769"/>
              <a:chOff x="4234" y="2784"/>
              <a:chExt cx="758" cy="769"/>
            </a:xfrm>
          </p:grpSpPr>
          <p:grpSp>
            <p:nvGrpSpPr>
              <p:cNvPr id="335371" name="Group 523"/>
              <p:cNvGrpSpPr>
                <a:grpSpLocks/>
              </p:cNvGrpSpPr>
              <p:nvPr/>
            </p:nvGrpSpPr>
            <p:grpSpPr bwMode="auto">
              <a:xfrm>
                <a:off x="4821" y="2855"/>
                <a:ext cx="171" cy="692"/>
                <a:chOff x="4810" y="2855"/>
                <a:chExt cx="171" cy="692"/>
              </a:xfrm>
            </p:grpSpPr>
            <p:grpSp>
              <p:nvGrpSpPr>
                <p:cNvPr id="335372" name="Group 524"/>
                <p:cNvGrpSpPr>
                  <a:grpSpLocks/>
                </p:cNvGrpSpPr>
                <p:nvPr/>
              </p:nvGrpSpPr>
              <p:grpSpPr bwMode="auto">
                <a:xfrm>
                  <a:off x="4812" y="3070"/>
                  <a:ext cx="165" cy="203"/>
                  <a:chOff x="2920" y="1809"/>
                  <a:chExt cx="265" cy="364"/>
                </a:xfrm>
              </p:grpSpPr>
              <p:sp>
                <p:nvSpPr>
                  <p:cNvPr id="335373" name="Freeform 525"/>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74" name="Freeform 526"/>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375" name="Freeform 527"/>
                <p:cNvSpPr>
                  <a:spLocks/>
                </p:cNvSpPr>
                <p:nvPr/>
              </p:nvSpPr>
              <p:spPr bwMode="auto">
                <a:xfrm>
                  <a:off x="4810" y="2954"/>
                  <a:ext cx="171" cy="299"/>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376" name="Group 528"/>
                <p:cNvGrpSpPr>
                  <a:grpSpLocks/>
                </p:cNvGrpSpPr>
                <p:nvPr/>
              </p:nvGrpSpPr>
              <p:grpSpPr bwMode="auto">
                <a:xfrm>
                  <a:off x="4848" y="2855"/>
                  <a:ext cx="106" cy="692"/>
                  <a:chOff x="2965" y="1423"/>
                  <a:chExt cx="170" cy="1241"/>
                </a:xfrm>
              </p:grpSpPr>
              <p:sp>
                <p:nvSpPr>
                  <p:cNvPr id="335377" name="Freeform 529"/>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378" name="Group 530"/>
                  <p:cNvGrpSpPr>
                    <a:grpSpLocks/>
                  </p:cNvGrpSpPr>
                  <p:nvPr/>
                </p:nvGrpSpPr>
                <p:grpSpPr bwMode="auto">
                  <a:xfrm>
                    <a:off x="2996" y="1603"/>
                    <a:ext cx="120" cy="285"/>
                    <a:chOff x="2996" y="1603"/>
                    <a:chExt cx="120" cy="285"/>
                  </a:xfrm>
                </p:grpSpPr>
                <p:sp>
                  <p:nvSpPr>
                    <p:cNvPr id="335379" name="Freeform 531"/>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380" name="Freeform 532"/>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381" name="Freeform 533"/>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382" name="Group 534"/>
                  <p:cNvGrpSpPr>
                    <a:grpSpLocks/>
                  </p:cNvGrpSpPr>
                  <p:nvPr/>
                </p:nvGrpSpPr>
                <p:grpSpPr bwMode="auto">
                  <a:xfrm>
                    <a:off x="2965" y="2554"/>
                    <a:ext cx="161" cy="110"/>
                    <a:chOff x="2965" y="2554"/>
                    <a:chExt cx="161" cy="110"/>
                  </a:xfrm>
                </p:grpSpPr>
                <p:sp>
                  <p:nvSpPr>
                    <p:cNvPr id="335383" name="Freeform 535"/>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84" name="Freeform 536"/>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385" name="Group 537"/>
                  <p:cNvGrpSpPr>
                    <a:grpSpLocks/>
                  </p:cNvGrpSpPr>
                  <p:nvPr/>
                </p:nvGrpSpPr>
                <p:grpSpPr bwMode="auto">
                  <a:xfrm>
                    <a:off x="2984" y="1423"/>
                    <a:ext cx="151" cy="181"/>
                    <a:chOff x="2984" y="1423"/>
                    <a:chExt cx="151" cy="181"/>
                  </a:xfrm>
                </p:grpSpPr>
                <p:sp>
                  <p:nvSpPr>
                    <p:cNvPr id="335386" name="Freeform 538"/>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87" name="Freeform 539"/>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388" name="Group 540"/>
                    <p:cNvGrpSpPr>
                      <a:grpSpLocks/>
                    </p:cNvGrpSpPr>
                    <p:nvPr/>
                  </p:nvGrpSpPr>
                  <p:grpSpPr bwMode="auto">
                    <a:xfrm>
                      <a:off x="3005" y="1521"/>
                      <a:ext cx="111" cy="10"/>
                      <a:chOff x="3005" y="1521"/>
                      <a:chExt cx="111" cy="10"/>
                    </a:xfrm>
                  </p:grpSpPr>
                  <p:sp>
                    <p:nvSpPr>
                      <p:cNvPr id="335389" name="Oval 541"/>
                      <p:cNvSpPr>
                        <a:spLocks noChangeArrowheads="1"/>
                      </p:cNvSpPr>
                      <p:nvPr/>
                    </p:nvSpPr>
                    <p:spPr bwMode="auto">
                      <a:xfrm>
                        <a:off x="3005" y="1521"/>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390" name="Oval 542"/>
                      <p:cNvSpPr>
                        <a:spLocks noChangeArrowheads="1"/>
                      </p:cNvSpPr>
                      <p:nvPr/>
                    </p:nvSpPr>
                    <p:spPr bwMode="auto">
                      <a:xfrm>
                        <a:off x="3108" y="1523"/>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grpSp>
          </p:grpSp>
          <p:grpSp>
            <p:nvGrpSpPr>
              <p:cNvPr id="335391" name="Group 543"/>
              <p:cNvGrpSpPr>
                <a:grpSpLocks/>
              </p:cNvGrpSpPr>
              <p:nvPr/>
            </p:nvGrpSpPr>
            <p:grpSpPr bwMode="auto">
              <a:xfrm>
                <a:off x="4595" y="2784"/>
                <a:ext cx="209" cy="769"/>
                <a:chOff x="4591" y="2784"/>
                <a:chExt cx="209" cy="769"/>
              </a:xfrm>
            </p:grpSpPr>
            <p:grpSp>
              <p:nvGrpSpPr>
                <p:cNvPr id="335392" name="Group 544"/>
                <p:cNvGrpSpPr>
                  <a:grpSpLocks/>
                </p:cNvGrpSpPr>
                <p:nvPr/>
              </p:nvGrpSpPr>
              <p:grpSpPr bwMode="auto">
                <a:xfrm>
                  <a:off x="4591" y="3478"/>
                  <a:ext cx="203" cy="75"/>
                  <a:chOff x="3333" y="2564"/>
                  <a:chExt cx="329" cy="135"/>
                </a:xfrm>
              </p:grpSpPr>
              <p:sp>
                <p:nvSpPr>
                  <p:cNvPr id="335393" name="Freeform 545"/>
                  <p:cNvSpPr>
                    <a:spLocks/>
                  </p:cNvSpPr>
                  <p:nvPr/>
                </p:nvSpPr>
                <p:spPr bwMode="auto">
                  <a:xfrm>
                    <a:off x="3333" y="2564"/>
                    <a:ext cx="137" cy="84"/>
                  </a:xfrm>
                  <a:custGeom>
                    <a:avLst/>
                    <a:gdLst/>
                    <a:ahLst/>
                    <a:cxnLst>
                      <a:cxn ang="0">
                        <a:pos x="69" y="0"/>
                      </a:cxn>
                      <a:cxn ang="0">
                        <a:pos x="47" y="21"/>
                      </a:cxn>
                      <a:cxn ang="0">
                        <a:pos x="28" y="45"/>
                      </a:cxn>
                      <a:cxn ang="0">
                        <a:pos x="3" y="66"/>
                      </a:cxn>
                      <a:cxn ang="0">
                        <a:pos x="0" y="77"/>
                      </a:cxn>
                      <a:cxn ang="0">
                        <a:pos x="25" y="83"/>
                      </a:cxn>
                      <a:cxn ang="0">
                        <a:pos x="50" y="80"/>
                      </a:cxn>
                      <a:cxn ang="0">
                        <a:pos x="81" y="66"/>
                      </a:cxn>
                      <a:cxn ang="0">
                        <a:pos x="104" y="53"/>
                      </a:cxn>
                      <a:cxn ang="0">
                        <a:pos x="128" y="50"/>
                      </a:cxn>
                      <a:cxn ang="0">
                        <a:pos x="136" y="43"/>
                      </a:cxn>
                      <a:cxn ang="0">
                        <a:pos x="134" y="4"/>
                      </a:cxn>
                      <a:cxn ang="0">
                        <a:pos x="69" y="0"/>
                      </a:cxn>
                    </a:cxnLst>
                    <a:rect l="0" t="0" r="r" b="b"/>
                    <a:pathLst>
                      <a:path w="137" h="84">
                        <a:moveTo>
                          <a:pt x="69" y="0"/>
                        </a:moveTo>
                        <a:lnTo>
                          <a:pt x="47" y="21"/>
                        </a:lnTo>
                        <a:lnTo>
                          <a:pt x="28" y="45"/>
                        </a:lnTo>
                        <a:lnTo>
                          <a:pt x="3" y="66"/>
                        </a:lnTo>
                        <a:lnTo>
                          <a:pt x="0" y="77"/>
                        </a:lnTo>
                        <a:lnTo>
                          <a:pt x="25" y="83"/>
                        </a:lnTo>
                        <a:lnTo>
                          <a:pt x="50" y="80"/>
                        </a:lnTo>
                        <a:lnTo>
                          <a:pt x="81" y="66"/>
                        </a:lnTo>
                        <a:lnTo>
                          <a:pt x="104" y="53"/>
                        </a:lnTo>
                        <a:lnTo>
                          <a:pt x="128" y="50"/>
                        </a:lnTo>
                        <a:lnTo>
                          <a:pt x="136" y="43"/>
                        </a:lnTo>
                        <a:lnTo>
                          <a:pt x="134" y="4"/>
                        </a:lnTo>
                        <a:lnTo>
                          <a:pt x="69"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94" name="Freeform 546"/>
                  <p:cNvSpPr>
                    <a:spLocks/>
                  </p:cNvSpPr>
                  <p:nvPr/>
                </p:nvSpPr>
                <p:spPr bwMode="auto">
                  <a:xfrm>
                    <a:off x="3576" y="2606"/>
                    <a:ext cx="86" cy="93"/>
                  </a:xfrm>
                  <a:custGeom>
                    <a:avLst/>
                    <a:gdLst/>
                    <a:ahLst/>
                    <a:cxnLst>
                      <a:cxn ang="0">
                        <a:pos x="1" y="2"/>
                      </a:cxn>
                      <a:cxn ang="0">
                        <a:pos x="0" y="26"/>
                      </a:cxn>
                      <a:cxn ang="0">
                        <a:pos x="12" y="38"/>
                      </a:cxn>
                      <a:cxn ang="0">
                        <a:pos x="15" y="59"/>
                      </a:cxn>
                      <a:cxn ang="0">
                        <a:pos x="34" y="79"/>
                      </a:cxn>
                      <a:cxn ang="0">
                        <a:pos x="50" y="90"/>
                      </a:cxn>
                      <a:cxn ang="0">
                        <a:pos x="64" y="92"/>
                      </a:cxn>
                      <a:cxn ang="0">
                        <a:pos x="78" y="91"/>
                      </a:cxn>
                      <a:cxn ang="0">
                        <a:pos x="85" y="77"/>
                      </a:cxn>
                      <a:cxn ang="0">
                        <a:pos x="83" y="56"/>
                      </a:cxn>
                      <a:cxn ang="0">
                        <a:pos x="69" y="33"/>
                      </a:cxn>
                      <a:cxn ang="0">
                        <a:pos x="48" y="8"/>
                      </a:cxn>
                      <a:cxn ang="0">
                        <a:pos x="47" y="0"/>
                      </a:cxn>
                      <a:cxn ang="0">
                        <a:pos x="1" y="2"/>
                      </a:cxn>
                    </a:cxnLst>
                    <a:rect l="0" t="0" r="r" b="b"/>
                    <a:pathLst>
                      <a:path w="86" h="93">
                        <a:moveTo>
                          <a:pt x="1" y="2"/>
                        </a:moveTo>
                        <a:lnTo>
                          <a:pt x="0" y="26"/>
                        </a:lnTo>
                        <a:lnTo>
                          <a:pt x="12" y="38"/>
                        </a:lnTo>
                        <a:lnTo>
                          <a:pt x="15" y="59"/>
                        </a:lnTo>
                        <a:lnTo>
                          <a:pt x="34" y="79"/>
                        </a:lnTo>
                        <a:lnTo>
                          <a:pt x="50" y="90"/>
                        </a:lnTo>
                        <a:lnTo>
                          <a:pt x="64" y="92"/>
                        </a:lnTo>
                        <a:lnTo>
                          <a:pt x="78" y="91"/>
                        </a:lnTo>
                        <a:lnTo>
                          <a:pt x="85" y="77"/>
                        </a:lnTo>
                        <a:lnTo>
                          <a:pt x="83" y="56"/>
                        </a:lnTo>
                        <a:lnTo>
                          <a:pt x="69" y="33"/>
                        </a:lnTo>
                        <a:lnTo>
                          <a:pt x="48" y="8"/>
                        </a:lnTo>
                        <a:lnTo>
                          <a:pt x="47" y="0"/>
                        </a:lnTo>
                        <a:lnTo>
                          <a:pt x="1" y="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395" name="Group 547"/>
                <p:cNvGrpSpPr>
                  <a:grpSpLocks/>
                </p:cNvGrpSpPr>
                <p:nvPr/>
              </p:nvGrpSpPr>
              <p:grpSpPr bwMode="auto">
                <a:xfrm>
                  <a:off x="4614" y="2784"/>
                  <a:ext cx="186" cy="719"/>
                  <a:chOff x="4612" y="2784"/>
                  <a:chExt cx="186" cy="719"/>
                </a:xfrm>
              </p:grpSpPr>
              <p:grpSp>
                <p:nvGrpSpPr>
                  <p:cNvPr id="335396" name="Group 548"/>
                  <p:cNvGrpSpPr>
                    <a:grpSpLocks/>
                  </p:cNvGrpSpPr>
                  <p:nvPr/>
                </p:nvGrpSpPr>
                <p:grpSpPr bwMode="auto">
                  <a:xfrm>
                    <a:off x="4612" y="2881"/>
                    <a:ext cx="186" cy="622"/>
                    <a:chOff x="3367" y="1492"/>
                    <a:chExt cx="301" cy="1117"/>
                  </a:xfrm>
                </p:grpSpPr>
                <p:sp>
                  <p:nvSpPr>
                    <p:cNvPr id="335397" name="Freeform 549"/>
                    <p:cNvSpPr>
                      <a:spLocks/>
                    </p:cNvSpPr>
                    <p:nvPr/>
                  </p:nvSpPr>
                  <p:spPr bwMode="auto">
                    <a:xfrm>
                      <a:off x="3374" y="2069"/>
                      <a:ext cx="41" cy="105"/>
                    </a:xfrm>
                    <a:custGeom>
                      <a:avLst/>
                      <a:gdLst/>
                      <a:ahLst/>
                      <a:cxnLst>
                        <a:cxn ang="0">
                          <a:pos x="2" y="1"/>
                        </a:cxn>
                        <a:cxn ang="0">
                          <a:pos x="0" y="58"/>
                        </a:cxn>
                        <a:cxn ang="0">
                          <a:pos x="21" y="93"/>
                        </a:cxn>
                        <a:cxn ang="0">
                          <a:pos x="31" y="104"/>
                        </a:cxn>
                        <a:cxn ang="0">
                          <a:pos x="30" y="54"/>
                        </a:cxn>
                        <a:cxn ang="0">
                          <a:pos x="34" y="60"/>
                        </a:cxn>
                        <a:cxn ang="0">
                          <a:pos x="40" y="76"/>
                        </a:cxn>
                        <a:cxn ang="0">
                          <a:pos x="40" y="58"/>
                        </a:cxn>
                        <a:cxn ang="0">
                          <a:pos x="35" y="27"/>
                        </a:cxn>
                        <a:cxn ang="0">
                          <a:pos x="22" y="0"/>
                        </a:cxn>
                        <a:cxn ang="0">
                          <a:pos x="2" y="1"/>
                        </a:cxn>
                      </a:cxnLst>
                      <a:rect l="0" t="0" r="r" b="b"/>
                      <a:pathLst>
                        <a:path w="41" h="105">
                          <a:moveTo>
                            <a:pt x="2" y="1"/>
                          </a:moveTo>
                          <a:lnTo>
                            <a:pt x="0" y="58"/>
                          </a:lnTo>
                          <a:lnTo>
                            <a:pt x="21" y="93"/>
                          </a:lnTo>
                          <a:lnTo>
                            <a:pt x="31" y="104"/>
                          </a:lnTo>
                          <a:lnTo>
                            <a:pt x="30" y="54"/>
                          </a:lnTo>
                          <a:lnTo>
                            <a:pt x="34" y="60"/>
                          </a:lnTo>
                          <a:lnTo>
                            <a:pt x="40" y="76"/>
                          </a:lnTo>
                          <a:lnTo>
                            <a:pt x="40" y="58"/>
                          </a:lnTo>
                          <a:lnTo>
                            <a:pt x="35" y="27"/>
                          </a:lnTo>
                          <a:lnTo>
                            <a:pt x="22" y="0"/>
                          </a:lnTo>
                          <a:lnTo>
                            <a:pt x="2" y="1"/>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98" name="Freeform 550"/>
                    <p:cNvSpPr>
                      <a:spLocks/>
                    </p:cNvSpPr>
                    <p:nvPr/>
                  </p:nvSpPr>
                  <p:spPr bwMode="auto">
                    <a:xfrm>
                      <a:off x="3394" y="1844"/>
                      <a:ext cx="237" cy="765"/>
                    </a:xfrm>
                    <a:custGeom>
                      <a:avLst/>
                      <a:gdLst/>
                      <a:ahLst/>
                      <a:cxnLst>
                        <a:cxn ang="0">
                          <a:pos x="2" y="0"/>
                        </a:cxn>
                        <a:cxn ang="0">
                          <a:pos x="0" y="415"/>
                        </a:cxn>
                        <a:cxn ang="0">
                          <a:pos x="2" y="723"/>
                        </a:cxn>
                        <a:cxn ang="0">
                          <a:pos x="73" y="737"/>
                        </a:cxn>
                        <a:cxn ang="0">
                          <a:pos x="83" y="485"/>
                        </a:cxn>
                        <a:cxn ang="0">
                          <a:pos x="75" y="461"/>
                        </a:cxn>
                        <a:cxn ang="0">
                          <a:pos x="83" y="447"/>
                        </a:cxn>
                        <a:cxn ang="0">
                          <a:pos x="83" y="294"/>
                        </a:cxn>
                        <a:cxn ang="0">
                          <a:pos x="101" y="342"/>
                        </a:cxn>
                        <a:cxn ang="0">
                          <a:pos x="141" y="551"/>
                        </a:cxn>
                        <a:cxn ang="0">
                          <a:pos x="176" y="764"/>
                        </a:cxn>
                        <a:cxn ang="0">
                          <a:pos x="236" y="764"/>
                        </a:cxn>
                        <a:cxn ang="0">
                          <a:pos x="209" y="477"/>
                        </a:cxn>
                        <a:cxn ang="0">
                          <a:pos x="198" y="234"/>
                        </a:cxn>
                        <a:cxn ang="0">
                          <a:pos x="203" y="5"/>
                        </a:cxn>
                        <a:cxn ang="0">
                          <a:pos x="2" y="0"/>
                        </a:cxn>
                      </a:cxnLst>
                      <a:rect l="0" t="0" r="r" b="b"/>
                      <a:pathLst>
                        <a:path w="237" h="765">
                          <a:moveTo>
                            <a:pt x="2" y="0"/>
                          </a:moveTo>
                          <a:lnTo>
                            <a:pt x="0" y="415"/>
                          </a:lnTo>
                          <a:lnTo>
                            <a:pt x="2" y="723"/>
                          </a:lnTo>
                          <a:lnTo>
                            <a:pt x="73" y="737"/>
                          </a:lnTo>
                          <a:lnTo>
                            <a:pt x="83" y="485"/>
                          </a:lnTo>
                          <a:lnTo>
                            <a:pt x="75" y="461"/>
                          </a:lnTo>
                          <a:lnTo>
                            <a:pt x="83" y="447"/>
                          </a:lnTo>
                          <a:lnTo>
                            <a:pt x="83" y="294"/>
                          </a:lnTo>
                          <a:lnTo>
                            <a:pt x="101" y="342"/>
                          </a:lnTo>
                          <a:lnTo>
                            <a:pt x="141" y="551"/>
                          </a:lnTo>
                          <a:lnTo>
                            <a:pt x="176" y="764"/>
                          </a:lnTo>
                          <a:lnTo>
                            <a:pt x="236" y="764"/>
                          </a:lnTo>
                          <a:lnTo>
                            <a:pt x="209" y="477"/>
                          </a:lnTo>
                          <a:lnTo>
                            <a:pt x="198" y="234"/>
                          </a:lnTo>
                          <a:lnTo>
                            <a:pt x="203" y="5"/>
                          </a:lnTo>
                          <a:lnTo>
                            <a:pt x="2"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399" name="Freeform 551"/>
                    <p:cNvSpPr>
                      <a:spLocks/>
                    </p:cNvSpPr>
                    <p:nvPr/>
                  </p:nvSpPr>
                  <p:spPr bwMode="auto">
                    <a:xfrm>
                      <a:off x="3367" y="1492"/>
                      <a:ext cx="301" cy="585"/>
                    </a:xfrm>
                    <a:custGeom>
                      <a:avLst/>
                      <a:gdLst/>
                      <a:ahLst/>
                      <a:cxnLst>
                        <a:cxn ang="0">
                          <a:pos x="99" y="7"/>
                        </a:cxn>
                        <a:cxn ang="0">
                          <a:pos x="8" y="78"/>
                        </a:cxn>
                        <a:cxn ang="0">
                          <a:pos x="2" y="265"/>
                        </a:cxn>
                        <a:cxn ang="0">
                          <a:pos x="0" y="360"/>
                        </a:cxn>
                        <a:cxn ang="0">
                          <a:pos x="5" y="584"/>
                        </a:cxn>
                        <a:cxn ang="0">
                          <a:pos x="26" y="584"/>
                        </a:cxn>
                        <a:cxn ang="0">
                          <a:pos x="36" y="354"/>
                        </a:cxn>
                        <a:cxn ang="0">
                          <a:pos x="228" y="354"/>
                        </a:cxn>
                        <a:cxn ang="0">
                          <a:pos x="234" y="297"/>
                        </a:cxn>
                        <a:cxn ang="0">
                          <a:pos x="240" y="337"/>
                        </a:cxn>
                        <a:cxn ang="0">
                          <a:pos x="227" y="424"/>
                        </a:cxn>
                        <a:cxn ang="0">
                          <a:pos x="214" y="554"/>
                        </a:cxn>
                        <a:cxn ang="0">
                          <a:pos x="246" y="562"/>
                        </a:cxn>
                        <a:cxn ang="0">
                          <a:pos x="300" y="334"/>
                        </a:cxn>
                        <a:cxn ang="0">
                          <a:pos x="266" y="66"/>
                        </a:cxn>
                        <a:cxn ang="0">
                          <a:pos x="164" y="0"/>
                        </a:cxn>
                        <a:cxn ang="0">
                          <a:pos x="119" y="30"/>
                        </a:cxn>
                        <a:cxn ang="0">
                          <a:pos x="99" y="7"/>
                        </a:cxn>
                      </a:cxnLst>
                      <a:rect l="0" t="0" r="r" b="b"/>
                      <a:pathLst>
                        <a:path w="301" h="585">
                          <a:moveTo>
                            <a:pt x="99" y="7"/>
                          </a:moveTo>
                          <a:lnTo>
                            <a:pt x="8" y="78"/>
                          </a:lnTo>
                          <a:lnTo>
                            <a:pt x="2" y="265"/>
                          </a:lnTo>
                          <a:lnTo>
                            <a:pt x="0" y="360"/>
                          </a:lnTo>
                          <a:lnTo>
                            <a:pt x="5" y="584"/>
                          </a:lnTo>
                          <a:lnTo>
                            <a:pt x="26" y="584"/>
                          </a:lnTo>
                          <a:lnTo>
                            <a:pt x="36" y="354"/>
                          </a:lnTo>
                          <a:lnTo>
                            <a:pt x="228" y="354"/>
                          </a:lnTo>
                          <a:lnTo>
                            <a:pt x="234" y="297"/>
                          </a:lnTo>
                          <a:lnTo>
                            <a:pt x="240" y="337"/>
                          </a:lnTo>
                          <a:lnTo>
                            <a:pt x="227" y="424"/>
                          </a:lnTo>
                          <a:lnTo>
                            <a:pt x="214" y="554"/>
                          </a:lnTo>
                          <a:lnTo>
                            <a:pt x="246" y="562"/>
                          </a:lnTo>
                          <a:lnTo>
                            <a:pt x="300" y="334"/>
                          </a:lnTo>
                          <a:lnTo>
                            <a:pt x="266" y="66"/>
                          </a:lnTo>
                          <a:lnTo>
                            <a:pt x="164" y="0"/>
                          </a:lnTo>
                          <a:lnTo>
                            <a:pt x="119" y="30"/>
                          </a:lnTo>
                          <a:lnTo>
                            <a:pt x="99" y="7"/>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00" name="Freeform 552"/>
                    <p:cNvSpPr>
                      <a:spLocks/>
                    </p:cNvSpPr>
                    <p:nvPr/>
                  </p:nvSpPr>
                  <p:spPr bwMode="auto">
                    <a:xfrm>
                      <a:off x="3572" y="2042"/>
                      <a:ext cx="46" cy="99"/>
                    </a:xfrm>
                    <a:custGeom>
                      <a:avLst/>
                      <a:gdLst/>
                      <a:ahLst/>
                      <a:cxnLst>
                        <a:cxn ang="0">
                          <a:pos x="13" y="0"/>
                        </a:cxn>
                        <a:cxn ang="0">
                          <a:pos x="0" y="52"/>
                        </a:cxn>
                        <a:cxn ang="0">
                          <a:pos x="23" y="98"/>
                        </a:cxn>
                        <a:cxn ang="0">
                          <a:pos x="31" y="93"/>
                        </a:cxn>
                        <a:cxn ang="0">
                          <a:pos x="45" y="88"/>
                        </a:cxn>
                        <a:cxn ang="0">
                          <a:pos x="40" y="73"/>
                        </a:cxn>
                        <a:cxn ang="0">
                          <a:pos x="38" y="55"/>
                        </a:cxn>
                        <a:cxn ang="0">
                          <a:pos x="45" y="36"/>
                        </a:cxn>
                        <a:cxn ang="0">
                          <a:pos x="40" y="4"/>
                        </a:cxn>
                        <a:cxn ang="0">
                          <a:pos x="13" y="0"/>
                        </a:cxn>
                      </a:cxnLst>
                      <a:rect l="0" t="0" r="r" b="b"/>
                      <a:pathLst>
                        <a:path w="46" h="99">
                          <a:moveTo>
                            <a:pt x="13" y="0"/>
                          </a:moveTo>
                          <a:lnTo>
                            <a:pt x="0" y="52"/>
                          </a:lnTo>
                          <a:lnTo>
                            <a:pt x="23" y="98"/>
                          </a:lnTo>
                          <a:lnTo>
                            <a:pt x="31" y="93"/>
                          </a:lnTo>
                          <a:lnTo>
                            <a:pt x="45" y="88"/>
                          </a:lnTo>
                          <a:lnTo>
                            <a:pt x="40" y="73"/>
                          </a:lnTo>
                          <a:lnTo>
                            <a:pt x="38" y="55"/>
                          </a:lnTo>
                          <a:lnTo>
                            <a:pt x="45" y="36"/>
                          </a:lnTo>
                          <a:lnTo>
                            <a:pt x="40" y="4"/>
                          </a:lnTo>
                          <a:lnTo>
                            <a:pt x="13"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01" name="Group 553"/>
                    <p:cNvGrpSpPr>
                      <a:grpSpLocks/>
                    </p:cNvGrpSpPr>
                    <p:nvPr/>
                  </p:nvGrpSpPr>
                  <p:grpSpPr bwMode="auto">
                    <a:xfrm>
                      <a:off x="3403" y="1504"/>
                      <a:ext cx="192" cy="361"/>
                      <a:chOff x="3403" y="1504"/>
                      <a:chExt cx="192" cy="361"/>
                    </a:xfrm>
                  </p:grpSpPr>
                  <p:grpSp>
                    <p:nvGrpSpPr>
                      <p:cNvPr id="335402" name="Group 554"/>
                      <p:cNvGrpSpPr>
                        <a:grpSpLocks/>
                      </p:cNvGrpSpPr>
                      <p:nvPr/>
                    </p:nvGrpSpPr>
                    <p:grpSpPr bwMode="auto">
                      <a:xfrm>
                        <a:off x="3403" y="1504"/>
                        <a:ext cx="192" cy="361"/>
                        <a:chOff x="3403" y="1504"/>
                        <a:chExt cx="192" cy="361"/>
                      </a:xfrm>
                    </p:grpSpPr>
                    <p:grpSp>
                      <p:nvGrpSpPr>
                        <p:cNvPr id="335403" name="Group 555"/>
                        <p:cNvGrpSpPr>
                          <a:grpSpLocks/>
                        </p:cNvGrpSpPr>
                        <p:nvPr/>
                      </p:nvGrpSpPr>
                      <p:grpSpPr bwMode="auto">
                        <a:xfrm>
                          <a:off x="3403" y="1848"/>
                          <a:ext cx="192" cy="17"/>
                          <a:chOff x="3403" y="1848"/>
                          <a:chExt cx="192" cy="17"/>
                        </a:xfrm>
                      </p:grpSpPr>
                      <p:sp>
                        <p:nvSpPr>
                          <p:cNvPr id="335404" name="Line 556"/>
                          <p:cNvSpPr>
                            <a:spLocks noChangeShapeType="1"/>
                          </p:cNvSpPr>
                          <p:nvPr/>
                        </p:nvSpPr>
                        <p:spPr bwMode="auto">
                          <a:xfrm>
                            <a:off x="3403" y="1865"/>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sp>
                        <p:nvSpPr>
                          <p:cNvPr id="335405" name="Line 557"/>
                          <p:cNvSpPr>
                            <a:spLocks noChangeShapeType="1"/>
                          </p:cNvSpPr>
                          <p:nvPr/>
                        </p:nvSpPr>
                        <p:spPr bwMode="auto">
                          <a:xfrm>
                            <a:off x="3403" y="1848"/>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sp>
                      <p:nvSpPr>
                        <p:cNvPr id="335406" name="Freeform 558"/>
                        <p:cNvSpPr>
                          <a:spLocks/>
                        </p:cNvSpPr>
                        <p:nvPr/>
                      </p:nvSpPr>
                      <p:spPr bwMode="auto">
                        <a:xfrm>
                          <a:off x="3456" y="1504"/>
                          <a:ext cx="90" cy="53"/>
                        </a:xfrm>
                        <a:custGeom>
                          <a:avLst/>
                          <a:gdLst/>
                          <a:ahLst/>
                          <a:cxnLst>
                            <a:cxn ang="0">
                              <a:pos x="0" y="6"/>
                            </a:cxn>
                            <a:cxn ang="0">
                              <a:pos x="3" y="52"/>
                            </a:cxn>
                            <a:cxn ang="0">
                              <a:pos x="29" y="19"/>
                            </a:cxn>
                            <a:cxn ang="0">
                              <a:pos x="46" y="51"/>
                            </a:cxn>
                            <a:cxn ang="0">
                              <a:pos x="89" y="0"/>
                            </a:cxn>
                          </a:cxnLst>
                          <a:rect l="0" t="0" r="r" b="b"/>
                          <a:pathLst>
                            <a:path w="90" h="53">
                              <a:moveTo>
                                <a:pt x="0" y="6"/>
                              </a:moveTo>
                              <a:lnTo>
                                <a:pt x="3" y="52"/>
                              </a:lnTo>
                              <a:lnTo>
                                <a:pt x="29" y="19"/>
                              </a:lnTo>
                              <a:lnTo>
                                <a:pt x="46" y="51"/>
                              </a:lnTo>
                              <a:lnTo>
                                <a:pt x="89" y="0"/>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sp>
                    <p:nvSpPr>
                      <p:cNvPr id="335407" name="Line 559"/>
                      <p:cNvSpPr>
                        <a:spLocks noChangeShapeType="1"/>
                      </p:cNvSpPr>
                      <p:nvPr/>
                    </p:nvSpPr>
                    <p:spPr bwMode="auto">
                      <a:xfrm>
                        <a:off x="3484" y="1529"/>
                        <a:ext cx="0" cy="335"/>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grpSp>
              <p:grpSp>
                <p:nvGrpSpPr>
                  <p:cNvPr id="335408" name="Group 560"/>
                  <p:cNvGrpSpPr>
                    <a:grpSpLocks/>
                  </p:cNvGrpSpPr>
                  <p:nvPr/>
                </p:nvGrpSpPr>
                <p:grpSpPr bwMode="auto">
                  <a:xfrm>
                    <a:off x="4656" y="2784"/>
                    <a:ext cx="78" cy="115"/>
                    <a:chOff x="3428" y="1318"/>
                    <a:chExt cx="127" cy="206"/>
                  </a:xfrm>
                </p:grpSpPr>
                <p:grpSp>
                  <p:nvGrpSpPr>
                    <p:cNvPr id="335409" name="Group 561"/>
                    <p:cNvGrpSpPr>
                      <a:grpSpLocks/>
                    </p:cNvGrpSpPr>
                    <p:nvPr/>
                  </p:nvGrpSpPr>
                  <p:grpSpPr bwMode="auto">
                    <a:xfrm>
                      <a:off x="3432" y="1328"/>
                      <a:ext cx="118" cy="196"/>
                      <a:chOff x="3432" y="1328"/>
                      <a:chExt cx="118" cy="196"/>
                    </a:xfrm>
                  </p:grpSpPr>
                  <p:sp>
                    <p:nvSpPr>
                      <p:cNvPr id="335410" name="Freeform 562"/>
                      <p:cNvSpPr>
                        <a:spLocks/>
                      </p:cNvSpPr>
                      <p:nvPr/>
                    </p:nvSpPr>
                    <p:spPr bwMode="auto">
                      <a:xfrm>
                        <a:off x="3432" y="1328"/>
                        <a:ext cx="118" cy="196"/>
                      </a:xfrm>
                      <a:custGeom>
                        <a:avLst/>
                        <a:gdLst/>
                        <a:ahLst/>
                        <a:cxnLst>
                          <a:cxn ang="0">
                            <a:pos x="4" y="35"/>
                          </a:cxn>
                          <a:cxn ang="0">
                            <a:pos x="1" y="55"/>
                          </a:cxn>
                          <a:cxn ang="0">
                            <a:pos x="0" y="62"/>
                          </a:cxn>
                          <a:cxn ang="0">
                            <a:pos x="4" y="69"/>
                          </a:cxn>
                          <a:cxn ang="0">
                            <a:pos x="0" y="84"/>
                          </a:cxn>
                          <a:cxn ang="0">
                            <a:pos x="2" y="107"/>
                          </a:cxn>
                          <a:cxn ang="0">
                            <a:pos x="5" y="118"/>
                          </a:cxn>
                          <a:cxn ang="0">
                            <a:pos x="8" y="129"/>
                          </a:cxn>
                          <a:cxn ang="0">
                            <a:pos x="11" y="140"/>
                          </a:cxn>
                          <a:cxn ang="0">
                            <a:pos x="16" y="152"/>
                          </a:cxn>
                          <a:cxn ang="0">
                            <a:pos x="25" y="154"/>
                          </a:cxn>
                          <a:cxn ang="0">
                            <a:pos x="34" y="157"/>
                          </a:cxn>
                          <a:cxn ang="0">
                            <a:pos x="34" y="166"/>
                          </a:cxn>
                          <a:cxn ang="0">
                            <a:pos x="33" y="172"/>
                          </a:cxn>
                          <a:cxn ang="0">
                            <a:pos x="52" y="195"/>
                          </a:cxn>
                          <a:cxn ang="0">
                            <a:pos x="99" y="166"/>
                          </a:cxn>
                          <a:cxn ang="0">
                            <a:pos x="101" y="112"/>
                          </a:cxn>
                          <a:cxn ang="0">
                            <a:pos x="108" y="97"/>
                          </a:cxn>
                          <a:cxn ang="0">
                            <a:pos x="111" y="85"/>
                          </a:cxn>
                          <a:cxn ang="0">
                            <a:pos x="115" y="70"/>
                          </a:cxn>
                          <a:cxn ang="0">
                            <a:pos x="117" y="57"/>
                          </a:cxn>
                          <a:cxn ang="0">
                            <a:pos x="116" y="46"/>
                          </a:cxn>
                          <a:cxn ang="0">
                            <a:pos x="114" y="33"/>
                          </a:cxn>
                          <a:cxn ang="0">
                            <a:pos x="111" y="23"/>
                          </a:cxn>
                          <a:cxn ang="0">
                            <a:pos x="107" y="15"/>
                          </a:cxn>
                          <a:cxn ang="0">
                            <a:pos x="99" y="9"/>
                          </a:cxn>
                          <a:cxn ang="0">
                            <a:pos x="91" y="5"/>
                          </a:cxn>
                          <a:cxn ang="0">
                            <a:pos x="81" y="3"/>
                          </a:cxn>
                          <a:cxn ang="0">
                            <a:pos x="71" y="1"/>
                          </a:cxn>
                          <a:cxn ang="0">
                            <a:pos x="57" y="0"/>
                          </a:cxn>
                          <a:cxn ang="0">
                            <a:pos x="44" y="1"/>
                          </a:cxn>
                          <a:cxn ang="0">
                            <a:pos x="29" y="4"/>
                          </a:cxn>
                          <a:cxn ang="0">
                            <a:pos x="21" y="10"/>
                          </a:cxn>
                          <a:cxn ang="0">
                            <a:pos x="13" y="15"/>
                          </a:cxn>
                          <a:cxn ang="0">
                            <a:pos x="8" y="24"/>
                          </a:cxn>
                          <a:cxn ang="0">
                            <a:pos x="4" y="35"/>
                          </a:cxn>
                        </a:cxnLst>
                        <a:rect l="0" t="0" r="r" b="b"/>
                        <a:pathLst>
                          <a:path w="118" h="196">
                            <a:moveTo>
                              <a:pt x="4" y="35"/>
                            </a:moveTo>
                            <a:lnTo>
                              <a:pt x="1" y="55"/>
                            </a:lnTo>
                            <a:lnTo>
                              <a:pt x="0" y="62"/>
                            </a:lnTo>
                            <a:lnTo>
                              <a:pt x="4" y="69"/>
                            </a:lnTo>
                            <a:lnTo>
                              <a:pt x="0" y="84"/>
                            </a:lnTo>
                            <a:lnTo>
                              <a:pt x="2" y="107"/>
                            </a:lnTo>
                            <a:lnTo>
                              <a:pt x="5" y="118"/>
                            </a:lnTo>
                            <a:lnTo>
                              <a:pt x="8" y="129"/>
                            </a:lnTo>
                            <a:lnTo>
                              <a:pt x="11" y="140"/>
                            </a:lnTo>
                            <a:lnTo>
                              <a:pt x="16" y="152"/>
                            </a:lnTo>
                            <a:lnTo>
                              <a:pt x="25" y="154"/>
                            </a:lnTo>
                            <a:lnTo>
                              <a:pt x="34" y="157"/>
                            </a:lnTo>
                            <a:lnTo>
                              <a:pt x="34" y="166"/>
                            </a:lnTo>
                            <a:lnTo>
                              <a:pt x="33" y="172"/>
                            </a:lnTo>
                            <a:lnTo>
                              <a:pt x="52" y="195"/>
                            </a:lnTo>
                            <a:lnTo>
                              <a:pt x="99" y="166"/>
                            </a:lnTo>
                            <a:lnTo>
                              <a:pt x="101" y="112"/>
                            </a:lnTo>
                            <a:lnTo>
                              <a:pt x="108" y="97"/>
                            </a:lnTo>
                            <a:lnTo>
                              <a:pt x="111" y="85"/>
                            </a:lnTo>
                            <a:lnTo>
                              <a:pt x="115" y="70"/>
                            </a:lnTo>
                            <a:lnTo>
                              <a:pt x="117" y="57"/>
                            </a:lnTo>
                            <a:lnTo>
                              <a:pt x="116" y="46"/>
                            </a:lnTo>
                            <a:lnTo>
                              <a:pt x="114" y="33"/>
                            </a:lnTo>
                            <a:lnTo>
                              <a:pt x="111" y="23"/>
                            </a:lnTo>
                            <a:lnTo>
                              <a:pt x="107" y="15"/>
                            </a:lnTo>
                            <a:lnTo>
                              <a:pt x="99" y="9"/>
                            </a:lnTo>
                            <a:lnTo>
                              <a:pt x="91" y="5"/>
                            </a:lnTo>
                            <a:lnTo>
                              <a:pt x="81" y="3"/>
                            </a:lnTo>
                            <a:lnTo>
                              <a:pt x="71" y="1"/>
                            </a:lnTo>
                            <a:lnTo>
                              <a:pt x="57" y="0"/>
                            </a:lnTo>
                            <a:lnTo>
                              <a:pt x="44" y="1"/>
                            </a:lnTo>
                            <a:lnTo>
                              <a:pt x="29" y="4"/>
                            </a:lnTo>
                            <a:lnTo>
                              <a:pt x="21" y="10"/>
                            </a:lnTo>
                            <a:lnTo>
                              <a:pt x="13" y="15"/>
                            </a:lnTo>
                            <a:lnTo>
                              <a:pt x="8" y="24"/>
                            </a:lnTo>
                            <a:lnTo>
                              <a:pt x="4" y="35"/>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11" name="Freeform 563"/>
                      <p:cNvSpPr>
                        <a:spLocks/>
                      </p:cNvSpPr>
                      <p:nvPr/>
                    </p:nvSpPr>
                    <p:spPr bwMode="auto">
                      <a:xfrm>
                        <a:off x="3463" y="1393"/>
                        <a:ext cx="44" cy="48"/>
                      </a:xfrm>
                      <a:custGeom>
                        <a:avLst/>
                        <a:gdLst/>
                        <a:ahLst/>
                        <a:cxnLst>
                          <a:cxn ang="0">
                            <a:pos x="5" y="3"/>
                          </a:cxn>
                          <a:cxn ang="0">
                            <a:pos x="14" y="1"/>
                          </a:cxn>
                          <a:cxn ang="0">
                            <a:pos x="28" y="0"/>
                          </a:cxn>
                          <a:cxn ang="0">
                            <a:pos x="37" y="3"/>
                          </a:cxn>
                          <a:cxn ang="0">
                            <a:pos x="40" y="5"/>
                          </a:cxn>
                          <a:cxn ang="0">
                            <a:pos x="41" y="9"/>
                          </a:cxn>
                          <a:cxn ang="0">
                            <a:pos x="43" y="10"/>
                          </a:cxn>
                          <a:cxn ang="0">
                            <a:pos x="24" y="11"/>
                          </a:cxn>
                          <a:cxn ang="0">
                            <a:pos x="27" y="13"/>
                          </a:cxn>
                          <a:cxn ang="0">
                            <a:pos x="37" y="14"/>
                          </a:cxn>
                          <a:cxn ang="0">
                            <a:pos x="14" y="14"/>
                          </a:cxn>
                          <a:cxn ang="0">
                            <a:pos x="7" y="14"/>
                          </a:cxn>
                          <a:cxn ang="0">
                            <a:pos x="4" y="38"/>
                          </a:cxn>
                          <a:cxn ang="0">
                            <a:pos x="6" y="44"/>
                          </a:cxn>
                          <a:cxn ang="0">
                            <a:pos x="7" y="47"/>
                          </a:cxn>
                          <a:cxn ang="0">
                            <a:pos x="0" y="41"/>
                          </a:cxn>
                          <a:cxn ang="0">
                            <a:pos x="0" y="41"/>
                          </a:cxn>
                          <a:cxn ang="0">
                            <a:pos x="5" y="11"/>
                          </a:cxn>
                          <a:cxn ang="0">
                            <a:pos x="5" y="3"/>
                          </a:cxn>
                        </a:cxnLst>
                        <a:rect l="0" t="0" r="r" b="b"/>
                        <a:pathLst>
                          <a:path w="44" h="48">
                            <a:moveTo>
                              <a:pt x="5" y="3"/>
                            </a:moveTo>
                            <a:lnTo>
                              <a:pt x="14" y="1"/>
                            </a:lnTo>
                            <a:lnTo>
                              <a:pt x="28" y="0"/>
                            </a:lnTo>
                            <a:lnTo>
                              <a:pt x="37" y="3"/>
                            </a:lnTo>
                            <a:lnTo>
                              <a:pt x="40" y="5"/>
                            </a:lnTo>
                            <a:lnTo>
                              <a:pt x="41" y="9"/>
                            </a:lnTo>
                            <a:lnTo>
                              <a:pt x="43" y="10"/>
                            </a:lnTo>
                            <a:lnTo>
                              <a:pt x="24" y="11"/>
                            </a:lnTo>
                            <a:lnTo>
                              <a:pt x="27" y="13"/>
                            </a:lnTo>
                            <a:lnTo>
                              <a:pt x="37" y="14"/>
                            </a:lnTo>
                            <a:lnTo>
                              <a:pt x="14" y="14"/>
                            </a:lnTo>
                            <a:lnTo>
                              <a:pt x="7" y="14"/>
                            </a:lnTo>
                            <a:lnTo>
                              <a:pt x="4" y="38"/>
                            </a:lnTo>
                            <a:lnTo>
                              <a:pt x="6" y="44"/>
                            </a:lnTo>
                            <a:lnTo>
                              <a:pt x="7" y="47"/>
                            </a:lnTo>
                            <a:lnTo>
                              <a:pt x="0" y="41"/>
                            </a:lnTo>
                            <a:lnTo>
                              <a:pt x="0" y="41"/>
                            </a:lnTo>
                            <a:lnTo>
                              <a:pt x="5" y="11"/>
                            </a:lnTo>
                            <a:lnTo>
                              <a:pt x="5" y="3"/>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12" name="Freeform 564"/>
                      <p:cNvSpPr>
                        <a:spLocks/>
                      </p:cNvSpPr>
                      <p:nvPr/>
                    </p:nvSpPr>
                    <p:spPr bwMode="auto">
                      <a:xfrm>
                        <a:off x="3433" y="1394"/>
                        <a:ext cx="25" cy="17"/>
                      </a:xfrm>
                      <a:custGeom>
                        <a:avLst/>
                        <a:gdLst/>
                        <a:ahLst/>
                        <a:cxnLst>
                          <a:cxn ang="0">
                            <a:pos x="21" y="3"/>
                          </a:cxn>
                          <a:cxn ang="0">
                            <a:pos x="9" y="0"/>
                          </a:cxn>
                          <a:cxn ang="0">
                            <a:pos x="1" y="0"/>
                          </a:cxn>
                          <a:cxn ang="0">
                            <a:pos x="2" y="7"/>
                          </a:cxn>
                          <a:cxn ang="0">
                            <a:pos x="0" y="11"/>
                          </a:cxn>
                          <a:cxn ang="0">
                            <a:pos x="10" y="11"/>
                          </a:cxn>
                          <a:cxn ang="0">
                            <a:pos x="17" y="11"/>
                          </a:cxn>
                          <a:cxn ang="0">
                            <a:pos x="8" y="14"/>
                          </a:cxn>
                          <a:cxn ang="0">
                            <a:pos x="2" y="16"/>
                          </a:cxn>
                          <a:cxn ang="0">
                            <a:pos x="19" y="14"/>
                          </a:cxn>
                          <a:cxn ang="0">
                            <a:pos x="24" y="13"/>
                          </a:cxn>
                          <a:cxn ang="0">
                            <a:pos x="21" y="3"/>
                          </a:cxn>
                        </a:cxnLst>
                        <a:rect l="0" t="0" r="r" b="b"/>
                        <a:pathLst>
                          <a:path w="25" h="17">
                            <a:moveTo>
                              <a:pt x="21" y="3"/>
                            </a:moveTo>
                            <a:lnTo>
                              <a:pt x="9" y="0"/>
                            </a:lnTo>
                            <a:lnTo>
                              <a:pt x="1" y="0"/>
                            </a:lnTo>
                            <a:lnTo>
                              <a:pt x="2" y="7"/>
                            </a:lnTo>
                            <a:lnTo>
                              <a:pt x="0" y="11"/>
                            </a:lnTo>
                            <a:lnTo>
                              <a:pt x="10" y="11"/>
                            </a:lnTo>
                            <a:lnTo>
                              <a:pt x="17" y="11"/>
                            </a:lnTo>
                            <a:lnTo>
                              <a:pt x="8" y="14"/>
                            </a:lnTo>
                            <a:lnTo>
                              <a:pt x="2" y="16"/>
                            </a:lnTo>
                            <a:lnTo>
                              <a:pt x="19" y="14"/>
                            </a:lnTo>
                            <a:lnTo>
                              <a:pt x="24" y="13"/>
                            </a:lnTo>
                            <a:lnTo>
                              <a:pt x="21" y="3"/>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13" name="Freeform 565"/>
                      <p:cNvSpPr>
                        <a:spLocks/>
                      </p:cNvSpPr>
                      <p:nvPr/>
                    </p:nvSpPr>
                    <p:spPr bwMode="auto">
                      <a:xfrm>
                        <a:off x="3473" y="1434"/>
                        <a:ext cx="60" cy="61"/>
                      </a:xfrm>
                      <a:custGeom>
                        <a:avLst/>
                        <a:gdLst/>
                        <a:ahLst/>
                        <a:cxnLst>
                          <a:cxn ang="0">
                            <a:pos x="49" y="16"/>
                          </a:cxn>
                          <a:cxn ang="0">
                            <a:pos x="44" y="30"/>
                          </a:cxn>
                          <a:cxn ang="0">
                            <a:pos x="0" y="52"/>
                          </a:cxn>
                          <a:cxn ang="0">
                            <a:pos x="23" y="47"/>
                          </a:cxn>
                          <a:cxn ang="0">
                            <a:pos x="33" y="44"/>
                          </a:cxn>
                          <a:cxn ang="0">
                            <a:pos x="45" y="46"/>
                          </a:cxn>
                          <a:cxn ang="0">
                            <a:pos x="54" y="49"/>
                          </a:cxn>
                          <a:cxn ang="0">
                            <a:pos x="58" y="60"/>
                          </a:cxn>
                          <a:cxn ang="0">
                            <a:pos x="59" y="18"/>
                          </a:cxn>
                          <a:cxn ang="0">
                            <a:pos x="58" y="9"/>
                          </a:cxn>
                          <a:cxn ang="0">
                            <a:pos x="51" y="0"/>
                          </a:cxn>
                          <a:cxn ang="0">
                            <a:pos x="49" y="16"/>
                          </a:cxn>
                        </a:cxnLst>
                        <a:rect l="0" t="0" r="r" b="b"/>
                        <a:pathLst>
                          <a:path w="60" h="61">
                            <a:moveTo>
                              <a:pt x="49" y="16"/>
                            </a:moveTo>
                            <a:lnTo>
                              <a:pt x="44" y="30"/>
                            </a:lnTo>
                            <a:lnTo>
                              <a:pt x="0" y="52"/>
                            </a:lnTo>
                            <a:lnTo>
                              <a:pt x="23" y="47"/>
                            </a:lnTo>
                            <a:lnTo>
                              <a:pt x="33" y="44"/>
                            </a:lnTo>
                            <a:lnTo>
                              <a:pt x="45" y="46"/>
                            </a:lnTo>
                            <a:lnTo>
                              <a:pt x="54" y="49"/>
                            </a:lnTo>
                            <a:lnTo>
                              <a:pt x="58" y="60"/>
                            </a:lnTo>
                            <a:lnTo>
                              <a:pt x="59" y="18"/>
                            </a:lnTo>
                            <a:lnTo>
                              <a:pt x="58" y="9"/>
                            </a:lnTo>
                            <a:lnTo>
                              <a:pt x="51" y="0"/>
                            </a:lnTo>
                            <a:lnTo>
                              <a:pt x="49" y="16"/>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414" name="Freeform 566"/>
                    <p:cNvSpPr>
                      <a:spLocks/>
                    </p:cNvSpPr>
                    <p:nvPr/>
                  </p:nvSpPr>
                  <p:spPr bwMode="auto">
                    <a:xfrm>
                      <a:off x="3428" y="1318"/>
                      <a:ext cx="127" cy="142"/>
                    </a:xfrm>
                    <a:custGeom>
                      <a:avLst/>
                      <a:gdLst/>
                      <a:ahLst/>
                      <a:cxnLst>
                        <a:cxn ang="0">
                          <a:pos x="22" y="12"/>
                        </a:cxn>
                        <a:cxn ang="0">
                          <a:pos x="33" y="6"/>
                        </a:cxn>
                        <a:cxn ang="0">
                          <a:pos x="42" y="4"/>
                        </a:cxn>
                        <a:cxn ang="0">
                          <a:pos x="58" y="0"/>
                        </a:cxn>
                        <a:cxn ang="0">
                          <a:pos x="69" y="0"/>
                        </a:cxn>
                        <a:cxn ang="0">
                          <a:pos x="81" y="0"/>
                        </a:cxn>
                        <a:cxn ang="0">
                          <a:pos x="93" y="3"/>
                        </a:cxn>
                        <a:cxn ang="0">
                          <a:pos x="101" y="3"/>
                        </a:cxn>
                        <a:cxn ang="0">
                          <a:pos x="109" y="5"/>
                        </a:cxn>
                        <a:cxn ang="0">
                          <a:pos x="116" y="12"/>
                        </a:cxn>
                        <a:cxn ang="0">
                          <a:pos x="121" y="19"/>
                        </a:cxn>
                        <a:cxn ang="0">
                          <a:pos x="122" y="30"/>
                        </a:cxn>
                        <a:cxn ang="0">
                          <a:pos x="124" y="43"/>
                        </a:cxn>
                        <a:cxn ang="0">
                          <a:pos x="126" y="62"/>
                        </a:cxn>
                        <a:cxn ang="0">
                          <a:pos x="125" y="78"/>
                        </a:cxn>
                        <a:cxn ang="0">
                          <a:pos x="121" y="93"/>
                        </a:cxn>
                        <a:cxn ang="0">
                          <a:pos x="119" y="106"/>
                        </a:cxn>
                        <a:cxn ang="0">
                          <a:pos x="115" y="115"/>
                        </a:cxn>
                        <a:cxn ang="0">
                          <a:pos x="112" y="124"/>
                        </a:cxn>
                        <a:cxn ang="0">
                          <a:pos x="108" y="132"/>
                        </a:cxn>
                        <a:cxn ang="0">
                          <a:pos x="103" y="141"/>
                        </a:cxn>
                        <a:cxn ang="0">
                          <a:pos x="99" y="141"/>
                        </a:cxn>
                        <a:cxn ang="0">
                          <a:pos x="101" y="128"/>
                        </a:cxn>
                        <a:cxn ang="0">
                          <a:pos x="98" y="120"/>
                        </a:cxn>
                        <a:cxn ang="0">
                          <a:pos x="96" y="115"/>
                        </a:cxn>
                        <a:cxn ang="0">
                          <a:pos x="99" y="107"/>
                        </a:cxn>
                        <a:cxn ang="0">
                          <a:pos x="101" y="93"/>
                        </a:cxn>
                        <a:cxn ang="0">
                          <a:pos x="97" y="89"/>
                        </a:cxn>
                        <a:cxn ang="0">
                          <a:pos x="92" y="96"/>
                        </a:cxn>
                        <a:cxn ang="0">
                          <a:pos x="87" y="103"/>
                        </a:cxn>
                        <a:cxn ang="0">
                          <a:pos x="88" y="89"/>
                        </a:cxn>
                        <a:cxn ang="0">
                          <a:pos x="85" y="72"/>
                        </a:cxn>
                        <a:cxn ang="0">
                          <a:pos x="85" y="54"/>
                        </a:cxn>
                        <a:cxn ang="0">
                          <a:pos x="85" y="44"/>
                        </a:cxn>
                        <a:cxn ang="0">
                          <a:pos x="89" y="40"/>
                        </a:cxn>
                        <a:cxn ang="0">
                          <a:pos x="80" y="42"/>
                        </a:cxn>
                        <a:cxn ang="0">
                          <a:pos x="73" y="45"/>
                        </a:cxn>
                        <a:cxn ang="0">
                          <a:pos x="67" y="46"/>
                        </a:cxn>
                        <a:cxn ang="0">
                          <a:pos x="54" y="48"/>
                        </a:cxn>
                        <a:cxn ang="0">
                          <a:pos x="46" y="50"/>
                        </a:cxn>
                        <a:cxn ang="0">
                          <a:pos x="58" y="45"/>
                        </a:cxn>
                        <a:cxn ang="0">
                          <a:pos x="50" y="45"/>
                        </a:cxn>
                        <a:cxn ang="0">
                          <a:pos x="36" y="45"/>
                        </a:cxn>
                        <a:cxn ang="0">
                          <a:pos x="25" y="43"/>
                        </a:cxn>
                        <a:cxn ang="0">
                          <a:pos x="12" y="44"/>
                        </a:cxn>
                        <a:cxn ang="0">
                          <a:pos x="8" y="53"/>
                        </a:cxn>
                        <a:cxn ang="0">
                          <a:pos x="6" y="64"/>
                        </a:cxn>
                        <a:cxn ang="0">
                          <a:pos x="4" y="50"/>
                        </a:cxn>
                        <a:cxn ang="0">
                          <a:pos x="0" y="35"/>
                        </a:cxn>
                        <a:cxn ang="0">
                          <a:pos x="6" y="24"/>
                        </a:cxn>
                        <a:cxn ang="0">
                          <a:pos x="13" y="17"/>
                        </a:cxn>
                        <a:cxn ang="0">
                          <a:pos x="22" y="12"/>
                        </a:cxn>
                      </a:cxnLst>
                      <a:rect l="0" t="0" r="r" b="b"/>
                      <a:pathLst>
                        <a:path w="127" h="142">
                          <a:moveTo>
                            <a:pt x="22" y="12"/>
                          </a:moveTo>
                          <a:lnTo>
                            <a:pt x="33" y="6"/>
                          </a:lnTo>
                          <a:lnTo>
                            <a:pt x="42" y="4"/>
                          </a:lnTo>
                          <a:lnTo>
                            <a:pt x="58" y="0"/>
                          </a:lnTo>
                          <a:lnTo>
                            <a:pt x="69" y="0"/>
                          </a:lnTo>
                          <a:lnTo>
                            <a:pt x="81" y="0"/>
                          </a:lnTo>
                          <a:lnTo>
                            <a:pt x="93" y="3"/>
                          </a:lnTo>
                          <a:lnTo>
                            <a:pt x="101" y="3"/>
                          </a:lnTo>
                          <a:lnTo>
                            <a:pt x="109" y="5"/>
                          </a:lnTo>
                          <a:lnTo>
                            <a:pt x="116" y="12"/>
                          </a:lnTo>
                          <a:lnTo>
                            <a:pt x="121" y="19"/>
                          </a:lnTo>
                          <a:lnTo>
                            <a:pt x="122" y="30"/>
                          </a:lnTo>
                          <a:lnTo>
                            <a:pt x="124" y="43"/>
                          </a:lnTo>
                          <a:lnTo>
                            <a:pt x="126" y="62"/>
                          </a:lnTo>
                          <a:lnTo>
                            <a:pt x="125" y="78"/>
                          </a:lnTo>
                          <a:lnTo>
                            <a:pt x="121" y="93"/>
                          </a:lnTo>
                          <a:lnTo>
                            <a:pt x="119" y="106"/>
                          </a:lnTo>
                          <a:lnTo>
                            <a:pt x="115" y="115"/>
                          </a:lnTo>
                          <a:lnTo>
                            <a:pt x="112" y="124"/>
                          </a:lnTo>
                          <a:lnTo>
                            <a:pt x="108" y="132"/>
                          </a:lnTo>
                          <a:lnTo>
                            <a:pt x="103" y="141"/>
                          </a:lnTo>
                          <a:lnTo>
                            <a:pt x="99" y="141"/>
                          </a:lnTo>
                          <a:lnTo>
                            <a:pt x="101" y="128"/>
                          </a:lnTo>
                          <a:lnTo>
                            <a:pt x="98" y="120"/>
                          </a:lnTo>
                          <a:lnTo>
                            <a:pt x="96" y="115"/>
                          </a:lnTo>
                          <a:lnTo>
                            <a:pt x="99" y="107"/>
                          </a:lnTo>
                          <a:lnTo>
                            <a:pt x="101" y="93"/>
                          </a:lnTo>
                          <a:lnTo>
                            <a:pt x="97" y="89"/>
                          </a:lnTo>
                          <a:lnTo>
                            <a:pt x="92" y="96"/>
                          </a:lnTo>
                          <a:lnTo>
                            <a:pt x="87" y="103"/>
                          </a:lnTo>
                          <a:lnTo>
                            <a:pt x="88" y="89"/>
                          </a:lnTo>
                          <a:lnTo>
                            <a:pt x="85" y="72"/>
                          </a:lnTo>
                          <a:lnTo>
                            <a:pt x="85" y="54"/>
                          </a:lnTo>
                          <a:lnTo>
                            <a:pt x="85" y="44"/>
                          </a:lnTo>
                          <a:lnTo>
                            <a:pt x="89" y="40"/>
                          </a:lnTo>
                          <a:lnTo>
                            <a:pt x="80" y="42"/>
                          </a:lnTo>
                          <a:lnTo>
                            <a:pt x="73" y="45"/>
                          </a:lnTo>
                          <a:lnTo>
                            <a:pt x="67" y="46"/>
                          </a:lnTo>
                          <a:lnTo>
                            <a:pt x="54" y="48"/>
                          </a:lnTo>
                          <a:lnTo>
                            <a:pt x="46" y="50"/>
                          </a:lnTo>
                          <a:lnTo>
                            <a:pt x="58" y="45"/>
                          </a:lnTo>
                          <a:lnTo>
                            <a:pt x="50" y="45"/>
                          </a:lnTo>
                          <a:lnTo>
                            <a:pt x="36" y="45"/>
                          </a:lnTo>
                          <a:lnTo>
                            <a:pt x="25" y="43"/>
                          </a:lnTo>
                          <a:lnTo>
                            <a:pt x="12" y="44"/>
                          </a:lnTo>
                          <a:lnTo>
                            <a:pt x="8" y="53"/>
                          </a:lnTo>
                          <a:lnTo>
                            <a:pt x="6" y="64"/>
                          </a:lnTo>
                          <a:lnTo>
                            <a:pt x="4" y="50"/>
                          </a:lnTo>
                          <a:lnTo>
                            <a:pt x="0" y="35"/>
                          </a:lnTo>
                          <a:lnTo>
                            <a:pt x="6" y="24"/>
                          </a:lnTo>
                          <a:lnTo>
                            <a:pt x="13" y="17"/>
                          </a:lnTo>
                          <a:lnTo>
                            <a:pt x="22" y="1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grpSp>
          <p:grpSp>
            <p:nvGrpSpPr>
              <p:cNvPr id="335415" name="Group 567"/>
              <p:cNvGrpSpPr>
                <a:grpSpLocks/>
              </p:cNvGrpSpPr>
              <p:nvPr/>
            </p:nvGrpSpPr>
            <p:grpSpPr bwMode="auto">
              <a:xfrm>
                <a:off x="4454" y="3156"/>
                <a:ext cx="146" cy="352"/>
                <a:chOff x="3187" y="1992"/>
                <a:chExt cx="236" cy="632"/>
              </a:xfrm>
            </p:grpSpPr>
            <p:grpSp>
              <p:nvGrpSpPr>
                <p:cNvPr id="335416" name="Group 568"/>
                <p:cNvGrpSpPr>
                  <a:grpSpLocks/>
                </p:cNvGrpSpPr>
                <p:nvPr/>
              </p:nvGrpSpPr>
              <p:grpSpPr bwMode="auto">
                <a:xfrm>
                  <a:off x="3187" y="1992"/>
                  <a:ext cx="236" cy="632"/>
                  <a:chOff x="3187" y="1992"/>
                  <a:chExt cx="236" cy="632"/>
                </a:xfrm>
              </p:grpSpPr>
              <p:sp>
                <p:nvSpPr>
                  <p:cNvPr id="335417" name="Freeform 569"/>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18" name="Freeform 570"/>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419" name="Freeform 571"/>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420" name="Group 572"/>
              <p:cNvGrpSpPr>
                <a:grpSpLocks/>
              </p:cNvGrpSpPr>
              <p:nvPr/>
            </p:nvGrpSpPr>
            <p:grpSpPr bwMode="auto">
              <a:xfrm>
                <a:off x="4412" y="2911"/>
                <a:ext cx="177" cy="332"/>
                <a:chOff x="3141" y="1552"/>
                <a:chExt cx="287" cy="596"/>
              </a:xfrm>
            </p:grpSpPr>
            <p:sp>
              <p:nvSpPr>
                <p:cNvPr id="335421" name="Freeform 573"/>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22" name="Group 574"/>
                <p:cNvGrpSpPr>
                  <a:grpSpLocks/>
                </p:cNvGrpSpPr>
                <p:nvPr/>
              </p:nvGrpSpPr>
              <p:grpSpPr bwMode="auto">
                <a:xfrm>
                  <a:off x="3179" y="1671"/>
                  <a:ext cx="177" cy="371"/>
                  <a:chOff x="3179" y="1671"/>
                  <a:chExt cx="177" cy="371"/>
                </a:xfrm>
              </p:grpSpPr>
              <p:grpSp>
                <p:nvGrpSpPr>
                  <p:cNvPr id="335423" name="Group 575"/>
                  <p:cNvGrpSpPr>
                    <a:grpSpLocks/>
                  </p:cNvGrpSpPr>
                  <p:nvPr/>
                </p:nvGrpSpPr>
                <p:grpSpPr bwMode="auto">
                  <a:xfrm>
                    <a:off x="3184" y="1837"/>
                    <a:ext cx="126" cy="205"/>
                    <a:chOff x="3184" y="1837"/>
                    <a:chExt cx="126" cy="205"/>
                  </a:xfrm>
                </p:grpSpPr>
                <p:sp>
                  <p:nvSpPr>
                    <p:cNvPr id="335424" name="Freeform 576"/>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425" name="Freeform 577"/>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426" name="Group 578"/>
                  <p:cNvGrpSpPr>
                    <a:grpSpLocks/>
                  </p:cNvGrpSpPr>
                  <p:nvPr/>
                </p:nvGrpSpPr>
                <p:grpSpPr bwMode="auto">
                  <a:xfrm>
                    <a:off x="3179" y="1671"/>
                    <a:ext cx="177" cy="240"/>
                    <a:chOff x="3179" y="1671"/>
                    <a:chExt cx="177" cy="240"/>
                  </a:xfrm>
                </p:grpSpPr>
                <p:sp>
                  <p:nvSpPr>
                    <p:cNvPr id="335427" name="Freeform 579"/>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28" name="Group 580"/>
                    <p:cNvGrpSpPr>
                      <a:grpSpLocks/>
                    </p:cNvGrpSpPr>
                    <p:nvPr/>
                  </p:nvGrpSpPr>
                  <p:grpSpPr bwMode="auto">
                    <a:xfrm>
                      <a:off x="3179" y="1747"/>
                      <a:ext cx="177" cy="164"/>
                      <a:chOff x="3179" y="1747"/>
                      <a:chExt cx="177" cy="164"/>
                    </a:xfrm>
                  </p:grpSpPr>
                  <p:sp>
                    <p:nvSpPr>
                      <p:cNvPr id="335429" name="Freeform 581"/>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30" name="Freeform 582"/>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grpSp>
          </p:grpSp>
          <p:grpSp>
            <p:nvGrpSpPr>
              <p:cNvPr id="335431" name="Group 583"/>
              <p:cNvGrpSpPr>
                <a:grpSpLocks/>
              </p:cNvGrpSpPr>
              <p:nvPr/>
            </p:nvGrpSpPr>
            <p:grpSpPr bwMode="auto">
              <a:xfrm>
                <a:off x="4449" y="2798"/>
                <a:ext cx="111" cy="742"/>
                <a:chOff x="4449" y="2798"/>
                <a:chExt cx="111" cy="742"/>
              </a:xfrm>
            </p:grpSpPr>
            <p:grpSp>
              <p:nvGrpSpPr>
                <p:cNvPr id="335432" name="Group 584"/>
                <p:cNvGrpSpPr>
                  <a:grpSpLocks/>
                </p:cNvGrpSpPr>
                <p:nvPr/>
              </p:nvGrpSpPr>
              <p:grpSpPr bwMode="auto">
                <a:xfrm>
                  <a:off x="4464" y="2798"/>
                  <a:ext cx="93" cy="129"/>
                  <a:chOff x="3202" y="1350"/>
                  <a:chExt cx="152" cy="232"/>
                </a:xfrm>
              </p:grpSpPr>
              <p:sp>
                <p:nvSpPr>
                  <p:cNvPr id="335433" name="Freeform 585"/>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34" name="Freeform 586"/>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35" name="Group 587"/>
                  <p:cNvGrpSpPr>
                    <a:grpSpLocks/>
                  </p:cNvGrpSpPr>
                  <p:nvPr/>
                </p:nvGrpSpPr>
                <p:grpSpPr bwMode="auto">
                  <a:xfrm>
                    <a:off x="3231" y="1474"/>
                    <a:ext cx="96" cy="18"/>
                    <a:chOff x="3231" y="1474"/>
                    <a:chExt cx="96" cy="18"/>
                  </a:xfrm>
                </p:grpSpPr>
                <p:grpSp>
                  <p:nvGrpSpPr>
                    <p:cNvPr id="335436" name="Group 588"/>
                    <p:cNvGrpSpPr>
                      <a:grpSpLocks/>
                    </p:cNvGrpSpPr>
                    <p:nvPr/>
                  </p:nvGrpSpPr>
                  <p:grpSpPr bwMode="auto">
                    <a:xfrm>
                      <a:off x="3231" y="1474"/>
                      <a:ext cx="10" cy="18"/>
                      <a:chOff x="3231" y="1474"/>
                      <a:chExt cx="10" cy="18"/>
                    </a:xfrm>
                  </p:grpSpPr>
                  <p:sp>
                    <p:nvSpPr>
                      <p:cNvPr id="335437" name="Oval 589"/>
                      <p:cNvSpPr>
                        <a:spLocks noChangeArrowheads="1"/>
                      </p:cNvSpPr>
                      <p:nvPr/>
                    </p:nvSpPr>
                    <p:spPr bwMode="auto">
                      <a:xfrm>
                        <a:off x="3231" y="1474"/>
                        <a:ext cx="9" cy="1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438" name="Oval 590"/>
                      <p:cNvSpPr>
                        <a:spLocks noChangeArrowheads="1"/>
                      </p:cNvSpPr>
                      <p:nvPr/>
                    </p:nvSpPr>
                    <p:spPr bwMode="auto">
                      <a:xfrm>
                        <a:off x="3233" y="1476"/>
                        <a:ext cx="8" cy="13"/>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nvGrpSpPr>
                    <p:cNvPr id="335439" name="Group 591"/>
                    <p:cNvGrpSpPr>
                      <a:grpSpLocks/>
                    </p:cNvGrpSpPr>
                    <p:nvPr/>
                  </p:nvGrpSpPr>
                  <p:grpSpPr bwMode="auto">
                    <a:xfrm>
                      <a:off x="3317" y="1474"/>
                      <a:ext cx="10" cy="18"/>
                      <a:chOff x="3317" y="1474"/>
                      <a:chExt cx="10" cy="18"/>
                    </a:xfrm>
                  </p:grpSpPr>
                  <p:sp>
                    <p:nvSpPr>
                      <p:cNvPr id="335440" name="Oval 592"/>
                      <p:cNvSpPr>
                        <a:spLocks noChangeArrowheads="1"/>
                      </p:cNvSpPr>
                      <p:nvPr/>
                    </p:nvSpPr>
                    <p:spPr bwMode="auto">
                      <a:xfrm>
                        <a:off x="3317" y="1474"/>
                        <a:ext cx="8" cy="1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441" name="Oval 593"/>
                      <p:cNvSpPr>
                        <a:spLocks noChangeArrowheads="1"/>
                      </p:cNvSpPr>
                      <p:nvPr/>
                    </p:nvSpPr>
                    <p:spPr bwMode="auto">
                      <a:xfrm>
                        <a:off x="3319" y="1476"/>
                        <a:ext cx="8" cy="13"/>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grpSp>
            <p:grpSp>
              <p:nvGrpSpPr>
                <p:cNvPr id="335442" name="Group 594"/>
                <p:cNvGrpSpPr>
                  <a:grpSpLocks/>
                </p:cNvGrpSpPr>
                <p:nvPr/>
              </p:nvGrpSpPr>
              <p:grpSpPr bwMode="auto">
                <a:xfrm>
                  <a:off x="4449" y="3463"/>
                  <a:ext cx="111" cy="77"/>
                  <a:chOff x="3178" y="2542"/>
                  <a:chExt cx="180" cy="139"/>
                </a:xfrm>
              </p:grpSpPr>
              <p:sp>
                <p:nvSpPr>
                  <p:cNvPr id="335443" name="Freeform 595"/>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44" name="Freeform 596"/>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grpSp>
            <p:nvGrpSpPr>
              <p:cNvPr id="335445" name="Group 597"/>
              <p:cNvGrpSpPr>
                <a:grpSpLocks/>
              </p:cNvGrpSpPr>
              <p:nvPr/>
            </p:nvGrpSpPr>
            <p:grpSpPr bwMode="auto">
              <a:xfrm>
                <a:off x="4234" y="2856"/>
                <a:ext cx="172" cy="691"/>
                <a:chOff x="4234" y="2856"/>
                <a:chExt cx="172" cy="691"/>
              </a:xfrm>
            </p:grpSpPr>
            <p:grpSp>
              <p:nvGrpSpPr>
                <p:cNvPr id="335446" name="Group 598"/>
                <p:cNvGrpSpPr>
                  <a:grpSpLocks/>
                </p:cNvGrpSpPr>
                <p:nvPr/>
              </p:nvGrpSpPr>
              <p:grpSpPr bwMode="auto">
                <a:xfrm>
                  <a:off x="4237" y="3071"/>
                  <a:ext cx="165" cy="203"/>
                  <a:chOff x="2920" y="1809"/>
                  <a:chExt cx="265" cy="364"/>
                </a:xfrm>
              </p:grpSpPr>
              <p:sp>
                <p:nvSpPr>
                  <p:cNvPr id="335447" name="Freeform 599"/>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48" name="Freeform 600"/>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sp>
              <p:nvSpPr>
                <p:cNvPr id="335449" name="Freeform 601"/>
                <p:cNvSpPr>
                  <a:spLocks/>
                </p:cNvSpPr>
                <p:nvPr/>
              </p:nvSpPr>
              <p:spPr bwMode="auto">
                <a:xfrm>
                  <a:off x="4234" y="2955"/>
                  <a:ext cx="172" cy="299"/>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50" name="Group 602"/>
                <p:cNvGrpSpPr>
                  <a:grpSpLocks/>
                </p:cNvGrpSpPr>
                <p:nvPr/>
              </p:nvGrpSpPr>
              <p:grpSpPr bwMode="auto">
                <a:xfrm>
                  <a:off x="4265" y="2856"/>
                  <a:ext cx="106" cy="691"/>
                  <a:chOff x="2965" y="1423"/>
                  <a:chExt cx="170" cy="1241"/>
                </a:xfrm>
              </p:grpSpPr>
              <p:sp>
                <p:nvSpPr>
                  <p:cNvPr id="335451" name="Freeform 603"/>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52" name="Group 604"/>
                  <p:cNvGrpSpPr>
                    <a:grpSpLocks/>
                  </p:cNvGrpSpPr>
                  <p:nvPr/>
                </p:nvGrpSpPr>
                <p:grpSpPr bwMode="auto">
                  <a:xfrm>
                    <a:off x="2996" y="1603"/>
                    <a:ext cx="120" cy="285"/>
                    <a:chOff x="2996" y="1603"/>
                    <a:chExt cx="120" cy="285"/>
                  </a:xfrm>
                </p:grpSpPr>
                <p:sp>
                  <p:nvSpPr>
                    <p:cNvPr id="335453" name="Freeform 605"/>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454" name="Freeform 606"/>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455" name="Freeform 607"/>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FF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456" name="Group 608"/>
                  <p:cNvGrpSpPr>
                    <a:grpSpLocks/>
                  </p:cNvGrpSpPr>
                  <p:nvPr/>
                </p:nvGrpSpPr>
                <p:grpSpPr bwMode="auto">
                  <a:xfrm>
                    <a:off x="2965" y="2554"/>
                    <a:ext cx="161" cy="110"/>
                    <a:chOff x="2965" y="2554"/>
                    <a:chExt cx="161" cy="110"/>
                  </a:xfrm>
                </p:grpSpPr>
                <p:sp>
                  <p:nvSpPr>
                    <p:cNvPr id="335457" name="Freeform 609"/>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58" name="Freeform 610"/>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grpSp>
                <p:nvGrpSpPr>
                  <p:cNvPr id="335459" name="Group 611"/>
                  <p:cNvGrpSpPr>
                    <a:grpSpLocks/>
                  </p:cNvGrpSpPr>
                  <p:nvPr/>
                </p:nvGrpSpPr>
                <p:grpSpPr bwMode="auto">
                  <a:xfrm>
                    <a:off x="2984" y="1423"/>
                    <a:ext cx="151" cy="181"/>
                    <a:chOff x="2984" y="1423"/>
                    <a:chExt cx="151" cy="181"/>
                  </a:xfrm>
                </p:grpSpPr>
                <p:sp>
                  <p:nvSpPr>
                    <p:cNvPr id="335460" name="Freeform 612"/>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sp>
                  <p:nvSpPr>
                    <p:cNvPr id="335461" name="Freeform 613"/>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FFCC00"/>
                    </a:solidFill>
                    <a:ln w="3175" cap="rnd" cmpd="sng">
                      <a:solidFill>
                        <a:schemeClr val="bg1"/>
                      </a:solidFill>
                      <a:prstDash val="solid"/>
                      <a:round/>
                      <a:headEnd/>
                      <a:tailEnd/>
                    </a:ln>
                    <a:effectLst/>
                  </p:spPr>
                  <p:txBody>
                    <a:bodyPr/>
                    <a:lstStyle/>
                    <a:p>
                      <a:endParaRPr lang="zh-CN" altLang="en-US"/>
                    </a:p>
                  </p:txBody>
                </p:sp>
                <p:grpSp>
                  <p:nvGrpSpPr>
                    <p:cNvPr id="335462" name="Group 614"/>
                    <p:cNvGrpSpPr>
                      <a:grpSpLocks/>
                    </p:cNvGrpSpPr>
                    <p:nvPr/>
                  </p:nvGrpSpPr>
                  <p:grpSpPr bwMode="auto">
                    <a:xfrm>
                      <a:off x="3005" y="1521"/>
                      <a:ext cx="111" cy="10"/>
                      <a:chOff x="3005" y="1521"/>
                      <a:chExt cx="111" cy="10"/>
                    </a:xfrm>
                  </p:grpSpPr>
                  <p:sp>
                    <p:nvSpPr>
                      <p:cNvPr id="335463" name="Oval 615"/>
                      <p:cNvSpPr>
                        <a:spLocks noChangeArrowheads="1"/>
                      </p:cNvSpPr>
                      <p:nvPr/>
                    </p:nvSpPr>
                    <p:spPr bwMode="auto">
                      <a:xfrm>
                        <a:off x="3005" y="1521"/>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sp>
                    <p:nvSpPr>
                      <p:cNvPr id="335464" name="Oval 616"/>
                      <p:cNvSpPr>
                        <a:spLocks noChangeArrowheads="1"/>
                      </p:cNvSpPr>
                      <p:nvPr/>
                    </p:nvSpPr>
                    <p:spPr bwMode="auto">
                      <a:xfrm>
                        <a:off x="3108" y="1523"/>
                        <a:ext cx="8" cy="8"/>
                      </a:xfrm>
                      <a:prstGeom prst="ellipse">
                        <a:avLst/>
                      </a:prstGeom>
                      <a:solidFill>
                        <a:srgbClr val="FFCC00"/>
                      </a:solidFill>
                      <a:ln w="3175">
                        <a:solidFill>
                          <a:schemeClr val="bg1"/>
                        </a:solidFill>
                        <a:round/>
                        <a:headEnd/>
                        <a:tailEnd/>
                      </a:ln>
                      <a:effectLst/>
                    </p:spPr>
                    <p:txBody>
                      <a:bodyPr wrap="none" anchor="ctr"/>
                      <a:lstStyle/>
                      <a:p>
                        <a:endParaRPr lang="zh-CN" altLang="en-US"/>
                      </a:p>
                    </p:txBody>
                  </p:sp>
                </p:grpSp>
              </p:grpSp>
            </p:grpSp>
          </p:grpSp>
        </p:grpSp>
        <p:sp>
          <p:nvSpPr>
            <p:cNvPr id="335465" name="Text Box 617"/>
            <p:cNvSpPr txBox="1">
              <a:spLocks noChangeArrowheads="1"/>
            </p:cNvSpPr>
            <p:nvPr/>
          </p:nvSpPr>
          <p:spPr bwMode="auto">
            <a:xfrm>
              <a:off x="3737" y="2108"/>
              <a:ext cx="1774" cy="674"/>
            </a:xfrm>
            <a:prstGeom prst="rect">
              <a:avLst/>
            </a:prstGeom>
            <a:noFill/>
            <a:ln w="9525">
              <a:noFill/>
              <a:miter lim="800000"/>
              <a:headEnd/>
              <a:tailEnd/>
            </a:ln>
            <a:effectLst/>
          </p:spPr>
          <p:txBody>
            <a:bodyPr/>
            <a:lstStyle/>
            <a:p>
              <a:pPr algn="ctr">
                <a:spcBef>
                  <a:spcPct val="15000"/>
                </a:spcBef>
              </a:pPr>
              <a:r>
                <a:rPr lang="en-US" altLang="zh-CN" sz="2000" b="1">
                  <a:solidFill>
                    <a:srgbClr val="CC6600"/>
                  </a:solidFill>
                  <a:cs typeface="Arial" pitchFamily="34" charset="0"/>
                </a:rPr>
                <a:t>wt/*28</a:t>
              </a:r>
            </a:p>
            <a:p>
              <a:pPr algn="ctr">
                <a:spcBef>
                  <a:spcPct val="15000"/>
                </a:spcBef>
              </a:pPr>
              <a:r>
                <a:rPr lang="zh-CN" altLang="en-US" sz="1600" b="1">
                  <a:solidFill>
                    <a:srgbClr val="000099"/>
                  </a:solidFill>
                  <a:cs typeface="Arial" pitchFamily="34" charset="0"/>
                </a:rPr>
                <a:t>毒性：</a:t>
              </a:r>
              <a:r>
                <a:rPr lang="en-US" altLang="zh-CN" sz="2400" b="1">
                  <a:solidFill>
                    <a:srgbClr val="CC6600"/>
                  </a:solidFill>
                  <a:cs typeface="Arial" pitchFamily="34" charset="0"/>
                </a:rPr>
                <a:t>12.5%</a:t>
              </a:r>
              <a:r>
                <a:rPr lang="en-US" altLang="zh-CN" sz="1600" b="1">
                  <a:cs typeface="Arial" pitchFamily="34" charset="0"/>
                </a:rPr>
                <a:t> </a:t>
              </a:r>
            </a:p>
            <a:p>
              <a:pPr algn="ctr" eaLnBrk="1" latinLnBrk="1" hangingPunct="1">
                <a:spcBef>
                  <a:spcPct val="0"/>
                </a:spcBef>
              </a:pPr>
              <a:r>
                <a:rPr lang="zh-CN" altLang="en-US" sz="1600" b="1">
                  <a:solidFill>
                    <a:srgbClr val="000099"/>
                  </a:solidFill>
                  <a:cs typeface="Arial" pitchFamily="34" charset="0"/>
                </a:rPr>
                <a:t>减少剂量或换药</a:t>
              </a:r>
            </a:p>
          </p:txBody>
        </p:sp>
        <p:sp>
          <p:nvSpPr>
            <p:cNvPr id="335466" name="AutoShape 618"/>
            <p:cNvSpPr>
              <a:spLocks noChangeArrowheads="1"/>
            </p:cNvSpPr>
            <p:nvPr/>
          </p:nvSpPr>
          <p:spPr bwMode="auto">
            <a:xfrm>
              <a:off x="2006" y="2223"/>
              <a:ext cx="432" cy="192"/>
            </a:xfrm>
            <a:prstGeom prst="rightArrow">
              <a:avLst>
                <a:gd name="adj1" fmla="val 50000"/>
                <a:gd name="adj2" fmla="val 56250"/>
              </a:avLst>
            </a:prstGeom>
            <a:solidFill>
              <a:srgbClr val="FFCC00"/>
            </a:solidFill>
            <a:ln w="9525">
              <a:solidFill>
                <a:schemeClr val="tx1"/>
              </a:solidFill>
              <a:miter lim="800000"/>
              <a:headEnd/>
              <a:tailEnd/>
            </a:ln>
            <a:effectLst/>
          </p:spPr>
          <p:txBody>
            <a:bodyPr wrap="none" anchor="ctr"/>
            <a:lstStyle/>
            <a:p>
              <a:endParaRPr lang="zh-CN" altLang="en-US"/>
            </a:p>
          </p:txBody>
        </p:sp>
      </p:grpSp>
      <p:grpSp>
        <p:nvGrpSpPr>
          <p:cNvPr id="335467" name="Group 619"/>
          <p:cNvGrpSpPr>
            <a:grpSpLocks/>
          </p:cNvGrpSpPr>
          <p:nvPr/>
        </p:nvGrpSpPr>
        <p:grpSpPr bwMode="auto">
          <a:xfrm>
            <a:off x="3505200" y="4810125"/>
            <a:ext cx="5715000" cy="1285875"/>
            <a:chOff x="1911" y="2943"/>
            <a:chExt cx="3600" cy="810"/>
          </a:xfrm>
        </p:grpSpPr>
        <p:grpSp>
          <p:nvGrpSpPr>
            <p:cNvPr id="335468" name="Group 620"/>
            <p:cNvGrpSpPr>
              <a:grpSpLocks/>
            </p:cNvGrpSpPr>
            <p:nvPr/>
          </p:nvGrpSpPr>
          <p:grpSpPr bwMode="auto">
            <a:xfrm>
              <a:off x="2502" y="2943"/>
              <a:ext cx="1089" cy="810"/>
              <a:chOff x="1920" y="2736"/>
              <a:chExt cx="1089" cy="810"/>
            </a:xfrm>
          </p:grpSpPr>
          <p:grpSp>
            <p:nvGrpSpPr>
              <p:cNvPr id="335469" name="Group 621"/>
              <p:cNvGrpSpPr>
                <a:grpSpLocks/>
              </p:cNvGrpSpPr>
              <p:nvPr/>
            </p:nvGrpSpPr>
            <p:grpSpPr bwMode="auto">
              <a:xfrm>
                <a:off x="1920" y="2832"/>
                <a:ext cx="266" cy="714"/>
                <a:chOff x="2597" y="1367"/>
                <a:chExt cx="429" cy="1281"/>
              </a:xfrm>
            </p:grpSpPr>
            <p:grpSp>
              <p:nvGrpSpPr>
                <p:cNvPr id="335470" name="Group 622"/>
                <p:cNvGrpSpPr>
                  <a:grpSpLocks/>
                </p:cNvGrpSpPr>
                <p:nvPr/>
              </p:nvGrpSpPr>
              <p:grpSpPr bwMode="auto">
                <a:xfrm>
                  <a:off x="2597" y="1532"/>
                  <a:ext cx="429" cy="1116"/>
                  <a:chOff x="2597" y="1532"/>
                  <a:chExt cx="429" cy="1116"/>
                </a:xfrm>
              </p:grpSpPr>
              <p:grpSp>
                <p:nvGrpSpPr>
                  <p:cNvPr id="335471" name="Group 623"/>
                  <p:cNvGrpSpPr>
                    <a:grpSpLocks/>
                  </p:cNvGrpSpPr>
                  <p:nvPr/>
                </p:nvGrpSpPr>
                <p:grpSpPr bwMode="auto">
                  <a:xfrm>
                    <a:off x="2612" y="2531"/>
                    <a:ext cx="379" cy="117"/>
                    <a:chOff x="2612" y="2531"/>
                    <a:chExt cx="379" cy="117"/>
                  </a:xfrm>
                </p:grpSpPr>
                <p:sp>
                  <p:nvSpPr>
                    <p:cNvPr id="335472" name="Freeform 624"/>
                    <p:cNvSpPr>
                      <a:spLocks/>
                    </p:cNvSpPr>
                    <p:nvPr/>
                  </p:nvSpPr>
                  <p:spPr bwMode="auto">
                    <a:xfrm>
                      <a:off x="2612" y="2555"/>
                      <a:ext cx="120" cy="93"/>
                    </a:xfrm>
                    <a:custGeom>
                      <a:avLst/>
                      <a:gdLst/>
                      <a:ahLst/>
                      <a:cxnLst>
                        <a:cxn ang="0">
                          <a:pos x="45" y="19"/>
                        </a:cxn>
                        <a:cxn ang="0">
                          <a:pos x="19" y="44"/>
                        </a:cxn>
                        <a:cxn ang="0">
                          <a:pos x="0" y="69"/>
                        </a:cxn>
                        <a:cxn ang="0">
                          <a:pos x="2" y="85"/>
                        </a:cxn>
                        <a:cxn ang="0">
                          <a:pos x="15" y="92"/>
                        </a:cxn>
                        <a:cxn ang="0">
                          <a:pos x="53" y="89"/>
                        </a:cxn>
                        <a:cxn ang="0">
                          <a:pos x="74" y="79"/>
                        </a:cxn>
                        <a:cxn ang="0">
                          <a:pos x="85" y="61"/>
                        </a:cxn>
                        <a:cxn ang="0">
                          <a:pos x="118" y="46"/>
                        </a:cxn>
                        <a:cxn ang="0">
                          <a:pos x="119" y="22"/>
                        </a:cxn>
                        <a:cxn ang="0">
                          <a:pos x="113" y="0"/>
                        </a:cxn>
                        <a:cxn ang="0">
                          <a:pos x="81" y="17"/>
                        </a:cxn>
                        <a:cxn ang="0">
                          <a:pos x="45" y="19"/>
                        </a:cxn>
                      </a:cxnLst>
                      <a:rect l="0" t="0" r="r" b="b"/>
                      <a:pathLst>
                        <a:path w="120" h="93">
                          <a:moveTo>
                            <a:pt x="45" y="19"/>
                          </a:moveTo>
                          <a:lnTo>
                            <a:pt x="19" y="44"/>
                          </a:lnTo>
                          <a:lnTo>
                            <a:pt x="0" y="69"/>
                          </a:lnTo>
                          <a:lnTo>
                            <a:pt x="2" y="85"/>
                          </a:lnTo>
                          <a:lnTo>
                            <a:pt x="15" y="92"/>
                          </a:lnTo>
                          <a:lnTo>
                            <a:pt x="53" y="89"/>
                          </a:lnTo>
                          <a:lnTo>
                            <a:pt x="74" y="79"/>
                          </a:lnTo>
                          <a:lnTo>
                            <a:pt x="85" y="61"/>
                          </a:lnTo>
                          <a:lnTo>
                            <a:pt x="118" y="46"/>
                          </a:lnTo>
                          <a:lnTo>
                            <a:pt x="119" y="22"/>
                          </a:lnTo>
                          <a:lnTo>
                            <a:pt x="113" y="0"/>
                          </a:lnTo>
                          <a:lnTo>
                            <a:pt x="81" y="17"/>
                          </a:lnTo>
                          <a:lnTo>
                            <a:pt x="45" y="1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73" name="Freeform 625"/>
                    <p:cNvSpPr>
                      <a:spLocks/>
                    </p:cNvSpPr>
                    <p:nvPr/>
                  </p:nvSpPr>
                  <p:spPr bwMode="auto">
                    <a:xfrm>
                      <a:off x="2857" y="2531"/>
                      <a:ext cx="134" cy="96"/>
                    </a:xfrm>
                    <a:custGeom>
                      <a:avLst/>
                      <a:gdLst/>
                      <a:ahLst/>
                      <a:cxnLst>
                        <a:cxn ang="0">
                          <a:pos x="2" y="6"/>
                        </a:cxn>
                        <a:cxn ang="0">
                          <a:pos x="0" y="43"/>
                        </a:cxn>
                        <a:cxn ang="0">
                          <a:pos x="18" y="58"/>
                        </a:cxn>
                        <a:cxn ang="0">
                          <a:pos x="37" y="63"/>
                        </a:cxn>
                        <a:cxn ang="0">
                          <a:pos x="49" y="71"/>
                        </a:cxn>
                        <a:cxn ang="0">
                          <a:pos x="71" y="85"/>
                        </a:cxn>
                        <a:cxn ang="0">
                          <a:pos x="108" y="95"/>
                        </a:cxn>
                        <a:cxn ang="0">
                          <a:pos x="122" y="92"/>
                        </a:cxn>
                        <a:cxn ang="0">
                          <a:pos x="133" y="86"/>
                        </a:cxn>
                        <a:cxn ang="0">
                          <a:pos x="133" y="76"/>
                        </a:cxn>
                        <a:cxn ang="0">
                          <a:pos x="119" y="54"/>
                        </a:cxn>
                        <a:cxn ang="0">
                          <a:pos x="89" y="33"/>
                        </a:cxn>
                        <a:cxn ang="0">
                          <a:pos x="65" y="14"/>
                        </a:cxn>
                        <a:cxn ang="0">
                          <a:pos x="57" y="0"/>
                        </a:cxn>
                        <a:cxn ang="0">
                          <a:pos x="2" y="6"/>
                        </a:cxn>
                      </a:cxnLst>
                      <a:rect l="0" t="0" r="r" b="b"/>
                      <a:pathLst>
                        <a:path w="134" h="96">
                          <a:moveTo>
                            <a:pt x="2" y="6"/>
                          </a:moveTo>
                          <a:lnTo>
                            <a:pt x="0" y="43"/>
                          </a:lnTo>
                          <a:lnTo>
                            <a:pt x="18" y="58"/>
                          </a:lnTo>
                          <a:lnTo>
                            <a:pt x="37" y="63"/>
                          </a:lnTo>
                          <a:lnTo>
                            <a:pt x="49" y="71"/>
                          </a:lnTo>
                          <a:lnTo>
                            <a:pt x="71" y="85"/>
                          </a:lnTo>
                          <a:lnTo>
                            <a:pt x="108" y="95"/>
                          </a:lnTo>
                          <a:lnTo>
                            <a:pt x="122" y="92"/>
                          </a:lnTo>
                          <a:lnTo>
                            <a:pt x="133" y="86"/>
                          </a:lnTo>
                          <a:lnTo>
                            <a:pt x="133" y="76"/>
                          </a:lnTo>
                          <a:lnTo>
                            <a:pt x="119" y="54"/>
                          </a:lnTo>
                          <a:lnTo>
                            <a:pt x="89" y="33"/>
                          </a:lnTo>
                          <a:lnTo>
                            <a:pt x="65" y="14"/>
                          </a:lnTo>
                          <a:lnTo>
                            <a:pt x="57" y="0"/>
                          </a:lnTo>
                          <a:lnTo>
                            <a:pt x="2" y="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474" name="Group 626"/>
                  <p:cNvGrpSpPr>
                    <a:grpSpLocks/>
                  </p:cNvGrpSpPr>
                  <p:nvPr/>
                </p:nvGrpSpPr>
                <p:grpSpPr bwMode="auto">
                  <a:xfrm>
                    <a:off x="2597" y="1532"/>
                    <a:ext cx="429" cy="1053"/>
                    <a:chOff x="2597" y="1532"/>
                    <a:chExt cx="429" cy="1053"/>
                  </a:xfrm>
                </p:grpSpPr>
                <p:grpSp>
                  <p:nvGrpSpPr>
                    <p:cNvPr id="335475" name="Group 627"/>
                    <p:cNvGrpSpPr>
                      <a:grpSpLocks/>
                    </p:cNvGrpSpPr>
                    <p:nvPr/>
                  </p:nvGrpSpPr>
                  <p:grpSpPr bwMode="auto">
                    <a:xfrm>
                      <a:off x="2652" y="1532"/>
                      <a:ext cx="271" cy="339"/>
                      <a:chOff x="2652" y="1532"/>
                      <a:chExt cx="271" cy="339"/>
                    </a:xfrm>
                  </p:grpSpPr>
                  <p:sp>
                    <p:nvSpPr>
                      <p:cNvPr id="335476" name="Freeform 628"/>
                      <p:cNvSpPr>
                        <a:spLocks/>
                      </p:cNvSpPr>
                      <p:nvPr/>
                    </p:nvSpPr>
                    <p:spPr bwMode="auto">
                      <a:xfrm>
                        <a:off x="2652" y="1551"/>
                        <a:ext cx="271" cy="320"/>
                      </a:xfrm>
                      <a:custGeom>
                        <a:avLst/>
                        <a:gdLst/>
                        <a:ahLst/>
                        <a:cxnLst>
                          <a:cxn ang="0">
                            <a:pos x="0" y="61"/>
                          </a:cxn>
                          <a:cxn ang="0">
                            <a:pos x="81" y="0"/>
                          </a:cxn>
                          <a:cxn ang="0">
                            <a:pos x="170" y="140"/>
                          </a:cxn>
                          <a:cxn ang="0">
                            <a:pos x="186" y="7"/>
                          </a:cxn>
                          <a:cxn ang="0">
                            <a:pos x="241" y="24"/>
                          </a:cxn>
                          <a:cxn ang="0">
                            <a:pos x="270" y="73"/>
                          </a:cxn>
                          <a:cxn ang="0">
                            <a:pos x="265" y="319"/>
                          </a:cxn>
                          <a:cxn ang="0">
                            <a:pos x="30" y="319"/>
                          </a:cxn>
                          <a:cxn ang="0">
                            <a:pos x="0" y="61"/>
                          </a:cxn>
                        </a:cxnLst>
                        <a:rect l="0" t="0" r="r" b="b"/>
                        <a:pathLst>
                          <a:path w="271" h="320">
                            <a:moveTo>
                              <a:pt x="0" y="61"/>
                            </a:moveTo>
                            <a:lnTo>
                              <a:pt x="81" y="0"/>
                            </a:lnTo>
                            <a:lnTo>
                              <a:pt x="170" y="140"/>
                            </a:lnTo>
                            <a:lnTo>
                              <a:pt x="186" y="7"/>
                            </a:lnTo>
                            <a:lnTo>
                              <a:pt x="241" y="24"/>
                            </a:lnTo>
                            <a:lnTo>
                              <a:pt x="270" y="73"/>
                            </a:lnTo>
                            <a:lnTo>
                              <a:pt x="265" y="319"/>
                            </a:lnTo>
                            <a:lnTo>
                              <a:pt x="30" y="319"/>
                            </a:lnTo>
                            <a:lnTo>
                              <a:pt x="0" y="6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77" name="Freeform 629"/>
                      <p:cNvSpPr>
                        <a:spLocks/>
                      </p:cNvSpPr>
                      <p:nvPr/>
                    </p:nvSpPr>
                    <p:spPr bwMode="auto">
                      <a:xfrm>
                        <a:off x="2730" y="1532"/>
                        <a:ext cx="109" cy="188"/>
                      </a:xfrm>
                      <a:custGeom>
                        <a:avLst/>
                        <a:gdLst/>
                        <a:ahLst/>
                        <a:cxnLst>
                          <a:cxn ang="0">
                            <a:pos x="0" y="19"/>
                          </a:cxn>
                          <a:cxn ang="0">
                            <a:pos x="9" y="0"/>
                          </a:cxn>
                          <a:cxn ang="0">
                            <a:pos x="75" y="32"/>
                          </a:cxn>
                          <a:cxn ang="0">
                            <a:pos x="91" y="11"/>
                          </a:cxn>
                          <a:cxn ang="0">
                            <a:pos x="103" y="19"/>
                          </a:cxn>
                          <a:cxn ang="0">
                            <a:pos x="108" y="129"/>
                          </a:cxn>
                          <a:cxn ang="0">
                            <a:pos x="106" y="187"/>
                          </a:cxn>
                          <a:cxn ang="0">
                            <a:pos x="0" y="19"/>
                          </a:cxn>
                        </a:cxnLst>
                        <a:rect l="0" t="0" r="r" b="b"/>
                        <a:pathLst>
                          <a:path w="109" h="188">
                            <a:moveTo>
                              <a:pt x="0" y="19"/>
                            </a:moveTo>
                            <a:lnTo>
                              <a:pt x="9" y="0"/>
                            </a:lnTo>
                            <a:lnTo>
                              <a:pt x="75" y="32"/>
                            </a:lnTo>
                            <a:lnTo>
                              <a:pt x="91" y="11"/>
                            </a:lnTo>
                            <a:lnTo>
                              <a:pt x="103" y="19"/>
                            </a:lnTo>
                            <a:lnTo>
                              <a:pt x="108" y="129"/>
                            </a:lnTo>
                            <a:lnTo>
                              <a:pt x="106" y="187"/>
                            </a:lnTo>
                            <a:lnTo>
                              <a:pt x="0" y="1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78" name="Freeform 630"/>
                      <p:cNvSpPr>
                        <a:spLocks/>
                      </p:cNvSpPr>
                      <p:nvPr/>
                    </p:nvSpPr>
                    <p:spPr bwMode="auto">
                      <a:xfrm>
                        <a:off x="2765" y="1570"/>
                        <a:ext cx="69" cy="37"/>
                      </a:xfrm>
                      <a:custGeom>
                        <a:avLst/>
                        <a:gdLst/>
                        <a:ahLst/>
                        <a:cxnLst>
                          <a:cxn ang="0">
                            <a:pos x="0" y="36"/>
                          </a:cxn>
                          <a:cxn ang="0">
                            <a:pos x="38" y="0"/>
                          </a:cxn>
                          <a:cxn ang="0">
                            <a:pos x="68" y="29"/>
                          </a:cxn>
                        </a:cxnLst>
                        <a:rect l="0" t="0" r="r" b="b"/>
                        <a:pathLst>
                          <a:path w="69" h="37">
                            <a:moveTo>
                              <a:pt x="0" y="36"/>
                            </a:moveTo>
                            <a:lnTo>
                              <a:pt x="38" y="0"/>
                            </a:lnTo>
                            <a:lnTo>
                              <a:pt x="68" y="29"/>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479" name="Group 631"/>
                    <p:cNvGrpSpPr>
                      <a:grpSpLocks/>
                    </p:cNvGrpSpPr>
                    <p:nvPr/>
                  </p:nvGrpSpPr>
                  <p:grpSpPr bwMode="auto">
                    <a:xfrm>
                      <a:off x="2597" y="1548"/>
                      <a:ext cx="429" cy="1037"/>
                      <a:chOff x="2597" y="1548"/>
                      <a:chExt cx="429" cy="1037"/>
                    </a:xfrm>
                  </p:grpSpPr>
                  <p:sp>
                    <p:nvSpPr>
                      <p:cNvPr id="335480" name="Freeform 632"/>
                      <p:cNvSpPr>
                        <a:spLocks/>
                      </p:cNvSpPr>
                      <p:nvPr/>
                    </p:nvSpPr>
                    <p:spPr bwMode="auto">
                      <a:xfrm>
                        <a:off x="2597" y="1548"/>
                        <a:ext cx="429" cy="1037"/>
                      </a:xfrm>
                      <a:custGeom>
                        <a:avLst/>
                        <a:gdLst/>
                        <a:ahLst/>
                        <a:cxnLst>
                          <a:cxn ang="0">
                            <a:pos x="135" y="0"/>
                          </a:cxn>
                          <a:cxn ang="0">
                            <a:pos x="33" y="76"/>
                          </a:cxn>
                          <a:cxn ang="0">
                            <a:pos x="0" y="321"/>
                          </a:cxn>
                          <a:cxn ang="0">
                            <a:pos x="80" y="483"/>
                          </a:cxn>
                          <a:cxn ang="0">
                            <a:pos x="81" y="513"/>
                          </a:cxn>
                          <a:cxn ang="0">
                            <a:pos x="87" y="551"/>
                          </a:cxn>
                          <a:cxn ang="0">
                            <a:pos x="97" y="575"/>
                          </a:cxn>
                          <a:cxn ang="0">
                            <a:pos x="84" y="751"/>
                          </a:cxn>
                          <a:cxn ang="0">
                            <a:pos x="56" y="1033"/>
                          </a:cxn>
                          <a:cxn ang="0">
                            <a:pos x="85" y="1036"/>
                          </a:cxn>
                          <a:cxn ang="0">
                            <a:pos x="130" y="1021"/>
                          </a:cxn>
                          <a:cxn ang="0">
                            <a:pos x="162" y="831"/>
                          </a:cxn>
                          <a:cxn ang="0">
                            <a:pos x="179" y="761"/>
                          </a:cxn>
                          <a:cxn ang="0">
                            <a:pos x="226" y="578"/>
                          </a:cxn>
                          <a:cxn ang="0">
                            <a:pos x="233" y="771"/>
                          </a:cxn>
                          <a:cxn ang="0">
                            <a:pos x="258" y="1005"/>
                          </a:cxn>
                          <a:cxn ang="0">
                            <a:pos x="326" y="1007"/>
                          </a:cxn>
                          <a:cxn ang="0">
                            <a:pos x="333" y="756"/>
                          </a:cxn>
                          <a:cxn ang="0">
                            <a:pos x="327" y="505"/>
                          </a:cxn>
                          <a:cxn ang="0">
                            <a:pos x="330" y="378"/>
                          </a:cxn>
                          <a:cxn ang="0">
                            <a:pos x="343" y="338"/>
                          </a:cxn>
                          <a:cxn ang="0">
                            <a:pos x="350" y="342"/>
                          </a:cxn>
                          <a:cxn ang="0">
                            <a:pos x="422" y="299"/>
                          </a:cxn>
                          <a:cxn ang="0">
                            <a:pos x="428" y="219"/>
                          </a:cxn>
                          <a:cxn ang="0">
                            <a:pos x="314" y="27"/>
                          </a:cxn>
                          <a:cxn ang="0">
                            <a:pos x="233" y="0"/>
                          </a:cxn>
                          <a:cxn ang="0">
                            <a:pos x="250" y="129"/>
                          </a:cxn>
                          <a:cxn ang="0">
                            <a:pos x="230" y="256"/>
                          </a:cxn>
                          <a:cxn ang="0">
                            <a:pos x="198" y="138"/>
                          </a:cxn>
                          <a:cxn ang="0">
                            <a:pos x="135" y="0"/>
                          </a:cxn>
                        </a:cxnLst>
                        <a:rect l="0" t="0" r="r" b="b"/>
                        <a:pathLst>
                          <a:path w="429" h="1037">
                            <a:moveTo>
                              <a:pt x="135" y="0"/>
                            </a:moveTo>
                            <a:lnTo>
                              <a:pt x="33" y="76"/>
                            </a:lnTo>
                            <a:lnTo>
                              <a:pt x="0" y="321"/>
                            </a:lnTo>
                            <a:lnTo>
                              <a:pt x="80" y="483"/>
                            </a:lnTo>
                            <a:lnTo>
                              <a:pt x="81" y="513"/>
                            </a:lnTo>
                            <a:lnTo>
                              <a:pt x="87" y="551"/>
                            </a:lnTo>
                            <a:lnTo>
                              <a:pt x="97" y="575"/>
                            </a:lnTo>
                            <a:lnTo>
                              <a:pt x="84" y="751"/>
                            </a:lnTo>
                            <a:lnTo>
                              <a:pt x="56" y="1033"/>
                            </a:lnTo>
                            <a:lnTo>
                              <a:pt x="85" y="1036"/>
                            </a:lnTo>
                            <a:lnTo>
                              <a:pt x="130" y="1021"/>
                            </a:lnTo>
                            <a:lnTo>
                              <a:pt x="162" y="831"/>
                            </a:lnTo>
                            <a:lnTo>
                              <a:pt x="179" y="761"/>
                            </a:lnTo>
                            <a:lnTo>
                              <a:pt x="226" y="578"/>
                            </a:lnTo>
                            <a:lnTo>
                              <a:pt x="233" y="771"/>
                            </a:lnTo>
                            <a:lnTo>
                              <a:pt x="258" y="1005"/>
                            </a:lnTo>
                            <a:lnTo>
                              <a:pt x="326" y="1007"/>
                            </a:lnTo>
                            <a:lnTo>
                              <a:pt x="333" y="756"/>
                            </a:lnTo>
                            <a:lnTo>
                              <a:pt x="327" y="505"/>
                            </a:lnTo>
                            <a:lnTo>
                              <a:pt x="330" y="378"/>
                            </a:lnTo>
                            <a:lnTo>
                              <a:pt x="343" y="338"/>
                            </a:lnTo>
                            <a:lnTo>
                              <a:pt x="350" y="342"/>
                            </a:lnTo>
                            <a:lnTo>
                              <a:pt x="422" y="299"/>
                            </a:lnTo>
                            <a:lnTo>
                              <a:pt x="428" y="219"/>
                            </a:lnTo>
                            <a:lnTo>
                              <a:pt x="314" y="27"/>
                            </a:lnTo>
                            <a:lnTo>
                              <a:pt x="233" y="0"/>
                            </a:lnTo>
                            <a:lnTo>
                              <a:pt x="250" y="129"/>
                            </a:lnTo>
                            <a:lnTo>
                              <a:pt x="230" y="256"/>
                            </a:lnTo>
                            <a:lnTo>
                              <a:pt x="198" y="138"/>
                            </a:lnTo>
                            <a:lnTo>
                              <a:pt x="135"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81" name="Freeform 633"/>
                      <p:cNvSpPr>
                        <a:spLocks/>
                      </p:cNvSpPr>
                      <p:nvPr/>
                    </p:nvSpPr>
                    <p:spPr bwMode="auto">
                      <a:xfrm>
                        <a:off x="2621" y="1660"/>
                        <a:ext cx="109" cy="271"/>
                      </a:xfrm>
                      <a:custGeom>
                        <a:avLst/>
                        <a:gdLst/>
                        <a:ahLst/>
                        <a:cxnLst>
                          <a:cxn ang="0">
                            <a:pos x="54" y="0"/>
                          </a:cxn>
                          <a:cxn ang="0">
                            <a:pos x="65" y="65"/>
                          </a:cxn>
                          <a:cxn ang="0">
                            <a:pos x="59" y="162"/>
                          </a:cxn>
                          <a:cxn ang="0">
                            <a:pos x="0" y="178"/>
                          </a:cxn>
                          <a:cxn ang="0">
                            <a:pos x="59" y="184"/>
                          </a:cxn>
                          <a:cxn ang="0">
                            <a:pos x="75" y="243"/>
                          </a:cxn>
                          <a:cxn ang="0">
                            <a:pos x="108" y="270"/>
                          </a:cxn>
                          <a:cxn ang="0">
                            <a:pos x="97" y="221"/>
                          </a:cxn>
                          <a:cxn ang="0">
                            <a:pos x="86" y="194"/>
                          </a:cxn>
                          <a:cxn ang="0">
                            <a:pos x="81" y="130"/>
                          </a:cxn>
                          <a:cxn ang="0">
                            <a:pos x="54" y="0"/>
                          </a:cxn>
                        </a:cxnLst>
                        <a:rect l="0" t="0" r="r" b="b"/>
                        <a:pathLst>
                          <a:path w="109" h="271">
                            <a:moveTo>
                              <a:pt x="54" y="0"/>
                            </a:moveTo>
                            <a:lnTo>
                              <a:pt x="65" y="65"/>
                            </a:lnTo>
                            <a:lnTo>
                              <a:pt x="59" y="162"/>
                            </a:lnTo>
                            <a:lnTo>
                              <a:pt x="0" y="178"/>
                            </a:lnTo>
                            <a:lnTo>
                              <a:pt x="59" y="184"/>
                            </a:lnTo>
                            <a:lnTo>
                              <a:pt x="75" y="243"/>
                            </a:lnTo>
                            <a:lnTo>
                              <a:pt x="108" y="270"/>
                            </a:lnTo>
                            <a:lnTo>
                              <a:pt x="97" y="221"/>
                            </a:lnTo>
                            <a:lnTo>
                              <a:pt x="86" y="194"/>
                            </a:lnTo>
                            <a:lnTo>
                              <a:pt x="81" y="130"/>
                            </a:lnTo>
                            <a:lnTo>
                              <a:pt x="54"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82" name="Freeform 634"/>
                      <p:cNvSpPr>
                        <a:spLocks/>
                      </p:cNvSpPr>
                      <p:nvPr/>
                    </p:nvSpPr>
                    <p:spPr bwMode="auto">
                      <a:xfrm>
                        <a:off x="2719" y="1676"/>
                        <a:ext cx="39" cy="37"/>
                      </a:xfrm>
                      <a:custGeom>
                        <a:avLst/>
                        <a:gdLst/>
                        <a:ahLst/>
                        <a:cxnLst>
                          <a:cxn ang="0">
                            <a:pos x="0" y="36"/>
                          </a:cxn>
                          <a:cxn ang="0">
                            <a:pos x="8" y="0"/>
                          </a:cxn>
                          <a:cxn ang="0">
                            <a:pos x="38" y="31"/>
                          </a:cxn>
                          <a:cxn ang="0">
                            <a:pos x="0" y="36"/>
                          </a:cxn>
                        </a:cxnLst>
                        <a:rect l="0" t="0" r="r" b="b"/>
                        <a:pathLst>
                          <a:path w="39" h="37">
                            <a:moveTo>
                              <a:pt x="0" y="36"/>
                            </a:moveTo>
                            <a:lnTo>
                              <a:pt x="8" y="0"/>
                            </a:lnTo>
                            <a:lnTo>
                              <a:pt x="38" y="31"/>
                            </a:lnTo>
                            <a:lnTo>
                              <a:pt x="0" y="3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grpSp>
              <p:nvGrpSpPr>
                <p:cNvPr id="335483" name="Group 635"/>
                <p:cNvGrpSpPr>
                  <a:grpSpLocks/>
                </p:cNvGrpSpPr>
                <p:nvPr/>
              </p:nvGrpSpPr>
              <p:grpSpPr bwMode="auto">
                <a:xfrm>
                  <a:off x="2717" y="1367"/>
                  <a:ext cx="231" cy="523"/>
                  <a:chOff x="2717" y="1367"/>
                  <a:chExt cx="231" cy="523"/>
                </a:xfrm>
              </p:grpSpPr>
              <p:grpSp>
                <p:nvGrpSpPr>
                  <p:cNvPr id="335484" name="Group 636"/>
                  <p:cNvGrpSpPr>
                    <a:grpSpLocks/>
                  </p:cNvGrpSpPr>
                  <p:nvPr/>
                </p:nvGrpSpPr>
                <p:grpSpPr bwMode="auto">
                  <a:xfrm>
                    <a:off x="2717" y="1367"/>
                    <a:ext cx="137" cy="204"/>
                    <a:chOff x="2717" y="1367"/>
                    <a:chExt cx="137" cy="204"/>
                  </a:xfrm>
                </p:grpSpPr>
                <p:grpSp>
                  <p:nvGrpSpPr>
                    <p:cNvPr id="335485" name="Group 637"/>
                    <p:cNvGrpSpPr>
                      <a:grpSpLocks/>
                    </p:cNvGrpSpPr>
                    <p:nvPr/>
                  </p:nvGrpSpPr>
                  <p:grpSpPr bwMode="auto">
                    <a:xfrm>
                      <a:off x="2722" y="1370"/>
                      <a:ext cx="120" cy="201"/>
                      <a:chOff x="2722" y="1370"/>
                      <a:chExt cx="120" cy="201"/>
                    </a:xfrm>
                  </p:grpSpPr>
                  <p:sp>
                    <p:nvSpPr>
                      <p:cNvPr id="335486" name="Freeform 638"/>
                      <p:cNvSpPr>
                        <a:spLocks/>
                      </p:cNvSpPr>
                      <p:nvPr/>
                    </p:nvSpPr>
                    <p:spPr bwMode="auto">
                      <a:xfrm>
                        <a:off x="2722" y="1370"/>
                        <a:ext cx="120" cy="201"/>
                      </a:xfrm>
                      <a:custGeom>
                        <a:avLst/>
                        <a:gdLst/>
                        <a:ahLst/>
                        <a:cxnLst>
                          <a:cxn ang="0">
                            <a:pos x="117" y="33"/>
                          </a:cxn>
                          <a:cxn ang="0">
                            <a:pos x="119" y="66"/>
                          </a:cxn>
                          <a:cxn ang="0">
                            <a:pos x="115" y="77"/>
                          </a:cxn>
                          <a:cxn ang="0">
                            <a:pos x="119" y="88"/>
                          </a:cxn>
                          <a:cxn ang="0">
                            <a:pos x="118" y="100"/>
                          </a:cxn>
                          <a:cxn ang="0">
                            <a:pos x="117" y="116"/>
                          </a:cxn>
                          <a:cxn ang="0">
                            <a:pos x="115" y="132"/>
                          </a:cxn>
                          <a:cxn ang="0">
                            <a:pos x="116" y="149"/>
                          </a:cxn>
                          <a:cxn ang="0">
                            <a:pos x="108" y="160"/>
                          </a:cxn>
                          <a:cxn ang="0">
                            <a:pos x="98" y="167"/>
                          </a:cxn>
                          <a:cxn ang="0">
                            <a:pos x="101" y="177"/>
                          </a:cxn>
                          <a:cxn ang="0">
                            <a:pos x="81" y="200"/>
                          </a:cxn>
                          <a:cxn ang="0">
                            <a:pos x="17" y="166"/>
                          </a:cxn>
                          <a:cxn ang="0">
                            <a:pos x="14" y="122"/>
                          </a:cxn>
                          <a:cxn ang="0">
                            <a:pos x="11" y="117"/>
                          </a:cxn>
                          <a:cxn ang="0">
                            <a:pos x="9" y="110"/>
                          </a:cxn>
                          <a:cxn ang="0">
                            <a:pos x="3" y="98"/>
                          </a:cxn>
                          <a:cxn ang="0">
                            <a:pos x="0" y="75"/>
                          </a:cxn>
                          <a:cxn ang="0">
                            <a:pos x="7" y="71"/>
                          </a:cxn>
                          <a:cxn ang="0">
                            <a:pos x="5" y="63"/>
                          </a:cxn>
                          <a:cxn ang="0">
                            <a:pos x="5" y="48"/>
                          </a:cxn>
                          <a:cxn ang="0">
                            <a:pos x="6" y="36"/>
                          </a:cxn>
                          <a:cxn ang="0">
                            <a:pos x="11" y="23"/>
                          </a:cxn>
                          <a:cxn ang="0">
                            <a:pos x="18" y="14"/>
                          </a:cxn>
                          <a:cxn ang="0">
                            <a:pos x="29" y="5"/>
                          </a:cxn>
                          <a:cxn ang="0">
                            <a:pos x="42" y="2"/>
                          </a:cxn>
                          <a:cxn ang="0">
                            <a:pos x="55" y="0"/>
                          </a:cxn>
                          <a:cxn ang="0">
                            <a:pos x="69" y="0"/>
                          </a:cxn>
                          <a:cxn ang="0">
                            <a:pos x="82" y="1"/>
                          </a:cxn>
                          <a:cxn ang="0">
                            <a:pos x="93" y="3"/>
                          </a:cxn>
                          <a:cxn ang="0">
                            <a:pos x="105" y="8"/>
                          </a:cxn>
                          <a:cxn ang="0">
                            <a:pos x="111" y="15"/>
                          </a:cxn>
                          <a:cxn ang="0">
                            <a:pos x="114" y="22"/>
                          </a:cxn>
                          <a:cxn ang="0">
                            <a:pos x="117" y="33"/>
                          </a:cxn>
                        </a:cxnLst>
                        <a:rect l="0" t="0" r="r" b="b"/>
                        <a:pathLst>
                          <a:path w="120" h="201">
                            <a:moveTo>
                              <a:pt x="117" y="33"/>
                            </a:moveTo>
                            <a:lnTo>
                              <a:pt x="119" y="66"/>
                            </a:lnTo>
                            <a:lnTo>
                              <a:pt x="115" y="77"/>
                            </a:lnTo>
                            <a:lnTo>
                              <a:pt x="119" y="88"/>
                            </a:lnTo>
                            <a:lnTo>
                              <a:pt x="118" y="100"/>
                            </a:lnTo>
                            <a:lnTo>
                              <a:pt x="117" y="116"/>
                            </a:lnTo>
                            <a:lnTo>
                              <a:pt x="115" y="132"/>
                            </a:lnTo>
                            <a:lnTo>
                              <a:pt x="116" y="149"/>
                            </a:lnTo>
                            <a:lnTo>
                              <a:pt x="108" y="160"/>
                            </a:lnTo>
                            <a:lnTo>
                              <a:pt x="98" y="167"/>
                            </a:lnTo>
                            <a:lnTo>
                              <a:pt x="101" y="177"/>
                            </a:lnTo>
                            <a:lnTo>
                              <a:pt x="81" y="200"/>
                            </a:lnTo>
                            <a:lnTo>
                              <a:pt x="17" y="166"/>
                            </a:lnTo>
                            <a:lnTo>
                              <a:pt x="14" y="122"/>
                            </a:lnTo>
                            <a:lnTo>
                              <a:pt x="11" y="117"/>
                            </a:lnTo>
                            <a:lnTo>
                              <a:pt x="9" y="110"/>
                            </a:lnTo>
                            <a:lnTo>
                              <a:pt x="3" y="98"/>
                            </a:lnTo>
                            <a:lnTo>
                              <a:pt x="0" y="75"/>
                            </a:lnTo>
                            <a:lnTo>
                              <a:pt x="7" y="71"/>
                            </a:lnTo>
                            <a:lnTo>
                              <a:pt x="5" y="63"/>
                            </a:lnTo>
                            <a:lnTo>
                              <a:pt x="5" y="48"/>
                            </a:lnTo>
                            <a:lnTo>
                              <a:pt x="6" y="36"/>
                            </a:lnTo>
                            <a:lnTo>
                              <a:pt x="11" y="23"/>
                            </a:lnTo>
                            <a:lnTo>
                              <a:pt x="18" y="14"/>
                            </a:lnTo>
                            <a:lnTo>
                              <a:pt x="29" y="5"/>
                            </a:lnTo>
                            <a:lnTo>
                              <a:pt x="42" y="2"/>
                            </a:lnTo>
                            <a:lnTo>
                              <a:pt x="55" y="0"/>
                            </a:lnTo>
                            <a:lnTo>
                              <a:pt x="69" y="0"/>
                            </a:lnTo>
                            <a:lnTo>
                              <a:pt x="82" y="1"/>
                            </a:lnTo>
                            <a:lnTo>
                              <a:pt x="93" y="3"/>
                            </a:lnTo>
                            <a:lnTo>
                              <a:pt x="105" y="8"/>
                            </a:lnTo>
                            <a:lnTo>
                              <a:pt x="111" y="15"/>
                            </a:lnTo>
                            <a:lnTo>
                              <a:pt x="114" y="22"/>
                            </a:lnTo>
                            <a:lnTo>
                              <a:pt x="117" y="3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487" name="Group 639"/>
                      <p:cNvGrpSpPr>
                        <a:grpSpLocks/>
                      </p:cNvGrpSpPr>
                      <p:nvPr/>
                    </p:nvGrpSpPr>
                    <p:grpSpPr bwMode="auto">
                      <a:xfrm>
                        <a:off x="2734" y="1437"/>
                        <a:ext cx="108" cy="99"/>
                        <a:chOff x="2734" y="1437"/>
                        <a:chExt cx="108" cy="99"/>
                      </a:xfrm>
                    </p:grpSpPr>
                    <p:sp>
                      <p:nvSpPr>
                        <p:cNvPr id="335488" name="Freeform 640"/>
                        <p:cNvSpPr>
                          <a:spLocks/>
                        </p:cNvSpPr>
                        <p:nvPr/>
                      </p:nvSpPr>
                      <p:spPr bwMode="auto">
                        <a:xfrm>
                          <a:off x="2771" y="1437"/>
                          <a:ext cx="44" cy="19"/>
                        </a:xfrm>
                        <a:custGeom>
                          <a:avLst/>
                          <a:gdLst/>
                          <a:ahLst/>
                          <a:cxnLst>
                            <a:cxn ang="0">
                              <a:pos x="0" y="3"/>
                            </a:cxn>
                            <a:cxn ang="0">
                              <a:pos x="20" y="0"/>
                            </a:cxn>
                            <a:cxn ang="0">
                              <a:pos x="33" y="2"/>
                            </a:cxn>
                            <a:cxn ang="0">
                              <a:pos x="39" y="5"/>
                            </a:cxn>
                            <a:cxn ang="0">
                              <a:pos x="43" y="6"/>
                            </a:cxn>
                            <a:cxn ang="0">
                              <a:pos x="41" y="10"/>
                            </a:cxn>
                            <a:cxn ang="0">
                              <a:pos x="37" y="15"/>
                            </a:cxn>
                            <a:cxn ang="0">
                              <a:pos x="39" y="18"/>
                            </a:cxn>
                            <a:cxn ang="0">
                              <a:pos x="25" y="16"/>
                            </a:cxn>
                            <a:cxn ang="0">
                              <a:pos x="11" y="17"/>
                            </a:cxn>
                            <a:cxn ang="0">
                              <a:pos x="18" y="14"/>
                            </a:cxn>
                            <a:cxn ang="0">
                              <a:pos x="10" y="10"/>
                            </a:cxn>
                            <a:cxn ang="0">
                              <a:pos x="0" y="3"/>
                            </a:cxn>
                          </a:cxnLst>
                          <a:rect l="0" t="0" r="r" b="b"/>
                          <a:pathLst>
                            <a:path w="44" h="19">
                              <a:moveTo>
                                <a:pt x="0" y="3"/>
                              </a:moveTo>
                              <a:lnTo>
                                <a:pt x="20" y="0"/>
                              </a:lnTo>
                              <a:lnTo>
                                <a:pt x="33" y="2"/>
                              </a:lnTo>
                              <a:lnTo>
                                <a:pt x="39" y="5"/>
                              </a:lnTo>
                              <a:lnTo>
                                <a:pt x="43" y="6"/>
                              </a:lnTo>
                              <a:lnTo>
                                <a:pt x="41" y="10"/>
                              </a:lnTo>
                              <a:lnTo>
                                <a:pt x="37" y="15"/>
                              </a:lnTo>
                              <a:lnTo>
                                <a:pt x="39" y="18"/>
                              </a:lnTo>
                              <a:lnTo>
                                <a:pt x="25" y="16"/>
                              </a:lnTo>
                              <a:lnTo>
                                <a:pt x="11" y="17"/>
                              </a:lnTo>
                              <a:lnTo>
                                <a:pt x="18" y="14"/>
                              </a:lnTo>
                              <a:lnTo>
                                <a:pt x="10" y="10"/>
                              </a:lnTo>
                              <a:lnTo>
                                <a:pt x="0" y="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89" name="Freeform 641"/>
                        <p:cNvSpPr>
                          <a:spLocks/>
                        </p:cNvSpPr>
                        <p:nvPr/>
                      </p:nvSpPr>
                      <p:spPr bwMode="auto">
                        <a:xfrm>
                          <a:off x="2825" y="1482"/>
                          <a:ext cx="17" cy="17"/>
                        </a:xfrm>
                        <a:custGeom>
                          <a:avLst/>
                          <a:gdLst/>
                          <a:ahLst/>
                          <a:cxnLst>
                            <a:cxn ang="0">
                              <a:pos x="0" y="0"/>
                            </a:cxn>
                            <a:cxn ang="0">
                              <a:pos x="16" y="0"/>
                            </a:cxn>
                            <a:cxn ang="0">
                              <a:pos x="13" y="16"/>
                            </a:cxn>
                            <a:cxn ang="0">
                              <a:pos x="0" y="0"/>
                            </a:cxn>
                          </a:cxnLst>
                          <a:rect l="0" t="0" r="r" b="b"/>
                          <a:pathLst>
                            <a:path w="17" h="17">
                              <a:moveTo>
                                <a:pt x="0" y="0"/>
                              </a:moveTo>
                              <a:lnTo>
                                <a:pt x="16" y="0"/>
                              </a:lnTo>
                              <a:lnTo>
                                <a:pt x="13" y="16"/>
                              </a:lnTo>
                              <a:lnTo>
                                <a:pt x="0"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90" name="Freeform 642"/>
                        <p:cNvSpPr>
                          <a:spLocks/>
                        </p:cNvSpPr>
                        <p:nvPr/>
                      </p:nvSpPr>
                      <p:spPr bwMode="auto">
                        <a:xfrm>
                          <a:off x="2734" y="1484"/>
                          <a:ext cx="67" cy="52"/>
                        </a:xfrm>
                        <a:custGeom>
                          <a:avLst/>
                          <a:gdLst/>
                          <a:ahLst/>
                          <a:cxnLst>
                            <a:cxn ang="0">
                              <a:pos x="6" y="6"/>
                            </a:cxn>
                            <a:cxn ang="0">
                              <a:pos x="13" y="5"/>
                            </a:cxn>
                            <a:cxn ang="0">
                              <a:pos x="28" y="33"/>
                            </a:cxn>
                            <a:cxn ang="0">
                              <a:pos x="66" y="51"/>
                            </a:cxn>
                            <a:cxn ang="0">
                              <a:pos x="27" y="38"/>
                            </a:cxn>
                            <a:cxn ang="0">
                              <a:pos x="12" y="23"/>
                            </a:cxn>
                            <a:cxn ang="0">
                              <a:pos x="4" y="29"/>
                            </a:cxn>
                            <a:cxn ang="0">
                              <a:pos x="0" y="0"/>
                            </a:cxn>
                            <a:cxn ang="0">
                              <a:pos x="6" y="6"/>
                            </a:cxn>
                          </a:cxnLst>
                          <a:rect l="0" t="0" r="r" b="b"/>
                          <a:pathLst>
                            <a:path w="67" h="52">
                              <a:moveTo>
                                <a:pt x="6" y="6"/>
                              </a:moveTo>
                              <a:lnTo>
                                <a:pt x="13" y="5"/>
                              </a:lnTo>
                              <a:lnTo>
                                <a:pt x="28" y="33"/>
                              </a:lnTo>
                              <a:lnTo>
                                <a:pt x="66" y="51"/>
                              </a:lnTo>
                              <a:lnTo>
                                <a:pt x="27" y="38"/>
                              </a:lnTo>
                              <a:lnTo>
                                <a:pt x="12" y="23"/>
                              </a:lnTo>
                              <a:lnTo>
                                <a:pt x="4" y="29"/>
                              </a:lnTo>
                              <a:lnTo>
                                <a:pt x="0" y="0"/>
                              </a:lnTo>
                              <a:lnTo>
                                <a:pt x="6" y="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sp>
                  <p:nvSpPr>
                    <p:cNvPr id="335491" name="Freeform 643"/>
                    <p:cNvSpPr>
                      <a:spLocks/>
                    </p:cNvSpPr>
                    <p:nvPr/>
                  </p:nvSpPr>
                  <p:spPr bwMode="auto">
                    <a:xfrm>
                      <a:off x="2717" y="1367"/>
                      <a:ext cx="137" cy="130"/>
                    </a:xfrm>
                    <a:custGeom>
                      <a:avLst/>
                      <a:gdLst/>
                      <a:ahLst/>
                      <a:cxnLst>
                        <a:cxn ang="0">
                          <a:pos x="20" y="129"/>
                        </a:cxn>
                        <a:cxn ang="0">
                          <a:pos x="9" y="115"/>
                        </a:cxn>
                        <a:cxn ang="0">
                          <a:pos x="4" y="96"/>
                        </a:cxn>
                        <a:cxn ang="0">
                          <a:pos x="0" y="69"/>
                        </a:cxn>
                        <a:cxn ang="0">
                          <a:pos x="0" y="43"/>
                        </a:cxn>
                        <a:cxn ang="0">
                          <a:pos x="5" y="23"/>
                        </a:cxn>
                        <a:cxn ang="0">
                          <a:pos x="18" y="9"/>
                        </a:cxn>
                        <a:cxn ang="0">
                          <a:pos x="32" y="3"/>
                        </a:cxn>
                        <a:cxn ang="0">
                          <a:pos x="59" y="0"/>
                        </a:cxn>
                        <a:cxn ang="0">
                          <a:pos x="95" y="2"/>
                        </a:cxn>
                        <a:cxn ang="0">
                          <a:pos x="116" y="9"/>
                        </a:cxn>
                        <a:cxn ang="0">
                          <a:pos x="130" y="12"/>
                        </a:cxn>
                        <a:cxn ang="0">
                          <a:pos x="136" y="12"/>
                        </a:cxn>
                        <a:cxn ang="0">
                          <a:pos x="128" y="20"/>
                        </a:cxn>
                        <a:cxn ang="0">
                          <a:pos x="122" y="34"/>
                        </a:cxn>
                        <a:cxn ang="0">
                          <a:pos x="122" y="39"/>
                        </a:cxn>
                        <a:cxn ang="0">
                          <a:pos x="111" y="31"/>
                        </a:cxn>
                        <a:cxn ang="0">
                          <a:pos x="95" y="30"/>
                        </a:cxn>
                        <a:cxn ang="0">
                          <a:pos x="75" y="28"/>
                        </a:cxn>
                        <a:cxn ang="0">
                          <a:pos x="61" y="28"/>
                        </a:cxn>
                        <a:cxn ang="0">
                          <a:pos x="46" y="28"/>
                        </a:cxn>
                        <a:cxn ang="0">
                          <a:pos x="53" y="32"/>
                        </a:cxn>
                        <a:cxn ang="0">
                          <a:pos x="53" y="40"/>
                        </a:cxn>
                        <a:cxn ang="0">
                          <a:pos x="49" y="50"/>
                        </a:cxn>
                        <a:cxn ang="0">
                          <a:pos x="41" y="62"/>
                        </a:cxn>
                        <a:cxn ang="0">
                          <a:pos x="36" y="78"/>
                        </a:cxn>
                        <a:cxn ang="0">
                          <a:pos x="36" y="96"/>
                        </a:cxn>
                        <a:cxn ang="0">
                          <a:pos x="24" y="85"/>
                        </a:cxn>
                        <a:cxn ang="0">
                          <a:pos x="23" y="77"/>
                        </a:cxn>
                        <a:cxn ang="0">
                          <a:pos x="16" y="74"/>
                        </a:cxn>
                        <a:cxn ang="0">
                          <a:pos x="8" y="75"/>
                        </a:cxn>
                        <a:cxn ang="0">
                          <a:pos x="6" y="79"/>
                        </a:cxn>
                        <a:cxn ang="0">
                          <a:pos x="9" y="104"/>
                        </a:cxn>
                        <a:cxn ang="0">
                          <a:pos x="15" y="115"/>
                        </a:cxn>
                        <a:cxn ang="0">
                          <a:pos x="20" y="129"/>
                        </a:cxn>
                      </a:cxnLst>
                      <a:rect l="0" t="0" r="r" b="b"/>
                      <a:pathLst>
                        <a:path w="137" h="130">
                          <a:moveTo>
                            <a:pt x="20" y="129"/>
                          </a:moveTo>
                          <a:lnTo>
                            <a:pt x="9" y="115"/>
                          </a:lnTo>
                          <a:lnTo>
                            <a:pt x="4" y="96"/>
                          </a:lnTo>
                          <a:lnTo>
                            <a:pt x="0" y="69"/>
                          </a:lnTo>
                          <a:lnTo>
                            <a:pt x="0" y="43"/>
                          </a:lnTo>
                          <a:lnTo>
                            <a:pt x="5" y="23"/>
                          </a:lnTo>
                          <a:lnTo>
                            <a:pt x="18" y="9"/>
                          </a:lnTo>
                          <a:lnTo>
                            <a:pt x="32" y="3"/>
                          </a:lnTo>
                          <a:lnTo>
                            <a:pt x="59" y="0"/>
                          </a:lnTo>
                          <a:lnTo>
                            <a:pt x="95" y="2"/>
                          </a:lnTo>
                          <a:lnTo>
                            <a:pt x="116" y="9"/>
                          </a:lnTo>
                          <a:lnTo>
                            <a:pt x="130" y="12"/>
                          </a:lnTo>
                          <a:lnTo>
                            <a:pt x="136" y="12"/>
                          </a:lnTo>
                          <a:lnTo>
                            <a:pt x="128" y="20"/>
                          </a:lnTo>
                          <a:lnTo>
                            <a:pt x="122" y="34"/>
                          </a:lnTo>
                          <a:lnTo>
                            <a:pt x="122" y="39"/>
                          </a:lnTo>
                          <a:lnTo>
                            <a:pt x="111" y="31"/>
                          </a:lnTo>
                          <a:lnTo>
                            <a:pt x="95" y="30"/>
                          </a:lnTo>
                          <a:lnTo>
                            <a:pt x="75" y="28"/>
                          </a:lnTo>
                          <a:lnTo>
                            <a:pt x="61" y="28"/>
                          </a:lnTo>
                          <a:lnTo>
                            <a:pt x="46" y="28"/>
                          </a:lnTo>
                          <a:lnTo>
                            <a:pt x="53" y="32"/>
                          </a:lnTo>
                          <a:lnTo>
                            <a:pt x="53" y="40"/>
                          </a:lnTo>
                          <a:lnTo>
                            <a:pt x="49" y="50"/>
                          </a:lnTo>
                          <a:lnTo>
                            <a:pt x="41" y="62"/>
                          </a:lnTo>
                          <a:lnTo>
                            <a:pt x="36" y="78"/>
                          </a:lnTo>
                          <a:lnTo>
                            <a:pt x="36" y="96"/>
                          </a:lnTo>
                          <a:lnTo>
                            <a:pt x="24" y="85"/>
                          </a:lnTo>
                          <a:lnTo>
                            <a:pt x="23" y="77"/>
                          </a:lnTo>
                          <a:lnTo>
                            <a:pt x="16" y="74"/>
                          </a:lnTo>
                          <a:lnTo>
                            <a:pt x="8" y="75"/>
                          </a:lnTo>
                          <a:lnTo>
                            <a:pt x="6" y="79"/>
                          </a:lnTo>
                          <a:lnTo>
                            <a:pt x="9" y="104"/>
                          </a:lnTo>
                          <a:lnTo>
                            <a:pt x="15" y="115"/>
                          </a:lnTo>
                          <a:lnTo>
                            <a:pt x="20" y="12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492" name="Freeform 644"/>
                  <p:cNvSpPr>
                    <a:spLocks/>
                  </p:cNvSpPr>
                  <p:nvPr/>
                </p:nvSpPr>
                <p:spPr bwMode="auto">
                  <a:xfrm>
                    <a:off x="2830" y="1824"/>
                    <a:ext cx="118" cy="66"/>
                  </a:xfrm>
                  <a:custGeom>
                    <a:avLst/>
                    <a:gdLst/>
                    <a:ahLst/>
                    <a:cxnLst>
                      <a:cxn ang="0">
                        <a:pos x="117" y="57"/>
                      </a:cxn>
                      <a:cxn ang="0">
                        <a:pos x="90" y="65"/>
                      </a:cxn>
                      <a:cxn ang="0">
                        <a:pos x="51" y="59"/>
                      </a:cxn>
                      <a:cxn ang="0">
                        <a:pos x="18" y="49"/>
                      </a:cxn>
                      <a:cxn ang="0">
                        <a:pos x="0" y="12"/>
                      </a:cxn>
                      <a:cxn ang="0">
                        <a:pos x="54" y="16"/>
                      </a:cxn>
                      <a:cxn ang="0">
                        <a:pos x="49" y="0"/>
                      </a:cxn>
                      <a:cxn ang="0">
                        <a:pos x="73" y="4"/>
                      </a:cxn>
                      <a:cxn ang="0">
                        <a:pos x="98" y="16"/>
                      </a:cxn>
                      <a:cxn ang="0">
                        <a:pos x="108" y="21"/>
                      </a:cxn>
                      <a:cxn ang="0">
                        <a:pos x="117" y="57"/>
                      </a:cxn>
                    </a:cxnLst>
                    <a:rect l="0" t="0" r="r" b="b"/>
                    <a:pathLst>
                      <a:path w="118" h="66">
                        <a:moveTo>
                          <a:pt x="117" y="57"/>
                        </a:moveTo>
                        <a:lnTo>
                          <a:pt x="90" y="65"/>
                        </a:lnTo>
                        <a:lnTo>
                          <a:pt x="51" y="59"/>
                        </a:lnTo>
                        <a:lnTo>
                          <a:pt x="18" y="49"/>
                        </a:lnTo>
                        <a:lnTo>
                          <a:pt x="0" y="12"/>
                        </a:lnTo>
                        <a:lnTo>
                          <a:pt x="54" y="16"/>
                        </a:lnTo>
                        <a:lnTo>
                          <a:pt x="49" y="0"/>
                        </a:lnTo>
                        <a:lnTo>
                          <a:pt x="73" y="4"/>
                        </a:lnTo>
                        <a:lnTo>
                          <a:pt x="98" y="16"/>
                        </a:lnTo>
                        <a:lnTo>
                          <a:pt x="108" y="21"/>
                        </a:lnTo>
                        <a:lnTo>
                          <a:pt x="117" y="57"/>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493" name="Group 645"/>
              <p:cNvGrpSpPr>
                <a:grpSpLocks/>
              </p:cNvGrpSpPr>
              <p:nvPr/>
            </p:nvGrpSpPr>
            <p:grpSpPr bwMode="auto">
              <a:xfrm>
                <a:off x="2208" y="2832"/>
                <a:ext cx="171" cy="692"/>
                <a:chOff x="2916" y="1423"/>
                <a:chExt cx="275" cy="1241"/>
              </a:xfrm>
            </p:grpSpPr>
            <p:grpSp>
              <p:nvGrpSpPr>
                <p:cNvPr id="335494" name="Group 646"/>
                <p:cNvGrpSpPr>
                  <a:grpSpLocks/>
                </p:cNvGrpSpPr>
                <p:nvPr/>
              </p:nvGrpSpPr>
              <p:grpSpPr bwMode="auto">
                <a:xfrm>
                  <a:off x="2920" y="1809"/>
                  <a:ext cx="265" cy="364"/>
                  <a:chOff x="2920" y="1809"/>
                  <a:chExt cx="265" cy="364"/>
                </a:xfrm>
              </p:grpSpPr>
              <p:sp>
                <p:nvSpPr>
                  <p:cNvPr id="335495" name="Freeform 647"/>
                  <p:cNvSpPr>
                    <a:spLocks/>
                  </p:cNvSpPr>
                  <p:nvPr/>
                </p:nvSpPr>
                <p:spPr bwMode="auto">
                  <a:xfrm>
                    <a:off x="2920" y="1819"/>
                    <a:ext cx="73" cy="354"/>
                  </a:xfrm>
                  <a:custGeom>
                    <a:avLst/>
                    <a:gdLst/>
                    <a:ahLst/>
                    <a:cxnLst>
                      <a:cxn ang="0">
                        <a:pos x="3" y="0"/>
                      </a:cxn>
                      <a:cxn ang="0">
                        <a:pos x="0" y="80"/>
                      </a:cxn>
                      <a:cxn ang="0">
                        <a:pos x="11" y="189"/>
                      </a:cxn>
                      <a:cxn ang="0">
                        <a:pos x="21" y="284"/>
                      </a:cxn>
                      <a:cxn ang="0">
                        <a:pos x="39" y="342"/>
                      </a:cxn>
                      <a:cxn ang="0">
                        <a:pos x="47" y="353"/>
                      </a:cxn>
                      <a:cxn ang="0">
                        <a:pos x="53" y="337"/>
                      </a:cxn>
                      <a:cxn ang="0">
                        <a:pos x="55" y="296"/>
                      </a:cxn>
                      <a:cxn ang="0">
                        <a:pos x="72" y="285"/>
                      </a:cxn>
                      <a:cxn ang="0">
                        <a:pos x="50" y="253"/>
                      </a:cxn>
                      <a:cxn ang="0">
                        <a:pos x="36" y="234"/>
                      </a:cxn>
                      <a:cxn ang="0">
                        <a:pos x="37" y="71"/>
                      </a:cxn>
                      <a:cxn ang="0">
                        <a:pos x="45" y="6"/>
                      </a:cxn>
                      <a:cxn ang="0">
                        <a:pos x="3" y="0"/>
                      </a:cxn>
                    </a:cxnLst>
                    <a:rect l="0" t="0" r="r" b="b"/>
                    <a:pathLst>
                      <a:path w="73" h="354">
                        <a:moveTo>
                          <a:pt x="3" y="0"/>
                        </a:moveTo>
                        <a:lnTo>
                          <a:pt x="0" y="80"/>
                        </a:lnTo>
                        <a:lnTo>
                          <a:pt x="11" y="189"/>
                        </a:lnTo>
                        <a:lnTo>
                          <a:pt x="21" y="284"/>
                        </a:lnTo>
                        <a:lnTo>
                          <a:pt x="39" y="342"/>
                        </a:lnTo>
                        <a:lnTo>
                          <a:pt x="47" y="353"/>
                        </a:lnTo>
                        <a:lnTo>
                          <a:pt x="53" y="337"/>
                        </a:lnTo>
                        <a:lnTo>
                          <a:pt x="55" y="296"/>
                        </a:lnTo>
                        <a:lnTo>
                          <a:pt x="72" y="285"/>
                        </a:lnTo>
                        <a:lnTo>
                          <a:pt x="50" y="253"/>
                        </a:lnTo>
                        <a:lnTo>
                          <a:pt x="36" y="234"/>
                        </a:lnTo>
                        <a:lnTo>
                          <a:pt x="37" y="71"/>
                        </a:lnTo>
                        <a:lnTo>
                          <a:pt x="45" y="6"/>
                        </a:lnTo>
                        <a:lnTo>
                          <a:pt x="3"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496" name="Freeform 648"/>
                  <p:cNvSpPr>
                    <a:spLocks/>
                  </p:cNvSpPr>
                  <p:nvPr/>
                </p:nvSpPr>
                <p:spPr bwMode="auto">
                  <a:xfrm>
                    <a:off x="3121" y="1809"/>
                    <a:ext cx="64" cy="330"/>
                  </a:xfrm>
                  <a:custGeom>
                    <a:avLst/>
                    <a:gdLst/>
                    <a:ahLst/>
                    <a:cxnLst>
                      <a:cxn ang="0">
                        <a:pos x="18" y="9"/>
                      </a:cxn>
                      <a:cxn ang="0">
                        <a:pos x="27" y="68"/>
                      </a:cxn>
                      <a:cxn ang="0">
                        <a:pos x="26" y="209"/>
                      </a:cxn>
                      <a:cxn ang="0">
                        <a:pos x="0" y="268"/>
                      </a:cxn>
                      <a:cxn ang="0">
                        <a:pos x="6" y="274"/>
                      </a:cxn>
                      <a:cxn ang="0">
                        <a:pos x="0" y="304"/>
                      </a:cxn>
                      <a:cxn ang="0">
                        <a:pos x="6" y="329"/>
                      </a:cxn>
                      <a:cxn ang="0">
                        <a:pos x="26" y="289"/>
                      </a:cxn>
                      <a:cxn ang="0">
                        <a:pos x="45" y="216"/>
                      </a:cxn>
                      <a:cxn ang="0">
                        <a:pos x="63" y="54"/>
                      </a:cxn>
                      <a:cxn ang="0">
                        <a:pos x="55" y="0"/>
                      </a:cxn>
                      <a:cxn ang="0">
                        <a:pos x="18" y="9"/>
                      </a:cxn>
                    </a:cxnLst>
                    <a:rect l="0" t="0" r="r" b="b"/>
                    <a:pathLst>
                      <a:path w="64" h="330">
                        <a:moveTo>
                          <a:pt x="18" y="9"/>
                        </a:moveTo>
                        <a:lnTo>
                          <a:pt x="27" y="68"/>
                        </a:lnTo>
                        <a:lnTo>
                          <a:pt x="26" y="209"/>
                        </a:lnTo>
                        <a:lnTo>
                          <a:pt x="0" y="268"/>
                        </a:lnTo>
                        <a:lnTo>
                          <a:pt x="6" y="274"/>
                        </a:lnTo>
                        <a:lnTo>
                          <a:pt x="0" y="304"/>
                        </a:lnTo>
                        <a:lnTo>
                          <a:pt x="6" y="329"/>
                        </a:lnTo>
                        <a:lnTo>
                          <a:pt x="26" y="289"/>
                        </a:lnTo>
                        <a:lnTo>
                          <a:pt x="45" y="216"/>
                        </a:lnTo>
                        <a:lnTo>
                          <a:pt x="63" y="54"/>
                        </a:lnTo>
                        <a:lnTo>
                          <a:pt x="55" y="0"/>
                        </a:lnTo>
                        <a:lnTo>
                          <a:pt x="18" y="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497" name="Freeform 649"/>
                <p:cNvSpPr>
                  <a:spLocks/>
                </p:cNvSpPr>
                <p:nvPr/>
              </p:nvSpPr>
              <p:spPr bwMode="auto">
                <a:xfrm>
                  <a:off x="2916" y="1601"/>
                  <a:ext cx="275" cy="536"/>
                </a:xfrm>
                <a:custGeom>
                  <a:avLst/>
                  <a:gdLst/>
                  <a:ahLst/>
                  <a:cxnLst>
                    <a:cxn ang="0">
                      <a:pos x="111" y="0"/>
                    </a:cxn>
                    <a:cxn ang="0">
                      <a:pos x="43" y="36"/>
                    </a:cxn>
                    <a:cxn ang="0">
                      <a:pos x="35" y="49"/>
                    </a:cxn>
                    <a:cxn ang="0">
                      <a:pos x="0" y="219"/>
                    </a:cxn>
                    <a:cxn ang="0">
                      <a:pos x="5" y="401"/>
                    </a:cxn>
                    <a:cxn ang="0">
                      <a:pos x="49" y="387"/>
                    </a:cxn>
                    <a:cxn ang="0">
                      <a:pos x="52" y="227"/>
                    </a:cxn>
                    <a:cxn ang="0">
                      <a:pos x="59" y="183"/>
                    </a:cxn>
                    <a:cxn ang="0">
                      <a:pos x="60" y="277"/>
                    </a:cxn>
                    <a:cxn ang="0">
                      <a:pos x="49" y="440"/>
                    </a:cxn>
                    <a:cxn ang="0">
                      <a:pos x="68" y="441"/>
                    </a:cxn>
                    <a:cxn ang="0">
                      <a:pos x="67" y="497"/>
                    </a:cxn>
                    <a:cxn ang="0">
                      <a:pos x="68" y="529"/>
                    </a:cxn>
                    <a:cxn ang="0">
                      <a:pos x="139" y="535"/>
                    </a:cxn>
                    <a:cxn ang="0">
                      <a:pos x="197" y="521"/>
                    </a:cxn>
                    <a:cxn ang="0">
                      <a:pos x="230" y="519"/>
                    </a:cxn>
                    <a:cxn ang="0">
                      <a:pos x="227" y="431"/>
                    </a:cxn>
                    <a:cxn ang="0">
                      <a:pos x="231" y="387"/>
                    </a:cxn>
                    <a:cxn ang="0">
                      <a:pos x="214" y="262"/>
                    </a:cxn>
                    <a:cxn ang="0">
                      <a:pos x="212" y="196"/>
                    </a:cxn>
                    <a:cxn ang="0">
                      <a:pos x="220" y="221"/>
                    </a:cxn>
                    <a:cxn ang="0">
                      <a:pos x="227" y="366"/>
                    </a:cxn>
                    <a:cxn ang="0">
                      <a:pos x="262" y="374"/>
                    </a:cxn>
                    <a:cxn ang="0">
                      <a:pos x="274" y="207"/>
                    </a:cxn>
                    <a:cxn ang="0">
                      <a:pos x="232" y="46"/>
                    </a:cxn>
                    <a:cxn ang="0">
                      <a:pos x="163" y="0"/>
                    </a:cxn>
                    <a:cxn ang="0">
                      <a:pos x="111" y="0"/>
                    </a:cxn>
                  </a:cxnLst>
                  <a:rect l="0" t="0" r="r" b="b"/>
                  <a:pathLst>
                    <a:path w="275" h="536">
                      <a:moveTo>
                        <a:pt x="111" y="0"/>
                      </a:moveTo>
                      <a:lnTo>
                        <a:pt x="43" y="36"/>
                      </a:lnTo>
                      <a:lnTo>
                        <a:pt x="35" y="49"/>
                      </a:lnTo>
                      <a:lnTo>
                        <a:pt x="0" y="219"/>
                      </a:lnTo>
                      <a:lnTo>
                        <a:pt x="5" y="401"/>
                      </a:lnTo>
                      <a:lnTo>
                        <a:pt x="49" y="387"/>
                      </a:lnTo>
                      <a:lnTo>
                        <a:pt x="52" y="227"/>
                      </a:lnTo>
                      <a:lnTo>
                        <a:pt x="59" y="183"/>
                      </a:lnTo>
                      <a:lnTo>
                        <a:pt x="60" y="277"/>
                      </a:lnTo>
                      <a:lnTo>
                        <a:pt x="49" y="440"/>
                      </a:lnTo>
                      <a:lnTo>
                        <a:pt x="68" y="441"/>
                      </a:lnTo>
                      <a:lnTo>
                        <a:pt x="67" y="497"/>
                      </a:lnTo>
                      <a:lnTo>
                        <a:pt x="68" y="529"/>
                      </a:lnTo>
                      <a:lnTo>
                        <a:pt x="139" y="535"/>
                      </a:lnTo>
                      <a:lnTo>
                        <a:pt x="197" y="521"/>
                      </a:lnTo>
                      <a:lnTo>
                        <a:pt x="230" y="519"/>
                      </a:lnTo>
                      <a:lnTo>
                        <a:pt x="227" y="431"/>
                      </a:lnTo>
                      <a:lnTo>
                        <a:pt x="231" y="387"/>
                      </a:lnTo>
                      <a:lnTo>
                        <a:pt x="214" y="262"/>
                      </a:lnTo>
                      <a:lnTo>
                        <a:pt x="212" y="196"/>
                      </a:lnTo>
                      <a:lnTo>
                        <a:pt x="220" y="221"/>
                      </a:lnTo>
                      <a:lnTo>
                        <a:pt x="227" y="366"/>
                      </a:lnTo>
                      <a:lnTo>
                        <a:pt x="262" y="374"/>
                      </a:lnTo>
                      <a:lnTo>
                        <a:pt x="274" y="207"/>
                      </a:lnTo>
                      <a:lnTo>
                        <a:pt x="232" y="46"/>
                      </a:lnTo>
                      <a:lnTo>
                        <a:pt x="163" y="0"/>
                      </a:lnTo>
                      <a:lnTo>
                        <a:pt x="111"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498" name="Group 650"/>
                <p:cNvGrpSpPr>
                  <a:grpSpLocks/>
                </p:cNvGrpSpPr>
                <p:nvPr/>
              </p:nvGrpSpPr>
              <p:grpSpPr bwMode="auto">
                <a:xfrm>
                  <a:off x="2965" y="1423"/>
                  <a:ext cx="170" cy="1241"/>
                  <a:chOff x="2965" y="1423"/>
                  <a:chExt cx="170" cy="1241"/>
                </a:xfrm>
              </p:grpSpPr>
              <p:sp>
                <p:nvSpPr>
                  <p:cNvPr id="335499" name="Freeform 651"/>
                  <p:cNvSpPr>
                    <a:spLocks/>
                  </p:cNvSpPr>
                  <p:nvPr/>
                </p:nvSpPr>
                <p:spPr bwMode="auto">
                  <a:xfrm>
                    <a:off x="2972" y="2119"/>
                    <a:ext cx="160" cy="508"/>
                  </a:xfrm>
                  <a:custGeom>
                    <a:avLst/>
                    <a:gdLst/>
                    <a:ahLst/>
                    <a:cxnLst>
                      <a:cxn ang="0">
                        <a:pos x="21" y="8"/>
                      </a:cxn>
                      <a:cxn ang="0">
                        <a:pos x="29" y="186"/>
                      </a:cxn>
                      <a:cxn ang="0">
                        <a:pos x="26" y="234"/>
                      </a:cxn>
                      <a:cxn ang="0">
                        <a:pos x="26" y="284"/>
                      </a:cxn>
                      <a:cxn ang="0">
                        <a:pos x="29" y="329"/>
                      </a:cxn>
                      <a:cxn ang="0">
                        <a:pos x="29" y="365"/>
                      </a:cxn>
                      <a:cxn ang="0">
                        <a:pos x="29" y="410"/>
                      </a:cxn>
                      <a:cxn ang="0">
                        <a:pos x="27" y="429"/>
                      </a:cxn>
                      <a:cxn ang="0">
                        <a:pos x="7" y="486"/>
                      </a:cxn>
                      <a:cxn ang="0">
                        <a:pos x="0" y="507"/>
                      </a:cxn>
                      <a:cxn ang="0">
                        <a:pos x="31" y="507"/>
                      </a:cxn>
                      <a:cxn ang="0">
                        <a:pos x="45" y="482"/>
                      </a:cxn>
                      <a:cxn ang="0">
                        <a:pos x="54" y="454"/>
                      </a:cxn>
                      <a:cxn ang="0">
                        <a:pos x="59" y="408"/>
                      </a:cxn>
                      <a:cxn ang="0">
                        <a:pos x="77" y="284"/>
                      </a:cxn>
                      <a:cxn ang="0">
                        <a:pos x="83" y="249"/>
                      </a:cxn>
                      <a:cxn ang="0">
                        <a:pos x="79" y="316"/>
                      </a:cxn>
                      <a:cxn ang="0">
                        <a:pos x="84" y="357"/>
                      </a:cxn>
                      <a:cxn ang="0">
                        <a:pos x="86" y="396"/>
                      </a:cxn>
                      <a:cxn ang="0">
                        <a:pos x="83" y="431"/>
                      </a:cxn>
                      <a:cxn ang="0">
                        <a:pos x="85" y="448"/>
                      </a:cxn>
                      <a:cxn ang="0">
                        <a:pos x="105" y="501"/>
                      </a:cxn>
                      <a:cxn ang="0">
                        <a:pos x="123" y="502"/>
                      </a:cxn>
                      <a:cxn ang="0">
                        <a:pos x="132" y="502"/>
                      </a:cxn>
                      <a:cxn ang="0">
                        <a:pos x="143" y="491"/>
                      </a:cxn>
                      <a:cxn ang="0">
                        <a:pos x="116" y="431"/>
                      </a:cxn>
                      <a:cxn ang="0">
                        <a:pos x="129" y="305"/>
                      </a:cxn>
                      <a:cxn ang="0">
                        <a:pos x="135" y="245"/>
                      </a:cxn>
                      <a:cxn ang="0">
                        <a:pos x="159" y="0"/>
                      </a:cxn>
                      <a:cxn ang="0">
                        <a:pos x="21" y="8"/>
                      </a:cxn>
                    </a:cxnLst>
                    <a:rect l="0" t="0" r="r" b="b"/>
                    <a:pathLst>
                      <a:path w="160" h="508">
                        <a:moveTo>
                          <a:pt x="21" y="8"/>
                        </a:moveTo>
                        <a:lnTo>
                          <a:pt x="29" y="186"/>
                        </a:lnTo>
                        <a:lnTo>
                          <a:pt x="26" y="234"/>
                        </a:lnTo>
                        <a:lnTo>
                          <a:pt x="26" y="284"/>
                        </a:lnTo>
                        <a:lnTo>
                          <a:pt x="29" y="329"/>
                        </a:lnTo>
                        <a:lnTo>
                          <a:pt x="29" y="365"/>
                        </a:lnTo>
                        <a:lnTo>
                          <a:pt x="29" y="410"/>
                        </a:lnTo>
                        <a:lnTo>
                          <a:pt x="27" y="429"/>
                        </a:lnTo>
                        <a:lnTo>
                          <a:pt x="7" y="486"/>
                        </a:lnTo>
                        <a:lnTo>
                          <a:pt x="0" y="507"/>
                        </a:lnTo>
                        <a:lnTo>
                          <a:pt x="31" y="507"/>
                        </a:lnTo>
                        <a:lnTo>
                          <a:pt x="45" y="482"/>
                        </a:lnTo>
                        <a:lnTo>
                          <a:pt x="54" y="454"/>
                        </a:lnTo>
                        <a:lnTo>
                          <a:pt x="59" y="408"/>
                        </a:lnTo>
                        <a:lnTo>
                          <a:pt x="77" y="284"/>
                        </a:lnTo>
                        <a:lnTo>
                          <a:pt x="83" y="249"/>
                        </a:lnTo>
                        <a:lnTo>
                          <a:pt x="79" y="316"/>
                        </a:lnTo>
                        <a:lnTo>
                          <a:pt x="84" y="357"/>
                        </a:lnTo>
                        <a:lnTo>
                          <a:pt x="86" y="396"/>
                        </a:lnTo>
                        <a:lnTo>
                          <a:pt x="83" y="431"/>
                        </a:lnTo>
                        <a:lnTo>
                          <a:pt x="85" y="448"/>
                        </a:lnTo>
                        <a:lnTo>
                          <a:pt x="105" y="501"/>
                        </a:lnTo>
                        <a:lnTo>
                          <a:pt x="123" y="502"/>
                        </a:lnTo>
                        <a:lnTo>
                          <a:pt x="132" y="502"/>
                        </a:lnTo>
                        <a:lnTo>
                          <a:pt x="143" y="491"/>
                        </a:lnTo>
                        <a:lnTo>
                          <a:pt x="116" y="431"/>
                        </a:lnTo>
                        <a:lnTo>
                          <a:pt x="129" y="305"/>
                        </a:lnTo>
                        <a:lnTo>
                          <a:pt x="135" y="245"/>
                        </a:lnTo>
                        <a:lnTo>
                          <a:pt x="159" y="0"/>
                        </a:lnTo>
                        <a:lnTo>
                          <a:pt x="21" y="8"/>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00" name="Group 652"/>
                  <p:cNvGrpSpPr>
                    <a:grpSpLocks/>
                  </p:cNvGrpSpPr>
                  <p:nvPr/>
                </p:nvGrpSpPr>
                <p:grpSpPr bwMode="auto">
                  <a:xfrm>
                    <a:off x="2996" y="1603"/>
                    <a:ext cx="120" cy="285"/>
                    <a:chOff x="2996" y="1603"/>
                    <a:chExt cx="120" cy="285"/>
                  </a:xfrm>
                </p:grpSpPr>
                <p:sp>
                  <p:nvSpPr>
                    <p:cNvPr id="335501" name="Freeform 653"/>
                    <p:cNvSpPr>
                      <a:spLocks/>
                    </p:cNvSpPr>
                    <p:nvPr/>
                  </p:nvSpPr>
                  <p:spPr bwMode="auto">
                    <a:xfrm>
                      <a:off x="3023" y="1603"/>
                      <a:ext cx="62" cy="32"/>
                    </a:xfrm>
                    <a:custGeom>
                      <a:avLst/>
                      <a:gdLst/>
                      <a:ahLst/>
                      <a:cxnLst>
                        <a:cxn ang="0">
                          <a:pos x="0" y="3"/>
                        </a:cxn>
                        <a:cxn ang="0">
                          <a:pos x="14" y="31"/>
                        </a:cxn>
                        <a:cxn ang="0">
                          <a:pos x="32" y="0"/>
                        </a:cxn>
                        <a:cxn ang="0">
                          <a:pos x="50" y="31"/>
                        </a:cxn>
                        <a:cxn ang="0">
                          <a:pos x="61" y="3"/>
                        </a:cxn>
                      </a:cxnLst>
                      <a:rect l="0" t="0" r="r" b="b"/>
                      <a:pathLst>
                        <a:path w="62" h="32">
                          <a:moveTo>
                            <a:pt x="0" y="3"/>
                          </a:moveTo>
                          <a:lnTo>
                            <a:pt x="14" y="31"/>
                          </a:lnTo>
                          <a:lnTo>
                            <a:pt x="32" y="0"/>
                          </a:lnTo>
                          <a:lnTo>
                            <a:pt x="50" y="31"/>
                          </a:lnTo>
                          <a:lnTo>
                            <a:pt x="61" y="3"/>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502" name="Freeform 654"/>
                    <p:cNvSpPr>
                      <a:spLocks/>
                    </p:cNvSpPr>
                    <p:nvPr/>
                  </p:nvSpPr>
                  <p:spPr bwMode="auto">
                    <a:xfrm>
                      <a:off x="3055" y="1610"/>
                      <a:ext cx="17" cy="263"/>
                    </a:xfrm>
                    <a:custGeom>
                      <a:avLst/>
                      <a:gdLst/>
                      <a:ahLst/>
                      <a:cxnLst>
                        <a:cxn ang="0">
                          <a:pos x="0" y="0"/>
                        </a:cxn>
                        <a:cxn ang="0">
                          <a:pos x="16" y="109"/>
                        </a:cxn>
                        <a:cxn ang="0">
                          <a:pos x="16" y="262"/>
                        </a:cxn>
                      </a:cxnLst>
                      <a:rect l="0" t="0" r="r" b="b"/>
                      <a:pathLst>
                        <a:path w="17" h="263">
                          <a:moveTo>
                            <a:pt x="0" y="0"/>
                          </a:moveTo>
                          <a:lnTo>
                            <a:pt x="16" y="109"/>
                          </a:lnTo>
                          <a:lnTo>
                            <a:pt x="16" y="262"/>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503" name="Freeform 655"/>
                    <p:cNvSpPr>
                      <a:spLocks/>
                    </p:cNvSpPr>
                    <p:nvPr/>
                  </p:nvSpPr>
                  <p:spPr bwMode="auto">
                    <a:xfrm>
                      <a:off x="2996" y="1871"/>
                      <a:ext cx="120" cy="17"/>
                    </a:xfrm>
                    <a:custGeom>
                      <a:avLst/>
                      <a:gdLst/>
                      <a:ahLst/>
                      <a:cxnLst>
                        <a:cxn ang="0">
                          <a:pos x="0" y="16"/>
                        </a:cxn>
                        <a:cxn ang="0">
                          <a:pos x="65" y="0"/>
                        </a:cxn>
                        <a:cxn ang="0">
                          <a:pos x="119" y="4"/>
                        </a:cxn>
                      </a:cxnLst>
                      <a:rect l="0" t="0" r="r" b="b"/>
                      <a:pathLst>
                        <a:path w="120" h="17">
                          <a:moveTo>
                            <a:pt x="0" y="16"/>
                          </a:moveTo>
                          <a:lnTo>
                            <a:pt x="65" y="0"/>
                          </a:lnTo>
                          <a:lnTo>
                            <a:pt x="119" y="4"/>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504" name="Group 656"/>
                  <p:cNvGrpSpPr>
                    <a:grpSpLocks/>
                  </p:cNvGrpSpPr>
                  <p:nvPr/>
                </p:nvGrpSpPr>
                <p:grpSpPr bwMode="auto">
                  <a:xfrm>
                    <a:off x="2965" y="2554"/>
                    <a:ext cx="161" cy="110"/>
                    <a:chOff x="2965" y="2554"/>
                    <a:chExt cx="161" cy="110"/>
                  </a:xfrm>
                </p:grpSpPr>
                <p:sp>
                  <p:nvSpPr>
                    <p:cNvPr id="335505" name="Freeform 657"/>
                    <p:cNvSpPr>
                      <a:spLocks/>
                    </p:cNvSpPr>
                    <p:nvPr/>
                  </p:nvSpPr>
                  <p:spPr bwMode="auto">
                    <a:xfrm>
                      <a:off x="2965" y="2564"/>
                      <a:ext cx="64" cy="100"/>
                    </a:xfrm>
                    <a:custGeom>
                      <a:avLst/>
                      <a:gdLst/>
                      <a:ahLst/>
                      <a:cxnLst>
                        <a:cxn ang="0">
                          <a:pos x="11" y="49"/>
                        </a:cxn>
                        <a:cxn ang="0">
                          <a:pos x="2" y="64"/>
                        </a:cxn>
                        <a:cxn ang="0">
                          <a:pos x="0" y="76"/>
                        </a:cxn>
                        <a:cxn ang="0">
                          <a:pos x="0" y="85"/>
                        </a:cxn>
                        <a:cxn ang="0">
                          <a:pos x="1" y="91"/>
                        </a:cxn>
                        <a:cxn ang="0">
                          <a:pos x="6" y="97"/>
                        </a:cxn>
                        <a:cxn ang="0">
                          <a:pos x="14" y="99"/>
                        </a:cxn>
                        <a:cxn ang="0">
                          <a:pos x="25" y="98"/>
                        </a:cxn>
                        <a:cxn ang="0">
                          <a:pos x="36" y="94"/>
                        </a:cxn>
                        <a:cxn ang="0">
                          <a:pos x="44" y="84"/>
                        </a:cxn>
                        <a:cxn ang="0">
                          <a:pos x="51" y="71"/>
                        </a:cxn>
                        <a:cxn ang="0">
                          <a:pos x="55" y="44"/>
                        </a:cxn>
                        <a:cxn ang="0">
                          <a:pos x="63" y="17"/>
                        </a:cxn>
                        <a:cxn ang="0">
                          <a:pos x="62" y="0"/>
                        </a:cxn>
                        <a:cxn ang="0">
                          <a:pos x="49" y="38"/>
                        </a:cxn>
                        <a:cxn ang="0">
                          <a:pos x="38" y="62"/>
                        </a:cxn>
                        <a:cxn ang="0">
                          <a:pos x="22" y="62"/>
                        </a:cxn>
                        <a:cxn ang="0">
                          <a:pos x="9" y="61"/>
                        </a:cxn>
                        <a:cxn ang="0">
                          <a:pos x="11" y="49"/>
                        </a:cxn>
                      </a:cxnLst>
                      <a:rect l="0" t="0" r="r" b="b"/>
                      <a:pathLst>
                        <a:path w="64" h="100">
                          <a:moveTo>
                            <a:pt x="11" y="49"/>
                          </a:moveTo>
                          <a:lnTo>
                            <a:pt x="2" y="64"/>
                          </a:lnTo>
                          <a:lnTo>
                            <a:pt x="0" y="76"/>
                          </a:lnTo>
                          <a:lnTo>
                            <a:pt x="0" y="85"/>
                          </a:lnTo>
                          <a:lnTo>
                            <a:pt x="1" y="91"/>
                          </a:lnTo>
                          <a:lnTo>
                            <a:pt x="6" y="97"/>
                          </a:lnTo>
                          <a:lnTo>
                            <a:pt x="14" y="99"/>
                          </a:lnTo>
                          <a:lnTo>
                            <a:pt x="25" y="98"/>
                          </a:lnTo>
                          <a:lnTo>
                            <a:pt x="36" y="94"/>
                          </a:lnTo>
                          <a:lnTo>
                            <a:pt x="44" y="84"/>
                          </a:lnTo>
                          <a:lnTo>
                            <a:pt x="51" y="71"/>
                          </a:lnTo>
                          <a:lnTo>
                            <a:pt x="55" y="44"/>
                          </a:lnTo>
                          <a:lnTo>
                            <a:pt x="63" y="17"/>
                          </a:lnTo>
                          <a:lnTo>
                            <a:pt x="62" y="0"/>
                          </a:lnTo>
                          <a:lnTo>
                            <a:pt x="49" y="38"/>
                          </a:lnTo>
                          <a:lnTo>
                            <a:pt x="38" y="62"/>
                          </a:lnTo>
                          <a:lnTo>
                            <a:pt x="22" y="62"/>
                          </a:lnTo>
                          <a:lnTo>
                            <a:pt x="9" y="61"/>
                          </a:lnTo>
                          <a:lnTo>
                            <a:pt x="11" y="4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06" name="Freeform 658"/>
                    <p:cNvSpPr>
                      <a:spLocks/>
                    </p:cNvSpPr>
                    <p:nvPr/>
                  </p:nvSpPr>
                  <p:spPr bwMode="auto">
                    <a:xfrm>
                      <a:off x="3054" y="2554"/>
                      <a:ext cx="72" cy="109"/>
                    </a:xfrm>
                    <a:custGeom>
                      <a:avLst/>
                      <a:gdLst/>
                      <a:ahLst/>
                      <a:cxnLst>
                        <a:cxn ang="0">
                          <a:pos x="1" y="0"/>
                        </a:cxn>
                        <a:cxn ang="0">
                          <a:pos x="0" y="10"/>
                        </a:cxn>
                        <a:cxn ang="0">
                          <a:pos x="9" y="38"/>
                        </a:cxn>
                        <a:cxn ang="0">
                          <a:pos x="15" y="61"/>
                        </a:cxn>
                        <a:cxn ang="0">
                          <a:pos x="22" y="82"/>
                        </a:cxn>
                        <a:cxn ang="0">
                          <a:pos x="29" y="94"/>
                        </a:cxn>
                        <a:cxn ang="0">
                          <a:pos x="37" y="103"/>
                        </a:cxn>
                        <a:cxn ang="0">
                          <a:pos x="46" y="107"/>
                        </a:cxn>
                        <a:cxn ang="0">
                          <a:pos x="57" y="108"/>
                        </a:cxn>
                        <a:cxn ang="0">
                          <a:pos x="63" y="105"/>
                        </a:cxn>
                        <a:cxn ang="0">
                          <a:pos x="68" y="102"/>
                        </a:cxn>
                        <a:cxn ang="0">
                          <a:pos x="71" y="91"/>
                        </a:cxn>
                        <a:cxn ang="0">
                          <a:pos x="69" y="77"/>
                        </a:cxn>
                        <a:cxn ang="0">
                          <a:pos x="63" y="60"/>
                        </a:cxn>
                        <a:cxn ang="0">
                          <a:pos x="58" y="51"/>
                        </a:cxn>
                        <a:cxn ang="0">
                          <a:pos x="56" y="59"/>
                        </a:cxn>
                        <a:cxn ang="0">
                          <a:pos x="54" y="63"/>
                        </a:cxn>
                        <a:cxn ang="0">
                          <a:pos x="45" y="65"/>
                        </a:cxn>
                        <a:cxn ang="0">
                          <a:pos x="37" y="66"/>
                        </a:cxn>
                        <a:cxn ang="0">
                          <a:pos x="23" y="63"/>
                        </a:cxn>
                        <a:cxn ang="0">
                          <a:pos x="9" y="21"/>
                        </a:cxn>
                        <a:cxn ang="0">
                          <a:pos x="1" y="0"/>
                        </a:cxn>
                      </a:cxnLst>
                      <a:rect l="0" t="0" r="r" b="b"/>
                      <a:pathLst>
                        <a:path w="72" h="109">
                          <a:moveTo>
                            <a:pt x="1" y="0"/>
                          </a:moveTo>
                          <a:lnTo>
                            <a:pt x="0" y="10"/>
                          </a:lnTo>
                          <a:lnTo>
                            <a:pt x="9" y="38"/>
                          </a:lnTo>
                          <a:lnTo>
                            <a:pt x="15" y="61"/>
                          </a:lnTo>
                          <a:lnTo>
                            <a:pt x="22" y="82"/>
                          </a:lnTo>
                          <a:lnTo>
                            <a:pt x="29" y="94"/>
                          </a:lnTo>
                          <a:lnTo>
                            <a:pt x="37" y="103"/>
                          </a:lnTo>
                          <a:lnTo>
                            <a:pt x="46" y="107"/>
                          </a:lnTo>
                          <a:lnTo>
                            <a:pt x="57" y="108"/>
                          </a:lnTo>
                          <a:lnTo>
                            <a:pt x="63" y="105"/>
                          </a:lnTo>
                          <a:lnTo>
                            <a:pt x="68" y="102"/>
                          </a:lnTo>
                          <a:lnTo>
                            <a:pt x="71" y="91"/>
                          </a:lnTo>
                          <a:lnTo>
                            <a:pt x="69" y="77"/>
                          </a:lnTo>
                          <a:lnTo>
                            <a:pt x="63" y="60"/>
                          </a:lnTo>
                          <a:lnTo>
                            <a:pt x="58" y="51"/>
                          </a:lnTo>
                          <a:lnTo>
                            <a:pt x="56" y="59"/>
                          </a:lnTo>
                          <a:lnTo>
                            <a:pt x="54" y="63"/>
                          </a:lnTo>
                          <a:lnTo>
                            <a:pt x="45" y="65"/>
                          </a:lnTo>
                          <a:lnTo>
                            <a:pt x="37" y="66"/>
                          </a:lnTo>
                          <a:lnTo>
                            <a:pt x="23" y="63"/>
                          </a:lnTo>
                          <a:lnTo>
                            <a:pt x="9" y="21"/>
                          </a:lnTo>
                          <a:lnTo>
                            <a:pt x="1"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507" name="Group 659"/>
                  <p:cNvGrpSpPr>
                    <a:grpSpLocks/>
                  </p:cNvGrpSpPr>
                  <p:nvPr/>
                </p:nvGrpSpPr>
                <p:grpSpPr bwMode="auto">
                  <a:xfrm>
                    <a:off x="2984" y="1423"/>
                    <a:ext cx="151" cy="181"/>
                    <a:chOff x="2984" y="1423"/>
                    <a:chExt cx="151" cy="181"/>
                  </a:xfrm>
                </p:grpSpPr>
                <p:sp>
                  <p:nvSpPr>
                    <p:cNvPr id="335508" name="Freeform 660"/>
                    <p:cNvSpPr>
                      <a:spLocks/>
                    </p:cNvSpPr>
                    <p:nvPr/>
                  </p:nvSpPr>
                  <p:spPr bwMode="auto">
                    <a:xfrm>
                      <a:off x="3002" y="1436"/>
                      <a:ext cx="111" cy="168"/>
                    </a:xfrm>
                    <a:custGeom>
                      <a:avLst/>
                      <a:gdLst/>
                      <a:ahLst/>
                      <a:cxnLst>
                        <a:cxn ang="0">
                          <a:pos x="27" y="166"/>
                        </a:cxn>
                        <a:cxn ang="0">
                          <a:pos x="27" y="141"/>
                        </a:cxn>
                        <a:cxn ang="0">
                          <a:pos x="18" y="122"/>
                        </a:cxn>
                        <a:cxn ang="0">
                          <a:pos x="9" y="108"/>
                        </a:cxn>
                        <a:cxn ang="0">
                          <a:pos x="6" y="87"/>
                        </a:cxn>
                        <a:cxn ang="0">
                          <a:pos x="1" y="77"/>
                        </a:cxn>
                        <a:cxn ang="0">
                          <a:pos x="0" y="52"/>
                        </a:cxn>
                        <a:cxn ang="0">
                          <a:pos x="9" y="23"/>
                        </a:cxn>
                        <a:cxn ang="0">
                          <a:pos x="26" y="8"/>
                        </a:cxn>
                        <a:cxn ang="0">
                          <a:pos x="45" y="0"/>
                        </a:cxn>
                        <a:cxn ang="0">
                          <a:pos x="68" y="0"/>
                        </a:cxn>
                        <a:cxn ang="0">
                          <a:pos x="89" y="7"/>
                        </a:cxn>
                        <a:cxn ang="0">
                          <a:pos x="104" y="21"/>
                        </a:cxn>
                        <a:cxn ang="0">
                          <a:pos x="110" y="42"/>
                        </a:cxn>
                        <a:cxn ang="0">
                          <a:pos x="110" y="63"/>
                        </a:cxn>
                        <a:cxn ang="0">
                          <a:pos x="107" y="84"/>
                        </a:cxn>
                        <a:cxn ang="0">
                          <a:pos x="97" y="109"/>
                        </a:cxn>
                        <a:cxn ang="0">
                          <a:pos x="91" y="119"/>
                        </a:cxn>
                        <a:cxn ang="0">
                          <a:pos x="87" y="130"/>
                        </a:cxn>
                        <a:cxn ang="0">
                          <a:pos x="85" y="142"/>
                        </a:cxn>
                        <a:cxn ang="0">
                          <a:pos x="80" y="167"/>
                        </a:cxn>
                        <a:cxn ang="0">
                          <a:pos x="27" y="166"/>
                        </a:cxn>
                      </a:cxnLst>
                      <a:rect l="0" t="0" r="r" b="b"/>
                      <a:pathLst>
                        <a:path w="111" h="168">
                          <a:moveTo>
                            <a:pt x="27" y="166"/>
                          </a:moveTo>
                          <a:lnTo>
                            <a:pt x="27" y="141"/>
                          </a:lnTo>
                          <a:lnTo>
                            <a:pt x="18" y="122"/>
                          </a:lnTo>
                          <a:lnTo>
                            <a:pt x="9" y="108"/>
                          </a:lnTo>
                          <a:lnTo>
                            <a:pt x="6" y="87"/>
                          </a:lnTo>
                          <a:lnTo>
                            <a:pt x="1" y="77"/>
                          </a:lnTo>
                          <a:lnTo>
                            <a:pt x="0" y="52"/>
                          </a:lnTo>
                          <a:lnTo>
                            <a:pt x="9" y="23"/>
                          </a:lnTo>
                          <a:lnTo>
                            <a:pt x="26" y="8"/>
                          </a:lnTo>
                          <a:lnTo>
                            <a:pt x="45" y="0"/>
                          </a:lnTo>
                          <a:lnTo>
                            <a:pt x="68" y="0"/>
                          </a:lnTo>
                          <a:lnTo>
                            <a:pt x="89" y="7"/>
                          </a:lnTo>
                          <a:lnTo>
                            <a:pt x="104" y="21"/>
                          </a:lnTo>
                          <a:lnTo>
                            <a:pt x="110" y="42"/>
                          </a:lnTo>
                          <a:lnTo>
                            <a:pt x="110" y="63"/>
                          </a:lnTo>
                          <a:lnTo>
                            <a:pt x="107" y="84"/>
                          </a:lnTo>
                          <a:lnTo>
                            <a:pt x="97" y="109"/>
                          </a:lnTo>
                          <a:lnTo>
                            <a:pt x="91" y="119"/>
                          </a:lnTo>
                          <a:lnTo>
                            <a:pt x="87" y="130"/>
                          </a:lnTo>
                          <a:lnTo>
                            <a:pt x="85" y="142"/>
                          </a:lnTo>
                          <a:lnTo>
                            <a:pt x="80" y="167"/>
                          </a:lnTo>
                          <a:lnTo>
                            <a:pt x="27" y="16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09" name="Freeform 661"/>
                    <p:cNvSpPr>
                      <a:spLocks/>
                    </p:cNvSpPr>
                    <p:nvPr/>
                  </p:nvSpPr>
                  <p:spPr bwMode="auto">
                    <a:xfrm>
                      <a:off x="2984" y="1423"/>
                      <a:ext cx="151" cy="131"/>
                    </a:xfrm>
                    <a:custGeom>
                      <a:avLst/>
                      <a:gdLst/>
                      <a:ahLst/>
                      <a:cxnLst>
                        <a:cxn ang="0">
                          <a:pos x="11" y="112"/>
                        </a:cxn>
                        <a:cxn ang="0">
                          <a:pos x="2" y="100"/>
                        </a:cxn>
                        <a:cxn ang="0">
                          <a:pos x="0" y="85"/>
                        </a:cxn>
                        <a:cxn ang="0">
                          <a:pos x="1" y="68"/>
                        </a:cxn>
                        <a:cxn ang="0">
                          <a:pos x="6" y="53"/>
                        </a:cxn>
                        <a:cxn ang="0">
                          <a:pos x="11" y="37"/>
                        </a:cxn>
                        <a:cxn ang="0">
                          <a:pos x="19" y="29"/>
                        </a:cxn>
                        <a:cxn ang="0">
                          <a:pos x="26" y="16"/>
                        </a:cxn>
                        <a:cxn ang="0">
                          <a:pos x="40" y="5"/>
                        </a:cxn>
                        <a:cxn ang="0">
                          <a:pos x="51" y="2"/>
                        </a:cxn>
                        <a:cxn ang="0">
                          <a:pos x="74" y="0"/>
                        </a:cxn>
                        <a:cxn ang="0">
                          <a:pos x="94" y="1"/>
                        </a:cxn>
                        <a:cxn ang="0">
                          <a:pos x="108" y="5"/>
                        </a:cxn>
                        <a:cxn ang="0">
                          <a:pos x="120" y="10"/>
                        </a:cxn>
                        <a:cxn ang="0">
                          <a:pos x="131" y="22"/>
                        </a:cxn>
                        <a:cxn ang="0">
                          <a:pos x="139" y="32"/>
                        </a:cxn>
                        <a:cxn ang="0">
                          <a:pos x="146" y="43"/>
                        </a:cxn>
                        <a:cxn ang="0">
                          <a:pos x="150" y="57"/>
                        </a:cxn>
                        <a:cxn ang="0">
                          <a:pos x="150" y="80"/>
                        </a:cxn>
                        <a:cxn ang="0">
                          <a:pos x="150" y="96"/>
                        </a:cxn>
                        <a:cxn ang="0">
                          <a:pos x="144" y="103"/>
                        </a:cxn>
                        <a:cxn ang="0">
                          <a:pos x="136" y="114"/>
                        </a:cxn>
                        <a:cxn ang="0">
                          <a:pos x="131" y="122"/>
                        </a:cxn>
                        <a:cxn ang="0">
                          <a:pos x="116" y="127"/>
                        </a:cxn>
                        <a:cxn ang="0">
                          <a:pos x="103" y="130"/>
                        </a:cxn>
                        <a:cxn ang="0">
                          <a:pos x="114" y="114"/>
                        </a:cxn>
                        <a:cxn ang="0">
                          <a:pos x="125" y="86"/>
                        </a:cxn>
                        <a:cxn ang="0">
                          <a:pos x="120" y="54"/>
                        </a:cxn>
                        <a:cxn ang="0">
                          <a:pos x="97" y="61"/>
                        </a:cxn>
                        <a:cxn ang="0">
                          <a:pos x="69" y="61"/>
                        </a:cxn>
                        <a:cxn ang="0">
                          <a:pos x="49" y="59"/>
                        </a:cxn>
                        <a:cxn ang="0">
                          <a:pos x="34" y="56"/>
                        </a:cxn>
                        <a:cxn ang="0">
                          <a:pos x="32" y="65"/>
                        </a:cxn>
                        <a:cxn ang="0">
                          <a:pos x="25" y="88"/>
                        </a:cxn>
                        <a:cxn ang="0">
                          <a:pos x="35" y="115"/>
                        </a:cxn>
                        <a:cxn ang="0">
                          <a:pos x="42" y="130"/>
                        </a:cxn>
                        <a:cxn ang="0">
                          <a:pos x="25" y="121"/>
                        </a:cxn>
                        <a:cxn ang="0">
                          <a:pos x="11" y="112"/>
                        </a:cxn>
                      </a:cxnLst>
                      <a:rect l="0" t="0" r="r" b="b"/>
                      <a:pathLst>
                        <a:path w="151" h="131">
                          <a:moveTo>
                            <a:pt x="11" y="112"/>
                          </a:moveTo>
                          <a:lnTo>
                            <a:pt x="2" y="100"/>
                          </a:lnTo>
                          <a:lnTo>
                            <a:pt x="0" y="85"/>
                          </a:lnTo>
                          <a:lnTo>
                            <a:pt x="1" y="68"/>
                          </a:lnTo>
                          <a:lnTo>
                            <a:pt x="6" y="53"/>
                          </a:lnTo>
                          <a:lnTo>
                            <a:pt x="11" y="37"/>
                          </a:lnTo>
                          <a:lnTo>
                            <a:pt x="19" y="29"/>
                          </a:lnTo>
                          <a:lnTo>
                            <a:pt x="26" y="16"/>
                          </a:lnTo>
                          <a:lnTo>
                            <a:pt x="40" y="5"/>
                          </a:lnTo>
                          <a:lnTo>
                            <a:pt x="51" y="2"/>
                          </a:lnTo>
                          <a:lnTo>
                            <a:pt x="74" y="0"/>
                          </a:lnTo>
                          <a:lnTo>
                            <a:pt x="94" y="1"/>
                          </a:lnTo>
                          <a:lnTo>
                            <a:pt x="108" y="5"/>
                          </a:lnTo>
                          <a:lnTo>
                            <a:pt x="120" y="10"/>
                          </a:lnTo>
                          <a:lnTo>
                            <a:pt x="131" y="22"/>
                          </a:lnTo>
                          <a:lnTo>
                            <a:pt x="139" y="32"/>
                          </a:lnTo>
                          <a:lnTo>
                            <a:pt x="146" y="43"/>
                          </a:lnTo>
                          <a:lnTo>
                            <a:pt x="150" y="57"/>
                          </a:lnTo>
                          <a:lnTo>
                            <a:pt x="150" y="80"/>
                          </a:lnTo>
                          <a:lnTo>
                            <a:pt x="150" y="96"/>
                          </a:lnTo>
                          <a:lnTo>
                            <a:pt x="144" y="103"/>
                          </a:lnTo>
                          <a:lnTo>
                            <a:pt x="136" y="114"/>
                          </a:lnTo>
                          <a:lnTo>
                            <a:pt x="131" y="122"/>
                          </a:lnTo>
                          <a:lnTo>
                            <a:pt x="116" y="127"/>
                          </a:lnTo>
                          <a:lnTo>
                            <a:pt x="103" y="130"/>
                          </a:lnTo>
                          <a:lnTo>
                            <a:pt x="114" y="114"/>
                          </a:lnTo>
                          <a:lnTo>
                            <a:pt x="125" y="86"/>
                          </a:lnTo>
                          <a:lnTo>
                            <a:pt x="120" y="54"/>
                          </a:lnTo>
                          <a:lnTo>
                            <a:pt x="97" y="61"/>
                          </a:lnTo>
                          <a:lnTo>
                            <a:pt x="69" y="61"/>
                          </a:lnTo>
                          <a:lnTo>
                            <a:pt x="49" y="59"/>
                          </a:lnTo>
                          <a:lnTo>
                            <a:pt x="34" y="56"/>
                          </a:lnTo>
                          <a:lnTo>
                            <a:pt x="32" y="65"/>
                          </a:lnTo>
                          <a:lnTo>
                            <a:pt x="25" y="88"/>
                          </a:lnTo>
                          <a:lnTo>
                            <a:pt x="35" y="115"/>
                          </a:lnTo>
                          <a:lnTo>
                            <a:pt x="42" y="130"/>
                          </a:lnTo>
                          <a:lnTo>
                            <a:pt x="25" y="121"/>
                          </a:lnTo>
                          <a:lnTo>
                            <a:pt x="11" y="11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10" name="Group 662"/>
                    <p:cNvGrpSpPr>
                      <a:grpSpLocks/>
                    </p:cNvGrpSpPr>
                    <p:nvPr/>
                  </p:nvGrpSpPr>
                  <p:grpSpPr bwMode="auto">
                    <a:xfrm>
                      <a:off x="3005" y="1521"/>
                      <a:ext cx="111" cy="10"/>
                      <a:chOff x="3005" y="1521"/>
                      <a:chExt cx="111" cy="10"/>
                    </a:xfrm>
                  </p:grpSpPr>
                  <p:sp>
                    <p:nvSpPr>
                      <p:cNvPr id="335511" name="Oval 663"/>
                      <p:cNvSpPr>
                        <a:spLocks noChangeArrowheads="1"/>
                      </p:cNvSpPr>
                      <p:nvPr/>
                    </p:nvSpPr>
                    <p:spPr bwMode="auto">
                      <a:xfrm>
                        <a:off x="3005" y="1521"/>
                        <a:ext cx="8" cy="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512" name="Oval 664"/>
                      <p:cNvSpPr>
                        <a:spLocks noChangeArrowheads="1"/>
                      </p:cNvSpPr>
                      <p:nvPr/>
                    </p:nvSpPr>
                    <p:spPr bwMode="auto">
                      <a:xfrm>
                        <a:off x="3108" y="1523"/>
                        <a:ext cx="8" cy="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grpSp>
          </p:grpSp>
          <p:grpSp>
            <p:nvGrpSpPr>
              <p:cNvPr id="335513" name="Group 665"/>
              <p:cNvGrpSpPr>
                <a:grpSpLocks/>
              </p:cNvGrpSpPr>
              <p:nvPr/>
            </p:nvGrpSpPr>
            <p:grpSpPr bwMode="auto">
              <a:xfrm>
                <a:off x="2601" y="2736"/>
                <a:ext cx="208" cy="769"/>
                <a:chOff x="3333" y="1318"/>
                <a:chExt cx="335" cy="1381"/>
              </a:xfrm>
            </p:grpSpPr>
            <p:grpSp>
              <p:nvGrpSpPr>
                <p:cNvPr id="335514" name="Group 666"/>
                <p:cNvGrpSpPr>
                  <a:grpSpLocks/>
                </p:cNvGrpSpPr>
                <p:nvPr/>
              </p:nvGrpSpPr>
              <p:grpSpPr bwMode="auto">
                <a:xfrm>
                  <a:off x="3333" y="2564"/>
                  <a:ext cx="329" cy="135"/>
                  <a:chOff x="3333" y="2564"/>
                  <a:chExt cx="329" cy="135"/>
                </a:xfrm>
              </p:grpSpPr>
              <p:sp>
                <p:nvSpPr>
                  <p:cNvPr id="335515" name="Freeform 667"/>
                  <p:cNvSpPr>
                    <a:spLocks/>
                  </p:cNvSpPr>
                  <p:nvPr/>
                </p:nvSpPr>
                <p:spPr bwMode="auto">
                  <a:xfrm>
                    <a:off x="3333" y="2564"/>
                    <a:ext cx="137" cy="84"/>
                  </a:xfrm>
                  <a:custGeom>
                    <a:avLst/>
                    <a:gdLst/>
                    <a:ahLst/>
                    <a:cxnLst>
                      <a:cxn ang="0">
                        <a:pos x="69" y="0"/>
                      </a:cxn>
                      <a:cxn ang="0">
                        <a:pos x="47" y="21"/>
                      </a:cxn>
                      <a:cxn ang="0">
                        <a:pos x="28" y="45"/>
                      </a:cxn>
                      <a:cxn ang="0">
                        <a:pos x="3" y="66"/>
                      </a:cxn>
                      <a:cxn ang="0">
                        <a:pos x="0" y="77"/>
                      </a:cxn>
                      <a:cxn ang="0">
                        <a:pos x="25" y="83"/>
                      </a:cxn>
                      <a:cxn ang="0">
                        <a:pos x="50" y="80"/>
                      </a:cxn>
                      <a:cxn ang="0">
                        <a:pos x="81" y="66"/>
                      </a:cxn>
                      <a:cxn ang="0">
                        <a:pos x="104" y="53"/>
                      </a:cxn>
                      <a:cxn ang="0">
                        <a:pos x="128" y="50"/>
                      </a:cxn>
                      <a:cxn ang="0">
                        <a:pos x="136" y="43"/>
                      </a:cxn>
                      <a:cxn ang="0">
                        <a:pos x="134" y="4"/>
                      </a:cxn>
                      <a:cxn ang="0">
                        <a:pos x="69" y="0"/>
                      </a:cxn>
                    </a:cxnLst>
                    <a:rect l="0" t="0" r="r" b="b"/>
                    <a:pathLst>
                      <a:path w="137" h="84">
                        <a:moveTo>
                          <a:pt x="69" y="0"/>
                        </a:moveTo>
                        <a:lnTo>
                          <a:pt x="47" y="21"/>
                        </a:lnTo>
                        <a:lnTo>
                          <a:pt x="28" y="45"/>
                        </a:lnTo>
                        <a:lnTo>
                          <a:pt x="3" y="66"/>
                        </a:lnTo>
                        <a:lnTo>
                          <a:pt x="0" y="77"/>
                        </a:lnTo>
                        <a:lnTo>
                          <a:pt x="25" y="83"/>
                        </a:lnTo>
                        <a:lnTo>
                          <a:pt x="50" y="80"/>
                        </a:lnTo>
                        <a:lnTo>
                          <a:pt x="81" y="66"/>
                        </a:lnTo>
                        <a:lnTo>
                          <a:pt x="104" y="53"/>
                        </a:lnTo>
                        <a:lnTo>
                          <a:pt x="128" y="50"/>
                        </a:lnTo>
                        <a:lnTo>
                          <a:pt x="136" y="43"/>
                        </a:lnTo>
                        <a:lnTo>
                          <a:pt x="134" y="4"/>
                        </a:lnTo>
                        <a:lnTo>
                          <a:pt x="69"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16" name="Freeform 668"/>
                  <p:cNvSpPr>
                    <a:spLocks/>
                  </p:cNvSpPr>
                  <p:nvPr/>
                </p:nvSpPr>
                <p:spPr bwMode="auto">
                  <a:xfrm>
                    <a:off x="3576" y="2606"/>
                    <a:ext cx="86" cy="93"/>
                  </a:xfrm>
                  <a:custGeom>
                    <a:avLst/>
                    <a:gdLst/>
                    <a:ahLst/>
                    <a:cxnLst>
                      <a:cxn ang="0">
                        <a:pos x="1" y="2"/>
                      </a:cxn>
                      <a:cxn ang="0">
                        <a:pos x="0" y="26"/>
                      </a:cxn>
                      <a:cxn ang="0">
                        <a:pos x="12" y="38"/>
                      </a:cxn>
                      <a:cxn ang="0">
                        <a:pos x="15" y="59"/>
                      </a:cxn>
                      <a:cxn ang="0">
                        <a:pos x="34" y="79"/>
                      </a:cxn>
                      <a:cxn ang="0">
                        <a:pos x="50" y="90"/>
                      </a:cxn>
                      <a:cxn ang="0">
                        <a:pos x="64" y="92"/>
                      </a:cxn>
                      <a:cxn ang="0">
                        <a:pos x="78" y="91"/>
                      </a:cxn>
                      <a:cxn ang="0">
                        <a:pos x="85" y="77"/>
                      </a:cxn>
                      <a:cxn ang="0">
                        <a:pos x="83" y="56"/>
                      </a:cxn>
                      <a:cxn ang="0">
                        <a:pos x="69" y="33"/>
                      </a:cxn>
                      <a:cxn ang="0">
                        <a:pos x="48" y="8"/>
                      </a:cxn>
                      <a:cxn ang="0">
                        <a:pos x="47" y="0"/>
                      </a:cxn>
                      <a:cxn ang="0">
                        <a:pos x="1" y="2"/>
                      </a:cxn>
                    </a:cxnLst>
                    <a:rect l="0" t="0" r="r" b="b"/>
                    <a:pathLst>
                      <a:path w="86" h="93">
                        <a:moveTo>
                          <a:pt x="1" y="2"/>
                        </a:moveTo>
                        <a:lnTo>
                          <a:pt x="0" y="26"/>
                        </a:lnTo>
                        <a:lnTo>
                          <a:pt x="12" y="38"/>
                        </a:lnTo>
                        <a:lnTo>
                          <a:pt x="15" y="59"/>
                        </a:lnTo>
                        <a:lnTo>
                          <a:pt x="34" y="79"/>
                        </a:lnTo>
                        <a:lnTo>
                          <a:pt x="50" y="90"/>
                        </a:lnTo>
                        <a:lnTo>
                          <a:pt x="64" y="92"/>
                        </a:lnTo>
                        <a:lnTo>
                          <a:pt x="78" y="91"/>
                        </a:lnTo>
                        <a:lnTo>
                          <a:pt x="85" y="77"/>
                        </a:lnTo>
                        <a:lnTo>
                          <a:pt x="83" y="56"/>
                        </a:lnTo>
                        <a:lnTo>
                          <a:pt x="69" y="33"/>
                        </a:lnTo>
                        <a:lnTo>
                          <a:pt x="48" y="8"/>
                        </a:lnTo>
                        <a:lnTo>
                          <a:pt x="47" y="0"/>
                        </a:lnTo>
                        <a:lnTo>
                          <a:pt x="1" y="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517" name="Group 669"/>
                <p:cNvGrpSpPr>
                  <a:grpSpLocks/>
                </p:cNvGrpSpPr>
                <p:nvPr/>
              </p:nvGrpSpPr>
              <p:grpSpPr bwMode="auto">
                <a:xfrm>
                  <a:off x="3367" y="1492"/>
                  <a:ext cx="301" cy="1117"/>
                  <a:chOff x="3367" y="1492"/>
                  <a:chExt cx="301" cy="1117"/>
                </a:xfrm>
              </p:grpSpPr>
              <p:sp>
                <p:nvSpPr>
                  <p:cNvPr id="335518" name="Freeform 670"/>
                  <p:cNvSpPr>
                    <a:spLocks/>
                  </p:cNvSpPr>
                  <p:nvPr/>
                </p:nvSpPr>
                <p:spPr bwMode="auto">
                  <a:xfrm>
                    <a:off x="3374" y="2069"/>
                    <a:ext cx="41" cy="105"/>
                  </a:xfrm>
                  <a:custGeom>
                    <a:avLst/>
                    <a:gdLst/>
                    <a:ahLst/>
                    <a:cxnLst>
                      <a:cxn ang="0">
                        <a:pos x="2" y="1"/>
                      </a:cxn>
                      <a:cxn ang="0">
                        <a:pos x="0" y="58"/>
                      </a:cxn>
                      <a:cxn ang="0">
                        <a:pos x="21" y="93"/>
                      </a:cxn>
                      <a:cxn ang="0">
                        <a:pos x="31" y="104"/>
                      </a:cxn>
                      <a:cxn ang="0">
                        <a:pos x="30" y="54"/>
                      </a:cxn>
                      <a:cxn ang="0">
                        <a:pos x="34" y="60"/>
                      </a:cxn>
                      <a:cxn ang="0">
                        <a:pos x="40" y="76"/>
                      </a:cxn>
                      <a:cxn ang="0">
                        <a:pos x="40" y="58"/>
                      </a:cxn>
                      <a:cxn ang="0">
                        <a:pos x="35" y="27"/>
                      </a:cxn>
                      <a:cxn ang="0">
                        <a:pos x="22" y="0"/>
                      </a:cxn>
                      <a:cxn ang="0">
                        <a:pos x="2" y="1"/>
                      </a:cxn>
                    </a:cxnLst>
                    <a:rect l="0" t="0" r="r" b="b"/>
                    <a:pathLst>
                      <a:path w="41" h="105">
                        <a:moveTo>
                          <a:pt x="2" y="1"/>
                        </a:moveTo>
                        <a:lnTo>
                          <a:pt x="0" y="58"/>
                        </a:lnTo>
                        <a:lnTo>
                          <a:pt x="21" y="93"/>
                        </a:lnTo>
                        <a:lnTo>
                          <a:pt x="31" y="104"/>
                        </a:lnTo>
                        <a:lnTo>
                          <a:pt x="30" y="54"/>
                        </a:lnTo>
                        <a:lnTo>
                          <a:pt x="34" y="60"/>
                        </a:lnTo>
                        <a:lnTo>
                          <a:pt x="40" y="76"/>
                        </a:lnTo>
                        <a:lnTo>
                          <a:pt x="40" y="58"/>
                        </a:lnTo>
                        <a:lnTo>
                          <a:pt x="35" y="27"/>
                        </a:lnTo>
                        <a:lnTo>
                          <a:pt x="22" y="0"/>
                        </a:lnTo>
                        <a:lnTo>
                          <a:pt x="2" y="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19" name="Freeform 671"/>
                  <p:cNvSpPr>
                    <a:spLocks/>
                  </p:cNvSpPr>
                  <p:nvPr/>
                </p:nvSpPr>
                <p:spPr bwMode="auto">
                  <a:xfrm>
                    <a:off x="3394" y="1844"/>
                    <a:ext cx="237" cy="765"/>
                  </a:xfrm>
                  <a:custGeom>
                    <a:avLst/>
                    <a:gdLst/>
                    <a:ahLst/>
                    <a:cxnLst>
                      <a:cxn ang="0">
                        <a:pos x="2" y="0"/>
                      </a:cxn>
                      <a:cxn ang="0">
                        <a:pos x="0" y="415"/>
                      </a:cxn>
                      <a:cxn ang="0">
                        <a:pos x="2" y="723"/>
                      </a:cxn>
                      <a:cxn ang="0">
                        <a:pos x="73" y="737"/>
                      </a:cxn>
                      <a:cxn ang="0">
                        <a:pos x="83" y="485"/>
                      </a:cxn>
                      <a:cxn ang="0">
                        <a:pos x="75" y="461"/>
                      </a:cxn>
                      <a:cxn ang="0">
                        <a:pos x="83" y="447"/>
                      </a:cxn>
                      <a:cxn ang="0">
                        <a:pos x="83" y="294"/>
                      </a:cxn>
                      <a:cxn ang="0">
                        <a:pos x="101" y="342"/>
                      </a:cxn>
                      <a:cxn ang="0">
                        <a:pos x="141" y="551"/>
                      </a:cxn>
                      <a:cxn ang="0">
                        <a:pos x="176" y="764"/>
                      </a:cxn>
                      <a:cxn ang="0">
                        <a:pos x="236" y="764"/>
                      </a:cxn>
                      <a:cxn ang="0">
                        <a:pos x="209" y="477"/>
                      </a:cxn>
                      <a:cxn ang="0">
                        <a:pos x="198" y="234"/>
                      </a:cxn>
                      <a:cxn ang="0">
                        <a:pos x="203" y="5"/>
                      </a:cxn>
                      <a:cxn ang="0">
                        <a:pos x="2" y="0"/>
                      </a:cxn>
                    </a:cxnLst>
                    <a:rect l="0" t="0" r="r" b="b"/>
                    <a:pathLst>
                      <a:path w="237" h="765">
                        <a:moveTo>
                          <a:pt x="2" y="0"/>
                        </a:moveTo>
                        <a:lnTo>
                          <a:pt x="0" y="415"/>
                        </a:lnTo>
                        <a:lnTo>
                          <a:pt x="2" y="723"/>
                        </a:lnTo>
                        <a:lnTo>
                          <a:pt x="73" y="737"/>
                        </a:lnTo>
                        <a:lnTo>
                          <a:pt x="83" y="485"/>
                        </a:lnTo>
                        <a:lnTo>
                          <a:pt x="75" y="461"/>
                        </a:lnTo>
                        <a:lnTo>
                          <a:pt x="83" y="447"/>
                        </a:lnTo>
                        <a:lnTo>
                          <a:pt x="83" y="294"/>
                        </a:lnTo>
                        <a:lnTo>
                          <a:pt x="101" y="342"/>
                        </a:lnTo>
                        <a:lnTo>
                          <a:pt x="141" y="551"/>
                        </a:lnTo>
                        <a:lnTo>
                          <a:pt x="176" y="764"/>
                        </a:lnTo>
                        <a:lnTo>
                          <a:pt x="236" y="764"/>
                        </a:lnTo>
                        <a:lnTo>
                          <a:pt x="209" y="477"/>
                        </a:lnTo>
                        <a:lnTo>
                          <a:pt x="198" y="234"/>
                        </a:lnTo>
                        <a:lnTo>
                          <a:pt x="203" y="5"/>
                        </a:lnTo>
                        <a:lnTo>
                          <a:pt x="2"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20" name="Freeform 672"/>
                  <p:cNvSpPr>
                    <a:spLocks/>
                  </p:cNvSpPr>
                  <p:nvPr/>
                </p:nvSpPr>
                <p:spPr bwMode="auto">
                  <a:xfrm>
                    <a:off x="3367" y="1492"/>
                    <a:ext cx="301" cy="585"/>
                  </a:xfrm>
                  <a:custGeom>
                    <a:avLst/>
                    <a:gdLst/>
                    <a:ahLst/>
                    <a:cxnLst>
                      <a:cxn ang="0">
                        <a:pos x="99" y="7"/>
                      </a:cxn>
                      <a:cxn ang="0">
                        <a:pos x="8" y="78"/>
                      </a:cxn>
                      <a:cxn ang="0">
                        <a:pos x="2" y="265"/>
                      </a:cxn>
                      <a:cxn ang="0">
                        <a:pos x="0" y="360"/>
                      </a:cxn>
                      <a:cxn ang="0">
                        <a:pos x="5" y="584"/>
                      </a:cxn>
                      <a:cxn ang="0">
                        <a:pos x="26" y="584"/>
                      </a:cxn>
                      <a:cxn ang="0">
                        <a:pos x="36" y="354"/>
                      </a:cxn>
                      <a:cxn ang="0">
                        <a:pos x="228" y="354"/>
                      </a:cxn>
                      <a:cxn ang="0">
                        <a:pos x="234" y="297"/>
                      </a:cxn>
                      <a:cxn ang="0">
                        <a:pos x="240" y="337"/>
                      </a:cxn>
                      <a:cxn ang="0">
                        <a:pos x="227" y="424"/>
                      </a:cxn>
                      <a:cxn ang="0">
                        <a:pos x="214" y="554"/>
                      </a:cxn>
                      <a:cxn ang="0">
                        <a:pos x="246" y="562"/>
                      </a:cxn>
                      <a:cxn ang="0">
                        <a:pos x="300" y="334"/>
                      </a:cxn>
                      <a:cxn ang="0">
                        <a:pos x="266" y="66"/>
                      </a:cxn>
                      <a:cxn ang="0">
                        <a:pos x="164" y="0"/>
                      </a:cxn>
                      <a:cxn ang="0">
                        <a:pos x="119" y="30"/>
                      </a:cxn>
                      <a:cxn ang="0">
                        <a:pos x="99" y="7"/>
                      </a:cxn>
                    </a:cxnLst>
                    <a:rect l="0" t="0" r="r" b="b"/>
                    <a:pathLst>
                      <a:path w="301" h="585">
                        <a:moveTo>
                          <a:pt x="99" y="7"/>
                        </a:moveTo>
                        <a:lnTo>
                          <a:pt x="8" y="78"/>
                        </a:lnTo>
                        <a:lnTo>
                          <a:pt x="2" y="265"/>
                        </a:lnTo>
                        <a:lnTo>
                          <a:pt x="0" y="360"/>
                        </a:lnTo>
                        <a:lnTo>
                          <a:pt x="5" y="584"/>
                        </a:lnTo>
                        <a:lnTo>
                          <a:pt x="26" y="584"/>
                        </a:lnTo>
                        <a:lnTo>
                          <a:pt x="36" y="354"/>
                        </a:lnTo>
                        <a:lnTo>
                          <a:pt x="228" y="354"/>
                        </a:lnTo>
                        <a:lnTo>
                          <a:pt x="234" y="297"/>
                        </a:lnTo>
                        <a:lnTo>
                          <a:pt x="240" y="337"/>
                        </a:lnTo>
                        <a:lnTo>
                          <a:pt x="227" y="424"/>
                        </a:lnTo>
                        <a:lnTo>
                          <a:pt x="214" y="554"/>
                        </a:lnTo>
                        <a:lnTo>
                          <a:pt x="246" y="562"/>
                        </a:lnTo>
                        <a:lnTo>
                          <a:pt x="300" y="334"/>
                        </a:lnTo>
                        <a:lnTo>
                          <a:pt x="266" y="66"/>
                        </a:lnTo>
                        <a:lnTo>
                          <a:pt x="164" y="0"/>
                        </a:lnTo>
                        <a:lnTo>
                          <a:pt x="119" y="30"/>
                        </a:lnTo>
                        <a:lnTo>
                          <a:pt x="99" y="7"/>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21" name="Freeform 673"/>
                  <p:cNvSpPr>
                    <a:spLocks/>
                  </p:cNvSpPr>
                  <p:nvPr/>
                </p:nvSpPr>
                <p:spPr bwMode="auto">
                  <a:xfrm>
                    <a:off x="3572" y="2042"/>
                    <a:ext cx="46" cy="99"/>
                  </a:xfrm>
                  <a:custGeom>
                    <a:avLst/>
                    <a:gdLst/>
                    <a:ahLst/>
                    <a:cxnLst>
                      <a:cxn ang="0">
                        <a:pos x="13" y="0"/>
                      </a:cxn>
                      <a:cxn ang="0">
                        <a:pos x="0" y="52"/>
                      </a:cxn>
                      <a:cxn ang="0">
                        <a:pos x="23" y="98"/>
                      </a:cxn>
                      <a:cxn ang="0">
                        <a:pos x="31" y="93"/>
                      </a:cxn>
                      <a:cxn ang="0">
                        <a:pos x="45" y="88"/>
                      </a:cxn>
                      <a:cxn ang="0">
                        <a:pos x="40" y="73"/>
                      </a:cxn>
                      <a:cxn ang="0">
                        <a:pos x="38" y="55"/>
                      </a:cxn>
                      <a:cxn ang="0">
                        <a:pos x="45" y="36"/>
                      </a:cxn>
                      <a:cxn ang="0">
                        <a:pos x="40" y="4"/>
                      </a:cxn>
                      <a:cxn ang="0">
                        <a:pos x="13" y="0"/>
                      </a:cxn>
                    </a:cxnLst>
                    <a:rect l="0" t="0" r="r" b="b"/>
                    <a:pathLst>
                      <a:path w="46" h="99">
                        <a:moveTo>
                          <a:pt x="13" y="0"/>
                        </a:moveTo>
                        <a:lnTo>
                          <a:pt x="0" y="52"/>
                        </a:lnTo>
                        <a:lnTo>
                          <a:pt x="23" y="98"/>
                        </a:lnTo>
                        <a:lnTo>
                          <a:pt x="31" y="93"/>
                        </a:lnTo>
                        <a:lnTo>
                          <a:pt x="45" y="88"/>
                        </a:lnTo>
                        <a:lnTo>
                          <a:pt x="40" y="73"/>
                        </a:lnTo>
                        <a:lnTo>
                          <a:pt x="38" y="55"/>
                        </a:lnTo>
                        <a:lnTo>
                          <a:pt x="45" y="36"/>
                        </a:lnTo>
                        <a:lnTo>
                          <a:pt x="40" y="4"/>
                        </a:lnTo>
                        <a:lnTo>
                          <a:pt x="13"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22" name="Group 674"/>
                  <p:cNvGrpSpPr>
                    <a:grpSpLocks/>
                  </p:cNvGrpSpPr>
                  <p:nvPr/>
                </p:nvGrpSpPr>
                <p:grpSpPr bwMode="auto">
                  <a:xfrm>
                    <a:off x="3403" y="1504"/>
                    <a:ext cx="192" cy="361"/>
                    <a:chOff x="3403" y="1504"/>
                    <a:chExt cx="192" cy="361"/>
                  </a:xfrm>
                </p:grpSpPr>
                <p:grpSp>
                  <p:nvGrpSpPr>
                    <p:cNvPr id="335523" name="Group 675"/>
                    <p:cNvGrpSpPr>
                      <a:grpSpLocks/>
                    </p:cNvGrpSpPr>
                    <p:nvPr/>
                  </p:nvGrpSpPr>
                  <p:grpSpPr bwMode="auto">
                    <a:xfrm>
                      <a:off x="3403" y="1504"/>
                      <a:ext cx="192" cy="361"/>
                      <a:chOff x="3403" y="1504"/>
                      <a:chExt cx="192" cy="361"/>
                    </a:xfrm>
                  </p:grpSpPr>
                  <p:grpSp>
                    <p:nvGrpSpPr>
                      <p:cNvPr id="335524" name="Group 676"/>
                      <p:cNvGrpSpPr>
                        <a:grpSpLocks/>
                      </p:cNvGrpSpPr>
                      <p:nvPr/>
                    </p:nvGrpSpPr>
                    <p:grpSpPr bwMode="auto">
                      <a:xfrm>
                        <a:off x="3403" y="1848"/>
                        <a:ext cx="192" cy="17"/>
                        <a:chOff x="3403" y="1848"/>
                        <a:chExt cx="192" cy="17"/>
                      </a:xfrm>
                    </p:grpSpPr>
                    <p:sp>
                      <p:nvSpPr>
                        <p:cNvPr id="335525" name="Line 677"/>
                        <p:cNvSpPr>
                          <a:spLocks noChangeShapeType="1"/>
                        </p:cNvSpPr>
                        <p:nvPr/>
                      </p:nvSpPr>
                      <p:spPr bwMode="auto">
                        <a:xfrm>
                          <a:off x="3403" y="1865"/>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sp>
                      <p:nvSpPr>
                        <p:cNvPr id="335526" name="Line 678"/>
                        <p:cNvSpPr>
                          <a:spLocks noChangeShapeType="1"/>
                        </p:cNvSpPr>
                        <p:nvPr/>
                      </p:nvSpPr>
                      <p:spPr bwMode="auto">
                        <a:xfrm>
                          <a:off x="3403" y="1848"/>
                          <a:ext cx="192" cy="0"/>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sp>
                    <p:nvSpPr>
                      <p:cNvPr id="335527" name="Freeform 679"/>
                      <p:cNvSpPr>
                        <a:spLocks/>
                      </p:cNvSpPr>
                      <p:nvPr/>
                    </p:nvSpPr>
                    <p:spPr bwMode="auto">
                      <a:xfrm>
                        <a:off x="3456" y="1504"/>
                        <a:ext cx="90" cy="53"/>
                      </a:xfrm>
                      <a:custGeom>
                        <a:avLst/>
                        <a:gdLst/>
                        <a:ahLst/>
                        <a:cxnLst>
                          <a:cxn ang="0">
                            <a:pos x="0" y="6"/>
                          </a:cxn>
                          <a:cxn ang="0">
                            <a:pos x="3" y="52"/>
                          </a:cxn>
                          <a:cxn ang="0">
                            <a:pos x="29" y="19"/>
                          </a:cxn>
                          <a:cxn ang="0">
                            <a:pos x="46" y="51"/>
                          </a:cxn>
                          <a:cxn ang="0">
                            <a:pos x="89" y="0"/>
                          </a:cxn>
                        </a:cxnLst>
                        <a:rect l="0" t="0" r="r" b="b"/>
                        <a:pathLst>
                          <a:path w="90" h="53">
                            <a:moveTo>
                              <a:pt x="0" y="6"/>
                            </a:moveTo>
                            <a:lnTo>
                              <a:pt x="3" y="52"/>
                            </a:lnTo>
                            <a:lnTo>
                              <a:pt x="29" y="19"/>
                            </a:lnTo>
                            <a:lnTo>
                              <a:pt x="46" y="51"/>
                            </a:lnTo>
                            <a:lnTo>
                              <a:pt x="89"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sp>
                  <p:nvSpPr>
                    <p:cNvPr id="335528" name="Line 680"/>
                    <p:cNvSpPr>
                      <a:spLocks noChangeShapeType="1"/>
                    </p:cNvSpPr>
                    <p:nvPr/>
                  </p:nvSpPr>
                  <p:spPr bwMode="auto">
                    <a:xfrm>
                      <a:off x="3484" y="1529"/>
                      <a:ext cx="0" cy="335"/>
                    </a:xfrm>
                    <a:prstGeom prst="line">
                      <a:avLst/>
                    </a:prstGeom>
                    <a:noFill/>
                    <a:ln w="3175">
                      <a:solidFill>
                        <a:schemeClr val="bg1"/>
                      </a:solidFill>
                      <a:round/>
                      <a:headEnd type="none" w="sm" len="sm"/>
                      <a:tailEnd type="none" w="sm" len="sm"/>
                    </a:ln>
                    <a:effectLst/>
                  </p:spPr>
                  <p:txBody>
                    <a:bodyPr wrap="none" anchor="ctr"/>
                    <a:lstStyle/>
                    <a:p>
                      <a:endParaRPr lang="zh-CN" altLang="en-US"/>
                    </a:p>
                  </p:txBody>
                </p:sp>
              </p:grpSp>
            </p:grpSp>
            <p:grpSp>
              <p:nvGrpSpPr>
                <p:cNvPr id="335529" name="Group 681"/>
                <p:cNvGrpSpPr>
                  <a:grpSpLocks/>
                </p:cNvGrpSpPr>
                <p:nvPr/>
              </p:nvGrpSpPr>
              <p:grpSpPr bwMode="auto">
                <a:xfrm>
                  <a:off x="3428" y="1318"/>
                  <a:ext cx="127" cy="206"/>
                  <a:chOff x="3428" y="1318"/>
                  <a:chExt cx="127" cy="206"/>
                </a:xfrm>
              </p:grpSpPr>
              <p:grpSp>
                <p:nvGrpSpPr>
                  <p:cNvPr id="335530" name="Group 682"/>
                  <p:cNvGrpSpPr>
                    <a:grpSpLocks/>
                  </p:cNvGrpSpPr>
                  <p:nvPr/>
                </p:nvGrpSpPr>
                <p:grpSpPr bwMode="auto">
                  <a:xfrm>
                    <a:off x="3432" y="1328"/>
                    <a:ext cx="118" cy="196"/>
                    <a:chOff x="3432" y="1328"/>
                    <a:chExt cx="118" cy="196"/>
                  </a:xfrm>
                </p:grpSpPr>
                <p:sp>
                  <p:nvSpPr>
                    <p:cNvPr id="335531" name="Freeform 683"/>
                    <p:cNvSpPr>
                      <a:spLocks/>
                    </p:cNvSpPr>
                    <p:nvPr/>
                  </p:nvSpPr>
                  <p:spPr bwMode="auto">
                    <a:xfrm>
                      <a:off x="3432" y="1328"/>
                      <a:ext cx="118" cy="196"/>
                    </a:xfrm>
                    <a:custGeom>
                      <a:avLst/>
                      <a:gdLst/>
                      <a:ahLst/>
                      <a:cxnLst>
                        <a:cxn ang="0">
                          <a:pos x="4" y="35"/>
                        </a:cxn>
                        <a:cxn ang="0">
                          <a:pos x="1" y="55"/>
                        </a:cxn>
                        <a:cxn ang="0">
                          <a:pos x="0" y="62"/>
                        </a:cxn>
                        <a:cxn ang="0">
                          <a:pos x="4" y="69"/>
                        </a:cxn>
                        <a:cxn ang="0">
                          <a:pos x="0" y="84"/>
                        </a:cxn>
                        <a:cxn ang="0">
                          <a:pos x="2" y="107"/>
                        </a:cxn>
                        <a:cxn ang="0">
                          <a:pos x="5" y="118"/>
                        </a:cxn>
                        <a:cxn ang="0">
                          <a:pos x="8" y="129"/>
                        </a:cxn>
                        <a:cxn ang="0">
                          <a:pos x="11" y="140"/>
                        </a:cxn>
                        <a:cxn ang="0">
                          <a:pos x="16" y="152"/>
                        </a:cxn>
                        <a:cxn ang="0">
                          <a:pos x="25" y="154"/>
                        </a:cxn>
                        <a:cxn ang="0">
                          <a:pos x="34" y="157"/>
                        </a:cxn>
                        <a:cxn ang="0">
                          <a:pos x="34" y="166"/>
                        </a:cxn>
                        <a:cxn ang="0">
                          <a:pos x="33" y="172"/>
                        </a:cxn>
                        <a:cxn ang="0">
                          <a:pos x="52" y="195"/>
                        </a:cxn>
                        <a:cxn ang="0">
                          <a:pos x="99" y="166"/>
                        </a:cxn>
                        <a:cxn ang="0">
                          <a:pos x="101" y="112"/>
                        </a:cxn>
                        <a:cxn ang="0">
                          <a:pos x="108" y="97"/>
                        </a:cxn>
                        <a:cxn ang="0">
                          <a:pos x="111" y="85"/>
                        </a:cxn>
                        <a:cxn ang="0">
                          <a:pos x="115" y="70"/>
                        </a:cxn>
                        <a:cxn ang="0">
                          <a:pos x="117" y="57"/>
                        </a:cxn>
                        <a:cxn ang="0">
                          <a:pos x="116" y="46"/>
                        </a:cxn>
                        <a:cxn ang="0">
                          <a:pos x="114" y="33"/>
                        </a:cxn>
                        <a:cxn ang="0">
                          <a:pos x="111" y="23"/>
                        </a:cxn>
                        <a:cxn ang="0">
                          <a:pos x="107" y="15"/>
                        </a:cxn>
                        <a:cxn ang="0">
                          <a:pos x="99" y="9"/>
                        </a:cxn>
                        <a:cxn ang="0">
                          <a:pos x="91" y="5"/>
                        </a:cxn>
                        <a:cxn ang="0">
                          <a:pos x="81" y="3"/>
                        </a:cxn>
                        <a:cxn ang="0">
                          <a:pos x="71" y="1"/>
                        </a:cxn>
                        <a:cxn ang="0">
                          <a:pos x="57" y="0"/>
                        </a:cxn>
                        <a:cxn ang="0">
                          <a:pos x="44" y="1"/>
                        </a:cxn>
                        <a:cxn ang="0">
                          <a:pos x="29" y="4"/>
                        </a:cxn>
                        <a:cxn ang="0">
                          <a:pos x="21" y="10"/>
                        </a:cxn>
                        <a:cxn ang="0">
                          <a:pos x="13" y="15"/>
                        </a:cxn>
                        <a:cxn ang="0">
                          <a:pos x="8" y="24"/>
                        </a:cxn>
                        <a:cxn ang="0">
                          <a:pos x="4" y="35"/>
                        </a:cxn>
                      </a:cxnLst>
                      <a:rect l="0" t="0" r="r" b="b"/>
                      <a:pathLst>
                        <a:path w="118" h="196">
                          <a:moveTo>
                            <a:pt x="4" y="35"/>
                          </a:moveTo>
                          <a:lnTo>
                            <a:pt x="1" y="55"/>
                          </a:lnTo>
                          <a:lnTo>
                            <a:pt x="0" y="62"/>
                          </a:lnTo>
                          <a:lnTo>
                            <a:pt x="4" y="69"/>
                          </a:lnTo>
                          <a:lnTo>
                            <a:pt x="0" y="84"/>
                          </a:lnTo>
                          <a:lnTo>
                            <a:pt x="2" y="107"/>
                          </a:lnTo>
                          <a:lnTo>
                            <a:pt x="5" y="118"/>
                          </a:lnTo>
                          <a:lnTo>
                            <a:pt x="8" y="129"/>
                          </a:lnTo>
                          <a:lnTo>
                            <a:pt x="11" y="140"/>
                          </a:lnTo>
                          <a:lnTo>
                            <a:pt x="16" y="152"/>
                          </a:lnTo>
                          <a:lnTo>
                            <a:pt x="25" y="154"/>
                          </a:lnTo>
                          <a:lnTo>
                            <a:pt x="34" y="157"/>
                          </a:lnTo>
                          <a:lnTo>
                            <a:pt x="34" y="166"/>
                          </a:lnTo>
                          <a:lnTo>
                            <a:pt x="33" y="172"/>
                          </a:lnTo>
                          <a:lnTo>
                            <a:pt x="52" y="195"/>
                          </a:lnTo>
                          <a:lnTo>
                            <a:pt x="99" y="166"/>
                          </a:lnTo>
                          <a:lnTo>
                            <a:pt x="101" y="112"/>
                          </a:lnTo>
                          <a:lnTo>
                            <a:pt x="108" y="97"/>
                          </a:lnTo>
                          <a:lnTo>
                            <a:pt x="111" y="85"/>
                          </a:lnTo>
                          <a:lnTo>
                            <a:pt x="115" y="70"/>
                          </a:lnTo>
                          <a:lnTo>
                            <a:pt x="117" y="57"/>
                          </a:lnTo>
                          <a:lnTo>
                            <a:pt x="116" y="46"/>
                          </a:lnTo>
                          <a:lnTo>
                            <a:pt x="114" y="33"/>
                          </a:lnTo>
                          <a:lnTo>
                            <a:pt x="111" y="23"/>
                          </a:lnTo>
                          <a:lnTo>
                            <a:pt x="107" y="15"/>
                          </a:lnTo>
                          <a:lnTo>
                            <a:pt x="99" y="9"/>
                          </a:lnTo>
                          <a:lnTo>
                            <a:pt x="91" y="5"/>
                          </a:lnTo>
                          <a:lnTo>
                            <a:pt x="81" y="3"/>
                          </a:lnTo>
                          <a:lnTo>
                            <a:pt x="71" y="1"/>
                          </a:lnTo>
                          <a:lnTo>
                            <a:pt x="57" y="0"/>
                          </a:lnTo>
                          <a:lnTo>
                            <a:pt x="44" y="1"/>
                          </a:lnTo>
                          <a:lnTo>
                            <a:pt x="29" y="4"/>
                          </a:lnTo>
                          <a:lnTo>
                            <a:pt x="21" y="10"/>
                          </a:lnTo>
                          <a:lnTo>
                            <a:pt x="13" y="15"/>
                          </a:lnTo>
                          <a:lnTo>
                            <a:pt x="8" y="24"/>
                          </a:lnTo>
                          <a:lnTo>
                            <a:pt x="4" y="35"/>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32" name="Freeform 684"/>
                    <p:cNvSpPr>
                      <a:spLocks/>
                    </p:cNvSpPr>
                    <p:nvPr/>
                  </p:nvSpPr>
                  <p:spPr bwMode="auto">
                    <a:xfrm>
                      <a:off x="3463" y="1393"/>
                      <a:ext cx="44" cy="48"/>
                    </a:xfrm>
                    <a:custGeom>
                      <a:avLst/>
                      <a:gdLst/>
                      <a:ahLst/>
                      <a:cxnLst>
                        <a:cxn ang="0">
                          <a:pos x="5" y="3"/>
                        </a:cxn>
                        <a:cxn ang="0">
                          <a:pos x="14" y="1"/>
                        </a:cxn>
                        <a:cxn ang="0">
                          <a:pos x="28" y="0"/>
                        </a:cxn>
                        <a:cxn ang="0">
                          <a:pos x="37" y="3"/>
                        </a:cxn>
                        <a:cxn ang="0">
                          <a:pos x="40" y="5"/>
                        </a:cxn>
                        <a:cxn ang="0">
                          <a:pos x="41" y="9"/>
                        </a:cxn>
                        <a:cxn ang="0">
                          <a:pos x="43" y="10"/>
                        </a:cxn>
                        <a:cxn ang="0">
                          <a:pos x="24" y="11"/>
                        </a:cxn>
                        <a:cxn ang="0">
                          <a:pos x="27" y="13"/>
                        </a:cxn>
                        <a:cxn ang="0">
                          <a:pos x="37" y="14"/>
                        </a:cxn>
                        <a:cxn ang="0">
                          <a:pos x="14" y="14"/>
                        </a:cxn>
                        <a:cxn ang="0">
                          <a:pos x="7" y="14"/>
                        </a:cxn>
                        <a:cxn ang="0">
                          <a:pos x="4" y="38"/>
                        </a:cxn>
                        <a:cxn ang="0">
                          <a:pos x="6" y="44"/>
                        </a:cxn>
                        <a:cxn ang="0">
                          <a:pos x="7" y="47"/>
                        </a:cxn>
                        <a:cxn ang="0">
                          <a:pos x="0" y="41"/>
                        </a:cxn>
                        <a:cxn ang="0">
                          <a:pos x="0" y="41"/>
                        </a:cxn>
                        <a:cxn ang="0">
                          <a:pos x="5" y="11"/>
                        </a:cxn>
                        <a:cxn ang="0">
                          <a:pos x="5" y="3"/>
                        </a:cxn>
                      </a:cxnLst>
                      <a:rect l="0" t="0" r="r" b="b"/>
                      <a:pathLst>
                        <a:path w="44" h="48">
                          <a:moveTo>
                            <a:pt x="5" y="3"/>
                          </a:moveTo>
                          <a:lnTo>
                            <a:pt x="14" y="1"/>
                          </a:lnTo>
                          <a:lnTo>
                            <a:pt x="28" y="0"/>
                          </a:lnTo>
                          <a:lnTo>
                            <a:pt x="37" y="3"/>
                          </a:lnTo>
                          <a:lnTo>
                            <a:pt x="40" y="5"/>
                          </a:lnTo>
                          <a:lnTo>
                            <a:pt x="41" y="9"/>
                          </a:lnTo>
                          <a:lnTo>
                            <a:pt x="43" y="10"/>
                          </a:lnTo>
                          <a:lnTo>
                            <a:pt x="24" y="11"/>
                          </a:lnTo>
                          <a:lnTo>
                            <a:pt x="27" y="13"/>
                          </a:lnTo>
                          <a:lnTo>
                            <a:pt x="37" y="14"/>
                          </a:lnTo>
                          <a:lnTo>
                            <a:pt x="14" y="14"/>
                          </a:lnTo>
                          <a:lnTo>
                            <a:pt x="7" y="14"/>
                          </a:lnTo>
                          <a:lnTo>
                            <a:pt x="4" y="38"/>
                          </a:lnTo>
                          <a:lnTo>
                            <a:pt x="6" y="44"/>
                          </a:lnTo>
                          <a:lnTo>
                            <a:pt x="7" y="47"/>
                          </a:lnTo>
                          <a:lnTo>
                            <a:pt x="0" y="41"/>
                          </a:lnTo>
                          <a:lnTo>
                            <a:pt x="0" y="41"/>
                          </a:lnTo>
                          <a:lnTo>
                            <a:pt x="5" y="11"/>
                          </a:lnTo>
                          <a:lnTo>
                            <a:pt x="5" y="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33" name="Freeform 685"/>
                    <p:cNvSpPr>
                      <a:spLocks/>
                    </p:cNvSpPr>
                    <p:nvPr/>
                  </p:nvSpPr>
                  <p:spPr bwMode="auto">
                    <a:xfrm>
                      <a:off x="3433" y="1394"/>
                      <a:ext cx="25" cy="17"/>
                    </a:xfrm>
                    <a:custGeom>
                      <a:avLst/>
                      <a:gdLst/>
                      <a:ahLst/>
                      <a:cxnLst>
                        <a:cxn ang="0">
                          <a:pos x="21" y="3"/>
                        </a:cxn>
                        <a:cxn ang="0">
                          <a:pos x="9" y="0"/>
                        </a:cxn>
                        <a:cxn ang="0">
                          <a:pos x="1" y="0"/>
                        </a:cxn>
                        <a:cxn ang="0">
                          <a:pos x="2" y="7"/>
                        </a:cxn>
                        <a:cxn ang="0">
                          <a:pos x="0" y="11"/>
                        </a:cxn>
                        <a:cxn ang="0">
                          <a:pos x="10" y="11"/>
                        </a:cxn>
                        <a:cxn ang="0">
                          <a:pos x="17" y="11"/>
                        </a:cxn>
                        <a:cxn ang="0">
                          <a:pos x="8" y="14"/>
                        </a:cxn>
                        <a:cxn ang="0">
                          <a:pos x="2" y="16"/>
                        </a:cxn>
                        <a:cxn ang="0">
                          <a:pos x="19" y="14"/>
                        </a:cxn>
                        <a:cxn ang="0">
                          <a:pos x="24" y="13"/>
                        </a:cxn>
                        <a:cxn ang="0">
                          <a:pos x="21" y="3"/>
                        </a:cxn>
                      </a:cxnLst>
                      <a:rect l="0" t="0" r="r" b="b"/>
                      <a:pathLst>
                        <a:path w="25" h="17">
                          <a:moveTo>
                            <a:pt x="21" y="3"/>
                          </a:moveTo>
                          <a:lnTo>
                            <a:pt x="9" y="0"/>
                          </a:lnTo>
                          <a:lnTo>
                            <a:pt x="1" y="0"/>
                          </a:lnTo>
                          <a:lnTo>
                            <a:pt x="2" y="7"/>
                          </a:lnTo>
                          <a:lnTo>
                            <a:pt x="0" y="11"/>
                          </a:lnTo>
                          <a:lnTo>
                            <a:pt x="10" y="11"/>
                          </a:lnTo>
                          <a:lnTo>
                            <a:pt x="17" y="11"/>
                          </a:lnTo>
                          <a:lnTo>
                            <a:pt x="8" y="14"/>
                          </a:lnTo>
                          <a:lnTo>
                            <a:pt x="2" y="16"/>
                          </a:lnTo>
                          <a:lnTo>
                            <a:pt x="19" y="14"/>
                          </a:lnTo>
                          <a:lnTo>
                            <a:pt x="24" y="13"/>
                          </a:lnTo>
                          <a:lnTo>
                            <a:pt x="21" y="3"/>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34" name="Freeform 686"/>
                    <p:cNvSpPr>
                      <a:spLocks/>
                    </p:cNvSpPr>
                    <p:nvPr/>
                  </p:nvSpPr>
                  <p:spPr bwMode="auto">
                    <a:xfrm>
                      <a:off x="3473" y="1434"/>
                      <a:ext cx="60" cy="61"/>
                    </a:xfrm>
                    <a:custGeom>
                      <a:avLst/>
                      <a:gdLst/>
                      <a:ahLst/>
                      <a:cxnLst>
                        <a:cxn ang="0">
                          <a:pos x="49" y="16"/>
                        </a:cxn>
                        <a:cxn ang="0">
                          <a:pos x="44" y="30"/>
                        </a:cxn>
                        <a:cxn ang="0">
                          <a:pos x="0" y="52"/>
                        </a:cxn>
                        <a:cxn ang="0">
                          <a:pos x="23" y="47"/>
                        </a:cxn>
                        <a:cxn ang="0">
                          <a:pos x="33" y="44"/>
                        </a:cxn>
                        <a:cxn ang="0">
                          <a:pos x="45" y="46"/>
                        </a:cxn>
                        <a:cxn ang="0">
                          <a:pos x="54" y="49"/>
                        </a:cxn>
                        <a:cxn ang="0">
                          <a:pos x="58" y="60"/>
                        </a:cxn>
                        <a:cxn ang="0">
                          <a:pos x="59" y="18"/>
                        </a:cxn>
                        <a:cxn ang="0">
                          <a:pos x="58" y="9"/>
                        </a:cxn>
                        <a:cxn ang="0">
                          <a:pos x="51" y="0"/>
                        </a:cxn>
                        <a:cxn ang="0">
                          <a:pos x="49" y="16"/>
                        </a:cxn>
                      </a:cxnLst>
                      <a:rect l="0" t="0" r="r" b="b"/>
                      <a:pathLst>
                        <a:path w="60" h="61">
                          <a:moveTo>
                            <a:pt x="49" y="16"/>
                          </a:moveTo>
                          <a:lnTo>
                            <a:pt x="44" y="30"/>
                          </a:lnTo>
                          <a:lnTo>
                            <a:pt x="0" y="52"/>
                          </a:lnTo>
                          <a:lnTo>
                            <a:pt x="23" y="47"/>
                          </a:lnTo>
                          <a:lnTo>
                            <a:pt x="33" y="44"/>
                          </a:lnTo>
                          <a:lnTo>
                            <a:pt x="45" y="46"/>
                          </a:lnTo>
                          <a:lnTo>
                            <a:pt x="54" y="49"/>
                          </a:lnTo>
                          <a:lnTo>
                            <a:pt x="58" y="60"/>
                          </a:lnTo>
                          <a:lnTo>
                            <a:pt x="59" y="18"/>
                          </a:lnTo>
                          <a:lnTo>
                            <a:pt x="58" y="9"/>
                          </a:lnTo>
                          <a:lnTo>
                            <a:pt x="51" y="0"/>
                          </a:lnTo>
                          <a:lnTo>
                            <a:pt x="49" y="16"/>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535" name="Freeform 687"/>
                  <p:cNvSpPr>
                    <a:spLocks/>
                  </p:cNvSpPr>
                  <p:nvPr/>
                </p:nvSpPr>
                <p:spPr bwMode="auto">
                  <a:xfrm>
                    <a:off x="3428" y="1318"/>
                    <a:ext cx="127" cy="142"/>
                  </a:xfrm>
                  <a:custGeom>
                    <a:avLst/>
                    <a:gdLst/>
                    <a:ahLst/>
                    <a:cxnLst>
                      <a:cxn ang="0">
                        <a:pos x="22" y="12"/>
                      </a:cxn>
                      <a:cxn ang="0">
                        <a:pos x="33" y="6"/>
                      </a:cxn>
                      <a:cxn ang="0">
                        <a:pos x="42" y="4"/>
                      </a:cxn>
                      <a:cxn ang="0">
                        <a:pos x="58" y="0"/>
                      </a:cxn>
                      <a:cxn ang="0">
                        <a:pos x="69" y="0"/>
                      </a:cxn>
                      <a:cxn ang="0">
                        <a:pos x="81" y="0"/>
                      </a:cxn>
                      <a:cxn ang="0">
                        <a:pos x="93" y="3"/>
                      </a:cxn>
                      <a:cxn ang="0">
                        <a:pos x="101" y="3"/>
                      </a:cxn>
                      <a:cxn ang="0">
                        <a:pos x="109" y="5"/>
                      </a:cxn>
                      <a:cxn ang="0">
                        <a:pos x="116" y="12"/>
                      </a:cxn>
                      <a:cxn ang="0">
                        <a:pos x="121" y="19"/>
                      </a:cxn>
                      <a:cxn ang="0">
                        <a:pos x="122" y="30"/>
                      </a:cxn>
                      <a:cxn ang="0">
                        <a:pos x="124" y="43"/>
                      </a:cxn>
                      <a:cxn ang="0">
                        <a:pos x="126" y="62"/>
                      </a:cxn>
                      <a:cxn ang="0">
                        <a:pos x="125" y="78"/>
                      </a:cxn>
                      <a:cxn ang="0">
                        <a:pos x="121" y="93"/>
                      </a:cxn>
                      <a:cxn ang="0">
                        <a:pos x="119" y="106"/>
                      </a:cxn>
                      <a:cxn ang="0">
                        <a:pos x="115" y="115"/>
                      </a:cxn>
                      <a:cxn ang="0">
                        <a:pos x="112" y="124"/>
                      </a:cxn>
                      <a:cxn ang="0">
                        <a:pos x="108" y="132"/>
                      </a:cxn>
                      <a:cxn ang="0">
                        <a:pos x="103" y="141"/>
                      </a:cxn>
                      <a:cxn ang="0">
                        <a:pos x="99" y="141"/>
                      </a:cxn>
                      <a:cxn ang="0">
                        <a:pos x="101" y="128"/>
                      </a:cxn>
                      <a:cxn ang="0">
                        <a:pos x="98" y="120"/>
                      </a:cxn>
                      <a:cxn ang="0">
                        <a:pos x="96" y="115"/>
                      </a:cxn>
                      <a:cxn ang="0">
                        <a:pos x="99" y="107"/>
                      </a:cxn>
                      <a:cxn ang="0">
                        <a:pos x="101" y="93"/>
                      </a:cxn>
                      <a:cxn ang="0">
                        <a:pos x="97" y="89"/>
                      </a:cxn>
                      <a:cxn ang="0">
                        <a:pos x="92" y="96"/>
                      </a:cxn>
                      <a:cxn ang="0">
                        <a:pos x="87" y="103"/>
                      </a:cxn>
                      <a:cxn ang="0">
                        <a:pos x="88" y="89"/>
                      </a:cxn>
                      <a:cxn ang="0">
                        <a:pos x="85" y="72"/>
                      </a:cxn>
                      <a:cxn ang="0">
                        <a:pos x="85" y="54"/>
                      </a:cxn>
                      <a:cxn ang="0">
                        <a:pos x="85" y="44"/>
                      </a:cxn>
                      <a:cxn ang="0">
                        <a:pos x="89" y="40"/>
                      </a:cxn>
                      <a:cxn ang="0">
                        <a:pos x="80" y="42"/>
                      </a:cxn>
                      <a:cxn ang="0">
                        <a:pos x="73" y="45"/>
                      </a:cxn>
                      <a:cxn ang="0">
                        <a:pos x="67" y="46"/>
                      </a:cxn>
                      <a:cxn ang="0">
                        <a:pos x="54" y="48"/>
                      </a:cxn>
                      <a:cxn ang="0">
                        <a:pos x="46" y="50"/>
                      </a:cxn>
                      <a:cxn ang="0">
                        <a:pos x="58" y="45"/>
                      </a:cxn>
                      <a:cxn ang="0">
                        <a:pos x="50" y="45"/>
                      </a:cxn>
                      <a:cxn ang="0">
                        <a:pos x="36" y="45"/>
                      </a:cxn>
                      <a:cxn ang="0">
                        <a:pos x="25" y="43"/>
                      </a:cxn>
                      <a:cxn ang="0">
                        <a:pos x="12" y="44"/>
                      </a:cxn>
                      <a:cxn ang="0">
                        <a:pos x="8" y="53"/>
                      </a:cxn>
                      <a:cxn ang="0">
                        <a:pos x="6" y="64"/>
                      </a:cxn>
                      <a:cxn ang="0">
                        <a:pos x="4" y="50"/>
                      </a:cxn>
                      <a:cxn ang="0">
                        <a:pos x="0" y="35"/>
                      </a:cxn>
                      <a:cxn ang="0">
                        <a:pos x="6" y="24"/>
                      </a:cxn>
                      <a:cxn ang="0">
                        <a:pos x="13" y="17"/>
                      </a:cxn>
                      <a:cxn ang="0">
                        <a:pos x="22" y="12"/>
                      </a:cxn>
                    </a:cxnLst>
                    <a:rect l="0" t="0" r="r" b="b"/>
                    <a:pathLst>
                      <a:path w="127" h="142">
                        <a:moveTo>
                          <a:pt x="22" y="12"/>
                        </a:moveTo>
                        <a:lnTo>
                          <a:pt x="33" y="6"/>
                        </a:lnTo>
                        <a:lnTo>
                          <a:pt x="42" y="4"/>
                        </a:lnTo>
                        <a:lnTo>
                          <a:pt x="58" y="0"/>
                        </a:lnTo>
                        <a:lnTo>
                          <a:pt x="69" y="0"/>
                        </a:lnTo>
                        <a:lnTo>
                          <a:pt x="81" y="0"/>
                        </a:lnTo>
                        <a:lnTo>
                          <a:pt x="93" y="3"/>
                        </a:lnTo>
                        <a:lnTo>
                          <a:pt x="101" y="3"/>
                        </a:lnTo>
                        <a:lnTo>
                          <a:pt x="109" y="5"/>
                        </a:lnTo>
                        <a:lnTo>
                          <a:pt x="116" y="12"/>
                        </a:lnTo>
                        <a:lnTo>
                          <a:pt x="121" y="19"/>
                        </a:lnTo>
                        <a:lnTo>
                          <a:pt x="122" y="30"/>
                        </a:lnTo>
                        <a:lnTo>
                          <a:pt x="124" y="43"/>
                        </a:lnTo>
                        <a:lnTo>
                          <a:pt x="126" y="62"/>
                        </a:lnTo>
                        <a:lnTo>
                          <a:pt x="125" y="78"/>
                        </a:lnTo>
                        <a:lnTo>
                          <a:pt x="121" y="93"/>
                        </a:lnTo>
                        <a:lnTo>
                          <a:pt x="119" y="106"/>
                        </a:lnTo>
                        <a:lnTo>
                          <a:pt x="115" y="115"/>
                        </a:lnTo>
                        <a:lnTo>
                          <a:pt x="112" y="124"/>
                        </a:lnTo>
                        <a:lnTo>
                          <a:pt x="108" y="132"/>
                        </a:lnTo>
                        <a:lnTo>
                          <a:pt x="103" y="141"/>
                        </a:lnTo>
                        <a:lnTo>
                          <a:pt x="99" y="141"/>
                        </a:lnTo>
                        <a:lnTo>
                          <a:pt x="101" y="128"/>
                        </a:lnTo>
                        <a:lnTo>
                          <a:pt x="98" y="120"/>
                        </a:lnTo>
                        <a:lnTo>
                          <a:pt x="96" y="115"/>
                        </a:lnTo>
                        <a:lnTo>
                          <a:pt x="99" y="107"/>
                        </a:lnTo>
                        <a:lnTo>
                          <a:pt x="101" y="93"/>
                        </a:lnTo>
                        <a:lnTo>
                          <a:pt x="97" y="89"/>
                        </a:lnTo>
                        <a:lnTo>
                          <a:pt x="92" y="96"/>
                        </a:lnTo>
                        <a:lnTo>
                          <a:pt x="87" y="103"/>
                        </a:lnTo>
                        <a:lnTo>
                          <a:pt x="88" y="89"/>
                        </a:lnTo>
                        <a:lnTo>
                          <a:pt x="85" y="72"/>
                        </a:lnTo>
                        <a:lnTo>
                          <a:pt x="85" y="54"/>
                        </a:lnTo>
                        <a:lnTo>
                          <a:pt x="85" y="44"/>
                        </a:lnTo>
                        <a:lnTo>
                          <a:pt x="89" y="40"/>
                        </a:lnTo>
                        <a:lnTo>
                          <a:pt x="80" y="42"/>
                        </a:lnTo>
                        <a:lnTo>
                          <a:pt x="73" y="45"/>
                        </a:lnTo>
                        <a:lnTo>
                          <a:pt x="67" y="46"/>
                        </a:lnTo>
                        <a:lnTo>
                          <a:pt x="54" y="48"/>
                        </a:lnTo>
                        <a:lnTo>
                          <a:pt x="46" y="50"/>
                        </a:lnTo>
                        <a:lnTo>
                          <a:pt x="58" y="45"/>
                        </a:lnTo>
                        <a:lnTo>
                          <a:pt x="50" y="45"/>
                        </a:lnTo>
                        <a:lnTo>
                          <a:pt x="36" y="45"/>
                        </a:lnTo>
                        <a:lnTo>
                          <a:pt x="25" y="43"/>
                        </a:lnTo>
                        <a:lnTo>
                          <a:pt x="12" y="44"/>
                        </a:lnTo>
                        <a:lnTo>
                          <a:pt x="8" y="53"/>
                        </a:lnTo>
                        <a:lnTo>
                          <a:pt x="6" y="64"/>
                        </a:lnTo>
                        <a:lnTo>
                          <a:pt x="4" y="50"/>
                        </a:lnTo>
                        <a:lnTo>
                          <a:pt x="0" y="35"/>
                        </a:lnTo>
                        <a:lnTo>
                          <a:pt x="6" y="24"/>
                        </a:lnTo>
                        <a:lnTo>
                          <a:pt x="13" y="17"/>
                        </a:lnTo>
                        <a:lnTo>
                          <a:pt x="22" y="1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536" name="Group 688"/>
              <p:cNvGrpSpPr>
                <a:grpSpLocks/>
              </p:cNvGrpSpPr>
              <p:nvPr/>
            </p:nvGrpSpPr>
            <p:grpSpPr bwMode="auto">
              <a:xfrm>
                <a:off x="2400" y="2784"/>
                <a:ext cx="177" cy="742"/>
                <a:chOff x="3141" y="1350"/>
                <a:chExt cx="287" cy="1331"/>
              </a:xfrm>
            </p:grpSpPr>
            <p:grpSp>
              <p:nvGrpSpPr>
                <p:cNvPr id="335537" name="Group 689"/>
                <p:cNvGrpSpPr>
                  <a:grpSpLocks/>
                </p:cNvGrpSpPr>
                <p:nvPr/>
              </p:nvGrpSpPr>
              <p:grpSpPr bwMode="auto">
                <a:xfrm>
                  <a:off x="3202" y="1350"/>
                  <a:ext cx="152" cy="232"/>
                  <a:chOff x="3202" y="1350"/>
                  <a:chExt cx="152" cy="232"/>
                </a:xfrm>
              </p:grpSpPr>
              <p:sp>
                <p:nvSpPr>
                  <p:cNvPr id="335538" name="Freeform 690"/>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39" name="Freeform 691"/>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40" name="Group 692"/>
                  <p:cNvGrpSpPr>
                    <a:grpSpLocks/>
                  </p:cNvGrpSpPr>
                  <p:nvPr/>
                </p:nvGrpSpPr>
                <p:grpSpPr bwMode="auto">
                  <a:xfrm>
                    <a:off x="3231" y="1474"/>
                    <a:ext cx="96" cy="18"/>
                    <a:chOff x="3231" y="1474"/>
                    <a:chExt cx="96" cy="18"/>
                  </a:xfrm>
                </p:grpSpPr>
                <p:grpSp>
                  <p:nvGrpSpPr>
                    <p:cNvPr id="335541" name="Group 693"/>
                    <p:cNvGrpSpPr>
                      <a:grpSpLocks/>
                    </p:cNvGrpSpPr>
                    <p:nvPr/>
                  </p:nvGrpSpPr>
                  <p:grpSpPr bwMode="auto">
                    <a:xfrm>
                      <a:off x="3231" y="1474"/>
                      <a:ext cx="10" cy="18"/>
                      <a:chOff x="3231" y="1474"/>
                      <a:chExt cx="10" cy="18"/>
                    </a:xfrm>
                  </p:grpSpPr>
                  <p:sp>
                    <p:nvSpPr>
                      <p:cNvPr id="335542" name="Oval 694"/>
                      <p:cNvSpPr>
                        <a:spLocks noChangeArrowheads="1"/>
                      </p:cNvSpPr>
                      <p:nvPr/>
                    </p:nvSpPr>
                    <p:spPr bwMode="auto">
                      <a:xfrm>
                        <a:off x="3231" y="1474"/>
                        <a:ext cx="9"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543" name="Oval 695"/>
                      <p:cNvSpPr>
                        <a:spLocks noChangeArrowheads="1"/>
                      </p:cNvSpPr>
                      <p:nvPr/>
                    </p:nvSpPr>
                    <p:spPr bwMode="auto">
                      <a:xfrm>
                        <a:off x="3233"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nvGrpSpPr>
                    <p:cNvPr id="335544" name="Group 696"/>
                    <p:cNvGrpSpPr>
                      <a:grpSpLocks/>
                    </p:cNvGrpSpPr>
                    <p:nvPr/>
                  </p:nvGrpSpPr>
                  <p:grpSpPr bwMode="auto">
                    <a:xfrm>
                      <a:off x="3317" y="1474"/>
                      <a:ext cx="10" cy="18"/>
                      <a:chOff x="3317" y="1474"/>
                      <a:chExt cx="10" cy="18"/>
                    </a:xfrm>
                  </p:grpSpPr>
                  <p:sp>
                    <p:nvSpPr>
                      <p:cNvPr id="335545" name="Oval 697"/>
                      <p:cNvSpPr>
                        <a:spLocks noChangeArrowheads="1"/>
                      </p:cNvSpPr>
                      <p:nvPr/>
                    </p:nvSpPr>
                    <p:spPr bwMode="auto">
                      <a:xfrm>
                        <a:off x="3317" y="1474"/>
                        <a:ext cx="8"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546" name="Oval 698"/>
                      <p:cNvSpPr>
                        <a:spLocks noChangeArrowheads="1"/>
                      </p:cNvSpPr>
                      <p:nvPr/>
                    </p:nvSpPr>
                    <p:spPr bwMode="auto">
                      <a:xfrm>
                        <a:off x="3319"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grpSp>
            <p:grpSp>
              <p:nvGrpSpPr>
                <p:cNvPr id="335547" name="Group 699"/>
                <p:cNvGrpSpPr>
                  <a:grpSpLocks/>
                </p:cNvGrpSpPr>
                <p:nvPr/>
              </p:nvGrpSpPr>
              <p:grpSpPr bwMode="auto">
                <a:xfrm>
                  <a:off x="3187" y="1992"/>
                  <a:ext cx="236" cy="632"/>
                  <a:chOff x="3187" y="1992"/>
                  <a:chExt cx="236" cy="632"/>
                </a:xfrm>
              </p:grpSpPr>
              <p:grpSp>
                <p:nvGrpSpPr>
                  <p:cNvPr id="335548" name="Group 700"/>
                  <p:cNvGrpSpPr>
                    <a:grpSpLocks/>
                  </p:cNvGrpSpPr>
                  <p:nvPr/>
                </p:nvGrpSpPr>
                <p:grpSpPr bwMode="auto">
                  <a:xfrm>
                    <a:off x="3187" y="1992"/>
                    <a:ext cx="236" cy="632"/>
                    <a:chOff x="3187" y="1992"/>
                    <a:chExt cx="236" cy="632"/>
                  </a:xfrm>
                </p:grpSpPr>
                <p:sp>
                  <p:nvSpPr>
                    <p:cNvPr id="335549" name="Freeform 701"/>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50" name="Freeform 702"/>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551" name="Freeform 703"/>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552" name="Group 704"/>
                <p:cNvGrpSpPr>
                  <a:grpSpLocks/>
                </p:cNvGrpSpPr>
                <p:nvPr/>
              </p:nvGrpSpPr>
              <p:grpSpPr bwMode="auto">
                <a:xfrm>
                  <a:off x="3141" y="1552"/>
                  <a:ext cx="287" cy="596"/>
                  <a:chOff x="3141" y="1552"/>
                  <a:chExt cx="287" cy="596"/>
                </a:xfrm>
              </p:grpSpPr>
              <p:sp>
                <p:nvSpPr>
                  <p:cNvPr id="335553" name="Freeform 705"/>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54" name="Group 706"/>
                  <p:cNvGrpSpPr>
                    <a:grpSpLocks/>
                  </p:cNvGrpSpPr>
                  <p:nvPr/>
                </p:nvGrpSpPr>
                <p:grpSpPr bwMode="auto">
                  <a:xfrm>
                    <a:off x="3179" y="1671"/>
                    <a:ext cx="177" cy="371"/>
                    <a:chOff x="3179" y="1671"/>
                    <a:chExt cx="177" cy="371"/>
                  </a:xfrm>
                </p:grpSpPr>
                <p:grpSp>
                  <p:nvGrpSpPr>
                    <p:cNvPr id="335555" name="Group 707"/>
                    <p:cNvGrpSpPr>
                      <a:grpSpLocks/>
                    </p:cNvGrpSpPr>
                    <p:nvPr/>
                  </p:nvGrpSpPr>
                  <p:grpSpPr bwMode="auto">
                    <a:xfrm>
                      <a:off x="3184" y="1837"/>
                      <a:ext cx="126" cy="205"/>
                      <a:chOff x="3184" y="1837"/>
                      <a:chExt cx="126" cy="205"/>
                    </a:xfrm>
                  </p:grpSpPr>
                  <p:sp>
                    <p:nvSpPr>
                      <p:cNvPr id="335556" name="Freeform 708"/>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557" name="Freeform 709"/>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558" name="Group 710"/>
                    <p:cNvGrpSpPr>
                      <a:grpSpLocks/>
                    </p:cNvGrpSpPr>
                    <p:nvPr/>
                  </p:nvGrpSpPr>
                  <p:grpSpPr bwMode="auto">
                    <a:xfrm>
                      <a:off x="3179" y="1671"/>
                      <a:ext cx="177" cy="240"/>
                      <a:chOff x="3179" y="1671"/>
                      <a:chExt cx="177" cy="240"/>
                    </a:xfrm>
                  </p:grpSpPr>
                  <p:sp>
                    <p:nvSpPr>
                      <p:cNvPr id="335559" name="Freeform 711"/>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60" name="Group 712"/>
                      <p:cNvGrpSpPr>
                        <a:grpSpLocks/>
                      </p:cNvGrpSpPr>
                      <p:nvPr/>
                    </p:nvGrpSpPr>
                    <p:grpSpPr bwMode="auto">
                      <a:xfrm>
                        <a:off x="3179" y="1747"/>
                        <a:ext cx="177" cy="164"/>
                        <a:chOff x="3179" y="1747"/>
                        <a:chExt cx="177" cy="164"/>
                      </a:xfrm>
                    </p:grpSpPr>
                    <p:sp>
                      <p:nvSpPr>
                        <p:cNvPr id="335561" name="Freeform 713"/>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62" name="Freeform 714"/>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grpSp>
            <p:grpSp>
              <p:nvGrpSpPr>
                <p:cNvPr id="335563" name="Group 715"/>
                <p:cNvGrpSpPr>
                  <a:grpSpLocks/>
                </p:cNvGrpSpPr>
                <p:nvPr/>
              </p:nvGrpSpPr>
              <p:grpSpPr bwMode="auto">
                <a:xfrm>
                  <a:off x="3178" y="2542"/>
                  <a:ext cx="180" cy="139"/>
                  <a:chOff x="3178" y="2542"/>
                  <a:chExt cx="180" cy="139"/>
                </a:xfrm>
              </p:grpSpPr>
              <p:sp>
                <p:nvSpPr>
                  <p:cNvPr id="335564" name="Freeform 716"/>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65" name="Freeform 717"/>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nvGrpSpPr>
              <p:cNvPr id="335566" name="Group 718"/>
              <p:cNvGrpSpPr>
                <a:grpSpLocks/>
              </p:cNvGrpSpPr>
              <p:nvPr/>
            </p:nvGrpSpPr>
            <p:grpSpPr bwMode="auto">
              <a:xfrm>
                <a:off x="2832" y="2784"/>
                <a:ext cx="177" cy="741"/>
                <a:chOff x="3141" y="1350"/>
                <a:chExt cx="287" cy="1331"/>
              </a:xfrm>
            </p:grpSpPr>
            <p:grpSp>
              <p:nvGrpSpPr>
                <p:cNvPr id="335567" name="Group 719"/>
                <p:cNvGrpSpPr>
                  <a:grpSpLocks/>
                </p:cNvGrpSpPr>
                <p:nvPr/>
              </p:nvGrpSpPr>
              <p:grpSpPr bwMode="auto">
                <a:xfrm>
                  <a:off x="3202" y="1350"/>
                  <a:ext cx="152" cy="232"/>
                  <a:chOff x="3202" y="1350"/>
                  <a:chExt cx="152" cy="232"/>
                </a:xfrm>
              </p:grpSpPr>
              <p:sp>
                <p:nvSpPr>
                  <p:cNvPr id="335568" name="Freeform 720"/>
                  <p:cNvSpPr>
                    <a:spLocks/>
                  </p:cNvSpPr>
                  <p:nvPr/>
                </p:nvSpPr>
                <p:spPr bwMode="auto">
                  <a:xfrm>
                    <a:off x="3202" y="1350"/>
                    <a:ext cx="152" cy="181"/>
                  </a:xfrm>
                  <a:custGeom>
                    <a:avLst/>
                    <a:gdLst/>
                    <a:ahLst/>
                    <a:cxnLst>
                      <a:cxn ang="0">
                        <a:pos x="58" y="2"/>
                      </a:cxn>
                      <a:cxn ang="0">
                        <a:pos x="41" y="11"/>
                      </a:cxn>
                      <a:cxn ang="0">
                        <a:pos x="31" y="21"/>
                      </a:cxn>
                      <a:cxn ang="0">
                        <a:pos x="23" y="34"/>
                      </a:cxn>
                      <a:cxn ang="0">
                        <a:pos x="15" y="59"/>
                      </a:cxn>
                      <a:cxn ang="0">
                        <a:pos x="6" y="96"/>
                      </a:cxn>
                      <a:cxn ang="0">
                        <a:pos x="0" y="128"/>
                      </a:cxn>
                      <a:cxn ang="0">
                        <a:pos x="1" y="142"/>
                      </a:cxn>
                      <a:cxn ang="0">
                        <a:pos x="4" y="156"/>
                      </a:cxn>
                      <a:cxn ang="0">
                        <a:pos x="6" y="171"/>
                      </a:cxn>
                      <a:cxn ang="0">
                        <a:pos x="6" y="177"/>
                      </a:cxn>
                      <a:cxn ang="0">
                        <a:pos x="12" y="177"/>
                      </a:cxn>
                      <a:cxn ang="0">
                        <a:pos x="21" y="175"/>
                      </a:cxn>
                      <a:cxn ang="0">
                        <a:pos x="31" y="176"/>
                      </a:cxn>
                      <a:cxn ang="0">
                        <a:pos x="44" y="179"/>
                      </a:cxn>
                      <a:cxn ang="0">
                        <a:pos x="52" y="180"/>
                      </a:cxn>
                      <a:cxn ang="0">
                        <a:pos x="52" y="168"/>
                      </a:cxn>
                      <a:cxn ang="0">
                        <a:pos x="42" y="143"/>
                      </a:cxn>
                      <a:cxn ang="0">
                        <a:pos x="39" y="104"/>
                      </a:cxn>
                      <a:cxn ang="0">
                        <a:pos x="42" y="68"/>
                      </a:cxn>
                      <a:cxn ang="0">
                        <a:pos x="62" y="45"/>
                      </a:cxn>
                      <a:cxn ang="0">
                        <a:pos x="98" y="42"/>
                      </a:cxn>
                      <a:cxn ang="0">
                        <a:pos x="115" y="64"/>
                      </a:cxn>
                      <a:cxn ang="0">
                        <a:pos x="113" y="140"/>
                      </a:cxn>
                      <a:cxn ang="0">
                        <a:pos x="98" y="169"/>
                      </a:cxn>
                      <a:cxn ang="0">
                        <a:pos x="98" y="179"/>
                      </a:cxn>
                      <a:cxn ang="0">
                        <a:pos x="107" y="179"/>
                      </a:cxn>
                      <a:cxn ang="0">
                        <a:pos x="118" y="177"/>
                      </a:cxn>
                      <a:cxn ang="0">
                        <a:pos x="128" y="176"/>
                      </a:cxn>
                      <a:cxn ang="0">
                        <a:pos x="136" y="178"/>
                      </a:cxn>
                      <a:cxn ang="0">
                        <a:pos x="140" y="179"/>
                      </a:cxn>
                      <a:cxn ang="0">
                        <a:pos x="142" y="167"/>
                      </a:cxn>
                      <a:cxn ang="0">
                        <a:pos x="148" y="150"/>
                      </a:cxn>
                      <a:cxn ang="0">
                        <a:pos x="150" y="133"/>
                      </a:cxn>
                      <a:cxn ang="0">
                        <a:pos x="151" y="120"/>
                      </a:cxn>
                      <a:cxn ang="0">
                        <a:pos x="150" y="104"/>
                      </a:cxn>
                      <a:cxn ang="0">
                        <a:pos x="148" y="92"/>
                      </a:cxn>
                      <a:cxn ang="0">
                        <a:pos x="144" y="79"/>
                      </a:cxn>
                      <a:cxn ang="0">
                        <a:pos x="141" y="67"/>
                      </a:cxn>
                      <a:cxn ang="0">
                        <a:pos x="141" y="58"/>
                      </a:cxn>
                      <a:cxn ang="0">
                        <a:pos x="139" y="44"/>
                      </a:cxn>
                      <a:cxn ang="0">
                        <a:pos x="135" y="28"/>
                      </a:cxn>
                      <a:cxn ang="0">
                        <a:pos x="124" y="14"/>
                      </a:cxn>
                      <a:cxn ang="0">
                        <a:pos x="109" y="4"/>
                      </a:cxn>
                      <a:cxn ang="0">
                        <a:pos x="93" y="0"/>
                      </a:cxn>
                      <a:cxn ang="0">
                        <a:pos x="78" y="0"/>
                      </a:cxn>
                      <a:cxn ang="0">
                        <a:pos x="58" y="2"/>
                      </a:cxn>
                    </a:cxnLst>
                    <a:rect l="0" t="0" r="r" b="b"/>
                    <a:pathLst>
                      <a:path w="152" h="181">
                        <a:moveTo>
                          <a:pt x="58" y="2"/>
                        </a:moveTo>
                        <a:lnTo>
                          <a:pt x="41" y="11"/>
                        </a:lnTo>
                        <a:lnTo>
                          <a:pt x="31" y="21"/>
                        </a:lnTo>
                        <a:lnTo>
                          <a:pt x="23" y="34"/>
                        </a:lnTo>
                        <a:lnTo>
                          <a:pt x="15" y="59"/>
                        </a:lnTo>
                        <a:lnTo>
                          <a:pt x="6" y="96"/>
                        </a:lnTo>
                        <a:lnTo>
                          <a:pt x="0" y="128"/>
                        </a:lnTo>
                        <a:lnTo>
                          <a:pt x="1" y="142"/>
                        </a:lnTo>
                        <a:lnTo>
                          <a:pt x="4" y="156"/>
                        </a:lnTo>
                        <a:lnTo>
                          <a:pt x="6" y="171"/>
                        </a:lnTo>
                        <a:lnTo>
                          <a:pt x="6" y="177"/>
                        </a:lnTo>
                        <a:lnTo>
                          <a:pt x="12" y="177"/>
                        </a:lnTo>
                        <a:lnTo>
                          <a:pt x="21" y="175"/>
                        </a:lnTo>
                        <a:lnTo>
                          <a:pt x="31" y="176"/>
                        </a:lnTo>
                        <a:lnTo>
                          <a:pt x="44" y="179"/>
                        </a:lnTo>
                        <a:lnTo>
                          <a:pt x="52" y="180"/>
                        </a:lnTo>
                        <a:lnTo>
                          <a:pt x="52" y="168"/>
                        </a:lnTo>
                        <a:lnTo>
                          <a:pt x="42" y="143"/>
                        </a:lnTo>
                        <a:lnTo>
                          <a:pt x="39" y="104"/>
                        </a:lnTo>
                        <a:lnTo>
                          <a:pt x="42" y="68"/>
                        </a:lnTo>
                        <a:lnTo>
                          <a:pt x="62" y="45"/>
                        </a:lnTo>
                        <a:lnTo>
                          <a:pt x="98" y="42"/>
                        </a:lnTo>
                        <a:lnTo>
                          <a:pt x="115" y="64"/>
                        </a:lnTo>
                        <a:lnTo>
                          <a:pt x="113" y="140"/>
                        </a:lnTo>
                        <a:lnTo>
                          <a:pt x="98" y="169"/>
                        </a:lnTo>
                        <a:lnTo>
                          <a:pt x="98" y="179"/>
                        </a:lnTo>
                        <a:lnTo>
                          <a:pt x="107" y="179"/>
                        </a:lnTo>
                        <a:lnTo>
                          <a:pt x="118" y="177"/>
                        </a:lnTo>
                        <a:lnTo>
                          <a:pt x="128" y="176"/>
                        </a:lnTo>
                        <a:lnTo>
                          <a:pt x="136" y="178"/>
                        </a:lnTo>
                        <a:lnTo>
                          <a:pt x="140" y="179"/>
                        </a:lnTo>
                        <a:lnTo>
                          <a:pt x="142" y="167"/>
                        </a:lnTo>
                        <a:lnTo>
                          <a:pt x="148" y="150"/>
                        </a:lnTo>
                        <a:lnTo>
                          <a:pt x="150" y="133"/>
                        </a:lnTo>
                        <a:lnTo>
                          <a:pt x="151" y="120"/>
                        </a:lnTo>
                        <a:lnTo>
                          <a:pt x="150" y="104"/>
                        </a:lnTo>
                        <a:lnTo>
                          <a:pt x="148" y="92"/>
                        </a:lnTo>
                        <a:lnTo>
                          <a:pt x="144" y="79"/>
                        </a:lnTo>
                        <a:lnTo>
                          <a:pt x="141" y="67"/>
                        </a:lnTo>
                        <a:lnTo>
                          <a:pt x="141" y="58"/>
                        </a:lnTo>
                        <a:lnTo>
                          <a:pt x="139" y="44"/>
                        </a:lnTo>
                        <a:lnTo>
                          <a:pt x="135" y="28"/>
                        </a:lnTo>
                        <a:lnTo>
                          <a:pt x="124" y="14"/>
                        </a:lnTo>
                        <a:lnTo>
                          <a:pt x="109" y="4"/>
                        </a:lnTo>
                        <a:lnTo>
                          <a:pt x="93" y="0"/>
                        </a:lnTo>
                        <a:lnTo>
                          <a:pt x="78" y="0"/>
                        </a:lnTo>
                        <a:lnTo>
                          <a:pt x="58" y="2"/>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69" name="Freeform 721"/>
                  <p:cNvSpPr>
                    <a:spLocks/>
                  </p:cNvSpPr>
                  <p:nvPr/>
                </p:nvSpPr>
                <p:spPr bwMode="auto">
                  <a:xfrm>
                    <a:off x="3235" y="1384"/>
                    <a:ext cx="89" cy="198"/>
                  </a:xfrm>
                  <a:custGeom>
                    <a:avLst/>
                    <a:gdLst/>
                    <a:ahLst/>
                    <a:cxnLst>
                      <a:cxn ang="0">
                        <a:pos x="9" y="21"/>
                      </a:cxn>
                      <a:cxn ang="0">
                        <a:pos x="3" y="35"/>
                      </a:cxn>
                      <a:cxn ang="0">
                        <a:pos x="1" y="51"/>
                      </a:cxn>
                      <a:cxn ang="0">
                        <a:pos x="0" y="68"/>
                      </a:cxn>
                      <a:cxn ang="0">
                        <a:pos x="1" y="81"/>
                      </a:cxn>
                      <a:cxn ang="0">
                        <a:pos x="3" y="95"/>
                      </a:cxn>
                      <a:cxn ang="0">
                        <a:pos x="19" y="135"/>
                      </a:cxn>
                      <a:cxn ang="0">
                        <a:pos x="19" y="173"/>
                      </a:cxn>
                      <a:cxn ang="0">
                        <a:pos x="45" y="197"/>
                      </a:cxn>
                      <a:cxn ang="0">
                        <a:pos x="65" y="169"/>
                      </a:cxn>
                      <a:cxn ang="0">
                        <a:pos x="65" y="136"/>
                      </a:cxn>
                      <a:cxn ang="0">
                        <a:pos x="83" y="103"/>
                      </a:cxn>
                      <a:cxn ang="0">
                        <a:pos x="86" y="83"/>
                      </a:cxn>
                      <a:cxn ang="0">
                        <a:pos x="88" y="68"/>
                      </a:cxn>
                      <a:cxn ang="0">
                        <a:pos x="87" y="53"/>
                      </a:cxn>
                      <a:cxn ang="0">
                        <a:pos x="86" y="42"/>
                      </a:cxn>
                      <a:cxn ang="0">
                        <a:pos x="83" y="27"/>
                      </a:cxn>
                      <a:cxn ang="0">
                        <a:pos x="77" y="14"/>
                      </a:cxn>
                      <a:cxn ang="0">
                        <a:pos x="69" y="7"/>
                      </a:cxn>
                      <a:cxn ang="0">
                        <a:pos x="54" y="2"/>
                      </a:cxn>
                      <a:cxn ang="0">
                        <a:pos x="40" y="0"/>
                      </a:cxn>
                      <a:cxn ang="0">
                        <a:pos x="27" y="3"/>
                      </a:cxn>
                      <a:cxn ang="0">
                        <a:pos x="17" y="10"/>
                      </a:cxn>
                      <a:cxn ang="0">
                        <a:pos x="9" y="21"/>
                      </a:cxn>
                    </a:cxnLst>
                    <a:rect l="0" t="0" r="r" b="b"/>
                    <a:pathLst>
                      <a:path w="89" h="198">
                        <a:moveTo>
                          <a:pt x="9" y="21"/>
                        </a:moveTo>
                        <a:lnTo>
                          <a:pt x="3" y="35"/>
                        </a:lnTo>
                        <a:lnTo>
                          <a:pt x="1" y="51"/>
                        </a:lnTo>
                        <a:lnTo>
                          <a:pt x="0" y="68"/>
                        </a:lnTo>
                        <a:lnTo>
                          <a:pt x="1" y="81"/>
                        </a:lnTo>
                        <a:lnTo>
                          <a:pt x="3" y="95"/>
                        </a:lnTo>
                        <a:lnTo>
                          <a:pt x="19" y="135"/>
                        </a:lnTo>
                        <a:lnTo>
                          <a:pt x="19" y="173"/>
                        </a:lnTo>
                        <a:lnTo>
                          <a:pt x="45" y="197"/>
                        </a:lnTo>
                        <a:lnTo>
                          <a:pt x="65" y="169"/>
                        </a:lnTo>
                        <a:lnTo>
                          <a:pt x="65" y="136"/>
                        </a:lnTo>
                        <a:lnTo>
                          <a:pt x="83" y="103"/>
                        </a:lnTo>
                        <a:lnTo>
                          <a:pt x="86" y="83"/>
                        </a:lnTo>
                        <a:lnTo>
                          <a:pt x="88" y="68"/>
                        </a:lnTo>
                        <a:lnTo>
                          <a:pt x="87" y="53"/>
                        </a:lnTo>
                        <a:lnTo>
                          <a:pt x="86" y="42"/>
                        </a:lnTo>
                        <a:lnTo>
                          <a:pt x="83" y="27"/>
                        </a:lnTo>
                        <a:lnTo>
                          <a:pt x="77" y="14"/>
                        </a:lnTo>
                        <a:lnTo>
                          <a:pt x="69" y="7"/>
                        </a:lnTo>
                        <a:lnTo>
                          <a:pt x="54" y="2"/>
                        </a:lnTo>
                        <a:lnTo>
                          <a:pt x="40" y="0"/>
                        </a:lnTo>
                        <a:lnTo>
                          <a:pt x="27" y="3"/>
                        </a:lnTo>
                        <a:lnTo>
                          <a:pt x="17" y="10"/>
                        </a:lnTo>
                        <a:lnTo>
                          <a:pt x="9" y="21"/>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70" name="Group 722"/>
                  <p:cNvGrpSpPr>
                    <a:grpSpLocks/>
                  </p:cNvGrpSpPr>
                  <p:nvPr/>
                </p:nvGrpSpPr>
                <p:grpSpPr bwMode="auto">
                  <a:xfrm>
                    <a:off x="3231" y="1474"/>
                    <a:ext cx="96" cy="18"/>
                    <a:chOff x="3231" y="1474"/>
                    <a:chExt cx="96" cy="18"/>
                  </a:xfrm>
                </p:grpSpPr>
                <p:grpSp>
                  <p:nvGrpSpPr>
                    <p:cNvPr id="335571" name="Group 723"/>
                    <p:cNvGrpSpPr>
                      <a:grpSpLocks/>
                    </p:cNvGrpSpPr>
                    <p:nvPr/>
                  </p:nvGrpSpPr>
                  <p:grpSpPr bwMode="auto">
                    <a:xfrm>
                      <a:off x="3231" y="1474"/>
                      <a:ext cx="10" cy="18"/>
                      <a:chOff x="3231" y="1474"/>
                      <a:chExt cx="10" cy="18"/>
                    </a:xfrm>
                  </p:grpSpPr>
                  <p:sp>
                    <p:nvSpPr>
                      <p:cNvPr id="335572" name="Oval 724"/>
                      <p:cNvSpPr>
                        <a:spLocks noChangeArrowheads="1"/>
                      </p:cNvSpPr>
                      <p:nvPr/>
                    </p:nvSpPr>
                    <p:spPr bwMode="auto">
                      <a:xfrm>
                        <a:off x="3231" y="1474"/>
                        <a:ext cx="9"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573" name="Oval 725"/>
                      <p:cNvSpPr>
                        <a:spLocks noChangeArrowheads="1"/>
                      </p:cNvSpPr>
                      <p:nvPr/>
                    </p:nvSpPr>
                    <p:spPr bwMode="auto">
                      <a:xfrm>
                        <a:off x="3233"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nvGrpSpPr>
                    <p:cNvPr id="335574" name="Group 726"/>
                    <p:cNvGrpSpPr>
                      <a:grpSpLocks/>
                    </p:cNvGrpSpPr>
                    <p:nvPr/>
                  </p:nvGrpSpPr>
                  <p:grpSpPr bwMode="auto">
                    <a:xfrm>
                      <a:off x="3317" y="1474"/>
                      <a:ext cx="10" cy="18"/>
                      <a:chOff x="3317" y="1474"/>
                      <a:chExt cx="10" cy="18"/>
                    </a:xfrm>
                  </p:grpSpPr>
                  <p:sp>
                    <p:nvSpPr>
                      <p:cNvPr id="335575" name="Oval 727"/>
                      <p:cNvSpPr>
                        <a:spLocks noChangeArrowheads="1"/>
                      </p:cNvSpPr>
                      <p:nvPr/>
                    </p:nvSpPr>
                    <p:spPr bwMode="auto">
                      <a:xfrm>
                        <a:off x="3317" y="1474"/>
                        <a:ext cx="8" cy="18"/>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sp>
                    <p:nvSpPr>
                      <p:cNvPr id="335576" name="Oval 728"/>
                      <p:cNvSpPr>
                        <a:spLocks noChangeArrowheads="1"/>
                      </p:cNvSpPr>
                      <p:nvPr/>
                    </p:nvSpPr>
                    <p:spPr bwMode="auto">
                      <a:xfrm>
                        <a:off x="3319" y="1476"/>
                        <a:ext cx="8" cy="13"/>
                      </a:xfrm>
                      <a:prstGeom prst="ellipse">
                        <a:avLst/>
                      </a:prstGeom>
                      <a:solidFill>
                        <a:srgbClr val="00CC00"/>
                      </a:solidFill>
                      <a:ln w="3175">
                        <a:solidFill>
                          <a:schemeClr val="bg1"/>
                        </a:solidFill>
                        <a:round/>
                        <a:headEnd/>
                        <a:tailEnd/>
                      </a:ln>
                      <a:effectLst/>
                    </p:spPr>
                    <p:txBody>
                      <a:bodyPr wrap="none" anchor="ctr"/>
                      <a:lstStyle/>
                      <a:p>
                        <a:endParaRPr lang="zh-CN" altLang="en-US"/>
                      </a:p>
                    </p:txBody>
                  </p:sp>
                </p:grpSp>
              </p:grpSp>
            </p:grpSp>
            <p:grpSp>
              <p:nvGrpSpPr>
                <p:cNvPr id="335577" name="Group 729"/>
                <p:cNvGrpSpPr>
                  <a:grpSpLocks/>
                </p:cNvGrpSpPr>
                <p:nvPr/>
              </p:nvGrpSpPr>
              <p:grpSpPr bwMode="auto">
                <a:xfrm>
                  <a:off x="3187" y="1992"/>
                  <a:ext cx="236" cy="632"/>
                  <a:chOff x="3187" y="1992"/>
                  <a:chExt cx="236" cy="632"/>
                </a:xfrm>
              </p:grpSpPr>
              <p:grpSp>
                <p:nvGrpSpPr>
                  <p:cNvPr id="335578" name="Group 730"/>
                  <p:cNvGrpSpPr>
                    <a:grpSpLocks/>
                  </p:cNvGrpSpPr>
                  <p:nvPr/>
                </p:nvGrpSpPr>
                <p:grpSpPr bwMode="auto">
                  <a:xfrm>
                    <a:off x="3187" y="1992"/>
                    <a:ext cx="236" cy="632"/>
                    <a:chOff x="3187" y="1992"/>
                    <a:chExt cx="236" cy="632"/>
                  </a:xfrm>
                </p:grpSpPr>
                <p:sp>
                  <p:nvSpPr>
                    <p:cNvPr id="335579" name="Freeform 731"/>
                    <p:cNvSpPr>
                      <a:spLocks/>
                    </p:cNvSpPr>
                    <p:nvPr/>
                  </p:nvSpPr>
                  <p:spPr bwMode="auto">
                    <a:xfrm>
                      <a:off x="3187" y="2129"/>
                      <a:ext cx="169" cy="495"/>
                    </a:xfrm>
                    <a:custGeom>
                      <a:avLst/>
                      <a:gdLst/>
                      <a:ahLst/>
                      <a:cxnLst>
                        <a:cxn ang="0">
                          <a:pos x="30" y="10"/>
                        </a:cxn>
                        <a:cxn ang="0">
                          <a:pos x="32" y="152"/>
                        </a:cxn>
                        <a:cxn ang="0">
                          <a:pos x="31" y="273"/>
                        </a:cxn>
                        <a:cxn ang="0">
                          <a:pos x="39" y="389"/>
                        </a:cxn>
                        <a:cxn ang="0">
                          <a:pos x="20" y="439"/>
                        </a:cxn>
                        <a:cxn ang="0">
                          <a:pos x="4" y="472"/>
                        </a:cxn>
                        <a:cxn ang="0">
                          <a:pos x="0" y="482"/>
                        </a:cxn>
                        <a:cxn ang="0">
                          <a:pos x="7" y="494"/>
                        </a:cxn>
                        <a:cxn ang="0">
                          <a:pos x="37" y="492"/>
                        </a:cxn>
                        <a:cxn ang="0">
                          <a:pos x="64" y="426"/>
                        </a:cxn>
                        <a:cxn ang="0">
                          <a:pos x="66" y="385"/>
                        </a:cxn>
                        <a:cxn ang="0">
                          <a:pos x="85" y="249"/>
                        </a:cxn>
                        <a:cxn ang="0">
                          <a:pos x="88" y="216"/>
                        </a:cxn>
                        <a:cxn ang="0">
                          <a:pos x="87" y="281"/>
                        </a:cxn>
                        <a:cxn ang="0">
                          <a:pos x="96" y="372"/>
                        </a:cxn>
                        <a:cxn ang="0">
                          <a:pos x="93" y="414"/>
                        </a:cxn>
                        <a:cxn ang="0">
                          <a:pos x="107" y="456"/>
                        </a:cxn>
                        <a:cxn ang="0">
                          <a:pos x="125" y="487"/>
                        </a:cxn>
                        <a:cxn ang="0">
                          <a:pos x="152" y="488"/>
                        </a:cxn>
                        <a:cxn ang="0">
                          <a:pos x="160" y="478"/>
                        </a:cxn>
                        <a:cxn ang="0">
                          <a:pos x="131" y="412"/>
                        </a:cxn>
                        <a:cxn ang="0">
                          <a:pos x="128" y="382"/>
                        </a:cxn>
                        <a:cxn ang="0">
                          <a:pos x="134" y="316"/>
                        </a:cxn>
                        <a:cxn ang="0">
                          <a:pos x="145" y="207"/>
                        </a:cxn>
                        <a:cxn ang="0">
                          <a:pos x="168" y="0"/>
                        </a:cxn>
                        <a:cxn ang="0">
                          <a:pos x="30" y="10"/>
                        </a:cxn>
                      </a:cxnLst>
                      <a:rect l="0" t="0" r="r" b="b"/>
                      <a:pathLst>
                        <a:path w="169" h="495">
                          <a:moveTo>
                            <a:pt x="30" y="10"/>
                          </a:moveTo>
                          <a:lnTo>
                            <a:pt x="32" y="152"/>
                          </a:lnTo>
                          <a:lnTo>
                            <a:pt x="31" y="273"/>
                          </a:lnTo>
                          <a:lnTo>
                            <a:pt x="39" y="389"/>
                          </a:lnTo>
                          <a:lnTo>
                            <a:pt x="20" y="439"/>
                          </a:lnTo>
                          <a:lnTo>
                            <a:pt x="4" y="472"/>
                          </a:lnTo>
                          <a:lnTo>
                            <a:pt x="0" y="482"/>
                          </a:lnTo>
                          <a:lnTo>
                            <a:pt x="7" y="494"/>
                          </a:lnTo>
                          <a:lnTo>
                            <a:pt x="37" y="492"/>
                          </a:lnTo>
                          <a:lnTo>
                            <a:pt x="64" y="426"/>
                          </a:lnTo>
                          <a:lnTo>
                            <a:pt x="66" y="385"/>
                          </a:lnTo>
                          <a:lnTo>
                            <a:pt x="85" y="249"/>
                          </a:lnTo>
                          <a:lnTo>
                            <a:pt x="88" y="216"/>
                          </a:lnTo>
                          <a:lnTo>
                            <a:pt x="87" y="281"/>
                          </a:lnTo>
                          <a:lnTo>
                            <a:pt x="96" y="372"/>
                          </a:lnTo>
                          <a:lnTo>
                            <a:pt x="93" y="414"/>
                          </a:lnTo>
                          <a:lnTo>
                            <a:pt x="107" y="456"/>
                          </a:lnTo>
                          <a:lnTo>
                            <a:pt x="125" y="487"/>
                          </a:lnTo>
                          <a:lnTo>
                            <a:pt x="152" y="488"/>
                          </a:lnTo>
                          <a:lnTo>
                            <a:pt x="160" y="478"/>
                          </a:lnTo>
                          <a:lnTo>
                            <a:pt x="131" y="412"/>
                          </a:lnTo>
                          <a:lnTo>
                            <a:pt x="128" y="382"/>
                          </a:lnTo>
                          <a:lnTo>
                            <a:pt x="134" y="316"/>
                          </a:lnTo>
                          <a:lnTo>
                            <a:pt x="145" y="207"/>
                          </a:lnTo>
                          <a:lnTo>
                            <a:pt x="168" y="0"/>
                          </a:lnTo>
                          <a:lnTo>
                            <a:pt x="30" y="1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80" name="Freeform 732"/>
                    <p:cNvSpPr>
                      <a:spLocks/>
                    </p:cNvSpPr>
                    <p:nvPr/>
                  </p:nvSpPr>
                  <p:spPr bwMode="auto">
                    <a:xfrm>
                      <a:off x="3382" y="1992"/>
                      <a:ext cx="41" cy="63"/>
                    </a:xfrm>
                    <a:custGeom>
                      <a:avLst/>
                      <a:gdLst/>
                      <a:ahLst/>
                      <a:cxnLst>
                        <a:cxn ang="0">
                          <a:pos x="40" y="0"/>
                        </a:cxn>
                        <a:cxn ang="0">
                          <a:pos x="40" y="32"/>
                        </a:cxn>
                        <a:cxn ang="0">
                          <a:pos x="0" y="62"/>
                        </a:cxn>
                        <a:cxn ang="0">
                          <a:pos x="18" y="4"/>
                        </a:cxn>
                        <a:cxn ang="0">
                          <a:pos x="40" y="0"/>
                        </a:cxn>
                      </a:cxnLst>
                      <a:rect l="0" t="0" r="r" b="b"/>
                      <a:pathLst>
                        <a:path w="41" h="63">
                          <a:moveTo>
                            <a:pt x="40" y="0"/>
                          </a:moveTo>
                          <a:lnTo>
                            <a:pt x="40" y="32"/>
                          </a:lnTo>
                          <a:lnTo>
                            <a:pt x="0" y="62"/>
                          </a:lnTo>
                          <a:lnTo>
                            <a:pt x="18" y="4"/>
                          </a:lnTo>
                          <a:lnTo>
                            <a:pt x="40"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sp>
                <p:nvSpPr>
                  <p:cNvPr id="335581" name="Freeform 733"/>
                  <p:cNvSpPr>
                    <a:spLocks/>
                  </p:cNvSpPr>
                  <p:nvPr/>
                </p:nvSpPr>
                <p:spPr bwMode="auto">
                  <a:xfrm>
                    <a:off x="3274" y="2133"/>
                    <a:ext cx="17" cy="219"/>
                  </a:xfrm>
                  <a:custGeom>
                    <a:avLst/>
                    <a:gdLst/>
                    <a:ahLst/>
                    <a:cxnLst>
                      <a:cxn ang="0">
                        <a:pos x="16" y="0"/>
                      </a:cxn>
                      <a:cxn ang="0">
                        <a:pos x="16" y="73"/>
                      </a:cxn>
                      <a:cxn ang="0">
                        <a:pos x="12" y="116"/>
                      </a:cxn>
                      <a:cxn ang="0">
                        <a:pos x="8" y="163"/>
                      </a:cxn>
                      <a:cxn ang="0">
                        <a:pos x="0" y="208"/>
                      </a:cxn>
                      <a:cxn ang="0">
                        <a:pos x="2" y="218"/>
                      </a:cxn>
                      <a:cxn ang="0">
                        <a:pos x="16" y="0"/>
                      </a:cxn>
                    </a:cxnLst>
                    <a:rect l="0" t="0" r="r" b="b"/>
                    <a:pathLst>
                      <a:path w="17" h="219">
                        <a:moveTo>
                          <a:pt x="16" y="0"/>
                        </a:moveTo>
                        <a:lnTo>
                          <a:pt x="16" y="73"/>
                        </a:lnTo>
                        <a:lnTo>
                          <a:pt x="12" y="116"/>
                        </a:lnTo>
                        <a:lnTo>
                          <a:pt x="8" y="163"/>
                        </a:lnTo>
                        <a:lnTo>
                          <a:pt x="0" y="208"/>
                        </a:lnTo>
                        <a:lnTo>
                          <a:pt x="2" y="218"/>
                        </a:lnTo>
                        <a:lnTo>
                          <a:pt x="16"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nvGrpSpPr>
                <p:cNvPr id="335582" name="Group 734"/>
                <p:cNvGrpSpPr>
                  <a:grpSpLocks/>
                </p:cNvGrpSpPr>
                <p:nvPr/>
              </p:nvGrpSpPr>
              <p:grpSpPr bwMode="auto">
                <a:xfrm>
                  <a:off x="3141" y="1552"/>
                  <a:ext cx="287" cy="596"/>
                  <a:chOff x="3141" y="1552"/>
                  <a:chExt cx="287" cy="596"/>
                </a:xfrm>
              </p:grpSpPr>
              <p:sp>
                <p:nvSpPr>
                  <p:cNvPr id="335583" name="Freeform 735"/>
                  <p:cNvSpPr>
                    <a:spLocks/>
                  </p:cNvSpPr>
                  <p:nvPr/>
                </p:nvSpPr>
                <p:spPr bwMode="auto">
                  <a:xfrm>
                    <a:off x="3141" y="1552"/>
                    <a:ext cx="287" cy="596"/>
                  </a:xfrm>
                  <a:custGeom>
                    <a:avLst/>
                    <a:gdLst/>
                    <a:ahLst/>
                    <a:cxnLst>
                      <a:cxn ang="0">
                        <a:pos x="113" y="4"/>
                      </a:cxn>
                      <a:cxn ang="0">
                        <a:pos x="25" y="60"/>
                      </a:cxn>
                      <a:cxn ang="0">
                        <a:pos x="11" y="86"/>
                      </a:cxn>
                      <a:cxn ang="0">
                        <a:pos x="0" y="309"/>
                      </a:cxn>
                      <a:cxn ang="0">
                        <a:pos x="4" y="362"/>
                      </a:cxn>
                      <a:cxn ang="0">
                        <a:pos x="39" y="357"/>
                      </a:cxn>
                      <a:cxn ang="0">
                        <a:pos x="37" y="489"/>
                      </a:cxn>
                      <a:cxn ang="0">
                        <a:pos x="53" y="489"/>
                      </a:cxn>
                      <a:cxn ang="0">
                        <a:pos x="68" y="591"/>
                      </a:cxn>
                      <a:cxn ang="0">
                        <a:pos x="129" y="592"/>
                      </a:cxn>
                      <a:cxn ang="0">
                        <a:pos x="179" y="586"/>
                      </a:cxn>
                      <a:cxn ang="0">
                        <a:pos x="214" y="595"/>
                      </a:cxn>
                      <a:cxn ang="0">
                        <a:pos x="264" y="446"/>
                      </a:cxn>
                      <a:cxn ang="0">
                        <a:pos x="286" y="444"/>
                      </a:cxn>
                      <a:cxn ang="0">
                        <a:pos x="265" y="238"/>
                      </a:cxn>
                      <a:cxn ang="0">
                        <a:pos x="264" y="76"/>
                      </a:cxn>
                      <a:cxn ang="0">
                        <a:pos x="252" y="58"/>
                      </a:cxn>
                      <a:cxn ang="0">
                        <a:pos x="157" y="0"/>
                      </a:cxn>
                      <a:cxn ang="0">
                        <a:pos x="139" y="24"/>
                      </a:cxn>
                      <a:cxn ang="0">
                        <a:pos x="113" y="4"/>
                      </a:cxn>
                    </a:cxnLst>
                    <a:rect l="0" t="0" r="r" b="b"/>
                    <a:pathLst>
                      <a:path w="287" h="596">
                        <a:moveTo>
                          <a:pt x="113" y="4"/>
                        </a:moveTo>
                        <a:lnTo>
                          <a:pt x="25" y="60"/>
                        </a:lnTo>
                        <a:lnTo>
                          <a:pt x="11" y="86"/>
                        </a:lnTo>
                        <a:lnTo>
                          <a:pt x="0" y="309"/>
                        </a:lnTo>
                        <a:lnTo>
                          <a:pt x="4" y="362"/>
                        </a:lnTo>
                        <a:lnTo>
                          <a:pt x="39" y="357"/>
                        </a:lnTo>
                        <a:lnTo>
                          <a:pt x="37" y="489"/>
                        </a:lnTo>
                        <a:lnTo>
                          <a:pt x="53" y="489"/>
                        </a:lnTo>
                        <a:lnTo>
                          <a:pt x="68" y="591"/>
                        </a:lnTo>
                        <a:lnTo>
                          <a:pt x="129" y="592"/>
                        </a:lnTo>
                        <a:lnTo>
                          <a:pt x="179" y="586"/>
                        </a:lnTo>
                        <a:lnTo>
                          <a:pt x="214" y="595"/>
                        </a:lnTo>
                        <a:lnTo>
                          <a:pt x="264" y="446"/>
                        </a:lnTo>
                        <a:lnTo>
                          <a:pt x="286" y="444"/>
                        </a:lnTo>
                        <a:lnTo>
                          <a:pt x="265" y="238"/>
                        </a:lnTo>
                        <a:lnTo>
                          <a:pt x="264" y="76"/>
                        </a:lnTo>
                        <a:lnTo>
                          <a:pt x="252" y="58"/>
                        </a:lnTo>
                        <a:lnTo>
                          <a:pt x="157" y="0"/>
                        </a:lnTo>
                        <a:lnTo>
                          <a:pt x="139" y="24"/>
                        </a:lnTo>
                        <a:lnTo>
                          <a:pt x="113" y="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84" name="Group 736"/>
                  <p:cNvGrpSpPr>
                    <a:grpSpLocks/>
                  </p:cNvGrpSpPr>
                  <p:nvPr/>
                </p:nvGrpSpPr>
                <p:grpSpPr bwMode="auto">
                  <a:xfrm>
                    <a:off x="3179" y="1671"/>
                    <a:ext cx="177" cy="371"/>
                    <a:chOff x="3179" y="1671"/>
                    <a:chExt cx="177" cy="371"/>
                  </a:xfrm>
                </p:grpSpPr>
                <p:grpSp>
                  <p:nvGrpSpPr>
                    <p:cNvPr id="335585" name="Group 737"/>
                    <p:cNvGrpSpPr>
                      <a:grpSpLocks/>
                    </p:cNvGrpSpPr>
                    <p:nvPr/>
                  </p:nvGrpSpPr>
                  <p:grpSpPr bwMode="auto">
                    <a:xfrm>
                      <a:off x="3184" y="1837"/>
                      <a:ext cx="126" cy="205"/>
                      <a:chOff x="3184" y="1837"/>
                      <a:chExt cx="126" cy="205"/>
                    </a:xfrm>
                  </p:grpSpPr>
                  <p:sp>
                    <p:nvSpPr>
                      <p:cNvPr id="335586" name="Freeform 738"/>
                      <p:cNvSpPr>
                        <a:spLocks/>
                      </p:cNvSpPr>
                      <p:nvPr/>
                    </p:nvSpPr>
                    <p:spPr bwMode="auto">
                      <a:xfrm>
                        <a:off x="3200" y="1837"/>
                        <a:ext cx="110" cy="205"/>
                      </a:xfrm>
                      <a:custGeom>
                        <a:avLst/>
                        <a:gdLst/>
                        <a:ahLst/>
                        <a:cxnLst>
                          <a:cxn ang="0">
                            <a:pos x="0" y="204"/>
                          </a:cxn>
                          <a:cxn ang="0">
                            <a:pos x="106" y="193"/>
                          </a:cxn>
                          <a:cxn ang="0">
                            <a:pos x="109" y="0"/>
                          </a:cxn>
                        </a:cxnLst>
                        <a:rect l="0" t="0" r="r" b="b"/>
                        <a:pathLst>
                          <a:path w="110" h="205">
                            <a:moveTo>
                              <a:pt x="0" y="204"/>
                            </a:moveTo>
                            <a:lnTo>
                              <a:pt x="106" y="193"/>
                            </a:lnTo>
                            <a:lnTo>
                              <a:pt x="109"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sp>
                    <p:nvSpPr>
                      <p:cNvPr id="335587" name="Freeform 739"/>
                      <p:cNvSpPr>
                        <a:spLocks/>
                      </p:cNvSpPr>
                      <p:nvPr/>
                    </p:nvSpPr>
                    <p:spPr bwMode="auto">
                      <a:xfrm>
                        <a:off x="3184" y="1862"/>
                        <a:ext cx="123" cy="52"/>
                      </a:xfrm>
                      <a:custGeom>
                        <a:avLst/>
                        <a:gdLst/>
                        <a:ahLst/>
                        <a:cxnLst>
                          <a:cxn ang="0">
                            <a:pos x="0" y="51"/>
                          </a:cxn>
                          <a:cxn ang="0">
                            <a:pos x="43" y="37"/>
                          </a:cxn>
                          <a:cxn ang="0">
                            <a:pos x="122" y="0"/>
                          </a:cxn>
                        </a:cxnLst>
                        <a:rect l="0" t="0" r="r" b="b"/>
                        <a:pathLst>
                          <a:path w="123" h="52">
                            <a:moveTo>
                              <a:pt x="0" y="51"/>
                            </a:moveTo>
                            <a:lnTo>
                              <a:pt x="43" y="37"/>
                            </a:lnTo>
                            <a:lnTo>
                              <a:pt x="122" y="0"/>
                            </a:lnTo>
                          </a:path>
                        </a:pathLst>
                      </a:custGeom>
                      <a:solidFill>
                        <a:srgbClr val="00CC00"/>
                      </a:solidFill>
                      <a:ln w="3175" cap="rnd" cmpd="sng">
                        <a:solidFill>
                          <a:schemeClr val="bg1"/>
                        </a:solidFill>
                        <a:prstDash val="solid"/>
                        <a:round/>
                        <a:headEnd type="none" w="sm" len="sm"/>
                        <a:tailEnd type="none" w="sm" len="sm"/>
                      </a:ln>
                      <a:effectLst/>
                    </p:spPr>
                    <p:txBody>
                      <a:bodyPr/>
                      <a:lstStyle/>
                      <a:p>
                        <a:endParaRPr lang="zh-CN" altLang="en-US"/>
                      </a:p>
                    </p:txBody>
                  </p:sp>
                </p:grpSp>
                <p:grpSp>
                  <p:nvGrpSpPr>
                    <p:cNvPr id="335588" name="Group 740"/>
                    <p:cNvGrpSpPr>
                      <a:grpSpLocks/>
                    </p:cNvGrpSpPr>
                    <p:nvPr/>
                  </p:nvGrpSpPr>
                  <p:grpSpPr bwMode="auto">
                    <a:xfrm>
                      <a:off x="3179" y="1671"/>
                      <a:ext cx="177" cy="240"/>
                      <a:chOff x="3179" y="1671"/>
                      <a:chExt cx="177" cy="240"/>
                    </a:xfrm>
                  </p:grpSpPr>
                  <p:sp>
                    <p:nvSpPr>
                      <p:cNvPr id="335589" name="Freeform 741"/>
                      <p:cNvSpPr>
                        <a:spLocks/>
                      </p:cNvSpPr>
                      <p:nvPr/>
                    </p:nvSpPr>
                    <p:spPr bwMode="auto">
                      <a:xfrm>
                        <a:off x="3192" y="1671"/>
                        <a:ext cx="152" cy="182"/>
                      </a:xfrm>
                      <a:custGeom>
                        <a:avLst/>
                        <a:gdLst/>
                        <a:ahLst/>
                        <a:cxnLst>
                          <a:cxn ang="0">
                            <a:pos x="0" y="64"/>
                          </a:cxn>
                          <a:cxn ang="0">
                            <a:pos x="97" y="0"/>
                          </a:cxn>
                          <a:cxn ang="0">
                            <a:pos x="151" y="121"/>
                          </a:cxn>
                          <a:cxn ang="0">
                            <a:pos x="54" y="181"/>
                          </a:cxn>
                          <a:cxn ang="0">
                            <a:pos x="0" y="64"/>
                          </a:cxn>
                        </a:cxnLst>
                        <a:rect l="0" t="0" r="r" b="b"/>
                        <a:pathLst>
                          <a:path w="152" h="182">
                            <a:moveTo>
                              <a:pt x="0" y="64"/>
                            </a:moveTo>
                            <a:lnTo>
                              <a:pt x="97" y="0"/>
                            </a:lnTo>
                            <a:lnTo>
                              <a:pt x="151" y="121"/>
                            </a:lnTo>
                            <a:lnTo>
                              <a:pt x="54" y="181"/>
                            </a:lnTo>
                            <a:lnTo>
                              <a:pt x="0" y="64"/>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nvGrpSpPr>
                      <p:cNvPr id="335590" name="Group 742"/>
                      <p:cNvGrpSpPr>
                        <a:grpSpLocks/>
                      </p:cNvGrpSpPr>
                      <p:nvPr/>
                    </p:nvGrpSpPr>
                    <p:grpSpPr bwMode="auto">
                      <a:xfrm>
                        <a:off x="3179" y="1747"/>
                        <a:ext cx="177" cy="164"/>
                        <a:chOff x="3179" y="1747"/>
                        <a:chExt cx="177" cy="164"/>
                      </a:xfrm>
                    </p:grpSpPr>
                    <p:sp>
                      <p:nvSpPr>
                        <p:cNvPr id="335591" name="Freeform 743"/>
                        <p:cNvSpPr>
                          <a:spLocks/>
                        </p:cNvSpPr>
                        <p:nvPr/>
                      </p:nvSpPr>
                      <p:spPr bwMode="auto">
                        <a:xfrm>
                          <a:off x="3289" y="1747"/>
                          <a:ext cx="67" cy="98"/>
                        </a:xfrm>
                        <a:custGeom>
                          <a:avLst/>
                          <a:gdLst/>
                          <a:ahLst/>
                          <a:cxnLst>
                            <a:cxn ang="0">
                              <a:pos x="0" y="59"/>
                            </a:cxn>
                            <a:cxn ang="0">
                              <a:pos x="17" y="45"/>
                            </a:cxn>
                            <a:cxn ang="0">
                              <a:pos x="26" y="16"/>
                            </a:cxn>
                            <a:cxn ang="0">
                              <a:pos x="38" y="7"/>
                            </a:cxn>
                            <a:cxn ang="0">
                              <a:pos x="44" y="0"/>
                            </a:cxn>
                            <a:cxn ang="0">
                              <a:pos x="49" y="2"/>
                            </a:cxn>
                            <a:cxn ang="0">
                              <a:pos x="50" y="10"/>
                            </a:cxn>
                            <a:cxn ang="0">
                              <a:pos x="62" y="23"/>
                            </a:cxn>
                            <a:cxn ang="0">
                              <a:pos x="66" y="47"/>
                            </a:cxn>
                            <a:cxn ang="0">
                              <a:pos x="62" y="64"/>
                            </a:cxn>
                            <a:cxn ang="0">
                              <a:pos x="44" y="83"/>
                            </a:cxn>
                            <a:cxn ang="0">
                              <a:pos x="7" y="97"/>
                            </a:cxn>
                            <a:cxn ang="0">
                              <a:pos x="0" y="59"/>
                            </a:cxn>
                          </a:cxnLst>
                          <a:rect l="0" t="0" r="r" b="b"/>
                          <a:pathLst>
                            <a:path w="67" h="98">
                              <a:moveTo>
                                <a:pt x="0" y="59"/>
                              </a:moveTo>
                              <a:lnTo>
                                <a:pt x="17" y="45"/>
                              </a:lnTo>
                              <a:lnTo>
                                <a:pt x="26" y="16"/>
                              </a:lnTo>
                              <a:lnTo>
                                <a:pt x="38" y="7"/>
                              </a:lnTo>
                              <a:lnTo>
                                <a:pt x="44" y="0"/>
                              </a:lnTo>
                              <a:lnTo>
                                <a:pt x="49" y="2"/>
                              </a:lnTo>
                              <a:lnTo>
                                <a:pt x="50" y="10"/>
                              </a:lnTo>
                              <a:lnTo>
                                <a:pt x="62" y="23"/>
                              </a:lnTo>
                              <a:lnTo>
                                <a:pt x="66" y="47"/>
                              </a:lnTo>
                              <a:lnTo>
                                <a:pt x="62" y="64"/>
                              </a:lnTo>
                              <a:lnTo>
                                <a:pt x="44" y="83"/>
                              </a:lnTo>
                              <a:lnTo>
                                <a:pt x="7" y="97"/>
                              </a:lnTo>
                              <a:lnTo>
                                <a:pt x="0" y="59"/>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92" name="Freeform 744"/>
                        <p:cNvSpPr>
                          <a:spLocks/>
                        </p:cNvSpPr>
                        <p:nvPr/>
                      </p:nvSpPr>
                      <p:spPr bwMode="auto">
                        <a:xfrm>
                          <a:off x="3179" y="1802"/>
                          <a:ext cx="123" cy="109"/>
                        </a:xfrm>
                        <a:custGeom>
                          <a:avLst/>
                          <a:gdLst/>
                          <a:ahLst/>
                          <a:cxnLst>
                            <a:cxn ang="0">
                              <a:pos x="0" y="108"/>
                            </a:cxn>
                            <a:cxn ang="0">
                              <a:pos x="49" y="89"/>
                            </a:cxn>
                            <a:cxn ang="0">
                              <a:pos x="87" y="68"/>
                            </a:cxn>
                            <a:cxn ang="0">
                              <a:pos x="122" y="47"/>
                            </a:cxn>
                            <a:cxn ang="0">
                              <a:pos x="109" y="0"/>
                            </a:cxn>
                            <a:cxn ang="0">
                              <a:pos x="44" y="30"/>
                            </a:cxn>
                            <a:cxn ang="0">
                              <a:pos x="5" y="44"/>
                            </a:cxn>
                            <a:cxn ang="0">
                              <a:pos x="3" y="36"/>
                            </a:cxn>
                            <a:cxn ang="0">
                              <a:pos x="0" y="108"/>
                            </a:cxn>
                          </a:cxnLst>
                          <a:rect l="0" t="0" r="r" b="b"/>
                          <a:pathLst>
                            <a:path w="123" h="109">
                              <a:moveTo>
                                <a:pt x="0" y="108"/>
                              </a:moveTo>
                              <a:lnTo>
                                <a:pt x="49" y="89"/>
                              </a:lnTo>
                              <a:lnTo>
                                <a:pt x="87" y="68"/>
                              </a:lnTo>
                              <a:lnTo>
                                <a:pt x="122" y="47"/>
                              </a:lnTo>
                              <a:lnTo>
                                <a:pt x="109" y="0"/>
                              </a:lnTo>
                              <a:lnTo>
                                <a:pt x="44" y="30"/>
                              </a:lnTo>
                              <a:lnTo>
                                <a:pt x="5" y="44"/>
                              </a:lnTo>
                              <a:lnTo>
                                <a:pt x="3" y="36"/>
                              </a:lnTo>
                              <a:lnTo>
                                <a:pt x="0" y="108"/>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grpSp>
            <p:grpSp>
              <p:nvGrpSpPr>
                <p:cNvPr id="335593" name="Group 745"/>
                <p:cNvGrpSpPr>
                  <a:grpSpLocks/>
                </p:cNvGrpSpPr>
                <p:nvPr/>
              </p:nvGrpSpPr>
              <p:grpSpPr bwMode="auto">
                <a:xfrm>
                  <a:off x="3178" y="2542"/>
                  <a:ext cx="180" cy="139"/>
                  <a:chOff x="3178" y="2542"/>
                  <a:chExt cx="180" cy="139"/>
                </a:xfrm>
              </p:grpSpPr>
              <p:sp>
                <p:nvSpPr>
                  <p:cNvPr id="335594" name="Freeform 746"/>
                  <p:cNvSpPr>
                    <a:spLocks/>
                  </p:cNvSpPr>
                  <p:nvPr/>
                </p:nvSpPr>
                <p:spPr bwMode="auto">
                  <a:xfrm>
                    <a:off x="3276" y="2542"/>
                    <a:ext cx="82" cy="132"/>
                  </a:xfrm>
                  <a:custGeom>
                    <a:avLst/>
                    <a:gdLst/>
                    <a:ahLst/>
                    <a:cxnLst>
                      <a:cxn ang="0">
                        <a:pos x="5" y="0"/>
                      </a:cxn>
                      <a:cxn ang="0">
                        <a:pos x="0" y="20"/>
                      </a:cxn>
                      <a:cxn ang="0">
                        <a:pos x="0" y="58"/>
                      </a:cxn>
                      <a:cxn ang="0">
                        <a:pos x="8" y="44"/>
                      </a:cxn>
                      <a:cxn ang="0">
                        <a:pos x="17" y="63"/>
                      </a:cxn>
                      <a:cxn ang="0">
                        <a:pos x="20" y="90"/>
                      </a:cxn>
                      <a:cxn ang="0">
                        <a:pos x="32" y="114"/>
                      </a:cxn>
                      <a:cxn ang="0">
                        <a:pos x="52" y="128"/>
                      </a:cxn>
                      <a:cxn ang="0">
                        <a:pos x="67" y="131"/>
                      </a:cxn>
                      <a:cxn ang="0">
                        <a:pos x="81" y="128"/>
                      </a:cxn>
                      <a:cxn ang="0">
                        <a:pos x="81" y="102"/>
                      </a:cxn>
                      <a:cxn ang="0">
                        <a:pos x="70" y="64"/>
                      </a:cxn>
                      <a:cxn ang="0">
                        <a:pos x="64" y="74"/>
                      </a:cxn>
                      <a:cxn ang="0">
                        <a:pos x="52" y="74"/>
                      </a:cxn>
                      <a:cxn ang="0">
                        <a:pos x="36" y="72"/>
                      </a:cxn>
                      <a:cxn ang="0">
                        <a:pos x="25" y="55"/>
                      </a:cxn>
                      <a:cxn ang="0">
                        <a:pos x="15" y="34"/>
                      </a:cxn>
                      <a:cxn ang="0">
                        <a:pos x="5" y="0"/>
                      </a:cxn>
                    </a:cxnLst>
                    <a:rect l="0" t="0" r="r" b="b"/>
                    <a:pathLst>
                      <a:path w="82" h="132">
                        <a:moveTo>
                          <a:pt x="5" y="0"/>
                        </a:moveTo>
                        <a:lnTo>
                          <a:pt x="0" y="20"/>
                        </a:lnTo>
                        <a:lnTo>
                          <a:pt x="0" y="58"/>
                        </a:lnTo>
                        <a:lnTo>
                          <a:pt x="8" y="44"/>
                        </a:lnTo>
                        <a:lnTo>
                          <a:pt x="17" y="63"/>
                        </a:lnTo>
                        <a:lnTo>
                          <a:pt x="20" y="90"/>
                        </a:lnTo>
                        <a:lnTo>
                          <a:pt x="32" y="114"/>
                        </a:lnTo>
                        <a:lnTo>
                          <a:pt x="52" y="128"/>
                        </a:lnTo>
                        <a:lnTo>
                          <a:pt x="67" y="131"/>
                        </a:lnTo>
                        <a:lnTo>
                          <a:pt x="81" y="128"/>
                        </a:lnTo>
                        <a:lnTo>
                          <a:pt x="81" y="102"/>
                        </a:lnTo>
                        <a:lnTo>
                          <a:pt x="70" y="64"/>
                        </a:lnTo>
                        <a:lnTo>
                          <a:pt x="64" y="74"/>
                        </a:lnTo>
                        <a:lnTo>
                          <a:pt x="52" y="74"/>
                        </a:lnTo>
                        <a:lnTo>
                          <a:pt x="36" y="72"/>
                        </a:lnTo>
                        <a:lnTo>
                          <a:pt x="25" y="55"/>
                        </a:lnTo>
                        <a:lnTo>
                          <a:pt x="15" y="34"/>
                        </a:lnTo>
                        <a:lnTo>
                          <a:pt x="5"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sp>
                <p:nvSpPr>
                  <p:cNvPr id="335595" name="Freeform 747"/>
                  <p:cNvSpPr>
                    <a:spLocks/>
                  </p:cNvSpPr>
                  <p:nvPr/>
                </p:nvSpPr>
                <p:spPr bwMode="auto">
                  <a:xfrm>
                    <a:off x="3178" y="2545"/>
                    <a:ext cx="76" cy="136"/>
                  </a:xfrm>
                  <a:custGeom>
                    <a:avLst/>
                    <a:gdLst/>
                    <a:ahLst/>
                    <a:cxnLst>
                      <a:cxn ang="0">
                        <a:pos x="74" y="0"/>
                      </a:cxn>
                      <a:cxn ang="0">
                        <a:pos x="75" y="54"/>
                      </a:cxn>
                      <a:cxn ang="0">
                        <a:pos x="70" y="40"/>
                      </a:cxn>
                      <a:cxn ang="0">
                        <a:pos x="64" y="57"/>
                      </a:cxn>
                      <a:cxn ang="0">
                        <a:pos x="58" y="83"/>
                      </a:cxn>
                      <a:cxn ang="0">
                        <a:pos x="52" y="105"/>
                      </a:cxn>
                      <a:cxn ang="0">
                        <a:pos x="37" y="122"/>
                      </a:cxn>
                      <a:cxn ang="0">
                        <a:pos x="23" y="132"/>
                      </a:cxn>
                      <a:cxn ang="0">
                        <a:pos x="10" y="135"/>
                      </a:cxn>
                      <a:cxn ang="0">
                        <a:pos x="5" y="129"/>
                      </a:cxn>
                      <a:cxn ang="0">
                        <a:pos x="1" y="116"/>
                      </a:cxn>
                      <a:cxn ang="0">
                        <a:pos x="0" y="103"/>
                      </a:cxn>
                      <a:cxn ang="0">
                        <a:pos x="2" y="90"/>
                      </a:cxn>
                      <a:cxn ang="0">
                        <a:pos x="8" y="66"/>
                      </a:cxn>
                      <a:cxn ang="0">
                        <a:pos x="19" y="74"/>
                      </a:cxn>
                      <a:cxn ang="0">
                        <a:pos x="35" y="74"/>
                      </a:cxn>
                      <a:cxn ang="0">
                        <a:pos x="46" y="73"/>
                      </a:cxn>
                      <a:cxn ang="0">
                        <a:pos x="66" y="28"/>
                      </a:cxn>
                      <a:cxn ang="0">
                        <a:pos x="74" y="0"/>
                      </a:cxn>
                    </a:cxnLst>
                    <a:rect l="0" t="0" r="r" b="b"/>
                    <a:pathLst>
                      <a:path w="76" h="136">
                        <a:moveTo>
                          <a:pt x="74" y="0"/>
                        </a:moveTo>
                        <a:lnTo>
                          <a:pt x="75" y="54"/>
                        </a:lnTo>
                        <a:lnTo>
                          <a:pt x="70" y="40"/>
                        </a:lnTo>
                        <a:lnTo>
                          <a:pt x="64" y="57"/>
                        </a:lnTo>
                        <a:lnTo>
                          <a:pt x="58" y="83"/>
                        </a:lnTo>
                        <a:lnTo>
                          <a:pt x="52" y="105"/>
                        </a:lnTo>
                        <a:lnTo>
                          <a:pt x="37" y="122"/>
                        </a:lnTo>
                        <a:lnTo>
                          <a:pt x="23" y="132"/>
                        </a:lnTo>
                        <a:lnTo>
                          <a:pt x="10" y="135"/>
                        </a:lnTo>
                        <a:lnTo>
                          <a:pt x="5" y="129"/>
                        </a:lnTo>
                        <a:lnTo>
                          <a:pt x="1" y="116"/>
                        </a:lnTo>
                        <a:lnTo>
                          <a:pt x="0" y="103"/>
                        </a:lnTo>
                        <a:lnTo>
                          <a:pt x="2" y="90"/>
                        </a:lnTo>
                        <a:lnTo>
                          <a:pt x="8" y="66"/>
                        </a:lnTo>
                        <a:lnTo>
                          <a:pt x="19" y="74"/>
                        </a:lnTo>
                        <a:lnTo>
                          <a:pt x="35" y="74"/>
                        </a:lnTo>
                        <a:lnTo>
                          <a:pt x="46" y="73"/>
                        </a:lnTo>
                        <a:lnTo>
                          <a:pt x="66" y="28"/>
                        </a:lnTo>
                        <a:lnTo>
                          <a:pt x="74" y="0"/>
                        </a:lnTo>
                      </a:path>
                    </a:pathLst>
                  </a:custGeom>
                  <a:solidFill>
                    <a:srgbClr val="00CC00"/>
                  </a:solidFill>
                  <a:ln w="3175" cap="rnd" cmpd="sng">
                    <a:solidFill>
                      <a:schemeClr val="bg1"/>
                    </a:solidFill>
                    <a:prstDash val="solid"/>
                    <a:round/>
                    <a:headEnd/>
                    <a:tailEnd/>
                  </a:ln>
                  <a:effectLst/>
                </p:spPr>
                <p:txBody>
                  <a:bodyPr/>
                  <a:lstStyle/>
                  <a:p>
                    <a:endParaRPr lang="zh-CN" altLang="en-US"/>
                  </a:p>
                </p:txBody>
              </p:sp>
            </p:grpSp>
          </p:grpSp>
        </p:grpSp>
        <p:sp>
          <p:nvSpPr>
            <p:cNvPr id="335596" name="Text Box 748"/>
            <p:cNvSpPr txBox="1">
              <a:spLocks noChangeArrowheads="1"/>
            </p:cNvSpPr>
            <p:nvPr/>
          </p:nvSpPr>
          <p:spPr bwMode="auto">
            <a:xfrm>
              <a:off x="3737" y="3088"/>
              <a:ext cx="1774" cy="520"/>
            </a:xfrm>
            <a:prstGeom prst="rect">
              <a:avLst/>
            </a:prstGeom>
            <a:noFill/>
            <a:ln w="9525">
              <a:noFill/>
              <a:miter lim="800000"/>
              <a:headEnd/>
              <a:tailEnd/>
            </a:ln>
            <a:effectLst/>
          </p:spPr>
          <p:txBody>
            <a:bodyPr/>
            <a:lstStyle/>
            <a:p>
              <a:pPr algn="ctr">
                <a:spcBef>
                  <a:spcPct val="15000"/>
                </a:spcBef>
              </a:pPr>
              <a:r>
                <a:rPr lang="en-US" altLang="zh-CN" sz="2000" b="1">
                  <a:solidFill>
                    <a:srgbClr val="005E5C"/>
                  </a:solidFill>
                  <a:cs typeface="Arial" pitchFamily="34" charset="0"/>
                </a:rPr>
                <a:t>wt/wt</a:t>
              </a:r>
            </a:p>
            <a:p>
              <a:pPr algn="ctr">
                <a:spcBef>
                  <a:spcPct val="15000"/>
                </a:spcBef>
              </a:pPr>
              <a:r>
                <a:rPr lang="zh-CN" altLang="en-US" sz="1600" b="1">
                  <a:solidFill>
                    <a:srgbClr val="000099"/>
                  </a:solidFill>
                  <a:cs typeface="Arial" pitchFamily="34" charset="0"/>
                </a:rPr>
                <a:t>毒性：</a:t>
              </a:r>
              <a:r>
                <a:rPr lang="en-US" altLang="zh-CN" sz="2400" b="1">
                  <a:solidFill>
                    <a:srgbClr val="005E5C"/>
                  </a:solidFill>
                  <a:cs typeface="Arial" pitchFamily="34" charset="0"/>
                </a:rPr>
                <a:t>0%</a:t>
              </a:r>
              <a:r>
                <a:rPr lang="en-US" altLang="zh-CN" sz="1600" b="1">
                  <a:cs typeface="Arial" pitchFamily="34" charset="0"/>
                </a:rPr>
                <a:t> </a:t>
              </a:r>
            </a:p>
            <a:p>
              <a:pPr algn="ctr">
                <a:spcBef>
                  <a:spcPct val="15000"/>
                </a:spcBef>
              </a:pPr>
              <a:r>
                <a:rPr lang="zh-CN" altLang="en-US" sz="1600" b="1">
                  <a:solidFill>
                    <a:srgbClr val="000099"/>
                  </a:solidFill>
                  <a:cs typeface="Arial" pitchFamily="34" charset="0"/>
                </a:rPr>
                <a:t>常规剂量</a:t>
              </a:r>
            </a:p>
          </p:txBody>
        </p:sp>
        <p:sp>
          <p:nvSpPr>
            <p:cNvPr id="335597" name="AutoShape 749"/>
            <p:cNvSpPr>
              <a:spLocks noChangeArrowheads="1"/>
            </p:cNvSpPr>
            <p:nvPr/>
          </p:nvSpPr>
          <p:spPr bwMode="auto">
            <a:xfrm rot="2000398">
              <a:off x="1911" y="2991"/>
              <a:ext cx="432" cy="192"/>
            </a:xfrm>
            <a:prstGeom prst="rightArrow">
              <a:avLst>
                <a:gd name="adj1" fmla="val 50000"/>
                <a:gd name="adj2" fmla="val 56250"/>
              </a:avLst>
            </a:prstGeom>
            <a:solidFill>
              <a:srgbClr val="00FF00"/>
            </a:solidFill>
            <a:ln w="9525">
              <a:solidFill>
                <a:schemeClr val="tx1"/>
              </a:solidFill>
              <a:miter lim="800000"/>
              <a:headEnd/>
              <a:tailEnd/>
            </a:ln>
            <a:effectLst/>
          </p:spPr>
          <p:txBody>
            <a:bodyPr wrap="none" anchor="ctr"/>
            <a:lstStyle/>
            <a:p>
              <a:endParaRPr lang="zh-CN" altLang="en-US"/>
            </a:p>
          </p:txBody>
        </p:sp>
      </p:grpSp>
      <p:sp>
        <p:nvSpPr>
          <p:cNvPr id="335598" name="Text Box 750"/>
          <p:cNvSpPr txBox="1">
            <a:spLocks noChangeArrowheads="1"/>
          </p:cNvSpPr>
          <p:nvPr/>
        </p:nvSpPr>
        <p:spPr bwMode="auto">
          <a:xfrm>
            <a:off x="1219200" y="6491288"/>
            <a:ext cx="7772400" cy="366712"/>
          </a:xfrm>
          <a:prstGeom prst="rect">
            <a:avLst/>
          </a:prstGeom>
          <a:noFill/>
          <a:ln w="9525">
            <a:noFill/>
            <a:miter lim="800000"/>
            <a:headEnd/>
            <a:tailEnd/>
          </a:ln>
          <a:effectLst/>
        </p:spPr>
        <p:txBody>
          <a:bodyPr>
            <a:spAutoFit/>
          </a:bodyPr>
          <a:lstStyle/>
          <a:p>
            <a:pPr algn="r" eaLnBrk="1" hangingPunct="1"/>
            <a:r>
              <a:rPr lang="en-US" altLang="zh-CN" b="1">
                <a:solidFill>
                  <a:srgbClr val="0000CC"/>
                </a:solidFill>
                <a:latin typeface="Times New Roman" pitchFamily="18" charset="0"/>
                <a:cs typeface="Arial" pitchFamily="34" charset="0"/>
              </a:rPr>
              <a:t>Innocenti et al, J Clin Oncology 22:1-7, 2004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35342"/>
                                        </p:tgtEl>
                                        <p:attrNameLst>
                                          <p:attrName>style.visibility</p:attrName>
                                        </p:attrNameLst>
                                      </p:cBhvr>
                                      <p:to>
                                        <p:strVal val="visible"/>
                                      </p:to>
                                    </p:set>
                                    <p:animEffect transition="in" filter="blinds(horizontal)">
                                      <p:cBhvr>
                                        <p:cTn id="11" dur="500"/>
                                        <p:tgtEl>
                                          <p:spTgt spid="33534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35369"/>
                                        </p:tgtEl>
                                        <p:attrNameLst>
                                          <p:attrName>style.visibility</p:attrName>
                                        </p:attrNameLst>
                                      </p:cBhvr>
                                      <p:to>
                                        <p:strVal val="visible"/>
                                      </p:to>
                                    </p:set>
                                    <p:animEffect transition="in" filter="blinds(horizontal)">
                                      <p:cBhvr>
                                        <p:cTn id="16" dur="500"/>
                                        <p:tgtEl>
                                          <p:spTgt spid="33536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35467"/>
                                        </p:tgtEl>
                                        <p:attrNameLst>
                                          <p:attrName>style.visibility</p:attrName>
                                        </p:attrNameLst>
                                      </p:cBhvr>
                                      <p:to>
                                        <p:strVal val="visible"/>
                                      </p:to>
                                    </p:set>
                                    <p:animEffect transition="in" filter="blinds(horizontal)">
                                      <p:cBhvr>
                                        <p:cTn id="21" dur="500"/>
                                        <p:tgtEl>
                                          <p:spTgt spid="335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bwMode="auto">
          <a:xfrm>
            <a:off x="1462088" y="381000"/>
            <a:ext cx="7377112" cy="12954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b="1">
                <a:solidFill>
                  <a:srgbClr val="0000CC"/>
                </a:solidFill>
                <a:ea typeface="黑体" pitchFamily="49" charset="-122"/>
              </a:rPr>
              <a:t>EGFR</a:t>
            </a:r>
            <a:r>
              <a:rPr lang="zh-CN" altLang="en-US" sz="2800" b="1">
                <a:solidFill>
                  <a:srgbClr val="0000CC"/>
                </a:solidFill>
                <a:ea typeface="黑体" pitchFamily="49" charset="-122"/>
              </a:rPr>
              <a:t>信号通路和恶性肿瘤靶向药物治疗</a:t>
            </a:r>
            <a:endParaRPr lang="en-US" altLang="zh-CN" sz="2800" b="1">
              <a:solidFill>
                <a:srgbClr val="0000CC"/>
              </a:solidFill>
              <a:ea typeface="黑体" pitchFamily="49" charset="-122"/>
            </a:endParaRPr>
          </a:p>
        </p:txBody>
      </p:sp>
      <p:sp>
        <p:nvSpPr>
          <p:cNvPr id="374787" name="Oval 3"/>
          <p:cNvSpPr>
            <a:spLocks noChangeArrowheads="1"/>
          </p:cNvSpPr>
          <p:nvPr/>
        </p:nvSpPr>
        <p:spPr bwMode="auto">
          <a:xfrm>
            <a:off x="815975" y="2514600"/>
            <a:ext cx="7696200" cy="4191000"/>
          </a:xfrm>
          <a:prstGeom prst="ellipse">
            <a:avLst/>
          </a:prstGeom>
          <a:solidFill>
            <a:srgbClr val="FF9393"/>
          </a:solidFill>
          <a:ln w="47625" algn="ctr">
            <a:solidFill>
              <a:srgbClr val="FF5757"/>
            </a:solidFill>
            <a:round/>
            <a:headEnd/>
            <a:tailEnd/>
          </a:ln>
          <a:effectLst/>
        </p:spPr>
        <p:txBody>
          <a:bodyPr wrap="none" anchor="ctr"/>
          <a:lstStyle/>
          <a:p>
            <a:endParaRPr lang="zh-CN" altLang="en-US"/>
          </a:p>
        </p:txBody>
      </p:sp>
      <p:sp>
        <p:nvSpPr>
          <p:cNvPr id="374788" name="Oval 4"/>
          <p:cNvSpPr>
            <a:spLocks noChangeArrowheads="1"/>
          </p:cNvSpPr>
          <p:nvPr/>
        </p:nvSpPr>
        <p:spPr bwMode="auto">
          <a:xfrm>
            <a:off x="2133600" y="5335588"/>
            <a:ext cx="5181600" cy="1293812"/>
          </a:xfrm>
          <a:prstGeom prst="ellipse">
            <a:avLst/>
          </a:prstGeom>
          <a:gradFill rotWithShape="1">
            <a:gsLst>
              <a:gs pos="0">
                <a:srgbClr val="FFFF2D"/>
              </a:gs>
              <a:gs pos="100000">
                <a:srgbClr val="FFA521">
                  <a:alpha val="50000"/>
                </a:srgbClr>
              </a:gs>
            </a:gsLst>
            <a:path path="shape">
              <a:fillToRect l="50000" t="50000" r="50000" b="50000"/>
            </a:path>
          </a:gradFill>
          <a:ln w="15875">
            <a:solidFill>
              <a:srgbClr val="993366"/>
            </a:solidFill>
            <a:round/>
            <a:headEnd/>
            <a:tailEnd/>
          </a:ln>
          <a:effectLst/>
        </p:spPr>
        <p:txBody>
          <a:bodyPr wrap="none" anchor="ctr"/>
          <a:lstStyle/>
          <a:p>
            <a:endParaRPr lang="zh-CN" altLang="en-US"/>
          </a:p>
        </p:txBody>
      </p:sp>
      <p:sp>
        <p:nvSpPr>
          <p:cNvPr id="374789" name="Text Box 5"/>
          <p:cNvSpPr txBox="1">
            <a:spLocks noChangeArrowheads="1"/>
          </p:cNvSpPr>
          <p:nvPr/>
        </p:nvSpPr>
        <p:spPr bwMode="auto">
          <a:xfrm>
            <a:off x="2743200" y="6191250"/>
            <a:ext cx="4038600" cy="396875"/>
          </a:xfrm>
          <a:prstGeom prst="rect">
            <a:avLst/>
          </a:prstGeom>
          <a:noFill/>
          <a:ln w="9525">
            <a:noFill/>
            <a:miter lim="800000"/>
            <a:headEnd/>
            <a:tailEnd/>
          </a:ln>
          <a:effectLst/>
        </p:spPr>
        <p:txBody>
          <a:bodyPr>
            <a:spAutoFit/>
          </a:bodyPr>
          <a:lstStyle/>
          <a:p>
            <a:pPr algn="ctr" eaLnBrk="1" hangingPunct="1"/>
            <a:r>
              <a:rPr lang="en-US" altLang="zh-CN" sz="2000" b="1">
                <a:solidFill>
                  <a:srgbClr val="9900CC"/>
                </a:solidFill>
                <a:ea typeface="宋体" pitchFamily="2" charset="-122"/>
                <a:cs typeface="Arial" pitchFamily="34" charset="0"/>
              </a:rPr>
              <a:t>N  U  C  L  E  U  S</a:t>
            </a:r>
          </a:p>
        </p:txBody>
      </p:sp>
      <p:sp>
        <p:nvSpPr>
          <p:cNvPr id="374790" name="Text Box 6"/>
          <p:cNvSpPr txBox="1">
            <a:spLocks noChangeArrowheads="1"/>
          </p:cNvSpPr>
          <p:nvPr/>
        </p:nvSpPr>
        <p:spPr bwMode="auto">
          <a:xfrm>
            <a:off x="4198938" y="3319463"/>
            <a:ext cx="762000"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ea typeface="宋体" pitchFamily="2" charset="-122"/>
                <a:cs typeface="Arial" pitchFamily="34" charset="0"/>
              </a:rPr>
              <a:t>Raf</a:t>
            </a:r>
          </a:p>
        </p:txBody>
      </p:sp>
      <p:sp>
        <p:nvSpPr>
          <p:cNvPr id="374791" name="Text Box 7"/>
          <p:cNvSpPr txBox="1">
            <a:spLocks noChangeArrowheads="1"/>
          </p:cNvSpPr>
          <p:nvPr/>
        </p:nvSpPr>
        <p:spPr bwMode="auto">
          <a:xfrm>
            <a:off x="6713538" y="3319463"/>
            <a:ext cx="9906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MEKK</a:t>
            </a:r>
          </a:p>
        </p:txBody>
      </p:sp>
      <p:sp>
        <p:nvSpPr>
          <p:cNvPr id="374792" name="Text Box 8"/>
          <p:cNvSpPr txBox="1">
            <a:spLocks noChangeArrowheads="1"/>
          </p:cNvSpPr>
          <p:nvPr/>
        </p:nvSpPr>
        <p:spPr bwMode="auto">
          <a:xfrm>
            <a:off x="4198938" y="3967163"/>
            <a:ext cx="7620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ERK</a:t>
            </a:r>
          </a:p>
        </p:txBody>
      </p:sp>
      <p:sp>
        <p:nvSpPr>
          <p:cNvPr id="374793" name="Text Box 9"/>
          <p:cNvSpPr txBox="1">
            <a:spLocks noChangeArrowheads="1"/>
          </p:cNvSpPr>
          <p:nvPr/>
        </p:nvSpPr>
        <p:spPr bwMode="auto">
          <a:xfrm>
            <a:off x="6865938" y="3967163"/>
            <a:ext cx="1339850"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ea typeface="宋体" pitchFamily="2" charset="-122"/>
                <a:cs typeface="Arial" pitchFamily="34" charset="0"/>
              </a:rPr>
              <a:t>sek</a:t>
            </a:r>
          </a:p>
        </p:txBody>
      </p:sp>
      <p:sp>
        <p:nvSpPr>
          <p:cNvPr id="374794" name="Text Box 10"/>
          <p:cNvSpPr txBox="1">
            <a:spLocks noChangeArrowheads="1"/>
          </p:cNvSpPr>
          <p:nvPr/>
        </p:nvSpPr>
        <p:spPr bwMode="auto">
          <a:xfrm>
            <a:off x="3429000" y="4564063"/>
            <a:ext cx="2122488" cy="366712"/>
          </a:xfrm>
          <a:prstGeom prst="rect">
            <a:avLst/>
          </a:prstGeom>
          <a:noFill/>
          <a:ln w="9525">
            <a:noFill/>
            <a:miter lim="800000"/>
            <a:headEnd/>
            <a:tailEnd/>
          </a:ln>
          <a:effectLst/>
        </p:spPr>
        <p:txBody>
          <a:bodyPr>
            <a:spAutoFit/>
          </a:bodyPr>
          <a:lstStyle/>
          <a:p>
            <a:pPr algn="ctr" eaLnBrk="1" hangingPunct="1"/>
            <a:r>
              <a:rPr lang="en-US" altLang="zh-CN" b="1">
                <a:solidFill>
                  <a:srgbClr val="0000CC"/>
                </a:solidFill>
                <a:ea typeface="宋体" pitchFamily="2" charset="-122"/>
                <a:cs typeface="Arial" pitchFamily="34" charset="0"/>
              </a:rPr>
              <a:t>MAPK</a:t>
            </a:r>
          </a:p>
        </p:txBody>
      </p:sp>
      <p:sp>
        <p:nvSpPr>
          <p:cNvPr id="374795" name="Text Box 11"/>
          <p:cNvSpPr txBox="1">
            <a:spLocks noChangeArrowheads="1"/>
          </p:cNvSpPr>
          <p:nvPr/>
        </p:nvSpPr>
        <p:spPr bwMode="auto">
          <a:xfrm>
            <a:off x="6550025" y="4687888"/>
            <a:ext cx="1560513"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ea typeface="宋体" pitchFamily="2" charset="-122"/>
                <a:cs typeface="Arial" pitchFamily="34" charset="0"/>
              </a:rPr>
              <a:t>jnk/sapk</a:t>
            </a:r>
          </a:p>
        </p:txBody>
      </p:sp>
      <p:sp>
        <p:nvSpPr>
          <p:cNvPr id="374796" name="Text Box 12"/>
          <p:cNvSpPr txBox="1">
            <a:spLocks noChangeArrowheads="1"/>
          </p:cNvSpPr>
          <p:nvPr/>
        </p:nvSpPr>
        <p:spPr bwMode="auto">
          <a:xfrm>
            <a:off x="4244975" y="5329238"/>
            <a:ext cx="9906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C-myc</a:t>
            </a:r>
          </a:p>
        </p:txBody>
      </p:sp>
      <p:sp>
        <p:nvSpPr>
          <p:cNvPr id="374797" name="Text Box 13"/>
          <p:cNvSpPr txBox="1">
            <a:spLocks noChangeArrowheads="1"/>
          </p:cNvSpPr>
          <p:nvPr/>
        </p:nvSpPr>
        <p:spPr bwMode="auto">
          <a:xfrm>
            <a:off x="6146800" y="5529263"/>
            <a:ext cx="1482725"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C-jun</a:t>
            </a:r>
          </a:p>
        </p:txBody>
      </p:sp>
      <p:sp>
        <p:nvSpPr>
          <p:cNvPr id="374798" name="Text Box 14"/>
          <p:cNvSpPr txBox="1">
            <a:spLocks noChangeArrowheads="1"/>
          </p:cNvSpPr>
          <p:nvPr/>
        </p:nvSpPr>
        <p:spPr bwMode="auto">
          <a:xfrm>
            <a:off x="1684338" y="3598863"/>
            <a:ext cx="9144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PI3K</a:t>
            </a:r>
          </a:p>
        </p:txBody>
      </p:sp>
      <p:sp>
        <p:nvSpPr>
          <p:cNvPr id="374799" name="Text Box 15"/>
          <p:cNvSpPr txBox="1">
            <a:spLocks noChangeArrowheads="1"/>
          </p:cNvSpPr>
          <p:nvPr/>
        </p:nvSpPr>
        <p:spPr bwMode="auto">
          <a:xfrm>
            <a:off x="1684338" y="4157663"/>
            <a:ext cx="7620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Akt</a:t>
            </a:r>
          </a:p>
        </p:txBody>
      </p:sp>
      <p:sp>
        <p:nvSpPr>
          <p:cNvPr id="374800" name="Text Box 16"/>
          <p:cNvSpPr txBox="1">
            <a:spLocks noChangeArrowheads="1"/>
          </p:cNvSpPr>
          <p:nvPr/>
        </p:nvSpPr>
        <p:spPr bwMode="auto">
          <a:xfrm>
            <a:off x="1227138" y="4843463"/>
            <a:ext cx="19812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intermediates</a:t>
            </a:r>
          </a:p>
        </p:txBody>
      </p:sp>
      <p:sp>
        <p:nvSpPr>
          <p:cNvPr id="374801" name="Text Box 17"/>
          <p:cNvSpPr txBox="1">
            <a:spLocks noChangeArrowheads="1"/>
          </p:cNvSpPr>
          <p:nvPr/>
        </p:nvSpPr>
        <p:spPr bwMode="auto">
          <a:xfrm>
            <a:off x="2522538" y="5605463"/>
            <a:ext cx="1600200"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Apoptosis</a:t>
            </a:r>
          </a:p>
        </p:txBody>
      </p:sp>
      <p:sp>
        <p:nvSpPr>
          <p:cNvPr id="374802" name="Oval 18"/>
          <p:cNvSpPr>
            <a:spLocks noChangeArrowheads="1"/>
          </p:cNvSpPr>
          <p:nvPr/>
        </p:nvSpPr>
        <p:spPr bwMode="auto">
          <a:xfrm rot="2496995">
            <a:off x="3513138" y="2647950"/>
            <a:ext cx="381000" cy="381000"/>
          </a:xfrm>
          <a:prstGeom prst="ellipse">
            <a:avLst/>
          </a:prstGeom>
          <a:noFill/>
          <a:ln w="34925">
            <a:solidFill>
              <a:srgbClr val="993300"/>
            </a:solidFill>
            <a:round/>
            <a:headEnd/>
            <a:tailEnd/>
          </a:ln>
          <a:effectLst/>
        </p:spPr>
        <p:txBody>
          <a:bodyPr wrap="none" anchor="ctr"/>
          <a:lstStyle/>
          <a:p>
            <a:endParaRPr lang="zh-CN" altLang="en-US"/>
          </a:p>
        </p:txBody>
      </p:sp>
      <p:sp>
        <p:nvSpPr>
          <p:cNvPr id="374803" name="Oval 19"/>
          <p:cNvSpPr>
            <a:spLocks noChangeArrowheads="1"/>
          </p:cNvSpPr>
          <p:nvPr/>
        </p:nvSpPr>
        <p:spPr bwMode="auto">
          <a:xfrm rot="2496995">
            <a:off x="3132138" y="2746375"/>
            <a:ext cx="381000" cy="381000"/>
          </a:xfrm>
          <a:prstGeom prst="ellipse">
            <a:avLst/>
          </a:prstGeom>
          <a:noFill/>
          <a:ln w="34925">
            <a:solidFill>
              <a:srgbClr val="993300"/>
            </a:solidFill>
            <a:round/>
            <a:headEnd/>
            <a:tailEnd/>
          </a:ln>
          <a:effectLst/>
        </p:spPr>
        <p:txBody>
          <a:bodyPr wrap="none" anchor="ctr"/>
          <a:lstStyle/>
          <a:p>
            <a:endParaRPr lang="zh-CN" altLang="en-US"/>
          </a:p>
        </p:txBody>
      </p:sp>
      <p:sp>
        <p:nvSpPr>
          <p:cNvPr id="374804" name="Text Box 20"/>
          <p:cNvSpPr txBox="1">
            <a:spLocks noChangeArrowheads="1"/>
          </p:cNvSpPr>
          <p:nvPr/>
        </p:nvSpPr>
        <p:spPr bwMode="auto">
          <a:xfrm rot="555627">
            <a:off x="3148013" y="2743200"/>
            <a:ext cx="457200" cy="304800"/>
          </a:xfrm>
          <a:prstGeom prst="rect">
            <a:avLst/>
          </a:prstGeom>
          <a:noFill/>
          <a:ln w="9525">
            <a:noFill/>
            <a:miter lim="800000"/>
            <a:headEnd/>
            <a:tailEnd/>
          </a:ln>
          <a:effectLst/>
        </p:spPr>
        <p:txBody>
          <a:bodyPr>
            <a:spAutoFit/>
          </a:bodyPr>
          <a:lstStyle/>
          <a:p>
            <a:pPr eaLnBrk="1" hangingPunct="1"/>
            <a:r>
              <a:rPr lang="en-US" altLang="zh-CN" sz="1400" b="1">
                <a:solidFill>
                  <a:srgbClr val="0000CC"/>
                </a:solidFill>
                <a:ea typeface="宋体" pitchFamily="2" charset="-122"/>
                <a:cs typeface="Arial" pitchFamily="34" charset="0"/>
              </a:rPr>
              <a:t>P</a:t>
            </a:r>
          </a:p>
        </p:txBody>
      </p:sp>
      <p:sp>
        <p:nvSpPr>
          <p:cNvPr id="374805" name="Text Box 21"/>
          <p:cNvSpPr txBox="1">
            <a:spLocks noChangeArrowheads="1"/>
          </p:cNvSpPr>
          <p:nvPr/>
        </p:nvSpPr>
        <p:spPr bwMode="auto">
          <a:xfrm rot="1145901">
            <a:off x="3532188" y="2689225"/>
            <a:ext cx="304800" cy="304800"/>
          </a:xfrm>
          <a:prstGeom prst="rect">
            <a:avLst/>
          </a:prstGeom>
          <a:noFill/>
          <a:ln w="9525">
            <a:noFill/>
            <a:miter lim="800000"/>
            <a:headEnd/>
            <a:tailEnd/>
          </a:ln>
          <a:effectLst/>
        </p:spPr>
        <p:txBody>
          <a:bodyPr>
            <a:spAutoFit/>
          </a:bodyPr>
          <a:lstStyle/>
          <a:p>
            <a:pPr eaLnBrk="1" hangingPunct="1"/>
            <a:r>
              <a:rPr lang="en-US" altLang="zh-CN" sz="1400" b="1">
                <a:solidFill>
                  <a:srgbClr val="0000CC"/>
                </a:solidFill>
                <a:ea typeface="宋体" pitchFamily="2" charset="-122"/>
                <a:cs typeface="Arial" pitchFamily="34" charset="0"/>
              </a:rPr>
              <a:t>P</a:t>
            </a:r>
          </a:p>
        </p:txBody>
      </p:sp>
      <p:sp>
        <p:nvSpPr>
          <p:cNvPr id="374806" name="Text Box 22"/>
          <p:cNvSpPr txBox="1">
            <a:spLocks noChangeArrowheads="1"/>
          </p:cNvSpPr>
          <p:nvPr/>
        </p:nvSpPr>
        <p:spPr bwMode="auto">
          <a:xfrm>
            <a:off x="5113338" y="3700463"/>
            <a:ext cx="1147762" cy="366712"/>
          </a:xfrm>
          <a:prstGeom prst="rect">
            <a:avLst/>
          </a:prstGeom>
          <a:noFill/>
          <a:ln w="9525">
            <a:noFill/>
            <a:miter lim="800000"/>
            <a:headEnd/>
            <a:tailEnd/>
          </a:ln>
          <a:effectLst/>
        </p:spPr>
        <p:txBody>
          <a:bodyPr>
            <a:spAutoFit/>
          </a:bodyPr>
          <a:lstStyle/>
          <a:p>
            <a:pPr eaLnBrk="1" hangingPunct="1"/>
            <a:r>
              <a:rPr lang="en-US" altLang="zh-CN" b="1">
                <a:solidFill>
                  <a:srgbClr val="0000CC"/>
                </a:solidFill>
                <a:ea typeface="宋体" pitchFamily="2" charset="-122"/>
                <a:cs typeface="Arial" pitchFamily="34" charset="0"/>
              </a:rPr>
              <a:t>Rho-B</a:t>
            </a:r>
          </a:p>
        </p:txBody>
      </p:sp>
      <p:sp>
        <p:nvSpPr>
          <p:cNvPr id="374807" name="Line 23"/>
          <p:cNvSpPr>
            <a:spLocks noChangeShapeType="1"/>
          </p:cNvSpPr>
          <p:nvPr/>
        </p:nvSpPr>
        <p:spPr bwMode="auto">
          <a:xfrm>
            <a:off x="7170738" y="4398963"/>
            <a:ext cx="0" cy="304800"/>
          </a:xfrm>
          <a:prstGeom prst="line">
            <a:avLst/>
          </a:prstGeom>
          <a:noFill/>
          <a:ln w="38100">
            <a:solidFill>
              <a:schemeClr val="hlink"/>
            </a:solidFill>
            <a:round/>
            <a:headEnd/>
            <a:tailEnd type="triangle" w="med" len="lg"/>
          </a:ln>
          <a:effectLst/>
        </p:spPr>
        <p:txBody>
          <a:bodyPr/>
          <a:lstStyle/>
          <a:p>
            <a:endParaRPr lang="zh-CN" altLang="en-US"/>
          </a:p>
        </p:txBody>
      </p:sp>
      <p:sp>
        <p:nvSpPr>
          <p:cNvPr id="374808" name="Line 24"/>
          <p:cNvSpPr>
            <a:spLocks noChangeShapeType="1"/>
          </p:cNvSpPr>
          <p:nvPr/>
        </p:nvSpPr>
        <p:spPr bwMode="auto">
          <a:xfrm>
            <a:off x="7170738" y="3776663"/>
            <a:ext cx="0" cy="304800"/>
          </a:xfrm>
          <a:prstGeom prst="line">
            <a:avLst/>
          </a:prstGeom>
          <a:noFill/>
          <a:ln w="38100">
            <a:solidFill>
              <a:schemeClr val="hlink"/>
            </a:solidFill>
            <a:round/>
            <a:headEnd/>
            <a:tailEnd type="triangle" w="med" len="lg"/>
          </a:ln>
          <a:effectLst/>
        </p:spPr>
        <p:txBody>
          <a:bodyPr/>
          <a:lstStyle/>
          <a:p>
            <a:endParaRPr lang="zh-CN" altLang="en-US"/>
          </a:p>
        </p:txBody>
      </p:sp>
      <p:sp>
        <p:nvSpPr>
          <p:cNvPr id="374809" name="Line 25"/>
          <p:cNvSpPr>
            <a:spLocks noChangeShapeType="1"/>
          </p:cNvSpPr>
          <p:nvPr/>
        </p:nvSpPr>
        <p:spPr bwMode="auto">
          <a:xfrm rot="-2674536">
            <a:off x="2314575" y="5092700"/>
            <a:ext cx="77788" cy="641350"/>
          </a:xfrm>
          <a:prstGeom prst="line">
            <a:avLst/>
          </a:prstGeom>
          <a:noFill/>
          <a:ln w="38100">
            <a:solidFill>
              <a:schemeClr val="hlink"/>
            </a:solidFill>
            <a:round/>
            <a:headEnd/>
            <a:tailEnd type="triangle" w="med" len="lg"/>
          </a:ln>
          <a:effectLst/>
        </p:spPr>
        <p:txBody>
          <a:bodyPr/>
          <a:lstStyle/>
          <a:p>
            <a:endParaRPr lang="zh-CN" altLang="en-US"/>
          </a:p>
        </p:txBody>
      </p:sp>
      <p:sp>
        <p:nvSpPr>
          <p:cNvPr id="374810" name="Line 26"/>
          <p:cNvSpPr>
            <a:spLocks noChangeShapeType="1"/>
          </p:cNvSpPr>
          <p:nvPr/>
        </p:nvSpPr>
        <p:spPr bwMode="auto">
          <a:xfrm rot="-1368272">
            <a:off x="4625975" y="4903788"/>
            <a:ext cx="0" cy="457200"/>
          </a:xfrm>
          <a:prstGeom prst="line">
            <a:avLst/>
          </a:prstGeom>
          <a:noFill/>
          <a:ln w="38100">
            <a:solidFill>
              <a:schemeClr val="hlink"/>
            </a:solidFill>
            <a:round/>
            <a:headEnd/>
            <a:tailEnd type="triangle" w="med" len="lg"/>
          </a:ln>
          <a:effectLst/>
        </p:spPr>
        <p:txBody>
          <a:bodyPr/>
          <a:lstStyle/>
          <a:p>
            <a:endParaRPr lang="zh-CN" altLang="en-US"/>
          </a:p>
        </p:txBody>
      </p:sp>
      <p:sp>
        <p:nvSpPr>
          <p:cNvPr id="374811" name="Line 27"/>
          <p:cNvSpPr>
            <a:spLocks noChangeShapeType="1"/>
          </p:cNvSpPr>
          <p:nvPr/>
        </p:nvSpPr>
        <p:spPr bwMode="auto">
          <a:xfrm>
            <a:off x="4503738" y="4327525"/>
            <a:ext cx="0" cy="304800"/>
          </a:xfrm>
          <a:prstGeom prst="line">
            <a:avLst/>
          </a:prstGeom>
          <a:noFill/>
          <a:ln w="38100">
            <a:solidFill>
              <a:schemeClr val="hlink"/>
            </a:solidFill>
            <a:round/>
            <a:headEnd/>
            <a:tailEnd type="triangle" w="med" len="lg"/>
          </a:ln>
          <a:effectLst/>
        </p:spPr>
        <p:txBody>
          <a:bodyPr/>
          <a:lstStyle/>
          <a:p>
            <a:endParaRPr lang="zh-CN" altLang="en-US"/>
          </a:p>
        </p:txBody>
      </p:sp>
      <p:sp>
        <p:nvSpPr>
          <p:cNvPr id="374812" name="Line 28"/>
          <p:cNvSpPr>
            <a:spLocks noChangeShapeType="1"/>
          </p:cNvSpPr>
          <p:nvPr/>
        </p:nvSpPr>
        <p:spPr bwMode="auto">
          <a:xfrm>
            <a:off x="4532313" y="3679825"/>
            <a:ext cx="0" cy="360363"/>
          </a:xfrm>
          <a:prstGeom prst="line">
            <a:avLst/>
          </a:prstGeom>
          <a:noFill/>
          <a:ln w="38100">
            <a:solidFill>
              <a:schemeClr val="hlink"/>
            </a:solidFill>
            <a:round/>
            <a:headEnd/>
            <a:tailEnd type="triangle" w="med" len="lg"/>
          </a:ln>
          <a:effectLst/>
        </p:spPr>
        <p:txBody>
          <a:bodyPr/>
          <a:lstStyle/>
          <a:p>
            <a:endParaRPr lang="zh-CN" altLang="en-US"/>
          </a:p>
        </p:txBody>
      </p:sp>
      <p:sp>
        <p:nvSpPr>
          <p:cNvPr id="374813" name="Line 29"/>
          <p:cNvSpPr>
            <a:spLocks noChangeShapeType="1"/>
          </p:cNvSpPr>
          <p:nvPr/>
        </p:nvSpPr>
        <p:spPr bwMode="auto">
          <a:xfrm>
            <a:off x="1989138" y="4614863"/>
            <a:ext cx="0" cy="304800"/>
          </a:xfrm>
          <a:prstGeom prst="line">
            <a:avLst/>
          </a:prstGeom>
          <a:noFill/>
          <a:ln w="38100">
            <a:solidFill>
              <a:schemeClr val="hlink"/>
            </a:solidFill>
            <a:round/>
            <a:headEnd/>
            <a:tailEnd type="triangle" w="med" len="lg"/>
          </a:ln>
          <a:effectLst/>
        </p:spPr>
        <p:txBody>
          <a:bodyPr/>
          <a:lstStyle/>
          <a:p>
            <a:endParaRPr lang="zh-CN" altLang="en-US"/>
          </a:p>
        </p:txBody>
      </p:sp>
      <p:sp>
        <p:nvSpPr>
          <p:cNvPr id="374814" name="Line 30"/>
          <p:cNvSpPr>
            <a:spLocks noChangeShapeType="1"/>
          </p:cNvSpPr>
          <p:nvPr/>
        </p:nvSpPr>
        <p:spPr bwMode="auto">
          <a:xfrm>
            <a:off x="1989138" y="3929063"/>
            <a:ext cx="0" cy="304800"/>
          </a:xfrm>
          <a:prstGeom prst="line">
            <a:avLst/>
          </a:prstGeom>
          <a:noFill/>
          <a:ln w="38100">
            <a:solidFill>
              <a:schemeClr val="hlink"/>
            </a:solidFill>
            <a:round/>
            <a:headEnd/>
            <a:tailEnd type="triangle" w="med" len="lg"/>
          </a:ln>
          <a:effectLst/>
        </p:spPr>
        <p:txBody>
          <a:bodyPr/>
          <a:lstStyle/>
          <a:p>
            <a:endParaRPr lang="zh-CN" altLang="en-US"/>
          </a:p>
        </p:txBody>
      </p:sp>
      <p:sp>
        <p:nvSpPr>
          <p:cNvPr id="374815" name="Line 31"/>
          <p:cNvSpPr>
            <a:spLocks noChangeShapeType="1"/>
          </p:cNvSpPr>
          <p:nvPr/>
        </p:nvSpPr>
        <p:spPr bwMode="auto">
          <a:xfrm rot="-3288676">
            <a:off x="6261100" y="2795588"/>
            <a:ext cx="149225" cy="860425"/>
          </a:xfrm>
          <a:prstGeom prst="line">
            <a:avLst/>
          </a:prstGeom>
          <a:noFill/>
          <a:ln w="38100">
            <a:solidFill>
              <a:schemeClr val="hlink"/>
            </a:solidFill>
            <a:round/>
            <a:headEnd/>
            <a:tailEnd type="triangle" w="med" len="lg"/>
          </a:ln>
          <a:effectLst/>
        </p:spPr>
        <p:txBody>
          <a:bodyPr/>
          <a:lstStyle/>
          <a:p>
            <a:endParaRPr lang="zh-CN" altLang="en-US"/>
          </a:p>
        </p:txBody>
      </p:sp>
      <p:sp>
        <p:nvSpPr>
          <p:cNvPr id="374816" name="Line 32"/>
          <p:cNvSpPr>
            <a:spLocks noChangeShapeType="1"/>
          </p:cNvSpPr>
          <p:nvPr/>
        </p:nvSpPr>
        <p:spPr bwMode="auto">
          <a:xfrm rot="13688158" flipV="1">
            <a:off x="5083969" y="2750344"/>
            <a:ext cx="357188" cy="889000"/>
          </a:xfrm>
          <a:prstGeom prst="line">
            <a:avLst/>
          </a:prstGeom>
          <a:noFill/>
          <a:ln w="38100">
            <a:solidFill>
              <a:schemeClr val="hlink"/>
            </a:solidFill>
            <a:round/>
            <a:headEnd/>
            <a:tailEnd type="triangle" w="med" len="lg"/>
          </a:ln>
          <a:effectLst/>
        </p:spPr>
        <p:txBody>
          <a:bodyPr/>
          <a:lstStyle/>
          <a:p>
            <a:endParaRPr lang="zh-CN" altLang="en-US"/>
          </a:p>
        </p:txBody>
      </p:sp>
      <p:sp>
        <p:nvSpPr>
          <p:cNvPr id="374817" name="Line 33"/>
          <p:cNvSpPr>
            <a:spLocks noChangeShapeType="1"/>
          </p:cNvSpPr>
          <p:nvPr/>
        </p:nvSpPr>
        <p:spPr bwMode="auto">
          <a:xfrm rot="-3418568">
            <a:off x="4961731" y="3547269"/>
            <a:ext cx="1588" cy="304800"/>
          </a:xfrm>
          <a:prstGeom prst="line">
            <a:avLst/>
          </a:prstGeom>
          <a:noFill/>
          <a:ln w="38100">
            <a:solidFill>
              <a:schemeClr val="hlink"/>
            </a:solidFill>
            <a:round/>
            <a:headEnd/>
            <a:tailEnd type="triangle" w="med" len="lg"/>
          </a:ln>
          <a:effectLst/>
        </p:spPr>
        <p:txBody>
          <a:bodyPr/>
          <a:lstStyle/>
          <a:p>
            <a:endParaRPr lang="zh-CN" altLang="en-US"/>
          </a:p>
        </p:txBody>
      </p:sp>
      <p:sp>
        <p:nvSpPr>
          <p:cNvPr id="374818" name="Line 34"/>
          <p:cNvSpPr>
            <a:spLocks noChangeShapeType="1"/>
          </p:cNvSpPr>
          <p:nvPr/>
        </p:nvSpPr>
        <p:spPr bwMode="auto">
          <a:xfrm rot="-4512645">
            <a:off x="4520407" y="2134394"/>
            <a:ext cx="436562" cy="1447800"/>
          </a:xfrm>
          <a:prstGeom prst="line">
            <a:avLst/>
          </a:prstGeom>
          <a:noFill/>
          <a:ln w="38100">
            <a:solidFill>
              <a:schemeClr val="hlink"/>
            </a:solidFill>
            <a:round/>
            <a:headEnd/>
            <a:tailEnd type="triangle" w="med" len="lg"/>
          </a:ln>
          <a:effectLst/>
        </p:spPr>
        <p:txBody>
          <a:bodyPr/>
          <a:lstStyle/>
          <a:p>
            <a:endParaRPr lang="zh-CN" altLang="en-US"/>
          </a:p>
        </p:txBody>
      </p:sp>
      <p:sp>
        <p:nvSpPr>
          <p:cNvPr id="374819" name="Line 35"/>
          <p:cNvSpPr>
            <a:spLocks noChangeShapeType="1"/>
          </p:cNvSpPr>
          <p:nvPr/>
        </p:nvSpPr>
        <p:spPr bwMode="auto">
          <a:xfrm rot="14413212" flipV="1">
            <a:off x="2472531" y="2915444"/>
            <a:ext cx="46038" cy="965200"/>
          </a:xfrm>
          <a:prstGeom prst="line">
            <a:avLst/>
          </a:prstGeom>
          <a:noFill/>
          <a:ln w="38100">
            <a:solidFill>
              <a:schemeClr val="hlink"/>
            </a:solidFill>
            <a:round/>
            <a:headEnd/>
            <a:tailEnd type="triangle" w="med" len="lg"/>
          </a:ln>
          <a:effectLst/>
        </p:spPr>
        <p:txBody>
          <a:bodyPr/>
          <a:lstStyle/>
          <a:p>
            <a:endParaRPr lang="zh-CN" altLang="en-US"/>
          </a:p>
        </p:txBody>
      </p:sp>
      <p:sp>
        <p:nvSpPr>
          <p:cNvPr id="374820" name="Line 36"/>
          <p:cNvSpPr>
            <a:spLocks noChangeShapeType="1"/>
          </p:cNvSpPr>
          <p:nvPr/>
        </p:nvSpPr>
        <p:spPr bwMode="auto">
          <a:xfrm rot="-1490835">
            <a:off x="4892675" y="5624513"/>
            <a:ext cx="1588" cy="304800"/>
          </a:xfrm>
          <a:prstGeom prst="line">
            <a:avLst/>
          </a:prstGeom>
          <a:noFill/>
          <a:ln w="38100">
            <a:solidFill>
              <a:schemeClr val="hlink"/>
            </a:solidFill>
            <a:round/>
            <a:headEnd/>
            <a:tailEnd type="triangle" w="med" len="sm"/>
          </a:ln>
          <a:effectLst/>
        </p:spPr>
        <p:txBody>
          <a:bodyPr/>
          <a:lstStyle/>
          <a:p>
            <a:endParaRPr lang="zh-CN" altLang="en-US"/>
          </a:p>
        </p:txBody>
      </p:sp>
      <p:sp>
        <p:nvSpPr>
          <p:cNvPr id="374821" name="Line 37"/>
          <p:cNvSpPr>
            <a:spLocks noChangeShapeType="1"/>
          </p:cNvSpPr>
          <p:nvPr/>
        </p:nvSpPr>
        <p:spPr bwMode="auto">
          <a:xfrm rot="3388531">
            <a:off x="6891338" y="5102225"/>
            <a:ext cx="1588" cy="611187"/>
          </a:xfrm>
          <a:prstGeom prst="line">
            <a:avLst/>
          </a:prstGeom>
          <a:noFill/>
          <a:ln w="38100">
            <a:solidFill>
              <a:schemeClr val="hlink"/>
            </a:solidFill>
            <a:round/>
            <a:headEnd/>
            <a:tailEnd type="triangle" w="med" len="lg"/>
          </a:ln>
          <a:effectLst/>
        </p:spPr>
        <p:txBody>
          <a:bodyPr/>
          <a:lstStyle/>
          <a:p>
            <a:endParaRPr lang="zh-CN" altLang="en-US"/>
          </a:p>
        </p:txBody>
      </p:sp>
      <p:sp>
        <p:nvSpPr>
          <p:cNvPr id="374822" name="Text Box 38"/>
          <p:cNvSpPr txBox="1">
            <a:spLocks noChangeArrowheads="1"/>
          </p:cNvSpPr>
          <p:nvPr/>
        </p:nvSpPr>
        <p:spPr bwMode="auto">
          <a:xfrm>
            <a:off x="4532313" y="5840413"/>
            <a:ext cx="1219200"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ea typeface="宋体" pitchFamily="2" charset="-122"/>
                <a:cs typeface="Arial" pitchFamily="34" charset="0"/>
              </a:rPr>
              <a:t>Ki-67</a:t>
            </a:r>
          </a:p>
        </p:txBody>
      </p:sp>
      <p:sp>
        <p:nvSpPr>
          <p:cNvPr id="374823" name="Line 39"/>
          <p:cNvSpPr>
            <a:spLocks noChangeShapeType="1"/>
          </p:cNvSpPr>
          <p:nvPr/>
        </p:nvSpPr>
        <p:spPr bwMode="auto">
          <a:xfrm rot="20109165" flipH="1">
            <a:off x="5821363" y="5972175"/>
            <a:ext cx="228600" cy="0"/>
          </a:xfrm>
          <a:prstGeom prst="line">
            <a:avLst/>
          </a:prstGeom>
          <a:noFill/>
          <a:ln w="38100">
            <a:solidFill>
              <a:srgbClr val="FFFF00"/>
            </a:solidFill>
            <a:round/>
            <a:headEnd/>
            <a:tailEnd type="triangle" w="med" len="sm"/>
          </a:ln>
          <a:effectLst/>
        </p:spPr>
        <p:txBody>
          <a:bodyPr/>
          <a:lstStyle/>
          <a:p>
            <a:endParaRPr lang="zh-CN" altLang="en-US"/>
          </a:p>
        </p:txBody>
      </p:sp>
      <p:sp>
        <p:nvSpPr>
          <p:cNvPr id="374824" name="Text Box 40"/>
          <p:cNvSpPr txBox="1">
            <a:spLocks noChangeArrowheads="1"/>
          </p:cNvSpPr>
          <p:nvPr/>
        </p:nvSpPr>
        <p:spPr bwMode="auto">
          <a:xfrm>
            <a:off x="957263" y="2711450"/>
            <a:ext cx="1763712" cy="336550"/>
          </a:xfrm>
          <a:prstGeom prst="rect">
            <a:avLst/>
          </a:prstGeom>
          <a:noFill/>
          <a:ln w="9525">
            <a:noFill/>
            <a:miter lim="800000"/>
            <a:headEnd/>
            <a:tailEnd/>
          </a:ln>
          <a:effectLst/>
        </p:spPr>
        <p:txBody>
          <a:bodyPr>
            <a:spAutoFit/>
          </a:bodyPr>
          <a:lstStyle/>
          <a:p>
            <a:pPr eaLnBrk="1" latinLnBrk="1" hangingPunct="1"/>
            <a:r>
              <a:rPr kumimoji="1" lang="en-US" altLang="zh-CN" sz="1600" b="1" i="1">
                <a:solidFill>
                  <a:srgbClr val="0000CC"/>
                </a:solidFill>
                <a:ea typeface="Gulim" pitchFamily="34" charset="-127"/>
                <a:cs typeface="Arial" pitchFamily="34" charset="0"/>
              </a:rPr>
              <a:t>Extracellular</a:t>
            </a:r>
          </a:p>
        </p:txBody>
      </p:sp>
      <p:sp>
        <p:nvSpPr>
          <p:cNvPr id="374825" name="Text Box 41"/>
          <p:cNvSpPr txBox="1">
            <a:spLocks noChangeArrowheads="1"/>
          </p:cNvSpPr>
          <p:nvPr/>
        </p:nvSpPr>
        <p:spPr bwMode="auto">
          <a:xfrm>
            <a:off x="762000" y="5410200"/>
            <a:ext cx="1654175" cy="336550"/>
          </a:xfrm>
          <a:prstGeom prst="rect">
            <a:avLst/>
          </a:prstGeom>
          <a:noFill/>
          <a:ln w="9525">
            <a:noFill/>
            <a:miter lim="800000"/>
            <a:headEnd/>
            <a:tailEnd/>
          </a:ln>
          <a:effectLst/>
        </p:spPr>
        <p:txBody>
          <a:bodyPr>
            <a:spAutoFit/>
          </a:bodyPr>
          <a:lstStyle/>
          <a:p>
            <a:pPr eaLnBrk="1" latinLnBrk="1" hangingPunct="1"/>
            <a:r>
              <a:rPr kumimoji="1" lang="en-US" altLang="zh-CN" sz="1600" b="1" i="1">
                <a:solidFill>
                  <a:srgbClr val="0000CC"/>
                </a:solidFill>
                <a:ea typeface="Gulim" pitchFamily="34" charset="-127"/>
                <a:cs typeface="Arial" pitchFamily="34" charset="0"/>
              </a:rPr>
              <a:t>Intracellular</a:t>
            </a:r>
          </a:p>
        </p:txBody>
      </p:sp>
      <p:sp>
        <p:nvSpPr>
          <p:cNvPr id="374826" name="Text Box 42"/>
          <p:cNvSpPr txBox="1">
            <a:spLocks noChangeArrowheads="1"/>
          </p:cNvSpPr>
          <p:nvPr/>
        </p:nvSpPr>
        <p:spPr bwMode="auto">
          <a:xfrm>
            <a:off x="5399088" y="2667000"/>
            <a:ext cx="1055687"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ea typeface="宋体" pitchFamily="2" charset="-122"/>
                <a:cs typeface="Arial" pitchFamily="34" charset="0"/>
              </a:rPr>
              <a:t>Ras</a:t>
            </a:r>
          </a:p>
        </p:txBody>
      </p:sp>
      <p:sp>
        <p:nvSpPr>
          <p:cNvPr id="374827" name="Text Box 43"/>
          <p:cNvSpPr txBox="1">
            <a:spLocks noChangeArrowheads="1"/>
          </p:cNvSpPr>
          <p:nvPr/>
        </p:nvSpPr>
        <p:spPr bwMode="auto">
          <a:xfrm rot="-1237650">
            <a:off x="3028950" y="2057400"/>
            <a:ext cx="685800" cy="914400"/>
          </a:xfrm>
          <a:prstGeom prst="rect">
            <a:avLst/>
          </a:prstGeom>
          <a:noFill/>
          <a:ln w="9525">
            <a:noFill/>
            <a:miter lim="800000"/>
            <a:headEnd/>
            <a:tailEnd/>
          </a:ln>
          <a:effectLst/>
        </p:spPr>
        <p:txBody>
          <a:bodyPr>
            <a:spAutoFit/>
          </a:bodyPr>
          <a:lstStyle/>
          <a:p>
            <a:pPr eaLnBrk="1" hangingPunct="1"/>
            <a:r>
              <a:rPr lang="en-US" altLang="zh-CN" sz="5400" b="1">
                <a:solidFill>
                  <a:srgbClr val="0000CC"/>
                </a:solidFill>
                <a:ea typeface="宋体" pitchFamily="2" charset="-122"/>
                <a:cs typeface="Arial" pitchFamily="34" charset="0"/>
              </a:rPr>
              <a:t>Y</a:t>
            </a:r>
          </a:p>
        </p:txBody>
      </p:sp>
      <p:sp>
        <p:nvSpPr>
          <p:cNvPr id="374828" name="Text Box 44"/>
          <p:cNvSpPr txBox="1">
            <a:spLocks noChangeArrowheads="1"/>
          </p:cNvSpPr>
          <p:nvPr/>
        </p:nvSpPr>
        <p:spPr bwMode="auto">
          <a:xfrm>
            <a:off x="2273300" y="2198688"/>
            <a:ext cx="890588" cy="39687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1">
                <a:solidFill>
                  <a:srgbClr val="0000CC"/>
                </a:solidFill>
                <a:ea typeface="宋体" pitchFamily="2" charset="-122"/>
                <a:cs typeface="Arial" pitchFamily="34" charset="0"/>
              </a:rPr>
              <a:t>EGFR</a:t>
            </a:r>
          </a:p>
        </p:txBody>
      </p:sp>
      <p:sp>
        <p:nvSpPr>
          <p:cNvPr id="374829" name="Text Box 45"/>
          <p:cNvSpPr txBox="1">
            <a:spLocks noChangeArrowheads="1"/>
          </p:cNvSpPr>
          <p:nvPr/>
        </p:nvSpPr>
        <p:spPr bwMode="auto">
          <a:xfrm>
            <a:off x="4572000" y="1828800"/>
            <a:ext cx="3886200"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cs typeface="Arial" pitchFamily="34" charset="0"/>
              </a:rPr>
              <a:t>TKI </a:t>
            </a:r>
            <a:r>
              <a:rPr lang="zh-CN" altLang="en-US" sz="2000" b="1">
                <a:solidFill>
                  <a:srgbClr val="0000CC"/>
                </a:solidFill>
                <a:cs typeface="Arial" pitchFamily="34" charset="0"/>
              </a:rPr>
              <a:t>（吉非替尼，厄洛替尼）</a:t>
            </a:r>
          </a:p>
        </p:txBody>
      </p:sp>
      <p:sp>
        <p:nvSpPr>
          <p:cNvPr id="374830" name="Text Box 46"/>
          <p:cNvSpPr txBox="1">
            <a:spLocks noChangeArrowheads="1"/>
          </p:cNvSpPr>
          <p:nvPr/>
        </p:nvSpPr>
        <p:spPr bwMode="auto">
          <a:xfrm>
            <a:off x="3890963" y="1219200"/>
            <a:ext cx="4948237" cy="396875"/>
          </a:xfrm>
          <a:prstGeom prst="rect">
            <a:avLst/>
          </a:prstGeom>
          <a:noFill/>
          <a:ln w="9525">
            <a:noFill/>
            <a:miter lim="800000"/>
            <a:headEnd/>
            <a:tailEnd/>
          </a:ln>
          <a:effectLst/>
        </p:spPr>
        <p:txBody>
          <a:bodyPr>
            <a:spAutoFit/>
          </a:bodyPr>
          <a:lstStyle/>
          <a:p>
            <a:pPr eaLnBrk="1" hangingPunct="1"/>
            <a:r>
              <a:rPr lang="en-US" altLang="zh-CN" sz="2000" b="1">
                <a:solidFill>
                  <a:srgbClr val="0000CC"/>
                </a:solidFill>
                <a:cs typeface="Arial" pitchFamily="34" charset="0"/>
              </a:rPr>
              <a:t>mAb (Cetuximab</a:t>
            </a:r>
            <a:r>
              <a:rPr lang="zh-CN" altLang="en-US" sz="2000" b="1">
                <a:solidFill>
                  <a:srgbClr val="0000CC"/>
                </a:solidFill>
                <a:cs typeface="Arial" pitchFamily="34" charset="0"/>
              </a:rPr>
              <a:t>，西妥昔单抗，爱必妥</a:t>
            </a:r>
            <a:r>
              <a:rPr lang="zh-CN" altLang="en-US" sz="2000">
                <a:cs typeface="Arial" pitchFamily="34" charset="0"/>
              </a:rPr>
              <a:t> </a:t>
            </a:r>
            <a:r>
              <a:rPr lang="en-US" altLang="zh-CN" sz="2000" b="1">
                <a:solidFill>
                  <a:srgbClr val="0000CC"/>
                </a:solidFill>
                <a:cs typeface="Arial" pitchFamily="34" charset="0"/>
              </a:rPr>
              <a:t>)</a:t>
            </a:r>
            <a:endParaRPr lang="zh-CN" altLang="en-US" sz="2000" b="1">
              <a:solidFill>
                <a:srgbClr val="0000CC"/>
              </a:solidFill>
              <a:cs typeface="Arial" pitchFamily="34" charset="0"/>
            </a:endParaRPr>
          </a:p>
        </p:txBody>
      </p:sp>
      <p:sp>
        <p:nvSpPr>
          <p:cNvPr id="374831" name="AutoShape 47"/>
          <p:cNvSpPr>
            <a:spLocks noChangeArrowheads="1"/>
          </p:cNvSpPr>
          <p:nvPr/>
        </p:nvSpPr>
        <p:spPr bwMode="auto">
          <a:xfrm rot="1176851" flipH="1">
            <a:off x="3498850" y="1379538"/>
            <a:ext cx="361950" cy="1000125"/>
          </a:xfrm>
          <a:prstGeom prst="lightningBolt">
            <a:avLst/>
          </a:prstGeom>
          <a:solidFill>
            <a:srgbClr val="FF00FF"/>
          </a:solidFill>
          <a:ln w="25400">
            <a:solidFill>
              <a:schemeClr val="tx1"/>
            </a:solidFill>
            <a:miter lim="800000"/>
            <a:headEnd/>
            <a:tailEnd/>
          </a:ln>
          <a:effectLst/>
        </p:spPr>
        <p:txBody>
          <a:bodyPr wrap="none" anchor="ctr"/>
          <a:lstStyle/>
          <a:p>
            <a:endParaRPr lang="zh-CN" altLang="en-US"/>
          </a:p>
        </p:txBody>
      </p:sp>
      <p:sp>
        <p:nvSpPr>
          <p:cNvPr id="374832" name="AutoShape 48"/>
          <p:cNvSpPr>
            <a:spLocks noChangeArrowheads="1"/>
          </p:cNvSpPr>
          <p:nvPr/>
        </p:nvSpPr>
        <p:spPr bwMode="auto">
          <a:xfrm rot="1435102" flipH="1">
            <a:off x="4038600" y="1900238"/>
            <a:ext cx="476250" cy="911225"/>
          </a:xfrm>
          <a:prstGeom prst="lightningBolt">
            <a:avLst/>
          </a:prstGeom>
          <a:solidFill>
            <a:srgbClr val="009592"/>
          </a:solidFill>
          <a:ln w="25400">
            <a:solidFill>
              <a:schemeClr val="tx1"/>
            </a:solidFill>
            <a:miter lim="800000"/>
            <a:headEnd/>
            <a:tailEnd/>
          </a:ln>
          <a:effectLst/>
        </p:spPr>
        <p:txBody>
          <a:bodyPr wrap="none" anchor="ctr"/>
          <a:lstStyle/>
          <a:p>
            <a:endParaRPr lang="zh-CN" altLang="en-US"/>
          </a:p>
        </p:txBody>
      </p:sp>
      <p:sp>
        <p:nvSpPr>
          <p:cNvPr id="374833" name="Text Box 49"/>
          <p:cNvSpPr txBox="1">
            <a:spLocks noChangeArrowheads="1"/>
          </p:cNvSpPr>
          <p:nvPr/>
        </p:nvSpPr>
        <p:spPr bwMode="auto">
          <a:xfrm>
            <a:off x="-457200" y="3962400"/>
            <a:ext cx="2743200" cy="519113"/>
          </a:xfrm>
          <a:prstGeom prst="rect">
            <a:avLst/>
          </a:prstGeom>
          <a:noFill/>
          <a:ln w="9525">
            <a:noFill/>
            <a:miter lim="800000"/>
            <a:headEnd/>
            <a:tailEnd/>
          </a:ln>
          <a:effectLst/>
        </p:spPr>
        <p:txBody>
          <a:bodyPr>
            <a:spAutoFit/>
          </a:bodyPr>
          <a:lstStyle/>
          <a:p>
            <a:pPr algn="ctr" eaLnBrk="1" hangingPunct="1"/>
            <a:r>
              <a:rPr lang="zh-CN" altLang="en-US" sz="2800" b="1">
                <a:solidFill>
                  <a:srgbClr val="0000CC"/>
                </a:solidFill>
                <a:cs typeface="Arial" pitchFamily="34" charset="0"/>
              </a:rPr>
              <a:t>凋亡</a:t>
            </a:r>
          </a:p>
        </p:txBody>
      </p:sp>
      <p:sp>
        <p:nvSpPr>
          <p:cNvPr id="374834" name="Text Box 50"/>
          <p:cNvSpPr txBox="1">
            <a:spLocks noChangeArrowheads="1"/>
          </p:cNvSpPr>
          <p:nvPr/>
        </p:nvSpPr>
        <p:spPr bwMode="auto">
          <a:xfrm>
            <a:off x="7662863" y="3595688"/>
            <a:ext cx="1252537" cy="519112"/>
          </a:xfrm>
          <a:prstGeom prst="rect">
            <a:avLst/>
          </a:prstGeom>
          <a:noFill/>
          <a:ln w="9525">
            <a:noFill/>
            <a:miter lim="800000"/>
            <a:headEnd/>
            <a:tailEnd/>
          </a:ln>
          <a:effectLst/>
        </p:spPr>
        <p:txBody>
          <a:bodyPr>
            <a:spAutoFit/>
          </a:bodyPr>
          <a:lstStyle/>
          <a:p>
            <a:pPr eaLnBrk="1" hangingPunct="1"/>
            <a:r>
              <a:rPr lang="zh-CN" altLang="en-US" sz="2800" b="1">
                <a:solidFill>
                  <a:srgbClr val="0000CC"/>
                </a:solidFill>
                <a:cs typeface="Arial" pitchFamily="34" charset="0"/>
              </a:rPr>
              <a:t>增殖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74831"/>
                                        </p:tgtEl>
                                        <p:attrNameLst>
                                          <p:attrName>style.visibility</p:attrName>
                                        </p:attrNameLst>
                                      </p:cBhvr>
                                      <p:to>
                                        <p:strVal val="visible"/>
                                      </p:to>
                                    </p:set>
                                    <p:anim calcmode="lin" valueType="num">
                                      <p:cBhvr additive="base">
                                        <p:cTn id="7" dur="500" fill="hold"/>
                                        <p:tgtEl>
                                          <p:spTgt spid="374831"/>
                                        </p:tgtEl>
                                        <p:attrNameLst>
                                          <p:attrName>ppt_x</p:attrName>
                                        </p:attrNameLst>
                                      </p:cBhvr>
                                      <p:tavLst>
                                        <p:tav tm="0">
                                          <p:val>
                                            <p:strVal val="#ppt_x"/>
                                          </p:val>
                                        </p:tav>
                                        <p:tav tm="100000">
                                          <p:val>
                                            <p:strVal val="#ppt_x"/>
                                          </p:val>
                                        </p:tav>
                                      </p:tavLst>
                                    </p:anim>
                                    <p:anim calcmode="lin" valueType="num">
                                      <p:cBhvr additive="base">
                                        <p:cTn id="8" dur="500" fill="hold"/>
                                        <p:tgtEl>
                                          <p:spTgt spid="3748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74830"/>
                                        </p:tgtEl>
                                        <p:attrNameLst>
                                          <p:attrName>style.visibility</p:attrName>
                                        </p:attrNameLst>
                                      </p:cBhvr>
                                      <p:to>
                                        <p:strVal val="visible"/>
                                      </p:to>
                                    </p:set>
                                    <p:anim calcmode="lin" valueType="num">
                                      <p:cBhvr additive="base">
                                        <p:cTn id="12" dur="500" fill="hold"/>
                                        <p:tgtEl>
                                          <p:spTgt spid="374830"/>
                                        </p:tgtEl>
                                        <p:attrNameLst>
                                          <p:attrName>ppt_x</p:attrName>
                                        </p:attrNameLst>
                                      </p:cBhvr>
                                      <p:tavLst>
                                        <p:tav tm="0">
                                          <p:val>
                                            <p:strVal val="#ppt_x"/>
                                          </p:val>
                                        </p:tav>
                                        <p:tav tm="100000">
                                          <p:val>
                                            <p:strVal val="#ppt_x"/>
                                          </p:val>
                                        </p:tav>
                                      </p:tavLst>
                                    </p:anim>
                                    <p:anim calcmode="lin" valueType="num">
                                      <p:cBhvr additive="base">
                                        <p:cTn id="13" dur="500" fill="hold"/>
                                        <p:tgtEl>
                                          <p:spTgt spid="37483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374832"/>
                                        </p:tgtEl>
                                        <p:attrNameLst>
                                          <p:attrName>style.visibility</p:attrName>
                                        </p:attrNameLst>
                                      </p:cBhvr>
                                      <p:to>
                                        <p:strVal val="visible"/>
                                      </p:to>
                                    </p:set>
                                    <p:anim calcmode="lin" valueType="num">
                                      <p:cBhvr additive="base">
                                        <p:cTn id="18" dur="500" fill="hold"/>
                                        <p:tgtEl>
                                          <p:spTgt spid="374832"/>
                                        </p:tgtEl>
                                        <p:attrNameLst>
                                          <p:attrName>ppt_x</p:attrName>
                                        </p:attrNameLst>
                                      </p:cBhvr>
                                      <p:tavLst>
                                        <p:tav tm="0">
                                          <p:val>
                                            <p:strVal val="#ppt_x"/>
                                          </p:val>
                                        </p:tav>
                                        <p:tav tm="100000">
                                          <p:val>
                                            <p:strVal val="#ppt_x"/>
                                          </p:val>
                                        </p:tav>
                                      </p:tavLst>
                                    </p:anim>
                                    <p:anim calcmode="lin" valueType="num">
                                      <p:cBhvr additive="base">
                                        <p:cTn id="19" dur="500" fill="hold"/>
                                        <p:tgtEl>
                                          <p:spTgt spid="374832"/>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374829"/>
                                        </p:tgtEl>
                                        <p:attrNameLst>
                                          <p:attrName>style.visibility</p:attrName>
                                        </p:attrNameLst>
                                      </p:cBhvr>
                                      <p:to>
                                        <p:strVal val="visible"/>
                                      </p:to>
                                    </p:set>
                                    <p:anim calcmode="lin" valueType="num">
                                      <p:cBhvr additive="base">
                                        <p:cTn id="23" dur="500" fill="hold"/>
                                        <p:tgtEl>
                                          <p:spTgt spid="374829"/>
                                        </p:tgtEl>
                                        <p:attrNameLst>
                                          <p:attrName>ppt_x</p:attrName>
                                        </p:attrNameLst>
                                      </p:cBhvr>
                                      <p:tavLst>
                                        <p:tav tm="0">
                                          <p:val>
                                            <p:strVal val="#ppt_x"/>
                                          </p:val>
                                        </p:tav>
                                        <p:tav tm="100000">
                                          <p:val>
                                            <p:strVal val="#ppt_x"/>
                                          </p:val>
                                        </p:tav>
                                      </p:tavLst>
                                    </p:anim>
                                    <p:anim calcmode="lin" valueType="num">
                                      <p:cBhvr additive="base">
                                        <p:cTn id="24" dur="500" fill="hold"/>
                                        <p:tgtEl>
                                          <p:spTgt spid="3748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29" grpId="0" autoUpdateAnimBg="0"/>
      <p:bldP spid="374830" grpId="0" autoUpdateAnimBg="0"/>
      <p:bldP spid="374831" grpId="0" animBg="1"/>
      <p:bldP spid="3748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898" name="Object 2"/>
          <p:cNvGraphicFramePr>
            <a:graphicFrameLocks noChangeAspect="1"/>
          </p:cNvGraphicFramePr>
          <p:nvPr/>
        </p:nvGraphicFramePr>
        <p:xfrm>
          <a:off x="533400" y="1016000"/>
          <a:ext cx="7824788" cy="5461000"/>
        </p:xfrm>
        <a:graphic>
          <a:graphicData uri="http://schemas.openxmlformats.org/presentationml/2006/ole">
            <mc:AlternateContent xmlns:mc="http://schemas.openxmlformats.org/markup-compatibility/2006">
              <mc:Choice xmlns:v="urn:schemas-microsoft-com:vml" Requires="v">
                <p:oleObj spid="_x0000_s336918" name="Image" r:id="rId3" imgW="6730159" imgH="4698413" progId="Photoshop.Image.7">
                  <p:embed/>
                </p:oleObj>
              </mc:Choice>
              <mc:Fallback>
                <p:oleObj name="Image" r:id="rId3" imgW="6730159" imgH="4698413" progId="Photoshop.Image.7">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16000"/>
                        <a:ext cx="7824788" cy="54610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6899" name="Oval 3"/>
          <p:cNvSpPr>
            <a:spLocks noChangeArrowheads="1"/>
          </p:cNvSpPr>
          <p:nvPr/>
        </p:nvSpPr>
        <p:spPr bwMode="auto">
          <a:xfrm>
            <a:off x="3638550" y="3763963"/>
            <a:ext cx="436563" cy="574675"/>
          </a:xfrm>
          <a:prstGeom prst="ellipse">
            <a:avLst/>
          </a:prstGeom>
          <a:solidFill>
            <a:srgbClr val="B469FF"/>
          </a:solidFill>
          <a:ln w="9525" algn="ctr">
            <a:solidFill>
              <a:schemeClr val="tx1"/>
            </a:solidFill>
            <a:round/>
            <a:headEnd/>
            <a:tailEnd/>
          </a:ln>
          <a:effectLst/>
        </p:spPr>
        <p:txBody>
          <a:bodyPr wrap="none" anchor="ctr"/>
          <a:lstStyle/>
          <a:p>
            <a:endParaRPr lang="zh-CN" altLang="en-US"/>
          </a:p>
        </p:txBody>
      </p:sp>
      <p:sp>
        <p:nvSpPr>
          <p:cNvPr id="336900" name="Oval 4"/>
          <p:cNvSpPr>
            <a:spLocks noChangeArrowheads="1"/>
          </p:cNvSpPr>
          <p:nvPr/>
        </p:nvSpPr>
        <p:spPr bwMode="auto">
          <a:xfrm>
            <a:off x="4383088" y="3763963"/>
            <a:ext cx="436562" cy="574675"/>
          </a:xfrm>
          <a:prstGeom prst="ellipse">
            <a:avLst/>
          </a:prstGeom>
          <a:solidFill>
            <a:srgbClr val="B469FF"/>
          </a:solidFill>
          <a:ln w="9525" algn="ctr">
            <a:solidFill>
              <a:schemeClr val="tx1"/>
            </a:solidFill>
            <a:round/>
            <a:headEnd/>
            <a:tailEnd/>
          </a:ln>
          <a:effectLst/>
        </p:spPr>
        <p:txBody>
          <a:bodyPr wrap="none" anchor="ctr"/>
          <a:lstStyle/>
          <a:p>
            <a:endParaRPr lang="zh-CN" altLang="en-US"/>
          </a:p>
        </p:txBody>
      </p:sp>
      <p:sp>
        <p:nvSpPr>
          <p:cNvPr id="336901" name="Oval 5"/>
          <p:cNvSpPr>
            <a:spLocks noChangeArrowheads="1"/>
          </p:cNvSpPr>
          <p:nvPr/>
        </p:nvSpPr>
        <p:spPr bwMode="auto">
          <a:xfrm>
            <a:off x="3544888" y="4292600"/>
            <a:ext cx="1398587" cy="823913"/>
          </a:xfrm>
          <a:prstGeom prst="ellipse">
            <a:avLst/>
          </a:prstGeom>
          <a:solidFill>
            <a:srgbClr val="800080"/>
          </a:solidFill>
          <a:ln w="9525" algn="ctr">
            <a:solidFill>
              <a:schemeClr val="tx1"/>
            </a:solidFill>
            <a:round/>
            <a:headEnd/>
            <a:tailEnd/>
          </a:ln>
          <a:effectLst/>
        </p:spPr>
        <p:txBody>
          <a:bodyPr wrap="none" anchor="ctr"/>
          <a:lstStyle/>
          <a:p>
            <a:endParaRPr lang="zh-CN" altLang="en-US"/>
          </a:p>
        </p:txBody>
      </p:sp>
      <p:sp>
        <p:nvSpPr>
          <p:cNvPr id="336903" name="Text Box 7"/>
          <p:cNvSpPr txBox="1">
            <a:spLocks noChangeArrowheads="1"/>
          </p:cNvSpPr>
          <p:nvPr/>
        </p:nvSpPr>
        <p:spPr bwMode="auto">
          <a:xfrm>
            <a:off x="3190875" y="5873750"/>
            <a:ext cx="2212975" cy="457200"/>
          </a:xfrm>
          <a:prstGeom prst="rect">
            <a:avLst/>
          </a:prstGeom>
          <a:noFill/>
          <a:ln w="9525">
            <a:noFill/>
            <a:miter lim="800000"/>
            <a:headEnd/>
            <a:tailEnd/>
          </a:ln>
          <a:effectLst/>
        </p:spPr>
        <p:txBody>
          <a:bodyPr>
            <a:spAutoFit/>
          </a:bodyPr>
          <a:lstStyle/>
          <a:p>
            <a:pPr algn="ctr" eaLnBrk="1" hangingPunct="1"/>
            <a:r>
              <a:rPr lang="zh-CN" altLang="en-US" sz="2400" b="1">
                <a:solidFill>
                  <a:schemeClr val="bg1"/>
                </a:solidFill>
                <a:cs typeface="Arial" pitchFamily="34" charset="0"/>
              </a:rPr>
              <a:t>增殖</a:t>
            </a:r>
          </a:p>
        </p:txBody>
      </p:sp>
      <p:sp>
        <p:nvSpPr>
          <p:cNvPr id="336904" name="Text Box 8"/>
          <p:cNvSpPr txBox="1">
            <a:spLocks noChangeArrowheads="1"/>
          </p:cNvSpPr>
          <p:nvPr/>
        </p:nvSpPr>
        <p:spPr bwMode="auto">
          <a:xfrm>
            <a:off x="3419475" y="4505325"/>
            <a:ext cx="1747838" cy="396875"/>
          </a:xfrm>
          <a:prstGeom prst="rect">
            <a:avLst/>
          </a:prstGeom>
          <a:noFill/>
          <a:ln w="9525">
            <a:noFill/>
            <a:miter lim="800000"/>
            <a:headEnd/>
            <a:tailEnd/>
          </a:ln>
          <a:effectLst/>
        </p:spPr>
        <p:txBody>
          <a:bodyPr>
            <a:spAutoFit/>
          </a:bodyPr>
          <a:lstStyle/>
          <a:p>
            <a:pPr algn="ctr" eaLnBrk="1" hangingPunct="1"/>
            <a:r>
              <a:rPr lang="en-US" altLang="zh-CN" sz="2000" b="1">
                <a:cs typeface="Arial" pitchFamily="34" charset="0"/>
              </a:rPr>
              <a:t>K-ras</a:t>
            </a:r>
          </a:p>
        </p:txBody>
      </p:sp>
      <p:sp>
        <p:nvSpPr>
          <p:cNvPr id="336905" name="AutoShape 9"/>
          <p:cNvSpPr>
            <a:spLocks noChangeArrowheads="1"/>
          </p:cNvSpPr>
          <p:nvPr/>
        </p:nvSpPr>
        <p:spPr bwMode="auto">
          <a:xfrm>
            <a:off x="4121150" y="5126038"/>
            <a:ext cx="349250" cy="549275"/>
          </a:xfrm>
          <a:prstGeom prst="downArrow">
            <a:avLst>
              <a:gd name="adj1" fmla="val 50000"/>
              <a:gd name="adj2" fmla="val 39318"/>
            </a:avLst>
          </a:prstGeom>
          <a:solidFill>
            <a:srgbClr val="000080"/>
          </a:solidFill>
          <a:ln w="9525">
            <a:solidFill>
              <a:schemeClr val="tx1"/>
            </a:solidFill>
            <a:miter lim="800000"/>
            <a:headEnd/>
            <a:tailEnd/>
          </a:ln>
          <a:effectLst/>
        </p:spPr>
        <p:txBody>
          <a:bodyPr wrap="none" anchor="ctr"/>
          <a:lstStyle/>
          <a:p>
            <a:endParaRPr lang="zh-CN" altLang="en-US"/>
          </a:p>
        </p:txBody>
      </p:sp>
      <p:sp>
        <p:nvSpPr>
          <p:cNvPr id="336911" name="Text Box 15"/>
          <p:cNvSpPr txBox="1">
            <a:spLocks noChangeArrowheads="1"/>
          </p:cNvSpPr>
          <p:nvPr/>
        </p:nvSpPr>
        <p:spPr bwMode="auto">
          <a:xfrm>
            <a:off x="5486400" y="5257800"/>
            <a:ext cx="3582988" cy="1501775"/>
          </a:xfrm>
          <a:prstGeom prst="rect">
            <a:avLst/>
          </a:prstGeom>
          <a:noFill/>
          <a:ln w="9525">
            <a:noFill/>
            <a:miter lim="800000"/>
            <a:headEnd/>
            <a:tailEnd/>
          </a:ln>
          <a:effectLst/>
        </p:spPr>
        <p:txBody>
          <a:bodyPr>
            <a:spAutoFit/>
          </a:bodyPr>
          <a:lstStyle/>
          <a:p>
            <a:pPr marL="265113" indent="-265113" eaLnBrk="1" hangingPunct="1">
              <a:lnSpc>
                <a:spcPct val="85000"/>
              </a:lnSpc>
              <a:spcBef>
                <a:spcPct val="45000"/>
              </a:spcBef>
              <a:buClr>
                <a:srgbClr val="FF0066"/>
              </a:buClr>
              <a:buSzPct val="70000"/>
              <a:buFont typeface="Wingdings" pitchFamily="2" charset="2"/>
              <a:buChar char="n"/>
            </a:pPr>
            <a:r>
              <a:rPr lang="zh-CN" altLang="en-US" sz="2400" b="1">
                <a:solidFill>
                  <a:srgbClr val="0000CC"/>
                </a:solidFill>
                <a:cs typeface="Arial" pitchFamily="34" charset="0"/>
              </a:rPr>
              <a:t>带有</a:t>
            </a:r>
            <a:r>
              <a:rPr lang="en-US" altLang="zh-CN" sz="2400" b="1">
                <a:solidFill>
                  <a:srgbClr val="0000CC"/>
                </a:solidFill>
                <a:cs typeface="Arial" pitchFamily="34" charset="0"/>
              </a:rPr>
              <a:t>K-ras </a:t>
            </a:r>
            <a:r>
              <a:rPr lang="zh-CN" altLang="en-US" sz="2400" b="1">
                <a:solidFill>
                  <a:srgbClr val="0000CC"/>
                </a:solidFill>
                <a:cs typeface="Arial" pitchFamily="34" charset="0"/>
              </a:rPr>
              <a:t>突变的结肠癌患者对西妥昔单抗的疗效降低</a:t>
            </a:r>
          </a:p>
          <a:p>
            <a:pPr marL="265113" indent="-265113" eaLnBrk="1" hangingPunct="1">
              <a:lnSpc>
                <a:spcPct val="85000"/>
              </a:lnSpc>
              <a:spcBef>
                <a:spcPct val="45000"/>
              </a:spcBef>
              <a:buClr>
                <a:srgbClr val="FF0066"/>
              </a:buClr>
              <a:buSzPct val="70000"/>
              <a:buFont typeface="Wingdings" pitchFamily="2" charset="2"/>
              <a:buChar char="n"/>
            </a:pPr>
            <a:endParaRPr lang="zh-CN" altLang="en-US" sz="2400" b="1">
              <a:solidFill>
                <a:srgbClr val="0000CC"/>
              </a:solidFill>
              <a:cs typeface="Arial" pitchFamily="34" charset="0"/>
            </a:endParaRPr>
          </a:p>
        </p:txBody>
      </p:sp>
      <p:sp>
        <p:nvSpPr>
          <p:cNvPr id="336912" name="Text Box 16"/>
          <p:cNvSpPr txBox="1">
            <a:spLocks noChangeArrowheads="1"/>
          </p:cNvSpPr>
          <p:nvPr/>
        </p:nvSpPr>
        <p:spPr bwMode="auto">
          <a:xfrm>
            <a:off x="1487488" y="357188"/>
            <a:ext cx="7808912" cy="519112"/>
          </a:xfrm>
          <a:prstGeom prst="rect">
            <a:avLst/>
          </a:prstGeom>
          <a:noFill/>
          <a:ln w="9525">
            <a:noFill/>
            <a:miter lim="800000"/>
            <a:headEnd/>
            <a:tailEnd/>
          </a:ln>
          <a:effectLst/>
        </p:spPr>
        <p:txBody>
          <a:bodyPr>
            <a:spAutoFit/>
          </a:bodyPr>
          <a:lstStyle/>
          <a:p>
            <a:pPr eaLnBrk="1" hangingPunct="1">
              <a:spcBef>
                <a:spcPct val="0"/>
              </a:spcBef>
            </a:pPr>
            <a:r>
              <a:rPr lang="en-US" altLang="zh-CN" sz="2800" b="1">
                <a:solidFill>
                  <a:srgbClr val="0000CC"/>
                </a:solidFill>
                <a:cs typeface="Arial" pitchFamily="34" charset="0"/>
              </a:rPr>
              <a:t>K-ras </a:t>
            </a:r>
            <a:r>
              <a:rPr lang="zh-CN" altLang="en-US" sz="2800" b="1">
                <a:solidFill>
                  <a:srgbClr val="0000CC"/>
                </a:solidFill>
                <a:cs typeface="Arial" pitchFamily="34" charset="0"/>
              </a:rPr>
              <a:t>变异 和 恶性肿瘤的抗</a:t>
            </a:r>
            <a:r>
              <a:rPr lang="en-US" altLang="zh-CN" sz="2800" b="1">
                <a:solidFill>
                  <a:srgbClr val="0000CC"/>
                </a:solidFill>
                <a:cs typeface="Arial" pitchFamily="34" charset="0"/>
              </a:rPr>
              <a:t>-EGFR </a:t>
            </a:r>
            <a:r>
              <a:rPr lang="zh-CN" altLang="en-US" sz="2800" b="1">
                <a:solidFill>
                  <a:srgbClr val="0000CC"/>
                </a:solidFill>
                <a:cs typeface="Arial" pitchFamily="34" charset="0"/>
              </a:rPr>
              <a:t>治疗</a:t>
            </a:r>
          </a:p>
        </p:txBody>
      </p:sp>
      <p:graphicFrame>
        <p:nvGraphicFramePr>
          <p:cNvPr id="336915" name="Object 19"/>
          <p:cNvGraphicFramePr>
            <a:graphicFrameLocks noGrp="1" noChangeAspect="1"/>
          </p:cNvGraphicFramePr>
          <p:nvPr>
            <p:ph sz="half" idx="2"/>
          </p:nvPr>
        </p:nvGraphicFramePr>
        <p:xfrm>
          <a:off x="609600" y="4953000"/>
          <a:ext cx="2471738" cy="892175"/>
        </p:xfrm>
        <a:graphic>
          <a:graphicData uri="http://schemas.openxmlformats.org/presentationml/2006/ole">
            <mc:AlternateContent xmlns:mc="http://schemas.openxmlformats.org/markup-compatibility/2006">
              <mc:Choice xmlns:v="urn:schemas-microsoft-com:vml" Requires="v">
                <p:oleObj spid="_x0000_s336919" name="Image" r:id="rId5" imgW="2184127" imgH="787024" progId="Photoshop.Image.7">
                  <p:embed/>
                </p:oleObj>
              </mc:Choice>
              <mc:Fallback>
                <p:oleObj name="Image" r:id="rId5" imgW="2184127" imgH="787024" progId="Photoshop.Image.7">
                  <p:embed/>
                  <p:pic>
                    <p:nvPicPr>
                      <p:cNvPr id="0" name="Picture 1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953000"/>
                        <a:ext cx="2471738"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6916" name="Text Box 20"/>
          <p:cNvSpPr txBox="1">
            <a:spLocks noChangeArrowheads="1"/>
          </p:cNvSpPr>
          <p:nvPr/>
        </p:nvSpPr>
        <p:spPr bwMode="auto">
          <a:xfrm>
            <a:off x="273050" y="5816600"/>
            <a:ext cx="2971800" cy="603250"/>
          </a:xfrm>
          <a:prstGeom prst="rect">
            <a:avLst/>
          </a:prstGeom>
          <a:noFill/>
          <a:ln w="9525">
            <a:noFill/>
            <a:miter lim="800000"/>
            <a:headEnd/>
            <a:tailEnd/>
          </a:ln>
          <a:effectLst/>
        </p:spPr>
        <p:txBody>
          <a:bodyPr>
            <a:spAutoFit/>
          </a:bodyPr>
          <a:lstStyle/>
          <a:p>
            <a:pPr eaLnBrk="1" hangingPunct="1">
              <a:lnSpc>
                <a:spcPct val="140000"/>
              </a:lnSpc>
              <a:spcBef>
                <a:spcPct val="0"/>
              </a:spcBef>
              <a:buClr>
                <a:srgbClr val="990033"/>
              </a:buClr>
              <a:buFont typeface="Wingdings" pitchFamily="2" charset="2"/>
              <a:buChar char="n"/>
            </a:pPr>
            <a:r>
              <a:rPr lang="en-US" altLang="zh-CN" sz="1200" b="1">
                <a:solidFill>
                  <a:srgbClr val="0000CC"/>
                </a:solidFill>
                <a:cs typeface="Arial" pitchFamily="34" charset="0"/>
              </a:rPr>
              <a:t> 12, 13</a:t>
            </a:r>
            <a:r>
              <a:rPr lang="zh-CN" altLang="en-US" sz="1200" b="1">
                <a:solidFill>
                  <a:srgbClr val="0000CC"/>
                </a:solidFill>
                <a:cs typeface="Arial" pitchFamily="34" charset="0"/>
              </a:rPr>
              <a:t>外显子</a:t>
            </a:r>
            <a:r>
              <a:rPr lang="en-US" altLang="zh-CN" sz="1200" b="1">
                <a:solidFill>
                  <a:srgbClr val="0000CC"/>
                </a:solidFill>
                <a:cs typeface="Arial" pitchFamily="34" charset="0"/>
              </a:rPr>
              <a:t>(96%) and 61</a:t>
            </a:r>
            <a:r>
              <a:rPr lang="zh-CN" altLang="en-US" sz="1200" b="1">
                <a:solidFill>
                  <a:srgbClr val="0000CC"/>
                </a:solidFill>
                <a:cs typeface="Arial" pitchFamily="34" charset="0"/>
              </a:rPr>
              <a:t> </a:t>
            </a:r>
          </a:p>
          <a:p>
            <a:pPr eaLnBrk="1" hangingPunct="1">
              <a:lnSpc>
                <a:spcPct val="140000"/>
              </a:lnSpc>
              <a:spcBef>
                <a:spcPct val="0"/>
              </a:spcBef>
              <a:buClr>
                <a:srgbClr val="990033"/>
              </a:buClr>
              <a:buFont typeface="Wingdings" pitchFamily="2" charset="2"/>
              <a:buChar char="n"/>
            </a:pPr>
            <a:r>
              <a:rPr lang="en-US" altLang="zh-CN" sz="1200" b="1">
                <a:solidFill>
                  <a:srgbClr val="0000CC"/>
                </a:solidFill>
                <a:cs typeface="Arial" pitchFamily="34" charset="0"/>
              </a:rPr>
              <a:t>12</a:t>
            </a:r>
            <a:r>
              <a:rPr lang="zh-CN" altLang="en-US" sz="1200" b="1">
                <a:solidFill>
                  <a:srgbClr val="0000CC"/>
                </a:solidFill>
                <a:cs typeface="Arial" pitchFamily="34" charset="0"/>
              </a:rPr>
              <a:t>外显子 </a:t>
            </a:r>
            <a:r>
              <a:rPr lang="en-US" altLang="zh-CN" sz="1200" b="1">
                <a:solidFill>
                  <a:srgbClr val="0000CC"/>
                </a:solidFill>
                <a:cs typeface="Arial" pitchFamily="34" charset="0"/>
              </a:rPr>
              <a:t>35G&gt;A(</a:t>
            </a:r>
            <a:r>
              <a:rPr lang="zh-CN" altLang="en-US" sz="1200" b="1">
                <a:solidFill>
                  <a:srgbClr val="0000CC"/>
                </a:solidFill>
                <a:cs typeface="Arial" pitchFamily="34" charset="0"/>
              </a:rPr>
              <a:t>甘</a:t>
            </a:r>
            <a:r>
              <a:rPr lang="zh-CN" altLang="en-US" sz="1200" b="1">
                <a:solidFill>
                  <a:srgbClr val="0000CC"/>
                </a:solidFill>
                <a:cs typeface="Arial" pitchFamily="34" charset="0"/>
                <a:sym typeface="Symbol" pitchFamily="18" charset="2"/>
              </a:rPr>
              <a:t></a:t>
            </a:r>
            <a:r>
              <a:rPr lang="zh-CN" altLang="en-US" sz="1200" b="1">
                <a:solidFill>
                  <a:srgbClr val="0000CC"/>
                </a:solidFill>
                <a:cs typeface="Arial" pitchFamily="34" charset="0"/>
              </a:rPr>
              <a:t>天门冬）为主</a:t>
            </a:r>
          </a:p>
        </p:txBody>
      </p:sp>
      <p:sp>
        <p:nvSpPr>
          <p:cNvPr id="336920" name="Text Box 24"/>
          <p:cNvSpPr txBox="1">
            <a:spLocks noChangeArrowheads="1"/>
          </p:cNvSpPr>
          <p:nvPr/>
        </p:nvSpPr>
        <p:spPr bwMode="auto">
          <a:xfrm>
            <a:off x="1312863" y="3500438"/>
            <a:ext cx="649287" cy="457200"/>
          </a:xfrm>
          <a:prstGeom prst="rect">
            <a:avLst/>
          </a:prstGeom>
          <a:noFill/>
          <a:ln w="9525">
            <a:noFill/>
            <a:miter lim="800000"/>
            <a:headEnd/>
            <a:tailEnd/>
          </a:ln>
          <a:effectLst/>
        </p:spPr>
        <p:txBody>
          <a:bodyPr>
            <a:spAutoFit/>
          </a:bodyPr>
          <a:lstStyle/>
          <a:p>
            <a:pPr eaLnBrk="1" latinLnBrk="1" hangingPunct="1"/>
            <a:r>
              <a:rPr lang="en-US" altLang="zh-CN" sz="2400">
                <a:cs typeface="Arial" pitchFamily="34" charset="0"/>
              </a:rPr>
              <a:t>G</a:t>
            </a:r>
          </a:p>
        </p:txBody>
      </p:sp>
      <p:sp>
        <p:nvSpPr>
          <p:cNvPr id="336922" name="AutoShape 26"/>
          <p:cNvSpPr>
            <a:spLocks noChangeArrowheads="1"/>
          </p:cNvSpPr>
          <p:nvPr/>
        </p:nvSpPr>
        <p:spPr bwMode="auto">
          <a:xfrm flipH="1">
            <a:off x="5029200" y="4419600"/>
            <a:ext cx="720725" cy="215900"/>
          </a:xfrm>
          <a:prstGeom prst="lightningBolt">
            <a:avLst/>
          </a:prstGeom>
          <a:solidFill>
            <a:srgbClr val="993366"/>
          </a:solidFill>
          <a:ln w="9525">
            <a:solidFill>
              <a:schemeClr val="tx1"/>
            </a:solidFill>
            <a:miter lim="800000"/>
            <a:headEnd/>
            <a:tailEnd/>
          </a:ln>
          <a:effectLst/>
        </p:spPr>
        <p:txBody>
          <a:bodyPr wrap="none" anchor="ctr">
            <a:spAutoFit/>
          </a:bodyPr>
          <a:lstStyle/>
          <a:p>
            <a:endParaRPr lang="zh-CN" altLang="en-US"/>
          </a:p>
        </p:txBody>
      </p:sp>
      <p:sp>
        <p:nvSpPr>
          <p:cNvPr id="336924" name="Text Box 28"/>
          <p:cNvSpPr txBox="1">
            <a:spLocks noChangeArrowheads="1"/>
          </p:cNvSpPr>
          <p:nvPr/>
        </p:nvSpPr>
        <p:spPr bwMode="auto">
          <a:xfrm>
            <a:off x="665163" y="4343400"/>
            <a:ext cx="2952750" cy="396875"/>
          </a:xfrm>
          <a:prstGeom prst="rect">
            <a:avLst/>
          </a:prstGeom>
          <a:noFill/>
          <a:ln w="9525">
            <a:noFill/>
            <a:miter lim="800000"/>
            <a:headEnd/>
            <a:tailEnd/>
          </a:ln>
          <a:effectLst/>
        </p:spPr>
        <p:txBody>
          <a:bodyPr>
            <a:spAutoFit/>
          </a:bodyPr>
          <a:lstStyle/>
          <a:p>
            <a:pPr eaLnBrk="1" hangingPunct="1"/>
            <a:r>
              <a:rPr lang="en-US" altLang="zh-CN" sz="2000">
                <a:solidFill>
                  <a:srgbClr val="0000CC"/>
                </a:solidFill>
                <a:latin typeface="Arial Black" pitchFamily="34" charset="0"/>
                <a:cs typeface="Arial" pitchFamily="34" charset="0"/>
              </a:rPr>
              <a:t>CTG</a:t>
            </a:r>
            <a:r>
              <a:rPr lang="en-US" altLang="zh-CN" sz="2000">
                <a:solidFill>
                  <a:srgbClr val="FF0066"/>
                </a:solidFill>
                <a:latin typeface="Arial Black" pitchFamily="34" charset="0"/>
                <a:cs typeface="Arial" pitchFamily="34" charset="0"/>
              </a:rPr>
              <a:t>A</a:t>
            </a:r>
            <a:r>
              <a:rPr lang="en-US" altLang="zh-CN" sz="2000">
                <a:solidFill>
                  <a:srgbClr val="0000CC"/>
                </a:solidFill>
                <a:latin typeface="Arial Black" pitchFamily="34" charset="0"/>
                <a:cs typeface="Arial" pitchFamily="34" charset="0"/>
              </a:rPr>
              <a:t>TGCCG</a:t>
            </a:r>
          </a:p>
        </p:txBody>
      </p:sp>
      <p:sp>
        <p:nvSpPr>
          <p:cNvPr id="336927" name="Line 31"/>
          <p:cNvSpPr>
            <a:spLocks noChangeShapeType="1"/>
          </p:cNvSpPr>
          <p:nvPr/>
        </p:nvSpPr>
        <p:spPr bwMode="auto">
          <a:xfrm>
            <a:off x="1406525" y="4141788"/>
            <a:ext cx="0" cy="288925"/>
          </a:xfrm>
          <a:prstGeom prst="line">
            <a:avLst/>
          </a:prstGeom>
          <a:noFill/>
          <a:ln w="22225">
            <a:solidFill>
              <a:srgbClr val="FF00FF"/>
            </a:solidFill>
            <a:round/>
            <a:headEnd/>
            <a:tailEnd type="triangle" w="med" len="lg"/>
          </a:ln>
          <a:effectLst/>
        </p:spPr>
        <p:txBody>
          <a:bodyPr wrap="none">
            <a:spAutoFit/>
          </a:bodyPr>
          <a:lstStyle/>
          <a:p>
            <a:endParaRPr lang="zh-CN" altLang="en-US"/>
          </a:p>
        </p:txBody>
      </p:sp>
      <p:grpSp>
        <p:nvGrpSpPr>
          <p:cNvPr id="336947" name="Group 51"/>
          <p:cNvGrpSpPr>
            <a:grpSpLocks/>
          </p:cNvGrpSpPr>
          <p:nvPr/>
        </p:nvGrpSpPr>
        <p:grpSpPr bwMode="auto">
          <a:xfrm>
            <a:off x="96838" y="1066800"/>
            <a:ext cx="8513762" cy="2060575"/>
            <a:chOff x="138" y="650"/>
            <a:chExt cx="5363" cy="1298"/>
          </a:xfrm>
        </p:grpSpPr>
        <p:sp>
          <p:nvSpPr>
            <p:cNvPr id="336906" name="Text Box 10"/>
            <p:cNvSpPr txBox="1">
              <a:spLocks noChangeArrowheads="1"/>
            </p:cNvSpPr>
            <p:nvPr/>
          </p:nvSpPr>
          <p:spPr bwMode="auto">
            <a:xfrm>
              <a:off x="3413" y="1200"/>
              <a:ext cx="1859" cy="748"/>
            </a:xfrm>
            <a:prstGeom prst="rect">
              <a:avLst/>
            </a:prstGeom>
            <a:noFill/>
            <a:ln w="9525">
              <a:noFill/>
              <a:miter lim="800000"/>
              <a:headEnd/>
              <a:tailEnd/>
            </a:ln>
            <a:effectLst/>
          </p:spPr>
          <p:txBody>
            <a:bodyPr>
              <a:spAutoFit/>
            </a:bodyPr>
            <a:lstStyle/>
            <a:p>
              <a:pPr eaLnBrk="1" latinLnBrk="1" hangingPunct="1">
                <a:spcBef>
                  <a:spcPct val="0"/>
                </a:spcBef>
              </a:pPr>
              <a:r>
                <a:rPr lang="en-US" altLang="zh-CN" sz="2400" b="1">
                  <a:solidFill>
                    <a:srgbClr val="A50021"/>
                  </a:solidFill>
                  <a:ea typeface="Gulim" pitchFamily="34" charset="-127"/>
                  <a:cs typeface="Arial" pitchFamily="34" charset="0"/>
                </a:rPr>
                <a:t>Cetuximab</a:t>
              </a:r>
            </a:p>
            <a:p>
              <a:pPr eaLnBrk="1" latinLnBrk="1" hangingPunct="1">
                <a:spcBef>
                  <a:spcPct val="0"/>
                </a:spcBef>
              </a:pPr>
              <a:r>
                <a:rPr lang="en-US" altLang="zh-CN" sz="2400" b="1">
                  <a:solidFill>
                    <a:srgbClr val="A50021"/>
                  </a:solidFill>
                  <a:ea typeface="Gulim" pitchFamily="34" charset="-127"/>
                  <a:cs typeface="Arial" pitchFamily="34" charset="0"/>
                </a:rPr>
                <a:t>(</a:t>
              </a:r>
              <a:r>
                <a:rPr lang="zh-CN" altLang="en-US" sz="2400" b="1">
                  <a:solidFill>
                    <a:srgbClr val="A50021"/>
                  </a:solidFill>
                  <a:ea typeface="Gulim" pitchFamily="34" charset="-127"/>
                  <a:cs typeface="Arial" pitchFamily="34" charset="0"/>
                </a:rPr>
                <a:t>西妥昔单抗</a:t>
              </a:r>
              <a:r>
                <a:rPr lang="en-US" altLang="zh-CN" sz="2400" b="1">
                  <a:solidFill>
                    <a:srgbClr val="A50021"/>
                  </a:solidFill>
                  <a:ea typeface="Gulim" pitchFamily="34" charset="-127"/>
                  <a:cs typeface="Arial" pitchFamily="34" charset="0"/>
                </a:rPr>
                <a:t>)</a:t>
              </a:r>
              <a:endParaRPr lang="zh-CN" altLang="en-US" sz="2400" b="1">
                <a:solidFill>
                  <a:srgbClr val="A50021"/>
                </a:solidFill>
                <a:ea typeface="Gulim" pitchFamily="34" charset="-127"/>
                <a:cs typeface="Arial" pitchFamily="34" charset="0"/>
              </a:endParaRPr>
            </a:p>
            <a:p>
              <a:pPr eaLnBrk="1" latinLnBrk="1" hangingPunct="1">
                <a:spcBef>
                  <a:spcPct val="0"/>
                </a:spcBef>
              </a:pPr>
              <a:endParaRPr lang="zh-CN" altLang="en-US" sz="2400" b="1">
                <a:solidFill>
                  <a:srgbClr val="A50021"/>
                </a:solidFill>
                <a:ea typeface="Gulim" pitchFamily="34" charset="-127"/>
                <a:cs typeface="Arial" pitchFamily="34" charset="0"/>
              </a:endParaRPr>
            </a:p>
          </p:txBody>
        </p:sp>
        <p:sp>
          <p:nvSpPr>
            <p:cNvPr id="336910" name="Text Box 14"/>
            <p:cNvSpPr txBox="1">
              <a:spLocks noChangeArrowheads="1"/>
            </p:cNvSpPr>
            <p:nvPr/>
          </p:nvSpPr>
          <p:spPr bwMode="auto">
            <a:xfrm>
              <a:off x="4032" y="864"/>
              <a:ext cx="1469" cy="327"/>
            </a:xfrm>
            <a:prstGeom prst="rect">
              <a:avLst/>
            </a:prstGeom>
            <a:noFill/>
            <a:ln w="9525">
              <a:noFill/>
              <a:miter lim="800000"/>
              <a:headEnd/>
              <a:tailEnd/>
            </a:ln>
            <a:effectLst/>
          </p:spPr>
          <p:txBody>
            <a:bodyPr>
              <a:spAutoFit/>
            </a:bodyPr>
            <a:lstStyle/>
            <a:p>
              <a:pPr eaLnBrk="1" hangingPunct="1"/>
              <a:r>
                <a:rPr lang="zh-CN" altLang="en-US" sz="2800" b="1">
                  <a:solidFill>
                    <a:srgbClr val="FF0000"/>
                  </a:solidFill>
                  <a:cs typeface="Arial" pitchFamily="34" charset="0"/>
                </a:rPr>
                <a:t>无效应</a:t>
              </a:r>
            </a:p>
          </p:txBody>
        </p:sp>
        <p:sp>
          <p:nvSpPr>
            <p:cNvPr id="336913" name="Line 17"/>
            <p:cNvSpPr>
              <a:spLocks noChangeShapeType="1"/>
            </p:cNvSpPr>
            <p:nvPr/>
          </p:nvSpPr>
          <p:spPr bwMode="auto">
            <a:xfrm flipH="1">
              <a:off x="3320" y="760"/>
              <a:ext cx="954" cy="519"/>
            </a:xfrm>
            <a:prstGeom prst="line">
              <a:avLst/>
            </a:prstGeom>
            <a:noFill/>
            <a:ln w="57150">
              <a:solidFill>
                <a:srgbClr val="FF6600"/>
              </a:solidFill>
              <a:round/>
              <a:headEnd/>
              <a:tailEnd/>
            </a:ln>
            <a:effectLst/>
          </p:spPr>
          <p:txBody>
            <a:bodyPr/>
            <a:lstStyle/>
            <a:p>
              <a:endParaRPr lang="zh-CN" altLang="en-US"/>
            </a:p>
          </p:txBody>
        </p:sp>
        <p:sp>
          <p:nvSpPr>
            <p:cNvPr id="336914" name="Line 18"/>
            <p:cNvSpPr>
              <a:spLocks noChangeShapeType="1"/>
            </p:cNvSpPr>
            <p:nvPr/>
          </p:nvSpPr>
          <p:spPr bwMode="auto">
            <a:xfrm>
              <a:off x="3308" y="754"/>
              <a:ext cx="954" cy="519"/>
            </a:xfrm>
            <a:prstGeom prst="line">
              <a:avLst/>
            </a:prstGeom>
            <a:noFill/>
            <a:ln w="57150">
              <a:solidFill>
                <a:srgbClr val="FF6600"/>
              </a:solidFill>
              <a:round/>
              <a:headEnd/>
              <a:tailEnd/>
            </a:ln>
            <a:effectLst/>
          </p:spPr>
          <p:txBody>
            <a:bodyPr/>
            <a:lstStyle/>
            <a:p>
              <a:endParaRPr lang="zh-CN" altLang="en-US"/>
            </a:p>
          </p:txBody>
        </p:sp>
        <p:grpSp>
          <p:nvGrpSpPr>
            <p:cNvPr id="336928" name="Group 4"/>
            <p:cNvGrpSpPr>
              <a:grpSpLocks/>
            </p:cNvGrpSpPr>
            <p:nvPr/>
          </p:nvGrpSpPr>
          <p:grpSpPr bwMode="auto">
            <a:xfrm>
              <a:off x="138" y="650"/>
              <a:ext cx="5136" cy="52"/>
              <a:chOff x="240" y="893"/>
              <a:chExt cx="5232" cy="115"/>
            </a:xfrm>
          </p:grpSpPr>
          <p:sp>
            <p:nvSpPr>
              <p:cNvPr id="2" name="Rectangle 5"/>
              <p:cNvSpPr>
                <a:spLocks noChangeArrowheads="1"/>
              </p:cNvSpPr>
              <p:nvPr/>
            </p:nvSpPr>
            <p:spPr bwMode="auto">
              <a:xfrm>
                <a:off x="4320" y="893"/>
                <a:ext cx="1152" cy="115"/>
              </a:xfrm>
              <a:prstGeom prst="rect">
                <a:avLst/>
              </a:prstGeom>
              <a:solidFill>
                <a:srgbClr val="9999FF"/>
              </a:solidFill>
              <a:ln w="9525" algn="ctr">
                <a:noFill/>
                <a:miter lim="800000"/>
                <a:headEnd/>
                <a:tailEnd/>
              </a:ln>
              <a:effectLst/>
            </p:spPr>
            <p:txBody>
              <a:bodyPr wrap="none" anchor="ctr"/>
              <a:lstStyle/>
              <a:p>
                <a:pPr algn="ctr" eaLnBrk="1" hangingPunct="1">
                  <a:spcBef>
                    <a:spcPct val="0"/>
                  </a:spcBef>
                </a:pPr>
                <a:endParaRPr lang="zh-CN" altLang="en-US" sz="2400">
                  <a:latin typeface="Times New Roman" pitchFamily="18" charset="0"/>
                  <a:ea typeface="MS PGothic" pitchFamily="34" charset="-128"/>
                  <a:cs typeface="Arial" pitchFamily="34" charset="0"/>
                </a:endParaRPr>
              </a:p>
            </p:txBody>
          </p:sp>
          <p:sp>
            <p:nvSpPr>
              <p:cNvPr id="3" name="Line 6"/>
              <p:cNvSpPr>
                <a:spLocks noChangeShapeType="1"/>
              </p:cNvSpPr>
              <p:nvPr/>
            </p:nvSpPr>
            <p:spPr bwMode="auto">
              <a:xfrm>
                <a:off x="240" y="941"/>
                <a:ext cx="5232" cy="0"/>
              </a:xfrm>
              <a:prstGeom prst="line">
                <a:avLst/>
              </a:prstGeom>
              <a:noFill/>
              <a:ln w="9525">
                <a:noFill/>
                <a:round/>
                <a:headEnd/>
                <a:tailEnd/>
              </a:ln>
              <a:effectLst/>
            </p:spPr>
            <p:txBody>
              <a:bodyPr wrap="none" anchor="ctr"/>
              <a:lstStyle/>
              <a:p>
                <a:endParaRPr lang="zh-CN" altLang="en-US"/>
              </a:p>
            </p:txBody>
          </p:sp>
        </p:grpSp>
      </p:grpSp>
      <p:sp>
        <p:nvSpPr>
          <p:cNvPr id="336931" name="Line 35"/>
          <p:cNvSpPr>
            <a:spLocks noChangeShapeType="1"/>
          </p:cNvSpPr>
          <p:nvPr/>
        </p:nvSpPr>
        <p:spPr bwMode="auto">
          <a:xfrm>
            <a:off x="1666875" y="1071563"/>
            <a:ext cx="5399088" cy="0"/>
          </a:xfrm>
          <a:prstGeom prst="line">
            <a:avLst/>
          </a:prstGeom>
          <a:noFill/>
          <a:ln w="9525">
            <a:solidFill>
              <a:srgbClr val="5D5DFF"/>
            </a:solidFill>
            <a:round/>
            <a:headEnd/>
            <a:tailEnd/>
          </a:ln>
          <a:effectLst/>
        </p:spPr>
        <p:txBody>
          <a:bodyPr>
            <a:spAutoFit/>
          </a:bodyPr>
          <a:lstStyle/>
          <a:p>
            <a:endParaRPr lang="zh-CN" altLang="en-US"/>
          </a:p>
        </p:txBody>
      </p:sp>
      <p:sp>
        <p:nvSpPr>
          <p:cNvPr id="336932" name="AutoShape 36"/>
          <p:cNvSpPr>
            <a:spLocks noChangeArrowheads="1"/>
          </p:cNvSpPr>
          <p:nvPr/>
        </p:nvSpPr>
        <p:spPr bwMode="auto">
          <a:xfrm>
            <a:off x="3810000" y="5867400"/>
            <a:ext cx="990600" cy="533400"/>
          </a:xfrm>
          <a:prstGeom prst="roundRect">
            <a:avLst>
              <a:gd name="adj" fmla="val 16667"/>
            </a:avLst>
          </a:prstGeom>
          <a:noFill/>
          <a:ln w="15875">
            <a:solidFill>
              <a:srgbClr val="A50021"/>
            </a:solidFill>
            <a:round/>
            <a:headEnd/>
            <a:tailEnd/>
          </a:ln>
          <a:effectLst/>
        </p:spPr>
        <p:txBody>
          <a:bodyPr wrap="none" anchor="ctr"/>
          <a:lstStyle/>
          <a:p>
            <a:endParaRPr lang="zh-CN" altLang="en-US"/>
          </a:p>
        </p:txBody>
      </p:sp>
      <p:sp>
        <p:nvSpPr>
          <p:cNvPr id="336934" name="Rectangle 38"/>
          <p:cNvSpPr>
            <a:spLocks noChangeArrowheads="1"/>
          </p:cNvSpPr>
          <p:nvPr/>
        </p:nvSpPr>
        <p:spPr bwMode="auto">
          <a:xfrm>
            <a:off x="5181600" y="3705225"/>
            <a:ext cx="1752600" cy="30480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6935" name="Rectangle 39"/>
          <p:cNvSpPr>
            <a:spLocks noChangeArrowheads="1"/>
          </p:cNvSpPr>
          <p:nvPr/>
        </p:nvSpPr>
        <p:spPr bwMode="auto">
          <a:xfrm>
            <a:off x="6629400" y="2886075"/>
            <a:ext cx="228600" cy="83820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6936" name="Rectangle 40"/>
          <p:cNvSpPr>
            <a:spLocks noChangeArrowheads="1"/>
          </p:cNvSpPr>
          <p:nvPr/>
        </p:nvSpPr>
        <p:spPr bwMode="auto">
          <a:xfrm>
            <a:off x="5181600" y="2933700"/>
            <a:ext cx="1447800" cy="762000"/>
          </a:xfrm>
          <a:prstGeom prst="rect">
            <a:avLst/>
          </a:prstGeom>
          <a:solidFill>
            <a:srgbClr val="FFFF4F"/>
          </a:solidFill>
          <a:ln w="9525">
            <a:solidFill>
              <a:schemeClr val="tx1"/>
            </a:solidFill>
            <a:miter lim="800000"/>
            <a:headEnd/>
            <a:tailEnd/>
          </a:ln>
          <a:effectLst/>
        </p:spPr>
        <p:txBody>
          <a:bodyPr wrap="none" anchor="ctr"/>
          <a:lstStyle/>
          <a:p>
            <a:endParaRPr lang="zh-CN" altLang="en-US"/>
          </a:p>
        </p:txBody>
      </p:sp>
      <p:grpSp>
        <p:nvGrpSpPr>
          <p:cNvPr id="336948" name="Group 52"/>
          <p:cNvGrpSpPr>
            <a:grpSpLocks/>
          </p:cNvGrpSpPr>
          <p:nvPr/>
        </p:nvGrpSpPr>
        <p:grpSpPr bwMode="auto">
          <a:xfrm>
            <a:off x="1666875" y="2686050"/>
            <a:ext cx="5191125" cy="1019175"/>
            <a:chOff x="1050" y="1692"/>
            <a:chExt cx="3270" cy="642"/>
          </a:xfrm>
        </p:grpSpPr>
        <p:sp>
          <p:nvSpPr>
            <p:cNvPr id="336933" name="Rectangle 37"/>
            <p:cNvSpPr>
              <a:spLocks noChangeArrowheads="1"/>
            </p:cNvSpPr>
            <p:nvPr/>
          </p:nvSpPr>
          <p:spPr bwMode="auto">
            <a:xfrm>
              <a:off x="3216" y="1692"/>
              <a:ext cx="1104" cy="144"/>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6937" name="Rectangle 41"/>
            <p:cNvSpPr>
              <a:spLocks noChangeArrowheads="1"/>
            </p:cNvSpPr>
            <p:nvPr/>
          </p:nvSpPr>
          <p:spPr bwMode="auto">
            <a:xfrm>
              <a:off x="1050" y="1854"/>
              <a:ext cx="3120" cy="480"/>
            </a:xfrm>
            <a:prstGeom prst="rect">
              <a:avLst/>
            </a:prstGeom>
            <a:solidFill>
              <a:srgbClr val="FFCC00"/>
            </a:solidFill>
            <a:ln w="15875">
              <a:solidFill>
                <a:srgbClr val="CC6600"/>
              </a:solidFill>
              <a:miter lim="800000"/>
              <a:headEnd/>
              <a:tailEnd/>
            </a:ln>
            <a:effectLst/>
          </p:spPr>
          <p:txBody>
            <a:bodyPr wrap="none" anchor="ctr"/>
            <a:lstStyle/>
            <a:p>
              <a:endParaRPr lang="zh-CN" altLang="en-US"/>
            </a:p>
          </p:txBody>
        </p:sp>
      </p:grpSp>
      <p:sp>
        <p:nvSpPr>
          <p:cNvPr id="336938" name="Oval 42"/>
          <p:cNvSpPr>
            <a:spLocks noChangeArrowheads="1"/>
          </p:cNvSpPr>
          <p:nvPr/>
        </p:nvSpPr>
        <p:spPr bwMode="auto">
          <a:xfrm>
            <a:off x="3543300" y="2324100"/>
            <a:ext cx="533400" cy="14478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36939" name="Oval 43"/>
          <p:cNvSpPr>
            <a:spLocks noChangeArrowheads="1"/>
          </p:cNvSpPr>
          <p:nvPr/>
        </p:nvSpPr>
        <p:spPr bwMode="auto">
          <a:xfrm>
            <a:off x="4295775" y="2324100"/>
            <a:ext cx="533400" cy="14478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36919" name="Text Box 23"/>
          <p:cNvSpPr txBox="1">
            <a:spLocks noChangeArrowheads="1"/>
          </p:cNvSpPr>
          <p:nvPr/>
        </p:nvSpPr>
        <p:spPr bwMode="auto">
          <a:xfrm>
            <a:off x="3429000" y="2708275"/>
            <a:ext cx="1439863" cy="457200"/>
          </a:xfrm>
          <a:prstGeom prst="rect">
            <a:avLst/>
          </a:prstGeom>
          <a:noFill/>
          <a:ln w="9525">
            <a:noFill/>
            <a:miter lim="800000"/>
            <a:headEnd/>
            <a:tailEnd/>
          </a:ln>
          <a:effectLst/>
        </p:spPr>
        <p:txBody>
          <a:bodyPr>
            <a:spAutoFit/>
          </a:bodyPr>
          <a:lstStyle/>
          <a:p>
            <a:pPr algn="ctr" eaLnBrk="1" latinLnBrk="1" hangingPunct="1"/>
            <a:r>
              <a:rPr kumimoji="1" lang="en-US" altLang="zh-CN" sz="2400" b="1">
                <a:solidFill>
                  <a:schemeClr val="bg1"/>
                </a:solidFill>
                <a:latin typeface="Arial Black" pitchFamily="34" charset="0"/>
                <a:ea typeface="Gulim" pitchFamily="34" charset="-127"/>
                <a:cs typeface="Arial" pitchFamily="34" charset="0"/>
              </a:rPr>
              <a:t>EGFR</a:t>
            </a:r>
          </a:p>
        </p:txBody>
      </p:sp>
      <p:sp>
        <p:nvSpPr>
          <p:cNvPr id="336940" name="Text Box 44"/>
          <p:cNvSpPr txBox="1">
            <a:spLocks noChangeArrowheads="1"/>
          </p:cNvSpPr>
          <p:nvPr/>
        </p:nvSpPr>
        <p:spPr bwMode="auto">
          <a:xfrm>
            <a:off x="3505200" y="3876675"/>
            <a:ext cx="1439863" cy="457200"/>
          </a:xfrm>
          <a:prstGeom prst="rect">
            <a:avLst/>
          </a:prstGeom>
          <a:noFill/>
          <a:ln w="9525">
            <a:noFill/>
            <a:miter lim="800000"/>
            <a:headEnd/>
            <a:tailEnd/>
          </a:ln>
          <a:effectLst/>
        </p:spPr>
        <p:txBody>
          <a:bodyPr>
            <a:spAutoFit/>
          </a:bodyPr>
          <a:lstStyle/>
          <a:p>
            <a:pPr algn="ctr" eaLnBrk="1" latinLnBrk="1" hangingPunct="1"/>
            <a:r>
              <a:rPr kumimoji="1" lang="en-US" altLang="zh-CN" sz="2400" b="1">
                <a:solidFill>
                  <a:schemeClr val="bg1"/>
                </a:solidFill>
                <a:latin typeface="Arial Black" pitchFamily="34" charset="0"/>
                <a:ea typeface="Gulim" pitchFamily="34" charset="-127"/>
                <a:cs typeface="Arial" pitchFamily="34" charset="0"/>
              </a:rPr>
              <a:t>TK</a:t>
            </a:r>
          </a:p>
        </p:txBody>
      </p:sp>
      <p:sp>
        <p:nvSpPr>
          <p:cNvPr id="336941" name="Rectangle 45"/>
          <p:cNvSpPr>
            <a:spLocks noChangeArrowheads="1"/>
          </p:cNvSpPr>
          <p:nvPr/>
        </p:nvSpPr>
        <p:spPr bwMode="auto">
          <a:xfrm>
            <a:off x="730250" y="3973513"/>
            <a:ext cx="1981200" cy="152400"/>
          </a:xfrm>
          <a:prstGeom prst="rect">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336926" name="Text Box 30"/>
          <p:cNvSpPr txBox="1">
            <a:spLocks noChangeArrowheads="1"/>
          </p:cNvSpPr>
          <p:nvPr/>
        </p:nvSpPr>
        <p:spPr bwMode="auto">
          <a:xfrm>
            <a:off x="1206500" y="3821113"/>
            <a:ext cx="649288" cy="396875"/>
          </a:xfrm>
          <a:prstGeom prst="rect">
            <a:avLst/>
          </a:prstGeom>
          <a:noFill/>
          <a:ln w="9525">
            <a:noFill/>
            <a:miter lim="800000"/>
            <a:headEnd/>
            <a:tailEnd/>
          </a:ln>
          <a:effectLst/>
        </p:spPr>
        <p:txBody>
          <a:bodyPr>
            <a:spAutoFit/>
          </a:bodyPr>
          <a:lstStyle/>
          <a:p>
            <a:pPr eaLnBrk="1" latinLnBrk="1" hangingPunct="1"/>
            <a:r>
              <a:rPr lang="en-US" altLang="zh-CN" sz="2000">
                <a:solidFill>
                  <a:srgbClr val="0000CC"/>
                </a:solidFill>
                <a:latin typeface="Arial Black" pitchFamily="34" charset="0"/>
                <a:cs typeface="Arial" pitchFamily="34" charset="0"/>
              </a:rPr>
              <a:t>G</a:t>
            </a:r>
          </a:p>
        </p:txBody>
      </p:sp>
      <p:sp>
        <p:nvSpPr>
          <p:cNvPr id="336942" name="Line 46"/>
          <p:cNvSpPr>
            <a:spLocks noChangeShapeType="1"/>
          </p:cNvSpPr>
          <p:nvPr/>
        </p:nvSpPr>
        <p:spPr bwMode="auto">
          <a:xfrm>
            <a:off x="654050" y="4278313"/>
            <a:ext cx="1981200" cy="0"/>
          </a:xfrm>
          <a:prstGeom prst="line">
            <a:avLst/>
          </a:prstGeom>
          <a:noFill/>
          <a:ln w="15875">
            <a:solidFill>
              <a:schemeClr val="bg1"/>
            </a:solidFill>
            <a:round/>
            <a:headEnd/>
            <a:tailEnd/>
          </a:ln>
          <a:effectLst/>
        </p:spPr>
        <p:txBody>
          <a:bodyPr/>
          <a:lstStyle/>
          <a:p>
            <a:endParaRPr lang="zh-CN" altLang="en-US"/>
          </a:p>
        </p:txBody>
      </p:sp>
      <p:sp>
        <p:nvSpPr>
          <p:cNvPr id="336943" name="Text Box 47"/>
          <p:cNvSpPr txBox="1">
            <a:spLocks noChangeArrowheads="1"/>
          </p:cNvSpPr>
          <p:nvPr/>
        </p:nvSpPr>
        <p:spPr bwMode="auto">
          <a:xfrm>
            <a:off x="1714500" y="3095625"/>
            <a:ext cx="1371600" cy="457200"/>
          </a:xfrm>
          <a:prstGeom prst="rect">
            <a:avLst/>
          </a:prstGeom>
          <a:noFill/>
          <a:ln w="9525">
            <a:noFill/>
            <a:miter lim="800000"/>
            <a:headEnd/>
            <a:tailEnd/>
          </a:ln>
          <a:effectLst/>
        </p:spPr>
        <p:txBody>
          <a:bodyPr>
            <a:spAutoFit/>
          </a:bodyPr>
          <a:lstStyle/>
          <a:p>
            <a:r>
              <a:rPr lang="zh-CN" altLang="en-US" sz="2400" b="1">
                <a:solidFill>
                  <a:schemeClr val="bg1"/>
                </a:solidFill>
                <a:latin typeface="黑体" pitchFamily="49" charset="-122"/>
              </a:rPr>
              <a:t>细胞膜</a:t>
            </a:r>
          </a:p>
        </p:txBody>
      </p:sp>
      <p:grpSp>
        <p:nvGrpSpPr>
          <p:cNvPr id="336946" name="Group 50"/>
          <p:cNvGrpSpPr>
            <a:grpSpLocks/>
          </p:cNvGrpSpPr>
          <p:nvPr/>
        </p:nvGrpSpPr>
        <p:grpSpPr bwMode="auto">
          <a:xfrm>
            <a:off x="3417888" y="4289425"/>
            <a:ext cx="1747837" cy="823913"/>
            <a:chOff x="5907" y="2688"/>
            <a:chExt cx="1101" cy="519"/>
          </a:xfrm>
        </p:grpSpPr>
        <p:sp>
          <p:nvSpPr>
            <p:cNvPr id="336944" name="Oval 48"/>
            <p:cNvSpPr>
              <a:spLocks noChangeArrowheads="1"/>
            </p:cNvSpPr>
            <p:nvPr/>
          </p:nvSpPr>
          <p:spPr bwMode="auto">
            <a:xfrm>
              <a:off x="5986" y="2688"/>
              <a:ext cx="881" cy="519"/>
            </a:xfrm>
            <a:prstGeom prst="ellipse">
              <a:avLst/>
            </a:prstGeom>
            <a:solidFill>
              <a:srgbClr val="FF0000"/>
            </a:solidFill>
            <a:ln w="9525" algn="ctr">
              <a:solidFill>
                <a:schemeClr val="tx1"/>
              </a:solidFill>
              <a:round/>
              <a:headEnd/>
              <a:tailEnd/>
            </a:ln>
            <a:effectLst/>
          </p:spPr>
          <p:txBody>
            <a:bodyPr wrap="none" anchor="ctr"/>
            <a:lstStyle/>
            <a:p>
              <a:endParaRPr lang="zh-CN" altLang="en-US"/>
            </a:p>
          </p:txBody>
        </p:sp>
        <p:sp>
          <p:nvSpPr>
            <p:cNvPr id="336945" name="Text Box 49"/>
            <p:cNvSpPr txBox="1">
              <a:spLocks noChangeArrowheads="1"/>
            </p:cNvSpPr>
            <p:nvPr/>
          </p:nvSpPr>
          <p:spPr bwMode="auto">
            <a:xfrm>
              <a:off x="5907" y="2822"/>
              <a:ext cx="1101" cy="250"/>
            </a:xfrm>
            <a:prstGeom prst="rect">
              <a:avLst/>
            </a:prstGeom>
            <a:noFill/>
            <a:ln w="9525">
              <a:noFill/>
              <a:miter lim="800000"/>
              <a:headEnd/>
              <a:tailEnd/>
            </a:ln>
            <a:effectLst/>
          </p:spPr>
          <p:txBody>
            <a:bodyPr>
              <a:spAutoFit/>
            </a:bodyPr>
            <a:lstStyle/>
            <a:p>
              <a:pPr algn="ctr" eaLnBrk="1" hangingPunct="1"/>
              <a:r>
                <a:rPr lang="zh-CN" altLang="en-US" sz="2000" b="1">
                  <a:cs typeface="Arial" pitchFamily="34" charset="0"/>
                </a:rPr>
                <a:t>突变</a:t>
              </a:r>
              <a:r>
                <a:rPr lang="en-US" altLang="zh-CN" sz="2000" b="1">
                  <a:cs typeface="Arial" pitchFamily="34" charset="0"/>
                </a:rPr>
                <a:t>K-ras</a:t>
              </a:r>
            </a:p>
          </p:txBody>
        </p:sp>
      </p:grpSp>
      <p:sp>
        <p:nvSpPr>
          <p:cNvPr id="336949" name="Text Box 53"/>
          <p:cNvSpPr txBox="1">
            <a:spLocks noChangeArrowheads="1"/>
          </p:cNvSpPr>
          <p:nvPr/>
        </p:nvSpPr>
        <p:spPr bwMode="auto">
          <a:xfrm>
            <a:off x="5638800" y="4114800"/>
            <a:ext cx="3582988" cy="714375"/>
          </a:xfrm>
          <a:prstGeom prst="rect">
            <a:avLst/>
          </a:prstGeom>
          <a:noFill/>
          <a:ln w="9525">
            <a:noFill/>
            <a:miter lim="800000"/>
            <a:headEnd/>
            <a:tailEnd/>
          </a:ln>
          <a:effectLst/>
        </p:spPr>
        <p:txBody>
          <a:bodyPr>
            <a:spAutoFit/>
          </a:bodyPr>
          <a:lstStyle/>
          <a:p>
            <a:pPr marL="265113" indent="-265113" eaLnBrk="1" hangingPunct="1">
              <a:lnSpc>
                <a:spcPct val="85000"/>
              </a:lnSpc>
              <a:spcBef>
                <a:spcPct val="45000"/>
              </a:spcBef>
              <a:buClr>
                <a:srgbClr val="FF0066"/>
              </a:buClr>
              <a:buSzPct val="70000"/>
              <a:buFont typeface="Wingdings" pitchFamily="2" charset="2"/>
              <a:buChar char="n"/>
            </a:pPr>
            <a:r>
              <a:rPr lang="en-US" altLang="zh-CN" sz="2400" b="1">
                <a:solidFill>
                  <a:srgbClr val="0000CC"/>
                </a:solidFill>
                <a:cs typeface="Arial" pitchFamily="34" charset="0"/>
              </a:rPr>
              <a:t>K-ras</a:t>
            </a:r>
            <a:r>
              <a:rPr lang="zh-CN" altLang="en-US" sz="2400" b="1">
                <a:solidFill>
                  <a:srgbClr val="0000CC"/>
                </a:solidFill>
                <a:cs typeface="Arial" pitchFamily="34" charset="0"/>
              </a:rPr>
              <a:t>的功能突变不受上游信号控制</a:t>
            </a:r>
          </a:p>
        </p:txBody>
      </p:sp>
      <p:grpSp>
        <p:nvGrpSpPr>
          <p:cNvPr id="336950" name="Group 4"/>
          <p:cNvGrpSpPr>
            <a:grpSpLocks/>
          </p:cNvGrpSpPr>
          <p:nvPr/>
        </p:nvGrpSpPr>
        <p:grpSpPr bwMode="auto">
          <a:xfrm>
            <a:off x="85725" y="1023938"/>
            <a:ext cx="8153400" cy="82550"/>
            <a:chOff x="240" y="893"/>
            <a:chExt cx="5232" cy="115"/>
          </a:xfrm>
        </p:grpSpPr>
        <p:sp>
          <p:nvSpPr>
            <p:cNvPr id="434181" name="Rectangle 5"/>
            <p:cNvSpPr>
              <a:spLocks noChangeArrowheads="1"/>
            </p:cNvSpPr>
            <p:nvPr/>
          </p:nvSpPr>
          <p:spPr bwMode="auto">
            <a:xfrm>
              <a:off x="4320" y="893"/>
              <a:ext cx="1152" cy="115"/>
            </a:xfrm>
            <a:prstGeom prst="rect">
              <a:avLst/>
            </a:prstGeom>
            <a:solidFill>
              <a:srgbClr val="9999FF"/>
            </a:solidFill>
            <a:ln w="9525" algn="ctr">
              <a:noFill/>
              <a:miter lim="800000"/>
              <a:headEnd/>
              <a:tailEnd/>
            </a:ln>
            <a:effectLst/>
          </p:spPr>
          <p:txBody>
            <a:bodyPr wrap="none" anchor="ctr"/>
            <a:lstStyle/>
            <a:p>
              <a:pPr algn="ctr" eaLnBrk="1" hangingPunct="1">
                <a:spcBef>
                  <a:spcPct val="0"/>
                </a:spcBef>
              </a:pPr>
              <a:endParaRPr lang="zh-CN" altLang="en-US" sz="2400">
                <a:latin typeface="Times New Roman" pitchFamily="18" charset="0"/>
                <a:ea typeface="MS PGothic" pitchFamily="34" charset="-128"/>
                <a:cs typeface="Arial" pitchFamily="34" charset="0"/>
              </a:endParaRPr>
            </a:p>
          </p:txBody>
        </p:sp>
        <p:sp>
          <p:nvSpPr>
            <p:cNvPr id="434182" name="Line 6"/>
            <p:cNvSpPr>
              <a:spLocks noChangeShapeType="1"/>
            </p:cNvSpPr>
            <p:nvPr/>
          </p:nvSpPr>
          <p:spPr bwMode="auto">
            <a:xfrm>
              <a:off x="240" y="941"/>
              <a:ext cx="5232" cy="0"/>
            </a:xfrm>
            <a:prstGeom prst="line">
              <a:avLst/>
            </a:prstGeom>
            <a:noFill/>
            <a:ln w="9525">
              <a:noFill/>
              <a:round/>
              <a:headEnd/>
              <a:tailEnd/>
            </a:ln>
            <a:effectLst/>
          </p:spPr>
          <p:txBody>
            <a:bodyPr wrap="none" anchor="ctr"/>
            <a:lstStyle/>
            <a:p>
              <a:endParaRPr lang="zh-CN" altLang="en-US"/>
            </a:p>
          </p:txBody>
        </p:sp>
      </p:grpSp>
      <p:sp>
        <p:nvSpPr>
          <p:cNvPr id="336953" name="Line 57"/>
          <p:cNvSpPr>
            <a:spLocks noChangeShapeType="1"/>
          </p:cNvSpPr>
          <p:nvPr/>
        </p:nvSpPr>
        <p:spPr bwMode="auto">
          <a:xfrm>
            <a:off x="1533525" y="1063625"/>
            <a:ext cx="5399088" cy="0"/>
          </a:xfrm>
          <a:prstGeom prst="line">
            <a:avLst/>
          </a:prstGeom>
          <a:noFill/>
          <a:ln w="9525">
            <a:solidFill>
              <a:srgbClr val="5D5DFF"/>
            </a:solidFill>
            <a:round/>
            <a:headEnd/>
            <a:tailEn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9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69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69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69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69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69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69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69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69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6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11" grpId="0"/>
      <p:bldP spid="336916" grpId="0"/>
      <p:bldP spid="336927" grpId="0" animBg="1"/>
      <p:bldP spid="336941" grpId="0" animBg="1"/>
      <p:bldP spid="336926" grpId="0"/>
      <p:bldP spid="336942" grpId="0" animBg="1"/>
      <p:bldP spid="3369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bwMode="auto">
          <a:xfrm>
            <a:off x="1504950" y="47625"/>
            <a:ext cx="7334250" cy="1143000"/>
          </a:xfrm>
          <a:noFill/>
          <a:ln>
            <a:miter lim="800000"/>
            <a:headEnd/>
            <a:tailEnd/>
          </a:ln>
        </p:spPr>
        <p:txBody>
          <a:bodyPr vert="horz" wrap="square" lIns="91440" tIns="45720" rIns="91440" bIns="45720" numCol="1" anchor="ctr" anchorCtr="0" compatLnSpc="1">
            <a:prstTxWarp prst="textNoShape">
              <a:avLst/>
            </a:prstTxWarp>
          </a:bodyPr>
          <a:lstStyle/>
          <a:p>
            <a:r>
              <a:rPr lang="en-US" altLang="zh-CN" sz="2800" b="1">
                <a:solidFill>
                  <a:srgbClr val="0000CC"/>
                </a:solidFill>
                <a:ea typeface="黑体" pitchFamily="49" charset="-122"/>
              </a:rPr>
              <a:t>K-ras</a:t>
            </a:r>
            <a:r>
              <a:rPr lang="zh-CN" altLang="en-US" sz="2800" b="1">
                <a:solidFill>
                  <a:srgbClr val="0000CC"/>
                </a:solidFill>
                <a:ea typeface="黑体" pitchFamily="49" charset="-122"/>
              </a:rPr>
              <a:t>发生率及药物疗效</a:t>
            </a:r>
            <a:r>
              <a:rPr lang="en-US" altLang="zh-CN" sz="2800" b="1">
                <a:solidFill>
                  <a:srgbClr val="0000CC"/>
                </a:solidFill>
                <a:ea typeface="黑体" pitchFamily="49" charset="-122"/>
              </a:rPr>
              <a:t> </a:t>
            </a:r>
          </a:p>
        </p:txBody>
      </p:sp>
      <p:sp>
        <p:nvSpPr>
          <p:cNvPr id="435203" name="Text Box 3"/>
          <p:cNvSpPr txBox="1">
            <a:spLocks noChangeArrowheads="1"/>
          </p:cNvSpPr>
          <p:nvPr/>
        </p:nvSpPr>
        <p:spPr bwMode="auto">
          <a:xfrm>
            <a:off x="5753100" y="6454775"/>
            <a:ext cx="3238500" cy="304800"/>
          </a:xfrm>
          <a:prstGeom prst="rect">
            <a:avLst/>
          </a:prstGeom>
          <a:noFill/>
          <a:ln w="9525">
            <a:noFill/>
            <a:miter lim="800000"/>
            <a:headEnd/>
            <a:tailEnd/>
          </a:ln>
          <a:effectLst/>
        </p:spPr>
        <p:txBody>
          <a:bodyPr wrap="none">
            <a:spAutoFit/>
          </a:bodyPr>
          <a:lstStyle/>
          <a:p>
            <a:pPr eaLnBrk="1" hangingPunct="1">
              <a:spcBef>
                <a:spcPct val="0"/>
              </a:spcBef>
            </a:pPr>
            <a:r>
              <a:rPr lang="en-US" altLang="zh-CN" sz="1400">
                <a:solidFill>
                  <a:schemeClr val="bg1"/>
                </a:solidFill>
                <a:ea typeface="宋体" pitchFamily="2" charset="-122"/>
              </a:rPr>
              <a:t>Licar A, Intl J Oncology, 2010;36:1137 </a:t>
            </a:r>
          </a:p>
        </p:txBody>
      </p:sp>
      <p:sp>
        <p:nvSpPr>
          <p:cNvPr id="435258" name="Text Box 58"/>
          <p:cNvSpPr txBox="1">
            <a:spLocks noChangeArrowheads="1"/>
          </p:cNvSpPr>
          <p:nvPr/>
        </p:nvSpPr>
        <p:spPr bwMode="auto">
          <a:xfrm>
            <a:off x="838200" y="1985963"/>
            <a:ext cx="8153400" cy="3836987"/>
          </a:xfrm>
          <a:prstGeom prst="rect">
            <a:avLst/>
          </a:prstGeom>
          <a:noFill/>
          <a:ln w="9525">
            <a:noFill/>
            <a:miter lim="800000"/>
            <a:headEnd/>
            <a:tailEnd/>
          </a:ln>
          <a:effectLst/>
        </p:spPr>
        <p:txBody>
          <a:bodyPr>
            <a:spAutoFit/>
          </a:bodyPr>
          <a:lstStyle/>
          <a:p>
            <a:r>
              <a:rPr lang="zh-CN" altLang="en-US" sz="2400" b="1" u="sng">
                <a:solidFill>
                  <a:srgbClr val="0000CC"/>
                </a:solidFill>
              </a:rPr>
              <a:t>转移性结肠直肠癌 </a:t>
            </a:r>
            <a:r>
              <a:rPr lang="en-US" altLang="zh-CN" sz="2400" b="1" u="sng">
                <a:solidFill>
                  <a:srgbClr val="0000CC"/>
                </a:solidFill>
              </a:rPr>
              <a:t>273</a:t>
            </a:r>
            <a:r>
              <a:rPr lang="zh-CN" altLang="en-US" sz="2400" b="1" u="sng">
                <a:solidFill>
                  <a:srgbClr val="0000CC"/>
                </a:solidFill>
              </a:rPr>
              <a:t>例</a:t>
            </a:r>
          </a:p>
          <a:p>
            <a:r>
              <a:rPr lang="zh-CN" altLang="en-US" sz="2400" b="1">
                <a:solidFill>
                  <a:srgbClr val="0000CC"/>
                </a:solidFill>
              </a:rPr>
              <a:t>检测</a:t>
            </a:r>
            <a:r>
              <a:rPr lang="en-US" altLang="zh-CN" sz="2400" b="1">
                <a:solidFill>
                  <a:srgbClr val="0000CC"/>
                </a:solidFill>
              </a:rPr>
              <a:t>K-ras</a:t>
            </a:r>
            <a:r>
              <a:rPr lang="zh-CN" altLang="en-US" sz="2400" b="1">
                <a:solidFill>
                  <a:srgbClr val="0000CC"/>
                </a:solidFill>
              </a:rPr>
              <a:t>基因：</a:t>
            </a:r>
            <a:r>
              <a:rPr lang="en-US" altLang="zh-CN" sz="2400" b="1">
                <a:solidFill>
                  <a:srgbClr val="0000CC"/>
                </a:solidFill>
              </a:rPr>
              <a:t>12</a:t>
            </a:r>
            <a:r>
              <a:rPr lang="zh-CN" altLang="en-US" sz="2400" b="1">
                <a:solidFill>
                  <a:srgbClr val="0000CC"/>
                </a:solidFill>
              </a:rPr>
              <a:t>，</a:t>
            </a:r>
            <a:r>
              <a:rPr lang="en-US" altLang="zh-CN" sz="2400" b="1">
                <a:solidFill>
                  <a:srgbClr val="0000CC"/>
                </a:solidFill>
              </a:rPr>
              <a:t>13</a:t>
            </a:r>
            <a:r>
              <a:rPr lang="zh-CN" altLang="en-US" sz="2400" b="1">
                <a:solidFill>
                  <a:srgbClr val="0000CC"/>
                </a:solidFill>
              </a:rPr>
              <a:t>密码子</a:t>
            </a:r>
            <a:r>
              <a:rPr lang="en-US" altLang="zh-CN" sz="2400" b="1">
                <a:solidFill>
                  <a:srgbClr val="0000CC"/>
                </a:solidFill>
              </a:rPr>
              <a:t>7</a:t>
            </a:r>
            <a:r>
              <a:rPr lang="zh-CN" altLang="en-US" sz="2400" b="1">
                <a:solidFill>
                  <a:srgbClr val="0000CC"/>
                </a:solidFill>
              </a:rPr>
              <a:t>个常见突变</a:t>
            </a:r>
          </a:p>
          <a:p>
            <a:pPr marL="714375" lvl="1" indent="-257175">
              <a:buClr>
                <a:srgbClr val="A50021"/>
              </a:buClr>
              <a:buSzPct val="55000"/>
              <a:buFont typeface="Wingdings" pitchFamily="2" charset="2"/>
              <a:buChar char="n"/>
            </a:pPr>
            <a:r>
              <a:rPr lang="zh-CN" altLang="en-US" sz="2400" b="1">
                <a:solidFill>
                  <a:srgbClr val="0000CC"/>
                </a:solidFill>
              </a:rPr>
              <a:t>野生型： </a:t>
            </a:r>
            <a:r>
              <a:rPr lang="en-US" altLang="zh-CN" sz="2400" b="1">
                <a:solidFill>
                  <a:srgbClr val="0000CC"/>
                </a:solidFill>
              </a:rPr>
              <a:t>54.5% </a:t>
            </a:r>
          </a:p>
          <a:p>
            <a:pPr marL="714375" lvl="1" indent="-257175">
              <a:buClr>
                <a:srgbClr val="A50021"/>
              </a:buClr>
              <a:buSzPct val="55000"/>
              <a:buFont typeface="Wingdings" pitchFamily="2" charset="2"/>
              <a:buChar char="n"/>
            </a:pPr>
            <a:r>
              <a:rPr lang="zh-CN" altLang="en-US" sz="2400" b="1">
                <a:solidFill>
                  <a:srgbClr val="0000CC"/>
                </a:solidFill>
              </a:rPr>
              <a:t>突变型： </a:t>
            </a:r>
            <a:r>
              <a:rPr lang="en-US" altLang="zh-CN" sz="2400" b="1">
                <a:solidFill>
                  <a:srgbClr val="0000CC"/>
                </a:solidFill>
              </a:rPr>
              <a:t>45.5% </a:t>
            </a:r>
            <a:r>
              <a:rPr lang="zh-CN" altLang="en-US" sz="2400" b="1">
                <a:solidFill>
                  <a:srgbClr val="0000CC"/>
                </a:solidFill>
              </a:rPr>
              <a:t>（</a:t>
            </a:r>
            <a:r>
              <a:rPr lang="en-US" altLang="zh-CN" sz="2400" b="1">
                <a:solidFill>
                  <a:srgbClr val="0000CC"/>
                </a:solidFill>
              </a:rPr>
              <a:t>Gly12Asp</a:t>
            </a:r>
            <a:r>
              <a:rPr lang="zh-CN" altLang="en-US" sz="2400" b="1">
                <a:solidFill>
                  <a:srgbClr val="0000CC"/>
                </a:solidFill>
              </a:rPr>
              <a:t>最多： </a:t>
            </a:r>
            <a:r>
              <a:rPr lang="en-US" altLang="zh-CN" sz="2400" b="1">
                <a:solidFill>
                  <a:srgbClr val="0000CC"/>
                </a:solidFill>
              </a:rPr>
              <a:t>38.5%</a:t>
            </a:r>
            <a:r>
              <a:rPr lang="zh-CN" altLang="en-US" sz="2400" b="1">
                <a:solidFill>
                  <a:srgbClr val="0000CC"/>
                </a:solidFill>
              </a:rPr>
              <a:t>）</a:t>
            </a:r>
          </a:p>
          <a:p>
            <a:r>
              <a:rPr lang="zh-CN" altLang="en-US" sz="2400" b="1">
                <a:solidFill>
                  <a:srgbClr val="FF0000"/>
                </a:solidFill>
              </a:rPr>
              <a:t>西妥昔单抗（</a:t>
            </a:r>
            <a:r>
              <a:rPr lang="en-US" altLang="zh-CN" sz="2400" b="1">
                <a:solidFill>
                  <a:srgbClr val="FF0000"/>
                </a:solidFill>
              </a:rPr>
              <a:t>Cetuximab</a:t>
            </a:r>
            <a:r>
              <a:rPr lang="zh-CN" altLang="en-US" sz="2400" b="1">
                <a:solidFill>
                  <a:srgbClr val="FF0000"/>
                </a:solidFill>
              </a:rPr>
              <a:t>）治疗有效者的野生型为</a:t>
            </a:r>
            <a:r>
              <a:rPr lang="en-US" altLang="zh-CN" sz="2400" b="1">
                <a:solidFill>
                  <a:srgbClr val="FF0000"/>
                </a:solidFill>
              </a:rPr>
              <a:t>85.7%</a:t>
            </a:r>
            <a:r>
              <a:rPr lang="en-US" altLang="zh-CN" sz="2400" b="1">
                <a:solidFill>
                  <a:srgbClr val="0000CC"/>
                </a:solidFill>
              </a:rPr>
              <a:t> </a:t>
            </a:r>
          </a:p>
          <a:p>
            <a:endParaRPr lang="en-US" altLang="zh-CN" sz="2400" b="1">
              <a:solidFill>
                <a:srgbClr val="0000CC"/>
              </a:solidFill>
            </a:endParaRPr>
          </a:p>
          <a:p>
            <a:pPr>
              <a:buClr>
                <a:srgbClr val="FF0066"/>
              </a:buClr>
              <a:buSzPct val="300000"/>
              <a:buFont typeface="Wingdings" pitchFamily="2" charset="2"/>
              <a:buChar char="F"/>
            </a:pPr>
            <a:r>
              <a:rPr lang="zh-CN" altLang="en-US" sz="2400" b="1">
                <a:solidFill>
                  <a:srgbClr val="0000CC"/>
                </a:solidFill>
              </a:rPr>
              <a:t> </a:t>
            </a:r>
            <a:r>
              <a:rPr lang="zh-CN" altLang="en-US" sz="2800" b="1">
                <a:solidFill>
                  <a:srgbClr val="0000CC"/>
                </a:solidFill>
              </a:rPr>
              <a:t>有效者中也有突变型；无效者中也有野生型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bwMode="auto">
          <a:xfrm>
            <a:off x="1504950" y="47625"/>
            <a:ext cx="7334250" cy="1143000"/>
          </a:xfrm>
          <a:noFill/>
          <a:ln>
            <a:miter lim="800000"/>
            <a:headEnd/>
            <a:tailEnd/>
          </a:ln>
        </p:spPr>
        <p:txBody>
          <a:bodyPr vert="horz" wrap="square" lIns="91440" tIns="45720" rIns="91440" bIns="45720" numCol="1" anchor="ctr" anchorCtr="0" compatLnSpc="1">
            <a:prstTxWarp prst="textNoShape">
              <a:avLst/>
            </a:prstTxWarp>
          </a:bodyPr>
          <a:lstStyle/>
          <a:p>
            <a:r>
              <a:rPr lang="zh-CN" altLang="en-US" sz="2800" b="1">
                <a:solidFill>
                  <a:srgbClr val="0000CC"/>
                </a:solidFill>
                <a:ea typeface="黑体" pitchFamily="49" charset="-122"/>
              </a:rPr>
              <a:t>个体化用药能够提高结肠癌的药物疗效</a:t>
            </a:r>
          </a:p>
        </p:txBody>
      </p:sp>
      <p:sp>
        <p:nvSpPr>
          <p:cNvPr id="375811" name="Text Box 3"/>
          <p:cNvSpPr txBox="1">
            <a:spLocks noChangeArrowheads="1"/>
          </p:cNvSpPr>
          <p:nvPr/>
        </p:nvSpPr>
        <p:spPr bwMode="auto">
          <a:xfrm>
            <a:off x="4079875" y="6507163"/>
            <a:ext cx="5173663" cy="274637"/>
          </a:xfrm>
          <a:prstGeom prst="rect">
            <a:avLst/>
          </a:prstGeom>
          <a:noFill/>
          <a:ln w="9525">
            <a:noFill/>
            <a:miter lim="800000"/>
            <a:headEnd/>
            <a:tailEnd/>
          </a:ln>
          <a:effectLst/>
        </p:spPr>
        <p:txBody>
          <a:bodyPr wrap="none">
            <a:spAutoFit/>
          </a:bodyPr>
          <a:lstStyle/>
          <a:p>
            <a:pPr eaLnBrk="1" hangingPunct="1">
              <a:spcBef>
                <a:spcPct val="0"/>
              </a:spcBef>
            </a:pPr>
            <a:r>
              <a:rPr lang="en-US" altLang="zh-CN" sz="1200" b="1">
                <a:solidFill>
                  <a:schemeClr val="bg1"/>
                </a:solidFill>
              </a:rPr>
              <a:t>Langreth, R. (2008), ‘Imclone’s Gene Test Battle’, Forbes.com, 16May</a:t>
            </a:r>
          </a:p>
        </p:txBody>
      </p:sp>
      <p:sp>
        <p:nvSpPr>
          <p:cNvPr id="375812" name="Text Box 4"/>
          <p:cNvSpPr txBox="1">
            <a:spLocks noChangeArrowheads="1"/>
          </p:cNvSpPr>
          <p:nvPr/>
        </p:nvSpPr>
        <p:spPr bwMode="auto">
          <a:xfrm>
            <a:off x="1143000" y="36972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3" name="Text Box 5"/>
          <p:cNvSpPr txBox="1">
            <a:spLocks noChangeArrowheads="1"/>
          </p:cNvSpPr>
          <p:nvPr/>
        </p:nvSpPr>
        <p:spPr bwMode="auto">
          <a:xfrm>
            <a:off x="1600200" y="36972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4" name="Text Box 6"/>
          <p:cNvSpPr txBox="1">
            <a:spLocks noChangeArrowheads="1"/>
          </p:cNvSpPr>
          <p:nvPr/>
        </p:nvSpPr>
        <p:spPr bwMode="auto">
          <a:xfrm>
            <a:off x="1143000" y="30114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5" name="Text Box 7"/>
          <p:cNvSpPr txBox="1">
            <a:spLocks noChangeArrowheads="1"/>
          </p:cNvSpPr>
          <p:nvPr/>
        </p:nvSpPr>
        <p:spPr bwMode="auto">
          <a:xfrm>
            <a:off x="1143000" y="2325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6" name="Text Box 8"/>
          <p:cNvSpPr txBox="1">
            <a:spLocks noChangeArrowheads="1"/>
          </p:cNvSpPr>
          <p:nvPr/>
        </p:nvSpPr>
        <p:spPr bwMode="auto">
          <a:xfrm>
            <a:off x="1600200" y="2325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7" name="Text Box 9"/>
          <p:cNvSpPr txBox="1">
            <a:spLocks noChangeArrowheads="1"/>
          </p:cNvSpPr>
          <p:nvPr/>
        </p:nvSpPr>
        <p:spPr bwMode="auto">
          <a:xfrm>
            <a:off x="1600200" y="30114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8" name="Text Box 10"/>
          <p:cNvSpPr txBox="1">
            <a:spLocks noChangeArrowheads="1"/>
          </p:cNvSpPr>
          <p:nvPr/>
        </p:nvSpPr>
        <p:spPr bwMode="auto">
          <a:xfrm>
            <a:off x="1600200" y="4383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19" name="Text Box 11"/>
          <p:cNvSpPr txBox="1">
            <a:spLocks noChangeArrowheads="1"/>
          </p:cNvSpPr>
          <p:nvPr/>
        </p:nvSpPr>
        <p:spPr bwMode="auto">
          <a:xfrm>
            <a:off x="1111250" y="4383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20" name="Text Box 12"/>
          <p:cNvSpPr txBox="1">
            <a:spLocks noChangeArrowheads="1"/>
          </p:cNvSpPr>
          <p:nvPr/>
        </p:nvSpPr>
        <p:spPr bwMode="auto">
          <a:xfrm>
            <a:off x="1600200" y="50688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21" name="Text Box 13"/>
          <p:cNvSpPr txBox="1">
            <a:spLocks noChangeArrowheads="1"/>
          </p:cNvSpPr>
          <p:nvPr/>
        </p:nvSpPr>
        <p:spPr bwMode="auto">
          <a:xfrm>
            <a:off x="1111250" y="50688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22" name="Text Box 14"/>
          <p:cNvSpPr txBox="1">
            <a:spLocks noChangeArrowheads="1"/>
          </p:cNvSpPr>
          <p:nvPr/>
        </p:nvSpPr>
        <p:spPr bwMode="auto">
          <a:xfrm>
            <a:off x="3200400" y="1766888"/>
            <a:ext cx="2362200" cy="396875"/>
          </a:xfrm>
          <a:prstGeom prst="rect">
            <a:avLst/>
          </a:prstGeom>
          <a:noFill/>
          <a:ln w="9525">
            <a:noFill/>
            <a:miter lim="800000"/>
            <a:headEnd/>
            <a:tailEnd/>
          </a:ln>
          <a:effectLst/>
        </p:spPr>
        <p:txBody>
          <a:bodyPr>
            <a:spAutoFit/>
          </a:bodyPr>
          <a:lstStyle/>
          <a:p>
            <a:pPr eaLnBrk="1" hangingPunct="1">
              <a:spcBef>
                <a:spcPct val="0"/>
              </a:spcBef>
            </a:pPr>
            <a:r>
              <a:rPr lang="en-US" altLang="zh-CN" sz="2000" b="1">
                <a:solidFill>
                  <a:srgbClr val="0000CC"/>
                </a:solidFill>
              </a:rPr>
              <a:t>K-ras</a:t>
            </a:r>
            <a:r>
              <a:rPr lang="zh-CN" altLang="en-US" sz="2000" b="1">
                <a:solidFill>
                  <a:srgbClr val="0000CC"/>
                </a:solidFill>
              </a:rPr>
              <a:t>基因型 检测</a:t>
            </a:r>
          </a:p>
        </p:txBody>
      </p:sp>
      <p:sp>
        <p:nvSpPr>
          <p:cNvPr id="375823" name="Text Box 15"/>
          <p:cNvSpPr txBox="1">
            <a:spLocks noChangeArrowheads="1"/>
          </p:cNvSpPr>
          <p:nvPr/>
        </p:nvSpPr>
        <p:spPr bwMode="auto">
          <a:xfrm>
            <a:off x="3200400" y="2097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24" name="Text Box 16"/>
          <p:cNvSpPr txBox="1">
            <a:spLocks noChangeArrowheads="1"/>
          </p:cNvSpPr>
          <p:nvPr/>
        </p:nvSpPr>
        <p:spPr bwMode="auto">
          <a:xfrm>
            <a:off x="3505200" y="2097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25" name="Text Box 17"/>
          <p:cNvSpPr txBox="1">
            <a:spLocks noChangeArrowheads="1"/>
          </p:cNvSpPr>
          <p:nvPr/>
        </p:nvSpPr>
        <p:spPr bwMode="auto">
          <a:xfrm>
            <a:off x="3854450" y="2097088"/>
            <a:ext cx="869950" cy="9144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26" name="Text Box 18"/>
          <p:cNvSpPr txBox="1">
            <a:spLocks noChangeArrowheads="1"/>
          </p:cNvSpPr>
          <p:nvPr/>
        </p:nvSpPr>
        <p:spPr bwMode="auto">
          <a:xfrm>
            <a:off x="4159250" y="2097088"/>
            <a:ext cx="869950" cy="9144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27" name="Text Box 19"/>
          <p:cNvSpPr txBox="1">
            <a:spLocks noChangeArrowheads="1"/>
          </p:cNvSpPr>
          <p:nvPr/>
        </p:nvSpPr>
        <p:spPr bwMode="auto">
          <a:xfrm>
            <a:off x="4464050" y="2097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28" name="Text Box 20"/>
          <p:cNvSpPr txBox="1">
            <a:spLocks noChangeArrowheads="1"/>
          </p:cNvSpPr>
          <p:nvPr/>
        </p:nvSpPr>
        <p:spPr bwMode="auto">
          <a:xfrm>
            <a:off x="3549650" y="2706688"/>
            <a:ext cx="869950" cy="9144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29" name="Text Box 21"/>
          <p:cNvSpPr txBox="1">
            <a:spLocks noChangeArrowheads="1"/>
          </p:cNvSpPr>
          <p:nvPr/>
        </p:nvSpPr>
        <p:spPr bwMode="auto">
          <a:xfrm>
            <a:off x="3257550" y="2706688"/>
            <a:ext cx="869950" cy="9144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30" name="Text Box 22"/>
          <p:cNvSpPr txBox="1">
            <a:spLocks noChangeArrowheads="1"/>
          </p:cNvSpPr>
          <p:nvPr/>
        </p:nvSpPr>
        <p:spPr bwMode="auto">
          <a:xfrm>
            <a:off x="3854450" y="2706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31" name="Text Box 23"/>
          <p:cNvSpPr txBox="1">
            <a:spLocks noChangeArrowheads="1"/>
          </p:cNvSpPr>
          <p:nvPr/>
        </p:nvSpPr>
        <p:spPr bwMode="auto">
          <a:xfrm>
            <a:off x="4159250" y="2706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32" name="Text Box 24"/>
          <p:cNvSpPr txBox="1">
            <a:spLocks noChangeArrowheads="1"/>
          </p:cNvSpPr>
          <p:nvPr/>
        </p:nvSpPr>
        <p:spPr bwMode="auto">
          <a:xfrm>
            <a:off x="4464050" y="2706688"/>
            <a:ext cx="869950" cy="9144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33" name="Text Box 25"/>
          <p:cNvSpPr txBox="1">
            <a:spLocks noChangeArrowheads="1"/>
          </p:cNvSpPr>
          <p:nvPr/>
        </p:nvSpPr>
        <p:spPr bwMode="auto">
          <a:xfrm>
            <a:off x="6172200" y="1447800"/>
            <a:ext cx="1973263" cy="396875"/>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1">
                <a:solidFill>
                  <a:srgbClr val="008000"/>
                </a:solidFill>
              </a:rPr>
              <a:t>不用西妥昔治疗</a:t>
            </a:r>
          </a:p>
        </p:txBody>
      </p:sp>
      <p:sp>
        <p:nvSpPr>
          <p:cNvPr id="375834" name="Text Box 26"/>
          <p:cNvSpPr txBox="1">
            <a:spLocks noChangeArrowheads="1"/>
          </p:cNvSpPr>
          <p:nvPr/>
        </p:nvSpPr>
        <p:spPr bwMode="auto">
          <a:xfrm>
            <a:off x="6445250" y="2819400"/>
            <a:ext cx="1717675" cy="396875"/>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1">
                <a:solidFill>
                  <a:srgbClr val="A50021"/>
                </a:solidFill>
              </a:rPr>
              <a:t>用西妥昔治疗</a:t>
            </a:r>
          </a:p>
        </p:txBody>
      </p:sp>
      <p:sp>
        <p:nvSpPr>
          <p:cNvPr id="375835" name="Text Box 27"/>
          <p:cNvSpPr txBox="1">
            <a:spLocks noChangeArrowheads="1"/>
          </p:cNvSpPr>
          <p:nvPr/>
        </p:nvSpPr>
        <p:spPr bwMode="auto">
          <a:xfrm>
            <a:off x="6216650" y="1716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36" name="Text Box 28"/>
          <p:cNvSpPr txBox="1">
            <a:spLocks noChangeArrowheads="1"/>
          </p:cNvSpPr>
          <p:nvPr/>
        </p:nvSpPr>
        <p:spPr bwMode="auto">
          <a:xfrm>
            <a:off x="6521450" y="1716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37" name="Text Box 29"/>
          <p:cNvSpPr txBox="1">
            <a:spLocks noChangeArrowheads="1"/>
          </p:cNvSpPr>
          <p:nvPr/>
        </p:nvSpPr>
        <p:spPr bwMode="auto">
          <a:xfrm>
            <a:off x="6858000" y="1716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38" name="Text Box 30"/>
          <p:cNvSpPr txBox="1">
            <a:spLocks noChangeArrowheads="1"/>
          </p:cNvSpPr>
          <p:nvPr/>
        </p:nvSpPr>
        <p:spPr bwMode="auto">
          <a:xfrm>
            <a:off x="7131050" y="1716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008000"/>
                </a:solidFill>
                <a:sym typeface="Webdings" pitchFamily="18" charset="2"/>
              </a:rPr>
              <a:t></a:t>
            </a:r>
          </a:p>
        </p:txBody>
      </p:sp>
      <p:sp>
        <p:nvSpPr>
          <p:cNvPr id="375839" name="Text Box 31"/>
          <p:cNvSpPr txBox="1">
            <a:spLocks noChangeArrowheads="1"/>
          </p:cNvSpPr>
          <p:nvPr/>
        </p:nvSpPr>
        <p:spPr bwMode="auto">
          <a:xfrm>
            <a:off x="6172200" y="3087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40" name="Text Box 32"/>
          <p:cNvSpPr txBox="1">
            <a:spLocks noChangeArrowheads="1"/>
          </p:cNvSpPr>
          <p:nvPr/>
        </p:nvSpPr>
        <p:spPr bwMode="auto">
          <a:xfrm>
            <a:off x="6477000" y="3087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41" name="Text Box 33"/>
          <p:cNvSpPr txBox="1">
            <a:spLocks noChangeArrowheads="1"/>
          </p:cNvSpPr>
          <p:nvPr/>
        </p:nvSpPr>
        <p:spPr bwMode="auto">
          <a:xfrm>
            <a:off x="6858000" y="3087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42" name="Text Box 34"/>
          <p:cNvSpPr txBox="1">
            <a:spLocks noChangeArrowheads="1"/>
          </p:cNvSpPr>
          <p:nvPr/>
        </p:nvSpPr>
        <p:spPr bwMode="auto">
          <a:xfrm>
            <a:off x="7131050" y="3087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43" name="Text Box 35"/>
          <p:cNvSpPr txBox="1">
            <a:spLocks noChangeArrowheads="1"/>
          </p:cNvSpPr>
          <p:nvPr/>
        </p:nvSpPr>
        <p:spPr bwMode="auto">
          <a:xfrm>
            <a:off x="7435850" y="3087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44" name="Text Box 36"/>
          <p:cNvSpPr txBox="1">
            <a:spLocks noChangeArrowheads="1"/>
          </p:cNvSpPr>
          <p:nvPr/>
        </p:nvSpPr>
        <p:spPr bwMode="auto">
          <a:xfrm>
            <a:off x="7239000" y="5181600"/>
            <a:ext cx="869950" cy="914400"/>
          </a:xfrm>
          <a:prstGeom prst="rect">
            <a:avLst/>
          </a:prstGeom>
          <a:noFill/>
          <a:ln w="9525" algn="ctr">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45" name="Text Box 37"/>
          <p:cNvSpPr txBox="1">
            <a:spLocks noChangeArrowheads="1"/>
          </p:cNvSpPr>
          <p:nvPr/>
        </p:nvSpPr>
        <p:spPr bwMode="auto">
          <a:xfrm>
            <a:off x="3200400" y="4495800"/>
            <a:ext cx="1976438" cy="396875"/>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1">
                <a:solidFill>
                  <a:schemeClr val="bg1"/>
                </a:solidFill>
                <a:latin typeface="黑体" pitchFamily="49" charset="-122"/>
              </a:rPr>
              <a:t>    西妥昔治疗</a:t>
            </a:r>
          </a:p>
        </p:txBody>
      </p:sp>
      <p:sp>
        <p:nvSpPr>
          <p:cNvPr id="375846" name="Text Box 38"/>
          <p:cNvSpPr txBox="1">
            <a:spLocks noChangeArrowheads="1"/>
          </p:cNvSpPr>
          <p:nvPr/>
        </p:nvSpPr>
        <p:spPr bwMode="auto">
          <a:xfrm>
            <a:off x="3232150" y="4764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47" name="Text Box 39"/>
          <p:cNvSpPr txBox="1">
            <a:spLocks noChangeArrowheads="1"/>
          </p:cNvSpPr>
          <p:nvPr/>
        </p:nvSpPr>
        <p:spPr bwMode="auto">
          <a:xfrm>
            <a:off x="3536950" y="4764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48" name="Text Box 40"/>
          <p:cNvSpPr txBox="1">
            <a:spLocks noChangeArrowheads="1"/>
          </p:cNvSpPr>
          <p:nvPr/>
        </p:nvSpPr>
        <p:spPr bwMode="auto">
          <a:xfrm>
            <a:off x="3886200" y="4764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49" name="Text Box 41"/>
          <p:cNvSpPr txBox="1">
            <a:spLocks noChangeArrowheads="1"/>
          </p:cNvSpPr>
          <p:nvPr/>
        </p:nvSpPr>
        <p:spPr bwMode="auto">
          <a:xfrm>
            <a:off x="4191000" y="4764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0" name="Text Box 42"/>
          <p:cNvSpPr txBox="1">
            <a:spLocks noChangeArrowheads="1"/>
          </p:cNvSpPr>
          <p:nvPr/>
        </p:nvSpPr>
        <p:spPr bwMode="auto">
          <a:xfrm>
            <a:off x="4495800" y="47640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1" name="Text Box 43"/>
          <p:cNvSpPr txBox="1">
            <a:spLocks noChangeArrowheads="1"/>
          </p:cNvSpPr>
          <p:nvPr/>
        </p:nvSpPr>
        <p:spPr bwMode="auto">
          <a:xfrm>
            <a:off x="3232150" y="5373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2" name="Text Box 44"/>
          <p:cNvSpPr txBox="1">
            <a:spLocks noChangeArrowheads="1"/>
          </p:cNvSpPr>
          <p:nvPr/>
        </p:nvSpPr>
        <p:spPr bwMode="auto">
          <a:xfrm>
            <a:off x="3536950" y="5373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3" name="Text Box 45"/>
          <p:cNvSpPr txBox="1">
            <a:spLocks noChangeArrowheads="1"/>
          </p:cNvSpPr>
          <p:nvPr/>
        </p:nvSpPr>
        <p:spPr bwMode="auto">
          <a:xfrm>
            <a:off x="3886200" y="5373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4" name="Text Box 46"/>
          <p:cNvSpPr txBox="1">
            <a:spLocks noChangeArrowheads="1"/>
          </p:cNvSpPr>
          <p:nvPr/>
        </p:nvSpPr>
        <p:spPr bwMode="auto">
          <a:xfrm>
            <a:off x="4191000" y="5373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5" name="Text Box 47"/>
          <p:cNvSpPr txBox="1">
            <a:spLocks noChangeArrowheads="1"/>
          </p:cNvSpPr>
          <p:nvPr/>
        </p:nvSpPr>
        <p:spPr bwMode="auto">
          <a:xfrm>
            <a:off x="4495800" y="53736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4F4FFF"/>
                </a:solidFill>
                <a:sym typeface="Webdings" pitchFamily="18" charset="2"/>
              </a:rPr>
              <a:t></a:t>
            </a:r>
          </a:p>
        </p:txBody>
      </p:sp>
      <p:sp>
        <p:nvSpPr>
          <p:cNvPr id="375856" name="Text Box 48"/>
          <p:cNvSpPr txBox="1">
            <a:spLocks noChangeArrowheads="1"/>
          </p:cNvSpPr>
          <p:nvPr/>
        </p:nvSpPr>
        <p:spPr bwMode="auto">
          <a:xfrm>
            <a:off x="6638925" y="4900613"/>
            <a:ext cx="1206500" cy="396875"/>
          </a:xfrm>
          <a:prstGeom prst="rect">
            <a:avLst/>
          </a:prstGeom>
          <a:noFill/>
          <a:ln w="9525">
            <a:noFill/>
            <a:miter lim="800000"/>
            <a:headEnd/>
            <a:tailEnd/>
          </a:ln>
          <a:effectLst/>
        </p:spPr>
        <p:txBody>
          <a:bodyPr wrap="none">
            <a:spAutoFit/>
          </a:bodyPr>
          <a:lstStyle/>
          <a:p>
            <a:pPr algn="ctr" eaLnBrk="1" hangingPunct="1">
              <a:spcBef>
                <a:spcPct val="0"/>
              </a:spcBef>
            </a:pPr>
            <a:r>
              <a:rPr lang="zh-CN" altLang="en-US" sz="2000" b="1">
                <a:solidFill>
                  <a:srgbClr val="0000CC"/>
                </a:solidFill>
              </a:rPr>
              <a:t>治疗成功</a:t>
            </a:r>
          </a:p>
        </p:txBody>
      </p:sp>
      <p:sp>
        <p:nvSpPr>
          <p:cNvPr id="375857" name="Text Box 49"/>
          <p:cNvSpPr txBox="1">
            <a:spLocks noChangeArrowheads="1"/>
          </p:cNvSpPr>
          <p:nvPr/>
        </p:nvSpPr>
        <p:spPr bwMode="auto">
          <a:xfrm>
            <a:off x="6324600" y="52212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58" name="Text Box 50"/>
          <p:cNvSpPr txBox="1">
            <a:spLocks noChangeArrowheads="1"/>
          </p:cNvSpPr>
          <p:nvPr/>
        </p:nvSpPr>
        <p:spPr bwMode="auto">
          <a:xfrm>
            <a:off x="6629400" y="52212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59" name="Text Box 51"/>
          <p:cNvSpPr txBox="1">
            <a:spLocks noChangeArrowheads="1"/>
          </p:cNvSpPr>
          <p:nvPr/>
        </p:nvSpPr>
        <p:spPr bwMode="auto">
          <a:xfrm>
            <a:off x="6934200" y="5221288"/>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60" name="AutoShape 52"/>
          <p:cNvSpPr>
            <a:spLocks noChangeArrowheads="1"/>
          </p:cNvSpPr>
          <p:nvPr/>
        </p:nvSpPr>
        <p:spPr bwMode="auto">
          <a:xfrm rot="2956676">
            <a:off x="2760663" y="2673350"/>
            <a:ext cx="381000" cy="892175"/>
          </a:xfrm>
          <a:prstGeom prst="upArrow">
            <a:avLst>
              <a:gd name="adj1" fmla="val 50000"/>
              <a:gd name="adj2" fmla="val 58542"/>
            </a:avLst>
          </a:prstGeom>
          <a:solidFill>
            <a:srgbClr val="4FA7FF"/>
          </a:solidFill>
          <a:ln w="9525">
            <a:solidFill>
              <a:schemeClr val="tx1"/>
            </a:solidFill>
            <a:miter lim="800000"/>
            <a:headEnd/>
            <a:tailEnd/>
          </a:ln>
          <a:effectLst/>
        </p:spPr>
        <p:txBody>
          <a:bodyPr vert="eaVert" wrap="none" anchor="ctr"/>
          <a:lstStyle/>
          <a:p>
            <a:endParaRPr lang="zh-CN" altLang="en-US"/>
          </a:p>
        </p:txBody>
      </p:sp>
      <p:sp>
        <p:nvSpPr>
          <p:cNvPr id="375861" name="AutoShape 53"/>
          <p:cNvSpPr>
            <a:spLocks noChangeArrowheads="1"/>
          </p:cNvSpPr>
          <p:nvPr/>
        </p:nvSpPr>
        <p:spPr bwMode="auto">
          <a:xfrm rot="7096160">
            <a:off x="5595938" y="2967037"/>
            <a:ext cx="381000" cy="892175"/>
          </a:xfrm>
          <a:prstGeom prst="upArrow">
            <a:avLst>
              <a:gd name="adj1" fmla="val 50000"/>
              <a:gd name="adj2" fmla="val 58542"/>
            </a:avLst>
          </a:prstGeom>
          <a:solidFill>
            <a:srgbClr val="E6002C"/>
          </a:solidFill>
          <a:ln w="9525" algn="ctr">
            <a:solidFill>
              <a:schemeClr val="tx1"/>
            </a:solidFill>
            <a:miter lim="800000"/>
            <a:headEnd/>
            <a:tailEnd/>
          </a:ln>
          <a:effectLst/>
        </p:spPr>
        <p:txBody>
          <a:bodyPr vert="eaVert" wrap="none" anchor="ctr"/>
          <a:lstStyle/>
          <a:p>
            <a:endParaRPr lang="zh-CN" altLang="en-US"/>
          </a:p>
        </p:txBody>
      </p:sp>
      <p:sp>
        <p:nvSpPr>
          <p:cNvPr id="375862" name="AutoShape 54"/>
          <p:cNvSpPr>
            <a:spLocks noChangeArrowheads="1"/>
          </p:cNvSpPr>
          <p:nvPr/>
        </p:nvSpPr>
        <p:spPr bwMode="auto">
          <a:xfrm rot="3618423">
            <a:off x="5594351" y="2006600"/>
            <a:ext cx="381000" cy="892175"/>
          </a:xfrm>
          <a:prstGeom prst="upArrow">
            <a:avLst>
              <a:gd name="adj1" fmla="val 50000"/>
              <a:gd name="adj2" fmla="val 58542"/>
            </a:avLst>
          </a:prstGeom>
          <a:solidFill>
            <a:srgbClr val="008000"/>
          </a:solidFill>
          <a:ln w="9525" algn="ctr">
            <a:solidFill>
              <a:schemeClr val="tx1"/>
            </a:solidFill>
            <a:miter lim="800000"/>
            <a:headEnd/>
            <a:tailEnd/>
          </a:ln>
          <a:effectLst/>
        </p:spPr>
        <p:txBody>
          <a:bodyPr vert="eaVert" wrap="none" anchor="ctr"/>
          <a:lstStyle/>
          <a:p>
            <a:endParaRPr lang="zh-CN" altLang="en-US"/>
          </a:p>
        </p:txBody>
      </p:sp>
      <p:sp>
        <p:nvSpPr>
          <p:cNvPr id="375863" name="AutoShape 55"/>
          <p:cNvSpPr>
            <a:spLocks noChangeArrowheads="1"/>
          </p:cNvSpPr>
          <p:nvPr/>
        </p:nvSpPr>
        <p:spPr bwMode="auto">
          <a:xfrm rot="10800000">
            <a:off x="7086600" y="4078288"/>
            <a:ext cx="381000" cy="685800"/>
          </a:xfrm>
          <a:prstGeom prst="upArrow">
            <a:avLst>
              <a:gd name="adj1" fmla="val 50000"/>
              <a:gd name="adj2" fmla="val 45000"/>
            </a:avLst>
          </a:prstGeom>
          <a:solidFill>
            <a:schemeClr val="accent1"/>
          </a:solidFill>
          <a:ln w="9525" algn="ctr">
            <a:solidFill>
              <a:schemeClr val="tx1"/>
            </a:solidFill>
            <a:miter lim="800000"/>
            <a:headEnd/>
            <a:tailEnd/>
          </a:ln>
          <a:effectLst/>
        </p:spPr>
        <p:txBody>
          <a:bodyPr vert="eaVert" wrap="none" anchor="ctr"/>
          <a:lstStyle/>
          <a:p>
            <a:endParaRPr lang="zh-CN" altLang="en-US"/>
          </a:p>
        </p:txBody>
      </p:sp>
      <p:sp>
        <p:nvSpPr>
          <p:cNvPr id="375864" name="AutoShape 56"/>
          <p:cNvSpPr>
            <a:spLocks noChangeArrowheads="1"/>
          </p:cNvSpPr>
          <p:nvPr/>
        </p:nvSpPr>
        <p:spPr bwMode="auto">
          <a:xfrm rot="5400000">
            <a:off x="5818188" y="5118100"/>
            <a:ext cx="381000" cy="892175"/>
          </a:xfrm>
          <a:prstGeom prst="upArrow">
            <a:avLst>
              <a:gd name="adj1" fmla="val 50000"/>
              <a:gd name="adj2" fmla="val 58542"/>
            </a:avLst>
          </a:prstGeom>
          <a:solidFill>
            <a:schemeClr val="accent1"/>
          </a:solidFill>
          <a:ln w="9525" algn="ctr">
            <a:solidFill>
              <a:schemeClr val="tx1"/>
            </a:solidFill>
            <a:miter lim="800000"/>
            <a:headEnd/>
            <a:tailEnd/>
          </a:ln>
          <a:effectLst/>
        </p:spPr>
        <p:txBody>
          <a:bodyPr vert="eaVert" wrap="none" anchor="ctr"/>
          <a:lstStyle/>
          <a:p>
            <a:endParaRPr lang="zh-CN" altLang="en-US"/>
          </a:p>
        </p:txBody>
      </p:sp>
      <p:sp>
        <p:nvSpPr>
          <p:cNvPr id="375865" name="AutoShape 57"/>
          <p:cNvSpPr>
            <a:spLocks noChangeArrowheads="1"/>
          </p:cNvSpPr>
          <p:nvPr/>
        </p:nvSpPr>
        <p:spPr bwMode="auto">
          <a:xfrm rot="7957690">
            <a:off x="2759076" y="4745037"/>
            <a:ext cx="381000" cy="892175"/>
          </a:xfrm>
          <a:prstGeom prst="upArrow">
            <a:avLst>
              <a:gd name="adj1" fmla="val 50000"/>
              <a:gd name="adj2" fmla="val 58542"/>
            </a:avLst>
          </a:prstGeom>
          <a:solidFill>
            <a:srgbClr val="99CCFF"/>
          </a:solidFill>
          <a:ln w="9525" algn="ctr">
            <a:solidFill>
              <a:schemeClr val="tx1"/>
            </a:solidFill>
            <a:miter lim="800000"/>
            <a:headEnd/>
            <a:tailEnd/>
          </a:ln>
          <a:effectLst/>
        </p:spPr>
        <p:txBody>
          <a:bodyPr vert="eaVert" wrap="none" anchor="ctr"/>
          <a:lstStyle/>
          <a:p>
            <a:endParaRPr lang="zh-CN" altLang="en-US"/>
          </a:p>
        </p:txBody>
      </p:sp>
      <p:sp>
        <p:nvSpPr>
          <p:cNvPr id="375866" name="Text Box 58"/>
          <p:cNvSpPr txBox="1">
            <a:spLocks noChangeArrowheads="1"/>
          </p:cNvSpPr>
          <p:nvPr/>
        </p:nvSpPr>
        <p:spPr bwMode="auto">
          <a:xfrm>
            <a:off x="7543800" y="5181600"/>
            <a:ext cx="914400" cy="914400"/>
          </a:xfrm>
          <a:prstGeom prst="rect">
            <a:avLst/>
          </a:prstGeom>
          <a:noFill/>
          <a:ln w="9525">
            <a:noFill/>
            <a:miter lim="800000"/>
            <a:headEnd/>
            <a:tailEnd/>
          </a:ln>
          <a:effectLst/>
        </p:spPr>
        <p:txBody>
          <a:bodyPr>
            <a:spAutoFit/>
          </a:bodyPr>
          <a:lstStyle/>
          <a:p>
            <a:pPr eaLnBrk="1" hangingPunct="1">
              <a:spcBef>
                <a:spcPct val="0"/>
              </a:spcBef>
            </a:pPr>
            <a:r>
              <a:rPr lang="zh-CN" altLang="en-US" sz="5400" b="1">
                <a:solidFill>
                  <a:srgbClr val="A50021"/>
                </a:solidFill>
                <a:sym typeface="Webdings" pitchFamily="18" charset="2"/>
              </a:rPr>
              <a:t></a:t>
            </a:r>
          </a:p>
        </p:txBody>
      </p:sp>
      <p:sp>
        <p:nvSpPr>
          <p:cNvPr id="375868" name="Text Box 60"/>
          <p:cNvSpPr txBox="1">
            <a:spLocks noChangeArrowheads="1"/>
          </p:cNvSpPr>
          <p:nvPr/>
        </p:nvSpPr>
        <p:spPr bwMode="auto">
          <a:xfrm>
            <a:off x="7689850" y="3086100"/>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
        <p:nvSpPr>
          <p:cNvPr id="375869" name="Text Box 61"/>
          <p:cNvSpPr txBox="1">
            <a:spLocks noChangeArrowheads="1"/>
          </p:cNvSpPr>
          <p:nvPr/>
        </p:nvSpPr>
        <p:spPr bwMode="auto">
          <a:xfrm>
            <a:off x="7816850" y="5181600"/>
            <a:ext cx="869950" cy="914400"/>
          </a:xfrm>
          <a:prstGeom prst="rect">
            <a:avLst/>
          </a:prstGeom>
          <a:noFill/>
          <a:ln w="9525">
            <a:noFill/>
            <a:miter lim="800000"/>
            <a:headEnd/>
            <a:tailEnd/>
          </a:ln>
          <a:effectLst/>
        </p:spPr>
        <p:txBody>
          <a:bodyPr wrap="none">
            <a:spAutoFit/>
          </a:bodyPr>
          <a:lstStyle/>
          <a:p>
            <a:pPr eaLnBrk="1" hangingPunct="1">
              <a:spcBef>
                <a:spcPct val="0"/>
              </a:spcBef>
            </a:pPr>
            <a:r>
              <a:rPr lang="zh-CN" altLang="en-US" sz="5400" b="1">
                <a:solidFill>
                  <a:srgbClr val="A50021"/>
                </a:solidFill>
                <a:sym typeface="Webdings" pitchFamily="18" charset="2"/>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1524000" y="66675"/>
            <a:ext cx="7239000" cy="1143000"/>
          </a:xfrm>
          <a:prstGeom prst="rect">
            <a:avLst/>
          </a:prstGeom>
          <a:noFill/>
          <a:ln w="9525">
            <a:noFill/>
            <a:miter lim="800000"/>
            <a:headEnd/>
            <a:tailEnd/>
          </a:ln>
          <a:effectLst/>
        </p:spPr>
        <p:txBody>
          <a:bodyPr anchor="ctr"/>
          <a:lstStyle/>
          <a:p>
            <a:pPr eaLnBrk="1" hangingPunct="1">
              <a:spcBef>
                <a:spcPct val="0"/>
              </a:spcBef>
            </a:pPr>
            <a:r>
              <a:rPr lang="zh-CN" altLang="en-US" sz="2800" b="1">
                <a:solidFill>
                  <a:srgbClr val="0000CC"/>
                </a:solidFill>
              </a:rPr>
              <a:t>个体化用药降低结肠直肠癌治疗费用 </a:t>
            </a:r>
            <a:r>
              <a:rPr lang="en-US" altLang="zh-CN" sz="2800" b="1">
                <a:solidFill>
                  <a:srgbClr val="0000CC"/>
                </a:solidFill>
              </a:rPr>
              <a:t>- </a:t>
            </a:r>
            <a:r>
              <a:rPr lang="zh-CN" altLang="en-US" sz="2800" b="1">
                <a:solidFill>
                  <a:srgbClr val="0000CC"/>
                </a:solidFill>
              </a:rPr>
              <a:t>美国</a:t>
            </a:r>
          </a:p>
        </p:txBody>
      </p:sp>
      <p:sp>
        <p:nvSpPr>
          <p:cNvPr id="376835" name="Rectangle 3"/>
          <p:cNvSpPr>
            <a:spLocks noChangeArrowheads="1"/>
          </p:cNvSpPr>
          <p:nvPr/>
        </p:nvSpPr>
        <p:spPr bwMode="auto">
          <a:xfrm>
            <a:off x="6019800" y="2819400"/>
            <a:ext cx="2895600" cy="3352800"/>
          </a:xfrm>
          <a:prstGeom prst="rect">
            <a:avLst/>
          </a:prstGeom>
          <a:noFill/>
          <a:ln w="9525">
            <a:noFill/>
            <a:miter lim="800000"/>
            <a:headEnd/>
            <a:tailEnd/>
          </a:ln>
          <a:effectLst/>
        </p:spPr>
        <p:txBody>
          <a:bodyPr/>
          <a:lstStyle/>
          <a:p>
            <a:pPr marL="342900" indent="-342900" eaLnBrk="1" hangingPunct="1">
              <a:spcBef>
                <a:spcPct val="20000"/>
              </a:spcBef>
              <a:buClr>
                <a:schemeClr val="accent1"/>
              </a:buClr>
              <a:buSzPct val="85000"/>
              <a:buFont typeface="Wingdings" pitchFamily="2" charset="2"/>
              <a:buChar char="n"/>
            </a:pPr>
            <a:r>
              <a:rPr lang="zh-CN" altLang="en-US" sz="2200" b="1">
                <a:solidFill>
                  <a:srgbClr val="0000CC"/>
                </a:solidFill>
              </a:rPr>
              <a:t>治疗有效者平均每人节省</a:t>
            </a:r>
            <a:r>
              <a:rPr lang="en-US" altLang="zh-CN" sz="2200" b="1">
                <a:solidFill>
                  <a:srgbClr val="0000CC"/>
                </a:solidFill>
              </a:rPr>
              <a:t>60%</a:t>
            </a:r>
            <a:r>
              <a:rPr lang="zh-CN" altLang="en-US" sz="2200" b="1">
                <a:solidFill>
                  <a:srgbClr val="0000CC"/>
                </a:solidFill>
              </a:rPr>
              <a:t>费用</a:t>
            </a:r>
          </a:p>
          <a:p>
            <a:pPr marL="342900" indent="-342900" eaLnBrk="1" hangingPunct="1">
              <a:spcBef>
                <a:spcPct val="20000"/>
              </a:spcBef>
              <a:buClr>
                <a:schemeClr val="accent1"/>
              </a:buClr>
              <a:buSzPct val="85000"/>
              <a:buFont typeface="Wingdings" pitchFamily="2" charset="2"/>
              <a:buChar char="n"/>
            </a:pPr>
            <a:endParaRPr lang="en-US" altLang="zh-CN" sz="2200" b="1">
              <a:solidFill>
                <a:srgbClr val="0000CC"/>
              </a:solidFill>
            </a:endParaRPr>
          </a:p>
          <a:p>
            <a:pPr marL="342900" indent="-342900" eaLnBrk="1" hangingPunct="1">
              <a:spcBef>
                <a:spcPct val="20000"/>
              </a:spcBef>
              <a:buClr>
                <a:schemeClr val="accent1"/>
              </a:buClr>
              <a:buSzPct val="85000"/>
              <a:buFont typeface="Wingdings" pitchFamily="2" charset="2"/>
              <a:buChar char="n"/>
            </a:pPr>
            <a:r>
              <a:rPr lang="en-US" altLang="zh-CN" sz="2200" b="1">
                <a:solidFill>
                  <a:srgbClr val="0000CC"/>
                </a:solidFill>
              </a:rPr>
              <a:t>40%</a:t>
            </a:r>
            <a:r>
              <a:rPr lang="zh-CN" altLang="en-US" sz="2200" b="1">
                <a:solidFill>
                  <a:srgbClr val="0000CC"/>
                </a:solidFill>
              </a:rPr>
              <a:t>疗效不好的病人避免罕见副作用</a:t>
            </a:r>
            <a:endParaRPr lang="en-US" altLang="zh-CN" sz="2200" b="1">
              <a:solidFill>
                <a:srgbClr val="0000CC"/>
              </a:solidFill>
            </a:endParaRPr>
          </a:p>
          <a:p>
            <a:pPr marL="342900" indent="-342900" eaLnBrk="1" hangingPunct="1">
              <a:spcBef>
                <a:spcPct val="20000"/>
              </a:spcBef>
              <a:buClr>
                <a:schemeClr val="accent1"/>
              </a:buClr>
              <a:buSzPct val="85000"/>
              <a:buFont typeface="Wingdings" pitchFamily="2" charset="2"/>
              <a:buChar char="n"/>
            </a:pPr>
            <a:endParaRPr lang="en-US" altLang="zh-CN" sz="2200" b="1">
              <a:solidFill>
                <a:srgbClr val="0000CC"/>
              </a:solidFill>
            </a:endParaRPr>
          </a:p>
          <a:p>
            <a:pPr marL="342900" indent="-342900" eaLnBrk="1" hangingPunct="1">
              <a:spcBef>
                <a:spcPct val="20000"/>
              </a:spcBef>
              <a:buClr>
                <a:schemeClr val="accent1"/>
              </a:buClr>
              <a:buSzPct val="85000"/>
              <a:buFont typeface="Wingdings" pitchFamily="2" charset="2"/>
              <a:buChar char="n"/>
            </a:pPr>
            <a:r>
              <a:rPr lang="zh-CN" altLang="en-US" sz="2200" b="1">
                <a:solidFill>
                  <a:srgbClr val="0000CC"/>
                </a:solidFill>
              </a:rPr>
              <a:t>有效率没有改变，为 </a:t>
            </a:r>
            <a:r>
              <a:rPr lang="en-US" altLang="zh-CN" sz="2200" b="1">
                <a:solidFill>
                  <a:srgbClr val="0000CC"/>
                </a:solidFill>
              </a:rPr>
              <a:t>25%</a:t>
            </a:r>
          </a:p>
        </p:txBody>
      </p:sp>
      <p:sp>
        <p:nvSpPr>
          <p:cNvPr id="376837" name="Text Box 5"/>
          <p:cNvSpPr txBox="1">
            <a:spLocks noChangeArrowheads="1"/>
          </p:cNvSpPr>
          <p:nvPr/>
        </p:nvSpPr>
        <p:spPr bwMode="auto">
          <a:xfrm>
            <a:off x="4037013" y="6583363"/>
            <a:ext cx="4954587" cy="274637"/>
          </a:xfrm>
          <a:prstGeom prst="rect">
            <a:avLst/>
          </a:prstGeom>
          <a:noFill/>
          <a:ln w="9525">
            <a:noFill/>
            <a:miter lim="800000"/>
            <a:headEnd/>
            <a:tailEnd/>
          </a:ln>
          <a:effectLst/>
        </p:spPr>
        <p:txBody>
          <a:bodyPr wrap="none">
            <a:spAutoFit/>
          </a:bodyPr>
          <a:lstStyle/>
          <a:p>
            <a:pPr eaLnBrk="1" hangingPunct="1">
              <a:spcBef>
                <a:spcPct val="0"/>
              </a:spcBef>
            </a:pPr>
            <a:r>
              <a:rPr lang="en-US" altLang="zh-CN" sz="1200">
                <a:solidFill>
                  <a:srgbClr val="0000CC"/>
                </a:solidFill>
              </a:rPr>
              <a:t>Langreth, R. (2008), ‘Imclone’s Gene Test Battle’, Forbes.com, 16 May</a:t>
            </a:r>
          </a:p>
        </p:txBody>
      </p:sp>
      <p:sp>
        <p:nvSpPr>
          <p:cNvPr id="376838" name="Line 6"/>
          <p:cNvSpPr>
            <a:spLocks noChangeShapeType="1"/>
          </p:cNvSpPr>
          <p:nvPr/>
        </p:nvSpPr>
        <p:spPr bwMode="auto">
          <a:xfrm>
            <a:off x="1066800" y="2590800"/>
            <a:ext cx="76200" cy="1676400"/>
          </a:xfrm>
          <a:prstGeom prst="line">
            <a:avLst/>
          </a:prstGeom>
          <a:noFill/>
          <a:ln w="9525">
            <a:solidFill>
              <a:schemeClr val="bg1"/>
            </a:solidFill>
            <a:round/>
            <a:headEnd/>
            <a:tailEnd/>
          </a:ln>
          <a:effectLst/>
        </p:spPr>
        <p:txBody>
          <a:bodyPr/>
          <a:lstStyle/>
          <a:p>
            <a:endParaRPr lang="zh-CN" altLang="en-US"/>
          </a:p>
        </p:txBody>
      </p:sp>
      <p:sp>
        <p:nvSpPr>
          <p:cNvPr id="376839" name="Line 7"/>
          <p:cNvSpPr>
            <a:spLocks noChangeShapeType="1"/>
          </p:cNvSpPr>
          <p:nvPr/>
        </p:nvSpPr>
        <p:spPr bwMode="auto">
          <a:xfrm>
            <a:off x="1143000" y="4267200"/>
            <a:ext cx="4495800" cy="0"/>
          </a:xfrm>
          <a:prstGeom prst="line">
            <a:avLst/>
          </a:prstGeom>
          <a:noFill/>
          <a:ln w="9525">
            <a:solidFill>
              <a:schemeClr val="bg1"/>
            </a:solidFill>
            <a:round/>
            <a:headEnd/>
            <a:tailEnd/>
          </a:ln>
          <a:effectLst/>
        </p:spPr>
        <p:txBody>
          <a:bodyPr/>
          <a:lstStyle/>
          <a:p>
            <a:endParaRPr lang="zh-CN" altLang="en-US"/>
          </a:p>
        </p:txBody>
      </p:sp>
      <p:sp>
        <p:nvSpPr>
          <p:cNvPr id="376842" name="Text Box 10"/>
          <p:cNvSpPr txBox="1">
            <a:spLocks noChangeArrowheads="1"/>
          </p:cNvSpPr>
          <p:nvPr/>
        </p:nvSpPr>
        <p:spPr bwMode="auto">
          <a:xfrm>
            <a:off x="1638300" y="5334000"/>
            <a:ext cx="1828800" cy="366713"/>
          </a:xfrm>
          <a:prstGeom prst="rect">
            <a:avLst/>
          </a:prstGeom>
          <a:noFill/>
          <a:ln w="9525">
            <a:noFill/>
            <a:miter lim="800000"/>
            <a:headEnd/>
            <a:tailEnd/>
          </a:ln>
          <a:effectLst/>
        </p:spPr>
        <p:txBody>
          <a:bodyPr>
            <a:spAutoFit/>
          </a:bodyPr>
          <a:lstStyle/>
          <a:p>
            <a:r>
              <a:rPr lang="zh-CN" altLang="en-US" b="1">
                <a:solidFill>
                  <a:srgbClr val="0000CC"/>
                </a:solidFill>
              </a:rPr>
              <a:t>进行</a:t>
            </a:r>
            <a:r>
              <a:rPr lang="en-US" altLang="zh-CN" b="1">
                <a:solidFill>
                  <a:srgbClr val="0000CC"/>
                </a:solidFill>
              </a:rPr>
              <a:t>Kras</a:t>
            </a:r>
            <a:r>
              <a:rPr lang="zh-CN" altLang="en-US" b="1">
                <a:solidFill>
                  <a:srgbClr val="0000CC"/>
                </a:solidFill>
              </a:rPr>
              <a:t>检测</a:t>
            </a:r>
            <a:endParaRPr lang="en-US" altLang="zh-CN" b="1">
              <a:solidFill>
                <a:srgbClr val="0000CC"/>
              </a:solidFill>
            </a:endParaRPr>
          </a:p>
        </p:txBody>
      </p:sp>
      <p:sp>
        <p:nvSpPr>
          <p:cNvPr id="376843" name="Text Box 11"/>
          <p:cNvSpPr txBox="1">
            <a:spLocks noChangeArrowheads="1"/>
          </p:cNvSpPr>
          <p:nvPr/>
        </p:nvSpPr>
        <p:spPr bwMode="auto">
          <a:xfrm>
            <a:off x="3810000" y="5334000"/>
            <a:ext cx="2286000" cy="366713"/>
          </a:xfrm>
          <a:prstGeom prst="rect">
            <a:avLst/>
          </a:prstGeom>
          <a:noFill/>
          <a:ln w="9525">
            <a:noFill/>
            <a:miter lim="800000"/>
            <a:headEnd/>
            <a:tailEnd/>
          </a:ln>
          <a:effectLst/>
        </p:spPr>
        <p:txBody>
          <a:bodyPr>
            <a:spAutoFit/>
          </a:bodyPr>
          <a:lstStyle/>
          <a:p>
            <a:r>
              <a:rPr lang="zh-CN" altLang="en-US" b="1">
                <a:solidFill>
                  <a:srgbClr val="0000CC"/>
                </a:solidFill>
              </a:rPr>
              <a:t>不进行 </a:t>
            </a:r>
            <a:r>
              <a:rPr lang="en-US" altLang="zh-CN" b="1">
                <a:solidFill>
                  <a:srgbClr val="0000CC"/>
                </a:solidFill>
              </a:rPr>
              <a:t>Kras</a:t>
            </a:r>
            <a:r>
              <a:rPr lang="zh-CN" altLang="en-US" b="1">
                <a:solidFill>
                  <a:srgbClr val="0000CC"/>
                </a:solidFill>
              </a:rPr>
              <a:t>检测</a:t>
            </a:r>
            <a:endParaRPr lang="en-US" altLang="zh-CN" b="1">
              <a:solidFill>
                <a:srgbClr val="0000CC"/>
              </a:solidFill>
            </a:endParaRPr>
          </a:p>
        </p:txBody>
      </p:sp>
      <p:sp>
        <p:nvSpPr>
          <p:cNvPr id="376844" name="Text Box 12"/>
          <p:cNvSpPr txBox="1">
            <a:spLocks noChangeArrowheads="1"/>
          </p:cNvSpPr>
          <p:nvPr/>
        </p:nvSpPr>
        <p:spPr bwMode="auto">
          <a:xfrm>
            <a:off x="1371600" y="3733800"/>
            <a:ext cx="990600" cy="336550"/>
          </a:xfrm>
          <a:prstGeom prst="rect">
            <a:avLst/>
          </a:prstGeom>
          <a:noFill/>
          <a:ln w="9525">
            <a:noFill/>
            <a:miter lim="800000"/>
            <a:headEnd/>
            <a:tailEnd/>
          </a:ln>
          <a:effectLst/>
        </p:spPr>
        <p:txBody>
          <a:bodyPr>
            <a:spAutoFit/>
          </a:bodyPr>
          <a:lstStyle/>
          <a:p>
            <a:pPr algn="ctr"/>
            <a:r>
              <a:rPr lang="en-US" altLang="zh-CN" sz="1600" b="1">
                <a:solidFill>
                  <a:srgbClr val="0000CC"/>
                </a:solidFill>
              </a:rPr>
              <a:t>$22.800</a:t>
            </a:r>
          </a:p>
        </p:txBody>
      </p:sp>
      <p:sp>
        <p:nvSpPr>
          <p:cNvPr id="376845" name="Text Box 13"/>
          <p:cNvSpPr txBox="1">
            <a:spLocks noChangeArrowheads="1"/>
          </p:cNvSpPr>
          <p:nvPr/>
        </p:nvSpPr>
        <p:spPr bwMode="auto">
          <a:xfrm>
            <a:off x="2057400" y="3581400"/>
            <a:ext cx="1133475" cy="336550"/>
          </a:xfrm>
          <a:prstGeom prst="rect">
            <a:avLst/>
          </a:prstGeom>
          <a:noFill/>
          <a:ln w="9525">
            <a:noFill/>
            <a:miter lim="800000"/>
            <a:headEnd/>
            <a:tailEnd/>
          </a:ln>
          <a:effectLst/>
        </p:spPr>
        <p:txBody>
          <a:bodyPr>
            <a:spAutoFit/>
          </a:bodyPr>
          <a:lstStyle/>
          <a:p>
            <a:pPr algn="ctr"/>
            <a:r>
              <a:rPr lang="en-US" altLang="zh-CN" sz="1600" b="1">
                <a:solidFill>
                  <a:srgbClr val="0000CC"/>
                </a:solidFill>
              </a:rPr>
              <a:t>$38.000</a:t>
            </a:r>
          </a:p>
        </p:txBody>
      </p:sp>
      <p:sp>
        <p:nvSpPr>
          <p:cNvPr id="376846" name="Text Box 14"/>
          <p:cNvSpPr txBox="1">
            <a:spLocks noChangeArrowheads="1"/>
          </p:cNvSpPr>
          <p:nvPr/>
        </p:nvSpPr>
        <p:spPr bwMode="auto">
          <a:xfrm>
            <a:off x="3748088" y="3200400"/>
            <a:ext cx="1076325" cy="336550"/>
          </a:xfrm>
          <a:prstGeom prst="rect">
            <a:avLst/>
          </a:prstGeom>
          <a:noFill/>
          <a:ln w="9525">
            <a:noFill/>
            <a:miter lim="800000"/>
            <a:headEnd/>
            <a:tailEnd/>
          </a:ln>
          <a:effectLst/>
        </p:spPr>
        <p:txBody>
          <a:bodyPr>
            <a:spAutoFit/>
          </a:bodyPr>
          <a:lstStyle/>
          <a:p>
            <a:pPr algn="ctr"/>
            <a:r>
              <a:rPr lang="en-US" altLang="zh-CN" sz="1600" b="1">
                <a:solidFill>
                  <a:srgbClr val="0000CC"/>
                </a:solidFill>
              </a:rPr>
              <a:t>$97.022</a:t>
            </a:r>
          </a:p>
        </p:txBody>
      </p:sp>
      <p:sp>
        <p:nvSpPr>
          <p:cNvPr id="376847" name="Text Box 15"/>
          <p:cNvSpPr txBox="1">
            <a:spLocks noChangeArrowheads="1"/>
          </p:cNvSpPr>
          <p:nvPr/>
        </p:nvSpPr>
        <p:spPr bwMode="auto">
          <a:xfrm>
            <a:off x="4495800" y="2711450"/>
            <a:ext cx="1143000" cy="336550"/>
          </a:xfrm>
          <a:prstGeom prst="rect">
            <a:avLst/>
          </a:prstGeom>
          <a:noFill/>
          <a:ln w="9525">
            <a:noFill/>
            <a:miter lim="800000"/>
            <a:headEnd/>
            <a:tailEnd/>
          </a:ln>
          <a:effectLst/>
        </p:spPr>
        <p:txBody>
          <a:bodyPr>
            <a:spAutoFit/>
          </a:bodyPr>
          <a:lstStyle/>
          <a:p>
            <a:pPr algn="ctr"/>
            <a:r>
              <a:rPr lang="en-US" altLang="zh-CN" sz="1600" b="1">
                <a:solidFill>
                  <a:srgbClr val="0000CC"/>
                </a:solidFill>
              </a:rPr>
              <a:t>$156.554</a:t>
            </a:r>
          </a:p>
        </p:txBody>
      </p:sp>
      <p:sp>
        <p:nvSpPr>
          <p:cNvPr id="376848" name="Text Box 16"/>
          <p:cNvSpPr txBox="1">
            <a:spLocks noChangeArrowheads="1"/>
          </p:cNvSpPr>
          <p:nvPr/>
        </p:nvSpPr>
        <p:spPr bwMode="auto">
          <a:xfrm>
            <a:off x="838200" y="1544638"/>
            <a:ext cx="7696200" cy="512762"/>
          </a:xfrm>
          <a:prstGeom prst="rect">
            <a:avLst/>
          </a:prstGeom>
          <a:noFill/>
          <a:ln w="9525">
            <a:noFill/>
            <a:miter lim="800000"/>
            <a:headEnd/>
            <a:tailEnd/>
          </a:ln>
          <a:effectLst/>
        </p:spPr>
        <p:txBody>
          <a:bodyPr>
            <a:spAutoFit/>
          </a:bodyPr>
          <a:lstStyle/>
          <a:p>
            <a:pPr algn="ctr">
              <a:lnSpc>
                <a:spcPct val="115000"/>
              </a:lnSpc>
            </a:pPr>
            <a:r>
              <a:rPr lang="zh-CN" altLang="en-US" sz="2400" b="1">
                <a:solidFill>
                  <a:srgbClr val="0000CC"/>
                </a:solidFill>
              </a:rPr>
              <a:t>是否进行</a:t>
            </a:r>
            <a:r>
              <a:rPr lang="en-US" altLang="zh-CN" sz="2400" b="1">
                <a:solidFill>
                  <a:srgbClr val="0000CC"/>
                </a:solidFill>
              </a:rPr>
              <a:t>Kras</a:t>
            </a:r>
            <a:r>
              <a:rPr lang="zh-CN" altLang="en-US" sz="2400" b="1">
                <a:solidFill>
                  <a:srgbClr val="0000CC"/>
                </a:solidFill>
              </a:rPr>
              <a:t>检测实行爱必妥个体化治疗费用 的比较</a:t>
            </a:r>
            <a:endParaRPr lang="en-US" altLang="zh-CN" sz="2400" b="1">
              <a:solidFill>
                <a:srgbClr val="0000CC"/>
              </a:solidFill>
            </a:endParaRPr>
          </a:p>
        </p:txBody>
      </p:sp>
      <p:sp>
        <p:nvSpPr>
          <p:cNvPr id="376851" name="Rectangle 19"/>
          <p:cNvSpPr>
            <a:spLocks noChangeArrowheads="1"/>
          </p:cNvSpPr>
          <p:nvPr/>
        </p:nvSpPr>
        <p:spPr bwMode="auto">
          <a:xfrm>
            <a:off x="1598613" y="4089400"/>
            <a:ext cx="701675" cy="173038"/>
          </a:xfrm>
          <a:prstGeom prst="rect">
            <a:avLst/>
          </a:prstGeom>
          <a:solidFill>
            <a:srgbClr val="9999FF"/>
          </a:solidFill>
          <a:ln w="7938">
            <a:solidFill>
              <a:srgbClr val="000000"/>
            </a:solidFill>
            <a:miter lim="800000"/>
            <a:headEnd/>
            <a:tailEnd/>
          </a:ln>
        </p:spPr>
        <p:txBody>
          <a:bodyPr/>
          <a:lstStyle/>
          <a:p>
            <a:endParaRPr lang="zh-CN" altLang="en-US"/>
          </a:p>
        </p:txBody>
      </p:sp>
      <p:sp>
        <p:nvSpPr>
          <p:cNvPr id="376852" name="Rectangle 20"/>
          <p:cNvSpPr>
            <a:spLocks noChangeArrowheads="1"/>
          </p:cNvSpPr>
          <p:nvPr/>
        </p:nvSpPr>
        <p:spPr bwMode="auto">
          <a:xfrm>
            <a:off x="4049713" y="3541713"/>
            <a:ext cx="701675" cy="720725"/>
          </a:xfrm>
          <a:prstGeom prst="rect">
            <a:avLst/>
          </a:prstGeom>
          <a:solidFill>
            <a:srgbClr val="9999FF"/>
          </a:solidFill>
          <a:ln w="7938">
            <a:solidFill>
              <a:srgbClr val="000000"/>
            </a:solidFill>
            <a:miter lim="800000"/>
            <a:headEnd/>
            <a:tailEnd/>
          </a:ln>
        </p:spPr>
        <p:txBody>
          <a:bodyPr/>
          <a:lstStyle/>
          <a:p>
            <a:endParaRPr lang="zh-CN" altLang="en-US"/>
          </a:p>
        </p:txBody>
      </p:sp>
      <p:sp>
        <p:nvSpPr>
          <p:cNvPr id="376853" name="Rectangle 21"/>
          <p:cNvSpPr>
            <a:spLocks noChangeArrowheads="1"/>
          </p:cNvSpPr>
          <p:nvPr/>
        </p:nvSpPr>
        <p:spPr bwMode="auto">
          <a:xfrm>
            <a:off x="2300288" y="3992563"/>
            <a:ext cx="701675" cy="284162"/>
          </a:xfrm>
          <a:prstGeom prst="rect">
            <a:avLst/>
          </a:prstGeom>
          <a:solidFill>
            <a:srgbClr val="993366"/>
          </a:solidFill>
          <a:ln w="7938">
            <a:solidFill>
              <a:srgbClr val="000000"/>
            </a:solidFill>
            <a:miter lim="800000"/>
            <a:headEnd/>
            <a:tailEnd/>
          </a:ln>
        </p:spPr>
        <p:txBody>
          <a:bodyPr/>
          <a:lstStyle/>
          <a:p>
            <a:endParaRPr lang="zh-CN" altLang="en-US"/>
          </a:p>
        </p:txBody>
      </p:sp>
      <p:sp>
        <p:nvSpPr>
          <p:cNvPr id="376854" name="Rectangle 22"/>
          <p:cNvSpPr>
            <a:spLocks noChangeArrowheads="1"/>
          </p:cNvSpPr>
          <p:nvPr/>
        </p:nvSpPr>
        <p:spPr bwMode="auto">
          <a:xfrm>
            <a:off x="4751388" y="3119438"/>
            <a:ext cx="701675" cy="1157287"/>
          </a:xfrm>
          <a:prstGeom prst="rect">
            <a:avLst/>
          </a:prstGeom>
          <a:solidFill>
            <a:srgbClr val="993366"/>
          </a:solidFill>
          <a:ln w="7938">
            <a:solidFill>
              <a:srgbClr val="000000"/>
            </a:solidFill>
            <a:miter lim="800000"/>
            <a:headEnd/>
            <a:tailEnd/>
          </a:ln>
        </p:spPr>
        <p:txBody>
          <a:bodyPr/>
          <a:lstStyle/>
          <a:p>
            <a:endParaRPr lang="zh-CN" altLang="en-US"/>
          </a:p>
        </p:txBody>
      </p:sp>
      <p:sp>
        <p:nvSpPr>
          <p:cNvPr id="376855" name="Line 23"/>
          <p:cNvSpPr>
            <a:spLocks noChangeShapeType="1"/>
          </p:cNvSpPr>
          <p:nvPr/>
        </p:nvSpPr>
        <p:spPr bwMode="auto">
          <a:xfrm>
            <a:off x="1074738" y="2795588"/>
            <a:ext cx="1587" cy="1481137"/>
          </a:xfrm>
          <a:prstGeom prst="line">
            <a:avLst/>
          </a:prstGeom>
          <a:noFill/>
          <a:ln w="0">
            <a:solidFill>
              <a:srgbClr val="FFFFFF"/>
            </a:solidFill>
            <a:round/>
            <a:headEnd/>
            <a:tailEnd/>
          </a:ln>
        </p:spPr>
        <p:txBody>
          <a:bodyPr/>
          <a:lstStyle/>
          <a:p>
            <a:endParaRPr lang="zh-CN" altLang="en-US"/>
          </a:p>
        </p:txBody>
      </p:sp>
      <p:sp>
        <p:nvSpPr>
          <p:cNvPr id="376856" name="Line 24"/>
          <p:cNvSpPr>
            <a:spLocks noChangeShapeType="1"/>
          </p:cNvSpPr>
          <p:nvPr/>
        </p:nvSpPr>
        <p:spPr bwMode="auto">
          <a:xfrm>
            <a:off x="1041400" y="4276725"/>
            <a:ext cx="33338" cy="1588"/>
          </a:xfrm>
          <a:prstGeom prst="line">
            <a:avLst/>
          </a:prstGeom>
          <a:noFill/>
          <a:ln w="0">
            <a:solidFill>
              <a:srgbClr val="FFFFFF"/>
            </a:solidFill>
            <a:round/>
            <a:headEnd/>
            <a:tailEnd/>
          </a:ln>
        </p:spPr>
        <p:txBody>
          <a:bodyPr/>
          <a:lstStyle/>
          <a:p>
            <a:endParaRPr lang="zh-CN" altLang="en-US"/>
          </a:p>
        </p:txBody>
      </p:sp>
      <p:sp>
        <p:nvSpPr>
          <p:cNvPr id="376857" name="Line 25"/>
          <p:cNvSpPr>
            <a:spLocks noChangeShapeType="1"/>
          </p:cNvSpPr>
          <p:nvPr/>
        </p:nvSpPr>
        <p:spPr bwMode="auto">
          <a:xfrm>
            <a:off x="1041400" y="3911600"/>
            <a:ext cx="33338" cy="1588"/>
          </a:xfrm>
          <a:prstGeom prst="line">
            <a:avLst/>
          </a:prstGeom>
          <a:noFill/>
          <a:ln w="0">
            <a:solidFill>
              <a:srgbClr val="FFFFFF"/>
            </a:solidFill>
            <a:round/>
            <a:headEnd/>
            <a:tailEnd/>
          </a:ln>
        </p:spPr>
        <p:txBody>
          <a:bodyPr/>
          <a:lstStyle/>
          <a:p>
            <a:endParaRPr lang="zh-CN" altLang="en-US"/>
          </a:p>
        </p:txBody>
      </p:sp>
      <p:sp>
        <p:nvSpPr>
          <p:cNvPr id="376858" name="Line 26"/>
          <p:cNvSpPr>
            <a:spLocks noChangeShapeType="1"/>
          </p:cNvSpPr>
          <p:nvPr/>
        </p:nvSpPr>
        <p:spPr bwMode="auto">
          <a:xfrm>
            <a:off x="1041400" y="3535363"/>
            <a:ext cx="33338" cy="1587"/>
          </a:xfrm>
          <a:prstGeom prst="line">
            <a:avLst/>
          </a:prstGeom>
          <a:noFill/>
          <a:ln w="0">
            <a:solidFill>
              <a:srgbClr val="FFFFFF"/>
            </a:solidFill>
            <a:round/>
            <a:headEnd/>
            <a:tailEnd/>
          </a:ln>
        </p:spPr>
        <p:txBody>
          <a:bodyPr/>
          <a:lstStyle/>
          <a:p>
            <a:endParaRPr lang="zh-CN" altLang="en-US"/>
          </a:p>
        </p:txBody>
      </p:sp>
      <p:sp>
        <p:nvSpPr>
          <p:cNvPr id="376859" name="Line 27"/>
          <p:cNvSpPr>
            <a:spLocks noChangeShapeType="1"/>
          </p:cNvSpPr>
          <p:nvPr/>
        </p:nvSpPr>
        <p:spPr bwMode="auto">
          <a:xfrm>
            <a:off x="1041400" y="3170238"/>
            <a:ext cx="33338" cy="1587"/>
          </a:xfrm>
          <a:prstGeom prst="line">
            <a:avLst/>
          </a:prstGeom>
          <a:noFill/>
          <a:ln w="0">
            <a:solidFill>
              <a:srgbClr val="FFFFFF"/>
            </a:solidFill>
            <a:round/>
            <a:headEnd/>
            <a:tailEnd/>
          </a:ln>
        </p:spPr>
        <p:txBody>
          <a:bodyPr/>
          <a:lstStyle/>
          <a:p>
            <a:endParaRPr lang="zh-CN" altLang="en-US"/>
          </a:p>
        </p:txBody>
      </p:sp>
      <p:sp>
        <p:nvSpPr>
          <p:cNvPr id="376860" name="Line 28"/>
          <p:cNvSpPr>
            <a:spLocks noChangeShapeType="1"/>
          </p:cNvSpPr>
          <p:nvPr/>
        </p:nvSpPr>
        <p:spPr bwMode="auto">
          <a:xfrm>
            <a:off x="1041400" y="2795588"/>
            <a:ext cx="33338" cy="1587"/>
          </a:xfrm>
          <a:prstGeom prst="line">
            <a:avLst/>
          </a:prstGeom>
          <a:noFill/>
          <a:ln w="0">
            <a:solidFill>
              <a:srgbClr val="FFFFFF"/>
            </a:solidFill>
            <a:round/>
            <a:headEnd/>
            <a:tailEnd/>
          </a:ln>
        </p:spPr>
        <p:txBody>
          <a:bodyPr/>
          <a:lstStyle/>
          <a:p>
            <a:endParaRPr lang="zh-CN" altLang="en-US"/>
          </a:p>
        </p:txBody>
      </p:sp>
      <p:sp>
        <p:nvSpPr>
          <p:cNvPr id="376862" name="Line 30"/>
          <p:cNvSpPr>
            <a:spLocks noChangeShapeType="1"/>
          </p:cNvSpPr>
          <p:nvPr/>
        </p:nvSpPr>
        <p:spPr bwMode="auto">
          <a:xfrm flipV="1">
            <a:off x="1074738" y="4276725"/>
            <a:ext cx="1587" cy="50800"/>
          </a:xfrm>
          <a:prstGeom prst="line">
            <a:avLst/>
          </a:prstGeom>
          <a:noFill/>
          <a:ln w="0">
            <a:solidFill>
              <a:srgbClr val="FFFFFF"/>
            </a:solidFill>
            <a:round/>
            <a:headEnd/>
            <a:tailEnd/>
          </a:ln>
        </p:spPr>
        <p:txBody>
          <a:bodyPr/>
          <a:lstStyle/>
          <a:p>
            <a:endParaRPr lang="zh-CN" altLang="en-US"/>
          </a:p>
        </p:txBody>
      </p:sp>
      <p:sp>
        <p:nvSpPr>
          <p:cNvPr id="376863" name="Line 31"/>
          <p:cNvSpPr>
            <a:spLocks noChangeShapeType="1"/>
          </p:cNvSpPr>
          <p:nvPr/>
        </p:nvSpPr>
        <p:spPr bwMode="auto">
          <a:xfrm flipV="1">
            <a:off x="3525838" y="4276725"/>
            <a:ext cx="1587" cy="50800"/>
          </a:xfrm>
          <a:prstGeom prst="line">
            <a:avLst/>
          </a:prstGeom>
          <a:noFill/>
          <a:ln w="0">
            <a:solidFill>
              <a:srgbClr val="FFFFFF"/>
            </a:solidFill>
            <a:round/>
            <a:headEnd/>
            <a:tailEnd/>
          </a:ln>
        </p:spPr>
        <p:txBody>
          <a:bodyPr/>
          <a:lstStyle/>
          <a:p>
            <a:endParaRPr lang="zh-CN" altLang="en-US"/>
          </a:p>
        </p:txBody>
      </p:sp>
      <p:sp>
        <p:nvSpPr>
          <p:cNvPr id="376864" name="Line 32"/>
          <p:cNvSpPr>
            <a:spLocks noChangeShapeType="1"/>
          </p:cNvSpPr>
          <p:nvPr/>
        </p:nvSpPr>
        <p:spPr bwMode="auto">
          <a:xfrm flipV="1">
            <a:off x="5976938" y="4276725"/>
            <a:ext cx="1587" cy="50800"/>
          </a:xfrm>
          <a:prstGeom prst="line">
            <a:avLst/>
          </a:prstGeom>
          <a:noFill/>
          <a:ln w="0">
            <a:solidFill>
              <a:srgbClr val="FFFFFF"/>
            </a:solidFill>
            <a:round/>
            <a:headEnd/>
            <a:tailEnd/>
          </a:ln>
        </p:spPr>
        <p:txBody>
          <a:bodyPr/>
          <a:lstStyle/>
          <a:p>
            <a:endParaRPr lang="zh-CN" altLang="en-US"/>
          </a:p>
        </p:txBody>
      </p:sp>
      <p:sp>
        <p:nvSpPr>
          <p:cNvPr id="376867" name="Rectangle 35"/>
          <p:cNvSpPr>
            <a:spLocks noChangeArrowheads="1"/>
          </p:cNvSpPr>
          <p:nvPr/>
        </p:nvSpPr>
        <p:spPr bwMode="auto">
          <a:xfrm>
            <a:off x="1709738" y="3830638"/>
            <a:ext cx="463550" cy="254000"/>
          </a:xfrm>
          <a:prstGeom prst="rect">
            <a:avLst/>
          </a:prstGeom>
          <a:noFill/>
          <a:ln w="0">
            <a:solidFill>
              <a:srgbClr val="FFFFFF"/>
            </a:solidFill>
            <a:miter lim="800000"/>
            <a:headEnd/>
            <a:tailEnd/>
          </a:ln>
        </p:spPr>
        <p:txBody>
          <a:bodyPr/>
          <a:lstStyle/>
          <a:p>
            <a:endParaRPr lang="zh-CN" altLang="en-US"/>
          </a:p>
        </p:txBody>
      </p:sp>
      <p:sp>
        <p:nvSpPr>
          <p:cNvPr id="376873" name="Rectangle 41"/>
          <p:cNvSpPr>
            <a:spLocks noChangeArrowheads="1"/>
          </p:cNvSpPr>
          <p:nvPr/>
        </p:nvSpPr>
        <p:spPr bwMode="auto">
          <a:xfrm>
            <a:off x="838200" y="4195763"/>
            <a:ext cx="139700" cy="152400"/>
          </a:xfrm>
          <a:prstGeom prst="rect">
            <a:avLst/>
          </a:prstGeom>
          <a:noFill/>
          <a:ln w="9525">
            <a:noFill/>
            <a:miter lim="800000"/>
            <a:headEnd/>
            <a:tailEnd/>
          </a:ln>
        </p:spPr>
        <p:txBody>
          <a:bodyPr wrap="none" lIns="0" tIns="0" rIns="0" bIns="0">
            <a:spAutoFit/>
          </a:bodyPr>
          <a:lstStyle/>
          <a:p>
            <a:pPr>
              <a:spcBef>
                <a:spcPct val="0"/>
              </a:spcBef>
            </a:pPr>
            <a:r>
              <a:rPr lang="en-US" altLang="zh-CN" sz="1000">
                <a:solidFill>
                  <a:srgbClr val="FFFFFF"/>
                </a:solidFill>
                <a:ea typeface="宋体" pitchFamily="2" charset="-122"/>
              </a:rPr>
              <a:t>$0</a:t>
            </a:r>
            <a:endParaRPr lang="en-US" altLang="zh-CN">
              <a:ea typeface="宋体" pitchFamily="2" charset="-122"/>
            </a:endParaRPr>
          </a:p>
        </p:txBody>
      </p:sp>
      <p:sp>
        <p:nvSpPr>
          <p:cNvPr id="376874" name="Rectangle 42"/>
          <p:cNvSpPr>
            <a:spLocks noChangeArrowheads="1"/>
          </p:cNvSpPr>
          <p:nvPr/>
        </p:nvSpPr>
        <p:spPr bwMode="auto">
          <a:xfrm>
            <a:off x="576263" y="3830638"/>
            <a:ext cx="454025" cy="152400"/>
          </a:xfrm>
          <a:prstGeom prst="rect">
            <a:avLst/>
          </a:prstGeom>
          <a:noFill/>
          <a:ln w="9525">
            <a:noFill/>
            <a:miter lim="800000"/>
            <a:headEnd/>
            <a:tailEnd/>
          </a:ln>
        </p:spPr>
        <p:txBody>
          <a:bodyPr wrap="none" lIns="0" tIns="0" rIns="0" bIns="0">
            <a:spAutoFit/>
          </a:bodyPr>
          <a:lstStyle/>
          <a:p>
            <a:pPr>
              <a:spcBef>
                <a:spcPct val="0"/>
              </a:spcBef>
            </a:pPr>
            <a:r>
              <a:rPr lang="en-US" altLang="zh-CN" sz="1000">
                <a:solidFill>
                  <a:srgbClr val="FFFFFF"/>
                </a:solidFill>
                <a:ea typeface="宋体" pitchFamily="2" charset="-122"/>
              </a:rPr>
              <a:t>$50,000</a:t>
            </a:r>
            <a:endParaRPr lang="en-US" altLang="zh-CN">
              <a:ea typeface="宋体" pitchFamily="2" charset="-122"/>
            </a:endParaRPr>
          </a:p>
        </p:txBody>
      </p:sp>
      <p:sp>
        <p:nvSpPr>
          <p:cNvPr id="376875" name="Rectangle 43"/>
          <p:cNvSpPr>
            <a:spLocks noChangeArrowheads="1"/>
          </p:cNvSpPr>
          <p:nvPr/>
        </p:nvSpPr>
        <p:spPr bwMode="auto">
          <a:xfrm>
            <a:off x="517525" y="3454400"/>
            <a:ext cx="523875" cy="152400"/>
          </a:xfrm>
          <a:prstGeom prst="rect">
            <a:avLst/>
          </a:prstGeom>
          <a:noFill/>
          <a:ln w="9525">
            <a:noFill/>
            <a:miter lim="800000"/>
            <a:headEnd/>
            <a:tailEnd/>
          </a:ln>
        </p:spPr>
        <p:txBody>
          <a:bodyPr wrap="none" lIns="0" tIns="0" rIns="0" bIns="0">
            <a:spAutoFit/>
          </a:bodyPr>
          <a:lstStyle/>
          <a:p>
            <a:pPr>
              <a:spcBef>
                <a:spcPct val="0"/>
              </a:spcBef>
            </a:pPr>
            <a:r>
              <a:rPr lang="en-US" altLang="zh-CN" sz="1000">
                <a:solidFill>
                  <a:srgbClr val="FFFFFF"/>
                </a:solidFill>
                <a:ea typeface="宋体" pitchFamily="2" charset="-122"/>
              </a:rPr>
              <a:t>$100,000</a:t>
            </a:r>
            <a:endParaRPr lang="en-US" altLang="zh-CN">
              <a:ea typeface="宋体" pitchFamily="2" charset="-122"/>
            </a:endParaRPr>
          </a:p>
        </p:txBody>
      </p:sp>
      <p:sp>
        <p:nvSpPr>
          <p:cNvPr id="376876" name="Rectangle 44"/>
          <p:cNvSpPr>
            <a:spLocks noChangeArrowheads="1"/>
          </p:cNvSpPr>
          <p:nvPr/>
        </p:nvSpPr>
        <p:spPr bwMode="auto">
          <a:xfrm>
            <a:off x="517525" y="3089275"/>
            <a:ext cx="523875" cy="152400"/>
          </a:xfrm>
          <a:prstGeom prst="rect">
            <a:avLst/>
          </a:prstGeom>
          <a:noFill/>
          <a:ln w="9525">
            <a:noFill/>
            <a:miter lim="800000"/>
            <a:headEnd/>
            <a:tailEnd/>
          </a:ln>
        </p:spPr>
        <p:txBody>
          <a:bodyPr wrap="none" lIns="0" tIns="0" rIns="0" bIns="0">
            <a:spAutoFit/>
          </a:bodyPr>
          <a:lstStyle/>
          <a:p>
            <a:pPr>
              <a:spcBef>
                <a:spcPct val="0"/>
              </a:spcBef>
            </a:pPr>
            <a:r>
              <a:rPr lang="en-US" altLang="zh-CN" sz="1000">
                <a:solidFill>
                  <a:srgbClr val="FFFFFF"/>
                </a:solidFill>
                <a:ea typeface="宋体" pitchFamily="2" charset="-122"/>
              </a:rPr>
              <a:t>$150,000</a:t>
            </a:r>
            <a:endParaRPr lang="en-US" altLang="zh-CN">
              <a:ea typeface="宋体" pitchFamily="2" charset="-122"/>
            </a:endParaRPr>
          </a:p>
        </p:txBody>
      </p:sp>
      <p:sp>
        <p:nvSpPr>
          <p:cNvPr id="376877" name="Rectangle 45"/>
          <p:cNvSpPr>
            <a:spLocks noChangeArrowheads="1"/>
          </p:cNvSpPr>
          <p:nvPr/>
        </p:nvSpPr>
        <p:spPr bwMode="auto">
          <a:xfrm>
            <a:off x="517525" y="2713038"/>
            <a:ext cx="523875" cy="152400"/>
          </a:xfrm>
          <a:prstGeom prst="rect">
            <a:avLst/>
          </a:prstGeom>
          <a:noFill/>
          <a:ln w="9525">
            <a:noFill/>
            <a:miter lim="800000"/>
            <a:headEnd/>
            <a:tailEnd/>
          </a:ln>
        </p:spPr>
        <p:txBody>
          <a:bodyPr wrap="none" lIns="0" tIns="0" rIns="0" bIns="0">
            <a:spAutoFit/>
          </a:bodyPr>
          <a:lstStyle/>
          <a:p>
            <a:pPr>
              <a:spcBef>
                <a:spcPct val="0"/>
              </a:spcBef>
            </a:pPr>
            <a:r>
              <a:rPr lang="en-US" altLang="zh-CN" sz="1000">
                <a:solidFill>
                  <a:srgbClr val="FFFFFF"/>
                </a:solidFill>
                <a:ea typeface="宋体" pitchFamily="2" charset="-122"/>
              </a:rPr>
              <a:t>$200,000</a:t>
            </a:r>
            <a:endParaRPr lang="en-US" altLang="zh-CN">
              <a:ea typeface="宋体" pitchFamily="2" charset="-122"/>
            </a:endParaRPr>
          </a:p>
        </p:txBody>
      </p:sp>
      <p:sp>
        <p:nvSpPr>
          <p:cNvPr id="376880" name="Rectangle 48"/>
          <p:cNvSpPr>
            <a:spLocks noChangeArrowheads="1"/>
          </p:cNvSpPr>
          <p:nvPr/>
        </p:nvSpPr>
        <p:spPr bwMode="auto">
          <a:xfrm>
            <a:off x="1371600" y="5430838"/>
            <a:ext cx="179388" cy="179387"/>
          </a:xfrm>
          <a:prstGeom prst="rect">
            <a:avLst/>
          </a:prstGeom>
          <a:solidFill>
            <a:srgbClr val="9999FF"/>
          </a:solidFill>
          <a:ln w="7938">
            <a:solidFill>
              <a:srgbClr val="000000"/>
            </a:solidFill>
            <a:miter lim="800000"/>
            <a:headEnd/>
            <a:tailEnd/>
          </a:ln>
        </p:spPr>
        <p:txBody>
          <a:bodyPr/>
          <a:lstStyle/>
          <a:p>
            <a:endParaRPr lang="zh-CN" altLang="en-US"/>
          </a:p>
        </p:txBody>
      </p:sp>
      <p:sp>
        <p:nvSpPr>
          <p:cNvPr id="376882" name="Rectangle 50"/>
          <p:cNvSpPr>
            <a:spLocks noChangeArrowheads="1"/>
          </p:cNvSpPr>
          <p:nvPr/>
        </p:nvSpPr>
        <p:spPr bwMode="auto">
          <a:xfrm>
            <a:off x="3630613" y="5430838"/>
            <a:ext cx="179387" cy="179387"/>
          </a:xfrm>
          <a:prstGeom prst="rect">
            <a:avLst/>
          </a:prstGeom>
          <a:solidFill>
            <a:srgbClr val="993366"/>
          </a:solidFill>
          <a:ln w="7938">
            <a:solidFill>
              <a:srgbClr val="000000"/>
            </a:solidFill>
            <a:miter lim="800000"/>
            <a:headEnd/>
            <a:tailEnd/>
          </a:ln>
        </p:spPr>
        <p:txBody>
          <a:bodyPr/>
          <a:lstStyle/>
          <a:p>
            <a:endParaRPr lang="zh-CN" altLang="en-US"/>
          </a:p>
        </p:txBody>
      </p:sp>
      <p:sp>
        <p:nvSpPr>
          <p:cNvPr id="376861" name="Line 29"/>
          <p:cNvSpPr>
            <a:spLocks noChangeShapeType="1"/>
          </p:cNvSpPr>
          <p:nvPr/>
        </p:nvSpPr>
        <p:spPr bwMode="auto">
          <a:xfrm>
            <a:off x="1074738" y="4276725"/>
            <a:ext cx="4902200" cy="1588"/>
          </a:xfrm>
          <a:prstGeom prst="line">
            <a:avLst/>
          </a:prstGeom>
          <a:noFill/>
          <a:ln w="0">
            <a:solidFill>
              <a:srgbClr val="FFFFFF"/>
            </a:solidFill>
            <a:round/>
            <a:headEnd/>
            <a:tailEnd/>
          </a:ln>
        </p:spPr>
        <p:txBody>
          <a:bodyPr/>
          <a:lstStyle/>
          <a:p>
            <a:endParaRPr lang="zh-CN" altLang="en-US"/>
          </a:p>
        </p:txBody>
      </p:sp>
      <p:sp>
        <p:nvSpPr>
          <p:cNvPr id="376884" name="Text Box 52"/>
          <p:cNvSpPr txBox="1">
            <a:spLocks noChangeArrowheads="1"/>
          </p:cNvSpPr>
          <p:nvPr/>
        </p:nvSpPr>
        <p:spPr bwMode="auto">
          <a:xfrm>
            <a:off x="1295400" y="4419600"/>
            <a:ext cx="2133600" cy="336550"/>
          </a:xfrm>
          <a:prstGeom prst="rect">
            <a:avLst/>
          </a:prstGeom>
          <a:noFill/>
          <a:ln w="9525">
            <a:noFill/>
            <a:miter lim="800000"/>
            <a:headEnd/>
            <a:tailEnd/>
          </a:ln>
          <a:effectLst/>
        </p:spPr>
        <p:txBody>
          <a:bodyPr>
            <a:spAutoFit/>
          </a:bodyPr>
          <a:lstStyle/>
          <a:p>
            <a:pPr algn="ctr"/>
            <a:r>
              <a:rPr lang="zh-CN" altLang="en-US" sz="1600" b="1">
                <a:solidFill>
                  <a:srgbClr val="0000CC"/>
                </a:solidFill>
                <a:latin typeface="黑体" pitchFamily="49" charset="-122"/>
              </a:rPr>
              <a:t>平均治疗费用</a:t>
            </a:r>
            <a:r>
              <a:rPr lang="en-US" altLang="zh-CN" sz="1600" b="1">
                <a:solidFill>
                  <a:srgbClr val="0000CC"/>
                </a:solidFill>
                <a:latin typeface="黑体" pitchFamily="49" charset="-122"/>
              </a:rPr>
              <a:t>/</a:t>
            </a:r>
            <a:r>
              <a:rPr lang="zh-CN" altLang="en-US" sz="1600" b="1">
                <a:solidFill>
                  <a:srgbClr val="0000CC"/>
                </a:solidFill>
                <a:latin typeface="黑体" pitchFamily="49" charset="-122"/>
              </a:rPr>
              <a:t>人</a:t>
            </a:r>
          </a:p>
        </p:txBody>
      </p:sp>
      <p:sp>
        <p:nvSpPr>
          <p:cNvPr id="376885" name="Text Box 53"/>
          <p:cNvSpPr txBox="1">
            <a:spLocks noChangeArrowheads="1"/>
          </p:cNvSpPr>
          <p:nvPr/>
        </p:nvSpPr>
        <p:spPr bwMode="auto">
          <a:xfrm>
            <a:off x="3657600" y="4419600"/>
            <a:ext cx="2362200" cy="336550"/>
          </a:xfrm>
          <a:prstGeom prst="rect">
            <a:avLst/>
          </a:prstGeom>
          <a:noFill/>
          <a:ln w="9525">
            <a:noFill/>
            <a:miter lim="800000"/>
            <a:headEnd/>
            <a:tailEnd/>
          </a:ln>
          <a:effectLst/>
        </p:spPr>
        <p:txBody>
          <a:bodyPr>
            <a:spAutoFit/>
          </a:bodyPr>
          <a:lstStyle/>
          <a:p>
            <a:pPr algn="ctr"/>
            <a:r>
              <a:rPr lang="zh-CN" altLang="en-US" sz="1600" b="1">
                <a:solidFill>
                  <a:srgbClr val="0000CC"/>
                </a:solidFill>
                <a:latin typeface="黑体" pitchFamily="49" charset="-122"/>
              </a:rPr>
              <a:t>平均治疗费用</a:t>
            </a:r>
            <a:r>
              <a:rPr lang="en-US" altLang="zh-CN" sz="1600" b="1">
                <a:solidFill>
                  <a:srgbClr val="0000CC"/>
                </a:solidFill>
                <a:latin typeface="黑体" pitchFamily="49" charset="-122"/>
              </a:rPr>
              <a:t>/</a:t>
            </a:r>
            <a:r>
              <a:rPr lang="zh-CN" altLang="en-US" sz="1600" b="1">
                <a:solidFill>
                  <a:srgbClr val="0000CC"/>
                </a:solidFill>
                <a:latin typeface="黑体" pitchFamily="49" charset="-122"/>
              </a:rPr>
              <a:t>有效病人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1524000" y="66675"/>
            <a:ext cx="7010400" cy="1143000"/>
          </a:xfrm>
          <a:prstGeom prst="rect">
            <a:avLst/>
          </a:prstGeom>
          <a:noFill/>
          <a:ln w="9525">
            <a:noFill/>
            <a:miter lim="800000"/>
            <a:headEnd/>
            <a:tailEnd/>
          </a:ln>
          <a:effectLst/>
        </p:spPr>
        <p:txBody>
          <a:bodyPr anchor="ctr"/>
          <a:lstStyle/>
          <a:p>
            <a:pPr eaLnBrk="1" hangingPunct="1">
              <a:spcBef>
                <a:spcPct val="0"/>
              </a:spcBef>
            </a:pPr>
            <a:r>
              <a:rPr lang="zh-CN" altLang="en-US" sz="2800" b="1">
                <a:solidFill>
                  <a:srgbClr val="0000CC"/>
                </a:solidFill>
              </a:rPr>
              <a:t>个体化用药降低结肠直肠癌治疗费用 </a:t>
            </a:r>
            <a:r>
              <a:rPr lang="en-US" altLang="zh-CN" sz="2800" b="1">
                <a:solidFill>
                  <a:srgbClr val="0000CC"/>
                </a:solidFill>
              </a:rPr>
              <a:t>– </a:t>
            </a:r>
            <a:r>
              <a:rPr lang="zh-CN" altLang="en-US" sz="2800" b="1">
                <a:solidFill>
                  <a:srgbClr val="0000CC"/>
                </a:solidFill>
              </a:rPr>
              <a:t>我国</a:t>
            </a:r>
          </a:p>
        </p:txBody>
      </p:sp>
      <p:sp>
        <p:nvSpPr>
          <p:cNvPr id="445478" name="Text Box 38"/>
          <p:cNvSpPr txBox="1">
            <a:spLocks noChangeArrowheads="1"/>
          </p:cNvSpPr>
          <p:nvPr/>
        </p:nvSpPr>
        <p:spPr bwMode="auto">
          <a:xfrm>
            <a:off x="990600" y="1497013"/>
            <a:ext cx="7772400" cy="4751387"/>
          </a:xfrm>
          <a:prstGeom prst="rect">
            <a:avLst/>
          </a:prstGeom>
          <a:noFill/>
          <a:ln w="9525">
            <a:noFill/>
            <a:miter lim="800000"/>
            <a:headEnd/>
            <a:tailEnd/>
          </a:ln>
          <a:effectLst/>
        </p:spPr>
        <p:txBody>
          <a:bodyPr>
            <a:spAutoFit/>
          </a:bodyPr>
          <a:lstStyle/>
          <a:p>
            <a:pPr marL="536575" indent="-536575">
              <a:spcBef>
                <a:spcPct val="35000"/>
              </a:spcBef>
              <a:buClr>
                <a:srgbClr val="FF0066"/>
              </a:buClr>
              <a:buSzPct val="60000"/>
              <a:buFont typeface="Wingdings" pitchFamily="2" charset="2"/>
              <a:buChar char="n"/>
            </a:pPr>
            <a:r>
              <a:rPr lang="zh-CN" altLang="en-US" sz="2400" b="1">
                <a:solidFill>
                  <a:srgbClr val="0000CC"/>
                </a:solidFill>
                <a:latin typeface="黑体" pitchFamily="49" charset="-122"/>
              </a:rPr>
              <a:t>西妥昔临床用法：</a:t>
            </a:r>
          </a:p>
          <a:p>
            <a:pPr marL="1074738" lvl="1" indent="-358775">
              <a:spcBef>
                <a:spcPct val="35000"/>
              </a:spcBef>
              <a:buClr>
                <a:srgbClr val="FF0066"/>
              </a:buClr>
              <a:buSzPct val="60000"/>
              <a:buFont typeface="Wingdings" pitchFamily="2" charset="2"/>
              <a:buChar char="n"/>
            </a:pPr>
            <a:r>
              <a:rPr lang="zh-CN" altLang="en-US" sz="2400" b="1">
                <a:solidFill>
                  <a:srgbClr val="0000CC"/>
                </a:solidFill>
                <a:latin typeface="黑体" pitchFamily="49" charset="-122"/>
              </a:rPr>
              <a:t>每周注射一次。</a:t>
            </a:r>
          </a:p>
          <a:p>
            <a:pPr marL="1074738" lvl="1" indent="-358775">
              <a:spcBef>
                <a:spcPct val="35000"/>
              </a:spcBef>
              <a:buClr>
                <a:srgbClr val="FF0066"/>
              </a:buClr>
              <a:buSzPct val="60000"/>
              <a:buFont typeface="Wingdings" pitchFamily="2" charset="2"/>
              <a:buChar char="n"/>
            </a:pPr>
            <a:r>
              <a:rPr lang="zh-CN" altLang="en-US" sz="2400" b="1">
                <a:solidFill>
                  <a:srgbClr val="0000CC"/>
                </a:solidFill>
                <a:latin typeface="黑体" pitchFamily="49" charset="-122"/>
              </a:rPr>
              <a:t>初始量第一周</a:t>
            </a:r>
            <a:r>
              <a:rPr lang="en-US" altLang="zh-CN" sz="2400" b="1">
                <a:solidFill>
                  <a:srgbClr val="0000CC"/>
                </a:solidFill>
                <a:latin typeface="黑体" pitchFamily="49" charset="-122"/>
              </a:rPr>
              <a:t>400mg/m2</a:t>
            </a:r>
            <a:r>
              <a:rPr lang="zh-CN" altLang="en-US" sz="2400" b="1">
                <a:solidFill>
                  <a:srgbClr val="0000CC"/>
                </a:solidFill>
                <a:latin typeface="黑体" pitchFamily="49" charset="-122"/>
              </a:rPr>
              <a:t>，随后每周</a:t>
            </a:r>
            <a:r>
              <a:rPr lang="en-US" altLang="zh-CN" sz="2400" b="1">
                <a:solidFill>
                  <a:srgbClr val="0000CC"/>
                </a:solidFill>
                <a:latin typeface="黑体" pitchFamily="49" charset="-122"/>
              </a:rPr>
              <a:t>250mg/m2</a:t>
            </a:r>
            <a:r>
              <a:rPr lang="zh-CN" altLang="en-US" sz="2400" b="1">
                <a:solidFill>
                  <a:srgbClr val="0000CC"/>
                </a:solidFill>
                <a:latin typeface="黑体" pitchFamily="49" charset="-122"/>
              </a:rPr>
              <a:t>。按中国人平均体表面积计算，第一次用</a:t>
            </a:r>
            <a:r>
              <a:rPr lang="en-US" altLang="zh-CN" sz="2400" b="1">
                <a:solidFill>
                  <a:srgbClr val="0000CC"/>
                </a:solidFill>
                <a:latin typeface="黑体" pitchFamily="49" charset="-122"/>
              </a:rPr>
              <a:t>7</a:t>
            </a:r>
            <a:r>
              <a:rPr lang="zh-CN" altLang="en-US" sz="2400" b="1">
                <a:solidFill>
                  <a:srgbClr val="0000CC"/>
                </a:solidFill>
                <a:latin typeface="黑体" pitchFamily="49" charset="-122"/>
              </a:rPr>
              <a:t>瓶（</a:t>
            </a:r>
            <a:r>
              <a:rPr lang="en-US" altLang="zh-CN" sz="2400" b="1">
                <a:solidFill>
                  <a:srgbClr val="0000CC"/>
                </a:solidFill>
                <a:latin typeface="黑体" pitchFamily="49" charset="-122"/>
              </a:rPr>
              <a:t>100</a:t>
            </a:r>
            <a:r>
              <a:rPr lang="zh-CN" altLang="en-US" sz="2400" b="1">
                <a:solidFill>
                  <a:srgbClr val="0000CC"/>
                </a:solidFill>
                <a:latin typeface="黑体" pitchFamily="49" charset="-122"/>
              </a:rPr>
              <a:t>毫克</a:t>
            </a:r>
            <a:r>
              <a:rPr lang="en-US" altLang="zh-CN" sz="2400" b="1">
                <a:solidFill>
                  <a:srgbClr val="0000CC"/>
                </a:solidFill>
                <a:latin typeface="黑体" pitchFamily="49" charset="-122"/>
              </a:rPr>
              <a:t>/</a:t>
            </a:r>
            <a:r>
              <a:rPr lang="zh-CN" altLang="en-US" sz="2400" b="1">
                <a:solidFill>
                  <a:srgbClr val="0000CC"/>
                </a:solidFill>
                <a:latin typeface="黑体" pitchFamily="49" charset="-122"/>
              </a:rPr>
              <a:t>瓶） ，以后每次用</a:t>
            </a:r>
            <a:r>
              <a:rPr lang="en-US" altLang="zh-CN" sz="2400" b="1">
                <a:solidFill>
                  <a:srgbClr val="0000CC"/>
                </a:solidFill>
                <a:latin typeface="黑体" pitchFamily="49" charset="-122"/>
              </a:rPr>
              <a:t>4</a:t>
            </a:r>
            <a:r>
              <a:rPr lang="zh-CN" altLang="en-US" sz="2400" b="1">
                <a:solidFill>
                  <a:srgbClr val="0000CC"/>
                </a:solidFill>
                <a:latin typeface="黑体" pitchFamily="49" charset="-122"/>
              </a:rPr>
              <a:t>瓶。</a:t>
            </a:r>
          </a:p>
          <a:p>
            <a:pPr marL="536575" indent="-536575">
              <a:spcBef>
                <a:spcPct val="35000"/>
              </a:spcBef>
              <a:buClr>
                <a:srgbClr val="FF0066"/>
              </a:buClr>
              <a:buSzPct val="60000"/>
              <a:buFont typeface="Wingdings" pitchFamily="2" charset="2"/>
              <a:buChar char="n"/>
            </a:pPr>
            <a:r>
              <a:rPr lang="en-US" altLang="zh-CN" sz="2400" b="1">
                <a:solidFill>
                  <a:srgbClr val="0000CC"/>
                </a:solidFill>
                <a:latin typeface="黑体" pitchFamily="49" charset="-122"/>
              </a:rPr>
              <a:t>4400</a:t>
            </a:r>
            <a:r>
              <a:rPr lang="zh-CN" altLang="en-US" sz="2400" b="1">
                <a:solidFill>
                  <a:srgbClr val="0000CC"/>
                </a:solidFill>
                <a:latin typeface="黑体" pitchFamily="49" charset="-122"/>
              </a:rPr>
              <a:t>元</a:t>
            </a:r>
            <a:r>
              <a:rPr lang="en-US" altLang="zh-CN" sz="2400" b="1">
                <a:solidFill>
                  <a:srgbClr val="0000CC"/>
                </a:solidFill>
                <a:latin typeface="黑体" pitchFamily="49" charset="-122"/>
              </a:rPr>
              <a:t>/</a:t>
            </a:r>
            <a:r>
              <a:rPr lang="zh-CN" altLang="en-US" sz="2400" b="1">
                <a:solidFill>
                  <a:srgbClr val="0000CC"/>
                </a:solidFill>
                <a:latin typeface="黑体" pitchFamily="49" charset="-122"/>
              </a:rPr>
              <a:t>瓶。首次量：</a:t>
            </a:r>
            <a:r>
              <a:rPr lang="en-US" altLang="zh-CN" sz="2400" b="1">
                <a:solidFill>
                  <a:srgbClr val="0000CC"/>
                </a:solidFill>
                <a:latin typeface="黑体" pitchFamily="49" charset="-122"/>
              </a:rPr>
              <a:t>4400×7=30800</a:t>
            </a:r>
            <a:r>
              <a:rPr lang="zh-CN" altLang="en-US" sz="2400" b="1">
                <a:solidFill>
                  <a:srgbClr val="0000CC"/>
                </a:solidFill>
                <a:latin typeface="黑体" pitchFamily="49" charset="-122"/>
              </a:rPr>
              <a:t>元；其后每次：</a:t>
            </a:r>
            <a:r>
              <a:rPr lang="en-US" altLang="zh-CN" sz="2400" b="1">
                <a:solidFill>
                  <a:srgbClr val="0000CC"/>
                </a:solidFill>
                <a:latin typeface="黑体" pitchFamily="49" charset="-122"/>
              </a:rPr>
              <a:t>4400×4=17600</a:t>
            </a:r>
            <a:r>
              <a:rPr lang="zh-CN" altLang="en-US" sz="2400" b="1">
                <a:solidFill>
                  <a:srgbClr val="0000CC"/>
                </a:solidFill>
                <a:latin typeface="黑体" pitchFamily="49" charset="-122"/>
              </a:rPr>
              <a:t>元。</a:t>
            </a:r>
          </a:p>
          <a:p>
            <a:pPr marL="536575" indent="-536575">
              <a:spcBef>
                <a:spcPct val="35000"/>
              </a:spcBef>
              <a:buClr>
                <a:srgbClr val="FF0066"/>
              </a:buClr>
              <a:buSzPct val="60000"/>
              <a:buFont typeface="Wingdings" pitchFamily="2" charset="2"/>
              <a:buChar char="n"/>
            </a:pPr>
            <a:r>
              <a:rPr lang="zh-CN" altLang="en-US" sz="2400" b="1">
                <a:solidFill>
                  <a:srgbClr val="0000CC"/>
                </a:solidFill>
                <a:latin typeface="黑体" pitchFamily="49" charset="-122"/>
              </a:rPr>
              <a:t>西妥昔停用指针为肿瘤进展（药物治疗无效，病情恶化）。西妥昔治疗患者肿瘤无进展中位时间为</a:t>
            </a:r>
            <a:r>
              <a:rPr lang="en-US" altLang="zh-CN" sz="2400" b="1">
                <a:solidFill>
                  <a:srgbClr val="0000CC"/>
                </a:solidFill>
                <a:latin typeface="黑体" pitchFamily="49" charset="-122"/>
              </a:rPr>
              <a:t>16</a:t>
            </a:r>
            <a:r>
              <a:rPr lang="zh-CN" altLang="en-US" sz="2400" b="1">
                <a:solidFill>
                  <a:srgbClr val="0000CC"/>
                </a:solidFill>
                <a:latin typeface="黑体" pitchFamily="49" charset="-122"/>
              </a:rPr>
              <a:t>周，也即注射</a:t>
            </a:r>
            <a:r>
              <a:rPr lang="en-US" altLang="zh-CN" sz="2400" b="1">
                <a:solidFill>
                  <a:srgbClr val="0000CC"/>
                </a:solidFill>
                <a:latin typeface="黑体" pitchFamily="49" charset="-122"/>
              </a:rPr>
              <a:t>16</a:t>
            </a:r>
            <a:r>
              <a:rPr lang="zh-CN" altLang="en-US" sz="2400" b="1">
                <a:solidFill>
                  <a:srgbClr val="0000CC"/>
                </a:solidFill>
                <a:latin typeface="黑体" pitchFamily="49" charset="-122"/>
              </a:rPr>
              <a:t>次，合计费用为</a:t>
            </a:r>
            <a:r>
              <a:rPr lang="en-US" altLang="zh-CN" sz="2400" b="1">
                <a:solidFill>
                  <a:srgbClr val="0000CC"/>
                </a:solidFill>
                <a:latin typeface="黑体" pitchFamily="49" charset="-122"/>
              </a:rPr>
              <a:t>294800</a:t>
            </a:r>
            <a:r>
              <a:rPr lang="zh-CN" altLang="en-US" sz="2400" b="1">
                <a:solidFill>
                  <a:srgbClr val="0000CC"/>
                </a:solidFill>
                <a:latin typeface="黑体" pitchFamily="49" charset="-122"/>
              </a:rPr>
              <a:t>元。</a:t>
            </a:r>
          </a:p>
          <a:p>
            <a:pPr marL="536575" indent="-536575">
              <a:spcBef>
                <a:spcPct val="35000"/>
              </a:spcBef>
              <a:buClr>
                <a:srgbClr val="FF0066"/>
              </a:buClr>
              <a:buSzPct val="60000"/>
              <a:buFont typeface="Wingdings" pitchFamily="2" charset="2"/>
              <a:buChar char="n"/>
            </a:pPr>
            <a:r>
              <a:rPr lang="en-US" altLang="zh-CN" sz="2400" b="1">
                <a:solidFill>
                  <a:srgbClr val="0000CC"/>
                </a:solidFill>
                <a:latin typeface="黑体" pitchFamily="49" charset="-122"/>
              </a:rPr>
              <a:t>K-ras</a:t>
            </a:r>
            <a:r>
              <a:rPr lang="zh-CN" altLang="en-US" sz="2400" b="1">
                <a:solidFill>
                  <a:srgbClr val="0000CC"/>
                </a:solidFill>
                <a:latin typeface="黑体" pitchFamily="49" charset="-122"/>
              </a:rPr>
              <a:t>基因突变患者可</a:t>
            </a:r>
            <a:r>
              <a:rPr lang="zh-CN" altLang="en-US" sz="2400" b="1" u="sng">
                <a:solidFill>
                  <a:srgbClr val="FF0000"/>
                </a:solidFill>
                <a:latin typeface="黑体" pitchFamily="49" charset="-122"/>
              </a:rPr>
              <a:t>平均节约</a:t>
            </a:r>
            <a:r>
              <a:rPr lang="en-US" altLang="zh-CN" sz="2400" b="1" u="sng">
                <a:solidFill>
                  <a:srgbClr val="FF0000"/>
                </a:solidFill>
                <a:latin typeface="黑体" pitchFamily="49" charset="-122"/>
              </a:rPr>
              <a:t>30</a:t>
            </a:r>
            <a:r>
              <a:rPr lang="zh-CN" altLang="en-US" sz="2400" b="1" u="sng">
                <a:solidFill>
                  <a:srgbClr val="FF0000"/>
                </a:solidFill>
                <a:latin typeface="黑体" pitchFamily="49" charset="-122"/>
              </a:rPr>
              <a:t>万元</a:t>
            </a:r>
            <a:r>
              <a:rPr lang="zh-CN" altLang="en-US" sz="2400" b="1">
                <a:solidFill>
                  <a:srgbClr val="0000CC"/>
                </a:solidFill>
                <a:latin typeface="黑体" pitchFamily="49"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a:xfrm>
            <a:off x="7924800" y="6356350"/>
            <a:ext cx="762000" cy="365125"/>
          </a:xfrm>
          <a:prstGeom prst="rect">
            <a:avLst/>
          </a:prstGeom>
        </p:spPr>
        <p:txBody>
          <a:bodyPr/>
          <a:lstStyle/>
          <a:p>
            <a:pPr>
              <a:defRPr/>
            </a:pPr>
            <a:fld id="{732A18A0-266E-4FF0-BA1A-98BC966F0391}" type="slidenum">
              <a:rPr lang="en-US" altLang="zh-CN"/>
              <a:pPr>
                <a:defRPr/>
              </a:pPr>
              <a:t>3</a:t>
            </a:fld>
            <a:endParaRPr lang="en-US" altLang="zh-CN"/>
          </a:p>
        </p:txBody>
      </p:sp>
      <p:sp>
        <p:nvSpPr>
          <p:cNvPr id="10243" name="Text Box 2"/>
          <p:cNvSpPr txBox="1">
            <a:spLocks noChangeArrowheads="1"/>
          </p:cNvSpPr>
          <p:nvPr/>
        </p:nvSpPr>
        <p:spPr bwMode="auto">
          <a:xfrm>
            <a:off x="914400" y="1035050"/>
            <a:ext cx="6226175" cy="1555750"/>
          </a:xfrm>
          <a:prstGeom prst="rect">
            <a:avLst/>
          </a:prstGeom>
          <a:noFill/>
          <a:ln w="9525">
            <a:noFill/>
            <a:miter lim="800000"/>
            <a:headEnd/>
            <a:tailEnd/>
          </a:ln>
        </p:spPr>
        <p:txBody>
          <a:bodyPr wrap="none">
            <a:spAutoFit/>
          </a:bodyPr>
          <a:lstStyle/>
          <a:p>
            <a:r>
              <a:rPr lang="en-US" altLang="zh-CN" sz="9600" i="1" dirty="0">
                <a:solidFill>
                  <a:srgbClr val="FFFF00"/>
                </a:solidFill>
                <a:latin typeface="Constantia" pitchFamily="18" charset="0"/>
              </a:rPr>
              <a:t>Rx  +  </a:t>
            </a:r>
            <a:r>
              <a:rPr lang="en-US" altLang="zh-CN" sz="9600" dirty="0">
                <a:solidFill>
                  <a:srgbClr val="66FF33"/>
                </a:solidFill>
                <a:latin typeface="Constantia" pitchFamily="18" charset="0"/>
                <a:sym typeface="Wingdings" pitchFamily="2" charset="2"/>
              </a:rPr>
              <a:t></a:t>
            </a:r>
            <a:r>
              <a:rPr lang="en-US" altLang="zh-CN" sz="9600" dirty="0">
                <a:solidFill>
                  <a:srgbClr val="FFFF00"/>
                </a:solidFill>
                <a:latin typeface="Constantia" pitchFamily="18" charset="0"/>
                <a:sym typeface="Wingdings" pitchFamily="2" charset="2"/>
              </a:rPr>
              <a:t> </a:t>
            </a:r>
            <a:r>
              <a:rPr lang="en-US" altLang="zh-CN" sz="9600" i="1" dirty="0">
                <a:solidFill>
                  <a:srgbClr val="FFFF00"/>
                </a:solidFill>
                <a:latin typeface="Constantia" pitchFamily="18" charset="0"/>
              </a:rPr>
              <a:t> =</a:t>
            </a:r>
            <a:endParaRPr lang="en-US" altLang="zh-CN" sz="4800" i="1" dirty="0">
              <a:solidFill>
                <a:srgbClr val="FFFF00"/>
              </a:solidFill>
              <a:latin typeface="Constantia" pitchFamily="18" charset="0"/>
              <a:sym typeface="Wingdings" pitchFamily="2" charset="2"/>
            </a:endParaRPr>
          </a:p>
        </p:txBody>
      </p:sp>
      <p:sp>
        <p:nvSpPr>
          <p:cNvPr id="43011" name="Text Box 3"/>
          <p:cNvSpPr txBox="1">
            <a:spLocks noChangeArrowheads="1"/>
          </p:cNvSpPr>
          <p:nvPr/>
        </p:nvSpPr>
        <p:spPr bwMode="auto">
          <a:xfrm>
            <a:off x="7315200" y="958850"/>
            <a:ext cx="1212850" cy="1555750"/>
          </a:xfrm>
          <a:prstGeom prst="rect">
            <a:avLst/>
          </a:prstGeom>
          <a:noFill/>
          <a:ln w="9525">
            <a:noFill/>
            <a:miter lim="800000"/>
            <a:headEnd/>
            <a:tailEnd/>
          </a:ln>
        </p:spPr>
        <p:txBody>
          <a:bodyPr wrap="none">
            <a:spAutoFit/>
          </a:bodyPr>
          <a:lstStyle/>
          <a:p>
            <a:r>
              <a:rPr lang="en-US" altLang="zh-CN" sz="9600" dirty="0">
                <a:solidFill>
                  <a:srgbClr val="FFFF00"/>
                </a:solidFill>
                <a:latin typeface="Constantia" pitchFamily="18" charset="0"/>
                <a:sym typeface="Wingdings" pitchFamily="2" charset="2"/>
              </a:rPr>
              <a:t></a:t>
            </a:r>
          </a:p>
        </p:txBody>
      </p:sp>
      <p:sp>
        <p:nvSpPr>
          <p:cNvPr id="43012" name="Text Box 4"/>
          <p:cNvSpPr txBox="1">
            <a:spLocks noChangeArrowheads="1"/>
          </p:cNvSpPr>
          <p:nvPr/>
        </p:nvSpPr>
        <p:spPr bwMode="auto">
          <a:xfrm>
            <a:off x="990600" y="4083050"/>
            <a:ext cx="6226175" cy="1555750"/>
          </a:xfrm>
          <a:prstGeom prst="rect">
            <a:avLst/>
          </a:prstGeom>
          <a:noFill/>
          <a:ln w="9525">
            <a:noFill/>
            <a:miter lim="800000"/>
            <a:headEnd/>
            <a:tailEnd/>
          </a:ln>
        </p:spPr>
        <p:txBody>
          <a:bodyPr wrap="none">
            <a:spAutoFit/>
          </a:bodyPr>
          <a:lstStyle/>
          <a:p>
            <a:r>
              <a:rPr lang="en-US" altLang="zh-CN" sz="9600" i="1">
                <a:solidFill>
                  <a:srgbClr val="FFFF00"/>
                </a:solidFill>
                <a:latin typeface="Constantia" pitchFamily="18" charset="0"/>
              </a:rPr>
              <a:t>Rx  +  </a:t>
            </a:r>
            <a:r>
              <a:rPr lang="en-US" altLang="zh-CN" sz="9600">
                <a:solidFill>
                  <a:srgbClr val="66FF33"/>
                </a:solidFill>
                <a:latin typeface="Constantia" pitchFamily="18" charset="0"/>
                <a:sym typeface="Wingdings" pitchFamily="2" charset="2"/>
              </a:rPr>
              <a:t></a:t>
            </a:r>
            <a:r>
              <a:rPr lang="en-US" altLang="zh-CN" sz="9600">
                <a:solidFill>
                  <a:srgbClr val="FFFF00"/>
                </a:solidFill>
                <a:latin typeface="Constantia" pitchFamily="18" charset="0"/>
                <a:sym typeface="Wingdings" pitchFamily="2" charset="2"/>
              </a:rPr>
              <a:t> </a:t>
            </a:r>
            <a:r>
              <a:rPr lang="en-US" altLang="zh-CN" sz="9600" i="1">
                <a:solidFill>
                  <a:srgbClr val="FFFF00"/>
                </a:solidFill>
                <a:latin typeface="Constantia" pitchFamily="18" charset="0"/>
              </a:rPr>
              <a:t> =</a:t>
            </a:r>
          </a:p>
        </p:txBody>
      </p:sp>
      <p:sp>
        <p:nvSpPr>
          <p:cNvPr id="43013" name="Text Box 5"/>
          <p:cNvSpPr txBox="1">
            <a:spLocks noChangeArrowheads="1"/>
          </p:cNvSpPr>
          <p:nvPr/>
        </p:nvSpPr>
        <p:spPr bwMode="auto">
          <a:xfrm>
            <a:off x="7543800" y="4083050"/>
            <a:ext cx="990600" cy="1555750"/>
          </a:xfrm>
          <a:prstGeom prst="rect">
            <a:avLst/>
          </a:prstGeom>
          <a:noFill/>
          <a:ln w="9525">
            <a:noFill/>
            <a:miter lim="800000"/>
            <a:headEnd/>
            <a:tailEnd/>
          </a:ln>
        </p:spPr>
        <p:txBody>
          <a:bodyPr wrap="none">
            <a:spAutoFit/>
          </a:bodyPr>
          <a:lstStyle/>
          <a:p>
            <a:r>
              <a:rPr lang="en-US" altLang="zh-CN" sz="9600" dirty="0">
                <a:latin typeface="Constantia" pitchFamily="18" charset="0"/>
                <a:sym typeface="Wingdings" pitchFamily="2" charset="2"/>
              </a:rPr>
              <a:t></a:t>
            </a:r>
            <a:endParaRPr lang="en-US" altLang="zh-CN" dirty="0">
              <a:latin typeface="Constantia" pitchFamily="18" charset="0"/>
            </a:endParaRPr>
          </a:p>
        </p:txBody>
      </p:sp>
      <p:sp>
        <p:nvSpPr>
          <p:cNvPr id="43015" name="Text Box 7"/>
          <p:cNvSpPr txBox="1">
            <a:spLocks noChangeArrowheads="1"/>
          </p:cNvSpPr>
          <p:nvPr/>
        </p:nvSpPr>
        <p:spPr bwMode="auto">
          <a:xfrm>
            <a:off x="3124200" y="5288340"/>
            <a:ext cx="2326278" cy="1569660"/>
          </a:xfrm>
          <a:prstGeom prst="rect">
            <a:avLst/>
          </a:prstGeom>
          <a:noFill/>
          <a:ln w="9525">
            <a:noFill/>
            <a:miter lim="800000"/>
            <a:headEnd/>
            <a:tailEnd/>
          </a:ln>
        </p:spPr>
        <p:txBody>
          <a:bodyPr wrap="none">
            <a:spAutoFit/>
          </a:bodyPr>
          <a:lstStyle/>
          <a:p>
            <a:r>
              <a:rPr lang="en-US" altLang="zh-CN" sz="9600" dirty="0">
                <a:latin typeface="Constantia" pitchFamily="18" charset="0"/>
              </a:rPr>
              <a:t>????</a:t>
            </a:r>
          </a:p>
        </p:txBody>
      </p:sp>
      <p:sp>
        <p:nvSpPr>
          <p:cNvPr id="43016" name="Text Box 8"/>
          <p:cNvSpPr txBox="1">
            <a:spLocks noChangeArrowheads="1"/>
          </p:cNvSpPr>
          <p:nvPr/>
        </p:nvSpPr>
        <p:spPr bwMode="auto">
          <a:xfrm>
            <a:off x="914400" y="2635250"/>
            <a:ext cx="6226175" cy="1555750"/>
          </a:xfrm>
          <a:prstGeom prst="rect">
            <a:avLst/>
          </a:prstGeom>
          <a:noFill/>
          <a:ln w="9525">
            <a:noFill/>
            <a:miter lim="800000"/>
            <a:headEnd/>
            <a:tailEnd/>
          </a:ln>
        </p:spPr>
        <p:txBody>
          <a:bodyPr wrap="none">
            <a:spAutoFit/>
          </a:bodyPr>
          <a:lstStyle/>
          <a:p>
            <a:r>
              <a:rPr lang="en-US" altLang="zh-CN" sz="9600" i="1">
                <a:solidFill>
                  <a:srgbClr val="FFFF00"/>
                </a:solidFill>
                <a:latin typeface="Constantia" pitchFamily="18" charset="0"/>
              </a:rPr>
              <a:t>Rx  +  </a:t>
            </a:r>
            <a:r>
              <a:rPr lang="en-US" altLang="zh-CN" sz="9600">
                <a:solidFill>
                  <a:srgbClr val="66FF33"/>
                </a:solidFill>
                <a:latin typeface="Constantia" pitchFamily="18" charset="0"/>
                <a:sym typeface="Wingdings" pitchFamily="2" charset="2"/>
              </a:rPr>
              <a:t></a:t>
            </a:r>
            <a:r>
              <a:rPr lang="en-US" altLang="zh-CN" sz="9600">
                <a:solidFill>
                  <a:srgbClr val="FFFF00"/>
                </a:solidFill>
                <a:latin typeface="Constantia" pitchFamily="18" charset="0"/>
                <a:sym typeface="Wingdings" pitchFamily="2" charset="2"/>
              </a:rPr>
              <a:t> </a:t>
            </a:r>
            <a:r>
              <a:rPr lang="en-US" altLang="zh-CN" sz="9600" i="1">
                <a:solidFill>
                  <a:srgbClr val="FFFF00"/>
                </a:solidFill>
                <a:latin typeface="Constantia" pitchFamily="18" charset="0"/>
              </a:rPr>
              <a:t> =</a:t>
            </a:r>
            <a:endParaRPr lang="en-US" altLang="zh-CN" sz="4800" i="1">
              <a:solidFill>
                <a:srgbClr val="FFFF00"/>
              </a:solidFill>
              <a:latin typeface="Constantia" pitchFamily="18" charset="0"/>
              <a:sym typeface="Wingdings" pitchFamily="2" charset="2"/>
            </a:endParaRPr>
          </a:p>
        </p:txBody>
      </p:sp>
      <p:sp>
        <p:nvSpPr>
          <p:cNvPr id="43017" name="Text Box 9"/>
          <p:cNvSpPr txBox="1">
            <a:spLocks noChangeArrowheads="1"/>
          </p:cNvSpPr>
          <p:nvPr/>
        </p:nvSpPr>
        <p:spPr bwMode="auto">
          <a:xfrm>
            <a:off x="7391400" y="2711450"/>
            <a:ext cx="1212850" cy="1555750"/>
          </a:xfrm>
          <a:prstGeom prst="rect">
            <a:avLst/>
          </a:prstGeom>
          <a:noFill/>
          <a:ln w="9525">
            <a:noFill/>
            <a:miter lim="800000"/>
            <a:headEnd/>
            <a:tailEnd/>
          </a:ln>
        </p:spPr>
        <p:txBody>
          <a:bodyPr wrap="none">
            <a:spAutoFit/>
          </a:bodyPr>
          <a:lstStyle/>
          <a:p>
            <a:r>
              <a:rPr lang="en-US" altLang="zh-CN" sz="9600">
                <a:solidFill>
                  <a:srgbClr val="66FF33"/>
                </a:solidFill>
                <a:latin typeface="Constantia" pitchFamily="18" charset="0"/>
                <a:sym typeface="Wingdings" pitchFamily="2"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out)">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0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30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43012">
                                            <p:txEl>
                                              <p:pRg st="0" end="0"/>
                                            </p:txEl>
                                          </p:spTgt>
                                        </p:tgtEl>
                                        <p:attrNameLst>
                                          <p:attrName>style.visibility</p:attrName>
                                        </p:attrNameLst>
                                      </p:cBhvr>
                                      <p:to>
                                        <p:strVal val="visible"/>
                                      </p:to>
                                    </p:set>
                                    <p:animEffect transition="in" filter="box(out)">
                                      <p:cBhvr>
                                        <p:cTn id="20" dur="500"/>
                                        <p:tgtEl>
                                          <p:spTgt spid="430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3013">
                                            <p:txEl>
                                              <p:pRg st="0" end="0"/>
                                            </p:txEl>
                                          </p:spTgt>
                                        </p:tgtEl>
                                        <p:attrNameLst>
                                          <p:attrName>style.visibility</p:attrName>
                                        </p:attrNameLst>
                                      </p:cBhvr>
                                      <p:to>
                                        <p:strVal val="visible"/>
                                      </p:to>
                                    </p:set>
                                    <p:animEffect transition="in" filter="box(out)">
                                      <p:cBhvr>
                                        <p:cTn id="25" dur="500"/>
                                        <p:tgtEl>
                                          <p:spTgt spid="430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43015">
                                            <p:txEl>
                                              <p:pRg st="0" end="0"/>
                                            </p:txEl>
                                          </p:spTgt>
                                        </p:tgtEl>
                                        <p:attrNameLst>
                                          <p:attrName>style.visibility</p:attrName>
                                        </p:attrNameLst>
                                      </p:cBhvr>
                                      <p:to>
                                        <p:strVal val="visible"/>
                                      </p:to>
                                    </p:set>
                                    <p:animEffect transition="in" filter="wipe(up)">
                                      <p:cBhvr>
                                        <p:cTn id="30" dur="75"/>
                                        <p:tgtEl>
                                          <p:spTgt spid="430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P spid="43012" grpId="0" build="p" autoUpdateAnimBg="0"/>
      <p:bldP spid="43013" grpId="0" build="p" autoUpdateAnimBg="0"/>
      <p:bldP spid="43015" grpId="0" build="p" autoUpdateAnimBg="0"/>
      <p:bldP spid="43016" grpId="0" autoUpdateAnimBg="0"/>
      <p:bldP spid="4301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970" name="Picture 2"/>
          <p:cNvPicPr>
            <a:picLocks noChangeAspect="1" noChangeArrowheads="1"/>
          </p:cNvPicPr>
          <p:nvPr/>
        </p:nvPicPr>
        <p:blipFill>
          <a:blip r:embed="rId2"/>
          <a:srcRect/>
          <a:stretch>
            <a:fillRect/>
          </a:stretch>
        </p:blipFill>
        <p:spPr bwMode="auto">
          <a:xfrm>
            <a:off x="993775" y="3124200"/>
            <a:ext cx="3744913" cy="3279775"/>
          </a:xfrm>
          <a:prstGeom prst="rect">
            <a:avLst/>
          </a:prstGeom>
          <a:solidFill>
            <a:srgbClr val="0000FF"/>
          </a:solidFill>
          <a:ln w="9525" algn="ctr">
            <a:solidFill>
              <a:schemeClr val="bg1"/>
            </a:solidFill>
            <a:miter lim="800000"/>
            <a:headEnd/>
            <a:tailEnd/>
          </a:ln>
          <a:effectLst/>
        </p:spPr>
      </p:pic>
      <p:pic>
        <p:nvPicPr>
          <p:cNvPr id="339971" name="Picture 3"/>
          <p:cNvPicPr>
            <a:picLocks noChangeAspect="1" noChangeArrowheads="1"/>
          </p:cNvPicPr>
          <p:nvPr/>
        </p:nvPicPr>
        <p:blipFill>
          <a:blip r:embed="rId3"/>
          <a:srcRect/>
          <a:stretch>
            <a:fillRect/>
          </a:stretch>
        </p:blipFill>
        <p:spPr bwMode="auto">
          <a:xfrm>
            <a:off x="5243513" y="3124200"/>
            <a:ext cx="3671887" cy="3268663"/>
          </a:xfrm>
          <a:prstGeom prst="rect">
            <a:avLst/>
          </a:prstGeom>
          <a:noFill/>
          <a:ln w="9525" algn="ctr">
            <a:solidFill>
              <a:schemeClr val="bg1"/>
            </a:solidFill>
            <a:miter lim="800000"/>
            <a:headEnd/>
            <a:tailEnd/>
          </a:ln>
          <a:effectLst/>
        </p:spPr>
      </p:pic>
      <p:sp>
        <p:nvSpPr>
          <p:cNvPr id="339972" name="Rectangle 4"/>
          <p:cNvSpPr>
            <a:spLocks noChangeArrowheads="1"/>
          </p:cNvSpPr>
          <p:nvPr/>
        </p:nvSpPr>
        <p:spPr bwMode="auto">
          <a:xfrm>
            <a:off x="5486400" y="6515100"/>
            <a:ext cx="3684588" cy="336550"/>
          </a:xfrm>
          <a:prstGeom prst="rect">
            <a:avLst/>
          </a:prstGeom>
          <a:noFill/>
          <a:ln w="9525">
            <a:noFill/>
            <a:miter lim="800000"/>
            <a:headEnd/>
            <a:tailEnd/>
          </a:ln>
          <a:effectLst/>
        </p:spPr>
        <p:txBody>
          <a:bodyPr wrap="none">
            <a:spAutoFit/>
          </a:bodyPr>
          <a:lstStyle/>
          <a:p>
            <a:pPr eaLnBrk="1" hangingPunct="1">
              <a:spcBef>
                <a:spcPct val="0"/>
              </a:spcBef>
            </a:pPr>
            <a:r>
              <a:rPr lang="en-US" altLang="zh-CN" sz="1600">
                <a:solidFill>
                  <a:srgbClr val="0000CC"/>
                </a:solidFill>
                <a:ea typeface="宋体" pitchFamily="2" charset="-122"/>
                <a:cs typeface="Arial" pitchFamily="34" charset="0"/>
              </a:rPr>
              <a:t>Han et al. J Clin Oncology 23(11),2006</a:t>
            </a:r>
          </a:p>
        </p:txBody>
      </p:sp>
      <p:sp>
        <p:nvSpPr>
          <p:cNvPr id="339973" name="Text Box 5"/>
          <p:cNvSpPr txBox="1">
            <a:spLocks noChangeArrowheads="1"/>
          </p:cNvSpPr>
          <p:nvPr/>
        </p:nvSpPr>
        <p:spPr bwMode="auto">
          <a:xfrm>
            <a:off x="2590800" y="3916363"/>
            <a:ext cx="1909763" cy="304800"/>
          </a:xfrm>
          <a:prstGeom prst="rect">
            <a:avLst/>
          </a:prstGeom>
          <a:solidFill>
            <a:schemeClr val="tx1"/>
          </a:solidFill>
          <a:ln w="9525">
            <a:noFill/>
            <a:miter lim="800000"/>
            <a:headEnd/>
            <a:tailEnd/>
          </a:ln>
          <a:effectLst/>
        </p:spPr>
        <p:txBody>
          <a:bodyPr lIns="0" tIns="0" rIns="0" bIns="0">
            <a:spAutoFit/>
          </a:bodyPr>
          <a:lstStyle/>
          <a:p>
            <a:pPr eaLnBrk="1" hangingPunct="1"/>
            <a:r>
              <a:rPr lang="en-US" altLang="zh-CN" sz="2000" b="1">
                <a:solidFill>
                  <a:srgbClr val="FF0000"/>
                </a:solidFill>
                <a:cs typeface="Arial" pitchFamily="34" charset="0"/>
              </a:rPr>
              <a:t>Mutation</a:t>
            </a:r>
          </a:p>
        </p:txBody>
      </p:sp>
      <p:sp>
        <p:nvSpPr>
          <p:cNvPr id="339974" name="Text Box 6"/>
          <p:cNvSpPr txBox="1">
            <a:spLocks noChangeArrowheads="1"/>
          </p:cNvSpPr>
          <p:nvPr/>
        </p:nvSpPr>
        <p:spPr bwMode="auto">
          <a:xfrm>
            <a:off x="2590800" y="5349875"/>
            <a:ext cx="1620838" cy="304800"/>
          </a:xfrm>
          <a:prstGeom prst="rect">
            <a:avLst/>
          </a:prstGeom>
          <a:solidFill>
            <a:schemeClr val="tx1"/>
          </a:solidFill>
          <a:ln w="9525">
            <a:noFill/>
            <a:miter lim="800000"/>
            <a:headEnd/>
            <a:tailEnd/>
          </a:ln>
          <a:effectLst/>
        </p:spPr>
        <p:txBody>
          <a:bodyPr lIns="0" tIns="0" rIns="0" bIns="0">
            <a:spAutoFit/>
          </a:bodyPr>
          <a:lstStyle/>
          <a:p>
            <a:pPr eaLnBrk="1" hangingPunct="1"/>
            <a:r>
              <a:rPr lang="en-US" altLang="zh-CN" sz="2000" b="1">
                <a:solidFill>
                  <a:srgbClr val="FF0000"/>
                </a:solidFill>
                <a:cs typeface="Arial" pitchFamily="34" charset="0"/>
              </a:rPr>
              <a:t>Wilt-type</a:t>
            </a:r>
          </a:p>
        </p:txBody>
      </p:sp>
      <p:sp>
        <p:nvSpPr>
          <p:cNvPr id="339975" name="Text Box 7"/>
          <p:cNvSpPr txBox="1">
            <a:spLocks noChangeArrowheads="1"/>
          </p:cNvSpPr>
          <p:nvPr/>
        </p:nvSpPr>
        <p:spPr bwMode="auto">
          <a:xfrm>
            <a:off x="6450013" y="3978275"/>
            <a:ext cx="1441450" cy="304800"/>
          </a:xfrm>
          <a:prstGeom prst="rect">
            <a:avLst/>
          </a:prstGeom>
          <a:solidFill>
            <a:schemeClr val="tx1"/>
          </a:solidFill>
          <a:ln w="9525">
            <a:noFill/>
            <a:miter lim="800000"/>
            <a:headEnd/>
            <a:tailEnd/>
          </a:ln>
          <a:effectLst/>
        </p:spPr>
        <p:txBody>
          <a:bodyPr lIns="0" tIns="0" rIns="0" bIns="0">
            <a:spAutoFit/>
          </a:bodyPr>
          <a:lstStyle/>
          <a:p>
            <a:pPr algn="r" eaLnBrk="1" hangingPunct="1"/>
            <a:r>
              <a:rPr lang="en-US" altLang="zh-CN" sz="2000" b="1">
                <a:solidFill>
                  <a:srgbClr val="FF0000"/>
                </a:solidFill>
                <a:cs typeface="Arial" pitchFamily="34" charset="0"/>
              </a:rPr>
              <a:t>Mutation</a:t>
            </a:r>
          </a:p>
        </p:txBody>
      </p:sp>
      <p:sp>
        <p:nvSpPr>
          <p:cNvPr id="339976" name="Text Box 8"/>
          <p:cNvSpPr txBox="1">
            <a:spLocks noChangeArrowheads="1"/>
          </p:cNvSpPr>
          <p:nvPr/>
        </p:nvSpPr>
        <p:spPr bwMode="auto">
          <a:xfrm>
            <a:off x="7169150" y="5197475"/>
            <a:ext cx="1441450" cy="304800"/>
          </a:xfrm>
          <a:prstGeom prst="rect">
            <a:avLst/>
          </a:prstGeom>
          <a:solidFill>
            <a:schemeClr val="tx1"/>
          </a:solidFill>
          <a:ln w="9525">
            <a:noFill/>
            <a:miter lim="800000"/>
            <a:headEnd/>
            <a:tailEnd/>
          </a:ln>
          <a:effectLst/>
        </p:spPr>
        <p:txBody>
          <a:bodyPr lIns="0" tIns="0" rIns="0" bIns="0">
            <a:spAutoFit/>
          </a:bodyPr>
          <a:lstStyle/>
          <a:p>
            <a:pPr eaLnBrk="1" hangingPunct="1"/>
            <a:r>
              <a:rPr lang="en-US" altLang="zh-CN" sz="2000" b="1">
                <a:solidFill>
                  <a:srgbClr val="FF0000"/>
                </a:solidFill>
                <a:cs typeface="Arial" pitchFamily="34" charset="0"/>
              </a:rPr>
              <a:t>Wilt-type</a:t>
            </a:r>
          </a:p>
        </p:txBody>
      </p:sp>
      <p:sp>
        <p:nvSpPr>
          <p:cNvPr id="339977" name="Text Box 9"/>
          <p:cNvSpPr txBox="1">
            <a:spLocks noChangeArrowheads="1"/>
          </p:cNvSpPr>
          <p:nvPr/>
        </p:nvSpPr>
        <p:spPr bwMode="auto">
          <a:xfrm>
            <a:off x="1295400" y="1524000"/>
            <a:ext cx="7924800" cy="1362075"/>
          </a:xfrm>
          <a:prstGeom prst="rect">
            <a:avLst/>
          </a:prstGeom>
          <a:noFill/>
          <a:ln w="9525">
            <a:noFill/>
            <a:miter lim="800000"/>
            <a:headEnd/>
            <a:tailEnd/>
          </a:ln>
          <a:effectLst/>
        </p:spPr>
        <p:txBody>
          <a:bodyPr>
            <a:spAutoFit/>
          </a:bodyPr>
          <a:lstStyle/>
          <a:p>
            <a:pPr marL="266700" indent="-266700" eaLnBrk="1" latinLnBrk="1" hangingPunct="1">
              <a:spcBef>
                <a:spcPct val="35000"/>
              </a:spcBef>
              <a:buClr>
                <a:srgbClr val="FF0000"/>
              </a:buClr>
              <a:buSzPct val="80000"/>
              <a:buFont typeface="Wingdings" pitchFamily="2" charset="2"/>
              <a:buChar char="l"/>
            </a:pPr>
            <a:r>
              <a:rPr kumimoji="1" lang="en-US" altLang="zh-CN" sz="2400" b="1">
                <a:solidFill>
                  <a:srgbClr val="0000CC"/>
                </a:solidFill>
                <a:cs typeface="Arial" pitchFamily="34" charset="0"/>
              </a:rPr>
              <a:t>EGFR</a:t>
            </a:r>
            <a:r>
              <a:rPr kumimoji="1" lang="zh-CN" altLang="en-US" sz="2400" b="1">
                <a:solidFill>
                  <a:srgbClr val="0000CC"/>
                </a:solidFill>
                <a:cs typeface="Arial" pitchFamily="34" charset="0"/>
              </a:rPr>
              <a:t>主要功能突变</a:t>
            </a:r>
            <a:r>
              <a:rPr kumimoji="1" lang="en-US" altLang="zh-CN" sz="2400" b="1">
                <a:solidFill>
                  <a:srgbClr val="0000CC"/>
                </a:solidFill>
                <a:cs typeface="Arial" pitchFamily="34" charset="0"/>
              </a:rPr>
              <a:t>:</a:t>
            </a:r>
            <a:endParaRPr kumimoji="1" lang="zh-CN" altLang="en-US" sz="2400" b="1">
              <a:solidFill>
                <a:srgbClr val="0000CC"/>
              </a:solidFill>
              <a:cs typeface="Arial" pitchFamily="34" charset="0"/>
            </a:endParaRPr>
          </a:p>
          <a:p>
            <a:pPr marL="901700" lvl="1" indent="-277813" eaLnBrk="1" latinLnBrk="1" hangingPunct="1">
              <a:spcBef>
                <a:spcPct val="35000"/>
              </a:spcBef>
              <a:buClr>
                <a:srgbClr val="A50021"/>
              </a:buClr>
              <a:buSzPct val="70000"/>
              <a:buFont typeface="Wingdings" pitchFamily="2" charset="2"/>
              <a:buChar char="n"/>
            </a:pPr>
            <a:r>
              <a:rPr kumimoji="1" lang="en-US" altLang="zh-CN" sz="2200" b="1">
                <a:solidFill>
                  <a:srgbClr val="0000CC"/>
                </a:solidFill>
                <a:cs typeface="Arial" pitchFamily="34" charset="0"/>
              </a:rPr>
              <a:t>19</a:t>
            </a:r>
            <a:r>
              <a:rPr kumimoji="1" lang="zh-CN" altLang="en-US" sz="2200" b="1">
                <a:solidFill>
                  <a:srgbClr val="0000CC"/>
                </a:solidFill>
                <a:cs typeface="Arial" pitchFamily="34" charset="0"/>
              </a:rPr>
              <a:t>号外显子：</a:t>
            </a:r>
            <a:r>
              <a:rPr kumimoji="1" lang="en-US" altLang="zh-CN" sz="2200" b="1">
                <a:solidFill>
                  <a:srgbClr val="0000CC"/>
                </a:solidFill>
                <a:cs typeface="Arial" pitchFamily="34" charset="0"/>
              </a:rPr>
              <a:t>Glu746-Ala750 </a:t>
            </a:r>
            <a:r>
              <a:rPr kumimoji="1" lang="zh-CN" altLang="en-US" sz="2200" b="1">
                <a:solidFill>
                  <a:srgbClr val="0000CC"/>
                </a:solidFill>
                <a:cs typeface="Arial" pitchFamily="34" charset="0"/>
              </a:rPr>
              <a:t>缺失</a:t>
            </a:r>
          </a:p>
          <a:p>
            <a:pPr marL="901700" lvl="1" indent="-277813" eaLnBrk="1" latinLnBrk="1" hangingPunct="1">
              <a:spcBef>
                <a:spcPct val="35000"/>
              </a:spcBef>
              <a:buClr>
                <a:srgbClr val="A50021"/>
              </a:buClr>
              <a:buSzPct val="70000"/>
              <a:buFont typeface="Wingdings" pitchFamily="2" charset="2"/>
              <a:buChar char="n"/>
            </a:pPr>
            <a:r>
              <a:rPr kumimoji="1" lang="en-US" altLang="zh-CN" sz="2200" b="1">
                <a:solidFill>
                  <a:srgbClr val="0000CC"/>
                </a:solidFill>
                <a:cs typeface="Arial" pitchFamily="34" charset="0"/>
              </a:rPr>
              <a:t>21</a:t>
            </a:r>
            <a:r>
              <a:rPr kumimoji="1" lang="zh-CN" altLang="en-US" sz="2200" b="1">
                <a:solidFill>
                  <a:srgbClr val="0000CC"/>
                </a:solidFill>
                <a:cs typeface="Arial" pitchFamily="34" charset="0"/>
              </a:rPr>
              <a:t>号外显子：</a:t>
            </a:r>
            <a:r>
              <a:rPr kumimoji="1" lang="en-US" altLang="zh-CN" sz="2200" b="1">
                <a:solidFill>
                  <a:srgbClr val="0000CC"/>
                </a:solidFill>
                <a:cs typeface="Arial" pitchFamily="34" charset="0"/>
              </a:rPr>
              <a:t>Leu858Arg</a:t>
            </a:r>
            <a:endParaRPr lang="en-US" altLang="zh-CN" sz="2400" b="1">
              <a:solidFill>
                <a:srgbClr val="0000CC"/>
              </a:solidFill>
              <a:cs typeface="Arial" pitchFamily="34" charset="0"/>
            </a:endParaRPr>
          </a:p>
        </p:txBody>
      </p:sp>
      <p:sp>
        <p:nvSpPr>
          <p:cNvPr id="339978" name="Rectangle 10"/>
          <p:cNvSpPr>
            <a:spLocks noGrp="1" noChangeArrowheads="1"/>
          </p:cNvSpPr>
          <p:nvPr>
            <p:ph type="title"/>
          </p:nvPr>
        </p:nvSpPr>
        <p:spPr bwMode="auto">
          <a:xfrm>
            <a:off x="1524000" y="152400"/>
            <a:ext cx="6400800" cy="1143000"/>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zh-CN" altLang="en-US" sz="2800" b="1">
                <a:solidFill>
                  <a:srgbClr val="0000CC"/>
                </a:solidFill>
                <a:ea typeface="黑体" pitchFamily="49" charset="-122"/>
              </a:rPr>
              <a:t>携带</a:t>
            </a:r>
            <a:r>
              <a:rPr lang="en-US" altLang="zh-CN" sz="2800" b="1">
                <a:solidFill>
                  <a:srgbClr val="0000CC"/>
                </a:solidFill>
                <a:ea typeface="黑体" pitchFamily="49" charset="-122"/>
              </a:rPr>
              <a:t>EGFR</a:t>
            </a:r>
            <a:r>
              <a:rPr lang="zh-CN" altLang="en-US" sz="2800" b="1">
                <a:solidFill>
                  <a:srgbClr val="0000CC"/>
                </a:solidFill>
                <a:ea typeface="黑体" pitchFamily="49" charset="-122"/>
              </a:rPr>
              <a:t>突变的非小细胞肺癌患者对吉非替尼</a:t>
            </a:r>
            <a:r>
              <a:rPr lang="en-US" altLang="zh-CN" sz="2800" b="1">
                <a:solidFill>
                  <a:srgbClr val="0000CC"/>
                </a:solidFill>
                <a:ea typeface="黑体" pitchFamily="49" charset="-122"/>
              </a:rPr>
              <a:t>(gefitinib,TKI) </a:t>
            </a:r>
            <a:r>
              <a:rPr lang="zh-CN" altLang="en-US" sz="2800" b="1">
                <a:solidFill>
                  <a:srgbClr val="0000CC"/>
                </a:solidFill>
                <a:ea typeface="黑体" pitchFamily="49" charset="-122"/>
              </a:rPr>
              <a:t>疗效更好</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94" name="AutoShape 38"/>
          <p:cNvSpPr>
            <a:spLocks noChangeArrowheads="1"/>
          </p:cNvSpPr>
          <p:nvPr/>
        </p:nvSpPr>
        <p:spPr bwMode="auto">
          <a:xfrm>
            <a:off x="2743200" y="3048000"/>
            <a:ext cx="1447800" cy="1600200"/>
          </a:xfrm>
          <a:prstGeom prst="rightArrow">
            <a:avLst>
              <a:gd name="adj1" fmla="val 50000"/>
              <a:gd name="adj2" fmla="val 25000"/>
            </a:avLst>
          </a:prstGeom>
          <a:solidFill>
            <a:schemeClr val="accent1"/>
          </a:solidFill>
          <a:ln w="9525">
            <a:solidFill>
              <a:srgbClr val="0000FF"/>
            </a:solidFill>
            <a:miter lim="800000"/>
            <a:headEnd/>
            <a:tailEnd/>
          </a:ln>
          <a:effectLst>
            <a:outerShdw dist="224686" dir="19037437" algn="ctr" rotWithShape="0">
              <a:schemeClr val="bg2">
                <a:alpha val="50000"/>
              </a:schemeClr>
            </a:outerShdw>
          </a:effectLst>
        </p:spPr>
        <p:txBody>
          <a:bodyPr wrap="none" anchor="ctr"/>
          <a:lstStyle/>
          <a:p>
            <a:pPr algn="ctr">
              <a:spcBef>
                <a:spcPct val="0"/>
              </a:spcBef>
            </a:pPr>
            <a:endParaRPr lang="zh-CN" altLang="en-US" b="1">
              <a:solidFill>
                <a:srgbClr val="FFFFFF"/>
              </a:solidFill>
            </a:endParaRPr>
          </a:p>
        </p:txBody>
      </p:sp>
      <p:sp>
        <p:nvSpPr>
          <p:cNvPr id="429060" name="Text Box 4"/>
          <p:cNvSpPr txBox="1">
            <a:spLocks noChangeArrowheads="1"/>
          </p:cNvSpPr>
          <p:nvPr/>
        </p:nvSpPr>
        <p:spPr bwMode="auto">
          <a:xfrm>
            <a:off x="381000" y="26209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1" name="Text Box 5"/>
          <p:cNvSpPr txBox="1">
            <a:spLocks noChangeArrowheads="1"/>
          </p:cNvSpPr>
          <p:nvPr/>
        </p:nvSpPr>
        <p:spPr bwMode="auto">
          <a:xfrm>
            <a:off x="763588" y="2362200"/>
            <a:ext cx="838200" cy="1189038"/>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2" name="Text Box 6"/>
          <p:cNvSpPr txBox="1">
            <a:spLocks noChangeArrowheads="1"/>
          </p:cNvSpPr>
          <p:nvPr/>
        </p:nvSpPr>
        <p:spPr bwMode="auto">
          <a:xfrm>
            <a:off x="1295400" y="2484438"/>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3" name="Text Box 7"/>
          <p:cNvSpPr txBox="1">
            <a:spLocks noChangeArrowheads="1"/>
          </p:cNvSpPr>
          <p:nvPr/>
        </p:nvSpPr>
        <p:spPr bwMode="auto">
          <a:xfrm>
            <a:off x="1828800" y="2484438"/>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4" name="Text Box 8"/>
          <p:cNvSpPr txBox="1">
            <a:spLocks noChangeArrowheads="1"/>
          </p:cNvSpPr>
          <p:nvPr/>
        </p:nvSpPr>
        <p:spPr bwMode="auto">
          <a:xfrm>
            <a:off x="1524000" y="26971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5" name="Text Box 9"/>
          <p:cNvSpPr txBox="1">
            <a:spLocks noChangeArrowheads="1"/>
          </p:cNvSpPr>
          <p:nvPr/>
        </p:nvSpPr>
        <p:spPr bwMode="auto">
          <a:xfrm>
            <a:off x="304800" y="33829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6" name="Text Box 10"/>
          <p:cNvSpPr txBox="1">
            <a:spLocks noChangeArrowheads="1"/>
          </p:cNvSpPr>
          <p:nvPr/>
        </p:nvSpPr>
        <p:spPr bwMode="auto">
          <a:xfrm>
            <a:off x="763588" y="33829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7" name="Text Box 11"/>
          <p:cNvSpPr txBox="1">
            <a:spLocks noChangeArrowheads="1"/>
          </p:cNvSpPr>
          <p:nvPr/>
        </p:nvSpPr>
        <p:spPr bwMode="auto">
          <a:xfrm>
            <a:off x="1295400" y="33829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8" name="Text Box 12"/>
          <p:cNvSpPr txBox="1">
            <a:spLocks noChangeArrowheads="1"/>
          </p:cNvSpPr>
          <p:nvPr/>
        </p:nvSpPr>
        <p:spPr bwMode="auto">
          <a:xfrm>
            <a:off x="1828800" y="33829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69" name="Text Box 13"/>
          <p:cNvSpPr txBox="1">
            <a:spLocks noChangeArrowheads="1"/>
          </p:cNvSpPr>
          <p:nvPr/>
        </p:nvSpPr>
        <p:spPr bwMode="auto">
          <a:xfrm>
            <a:off x="990600" y="3048000"/>
            <a:ext cx="838200" cy="1189038"/>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70" name="Text Box 14"/>
          <p:cNvSpPr txBox="1">
            <a:spLocks noChangeArrowheads="1"/>
          </p:cNvSpPr>
          <p:nvPr/>
        </p:nvSpPr>
        <p:spPr bwMode="auto">
          <a:xfrm>
            <a:off x="4114800" y="1173163"/>
            <a:ext cx="838200" cy="1189037"/>
          </a:xfrm>
          <a:prstGeom prst="rect">
            <a:avLst/>
          </a:prstGeom>
          <a:noFill/>
          <a:ln w="9525">
            <a:noFill/>
            <a:miter lim="800000"/>
            <a:headEnd/>
            <a:tailEnd/>
          </a:ln>
          <a:effectLst/>
        </p:spPr>
        <p:txBody>
          <a:bodyPr>
            <a:spAutoFit/>
          </a:bodyPr>
          <a:lstStyle/>
          <a:p>
            <a:r>
              <a:rPr lang="zh-CN" altLang="en-US" sz="7200" b="1">
                <a:solidFill>
                  <a:srgbClr val="F50B2C"/>
                </a:solidFill>
                <a:sym typeface="Webdings" pitchFamily="18" charset="2"/>
              </a:rPr>
              <a:t></a:t>
            </a:r>
          </a:p>
        </p:txBody>
      </p:sp>
      <p:sp>
        <p:nvSpPr>
          <p:cNvPr id="429071" name="Text Box 15"/>
          <p:cNvSpPr txBox="1">
            <a:spLocks noChangeArrowheads="1"/>
          </p:cNvSpPr>
          <p:nvPr/>
        </p:nvSpPr>
        <p:spPr bwMode="auto">
          <a:xfrm>
            <a:off x="4572000" y="1066800"/>
            <a:ext cx="838200" cy="1189038"/>
          </a:xfrm>
          <a:prstGeom prst="rect">
            <a:avLst/>
          </a:prstGeom>
          <a:noFill/>
          <a:ln w="9525">
            <a:noFill/>
            <a:miter lim="800000"/>
            <a:headEnd/>
            <a:tailEnd/>
          </a:ln>
          <a:effectLst/>
        </p:spPr>
        <p:txBody>
          <a:bodyPr>
            <a:spAutoFit/>
          </a:bodyPr>
          <a:lstStyle/>
          <a:p>
            <a:r>
              <a:rPr lang="zh-CN" altLang="en-US" sz="7200" b="1">
                <a:solidFill>
                  <a:srgbClr val="F50B2C"/>
                </a:solidFill>
                <a:sym typeface="Webdings" pitchFamily="18" charset="2"/>
              </a:rPr>
              <a:t></a:t>
            </a:r>
          </a:p>
        </p:txBody>
      </p:sp>
      <p:sp>
        <p:nvSpPr>
          <p:cNvPr id="429072" name="Text Box 16"/>
          <p:cNvSpPr txBox="1">
            <a:spLocks noChangeArrowheads="1"/>
          </p:cNvSpPr>
          <p:nvPr/>
        </p:nvSpPr>
        <p:spPr bwMode="auto">
          <a:xfrm>
            <a:off x="4953000" y="1066800"/>
            <a:ext cx="838200" cy="1189038"/>
          </a:xfrm>
          <a:prstGeom prst="rect">
            <a:avLst/>
          </a:prstGeom>
          <a:noFill/>
          <a:ln w="9525">
            <a:noFill/>
            <a:miter lim="800000"/>
            <a:headEnd/>
            <a:tailEnd/>
          </a:ln>
          <a:effectLst/>
        </p:spPr>
        <p:txBody>
          <a:bodyPr>
            <a:spAutoFit/>
          </a:bodyPr>
          <a:lstStyle/>
          <a:p>
            <a:r>
              <a:rPr lang="zh-CN" altLang="en-US" sz="7200" b="1">
                <a:solidFill>
                  <a:srgbClr val="F50B2C"/>
                </a:solidFill>
                <a:sym typeface="Webdings" pitchFamily="18" charset="2"/>
              </a:rPr>
              <a:t></a:t>
            </a:r>
          </a:p>
        </p:txBody>
      </p:sp>
      <p:sp>
        <p:nvSpPr>
          <p:cNvPr id="429073" name="Text Box 17"/>
          <p:cNvSpPr txBox="1">
            <a:spLocks noChangeArrowheads="1"/>
          </p:cNvSpPr>
          <p:nvPr/>
        </p:nvSpPr>
        <p:spPr bwMode="auto">
          <a:xfrm>
            <a:off x="4191000" y="3001963"/>
            <a:ext cx="838200" cy="1189037"/>
          </a:xfrm>
          <a:prstGeom prst="rect">
            <a:avLst/>
          </a:prstGeom>
          <a:noFill/>
          <a:ln w="9525">
            <a:noFill/>
            <a:miter lim="800000"/>
            <a:headEnd/>
            <a:tailEnd/>
          </a:ln>
          <a:effectLst/>
        </p:spPr>
        <p:txBody>
          <a:bodyPr>
            <a:spAutoFit/>
          </a:bodyPr>
          <a:lstStyle/>
          <a:p>
            <a:r>
              <a:rPr lang="zh-CN" altLang="en-US" sz="7200" b="1">
                <a:solidFill>
                  <a:srgbClr val="336600"/>
                </a:solidFill>
                <a:sym typeface="Webdings" pitchFamily="18" charset="2"/>
              </a:rPr>
              <a:t></a:t>
            </a:r>
          </a:p>
        </p:txBody>
      </p:sp>
      <p:sp>
        <p:nvSpPr>
          <p:cNvPr id="429074" name="Text Box 18"/>
          <p:cNvSpPr txBox="1">
            <a:spLocks noChangeArrowheads="1"/>
          </p:cNvSpPr>
          <p:nvPr/>
        </p:nvSpPr>
        <p:spPr bwMode="auto">
          <a:xfrm>
            <a:off x="4572000" y="2895600"/>
            <a:ext cx="838200" cy="1189038"/>
          </a:xfrm>
          <a:prstGeom prst="rect">
            <a:avLst/>
          </a:prstGeom>
          <a:noFill/>
          <a:ln w="9525">
            <a:noFill/>
            <a:miter lim="800000"/>
            <a:headEnd/>
            <a:tailEnd/>
          </a:ln>
          <a:effectLst/>
        </p:spPr>
        <p:txBody>
          <a:bodyPr>
            <a:spAutoFit/>
          </a:bodyPr>
          <a:lstStyle/>
          <a:p>
            <a:r>
              <a:rPr lang="zh-CN" altLang="en-US" sz="7200" b="1">
                <a:solidFill>
                  <a:srgbClr val="336600"/>
                </a:solidFill>
                <a:sym typeface="Webdings" pitchFamily="18" charset="2"/>
              </a:rPr>
              <a:t></a:t>
            </a:r>
          </a:p>
        </p:txBody>
      </p:sp>
      <p:sp>
        <p:nvSpPr>
          <p:cNvPr id="429075" name="Text Box 19"/>
          <p:cNvSpPr txBox="1">
            <a:spLocks noChangeArrowheads="1"/>
          </p:cNvSpPr>
          <p:nvPr/>
        </p:nvSpPr>
        <p:spPr bwMode="auto">
          <a:xfrm>
            <a:off x="4876800" y="3001963"/>
            <a:ext cx="838200" cy="1189037"/>
          </a:xfrm>
          <a:prstGeom prst="rect">
            <a:avLst/>
          </a:prstGeom>
          <a:noFill/>
          <a:ln w="9525">
            <a:noFill/>
            <a:miter lim="800000"/>
            <a:headEnd/>
            <a:tailEnd/>
          </a:ln>
          <a:effectLst/>
        </p:spPr>
        <p:txBody>
          <a:bodyPr>
            <a:spAutoFit/>
          </a:bodyPr>
          <a:lstStyle/>
          <a:p>
            <a:r>
              <a:rPr lang="zh-CN" altLang="en-US" sz="7200" b="1">
                <a:solidFill>
                  <a:srgbClr val="336600"/>
                </a:solidFill>
                <a:sym typeface="Webdings" pitchFamily="18" charset="2"/>
              </a:rPr>
              <a:t></a:t>
            </a:r>
          </a:p>
        </p:txBody>
      </p:sp>
      <p:sp>
        <p:nvSpPr>
          <p:cNvPr id="429076" name="Text Box 20"/>
          <p:cNvSpPr txBox="1">
            <a:spLocks noChangeArrowheads="1"/>
          </p:cNvSpPr>
          <p:nvPr/>
        </p:nvSpPr>
        <p:spPr bwMode="auto">
          <a:xfrm>
            <a:off x="4116388" y="4495800"/>
            <a:ext cx="838200" cy="1189038"/>
          </a:xfrm>
          <a:prstGeom prst="rect">
            <a:avLst/>
          </a:prstGeom>
          <a:noFill/>
          <a:ln w="9525">
            <a:noFill/>
            <a:miter lim="800000"/>
            <a:headEnd/>
            <a:tailEnd/>
          </a:ln>
          <a:effectLst/>
        </p:spPr>
        <p:txBody>
          <a:bodyPr>
            <a:spAutoFit/>
          </a:bodyPr>
          <a:lstStyle/>
          <a:p>
            <a:r>
              <a:rPr lang="zh-CN" altLang="en-US" sz="7200" b="1">
                <a:solidFill>
                  <a:srgbClr val="0000FF"/>
                </a:solidFill>
                <a:sym typeface="Webdings" pitchFamily="18" charset="2"/>
              </a:rPr>
              <a:t></a:t>
            </a:r>
          </a:p>
        </p:txBody>
      </p:sp>
      <p:sp>
        <p:nvSpPr>
          <p:cNvPr id="429077" name="Text Box 21"/>
          <p:cNvSpPr txBox="1">
            <a:spLocks noChangeArrowheads="1"/>
          </p:cNvSpPr>
          <p:nvPr/>
        </p:nvSpPr>
        <p:spPr bwMode="auto">
          <a:xfrm>
            <a:off x="4724400" y="4495800"/>
            <a:ext cx="838200" cy="1189038"/>
          </a:xfrm>
          <a:prstGeom prst="rect">
            <a:avLst/>
          </a:prstGeom>
          <a:noFill/>
          <a:ln w="9525">
            <a:noFill/>
            <a:miter lim="800000"/>
            <a:headEnd/>
            <a:tailEnd/>
          </a:ln>
          <a:effectLst/>
        </p:spPr>
        <p:txBody>
          <a:bodyPr>
            <a:spAutoFit/>
          </a:bodyPr>
          <a:lstStyle/>
          <a:p>
            <a:r>
              <a:rPr lang="zh-CN" altLang="en-US" sz="7200" b="1">
                <a:solidFill>
                  <a:srgbClr val="0000FF"/>
                </a:solidFill>
                <a:sym typeface="Webdings" pitchFamily="18" charset="2"/>
              </a:rPr>
              <a:t></a:t>
            </a:r>
          </a:p>
        </p:txBody>
      </p:sp>
      <p:sp>
        <p:nvSpPr>
          <p:cNvPr id="429078" name="Text Box 22"/>
          <p:cNvSpPr txBox="1">
            <a:spLocks noChangeArrowheads="1"/>
          </p:cNvSpPr>
          <p:nvPr/>
        </p:nvSpPr>
        <p:spPr bwMode="auto">
          <a:xfrm>
            <a:off x="5257800" y="4495800"/>
            <a:ext cx="838200" cy="1189038"/>
          </a:xfrm>
          <a:prstGeom prst="rect">
            <a:avLst/>
          </a:prstGeom>
          <a:noFill/>
          <a:ln w="9525">
            <a:noFill/>
            <a:miter lim="800000"/>
            <a:headEnd/>
            <a:tailEnd/>
          </a:ln>
          <a:effectLst/>
        </p:spPr>
        <p:txBody>
          <a:bodyPr>
            <a:spAutoFit/>
          </a:bodyPr>
          <a:lstStyle/>
          <a:p>
            <a:r>
              <a:rPr lang="zh-CN" altLang="en-US" sz="7200" b="1">
                <a:solidFill>
                  <a:srgbClr val="0000FF"/>
                </a:solidFill>
                <a:sym typeface="Webdings" pitchFamily="18" charset="2"/>
              </a:rPr>
              <a:t></a:t>
            </a:r>
          </a:p>
        </p:txBody>
      </p:sp>
      <p:sp>
        <p:nvSpPr>
          <p:cNvPr id="429079" name="Text Box 23"/>
          <p:cNvSpPr txBox="1">
            <a:spLocks noChangeArrowheads="1"/>
          </p:cNvSpPr>
          <p:nvPr/>
        </p:nvSpPr>
        <p:spPr bwMode="auto">
          <a:xfrm>
            <a:off x="533400" y="37639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80" name="Text Box 24"/>
          <p:cNvSpPr txBox="1">
            <a:spLocks noChangeArrowheads="1"/>
          </p:cNvSpPr>
          <p:nvPr/>
        </p:nvSpPr>
        <p:spPr bwMode="auto">
          <a:xfrm>
            <a:off x="1066800" y="3611563"/>
            <a:ext cx="838200" cy="1189037"/>
          </a:xfrm>
          <a:prstGeom prst="rect">
            <a:avLst/>
          </a:prstGeom>
          <a:noFill/>
          <a:ln w="9525">
            <a:noFill/>
            <a:miter lim="800000"/>
            <a:headEnd/>
            <a:tailEnd/>
          </a:ln>
          <a:effectLst/>
        </p:spPr>
        <p:txBody>
          <a:bodyPr>
            <a:spAutoFit/>
          </a:bodyPr>
          <a:lstStyle/>
          <a:p>
            <a:r>
              <a:rPr lang="zh-CN" altLang="en-US" sz="7200" b="1">
                <a:solidFill>
                  <a:srgbClr val="FF9933"/>
                </a:solidFill>
                <a:sym typeface="Webdings" pitchFamily="18" charset="2"/>
              </a:rPr>
              <a:t></a:t>
            </a:r>
          </a:p>
        </p:txBody>
      </p:sp>
      <p:sp>
        <p:nvSpPr>
          <p:cNvPr id="429081" name="Text Box 25"/>
          <p:cNvSpPr txBox="1">
            <a:spLocks noChangeArrowheads="1"/>
          </p:cNvSpPr>
          <p:nvPr/>
        </p:nvSpPr>
        <p:spPr bwMode="auto">
          <a:xfrm>
            <a:off x="5257800" y="2895600"/>
            <a:ext cx="838200" cy="1189038"/>
          </a:xfrm>
          <a:prstGeom prst="rect">
            <a:avLst/>
          </a:prstGeom>
          <a:noFill/>
          <a:ln w="9525">
            <a:noFill/>
            <a:miter lim="800000"/>
            <a:headEnd/>
            <a:tailEnd/>
          </a:ln>
          <a:effectLst/>
        </p:spPr>
        <p:txBody>
          <a:bodyPr>
            <a:spAutoFit/>
          </a:bodyPr>
          <a:lstStyle/>
          <a:p>
            <a:r>
              <a:rPr lang="zh-CN" altLang="en-US" sz="7200" b="1">
                <a:solidFill>
                  <a:srgbClr val="336600"/>
                </a:solidFill>
                <a:sym typeface="Webdings" pitchFamily="18" charset="2"/>
              </a:rPr>
              <a:t></a:t>
            </a:r>
          </a:p>
        </p:txBody>
      </p:sp>
      <p:sp>
        <p:nvSpPr>
          <p:cNvPr id="429082" name="Text Box 26"/>
          <p:cNvSpPr txBox="1">
            <a:spLocks noChangeArrowheads="1"/>
          </p:cNvSpPr>
          <p:nvPr/>
        </p:nvSpPr>
        <p:spPr bwMode="auto">
          <a:xfrm>
            <a:off x="4495800" y="4892675"/>
            <a:ext cx="838200" cy="1189038"/>
          </a:xfrm>
          <a:prstGeom prst="rect">
            <a:avLst/>
          </a:prstGeom>
          <a:noFill/>
          <a:ln w="9525">
            <a:noFill/>
            <a:miter lim="800000"/>
            <a:headEnd/>
            <a:tailEnd/>
          </a:ln>
          <a:effectLst/>
        </p:spPr>
        <p:txBody>
          <a:bodyPr>
            <a:spAutoFit/>
          </a:bodyPr>
          <a:lstStyle/>
          <a:p>
            <a:r>
              <a:rPr lang="zh-CN" altLang="en-US" sz="7200" b="1">
                <a:solidFill>
                  <a:srgbClr val="0000FF"/>
                </a:solidFill>
                <a:sym typeface="Webdings" pitchFamily="18" charset="2"/>
              </a:rPr>
              <a:t></a:t>
            </a:r>
          </a:p>
        </p:txBody>
      </p:sp>
      <p:sp>
        <p:nvSpPr>
          <p:cNvPr id="429083" name="Text Box 27"/>
          <p:cNvSpPr txBox="1">
            <a:spLocks noChangeArrowheads="1"/>
          </p:cNvSpPr>
          <p:nvPr/>
        </p:nvSpPr>
        <p:spPr bwMode="auto">
          <a:xfrm>
            <a:off x="4953000" y="4846638"/>
            <a:ext cx="838200" cy="1189037"/>
          </a:xfrm>
          <a:prstGeom prst="rect">
            <a:avLst/>
          </a:prstGeom>
          <a:noFill/>
          <a:ln w="9525">
            <a:noFill/>
            <a:miter lim="800000"/>
            <a:headEnd/>
            <a:tailEnd/>
          </a:ln>
          <a:effectLst/>
        </p:spPr>
        <p:txBody>
          <a:bodyPr>
            <a:spAutoFit/>
          </a:bodyPr>
          <a:lstStyle/>
          <a:p>
            <a:r>
              <a:rPr lang="zh-CN" altLang="en-US" sz="7200" b="1">
                <a:solidFill>
                  <a:srgbClr val="0000FF"/>
                </a:solidFill>
                <a:sym typeface="Webdings" pitchFamily="18" charset="2"/>
              </a:rPr>
              <a:t></a:t>
            </a:r>
          </a:p>
        </p:txBody>
      </p:sp>
      <p:sp>
        <p:nvSpPr>
          <p:cNvPr id="429084" name="Text Box 28"/>
          <p:cNvSpPr txBox="1">
            <a:spLocks noChangeArrowheads="1"/>
          </p:cNvSpPr>
          <p:nvPr/>
        </p:nvSpPr>
        <p:spPr bwMode="auto">
          <a:xfrm>
            <a:off x="4391025" y="2133600"/>
            <a:ext cx="1676400" cy="641350"/>
          </a:xfrm>
          <a:prstGeom prst="rect">
            <a:avLst/>
          </a:prstGeom>
          <a:noFill/>
          <a:ln w="9525">
            <a:noFill/>
            <a:miter lim="800000"/>
            <a:headEnd/>
            <a:tailEnd/>
          </a:ln>
          <a:effectLst/>
        </p:spPr>
        <p:txBody>
          <a:bodyPr>
            <a:spAutoFit/>
          </a:bodyPr>
          <a:lstStyle/>
          <a:p>
            <a:pPr algn="ctr"/>
            <a:r>
              <a:rPr lang="en-US" altLang="zh-CN" b="1">
                <a:solidFill>
                  <a:srgbClr val="F50B2C"/>
                </a:solidFill>
              </a:rPr>
              <a:t>19-21</a:t>
            </a:r>
            <a:r>
              <a:rPr lang="zh-CN" altLang="en-US" b="1">
                <a:solidFill>
                  <a:srgbClr val="F50B2C"/>
                </a:solidFill>
              </a:rPr>
              <a:t>外显子突变纯合子</a:t>
            </a:r>
            <a:endParaRPr lang="en-US" altLang="zh-CN" b="1">
              <a:solidFill>
                <a:srgbClr val="F50B2C"/>
              </a:solidFill>
            </a:endParaRPr>
          </a:p>
        </p:txBody>
      </p:sp>
      <p:sp>
        <p:nvSpPr>
          <p:cNvPr id="429085" name="Text Box 29"/>
          <p:cNvSpPr txBox="1">
            <a:spLocks noChangeArrowheads="1"/>
          </p:cNvSpPr>
          <p:nvPr/>
        </p:nvSpPr>
        <p:spPr bwMode="auto">
          <a:xfrm>
            <a:off x="4391025" y="3930650"/>
            <a:ext cx="1676400" cy="641350"/>
          </a:xfrm>
          <a:prstGeom prst="rect">
            <a:avLst/>
          </a:prstGeom>
          <a:noFill/>
          <a:ln w="9525">
            <a:noFill/>
            <a:miter lim="800000"/>
            <a:headEnd/>
            <a:tailEnd/>
          </a:ln>
          <a:effectLst/>
        </p:spPr>
        <p:txBody>
          <a:bodyPr>
            <a:spAutoFit/>
          </a:bodyPr>
          <a:lstStyle/>
          <a:p>
            <a:pPr algn="ctr"/>
            <a:r>
              <a:rPr lang="en-US" altLang="zh-CN" b="1">
                <a:solidFill>
                  <a:srgbClr val="336600"/>
                </a:solidFill>
              </a:rPr>
              <a:t>19-21</a:t>
            </a:r>
            <a:r>
              <a:rPr lang="zh-CN" altLang="en-US" b="1">
                <a:solidFill>
                  <a:srgbClr val="336600"/>
                </a:solidFill>
              </a:rPr>
              <a:t>外显子突变杂合子</a:t>
            </a:r>
            <a:endParaRPr lang="en-US" altLang="zh-CN" b="1">
              <a:solidFill>
                <a:srgbClr val="336600"/>
              </a:solidFill>
            </a:endParaRPr>
          </a:p>
        </p:txBody>
      </p:sp>
      <p:sp>
        <p:nvSpPr>
          <p:cNvPr id="429086" name="Text Box 30"/>
          <p:cNvSpPr txBox="1">
            <a:spLocks noChangeArrowheads="1"/>
          </p:cNvSpPr>
          <p:nvPr/>
        </p:nvSpPr>
        <p:spPr bwMode="auto">
          <a:xfrm>
            <a:off x="4391025" y="5835650"/>
            <a:ext cx="1600200" cy="641350"/>
          </a:xfrm>
          <a:prstGeom prst="rect">
            <a:avLst/>
          </a:prstGeom>
          <a:noFill/>
          <a:ln w="9525">
            <a:noFill/>
            <a:miter lim="800000"/>
            <a:headEnd/>
            <a:tailEnd/>
          </a:ln>
          <a:effectLst/>
        </p:spPr>
        <p:txBody>
          <a:bodyPr>
            <a:spAutoFit/>
          </a:bodyPr>
          <a:lstStyle/>
          <a:p>
            <a:pPr algn="ctr"/>
            <a:r>
              <a:rPr lang="en-US" altLang="zh-CN" b="1">
                <a:solidFill>
                  <a:srgbClr val="0000FF"/>
                </a:solidFill>
              </a:rPr>
              <a:t>19-21</a:t>
            </a:r>
            <a:r>
              <a:rPr lang="zh-CN" altLang="en-US" b="1">
                <a:solidFill>
                  <a:srgbClr val="0000FF"/>
                </a:solidFill>
              </a:rPr>
              <a:t>外显子野生纯合子</a:t>
            </a:r>
            <a:endParaRPr lang="en-US" altLang="zh-CN" b="1">
              <a:solidFill>
                <a:srgbClr val="0000FF"/>
              </a:solidFill>
            </a:endParaRPr>
          </a:p>
        </p:txBody>
      </p:sp>
      <p:sp>
        <p:nvSpPr>
          <p:cNvPr id="429087" name="Line 31"/>
          <p:cNvSpPr>
            <a:spLocks noChangeShapeType="1"/>
          </p:cNvSpPr>
          <p:nvPr/>
        </p:nvSpPr>
        <p:spPr bwMode="auto">
          <a:xfrm>
            <a:off x="6248400" y="2057400"/>
            <a:ext cx="866775" cy="0"/>
          </a:xfrm>
          <a:prstGeom prst="line">
            <a:avLst/>
          </a:prstGeom>
          <a:noFill/>
          <a:ln w="60325">
            <a:solidFill>
              <a:srgbClr val="F50B2C"/>
            </a:solidFill>
            <a:round/>
            <a:headEnd/>
            <a:tailEnd type="triangle" w="med" len="lg"/>
          </a:ln>
          <a:effectLst/>
        </p:spPr>
        <p:txBody>
          <a:bodyPr/>
          <a:lstStyle/>
          <a:p>
            <a:endParaRPr lang="zh-CN" altLang="en-US"/>
          </a:p>
        </p:txBody>
      </p:sp>
      <p:sp>
        <p:nvSpPr>
          <p:cNvPr id="429088" name="Text Box 32"/>
          <p:cNvSpPr txBox="1">
            <a:spLocks noChangeArrowheads="1"/>
          </p:cNvSpPr>
          <p:nvPr/>
        </p:nvSpPr>
        <p:spPr bwMode="auto">
          <a:xfrm>
            <a:off x="7162800" y="1739900"/>
            <a:ext cx="1752600" cy="641350"/>
          </a:xfrm>
          <a:prstGeom prst="rect">
            <a:avLst/>
          </a:prstGeom>
          <a:noFill/>
          <a:ln w="9525">
            <a:noFill/>
            <a:miter lim="800000"/>
            <a:headEnd/>
            <a:tailEnd/>
          </a:ln>
          <a:effectLst/>
        </p:spPr>
        <p:txBody>
          <a:bodyPr>
            <a:spAutoFit/>
          </a:bodyPr>
          <a:lstStyle/>
          <a:p>
            <a:r>
              <a:rPr lang="zh-CN" altLang="en-US" b="1">
                <a:solidFill>
                  <a:srgbClr val="F50B2C"/>
                </a:solidFill>
              </a:rPr>
              <a:t>用 </a:t>
            </a:r>
            <a:r>
              <a:rPr lang="en-US" altLang="zh-CN" b="1">
                <a:solidFill>
                  <a:srgbClr val="F50B2C"/>
                </a:solidFill>
              </a:rPr>
              <a:t>TKI (gefitinib)</a:t>
            </a:r>
            <a:r>
              <a:rPr lang="zh-CN" altLang="en-US" b="1">
                <a:solidFill>
                  <a:srgbClr val="F50B2C"/>
                </a:solidFill>
              </a:rPr>
              <a:t>治疗</a:t>
            </a:r>
          </a:p>
        </p:txBody>
      </p:sp>
      <p:sp>
        <p:nvSpPr>
          <p:cNvPr id="429089" name="Line 33"/>
          <p:cNvSpPr>
            <a:spLocks noChangeShapeType="1"/>
          </p:cNvSpPr>
          <p:nvPr/>
        </p:nvSpPr>
        <p:spPr bwMode="auto">
          <a:xfrm>
            <a:off x="6248400" y="3581400"/>
            <a:ext cx="866775" cy="0"/>
          </a:xfrm>
          <a:prstGeom prst="line">
            <a:avLst/>
          </a:prstGeom>
          <a:noFill/>
          <a:ln w="60325">
            <a:solidFill>
              <a:srgbClr val="003300"/>
            </a:solidFill>
            <a:round/>
            <a:headEnd/>
            <a:tailEnd type="triangle" w="med" len="lg"/>
          </a:ln>
          <a:effectLst/>
        </p:spPr>
        <p:txBody>
          <a:bodyPr/>
          <a:lstStyle/>
          <a:p>
            <a:endParaRPr lang="zh-CN" altLang="en-US"/>
          </a:p>
        </p:txBody>
      </p:sp>
      <p:sp>
        <p:nvSpPr>
          <p:cNvPr id="429090" name="Text Box 34"/>
          <p:cNvSpPr txBox="1">
            <a:spLocks noChangeArrowheads="1"/>
          </p:cNvSpPr>
          <p:nvPr/>
        </p:nvSpPr>
        <p:spPr bwMode="auto">
          <a:xfrm>
            <a:off x="7162800" y="3254375"/>
            <a:ext cx="1752600" cy="641350"/>
          </a:xfrm>
          <a:prstGeom prst="rect">
            <a:avLst/>
          </a:prstGeom>
          <a:noFill/>
          <a:ln w="9525">
            <a:noFill/>
            <a:miter lim="800000"/>
            <a:headEnd/>
            <a:tailEnd/>
          </a:ln>
          <a:effectLst/>
        </p:spPr>
        <p:txBody>
          <a:bodyPr>
            <a:spAutoFit/>
          </a:bodyPr>
          <a:lstStyle/>
          <a:p>
            <a:r>
              <a:rPr lang="zh-CN" altLang="en-US" b="1">
                <a:solidFill>
                  <a:srgbClr val="336600"/>
                </a:solidFill>
              </a:rPr>
              <a:t>用 </a:t>
            </a:r>
            <a:r>
              <a:rPr lang="en-US" altLang="zh-CN" b="1">
                <a:solidFill>
                  <a:srgbClr val="336600"/>
                </a:solidFill>
              </a:rPr>
              <a:t>TKI (gefitinib)</a:t>
            </a:r>
            <a:r>
              <a:rPr lang="zh-CN" altLang="en-US" b="1">
                <a:solidFill>
                  <a:srgbClr val="336600"/>
                </a:solidFill>
              </a:rPr>
              <a:t>治疗</a:t>
            </a:r>
          </a:p>
        </p:txBody>
      </p:sp>
      <p:sp>
        <p:nvSpPr>
          <p:cNvPr id="429091" name="Text Box 35"/>
          <p:cNvSpPr txBox="1">
            <a:spLocks noChangeArrowheads="1"/>
          </p:cNvSpPr>
          <p:nvPr/>
        </p:nvSpPr>
        <p:spPr bwMode="auto">
          <a:xfrm>
            <a:off x="7162800" y="5159375"/>
            <a:ext cx="1752600" cy="641350"/>
          </a:xfrm>
          <a:prstGeom prst="rect">
            <a:avLst/>
          </a:prstGeom>
          <a:noFill/>
          <a:ln w="9525">
            <a:noFill/>
            <a:miter lim="800000"/>
            <a:headEnd/>
            <a:tailEnd/>
          </a:ln>
          <a:effectLst/>
        </p:spPr>
        <p:txBody>
          <a:bodyPr>
            <a:spAutoFit/>
          </a:bodyPr>
          <a:lstStyle/>
          <a:p>
            <a:r>
              <a:rPr lang="zh-CN" altLang="en-US" b="1">
                <a:solidFill>
                  <a:srgbClr val="0000CC"/>
                </a:solidFill>
              </a:rPr>
              <a:t>不用 </a:t>
            </a:r>
            <a:r>
              <a:rPr lang="en-US" altLang="zh-CN" b="1">
                <a:solidFill>
                  <a:srgbClr val="0000CC"/>
                </a:solidFill>
              </a:rPr>
              <a:t>TKI (gefitinib)</a:t>
            </a:r>
            <a:r>
              <a:rPr lang="zh-CN" altLang="en-US" b="1">
                <a:solidFill>
                  <a:srgbClr val="0000CC"/>
                </a:solidFill>
              </a:rPr>
              <a:t>治疗</a:t>
            </a:r>
          </a:p>
        </p:txBody>
      </p:sp>
      <p:sp>
        <p:nvSpPr>
          <p:cNvPr id="429092" name="Line 36"/>
          <p:cNvSpPr>
            <a:spLocks noChangeShapeType="1"/>
          </p:cNvSpPr>
          <p:nvPr/>
        </p:nvSpPr>
        <p:spPr bwMode="auto">
          <a:xfrm>
            <a:off x="6248400" y="5486400"/>
            <a:ext cx="866775" cy="0"/>
          </a:xfrm>
          <a:prstGeom prst="line">
            <a:avLst/>
          </a:prstGeom>
          <a:noFill/>
          <a:ln w="60325">
            <a:solidFill>
              <a:srgbClr val="0000FF"/>
            </a:solidFill>
            <a:round/>
            <a:headEnd/>
            <a:tailEnd type="triangle" w="med" len="lg"/>
          </a:ln>
          <a:effectLst/>
        </p:spPr>
        <p:txBody>
          <a:bodyPr/>
          <a:lstStyle/>
          <a:p>
            <a:endParaRPr lang="zh-CN" altLang="en-US"/>
          </a:p>
        </p:txBody>
      </p:sp>
      <p:sp>
        <p:nvSpPr>
          <p:cNvPr id="429093" name="Text Box 37"/>
          <p:cNvSpPr txBox="1">
            <a:spLocks noChangeArrowheads="1"/>
          </p:cNvSpPr>
          <p:nvPr/>
        </p:nvSpPr>
        <p:spPr bwMode="auto">
          <a:xfrm>
            <a:off x="2762250" y="3416300"/>
            <a:ext cx="1219200" cy="822325"/>
          </a:xfrm>
          <a:prstGeom prst="rect">
            <a:avLst/>
          </a:prstGeom>
          <a:noFill/>
          <a:ln w="9525">
            <a:noFill/>
            <a:miter lim="800000"/>
            <a:headEnd/>
            <a:tailEnd/>
          </a:ln>
          <a:effectLst/>
        </p:spPr>
        <p:txBody>
          <a:bodyPr>
            <a:spAutoFit/>
          </a:bodyPr>
          <a:lstStyle/>
          <a:p>
            <a:pPr algn="ctr"/>
            <a:r>
              <a:rPr lang="en-US" altLang="zh-CN" sz="2400" b="1">
                <a:solidFill>
                  <a:srgbClr val="FFFFFF"/>
                </a:solidFill>
              </a:rPr>
              <a:t>ECFR </a:t>
            </a:r>
            <a:r>
              <a:rPr lang="zh-CN" altLang="en-US" sz="2400" b="1">
                <a:solidFill>
                  <a:srgbClr val="FFFFFF"/>
                </a:solidFill>
              </a:rPr>
              <a:t>检测</a:t>
            </a:r>
          </a:p>
        </p:txBody>
      </p:sp>
      <p:sp>
        <p:nvSpPr>
          <p:cNvPr id="429098" name="Rectangle 42"/>
          <p:cNvSpPr>
            <a:spLocks noGrp="1" noChangeArrowheads="1"/>
          </p:cNvSpPr>
          <p:nvPr>
            <p:ph type="title"/>
          </p:nvPr>
        </p:nvSpPr>
        <p:spPr bwMode="auto">
          <a:xfrm>
            <a:off x="1295400" y="152400"/>
            <a:ext cx="6705600" cy="1143000"/>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zh-CN" altLang="en-US" sz="2800" b="1">
                <a:solidFill>
                  <a:srgbClr val="0000CC"/>
                </a:solidFill>
                <a:ea typeface="黑体" pitchFamily="49" charset="-122"/>
              </a:rPr>
              <a:t>根据非小细胞肺癌患者</a:t>
            </a:r>
            <a:r>
              <a:rPr lang="en-US" altLang="zh-CN" sz="2800" b="1">
                <a:solidFill>
                  <a:srgbClr val="0000CC"/>
                </a:solidFill>
                <a:ea typeface="黑体" pitchFamily="49" charset="-122"/>
              </a:rPr>
              <a:t>EGFR</a:t>
            </a:r>
            <a:r>
              <a:rPr lang="zh-CN" altLang="en-US" sz="2800" b="1">
                <a:solidFill>
                  <a:srgbClr val="0000CC"/>
                </a:solidFill>
                <a:ea typeface="黑体" pitchFamily="49" charset="-122"/>
              </a:rPr>
              <a:t>基因型应用吉非替尼</a:t>
            </a:r>
            <a:r>
              <a:rPr lang="en-US" altLang="zh-CN" sz="2800" b="1">
                <a:solidFill>
                  <a:srgbClr val="0000CC"/>
                </a:solidFill>
                <a:ea typeface="黑体" pitchFamily="49" charset="-122"/>
              </a:rPr>
              <a:t>(gefitinib,TKI)</a:t>
            </a:r>
            <a:endParaRPr lang="zh-CN" altLang="en-US" sz="2800" b="1">
              <a:solidFill>
                <a:srgbClr val="0000CC"/>
              </a:solidFill>
              <a:ea typeface="黑体" pitchFamily="49"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2" name="Rectangle 38"/>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a:ea typeface="宋体" pitchFamily="2" charset="-122"/>
            </a:endParaRPr>
          </a:p>
        </p:txBody>
      </p:sp>
      <p:sp>
        <p:nvSpPr>
          <p:cNvPr id="446503" name="Text Box 39"/>
          <p:cNvSpPr txBox="1">
            <a:spLocks noChangeArrowheads="1"/>
          </p:cNvSpPr>
          <p:nvPr/>
        </p:nvSpPr>
        <p:spPr bwMode="auto">
          <a:xfrm>
            <a:off x="1371600" y="2116138"/>
            <a:ext cx="7162800" cy="2652712"/>
          </a:xfrm>
          <a:prstGeom prst="rect">
            <a:avLst/>
          </a:prstGeom>
          <a:noFill/>
          <a:ln w="9525">
            <a:noFill/>
            <a:miter lim="800000"/>
            <a:headEnd/>
            <a:tailEnd/>
          </a:ln>
          <a:effectLst/>
        </p:spPr>
        <p:txBody>
          <a:bodyPr>
            <a:spAutoFit/>
          </a:bodyPr>
          <a:lstStyle/>
          <a:p>
            <a:pPr marL="447675" indent="-447675">
              <a:lnSpc>
                <a:spcPct val="125000"/>
              </a:lnSpc>
              <a:spcBef>
                <a:spcPct val="100000"/>
              </a:spcBef>
              <a:buClr>
                <a:srgbClr val="FF0066"/>
              </a:buClr>
              <a:buSzPct val="70000"/>
              <a:buFont typeface="Wingdings" pitchFamily="2" charset="2"/>
              <a:buChar char="n"/>
            </a:pPr>
            <a:r>
              <a:rPr lang="zh-CN" altLang="en-US" sz="2800" b="1">
                <a:solidFill>
                  <a:srgbClr val="0000CC"/>
                </a:solidFill>
                <a:latin typeface="黑体" pitchFamily="49" charset="-122"/>
              </a:rPr>
              <a:t>售价：</a:t>
            </a:r>
            <a:r>
              <a:rPr lang="en-US" altLang="zh-CN" sz="2800" b="1">
                <a:solidFill>
                  <a:srgbClr val="0000CC"/>
                </a:solidFill>
                <a:latin typeface="黑体" pitchFamily="49" charset="-122"/>
              </a:rPr>
              <a:t>550</a:t>
            </a:r>
            <a:r>
              <a:rPr lang="zh-CN" altLang="en-US" sz="2800" b="1">
                <a:solidFill>
                  <a:srgbClr val="0000CC"/>
                </a:solidFill>
                <a:latin typeface="黑体" pitchFamily="49" charset="-122"/>
              </a:rPr>
              <a:t>元</a:t>
            </a:r>
            <a:r>
              <a:rPr lang="en-US" altLang="zh-CN" sz="2800" b="1">
                <a:solidFill>
                  <a:srgbClr val="0000CC"/>
                </a:solidFill>
                <a:latin typeface="黑体" pitchFamily="49" charset="-122"/>
              </a:rPr>
              <a:t>/</a:t>
            </a:r>
            <a:r>
              <a:rPr lang="zh-CN" altLang="en-US" sz="2800" b="1">
                <a:solidFill>
                  <a:srgbClr val="0000CC"/>
                </a:solidFill>
                <a:latin typeface="黑体" pitchFamily="49" charset="-122"/>
              </a:rPr>
              <a:t>片。每天口服药物费用</a:t>
            </a:r>
            <a:r>
              <a:rPr lang="en-US" altLang="zh-CN" sz="2800" b="1">
                <a:solidFill>
                  <a:srgbClr val="0000CC"/>
                </a:solidFill>
                <a:latin typeface="黑体" pitchFamily="49" charset="-122"/>
              </a:rPr>
              <a:t>550</a:t>
            </a:r>
            <a:r>
              <a:rPr lang="zh-CN" altLang="en-US" sz="2800" b="1">
                <a:solidFill>
                  <a:srgbClr val="0000CC"/>
                </a:solidFill>
                <a:latin typeface="黑体" pitchFamily="49" charset="-122"/>
              </a:rPr>
              <a:t>元，每月费用</a:t>
            </a:r>
            <a:r>
              <a:rPr lang="en-US" altLang="zh-CN" sz="2800" b="1">
                <a:solidFill>
                  <a:srgbClr val="0000CC"/>
                </a:solidFill>
                <a:latin typeface="黑体" pitchFamily="49" charset="-122"/>
              </a:rPr>
              <a:t>16500</a:t>
            </a:r>
            <a:r>
              <a:rPr lang="zh-CN" altLang="en-US" sz="2800" b="1">
                <a:solidFill>
                  <a:srgbClr val="0000CC"/>
                </a:solidFill>
                <a:latin typeface="黑体" pitchFamily="49" charset="-122"/>
              </a:rPr>
              <a:t>元。</a:t>
            </a:r>
          </a:p>
          <a:p>
            <a:pPr marL="447675" indent="-447675">
              <a:lnSpc>
                <a:spcPct val="125000"/>
              </a:lnSpc>
              <a:spcBef>
                <a:spcPct val="100000"/>
              </a:spcBef>
              <a:buClr>
                <a:srgbClr val="FF0066"/>
              </a:buClr>
              <a:buSzPct val="70000"/>
              <a:buFont typeface="Wingdings" pitchFamily="2" charset="2"/>
              <a:buChar char="n"/>
            </a:pPr>
            <a:r>
              <a:rPr lang="zh-CN" altLang="en-US" sz="2800" b="1">
                <a:solidFill>
                  <a:srgbClr val="0000CC"/>
                </a:solidFill>
                <a:latin typeface="黑体" pitchFamily="49" charset="-122"/>
              </a:rPr>
              <a:t>基因检测</a:t>
            </a:r>
            <a:r>
              <a:rPr lang="en-US" altLang="zh-CN" sz="2800" b="1">
                <a:solidFill>
                  <a:srgbClr val="0000CC"/>
                </a:solidFill>
                <a:latin typeface="黑体" pitchFamily="49" charset="-122"/>
              </a:rPr>
              <a:t>EGFR</a:t>
            </a:r>
            <a:r>
              <a:rPr lang="zh-CN" altLang="en-US" sz="2800" b="1">
                <a:solidFill>
                  <a:srgbClr val="0000CC"/>
                </a:solidFill>
                <a:latin typeface="黑体" pitchFamily="49" charset="-122"/>
              </a:rPr>
              <a:t>无突变患者可节省</a:t>
            </a:r>
            <a:r>
              <a:rPr lang="en-US" altLang="zh-CN" sz="2800" b="1">
                <a:solidFill>
                  <a:srgbClr val="0000CC"/>
                </a:solidFill>
                <a:latin typeface="黑体" pitchFamily="49" charset="-122"/>
              </a:rPr>
              <a:t>1-6</a:t>
            </a:r>
            <a:r>
              <a:rPr lang="zh-CN" altLang="en-US" sz="2800" b="1">
                <a:solidFill>
                  <a:srgbClr val="0000CC"/>
                </a:solidFill>
                <a:latin typeface="黑体" pitchFamily="49" charset="-122"/>
              </a:rPr>
              <a:t>个月的药费：</a:t>
            </a:r>
            <a:r>
              <a:rPr lang="en-US" altLang="zh-CN" sz="2800" b="1">
                <a:solidFill>
                  <a:srgbClr val="0000CC"/>
                </a:solidFill>
                <a:latin typeface="黑体" pitchFamily="49" charset="-122"/>
              </a:rPr>
              <a:t>16500</a:t>
            </a:r>
            <a:r>
              <a:rPr lang="zh-CN" altLang="en-US" sz="2800" b="1">
                <a:solidFill>
                  <a:srgbClr val="0000CC"/>
                </a:solidFill>
                <a:latin typeface="黑体" pitchFamily="49" charset="-122"/>
              </a:rPr>
              <a:t>元至</a:t>
            </a:r>
            <a:r>
              <a:rPr lang="en-US" altLang="zh-CN" sz="2800" b="1">
                <a:solidFill>
                  <a:srgbClr val="0000CC"/>
                </a:solidFill>
                <a:latin typeface="黑体" pitchFamily="49" charset="-122"/>
              </a:rPr>
              <a:t>99000</a:t>
            </a:r>
            <a:r>
              <a:rPr lang="zh-CN" altLang="en-US" sz="2800" b="1">
                <a:solidFill>
                  <a:srgbClr val="0000CC"/>
                </a:solidFill>
                <a:latin typeface="黑体" pitchFamily="49" charset="-122"/>
              </a:rPr>
              <a:t>元。                    </a:t>
            </a:r>
          </a:p>
        </p:txBody>
      </p:sp>
      <p:sp>
        <p:nvSpPr>
          <p:cNvPr id="446504" name="Rectangle 40"/>
          <p:cNvSpPr>
            <a:spLocks noChangeArrowheads="1"/>
          </p:cNvSpPr>
          <p:nvPr/>
        </p:nvSpPr>
        <p:spPr bwMode="auto">
          <a:xfrm>
            <a:off x="1524000" y="66675"/>
            <a:ext cx="7010400" cy="1143000"/>
          </a:xfrm>
          <a:prstGeom prst="rect">
            <a:avLst/>
          </a:prstGeom>
          <a:noFill/>
          <a:ln w="9525">
            <a:noFill/>
            <a:miter lim="800000"/>
            <a:headEnd/>
            <a:tailEnd/>
          </a:ln>
          <a:effectLst/>
        </p:spPr>
        <p:txBody>
          <a:bodyPr anchor="ctr"/>
          <a:lstStyle/>
          <a:p>
            <a:pPr eaLnBrk="1" hangingPunct="1">
              <a:spcBef>
                <a:spcPct val="0"/>
              </a:spcBef>
            </a:pPr>
            <a:r>
              <a:rPr lang="zh-CN" altLang="en-US" sz="2800" b="1">
                <a:solidFill>
                  <a:srgbClr val="0000CC"/>
                </a:solidFill>
              </a:rPr>
              <a:t>个体化用药降低</a:t>
            </a:r>
            <a:r>
              <a:rPr lang="zh-CN" altLang="en-US" sz="3200" b="1">
                <a:solidFill>
                  <a:srgbClr val="0000CC"/>
                </a:solidFill>
              </a:rPr>
              <a:t>非小细胞肺癌</a:t>
            </a:r>
            <a:r>
              <a:rPr lang="zh-CN" altLang="en-US" sz="2800" b="1">
                <a:solidFill>
                  <a:srgbClr val="0000CC"/>
                </a:solidFill>
              </a:rPr>
              <a:t>治疗费用</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Line 2"/>
          <p:cNvSpPr>
            <a:spLocks noChangeShapeType="1"/>
          </p:cNvSpPr>
          <p:nvPr/>
        </p:nvSpPr>
        <p:spPr bwMode="auto">
          <a:xfrm>
            <a:off x="7159625" y="6332538"/>
            <a:ext cx="1800225"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0995" name="Line 3"/>
          <p:cNvSpPr>
            <a:spLocks noChangeShapeType="1"/>
          </p:cNvSpPr>
          <p:nvPr/>
        </p:nvSpPr>
        <p:spPr bwMode="auto">
          <a:xfrm>
            <a:off x="7140575" y="5521325"/>
            <a:ext cx="1800225"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0996" name="Line 4"/>
          <p:cNvSpPr>
            <a:spLocks noChangeShapeType="1"/>
          </p:cNvSpPr>
          <p:nvPr/>
        </p:nvSpPr>
        <p:spPr bwMode="auto">
          <a:xfrm>
            <a:off x="7088188" y="4633913"/>
            <a:ext cx="1800225"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0997" name="Line 5"/>
          <p:cNvSpPr>
            <a:spLocks noChangeShapeType="1"/>
          </p:cNvSpPr>
          <p:nvPr/>
        </p:nvSpPr>
        <p:spPr bwMode="auto">
          <a:xfrm>
            <a:off x="246063" y="3902075"/>
            <a:ext cx="1368425" cy="0"/>
          </a:xfrm>
          <a:prstGeom prst="line">
            <a:avLst/>
          </a:prstGeom>
          <a:noFill/>
          <a:ln w="22225">
            <a:solidFill>
              <a:schemeClr val="bg1"/>
            </a:solidFill>
            <a:round/>
            <a:headEnd/>
            <a:tailEnd/>
          </a:ln>
          <a:effectLst/>
        </p:spPr>
        <p:txBody>
          <a:bodyPr wrap="none"/>
          <a:lstStyle/>
          <a:p>
            <a:endParaRPr lang="zh-CN" altLang="en-US"/>
          </a:p>
        </p:txBody>
      </p:sp>
      <p:sp>
        <p:nvSpPr>
          <p:cNvPr id="340998" name="Text Box 6"/>
          <p:cNvSpPr txBox="1">
            <a:spLocks noChangeArrowheads="1"/>
          </p:cNvSpPr>
          <p:nvPr/>
        </p:nvSpPr>
        <p:spPr bwMode="auto">
          <a:xfrm>
            <a:off x="-76200" y="3533775"/>
            <a:ext cx="1403350" cy="723900"/>
          </a:xfrm>
          <a:prstGeom prst="rect">
            <a:avLst/>
          </a:prstGeom>
          <a:noFill/>
          <a:ln w="9525">
            <a:noFill/>
            <a:miter lim="800000"/>
            <a:headEnd/>
            <a:tailEnd/>
          </a:ln>
          <a:effectLst/>
        </p:spPr>
        <p:txBody>
          <a:bodyPr>
            <a:spAutoFit/>
          </a:bodyPr>
          <a:lstStyle/>
          <a:p>
            <a:pPr algn="ctr">
              <a:spcBef>
                <a:spcPct val="30000"/>
              </a:spcBef>
            </a:pPr>
            <a:r>
              <a:rPr kumimoji="1" lang="zh-CN" altLang="en-US" b="1">
                <a:solidFill>
                  <a:srgbClr val="000099"/>
                </a:solidFill>
                <a:cs typeface="Arial" pitchFamily="34" charset="0"/>
              </a:rPr>
              <a:t>高血压病</a:t>
            </a:r>
          </a:p>
          <a:p>
            <a:pPr algn="ctr">
              <a:spcBef>
                <a:spcPct val="30000"/>
              </a:spcBef>
            </a:pPr>
            <a:r>
              <a:rPr kumimoji="1" lang="en-US" altLang="zh-CN" b="1">
                <a:solidFill>
                  <a:srgbClr val="000099"/>
                </a:solidFill>
                <a:cs typeface="Arial" pitchFamily="34" charset="0"/>
              </a:rPr>
              <a:t>n=422</a:t>
            </a:r>
          </a:p>
        </p:txBody>
      </p:sp>
      <p:sp>
        <p:nvSpPr>
          <p:cNvPr id="340999" name="Line 7"/>
          <p:cNvSpPr>
            <a:spLocks noChangeShapeType="1"/>
          </p:cNvSpPr>
          <p:nvPr/>
        </p:nvSpPr>
        <p:spPr bwMode="auto">
          <a:xfrm>
            <a:off x="1714500" y="1576388"/>
            <a:ext cx="19050" cy="1762125"/>
          </a:xfrm>
          <a:prstGeom prst="line">
            <a:avLst/>
          </a:prstGeom>
          <a:noFill/>
          <a:ln w="22225">
            <a:solidFill>
              <a:schemeClr val="bg1"/>
            </a:solidFill>
            <a:round/>
            <a:headEnd/>
            <a:tailEnd/>
          </a:ln>
          <a:effectLst/>
        </p:spPr>
        <p:txBody>
          <a:bodyPr wrap="none"/>
          <a:lstStyle/>
          <a:p>
            <a:endParaRPr lang="zh-CN" altLang="en-US"/>
          </a:p>
        </p:txBody>
      </p:sp>
      <p:sp>
        <p:nvSpPr>
          <p:cNvPr id="341000" name="Text Box 8"/>
          <p:cNvSpPr txBox="1">
            <a:spLocks noChangeArrowheads="1"/>
          </p:cNvSpPr>
          <p:nvPr/>
        </p:nvSpPr>
        <p:spPr bwMode="auto">
          <a:xfrm>
            <a:off x="2743200" y="1327150"/>
            <a:ext cx="4127500" cy="549275"/>
          </a:xfrm>
          <a:prstGeom prst="rect">
            <a:avLst/>
          </a:prstGeom>
          <a:solidFill>
            <a:srgbClr val="E9EEFB"/>
          </a:solidFill>
          <a:ln w="15875">
            <a:solidFill>
              <a:srgbClr val="0000FF"/>
            </a:solidFill>
            <a:miter lim="800000"/>
            <a:headEnd/>
            <a:tailEnd/>
          </a:ln>
          <a:effectLst>
            <a:outerShdw dist="45791" dir="18221404" algn="ctr" rotWithShape="0">
              <a:schemeClr val="bg2">
                <a:alpha val="50000"/>
              </a:schemeClr>
            </a:outerShdw>
          </a:effectLst>
        </p:spPr>
        <p:txBody>
          <a:bodyPr lIns="18000" rIns="18000">
            <a:spAutoFit/>
          </a:bodyPr>
          <a:lstStyle/>
          <a:p>
            <a:pPr>
              <a:lnSpc>
                <a:spcPct val="90000"/>
              </a:lnSpc>
              <a:spcBef>
                <a:spcPct val="0"/>
              </a:spcBef>
              <a:buSzPct val="100000"/>
            </a:pPr>
            <a:r>
              <a:rPr kumimoji="1" lang="en-US" altLang="zh-CN" sz="1600" b="1" i="1">
                <a:solidFill>
                  <a:srgbClr val="000099"/>
                </a:solidFill>
                <a:ea typeface="宋体" pitchFamily="2" charset="-122"/>
                <a:cs typeface="Arial" pitchFamily="34" charset="0"/>
              </a:rPr>
              <a:t>CYP2D6*1*10+Arg389Arg</a:t>
            </a:r>
          </a:p>
          <a:p>
            <a:pPr>
              <a:lnSpc>
                <a:spcPct val="90000"/>
              </a:lnSpc>
              <a:spcBef>
                <a:spcPct val="0"/>
              </a:spcBef>
              <a:buSzPct val="100000"/>
            </a:pPr>
            <a:r>
              <a:rPr lang="en-US" altLang="zh-CN" sz="1600" b="1" i="1">
                <a:solidFill>
                  <a:srgbClr val="000099"/>
                </a:solidFill>
                <a:ea typeface="宋体" pitchFamily="2" charset="-122"/>
                <a:cs typeface="Arial" pitchFamily="34" charset="0"/>
              </a:rPr>
              <a:t>CYP2D6*10*10</a:t>
            </a:r>
            <a:r>
              <a:rPr kumimoji="1" lang="en-US" altLang="zh-CN" sz="1600" b="1" i="1">
                <a:solidFill>
                  <a:srgbClr val="000099"/>
                </a:solidFill>
                <a:ea typeface="宋体" pitchFamily="2" charset="-122"/>
                <a:cs typeface="Arial" pitchFamily="34" charset="0"/>
              </a:rPr>
              <a:t>+</a:t>
            </a:r>
            <a:r>
              <a:rPr lang="en-US" altLang="zh-CN" sz="1600" b="1" i="1">
                <a:solidFill>
                  <a:srgbClr val="000099"/>
                </a:solidFill>
                <a:ea typeface="宋体" pitchFamily="2" charset="-122"/>
                <a:cs typeface="Arial" pitchFamily="34" charset="0"/>
              </a:rPr>
              <a:t>Arg389Arg/Gly389Arg</a:t>
            </a:r>
            <a:endParaRPr kumimoji="1" lang="en-US" altLang="zh-CN" sz="1600" b="1" i="1">
              <a:solidFill>
                <a:srgbClr val="000099"/>
              </a:solidFill>
              <a:ea typeface="宋体" pitchFamily="2" charset="-122"/>
              <a:cs typeface="Arial" pitchFamily="34" charset="0"/>
            </a:endParaRPr>
          </a:p>
        </p:txBody>
      </p:sp>
      <p:sp>
        <p:nvSpPr>
          <p:cNvPr id="341001" name="Text Box 9"/>
          <p:cNvSpPr txBox="1">
            <a:spLocks noChangeArrowheads="1"/>
          </p:cNvSpPr>
          <p:nvPr/>
        </p:nvSpPr>
        <p:spPr bwMode="auto">
          <a:xfrm>
            <a:off x="2743200" y="2114550"/>
            <a:ext cx="4127500" cy="769938"/>
          </a:xfrm>
          <a:prstGeom prst="rect">
            <a:avLst/>
          </a:prstGeom>
          <a:solidFill>
            <a:srgbClr val="FFFF75"/>
          </a:solidFill>
          <a:ln w="15875" algn="ctr">
            <a:solidFill>
              <a:srgbClr val="0000FF"/>
            </a:solidFill>
            <a:miter lim="800000"/>
            <a:headEnd/>
            <a:tailEnd/>
          </a:ln>
          <a:effectLst>
            <a:outerShdw dist="53882" dir="18900000" algn="ctr" rotWithShape="0">
              <a:schemeClr val="bg2">
                <a:alpha val="50000"/>
              </a:schemeClr>
            </a:outerShdw>
          </a:effectLst>
        </p:spPr>
        <p:txBody>
          <a:bodyPr lIns="18000" rIns="18000">
            <a:spAutoFit/>
          </a:bodyPr>
          <a:lstStyle/>
          <a:p>
            <a:pPr>
              <a:lnSpc>
                <a:spcPct val="90000"/>
              </a:lnSpc>
              <a:spcBef>
                <a:spcPct val="0"/>
              </a:spcBef>
            </a:pPr>
            <a:r>
              <a:rPr lang="en-US" altLang="zh-CN" sz="1600" b="1" i="1">
                <a:solidFill>
                  <a:srgbClr val="000099"/>
                </a:solidFill>
                <a:ea typeface="宋体" pitchFamily="2" charset="-122"/>
                <a:cs typeface="Arial" pitchFamily="34" charset="0"/>
              </a:rPr>
              <a:t>CYP2D6*1*1+Arg389Arg/Gly389Arg</a:t>
            </a:r>
          </a:p>
          <a:p>
            <a:pPr>
              <a:lnSpc>
                <a:spcPct val="90000"/>
              </a:lnSpc>
              <a:spcBef>
                <a:spcPct val="0"/>
              </a:spcBef>
            </a:pPr>
            <a:r>
              <a:rPr lang="en-US" altLang="zh-CN" sz="1600" b="1" i="1">
                <a:solidFill>
                  <a:srgbClr val="000099"/>
                </a:solidFill>
                <a:ea typeface="宋体" pitchFamily="2" charset="-122"/>
                <a:cs typeface="Arial" pitchFamily="34" charset="0"/>
              </a:rPr>
              <a:t>CYP2D6*1*10+Gly389Arg </a:t>
            </a:r>
          </a:p>
          <a:p>
            <a:pPr>
              <a:lnSpc>
                <a:spcPct val="90000"/>
              </a:lnSpc>
              <a:spcBef>
                <a:spcPct val="0"/>
              </a:spcBef>
            </a:pPr>
            <a:r>
              <a:rPr lang="en-US" altLang="zh-CN" sz="1600" b="1" i="1">
                <a:solidFill>
                  <a:srgbClr val="000099"/>
                </a:solidFill>
                <a:ea typeface="宋体" pitchFamily="2" charset="-122"/>
                <a:cs typeface="Arial" pitchFamily="34" charset="0"/>
              </a:rPr>
              <a:t>CYP2D6*10*10+Gly389Gly</a:t>
            </a:r>
          </a:p>
        </p:txBody>
      </p:sp>
      <p:sp>
        <p:nvSpPr>
          <p:cNvPr id="341002" name="Text Box 10"/>
          <p:cNvSpPr txBox="1">
            <a:spLocks noChangeArrowheads="1"/>
          </p:cNvSpPr>
          <p:nvPr/>
        </p:nvSpPr>
        <p:spPr bwMode="auto">
          <a:xfrm>
            <a:off x="2743200" y="3132138"/>
            <a:ext cx="4127500" cy="328612"/>
          </a:xfrm>
          <a:prstGeom prst="rect">
            <a:avLst/>
          </a:prstGeom>
          <a:solidFill>
            <a:srgbClr val="E69FFF"/>
          </a:solidFill>
          <a:ln w="15875" algn="ctr">
            <a:solidFill>
              <a:srgbClr val="0000FF"/>
            </a:solidFill>
            <a:miter lim="800000"/>
            <a:headEnd/>
            <a:tailEnd/>
          </a:ln>
          <a:effectLst>
            <a:outerShdw dist="53882" dir="18900000" algn="ctr" rotWithShape="0">
              <a:schemeClr val="bg2">
                <a:alpha val="50000"/>
              </a:schemeClr>
            </a:outerShdw>
          </a:effectLst>
        </p:spPr>
        <p:txBody>
          <a:bodyPr lIns="18000" rIns="18000">
            <a:spAutoFit/>
          </a:bodyPr>
          <a:lstStyle/>
          <a:p>
            <a:pPr>
              <a:lnSpc>
                <a:spcPct val="90000"/>
              </a:lnSpc>
              <a:spcBef>
                <a:spcPct val="0"/>
              </a:spcBef>
              <a:buSzPct val="100000"/>
            </a:pPr>
            <a:r>
              <a:rPr lang="en-US" altLang="zh-CN" sz="1600" b="1" i="1">
                <a:solidFill>
                  <a:srgbClr val="000099"/>
                </a:solidFill>
                <a:ea typeface="宋体" pitchFamily="2" charset="-122"/>
                <a:cs typeface="Arial" pitchFamily="34" charset="0"/>
              </a:rPr>
              <a:t>CYP2D6*1*1/CYP2D6*1*10+Gly389Gly</a:t>
            </a:r>
          </a:p>
        </p:txBody>
      </p:sp>
      <p:sp>
        <p:nvSpPr>
          <p:cNvPr id="341003" name="Text Box 11"/>
          <p:cNvSpPr txBox="1">
            <a:spLocks noChangeArrowheads="1"/>
          </p:cNvSpPr>
          <p:nvPr/>
        </p:nvSpPr>
        <p:spPr bwMode="auto">
          <a:xfrm rot="-5400000">
            <a:off x="227806" y="3698082"/>
            <a:ext cx="2173287" cy="406400"/>
          </a:xfrm>
          <a:prstGeom prst="rect">
            <a:avLst/>
          </a:prstGeom>
          <a:gradFill rotWithShape="1">
            <a:gsLst>
              <a:gs pos="0">
                <a:schemeClr val="tx1"/>
              </a:gs>
              <a:gs pos="100000">
                <a:srgbClr val="A6F793"/>
              </a:gs>
            </a:gsLst>
            <a:path path="shape">
              <a:fillToRect l="50000" t="50000" r="50000" b="50000"/>
            </a:path>
          </a:gradFill>
          <a:ln w="9525">
            <a:solidFill>
              <a:schemeClr val="bg2"/>
            </a:solidFill>
            <a:miter lim="800000"/>
            <a:headEnd/>
            <a:tailEnd/>
          </a:ln>
          <a:effectLst>
            <a:outerShdw dist="45791" dir="14178596" algn="ctr" rotWithShape="0">
              <a:schemeClr val="bg2">
                <a:alpha val="50000"/>
              </a:schemeClr>
            </a:outerShdw>
          </a:effectLst>
        </p:spPr>
        <p:txBody>
          <a:bodyPr>
            <a:spAutoFit/>
          </a:bodyPr>
          <a:lstStyle/>
          <a:p>
            <a:pPr algn="ctr"/>
            <a:r>
              <a:rPr kumimoji="1" lang="zh-CN" altLang="en-US" sz="2000" b="1">
                <a:solidFill>
                  <a:srgbClr val="000099"/>
                </a:solidFill>
                <a:cs typeface="Arial" pitchFamily="34" charset="0"/>
              </a:rPr>
              <a:t>随机分两组</a:t>
            </a:r>
          </a:p>
        </p:txBody>
      </p:sp>
      <p:sp>
        <p:nvSpPr>
          <p:cNvPr id="341004" name="Line 12"/>
          <p:cNvSpPr>
            <a:spLocks noChangeShapeType="1"/>
          </p:cNvSpPr>
          <p:nvPr/>
        </p:nvSpPr>
        <p:spPr bwMode="auto">
          <a:xfrm>
            <a:off x="1714500" y="1576388"/>
            <a:ext cx="611188"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05" name="Line 13"/>
          <p:cNvSpPr>
            <a:spLocks noChangeShapeType="1"/>
          </p:cNvSpPr>
          <p:nvPr/>
        </p:nvSpPr>
        <p:spPr bwMode="auto">
          <a:xfrm>
            <a:off x="1739900" y="2493963"/>
            <a:ext cx="611188"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06" name="Line 14"/>
          <p:cNvSpPr>
            <a:spLocks noChangeShapeType="1"/>
          </p:cNvSpPr>
          <p:nvPr/>
        </p:nvSpPr>
        <p:spPr bwMode="auto">
          <a:xfrm>
            <a:off x="1749425" y="3333750"/>
            <a:ext cx="611188"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07" name="Line 15"/>
          <p:cNvSpPr>
            <a:spLocks noChangeShapeType="1"/>
          </p:cNvSpPr>
          <p:nvPr/>
        </p:nvSpPr>
        <p:spPr bwMode="auto">
          <a:xfrm>
            <a:off x="1716088" y="5427663"/>
            <a:ext cx="468312" cy="0"/>
          </a:xfrm>
          <a:prstGeom prst="line">
            <a:avLst/>
          </a:prstGeom>
          <a:noFill/>
          <a:ln w="22225">
            <a:solidFill>
              <a:schemeClr val="bg1"/>
            </a:solidFill>
            <a:round/>
            <a:headEnd/>
            <a:tailEnd/>
          </a:ln>
          <a:effectLst/>
        </p:spPr>
        <p:txBody>
          <a:bodyPr wrap="none"/>
          <a:lstStyle/>
          <a:p>
            <a:endParaRPr lang="zh-CN" altLang="en-US"/>
          </a:p>
        </p:txBody>
      </p:sp>
      <p:sp>
        <p:nvSpPr>
          <p:cNvPr id="341008" name="Text Box 16"/>
          <p:cNvSpPr txBox="1">
            <a:spLocks noChangeArrowheads="1"/>
          </p:cNvSpPr>
          <p:nvPr/>
        </p:nvSpPr>
        <p:spPr bwMode="auto">
          <a:xfrm>
            <a:off x="2762250" y="4271963"/>
            <a:ext cx="4127500" cy="549275"/>
          </a:xfrm>
          <a:prstGeom prst="rect">
            <a:avLst/>
          </a:prstGeom>
          <a:solidFill>
            <a:srgbClr val="E9EEFB"/>
          </a:solidFill>
          <a:ln w="15875" algn="ctr">
            <a:solidFill>
              <a:srgbClr val="0000FF"/>
            </a:solidFill>
            <a:miter lim="800000"/>
            <a:headEnd/>
            <a:tailEnd/>
          </a:ln>
          <a:effectLst>
            <a:outerShdw dist="45791" dir="18221404" algn="ctr" rotWithShape="0">
              <a:schemeClr val="bg2">
                <a:alpha val="50000"/>
              </a:schemeClr>
            </a:outerShdw>
          </a:effectLst>
        </p:spPr>
        <p:txBody>
          <a:bodyPr lIns="18000" rIns="18000">
            <a:spAutoFit/>
          </a:bodyPr>
          <a:lstStyle/>
          <a:p>
            <a:pPr>
              <a:lnSpc>
                <a:spcPct val="90000"/>
              </a:lnSpc>
              <a:spcBef>
                <a:spcPct val="0"/>
              </a:spcBef>
              <a:buSzPct val="100000"/>
            </a:pPr>
            <a:r>
              <a:rPr kumimoji="1" lang="en-US" altLang="zh-CN" sz="1600" b="1" i="1">
                <a:solidFill>
                  <a:srgbClr val="000099"/>
                </a:solidFill>
                <a:ea typeface="宋体" pitchFamily="2" charset="-122"/>
                <a:cs typeface="Arial" pitchFamily="34" charset="0"/>
              </a:rPr>
              <a:t>CYP2D6*1*10+Arg389Arg</a:t>
            </a:r>
          </a:p>
          <a:p>
            <a:pPr>
              <a:lnSpc>
                <a:spcPct val="90000"/>
              </a:lnSpc>
              <a:spcBef>
                <a:spcPct val="0"/>
              </a:spcBef>
              <a:buSzPct val="100000"/>
            </a:pPr>
            <a:r>
              <a:rPr kumimoji="1" lang="en-US" altLang="zh-CN" sz="1600" b="1" i="1">
                <a:solidFill>
                  <a:srgbClr val="000099"/>
                </a:solidFill>
                <a:ea typeface="宋体" pitchFamily="2" charset="-122"/>
                <a:cs typeface="Arial" pitchFamily="34" charset="0"/>
              </a:rPr>
              <a:t>CYP2D6*10*10+Arg389Arg/Gly389Arg</a:t>
            </a:r>
          </a:p>
        </p:txBody>
      </p:sp>
      <p:sp>
        <p:nvSpPr>
          <p:cNvPr id="341009" name="Text Box 17"/>
          <p:cNvSpPr txBox="1">
            <a:spLocks noChangeArrowheads="1"/>
          </p:cNvSpPr>
          <p:nvPr/>
        </p:nvSpPr>
        <p:spPr bwMode="auto">
          <a:xfrm>
            <a:off x="2762250" y="5067300"/>
            <a:ext cx="4127500" cy="769938"/>
          </a:xfrm>
          <a:prstGeom prst="rect">
            <a:avLst/>
          </a:prstGeom>
          <a:solidFill>
            <a:srgbClr val="FFFF75"/>
          </a:solidFill>
          <a:ln w="15875" algn="ctr">
            <a:solidFill>
              <a:srgbClr val="0000FF"/>
            </a:solidFill>
            <a:miter lim="800000"/>
            <a:headEnd/>
            <a:tailEnd/>
          </a:ln>
          <a:effectLst>
            <a:outerShdw dist="53882" dir="18900000" algn="ctr" rotWithShape="0">
              <a:schemeClr val="bg2">
                <a:alpha val="50000"/>
              </a:schemeClr>
            </a:outerShdw>
          </a:effectLst>
        </p:spPr>
        <p:txBody>
          <a:bodyPr lIns="18000" rIns="18000">
            <a:spAutoFit/>
          </a:bodyPr>
          <a:lstStyle/>
          <a:p>
            <a:pPr>
              <a:lnSpc>
                <a:spcPct val="90000"/>
              </a:lnSpc>
              <a:spcBef>
                <a:spcPct val="0"/>
              </a:spcBef>
            </a:pPr>
            <a:r>
              <a:rPr lang="en-US" altLang="zh-CN" sz="1600" b="1" i="1">
                <a:solidFill>
                  <a:srgbClr val="000099"/>
                </a:solidFill>
                <a:ea typeface="宋体" pitchFamily="2" charset="-122"/>
                <a:cs typeface="Arial" pitchFamily="34" charset="0"/>
              </a:rPr>
              <a:t>CYP2D6*1*1+Arg389Arg/Gly389Arg</a:t>
            </a:r>
          </a:p>
          <a:p>
            <a:pPr>
              <a:lnSpc>
                <a:spcPct val="90000"/>
              </a:lnSpc>
              <a:spcBef>
                <a:spcPct val="0"/>
              </a:spcBef>
            </a:pPr>
            <a:r>
              <a:rPr lang="en-US" altLang="zh-CN" sz="1600" b="1" i="1">
                <a:solidFill>
                  <a:srgbClr val="000099"/>
                </a:solidFill>
                <a:ea typeface="宋体" pitchFamily="2" charset="-122"/>
                <a:cs typeface="Arial" pitchFamily="34" charset="0"/>
              </a:rPr>
              <a:t>CYP2D6*1*10+Gly389Arg </a:t>
            </a:r>
          </a:p>
          <a:p>
            <a:pPr>
              <a:lnSpc>
                <a:spcPct val="90000"/>
              </a:lnSpc>
              <a:spcBef>
                <a:spcPct val="0"/>
              </a:spcBef>
            </a:pPr>
            <a:r>
              <a:rPr lang="en-US" altLang="zh-CN" sz="1600" b="1" i="1">
                <a:solidFill>
                  <a:srgbClr val="000099"/>
                </a:solidFill>
                <a:ea typeface="宋体" pitchFamily="2" charset="-122"/>
                <a:cs typeface="Arial" pitchFamily="34" charset="0"/>
              </a:rPr>
              <a:t>CYP2D6*10*10+Gly389Gly</a:t>
            </a:r>
          </a:p>
        </p:txBody>
      </p:sp>
      <p:sp>
        <p:nvSpPr>
          <p:cNvPr id="341010" name="Text Box 18"/>
          <p:cNvSpPr txBox="1">
            <a:spLocks noChangeArrowheads="1"/>
          </p:cNvSpPr>
          <p:nvPr/>
        </p:nvSpPr>
        <p:spPr bwMode="auto">
          <a:xfrm>
            <a:off x="2762250" y="6084888"/>
            <a:ext cx="4127500" cy="328612"/>
          </a:xfrm>
          <a:prstGeom prst="rect">
            <a:avLst/>
          </a:prstGeom>
          <a:solidFill>
            <a:srgbClr val="E69FFF"/>
          </a:solidFill>
          <a:ln w="15875" algn="ctr">
            <a:solidFill>
              <a:srgbClr val="0000FF"/>
            </a:solidFill>
            <a:miter lim="800000"/>
            <a:headEnd/>
            <a:tailEnd/>
          </a:ln>
          <a:effectLst>
            <a:outerShdw dist="53882" dir="18900000" algn="ctr" rotWithShape="0">
              <a:schemeClr val="bg2">
                <a:alpha val="50000"/>
              </a:schemeClr>
            </a:outerShdw>
          </a:effectLst>
        </p:spPr>
        <p:txBody>
          <a:bodyPr lIns="18000" rIns="18000">
            <a:spAutoFit/>
          </a:bodyPr>
          <a:lstStyle/>
          <a:p>
            <a:pPr>
              <a:lnSpc>
                <a:spcPct val="90000"/>
              </a:lnSpc>
              <a:spcBef>
                <a:spcPct val="0"/>
              </a:spcBef>
              <a:buSzPct val="100000"/>
            </a:pPr>
            <a:r>
              <a:rPr lang="en-US" altLang="zh-CN" sz="1600" b="1" i="1">
                <a:solidFill>
                  <a:srgbClr val="000099"/>
                </a:solidFill>
                <a:ea typeface="宋体" pitchFamily="2" charset="-122"/>
                <a:cs typeface="Arial" pitchFamily="34" charset="0"/>
              </a:rPr>
              <a:t>CYP2D6*1*1/CYP2D6*1*10+Gly389Gly</a:t>
            </a:r>
          </a:p>
        </p:txBody>
      </p:sp>
      <p:sp>
        <p:nvSpPr>
          <p:cNvPr id="341011" name="Line 19"/>
          <p:cNvSpPr>
            <a:spLocks noChangeShapeType="1"/>
          </p:cNvSpPr>
          <p:nvPr/>
        </p:nvSpPr>
        <p:spPr bwMode="auto">
          <a:xfrm>
            <a:off x="1714500" y="4535488"/>
            <a:ext cx="611188"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12" name="Line 20"/>
          <p:cNvSpPr>
            <a:spLocks noChangeShapeType="1"/>
          </p:cNvSpPr>
          <p:nvPr/>
        </p:nvSpPr>
        <p:spPr bwMode="auto">
          <a:xfrm>
            <a:off x="1749425" y="5421313"/>
            <a:ext cx="611188"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13" name="Line 21"/>
          <p:cNvSpPr>
            <a:spLocks noChangeShapeType="1"/>
          </p:cNvSpPr>
          <p:nvPr/>
        </p:nvSpPr>
        <p:spPr bwMode="auto">
          <a:xfrm>
            <a:off x="1758950" y="6300788"/>
            <a:ext cx="611188"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14" name="Line 22"/>
          <p:cNvSpPr>
            <a:spLocks noChangeShapeType="1"/>
          </p:cNvSpPr>
          <p:nvPr/>
        </p:nvSpPr>
        <p:spPr bwMode="auto">
          <a:xfrm>
            <a:off x="7080250" y="2508250"/>
            <a:ext cx="1800225" cy="0"/>
          </a:xfrm>
          <a:prstGeom prst="line">
            <a:avLst/>
          </a:prstGeom>
          <a:noFill/>
          <a:ln w="22225">
            <a:solidFill>
              <a:schemeClr val="bg1"/>
            </a:solidFill>
            <a:round/>
            <a:headEnd/>
            <a:tailEnd type="triangle" w="med" len="lg"/>
          </a:ln>
          <a:effectLst/>
        </p:spPr>
        <p:txBody>
          <a:bodyPr wrap="none"/>
          <a:lstStyle/>
          <a:p>
            <a:endParaRPr lang="zh-CN" altLang="en-US"/>
          </a:p>
        </p:txBody>
      </p:sp>
      <p:sp>
        <p:nvSpPr>
          <p:cNvPr id="341015" name="Text Box 23"/>
          <p:cNvSpPr txBox="1">
            <a:spLocks noChangeArrowheads="1"/>
          </p:cNvSpPr>
          <p:nvPr/>
        </p:nvSpPr>
        <p:spPr bwMode="auto">
          <a:xfrm>
            <a:off x="7223125" y="2165350"/>
            <a:ext cx="1727200" cy="641350"/>
          </a:xfrm>
          <a:prstGeom prst="rect">
            <a:avLst/>
          </a:prstGeom>
          <a:noFill/>
          <a:ln w="9525">
            <a:noFill/>
            <a:miter lim="800000"/>
            <a:headEnd/>
            <a:tailEnd/>
          </a:ln>
          <a:effectLst/>
        </p:spPr>
        <p:txBody>
          <a:bodyPr>
            <a:spAutoFit/>
          </a:bodyPr>
          <a:lstStyle/>
          <a:p>
            <a:pPr algn="ctr">
              <a:spcBef>
                <a:spcPct val="0"/>
              </a:spcBef>
            </a:pPr>
            <a:r>
              <a:rPr kumimoji="1" lang="en-US" altLang="zh-CN" b="1">
                <a:solidFill>
                  <a:srgbClr val="000099"/>
                </a:solidFill>
                <a:ea typeface="宋体" pitchFamily="2" charset="-122"/>
                <a:cs typeface="Arial" pitchFamily="34" charset="0"/>
              </a:rPr>
              <a:t>25mg, bid </a:t>
            </a:r>
          </a:p>
          <a:p>
            <a:pPr algn="ctr">
              <a:spcBef>
                <a:spcPct val="0"/>
              </a:spcBef>
            </a:pPr>
            <a:r>
              <a:rPr kumimoji="1" lang="en-US" altLang="zh-CN" b="1">
                <a:solidFill>
                  <a:srgbClr val="000099"/>
                </a:solidFill>
                <a:ea typeface="宋体" pitchFamily="2" charset="-122"/>
                <a:cs typeface="Arial" pitchFamily="34" charset="0"/>
              </a:rPr>
              <a:t>12w</a:t>
            </a:r>
          </a:p>
        </p:txBody>
      </p:sp>
      <p:sp>
        <p:nvSpPr>
          <p:cNvPr id="341016" name="Text Box 24"/>
          <p:cNvSpPr txBox="1">
            <a:spLocks noChangeArrowheads="1"/>
          </p:cNvSpPr>
          <p:nvPr/>
        </p:nvSpPr>
        <p:spPr bwMode="auto">
          <a:xfrm>
            <a:off x="7232650" y="4300538"/>
            <a:ext cx="1727200" cy="641350"/>
          </a:xfrm>
          <a:prstGeom prst="rect">
            <a:avLst/>
          </a:prstGeom>
          <a:noFill/>
          <a:ln w="9525">
            <a:noFill/>
            <a:miter lim="800000"/>
            <a:headEnd/>
            <a:tailEnd/>
          </a:ln>
          <a:effectLst/>
        </p:spPr>
        <p:txBody>
          <a:bodyPr>
            <a:spAutoFit/>
          </a:bodyPr>
          <a:lstStyle/>
          <a:p>
            <a:pPr algn="ctr">
              <a:spcBef>
                <a:spcPct val="0"/>
              </a:spcBef>
            </a:pPr>
            <a:r>
              <a:rPr kumimoji="1" lang="en-US" altLang="zh-CN" b="1">
                <a:solidFill>
                  <a:srgbClr val="000099"/>
                </a:solidFill>
                <a:ea typeface="宋体" pitchFamily="2" charset="-122"/>
                <a:cs typeface="Arial" pitchFamily="34" charset="0"/>
              </a:rPr>
              <a:t>125mg, bid </a:t>
            </a:r>
          </a:p>
          <a:p>
            <a:pPr algn="ctr">
              <a:spcBef>
                <a:spcPct val="0"/>
              </a:spcBef>
            </a:pPr>
            <a:r>
              <a:rPr kumimoji="1" lang="en-US" altLang="zh-CN" b="1">
                <a:solidFill>
                  <a:srgbClr val="000099"/>
                </a:solidFill>
                <a:ea typeface="宋体" pitchFamily="2" charset="-122"/>
                <a:cs typeface="Arial" pitchFamily="34" charset="0"/>
              </a:rPr>
              <a:t>12w</a:t>
            </a:r>
          </a:p>
        </p:txBody>
      </p:sp>
      <p:sp>
        <p:nvSpPr>
          <p:cNvPr id="341017" name="Text Box 25"/>
          <p:cNvSpPr txBox="1">
            <a:spLocks noChangeArrowheads="1"/>
          </p:cNvSpPr>
          <p:nvPr/>
        </p:nvSpPr>
        <p:spPr bwMode="auto">
          <a:xfrm>
            <a:off x="7232650" y="5180013"/>
            <a:ext cx="1727200" cy="641350"/>
          </a:xfrm>
          <a:prstGeom prst="rect">
            <a:avLst/>
          </a:prstGeom>
          <a:noFill/>
          <a:ln w="9525">
            <a:noFill/>
            <a:miter lim="800000"/>
            <a:headEnd/>
            <a:tailEnd/>
          </a:ln>
          <a:effectLst/>
        </p:spPr>
        <p:txBody>
          <a:bodyPr>
            <a:spAutoFit/>
          </a:bodyPr>
          <a:lstStyle/>
          <a:p>
            <a:pPr algn="ctr">
              <a:spcBef>
                <a:spcPct val="0"/>
              </a:spcBef>
            </a:pPr>
            <a:r>
              <a:rPr kumimoji="1" lang="en-US" altLang="zh-CN" b="1">
                <a:solidFill>
                  <a:srgbClr val="000099"/>
                </a:solidFill>
                <a:ea typeface="宋体" pitchFamily="2" charset="-122"/>
                <a:cs typeface="Arial" pitchFamily="34" charset="0"/>
              </a:rPr>
              <a:t>25mg, bid </a:t>
            </a:r>
          </a:p>
          <a:p>
            <a:pPr algn="ctr">
              <a:spcBef>
                <a:spcPct val="0"/>
              </a:spcBef>
            </a:pPr>
            <a:r>
              <a:rPr kumimoji="1" lang="en-US" altLang="zh-CN" b="1">
                <a:solidFill>
                  <a:srgbClr val="000099"/>
                </a:solidFill>
                <a:ea typeface="宋体" pitchFamily="2" charset="-122"/>
                <a:cs typeface="Arial" pitchFamily="34" charset="0"/>
              </a:rPr>
              <a:t>12w</a:t>
            </a:r>
          </a:p>
        </p:txBody>
      </p:sp>
      <p:sp>
        <p:nvSpPr>
          <p:cNvPr id="341018" name="Text Box 26"/>
          <p:cNvSpPr txBox="1">
            <a:spLocks noChangeArrowheads="1"/>
          </p:cNvSpPr>
          <p:nvPr/>
        </p:nvSpPr>
        <p:spPr bwMode="auto">
          <a:xfrm>
            <a:off x="7134225" y="5988050"/>
            <a:ext cx="1727200" cy="641350"/>
          </a:xfrm>
          <a:prstGeom prst="rect">
            <a:avLst/>
          </a:prstGeom>
          <a:noFill/>
          <a:ln w="9525">
            <a:noFill/>
            <a:miter lim="800000"/>
            <a:headEnd/>
            <a:tailEnd/>
          </a:ln>
          <a:effectLst/>
        </p:spPr>
        <p:txBody>
          <a:bodyPr>
            <a:spAutoFit/>
          </a:bodyPr>
          <a:lstStyle/>
          <a:p>
            <a:pPr algn="ctr">
              <a:spcBef>
                <a:spcPct val="0"/>
              </a:spcBef>
            </a:pPr>
            <a:r>
              <a:rPr kumimoji="1" lang="en-US" altLang="zh-CN" b="1">
                <a:solidFill>
                  <a:srgbClr val="000099"/>
                </a:solidFill>
                <a:ea typeface="宋体" pitchFamily="2" charset="-122"/>
                <a:cs typeface="Arial" pitchFamily="34" charset="0"/>
              </a:rPr>
              <a:t>50mg, bid </a:t>
            </a:r>
          </a:p>
          <a:p>
            <a:pPr algn="ctr">
              <a:spcBef>
                <a:spcPct val="0"/>
              </a:spcBef>
            </a:pPr>
            <a:r>
              <a:rPr kumimoji="1" lang="en-US" altLang="zh-CN" b="1">
                <a:solidFill>
                  <a:srgbClr val="000099"/>
                </a:solidFill>
                <a:ea typeface="宋体" pitchFamily="2" charset="-122"/>
                <a:cs typeface="Arial" pitchFamily="34" charset="0"/>
              </a:rPr>
              <a:t>12w</a:t>
            </a:r>
          </a:p>
        </p:txBody>
      </p:sp>
      <p:sp>
        <p:nvSpPr>
          <p:cNvPr id="341019" name="Line 27"/>
          <p:cNvSpPr>
            <a:spLocks noChangeShapeType="1"/>
          </p:cNvSpPr>
          <p:nvPr/>
        </p:nvSpPr>
        <p:spPr bwMode="auto">
          <a:xfrm>
            <a:off x="1724025" y="4538663"/>
            <a:ext cx="19050" cy="1762125"/>
          </a:xfrm>
          <a:prstGeom prst="line">
            <a:avLst/>
          </a:prstGeom>
          <a:noFill/>
          <a:ln w="22225">
            <a:solidFill>
              <a:schemeClr val="bg1"/>
            </a:solidFill>
            <a:round/>
            <a:headEnd/>
            <a:tailEnd/>
          </a:ln>
          <a:effectLst/>
        </p:spPr>
        <p:txBody>
          <a:bodyPr wrap="none"/>
          <a:lstStyle/>
          <a:p>
            <a:endParaRPr lang="zh-CN" altLang="en-US"/>
          </a:p>
        </p:txBody>
      </p:sp>
      <p:sp>
        <p:nvSpPr>
          <p:cNvPr id="341021" name="Text Box 29"/>
          <p:cNvSpPr txBox="1">
            <a:spLocks noChangeArrowheads="1"/>
          </p:cNvSpPr>
          <p:nvPr/>
        </p:nvSpPr>
        <p:spPr bwMode="auto">
          <a:xfrm>
            <a:off x="1493838" y="1301750"/>
            <a:ext cx="792162" cy="304800"/>
          </a:xfrm>
          <a:prstGeom prst="rect">
            <a:avLst/>
          </a:prstGeom>
          <a:noFill/>
          <a:ln w="9525">
            <a:noFill/>
            <a:miter lim="800000"/>
            <a:headEnd/>
            <a:tailEnd/>
          </a:ln>
          <a:effectLst/>
        </p:spPr>
        <p:txBody>
          <a:bodyPr/>
          <a:lstStyle/>
          <a:p>
            <a:pPr algn="r"/>
            <a:r>
              <a:rPr kumimoji="1" lang="en-US" altLang="zh-CN" sz="1400" b="1" i="1">
                <a:solidFill>
                  <a:srgbClr val="000099"/>
                </a:solidFill>
                <a:ea typeface="宋体" pitchFamily="2" charset="-122"/>
                <a:cs typeface="Arial" pitchFamily="34" charset="0"/>
              </a:rPr>
              <a:t>n=14</a:t>
            </a:r>
          </a:p>
        </p:txBody>
      </p:sp>
      <p:sp>
        <p:nvSpPr>
          <p:cNvPr id="341022" name="Text Box 30"/>
          <p:cNvSpPr txBox="1">
            <a:spLocks noChangeArrowheads="1"/>
          </p:cNvSpPr>
          <p:nvPr/>
        </p:nvSpPr>
        <p:spPr bwMode="auto">
          <a:xfrm>
            <a:off x="1570038" y="2211388"/>
            <a:ext cx="792162" cy="304800"/>
          </a:xfrm>
          <a:prstGeom prst="rect">
            <a:avLst/>
          </a:prstGeom>
          <a:noFill/>
          <a:ln w="9525">
            <a:noFill/>
            <a:miter lim="800000"/>
            <a:headEnd/>
            <a:tailEnd/>
          </a:ln>
          <a:effectLst/>
        </p:spPr>
        <p:txBody>
          <a:bodyPr/>
          <a:lstStyle/>
          <a:p>
            <a:pPr algn="r"/>
            <a:r>
              <a:rPr kumimoji="1" lang="en-US" altLang="zh-CN" sz="1400" b="1" i="1">
                <a:solidFill>
                  <a:srgbClr val="000099"/>
                </a:solidFill>
                <a:ea typeface="宋体" pitchFamily="2" charset="-122"/>
                <a:cs typeface="Arial" pitchFamily="34" charset="0"/>
              </a:rPr>
              <a:t>n=100</a:t>
            </a:r>
          </a:p>
        </p:txBody>
      </p:sp>
      <p:sp>
        <p:nvSpPr>
          <p:cNvPr id="341023" name="Text Box 31"/>
          <p:cNvSpPr txBox="1">
            <a:spLocks noChangeArrowheads="1"/>
          </p:cNvSpPr>
          <p:nvPr/>
        </p:nvSpPr>
        <p:spPr bwMode="auto">
          <a:xfrm>
            <a:off x="1646238" y="3019425"/>
            <a:ext cx="792162" cy="304800"/>
          </a:xfrm>
          <a:prstGeom prst="rect">
            <a:avLst/>
          </a:prstGeom>
          <a:noFill/>
          <a:ln w="9525">
            <a:noFill/>
            <a:miter lim="800000"/>
            <a:headEnd/>
            <a:tailEnd/>
          </a:ln>
          <a:effectLst/>
        </p:spPr>
        <p:txBody>
          <a:bodyPr/>
          <a:lstStyle/>
          <a:p>
            <a:pPr algn="r"/>
            <a:r>
              <a:rPr kumimoji="1" lang="en-US" altLang="zh-CN" b="1" i="1">
                <a:solidFill>
                  <a:srgbClr val="000099"/>
                </a:solidFill>
                <a:ea typeface="宋体" pitchFamily="2" charset="-122"/>
              </a:rPr>
              <a:t>n=</a:t>
            </a:r>
            <a:r>
              <a:rPr kumimoji="1" lang="en-US" altLang="zh-CN" sz="1400" b="1" i="1">
                <a:solidFill>
                  <a:srgbClr val="000099"/>
                </a:solidFill>
                <a:ea typeface="宋体" pitchFamily="2" charset="-122"/>
                <a:cs typeface="Arial" pitchFamily="34" charset="0"/>
              </a:rPr>
              <a:t>104</a:t>
            </a:r>
          </a:p>
        </p:txBody>
      </p:sp>
      <p:sp>
        <p:nvSpPr>
          <p:cNvPr id="341024" name="Text Box 32"/>
          <p:cNvSpPr txBox="1">
            <a:spLocks noChangeArrowheads="1"/>
          </p:cNvSpPr>
          <p:nvPr/>
        </p:nvSpPr>
        <p:spPr bwMode="auto">
          <a:xfrm>
            <a:off x="1666875" y="4191000"/>
            <a:ext cx="792163" cy="304800"/>
          </a:xfrm>
          <a:prstGeom prst="rect">
            <a:avLst/>
          </a:prstGeom>
          <a:noFill/>
          <a:ln w="9525">
            <a:noFill/>
            <a:miter lim="800000"/>
            <a:headEnd/>
            <a:tailEnd/>
          </a:ln>
          <a:effectLst/>
        </p:spPr>
        <p:txBody>
          <a:bodyPr/>
          <a:lstStyle/>
          <a:p>
            <a:pPr algn="r"/>
            <a:r>
              <a:rPr kumimoji="1" lang="en-US" altLang="zh-CN" b="1" i="1">
                <a:solidFill>
                  <a:srgbClr val="000099"/>
                </a:solidFill>
                <a:ea typeface="宋体" pitchFamily="2" charset="-122"/>
              </a:rPr>
              <a:t>n=</a:t>
            </a:r>
            <a:r>
              <a:rPr kumimoji="1" lang="en-US" altLang="zh-CN" sz="1400" b="1" i="1">
                <a:solidFill>
                  <a:srgbClr val="000099"/>
                </a:solidFill>
                <a:ea typeface="宋体" pitchFamily="2" charset="-122"/>
                <a:cs typeface="Arial" pitchFamily="34" charset="0"/>
              </a:rPr>
              <a:t>N=14</a:t>
            </a:r>
          </a:p>
        </p:txBody>
      </p:sp>
      <p:sp>
        <p:nvSpPr>
          <p:cNvPr id="341025" name="Text Box 33"/>
          <p:cNvSpPr txBox="1">
            <a:spLocks noChangeArrowheads="1"/>
          </p:cNvSpPr>
          <p:nvPr/>
        </p:nvSpPr>
        <p:spPr bwMode="auto">
          <a:xfrm>
            <a:off x="1570038" y="5105400"/>
            <a:ext cx="792162" cy="304800"/>
          </a:xfrm>
          <a:prstGeom prst="rect">
            <a:avLst/>
          </a:prstGeom>
          <a:noFill/>
          <a:ln w="9525">
            <a:noFill/>
            <a:miter lim="800000"/>
            <a:headEnd/>
            <a:tailEnd/>
          </a:ln>
          <a:effectLst/>
        </p:spPr>
        <p:txBody>
          <a:bodyPr/>
          <a:lstStyle/>
          <a:p>
            <a:pPr algn="r"/>
            <a:r>
              <a:rPr kumimoji="1" lang="en-US" altLang="zh-CN" b="1" i="1">
                <a:solidFill>
                  <a:srgbClr val="000099"/>
                </a:solidFill>
                <a:ea typeface="宋体" pitchFamily="2" charset="-122"/>
              </a:rPr>
              <a:t>n=</a:t>
            </a:r>
            <a:r>
              <a:rPr kumimoji="1" lang="en-US" altLang="zh-CN" sz="1400" b="1" i="1">
                <a:solidFill>
                  <a:srgbClr val="000099"/>
                </a:solidFill>
                <a:ea typeface="宋体" pitchFamily="2" charset="-122"/>
                <a:cs typeface="Arial" pitchFamily="34" charset="0"/>
              </a:rPr>
              <a:t>91</a:t>
            </a:r>
          </a:p>
        </p:txBody>
      </p:sp>
      <p:sp>
        <p:nvSpPr>
          <p:cNvPr id="341026" name="Text Box 34"/>
          <p:cNvSpPr txBox="1">
            <a:spLocks noChangeArrowheads="1"/>
          </p:cNvSpPr>
          <p:nvPr/>
        </p:nvSpPr>
        <p:spPr bwMode="auto">
          <a:xfrm>
            <a:off x="1655763" y="5964238"/>
            <a:ext cx="792162" cy="304800"/>
          </a:xfrm>
          <a:prstGeom prst="rect">
            <a:avLst/>
          </a:prstGeom>
          <a:noFill/>
          <a:ln w="9525">
            <a:noFill/>
            <a:miter lim="800000"/>
            <a:headEnd/>
            <a:tailEnd/>
          </a:ln>
          <a:effectLst/>
        </p:spPr>
        <p:txBody>
          <a:bodyPr/>
          <a:lstStyle/>
          <a:p>
            <a:pPr algn="r"/>
            <a:r>
              <a:rPr kumimoji="1" lang="en-US" altLang="zh-CN" b="1" i="1">
                <a:solidFill>
                  <a:srgbClr val="000099"/>
                </a:solidFill>
                <a:ea typeface="宋体" pitchFamily="2" charset="-122"/>
              </a:rPr>
              <a:t>n=</a:t>
            </a:r>
            <a:r>
              <a:rPr kumimoji="1" lang="en-US" altLang="zh-CN" sz="1400" b="1" i="1">
                <a:solidFill>
                  <a:srgbClr val="000099"/>
                </a:solidFill>
                <a:ea typeface="宋体" pitchFamily="2" charset="-122"/>
                <a:cs typeface="Arial" pitchFamily="34" charset="0"/>
              </a:rPr>
              <a:t>104</a:t>
            </a:r>
          </a:p>
        </p:txBody>
      </p:sp>
      <p:sp>
        <p:nvSpPr>
          <p:cNvPr id="341028" name="Text Box 36"/>
          <p:cNvSpPr txBox="1">
            <a:spLocks noChangeArrowheads="1"/>
          </p:cNvSpPr>
          <p:nvPr/>
        </p:nvSpPr>
        <p:spPr bwMode="auto">
          <a:xfrm rot="-5400000">
            <a:off x="6223794" y="2229644"/>
            <a:ext cx="1936750" cy="366712"/>
          </a:xfrm>
          <a:prstGeom prst="rect">
            <a:avLst/>
          </a:prstGeom>
          <a:solidFill>
            <a:srgbClr val="C0C0C0"/>
          </a:solidFill>
          <a:ln w="9525">
            <a:solidFill>
              <a:schemeClr val="tx1"/>
            </a:solidFill>
            <a:miter lim="800000"/>
            <a:headEnd/>
            <a:tailEnd/>
          </a:ln>
          <a:effectLst>
            <a:outerShdw dist="45791" dir="18221404" algn="ctr" rotWithShape="0">
              <a:schemeClr val="bg2">
                <a:alpha val="50000"/>
              </a:schemeClr>
            </a:outerShdw>
          </a:effectLst>
        </p:spPr>
        <p:txBody>
          <a:bodyPr anchor="ctr" anchorCtr="1"/>
          <a:lstStyle/>
          <a:p>
            <a:pPr algn="ctr"/>
            <a:r>
              <a:rPr kumimoji="1" lang="zh-CN" altLang="en-US" b="1">
                <a:solidFill>
                  <a:srgbClr val="000099"/>
                </a:solidFill>
                <a:cs typeface="Arial" pitchFamily="34" charset="0"/>
              </a:rPr>
              <a:t>常规治疗</a:t>
            </a:r>
          </a:p>
        </p:txBody>
      </p:sp>
      <p:sp>
        <p:nvSpPr>
          <p:cNvPr id="341029" name="Text Box 37"/>
          <p:cNvSpPr txBox="1">
            <a:spLocks noChangeArrowheads="1"/>
          </p:cNvSpPr>
          <p:nvPr/>
        </p:nvSpPr>
        <p:spPr bwMode="auto">
          <a:xfrm rot="-5400000">
            <a:off x="6184106" y="5169695"/>
            <a:ext cx="2016125" cy="366712"/>
          </a:xfrm>
          <a:prstGeom prst="rect">
            <a:avLst/>
          </a:prstGeom>
          <a:solidFill>
            <a:srgbClr val="C0C0C0"/>
          </a:solidFill>
          <a:ln w="9525" algn="ctr">
            <a:solidFill>
              <a:schemeClr val="tx1"/>
            </a:solidFill>
            <a:miter lim="800000"/>
            <a:headEnd/>
            <a:tailEnd/>
          </a:ln>
          <a:effectLst>
            <a:outerShdw dist="45791" dir="18221404" algn="ctr" rotWithShape="0">
              <a:schemeClr val="bg2">
                <a:alpha val="50000"/>
              </a:schemeClr>
            </a:outerShdw>
          </a:effectLst>
        </p:spPr>
        <p:txBody>
          <a:bodyPr anchor="ctr" anchorCtr="1"/>
          <a:lstStyle/>
          <a:p>
            <a:pPr algn="ctr"/>
            <a:r>
              <a:rPr kumimoji="1" lang="zh-CN" altLang="en-US" b="1">
                <a:solidFill>
                  <a:srgbClr val="000099"/>
                </a:solidFill>
                <a:cs typeface="Arial" pitchFamily="34" charset="0"/>
              </a:rPr>
              <a:t>个体化治疗</a:t>
            </a:r>
          </a:p>
        </p:txBody>
      </p:sp>
      <p:sp>
        <p:nvSpPr>
          <p:cNvPr id="341030" name="AutoShape 38"/>
          <p:cNvSpPr>
            <a:spLocks/>
          </p:cNvSpPr>
          <p:nvPr/>
        </p:nvSpPr>
        <p:spPr bwMode="auto">
          <a:xfrm>
            <a:off x="6888163" y="1335088"/>
            <a:ext cx="74612" cy="2087562"/>
          </a:xfrm>
          <a:prstGeom prst="rightBrace">
            <a:avLst>
              <a:gd name="adj1" fmla="val 233158"/>
              <a:gd name="adj2" fmla="val 50000"/>
            </a:avLst>
          </a:prstGeom>
          <a:noFill/>
          <a:ln w="15875">
            <a:solidFill>
              <a:srgbClr val="0000FF"/>
            </a:solidFill>
            <a:round/>
            <a:headEnd/>
            <a:tailEnd/>
          </a:ln>
          <a:effectLst/>
        </p:spPr>
        <p:txBody>
          <a:bodyPr anchor="ctr">
            <a:spAutoFit/>
          </a:bodyPr>
          <a:lstStyle/>
          <a:p>
            <a:endParaRPr lang="zh-CN" altLang="en-US"/>
          </a:p>
        </p:txBody>
      </p:sp>
      <p:sp>
        <p:nvSpPr>
          <p:cNvPr id="341031" name="AutoShape 39"/>
          <p:cNvSpPr>
            <a:spLocks/>
          </p:cNvSpPr>
          <p:nvPr/>
        </p:nvSpPr>
        <p:spPr bwMode="auto">
          <a:xfrm>
            <a:off x="6907213" y="4262438"/>
            <a:ext cx="74612" cy="2087562"/>
          </a:xfrm>
          <a:prstGeom prst="rightBrace">
            <a:avLst>
              <a:gd name="adj1" fmla="val 233158"/>
              <a:gd name="adj2" fmla="val 50000"/>
            </a:avLst>
          </a:prstGeom>
          <a:noFill/>
          <a:ln w="15875">
            <a:solidFill>
              <a:srgbClr val="0000FF"/>
            </a:solidFill>
            <a:round/>
            <a:headEnd/>
            <a:tailEnd/>
          </a:ln>
          <a:effectLst/>
        </p:spPr>
        <p:txBody>
          <a:bodyPr anchor="ctr">
            <a:spAutoFit/>
          </a:bodyPr>
          <a:lstStyle/>
          <a:p>
            <a:endParaRPr lang="zh-CN" altLang="en-US"/>
          </a:p>
        </p:txBody>
      </p:sp>
      <p:sp>
        <p:nvSpPr>
          <p:cNvPr id="341032" name="AutoShape 40"/>
          <p:cNvSpPr>
            <a:spLocks/>
          </p:cNvSpPr>
          <p:nvPr/>
        </p:nvSpPr>
        <p:spPr bwMode="auto">
          <a:xfrm>
            <a:off x="1616075" y="2300288"/>
            <a:ext cx="71438" cy="3168650"/>
          </a:xfrm>
          <a:prstGeom prst="leftBracket">
            <a:avLst>
              <a:gd name="adj" fmla="val 369627"/>
            </a:avLst>
          </a:prstGeom>
          <a:noFill/>
          <a:ln w="15875">
            <a:solidFill>
              <a:schemeClr val="bg1"/>
            </a:solidFill>
            <a:round/>
            <a:headEnd/>
            <a:tailEnd/>
          </a:ln>
          <a:effectLst/>
        </p:spPr>
        <p:txBody>
          <a:bodyPr anchor="ctr">
            <a:spAutoFit/>
          </a:bodyPr>
          <a:lstStyle/>
          <a:p>
            <a:endParaRPr lang="zh-CN" altLang="en-US"/>
          </a:p>
        </p:txBody>
      </p:sp>
      <p:sp>
        <p:nvSpPr>
          <p:cNvPr id="341033" name="Text Box 41"/>
          <p:cNvSpPr txBox="1">
            <a:spLocks noChangeArrowheads="1"/>
          </p:cNvSpPr>
          <p:nvPr/>
        </p:nvSpPr>
        <p:spPr bwMode="auto">
          <a:xfrm>
            <a:off x="1462088" y="428625"/>
            <a:ext cx="6497637" cy="455613"/>
          </a:xfrm>
          <a:prstGeom prst="rect">
            <a:avLst/>
          </a:prstGeom>
          <a:noFill/>
          <a:ln w="9525">
            <a:noFill/>
            <a:miter lim="800000"/>
            <a:headEnd/>
            <a:tailEnd/>
          </a:ln>
          <a:effectLst/>
        </p:spPr>
        <p:txBody>
          <a:bodyPr>
            <a:spAutoFit/>
          </a:bodyPr>
          <a:lstStyle/>
          <a:p>
            <a:pPr>
              <a:lnSpc>
                <a:spcPct val="85000"/>
              </a:lnSpc>
            </a:pPr>
            <a:r>
              <a:rPr kumimoji="1" lang="zh-CN" altLang="en-US" sz="2800" b="1">
                <a:solidFill>
                  <a:srgbClr val="0000CC"/>
                </a:solidFill>
              </a:rPr>
              <a:t>美托洛尔治疗高血压的个体化用药</a:t>
            </a:r>
            <a:endParaRPr kumimoji="1" lang="en-US" altLang="zh-CN" sz="2800" b="1">
              <a:solidFill>
                <a:srgbClr val="0000CC"/>
              </a:solidFill>
            </a:endParaRPr>
          </a:p>
        </p:txBody>
      </p:sp>
      <p:sp>
        <p:nvSpPr>
          <p:cNvPr id="341036" name="Text Box 44"/>
          <p:cNvSpPr txBox="1">
            <a:spLocks noChangeArrowheads="1"/>
          </p:cNvSpPr>
          <p:nvPr/>
        </p:nvSpPr>
        <p:spPr bwMode="auto">
          <a:xfrm>
            <a:off x="2286000" y="1385888"/>
            <a:ext cx="533400" cy="366712"/>
          </a:xfrm>
          <a:prstGeom prst="rect">
            <a:avLst/>
          </a:prstGeom>
          <a:noFill/>
          <a:ln w="9525" algn="ctr">
            <a:noFill/>
            <a:miter lim="800000"/>
            <a:headEnd/>
            <a:tailEnd/>
          </a:ln>
          <a:effectLst/>
        </p:spPr>
        <p:txBody>
          <a:bodyPr>
            <a:spAutoFit/>
          </a:bodyPr>
          <a:lstStyle/>
          <a:p>
            <a:r>
              <a:rPr lang="en-US" altLang="zh-CN" b="1">
                <a:solidFill>
                  <a:srgbClr val="0000CC"/>
                </a:solidFill>
                <a:ea typeface="宋体" pitchFamily="2" charset="-122"/>
              </a:rPr>
              <a:t>A1</a:t>
            </a:r>
          </a:p>
        </p:txBody>
      </p:sp>
      <p:sp>
        <p:nvSpPr>
          <p:cNvPr id="341037" name="Text Box 45"/>
          <p:cNvSpPr txBox="1">
            <a:spLocks noChangeArrowheads="1"/>
          </p:cNvSpPr>
          <p:nvPr/>
        </p:nvSpPr>
        <p:spPr bwMode="auto">
          <a:xfrm>
            <a:off x="2286000" y="2300288"/>
            <a:ext cx="533400" cy="366712"/>
          </a:xfrm>
          <a:prstGeom prst="rect">
            <a:avLst/>
          </a:prstGeom>
          <a:noFill/>
          <a:ln w="9525" algn="ctr">
            <a:noFill/>
            <a:miter lim="800000"/>
            <a:headEnd/>
            <a:tailEnd/>
          </a:ln>
          <a:effectLst/>
        </p:spPr>
        <p:txBody>
          <a:bodyPr>
            <a:spAutoFit/>
          </a:bodyPr>
          <a:lstStyle/>
          <a:p>
            <a:r>
              <a:rPr lang="en-US" altLang="zh-CN" b="1">
                <a:solidFill>
                  <a:srgbClr val="0000CC"/>
                </a:solidFill>
                <a:ea typeface="宋体" pitchFamily="2" charset="-122"/>
              </a:rPr>
              <a:t>A2</a:t>
            </a:r>
          </a:p>
        </p:txBody>
      </p:sp>
      <p:sp>
        <p:nvSpPr>
          <p:cNvPr id="341038" name="Text Box 46"/>
          <p:cNvSpPr txBox="1">
            <a:spLocks noChangeArrowheads="1"/>
          </p:cNvSpPr>
          <p:nvPr/>
        </p:nvSpPr>
        <p:spPr bwMode="auto">
          <a:xfrm>
            <a:off x="2286000" y="3138488"/>
            <a:ext cx="533400" cy="366712"/>
          </a:xfrm>
          <a:prstGeom prst="rect">
            <a:avLst/>
          </a:prstGeom>
          <a:noFill/>
          <a:ln w="9525" algn="ctr">
            <a:noFill/>
            <a:miter lim="800000"/>
            <a:headEnd/>
            <a:tailEnd/>
          </a:ln>
          <a:effectLst/>
        </p:spPr>
        <p:txBody>
          <a:bodyPr>
            <a:spAutoFit/>
          </a:bodyPr>
          <a:lstStyle/>
          <a:p>
            <a:r>
              <a:rPr lang="en-US" altLang="zh-CN" b="1">
                <a:solidFill>
                  <a:srgbClr val="0000CC"/>
                </a:solidFill>
                <a:ea typeface="宋体" pitchFamily="2" charset="-122"/>
              </a:rPr>
              <a:t>A3</a:t>
            </a:r>
          </a:p>
        </p:txBody>
      </p:sp>
      <p:sp>
        <p:nvSpPr>
          <p:cNvPr id="341039" name="Text Box 47"/>
          <p:cNvSpPr txBox="1">
            <a:spLocks noChangeArrowheads="1"/>
          </p:cNvSpPr>
          <p:nvPr/>
        </p:nvSpPr>
        <p:spPr bwMode="auto">
          <a:xfrm>
            <a:off x="2286000" y="4357688"/>
            <a:ext cx="533400" cy="366712"/>
          </a:xfrm>
          <a:prstGeom prst="rect">
            <a:avLst/>
          </a:prstGeom>
          <a:noFill/>
          <a:ln w="9525" algn="ctr">
            <a:noFill/>
            <a:miter lim="800000"/>
            <a:headEnd/>
            <a:tailEnd/>
          </a:ln>
          <a:effectLst/>
        </p:spPr>
        <p:txBody>
          <a:bodyPr>
            <a:spAutoFit/>
          </a:bodyPr>
          <a:lstStyle/>
          <a:p>
            <a:r>
              <a:rPr lang="en-US" altLang="zh-CN" b="1">
                <a:solidFill>
                  <a:srgbClr val="0000CC"/>
                </a:solidFill>
                <a:ea typeface="宋体" pitchFamily="2" charset="-122"/>
              </a:rPr>
              <a:t>B1</a:t>
            </a:r>
          </a:p>
        </p:txBody>
      </p:sp>
      <p:sp>
        <p:nvSpPr>
          <p:cNvPr id="341040" name="Text Box 48"/>
          <p:cNvSpPr txBox="1">
            <a:spLocks noChangeArrowheads="1"/>
          </p:cNvSpPr>
          <p:nvPr/>
        </p:nvSpPr>
        <p:spPr bwMode="auto">
          <a:xfrm>
            <a:off x="2286000" y="5200650"/>
            <a:ext cx="533400" cy="366713"/>
          </a:xfrm>
          <a:prstGeom prst="rect">
            <a:avLst/>
          </a:prstGeom>
          <a:noFill/>
          <a:ln w="9525" algn="ctr">
            <a:noFill/>
            <a:miter lim="800000"/>
            <a:headEnd/>
            <a:tailEnd/>
          </a:ln>
          <a:effectLst/>
        </p:spPr>
        <p:txBody>
          <a:bodyPr>
            <a:spAutoFit/>
          </a:bodyPr>
          <a:lstStyle/>
          <a:p>
            <a:r>
              <a:rPr lang="en-US" altLang="zh-CN" b="1">
                <a:solidFill>
                  <a:srgbClr val="0000CC"/>
                </a:solidFill>
                <a:ea typeface="宋体" pitchFamily="2" charset="-122"/>
              </a:rPr>
              <a:t>B2</a:t>
            </a:r>
          </a:p>
        </p:txBody>
      </p:sp>
      <p:sp>
        <p:nvSpPr>
          <p:cNvPr id="341041" name="Text Box 49"/>
          <p:cNvSpPr txBox="1">
            <a:spLocks noChangeArrowheads="1"/>
          </p:cNvSpPr>
          <p:nvPr/>
        </p:nvSpPr>
        <p:spPr bwMode="auto">
          <a:xfrm>
            <a:off x="2286000" y="6100763"/>
            <a:ext cx="533400" cy="366712"/>
          </a:xfrm>
          <a:prstGeom prst="rect">
            <a:avLst/>
          </a:prstGeom>
          <a:noFill/>
          <a:ln w="9525" algn="ctr">
            <a:noFill/>
            <a:miter lim="800000"/>
            <a:headEnd/>
            <a:tailEnd/>
          </a:ln>
          <a:effectLst/>
        </p:spPr>
        <p:txBody>
          <a:bodyPr>
            <a:spAutoFit/>
          </a:bodyPr>
          <a:lstStyle/>
          <a:p>
            <a:r>
              <a:rPr lang="en-US" altLang="zh-CN" b="1">
                <a:solidFill>
                  <a:srgbClr val="0000CC"/>
                </a:solidFill>
                <a:ea typeface="宋体" pitchFamily="2" charset="-122"/>
              </a:rPr>
              <a:t>B3</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93" name="Text Box 69"/>
          <p:cNvSpPr txBox="1">
            <a:spLocks noChangeArrowheads="1"/>
          </p:cNvSpPr>
          <p:nvPr/>
        </p:nvSpPr>
        <p:spPr bwMode="auto">
          <a:xfrm>
            <a:off x="1462088" y="381000"/>
            <a:ext cx="7834312" cy="455613"/>
          </a:xfrm>
          <a:prstGeom prst="rect">
            <a:avLst/>
          </a:prstGeom>
          <a:noFill/>
          <a:ln w="9525">
            <a:noFill/>
            <a:miter lim="800000"/>
            <a:headEnd/>
            <a:tailEnd/>
          </a:ln>
          <a:effectLst/>
        </p:spPr>
        <p:txBody>
          <a:bodyPr>
            <a:spAutoFit/>
          </a:bodyPr>
          <a:lstStyle/>
          <a:p>
            <a:pPr>
              <a:lnSpc>
                <a:spcPct val="85000"/>
              </a:lnSpc>
            </a:pPr>
            <a:r>
              <a:rPr kumimoji="1" lang="zh-CN" altLang="en-US" sz="2800" b="1">
                <a:solidFill>
                  <a:srgbClr val="0000CC"/>
                </a:solidFill>
              </a:rPr>
              <a:t>前瞻性美托洛尔治疗高血压的个体化用药研究</a:t>
            </a:r>
            <a:endParaRPr kumimoji="1" lang="en-US" altLang="zh-CN" sz="2800" b="1">
              <a:solidFill>
                <a:srgbClr val="0000CC"/>
              </a:solidFill>
            </a:endParaRPr>
          </a:p>
        </p:txBody>
      </p:sp>
      <p:graphicFrame>
        <p:nvGraphicFramePr>
          <p:cNvPr id="462397" name="Group 573"/>
          <p:cNvGraphicFramePr>
            <a:graphicFrameLocks noGrp="1"/>
          </p:cNvGraphicFramePr>
          <p:nvPr/>
        </p:nvGraphicFramePr>
        <p:xfrm>
          <a:off x="762000" y="1757363"/>
          <a:ext cx="8229600" cy="4247833"/>
        </p:xfrm>
        <a:graphic>
          <a:graphicData uri="http://schemas.openxmlformats.org/drawingml/2006/table">
            <a:tbl>
              <a:tblPr/>
              <a:tblGrid>
                <a:gridCol w="2209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457200">
                <a:tc rowSpan="2"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根据</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CYP2D6</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和</a:t>
                      </a:r>
                      <a:r>
                        <a:rPr kumimoji="0" lang="zh-CN" altLang="en-US" sz="20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000" b="1" i="0" u="none" strike="noStrike" cap="none" normalizeH="0" baseline="0" smtClean="0">
                          <a:ln>
                            <a:noFill/>
                          </a:ln>
                          <a:solidFill>
                            <a:srgbClr val="0000CC"/>
                          </a:solidFill>
                          <a:effectLst/>
                          <a:latin typeface="Arial" pitchFamily="34" charset="0"/>
                          <a:ea typeface="黑体" pitchFamily="49" charset="-122"/>
                          <a:sym typeface="Symbol" pitchFamily="18" charset="2"/>
                        </a:rPr>
                        <a:t>1</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受体基因型分组</a:t>
                      </a:r>
                    </a:p>
                  </a:txBody>
                  <a:tcPr marL="0" marR="0" marT="0" marB="0" anchor="ctr" anchorCtr="1" horzOverflow="overflow">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传统治疗组</a:t>
                      </a:r>
                    </a:p>
                  </a:txBody>
                  <a:tcPr marL="0" marR="0" marT="0" marB="0" anchor="ctr" anchorCtr="1" horzOverflow="overflow">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个体化治疗组</a:t>
                      </a:r>
                    </a:p>
                  </a:txBody>
                  <a:tcPr marL="0" marR="0" marT="0" marB="0" anchor="ctr" anchorCtr="1" horzOverflow="overflow">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5720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组别</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剂量</a:t>
                      </a:r>
                    </a:p>
                  </a:txBody>
                  <a:tcPr marL="0" marR="0" marT="0" marB="0" anchor="ctr" anchorCtr="1" horzOverflow="overflow">
                    <a:lnL w="12700"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组别</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剂量</a:t>
                      </a:r>
                    </a:p>
                  </a:txBody>
                  <a:tcPr marL="0" marR="0" marT="0" marB="0" anchor="ctr" anchorCtr="1" horzOverflow="overflow">
                    <a:lnL w="12700"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5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代谢中</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反应强</a:t>
                      </a:r>
                    </a:p>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代谢低</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反应强</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中</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en-US" sz="2000" b="0" i="0" u="none" strike="noStrike" cap="none" normalizeH="0" baseline="0" smtClean="0">
                        <a:ln>
                          <a:noFill/>
                        </a:ln>
                        <a:solidFill>
                          <a:schemeClr val="tx2"/>
                        </a:solidFill>
                        <a:effectLst/>
                        <a:latin typeface="Arial" pitchFamily="34" charset="0"/>
                        <a:ea typeface="宋体" pitchFamily="2" charset="-122"/>
                      </a:endParaRPr>
                    </a:p>
                  </a:txBody>
                  <a:tcPr marL="0" marR="0" marT="0" marB="0" horzOverflow="overflow">
                    <a:lnL w="12700" cap="flat" cmpd="sng" algn="ctr">
                      <a:solidFill>
                        <a:schemeClr val="bg1"/>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A1</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(n-14)</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25mg</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bid</a:t>
                      </a:r>
                    </a:p>
                  </a:txBody>
                  <a:tcPr marL="0" marR="0" marT="0" marB="0" anchor="ctr" anchorCtr="1" horzOverflow="overflow">
                    <a:lnL w="12700"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B1</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(n=14)</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12.5mg</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bid</a:t>
                      </a:r>
                    </a:p>
                  </a:txBody>
                  <a:tcPr marL="0" marR="0" marT="0" marB="0" anchor="ctr" anchorCtr="1" horzOverflow="overflow">
                    <a:lnL w="12700"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代谢强</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反应强</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中</a:t>
                      </a:r>
                    </a:p>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代谢中</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反应中</a:t>
                      </a:r>
                    </a:p>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代谢弱</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反应弱</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en-US" sz="2000" b="0" i="0" u="none" strike="noStrike" cap="none" normalizeH="0" baseline="0" smtClean="0">
                        <a:ln>
                          <a:noFill/>
                        </a:ln>
                        <a:solidFill>
                          <a:schemeClr val="tx2"/>
                        </a:solidFill>
                        <a:effectLst/>
                        <a:latin typeface="Arial" pitchFamily="34" charset="0"/>
                        <a:ea typeface="宋体" pitchFamily="2" charset="-122"/>
                      </a:endParaRPr>
                    </a:p>
                  </a:txBody>
                  <a:tcPr marL="0" marR="0" marT="0" marB="0" horzOverflow="overflow">
                    <a:lnL w="12700" cap="flat" cmpd="sng" algn="ctr">
                      <a:solidFill>
                        <a:schemeClr val="bg1"/>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A2</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(n=100)</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B2</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(n=91)</a:t>
                      </a:r>
                      <a:endParaRPr kumimoji="0" lang="zh-CN" altLang="en-US" sz="2000" b="1" i="0" u="none" strike="noStrike" cap="none" normalizeH="0" baseline="0" smtClean="0">
                        <a:ln>
                          <a:noFill/>
                        </a:ln>
                        <a:solidFill>
                          <a:srgbClr val="0000CC"/>
                        </a:solidFill>
                        <a:effectLst/>
                        <a:latin typeface="Arial" pitchFamily="34" charset="0"/>
                        <a:ea typeface="黑体" pitchFamily="49" charset="-122"/>
                      </a:endParaRP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25mg</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bid</a:t>
                      </a:r>
                    </a:p>
                  </a:txBody>
                  <a:tcPr marL="0" marR="0" marT="0" marB="0" anchor="ctr" anchorCtr="1" horzOverflow="overflow">
                    <a:lnL w="12700"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715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2000" b="1" i="0" u="none" strike="noStrike" cap="none" normalizeH="0" baseline="0" smtClean="0">
                          <a:ln>
                            <a:noFill/>
                          </a:ln>
                          <a:solidFill>
                            <a:srgbClr val="0000CC"/>
                          </a:solidFill>
                          <a:effectLst/>
                          <a:latin typeface="Arial" pitchFamily="34" charset="0"/>
                          <a:ea typeface="黑体" pitchFamily="49" charset="-122"/>
                        </a:rPr>
                        <a:t>代谢强</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中</a:t>
                      </a:r>
                      <a:r>
                        <a:rPr kumimoji="0" lang="en-US" altLang="zh-CN" sz="20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000" b="1" i="0" u="none" strike="noStrike" cap="none" normalizeH="0" baseline="0" smtClean="0">
                          <a:ln>
                            <a:noFill/>
                          </a:ln>
                          <a:solidFill>
                            <a:srgbClr val="0000CC"/>
                          </a:solidFill>
                          <a:effectLst/>
                          <a:latin typeface="Arial" pitchFamily="34" charset="0"/>
                          <a:ea typeface="黑体" pitchFamily="49" charset="-122"/>
                        </a:rPr>
                        <a:t>反应弱</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zh-CN" altLang="en-US" sz="2000" b="0" i="0" u="none" strike="noStrike" cap="none" normalizeH="0" baseline="0" smtClean="0">
                        <a:ln>
                          <a:noFill/>
                        </a:ln>
                        <a:solidFill>
                          <a:schemeClr val="tx2"/>
                        </a:solidFill>
                        <a:effectLst/>
                        <a:latin typeface="Arial" pitchFamily="34" charset="0"/>
                        <a:ea typeface="宋体" pitchFamily="2" charset="-122"/>
                      </a:endParaRPr>
                    </a:p>
                  </a:txBody>
                  <a:tcPr marL="0" marR="0" marT="0" marB="0" horzOverflow="overflow">
                    <a:lnL w="12700" cap="flat" cmpd="sng" algn="ctr">
                      <a:solidFill>
                        <a:schemeClr val="bg1"/>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A3</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(n=104)</a:t>
                      </a: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B3</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(n=99)</a:t>
                      </a:r>
                      <a:endParaRPr kumimoji="0" lang="zh-CN" altLang="en-US" sz="2000" b="1" i="0" u="none" strike="noStrike" cap="none" normalizeH="0" baseline="0" smtClean="0">
                        <a:ln>
                          <a:noFill/>
                        </a:ln>
                        <a:solidFill>
                          <a:srgbClr val="0000CC"/>
                        </a:solidFill>
                        <a:effectLst/>
                        <a:latin typeface="Arial" pitchFamily="34" charset="0"/>
                        <a:ea typeface="黑体" pitchFamily="49" charset="-122"/>
                      </a:endParaRPr>
                    </a:p>
                  </a:txBody>
                  <a:tcPr marL="0" marR="0" marT="0" marB="0" anchor="ctr" anchorCtr="1" horzOverflow="overflow">
                    <a:lnL w="28575"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50mg</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000" b="1" i="0" u="none" strike="noStrike" cap="none" normalizeH="0" baseline="0" smtClean="0">
                          <a:ln>
                            <a:noFill/>
                          </a:ln>
                          <a:solidFill>
                            <a:srgbClr val="0000CC"/>
                          </a:solidFill>
                          <a:effectLst/>
                          <a:latin typeface="Arial" pitchFamily="34" charset="0"/>
                          <a:ea typeface="黑体" pitchFamily="49" charset="-122"/>
                        </a:rPr>
                        <a:t>bid</a:t>
                      </a:r>
                    </a:p>
                  </a:txBody>
                  <a:tcPr marL="0" marR="0" marT="0" marB="0" anchor="ctr" anchorCtr="1" horzOverflow="overflow">
                    <a:lnL w="12700"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2030" name="Rectangle 206"/>
          <p:cNvSpPr>
            <a:spLocks noChangeArrowheads="1"/>
          </p:cNvSpPr>
          <p:nvPr/>
        </p:nvSpPr>
        <p:spPr bwMode="auto">
          <a:xfrm>
            <a:off x="3276600" y="2986088"/>
            <a:ext cx="152400" cy="381000"/>
          </a:xfrm>
          <a:prstGeom prst="rect">
            <a:avLst/>
          </a:prstGeom>
          <a:solidFill>
            <a:srgbClr val="6600CC"/>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31" name="Rectangle 207"/>
          <p:cNvSpPr>
            <a:spLocks noChangeArrowheads="1"/>
          </p:cNvSpPr>
          <p:nvPr/>
        </p:nvSpPr>
        <p:spPr bwMode="auto">
          <a:xfrm>
            <a:off x="3343275" y="3367088"/>
            <a:ext cx="85725" cy="381000"/>
          </a:xfrm>
          <a:prstGeom prst="rect">
            <a:avLst/>
          </a:prstGeom>
          <a:solidFill>
            <a:srgbClr val="6600CC"/>
          </a:solidFill>
          <a:ln w="9525" algn="ctr">
            <a:solidFill>
              <a:schemeClr val="bg1"/>
            </a:solidFill>
            <a:miter lim="800000"/>
            <a:headEnd/>
            <a:tailEnd/>
          </a:ln>
          <a:effectLst/>
        </p:spPr>
        <p:txBody>
          <a:bodyPr wrap="none" anchor="ctr"/>
          <a:lstStyle/>
          <a:p>
            <a:endParaRPr lang="zh-CN" altLang="en-US"/>
          </a:p>
        </p:txBody>
      </p:sp>
      <p:sp>
        <p:nvSpPr>
          <p:cNvPr id="462032" name="Rectangle 208"/>
          <p:cNvSpPr>
            <a:spLocks noChangeArrowheads="1"/>
          </p:cNvSpPr>
          <p:nvPr/>
        </p:nvSpPr>
        <p:spPr bwMode="auto">
          <a:xfrm flipH="1">
            <a:off x="3433763" y="2986088"/>
            <a:ext cx="152400" cy="381000"/>
          </a:xfrm>
          <a:prstGeom prst="rect">
            <a:avLst/>
          </a:prstGeom>
          <a:solidFill>
            <a:srgbClr val="FF0000"/>
          </a:solidFill>
          <a:ln w="9525">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33" name="Rectangle 209"/>
          <p:cNvSpPr>
            <a:spLocks noChangeArrowheads="1"/>
          </p:cNvSpPr>
          <p:nvPr/>
        </p:nvSpPr>
        <p:spPr bwMode="auto">
          <a:xfrm flipH="1">
            <a:off x="3433763" y="3367088"/>
            <a:ext cx="85725" cy="381000"/>
          </a:xfrm>
          <a:prstGeom prst="rect">
            <a:avLst/>
          </a:prstGeom>
          <a:solidFill>
            <a:srgbClr val="FF0000"/>
          </a:solidFill>
          <a:ln w="9525">
            <a:solidFill>
              <a:schemeClr val="bg1"/>
            </a:solidFill>
            <a:miter lim="800000"/>
            <a:headEnd/>
            <a:tailEnd/>
          </a:ln>
          <a:effectLst/>
        </p:spPr>
        <p:txBody>
          <a:bodyPr wrap="none" anchor="ctr"/>
          <a:lstStyle/>
          <a:p>
            <a:endParaRPr lang="zh-CN" altLang="en-US"/>
          </a:p>
        </p:txBody>
      </p:sp>
      <p:sp>
        <p:nvSpPr>
          <p:cNvPr id="462034" name="Rectangle 210"/>
          <p:cNvSpPr>
            <a:spLocks noChangeArrowheads="1"/>
          </p:cNvSpPr>
          <p:nvPr/>
        </p:nvSpPr>
        <p:spPr bwMode="auto">
          <a:xfrm>
            <a:off x="3814763" y="2986088"/>
            <a:ext cx="152400" cy="381000"/>
          </a:xfrm>
          <a:prstGeom prst="rect">
            <a:avLst/>
          </a:prstGeom>
          <a:solidFill>
            <a:srgbClr val="008000"/>
          </a:solidFill>
          <a:ln w="9525">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35" name="Rectangle 211"/>
          <p:cNvSpPr>
            <a:spLocks noChangeArrowheads="1"/>
          </p:cNvSpPr>
          <p:nvPr/>
        </p:nvSpPr>
        <p:spPr bwMode="auto">
          <a:xfrm>
            <a:off x="3881438" y="3367088"/>
            <a:ext cx="85725" cy="381000"/>
          </a:xfrm>
          <a:prstGeom prst="rect">
            <a:avLst/>
          </a:prstGeom>
          <a:solidFill>
            <a:srgbClr val="008000"/>
          </a:solidFill>
          <a:ln w="9525">
            <a:solidFill>
              <a:schemeClr val="bg1"/>
            </a:solidFill>
            <a:miter lim="800000"/>
            <a:headEnd/>
            <a:tailEnd/>
          </a:ln>
          <a:effectLst/>
        </p:spPr>
        <p:txBody>
          <a:bodyPr wrap="none" anchor="ctr"/>
          <a:lstStyle/>
          <a:p>
            <a:endParaRPr lang="zh-CN" altLang="en-US"/>
          </a:p>
        </p:txBody>
      </p:sp>
      <p:sp>
        <p:nvSpPr>
          <p:cNvPr id="462036" name="Rectangle 212"/>
          <p:cNvSpPr>
            <a:spLocks noChangeArrowheads="1"/>
          </p:cNvSpPr>
          <p:nvPr/>
        </p:nvSpPr>
        <p:spPr bwMode="auto">
          <a:xfrm flipH="1">
            <a:off x="3967163" y="2986088"/>
            <a:ext cx="152400" cy="381000"/>
          </a:xfrm>
          <a:prstGeom prst="rect">
            <a:avLst/>
          </a:prstGeom>
          <a:solidFill>
            <a:srgbClr val="FF0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37" name="Rectangle 213"/>
          <p:cNvSpPr>
            <a:spLocks noChangeArrowheads="1"/>
          </p:cNvSpPr>
          <p:nvPr/>
        </p:nvSpPr>
        <p:spPr bwMode="auto">
          <a:xfrm flipH="1">
            <a:off x="3967163" y="3367088"/>
            <a:ext cx="85725" cy="381000"/>
          </a:xfrm>
          <a:prstGeom prst="rect">
            <a:avLst/>
          </a:prstGeom>
          <a:solidFill>
            <a:srgbClr val="FF0000"/>
          </a:solidFill>
          <a:ln w="9525" algn="ctr">
            <a:solidFill>
              <a:schemeClr val="bg1"/>
            </a:solidFill>
            <a:miter lim="800000"/>
            <a:headEnd/>
            <a:tailEnd/>
          </a:ln>
          <a:effectLst/>
        </p:spPr>
        <p:txBody>
          <a:bodyPr wrap="none" anchor="ctr"/>
          <a:lstStyle/>
          <a:p>
            <a:endParaRPr lang="zh-CN" altLang="en-US"/>
          </a:p>
        </p:txBody>
      </p:sp>
      <p:sp>
        <p:nvSpPr>
          <p:cNvPr id="462038" name="Rectangle 214"/>
          <p:cNvSpPr>
            <a:spLocks noChangeArrowheads="1"/>
          </p:cNvSpPr>
          <p:nvPr/>
        </p:nvSpPr>
        <p:spPr bwMode="auto">
          <a:xfrm>
            <a:off x="4348163" y="2986088"/>
            <a:ext cx="152400" cy="381000"/>
          </a:xfrm>
          <a:prstGeom prst="rect">
            <a:avLst/>
          </a:prstGeom>
          <a:solidFill>
            <a:srgbClr val="008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39" name="Rectangle 215"/>
          <p:cNvSpPr>
            <a:spLocks noChangeArrowheads="1"/>
          </p:cNvSpPr>
          <p:nvPr/>
        </p:nvSpPr>
        <p:spPr bwMode="auto">
          <a:xfrm>
            <a:off x="4414838" y="3367088"/>
            <a:ext cx="85725" cy="381000"/>
          </a:xfrm>
          <a:prstGeom prst="rect">
            <a:avLst/>
          </a:prstGeom>
          <a:solidFill>
            <a:srgbClr val="008000"/>
          </a:solidFill>
          <a:ln w="9525">
            <a:solidFill>
              <a:schemeClr val="bg1"/>
            </a:solidFill>
            <a:miter lim="800000"/>
            <a:headEnd/>
            <a:tailEnd/>
          </a:ln>
          <a:effectLst/>
        </p:spPr>
        <p:txBody>
          <a:bodyPr wrap="none" anchor="ctr"/>
          <a:lstStyle/>
          <a:p>
            <a:endParaRPr lang="zh-CN" altLang="en-US"/>
          </a:p>
        </p:txBody>
      </p:sp>
      <p:sp>
        <p:nvSpPr>
          <p:cNvPr id="462040" name="Rectangle 216"/>
          <p:cNvSpPr>
            <a:spLocks noChangeArrowheads="1"/>
          </p:cNvSpPr>
          <p:nvPr/>
        </p:nvSpPr>
        <p:spPr bwMode="auto">
          <a:xfrm flipH="1">
            <a:off x="4500563" y="2986088"/>
            <a:ext cx="152400" cy="381000"/>
          </a:xfrm>
          <a:prstGeom prst="rect">
            <a:avLst/>
          </a:prstGeom>
          <a:solidFill>
            <a:srgbClr val="9F3FFF"/>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41" name="Rectangle 217"/>
          <p:cNvSpPr>
            <a:spLocks noChangeArrowheads="1"/>
          </p:cNvSpPr>
          <p:nvPr/>
        </p:nvSpPr>
        <p:spPr bwMode="auto">
          <a:xfrm flipH="1">
            <a:off x="4500563" y="3367088"/>
            <a:ext cx="85725" cy="381000"/>
          </a:xfrm>
          <a:prstGeom prst="rect">
            <a:avLst/>
          </a:prstGeom>
          <a:solidFill>
            <a:srgbClr val="9F3FFF"/>
          </a:solidFill>
          <a:ln w="9525" algn="ctr">
            <a:solidFill>
              <a:schemeClr val="bg1"/>
            </a:solidFill>
            <a:miter lim="800000"/>
            <a:headEnd/>
            <a:tailEnd/>
          </a:ln>
          <a:effectLst/>
        </p:spPr>
        <p:txBody>
          <a:bodyPr wrap="none" anchor="ctr"/>
          <a:lstStyle/>
          <a:p>
            <a:endParaRPr lang="zh-CN" altLang="en-US"/>
          </a:p>
        </p:txBody>
      </p:sp>
      <p:sp>
        <p:nvSpPr>
          <p:cNvPr id="462042" name="Oval 218"/>
          <p:cNvSpPr>
            <a:spLocks noChangeArrowheads="1"/>
          </p:cNvSpPr>
          <p:nvPr/>
        </p:nvSpPr>
        <p:spPr bwMode="auto">
          <a:xfrm>
            <a:off x="3295650" y="2757488"/>
            <a:ext cx="228600" cy="228600"/>
          </a:xfrm>
          <a:prstGeom prst="ellipse">
            <a:avLst/>
          </a:prstGeom>
          <a:solidFill>
            <a:srgbClr val="6600CC"/>
          </a:solidFill>
          <a:ln w="9525" algn="ctr">
            <a:solidFill>
              <a:schemeClr val="bg1"/>
            </a:solidFill>
            <a:round/>
            <a:headEnd/>
            <a:tailEnd/>
          </a:ln>
          <a:effectLst/>
        </p:spPr>
        <p:txBody>
          <a:bodyPr wrap="none" anchor="ctr"/>
          <a:lstStyle/>
          <a:p>
            <a:endParaRPr lang="zh-CN" altLang="en-US"/>
          </a:p>
        </p:txBody>
      </p:sp>
      <p:sp>
        <p:nvSpPr>
          <p:cNvPr id="462043" name="Oval 219"/>
          <p:cNvSpPr>
            <a:spLocks noChangeArrowheads="1"/>
          </p:cNvSpPr>
          <p:nvPr/>
        </p:nvSpPr>
        <p:spPr bwMode="auto">
          <a:xfrm>
            <a:off x="3814763" y="2757488"/>
            <a:ext cx="228600" cy="228600"/>
          </a:xfrm>
          <a:prstGeom prst="ellipse">
            <a:avLst/>
          </a:prstGeom>
          <a:solidFill>
            <a:srgbClr val="6600CC"/>
          </a:solidFill>
          <a:ln w="9525" algn="ctr">
            <a:solidFill>
              <a:schemeClr val="bg1"/>
            </a:solidFill>
            <a:round/>
            <a:headEnd/>
            <a:tailEnd/>
          </a:ln>
          <a:effectLst/>
        </p:spPr>
        <p:txBody>
          <a:bodyPr wrap="none" anchor="ctr"/>
          <a:lstStyle/>
          <a:p>
            <a:endParaRPr lang="zh-CN" altLang="en-US"/>
          </a:p>
        </p:txBody>
      </p:sp>
      <p:sp>
        <p:nvSpPr>
          <p:cNvPr id="462044" name="Oval 220"/>
          <p:cNvSpPr>
            <a:spLocks noChangeArrowheads="1"/>
          </p:cNvSpPr>
          <p:nvPr/>
        </p:nvSpPr>
        <p:spPr bwMode="auto">
          <a:xfrm>
            <a:off x="4348163" y="2757488"/>
            <a:ext cx="228600" cy="228600"/>
          </a:xfrm>
          <a:prstGeom prst="ellipse">
            <a:avLst/>
          </a:prstGeom>
          <a:solidFill>
            <a:schemeClr val="accent1"/>
          </a:solidFill>
          <a:ln w="9525">
            <a:solidFill>
              <a:schemeClr val="bg1"/>
            </a:solidFill>
            <a:round/>
            <a:headEnd/>
            <a:tailEnd/>
          </a:ln>
          <a:effectLst/>
        </p:spPr>
        <p:txBody>
          <a:bodyPr wrap="none" anchor="ctr"/>
          <a:lstStyle/>
          <a:p>
            <a:endParaRPr lang="zh-CN" altLang="en-US"/>
          </a:p>
        </p:txBody>
      </p:sp>
      <p:sp>
        <p:nvSpPr>
          <p:cNvPr id="462046" name="Rectangle 222"/>
          <p:cNvSpPr>
            <a:spLocks noChangeArrowheads="1"/>
          </p:cNvSpPr>
          <p:nvPr/>
        </p:nvSpPr>
        <p:spPr bwMode="auto">
          <a:xfrm>
            <a:off x="3133725" y="4129088"/>
            <a:ext cx="152400" cy="381000"/>
          </a:xfrm>
          <a:prstGeom prst="rect">
            <a:avLst/>
          </a:prstGeom>
          <a:solidFill>
            <a:srgbClr val="FF0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47" name="Rectangle 223"/>
          <p:cNvSpPr>
            <a:spLocks noChangeArrowheads="1"/>
          </p:cNvSpPr>
          <p:nvPr/>
        </p:nvSpPr>
        <p:spPr bwMode="auto">
          <a:xfrm>
            <a:off x="3200400" y="4510088"/>
            <a:ext cx="85725" cy="381000"/>
          </a:xfrm>
          <a:prstGeom prst="rect">
            <a:avLst/>
          </a:prstGeom>
          <a:solidFill>
            <a:srgbClr val="FF0000"/>
          </a:solidFill>
          <a:ln w="9525" algn="ctr">
            <a:solidFill>
              <a:schemeClr val="bg1"/>
            </a:solidFill>
            <a:miter lim="800000"/>
            <a:headEnd/>
            <a:tailEnd/>
          </a:ln>
          <a:effectLst/>
        </p:spPr>
        <p:txBody>
          <a:bodyPr wrap="none" anchor="ctr"/>
          <a:lstStyle/>
          <a:p>
            <a:endParaRPr lang="zh-CN" altLang="en-US"/>
          </a:p>
        </p:txBody>
      </p:sp>
      <p:sp>
        <p:nvSpPr>
          <p:cNvPr id="462048" name="Rectangle 224"/>
          <p:cNvSpPr>
            <a:spLocks noChangeArrowheads="1"/>
          </p:cNvSpPr>
          <p:nvPr/>
        </p:nvSpPr>
        <p:spPr bwMode="auto">
          <a:xfrm flipH="1">
            <a:off x="3278188" y="4129088"/>
            <a:ext cx="152400" cy="381000"/>
          </a:xfrm>
          <a:prstGeom prst="rect">
            <a:avLst/>
          </a:prstGeom>
          <a:solidFill>
            <a:srgbClr val="FF0000"/>
          </a:solidFill>
          <a:ln w="9525">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49" name="Rectangle 225"/>
          <p:cNvSpPr>
            <a:spLocks noChangeArrowheads="1"/>
          </p:cNvSpPr>
          <p:nvPr/>
        </p:nvSpPr>
        <p:spPr bwMode="auto">
          <a:xfrm flipH="1">
            <a:off x="3278188" y="4510088"/>
            <a:ext cx="85725" cy="381000"/>
          </a:xfrm>
          <a:prstGeom prst="rect">
            <a:avLst/>
          </a:prstGeom>
          <a:solidFill>
            <a:srgbClr val="FF0000"/>
          </a:solidFill>
          <a:ln w="9525" algn="ctr">
            <a:solidFill>
              <a:schemeClr val="bg1"/>
            </a:solidFill>
            <a:miter lim="800000"/>
            <a:headEnd/>
            <a:tailEnd/>
          </a:ln>
          <a:effectLst/>
        </p:spPr>
        <p:txBody>
          <a:bodyPr wrap="none" anchor="ctr"/>
          <a:lstStyle/>
          <a:p>
            <a:endParaRPr lang="zh-CN" altLang="en-US"/>
          </a:p>
        </p:txBody>
      </p:sp>
      <p:sp>
        <p:nvSpPr>
          <p:cNvPr id="462050" name="Rectangle 226"/>
          <p:cNvSpPr>
            <a:spLocks noChangeArrowheads="1"/>
          </p:cNvSpPr>
          <p:nvPr/>
        </p:nvSpPr>
        <p:spPr bwMode="auto">
          <a:xfrm>
            <a:off x="3671888" y="4129088"/>
            <a:ext cx="152400" cy="381000"/>
          </a:xfrm>
          <a:prstGeom prst="rect">
            <a:avLst/>
          </a:prstGeom>
          <a:solidFill>
            <a:srgbClr val="FF0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51" name="Rectangle 227"/>
          <p:cNvSpPr>
            <a:spLocks noChangeArrowheads="1"/>
          </p:cNvSpPr>
          <p:nvPr/>
        </p:nvSpPr>
        <p:spPr bwMode="auto">
          <a:xfrm>
            <a:off x="3738563" y="4510088"/>
            <a:ext cx="85725" cy="381000"/>
          </a:xfrm>
          <a:prstGeom prst="rect">
            <a:avLst/>
          </a:prstGeom>
          <a:solidFill>
            <a:srgbClr val="FF0000"/>
          </a:solidFill>
          <a:ln w="9525" algn="ctr">
            <a:solidFill>
              <a:schemeClr val="bg1"/>
            </a:solidFill>
            <a:miter lim="800000"/>
            <a:headEnd/>
            <a:tailEnd/>
          </a:ln>
          <a:effectLst/>
        </p:spPr>
        <p:txBody>
          <a:bodyPr wrap="none" anchor="ctr"/>
          <a:lstStyle/>
          <a:p>
            <a:endParaRPr lang="zh-CN" altLang="en-US"/>
          </a:p>
        </p:txBody>
      </p:sp>
      <p:sp>
        <p:nvSpPr>
          <p:cNvPr id="462052" name="Rectangle 228"/>
          <p:cNvSpPr>
            <a:spLocks noChangeArrowheads="1"/>
          </p:cNvSpPr>
          <p:nvPr/>
        </p:nvSpPr>
        <p:spPr bwMode="auto">
          <a:xfrm flipH="1">
            <a:off x="3824288" y="4129088"/>
            <a:ext cx="152400" cy="381000"/>
          </a:xfrm>
          <a:prstGeom prst="rect">
            <a:avLst/>
          </a:prstGeom>
          <a:solidFill>
            <a:srgbClr val="9F3FFF"/>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53" name="Rectangle 229"/>
          <p:cNvSpPr>
            <a:spLocks noChangeArrowheads="1"/>
          </p:cNvSpPr>
          <p:nvPr/>
        </p:nvSpPr>
        <p:spPr bwMode="auto">
          <a:xfrm flipH="1">
            <a:off x="3824288" y="4510088"/>
            <a:ext cx="85725" cy="381000"/>
          </a:xfrm>
          <a:prstGeom prst="rect">
            <a:avLst/>
          </a:prstGeom>
          <a:solidFill>
            <a:srgbClr val="9F3FFF"/>
          </a:solidFill>
          <a:ln w="9525" algn="ctr">
            <a:solidFill>
              <a:schemeClr val="bg1"/>
            </a:solidFill>
            <a:miter lim="800000"/>
            <a:headEnd/>
            <a:tailEnd/>
          </a:ln>
          <a:effectLst/>
        </p:spPr>
        <p:txBody>
          <a:bodyPr wrap="none" anchor="ctr"/>
          <a:lstStyle/>
          <a:p>
            <a:endParaRPr lang="zh-CN" altLang="en-US"/>
          </a:p>
        </p:txBody>
      </p:sp>
      <p:sp>
        <p:nvSpPr>
          <p:cNvPr id="462054" name="Rectangle 230"/>
          <p:cNvSpPr>
            <a:spLocks noChangeArrowheads="1"/>
          </p:cNvSpPr>
          <p:nvPr/>
        </p:nvSpPr>
        <p:spPr bwMode="auto">
          <a:xfrm>
            <a:off x="4205288" y="4129088"/>
            <a:ext cx="152400" cy="381000"/>
          </a:xfrm>
          <a:prstGeom prst="rect">
            <a:avLst/>
          </a:prstGeom>
          <a:solidFill>
            <a:srgbClr val="9F3FFF"/>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55" name="Rectangle 231"/>
          <p:cNvSpPr>
            <a:spLocks noChangeArrowheads="1"/>
          </p:cNvSpPr>
          <p:nvPr/>
        </p:nvSpPr>
        <p:spPr bwMode="auto">
          <a:xfrm>
            <a:off x="4271963" y="4510088"/>
            <a:ext cx="85725" cy="381000"/>
          </a:xfrm>
          <a:prstGeom prst="rect">
            <a:avLst/>
          </a:prstGeom>
          <a:solidFill>
            <a:srgbClr val="9F3FFF"/>
          </a:solidFill>
          <a:ln w="9525" algn="ctr">
            <a:solidFill>
              <a:schemeClr val="bg1"/>
            </a:solidFill>
            <a:miter lim="800000"/>
            <a:headEnd/>
            <a:tailEnd/>
          </a:ln>
          <a:effectLst/>
        </p:spPr>
        <p:txBody>
          <a:bodyPr wrap="none" anchor="ctr"/>
          <a:lstStyle/>
          <a:p>
            <a:endParaRPr lang="zh-CN" altLang="en-US"/>
          </a:p>
        </p:txBody>
      </p:sp>
      <p:sp>
        <p:nvSpPr>
          <p:cNvPr id="462056" name="Rectangle 232"/>
          <p:cNvSpPr>
            <a:spLocks noChangeArrowheads="1"/>
          </p:cNvSpPr>
          <p:nvPr/>
        </p:nvSpPr>
        <p:spPr bwMode="auto">
          <a:xfrm flipH="1">
            <a:off x="4357688" y="4129088"/>
            <a:ext cx="152400" cy="381000"/>
          </a:xfrm>
          <a:prstGeom prst="rect">
            <a:avLst/>
          </a:prstGeom>
          <a:solidFill>
            <a:srgbClr val="9F3FFF"/>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57" name="Rectangle 233"/>
          <p:cNvSpPr>
            <a:spLocks noChangeArrowheads="1"/>
          </p:cNvSpPr>
          <p:nvPr/>
        </p:nvSpPr>
        <p:spPr bwMode="auto">
          <a:xfrm flipH="1">
            <a:off x="4357688" y="4510088"/>
            <a:ext cx="85725" cy="381000"/>
          </a:xfrm>
          <a:prstGeom prst="rect">
            <a:avLst/>
          </a:prstGeom>
          <a:solidFill>
            <a:srgbClr val="9F3FFF"/>
          </a:solidFill>
          <a:ln w="9525" algn="ctr">
            <a:solidFill>
              <a:schemeClr val="bg1"/>
            </a:solidFill>
            <a:miter lim="800000"/>
            <a:headEnd/>
            <a:tailEnd/>
          </a:ln>
          <a:effectLst/>
        </p:spPr>
        <p:txBody>
          <a:bodyPr wrap="none" anchor="ctr"/>
          <a:lstStyle/>
          <a:p>
            <a:endParaRPr lang="zh-CN" altLang="en-US"/>
          </a:p>
        </p:txBody>
      </p:sp>
      <p:sp>
        <p:nvSpPr>
          <p:cNvPr id="462058" name="Rectangle 234"/>
          <p:cNvSpPr>
            <a:spLocks noChangeArrowheads="1"/>
          </p:cNvSpPr>
          <p:nvPr/>
        </p:nvSpPr>
        <p:spPr bwMode="auto">
          <a:xfrm>
            <a:off x="4672013" y="4129088"/>
            <a:ext cx="152400" cy="381000"/>
          </a:xfrm>
          <a:prstGeom prst="rect">
            <a:avLst/>
          </a:prstGeom>
          <a:solidFill>
            <a:srgbClr val="008000"/>
          </a:solidFill>
          <a:ln w="9525">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59" name="Rectangle 235"/>
          <p:cNvSpPr>
            <a:spLocks noChangeArrowheads="1"/>
          </p:cNvSpPr>
          <p:nvPr/>
        </p:nvSpPr>
        <p:spPr bwMode="auto">
          <a:xfrm>
            <a:off x="4738688" y="4510088"/>
            <a:ext cx="85725" cy="381000"/>
          </a:xfrm>
          <a:prstGeom prst="rect">
            <a:avLst/>
          </a:prstGeom>
          <a:solidFill>
            <a:srgbClr val="008000"/>
          </a:solidFill>
          <a:ln w="9525">
            <a:solidFill>
              <a:schemeClr val="bg1"/>
            </a:solidFill>
            <a:miter lim="800000"/>
            <a:headEnd/>
            <a:tailEnd/>
          </a:ln>
          <a:effectLst/>
        </p:spPr>
        <p:txBody>
          <a:bodyPr wrap="none" anchor="ctr"/>
          <a:lstStyle/>
          <a:p>
            <a:endParaRPr lang="zh-CN" altLang="en-US"/>
          </a:p>
        </p:txBody>
      </p:sp>
      <p:sp>
        <p:nvSpPr>
          <p:cNvPr id="462060" name="Rectangle 236"/>
          <p:cNvSpPr>
            <a:spLocks noChangeArrowheads="1"/>
          </p:cNvSpPr>
          <p:nvPr/>
        </p:nvSpPr>
        <p:spPr bwMode="auto">
          <a:xfrm flipH="1">
            <a:off x="4824413" y="4129088"/>
            <a:ext cx="152400" cy="381000"/>
          </a:xfrm>
          <a:prstGeom prst="rect">
            <a:avLst/>
          </a:prstGeom>
          <a:solidFill>
            <a:srgbClr val="008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61" name="Rectangle 237"/>
          <p:cNvSpPr>
            <a:spLocks noChangeArrowheads="1"/>
          </p:cNvSpPr>
          <p:nvPr/>
        </p:nvSpPr>
        <p:spPr bwMode="auto">
          <a:xfrm flipH="1">
            <a:off x="4824413" y="4510088"/>
            <a:ext cx="85725" cy="381000"/>
          </a:xfrm>
          <a:prstGeom prst="rect">
            <a:avLst/>
          </a:prstGeom>
          <a:solidFill>
            <a:srgbClr val="008000"/>
          </a:solidFill>
          <a:ln w="9525">
            <a:solidFill>
              <a:schemeClr val="bg1"/>
            </a:solidFill>
            <a:miter lim="800000"/>
            <a:headEnd/>
            <a:tailEnd/>
          </a:ln>
          <a:effectLst/>
        </p:spPr>
        <p:txBody>
          <a:bodyPr wrap="none" anchor="ctr"/>
          <a:lstStyle/>
          <a:p>
            <a:endParaRPr lang="zh-CN" altLang="en-US"/>
          </a:p>
        </p:txBody>
      </p:sp>
      <p:sp>
        <p:nvSpPr>
          <p:cNvPr id="462062" name="Oval 238"/>
          <p:cNvSpPr>
            <a:spLocks noChangeArrowheads="1"/>
          </p:cNvSpPr>
          <p:nvPr/>
        </p:nvSpPr>
        <p:spPr bwMode="auto">
          <a:xfrm>
            <a:off x="3133725" y="3900488"/>
            <a:ext cx="228600" cy="228600"/>
          </a:xfrm>
          <a:prstGeom prst="ellipse">
            <a:avLst/>
          </a:prstGeom>
          <a:solidFill>
            <a:srgbClr val="FF0000"/>
          </a:solidFill>
          <a:ln w="9525" algn="ctr">
            <a:solidFill>
              <a:schemeClr val="bg1"/>
            </a:solidFill>
            <a:round/>
            <a:headEnd/>
            <a:tailEnd/>
          </a:ln>
          <a:effectLst/>
        </p:spPr>
        <p:txBody>
          <a:bodyPr wrap="none" anchor="ctr"/>
          <a:lstStyle/>
          <a:p>
            <a:endParaRPr lang="zh-CN" altLang="en-US"/>
          </a:p>
        </p:txBody>
      </p:sp>
      <p:sp>
        <p:nvSpPr>
          <p:cNvPr id="462063" name="Oval 239"/>
          <p:cNvSpPr>
            <a:spLocks noChangeArrowheads="1"/>
          </p:cNvSpPr>
          <p:nvPr/>
        </p:nvSpPr>
        <p:spPr bwMode="auto">
          <a:xfrm>
            <a:off x="3681413" y="3900488"/>
            <a:ext cx="228600" cy="228600"/>
          </a:xfrm>
          <a:prstGeom prst="ellipse">
            <a:avLst/>
          </a:prstGeom>
          <a:solidFill>
            <a:srgbClr val="FF0000"/>
          </a:solidFill>
          <a:ln w="9525" algn="ctr">
            <a:solidFill>
              <a:schemeClr val="bg1"/>
            </a:solidFill>
            <a:round/>
            <a:headEnd/>
            <a:tailEnd/>
          </a:ln>
          <a:effectLst/>
        </p:spPr>
        <p:txBody>
          <a:bodyPr wrap="none" anchor="ctr"/>
          <a:lstStyle/>
          <a:p>
            <a:endParaRPr lang="zh-CN" altLang="en-US"/>
          </a:p>
        </p:txBody>
      </p:sp>
      <p:sp>
        <p:nvSpPr>
          <p:cNvPr id="462064" name="Oval 240"/>
          <p:cNvSpPr>
            <a:spLocks noChangeArrowheads="1"/>
          </p:cNvSpPr>
          <p:nvPr/>
        </p:nvSpPr>
        <p:spPr bwMode="auto">
          <a:xfrm>
            <a:off x="4214813" y="3900488"/>
            <a:ext cx="228600" cy="228600"/>
          </a:xfrm>
          <a:prstGeom prst="ellipse">
            <a:avLst/>
          </a:prstGeom>
          <a:solidFill>
            <a:srgbClr val="9F3FFF"/>
          </a:solidFill>
          <a:ln w="9525" algn="ctr">
            <a:solidFill>
              <a:schemeClr val="bg1"/>
            </a:solidFill>
            <a:round/>
            <a:headEnd/>
            <a:tailEnd/>
          </a:ln>
          <a:effectLst/>
        </p:spPr>
        <p:txBody>
          <a:bodyPr wrap="none" anchor="ctr"/>
          <a:lstStyle/>
          <a:p>
            <a:endParaRPr lang="zh-CN" altLang="en-US"/>
          </a:p>
        </p:txBody>
      </p:sp>
      <p:sp>
        <p:nvSpPr>
          <p:cNvPr id="462065" name="Oval 241"/>
          <p:cNvSpPr>
            <a:spLocks noChangeArrowheads="1"/>
          </p:cNvSpPr>
          <p:nvPr/>
        </p:nvSpPr>
        <p:spPr bwMode="auto">
          <a:xfrm>
            <a:off x="4676775" y="3900488"/>
            <a:ext cx="228600" cy="228600"/>
          </a:xfrm>
          <a:prstGeom prst="ellipse">
            <a:avLst/>
          </a:prstGeom>
          <a:solidFill>
            <a:srgbClr val="008000"/>
          </a:solidFill>
          <a:ln w="9525" algn="ctr">
            <a:solidFill>
              <a:schemeClr val="bg1"/>
            </a:solidFill>
            <a:round/>
            <a:headEnd/>
            <a:tailEnd/>
          </a:ln>
          <a:effectLst/>
        </p:spPr>
        <p:txBody>
          <a:bodyPr wrap="none" anchor="ctr"/>
          <a:lstStyle/>
          <a:p>
            <a:endParaRPr lang="zh-CN" altLang="en-US"/>
          </a:p>
        </p:txBody>
      </p:sp>
      <p:sp>
        <p:nvSpPr>
          <p:cNvPr id="462068" name="Rectangle 244"/>
          <p:cNvSpPr>
            <a:spLocks noChangeArrowheads="1"/>
          </p:cNvSpPr>
          <p:nvPr/>
        </p:nvSpPr>
        <p:spPr bwMode="auto">
          <a:xfrm>
            <a:off x="3657600" y="5243513"/>
            <a:ext cx="152400" cy="381000"/>
          </a:xfrm>
          <a:prstGeom prst="rect">
            <a:avLst/>
          </a:prstGeom>
          <a:solidFill>
            <a:srgbClr val="FF0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69" name="Rectangle 245"/>
          <p:cNvSpPr>
            <a:spLocks noChangeArrowheads="1"/>
          </p:cNvSpPr>
          <p:nvPr/>
        </p:nvSpPr>
        <p:spPr bwMode="auto">
          <a:xfrm>
            <a:off x="3724275" y="5624513"/>
            <a:ext cx="85725" cy="381000"/>
          </a:xfrm>
          <a:prstGeom prst="rect">
            <a:avLst/>
          </a:prstGeom>
          <a:solidFill>
            <a:srgbClr val="FF0000"/>
          </a:solidFill>
          <a:ln w="9525" algn="ctr">
            <a:solidFill>
              <a:schemeClr val="bg1"/>
            </a:solidFill>
            <a:miter lim="800000"/>
            <a:headEnd/>
            <a:tailEnd/>
          </a:ln>
          <a:effectLst/>
        </p:spPr>
        <p:txBody>
          <a:bodyPr wrap="none" anchor="ctr"/>
          <a:lstStyle/>
          <a:p>
            <a:endParaRPr lang="zh-CN" altLang="en-US"/>
          </a:p>
        </p:txBody>
      </p:sp>
      <p:sp>
        <p:nvSpPr>
          <p:cNvPr id="462070" name="Rectangle 246"/>
          <p:cNvSpPr>
            <a:spLocks noChangeArrowheads="1"/>
          </p:cNvSpPr>
          <p:nvPr/>
        </p:nvSpPr>
        <p:spPr bwMode="auto">
          <a:xfrm flipH="1">
            <a:off x="3808413" y="5243513"/>
            <a:ext cx="152400" cy="381000"/>
          </a:xfrm>
          <a:prstGeom prst="rect">
            <a:avLst/>
          </a:prstGeom>
          <a:solidFill>
            <a:srgbClr val="008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71" name="Rectangle 247"/>
          <p:cNvSpPr>
            <a:spLocks noChangeArrowheads="1"/>
          </p:cNvSpPr>
          <p:nvPr/>
        </p:nvSpPr>
        <p:spPr bwMode="auto">
          <a:xfrm flipH="1">
            <a:off x="3808413" y="5624513"/>
            <a:ext cx="85725" cy="381000"/>
          </a:xfrm>
          <a:prstGeom prst="rect">
            <a:avLst/>
          </a:prstGeom>
          <a:solidFill>
            <a:srgbClr val="008000"/>
          </a:solidFill>
          <a:ln w="9525" algn="ctr">
            <a:solidFill>
              <a:schemeClr val="bg1"/>
            </a:solidFill>
            <a:miter lim="800000"/>
            <a:headEnd/>
            <a:tailEnd/>
          </a:ln>
          <a:effectLst/>
        </p:spPr>
        <p:txBody>
          <a:bodyPr wrap="none" anchor="ctr"/>
          <a:lstStyle/>
          <a:p>
            <a:endParaRPr lang="zh-CN" altLang="en-US"/>
          </a:p>
        </p:txBody>
      </p:sp>
      <p:sp>
        <p:nvSpPr>
          <p:cNvPr id="462072" name="Rectangle 248"/>
          <p:cNvSpPr>
            <a:spLocks noChangeArrowheads="1"/>
          </p:cNvSpPr>
          <p:nvPr/>
        </p:nvSpPr>
        <p:spPr bwMode="auto">
          <a:xfrm>
            <a:off x="4195763" y="5243513"/>
            <a:ext cx="152400" cy="381000"/>
          </a:xfrm>
          <a:prstGeom prst="rect">
            <a:avLst/>
          </a:prstGeom>
          <a:solidFill>
            <a:srgbClr val="FF0000"/>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73" name="Rectangle 249"/>
          <p:cNvSpPr>
            <a:spLocks noChangeArrowheads="1"/>
          </p:cNvSpPr>
          <p:nvPr/>
        </p:nvSpPr>
        <p:spPr bwMode="auto">
          <a:xfrm>
            <a:off x="4262438" y="5624513"/>
            <a:ext cx="85725" cy="381000"/>
          </a:xfrm>
          <a:prstGeom prst="rect">
            <a:avLst/>
          </a:prstGeom>
          <a:solidFill>
            <a:srgbClr val="FF0000"/>
          </a:solidFill>
          <a:ln w="9525" algn="ctr">
            <a:solidFill>
              <a:schemeClr val="bg1"/>
            </a:solidFill>
            <a:miter lim="800000"/>
            <a:headEnd/>
            <a:tailEnd/>
          </a:ln>
          <a:effectLst/>
        </p:spPr>
        <p:txBody>
          <a:bodyPr wrap="none" anchor="ctr"/>
          <a:lstStyle/>
          <a:p>
            <a:endParaRPr lang="zh-CN" altLang="en-US"/>
          </a:p>
        </p:txBody>
      </p:sp>
      <p:sp>
        <p:nvSpPr>
          <p:cNvPr id="462074" name="Rectangle 250"/>
          <p:cNvSpPr>
            <a:spLocks noChangeArrowheads="1"/>
          </p:cNvSpPr>
          <p:nvPr/>
        </p:nvSpPr>
        <p:spPr bwMode="auto">
          <a:xfrm flipH="1">
            <a:off x="4348163" y="5243513"/>
            <a:ext cx="152400" cy="381000"/>
          </a:xfrm>
          <a:prstGeom prst="rect">
            <a:avLst/>
          </a:prstGeom>
          <a:solidFill>
            <a:srgbClr val="9F3FFF"/>
          </a:solidFill>
          <a:ln w="9525" algn="ctr">
            <a:solidFill>
              <a:schemeClr val="bg1"/>
            </a:solidFill>
            <a:miter lim="800000"/>
            <a:headEnd/>
            <a:tailEnd/>
          </a:ln>
          <a:effectLst/>
        </p:spPr>
        <p:txBody>
          <a:bodyPr wrap="none" anchor="ctr"/>
          <a:lstStyle/>
          <a:p>
            <a:pPr algn="ctr">
              <a:spcBef>
                <a:spcPct val="0"/>
              </a:spcBef>
            </a:pPr>
            <a:endParaRPr lang="zh-CN" altLang="en-US" b="1" i="1">
              <a:solidFill>
                <a:srgbClr val="000099"/>
              </a:solidFill>
            </a:endParaRPr>
          </a:p>
        </p:txBody>
      </p:sp>
      <p:sp>
        <p:nvSpPr>
          <p:cNvPr id="462075" name="Rectangle 251"/>
          <p:cNvSpPr>
            <a:spLocks noChangeArrowheads="1"/>
          </p:cNvSpPr>
          <p:nvPr/>
        </p:nvSpPr>
        <p:spPr bwMode="auto">
          <a:xfrm flipH="1">
            <a:off x="4348163" y="5624513"/>
            <a:ext cx="85725" cy="381000"/>
          </a:xfrm>
          <a:prstGeom prst="rect">
            <a:avLst/>
          </a:prstGeom>
          <a:solidFill>
            <a:srgbClr val="9F3FFF"/>
          </a:solidFill>
          <a:ln w="9525" algn="ctr">
            <a:solidFill>
              <a:schemeClr val="bg1"/>
            </a:solidFill>
            <a:miter lim="800000"/>
            <a:headEnd/>
            <a:tailEnd/>
          </a:ln>
          <a:effectLst/>
        </p:spPr>
        <p:txBody>
          <a:bodyPr wrap="none" anchor="ctr"/>
          <a:lstStyle/>
          <a:p>
            <a:endParaRPr lang="zh-CN" altLang="en-US"/>
          </a:p>
        </p:txBody>
      </p:sp>
      <p:sp>
        <p:nvSpPr>
          <p:cNvPr id="462076" name="Oval 252"/>
          <p:cNvSpPr>
            <a:spLocks noChangeArrowheads="1"/>
          </p:cNvSpPr>
          <p:nvPr/>
        </p:nvSpPr>
        <p:spPr bwMode="auto">
          <a:xfrm>
            <a:off x="3667125" y="5014913"/>
            <a:ext cx="228600" cy="228600"/>
          </a:xfrm>
          <a:prstGeom prst="ellipse">
            <a:avLst/>
          </a:prstGeom>
          <a:solidFill>
            <a:srgbClr val="FF0000"/>
          </a:solidFill>
          <a:ln w="9525" algn="ctr">
            <a:solidFill>
              <a:schemeClr val="bg1"/>
            </a:solidFill>
            <a:round/>
            <a:headEnd/>
            <a:tailEnd/>
          </a:ln>
          <a:effectLst/>
        </p:spPr>
        <p:txBody>
          <a:bodyPr wrap="none" anchor="ctr"/>
          <a:lstStyle/>
          <a:p>
            <a:endParaRPr lang="zh-CN" altLang="en-US"/>
          </a:p>
        </p:txBody>
      </p:sp>
      <p:sp>
        <p:nvSpPr>
          <p:cNvPr id="462077" name="Oval 253"/>
          <p:cNvSpPr>
            <a:spLocks noChangeArrowheads="1"/>
          </p:cNvSpPr>
          <p:nvPr/>
        </p:nvSpPr>
        <p:spPr bwMode="auto">
          <a:xfrm>
            <a:off x="4195763" y="5014913"/>
            <a:ext cx="228600" cy="228600"/>
          </a:xfrm>
          <a:prstGeom prst="ellipse">
            <a:avLst/>
          </a:prstGeom>
          <a:solidFill>
            <a:srgbClr val="FF0000"/>
          </a:solidFill>
          <a:ln w="9525" algn="ctr">
            <a:solidFill>
              <a:schemeClr val="bg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ChangeArrowheads="1"/>
          </p:cNvSpPr>
          <p:nvPr/>
        </p:nvSpPr>
        <p:spPr bwMode="auto">
          <a:xfrm>
            <a:off x="-152400" y="43259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42019" name="Rectangle 3"/>
          <p:cNvSpPr>
            <a:spLocks noChangeArrowheads="1"/>
          </p:cNvSpPr>
          <p:nvPr/>
        </p:nvSpPr>
        <p:spPr bwMode="auto">
          <a:xfrm>
            <a:off x="-152400" y="40592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42020" name="Rectangle 4"/>
          <p:cNvSpPr>
            <a:spLocks noChangeArrowheads="1"/>
          </p:cNvSpPr>
          <p:nvPr/>
        </p:nvSpPr>
        <p:spPr bwMode="auto">
          <a:xfrm>
            <a:off x="3054350" y="2925763"/>
            <a:ext cx="252413" cy="268287"/>
          </a:xfrm>
          <a:prstGeom prst="rect">
            <a:avLst/>
          </a:prstGeom>
          <a:solidFill>
            <a:srgbClr val="7575FF"/>
          </a:solidFill>
          <a:ln w="15875" algn="ctr">
            <a:solidFill>
              <a:srgbClr val="0000CC"/>
            </a:solidFill>
            <a:miter lim="800000"/>
            <a:headEnd/>
            <a:tailEnd/>
          </a:ln>
          <a:effectLst/>
        </p:spPr>
        <p:txBody>
          <a:bodyPr wrap="none" anchor="ctr"/>
          <a:lstStyle/>
          <a:p>
            <a:endParaRPr lang="zh-CN" altLang="en-US"/>
          </a:p>
        </p:txBody>
      </p:sp>
      <p:sp>
        <p:nvSpPr>
          <p:cNvPr id="342021" name="Rectangle 5"/>
          <p:cNvSpPr>
            <a:spLocks noChangeArrowheads="1"/>
          </p:cNvSpPr>
          <p:nvPr/>
        </p:nvSpPr>
        <p:spPr bwMode="auto">
          <a:xfrm>
            <a:off x="3429000" y="2943225"/>
            <a:ext cx="1146175" cy="533400"/>
          </a:xfrm>
          <a:prstGeom prst="rect">
            <a:avLst/>
          </a:prstGeom>
          <a:noFill/>
          <a:ln w="9525">
            <a:noFill/>
            <a:miter lim="800000"/>
            <a:headEnd/>
            <a:tailEnd/>
          </a:ln>
        </p:spPr>
        <p:txBody>
          <a:bodyPr wrap="none" lIns="0" tIns="0" rIns="0" bIns="0">
            <a:spAutoFit/>
          </a:bodyPr>
          <a:lstStyle/>
          <a:p>
            <a:pPr>
              <a:spcBef>
                <a:spcPct val="0"/>
              </a:spcBef>
            </a:pPr>
            <a:r>
              <a:rPr lang="en-US" altLang="zh-CN" sz="1700" b="1">
                <a:solidFill>
                  <a:srgbClr val="0000CC"/>
                </a:solidFill>
              </a:rPr>
              <a:t>A, </a:t>
            </a:r>
            <a:r>
              <a:rPr lang="zh-CN" altLang="en-US" sz="1700" b="1">
                <a:solidFill>
                  <a:srgbClr val="0000CC"/>
                </a:solidFill>
              </a:rPr>
              <a:t>常规治疗</a:t>
            </a:r>
          </a:p>
          <a:p>
            <a:pPr>
              <a:spcBef>
                <a:spcPct val="0"/>
              </a:spcBef>
            </a:pPr>
            <a:endParaRPr lang="zh-CN" altLang="en-US" b="1">
              <a:solidFill>
                <a:srgbClr val="0000CC"/>
              </a:solidFill>
            </a:endParaRPr>
          </a:p>
        </p:txBody>
      </p:sp>
      <p:sp>
        <p:nvSpPr>
          <p:cNvPr id="342022" name="Rectangle 6"/>
          <p:cNvSpPr>
            <a:spLocks noChangeArrowheads="1"/>
          </p:cNvSpPr>
          <p:nvPr/>
        </p:nvSpPr>
        <p:spPr bwMode="auto">
          <a:xfrm>
            <a:off x="3054350" y="3306763"/>
            <a:ext cx="252413" cy="268287"/>
          </a:xfrm>
          <a:prstGeom prst="rect">
            <a:avLst/>
          </a:prstGeom>
          <a:solidFill>
            <a:srgbClr val="FF6801"/>
          </a:solidFill>
          <a:ln w="15875" algn="ctr">
            <a:solidFill>
              <a:srgbClr val="0000CC"/>
            </a:solidFill>
            <a:miter lim="800000"/>
            <a:headEnd/>
            <a:tailEnd/>
          </a:ln>
          <a:effectLst/>
        </p:spPr>
        <p:txBody>
          <a:bodyPr/>
          <a:lstStyle/>
          <a:p>
            <a:endParaRPr lang="zh-CN" altLang="en-US"/>
          </a:p>
        </p:txBody>
      </p:sp>
      <p:sp>
        <p:nvSpPr>
          <p:cNvPr id="342023" name="Rectangle 7"/>
          <p:cNvSpPr>
            <a:spLocks noChangeArrowheads="1"/>
          </p:cNvSpPr>
          <p:nvPr/>
        </p:nvSpPr>
        <p:spPr bwMode="auto">
          <a:xfrm>
            <a:off x="3429000" y="3306763"/>
            <a:ext cx="1443038" cy="274637"/>
          </a:xfrm>
          <a:prstGeom prst="rect">
            <a:avLst/>
          </a:prstGeom>
          <a:noFill/>
          <a:ln w="9525">
            <a:noFill/>
            <a:miter lim="800000"/>
            <a:headEnd/>
            <a:tailEnd/>
          </a:ln>
        </p:spPr>
        <p:txBody>
          <a:bodyPr wrap="none" lIns="0" tIns="0" rIns="0" bIns="0">
            <a:spAutoFit/>
          </a:bodyPr>
          <a:lstStyle/>
          <a:p>
            <a:pPr>
              <a:spcBef>
                <a:spcPct val="0"/>
              </a:spcBef>
            </a:pPr>
            <a:r>
              <a:rPr lang="en-US" altLang="zh-CN" b="1">
                <a:solidFill>
                  <a:srgbClr val="0000CC"/>
                </a:solidFill>
              </a:rPr>
              <a:t>B, </a:t>
            </a:r>
            <a:r>
              <a:rPr lang="zh-CN" altLang="en-US" b="1">
                <a:solidFill>
                  <a:srgbClr val="0000CC"/>
                </a:solidFill>
              </a:rPr>
              <a:t>个体化治疗</a:t>
            </a:r>
            <a:endParaRPr lang="en-US" altLang="zh-CN" b="1">
              <a:solidFill>
                <a:srgbClr val="0000CC"/>
              </a:solidFill>
            </a:endParaRPr>
          </a:p>
        </p:txBody>
      </p:sp>
      <p:sp>
        <p:nvSpPr>
          <p:cNvPr id="342024" name="Rectangle 8"/>
          <p:cNvSpPr>
            <a:spLocks noChangeArrowheads="1"/>
          </p:cNvSpPr>
          <p:nvPr/>
        </p:nvSpPr>
        <p:spPr bwMode="auto">
          <a:xfrm>
            <a:off x="1614488" y="4408488"/>
            <a:ext cx="417512" cy="1719262"/>
          </a:xfrm>
          <a:prstGeom prst="rect">
            <a:avLst/>
          </a:prstGeom>
          <a:solidFill>
            <a:srgbClr val="7575FF"/>
          </a:solidFill>
          <a:ln w="15875" algn="ctr">
            <a:solidFill>
              <a:srgbClr val="0000CC"/>
            </a:solidFill>
            <a:miter lim="800000"/>
            <a:headEnd/>
            <a:tailEnd/>
          </a:ln>
          <a:effectLst/>
        </p:spPr>
        <p:txBody>
          <a:bodyPr wrap="none" anchor="ctr"/>
          <a:lstStyle/>
          <a:p>
            <a:endParaRPr lang="zh-CN" altLang="en-US"/>
          </a:p>
        </p:txBody>
      </p:sp>
      <p:sp>
        <p:nvSpPr>
          <p:cNvPr id="342025" name="Rectangle 9"/>
          <p:cNvSpPr>
            <a:spLocks noChangeArrowheads="1"/>
          </p:cNvSpPr>
          <p:nvPr/>
        </p:nvSpPr>
        <p:spPr bwMode="auto">
          <a:xfrm>
            <a:off x="3076575" y="5334000"/>
            <a:ext cx="417513" cy="793750"/>
          </a:xfrm>
          <a:prstGeom prst="rect">
            <a:avLst/>
          </a:prstGeom>
          <a:solidFill>
            <a:srgbClr val="7575FF"/>
          </a:solidFill>
          <a:ln w="15875" algn="ctr">
            <a:solidFill>
              <a:srgbClr val="0000CC"/>
            </a:solidFill>
            <a:miter lim="800000"/>
            <a:headEnd/>
            <a:tailEnd/>
          </a:ln>
          <a:effectLst/>
        </p:spPr>
        <p:txBody>
          <a:bodyPr wrap="none" anchor="ctr"/>
          <a:lstStyle/>
          <a:p>
            <a:endParaRPr lang="zh-CN" altLang="en-US"/>
          </a:p>
        </p:txBody>
      </p:sp>
      <p:sp>
        <p:nvSpPr>
          <p:cNvPr id="342026" name="Rectangle 10"/>
          <p:cNvSpPr>
            <a:spLocks noChangeArrowheads="1"/>
          </p:cNvSpPr>
          <p:nvPr/>
        </p:nvSpPr>
        <p:spPr bwMode="auto">
          <a:xfrm>
            <a:off x="2032000" y="4119563"/>
            <a:ext cx="419100" cy="2008187"/>
          </a:xfrm>
          <a:prstGeom prst="rect">
            <a:avLst/>
          </a:prstGeom>
          <a:solidFill>
            <a:srgbClr val="FF6801"/>
          </a:solidFill>
          <a:ln w="15875" algn="ctr">
            <a:solidFill>
              <a:srgbClr val="0000CC"/>
            </a:solidFill>
            <a:miter lim="800000"/>
            <a:headEnd/>
            <a:tailEnd/>
          </a:ln>
          <a:effectLst/>
        </p:spPr>
        <p:txBody>
          <a:bodyPr/>
          <a:lstStyle/>
          <a:p>
            <a:endParaRPr lang="zh-CN" altLang="en-US"/>
          </a:p>
        </p:txBody>
      </p:sp>
      <p:sp>
        <p:nvSpPr>
          <p:cNvPr id="342027" name="Rectangle 11"/>
          <p:cNvSpPr>
            <a:spLocks noChangeArrowheads="1"/>
          </p:cNvSpPr>
          <p:nvPr/>
        </p:nvSpPr>
        <p:spPr bwMode="auto">
          <a:xfrm>
            <a:off x="3494088" y="4997450"/>
            <a:ext cx="419100" cy="1130300"/>
          </a:xfrm>
          <a:prstGeom prst="rect">
            <a:avLst/>
          </a:prstGeom>
          <a:solidFill>
            <a:srgbClr val="FF6801"/>
          </a:solidFill>
          <a:ln w="15875" algn="ctr">
            <a:solidFill>
              <a:srgbClr val="0000CC"/>
            </a:solidFill>
            <a:miter lim="800000"/>
            <a:headEnd/>
            <a:tailEnd/>
          </a:ln>
          <a:effectLst/>
        </p:spPr>
        <p:txBody>
          <a:bodyPr/>
          <a:lstStyle/>
          <a:p>
            <a:endParaRPr lang="zh-CN" altLang="en-US"/>
          </a:p>
        </p:txBody>
      </p:sp>
      <p:sp>
        <p:nvSpPr>
          <p:cNvPr id="342028" name="Line 12"/>
          <p:cNvSpPr>
            <a:spLocks noChangeShapeType="1"/>
          </p:cNvSpPr>
          <p:nvPr/>
        </p:nvSpPr>
        <p:spPr bwMode="auto">
          <a:xfrm flipV="1">
            <a:off x="1817688" y="4300538"/>
            <a:ext cx="1587" cy="107950"/>
          </a:xfrm>
          <a:prstGeom prst="line">
            <a:avLst/>
          </a:prstGeom>
          <a:noFill/>
          <a:ln w="15875">
            <a:solidFill>
              <a:srgbClr val="0000CC"/>
            </a:solidFill>
            <a:round/>
            <a:headEnd/>
            <a:tailEnd/>
          </a:ln>
        </p:spPr>
        <p:txBody>
          <a:bodyPr/>
          <a:lstStyle/>
          <a:p>
            <a:endParaRPr lang="zh-CN" altLang="en-US"/>
          </a:p>
        </p:txBody>
      </p:sp>
      <p:sp>
        <p:nvSpPr>
          <p:cNvPr id="342029" name="Line 13"/>
          <p:cNvSpPr>
            <a:spLocks noChangeShapeType="1"/>
          </p:cNvSpPr>
          <p:nvPr/>
        </p:nvSpPr>
        <p:spPr bwMode="auto">
          <a:xfrm>
            <a:off x="1790700" y="4300538"/>
            <a:ext cx="65088" cy="1587"/>
          </a:xfrm>
          <a:prstGeom prst="line">
            <a:avLst/>
          </a:prstGeom>
          <a:noFill/>
          <a:ln w="15875">
            <a:solidFill>
              <a:srgbClr val="0000CC"/>
            </a:solidFill>
            <a:round/>
            <a:headEnd/>
            <a:tailEnd/>
          </a:ln>
        </p:spPr>
        <p:txBody>
          <a:bodyPr/>
          <a:lstStyle/>
          <a:p>
            <a:endParaRPr lang="zh-CN" altLang="en-US"/>
          </a:p>
        </p:txBody>
      </p:sp>
      <p:sp>
        <p:nvSpPr>
          <p:cNvPr id="342030" name="Line 14"/>
          <p:cNvSpPr>
            <a:spLocks noChangeShapeType="1"/>
          </p:cNvSpPr>
          <p:nvPr/>
        </p:nvSpPr>
        <p:spPr bwMode="auto">
          <a:xfrm flipV="1">
            <a:off x="3281363" y="5189538"/>
            <a:ext cx="1587" cy="144462"/>
          </a:xfrm>
          <a:prstGeom prst="line">
            <a:avLst/>
          </a:prstGeom>
          <a:noFill/>
          <a:ln w="15875">
            <a:solidFill>
              <a:srgbClr val="0000CC"/>
            </a:solidFill>
            <a:round/>
            <a:headEnd/>
            <a:tailEnd/>
          </a:ln>
        </p:spPr>
        <p:txBody>
          <a:bodyPr/>
          <a:lstStyle/>
          <a:p>
            <a:endParaRPr lang="zh-CN" altLang="en-US"/>
          </a:p>
        </p:txBody>
      </p:sp>
      <p:sp>
        <p:nvSpPr>
          <p:cNvPr id="342031" name="Line 15"/>
          <p:cNvSpPr>
            <a:spLocks noChangeShapeType="1"/>
          </p:cNvSpPr>
          <p:nvPr/>
        </p:nvSpPr>
        <p:spPr bwMode="auto">
          <a:xfrm>
            <a:off x="3252788" y="5189538"/>
            <a:ext cx="65087" cy="1587"/>
          </a:xfrm>
          <a:prstGeom prst="line">
            <a:avLst/>
          </a:prstGeom>
          <a:noFill/>
          <a:ln w="15875">
            <a:solidFill>
              <a:srgbClr val="0000CC"/>
            </a:solidFill>
            <a:round/>
            <a:headEnd/>
            <a:tailEnd/>
          </a:ln>
        </p:spPr>
        <p:txBody>
          <a:bodyPr/>
          <a:lstStyle/>
          <a:p>
            <a:endParaRPr lang="zh-CN" altLang="en-US"/>
          </a:p>
        </p:txBody>
      </p:sp>
      <p:sp>
        <p:nvSpPr>
          <p:cNvPr id="342032" name="Line 16"/>
          <p:cNvSpPr>
            <a:spLocks noChangeShapeType="1"/>
          </p:cNvSpPr>
          <p:nvPr/>
        </p:nvSpPr>
        <p:spPr bwMode="auto">
          <a:xfrm flipV="1">
            <a:off x="2236788" y="3854450"/>
            <a:ext cx="1587" cy="265113"/>
          </a:xfrm>
          <a:prstGeom prst="line">
            <a:avLst/>
          </a:prstGeom>
          <a:noFill/>
          <a:ln w="15875">
            <a:solidFill>
              <a:srgbClr val="0000CC"/>
            </a:solidFill>
            <a:round/>
            <a:headEnd/>
            <a:tailEnd/>
          </a:ln>
        </p:spPr>
        <p:txBody>
          <a:bodyPr/>
          <a:lstStyle/>
          <a:p>
            <a:endParaRPr lang="zh-CN" altLang="en-US"/>
          </a:p>
        </p:txBody>
      </p:sp>
      <p:sp>
        <p:nvSpPr>
          <p:cNvPr id="342033" name="Line 17"/>
          <p:cNvSpPr>
            <a:spLocks noChangeShapeType="1"/>
          </p:cNvSpPr>
          <p:nvPr/>
        </p:nvSpPr>
        <p:spPr bwMode="auto">
          <a:xfrm>
            <a:off x="2209800" y="3854450"/>
            <a:ext cx="65088" cy="1588"/>
          </a:xfrm>
          <a:prstGeom prst="line">
            <a:avLst/>
          </a:prstGeom>
          <a:noFill/>
          <a:ln w="15875">
            <a:solidFill>
              <a:srgbClr val="0000CC"/>
            </a:solidFill>
            <a:round/>
            <a:headEnd/>
            <a:tailEnd/>
          </a:ln>
        </p:spPr>
        <p:txBody>
          <a:bodyPr/>
          <a:lstStyle/>
          <a:p>
            <a:endParaRPr lang="zh-CN" altLang="en-US"/>
          </a:p>
        </p:txBody>
      </p:sp>
      <p:sp>
        <p:nvSpPr>
          <p:cNvPr id="342034" name="Line 18"/>
          <p:cNvSpPr>
            <a:spLocks noChangeShapeType="1"/>
          </p:cNvSpPr>
          <p:nvPr/>
        </p:nvSpPr>
        <p:spPr bwMode="auto">
          <a:xfrm flipV="1">
            <a:off x="3698875" y="4732338"/>
            <a:ext cx="1588" cy="265112"/>
          </a:xfrm>
          <a:prstGeom prst="line">
            <a:avLst/>
          </a:prstGeom>
          <a:noFill/>
          <a:ln w="15875">
            <a:solidFill>
              <a:srgbClr val="0000CC"/>
            </a:solidFill>
            <a:round/>
            <a:headEnd/>
            <a:tailEnd/>
          </a:ln>
        </p:spPr>
        <p:txBody>
          <a:bodyPr/>
          <a:lstStyle/>
          <a:p>
            <a:endParaRPr lang="zh-CN" altLang="en-US"/>
          </a:p>
        </p:txBody>
      </p:sp>
      <p:sp>
        <p:nvSpPr>
          <p:cNvPr id="342035" name="Line 19"/>
          <p:cNvSpPr>
            <a:spLocks noChangeShapeType="1"/>
          </p:cNvSpPr>
          <p:nvPr/>
        </p:nvSpPr>
        <p:spPr bwMode="auto">
          <a:xfrm>
            <a:off x="3671888" y="4732338"/>
            <a:ext cx="65087" cy="1587"/>
          </a:xfrm>
          <a:prstGeom prst="line">
            <a:avLst/>
          </a:prstGeom>
          <a:noFill/>
          <a:ln w="15875">
            <a:solidFill>
              <a:srgbClr val="0000CC"/>
            </a:solidFill>
            <a:round/>
            <a:headEnd/>
            <a:tailEnd/>
          </a:ln>
        </p:spPr>
        <p:txBody>
          <a:bodyPr/>
          <a:lstStyle/>
          <a:p>
            <a:endParaRPr lang="zh-CN" altLang="en-US"/>
          </a:p>
        </p:txBody>
      </p:sp>
      <p:sp>
        <p:nvSpPr>
          <p:cNvPr id="342036" name="Line 20"/>
          <p:cNvSpPr>
            <a:spLocks noChangeShapeType="1"/>
          </p:cNvSpPr>
          <p:nvPr/>
        </p:nvSpPr>
        <p:spPr bwMode="auto">
          <a:xfrm>
            <a:off x="1306513" y="3517900"/>
            <a:ext cx="1587" cy="2609850"/>
          </a:xfrm>
          <a:prstGeom prst="line">
            <a:avLst/>
          </a:prstGeom>
          <a:noFill/>
          <a:ln w="15875">
            <a:solidFill>
              <a:srgbClr val="0000CC"/>
            </a:solidFill>
            <a:round/>
            <a:headEnd/>
            <a:tailEnd/>
          </a:ln>
        </p:spPr>
        <p:txBody>
          <a:bodyPr/>
          <a:lstStyle/>
          <a:p>
            <a:endParaRPr lang="zh-CN" altLang="en-US"/>
          </a:p>
        </p:txBody>
      </p:sp>
      <p:sp>
        <p:nvSpPr>
          <p:cNvPr id="342037" name="Line 21"/>
          <p:cNvSpPr>
            <a:spLocks noChangeShapeType="1"/>
          </p:cNvSpPr>
          <p:nvPr/>
        </p:nvSpPr>
        <p:spPr bwMode="auto">
          <a:xfrm>
            <a:off x="1306513" y="6127750"/>
            <a:ext cx="28575" cy="1588"/>
          </a:xfrm>
          <a:prstGeom prst="line">
            <a:avLst/>
          </a:prstGeom>
          <a:noFill/>
          <a:ln w="15875">
            <a:solidFill>
              <a:schemeClr val="tx1"/>
            </a:solidFill>
            <a:round/>
            <a:headEnd/>
            <a:tailEnd/>
          </a:ln>
        </p:spPr>
        <p:txBody>
          <a:bodyPr/>
          <a:lstStyle/>
          <a:p>
            <a:endParaRPr lang="zh-CN" altLang="en-US"/>
          </a:p>
        </p:txBody>
      </p:sp>
      <p:sp>
        <p:nvSpPr>
          <p:cNvPr id="342038" name="Line 22"/>
          <p:cNvSpPr>
            <a:spLocks noChangeShapeType="1"/>
          </p:cNvSpPr>
          <p:nvPr/>
        </p:nvSpPr>
        <p:spPr bwMode="auto">
          <a:xfrm>
            <a:off x="1306513" y="5864225"/>
            <a:ext cx="28575" cy="1588"/>
          </a:xfrm>
          <a:prstGeom prst="line">
            <a:avLst/>
          </a:prstGeom>
          <a:noFill/>
          <a:ln w="15875">
            <a:solidFill>
              <a:schemeClr val="tx1"/>
            </a:solidFill>
            <a:round/>
            <a:headEnd/>
            <a:tailEnd/>
          </a:ln>
        </p:spPr>
        <p:txBody>
          <a:bodyPr/>
          <a:lstStyle/>
          <a:p>
            <a:endParaRPr lang="zh-CN" altLang="en-US"/>
          </a:p>
        </p:txBody>
      </p:sp>
      <p:sp>
        <p:nvSpPr>
          <p:cNvPr id="342039" name="Line 23"/>
          <p:cNvSpPr>
            <a:spLocks noChangeShapeType="1"/>
          </p:cNvSpPr>
          <p:nvPr/>
        </p:nvSpPr>
        <p:spPr bwMode="auto">
          <a:xfrm>
            <a:off x="1306513" y="5611813"/>
            <a:ext cx="28575" cy="1587"/>
          </a:xfrm>
          <a:prstGeom prst="line">
            <a:avLst/>
          </a:prstGeom>
          <a:noFill/>
          <a:ln w="15875">
            <a:solidFill>
              <a:schemeClr val="tx1"/>
            </a:solidFill>
            <a:round/>
            <a:headEnd/>
            <a:tailEnd/>
          </a:ln>
        </p:spPr>
        <p:txBody>
          <a:bodyPr/>
          <a:lstStyle/>
          <a:p>
            <a:endParaRPr lang="zh-CN" altLang="en-US"/>
          </a:p>
        </p:txBody>
      </p:sp>
      <p:sp>
        <p:nvSpPr>
          <p:cNvPr id="342040" name="Line 24"/>
          <p:cNvSpPr>
            <a:spLocks noChangeShapeType="1"/>
          </p:cNvSpPr>
          <p:nvPr/>
        </p:nvSpPr>
        <p:spPr bwMode="auto">
          <a:xfrm>
            <a:off x="1306513" y="5346700"/>
            <a:ext cx="28575" cy="1588"/>
          </a:xfrm>
          <a:prstGeom prst="line">
            <a:avLst/>
          </a:prstGeom>
          <a:noFill/>
          <a:ln w="15875">
            <a:solidFill>
              <a:schemeClr val="tx1"/>
            </a:solidFill>
            <a:round/>
            <a:headEnd/>
            <a:tailEnd/>
          </a:ln>
        </p:spPr>
        <p:txBody>
          <a:bodyPr/>
          <a:lstStyle/>
          <a:p>
            <a:endParaRPr lang="zh-CN" altLang="en-US"/>
          </a:p>
        </p:txBody>
      </p:sp>
      <p:sp>
        <p:nvSpPr>
          <p:cNvPr id="342041" name="Line 25"/>
          <p:cNvSpPr>
            <a:spLocks noChangeShapeType="1"/>
          </p:cNvSpPr>
          <p:nvPr/>
        </p:nvSpPr>
        <p:spPr bwMode="auto">
          <a:xfrm>
            <a:off x="1306513" y="5081588"/>
            <a:ext cx="28575" cy="1587"/>
          </a:xfrm>
          <a:prstGeom prst="line">
            <a:avLst/>
          </a:prstGeom>
          <a:noFill/>
          <a:ln w="15875">
            <a:solidFill>
              <a:schemeClr val="tx1"/>
            </a:solidFill>
            <a:round/>
            <a:headEnd/>
            <a:tailEnd/>
          </a:ln>
        </p:spPr>
        <p:txBody>
          <a:bodyPr/>
          <a:lstStyle/>
          <a:p>
            <a:endParaRPr lang="zh-CN" altLang="en-US"/>
          </a:p>
        </p:txBody>
      </p:sp>
      <p:sp>
        <p:nvSpPr>
          <p:cNvPr id="342042" name="Line 26"/>
          <p:cNvSpPr>
            <a:spLocks noChangeShapeType="1"/>
          </p:cNvSpPr>
          <p:nvPr/>
        </p:nvSpPr>
        <p:spPr bwMode="auto">
          <a:xfrm>
            <a:off x="1306513" y="4818063"/>
            <a:ext cx="28575" cy="1587"/>
          </a:xfrm>
          <a:prstGeom prst="line">
            <a:avLst/>
          </a:prstGeom>
          <a:noFill/>
          <a:ln w="15875">
            <a:solidFill>
              <a:schemeClr val="tx1"/>
            </a:solidFill>
            <a:round/>
            <a:headEnd/>
            <a:tailEnd/>
          </a:ln>
        </p:spPr>
        <p:txBody>
          <a:bodyPr/>
          <a:lstStyle/>
          <a:p>
            <a:endParaRPr lang="zh-CN" altLang="en-US"/>
          </a:p>
        </p:txBody>
      </p:sp>
      <p:sp>
        <p:nvSpPr>
          <p:cNvPr id="342043" name="Line 27"/>
          <p:cNvSpPr>
            <a:spLocks noChangeShapeType="1"/>
          </p:cNvSpPr>
          <p:nvPr/>
        </p:nvSpPr>
        <p:spPr bwMode="auto">
          <a:xfrm>
            <a:off x="1306513" y="4564063"/>
            <a:ext cx="28575" cy="1587"/>
          </a:xfrm>
          <a:prstGeom prst="line">
            <a:avLst/>
          </a:prstGeom>
          <a:noFill/>
          <a:ln w="15875">
            <a:solidFill>
              <a:schemeClr val="tx1"/>
            </a:solidFill>
            <a:round/>
            <a:headEnd/>
            <a:tailEnd/>
          </a:ln>
        </p:spPr>
        <p:txBody>
          <a:bodyPr/>
          <a:lstStyle/>
          <a:p>
            <a:endParaRPr lang="zh-CN" altLang="en-US"/>
          </a:p>
        </p:txBody>
      </p:sp>
      <p:sp>
        <p:nvSpPr>
          <p:cNvPr id="342044" name="Line 28"/>
          <p:cNvSpPr>
            <a:spLocks noChangeShapeType="1"/>
          </p:cNvSpPr>
          <p:nvPr/>
        </p:nvSpPr>
        <p:spPr bwMode="auto">
          <a:xfrm>
            <a:off x="1306513" y="4300538"/>
            <a:ext cx="28575" cy="1587"/>
          </a:xfrm>
          <a:prstGeom prst="line">
            <a:avLst/>
          </a:prstGeom>
          <a:noFill/>
          <a:ln w="15875">
            <a:solidFill>
              <a:schemeClr val="tx1"/>
            </a:solidFill>
            <a:round/>
            <a:headEnd/>
            <a:tailEnd/>
          </a:ln>
        </p:spPr>
        <p:txBody>
          <a:bodyPr/>
          <a:lstStyle/>
          <a:p>
            <a:endParaRPr lang="zh-CN" altLang="en-US"/>
          </a:p>
        </p:txBody>
      </p:sp>
      <p:sp>
        <p:nvSpPr>
          <p:cNvPr id="342045" name="Line 29"/>
          <p:cNvSpPr>
            <a:spLocks noChangeShapeType="1"/>
          </p:cNvSpPr>
          <p:nvPr/>
        </p:nvSpPr>
        <p:spPr bwMode="auto">
          <a:xfrm>
            <a:off x="1306513" y="4035425"/>
            <a:ext cx="28575" cy="1588"/>
          </a:xfrm>
          <a:prstGeom prst="line">
            <a:avLst/>
          </a:prstGeom>
          <a:noFill/>
          <a:ln w="15875">
            <a:solidFill>
              <a:schemeClr val="tx1"/>
            </a:solidFill>
            <a:round/>
            <a:headEnd/>
            <a:tailEnd/>
          </a:ln>
        </p:spPr>
        <p:txBody>
          <a:bodyPr/>
          <a:lstStyle/>
          <a:p>
            <a:endParaRPr lang="zh-CN" altLang="en-US"/>
          </a:p>
        </p:txBody>
      </p:sp>
      <p:sp>
        <p:nvSpPr>
          <p:cNvPr id="342046" name="Line 30"/>
          <p:cNvSpPr>
            <a:spLocks noChangeShapeType="1"/>
          </p:cNvSpPr>
          <p:nvPr/>
        </p:nvSpPr>
        <p:spPr bwMode="auto">
          <a:xfrm>
            <a:off x="1306513" y="3783013"/>
            <a:ext cx="28575" cy="1587"/>
          </a:xfrm>
          <a:prstGeom prst="line">
            <a:avLst/>
          </a:prstGeom>
          <a:noFill/>
          <a:ln w="15875">
            <a:solidFill>
              <a:schemeClr val="tx1"/>
            </a:solidFill>
            <a:round/>
            <a:headEnd/>
            <a:tailEnd/>
          </a:ln>
        </p:spPr>
        <p:txBody>
          <a:bodyPr/>
          <a:lstStyle/>
          <a:p>
            <a:endParaRPr lang="zh-CN" altLang="en-US"/>
          </a:p>
        </p:txBody>
      </p:sp>
      <p:sp>
        <p:nvSpPr>
          <p:cNvPr id="342047" name="Line 31"/>
          <p:cNvSpPr>
            <a:spLocks noChangeShapeType="1"/>
          </p:cNvSpPr>
          <p:nvPr/>
        </p:nvSpPr>
        <p:spPr bwMode="auto">
          <a:xfrm>
            <a:off x="1306513" y="3517900"/>
            <a:ext cx="28575" cy="1588"/>
          </a:xfrm>
          <a:prstGeom prst="line">
            <a:avLst/>
          </a:prstGeom>
          <a:noFill/>
          <a:ln w="15875">
            <a:solidFill>
              <a:schemeClr val="tx1"/>
            </a:solidFill>
            <a:round/>
            <a:headEnd/>
            <a:tailEnd/>
          </a:ln>
        </p:spPr>
        <p:txBody>
          <a:bodyPr/>
          <a:lstStyle/>
          <a:p>
            <a:endParaRPr lang="zh-CN" altLang="en-US"/>
          </a:p>
        </p:txBody>
      </p:sp>
      <p:sp>
        <p:nvSpPr>
          <p:cNvPr id="342048" name="Line 32"/>
          <p:cNvSpPr>
            <a:spLocks noChangeShapeType="1"/>
          </p:cNvSpPr>
          <p:nvPr/>
        </p:nvSpPr>
        <p:spPr bwMode="auto">
          <a:xfrm>
            <a:off x="1306513" y="6127750"/>
            <a:ext cx="2922587" cy="1588"/>
          </a:xfrm>
          <a:prstGeom prst="line">
            <a:avLst/>
          </a:prstGeom>
          <a:noFill/>
          <a:ln w="15875">
            <a:solidFill>
              <a:srgbClr val="0000CC"/>
            </a:solidFill>
            <a:round/>
            <a:headEnd/>
            <a:tailEnd/>
          </a:ln>
        </p:spPr>
        <p:txBody>
          <a:bodyPr/>
          <a:lstStyle/>
          <a:p>
            <a:endParaRPr lang="zh-CN" altLang="en-US"/>
          </a:p>
        </p:txBody>
      </p:sp>
      <p:sp>
        <p:nvSpPr>
          <p:cNvPr id="342049" name="Line 33"/>
          <p:cNvSpPr>
            <a:spLocks noChangeShapeType="1"/>
          </p:cNvSpPr>
          <p:nvPr/>
        </p:nvSpPr>
        <p:spPr bwMode="auto">
          <a:xfrm flipV="1">
            <a:off x="1306513" y="6080125"/>
            <a:ext cx="1587" cy="47625"/>
          </a:xfrm>
          <a:prstGeom prst="line">
            <a:avLst/>
          </a:prstGeom>
          <a:noFill/>
          <a:ln w="15875">
            <a:solidFill>
              <a:schemeClr val="tx1"/>
            </a:solidFill>
            <a:round/>
            <a:headEnd/>
            <a:tailEnd/>
          </a:ln>
        </p:spPr>
        <p:txBody>
          <a:bodyPr/>
          <a:lstStyle/>
          <a:p>
            <a:endParaRPr lang="zh-CN" altLang="en-US"/>
          </a:p>
        </p:txBody>
      </p:sp>
      <p:sp>
        <p:nvSpPr>
          <p:cNvPr id="342050" name="Line 34"/>
          <p:cNvSpPr>
            <a:spLocks noChangeShapeType="1"/>
          </p:cNvSpPr>
          <p:nvPr/>
        </p:nvSpPr>
        <p:spPr bwMode="auto">
          <a:xfrm flipV="1">
            <a:off x="2768600" y="6080125"/>
            <a:ext cx="1588" cy="47625"/>
          </a:xfrm>
          <a:prstGeom prst="line">
            <a:avLst/>
          </a:prstGeom>
          <a:noFill/>
          <a:ln w="15875">
            <a:solidFill>
              <a:schemeClr val="tx1"/>
            </a:solidFill>
            <a:round/>
            <a:headEnd/>
            <a:tailEnd/>
          </a:ln>
        </p:spPr>
        <p:txBody>
          <a:bodyPr/>
          <a:lstStyle/>
          <a:p>
            <a:endParaRPr lang="zh-CN" altLang="en-US"/>
          </a:p>
        </p:txBody>
      </p:sp>
      <p:sp>
        <p:nvSpPr>
          <p:cNvPr id="342051" name="Line 35"/>
          <p:cNvSpPr>
            <a:spLocks noChangeShapeType="1"/>
          </p:cNvSpPr>
          <p:nvPr/>
        </p:nvSpPr>
        <p:spPr bwMode="auto">
          <a:xfrm flipV="1">
            <a:off x="4229100" y="6080125"/>
            <a:ext cx="1588" cy="47625"/>
          </a:xfrm>
          <a:prstGeom prst="line">
            <a:avLst/>
          </a:prstGeom>
          <a:noFill/>
          <a:ln w="15875">
            <a:solidFill>
              <a:schemeClr val="tx1"/>
            </a:solidFill>
            <a:round/>
            <a:headEnd/>
            <a:tailEnd/>
          </a:ln>
        </p:spPr>
        <p:txBody>
          <a:bodyPr/>
          <a:lstStyle/>
          <a:p>
            <a:endParaRPr lang="zh-CN" altLang="en-US"/>
          </a:p>
        </p:txBody>
      </p:sp>
      <p:sp>
        <p:nvSpPr>
          <p:cNvPr id="342052" name="Rectangle 36"/>
          <p:cNvSpPr>
            <a:spLocks noChangeArrowheads="1"/>
          </p:cNvSpPr>
          <p:nvPr/>
        </p:nvSpPr>
        <p:spPr bwMode="auto">
          <a:xfrm>
            <a:off x="1185863" y="6056313"/>
            <a:ext cx="80962"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0</a:t>
            </a:r>
            <a:endParaRPr lang="en-US" altLang="zh-CN" sz="2400" b="1">
              <a:solidFill>
                <a:srgbClr val="0000CC"/>
              </a:solidFill>
              <a:latin typeface="Verdana" pitchFamily="34" charset="0"/>
              <a:ea typeface="宋体" pitchFamily="2" charset="-122"/>
            </a:endParaRPr>
          </a:p>
        </p:txBody>
      </p:sp>
      <p:sp>
        <p:nvSpPr>
          <p:cNvPr id="342053" name="Rectangle 37"/>
          <p:cNvSpPr>
            <a:spLocks noChangeArrowheads="1"/>
          </p:cNvSpPr>
          <p:nvPr/>
        </p:nvSpPr>
        <p:spPr bwMode="auto">
          <a:xfrm>
            <a:off x="1185863" y="5791200"/>
            <a:ext cx="80962"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2</a:t>
            </a:r>
            <a:endParaRPr lang="en-US" altLang="zh-CN" sz="2400" b="1">
              <a:solidFill>
                <a:srgbClr val="0000CC"/>
              </a:solidFill>
              <a:latin typeface="Verdana" pitchFamily="34" charset="0"/>
              <a:ea typeface="宋体" pitchFamily="2" charset="-122"/>
            </a:endParaRPr>
          </a:p>
        </p:txBody>
      </p:sp>
      <p:sp>
        <p:nvSpPr>
          <p:cNvPr id="342054" name="Rectangle 38"/>
          <p:cNvSpPr>
            <a:spLocks noChangeArrowheads="1"/>
          </p:cNvSpPr>
          <p:nvPr/>
        </p:nvSpPr>
        <p:spPr bwMode="auto">
          <a:xfrm>
            <a:off x="1185863" y="5538788"/>
            <a:ext cx="80962"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4</a:t>
            </a:r>
            <a:endParaRPr lang="en-US" altLang="zh-CN" sz="2400" b="1">
              <a:solidFill>
                <a:srgbClr val="0000CC"/>
              </a:solidFill>
              <a:latin typeface="Verdana" pitchFamily="34" charset="0"/>
              <a:ea typeface="宋体" pitchFamily="2" charset="-122"/>
            </a:endParaRPr>
          </a:p>
        </p:txBody>
      </p:sp>
      <p:sp>
        <p:nvSpPr>
          <p:cNvPr id="342055" name="Rectangle 39"/>
          <p:cNvSpPr>
            <a:spLocks noChangeArrowheads="1"/>
          </p:cNvSpPr>
          <p:nvPr/>
        </p:nvSpPr>
        <p:spPr bwMode="auto">
          <a:xfrm>
            <a:off x="1185863" y="5273675"/>
            <a:ext cx="80962"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6</a:t>
            </a:r>
            <a:endParaRPr lang="en-US" altLang="zh-CN" sz="2400" b="1">
              <a:solidFill>
                <a:srgbClr val="0000CC"/>
              </a:solidFill>
              <a:latin typeface="Verdana" pitchFamily="34" charset="0"/>
              <a:ea typeface="宋体" pitchFamily="2" charset="-122"/>
            </a:endParaRPr>
          </a:p>
        </p:txBody>
      </p:sp>
      <p:sp>
        <p:nvSpPr>
          <p:cNvPr id="342056" name="Rectangle 40"/>
          <p:cNvSpPr>
            <a:spLocks noChangeArrowheads="1"/>
          </p:cNvSpPr>
          <p:nvPr/>
        </p:nvSpPr>
        <p:spPr bwMode="auto">
          <a:xfrm>
            <a:off x="1185863" y="5010150"/>
            <a:ext cx="80962"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8</a:t>
            </a:r>
            <a:endParaRPr lang="en-US" altLang="zh-CN" sz="2400" b="1">
              <a:solidFill>
                <a:srgbClr val="0000CC"/>
              </a:solidFill>
              <a:latin typeface="Verdana" pitchFamily="34" charset="0"/>
              <a:ea typeface="宋体" pitchFamily="2" charset="-122"/>
            </a:endParaRPr>
          </a:p>
        </p:txBody>
      </p:sp>
      <p:sp>
        <p:nvSpPr>
          <p:cNvPr id="342057" name="Rectangle 41"/>
          <p:cNvSpPr>
            <a:spLocks noChangeArrowheads="1"/>
          </p:cNvSpPr>
          <p:nvPr/>
        </p:nvSpPr>
        <p:spPr bwMode="auto">
          <a:xfrm>
            <a:off x="1139825" y="4745038"/>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10</a:t>
            </a:r>
            <a:endParaRPr lang="en-US" altLang="zh-CN" sz="2400" b="1">
              <a:solidFill>
                <a:srgbClr val="0000CC"/>
              </a:solidFill>
              <a:latin typeface="Verdana" pitchFamily="34" charset="0"/>
              <a:ea typeface="宋体" pitchFamily="2" charset="-122"/>
            </a:endParaRPr>
          </a:p>
        </p:txBody>
      </p:sp>
      <p:sp>
        <p:nvSpPr>
          <p:cNvPr id="342058" name="Rectangle 42"/>
          <p:cNvSpPr>
            <a:spLocks noChangeArrowheads="1"/>
          </p:cNvSpPr>
          <p:nvPr/>
        </p:nvSpPr>
        <p:spPr bwMode="auto">
          <a:xfrm>
            <a:off x="1139825" y="4492625"/>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12</a:t>
            </a:r>
            <a:endParaRPr lang="en-US" altLang="zh-CN" sz="2400" b="1">
              <a:solidFill>
                <a:srgbClr val="0000CC"/>
              </a:solidFill>
              <a:latin typeface="Verdana" pitchFamily="34" charset="0"/>
              <a:ea typeface="宋体" pitchFamily="2" charset="-122"/>
            </a:endParaRPr>
          </a:p>
        </p:txBody>
      </p:sp>
      <p:sp>
        <p:nvSpPr>
          <p:cNvPr id="342059" name="Rectangle 43"/>
          <p:cNvSpPr>
            <a:spLocks noChangeArrowheads="1"/>
          </p:cNvSpPr>
          <p:nvPr/>
        </p:nvSpPr>
        <p:spPr bwMode="auto">
          <a:xfrm>
            <a:off x="1139825" y="4227513"/>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14</a:t>
            </a:r>
            <a:endParaRPr lang="en-US" altLang="zh-CN" sz="2400" b="1">
              <a:solidFill>
                <a:srgbClr val="0000CC"/>
              </a:solidFill>
              <a:latin typeface="Verdana" pitchFamily="34" charset="0"/>
              <a:ea typeface="宋体" pitchFamily="2" charset="-122"/>
            </a:endParaRPr>
          </a:p>
        </p:txBody>
      </p:sp>
      <p:sp>
        <p:nvSpPr>
          <p:cNvPr id="342060" name="Rectangle 44"/>
          <p:cNvSpPr>
            <a:spLocks noChangeArrowheads="1"/>
          </p:cNvSpPr>
          <p:nvPr/>
        </p:nvSpPr>
        <p:spPr bwMode="auto">
          <a:xfrm>
            <a:off x="1139825" y="3963988"/>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16</a:t>
            </a:r>
            <a:endParaRPr lang="en-US" altLang="zh-CN" sz="2400" b="1">
              <a:solidFill>
                <a:srgbClr val="0000CC"/>
              </a:solidFill>
              <a:latin typeface="Verdana" pitchFamily="34" charset="0"/>
              <a:ea typeface="宋体" pitchFamily="2" charset="-122"/>
            </a:endParaRPr>
          </a:p>
        </p:txBody>
      </p:sp>
      <p:sp>
        <p:nvSpPr>
          <p:cNvPr id="342061" name="Rectangle 45"/>
          <p:cNvSpPr>
            <a:spLocks noChangeArrowheads="1"/>
          </p:cNvSpPr>
          <p:nvPr/>
        </p:nvSpPr>
        <p:spPr bwMode="auto">
          <a:xfrm>
            <a:off x="1139825" y="3709988"/>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18</a:t>
            </a:r>
            <a:endParaRPr lang="en-US" altLang="zh-CN" sz="2400" b="1">
              <a:solidFill>
                <a:srgbClr val="0000CC"/>
              </a:solidFill>
              <a:latin typeface="Verdana" pitchFamily="34" charset="0"/>
              <a:ea typeface="宋体" pitchFamily="2" charset="-122"/>
            </a:endParaRPr>
          </a:p>
        </p:txBody>
      </p:sp>
      <p:sp>
        <p:nvSpPr>
          <p:cNvPr id="342062" name="Rectangle 46"/>
          <p:cNvSpPr>
            <a:spLocks noChangeArrowheads="1"/>
          </p:cNvSpPr>
          <p:nvPr/>
        </p:nvSpPr>
        <p:spPr bwMode="auto">
          <a:xfrm>
            <a:off x="1139825" y="3446463"/>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20</a:t>
            </a:r>
            <a:endParaRPr lang="en-US" altLang="zh-CN" sz="2400" b="1">
              <a:solidFill>
                <a:srgbClr val="0000CC"/>
              </a:solidFill>
              <a:latin typeface="Verdana" pitchFamily="34" charset="0"/>
              <a:ea typeface="宋体" pitchFamily="2" charset="-122"/>
            </a:endParaRPr>
          </a:p>
        </p:txBody>
      </p:sp>
      <p:sp>
        <p:nvSpPr>
          <p:cNvPr id="342063" name="Rectangle 47"/>
          <p:cNvSpPr>
            <a:spLocks noChangeArrowheads="1"/>
          </p:cNvSpPr>
          <p:nvPr/>
        </p:nvSpPr>
        <p:spPr bwMode="auto">
          <a:xfrm>
            <a:off x="1628775" y="6202363"/>
            <a:ext cx="812800" cy="274637"/>
          </a:xfrm>
          <a:prstGeom prst="rect">
            <a:avLst/>
          </a:prstGeom>
          <a:noFill/>
          <a:ln w="9525">
            <a:noFill/>
            <a:miter lim="800000"/>
            <a:headEnd/>
            <a:tailEnd/>
          </a:ln>
        </p:spPr>
        <p:txBody>
          <a:bodyPr wrap="none" lIns="0" tIns="0" rIns="0" bIns="0">
            <a:spAutoFit/>
          </a:bodyPr>
          <a:lstStyle/>
          <a:p>
            <a:pPr>
              <a:spcBef>
                <a:spcPct val="0"/>
              </a:spcBef>
            </a:pPr>
            <a:r>
              <a:rPr lang="zh-CN" altLang="en-US" b="1">
                <a:solidFill>
                  <a:srgbClr val="0000CC"/>
                </a:solidFill>
                <a:latin typeface="Verdana" pitchFamily="34" charset="0"/>
                <a:ea typeface="宋体" pitchFamily="2" charset="-122"/>
              </a:rPr>
              <a:t>⊿ </a:t>
            </a:r>
            <a:r>
              <a:rPr lang="en-US" altLang="zh-CN" b="1">
                <a:solidFill>
                  <a:srgbClr val="0000CC"/>
                </a:solidFill>
                <a:latin typeface="Verdana" pitchFamily="34" charset="0"/>
                <a:ea typeface="宋体" pitchFamily="2" charset="-122"/>
              </a:rPr>
              <a:t>SBP</a:t>
            </a:r>
          </a:p>
        </p:txBody>
      </p:sp>
      <p:sp>
        <p:nvSpPr>
          <p:cNvPr id="342064" name="Rectangle 48"/>
          <p:cNvSpPr>
            <a:spLocks noChangeArrowheads="1"/>
          </p:cNvSpPr>
          <p:nvPr/>
        </p:nvSpPr>
        <p:spPr bwMode="auto">
          <a:xfrm>
            <a:off x="3090863" y="6202363"/>
            <a:ext cx="841375" cy="274637"/>
          </a:xfrm>
          <a:prstGeom prst="rect">
            <a:avLst/>
          </a:prstGeom>
          <a:noFill/>
          <a:ln w="9525">
            <a:noFill/>
            <a:miter lim="800000"/>
            <a:headEnd/>
            <a:tailEnd/>
          </a:ln>
        </p:spPr>
        <p:txBody>
          <a:bodyPr wrap="none" lIns="0" tIns="0" rIns="0" bIns="0">
            <a:spAutoFit/>
          </a:bodyPr>
          <a:lstStyle/>
          <a:p>
            <a:pPr>
              <a:spcBef>
                <a:spcPct val="0"/>
              </a:spcBef>
            </a:pPr>
            <a:r>
              <a:rPr lang="zh-CN" altLang="en-US" b="1">
                <a:solidFill>
                  <a:srgbClr val="0000CC"/>
                </a:solidFill>
                <a:latin typeface="Verdana" pitchFamily="34" charset="0"/>
                <a:ea typeface="宋体" pitchFamily="2" charset="-122"/>
              </a:rPr>
              <a:t>⊿ </a:t>
            </a:r>
            <a:r>
              <a:rPr lang="en-US" altLang="zh-CN" b="1">
                <a:solidFill>
                  <a:srgbClr val="0000CC"/>
                </a:solidFill>
                <a:latin typeface="Verdana" pitchFamily="34" charset="0"/>
                <a:ea typeface="宋体" pitchFamily="2" charset="-122"/>
              </a:rPr>
              <a:t>DBP</a:t>
            </a:r>
          </a:p>
        </p:txBody>
      </p:sp>
      <p:sp>
        <p:nvSpPr>
          <p:cNvPr id="342065" name="Rectangle 49"/>
          <p:cNvSpPr>
            <a:spLocks noChangeArrowheads="1"/>
          </p:cNvSpPr>
          <p:nvPr/>
        </p:nvSpPr>
        <p:spPr bwMode="auto">
          <a:xfrm rot="16200000">
            <a:off x="-648493" y="4693443"/>
            <a:ext cx="3041650" cy="182563"/>
          </a:xfrm>
          <a:prstGeom prst="rect">
            <a:avLst/>
          </a:prstGeom>
          <a:noFill/>
          <a:ln w="9525">
            <a:noFill/>
            <a:miter lim="800000"/>
            <a:headEnd/>
            <a:tailEnd/>
          </a:ln>
        </p:spPr>
        <p:txBody>
          <a:bodyPr lIns="0" tIns="0" rIns="0" bIns="0">
            <a:spAutoFit/>
          </a:bodyPr>
          <a:lstStyle/>
          <a:p>
            <a:pPr algn="ctr">
              <a:spcBef>
                <a:spcPct val="0"/>
              </a:spcBef>
            </a:pPr>
            <a:r>
              <a:rPr lang="en-US" altLang="zh-CN" sz="1200" b="1">
                <a:solidFill>
                  <a:srgbClr val="0000CC"/>
                </a:solidFill>
                <a:latin typeface="Verdana" pitchFamily="34" charset="0"/>
                <a:ea typeface="宋体" pitchFamily="2" charset="-122"/>
              </a:rPr>
              <a:t>Blood pressure decrease (mm Hg)</a:t>
            </a:r>
            <a:endParaRPr lang="en-US" altLang="zh-CN" sz="2400" b="1">
              <a:solidFill>
                <a:srgbClr val="0000CC"/>
              </a:solidFill>
              <a:latin typeface="Verdana" pitchFamily="34" charset="0"/>
              <a:ea typeface="宋体" pitchFamily="2" charset="-122"/>
            </a:endParaRPr>
          </a:p>
        </p:txBody>
      </p:sp>
      <p:sp>
        <p:nvSpPr>
          <p:cNvPr id="342067" name="Rectangle 51"/>
          <p:cNvSpPr>
            <a:spLocks noChangeArrowheads="1"/>
          </p:cNvSpPr>
          <p:nvPr/>
        </p:nvSpPr>
        <p:spPr bwMode="auto">
          <a:xfrm>
            <a:off x="1644650" y="3348038"/>
            <a:ext cx="1406525" cy="244475"/>
          </a:xfrm>
          <a:prstGeom prst="rect">
            <a:avLst/>
          </a:prstGeom>
          <a:noFill/>
          <a:ln w="9525">
            <a:noFill/>
            <a:miter lim="800000"/>
            <a:headEnd/>
            <a:tailEnd/>
          </a:ln>
        </p:spPr>
        <p:txBody>
          <a:bodyPr lIns="0" tIns="0" rIns="0" bIns="0">
            <a:spAutoFit/>
          </a:bodyPr>
          <a:lstStyle/>
          <a:p>
            <a:pPr>
              <a:spcBef>
                <a:spcPct val="0"/>
              </a:spcBef>
            </a:pPr>
            <a:r>
              <a:rPr lang="en-US" altLang="zh-CN" sz="1600" b="1" i="1">
                <a:solidFill>
                  <a:srgbClr val="0000CC"/>
                </a:solidFill>
                <a:latin typeface="Verdana" pitchFamily="34" charset="0"/>
                <a:ea typeface="宋体" pitchFamily="2" charset="-122"/>
              </a:rPr>
              <a:t>P= 0.118</a:t>
            </a:r>
          </a:p>
        </p:txBody>
      </p:sp>
      <p:sp>
        <p:nvSpPr>
          <p:cNvPr id="342068" name="Line 52"/>
          <p:cNvSpPr>
            <a:spLocks noChangeShapeType="1"/>
          </p:cNvSpPr>
          <p:nvPr/>
        </p:nvSpPr>
        <p:spPr bwMode="auto">
          <a:xfrm>
            <a:off x="1831975" y="3654425"/>
            <a:ext cx="400050" cy="1588"/>
          </a:xfrm>
          <a:prstGeom prst="line">
            <a:avLst/>
          </a:prstGeom>
          <a:noFill/>
          <a:ln w="15875" cap="rnd">
            <a:solidFill>
              <a:srgbClr val="0000CC"/>
            </a:solidFill>
            <a:round/>
            <a:headEnd/>
            <a:tailEnd/>
          </a:ln>
        </p:spPr>
        <p:txBody>
          <a:bodyPr/>
          <a:lstStyle/>
          <a:p>
            <a:endParaRPr lang="zh-CN" altLang="en-US"/>
          </a:p>
        </p:txBody>
      </p:sp>
      <p:sp>
        <p:nvSpPr>
          <p:cNvPr id="342069" name="Line 53"/>
          <p:cNvSpPr>
            <a:spLocks noChangeShapeType="1"/>
          </p:cNvSpPr>
          <p:nvPr/>
        </p:nvSpPr>
        <p:spPr bwMode="auto">
          <a:xfrm>
            <a:off x="1822450" y="3656013"/>
            <a:ext cx="1588" cy="180975"/>
          </a:xfrm>
          <a:prstGeom prst="line">
            <a:avLst/>
          </a:prstGeom>
          <a:noFill/>
          <a:ln w="15875" cap="rnd">
            <a:solidFill>
              <a:srgbClr val="0000CC"/>
            </a:solidFill>
            <a:round/>
            <a:headEnd/>
            <a:tailEnd/>
          </a:ln>
        </p:spPr>
        <p:txBody>
          <a:bodyPr/>
          <a:lstStyle/>
          <a:p>
            <a:endParaRPr lang="zh-CN" altLang="en-US"/>
          </a:p>
        </p:txBody>
      </p:sp>
      <p:sp>
        <p:nvSpPr>
          <p:cNvPr id="342070" name="Line 54"/>
          <p:cNvSpPr>
            <a:spLocks noChangeShapeType="1"/>
          </p:cNvSpPr>
          <p:nvPr/>
        </p:nvSpPr>
        <p:spPr bwMode="auto">
          <a:xfrm>
            <a:off x="2232025" y="3656013"/>
            <a:ext cx="1588" cy="109537"/>
          </a:xfrm>
          <a:prstGeom prst="line">
            <a:avLst/>
          </a:prstGeom>
          <a:noFill/>
          <a:ln w="15875" cap="rnd">
            <a:solidFill>
              <a:srgbClr val="0000CC"/>
            </a:solidFill>
            <a:round/>
            <a:headEnd/>
            <a:tailEnd/>
          </a:ln>
        </p:spPr>
        <p:txBody>
          <a:bodyPr/>
          <a:lstStyle/>
          <a:p>
            <a:endParaRPr lang="zh-CN" altLang="en-US"/>
          </a:p>
        </p:txBody>
      </p:sp>
      <p:sp>
        <p:nvSpPr>
          <p:cNvPr id="342072" name="Rectangle 56"/>
          <p:cNvSpPr>
            <a:spLocks noChangeArrowheads="1"/>
          </p:cNvSpPr>
          <p:nvPr/>
        </p:nvSpPr>
        <p:spPr bwMode="auto">
          <a:xfrm>
            <a:off x="3084513" y="4156075"/>
            <a:ext cx="1116012" cy="244475"/>
          </a:xfrm>
          <a:prstGeom prst="rect">
            <a:avLst/>
          </a:prstGeom>
          <a:noFill/>
          <a:ln w="9525">
            <a:noFill/>
            <a:miter lim="800000"/>
            <a:headEnd/>
            <a:tailEnd/>
          </a:ln>
        </p:spPr>
        <p:txBody>
          <a:bodyPr wrap="none" lIns="0" tIns="0" rIns="0" bIns="0">
            <a:spAutoFit/>
          </a:bodyPr>
          <a:lstStyle/>
          <a:p>
            <a:pPr>
              <a:spcBef>
                <a:spcPct val="0"/>
              </a:spcBef>
            </a:pPr>
            <a:r>
              <a:rPr lang="en-US" altLang="zh-CN" sz="1600" b="1" i="1">
                <a:solidFill>
                  <a:srgbClr val="0000CC"/>
                </a:solidFill>
                <a:latin typeface="Verdana" pitchFamily="34" charset="0"/>
                <a:ea typeface="宋体" pitchFamily="2" charset="-122"/>
              </a:rPr>
              <a:t>P = 0.009</a:t>
            </a:r>
          </a:p>
        </p:txBody>
      </p:sp>
      <p:sp>
        <p:nvSpPr>
          <p:cNvPr id="342073" name="Line 57"/>
          <p:cNvSpPr>
            <a:spLocks noChangeShapeType="1"/>
          </p:cNvSpPr>
          <p:nvPr/>
        </p:nvSpPr>
        <p:spPr bwMode="auto">
          <a:xfrm>
            <a:off x="3228975" y="4475163"/>
            <a:ext cx="438150" cy="1587"/>
          </a:xfrm>
          <a:prstGeom prst="line">
            <a:avLst/>
          </a:prstGeom>
          <a:noFill/>
          <a:ln w="15875" cap="rnd">
            <a:solidFill>
              <a:srgbClr val="0000CC"/>
            </a:solidFill>
            <a:round/>
            <a:headEnd/>
            <a:tailEnd/>
          </a:ln>
        </p:spPr>
        <p:txBody>
          <a:bodyPr/>
          <a:lstStyle/>
          <a:p>
            <a:endParaRPr lang="zh-CN" altLang="en-US"/>
          </a:p>
        </p:txBody>
      </p:sp>
      <p:sp>
        <p:nvSpPr>
          <p:cNvPr id="342074" name="Line 58"/>
          <p:cNvSpPr>
            <a:spLocks noChangeShapeType="1"/>
          </p:cNvSpPr>
          <p:nvPr/>
        </p:nvSpPr>
        <p:spPr bwMode="auto">
          <a:xfrm>
            <a:off x="3667125" y="4475163"/>
            <a:ext cx="1588" cy="142875"/>
          </a:xfrm>
          <a:prstGeom prst="line">
            <a:avLst/>
          </a:prstGeom>
          <a:noFill/>
          <a:ln w="15875" cap="rnd">
            <a:solidFill>
              <a:srgbClr val="0000CC"/>
            </a:solidFill>
            <a:round/>
            <a:headEnd/>
            <a:tailEnd/>
          </a:ln>
        </p:spPr>
        <p:txBody>
          <a:bodyPr/>
          <a:lstStyle/>
          <a:p>
            <a:endParaRPr lang="zh-CN" altLang="en-US"/>
          </a:p>
        </p:txBody>
      </p:sp>
      <p:sp>
        <p:nvSpPr>
          <p:cNvPr id="342075" name="Line 59"/>
          <p:cNvSpPr>
            <a:spLocks noChangeShapeType="1"/>
          </p:cNvSpPr>
          <p:nvPr/>
        </p:nvSpPr>
        <p:spPr bwMode="auto">
          <a:xfrm>
            <a:off x="3228975" y="4475163"/>
            <a:ext cx="1588" cy="252412"/>
          </a:xfrm>
          <a:prstGeom prst="line">
            <a:avLst/>
          </a:prstGeom>
          <a:noFill/>
          <a:ln w="15875" cap="rnd">
            <a:solidFill>
              <a:srgbClr val="0000CC"/>
            </a:solidFill>
            <a:round/>
            <a:headEnd/>
            <a:tailEnd/>
          </a:ln>
        </p:spPr>
        <p:txBody>
          <a:bodyPr/>
          <a:lstStyle/>
          <a:p>
            <a:endParaRPr lang="zh-CN" altLang="en-US"/>
          </a:p>
        </p:txBody>
      </p:sp>
      <p:sp>
        <p:nvSpPr>
          <p:cNvPr id="342076" name="Rectangle 60"/>
          <p:cNvSpPr>
            <a:spLocks noChangeArrowheads="1"/>
          </p:cNvSpPr>
          <p:nvPr/>
        </p:nvSpPr>
        <p:spPr bwMode="auto">
          <a:xfrm>
            <a:off x="7629525" y="2925763"/>
            <a:ext cx="250825" cy="268287"/>
          </a:xfrm>
          <a:prstGeom prst="rect">
            <a:avLst/>
          </a:prstGeom>
          <a:solidFill>
            <a:srgbClr val="00FFFF"/>
          </a:solidFill>
          <a:ln w="15875" algn="ctr">
            <a:solidFill>
              <a:srgbClr val="0000CC"/>
            </a:solidFill>
            <a:miter lim="800000"/>
            <a:headEnd/>
            <a:tailEnd/>
          </a:ln>
          <a:effectLst/>
        </p:spPr>
        <p:txBody>
          <a:bodyPr/>
          <a:lstStyle/>
          <a:p>
            <a:endParaRPr lang="zh-CN" altLang="en-US"/>
          </a:p>
        </p:txBody>
      </p:sp>
      <p:sp>
        <p:nvSpPr>
          <p:cNvPr id="342077" name="Rectangle 61"/>
          <p:cNvSpPr>
            <a:spLocks noChangeArrowheads="1"/>
          </p:cNvSpPr>
          <p:nvPr/>
        </p:nvSpPr>
        <p:spPr bwMode="auto">
          <a:xfrm>
            <a:off x="7996238" y="2925763"/>
            <a:ext cx="877887" cy="274637"/>
          </a:xfrm>
          <a:prstGeom prst="rect">
            <a:avLst/>
          </a:prstGeom>
          <a:noFill/>
          <a:ln w="9525">
            <a:noFill/>
            <a:miter lim="800000"/>
            <a:headEnd/>
            <a:tailEnd/>
          </a:ln>
        </p:spPr>
        <p:txBody>
          <a:bodyPr wrap="none" lIns="0" tIns="0" rIns="0" bIns="0">
            <a:spAutoFit/>
          </a:bodyPr>
          <a:lstStyle/>
          <a:p>
            <a:pPr>
              <a:spcBef>
                <a:spcPct val="0"/>
              </a:spcBef>
            </a:pPr>
            <a:r>
              <a:rPr lang="en-US" altLang="zh-CN" b="1">
                <a:solidFill>
                  <a:srgbClr val="0000CC"/>
                </a:solidFill>
                <a:latin typeface="Verdana" pitchFamily="34" charset="0"/>
                <a:ea typeface="宋体" pitchFamily="2" charset="-122"/>
              </a:rPr>
              <a:t>A1+A3</a:t>
            </a:r>
          </a:p>
        </p:txBody>
      </p:sp>
      <p:sp>
        <p:nvSpPr>
          <p:cNvPr id="342078" name="Rectangle 62"/>
          <p:cNvSpPr>
            <a:spLocks noChangeArrowheads="1"/>
          </p:cNvSpPr>
          <p:nvPr/>
        </p:nvSpPr>
        <p:spPr bwMode="auto">
          <a:xfrm>
            <a:off x="7620000" y="3306763"/>
            <a:ext cx="250825" cy="268287"/>
          </a:xfrm>
          <a:prstGeom prst="rect">
            <a:avLst/>
          </a:prstGeom>
          <a:solidFill>
            <a:srgbClr val="CC66FF"/>
          </a:solidFill>
          <a:ln w="15875" algn="ctr">
            <a:solidFill>
              <a:srgbClr val="0000CC"/>
            </a:solidFill>
            <a:miter lim="800000"/>
            <a:headEnd/>
            <a:tailEnd/>
          </a:ln>
          <a:effectLst/>
        </p:spPr>
        <p:txBody>
          <a:bodyPr/>
          <a:lstStyle/>
          <a:p>
            <a:endParaRPr lang="zh-CN" altLang="en-US"/>
          </a:p>
        </p:txBody>
      </p:sp>
      <p:sp>
        <p:nvSpPr>
          <p:cNvPr id="342079" name="Rectangle 63"/>
          <p:cNvSpPr>
            <a:spLocks noChangeArrowheads="1"/>
          </p:cNvSpPr>
          <p:nvPr/>
        </p:nvSpPr>
        <p:spPr bwMode="auto">
          <a:xfrm>
            <a:off x="7986713" y="3306763"/>
            <a:ext cx="871537" cy="274637"/>
          </a:xfrm>
          <a:prstGeom prst="rect">
            <a:avLst/>
          </a:prstGeom>
          <a:noFill/>
          <a:ln w="9525">
            <a:noFill/>
            <a:miter lim="800000"/>
            <a:headEnd/>
            <a:tailEnd/>
          </a:ln>
        </p:spPr>
        <p:txBody>
          <a:bodyPr wrap="none" lIns="0" tIns="0" rIns="0" bIns="0">
            <a:spAutoFit/>
          </a:bodyPr>
          <a:lstStyle/>
          <a:p>
            <a:pPr>
              <a:spcBef>
                <a:spcPct val="0"/>
              </a:spcBef>
            </a:pPr>
            <a:r>
              <a:rPr lang="en-US" altLang="zh-CN" b="1">
                <a:solidFill>
                  <a:srgbClr val="0000CC"/>
                </a:solidFill>
                <a:latin typeface="Verdana" pitchFamily="34" charset="0"/>
                <a:ea typeface="宋体" pitchFamily="2" charset="-122"/>
              </a:rPr>
              <a:t>B1+B3</a:t>
            </a:r>
          </a:p>
        </p:txBody>
      </p:sp>
      <p:sp>
        <p:nvSpPr>
          <p:cNvPr id="342080" name="Rectangle 64"/>
          <p:cNvSpPr>
            <a:spLocks noChangeArrowheads="1"/>
          </p:cNvSpPr>
          <p:nvPr/>
        </p:nvSpPr>
        <p:spPr bwMode="auto">
          <a:xfrm>
            <a:off x="5984875" y="4308475"/>
            <a:ext cx="436563" cy="1785938"/>
          </a:xfrm>
          <a:prstGeom prst="rect">
            <a:avLst/>
          </a:prstGeom>
          <a:solidFill>
            <a:srgbClr val="00FFFF"/>
          </a:solidFill>
          <a:ln w="15875" algn="ctr">
            <a:solidFill>
              <a:srgbClr val="0000CC"/>
            </a:solidFill>
            <a:miter lim="800000"/>
            <a:headEnd/>
            <a:tailEnd/>
          </a:ln>
          <a:effectLst/>
        </p:spPr>
        <p:txBody>
          <a:bodyPr/>
          <a:lstStyle/>
          <a:p>
            <a:endParaRPr lang="zh-CN" altLang="en-US"/>
          </a:p>
        </p:txBody>
      </p:sp>
      <p:sp>
        <p:nvSpPr>
          <p:cNvPr id="342081" name="Rectangle 65"/>
          <p:cNvSpPr>
            <a:spLocks noChangeArrowheads="1"/>
          </p:cNvSpPr>
          <p:nvPr/>
        </p:nvSpPr>
        <p:spPr bwMode="auto">
          <a:xfrm>
            <a:off x="7500938" y="5368925"/>
            <a:ext cx="438150" cy="725488"/>
          </a:xfrm>
          <a:prstGeom prst="rect">
            <a:avLst/>
          </a:prstGeom>
          <a:solidFill>
            <a:srgbClr val="00FFFF"/>
          </a:solidFill>
          <a:ln w="15875" algn="ctr">
            <a:solidFill>
              <a:srgbClr val="0000CC"/>
            </a:solidFill>
            <a:miter lim="800000"/>
            <a:headEnd/>
            <a:tailEnd/>
          </a:ln>
          <a:effectLst/>
        </p:spPr>
        <p:txBody>
          <a:bodyPr/>
          <a:lstStyle/>
          <a:p>
            <a:endParaRPr lang="zh-CN" altLang="en-US"/>
          </a:p>
        </p:txBody>
      </p:sp>
      <p:sp>
        <p:nvSpPr>
          <p:cNvPr id="342082" name="Rectangle 66"/>
          <p:cNvSpPr>
            <a:spLocks noChangeArrowheads="1"/>
          </p:cNvSpPr>
          <p:nvPr/>
        </p:nvSpPr>
        <p:spPr bwMode="auto">
          <a:xfrm>
            <a:off x="6421438" y="3770313"/>
            <a:ext cx="436562" cy="2324100"/>
          </a:xfrm>
          <a:prstGeom prst="rect">
            <a:avLst/>
          </a:prstGeom>
          <a:solidFill>
            <a:srgbClr val="CC66FF"/>
          </a:solidFill>
          <a:ln w="15875" algn="ctr">
            <a:solidFill>
              <a:srgbClr val="0000CC"/>
            </a:solidFill>
            <a:miter lim="800000"/>
            <a:headEnd/>
            <a:tailEnd/>
          </a:ln>
          <a:effectLst/>
        </p:spPr>
        <p:txBody>
          <a:bodyPr/>
          <a:lstStyle/>
          <a:p>
            <a:endParaRPr lang="zh-CN" altLang="en-US"/>
          </a:p>
        </p:txBody>
      </p:sp>
      <p:sp>
        <p:nvSpPr>
          <p:cNvPr id="342083" name="Rectangle 67"/>
          <p:cNvSpPr>
            <a:spLocks noChangeArrowheads="1"/>
          </p:cNvSpPr>
          <p:nvPr/>
        </p:nvSpPr>
        <p:spPr bwMode="auto">
          <a:xfrm>
            <a:off x="7939088" y="4773613"/>
            <a:ext cx="428625" cy="1320800"/>
          </a:xfrm>
          <a:prstGeom prst="rect">
            <a:avLst/>
          </a:prstGeom>
          <a:solidFill>
            <a:srgbClr val="CC66FF"/>
          </a:solidFill>
          <a:ln w="15875" algn="ctr">
            <a:solidFill>
              <a:srgbClr val="0000CC"/>
            </a:solidFill>
            <a:miter lim="800000"/>
            <a:headEnd/>
            <a:tailEnd/>
          </a:ln>
          <a:effectLst/>
        </p:spPr>
        <p:txBody>
          <a:bodyPr/>
          <a:lstStyle/>
          <a:p>
            <a:endParaRPr lang="zh-CN" altLang="en-US"/>
          </a:p>
        </p:txBody>
      </p:sp>
      <p:sp>
        <p:nvSpPr>
          <p:cNvPr id="342084" name="Line 68"/>
          <p:cNvSpPr>
            <a:spLocks noChangeShapeType="1"/>
          </p:cNvSpPr>
          <p:nvPr/>
        </p:nvSpPr>
        <p:spPr bwMode="auto">
          <a:xfrm flipV="1">
            <a:off x="6199188" y="4160838"/>
            <a:ext cx="1587" cy="147637"/>
          </a:xfrm>
          <a:prstGeom prst="line">
            <a:avLst/>
          </a:prstGeom>
          <a:noFill/>
          <a:ln w="15875">
            <a:solidFill>
              <a:srgbClr val="0000CC"/>
            </a:solidFill>
            <a:round/>
            <a:headEnd/>
            <a:tailEnd/>
          </a:ln>
        </p:spPr>
        <p:txBody>
          <a:bodyPr/>
          <a:lstStyle/>
          <a:p>
            <a:endParaRPr lang="zh-CN" altLang="en-US"/>
          </a:p>
        </p:txBody>
      </p:sp>
      <p:sp>
        <p:nvSpPr>
          <p:cNvPr id="342085" name="Line 69"/>
          <p:cNvSpPr>
            <a:spLocks noChangeShapeType="1"/>
          </p:cNvSpPr>
          <p:nvPr/>
        </p:nvSpPr>
        <p:spPr bwMode="auto">
          <a:xfrm>
            <a:off x="6172200" y="4160838"/>
            <a:ext cx="60325" cy="1587"/>
          </a:xfrm>
          <a:prstGeom prst="line">
            <a:avLst/>
          </a:prstGeom>
          <a:noFill/>
          <a:ln w="15875">
            <a:solidFill>
              <a:srgbClr val="0000CC"/>
            </a:solidFill>
            <a:round/>
            <a:headEnd/>
            <a:tailEnd/>
          </a:ln>
        </p:spPr>
        <p:txBody>
          <a:bodyPr/>
          <a:lstStyle/>
          <a:p>
            <a:endParaRPr lang="zh-CN" altLang="en-US"/>
          </a:p>
        </p:txBody>
      </p:sp>
      <p:sp>
        <p:nvSpPr>
          <p:cNvPr id="342086" name="Line 70"/>
          <p:cNvSpPr>
            <a:spLocks noChangeShapeType="1"/>
          </p:cNvSpPr>
          <p:nvPr/>
        </p:nvSpPr>
        <p:spPr bwMode="auto">
          <a:xfrm flipV="1">
            <a:off x="7715250" y="5275263"/>
            <a:ext cx="1588" cy="93662"/>
          </a:xfrm>
          <a:prstGeom prst="line">
            <a:avLst/>
          </a:prstGeom>
          <a:noFill/>
          <a:ln w="15875">
            <a:solidFill>
              <a:srgbClr val="0000CC"/>
            </a:solidFill>
            <a:round/>
            <a:headEnd/>
            <a:tailEnd/>
          </a:ln>
        </p:spPr>
        <p:txBody>
          <a:bodyPr/>
          <a:lstStyle/>
          <a:p>
            <a:endParaRPr lang="zh-CN" altLang="en-US"/>
          </a:p>
        </p:txBody>
      </p:sp>
      <p:sp>
        <p:nvSpPr>
          <p:cNvPr id="342087" name="Line 71"/>
          <p:cNvSpPr>
            <a:spLocks noChangeShapeType="1"/>
          </p:cNvSpPr>
          <p:nvPr/>
        </p:nvSpPr>
        <p:spPr bwMode="auto">
          <a:xfrm>
            <a:off x="7689850" y="5275263"/>
            <a:ext cx="60325" cy="1587"/>
          </a:xfrm>
          <a:prstGeom prst="line">
            <a:avLst/>
          </a:prstGeom>
          <a:noFill/>
          <a:ln w="15875">
            <a:solidFill>
              <a:srgbClr val="0000CC"/>
            </a:solidFill>
            <a:round/>
            <a:headEnd/>
            <a:tailEnd/>
          </a:ln>
        </p:spPr>
        <p:txBody>
          <a:bodyPr/>
          <a:lstStyle/>
          <a:p>
            <a:endParaRPr lang="zh-CN" altLang="en-US"/>
          </a:p>
        </p:txBody>
      </p:sp>
      <p:sp>
        <p:nvSpPr>
          <p:cNvPr id="342088" name="Line 72"/>
          <p:cNvSpPr>
            <a:spLocks noChangeShapeType="1"/>
          </p:cNvSpPr>
          <p:nvPr/>
        </p:nvSpPr>
        <p:spPr bwMode="auto">
          <a:xfrm flipV="1">
            <a:off x="6635750" y="3584575"/>
            <a:ext cx="1588" cy="185738"/>
          </a:xfrm>
          <a:prstGeom prst="line">
            <a:avLst/>
          </a:prstGeom>
          <a:noFill/>
          <a:ln w="15875">
            <a:solidFill>
              <a:srgbClr val="0000CC"/>
            </a:solidFill>
            <a:round/>
            <a:headEnd/>
            <a:tailEnd/>
          </a:ln>
        </p:spPr>
        <p:txBody>
          <a:bodyPr/>
          <a:lstStyle/>
          <a:p>
            <a:endParaRPr lang="zh-CN" altLang="en-US"/>
          </a:p>
        </p:txBody>
      </p:sp>
      <p:sp>
        <p:nvSpPr>
          <p:cNvPr id="342089" name="Line 73"/>
          <p:cNvSpPr>
            <a:spLocks noChangeShapeType="1"/>
          </p:cNvSpPr>
          <p:nvPr/>
        </p:nvSpPr>
        <p:spPr bwMode="auto">
          <a:xfrm>
            <a:off x="6610350" y="3584575"/>
            <a:ext cx="60325" cy="1588"/>
          </a:xfrm>
          <a:prstGeom prst="line">
            <a:avLst/>
          </a:prstGeom>
          <a:noFill/>
          <a:ln w="15875">
            <a:solidFill>
              <a:srgbClr val="0000CC"/>
            </a:solidFill>
            <a:round/>
            <a:headEnd/>
            <a:tailEnd/>
          </a:ln>
        </p:spPr>
        <p:txBody>
          <a:bodyPr/>
          <a:lstStyle/>
          <a:p>
            <a:endParaRPr lang="zh-CN" altLang="en-US"/>
          </a:p>
        </p:txBody>
      </p:sp>
      <p:sp>
        <p:nvSpPr>
          <p:cNvPr id="342090" name="Line 74"/>
          <p:cNvSpPr>
            <a:spLocks noChangeShapeType="1"/>
          </p:cNvSpPr>
          <p:nvPr/>
        </p:nvSpPr>
        <p:spPr bwMode="auto">
          <a:xfrm flipV="1">
            <a:off x="8153400" y="4633913"/>
            <a:ext cx="1588" cy="139700"/>
          </a:xfrm>
          <a:prstGeom prst="line">
            <a:avLst/>
          </a:prstGeom>
          <a:noFill/>
          <a:ln w="15875">
            <a:solidFill>
              <a:srgbClr val="0000CC"/>
            </a:solidFill>
            <a:round/>
            <a:headEnd/>
            <a:tailEnd/>
          </a:ln>
        </p:spPr>
        <p:txBody>
          <a:bodyPr/>
          <a:lstStyle/>
          <a:p>
            <a:endParaRPr lang="zh-CN" altLang="en-US"/>
          </a:p>
        </p:txBody>
      </p:sp>
      <p:sp>
        <p:nvSpPr>
          <p:cNvPr id="342091" name="Line 75"/>
          <p:cNvSpPr>
            <a:spLocks noChangeShapeType="1"/>
          </p:cNvSpPr>
          <p:nvPr/>
        </p:nvSpPr>
        <p:spPr bwMode="auto">
          <a:xfrm>
            <a:off x="8128000" y="4633913"/>
            <a:ext cx="58738" cy="1587"/>
          </a:xfrm>
          <a:prstGeom prst="line">
            <a:avLst/>
          </a:prstGeom>
          <a:noFill/>
          <a:ln w="15875">
            <a:solidFill>
              <a:srgbClr val="0000CC"/>
            </a:solidFill>
            <a:round/>
            <a:headEnd/>
            <a:tailEnd/>
          </a:ln>
        </p:spPr>
        <p:txBody>
          <a:bodyPr/>
          <a:lstStyle/>
          <a:p>
            <a:endParaRPr lang="zh-CN" altLang="en-US"/>
          </a:p>
        </p:txBody>
      </p:sp>
      <p:sp>
        <p:nvSpPr>
          <p:cNvPr id="342092" name="Line 76"/>
          <p:cNvSpPr>
            <a:spLocks noChangeShapeType="1"/>
          </p:cNvSpPr>
          <p:nvPr/>
        </p:nvSpPr>
        <p:spPr bwMode="auto">
          <a:xfrm>
            <a:off x="5667375" y="3425825"/>
            <a:ext cx="1588" cy="2668588"/>
          </a:xfrm>
          <a:prstGeom prst="line">
            <a:avLst/>
          </a:prstGeom>
          <a:noFill/>
          <a:ln w="15875">
            <a:solidFill>
              <a:srgbClr val="0000CC"/>
            </a:solidFill>
            <a:round/>
            <a:headEnd/>
            <a:tailEnd/>
          </a:ln>
        </p:spPr>
        <p:txBody>
          <a:bodyPr/>
          <a:lstStyle/>
          <a:p>
            <a:endParaRPr lang="zh-CN" altLang="en-US"/>
          </a:p>
        </p:txBody>
      </p:sp>
      <p:sp>
        <p:nvSpPr>
          <p:cNvPr id="342093" name="Line 77"/>
          <p:cNvSpPr>
            <a:spLocks noChangeShapeType="1"/>
          </p:cNvSpPr>
          <p:nvPr/>
        </p:nvSpPr>
        <p:spPr bwMode="auto">
          <a:xfrm>
            <a:off x="5667375" y="6094413"/>
            <a:ext cx="33338" cy="1587"/>
          </a:xfrm>
          <a:prstGeom prst="line">
            <a:avLst/>
          </a:prstGeom>
          <a:noFill/>
          <a:ln w="15875">
            <a:solidFill>
              <a:schemeClr val="tx1"/>
            </a:solidFill>
            <a:round/>
            <a:headEnd/>
            <a:tailEnd/>
          </a:ln>
        </p:spPr>
        <p:txBody>
          <a:bodyPr/>
          <a:lstStyle/>
          <a:p>
            <a:endParaRPr lang="zh-CN" altLang="en-US"/>
          </a:p>
        </p:txBody>
      </p:sp>
      <p:sp>
        <p:nvSpPr>
          <p:cNvPr id="342094" name="Line 78"/>
          <p:cNvSpPr>
            <a:spLocks noChangeShapeType="1"/>
          </p:cNvSpPr>
          <p:nvPr/>
        </p:nvSpPr>
        <p:spPr bwMode="auto">
          <a:xfrm>
            <a:off x="5667375" y="5795963"/>
            <a:ext cx="33338" cy="1587"/>
          </a:xfrm>
          <a:prstGeom prst="line">
            <a:avLst/>
          </a:prstGeom>
          <a:noFill/>
          <a:ln w="15875">
            <a:solidFill>
              <a:schemeClr val="tx1"/>
            </a:solidFill>
            <a:round/>
            <a:headEnd/>
            <a:tailEnd/>
          </a:ln>
        </p:spPr>
        <p:txBody>
          <a:bodyPr/>
          <a:lstStyle/>
          <a:p>
            <a:endParaRPr lang="zh-CN" altLang="en-US"/>
          </a:p>
        </p:txBody>
      </p:sp>
      <p:sp>
        <p:nvSpPr>
          <p:cNvPr id="342095" name="Line 79"/>
          <p:cNvSpPr>
            <a:spLocks noChangeShapeType="1"/>
          </p:cNvSpPr>
          <p:nvPr/>
        </p:nvSpPr>
        <p:spPr bwMode="auto">
          <a:xfrm>
            <a:off x="5667375" y="5499100"/>
            <a:ext cx="33338" cy="1588"/>
          </a:xfrm>
          <a:prstGeom prst="line">
            <a:avLst/>
          </a:prstGeom>
          <a:noFill/>
          <a:ln w="15875">
            <a:solidFill>
              <a:schemeClr val="tx1"/>
            </a:solidFill>
            <a:round/>
            <a:headEnd/>
            <a:tailEnd/>
          </a:ln>
        </p:spPr>
        <p:txBody>
          <a:bodyPr/>
          <a:lstStyle/>
          <a:p>
            <a:endParaRPr lang="zh-CN" altLang="en-US"/>
          </a:p>
        </p:txBody>
      </p:sp>
      <p:sp>
        <p:nvSpPr>
          <p:cNvPr id="342096" name="Line 80"/>
          <p:cNvSpPr>
            <a:spLocks noChangeShapeType="1"/>
          </p:cNvSpPr>
          <p:nvPr/>
        </p:nvSpPr>
        <p:spPr bwMode="auto">
          <a:xfrm>
            <a:off x="5667375" y="5200650"/>
            <a:ext cx="33338" cy="1588"/>
          </a:xfrm>
          <a:prstGeom prst="line">
            <a:avLst/>
          </a:prstGeom>
          <a:noFill/>
          <a:ln w="15875">
            <a:solidFill>
              <a:schemeClr val="tx1"/>
            </a:solidFill>
            <a:round/>
            <a:headEnd/>
            <a:tailEnd/>
          </a:ln>
        </p:spPr>
        <p:txBody>
          <a:bodyPr/>
          <a:lstStyle/>
          <a:p>
            <a:endParaRPr lang="zh-CN" altLang="en-US"/>
          </a:p>
        </p:txBody>
      </p:sp>
      <p:sp>
        <p:nvSpPr>
          <p:cNvPr id="342097" name="Line 81"/>
          <p:cNvSpPr>
            <a:spLocks noChangeShapeType="1"/>
          </p:cNvSpPr>
          <p:nvPr/>
        </p:nvSpPr>
        <p:spPr bwMode="auto">
          <a:xfrm>
            <a:off x="5667375" y="4903788"/>
            <a:ext cx="33338" cy="1587"/>
          </a:xfrm>
          <a:prstGeom prst="line">
            <a:avLst/>
          </a:prstGeom>
          <a:noFill/>
          <a:ln w="15875">
            <a:solidFill>
              <a:schemeClr val="tx1"/>
            </a:solidFill>
            <a:round/>
            <a:headEnd/>
            <a:tailEnd/>
          </a:ln>
        </p:spPr>
        <p:txBody>
          <a:bodyPr/>
          <a:lstStyle/>
          <a:p>
            <a:endParaRPr lang="zh-CN" altLang="en-US"/>
          </a:p>
        </p:txBody>
      </p:sp>
      <p:sp>
        <p:nvSpPr>
          <p:cNvPr id="342098" name="Line 82"/>
          <p:cNvSpPr>
            <a:spLocks noChangeShapeType="1"/>
          </p:cNvSpPr>
          <p:nvPr/>
        </p:nvSpPr>
        <p:spPr bwMode="auto">
          <a:xfrm>
            <a:off x="5667375" y="4616450"/>
            <a:ext cx="33338" cy="1588"/>
          </a:xfrm>
          <a:prstGeom prst="line">
            <a:avLst/>
          </a:prstGeom>
          <a:noFill/>
          <a:ln w="15875">
            <a:solidFill>
              <a:schemeClr val="tx1"/>
            </a:solidFill>
            <a:round/>
            <a:headEnd/>
            <a:tailEnd/>
          </a:ln>
        </p:spPr>
        <p:txBody>
          <a:bodyPr/>
          <a:lstStyle/>
          <a:p>
            <a:endParaRPr lang="zh-CN" altLang="en-US"/>
          </a:p>
        </p:txBody>
      </p:sp>
      <p:sp>
        <p:nvSpPr>
          <p:cNvPr id="342099" name="Line 83"/>
          <p:cNvSpPr>
            <a:spLocks noChangeShapeType="1"/>
          </p:cNvSpPr>
          <p:nvPr/>
        </p:nvSpPr>
        <p:spPr bwMode="auto">
          <a:xfrm>
            <a:off x="5667375" y="4318000"/>
            <a:ext cx="33338" cy="1588"/>
          </a:xfrm>
          <a:prstGeom prst="line">
            <a:avLst/>
          </a:prstGeom>
          <a:noFill/>
          <a:ln w="15875">
            <a:solidFill>
              <a:schemeClr val="tx1"/>
            </a:solidFill>
            <a:round/>
            <a:headEnd/>
            <a:tailEnd/>
          </a:ln>
        </p:spPr>
        <p:txBody>
          <a:bodyPr/>
          <a:lstStyle/>
          <a:p>
            <a:endParaRPr lang="zh-CN" altLang="en-US"/>
          </a:p>
        </p:txBody>
      </p:sp>
      <p:sp>
        <p:nvSpPr>
          <p:cNvPr id="342100" name="Line 84"/>
          <p:cNvSpPr>
            <a:spLocks noChangeShapeType="1"/>
          </p:cNvSpPr>
          <p:nvPr/>
        </p:nvSpPr>
        <p:spPr bwMode="auto">
          <a:xfrm>
            <a:off x="5667375" y="4021138"/>
            <a:ext cx="33338" cy="1587"/>
          </a:xfrm>
          <a:prstGeom prst="line">
            <a:avLst/>
          </a:prstGeom>
          <a:noFill/>
          <a:ln w="15875">
            <a:solidFill>
              <a:schemeClr val="tx1"/>
            </a:solidFill>
            <a:round/>
            <a:headEnd/>
            <a:tailEnd/>
          </a:ln>
        </p:spPr>
        <p:txBody>
          <a:bodyPr/>
          <a:lstStyle/>
          <a:p>
            <a:endParaRPr lang="zh-CN" altLang="en-US"/>
          </a:p>
        </p:txBody>
      </p:sp>
      <p:sp>
        <p:nvSpPr>
          <p:cNvPr id="342101" name="Line 85"/>
          <p:cNvSpPr>
            <a:spLocks noChangeShapeType="1"/>
          </p:cNvSpPr>
          <p:nvPr/>
        </p:nvSpPr>
        <p:spPr bwMode="auto">
          <a:xfrm>
            <a:off x="5667375" y="3724275"/>
            <a:ext cx="33338" cy="1588"/>
          </a:xfrm>
          <a:prstGeom prst="line">
            <a:avLst/>
          </a:prstGeom>
          <a:noFill/>
          <a:ln w="15875">
            <a:solidFill>
              <a:schemeClr val="tx1"/>
            </a:solidFill>
            <a:round/>
            <a:headEnd/>
            <a:tailEnd/>
          </a:ln>
        </p:spPr>
        <p:txBody>
          <a:bodyPr/>
          <a:lstStyle/>
          <a:p>
            <a:endParaRPr lang="zh-CN" altLang="en-US"/>
          </a:p>
        </p:txBody>
      </p:sp>
      <p:sp>
        <p:nvSpPr>
          <p:cNvPr id="342102" name="Line 86"/>
          <p:cNvSpPr>
            <a:spLocks noChangeShapeType="1"/>
          </p:cNvSpPr>
          <p:nvPr/>
        </p:nvSpPr>
        <p:spPr bwMode="auto">
          <a:xfrm>
            <a:off x="5667375" y="3425825"/>
            <a:ext cx="33338" cy="1588"/>
          </a:xfrm>
          <a:prstGeom prst="line">
            <a:avLst/>
          </a:prstGeom>
          <a:noFill/>
          <a:ln w="15875">
            <a:solidFill>
              <a:schemeClr val="tx1"/>
            </a:solidFill>
            <a:round/>
            <a:headEnd/>
            <a:tailEnd/>
          </a:ln>
        </p:spPr>
        <p:txBody>
          <a:bodyPr/>
          <a:lstStyle/>
          <a:p>
            <a:endParaRPr lang="zh-CN" altLang="en-US"/>
          </a:p>
        </p:txBody>
      </p:sp>
      <p:sp>
        <p:nvSpPr>
          <p:cNvPr id="342103" name="Line 87"/>
          <p:cNvSpPr>
            <a:spLocks noChangeShapeType="1"/>
          </p:cNvSpPr>
          <p:nvPr/>
        </p:nvSpPr>
        <p:spPr bwMode="auto">
          <a:xfrm>
            <a:off x="5667375" y="6094413"/>
            <a:ext cx="3025775" cy="1587"/>
          </a:xfrm>
          <a:prstGeom prst="line">
            <a:avLst/>
          </a:prstGeom>
          <a:noFill/>
          <a:ln w="15875">
            <a:solidFill>
              <a:srgbClr val="0000CC"/>
            </a:solidFill>
            <a:round/>
            <a:headEnd/>
            <a:tailEnd/>
          </a:ln>
        </p:spPr>
        <p:txBody>
          <a:bodyPr/>
          <a:lstStyle/>
          <a:p>
            <a:endParaRPr lang="zh-CN" altLang="en-US"/>
          </a:p>
        </p:txBody>
      </p:sp>
      <p:sp>
        <p:nvSpPr>
          <p:cNvPr id="342104" name="Line 88"/>
          <p:cNvSpPr>
            <a:spLocks noChangeShapeType="1"/>
          </p:cNvSpPr>
          <p:nvPr/>
        </p:nvSpPr>
        <p:spPr bwMode="auto">
          <a:xfrm flipV="1">
            <a:off x="5667375" y="6046788"/>
            <a:ext cx="1588" cy="47625"/>
          </a:xfrm>
          <a:prstGeom prst="line">
            <a:avLst/>
          </a:prstGeom>
          <a:noFill/>
          <a:ln w="15875">
            <a:solidFill>
              <a:schemeClr val="tx1"/>
            </a:solidFill>
            <a:round/>
            <a:headEnd/>
            <a:tailEnd/>
          </a:ln>
        </p:spPr>
        <p:txBody>
          <a:bodyPr/>
          <a:lstStyle/>
          <a:p>
            <a:endParaRPr lang="zh-CN" altLang="en-US"/>
          </a:p>
        </p:txBody>
      </p:sp>
      <p:sp>
        <p:nvSpPr>
          <p:cNvPr id="342105" name="Line 89"/>
          <p:cNvSpPr>
            <a:spLocks noChangeShapeType="1"/>
          </p:cNvSpPr>
          <p:nvPr/>
        </p:nvSpPr>
        <p:spPr bwMode="auto">
          <a:xfrm flipV="1">
            <a:off x="7185025" y="6046788"/>
            <a:ext cx="1588" cy="47625"/>
          </a:xfrm>
          <a:prstGeom prst="line">
            <a:avLst/>
          </a:prstGeom>
          <a:noFill/>
          <a:ln w="15875">
            <a:solidFill>
              <a:schemeClr val="tx1"/>
            </a:solidFill>
            <a:round/>
            <a:headEnd/>
            <a:tailEnd/>
          </a:ln>
        </p:spPr>
        <p:txBody>
          <a:bodyPr/>
          <a:lstStyle/>
          <a:p>
            <a:endParaRPr lang="zh-CN" altLang="en-US"/>
          </a:p>
        </p:txBody>
      </p:sp>
      <p:sp>
        <p:nvSpPr>
          <p:cNvPr id="342106" name="Line 90"/>
          <p:cNvSpPr>
            <a:spLocks noChangeShapeType="1"/>
          </p:cNvSpPr>
          <p:nvPr/>
        </p:nvSpPr>
        <p:spPr bwMode="auto">
          <a:xfrm flipV="1">
            <a:off x="8693150" y="6046788"/>
            <a:ext cx="1588" cy="47625"/>
          </a:xfrm>
          <a:prstGeom prst="line">
            <a:avLst/>
          </a:prstGeom>
          <a:noFill/>
          <a:ln w="15875">
            <a:solidFill>
              <a:schemeClr val="tx1"/>
            </a:solidFill>
            <a:round/>
            <a:headEnd/>
            <a:tailEnd/>
          </a:ln>
        </p:spPr>
        <p:txBody>
          <a:bodyPr/>
          <a:lstStyle/>
          <a:p>
            <a:endParaRPr lang="zh-CN" altLang="en-US"/>
          </a:p>
        </p:txBody>
      </p:sp>
      <p:sp>
        <p:nvSpPr>
          <p:cNvPr id="342107" name="Rectangle 91"/>
          <p:cNvSpPr>
            <a:spLocks noChangeArrowheads="1"/>
          </p:cNvSpPr>
          <p:nvPr/>
        </p:nvSpPr>
        <p:spPr bwMode="auto">
          <a:xfrm>
            <a:off x="5521325" y="6019800"/>
            <a:ext cx="80963"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0</a:t>
            </a:r>
            <a:endParaRPr lang="en-US" altLang="zh-CN" sz="2400" b="1">
              <a:solidFill>
                <a:srgbClr val="0000CC"/>
              </a:solidFill>
              <a:latin typeface="Verdana" pitchFamily="34" charset="0"/>
              <a:ea typeface="宋体" pitchFamily="2" charset="-122"/>
            </a:endParaRPr>
          </a:p>
        </p:txBody>
      </p:sp>
      <p:sp>
        <p:nvSpPr>
          <p:cNvPr id="342108" name="Rectangle 92"/>
          <p:cNvSpPr>
            <a:spLocks noChangeArrowheads="1"/>
          </p:cNvSpPr>
          <p:nvPr/>
        </p:nvSpPr>
        <p:spPr bwMode="auto">
          <a:xfrm>
            <a:off x="5521325" y="5721350"/>
            <a:ext cx="80963"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2</a:t>
            </a:r>
            <a:endParaRPr lang="en-US" altLang="zh-CN" sz="2400" b="1">
              <a:solidFill>
                <a:srgbClr val="0000CC"/>
              </a:solidFill>
              <a:latin typeface="Verdana" pitchFamily="34" charset="0"/>
              <a:ea typeface="宋体" pitchFamily="2" charset="-122"/>
            </a:endParaRPr>
          </a:p>
        </p:txBody>
      </p:sp>
      <p:sp>
        <p:nvSpPr>
          <p:cNvPr id="342109" name="Rectangle 93"/>
          <p:cNvSpPr>
            <a:spLocks noChangeArrowheads="1"/>
          </p:cNvSpPr>
          <p:nvPr/>
        </p:nvSpPr>
        <p:spPr bwMode="auto">
          <a:xfrm>
            <a:off x="5521325" y="5424488"/>
            <a:ext cx="80963"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4</a:t>
            </a:r>
            <a:endParaRPr lang="en-US" altLang="zh-CN" sz="2400" b="1">
              <a:solidFill>
                <a:srgbClr val="0000CC"/>
              </a:solidFill>
              <a:latin typeface="Verdana" pitchFamily="34" charset="0"/>
              <a:ea typeface="宋体" pitchFamily="2" charset="-122"/>
            </a:endParaRPr>
          </a:p>
        </p:txBody>
      </p:sp>
      <p:sp>
        <p:nvSpPr>
          <p:cNvPr id="342110" name="Rectangle 94"/>
          <p:cNvSpPr>
            <a:spLocks noChangeArrowheads="1"/>
          </p:cNvSpPr>
          <p:nvPr/>
        </p:nvSpPr>
        <p:spPr bwMode="auto">
          <a:xfrm>
            <a:off x="5521325" y="5127625"/>
            <a:ext cx="80963"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6</a:t>
            </a:r>
            <a:endParaRPr lang="en-US" altLang="zh-CN" sz="2400" b="1">
              <a:solidFill>
                <a:srgbClr val="0000CC"/>
              </a:solidFill>
              <a:latin typeface="Verdana" pitchFamily="34" charset="0"/>
              <a:ea typeface="宋体" pitchFamily="2" charset="-122"/>
            </a:endParaRPr>
          </a:p>
        </p:txBody>
      </p:sp>
      <p:sp>
        <p:nvSpPr>
          <p:cNvPr id="342111" name="Rectangle 95"/>
          <p:cNvSpPr>
            <a:spLocks noChangeArrowheads="1"/>
          </p:cNvSpPr>
          <p:nvPr/>
        </p:nvSpPr>
        <p:spPr bwMode="auto">
          <a:xfrm>
            <a:off x="5521325" y="4829175"/>
            <a:ext cx="80963"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8</a:t>
            </a:r>
            <a:endParaRPr lang="en-US" altLang="zh-CN" sz="2400" b="1">
              <a:solidFill>
                <a:srgbClr val="0000CC"/>
              </a:solidFill>
              <a:latin typeface="Verdana" pitchFamily="34" charset="0"/>
              <a:ea typeface="宋体" pitchFamily="2" charset="-122"/>
            </a:endParaRPr>
          </a:p>
        </p:txBody>
      </p:sp>
      <p:sp>
        <p:nvSpPr>
          <p:cNvPr id="342112" name="Rectangle 96"/>
          <p:cNvSpPr>
            <a:spLocks noChangeArrowheads="1"/>
          </p:cNvSpPr>
          <p:nvPr/>
        </p:nvSpPr>
        <p:spPr bwMode="auto">
          <a:xfrm>
            <a:off x="5461000" y="4541838"/>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10</a:t>
            </a:r>
            <a:endParaRPr lang="en-US" altLang="zh-CN" sz="2400" b="1">
              <a:solidFill>
                <a:srgbClr val="0000CC"/>
              </a:solidFill>
              <a:latin typeface="Verdana" pitchFamily="34" charset="0"/>
              <a:ea typeface="宋体" pitchFamily="2" charset="-122"/>
            </a:endParaRPr>
          </a:p>
        </p:txBody>
      </p:sp>
      <p:sp>
        <p:nvSpPr>
          <p:cNvPr id="342113" name="Rectangle 97"/>
          <p:cNvSpPr>
            <a:spLocks noChangeArrowheads="1"/>
          </p:cNvSpPr>
          <p:nvPr/>
        </p:nvSpPr>
        <p:spPr bwMode="auto">
          <a:xfrm>
            <a:off x="5461000" y="4243388"/>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12</a:t>
            </a:r>
            <a:endParaRPr lang="en-US" altLang="zh-CN" sz="2400" b="1">
              <a:solidFill>
                <a:srgbClr val="0000CC"/>
              </a:solidFill>
              <a:latin typeface="Verdana" pitchFamily="34" charset="0"/>
              <a:ea typeface="宋体" pitchFamily="2" charset="-122"/>
            </a:endParaRPr>
          </a:p>
        </p:txBody>
      </p:sp>
      <p:sp>
        <p:nvSpPr>
          <p:cNvPr id="342114" name="Rectangle 98"/>
          <p:cNvSpPr>
            <a:spLocks noChangeArrowheads="1"/>
          </p:cNvSpPr>
          <p:nvPr/>
        </p:nvSpPr>
        <p:spPr bwMode="auto">
          <a:xfrm>
            <a:off x="5461000" y="3946525"/>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14</a:t>
            </a:r>
            <a:endParaRPr lang="en-US" altLang="zh-CN" sz="2400" b="1">
              <a:solidFill>
                <a:srgbClr val="0000CC"/>
              </a:solidFill>
              <a:latin typeface="Verdana" pitchFamily="34" charset="0"/>
              <a:ea typeface="宋体" pitchFamily="2" charset="-122"/>
            </a:endParaRPr>
          </a:p>
        </p:txBody>
      </p:sp>
      <p:sp>
        <p:nvSpPr>
          <p:cNvPr id="342115" name="Rectangle 99"/>
          <p:cNvSpPr>
            <a:spLocks noChangeArrowheads="1"/>
          </p:cNvSpPr>
          <p:nvPr/>
        </p:nvSpPr>
        <p:spPr bwMode="auto">
          <a:xfrm>
            <a:off x="5461000" y="3649663"/>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16</a:t>
            </a:r>
            <a:endParaRPr lang="en-US" altLang="zh-CN" sz="2400" b="1">
              <a:solidFill>
                <a:srgbClr val="0000CC"/>
              </a:solidFill>
              <a:latin typeface="Verdana" pitchFamily="34" charset="0"/>
              <a:ea typeface="宋体" pitchFamily="2" charset="-122"/>
            </a:endParaRPr>
          </a:p>
        </p:txBody>
      </p:sp>
      <p:sp>
        <p:nvSpPr>
          <p:cNvPr id="342116" name="Rectangle 100"/>
          <p:cNvSpPr>
            <a:spLocks noChangeArrowheads="1"/>
          </p:cNvSpPr>
          <p:nvPr/>
        </p:nvSpPr>
        <p:spPr bwMode="auto">
          <a:xfrm>
            <a:off x="5461000" y="3351213"/>
            <a:ext cx="161925" cy="136525"/>
          </a:xfrm>
          <a:prstGeom prst="rect">
            <a:avLst/>
          </a:prstGeom>
          <a:noFill/>
          <a:ln w="9525">
            <a:noFill/>
            <a:miter lim="800000"/>
            <a:headEnd/>
            <a:tailEnd/>
          </a:ln>
        </p:spPr>
        <p:txBody>
          <a:bodyPr wrap="none" lIns="0" tIns="0" rIns="0" bIns="0">
            <a:spAutoFit/>
          </a:bodyPr>
          <a:lstStyle/>
          <a:p>
            <a:pPr>
              <a:spcBef>
                <a:spcPct val="0"/>
              </a:spcBef>
            </a:pPr>
            <a:r>
              <a:rPr lang="en-US" altLang="zh-CN" sz="900" b="1">
                <a:solidFill>
                  <a:srgbClr val="0000CC"/>
                </a:solidFill>
                <a:latin typeface="Verdana" pitchFamily="34" charset="0"/>
                <a:ea typeface="宋体" pitchFamily="2" charset="-122"/>
              </a:rPr>
              <a:t>18</a:t>
            </a:r>
            <a:endParaRPr lang="en-US" altLang="zh-CN" sz="2400" b="1">
              <a:solidFill>
                <a:srgbClr val="0000CC"/>
              </a:solidFill>
              <a:latin typeface="Verdana" pitchFamily="34" charset="0"/>
              <a:ea typeface="宋体" pitchFamily="2" charset="-122"/>
            </a:endParaRPr>
          </a:p>
        </p:txBody>
      </p:sp>
      <p:sp>
        <p:nvSpPr>
          <p:cNvPr id="342117" name="Rectangle 101"/>
          <p:cNvSpPr>
            <a:spLocks noChangeArrowheads="1"/>
          </p:cNvSpPr>
          <p:nvPr/>
        </p:nvSpPr>
        <p:spPr bwMode="auto">
          <a:xfrm>
            <a:off x="6076950" y="6202363"/>
            <a:ext cx="735013" cy="274637"/>
          </a:xfrm>
          <a:prstGeom prst="rect">
            <a:avLst/>
          </a:prstGeom>
          <a:noFill/>
          <a:ln w="9525">
            <a:noFill/>
            <a:miter lim="800000"/>
            <a:headEnd/>
            <a:tailEnd/>
          </a:ln>
        </p:spPr>
        <p:txBody>
          <a:bodyPr wrap="none" lIns="0" tIns="0" rIns="0" bIns="0">
            <a:spAutoFit/>
          </a:bodyPr>
          <a:lstStyle/>
          <a:p>
            <a:pPr>
              <a:spcBef>
                <a:spcPct val="0"/>
              </a:spcBef>
            </a:pPr>
            <a:r>
              <a:rPr lang="zh-CN" altLang="en-US" b="1">
                <a:solidFill>
                  <a:srgbClr val="0000CC"/>
                </a:solidFill>
                <a:latin typeface="Verdana" pitchFamily="34" charset="0"/>
                <a:ea typeface="宋体" pitchFamily="2" charset="-122"/>
              </a:rPr>
              <a:t>⊿</a:t>
            </a:r>
            <a:r>
              <a:rPr lang="en-US" altLang="zh-CN" b="1">
                <a:solidFill>
                  <a:srgbClr val="0000CC"/>
                </a:solidFill>
                <a:latin typeface="Verdana" pitchFamily="34" charset="0"/>
                <a:ea typeface="宋体" pitchFamily="2" charset="-122"/>
              </a:rPr>
              <a:t>SBP</a:t>
            </a:r>
          </a:p>
        </p:txBody>
      </p:sp>
      <p:sp>
        <p:nvSpPr>
          <p:cNvPr id="342118" name="Rectangle 102"/>
          <p:cNvSpPr>
            <a:spLocks noChangeArrowheads="1"/>
          </p:cNvSpPr>
          <p:nvPr/>
        </p:nvSpPr>
        <p:spPr bwMode="auto">
          <a:xfrm>
            <a:off x="7605713" y="6202363"/>
            <a:ext cx="763587" cy="274637"/>
          </a:xfrm>
          <a:prstGeom prst="rect">
            <a:avLst/>
          </a:prstGeom>
          <a:noFill/>
          <a:ln w="9525">
            <a:noFill/>
            <a:miter lim="800000"/>
            <a:headEnd/>
            <a:tailEnd/>
          </a:ln>
        </p:spPr>
        <p:txBody>
          <a:bodyPr wrap="none" lIns="0" tIns="0" rIns="0" bIns="0">
            <a:spAutoFit/>
          </a:bodyPr>
          <a:lstStyle/>
          <a:p>
            <a:pPr>
              <a:spcBef>
                <a:spcPct val="0"/>
              </a:spcBef>
            </a:pPr>
            <a:r>
              <a:rPr lang="zh-CN" altLang="en-US" b="1">
                <a:solidFill>
                  <a:srgbClr val="0000CC"/>
                </a:solidFill>
                <a:latin typeface="Verdana" pitchFamily="34" charset="0"/>
                <a:ea typeface="宋体" pitchFamily="2" charset="-122"/>
              </a:rPr>
              <a:t>⊿</a:t>
            </a:r>
            <a:r>
              <a:rPr lang="en-US" altLang="zh-CN" b="1">
                <a:solidFill>
                  <a:srgbClr val="0000CC"/>
                </a:solidFill>
                <a:latin typeface="Verdana" pitchFamily="34" charset="0"/>
                <a:ea typeface="宋体" pitchFamily="2" charset="-122"/>
              </a:rPr>
              <a:t>DBP</a:t>
            </a:r>
          </a:p>
        </p:txBody>
      </p:sp>
      <p:sp>
        <p:nvSpPr>
          <p:cNvPr id="342119" name="Rectangle 103"/>
          <p:cNvSpPr>
            <a:spLocks noChangeArrowheads="1"/>
          </p:cNvSpPr>
          <p:nvPr/>
        </p:nvSpPr>
        <p:spPr bwMode="auto">
          <a:xfrm rot="16200000">
            <a:off x="3805237" y="4486276"/>
            <a:ext cx="3038475" cy="425450"/>
          </a:xfrm>
          <a:prstGeom prst="rect">
            <a:avLst/>
          </a:prstGeom>
          <a:noFill/>
          <a:ln w="9525">
            <a:noFill/>
            <a:miter lim="800000"/>
            <a:headEnd/>
            <a:tailEnd/>
          </a:ln>
        </p:spPr>
        <p:txBody>
          <a:bodyPr lIns="0" tIns="0" rIns="0" bIns="0">
            <a:spAutoFit/>
          </a:bodyPr>
          <a:lstStyle/>
          <a:p>
            <a:pPr algn="ctr">
              <a:spcBef>
                <a:spcPct val="0"/>
              </a:spcBef>
            </a:pPr>
            <a:r>
              <a:rPr lang="en-US" altLang="zh-CN" sz="1400" b="1">
                <a:solidFill>
                  <a:srgbClr val="0000CC"/>
                </a:solidFill>
                <a:latin typeface="Verdana" pitchFamily="34" charset="0"/>
                <a:ea typeface="宋体" pitchFamily="2" charset="-122"/>
              </a:rPr>
              <a:t>Blood pressure decrease (mm Hg)</a:t>
            </a:r>
            <a:endParaRPr lang="en-US" altLang="zh-CN" sz="3200" b="1">
              <a:solidFill>
                <a:srgbClr val="0000CC"/>
              </a:solidFill>
              <a:latin typeface="Verdana" pitchFamily="34" charset="0"/>
              <a:ea typeface="宋体" pitchFamily="2" charset="-122"/>
            </a:endParaRPr>
          </a:p>
        </p:txBody>
      </p:sp>
      <p:sp>
        <p:nvSpPr>
          <p:cNvPr id="342120" name="Rectangle 104"/>
          <p:cNvSpPr>
            <a:spLocks noChangeArrowheads="1"/>
          </p:cNvSpPr>
          <p:nvPr/>
        </p:nvSpPr>
        <p:spPr bwMode="auto">
          <a:xfrm>
            <a:off x="5897563" y="3105150"/>
            <a:ext cx="1185862" cy="244475"/>
          </a:xfrm>
          <a:prstGeom prst="rect">
            <a:avLst/>
          </a:prstGeom>
          <a:noFill/>
          <a:ln w="9525">
            <a:noFill/>
            <a:miter lim="800000"/>
            <a:headEnd/>
            <a:tailEnd/>
          </a:ln>
        </p:spPr>
        <p:txBody>
          <a:bodyPr wrap="none" lIns="0" tIns="0" rIns="0" bIns="0">
            <a:spAutoFit/>
          </a:bodyPr>
          <a:lstStyle/>
          <a:p>
            <a:pPr>
              <a:spcBef>
                <a:spcPct val="0"/>
              </a:spcBef>
            </a:pPr>
            <a:r>
              <a:rPr lang="zh-CN" altLang="en-US" sz="1600" b="1" i="1">
                <a:solidFill>
                  <a:srgbClr val="0000CC"/>
                </a:solidFill>
                <a:latin typeface="Verdana" pitchFamily="34" charset="0"/>
                <a:ea typeface="宋体" pitchFamily="2" charset="-122"/>
              </a:rPr>
              <a:t> </a:t>
            </a:r>
            <a:r>
              <a:rPr lang="en-US" altLang="zh-CN" sz="1600" b="1" i="1">
                <a:solidFill>
                  <a:srgbClr val="0000CC"/>
                </a:solidFill>
                <a:latin typeface="Verdana" pitchFamily="34" charset="0"/>
                <a:ea typeface="宋体" pitchFamily="2" charset="-122"/>
              </a:rPr>
              <a:t>P = 0.027</a:t>
            </a:r>
          </a:p>
        </p:txBody>
      </p:sp>
      <p:sp>
        <p:nvSpPr>
          <p:cNvPr id="342121" name="Rectangle 105"/>
          <p:cNvSpPr>
            <a:spLocks noChangeArrowheads="1"/>
          </p:cNvSpPr>
          <p:nvPr/>
        </p:nvSpPr>
        <p:spPr bwMode="auto">
          <a:xfrm>
            <a:off x="7439025" y="4113213"/>
            <a:ext cx="1116013" cy="244475"/>
          </a:xfrm>
          <a:prstGeom prst="rect">
            <a:avLst/>
          </a:prstGeom>
          <a:noFill/>
          <a:ln w="9525">
            <a:noFill/>
            <a:miter lim="800000"/>
            <a:headEnd/>
            <a:tailEnd/>
          </a:ln>
        </p:spPr>
        <p:txBody>
          <a:bodyPr wrap="none" lIns="0" tIns="0" rIns="0" bIns="0">
            <a:spAutoFit/>
          </a:bodyPr>
          <a:lstStyle/>
          <a:p>
            <a:pPr>
              <a:spcBef>
                <a:spcPct val="0"/>
              </a:spcBef>
            </a:pPr>
            <a:r>
              <a:rPr lang="en-US" altLang="zh-CN" sz="1600" b="1" i="1">
                <a:solidFill>
                  <a:srgbClr val="0000CC"/>
                </a:solidFill>
                <a:latin typeface="Verdana" pitchFamily="34" charset="0"/>
                <a:ea typeface="宋体" pitchFamily="2" charset="-122"/>
              </a:rPr>
              <a:t>P = 0.001</a:t>
            </a:r>
          </a:p>
        </p:txBody>
      </p:sp>
      <p:grpSp>
        <p:nvGrpSpPr>
          <p:cNvPr id="342122" name="Group 106"/>
          <p:cNvGrpSpPr>
            <a:grpSpLocks/>
          </p:cNvGrpSpPr>
          <p:nvPr/>
        </p:nvGrpSpPr>
        <p:grpSpPr bwMode="auto">
          <a:xfrm>
            <a:off x="6138863" y="3392488"/>
            <a:ext cx="503237" cy="252412"/>
            <a:chOff x="3649" y="711"/>
            <a:chExt cx="317" cy="159"/>
          </a:xfrm>
        </p:grpSpPr>
        <p:sp>
          <p:nvSpPr>
            <p:cNvPr id="342123" name="Line 107"/>
            <p:cNvSpPr>
              <a:spLocks noChangeShapeType="1"/>
            </p:cNvSpPr>
            <p:nvPr/>
          </p:nvSpPr>
          <p:spPr bwMode="auto">
            <a:xfrm>
              <a:off x="3652" y="712"/>
              <a:ext cx="313" cy="1"/>
            </a:xfrm>
            <a:prstGeom prst="line">
              <a:avLst/>
            </a:prstGeom>
            <a:noFill/>
            <a:ln w="15875" cap="rnd">
              <a:solidFill>
                <a:srgbClr val="0000CC"/>
              </a:solidFill>
              <a:round/>
              <a:headEnd/>
              <a:tailEnd/>
            </a:ln>
          </p:spPr>
          <p:txBody>
            <a:bodyPr/>
            <a:lstStyle/>
            <a:p>
              <a:endParaRPr lang="zh-CN" altLang="en-US"/>
            </a:p>
          </p:txBody>
        </p:sp>
        <p:sp>
          <p:nvSpPr>
            <p:cNvPr id="342124" name="Line 108"/>
            <p:cNvSpPr>
              <a:spLocks noChangeShapeType="1"/>
            </p:cNvSpPr>
            <p:nvPr/>
          </p:nvSpPr>
          <p:spPr bwMode="auto">
            <a:xfrm>
              <a:off x="3649" y="718"/>
              <a:ext cx="1" cy="152"/>
            </a:xfrm>
            <a:prstGeom prst="line">
              <a:avLst/>
            </a:prstGeom>
            <a:noFill/>
            <a:ln w="15875" cap="rnd">
              <a:solidFill>
                <a:srgbClr val="0000CC"/>
              </a:solidFill>
              <a:round/>
              <a:headEnd/>
              <a:tailEnd/>
            </a:ln>
          </p:spPr>
          <p:txBody>
            <a:bodyPr/>
            <a:lstStyle/>
            <a:p>
              <a:endParaRPr lang="zh-CN" altLang="en-US"/>
            </a:p>
          </p:txBody>
        </p:sp>
        <p:sp>
          <p:nvSpPr>
            <p:cNvPr id="342125" name="Line 109"/>
            <p:cNvSpPr>
              <a:spLocks noChangeShapeType="1"/>
            </p:cNvSpPr>
            <p:nvPr/>
          </p:nvSpPr>
          <p:spPr bwMode="auto">
            <a:xfrm>
              <a:off x="3966" y="711"/>
              <a:ext cx="0" cy="91"/>
            </a:xfrm>
            <a:prstGeom prst="line">
              <a:avLst/>
            </a:prstGeom>
            <a:noFill/>
            <a:ln w="15875">
              <a:solidFill>
                <a:srgbClr val="0000CC"/>
              </a:solidFill>
              <a:round/>
              <a:headEnd/>
              <a:tailEnd/>
            </a:ln>
            <a:effectLst/>
          </p:spPr>
          <p:txBody>
            <a:bodyPr/>
            <a:lstStyle/>
            <a:p>
              <a:endParaRPr lang="zh-CN" altLang="en-US"/>
            </a:p>
          </p:txBody>
        </p:sp>
      </p:grpSp>
      <p:grpSp>
        <p:nvGrpSpPr>
          <p:cNvPr id="342126" name="Group 110"/>
          <p:cNvGrpSpPr>
            <a:grpSpLocks/>
          </p:cNvGrpSpPr>
          <p:nvPr/>
        </p:nvGrpSpPr>
        <p:grpSpPr bwMode="auto">
          <a:xfrm>
            <a:off x="7693025" y="4414838"/>
            <a:ext cx="468313" cy="223837"/>
            <a:chOff x="4631" y="1337"/>
            <a:chExt cx="295" cy="141"/>
          </a:xfrm>
        </p:grpSpPr>
        <p:sp>
          <p:nvSpPr>
            <p:cNvPr id="342127" name="Line 111"/>
            <p:cNvSpPr>
              <a:spLocks noChangeShapeType="1"/>
            </p:cNvSpPr>
            <p:nvPr/>
          </p:nvSpPr>
          <p:spPr bwMode="auto">
            <a:xfrm>
              <a:off x="4631" y="1337"/>
              <a:ext cx="295" cy="1"/>
            </a:xfrm>
            <a:prstGeom prst="line">
              <a:avLst/>
            </a:prstGeom>
            <a:noFill/>
            <a:ln w="15875" cap="rnd">
              <a:solidFill>
                <a:srgbClr val="0000CC"/>
              </a:solidFill>
              <a:round/>
              <a:headEnd/>
              <a:tailEnd/>
            </a:ln>
          </p:spPr>
          <p:txBody>
            <a:bodyPr/>
            <a:lstStyle/>
            <a:p>
              <a:endParaRPr lang="zh-CN" altLang="en-US"/>
            </a:p>
          </p:txBody>
        </p:sp>
        <p:sp>
          <p:nvSpPr>
            <p:cNvPr id="342128" name="Line 112"/>
            <p:cNvSpPr>
              <a:spLocks noChangeShapeType="1"/>
            </p:cNvSpPr>
            <p:nvPr/>
          </p:nvSpPr>
          <p:spPr bwMode="auto">
            <a:xfrm>
              <a:off x="4631" y="1337"/>
              <a:ext cx="1" cy="141"/>
            </a:xfrm>
            <a:prstGeom prst="line">
              <a:avLst/>
            </a:prstGeom>
            <a:noFill/>
            <a:ln w="15875" cap="rnd">
              <a:solidFill>
                <a:srgbClr val="0000CC"/>
              </a:solidFill>
              <a:round/>
              <a:headEnd/>
              <a:tailEnd/>
            </a:ln>
          </p:spPr>
          <p:txBody>
            <a:bodyPr/>
            <a:lstStyle/>
            <a:p>
              <a:endParaRPr lang="zh-CN" altLang="en-US"/>
            </a:p>
          </p:txBody>
        </p:sp>
        <p:sp>
          <p:nvSpPr>
            <p:cNvPr id="342129" name="Line 113"/>
            <p:cNvSpPr>
              <a:spLocks noChangeShapeType="1"/>
            </p:cNvSpPr>
            <p:nvPr/>
          </p:nvSpPr>
          <p:spPr bwMode="auto">
            <a:xfrm>
              <a:off x="4926" y="1338"/>
              <a:ext cx="0" cy="91"/>
            </a:xfrm>
            <a:prstGeom prst="line">
              <a:avLst/>
            </a:prstGeom>
            <a:noFill/>
            <a:ln w="15875">
              <a:solidFill>
                <a:srgbClr val="0000CC"/>
              </a:solidFill>
              <a:round/>
              <a:headEnd/>
              <a:tailEnd/>
            </a:ln>
            <a:effectLst/>
          </p:spPr>
          <p:txBody>
            <a:bodyPr/>
            <a:lstStyle/>
            <a:p>
              <a:endParaRPr lang="zh-CN" altLang="en-US"/>
            </a:p>
          </p:txBody>
        </p:sp>
      </p:grpSp>
      <p:sp>
        <p:nvSpPr>
          <p:cNvPr id="342130" name="Text Box 114"/>
          <p:cNvSpPr txBox="1">
            <a:spLocks noChangeArrowheads="1"/>
          </p:cNvSpPr>
          <p:nvPr/>
        </p:nvSpPr>
        <p:spPr bwMode="auto">
          <a:xfrm>
            <a:off x="76200" y="6491288"/>
            <a:ext cx="2533650" cy="366712"/>
          </a:xfrm>
          <a:prstGeom prst="rect">
            <a:avLst/>
          </a:prstGeom>
          <a:noFill/>
          <a:ln w="9525">
            <a:noFill/>
            <a:miter lim="800000"/>
            <a:headEnd/>
            <a:tailEnd/>
          </a:ln>
          <a:effectLst/>
        </p:spPr>
        <p:txBody>
          <a:bodyPr wrap="none">
            <a:spAutoFit/>
          </a:bodyPr>
          <a:lstStyle/>
          <a:p>
            <a:pPr eaLnBrk="1" latinLnBrk="1" hangingPunct="1">
              <a:spcBef>
                <a:spcPct val="0"/>
              </a:spcBef>
            </a:pPr>
            <a:r>
              <a:rPr kumimoji="1" lang="en-US" altLang="zh-CN">
                <a:solidFill>
                  <a:srgbClr val="0000CC"/>
                </a:solidFill>
                <a:latin typeface="Times New Roman" pitchFamily="18" charset="0"/>
                <a:ea typeface="Gulim" pitchFamily="34" charset="-127"/>
              </a:rPr>
              <a:t>Liu J and Zhou HH, 2008</a:t>
            </a:r>
          </a:p>
        </p:txBody>
      </p:sp>
      <p:sp>
        <p:nvSpPr>
          <p:cNvPr id="342132" name="Text Box 116"/>
          <p:cNvSpPr txBox="1">
            <a:spLocks noChangeArrowheads="1"/>
          </p:cNvSpPr>
          <p:nvPr/>
        </p:nvSpPr>
        <p:spPr bwMode="auto">
          <a:xfrm>
            <a:off x="1493838" y="382588"/>
            <a:ext cx="7269162" cy="455612"/>
          </a:xfrm>
          <a:prstGeom prst="rect">
            <a:avLst/>
          </a:prstGeom>
          <a:noFill/>
          <a:ln w="9525">
            <a:noFill/>
            <a:miter lim="800000"/>
            <a:headEnd/>
            <a:tailEnd/>
          </a:ln>
          <a:effectLst/>
        </p:spPr>
        <p:txBody>
          <a:bodyPr>
            <a:spAutoFit/>
          </a:bodyPr>
          <a:lstStyle/>
          <a:p>
            <a:pPr>
              <a:lnSpc>
                <a:spcPct val="85000"/>
              </a:lnSpc>
            </a:pPr>
            <a:r>
              <a:rPr kumimoji="1" lang="zh-CN" altLang="en-US" sz="2800" b="1">
                <a:solidFill>
                  <a:srgbClr val="0000CC"/>
                </a:solidFill>
              </a:rPr>
              <a:t>美托洛尔治疗高血压的个体化用药</a:t>
            </a:r>
            <a:endParaRPr kumimoji="1" lang="en-US" altLang="zh-CN" sz="2800" b="1">
              <a:solidFill>
                <a:srgbClr val="0000CC"/>
              </a:solidFill>
            </a:endParaRPr>
          </a:p>
        </p:txBody>
      </p:sp>
      <p:sp>
        <p:nvSpPr>
          <p:cNvPr id="342133" name="Text Box 117"/>
          <p:cNvSpPr txBox="1">
            <a:spLocks noChangeArrowheads="1"/>
          </p:cNvSpPr>
          <p:nvPr/>
        </p:nvSpPr>
        <p:spPr bwMode="auto">
          <a:xfrm>
            <a:off x="1066800" y="1219200"/>
            <a:ext cx="7772400" cy="1603375"/>
          </a:xfrm>
          <a:prstGeom prst="rect">
            <a:avLst/>
          </a:prstGeom>
          <a:noFill/>
          <a:ln w="9525">
            <a:noFill/>
            <a:miter lim="800000"/>
            <a:headEnd/>
            <a:tailEnd/>
          </a:ln>
          <a:effectLst/>
        </p:spPr>
        <p:txBody>
          <a:bodyPr>
            <a:spAutoFit/>
          </a:bodyPr>
          <a:lstStyle/>
          <a:p>
            <a:pPr marL="266700" indent="-266700">
              <a:buClr>
                <a:srgbClr val="FF0066"/>
              </a:buClr>
              <a:buSzPct val="70000"/>
              <a:buFont typeface="Wingdings" pitchFamily="2" charset="2"/>
              <a:buChar char="l"/>
            </a:pPr>
            <a:r>
              <a:rPr lang="zh-CN" altLang="en-US" b="1">
                <a:solidFill>
                  <a:srgbClr val="0000CC"/>
                </a:solidFill>
              </a:rPr>
              <a:t>根据</a:t>
            </a:r>
            <a:r>
              <a:rPr lang="en-US" altLang="zh-CN" b="1">
                <a:solidFill>
                  <a:srgbClr val="0000CC"/>
                </a:solidFill>
              </a:rPr>
              <a:t>CYP26</a:t>
            </a:r>
            <a:r>
              <a:rPr lang="zh-CN" altLang="en-US" b="1">
                <a:solidFill>
                  <a:srgbClr val="0000CC"/>
                </a:solidFill>
              </a:rPr>
              <a:t>和</a:t>
            </a:r>
            <a:r>
              <a:rPr lang="zh-CN" altLang="en-US" b="1">
                <a:solidFill>
                  <a:srgbClr val="0000CC"/>
                </a:solidFill>
                <a:sym typeface="Symbol" pitchFamily="18" charset="2"/>
              </a:rPr>
              <a:t></a:t>
            </a:r>
            <a:r>
              <a:rPr lang="en-US" altLang="zh-CN" b="1">
                <a:solidFill>
                  <a:srgbClr val="0000CC"/>
                </a:solidFill>
                <a:sym typeface="Symbol" pitchFamily="18" charset="2"/>
              </a:rPr>
              <a:t>1</a:t>
            </a:r>
            <a:r>
              <a:rPr lang="zh-CN" altLang="en-US" b="1">
                <a:solidFill>
                  <a:srgbClr val="0000CC"/>
                </a:solidFill>
              </a:rPr>
              <a:t>受体基因型调整剂量的个体化治疗比均使用相同剂量的常规治疗有更显著的降压疗效；</a:t>
            </a:r>
          </a:p>
          <a:p>
            <a:pPr marL="266700" indent="-266700">
              <a:buClr>
                <a:srgbClr val="FF0066"/>
              </a:buClr>
              <a:buSzPct val="70000"/>
              <a:buFont typeface="Wingdings" pitchFamily="2" charset="2"/>
              <a:buChar char="l"/>
            </a:pPr>
            <a:r>
              <a:rPr lang="zh-CN" altLang="en-US" b="1">
                <a:solidFill>
                  <a:srgbClr val="0000CC"/>
                </a:solidFill>
              </a:rPr>
              <a:t>两组中相同的基因型（</a:t>
            </a:r>
            <a:r>
              <a:rPr lang="en-US" altLang="zh-CN" b="1">
                <a:solidFill>
                  <a:srgbClr val="0000CC"/>
                </a:solidFill>
              </a:rPr>
              <a:t>A1</a:t>
            </a:r>
            <a:r>
              <a:rPr lang="zh-CN" altLang="en-US" b="1">
                <a:solidFill>
                  <a:srgbClr val="0000CC"/>
                </a:solidFill>
              </a:rPr>
              <a:t>与</a:t>
            </a:r>
            <a:r>
              <a:rPr lang="en-US" altLang="zh-CN" b="1">
                <a:solidFill>
                  <a:srgbClr val="0000CC"/>
                </a:solidFill>
              </a:rPr>
              <a:t>B1; A3</a:t>
            </a:r>
            <a:r>
              <a:rPr lang="zh-CN" altLang="en-US" b="1">
                <a:solidFill>
                  <a:srgbClr val="0000CC"/>
                </a:solidFill>
              </a:rPr>
              <a:t>与</a:t>
            </a:r>
            <a:r>
              <a:rPr lang="en-US" altLang="zh-CN" b="1">
                <a:solidFill>
                  <a:srgbClr val="0000CC"/>
                </a:solidFill>
              </a:rPr>
              <a:t>B3</a:t>
            </a:r>
            <a:r>
              <a:rPr lang="zh-CN" altLang="en-US" b="1">
                <a:solidFill>
                  <a:srgbClr val="0000CC"/>
                </a:solidFill>
              </a:rPr>
              <a:t>）</a:t>
            </a:r>
            <a:r>
              <a:rPr lang="en-US" altLang="zh-CN" b="1">
                <a:solidFill>
                  <a:srgbClr val="0000CC"/>
                </a:solidFill>
              </a:rPr>
              <a:t>,</a:t>
            </a:r>
            <a:r>
              <a:rPr lang="zh-CN" altLang="en-US" b="1">
                <a:solidFill>
                  <a:srgbClr val="0000CC"/>
                </a:solidFill>
              </a:rPr>
              <a:t>使用了相同的不同的剂量，在根据基因性选择药物的个体化治疗组有比常规治疗组有更显著的降压疗效</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p:cNvSpPr txBox="1">
            <a:spLocks noChangeArrowheads="1"/>
          </p:cNvSpPr>
          <p:nvPr/>
        </p:nvSpPr>
        <p:spPr bwMode="auto">
          <a:xfrm>
            <a:off x="6000750" y="4495800"/>
            <a:ext cx="3448050" cy="1192213"/>
          </a:xfrm>
          <a:prstGeom prst="rect">
            <a:avLst/>
          </a:prstGeom>
          <a:noFill/>
          <a:ln w="9525">
            <a:noFill/>
            <a:miter lim="800000"/>
            <a:headEnd/>
            <a:tailEnd/>
          </a:ln>
          <a:effectLst/>
        </p:spPr>
        <p:txBody>
          <a:bodyPr>
            <a:spAutoFit/>
          </a:bodyPr>
          <a:lstStyle/>
          <a:p>
            <a:pPr marL="361950" indent="-361950" eaLnBrk="1" hangingPunct="1"/>
            <a:r>
              <a:rPr lang="en-US" altLang="zh-CN" sz="1600" b="1">
                <a:solidFill>
                  <a:srgbClr val="0000CC"/>
                </a:solidFill>
                <a:latin typeface="Tahoma" pitchFamily="34" charset="0"/>
                <a:ea typeface="宋体" pitchFamily="2" charset="-122"/>
                <a:cs typeface="Arial" pitchFamily="34" charset="0"/>
              </a:rPr>
              <a:t> *</a:t>
            </a:r>
            <a:r>
              <a:rPr lang="en-US" altLang="zh-CN" b="1">
                <a:solidFill>
                  <a:srgbClr val="0000CC"/>
                </a:solidFill>
                <a:latin typeface="Tahoma" pitchFamily="34" charset="0"/>
                <a:ea typeface="宋体" pitchFamily="2" charset="-122"/>
                <a:cs typeface="Arial" pitchFamily="34" charset="0"/>
              </a:rPr>
              <a:t>	⊿</a:t>
            </a:r>
            <a:r>
              <a:rPr lang="en-US" altLang="zh-CN" b="1">
                <a:solidFill>
                  <a:srgbClr val="0000CC"/>
                </a:solidFill>
                <a:ea typeface="宋体" pitchFamily="2" charset="-122"/>
                <a:cs typeface="Arial" pitchFamily="34" charset="0"/>
              </a:rPr>
              <a:t>SBP P=0.014 vs A2; </a:t>
            </a:r>
          </a:p>
          <a:p>
            <a:pPr marL="361950" indent="-361950" eaLnBrk="1" hangingPunct="1"/>
            <a:r>
              <a:rPr lang="en-US" altLang="zh-CN" b="1">
                <a:solidFill>
                  <a:srgbClr val="0000CC"/>
                </a:solidFill>
                <a:ea typeface="宋体" pitchFamily="2" charset="-122"/>
                <a:cs typeface="Arial" pitchFamily="34" charset="0"/>
              </a:rPr>
              <a:t>§	⊿DBP P=0.014 vs A2;</a:t>
            </a:r>
          </a:p>
          <a:p>
            <a:pPr marL="361950" indent="-361950" eaLnBrk="1" hangingPunct="1"/>
            <a:r>
              <a:rPr lang="en-US" altLang="zh-CN" b="1">
                <a:solidFill>
                  <a:srgbClr val="0000CC"/>
                </a:solidFill>
                <a:latin typeface="Tahoma" pitchFamily="34" charset="0"/>
                <a:ea typeface="宋体" pitchFamily="2" charset="-122"/>
                <a:cs typeface="Arial" pitchFamily="34" charset="0"/>
              </a:rPr>
              <a:t> </a:t>
            </a:r>
            <a:r>
              <a:rPr lang="en-US" altLang="zh-CN" sz="1600">
                <a:solidFill>
                  <a:srgbClr val="0000CC"/>
                </a:solidFill>
                <a:ea typeface="宋体" pitchFamily="2" charset="-122"/>
                <a:cs typeface="Arial" pitchFamily="34" charset="0"/>
              </a:rPr>
              <a:t>†</a:t>
            </a:r>
            <a:r>
              <a:rPr lang="en-US" altLang="zh-CN" b="1">
                <a:solidFill>
                  <a:srgbClr val="0000CC"/>
                </a:solidFill>
                <a:ea typeface="宋体" pitchFamily="2" charset="-122"/>
                <a:cs typeface="Arial" pitchFamily="34" charset="0"/>
              </a:rPr>
              <a:t>   ⊿DBP P=0.034 vs A2;</a:t>
            </a:r>
            <a:r>
              <a:rPr lang="en-US" altLang="zh-CN">
                <a:solidFill>
                  <a:srgbClr val="0000CC"/>
                </a:solidFill>
                <a:ea typeface="宋体" pitchFamily="2" charset="-122"/>
                <a:cs typeface="Arial" pitchFamily="34" charset="0"/>
              </a:rPr>
              <a:t> </a:t>
            </a:r>
            <a:endParaRPr lang="en-US" altLang="zh-CN" b="1">
              <a:solidFill>
                <a:srgbClr val="0000CC"/>
              </a:solidFill>
              <a:latin typeface="Tahoma" pitchFamily="34" charset="0"/>
              <a:ea typeface="宋体" pitchFamily="2" charset="-122"/>
              <a:cs typeface="Arial" pitchFamily="34" charset="0"/>
            </a:endParaRPr>
          </a:p>
        </p:txBody>
      </p:sp>
      <p:sp>
        <p:nvSpPr>
          <p:cNvPr id="454659" name="Rectangle 3"/>
          <p:cNvSpPr>
            <a:spLocks noChangeArrowheads="1"/>
          </p:cNvSpPr>
          <p:nvPr/>
        </p:nvSpPr>
        <p:spPr bwMode="auto">
          <a:xfrm>
            <a:off x="304800" y="19954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54660" name="Text Box 4"/>
          <p:cNvSpPr txBox="1">
            <a:spLocks noChangeArrowheads="1"/>
          </p:cNvSpPr>
          <p:nvPr/>
        </p:nvSpPr>
        <p:spPr bwMode="auto">
          <a:xfrm>
            <a:off x="1277938" y="1295400"/>
            <a:ext cx="7561262" cy="822325"/>
          </a:xfrm>
          <a:prstGeom prst="rect">
            <a:avLst/>
          </a:prstGeom>
          <a:noFill/>
          <a:ln w="9525">
            <a:noFill/>
            <a:miter lim="800000"/>
            <a:headEnd/>
            <a:tailEnd/>
          </a:ln>
          <a:effectLst/>
        </p:spPr>
        <p:txBody>
          <a:bodyPr>
            <a:spAutoFit/>
          </a:bodyPr>
          <a:lstStyle/>
          <a:p>
            <a:pPr marL="266700" indent="-266700" eaLnBrk="1" hangingPunct="1">
              <a:buClr>
                <a:srgbClr val="FF0066"/>
              </a:buClr>
              <a:buSzPct val="70000"/>
              <a:buFont typeface="Wingdings" pitchFamily="2" charset="2"/>
              <a:buChar char="l"/>
            </a:pPr>
            <a:r>
              <a:rPr kumimoji="1" lang="zh-CN" altLang="en-US" sz="2400" b="1">
                <a:solidFill>
                  <a:srgbClr val="0000CC"/>
                </a:solidFill>
                <a:latin typeface="Tahoma" pitchFamily="34" charset="0"/>
                <a:cs typeface="Arial" pitchFamily="34" charset="0"/>
              </a:rPr>
              <a:t>常规治疗</a:t>
            </a:r>
            <a:r>
              <a:rPr kumimoji="1" lang="en-US" altLang="zh-CN" sz="2400" b="1">
                <a:solidFill>
                  <a:srgbClr val="0000CC"/>
                </a:solidFill>
                <a:latin typeface="Tahoma" pitchFamily="34" charset="0"/>
                <a:cs typeface="Arial" pitchFamily="34" charset="0"/>
              </a:rPr>
              <a:t>A</a:t>
            </a:r>
            <a:r>
              <a:rPr kumimoji="1" lang="zh-CN" altLang="en-US" sz="2400" b="1">
                <a:solidFill>
                  <a:srgbClr val="0000CC"/>
                </a:solidFill>
                <a:latin typeface="Tahoma" pitchFamily="34" charset="0"/>
                <a:cs typeface="Arial" pitchFamily="34" charset="0"/>
              </a:rPr>
              <a:t>组中，不同基因型使用同一剂量有不同的降压疗效</a:t>
            </a:r>
            <a:endParaRPr kumimoji="1" lang="en-US" altLang="zh-CN" sz="2400" b="1">
              <a:solidFill>
                <a:srgbClr val="0000CC"/>
              </a:solidFill>
              <a:latin typeface="Tahoma" pitchFamily="34" charset="0"/>
              <a:cs typeface="Arial" pitchFamily="34" charset="0"/>
            </a:endParaRPr>
          </a:p>
        </p:txBody>
      </p:sp>
      <p:sp>
        <p:nvSpPr>
          <p:cNvPr id="454662" name="Rectangle 6"/>
          <p:cNvSpPr>
            <a:spLocks noChangeArrowheads="1"/>
          </p:cNvSpPr>
          <p:nvPr/>
        </p:nvSpPr>
        <p:spPr bwMode="auto">
          <a:xfrm>
            <a:off x="2105025" y="3443288"/>
            <a:ext cx="468313" cy="2514600"/>
          </a:xfrm>
          <a:prstGeom prst="rect">
            <a:avLst/>
          </a:prstGeom>
          <a:solidFill>
            <a:srgbClr val="333399"/>
          </a:solidFill>
          <a:ln w="9525">
            <a:solidFill>
              <a:schemeClr val="tx1"/>
            </a:solidFill>
            <a:miter lim="800000"/>
            <a:headEnd/>
            <a:tailEnd/>
          </a:ln>
          <a:effectLst/>
        </p:spPr>
        <p:txBody>
          <a:bodyPr wrap="none" anchor="ctr"/>
          <a:lstStyle/>
          <a:p>
            <a:endParaRPr lang="zh-CN" altLang="en-US"/>
          </a:p>
        </p:txBody>
      </p:sp>
      <p:sp>
        <p:nvSpPr>
          <p:cNvPr id="454663" name="Line 7"/>
          <p:cNvSpPr>
            <a:spLocks noChangeShapeType="1"/>
          </p:cNvSpPr>
          <p:nvPr/>
        </p:nvSpPr>
        <p:spPr bwMode="auto">
          <a:xfrm>
            <a:off x="1752600" y="2605088"/>
            <a:ext cx="0" cy="3352800"/>
          </a:xfrm>
          <a:prstGeom prst="line">
            <a:avLst/>
          </a:prstGeom>
          <a:noFill/>
          <a:ln w="9525">
            <a:solidFill>
              <a:schemeClr val="tx1"/>
            </a:solidFill>
            <a:round/>
            <a:headEnd/>
            <a:tailEnd/>
          </a:ln>
          <a:effectLst/>
        </p:spPr>
        <p:txBody>
          <a:bodyPr/>
          <a:lstStyle/>
          <a:p>
            <a:endParaRPr lang="zh-CN" altLang="en-US"/>
          </a:p>
        </p:txBody>
      </p:sp>
      <p:sp>
        <p:nvSpPr>
          <p:cNvPr id="454664" name="Text Box 8"/>
          <p:cNvSpPr txBox="1">
            <a:spLocks noChangeArrowheads="1"/>
          </p:cNvSpPr>
          <p:nvPr/>
        </p:nvSpPr>
        <p:spPr bwMode="auto">
          <a:xfrm>
            <a:off x="1266825" y="2371725"/>
            <a:ext cx="685800" cy="4424363"/>
          </a:xfrm>
          <a:prstGeom prst="rect">
            <a:avLst/>
          </a:prstGeom>
          <a:noFill/>
          <a:ln w="9525">
            <a:noFill/>
            <a:miter lim="800000"/>
            <a:headEnd/>
            <a:tailEnd/>
          </a:ln>
          <a:effectLst/>
        </p:spPr>
        <p:txBody>
          <a:bodyPr>
            <a:spAutoFit/>
          </a:bodyPr>
          <a:lstStyle/>
          <a:p>
            <a:pPr algn="r">
              <a:spcBef>
                <a:spcPct val="146000"/>
              </a:spcBef>
            </a:pPr>
            <a:r>
              <a:rPr lang="en-US" altLang="zh-CN">
                <a:solidFill>
                  <a:srgbClr val="0000CC"/>
                </a:solidFill>
                <a:ea typeface="宋体" pitchFamily="2" charset="-122"/>
              </a:rPr>
              <a:t>20 –</a:t>
            </a:r>
          </a:p>
          <a:p>
            <a:pPr algn="r">
              <a:spcBef>
                <a:spcPct val="146000"/>
              </a:spcBef>
            </a:pPr>
            <a:r>
              <a:rPr lang="en-US" altLang="zh-CN">
                <a:solidFill>
                  <a:srgbClr val="0000CC"/>
                </a:solidFill>
                <a:ea typeface="宋体" pitchFamily="2" charset="-122"/>
              </a:rPr>
              <a:t>16 –</a:t>
            </a:r>
          </a:p>
          <a:p>
            <a:pPr algn="r">
              <a:spcBef>
                <a:spcPct val="146000"/>
              </a:spcBef>
            </a:pPr>
            <a:r>
              <a:rPr lang="en-US" altLang="zh-CN">
                <a:solidFill>
                  <a:srgbClr val="0000CC"/>
                </a:solidFill>
                <a:ea typeface="宋体" pitchFamily="2" charset="-122"/>
              </a:rPr>
              <a:t>12 –</a:t>
            </a:r>
          </a:p>
          <a:p>
            <a:pPr algn="r">
              <a:spcBef>
                <a:spcPct val="146000"/>
              </a:spcBef>
            </a:pPr>
            <a:r>
              <a:rPr lang="en-US" altLang="zh-CN">
                <a:solidFill>
                  <a:srgbClr val="0000CC"/>
                </a:solidFill>
                <a:ea typeface="宋体" pitchFamily="2" charset="-122"/>
              </a:rPr>
              <a:t>8 –</a:t>
            </a:r>
          </a:p>
          <a:p>
            <a:pPr algn="r">
              <a:spcBef>
                <a:spcPct val="146000"/>
              </a:spcBef>
            </a:pPr>
            <a:r>
              <a:rPr lang="en-US" altLang="zh-CN">
                <a:solidFill>
                  <a:srgbClr val="0000CC"/>
                </a:solidFill>
                <a:ea typeface="宋体" pitchFamily="2" charset="-122"/>
              </a:rPr>
              <a:t>4 –</a:t>
            </a:r>
          </a:p>
          <a:p>
            <a:pPr algn="r">
              <a:spcBef>
                <a:spcPct val="146000"/>
              </a:spcBef>
            </a:pPr>
            <a:r>
              <a:rPr lang="en-US" altLang="zh-CN">
                <a:solidFill>
                  <a:srgbClr val="0000CC"/>
                </a:solidFill>
                <a:ea typeface="宋体" pitchFamily="2" charset="-122"/>
              </a:rPr>
              <a:t>0 –</a:t>
            </a:r>
          </a:p>
          <a:p>
            <a:pPr algn="r">
              <a:spcBef>
                <a:spcPct val="146000"/>
              </a:spcBef>
            </a:pPr>
            <a:endParaRPr lang="en-US" altLang="zh-CN">
              <a:solidFill>
                <a:srgbClr val="0000CC"/>
              </a:solidFill>
              <a:ea typeface="宋体" pitchFamily="2" charset="-122"/>
            </a:endParaRPr>
          </a:p>
        </p:txBody>
      </p:sp>
      <p:sp>
        <p:nvSpPr>
          <p:cNvPr id="454665" name="Text Box 9"/>
          <p:cNvSpPr txBox="1">
            <a:spLocks noChangeArrowheads="1"/>
          </p:cNvSpPr>
          <p:nvPr/>
        </p:nvSpPr>
        <p:spPr bwMode="auto">
          <a:xfrm rot="-5400000">
            <a:off x="-1131093" y="3740943"/>
            <a:ext cx="4343400" cy="366713"/>
          </a:xfrm>
          <a:prstGeom prst="rect">
            <a:avLst/>
          </a:prstGeom>
          <a:noFill/>
          <a:ln w="9525">
            <a:noFill/>
            <a:miter lim="800000"/>
            <a:headEnd/>
            <a:tailEnd/>
          </a:ln>
          <a:effectLst/>
        </p:spPr>
        <p:txBody>
          <a:bodyPr>
            <a:spAutoFit/>
          </a:bodyPr>
          <a:lstStyle/>
          <a:p>
            <a:r>
              <a:rPr lang="en-US" altLang="zh-CN">
                <a:solidFill>
                  <a:srgbClr val="0000CC"/>
                </a:solidFill>
                <a:ea typeface="宋体" pitchFamily="2" charset="-122"/>
              </a:rPr>
              <a:t>Blood Pressure Decrease (mm Hg)</a:t>
            </a:r>
          </a:p>
        </p:txBody>
      </p:sp>
      <p:sp>
        <p:nvSpPr>
          <p:cNvPr id="454666" name="Rectangle 10"/>
          <p:cNvSpPr>
            <a:spLocks noChangeArrowheads="1"/>
          </p:cNvSpPr>
          <p:nvPr/>
        </p:nvSpPr>
        <p:spPr bwMode="auto">
          <a:xfrm>
            <a:off x="2581275" y="2909888"/>
            <a:ext cx="468313" cy="3048000"/>
          </a:xfrm>
          <a:prstGeom prst="rect">
            <a:avLst/>
          </a:prstGeom>
          <a:solidFill>
            <a:srgbClr val="339966"/>
          </a:solidFill>
          <a:ln w="9525">
            <a:solidFill>
              <a:schemeClr val="tx1"/>
            </a:solidFill>
            <a:miter lim="800000"/>
            <a:headEnd/>
            <a:tailEnd/>
          </a:ln>
          <a:effectLst/>
        </p:spPr>
        <p:txBody>
          <a:bodyPr wrap="none" anchor="ctr"/>
          <a:lstStyle/>
          <a:p>
            <a:endParaRPr lang="zh-CN" altLang="en-US"/>
          </a:p>
        </p:txBody>
      </p:sp>
      <p:sp>
        <p:nvSpPr>
          <p:cNvPr id="454667" name="Rectangle 11"/>
          <p:cNvSpPr>
            <a:spLocks noChangeArrowheads="1"/>
          </p:cNvSpPr>
          <p:nvPr/>
        </p:nvSpPr>
        <p:spPr bwMode="auto">
          <a:xfrm>
            <a:off x="3057525" y="4110038"/>
            <a:ext cx="468313" cy="1847850"/>
          </a:xfrm>
          <a:prstGeom prst="rect">
            <a:avLst/>
          </a:prstGeom>
          <a:solidFill>
            <a:srgbClr val="CC6600"/>
          </a:solidFill>
          <a:ln w="9525">
            <a:solidFill>
              <a:schemeClr val="tx1"/>
            </a:solidFill>
            <a:miter lim="800000"/>
            <a:headEnd/>
            <a:tailEnd/>
          </a:ln>
          <a:effectLst/>
        </p:spPr>
        <p:txBody>
          <a:bodyPr wrap="none" anchor="ctr"/>
          <a:lstStyle/>
          <a:p>
            <a:endParaRPr lang="zh-CN" altLang="en-US"/>
          </a:p>
        </p:txBody>
      </p:sp>
      <p:sp>
        <p:nvSpPr>
          <p:cNvPr id="454668" name="Line 12"/>
          <p:cNvSpPr>
            <a:spLocks noChangeShapeType="1"/>
          </p:cNvSpPr>
          <p:nvPr/>
        </p:nvSpPr>
        <p:spPr bwMode="auto">
          <a:xfrm>
            <a:off x="2105025" y="3443288"/>
            <a:ext cx="460375" cy="0"/>
          </a:xfrm>
          <a:prstGeom prst="line">
            <a:avLst/>
          </a:prstGeom>
          <a:noFill/>
          <a:ln w="19050">
            <a:solidFill>
              <a:schemeClr val="bg1"/>
            </a:solidFill>
            <a:round/>
            <a:headEnd/>
            <a:tailEnd/>
          </a:ln>
          <a:effectLst/>
        </p:spPr>
        <p:txBody>
          <a:bodyPr/>
          <a:lstStyle/>
          <a:p>
            <a:endParaRPr lang="zh-CN" altLang="en-US"/>
          </a:p>
        </p:txBody>
      </p:sp>
      <p:sp>
        <p:nvSpPr>
          <p:cNvPr id="454669" name="Line 13"/>
          <p:cNvSpPr>
            <a:spLocks noChangeShapeType="1"/>
          </p:cNvSpPr>
          <p:nvPr/>
        </p:nvSpPr>
        <p:spPr bwMode="auto">
          <a:xfrm>
            <a:off x="2114550" y="3433763"/>
            <a:ext cx="0" cy="2519362"/>
          </a:xfrm>
          <a:prstGeom prst="line">
            <a:avLst/>
          </a:prstGeom>
          <a:noFill/>
          <a:ln w="19050">
            <a:solidFill>
              <a:schemeClr val="bg1"/>
            </a:solidFill>
            <a:round/>
            <a:headEnd/>
            <a:tailEnd/>
          </a:ln>
          <a:effectLst/>
        </p:spPr>
        <p:txBody>
          <a:bodyPr/>
          <a:lstStyle/>
          <a:p>
            <a:endParaRPr lang="zh-CN" altLang="en-US"/>
          </a:p>
        </p:txBody>
      </p:sp>
      <p:sp>
        <p:nvSpPr>
          <p:cNvPr id="454670" name="Line 14"/>
          <p:cNvSpPr>
            <a:spLocks noChangeShapeType="1"/>
          </p:cNvSpPr>
          <p:nvPr/>
        </p:nvSpPr>
        <p:spPr bwMode="auto">
          <a:xfrm>
            <a:off x="3052763" y="2909888"/>
            <a:ext cx="0" cy="3048000"/>
          </a:xfrm>
          <a:prstGeom prst="line">
            <a:avLst/>
          </a:prstGeom>
          <a:noFill/>
          <a:ln w="19050">
            <a:solidFill>
              <a:schemeClr val="bg1"/>
            </a:solidFill>
            <a:round/>
            <a:headEnd/>
            <a:tailEnd/>
          </a:ln>
          <a:effectLst/>
        </p:spPr>
        <p:txBody>
          <a:bodyPr/>
          <a:lstStyle/>
          <a:p>
            <a:endParaRPr lang="zh-CN" altLang="en-US"/>
          </a:p>
        </p:txBody>
      </p:sp>
      <p:sp>
        <p:nvSpPr>
          <p:cNvPr id="454671" name="Line 15"/>
          <p:cNvSpPr>
            <a:spLocks noChangeShapeType="1"/>
          </p:cNvSpPr>
          <p:nvPr/>
        </p:nvSpPr>
        <p:spPr bwMode="auto">
          <a:xfrm flipH="1">
            <a:off x="2576513" y="2909888"/>
            <a:ext cx="0" cy="3048000"/>
          </a:xfrm>
          <a:prstGeom prst="line">
            <a:avLst/>
          </a:prstGeom>
          <a:noFill/>
          <a:ln w="19050">
            <a:solidFill>
              <a:schemeClr val="bg1"/>
            </a:solidFill>
            <a:round/>
            <a:headEnd/>
            <a:tailEnd/>
          </a:ln>
          <a:effectLst/>
        </p:spPr>
        <p:txBody>
          <a:bodyPr/>
          <a:lstStyle/>
          <a:p>
            <a:endParaRPr lang="zh-CN" altLang="en-US"/>
          </a:p>
        </p:txBody>
      </p:sp>
      <p:sp>
        <p:nvSpPr>
          <p:cNvPr id="454672" name="Line 16"/>
          <p:cNvSpPr>
            <a:spLocks noChangeShapeType="1"/>
          </p:cNvSpPr>
          <p:nvPr/>
        </p:nvSpPr>
        <p:spPr bwMode="auto">
          <a:xfrm>
            <a:off x="2566988" y="2909888"/>
            <a:ext cx="493712" cy="0"/>
          </a:xfrm>
          <a:prstGeom prst="line">
            <a:avLst/>
          </a:prstGeom>
          <a:noFill/>
          <a:ln w="19050">
            <a:solidFill>
              <a:schemeClr val="bg1"/>
            </a:solidFill>
            <a:round/>
            <a:headEnd/>
            <a:tailEnd/>
          </a:ln>
          <a:effectLst/>
        </p:spPr>
        <p:txBody>
          <a:bodyPr/>
          <a:lstStyle/>
          <a:p>
            <a:endParaRPr lang="zh-CN" altLang="en-US"/>
          </a:p>
        </p:txBody>
      </p:sp>
      <p:sp>
        <p:nvSpPr>
          <p:cNvPr id="454673" name="Line 17"/>
          <p:cNvSpPr>
            <a:spLocks noChangeShapeType="1"/>
          </p:cNvSpPr>
          <p:nvPr/>
        </p:nvSpPr>
        <p:spPr bwMode="auto">
          <a:xfrm>
            <a:off x="3043238" y="4124325"/>
            <a:ext cx="493712" cy="0"/>
          </a:xfrm>
          <a:prstGeom prst="line">
            <a:avLst/>
          </a:prstGeom>
          <a:noFill/>
          <a:ln w="19050">
            <a:solidFill>
              <a:schemeClr val="bg1"/>
            </a:solidFill>
            <a:round/>
            <a:headEnd/>
            <a:tailEnd/>
          </a:ln>
          <a:effectLst/>
        </p:spPr>
        <p:txBody>
          <a:bodyPr/>
          <a:lstStyle/>
          <a:p>
            <a:endParaRPr lang="zh-CN" altLang="en-US"/>
          </a:p>
        </p:txBody>
      </p:sp>
      <p:sp>
        <p:nvSpPr>
          <p:cNvPr id="454674" name="Line 18"/>
          <p:cNvSpPr>
            <a:spLocks noChangeShapeType="1"/>
          </p:cNvSpPr>
          <p:nvPr/>
        </p:nvSpPr>
        <p:spPr bwMode="auto">
          <a:xfrm>
            <a:off x="3529013" y="4129088"/>
            <a:ext cx="0" cy="1828800"/>
          </a:xfrm>
          <a:prstGeom prst="line">
            <a:avLst/>
          </a:prstGeom>
          <a:noFill/>
          <a:ln w="19050">
            <a:solidFill>
              <a:schemeClr val="bg1"/>
            </a:solidFill>
            <a:round/>
            <a:headEnd/>
            <a:tailEnd/>
          </a:ln>
          <a:effectLst/>
        </p:spPr>
        <p:txBody>
          <a:bodyPr/>
          <a:lstStyle/>
          <a:p>
            <a:endParaRPr lang="zh-CN" altLang="en-US"/>
          </a:p>
        </p:txBody>
      </p:sp>
      <p:sp>
        <p:nvSpPr>
          <p:cNvPr id="454675" name="Line 19"/>
          <p:cNvSpPr>
            <a:spLocks noChangeShapeType="1"/>
          </p:cNvSpPr>
          <p:nvPr/>
        </p:nvSpPr>
        <p:spPr bwMode="auto">
          <a:xfrm>
            <a:off x="1738313" y="5957888"/>
            <a:ext cx="4267200" cy="0"/>
          </a:xfrm>
          <a:prstGeom prst="line">
            <a:avLst/>
          </a:prstGeom>
          <a:noFill/>
          <a:ln w="12700">
            <a:solidFill>
              <a:schemeClr val="bg1"/>
            </a:solidFill>
            <a:round/>
            <a:headEnd/>
            <a:tailEnd/>
          </a:ln>
          <a:effectLst/>
        </p:spPr>
        <p:txBody>
          <a:bodyPr/>
          <a:lstStyle/>
          <a:p>
            <a:endParaRPr lang="zh-CN" altLang="en-US"/>
          </a:p>
        </p:txBody>
      </p:sp>
      <p:sp>
        <p:nvSpPr>
          <p:cNvPr id="454676" name="Line 20"/>
          <p:cNvSpPr>
            <a:spLocks noChangeShapeType="1"/>
          </p:cNvSpPr>
          <p:nvPr/>
        </p:nvSpPr>
        <p:spPr bwMode="auto">
          <a:xfrm>
            <a:off x="1733550" y="2528888"/>
            <a:ext cx="0" cy="3429000"/>
          </a:xfrm>
          <a:prstGeom prst="line">
            <a:avLst/>
          </a:prstGeom>
          <a:noFill/>
          <a:ln w="12700">
            <a:solidFill>
              <a:schemeClr val="bg1"/>
            </a:solidFill>
            <a:round/>
            <a:headEnd/>
            <a:tailEnd/>
          </a:ln>
          <a:effectLst/>
        </p:spPr>
        <p:txBody>
          <a:bodyPr/>
          <a:lstStyle/>
          <a:p>
            <a:endParaRPr lang="zh-CN" altLang="en-US"/>
          </a:p>
        </p:txBody>
      </p:sp>
      <p:sp>
        <p:nvSpPr>
          <p:cNvPr id="454677" name="Text Box 21"/>
          <p:cNvSpPr txBox="1">
            <a:spLocks noChangeArrowheads="1"/>
          </p:cNvSpPr>
          <p:nvPr/>
        </p:nvSpPr>
        <p:spPr bwMode="auto">
          <a:xfrm>
            <a:off x="3200400" y="3138488"/>
            <a:ext cx="381000" cy="366712"/>
          </a:xfrm>
          <a:prstGeom prst="rect">
            <a:avLst/>
          </a:prstGeom>
          <a:noFill/>
          <a:ln w="9525">
            <a:noFill/>
            <a:miter lim="800000"/>
            <a:headEnd/>
            <a:tailEnd/>
          </a:ln>
          <a:effectLst/>
        </p:spPr>
        <p:txBody>
          <a:bodyPr>
            <a:spAutoFit/>
          </a:bodyPr>
          <a:lstStyle/>
          <a:p>
            <a:endParaRPr lang="zh-CN" altLang="en-US">
              <a:solidFill>
                <a:srgbClr val="0000CC"/>
              </a:solidFill>
              <a:ea typeface="宋体" pitchFamily="2" charset="-122"/>
            </a:endParaRPr>
          </a:p>
        </p:txBody>
      </p:sp>
      <p:sp>
        <p:nvSpPr>
          <p:cNvPr id="454678" name="Text Box 22"/>
          <p:cNvSpPr txBox="1">
            <a:spLocks noChangeArrowheads="1"/>
          </p:cNvSpPr>
          <p:nvPr/>
        </p:nvSpPr>
        <p:spPr bwMode="auto">
          <a:xfrm>
            <a:off x="3276600" y="3214688"/>
            <a:ext cx="304800" cy="366712"/>
          </a:xfrm>
          <a:prstGeom prst="rect">
            <a:avLst/>
          </a:prstGeom>
          <a:noFill/>
          <a:ln w="9525">
            <a:noFill/>
            <a:miter lim="800000"/>
            <a:headEnd/>
            <a:tailEnd/>
          </a:ln>
          <a:effectLst/>
        </p:spPr>
        <p:txBody>
          <a:bodyPr>
            <a:spAutoFit/>
          </a:bodyPr>
          <a:lstStyle/>
          <a:p>
            <a:endParaRPr lang="zh-CN" altLang="en-US">
              <a:solidFill>
                <a:srgbClr val="0000CC"/>
              </a:solidFill>
              <a:ea typeface="宋体" pitchFamily="2" charset="-122"/>
            </a:endParaRPr>
          </a:p>
        </p:txBody>
      </p:sp>
      <p:sp>
        <p:nvSpPr>
          <p:cNvPr id="454679" name="Rectangle 23"/>
          <p:cNvSpPr>
            <a:spLocks noChangeArrowheads="1"/>
          </p:cNvSpPr>
          <p:nvPr/>
        </p:nvSpPr>
        <p:spPr bwMode="auto">
          <a:xfrm>
            <a:off x="4267200" y="5167313"/>
            <a:ext cx="457200" cy="790575"/>
          </a:xfrm>
          <a:prstGeom prst="rect">
            <a:avLst/>
          </a:prstGeom>
          <a:solidFill>
            <a:srgbClr val="333399"/>
          </a:solidFill>
          <a:ln w="9525">
            <a:solidFill>
              <a:schemeClr val="tx1"/>
            </a:solidFill>
            <a:miter lim="800000"/>
            <a:headEnd/>
            <a:tailEnd/>
          </a:ln>
          <a:effectLst/>
        </p:spPr>
        <p:txBody>
          <a:bodyPr wrap="none" anchor="ctr"/>
          <a:lstStyle/>
          <a:p>
            <a:endParaRPr lang="zh-CN" altLang="en-US"/>
          </a:p>
        </p:txBody>
      </p:sp>
      <p:sp>
        <p:nvSpPr>
          <p:cNvPr id="454680" name="Rectangle 24"/>
          <p:cNvSpPr>
            <a:spLocks noChangeArrowheads="1"/>
          </p:cNvSpPr>
          <p:nvPr/>
        </p:nvSpPr>
        <p:spPr bwMode="auto">
          <a:xfrm>
            <a:off x="4733925" y="4481513"/>
            <a:ext cx="466725" cy="1476375"/>
          </a:xfrm>
          <a:prstGeom prst="rect">
            <a:avLst/>
          </a:prstGeom>
          <a:solidFill>
            <a:srgbClr val="339966"/>
          </a:solidFill>
          <a:ln w="9525">
            <a:solidFill>
              <a:schemeClr val="tx1"/>
            </a:solidFill>
            <a:miter lim="800000"/>
            <a:headEnd/>
            <a:tailEnd/>
          </a:ln>
          <a:effectLst/>
        </p:spPr>
        <p:txBody>
          <a:bodyPr wrap="none" anchor="ctr"/>
          <a:lstStyle/>
          <a:p>
            <a:endParaRPr lang="zh-CN" altLang="en-US"/>
          </a:p>
        </p:txBody>
      </p:sp>
      <p:sp>
        <p:nvSpPr>
          <p:cNvPr id="454681" name="Rectangle 25"/>
          <p:cNvSpPr>
            <a:spLocks noChangeArrowheads="1"/>
          </p:cNvSpPr>
          <p:nvPr/>
        </p:nvSpPr>
        <p:spPr bwMode="auto">
          <a:xfrm>
            <a:off x="5205413" y="5129213"/>
            <a:ext cx="468312" cy="838200"/>
          </a:xfrm>
          <a:prstGeom prst="rect">
            <a:avLst/>
          </a:prstGeom>
          <a:solidFill>
            <a:srgbClr val="CC6600"/>
          </a:solidFill>
          <a:ln w="19050">
            <a:solidFill>
              <a:schemeClr val="tx1"/>
            </a:solidFill>
            <a:miter lim="800000"/>
            <a:headEnd/>
            <a:tailEnd/>
          </a:ln>
          <a:effectLst/>
        </p:spPr>
        <p:txBody>
          <a:bodyPr wrap="none" anchor="ctr"/>
          <a:lstStyle/>
          <a:p>
            <a:endParaRPr lang="zh-CN" altLang="en-US"/>
          </a:p>
        </p:txBody>
      </p:sp>
      <p:sp>
        <p:nvSpPr>
          <p:cNvPr id="454682" name="Line 26"/>
          <p:cNvSpPr>
            <a:spLocks noChangeShapeType="1"/>
          </p:cNvSpPr>
          <p:nvPr/>
        </p:nvSpPr>
        <p:spPr bwMode="auto">
          <a:xfrm>
            <a:off x="4267200" y="5157788"/>
            <a:ext cx="0" cy="809625"/>
          </a:xfrm>
          <a:prstGeom prst="line">
            <a:avLst/>
          </a:prstGeom>
          <a:noFill/>
          <a:ln w="19050">
            <a:solidFill>
              <a:schemeClr val="bg1"/>
            </a:solidFill>
            <a:round/>
            <a:headEnd/>
            <a:tailEnd/>
          </a:ln>
          <a:effectLst/>
        </p:spPr>
        <p:txBody>
          <a:bodyPr/>
          <a:lstStyle/>
          <a:p>
            <a:endParaRPr lang="zh-CN" altLang="en-US"/>
          </a:p>
        </p:txBody>
      </p:sp>
      <p:sp>
        <p:nvSpPr>
          <p:cNvPr id="454683" name="Line 27"/>
          <p:cNvSpPr>
            <a:spLocks noChangeShapeType="1"/>
          </p:cNvSpPr>
          <p:nvPr/>
        </p:nvSpPr>
        <p:spPr bwMode="auto">
          <a:xfrm>
            <a:off x="4267200" y="5167313"/>
            <a:ext cx="468313" cy="0"/>
          </a:xfrm>
          <a:prstGeom prst="line">
            <a:avLst/>
          </a:prstGeom>
          <a:noFill/>
          <a:ln w="19050">
            <a:solidFill>
              <a:schemeClr val="bg1"/>
            </a:solidFill>
            <a:round/>
            <a:headEnd/>
            <a:tailEnd/>
          </a:ln>
          <a:effectLst/>
        </p:spPr>
        <p:txBody>
          <a:bodyPr/>
          <a:lstStyle/>
          <a:p>
            <a:endParaRPr lang="zh-CN" altLang="en-US"/>
          </a:p>
        </p:txBody>
      </p:sp>
      <p:sp>
        <p:nvSpPr>
          <p:cNvPr id="454684" name="Line 28"/>
          <p:cNvSpPr>
            <a:spLocks noChangeShapeType="1"/>
          </p:cNvSpPr>
          <p:nvPr/>
        </p:nvSpPr>
        <p:spPr bwMode="auto">
          <a:xfrm>
            <a:off x="4729163" y="4471988"/>
            <a:ext cx="0" cy="1485900"/>
          </a:xfrm>
          <a:prstGeom prst="line">
            <a:avLst/>
          </a:prstGeom>
          <a:noFill/>
          <a:ln w="19050">
            <a:solidFill>
              <a:schemeClr val="bg1"/>
            </a:solidFill>
            <a:round/>
            <a:headEnd/>
            <a:tailEnd/>
          </a:ln>
          <a:effectLst/>
        </p:spPr>
        <p:txBody>
          <a:bodyPr/>
          <a:lstStyle/>
          <a:p>
            <a:endParaRPr lang="zh-CN" altLang="en-US"/>
          </a:p>
        </p:txBody>
      </p:sp>
      <p:sp>
        <p:nvSpPr>
          <p:cNvPr id="454685" name="Line 29"/>
          <p:cNvSpPr>
            <a:spLocks noChangeShapeType="1"/>
          </p:cNvSpPr>
          <p:nvPr/>
        </p:nvSpPr>
        <p:spPr bwMode="auto">
          <a:xfrm>
            <a:off x="4738688" y="4481513"/>
            <a:ext cx="468312" cy="0"/>
          </a:xfrm>
          <a:prstGeom prst="line">
            <a:avLst/>
          </a:prstGeom>
          <a:noFill/>
          <a:ln w="19050">
            <a:solidFill>
              <a:schemeClr val="bg1"/>
            </a:solidFill>
            <a:round/>
            <a:headEnd/>
            <a:tailEnd/>
          </a:ln>
          <a:effectLst/>
        </p:spPr>
        <p:txBody>
          <a:bodyPr/>
          <a:lstStyle/>
          <a:p>
            <a:endParaRPr lang="zh-CN" altLang="en-US"/>
          </a:p>
        </p:txBody>
      </p:sp>
      <p:sp>
        <p:nvSpPr>
          <p:cNvPr id="454686" name="Line 30"/>
          <p:cNvSpPr>
            <a:spLocks noChangeShapeType="1"/>
          </p:cNvSpPr>
          <p:nvPr/>
        </p:nvSpPr>
        <p:spPr bwMode="auto">
          <a:xfrm>
            <a:off x="5205413" y="4481513"/>
            <a:ext cx="0" cy="1485900"/>
          </a:xfrm>
          <a:prstGeom prst="line">
            <a:avLst/>
          </a:prstGeom>
          <a:noFill/>
          <a:ln w="19050">
            <a:solidFill>
              <a:schemeClr val="bg1"/>
            </a:solidFill>
            <a:round/>
            <a:headEnd/>
            <a:tailEnd/>
          </a:ln>
          <a:effectLst/>
        </p:spPr>
        <p:txBody>
          <a:bodyPr/>
          <a:lstStyle/>
          <a:p>
            <a:endParaRPr lang="zh-CN" altLang="en-US"/>
          </a:p>
        </p:txBody>
      </p:sp>
      <p:sp>
        <p:nvSpPr>
          <p:cNvPr id="454687" name="Line 31"/>
          <p:cNvSpPr>
            <a:spLocks noChangeShapeType="1"/>
          </p:cNvSpPr>
          <p:nvPr/>
        </p:nvSpPr>
        <p:spPr bwMode="auto">
          <a:xfrm>
            <a:off x="5210175" y="5129213"/>
            <a:ext cx="457200" cy="0"/>
          </a:xfrm>
          <a:prstGeom prst="line">
            <a:avLst/>
          </a:prstGeom>
          <a:noFill/>
          <a:ln w="19050">
            <a:solidFill>
              <a:schemeClr val="bg1"/>
            </a:solidFill>
            <a:round/>
            <a:headEnd/>
            <a:tailEnd/>
          </a:ln>
          <a:effectLst/>
        </p:spPr>
        <p:txBody>
          <a:bodyPr/>
          <a:lstStyle/>
          <a:p>
            <a:endParaRPr lang="zh-CN" altLang="en-US"/>
          </a:p>
        </p:txBody>
      </p:sp>
      <p:sp>
        <p:nvSpPr>
          <p:cNvPr id="454688" name="Text Box 32"/>
          <p:cNvSpPr txBox="1">
            <a:spLocks noChangeArrowheads="1"/>
          </p:cNvSpPr>
          <p:nvPr/>
        </p:nvSpPr>
        <p:spPr bwMode="auto">
          <a:xfrm>
            <a:off x="6324600" y="2286000"/>
            <a:ext cx="2514600" cy="1533525"/>
          </a:xfrm>
          <a:prstGeom prst="rect">
            <a:avLst/>
          </a:prstGeom>
          <a:noFill/>
          <a:ln w="12700">
            <a:solidFill>
              <a:srgbClr val="000000"/>
            </a:solidFill>
            <a:miter lim="800000"/>
            <a:headEnd/>
            <a:tailEnd/>
          </a:ln>
          <a:effectLst/>
        </p:spPr>
        <p:txBody>
          <a:bodyPr tIns="144000" bIns="180000">
            <a:spAutoFit/>
          </a:bodyPr>
          <a:lstStyle/>
          <a:p>
            <a:pPr>
              <a:lnSpc>
                <a:spcPct val="130000"/>
              </a:lnSpc>
            </a:pPr>
            <a:r>
              <a:rPr lang="en-US" altLang="zh-CN" sz="1400" b="1">
                <a:solidFill>
                  <a:srgbClr val="0000CC"/>
                </a:solidFill>
                <a:ea typeface="宋体" pitchFamily="2" charset="-122"/>
              </a:rPr>
              <a:t>          </a:t>
            </a:r>
            <a:r>
              <a:rPr lang="en-US" altLang="zh-CN" sz="1600" b="1">
                <a:solidFill>
                  <a:srgbClr val="0000CC"/>
                </a:solidFill>
                <a:ea typeface="宋体" pitchFamily="2" charset="-122"/>
              </a:rPr>
              <a:t>A1</a:t>
            </a:r>
          </a:p>
          <a:p>
            <a:pPr>
              <a:lnSpc>
                <a:spcPct val="130000"/>
              </a:lnSpc>
            </a:pPr>
            <a:r>
              <a:rPr lang="en-US" altLang="zh-CN" sz="1600" b="1">
                <a:solidFill>
                  <a:srgbClr val="0000CC"/>
                </a:solidFill>
                <a:ea typeface="宋体" pitchFamily="2" charset="-122"/>
              </a:rPr>
              <a:t>         A2</a:t>
            </a:r>
          </a:p>
          <a:p>
            <a:pPr>
              <a:lnSpc>
                <a:spcPct val="130000"/>
              </a:lnSpc>
            </a:pPr>
            <a:r>
              <a:rPr lang="en-US" altLang="zh-CN" sz="1600" b="1">
                <a:solidFill>
                  <a:srgbClr val="0000CC"/>
                </a:solidFill>
                <a:ea typeface="宋体" pitchFamily="2" charset="-122"/>
              </a:rPr>
              <a:t>         A3</a:t>
            </a:r>
          </a:p>
        </p:txBody>
      </p:sp>
      <p:sp>
        <p:nvSpPr>
          <p:cNvPr id="454689" name="Text Box 33"/>
          <p:cNvSpPr txBox="1">
            <a:spLocks noChangeArrowheads="1"/>
          </p:cNvSpPr>
          <p:nvPr/>
        </p:nvSpPr>
        <p:spPr bwMode="auto">
          <a:xfrm>
            <a:off x="2590800" y="6096000"/>
            <a:ext cx="762000" cy="366713"/>
          </a:xfrm>
          <a:prstGeom prst="rect">
            <a:avLst/>
          </a:prstGeom>
          <a:noFill/>
          <a:ln w="9525">
            <a:noFill/>
            <a:miter lim="800000"/>
            <a:headEnd/>
            <a:tailEnd/>
          </a:ln>
          <a:effectLst/>
        </p:spPr>
        <p:txBody>
          <a:bodyPr>
            <a:spAutoFit/>
          </a:bodyPr>
          <a:lstStyle/>
          <a:p>
            <a:endParaRPr lang="zh-CN" altLang="en-US">
              <a:solidFill>
                <a:srgbClr val="0000CC"/>
              </a:solidFill>
              <a:ea typeface="宋体" pitchFamily="2" charset="-122"/>
            </a:endParaRPr>
          </a:p>
        </p:txBody>
      </p:sp>
      <p:sp>
        <p:nvSpPr>
          <p:cNvPr id="454690" name="Text Box 34"/>
          <p:cNvSpPr txBox="1">
            <a:spLocks noChangeArrowheads="1"/>
          </p:cNvSpPr>
          <p:nvPr/>
        </p:nvSpPr>
        <p:spPr bwMode="auto">
          <a:xfrm>
            <a:off x="2362200" y="5867400"/>
            <a:ext cx="990600" cy="366713"/>
          </a:xfrm>
          <a:prstGeom prst="rect">
            <a:avLst/>
          </a:prstGeom>
          <a:noFill/>
          <a:ln w="9525">
            <a:noFill/>
            <a:miter lim="800000"/>
            <a:headEnd/>
            <a:tailEnd/>
          </a:ln>
          <a:effectLst/>
        </p:spPr>
        <p:txBody>
          <a:bodyPr>
            <a:spAutoFit/>
          </a:bodyPr>
          <a:lstStyle/>
          <a:p>
            <a:endParaRPr lang="zh-CN" altLang="en-US">
              <a:solidFill>
                <a:srgbClr val="0000CC"/>
              </a:solidFill>
              <a:ea typeface="宋体" pitchFamily="2" charset="-122"/>
            </a:endParaRPr>
          </a:p>
        </p:txBody>
      </p:sp>
      <p:sp>
        <p:nvSpPr>
          <p:cNvPr id="454691" name="Text Box 35"/>
          <p:cNvSpPr txBox="1">
            <a:spLocks noChangeArrowheads="1"/>
          </p:cNvSpPr>
          <p:nvPr/>
        </p:nvSpPr>
        <p:spPr bwMode="auto">
          <a:xfrm>
            <a:off x="2495550" y="6172200"/>
            <a:ext cx="838200" cy="336550"/>
          </a:xfrm>
          <a:prstGeom prst="rect">
            <a:avLst/>
          </a:prstGeom>
          <a:noFill/>
          <a:ln w="9525">
            <a:noFill/>
            <a:miter lim="800000"/>
            <a:headEnd/>
            <a:tailEnd/>
          </a:ln>
          <a:effectLst/>
        </p:spPr>
        <p:txBody>
          <a:bodyPr>
            <a:spAutoFit/>
          </a:bodyPr>
          <a:lstStyle/>
          <a:p>
            <a:r>
              <a:rPr lang="en-US" altLang="zh-CN" sz="1600">
                <a:solidFill>
                  <a:srgbClr val="0000CC"/>
                </a:solidFill>
                <a:ea typeface="宋体" pitchFamily="2" charset="-122"/>
              </a:rPr>
              <a:t>SBP</a:t>
            </a:r>
          </a:p>
        </p:txBody>
      </p:sp>
      <p:sp>
        <p:nvSpPr>
          <p:cNvPr id="454692" name="Text Box 36"/>
          <p:cNvSpPr txBox="1">
            <a:spLocks noChangeArrowheads="1"/>
          </p:cNvSpPr>
          <p:nvPr/>
        </p:nvSpPr>
        <p:spPr bwMode="auto">
          <a:xfrm>
            <a:off x="4876800" y="6172200"/>
            <a:ext cx="762000" cy="336550"/>
          </a:xfrm>
          <a:prstGeom prst="rect">
            <a:avLst/>
          </a:prstGeom>
          <a:noFill/>
          <a:ln w="9525">
            <a:noFill/>
            <a:miter lim="800000"/>
            <a:headEnd/>
            <a:tailEnd/>
          </a:ln>
          <a:effectLst/>
        </p:spPr>
        <p:txBody>
          <a:bodyPr>
            <a:spAutoFit/>
          </a:bodyPr>
          <a:lstStyle/>
          <a:p>
            <a:r>
              <a:rPr lang="en-US" altLang="zh-CN" sz="1600">
                <a:solidFill>
                  <a:srgbClr val="0000CC"/>
                </a:solidFill>
                <a:ea typeface="宋体" pitchFamily="2" charset="-122"/>
              </a:rPr>
              <a:t>DBP</a:t>
            </a:r>
          </a:p>
        </p:txBody>
      </p:sp>
      <p:sp>
        <p:nvSpPr>
          <p:cNvPr id="454693" name="AutoShape 37"/>
          <p:cNvSpPr>
            <a:spLocks noChangeArrowheads="1"/>
          </p:cNvSpPr>
          <p:nvPr/>
        </p:nvSpPr>
        <p:spPr bwMode="auto">
          <a:xfrm flipH="1">
            <a:off x="2362200" y="6230938"/>
            <a:ext cx="152400" cy="228600"/>
          </a:xfrm>
          <a:prstGeom prst="rtTriangle">
            <a:avLst/>
          </a:prstGeom>
          <a:noFill/>
          <a:ln w="12700">
            <a:solidFill>
              <a:schemeClr val="bg1"/>
            </a:solidFill>
            <a:miter lim="800000"/>
            <a:headEnd/>
            <a:tailEnd/>
          </a:ln>
          <a:effectLst/>
        </p:spPr>
        <p:txBody>
          <a:bodyPr wrap="none" anchor="ctr"/>
          <a:lstStyle/>
          <a:p>
            <a:endParaRPr lang="zh-CN" altLang="en-US"/>
          </a:p>
        </p:txBody>
      </p:sp>
      <p:sp>
        <p:nvSpPr>
          <p:cNvPr id="454694" name="AutoShape 38"/>
          <p:cNvSpPr>
            <a:spLocks noChangeArrowheads="1"/>
          </p:cNvSpPr>
          <p:nvPr/>
        </p:nvSpPr>
        <p:spPr bwMode="auto">
          <a:xfrm flipH="1">
            <a:off x="4724400" y="6230938"/>
            <a:ext cx="152400" cy="228600"/>
          </a:xfrm>
          <a:prstGeom prst="rtTriangle">
            <a:avLst/>
          </a:prstGeom>
          <a:noFill/>
          <a:ln w="12700">
            <a:solidFill>
              <a:schemeClr val="bg1"/>
            </a:solidFill>
            <a:miter lim="800000"/>
            <a:headEnd/>
            <a:tailEnd/>
          </a:ln>
          <a:effectLst/>
        </p:spPr>
        <p:txBody>
          <a:bodyPr wrap="none" anchor="ctr"/>
          <a:lstStyle/>
          <a:p>
            <a:endParaRPr lang="zh-CN" altLang="en-US"/>
          </a:p>
        </p:txBody>
      </p:sp>
      <p:sp>
        <p:nvSpPr>
          <p:cNvPr id="454695" name="Text Box 39"/>
          <p:cNvSpPr txBox="1">
            <a:spLocks noChangeArrowheads="1"/>
          </p:cNvSpPr>
          <p:nvPr/>
        </p:nvSpPr>
        <p:spPr bwMode="auto">
          <a:xfrm>
            <a:off x="3124200" y="2971800"/>
            <a:ext cx="276225" cy="519113"/>
          </a:xfrm>
          <a:prstGeom prst="rect">
            <a:avLst/>
          </a:prstGeom>
          <a:noFill/>
          <a:ln w="9525">
            <a:noFill/>
            <a:miter lim="800000"/>
            <a:headEnd/>
            <a:tailEnd/>
          </a:ln>
          <a:effectLst/>
        </p:spPr>
        <p:txBody>
          <a:bodyPr>
            <a:spAutoFit/>
          </a:bodyPr>
          <a:lstStyle/>
          <a:p>
            <a:r>
              <a:rPr lang="en-US" altLang="zh-CN" sz="2800" b="1">
                <a:solidFill>
                  <a:srgbClr val="0000CC"/>
                </a:solidFill>
                <a:ea typeface="宋体" pitchFamily="2" charset="-122"/>
              </a:rPr>
              <a:t>*</a:t>
            </a:r>
            <a:endParaRPr lang="zh-CN" altLang="en-US" sz="2800" b="1">
              <a:solidFill>
                <a:srgbClr val="0000CC"/>
              </a:solidFill>
              <a:ea typeface="宋体" pitchFamily="2" charset="-122"/>
            </a:endParaRPr>
          </a:p>
        </p:txBody>
      </p:sp>
      <p:sp>
        <p:nvSpPr>
          <p:cNvPr id="454696" name="Text Box 40"/>
          <p:cNvSpPr txBox="1">
            <a:spLocks noChangeArrowheads="1"/>
          </p:cNvSpPr>
          <p:nvPr/>
        </p:nvSpPr>
        <p:spPr bwMode="auto">
          <a:xfrm>
            <a:off x="4286250" y="3962400"/>
            <a:ext cx="361950" cy="336550"/>
          </a:xfrm>
          <a:prstGeom prst="rect">
            <a:avLst/>
          </a:prstGeom>
          <a:noFill/>
          <a:ln w="9525">
            <a:noFill/>
            <a:miter lim="800000"/>
            <a:headEnd/>
            <a:tailEnd/>
          </a:ln>
          <a:effectLst/>
        </p:spPr>
        <p:txBody>
          <a:bodyPr>
            <a:spAutoFit/>
          </a:bodyPr>
          <a:lstStyle/>
          <a:p>
            <a:r>
              <a:rPr lang="en-US" altLang="zh-CN" sz="1600" b="1">
                <a:solidFill>
                  <a:srgbClr val="0000CC"/>
                </a:solidFill>
                <a:ea typeface="宋体" pitchFamily="2" charset="-122"/>
              </a:rPr>
              <a:t>§</a:t>
            </a:r>
            <a:endParaRPr lang="zh-CN" altLang="en-US" sz="1600" b="1">
              <a:solidFill>
                <a:srgbClr val="0000CC"/>
              </a:solidFill>
              <a:ea typeface="宋体" pitchFamily="2" charset="-122"/>
            </a:endParaRPr>
          </a:p>
        </p:txBody>
      </p:sp>
      <p:sp>
        <p:nvSpPr>
          <p:cNvPr id="454697" name="Text Box 41"/>
          <p:cNvSpPr txBox="1">
            <a:spLocks noChangeArrowheads="1"/>
          </p:cNvSpPr>
          <p:nvPr/>
        </p:nvSpPr>
        <p:spPr bwMode="auto">
          <a:xfrm>
            <a:off x="4781550" y="3514725"/>
            <a:ext cx="323850" cy="336550"/>
          </a:xfrm>
          <a:prstGeom prst="rect">
            <a:avLst/>
          </a:prstGeom>
          <a:noFill/>
          <a:ln w="9525">
            <a:noFill/>
            <a:miter lim="800000"/>
            <a:headEnd/>
            <a:tailEnd/>
          </a:ln>
          <a:effectLst/>
        </p:spPr>
        <p:txBody>
          <a:bodyPr>
            <a:spAutoFit/>
          </a:bodyPr>
          <a:lstStyle/>
          <a:p>
            <a:r>
              <a:rPr lang="en-US" altLang="zh-CN" sz="1600" b="1">
                <a:solidFill>
                  <a:srgbClr val="0000CC"/>
                </a:solidFill>
                <a:ea typeface="宋体" pitchFamily="2" charset="-122"/>
              </a:rPr>
              <a:t>†</a:t>
            </a:r>
            <a:endParaRPr lang="zh-CN" altLang="en-US" sz="1600" b="1">
              <a:solidFill>
                <a:srgbClr val="0000CC"/>
              </a:solidFill>
              <a:ea typeface="宋体" pitchFamily="2" charset="-122"/>
            </a:endParaRPr>
          </a:p>
        </p:txBody>
      </p:sp>
      <p:sp>
        <p:nvSpPr>
          <p:cNvPr id="454698" name="Line 42"/>
          <p:cNvSpPr>
            <a:spLocks noChangeShapeType="1"/>
          </p:cNvSpPr>
          <p:nvPr/>
        </p:nvSpPr>
        <p:spPr bwMode="auto">
          <a:xfrm>
            <a:off x="5672138" y="5119688"/>
            <a:ext cx="0" cy="838200"/>
          </a:xfrm>
          <a:prstGeom prst="line">
            <a:avLst/>
          </a:prstGeom>
          <a:noFill/>
          <a:ln w="19050">
            <a:solidFill>
              <a:schemeClr val="bg1"/>
            </a:solidFill>
            <a:round/>
            <a:headEnd/>
            <a:tailEnd/>
          </a:ln>
          <a:effectLst/>
        </p:spPr>
        <p:txBody>
          <a:bodyPr/>
          <a:lstStyle/>
          <a:p>
            <a:endParaRPr lang="zh-CN" altLang="en-US"/>
          </a:p>
        </p:txBody>
      </p:sp>
      <p:sp>
        <p:nvSpPr>
          <p:cNvPr id="454699" name="Line 43"/>
          <p:cNvSpPr>
            <a:spLocks noChangeShapeType="1"/>
          </p:cNvSpPr>
          <p:nvPr/>
        </p:nvSpPr>
        <p:spPr bwMode="auto">
          <a:xfrm>
            <a:off x="4191000" y="5957888"/>
            <a:ext cx="1752600" cy="0"/>
          </a:xfrm>
          <a:prstGeom prst="line">
            <a:avLst/>
          </a:prstGeom>
          <a:noFill/>
          <a:ln w="12700">
            <a:solidFill>
              <a:schemeClr val="bg1"/>
            </a:solidFill>
            <a:round/>
            <a:headEnd/>
            <a:tailEnd/>
          </a:ln>
          <a:effectLst/>
        </p:spPr>
        <p:txBody>
          <a:bodyPr/>
          <a:lstStyle/>
          <a:p>
            <a:endParaRPr lang="zh-CN" altLang="en-US"/>
          </a:p>
        </p:txBody>
      </p:sp>
      <p:sp>
        <p:nvSpPr>
          <p:cNvPr id="454700" name="Line 44"/>
          <p:cNvSpPr>
            <a:spLocks noChangeShapeType="1"/>
          </p:cNvSpPr>
          <p:nvPr/>
        </p:nvSpPr>
        <p:spPr bwMode="auto">
          <a:xfrm flipV="1">
            <a:off x="2343150" y="3128963"/>
            <a:ext cx="0" cy="304800"/>
          </a:xfrm>
          <a:prstGeom prst="line">
            <a:avLst/>
          </a:prstGeom>
          <a:noFill/>
          <a:ln w="12700">
            <a:solidFill>
              <a:schemeClr val="bg1"/>
            </a:solidFill>
            <a:round/>
            <a:headEnd/>
            <a:tailEnd/>
          </a:ln>
          <a:effectLst/>
        </p:spPr>
        <p:txBody>
          <a:bodyPr/>
          <a:lstStyle/>
          <a:p>
            <a:endParaRPr lang="zh-CN" altLang="en-US"/>
          </a:p>
        </p:txBody>
      </p:sp>
      <p:sp>
        <p:nvSpPr>
          <p:cNvPr id="454701" name="Line 45"/>
          <p:cNvSpPr>
            <a:spLocks noChangeShapeType="1"/>
          </p:cNvSpPr>
          <p:nvPr/>
        </p:nvSpPr>
        <p:spPr bwMode="auto">
          <a:xfrm>
            <a:off x="2266950" y="3128963"/>
            <a:ext cx="152400" cy="0"/>
          </a:xfrm>
          <a:prstGeom prst="line">
            <a:avLst/>
          </a:prstGeom>
          <a:noFill/>
          <a:ln w="12700">
            <a:solidFill>
              <a:schemeClr val="bg1"/>
            </a:solidFill>
            <a:round/>
            <a:headEnd/>
            <a:tailEnd/>
          </a:ln>
          <a:effectLst/>
        </p:spPr>
        <p:txBody>
          <a:bodyPr/>
          <a:lstStyle/>
          <a:p>
            <a:endParaRPr lang="zh-CN" altLang="en-US"/>
          </a:p>
        </p:txBody>
      </p:sp>
      <p:sp>
        <p:nvSpPr>
          <p:cNvPr id="454702" name="Line 46"/>
          <p:cNvSpPr>
            <a:spLocks noChangeShapeType="1"/>
          </p:cNvSpPr>
          <p:nvPr/>
        </p:nvSpPr>
        <p:spPr bwMode="auto">
          <a:xfrm flipV="1">
            <a:off x="2814638" y="2595563"/>
            <a:ext cx="0" cy="304800"/>
          </a:xfrm>
          <a:prstGeom prst="line">
            <a:avLst/>
          </a:prstGeom>
          <a:noFill/>
          <a:ln w="12700">
            <a:solidFill>
              <a:schemeClr val="bg1"/>
            </a:solidFill>
            <a:round/>
            <a:headEnd/>
            <a:tailEnd/>
          </a:ln>
          <a:effectLst/>
        </p:spPr>
        <p:txBody>
          <a:bodyPr/>
          <a:lstStyle/>
          <a:p>
            <a:endParaRPr lang="zh-CN" altLang="en-US"/>
          </a:p>
        </p:txBody>
      </p:sp>
      <p:sp>
        <p:nvSpPr>
          <p:cNvPr id="454703" name="Line 47"/>
          <p:cNvSpPr>
            <a:spLocks noChangeShapeType="1"/>
          </p:cNvSpPr>
          <p:nvPr/>
        </p:nvSpPr>
        <p:spPr bwMode="auto">
          <a:xfrm>
            <a:off x="2738438" y="2595563"/>
            <a:ext cx="152400" cy="0"/>
          </a:xfrm>
          <a:prstGeom prst="line">
            <a:avLst/>
          </a:prstGeom>
          <a:noFill/>
          <a:ln w="12700">
            <a:solidFill>
              <a:schemeClr val="bg1"/>
            </a:solidFill>
            <a:round/>
            <a:headEnd/>
            <a:tailEnd/>
          </a:ln>
          <a:effectLst/>
        </p:spPr>
        <p:txBody>
          <a:bodyPr/>
          <a:lstStyle/>
          <a:p>
            <a:endParaRPr lang="zh-CN" altLang="en-US"/>
          </a:p>
        </p:txBody>
      </p:sp>
      <p:sp>
        <p:nvSpPr>
          <p:cNvPr id="454704" name="Line 48"/>
          <p:cNvSpPr>
            <a:spLocks noChangeShapeType="1"/>
          </p:cNvSpPr>
          <p:nvPr/>
        </p:nvSpPr>
        <p:spPr bwMode="auto">
          <a:xfrm flipV="1">
            <a:off x="3286125" y="3810000"/>
            <a:ext cx="0" cy="304800"/>
          </a:xfrm>
          <a:prstGeom prst="line">
            <a:avLst/>
          </a:prstGeom>
          <a:noFill/>
          <a:ln w="12700">
            <a:solidFill>
              <a:schemeClr val="bg1"/>
            </a:solidFill>
            <a:round/>
            <a:headEnd/>
            <a:tailEnd/>
          </a:ln>
          <a:effectLst/>
        </p:spPr>
        <p:txBody>
          <a:bodyPr/>
          <a:lstStyle/>
          <a:p>
            <a:endParaRPr lang="zh-CN" altLang="en-US"/>
          </a:p>
        </p:txBody>
      </p:sp>
      <p:sp>
        <p:nvSpPr>
          <p:cNvPr id="454705" name="Line 49"/>
          <p:cNvSpPr>
            <a:spLocks noChangeShapeType="1"/>
          </p:cNvSpPr>
          <p:nvPr/>
        </p:nvSpPr>
        <p:spPr bwMode="auto">
          <a:xfrm>
            <a:off x="3209925" y="3810000"/>
            <a:ext cx="152400" cy="0"/>
          </a:xfrm>
          <a:prstGeom prst="line">
            <a:avLst/>
          </a:prstGeom>
          <a:noFill/>
          <a:ln w="12700">
            <a:solidFill>
              <a:schemeClr val="bg1"/>
            </a:solidFill>
            <a:round/>
            <a:headEnd/>
            <a:tailEnd/>
          </a:ln>
          <a:effectLst/>
        </p:spPr>
        <p:txBody>
          <a:bodyPr/>
          <a:lstStyle/>
          <a:p>
            <a:endParaRPr lang="zh-CN" altLang="en-US"/>
          </a:p>
        </p:txBody>
      </p:sp>
      <p:sp>
        <p:nvSpPr>
          <p:cNvPr id="454706" name="Line 50"/>
          <p:cNvSpPr>
            <a:spLocks noChangeShapeType="1"/>
          </p:cNvSpPr>
          <p:nvPr/>
        </p:nvSpPr>
        <p:spPr bwMode="auto">
          <a:xfrm flipV="1">
            <a:off x="4962525" y="4281488"/>
            <a:ext cx="0" cy="209550"/>
          </a:xfrm>
          <a:prstGeom prst="line">
            <a:avLst/>
          </a:prstGeom>
          <a:noFill/>
          <a:ln w="12700">
            <a:solidFill>
              <a:schemeClr val="bg1"/>
            </a:solidFill>
            <a:round/>
            <a:headEnd/>
            <a:tailEnd/>
          </a:ln>
          <a:effectLst/>
        </p:spPr>
        <p:txBody>
          <a:bodyPr/>
          <a:lstStyle/>
          <a:p>
            <a:endParaRPr lang="zh-CN" altLang="en-US"/>
          </a:p>
        </p:txBody>
      </p:sp>
      <p:sp>
        <p:nvSpPr>
          <p:cNvPr id="454707" name="Line 51"/>
          <p:cNvSpPr>
            <a:spLocks noChangeShapeType="1"/>
          </p:cNvSpPr>
          <p:nvPr/>
        </p:nvSpPr>
        <p:spPr bwMode="auto">
          <a:xfrm>
            <a:off x="4886325" y="4271963"/>
            <a:ext cx="152400" cy="0"/>
          </a:xfrm>
          <a:prstGeom prst="line">
            <a:avLst/>
          </a:prstGeom>
          <a:noFill/>
          <a:ln w="12700">
            <a:solidFill>
              <a:schemeClr val="bg1"/>
            </a:solidFill>
            <a:round/>
            <a:headEnd/>
            <a:tailEnd/>
          </a:ln>
          <a:effectLst/>
        </p:spPr>
        <p:txBody>
          <a:bodyPr/>
          <a:lstStyle/>
          <a:p>
            <a:endParaRPr lang="zh-CN" altLang="en-US"/>
          </a:p>
        </p:txBody>
      </p:sp>
      <p:sp>
        <p:nvSpPr>
          <p:cNvPr id="454708" name="Line 52"/>
          <p:cNvSpPr>
            <a:spLocks noChangeShapeType="1"/>
          </p:cNvSpPr>
          <p:nvPr/>
        </p:nvSpPr>
        <p:spPr bwMode="auto">
          <a:xfrm>
            <a:off x="4410075" y="4814888"/>
            <a:ext cx="152400" cy="0"/>
          </a:xfrm>
          <a:prstGeom prst="line">
            <a:avLst/>
          </a:prstGeom>
          <a:noFill/>
          <a:ln w="12700">
            <a:solidFill>
              <a:schemeClr val="bg1"/>
            </a:solidFill>
            <a:round/>
            <a:headEnd/>
            <a:tailEnd/>
          </a:ln>
          <a:effectLst/>
        </p:spPr>
        <p:txBody>
          <a:bodyPr/>
          <a:lstStyle/>
          <a:p>
            <a:endParaRPr lang="zh-CN" altLang="en-US"/>
          </a:p>
        </p:txBody>
      </p:sp>
      <p:sp>
        <p:nvSpPr>
          <p:cNvPr id="454709" name="Line 53"/>
          <p:cNvSpPr>
            <a:spLocks noChangeShapeType="1"/>
          </p:cNvSpPr>
          <p:nvPr/>
        </p:nvSpPr>
        <p:spPr bwMode="auto">
          <a:xfrm flipV="1">
            <a:off x="5438775" y="4967288"/>
            <a:ext cx="0" cy="152400"/>
          </a:xfrm>
          <a:prstGeom prst="line">
            <a:avLst/>
          </a:prstGeom>
          <a:noFill/>
          <a:ln w="12700">
            <a:solidFill>
              <a:schemeClr val="bg1"/>
            </a:solidFill>
            <a:round/>
            <a:headEnd/>
            <a:tailEnd/>
          </a:ln>
          <a:effectLst/>
        </p:spPr>
        <p:txBody>
          <a:bodyPr/>
          <a:lstStyle/>
          <a:p>
            <a:endParaRPr lang="zh-CN" altLang="en-US"/>
          </a:p>
        </p:txBody>
      </p:sp>
      <p:sp>
        <p:nvSpPr>
          <p:cNvPr id="454710" name="Line 54"/>
          <p:cNvSpPr>
            <a:spLocks noChangeShapeType="1"/>
          </p:cNvSpPr>
          <p:nvPr/>
        </p:nvSpPr>
        <p:spPr bwMode="auto">
          <a:xfrm flipV="1">
            <a:off x="4486275" y="4819650"/>
            <a:ext cx="0" cy="355600"/>
          </a:xfrm>
          <a:prstGeom prst="line">
            <a:avLst/>
          </a:prstGeom>
          <a:noFill/>
          <a:ln w="12700">
            <a:solidFill>
              <a:schemeClr val="bg1"/>
            </a:solidFill>
            <a:round/>
            <a:headEnd/>
            <a:tailEnd/>
          </a:ln>
          <a:effectLst/>
        </p:spPr>
        <p:txBody>
          <a:bodyPr/>
          <a:lstStyle/>
          <a:p>
            <a:endParaRPr lang="zh-CN" altLang="en-US"/>
          </a:p>
        </p:txBody>
      </p:sp>
      <p:sp>
        <p:nvSpPr>
          <p:cNvPr id="454711" name="Line 55"/>
          <p:cNvSpPr>
            <a:spLocks noChangeShapeType="1"/>
          </p:cNvSpPr>
          <p:nvPr/>
        </p:nvSpPr>
        <p:spPr bwMode="auto">
          <a:xfrm>
            <a:off x="5367338" y="4967288"/>
            <a:ext cx="152400" cy="0"/>
          </a:xfrm>
          <a:prstGeom prst="line">
            <a:avLst/>
          </a:prstGeom>
          <a:noFill/>
          <a:ln w="12700">
            <a:solidFill>
              <a:schemeClr val="bg1"/>
            </a:solidFill>
            <a:round/>
            <a:headEnd/>
            <a:tailEnd/>
          </a:ln>
          <a:effectLst/>
        </p:spPr>
        <p:txBody>
          <a:bodyPr/>
          <a:lstStyle/>
          <a:p>
            <a:endParaRPr lang="zh-CN" altLang="en-US"/>
          </a:p>
        </p:txBody>
      </p:sp>
      <p:sp>
        <p:nvSpPr>
          <p:cNvPr id="454712" name="Rectangle 56"/>
          <p:cNvSpPr>
            <a:spLocks noChangeArrowheads="1"/>
          </p:cNvSpPr>
          <p:nvPr/>
        </p:nvSpPr>
        <p:spPr bwMode="auto">
          <a:xfrm>
            <a:off x="6477000" y="2476500"/>
            <a:ext cx="238125" cy="228600"/>
          </a:xfrm>
          <a:prstGeom prst="rect">
            <a:avLst/>
          </a:prstGeom>
          <a:solidFill>
            <a:srgbClr val="333399"/>
          </a:solidFill>
          <a:ln w="9525">
            <a:solidFill>
              <a:srgbClr val="000000"/>
            </a:solidFill>
            <a:miter lim="800000"/>
            <a:headEnd/>
            <a:tailEnd/>
          </a:ln>
          <a:effectLst/>
        </p:spPr>
        <p:txBody>
          <a:bodyPr wrap="none" anchor="ctr"/>
          <a:lstStyle/>
          <a:p>
            <a:endParaRPr lang="zh-CN" altLang="en-US"/>
          </a:p>
        </p:txBody>
      </p:sp>
      <p:sp>
        <p:nvSpPr>
          <p:cNvPr id="454713" name="Rectangle 57"/>
          <p:cNvSpPr>
            <a:spLocks noChangeArrowheads="1"/>
          </p:cNvSpPr>
          <p:nvPr/>
        </p:nvSpPr>
        <p:spPr bwMode="auto">
          <a:xfrm>
            <a:off x="6486525" y="2905125"/>
            <a:ext cx="238125" cy="228600"/>
          </a:xfrm>
          <a:prstGeom prst="rect">
            <a:avLst/>
          </a:prstGeom>
          <a:solidFill>
            <a:srgbClr val="008000"/>
          </a:solidFill>
          <a:ln w="9525">
            <a:solidFill>
              <a:srgbClr val="000000"/>
            </a:solidFill>
            <a:miter lim="800000"/>
            <a:headEnd/>
            <a:tailEnd/>
          </a:ln>
          <a:effectLst/>
        </p:spPr>
        <p:txBody>
          <a:bodyPr wrap="none" anchor="ctr"/>
          <a:lstStyle/>
          <a:p>
            <a:endParaRPr lang="zh-CN" altLang="en-US"/>
          </a:p>
        </p:txBody>
      </p:sp>
      <p:sp>
        <p:nvSpPr>
          <p:cNvPr id="454714" name="Rectangle 58"/>
          <p:cNvSpPr>
            <a:spLocks noChangeArrowheads="1"/>
          </p:cNvSpPr>
          <p:nvPr/>
        </p:nvSpPr>
        <p:spPr bwMode="auto">
          <a:xfrm>
            <a:off x="6486525" y="3343275"/>
            <a:ext cx="238125" cy="228600"/>
          </a:xfrm>
          <a:prstGeom prst="rect">
            <a:avLst/>
          </a:prstGeom>
          <a:solidFill>
            <a:srgbClr val="CC6600"/>
          </a:solidFill>
          <a:ln w="9525">
            <a:solidFill>
              <a:srgbClr val="000000"/>
            </a:solidFill>
            <a:miter lim="800000"/>
            <a:headEnd/>
            <a:tailEnd/>
          </a:ln>
          <a:effectLst/>
        </p:spPr>
        <p:txBody>
          <a:bodyPr wrap="none" anchor="ctr"/>
          <a:lstStyle/>
          <a:p>
            <a:endParaRPr lang="zh-CN" altLang="en-US"/>
          </a:p>
        </p:txBody>
      </p:sp>
      <p:sp>
        <p:nvSpPr>
          <p:cNvPr id="454715" name="AutoShape 59"/>
          <p:cNvSpPr>
            <a:spLocks/>
          </p:cNvSpPr>
          <p:nvPr/>
        </p:nvSpPr>
        <p:spPr bwMode="auto">
          <a:xfrm>
            <a:off x="7315200" y="2581275"/>
            <a:ext cx="152400" cy="990600"/>
          </a:xfrm>
          <a:prstGeom prst="rightBrace">
            <a:avLst>
              <a:gd name="adj1" fmla="val 54167"/>
              <a:gd name="adj2" fmla="val 50000"/>
            </a:avLst>
          </a:prstGeom>
          <a:noFill/>
          <a:ln w="22225">
            <a:solidFill>
              <a:srgbClr val="0000CC"/>
            </a:solidFill>
            <a:round/>
            <a:headEnd/>
            <a:tailEnd/>
          </a:ln>
          <a:effectLst/>
        </p:spPr>
        <p:txBody>
          <a:bodyPr wrap="none" anchor="ctr"/>
          <a:lstStyle/>
          <a:p>
            <a:endParaRPr lang="zh-CN" altLang="en-US"/>
          </a:p>
        </p:txBody>
      </p:sp>
      <p:sp>
        <p:nvSpPr>
          <p:cNvPr id="454716" name="Text Box 60"/>
          <p:cNvSpPr txBox="1">
            <a:spLocks noChangeArrowheads="1"/>
          </p:cNvSpPr>
          <p:nvPr/>
        </p:nvSpPr>
        <p:spPr bwMode="auto">
          <a:xfrm>
            <a:off x="7467600" y="2876550"/>
            <a:ext cx="1371600" cy="366713"/>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25 mg, bid</a:t>
            </a:r>
          </a:p>
        </p:txBody>
      </p:sp>
      <p:sp>
        <p:nvSpPr>
          <p:cNvPr id="454717" name="Text Box 61"/>
          <p:cNvSpPr txBox="1">
            <a:spLocks noChangeArrowheads="1"/>
          </p:cNvSpPr>
          <p:nvPr/>
        </p:nvSpPr>
        <p:spPr bwMode="auto">
          <a:xfrm>
            <a:off x="1493838" y="382588"/>
            <a:ext cx="7269162" cy="455612"/>
          </a:xfrm>
          <a:prstGeom prst="rect">
            <a:avLst/>
          </a:prstGeom>
          <a:noFill/>
          <a:ln w="9525">
            <a:noFill/>
            <a:miter lim="800000"/>
            <a:headEnd/>
            <a:tailEnd/>
          </a:ln>
          <a:effectLst/>
        </p:spPr>
        <p:txBody>
          <a:bodyPr>
            <a:spAutoFit/>
          </a:bodyPr>
          <a:lstStyle/>
          <a:p>
            <a:pPr>
              <a:lnSpc>
                <a:spcPct val="85000"/>
              </a:lnSpc>
            </a:pPr>
            <a:r>
              <a:rPr kumimoji="1" lang="zh-CN" altLang="en-US" sz="2800" b="1">
                <a:solidFill>
                  <a:srgbClr val="0000CC"/>
                </a:solidFill>
              </a:rPr>
              <a:t>美托洛尔治疗高血压的个体化用药</a:t>
            </a:r>
            <a:endParaRPr kumimoji="1" lang="en-US" altLang="zh-CN" sz="2800" b="1">
              <a:solidFill>
                <a:srgbClr val="0000CC"/>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533400" y="229076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58755" name="Text Box 3"/>
          <p:cNvSpPr txBox="1">
            <a:spLocks noChangeArrowheads="1"/>
          </p:cNvSpPr>
          <p:nvPr/>
        </p:nvSpPr>
        <p:spPr bwMode="auto">
          <a:xfrm>
            <a:off x="5105400" y="1295400"/>
            <a:ext cx="4114800" cy="1006475"/>
          </a:xfrm>
          <a:prstGeom prst="rect">
            <a:avLst/>
          </a:prstGeom>
          <a:noFill/>
          <a:ln w="9525">
            <a:noFill/>
            <a:miter lim="800000"/>
            <a:headEnd/>
            <a:tailEnd/>
          </a:ln>
          <a:effectLst/>
        </p:spPr>
        <p:txBody>
          <a:bodyPr/>
          <a:lstStyle/>
          <a:p>
            <a:pPr marL="361950" indent="-361950" eaLnBrk="1" hangingPunct="1">
              <a:buClr>
                <a:srgbClr val="A50021"/>
              </a:buClr>
              <a:buSzPct val="80000"/>
              <a:buFont typeface="Wingdings" pitchFamily="2" charset="2"/>
              <a:buChar char="l"/>
            </a:pPr>
            <a:r>
              <a:rPr kumimoji="1" lang="en-US" altLang="zh-CN" sz="2000" b="1">
                <a:solidFill>
                  <a:srgbClr val="0000CC"/>
                </a:solidFill>
                <a:cs typeface="Arial" pitchFamily="34" charset="0"/>
              </a:rPr>
              <a:t>A</a:t>
            </a:r>
            <a:r>
              <a:rPr kumimoji="1" lang="zh-CN" altLang="en-US" sz="2000" b="1">
                <a:solidFill>
                  <a:srgbClr val="0000CC"/>
                </a:solidFill>
                <a:cs typeface="Arial" pitchFamily="34" charset="0"/>
              </a:rPr>
              <a:t>、</a:t>
            </a:r>
            <a:r>
              <a:rPr kumimoji="1" lang="en-US" altLang="zh-CN" sz="2000" b="1">
                <a:solidFill>
                  <a:srgbClr val="0000CC"/>
                </a:solidFill>
                <a:cs typeface="Arial" pitchFamily="34" charset="0"/>
              </a:rPr>
              <a:t>B</a:t>
            </a:r>
            <a:r>
              <a:rPr kumimoji="1" lang="zh-CN" altLang="en-US" sz="2000" b="1">
                <a:solidFill>
                  <a:srgbClr val="0000CC"/>
                </a:solidFill>
                <a:cs typeface="Arial" pitchFamily="34" charset="0"/>
              </a:rPr>
              <a:t>两组相同基因型（</a:t>
            </a:r>
            <a:r>
              <a:rPr kumimoji="1" lang="en-US" altLang="zh-CN" sz="2000" b="1">
                <a:solidFill>
                  <a:srgbClr val="0000CC"/>
                </a:solidFill>
                <a:cs typeface="Arial" pitchFamily="34" charset="0"/>
              </a:rPr>
              <a:t>A3</a:t>
            </a:r>
            <a:r>
              <a:rPr kumimoji="1" lang="zh-CN" altLang="en-US" sz="2000" b="1">
                <a:solidFill>
                  <a:srgbClr val="0000CC"/>
                </a:solidFill>
                <a:cs typeface="Arial" pitchFamily="34" charset="0"/>
              </a:rPr>
              <a:t>和</a:t>
            </a:r>
            <a:r>
              <a:rPr kumimoji="1" lang="en-US" altLang="zh-CN" sz="2000" b="1">
                <a:solidFill>
                  <a:srgbClr val="0000CC"/>
                </a:solidFill>
                <a:cs typeface="Arial" pitchFamily="34" charset="0"/>
              </a:rPr>
              <a:t>B3</a:t>
            </a:r>
            <a:r>
              <a:rPr kumimoji="1" lang="zh-CN" altLang="en-US" sz="2000" b="1">
                <a:solidFill>
                  <a:srgbClr val="0000CC"/>
                </a:solidFill>
                <a:cs typeface="Arial" pitchFamily="34" charset="0"/>
              </a:rPr>
              <a:t>），分别应用</a:t>
            </a:r>
            <a:r>
              <a:rPr kumimoji="1" lang="en-US" altLang="zh-CN" sz="2000" b="1">
                <a:solidFill>
                  <a:srgbClr val="0000CC"/>
                </a:solidFill>
                <a:cs typeface="Arial" pitchFamily="34" charset="0"/>
              </a:rPr>
              <a:t>25</a:t>
            </a:r>
            <a:r>
              <a:rPr kumimoji="1" lang="zh-CN" altLang="en-US" sz="2000" b="1">
                <a:solidFill>
                  <a:srgbClr val="0000CC"/>
                </a:solidFill>
                <a:cs typeface="Arial" pitchFamily="34" charset="0"/>
              </a:rPr>
              <a:t>和</a:t>
            </a:r>
            <a:r>
              <a:rPr kumimoji="1" lang="en-US" altLang="zh-CN" sz="2000" b="1">
                <a:solidFill>
                  <a:srgbClr val="0000CC"/>
                </a:solidFill>
                <a:cs typeface="Arial" pitchFamily="34" charset="0"/>
              </a:rPr>
              <a:t>50mg</a:t>
            </a:r>
            <a:r>
              <a:rPr kumimoji="1" lang="zh-CN" altLang="en-US" sz="2000" b="1">
                <a:solidFill>
                  <a:srgbClr val="0000CC"/>
                </a:solidFill>
                <a:cs typeface="Arial" pitchFamily="34" charset="0"/>
              </a:rPr>
              <a:t>，有不同的降压疗效</a:t>
            </a:r>
          </a:p>
        </p:txBody>
      </p:sp>
      <p:sp>
        <p:nvSpPr>
          <p:cNvPr id="458756" name="Text Box 4"/>
          <p:cNvSpPr txBox="1">
            <a:spLocks noChangeArrowheads="1"/>
          </p:cNvSpPr>
          <p:nvPr/>
        </p:nvSpPr>
        <p:spPr bwMode="auto">
          <a:xfrm>
            <a:off x="3771900" y="6415088"/>
            <a:ext cx="2400300" cy="366712"/>
          </a:xfrm>
          <a:prstGeom prst="rect">
            <a:avLst/>
          </a:prstGeom>
          <a:noFill/>
          <a:ln w="9525">
            <a:noFill/>
            <a:miter lim="800000"/>
            <a:headEnd/>
            <a:tailEnd/>
          </a:ln>
          <a:effectLst/>
        </p:spPr>
        <p:txBody>
          <a:bodyPr>
            <a:spAutoFit/>
          </a:bodyPr>
          <a:lstStyle/>
          <a:p>
            <a:pPr eaLnBrk="1" hangingPunct="1"/>
            <a:r>
              <a:rPr lang="en-US" altLang="zh-CN" sz="1600" b="1">
                <a:solidFill>
                  <a:srgbClr val="0000CC"/>
                </a:solidFill>
                <a:latin typeface="Tahoma" pitchFamily="34" charset="0"/>
                <a:ea typeface="宋体" pitchFamily="2" charset="-122"/>
                <a:cs typeface="Arial" pitchFamily="34" charset="0"/>
              </a:rPr>
              <a:t> </a:t>
            </a:r>
            <a:r>
              <a:rPr lang="en-US" altLang="zh-CN" b="1">
                <a:solidFill>
                  <a:srgbClr val="0000CC"/>
                </a:solidFill>
                <a:latin typeface="Tahoma" pitchFamily="34" charset="0"/>
                <a:ea typeface="宋体" pitchFamily="2" charset="-122"/>
                <a:cs typeface="Arial" pitchFamily="34" charset="0"/>
              </a:rPr>
              <a:t>* </a:t>
            </a:r>
            <a:r>
              <a:rPr lang="en-US" altLang="zh-CN" sz="1600" b="1" i="1">
                <a:solidFill>
                  <a:srgbClr val="0000CC"/>
                </a:solidFill>
                <a:ea typeface="宋体" pitchFamily="2" charset="-122"/>
                <a:cs typeface="Arial" pitchFamily="34" charset="0"/>
              </a:rPr>
              <a:t>P</a:t>
            </a:r>
            <a:r>
              <a:rPr lang="en-US" altLang="zh-CN" sz="1600" b="1">
                <a:solidFill>
                  <a:srgbClr val="0000CC"/>
                </a:solidFill>
                <a:ea typeface="宋体" pitchFamily="2" charset="-122"/>
                <a:cs typeface="Arial" pitchFamily="34" charset="0"/>
              </a:rPr>
              <a:t>&lt;0.05 §</a:t>
            </a:r>
            <a:r>
              <a:rPr lang="en-US" altLang="zh-CN" sz="1600" b="1" i="1">
                <a:solidFill>
                  <a:srgbClr val="0000CC"/>
                </a:solidFill>
                <a:ea typeface="宋体" pitchFamily="2" charset="-122"/>
                <a:cs typeface="Arial" pitchFamily="34" charset="0"/>
              </a:rPr>
              <a:t>P&lt;</a:t>
            </a:r>
            <a:r>
              <a:rPr lang="en-US" altLang="zh-CN" sz="1600" b="1">
                <a:solidFill>
                  <a:srgbClr val="0000CC"/>
                </a:solidFill>
                <a:ea typeface="宋体" pitchFamily="2" charset="-122"/>
                <a:cs typeface="Arial" pitchFamily="34" charset="0"/>
              </a:rPr>
              <a:t>0.01</a:t>
            </a:r>
            <a:endParaRPr lang="zh-CN" altLang="en-US" sz="1600" b="1">
              <a:solidFill>
                <a:srgbClr val="0000CC"/>
              </a:solidFill>
              <a:ea typeface="宋体" pitchFamily="2" charset="-122"/>
              <a:cs typeface="Arial" pitchFamily="34" charset="0"/>
            </a:endParaRPr>
          </a:p>
        </p:txBody>
      </p:sp>
      <p:sp>
        <p:nvSpPr>
          <p:cNvPr id="458757" name="Rectangle 5"/>
          <p:cNvSpPr>
            <a:spLocks noChangeArrowheads="1"/>
          </p:cNvSpPr>
          <p:nvPr/>
        </p:nvSpPr>
        <p:spPr bwMode="auto">
          <a:xfrm>
            <a:off x="5835650" y="4383088"/>
            <a:ext cx="533400" cy="1524000"/>
          </a:xfrm>
          <a:prstGeom prst="rect">
            <a:avLst/>
          </a:prstGeom>
          <a:solidFill>
            <a:srgbClr val="33CCCC"/>
          </a:solidFill>
          <a:ln w="19050">
            <a:solidFill>
              <a:srgbClr val="000000"/>
            </a:solidFill>
            <a:miter lim="800000"/>
            <a:headEnd/>
            <a:tailEnd/>
          </a:ln>
          <a:effectLst/>
        </p:spPr>
        <p:txBody>
          <a:bodyPr wrap="none" anchor="ctr"/>
          <a:lstStyle/>
          <a:p>
            <a:endParaRPr lang="zh-CN" altLang="en-US"/>
          </a:p>
        </p:txBody>
      </p:sp>
      <p:sp>
        <p:nvSpPr>
          <p:cNvPr id="458758" name="Rectangle 6"/>
          <p:cNvSpPr>
            <a:spLocks noChangeArrowheads="1"/>
          </p:cNvSpPr>
          <p:nvPr/>
        </p:nvSpPr>
        <p:spPr bwMode="auto">
          <a:xfrm>
            <a:off x="6359525" y="3440113"/>
            <a:ext cx="533400" cy="2466975"/>
          </a:xfrm>
          <a:prstGeom prst="rect">
            <a:avLst/>
          </a:prstGeom>
          <a:solidFill>
            <a:srgbClr val="FF99CC"/>
          </a:solidFill>
          <a:ln w="19050">
            <a:solidFill>
              <a:srgbClr val="000000"/>
            </a:solidFill>
            <a:miter lim="800000"/>
            <a:headEnd/>
            <a:tailEnd/>
          </a:ln>
          <a:effectLst/>
        </p:spPr>
        <p:txBody>
          <a:bodyPr wrap="none" anchor="ctr"/>
          <a:lstStyle/>
          <a:p>
            <a:endParaRPr lang="zh-CN" altLang="en-US"/>
          </a:p>
        </p:txBody>
      </p:sp>
      <p:sp>
        <p:nvSpPr>
          <p:cNvPr id="458759" name="Rectangle 7"/>
          <p:cNvSpPr>
            <a:spLocks noChangeArrowheads="1"/>
          </p:cNvSpPr>
          <p:nvPr/>
        </p:nvSpPr>
        <p:spPr bwMode="auto">
          <a:xfrm>
            <a:off x="7362825" y="5221288"/>
            <a:ext cx="533400" cy="685800"/>
          </a:xfrm>
          <a:prstGeom prst="rect">
            <a:avLst/>
          </a:prstGeom>
          <a:solidFill>
            <a:srgbClr val="33CCCC"/>
          </a:solidFill>
          <a:ln w="19050" algn="ctr">
            <a:solidFill>
              <a:srgbClr val="000000"/>
            </a:solidFill>
            <a:miter lim="800000"/>
            <a:headEnd/>
            <a:tailEnd/>
          </a:ln>
          <a:effectLst/>
        </p:spPr>
        <p:txBody>
          <a:bodyPr wrap="none" anchor="ctr"/>
          <a:lstStyle/>
          <a:p>
            <a:endParaRPr lang="zh-CN" altLang="en-US"/>
          </a:p>
        </p:txBody>
      </p:sp>
      <p:sp>
        <p:nvSpPr>
          <p:cNvPr id="458760" name="Rectangle 8"/>
          <p:cNvSpPr>
            <a:spLocks noChangeArrowheads="1"/>
          </p:cNvSpPr>
          <p:nvPr/>
        </p:nvSpPr>
        <p:spPr bwMode="auto">
          <a:xfrm>
            <a:off x="7886700" y="4506913"/>
            <a:ext cx="542925" cy="1400175"/>
          </a:xfrm>
          <a:prstGeom prst="rect">
            <a:avLst/>
          </a:prstGeom>
          <a:solidFill>
            <a:srgbClr val="FF99CC"/>
          </a:solidFill>
          <a:ln w="19050" algn="ctr">
            <a:solidFill>
              <a:srgbClr val="000000"/>
            </a:solidFill>
            <a:miter lim="800000"/>
            <a:headEnd/>
            <a:tailEnd/>
          </a:ln>
          <a:effectLst/>
        </p:spPr>
        <p:txBody>
          <a:bodyPr wrap="none" anchor="ctr"/>
          <a:lstStyle/>
          <a:p>
            <a:endParaRPr lang="zh-CN" altLang="en-US"/>
          </a:p>
        </p:txBody>
      </p:sp>
      <p:sp>
        <p:nvSpPr>
          <p:cNvPr id="458761" name="Text Box 9"/>
          <p:cNvSpPr txBox="1">
            <a:spLocks noChangeArrowheads="1"/>
          </p:cNvSpPr>
          <p:nvPr/>
        </p:nvSpPr>
        <p:spPr bwMode="auto">
          <a:xfrm rot="16200000" flipH="1">
            <a:off x="3221832" y="4402931"/>
            <a:ext cx="3505200" cy="366713"/>
          </a:xfrm>
          <a:prstGeom prst="rect">
            <a:avLst/>
          </a:prstGeom>
          <a:noFill/>
          <a:ln w="9525">
            <a:noFill/>
            <a:miter lim="800000"/>
            <a:headEnd/>
            <a:tailEnd/>
          </a:ln>
          <a:effectLst/>
        </p:spPr>
        <p:txBody>
          <a:bodyPr>
            <a:spAutoFit/>
          </a:bodyPr>
          <a:lstStyle/>
          <a:p>
            <a:pPr algn="ctr">
              <a:spcBef>
                <a:spcPct val="0"/>
              </a:spcBef>
            </a:pPr>
            <a:r>
              <a:rPr lang="en-US" altLang="zh-CN" b="1">
                <a:solidFill>
                  <a:srgbClr val="0000CC"/>
                </a:solidFill>
                <a:ea typeface="宋体" pitchFamily="2" charset="-122"/>
              </a:rPr>
              <a:t>BP Reduction (mm Hg)</a:t>
            </a:r>
          </a:p>
        </p:txBody>
      </p:sp>
      <p:sp>
        <p:nvSpPr>
          <p:cNvPr id="458762" name="Text Box 10"/>
          <p:cNvSpPr txBox="1">
            <a:spLocks noChangeArrowheads="1"/>
          </p:cNvSpPr>
          <p:nvPr/>
        </p:nvSpPr>
        <p:spPr bwMode="auto">
          <a:xfrm>
            <a:off x="5105400" y="2992438"/>
            <a:ext cx="914400" cy="3398837"/>
          </a:xfrm>
          <a:prstGeom prst="rect">
            <a:avLst/>
          </a:prstGeom>
          <a:noFill/>
          <a:ln w="9525">
            <a:noFill/>
            <a:miter lim="800000"/>
            <a:headEnd/>
            <a:tailEnd/>
          </a:ln>
          <a:effectLst/>
        </p:spPr>
        <p:txBody>
          <a:bodyPr>
            <a:spAutoFit/>
          </a:bodyPr>
          <a:lstStyle/>
          <a:p>
            <a:pPr>
              <a:lnSpc>
                <a:spcPct val="75000"/>
              </a:lnSpc>
            </a:pPr>
            <a:r>
              <a:rPr lang="en-US" altLang="zh-CN">
                <a:solidFill>
                  <a:srgbClr val="0000CC"/>
                </a:solidFill>
                <a:ea typeface="宋体" pitchFamily="2" charset="-122"/>
              </a:rPr>
              <a:t>20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15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10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 5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 0  –</a:t>
            </a:r>
          </a:p>
          <a:p>
            <a:pPr>
              <a:lnSpc>
                <a:spcPct val="75000"/>
              </a:lnSpc>
            </a:pPr>
            <a:r>
              <a:rPr lang="en-US" altLang="zh-CN">
                <a:solidFill>
                  <a:srgbClr val="0000CC"/>
                </a:solidFill>
                <a:ea typeface="宋体" pitchFamily="2" charset="-122"/>
              </a:rPr>
              <a:t> </a:t>
            </a:r>
          </a:p>
        </p:txBody>
      </p:sp>
      <p:sp>
        <p:nvSpPr>
          <p:cNvPr id="458763" name="Line 11"/>
          <p:cNvSpPr>
            <a:spLocks noChangeShapeType="1"/>
          </p:cNvSpPr>
          <p:nvPr/>
        </p:nvSpPr>
        <p:spPr bwMode="auto">
          <a:xfrm>
            <a:off x="5510213" y="2863850"/>
            <a:ext cx="9525" cy="3048000"/>
          </a:xfrm>
          <a:prstGeom prst="line">
            <a:avLst/>
          </a:prstGeom>
          <a:noFill/>
          <a:ln w="12700">
            <a:solidFill>
              <a:schemeClr val="bg1"/>
            </a:solidFill>
            <a:round/>
            <a:headEnd/>
            <a:tailEnd/>
          </a:ln>
          <a:effectLst/>
        </p:spPr>
        <p:txBody>
          <a:bodyPr/>
          <a:lstStyle/>
          <a:p>
            <a:endParaRPr lang="zh-CN" altLang="en-US"/>
          </a:p>
        </p:txBody>
      </p:sp>
      <p:sp>
        <p:nvSpPr>
          <p:cNvPr id="458765" name="Line 13"/>
          <p:cNvSpPr>
            <a:spLocks noChangeShapeType="1"/>
          </p:cNvSpPr>
          <p:nvPr/>
        </p:nvSpPr>
        <p:spPr bwMode="auto">
          <a:xfrm flipV="1">
            <a:off x="6111875" y="4144963"/>
            <a:ext cx="0" cy="233362"/>
          </a:xfrm>
          <a:prstGeom prst="line">
            <a:avLst/>
          </a:prstGeom>
          <a:noFill/>
          <a:ln w="12700">
            <a:solidFill>
              <a:schemeClr val="bg1"/>
            </a:solidFill>
            <a:round/>
            <a:headEnd/>
            <a:tailEnd/>
          </a:ln>
          <a:effectLst/>
        </p:spPr>
        <p:txBody>
          <a:bodyPr/>
          <a:lstStyle/>
          <a:p>
            <a:endParaRPr lang="zh-CN" altLang="en-US"/>
          </a:p>
        </p:txBody>
      </p:sp>
      <p:sp>
        <p:nvSpPr>
          <p:cNvPr id="458766" name="Line 14"/>
          <p:cNvSpPr>
            <a:spLocks noChangeShapeType="1"/>
          </p:cNvSpPr>
          <p:nvPr/>
        </p:nvSpPr>
        <p:spPr bwMode="auto">
          <a:xfrm flipH="1">
            <a:off x="6040438" y="4140200"/>
            <a:ext cx="136525" cy="0"/>
          </a:xfrm>
          <a:prstGeom prst="line">
            <a:avLst/>
          </a:prstGeom>
          <a:noFill/>
          <a:ln w="12700">
            <a:solidFill>
              <a:schemeClr val="bg1"/>
            </a:solidFill>
            <a:round/>
            <a:headEnd/>
            <a:tailEnd/>
          </a:ln>
          <a:effectLst/>
        </p:spPr>
        <p:txBody>
          <a:bodyPr/>
          <a:lstStyle/>
          <a:p>
            <a:endParaRPr lang="zh-CN" altLang="en-US"/>
          </a:p>
        </p:txBody>
      </p:sp>
      <p:sp>
        <p:nvSpPr>
          <p:cNvPr id="458767" name="Line 15"/>
          <p:cNvSpPr>
            <a:spLocks noChangeShapeType="1"/>
          </p:cNvSpPr>
          <p:nvPr/>
        </p:nvSpPr>
        <p:spPr bwMode="auto">
          <a:xfrm flipV="1">
            <a:off x="6616700" y="3197225"/>
            <a:ext cx="0" cy="252413"/>
          </a:xfrm>
          <a:prstGeom prst="line">
            <a:avLst/>
          </a:prstGeom>
          <a:noFill/>
          <a:ln w="12700">
            <a:solidFill>
              <a:schemeClr val="bg1"/>
            </a:solidFill>
            <a:round/>
            <a:headEnd/>
            <a:tailEnd/>
          </a:ln>
          <a:effectLst/>
        </p:spPr>
        <p:txBody>
          <a:bodyPr/>
          <a:lstStyle/>
          <a:p>
            <a:endParaRPr lang="zh-CN" altLang="en-US"/>
          </a:p>
        </p:txBody>
      </p:sp>
      <p:sp>
        <p:nvSpPr>
          <p:cNvPr id="458768" name="Line 16"/>
          <p:cNvSpPr>
            <a:spLocks noChangeShapeType="1"/>
          </p:cNvSpPr>
          <p:nvPr/>
        </p:nvSpPr>
        <p:spPr bwMode="auto">
          <a:xfrm flipH="1">
            <a:off x="6545263" y="3187700"/>
            <a:ext cx="136525" cy="0"/>
          </a:xfrm>
          <a:prstGeom prst="line">
            <a:avLst/>
          </a:prstGeom>
          <a:noFill/>
          <a:ln w="12700">
            <a:solidFill>
              <a:schemeClr val="bg1"/>
            </a:solidFill>
            <a:round/>
            <a:headEnd/>
            <a:tailEnd/>
          </a:ln>
          <a:effectLst/>
        </p:spPr>
        <p:txBody>
          <a:bodyPr/>
          <a:lstStyle/>
          <a:p>
            <a:endParaRPr lang="zh-CN" altLang="en-US"/>
          </a:p>
        </p:txBody>
      </p:sp>
      <p:sp>
        <p:nvSpPr>
          <p:cNvPr id="458769" name="Line 17"/>
          <p:cNvSpPr>
            <a:spLocks noChangeShapeType="1"/>
          </p:cNvSpPr>
          <p:nvPr/>
        </p:nvSpPr>
        <p:spPr bwMode="auto">
          <a:xfrm flipV="1">
            <a:off x="7623175" y="5087938"/>
            <a:ext cx="0" cy="130175"/>
          </a:xfrm>
          <a:prstGeom prst="line">
            <a:avLst/>
          </a:prstGeom>
          <a:noFill/>
          <a:ln w="12700">
            <a:solidFill>
              <a:schemeClr val="bg1"/>
            </a:solidFill>
            <a:round/>
            <a:headEnd/>
            <a:tailEnd/>
          </a:ln>
          <a:effectLst/>
        </p:spPr>
        <p:txBody>
          <a:bodyPr/>
          <a:lstStyle/>
          <a:p>
            <a:endParaRPr lang="zh-CN" altLang="en-US"/>
          </a:p>
        </p:txBody>
      </p:sp>
      <p:sp>
        <p:nvSpPr>
          <p:cNvPr id="458770" name="Line 18"/>
          <p:cNvSpPr>
            <a:spLocks noChangeShapeType="1"/>
          </p:cNvSpPr>
          <p:nvPr/>
        </p:nvSpPr>
        <p:spPr bwMode="auto">
          <a:xfrm flipH="1">
            <a:off x="7550150" y="5083175"/>
            <a:ext cx="136525" cy="0"/>
          </a:xfrm>
          <a:prstGeom prst="line">
            <a:avLst/>
          </a:prstGeom>
          <a:noFill/>
          <a:ln w="12700">
            <a:solidFill>
              <a:schemeClr val="bg1"/>
            </a:solidFill>
            <a:round/>
            <a:headEnd/>
            <a:tailEnd/>
          </a:ln>
          <a:effectLst/>
        </p:spPr>
        <p:txBody>
          <a:bodyPr/>
          <a:lstStyle/>
          <a:p>
            <a:endParaRPr lang="zh-CN" altLang="en-US"/>
          </a:p>
        </p:txBody>
      </p:sp>
      <p:sp>
        <p:nvSpPr>
          <p:cNvPr id="458771" name="Line 19"/>
          <p:cNvSpPr>
            <a:spLocks noChangeShapeType="1"/>
          </p:cNvSpPr>
          <p:nvPr/>
        </p:nvSpPr>
        <p:spPr bwMode="auto">
          <a:xfrm flipH="1">
            <a:off x="8083550" y="4302125"/>
            <a:ext cx="136525" cy="0"/>
          </a:xfrm>
          <a:prstGeom prst="line">
            <a:avLst/>
          </a:prstGeom>
          <a:noFill/>
          <a:ln w="12700">
            <a:solidFill>
              <a:schemeClr val="bg1"/>
            </a:solidFill>
            <a:round/>
            <a:headEnd/>
            <a:tailEnd/>
          </a:ln>
          <a:effectLst/>
        </p:spPr>
        <p:txBody>
          <a:bodyPr/>
          <a:lstStyle/>
          <a:p>
            <a:endParaRPr lang="zh-CN" altLang="en-US"/>
          </a:p>
        </p:txBody>
      </p:sp>
      <p:sp>
        <p:nvSpPr>
          <p:cNvPr id="458772" name="Line 20"/>
          <p:cNvSpPr>
            <a:spLocks noChangeShapeType="1"/>
          </p:cNvSpPr>
          <p:nvPr/>
        </p:nvSpPr>
        <p:spPr bwMode="auto">
          <a:xfrm flipV="1">
            <a:off x="8153400" y="4311650"/>
            <a:ext cx="0" cy="201613"/>
          </a:xfrm>
          <a:prstGeom prst="line">
            <a:avLst/>
          </a:prstGeom>
          <a:noFill/>
          <a:ln w="12700">
            <a:solidFill>
              <a:schemeClr val="bg1"/>
            </a:solidFill>
            <a:round/>
            <a:headEnd/>
            <a:tailEnd/>
          </a:ln>
          <a:effectLst/>
        </p:spPr>
        <p:txBody>
          <a:bodyPr/>
          <a:lstStyle/>
          <a:p>
            <a:endParaRPr lang="zh-CN" altLang="en-US"/>
          </a:p>
        </p:txBody>
      </p:sp>
      <p:sp>
        <p:nvSpPr>
          <p:cNvPr id="458773" name="Rectangle 21"/>
          <p:cNvSpPr>
            <a:spLocks noChangeArrowheads="1"/>
          </p:cNvSpPr>
          <p:nvPr/>
        </p:nvSpPr>
        <p:spPr bwMode="auto">
          <a:xfrm>
            <a:off x="6448425" y="2895600"/>
            <a:ext cx="457200" cy="519113"/>
          </a:xfrm>
          <a:prstGeom prst="rect">
            <a:avLst/>
          </a:prstGeom>
          <a:noFill/>
          <a:ln w="9525">
            <a:noFill/>
            <a:miter lim="800000"/>
            <a:headEnd/>
            <a:tailEnd/>
          </a:ln>
          <a:effectLst/>
        </p:spPr>
        <p:txBody>
          <a:bodyPr>
            <a:spAutoFit/>
          </a:bodyPr>
          <a:lstStyle/>
          <a:p>
            <a:pPr>
              <a:spcBef>
                <a:spcPct val="0"/>
              </a:spcBef>
            </a:pPr>
            <a:r>
              <a:rPr lang="en-US" altLang="zh-CN" sz="2800" b="1">
                <a:solidFill>
                  <a:srgbClr val="0000CC"/>
                </a:solidFill>
                <a:ea typeface="宋体" pitchFamily="2" charset="-122"/>
              </a:rPr>
              <a:t>*</a:t>
            </a:r>
            <a:endParaRPr lang="zh-CN" altLang="en-US" sz="2800" b="1">
              <a:solidFill>
                <a:srgbClr val="0000CC"/>
              </a:solidFill>
              <a:ea typeface="宋体" pitchFamily="2" charset="-122"/>
            </a:endParaRPr>
          </a:p>
        </p:txBody>
      </p:sp>
      <p:sp>
        <p:nvSpPr>
          <p:cNvPr id="458774" name="Rectangle 22"/>
          <p:cNvSpPr>
            <a:spLocks noChangeArrowheads="1"/>
          </p:cNvSpPr>
          <p:nvPr/>
        </p:nvSpPr>
        <p:spPr bwMode="auto">
          <a:xfrm>
            <a:off x="7900988" y="3914775"/>
            <a:ext cx="414337" cy="366713"/>
          </a:xfrm>
          <a:prstGeom prst="rect">
            <a:avLst/>
          </a:prstGeom>
          <a:noFill/>
          <a:ln w="9525">
            <a:noFill/>
            <a:miter lim="800000"/>
            <a:headEnd/>
            <a:tailEnd/>
          </a:ln>
          <a:effectLst/>
        </p:spPr>
        <p:txBody>
          <a:bodyPr wrap="none">
            <a:spAutoFit/>
          </a:bodyPr>
          <a:lstStyle/>
          <a:p>
            <a:pPr>
              <a:spcBef>
                <a:spcPct val="0"/>
              </a:spcBef>
            </a:pPr>
            <a:r>
              <a:rPr lang="en-US" altLang="zh-CN" b="1">
                <a:solidFill>
                  <a:srgbClr val="0000CC"/>
                </a:solidFill>
                <a:ea typeface="宋体" pitchFamily="2" charset="-122"/>
              </a:rPr>
              <a:t>§</a:t>
            </a:r>
            <a:endParaRPr lang="zh-CN" altLang="en-US" b="1">
              <a:solidFill>
                <a:srgbClr val="0000CC"/>
              </a:solidFill>
              <a:ea typeface="宋体" pitchFamily="2" charset="-122"/>
            </a:endParaRPr>
          </a:p>
        </p:txBody>
      </p:sp>
      <p:sp>
        <p:nvSpPr>
          <p:cNvPr id="458775" name="Rectangle 23"/>
          <p:cNvSpPr>
            <a:spLocks noChangeArrowheads="1"/>
          </p:cNvSpPr>
          <p:nvPr/>
        </p:nvSpPr>
        <p:spPr bwMode="auto">
          <a:xfrm>
            <a:off x="7019925" y="3100388"/>
            <a:ext cx="201613" cy="193675"/>
          </a:xfrm>
          <a:prstGeom prst="rect">
            <a:avLst/>
          </a:prstGeom>
          <a:solidFill>
            <a:srgbClr val="FF99CC"/>
          </a:solidFill>
          <a:ln w="19050" algn="ctr">
            <a:solidFill>
              <a:srgbClr val="000000"/>
            </a:solidFill>
            <a:miter lim="800000"/>
            <a:headEnd/>
            <a:tailEnd/>
          </a:ln>
          <a:effectLst/>
        </p:spPr>
        <p:txBody>
          <a:bodyPr wrap="none" anchor="ctr"/>
          <a:lstStyle/>
          <a:p>
            <a:endParaRPr lang="zh-CN" altLang="en-US"/>
          </a:p>
        </p:txBody>
      </p:sp>
      <p:sp>
        <p:nvSpPr>
          <p:cNvPr id="458776" name="Rectangle 24"/>
          <p:cNvSpPr>
            <a:spLocks noChangeArrowheads="1"/>
          </p:cNvSpPr>
          <p:nvPr/>
        </p:nvSpPr>
        <p:spPr bwMode="auto">
          <a:xfrm>
            <a:off x="7019925" y="2719388"/>
            <a:ext cx="201613" cy="193675"/>
          </a:xfrm>
          <a:prstGeom prst="rect">
            <a:avLst/>
          </a:prstGeom>
          <a:solidFill>
            <a:srgbClr val="33CCCC"/>
          </a:solidFill>
          <a:ln w="19050" algn="ctr">
            <a:solidFill>
              <a:srgbClr val="000000"/>
            </a:solidFill>
            <a:miter lim="800000"/>
            <a:headEnd/>
            <a:tailEnd/>
          </a:ln>
          <a:effectLst/>
        </p:spPr>
        <p:txBody>
          <a:bodyPr wrap="none" anchor="ctr"/>
          <a:lstStyle/>
          <a:p>
            <a:endParaRPr lang="zh-CN" altLang="en-US"/>
          </a:p>
        </p:txBody>
      </p:sp>
      <p:sp>
        <p:nvSpPr>
          <p:cNvPr id="458777" name="Text Box 25"/>
          <p:cNvSpPr txBox="1">
            <a:spLocks noChangeArrowheads="1"/>
          </p:cNvSpPr>
          <p:nvPr/>
        </p:nvSpPr>
        <p:spPr bwMode="auto">
          <a:xfrm>
            <a:off x="7086600" y="3000375"/>
            <a:ext cx="2209800" cy="366713"/>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    B3  50mg, bid </a:t>
            </a:r>
          </a:p>
        </p:txBody>
      </p:sp>
      <p:sp>
        <p:nvSpPr>
          <p:cNvPr id="458778" name="Text Box 26"/>
          <p:cNvSpPr txBox="1">
            <a:spLocks noChangeArrowheads="1"/>
          </p:cNvSpPr>
          <p:nvPr/>
        </p:nvSpPr>
        <p:spPr bwMode="auto">
          <a:xfrm>
            <a:off x="7067550" y="2619375"/>
            <a:ext cx="2381250" cy="366713"/>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    A3  25mg, bid</a:t>
            </a:r>
          </a:p>
        </p:txBody>
      </p:sp>
      <p:sp>
        <p:nvSpPr>
          <p:cNvPr id="458780" name="Text Box 28"/>
          <p:cNvSpPr txBox="1">
            <a:spLocks noChangeArrowheads="1"/>
          </p:cNvSpPr>
          <p:nvPr/>
        </p:nvSpPr>
        <p:spPr bwMode="auto">
          <a:xfrm>
            <a:off x="6076950" y="6078538"/>
            <a:ext cx="762000" cy="366712"/>
          </a:xfrm>
          <a:prstGeom prst="rect">
            <a:avLst/>
          </a:prstGeom>
          <a:noFill/>
          <a:ln w="9525">
            <a:noFill/>
            <a:miter lim="800000"/>
            <a:headEnd/>
            <a:tailEnd/>
          </a:ln>
          <a:effectLst/>
        </p:spPr>
        <p:txBody>
          <a:bodyPr>
            <a:spAutoFit/>
          </a:bodyPr>
          <a:lstStyle/>
          <a:p>
            <a:endParaRPr lang="zh-CN" altLang="en-US">
              <a:solidFill>
                <a:srgbClr val="0000CC"/>
              </a:solidFill>
              <a:ea typeface="宋体" pitchFamily="2" charset="-122"/>
            </a:endParaRPr>
          </a:p>
        </p:txBody>
      </p:sp>
      <p:sp>
        <p:nvSpPr>
          <p:cNvPr id="458781" name="Text Box 29"/>
          <p:cNvSpPr txBox="1">
            <a:spLocks noChangeArrowheads="1"/>
          </p:cNvSpPr>
          <p:nvPr/>
        </p:nvSpPr>
        <p:spPr bwMode="auto">
          <a:xfrm>
            <a:off x="6115050" y="5957888"/>
            <a:ext cx="838200" cy="336550"/>
          </a:xfrm>
          <a:prstGeom prst="rect">
            <a:avLst/>
          </a:prstGeom>
          <a:noFill/>
          <a:ln w="9525">
            <a:noFill/>
            <a:miter lim="800000"/>
            <a:headEnd/>
            <a:tailEnd/>
          </a:ln>
          <a:effectLst/>
        </p:spPr>
        <p:txBody>
          <a:bodyPr>
            <a:spAutoFit/>
          </a:bodyPr>
          <a:lstStyle/>
          <a:p>
            <a:r>
              <a:rPr lang="en-US" altLang="zh-CN" sz="1600" b="1">
                <a:solidFill>
                  <a:srgbClr val="0000CC"/>
                </a:solidFill>
                <a:ea typeface="宋体" pitchFamily="2" charset="-122"/>
              </a:rPr>
              <a:t>SBP</a:t>
            </a:r>
          </a:p>
        </p:txBody>
      </p:sp>
      <p:sp>
        <p:nvSpPr>
          <p:cNvPr id="458782" name="Text Box 30"/>
          <p:cNvSpPr txBox="1">
            <a:spLocks noChangeArrowheads="1"/>
          </p:cNvSpPr>
          <p:nvPr/>
        </p:nvSpPr>
        <p:spPr bwMode="auto">
          <a:xfrm>
            <a:off x="7686675" y="5957888"/>
            <a:ext cx="762000" cy="336550"/>
          </a:xfrm>
          <a:prstGeom prst="rect">
            <a:avLst/>
          </a:prstGeom>
          <a:noFill/>
          <a:ln w="9525">
            <a:noFill/>
            <a:miter lim="800000"/>
            <a:headEnd/>
            <a:tailEnd/>
          </a:ln>
          <a:effectLst/>
        </p:spPr>
        <p:txBody>
          <a:bodyPr>
            <a:spAutoFit/>
          </a:bodyPr>
          <a:lstStyle/>
          <a:p>
            <a:r>
              <a:rPr lang="en-US" altLang="zh-CN" sz="1600" b="1">
                <a:solidFill>
                  <a:srgbClr val="0000CC"/>
                </a:solidFill>
                <a:ea typeface="宋体" pitchFamily="2" charset="-122"/>
              </a:rPr>
              <a:t>DBP</a:t>
            </a:r>
          </a:p>
        </p:txBody>
      </p:sp>
      <p:sp>
        <p:nvSpPr>
          <p:cNvPr id="458785" name="Text Box 33"/>
          <p:cNvSpPr txBox="1">
            <a:spLocks noChangeArrowheads="1"/>
          </p:cNvSpPr>
          <p:nvPr/>
        </p:nvSpPr>
        <p:spPr bwMode="auto">
          <a:xfrm>
            <a:off x="1493838" y="382588"/>
            <a:ext cx="7269162" cy="455612"/>
          </a:xfrm>
          <a:prstGeom prst="rect">
            <a:avLst/>
          </a:prstGeom>
          <a:noFill/>
          <a:ln w="9525">
            <a:noFill/>
            <a:miter lim="800000"/>
            <a:headEnd/>
            <a:tailEnd/>
          </a:ln>
          <a:effectLst/>
        </p:spPr>
        <p:txBody>
          <a:bodyPr>
            <a:spAutoFit/>
          </a:bodyPr>
          <a:lstStyle/>
          <a:p>
            <a:pPr>
              <a:lnSpc>
                <a:spcPct val="85000"/>
              </a:lnSpc>
            </a:pPr>
            <a:r>
              <a:rPr kumimoji="1" lang="zh-CN" altLang="en-US" sz="2800" b="1">
                <a:solidFill>
                  <a:srgbClr val="0000CC"/>
                </a:solidFill>
              </a:rPr>
              <a:t>美托洛尔治疗高血压的个体化用药</a:t>
            </a:r>
            <a:endParaRPr kumimoji="1" lang="en-US" altLang="zh-CN" sz="2800" b="1">
              <a:solidFill>
                <a:srgbClr val="0000CC"/>
              </a:solidFill>
            </a:endParaRPr>
          </a:p>
        </p:txBody>
      </p:sp>
      <p:sp>
        <p:nvSpPr>
          <p:cNvPr id="458786" name="Text Box 34"/>
          <p:cNvSpPr txBox="1">
            <a:spLocks noChangeArrowheads="1"/>
          </p:cNvSpPr>
          <p:nvPr/>
        </p:nvSpPr>
        <p:spPr bwMode="auto">
          <a:xfrm>
            <a:off x="762000" y="1295400"/>
            <a:ext cx="4114800" cy="1144588"/>
          </a:xfrm>
          <a:prstGeom prst="rect">
            <a:avLst/>
          </a:prstGeom>
          <a:noFill/>
          <a:ln w="9525">
            <a:noFill/>
            <a:miter lim="800000"/>
            <a:headEnd/>
            <a:tailEnd/>
          </a:ln>
          <a:effectLst/>
        </p:spPr>
        <p:txBody>
          <a:bodyPr/>
          <a:lstStyle/>
          <a:p>
            <a:pPr marL="266700" indent="-266700" eaLnBrk="1" hangingPunct="1">
              <a:lnSpc>
                <a:spcPct val="115000"/>
              </a:lnSpc>
              <a:buClr>
                <a:srgbClr val="A50021"/>
              </a:buClr>
              <a:buSzPct val="80000"/>
              <a:buFont typeface="Wingdings" pitchFamily="2" charset="2"/>
              <a:buChar char="l"/>
            </a:pPr>
            <a:r>
              <a:rPr kumimoji="1" lang="zh-CN" altLang="en-US" sz="2000" b="1">
                <a:solidFill>
                  <a:srgbClr val="0000CC"/>
                </a:solidFill>
                <a:cs typeface="Arial" pitchFamily="34" charset="0"/>
              </a:rPr>
              <a:t>基因导向型治疗组</a:t>
            </a:r>
            <a:r>
              <a:rPr kumimoji="1" lang="en-US" altLang="zh-CN" sz="2000" b="1">
                <a:solidFill>
                  <a:srgbClr val="0000CC"/>
                </a:solidFill>
                <a:cs typeface="Arial" pitchFamily="34" charset="0"/>
              </a:rPr>
              <a:t>(12.5mg bid)</a:t>
            </a:r>
            <a:r>
              <a:rPr kumimoji="1" lang="zh-CN" altLang="en-US" sz="2000" b="1">
                <a:solidFill>
                  <a:srgbClr val="0000CC"/>
                </a:solidFill>
                <a:cs typeface="Arial" pitchFamily="34" charset="0"/>
              </a:rPr>
              <a:t>舒张压降低显著高于常规治疗组</a:t>
            </a:r>
            <a:r>
              <a:rPr kumimoji="1" lang="en-US" altLang="zh-CN" sz="2000" b="1">
                <a:solidFill>
                  <a:srgbClr val="0000CC"/>
                </a:solidFill>
                <a:cs typeface="Arial" pitchFamily="34" charset="0"/>
              </a:rPr>
              <a:t>(25mg bid)</a:t>
            </a:r>
          </a:p>
        </p:txBody>
      </p:sp>
      <p:sp>
        <p:nvSpPr>
          <p:cNvPr id="458787" name="Rectangle 35"/>
          <p:cNvSpPr>
            <a:spLocks noChangeArrowheads="1"/>
          </p:cNvSpPr>
          <p:nvPr/>
        </p:nvSpPr>
        <p:spPr bwMode="auto">
          <a:xfrm>
            <a:off x="1676400" y="4097338"/>
            <a:ext cx="533400" cy="1817687"/>
          </a:xfrm>
          <a:prstGeom prst="rect">
            <a:avLst/>
          </a:prstGeom>
          <a:solidFill>
            <a:srgbClr val="FF944B"/>
          </a:solidFill>
          <a:ln w="19050">
            <a:solidFill>
              <a:srgbClr val="000000"/>
            </a:solidFill>
            <a:miter lim="800000"/>
            <a:headEnd/>
            <a:tailEnd/>
          </a:ln>
          <a:effectLst/>
        </p:spPr>
        <p:txBody>
          <a:bodyPr wrap="none" anchor="ctr"/>
          <a:lstStyle/>
          <a:p>
            <a:pPr algn="ctr"/>
            <a:r>
              <a:rPr lang="zh-CN" altLang="en-US">
                <a:ea typeface="宋体" pitchFamily="2" charset="-122"/>
              </a:rPr>
              <a:t>   </a:t>
            </a:r>
          </a:p>
        </p:txBody>
      </p:sp>
      <p:sp>
        <p:nvSpPr>
          <p:cNvPr id="458788" name="Rectangle 36"/>
          <p:cNvSpPr>
            <a:spLocks noChangeArrowheads="1"/>
          </p:cNvSpPr>
          <p:nvPr/>
        </p:nvSpPr>
        <p:spPr bwMode="auto">
          <a:xfrm>
            <a:off x="2209800" y="4298950"/>
            <a:ext cx="533400" cy="1616075"/>
          </a:xfrm>
          <a:prstGeom prst="rect">
            <a:avLst/>
          </a:prstGeom>
          <a:solidFill>
            <a:srgbClr val="00CC00"/>
          </a:solidFill>
          <a:ln w="19050" algn="ctr">
            <a:solidFill>
              <a:srgbClr val="000000"/>
            </a:solidFill>
            <a:miter lim="800000"/>
            <a:headEnd/>
            <a:tailEnd/>
          </a:ln>
          <a:effectLst/>
        </p:spPr>
        <p:txBody>
          <a:bodyPr wrap="none" anchor="ctr"/>
          <a:lstStyle/>
          <a:p>
            <a:pPr algn="ctr"/>
            <a:endParaRPr lang="zh-CN" altLang="en-US">
              <a:ea typeface="宋体" pitchFamily="2" charset="-122"/>
            </a:endParaRPr>
          </a:p>
        </p:txBody>
      </p:sp>
      <p:sp>
        <p:nvSpPr>
          <p:cNvPr id="458789" name="Rectangle 37"/>
          <p:cNvSpPr>
            <a:spLocks noChangeArrowheads="1"/>
          </p:cNvSpPr>
          <p:nvPr/>
        </p:nvSpPr>
        <p:spPr bwMode="auto">
          <a:xfrm>
            <a:off x="3200400" y="5359400"/>
            <a:ext cx="533400" cy="555625"/>
          </a:xfrm>
          <a:prstGeom prst="rect">
            <a:avLst/>
          </a:prstGeom>
          <a:solidFill>
            <a:srgbClr val="FF944B"/>
          </a:solidFill>
          <a:ln w="19050" algn="ctr">
            <a:solidFill>
              <a:srgbClr val="000000"/>
            </a:solidFill>
            <a:miter lim="800000"/>
            <a:headEnd/>
            <a:tailEnd/>
          </a:ln>
          <a:effectLst/>
        </p:spPr>
        <p:txBody>
          <a:bodyPr wrap="none" anchor="ctr"/>
          <a:lstStyle/>
          <a:p>
            <a:pPr algn="ctr"/>
            <a:r>
              <a:rPr lang="zh-CN" altLang="en-US">
                <a:ea typeface="宋体" pitchFamily="2" charset="-122"/>
              </a:rPr>
              <a:t>   </a:t>
            </a:r>
          </a:p>
        </p:txBody>
      </p:sp>
      <p:sp>
        <p:nvSpPr>
          <p:cNvPr id="458790" name="Rectangle 38"/>
          <p:cNvSpPr>
            <a:spLocks noChangeArrowheads="1"/>
          </p:cNvSpPr>
          <p:nvPr/>
        </p:nvSpPr>
        <p:spPr bwMode="auto">
          <a:xfrm>
            <a:off x="3733800" y="4956175"/>
            <a:ext cx="533400" cy="958850"/>
          </a:xfrm>
          <a:prstGeom prst="rect">
            <a:avLst/>
          </a:prstGeom>
          <a:solidFill>
            <a:srgbClr val="00CC00"/>
          </a:solidFill>
          <a:ln w="19050" algn="ctr">
            <a:solidFill>
              <a:srgbClr val="000000"/>
            </a:solidFill>
            <a:miter lim="800000"/>
            <a:headEnd/>
            <a:tailEnd/>
          </a:ln>
          <a:effectLst/>
        </p:spPr>
        <p:txBody>
          <a:bodyPr wrap="none" anchor="ctr"/>
          <a:lstStyle/>
          <a:p>
            <a:pPr algn="ctr"/>
            <a:endParaRPr lang="zh-CN" altLang="en-US">
              <a:ea typeface="宋体" pitchFamily="2" charset="-122"/>
            </a:endParaRPr>
          </a:p>
        </p:txBody>
      </p:sp>
      <p:sp>
        <p:nvSpPr>
          <p:cNvPr id="458791" name="Line 39"/>
          <p:cNvSpPr>
            <a:spLocks noChangeShapeType="1"/>
          </p:cNvSpPr>
          <p:nvPr/>
        </p:nvSpPr>
        <p:spPr bwMode="auto">
          <a:xfrm>
            <a:off x="1952625" y="3895725"/>
            <a:ext cx="0" cy="201613"/>
          </a:xfrm>
          <a:prstGeom prst="line">
            <a:avLst/>
          </a:prstGeom>
          <a:noFill/>
          <a:ln w="9525">
            <a:solidFill>
              <a:schemeClr val="bg1"/>
            </a:solidFill>
            <a:round/>
            <a:headEnd/>
            <a:tailEnd/>
          </a:ln>
          <a:effectLst/>
        </p:spPr>
        <p:txBody>
          <a:bodyPr>
            <a:spAutoFit/>
          </a:bodyPr>
          <a:lstStyle/>
          <a:p>
            <a:endParaRPr lang="zh-CN" altLang="en-US"/>
          </a:p>
        </p:txBody>
      </p:sp>
      <p:sp>
        <p:nvSpPr>
          <p:cNvPr id="458792" name="Line 40"/>
          <p:cNvSpPr>
            <a:spLocks noChangeShapeType="1"/>
          </p:cNvSpPr>
          <p:nvPr/>
        </p:nvSpPr>
        <p:spPr bwMode="auto">
          <a:xfrm flipH="1">
            <a:off x="2438400" y="4046538"/>
            <a:ext cx="136525" cy="0"/>
          </a:xfrm>
          <a:prstGeom prst="line">
            <a:avLst/>
          </a:prstGeom>
          <a:noFill/>
          <a:ln w="12700">
            <a:solidFill>
              <a:schemeClr val="bg1"/>
            </a:solidFill>
            <a:round/>
            <a:headEnd/>
            <a:tailEnd/>
          </a:ln>
          <a:effectLst/>
        </p:spPr>
        <p:txBody>
          <a:bodyPr/>
          <a:lstStyle/>
          <a:p>
            <a:endParaRPr lang="zh-CN" altLang="en-US"/>
          </a:p>
        </p:txBody>
      </p:sp>
      <p:sp>
        <p:nvSpPr>
          <p:cNvPr id="458793" name="Line 41"/>
          <p:cNvSpPr>
            <a:spLocks noChangeShapeType="1"/>
          </p:cNvSpPr>
          <p:nvPr/>
        </p:nvSpPr>
        <p:spPr bwMode="auto">
          <a:xfrm flipH="1">
            <a:off x="1882775" y="3895725"/>
            <a:ext cx="136525" cy="0"/>
          </a:xfrm>
          <a:prstGeom prst="line">
            <a:avLst/>
          </a:prstGeom>
          <a:noFill/>
          <a:ln w="12700">
            <a:solidFill>
              <a:schemeClr val="bg1"/>
            </a:solidFill>
            <a:round/>
            <a:headEnd/>
            <a:tailEnd/>
          </a:ln>
          <a:effectLst/>
        </p:spPr>
        <p:txBody>
          <a:bodyPr/>
          <a:lstStyle/>
          <a:p>
            <a:endParaRPr lang="zh-CN" altLang="en-US"/>
          </a:p>
        </p:txBody>
      </p:sp>
      <p:sp>
        <p:nvSpPr>
          <p:cNvPr id="458794" name="Line 42"/>
          <p:cNvSpPr>
            <a:spLocks noChangeShapeType="1"/>
          </p:cNvSpPr>
          <p:nvPr/>
        </p:nvSpPr>
        <p:spPr bwMode="auto">
          <a:xfrm flipH="1">
            <a:off x="3978275" y="4854575"/>
            <a:ext cx="136525" cy="0"/>
          </a:xfrm>
          <a:prstGeom prst="line">
            <a:avLst/>
          </a:prstGeom>
          <a:noFill/>
          <a:ln w="12700">
            <a:solidFill>
              <a:schemeClr val="bg1"/>
            </a:solidFill>
            <a:round/>
            <a:headEnd/>
            <a:tailEnd/>
          </a:ln>
          <a:effectLst/>
        </p:spPr>
        <p:txBody>
          <a:bodyPr/>
          <a:lstStyle/>
          <a:p>
            <a:endParaRPr lang="zh-CN" altLang="en-US"/>
          </a:p>
        </p:txBody>
      </p:sp>
      <p:sp>
        <p:nvSpPr>
          <p:cNvPr id="458795" name="Line 43"/>
          <p:cNvSpPr>
            <a:spLocks noChangeShapeType="1"/>
          </p:cNvSpPr>
          <p:nvPr/>
        </p:nvSpPr>
        <p:spPr bwMode="auto">
          <a:xfrm flipH="1">
            <a:off x="3355975" y="5208588"/>
            <a:ext cx="136525" cy="0"/>
          </a:xfrm>
          <a:prstGeom prst="line">
            <a:avLst/>
          </a:prstGeom>
          <a:noFill/>
          <a:ln w="12700">
            <a:solidFill>
              <a:schemeClr val="bg1"/>
            </a:solidFill>
            <a:round/>
            <a:headEnd/>
            <a:tailEnd/>
          </a:ln>
          <a:effectLst/>
        </p:spPr>
        <p:txBody>
          <a:bodyPr/>
          <a:lstStyle/>
          <a:p>
            <a:endParaRPr lang="zh-CN" altLang="en-US"/>
          </a:p>
        </p:txBody>
      </p:sp>
      <p:sp>
        <p:nvSpPr>
          <p:cNvPr id="458797" name="Text Box 45"/>
          <p:cNvSpPr txBox="1">
            <a:spLocks noChangeArrowheads="1"/>
          </p:cNvSpPr>
          <p:nvPr/>
        </p:nvSpPr>
        <p:spPr bwMode="auto">
          <a:xfrm>
            <a:off x="790575" y="3440113"/>
            <a:ext cx="457200" cy="366712"/>
          </a:xfrm>
          <a:prstGeom prst="rect">
            <a:avLst/>
          </a:prstGeom>
          <a:noFill/>
          <a:ln w="9525" algn="ctr">
            <a:noFill/>
            <a:miter lim="800000"/>
            <a:headEnd/>
            <a:tailEnd/>
          </a:ln>
          <a:effectLst/>
        </p:spPr>
        <p:txBody>
          <a:bodyPr>
            <a:spAutoFit/>
          </a:bodyPr>
          <a:lstStyle/>
          <a:p>
            <a:endParaRPr lang="zh-CN" altLang="en-US">
              <a:ea typeface="宋体" pitchFamily="2" charset="-122"/>
            </a:endParaRPr>
          </a:p>
        </p:txBody>
      </p:sp>
      <p:sp>
        <p:nvSpPr>
          <p:cNvPr id="458798" name="Line 46"/>
          <p:cNvSpPr>
            <a:spLocks noChangeShapeType="1"/>
          </p:cNvSpPr>
          <p:nvPr/>
        </p:nvSpPr>
        <p:spPr bwMode="auto">
          <a:xfrm>
            <a:off x="1238250" y="5915025"/>
            <a:ext cx="3333750" cy="0"/>
          </a:xfrm>
          <a:prstGeom prst="line">
            <a:avLst/>
          </a:prstGeom>
          <a:noFill/>
          <a:ln w="9525">
            <a:solidFill>
              <a:schemeClr val="bg1"/>
            </a:solidFill>
            <a:round/>
            <a:headEnd/>
            <a:tailEnd/>
          </a:ln>
          <a:effectLst/>
        </p:spPr>
        <p:txBody>
          <a:bodyPr>
            <a:spAutoFit/>
          </a:bodyPr>
          <a:lstStyle/>
          <a:p>
            <a:endParaRPr lang="zh-CN" altLang="en-US"/>
          </a:p>
        </p:txBody>
      </p:sp>
      <p:sp>
        <p:nvSpPr>
          <p:cNvPr id="458799" name="Rectangle 47"/>
          <p:cNvSpPr>
            <a:spLocks noChangeArrowheads="1"/>
          </p:cNvSpPr>
          <p:nvPr/>
        </p:nvSpPr>
        <p:spPr bwMode="auto">
          <a:xfrm>
            <a:off x="3886200" y="4560888"/>
            <a:ext cx="457200" cy="519112"/>
          </a:xfrm>
          <a:prstGeom prst="rect">
            <a:avLst/>
          </a:prstGeom>
          <a:noFill/>
          <a:ln w="9525">
            <a:noFill/>
            <a:miter lim="800000"/>
            <a:headEnd/>
            <a:tailEnd/>
          </a:ln>
          <a:effectLst/>
        </p:spPr>
        <p:txBody>
          <a:bodyPr>
            <a:spAutoFit/>
          </a:bodyPr>
          <a:lstStyle/>
          <a:p>
            <a:pPr>
              <a:spcBef>
                <a:spcPct val="0"/>
              </a:spcBef>
            </a:pPr>
            <a:r>
              <a:rPr lang="en-US" altLang="zh-CN" sz="2800" b="1">
                <a:solidFill>
                  <a:srgbClr val="0000CC"/>
                </a:solidFill>
                <a:ea typeface="宋体" pitchFamily="2" charset="-122"/>
              </a:rPr>
              <a:t>*</a:t>
            </a:r>
            <a:endParaRPr lang="zh-CN" altLang="en-US" sz="2800" b="1">
              <a:solidFill>
                <a:srgbClr val="0000CC"/>
              </a:solidFill>
              <a:ea typeface="宋体" pitchFamily="2" charset="-122"/>
            </a:endParaRPr>
          </a:p>
        </p:txBody>
      </p:sp>
      <p:sp>
        <p:nvSpPr>
          <p:cNvPr id="458800" name="Line 48"/>
          <p:cNvSpPr>
            <a:spLocks noChangeShapeType="1"/>
          </p:cNvSpPr>
          <p:nvPr/>
        </p:nvSpPr>
        <p:spPr bwMode="auto">
          <a:xfrm>
            <a:off x="4038600" y="4854575"/>
            <a:ext cx="0" cy="101600"/>
          </a:xfrm>
          <a:prstGeom prst="line">
            <a:avLst/>
          </a:prstGeom>
          <a:noFill/>
          <a:ln w="9525">
            <a:solidFill>
              <a:schemeClr val="bg1"/>
            </a:solidFill>
            <a:round/>
            <a:headEnd/>
            <a:tailEnd/>
          </a:ln>
          <a:effectLst/>
        </p:spPr>
        <p:txBody>
          <a:bodyPr>
            <a:spAutoFit/>
          </a:bodyPr>
          <a:lstStyle/>
          <a:p>
            <a:endParaRPr lang="zh-CN" altLang="en-US"/>
          </a:p>
        </p:txBody>
      </p:sp>
      <p:sp>
        <p:nvSpPr>
          <p:cNvPr id="458801" name="Line 49"/>
          <p:cNvSpPr>
            <a:spLocks noChangeShapeType="1"/>
          </p:cNvSpPr>
          <p:nvPr/>
        </p:nvSpPr>
        <p:spPr bwMode="auto">
          <a:xfrm>
            <a:off x="3429000" y="5208588"/>
            <a:ext cx="0" cy="144462"/>
          </a:xfrm>
          <a:prstGeom prst="line">
            <a:avLst/>
          </a:prstGeom>
          <a:noFill/>
          <a:ln w="9525">
            <a:solidFill>
              <a:schemeClr val="bg1"/>
            </a:solidFill>
            <a:round/>
            <a:headEnd/>
            <a:tailEnd/>
          </a:ln>
          <a:effectLst/>
        </p:spPr>
        <p:txBody>
          <a:bodyPr>
            <a:spAutoFit/>
          </a:bodyPr>
          <a:lstStyle/>
          <a:p>
            <a:endParaRPr lang="zh-CN" altLang="en-US"/>
          </a:p>
        </p:txBody>
      </p:sp>
      <p:sp>
        <p:nvSpPr>
          <p:cNvPr id="458802" name="Line 50"/>
          <p:cNvSpPr>
            <a:spLocks noChangeShapeType="1"/>
          </p:cNvSpPr>
          <p:nvPr/>
        </p:nvSpPr>
        <p:spPr bwMode="auto">
          <a:xfrm>
            <a:off x="2514600" y="4046538"/>
            <a:ext cx="0" cy="252412"/>
          </a:xfrm>
          <a:prstGeom prst="line">
            <a:avLst/>
          </a:prstGeom>
          <a:noFill/>
          <a:ln w="9525">
            <a:solidFill>
              <a:schemeClr val="bg1"/>
            </a:solidFill>
            <a:round/>
            <a:headEnd/>
            <a:tailEnd/>
          </a:ln>
          <a:effectLst/>
        </p:spPr>
        <p:txBody>
          <a:bodyPr>
            <a:spAutoFit/>
          </a:bodyPr>
          <a:lstStyle/>
          <a:p>
            <a:endParaRPr lang="zh-CN" altLang="en-US"/>
          </a:p>
        </p:txBody>
      </p:sp>
      <p:sp>
        <p:nvSpPr>
          <p:cNvPr id="458805" name="Text Box 53"/>
          <p:cNvSpPr txBox="1">
            <a:spLocks noChangeArrowheads="1"/>
          </p:cNvSpPr>
          <p:nvPr/>
        </p:nvSpPr>
        <p:spPr bwMode="auto">
          <a:xfrm>
            <a:off x="942975" y="3000375"/>
            <a:ext cx="914400" cy="3398838"/>
          </a:xfrm>
          <a:prstGeom prst="rect">
            <a:avLst/>
          </a:prstGeom>
          <a:noFill/>
          <a:ln w="9525">
            <a:noFill/>
            <a:miter lim="800000"/>
            <a:headEnd/>
            <a:tailEnd/>
          </a:ln>
          <a:effectLst/>
        </p:spPr>
        <p:txBody>
          <a:bodyPr>
            <a:spAutoFit/>
          </a:bodyPr>
          <a:lstStyle/>
          <a:p>
            <a:pPr>
              <a:lnSpc>
                <a:spcPct val="75000"/>
              </a:lnSpc>
            </a:pPr>
            <a:r>
              <a:rPr lang="en-US" altLang="zh-CN">
                <a:solidFill>
                  <a:srgbClr val="0000CC"/>
                </a:solidFill>
                <a:ea typeface="宋体" pitchFamily="2" charset="-122"/>
              </a:rPr>
              <a:t>20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15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10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 5  –</a:t>
            </a:r>
          </a:p>
          <a:p>
            <a:pPr>
              <a:lnSpc>
                <a:spcPct val="75000"/>
              </a:lnSpc>
            </a:pPr>
            <a:endParaRPr lang="en-US" altLang="zh-CN">
              <a:solidFill>
                <a:srgbClr val="0000CC"/>
              </a:solidFill>
              <a:ea typeface="宋体" pitchFamily="2" charset="-122"/>
            </a:endParaRPr>
          </a:p>
          <a:p>
            <a:pPr>
              <a:lnSpc>
                <a:spcPct val="75000"/>
              </a:lnSpc>
            </a:pPr>
            <a:r>
              <a:rPr lang="en-US" altLang="zh-CN">
                <a:solidFill>
                  <a:srgbClr val="0000CC"/>
                </a:solidFill>
                <a:ea typeface="宋体" pitchFamily="2" charset="-122"/>
              </a:rPr>
              <a:t> 0  –</a:t>
            </a:r>
          </a:p>
          <a:p>
            <a:pPr>
              <a:lnSpc>
                <a:spcPct val="75000"/>
              </a:lnSpc>
            </a:pPr>
            <a:r>
              <a:rPr lang="en-US" altLang="zh-CN">
                <a:solidFill>
                  <a:srgbClr val="0000CC"/>
                </a:solidFill>
                <a:ea typeface="宋体" pitchFamily="2" charset="-122"/>
              </a:rPr>
              <a:t> </a:t>
            </a:r>
          </a:p>
        </p:txBody>
      </p:sp>
      <p:sp>
        <p:nvSpPr>
          <p:cNvPr id="458806" name="Line 54"/>
          <p:cNvSpPr>
            <a:spLocks noChangeShapeType="1"/>
          </p:cNvSpPr>
          <p:nvPr/>
        </p:nvSpPr>
        <p:spPr bwMode="auto">
          <a:xfrm>
            <a:off x="1347788" y="2871788"/>
            <a:ext cx="9525" cy="3048000"/>
          </a:xfrm>
          <a:prstGeom prst="line">
            <a:avLst/>
          </a:prstGeom>
          <a:noFill/>
          <a:ln w="12700">
            <a:solidFill>
              <a:schemeClr val="bg1"/>
            </a:solidFill>
            <a:round/>
            <a:headEnd/>
            <a:tailEnd/>
          </a:ln>
          <a:effectLst/>
        </p:spPr>
        <p:txBody>
          <a:bodyPr/>
          <a:lstStyle/>
          <a:p>
            <a:endParaRPr lang="zh-CN" altLang="en-US"/>
          </a:p>
        </p:txBody>
      </p:sp>
      <p:sp>
        <p:nvSpPr>
          <p:cNvPr id="458807" name="Line 55"/>
          <p:cNvSpPr>
            <a:spLocks noChangeShapeType="1"/>
          </p:cNvSpPr>
          <p:nvPr/>
        </p:nvSpPr>
        <p:spPr bwMode="auto">
          <a:xfrm>
            <a:off x="5457825" y="5910263"/>
            <a:ext cx="3333750" cy="0"/>
          </a:xfrm>
          <a:prstGeom prst="line">
            <a:avLst/>
          </a:prstGeom>
          <a:noFill/>
          <a:ln w="9525">
            <a:solidFill>
              <a:schemeClr val="bg1"/>
            </a:solidFill>
            <a:round/>
            <a:headEnd/>
            <a:tailEnd/>
          </a:ln>
          <a:effectLst/>
        </p:spPr>
        <p:txBody>
          <a:bodyPr>
            <a:spAutoFit/>
          </a:bodyPr>
          <a:lstStyle/>
          <a:p>
            <a:endParaRPr lang="zh-CN" altLang="en-US"/>
          </a:p>
        </p:txBody>
      </p:sp>
      <p:sp>
        <p:nvSpPr>
          <p:cNvPr id="458808" name="Rectangle 56"/>
          <p:cNvSpPr>
            <a:spLocks noChangeArrowheads="1"/>
          </p:cNvSpPr>
          <p:nvPr/>
        </p:nvSpPr>
        <p:spPr bwMode="auto">
          <a:xfrm>
            <a:off x="2438400" y="3100388"/>
            <a:ext cx="201613" cy="193675"/>
          </a:xfrm>
          <a:prstGeom prst="rect">
            <a:avLst/>
          </a:prstGeom>
          <a:solidFill>
            <a:srgbClr val="00CC00"/>
          </a:solidFill>
          <a:ln w="19050" algn="ctr">
            <a:solidFill>
              <a:srgbClr val="000000"/>
            </a:solidFill>
            <a:miter lim="800000"/>
            <a:headEnd/>
            <a:tailEnd/>
          </a:ln>
          <a:effectLst/>
        </p:spPr>
        <p:txBody>
          <a:bodyPr wrap="none" anchor="ctr"/>
          <a:lstStyle/>
          <a:p>
            <a:endParaRPr lang="zh-CN" altLang="en-US"/>
          </a:p>
        </p:txBody>
      </p:sp>
      <p:sp>
        <p:nvSpPr>
          <p:cNvPr id="458809" name="Rectangle 57"/>
          <p:cNvSpPr>
            <a:spLocks noChangeArrowheads="1"/>
          </p:cNvSpPr>
          <p:nvPr/>
        </p:nvSpPr>
        <p:spPr bwMode="auto">
          <a:xfrm>
            <a:off x="2438400" y="2719388"/>
            <a:ext cx="201613" cy="193675"/>
          </a:xfrm>
          <a:prstGeom prst="rect">
            <a:avLst/>
          </a:prstGeom>
          <a:solidFill>
            <a:srgbClr val="FF944B"/>
          </a:solidFill>
          <a:ln w="19050" algn="ctr">
            <a:solidFill>
              <a:srgbClr val="000000"/>
            </a:solidFill>
            <a:miter lim="800000"/>
            <a:headEnd/>
            <a:tailEnd/>
          </a:ln>
          <a:effectLst/>
        </p:spPr>
        <p:txBody>
          <a:bodyPr wrap="none" anchor="ctr"/>
          <a:lstStyle/>
          <a:p>
            <a:endParaRPr lang="zh-CN" altLang="en-US"/>
          </a:p>
        </p:txBody>
      </p:sp>
      <p:sp>
        <p:nvSpPr>
          <p:cNvPr id="458810" name="Text Box 58"/>
          <p:cNvSpPr txBox="1">
            <a:spLocks noChangeArrowheads="1"/>
          </p:cNvSpPr>
          <p:nvPr/>
        </p:nvSpPr>
        <p:spPr bwMode="auto">
          <a:xfrm>
            <a:off x="2505075" y="3000375"/>
            <a:ext cx="2343150" cy="366713"/>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   B1  12.5mg, bid </a:t>
            </a:r>
          </a:p>
        </p:txBody>
      </p:sp>
      <p:sp>
        <p:nvSpPr>
          <p:cNvPr id="458811" name="Text Box 59"/>
          <p:cNvSpPr txBox="1">
            <a:spLocks noChangeArrowheads="1"/>
          </p:cNvSpPr>
          <p:nvPr/>
        </p:nvSpPr>
        <p:spPr bwMode="auto">
          <a:xfrm>
            <a:off x="2486025" y="2619375"/>
            <a:ext cx="2381250" cy="366713"/>
          </a:xfrm>
          <a:prstGeom prst="rect">
            <a:avLst/>
          </a:prstGeom>
          <a:noFill/>
          <a:ln w="9525">
            <a:noFill/>
            <a:miter lim="800000"/>
            <a:headEnd/>
            <a:tailEnd/>
          </a:ln>
          <a:effectLst/>
        </p:spPr>
        <p:txBody>
          <a:bodyPr>
            <a:spAutoFit/>
          </a:bodyPr>
          <a:lstStyle/>
          <a:p>
            <a:r>
              <a:rPr lang="en-US" altLang="zh-CN" b="1">
                <a:solidFill>
                  <a:srgbClr val="0000CC"/>
                </a:solidFill>
                <a:ea typeface="宋体" pitchFamily="2" charset="-122"/>
              </a:rPr>
              <a:t>   A1  25mg, bid</a:t>
            </a:r>
          </a:p>
        </p:txBody>
      </p:sp>
      <p:sp>
        <p:nvSpPr>
          <p:cNvPr id="458813" name="Text Box 61"/>
          <p:cNvSpPr txBox="1">
            <a:spLocks noChangeArrowheads="1"/>
          </p:cNvSpPr>
          <p:nvPr/>
        </p:nvSpPr>
        <p:spPr bwMode="auto">
          <a:xfrm rot="16200000" flipH="1">
            <a:off x="-988218" y="4402931"/>
            <a:ext cx="3505200" cy="366713"/>
          </a:xfrm>
          <a:prstGeom prst="rect">
            <a:avLst/>
          </a:prstGeom>
          <a:noFill/>
          <a:ln w="9525">
            <a:noFill/>
            <a:miter lim="800000"/>
            <a:headEnd/>
            <a:tailEnd/>
          </a:ln>
          <a:effectLst/>
        </p:spPr>
        <p:txBody>
          <a:bodyPr>
            <a:spAutoFit/>
          </a:bodyPr>
          <a:lstStyle/>
          <a:p>
            <a:pPr algn="ctr">
              <a:spcBef>
                <a:spcPct val="0"/>
              </a:spcBef>
            </a:pPr>
            <a:r>
              <a:rPr lang="en-US" altLang="zh-CN" b="1">
                <a:solidFill>
                  <a:srgbClr val="0000CC"/>
                </a:solidFill>
                <a:ea typeface="宋体" pitchFamily="2" charset="-122"/>
              </a:rPr>
              <a:t>BP Reduction (mm Hg)</a:t>
            </a:r>
          </a:p>
        </p:txBody>
      </p:sp>
      <p:sp>
        <p:nvSpPr>
          <p:cNvPr id="458814" name="Text Box 62"/>
          <p:cNvSpPr txBox="1">
            <a:spLocks noChangeArrowheads="1"/>
          </p:cNvSpPr>
          <p:nvPr/>
        </p:nvSpPr>
        <p:spPr bwMode="auto">
          <a:xfrm>
            <a:off x="1905000" y="5957888"/>
            <a:ext cx="838200" cy="336550"/>
          </a:xfrm>
          <a:prstGeom prst="rect">
            <a:avLst/>
          </a:prstGeom>
          <a:noFill/>
          <a:ln w="9525">
            <a:noFill/>
            <a:miter lim="800000"/>
            <a:headEnd/>
            <a:tailEnd/>
          </a:ln>
          <a:effectLst/>
        </p:spPr>
        <p:txBody>
          <a:bodyPr>
            <a:spAutoFit/>
          </a:bodyPr>
          <a:lstStyle/>
          <a:p>
            <a:r>
              <a:rPr lang="en-US" altLang="zh-CN" sz="1600" b="1">
                <a:solidFill>
                  <a:srgbClr val="0000CC"/>
                </a:solidFill>
                <a:ea typeface="宋体" pitchFamily="2" charset="-122"/>
              </a:rPr>
              <a:t>SBP</a:t>
            </a:r>
          </a:p>
        </p:txBody>
      </p:sp>
      <p:sp>
        <p:nvSpPr>
          <p:cNvPr id="458815" name="Text Box 63"/>
          <p:cNvSpPr txBox="1">
            <a:spLocks noChangeArrowheads="1"/>
          </p:cNvSpPr>
          <p:nvPr/>
        </p:nvSpPr>
        <p:spPr bwMode="auto">
          <a:xfrm>
            <a:off x="3476625" y="5957888"/>
            <a:ext cx="762000" cy="336550"/>
          </a:xfrm>
          <a:prstGeom prst="rect">
            <a:avLst/>
          </a:prstGeom>
          <a:noFill/>
          <a:ln w="9525">
            <a:noFill/>
            <a:miter lim="800000"/>
            <a:headEnd/>
            <a:tailEnd/>
          </a:ln>
          <a:effectLst/>
        </p:spPr>
        <p:txBody>
          <a:bodyPr>
            <a:spAutoFit/>
          </a:bodyPr>
          <a:lstStyle/>
          <a:p>
            <a:r>
              <a:rPr lang="en-US" altLang="zh-CN" sz="1600" b="1">
                <a:solidFill>
                  <a:srgbClr val="0000CC"/>
                </a:solidFill>
                <a:ea typeface="宋体" pitchFamily="2" charset="-122"/>
              </a:rPr>
              <a:t>DBP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Text Box 2"/>
          <p:cNvSpPr txBox="1">
            <a:spLocks noChangeArrowheads="1"/>
          </p:cNvSpPr>
          <p:nvPr/>
        </p:nvSpPr>
        <p:spPr bwMode="auto">
          <a:xfrm>
            <a:off x="1676400" y="298450"/>
            <a:ext cx="1970088" cy="519113"/>
          </a:xfrm>
          <a:prstGeom prst="rect">
            <a:avLst/>
          </a:prstGeom>
          <a:noFill/>
          <a:ln w="9525">
            <a:noFill/>
            <a:miter lim="800000"/>
            <a:headEnd/>
            <a:tailEnd/>
          </a:ln>
          <a:effectLst/>
        </p:spPr>
        <p:txBody>
          <a:bodyPr wrap="none">
            <a:spAutoFit/>
          </a:bodyPr>
          <a:lstStyle/>
          <a:p>
            <a:pPr eaLnBrk="1" hangingPunct="1">
              <a:spcBef>
                <a:spcPct val="0"/>
              </a:spcBef>
            </a:pPr>
            <a:r>
              <a:rPr kumimoji="1" lang="zh-CN" altLang="en-US" sz="2800" b="1">
                <a:solidFill>
                  <a:srgbClr val="0000CC"/>
                </a:solidFill>
              </a:rPr>
              <a:t>个体化医学</a:t>
            </a:r>
          </a:p>
        </p:txBody>
      </p:sp>
      <p:sp>
        <p:nvSpPr>
          <p:cNvPr id="571395" name="Text Box 3"/>
          <p:cNvSpPr txBox="1">
            <a:spLocks noChangeArrowheads="1"/>
          </p:cNvSpPr>
          <p:nvPr/>
        </p:nvSpPr>
        <p:spPr bwMode="auto">
          <a:xfrm>
            <a:off x="838200" y="1936750"/>
            <a:ext cx="7162800" cy="3387725"/>
          </a:xfrm>
          <a:prstGeom prst="rect">
            <a:avLst/>
          </a:prstGeom>
          <a:noFill/>
          <a:ln w="9525">
            <a:noFill/>
            <a:miter lim="800000"/>
            <a:headEnd/>
            <a:tailEnd/>
          </a:ln>
          <a:effectLst/>
        </p:spPr>
        <p:txBody>
          <a:bodyPr>
            <a:spAutoFit/>
          </a:bodyPr>
          <a:lstStyle/>
          <a:p>
            <a:pPr algn="ctr" eaLnBrk="1" hangingPunct="1">
              <a:spcBef>
                <a:spcPct val="0"/>
              </a:spcBef>
            </a:pPr>
            <a:r>
              <a:rPr lang="en-US" altLang="zh-CN" sz="3600" b="1">
                <a:solidFill>
                  <a:srgbClr val="0000CC"/>
                </a:solidFill>
                <a:ea typeface="宋体" pitchFamily="2" charset="-122"/>
              </a:rPr>
              <a:t>A lifelong, individually tailored health care approach to the detection, prevention and treatment of disease based on knowledge of an individual's precise genetic profile.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AutoShape 2"/>
          <p:cNvSpPr>
            <a:spLocks noChangeArrowheads="1"/>
          </p:cNvSpPr>
          <p:nvPr/>
        </p:nvSpPr>
        <p:spPr bwMode="auto">
          <a:xfrm>
            <a:off x="7762875" y="3544888"/>
            <a:ext cx="250825" cy="325437"/>
          </a:xfrm>
          <a:prstGeom prst="downArrow">
            <a:avLst>
              <a:gd name="adj1" fmla="val 50000"/>
              <a:gd name="adj2" fmla="val 58861"/>
            </a:avLst>
          </a:prstGeom>
          <a:solidFill>
            <a:schemeClr val="tx2"/>
          </a:solidFill>
          <a:ln w="12700" algn="ctr">
            <a:noFill/>
            <a:miter lim="800000"/>
            <a:headEnd/>
            <a:tailEnd/>
          </a:ln>
          <a:effectLst/>
        </p:spPr>
        <p:txBody>
          <a:bodyPr anchor="ctr"/>
          <a:lstStyle/>
          <a:p>
            <a:pPr algn="ctr"/>
            <a:endParaRPr lang="en-GB" b="1">
              <a:solidFill>
                <a:srgbClr val="0000CC"/>
              </a:solidFill>
            </a:endParaRPr>
          </a:p>
        </p:txBody>
      </p:sp>
      <p:sp>
        <p:nvSpPr>
          <p:cNvPr id="575491" name="AutoShape 3"/>
          <p:cNvSpPr>
            <a:spLocks noChangeArrowheads="1"/>
          </p:cNvSpPr>
          <p:nvPr/>
        </p:nvSpPr>
        <p:spPr bwMode="auto">
          <a:xfrm>
            <a:off x="384175" y="2881313"/>
            <a:ext cx="1528763" cy="633412"/>
          </a:xfrm>
          <a:prstGeom prst="roundRect">
            <a:avLst>
              <a:gd name="adj" fmla="val 0"/>
            </a:avLst>
          </a:prstGeom>
          <a:solidFill>
            <a:srgbClr val="B0B0B0"/>
          </a:solidFill>
          <a:ln w="38100">
            <a:noFill/>
            <a:round/>
            <a:headEnd/>
            <a:tailEnd/>
          </a:ln>
          <a:effectLst/>
        </p:spPr>
        <p:txBody>
          <a:bodyPr anchor="ctr"/>
          <a:lstStyle/>
          <a:p>
            <a:pPr algn="ctr">
              <a:lnSpc>
                <a:spcPct val="80000"/>
              </a:lnSpc>
              <a:spcBef>
                <a:spcPct val="0"/>
              </a:spcBef>
            </a:pPr>
            <a:r>
              <a:rPr lang="zh-CN" altLang="en-US" sz="2000" b="1">
                <a:solidFill>
                  <a:srgbClr val="0000CC"/>
                </a:solidFill>
              </a:rPr>
              <a:t>风险分析</a:t>
            </a:r>
          </a:p>
        </p:txBody>
      </p:sp>
      <p:sp>
        <p:nvSpPr>
          <p:cNvPr id="575492" name="AutoShape 4"/>
          <p:cNvSpPr>
            <a:spLocks noChangeArrowheads="1"/>
          </p:cNvSpPr>
          <p:nvPr/>
        </p:nvSpPr>
        <p:spPr bwMode="auto">
          <a:xfrm>
            <a:off x="1978025" y="2879725"/>
            <a:ext cx="1462088" cy="635000"/>
          </a:xfrm>
          <a:prstGeom prst="roundRect">
            <a:avLst>
              <a:gd name="adj" fmla="val 0"/>
            </a:avLst>
          </a:prstGeom>
          <a:solidFill>
            <a:srgbClr val="A7A7FF"/>
          </a:solidFill>
          <a:ln w="38100">
            <a:noFill/>
            <a:round/>
            <a:headEnd/>
            <a:tailEnd/>
          </a:ln>
          <a:effectLst/>
        </p:spPr>
        <p:txBody>
          <a:bodyPr wrap="none" anchor="ctr"/>
          <a:lstStyle/>
          <a:p>
            <a:pPr algn="ctr">
              <a:lnSpc>
                <a:spcPct val="85000"/>
              </a:lnSpc>
              <a:spcBef>
                <a:spcPct val="0"/>
              </a:spcBef>
            </a:pPr>
            <a:r>
              <a:rPr lang="zh-CN" altLang="en-US" sz="2000" b="1">
                <a:solidFill>
                  <a:srgbClr val="0000CC"/>
                </a:solidFill>
              </a:rPr>
              <a:t>筛选</a:t>
            </a:r>
            <a:r>
              <a:rPr lang="en-US" altLang="zh-CN" sz="2000" b="1">
                <a:solidFill>
                  <a:srgbClr val="0000CC"/>
                </a:solidFill>
              </a:rPr>
              <a:t>/</a:t>
            </a:r>
            <a:r>
              <a:rPr lang="zh-CN" altLang="en-US" sz="2000" b="1">
                <a:solidFill>
                  <a:srgbClr val="0000CC"/>
                </a:solidFill>
              </a:rPr>
              <a:t>诊断</a:t>
            </a:r>
            <a:endParaRPr lang="en-US" altLang="zh-CN" sz="2000" b="1">
              <a:solidFill>
                <a:srgbClr val="0000CC"/>
              </a:solidFill>
            </a:endParaRPr>
          </a:p>
        </p:txBody>
      </p:sp>
      <p:sp>
        <p:nvSpPr>
          <p:cNvPr id="575493" name="Rectangle 5"/>
          <p:cNvSpPr>
            <a:spLocks noGrp="1" noChangeArrowheads="1"/>
          </p:cNvSpPr>
          <p:nvPr>
            <p:ph type="title"/>
          </p:nvPr>
        </p:nvSpPr>
        <p:spPr bwMode="auto">
          <a:xfrm>
            <a:off x="1600200" y="415925"/>
            <a:ext cx="6858000" cy="93027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a:solidFill>
                  <a:srgbClr val="0000CC"/>
                </a:solidFill>
                <a:ea typeface="黑体" pitchFamily="49" charset="-122"/>
              </a:rPr>
              <a:t>个体化医学</a:t>
            </a:r>
            <a:endParaRPr lang="zh-CN" altLang="en-US" sz="2800" b="1" i="1">
              <a:solidFill>
                <a:srgbClr val="0000CC"/>
              </a:solidFill>
              <a:ea typeface="黑体" pitchFamily="49" charset="-122"/>
            </a:endParaRPr>
          </a:p>
        </p:txBody>
      </p:sp>
      <p:sp>
        <p:nvSpPr>
          <p:cNvPr id="575494" name="AutoShape 6"/>
          <p:cNvSpPr>
            <a:spLocks noChangeArrowheads="1"/>
          </p:cNvSpPr>
          <p:nvPr/>
        </p:nvSpPr>
        <p:spPr bwMode="auto">
          <a:xfrm>
            <a:off x="5195888" y="2879725"/>
            <a:ext cx="1728787" cy="635000"/>
          </a:xfrm>
          <a:prstGeom prst="roundRect">
            <a:avLst>
              <a:gd name="adj" fmla="val 0"/>
            </a:avLst>
          </a:prstGeom>
          <a:solidFill>
            <a:srgbClr val="FF9900"/>
          </a:solidFill>
          <a:ln w="38100">
            <a:noFill/>
            <a:round/>
            <a:headEnd/>
            <a:tailEnd/>
          </a:ln>
          <a:effectLst/>
        </p:spPr>
        <p:txBody>
          <a:bodyPr wrap="none" anchor="ctr"/>
          <a:lstStyle/>
          <a:p>
            <a:pPr algn="ctr">
              <a:lnSpc>
                <a:spcPct val="85000"/>
              </a:lnSpc>
              <a:spcBef>
                <a:spcPct val="0"/>
              </a:spcBef>
            </a:pPr>
            <a:r>
              <a:rPr lang="zh-CN" altLang="en-US" sz="2000" b="1">
                <a:solidFill>
                  <a:srgbClr val="0000CC"/>
                </a:solidFill>
              </a:rPr>
              <a:t>预测</a:t>
            </a:r>
          </a:p>
        </p:txBody>
      </p:sp>
      <p:sp>
        <p:nvSpPr>
          <p:cNvPr id="575495" name="AutoShape 7"/>
          <p:cNvSpPr>
            <a:spLocks noChangeArrowheads="1"/>
          </p:cNvSpPr>
          <p:nvPr/>
        </p:nvSpPr>
        <p:spPr bwMode="auto">
          <a:xfrm>
            <a:off x="6989763" y="2879725"/>
            <a:ext cx="1795462" cy="635000"/>
          </a:xfrm>
          <a:prstGeom prst="roundRect">
            <a:avLst>
              <a:gd name="adj" fmla="val 0"/>
            </a:avLst>
          </a:prstGeom>
          <a:solidFill>
            <a:srgbClr val="FF9900"/>
          </a:solidFill>
          <a:ln w="38100">
            <a:noFill/>
            <a:round/>
            <a:headEnd/>
            <a:tailEnd/>
          </a:ln>
          <a:effectLst/>
        </p:spPr>
        <p:txBody>
          <a:bodyPr wrap="none" anchor="ctr"/>
          <a:lstStyle/>
          <a:p>
            <a:pPr algn="ctr">
              <a:lnSpc>
                <a:spcPct val="85000"/>
              </a:lnSpc>
              <a:spcBef>
                <a:spcPct val="40000"/>
              </a:spcBef>
            </a:pPr>
            <a:r>
              <a:rPr lang="zh-CN" altLang="en-US" sz="2000" b="1">
                <a:solidFill>
                  <a:srgbClr val="0000CC"/>
                </a:solidFill>
              </a:rPr>
              <a:t>监测</a:t>
            </a:r>
          </a:p>
        </p:txBody>
      </p:sp>
      <p:sp>
        <p:nvSpPr>
          <p:cNvPr id="575496" name="AutoShape 8"/>
          <p:cNvSpPr>
            <a:spLocks noChangeArrowheads="1"/>
          </p:cNvSpPr>
          <p:nvPr/>
        </p:nvSpPr>
        <p:spPr bwMode="auto">
          <a:xfrm>
            <a:off x="5927725" y="3582988"/>
            <a:ext cx="252413" cy="325437"/>
          </a:xfrm>
          <a:prstGeom prst="downArrow">
            <a:avLst>
              <a:gd name="adj1" fmla="val 50000"/>
              <a:gd name="adj2" fmla="val 58490"/>
            </a:avLst>
          </a:prstGeom>
          <a:solidFill>
            <a:schemeClr val="tx2"/>
          </a:solidFill>
          <a:ln w="12700" algn="ctr">
            <a:noFill/>
            <a:miter lim="800000"/>
            <a:headEnd/>
            <a:tailEnd/>
          </a:ln>
          <a:effectLst/>
        </p:spPr>
        <p:txBody>
          <a:bodyPr anchor="ctr"/>
          <a:lstStyle/>
          <a:p>
            <a:pPr algn="ctr"/>
            <a:endParaRPr lang="en-GB" b="1">
              <a:solidFill>
                <a:srgbClr val="0000CC"/>
              </a:solidFill>
            </a:endParaRPr>
          </a:p>
        </p:txBody>
      </p:sp>
      <p:sp>
        <p:nvSpPr>
          <p:cNvPr id="575497" name="AutoShape 9"/>
          <p:cNvSpPr>
            <a:spLocks noChangeArrowheads="1"/>
          </p:cNvSpPr>
          <p:nvPr/>
        </p:nvSpPr>
        <p:spPr bwMode="auto">
          <a:xfrm>
            <a:off x="2578100" y="3544888"/>
            <a:ext cx="250825" cy="325437"/>
          </a:xfrm>
          <a:prstGeom prst="downArrow">
            <a:avLst>
              <a:gd name="adj1" fmla="val 50000"/>
              <a:gd name="adj2" fmla="val 58861"/>
            </a:avLst>
          </a:prstGeom>
          <a:solidFill>
            <a:schemeClr val="tx2"/>
          </a:solidFill>
          <a:ln w="12700" algn="ctr">
            <a:noFill/>
            <a:miter lim="800000"/>
            <a:headEnd/>
            <a:tailEnd/>
          </a:ln>
          <a:effectLst/>
        </p:spPr>
        <p:txBody>
          <a:bodyPr anchor="ctr"/>
          <a:lstStyle/>
          <a:p>
            <a:pPr algn="ctr"/>
            <a:endParaRPr lang="en-GB" b="1">
              <a:solidFill>
                <a:srgbClr val="0000CC"/>
              </a:solidFill>
            </a:endParaRPr>
          </a:p>
        </p:txBody>
      </p:sp>
      <p:sp>
        <p:nvSpPr>
          <p:cNvPr id="575498" name="AutoShape 10"/>
          <p:cNvSpPr>
            <a:spLocks noChangeArrowheads="1"/>
          </p:cNvSpPr>
          <p:nvPr/>
        </p:nvSpPr>
        <p:spPr bwMode="auto">
          <a:xfrm>
            <a:off x="982663" y="3544888"/>
            <a:ext cx="252412" cy="325437"/>
          </a:xfrm>
          <a:prstGeom prst="downArrow">
            <a:avLst>
              <a:gd name="adj1" fmla="val 50000"/>
              <a:gd name="adj2" fmla="val 58490"/>
            </a:avLst>
          </a:prstGeom>
          <a:solidFill>
            <a:schemeClr val="tx2"/>
          </a:solidFill>
          <a:ln w="12700" algn="ctr">
            <a:noFill/>
            <a:miter lim="800000"/>
            <a:headEnd/>
            <a:tailEnd/>
          </a:ln>
          <a:effectLst/>
        </p:spPr>
        <p:txBody>
          <a:bodyPr anchor="ctr"/>
          <a:lstStyle/>
          <a:p>
            <a:pPr algn="ctr"/>
            <a:endParaRPr lang="en-GB" b="1">
              <a:solidFill>
                <a:srgbClr val="0000CC"/>
              </a:solidFill>
            </a:endParaRPr>
          </a:p>
        </p:txBody>
      </p:sp>
      <p:sp>
        <p:nvSpPr>
          <p:cNvPr id="575499" name="Text Box 11"/>
          <p:cNvSpPr txBox="1">
            <a:spLocks noChangeArrowheads="1"/>
          </p:cNvSpPr>
          <p:nvPr/>
        </p:nvSpPr>
        <p:spPr bwMode="auto">
          <a:xfrm>
            <a:off x="384175" y="4014788"/>
            <a:ext cx="1481138" cy="900112"/>
          </a:xfrm>
          <a:prstGeom prst="rect">
            <a:avLst/>
          </a:prstGeom>
          <a:noFill/>
          <a:ln w="28575">
            <a:solidFill>
              <a:srgbClr val="808080"/>
            </a:solidFill>
            <a:miter lim="800000"/>
            <a:headEnd/>
            <a:tailEnd/>
          </a:ln>
          <a:effectLst/>
        </p:spPr>
        <p:txBody>
          <a:bodyPr anchor="ctr" anchorCtr="1"/>
          <a:lstStyle/>
          <a:p>
            <a:pPr algn="ctr">
              <a:lnSpc>
                <a:spcPct val="85000"/>
              </a:lnSpc>
              <a:spcBef>
                <a:spcPct val="0"/>
              </a:spcBef>
            </a:pPr>
            <a:r>
              <a:rPr lang="zh-CN" altLang="en-US" b="1">
                <a:solidFill>
                  <a:srgbClr val="0000CC"/>
                </a:solidFill>
              </a:rPr>
              <a:t>发病易感遗传缺陷</a:t>
            </a:r>
          </a:p>
        </p:txBody>
      </p:sp>
      <p:sp>
        <p:nvSpPr>
          <p:cNvPr id="575500" name="AutoShape 12"/>
          <p:cNvSpPr>
            <a:spLocks noChangeArrowheads="1"/>
          </p:cNvSpPr>
          <p:nvPr/>
        </p:nvSpPr>
        <p:spPr bwMode="auto">
          <a:xfrm>
            <a:off x="3517900" y="2876550"/>
            <a:ext cx="1585913" cy="635000"/>
          </a:xfrm>
          <a:prstGeom prst="roundRect">
            <a:avLst>
              <a:gd name="adj" fmla="val 0"/>
            </a:avLst>
          </a:prstGeom>
          <a:solidFill>
            <a:srgbClr val="FF9900"/>
          </a:solidFill>
          <a:ln w="38100">
            <a:noFill/>
            <a:round/>
            <a:headEnd/>
            <a:tailEnd/>
          </a:ln>
          <a:effectLst/>
        </p:spPr>
        <p:txBody>
          <a:bodyPr wrap="none" anchor="ctr"/>
          <a:lstStyle/>
          <a:p>
            <a:pPr algn="ctr">
              <a:lnSpc>
                <a:spcPct val="85000"/>
              </a:lnSpc>
              <a:spcBef>
                <a:spcPct val="40000"/>
              </a:spcBef>
            </a:pPr>
            <a:r>
              <a:rPr lang="zh-CN" altLang="en-US" sz="2000" b="1">
                <a:solidFill>
                  <a:srgbClr val="0000CC"/>
                </a:solidFill>
              </a:rPr>
              <a:t>预后</a:t>
            </a:r>
          </a:p>
        </p:txBody>
      </p:sp>
      <p:sp>
        <p:nvSpPr>
          <p:cNvPr id="575501" name="Text Box 13"/>
          <p:cNvSpPr txBox="1">
            <a:spLocks noChangeArrowheads="1"/>
          </p:cNvSpPr>
          <p:nvPr/>
        </p:nvSpPr>
        <p:spPr bwMode="auto">
          <a:xfrm>
            <a:off x="1978025" y="4014788"/>
            <a:ext cx="1481138" cy="900112"/>
          </a:xfrm>
          <a:prstGeom prst="rect">
            <a:avLst/>
          </a:prstGeom>
          <a:noFill/>
          <a:ln w="28575">
            <a:solidFill>
              <a:srgbClr val="A7A7FF"/>
            </a:solidFill>
            <a:miter lim="800000"/>
            <a:headEnd/>
            <a:tailEnd/>
          </a:ln>
          <a:effectLst/>
        </p:spPr>
        <p:txBody>
          <a:bodyPr anchor="ctr" anchorCtr="1"/>
          <a:lstStyle/>
          <a:p>
            <a:pPr algn="ctr">
              <a:lnSpc>
                <a:spcPct val="85000"/>
              </a:lnSpc>
              <a:spcBef>
                <a:spcPct val="0"/>
              </a:spcBef>
            </a:pPr>
            <a:r>
              <a:rPr lang="zh-CN" altLang="en-US" b="1">
                <a:solidFill>
                  <a:srgbClr val="0000CC"/>
                </a:solidFill>
              </a:rPr>
              <a:t>早期查出</a:t>
            </a:r>
          </a:p>
        </p:txBody>
      </p:sp>
      <p:sp>
        <p:nvSpPr>
          <p:cNvPr id="575502" name="Text Box 14"/>
          <p:cNvSpPr txBox="1">
            <a:spLocks noChangeArrowheads="1"/>
          </p:cNvSpPr>
          <p:nvPr/>
        </p:nvSpPr>
        <p:spPr bwMode="auto">
          <a:xfrm>
            <a:off x="3554413" y="4014788"/>
            <a:ext cx="1565275" cy="900112"/>
          </a:xfrm>
          <a:prstGeom prst="rect">
            <a:avLst/>
          </a:prstGeom>
          <a:noFill/>
          <a:ln w="28575">
            <a:solidFill>
              <a:srgbClr val="FF9900"/>
            </a:solidFill>
            <a:miter lim="800000"/>
            <a:headEnd/>
            <a:tailEnd/>
          </a:ln>
          <a:effectLst/>
        </p:spPr>
        <p:txBody>
          <a:bodyPr anchor="ctr" anchorCtr="1"/>
          <a:lstStyle/>
          <a:p>
            <a:pPr algn="ctr">
              <a:lnSpc>
                <a:spcPct val="85000"/>
              </a:lnSpc>
              <a:spcBef>
                <a:spcPct val="0"/>
              </a:spcBef>
              <a:buClr>
                <a:srgbClr val="FFFFFF"/>
              </a:buClr>
            </a:pPr>
            <a:r>
              <a:rPr lang="zh-CN" altLang="en-US" b="1">
                <a:solidFill>
                  <a:srgbClr val="0000CC"/>
                </a:solidFill>
              </a:rPr>
              <a:t>预测可能的发病过程</a:t>
            </a:r>
          </a:p>
        </p:txBody>
      </p:sp>
      <p:sp>
        <p:nvSpPr>
          <p:cNvPr id="575503" name="Text Box 15"/>
          <p:cNvSpPr txBox="1">
            <a:spLocks noChangeArrowheads="1"/>
          </p:cNvSpPr>
          <p:nvPr/>
        </p:nvSpPr>
        <p:spPr bwMode="auto">
          <a:xfrm>
            <a:off x="5237163" y="4014788"/>
            <a:ext cx="1681162" cy="900112"/>
          </a:xfrm>
          <a:prstGeom prst="rect">
            <a:avLst/>
          </a:prstGeom>
          <a:noFill/>
          <a:ln w="28575">
            <a:solidFill>
              <a:srgbClr val="FF9900"/>
            </a:solidFill>
            <a:miter lim="800000"/>
            <a:headEnd/>
            <a:tailEnd/>
          </a:ln>
          <a:effectLst/>
        </p:spPr>
        <p:txBody>
          <a:bodyPr anchor="ctr" anchorCtr="1"/>
          <a:lstStyle/>
          <a:p>
            <a:pPr algn="ctr">
              <a:lnSpc>
                <a:spcPct val="85000"/>
              </a:lnSpc>
              <a:spcBef>
                <a:spcPct val="0"/>
              </a:spcBef>
            </a:pPr>
            <a:r>
              <a:rPr lang="zh-CN" altLang="en-US" b="1">
                <a:solidFill>
                  <a:srgbClr val="0000CC"/>
                </a:solidFill>
              </a:rPr>
              <a:t>预测对药物的可能反应</a:t>
            </a:r>
          </a:p>
        </p:txBody>
      </p:sp>
      <p:sp>
        <p:nvSpPr>
          <p:cNvPr id="575504" name="Text Box 16"/>
          <p:cNvSpPr txBox="1">
            <a:spLocks noChangeArrowheads="1"/>
          </p:cNvSpPr>
          <p:nvPr/>
        </p:nvSpPr>
        <p:spPr bwMode="auto">
          <a:xfrm>
            <a:off x="7010400" y="4014788"/>
            <a:ext cx="1816100" cy="900112"/>
          </a:xfrm>
          <a:prstGeom prst="rect">
            <a:avLst/>
          </a:prstGeom>
          <a:noFill/>
          <a:ln w="28575">
            <a:solidFill>
              <a:srgbClr val="FF9900"/>
            </a:solidFill>
            <a:miter lim="800000"/>
            <a:headEnd/>
            <a:tailEnd/>
          </a:ln>
          <a:effectLst/>
        </p:spPr>
        <p:txBody>
          <a:bodyPr anchor="ctr" anchorCtr="1"/>
          <a:lstStyle/>
          <a:p>
            <a:pPr algn="ctr">
              <a:lnSpc>
                <a:spcPct val="85000"/>
              </a:lnSpc>
              <a:spcBef>
                <a:spcPct val="0"/>
              </a:spcBef>
            </a:pPr>
            <a:r>
              <a:rPr lang="zh-CN" altLang="en-US" b="1">
                <a:solidFill>
                  <a:srgbClr val="0000CC"/>
                </a:solidFill>
              </a:rPr>
              <a:t>监测药物反应和发病反复</a:t>
            </a:r>
            <a:endParaRPr lang="en-US" altLang="zh-CN" b="1">
              <a:solidFill>
                <a:srgbClr val="0000CC"/>
              </a:solidFill>
            </a:endParaRPr>
          </a:p>
        </p:txBody>
      </p:sp>
      <p:sp>
        <p:nvSpPr>
          <p:cNvPr id="575505" name="AutoShape 17"/>
          <p:cNvSpPr>
            <a:spLocks noChangeArrowheads="1"/>
          </p:cNvSpPr>
          <p:nvPr/>
        </p:nvSpPr>
        <p:spPr bwMode="auto">
          <a:xfrm>
            <a:off x="4152900" y="3544888"/>
            <a:ext cx="252413" cy="325437"/>
          </a:xfrm>
          <a:prstGeom prst="downArrow">
            <a:avLst>
              <a:gd name="adj1" fmla="val 50000"/>
              <a:gd name="adj2" fmla="val 58490"/>
            </a:avLst>
          </a:prstGeom>
          <a:solidFill>
            <a:schemeClr val="tx2"/>
          </a:solidFill>
          <a:ln w="12700" algn="ctr">
            <a:noFill/>
            <a:miter lim="800000"/>
            <a:headEnd/>
            <a:tailEnd/>
          </a:ln>
          <a:effectLst/>
        </p:spPr>
        <p:txBody>
          <a:bodyPr anchor="ctr"/>
          <a:lstStyle/>
          <a:p>
            <a:pPr algn="ctr"/>
            <a:endParaRPr lang="en-GB" b="1">
              <a:solidFill>
                <a:srgbClr val="0000CC"/>
              </a:solidFill>
            </a:endParaRPr>
          </a:p>
        </p:txBody>
      </p:sp>
      <p:sp>
        <p:nvSpPr>
          <p:cNvPr id="575506" name="Line 18"/>
          <p:cNvSpPr>
            <a:spLocks noChangeShapeType="1"/>
          </p:cNvSpPr>
          <p:nvPr/>
        </p:nvSpPr>
        <p:spPr bwMode="auto">
          <a:xfrm>
            <a:off x="384175" y="2573338"/>
            <a:ext cx="8507413" cy="0"/>
          </a:xfrm>
          <a:prstGeom prst="line">
            <a:avLst/>
          </a:prstGeom>
          <a:noFill/>
          <a:ln w="28575">
            <a:solidFill>
              <a:srgbClr val="777777"/>
            </a:solidFill>
            <a:round/>
            <a:headEnd/>
            <a:tailEnd type="triangle" w="med" len="med"/>
          </a:ln>
          <a:effectLst/>
        </p:spPr>
        <p:txBody>
          <a:bodyPr>
            <a:spAutoFit/>
          </a:bodyPr>
          <a:lstStyle/>
          <a:p>
            <a:endParaRPr lang="zh-CN" altLang="en-US"/>
          </a:p>
        </p:txBody>
      </p:sp>
      <p:sp>
        <p:nvSpPr>
          <p:cNvPr id="575507" name="Text Box 19"/>
          <p:cNvSpPr txBox="1">
            <a:spLocks noChangeArrowheads="1"/>
          </p:cNvSpPr>
          <p:nvPr/>
        </p:nvSpPr>
        <p:spPr bwMode="auto">
          <a:xfrm>
            <a:off x="450850" y="2070100"/>
            <a:ext cx="1073150" cy="292100"/>
          </a:xfrm>
          <a:prstGeom prst="rect">
            <a:avLst/>
          </a:prstGeom>
          <a:noFill/>
          <a:ln w="12700">
            <a:noFill/>
            <a:miter lim="800000"/>
            <a:headEnd/>
            <a:tailEnd/>
          </a:ln>
          <a:effectLst/>
        </p:spPr>
        <p:txBody>
          <a:bodyPr wrap="none"/>
          <a:lstStyle/>
          <a:p>
            <a:pPr>
              <a:lnSpc>
                <a:spcPct val="85000"/>
              </a:lnSpc>
              <a:spcBef>
                <a:spcPct val="0"/>
              </a:spcBef>
            </a:pPr>
            <a:r>
              <a:rPr lang="zh-CN" altLang="en-US" sz="1600" b="1">
                <a:solidFill>
                  <a:srgbClr val="0000CC"/>
                </a:solidFill>
              </a:rPr>
              <a:t>健康状态</a:t>
            </a:r>
          </a:p>
        </p:txBody>
      </p:sp>
      <p:sp>
        <p:nvSpPr>
          <p:cNvPr id="575508" name="Text Box 20"/>
          <p:cNvSpPr txBox="1">
            <a:spLocks noChangeArrowheads="1"/>
          </p:cNvSpPr>
          <p:nvPr/>
        </p:nvSpPr>
        <p:spPr bwMode="auto">
          <a:xfrm>
            <a:off x="2047875" y="2070100"/>
            <a:ext cx="1685925" cy="508000"/>
          </a:xfrm>
          <a:prstGeom prst="rect">
            <a:avLst/>
          </a:prstGeom>
          <a:noFill/>
          <a:ln w="12700">
            <a:noFill/>
            <a:miter lim="800000"/>
            <a:headEnd/>
            <a:tailEnd/>
          </a:ln>
          <a:effectLst/>
        </p:spPr>
        <p:txBody>
          <a:bodyPr/>
          <a:lstStyle/>
          <a:p>
            <a:pPr>
              <a:lnSpc>
                <a:spcPct val="85000"/>
              </a:lnSpc>
              <a:spcBef>
                <a:spcPct val="0"/>
              </a:spcBef>
            </a:pPr>
            <a:r>
              <a:rPr lang="zh-CN" altLang="en-US" sz="1600" b="1">
                <a:solidFill>
                  <a:srgbClr val="0000CC"/>
                </a:solidFill>
              </a:rPr>
              <a:t>无症状疾病状态</a:t>
            </a:r>
          </a:p>
        </p:txBody>
      </p:sp>
      <p:sp>
        <p:nvSpPr>
          <p:cNvPr id="575509" name="Text Box 21"/>
          <p:cNvSpPr txBox="1">
            <a:spLocks noChangeArrowheads="1"/>
          </p:cNvSpPr>
          <p:nvPr/>
        </p:nvSpPr>
        <p:spPr bwMode="auto">
          <a:xfrm>
            <a:off x="6899275" y="2070100"/>
            <a:ext cx="1635125" cy="508000"/>
          </a:xfrm>
          <a:prstGeom prst="rect">
            <a:avLst/>
          </a:prstGeom>
          <a:noFill/>
          <a:ln w="12700">
            <a:noFill/>
            <a:miter lim="800000"/>
            <a:headEnd/>
            <a:tailEnd/>
          </a:ln>
          <a:effectLst/>
        </p:spPr>
        <p:txBody>
          <a:bodyPr/>
          <a:lstStyle/>
          <a:p>
            <a:pPr>
              <a:lnSpc>
                <a:spcPct val="85000"/>
              </a:lnSpc>
              <a:spcBef>
                <a:spcPct val="0"/>
              </a:spcBef>
            </a:pPr>
            <a:r>
              <a:rPr lang="zh-CN" altLang="en-US" sz="1600" b="1">
                <a:solidFill>
                  <a:srgbClr val="0000CC"/>
                </a:solidFill>
              </a:rPr>
              <a:t>慢性疾病</a:t>
            </a:r>
            <a:r>
              <a:rPr lang="en-US" altLang="zh-CN" sz="1600" b="1">
                <a:solidFill>
                  <a:srgbClr val="0000CC"/>
                </a:solidFill>
              </a:rPr>
              <a:t>/</a:t>
            </a:r>
            <a:r>
              <a:rPr lang="zh-CN" altLang="en-US" sz="1600" b="1">
                <a:solidFill>
                  <a:srgbClr val="0000CC"/>
                </a:solidFill>
              </a:rPr>
              <a:t>接受治疗状态</a:t>
            </a:r>
          </a:p>
        </p:txBody>
      </p:sp>
      <p:sp>
        <p:nvSpPr>
          <p:cNvPr id="575510" name="AutoShape 22"/>
          <p:cNvSpPr>
            <a:spLocks noChangeArrowheads="1"/>
          </p:cNvSpPr>
          <p:nvPr/>
        </p:nvSpPr>
        <p:spPr bwMode="auto">
          <a:xfrm>
            <a:off x="7031038" y="5648325"/>
            <a:ext cx="1860550" cy="490538"/>
          </a:xfrm>
          <a:prstGeom prst="roundRect">
            <a:avLst>
              <a:gd name="adj" fmla="val 0"/>
            </a:avLst>
          </a:prstGeom>
          <a:solidFill>
            <a:srgbClr val="FF9900"/>
          </a:solidFill>
          <a:ln w="38100">
            <a:noFill/>
            <a:round/>
            <a:headEnd/>
            <a:tailEnd/>
          </a:ln>
          <a:effectLst/>
        </p:spPr>
        <p:txBody>
          <a:bodyPr wrap="none" anchor="ctr"/>
          <a:lstStyle/>
          <a:p>
            <a:pPr algn="ctr"/>
            <a:r>
              <a:rPr lang="zh-CN" altLang="en-US" b="1">
                <a:solidFill>
                  <a:srgbClr val="0000CC"/>
                </a:solidFill>
              </a:rPr>
              <a:t>合理治疗的适应</a:t>
            </a:r>
          </a:p>
        </p:txBody>
      </p:sp>
      <p:sp>
        <p:nvSpPr>
          <p:cNvPr id="575511" name="Text Box 23"/>
          <p:cNvSpPr txBox="1">
            <a:spLocks noChangeArrowheads="1"/>
          </p:cNvSpPr>
          <p:nvPr/>
        </p:nvSpPr>
        <p:spPr bwMode="auto">
          <a:xfrm>
            <a:off x="3575050" y="5137150"/>
            <a:ext cx="5316538" cy="366713"/>
          </a:xfrm>
          <a:prstGeom prst="rect">
            <a:avLst/>
          </a:prstGeom>
          <a:solidFill>
            <a:srgbClr val="FF9900"/>
          </a:solidFill>
          <a:ln w="12700">
            <a:noFill/>
            <a:miter lim="800000"/>
            <a:headEnd/>
            <a:tailEnd/>
          </a:ln>
          <a:effectLst/>
        </p:spPr>
        <p:txBody>
          <a:bodyPr/>
          <a:lstStyle/>
          <a:p>
            <a:pPr algn="ctr"/>
            <a:r>
              <a:rPr lang="zh-CN" altLang="en-US" b="1">
                <a:solidFill>
                  <a:srgbClr val="0000CC"/>
                </a:solidFill>
              </a:rPr>
              <a:t>病人分层 </a:t>
            </a:r>
            <a:r>
              <a:rPr lang="en-US" altLang="zh-CN" b="1">
                <a:solidFill>
                  <a:srgbClr val="0000CC"/>
                </a:solidFill>
              </a:rPr>
              <a:t>/ </a:t>
            </a:r>
            <a:r>
              <a:rPr lang="zh-CN" altLang="en-US" b="1">
                <a:solidFill>
                  <a:srgbClr val="0000CC"/>
                </a:solidFill>
              </a:rPr>
              <a:t>治疗选择</a:t>
            </a:r>
          </a:p>
        </p:txBody>
      </p:sp>
      <p:sp>
        <p:nvSpPr>
          <p:cNvPr id="575512" name="Text Box 24"/>
          <p:cNvSpPr txBox="1">
            <a:spLocks noChangeArrowheads="1"/>
          </p:cNvSpPr>
          <p:nvPr/>
        </p:nvSpPr>
        <p:spPr bwMode="auto">
          <a:xfrm>
            <a:off x="4238625" y="2070100"/>
            <a:ext cx="2009775" cy="300038"/>
          </a:xfrm>
          <a:prstGeom prst="rect">
            <a:avLst/>
          </a:prstGeom>
          <a:noFill/>
          <a:ln w="12700">
            <a:noFill/>
            <a:miter lim="800000"/>
            <a:headEnd/>
            <a:tailEnd/>
          </a:ln>
          <a:effectLst/>
        </p:spPr>
        <p:txBody>
          <a:bodyPr wrap="none"/>
          <a:lstStyle/>
          <a:p>
            <a:pPr>
              <a:lnSpc>
                <a:spcPct val="85000"/>
              </a:lnSpc>
              <a:spcBef>
                <a:spcPct val="0"/>
              </a:spcBef>
            </a:pPr>
            <a:r>
              <a:rPr lang="zh-CN" altLang="en-US" sz="1600" b="1">
                <a:solidFill>
                  <a:srgbClr val="0000CC"/>
                </a:solidFill>
              </a:rPr>
              <a:t>有症状疾病状态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5510"/>
                                        </p:tgtEl>
                                        <p:attrNameLst>
                                          <p:attrName>style.visibility</p:attrName>
                                        </p:attrNameLst>
                                      </p:cBhvr>
                                      <p:to>
                                        <p:strVal val="visible"/>
                                      </p:to>
                                    </p:set>
                                    <p:animEffect transition="in" filter="fade">
                                      <p:cBhvr>
                                        <p:cTn id="7" dur="500"/>
                                        <p:tgtEl>
                                          <p:spTgt spid="5755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5511"/>
                                        </p:tgtEl>
                                        <p:attrNameLst>
                                          <p:attrName>style.visibility</p:attrName>
                                        </p:attrNameLst>
                                      </p:cBhvr>
                                      <p:to>
                                        <p:strVal val="visible"/>
                                      </p:to>
                                    </p:set>
                                    <p:animEffect transition="in" filter="fade">
                                      <p:cBhvr>
                                        <p:cTn id="10" dur="500"/>
                                        <p:tgtEl>
                                          <p:spTgt spid="575511"/>
                                        </p:tgtEl>
                                      </p:cBhvr>
                                    </p:animEffect>
                                  </p:childTnLst>
                                </p:cTn>
                              </p:par>
                              <p:par>
                                <p:cTn id="11" presetID="9" presetClass="emph" presetSubtype="0" grpId="0" nodeType="withEffect">
                                  <p:stCondLst>
                                    <p:cond delay="0"/>
                                  </p:stCondLst>
                                  <p:childTnLst>
                                    <p:set>
                                      <p:cBhvr rctx="PPT">
                                        <p:cTn id="12" dur="indefinite"/>
                                        <p:tgtEl>
                                          <p:spTgt spid="575491"/>
                                        </p:tgtEl>
                                        <p:attrNameLst>
                                          <p:attrName>style.opacity</p:attrName>
                                        </p:attrNameLst>
                                      </p:cBhvr>
                                      <p:to>
                                        <p:strVal val="0.5"/>
                                      </p:to>
                                    </p:set>
                                    <p:animEffect filter="image" prLst="opacity: 0.5">
                                      <p:cBhvr rctx="IE">
                                        <p:cTn id="13" dur="indefinite"/>
                                        <p:tgtEl>
                                          <p:spTgt spid="575491"/>
                                        </p:tgtEl>
                                      </p:cBhvr>
                                    </p:animEffect>
                                  </p:childTnLst>
                                </p:cTn>
                              </p:par>
                              <p:par>
                                <p:cTn id="14" presetID="9" presetClass="emph" presetSubtype="0" grpId="0" nodeType="withEffect">
                                  <p:stCondLst>
                                    <p:cond delay="0"/>
                                  </p:stCondLst>
                                  <p:childTnLst>
                                    <p:set>
                                      <p:cBhvr rctx="PPT">
                                        <p:cTn id="15" dur="indefinite"/>
                                        <p:tgtEl>
                                          <p:spTgt spid="575492"/>
                                        </p:tgtEl>
                                        <p:attrNameLst>
                                          <p:attrName>style.opacity</p:attrName>
                                        </p:attrNameLst>
                                      </p:cBhvr>
                                      <p:to>
                                        <p:strVal val="0.5"/>
                                      </p:to>
                                    </p:set>
                                    <p:animEffect filter="image" prLst="opacity: 0.5">
                                      <p:cBhvr rctx="IE">
                                        <p:cTn id="16" dur="indefinite"/>
                                        <p:tgtEl>
                                          <p:spTgt spid="575492"/>
                                        </p:tgtEl>
                                      </p:cBhvr>
                                    </p:animEffect>
                                  </p:childTnLst>
                                </p:cTn>
                              </p:par>
                              <p:par>
                                <p:cTn id="17" presetID="9" presetClass="emph" presetSubtype="0" grpId="0" nodeType="withEffect">
                                  <p:stCondLst>
                                    <p:cond delay="0"/>
                                  </p:stCondLst>
                                  <p:childTnLst>
                                    <p:set>
                                      <p:cBhvr rctx="PPT">
                                        <p:cTn id="18" dur="indefinite"/>
                                        <p:tgtEl>
                                          <p:spTgt spid="575497"/>
                                        </p:tgtEl>
                                        <p:attrNameLst>
                                          <p:attrName>style.opacity</p:attrName>
                                        </p:attrNameLst>
                                      </p:cBhvr>
                                      <p:to>
                                        <p:strVal val="0.5"/>
                                      </p:to>
                                    </p:set>
                                    <p:animEffect filter="image" prLst="opacity: 0.5">
                                      <p:cBhvr rctx="IE">
                                        <p:cTn id="19" dur="indefinite"/>
                                        <p:tgtEl>
                                          <p:spTgt spid="575497"/>
                                        </p:tgtEl>
                                      </p:cBhvr>
                                    </p:animEffect>
                                  </p:childTnLst>
                                </p:cTn>
                              </p:par>
                              <p:par>
                                <p:cTn id="20" presetID="9" presetClass="emph" presetSubtype="0" grpId="0" nodeType="withEffect">
                                  <p:stCondLst>
                                    <p:cond delay="0"/>
                                  </p:stCondLst>
                                  <p:childTnLst>
                                    <p:set>
                                      <p:cBhvr rctx="PPT">
                                        <p:cTn id="21" dur="indefinite"/>
                                        <p:tgtEl>
                                          <p:spTgt spid="575498"/>
                                        </p:tgtEl>
                                        <p:attrNameLst>
                                          <p:attrName>style.opacity</p:attrName>
                                        </p:attrNameLst>
                                      </p:cBhvr>
                                      <p:to>
                                        <p:strVal val="0.5"/>
                                      </p:to>
                                    </p:set>
                                    <p:animEffect filter="image" prLst="opacity: 0.5">
                                      <p:cBhvr rctx="IE">
                                        <p:cTn id="22" dur="indefinite"/>
                                        <p:tgtEl>
                                          <p:spTgt spid="575498"/>
                                        </p:tgtEl>
                                      </p:cBhvr>
                                    </p:animEffect>
                                  </p:childTnLst>
                                </p:cTn>
                              </p:par>
                              <p:par>
                                <p:cTn id="23" presetID="9" presetClass="emph" presetSubtype="0" grpId="0" nodeType="withEffect">
                                  <p:stCondLst>
                                    <p:cond delay="0"/>
                                  </p:stCondLst>
                                  <p:childTnLst>
                                    <p:set>
                                      <p:cBhvr rctx="PPT">
                                        <p:cTn id="24" dur="indefinite"/>
                                        <p:tgtEl>
                                          <p:spTgt spid="575499"/>
                                        </p:tgtEl>
                                        <p:attrNameLst>
                                          <p:attrName>style.opacity</p:attrName>
                                        </p:attrNameLst>
                                      </p:cBhvr>
                                      <p:to>
                                        <p:strVal val="0.5"/>
                                      </p:to>
                                    </p:set>
                                    <p:animEffect filter="image" prLst="opacity: 0.5">
                                      <p:cBhvr rctx="IE">
                                        <p:cTn id="25" dur="indefinite"/>
                                        <p:tgtEl>
                                          <p:spTgt spid="575499"/>
                                        </p:tgtEl>
                                      </p:cBhvr>
                                    </p:animEffect>
                                  </p:childTnLst>
                                </p:cTn>
                              </p:par>
                              <p:par>
                                <p:cTn id="26" presetID="9" presetClass="emph" presetSubtype="0" grpId="0" nodeType="withEffect">
                                  <p:stCondLst>
                                    <p:cond delay="0"/>
                                  </p:stCondLst>
                                  <p:childTnLst>
                                    <p:set>
                                      <p:cBhvr rctx="PPT">
                                        <p:cTn id="27" dur="indefinite"/>
                                        <p:tgtEl>
                                          <p:spTgt spid="575501"/>
                                        </p:tgtEl>
                                        <p:attrNameLst>
                                          <p:attrName>style.opacity</p:attrName>
                                        </p:attrNameLst>
                                      </p:cBhvr>
                                      <p:to>
                                        <p:strVal val="0.5"/>
                                      </p:to>
                                    </p:set>
                                    <p:animEffect filter="image" prLst="opacity: 0.5">
                                      <p:cBhvr rctx="IE">
                                        <p:cTn id="28" dur="indefinite"/>
                                        <p:tgtEl>
                                          <p:spTgt spid="575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animBg="1"/>
      <p:bldP spid="575492" grpId="0" animBg="1"/>
      <p:bldP spid="575497" grpId="0" animBg="1"/>
      <p:bldP spid="575498" grpId="0" animBg="1"/>
      <p:bldP spid="575499" grpId="0" animBg="1"/>
      <p:bldP spid="575501" grpId="0" animBg="1"/>
      <p:bldP spid="575510" grpId="0" animBg="1"/>
      <p:bldP spid="5755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a:xfrm>
            <a:off x="7924800" y="6356350"/>
            <a:ext cx="762000" cy="365125"/>
          </a:xfrm>
          <a:prstGeom prst="rect">
            <a:avLst/>
          </a:prstGeom>
        </p:spPr>
        <p:txBody>
          <a:bodyPr/>
          <a:lstStyle/>
          <a:p>
            <a:pPr>
              <a:defRPr/>
            </a:pPr>
            <a:fld id="{58DAC853-9B2A-4CBD-8701-259181EDF858}" type="slidenum">
              <a:rPr lang="en-US" altLang="zh-CN"/>
              <a:pPr>
                <a:defRPr/>
              </a:pPr>
              <a:t>4</a:t>
            </a:fld>
            <a:endParaRPr lang="en-US" altLang="zh-CN"/>
          </a:p>
        </p:txBody>
      </p:sp>
      <p:sp>
        <p:nvSpPr>
          <p:cNvPr id="11267" name="Text Box 1026"/>
          <p:cNvSpPr txBox="1">
            <a:spLocks noChangeArrowheads="1"/>
          </p:cNvSpPr>
          <p:nvPr/>
        </p:nvSpPr>
        <p:spPr bwMode="auto">
          <a:xfrm>
            <a:off x="838200" y="1752600"/>
            <a:ext cx="6226175" cy="1555750"/>
          </a:xfrm>
          <a:prstGeom prst="rect">
            <a:avLst/>
          </a:prstGeom>
          <a:noFill/>
          <a:ln w="9525">
            <a:noFill/>
            <a:miter lim="800000"/>
            <a:headEnd/>
            <a:tailEnd/>
          </a:ln>
        </p:spPr>
        <p:txBody>
          <a:bodyPr wrap="none">
            <a:spAutoFit/>
          </a:bodyPr>
          <a:lstStyle/>
          <a:p>
            <a:r>
              <a:rPr lang="en-US" altLang="zh-CN" sz="9600" i="1">
                <a:solidFill>
                  <a:srgbClr val="FFFF00"/>
                </a:solidFill>
                <a:latin typeface="Constantia" pitchFamily="18" charset="0"/>
              </a:rPr>
              <a:t>Rx  +  </a:t>
            </a:r>
            <a:r>
              <a:rPr lang="en-US" altLang="zh-CN" sz="9600">
                <a:solidFill>
                  <a:srgbClr val="66FF33"/>
                </a:solidFill>
                <a:latin typeface="Constantia" pitchFamily="18" charset="0"/>
                <a:sym typeface="Wingdings" pitchFamily="2" charset="2"/>
              </a:rPr>
              <a:t></a:t>
            </a:r>
            <a:r>
              <a:rPr lang="en-US" altLang="zh-CN" sz="9600">
                <a:solidFill>
                  <a:srgbClr val="FFFF00"/>
                </a:solidFill>
                <a:latin typeface="Constantia" pitchFamily="18" charset="0"/>
                <a:sym typeface="Wingdings" pitchFamily="2" charset="2"/>
              </a:rPr>
              <a:t> </a:t>
            </a:r>
            <a:r>
              <a:rPr lang="en-US" altLang="zh-CN" sz="9600" i="1">
                <a:solidFill>
                  <a:srgbClr val="FFFF00"/>
                </a:solidFill>
                <a:latin typeface="Constantia" pitchFamily="18" charset="0"/>
              </a:rPr>
              <a:t> =</a:t>
            </a:r>
            <a:endParaRPr lang="en-US" altLang="zh-CN" sz="4800" i="1">
              <a:solidFill>
                <a:srgbClr val="FFFF00"/>
              </a:solidFill>
              <a:latin typeface="Constantia" pitchFamily="18" charset="0"/>
              <a:sym typeface="Wingdings" pitchFamily="2" charset="2"/>
            </a:endParaRPr>
          </a:p>
        </p:txBody>
      </p:sp>
      <p:sp>
        <p:nvSpPr>
          <p:cNvPr id="11268" name="Text Box 1027"/>
          <p:cNvSpPr txBox="1">
            <a:spLocks noChangeArrowheads="1"/>
          </p:cNvSpPr>
          <p:nvPr/>
        </p:nvSpPr>
        <p:spPr bwMode="auto">
          <a:xfrm>
            <a:off x="7239000" y="1676400"/>
            <a:ext cx="1212850" cy="1555750"/>
          </a:xfrm>
          <a:prstGeom prst="rect">
            <a:avLst/>
          </a:prstGeom>
          <a:noFill/>
          <a:ln w="9525">
            <a:noFill/>
            <a:miter lim="800000"/>
            <a:headEnd/>
            <a:tailEnd/>
          </a:ln>
        </p:spPr>
        <p:txBody>
          <a:bodyPr wrap="none">
            <a:spAutoFit/>
          </a:bodyPr>
          <a:lstStyle/>
          <a:p>
            <a:r>
              <a:rPr lang="en-US" altLang="zh-CN" sz="9600">
                <a:solidFill>
                  <a:srgbClr val="FFFF00"/>
                </a:solidFill>
                <a:latin typeface="Constantia" pitchFamily="18" charset="0"/>
                <a:sym typeface="Wingdings" pitchFamily="2" charset="2"/>
              </a:rPr>
              <a:t></a:t>
            </a:r>
          </a:p>
        </p:txBody>
      </p:sp>
      <p:sp>
        <p:nvSpPr>
          <p:cNvPr id="11269" name="Text Box 1028"/>
          <p:cNvSpPr txBox="1">
            <a:spLocks noChangeArrowheads="1"/>
          </p:cNvSpPr>
          <p:nvPr/>
        </p:nvSpPr>
        <p:spPr bwMode="auto">
          <a:xfrm>
            <a:off x="914400" y="4495800"/>
            <a:ext cx="6226175" cy="1555750"/>
          </a:xfrm>
          <a:prstGeom prst="rect">
            <a:avLst/>
          </a:prstGeom>
          <a:noFill/>
          <a:ln w="9525">
            <a:noFill/>
            <a:miter lim="800000"/>
            <a:headEnd/>
            <a:tailEnd/>
          </a:ln>
        </p:spPr>
        <p:txBody>
          <a:bodyPr wrap="none">
            <a:spAutoFit/>
          </a:bodyPr>
          <a:lstStyle/>
          <a:p>
            <a:r>
              <a:rPr lang="en-US" altLang="zh-CN" sz="9600" i="1">
                <a:solidFill>
                  <a:srgbClr val="FFFF00"/>
                </a:solidFill>
                <a:latin typeface="Constantia" pitchFamily="18" charset="0"/>
              </a:rPr>
              <a:t>Rx  +  </a:t>
            </a:r>
            <a:r>
              <a:rPr lang="en-US" altLang="zh-CN" sz="9600">
                <a:solidFill>
                  <a:srgbClr val="66FFFF"/>
                </a:solidFill>
                <a:latin typeface="Constantia" pitchFamily="18" charset="0"/>
                <a:sym typeface="Wingdings" pitchFamily="2" charset="2"/>
              </a:rPr>
              <a:t></a:t>
            </a:r>
            <a:r>
              <a:rPr lang="en-US" altLang="zh-CN" sz="9600">
                <a:solidFill>
                  <a:srgbClr val="FFFF00"/>
                </a:solidFill>
                <a:latin typeface="Constantia" pitchFamily="18" charset="0"/>
                <a:sym typeface="Wingdings" pitchFamily="2" charset="2"/>
              </a:rPr>
              <a:t> </a:t>
            </a:r>
            <a:r>
              <a:rPr lang="en-US" altLang="zh-CN" sz="9600" i="1">
                <a:solidFill>
                  <a:srgbClr val="FFFF00"/>
                </a:solidFill>
                <a:latin typeface="Constantia" pitchFamily="18" charset="0"/>
              </a:rPr>
              <a:t> =</a:t>
            </a:r>
          </a:p>
        </p:txBody>
      </p:sp>
      <p:sp>
        <p:nvSpPr>
          <p:cNvPr id="11270" name="Text Box 1029"/>
          <p:cNvSpPr txBox="1">
            <a:spLocks noChangeArrowheads="1"/>
          </p:cNvSpPr>
          <p:nvPr/>
        </p:nvSpPr>
        <p:spPr bwMode="auto">
          <a:xfrm>
            <a:off x="7467600" y="4495800"/>
            <a:ext cx="990600" cy="1555750"/>
          </a:xfrm>
          <a:prstGeom prst="rect">
            <a:avLst/>
          </a:prstGeom>
          <a:noFill/>
          <a:ln w="9525">
            <a:noFill/>
            <a:miter lim="800000"/>
            <a:headEnd/>
            <a:tailEnd/>
          </a:ln>
        </p:spPr>
        <p:txBody>
          <a:bodyPr wrap="none">
            <a:spAutoFit/>
          </a:bodyPr>
          <a:lstStyle/>
          <a:p>
            <a:r>
              <a:rPr lang="en-US" altLang="zh-CN" sz="9600" dirty="0">
                <a:latin typeface="Constantia" pitchFamily="18" charset="0"/>
                <a:sym typeface="Wingdings" pitchFamily="2" charset="2"/>
              </a:rPr>
              <a:t></a:t>
            </a:r>
            <a:endParaRPr lang="en-US" altLang="zh-CN" dirty="0">
              <a:latin typeface="Constantia" pitchFamily="18" charset="0"/>
            </a:endParaRPr>
          </a:p>
        </p:txBody>
      </p:sp>
      <p:sp>
        <p:nvSpPr>
          <p:cNvPr id="11271" name="Text Box 1031"/>
          <p:cNvSpPr txBox="1">
            <a:spLocks noChangeArrowheads="1"/>
          </p:cNvSpPr>
          <p:nvPr/>
        </p:nvSpPr>
        <p:spPr bwMode="auto">
          <a:xfrm>
            <a:off x="1066800" y="304800"/>
            <a:ext cx="7864475" cy="646331"/>
          </a:xfrm>
          <a:prstGeom prst="rect">
            <a:avLst/>
          </a:prstGeom>
          <a:noFill/>
          <a:ln w="9525">
            <a:noFill/>
            <a:miter lim="800000"/>
            <a:headEnd/>
            <a:tailEnd/>
          </a:ln>
        </p:spPr>
        <p:txBody>
          <a:bodyPr>
            <a:spAutoFit/>
          </a:bodyPr>
          <a:lstStyle/>
          <a:p>
            <a:pPr algn="ctr"/>
            <a:r>
              <a:rPr lang="en-US" altLang="zh-CN" sz="3600" b="1" dirty="0">
                <a:latin typeface="Constantia" pitchFamily="18" charset="0"/>
              </a:rPr>
              <a:t>Differences in genetic constitution</a:t>
            </a:r>
          </a:p>
        </p:txBody>
      </p:sp>
      <p:sp>
        <p:nvSpPr>
          <p:cNvPr id="11272" name="Text Box 1032"/>
          <p:cNvSpPr txBox="1">
            <a:spLocks noChangeArrowheads="1"/>
          </p:cNvSpPr>
          <p:nvPr/>
        </p:nvSpPr>
        <p:spPr bwMode="auto">
          <a:xfrm>
            <a:off x="914400" y="3124200"/>
            <a:ext cx="6226175" cy="1555750"/>
          </a:xfrm>
          <a:prstGeom prst="rect">
            <a:avLst/>
          </a:prstGeom>
          <a:noFill/>
          <a:ln w="9525">
            <a:noFill/>
            <a:miter lim="800000"/>
            <a:headEnd/>
            <a:tailEnd/>
          </a:ln>
        </p:spPr>
        <p:txBody>
          <a:bodyPr wrap="none">
            <a:spAutoFit/>
          </a:bodyPr>
          <a:lstStyle/>
          <a:p>
            <a:r>
              <a:rPr lang="en-US" altLang="zh-CN" sz="9600" i="1">
                <a:solidFill>
                  <a:srgbClr val="FFFF00"/>
                </a:solidFill>
                <a:latin typeface="Constantia" pitchFamily="18" charset="0"/>
              </a:rPr>
              <a:t>Rx  +  </a:t>
            </a:r>
            <a:r>
              <a:rPr lang="en-US" altLang="zh-CN" sz="9600">
                <a:solidFill>
                  <a:srgbClr val="66FFFF"/>
                </a:solidFill>
                <a:latin typeface="Constantia" pitchFamily="18" charset="0"/>
                <a:sym typeface="Wingdings" pitchFamily="2" charset="2"/>
              </a:rPr>
              <a:t></a:t>
            </a:r>
            <a:r>
              <a:rPr lang="en-US" altLang="zh-CN" sz="9600">
                <a:solidFill>
                  <a:srgbClr val="FFFF00"/>
                </a:solidFill>
                <a:latin typeface="Constantia" pitchFamily="18" charset="0"/>
                <a:sym typeface="Wingdings" pitchFamily="2" charset="2"/>
              </a:rPr>
              <a:t> </a:t>
            </a:r>
            <a:r>
              <a:rPr lang="en-US" altLang="zh-CN" sz="9600" i="1">
                <a:solidFill>
                  <a:srgbClr val="FFFF00"/>
                </a:solidFill>
                <a:latin typeface="Constantia" pitchFamily="18" charset="0"/>
              </a:rPr>
              <a:t> =</a:t>
            </a:r>
            <a:endParaRPr lang="en-US" altLang="zh-CN" sz="4800" i="1">
              <a:solidFill>
                <a:srgbClr val="FFFF00"/>
              </a:solidFill>
              <a:latin typeface="Constantia" pitchFamily="18" charset="0"/>
              <a:sym typeface="Wingdings" pitchFamily="2" charset="2"/>
            </a:endParaRPr>
          </a:p>
        </p:txBody>
      </p:sp>
      <p:sp>
        <p:nvSpPr>
          <p:cNvPr id="11273" name="Text Box 1033"/>
          <p:cNvSpPr txBox="1">
            <a:spLocks noChangeArrowheads="1"/>
          </p:cNvSpPr>
          <p:nvPr/>
        </p:nvSpPr>
        <p:spPr bwMode="auto">
          <a:xfrm>
            <a:off x="7315200" y="3048000"/>
            <a:ext cx="1212850" cy="1555750"/>
          </a:xfrm>
          <a:prstGeom prst="rect">
            <a:avLst/>
          </a:prstGeom>
          <a:noFill/>
          <a:ln w="9525">
            <a:noFill/>
            <a:miter lim="800000"/>
            <a:headEnd/>
            <a:tailEnd/>
          </a:ln>
        </p:spPr>
        <p:txBody>
          <a:bodyPr wrap="none">
            <a:spAutoFit/>
          </a:bodyPr>
          <a:lstStyle/>
          <a:p>
            <a:r>
              <a:rPr lang="en-US" altLang="zh-CN" sz="9600">
                <a:solidFill>
                  <a:srgbClr val="66FF33"/>
                </a:solidFill>
                <a:latin typeface="Constantia" pitchFamily="18" charset="0"/>
                <a:sym typeface="Wingdings" pitchFamily="2" charset="2"/>
              </a:rPr>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477963" y="333375"/>
            <a:ext cx="7132637" cy="519113"/>
          </a:xfrm>
          <a:prstGeom prst="rect">
            <a:avLst/>
          </a:prstGeom>
          <a:noFill/>
          <a:ln w="9525">
            <a:noFill/>
            <a:miter lim="800000"/>
            <a:headEnd/>
            <a:tailEnd/>
          </a:ln>
          <a:effectLst/>
        </p:spPr>
        <p:txBody>
          <a:bodyPr>
            <a:spAutoFit/>
          </a:bodyPr>
          <a:lstStyle/>
          <a:p>
            <a:pPr eaLnBrk="1" hangingPunct="1">
              <a:spcBef>
                <a:spcPct val="0"/>
              </a:spcBef>
            </a:pPr>
            <a:r>
              <a:rPr lang="zh-CN" altLang="en-US" sz="2800" b="1">
                <a:solidFill>
                  <a:srgbClr val="0000CC"/>
                </a:solidFill>
              </a:rPr>
              <a:t>个体化医学</a:t>
            </a:r>
            <a:r>
              <a:rPr lang="en-US" altLang="zh-CN" sz="2800" b="1">
                <a:solidFill>
                  <a:srgbClr val="0000CC"/>
                </a:solidFill>
              </a:rPr>
              <a:t>-</a:t>
            </a:r>
            <a:r>
              <a:rPr lang="zh-CN" altLang="en-US" sz="2800" b="1">
                <a:solidFill>
                  <a:srgbClr val="0000CC"/>
                </a:solidFill>
              </a:rPr>
              <a:t>基因组学医学</a:t>
            </a:r>
            <a:r>
              <a:rPr lang="en-US" altLang="zh-CN" sz="2800" b="1">
                <a:solidFill>
                  <a:srgbClr val="0000CC"/>
                </a:solidFill>
              </a:rPr>
              <a:t>-21</a:t>
            </a:r>
            <a:r>
              <a:rPr lang="zh-CN" altLang="en-US" sz="2800" b="1">
                <a:solidFill>
                  <a:srgbClr val="0000CC"/>
                </a:solidFill>
              </a:rPr>
              <a:t>世纪医学</a:t>
            </a:r>
          </a:p>
        </p:txBody>
      </p:sp>
      <p:sp>
        <p:nvSpPr>
          <p:cNvPr id="415747" name="Text Box 3"/>
          <p:cNvSpPr txBox="1">
            <a:spLocks noChangeArrowheads="1"/>
          </p:cNvSpPr>
          <p:nvPr/>
        </p:nvSpPr>
        <p:spPr bwMode="auto">
          <a:xfrm>
            <a:off x="1066800" y="1143000"/>
            <a:ext cx="7620000" cy="860425"/>
          </a:xfrm>
          <a:prstGeom prst="rect">
            <a:avLst/>
          </a:prstGeom>
          <a:noFill/>
          <a:ln w="9525">
            <a:noFill/>
            <a:miter lim="800000"/>
            <a:headEnd/>
            <a:tailEnd/>
          </a:ln>
          <a:effectLst/>
        </p:spPr>
        <p:txBody>
          <a:bodyPr>
            <a:spAutoFit/>
          </a:bodyPr>
          <a:lstStyle/>
          <a:p>
            <a:pPr eaLnBrk="1" hangingPunct="1">
              <a:lnSpc>
                <a:spcPct val="105000"/>
              </a:lnSpc>
              <a:spcBef>
                <a:spcPct val="0"/>
              </a:spcBef>
            </a:pPr>
            <a:r>
              <a:rPr lang="zh-CN" altLang="en-US" sz="2400" b="1" u="sng">
                <a:solidFill>
                  <a:srgbClr val="0000CC"/>
                </a:solidFill>
              </a:rPr>
              <a:t>针对每个个体的基因谱，进行个体化的终身疾病检测、预防和治疗</a:t>
            </a:r>
            <a:endParaRPr lang="en-US" altLang="zh-CN" sz="2400" b="1" u="sng">
              <a:solidFill>
                <a:srgbClr val="0000CC"/>
              </a:solidFill>
            </a:endParaRPr>
          </a:p>
        </p:txBody>
      </p:sp>
      <p:sp>
        <p:nvSpPr>
          <p:cNvPr id="415748" name="Rectangle 4"/>
          <p:cNvSpPr>
            <a:spLocks noChangeArrowheads="1"/>
          </p:cNvSpPr>
          <p:nvPr/>
        </p:nvSpPr>
        <p:spPr bwMode="auto">
          <a:xfrm>
            <a:off x="1143000" y="2133600"/>
            <a:ext cx="7924800" cy="53340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accent1"/>
              </a:buClr>
              <a:buSzPct val="85000"/>
              <a:buFont typeface="Wingdings" pitchFamily="2" charset="2"/>
              <a:buChar char="o"/>
            </a:pPr>
            <a:r>
              <a:rPr lang="zh-CN" altLang="en-US" sz="2000" b="1" dirty="0">
                <a:solidFill>
                  <a:srgbClr val="0000CC"/>
                </a:solidFill>
              </a:rPr>
              <a:t>预警</a:t>
            </a:r>
            <a:r>
              <a:rPr lang="en-US" altLang="zh-CN" sz="2000" b="1" dirty="0">
                <a:solidFill>
                  <a:srgbClr val="0000CC"/>
                </a:solidFill>
              </a:rPr>
              <a:t>(Predictive)</a:t>
            </a:r>
            <a:r>
              <a:rPr lang="en-US" altLang="zh-CN" sz="2400" dirty="0">
                <a:solidFill>
                  <a:srgbClr val="0000CC"/>
                </a:solidFill>
              </a:rPr>
              <a:t> </a:t>
            </a:r>
          </a:p>
          <a:p>
            <a:pPr marL="742950" lvl="1" indent="-285750" eaLnBrk="1" hangingPunct="1">
              <a:lnSpc>
                <a:spcPct val="90000"/>
              </a:lnSpc>
              <a:spcBef>
                <a:spcPct val="40000"/>
              </a:spcBef>
              <a:buClr>
                <a:schemeClr val="accent1"/>
              </a:buClr>
              <a:buSzPct val="70000"/>
              <a:buFont typeface="Wingdings" pitchFamily="2" charset="2"/>
              <a:buChar char="n"/>
            </a:pPr>
            <a:r>
              <a:rPr lang="zh-CN" altLang="en-US" sz="1700" b="1" dirty="0">
                <a:solidFill>
                  <a:srgbClr val="0000CC"/>
                </a:solidFill>
              </a:rPr>
              <a:t>疾病概率史</a:t>
            </a:r>
            <a:r>
              <a:rPr lang="en-US" altLang="zh-CN" sz="1700" b="1" dirty="0">
                <a:solidFill>
                  <a:srgbClr val="0000CC"/>
                </a:solidFill>
              </a:rPr>
              <a:t>-DNA</a:t>
            </a:r>
            <a:r>
              <a:rPr lang="zh-CN" altLang="en-US" sz="1700" b="1" dirty="0">
                <a:solidFill>
                  <a:srgbClr val="0000CC"/>
                </a:solidFill>
              </a:rPr>
              <a:t>序列</a:t>
            </a:r>
            <a:endParaRPr lang="en-US" altLang="zh-CN" sz="1700" b="1" dirty="0">
              <a:solidFill>
                <a:srgbClr val="0000CC"/>
              </a:solidFill>
            </a:endParaRPr>
          </a:p>
          <a:p>
            <a:pPr marL="742950" lvl="1" indent="-285750" eaLnBrk="1" hangingPunct="1">
              <a:lnSpc>
                <a:spcPct val="90000"/>
              </a:lnSpc>
              <a:spcBef>
                <a:spcPct val="20000"/>
              </a:spcBef>
              <a:buClr>
                <a:schemeClr val="accent1"/>
              </a:buClr>
              <a:buSzPct val="70000"/>
              <a:buFont typeface="Wingdings" pitchFamily="2" charset="2"/>
              <a:buChar char="n"/>
            </a:pPr>
            <a:r>
              <a:rPr lang="zh-CN" altLang="en-US" sz="1700" b="1" dirty="0">
                <a:solidFill>
                  <a:srgbClr val="0000CC"/>
                </a:solidFill>
              </a:rPr>
              <a:t>定期体检和</a:t>
            </a:r>
            <a:r>
              <a:rPr lang="zh-CN" altLang="en-US" sz="1700" b="1" dirty="0" smtClean="0">
                <a:solidFill>
                  <a:srgbClr val="0000CC"/>
                </a:solidFill>
              </a:rPr>
              <a:t>血液参数</a:t>
            </a:r>
            <a:r>
              <a:rPr lang="zh-CN" altLang="en-US" sz="1700" b="1" dirty="0">
                <a:solidFill>
                  <a:srgbClr val="0000CC"/>
                </a:solidFill>
              </a:rPr>
              <a:t>检测</a:t>
            </a:r>
            <a:endParaRPr lang="en-US" altLang="zh-CN" sz="1700" b="1" dirty="0">
              <a:solidFill>
                <a:srgbClr val="0000CC"/>
              </a:solidFill>
            </a:endParaRPr>
          </a:p>
          <a:p>
            <a:pPr marL="342900" indent="-342900" eaLnBrk="1" hangingPunct="1">
              <a:lnSpc>
                <a:spcPct val="90000"/>
              </a:lnSpc>
              <a:spcBef>
                <a:spcPct val="20000"/>
              </a:spcBef>
              <a:buClr>
                <a:schemeClr val="accent1"/>
              </a:buClr>
              <a:buSzPct val="85000"/>
              <a:buFont typeface="Wingdings" pitchFamily="2" charset="2"/>
              <a:buChar char="o"/>
            </a:pPr>
            <a:endParaRPr lang="en-US" altLang="zh-CN" sz="900" b="1" dirty="0">
              <a:solidFill>
                <a:srgbClr val="0000CC"/>
              </a:solidFill>
            </a:endParaRPr>
          </a:p>
          <a:p>
            <a:pPr marL="342900" indent="-342900" eaLnBrk="1" hangingPunct="1">
              <a:lnSpc>
                <a:spcPct val="90000"/>
              </a:lnSpc>
              <a:spcBef>
                <a:spcPct val="20000"/>
              </a:spcBef>
              <a:buClr>
                <a:schemeClr val="accent1"/>
              </a:buClr>
              <a:buSzPct val="85000"/>
              <a:buFont typeface="Wingdings" pitchFamily="2" charset="2"/>
              <a:buChar char="o"/>
            </a:pPr>
            <a:r>
              <a:rPr lang="zh-CN" altLang="en-US" sz="2000" b="1" dirty="0">
                <a:solidFill>
                  <a:srgbClr val="0000CC"/>
                </a:solidFill>
              </a:rPr>
              <a:t>预防</a:t>
            </a:r>
            <a:r>
              <a:rPr lang="en-US" altLang="zh-CN" sz="2000" b="1" dirty="0">
                <a:solidFill>
                  <a:srgbClr val="0000CC"/>
                </a:solidFill>
              </a:rPr>
              <a:t>(Preventive)</a:t>
            </a:r>
            <a:r>
              <a:rPr lang="en-US" altLang="zh-CN" sz="2400" b="1" dirty="0">
                <a:solidFill>
                  <a:srgbClr val="0000CC"/>
                </a:solidFill>
              </a:rPr>
              <a:t> </a:t>
            </a:r>
          </a:p>
          <a:p>
            <a:pPr marL="742950" lvl="1" indent="-285750" eaLnBrk="1" hangingPunct="1">
              <a:lnSpc>
                <a:spcPct val="90000"/>
              </a:lnSpc>
              <a:spcBef>
                <a:spcPct val="40000"/>
              </a:spcBef>
              <a:buClr>
                <a:schemeClr val="accent1"/>
              </a:buClr>
              <a:buSzPct val="70000"/>
              <a:buFont typeface="Wingdings" pitchFamily="2" charset="2"/>
              <a:buChar char="n"/>
            </a:pPr>
            <a:r>
              <a:rPr lang="zh-CN" altLang="en-US" sz="1700" b="1" dirty="0">
                <a:solidFill>
                  <a:srgbClr val="0000CC"/>
                </a:solidFill>
              </a:rPr>
              <a:t>生活方式的改变和避免危险因素</a:t>
            </a:r>
          </a:p>
          <a:p>
            <a:pPr marL="742950" lvl="1" indent="-285750" eaLnBrk="1" hangingPunct="1">
              <a:lnSpc>
                <a:spcPct val="90000"/>
              </a:lnSpc>
              <a:spcBef>
                <a:spcPct val="40000"/>
              </a:spcBef>
              <a:buClr>
                <a:schemeClr val="accent1"/>
              </a:buClr>
              <a:buSzPct val="70000"/>
              <a:buFont typeface="Wingdings" pitchFamily="2" charset="2"/>
              <a:buChar char="n"/>
            </a:pPr>
            <a:r>
              <a:rPr lang="zh-CN" altLang="en-US" sz="1700" b="1" dirty="0">
                <a:solidFill>
                  <a:srgbClr val="0000CC"/>
                </a:solidFill>
              </a:rPr>
              <a:t>疫苗</a:t>
            </a:r>
          </a:p>
          <a:p>
            <a:pPr marL="742950" lvl="1" indent="-285750" eaLnBrk="1" hangingPunct="1">
              <a:lnSpc>
                <a:spcPct val="90000"/>
              </a:lnSpc>
              <a:spcBef>
                <a:spcPct val="40000"/>
              </a:spcBef>
              <a:buClr>
                <a:schemeClr val="accent1"/>
              </a:buClr>
              <a:buSzPct val="70000"/>
              <a:buFont typeface="Wingdings" pitchFamily="2" charset="2"/>
              <a:buChar char="n"/>
            </a:pPr>
            <a:r>
              <a:rPr lang="zh-CN" altLang="en-US" sz="1700" b="1" dirty="0">
                <a:solidFill>
                  <a:srgbClr val="0000CC"/>
                </a:solidFill>
              </a:rPr>
              <a:t>重点在疗养</a:t>
            </a:r>
          </a:p>
          <a:p>
            <a:pPr marL="742950" lvl="1" indent="-285750" eaLnBrk="1" hangingPunct="1">
              <a:lnSpc>
                <a:spcPct val="90000"/>
              </a:lnSpc>
              <a:spcBef>
                <a:spcPct val="20000"/>
              </a:spcBef>
              <a:buClr>
                <a:schemeClr val="accent1"/>
              </a:buClr>
              <a:buSzPct val="70000"/>
              <a:buFont typeface="Wingdings" pitchFamily="2" charset="2"/>
              <a:buNone/>
            </a:pPr>
            <a:endParaRPr lang="en-US" altLang="zh-CN" sz="800" b="1" dirty="0">
              <a:solidFill>
                <a:srgbClr val="0000CC"/>
              </a:solidFill>
            </a:endParaRPr>
          </a:p>
          <a:p>
            <a:pPr marL="342900" indent="-342900" eaLnBrk="1" hangingPunct="1">
              <a:lnSpc>
                <a:spcPct val="90000"/>
              </a:lnSpc>
              <a:spcBef>
                <a:spcPct val="20000"/>
              </a:spcBef>
              <a:buClr>
                <a:schemeClr val="accent1"/>
              </a:buClr>
              <a:buSzPct val="85000"/>
              <a:buFont typeface="Wingdings" pitchFamily="2" charset="2"/>
              <a:buChar char="o"/>
            </a:pPr>
            <a:r>
              <a:rPr lang="zh-CN" altLang="en-US" sz="2000" b="1" dirty="0">
                <a:solidFill>
                  <a:srgbClr val="0000CC"/>
                </a:solidFill>
              </a:rPr>
              <a:t>个体化治疗</a:t>
            </a:r>
            <a:r>
              <a:rPr lang="en-US" altLang="zh-CN" sz="2000" b="1" dirty="0">
                <a:solidFill>
                  <a:srgbClr val="0000CC"/>
                </a:solidFill>
              </a:rPr>
              <a:t>(Personalized therapy)</a:t>
            </a:r>
            <a:r>
              <a:rPr lang="en-US" altLang="zh-CN" sz="2400" b="1" dirty="0">
                <a:solidFill>
                  <a:srgbClr val="0000CC"/>
                </a:solidFill>
              </a:rPr>
              <a:t> </a:t>
            </a:r>
          </a:p>
          <a:p>
            <a:pPr marL="742950" lvl="1" indent="-285750" eaLnBrk="1" hangingPunct="1">
              <a:lnSpc>
                <a:spcPct val="90000"/>
              </a:lnSpc>
              <a:spcBef>
                <a:spcPct val="40000"/>
              </a:spcBef>
              <a:buClr>
                <a:schemeClr val="accent1"/>
              </a:buClr>
              <a:buSzPct val="70000"/>
              <a:buFont typeface="Wingdings" pitchFamily="2" charset="2"/>
              <a:buChar char="n"/>
            </a:pPr>
            <a:r>
              <a:rPr lang="zh-CN" altLang="en-US" sz="1700" b="1" dirty="0">
                <a:solidFill>
                  <a:srgbClr val="0000CC"/>
                </a:solidFill>
              </a:rPr>
              <a:t>根据个体的独特遗传变异</a:t>
            </a:r>
            <a:r>
              <a:rPr lang="en-US" altLang="zh-CN" sz="1700" b="1" dirty="0">
                <a:solidFill>
                  <a:srgbClr val="0000CC"/>
                </a:solidFill>
              </a:rPr>
              <a:t>, </a:t>
            </a:r>
            <a:r>
              <a:rPr lang="zh-CN" altLang="en-US" sz="1700" b="1" dirty="0">
                <a:solidFill>
                  <a:srgbClr val="0000CC"/>
                </a:solidFill>
              </a:rPr>
              <a:t>选择合适药物和治疗方案</a:t>
            </a:r>
            <a:endParaRPr lang="en-US" altLang="zh-CN" sz="1700" b="1" dirty="0">
              <a:solidFill>
                <a:srgbClr val="0000CC"/>
              </a:solidFill>
            </a:endParaRPr>
          </a:p>
          <a:p>
            <a:pPr marL="742950" lvl="1" indent="-285750" eaLnBrk="1" hangingPunct="1">
              <a:lnSpc>
                <a:spcPct val="90000"/>
              </a:lnSpc>
              <a:spcBef>
                <a:spcPct val="20000"/>
              </a:spcBef>
              <a:buClr>
                <a:schemeClr val="accent1"/>
              </a:buClr>
              <a:buSzPct val="70000"/>
              <a:buFont typeface="Wingdings" pitchFamily="2" charset="2"/>
              <a:buChar char="n"/>
            </a:pPr>
            <a:r>
              <a:rPr lang="zh-CN" altLang="en-US" sz="1700" b="1" dirty="0">
                <a:solidFill>
                  <a:srgbClr val="0000CC"/>
                </a:solidFill>
              </a:rPr>
              <a:t>开发针对独特遗传变异人群的药物</a:t>
            </a:r>
          </a:p>
          <a:p>
            <a:pPr marL="742950" lvl="1" indent="-285750" eaLnBrk="1" hangingPunct="1">
              <a:lnSpc>
                <a:spcPct val="90000"/>
              </a:lnSpc>
              <a:spcBef>
                <a:spcPct val="20000"/>
              </a:spcBef>
              <a:buClr>
                <a:schemeClr val="accent1"/>
              </a:buClr>
              <a:buSzPct val="70000"/>
              <a:buFont typeface="Wingdings" pitchFamily="2" charset="2"/>
              <a:buChar char="n"/>
            </a:pPr>
            <a:endParaRPr lang="en-US" altLang="zh-CN" sz="800" b="1" dirty="0">
              <a:solidFill>
                <a:srgbClr val="0000CC"/>
              </a:solidFill>
            </a:endParaRPr>
          </a:p>
          <a:p>
            <a:pPr marL="342900" indent="-342900" eaLnBrk="1" hangingPunct="1">
              <a:lnSpc>
                <a:spcPct val="90000"/>
              </a:lnSpc>
              <a:spcBef>
                <a:spcPct val="20000"/>
              </a:spcBef>
              <a:buClr>
                <a:schemeClr val="accent1"/>
              </a:buClr>
              <a:buSzPct val="85000"/>
              <a:buFont typeface="Wingdings" pitchFamily="2" charset="2"/>
              <a:buChar char="o"/>
            </a:pPr>
            <a:r>
              <a:rPr lang="zh-CN" altLang="en-US" sz="2000" b="1" dirty="0">
                <a:solidFill>
                  <a:srgbClr val="0000CC"/>
                </a:solidFill>
              </a:rPr>
              <a:t>参与</a:t>
            </a:r>
            <a:r>
              <a:rPr lang="en-US" altLang="zh-CN" sz="2000" b="1" dirty="0">
                <a:solidFill>
                  <a:srgbClr val="0000CC"/>
                </a:solidFill>
              </a:rPr>
              <a:t>(Participatory)</a:t>
            </a:r>
            <a:r>
              <a:rPr lang="en-US" altLang="zh-CN" sz="2400" b="1" dirty="0">
                <a:solidFill>
                  <a:srgbClr val="0000CC"/>
                </a:solidFill>
              </a:rPr>
              <a:t> </a:t>
            </a:r>
          </a:p>
          <a:p>
            <a:pPr marL="742950" lvl="1" indent="-285750" eaLnBrk="1" hangingPunct="1">
              <a:lnSpc>
                <a:spcPct val="90000"/>
              </a:lnSpc>
              <a:spcBef>
                <a:spcPct val="40000"/>
              </a:spcBef>
              <a:buClr>
                <a:schemeClr val="accent1"/>
              </a:buClr>
              <a:buSzPct val="70000"/>
              <a:buFont typeface="Wingdings" pitchFamily="2" charset="2"/>
              <a:buChar char="n"/>
            </a:pPr>
            <a:r>
              <a:rPr lang="zh-CN" altLang="en-US" sz="1700" b="1" dirty="0">
                <a:solidFill>
                  <a:srgbClr val="0000CC"/>
                </a:solidFill>
              </a:rPr>
              <a:t>病人了解疾病并参与用药选择</a:t>
            </a:r>
            <a:endParaRPr lang="en-US" altLang="zh-CN" sz="1700" b="1" dirty="0">
              <a:solidFill>
                <a:srgbClr val="0000CC"/>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1676400" y="298450"/>
            <a:ext cx="1970088" cy="519113"/>
          </a:xfrm>
          <a:prstGeom prst="rect">
            <a:avLst/>
          </a:prstGeom>
          <a:noFill/>
          <a:ln w="9525">
            <a:noFill/>
            <a:miter lim="800000"/>
            <a:headEnd/>
            <a:tailEnd/>
          </a:ln>
          <a:effectLst/>
        </p:spPr>
        <p:txBody>
          <a:bodyPr wrap="none">
            <a:spAutoFit/>
          </a:bodyPr>
          <a:lstStyle/>
          <a:p>
            <a:pPr eaLnBrk="1" hangingPunct="1">
              <a:spcBef>
                <a:spcPct val="0"/>
              </a:spcBef>
            </a:pPr>
            <a:r>
              <a:rPr lang="zh-CN" altLang="en-US" sz="2800" b="1">
                <a:solidFill>
                  <a:srgbClr val="0000CC"/>
                </a:solidFill>
              </a:rPr>
              <a:t>个体化用药</a:t>
            </a:r>
          </a:p>
        </p:txBody>
      </p:sp>
      <p:sp>
        <p:nvSpPr>
          <p:cNvPr id="573443" name="Text Box 3"/>
          <p:cNvSpPr txBox="1">
            <a:spLocks noChangeArrowheads="1"/>
          </p:cNvSpPr>
          <p:nvPr/>
        </p:nvSpPr>
        <p:spPr bwMode="auto">
          <a:xfrm>
            <a:off x="914400" y="1617663"/>
            <a:ext cx="7924800" cy="4478337"/>
          </a:xfrm>
          <a:prstGeom prst="rect">
            <a:avLst/>
          </a:prstGeom>
          <a:noFill/>
          <a:ln w="9525">
            <a:noFill/>
            <a:miter lim="800000"/>
            <a:headEnd/>
            <a:tailEnd/>
          </a:ln>
          <a:effectLst/>
        </p:spPr>
        <p:txBody>
          <a:bodyPr>
            <a:spAutoFit/>
          </a:bodyPr>
          <a:lstStyle/>
          <a:p>
            <a:pPr algn="ctr">
              <a:spcBef>
                <a:spcPct val="0"/>
              </a:spcBef>
            </a:pPr>
            <a:r>
              <a:rPr lang="en-US" altLang="zh-CN" sz="3200" b="1">
                <a:solidFill>
                  <a:srgbClr val="0000CC"/>
                </a:solidFill>
                <a:ea typeface="宋体" pitchFamily="2" charset="-122"/>
              </a:rPr>
              <a:t>The use of information from a patient’s genotype to select the most appropriate therapy for a disease or condition - the right dose of the right drug to the right patients at the right time.</a:t>
            </a:r>
          </a:p>
          <a:p>
            <a:pPr algn="ctr" eaLnBrk="1" hangingPunct="1">
              <a:spcBef>
                <a:spcPct val="0"/>
              </a:spcBef>
            </a:pPr>
            <a:endParaRPr lang="en-US" altLang="zh-CN" sz="3200" b="1">
              <a:solidFill>
                <a:srgbClr val="0000CC"/>
              </a:solidFill>
              <a:ea typeface="宋体" pitchFamily="2" charset="-122"/>
            </a:endParaRPr>
          </a:p>
          <a:p>
            <a:pPr algn="ctr" eaLnBrk="1" hangingPunct="1">
              <a:spcBef>
                <a:spcPct val="0"/>
              </a:spcBef>
            </a:pPr>
            <a:endParaRPr lang="en-US" altLang="zh-CN" sz="3200" b="1">
              <a:solidFill>
                <a:srgbClr val="0000CC"/>
              </a:solidFill>
              <a:ea typeface="宋体" pitchFamily="2" charset="-122"/>
            </a:endParaRPr>
          </a:p>
          <a:p>
            <a:pPr algn="ctr" eaLnBrk="1" hangingPunct="1">
              <a:spcBef>
                <a:spcPct val="0"/>
              </a:spcBef>
            </a:pPr>
            <a:r>
              <a:rPr lang="en-US" altLang="zh-CN" sz="3200" b="1">
                <a:solidFill>
                  <a:srgbClr val="0000CC"/>
                </a:solidFill>
                <a:ea typeface="宋体" pitchFamily="2" charset="-122"/>
              </a:rPr>
              <a:t>The first applicable area in personalized medicine.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1428750" y="161925"/>
            <a:ext cx="7504113" cy="876300"/>
          </a:xfrm>
          <a:prstGeom prst="rect">
            <a:avLst/>
          </a:prstGeom>
          <a:noFill/>
          <a:ln w="9525">
            <a:noFill/>
            <a:miter lim="800000"/>
            <a:headEnd/>
            <a:tailEnd/>
          </a:ln>
        </p:spPr>
        <p:txBody>
          <a:bodyPr anchor="ctr"/>
          <a:lstStyle/>
          <a:p>
            <a:pPr eaLnBrk="1" hangingPunct="1">
              <a:spcBef>
                <a:spcPct val="0"/>
              </a:spcBef>
            </a:pPr>
            <a:r>
              <a:rPr lang="zh-CN" altLang="en-US" sz="2800" b="1">
                <a:solidFill>
                  <a:srgbClr val="0000CC"/>
                </a:solidFill>
              </a:rPr>
              <a:t>个体化用药</a:t>
            </a:r>
          </a:p>
        </p:txBody>
      </p:sp>
      <p:sp>
        <p:nvSpPr>
          <p:cNvPr id="417795" name="Rectangle 3"/>
          <p:cNvSpPr>
            <a:spLocks noChangeArrowheads="1"/>
          </p:cNvSpPr>
          <p:nvPr/>
        </p:nvSpPr>
        <p:spPr bwMode="auto">
          <a:xfrm>
            <a:off x="914400" y="1476375"/>
            <a:ext cx="8001000" cy="1373188"/>
          </a:xfrm>
          <a:prstGeom prst="rect">
            <a:avLst/>
          </a:prstGeom>
          <a:noFill/>
          <a:ln w="12700" cap="sq">
            <a:noFill/>
            <a:miter lim="800000"/>
            <a:headEnd type="none" w="sm" len="sm"/>
            <a:tailEnd type="none" w="sm" len="sm"/>
          </a:ln>
          <a:effectLst/>
        </p:spPr>
        <p:txBody>
          <a:bodyPr>
            <a:spAutoFit/>
          </a:bodyPr>
          <a:lstStyle/>
          <a:p>
            <a:pPr marL="2235200" indent="-2235200" eaLnBrk="1" hangingPunct="1">
              <a:spcBef>
                <a:spcPct val="0"/>
              </a:spcBef>
            </a:pPr>
            <a:r>
              <a:rPr kumimoji="1" lang="zh-CN" altLang="en-US" sz="2800" b="1" u="sng">
                <a:solidFill>
                  <a:srgbClr val="0000CC"/>
                </a:solidFill>
              </a:rPr>
              <a:t>新的医学模式</a:t>
            </a:r>
            <a:r>
              <a:rPr kumimoji="1" lang="en-US" altLang="zh-CN" sz="2800" b="1" u="sng">
                <a:solidFill>
                  <a:srgbClr val="0000CC"/>
                </a:solidFill>
              </a:rPr>
              <a:t>:</a:t>
            </a:r>
            <a:r>
              <a:rPr kumimoji="1" lang="zh-CN" altLang="en-US" sz="2800" b="1">
                <a:solidFill>
                  <a:srgbClr val="0000CC"/>
                </a:solidFill>
              </a:rPr>
              <a:t>个体化治疗</a:t>
            </a:r>
          </a:p>
          <a:p>
            <a:pPr marL="2235200" indent="-2235200" eaLnBrk="1" hangingPunct="1">
              <a:spcBef>
                <a:spcPct val="0"/>
              </a:spcBef>
            </a:pPr>
            <a:r>
              <a:rPr kumimoji="1" lang="zh-CN" altLang="en-US" sz="2800" b="1">
                <a:solidFill>
                  <a:srgbClr val="0000CC"/>
                </a:solidFill>
              </a:rPr>
              <a:t>                      （</a:t>
            </a:r>
            <a:r>
              <a:rPr kumimoji="1" lang="en-US" altLang="zh-CN" sz="2800" b="1">
                <a:solidFill>
                  <a:srgbClr val="0000CC"/>
                </a:solidFill>
              </a:rPr>
              <a:t>Personalized Therapy</a:t>
            </a:r>
            <a:r>
              <a:rPr kumimoji="1" lang="zh-CN" altLang="en-US" sz="2800" b="1">
                <a:solidFill>
                  <a:srgbClr val="0000CC"/>
                </a:solidFill>
              </a:rPr>
              <a:t>），根据分子诊断提出治疗方案</a:t>
            </a:r>
          </a:p>
        </p:txBody>
      </p:sp>
      <p:sp>
        <p:nvSpPr>
          <p:cNvPr id="417796" name="Freeform 4"/>
          <p:cNvSpPr>
            <a:spLocks/>
          </p:cNvSpPr>
          <p:nvPr/>
        </p:nvSpPr>
        <p:spPr bwMode="auto">
          <a:xfrm>
            <a:off x="914400" y="3309938"/>
            <a:ext cx="2138363" cy="1763712"/>
          </a:xfrm>
          <a:custGeom>
            <a:avLst/>
            <a:gdLst/>
            <a:ahLst/>
            <a:cxnLst>
              <a:cxn ang="0">
                <a:pos x="0" y="0"/>
              </a:cxn>
              <a:cxn ang="0">
                <a:pos x="3041" y="0"/>
              </a:cxn>
              <a:cxn ang="0">
                <a:pos x="3901" y="1305"/>
              </a:cxn>
              <a:cxn ang="0">
                <a:pos x="3041" y="2610"/>
              </a:cxn>
              <a:cxn ang="0">
                <a:pos x="0" y="2610"/>
              </a:cxn>
              <a:cxn ang="0">
                <a:pos x="865" y="1305"/>
              </a:cxn>
              <a:cxn ang="0">
                <a:pos x="0" y="0"/>
              </a:cxn>
            </a:cxnLst>
            <a:rect l="0" t="0" r="r" b="b"/>
            <a:pathLst>
              <a:path w="3901" h="2610">
                <a:moveTo>
                  <a:pt x="0" y="0"/>
                </a:moveTo>
                <a:lnTo>
                  <a:pt x="3041" y="0"/>
                </a:lnTo>
                <a:lnTo>
                  <a:pt x="3901" y="1305"/>
                </a:lnTo>
                <a:lnTo>
                  <a:pt x="3041" y="2610"/>
                </a:lnTo>
                <a:lnTo>
                  <a:pt x="0" y="2610"/>
                </a:lnTo>
                <a:lnTo>
                  <a:pt x="865" y="1305"/>
                </a:lnTo>
                <a:lnTo>
                  <a:pt x="0" y="0"/>
                </a:lnTo>
                <a:close/>
              </a:path>
            </a:pathLst>
          </a:custGeom>
          <a:gradFill rotWithShape="1">
            <a:gsLst>
              <a:gs pos="0">
                <a:srgbClr val="EAB200">
                  <a:alpha val="50000"/>
                </a:srgbClr>
              </a:gs>
              <a:gs pos="100000">
                <a:srgbClr val="EAB200">
                  <a:gamma/>
                  <a:tint val="28627"/>
                  <a:invGamma/>
                </a:srgbClr>
              </a:gs>
            </a:gsLst>
            <a:lin ang="5400000" scaled="1"/>
          </a:gradFill>
          <a:ln w="9525">
            <a:noFill/>
            <a:round/>
            <a:headEnd/>
            <a:tailEnd/>
          </a:ln>
          <a:scene3d>
            <a:camera prst="legacyObliqueTop">
              <a:rot lat="300000" lon="0" rev="0"/>
            </a:camera>
            <a:lightRig rig="legacyFlat3" dir="b"/>
          </a:scene3d>
          <a:sp3d extrusionH="430200" prstMaterial="legacyMatte">
            <a:bevelT w="13500" h="13500" prst="angle"/>
            <a:bevelB w="13500" h="13500" prst="angle"/>
            <a:extrusionClr>
              <a:srgbClr val="EAB200"/>
            </a:extrusionClr>
          </a:sp3d>
        </p:spPr>
        <p:txBody>
          <a:bodyPr>
            <a:flatTx/>
          </a:bodyPr>
          <a:lstStyle/>
          <a:p>
            <a:endParaRPr lang="zh-CN" altLang="en-US"/>
          </a:p>
        </p:txBody>
      </p:sp>
      <p:sp>
        <p:nvSpPr>
          <p:cNvPr id="417797" name="Text Box 5"/>
          <p:cNvSpPr txBox="1">
            <a:spLocks noChangeArrowheads="1"/>
          </p:cNvSpPr>
          <p:nvPr/>
        </p:nvSpPr>
        <p:spPr bwMode="auto">
          <a:xfrm>
            <a:off x="1219200" y="3886200"/>
            <a:ext cx="1809750" cy="396875"/>
          </a:xfrm>
          <a:prstGeom prst="rect">
            <a:avLst/>
          </a:prstGeom>
          <a:noFill/>
          <a:ln w="9525" algn="ctr">
            <a:noFill/>
            <a:miter lim="800000"/>
            <a:headEnd/>
            <a:tailEnd/>
          </a:ln>
          <a:effectLst/>
        </p:spPr>
        <p:txBody>
          <a:bodyPr>
            <a:spAutoFit/>
          </a:bodyPr>
          <a:lstStyle/>
          <a:p>
            <a:pPr algn="ctr" eaLnBrk="1" hangingPunct="1"/>
            <a:r>
              <a:rPr lang="zh-CN" altLang="en-US" sz="2000" b="1">
                <a:solidFill>
                  <a:srgbClr val="0000CC"/>
                </a:solidFill>
                <a:latin typeface="黑体" pitchFamily="49" charset="-122"/>
              </a:rPr>
              <a:t>诊断</a:t>
            </a:r>
            <a:endParaRPr lang="en-US" altLang="zh-CN" sz="2000" b="1">
              <a:solidFill>
                <a:srgbClr val="0000CC"/>
              </a:solidFill>
              <a:latin typeface="黑体" pitchFamily="49" charset="-122"/>
            </a:endParaRPr>
          </a:p>
        </p:txBody>
      </p:sp>
      <p:sp>
        <p:nvSpPr>
          <p:cNvPr id="417798" name="Freeform 6"/>
          <p:cNvSpPr>
            <a:spLocks/>
          </p:cNvSpPr>
          <p:nvPr/>
        </p:nvSpPr>
        <p:spPr bwMode="auto">
          <a:xfrm>
            <a:off x="2814638" y="3309938"/>
            <a:ext cx="2138362" cy="1763712"/>
          </a:xfrm>
          <a:custGeom>
            <a:avLst/>
            <a:gdLst/>
            <a:ahLst/>
            <a:cxnLst>
              <a:cxn ang="0">
                <a:pos x="0" y="0"/>
              </a:cxn>
              <a:cxn ang="0">
                <a:pos x="3041" y="0"/>
              </a:cxn>
              <a:cxn ang="0">
                <a:pos x="3901" y="1305"/>
              </a:cxn>
              <a:cxn ang="0">
                <a:pos x="3041" y="2610"/>
              </a:cxn>
              <a:cxn ang="0">
                <a:pos x="0" y="2610"/>
              </a:cxn>
              <a:cxn ang="0">
                <a:pos x="865" y="1305"/>
              </a:cxn>
              <a:cxn ang="0">
                <a:pos x="0" y="0"/>
              </a:cxn>
            </a:cxnLst>
            <a:rect l="0" t="0" r="r" b="b"/>
            <a:pathLst>
              <a:path w="3901" h="2610">
                <a:moveTo>
                  <a:pt x="0" y="0"/>
                </a:moveTo>
                <a:lnTo>
                  <a:pt x="3041" y="0"/>
                </a:lnTo>
                <a:lnTo>
                  <a:pt x="3901" y="1305"/>
                </a:lnTo>
                <a:lnTo>
                  <a:pt x="3041" y="2610"/>
                </a:lnTo>
                <a:lnTo>
                  <a:pt x="0" y="2610"/>
                </a:lnTo>
                <a:lnTo>
                  <a:pt x="865" y="1305"/>
                </a:lnTo>
                <a:lnTo>
                  <a:pt x="0" y="0"/>
                </a:lnTo>
                <a:close/>
              </a:path>
            </a:pathLst>
          </a:custGeom>
          <a:gradFill rotWithShape="1">
            <a:gsLst>
              <a:gs pos="0">
                <a:srgbClr val="800080">
                  <a:alpha val="50000"/>
                </a:srgbClr>
              </a:gs>
              <a:gs pos="100000">
                <a:srgbClr val="800080">
                  <a:gamma/>
                  <a:tint val="33725"/>
                  <a:invGamma/>
                </a:srgbClr>
              </a:gs>
            </a:gsLst>
            <a:lin ang="5400000" scaled="1"/>
          </a:gradFill>
          <a:ln w="9525">
            <a:noFill/>
            <a:round/>
            <a:headEnd/>
            <a:tailEnd/>
          </a:ln>
          <a:scene3d>
            <a:camera prst="legacyObliqueTop">
              <a:rot lat="300000" lon="0" rev="0"/>
            </a:camera>
            <a:lightRig rig="legacyFlat3" dir="b"/>
          </a:scene3d>
          <a:sp3d extrusionH="430200" prstMaterial="legacyMatte">
            <a:bevelT w="13500" h="13500" prst="angle"/>
            <a:bevelB w="13500" h="13500" prst="angle"/>
            <a:extrusionClr>
              <a:srgbClr val="800080"/>
            </a:extrusionClr>
          </a:sp3d>
        </p:spPr>
        <p:txBody>
          <a:bodyPr>
            <a:flatTx/>
          </a:bodyPr>
          <a:lstStyle/>
          <a:p>
            <a:endParaRPr lang="zh-CN" altLang="en-US"/>
          </a:p>
        </p:txBody>
      </p:sp>
      <p:sp>
        <p:nvSpPr>
          <p:cNvPr id="417799" name="Text Box 7"/>
          <p:cNvSpPr txBox="1">
            <a:spLocks noChangeArrowheads="1"/>
          </p:cNvSpPr>
          <p:nvPr/>
        </p:nvSpPr>
        <p:spPr bwMode="auto">
          <a:xfrm>
            <a:off x="3276600" y="3762375"/>
            <a:ext cx="1524000" cy="701675"/>
          </a:xfrm>
          <a:prstGeom prst="rect">
            <a:avLst/>
          </a:prstGeom>
          <a:noFill/>
          <a:ln w="9525" algn="ctr">
            <a:noFill/>
            <a:miter lim="800000"/>
            <a:headEnd/>
            <a:tailEnd/>
          </a:ln>
          <a:effectLst/>
        </p:spPr>
        <p:txBody>
          <a:bodyPr>
            <a:spAutoFit/>
          </a:bodyPr>
          <a:lstStyle/>
          <a:p>
            <a:pPr algn="ctr" eaLnBrk="1" hangingPunct="1"/>
            <a:r>
              <a:rPr lang="zh-CN" altLang="en-US" sz="2000" b="1" u="sng">
                <a:solidFill>
                  <a:srgbClr val="0000CC"/>
                </a:solidFill>
                <a:latin typeface="黑体" pitchFamily="49" charset="-122"/>
              </a:rPr>
              <a:t>分子诊断</a:t>
            </a:r>
            <a:r>
              <a:rPr lang="en-US" altLang="zh-CN" sz="2000" b="1" u="sng">
                <a:solidFill>
                  <a:srgbClr val="0000CC"/>
                </a:solidFill>
                <a:latin typeface="黑体" pitchFamily="49" charset="-122"/>
              </a:rPr>
              <a:t>-</a:t>
            </a:r>
            <a:r>
              <a:rPr lang="zh-CN" altLang="en-US" sz="2000" b="1" u="sng">
                <a:solidFill>
                  <a:srgbClr val="0000CC"/>
                </a:solidFill>
                <a:latin typeface="黑体" pitchFamily="49" charset="-122"/>
              </a:rPr>
              <a:t>预测反应      </a:t>
            </a:r>
          </a:p>
        </p:txBody>
      </p:sp>
      <p:sp>
        <p:nvSpPr>
          <p:cNvPr id="417800" name="Freeform 8"/>
          <p:cNvSpPr>
            <a:spLocks/>
          </p:cNvSpPr>
          <p:nvPr/>
        </p:nvSpPr>
        <p:spPr bwMode="auto">
          <a:xfrm>
            <a:off x="4719638" y="3341688"/>
            <a:ext cx="2138362" cy="1763712"/>
          </a:xfrm>
          <a:custGeom>
            <a:avLst/>
            <a:gdLst/>
            <a:ahLst/>
            <a:cxnLst>
              <a:cxn ang="0">
                <a:pos x="0" y="0"/>
              </a:cxn>
              <a:cxn ang="0">
                <a:pos x="3041" y="0"/>
              </a:cxn>
              <a:cxn ang="0">
                <a:pos x="3901" y="1305"/>
              </a:cxn>
              <a:cxn ang="0">
                <a:pos x="3041" y="2610"/>
              </a:cxn>
              <a:cxn ang="0">
                <a:pos x="0" y="2610"/>
              </a:cxn>
              <a:cxn ang="0">
                <a:pos x="865" y="1305"/>
              </a:cxn>
              <a:cxn ang="0">
                <a:pos x="0" y="0"/>
              </a:cxn>
            </a:cxnLst>
            <a:rect l="0" t="0" r="r" b="b"/>
            <a:pathLst>
              <a:path w="3901" h="2610">
                <a:moveTo>
                  <a:pt x="0" y="0"/>
                </a:moveTo>
                <a:lnTo>
                  <a:pt x="3041" y="0"/>
                </a:lnTo>
                <a:lnTo>
                  <a:pt x="3901" y="1305"/>
                </a:lnTo>
                <a:lnTo>
                  <a:pt x="3041" y="2610"/>
                </a:lnTo>
                <a:lnTo>
                  <a:pt x="0" y="2610"/>
                </a:lnTo>
                <a:lnTo>
                  <a:pt x="865" y="1305"/>
                </a:lnTo>
                <a:lnTo>
                  <a:pt x="0" y="0"/>
                </a:lnTo>
                <a:close/>
              </a:path>
            </a:pathLst>
          </a:custGeom>
          <a:solidFill>
            <a:srgbClr val="66FF66">
              <a:alpha val="50000"/>
            </a:srgbClr>
          </a:solidFill>
          <a:ln w="9525">
            <a:noFill/>
            <a:round/>
            <a:headEnd/>
            <a:tailEnd/>
          </a:ln>
          <a:scene3d>
            <a:camera prst="legacyObliqueTop">
              <a:rot lat="300000" lon="0" rev="0"/>
            </a:camera>
            <a:lightRig rig="legacyFlat3" dir="b"/>
          </a:scene3d>
          <a:sp3d extrusionH="430200" prstMaterial="legacyMatte">
            <a:bevelT w="13500" h="13500" prst="angle"/>
            <a:bevelB w="13500" h="13500" prst="angle"/>
            <a:extrusionClr>
              <a:srgbClr val="66FF66"/>
            </a:extrusionClr>
          </a:sp3d>
        </p:spPr>
        <p:txBody>
          <a:bodyPr>
            <a:flatTx/>
          </a:bodyPr>
          <a:lstStyle/>
          <a:p>
            <a:endParaRPr lang="zh-CN" altLang="en-US"/>
          </a:p>
        </p:txBody>
      </p:sp>
      <p:sp>
        <p:nvSpPr>
          <p:cNvPr id="417801" name="Text Box 9"/>
          <p:cNvSpPr txBox="1">
            <a:spLocks noChangeArrowheads="1"/>
          </p:cNvSpPr>
          <p:nvPr/>
        </p:nvSpPr>
        <p:spPr bwMode="auto">
          <a:xfrm>
            <a:off x="5233988" y="3886200"/>
            <a:ext cx="1371600" cy="396875"/>
          </a:xfrm>
          <a:prstGeom prst="rect">
            <a:avLst/>
          </a:prstGeom>
          <a:noFill/>
          <a:ln w="9525" algn="ctr">
            <a:noFill/>
            <a:miter lim="800000"/>
            <a:headEnd/>
            <a:tailEnd/>
          </a:ln>
          <a:effectLst/>
        </p:spPr>
        <p:txBody>
          <a:bodyPr>
            <a:spAutoFit/>
          </a:bodyPr>
          <a:lstStyle/>
          <a:p>
            <a:pPr algn="ctr" eaLnBrk="1" hangingPunct="1"/>
            <a:r>
              <a:rPr lang="zh-CN" altLang="en-US" sz="2000" b="1">
                <a:solidFill>
                  <a:srgbClr val="0000CC"/>
                </a:solidFill>
                <a:latin typeface="黑体" pitchFamily="49" charset="-122"/>
              </a:rPr>
              <a:t>治疗</a:t>
            </a:r>
          </a:p>
        </p:txBody>
      </p:sp>
      <p:sp>
        <p:nvSpPr>
          <p:cNvPr id="417802" name="Freeform 10"/>
          <p:cNvSpPr>
            <a:spLocks/>
          </p:cNvSpPr>
          <p:nvPr/>
        </p:nvSpPr>
        <p:spPr bwMode="auto">
          <a:xfrm>
            <a:off x="6629400" y="3309938"/>
            <a:ext cx="2138363" cy="1763712"/>
          </a:xfrm>
          <a:custGeom>
            <a:avLst/>
            <a:gdLst/>
            <a:ahLst/>
            <a:cxnLst>
              <a:cxn ang="0">
                <a:pos x="0" y="0"/>
              </a:cxn>
              <a:cxn ang="0">
                <a:pos x="3041" y="0"/>
              </a:cxn>
              <a:cxn ang="0">
                <a:pos x="3901" y="1305"/>
              </a:cxn>
              <a:cxn ang="0">
                <a:pos x="3041" y="2610"/>
              </a:cxn>
              <a:cxn ang="0">
                <a:pos x="0" y="2610"/>
              </a:cxn>
              <a:cxn ang="0">
                <a:pos x="865" y="1305"/>
              </a:cxn>
              <a:cxn ang="0">
                <a:pos x="0" y="0"/>
              </a:cxn>
            </a:cxnLst>
            <a:rect l="0" t="0" r="r" b="b"/>
            <a:pathLst>
              <a:path w="3901" h="2610">
                <a:moveTo>
                  <a:pt x="0" y="0"/>
                </a:moveTo>
                <a:lnTo>
                  <a:pt x="3041" y="0"/>
                </a:lnTo>
                <a:lnTo>
                  <a:pt x="3901" y="1305"/>
                </a:lnTo>
                <a:lnTo>
                  <a:pt x="3041" y="2610"/>
                </a:lnTo>
                <a:lnTo>
                  <a:pt x="0" y="2610"/>
                </a:lnTo>
                <a:lnTo>
                  <a:pt x="865" y="1305"/>
                </a:lnTo>
                <a:lnTo>
                  <a:pt x="0" y="0"/>
                </a:lnTo>
                <a:close/>
              </a:path>
            </a:pathLst>
          </a:custGeom>
          <a:gradFill rotWithShape="1">
            <a:gsLst>
              <a:gs pos="0">
                <a:srgbClr val="FF0000">
                  <a:alpha val="50000"/>
                </a:srgbClr>
              </a:gs>
              <a:gs pos="100000">
                <a:srgbClr val="FF0000">
                  <a:gamma/>
                  <a:tint val="34902"/>
                  <a:invGamma/>
                </a:srgbClr>
              </a:gs>
            </a:gsLst>
            <a:lin ang="5400000" scaled="1"/>
          </a:gradFill>
          <a:ln w="9525">
            <a:noFill/>
            <a:round/>
            <a:headEnd/>
            <a:tailEnd/>
          </a:ln>
          <a:scene3d>
            <a:camera prst="legacyObliqueTop">
              <a:rot lat="300000" lon="0" rev="0"/>
            </a:camera>
            <a:lightRig rig="legacyFlat3" dir="b"/>
          </a:scene3d>
          <a:sp3d extrusionH="430200" prstMaterial="legacyMatte">
            <a:bevelT w="13500" h="13500" prst="angle"/>
            <a:bevelB w="13500" h="13500" prst="angle"/>
            <a:extrusionClr>
              <a:srgbClr val="FF0000"/>
            </a:extrusionClr>
          </a:sp3d>
        </p:spPr>
        <p:txBody>
          <a:bodyPr>
            <a:flatTx/>
          </a:bodyPr>
          <a:lstStyle/>
          <a:p>
            <a:endParaRPr lang="zh-CN" altLang="en-US"/>
          </a:p>
        </p:txBody>
      </p:sp>
      <p:sp>
        <p:nvSpPr>
          <p:cNvPr id="417803" name="Text Box 11"/>
          <p:cNvSpPr txBox="1">
            <a:spLocks noChangeArrowheads="1"/>
          </p:cNvSpPr>
          <p:nvPr/>
        </p:nvSpPr>
        <p:spPr bwMode="auto">
          <a:xfrm>
            <a:off x="6953250" y="3886200"/>
            <a:ext cx="1733550" cy="396875"/>
          </a:xfrm>
          <a:prstGeom prst="rect">
            <a:avLst/>
          </a:prstGeom>
          <a:noFill/>
          <a:ln w="9525" algn="ctr">
            <a:noFill/>
            <a:miter lim="800000"/>
            <a:headEnd/>
            <a:tailEnd/>
          </a:ln>
          <a:effectLst/>
        </p:spPr>
        <p:txBody>
          <a:bodyPr>
            <a:spAutoFit/>
          </a:bodyPr>
          <a:lstStyle/>
          <a:p>
            <a:pPr algn="ctr" eaLnBrk="1" hangingPunct="1"/>
            <a:r>
              <a:rPr lang="zh-CN" altLang="en-US" sz="2000" b="1" u="sng">
                <a:solidFill>
                  <a:srgbClr val="0000CC"/>
                </a:solidFill>
                <a:latin typeface="黑体" pitchFamily="49" charset="-122"/>
              </a:rPr>
              <a:t>理想反应</a:t>
            </a:r>
            <a:endParaRPr lang="zh-CN" altLang="en-US" sz="2000" b="1">
              <a:solidFill>
                <a:srgbClr val="0000CC"/>
              </a:solidFill>
              <a:latin typeface="黑体" pitchFamily="49" charset="-122"/>
            </a:endParaRPr>
          </a:p>
        </p:txBody>
      </p:sp>
      <p:sp>
        <p:nvSpPr>
          <p:cNvPr id="417804" name="Text Box 12"/>
          <p:cNvSpPr txBox="1">
            <a:spLocks noChangeArrowheads="1"/>
          </p:cNvSpPr>
          <p:nvPr/>
        </p:nvSpPr>
        <p:spPr bwMode="auto">
          <a:xfrm>
            <a:off x="762000" y="6019800"/>
            <a:ext cx="5257800" cy="488950"/>
          </a:xfrm>
          <a:prstGeom prst="rect">
            <a:avLst/>
          </a:prstGeom>
          <a:noFill/>
          <a:ln w="12700" cap="sq">
            <a:noFill/>
            <a:miter lim="800000"/>
            <a:headEnd type="none" w="sm" len="sm"/>
            <a:tailEnd type="none" w="sm" len="sm"/>
          </a:ln>
          <a:effectLst/>
        </p:spPr>
        <p:txBody>
          <a:bodyPr>
            <a:spAutoFit/>
          </a:bodyPr>
          <a:lstStyle/>
          <a:p>
            <a:pPr algn="ctr" eaLnBrk="1" hangingPunct="1">
              <a:spcBef>
                <a:spcPct val="0"/>
              </a:spcBef>
            </a:pPr>
            <a:r>
              <a:rPr lang="zh-CN" altLang="en-US" sz="2600" b="1">
                <a:solidFill>
                  <a:srgbClr val="0000CC"/>
                </a:solidFill>
                <a:latin typeface="黑体" pitchFamily="49" charset="-122"/>
              </a:rPr>
              <a:t>打破试误医学的循环</a:t>
            </a:r>
          </a:p>
        </p:txBody>
      </p:sp>
      <p:sp>
        <p:nvSpPr>
          <p:cNvPr id="417805" name="AutoShape 13"/>
          <p:cNvSpPr>
            <a:spLocks noChangeArrowheads="1"/>
          </p:cNvSpPr>
          <p:nvPr/>
        </p:nvSpPr>
        <p:spPr bwMode="auto">
          <a:xfrm>
            <a:off x="2743200" y="5105400"/>
            <a:ext cx="1074738" cy="976313"/>
          </a:xfrm>
          <a:prstGeom prst="upArrow">
            <a:avLst>
              <a:gd name="adj1" fmla="val 50000"/>
              <a:gd name="adj2" fmla="val 25000"/>
            </a:avLst>
          </a:prstGeom>
          <a:solidFill>
            <a:srgbClr val="800080">
              <a:alpha val="50000"/>
            </a:srgbClr>
          </a:solidFill>
          <a:ln w="9525">
            <a:solidFill>
              <a:schemeClr val="tx1"/>
            </a:solidFill>
            <a:miter lim="800000"/>
            <a:headEnd/>
            <a:tailEnd/>
          </a:ln>
          <a:effectLst/>
        </p:spPr>
        <p:txBody>
          <a:bodyPr vert="eaVert"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77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77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78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77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7801"/>
                                        </p:tgtEl>
                                        <p:attrNameLst>
                                          <p:attrName>style.visibility</p:attrName>
                                        </p:attrNameLst>
                                      </p:cBhvr>
                                      <p:to>
                                        <p:strVal val="visible"/>
                                      </p:to>
                                    </p:set>
                                  </p:childTnLst>
                                </p:cTn>
                              </p:par>
                              <p:par>
                                <p:cTn id="21" presetID="9" presetClass="exit" presetSubtype="0" fill="hold" grpId="1" nodeType="withEffect">
                                  <p:stCondLst>
                                    <p:cond delay="0"/>
                                  </p:stCondLst>
                                  <p:childTnLst>
                                    <p:animEffect transition="out" filter="dissolve">
                                      <p:cBhvr>
                                        <p:cTn id="22" dur="500"/>
                                        <p:tgtEl>
                                          <p:spTgt spid="417805"/>
                                        </p:tgtEl>
                                      </p:cBhvr>
                                    </p:animEffect>
                                    <p:set>
                                      <p:cBhvr>
                                        <p:cTn id="23" dur="1" fill="hold">
                                          <p:stCondLst>
                                            <p:cond delay="499"/>
                                          </p:stCondLst>
                                        </p:cTn>
                                        <p:tgtEl>
                                          <p:spTgt spid="417805"/>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4178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780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1780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17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nimBg="1"/>
      <p:bldP spid="417797" grpId="0"/>
      <p:bldP spid="417798" grpId="0" animBg="1"/>
      <p:bldP spid="417799" grpId="0"/>
      <p:bldP spid="417800" grpId="0" animBg="1"/>
      <p:bldP spid="417801" grpId="0"/>
      <p:bldP spid="417802" grpId="0" animBg="1"/>
      <p:bldP spid="417803" grpId="0"/>
      <p:bldP spid="417804" grpId="0"/>
      <p:bldP spid="417805" grpId="0" animBg="1"/>
      <p:bldP spid="41780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auto">
          <a:xfrm>
            <a:off x="944563" y="1228725"/>
            <a:ext cx="4008437" cy="2219325"/>
          </a:xfrm>
          <a:prstGeom prst="rect">
            <a:avLst/>
          </a:prstGeom>
          <a:noFill/>
          <a:ln w="9525">
            <a:solidFill>
              <a:srgbClr val="0000CC"/>
            </a:solidFill>
            <a:miter lim="800000"/>
            <a:headEnd/>
            <a:tailEnd/>
          </a:ln>
          <a:effectLst/>
        </p:spPr>
        <p:txBody>
          <a:bodyPr wrap="none" anchor="ctr"/>
          <a:lstStyle/>
          <a:p>
            <a:endParaRPr lang="zh-CN" altLang="en-US"/>
          </a:p>
        </p:txBody>
      </p:sp>
      <p:sp>
        <p:nvSpPr>
          <p:cNvPr id="347139" name="Rectangle 3"/>
          <p:cNvSpPr>
            <a:spLocks noGrp="1" noChangeArrowheads="1"/>
          </p:cNvSpPr>
          <p:nvPr>
            <p:ph type="title"/>
          </p:nvPr>
        </p:nvSpPr>
        <p:spPr bwMode="auto">
          <a:xfrm>
            <a:off x="1477963" y="365125"/>
            <a:ext cx="7056437" cy="1158875"/>
          </a:xfrm>
          <a:noFill/>
          <a:ln>
            <a:miter lim="800000"/>
            <a:headEnd/>
            <a:tailEnd/>
          </a:ln>
        </p:spPr>
        <p:txBody>
          <a:bodyPr vert="horz" wrap="square" lIns="91440" tIns="45720" rIns="91440" bIns="45720" numCol="1" anchor="t" anchorCtr="0" compatLnSpc="1">
            <a:prstTxWarp prst="textNoShape">
              <a:avLst/>
            </a:prstTxWarp>
          </a:bodyPr>
          <a:lstStyle/>
          <a:p>
            <a:r>
              <a:rPr lang="zh-CN" altLang="en-GB" sz="2800" b="1">
                <a:solidFill>
                  <a:srgbClr val="0000CC"/>
                </a:solidFill>
                <a:ea typeface="黑体" pitchFamily="49" charset="-122"/>
              </a:rPr>
              <a:t>个体化用药</a:t>
            </a:r>
            <a:r>
              <a:rPr lang="en-GB" altLang="zh-CN" sz="2800" b="1">
                <a:solidFill>
                  <a:srgbClr val="0000CC"/>
                </a:solidFill>
                <a:ea typeface="黑体" pitchFamily="49" charset="-122"/>
              </a:rPr>
              <a:t>-</a:t>
            </a:r>
            <a:r>
              <a:rPr lang="zh-CN" altLang="en-GB" sz="2800" b="1">
                <a:solidFill>
                  <a:srgbClr val="0000CC"/>
                </a:solidFill>
                <a:ea typeface="黑体" pitchFamily="49" charset="-122"/>
              </a:rPr>
              <a:t>个体化医学的先行领域</a:t>
            </a:r>
          </a:p>
        </p:txBody>
      </p:sp>
      <p:sp>
        <p:nvSpPr>
          <p:cNvPr id="347140" name="Oval 4"/>
          <p:cNvSpPr>
            <a:spLocks noChangeArrowheads="1"/>
          </p:cNvSpPr>
          <p:nvPr/>
        </p:nvSpPr>
        <p:spPr bwMode="auto">
          <a:xfrm>
            <a:off x="1524000" y="1622425"/>
            <a:ext cx="863600" cy="649288"/>
          </a:xfrm>
          <a:prstGeom prst="ellipse">
            <a:avLst/>
          </a:prstGeom>
          <a:noFill/>
          <a:ln w="9525">
            <a:noFill/>
            <a:round/>
            <a:headEnd/>
            <a:tailEnd/>
          </a:ln>
          <a:effectLst/>
        </p:spPr>
        <p:txBody>
          <a:bodyPr wrap="none" anchor="ctr"/>
          <a:lstStyle/>
          <a:p>
            <a:pPr algn="ctr" eaLnBrk="1" hangingPunct="1">
              <a:spcBef>
                <a:spcPct val="0"/>
              </a:spcBef>
            </a:pPr>
            <a:r>
              <a:rPr lang="zh-CN" altLang="en-GB" b="1">
                <a:solidFill>
                  <a:srgbClr val="0000CC"/>
                </a:solidFill>
                <a:effectLst>
                  <a:outerShdw blurRad="38100" dist="38100" dir="2700000" algn="tl">
                    <a:srgbClr val="C0C0C0"/>
                  </a:outerShdw>
                </a:effectLst>
                <a:cs typeface="Arial" pitchFamily="34" charset="0"/>
              </a:rPr>
              <a:t>病人</a:t>
            </a:r>
          </a:p>
        </p:txBody>
      </p:sp>
      <p:sp>
        <p:nvSpPr>
          <p:cNvPr id="347141" name="Oval 5"/>
          <p:cNvSpPr>
            <a:spLocks noChangeArrowheads="1"/>
          </p:cNvSpPr>
          <p:nvPr/>
        </p:nvSpPr>
        <p:spPr bwMode="auto">
          <a:xfrm>
            <a:off x="2819400" y="1550988"/>
            <a:ext cx="863600" cy="792162"/>
          </a:xfrm>
          <a:prstGeom prst="ellipse">
            <a:avLst/>
          </a:prstGeom>
          <a:noFill/>
          <a:ln w="9525">
            <a:noFill/>
            <a:round/>
            <a:headEnd/>
            <a:tailEnd/>
          </a:ln>
          <a:effectLst/>
        </p:spPr>
        <p:txBody>
          <a:bodyPr wrap="none" anchor="ctr"/>
          <a:lstStyle/>
          <a:p>
            <a:pPr algn="ctr" eaLnBrk="1" hangingPunct="1">
              <a:spcBef>
                <a:spcPct val="0"/>
              </a:spcBef>
            </a:pPr>
            <a:r>
              <a:rPr lang="en-GB" altLang="zh-CN" b="1">
                <a:solidFill>
                  <a:srgbClr val="0000CC"/>
                </a:solidFill>
                <a:effectLst>
                  <a:outerShdw blurRad="38100" dist="38100" dir="2700000" algn="tl">
                    <a:srgbClr val="C0C0C0"/>
                  </a:outerShdw>
                </a:effectLst>
                <a:cs typeface="Arial" pitchFamily="34" charset="0"/>
              </a:rPr>
              <a:t>A </a:t>
            </a:r>
            <a:r>
              <a:rPr lang="zh-CN" altLang="en-GB" b="1">
                <a:solidFill>
                  <a:srgbClr val="0000CC"/>
                </a:solidFill>
                <a:effectLst>
                  <a:outerShdw blurRad="38100" dist="38100" dir="2700000" algn="tl">
                    <a:srgbClr val="C0C0C0"/>
                  </a:outerShdw>
                </a:effectLst>
                <a:cs typeface="Arial" pitchFamily="34" charset="0"/>
              </a:rPr>
              <a:t>药</a:t>
            </a:r>
          </a:p>
        </p:txBody>
      </p:sp>
      <p:sp>
        <p:nvSpPr>
          <p:cNvPr id="347142" name="Oval 6"/>
          <p:cNvSpPr>
            <a:spLocks noChangeArrowheads="1"/>
          </p:cNvSpPr>
          <p:nvPr/>
        </p:nvSpPr>
        <p:spPr bwMode="auto">
          <a:xfrm>
            <a:off x="4116388" y="1622425"/>
            <a:ext cx="647700" cy="647700"/>
          </a:xfrm>
          <a:prstGeom prst="ellipse">
            <a:avLst/>
          </a:prstGeom>
          <a:noFill/>
          <a:ln w="9525">
            <a:noFill/>
            <a:round/>
            <a:headEnd/>
            <a:tailEnd/>
          </a:ln>
          <a:effectLst/>
        </p:spPr>
        <p:txBody>
          <a:bodyPr wrap="none" anchor="ctr"/>
          <a:lstStyle/>
          <a:p>
            <a:pPr algn="ctr" eaLnBrk="1" hangingPunct="1">
              <a:spcBef>
                <a:spcPct val="0"/>
              </a:spcBef>
            </a:pPr>
            <a:r>
              <a:rPr lang="en-GB" altLang="zh-CN" b="1">
                <a:solidFill>
                  <a:srgbClr val="0000CC"/>
                </a:solidFill>
                <a:effectLst>
                  <a:outerShdw blurRad="38100" dist="38100" dir="2700000" algn="tl">
                    <a:srgbClr val="C0C0C0"/>
                  </a:outerShdw>
                </a:effectLst>
                <a:cs typeface="Arial" pitchFamily="34" charset="0"/>
              </a:rPr>
              <a:t>ADR</a:t>
            </a:r>
          </a:p>
        </p:txBody>
      </p:sp>
      <p:sp>
        <p:nvSpPr>
          <p:cNvPr id="347143" name="Oval 7"/>
          <p:cNvSpPr>
            <a:spLocks noChangeArrowheads="1"/>
          </p:cNvSpPr>
          <p:nvPr/>
        </p:nvSpPr>
        <p:spPr bwMode="auto">
          <a:xfrm>
            <a:off x="2882900" y="2279650"/>
            <a:ext cx="790575" cy="720725"/>
          </a:xfrm>
          <a:prstGeom prst="ellipse">
            <a:avLst/>
          </a:prstGeom>
          <a:noFill/>
          <a:ln w="9525">
            <a:noFill/>
            <a:round/>
            <a:headEnd/>
            <a:tailEnd/>
          </a:ln>
          <a:effectLst/>
        </p:spPr>
        <p:txBody>
          <a:bodyPr wrap="none" anchor="ctr"/>
          <a:lstStyle/>
          <a:p>
            <a:pPr algn="ctr" eaLnBrk="1" hangingPunct="1">
              <a:spcBef>
                <a:spcPct val="0"/>
              </a:spcBef>
            </a:pPr>
            <a:r>
              <a:rPr lang="en-GB" altLang="zh-CN" b="1">
                <a:solidFill>
                  <a:srgbClr val="0000CC"/>
                </a:solidFill>
                <a:effectLst>
                  <a:outerShdw blurRad="38100" dist="38100" dir="2700000" algn="tl">
                    <a:srgbClr val="C0C0C0"/>
                  </a:outerShdw>
                </a:effectLst>
                <a:cs typeface="Arial" pitchFamily="34" charset="0"/>
              </a:rPr>
              <a:t>B </a:t>
            </a:r>
            <a:r>
              <a:rPr lang="zh-CN" altLang="en-GB" b="1">
                <a:solidFill>
                  <a:srgbClr val="0000CC"/>
                </a:solidFill>
                <a:effectLst>
                  <a:outerShdw blurRad="38100" dist="38100" dir="2700000" algn="tl">
                    <a:srgbClr val="C0C0C0"/>
                  </a:outerShdw>
                </a:effectLst>
                <a:cs typeface="Arial" pitchFamily="34" charset="0"/>
              </a:rPr>
              <a:t>药 </a:t>
            </a:r>
          </a:p>
        </p:txBody>
      </p:sp>
      <p:cxnSp>
        <p:nvCxnSpPr>
          <p:cNvPr id="347144" name="AutoShape 8"/>
          <p:cNvCxnSpPr>
            <a:cxnSpLocks noChangeShapeType="1"/>
            <a:stCxn id="347140" idx="6"/>
            <a:endCxn id="347141" idx="2"/>
          </p:cNvCxnSpPr>
          <p:nvPr/>
        </p:nvCxnSpPr>
        <p:spPr bwMode="auto">
          <a:xfrm>
            <a:off x="2387600" y="1947863"/>
            <a:ext cx="431800" cy="0"/>
          </a:xfrm>
          <a:prstGeom prst="straightConnector1">
            <a:avLst/>
          </a:prstGeom>
          <a:noFill/>
          <a:ln w="9525">
            <a:solidFill>
              <a:srgbClr val="333333"/>
            </a:solidFill>
            <a:round/>
            <a:headEnd/>
            <a:tailEnd type="stealth" w="lg" len="lg"/>
          </a:ln>
          <a:effectLst/>
        </p:spPr>
      </p:cxnSp>
      <p:cxnSp>
        <p:nvCxnSpPr>
          <p:cNvPr id="347145" name="AutoShape 9"/>
          <p:cNvCxnSpPr>
            <a:cxnSpLocks noChangeShapeType="1"/>
          </p:cNvCxnSpPr>
          <p:nvPr/>
        </p:nvCxnSpPr>
        <p:spPr bwMode="auto">
          <a:xfrm rot="10800000" flipV="1">
            <a:off x="3800475" y="2111375"/>
            <a:ext cx="600075" cy="528638"/>
          </a:xfrm>
          <a:prstGeom prst="curvedConnector3">
            <a:avLst>
              <a:gd name="adj1" fmla="val 50000"/>
            </a:avLst>
          </a:prstGeom>
          <a:noFill/>
          <a:ln w="9525">
            <a:solidFill>
              <a:srgbClr val="6600CC"/>
            </a:solidFill>
            <a:round/>
            <a:headEnd/>
            <a:tailEnd type="stealth" w="lg" len="lg"/>
          </a:ln>
          <a:effectLst/>
        </p:spPr>
      </p:cxnSp>
      <p:cxnSp>
        <p:nvCxnSpPr>
          <p:cNvPr id="347146" name="AutoShape 10"/>
          <p:cNvCxnSpPr>
            <a:cxnSpLocks noChangeShapeType="1"/>
            <a:stCxn id="347141" idx="6"/>
            <a:endCxn id="347142" idx="2"/>
          </p:cNvCxnSpPr>
          <p:nvPr/>
        </p:nvCxnSpPr>
        <p:spPr bwMode="auto">
          <a:xfrm flipV="1">
            <a:off x="3683000" y="1946275"/>
            <a:ext cx="433388" cy="1588"/>
          </a:xfrm>
          <a:prstGeom prst="straightConnector1">
            <a:avLst/>
          </a:prstGeom>
          <a:noFill/>
          <a:ln w="9525">
            <a:solidFill>
              <a:srgbClr val="6600CC"/>
            </a:solidFill>
            <a:round/>
            <a:headEnd/>
            <a:tailEnd type="stealth" w="lg" len="lg"/>
          </a:ln>
          <a:effectLst/>
        </p:spPr>
      </p:cxnSp>
      <p:cxnSp>
        <p:nvCxnSpPr>
          <p:cNvPr id="347147" name="AutoShape 11"/>
          <p:cNvCxnSpPr>
            <a:cxnSpLocks noChangeShapeType="1"/>
          </p:cNvCxnSpPr>
          <p:nvPr/>
        </p:nvCxnSpPr>
        <p:spPr bwMode="auto">
          <a:xfrm rot="10800000">
            <a:off x="2168525" y="2112963"/>
            <a:ext cx="560388" cy="527050"/>
          </a:xfrm>
          <a:prstGeom prst="curvedConnector3">
            <a:avLst>
              <a:gd name="adj1" fmla="val 49856"/>
            </a:avLst>
          </a:prstGeom>
          <a:noFill/>
          <a:ln w="9525">
            <a:solidFill>
              <a:srgbClr val="6600CC"/>
            </a:solidFill>
            <a:round/>
            <a:headEnd/>
            <a:tailEnd type="stealth" w="lg" len="lg"/>
          </a:ln>
          <a:effectLst/>
        </p:spPr>
      </p:cxnSp>
      <p:sp>
        <p:nvSpPr>
          <p:cNvPr id="347148" name="Text Box 12"/>
          <p:cNvSpPr txBox="1">
            <a:spLocks noChangeArrowheads="1"/>
          </p:cNvSpPr>
          <p:nvPr/>
        </p:nvSpPr>
        <p:spPr bwMode="auto">
          <a:xfrm>
            <a:off x="2451100" y="1219200"/>
            <a:ext cx="1587500" cy="396875"/>
          </a:xfrm>
          <a:prstGeom prst="rect">
            <a:avLst/>
          </a:prstGeom>
          <a:noFill/>
          <a:ln w="9525">
            <a:noFill/>
            <a:miter lim="800000"/>
            <a:headEnd/>
            <a:tailEnd/>
          </a:ln>
          <a:effectLst/>
        </p:spPr>
        <p:txBody>
          <a:bodyPr>
            <a:spAutoFit/>
          </a:bodyPr>
          <a:lstStyle/>
          <a:p>
            <a:pPr eaLnBrk="1" hangingPunct="1">
              <a:spcBef>
                <a:spcPct val="0"/>
              </a:spcBef>
            </a:pPr>
            <a:r>
              <a:rPr lang="zh-CN" altLang="en-GB" sz="2000" b="1">
                <a:solidFill>
                  <a:srgbClr val="FF0066"/>
                </a:solidFill>
                <a:cs typeface="Arial" pitchFamily="34" charset="0"/>
              </a:rPr>
              <a:t>循证医学</a:t>
            </a:r>
            <a:endParaRPr lang="en-GB" altLang="zh-CN" sz="2000" b="1">
              <a:solidFill>
                <a:srgbClr val="FF0066"/>
              </a:solidFill>
              <a:cs typeface="Arial" pitchFamily="34" charset="0"/>
            </a:endParaRPr>
          </a:p>
        </p:txBody>
      </p:sp>
      <p:sp>
        <p:nvSpPr>
          <p:cNvPr id="347149" name="Oval 13"/>
          <p:cNvSpPr>
            <a:spLocks noChangeArrowheads="1"/>
          </p:cNvSpPr>
          <p:nvPr/>
        </p:nvSpPr>
        <p:spPr bwMode="auto">
          <a:xfrm>
            <a:off x="2314575" y="4519613"/>
            <a:ext cx="1322388" cy="1052512"/>
          </a:xfrm>
          <a:prstGeom prst="ellipse">
            <a:avLst/>
          </a:prstGeom>
          <a:gradFill rotWithShape="1">
            <a:gsLst>
              <a:gs pos="0">
                <a:schemeClr val="tx1"/>
              </a:gs>
              <a:gs pos="100000">
                <a:srgbClr val="FF6600">
                  <a:alpha val="67000"/>
                </a:srgbClr>
              </a:gs>
            </a:gsLst>
            <a:path path="shape">
              <a:fillToRect l="50000" t="50000" r="50000" b="50000"/>
            </a:path>
          </a:gradFill>
          <a:ln w="9525">
            <a:solidFill>
              <a:srgbClr val="FF6600"/>
            </a:solidFill>
            <a:round/>
            <a:headEnd/>
            <a:tailEnd/>
          </a:ln>
          <a:effectLst/>
        </p:spPr>
        <p:txBody>
          <a:bodyPr wrap="none" anchor="ctr"/>
          <a:lstStyle/>
          <a:p>
            <a:endParaRPr lang="zh-CN" altLang="en-US"/>
          </a:p>
        </p:txBody>
      </p:sp>
      <p:sp>
        <p:nvSpPr>
          <p:cNvPr id="347150" name="Rectangle 14"/>
          <p:cNvSpPr>
            <a:spLocks noChangeArrowheads="1"/>
          </p:cNvSpPr>
          <p:nvPr/>
        </p:nvSpPr>
        <p:spPr bwMode="auto">
          <a:xfrm>
            <a:off x="914400" y="4038600"/>
            <a:ext cx="4114800" cy="2665413"/>
          </a:xfrm>
          <a:prstGeom prst="rect">
            <a:avLst/>
          </a:prstGeom>
          <a:noFill/>
          <a:ln w="9525">
            <a:solidFill>
              <a:srgbClr val="0000CC"/>
            </a:solidFill>
            <a:miter lim="800000"/>
            <a:headEnd/>
            <a:tailEnd/>
          </a:ln>
          <a:effectLst/>
        </p:spPr>
        <p:txBody>
          <a:bodyPr wrap="none" anchor="ctr"/>
          <a:lstStyle/>
          <a:p>
            <a:endParaRPr lang="zh-CN" altLang="en-US"/>
          </a:p>
        </p:txBody>
      </p:sp>
      <p:sp>
        <p:nvSpPr>
          <p:cNvPr id="347151" name="Oval 15"/>
          <p:cNvSpPr>
            <a:spLocks noChangeArrowheads="1"/>
          </p:cNvSpPr>
          <p:nvPr/>
        </p:nvSpPr>
        <p:spPr bwMode="auto">
          <a:xfrm>
            <a:off x="1066800" y="4772025"/>
            <a:ext cx="1025525" cy="649288"/>
          </a:xfrm>
          <a:prstGeom prst="ellipse">
            <a:avLst/>
          </a:prstGeom>
          <a:noFill/>
          <a:ln w="9525">
            <a:noFill/>
            <a:round/>
            <a:headEnd/>
            <a:tailEnd/>
          </a:ln>
          <a:effectLst/>
        </p:spPr>
        <p:txBody>
          <a:bodyPr wrap="none" anchor="ctr"/>
          <a:lstStyle/>
          <a:p>
            <a:pPr algn="ctr" eaLnBrk="1" hangingPunct="1">
              <a:spcBef>
                <a:spcPct val="0"/>
              </a:spcBef>
            </a:pPr>
            <a:r>
              <a:rPr lang="zh-CN" altLang="en-GB" b="1">
                <a:solidFill>
                  <a:srgbClr val="0000CC"/>
                </a:solidFill>
                <a:effectLst>
                  <a:outerShdw blurRad="38100" dist="38100" dir="2700000" algn="tl">
                    <a:srgbClr val="C0C0C0"/>
                  </a:outerShdw>
                </a:effectLst>
                <a:cs typeface="Arial" pitchFamily="34" charset="0"/>
              </a:rPr>
              <a:t>病人</a:t>
            </a:r>
            <a:endParaRPr lang="en-GB" altLang="zh-CN" b="1">
              <a:solidFill>
                <a:srgbClr val="0000CC"/>
              </a:solidFill>
              <a:effectLst>
                <a:outerShdw blurRad="38100" dist="38100" dir="2700000" algn="tl">
                  <a:srgbClr val="C0C0C0"/>
                </a:outerShdw>
              </a:effectLst>
              <a:cs typeface="Arial" pitchFamily="34" charset="0"/>
            </a:endParaRPr>
          </a:p>
        </p:txBody>
      </p:sp>
      <p:sp>
        <p:nvSpPr>
          <p:cNvPr id="347152" name="Oval 16"/>
          <p:cNvSpPr>
            <a:spLocks noChangeArrowheads="1"/>
          </p:cNvSpPr>
          <p:nvPr/>
        </p:nvSpPr>
        <p:spPr bwMode="auto">
          <a:xfrm>
            <a:off x="2282825" y="4613275"/>
            <a:ext cx="1322388" cy="863600"/>
          </a:xfrm>
          <a:prstGeom prst="ellipse">
            <a:avLst/>
          </a:prstGeom>
          <a:noFill/>
          <a:ln w="9525">
            <a:noFill/>
            <a:round/>
            <a:headEnd/>
            <a:tailEnd/>
          </a:ln>
          <a:effectLst/>
        </p:spPr>
        <p:txBody>
          <a:bodyPr wrap="none" anchor="ctr"/>
          <a:lstStyle/>
          <a:p>
            <a:pPr algn="ctr" eaLnBrk="1" hangingPunct="1">
              <a:spcBef>
                <a:spcPct val="0"/>
              </a:spcBef>
            </a:pPr>
            <a:r>
              <a:rPr lang="zh-CN" altLang="en-GB" b="1">
                <a:solidFill>
                  <a:srgbClr val="0000CC"/>
                </a:solidFill>
                <a:effectLst>
                  <a:outerShdw blurRad="38100" dist="38100" dir="2700000" algn="tl">
                    <a:srgbClr val="C0C0C0"/>
                  </a:outerShdw>
                </a:effectLst>
                <a:cs typeface="Arial" pitchFamily="34" charset="0"/>
              </a:rPr>
              <a:t>分子诊断</a:t>
            </a:r>
          </a:p>
        </p:txBody>
      </p:sp>
      <p:sp>
        <p:nvSpPr>
          <p:cNvPr id="347153" name="Oval 17"/>
          <p:cNvSpPr>
            <a:spLocks noChangeArrowheads="1"/>
          </p:cNvSpPr>
          <p:nvPr/>
        </p:nvSpPr>
        <p:spPr bwMode="auto">
          <a:xfrm>
            <a:off x="2667000" y="5600700"/>
            <a:ext cx="660400" cy="647700"/>
          </a:xfrm>
          <a:prstGeom prst="ellipse">
            <a:avLst/>
          </a:prstGeom>
          <a:noFill/>
          <a:ln w="9525">
            <a:noFill/>
            <a:round/>
            <a:headEnd/>
            <a:tailEnd/>
          </a:ln>
          <a:effectLst/>
        </p:spPr>
        <p:txBody>
          <a:bodyPr wrap="none" anchor="ctr"/>
          <a:lstStyle/>
          <a:p>
            <a:pPr algn="ctr" eaLnBrk="1" hangingPunct="1">
              <a:spcBef>
                <a:spcPct val="0"/>
              </a:spcBef>
            </a:pPr>
            <a:r>
              <a:rPr lang="en-GB" altLang="zh-CN" b="1">
                <a:solidFill>
                  <a:srgbClr val="0000CC"/>
                </a:solidFill>
                <a:effectLst>
                  <a:outerShdw blurRad="38100" dist="38100" dir="2700000" algn="tl">
                    <a:srgbClr val="C0C0C0"/>
                  </a:outerShdw>
                </a:effectLst>
                <a:cs typeface="Arial" pitchFamily="34" charset="0"/>
              </a:rPr>
              <a:t>ADR</a:t>
            </a:r>
          </a:p>
        </p:txBody>
      </p:sp>
      <p:cxnSp>
        <p:nvCxnSpPr>
          <p:cNvPr id="347154" name="AutoShape 18"/>
          <p:cNvCxnSpPr>
            <a:cxnSpLocks noChangeShapeType="1"/>
          </p:cNvCxnSpPr>
          <p:nvPr/>
        </p:nvCxnSpPr>
        <p:spPr bwMode="auto">
          <a:xfrm>
            <a:off x="1843088" y="5065713"/>
            <a:ext cx="439737" cy="0"/>
          </a:xfrm>
          <a:prstGeom prst="straightConnector1">
            <a:avLst/>
          </a:prstGeom>
          <a:noFill/>
          <a:ln w="9525">
            <a:solidFill>
              <a:srgbClr val="6600CC"/>
            </a:solidFill>
            <a:round/>
            <a:headEnd/>
            <a:tailEnd type="stealth" w="lg" len="lg"/>
          </a:ln>
          <a:effectLst/>
        </p:spPr>
      </p:cxnSp>
      <p:cxnSp>
        <p:nvCxnSpPr>
          <p:cNvPr id="347155" name="AutoShape 19"/>
          <p:cNvCxnSpPr>
            <a:cxnSpLocks noChangeShapeType="1"/>
          </p:cNvCxnSpPr>
          <p:nvPr/>
        </p:nvCxnSpPr>
        <p:spPr bwMode="auto">
          <a:xfrm>
            <a:off x="3605213" y="5095875"/>
            <a:ext cx="546100" cy="0"/>
          </a:xfrm>
          <a:prstGeom prst="straightConnector1">
            <a:avLst/>
          </a:prstGeom>
          <a:noFill/>
          <a:ln w="9525">
            <a:solidFill>
              <a:srgbClr val="6600CC"/>
            </a:solidFill>
            <a:round/>
            <a:headEnd/>
            <a:tailEnd type="stealth" w="lg" len="lg"/>
          </a:ln>
          <a:effectLst/>
        </p:spPr>
      </p:cxnSp>
      <p:sp>
        <p:nvSpPr>
          <p:cNvPr id="347156" name="Line 20"/>
          <p:cNvSpPr>
            <a:spLocks noChangeShapeType="1"/>
          </p:cNvSpPr>
          <p:nvPr/>
        </p:nvSpPr>
        <p:spPr bwMode="auto">
          <a:xfrm>
            <a:off x="2741613" y="5672138"/>
            <a:ext cx="439737" cy="504825"/>
          </a:xfrm>
          <a:prstGeom prst="line">
            <a:avLst/>
          </a:prstGeom>
          <a:noFill/>
          <a:ln w="28575">
            <a:solidFill>
              <a:srgbClr val="FF0000"/>
            </a:solidFill>
            <a:round/>
            <a:headEnd/>
            <a:tailEnd/>
          </a:ln>
          <a:effectLst/>
        </p:spPr>
        <p:txBody>
          <a:bodyPr/>
          <a:lstStyle/>
          <a:p>
            <a:endParaRPr lang="zh-CN" altLang="en-US"/>
          </a:p>
        </p:txBody>
      </p:sp>
      <p:sp>
        <p:nvSpPr>
          <p:cNvPr id="347157" name="Line 21"/>
          <p:cNvSpPr>
            <a:spLocks noChangeShapeType="1"/>
          </p:cNvSpPr>
          <p:nvPr/>
        </p:nvSpPr>
        <p:spPr bwMode="auto">
          <a:xfrm flipH="1">
            <a:off x="2741613" y="5672138"/>
            <a:ext cx="439737" cy="576262"/>
          </a:xfrm>
          <a:prstGeom prst="line">
            <a:avLst/>
          </a:prstGeom>
          <a:noFill/>
          <a:ln w="28575">
            <a:solidFill>
              <a:srgbClr val="FF0000"/>
            </a:solidFill>
            <a:round/>
            <a:headEnd/>
            <a:tailEnd/>
          </a:ln>
          <a:effectLst/>
        </p:spPr>
        <p:txBody>
          <a:bodyPr/>
          <a:lstStyle/>
          <a:p>
            <a:endParaRPr lang="zh-CN" altLang="en-US"/>
          </a:p>
        </p:txBody>
      </p:sp>
      <p:sp>
        <p:nvSpPr>
          <p:cNvPr id="347158" name="Oval 22"/>
          <p:cNvSpPr>
            <a:spLocks noChangeArrowheads="1"/>
          </p:cNvSpPr>
          <p:nvPr/>
        </p:nvSpPr>
        <p:spPr bwMode="auto">
          <a:xfrm>
            <a:off x="4065588" y="4638675"/>
            <a:ext cx="952500" cy="863600"/>
          </a:xfrm>
          <a:prstGeom prst="ellipse">
            <a:avLst/>
          </a:prstGeom>
          <a:noFill/>
          <a:ln w="9525">
            <a:noFill/>
            <a:round/>
            <a:headEnd/>
            <a:tailEnd/>
          </a:ln>
          <a:effectLst/>
        </p:spPr>
        <p:txBody>
          <a:bodyPr wrap="none" anchor="ctr"/>
          <a:lstStyle/>
          <a:p>
            <a:pPr algn="ctr" eaLnBrk="1" hangingPunct="1">
              <a:spcBef>
                <a:spcPct val="0"/>
              </a:spcBef>
            </a:pPr>
            <a:r>
              <a:rPr lang="zh-CN" altLang="en-GB" b="1">
                <a:solidFill>
                  <a:srgbClr val="0000CC"/>
                </a:solidFill>
                <a:effectLst>
                  <a:outerShdw blurRad="38100" dist="38100" dir="2700000" algn="tl">
                    <a:srgbClr val="C0C0C0"/>
                  </a:outerShdw>
                </a:effectLst>
                <a:cs typeface="Arial" pitchFamily="34" charset="0"/>
              </a:rPr>
              <a:t>目标药</a:t>
            </a:r>
          </a:p>
        </p:txBody>
      </p:sp>
      <p:cxnSp>
        <p:nvCxnSpPr>
          <p:cNvPr id="347159" name="AutoShape 23"/>
          <p:cNvCxnSpPr>
            <a:cxnSpLocks noChangeShapeType="1"/>
            <a:stCxn id="347158" idx="4"/>
            <a:endCxn id="347153" idx="6"/>
          </p:cNvCxnSpPr>
          <p:nvPr/>
        </p:nvCxnSpPr>
        <p:spPr bwMode="auto">
          <a:xfrm rot="5400000">
            <a:off x="3723481" y="5106194"/>
            <a:ext cx="422275" cy="1214438"/>
          </a:xfrm>
          <a:prstGeom prst="curvedConnector2">
            <a:avLst/>
          </a:prstGeom>
          <a:noFill/>
          <a:ln w="9525">
            <a:solidFill>
              <a:srgbClr val="6600CC"/>
            </a:solidFill>
            <a:round/>
            <a:headEnd/>
            <a:tailEnd type="stealth" w="lg" len="lg"/>
          </a:ln>
          <a:effectLst/>
        </p:spPr>
      </p:cxnSp>
      <p:sp>
        <p:nvSpPr>
          <p:cNvPr id="347160" name="Text Box 24"/>
          <p:cNvSpPr txBox="1">
            <a:spLocks noChangeArrowheads="1"/>
          </p:cNvSpPr>
          <p:nvPr/>
        </p:nvSpPr>
        <p:spPr bwMode="auto">
          <a:xfrm>
            <a:off x="2181225" y="4114800"/>
            <a:ext cx="1857375" cy="396875"/>
          </a:xfrm>
          <a:prstGeom prst="rect">
            <a:avLst/>
          </a:prstGeom>
          <a:noFill/>
          <a:ln w="9525">
            <a:noFill/>
            <a:miter lim="800000"/>
            <a:headEnd/>
            <a:tailEnd/>
          </a:ln>
          <a:effectLst/>
        </p:spPr>
        <p:txBody>
          <a:bodyPr>
            <a:spAutoFit/>
          </a:bodyPr>
          <a:lstStyle/>
          <a:p>
            <a:pPr eaLnBrk="1" hangingPunct="1">
              <a:spcBef>
                <a:spcPct val="0"/>
              </a:spcBef>
            </a:pPr>
            <a:r>
              <a:rPr lang="zh-CN" altLang="en-GB" sz="2000" b="1">
                <a:solidFill>
                  <a:srgbClr val="FF0066"/>
                </a:solidFill>
                <a:cs typeface="Arial" pitchFamily="34" charset="0"/>
              </a:rPr>
              <a:t>个体化用药</a:t>
            </a:r>
          </a:p>
        </p:txBody>
      </p:sp>
      <p:sp>
        <p:nvSpPr>
          <p:cNvPr id="347161" name="Line 25"/>
          <p:cNvSpPr>
            <a:spLocks noChangeShapeType="1"/>
          </p:cNvSpPr>
          <p:nvPr/>
        </p:nvSpPr>
        <p:spPr bwMode="auto">
          <a:xfrm>
            <a:off x="2952750" y="3467100"/>
            <a:ext cx="0" cy="576263"/>
          </a:xfrm>
          <a:prstGeom prst="line">
            <a:avLst/>
          </a:prstGeom>
          <a:noFill/>
          <a:ln w="127000">
            <a:solidFill>
              <a:srgbClr val="69C6FF"/>
            </a:solidFill>
            <a:round/>
            <a:headEnd/>
            <a:tailEnd type="triangle" w="med" len="med"/>
          </a:ln>
          <a:effectLst/>
        </p:spPr>
        <p:txBody>
          <a:bodyPr/>
          <a:lstStyle/>
          <a:p>
            <a:endParaRPr lang="zh-CN" altLang="en-US"/>
          </a:p>
        </p:txBody>
      </p:sp>
      <p:sp>
        <p:nvSpPr>
          <p:cNvPr id="347163" name="Oval 27"/>
          <p:cNvSpPr>
            <a:spLocks noChangeArrowheads="1"/>
          </p:cNvSpPr>
          <p:nvPr/>
        </p:nvSpPr>
        <p:spPr bwMode="auto">
          <a:xfrm>
            <a:off x="7102475" y="2592388"/>
            <a:ext cx="2019300" cy="2028825"/>
          </a:xfrm>
          <a:prstGeom prst="ellipse">
            <a:avLst/>
          </a:prstGeom>
          <a:gradFill rotWithShape="1">
            <a:gsLst>
              <a:gs pos="0">
                <a:schemeClr val="bg1">
                  <a:alpha val="30000"/>
                </a:schemeClr>
              </a:gs>
              <a:gs pos="100000">
                <a:srgbClr val="9966FF"/>
              </a:gs>
            </a:gsLst>
            <a:path path="shape">
              <a:fillToRect l="50000" t="50000" r="50000" b="50000"/>
            </a:path>
          </a:gradFill>
          <a:ln w="9525">
            <a:noFill/>
            <a:round/>
            <a:headEnd/>
            <a:tailEnd/>
          </a:ln>
          <a:effectLst/>
        </p:spPr>
        <p:txBody>
          <a:bodyPr wrap="none" anchor="ctr">
            <a:spAutoFit/>
          </a:bodyPr>
          <a:lstStyle/>
          <a:p>
            <a:endParaRPr lang="zh-CN" altLang="en-US"/>
          </a:p>
        </p:txBody>
      </p:sp>
      <p:sp>
        <p:nvSpPr>
          <p:cNvPr id="347164" name="Rectangle 28"/>
          <p:cNvSpPr>
            <a:spLocks noChangeArrowheads="1"/>
          </p:cNvSpPr>
          <p:nvPr/>
        </p:nvSpPr>
        <p:spPr bwMode="auto">
          <a:xfrm flipH="1" flipV="1">
            <a:off x="8193088" y="2236788"/>
            <a:ext cx="354012" cy="242887"/>
          </a:xfrm>
          <a:prstGeom prst="rect">
            <a:avLst/>
          </a:prstGeom>
          <a:noFill/>
          <a:ln w="9525">
            <a:noFill/>
            <a:miter lim="800000"/>
            <a:headEnd/>
            <a:tailEnd/>
          </a:ln>
          <a:effectLst/>
        </p:spPr>
        <p:txBody>
          <a:bodyPr wrap="none" anchor="ctr"/>
          <a:lstStyle/>
          <a:p>
            <a:endParaRPr lang="zh-CN" altLang="en-US"/>
          </a:p>
        </p:txBody>
      </p:sp>
      <p:sp>
        <p:nvSpPr>
          <p:cNvPr id="347165" name="Oval 29"/>
          <p:cNvSpPr>
            <a:spLocks noChangeArrowheads="1"/>
          </p:cNvSpPr>
          <p:nvPr/>
        </p:nvSpPr>
        <p:spPr bwMode="auto">
          <a:xfrm>
            <a:off x="8834438" y="4114800"/>
            <a:ext cx="117475" cy="120650"/>
          </a:xfrm>
          <a:prstGeom prst="ellipse">
            <a:avLst/>
          </a:prstGeom>
          <a:noFill/>
          <a:ln w="9525">
            <a:noFill/>
            <a:round/>
            <a:headEnd/>
            <a:tailEnd/>
          </a:ln>
          <a:effectLst/>
        </p:spPr>
        <p:txBody>
          <a:bodyPr wrap="none" anchor="ctr"/>
          <a:lstStyle/>
          <a:p>
            <a:endParaRPr lang="zh-CN" altLang="en-US"/>
          </a:p>
        </p:txBody>
      </p:sp>
      <p:sp>
        <p:nvSpPr>
          <p:cNvPr id="347166" name="Oval 30"/>
          <p:cNvSpPr>
            <a:spLocks noChangeArrowheads="1"/>
          </p:cNvSpPr>
          <p:nvPr/>
        </p:nvSpPr>
        <p:spPr bwMode="auto">
          <a:xfrm>
            <a:off x="5688013" y="2592388"/>
            <a:ext cx="2019300" cy="2028825"/>
          </a:xfrm>
          <a:prstGeom prst="ellipse">
            <a:avLst/>
          </a:prstGeom>
          <a:gradFill rotWithShape="1">
            <a:gsLst>
              <a:gs pos="0">
                <a:schemeClr val="bg1">
                  <a:alpha val="30000"/>
                </a:schemeClr>
              </a:gs>
              <a:gs pos="100000">
                <a:srgbClr val="99CC00"/>
              </a:gs>
            </a:gsLst>
            <a:path path="shape">
              <a:fillToRect l="50000" t="50000" r="50000" b="50000"/>
            </a:path>
          </a:gradFill>
          <a:ln w="9525">
            <a:noFill/>
            <a:round/>
            <a:headEnd/>
            <a:tailEnd/>
          </a:ln>
          <a:effectLst/>
        </p:spPr>
        <p:txBody>
          <a:bodyPr wrap="none" anchor="ctr">
            <a:spAutoFit/>
          </a:bodyPr>
          <a:lstStyle/>
          <a:p>
            <a:endParaRPr lang="zh-CN" altLang="en-US"/>
          </a:p>
        </p:txBody>
      </p:sp>
      <p:sp>
        <p:nvSpPr>
          <p:cNvPr id="347167" name="Line 31"/>
          <p:cNvSpPr>
            <a:spLocks noChangeShapeType="1"/>
          </p:cNvSpPr>
          <p:nvPr/>
        </p:nvSpPr>
        <p:spPr bwMode="auto">
          <a:xfrm flipH="1">
            <a:off x="6823075" y="3606800"/>
            <a:ext cx="403225" cy="0"/>
          </a:xfrm>
          <a:prstGeom prst="line">
            <a:avLst/>
          </a:prstGeom>
          <a:noFill/>
          <a:ln w="22225">
            <a:noFill/>
            <a:round/>
            <a:headEnd/>
            <a:tailEnd type="triangle" w="med" len="lg"/>
          </a:ln>
          <a:effectLst/>
        </p:spPr>
        <p:txBody>
          <a:bodyPr wrap="none">
            <a:spAutoFit/>
          </a:bodyPr>
          <a:lstStyle/>
          <a:p>
            <a:endParaRPr lang="zh-CN" altLang="en-US"/>
          </a:p>
        </p:txBody>
      </p:sp>
      <p:sp>
        <p:nvSpPr>
          <p:cNvPr id="347168" name="Line 32"/>
          <p:cNvSpPr>
            <a:spLocks noChangeShapeType="1"/>
          </p:cNvSpPr>
          <p:nvPr/>
        </p:nvSpPr>
        <p:spPr bwMode="auto">
          <a:xfrm flipH="1">
            <a:off x="6931025" y="3817938"/>
            <a:ext cx="404813" cy="0"/>
          </a:xfrm>
          <a:prstGeom prst="line">
            <a:avLst/>
          </a:prstGeom>
          <a:noFill/>
          <a:ln w="22225">
            <a:noFill/>
            <a:round/>
            <a:headEnd/>
            <a:tailEnd type="triangle" w="med" len="lg"/>
          </a:ln>
          <a:effectLst/>
        </p:spPr>
        <p:txBody>
          <a:bodyPr wrap="none">
            <a:spAutoFit/>
          </a:bodyPr>
          <a:lstStyle/>
          <a:p>
            <a:endParaRPr lang="zh-CN" altLang="en-US"/>
          </a:p>
        </p:txBody>
      </p:sp>
      <p:sp>
        <p:nvSpPr>
          <p:cNvPr id="347169" name="Line 33"/>
          <p:cNvSpPr>
            <a:spLocks noChangeShapeType="1"/>
          </p:cNvSpPr>
          <p:nvPr/>
        </p:nvSpPr>
        <p:spPr bwMode="auto">
          <a:xfrm flipH="1">
            <a:off x="7024688" y="4013200"/>
            <a:ext cx="404812" cy="0"/>
          </a:xfrm>
          <a:prstGeom prst="line">
            <a:avLst/>
          </a:prstGeom>
          <a:noFill/>
          <a:ln w="22225">
            <a:noFill/>
            <a:round/>
            <a:headEnd/>
            <a:tailEnd type="triangle" w="med" len="lg"/>
          </a:ln>
          <a:effectLst/>
        </p:spPr>
        <p:txBody>
          <a:bodyPr wrap="none">
            <a:spAutoFit/>
          </a:bodyPr>
          <a:lstStyle/>
          <a:p>
            <a:endParaRPr lang="zh-CN" altLang="en-US"/>
          </a:p>
        </p:txBody>
      </p:sp>
      <p:sp>
        <p:nvSpPr>
          <p:cNvPr id="347170" name="Line 34"/>
          <p:cNvSpPr>
            <a:spLocks noChangeShapeType="1"/>
          </p:cNvSpPr>
          <p:nvPr/>
        </p:nvSpPr>
        <p:spPr bwMode="auto">
          <a:xfrm flipH="1">
            <a:off x="6940550" y="3403600"/>
            <a:ext cx="403225" cy="0"/>
          </a:xfrm>
          <a:prstGeom prst="line">
            <a:avLst/>
          </a:prstGeom>
          <a:noFill/>
          <a:ln w="22225">
            <a:noFill/>
            <a:round/>
            <a:headEnd/>
            <a:tailEnd type="triangle" w="med" len="lg"/>
          </a:ln>
          <a:effectLst/>
        </p:spPr>
        <p:txBody>
          <a:bodyPr wrap="none">
            <a:spAutoFit/>
          </a:bodyPr>
          <a:lstStyle/>
          <a:p>
            <a:endParaRPr lang="zh-CN" altLang="en-US"/>
          </a:p>
        </p:txBody>
      </p:sp>
      <p:sp>
        <p:nvSpPr>
          <p:cNvPr id="347171" name="Line 35"/>
          <p:cNvSpPr>
            <a:spLocks noChangeShapeType="1"/>
          </p:cNvSpPr>
          <p:nvPr/>
        </p:nvSpPr>
        <p:spPr bwMode="auto">
          <a:xfrm flipH="1">
            <a:off x="7034213" y="3201988"/>
            <a:ext cx="403225" cy="0"/>
          </a:xfrm>
          <a:prstGeom prst="line">
            <a:avLst/>
          </a:prstGeom>
          <a:noFill/>
          <a:ln w="22225">
            <a:noFill/>
            <a:round/>
            <a:headEnd/>
            <a:tailEnd type="triangle" w="med" len="lg"/>
          </a:ln>
          <a:effectLst/>
        </p:spPr>
        <p:txBody>
          <a:bodyPr wrap="none">
            <a:spAutoFit/>
          </a:bodyPr>
          <a:lstStyle/>
          <a:p>
            <a:endParaRPr lang="zh-CN" altLang="en-US"/>
          </a:p>
        </p:txBody>
      </p:sp>
      <p:sp>
        <p:nvSpPr>
          <p:cNvPr id="347172" name="Text Box 36"/>
          <p:cNvSpPr txBox="1">
            <a:spLocks noChangeArrowheads="1"/>
          </p:cNvSpPr>
          <p:nvPr/>
        </p:nvSpPr>
        <p:spPr bwMode="auto">
          <a:xfrm>
            <a:off x="6151563" y="2187575"/>
            <a:ext cx="2154237" cy="366713"/>
          </a:xfrm>
          <a:prstGeom prst="rect">
            <a:avLst/>
          </a:prstGeom>
          <a:noFill/>
          <a:ln w="9525">
            <a:noFill/>
            <a:miter lim="800000"/>
            <a:headEnd/>
            <a:tailEnd/>
          </a:ln>
          <a:effectLst/>
        </p:spPr>
        <p:txBody>
          <a:bodyPr>
            <a:spAutoFit/>
          </a:bodyPr>
          <a:lstStyle/>
          <a:p>
            <a:pPr eaLnBrk="1" latinLnBrk="1" hangingPunct="1"/>
            <a:r>
              <a:rPr kumimoji="1" lang="zh-CN" altLang="en-US" b="1">
                <a:solidFill>
                  <a:srgbClr val="0000CC"/>
                </a:solidFill>
              </a:rPr>
              <a:t>健康体系</a:t>
            </a:r>
          </a:p>
        </p:txBody>
      </p:sp>
      <p:sp>
        <p:nvSpPr>
          <p:cNvPr id="347173" name="Text Box 37"/>
          <p:cNvSpPr txBox="1">
            <a:spLocks noChangeArrowheads="1"/>
          </p:cNvSpPr>
          <p:nvPr/>
        </p:nvSpPr>
        <p:spPr bwMode="auto">
          <a:xfrm>
            <a:off x="5781675" y="3519488"/>
            <a:ext cx="1381125" cy="396875"/>
          </a:xfrm>
          <a:prstGeom prst="rect">
            <a:avLst/>
          </a:prstGeom>
          <a:noFill/>
          <a:ln w="9525">
            <a:noFill/>
            <a:miter lim="800000"/>
            <a:headEnd/>
            <a:tailEnd/>
          </a:ln>
          <a:effectLst/>
        </p:spPr>
        <p:txBody>
          <a:bodyPr>
            <a:spAutoFit/>
          </a:bodyPr>
          <a:lstStyle/>
          <a:p>
            <a:pPr algn="r"/>
            <a:r>
              <a:rPr kumimoji="1" lang="zh-CN" altLang="en-US" sz="2000" b="1">
                <a:solidFill>
                  <a:schemeClr val="bg1"/>
                </a:solidFill>
              </a:rPr>
              <a:t>循证医学</a:t>
            </a:r>
          </a:p>
        </p:txBody>
      </p:sp>
      <p:sp>
        <p:nvSpPr>
          <p:cNvPr id="347174" name="Text Box 38"/>
          <p:cNvSpPr txBox="1">
            <a:spLocks noChangeArrowheads="1"/>
          </p:cNvSpPr>
          <p:nvPr/>
        </p:nvSpPr>
        <p:spPr bwMode="auto">
          <a:xfrm>
            <a:off x="7543800" y="3505200"/>
            <a:ext cx="1524000" cy="396875"/>
          </a:xfrm>
          <a:prstGeom prst="rect">
            <a:avLst/>
          </a:prstGeom>
          <a:noFill/>
          <a:ln w="9525">
            <a:noFill/>
            <a:miter lim="800000"/>
            <a:headEnd/>
            <a:tailEnd/>
          </a:ln>
          <a:effectLst/>
        </p:spPr>
        <p:txBody>
          <a:bodyPr>
            <a:spAutoFit/>
          </a:bodyPr>
          <a:lstStyle/>
          <a:p>
            <a:r>
              <a:rPr kumimoji="1" lang="zh-CN" altLang="en-US" sz="2000" b="1">
                <a:solidFill>
                  <a:schemeClr val="bg1"/>
                </a:solidFill>
              </a:rPr>
              <a:t>个体化用药</a:t>
            </a:r>
          </a:p>
        </p:txBody>
      </p:sp>
      <p:sp>
        <p:nvSpPr>
          <p:cNvPr id="347175" name="Oval 39"/>
          <p:cNvSpPr>
            <a:spLocks noChangeArrowheads="1"/>
          </p:cNvSpPr>
          <p:nvPr/>
        </p:nvSpPr>
        <p:spPr bwMode="auto">
          <a:xfrm>
            <a:off x="8313738" y="2932113"/>
            <a:ext cx="201612" cy="201612"/>
          </a:xfrm>
          <a:prstGeom prst="ellipse">
            <a:avLst/>
          </a:prstGeom>
          <a:gradFill rotWithShape="1">
            <a:gsLst>
              <a:gs pos="0">
                <a:schemeClr val="tx1"/>
              </a:gs>
              <a:gs pos="100000">
                <a:srgbClr val="FF7C80"/>
              </a:gs>
            </a:gsLst>
            <a:path path="shape">
              <a:fillToRect l="50000" t="50000" r="50000" b="50000"/>
            </a:path>
          </a:gradFill>
          <a:ln w="9525">
            <a:noFill/>
            <a:round/>
            <a:headEnd/>
            <a:tailEnd/>
          </a:ln>
          <a:effectLst/>
        </p:spPr>
        <p:txBody>
          <a:bodyPr wrap="none" anchor="ctr">
            <a:spAutoFit/>
          </a:bodyPr>
          <a:lstStyle/>
          <a:p>
            <a:endParaRPr lang="zh-CN" altLang="en-US"/>
          </a:p>
        </p:txBody>
      </p:sp>
      <p:sp>
        <p:nvSpPr>
          <p:cNvPr id="347176" name="Line 40"/>
          <p:cNvSpPr>
            <a:spLocks noChangeShapeType="1"/>
          </p:cNvSpPr>
          <p:nvPr/>
        </p:nvSpPr>
        <p:spPr bwMode="auto">
          <a:xfrm flipH="1">
            <a:off x="8013700" y="3048000"/>
            <a:ext cx="269875" cy="0"/>
          </a:xfrm>
          <a:prstGeom prst="line">
            <a:avLst/>
          </a:prstGeom>
          <a:noFill/>
          <a:ln w="63500">
            <a:solidFill>
              <a:srgbClr val="FF6801"/>
            </a:solidFill>
            <a:round/>
            <a:headEnd/>
            <a:tailEnd type="triangle" w="med" len="med"/>
          </a:ln>
          <a:effectLst/>
        </p:spPr>
        <p:txBody>
          <a:bodyPr>
            <a:spAutoFit/>
          </a:bodyPr>
          <a:lstStyle/>
          <a:p>
            <a:endParaRPr lang="zh-CN" altLang="en-US"/>
          </a:p>
        </p:txBody>
      </p:sp>
      <p:sp>
        <p:nvSpPr>
          <p:cNvPr id="347177" name="Oval 41"/>
          <p:cNvSpPr>
            <a:spLocks noChangeArrowheads="1"/>
          </p:cNvSpPr>
          <p:nvPr/>
        </p:nvSpPr>
        <p:spPr bwMode="auto">
          <a:xfrm>
            <a:off x="8007350" y="3201988"/>
            <a:ext cx="203200" cy="201612"/>
          </a:xfrm>
          <a:prstGeom prst="ellipse">
            <a:avLst/>
          </a:prstGeom>
          <a:gradFill rotWithShape="1">
            <a:gsLst>
              <a:gs pos="0">
                <a:schemeClr val="tx1"/>
              </a:gs>
              <a:gs pos="100000">
                <a:srgbClr val="FF7C80"/>
              </a:gs>
            </a:gsLst>
            <a:path path="shape">
              <a:fillToRect l="50000" t="50000" r="50000" b="50000"/>
            </a:path>
          </a:gradFill>
          <a:ln w="9525" algn="ctr">
            <a:noFill/>
            <a:round/>
            <a:headEnd/>
            <a:tailEnd/>
          </a:ln>
          <a:effectLst/>
        </p:spPr>
        <p:txBody>
          <a:bodyPr wrap="none" anchor="ctr">
            <a:spAutoFit/>
          </a:bodyPr>
          <a:lstStyle/>
          <a:p>
            <a:endParaRPr lang="zh-CN" altLang="en-US"/>
          </a:p>
        </p:txBody>
      </p:sp>
      <p:sp>
        <p:nvSpPr>
          <p:cNvPr id="347178" name="Line 42"/>
          <p:cNvSpPr>
            <a:spLocks noChangeShapeType="1"/>
          </p:cNvSpPr>
          <p:nvPr/>
        </p:nvSpPr>
        <p:spPr bwMode="auto">
          <a:xfrm flipH="1">
            <a:off x="7708900" y="3317875"/>
            <a:ext cx="268288" cy="0"/>
          </a:xfrm>
          <a:prstGeom prst="line">
            <a:avLst/>
          </a:prstGeom>
          <a:noFill/>
          <a:ln w="63500">
            <a:solidFill>
              <a:srgbClr val="FF6801"/>
            </a:solidFill>
            <a:round/>
            <a:headEnd/>
            <a:tailEnd type="triangle" w="med" len="med"/>
          </a:ln>
          <a:effectLst/>
        </p:spPr>
        <p:txBody>
          <a:bodyPr>
            <a:spAutoFit/>
          </a:bodyPr>
          <a:lstStyle/>
          <a:p>
            <a:endParaRPr lang="zh-CN" altLang="en-US"/>
          </a:p>
        </p:txBody>
      </p:sp>
      <p:sp>
        <p:nvSpPr>
          <p:cNvPr id="347179" name="Oval 43"/>
          <p:cNvSpPr>
            <a:spLocks noChangeArrowheads="1"/>
          </p:cNvSpPr>
          <p:nvPr/>
        </p:nvSpPr>
        <p:spPr bwMode="auto">
          <a:xfrm>
            <a:off x="8515350" y="4148138"/>
            <a:ext cx="203200" cy="203200"/>
          </a:xfrm>
          <a:prstGeom prst="ellipse">
            <a:avLst/>
          </a:prstGeom>
          <a:gradFill rotWithShape="1">
            <a:gsLst>
              <a:gs pos="0">
                <a:schemeClr val="tx1"/>
              </a:gs>
              <a:gs pos="100000">
                <a:srgbClr val="FF7C80"/>
              </a:gs>
            </a:gsLst>
            <a:path path="shape">
              <a:fillToRect l="50000" t="50000" r="50000" b="50000"/>
            </a:path>
          </a:gradFill>
          <a:ln w="9525" algn="ctr">
            <a:noFill/>
            <a:round/>
            <a:headEnd/>
            <a:tailEnd/>
          </a:ln>
          <a:effectLst/>
        </p:spPr>
        <p:txBody>
          <a:bodyPr wrap="none" anchor="ctr">
            <a:spAutoFit/>
          </a:bodyPr>
          <a:lstStyle/>
          <a:p>
            <a:endParaRPr lang="zh-CN" altLang="en-US"/>
          </a:p>
        </p:txBody>
      </p:sp>
      <p:sp>
        <p:nvSpPr>
          <p:cNvPr id="347180" name="Line 44"/>
          <p:cNvSpPr>
            <a:spLocks noChangeShapeType="1"/>
          </p:cNvSpPr>
          <p:nvPr/>
        </p:nvSpPr>
        <p:spPr bwMode="auto">
          <a:xfrm flipH="1">
            <a:off x="8215313" y="4264025"/>
            <a:ext cx="269875" cy="0"/>
          </a:xfrm>
          <a:prstGeom prst="line">
            <a:avLst/>
          </a:prstGeom>
          <a:noFill/>
          <a:ln w="63500">
            <a:solidFill>
              <a:srgbClr val="FF6801"/>
            </a:solidFill>
            <a:round/>
            <a:headEnd/>
            <a:tailEnd type="triangle" w="med" len="med"/>
          </a:ln>
          <a:effectLst/>
        </p:spPr>
        <p:txBody>
          <a:bodyPr>
            <a:spAutoFit/>
          </a:bodyPr>
          <a:lstStyle/>
          <a:p>
            <a:endParaRPr lang="zh-CN" altLang="en-US"/>
          </a:p>
        </p:txBody>
      </p:sp>
      <p:sp>
        <p:nvSpPr>
          <p:cNvPr id="347181" name="Oval 45"/>
          <p:cNvSpPr>
            <a:spLocks noChangeArrowheads="1"/>
          </p:cNvSpPr>
          <p:nvPr/>
        </p:nvSpPr>
        <p:spPr bwMode="auto">
          <a:xfrm>
            <a:off x="8247063" y="4013200"/>
            <a:ext cx="201612" cy="201613"/>
          </a:xfrm>
          <a:prstGeom prst="ellipse">
            <a:avLst/>
          </a:prstGeom>
          <a:gradFill rotWithShape="1">
            <a:gsLst>
              <a:gs pos="0">
                <a:schemeClr val="tx1"/>
              </a:gs>
              <a:gs pos="100000">
                <a:srgbClr val="FF7C80"/>
              </a:gs>
            </a:gsLst>
            <a:path path="shape">
              <a:fillToRect l="50000" t="50000" r="50000" b="50000"/>
            </a:path>
          </a:gradFill>
          <a:ln w="9525" algn="ctr">
            <a:noFill/>
            <a:round/>
            <a:headEnd/>
            <a:tailEnd/>
          </a:ln>
          <a:effectLst/>
        </p:spPr>
        <p:txBody>
          <a:bodyPr wrap="none" anchor="ctr">
            <a:spAutoFit/>
          </a:bodyPr>
          <a:lstStyle/>
          <a:p>
            <a:endParaRPr lang="zh-CN" altLang="en-US"/>
          </a:p>
        </p:txBody>
      </p:sp>
      <p:sp>
        <p:nvSpPr>
          <p:cNvPr id="347182" name="Line 46"/>
          <p:cNvSpPr>
            <a:spLocks noChangeShapeType="1"/>
          </p:cNvSpPr>
          <p:nvPr/>
        </p:nvSpPr>
        <p:spPr bwMode="auto">
          <a:xfrm flipH="1">
            <a:off x="7947025" y="4129088"/>
            <a:ext cx="268288" cy="0"/>
          </a:xfrm>
          <a:prstGeom prst="line">
            <a:avLst/>
          </a:prstGeom>
          <a:noFill/>
          <a:ln w="63500">
            <a:solidFill>
              <a:srgbClr val="FF6801"/>
            </a:solidFill>
            <a:round/>
            <a:headEnd/>
            <a:tailEnd type="triangle" w="med" len="med"/>
          </a:ln>
          <a:effectLst/>
        </p:spPr>
        <p:txBody>
          <a:bodyPr>
            <a:spAutoFit/>
          </a:bodyPr>
          <a:lstStyle/>
          <a:p>
            <a:endParaRPr lang="zh-CN" altLang="en-US"/>
          </a:p>
        </p:txBody>
      </p:sp>
      <p:sp>
        <p:nvSpPr>
          <p:cNvPr id="347183" name="Oval 47"/>
          <p:cNvSpPr>
            <a:spLocks noChangeArrowheads="1"/>
          </p:cNvSpPr>
          <p:nvPr/>
        </p:nvSpPr>
        <p:spPr bwMode="auto">
          <a:xfrm>
            <a:off x="5148263" y="1916113"/>
            <a:ext cx="3163887" cy="3313112"/>
          </a:xfrm>
          <a:prstGeom prst="ellipse">
            <a:avLst/>
          </a:prstGeom>
          <a:noFill/>
          <a:ln w="9525">
            <a:solidFill>
              <a:srgbClr val="0000CC"/>
            </a:solidFill>
            <a:round/>
            <a:headEnd/>
            <a:tailEnd/>
          </a:ln>
          <a:effectLst/>
        </p:spPr>
        <p:txBody>
          <a:bodyPr anchor="ctr">
            <a:spAutoFit/>
          </a:bodyPr>
          <a:lstStyle/>
          <a:p>
            <a:endParaRPr lang="zh-CN" altLang="en-US"/>
          </a:p>
        </p:txBody>
      </p:sp>
      <p:sp>
        <p:nvSpPr>
          <p:cNvPr id="347184" name="Text Box 48"/>
          <p:cNvSpPr txBox="1">
            <a:spLocks noChangeArrowheads="1"/>
          </p:cNvSpPr>
          <p:nvPr/>
        </p:nvSpPr>
        <p:spPr bwMode="auto">
          <a:xfrm>
            <a:off x="1219200" y="2770188"/>
            <a:ext cx="3505200" cy="581025"/>
          </a:xfrm>
          <a:prstGeom prst="rect">
            <a:avLst/>
          </a:prstGeom>
          <a:noFill/>
          <a:ln w="9525">
            <a:noFill/>
            <a:miter lim="800000"/>
            <a:headEnd/>
            <a:tailEnd/>
          </a:ln>
          <a:effectLst/>
        </p:spPr>
        <p:txBody>
          <a:bodyPr>
            <a:spAutoFit/>
          </a:bodyPr>
          <a:lstStyle/>
          <a:p>
            <a:pPr marL="357188" indent="-357188">
              <a:spcBef>
                <a:spcPct val="0"/>
              </a:spcBef>
              <a:buClr>
                <a:srgbClr val="FF5050"/>
              </a:buClr>
              <a:buSzPct val="70000"/>
              <a:buFont typeface="Wingdings" pitchFamily="2" charset="2"/>
              <a:buChar char="l"/>
              <a:tabLst>
                <a:tab pos="363538" algn="l"/>
              </a:tabLst>
            </a:pPr>
            <a:r>
              <a:rPr kumimoji="1" lang="zh-CN" altLang="en-US" sz="1600" b="1">
                <a:solidFill>
                  <a:srgbClr val="0000CC"/>
                </a:solidFill>
              </a:rPr>
              <a:t>疗效不同</a:t>
            </a:r>
            <a:r>
              <a:rPr kumimoji="1" lang="en-US" altLang="zh-CN" sz="1600" b="1">
                <a:solidFill>
                  <a:srgbClr val="0000CC"/>
                </a:solidFill>
              </a:rPr>
              <a:t>-</a:t>
            </a:r>
            <a:r>
              <a:rPr kumimoji="1" lang="zh-CN" altLang="en-US" sz="1600" b="1">
                <a:solidFill>
                  <a:srgbClr val="0000CC"/>
                </a:solidFill>
              </a:rPr>
              <a:t>浪费资源和时间</a:t>
            </a:r>
          </a:p>
          <a:p>
            <a:pPr marL="357188" indent="-357188">
              <a:spcBef>
                <a:spcPct val="0"/>
              </a:spcBef>
              <a:buClr>
                <a:srgbClr val="FF5050"/>
              </a:buClr>
              <a:buSzPct val="70000"/>
              <a:buFont typeface="Wingdings" pitchFamily="2" charset="2"/>
              <a:buChar char="l"/>
              <a:tabLst>
                <a:tab pos="363538" algn="l"/>
              </a:tabLst>
            </a:pPr>
            <a:r>
              <a:rPr kumimoji="1" lang="zh-CN" altLang="en-US" sz="1600" b="1">
                <a:solidFill>
                  <a:srgbClr val="0000CC"/>
                </a:solidFill>
              </a:rPr>
              <a:t>常见和不可预知的药物不良反应</a:t>
            </a:r>
            <a:endParaRPr kumimoji="1" lang="zh-CN" altLang="en-US" sz="1600">
              <a:solidFill>
                <a:srgbClr val="0000CC"/>
              </a:solidFill>
            </a:endParaRPr>
          </a:p>
        </p:txBody>
      </p:sp>
      <p:sp>
        <p:nvSpPr>
          <p:cNvPr id="347185" name="Text Box 49"/>
          <p:cNvSpPr txBox="1">
            <a:spLocks noChangeArrowheads="1"/>
          </p:cNvSpPr>
          <p:nvPr/>
        </p:nvSpPr>
        <p:spPr bwMode="auto">
          <a:xfrm>
            <a:off x="1238250" y="6129338"/>
            <a:ext cx="4400550" cy="1128712"/>
          </a:xfrm>
          <a:prstGeom prst="rect">
            <a:avLst/>
          </a:prstGeom>
          <a:noFill/>
          <a:ln w="9525">
            <a:noFill/>
            <a:miter lim="800000"/>
            <a:headEnd/>
            <a:tailEnd/>
          </a:ln>
          <a:effectLst/>
        </p:spPr>
        <p:txBody>
          <a:bodyPr>
            <a:spAutoFit/>
          </a:bodyPr>
          <a:lstStyle/>
          <a:p>
            <a:pPr marL="268288" indent="-268288">
              <a:spcBef>
                <a:spcPct val="0"/>
              </a:spcBef>
              <a:buClr>
                <a:srgbClr val="FF5050"/>
              </a:buClr>
              <a:buSzPct val="70000"/>
              <a:buFont typeface="Wingdings" pitchFamily="2" charset="2"/>
              <a:buChar char="l"/>
            </a:pPr>
            <a:r>
              <a:rPr kumimoji="1" lang="zh-CN" altLang="en-US" sz="1600" b="1">
                <a:solidFill>
                  <a:srgbClr val="0000CC"/>
                </a:solidFill>
              </a:rPr>
              <a:t>量体裁衣治疗</a:t>
            </a:r>
          </a:p>
          <a:p>
            <a:pPr marL="268288" indent="-268288">
              <a:spcBef>
                <a:spcPct val="0"/>
              </a:spcBef>
              <a:buClr>
                <a:srgbClr val="FF5050"/>
              </a:buClr>
              <a:buSzPct val="70000"/>
              <a:buFont typeface="Wingdings" pitchFamily="2" charset="2"/>
              <a:buChar char="l"/>
            </a:pPr>
            <a:r>
              <a:rPr kumimoji="1" lang="zh-CN" altLang="en-US" sz="1600" b="1">
                <a:solidFill>
                  <a:srgbClr val="0000CC"/>
                </a:solidFill>
              </a:rPr>
              <a:t>提高疗效，减少不良反应</a:t>
            </a:r>
          </a:p>
          <a:p>
            <a:pPr marL="268288" indent="-268288" eaLnBrk="1" latinLnBrk="1" hangingPunct="1"/>
            <a:endParaRPr kumimoji="1" lang="zh-CN" altLang="en-US" sz="24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7149"/>
                                        </p:tgtEl>
                                        <p:attrNameLst>
                                          <p:attrName>style.visibility</p:attrName>
                                        </p:attrNameLst>
                                      </p:cBhvr>
                                      <p:to>
                                        <p:strVal val="visible"/>
                                      </p:to>
                                    </p:set>
                                    <p:animEffect transition="in" filter="slide(fromBottom)">
                                      <p:cBhvr>
                                        <p:cTn id="7" dur="500"/>
                                        <p:tgtEl>
                                          <p:spTgt spid="34714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47150"/>
                                        </p:tgtEl>
                                        <p:attrNameLst>
                                          <p:attrName>style.visibility</p:attrName>
                                        </p:attrNameLst>
                                      </p:cBhvr>
                                      <p:to>
                                        <p:strVal val="visible"/>
                                      </p:to>
                                    </p:set>
                                    <p:animEffect transition="in" filter="slide(fromBottom)">
                                      <p:cBhvr>
                                        <p:cTn id="10" dur="500"/>
                                        <p:tgtEl>
                                          <p:spTgt spid="34715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47151"/>
                                        </p:tgtEl>
                                        <p:attrNameLst>
                                          <p:attrName>style.visibility</p:attrName>
                                        </p:attrNameLst>
                                      </p:cBhvr>
                                      <p:to>
                                        <p:strVal val="visible"/>
                                      </p:to>
                                    </p:set>
                                    <p:animEffect transition="in" filter="slide(fromBottom)">
                                      <p:cBhvr>
                                        <p:cTn id="13" dur="500"/>
                                        <p:tgtEl>
                                          <p:spTgt spid="347151"/>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47152"/>
                                        </p:tgtEl>
                                        <p:attrNameLst>
                                          <p:attrName>style.visibility</p:attrName>
                                        </p:attrNameLst>
                                      </p:cBhvr>
                                      <p:to>
                                        <p:strVal val="visible"/>
                                      </p:to>
                                    </p:set>
                                    <p:animEffect transition="in" filter="slide(fromBottom)">
                                      <p:cBhvr>
                                        <p:cTn id="16" dur="500"/>
                                        <p:tgtEl>
                                          <p:spTgt spid="34715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47153"/>
                                        </p:tgtEl>
                                        <p:attrNameLst>
                                          <p:attrName>style.visibility</p:attrName>
                                        </p:attrNameLst>
                                      </p:cBhvr>
                                      <p:to>
                                        <p:strVal val="visible"/>
                                      </p:to>
                                    </p:set>
                                    <p:animEffect transition="in" filter="slide(fromBottom)">
                                      <p:cBhvr>
                                        <p:cTn id="19" dur="500"/>
                                        <p:tgtEl>
                                          <p:spTgt spid="347153"/>
                                        </p:tgtEl>
                                      </p:cBhvr>
                                    </p:animEffect>
                                  </p:childTnLst>
                                </p:cTn>
                              </p:par>
                              <p:par>
                                <p:cTn id="20" presetID="12" presetClass="entr" presetSubtype="4" fill="hold" nodeType="withEffect">
                                  <p:stCondLst>
                                    <p:cond delay="0"/>
                                  </p:stCondLst>
                                  <p:childTnLst>
                                    <p:set>
                                      <p:cBhvr>
                                        <p:cTn id="21" dur="1" fill="hold">
                                          <p:stCondLst>
                                            <p:cond delay="0"/>
                                          </p:stCondLst>
                                        </p:cTn>
                                        <p:tgtEl>
                                          <p:spTgt spid="347154"/>
                                        </p:tgtEl>
                                        <p:attrNameLst>
                                          <p:attrName>style.visibility</p:attrName>
                                        </p:attrNameLst>
                                      </p:cBhvr>
                                      <p:to>
                                        <p:strVal val="visible"/>
                                      </p:to>
                                    </p:set>
                                    <p:animEffect transition="in" filter="slide(fromBottom)">
                                      <p:cBhvr>
                                        <p:cTn id="22" dur="500"/>
                                        <p:tgtEl>
                                          <p:spTgt spid="347154"/>
                                        </p:tgtEl>
                                      </p:cBhvr>
                                    </p:animEffect>
                                  </p:childTnLst>
                                </p:cTn>
                              </p:par>
                              <p:par>
                                <p:cTn id="23" presetID="12" presetClass="entr" presetSubtype="4" fill="hold" nodeType="withEffect">
                                  <p:stCondLst>
                                    <p:cond delay="0"/>
                                  </p:stCondLst>
                                  <p:childTnLst>
                                    <p:set>
                                      <p:cBhvr>
                                        <p:cTn id="24" dur="1" fill="hold">
                                          <p:stCondLst>
                                            <p:cond delay="0"/>
                                          </p:stCondLst>
                                        </p:cTn>
                                        <p:tgtEl>
                                          <p:spTgt spid="347155"/>
                                        </p:tgtEl>
                                        <p:attrNameLst>
                                          <p:attrName>style.visibility</p:attrName>
                                        </p:attrNameLst>
                                      </p:cBhvr>
                                      <p:to>
                                        <p:strVal val="visible"/>
                                      </p:to>
                                    </p:set>
                                    <p:animEffect transition="in" filter="slide(fromBottom)">
                                      <p:cBhvr>
                                        <p:cTn id="25" dur="500"/>
                                        <p:tgtEl>
                                          <p:spTgt spid="34715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347156"/>
                                        </p:tgtEl>
                                        <p:attrNameLst>
                                          <p:attrName>style.visibility</p:attrName>
                                        </p:attrNameLst>
                                      </p:cBhvr>
                                      <p:to>
                                        <p:strVal val="visible"/>
                                      </p:to>
                                    </p:set>
                                    <p:animEffect transition="in" filter="slide(fromBottom)">
                                      <p:cBhvr>
                                        <p:cTn id="28" dur="500"/>
                                        <p:tgtEl>
                                          <p:spTgt spid="347156"/>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47157"/>
                                        </p:tgtEl>
                                        <p:attrNameLst>
                                          <p:attrName>style.visibility</p:attrName>
                                        </p:attrNameLst>
                                      </p:cBhvr>
                                      <p:to>
                                        <p:strVal val="visible"/>
                                      </p:to>
                                    </p:set>
                                    <p:animEffect transition="in" filter="slide(fromBottom)">
                                      <p:cBhvr>
                                        <p:cTn id="31" dur="500"/>
                                        <p:tgtEl>
                                          <p:spTgt spid="347157"/>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47158"/>
                                        </p:tgtEl>
                                        <p:attrNameLst>
                                          <p:attrName>style.visibility</p:attrName>
                                        </p:attrNameLst>
                                      </p:cBhvr>
                                      <p:to>
                                        <p:strVal val="visible"/>
                                      </p:to>
                                    </p:set>
                                    <p:animEffect transition="in" filter="slide(fromBottom)">
                                      <p:cBhvr>
                                        <p:cTn id="34" dur="500"/>
                                        <p:tgtEl>
                                          <p:spTgt spid="347158"/>
                                        </p:tgtEl>
                                      </p:cBhvr>
                                    </p:animEffect>
                                  </p:childTnLst>
                                </p:cTn>
                              </p:par>
                              <p:par>
                                <p:cTn id="35" presetID="12" presetClass="entr" presetSubtype="4" fill="hold" nodeType="withEffect">
                                  <p:stCondLst>
                                    <p:cond delay="0"/>
                                  </p:stCondLst>
                                  <p:childTnLst>
                                    <p:set>
                                      <p:cBhvr>
                                        <p:cTn id="36" dur="1" fill="hold">
                                          <p:stCondLst>
                                            <p:cond delay="0"/>
                                          </p:stCondLst>
                                        </p:cTn>
                                        <p:tgtEl>
                                          <p:spTgt spid="347159"/>
                                        </p:tgtEl>
                                        <p:attrNameLst>
                                          <p:attrName>style.visibility</p:attrName>
                                        </p:attrNameLst>
                                      </p:cBhvr>
                                      <p:to>
                                        <p:strVal val="visible"/>
                                      </p:to>
                                    </p:set>
                                    <p:animEffect transition="in" filter="slide(fromBottom)">
                                      <p:cBhvr>
                                        <p:cTn id="37" dur="500"/>
                                        <p:tgtEl>
                                          <p:spTgt spid="347159"/>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347160"/>
                                        </p:tgtEl>
                                        <p:attrNameLst>
                                          <p:attrName>style.visibility</p:attrName>
                                        </p:attrNameLst>
                                      </p:cBhvr>
                                      <p:to>
                                        <p:strVal val="visible"/>
                                      </p:to>
                                    </p:set>
                                    <p:animEffect transition="in" filter="slide(fromBottom)">
                                      <p:cBhvr>
                                        <p:cTn id="40" dur="500"/>
                                        <p:tgtEl>
                                          <p:spTgt spid="347160"/>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47161"/>
                                        </p:tgtEl>
                                        <p:attrNameLst>
                                          <p:attrName>style.visibility</p:attrName>
                                        </p:attrNameLst>
                                      </p:cBhvr>
                                      <p:to>
                                        <p:strVal val="visible"/>
                                      </p:to>
                                    </p:set>
                                    <p:animEffect transition="in" filter="slide(fromBottom)">
                                      <p:cBhvr>
                                        <p:cTn id="43" dur="500"/>
                                        <p:tgtEl>
                                          <p:spTgt spid="347161"/>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47185"/>
                                        </p:tgtEl>
                                        <p:attrNameLst>
                                          <p:attrName>style.visibility</p:attrName>
                                        </p:attrNameLst>
                                      </p:cBhvr>
                                      <p:to>
                                        <p:strVal val="visible"/>
                                      </p:to>
                                    </p:set>
                                    <p:animEffect transition="in" filter="slide(fromBottom)">
                                      <p:cBhvr>
                                        <p:cTn id="46" dur="500"/>
                                        <p:tgtEl>
                                          <p:spTgt spid="347185"/>
                                        </p:tgtEl>
                                      </p:cBhvr>
                                    </p:animEffect>
                                  </p:childTnLst>
                                </p:cTn>
                              </p:par>
                            </p:childTnLst>
                          </p:cTn>
                        </p:par>
                      </p:childTnLst>
                    </p:cTn>
                  </p:par>
                  <p:par>
                    <p:cTn id="47" fill="hold">
                      <p:stCondLst>
                        <p:cond delay="indefinite"/>
                      </p:stCondLst>
                      <p:childTnLst>
                        <p:par>
                          <p:cTn id="48" fill="hold">
                            <p:stCondLst>
                              <p:cond delay="0"/>
                            </p:stCondLst>
                            <p:childTnLst>
                              <p:par>
                                <p:cTn id="49" presetID="8" presetClass="entr" presetSubtype="16" fill="hold" grpId="0" nodeType="clickEffect">
                                  <p:stCondLst>
                                    <p:cond delay="0"/>
                                  </p:stCondLst>
                                  <p:childTnLst>
                                    <p:set>
                                      <p:cBhvr>
                                        <p:cTn id="50" dur="1" fill="hold">
                                          <p:stCondLst>
                                            <p:cond delay="0"/>
                                          </p:stCondLst>
                                        </p:cTn>
                                        <p:tgtEl>
                                          <p:spTgt spid="347163"/>
                                        </p:tgtEl>
                                        <p:attrNameLst>
                                          <p:attrName>style.visibility</p:attrName>
                                        </p:attrNameLst>
                                      </p:cBhvr>
                                      <p:to>
                                        <p:strVal val="visible"/>
                                      </p:to>
                                    </p:set>
                                    <p:animEffect transition="in" filter="diamond(in)">
                                      <p:cBhvr>
                                        <p:cTn id="51" dur="2000"/>
                                        <p:tgtEl>
                                          <p:spTgt spid="347163"/>
                                        </p:tgtEl>
                                      </p:cBhvr>
                                    </p:animEffect>
                                  </p:childTnLst>
                                </p:cTn>
                              </p:par>
                              <p:par>
                                <p:cTn id="52" presetID="8" presetClass="entr" presetSubtype="16" fill="hold" grpId="0" nodeType="withEffect" nodePh="1">
                                  <p:stCondLst>
                                    <p:cond delay="0"/>
                                  </p:stCondLst>
                                  <p:endCondLst>
                                    <p:cond evt="begin" delay="0">
                                      <p:tn val="52"/>
                                    </p:cond>
                                  </p:endCondLst>
                                  <p:childTnLst>
                                    <p:set>
                                      <p:cBhvr>
                                        <p:cTn id="53" dur="1" fill="hold">
                                          <p:stCondLst>
                                            <p:cond delay="0"/>
                                          </p:stCondLst>
                                        </p:cTn>
                                        <p:tgtEl>
                                          <p:spTgt spid="347164"/>
                                        </p:tgtEl>
                                        <p:attrNameLst>
                                          <p:attrName>style.visibility</p:attrName>
                                        </p:attrNameLst>
                                      </p:cBhvr>
                                      <p:to>
                                        <p:strVal val="visible"/>
                                      </p:to>
                                    </p:set>
                                    <p:animEffect transition="in" filter="diamond(in)">
                                      <p:cBhvr>
                                        <p:cTn id="54" dur="2000"/>
                                        <p:tgtEl>
                                          <p:spTgt spid="347164"/>
                                        </p:tgtEl>
                                      </p:cBhvr>
                                    </p:animEffect>
                                  </p:childTnLst>
                                </p:cTn>
                              </p:par>
                              <p:par>
                                <p:cTn id="55" presetID="8" presetClass="entr" presetSubtype="16" fill="hold" grpId="0" nodeType="withEffect" nodePh="1">
                                  <p:stCondLst>
                                    <p:cond delay="0"/>
                                  </p:stCondLst>
                                  <p:endCondLst>
                                    <p:cond evt="begin" delay="0">
                                      <p:tn val="55"/>
                                    </p:cond>
                                  </p:endCondLst>
                                  <p:childTnLst>
                                    <p:set>
                                      <p:cBhvr>
                                        <p:cTn id="56" dur="1" fill="hold">
                                          <p:stCondLst>
                                            <p:cond delay="0"/>
                                          </p:stCondLst>
                                        </p:cTn>
                                        <p:tgtEl>
                                          <p:spTgt spid="347165"/>
                                        </p:tgtEl>
                                        <p:attrNameLst>
                                          <p:attrName>style.visibility</p:attrName>
                                        </p:attrNameLst>
                                      </p:cBhvr>
                                      <p:to>
                                        <p:strVal val="visible"/>
                                      </p:to>
                                    </p:set>
                                    <p:animEffect transition="in" filter="diamond(in)">
                                      <p:cBhvr>
                                        <p:cTn id="57" dur="2000"/>
                                        <p:tgtEl>
                                          <p:spTgt spid="347165"/>
                                        </p:tgtEl>
                                      </p:cBhvr>
                                    </p:animEffect>
                                  </p:childTnLst>
                                </p:cTn>
                              </p:par>
                              <p:par>
                                <p:cTn id="58" presetID="8" presetClass="entr" presetSubtype="16" fill="hold" grpId="0" nodeType="withEffect">
                                  <p:stCondLst>
                                    <p:cond delay="0"/>
                                  </p:stCondLst>
                                  <p:childTnLst>
                                    <p:set>
                                      <p:cBhvr>
                                        <p:cTn id="59" dur="1" fill="hold">
                                          <p:stCondLst>
                                            <p:cond delay="0"/>
                                          </p:stCondLst>
                                        </p:cTn>
                                        <p:tgtEl>
                                          <p:spTgt spid="347166"/>
                                        </p:tgtEl>
                                        <p:attrNameLst>
                                          <p:attrName>style.visibility</p:attrName>
                                        </p:attrNameLst>
                                      </p:cBhvr>
                                      <p:to>
                                        <p:strVal val="visible"/>
                                      </p:to>
                                    </p:set>
                                    <p:animEffect transition="in" filter="diamond(in)">
                                      <p:cBhvr>
                                        <p:cTn id="60" dur="2000"/>
                                        <p:tgtEl>
                                          <p:spTgt spid="347166"/>
                                        </p:tgtEl>
                                      </p:cBhvr>
                                    </p:animEffect>
                                  </p:childTnLst>
                                </p:cTn>
                              </p:par>
                              <p:par>
                                <p:cTn id="61" presetID="8" presetClass="entr" presetSubtype="16" fill="hold" grpId="0" nodeType="withEffect" nodePh="1">
                                  <p:stCondLst>
                                    <p:cond delay="0"/>
                                  </p:stCondLst>
                                  <p:endCondLst>
                                    <p:cond evt="begin" delay="0">
                                      <p:tn val="61"/>
                                    </p:cond>
                                  </p:endCondLst>
                                  <p:childTnLst>
                                    <p:set>
                                      <p:cBhvr>
                                        <p:cTn id="62" dur="1" fill="hold">
                                          <p:stCondLst>
                                            <p:cond delay="0"/>
                                          </p:stCondLst>
                                        </p:cTn>
                                        <p:tgtEl>
                                          <p:spTgt spid="347167"/>
                                        </p:tgtEl>
                                        <p:attrNameLst>
                                          <p:attrName>style.visibility</p:attrName>
                                        </p:attrNameLst>
                                      </p:cBhvr>
                                      <p:to>
                                        <p:strVal val="visible"/>
                                      </p:to>
                                    </p:set>
                                    <p:animEffect transition="in" filter="diamond(in)">
                                      <p:cBhvr>
                                        <p:cTn id="63" dur="2000"/>
                                        <p:tgtEl>
                                          <p:spTgt spid="347167"/>
                                        </p:tgtEl>
                                      </p:cBhvr>
                                    </p:animEffect>
                                  </p:childTnLst>
                                </p:cTn>
                              </p:par>
                              <p:par>
                                <p:cTn id="64" presetID="8" presetClass="entr" presetSubtype="16" fill="hold" grpId="0" nodeType="withEffect" nodePh="1">
                                  <p:stCondLst>
                                    <p:cond delay="0"/>
                                  </p:stCondLst>
                                  <p:endCondLst>
                                    <p:cond evt="begin" delay="0">
                                      <p:tn val="64"/>
                                    </p:cond>
                                  </p:endCondLst>
                                  <p:childTnLst>
                                    <p:set>
                                      <p:cBhvr>
                                        <p:cTn id="65" dur="1" fill="hold">
                                          <p:stCondLst>
                                            <p:cond delay="0"/>
                                          </p:stCondLst>
                                        </p:cTn>
                                        <p:tgtEl>
                                          <p:spTgt spid="347168"/>
                                        </p:tgtEl>
                                        <p:attrNameLst>
                                          <p:attrName>style.visibility</p:attrName>
                                        </p:attrNameLst>
                                      </p:cBhvr>
                                      <p:to>
                                        <p:strVal val="visible"/>
                                      </p:to>
                                    </p:set>
                                    <p:animEffect transition="in" filter="diamond(in)">
                                      <p:cBhvr>
                                        <p:cTn id="66" dur="2000"/>
                                        <p:tgtEl>
                                          <p:spTgt spid="347168"/>
                                        </p:tgtEl>
                                      </p:cBhvr>
                                    </p:animEffect>
                                  </p:childTnLst>
                                </p:cTn>
                              </p:par>
                              <p:par>
                                <p:cTn id="67" presetID="8" presetClass="entr" presetSubtype="16" fill="hold" grpId="0" nodeType="withEffect" nodePh="1">
                                  <p:stCondLst>
                                    <p:cond delay="0"/>
                                  </p:stCondLst>
                                  <p:endCondLst>
                                    <p:cond evt="begin" delay="0">
                                      <p:tn val="67"/>
                                    </p:cond>
                                  </p:endCondLst>
                                  <p:childTnLst>
                                    <p:set>
                                      <p:cBhvr>
                                        <p:cTn id="68" dur="1" fill="hold">
                                          <p:stCondLst>
                                            <p:cond delay="0"/>
                                          </p:stCondLst>
                                        </p:cTn>
                                        <p:tgtEl>
                                          <p:spTgt spid="347169"/>
                                        </p:tgtEl>
                                        <p:attrNameLst>
                                          <p:attrName>style.visibility</p:attrName>
                                        </p:attrNameLst>
                                      </p:cBhvr>
                                      <p:to>
                                        <p:strVal val="visible"/>
                                      </p:to>
                                    </p:set>
                                    <p:animEffect transition="in" filter="diamond(in)">
                                      <p:cBhvr>
                                        <p:cTn id="69" dur="2000"/>
                                        <p:tgtEl>
                                          <p:spTgt spid="347169"/>
                                        </p:tgtEl>
                                      </p:cBhvr>
                                    </p:animEffect>
                                  </p:childTnLst>
                                </p:cTn>
                              </p:par>
                              <p:par>
                                <p:cTn id="70" presetID="8" presetClass="entr" presetSubtype="16" fill="hold" grpId="0" nodeType="withEffect" nodePh="1">
                                  <p:stCondLst>
                                    <p:cond delay="0"/>
                                  </p:stCondLst>
                                  <p:endCondLst>
                                    <p:cond evt="begin" delay="0">
                                      <p:tn val="70"/>
                                    </p:cond>
                                  </p:endCondLst>
                                  <p:childTnLst>
                                    <p:set>
                                      <p:cBhvr>
                                        <p:cTn id="71" dur="1" fill="hold">
                                          <p:stCondLst>
                                            <p:cond delay="0"/>
                                          </p:stCondLst>
                                        </p:cTn>
                                        <p:tgtEl>
                                          <p:spTgt spid="347170"/>
                                        </p:tgtEl>
                                        <p:attrNameLst>
                                          <p:attrName>style.visibility</p:attrName>
                                        </p:attrNameLst>
                                      </p:cBhvr>
                                      <p:to>
                                        <p:strVal val="visible"/>
                                      </p:to>
                                    </p:set>
                                    <p:animEffect transition="in" filter="diamond(in)">
                                      <p:cBhvr>
                                        <p:cTn id="72" dur="2000"/>
                                        <p:tgtEl>
                                          <p:spTgt spid="347170"/>
                                        </p:tgtEl>
                                      </p:cBhvr>
                                    </p:animEffect>
                                  </p:childTnLst>
                                </p:cTn>
                              </p:par>
                              <p:par>
                                <p:cTn id="73" presetID="8" presetClass="entr" presetSubtype="16" fill="hold" grpId="0" nodeType="withEffect" nodePh="1">
                                  <p:stCondLst>
                                    <p:cond delay="0"/>
                                  </p:stCondLst>
                                  <p:endCondLst>
                                    <p:cond evt="begin" delay="0">
                                      <p:tn val="73"/>
                                    </p:cond>
                                  </p:endCondLst>
                                  <p:childTnLst>
                                    <p:set>
                                      <p:cBhvr>
                                        <p:cTn id="74" dur="1" fill="hold">
                                          <p:stCondLst>
                                            <p:cond delay="0"/>
                                          </p:stCondLst>
                                        </p:cTn>
                                        <p:tgtEl>
                                          <p:spTgt spid="347171"/>
                                        </p:tgtEl>
                                        <p:attrNameLst>
                                          <p:attrName>style.visibility</p:attrName>
                                        </p:attrNameLst>
                                      </p:cBhvr>
                                      <p:to>
                                        <p:strVal val="visible"/>
                                      </p:to>
                                    </p:set>
                                    <p:animEffect transition="in" filter="diamond(in)">
                                      <p:cBhvr>
                                        <p:cTn id="75" dur="2000"/>
                                        <p:tgtEl>
                                          <p:spTgt spid="347171"/>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347172"/>
                                        </p:tgtEl>
                                        <p:attrNameLst>
                                          <p:attrName>style.visibility</p:attrName>
                                        </p:attrNameLst>
                                      </p:cBhvr>
                                      <p:to>
                                        <p:strVal val="visible"/>
                                      </p:to>
                                    </p:set>
                                    <p:animEffect transition="in" filter="diamond(in)">
                                      <p:cBhvr>
                                        <p:cTn id="78" dur="2000"/>
                                        <p:tgtEl>
                                          <p:spTgt spid="347172"/>
                                        </p:tgtEl>
                                      </p:cBhvr>
                                    </p:animEffect>
                                  </p:childTnLst>
                                </p:cTn>
                              </p:par>
                              <p:par>
                                <p:cTn id="79" presetID="8" presetClass="entr" presetSubtype="16" fill="hold" grpId="0" nodeType="withEffect">
                                  <p:stCondLst>
                                    <p:cond delay="0"/>
                                  </p:stCondLst>
                                  <p:childTnLst>
                                    <p:set>
                                      <p:cBhvr>
                                        <p:cTn id="80" dur="1" fill="hold">
                                          <p:stCondLst>
                                            <p:cond delay="0"/>
                                          </p:stCondLst>
                                        </p:cTn>
                                        <p:tgtEl>
                                          <p:spTgt spid="347173"/>
                                        </p:tgtEl>
                                        <p:attrNameLst>
                                          <p:attrName>style.visibility</p:attrName>
                                        </p:attrNameLst>
                                      </p:cBhvr>
                                      <p:to>
                                        <p:strVal val="visible"/>
                                      </p:to>
                                    </p:set>
                                    <p:animEffect transition="in" filter="diamond(in)">
                                      <p:cBhvr>
                                        <p:cTn id="81" dur="2000"/>
                                        <p:tgtEl>
                                          <p:spTgt spid="347173"/>
                                        </p:tgtEl>
                                      </p:cBhvr>
                                    </p:animEffect>
                                  </p:childTnLst>
                                </p:cTn>
                              </p:par>
                              <p:par>
                                <p:cTn id="82" presetID="8" presetClass="entr" presetSubtype="16" fill="hold" grpId="0" nodeType="withEffect">
                                  <p:stCondLst>
                                    <p:cond delay="0"/>
                                  </p:stCondLst>
                                  <p:childTnLst>
                                    <p:set>
                                      <p:cBhvr>
                                        <p:cTn id="83" dur="1" fill="hold">
                                          <p:stCondLst>
                                            <p:cond delay="0"/>
                                          </p:stCondLst>
                                        </p:cTn>
                                        <p:tgtEl>
                                          <p:spTgt spid="347174"/>
                                        </p:tgtEl>
                                        <p:attrNameLst>
                                          <p:attrName>style.visibility</p:attrName>
                                        </p:attrNameLst>
                                      </p:cBhvr>
                                      <p:to>
                                        <p:strVal val="visible"/>
                                      </p:to>
                                    </p:set>
                                    <p:animEffect transition="in" filter="diamond(in)">
                                      <p:cBhvr>
                                        <p:cTn id="84" dur="2000"/>
                                        <p:tgtEl>
                                          <p:spTgt spid="347174"/>
                                        </p:tgtEl>
                                      </p:cBhvr>
                                    </p:animEffect>
                                  </p:childTnLst>
                                </p:cTn>
                              </p:par>
                              <p:par>
                                <p:cTn id="85" presetID="8" presetClass="entr" presetSubtype="16" fill="hold" grpId="0" nodeType="withEffect">
                                  <p:stCondLst>
                                    <p:cond delay="0"/>
                                  </p:stCondLst>
                                  <p:childTnLst>
                                    <p:set>
                                      <p:cBhvr>
                                        <p:cTn id="86" dur="1" fill="hold">
                                          <p:stCondLst>
                                            <p:cond delay="0"/>
                                          </p:stCondLst>
                                        </p:cTn>
                                        <p:tgtEl>
                                          <p:spTgt spid="347175"/>
                                        </p:tgtEl>
                                        <p:attrNameLst>
                                          <p:attrName>style.visibility</p:attrName>
                                        </p:attrNameLst>
                                      </p:cBhvr>
                                      <p:to>
                                        <p:strVal val="visible"/>
                                      </p:to>
                                    </p:set>
                                    <p:animEffect transition="in" filter="diamond(in)">
                                      <p:cBhvr>
                                        <p:cTn id="87" dur="2000"/>
                                        <p:tgtEl>
                                          <p:spTgt spid="347175"/>
                                        </p:tgtEl>
                                      </p:cBhvr>
                                    </p:animEffect>
                                  </p:childTnLst>
                                </p:cTn>
                              </p:par>
                              <p:par>
                                <p:cTn id="88" presetID="8" presetClass="entr" presetSubtype="16" fill="hold" grpId="0" nodeType="withEffect">
                                  <p:stCondLst>
                                    <p:cond delay="0"/>
                                  </p:stCondLst>
                                  <p:childTnLst>
                                    <p:set>
                                      <p:cBhvr>
                                        <p:cTn id="89" dur="1" fill="hold">
                                          <p:stCondLst>
                                            <p:cond delay="0"/>
                                          </p:stCondLst>
                                        </p:cTn>
                                        <p:tgtEl>
                                          <p:spTgt spid="347176"/>
                                        </p:tgtEl>
                                        <p:attrNameLst>
                                          <p:attrName>style.visibility</p:attrName>
                                        </p:attrNameLst>
                                      </p:cBhvr>
                                      <p:to>
                                        <p:strVal val="visible"/>
                                      </p:to>
                                    </p:set>
                                    <p:animEffect transition="in" filter="diamond(in)">
                                      <p:cBhvr>
                                        <p:cTn id="90" dur="2000"/>
                                        <p:tgtEl>
                                          <p:spTgt spid="347176"/>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347177"/>
                                        </p:tgtEl>
                                        <p:attrNameLst>
                                          <p:attrName>style.visibility</p:attrName>
                                        </p:attrNameLst>
                                      </p:cBhvr>
                                      <p:to>
                                        <p:strVal val="visible"/>
                                      </p:to>
                                    </p:set>
                                    <p:animEffect transition="in" filter="diamond(in)">
                                      <p:cBhvr>
                                        <p:cTn id="93" dur="2000"/>
                                        <p:tgtEl>
                                          <p:spTgt spid="347177"/>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347178"/>
                                        </p:tgtEl>
                                        <p:attrNameLst>
                                          <p:attrName>style.visibility</p:attrName>
                                        </p:attrNameLst>
                                      </p:cBhvr>
                                      <p:to>
                                        <p:strVal val="visible"/>
                                      </p:to>
                                    </p:set>
                                    <p:animEffect transition="in" filter="diamond(in)">
                                      <p:cBhvr>
                                        <p:cTn id="96" dur="2000"/>
                                        <p:tgtEl>
                                          <p:spTgt spid="347178"/>
                                        </p:tgtEl>
                                      </p:cBhvr>
                                    </p:animEffect>
                                  </p:childTnLst>
                                </p:cTn>
                              </p:par>
                              <p:par>
                                <p:cTn id="97" presetID="8" presetClass="entr" presetSubtype="16" fill="hold" grpId="0" nodeType="withEffect">
                                  <p:stCondLst>
                                    <p:cond delay="0"/>
                                  </p:stCondLst>
                                  <p:childTnLst>
                                    <p:set>
                                      <p:cBhvr>
                                        <p:cTn id="98" dur="1" fill="hold">
                                          <p:stCondLst>
                                            <p:cond delay="0"/>
                                          </p:stCondLst>
                                        </p:cTn>
                                        <p:tgtEl>
                                          <p:spTgt spid="347179"/>
                                        </p:tgtEl>
                                        <p:attrNameLst>
                                          <p:attrName>style.visibility</p:attrName>
                                        </p:attrNameLst>
                                      </p:cBhvr>
                                      <p:to>
                                        <p:strVal val="visible"/>
                                      </p:to>
                                    </p:set>
                                    <p:animEffect transition="in" filter="diamond(in)">
                                      <p:cBhvr>
                                        <p:cTn id="99" dur="2000"/>
                                        <p:tgtEl>
                                          <p:spTgt spid="347179"/>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347180"/>
                                        </p:tgtEl>
                                        <p:attrNameLst>
                                          <p:attrName>style.visibility</p:attrName>
                                        </p:attrNameLst>
                                      </p:cBhvr>
                                      <p:to>
                                        <p:strVal val="visible"/>
                                      </p:to>
                                    </p:set>
                                    <p:animEffect transition="in" filter="diamond(in)">
                                      <p:cBhvr>
                                        <p:cTn id="102" dur="2000"/>
                                        <p:tgtEl>
                                          <p:spTgt spid="347180"/>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347181"/>
                                        </p:tgtEl>
                                        <p:attrNameLst>
                                          <p:attrName>style.visibility</p:attrName>
                                        </p:attrNameLst>
                                      </p:cBhvr>
                                      <p:to>
                                        <p:strVal val="visible"/>
                                      </p:to>
                                    </p:set>
                                    <p:animEffect transition="in" filter="diamond(in)">
                                      <p:cBhvr>
                                        <p:cTn id="105" dur="2000"/>
                                        <p:tgtEl>
                                          <p:spTgt spid="347181"/>
                                        </p:tgtEl>
                                      </p:cBhvr>
                                    </p:animEffect>
                                  </p:childTnLst>
                                </p:cTn>
                              </p:par>
                              <p:par>
                                <p:cTn id="106" presetID="8" presetClass="entr" presetSubtype="16" fill="hold" grpId="0" nodeType="withEffect">
                                  <p:stCondLst>
                                    <p:cond delay="0"/>
                                  </p:stCondLst>
                                  <p:childTnLst>
                                    <p:set>
                                      <p:cBhvr>
                                        <p:cTn id="107" dur="1" fill="hold">
                                          <p:stCondLst>
                                            <p:cond delay="0"/>
                                          </p:stCondLst>
                                        </p:cTn>
                                        <p:tgtEl>
                                          <p:spTgt spid="347182"/>
                                        </p:tgtEl>
                                        <p:attrNameLst>
                                          <p:attrName>style.visibility</p:attrName>
                                        </p:attrNameLst>
                                      </p:cBhvr>
                                      <p:to>
                                        <p:strVal val="visible"/>
                                      </p:to>
                                    </p:set>
                                    <p:animEffect transition="in" filter="diamond(in)">
                                      <p:cBhvr>
                                        <p:cTn id="108" dur="2000"/>
                                        <p:tgtEl>
                                          <p:spTgt spid="347182"/>
                                        </p:tgtEl>
                                      </p:cBhvr>
                                    </p:animEffect>
                                  </p:childTnLst>
                                </p:cTn>
                              </p:par>
                              <p:par>
                                <p:cTn id="109" presetID="8" presetClass="entr" presetSubtype="16" fill="hold" grpId="0" nodeType="withEffect">
                                  <p:stCondLst>
                                    <p:cond delay="0"/>
                                  </p:stCondLst>
                                  <p:childTnLst>
                                    <p:set>
                                      <p:cBhvr>
                                        <p:cTn id="110" dur="1" fill="hold">
                                          <p:stCondLst>
                                            <p:cond delay="0"/>
                                          </p:stCondLst>
                                        </p:cTn>
                                        <p:tgtEl>
                                          <p:spTgt spid="347183"/>
                                        </p:tgtEl>
                                        <p:attrNameLst>
                                          <p:attrName>style.visibility</p:attrName>
                                        </p:attrNameLst>
                                      </p:cBhvr>
                                      <p:to>
                                        <p:strVal val="visible"/>
                                      </p:to>
                                    </p:set>
                                    <p:animEffect transition="in" filter="diamond(in)">
                                      <p:cBhvr>
                                        <p:cTn id="111" dur="2000"/>
                                        <p:tgtEl>
                                          <p:spTgt spid="34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animBg="1"/>
      <p:bldP spid="347150" grpId="0" animBg="1"/>
      <p:bldP spid="347151" grpId="0"/>
      <p:bldP spid="347152" grpId="0"/>
      <p:bldP spid="347153" grpId="0"/>
      <p:bldP spid="347156" grpId="0" animBg="1"/>
      <p:bldP spid="347157" grpId="0" animBg="1"/>
      <p:bldP spid="347158" grpId="0"/>
      <p:bldP spid="347160" grpId="0"/>
      <p:bldP spid="347161" grpId="0" animBg="1"/>
      <p:bldP spid="347163" grpId="0" animBg="1"/>
      <p:bldP spid="347164" grpId="0" animBg="1"/>
      <p:bldP spid="347165" grpId="0" animBg="1"/>
      <p:bldP spid="347166" grpId="0" animBg="1"/>
      <p:bldP spid="347167" grpId="0" animBg="1"/>
      <p:bldP spid="347168" grpId="0" animBg="1"/>
      <p:bldP spid="347169" grpId="0" animBg="1"/>
      <p:bldP spid="347170" grpId="0" animBg="1"/>
      <p:bldP spid="347171" grpId="0" animBg="1"/>
      <p:bldP spid="347172" grpId="0"/>
      <p:bldP spid="347173" grpId="0"/>
      <p:bldP spid="347174" grpId="0"/>
      <p:bldP spid="347175" grpId="0" animBg="1"/>
      <p:bldP spid="347176" grpId="0" animBg="1"/>
      <p:bldP spid="347177" grpId="0" animBg="1"/>
      <p:bldP spid="347178" grpId="0" animBg="1"/>
      <p:bldP spid="347179" grpId="0" animBg="1"/>
      <p:bldP spid="347180" grpId="0" animBg="1"/>
      <p:bldP spid="347181" grpId="0" animBg="1"/>
      <p:bldP spid="347182" grpId="0" animBg="1"/>
      <p:bldP spid="347183" grpId="0" animBg="1"/>
      <p:bldP spid="34718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698" name="Group 2"/>
          <p:cNvGrpSpPr>
            <a:grpSpLocks/>
          </p:cNvGrpSpPr>
          <p:nvPr/>
        </p:nvGrpSpPr>
        <p:grpSpPr bwMode="auto">
          <a:xfrm>
            <a:off x="914400" y="3124200"/>
            <a:ext cx="2946400" cy="1963738"/>
            <a:chOff x="720" y="2016"/>
            <a:chExt cx="1856" cy="1237"/>
          </a:xfrm>
        </p:grpSpPr>
        <p:sp>
          <p:nvSpPr>
            <p:cNvPr id="413699" name="Freeform 3"/>
            <p:cNvSpPr>
              <a:spLocks/>
            </p:cNvSpPr>
            <p:nvPr/>
          </p:nvSpPr>
          <p:spPr bwMode="auto">
            <a:xfrm>
              <a:off x="720" y="2016"/>
              <a:ext cx="1856" cy="1237"/>
            </a:xfrm>
            <a:custGeom>
              <a:avLst/>
              <a:gdLst/>
              <a:ahLst/>
              <a:cxnLst>
                <a:cxn ang="0">
                  <a:pos x="3439" y="4465"/>
                </a:cxn>
                <a:cxn ang="0">
                  <a:pos x="3457" y="4289"/>
                </a:cxn>
                <a:cxn ang="0">
                  <a:pos x="3483" y="4123"/>
                </a:cxn>
                <a:cxn ang="0">
                  <a:pos x="3523" y="3956"/>
                </a:cxn>
                <a:cxn ang="0">
                  <a:pos x="3575" y="3795"/>
                </a:cxn>
                <a:cxn ang="0">
                  <a:pos x="3640" y="3641"/>
                </a:cxn>
                <a:cxn ang="0">
                  <a:pos x="3715" y="3492"/>
                </a:cxn>
                <a:cxn ang="0">
                  <a:pos x="3798" y="3347"/>
                </a:cxn>
                <a:cxn ang="0">
                  <a:pos x="3960" y="3128"/>
                </a:cxn>
                <a:cxn ang="0">
                  <a:pos x="4188" y="2887"/>
                </a:cxn>
                <a:cxn ang="0">
                  <a:pos x="4447" y="2685"/>
                </a:cxn>
                <a:cxn ang="0">
                  <a:pos x="4588" y="2597"/>
                </a:cxn>
                <a:cxn ang="0">
                  <a:pos x="4737" y="2518"/>
                </a:cxn>
                <a:cxn ang="0">
                  <a:pos x="4886" y="2452"/>
                </a:cxn>
                <a:cxn ang="0">
                  <a:pos x="5048" y="2395"/>
                </a:cxn>
                <a:cxn ang="0">
                  <a:pos x="5211" y="2351"/>
                </a:cxn>
                <a:cxn ang="0">
                  <a:pos x="5377" y="2316"/>
                </a:cxn>
                <a:cxn ang="0">
                  <a:pos x="5553" y="2299"/>
                </a:cxn>
                <a:cxn ang="0">
                  <a:pos x="5728" y="2290"/>
                </a:cxn>
                <a:cxn ang="0">
                  <a:pos x="5904" y="2299"/>
                </a:cxn>
                <a:cxn ang="0">
                  <a:pos x="6079" y="2316"/>
                </a:cxn>
                <a:cxn ang="0">
                  <a:pos x="6246" y="2351"/>
                </a:cxn>
                <a:cxn ang="0">
                  <a:pos x="6408" y="2395"/>
                </a:cxn>
                <a:cxn ang="0">
                  <a:pos x="6571" y="2452"/>
                </a:cxn>
                <a:cxn ang="0">
                  <a:pos x="6724" y="2518"/>
                </a:cxn>
                <a:cxn ang="0">
                  <a:pos x="6869" y="2597"/>
                </a:cxn>
                <a:cxn ang="0">
                  <a:pos x="7009" y="2685"/>
                </a:cxn>
                <a:cxn ang="0">
                  <a:pos x="7268" y="2887"/>
                </a:cxn>
                <a:cxn ang="0">
                  <a:pos x="7496" y="3123"/>
                </a:cxn>
                <a:cxn ang="0">
                  <a:pos x="7659" y="3347"/>
                </a:cxn>
                <a:cxn ang="0">
                  <a:pos x="7742" y="3492"/>
                </a:cxn>
                <a:cxn ang="0">
                  <a:pos x="7817" y="3641"/>
                </a:cxn>
                <a:cxn ang="0">
                  <a:pos x="7882" y="3795"/>
                </a:cxn>
                <a:cxn ang="0">
                  <a:pos x="7935" y="3956"/>
                </a:cxn>
                <a:cxn ang="0">
                  <a:pos x="7974" y="4118"/>
                </a:cxn>
                <a:cxn ang="0">
                  <a:pos x="8001" y="4289"/>
                </a:cxn>
                <a:cxn ang="0">
                  <a:pos x="8018" y="4465"/>
                </a:cxn>
                <a:cxn ang="0">
                  <a:pos x="10313" y="4583"/>
                </a:cxn>
                <a:cxn ang="0">
                  <a:pos x="10300" y="4228"/>
                </a:cxn>
                <a:cxn ang="0">
                  <a:pos x="10221" y="3659"/>
                </a:cxn>
                <a:cxn ang="0">
                  <a:pos x="10036" y="3009"/>
                </a:cxn>
                <a:cxn ang="0">
                  <a:pos x="9760" y="2400"/>
                </a:cxn>
                <a:cxn ang="0">
                  <a:pos x="9400" y="1842"/>
                </a:cxn>
                <a:cxn ang="0">
                  <a:pos x="8970" y="1342"/>
                </a:cxn>
                <a:cxn ang="0">
                  <a:pos x="8470" y="912"/>
                </a:cxn>
                <a:cxn ang="0">
                  <a:pos x="7913" y="553"/>
                </a:cxn>
                <a:cxn ang="0">
                  <a:pos x="7303" y="276"/>
                </a:cxn>
                <a:cxn ang="0">
                  <a:pos x="6654" y="92"/>
                </a:cxn>
                <a:cxn ang="0">
                  <a:pos x="6079" y="13"/>
                </a:cxn>
                <a:cxn ang="0">
                  <a:pos x="5728" y="0"/>
                </a:cxn>
                <a:cxn ang="0">
                  <a:pos x="5377" y="13"/>
                </a:cxn>
                <a:cxn ang="0">
                  <a:pos x="4803" y="92"/>
                </a:cxn>
                <a:cxn ang="0">
                  <a:pos x="4153" y="276"/>
                </a:cxn>
                <a:cxn ang="0">
                  <a:pos x="3545" y="553"/>
                </a:cxn>
                <a:cxn ang="0">
                  <a:pos x="2988" y="908"/>
                </a:cxn>
                <a:cxn ang="0">
                  <a:pos x="2487" y="1342"/>
                </a:cxn>
                <a:cxn ang="0">
                  <a:pos x="2058" y="1842"/>
                </a:cxn>
                <a:cxn ang="0">
                  <a:pos x="1698" y="2400"/>
                </a:cxn>
                <a:cxn ang="0">
                  <a:pos x="1426" y="3009"/>
                </a:cxn>
                <a:cxn ang="0">
                  <a:pos x="1237" y="3659"/>
                </a:cxn>
                <a:cxn ang="0">
                  <a:pos x="1158" y="4228"/>
                </a:cxn>
                <a:cxn ang="0">
                  <a:pos x="1145" y="4583"/>
                </a:cxn>
                <a:cxn ang="0">
                  <a:pos x="4583" y="4583"/>
                </a:cxn>
              </a:cxnLst>
              <a:rect l="0" t="0" r="r" b="b"/>
              <a:pathLst>
                <a:path w="10313" h="6873">
                  <a:moveTo>
                    <a:pt x="3439" y="4583"/>
                  </a:moveTo>
                  <a:lnTo>
                    <a:pt x="3439" y="4522"/>
                  </a:lnTo>
                  <a:lnTo>
                    <a:pt x="3439" y="4465"/>
                  </a:lnTo>
                  <a:lnTo>
                    <a:pt x="3444" y="4408"/>
                  </a:lnTo>
                  <a:lnTo>
                    <a:pt x="3448" y="4346"/>
                  </a:lnTo>
                  <a:lnTo>
                    <a:pt x="3457" y="4289"/>
                  </a:lnTo>
                  <a:lnTo>
                    <a:pt x="3466" y="4232"/>
                  </a:lnTo>
                  <a:lnTo>
                    <a:pt x="3475" y="4175"/>
                  </a:lnTo>
                  <a:lnTo>
                    <a:pt x="3483" y="4123"/>
                  </a:lnTo>
                  <a:lnTo>
                    <a:pt x="3496" y="4066"/>
                  </a:lnTo>
                  <a:lnTo>
                    <a:pt x="3510" y="4009"/>
                  </a:lnTo>
                  <a:lnTo>
                    <a:pt x="3523" y="3956"/>
                  </a:lnTo>
                  <a:lnTo>
                    <a:pt x="3540" y="3899"/>
                  </a:lnTo>
                  <a:lnTo>
                    <a:pt x="3558" y="3846"/>
                  </a:lnTo>
                  <a:lnTo>
                    <a:pt x="3575" y="3795"/>
                  </a:lnTo>
                  <a:lnTo>
                    <a:pt x="3596" y="3742"/>
                  </a:lnTo>
                  <a:lnTo>
                    <a:pt x="3618" y="3689"/>
                  </a:lnTo>
                  <a:lnTo>
                    <a:pt x="3640" y="3641"/>
                  </a:lnTo>
                  <a:lnTo>
                    <a:pt x="3662" y="3588"/>
                  </a:lnTo>
                  <a:lnTo>
                    <a:pt x="3688" y="3540"/>
                  </a:lnTo>
                  <a:lnTo>
                    <a:pt x="3715" y="3492"/>
                  </a:lnTo>
                  <a:lnTo>
                    <a:pt x="3741" y="3444"/>
                  </a:lnTo>
                  <a:lnTo>
                    <a:pt x="3767" y="3395"/>
                  </a:lnTo>
                  <a:lnTo>
                    <a:pt x="3798" y="3347"/>
                  </a:lnTo>
                  <a:lnTo>
                    <a:pt x="3829" y="3303"/>
                  </a:lnTo>
                  <a:lnTo>
                    <a:pt x="3890" y="3211"/>
                  </a:lnTo>
                  <a:lnTo>
                    <a:pt x="3960" y="3128"/>
                  </a:lnTo>
                  <a:lnTo>
                    <a:pt x="4031" y="3044"/>
                  </a:lnTo>
                  <a:lnTo>
                    <a:pt x="4110" y="2961"/>
                  </a:lnTo>
                  <a:lnTo>
                    <a:pt x="4188" y="2887"/>
                  </a:lnTo>
                  <a:lnTo>
                    <a:pt x="4272" y="2816"/>
                  </a:lnTo>
                  <a:lnTo>
                    <a:pt x="4355" y="2746"/>
                  </a:lnTo>
                  <a:lnTo>
                    <a:pt x="4447" y="2685"/>
                  </a:lnTo>
                  <a:lnTo>
                    <a:pt x="4491" y="2654"/>
                  </a:lnTo>
                  <a:lnTo>
                    <a:pt x="4539" y="2623"/>
                  </a:lnTo>
                  <a:lnTo>
                    <a:pt x="4588" y="2597"/>
                  </a:lnTo>
                  <a:lnTo>
                    <a:pt x="4636" y="2566"/>
                  </a:lnTo>
                  <a:lnTo>
                    <a:pt x="4684" y="2544"/>
                  </a:lnTo>
                  <a:lnTo>
                    <a:pt x="4737" y="2518"/>
                  </a:lnTo>
                  <a:lnTo>
                    <a:pt x="4785" y="2496"/>
                  </a:lnTo>
                  <a:lnTo>
                    <a:pt x="4838" y="2470"/>
                  </a:lnTo>
                  <a:lnTo>
                    <a:pt x="4886" y="2452"/>
                  </a:lnTo>
                  <a:lnTo>
                    <a:pt x="4939" y="2430"/>
                  </a:lnTo>
                  <a:lnTo>
                    <a:pt x="4991" y="2413"/>
                  </a:lnTo>
                  <a:lnTo>
                    <a:pt x="5048" y="2395"/>
                  </a:lnTo>
                  <a:lnTo>
                    <a:pt x="5101" y="2378"/>
                  </a:lnTo>
                  <a:lnTo>
                    <a:pt x="5154" y="2365"/>
                  </a:lnTo>
                  <a:lnTo>
                    <a:pt x="5211" y="2351"/>
                  </a:lnTo>
                  <a:lnTo>
                    <a:pt x="5268" y="2338"/>
                  </a:lnTo>
                  <a:lnTo>
                    <a:pt x="5325" y="2329"/>
                  </a:lnTo>
                  <a:lnTo>
                    <a:pt x="5377" y="2316"/>
                  </a:lnTo>
                  <a:lnTo>
                    <a:pt x="5434" y="2312"/>
                  </a:lnTo>
                  <a:lnTo>
                    <a:pt x="5496" y="2303"/>
                  </a:lnTo>
                  <a:lnTo>
                    <a:pt x="5553" y="2299"/>
                  </a:lnTo>
                  <a:lnTo>
                    <a:pt x="5610" y="2294"/>
                  </a:lnTo>
                  <a:lnTo>
                    <a:pt x="5667" y="2294"/>
                  </a:lnTo>
                  <a:lnTo>
                    <a:pt x="5728" y="2290"/>
                  </a:lnTo>
                  <a:lnTo>
                    <a:pt x="5790" y="2294"/>
                  </a:lnTo>
                  <a:lnTo>
                    <a:pt x="5847" y="2294"/>
                  </a:lnTo>
                  <a:lnTo>
                    <a:pt x="5904" y="2299"/>
                  </a:lnTo>
                  <a:lnTo>
                    <a:pt x="5961" y="2303"/>
                  </a:lnTo>
                  <a:lnTo>
                    <a:pt x="6022" y="2312"/>
                  </a:lnTo>
                  <a:lnTo>
                    <a:pt x="6079" y="2316"/>
                  </a:lnTo>
                  <a:lnTo>
                    <a:pt x="6136" y="2329"/>
                  </a:lnTo>
                  <a:lnTo>
                    <a:pt x="6189" y="2338"/>
                  </a:lnTo>
                  <a:lnTo>
                    <a:pt x="6246" y="2351"/>
                  </a:lnTo>
                  <a:lnTo>
                    <a:pt x="6303" y="2365"/>
                  </a:lnTo>
                  <a:lnTo>
                    <a:pt x="6356" y="2378"/>
                  </a:lnTo>
                  <a:lnTo>
                    <a:pt x="6408" y="2395"/>
                  </a:lnTo>
                  <a:lnTo>
                    <a:pt x="6465" y="2413"/>
                  </a:lnTo>
                  <a:lnTo>
                    <a:pt x="6518" y="2430"/>
                  </a:lnTo>
                  <a:lnTo>
                    <a:pt x="6571" y="2452"/>
                  </a:lnTo>
                  <a:lnTo>
                    <a:pt x="6619" y="2470"/>
                  </a:lnTo>
                  <a:lnTo>
                    <a:pt x="6672" y="2496"/>
                  </a:lnTo>
                  <a:lnTo>
                    <a:pt x="6724" y="2518"/>
                  </a:lnTo>
                  <a:lnTo>
                    <a:pt x="6772" y="2544"/>
                  </a:lnTo>
                  <a:lnTo>
                    <a:pt x="6821" y="2566"/>
                  </a:lnTo>
                  <a:lnTo>
                    <a:pt x="6869" y="2597"/>
                  </a:lnTo>
                  <a:lnTo>
                    <a:pt x="6917" y="2623"/>
                  </a:lnTo>
                  <a:lnTo>
                    <a:pt x="6965" y="2654"/>
                  </a:lnTo>
                  <a:lnTo>
                    <a:pt x="7009" y="2685"/>
                  </a:lnTo>
                  <a:lnTo>
                    <a:pt x="7101" y="2746"/>
                  </a:lnTo>
                  <a:lnTo>
                    <a:pt x="7185" y="2816"/>
                  </a:lnTo>
                  <a:lnTo>
                    <a:pt x="7268" y="2887"/>
                  </a:lnTo>
                  <a:lnTo>
                    <a:pt x="7347" y="2961"/>
                  </a:lnTo>
                  <a:lnTo>
                    <a:pt x="7426" y="3044"/>
                  </a:lnTo>
                  <a:lnTo>
                    <a:pt x="7496" y="3123"/>
                  </a:lnTo>
                  <a:lnTo>
                    <a:pt x="7566" y="3211"/>
                  </a:lnTo>
                  <a:lnTo>
                    <a:pt x="7628" y="3303"/>
                  </a:lnTo>
                  <a:lnTo>
                    <a:pt x="7659" y="3347"/>
                  </a:lnTo>
                  <a:lnTo>
                    <a:pt x="7689" y="3395"/>
                  </a:lnTo>
                  <a:lnTo>
                    <a:pt x="7716" y="3444"/>
                  </a:lnTo>
                  <a:lnTo>
                    <a:pt x="7742" y="3492"/>
                  </a:lnTo>
                  <a:lnTo>
                    <a:pt x="7768" y="3540"/>
                  </a:lnTo>
                  <a:lnTo>
                    <a:pt x="7795" y="3588"/>
                  </a:lnTo>
                  <a:lnTo>
                    <a:pt x="7817" y="3641"/>
                  </a:lnTo>
                  <a:lnTo>
                    <a:pt x="7838" y="3689"/>
                  </a:lnTo>
                  <a:lnTo>
                    <a:pt x="7860" y="3742"/>
                  </a:lnTo>
                  <a:lnTo>
                    <a:pt x="7882" y="3795"/>
                  </a:lnTo>
                  <a:lnTo>
                    <a:pt x="7900" y="3846"/>
                  </a:lnTo>
                  <a:lnTo>
                    <a:pt x="7917" y="3899"/>
                  </a:lnTo>
                  <a:lnTo>
                    <a:pt x="7935" y="3956"/>
                  </a:lnTo>
                  <a:lnTo>
                    <a:pt x="7948" y="4009"/>
                  </a:lnTo>
                  <a:lnTo>
                    <a:pt x="7961" y="4066"/>
                  </a:lnTo>
                  <a:lnTo>
                    <a:pt x="7974" y="4118"/>
                  </a:lnTo>
                  <a:lnTo>
                    <a:pt x="7983" y="4175"/>
                  </a:lnTo>
                  <a:lnTo>
                    <a:pt x="7992" y="4232"/>
                  </a:lnTo>
                  <a:lnTo>
                    <a:pt x="8001" y="4289"/>
                  </a:lnTo>
                  <a:lnTo>
                    <a:pt x="8010" y="4346"/>
                  </a:lnTo>
                  <a:lnTo>
                    <a:pt x="8014" y="4408"/>
                  </a:lnTo>
                  <a:lnTo>
                    <a:pt x="8018" y="4465"/>
                  </a:lnTo>
                  <a:lnTo>
                    <a:pt x="8018" y="4522"/>
                  </a:lnTo>
                  <a:lnTo>
                    <a:pt x="8018" y="4583"/>
                  </a:lnTo>
                  <a:lnTo>
                    <a:pt x="10313" y="4583"/>
                  </a:lnTo>
                  <a:lnTo>
                    <a:pt x="10313" y="4465"/>
                  </a:lnTo>
                  <a:lnTo>
                    <a:pt x="10308" y="4346"/>
                  </a:lnTo>
                  <a:lnTo>
                    <a:pt x="10300" y="4228"/>
                  </a:lnTo>
                  <a:lnTo>
                    <a:pt x="10291" y="4114"/>
                  </a:lnTo>
                  <a:lnTo>
                    <a:pt x="10260" y="3886"/>
                  </a:lnTo>
                  <a:lnTo>
                    <a:pt x="10221" y="3659"/>
                  </a:lnTo>
                  <a:lnTo>
                    <a:pt x="10168" y="3439"/>
                  </a:lnTo>
                  <a:lnTo>
                    <a:pt x="10107" y="3220"/>
                  </a:lnTo>
                  <a:lnTo>
                    <a:pt x="10036" y="3009"/>
                  </a:lnTo>
                  <a:lnTo>
                    <a:pt x="9953" y="2799"/>
                  </a:lnTo>
                  <a:lnTo>
                    <a:pt x="9861" y="2597"/>
                  </a:lnTo>
                  <a:lnTo>
                    <a:pt x="9760" y="2400"/>
                  </a:lnTo>
                  <a:lnTo>
                    <a:pt x="9650" y="2207"/>
                  </a:lnTo>
                  <a:lnTo>
                    <a:pt x="9532" y="2022"/>
                  </a:lnTo>
                  <a:lnTo>
                    <a:pt x="9400" y="1842"/>
                  </a:lnTo>
                  <a:lnTo>
                    <a:pt x="9264" y="1667"/>
                  </a:lnTo>
                  <a:lnTo>
                    <a:pt x="9124" y="1500"/>
                  </a:lnTo>
                  <a:lnTo>
                    <a:pt x="8970" y="1342"/>
                  </a:lnTo>
                  <a:lnTo>
                    <a:pt x="8812" y="1189"/>
                  </a:lnTo>
                  <a:lnTo>
                    <a:pt x="8646" y="1048"/>
                  </a:lnTo>
                  <a:lnTo>
                    <a:pt x="8470" y="912"/>
                  </a:lnTo>
                  <a:lnTo>
                    <a:pt x="8290" y="781"/>
                  </a:lnTo>
                  <a:lnTo>
                    <a:pt x="8106" y="662"/>
                  </a:lnTo>
                  <a:lnTo>
                    <a:pt x="7913" y="553"/>
                  </a:lnTo>
                  <a:lnTo>
                    <a:pt x="7716" y="452"/>
                  </a:lnTo>
                  <a:lnTo>
                    <a:pt x="7514" y="360"/>
                  </a:lnTo>
                  <a:lnTo>
                    <a:pt x="7303" y="276"/>
                  </a:lnTo>
                  <a:lnTo>
                    <a:pt x="7093" y="206"/>
                  </a:lnTo>
                  <a:lnTo>
                    <a:pt x="6873" y="145"/>
                  </a:lnTo>
                  <a:lnTo>
                    <a:pt x="6654" y="92"/>
                  </a:lnTo>
                  <a:lnTo>
                    <a:pt x="6426" y="53"/>
                  </a:lnTo>
                  <a:lnTo>
                    <a:pt x="6198" y="22"/>
                  </a:lnTo>
                  <a:lnTo>
                    <a:pt x="6079" y="13"/>
                  </a:lnTo>
                  <a:lnTo>
                    <a:pt x="5965" y="4"/>
                  </a:lnTo>
                  <a:lnTo>
                    <a:pt x="5847" y="0"/>
                  </a:lnTo>
                  <a:lnTo>
                    <a:pt x="5728" y="0"/>
                  </a:lnTo>
                  <a:lnTo>
                    <a:pt x="5610" y="0"/>
                  </a:lnTo>
                  <a:lnTo>
                    <a:pt x="5491" y="4"/>
                  </a:lnTo>
                  <a:lnTo>
                    <a:pt x="5377" y="13"/>
                  </a:lnTo>
                  <a:lnTo>
                    <a:pt x="5259" y="22"/>
                  </a:lnTo>
                  <a:lnTo>
                    <a:pt x="5031" y="53"/>
                  </a:lnTo>
                  <a:lnTo>
                    <a:pt x="4803" y="92"/>
                  </a:lnTo>
                  <a:lnTo>
                    <a:pt x="4583" y="145"/>
                  </a:lnTo>
                  <a:lnTo>
                    <a:pt x="4364" y="206"/>
                  </a:lnTo>
                  <a:lnTo>
                    <a:pt x="4153" y="276"/>
                  </a:lnTo>
                  <a:lnTo>
                    <a:pt x="3943" y="360"/>
                  </a:lnTo>
                  <a:lnTo>
                    <a:pt x="3741" y="452"/>
                  </a:lnTo>
                  <a:lnTo>
                    <a:pt x="3545" y="553"/>
                  </a:lnTo>
                  <a:lnTo>
                    <a:pt x="3352" y="662"/>
                  </a:lnTo>
                  <a:lnTo>
                    <a:pt x="3167" y="781"/>
                  </a:lnTo>
                  <a:lnTo>
                    <a:pt x="2988" y="908"/>
                  </a:lnTo>
                  <a:lnTo>
                    <a:pt x="2812" y="1048"/>
                  </a:lnTo>
                  <a:lnTo>
                    <a:pt x="2645" y="1189"/>
                  </a:lnTo>
                  <a:lnTo>
                    <a:pt x="2487" y="1342"/>
                  </a:lnTo>
                  <a:lnTo>
                    <a:pt x="2338" y="1500"/>
                  </a:lnTo>
                  <a:lnTo>
                    <a:pt x="2194" y="1667"/>
                  </a:lnTo>
                  <a:lnTo>
                    <a:pt x="2058" y="1842"/>
                  </a:lnTo>
                  <a:lnTo>
                    <a:pt x="1930" y="2022"/>
                  </a:lnTo>
                  <a:lnTo>
                    <a:pt x="1807" y="2207"/>
                  </a:lnTo>
                  <a:lnTo>
                    <a:pt x="1698" y="2400"/>
                  </a:lnTo>
                  <a:lnTo>
                    <a:pt x="1597" y="2597"/>
                  </a:lnTo>
                  <a:lnTo>
                    <a:pt x="1505" y="2799"/>
                  </a:lnTo>
                  <a:lnTo>
                    <a:pt x="1426" y="3009"/>
                  </a:lnTo>
                  <a:lnTo>
                    <a:pt x="1351" y="3220"/>
                  </a:lnTo>
                  <a:lnTo>
                    <a:pt x="1290" y="3439"/>
                  </a:lnTo>
                  <a:lnTo>
                    <a:pt x="1237" y="3659"/>
                  </a:lnTo>
                  <a:lnTo>
                    <a:pt x="1198" y="3886"/>
                  </a:lnTo>
                  <a:lnTo>
                    <a:pt x="1171" y="4114"/>
                  </a:lnTo>
                  <a:lnTo>
                    <a:pt x="1158" y="4228"/>
                  </a:lnTo>
                  <a:lnTo>
                    <a:pt x="1154" y="4346"/>
                  </a:lnTo>
                  <a:lnTo>
                    <a:pt x="1145" y="4465"/>
                  </a:lnTo>
                  <a:lnTo>
                    <a:pt x="1145" y="4583"/>
                  </a:lnTo>
                  <a:lnTo>
                    <a:pt x="0" y="4583"/>
                  </a:lnTo>
                  <a:lnTo>
                    <a:pt x="2290" y="6873"/>
                  </a:lnTo>
                  <a:lnTo>
                    <a:pt x="4583" y="4583"/>
                  </a:lnTo>
                  <a:lnTo>
                    <a:pt x="3439" y="4583"/>
                  </a:lnTo>
                  <a:close/>
                </a:path>
              </a:pathLst>
            </a:custGeom>
            <a:solidFill>
              <a:srgbClr val="66FF66">
                <a:alpha val="60001"/>
              </a:srgbClr>
            </a:solidFill>
            <a:ln w="9525">
              <a:noFill/>
              <a:round/>
              <a:headEnd/>
              <a:tailEnd/>
            </a:ln>
          </p:spPr>
          <p:txBody>
            <a:bodyPr/>
            <a:lstStyle/>
            <a:p>
              <a:endParaRPr lang="zh-CN" altLang="en-US"/>
            </a:p>
          </p:txBody>
        </p:sp>
        <p:sp>
          <p:nvSpPr>
            <p:cNvPr id="413700" name="Freeform 4"/>
            <p:cNvSpPr>
              <a:spLocks noEditPoints="1"/>
            </p:cNvSpPr>
            <p:nvPr/>
          </p:nvSpPr>
          <p:spPr bwMode="auto">
            <a:xfrm>
              <a:off x="1533" y="2232"/>
              <a:ext cx="96" cy="109"/>
            </a:xfrm>
            <a:custGeom>
              <a:avLst/>
              <a:gdLst/>
              <a:ahLst/>
              <a:cxnLst>
                <a:cxn ang="0">
                  <a:pos x="539" y="492"/>
                </a:cxn>
                <a:cxn ang="0">
                  <a:pos x="421" y="516"/>
                </a:cxn>
                <a:cxn ang="0">
                  <a:pos x="348" y="405"/>
                </a:cxn>
                <a:cxn ang="0">
                  <a:pos x="133" y="451"/>
                </a:cxn>
                <a:cxn ang="0">
                  <a:pos x="115" y="582"/>
                </a:cxn>
                <a:cxn ang="0">
                  <a:pos x="0" y="606"/>
                </a:cxn>
                <a:cxn ang="0">
                  <a:pos x="95" y="24"/>
                </a:cxn>
                <a:cxn ang="0">
                  <a:pos x="210" y="0"/>
                </a:cxn>
                <a:cxn ang="0">
                  <a:pos x="539" y="492"/>
                </a:cxn>
                <a:cxn ang="0">
                  <a:pos x="294" y="321"/>
                </a:cxn>
                <a:cxn ang="0">
                  <a:pos x="178" y="138"/>
                </a:cxn>
                <a:cxn ang="0">
                  <a:pos x="147" y="353"/>
                </a:cxn>
                <a:cxn ang="0">
                  <a:pos x="294" y="321"/>
                </a:cxn>
              </a:cxnLst>
              <a:rect l="0" t="0" r="r" b="b"/>
              <a:pathLst>
                <a:path w="539" h="606">
                  <a:moveTo>
                    <a:pt x="539" y="492"/>
                  </a:moveTo>
                  <a:lnTo>
                    <a:pt x="421" y="516"/>
                  </a:lnTo>
                  <a:lnTo>
                    <a:pt x="348" y="405"/>
                  </a:lnTo>
                  <a:lnTo>
                    <a:pt x="133" y="451"/>
                  </a:lnTo>
                  <a:lnTo>
                    <a:pt x="115" y="582"/>
                  </a:lnTo>
                  <a:lnTo>
                    <a:pt x="0" y="606"/>
                  </a:lnTo>
                  <a:lnTo>
                    <a:pt x="95" y="24"/>
                  </a:lnTo>
                  <a:lnTo>
                    <a:pt x="210" y="0"/>
                  </a:lnTo>
                  <a:lnTo>
                    <a:pt x="539" y="492"/>
                  </a:lnTo>
                  <a:close/>
                  <a:moveTo>
                    <a:pt x="294" y="321"/>
                  </a:moveTo>
                  <a:lnTo>
                    <a:pt x="178" y="138"/>
                  </a:lnTo>
                  <a:lnTo>
                    <a:pt x="147" y="353"/>
                  </a:lnTo>
                  <a:lnTo>
                    <a:pt x="294" y="321"/>
                  </a:lnTo>
                  <a:close/>
                </a:path>
              </a:pathLst>
            </a:custGeom>
            <a:solidFill>
              <a:srgbClr val="66FF66"/>
            </a:solidFill>
            <a:ln w="9525">
              <a:noFill/>
              <a:round/>
              <a:headEnd/>
              <a:tailEnd/>
            </a:ln>
          </p:spPr>
          <p:txBody>
            <a:bodyPr/>
            <a:lstStyle/>
            <a:p>
              <a:endParaRPr lang="zh-CN" altLang="en-US"/>
            </a:p>
          </p:txBody>
        </p:sp>
        <p:sp>
          <p:nvSpPr>
            <p:cNvPr id="413701" name="Freeform 5"/>
            <p:cNvSpPr>
              <a:spLocks/>
            </p:cNvSpPr>
            <p:nvPr/>
          </p:nvSpPr>
          <p:spPr bwMode="auto">
            <a:xfrm>
              <a:off x="1624" y="2236"/>
              <a:ext cx="70" cy="76"/>
            </a:xfrm>
            <a:custGeom>
              <a:avLst/>
              <a:gdLst/>
              <a:ahLst/>
              <a:cxnLst>
                <a:cxn ang="0">
                  <a:pos x="250" y="129"/>
                </a:cxn>
                <a:cxn ang="0">
                  <a:pos x="234" y="106"/>
                </a:cxn>
                <a:cxn ang="0">
                  <a:pos x="224" y="98"/>
                </a:cxn>
                <a:cxn ang="0">
                  <a:pos x="213" y="92"/>
                </a:cxn>
                <a:cxn ang="0">
                  <a:pos x="202" y="88"/>
                </a:cxn>
                <a:cxn ang="0">
                  <a:pos x="190" y="87"/>
                </a:cxn>
                <a:cxn ang="0">
                  <a:pos x="162" y="91"/>
                </a:cxn>
                <a:cxn ang="0">
                  <a:pos x="145" y="98"/>
                </a:cxn>
                <a:cxn ang="0">
                  <a:pos x="130" y="107"/>
                </a:cxn>
                <a:cxn ang="0">
                  <a:pos x="119" y="121"/>
                </a:cxn>
                <a:cxn ang="0">
                  <a:pos x="111" y="135"/>
                </a:cxn>
                <a:cxn ang="0">
                  <a:pos x="105" y="153"/>
                </a:cxn>
                <a:cxn ang="0">
                  <a:pos x="104" y="175"/>
                </a:cxn>
                <a:cxn ang="0">
                  <a:pos x="107" y="201"/>
                </a:cxn>
                <a:cxn ang="0">
                  <a:pos x="115" y="229"/>
                </a:cxn>
                <a:cxn ang="0">
                  <a:pos x="126" y="260"/>
                </a:cxn>
                <a:cxn ang="0">
                  <a:pos x="138" y="285"/>
                </a:cxn>
                <a:cxn ang="0">
                  <a:pos x="151" y="305"/>
                </a:cxn>
                <a:cxn ang="0">
                  <a:pos x="167" y="318"/>
                </a:cxn>
                <a:cxn ang="0">
                  <a:pos x="183" y="327"/>
                </a:cxn>
                <a:cxn ang="0">
                  <a:pos x="200" y="331"/>
                </a:cxn>
                <a:cxn ang="0">
                  <a:pos x="217" y="331"/>
                </a:cxn>
                <a:cxn ang="0">
                  <a:pos x="237" y="327"/>
                </a:cxn>
                <a:cxn ang="0">
                  <a:pos x="250" y="322"/>
                </a:cxn>
                <a:cxn ang="0">
                  <a:pos x="261" y="315"/>
                </a:cxn>
                <a:cxn ang="0">
                  <a:pos x="271" y="307"/>
                </a:cxn>
                <a:cxn ang="0">
                  <a:pos x="278" y="296"/>
                </a:cxn>
                <a:cxn ang="0">
                  <a:pos x="284" y="284"/>
                </a:cxn>
                <a:cxn ang="0">
                  <a:pos x="287" y="270"/>
                </a:cxn>
                <a:cxn ang="0">
                  <a:pos x="287" y="232"/>
                </a:cxn>
                <a:cxn ang="0">
                  <a:pos x="391" y="237"/>
                </a:cxn>
                <a:cxn ang="0">
                  <a:pos x="389" y="270"/>
                </a:cxn>
                <a:cxn ang="0">
                  <a:pos x="383" y="300"/>
                </a:cxn>
                <a:cxn ang="0">
                  <a:pos x="371" y="328"/>
                </a:cxn>
                <a:cxn ang="0">
                  <a:pos x="354" y="352"/>
                </a:cxn>
                <a:cxn ang="0">
                  <a:pos x="332" y="373"/>
                </a:cxn>
                <a:cxn ang="0">
                  <a:pos x="306" y="390"/>
                </a:cxn>
                <a:cxn ang="0">
                  <a:pos x="274" y="405"/>
                </a:cxn>
                <a:cxn ang="0">
                  <a:pos x="236" y="416"/>
                </a:cxn>
                <a:cxn ang="0">
                  <a:pos x="196" y="421"/>
                </a:cxn>
                <a:cxn ang="0">
                  <a:pos x="159" y="418"/>
                </a:cxn>
                <a:cxn ang="0">
                  <a:pos x="124" y="407"/>
                </a:cxn>
                <a:cxn ang="0">
                  <a:pos x="92" y="388"/>
                </a:cxn>
                <a:cxn ang="0">
                  <a:pos x="64" y="363"/>
                </a:cxn>
                <a:cxn ang="0">
                  <a:pos x="39" y="330"/>
                </a:cxn>
                <a:cxn ang="0">
                  <a:pos x="21" y="291"/>
                </a:cxn>
                <a:cxn ang="0">
                  <a:pos x="7" y="245"/>
                </a:cxn>
                <a:cxn ang="0">
                  <a:pos x="0" y="201"/>
                </a:cxn>
                <a:cxn ang="0">
                  <a:pos x="1" y="160"/>
                </a:cxn>
                <a:cxn ang="0">
                  <a:pos x="11" y="123"/>
                </a:cxn>
                <a:cxn ang="0">
                  <a:pos x="27" y="90"/>
                </a:cxn>
                <a:cxn ang="0">
                  <a:pos x="50" y="61"/>
                </a:cxn>
                <a:cxn ang="0">
                  <a:pos x="80" y="37"/>
                </a:cxn>
                <a:cxn ang="0">
                  <a:pos x="116" y="20"/>
                </a:cxn>
                <a:cxn ang="0">
                  <a:pos x="153" y="8"/>
                </a:cxn>
                <a:cxn ang="0">
                  <a:pos x="186" y="1"/>
                </a:cxn>
                <a:cxn ang="0">
                  <a:pos x="216" y="1"/>
                </a:cxn>
                <a:cxn ang="0">
                  <a:pos x="243" y="4"/>
                </a:cxn>
                <a:cxn ang="0">
                  <a:pos x="269" y="13"/>
                </a:cxn>
                <a:cxn ang="0">
                  <a:pos x="293" y="26"/>
                </a:cxn>
                <a:cxn ang="0">
                  <a:pos x="314" y="45"/>
                </a:cxn>
                <a:cxn ang="0">
                  <a:pos x="334" y="68"/>
                </a:cxn>
              </a:cxnLst>
              <a:rect l="0" t="0" r="r" b="b"/>
              <a:pathLst>
                <a:path w="391" h="421">
                  <a:moveTo>
                    <a:pt x="343" y="81"/>
                  </a:moveTo>
                  <a:lnTo>
                    <a:pt x="250" y="129"/>
                  </a:lnTo>
                  <a:lnTo>
                    <a:pt x="242" y="117"/>
                  </a:lnTo>
                  <a:lnTo>
                    <a:pt x="234" y="106"/>
                  </a:lnTo>
                  <a:lnTo>
                    <a:pt x="229" y="102"/>
                  </a:lnTo>
                  <a:lnTo>
                    <a:pt x="224" y="98"/>
                  </a:lnTo>
                  <a:lnTo>
                    <a:pt x="218" y="94"/>
                  </a:lnTo>
                  <a:lnTo>
                    <a:pt x="213" y="92"/>
                  </a:lnTo>
                  <a:lnTo>
                    <a:pt x="207" y="90"/>
                  </a:lnTo>
                  <a:lnTo>
                    <a:pt x="202" y="88"/>
                  </a:lnTo>
                  <a:lnTo>
                    <a:pt x="195" y="88"/>
                  </a:lnTo>
                  <a:lnTo>
                    <a:pt x="190" y="87"/>
                  </a:lnTo>
                  <a:lnTo>
                    <a:pt x="176" y="88"/>
                  </a:lnTo>
                  <a:lnTo>
                    <a:pt x="162" y="91"/>
                  </a:lnTo>
                  <a:lnTo>
                    <a:pt x="153" y="94"/>
                  </a:lnTo>
                  <a:lnTo>
                    <a:pt x="145" y="98"/>
                  </a:lnTo>
                  <a:lnTo>
                    <a:pt x="137" y="103"/>
                  </a:lnTo>
                  <a:lnTo>
                    <a:pt x="130" y="107"/>
                  </a:lnTo>
                  <a:lnTo>
                    <a:pt x="125" y="114"/>
                  </a:lnTo>
                  <a:lnTo>
                    <a:pt x="119" y="121"/>
                  </a:lnTo>
                  <a:lnTo>
                    <a:pt x="114" y="127"/>
                  </a:lnTo>
                  <a:lnTo>
                    <a:pt x="111" y="135"/>
                  </a:lnTo>
                  <a:lnTo>
                    <a:pt x="107" y="144"/>
                  </a:lnTo>
                  <a:lnTo>
                    <a:pt x="105" y="153"/>
                  </a:lnTo>
                  <a:lnTo>
                    <a:pt x="104" y="163"/>
                  </a:lnTo>
                  <a:lnTo>
                    <a:pt x="104" y="175"/>
                  </a:lnTo>
                  <a:lnTo>
                    <a:pt x="105" y="187"/>
                  </a:lnTo>
                  <a:lnTo>
                    <a:pt x="107" y="201"/>
                  </a:lnTo>
                  <a:lnTo>
                    <a:pt x="111" y="214"/>
                  </a:lnTo>
                  <a:lnTo>
                    <a:pt x="115" y="229"/>
                  </a:lnTo>
                  <a:lnTo>
                    <a:pt x="119" y="246"/>
                  </a:lnTo>
                  <a:lnTo>
                    <a:pt x="126" y="260"/>
                  </a:lnTo>
                  <a:lnTo>
                    <a:pt x="132" y="273"/>
                  </a:lnTo>
                  <a:lnTo>
                    <a:pt x="138" y="285"/>
                  </a:lnTo>
                  <a:lnTo>
                    <a:pt x="145" y="295"/>
                  </a:lnTo>
                  <a:lnTo>
                    <a:pt x="151" y="305"/>
                  </a:lnTo>
                  <a:lnTo>
                    <a:pt x="159" y="311"/>
                  </a:lnTo>
                  <a:lnTo>
                    <a:pt x="167" y="318"/>
                  </a:lnTo>
                  <a:lnTo>
                    <a:pt x="174" y="322"/>
                  </a:lnTo>
                  <a:lnTo>
                    <a:pt x="183" y="327"/>
                  </a:lnTo>
                  <a:lnTo>
                    <a:pt x="191" y="329"/>
                  </a:lnTo>
                  <a:lnTo>
                    <a:pt x="200" y="331"/>
                  </a:lnTo>
                  <a:lnTo>
                    <a:pt x="208" y="331"/>
                  </a:lnTo>
                  <a:lnTo>
                    <a:pt x="217" y="331"/>
                  </a:lnTo>
                  <a:lnTo>
                    <a:pt x="227" y="329"/>
                  </a:lnTo>
                  <a:lnTo>
                    <a:pt x="237" y="327"/>
                  </a:lnTo>
                  <a:lnTo>
                    <a:pt x="243" y="325"/>
                  </a:lnTo>
                  <a:lnTo>
                    <a:pt x="250" y="322"/>
                  </a:lnTo>
                  <a:lnTo>
                    <a:pt x="255" y="319"/>
                  </a:lnTo>
                  <a:lnTo>
                    <a:pt x="261" y="315"/>
                  </a:lnTo>
                  <a:lnTo>
                    <a:pt x="266" y="311"/>
                  </a:lnTo>
                  <a:lnTo>
                    <a:pt x="271" y="307"/>
                  </a:lnTo>
                  <a:lnTo>
                    <a:pt x="275" y="302"/>
                  </a:lnTo>
                  <a:lnTo>
                    <a:pt x="278" y="296"/>
                  </a:lnTo>
                  <a:lnTo>
                    <a:pt x="282" y="291"/>
                  </a:lnTo>
                  <a:lnTo>
                    <a:pt x="284" y="284"/>
                  </a:lnTo>
                  <a:lnTo>
                    <a:pt x="286" y="277"/>
                  </a:lnTo>
                  <a:lnTo>
                    <a:pt x="287" y="270"/>
                  </a:lnTo>
                  <a:lnTo>
                    <a:pt x="288" y="252"/>
                  </a:lnTo>
                  <a:lnTo>
                    <a:pt x="287" y="232"/>
                  </a:lnTo>
                  <a:lnTo>
                    <a:pt x="391" y="219"/>
                  </a:lnTo>
                  <a:lnTo>
                    <a:pt x="391" y="237"/>
                  </a:lnTo>
                  <a:lnTo>
                    <a:pt x="391" y="254"/>
                  </a:lnTo>
                  <a:lnTo>
                    <a:pt x="389" y="270"/>
                  </a:lnTo>
                  <a:lnTo>
                    <a:pt x="387" y="286"/>
                  </a:lnTo>
                  <a:lnTo>
                    <a:pt x="383" y="300"/>
                  </a:lnTo>
                  <a:lnTo>
                    <a:pt x="377" y="315"/>
                  </a:lnTo>
                  <a:lnTo>
                    <a:pt x="371" y="328"/>
                  </a:lnTo>
                  <a:lnTo>
                    <a:pt x="363" y="340"/>
                  </a:lnTo>
                  <a:lnTo>
                    <a:pt x="354" y="352"/>
                  </a:lnTo>
                  <a:lnTo>
                    <a:pt x="344" y="363"/>
                  </a:lnTo>
                  <a:lnTo>
                    <a:pt x="332" y="373"/>
                  </a:lnTo>
                  <a:lnTo>
                    <a:pt x="320" y="382"/>
                  </a:lnTo>
                  <a:lnTo>
                    <a:pt x="306" y="390"/>
                  </a:lnTo>
                  <a:lnTo>
                    <a:pt x="291" y="398"/>
                  </a:lnTo>
                  <a:lnTo>
                    <a:pt x="274" y="405"/>
                  </a:lnTo>
                  <a:lnTo>
                    <a:pt x="257" y="410"/>
                  </a:lnTo>
                  <a:lnTo>
                    <a:pt x="236" y="416"/>
                  </a:lnTo>
                  <a:lnTo>
                    <a:pt x="216" y="420"/>
                  </a:lnTo>
                  <a:lnTo>
                    <a:pt x="196" y="421"/>
                  </a:lnTo>
                  <a:lnTo>
                    <a:pt x="178" y="420"/>
                  </a:lnTo>
                  <a:lnTo>
                    <a:pt x="159" y="418"/>
                  </a:lnTo>
                  <a:lnTo>
                    <a:pt x="141" y="413"/>
                  </a:lnTo>
                  <a:lnTo>
                    <a:pt x="124" y="407"/>
                  </a:lnTo>
                  <a:lnTo>
                    <a:pt x="107" y="398"/>
                  </a:lnTo>
                  <a:lnTo>
                    <a:pt x="92" y="388"/>
                  </a:lnTo>
                  <a:lnTo>
                    <a:pt x="77" y="376"/>
                  </a:lnTo>
                  <a:lnTo>
                    <a:pt x="64" y="363"/>
                  </a:lnTo>
                  <a:lnTo>
                    <a:pt x="51" y="348"/>
                  </a:lnTo>
                  <a:lnTo>
                    <a:pt x="39" y="330"/>
                  </a:lnTo>
                  <a:lnTo>
                    <a:pt x="30" y="311"/>
                  </a:lnTo>
                  <a:lnTo>
                    <a:pt x="21" y="291"/>
                  </a:lnTo>
                  <a:lnTo>
                    <a:pt x="13" y="268"/>
                  </a:lnTo>
                  <a:lnTo>
                    <a:pt x="7" y="245"/>
                  </a:lnTo>
                  <a:lnTo>
                    <a:pt x="2" y="223"/>
                  </a:lnTo>
                  <a:lnTo>
                    <a:pt x="0" y="201"/>
                  </a:lnTo>
                  <a:lnTo>
                    <a:pt x="0" y="180"/>
                  </a:lnTo>
                  <a:lnTo>
                    <a:pt x="1" y="160"/>
                  </a:lnTo>
                  <a:lnTo>
                    <a:pt x="5" y="141"/>
                  </a:lnTo>
                  <a:lnTo>
                    <a:pt x="11" y="123"/>
                  </a:lnTo>
                  <a:lnTo>
                    <a:pt x="19" y="105"/>
                  </a:lnTo>
                  <a:lnTo>
                    <a:pt x="27" y="90"/>
                  </a:lnTo>
                  <a:lnTo>
                    <a:pt x="38" y="75"/>
                  </a:lnTo>
                  <a:lnTo>
                    <a:pt x="50" y="61"/>
                  </a:lnTo>
                  <a:lnTo>
                    <a:pt x="65" y="48"/>
                  </a:lnTo>
                  <a:lnTo>
                    <a:pt x="80" y="37"/>
                  </a:lnTo>
                  <a:lnTo>
                    <a:pt x="98" y="27"/>
                  </a:lnTo>
                  <a:lnTo>
                    <a:pt x="116" y="20"/>
                  </a:lnTo>
                  <a:lnTo>
                    <a:pt x="137" y="12"/>
                  </a:lnTo>
                  <a:lnTo>
                    <a:pt x="153" y="8"/>
                  </a:lnTo>
                  <a:lnTo>
                    <a:pt x="170" y="4"/>
                  </a:lnTo>
                  <a:lnTo>
                    <a:pt x="186" y="1"/>
                  </a:lnTo>
                  <a:lnTo>
                    <a:pt x="202" y="0"/>
                  </a:lnTo>
                  <a:lnTo>
                    <a:pt x="216" y="1"/>
                  </a:lnTo>
                  <a:lnTo>
                    <a:pt x="230" y="2"/>
                  </a:lnTo>
                  <a:lnTo>
                    <a:pt x="243" y="4"/>
                  </a:lnTo>
                  <a:lnTo>
                    <a:pt x="257" y="9"/>
                  </a:lnTo>
                  <a:lnTo>
                    <a:pt x="269" y="13"/>
                  </a:lnTo>
                  <a:lnTo>
                    <a:pt x="281" y="20"/>
                  </a:lnTo>
                  <a:lnTo>
                    <a:pt x="293" y="26"/>
                  </a:lnTo>
                  <a:lnTo>
                    <a:pt x="304" y="35"/>
                  </a:lnTo>
                  <a:lnTo>
                    <a:pt x="314" y="45"/>
                  </a:lnTo>
                  <a:lnTo>
                    <a:pt x="325" y="56"/>
                  </a:lnTo>
                  <a:lnTo>
                    <a:pt x="334" y="68"/>
                  </a:lnTo>
                  <a:lnTo>
                    <a:pt x="343" y="81"/>
                  </a:lnTo>
                  <a:close/>
                </a:path>
              </a:pathLst>
            </a:custGeom>
            <a:solidFill>
              <a:srgbClr val="66FF66"/>
            </a:solidFill>
            <a:ln w="9525">
              <a:noFill/>
              <a:round/>
              <a:headEnd/>
              <a:tailEnd/>
            </a:ln>
          </p:spPr>
          <p:txBody>
            <a:bodyPr/>
            <a:lstStyle/>
            <a:p>
              <a:endParaRPr lang="zh-CN" altLang="en-US"/>
            </a:p>
          </p:txBody>
        </p:sp>
        <p:sp>
          <p:nvSpPr>
            <p:cNvPr id="413702" name="Freeform 6"/>
            <p:cNvSpPr>
              <a:spLocks/>
            </p:cNvSpPr>
            <p:nvPr/>
          </p:nvSpPr>
          <p:spPr bwMode="auto">
            <a:xfrm>
              <a:off x="1709" y="2208"/>
              <a:ext cx="41" cy="98"/>
            </a:xfrm>
            <a:custGeom>
              <a:avLst/>
              <a:gdLst/>
              <a:ahLst/>
              <a:cxnLst>
                <a:cxn ang="0">
                  <a:pos x="229" y="144"/>
                </a:cxn>
                <a:cxn ang="0">
                  <a:pos x="226" y="227"/>
                </a:cxn>
                <a:cxn ang="0">
                  <a:pos x="154" y="225"/>
                </a:cxn>
                <a:cxn ang="0">
                  <a:pos x="149" y="385"/>
                </a:cxn>
                <a:cxn ang="0">
                  <a:pos x="148" y="407"/>
                </a:cxn>
                <a:cxn ang="0">
                  <a:pos x="148" y="423"/>
                </a:cxn>
                <a:cxn ang="0">
                  <a:pos x="148" y="435"/>
                </a:cxn>
                <a:cxn ang="0">
                  <a:pos x="149" y="442"/>
                </a:cxn>
                <a:cxn ang="0">
                  <a:pos x="150" y="446"/>
                </a:cxn>
                <a:cxn ang="0">
                  <a:pos x="151" y="450"/>
                </a:cxn>
                <a:cxn ang="0">
                  <a:pos x="154" y="453"/>
                </a:cxn>
                <a:cxn ang="0">
                  <a:pos x="158" y="456"/>
                </a:cxn>
                <a:cxn ang="0">
                  <a:pos x="161" y="458"/>
                </a:cxn>
                <a:cxn ang="0">
                  <a:pos x="165" y="460"/>
                </a:cxn>
                <a:cxn ang="0">
                  <a:pos x="170" y="461"/>
                </a:cxn>
                <a:cxn ang="0">
                  <a:pos x="175" y="462"/>
                </a:cxn>
                <a:cxn ang="0">
                  <a:pos x="183" y="462"/>
                </a:cxn>
                <a:cxn ang="0">
                  <a:pos x="193" y="460"/>
                </a:cxn>
                <a:cxn ang="0">
                  <a:pos x="205" y="457"/>
                </a:cxn>
                <a:cxn ang="0">
                  <a:pos x="218" y="453"/>
                </a:cxn>
                <a:cxn ang="0">
                  <a:pos x="224" y="535"/>
                </a:cxn>
                <a:cxn ang="0">
                  <a:pos x="215" y="539"/>
                </a:cxn>
                <a:cxn ang="0">
                  <a:pos x="205" y="541"/>
                </a:cxn>
                <a:cxn ang="0">
                  <a:pos x="195" y="544"/>
                </a:cxn>
                <a:cxn ang="0">
                  <a:pos x="184" y="545"/>
                </a:cxn>
                <a:cxn ang="0">
                  <a:pos x="163" y="547"/>
                </a:cxn>
                <a:cxn ang="0">
                  <a:pos x="140" y="547"/>
                </a:cxn>
                <a:cxn ang="0">
                  <a:pos x="126" y="546"/>
                </a:cxn>
                <a:cxn ang="0">
                  <a:pos x="113" y="544"/>
                </a:cxn>
                <a:cxn ang="0">
                  <a:pos x="101" y="541"/>
                </a:cxn>
                <a:cxn ang="0">
                  <a:pos x="89" y="536"/>
                </a:cxn>
                <a:cxn ang="0">
                  <a:pos x="79" y="531"/>
                </a:cxn>
                <a:cxn ang="0">
                  <a:pos x="70" y="524"/>
                </a:cxn>
                <a:cxn ang="0">
                  <a:pos x="62" y="518"/>
                </a:cxn>
                <a:cxn ang="0">
                  <a:pos x="57" y="510"/>
                </a:cxn>
                <a:cxn ang="0">
                  <a:pos x="51" y="502"/>
                </a:cxn>
                <a:cxn ang="0">
                  <a:pos x="48" y="492"/>
                </a:cxn>
                <a:cxn ang="0">
                  <a:pos x="45" y="481"/>
                </a:cxn>
                <a:cxn ang="0">
                  <a:pos x="43" y="469"/>
                </a:cxn>
                <a:cxn ang="0">
                  <a:pos x="43" y="457"/>
                </a:cxn>
                <a:cxn ang="0">
                  <a:pos x="41" y="441"/>
                </a:cxn>
                <a:cxn ang="0">
                  <a:pos x="41" y="420"/>
                </a:cxn>
                <a:cxn ang="0">
                  <a:pos x="43" y="395"/>
                </a:cxn>
                <a:cxn ang="0">
                  <a:pos x="48" y="222"/>
                </a:cxn>
                <a:cxn ang="0">
                  <a:pos x="0" y="219"/>
                </a:cxn>
                <a:cxn ang="0">
                  <a:pos x="3" y="136"/>
                </a:cxn>
                <a:cxn ang="0">
                  <a:pos x="51" y="137"/>
                </a:cxn>
                <a:cxn ang="0">
                  <a:pos x="54" y="58"/>
                </a:cxn>
                <a:cxn ang="0">
                  <a:pos x="162" y="0"/>
                </a:cxn>
                <a:cxn ang="0">
                  <a:pos x="157" y="140"/>
                </a:cxn>
                <a:cxn ang="0">
                  <a:pos x="229" y="144"/>
                </a:cxn>
              </a:cxnLst>
              <a:rect l="0" t="0" r="r" b="b"/>
              <a:pathLst>
                <a:path w="229" h="547">
                  <a:moveTo>
                    <a:pt x="229" y="144"/>
                  </a:moveTo>
                  <a:lnTo>
                    <a:pt x="226" y="227"/>
                  </a:lnTo>
                  <a:lnTo>
                    <a:pt x="154" y="225"/>
                  </a:lnTo>
                  <a:lnTo>
                    <a:pt x="149" y="385"/>
                  </a:lnTo>
                  <a:lnTo>
                    <a:pt x="148" y="407"/>
                  </a:lnTo>
                  <a:lnTo>
                    <a:pt x="148" y="423"/>
                  </a:lnTo>
                  <a:lnTo>
                    <a:pt x="148" y="435"/>
                  </a:lnTo>
                  <a:lnTo>
                    <a:pt x="149" y="442"/>
                  </a:lnTo>
                  <a:lnTo>
                    <a:pt x="150" y="446"/>
                  </a:lnTo>
                  <a:lnTo>
                    <a:pt x="151" y="450"/>
                  </a:lnTo>
                  <a:lnTo>
                    <a:pt x="154" y="453"/>
                  </a:lnTo>
                  <a:lnTo>
                    <a:pt x="158" y="456"/>
                  </a:lnTo>
                  <a:lnTo>
                    <a:pt x="161" y="458"/>
                  </a:lnTo>
                  <a:lnTo>
                    <a:pt x="165" y="460"/>
                  </a:lnTo>
                  <a:lnTo>
                    <a:pt x="170" y="461"/>
                  </a:lnTo>
                  <a:lnTo>
                    <a:pt x="175" y="462"/>
                  </a:lnTo>
                  <a:lnTo>
                    <a:pt x="183" y="462"/>
                  </a:lnTo>
                  <a:lnTo>
                    <a:pt x="193" y="460"/>
                  </a:lnTo>
                  <a:lnTo>
                    <a:pt x="205" y="457"/>
                  </a:lnTo>
                  <a:lnTo>
                    <a:pt x="218" y="453"/>
                  </a:lnTo>
                  <a:lnTo>
                    <a:pt x="224" y="535"/>
                  </a:lnTo>
                  <a:lnTo>
                    <a:pt x="215" y="539"/>
                  </a:lnTo>
                  <a:lnTo>
                    <a:pt x="205" y="541"/>
                  </a:lnTo>
                  <a:lnTo>
                    <a:pt x="195" y="544"/>
                  </a:lnTo>
                  <a:lnTo>
                    <a:pt x="184" y="545"/>
                  </a:lnTo>
                  <a:lnTo>
                    <a:pt x="163" y="547"/>
                  </a:lnTo>
                  <a:lnTo>
                    <a:pt x="140" y="547"/>
                  </a:lnTo>
                  <a:lnTo>
                    <a:pt x="126" y="546"/>
                  </a:lnTo>
                  <a:lnTo>
                    <a:pt x="113" y="544"/>
                  </a:lnTo>
                  <a:lnTo>
                    <a:pt x="101" y="541"/>
                  </a:lnTo>
                  <a:lnTo>
                    <a:pt x="89" y="536"/>
                  </a:lnTo>
                  <a:lnTo>
                    <a:pt x="79" y="531"/>
                  </a:lnTo>
                  <a:lnTo>
                    <a:pt x="70" y="524"/>
                  </a:lnTo>
                  <a:lnTo>
                    <a:pt x="62" y="518"/>
                  </a:lnTo>
                  <a:lnTo>
                    <a:pt x="57" y="510"/>
                  </a:lnTo>
                  <a:lnTo>
                    <a:pt x="51" y="502"/>
                  </a:lnTo>
                  <a:lnTo>
                    <a:pt x="48" y="492"/>
                  </a:lnTo>
                  <a:lnTo>
                    <a:pt x="45" y="481"/>
                  </a:lnTo>
                  <a:lnTo>
                    <a:pt x="43" y="469"/>
                  </a:lnTo>
                  <a:lnTo>
                    <a:pt x="43" y="457"/>
                  </a:lnTo>
                  <a:lnTo>
                    <a:pt x="41" y="441"/>
                  </a:lnTo>
                  <a:lnTo>
                    <a:pt x="41" y="420"/>
                  </a:lnTo>
                  <a:lnTo>
                    <a:pt x="43" y="395"/>
                  </a:lnTo>
                  <a:lnTo>
                    <a:pt x="48" y="222"/>
                  </a:lnTo>
                  <a:lnTo>
                    <a:pt x="0" y="219"/>
                  </a:lnTo>
                  <a:lnTo>
                    <a:pt x="3" y="136"/>
                  </a:lnTo>
                  <a:lnTo>
                    <a:pt x="51" y="137"/>
                  </a:lnTo>
                  <a:lnTo>
                    <a:pt x="54" y="58"/>
                  </a:lnTo>
                  <a:lnTo>
                    <a:pt x="162" y="0"/>
                  </a:lnTo>
                  <a:lnTo>
                    <a:pt x="157" y="140"/>
                  </a:lnTo>
                  <a:lnTo>
                    <a:pt x="229" y="144"/>
                  </a:lnTo>
                  <a:close/>
                </a:path>
              </a:pathLst>
            </a:custGeom>
            <a:solidFill>
              <a:srgbClr val="66FF66"/>
            </a:solidFill>
            <a:ln w="9525">
              <a:noFill/>
              <a:round/>
              <a:headEnd/>
              <a:tailEnd/>
            </a:ln>
          </p:spPr>
          <p:txBody>
            <a:bodyPr/>
            <a:lstStyle/>
            <a:p>
              <a:endParaRPr lang="zh-CN" altLang="en-US"/>
            </a:p>
          </p:txBody>
        </p:sp>
        <p:sp>
          <p:nvSpPr>
            <p:cNvPr id="413703" name="Freeform 7"/>
            <p:cNvSpPr>
              <a:spLocks noEditPoints="1"/>
            </p:cNvSpPr>
            <p:nvPr/>
          </p:nvSpPr>
          <p:spPr bwMode="auto">
            <a:xfrm>
              <a:off x="1796" y="2236"/>
              <a:ext cx="74" cy="75"/>
            </a:xfrm>
            <a:custGeom>
              <a:avLst/>
              <a:gdLst/>
              <a:ahLst/>
              <a:cxnLst>
                <a:cxn ang="0">
                  <a:pos x="2" y="170"/>
                </a:cxn>
                <a:cxn ang="0">
                  <a:pos x="12" y="131"/>
                </a:cxn>
                <a:cxn ang="0">
                  <a:pos x="29" y="95"/>
                </a:cxn>
                <a:cxn ang="0">
                  <a:pos x="52" y="62"/>
                </a:cxn>
                <a:cxn ang="0">
                  <a:pos x="82" y="36"/>
                </a:cxn>
                <a:cxn ang="0">
                  <a:pos x="117" y="17"/>
                </a:cxn>
                <a:cxn ang="0">
                  <a:pos x="155" y="5"/>
                </a:cxn>
                <a:cxn ang="0">
                  <a:pos x="197" y="0"/>
                </a:cxn>
                <a:cxn ang="0">
                  <a:pos x="254" y="5"/>
                </a:cxn>
                <a:cxn ang="0">
                  <a:pos x="311" y="27"/>
                </a:cxn>
                <a:cxn ang="0">
                  <a:pos x="357" y="65"/>
                </a:cxn>
                <a:cxn ang="0">
                  <a:pos x="391" y="114"/>
                </a:cxn>
                <a:cxn ang="0">
                  <a:pos x="408" y="172"/>
                </a:cxn>
                <a:cxn ang="0">
                  <a:pos x="409" y="237"/>
                </a:cxn>
                <a:cxn ang="0">
                  <a:pos x="392" y="296"/>
                </a:cxn>
                <a:cxn ang="0">
                  <a:pos x="360" y="348"/>
                </a:cxn>
                <a:cxn ang="0">
                  <a:pos x="314" y="387"/>
                </a:cxn>
                <a:cxn ang="0">
                  <a:pos x="260" y="410"/>
                </a:cxn>
                <a:cxn ang="0">
                  <a:pos x="198" y="417"/>
                </a:cxn>
                <a:cxn ang="0">
                  <a:pos x="158" y="411"/>
                </a:cxn>
                <a:cxn ang="0">
                  <a:pos x="119" y="400"/>
                </a:cxn>
                <a:cxn ang="0">
                  <a:pos x="82" y="382"/>
                </a:cxn>
                <a:cxn ang="0">
                  <a:pos x="51" y="356"/>
                </a:cxn>
                <a:cxn ang="0">
                  <a:pos x="28" y="324"/>
                </a:cxn>
                <a:cxn ang="0">
                  <a:pos x="11" y="287"/>
                </a:cxn>
                <a:cxn ang="0">
                  <a:pos x="2" y="244"/>
                </a:cxn>
                <a:cxn ang="0">
                  <a:pos x="0" y="195"/>
                </a:cxn>
                <a:cxn ang="0">
                  <a:pos x="108" y="233"/>
                </a:cxn>
                <a:cxn ang="0">
                  <a:pos x="116" y="269"/>
                </a:cxn>
                <a:cxn ang="0">
                  <a:pos x="132" y="297"/>
                </a:cxn>
                <a:cxn ang="0">
                  <a:pos x="154" y="317"/>
                </a:cxn>
                <a:cxn ang="0">
                  <a:pos x="181" y="328"/>
                </a:cxn>
                <a:cxn ang="0">
                  <a:pos x="210" y="330"/>
                </a:cxn>
                <a:cxn ang="0">
                  <a:pos x="239" y="324"/>
                </a:cxn>
                <a:cxn ang="0">
                  <a:pos x="263" y="308"/>
                </a:cxn>
                <a:cxn ang="0">
                  <a:pos x="284" y="284"/>
                </a:cxn>
                <a:cxn ang="0">
                  <a:pos x="296" y="252"/>
                </a:cxn>
                <a:cxn ang="0">
                  <a:pos x="301" y="212"/>
                </a:cxn>
                <a:cxn ang="0">
                  <a:pos x="299" y="171"/>
                </a:cxn>
                <a:cxn ang="0">
                  <a:pos x="288" y="138"/>
                </a:cxn>
                <a:cxn ang="0">
                  <a:pos x="269" y="113"/>
                </a:cxn>
                <a:cxn ang="0">
                  <a:pos x="246" y="95"/>
                </a:cxn>
                <a:cxn ang="0">
                  <a:pos x="219" y="88"/>
                </a:cxn>
                <a:cxn ang="0">
                  <a:pos x="189" y="88"/>
                </a:cxn>
                <a:cxn ang="0">
                  <a:pos x="162" y="97"/>
                </a:cxn>
                <a:cxn ang="0">
                  <a:pos x="139" y="115"/>
                </a:cxn>
                <a:cxn ang="0">
                  <a:pos x="120" y="142"/>
                </a:cxn>
                <a:cxn ang="0">
                  <a:pos x="109" y="178"/>
                </a:cxn>
              </a:cxnLst>
              <a:rect l="0" t="0" r="r" b="b"/>
              <a:pathLst>
                <a:path w="410" h="417">
                  <a:moveTo>
                    <a:pt x="0" y="195"/>
                  </a:moveTo>
                  <a:lnTo>
                    <a:pt x="1" y="183"/>
                  </a:lnTo>
                  <a:lnTo>
                    <a:pt x="2" y="170"/>
                  </a:lnTo>
                  <a:lnTo>
                    <a:pt x="4" y="157"/>
                  </a:lnTo>
                  <a:lnTo>
                    <a:pt x="7" y="145"/>
                  </a:lnTo>
                  <a:lnTo>
                    <a:pt x="12" y="131"/>
                  </a:lnTo>
                  <a:lnTo>
                    <a:pt x="17" y="119"/>
                  </a:lnTo>
                  <a:lnTo>
                    <a:pt x="23" y="107"/>
                  </a:lnTo>
                  <a:lnTo>
                    <a:pt x="29" y="95"/>
                  </a:lnTo>
                  <a:lnTo>
                    <a:pt x="36" y="83"/>
                  </a:lnTo>
                  <a:lnTo>
                    <a:pt x="43" y="72"/>
                  </a:lnTo>
                  <a:lnTo>
                    <a:pt x="52" y="62"/>
                  </a:lnTo>
                  <a:lnTo>
                    <a:pt x="61" y="52"/>
                  </a:lnTo>
                  <a:lnTo>
                    <a:pt x="71" y="44"/>
                  </a:lnTo>
                  <a:lnTo>
                    <a:pt x="82" y="36"/>
                  </a:lnTo>
                  <a:lnTo>
                    <a:pt x="93" y="29"/>
                  </a:lnTo>
                  <a:lnTo>
                    <a:pt x="105" y="23"/>
                  </a:lnTo>
                  <a:lnTo>
                    <a:pt x="117" y="17"/>
                  </a:lnTo>
                  <a:lnTo>
                    <a:pt x="129" y="12"/>
                  </a:lnTo>
                  <a:lnTo>
                    <a:pt x="142" y="9"/>
                  </a:lnTo>
                  <a:lnTo>
                    <a:pt x="155" y="5"/>
                  </a:lnTo>
                  <a:lnTo>
                    <a:pt x="168" y="3"/>
                  </a:lnTo>
                  <a:lnTo>
                    <a:pt x="183" y="1"/>
                  </a:lnTo>
                  <a:lnTo>
                    <a:pt x="197" y="0"/>
                  </a:lnTo>
                  <a:lnTo>
                    <a:pt x="211" y="1"/>
                  </a:lnTo>
                  <a:lnTo>
                    <a:pt x="233" y="2"/>
                  </a:lnTo>
                  <a:lnTo>
                    <a:pt x="254" y="5"/>
                  </a:lnTo>
                  <a:lnTo>
                    <a:pt x="274" y="11"/>
                  </a:lnTo>
                  <a:lnTo>
                    <a:pt x="294" y="18"/>
                  </a:lnTo>
                  <a:lnTo>
                    <a:pt x="311" y="27"/>
                  </a:lnTo>
                  <a:lnTo>
                    <a:pt x="328" y="37"/>
                  </a:lnTo>
                  <a:lnTo>
                    <a:pt x="343" y="50"/>
                  </a:lnTo>
                  <a:lnTo>
                    <a:pt x="357" y="65"/>
                  </a:lnTo>
                  <a:lnTo>
                    <a:pt x="370" y="80"/>
                  </a:lnTo>
                  <a:lnTo>
                    <a:pt x="381" y="96"/>
                  </a:lnTo>
                  <a:lnTo>
                    <a:pt x="391" y="114"/>
                  </a:lnTo>
                  <a:lnTo>
                    <a:pt x="398" y="133"/>
                  </a:lnTo>
                  <a:lnTo>
                    <a:pt x="404" y="151"/>
                  </a:lnTo>
                  <a:lnTo>
                    <a:pt x="408" y="172"/>
                  </a:lnTo>
                  <a:lnTo>
                    <a:pt x="410" y="193"/>
                  </a:lnTo>
                  <a:lnTo>
                    <a:pt x="410" y="215"/>
                  </a:lnTo>
                  <a:lnTo>
                    <a:pt x="409" y="237"/>
                  </a:lnTo>
                  <a:lnTo>
                    <a:pt x="404" y="258"/>
                  </a:lnTo>
                  <a:lnTo>
                    <a:pt x="400" y="277"/>
                  </a:lnTo>
                  <a:lnTo>
                    <a:pt x="392" y="296"/>
                  </a:lnTo>
                  <a:lnTo>
                    <a:pt x="383" y="315"/>
                  </a:lnTo>
                  <a:lnTo>
                    <a:pt x="372" y="331"/>
                  </a:lnTo>
                  <a:lnTo>
                    <a:pt x="360" y="348"/>
                  </a:lnTo>
                  <a:lnTo>
                    <a:pt x="346" y="362"/>
                  </a:lnTo>
                  <a:lnTo>
                    <a:pt x="331" y="375"/>
                  </a:lnTo>
                  <a:lnTo>
                    <a:pt x="314" y="387"/>
                  </a:lnTo>
                  <a:lnTo>
                    <a:pt x="297" y="397"/>
                  </a:lnTo>
                  <a:lnTo>
                    <a:pt x="279" y="405"/>
                  </a:lnTo>
                  <a:lnTo>
                    <a:pt x="260" y="410"/>
                  </a:lnTo>
                  <a:lnTo>
                    <a:pt x="240" y="414"/>
                  </a:lnTo>
                  <a:lnTo>
                    <a:pt x="219" y="417"/>
                  </a:lnTo>
                  <a:lnTo>
                    <a:pt x="198" y="417"/>
                  </a:lnTo>
                  <a:lnTo>
                    <a:pt x="184" y="416"/>
                  </a:lnTo>
                  <a:lnTo>
                    <a:pt x="171" y="414"/>
                  </a:lnTo>
                  <a:lnTo>
                    <a:pt x="158" y="411"/>
                  </a:lnTo>
                  <a:lnTo>
                    <a:pt x="144" y="408"/>
                  </a:lnTo>
                  <a:lnTo>
                    <a:pt x="131" y="405"/>
                  </a:lnTo>
                  <a:lnTo>
                    <a:pt x="119" y="400"/>
                  </a:lnTo>
                  <a:lnTo>
                    <a:pt x="106" y="395"/>
                  </a:lnTo>
                  <a:lnTo>
                    <a:pt x="94" y="388"/>
                  </a:lnTo>
                  <a:lnTo>
                    <a:pt x="82" y="382"/>
                  </a:lnTo>
                  <a:lnTo>
                    <a:pt x="71" y="374"/>
                  </a:lnTo>
                  <a:lnTo>
                    <a:pt x="61" y="365"/>
                  </a:lnTo>
                  <a:lnTo>
                    <a:pt x="51" y="356"/>
                  </a:lnTo>
                  <a:lnTo>
                    <a:pt x="42" y="346"/>
                  </a:lnTo>
                  <a:lnTo>
                    <a:pt x="35" y="335"/>
                  </a:lnTo>
                  <a:lnTo>
                    <a:pt x="28" y="324"/>
                  </a:lnTo>
                  <a:lnTo>
                    <a:pt x="22" y="312"/>
                  </a:lnTo>
                  <a:lnTo>
                    <a:pt x="16" y="300"/>
                  </a:lnTo>
                  <a:lnTo>
                    <a:pt x="11" y="287"/>
                  </a:lnTo>
                  <a:lnTo>
                    <a:pt x="7" y="274"/>
                  </a:lnTo>
                  <a:lnTo>
                    <a:pt x="4" y="259"/>
                  </a:lnTo>
                  <a:lnTo>
                    <a:pt x="2" y="244"/>
                  </a:lnTo>
                  <a:lnTo>
                    <a:pt x="0" y="229"/>
                  </a:lnTo>
                  <a:lnTo>
                    <a:pt x="0" y="213"/>
                  </a:lnTo>
                  <a:lnTo>
                    <a:pt x="0" y="195"/>
                  </a:lnTo>
                  <a:close/>
                  <a:moveTo>
                    <a:pt x="107" y="205"/>
                  </a:moveTo>
                  <a:lnTo>
                    <a:pt x="107" y="219"/>
                  </a:lnTo>
                  <a:lnTo>
                    <a:pt x="108" y="233"/>
                  </a:lnTo>
                  <a:lnTo>
                    <a:pt x="109" y="246"/>
                  </a:lnTo>
                  <a:lnTo>
                    <a:pt x="113" y="258"/>
                  </a:lnTo>
                  <a:lnTo>
                    <a:pt x="116" y="269"/>
                  </a:lnTo>
                  <a:lnTo>
                    <a:pt x="120" y="278"/>
                  </a:lnTo>
                  <a:lnTo>
                    <a:pt x="126" y="288"/>
                  </a:lnTo>
                  <a:lnTo>
                    <a:pt x="132" y="297"/>
                  </a:lnTo>
                  <a:lnTo>
                    <a:pt x="139" y="305"/>
                  </a:lnTo>
                  <a:lnTo>
                    <a:pt x="147" y="311"/>
                  </a:lnTo>
                  <a:lnTo>
                    <a:pt x="154" y="317"/>
                  </a:lnTo>
                  <a:lnTo>
                    <a:pt x="163" y="321"/>
                  </a:lnTo>
                  <a:lnTo>
                    <a:pt x="172" y="326"/>
                  </a:lnTo>
                  <a:lnTo>
                    <a:pt x="181" y="328"/>
                  </a:lnTo>
                  <a:lnTo>
                    <a:pt x="190" y="330"/>
                  </a:lnTo>
                  <a:lnTo>
                    <a:pt x="200" y="330"/>
                  </a:lnTo>
                  <a:lnTo>
                    <a:pt x="210" y="330"/>
                  </a:lnTo>
                  <a:lnTo>
                    <a:pt x="220" y="329"/>
                  </a:lnTo>
                  <a:lnTo>
                    <a:pt x="230" y="327"/>
                  </a:lnTo>
                  <a:lnTo>
                    <a:pt x="239" y="324"/>
                  </a:lnTo>
                  <a:lnTo>
                    <a:pt x="247" y="320"/>
                  </a:lnTo>
                  <a:lnTo>
                    <a:pt x="255" y="315"/>
                  </a:lnTo>
                  <a:lnTo>
                    <a:pt x="263" y="308"/>
                  </a:lnTo>
                  <a:lnTo>
                    <a:pt x="270" y="301"/>
                  </a:lnTo>
                  <a:lnTo>
                    <a:pt x="277" y="294"/>
                  </a:lnTo>
                  <a:lnTo>
                    <a:pt x="284" y="284"/>
                  </a:lnTo>
                  <a:lnTo>
                    <a:pt x="288" y="274"/>
                  </a:lnTo>
                  <a:lnTo>
                    <a:pt x="292" y="263"/>
                  </a:lnTo>
                  <a:lnTo>
                    <a:pt x="296" y="252"/>
                  </a:lnTo>
                  <a:lnTo>
                    <a:pt x="299" y="239"/>
                  </a:lnTo>
                  <a:lnTo>
                    <a:pt x="300" y="226"/>
                  </a:lnTo>
                  <a:lnTo>
                    <a:pt x="301" y="212"/>
                  </a:lnTo>
                  <a:lnTo>
                    <a:pt x="301" y="197"/>
                  </a:lnTo>
                  <a:lnTo>
                    <a:pt x="301" y="183"/>
                  </a:lnTo>
                  <a:lnTo>
                    <a:pt x="299" y="171"/>
                  </a:lnTo>
                  <a:lnTo>
                    <a:pt x="297" y="159"/>
                  </a:lnTo>
                  <a:lnTo>
                    <a:pt x="292" y="148"/>
                  </a:lnTo>
                  <a:lnTo>
                    <a:pt x="288" y="138"/>
                  </a:lnTo>
                  <a:lnTo>
                    <a:pt x="283" y="128"/>
                  </a:lnTo>
                  <a:lnTo>
                    <a:pt x="277" y="120"/>
                  </a:lnTo>
                  <a:lnTo>
                    <a:pt x="269" y="113"/>
                  </a:lnTo>
                  <a:lnTo>
                    <a:pt x="263" y="106"/>
                  </a:lnTo>
                  <a:lnTo>
                    <a:pt x="255" y="100"/>
                  </a:lnTo>
                  <a:lnTo>
                    <a:pt x="246" y="95"/>
                  </a:lnTo>
                  <a:lnTo>
                    <a:pt x="238" y="92"/>
                  </a:lnTo>
                  <a:lnTo>
                    <a:pt x="229" y="89"/>
                  </a:lnTo>
                  <a:lnTo>
                    <a:pt x="219" y="88"/>
                  </a:lnTo>
                  <a:lnTo>
                    <a:pt x="209" y="86"/>
                  </a:lnTo>
                  <a:lnTo>
                    <a:pt x="199" y="86"/>
                  </a:lnTo>
                  <a:lnTo>
                    <a:pt x="189" y="88"/>
                  </a:lnTo>
                  <a:lnTo>
                    <a:pt x="179" y="90"/>
                  </a:lnTo>
                  <a:lnTo>
                    <a:pt x="171" y="93"/>
                  </a:lnTo>
                  <a:lnTo>
                    <a:pt x="162" y="97"/>
                  </a:lnTo>
                  <a:lnTo>
                    <a:pt x="154" y="102"/>
                  </a:lnTo>
                  <a:lnTo>
                    <a:pt x="145" y="108"/>
                  </a:lnTo>
                  <a:lnTo>
                    <a:pt x="139" y="115"/>
                  </a:lnTo>
                  <a:lnTo>
                    <a:pt x="131" y="124"/>
                  </a:lnTo>
                  <a:lnTo>
                    <a:pt x="126" y="133"/>
                  </a:lnTo>
                  <a:lnTo>
                    <a:pt x="120" y="142"/>
                  </a:lnTo>
                  <a:lnTo>
                    <a:pt x="116" y="153"/>
                  </a:lnTo>
                  <a:lnTo>
                    <a:pt x="113" y="164"/>
                  </a:lnTo>
                  <a:lnTo>
                    <a:pt x="109" y="178"/>
                  </a:lnTo>
                  <a:lnTo>
                    <a:pt x="108" y="191"/>
                  </a:lnTo>
                  <a:lnTo>
                    <a:pt x="107" y="205"/>
                  </a:lnTo>
                  <a:close/>
                </a:path>
              </a:pathLst>
            </a:custGeom>
            <a:solidFill>
              <a:srgbClr val="66FF66"/>
            </a:solidFill>
            <a:ln w="9525">
              <a:noFill/>
              <a:round/>
              <a:headEnd/>
              <a:tailEnd/>
            </a:ln>
          </p:spPr>
          <p:txBody>
            <a:bodyPr/>
            <a:lstStyle/>
            <a:p>
              <a:endParaRPr lang="zh-CN" altLang="en-US"/>
            </a:p>
          </p:txBody>
        </p:sp>
        <p:sp>
          <p:nvSpPr>
            <p:cNvPr id="413704" name="Freeform 8"/>
            <p:cNvSpPr>
              <a:spLocks noEditPoints="1"/>
            </p:cNvSpPr>
            <p:nvPr/>
          </p:nvSpPr>
          <p:spPr bwMode="auto">
            <a:xfrm>
              <a:off x="1761" y="2206"/>
              <a:ext cx="19" cy="99"/>
            </a:xfrm>
            <a:custGeom>
              <a:avLst/>
              <a:gdLst/>
              <a:ahLst/>
              <a:cxnLst>
                <a:cxn ang="0">
                  <a:pos x="0" y="98"/>
                </a:cxn>
                <a:cxn ang="0">
                  <a:pos x="0" y="0"/>
                </a:cxn>
                <a:cxn ang="0">
                  <a:pos x="106" y="0"/>
                </a:cxn>
                <a:cxn ang="0">
                  <a:pos x="106" y="98"/>
                </a:cxn>
                <a:cxn ang="0">
                  <a:pos x="0" y="98"/>
                </a:cxn>
                <a:cxn ang="0">
                  <a:pos x="0" y="550"/>
                </a:cxn>
                <a:cxn ang="0">
                  <a:pos x="0" y="152"/>
                </a:cxn>
                <a:cxn ang="0">
                  <a:pos x="106" y="152"/>
                </a:cxn>
                <a:cxn ang="0">
                  <a:pos x="106" y="550"/>
                </a:cxn>
                <a:cxn ang="0">
                  <a:pos x="0" y="550"/>
                </a:cxn>
              </a:cxnLst>
              <a:rect l="0" t="0" r="r" b="b"/>
              <a:pathLst>
                <a:path w="106" h="550">
                  <a:moveTo>
                    <a:pt x="0" y="98"/>
                  </a:moveTo>
                  <a:lnTo>
                    <a:pt x="0" y="0"/>
                  </a:lnTo>
                  <a:lnTo>
                    <a:pt x="106" y="0"/>
                  </a:lnTo>
                  <a:lnTo>
                    <a:pt x="106" y="98"/>
                  </a:lnTo>
                  <a:lnTo>
                    <a:pt x="0" y="98"/>
                  </a:lnTo>
                  <a:close/>
                  <a:moveTo>
                    <a:pt x="0" y="550"/>
                  </a:moveTo>
                  <a:lnTo>
                    <a:pt x="0" y="152"/>
                  </a:lnTo>
                  <a:lnTo>
                    <a:pt x="106" y="152"/>
                  </a:lnTo>
                  <a:lnTo>
                    <a:pt x="106" y="550"/>
                  </a:lnTo>
                  <a:lnTo>
                    <a:pt x="0" y="550"/>
                  </a:lnTo>
                  <a:close/>
                </a:path>
              </a:pathLst>
            </a:custGeom>
            <a:solidFill>
              <a:srgbClr val="66FF66"/>
            </a:solidFill>
            <a:ln w="9525">
              <a:noFill/>
              <a:round/>
              <a:headEnd/>
              <a:tailEnd/>
            </a:ln>
          </p:spPr>
          <p:txBody>
            <a:bodyPr/>
            <a:lstStyle/>
            <a:p>
              <a:endParaRPr lang="zh-CN" altLang="en-US"/>
            </a:p>
          </p:txBody>
        </p:sp>
        <p:sp>
          <p:nvSpPr>
            <p:cNvPr id="413705" name="Freeform 9"/>
            <p:cNvSpPr>
              <a:spLocks/>
            </p:cNvSpPr>
            <p:nvPr/>
          </p:nvSpPr>
          <p:spPr bwMode="auto">
            <a:xfrm>
              <a:off x="1882" y="2251"/>
              <a:ext cx="77" cy="86"/>
            </a:xfrm>
            <a:custGeom>
              <a:avLst/>
              <a:gdLst/>
              <a:ahLst/>
              <a:cxnLst>
                <a:cxn ang="0">
                  <a:pos x="349" y="479"/>
                </a:cxn>
                <a:cxn ang="0">
                  <a:pos x="249" y="452"/>
                </a:cxn>
                <a:cxn ang="0">
                  <a:pos x="301" y="256"/>
                </a:cxn>
                <a:cxn ang="0">
                  <a:pos x="308" y="227"/>
                </a:cxn>
                <a:cxn ang="0">
                  <a:pos x="313" y="204"/>
                </a:cxn>
                <a:cxn ang="0">
                  <a:pos x="315" y="185"/>
                </a:cxn>
                <a:cxn ang="0">
                  <a:pos x="315" y="173"/>
                </a:cxn>
                <a:cxn ang="0">
                  <a:pos x="314" y="164"/>
                </a:cxn>
                <a:cxn ang="0">
                  <a:pos x="311" y="155"/>
                </a:cxn>
                <a:cxn ang="0">
                  <a:pos x="308" y="146"/>
                </a:cxn>
                <a:cxn ang="0">
                  <a:pos x="302" y="139"/>
                </a:cxn>
                <a:cxn ang="0">
                  <a:pos x="296" y="133"/>
                </a:cxn>
                <a:cxn ang="0">
                  <a:pos x="288" y="127"/>
                </a:cxn>
                <a:cxn ang="0">
                  <a:pos x="279" y="123"/>
                </a:cxn>
                <a:cxn ang="0">
                  <a:pos x="269" y="120"/>
                </a:cxn>
                <a:cxn ang="0">
                  <a:pos x="256" y="116"/>
                </a:cxn>
                <a:cxn ang="0">
                  <a:pos x="244" y="116"/>
                </a:cxn>
                <a:cxn ang="0">
                  <a:pos x="231" y="117"/>
                </a:cxn>
                <a:cxn ang="0">
                  <a:pos x="218" y="121"/>
                </a:cxn>
                <a:cxn ang="0">
                  <a:pos x="207" y="126"/>
                </a:cxn>
                <a:cxn ang="0">
                  <a:pos x="196" y="133"/>
                </a:cxn>
                <a:cxn ang="0">
                  <a:pos x="187" y="142"/>
                </a:cxn>
                <a:cxn ang="0">
                  <a:pos x="179" y="151"/>
                </a:cxn>
                <a:cxn ang="0">
                  <a:pos x="172" y="166"/>
                </a:cxn>
                <a:cxn ang="0">
                  <a:pos x="164" y="184"/>
                </a:cxn>
                <a:cxn ang="0">
                  <a:pos x="156" y="208"/>
                </a:cxn>
                <a:cxn ang="0">
                  <a:pos x="148" y="238"/>
                </a:cxn>
                <a:cxn ang="0">
                  <a:pos x="102" y="412"/>
                </a:cxn>
                <a:cxn ang="0">
                  <a:pos x="0" y="385"/>
                </a:cxn>
                <a:cxn ang="0">
                  <a:pos x="103" y="0"/>
                </a:cxn>
                <a:cxn ang="0">
                  <a:pos x="197" y="25"/>
                </a:cxn>
                <a:cxn ang="0">
                  <a:pos x="182" y="82"/>
                </a:cxn>
                <a:cxn ang="0">
                  <a:pos x="199" y="70"/>
                </a:cxn>
                <a:cxn ang="0">
                  <a:pos x="217" y="60"/>
                </a:cxn>
                <a:cxn ang="0">
                  <a:pos x="225" y="57"/>
                </a:cxn>
                <a:cxn ang="0">
                  <a:pos x="234" y="54"/>
                </a:cxn>
                <a:cxn ang="0">
                  <a:pos x="243" y="51"/>
                </a:cxn>
                <a:cxn ang="0">
                  <a:pos x="252" y="48"/>
                </a:cxn>
                <a:cxn ang="0">
                  <a:pos x="261" y="47"/>
                </a:cxn>
                <a:cxn ang="0">
                  <a:pos x="269" y="46"/>
                </a:cxn>
                <a:cxn ang="0">
                  <a:pos x="279" y="45"/>
                </a:cxn>
                <a:cxn ang="0">
                  <a:pos x="288" y="45"/>
                </a:cxn>
                <a:cxn ang="0">
                  <a:pos x="307" y="47"/>
                </a:cxn>
                <a:cxn ang="0">
                  <a:pos x="326" y="51"/>
                </a:cxn>
                <a:cxn ang="0">
                  <a:pos x="342" y="56"/>
                </a:cxn>
                <a:cxn ang="0">
                  <a:pos x="357" y="63"/>
                </a:cxn>
                <a:cxn ang="0">
                  <a:pos x="371" y="70"/>
                </a:cxn>
                <a:cxn ang="0">
                  <a:pos x="385" y="79"/>
                </a:cxn>
                <a:cxn ang="0">
                  <a:pos x="395" y="90"/>
                </a:cxn>
                <a:cxn ang="0">
                  <a:pos x="405" y="100"/>
                </a:cxn>
                <a:cxn ang="0">
                  <a:pos x="413" y="111"/>
                </a:cxn>
                <a:cxn ang="0">
                  <a:pos x="419" y="122"/>
                </a:cxn>
                <a:cxn ang="0">
                  <a:pos x="422" y="134"/>
                </a:cxn>
                <a:cxn ang="0">
                  <a:pos x="425" y="145"/>
                </a:cxn>
                <a:cxn ang="0">
                  <a:pos x="426" y="157"/>
                </a:cxn>
                <a:cxn ang="0">
                  <a:pos x="426" y="170"/>
                </a:cxn>
                <a:cxn ang="0">
                  <a:pos x="425" y="183"/>
                </a:cxn>
                <a:cxn ang="0">
                  <a:pos x="423" y="200"/>
                </a:cxn>
                <a:cxn ang="0">
                  <a:pos x="420" y="218"/>
                </a:cxn>
                <a:cxn ang="0">
                  <a:pos x="414" y="240"/>
                </a:cxn>
                <a:cxn ang="0">
                  <a:pos x="349" y="479"/>
                </a:cxn>
              </a:cxnLst>
              <a:rect l="0" t="0" r="r" b="b"/>
              <a:pathLst>
                <a:path w="426" h="479">
                  <a:moveTo>
                    <a:pt x="349" y="479"/>
                  </a:moveTo>
                  <a:lnTo>
                    <a:pt x="249" y="452"/>
                  </a:lnTo>
                  <a:lnTo>
                    <a:pt x="301" y="256"/>
                  </a:lnTo>
                  <a:lnTo>
                    <a:pt x="308" y="227"/>
                  </a:lnTo>
                  <a:lnTo>
                    <a:pt x="313" y="204"/>
                  </a:lnTo>
                  <a:lnTo>
                    <a:pt x="315" y="185"/>
                  </a:lnTo>
                  <a:lnTo>
                    <a:pt x="315" y="173"/>
                  </a:lnTo>
                  <a:lnTo>
                    <a:pt x="314" y="164"/>
                  </a:lnTo>
                  <a:lnTo>
                    <a:pt x="311" y="155"/>
                  </a:lnTo>
                  <a:lnTo>
                    <a:pt x="308" y="146"/>
                  </a:lnTo>
                  <a:lnTo>
                    <a:pt x="302" y="139"/>
                  </a:lnTo>
                  <a:lnTo>
                    <a:pt x="296" y="133"/>
                  </a:lnTo>
                  <a:lnTo>
                    <a:pt x="288" y="127"/>
                  </a:lnTo>
                  <a:lnTo>
                    <a:pt x="279" y="123"/>
                  </a:lnTo>
                  <a:lnTo>
                    <a:pt x="269" y="120"/>
                  </a:lnTo>
                  <a:lnTo>
                    <a:pt x="256" y="116"/>
                  </a:lnTo>
                  <a:lnTo>
                    <a:pt x="244" y="116"/>
                  </a:lnTo>
                  <a:lnTo>
                    <a:pt x="231" y="117"/>
                  </a:lnTo>
                  <a:lnTo>
                    <a:pt x="218" y="121"/>
                  </a:lnTo>
                  <a:lnTo>
                    <a:pt x="207" y="126"/>
                  </a:lnTo>
                  <a:lnTo>
                    <a:pt x="196" y="133"/>
                  </a:lnTo>
                  <a:lnTo>
                    <a:pt x="187" y="142"/>
                  </a:lnTo>
                  <a:lnTo>
                    <a:pt x="179" y="151"/>
                  </a:lnTo>
                  <a:lnTo>
                    <a:pt x="172" y="166"/>
                  </a:lnTo>
                  <a:lnTo>
                    <a:pt x="164" y="184"/>
                  </a:lnTo>
                  <a:lnTo>
                    <a:pt x="156" y="208"/>
                  </a:lnTo>
                  <a:lnTo>
                    <a:pt x="148" y="238"/>
                  </a:lnTo>
                  <a:lnTo>
                    <a:pt x="102" y="412"/>
                  </a:lnTo>
                  <a:lnTo>
                    <a:pt x="0" y="385"/>
                  </a:lnTo>
                  <a:lnTo>
                    <a:pt x="103" y="0"/>
                  </a:lnTo>
                  <a:lnTo>
                    <a:pt x="197" y="25"/>
                  </a:lnTo>
                  <a:lnTo>
                    <a:pt x="182" y="82"/>
                  </a:lnTo>
                  <a:lnTo>
                    <a:pt x="199" y="70"/>
                  </a:lnTo>
                  <a:lnTo>
                    <a:pt x="217" y="60"/>
                  </a:lnTo>
                  <a:lnTo>
                    <a:pt x="225" y="57"/>
                  </a:lnTo>
                  <a:lnTo>
                    <a:pt x="234" y="54"/>
                  </a:lnTo>
                  <a:lnTo>
                    <a:pt x="243" y="51"/>
                  </a:lnTo>
                  <a:lnTo>
                    <a:pt x="252" y="48"/>
                  </a:lnTo>
                  <a:lnTo>
                    <a:pt x="261" y="47"/>
                  </a:lnTo>
                  <a:lnTo>
                    <a:pt x="269" y="46"/>
                  </a:lnTo>
                  <a:lnTo>
                    <a:pt x="279" y="45"/>
                  </a:lnTo>
                  <a:lnTo>
                    <a:pt x="288" y="45"/>
                  </a:lnTo>
                  <a:lnTo>
                    <a:pt x="307" y="47"/>
                  </a:lnTo>
                  <a:lnTo>
                    <a:pt x="326" y="51"/>
                  </a:lnTo>
                  <a:lnTo>
                    <a:pt x="342" y="56"/>
                  </a:lnTo>
                  <a:lnTo>
                    <a:pt x="357" y="63"/>
                  </a:lnTo>
                  <a:lnTo>
                    <a:pt x="371" y="70"/>
                  </a:lnTo>
                  <a:lnTo>
                    <a:pt x="385" y="79"/>
                  </a:lnTo>
                  <a:lnTo>
                    <a:pt x="395" y="90"/>
                  </a:lnTo>
                  <a:lnTo>
                    <a:pt x="405" y="100"/>
                  </a:lnTo>
                  <a:lnTo>
                    <a:pt x="413" y="111"/>
                  </a:lnTo>
                  <a:lnTo>
                    <a:pt x="419" y="122"/>
                  </a:lnTo>
                  <a:lnTo>
                    <a:pt x="422" y="134"/>
                  </a:lnTo>
                  <a:lnTo>
                    <a:pt x="425" y="145"/>
                  </a:lnTo>
                  <a:lnTo>
                    <a:pt x="426" y="157"/>
                  </a:lnTo>
                  <a:lnTo>
                    <a:pt x="426" y="170"/>
                  </a:lnTo>
                  <a:lnTo>
                    <a:pt x="425" y="183"/>
                  </a:lnTo>
                  <a:lnTo>
                    <a:pt x="423" y="200"/>
                  </a:lnTo>
                  <a:lnTo>
                    <a:pt x="420" y="218"/>
                  </a:lnTo>
                  <a:lnTo>
                    <a:pt x="414" y="240"/>
                  </a:lnTo>
                  <a:lnTo>
                    <a:pt x="349" y="479"/>
                  </a:lnTo>
                  <a:close/>
                </a:path>
              </a:pathLst>
            </a:custGeom>
            <a:solidFill>
              <a:srgbClr val="66FF66"/>
            </a:solidFill>
            <a:ln w="9525">
              <a:noFill/>
              <a:round/>
              <a:headEnd/>
              <a:tailEnd/>
            </a:ln>
          </p:spPr>
          <p:txBody>
            <a:bodyPr/>
            <a:lstStyle/>
            <a:p>
              <a:endParaRPr lang="zh-CN" altLang="en-US"/>
            </a:p>
          </p:txBody>
        </p:sp>
      </p:grpSp>
      <p:grpSp>
        <p:nvGrpSpPr>
          <p:cNvPr id="413706" name="Group 10"/>
          <p:cNvGrpSpPr>
            <a:grpSpLocks/>
          </p:cNvGrpSpPr>
          <p:nvPr/>
        </p:nvGrpSpPr>
        <p:grpSpPr bwMode="auto">
          <a:xfrm>
            <a:off x="1244600" y="3835400"/>
            <a:ext cx="2946400" cy="1965325"/>
            <a:chOff x="1255" y="1825"/>
            <a:chExt cx="2578" cy="1719"/>
          </a:xfrm>
        </p:grpSpPr>
        <p:sp>
          <p:nvSpPr>
            <p:cNvPr id="413707" name="Freeform 11"/>
            <p:cNvSpPr>
              <a:spLocks/>
            </p:cNvSpPr>
            <p:nvPr/>
          </p:nvSpPr>
          <p:spPr bwMode="auto">
            <a:xfrm>
              <a:off x="1255" y="1825"/>
              <a:ext cx="2578" cy="1719"/>
            </a:xfrm>
            <a:custGeom>
              <a:avLst/>
              <a:gdLst/>
              <a:ahLst/>
              <a:cxnLst>
                <a:cxn ang="0">
                  <a:pos x="6873" y="2412"/>
                </a:cxn>
                <a:cxn ang="0">
                  <a:pos x="6856" y="2583"/>
                </a:cxn>
                <a:cxn ang="0">
                  <a:pos x="6829" y="2754"/>
                </a:cxn>
                <a:cxn ang="0">
                  <a:pos x="6790" y="2920"/>
                </a:cxn>
                <a:cxn ang="0">
                  <a:pos x="6737" y="3083"/>
                </a:cxn>
                <a:cxn ang="0">
                  <a:pos x="6671" y="3236"/>
                </a:cxn>
                <a:cxn ang="0">
                  <a:pos x="6601" y="3385"/>
                </a:cxn>
                <a:cxn ang="0">
                  <a:pos x="6514" y="3530"/>
                </a:cxn>
                <a:cxn ang="0">
                  <a:pos x="6351" y="3750"/>
                </a:cxn>
                <a:cxn ang="0">
                  <a:pos x="6123" y="3991"/>
                </a:cxn>
                <a:cxn ang="0">
                  <a:pos x="5864" y="4193"/>
                </a:cxn>
                <a:cxn ang="0">
                  <a:pos x="5724" y="4280"/>
                </a:cxn>
                <a:cxn ang="0">
                  <a:pos x="5579" y="4359"/>
                </a:cxn>
                <a:cxn ang="0">
                  <a:pos x="5426" y="4425"/>
                </a:cxn>
                <a:cxn ang="0">
                  <a:pos x="5263" y="4482"/>
                </a:cxn>
                <a:cxn ang="0">
                  <a:pos x="5101" y="4526"/>
                </a:cxn>
                <a:cxn ang="0">
                  <a:pos x="4934" y="4557"/>
                </a:cxn>
                <a:cxn ang="0">
                  <a:pos x="4759" y="4579"/>
                </a:cxn>
                <a:cxn ang="0">
                  <a:pos x="4583" y="4583"/>
                </a:cxn>
                <a:cxn ang="0">
                  <a:pos x="4408" y="4579"/>
                </a:cxn>
                <a:cxn ang="0">
                  <a:pos x="4237" y="4557"/>
                </a:cxn>
                <a:cxn ang="0">
                  <a:pos x="4066" y="4526"/>
                </a:cxn>
                <a:cxn ang="0">
                  <a:pos x="3903" y="4482"/>
                </a:cxn>
                <a:cxn ang="0">
                  <a:pos x="3745" y="4425"/>
                </a:cxn>
                <a:cxn ang="0">
                  <a:pos x="3592" y="4359"/>
                </a:cxn>
                <a:cxn ang="0">
                  <a:pos x="3443" y="4280"/>
                </a:cxn>
                <a:cxn ang="0">
                  <a:pos x="3302" y="4193"/>
                </a:cxn>
                <a:cxn ang="0">
                  <a:pos x="3043" y="3991"/>
                </a:cxn>
                <a:cxn ang="0">
                  <a:pos x="2815" y="3750"/>
                </a:cxn>
                <a:cxn ang="0">
                  <a:pos x="2653" y="3530"/>
                </a:cxn>
                <a:cxn ang="0">
                  <a:pos x="2570" y="3385"/>
                </a:cxn>
                <a:cxn ang="0">
                  <a:pos x="2495" y="3236"/>
                </a:cxn>
                <a:cxn ang="0">
                  <a:pos x="2429" y="3083"/>
                </a:cxn>
                <a:cxn ang="0">
                  <a:pos x="2377" y="2920"/>
                </a:cxn>
                <a:cxn ang="0">
                  <a:pos x="2337" y="2754"/>
                </a:cxn>
                <a:cxn ang="0">
                  <a:pos x="2311" y="2583"/>
                </a:cxn>
                <a:cxn ang="0">
                  <a:pos x="2293" y="2412"/>
                </a:cxn>
                <a:cxn ang="0">
                  <a:pos x="0" y="2293"/>
                </a:cxn>
                <a:cxn ang="0">
                  <a:pos x="13" y="2644"/>
                </a:cxn>
                <a:cxn ang="0">
                  <a:pos x="92" y="3214"/>
                </a:cxn>
                <a:cxn ang="0">
                  <a:pos x="281" y="3868"/>
                </a:cxn>
                <a:cxn ang="0">
                  <a:pos x="553" y="4478"/>
                </a:cxn>
                <a:cxn ang="0">
                  <a:pos x="912" y="5035"/>
                </a:cxn>
                <a:cxn ang="0">
                  <a:pos x="1342" y="5535"/>
                </a:cxn>
                <a:cxn ang="0">
                  <a:pos x="1842" y="5965"/>
                </a:cxn>
                <a:cxn ang="0">
                  <a:pos x="2399" y="6325"/>
                </a:cxn>
                <a:cxn ang="0">
                  <a:pos x="3008" y="6597"/>
                </a:cxn>
                <a:cxn ang="0">
                  <a:pos x="3662" y="6785"/>
                </a:cxn>
                <a:cxn ang="0">
                  <a:pos x="4232" y="6864"/>
                </a:cxn>
                <a:cxn ang="0">
                  <a:pos x="4583" y="6877"/>
                </a:cxn>
                <a:cxn ang="0">
                  <a:pos x="4939" y="6864"/>
                </a:cxn>
                <a:cxn ang="0">
                  <a:pos x="5509" y="6785"/>
                </a:cxn>
                <a:cxn ang="0">
                  <a:pos x="6158" y="6597"/>
                </a:cxn>
                <a:cxn ang="0">
                  <a:pos x="6768" y="6325"/>
                </a:cxn>
                <a:cxn ang="0">
                  <a:pos x="7325" y="5965"/>
                </a:cxn>
                <a:cxn ang="0">
                  <a:pos x="7825" y="5535"/>
                </a:cxn>
                <a:cxn ang="0">
                  <a:pos x="8255" y="5035"/>
                </a:cxn>
                <a:cxn ang="0">
                  <a:pos x="8615" y="4478"/>
                </a:cxn>
                <a:cxn ang="0">
                  <a:pos x="8891" y="3868"/>
                </a:cxn>
                <a:cxn ang="0">
                  <a:pos x="9076" y="3219"/>
                </a:cxn>
                <a:cxn ang="0">
                  <a:pos x="9155" y="2644"/>
                </a:cxn>
                <a:cxn ang="0">
                  <a:pos x="9168" y="2293"/>
                </a:cxn>
                <a:cxn ang="0">
                  <a:pos x="5728" y="2293"/>
                </a:cxn>
              </a:cxnLst>
              <a:rect l="0" t="0" r="r" b="b"/>
              <a:pathLst>
                <a:path w="10312" h="6877">
                  <a:moveTo>
                    <a:pt x="6878" y="2293"/>
                  </a:moveTo>
                  <a:lnTo>
                    <a:pt x="6873" y="2350"/>
                  </a:lnTo>
                  <a:lnTo>
                    <a:pt x="6873" y="2412"/>
                  </a:lnTo>
                  <a:lnTo>
                    <a:pt x="6869" y="2469"/>
                  </a:lnTo>
                  <a:lnTo>
                    <a:pt x="6865" y="2526"/>
                  </a:lnTo>
                  <a:lnTo>
                    <a:pt x="6856" y="2583"/>
                  </a:lnTo>
                  <a:lnTo>
                    <a:pt x="6851" y="2640"/>
                  </a:lnTo>
                  <a:lnTo>
                    <a:pt x="6838" y="2697"/>
                  </a:lnTo>
                  <a:lnTo>
                    <a:pt x="6829" y="2754"/>
                  </a:lnTo>
                  <a:lnTo>
                    <a:pt x="6816" y="2811"/>
                  </a:lnTo>
                  <a:lnTo>
                    <a:pt x="6803" y="2863"/>
                  </a:lnTo>
                  <a:lnTo>
                    <a:pt x="6790" y="2920"/>
                  </a:lnTo>
                  <a:lnTo>
                    <a:pt x="6772" y="2973"/>
                  </a:lnTo>
                  <a:lnTo>
                    <a:pt x="6755" y="3026"/>
                  </a:lnTo>
                  <a:lnTo>
                    <a:pt x="6737" y="3083"/>
                  </a:lnTo>
                  <a:lnTo>
                    <a:pt x="6715" y="3135"/>
                  </a:lnTo>
                  <a:lnTo>
                    <a:pt x="6698" y="3184"/>
                  </a:lnTo>
                  <a:lnTo>
                    <a:pt x="6671" y="3236"/>
                  </a:lnTo>
                  <a:lnTo>
                    <a:pt x="6650" y="3285"/>
                  </a:lnTo>
                  <a:lnTo>
                    <a:pt x="6623" y="3337"/>
                  </a:lnTo>
                  <a:lnTo>
                    <a:pt x="6601" y="3385"/>
                  </a:lnTo>
                  <a:lnTo>
                    <a:pt x="6571" y="3434"/>
                  </a:lnTo>
                  <a:lnTo>
                    <a:pt x="6544" y="3482"/>
                  </a:lnTo>
                  <a:lnTo>
                    <a:pt x="6514" y="3530"/>
                  </a:lnTo>
                  <a:lnTo>
                    <a:pt x="6483" y="3574"/>
                  </a:lnTo>
                  <a:lnTo>
                    <a:pt x="6421" y="3666"/>
                  </a:lnTo>
                  <a:lnTo>
                    <a:pt x="6351" y="3750"/>
                  </a:lnTo>
                  <a:lnTo>
                    <a:pt x="6281" y="3833"/>
                  </a:lnTo>
                  <a:lnTo>
                    <a:pt x="6206" y="3912"/>
                  </a:lnTo>
                  <a:lnTo>
                    <a:pt x="6123" y="3991"/>
                  </a:lnTo>
                  <a:lnTo>
                    <a:pt x="6040" y="4061"/>
                  </a:lnTo>
                  <a:lnTo>
                    <a:pt x="5956" y="4131"/>
                  </a:lnTo>
                  <a:lnTo>
                    <a:pt x="5864" y="4193"/>
                  </a:lnTo>
                  <a:lnTo>
                    <a:pt x="5820" y="4223"/>
                  </a:lnTo>
                  <a:lnTo>
                    <a:pt x="5772" y="4254"/>
                  </a:lnTo>
                  <a:lnTo>
                    <a:pt x="5724" y="4280"/>
                  </a:lnTo>
                  <a:lnTo>
                    <a:pt x="5676" y="4307"/>
                  </a:lnTo>
                  <a:lnTo>
                    <a:pt x="5627" y="4333"/>
                  </a:lnTo>
                  <a:lnTo>
                    <a:pt x="5579" y="4359"/>
                  </a:lnTo>
                  <a:lnTo>
                    <a:pt x="5526" y="4381"/>
                  </a:lnTo>
                  <a:lnTo>
                    <a:pt x="5474" y="4403"/>
                  </a:lnTo>
                  <a:lnTo>
                    <a:pt x="5426" y="4425"/>
                  </a:lnTo>
                  <a:lnTo>
                    <a:pt x="5373" y="4447"/>
                  </a:lnTo>
                  <a:lnTo>
                    <a:pt x="5320" y="4465"/>
                  </a:lnTo>
                  <a:lnTo>
                    <a:pt x="5263" y="4482"/>
                  </a:lnTo>
                  <a:lnTo>
                    <a:pt x="5211" y="4495"/>
                  </a:lnTo>
                  <a:lnTo>
                    <a:pt x="5158" y="4513"/>
                  </a:lnTo>
                  <a:lnTo>
                    <a:pt x="5101" y="4526"/>
                  </a:lnTo>
                  <a:lnTo>
                    <a:pt x="5044" y="4539"/>
                  </a:lnTo>
                  <a:lnTo>
                    <a:pt x="4991" y="4548"/>
                  </a:lnTo>
                  <a:lnTo>
                    <a:pt x="4934" y="4557"/>
                  </a:lnTo>
                  <a:lnTo>
                    <a:pt x="4877" y="4566"/>
                  </a:lnTo>
                  <a:lnTo>
                    <a:pt x="4816" y="4574"/>
                  </a:lnTo>
                  <a:lnTo>
                    <a:pt x="4759" y="4579"/>
                  </a:lnTo>
                  <a:lnTo>
                    <a:pt x="4702" y="4583"/>
                  </a:lnTo>
                  <a:lnTo>
                    <a:pt x="4640" y="4583"/>
                  </a:lnTo>
                  <a:lnTo>
                    <a:pt x="4583" y="4583"/>
                  </a:lnTo>
                  <a:lnTo>
                    <a:pt x="4526" y="4583"/>
                  </a:lnTo>
                  <a:lnTo>
                    <a:pt x="4465" y="4583"/>
                  </a:lnTo>
                  <a:lnTo>
                    <a:pt x="4408" y="4579"/>
                  </a:lnTo>
                  <a:lnTo>
                    <a:pt x="4351" y="4574"/>
                  </a:lnTo>
                  <a:lnTo>
                    <a:pt x="4294" y="4566"/>
                  </a:lnTo>
                  <a:lnTo>
                    <a:pt x="4237" y="4557"/>
                  </a:lnTo>
                  <a:lnTo>
                    <a:pt x="4180" y="4548"/>
                  </a:lnTo>
                  <a:lnTo>
                    <a:pt x="4123" y="4539"/>
                  </a:lnTo>
                  <a:lnTo>
                    <a:pt x="4066" y="4526"/>
                  </a:lnTo>
                  <a:lnTo>
                    <a:pt x="4013" y="4513"/>
                  </a:lnTo>
                  <a:lnTo>
                    <a:pt x="3956" y="4500"/>
                  </a:lnTo>
                  <a:lnTo>
                    <a:pt x="3903" y="4482"/>
                  </a:lnTo>
                  <a:lnTo>
                    <a:pt x="3851" y="4465"/>
                  </a:lnTo>
                  <a:lnTo>
                    <a:pt x="3794" y="4447"/>
                  </a:lnTo>
                  <a:lnTo>
                    <a:pt x="3745" y="4425"/>
                  </a:lnTo>
                  <a:lnTo>
                    <a:pt x="3693" y="4403"/>
                  </a:lnTo>
                  <a:lnTo>
                    <a:pt x="3640" y="4381"/>
                  </a:lnTo>
                  <a:lnTo>
                    <a:pt x="3592" y="4359"/>
                  </a:lnTo>
                  <a:lnTo>
                    <a:pt x="3539" y="4333"/>
                  </a:lnTo>
                  <a:lnTo>
                    <a:pt x="3491" y="4307"/>
                  </a:lnTo>
                  <a:lnTo>
                    <a:pt x="3443" y="4280"/>
                  </a:lnTo>
                  <a:lnTo>
                    <a:pt x="3394" y="4254"/>
                  </a:lnTo>
                  <a:lnTo>
                    <a:pt x="3346" y="4223"/>
                  </a:lnTo>
                  <a:lnTo>
                    <a:pt x="3302" y="4193"/>
                  </a:lnTo>
                  <a:lnTo>
                    <a:pt x="3215" y="4131"/>
                  </a:lnTo>
                  <a:lnTo>
                    <a:pt x="3127" y="4061"/>
                  </a:lnTo>
                  <a:lnTo>
                    <a:pt x="3043" y="3991"/>
                  </a:lnTo>
                  <a:lnTo>
                    <a:pt x="2964" y="3912"/>
                  </a:lnTo>
                  <a:lnTo>
                    <a:pt x="2885" y="3833"/>
                  </a:lnTo>
                  <a:lnTo>
                    <a:pt x="2815" y="3750"/>
                  </a:lnTo>
                  <a:lnTo>
                    <a:pt x="2745" y="3666"/>
                  </a:lnTo>
                  <a:lnTo>
                    <a:pt x="2684" y="3574"/>
                  </a:lnTo>
                  <a:lnTo>
                    <a:pt x="2653" y="3530"/>
                  </a:lnTo>
                  <a:lnTo>
                    <a:pt x="2622" y="3482"/>
                  </a:lnTo>
                  <a:lnTo>
                    <a:pt x="2596" y="3434"/>
                  </a:lnTo>
                  <a:lnTo>
                    <a:pt x="2570" y="3385"/>
                  </a:lnTo>
                  <a:lnTo>
                    <a:pt x="2543" y="3337"/>
                  </a:lnTo>
                  <a:lnTo>
                    <a:pt x="2517" y="3285"/>
                  </a:lnTo>
                  <a:lnTo>
                    <a:pt x="2495" y="3236"/>
                  </a:lnTo>
                  <a:lnTo>
                    <a:pt x="2473" y="3184"/>
                  </a:lnTo>
                  <a:lnTo>
                    <a:pt x="2451" y="3135"/>
                  </a:lnTo>
                  <a:lnTo>
                    <a:pt x="2429" y="3083"/>
                  </a:lnTo>
                  <a:lnTo>
                    <a:pt x="2412" y="3026"/>
                  </a:lnTo>
                  <a:lnTo>
                    <a:pt x="2394" y="2973"/>
                  </a:lnTo>
                  <a:lnTo>
                    <a:pt x="2377" y="2920"/>
                  </a:lnTo>
                  <a:lnTo>
                    <a:pt x="2363" y="2863"/>
                  </a:lnTo>
                  <a:lnTo>
                    <a:pt x="2350" y="2811"/>
                  </a:lnTo>
                  <a:lnTo>
                    <a:pt x="2337" y="2754"/>
                  </a:lnTo>
                  <a:lnTo>
                    <a:pt x="2328" y="2697"/>
                  </a:lnTo>
                  <a:lnTo>
                    <a:pt x="2320" y="2640"/>
                  </a:lnTo>
                  <a:lnTo>
                    <a:pt x="2311" y="2583"/>
                  </a:lnTo>
                  <a:lnTo>
                    <a:pt x="2302" y="2526"/>
                  </a:lnTo>
                  <a:lnTo>
                    <a:pt x="2298" y="2469"/>
                  </a:lnTo>
                  <a:lnTo>
                    <a:pt x="2293" y="2412"/>
                  </a:lnTo>
                  <a:lnTo>
                    <a:pt x="2293" y="2350"/>
                  </a:lnTo>
                  <a:lnTo>
                    <a:pt x="2293" y="2293"/>
                  </a:lnTo>
                  <a:lnTo>
                    <a:pt x="0" y="2293"/>
                  </a:lnTo>
                  <a:lnTo>
                    <a:pt x="0" y="2412"/>
                  </a:lnTo>
                  <a:lnTo>
                    <a:pt x="9" y="2530"/>
                  </a:lnTo>
                  <a:lnTo>
                    <a:pt x="13" y="2644"/>
                  </a:lnTo>
                  <a:lnTo>
                    <a:pt x="26" y="2763"/>
                  </a:lnTo>
                  <a:lnTo>
                    <a:pt x="53" y="2991"/>
                  </a:lnTo>
                  <a:lnTo>
                    <a:pt x="92" y="3214"/>
                  </a:lnTo>
                  <a:lnTo>
                    <a:pt x="145" y="3438"/>
                  </a:lnTo>
                  <a:lnTo>
                    <a:pt x="206" y="3657"/>
                  </a:lnTo>
                  <a:lnTo>
                    <a:pt x="281" y="3868"/>
                  </a:lnTo>
                  <a:lnTo>
                    <a:pt x="360" y="4079"/>
                  </a:lnTo>
                  <a:lnTo>
                    <a:pt x="452" y="4280"/>
                  </a:lnTo>
                  <a:lnTo>
                    <a:pt x="553" y="4478"/>
                  </a:lnTo>
                  <a:lnTo>
                    <a:pt x="662" y="4671"/>
                  </a:lnTo>
                  <a:lnTo>
                    <a:pt x="785" y="4855"/>
                  </a:lnTo>
                  <a:lnTo>
                    <a:pt x="912" y="5035"/>
                  </a:lnTo>
                  <a:lnTo>
                    <a:pt x="1048" y="5210"/>
                  </a:lnTo>
                  <a:lnTo>
                    <a:pt x="1193" y="5377"/>
                  </a:lnTo>
                  <a:lnTo>
                    <a:pt x="1342" y="5535"/>
                  </a:lnTo>
                  <a:lnTo>
                    <a:pt x="1505" y="5684"/>
                  </a:lnTo>
                  <a:lnTo>
                    <a:pt x="1667" y="5829"/>
                  </a:lnTo>
                  <a:lnTo>
                    <a:pt x="1842" y="5965"/>
                  </a:lnTo>
                  <a:lnTo>
                    <a:pt x="2022" y="6092"/>
                  </a:lnTo>
                  <a:lnTo>
                    <a:pt x="2206" y="6215"/>
                  </a:lnTo>
                  <a:lnTo>
                    <a:pt x="2399" y="6325"/>
                  </a:lnTo>
                  <a:lnTo>
                    <a:pt x="2596" y="6426"/>
                  </a:lnTo>
                  <a:lnTo>
                    <a:pt x="2798" y="6518"/>
                  </a:lnTo>
                  <a:lnTo>
                    <a:pt x="3008" y="6597"/>
                  </a:lnTo>
                  <a:lnTo>
                    <a:pt x="3219" y="6671"/>
                  </a:lnTo>
                  <a:lnTo>
                    <a:pt x="3438" y="6733"/>
                  </a:lnTo>
                  <a:lnTo>
                    <a:pt x="3662" y="6785"/>
                  </a:lnTo>
                  <a:lnTo>
                    <a:pt x="3886" y="6825"/>
                  </a:lnTo>
                  <a:lnTo>
                    <a:pt x="4114" y="6856"/>
                  </a:lnTo>
                  <a:lnTo>
                    <a:pt x="4232" y="6864"/>
                  </a:lnTo>
                  <a:lnTo>
                    <a:pt x="4346" y="6873"/>
                  </a:lnTo>
                  <a:lnTo>
                    <a:pt x="4465" y="6877"/>
                  </a:lnTo>
                  <a:lnTo>
                    <a:pt x="4583" y="6877"/>
                  </a:lnTo>
                  <a:lnTo>
                    <a:pt x="4702" y="6877"/>
                  </a:lnTo>
                  <a:lnTo>
                    <a:pt x="4820" y="6873"/>
                  </a:lnTo>
                  <a:lnTo>
                    <a:pt x="4939" y="6864"/>
                  </a:lnTo>
                  <a:lnTo>
                    <a:pt x="5053" y="6856"/>
                  </a:lnTo>
                  <a:lnTo>
                    <a:pt x="5281" y="6825"/>
                  </a:lnTo>
                  <a:lnTo>
                    <a:pt x="5509" y="6785"/>
                  </a:lnTo>
                  <a:lnTo>
                    <a:pt x="5728" y="6733"/>
                  </a:lnTo>
                  <a:lnTo>
                    <a:pt x="5948" y="6671"/>
                  </a:lnTo>
                  <a:lnTo>
                    <a:pt x="6158" y="6597"/>
                  </a:lnTo>
                  <a:lnTo>
                    <a:pt x="6369" y="6518"/>
                  </a:lnTo>
                  <a:lnTo>
                    <a:pt x="6571" y="6426"/>
                  </a:lnTo>
                  <a:lnTo>
                    <a:pt x="6768" y="6325"/>
                  </a:lnTo>
                  <a:lnTo>
                    <a:pt x="6961" y="6215"/>
                  </a:lnTo>
                  <a:lnTo>
                    <a:pt x="7145" y="6092"/>
                  </a:lnTo>
                  <a:lnTo>
                    <a:pt x="7325" y="5965"/>
                  </a:lnTo>
                  <a:lnTo>
                    <a:pt x="7501" y="5829"/>
                  </a:lnTo>
                  <a:lnTo>
                    <a:pt x="7667" y="5684"/>
                  </a:lnTo>
                  <a:lnTo>
                    <a:pt x="7825" y="5535"/>
                  </a:lnTo>
                  <a:lnTo>
                    <a:pt x="7979" y="5377"/>
                  </a:lnTo>
                  <a:lnTo>
                    <a:pt x="8119" y="5210"/>
                  </a:lnTo>
                  <a:lnTo>
                    <a:pt x="8255" y="5035"/>
                  </a:lnTo>
                  <a:lnTo>
                    <a:pt x="8387" y="4855"/>
                  </a:lnTo>
                  <a:lnTo>
                    <a:pt x="8505" y="4671"/>
                  </a:lnTo>
                  <a:lnTo>
                    <a:pt x="8615" y="4478"/>
                  </a:lnTo>
                  <a:lnTo>
                    <a:pt x="8716" y="4280"/>
                  </a:lnTo>
                  <a:lnTo>
                    <a:pt x="8808" y="4079"/>
                  </a:lnTo>
                  <a:lnTo>
                    <a:pt x="8891" y="3868"/>
                  </a:lnTo>
                  <a:lnTo>
                    <a:pt x="8961" y="3657"/>
                  </a:lnTo>
                  <a:lnTo>
                    <a:pt x="9023" y="3438"/>
                  </a:lnTo>
                  <a:lnTo>
                    <a:pt x="9076" y="3219"/>
                  </a:lnTo>
                  <a:lnTo>
                    <a:pt x="9115" y="2991"/>
                  </a:lnTo>
                  <a:lnTo>
                    <a:pt x="9146" y="2763"/>
                  </a:lnTo>
                  <a:lnTo>
                    <a:pt x="9155" y="2644"/>
                  </a:lnTo>
                  <a:lnTo>
                    <a:pt x="9163" y="2530"/>
                  </a:lnTo>
                  <a:lnTo>
                    <a:pt x="9168" y="2412"/>
                  </a:lnTo>
                  <a:lnTo>
                    <a:pt x="9168" y="2293"/>
                  </a:lnTo>
                  <a:lnTo>
                    <a:pt x="10312" y="2293"/>
                  </a:lnTo>
                  <a:lnTo>
                    <a:pt x="8023" y="0"/>
                  </a:lnTo>
                  <a:lnTo>
                    <a:pt x="5728" y="2293"/>
                  </a:lnTo>
                  <a:lnTo>
                    <a:pt x="6878" y="2293"/>
                  </a:lnTo>
                  <a:close/>
                </a:path>
              </a:pathLst>
            </a:custGeom>
            <a:gradFill rotWithShape="1">
              <a:gsLst>
                <a:gs pos="0">
                  <a:srgbClr val="009999">
                    <a:gamma/>
                    <a:tint val="31765"/>
                    <a:invGamma/>
                  </a:srgbClr>
                </a:gs>
                <a:gs pos="100000">
                  <a:srgbClr val="009999">
                    <a:alpha val="60001"/>
                  </a:srgbClr>
                </a:gs>
              </a:gsLst>
              <a:lin ang="5400000" scaled="1"/>
            </a:gradFill>
            <a:ln w="9525">
              <a:noFill/>
              <a:round/>
              <a:headEnd/>
              <a:tailEnd/>
            </a:ln>
          </p:spPr>
          <p:txBody>
            <a:bodyPr/>
            <a:lstStyle/>
            <a:p>
              <a:endParaRPr lang="zh-CN" altLang="en-US"/>
            </a:p>
          </p:txBody>
        </p:sp>
        <p:sp>
          <p:nvSpPr>
            <p:cNvPr id="413708" name="Freeform 12"/>
            <p:cNvSpPr>
              <a:spLocks noEditPoints="1"/>
            </p:cNvSpPr>
            <p:nvPr/>
          </p:nvSpPr>
          <p:spPr bwMode="auto">
            <a:xfrm>
              <a:off x="3147" y="2708"/>
              <a:ext cx="144" cy="138"/>
            </a:xfrm>
            <a:custGeom>
              <a:avLst/>
              <a:gdLst/>
              <a:ahLst/>
              <a:cxnLst>
                <a:cxn ang="0">
                  <a:pos x="437" y="56"/>
                </a:cxn>
                <a:cxn ang="0">
                  <a:pos x="482" y="87"/>
                </a:cxn>
                <a:cxn ang="0">
                  <a:pos x="517" y="121"/>
                </a:cxn>
                <a:cxn ang="0">
                  <a:pos x="554" y="179"/>
                </a:cxn>
                <a:cxn ang="0">
                  <a:pos x="574" y="244"/>
                </a:cxn>
                <a:cxn ang="0">
                  <a:pos x="576" y="276"/>
                </a:cxn>
                <a:cxn ang="0">
                  <a:pos x="573" y="314"/>
                </a:cxn>
                <a:cxn ang="0">
                  <a:pos x="562" y="357"/>
                </a:cxn>
                <a:cxn ang="0">
                  <a:pos x="543" y="402"/>
                </a:cxn>
                <a:cxn ang="0">
                  <a:pos x="522" y="440"/>
                </a:cxn>
                <a:cxn ang="0">
                  <a:pos x="497" y="473"/>
                </a:cxn>
                <a:cxn ang="0">
                  <a:pos x="469" y="500"/>
                </a:cxn>
                <a:cxn ang="0">
                  <a:pos x="438" y="522"/>
                </a:cxn>
                <a:cxn ang="0">
                  <a:pos x="403" y="539"/>
                </a:cxn>
                <a:cxn ang="0">
                  <a:pos x="366" y="550"/>
                </a:cxn>
                <a:cxn ang="0">
                  <a:pos x="326" y="554"/>
                </a:cxn>
                <a:cxn ang="0">
                  <a:pos x="285" y="553"/>
                </a:cxn>
                <a:cxn ang="0">
                  <a:pos x="244" y="544"/>
                </a:cxn>
                <a:cxn ang="0">
                  <a:pos x="200" y="530"/>
                </a:cxn>
                <a:cxn ang="0">
                  <a:pos x="156" y="509"/>
                </a:cxn>
                <a:cxn ang="0">
                  <a:pos x="115" y="485"/>
                </a:cxn>
                <a:cxn ang="0">
                  <a:pos x="81" y="459"/>
                </a:cxn>
                <a:cxn ang="0">
                  <a:pos x="53" y="428"/>
                </a:cxn>
                <a:cxn ang="0">
                  <a:pos x="31" y="396"/>
                </a:cxn>
                <a:cxn ang="0">
                  <a:pos x="15" y="360"/>
                </a:cxn>
                <a:cxn ang="0">
                  <a:pos x="5" y="324"/>
                </a:cxn>
                <a:cxn ang="0">
                  <a:pos x="0" y="285"/>
                </a:cxn>
                <a:cxn ang="0">
                  <a:pos x="3" y="247"/>
                </a:cxn>
                <a:cxn ang="0">
                  <a:pos x="11" y="208"/>
                </a:cxn>
                <a:cxn ang="0">
                  <a:pos x="26" y="167"/>
                </a:cxn>
                <a:cxn ang="0">
                  <a:pos x="46" y="128"/>
                </a:cxn>
                <a:cxn ang="0">
                  <a:pos x="71" y="92"/>
                </a:cxn>
                <a:cxn ang="0">
                  <a:pos x="97" y="63"/>
                </a:cxn>
                <a:cxn ang="0">
                  <a:pos x="128" y="39"/>
                </a:cxn>
                <a:cxn ang="0">
                  <a:pos x="160" y="21"/>
                </a:cxn>
                <a:cxn ang="0">
                  <a:pos x="197" y="8"/>
                </a:cxn>
                <a:cxn ang="0">
                  <a:pos x="235" y="1"/>
                </a:cxn>
                <a:cxn ang="0">
                  <a:pos x="275" y="0"/>
                </a:cxn>
                <a:cxn ang="0">
                  <a:pos x="316" y="6"/>
                </a:cxn>
                <a:cxn ang="0">
                  <a:pos x="358" y="18"/>
                </a:cxn>
                <a:cxn ang="0">
                  <a:pos x="402" y="37"/>
                </a:cxn>
                <a:cxn ang="0">
                  <a:pos x="314" y="124"/>
                </a:cxn>
                <a:cxn ang="0">
                  <a:pos x="258" y="113"/>
                </a:cxn>
                <a:cxn ang="0">
                  <a:pos x="209" y="118"/>
                </a:cxn>
                <a:cxn ang="0">
                  <a:pos x="167" y="137"/>
                </a:cxn>
                <a:cxn ang="0">
                  <a:pos x="134" y="168"/>
                </a:cxn>
                <a:cxn ang="0">
                  <a:pos x="111" y="210"/>
                </a:cxn>
                <a:cxn ang="0">
                  <a:pos x="101" y="255"/>
                </a:cxn>
                <a:cxn ang="0">
                  <a:pos x="108" y="299"/>
                </a:cxn>
                <a:cxn ang="0">
                  <a:pos x="129" y="343"/>
                </a:cxn>
                <a:cxn ang="0">
                  <a:pos x="167" y="381"/>
                </a:cxn>
                <a:cxn ang="0">
                  <a:pos x="223" y="415"/>
                </a:cxn>
                <a:cxn ang="0">
                  <a:pos x="283" y="438"/>
                </a:cxn>
                <a:cxn ang="0">
                  <a:pos x="336" y="445"/>
                </a:cxn>
                <a:cxn ang="0">
                  <a:pos x="382" y="435"/>
                </a:cxn>
                <a:cxn ang="0">
                  <a:pos x="420" y="412"/>
                </a:cxn>
                <a:cxn ang="0">
                  <a:pos x="450" y="375"/>
                </a:cxn>
                <a:cxn ang="0">
                  <a:pos x="470" y="330"/>
                </a:cxn>
                <a:cxn ang="0">
                  <a:pos x="474" y="285"/>
                </a:cxn>
                <a:cxn ang="0">
                  <a:pos x="464" y="241"/>
                </a:cxn>
                <a:cxn ang="0">
                  <a:pos x="438" y="200"/>
                </a:cxn>
                <a:cxn ang="0">
                  <a:pos x="394" y="163"/>
                </a:cxn>
              </a:cxnLst>
              <a:rect l="0" t="0" r="r" b="b"/>
              <a:pathLst>
                <a:path w="576" h="555">
                  <a:moveTo>
                    <a:pt x="402" y="37"/>
                  </a:moveTo>
                  <a:lnTo>
                    <a:pt x="420" y="46"/>
                  </a:lnTo>
                  <a:lnTo>
                    <a:pt x="437" y="56"/>
                  </a:lnTo>
                  <a:lnTo>
                    <a:pt x="453" y="66"/>
                  </a:lnTo>
                  <a:lnTo>
                    <a:pt x="469" y="76"/>
                  </a:lnTo>
                  <a:lnTo>
                    <a:pt x="482" y="87"/>
                  </a:lnTo>
                  <a:lnTo>
                    <a:pt x="495" y="98"/>
                  </a:lnTo>
                  <a:lnTo>
                    <a:pt x="507" y="109"/>
                  </a:lnTo>
                  <a:lnTo>
                    <a:pt x="517" y="121"/>
                  </a:lnTo>
                  <a:lnTo>
                    <a:pt x="531" y="140"/>
                  </a:lnTo>
                  <a:lnTo>
                    <a:pt x="543" y="158"/>
                  </a:lnTo>
                  <a:lnTo>
                    <a:pt x="554" y="179"/>
                  </a:lnTo>
                  <a:lnTo>
                    <a:pt x="563" y="200"/>
                  </a:lnTo>
                  <a:lnTo>
                    <a:pt x="570" y="222"/>
                  </a:lnTo>
                  <a:lnTo>
                    <a:pt x="574" y="244"/>
                  </a:lnTo>
                  <a:lnTo>
                    <a:pt x="575" y="254"/>
                  </a:lnTo>
                  <a:lnTo>
                    <a:pt x="576" y="265"/>
                  </a:lnTo>
                  <a:lnTo>
                    <a:pt x="576" y="276"/>
                  </a:lnTo>
                  <a:lnTo>
                    <a:pt x="576" y="285"/>
                  </a:lnTo>
                  <a:lnTo>
                    <a:pt x="575" y="300"/>
                  </a:lnTo>
                  <a:lnTo>
                    <a:pt x="573" y="314"/>
                  </a:lnTo>
                  <a:lnTo>
                    <a:pt x="570" y="328"/>
                  </a:lnTo>
                  <a:lnTo>
                    <a:pt x="566" y="343"/>
                  </a:lnTo>
                  <a:lnTo>
                    <a:pt x="562" y="357"/>
                  </a:lnTo>
                  <a:lnTo>
                    <a:pt x="556" y="372"/>
                  </a:lnTo>
                  <a:lnTo>
                    <a:pt x="551" y="386"/>
                  </a:lnTo>
                  <a:lnTo>
                    <a:pt x="543" y="402"/>
                  </a:lnTo>
                  <a:lnTo>
                    <a:pt x="537" y="415"/>
                  </a:lnTo>
                  <a:lnTo>
                    <a:pt x="529" y="428"/>
                  </a:lnTo>
                  <a:lnTo>
                    <a:pt x="522" y="440"/>
                  </a:lnTo>
                  <a:lnTo>
                    <a:pt x="514" y="451"/>
                  </a:lnTo>
                  <a:lnTo>
                    <a:pt x="506" y="462"/>
                  </a:lnTo>
                  <a:lnTo>
                    <a:pt x="497" y="473"/>
                  </a:lnTo>
                  <a:lnTo>
                    <a:pt x="488" y="483"/>
                  </a:lnTo>
                  <a:lnTo>
                    <a:pt x="479" y="492"/>
                  </a:lnTo>
                  <a:lnTo>
                    <a:pt x="469" y="500"/>
                  </a:lnTo>
                  <a:lnTo>
                    <a:pt x="459" y="508"/>
                  </a:lnTo>
                  <a:lnTo>
                    <a:pt x="449" y="516"/>
                  </a:lnTo>
                  <a:lnTo>
                    <a:pt x="438" y="522"/>
                  </a:lnTo>
                  <a:lnTo>
                    <a:pt x="426" y="529"/>
                  </a:lnTo>
                  <a:lnTo>
                    <a:pt x="415" y="534"/>
                  </a:lnTo>
                  <a:lnTo>
                    <a:pt x="403" y="539"/>
                  </a:lnTo>
                  <a:lnTo>
                    <a:pt x="391" y="543"/>
                  </a:lnTo>
                  <a:lnTo>
                    <a:pt x="378" y="548"/>
                  </a:lnTo>
                  <a:lnTo>
                    <a:pt x="366" y="550"/>
                  </a:lnTo>
                  <a:lnTo>
                    <a:pt x="352" y="552"/>
                  </a:lnTo>
                  <a:lnTo>
                    <a:pt x="339" y="554"/>
                  </a:lnTo>
                  <a:lnTo>
                    <a:pt x="326" y="554"/>
                  </a:lnTo>
                  <a:lnTo>
                    <a:pt x="313" y="555"/>
                  </a:lnTo>
                  <a:lnTo>
                    <a:pt x="300" y="554"/>
                  </a:lnTo>
                  <a:lnTo>
                    <a:pt x="285" y="553"/>
                  </a:lnTo>
                  <a:lnTo>
                    <a:pt x="272" y="551"/>
                  </a:lnTo>
                  <a:lnTo>
                    <a:pt x="258" y="549"/>
                  </a:lnTo>
                  <a:lnTo>
                    <a:pt x="244" y="544"/>
                  </a:lnTo>
                  <a:lnTo>
                    <a:pt x="230" y="541"/>
                  </a:lnTo>
                  <a:lnTo>
                    <a:pt x="215" y="536"/>
                  </a:lnTo>
                  <a:lnTo>
                    <a:pt x="200" y="530"/>
                  </a:lnTo>
                  <a:lnTo>
                    <a:pt x="186" y="523"/>
                  </a:lnTo>
                  <a:lnTo>
                    <a:pt x="170" y="517"/>
                  </a:lnTo>
                  <a:lnTo>
                    <a:pt x="156" y="509"/>
                  </a:lnTo>
                  <a:lnTo>
                    <a:pt x="142" y="502"/>
                  </a:lnTo>
                  <a:lnTo>
                    <a:pt x="129" y="494"/>
                  </a:lnTo>
                  <a:lnTo>
                    <a:pt x="115" y="485"/>
                  </a:lnTo>
                  <a:lnTo>
                    <a:pt x="103" y="476"/>
                  </a:lnTo>
                  <a:lnTo>
                    <a:pt x="92" y="468"/>
                  </a:lnTo>
                  <a:lnTo>
                    <a:pt x="81" y="459"/>
                  </a:lnTo>
                  <a:lnTo>
                    <a:pt x="72" y="449"/>
                  </a:lnTo>
                  <a:lnTo>
                    <a:pt x="62" y="439"/>
                  </a:lnTo>
                  <a:lnTo>
                    <a:pt x="53" y="428"/>
                  </a:lnTo>
                  <a:lnTo>
                    <a:pt x="45" y="418"/>
                  </a:lnTo>
                  <a:lnTo>
                    <a:pt x="38" y="407"/>
                  </a:lnTo>
                  <a:lnTo>
                    <a:pt x="31" y="396"/>
                  </a:lnTo>
                  <a:lnTo>
                    <a:pt x="26" y="384"/>
                  </a:lnTo>
                  <a:lnTo>
                    <a:pt x="20" y="373"/>
                  </a:lnTo>
                  <a:lnTo>
                    <a:pt x="15" y="360"/>
                  </a:lnTo>
                  <a:lnTo>
                    <a:pt x="10" y="348"/>
                  </a:lnTo>
                  <a:lnTo>
                    <a:pt x="7" y="336"/>
                  </a:lnTo>
                  <a:lnTo>
                    <a:pt x="5" y="324"/>
                  </a:lnTo>
                  <a:lnTo>
                    <a:pt x="3" y="311"/>
                  </a:lnTo>
                  <a:lnTo>
                    <a:pt x="1" y="299"/>
                  </a:lnTo>
                  <a:lnTo>
                    <a:pt x="0" y="285"/>
                  </a:lnTo>
                  <a:lnTo>
                    <a:pt x="0" y="272"/>
                  </a:lnTo>
                  <a:lnTo>
                    <a:pt x="1" y="260"/>
                  </a:lnTo>
                  <a:lnTo>
                    <a:pt x="3" y="247"/>
                  </a:lnTo>
                  <a:lnTo>
                    <a:pt x="5" y="234"/>
                  </a:lnTo>
                  <a:lnTo>
                    <a:pt x="8" y="221"/>
                  </a:lnTo>
                  <a:lnTo>
                    <a:pt x="11" y="208"/>
                  </a:lnTo>
                  <a:lnTo>
                    <a:pt x="16" y="194"/>
                  </a:lnTo>
                  <a:lnTo>
                    <a:pt x="20" y="181"/>
                  </a:lnTo>
                  <a:lnTo>
                    <a:pt x="26" y="167"/>
                  </a:lnTo>
                  <a:lnTo>
                    <a:pt x="32" y="154"/>
                  </a:lnTo>
                  <a:lnTo>
                    <a:pt x="39" y="141"/>
                  </a:lnTo>
                  <a:lnTo>
                    <a:pt x="46" y="128"/>
                  </a:lnTo>
                  <a:lnTo>
                    <a:pt x="54" y="116"/>
                  </a:lnTo>
                  <a:lnTo>
                    <a:pt x="62" y="103"/>
                  </a:lnTo>
                  <a:lnTo>
                    <a:pt x="71" y="92"/>
                  </a:lnTo>
                  <a:lnTo>
                    <a:pt x="78" y="83"/>
                  </a:lnTo>
                  <a:lnTo>
                    <a:pt x="88" y="73"/>
                  </a:lnTo>
                  <a:lnTo>
                    <a:pt x="97" y="63"/>
                  </a:lnTo>
                  <a:lnTo>
                    <a:pt x="107" y="54"/>
                  </a:lnTo>
                  <a:lnTo>
                    <a:pt x="117" y="46"/>
                  </a:lnTo>
                  <a:lnTo>
                    <a:pt x="128" y="39"/>
                  </a:lnTo>
                  <a:lnTo>
                    <a:pt x="139" y="32"/>
                  </a:lnTo>
                  <a:lnTo>
                    <a:pt x="149" y="27"/>
                  </a:lnTo>
                  <a:lnTo>
                    <a:pt x="160" y="21"/>
                  </a:lnTo>
                  <a:lnTo>
                    <a:pt x="173" y="16"/>
                  </a:lnTo>
                  <a:lnTo>
                    <a:pt x="185" y="11"/>
                  </a:lnTo>
                  <a:lnTo>
                    <a:pt x="197" y="8"/>
                  </a:lnTo>
                  <a:lnTo>
                    <a:pt x="210" y="5"/>
                  </a:lnTo>
                  <a:lnTo>
                    <a:pt x="223" y="3"/>
                  </a:lnTo>
                  <a:lnTo>
                    <a:pt x="235" y="1"/>
                  </a:lnTo>
                  <a:lnTo>
                    <a:pt x="248" y="0"/>
                  </a:lnTo>
                  <a:lnTo>
                    <a:pt x="261" y="0"/>
                  </a:lnTo>
                  <a:lnTo>
                    <a:pt x="275" y="0"/>
                  </a:lnTo>
                  <a:lnTo>
                    <a:pt x="289" y="1"/>
                  </a:lnTo>
                  <a:lnTo>
                    <a:pt x="302" y="4"/>
                  </a:lnTo>
                  <a:lnTo>
                    <a:pt x="316" y="6"/>
                  </a:lnTo>
                  <a:lnTo>
                    <a:pt x="329" y="9"/>
                  </a:lnTo>
                  <a:lnTo>
                    <a:pt x="344" y="14"/>
                  </a:lnTo>
                  <a:lnTo>
                    <a:pt x="358" y="18"/>
                  </a:lnTo>
                  <a:lnTo>
                    <a:pt x="372" y="23"/>
                  </a:lnTo>
                  <a:lnTo>
                    <a:pt x="387" y="30"/>
                  </a:lnTo>
                  <a:lnTo>
                    <a:pt x="402" y="37"/>
                  </a:lnTo>
                  <a:close/>
                  <a:moveTo>
                    <a:pt x="355" y="141"/>
                  </a:moveTo>
                  <a:lnTo>
                    <a:pt x="334" y="132"/>
                  </a:lnTo>
                  <a:lnTo>
                    <a:pt x="314" y="124"/>
                  </a:lnTo>
                  <a:lnTo>
                    <a:pt x="295" y="119"/>
                  </a:lnTo>
                  <a:lnTo>
                    <a:pt x="277" y="114"/>
                  </a:lnTo>
                  <a:lnTo>
                    <a:pt x="258" y="113"/>
                  </a:lnTo>
                  <a:lnTo>
                    <a:pt x="242" y="112"/>
                  </a:lnTo>
                  <a:lnTo>
                    <a:pt x="225" y="114"/>
                  </a:lnTo>
                  <a:lnTo>
                    <a:pt x="209" y="118"/>
                  </a:lnTo>
                  <a:lnTo>
                    <a:pt x="193" y="123"/>
                  </a:lnTo>
                  <a:lnTo>
                    <a:pt x="180" y="130"/>
                  </a:lnTo>
                  <a:lnTo>
                    <a:pt x="167" y="137"/>
                  </a:lnTo>
                  <a:lnTo>
                    <a:pt x="155" y="146"/>
                  </a:lnTo>
                  <a:lnTo>
                    <a:pt x="144" y="156"/>
                  </a:lnTo>
                  <a:lnTo>
                    <a:pt x="134" y="168"/>
                  </a:lnTo>
                  <a:lnTo>
                    <a:pt x="125" y="181"/>
                  </a:lnTo>
                  <a:lnTo>
                    <a:pt x="118" y="196"/>
                  </a:lnTo>
                  <a:lnTo>
                    <a:pt x="111" y="210"/>
                  </a:lnTo>
                  <a:lnTo>
                    <a:pt x="107" y="225"/>
                  </a:lnTo>
                  <a:lnTo>
                    <a:pt x="103" y="239"/>
                  </a:lnTo>
                  <a:lnTo>
                    <a:pt x="101" y="255"/>
                  </a:lnTo>
                  <a:lnTo>
                    <a:pt x="102" y="269"/>
                  </a:lnTo>
                  <a:lnTo>
                    <a:pt x="103" y="284"/>
                  </a:lnTo>
                  <a:lnTo>
                    <a:pt x="108" y="299"/>
                  </a:lnTo>
                  <a:lnTo>
                    <a:pt x="112" y="314"/>
                  </a:lnTo>
                  <a:lnTo>
                    <a:pt x="120" y="328"/>
                  </a:lnTo>
                  <a:lnTo>
                    <a:pt x="129" y="343"/>
                  </a:lnTo>
                  <a:lnTo>
                    <a:pt x="140" y="356"/>
                  </a:lnTo>
                  <a:lnTo>
                    <a:pt x="153" y="369"/>
                  </a:lnTo>
                  <a:lnTo>
                    <a:pt x="167" y="381"/>
                  </a:lnTo>
                  <a:lnTo>
                    <a:pt x="183" y="393"/>
                  </a:lnTo>
                  <a:lnTo>
                    <a:pt x="202" y="404"/>
                  </a:lnTo>
                  <a:lnTo>
                    <a:pt x="223" y="415"/>
                  </a:lnTo>
                  <a:lnTo>
                    <a:pt x="244" y="425"/>
                  </a:lnTo>
                  <a:lnTo>
                    <a:pt x="264" y="432"/>
                  </a:lnTo>
                  <a:lnTo>
                    <a:pt x="283" y="438"/>
                  </a:lnTo>
                  <a:lnTo>
                    <a:pt x="302" y="442"/>
                  </a:lnTo>
                  <a:lnTo>
                    <a:pt x="319" y="445"/>
                  </a:lnTo>
                  <a:lnTo>
                    <a:pt x="336" y="445"/>
                  </a:lnTo>
                  <a:lnTo>
                    <a:pt x="352" y="443"/>
                  </a:lnTo>
                  <a:lnTo>
                    <a:pt x="368" y="439"/>
                  </a:lnTo>
                  <a:lnTo>
                    <a:pt x="382" y="435"/>
                  </a:lnTo>
                  <a:lnTo>
                    <a:pt x="396" y="428"/>
                  </a:lnTo>
                  <a:lnTo>
                    <a:pt x="408" y="420"/>
                  </a:lnTo>
                  <a:lnTo>
                    <a:pt x="420" y="412"/>
                  </a:lnTo>
                  <a:lnTo>
                    <a:pt x="431" y="401"/>
                  </a:lnTo>
                  <a:lnTo>
                    <a:pt x="441" y="390"/>
                  </a:lnTo>
                  <a:lnTo>
                    <a:pt x="450" y="375"/>
                  </a:lnTo>
                  <a:lnTo>
                    <a:pt x="458" y="361"/>
                  </a:lnTo>
                  <a:lnTo>
                    <a:pt x="464" y="346"/>
                  </a:lnTo>
                  <a:lnTo>
                    <a:pt x="470" y="330"/>
                  </a:lnTo>
                  <a:lnTo>
                    <a:pt x="473" y="315"/>
                  </a:lnTo>
                  <a:lnTo>
                    <a:pt x="474" y="300"/>
                  </a:lnTo>
                  <a:lnTo>
                    <a:pt x="474" y="285"/>
                  </a:lnTo>
                  <a:lnTo>
                    <a:pt x="473" y="270"/>
                  </a:lnTo>
                  <a:lnTo>
                    <a:pt x="469" y="256"/>
                  </a:lnTo>
                  <a:lnTo>
                    <a:pt x="464" y="241"/>
                  </a:lnTo>
                  <a:lnTo>
                    <a:pt x="457" y="226"/>
                  </a:lnTo>
                  <a:lnTo>
                    <a:pt x="448" y="213"/>
                  </a:lnTo>
                  <a:lnTo>
                    <a:pt x="438" y="200"/>
                  </a:lnTo>
                  <a:lnTo>
                    <a:pt x="425" y="187"/>
                  </a:lnTo>
                  <a:lnTo>
                    <a:pt x="411" y="175"/>
                  </a:lnTo>
                  <a:lnTo>
                    <a:pt x="394" y="163"/>
                  </a:lnTo>
                  <a:lnTo>
                    <a:pt x="375" y="152"/>
                  </a:lnTo>
                  <a:lnTo>
                    <a:pt x="355" y="141"/>
                  </a:lnTo>
                  <a:close/>
                </a:path>
              </a:pathLst>
            </a:custGeom>
            <a:solidFill>
              <a:srgbClr val="1F1A17"/>
            </a:solidFill>
            <a:ln w="9525">
              <a:noFill/>
              <a:round/>
              <a:headEnd/>
              <a:tailEnd/>
            </a:ln>
          </p:spPr>
          <p:txBody>
            <a:bodyPr/>
            <a:lstStyle/>
            <a:p>
              <a:endParaRPr lang="zh-CN" altLang="en-US"/>
            </a:p>
          </p:txBody>
        </p:sp>
        <p:sp>
          <p:nvSpPr>
            <p:cNvPr id="413709" name="Freeform 13"/>
            <p:cNvSpPr>
              <a:spLocks noEditPoints="1"/>
            </p:cNvSpPr>
            <p:nvPr/>
          </p:nvSpPr>
          <p:spPr bwMode="auto">
            <a:xfrm>
              <a:off x="3074" y="2827"/>
              <a:ext cx="151" cy="123"/>
            </a:xfrm>
            <a:custGeom>
              <a:avLst/>
              <a:gdLst/>
              <a:ahLst/>
              <a:cxnLst>
                <a:cxn ang="0">
                  <a:pos x="604" y="360"/>
                </a:cxn>
                <a:cxn ang="0">
                  <a:pos x="386" y="310"/>
                </a:cxn>
                <a:cxn ang="0">
                  <a:pos x="387" y="345"/>
                </a:cxn>
                <a:cxn ang="0">
                  <a:pos x="382" y="378"/>
                </a:cxn>
                <a:cxn ang="0">
                  <a:pos x="370" y="406"/>
                </a:cxn>
                <a:cxn ang="0">
                  <a:pos x="352" y="434"/>
                </a:cxn>
                <a:cxn ang="0">
                  <a:pos x="327" y="458"/>
                </a:cxn>
                <a:cxn ang="0">
                  <a:pos x="298" y="475"/>
                </a:cxn>
                <a:cxn ang="0">
                  <a:pos x="267" y="485"/>
                </a:cxn>
                <a:cxn ang="0">
                  <a:pos x="233" y="490"/>
                </a:cxn>
                <a:cxn ang="0">
                  <a:pos x="197" y="486"/>
                </a:cxn>
                <a:cxn ang="0">
                  <a:pos x="161" y="474"/>
                </a:cxn>
                <a:cxn ang="0">
                  <a:pos x="125" y="455"/>
                </a:cxn>
                <a:cxn ang="0">
                  <a:pos x="87" y="426"/>
                </a:cxn>
                <a:cxn ang="0">
                  <a:pos x="53" y="392"/>
                </a:cxn>
                <a:cxn ang="0">
                  <a:pos x="27" y="358"/>
                </a:cxn>
                <a:cxn ang="0">
                  <a:pos x="10" y="323"/>
                </a:cxn>
                <a:cxn ang="0">
                  <a:pos x="1" y="287"/>
                </a:cxn>
                <a:cxn ang="0">
                  <a:pos x="0" y="252"/>
                </a:cxn>
                <a:cxn ang="0">
                  <a:pos x="5" y="219"/>
                </a:cxn>
                <a:cxn ang="0">
                  <a:pos x="17" y="189"/>
                </a:cxn>
                <a:cxn ang="0">
                  <a:pos x="37" y="162"/>
                </a:cxn>
                <a:cxn ang="0">
                  <a:pos x="62" y="139"/>
                </a:cxn>
                <a:cxn ang="0">
                  <a:pos x="94" y="122"/>
                </a:cxn>
                <a:cxn ang="0">
                  <a:pos x="112" y="116"/>
                </a:cxn>
                <a:cxn ang="0">
                  <a:pos x="130" y="112"/>
                </a:cxn>
                <a:cxn ang="0">
                  <a:pos x="149" y="111"/>
                </a:cxn>
                <a:cxn ang="0">
                  <a:pos x="170" y="112"/>
                </a:cxn>
                <a:cxn ang="0">
                  <a:pos x="189" y="0"/>
                </a:cxn>
                <a:cxn ang="0">
                  <a:pos x="266" y="206"/>
                </a:cxn>
                <a:cxn ang="0">
                  <a:pos x="244" y="189"/>
                </a:cxn>
                <a:cxn ang="0">
                  <a:pos x="223" y="178"/>
                </a:cxn>
                <a:cxn ang="0">
                  <a:pos x="205" y="172"/>
                </a:cxn>
                <a:cxn ang="0">
                  <a:pos x="184" y="168"/>
                </a:cxn>
                <a:cxn ang="0">
                  <a:pos x="161" y="171"/>
                </a:cxn>
                <a:cxn ang="0">
                  <a:pos x="141" y="177"/>
                </a:cxn>
                <a:cxn ang="0">
                  <a:pos x="124" y="189"/>
                </a:cxn>
                <a:cxn ang="0">
                  <a:pos x="110" y="204"/>
                </a:cxn>
                <a:cxn ang="0">
                  <a:pos x="103" y="219"/>
                </a:cxn>
                <a:cxn ang="0">
                  <a:pos x="99" y="234"/>
                </a:cxn>
                <a:cxn ang="0">
                  <a:pos x="98" y="252"/>
                </a:cxn>
                <a:cxn ang="0">
                  <a:pos x="102" y="270"/>
                </a:cxn>
                <a:cxn ang="0">
                  <a:pos x="110" y="290"/>
                </a:cxn>
                <a:cxn ang="0">
                  <a:pos x="125" y="311"/>
                </a:cxn>
                <a:cxn ang="0">
                  <a:pos x="143" y="331"/>
                </a:cxn>
                <a:cxn ang="0">
                  <a:pos x="167" y="352"/>
                </a:cxn>
                <a:cxn ang="0">
                  <a:pos x="192" y="369"/>
                </a:cxn>
                <a:cxn ang="0">
                  <a:pos x="214" y="380"/>
                </a:cxn>
                <a:cxn ang="0">
                  <a:pos x="235" y="387"/>
                </a:cxn>
                <a:cxn ang="0">
                  <a:pos x="254" y="387"/>
                </a:cxn>
                <a:cxn ang="0">
                  <a:pos x="273" y="384"/>
                </a:cxn>
                <a:cxn ang="0">
                  <a:pos x="288" y="377"/>
                </a:cxn>
                <a:cxn ang="0">
                  <a:pos x="302" y="366"/>
                </a:cxn>
                <a:cxn ang="0">
                  <a:pos x="316" y="352"/>
                </a:cxn>
                <a:cxn ang="0">
                  <a:pos x="323" y="336"/>
                </a:cxn>
                <a:cxn ang="0">
                  <a:pos x="329" y="320"/>
                </a:cxn>
                <a:cxn ang="0">
                  <a:pos x="330" y="302"/>
                </a:cxn>
                <a:cxn ang="0">
                  <a:pos x="327" y="282"/>
                </a:cxn>
                <a:cxn ang="0">
                  <a:pos x="319" y="264"/>
                </a:cxn>
                <a:cxn ang="0">
                  <a:pos x="306" y="244"/>
                </a:cxn>
                <a:cxn ang="0">
                  <a:pos x="288" y="224"/>
                </a:cxn>
              </a:cxnLst>
              <a:rect l="0" t="0" r="r" b="b"/>
              <a:pathLst>
                <a:path w="604" h="490">
                  <a:moveTo>
                    <a:pt x="189" y="0"/>
                  </a:moveTo>
                  <a:lnTo>
                    <a:pt x="604" y="360"/>
                  </a:lnTo>
                  <a:lnTo>
                    <a:pt x="535" y="439"/>
                  </a:lnTo>
                  <a:lnTo>
                    <a:pt x="386" y="310"/>
                  </a:lnTo>
                  <a:lnTo>
                    <a:pt x="387" y="327"/>
                  </a:lnTo>
                  <a:lnTo>
                    <a:pt x="387" y="345"/>
                  </a:lnTo>
                  <a:lnTo>
                    <a:pt x="386" y="361"/>
                  </a:lnTo>
                  <a:lnTo>
                    <a:pt x="382" y="378"/>
                  </a:lnTo>
                  <a:lnTo>
                    <a:pt x="377" y="392"/>
                  </a:lnTo>
                  <a:lnTo>
                    <a:pt x="370" y="406"/>
                  </a:lnTo>
                  <a:lnTo>
                    <a:pt x="362" y="421"/>
                  </a:lnTo>
                  <a:lnTo>
                    <a:pt x="352" y="434"/>
                  </a:lnTo>
                  <a:lnTo>
                    <a:pt x="340" y="446"/>
                  </a:lnTo>
                  <a:lnTo>
                    <a:pt x="327" y="458"/>
                  </a:lnTo>
                  <a:lnTo>
                    <a:pt x="312" y="467"/>
                  </a:lnTo>
                  <a:lnTo>
                    <a:pt x="298" y="475"/>
                  </a:lnTo>
                  <a:lnTo>
                    <a:pt x="283" y="481"/>
                  </a:lnTo>
                  <a:lnTo>
                    <a:pt x="267" y="485"/>
                  </a:lnTo>
                  <a:lnTo>
                    <a:pt x="251" y="489"/>
                  </a:lnTo>
                  <a:lnTo>
                    <a:pt x="233" y="490"/>
                  </a:lnTo>
                  <a:lnTo>
                    <a:pt x="216" y="489"/>
                  </a:lnTo>
                  <a:lnTo>
                    <a:pt x="197" y="486"/>
                  </a:lnTo>
                  <a:lnTo>
                    <a:pt x="180" y="481"/>
                  </a:lnTo>
                  <a:lnTo>
                    <a:pt x="161" y="474"/>
                  </a:lnTo>
                  <a:lnTo>
                    <a:pt x="143" y="466"/>
                  </a:lnTo>
                  <a:lnTo>
                    <a:pt x="125" y="455"/>
                  </a:lnTo>
                  <a:lnTo>
                    <a:pt x="106" y="441"/>
                  </a:lnTo>
                  <a:lnTo>
                    <a:pt x="87" y="426"/>
                  </a:lnTo>
                  <a:lnTo>
                    <a:pt x="70" y="410"/>
                  </a:lnTo>
                  <a:lnTo>
                    <a:pt x="53" y="392"/>
                  </a:lnTo>
                  <a:lnTo>
                    <a:pt x="39" y="376"/>
                  </a:lnTo>
                  <a:lnTo>
                    <a:pt x="27" y="358"/>
                  </a:lnTo>
                  <a:lnTo>
                    <a:pt x="17" y="341"/>
                  </a:lnTo>
                  <a:lnTo>
                    <a:pt x="10" y="323"/>
                  </a:lnTo>
                  <a:lnTo>
                    <a:pt x="4" y="304"/>
                  </a:lnTo>
                  <a:lnTo>
                    <a:pt x="1" y="287"/>
                  </a:lnTo>
                  <a:lnTo>
                    <a:pt x="0" y="269"/>
                  </a:lnTo>
                  <a:lnTo>
                    <a:pt x="0" y="252"/>
                  </a:lnTo>
                  <a:lnTo>
                    <a:pt x="2" y="235"/>
                  </a:lnTo>
                  <a:lnTo>
                    <a:pt x="5" y="219"/>
                  </a:lnTo>
                  <a:lnTo>
                    <a:pt x="11" y="204"/>
                  </a:lnTo>
                  <a:lnTo>
                    <a:pt x="17" y="189"/>
                  </a:lnTo>
                  <a:lnTo>
                    <a:pt x="26" y="175"/>
                  </a:lnTo>
                  <a:lnTo>
                    <a:pt x="37" y="162"/>
                  </a:lnTo>
                  <a:lnTo>
                    <a:pt x="49" y="150"/>
                  </a:lnTo>
                  <a:lnTo>
                    <a:pt x="62" y="139"/>
                  </a:lnTo>
                  <a:lnTo>
                    <a:pt x="78" y="130"/>
                  </a:lnTo>
                  <a:lnTo>
                    <a:pt x="94" y="122"/>
                  </a:lnTo>
                  <a:lnTo>
                    <a:pt x="103" y="119"/>
                  </a:lnTo>
                  <a:lnTo>
                    <a:pt x="112" y="116"/>
                  </a:lnTo>
                  <a:lnTo>
                    <a:pt x="120" y="115"/>
                  </a:lnTo>
                  <a:lnTo>
                    <a:pt x="130" y="112"/>
                  </a:lnTo>
                  <a:lnTo>
                    <a:pt x="140" y="111"/>
                  </a:lnTo>
                  <a:lnTo>
                    <a:pt x="149" y="111"/>
                  </a:lnTo>
                  <a:lnTo>
                    <a:pt x="159" y="111"/>
                  </a:lnTo>
                  <a:lnTo>
                    <a:pt x="170" y="112"/>
                  </a:lnTo>
                  <a:lnTo>
                    <a:pt x="125" y="74"/>
                  </a:lnTo>
                  <a:lnTo>
                    <a:pt x="189" y="0"/>
                  </a:lnTo>
                  <a:close/>
                  <a:moveTo>
                    <a:pt x="277" y="214"/>
                  </a:moveTo>
                  <a:lnTo>
                    <a:pt x="266" y="206"/>
                  </a:lnTo>
                  <a:lnTo>
                    <a:pt x="255" y="197"/>
                  </a:lnTo>
                  <a:lnTo>
                    <a:pt x="244" y="189"/>
                  </a:lnTo>
                  <a:lnTo>
                    <a:pt x="233" y="184"/>
                  </a:lnTo>
                  <a:lnTo>
                    <a:pt x="223" y="178"/>
                  </a:lnTo>
                  <a:lnTo>
                    <a:pt x="214" y="174"/>
                  </a:lnTo>
                  <a:lnTo>
                    <a:pt x="205" y="172"/>
                  </a:lnTo>
                  <a:lnTo>
                    <a:pt x="196" y="170"/>
                  </a:lnTo>
                  <a:lnTo>
                    <a:pt x="184" y="168"/>
                  </a:lnTo>
                  <a:lnTo>
                    <a:pt x="172" y="168"/>
                  </a:lnTo>
                  <a:lnTo>
                    <a:pt x="161" y="171"/>
                  </a:lnTo>
                  <a:lnTo>
                    <a:pt x="151" y="173"/>
                  </a:lnTo>
                  <a:lnTo>
                    <a:pt x="141" y="177"/>
                  </a:lnTo>
                  <a:lnTo>
                    <a:pt x="132" y="183"/>
                  </a:lnTo>
                  <a:lnTo>
                    <a:pt x="124" y="189"/>
                  </a:lnTo>
                  <a:lnTo>
                    <a:pt x="116" y="197"/>
                  </a:lnTo>
                  <a:lnTo>
                    <a:pt x="110" y="204"/>
                  </a:lnTo>
                  <a:lnTo>
                    <a:pt x="107" y="211"/>
                  </a:lnTo>
                  <a:lnTo>
                    <a:pt x="103" y="219"/>
                  </a:lnTo>
                  <a:lnTo>
                    <a:pt x="101" y="227"/>
                  </a:lnTo>
                  <a:lnTo>
                    <a:pt x="99" y="234"/>
                  </a:lnTo>
                  <a:lnTo>
                    <a:pt x="98" y="243"/>
                  </a:lnTo>
                  <a:lnTo>
                    <a:pt x="98" y="252"/>
                  </a:lnTo>
                  <a:lnTo>
                    <a:pt x="99" y="262"/>
                  </a:lnTo>
                  <a:lnTo>
                    <a:pt x="102" y="270"/>
                  </a:lnTo>
                  <a:lnTo>
                    <a:pt x="106" y="280"/>
                  </a:lnTo>
                  <a:lnTo>
                    <a:pt x="110" y="290"/>
                  </a:lnTo>
                  <a:lnTo>
                    <a:pt x="117" y="300"/>
                  </a:lnTo>
                  <a:lnTo>
                    <a:pt x="125" y="311"/>
                  </a:lnTo>
                  <a:lnTo>
                    <a:pt x="133" y="321"/>
                  </a:lnTo>
                  <a:lnTo>
                    <a:pt x="143" y="331"/>
                  </a:lnTo>
                  <a:lnTo>
                    <a:pt x="154" y="342"/>
                  </a:lnTo>
                  <a:lnTo>
                    <a:pt x="167" y="352"/>
                  </a:lnTo>
                  <a:lnTo>
                    <a:pt x="180" y="361"/>
                  </a:lnTo>
                  <a:lnTo>
                    <a:pt x="192" y="369"/>
                  </a:lnTo>
                  <a:lnTo>
                    <a:pt x="203" y="376"/>
                  </a:lnTo>
                  <a:lnTo>
                    <a:pt x="214" y="380"/>
                  </a:lnTo>
                  <a:lnTo>
                    <a:pt x="225" y="384"/>
                  </a:lnTo>
                  <a:lnTo>
                    <a:pt x="235" y="387"/>
                  </a:lnTo>
                  <a:lnTo>
                    <a:pt x="245" y="388"/>
                  </a:lnTo>
                  <a:lnTo>
                    <a:pt x="254" y="387"/>
                  </a:lnTo>
                  <a:lnTo>
                    <a:pt x="264" y="386"/>
                  </a:lnTo>
                  <a:lnTo>
                    <a:pt x="273" y="384"/>
                  </a:lnTo>
                  <a:lnTo>
                    <a:pt x="280" y="381"/>
                  </a:lnTo>
                  <a:lnTo>
                    <a:pt x="288" y="377"/>
                  </a:lnTo>
                  <a:lnTo>
                    <a:pt x="296" y="372"/>
                  </a:lnTo>
                  <a:lnTo>
                    <a:pt x="302" y="366"/>
                  </a:lnTo>
                  <a:lnTo>
                    <a:pt x="309" y="359"/>
                  </a:lnTo>
                  <a:lnTo>
                    <a:pt x="316" y="352"/>
                  </a:lnTo>
                  <a:lnTo>
                    <a:pt x="320" y="345"/>
                  </a:lnTo>
                  <a:lnTo>
                    <a:pt x="323" y="336"/>
                  </a:lnTo>
                  <a:lnTo>
                    <a:pt x="327" y="329"/>
                  </a:lnTo>
                  <a:lnTo>
                    <a:pt x="329" y="320"/>
                  </a:lnTo>
                  <a:lnTo>
                    <a:pt x="330" y="311"/>
                  </a:lnTo>
                  <a:lnTo>
                    <a:pt x="330" y="302"/>
                  </a:lnTo>
                  <a:lnTo>
                    <a:pt x="329" y="292"/>
                  </a:lnTo>
                  <a:lnTo>
                    <a:pt x="327" y="282"/>
                  </a:lnTo>
                  <a:lnTo>
                    <a:pt x="323" y="274"/>
                  </a:lnTo>
                  <a:lnTo>
                    <a:pt x="319" y="264"/>
                  </a:lnTo>
                  <a:lnTo>
                    <a:pt x="313" y="254"/>
                  </a:lnTo>
                  <a:lnTo>
                    <a:pt x="306" y="244"/>
                  </a:lnTo>
                  <a:lnTo>
                    <a:pt x="298" y="234"/>
                  </a:lnTo>
                  <a:lnTo>
                    <a:pt x="288" y="224"/>
                  </a:lnTo>
                  <a:lnTo>
                    <a:pt x="277" y="214"/>
                  </a:lnTo>
                  <a:close/>
                </a:path>
              </a:pathLst>
            </a:custGeom>
            <a:solidFill>
              <a:srgbClr val="1F1A17"/>
            </a:solidFill>
            <a:ln w="9525">
              <a:noFill/>
              <a:round/>
              <a:headEnd/>
              <a:tailEnd/>
            </a:ln>
          </p:spPr>
          <p:txBody>
            <a:bodyPr/>
            <a:lstStyle/>
            <a:p>
              <a:endParaRPr lang="zh-CN" altLang="en-US"/>
            </a:p>
          </p:txBody>
        </p:sp>
        <p:sp>
          <p:nvSpPr>
            <p:cNvPr id="413710" name="Freeform 14"/>
            <p:cNvSpPr>
              <a:spLocks/>
            </p:cNvSpPr>
            <p:nvPr/>
          </p:nvSpPr>
          <p:spPr bwMode="auto">
            <a:xfrm>
              <a:off x="3010" y="2926"/>
              <a:ext cx="109" cy="105"/>
            </a:xfrm>
            <a:custGeom>
              <a:avLst/>
              <a:gdLst/>
              <a:ahLst/>
              <a:cxnLst>
                <a:cxn ang="0">
                  <a:pos x="207" y="103"/>
                </a:cxn>
                <a:cxn ang="0">
                  <a:pos x="187" y="98"/>
                </a:cxn>
                <a:cxn ang="0">
                  <a:pos x="167" y="98"/>
                </a:cxn>
                <a:cxn ang="0">
                  <a:pos x="148" y="104"/>
                </a:cxn>
                <a:cxn ang="0">
                  <a:pos x="131" y="116"/>
                </a:cxn>
                <a:cxn ang="0">
                  <a:pos x="113" y="135"/>
                </a:cxn>
                <a:cxn ang="0">
                  <a:pos x="91" y="172"/>
                </a:cxn>
                <a:cxn ang="0">
                  <a:pos x="87" y="193"/>
                </a:cxn>
                <a:cxn ang="0">
                  <a:pos x="94" y="215"/>
                </a:cxn>
                <a:cxn ang="0">
                  <a:pos x="110" y="226"/>
                </a:cxn>
                <a:cxn ang="0">
                  <a:pos x="126" y="226"/>
                </a:cxn>
                <a:cxn ang="0">
                  <a:pos x="154" y="209"/>
                </a:cxn>
                <a:cxn ang="0">
                  <a:pos x="220" y="156"/>
                </a:cxn>
                <a:cxn ang="0">
                  <a:pos x="270" y="123"/>
                </a:cxn>
                <a:cxn ang="0">
                  <a:pos x="306" y="109"/>
                </a:cxn>
                <a:cxn ang="0">
                  <a:pos x="346" y="109"/>
                </a:cxn>
                <a:cxn ang="0">
                  <a:pos x="382" y="123"/>
                </a:cxn>
                <a:cxn ang="0">
                  <a:pos x="410" y="148"/>
                </a:cxn>
                <a:cxn ang="0">
                  <a:pos x="429" y="179"/>
                </a:cxn>
                <a:cxn ang="0">
                  <a:pos x="437" y="216"/>
                </a:cxn>
                <a:cxn ang="0">
                  <a:pos x="430" y="259"/>
                </a:cxn>
                <a:cxn ang="0">
                  <a:pos x="409" y="305"/>
                </a:cxn>
                <a:cxn ang="0">
                  <a:pos x="373" y="353"/>
                </a:cxn>
                <a:cxn ang="0">
                  <a:pos x="337" y="390"/>
                </a:cxn>
                <a:cxn ang="0">
                  <a:pos x="302" y="413"/>
                </a:cxn>
                <a:cxn ang="0">
                  <a:pos x="268" y="422"/>
                </a:cxn>
                <a:cxn ang="0">
                  <a:pos x="231" y="422"/>
                </a:cxn>
                <a:cxn ang="0">
                  <a:pos x="194" y="412"/>
                </a:cxn>
                <a:cxn ang="0">
                  <a:pos x="263" y="327"/>
                </a:cxn>
                <a:cxn ang="0">
                  <a:pos x="294" y="320"/>
                </a:cxn>
                <a:cxn ang="0">
                  <a:pos x="325" y="293"/>
                </a:cxn>
                <a:cxn ang="0">
                  <a:pos x="348" y="256"/>
                </a:cxn>
                <a:cxn ang="0">
                  <a:pos x="352" y="238"/>
                </a:cxn>
                <a:cxn ang="0">
                  <a:pos x="348" y="221"/>
                </a:cxn>
                <a:cxn ang="0">
                  <a:pos x="333" y="212"/>
                </a:cxn>
                <a:cxn ang="0">
                  <a:pos x="310" y="218"/>
                </a:cxn>
                <a:cxn ang="0">
                  <a:pos x="238" y="272"/>
                </a:cxn>
                <a:cxn ang="0">
                  <a:pos x="191" y="306"/>
                </a:cxn>
                <a:cxn ang="0">
                  <a:pos x="151" y="328"/>
                </a:cxn>
                <a:cxn ang="0">
                  <a:pos x="117" y="337"/>
                </a:cxn>
                <a:cxn ang="0">
                  <a:pos x="87" y="335"/>
                </a:cxn>
                <a:cxn ang="0">
                  <a:pos x="56" y="320"/>
                </a:cxn>
                <a:cxn ang="0">
                  <a:pos x="27" y="295"/>
                </a:cxn>
                <a:cxn ang="0">
                  <a:pos x="9" y="261"/>
                </a:cxn>
                <a:cxn ang="0">
                  <a:pos x="0" y="220"/>
                </a:cxn>
                <a:cxn ang="0">
                  <a:pos x="7" y="172"/>
                </a:cxn>
                <a:cxn ang="0">
                  <a:pos x="29" y="123"/>
                </a:cxn>
                <a:cxn ang="0">
                  <a:pos x="66" y="74"/>
                </a:cxn>
                <a:cxn ang="0">
                  <a:pos x="104" y="36"/>
                </a:cxn>
                <a:cxn ang="0">
                  <a:pos x="145" y="12"/>
                </a:cxn>
                <a:cxn ang="0">
                  <a:pos x="185" y="1"/>
                </a:cxn>
                <a:cxn ang="0">
                  <a:pos x="226" y="1"/>
                </a:cxn>
                <a:cxn ang="0">
                  <a:pos x="267" y="13"/>
                </a:cxn>
              </a:cxnLst>
              <a:rect l="0" t="0" r="r" b="b"/>
              <a:pathLst>
                <a:path w="437" h="424">
                  <a:moveTo>
                    <a:pt x="267" y="13"/>
                  </a:moveTo>
                  <a:lnTo>
                    <a:pt x="214" y="107"/>
                  </a:lnTo>
                  <a:lnTo>
                    <a:pt x="207" y="103"/>
                  </a:lnTo>
                  <a:lnTo>
                    <a:pt x="201" y="101"/>
                  </a:lnTo>
                  <a:lnTo>
                    <a:pt x="193" y="99"/>
                  </a:lnTo>
                  <a:lnTo>
                    <a:pt x="187" y="98"/>
                  </a:lnTo>
                  <a:lnTo>
                    <a:pt x="180" y="98"/>
                  </a:lnTo>
                  <a:lnTo>
                    <a:pt x="173" y="98"/>
                  </a:lnTo>
                  <a:lnTo>
                    <a:pt x="167" y="98"/>
                  </a:lnTo>
                  <a:lnTo>
                    <a:pt x="161" y="100"/>
                  </a:lnTo>
                  <a:lnTo>
                    <a:pt x="155" y="101"/>
                  </a:lnTo>
                  <a:lnTo>
                    <a:pt x="148" y="104"/>
                  </a:lnTo>
                  <a:lnTo>
                    <a:pt x="143" y="108"/>
                  </a:lnTo>
                  <a:lnTo>
                    <a:pt x="136" y="112"/>
                  </a:lnTo>
                  <a:lnTo>
                    <a:pt x="131" y="116"/>
                  </a:lnTo>
                  <a:lnTo>
                    <a:pt x="124" y="122"/>
                  </a:lnTo>
                  <a:lnTo>
                    <a:pt x="119" y="129"/>
                  </a:lnTo>
                  <a:lnTo>
                    <a:pt x="113" y="135"/>
                  </a:lnTo>
                  <a:lnTo>
                    <a:pt x="102" y="150"/>
                  </a:lnTo>
                  <a:lnTo>
                    <a:pt x="93" y="166"/>
                  </a:lnTo>
                  <a:lnTo>
                    <a:pt x="91" y="172"/>
                  </a:lnTo>
                  <a:lnTo>
                    <a:pt x="89" y="180"/>
                  </a:lnTo>
                  <a:lnTo>
                    <a:pt x="88" y="187"/>
                  </a:lnTo>
                  <a:lnTo>
                    <a:pt x="87" y="193"/>
                  </a:lnTo>
                  <a:lnTo>
                    <a:pt x="88" y="201"/>
                  </a:lnTo>
                  <a:lnTo>
                    <a:pt x="90" y="209"/>
                  </a:lnTo>
                  <a:lnTo>
                    <a:pt x="94" y="215"/>
                  </a:lnTo>
                  <a:lnTo>
                    <a:pt x="100" y="221"/>
                  </a:lnTo>
                  <a:lnTo>
                    <a:pt x="105" y="224"/>
                  </a:lnTo>
                  <a:lnTo>
                    <a:pt x="110" y="226"/>
                  </a:lnTo>
                  <a:lnTo>
                    <a:pt x="115" y="227"/>
                  </a:lnTo>
                  <a:lnTo>
                    <a:pt x="121" y="227"/>
                  </a:lnTo>
                  <a:lnTo>
                    <a:pt x="126" y="226"/>
                  </a:lnTo>
                  <a:lnTo>
                    <a:pt x="134" y="222"/>
                  </a:lnTo>
                  <a:lnTo>
                    <a:pt x="143" y="216"/>
                  </a:lnTo>
                  <a:lnTo>
                    <a:pt x="154" y="209"/>
                  </a:lnTo>
                  <a:lnTo>
                    <a:pt x="178" y="189"/>
                  </a:lnTo>
                  <a:lnTo>
                    <a:pt x="200" y="171"/>
                  </a:lnTo>
                  <a:lnTo>
                    <a:pt x="220" y="156"/>
                  </a:lnTo>
                  <a:lnTo>
                    <a:pt x="238" y="143"/>
                  </a:lnTo>
                  <a:lnTo>
                    <a:pt x="254" y="132"/>
                  </a:lnTo>
                  <a:lnTo>
                    <a:pt x="270" y="123"/>
                  </a:lnTo>
                  <a:lnTo>
                    <a:pt x="282" y="116"/>
                  </a:lnTo>
                  <a:lnTo>
                    <a:pt x="293" y="112"/>
                  </a:lnTo>
                  <a:lnTo>
                    <a:pt x="306" y="109"/>
                  </a:lnTo>
                  <a:lnTo>
                    <a:pt x="320" y="108"/>
                  </a:lnTo>
                  <a:lnTo>
                    <a:pt x="332" y="107"/>
                  </a:lnTo>
                  <a:lnTo>
                    <a:pt x="346" y="109"/>
                  </a:lnTo>
                  <a:lnTo>
                    <a:pt x="358" y="111"/>
                  </a:lnTo>
                  <a:lnTo>
                    <a:pt x="370" y="116"/>
                  </a:lnTo>
                  <a:lnTo>
                    <a:pt x="382" y="123"/>
                  </a:lnTo>
                  <a:lnTo>
                    <a:pt x="393" y="131"/>
                  </a:lnTo>
                  <a:lnTo>
                    <a:pt x="403" y="138"/>
                  </a:lnTo>
                  <a:lnTo>
                    <a:pt x="410" y="148"/>
                  </a:lnTo>
                  <a:lnTo>
                    <a:pt x="418" y="157"/>
                  </a:lnTo>
                  <a:lnTo>
                    <a:pt x="424" y="168"/>
                  </a:lnTo>
                  <a:lnTo>
                    <a:pt x="429" y="179"/>
                  </a:lnTo>
                  <a:lnTo>
                    <a:pt x="432" y="191"/>
                  </a:lnTo>
                  <a:lnTo>
                    <a:pt x="434" y="203"/>
                  </a:lnTo>
                  <a:lnTo>
                    <a:pt x="437" y="216"/>
                  </a:lnTo>
                  <a:lnTo>
                    <a:pt x="435" y="229"/>
                  </a:lnTo>
                  <a:lnTo>
                    <a:pt x="434" y="244"/>
                  </a:lnTo>
                  <a:lnTo>
                    <a:pt x="430" y="259"/>
                  </a:lnTo>
                  <a:lnTo>
                    <a:pt x="424" y="273"/>
                  </a:lnTo>
                  <a:lnTo>
                    <a:pt x="418" y="289"/>
                  </a:lnTo>
                  <a:lnTo>
                    <a:pt x="409" y="305"/>
                  </a:lnTo>
                  <a:lnTo>
                    <a:pt x="398" y="322"/>
                  </a:lnTo>
                  <a:lnTo>
                    <a:pt x="386" y="338"/>
                  </a:lnTo>
                  <a:lnTo>
                    <a:pt x="373" y="353"/>
                  </a:lnTo>
                  <a:lnTo>
                    <a:pt x="361" y="367"/>
                  </a:lnTo>
                  <a:lnTo>
                    <a:pt x="349" y="379"/>
                  </a:lnTo>
                  <a:lnTo>
                    <a:pt x="337" y="390"/>
                  </a:lnTo>
                  <a:lnTo>
                    <a:pt x="325" y="399"/>
                  </a:lnTo>
                  <a:lnTo>
                    <a:pt x="314" y="406"/>
                  </a:lnTo>
                  <a:lnTo>
                    <a:pt x="302" y="413"/>
                  </a:lnTo>
                  <a:lnTo>
                    <a:pt x="291" y="417"/>
                  </a:lnTo>
                  <a:lnTo>
                    <a:pt x="279" y="420"/>
                  </a:lnTo>
                  <a:lnTo>
                    <a:pt x="268" y="422"/>
                  </a:lnTo>
                  <a:lnTo>
                    <a:pt x="256" y="424"/>
                  </a:lnTo>
                  <a:lnTo>
                    <a:pt x="244" y="424"/>
                  </a:lnTo>
                  <a:lnTo>
                    <a:pt x="231" y="422"/>
                  </a:lnTo>
                  <a:lnTo>
                    <a:pt x="219" y="419"/>
                  </a:lnTo>
                  <a:lnTo>
                    <a:pt x="207" y="416"/>
                  </a:lnTo>
                  <a:lnTo>
                    <a:pt x="194" y="412"/>
                  </a:lnTo>
                  <a:lnTo>
                    <a:pt x="241" y="323"/>
                  </a:lnTo>
                  <a:lnTo>
                    <a:pt x="252" y="326"/>
                  </a:lnTo>
                  <a:lnTo>
                    <a:pt x="263" y="327"/>
                  </a:lnTo>
                  <a:lnTo>
                    <a:pt x="273" y="327"/>
                  </a:lnTo>
                  <a:lnTo>
                    <a:pt x="284" y="325"/>
                  </a:lnTo>
                  <a:lnTo>
                    <a:pt x="294" y="320"/>
                  </a:lnTo>
                  <a:lnTo>
                    <a:pt x="305" y="314"/>
                  </a:lnTo>
                  <a:lnTo>
                    <a:pt x="315" y="304"/>
                  </a:lnTo>
                  <a:lnTo>
                    <a:pt x="325" y="293"/>
                  </a:lnTo>
                  <a:lnTo>
                    <a:pt x="337" y="277"/>
                  </a:lnTo>
                  <a:lnTo>
                    <a:pt x="344" y="262"/>
                  </a:lnTo>
                  <a:lnTo>
                    <a:pt x="348" y="256"/>
                  </a:lnTo>
                  <a:lnTo>
                    <a:pt x="350" y="250"/>
                  </a:lnTo>
                  <a:lnTo>
                    <a:pt x="352" y="244"/>
                  </a:lnTo>
                  <a:lnTo>
                    <a:pt x="352" y="238"/>
                  </a:lnTo>
                  <a:lnTo>
                    <a:pt x="352" y="232"/>
                  </a:lnTo>
                  <a:lnTo>
                    <a:pt x="351" y="226"/>
                  </a:lnTo>
                  <a:lnTo>
                    <a:pt x="348" y="221"/>
                  </a:lnTo>
                  <a:lnTo>
                    <a:pt x="343" y="216"/>
                  </a:lnTo>
                  <a:lnTo>
                    <a:pt x="339" y="213"/>
                  </a:lnTo>
                  <a:lnTo>
                    <a:pt x="333" y="212"/>
                  </a:lnTo>
                  <a:lnTo>
                    <a:pt x="328" y="212"/>
                  </a:lnTo>
                  <a:lnTo>
                    <a:pt x="321" y="213"/>
                  </a:lnTo>
                  <a:lnTo>
                    <a:pt x="310" y="218"/>
                  </a:lnTo>
                  <a:lnTo>
                    <a:pt x="292" y="229"/>
                  </a:lnTo>
                  <a:lnTo>
                    <a:pt x="268" y="248"/>
                  </a:lnTo>
                  <a:lnTo>
                    <a:pt x="238" y="272"/>
                  </a:lnTo>
                  <a:lnTo>
                    <a:pt x="222" y="284"/>
                  </a:lnTo>
                  <a:lnTo>
                    <a:pt x="206" y="296"/>
                  </a:lnTo>
                  <a:lnTo>
                    <a:pt x="191" y="306"/>
                  </a:lnTo>
                  <a:lnTo>
                    <a:pt x="177" y="315"/>
                  </a:lnTo>
                  <a:lnTo>
                    <a:pt x="163" y="323"/>
                  </a:lnTo>
                  <a:lnTo>
                    <a:pt x="151" y="328"/>
                  </a:lnTo>
                  <a:lnTo>
                    <a:pt x="139" y="333"/>
                  </a:lnTo>
                  <a:lnTo>
                    <a:pt x="128" y="336"/>
                  </a:lnTo>
                  <a:lnTo>
                    <a:pt x="117" y="337"/>
                  </a:lnTo>
                  <a:lnTo>
                    <a:pt x="108" y="337"/>
                  </a:lnTo>
                  <a:lnTo>
                    <a:pt x="97" y="337"/>
                  </a:lnTo>
                  <a:lnTo>
                    <a:pt x="87" y="335"/>
                  </a:lnTo>
                  <a:lnTo>
                    <a:pt x="77" y="330"/>
                  </a:lnTo>
                  <a:lnTo>
                    <a:pt x="67" y="326"/>
                  </a:lnTo>
                  <a:lnTo>
                    <a:pt x="56" y="320"/>
                  </a:lnTo>
                  <a:lnTo>
                    <a:pt x="46" y="313"/>
                  </a:lnTo>
                  <a:lnTo>
                    <a:pt x="36" y="304"/>
                  </a:lnTo>
                  <a:lnTo>
                    <a:pt x="27" y="295"/>
                  </a:lnTo>
                  <a:lnTo>
                    <a:pt x="20" y="284"/>
                  </a:lnTo>
                  <a:lnTo>
                    <a:pt x="13" y="273"/>
                  </a:lnTo>
                  <a:lnTo>
                    <a:pt x="9" y="261"/>
                  </a:lnTo>
                  <a:lnTo>
                    <a:pt x="4" y="248"/>
                  </a:lnTo>
                  <a:lnTo>
                    <a:pt x="2" y="234"/>
                  </a:lnTo>
                  <a:lnTo>
                    <a:pt x="0" y="220"/>
                  </a:lnTo>
                  <a:lnTo>
                    <a:pt x="1" y="204"/>
                  </a:lnTo>
                  <a:lnTo>
                    <a:pt x="2" y="189"/>
                  </a:lnTo>
                  <a:lnTo>
                    <a:pt x="7" y="172"/>
                  </a:lnTo>
                  <a:lnTo>
                    <a:pt x="12" y="156"/>
                  </a:lnTo>
                  <a:lnTo>
                    <a:pt x="20" y="140"/>
                  </a:lnTo>
                  <a:lnTo>
                    <a:pt x="29" y="123"/>
                  </a:lnTo>
                  <a:lnTo>
                    <a:pt x="40" y="106"/>
                  </a:lnTo>
                  <a:lnTo>
                    <a:pt x="53" y="88"/>
                  </a:lnTo>
                  <a:lnTo>
                    <a:pt x="66" y="74"/>
                  </a:lnTo>
                  <a:lnTo>
                    <a:pt x="78" y="59"/>
                  </a:lnTo>
                  <a:lnTo>
                    <a:pt x="91" y="47"/>
                  </a:lnTo>
                  <a:lnTo>
                    <a:pt x="104" y="36"/>
                  </a:lnTo>
                  <a:lnTo>
                    <a:pt x="117" y="27"/>
                  </a:lnTo>
                  <a:lnTo>
                    <a:pt x="131" y="19"/>
                  </a:lnTo>
                  <a:lnTo>
                    <a:pt x="145" y="12"/>
                  </a:lnTo>
                  <a:lnTo>
                    <a:pt x="158" y="7"/>
                  </a:lnTo>
                  <a:lnTo>
                    <a:pt x="172" y="4"/>
                  </a:lnTo>
                  <a:lnTo>
                    <a:pt x="185" y="1"/>
                  </a:lnTo>
                  <a:lnTo>
                    <a:pt x="200" y="0"/>
                  </a:lnTo>
                  <a:lnTo>
                    <a:pt x="213" y="0"/>
                  </a:lnTo>
                  <a:lnTo>
                    <a:pt x="226" y="1"/>
                  </a:lnTo>
                  <a:lnTo>
                    <a:pt x="240" y="5"/>
                  </a:lnTo>
                  <a:lnTo>
                    <a:pt x="253" y="8"/>
                  </a:lnTo>
                  <a:lnTo>
                    <a:pt x="267" y="13"/>
                  </a:lnTo>
                  <a:close/>
                </a:path>
              </a:pathLst>
            </a:custGeom>
            <a:solidFill>
              <a:srgbClr val="1F1A17"/>
            </a:solidFill>
            <a:ln w="9525">
              <a:noFill/>
              <a:round/>
              <a:headEnd/>
              <a:tailEnd/>
            </a:ln>
          </p:spPr>
          <p:txBody>
            <a:bodyPr/>
            <a:lstStyle/>
            <a:p>
              <a:endParaRPr lang="zh-CN" altLang="en-US"/>
            </a:p>
          </p:txBody>
        </p:sp>
        <p:sp>
          <p:nvSpPr>
            <p:cNvPr id="413711" name="Freeform 15"/>
            <p:cNvSpPr>
              <a:spLocks noEditPoints="1"/>
            </p:cNvSpPr>
            <p:nvPr/>
          </p:nvSpPr>
          <p:spPr bwMode="auto">
            <a:xfrm>
              <a:off x="2928" y="3012"/>
              <a:ext cx="102" cy="103"/>
            </a:xfrm>
            <a:custGeom>
              <a:avLst/>
              <a:gdLst/>
              <a:ahLst/>
              <a:cxnLst>
                <a:cxn ang="0">
                  <a:pos x="7" y="232"/>
                </a:cxn>
                <a:cxn ang="0">
                  <a:pos x="0" y="191"/>
                </a:cxn>
                <a:cxn ang="0">
                  <a:pos x="4" y="151"/>
                </a:cxn>
                <a:cxn ang="0">
                  <a:pos x="17" y="114"/>
                </a:cxn>
                <a:cxn ang="0">
                  <a:pos x="41" y="79"/>
                </a:cxn>
                <a:cxn ang="0">
                  <a:pos x="75" y="47"/>
                </a:cxn>
                <a:cxn ang="0">
                  <a:pos x="106" y="26"/>
                </a:cxn>
                <a:cxn ang="0">
                  <a:pos x="136" y="12"/>
                </a:cxn>
                <a:cxn ang="0">
                  <a:pos x="166" y="3"/>
                </a:cxn>
                <a:cxn ang="0">
                  <a:pos x="197" y="0"/>
                </a:cxn>
                <a:cxn ang="0">
                  <a:pos x="227" y="3"/>
                </a:cxn>
                <a:cxn ang="0">
                  <a:pos x="269" y="18"/>
                </a:cxn>
                <a:cxn ang="0">
                  <a:pos x="313" y="47"/>
                </a:cxn>
                <a:cxn ang="0">
                  <a:pos x="353" y="90"/>
                </a:cxn>
                <a:cxn ang="0">
                  <a:pos x="390" y="148"/>
                </a:cxn>
                <a:cxn ang="0">
                  <a:pos x="406" y="206"/>
                </a:cxn>
                <a:cxn ang="0">
                  <a:pos x="405" y="262"/>
                </a:cxn>
                <a:cxn ang="0">
                  <a:pos x="387" y="313"/>
                </a:cxn>
                <a:cxn ang="0">
                  <a:pos x="353" y="356"/>
                </a:cxn>
                <a:cxn ang="0">
                  <a:pos x="304" y="391"/>
                </a:cxn>
                <a:cxn ang="0">
                  <a:pos x="258" y="408"/>
                </a:cxn>
                <a:cxn ang="0">
                  <a:pos x="231" y="411"/>
                </a:cxn>
                <a:cxn ang="0">
                  <a:pos x="182" y="407"/>
                </a:cxn>
                <a:cxn ang="0">
                  <a:pos x="155" y="396"/>
                </a:cxn>
                <a:cxn ang="0">
                  <a:pos x="126" y="380"/>
                </a:cxn>
                <a:cxn ang="0">
                  <a:pos x="79" y="341"/>
                </a:cxn>
                <a:cxn ang="0">
                  <a:pos x="251" y="135"/>
                </a:cxn>
                <a:cxn ang="0">
                  <a:pos x="228" y="112"/>
                </a:cxn>
                <a:cxn ang="0">
                  <a:pos x="203" y="97"/>
                </a:cxn>
                <a:cxn ang="0">
                  <a:pos x="177" y="92"/>
                </a:cxn>
                <a:cxn ang="0">
                  <a:pos x="153" y="94"/>
                </a:cxn>
                <a:cxn ang="0">
                  <a:pos x="130" y="105"/>
                </a:cxn>
                <a:cxn ang="0">
                  <a:pos x="107" y="127"/>
                </a:cxn>
                <a:cxn ang="0">
                  <a:pos x="97" y="157"/>
                </a:cxn>
                <a:cxn ang="0">
                  <a:pos x="104" y="196"/>
                </a:cxn>
                <a:cxn ang="0">
                  <a:pos x="180" y="299"/>
                </a:cxn>
                <a:cxn ang="0">
                  <a:pos x="203" y="316"/>
                </a:cxn>
                <a:cxn ang="0">
                  <a:pos x="226" y="323"/>
                </a:cxn>
                <a:cxn ang="0">
                  <a:pos x="250" y="324"/>
                </a:cxn>
                <a:cxn ang="0">
                  <a:pos x="271" y="317"/>
                </a:cxn>
                <a:cxn ang="0">
                  <a:pos x="291" y="304"/>
                </a:cxn>
                <a:cxn ang="0">
                  <a:pos x="305" y="285"/>
                </a:cxn>
                <a:cxn ang="0">
                  <a:pos x="313" y="262"/>
                </a:cxn>
                <a:cxn ang="0">
                  <a:pos x="313" y="237"/>
                </a:cxn>
                <a:cxn ang="0">
                  <a:pos x="305" y="211"/>
                </a:cxn>
                <a:cxn ang="0">
                  <a:pos x="289" y="186"/>
                </a:cxn>
              </a:cxnLst>
              <a:rect l="0" t="0" r="r" b="b"/>
              <a:pathLst>
                <a:path w="408" h="411">
                  <a:moveTo>
                    <a:pt x="104" y="196"/>
                  </a:moveTo>
                  <a:lnTo>
                    <a:pt x="11" y="247"/>
                  </a:lnTo>
                  <a:lnTo>
                    <a:pt x="7" y="232"/>
                  </a:lnTo>
                  <a:lnTo>
                    <a:pt x="4" y="218"/>
                  </a:lnTo>
                  <a:lnTo>
                    <a:pt x="1" y="204"/>
                  </a:lnTo>
                  <a:lnTo>
                    <a:pt x="0" y="191"/>
                  </a:lnTo>
                  <a:lnTo>
                    <a:pt x="0" y="177"/>
                  </a:lnTo>
                  <a:lnTo>
                    <a:pt x="1" y="164"/>
                  </a:lnTo>
                  <a:lnTo>
                    <a:pt x="4" y="151"/>
                  </a:lnTo>
                  <a:lnTo>
                    <a:pt x="7" y="138"/>
                  </a:lnTo>
                  <a:lnTo>
                    <a:pt x="11" y="126"/>
                  </a:lnTo>
                  <a:lnTo>
                    <a:pt x="17" y="114"/>
                  </a:lnTo>
                  <a:lnTo>
                    <a:pt x="24" y="102"/>
                  </a:lnTo>
                  <a:lnTo>
                    <a:pt x="32" y="90"/>
                  </a:lnTo>
                  <a:lnTo>
                    <a:pt x="41" y="79"/>
                  </a:lnTo>
                  <a:lnTo>
                    <a:pt x="51" y="68"/>
                  </a:lnTo>
                  <a:lnTo>
                    <a:pt x="62" y="57"/>
                  </a:lnTo>
                  <a:lnTo>
                    <a:pt x="75" y="47"/>
                  </a:lnTo>
                  <a:lnTo>
                    <a:pt x="85" y="39"/>
                  </a:lnTo>
                  <a:lnTo>
                    <a:pt x="95" y="33"/>
                  </a:lnTo>
                  <a:lnTo>
                    <a:pt x="106" y="26"/>
                  </a:lnTo>
                  <a:lnTo>
                    <a:pt x="115" y="21"/>
                  </a:lnTo>
                  <a:lnTo>
                    <a:pt x="125" y="15"/>
                  </a:lnTo>
                  <a:lnTo>
                    <a:pt x="136" y="12"/>
                  </a:lnTo>
                  <a:lnTo>
                    <a:pt x="146" y="7"/>
                  </a:lnTo>
                  <a:lnTo>
                    <a:pt x="156" y="5"/>
                  </a:lnTo>
                  <a:lnTo>
                    <a:pt x="166" y="3"/>
                  </a:lnTo>
                  <a:lnTo>
                    <a:pt x="177" y="1"/>
                  </a:lnTo>
                  <a:lnTo>
                    <a:pt x="187" y="0"/>
                  </a:lnTo>
                  <a:lnTo>
                    <a:pt x="197" y="0"/>
                  </a:lnTo>
                  <a:lnTo>
                    <a:pt x="208" y="1"/>
                  </a:lnTo>
                  <a:lnTo>
                    <a:pt x="217" y="2"/>
                  </a:lnTo>
                  <a:lnTo>
                    <a:pt x="227" y="3"/>
                  </a:lnTo>
                  <a:lnTo>
                    <a:pt x="237" y="6"/>
                  </a:lnTo>
                  <a:lnTo>
                    <a:pt x="254" y="12"/>
                  </a:lnTo>
                  <a:lnTo>
                    <a:pt x="269" y="18"/>
                  </a:lnTo>
                  <a:lnTo>
                    <a:pt x="284" y="26"/>
                  </a:lnTo>
                  <a:lnTo>
                    <a:pt x="299" y="36"/>
                  </a:lnTo>
                  <a:lnTo>
                    <a:pt x="313" y="47"/>
                  </a:lnTo>
                  <a:lnTo>
                    <a:pt x="327" y="60"/>
                  </a:lnTo>
                  <a:lnTo>
                    <a:pt x="340" y="74"/>
                  </a:lnTo>
                  <a:lnTo>
                    <a:pt x="353" y="90"/>
                  </a:lnTo>
                  <a:lnTo>
                    <a:pt x="367" y="109"/>
                  </a:lnTo>
                  <a:lnTo>
                    <a:pt x="379" y="129"/>
                  </a:lnTo>
                  <a:lnTo>
                    <a:pt x="390" y="148"/>
                  </a:lnTo>
                  <a:lnTo>
                    <a:pt x="397" y="168"/>
                  </a:lnTo>
                  <a:lnTo>
                    <a:pt x="403" y="186"/>
                  </a:lnTo>
                  <a:lnTo>
                    <a:pt x="406" y="206"/>
                  </a:lnTo>
                  <a:lnTo>
                    <a:pt x="408" y="225"/>
                  </a:lnTo>
                  <a:lnTo>
                    <a:pt x="407" y="243"/>
                  </a:lnTo>
                  <a:lnTo>
                    <a:pt x="405" y="262"/>
                  </a:lnTo>
                  <a:lnTo>
                    <a:pt x="401" y="281"/>
                  </a:lnTo>
                  <a:lnTo>
                    <a:pt x="395" y="297"/>
                  </a:lnTo>
                  <a:lnTo>
                    <a:pt x="387" y="313"/>
                  </a:lnTo>
                  <a:lnTo>
                    <a:pt x="378" y="328"/>
                  </a:lnTo>
                  <a:lnTo>
                    <a:pt x="367" y="342"/>
                  </a:lnTo>
                  <a:lnTo>
                    <a:pt x="353" y="356"/>
                  </a:lnTo>
                  <a:lnTo>
                    <a:pt x="339" y="368"/>
                  </a:lnTo>
                  <a:lnTo>
                    <a:pt x="322" y="381"/>
                  </a:lnTo>
                  <a:lnTo>
                    <a:pt x="304" y="391"/>
                  </a:lnTo>
                  <a:lnTo>
                    <a:pt x="285" y="400"/>
                  </a:lnTo>
                  <a:lnTo>
                    <a:pt x="268" y="406"/>
                  </a:lnTo>
                  <a:lnTo>
                    <a:pt x="258" y="408"/>
                  </a:lnTo>
                  <a:lnTo>
                    <a:pt x="249" y="410"/>
                  </a:lnTo>
                  <a:lnTo>
                    <a:pt x="239" y="411"/>
                  </a:lnTo>
                  <a:lnTo>
                    <a:pt x="231" y="411"/>
                  </a:lnTo>
                  <a:lnTo>
                    <a:pt x="212" y="411"/>
                  </a:lnTo>
                  <a:lnTo>
                    <a:pt x="192" y="409"/>
                  </a:lnTo>
                  <a:lnTo>
                    <a:pt x="182" y="407"/>
                  </a:lnTo>
                  <a:lnTo>
                    <a:pt x="174" y="403"/>
                  </a:lnTo>
                  <a:lnTo>
                    <a:pt x="164" y="400"/>
                  </a:lnTo>
                  <a:lnTo>
                    <a:pt x="155" y="396"/>
                  </a:lnTo>
                  <a:lnTo>
                    <a:pt x="145" y="391"/>
                  </a:lnTo>
                  <a:lnTo>
                    <a:pt x="135" y="386"/>
                  </a:lnTo>
                  <a:lnTo>
                    <a:pt x="126" y="380"/>
                  </a:lnTo>
                  <a:lnTo>
                    <a:pt x="116" y="374"/>
                  </a:lnTo>
                  <a:lnTo>
                    <a:pt x="98" y="358"/>
                  </a:lnTo>
                  <a:lnTo>
                    <a:pt x="79" y="341"/>
                  </a:lnTo>
                  <a:lnTo>
                    <a:pt x="62" y="320"/>
                  </a:lnTo>
                  <a:lnTo>
                    <a:pt x="43" y="297"/>
                  </a:lnTo>
                  <a:lnTo>
                    <a:pt x="251" y="135"/>
                  </a:lnTo>
                  <a:lnTo>
                    <a:pt x="244" y="126"/>
                  </a:lnTo>
                  <a:lnTo>
                    <a:pt x="236" y="118"/>
                  </a:lnTo>
                  <a:lnTo>
                    <a:pt x="228" y="112"/>
                  </a:lnTo>
                  <a:lnTo>
                    <a:pt x="220" y="106"/>
                  </a:lnTo>
                  <a:lnTo>
                    <a:pt x="212" y="102"/>
                  </a:lnTo>
                  <a:lnTo>
                    <a:pt x="203" y="97"/>
                  </a:lnTo>
                  <a:lnTo>
                    <a:pt x="194" y="95"/>
                  </a:lnTo>
                  <a:lnTo>
                    <a:pt x="186" y="93"/>
                  </a:lnTo>
                  <a:lnTo>
                    <a:pt x="177" y="92"/>
                  </a:lnTo>
                  <a:lnTo>
                    <a:pt x="169" y="92"/>
                  </a:lnTo>
                  <a:lnTo>
                    <a:pt x="160" y="93"/>
                  </a:lnTo>
                  <a:lnTo>
                    <a:pt x="153" y="94"/>
                  </a:lnTo>
                  <a:lnTo>
                    <a:pt x="145" y="97"/>
                  </a:lnTo>
                  <a:lnTo>
                    <a:pt x="137" y="101"/>
                  </a:lnTo>
                  <a:lnTo>
                    <a:pt x="130" y="105"/>
                  </a:lnTo>
                  <a:lnTo>
                    <a:pt x="122" y="109"/>
                  </a:lnTo>
                  <a:lnTo>
                    <a:pt x="113" y="118"/>
                  </a:lnTo>
                  <a:lnTo>
                    <a:pt x="107" y="127"/>
                  </a:lnTo>
                  <a:lnTo>
                    <a:pt x="101" y="136"/>
                  </a:lnTo>
                  <a:lnTo>
                    <a:pt x="98" y="146"/>
                  </a:lnTo>
                  <a:lnTo>
                    <a:pt x="97" y="157"/>
                  </a:lnTo>
                  <a:lnTo>
                    <a:pt x="97" y="169"/>
                  </a:lnTo>
                  <a:lnTo>
                    <a:pt x="100" y="182"/>
                  </a:lnTo>
                  <a:lnTo>
                    <a:pt x="104" y="196"/>
                  </a:lnTo>
                  <a:close/>
                  <a:moveTo>
                    <a:pt x="165" y="284"/>
                  </a:moveTo>
                  <a:lnTo>
                    <a:pt x="172" y="292"/>
                  </a:lnTo>
                  <a:lnTo>
                    <a:pt x="180" y="299"/>
                  </a:lnTo>
                  <a:lnTo>
                    <a:pt x="188" y="306"/>
                  </a:lnTo>
                  <a:lnTo>
                    <a:pt x="195" y="311"/>
                  </a:lnTo>
                  <a:lnTo>
                    <a:pt x="203" y="316"/>
                  </a:lnTo>
                  <a:lnTo>
                    <a:pt x="211" y="319"/>
                  </a:lnTo>
                  <a:lnTo>
                    <a:pt x="218" y="322"/>
                  </a:lnTo>
                  <a:lnTo>
                    <a:pt x="226" y="323"/>
                  </a:lnTo>
                  <a:lnTo>
                    <a:pt x="235" y="324"/>
                  </a:lnTo>
                  <a:lnTo>
                    <a:pt x="243" y="324"/>
                  </a:lnTo>
                  <a:lnTo>
                    <a:pt x="250" y="324"/>
                  </a:lnTo>
                  <a:lnTo>
                    <a:pt x="257" y="322"/>
                  </a:lnTo>
                  <a:lnTo>
                    <a:pt x="265" y="320"/>
                  </a:lnTo>
                  <a:lnTo>
                    <a:pt x="271" y="317"/>
                  </a:lnTo>
                  <a:lnTo>
                    <a:pt x="278" y="313"/>
                  </a:lnTo>
                  <a:lnTo>
                    <a:pt x="284" y="309"/>
                  </a:lnTo>
                  <a:lnTo>
                    <a:pt x="291" y="304"/>
                  </a:lnTo>
                  <a:lnTo>
                    <a:pt x="296" y="297"/>
                  </a:lnTo>
                  <a:lnTo>
                    <a:pt x="301" y="292"/>
                  </a:lnTo>
                  <a:lnTo>
                    <a:pt x="305" y="285"/>
                  </a:lnTo>
                  <a:lnTo>
                    <a:pt x="308" y="277"/>
                  </a:lnTo>
                  <a:lnTo>
                    <a:pt x="311" y="270"/>
                  </a:lnTo>
                  <a:lnTo>
                    <a:pt x="313" y="262"/>
                  </a:lnTo>
                  <a:lnTo>
                    <a:pt x="314" y="254"/>
                  </a:lnTo>
                  <a:lnTo>
                    <a:pt x="314" y="245"/>
                  </a:lnTo>
                  <a:lnTo>
                    <a:pt x="313" y="237"/>
                  </a:lnTo>
                  <a:lnTo>
                    <a:pt x="312" y="229"/>
                  </a:lnTo>
                  <a:lnTo>
                    <a:pt x="308" y="220"/>
                  </a:lnTo>
                  <a:lnTo>
                    <a:pt x="305" y="211"/>
                  </a:lnTo>
                  <a:lnTo>
                    <a:pt x="301" y="204"/>
                  </a:lnTo>
                  <a:lnTo>
                    <a:pt x="295" y="195"/>
                  </a:lnTo>
                  <a:lnTo>
                    <a:pt x="289" y="186"/>
                  </a:lnTo>
                  <a:lnTo>
                    <a:pt x="165" y="284"/>
                  </a:lnTo>
                  <a:close/>
                </a:path>
              </a:pathLst>
            </a:custGeom>
            <a:solidFill>
              <a:srgbClr val="1F1A17"/>
            </a:solidFill>
            <a:ln w="9525">
              <a:noFill/>
              <a:round/>
              <a:headEnd/>
              <a:tailEnd/>
            </a:ln>
          </p:spPr>
          <p:txBody>
            <a:bodyPr/>
            <a:lstStyle/>
            <a:p>
              <a:endParaRPr lang="zh-CN" altLang="en-US"/>
            </a:p>
          </p:txBody>
        </p:sp>
        <p:sp>
          <p:nvSpPr>
            <p:cNvPr id="413712" name="Freeform 16"/>
            <p:cNvSpPr>
              <a:spLocks/>
            </p:cNvSpPr>
            <p:nvPr/>
          </p:nvSpPr>
          <p:spPr bwMode="auto">
            <a:xfrm>
              <a:off x="2877" y="3068"/>
              <a:ext cx="75" cy="116"/>
            </a:xfrm>
            <a:custGeom>
              <a:avLst/>
              <a:gdLst/>
              <a:ahLst/>
              <a:cxnLst>
                <a:cxn ang="0">
                  <a:pos x="0" y="55"/>
                </a:cxn>
                <a:cxn ang="0">
                  <a:pos x="89" y="0"/>
                </a:cxn>
                <a:cxn ang="0">
                  <a:pos x="299" y="337"/>
                </a:cxn>
                <a:cxn ang="0">
                  <a:pos x="217" y="389"/>
                </a:cxn>
                <a:cxn ang="0">
                  <a:pos x="186" y="341"/>
                </a:cxn>
                <a:cxn ang="0">
                  <a:pos x="186" y="364"/>
                </a:cxn>
                <a:cxn ang="0">
                  <a:pos x="184" y="382"/>
                </a:cxn>
                <a:cxn ang="0">
                  <a:pos x="181" y="398"/>
                </a:cxn>
                <a:cxn ang="0">
                  <a:pos x="177" y="410"/>
                </a:cxn>
                <a:cxn ang="0">
                  <a:pos x="171" y="420"/>
                </a:cxn>
                <a:cxn ang="0">
                  <a:pos x="163" y="429"/>
                </a:cxn>
                <a:cxn ang="0">
                  <a:pos x="155" y="437"/>
                </a:cxn>
                <a:cxn ang="0">
                  <a:pos x="145" y="445"/>
                </a:cxn>
                <a:cxn ang="0">
                  <a:pos x="137" y="449"/>
                </a:cxn>
                <a:cxn ang="0">
                  <a:pos x="129" y="454"/>
                </a:cxn>
                <a:cxn ang="0">
                  <a:pos x="121" y="457"/>
                </a:cxn>
                <a:cxn ang="0">
                  <a:pos x="112" y="459"/>
                </a:cxn>
                <a:cxn ang="0">
                  <a:pos x="103" y="461"/>
                </a:cxn>
                <a:cxn ang="0">
                  <a:pos x="94" y="463"/>
                </a:cxn>
                <a:cxn ang="0">
                  <a:pos x="86" y="465"/>
                </a:cxn>
                <a:cxn ang="0">
                  <a:pos x="76" y="465"/>
                </a:cxn>
                <a:cxn ang="0">
                  <a:pos x="55" y="369"/>
                </a:cxn>
                <a:cxn ang="0">
                  <a:pos x="69" y="369"/>
                </a:cxn>
                <a:cxn ang="0">
                  <a:pos x="83" y="367"/>
                </a:cxn>
                <a:cxn ang="0">
                  <a:pos x="95" y="364"/>
                </a:cxn>
                <a:cxn ang="0">
                  <a:pos x="105" y="358"/>
                </a:cxn>
                <a:cxn ang="0">
                  <a:pos x="114" y="352"/>
                </a:cxn>
                <a:cxn ang="0">
                  <a:pos x="122" y="345"/>
                </a:cxn>
                <a:cxn ang="0">
                  <a:pos x="127" y="336"/>
                </a:cxn>
                <a:cxn ang="0">
                  <a:pos x="131" y="327"/>
                </a:cxn>
                <a:cxn ang="0">
                  <a:pos x="133" y="318"/>
                </a:cxn>
                <a:cxn ang="0">
                  <a:pos x="134" y="306"/>
                </a:cxn>
                <a:cxn ang="0">
                  <a:pos x="132" y="292"/>
                </a:cxn>
                <a:cxn ang="0">
                  <a:pos x="128" y="277"/>
                </a:cxn>
                <a:cxn ang="0">
                  <a:pos x="125" y="268"/>
                </a:cxn>
                <a:cxn ang="0">
                  <a:pos x="121" y="258"/>
                </a:cxn>
                <a:cxn ang="0">
                  <a:pos x="115" y="246"/>
                </a:cxn>
                <a:cxn ang="0">
                  <a:pos x="108" y="232"/>
                </a:cxn>
                <a:cxn ang="0">
                  <a:pos x="89" y="199"/>
                </a:cxn>
                <a:cxn ang="0">
                  <a:pos x="65" y="160"/>
                </a:cxn>
                <a:cxn ang="0">
                  <a:pos x="0" y="55"/>
                </a:cxn>
              </a:cxnLst>
              <a:rect l="0" t="0" r="r" b="b"/>
              <a:pathLst>
                <a:path w="299" h="465">
                  <a:moveTo>
                    <a:pt x="0" y="55"/>
                  </a:moveTo>
                  <a:lnTo>
                    <a:pt x="89" y="0"/>
                  </a:lnTo>
                  <a:lnTo>
                    <a:pt x="299" y="337"/>
                  </a:lnTo>
                  <a:lnTo>
                    <a:pt x="217" y="389"/>
                  </a:lnTo>
                  <a:lnTo>
                    <a:pt x="186" y="341"/>
                  </a:lnTo>
                  <a:lnTo>
                    <a:pt x="186" y="364"/>
                  </a:lnTo>
                  <a:lnTo>
                    <a:pt x="184" y="382"/>
                  </a:lnTo>
                  <a:lnTo>
                    <a:pt x="181" y="398"/>
                  </a:lnTo>
                  <a:lnTo>
                    <a:pt x="177" y="410"/>
                  </a:lnTo>
                  <a:lnTo>
                    <a:pt x="171" y="420"/>
                  </a:lnTo>
                  <a:lnTo>
                    <a:pt x="163" y="429"/>
                  </a:lnTo>
                  <a:lnTo>
                    <a:pt x="155" y="437"/>
                  </a:lnTo>
                  <a:lnTo>
                    <a:pt x="145" y="445"/>
                  </a:lnTo>
                  <a:lnTo>
                    <a:pt x="137" y="449"/>
                  </a:lnTo>
                  <a:lnTo>
                    <a:pt x="129" y="454"/>
                  </a:lnTo>
                  <a:lnTo>
                    <a:pt x="121" y="457"/>
                  </a:lnTo>
                  <a:lnTo>
                    <a:pt x="112" y="459"/>
                  </a:lnTo>
                  <a:lnTo>
                    <a:pt x="103" y="461"/>
                  </a:lnTo>
                  <a:lnTo>
                    <a:pt x="94" y="463"/>
                  </a:lnTo>
                  <a:lnTo>
                    <a:pt x="86" y="465"/>
                  </a:lnTo>
                  <a:lnTo>
                    <a:pt x="76" y="465"/>
                  </a:lnTo>
                  <a:lnTo>
                    <a:pt x="55" y="369"/>
                  </a:lnTo>
                  <a:lnTo>
                    <a:pt x="69" y="369"/>
                  </a:lnTo>
                  <a:lnTo>
                    <a:pt x="83" y="367"/>
                  </a:lnTo>
                  <a:lnTo>
                    <a:pt x="95" y="364"/>
                  </a:lnTo>
                  <a:lnTo>
                    <a:pt x="105" y="358"/>
                  </a:lnTo>
                  <a:lnTo>
                    <a:pt x="114" y="352"/>
                  </a:lnTo>
                  <a:lnTo>
                    <a:pt x="122" y="345"/>
                  </a:lnTo>
                  <a:lnTo>
                    <a:pt x="127" y="336"/>
                  </a:lnTo>
                  <a:lnTo>
                    <a:pt x="131" y="327"/>
                  </a:lnTo>
                  <a:lnTo>
                    <a:pt x="133" y="318"/>
                  </a:lnTo>
                  <a:lnTo>
                    <a:pt x="134" y="306"/>
                  </a:lnTo>
                  <a:lnTo>
                    <a:pt x="132" y="292"/>
                  </a:lnTo>
                  <a:lnTo>
                    <a:pt x="128" y="277"/>
                  </a:lnTo>
                  <a:lnTo>
                    <a:pt x="125" y="268"/>
                  </a:lnTo>
                  <a:lnTo>
                    <a:pt x="121" y="258"/>
                  </a:lnTo>
                  <a:lnTo>
                    <a:pt x="115" y="246"/>
                  </a:lnTo>
                  <a:lnTo>
                    <a:pt x="108" y="232"/>
                  </a:lnTo>
                  <a:lnTo>
                    <a:pt x="89" y="199"/>
                  </a:lnTo>
                  <a:lnTo>
                    <a:pt x="65" y="160"/>
                  </a:lnTo>
                  <a:lnTo>
                    <a:pt x="0" y="55"/>
                  </a:lnTo>
                  <a:close/>
                </a:path>
              </a:pathLst>
            </a:custGeom>
            <a:solidFill>
              <a:srgbClr val="1F1A17"/>
            </a:solidFill>
            <a:ln w="9525">
              <a:noFill/>
              <a:round/>
              <a:headEnd/>
              <a:tailEnd/>
            </a:ln>
          </p:spPr>
          <p:txBody>
            <a:bodyPr/>
            <a:lstStyle/>
            <a:p>
              <a:endParaRPr lang="zh-CN" altLang="en-US"/>
            </a:p>
          </p:txBody>
        </p:sp>
        <p:sp>
          <p:nvSpPr>
            <p:cNvPr id="413713" name="Freeform 17"/>
            <p:cNvSpPr>
              <a:spLocks/>
            </p:cNvSpPr>
            <p:nvPr/>
          </p:nvSpPr>
          <p:spPr bwMode="auto">
            <a:xfrm>
              <a:off x="2790" y="3122"/>
              <a:ext cx="103" cy="117"/>
            </a:xfrm>
            <a:custGeom>
              <a:avLst/>
              <a:gdLst/>
              <a:ahLst/>
              <a:cxnLst>
                <a:cxn ang="0">
                  <a:pos x="83" y="0"/>
                </a:cxn>
                <a:cxn ang="0">
                  <a:pos x="416" y="271"/>
                </a:cxn>
                <a:cxn ang="0">
                  <a:pos x="319" y="325"/>
                </a:cxn>
                <a:cxn ang="0">
                  <a:pos x="156" y="184"/>
                </a:cxn>
                <a:cxn ang="0">
                  <a:pos x="103" y="134"/>
                </a:cxn>
                <a:cxn ang="0">
                  <a:pos x="106" y="147"/>
                </a:cxn>
                <a:cxn ang="0">
                  <a:pos x="108" y="157"/>
                </a:cxn>
                <a:cxn ang="0">
                  <a:pos x="110" y="165"/>
                </a:cxn>
                <a:cxn ang="0">
                  <a:pos x="111" y="169"/>
                </a:cxn>
                <a:cxn ang="0">
                  <a:pos x="112" y="178"/>
                </a:cxn>
                <a:cxn ang="0">
                  <a:pos x="114" y="187"/>
                </a:cxn>
                <a:cxn ang="0">
                  <a:pos x="115" y="196"/>
                </a:cxn>
                <a:cxn ang="0">
                  <a:pos x="118" y="204"/>
                </a:cxn>
                <a:cxn ang="0">
                  <a:pos x="149" y="419"/>
                </a:cxn>
                <a:cxn ang="0">
                  <a:pos x="55" y="472"/>
                </a:cxn>
                <a:cxn ang="0">
                  <a:pos x="0" y="46"/>
                </a:cxn>
                <a:cxn ang="0">
                  <a:pos x="83" y="0"/>
                </a:cxn>
              </a:cxnLst>
              <a:rect l="0" t="0" r="r" b="b"/>
              <a:pathLst>
                <a:path w="416" h="472">
                  <a:moveTo>
                    <a:pt x="83" y="0"/>
                  </a:moveTo>
                  <a:lnTo>
                    <a:pt x="416" y="271"/>
                  </a:lnTo>
                  <a:lnTo>
                    <a:pt x="319" y="325"/>
                  </a:lnTo>
                  <a:lnTo>
                    <a:pt x="156" y="184"/>
                  </a:lnTo>
                  <a:lnTo>
                    <a:pt x="103" y="134"/>
                  </a:lnTo>
                  <a:lnTo>
                    <a:pt x="106" y="147"/>
                  </a:lnTo>
                  <a:lnTo>
                    <a:pt x="108" y="157"/>
                  </a:lnTo>
                  <a:lnTo>
                    <a:pt x="110" y="165"/>
                  </a:lnTo>
                  <a:lnTo>
                    <a:pt x="111" y="169"/>
                  </a:lnTo>
                  <a:lnTo>
                    <a:pt x="112" y="178"/>
                  </a:lnTo>
                  <a:lnTo>
                    <a:pt x="114" y="187"/>
                  </a:lnTo>
                  <a:lnTo>
                    <a:pt x="115" y="196"/>
                  </a:lnTo>
                  <a:lnTo>
                    <a:pt x="118" y="204"/>
                  </a:lnTo>
                  <a:lnTo>
                    <a:pt x="149" y="419"/>
                  </a:lnTo>
                  <a:lnTo>
                    <a:pt x="55" y="472"/>
                  </a:lnTo>
                  <a:lnTo>
                    <a:pt x="0" y="46"/>
                  </a:lnTo>
                  <a:lnTo>
                    <a:pt x="83" y="0"/>
                  </a:lnTo>
                  <a:close/>
                </a:path>
              </a:pathLst>
            </a:custGeom>
            <a:solidFill>
              <a:srgbClr val="1F1A17"/>
            </a:solidFill>
            <a:ln w="9525">
              <a:noFill/>
              <a:round/>
              <a:headEnd/>
              <a:tailEnd/>
            </a:ln>
          </p:spPr>
          <p:txBody>
            <a:bodyPr/>
            <a:lstStyle/>
            <a:p>
              <a:endParaRPr lang="zh-CN" altLang="en-US"/>
            </a:p>
          </p:txBody>
        </p:sp>
        <p:sp>
          <p:nvSpPr>
            <p:cNvPr id="413714" name="Freeform 18"/>
            <p:cNvSpPr>
              <a:spLocks noEditPoints="1"/>
            </p:cNvSpPr>
            <p:nvPr/>
          </p:nvSpPr>
          <p:spPr bwMode="auto">
            <a:xfrm>
              <a:off x="2662" y="3162"/>
              <a:ext cx="114" cy="111"/>
            </a:xfrm>
            <a:custGeom>
              <a:avLst/>
              <a:gdLst/>
              <a:ahLst/>
              <a:cxnLst>
                <a:cxn ang="0">
                  <a:pos x="456" y="254"/>
                </a:cxn>
                <a:cxn ang="0">
                  <a:pos x="456" y="294"/>
                </a:cxn>
                <a:cxn ang="0">
                  <a:pos x="446" y="330"/>
                </a:cxn>
                <a:cxn ang="0">
                  <a:pos x="425" y="361"/>
                </a:cxn>
                <a:cxn ang="0">
                  <a:pos x="392" y="389"/>
                </a:cxn>
                <a:cxn ang="0">
                  <a:pos x="346" y="414"/>
                </a:cxn>
                <a:cxn ang="0">
                  <a:pos x="301" y="433"/>
                </a:cxn>
                <a:cxn ang="0">
                  <a:pos x="264" y="443"/>
                </a:cxn>
                <a:cxn ang="0">
                  <a:pos x="234" y="444"/>
                </a:cxn>
                <a:cxn ang="0">
                  <a:pos x="209" y="440"/>
                </a:cxn>
                <a:cxn ang="0">
                  <a:pos x="188" y="430"/>
                </a:cxn>
                <a:cxn ang="0">
                  <a:pos x="169" y="414"/>
                </a:cxn>
                <a:cxn ang="0">
                  <a:pos x="143" y="375"/>
                </a:cxn>
                <a:cxn ang="0">
                  <a:pos x="67" y="213"/>
                </a:cxn>
                <a:cxn ang="0">
                  <a:pos x="41" y="167"/>
                </a:cxn>
                <a:cxn ang="0">
                  <a:pos x="12" y="136"/>
                </a:cxn>
                <a:cxn ang="0">
                  <a:pos x="105" y="92"/>
                </a:cxn>
                <a:cxn ang="0">
                  <a:pos x="127" y="116"/>
                </a:cxn>
                <a:cxn ang="0">
                  <a:pos x="152" y="69"/>
                </a:cxn>
                <a:cxn ang="0">
                  <a:pos x="187" y="34"/>
                </a:cxn>
                <a:cxn ang="0">
                  <a:pos x="230" y="10"/>
                </a:cxn>
                <a:cxn ang="0">
                  <a:pos x="269" y="1"/>
                </a:cxn>
                <a:cxn ang="0">
                  <a:pos x="306" y="2"/>
                </a:cxn>
                <a:cxn ang="0">
                  <a:pos x="339" y="15"/>
                </a:cxn>
                <a:cxn ang="0">
                  <a:pos x="366" y="36"/>
                </a:cxn>
                <a:cxn ang="0">
                  <a:pos x="385" y="67"/>
                </a:cxn>
                <a:cxn ang="0">
                  <a:pos x="396" y="105"/>
                </a:cxn>
                <a:cxn ang="0">
                  <a:pos x="396" y="128"/>
                </a:cxn>
                <a:cxn ang="0">
                  <a:pos x="392" y="150"/>
                </a:cxn>
                <a:cxn ang="0">
                  <a:pos x="372" y="184"/>
                </a:cxn>
                <a:cxn ang="0">
                  <a:pos x="328" y="226"/>
                </a:cxn>
                <a:cxn ang="0">
                  <a:pos x="256" y="281"/>
                </a:cxn>
                <a:cxn ang="0">
                  <a:pos x="230" y="318"/>
                </a:cxn>
                <a:cxn ang="0">
                  <a:pos x="239" y="335"/>
                </a:cxn>
                <a:cxn ang="0">
                  <a:pos x="253" y="346"/>
                </a:cxn>
                <a:cxn ang="0">
                  <a:pos x="267" y="352"/>
                </a:cxn>
                <a:cxn ang="0">
                  <a:pos x="286" y="351"/>
                </a:cxn>
                <a:cxn ang="0">
                  <a:pos x="329" y="332"/>
                </a:cxn>
                <a:cxn ang="0">
                  <a:pos x="354" y="310"/>
                </a:cxn>
                <a:cxn ang="0">
                  <a:pos x="360" y="278"/>
                </a:cxn>
                <a:cxn ang="0">
                  <a:pos x="205" y="238"/>
                </a:cxn>
                <a:cxn ang="0">
                  <a:pos x="247" y="205"/>
                </a:cxn>
                <a:cxn ang="0">
                  <a:pos x="286" y="171"/>
                </a:cxn>
                <a:cxn ang="0">
                  <a:pos x="296" y="152"/>
                </a:cxn>
                <a:cxn ang="0">
                  <a:pos x="299" y="137"/>
                </a:cxn>
                <a:cxn ang="0">
                  <a:pos x="294" y="122"/>
                </a:cxn>
                <a:cxn ang="0">
                  <a:pos x="273" y="99"/>
                </a:cxn>
                <a:cxn ang="0">
                  <a:pos x="253" y="91"/>
                </a:cxn>
                <a:cxn ang="0">
                  <a:pos x="230" y="92"/>
                </a:cxn>
                <a:cxn ang="0">
                  <a:pos x="207" y="104"/>
                </a:cxn>
                <a:cxn ang="0">
                  <a:pos x="190" y="118"/>
                </a:cxn>
                <a:cxn ang="0">
                  <a:pos x="177" y="137"/>
                </a:cxn>
                <a:cxn ang="0">
                  <a:pos x="168" y="169"/>
                </a:cxn>
                <a:cxn ang="0">
                  <a:pos x="175" y="198"/>
                </a:cxn>
                <a:cxn ang="0">
                  <a:pos x="196" y="247"/>
                </a:cxn>
              </a:cxnLst>
              <a:rect l="0" t="0" r="r" b="b"/>
              <a:pathLst>
                <a:path w="457" h="444">
                  <a:moveTo>
                    <a:pt x="360" y="264"/>
                  </a:moveTo>
                  <a:lnTo>
                    <a:pt x="454" y="239"/>
                  </a:lnTo>
                  <a:lnTo>
                    <a:pt x="456" y="254"/>
                  </a:lnTo>
                  <a:lnTo>
                    <a:pt x="457" y="267"/>
                  </a:lnTo>
                  <a:lnTo>
                    <a:pt x="457" y="282"/>
                  </a:lnTo>
                  <a:lnTo>
                    <a:pt x="456" y="294"/>
                  </a:lnTo>
                  <a:lnTo>
                    <a:pt x="453" y="307"/>
                  </a:lnTo>
                  <a:lnTo>
                    <a:pt x="450" y="318"/>
                  </a:lnTo>
                  <a:lnTo>
                    <a:pt x="446" y="330"/>
                  </a:lnTo>
                  <a:lnTo>
                    <a:pt x="440" y="340"/>
                  </a:lnTo>
                  <a:lnTo>
                    <a:pt x="432" y="351"/>
                  </a:lnTo>
                  <a:lnTo>
                    <a:pt x="425" y="361"/>
                  </a:lnTo>
                  <a:lnTo>
                    <a:pt x="415" y="370"/>
                  </a:lnTo>
                  <a:lnTo>
                    <a:pt x="404" y="379"/>
                  </a:lnTo>
                  <a:lnTo>
                    <a:pt x="392" y="389"/>
                  </a:lnTo>
                  <a:lnTo>
                    <a:pt x="378" y="398"/>
                  </a:lnTo>
                  <a:lnTo>
                    <a:pt x="362" y="407"/>
                  </a:lnTo>
                  <a:lnTo>
                    <a:pt x="346" y="414"/>
                  </a:lnTo>
                  <a:lnTo>
                    <a:pt x="329" y="422"/>
                  </a:lnTo>
                  <a:lnTo>
                    <a:pt x="315" y="428"/>
                  </a:lnTo>
                  <a:lnTo>
                    <a:pt x="301" y="433"/>
                  </a:lnTo>
                  <a:lnTo>
                    <a:pt x="288" y="437"/>
                  </a:lnTo>
                  <a:lnTo>
                    <a:pt x="276" y="440"/>
                  </a:lnTo>
                  <a:lnTo>
                    <a:pt x="264" y="443"/>
                  </a:lnTo>
                  <a:lnTo>
                    <a:pt x="254" y="444"/>
                  </a:lnTo>
                  <a:lnTo>
                    <a:pt x="243" y="444"/>
                  </a:lnTo>
                  <a:lnTo>
                    <a:pt x="234" y="444"/>
                  </a:lnTo>
                  <a:lnTo>
                    <a:pt x="225" y="443"/>
                  </a:lnTo>
                  <a:lnTo>
                    <a:pt x="216" y="441"/>
                  </a:lnTo>
                  <a:lnTo>
                    <a:pt x="209" y="440"/>
                  </a:lnTo>
                  <a:lnTo>
                    <a:pt x="201" y="436"/>
                  </a:lnTo>
                  <a:lnTo>
                    <a:pt x="194" y="434"/>
                  </a:lnTo>
                  <a:lnTo>
                    <a:pt x="188" y="430"/>
                  </a:lnTo>
                  <a:lnTo>
                    <a:pt x="181" y="426"/>
                  </a:lnTo>
                  <a:lnTo>
                    <a:pt x="176" y="421"/>
                  </a:lnTo>
                  <a:lnTo>
                    <a:pt x="169" y="414"/>
                  </a:lnTo>
                  <a:lnTo>
                    <a:pt x="163" y="407"/>
                  </a:lnTo>
                  <a:lnTo>
                    <a:pt x="156" y="398"/>
                  </a:lnTo>
                  <a:lnTo>
                    <a:pt x="143" y="375"/>
                  </a:lnTo>
                  <a:lnTo>
                    <a:pt x="129" y="346"/>
                  </a:lnTo>
                  <a:lnTo>
                    <a:pt x="78" y="235"/>
                  </a:lnTo>
                  <a:lnTo>
                    <a:pt x="67" y="213"/>
                  </a:lnTo>
                  <a:lnTo>
                    <a:pt x="57" y="194"/>
                  </a:lnTo>
                  <a:lnTo>
                    <a:pt x="49" y="179"/>
                  </a:lnTo>
                  <a:lnTo>
                    <a:pt x="41" y="167"/>
                  </a:lnTo>
                  <a:lnTo>
                    <a:pt x="32" y="157"/>
                  </a:lnTo>
                  <a:lnTo>
                    <a:pt x="23" y="147"/>
                  </a:lnTo>
                  <a:lnTo>
                    <a:pt x="12" y="136"/>
                  </a:lnTo>
                  <a:lnTo>
                    <a:pt x="0" y="126"/>
                  </a:lnTo>
                  <a:lnTo>
                    <a:pt x="95" y="82"/>
                  </a:lnTo>
                  <a:lnTo>
                    <a:pt x="105" y="92"/>
                  </a:lnTo>
                  <a:lnTo>
                    <a:pt x="118" y="106"/>
                  </a:lnTo>
                  <a:lnTo>
                    <a:pt x="123" y="113"/>
                  </a:lnTo>
                  <a:lnTo>
                    <a:pt x="127" y="116"/>
                  </a:lnTo>
                  <a:lnTo>
                    <a:pt x="133" y="99"/>
                  </a:lnTo>
                  <a:lnTo>
                    <a:pt x="142" y="83"/>
                  </a:lnTo>
                  <a:lnTo>
                    <a:pt x="152" y="69"/>
                  </a:lnTo>
                  <a:lnTo>
                    <a:pt x="162" y="56"/>
                  </a:lnTo>
                  <a:lnTo>
                    <a:pt x="174" y="44"/>
                  </a:lnTo>
                  <a:lnTo>
                    <a:pt x="187" y="34"/>
                  </a:lnTo>
                  <a:lnTo>
                    <a:pt x="201" y="24"/>
                  </a:lnTo>
                  <a:lnTo>
                    <a:pt x="215" y="16"/>
                  </a:lnTo>
                  <a:lnTo>
                    <a:pt x="230" y="10"/>
                  </a:lnTo>
                  <a:lnTo>
                    <a:pt x="243" y="5"/>
                  </a:lnTo>
                  <a:lnTo>
                    <a:pt x="256" y="2"/>
                  </a:lnTo>
                  <a:lnTo>
                    <a:pt x="269" y="1"/>
                  </a:lnTo>
                  <a:lnTo>
                    <a:pt x="282" y="0"/>
                  </a:lnTo>
                  <a:lnTo>
                    <a:pt x="294" y="0"/>
                  </a:lnTo>
                  <a:lnTo>
                    <a:pt x="306" y="2"/>
                  </a:lnTo>
                  <a:lnTo>
                    <a:pt x="317" y="5"/>
                  </a:lnTo>
                  <a:lnTo>
                    <a:pt x="329" y="10"/>
                  </a:lnTo>
                  <a:lnTo>
                    <a:pt x="339" y="15"/>
                  </a:lnTo>
                  <a:lnTo>
                    <a:pt x="349" y="21"/>
                  </a:lnTo>
                  <a:lnTo>
                    <a:pt x="358" y="28"/>
                  </a:lnTo>
                  <a:lnTo>
                    <a:pt x="366" y="36"/>
                  </a:lnTo>
                  <a:lnTo>
                    <a:pt x="373" y="46"/>
                  </a:lnTo>
                  <a:lnTo>
                    <a:pt x="380" y="56"/>
                  </a:lnTo>
                  <a:lnTo>
                    <a:pt x="385" y="67"/>
                  </a:lnTo>
                  <a:lnTo>
                    <a:pt x="392" y="82"/>
                  </a:lnTo>
                  <a:lnTo>
                    <a:pt x="395" y="97"/>
                  </a:lnTo>
                  <a:lnTo>
                    <a:pt x="396" y="105"/>
                  </a:lnTo>
                  <a:lnTo>
                    <a:pt x="397" y="113"/>
                  </a:lnTo>
                  <a:lnTo>
                    <a:pt x="397" y="120"/>
                  </a:lnTo>
                  <a:lnTo>
                    <a:pt x="396" y="128"/>
                  </a:lnTo>
                  <a:lnTo>
                    <a:pt x="395" y="136"/>
                  </a:lnTo>
                  <a:lnTo>
                    <a:pt x="393" y="143"/>
                  </a:lnTo>
                  <a:lnTo>
                    <a:pt x="392" y="150"/>
                  </a:lnTo>
                  <a:lnTo>
                    <a:pt x="389" y="158"/>
                  </a:lnTo>
                  <a:lnTo>
                    <a:pt x="382" y="171"/>
                  </a:lnTo>
                  <a:lnTo>
                    <a:pt x="372" y="184"/>
                  </a:lnTo>
                  <a:lnTo>
                    <a:pt x="361" y="197"/>
                  </a:lnTo>
                  <a:lnTo>
                    <a:pt x="346" y="210"/>
                  </a:lnTo>
                  <a:lnTo>
                    <a:pt x="328" y="226"/>
                  </a:lnTo>
                  <a:lnTo>
                    <a:pt x="306" y="241"/>
                  </a:lnTo>
                  <a:lnTo>
                    <a:pt x="279" y="262"/>
                  </a:lnTo>
                  <a:lnTo>
                    <a:pt x="256" y="281"/>
                  </a:lnTo>
                  <a:lnTo>
                    <a:pt x="238" y="296"/>
                  </a:lnTo>
                  <a:lnTo>
                    <a:pt x="225" y="308"/>
                  </a:lnTo>
                  <a:lnTo>
                    <a:pt x="230" y="318"/>
                  </a:lnTo>
                  <a:lnTo>
                    <a:pt x="233" y="324"/>
                  </a:lnTo>
                  <a:lnTo>
                    <a:pt x="236" y="330"/>
                  </a:lnTo>
                  <a:lnTo>
                    <a:pt x="239" y="335"/>
                  </a:lnTo>
                  <a:lnTo>
                    <a:pt x="244" y="340"/>
                  </a:lnTo>
                  <a:lnTo>
                    <a:pt x="248" y="343"/>
                  </a:lnTo>
                  <a:lnTo>
                    <a:pt x="253" y="346"/>
                  </a:lnTo>
                  <a:lnTo>
                    <a:pt x="257" y="349"/>
                  </a:lnTo>
                  <a:lnTo>
                    <a:pt x="261" y="351"/>
                  </a:lnTo>
                  <a:lnTo>
                    <a:pt x="267" y="352"/>
                  </a:lnTo>
                  <a:lnTo>
                    <a:pt x="272" y="352"/>
                  </a:lnTo>
                  <a:lnTo>
                    <a:pt x="278" y="352"/>
                  </a:lnTo>
                  <a:lnTo>
                    <a:pt x="286" y="351"/>
                  </a:lnTo>
                  <a:lnTo>
                    <a:pt x="301" y="346"/>
                  </a:lnTo>
                  <a:lnTo>
                    <a:pt x="318" y="339"/>
                  </a:lnTo>
                  <a:lnTo>
                    <a:pt x="329" y="332"/>
                  </a:lnTo>
                  <a:lnTo>
                    <a:pt x="339" y="326"/>
                  </a:lnTo>
                  <a:lnTo>
                    <a:pt x="347" y="318"/>
                  </a:lnTo>
                  <a:lnTo>
                    <a:pt x="354" y="310"/>
                  </a:lnTo>
                  <a:lnTo>
                    <a:pt x="357" y="300"/>
                  </a:lnTo>
                  <a:lnTo>
                    <a:pt x="360" y="290"/>
                  </a:lnTo>
                  <a:lnTo>
                    <a:pt x="360" y="278"/>
                  </a:lnTo>
                  <a:lnTo>
                    <a:pt x="360" y="264"/>
                  </a:lnTo>
                  <a:close/>
                  <a:moveTo>
                    <a:pt x="196" y="247"/>
                  </a:moveTo>
                  <a:lnTo>
                    <a:pt x="205" y="238"/>
                  </a:lnTo>
                  <a:lnTo>
                    <a:pt x="216" y="228"/>
                  </a:lnTo>
                  <a:lnTo>
                    <a:pt x="231" y="217"/>
                  </a:lnTo>
                  <a:lnTo>
                    <a:pt x="247" y="205"/>
                  </a:lnTo>
                  <a:lnTo>
                    <a:pt x="264" y="192"/>
                  </a:lnTo>
                  <a:lnTo>
                    <a:pt x="277" y="181"/>
                  </a:lnTo>
                  <a:lnTo>
                    <a:pt x="286" y="171"/>
                  </a:lnTo>
                  <a:lnTo>
                    <a:pt x="292" y="163"/>
                  </a:lnTo>
                  <a:lnTo>
                    <a:pt x="294" y="158"/>
                  </a:lnTo>
                  <a:lnTo>
                    <a:pt x="296" y="152"/>
                  </a:lnTo>
                  <a:lnTo>
                    <a:pt x="298" y="147"/>
                  </a:lnTo>
                  <a:lnTo>
                    <a:pt x="299" y="142"/>
                  </a:lnTo>
                  <a:lnTo>
                    <a:pt x="299" y="137"/>
                  </a:lnTo>
                  <a:lnTo>
                    <a:pt x="298" y="131"/>
                  </a:lnTo>
                  <a:lnTo>
                    <a:pt x="296" y="126"/>
                  </a:lnTo>
                  <a:lnTo>
                    <a:pt x="294" y="122"/>
                  </a:lnTo>
                  <a:lnTo>
                    <a:pt x="289" y="112"/>
                  </a:lnTo>
                  <a:lnTo>
                    <a:pt x="282" y="104"/>
                  </a:lnTo>
                  <a:lnTo>
                    <a:pt x="273" y="99"/>
                  </a:lnTo>
                  <a:lnTo>
                    <a:pt x="264" y="93"/>
                  </a:lnTo>
                  <a:lnTo>
                    <a:pt x="258" y="92"/>
                  </a:lnTo>
                  <a:lnTo>
                    <a:pt x="253" y="91"/>
                  </a:lnTo>
                  <a:lnTo>
                    <a:pt x="247" y="91"/>
                  </a:lnTo>
                  <a:lnTo>
                    <a:pt x="242" y="91"/>
                  </a:lnTo>
                  <a:lnTo>
                    <a:pt x="230" y="92"/>
                  </a:lnTo>
                  <a:lnTo>
                    <a:pt x="219" y="96"/>
                  </a:lnTo>
                  <a:lnTo>
                    <a:pt x="212" y="100"/>
                  </a:lnTo>
                  <a:lnTo>
                    <a:pt x="207" y="104"/>
                  </a:lnTo>
                  <a:lnTo>
                    <a:pt x="201" y="108"/>
                  </a:lnTo>
                  <a:lnTo>
                    <a:pt x="196" y="113"/>
                  </a:lnTo>
                  <a:lnTo>
                    <a:pt x="190" y="118"/>
                  </a:lnTo>
                  <a:lnTo>
                    <a:pt x="186" y="124"/>
                  </a:lnTo>
                  <a:lnTo>
                    <a:pt x="181" y="130"/>
                  </a:lnTo>
                  <a:lnTo>
                    <a:pt x="177" y="137"/>
                  </a:lnTo>
                  <a:lnTo>
                    <a:pt x="173" y="147"/>
                  </a:lnTo>
                  <a:lnTo>
                    <a:pt x="169" y="158"/>
                  </a:lnTo>
                  <a:lnTo>
                    <a:pt x="168" y="169"/>
                  </a:lnTo>
                  <a:lnTo>
                    <a:pt x="169" y="179"/>
                  </a:lnTo>
                  <a:lnTo>
                    <a:pt x="171" y="187"/>
                  </a:lnTo>
                  <a:lnTo>
                    <a:pt x="175" y="198"/>
                  </a:lnTo>
                  <a:lnTo>
                    <a:pt x="180" y="211"/>
                  </a:lnTo>
                  <a:lnTo>
                    <a:pt x="187" y="227"/>
                  </a:lnTo>
                  <a:lnTo>
                    <a:pt x="196" y="247"/>
                  </a:lnTo>
                  <a:close/>
                </a:path>
              </a:pathLst>
            </a:custGeom>
            <a:solidFill>
              <a:srgbClr val="1F1A17"/>
            </a:solidFill>
            <a:ln w="9525">
              <a:noFill/>
              <a:round/>
              <a:headEnd/>
              <a:tailEnd/>
            </a:ln>
          </p:spPr>
          <p:txBody>
            <a:bodyPr/>
            <a:lstStyle/>
            <a:p>
              <a:endParaRPr lang="zh-CN" altLang="en-US"/>
            </a:p>
          </p:txBody>
        </p:sp>
        <p:sp>
          <p:nvSpPr>
            <p:cNvPr id="413715" name="Freeform 19"/>
            <p:cNvSpPr>
              <a:spLocks noEditPoints="1"/>
            </p:cNvSpPr>
            <p:nvPr/>
          </p:nvSpPr>
          <p:spPr bwMode="auto">
            <a:xfrm>
              <a:off x="2556" y="3196"/>
              <a:ext cx="115" cy="140"/>
            </a:xfrm>
            <a:custGeom>
              <a:avLst/>
              <a:gdLst/>
              <a:ahLst/>
              <a:cxnLst>
                <a:cxn ang="0">
                  <a:pos x="459" y="538"/>
                </a:cxn>
                <a:cxn ang="0">
                  <a:pos x="316" y="366"/>
                </a:cxn>
                <a:cxn ang="0">
                  <a:pos x="296" y="395"/>
                </a:cxn>
                <a:cxn ang="0">
                  <a:pos x="272" y="418"/>
                </a:cxn>
                <a:cxn ang="0">
                  <a:pos x="244" y="434"/>
                </a:cxn>
                <a:cxn ang="0">
                  <a:pos x="214" y="444"/>
                </a:cxn>
                <a:cxn ang="0">
                  <a:pos x="180" y="448"/>
                </a:cxn>
                <a:cxn ang="0">
                  <a:pos x="146" y="445"/>
                </a:cxn>
                <a:cxn ang="0">
                  <a:pos x="115" y="435"/>
                </a:cxn>
                <a:cxn ang="0">
                  <a:pos x="85" y="418"/>
                </a:cxn>
                <a:cxn ang="0">
                  <a:pos x="59" y="394"/>
                </a:cxn>
                <a:cxn ang="0">
                  <a:pos x="37" y="363"/>
                </a:cxn>
                <a:cxn ang="0">
                  <a:pos x="20" y="324"/>
                </a:cxn>
                <a:cxn ang="0">
                  <a:pos x="8" y="279"/>
                </a:cxn>
                <a:cxn ang="0">
                  <a:pos x="0" y="232"/>
                </a:cxn>
                <a:cxn ang="0">
                  <a:pos x="0" y="188"/>
                </a:cxn>
                <a:cxn ang="0">
                  <a:pos x="8" y="150"/>
                </a:cxn>
                <a:cxn ang="0">
                  <a:pos x="22" y="116"/>
                </a:cxn>
                <a:cxn ang="0">
                  <a:pos x="43" y="88"/>
                </a:cxn>
                <a:cxn ang="0">
                  <a:pos x="66" y="65"/>
                </a:cxn>
                <a:cxn ang="0">
                  <a:pos x="94" y="48"/>
                </a:cxn>
                <a:cxn ang="0">
                  <a:pos x="126" y="38"/>
                </a:cxn>
                <a:cxn ang="0">
                  <a:pos x="160" y="35"/>
                </a:cxn>
                <a:cxn ang="0">
                  <a:pos x="195" y="40"/>
                </a:cxn>
                <a:cxn ang="0">
                  <a:pos x="213" y="46"/>
                </a:cxn>
                <a:cxn ang="0">
                  <a:pos x="230" y="55"/>
                </a:cxn>
                <a:cxn ang="0">
                  <a:pos x="247" y="65"/>
                </a:cxn>
                <a:cxn ang="0">
                  <a:pos x="262" y="78"/>
                </a:cxn>
                <a:cxn ang="0">
                  <a:pos x="345" y="0"/>
                </a:cxn>
                <a:cxn ang="0">
                  <a:pos x="283" y="210"/>
                </a:cxn>
                <a:cxn ang="0">
                  <a:pos x="275" y="185"/>
                </a:cxn>
                <a:cxn ang="0">
                  <a:pos x="265" y="163"/>
                </a:cxn>
                <a:cxn ang="0">
                  <a:pos x="254" y="147"/>
                </a:cxn>
                <a:cxn ang="0">
                  <a:pos x="239" y="131"/>
                </a:cxn>
                <a:cxn ang="0">
                  <a:pos x="220" y="119"/>
                </a:cxn>
                <a:cxn ang="0">
                  <a:pos x="201" y="113"/>
                </a:cxn>
                <a:cxn ang="0">
                  <a:pos x="180" y="112"/>
                </a:cxn>
                <a:cxn ang="0">
                  <a:pos x="160" y="116"/>
                </a:cxn>
                <a:cxn ang="0">
                  <a:pos x="145" y="123"/>
                </a:cxn>
                <a:cxn ang="0">
                  <a:pos x="131" y="134"/>
                </a:cxn>
                <a:cxn ang="0">
                  <a:pos x="120" y="147"/>
                </a:cxn>
                <a:cxn ang="0">
                  <a:pos x="113" y="164"/>
                </a:cxn>
                <a:cxn ang="0">
                  <a:pos x="107" y="185"/>
                </a:cxn>
                <a:cxn ang="0">
                  <a:pos x="106" y="209"/>
                </a:cxn>
                <a:cxn ang="0">
                  <a:pos x="108" y="237"/>
                </a:cxn>
                <a:cxn ang="0">
                  <a:pos x="116" y="268"/>
                </a:cxn>
                <a:cxn ang="0">
                  <a:pos x="125" y="296"/>
                </a:cxn>
                <a:cxn ang="0">
                  <a:pos x="136" y="319"/>
                </a:cxn>
                <a:cxn ang="0">
                  <a:pos x="149" y="336"/>
                </a:cxn>
                <a:cxn ang="0">
                  <a:pos x="164" y="349"/>
                </a:cxn>
                <a:cxn ang="0">
                  <a:pos x="181" y="357"/>
                </a:cxn>
                <a:cxn ang="0">
                  <a:pos x="197" y="361"/>
                </a:cxn>
                <a:cxn ang="0">
                  <a:pos x="215" y="361"/>
                </a:cxn>
                <a:cxn ang="0">
                  <a:pos x="233" y="357"/>
                </a:cxn>
                <a:cxn ang="0">
                  <a:pos x="250" y="350"/>
                </a:cxn>
                <a:cxn ang="0">
                  <a:pos x="264" y="340"/>
                </a:cxn>
                <a:cxn ang="0">
                  <a:pos x="275" y="326"/>
                </a:cxn>
                <a:cxn ang="0">
                  <a:pos x="284" y="309"/>
                </a:cxn>
                <a:cxn ang="0">
                  <a:pos x="289" y="288"/>
                </a:cxn>
                <a:cxn ang="0">
                  <a:pos x="292" y="265"/>
                </a:cxn>
                <a:cxn ang="0">
                  <a:pos x="288" y="239"/>
                </a:cxn>
              </a:cxnLst>
              <a:rect l="0" t="0" r="r" b="b"/>
              <a:pathLst>
                <a:path w="459" h="559">
                  <a:moveTo>
                    <a:pt x="345" y="0"/>
                  </a:moveTo>
                  <a:lnTo>
                    <a:pt x="459" y="538"/>
                  </a:lnTo>
                  <a:lnTo>
                    <a:pt x="356" y="559"/>
                  </a:lnTo>
                  <a:lnTo>
                    <a:pt x="316" y="366"/>
                  </a:lnTo>
                  <a:lnTo>
                    <a:pt x="306" y="381"/>
                  </a:lnTo>
                  <a:lnTo>
                    <a:pt x="296" y="395"/>
                  </a:lnTo>
                  <a:lnTo>
                    <a:pt x="284" y="407"/>
                  </a:lnTo>
                  <a:lnTo>
                    <a:pt x="272" y="418"/>
                  </a:lnTo>
                  <a:lnTo>
                    <a:pt x="259" y="426"/>
                  </a:lnTo>
                  <a:lnTo>
                    <a:pt x="244" y="434"/>
                  </a:lnTo>
                  <a:lnTo>
                    <a:pt x="230" y="440"/>
                  </a:lnTo>
                  <a:lnTo>
                    <a:pt x="214" y="444"/>
                  </a:lnTo>
                  <a:lnTo>
                    <a:pt x="196" y="447"/>
                  </a:lnTo>
                  <a:lnTo>
                    <a:pt x="180" y="448"/>
                  </a:lnTo>
                  <a:lnTo>
                    <a:pt x="162" y="447"/>
                  </a:lnTo>
                  <a:lnTo>
                    <a:pt x="146" y="445"/>
                  </a:lnTo>
                  <a:lnTo>
                    <a:pt x="130" y="441"/>
                  </a:lnTo>
                  <a:lnTo>
                    <a:pt x="115" y="435"/>
                  </a:lnTo>
                  <a:lnTo>
                    <a:pt x="100" y="428"/>
                  </a:lnTo>
                  <a:lnTo>
                    <a:pt x="85" y="418"/>
                  </a:lnTo>
                  <a:lnTo>
                    <a:pt x="71" y="407"/>
                  </a:lnTo>
                  <a:lnTo>
                    <a:pt x="59" y="394"/>
                  </a:lnTo>
                  <a:lnTo>
                    <a:pt x="47" y="379"/>
                  </a:lnTo>
                  <a:lnTo>
                    <a:pt x="37" y="363"/>
                  </a:lnTo>
                  <a:lnTo>
                    <a:pt x="28" y="344"/>
                  </a:lnTo>
                  <a:lnTo>
                    <a:pt x="20" y="324"/>
                  </a:lnTo>
                  <a:lnTo>
                    <a:pt x="13" y="302"/>
                  </a:lnTo>
                  <a:lnTo>
                    <a:pt x="8" y="279"/>
                  </a:lnTo>
                  <a:lnTo>
                    <a:pt x="3" y="255"/>
                  </a:lnTo>
                  <a:lnTo>
                    <a:pt x="0" y="232"/>
                  </a:lnTo>
                  <a:lnTo>
                    <a:pt x="0" y="210"/>
                  </a:lnTo>
                  <a:lnTo>
                    <a:pt x="0" y="188"/>
                  </a:lnTo>
                  <a:lnTo>
                    <a:pt x="3" y="169"/>
                  </a:lnTo>
                  <a:lnTo>
                    <a:pt x="8" y="150"/>
                  </a:lnTo>
                  <a:lnTo>
                    <a:pt x="14" y="133"/>
                  </a:lnTo>
                  <a:lnTo>
                    <a:pt x="22" y="116"/>
                  </a:lnTo>
                  <a:lnTo>
                    <a:pt x="32" y="101"/>
                  </a:lnTo>
                  <a:lnTo>
                    <a:pt x="43" y="88"/>
                  </a:lnTo>
                  <a:lnTo>
                    <a:pt x="54" y="75"/>
                  </a:lnTo>
                  <a:lnTo>
                    <a:pt x="66" y="65"/>
                  </a:lnTo>
                  <a:lnTo>
                    <a:pt x="80" y="56"/>
                  </a:lnTo>
                  <a:lnTo>
                    <a:pt x="94" y="48"/>
                  </a:lnTo>
                  <a:lnTo>
                    <a:pt x="110" y="43"/>
                  </a:lnTo>
                  <a:lnTo>
                    <a:pt x="126" y="38"/>
                  </a:lnTo>
                  <a:lnTo>
                    <a:pt x="142" y="35"/>
                  </a:lnTo>
                  <a:lnTo>
                    <a:pt x="160" y="35"/>
                  </a:lnTo>
                  <a:lnTo>
                    <a:pt x="178" y="36"/>
                  </a:lnTo>
                  <a:lnTo>
                    <a:pt x="195" y="40"/>
                  </a:lnTo>
                  <a:lnTo>
                    <a:pt x="204" y="43"/>
                  </a:lnTo>
                  <a:lnTo>
                    <a:pt x="213" y="46"/>
                  </a:lnTo>
                  <a:lnTo>
                    <a:pt x="221" y="50"/>
                  </a:lnTo>
                  <a:lnTo>
                    <a:pt x="230" y="55"/>
                  </a:lnTo>
                  <a:lnTo>
                    <a:pt x="238" y="59"/>
                  </a:lnTo>
                  <a:lnTo>
                    <a:pt x="247" y="65"/>
                  </a:lnTo>
                  <a:lnTo>
                    <a:pt x="254" y="71"/>
                  </a:lnTo>
                  <a:lnTo>
                    <a:pt x="262" y="78"/>
                  </a:lnTo>
                  <a:lnTo>
                    <a:pt x="250" y="21"/>
                  </a:lnTo>
                  <a:lnTo>
                    <a:pt x="345" y="0"/>
                  </a:lnTo>
                  <a:close/>
                  <a:moveTo>
                    <a:pt x="286" y="225"/>
                  </a:moveTo>
                  <a:lnTo>
                    <a:pt x="283" y="210"/>
                  </a:lnTo>
                  <a:lnTo>
                    <a:pt x="278" y="197"/>
                  </a:lnTo>
                  <a:lnTo>
                    <a:pt x="275" y="185"/>
                  </a:lnTo>
                  <a:lnTo>
                    <a:pt x="270" y="173"/>
                  </a:lnTo>
                  <a:lnTo>
                    <a:pt x="265" y="163"/>
                  </a:lnTo>
                  <a:lnTo>
                    <a:pt x="260" y="154"/>
                  </a:lnTo>
                  <a:lnTo>
                    <a:pt x="254" y="147"/>
                  </a:lnTo>
                  <a:lnTo>
                    <a:pt x="248" y="140"/>
                  </a:lnTo>
                  <a:lnTo>
                    <a:pt x="239" y="131"/>
                  </a:lnTo>
                  <a:lnTo>
                    <a:pt x="230" y="125"/>
                  </a:lnTo>
                  <a:lnTo>
                    <a:pt x="220" y="119"/>
                  </a:lnTo>
                  <a:lnTo>
                    <a:pt x="210" y="115"/>
                  </a:lnTo>
                  <a:lnTo>
                    <a:pt x="201" y="113"/>
                  </a:lnTo>
                  <a:lnTo>
                    <a:pt x="190" y="112"/>
                  </a:lnTo>
                  <a:lnTo>
                    <a:pt x="180" y="112"/>
                  </a:lnTo>
                  <a:lnTo>
                    <a:pt x="169" y="114"/>
                  </a:lnTo>
                  <a:lnTo>
                    <a:pt x="160" y="116"/>
                  </a:lnTo>
                  <a:lnTo>
                    <a:pt x="152" y="119"/>
                  </a:lnTo>
                  <a:lnTo>
                    <a:pt x="145" y="123"/>
                  </a:lnTo>
                  <a:lnTo>
                    <a:pt x="138" y="128"/>
                  </a:lnTo>
                  <a:lnTo>
                    <a:pt x="131" y="134"/>
                  </a:lnTo>
                  <a:lnTo>
                    <a:pt x="126" y="140"/>
                  </a:lnTo>
                  <a:lnTo>
                    <a:pt x="120" y="147"/>
                  </a:lnTo>
                  <a:lnTo>
                    <a:pt x="116" y="156"/>
                  </a:lnTo>
                  <a:lnTo>
                    <a:pt x="113" y="164"/>
                  </a:lnTo>
                  <a:lnTo>
                    <a:pt x="110" y="174"/>
                  </a:lnTo>
                  <a:lnTo>
                    <a:pt x="107" y="185"/>
                  </a:lnTo>
                  <a:lnTo>
                    <a:pt x="106" y="196"/>
                  </a:lnTo>
                  <a:lnTo>
                    <a:pt x="106" y="209"/>
                  </a:lnTo>
                  <a:lnTo>
                    <a:pt x="107" y="222"/>
                  </a:lnTo>
                  <a:lnTo>
                    <a:pt x="108" y="237"/>
                  </a:lnTo>
                  <a:lnTo>
                    <a:pt x="112" y="252"/>
                  </a:lnTo>
                  <a:lnTo>
                    <a:pt x="116" y="268"/>
                  </a:lnTo>
                  <a:lnTo>
                    <a:pt x="119" y="283"/>
                  </a:lnTo>
                  <a:lnTo>
                    <a:pt x="125" y="296"/>
                  </a:lnTo>
                  <a:lnTo>
                    <a:pt x="130" y="308"/>
                  </a:lnTo>
                  <a:lnTo>
                    <a:pt x="136" y="319"/>
                  </a:lnTo>
                  <a:lnTo>
                    <a:pt x="142" y="329"/>
                  </a:lnTo>
                  <a:lnTo>
                    <a:pt x="149" y="336"/>
                  </a:lnTo>
                  <a:lnTo>
                    <a:pt x="157" y="343"/>
                  </a:lnTo>
                  <a:lnTo>
                    <a:pt x="164" y="349"/>
                  </a:lnTo>
                  <a:lnTo>
                    <a:pt x="172" y="353"/>
                  </a:lnTo>
                  <a:lnTo>
                    <a:pt x="181" y="357"/>
                  </a:lnTo>
                  <a:lnTo>
                    <a:pt x="188" y="360"/>
                  </a:lnTo>
                  <a:lnTo>
                    <a:pt x="197" y="361"/>
                  </a:lnTo>
                  <a:lnTo>
                    <a:pt x="206" y="362"/>
                  </a:lnTo>
                  <a:lnTo>
                    <a:pt x="215" y="361"/>
                  </a:lnTo>
                  <a:lnTo>
                    <a:pt x="225" y="360"/>
                  </a:lnTo>
                  <a:lnTo>
                    <a:pt x="233" y="357"/>
                  </a:lnTo>
                  <a:lnTo>
                    <a:pt x="242" y="354"/>
                  </a:lnTo>
                  <a:lnTo>
                    <a:pt x="250" y="350"/>
                  </a:lnTo>
                  <a:lnTo>
                    <a:pt x="258" y="345"/>
                  </a:lnTo>
                  <a:lnTo>
                    <a:pt x="264" y="340"/>
                  </a:lnTo>
                  <a:lnTo>
                    <a:pt x="270" y="333"/>
                  </a:lnTo>
                  <a:lnTo>
                    <a:pt x="275" y="326"/>
                  </a:lnTo>
                  <a:lnTo>
                    <a:pt x="281" y="318"/>
                  </a:lnTo>
                  <a:lnTo>
                    <a:pt x="284" y="309"/>
                  </a:lnTo>
                  <a:lnTo>
                    <a:pt x="287" y="299"/>
                  </a:lnTo>
                  <a:lnTo>
                    <a:pt x="289" y="288"/>
                  </a:lnTo>
                  <a:lnTo>
                    <a:pt x="290" y="277"/>
                  </a:lnTo>
                  <a:lnTo>
                    <a:pt x="292" y="265"/>
                  </a:lnTo>
                  <a:lnTo>
                    <a:pt x="290" y="253"/>
                  </a:lnTo>
                  <a:lnTo>
                    <a:pt x="288" y="239"/>
                  </a:lnTo>
                  <a:lnTo>
                    <a:pt x="286" y="225"/>
                  </a:lnTo>
                  <a:close/>
                </a:path>
              </a:pathLst>
            </a:custGeom>
            <a:solidFill>
              <a:srgbClr val="1F1A17"/>
            </a:solidFill>
            <a:ln w="9525">
              <a:noFill/>
              <a:round/>
              <a:headEnd/>
              <a:tailEnd/>
            </a:ln>
          </p:spPr>
          <p:txBody>
            <a:bodyPr/>
            <a:lstStyle/>
            <a:p>
              <a:endParaRPr lang="zh-CN" altLang="en-US"/>
            </a:p>
          </p:txBody>
        </p:sp>
        <p:sp>
          <p:nvSpPr>
            <p:cNvPr id="413716" name="Freeform 20"/>
            <p:cNvSpPr>
              <a:spLocks/>
            </p:cNvSpPr>
            <p:nvPr/>
          </p:nvSpPr>
          <p:spPr bwMode="auto">
            <a:xfrm>
              <a:off x="2500" y="3221"/>
              <a:ext cx="45" cy="139"/>
            </a:xfrm>
            <a:custGeom>
              <a:avLst/>
              <a:gdLst/>
              <a:ahLst/>
              <a:cxnLst>
                <a:cxn ang="0">
                  <a:pos x="104" y="0"/>
                </a:cxn>
                <a:cxn ang="0">
                  <a:pos x="181" y="544"/>
                </a:cxn>
                <a:cxn ang="0">
                  <a:pos x="76" y="559"/>
                </a:cxn>
                <a:cxn ang="0">
                  <a:pos x="0" y="15"/>
                </a:cxn>
                <a:cxn ang="0">
                  <a:pos x="104" y="0"/>
                </a:cxn>
              </a:cxnLst>
              <a:rect l="0" t="0" r="r" b="b"/>
              <a:pathLst>
                <a:path w="181" h="559">
                  <a:moveTo>
                    <a:pt x="104" y="0"/>
                  </a:moveTo>
                  <a:lnTo>
                    <a:pt x="181" y="544"/>
                  </a:lnTo>
                  <a:lnTo>
                    <a:pt x="76" y="559"/>
                  </a:lnTo>
                  <a:lnTo>
                    <a:pt x="0" y="15"/>
                  </a:lnTo>
                  <a:lnTo>
                    <a:pt x="104" y="0"/>
                  </a:lnTo>
                  <a:close/>
                </a:path>
              </a:pathLst>
            </a:custGeom>
            <a:solidFill>
              <a:srgbClr val="1F1A17"/>
            </a:solidFill>
            <a:ln w="9525">
              <a:noFill/>
              <a:round/>
              <a:headEnd/>
              <a:tailEnd/>
            </a:ln>
          </p:spPr>
          <p:txBody>
            <a:bodyPr/>
            <a:lstStyle/>
            <a:p>
              <a:endParaRPr lang="zh-CN" altLang="en-US"/>
            </a:p>
          </p:txBody>
        </p:sp>
        <p:sp>
          <p:nvSpPr>
            <p:cNvPr id="413717" name="Freeform 21"/>
            <p:cNvSpPr>
              <a:spLocks noEditPoints="1"/>
            </p:cNvSpPr>
            <p:nvPr/>
          </p:nvSpPr>
          <p:spPr bwMode="auto">
            <a:xfrm>
              <a:off x="2388" y="3228"/>
              <a:ext cx="93" cy="104"/>
            </a:xfrm>
            <a:custGeom>
              <a:avLst/>
              <a:gdLst/>
              <a:ahLst/>
              <a:cxnLst>
                <a:cxn ang="0">
                  <a:pos x="11" y="104"/>
                </a:cxn>
                <a:cxn ang="0">
                  <a:pos x="32" y="67"/>
                </a:cxn>
                <a:cxn ang="0">
                  <a:pos x="58" y="37"/>
                </a:cxn>
                <a:cxn ang="0">
                  <a:pos x="92" y="16"/>
                </a:cxn>
                <a:cxn ang="0">
                  <a:pos x="132" y="3"/>
                </a:cxn>
                <a:cxn ang="0">
                  <a:pos x="178" y="0"/>
                </a:cxn>
                <a:cxn ang="0">
                  <a:pos x="216" y="2"/>
                </a:cxn>
                <a:cxn ang="0">
                  <a:pos x="249" y="9"/>
                </a:cxn>
                <a:cxn ang="0">
                  <a:pos x="278" y="21"/>
                </a:cxn>
                <a:cxn ang="0">
                  <a:pos x="304" y="37"/>
                </a:cxn>
                <a:cxn ang="0">
                  <a:pos x="325" y="59"/>
                </a:cxn>
                <a:cxn ang="0">
                  <a:pos x="350" y="97"/>
                </a:cxn>
                <a:cxn ang="0">
                  <a:pos x="366" y="147"/>
                </a:cxn>
                <a:cxn ang="0">
                  <a:pos x="372" y="205"/>
                </a:cxn>
                <a:cxn ang="0">
                  <a:pos x="364" y="273"/>
                </a:cxn>
                <a:cxn ang="0">
                  <a:pos x="342" y="329"/>
                </a:cxn>
                <a:cxn ang="0">
                  <a:pos x="306" y="373"/>
                </a:cxn>
                <a:cxn ang="0">
                  <a:pos x="261" y="401"/>
                </a:cxn>
                <a:cxn ang="0">
                  <a:pos x="208" y="415"/>
                </a:cxn>
                <a:cxn ang="0">
                  <a:pos x="147" y="412"/>
                </a:cxn>
                <a:cxn ang="0">
                  <a:pos x="101" y="397"/>
                </a:cxn>
                <a:cxn ang="0">
                  <a:pos x="76" y="383"/>
                </a:cxn>
                <a:cxn ang="0">
                  <a:pos x="42" y="350"/>
                </a:cxn>
                <a:cxn ang="0">
                  <a:pos x="26" y="324"/>
                </a:cxn>
                <a:cxn ang="0">
                  <a:pos x="14" y="294"/>
                </a:cxn>
                <a:cxn ang="0">
                  <a:pos x="2" y="234"/>
                </a:cxn>
                <a:cxn ang="0">
                  <a:pos x="263" y="178"/>
                </a:cxn>
                <a:cxn ang="0">
                  <a:pos x="260" y="145"/>
                </a:cxn>
                <a:cxn ang="0">
                  <a:pos x="249" y="118"/>
                </a:cxn>
                <a:cxn ang="0">
                  <a:pos x="231" y="99"/>
                </a:cxn>
                <a:cxn ang="0">
                  <a:pos x="210" y="84"/>
                </a:cxn>
                <a:cxn ang="0">
                  <a:pos x="186" y="79"/>
                </a:cxn>
                <a:cxn ang="0">
                  <a:pos x="154" y="81"/>
                </a:cxn>
                <a:cxn ang="0">
                  <a:pos x="128" y="100"/>
                </a:cxn>
                <a:cxn ang="0">
                  <a:pos x="110" y="135"/>
                </a:cxn>
                <a:cxn ang="0">
                  <a:pos x="106" y="263"/>
                </a:cxn>
                <a:cxn ang="0">
                  <a:pos x="114" y="291"/>
                </a:cxn>
                <a:cxn ang="0">
                  <a:pos x="128" y="311"/>
                </a:cxn>
                <a:cxn ang="0">
                  <a:pos x="146" y="326"/>
                </a:cxn>
                <a:cxn ang="0">
                  <a:pos x="166" y="333"/>
                </a:cxn>
                <a:cxn ang="0">
                  <a:pos x="191" y="335"/>
                </a:cxn>
                <a:cxn ang="0">
                  <a:pos x="214" y="329"/>
                </a:cxn>
                <a:cxn ang="0">
                  <a:pos x="233" y="316"/>
                </a:cxn>
                <a:cxn ang="0">
                  <a:pos x="249" y="296"/>
                </a:cxn>
                <a:cxn ang="0">
                  <a:pos x="259" y="272"/>
                </a:cxn>
                <a:cxn ang="0">
                  <a:pos x="262" y="241"/>
                </a:cxn>
              </a:cxnLst>
              <a:rect l="0" t="0" r="r" b="b"/>
              <a:pathLst>
                <a:path w="372" h="416">
                  <a:moveTo>
                    <a:pt x="110" y="135"/>
                  </a:moveTo>
                  <a:lnTo>
                    <a:pt x="5" y="117"/>
                  </a:lnTo>
                  <a:lnTo>
                    <a:pt x="11" y="104"/>
                  </a:lnTo>
                  <a:lnTo>
                    <a:pt x="16" y="91"/>
                  </a:lnTo>
                  <a:lnTo>
                    <a:pt x="24" y="78"/>
                  </a:lnTo>
                  <a:lnTo>
                    <a:pt x="32" y="67"/>
                  </a:lnTo>
                  <a:lnTo>
                    <a:pt x="39" y="56"/>
                  </a:lnTo>
                  <a:lnTo>
                    <a:pt x="49" y="46"/>
                  </a:lnTo>
                  <a:lnTo>
                    <a:pt x="58" y="37"/>
                  </a:lnTo>
                  <a:lnTo>
                    <a:pt x="69" y="30"/>
                  </a:lnTo>
                  <a:lnTo>
                    <a:pt x="80" y="23"/>
                  </a:lnTo>
                  <a:lnTo>
                    <a:pt x="92" y="16"/>
                  </a:lnTo>
                  <a:lnTo>
                    <a:pt x="105" y="11"/>
                  </a:lnTo>
                  <a:lnTo>
                    <a:pt x="118" y="7"/>
                  </a:lnTo>
                  <a:lnTo>
                    <a:pt x="132" y="3"/>
                  </a:lnTo>
                  <a:lnTo>
                    <a:pt x="147" y="1"/>
                  </a:lnTo>
                  <a:lnTo>
                    <a:pt x="162" y="0"/>
                  </a:lnTo>
                  <a:lnTo>
                    <a:pt x="178" y="0"/>
                  </a:lnTo>
                  <a:lnTo>
                    <a:pt x="191" y="0"/>
                  </a:lnTo>
                  <a:lnTo>
                    <a:pt x="204" y="1"/>
                  </a:lnTo>
                  <a:lnTo>
                    <a:pt x="216" y="2"/>
                  </a:lnTo>
                  <a:lnTo>
                    <a:pt x="227" y="3"/>
                  </a:lnTo>
                  <a:lnTo>
                    <a:pt x="238" y="7"/>
                  </a:lnTo>
                  <a:lnTo>
                    <a:pt x="249" y="9"/>
                  </a:lnTo>
                  <a:lnTo>
                    <a:pt x="259" y="12"/>
                  </a:lnTo>
                  <a:lnTo>
                    <a:pt x="268" y="16"/>
                  </a:lnTo>
                  <a:lnTo>
                    <a:pt x="278" y="21"/>
                  </a:lnTo>
                  <a:lnTo>
                    <a:pt x="287" y="26"/>
                  </a:lnTo>
                  <a:lnTo>
                    <a:pt x="296" y="32"/>
                  </a:lnTo>
                  <a:lnTo>
                    <a:pt x="304" y="37"/>
                  </a:lnTo>
                  <a:lnTo>
                    <a:pt x="311" y="44"/>
                  </a:lnTo>
                  <a:lnTo>
                    <a:pt x="319" y="52"/>
                  </a:lnTo>
                  <a:lnTo>
                    <a:pt x="325" y="59"/>
                  </a:lnTo>
                  <a:lnTo>
                    <a:pt x="332" y="67"/>
                  </a:lnTo>
                  <a:lnTo>
                    <a:pt x="341" y="81"/>
                  </a:lnTo>
                  <a:lnTo>
                    <a:pt x="350" y="97"/>
                  </a:lnTo>
                  <a:lnTo>
                    <a:pt x="356" y="112"/>
                  </a:lnTo>
                  <a:lnTo>
                    <a:pt x="362" y="129"/>
                  </a:lnTo>
                  <a:lnTo>
                    <a:pt x="366" y="147"/>
                  </a:lnTo>
                  <a:lnTo>
                    <a:pt x="369" y="165"/>
                  </a:lnTo>
                  <a:lnTo>
                    <a:pt x="370" y="184"/>
                  </a:lnTo>
                  <a:lnTo>
                    <a:pt x="372" y="205"/>
                  </a:lnTo>
                  <a:lnTo>
                    <a:pt x="370" y="229"/>
                  </a:lnTo>
                  <a:lnTo>
                    <a:pt x="368" y="251"/>
                  </a:lnTo>
                  <a:lnTo>
                    <a:pt x="364" y="273"/>
                  </a:lnTo>
                  <a:lnTo>
                    <a:pt x="358" y="293"/>
                  </a:lnTo>
                  <a:lnTo>
                    <a:pt x="351" y="311"/>
                  </a:lnTo>
                  <a:lnTo>
                    <a:pt x="342" y="329"/>
                  </a:lnTo>
                  <a:lnTo>
                    <a:pt x="332" y="345"/>
                  </a:lnTo>
                  <a:lnTo>
                    <a:pt x="320" y="360"/>
                  </a:lnTo>
                  <a:lnTo>
                    <a:pt x="306" y="373"/>
                  </a:lnTo>
                  <a:lnTo>
                    <a:pt x="291" y="384"/>
                  </a:lnTo>
                  <a:lnTo>
                    <a:pt x="277" y="394"/>
                  </a:lnTo>
                  <a:lnTo>
                    <a:pt x="261" y="401"/>
                  </a:lnTo>
                  <a:lnTo>
                    <a:pt x="244" y="408"/>
                  </a:lnTo>
                  <a:lnTo>
                    <a:pt x="227" y="412"/>
                  </a:lnTo>
                  <a:lnTo>
                    <a:pt x="208" y="415"/>
                  </a:lnTo>
                  <a:lnTo>
                    <a:pt x="188" y="416"/>
                  </a:lnTo>
                  <a:lnTo>
                    <a:pt x="168" y="415"/>
                  </a:lnTo>
                  <a:lnTo>
                    <a:pt x="147" y="412"/>
                  </a:lnTo>
                  <a:lnTo>
                    <a:pt x="127" y="408"/>
                  </a:lnTo>
                  <a:lnTo>
                    <a:pt x="109" y="401"/>
                  </a:lnTo>
                  <a:lnTo>
                    <a:pt x="101" y="397"/>
                  </a:lnTo>
                  <a:lnTo>
                    <a:pt x="92" y="393"/>
                  </a:lnTo>
                  <a:lnTo>
                    <a:pt x="84" y="388"/>
                  </a:lnTo>
                  <a:lnTo>
                    <a:pt x="76" y="383"/>
                  </a:lnTo>
                  <a:lnTo>
                    <a:pt x="62" y="371"/>
                  </a:lnTo>
                  <a:lnTo>
                    <a:pt x="48" y="358"/>
                  </a:lnTo>
                  <a:lnTo>
                    <a:pt x="42" y="350"/>
                  </a:lnTo>
                  <a:lnTo>
                    <a:pt x="37" y="341"/>
                  </a:lnTo>
                  <a:lnTo>
                    <a:pt x="32" y="332"/>
                  </a:lnTo>
                  <a:lnTo>
                    <a:pt x="26" y="324"/>
                  </a:lnTo>
                  <a:lnTo>
                    <a:pt x="22" y="315"/>
                  </a:lnTo>
                  <a:lnTo>
                    <a:pt x="17" y="304"/>
                  </a:lnTo>
                  <a:lnTo>
                    <a:pt x="14" y="294"/>
                  </a:lnTo>
                  <a:lnTo>
                    <a:pt x="11" y="283"/>
                  </a:lnTo>
                  <a:lnTo>
                    <a:pt x="5" y="259"/>
                  </a:lnTo>
                  <a:lnTo>
                    <a:pt x="2" y="234"/>
                  </a:lnTo>
                  <a:lnTo>
                    <a:pt x="0" y="206"/>
                  </a:lnTo>
                  <a:lnTo>
                    <a:pt x="0" y="178"/>
                  </a:lnTo>
                  <a:lnTo>
                    <a:pt x="263" y="178"/>
                  </a:lnTo>
                  <a:lnTo>
                    <a:pt x="263" y="166"/>
                  </a:lnTo>
                  <a:lnTo>
                    <a:pt x="262" y="155"/>
                  </a:lnTo>
                  <a:lnTo>
                    <a:pt x="260" y="145"/>
                  </a:lnTo>
                  <a:lnTo>
                    <a:pt x="256" y="136"/>
                  </a:lnTo>
                  <a:lnTo>
                    <a:pt x="253" y="127"/>
                  </a:lnTo>
                  <a:lnTo>
                    <a:pt x="249" y="118"/>
                  </a:lnTo>
                  <a:lnTo>
                    <a:pt x="243" y="111"/>
                  </a:lnTo>
                  <a:lnTo>
                    <a:pt x="238" y="104"/>
                  </a:lnTo>
                  <a:lnTo>
                    <a:pt x="231" y="99"/>
                  </a:lnTo>
                  <a:lnTo>
                    <a:pt x="225" y="93"/>
                  </a:lnTo>
                  <a:lnTo>
                    <a:pt x="218" y="89"/>
                  </a:lnTo>
                  <a:lnTo>
                    <a:pt x="210" y="84"/>
                  </a:lnTo>
                  <a:lnTo>
                    <a:pt x="203" y="82"/>
                  </a:lnTo>
                  <a:lnTo>
                    <a:pt x="195" y="80"/>
                  </a:lnTo>
                  <a:lnTo>
                    <a:pt x="186" y="79"/>
                  </a:lnTo>
                  <a:lnTo>
                    <a:pt x="177" y="78"/>
                  </a:lnTo>
                  <a:lnTo>
                    <a:pt x="165" y="79"/>
                  </a:lnTo>
                  <a:lnTo>
                    <a:pt x="154" y="81"/>
                  </a:lnTo>
                  <a:lnTo>
                    <a:pt x="144" y="86"/>
                  </a:lnTo>
                  <a:lnTo>
                    <a:pt x="136" y="92"/>
                  </a:lnTo>
                  <a:lnTo>
                    <a:pt x="128" y="100"/>
                  </a:lnTo>
                  <a:lnTo>
                    <a:pt x="120" y="110"/>
                  </a:lnTo>
                  <a:lnTo>
                    <a:pt x="115" y="122"/>
                  </a:lnTo>
                  <a:lnTo>
                    <a:pt x="110" y="135"/>
                  </a:lnTo>
                  <a:close/>
                  <a:moveTo>
                    <a:pt x="104" y="241"/>
                  </a:moveTo>
                  <a:lnTo>
                    <a:pt x="105" y="253"/>
                  </a:lnTo>
                  <a:lnTo>
                    <a:pt x="106" y="263"/>
                  </a:lnTo>
                  <a:lnTo>
                    <a:pt x="108" y="273"/>
                  </a:lnTo>
                  <a:lnTo>
                    <a:pt x="110" y="282"/>
                  </a:lnTo>
                  <a:lnTo>
                    <a:pt x="114" y="291"/>
                  </a:lnTo>
                  <a:lnTo>
                    <a:pt x="118" y="298"/>
                  </a:lnTo>
                  <a:lnTo>
                    <a:pt x="123" y="305"/>
                  </a:lnTo>
                  <a:lnTo>
                    <a:pt x="128" y="311"/>
                  </a:lnTo>
                  <a:lnTo>
                    <a:pt x="134" y="317"/>
                  </a:lnTo>
                  <a:lnTo>
                    <a:pt x="139" y="321"/>
                  </a:lnTo>
                  <a:lnTo>
                    <a:pt x="146" y="326"/>
                  </a:lnTo>
                  <a:lnTo>
                    <a:pt x="152" y="329"/>
                  </a:lnTo>
                  <a:lnTo>
                    <a:pt x="160" y="332"/>
                  </a:lnTo>
                  <a:lnTo>
                    <a:pt x="166" y="333"/>
                  </a:lnTo>
                  <a:lnTo>
                    <a:pt x="174" y="335"/>
                  </a:lnTo>
                  <a:lnTo>
                    <a:pt x="183" y="336"/>
                  </a:lnTo>
                  <a:lnTo>
                    <a:pt x="191" y="335"/>
                  </a:lnTo>
                  <a:lnTo>
                    <a:pt x="199" y="333"/>
                  </a:lnTo>
                  <a:lnTo>
                    <a:pt x="207" y="331"/>
                  </a:lnTo>
                  <a:lnTo>
                    <a:pt x="214" y="329"/>
                  </a:lnTo>
                  <a:lnTo>
                    <a:pt x="221" y="326"/>
                  </a:lnTo>
                  <a:lnTo>
                    <a:pt x="228" y="321"/>
                  </a:lnTo>
                  <a:lnTo>
                    <a:pt x="233" y="316"/>
                  </a:lnTo>
                  <a:lnTo>
                    <a:pt x="239" y="310"/>
                  </a:lnTo>
                  <a:lnTo>
                    <a:pt x="244" y="304"/>
                  </a:lnTo>
                  <a:lnTo>
                    <a:pt x="249" y="296"/>
                  </a:lnTo>
                  <a:lnTo>
                    <a:pt x="253" y="288"/>
                  </a:lnTo>
                  <a:lnTo>
                    <a:pt x="256" y="281"/>
                  </a:lnTo>
                  <a:lnTo>
                    <a:pt x="259" y="272"/>
                  </a:lnTo>
                  <a:lnTo>
                    <a:pt x="260" y="262"/>
                  </a:lnTo>
                  <a:lnTo>
                    <a:pt x="261" y="252"/>
                  </a:lnTo>
                  <a:lnTo>
                    <a:pt x="262" y="241"/>
                  </a:lnTo>
                  <a:lnTo>
                    <a:pt x="104" y="241"/>
                  </a:lnTo>
                  <a:close/>
                </a:path>
              </a:pathLst>
            </a:custGeom>
            <a:solidFill>
              <a:srgbClr val="1F1A17"/>
            </a:solidFill>
            <a:ln w="9525">
              <a:noFill/>
              <a:round/>
              <a:headEnd/>
              <a:tailEnd/>
            </a:ln>
          </p:spPr>
          <p:txBody>
            <a:bodyPr/>
            <a:lstStyle/>
            <a:p>
              <a:endParaRPr lang="zh-CN" altLang="en-US"/>
            </a:p>
          </p:txBody>
        </p:sp>
        <p:sp>
          <p:nvSpPr>
            <p:cNvPr id="413718" name="Freeform 22"/>
            <p:cNvSpPr>
              <a:spLocks noEditPoints="1"/>
            </p:cNvSpPr>
            <p:nvPr/>
          </p:nvSpPr>
          <p:spPr bwMode="auto">
            <a:xfrm>
              <a:off x="2192" y="3210"/>
              <a:ext cx="123" cy="150"/>
            </a:xfrm>
            <a:custGeom>
              <a:avLst/>
              <a:gdLst/>
              <a:ahLst/>
              <a:cxnLst>
                <a:cxn ang="0">
                  <a:pos x="434" y="598"/>
                </a:cxn>
                <a:cxn ang="0">
                  <a:pos x="161" y="569"/>
                </a:cxn>
                <a:cxn ang="0">
                  <a:pos x="111" y="559"/>
                </a:cxn>
                <a:cxn ang="0">
                  <a:pos x="86" y="550"/>
                </a:cxn>
                <a:cxn ang="0">
                  <a:pos x="66" y="540"/>
                </a:cxn>
                <a:cxn ang="0">
                  <a:pos x="50" y="528"/>
                </a:cxn>
                <a:cxn ang="0">
                  <a:pos x="36" y="514"/>
                </a:cxn>
                <a:cxn ang="0">
                  <a:pos x="23" y="496"/>
                </a:cxn>
                <a:cxn ang="0">
                  <a:pos x="14" y="477"/>
                </a:cxn>
                <a:cxn ang="0">
                  <a:pos x="6" y="456"/>
                </a:cxn>
                <a:cxn ang="0">
                  <a:pos x="3" y="433"/>
                </a:cxn>
                <a:cxn ang="0">
                  <a:pos x="3" y="410"/>
                </a:cxn>
                <a:cxn ang="0">
                  <a:pos x="5" y="383"/>
                </a:cxn>
                <a:cxn ang="0">
                  <a:pos x="13" y="355"/>
                </a:cxn>
                <a:cxn ang="0">
                  <a:pos x="25" y="331"/>
                </a:cxn>
                <a:cxn ang="0">
                  <a:pos x="40" y="310"/>
                </a:cxn>
                <a:cxn ang="0">
                  <a:pos x="61" y="291"/>
                </a:cxn>
                <a:cxn ang="0">
                  <a:pos x="85" y="278"/>
                </a:cxn>
                <a:cxn ang="0">
                  <a:pos x="113" y="268"/>
                </a:cxn>
                <a:cxn ang="0">
                  <a:pos x="145" y="262"/>
                </a:cxn>
                <a:cxn ang="0">
                  <a:pos x="147" y="249"/>
                </a:cxn>
                <a:cxn ang="0">
                  <a:pos x="120" y="222"/>
                </a:cxn>
                <a:cxn ang="0">
                  <a:pos x="98" y="193"/>
                </a:cxn>
                <a:cxn ang="0">
                  <a:pos x="72" y="145"/>
                </a:cxn>
                <a:cxn ang="0">
                  <a:pos x="0" y="0"/>
                </a:cxn>
                <a:cxn ang="0">
                  <a:pos x="199" y="141"/>
                </a:cxn>
                <a:cxn ang="0">
                  <a:pos x="230" y="197"/>
                </a:cxn>
                <a:cxn ang="0">
                  <a:pos x="249" y="228"/>
                </a:cxn>
                <a:cxn ang="0">
                  <a:pos x="264" y="243"/>
                </a:cxn>
                <a:cxn ang="0">
                  <a:pos x="280" y="254"/>
                </a:cxn>
                <a:cxn ang="0">
                  <a:pos x="302" y="261"/>
                </a:cxn>
                <a:cxn ang="0">
                  <a:pos x="335" y="266"/>
                </a:cxn>
                <a:cxn ang="0">
                  <a:pos x="381" y="40"/>
                </a:cxn>
                <a:cxn ang="0">
                  <a:pos x="348" y="355"/>
                </a:cxn>
                <a:cxn ang="0">
                  <a:pos x="231" y="344"/>
                </a:cxn>
                <a:cxn ang="0">
                  <a:pos x="180" y="342"/>
                </a:cxn>
                <a:cxn ang="0">
                  <a:pos x="156" y="346"/>
                </a:cxn>
                <a:cxn ang="0">
                  <a:pos x="140" y="356"/>
                </a:cxn>
                <a:cxn ang="0">
                  <a:pos x="128" y="371"/>
                </a:cxn>
                <a:cxn ang="0">
                  <a:pos x="119" y="391"/>
                </a:cxn>
                <a:cxn ang="0">
                  <a:pos x="117" y="416"/>
                </a:cxn>
                <a:cxn ang="0">
                  <a:pos x="120" y="434"/>
                </a:cxn>
                <a:cxn ang="0">
                  <a:pos x="124" y="444"/>
                </a:cxn>
                <a:cxn ang="0">
                  <a:pos x="135" y="458"/>
                </a:cxn>
                <a:cxn ang="0">
                  <a:pos x="154" y="470"/>
                </a:cxn>
                <a:cxn ang="0">
                  <a:pos x="177" y="477"/>
                </a:cxn>
                <a:cxn ang="0">
                  <a:pos x="218" y="482"/>
                </a:cxn>
                <a:cxn ang="0">
                  <a:pos x="334" y="494"/>
                </a:cxn>
              </a:cxnLst>
              <a:rect l="0" t="0" r="r" b="b"/>
              <a:pathLst>
                <a:path w="492" h="598">
                  <a:moveTo>
                    <a:pt x="492" y="51"/>
                  </a:moveTo>
                  <a:lnTo>
                    <a:pt x="434" y="598"/>
                  </a:lnTo>
                  <a:lnTo>
                    <a:pt x="202" y="574"/>
                  </a:lnTo>
                  <a:lnTo>
                    <a:pt x="161" y="569"/>
                  </a:lnTo>
                  <a:lnTo>
                    <a:pt x="127" y="562"/>
                  </a:lnTo>
                  <a:lnTo>
                    <a:pt x="111" y="559"/>
                  </a:lnTo>
                  <a:lnTo>
                    <a:pt x="98" y="555"/>
                  </a:lnTo>
                  <a:lnTo>
                    <a:pt x="86" y="550"/>
                  </a:lnTo>
                  <a:lnTo>
                    <a:pt x="76" y="546"/>
                  </a:lnTo>
                  <a:lnTo>
                    <a:pt x="66" y="540"/>
                  </a:lnTo>
                  <a:lnTo>
                    <a:pt x="57" y="535"/>
                  </a:lnTo>
                  <a:lnTo>
                    <a:pt x="50" y="528"/>
                  </a:lnTo>
                  <a:lnTo>
                    <a:pt x="42" y="522"/>
                  </a:lnTo>
                  <a:lnTo>
                    <a:pt x="36" y="514"/>
                  </a:lnTo>
                  <a:lnTo>
                    <a:pt x="29" y="505"/>
                  </a:lnTo>
                  <a:lnTo>
                    <a:pt x="23" y="496"/>
                  </a:lnTo>
                  <a:lnTo>
                    <a:pt x="18" y="487"/>
                  </a:lnTo>
                  <a:lnTo>
                    <a:pt x="14" y="477"/>
                  </a:lnTo>
                  <a:lnTo>
                    <a:pt x="9" y="466"/>
                  </a:lnTo>
                  <a:lnTo>
                    <a:pt x="6" y="456"/>
                  </a:lnTo>
                  <a:lnTo>
                    <a:pt x="4" y="445"/>
                  </a:lnTo>
                  <a:lnTo>
                    <a:pt x="3" y="433"/>
                  </a:lnTo>
                  <a:lnTo>
                    <a:pt x="2" y="422"/>
                  </a:lnTo>
                  <a:lnTo>
                    <a:pt x="3" y="410"/>
                  </a:lnTo>
                  <a:lnTo>
                    <a:pt x="3" y="398"/>
                  </a:lnTo>
                  <a:lnTo>
                    <a:pt x="5" y="383"/>
                  </a:lnTo>
                  <a:lnTo>
                    <a:pt x="8" y="369"/>
                  </a:lnTo>
                  <a:lnTo>
                    <a:pt x="13" y="355"/>
                  </a:lnTo>
                  <a:lnTo>
                    <a:pt x="18" y="343"/>
                  </a:lnTo>
                  <a:lnTo>
                    <a:pt x="25" y="331"/>
                  </a:lnTo>
                  <a:lnTo>
                    <a:pt x="32" y="320"/>
                  </a:lnTo>
                  <a:lnTo>
                    <a:pt x="40" y="310"/>
                  </a:lnTo>
                  <a:lnTo>
                    <a:pt x="50" y="300"/>
                  </a:lnTo>
                  <a:lnTo>
                    <a:pt x="61" y="291"/>
                  </a:lnTo>
                  <a:lnTo>
                    <a:pt x="72" y="284"/>
                  </a:lnTo>
                  <a:lnTo>
                    <a:pt x="85" y="278"/>
                  </a:lnTo>
                  <a:lnTo>
                    <a:pt x="98" y="273"/>
                  </a:lnTo>
                  <a:lnTo>
                    <a:pt x="113" y="268"/>
                  </a:lnTo>
                  <a:lnTo>
                    <a:pt x="129" y="265"/>
                  </a:lnTo>
                  <a:lnTo>
                    <a:pt x="145" y="262"/>
                  </a:lnTo>
                  <a:lnTo>
                    <a:pt x="164" y="261"/>
                  </a:lnTo>
                  <a:lnTo>
                    <a:pt x="147" y="249"/>
                  </a:lnTo>
                  <a:lnTo>
                    <a:pt x="133" y="235"/>
                  </a:lnTo>
                  <a:lnTo>
                    <a:pt x="120" y="222"/>
                  </a:lnTo>
                  <a:lnTo>
                    <a:pt x="109" y="209"/>
                  </a:lnTo>
                  <a:lnTo>
                    <a:pt x="98" y="193"/>
                  </a:lnTo>
                  <a:lnTo>
                    <a:pt x="85" y="172"/>
                  </a:lnTo>
                  <a:lnTo>
                    <a:pt x="72" y="145"/>
                  </a:lnTo>
                  <a:lnTo>
                    <a:pt x="55" y="114"/>
                  </a:lnTo>
                  <a:lnTo>
                    <a:pt x="0" y="0"/>
                  </a:lnTo>
                  <a:lnTo>
                    <a:pt x="132" y="14"/>
                  </a:lnTo>
                  <a:lnTo>
                    <a:pt x="199" y="141"/>
                  </a:lnTo>
                  <a:lnTo>
                    <a:pt x="215" y="172"/>
                  </a:lnTo>
                  <a:lnTo>
                    <a:pt x="230" y="197"/>
                  </a:lnTo>
                  <a:lnTo>
                    <a:pt x="241" y="216"/>
                  </a:lnTo>
                  <a:lnTo>
                    <a:pt x="249" y="228"/>
                  </a:lnTo>
                  <a:lnTo>
                    <a:pt x="256" y="237"/>
                  </a:lnTo>
                  <a:lnTo>
                    <a:pt x="264" y="243"/>
                  </a:lnTo>
                  <a:lnTo>
                    <a:pt x="271" y="250"/>
                  </a:lnTo>
                  <a:lnTo>
                    <a:pt x="280" y="254"/>
                  </a:lnTo>
                  <a:lnTo>
                    <a:pt x="290" y="257"/>
                  </a:lnTo>
                  <a:lnTo>
                    <a:pt x="302" y="261"/>
                  </a:lnTo>
                  <a:lnTo>
                    <a:pt x="317" y="264"/>
                  </a:lnTo>
                  <a:lnTo>
                    <a:pt x="335" y="266"/>
                  </a:lnTo>
                  <a:lnTo>
                    <a:pt x="357" y="268"/>
                  </a:lnTo>
                  <a:lnTo>
                    <a:pt x="381" y="40"/>
                  </a:lnTo>
                  <a:lnTo>
                    <a:pt x="492" y="51"/>
                  </a:lnTo>
                  <a:close/>
                  <a:moveTo>
                    <a:pt x="348" y="355"/>
                  </a:moveTo>
                  <a:lnTo>
                    <a:pt x="266" y="347"/>
                  </a:lnTo>
                  <a:lnTo>
                    <a:pt x="231" y="344"/>
                  </a:lnTo>
                  <a:lnTo>
                    <a:pt x="201" y="342"/>
                  </a:lnTo>
                  <a:lnTo>
                    <a:pt x="180" y="342"/>
                  </a:lnTo>
                  <a:lnTo>
                    <a:pt x="166" y="343"/>
                  </a:lnTo>
                  <a:lnTo>
                    <a:pt x="156" y="346"/>
                  </a:lnTo>
                  <a:lnTo>
                    <a:pt x="147" y="351"/>
                  </a:lnTo>
                  <a:lnTo>
                    <a:pt x="140" y="356"/>
                  </a:lnTo>
                  <a:lnTo>
                    <a:pt x="133" y="363"/>
                  </a:lnTo>
                  <a:lnTo>
                    <a:pt x="128" y="371"/>
                  </a:lnTo>
                  <a:lnTo>
                    <a:pt x="122" y="380"/>
                  </a:lnTo>
                  <a:lnTo>
                    <a:pt x="119" y="391"/>
                  </a:lnTo>
                  <a:lnTo>
                    <a:pt x="118" y="403"/>
                  </a:lnTo>
                  <a:lnTo>
                    <a:pt x="117" y="416"/>
                  </a:lnTo>
                  <a:lnTo>
                    <a:pt x="119" y="428"/>
                  </a:lnTo>
                  <a:lnTo>
                    <a:pt x="120" y="434"/>
                  </a:lnTo>
                  <a:lnTo>
                    <a:pt x="122" y="439"/>
                  </a:lnTo>
                  <a:lnTo>
                    <a:pt x="124" y="444"/>
                  </a:lnTo>
                  <a:lnTo>
                    <a:pt x="128" y="449"/>
                  </a:lnTo>
                  <a:lnTo>
                    <a:pt x="135" y="458"/>
                  </a:lnTo>
                  <a:lnTo>
                    <a:pt x="144" y="465"/>
                  </a:lnTo>
                  <a:lnTo>
                    <a:pt x="154" y="470"/>
                  </a:lnTo>
                  <a:lnTo>
                    <a:pt x="167" y="475"/>
                  </a:lnTo>
                  <a:lnTo>
                    <a:pt x="177" y="477"/>
                  </a:lnTo>
                  <a:lnTo>
                    <a:pt x="193" y="479"/>
                  </a:lnTo>
                  <a:lnTo>
                    <a:pt x="218" y="482"/>
                  </a:lnTo>
                  <a:lnTo>
                    <a:pt x="247" y="485"/>
                  </a:lnTo>
                  <a:lnTo>
                    <a:pt x="334" y="494"/>
                  </a:lnTo>
                  <a:lnTo>
                    <a:pt x="348" y="355"/>
                  </a:lnTo>
                  <a:close/>
                </a:path>
              </a:pathLst>
            </a:custGeom>
            <a:solidFill>
              <a:srgbClr val="1F1A17"/>
            </a:solidFill>
            <a:ln w="9525">
              <a:noFill/>
              <a:round/>
              <a:headEnd/>
              <a:tailEnd/>
            </a:ln>
          </p:spPr>
          <p:txBody>
            <a:bodyPr/>
            <a:lstStyle/>
            <a:p>
              <a:endParaRPr lang="zh-CN" altLang="en-US"/>
            </a:p>
          </p:txBody>
        </p:sp>
        <p:sp>
          <p:nvSpPr>
            <p:cNvPr id="413719" name="Freeform 23"/>
            <p:cNvSpPr>
              <a:spLocks noEditPoints="1"/>
            </p:cNvSpPr>
            <p:nvPr/>
          </p:nvSpPr>
          <p:spPr bwMode="auto">
            <a:xfrm>
              <a:off x="2071" y="3180"/>
              <a:ext cx="98" cy="105"/>
            </a:xfrm>
            <a:custGeom>
              <a:avLst/>
              <a:gdLst/>
              <a:ahLst/>
              <a:cxnLst>
                <a:cxn ang="0">
                  <a:pos x="82" y="43"/>
                </a:cxn>
                <a:cxn ang="0">
                  <a:pos x="117" y="19"/>
                </a:cxn>
                <a:cxn ang="0">
                  <a:pos x="155" y="4"/>
                </a:cxn>
                <a:cxn ang="0">
                  <a:pos x="194" y="0"/>
                </a:cxn>
                <a:cxn ang="0">
                  <a:pos x="236" y="6"/>
                </a:cxn>
                <a:cxn ang="0">
                  <a:pos x="280" y="22"/>
                </a:cxn>
                <a:cxn ang="0">
                  <a:pos x="311" y="40"/>
                </a:cxn>
                <a:cxn ang="0">
                  <a:pos x="338" y="61"/>
                </a:cxn>
                <a:cxn ang="0">
                  <a:pos x="360" y="85"/>
                </a:cxn>
                <a:cxn ang="0">
                  <a:pos x="375" y="112"/>
                </a:cxn>
                <a:cxn ang="0">
                  <a:pos x="385" y="140"/>
                </a:cxn>
                <a:cxn ang="0">
                  <a:pos x="390" y="184"/>
                </a:cxn>
                <a:cxn ang="0">
                  <a:pos x="383" y="237"/>
                </a:cxn>
                <a:cxn ang="0">
                  <a:pos x="363" y="292"/>
                </a:cxn>
                <a:cxn ang="0">
                  <a:pos x="327" y="350"/>
                </a:cxn>
                <a:cxn ang="0">
                  <a:pos x="282" y="390"/>
                </a:cxn>
                <a:cxn ang="0">
                  <a:pos x="230" y="413"/>
                </a:cxn>
                <a:cxn ang="0">
                  <a:pos x="178" y="420"/>
                </a:cxn>
                <a:cxn ang="0">
                  <a:pos x="124" y="409"/>
                </a:cxn>
                <a:cxn ang="0">
                  <a:pos x="70" y="379"/>
                </a:cxn>
                <a:cxn ang="0">
                  <a:pos x="29" y="338"/>
                </a:cxn>
                <a:cxn ang="0">
                  <a:pos x="5" y="287"/>
                </a:cxn>
                <a:cxn ang="0">
                  <a:pos x="1" y="258"/>
                </a:cxn>
                <a:cxn ang="0">
                  <a:pos x="1" y="226"/>
                </a:cxn>
                <a:cxn ang="0">
                  <a:pos x="10" y="180"/>
                </a:cxn>
                <a:cxn ang="0">
                  <a:pos x="40" y="104"/>
                </a:cxn>
                <a:cxn ang="0">
                  <a:pos x="285" y="198"/>
                </a:cxn>
                <a:cxn ang="0">
                  <a:pos x="291" y="170"/>
                </a:cxn>
                <a:cxn ang="0">
                  <a:pos x="286" y="142"/>
                </a:cxn>
                <a:cxn ang="0">
                  <a:pos x="275" y="119"/>
                </a:cxn>
                <a:cxn ang="0">
                  <a:pos x="259" y="102"/>
                </a:cxn>
                <a:cxn ang="0">
                  <a:pos x="232" y="89"/>
                </a:cxn>
                <a:cxn ang="0">
                  <a:pos x="201" y="87"/>
                </a:cxn>
                <a:cxn ang="0">
                  <a:pos x="169" y="104"/>
                </a:cxn>
                <a:cxn ang="0">
                  <a:pos x="102" y="218"/>
                </a:cxn>
                <a:cxn ang="0">
                  <a:pos x="94" y="247"/>
                </a:cxn>
                <a:cxn ang="0">
                  <a:pos x="95" y="272"/>
                </a:cxn>
                <a:cxn ang="0">
                  <a:pos x="103" y="295"/>
                </a:cxn>
                <a:cxn ang="0">
                  <a:pos x="116" y="312"/>
                </a:cxn>
                <a:cxn ang="0">
                  <a:pos x="136" y="326"/>
                </a:cxn>
                <a:cxn ang="0">
                  <a:pos x="159" y="333"/>
                </a:cxn>
                <a:cxn ang="0">
                  <a:pos x="182" y="333"/>
                </a:cxn>
                <a:cxn ang="0">
                  <a:pos x="205" y="325"/>
                </a:cxn>
                <a:cxn ang="0">
                  <a:pos x="226" y="309"/>
                </a:cxn>
                <a:cxn ang="0">
                  <a:pos x="243" y="286"/>
                </a:cxn>
              </a:cxnLst>
              <a:rect l="0" t="0" r="r" b="b"/>
              <a:pathLst>
                <a:path w="390" h="420">
                  <a:moveTo>
                    <a:pt x="158" y="114"/>
                  </a:moveTo>
                  <a:lnTo>
                    <a:pt x="71" y="53"/>
                  </a:lnTo>
                  <a:lnTo>
                    <a:pt x="82" y="43"/>
                  </a:lnTo>
                  <a:lnTo>
                    <a:pt x="94" y="33"/>
                  </a:lnTo>
                  <a:lnTo>
                    <a:pt x="105" y="25"/>
                  </a:lnTo>
                  <a:lnTo>
                    <a:pt x="117" y="19"/>
                  </a:lnTo>
                  <a:lnTo>
                    <a:pt x="129" y="12"/>
                  </a:lnTo>
                  <a:lnTo>
                    <a:pt x="141" y="8"/>
                  </a:lnTo>
                  <a:lnTo>
                    <a:pt x="155" y="4"/>
                  </a:lnTo>
                  <a:lnTo>
                    <a:pt x="168" y="2"/>
                  </a:lnTo>
                  <a:lnTo>
                    <a:pt x="181" y="0"/>
                  </a:lnTo>
                  <a:lnTo>
                    <a:pt x="194" y="0"/>
                  </a:lnTo>
                  <a:lnTo>
                    <a:pt x="208" y="1"/>
                  </a:lnTo>
                  <a:lnTo>
                    <a:pt x="221" y="3"/>
                  </a:lnTo>
                  <a:lnTo>
                    <a:pt x="236" y="6"/>
                  </a:lnTo>
                  <a:lnTo>
                    <a:pt x="250" y="10"/>
                  </a:lnTo>
                  <a:lnTo>
                    <a:pt x="264" y="15"/>
                  </a:lnTo>
                  <a:lnTo>
                    <a:pt x="280" y="22"/>
                  </a:lnTo>
                  <a:lnTo>
                    <a:pt x="291" y="28"/>
                  </a:lnTo>
                  <a:lnTo>
                    <a:pt x="301" y="34"/>
                  </a:lnTo>
                  <a:lnTo>
                    <a:pt x="311" y="40"/>
                  </a:lnTo>
                  <a:lnTo>
                    <a:pt x="321" y="47"/>
                  </a:lnTo>
                  <a:lnTo>
                    <a:pt x="330" y="55"/>
                  </a:lnTo>
                  <a:lnTo>
                    <a:pt x="338" y="61"/>
                  </a:lnTo>
                  <a:lnTo>
                    <a:pt x="345" y="69"/>
                  </a:lnTo>
                  <a:lnTo>
                    <a:pt x="353" y="77"/>
                  </a:lnTo>
                  <a:lnTo>
                    <a:pt x="360" y="85"/>
                  </a:lnTo>
                  <a:lnTo>
                    <a:pt x="365" y="94"/>
                  </a:lnTo>
                  <a:lnTo>
                    <a:pt x="371" y="103"/>
                  </a:lnTo>
                  <a:lnTo>
                    <a:pt x="375" y="112"/>
                  </a:lnTo>
                  <a:lnTo>
                    <a:pt x="379" y="121"/>
                  </a:lnTo>
                  <a:lnTo>
                    <a:pt x="383" y="130"/>
                  </a:lnTo>
                  <a:lnTo>
                    <a:pt x="385" y="140"/>
                  </a:lnTo>
                  <a:lnTo>
                    <a:pt x="387" y="151"/>
                  </a:lnTo>
                  <a:lnTo>
                    <a:pt x="389" y="168"/>
                  </a:lnTo>
                  <a:lnTo>
                    <a:pt x="390" y="184"/>
                  </a:lnTo>
                  <a:lnTo>
                    <a:pt x="389" y="202"/>
                  </a:lnTo>
                  <a:lnTo>
                    <a:pt x="387" y="219"/>
                  </a:lnTo>
                  <a:lnTo>
                    <a:pt x="383" y="237"/>
                  </a:lnTo>
                  <a:lnTo>
                    <a:pt x="378" y="254"/>
                  </a:lnTo>
                  <a:lnTo>
                    <a:pt x="371" y="273"/>
                  </a:lnTo>
                  <a:lnTo>
                    <a:pt x="363" y="292"/>
                  </a:lnTo>
                  <a:lnTo>
                    <a:pt x="351" y="312"/>
                  </a:lnTo>
                  <a:lnTo>
                    <a:pt x="339" y="332"/>
                  </a:lnTo>
                  <a:lnTo>
                    <a:pt x="327" y="350"/>
                  </a:lnTo>
                  <a:lnTo>
                    <a:pt x="312" y="365"/>
                  </a:lnTo>
                  <a:lnTo>
                    <a:pt x="297" y="378"/>
                  </a:lnTo>
                  <a:lnTo>
                    <a:pt x="282" y="390"/>
                  </a:lnTo>
                  <a:lnTo>
                    <a:pt x="265" y="400"/>
                  </a:lnTo>
                  <a:lnTo>
                    <a:pt x="248" y="408"/>
                  </a:lnTo>
                  <a:lnTo>
                    <a:pt x="230" y="413"/>
                  </a:lnTo>
                  <a:lnTo>
                    <a:pt x="213" y="418"/>
                  </a:lnTo>
                  <a:lnTo>
                    <a:pt x="195" y="420"/>
                  </a:lnTo>
                  <a:lnTo>
                    <a:pt x="178" y="420"/>
                  </a:lnTo>
                  <a:lnTo>
                    <a:pt x="159" y="418"/>
                  </a:lnTo>
                  <a:lnTo>
                    <a:pt x="141" y="414"/>
                  </a:lnTo>
                  <a:lnTo>
                    <a:pt x="124" y="409"/>
                  </a:lnTo>
                  <a:lnTo>
                    <a:pt x="106" y="401"/>
                  </a:lnTo>
                  <a:lnTo>
                    <a:pt x="87" y="390"/>
                  </a:lnTo>
                  <a:lnTo>
                    <a:pt x="70" y="379"/>
                  </a:lnTo>
                  <a:lnTo>
                    <a:pt x="55" y="366"/>
                  </a:lnTo>
                  <a:lnTo>
                    <a:pt x="40" y="353"/>
                  </a:lnTo>
                  <a:lnTo>
                    <a:pt x="29" y="338"/>
                  </a:lnTo>
                  <a:lnTo>
                    <a:pt x="20" y="322"/>
                  </a:lnTo>
                  <a:lnTo>
                    <a:pt x="12" y="305"/>
                  </a:lnTo>
                  <a:lnTo>
                    <a:pt x="5" y="287"/>
                  </a:lnTo>
                  <a:lnTo>
                    <a:pt x="3" y="277"/>
                  </a:lnTo>
                  <a:lnTo>
                    <a:pt x="2" y="267"/>
                  </a:lnTo>
                  <a:lnTo>
                    <a:pt x="1" y="258"/>
                  </a:lnTo>
                  <a:lnTo>
                    <a:pt x="0" y="247"/>
                  </a:lnTo>
                  <a:lnTo>
                    <a:pt x="0" y="237"/>
                  </a:lnTo>
                  <a:lnTo>
                    <a:pt x="1" y="226"/>
                  </a:lnTo>
                  <a:lnTo>
                    <a:pt x="2" y="215"/>
                  </a:lnTo>
                  <a:lnTo>
                    <a:pt x="4" y="204"/>
                  </a:lnTo>
                  <a:lnTo>
                    <a:pt x="10" y="180"/>
                  </a:lnTo>
                  <a:lnTo>
                    <a:pt x="17" y="156"/>
                  </a:lnTo>
                  <a:lnTo>
                    <a:pt x="27" y="130"/>
                  </a:lnTo>
                  <a:lnTo>
                    <a:pt x="40" y="104"/>
                  </a:lnTo>
                  <a:lnTo>
                    <a:pt x="277" y="219"/>
                  </a:lnTo>
                  <a:lnTo>
                    <a:pt x="282" y="209"/>
                  </a:lnTo>
                  <a:lnTo>
                    <a:pt x="285" y="198"/>
                  </a:lnTo>
                  <a:lnTo>
                    <a:pt x="288" y="189"/>
                  </a:lnTo>
                  <a:lnTo>
                    <a:pt x="289" y="179"/>
                  </a:lnTo>
                  <a:lnTo>
                    <a:pt x="291" y="170"/>
                  </a:lnTo>
                  <a:lnTo>
                    <a:pt x="291" y="160"/>
                  </a:lnTo>
                  <a:lnTo>
                    <a:pt x="288" y="151"/>
                  </a:lnTo>
                  <a:lnTo>
                    <a:pt x="286" y="142"/>
                  </a:lnTo>
                  <a:lnTo>
                    <a:pt x="284" y="135"/>
                  </a:lnTo>
                  <a:lnTo>
                    <a:pt x="280" y="127"/>
                  </a:lnTo>
                  <a:lnTo>
                    <a:pt x="275" y="119"/>
                  </a:lnTo>
                  <a:lnTo>
                    <a:pt x="271" y="113"/>
                  </a:lnTo>
                  <a:lnTo>
                    <a:pt x="265" y="107"/>
                  </a:lnTo>
                  <a:lnTo>
                    <a:pt x="259" y="102"/>
                  </a:lnTo>
                  <a:lnTo>
                    <a:pt x="251" y="96"/>
                  </a:lnTo>
                  <a:lnTo>
                    <a:pt x="243" y="93"/>
                  </a:lnTo>
                  <a:lnTo>
                    <a:pt x="232" y="89"/>
                  </a:lnTo>
                  <a:lnTo>
                    <a:pt x="221" y="85"/>
                  </a:lnTo>
                  <a:lnTo>
                    <a:pt x="210" y="85"/>
                  </a:lnTo>
                  <a:lnTo>
                    <a:pt x="201" y="87"/>
                  </a:lnTo>
                  <a:lnTo>
                    <a:pt x="190" y="90"/>
                  </a:lnTo>
                  <a:lnTo>
                    <a:pt x="179" y="96"/>
                  </a:lnTo>
                  <a:lnTo>
                    <a:pt x="169" y="104"/>
                  </a:lnTo>
                  <a:lnTo>
                    <a:pt x="158" y="114"/>
                  </a:lnTo>
                  <a:close/>
                  <a:moveTo>
                    <a:pt x="106" y="207"/>
                  </a:moveTo>
                  <a:lnTo>
                    <a:pt x="102" y="218"/>
                  </a:lnTo>
                  <a:lnTo>
                    <a:pt x="99" y="228"/>
                  </a:lnTo>
                  <a:lnTo>
                    <a:pt x="96" y="237"/>
                  </a:lnTo>
                  <a:lnTo>
                    <a:pt x="94" y="247"/>
                  </a:lnTo>
                  <a:lnTo>
                    <a:pt x="93" y="255"/>
                  </a:lnTo>
                  <a:lnTo>
                    <a:pt x="94" y="264"/>
                  </a:lnTo>
                  <a:lnTo>
                    <a:pt x="95" y="272"/>
                  </a:lnTo>
                  <a:lnTo>
                    <a:pt x="96" y="281"/>
                  </a:lnTo>
                  <a:lnTo>
                    <a:pt x="100" y="288"/>
                  </a:lnTo>
                  <a:lnTo>
                    <a:pt x="103" y="295"/>
                  </a:lnTo>
                  <a:lnTo>
                    <a:pt x="107" y="301"/>
                  </a:lnTo>
                  <a:lnTo>
                    <a:pt x="112" y="307"/>
                  </a:lnTo>
                  <a:lnTo>
                    <a:pt x="116" y="312"/>
                  </a:lnTo>
                  <a:lnTo>
                    <a:pt x="123" y="318"/>
                  </a:lnTo>
                  <a:lnTo>
                    <a:pt x="128" y="322"/>
                  </a:lnTo>
                  <a:lnTo>
                    <a:pt x="136" y="326"/>
                  </a:lnTo>
                  <a:lnTo>
                    <a:pt x="144" y="329"/>
                  </a:lnTo>
                  <a:lnTo>
                    <a:pt x="151" y="331"/>
                  </a:lnTo>
                  <a:lnTo>
                    <a:pt x="159" y="333"/>
                  </a:lnTo>
                  <a:lnTo>
                    <a:pt x="167" y="334"/>
                  </a:lnTo>
                  <a:lnTo>
                    <a:pt x="174" y="333"/>
                  </a:lnTo>
                  <a:lnTo>
                    <a:pt x="182" y="333"/>
                  </a:lnTo>
                  <a:lnTo>
                    <a:pt x="190" y="331"/>
                  </a:lnTo>
                  <a:lnTo>
                    <a:pt x="198" y="328"/>
                  </a:lnTo>
                  <a:lnTo>
                    <a:pt x="205" y="325"/>
                  </a:lnTo>
                  <a:lnTo>
                    <a:pt x="213" y="320"/>
                  </a:lnTo>
                  <a:lnTo>
                    <a:pt x="219" y="315"/>
                  </a:lnTo>
                  <a:lnTo>
                    <a:pt x="226" y="309"/>
                  </a:lnTo>
                  <a:lnTo>
                    <a:pt x="232" y="301"/>
                  </a:lnTo>
                  <a:lnTo>
                    <a:pt x="238" y="294"/>
                  </a:lnTo>
                  <a:lnTo>
                    <a:pt x="243" y="286"/>
                  </a:lnTo>
                  <a:lnTo>
                    <a:pt x="248" y="276"/>
                  </a:lnTo>
                  <a:lnTo>
                    <a:pt x="106" y="207"/>
                  </a:lnTo>
                  <a:close/>
                </a:path>
              </a:pathLst>
            </a:custGeom>
            <a:solidFill>
              <a:srgbClr val="1F1A17"/>
            </a:solidFill>
            <a:ln w="9525">
              <a:noFill/>
              <a:round/>
              <a:headEnd/>
              <a:tailEnd/>
            </a:ln>
          </p:spPr>
          <p:txBody>
            <a:bodyPr/>
            <a:lstStyle/>
            <a:p>
              <a:endParaRPr lang="zh-CN" altLang="en-US"/>
            </a:p>
          </p:txBody>
        </p:sp>
        <p:sp>
          <p:nvSpPr>
            <p:cNvPr id="413720" name="Freeform 24"/>
            <p:cNvSpPr>
              <a:spLocks/>
            </p:cNvSpPr>
            <p:nvPr/>
          </p:nvSpPr>
          <p:spPr bwMode="auto">
            <a:xfrm>
              <a:off x="1970" y="3141"/>
              <a:ext cx="103" cy="108"/>
            </a:xfrm>
            <a:custGeom>
              <a:avLst/>
              <a:gdLst/>
              <a:ahLst/>
              <a:cxnLst>
                <a:cxn ang="0">
                  <a:pos x="307" y="183"/>
                </a:cxn>
                <a:cxn ang="0">
                  <a:pos x="308" y="161"/>
                </a:cxn>
                <a:cxn ang="0">
                  <a:pos x="304" y="143"/>
                </a:cxn>
                <a:cxn ang="0">
                  <a:pos x="294" y="125"/>
                </a:cxn>
                <a:cxn ang="0">
                  <a:pos x="271" y="105"/>
                </a:cxn>
                <a:cxn ang="0">
                  <a:pos x="223" y="85"/>
                </a:cxn>
                <a:cxn ang="0">
                  <a:pos x="201" y="82"/>
                </a:cxn>
                <a:cxn ang="0">
                  <a:pos x="180" y="90"/>
                </a:cxn>
                <a:cxn ang="0">
                  <a:pos x="167" y="108"/>
                </a:cxn>
                <a:cxn ang="0">
                  <a:pos x="168" y="124"/>
                </a:cxn>
                <a:cxn ang="0">
                  <a:pos x="183" y="144"/>
                </a:cxn>
                <a:cxn ang="0">
                  <a:pos x="239" y="190"/>
                </a:cxn>
                <a:cxn ang="0">
                  <a:pos x="289" y="236"/>
                </a:cxn>
                <a:cxn ang="0">
                  <a:pos x="316" y="269"/>
                </a:cxn>
                <a:cxn ang="0">
                  <a:pos x="329" y="306"/>
                </a:cxn>
                <a:cxn ang="0">
                  <a:pos x="328" y="345"/>
                </a:cxn>
                <a:cxn ang="0">
                  <a:pos x="313" y="381"/>
                </a:cxn>
                <a:cxn ang="0">
                  <a:pos x="289" y="408"/>
                </a:cxn>
                <a:cxn ang="0">
                  <a:pos x="257" y="427"/>
                </a:cxn>
                <a:cxn ang="0">
                  <a:pos x="216" y="433"/>
                </a:cxn>
                <a:cxn ang="0">
                  <a:pos x="169" y="428"/>
                </a:cxn>
                <a:cxn ang="0">
                  <a:pos x="115" y="406"/>
                </a:cxn>
                <a:cxn ang="0">
                  <a:pos x="67" y="379"/>
                </a:cxn>
                <a:cxn ang="0">
                  <a:pos x="32" y="350"/>
                </a:cxn>
                <a:cxn ang="0">
                  <a:pos x="12" y="318"/>
                </a:cxn>
                <a:cxn ang="0">
                  <a:pos x="1" y="285"/>
                </a:cxn>
                <a:cxn ang="0">
                  <a:pos x="1" y="248"/>
                </a:cxn>
                <a:cxn ang="0">
                  <a:pos x="99" y="273"/>
                </a:cxn>
                <a:cxn ang="0">
                  <a:pos x="107" y="304"/>
                </a:cxn>
                <a:cxn ang="0">
                  <a:pos x="133" y="330"/>
                </a:cxn>
                <a:cxn ang="0">
                  <a:pos x="180" y="350"/>
                </a:cxn>
                <a:cxn ang="0">
                  <a:pos x="200" y="353"/>
                </a:cxn>
                <a:cxn ang="0">
                  <a:pos x="217" y="349"/>
                </a:cxn>
                <a:cxn ang="0">
                  <a:pos x="227" y="334"/>
                </a:cxn>
                <a:cxn ang="0">
                  <a:pos x="224" y="317"/>
                </a:cxn>
                <a:cxn ang="0">
                  <a:pos x="210" y="301"/>
                </a:cxn>
                <a:cxn ang="0">
                  <a:pos x="148" y="248"/>
                </a:cxn>
                <a:cxn ang="0">
                  <a:pos x="105" y="210"/>
                </a:cxn>
                <a:cxn ang="0">
                  <a:pos x="76" y="175"/>
                </a:cxn>
                <a:cxn ang="0">
                  <a:pos x="59" y="144"/>
                </a:cxn>
                <a:cxn ang="0">
                  <a:pos x="56" y="113"/>
                </a:cxn>
                <a:cxn ang="0">
                  <a:pos x="64" y="80"/>
                </a:cxn>
                <a:cxn ang="0">
                  <a:pos x="82" y="46"/>
                </a:cxn>
                <a:cxn ang="0">
                  <a:pos x="112" y="21"/>
                </a:cxn>
                <a:cxn ang="0">
                  <a:pos x="150" y="5"/>
                </a:cxn>
                <a:cxn ang="0">
                  <a:pos x="198" y="1"/>
                </a:cxn>
                <a:cxn ang="0">
                  <a:pos x="250" y="12"/>
                </a:cxn>
                <a:cxn ang="0">
                  <a:pos x="307" y="37"/>
                </a:cxn>
                <a:cxn ang="0">
                  <a:pos x="351" y="68"/>
                </a:cxn>
                <a:cxn ang="0">
                  <a:pos x="383" y="102"/>
                </a:cxn>
                <a:cxn ang="0">
                  <a:pos x="403" y="141"/>
                </a:cxn>
                <a:cxn ang="0">
                  <a:pos x="410" y="180"/>
                </a:cxn>
                <a:cxn ang="0">
                  <a:pos x="407" y="223"/>
                </a:cxn>
              </a:cxnLst>
              <a:rect l="0" t="0" r="r" b="b"/>
              <a:pathLst>
                <a:path w="410" h="433">
                  <a:moveTo>
                    <a:pt x="407" y="223"/>
                  </a:moveTo>
                  <a:lnTo>
                    <a:pt x="305" y="191"/>
                  </a:lnTo>
                  <a:lnTo>
                    <a:pt x="307" y="183"/>
                  </a:lnTo>
                  <a:lnTo>
                    <a:pt x="307" y="176"/>
                  </a:lnTo>
                  <a:lnTo>
                    <a:pt x="308" y="169"/>
                  </a:lnTo>
                  <a:lnTo>
                    <a:pt x="308" y="161"/>
                  </a:lnTo>
                  <a:lnTo>
                    <a:pt x="307" y="155"/>
                  </a:lnTo>
                  <a:lnTo>
                    <a:pt x="306" y="148"/>
                  </a:lnTo>
                  <a:lnTo>
                    <a:pt x="304" y="143"/>
                  </a:lnTo>
                  <a:lnTo>
                    <a:pt x="301" y="136"/>
                  </a:lnTo>
                  <a:lnTo>
                    <a:pt x="297" y="131"/>
                  </a:lnTo>
                  <a:lnTo>
                    <a:pt x="294" y="125"/>
                  </a:lnTo>
                  <a:lnTo>
                    <a:pt x="290" y="120"/>
                  </a:lnTo>
                  <a:lnTo>
                    <a:pt x="284" y="115"/>
                  </a:lnTo>
                  <a:lnTo>
                    <a:pt x="271" y="105"/>
                  </a:lnTo>
                  <a:lnTo>
                    <a:pt x="256" y="97"/>
                  </a:lnTo>
                  <a:lnTo>
                    <a:pt x="238" y="89"/>
                  </a:lnTo>
                  <a:lnTo>
                    <a:pt x="223" y="85"/>
                  </a:lnTo>
                  <a:lnTo>
                    <a:pt x="215" y="84"/>
                  </a:lnTo>
                  <a:lnTo>
                    <a:pt x="207" y="82"/>
                  </a:lnTo>
                  <a:lnTo>
                    <a:pt x="201" y="82"/>
                  </a:lnTo>
                  <a:lnTo>
                    <a:pt x="194" y="84"/>
                  </a:lnTo>
                  <a:lnTo>
                    <a:pt x="187" y="86"/>
                  </a:lnTo>
                  <a:lnTo>
                    <a:pt x="180" y="90"/>
                  </a:lnTo>
                  <a:lnTo>
                    <a:pt x="173" y="96"/>
                  </a:lnTo>
                  <a:lnTo>
                    <a:pt x="169" y="103"/>
                  </a:lnTo>
                  <a:lnTo>
                    <a:pt x="167" y="108"/>
                  </a:lnTo>
                  <a:lnTo>
                    <a:pt x="167" y="113"/>
                  </a:lnTo>
                  <a:lnTo>
                    <a:pt x="167" y="119"/>
                  </a:lnTo>
                  <a:lnTo>
                    <a:pt x="168" y="124"/>
                  </a:lnTo>
                  <a:lnTo>
                    <a:pt x="170" y="130"/>
                  </a:lnTo>
                  <a:lnTo>
                    <a:pt x="176" y="136"/>
                  </a:lnTo>
                  <a:lnTo>
                    <a:pt x="183" y="144"/>
                  </a:lnTo>
                  <a:lnTo>
                    <a:pt x="193" y="152"/>
                  </a:lnTo>
                  <a:lnTo>
                    <a:pt x="217" y="171"/>
                  </a:lnTo>
                  <a:lnTo>
                    <a:pt x="239" y="190"/>
                  </a:lnTo>
                  <a:lnTo>
                    <a:pt x="258" y="206"/>
                  </a:lnTo>
                  <a:lnTo>
                    <a:pt x="275" y="222"/>
                  </a:lnTo>
                  <a:lnTo>
                    <a:pt x="289" y="236"/>
                  </a:lnTo>
                  <a:lnTo>
                    <a:pt x="301" y="248"/>
                  </a:lnTo>
                  <a:lnTo>
                    <a:pt x="309" y="259"/>
                  </a:lnTo>
                  <a:lnTo>
                    <a:pt x="316" y="269"/>
                  </a:lnTo>
                  <a:lnTo>
                    <a:pt x="323" y="281"/>
                  </a:lnTo>
                  <a:lnTo>
                    <a:pt x="327" y="294"/>
                  </a:lnTo>
                  <a:lnTo>
                    <a:pt x="329" y="306"/>
                  </a:lnTo>
                  <a:lnTo>
                    <a:pt x="330" y="319"/>
                  </a:lnTo>
                  <a:lnTo>
                    <a:pt x="330" y="331"/>
                  </a:lnTo>
                  <a:lnTo>
                    <a:pt x="328" y="345"/>
                  </a:lnTo>
                  <a:lnTo>
                    <a:pt x="325" y="357"/>
                  </a:lnTo>
                  <a:lnTo>
                    <a:pt x="319" y="370"/>
                  </a:lnTo>
                  <a:lnTo>
                    <a:pt x="313" y="381"/>
                  </a:lnTo>
                  <a:lnTo>
                    <a:pt x="306" y="391"/>
                  </a:lnTo>
                  <a:lnTo>
                    <a:pt x="297" y="400"/>
                  </a:lnTo>
                  <a:lnTo>
                    <a:pt x="289" y="408"/>
                  </a:lnTo>
                  <a:lnTo>
                    <a:pt x="279" y="416"/>
                  </a:lnTo>
                  <a:lnTo>
                    <a:pt x="269" y="421"/>
                  </a:lnTo>
                  <a:lnTo>
                    <a:pt x="257" y="427"/>
                  </a:lnTo>
                  <a:lnTo>
                    <a:pt x="244" y="430"/>
                  </a:lnTo>
                  <a:lnTo>
                    <a:pt x="230" y="433"/>
                  </a:lnTo>
                  <a:lnTo>
                    <a:pt x="216" y="433"/>
                  </a:lnTo>
                  <a:lnTo>
                    <a:pt x="202" y="433"/>
                  </a:lnTo>
                  <a:lnTo>
                    <a:pt x="186" y="431"/>
                  </a:lnTo>
                  <a:lnTo>
                    <a:pt x="169" y="428"/>
                  </a:lnTo>
                  <a:lnTo>
                    <a:pt x="152" y="422"/>
                  </a:lnTo>
                  <a:lnTo>
                    <a:pt x="134" y="415"/>
                  </a:lnTo>
                  <a:lnTo>
                    <a:pt x="115" y="406"/>
                  </a:lnTo>
                  <a:lnTo>
                    <a:pt x="98" y="397"/>
                  </a:lnTo>
                  <a:lnTo>
                    <a:pt x="81" y="388"/>
                  </a:lnTo>
                  <a:lnTo>
                    <a:pt x="67" y="379"/>
                  </a:lnTo>
                  <a:lnTo>
                    <a:pt x="54" y="369"/>
                  </a:lnTo>
                  <a:lnTo>
                    <a:pt x="42" y="360"/>
                  </a:lnTo>
                  <a:lnTo>
                    <a:pt x="32" y="350"/>
                  </a:lnTo>
                  <a:lnTo>
                    <a:pt x="24" y="339"/>
                  </a:lnTo>
                  <a:lnTo>
                    <a:pt x="18" y="329"/>
                  </a:lnTo>
                  <a:lnTo>
                    <a:pt x="12" y="318"/>
                  </a:lnTo>
                  <a:lnTo>
                    <a:pt x="8" y="307"/>
                  </a:lnTo>
                  <a:lnTo>
                    <a:pt x="3" y="296"/>
                  </a:lnTo>
                  <a:lnTo>
                    <a:pt x="1" y="285"/>
                  </a:lnTo>
                  <a:lnTo>
                    <a:pt x="0" y="273"/>
                  </a:lnTo>
                  <a:lnTo>
                    <a:pt x="0" y="260"/>
                  </a:lnTo>
                  <a:lnTo>
                    <a:pt x="1" y="248"/>
                  </a:lnTo>
                  <a:lnTo>
                    <a:pt x="2" y="235"/>
                  </a:lnTo>
                  <a:lnTo>
                    <a:pt x="100" y="261"/>
                  </a:lnTo>
                  <a:lnTo>
                    <a:pt x="99" y="273"/>
                  </a:lnTo>
                  <a:lnTo>
                    <a:pt x="99" y="284"/>
                  </a:lnTo>
                  <a:lnTo>
                    <a:pt x="102" y="294"/>
                  </a:lnTo>
                  <a:lnTo>
                    <a:pt x="107" y="304"/>
                  </a:lnTo>
                  <a:lnTo>
                    <a:pt x="112" y="313"/>
                  </a:lnTo>
                  <a:lnTo>
                    <a:pt x="122" y="322"/>
                  </a:lnTo>
                  <a:lnTo>
                    <a:pt x="133" y="330"/>
                  </a:lnTo>
                  <a:lnTo>
                    <a:pt x="146" y="338"/>
                  </a:lnTo>
                  <a:lnTo>
                    <a:pt x="164" y="346"/>
                  </a:lnTo>
                  <a:lnTo>
                    <a:pt x="180" y="350"/>
                  </a:lnTo>
                  <a:lnTo>
                    <a:pt x="187" y="352"/>
                  </a:lnTo>
                  <a:lnTo>
                    <a:pt x="193" y="353"/>
                  </a:lnTo>
                  <a:lnTo>
                    <a:pt x="200" y="353"/>
                  </a:lnTo>
                  <a:lnTo>
                    <a:pt x="205" y="353"/>
                  </a:lnTo>
                  <a:lnTo>
                    <a:pt x="212" y="351"/>
                  </a:lnTo>
                  <a:lnTo>
                    <a:pt x="217" y="349"/>
                  </a:lnTo>
                  <a:lnTo>
                    <a:pt x="222" y="345"/>
                  </a:lnTo>
                  <a:lnTo>
                    <a:pt x="225" y="339"/>
                  </a:lnTo>
                  <a:lnTo>
                    <a:pt x="227" y="334"/>
                  </a:lnTo>
                  <a:lnTo>
                    <a:pt x="227" y="329"/>
                  </a:lnTo>
                  <a:lnTo>
                    <a:pt x="226" y="324"/>
                  </a:lnTo>
                  <a:lnTo>
                    <a:pt x="224" y="317"/>
                  </a:lnTo>
                  <a:lnTo>
                    <a:pt x="221" y="313"/>
                  </a:lnTo>
                  <a:lnTo>
                    <a:pt x="216" y="307"/>
                  </a:lnTo>
                  <a:lnTo>
                    <a:pt x="210" y="301"/>
                  </a:lnTo>
                  <a:lnTo>
                    <a:pt x="201" y="292"/>
                  </a:lnTo>
                  <a:lnTo>
                    <a:pt x="179" y="272"/>
                  </a:lnTo>
                  <a:lnTo>
                    <a:pt x="148" y="248"/>
                  </a:lnTo>
                  <a:lnTo>
                    <a:pt x="133" y="235"/>
                  </a:lnTo>
                  <a:lnTo>
                    <a:pt x="119" y="222"/>
                  </a:lnTo>
                  <a:lnTo>
                    <a:pt x="105" y="210"/>
                  </a:lnTo>
                  <a:lnTo>
                    <a:pt x="93" y="198"/>
                  </a:lnTo>
                  <a:lnTo>
                    <a:pt x="84" y="186"/>
                  </a:lnTo>
                  <a:lnTo>
                    <a:pt x="76" y="175"/>
                  </a:lnTo>
                  <a:lnTo>
                    <a:pt x="69" y="165"/>
                  </a:lnTo>
                  <a:lnTo>
                    <a:pt x="64" y="154"/>
                  </a:lnTo>
                  <a:lnTo>
                    <a:pt x="59" y="144"/>
                  </a:lnTo>
                  <a:lnTo>
                    <a:pt x="57" y="134"/>
                  </a:lnTo>
                  <a:lnTo>
                    <a:pt x="56" y="123"/>
                  </a:lnTo>
                  <a:lnTo>
                    <a:pt x="56" y="113"/>
                  </a:lnTo>
                  <a:lnTo>
                    <a:pt x="57" y="102"/>
                  </a:lnTo>
                  <a:lnTo>
                    <a:pt x="59" y="91"/>
                  </a:lnTo>
                  <a:lnTo>
                    <a:pt x="64" y="80"/>
                  </a:lnTo>
                  <a:lnTo>
                    <a:pt x="68" y="69"/>
                  </a:lnTo>
                  <a:lnTo>
                    <a:pt x="75" y="57"/>
                  </a:lnTo>
                  <a:lnTo>
                    <a:pt x="82" y="46"/>
                  </a:lnTo>
                  <a:lnTo>
                    <a:pt x="91" y="37"/>
                  </a:lnTo>
                  <a:lnTo>
                    <a:pt x="101" y="29"/>
                  </a:lnTo>
                  <a:lnTo>
                    <a:pt x="112" y="21"/>
                  </a:lnTo>
                  <a:lnTo>
                    <a:pt x="124" y="14"/>
                  </a:lnTo>
                  <a:lnTo>
                    <a:pt x="136" y="9"/>
                  </a:lnTo>
                  <a:lnTo>
                    <a:pt x="150" y="5"/>
                  </a:lnTo>
                  <a:lnTo>
                    <a:pt x="166" y="1"/>
                  </a:lnTo>
                  <a:lnTo>
                    <a:pt x="181" y="0"/>
                  </a:lnTo>
                  <a:lnTo>
                    <a:pt x="198" y="1"/>
                  </a:lnTo>
                  <a:lnTo>
                    <a:pt x="214" y="3"/>
                  </a:lnTo>
                  <a:lnTo>
                    <a:pt x="233" y="7"/>
                  </a:lnTo>
                  <a:lnTo>
                    <a:pt x="250" y="12"/>
                  </a:lnTo>
                  <a:lnTo>
                    <a:pt x="270" y="20"/>
                  </a:lnTo>
                  <a:lnTo>
                    <a:pt x="290" y="29"/>
                  </a:lnTo>
                  <a:lnTo>
                    <a:pt x="307" y="37"/>
                  </a:lnTo>
                  <a:lnTo>
                    <a:pt x="324" y="47"/>
                  </a:lnTo>
                  <a:lnTo>
                    <a:pt x="338" y="57"/>
                  </a:lnTo>
                  <a:lnTo>
                    <a:pt x="351" y="68"/>
                  </a:lnTo>
                  <a:lnTo>
                    <a:pt x="363" y="79"/>
                  </a:lnTo>
                  <a:lnTo>
                    <a:pt x="374" y="90"/>
                  </a:lnTo>
                  <a:lnTo>
                    <a:pt x="383" y="102"/>
                  </a:lnTo>
                  <a:lnTo>
                    <a:pt x="391" y="114"/>
                  </a:lnTo>
                  <a:lnTo>
                    <a:pt x="397" y="127"/>
                  </a:lnTo>
                  <a:lnTo>
                    <a:pt x="403" y="141"/>
                  </a:lnTo>
                  <a:lnTo>
                    <a:pt x="406" y="154"/>
                  </a:lnTo>
                  <a:lnTo>
                    <a:pt x="409" y="167"/>
                  </a:lnTo>
                  <a:lnTo>
                    <a:pt x="410" y="180"/>
                  </a:lnTo>
                  <a:lnTo>
                    <a:pt x="410" y="194"/>
                  </a:lnTo>
                  <a:lnTo>
                    <a:pt x="409" y="209"/>
                  </a:lnTo>
                  <a:lnTo>
                    <a:pt x="407" y="223"/>
                  </a:lnTo>
                  <a:close/>
                </a:path>
              </a:pathLst>
            </a:custGeom>
            <a:solidFill>
              <a:srgbClr val="1F1A17"/>
            </a:solidFill>
            <a:ln w="9525">
              <a:noFill/>
              <a:round/>
              <a:headEnd/>
              <a:tailEnd/>
            </a:ln>
          </p:spPr>
          <p:txBody>
            <a:bodyPr/>
            <a:lstStyle/>
            <a:p>
              <a:endParaRPr lang="zh-CN" altLang="en-US"/>
            </a:p>
          </p:txBody>
        </p:sp>
        <p:sp>
          <p:nvSpPr>
            <p:cNvPr id="413721" name="Freeform 25"/>
            <p:cNvSpPr>
              <a:spLocks noEditPoints="1"/>
            </p:cNvSpPr>
            <p:nvPr/>
          </p:nvSpPr>
          <p:spPr bwMode="auto">
            <a:xfrm>
              <a:off x="1856" y="3077"/>
              <a:ext cx="147" cy="122"/>
            </a:xfrm>
            <a:custGeom>
              <a:avLst/>
              <a:gdLst/>
              <a:ahLst/>
              <a:cxnLst>
                <a:cxn ang="0">
                  <a:pos x="152" y="425"/>
                </a:cxn>
                <a:cxn ang="0">
                  <a:pos x="182" y="383"/>
                </a:cxn>
                <a:cxn ang="0">
                  <a:pos x="164" y="386"/>
                </a:cxn>
                <a:cxn ang="0">
                  <a:pos x="138" y="386"/>
                </a:cxn>
                <a:cxn ang="0">
                  <a:pos x="111" y="381"/>
                </a:cxn>
                <a:cxn ang="0">
                  <a:pos x="93" y="376"/>
                </a:cxn>
                <a:cxn ang="0">
                  <a:pos x="77" y="367"/>
                </a:cxn>
                <a:cxn ang="0">
                  <a:pos x="60" y="356"/>
                </a:cxn>
                <a:cxn ang="0">
                  <a:pos x="41" y="338"/>
                </a:cxn>
                <a:cxn ang="0">
                  <a:pos x="21" y="312"/>
                </a:cxn>
                <a:cxn ang="0">
                  <a:pos x="8" y="282"/>
                </a:cxn>
                <a:cxn ang="0">
                  <a:pos x="1" y="250"/>
                </a:cxn>
                <a:cxn ang="0">
                  <a:pos x="0" y="213"/>
                </a:cxn>
                <a:cxn ang="0">
                  <a:pos x="8" y="177"/>
                </a:cxn>
                <a:cxn ang="0">
                  <a:pos x="24" y="141"/>
                </a:cxn>
                <a:cxn ang="0">
                  <a:pos x="47" y="104"/>
                </a:cxn>
                <a:cxn ang="0">
                  <a:pos x="79" y="68"/>
                </a:cxn>
                <a:cxn ang="0">
                  <a:pos x="113" y="39"/>
                </a:cxn>
                <a:cxn ang="0">
                  <a:pos x="147" y="17"/>
                </a:cxn>
                <a:cxn ang="0">
                  <a:pos x="183" y="4"/>
                </a:cxn>
                <a:cxn ang="0">
                  <a:pos x="219" y="0"/>
                </a:cxn>
                <a:cxn ang="0">
                  <a:pos x="253" y="2"/>
                </a:cxn>
                <a:cxn ang="0">
                  <a:pos x="284" y="10"/>
                </a:cxn>
                <a:cxn ang="0">
                  <a:pos x="313" y="26"/>
                </a:cxn>
                <a:cxn ang="0">
                  <a:pos x="338" y="48"/>
                </a:cxn>
                <a:cxn ang="0">
                  <a:pos x="356" y="72"/>
                </a:cxn>
                <a:cxn ang="0">
                  <a:pos x="368" y="100"/>
                </a:cxn>
                <a:cxn ang="0">
                  <a:pos x="375" y="136"/>
                </a:cxn>
                <a:cxn ang="0">
                  <a:pos x="508" y="5"/>
                </a:cxn>
                <a:cxn ang="0">
                  <a:pos x="227" y="489"/>
                </a:cxn>
                <a:cxn ang="0">
                  <a:pos x="284" y="263"/>
                </a:cxn>
                <a:cxn ang="0">
                  <a:pos x="302" y="239"/>
                </a:cxn>
                <a:cxn ang="0">
                  <a:pos x="313" y="216"/>
                </a:cxn>
                <a:cxn ang="0">
                  <a:pos x="318" y="194"/>
                </a:cxn>
                <a:cxn ang="0">
                  <a:pos x="319" y="173"/>
                </a:cxn>
                <a:cxn ang="0">
                  <a:pos x="316" y="154"/>
                </a:cxn>
                <a:cxn ang="0">
                  <a:pos x="308" y="138"/>
                </a:cxn>
                <a:cxn ang="0">
                  <a:pos x="298" y="123"/>
                </a:cxn>
                <a:cxn ang="0">
                  <a:pos x="284" y="111"/>
                </a:cxn>
                <a:cxn ang="0">
                  <a:pos x="269" y="103"/>
                </a:cxn>
                <a:cxn ang="0">
                  <a:pos x="252" y="98"/>
                </a:cxn>
                <a:cxn ang="0">
                  <a:pos x="235" y="98"/>
                </a:cxn>
                <a:cxn ang="0">
                  <a:pos x="216" y="102"/>
                </a:cxn>
                <a:cxn ang="0">
                  <a:pos x="196" y="109"/>
                </a:cxn>
                <a:cxn ang="0">
                  <a:pos x="177" y="123"/>
                </a:cxn>
                <a:cxn ang="0">
                  <a:pos x="155" y="143"/>
                </a:cxn>
                <a:cxn ang="0">
                  <a:pos x="135" y="167"/>
                </a:cxn>
                <a:cxn ang="0">
                  <a:pos x="118" y="190"/>
                </a:cxn>
                <a:cxn ang="0">
                  <a:pos x="109" y="211"/>
                </a:cxn>
                <a:cxn ang="0">
                  <a:pos x="103" y="232"/>
                </a:cxn>
                <a:cxn ang="0">
                  <a:pos x="102" y="252"/>
                </a:cxn>
                <a:cxn ang="0">
                  <a:pos x="105" y="269"/>
                </a:cxn>
                <a:cxn ang="0">
                  <a:pos x="112" y="286"/>
                </a:cxn>
                <a:cxn ang="0">
                  <a:pos x="123" y="300"/>
                </a:cxn>
                <a:cxn ang="0">
                  <a:pos x="136" y="312"/>
                </a:cxn>
                <a:cxn ang="0">
                  <a:pos x="152" y="321"/>
                </a:cxn>
                <a:cxn ang="0">
                  <a:pos x="169" y="325"/>
                </a:cxn>
                <a:cxn ang="0">
                  <a:pos x="187" y="326"/>
                </a:cxn>
                <a:cxn ang="0">
                  <a:pos x="206" y="323"/>
                </a:cxn>
                <a:cxn ang="0">
                  <a:pos x="226" y="315"/>
                </a:cxn>
                <a:cxn ang="0">
                  <a:pos x="246" y="303"/>
                </a:cxn>
                <a:cxn ang="0">
                  <a:pos x="264" y="286"/>
                </a:cxn>
              </a:cxnLst>
              <a:rect l="0" t="0" r="r" b="b"/>
              <a:pathLst>
                <a:path w="587" h="489">
                  <a:moveTo>
                    <a:pt x="227" y="489"/>
                  </a:moveTo>
                  <a:lnTo>
                    <a:pt x="152" y="425"/>
                  </a:lnTo>
                  <a:lnTo>
                    <a:pt x="191" y="380"/>
                  </a:lnTo>
                  <a:lnTo>
                    <a:pt x="182" y="383"/>
                  </a:lnTo>
                  <a:lnTo>
                    <a:pt x="173" y="384"/>
                  </a:lnTo>
                  <a:lnTo>
                    <a:pt x="164" y="386"/>
                  </a:lnTo>
                  <a:lnTo>
                    <a:pt x="156" y="387"/>
                  </a:lnTo>
                  <a:lnTo>
                    <a:pt x="138" y="386"/>
                  </a:lnTo>
                  <a:lnTo>
                    <a:pt x="119" y="383"/>
                  </a:lnTo>
                  <a:lnTo>
                    <a:pt x="111" y="381"/>
                  </a:lnTo>
                  <a:lnTo>
                    <a:pt x="102" y="379"/>
                  </a:lnTo>
                  <a:lnTo>
                    <a:pt x="93" y="376"/>
                  </a:lnTo>
                  <a:lnTo>
                    <a:pt x="84" y="371"/>
                  </a:lnTo>
                  <a:lnTo>
                    <a:pt x="77" y="367"/>
                  </a:lnTo>
                  <a:lnTo>
                    <a:pt x="68" y="363"/>
                  </a:lnTo>
                  <a:lnTo>
                    <a:pt x="60" y="356"/>
                  </a:lnTo>
                  <a:lnTo>
                    <a:pt x="53" y="350"/>
                  </a:lnTo>
                  <a:lnTo>
                    <a:pt x="41" y="338"/>
                  </a:lnTo>
                  <a:lnTo>
                    <a:pt x="30" y="325"/>
                  </a:lnTo>
                  <a:lnTo>
                    <a:pt x="21" y="312"/>
                  </a:lnTo>
                  <a:lnTo>
                    <a:pt x="13" y="298"/>
                  </a:lnTo>
                  <a:lnTo>
                    <a:pt x="8" y="282"/>
                  </a:lnTo>
                  <a:lnTo>
                    <a:pt x="3" y="266"/>
                  </a:lnTo>
                  <a:lnTo>
                    <a:pt x="1" y="250"/>
                  </a:lnTo>
                  <a:lnTo>
                    <a:pt x="0" y="232"/>
                  </a:lnTo>
                  <a:lnTo>
                    <a:pt x="0" y="213"/>
                  </a:lnTo>
                  <a:lnTo>
                    <a:pt x="3" y="196"/>
                  </a:lnTo>
                  <a:lnTo>
                    <a:pt x="8" y="177"/>
                  </a:lnTo>
                  <a:lnTo>
                    <a:pt x="15" y="159"/>
                  </a:lnTo>
                  <a:lnTo>
                    <a:pt x="24" y="141"/>
                  </a:lnTo>
                  <a:lnTo>
                    <a:pt x="35" y="122"/>
                  </a:lnTo>
                  <a:lnTo>
                    <a:pt x="47" y="104"/>
                  </a:lnTo>
                  <a:lnTo>
                    <a:pt x="62" y="86"/>
                  </a:lnTo>
                  <a:lnTo>
                    <a:pt x="79" y="68"/>
                  </a:lnTo>
                  <a:lnTo>
                    <a:pt x="95" y="52"/>
                  </a:lnTo>
                  <a:lnTo>
                    <a:pt x="113" y="39"/>
                  </a:lnTo>
                  <a:lnTo>
                    <a:pt x="129" y="27"/>
                  </a:lnTo>
                  <a:lnTo>
                    <a:pt x="147" y="17"/>
                  </a:lnTo>
                  <a:lnTo>
                    <a:pt x="164" y="9"/>
                  </a:lnTo>
                  <a:lnTo>
                    <a:pt x="183" y="4"/>
                  </a:lnTo>
                  <a:lnTo>
                    <a:pt x="201" y="1"/>
                  </a:lnTo>
                  <a:lnTo>
                    <a:pt x="219" y="0"/>
                  </a:lnTo>
                  <a:lnTo>
                    <a:pt x="236" y="0"/>
                  </a:lnTo>
                  <a:lnTo>
                    <a:pt x="253" y="2"/>
                  </a:lnTo>
                  <a:lnTo>
                    <a:pt x="269" y="5"/>
                  </a:lnTo>
                  <a:lnTo>
                    <a:pt x="284" y="10"/>
                  </a:lnTo>
                  <a:lnTo>
                    <a:pt x="299" y="17"/>
                  </a:lnTo>
                  <a:lnTo>
                    <a:pt x="313" y="26"/>
                  </a:lnTo>
                  <a:lnTo>
                    <a:pt x="327" y="37"/>
                  </a:lnTo>
                  <a:lnTo>
                    <a:pt x="338" y="48"/>
                  </a:lnTo>
                  <a:lnTo>
                    <a:pt x="348" y="60"/>
                  </a:lnTo>
                  <a:lnTo>
                    <a:pt x="356" y="72"/>
                  </a:lnTo>
                  <a:lnTo>
                    <a:pt x="363" y="86"/>
                  </a:lnTo>
                  <a:lnTo>
                    <a:pt x="368" y="100"/>
                  </a:lnTo>
                  <a:lnTo>
                    <a:pt x="372" y="117"/>
                  </a:lnTo>
                  <a:lnTo>
                    <a:pt x="375" y="136"/>
                  </a:lnTo>
                  <a:lnTo>
                    <a:pt x="376" y="156"/>
                  </a:lnTo>
                  <a:lnTo>
                    <a:pt x="508" y="5"/>
                  </a:lnTo>
                  <a:lnTo>
                    <a:pt x="587" y="74"/>
                  </a:lnTo>
                  <a:lnTo>
                    <a:pt x="227" y="489"/>
                  </a:lnTo>
                  <a:close/>
                  <a:moveTo>
                    <a:pt x="274" y="276"/>
                  </a:moveTo>
                  <a:lnTo>
                    <a:pt x="284" y="263"/>
                  </a:lnTo>
                  <a:lnTo>
                    <a:pt x="294" y="251"/>
                  </a:lnTo>
                  <a:lnTo>
                    <a:pt x="302" y="239"/>
                  </a:lnTo>
                  <a:lnTo>
                    <a:pt x="307" y="228"/>
                  </a:lnTo>
                  <a:lnTo>
                    <a:pt x="313" y="216"/>
                  </a:lnTo>
                  <a:lnTo>
                    <a:pt x="316" y="205"/>
                  </a:lnTo>
                  <a:lnTo>
                    <a:pt x="318" y="194"/>
                  </a:lnTo>
                  <a:lnTo>
                    <a:pt x="319" y="184"/>
                  </a:lnTo>
                  <a:lnTo>
                    <a:pt x="319" y="173"/>
                  </a:lnTo>
                  <a:lnTo>
                    <a:pt x="318" y="164"/>
                  </a:lnTo>
                  <a:lnTo>
                    <a:pt x="316" y="154"/>
                  </a:lnTo>
                  <a:lnTo>
                    <a:pt x="313" y="145"/>
                  </a:lnTo>
                  <a:lnTo>
                    <a:pt x="308" y="138"/>
                  </a:lnTo>
                  <a:lnTo>
                    <a:pt x="304" y="130"/>
                  </a:lnTo>
                  <a:lnTo>
                    <a:pt x="298" y="123"/>
                  </a:lnTo>
                  <a:lnTo>
                    <a:pt x="292" y="117"/>
                  </a:lnTo>
                  <a:lnTo>
                    <a:pt x="284" y="111"/>
                  </a:lnTo>
                  <a:lnTo>
                    <a:pt x="276" y="107"/>
                  </a:lnTo>
                  <a:lnTo>
                    <a:pt x="269" y="103"/>
                  </a:lnTo>
                  <a:lnTo>
                    <a:pt x="261" y="100"/>
                  </a:lnTo>
                  <a:lnTo>
                    <a:pt x="252" y="98"/>
                  </a:lnTo>
                  <a:lnTo>
                    <a:pt x="243" y="97"/>
                  </a:lnTo>
                  <a:lnTo>
                    <a:pt x="235" y="98"/>
                  </a:lnTo>
                  <a:lnTo>
                    <a:pt x="226" y="99"/>
                  </a:lnTo>
                  <a:lnTo>
                    <a:pt x="216" y="102"/>
                  </a:lnTo>
                  <a:lnTo>
                    <a:pt x="206" y="105"/>
                  </a:lnTo>
                  <a:lnTo>
                    <a:pt x="196" y="109"/>
                  </a:lnTo>
                  <a:lnTo>
                    <a:pt x="186" y="116"/>
                  </a:lnTo>
                  <a:lnTo>
                    <a:pt x="177" y="123"/>
                  </a:lnTo>
                  <a:lnTo>
                    <a:pt x="166" y="133"/>
                  </a:lnTo>
                  <a:lnTo>
                    <a:pt x="155" y="143"/>
                  </a:lnTo>
                  <a:lnTo>
                    <a:pt x="144" y="155"/>
                  </a:lnTo>
                  <a:lnTo>
                    <a:pt x="135" y="167"/>
                  </a:lnTo>
                  <a:lnTo>
                    <a:pt x="126" y="178"/>
                  </a:lnTo>
                  <a:lnTo>
                    <a:pt x="118" y="190"/>
                  </a:lnTo>
                  <a:lnTo>
                    <a:pt x="113" y="201"/>
                  </a:lnTo>
                  <a:lnTo>
                    <a:pt x="109" y="211"/>
                  </a:lnTo>
                  <a:lnTo>
                    <a:pt x="105" y="222"/>
                  </a:lnTo>
                  <a:lnTo>
                    <a:pt x="103" y="232"/>
                  </a:lnTo>
                  <a:lnTo>
                    <a:pt x="102" y="242"/>
                  </a:lnTo>
                  <a:lnTo>
                    <a:pt x="102" y="252"/>
                  </a:lnTo>
                  <a:lnTo>
                    <a:pt x="103" y="261"/>
                  </a:lnTo>
                  <a:lnTo>
                    <a:pt x="105" y="269"/>
                  </a:lnTo>
                  <a:lnTo>
                    <a:pt x="109" y="278"/>
                  </a:lnTo>
                  <a:lnTo>
                    <a:pt x="112" y="286"/>
                  </a:lnTo>
                  <a:lnTo>
                    <a:pt x="117" y="293"/>
                  </a:lnTo>
                  <a:lnTo>
                    <a:pt x="123" y="300"/>
                  </a:lnTo>
                  <a:lnTo>
                    <a:pt x="129" y="306"/>
                  </a:lnTo>
                  <a:lnTo>
                    <a:pt x="136" y="312"/>
                  </a:lnTo>
                  <a:lnTo>
                    <a:pt x="144" y="316"/>
                  </a:lnTo>
                  <a:lnTo>
                    <a:pt x="152" y="321"/>
                  </a:lnTo>
                  <a:lnTo>
                    <a:pt x="160" y="323"/>
                  </a:lnTo>
                  <a:lnTo>
                    <a:pt x="169" y="325"/>
                  </a:lnTo>
                  <a:lnTo>
                    <a:pt x="178" y="326"/>
                  </a:lnTo>
                  <a:lnTo>
                    <a:pt x="187" y="326"/>
                  </a:lnTo>
                  <a:lnTo>
                    <a:pt x="197" y="325"/>
                  </a:lnTo>
                  <a:lnTo>
                    <a:pt x="206" y="323"/>
                  </a:lnTo>
                  <a:lnTo>
                    <a:pt x="216" y="320"/>
                  </a:lnTo>
                  <a:lnTo>
                    <a:pt x="226" y="315"/>
                  </a:lnTo>
                  <a:lnTo>
                    <a:pt x="236" y="310"/>
                  </a:lnTo>
                  <a:lnTo>
                    <a:pt x="246" y="303"/>
                  </a:lnTo>
                  <a:lnTo>
                    <a:pt x="254" y="296"/>
                  </a:lnTo>
                  <a:lnTo>
                    <a:pt x="264" y="286"/>
                  </a:lnTo>
                  <a:lnTo>
                    <a:pt x="274" y="276"/>
                  </a:lnTo>
                  <a:close/>
                </a:path>
              </a:pathLst>
            </a:custGeom>
            <a:solidFill>
              <a:srgbClr val="1F1A17"/>
            </a:solidFill>
            <a:ln w="9525">
              <a:noFill/>
              <a:round/>
              <a:headEnd/>
              <a:tailEnd/>
            </a:ln>
          </p:spPr>
          <p:txBody>
            <a:bodyPr/>
            <a:lstStyle/>
            <a:p>
              <a:endParaRPr lang="zh-CN" altLang="en-US"/>
            </a:p>
          </p:txBody>
        </p:sp>
        <p:sp>
          <p:nvSpPr>
            <p:cNvPr id="413722" name="Freeform 26"/>
            <p:cNvSpPr>
              <a:spLocks noEditPoints="1"/>
            </p:cNvSpPr>
            <p:nvPr/>
          </p:nvSpPr>
          <p:spPr bwMode="auto">
            <a:xfrm>
              <a:off x="1766" y="3008"/>
              <a:ext cx="106" cy="105"/>
            </a:xfrm>
            <a:custGeom>
              <a:avLst/>
              <a:gdLst/>
              <a:ahLst/>
              <a:cxnLst>
                <a:cxn ang="0">
                  <a:pos x="343" y="367"/>
                </a:cxn>
                <a:cxn ang="0">
                  <a:pos x="312" y="390"/>
                </a:cxn>
                <a:cxn ang="0">
                  <a:pos x="275" y="408"/>
                </a:cxn>
                <a:cxn ang="0">
                  <a:pos x="236" y="418"/>
                </a:cxn>
                <a:cxn ang="0">
                  <a:pos x="198" y="420"/>
                </a:cxn>
                <a:cxn ang="0">
                  <a:pos x="158" y="413"/>
                </a:cxn>
                <a:cxn ang="0">
                  <a:pos x="121" y="398"/>
                </a:cxn>
                <a:cxn ang="0">
                  <a:pos x="86" y="375"/>
                </a:cxn>
                <a:cxn ang="0">
                  <a:pos x="44" y="335"/>
                </a:cxn>
                <a:cxn ang="0">
                  <a:pos x="13" y="283"/>
                </a:cxn>
                <a:cxn ang="0">
                  <a:pos x="0" y="225"/>
                </a:cxn>
                <a:cxn ang="0">
                  <a:pos x="6" y="165"/>
                </a:cxn>
                <a:cxn ang="0">
                  <a:pos x="29" y="110"/>
                </a:cxn>
                <a:cxn ang="0">
                  <a:pos x="69" y="60"/>
                </a:cxn>
                <a:cxn ang="0">
                  <a:pos x="120" y="22"/>
                </a:cxn>
                <a:cxn ang="0">
                  <a:pos x="177" y="3"/>
                </a:cxn>
                <a:cxn ang="0">
                  <a:pos x="237" y="1"/>
                </a:cxn>
                <a:cxn ang="0">
                  <a:pos x="294" y="18"/>
                </a:cxn>
                <a:cxn ang="0">
                  <a:pos x="347" y="52"/>
                </a:cxn>
                <a:cxn ang="0">
                  <a:pos x="374" y="82"/>
                </a:cxn>
                <a:cxn ang="0">
                  <a:pos x="397" y="114"/>
                </a:cxn>
                <a:cxn ang="0">
                  <a:pos x="414" y="152"/>
                </a:cxn>
                <a:cxn ang="0">
                  <a:pos x="422" y="191"/>
                </a:cxn>
                <a:cxn ang="0">
                  <a:pos x="421" y="230"/>
                </a:cxn>
                <a:cxn ang="0">
                  <a:pos x="410" y="270"/>
                </a:cxn>
                <a:cxn ang="0">
                  <a:pos x="391" y="310"/>
                </a:cxn>
                <a:cxn ang="0">
                  <a:pos x="362" y="348"/>
                </a:cxn>
                <a:cxn ang="0">
                  <a:pos x="301" y="250"/>
                </a:cxn>
                <a:cxn ang="0">
                  <a:pos x="317" y="219"/>
                </a:cxn>
                <a:cxn ang="0">
                  <a:pos x="322" y="186"/>
                </a:cxn>
                <a:cxn ang="0">
                  <a:pos x="317" y="157"/>
                </a:cxn>
                <a:cxn ang="0">
                  <a:pos x="304" y="131"/>
                </a:cxn>
                <a:cxn ang="0">
                  <a:pos x="282" y="111"/>
                </a:cxn>
                <a:cxn ang="0">
                  <a:pos x="257" y="98"/>
                </a:cxn>
                <a:cxn ang="0">
                  <a:pos x="228" y="95"/>
                </a:cxn>
                <a:cxn ang="0">
                  <a:pos x="197" y="100"/>
                </a:cxn>
                <a:cxn ang="0">
                  <a:pos x="166" y="118"/>
                </a:cxn>
                <a:cxn ang="0">
                  <a:pos x="136" y="146"/>
                </a:cxn>
                <a:cxn ang="0">
                  <a:pos x="113" y="179"/>
                </a:cxn>
                <a:cxn ang="0">
                  <a:pos x="101" y="211"/>
                </a:cxn>
                <a:cxn ang="0">
                  <a:pos x="99" y="243"/>
                </a:cxn>
                <a:cxn ang="0">
                  <a:pos x="107" y="270"/>
                </a:cxn>
                <a:cxn ang="0">
                  <a:pos x="123" y="294"/>
                </a:cxn>
                <a:cxn ang="0">
                  <a:pos x="146" y="313"/>
                </a:cxn>
                <a:cxn ang="0">
                  <a:pos x="173" y="323"/>
                </a:cxn>
                <a:cxn ang="0">
                  <a:pos x="203" y="323"/>
                </a:cxn>
                <a:cxn ang="0">
                  <a:pos x="234" y="314"/>
                </a:cxn>
                <a:cxn ang="0">
                  <a:pos x="265" y="293"/>
                </a:cxn>
              </a:cxnLst>
              <a:rect l="0" t="0" r="r" b="b"/>
              <a:pathLst>
                <a:path w="422" h="420">
                  <a:moveTo>
                    <a:pt x="362" y="348"/>
                  </a:moveTo>
                  <a:lnTo>
                    <a:pt x="352" y="358"/>
                  </a:lnTo>
                  <a:lnTo>
                    <a:pt x="343" y="367"/>
                  </a:lnTo>
                  <a:lnTo>
                    <a:pt x="334" y="375"/>
                  </a:lnTo>
                  <a:lnTo>
                    <a:pt x="323" y="383"/>
                  </a:lnTo>
                  <a:lnTo>
                    <a:pt x="312" y="390"/>
                  </a:lnTo>
                  <a:lnTo>
                    <a:pt x="301" y="396"/>
                  </a:lnTo>
                  <a:lnTo>
                    <a:pt x="288" y="403"/>
                  </a:lnTo>
                  <a:lnTo>
                    <a:pt x="275" y="408"/>
                  </a:lnTo>
                  <a:lnTo>
                    <a:pt x="262" y="413"/>
                  </a:lnTo>
                  <a:lnTo>
                    <a:pt x="249" y="416"/>
                  </a:lnTo>
                  <a:lnTo>
                    <a:pt x="236" y="418"/>
                  </a:lnTo>
                  <a:lnTo>
                    <a:pt x="224" y="420"/>
                  </a:lnTo>
                  <a:lnTo>
                    <a:pt x="211" y="420"/>
                  </a:lnTo>
                  <a:lnTo>
                    <a:pt x="198" y="420"/>
                  </a:lnTo>
                  <a:lnTo>
                    <a:pt x="184" y="418"/>
                  </a:lnTo>
                  <a:lnTo>
                    <a:pt x="171" y="416"/>
                  </a:lnTo>
                  <a:lnTo>
                    <a:pt x="158" y="413"/>
                  </a:lnTo>
                  <a:lnTo>
                    <a:pt x="145" y="408"/>
                  </a:lnTo>
                  <a:lnTo>
                    <a:pt x="133" y="404"/>
                  </a:lnTo>
                  <a:lnTo>
                    <a:pt x="121" y="398"/>
                  </a:lnTo>
                  <a:lnTo>
                    <a:pt x="109" y="392"/>
                  </a:lnTo>
                  <a:lnTo>
                    <a:pt x="97" y="384"/>
                  </a:lnTo>
                  <a:lnTo>
                    <a:pt x="86" y="375"/>
                  </a:lnTo>
                  <a:lnTo>
                    <a:pt x="74" y="367"/>
                  </a:lnTo>
                  <a:lnTo>
                    <a:pt x="58" y="351"/>
                  </a:lnTo>
                  <a:lnTo>
                    <a:pt x="44" y="335"/>
                  </a:lnTo>
                  <a:lnTo>
                    <a:pt x="32" y="318"/>
                  </a:lnTo>
                  <a:lnTo>
                    <a:pt x="22" y="301"/>
                  </a:lnTo>
                  <a:lnTo>
                    <a:pt x="13" y="283"/>
                  </a:lnTo>
                  <a:lnTo>
                    <a:pt x="7" y="265"/>
                  </a:lnTo>
                  <a:lnTo>
                    <a:pt x="3" y="245"/>
                  </a:lnTo>
                  <a:lnTo>
                    <a:pt x="0" y="225"/>
                  </a:lnTo>
                  <a:lnTo>
                    <a:pt x="0" y="204"/>
                  </a:lnTo>
                  <a:lnTo>
                    <a:pt x="2" y="185"/>
                  </a:lnTo>
                  <a:lnTo>
                    <a:pt x="6" y="165"/>
                  </a:lnTo>
                  <a:lnTo>
                    <a:pt x="11" y="146"/>
                  </a:lnTo>
                  <a:lnTo>
                    <a:pt x="19" y="128"/>
                  </a:lnTo>
                  <a:lnTo>
                    <a:pt x="29" y="110"/>
                  </a:lnTo>
                  <a:lnTo>
                    <a:pt x="41" y="92"/>
                  </a:lnTo>
                  <a:lnTo>
                    <a:pt x="54" y="75"/>
                  </a:lnTo>
                  <a:lnTo>
                    <a:pt x="69" y="60"/>
                  </a:lnTo>
                  <a:lnTo>
                    <a:pt x="86" y="45"/>
                  </a:lnTo>
                  <a:lnTo>
                    <a:pt x="102" y="33"/>
                  </a:lnTo>
                  <a:lnTo>
                    <a:pt x="120" y="22"/>
                  </a:lnTo>
                  <a:lnTo>
                    <a:pt x="137" y="14"/>
                  </a:lnTo>
                  <a:lnTo>
                    <a:pt x="157" y="8"/>
                  </a:lnTo>
                  <a:lnTo>
                    <a:pt x="177" y="3"/>
                  </a:lnTo>
                  <a:lnTo>
                    <a:pt x="197" y="0"/>
                  </a:lnTo>
                  <a:lnTo>
                    <a:pt x="217" y="0"/>
                  </a:lnTo>
                  <a:lnTo>
                    <a:pt x="237" y="1"/>
                  </a:lnTo>
                  <a:lnTo>
                    <a:pt x="257" y="5"/>
                  </a:lnTo>
                  <a:lnTo>
                    <a:pt x="275" y="10"/>
                  </a:lnTo>
                  <a:lnTo>
                    <a:pt x="294" y="18"/>
                  </a:lnTo>
                  <a:lnTo>
                    <a:pt x="312" y="27"/>
                  </a:lnTo>
                  <a:lnTo>
                    <a:pt x="329" y="39"/>
                  </a:lnTo>
                  <a:lnTo>
                    <a:pt x="347" y="52"/>
                  </a:lnTo>
                  <a:lnTo>
                    <a:pt x="357" y="61"/>
                  </a:lnTo>
                  <a:lnTo>
                    <a:pt x="365" y="71"/>
                  </a:lnTo>
                  <a:lnTo>
                    <a:pt x="374" y="82"/>
                  </a:lnTo>
                  <a:lnTo>
                    <a:pt x="383" y="91"/>
                  </a:lnTo>
                  <a:lnTo>
                    <a:pt x="391" y="102"/>
                  </a:lnTo>
                  <a:lnTo>
                    <a:pt x="397" y="114"/>
                  </a:lnTo>
                  <a:lnTo>
                    <a:pt x="404" y="126"/>
                  </a:lnTo>
                  <a:lnTo>
                    <a:pt x="409" y="139"/>
                  </a:lnTo>
                  <a:lnTo>
                    <a:pt x="414" y="152"/>
                  </a:lnTo>
                  <a:lnTo>
                    <a:pt x="418" y="165"/>
                  </a:lnTo>
                  <a:lnTo>
                    <a:pt x="420" y="178"/>
                  </a:lnTo>
                  <a:lnTo>
                    <a:pt x="422" y="191"/>
                  </a:lnTo>
                  <a:lnTo>
                    <a:pt x="422" y="203"/>
                  </a:lnTo>
                  <a:lnTo>
                    <a:pt x="422" y="216"/>
                  </a:lnTo>
                  <a:lnTo>
                    <a:pt x="421" y="230"/>
                  </a:lnTo>
                  <a:lnTo>
                    <a:pt x="418" y="243"/>
                  </a:lnTo>
                  <a:lnTo>
                    <a:pt x="415" y="257"/>
                  </a:lnTo>
                  <a:lnTo>
                    <a:pt x="410" y="270"/>
                  </a:lnTo>
                  <a:lnTo>
                    <a:pt x="405" y="283"/>
                  </a:lnTo>
                  <a:lnTo>
                    <a:pt x="398" y="296"/>
                  </a:lnTo>
                  <a:lnTo>
                    <a:pt x="391" y="310"/>
                  </a:lnTo>
                  <a:lnTo>
                    <a:pt x="382" y="322"/>
                  </a:lnTo>
                  <a:lnTo>
                    <a:pt x="372" y="335"/>
                  </a:lnTo>
                  <a:lnTo>
                    <a:pt x="362" y="348"/>
                  </a:lnTo>
                  <a:close/>
                  <a:moveTo>
                    <a:pt x="284" y="273"/>
                  </a:moveTo>
                  <a:lnTo>
                    <a:pt x="293" y="262"/>
                  </a:lnTo>
                  <a:lnTo>
                    <a:pt x="301" y="250"/>
                  </a:lnTo>
                  <a:lnTo>
                    <a:pt x="307" y="239"/>
                  </a:lnTo>
                  <a:lnTo>
                    <a:pt x="313" y="228"/>
                  </a:lnTo>
                  <a:lnTo>
                    <a:pt x="317" y="219"/>
                  </a:lnTo>
                  <a:lnTo>
                    <a:pt x="319" y="208"/>
                  </a:lnTo>
                  <a:lnTo>
                    <a:pt x="322" y="197"/>
                  </a:lnTo>
                  <a:lnTo>
                    <a:pt x="322" y="186"/>
                  </a:lnTo>
                  <a:lnTo>
                    <a:pt x="322" y="176"/>
                  </a:lnTo>
                  <a:lnTo>
                    <a:pt x="319" y="166"/>
                  </a:lnTo>
                  <a:lnTo>
                    <a:pt x="317" y="157"/>
                  </a:lnTo>
                  <a:lnTo>
                    <a:pt x="314" y="147"/>
                  </a:lnTo>
                  <a:lnTo>
                    <a:pt x="309" y="140"/>
                  </a:lnTo>
                  <a:lnTo>
                    <a:pt x="304" y="131"/>
                  </a:lnTo>
                  <a:lnTo>
                    <a:pt x="297" y="124"/>
                  </a:lnTo>
                  <a:lnTo>
                    <a:pt x="291" y="117"/>
                  </a:lnTo>
                  <a:lnTo>
                    <a:pt x="282" y="111"/>
                  </a:lnTo>
                  <a:lnTo>
                    <a:pt x="274" y="106"/>
                  </a:lnTo>
                  <a:lnTo>
                    <a:pt x="266" y="101"/>
                  </a:lnTo>
                  <a:lnTo>
                    <a:pt x="257" y="98"/>
                  </a:lnTo>
                  <a:lnTo>
                    <a:pt x="247" y="96"/>
                  </a:lnTo>
                  <a:lnTo>
                    <a:pt x="238" y="95"/>
                  </a:lnTo>
                  <a:lnTo>
                    <a:pt x="228" y="95"/>
                  </a:lnTo>
                  <a:lnTo>
                    <a:pt x="217" y="96"/>
                  </a:lnTo>
                  <a:lnTo>
                    <a:pt x="207" y="97"/>
                  </a:lnTo>
                  <a:lnTo>
                    <a:pt x="197" y="100"/>
                  </a:lnTo>
                  <a:lnTo>
                    <a:pt x="187" y="105"/>
                  </a:lnTo>
                  <a:lnTo>
                    <a:pt x="177" y="111"/>
                  </a:lnTo>
                  <a:lnTo>
                    <a:pt x="166" y="118"/>
                  </a:lnTo>
                  <a:lnTo>
                    <a:pt x="156" y="125"/>
                  </a:lnTo>
                  <a:lnTo>
                    <a:pt x="146" y="135"/>
                  </a:lnTo>
                  <a:lnTo>
                    <a:pt x="136" y="146"/>
                  </a:lnTo>
                  <a:lnTo>
                    <a:pt x="127" y="157"/>
                  </a:lnTo>
                  <a:lnTo>
                    <a:pt x="120" y="168"/>
                  </a:lnTo>
                  <a:lnTo>
                    <a:pt x="113" y="179"/>
                  </a:lnTo>
                  <a:lnTo>
                    <a:pt x="108" y="190"/>
                  </a:lnTo>
                  <a:lnTo>
                    <a:pt x="103" y="200"/>
                  </a:lnTo>
                  <a:lnTo>
                    <a:pt x="101" y="211"/>
                  </a:lnTo>
                  <a:lnTo>
                    <a:pt x="99" y="222"/>
                  </a:lnTo>
                  <a:lnTo>
                    <a:pt x="99" y="232"/>
                  </a:lnTo>
                  <a:lnTo>
                    <a:pt x="99" y="243"/>
                  </a:lnTo>
                  <a:lnTo>
                    <a:pt x="101" y="253"/>
                  </a:lnTo>
                  <a:lnTo>
                    <a:pt x="103" y="261"/>
                  </a:lnTo>
                  <a:lnTo>
                    <a:pt x="107" y="270"/>
                  </a:lnTo>
                  <a:lnTo>
                    <a:pt x="111" y="279"/>
                  </a:lnTo>
                  <a:lnTo>
                    <a:pt x="116" y="287"/>
                  </a:lnTo>
                  <a:lnTo>
                    <a:pt x="123" y="294"/>
                  </a:lnTo>
                  <a:lnTo>
                    <a:pt x="130" y="301"/>
                  </a:lnTo>
                  <a:lnTo>
                    <a:pt x="138" y="307"/>
                  </a:lnTo>
                  <a:lnTo>
                    <a:pt x="146" y="313"/>
                  </a:lnTo>
                  <a:lnTo>
                    <a:pt x="155" y="317"/>
                  </a:lnTo>
                  <a:lnTo>
                    <a:pt x="164" y="321"/>
                  </a:lnTo>
                  <a:lnTo>
                    <a:pt x="173" y="323"/>
                  </a:lnTo>
                  <a:lnTo>
                    <a:pt x="182" y="324"/>
                  </a:lnTo>
                  <a:lnTo>
                    <a:pt x="193" y="324"/>
                  </a:lnTo>
                  <a:lnTo>
                    <a:pt x="203" y="323"/>
                  </a:lnTo>
                  <a:lnTo>
                    <a:pt x="213" y="322"/>
                  </a:lnTo>
                  <a:lnTo>
                    <a:pt x="224" y="318"/>
                  </a:lnTo>
                  <a:lnTo>
                    <a:pt x="234" y="314"/>
                  </a:lnTo>
                  <a:lnTo>
                    <a:pt x="244" y="307"/>
                  </a:lnTo>
                  <a:lnTo>
                    <a:pt x="255" y="301"/>
                  </a:lnTo>
                  <a:lnTo>
                    <a:pt x="265" y="293"/>
                  </a:lnTo>
                  <a:lnTo>
                    <a:pt x="274" y="283"/>
                  </a:lnTo>
                  <a:lnTo>
                    <a:pt x="284" y="273"/>
                  </a:lnTo>
                  <a:close/>
                </a:path>
              </a:pathLst>
            </a:custGeom>
            <a:solidFill>
              <a:srgbClr val="1F1A17"/>
            </a:solidFill>
            <a:ln w="9525">
              <a:noFill/>
              <a:round/>
              <a:headEnd/>
              <a:tailEnd/>
            </a:ln>
          </p:spPr>
          <p:txBody>
            <a:bodyPr/>
            <a:lstStyle/>
            <a:p>
              <a:endParaRPr lang="zh-CN" altLang="en-US"/>
            </a:p>
          </p:txBody>
        </p:sp>
        <p:sp>
          <p:nvSpPr>
            <p:cNvPr id="413723" name="Freeform 27"/>
            <p:cNvSpPr>
              <a:spLocks/>
            </p:cNvSpPr>
            <p:nvPr/>
          </p:nvSpPr>
          <p:spPr bwMode="auto">
            <a:xfrm>
              <a:off x="1673" y="2905"/>
              <a:ext cx="124" cy="133"/>
            </a:xfrm>
            <a:custGeom>
              <a:avLst/>
              <a:gdLst/>
              <a:ahLst/>
              <a:cxnLst>
                <a:cxn ang="0">
                  <a:pos x="263" y="0"/>
                </a:cxn>
                <a:cxn ang="0">
                  <a:pos x="331" y="81"/>
                </a:cxn>
                <a:cxn ang="0">
                  <a:pos x="175" y="212"/>
                </a:cxn>
                <a:cxn ang="0">
                  <a:pos x="153" y="230"/>
                </a:cxn>
                <a:cxn ang="0">
                  <a:pos x="135" y="247"/>
                </a:cxn>
                <a:cxn ang="0">
                  <a:pos x="122" y="260"/>
                </a:cxn>
                <a:cxn ang="0">
                  <a:pos x="116" y="270"/>
                </a:cxn>
                <a:cxn ang="0">
                  <a:pos x="111" y="278"/>
                </a:cxn>
                <a:cxn ang="0">
                  <a:pos x="108" y="287"/>
                </a:cxn>
                <a:cxn ang="0">
                  <a:pos x="107" y="297"/>
                </a:cxn>
                <a:cxn ang="0">
                  <a:pos x="107" y="306"/>
                </a:cxn>
                <a:cxn ang="0">
                  <a:pos x="108" y="315"/>
                </a:cxn>
                <a:cxn ang="0">
                  <a:pos x="111" y="323"/>
                </a:cxn>
                <a:cxn ang="0">
                  <a:pos x="116" y="332"/>
                </a:cxn>
                <a:cxn ang="0">
                  <a:pos x="122" y="341"/>
                </a:cxn>
                <a:cxn ang="0">
                  <a:pos x="131" y="350"/>
                </a:cxn>
                <a:cxn ang="0">
                  <a:pos x="142" y="359"/>
                </a:cxn>
                <a:cxn ang="0">
                  <a:pos x="153" y="364"/>
                </a:cxn>
                <a:cxn ang="0">
                  <a:pos x="165" y="368"/>
                </a:cxn>
                <a:cxn ang="0">
                  <a:pos x="178" y="371"/>
                </a:cxn>
                <a:cxn ang="0">
                  <a:pos x="190" y="372"/>
                </a:cxn>
                <a:cxn ang="0">
                  <a:pos x="202" y="369"/>
                </a:cxn>
                <a:cxn ang="0">
                  <a:pos x="214" y="366"/>
                </a:cxn>
                <a:cxn ang="0">
                  <a:pos x="229" y="359"/>
                </a:cxn>
                <a:cxn ang="0">
                  <a:pos x="246" y="348"/>
                </a:cxn>
                <a:cxn ang="0">
                  <a:pos x="266" y="332"/>
                </a:cxn>
                <a:cxn ang="0">
                  <a:pos x="290" y="314"/>
                </a:cxn>
                <a:cxn ang="0">
                  <a:pos x="428" y="197"/>
                </a:cxn>
                <a:cxn ang="0">
                  <a:pos x="496" y="278"/>
                </a:cxn>
                <a:cxn ang="0">
                  <a:pos x="191" y="534"/>
                </a:cxn>
                <a:cxn ang="0">
                  <a:pos x="128" y="459"/>
                </a:cxn>
                <a:cxn ang="0">
                  <a:pos x="173" y="421"/>
                </a:cxn>
                <a:cxn ang="0">
                  <a:pos x="152" y="421"/>
                </a:cxn>
                <a:cxn ang="0">
                  <a:pos x="132" y="419"/>
                </a:cxn>
                <a:cxn ang="0">
                  <a:pos x="123" y="418"/>
                </a:cxn>
                <a:cxn ang="0">
                  <a:pos x="113" y="414"/>
                </a:cxn>
                <a:cxn ang="0">
                  <a:pos x="105" y="412"/>
                </a:cxn>
                <a:cxn ang="0">
                  <a:pos x="96" y="409"/>
                </a:cxn>
                <a:cxn ang="0">
                  <a:pos x="88" y="405"/>
                </a:cxn>
                <a:cxn ang="0">
                  <a:pos x="79" y="400"/>
                </a:cxn>
                <a:cxn ang="0">
                  <a:pos x="72" y="396"/>
                </a:cxn>
                <a:cxn ang="0">
                  <a:pos x="64" y="390"/>
                </a:cxn>
                <a:cxn ang="0">
                  <a:pos x="57" y="385"/>
                </a:cxn>
                <a:cxn ang="0">
                  <a:pos x="50" y="378"/>
                </a:cxn>
                <a:cxn ang="0">
                  <a:pos x="43" y="372"/>
                </a:cxn>
                <a:cxn ang="0">
                  <a:pos x="37" y="364"/>
                </a:cxn>
                <a:cxn ang="0">
                  <a:pos x="27" y="351"/>
                </a:cxn>
                <a:cxn ang="0">
                  <a:pos x="18" y="337"/>
                </a:cxn>
                <a:cxn ang="0">
                  <a:pos x="10" y="322"/>
                </a:cxn>
                <a:cxn ang="0">
                  <a:pos x="6" y="307"/>
                </a:cxn>
                <a:cxn ang="0">
                  <a:pos x="1" y="293"/>
                </a:cxn>
                <a:cxn ang="0">
                  <a:pos x="0" y="278"/>
                </a:cxn>
                <a:cxn ang="0">
                  <a:pos x="0" y="265"/>
                </a:cxn>
                <a:cxn ang="0">
                  <a:pos x="1" y="253"/>
                </a:cxn>
                <a:cxn ang="0">
                  <a:pos x="5" y="241"/>
                </a:cxn>
                <a:cxn ang="0">
                  <a:pos x="10" y="230"/>
                </a:cxn>
                <a:cxn ang="0">
                  <a:pos x="16" y="219"/>
                </a:cxn>
                <a:cxn ang="0">
                  <a:pos x="22" y="209"/>
                </a:cxn>
                <a:cxn ang="0">
                  <a:pos x="31" y="198"/>
                </a:cxn>
                <a:cxn ang="0">
                  <a:pos x="43" y="186"/>
                </a:cxn>
                <a:cxn ang="0">
                  <a:pos x="56" y="173"/>
                </a:cxn>
                <a:cxn ang="0">
                  <a:pos x="73" y="159"/>
                </a:cxn>
                <a:cxn ang="0">
                  <a:pos x="263" y="0"/>
                </a:cxn>
              </a:cxnLst>
              <a:rect l="0" t="0" r="r" b="b"/>
              <a:pathLst>
                <a:path w="496" h="534">
                  <a:moveTo>
                    <a:pt x="263" y="0"/>
                  </a:moveTo>
                  <a:lnTo>
                    <a:pt x="331" y="81"/>
                  </a:lnTo>
                  <a:lnTo>
                    <a:pt x="175" y="212"/>
                  </a:lnTo>
                  <a:lnTo>
                    <a:pt x="153" y="230"/>
                  </a:lnTo>
                  <a:lnTo>
                    <a:pt x="135" y="247"/>
                  </a:lnTo>
                  <a:lnTo>
                    <a:pt x="122" y="260"/>
                  </a:lnTo>
                  <a:lnTo>
                    <a:pt x="116" y="270"/>
                  </a:lnTo>
                  <a:lnTo>
                    <a:pt x="111" y="278"/>
                  </a:lnTo>
                  <a:lnTo>
                    <a:pt x="108" y="287"/>
                  </a:lnTo>
                  <a:lnTo>
                    <a:pt x="107" y="297"/>
                  </a:lnTo>
                  <a:lnTo>
                    <a:pt x="107" y="306"/>
                  </a:lnTo>
                  <a:lnTo>
                    <a:pt x="108" y="315"/>
                  </a:lnTo>
                  <a:lnTo>
                    <a:pt x="111" y="323"/>
                  </a:lnTo>
                  <a:lnTo>
                    <a:pt x="116" y="332"/>
                  </a:lnTo>
                  <a:lnTo>
                    <a:pt x="122" y="341"/>
                  </a:lnTo>
                  <a:lnTo>
                    <a:pt x="131" y="350"/>
                  </a:lnTo>
                  <a:lnTo>
                    <a:pt x="142" y="359"/>
                  </a:lnTo>
                  <a:lnTo>
                    <a:pt x="153" y="364"/>
                  </a:lnTo>
                  <a:lnTo>
                    <a:pt x="165" y="368"/>
                  </a:lnTo>
                  <a:lnTo>
                    <a:pt x="178" y="371"/>
                  </a:lnTo>
                  <a:lnTo>
                    <a:pt x="190" y="372"/>
                  </a:lnTo>
                  <a:lnTo>
                    <a:pt x="202" y="369"/>
                  </a:lnTo>
                  <a:lnTo>
                    <a:pt x="214" y="366"/>
                  </a:lnTo>
                  <a:lnTo>
                    <a:pt x="229" y="359"/>
                  </a:lnTo>
                  <a:lnTo>
                    <a:pt x="246" y="348"/>
                  </a:lnTo>
                  <a:lnTo>
                    <a:pt x="266" y="332"/>
                  </a:lnTo>
                  <a:lnTo>
                    <a:pt x="290" y="314"/>
                  </a:lnTo>
                  <a:lnTo>
                    <a:pt x="428" y="197"/>
                  </a:lnTo>
                  <a:lnTo>
                    <a:pt x="496" y="278"/>
                  </a:lnTo>
                  <a:lnTo>
                    <a:pt x="191" y="534"/>
                  </a:lnTo>
                  <a:lnTo>
                    <a:pt x="128" y="459"/>
                  </a:lnTo>
                  <a:lnTo>
                    <a:pt x="173" y="421"/>
                  </a:lnTo>
                  <a:lnTo>
                    <a:pt x="152" y="421"/>
                  </a:lnTo>
                  <a:lnTo>
                    <a:pt x="132" y="419"/>
                  </a:lnTo>
                  <a:lnTo>
                    <a:pt x="123" y="418"/>
                  </a:lnTo>
                  <a:lnTo>
                    <a:pt x="113" y="414"/>
                  </a:lnTo>
                  <a:lnTo>
                    <a:pt x="105" y="412"/>
                  </a:lnTo>
                  <a:lnTo>
                    <a:pt x="96" y="409"/>
                  </a:lnTo>
                  <a:lnTo>
                    <a:pt x="88" y="405"/>
                  </a:lnTo>
                  <a:lnTo>
                    <a:pt x="79" y="400"/>
                  </a:lnTo>
                  <a:lnTo>
                    <a:pt x="72" y="396"/>
                  </a:lnTo>
                  <a:lnTo>
                    <a:pt x="64" y="390"/>
                  </a:lnTo>
                  <a:lnTo>
                    <a:pt x="57" y="385"/>
                  </a:lnTo>
                  <a:lnTo>
                    <a:pt x="50" y="378"/>
                  </a:lnTo>
                  <a:lnTo>
                    <a:pt x="43" y="372"/>
                  </a:lnTo>
                  <a:lnTo>
                    <a:pt x="37" y="364"/>
                  </a:lnTo>
                  <a:lnTo>
                    <a:pt x="27" y="351"/>
                  </a:lnTo>
                  <a:lnTo>
                    <a:pt x="18" y="337"/>
                  </a:lnTo>
                  <a:lnTo>
                    <a:pt x="10" y="322"/>
                  </a:lnTo>
                  <a:lnTo>
                    <a:pt x="6" y="307"/>
                  </a:lnTo>
                  <a:lnTo>
                    <a:pt x="1" y="293"/>
                  </a:lnTo>
                  <a:lnTo>
                    <a:pt x="0" y="278"/>
                  </a:lnTo>
                  <a:lnTo>
                    <a:pt x="0" y="265"/>
                  </a:lnTo>
                  <a:lnTo>
                    <a:pt x="1" y="253"/>
                  </a:lnTo>
                  <a:lnTo>
                    <a:pt x="5" y="241"/>
                  </a:lnTo>
                  <a:lnTo>
                    <a:pt x="10" y="230"/>
                  </a:lnTo>
                  <a:lnTo>
                    <a:pt x="16" y="219"/>
                  </a:lnTo>
                  <a:lnTo>
                    <a:pt x="22" y="209"/>
                  </a:lnTo>
                  <a:lnTo>
                    <a:pt x="31" y="198"/>
                  </a:lnTo>
                  <a:lnTo>
                    <a:pt x="43" y="186"/>
                  </a:lnTo>
                  <a:lnTo>
                    <a:pt x="56" y="173"/>
                  </a:lnTo>
                  <a:lnTo>
                    <a:pt x="73" y="159"/>
                  </a:lnTo>
                  <a:lnTo>
                    <a:pt x="263" y="0"/>
                  </a:lnTo>
                  <a:close/>
                </a:path>
              </a:pathLst>
            </a:custGeom>
            <a:solidFill>
              <a:srgbClr val="1F1A17"/>
            </a:solidFill>
            <a:ln w="9525">
              <a:noFill/>
              <a:round/>
              <a:headEnd/>
              <a:tailEnd/>
            </a:ln>
          </p:spPr>
          <p:txBody>
            <a:bodyPr/>
            <a:lstStyle/>
            <a:p>
              <a:endParaRPr lang="zh-CN" altLang="en-US"/>
            </a:p>
          </p:txBody>
        </p:sp>
        <p:sp>
          <p:nvSpPr>
            <p:cNvPr id="413724" name="Freeform 28"/>
            <p:cNvSpPr>
              <a:spLocks/>
            </p:cNvSpPr>
            <p:nvPr/>
          </p:nvSpPr>
          <p:spPr bwMode="auto">
            <a:xfrm>
              <a:off x="1609" y="2826"/>
              <a:ext cx="108" cy="106"/>
            </a:xfrm>
            <a:custGeom>
              <a:avLst/>
              <a:gdLst/>
              <a:ahLst/>
              <a:cxnLst>
                <a:cxn ang="0">
                  <a:pos x="323" y="238"/>
                </a:cxn>
                <a:cxn ang="0">
                  <a:pos x="334" y="221"/>
                </a:cxn>
                <a:cxn ang="0">
                  <a:pos x="341" y="202"/>
                </a:cxn>
                <a:cxn ang="0">
                  <a:pos x="341" y="182"/>
                </a:cxn>
                <a:cxn ang="0">
                  <a:pos x="331" y="154"/>
                </a:cxn>
                <a:cxn ang="0">
                  <a:pos x="299" y="111"/>
                </a:cxn>
                <a:cxn ang="0">
                  <a:pos x="282" y="98"/>
                </a:cxn>
                <a:cxn ang="0">
                  <a:pos x="260" y="93"/>
                </a:cxn>
                <a:cxn ang="0">
                  <a:pos x="240" y="103"/>
                </a:cxn>
                <a:cxn ang="0">
                  <a:pos x="232" y="117"/>
                </a:cxn>
                <a:cxn ang="0">
                  <a:pos x="236" y="142"/>
                </a:cxn>
                <a:cxn ang="0">
                  <a:pos x="261" y="210"/>
                </a:cxn>
                <a:cxn ang="0">
                  <a:pos x="282" y="274"/>
                </a:cxn>
                <a:cxn ang="0">
                  <a:pos x="288" y="317"/>
                </a:cxn>
                <a:cxn ang="0">
                  <a:pos x="281" y="357"/>
                </a:cxn>
                <a:cxn ang="0">
                  <a:pos x="261" y="388"/>
                </a:cxn>
                <a:cxn ang="0">
                  <a:pos x="229" y="412"/>
                </a:cxn>
                <a:cxn ang="0">
                  <a:pos x="195" y="425"/>
                </a:cxn>
                <a:cxn ang="0">
                  <a:pos x="158" y="423"/>
                </a:cxn>
                <a:cxn ang="0">
                  <a:pos x="119" y="410"/>
                </a:cxn>
                <a:cxn ang="0">
                  <a:pos x="82" y="381"/>
                </a:cxn>
                <a:cxn ang="0">
                  <a:pos x="45" y="336"/>
                </a:cxn>
                <a:cxn ang="0">
                  <a:pos x="17" y="287"/>
                </a:cxn>
                <a:cxn ang="0">
                  <a:pos x="2" y="245"/>
                </a:cxn>
                <a:cxn ang="0">
                  <a:pos x="0" y="209"/>
                </a:cxn>
                <a:cxn ang="0">
                  <a:pos x="8" y="173"/>
                </a:cxn>
                <a:cxn ang="0">
                  <a:pos x="26" y="141"/>
                </a:cxn>
                <a:cxn ang="0">
                  <a:pos x="97" y="212"/>
                </a:cxn>
                <a:cxn ang="0">
                  <a:pos x="89" y="243"/>
                </a:cxn>
                <a:cxn ang="0">
                  <a:pos x="91" y="260"/>
                </a:cxn>
                <a:cxn ang="0">
                  <a:pos x="107" y="292"/>
                </a:cxn>
                <a:cxn ang="0">
                  <a:pos x="135" y="325"/>
                </a:cxn>
                <a:cxn ang="0">
                  <a:pos x="150" y="335"/>
                </a:cxn>
                <a:cxn ang="0">
                  <a:pos x="169" y="336"/>
                </a:cxn>
                <a:cxn ang="0">
                  <a:pos x="182" y="325"/>
                </a:cxn>
                <a:cxn ang="0">
                  <a:pos x="184" y="307"/>
                </a:cxn>
                <a:cxn ang="0">
                  <a:pos x="178" y="280"/>
                </a:cxn>
                <a:cxn ang="0">
                  <a:pos x="147" y="195"/>
                </a:cxn>
                <a:cxn ang="0">
                  <a:pos x="131" y="144"/>
                </a:cxn>
                <a:cxn ang="0">
                  <a:pos x="126" y="102"/>
                </a:cxn>
                <a:cxn ang="0">
                  <a:pos x="131" y="70"/>
                </a:cxn>
                <a:cxn ang="0">
                  <a:pos x="147" y="43"/>
                </a:cxn>
                <a:cxn ang="0">
                  <a:pos x="173" y="20"/>
                </a:cxn>
                <a:cxn ang="0">
                  <a:pos x="209" y="3"/>
                </a:cxn>
                <a:cxn ang="0">
                  <a:pos x="249" y="0"/>
                </a:cxn>
                <a:cxn ang="0">
                  <a:pos x="292" y="10"/>
                </a:cxn>
                <a:cxn ang="0">
                  <a:pos x="333" y="36"/>
                </a:cxn>
                <a:cxn ang="0">
                  <a:pos x="373" y="78"/>
                </a:cxn>
                <a:cxn ang="0">
                  <a:pos x="406" y="128"/>
                </a:cxn>
                <a:cxn ang="0">
                  <a:pos x="424" y="176"/>
                </a:cxn>
                <a:cxn ang="0">
                  <a:pos x="430" y="221"/>
                </a:cxn>
                <a:cxn ang="0">
                  <a:pos x="424" y="262"/>
                </a:cxn>
                <a:cxn ang="0">
                  <a:pos x="408" y="300"/>
                </a:cxn>
              </a:cxnLst>
              <a:rect l="0" t="0" r="r" b="b"/>
              <a:pathLst>
                <a:path w="430" h="426">
                  <a:moveTo>
                    <a:pt x="390" y="323"/>
                  </a:moveTo>
                  <a:lnTo>
                    <a:pt x="318" y="244"/>
                  </a:lnTo>
                  <a:lnTo>
                    <a:pt x="323" y="238"/>
                  </a:lnTo>
                  <a:lnTo>
                    <a:pt x="328" y="233"/>
                  </a:lnTo>
                  <a:lnTo>
                    <a:pt x="331" y="226"/>
                  </a:lnTo>
                  <a:lnTo>
                    <a:pt x="334" y="221"/>
                  </a:lnTo>
                  <a:lnTo>
                    <a:pt x="338" y="214"/>
                  </a:lnTo>
                  <a:lnTo>
                    <a:pt x="339" y="207"/>
                  </a:lnTo>
                  <a:lnTo>
                    <a:pt x="341" y="202"/>
                  </a:lnTo>
                  <a:lnTo>
                    <a:pt x="341" y="195"/>
                  </a:lnTo>
                  <a:lnTo>
                    <a:pt x="341" y="189"/>
                  </a:lnTo>
                  <a:lnTo>
                    <a:pt x="341" y="182"/>
                  </a:lnTo>
                  <a:lnTo>
                    <a:pt x="340" y="175"/>
                  </a:lnTo>
                  <a:lnTo>
                    <a:pt x="338" y="168"/>
                  </a:lnTo>
                  <a:lnTo>
                    <a:pt x="331" y="154"/>
                  </a:lnTo>
                  <a:lnTo>
                    <a:pt x="322" y="138"/>
                  </a:lnTo>
                  <a:lnTo>
                    <a:pt x="310" y="123"/>
                  </a:lnTo>
                  <a:lnTo>
                    <a:pt x="299" y="111"/>
                  </a:lnTo>
                  <a:lnTo>
                    <a:pt x="293" y="105"/>
                  </a:lnTo>
                  <a:lnTo>
                    <a:pt x="287" y="101"/>
                  </a:lnTo>
                  <a:lnTo>
                    <a:pt x="282" y="98"/>
                  </a:lnTo>
                  <a:lnTo>
                    <a:pt x="275" y="96"/>
                  </a:lnTo>
                  <a:lnTo>
                    <a:pt x="267" y="93"/>
                  </a:lnTo>
                  <a:lnTo>
                    <a:pt x="260" y="93"/>
                  </a:lnTo>
                  <a:lnTo>
                    <a:pt x="252" y="96"/>
                  </a:lnTo>
                  <a:lnTo>
                    <a:pt x="244" y="100"/>
                  </a:lnTo>
                  <a:lnTo>
                    <a:pt x="240" y="103"/>
                  </a:lnTo>
                  <a:lnTo>
                    <a:pt x="237" y="108"/>
                  </a:lnTo>
                  <a:lnTo>
                    <a:pt x="233" y="112"/>
                  </a:lnTo>
                  <a:lnTo>
                    <a:pt x="232" y="117"/>
                  </a:lnTo>
                  <a:lnTo>
                    <a:pt x="232" y="123"/>
                  </a:lnTo>
                  <a:lnTo>
                    <a:pt x="233" y="132"/>
                  </a:lnTo>
                  <a:lnTo>
                    <a:pt x="236" y="142"/>
                  </a:lnTo>
                  <a:lnTo>
                    <a:pt x="240" y="154"/>
                  </a:lnTo>
                  <a:lnTo>
                    <a:pt x="251" y="183"/>
                  </a:lnTo>
                  <a:lnTo>
                    <a:pt x="261" y="210"/>
                  </a:lnTo>
                  <a:lnTo>
                    <a:pt x="270" y="234"/>
                  </a:lnTo>
                  <a:lnTo>
                    <a:pt x="276" y="256"/>
                  </a:lnTo>
                  <a:lnTo>
                    <a:pt x="282" y="274"/>
                  </a:lnTo>
                  <a:lnTo>
                    <a:pt x="285" y="291"/>
                  </a:lnTo>
                  <a:lnTo>
                    <a:pt x="287" y="305"/>
                  </a:lnTo>
                  <a:lnTo>
                    <a:pt x="288" y="317"/>
                  </a:lnTo>
                  <a:lnTo>
                    <a:pt x="287" y="330"/>
                  </a:lnTo>
                  <a:lnTo>
                    <a:pt x="285" y="343"/>
                  </a:lnTo>
                  <a:lnTo>
                    <a:pt x="281" y="357"/>
                  </a:lnTo>
                  <a:lnTo>
                    <a:pt x="276" y="368"/>
                  </a:lnTo>
                  <a:lnTo>
                    <a:pt x="270" y="378"/>
                  </a:lnTo>
                  <a:lnTo>
                    <a:pt x="261" y="388"/>
                  </a:lnTo>
                  <a:lnTo>
                    <a:pt x="251" y="397"/>
                  </a:lnTo>
                  <a:lnTo>
                    <a:pt x="240" y="406"/>
                  </a:lnTo>
                  <a:lnTo>
                    <a:pt x="229" y="412"/>
                  </a:lnTo>
                  <a:lnTo>
                    <a:pt x="218" y="418"/>
                  </a:lnTo>
                  <a:lnTo>
                    <a:pt x="207" y="421"/>
                  </a:lnTo>
                  <a:lnTo>
                    <a:pt x="195" y="425"/>
                  </a:lnTo>
                  <a:lnTo>
                    <a:pt x="183" y="426"/>
                  </a:lnTo>
                  <a:lnTo>
                    <a:pt x="171" y="426"/>
                  </a:lnTo>
                  <a:lnTo>
                    <a:pt x="158" y="423"/>
                  </a:lnTo>
                  <a:lnTo>
                    <a:pt x="146" y="421"/>
                  </a:lnTo>
                  <a:lnTo>
                    <a:pt x="133" y="417"/>
                  </a:lnTo>
                  <a:lnTo>
                    <a:pt x="119" y="410"/>
                  </a:lnTo>
                  <a:lnTo>
                    <a:pt x="106" y="403"/>
                  </a:lnTo>
                  <a:lnTo>
                    <a:pt x="94" y="393"/>
                  </a:lnTo>
                  <a:lnTo>
                    <a:pt x="82" y="381"/>
                  </a:lnTo>
                  <a:lnTo>
                    <a:pt x="69" y="368"/>
                  </a:lnTo>
                  <a:lnTo>
                    <a:pt x="57" y="352"/>
                  </a:lnTo>
                  <a:lnTo>
                    <a:pt x="45" y="336"/>
                  </a:lnTo>
                  <a:lnTo>
                    <a:pt x="35" y="319"/>
                  </a:lnTo>
                  <a:lnTo>
                    <a:pt x="25" y="303"/>
                  </a:lnTo>
                  <a:lnTo>
                    <a:pt x="17" y="287"/>
                  </a:lnTo>
                  <a:lnTo>
                    <a:pt x="11" y="273"/>
                  </a:lnTo>
                  <a:lnTo>
                    <a:pt x="5" y="259"/>
                  </a:lnTo>
                  <a:lnTo>
                    <a:pt x="2" y="245"/>
                  </a:lnTo>
                  <a:lnTo>
                    <a:pt x="0" y="233"/>
                  </a:lnTo>
                  <a:lnTo>
                    <a:pt x="0" y="219"/>
                  </a:lnTo>
                  <a:lnTo>
                    <a:pt x="0" y="209"/>
                  </a:lnTo>
                  <a:lnTo>
                    <a:pt x="1" y="196"/>
                  </a:lnTo>
                  <a:lnTo>
                    <a:pt x="4" y="184"/>
                  </a:lnTo>
                  <a:lnTo>
                    <a:pt x="8" y="173"/>
                  </a:lnTo>
                  <a:lnTo>
                    <a:pt x="13" y="162"/>
                  </a:lnTo>
                  <a:lnTo>
                    <a:pt x="18" y="151"/>
                  </a:lnTo>
                  <a:lnTo>
                    <a:pt x="26" y="141"/>
                  </a:lnTo>
                  <a:lnTo>
                    <a:pt x="34" y="131"/>
                  </a:lnTo>
                  <a:lnTo>
                    <a:pt x="105" y="203"/>
                  </a:lnTo>
                  <a:lnTo>
                    <a:pt x="97" y="212"/>
                  </a:lnTo>
                  <a:lnTo>
                    <a:pt x="93" y="222"/>
                  </a:lnTo>
                  <a:lnTo>
                    <a:pt x="90" y="232"/>
                  </a:lnTo>
                  <a:lnTo>
                    <a:pt x="89" y="243"/>
                  </a:lnTo>
                  <a:lnTo>
                    <a:pt x="89" y="248"/>
                  </a:lnTo>
                  <a:lnTo>
                    <a:pt x="90" y="253"/>
                  </a:lnTo>
                  <a:lnTo>
                    <a:pt x="91" y="260"/>
                  </a:lnTo>
                  <a:lnTo>
                    <a:pt x="93" y="266"/>
                  </a:lnTo>
                  <a:lnTo>
                    <a:pt x="99" y="279"/>
                  </a:lnTo>
                  <a:lnTo>
                    <a:pt x="107" y="292"/>
                  </a:lnTo>
                  <a:lnTo>
                    <a:pt x="118" y="307"/>
                  </a:lnTo>
                  <a:lnTo>
                    <a:pt x="129" y="319"/>
                  </a:lnTo>
                  <a:lnTo>
                    <a:pt x="135" y="325"/>
                  </a:lnTo>
                  <a:lnTo>
                    <a:pt x="140" y="328"/>
                  </a:lnTo>
                  <a:lnTo>
                    <a:pt x="145" y="332"/>
                  </a:lnTo>
                  <a:lnTo>
                    <a:pt x="150" y="335"/>
                  </a:lnTo>
                  <a:lnTo>
                    <a:pt x="157" y="337"/>
                  </a:lnTo>
                  <a:lnTo>
                    <a:pt x="163" y="337"/>
                  </a:lnTo>
                  <a:lnTo>
                    <a:pt x="169" y="336"/>
                  </a:lnTo>
                  <a:lnTo>
                    <a:pt x="174" y="332"/>
                  </a:lnTo>
                  <a:lnTo>
                    <a:pt x="179" y="329"/>
                  </a:lnTo>
                  <a:lnTo>
                    <a:pt x="182" y="325"/>
                  </a:lnTo>
                  <a:lnTo>
                    <a:pt x="183" y="319"/>
                  </a:lnTo>
                  <a:lnTo>
                    <a:pt x="184" y="313"/>
                  </a:lnTo>
                  <a:lnTo>
                    <a:pt x="184" y="307"/>
                  </a:lnTo>
                  <a:lnTo>
                    <a:pt x="183" y="301"/>
                  </a:lnTo>
                  <a:lnTo>
                    <a:pt x="181" y="291"/>
                  </a:lnTo>
                  <a:lnTo>
                    <a:pt x="178" y="280"/>
                  </a:lnTo>
                  <a:lnTo>
                    <a:pt x="168" y="251"/>
                  </a:lnTo>
                  <a:lnTo>
                    <a:pt x="153" y="215"/>
                  </a:lnTo>
                  <a:lnTo>
                    <a:pt x="147" y="195"/>
                  </a:lnTo>
                  <a:lnTo>
                    <a:pt x="140" y="177"/>
                  </a:lnTo>
                  <a:lnTo>
                    <a:pt x="136" y="160"/>
                  </a:lnTo>
                  <a:lnTo>
                    <a:pt x="131" y="144"/>
                  </a:lnTo>
                  <a:lnTo>
                    <a:pt x="128" y="128"/>
                  </a:lnTo>
                  <a:lnTo>
                    <a:pt x="127" y="115"/>
                  </a:lnTo>
                  <a:lnTo>
                    <a:pt x="126" y="102"/>
                  </a:lnTo>
                  <a:lnTo>
                    <a:pt x="127" y="91"/>
                  </a:lnTo>
                  <a:lnTo>
                    <a:pt x="128" y="81"/>
                  </a:lnTo>
                  <a:lnTo>
                    <a:pt x="131" y="70"/>
                  </a:lnTo>
                  <a:lnTo>
                    <a:pt x="136" y="62"/>
                  </a:lnTo>
                  <a:lnTo>
                    <a:pt x="141" y="52"/>
                  </a:lnTo>
                  <a:lnTo>
                    <a:pt x="147" y="43"/>
                  </a:lnTo>
                  <a:lnTo>
                    <a:pt x="154" y="35"/>
                  </a:lnTo>
                  <a:lnTo>
                    <a:pt x="163" y="28"/>
                  </a:lnTo>
                  <a:lnTo>
                    <a:pt x="173" y="20"/>
                  </a:lnTo>
                  <a:lnTo>
                    <a:pt x="185" y="13"/>
                  </a:lnTo>
                  <a:lnTo>
                    <a:pt x="197" y="8"/>
                  </a:lnTo>
                  <a:lnTo>
                    <a:pt x="209" y="3"/>
                  </a:lnTo>
                  <a:lnTo>
                    <a:pt x="222" y="1"/>
                  </a:lnTo>
                  <a:lnTo>
                    <a:pt x="236" y="0"/>
                  </a:lnTo>
                  <a:lnTo>
                    <a:pt x="249" y="0"/>
                  </a:lnTo>
                  <a:lnTo>
                    <a:pt x="263" y="2"/>
                  </a:lnTo>
                  <a:lnTo>
                    <a:pt x="277" y="6"/>
                  </a:lnTo>
                  <a:lnTo>
                    <a:pt x="292" y="10"/>
                  </a:lnTo>
                  <a:lnTo>
                    <a:pt x="306" y="17"/>
                  </a:lnTo>
                  <a:lnTo>
                    <a:pt x="319" y="25"/>
                  </a:lnTo>
                  <a:lnTo>
                    <a:pt x="333" y="36"/>
                  </a:lnTo>
                  <a:lnTo>
                    <a:pt x="346" y="48"/>
                  </a:lnTo>
                  <a:lnTo>
                    <a:pt x="360" y="63"/>
                  </a:lnTo>
                  <a:lnTo>
                    <a:pt x="373" y="78"/>
                  </a:lnTo>
                  <a:lnTo>
                    <a:pt x="385" y="96"/>
                  </a:lnTo>
                  <a:lnTo>
                    <a:pt x="396" y="112"/>
                  </a:lnTo>
                  <a:lnTo>
                    <a:pt x="406" y="128"/>
                  </a:lnTo>
                  <a:lnTo>
                    <a:pt x="413" y="145"/>
                  </a:lnTo>
                  <a:lnTo>
                    <a:pt x="419" y="160"/>
                  </a:lnTo>
                  <a:lnTo>
                    <a:pt x="424" y="176"/>
                  </a:lnTo>
                  <a:lnTo>
                    <a:pt x="428" y="191"/>
                  </a:lnTo>
                  <a:lnTo>
                    <a:pt x="430" y="206"/>
                  </a:lnTo>
                  <a:lnTo>
                    <a:pt x="430" y="221"/>
                  </a:lnTo>
                  <a:lnTo>
                    <a:pt x="429" y="235"/>
                  </a:lnTo>
                  <a:lnTo>
                    <a:pt x="428" y="249"/>
                  </a:lnTo>
                  <a:lnTo>
                    <a:pt x="424" y="262"/>
                  </a:lnTo>
                  <a:lnTo>
                    <a:pt x="420" y="275"/>
                  </a:lnTo>
                  <a:lnTo>
                    <a:pt x="414" y="287"/>
                  </a:lnTo>
                  <a:lnTo>
                    <a:pt x="408" y="300"/>
                  </a:lnTo>
                  <a:lnTo>
                    <a:pt x="399" y="312"/>
                  </a:lnTo>
                  <a:lnTo>
                    <a:pt x="390" y="323"/>
                  </a:lnTo>
                  <a:close/>
                </a:path>
              </a:pathLst>
            </a:custGeom>
            <a:solidFill>
              <a:srgbClr val="1F1A17"/>
            </a:solidFill>
            <a:ln w="9525">
              <a:noFill/>
              <a:round/>
              <a:headEnd/>
              <a:tailEnd/>
            </a:ln>
          </p:spPr>
          <p:txBody>
            <a:bodyPr/>
            <a:lstStyle/>
            <a:p>
              <a:endParaRPr lang="zh-CN" altLang="en-US"/>
            </a:p>
          </p:txBody>
        </p:sp>
        <p:sp>
          <p:nvSpPr>
            <p:cNvPr id="413725" name="Freeform 29"/>
            <p:cNvSpPr>
              <a:spLocks noEditPoints="1"/>
            </p:cNvSpPr>
            <p:nvPr/>
          </p:nvSpPr>
          <p:spPr bwMode="auto">
            <a:xfrm>
              <a:off x="1552" y="2725"/>
              <a:ext cx="104" cy="98"/>
            </a:xfrm>
            <a:custGeom>
              <a:avLst/>
              <a:gdLst/>
              <a:ahLst/>
              <a:cxnLst>
                <a:cxn ang="0">
                  <a:pos x="242" y="0"/>
                </a:cxn>
                <a:cxn ang="0">
                  <a:pos x="284" y="6"/>
                </a:cxn>
                <a:cxn ang="0">
                  <a:pos x="320" y="21"/>
                </a:cxn>
                <a:cxn ang="0">
                  <a:pos x="352" y="45"/>
                </a:cxn>
                <a:cxn ang="0">
                  <a:pos x="378" y="78"/>
                </a:cxn>
                <a:cxn ang="0">
                  <a:pos x="399" y="119"/>
                </a:cxn>
                <a:cxn ang="0">
                  <a:pos x="410" y="155"/>
                </a:cxn>
                <a:cxn ang="0">
                  <a:pos x="415" y="188"/>
                </a:cxn>
                <a:cxn ang="0">
                  <a:pos x="414" y="220"/>
                </a:cxn>
                <a:cxn ang="0">
                  <a:pos x="408" y="250"/>
                </a:cxn>
                <a:cxn ang="0">
                  <a:pos x="395" y="278"/>
                </a:cxn>
                <a:cxn ang="0">
                  <a:pos x="369" y="314"/>
                </a:cxn>
                <a:cxn ang="0">
                  <a:pos x="329" y="347"/>
                </a:cxn>
                <a:cxn ang="0">
                  <a:pos x="277" y="373"/>
                </a:cxn>
                <a:cxn ang="0">
                  <a:pos x="210" y="391"/>
                </a:cxn>
                <a:cxn ang="0">
                  <a:pos x="150" y="391"/>
                </a:cxn>
                <a:cxn ang="0">
                  <a:pos x="96" y="372"/>
                </a:cxn>
                <a:cxn ang="0">
                  <a:pos x="53" y="340"/>
                </a:cxn>
                <a:cxn ang="0">
                  <a:pos x="21" y="297"/>
                </a:cxn>
                <a:cxn ang="0">
                  <a:pos x="3" y="237"/>
                </a:cxn>
                <a:cxn ang="0">
                  <a:pos x="1" y="180"/>
                </a:cxn>
                <a:cxn ang="0">
                  <a:pos x="18" y="127"/>
                </a:cxn>
                <a:cxn ang="0">
                  <a:pos x="35" y="101"/>
                </a:cxn>
                <a:cxn ang="0">
                  <a:pos x="57" y="78"/>
                </a:cxn>
                <a:cxn ang="0">
                  <a:pos x="94" y="51"/>
                </a:cxn>
                <a:cxn ang="0">
                  <a:pos x="168" y="16"/>
                </a:cxn>
                <a:cxn ang="0">
                  <a:pos x="284" y="253"/>
                </a:cxn>
                <a:cxn ang="0">
                  <a:pos x="307" y="234"/>
                </a:cxn>
                <a:cxn ang="0">
                  <a:pos x="322" y="212"/>
                </a:cxn>
                <a:cxn ang="0">
                  <a:pos x="330" y="188"/>
                </a:cxn>
                <a:cxn ang="0">
                  <a:pos x="330" y="164"/>
                </a:cxn>
                <a:cxn ang="0">
                  <a:pos x="320" y="135"/>
                </a:cxn>
                <a:cxn ang="0">
                  <a:pos x="298" y="112"/>
                </a:cxn>
                <a:cxn ang="0">
                  <a:pos x="263" y="104"/>
                </a:cxn>
                <a:cxn ang="0">
                  <a:pos x="136" y="142"/>
                </a:cxn>
                <a:cxn ang="0">
                  <a:pos x="111" y="157"/>
                </a:cxn>
                <a:cxn ang="0">
                  <a:pos x="94" y="177"/>
                </a:cxn>
                <a:cxn ang="0">
                  <a:pos x="84" y="199"/>
                </a:cxn>
                <a:cxn ang="0">
                  <a:pos x="82" y="221"/>
                </a:cxn>
                <a:cxn ang="0">
                  <a:pos x="87" y="243"/>
                </a:cxn>
                <a:cxn ang="0">
                  <a:pos x="99" y="265"/>
                </a:cxn>
                <a:cxn ang="0">
                  <a:pos x="116" y="280"/>
                </a:cxn>
                <a:cxn ang="0">
                  <a:pos x="139" y="290"/>
                </a:cxn>
                <a:cxn ang="0">
                  <a:pos x="164" y="292"/>
                </a:cxn>
                <a:cxn ang="0">
                  <a:pos x="193" y="288"/>
                </a:cxn>
              </a:cxnLst>
              <a:rect l="0" t="0" r="r" b="b"/>
              <a:pathLst>
                <a:path w="415" h="393">
                  <a:moveTo>
                    <a:pt x="247" y="105"/>
                  </a:moveTo>
                  <a:lnTo>
                    <a:pt x="227" y="0"/>
                  </a:lnTo>
                  <a:lnTo>
                    <a:pt x="242" y="0"/>
                  </a:lnTo>
                  <a:lnTo>
                    <a:pt x="256" y="2"/>
                  </a:lnTo>
                  <a:lnTo>
                    <a:pt x="269" y="3"/>
                  </a:lnTo>
                  <a:lnTo>
                    <a:pt x="284" y="6"/>
                  </a:lnTo>
                  <a:lnTo>
                    <a:pt x="296" y="10"/>
                  </a:lnTo>
                  <a:lnTo>
                    <a:pt x="309" y="15"/>
                  </a:lnTo>
                  <a:lnTo>
                    <a:pt x="320" y="21"/>
                  </a:lnTo>
                  <a:lnTo>
                    <a:pt x="332" y="28"/>
                  </a:lnTo>
                  <a:lnTo>
                    <a:pt x="342" y="37"/>
                  </a:lnTo>
                  <a:lnTo>
                    <a:pt x="352" y="45"/>
                  </a:lnTo>
                  <a:lnTo>
                    <a:pt x="361" y="55"/>
                  </a:lnTo>
                  <a:lnTo>
                    <a:pt x="370" y="66"/>
                  </a:lnTo>
                  <a:lnTo>
                    <a:pt x="378" y="78"/>
                  </a:lnTo>
                  <a:lnTo>
                    <a:pt x="386" y="90"/>
                  </a:lnTo>
                  <a:lnTo>
                    <a:pt x="392" y="105"/>
                  </a:lnTo>
                  <a:lnTo>
                    <a:pt x="399" y="119"/>
                  </a:lnTo>
                  <a:lnTo>
                    <a:pt x="403" y="131"/>
                  </a:lnTo>
                  <a:lnTo>
                    <a:pt x="406" y="143"/>
                  </a:lnTo>
                  <a:lnTo>
                    <a:pt x="410" y="155"/>
                  </a:lnTo>
                  <a:lnTo>
                    <a:pt x="412" y="166"/>
                  </a:lnTo>
                  <a:lnTo>
                    <a:pt x="414" y="177"/>
                  </a:lnTo>
                  <a:lnTo>
                    <a:pt x="415" y="188"/>
                  </a:lnTo>
                  <a:lnTo>
                    <a:pt x="415" y="199"/>
                  </a:lnTo>
                  <a:lnTo>
                    <a:pt x="415" y="210"/>
                  </a:lnTo>
                  <a:lnTo>
                    <a:pt x="414" y="220"/>
                  </a:lnTo>
                  <a:lnTo>
                    <a:pt x="413" y="231"/>
                  </a:lnTo>
                  <a:lnTo>
                    <a:pt x="411" y="241"/>
                  </a:lnTo>
                  <a:lnTo>
                    <a:pt x="408" y="250"/>
                  </a:lnTo>
                  <a:lnTo>
                    <a:pt x="404" y="259"/>
                  </a:lnTo>
                  <a:lnTo>
                    <a:pt x="401" y="269"/>
                  </a:lnTo>
                  <a:lnTo>
                    <a:pt x="395" y="278"/>
                  </a:lnTo>
                  <a:lnTo>
                    <a:pt x="390" y="287"/>
                  </a:lnTo>
                  <a:lnTo>
                    <a:pt x="381" y="301"/>
                  </a:lnTo>
                  <a:lnTo>
                    <a:pt x="369" y="314"/>
                  </a:lnTo>
                  <a:lnTo>
                    <a:pt x="357" y="325"/>
                  </a:lnTo>
                  <a:lnTo>
                    <a:pt x="344" y="337"/>
                  </a:lnTo>
                  <a:lnTo>
                    <a:pt x="329" y="347"/>
                  </a:lnTo>
                  <a:lnTo>
                    <a:pt x="313" y="357"/>
                  </a:lnTo>
                  <a:lnTo>
                    <a:pt x="296" y="366"/>
                  </a:lnTo>
                  <a:lnTo>
                    <a:pt x="277" y="373"/>
                  </a:lnTo>
                  <a:lnTo>
                    <a:pt x="254" y="381"/>
                  </a:lnTo>
                  <a:lnTo>
                    <a:pt x="232" y="386"/>
                  </a:lnTo>
                  <a:lnTo>
                    <a:pt x="210" y="391"/>
                  </a:lnTo>
                  <a:lnTo>
                    <a:pt x="189" y="393"/>
                  </a:lnTo>
                  <a:lnTo>
                    <a:pt x="170" y="392"/>
                  </a:lnTo>
                  <a:lnTo>
                    <a:pt x="150" y="391"/>
                  </a:lnTo>
                  <a:lnTo>
                    <a:pt x="131" y="386"/>
                  </a:lnTo>
                  <a:lnTo>
                    <a:pt x="114" y="380"/>
                  </a:lnTo>
                  <a:lnTo>
                    <a:pt x="96" y="372"/>
                  </a:lnTo>
                  <a:lnTo>
                    <a:pt x="81" y="363"/>
                  </a:lnTo>
                  <a:lnTo>
                    <a:pt x="66" y="352"/>
                  </a:lnTo>
                  <a:lnTo>
                    <a:pt x="53" y="340"/>
                  </a:lnTo>
                  <a:lnTo>
                    <a:pt x="41" y="327"/>
                  </a:lnTo>
                  <a:lnTo>
                    <a:pt x="31" y="312"/>
                  </a:lnTo>
                  <a:lnTo>
                    <a:pt x="21" y="297"/>
                  </a:lnTo>
                  <a:lnTo>
                    <a:pt x="14" y="278"/>
                  </a:lnTo>
                  <a:lnTo>
                    <a:pt x="7" y="258"/>
                  </a:lnTo>
                  <a:lnTo>
                    <a:pt x="3" y="237"/>
                  </a:lnTo>
                  <a:lnTo>
                    <a:pt x="0" y="218"/>
                  </a:lnTo>
                  <a:lnTo>
                    <a:pt x="0" y="199"/>
                  </a:lnTo>
                  <a:lnTo>
                    <a:pt x="1" y="180"/>
                  </a:lnTo>
                  <a:lnTo>
                    <a:pt x="5" y="162"/>
                  </a:lnTo>
                  <a:lnTo>
                    <a:pt x="11" y="144"/>
                  </a:lnTo>
                  <a:lnTo>
                    <a:pt x="18" y="127"/>
                  </a:lnTo>
                  <a:lnTo>
                    <a:pt x="24" y="118"/>
                  </a:lnTo>
                  <a:lnTo>
                    <a:pt x="29" y="110"/>
                  </a:lnTo>
                  <a:lnTo>
                    <a:pt x="35" y="101"/>
                  </a:lnTo>
                  <a:lnTo>
                    <a:pt x="41" y="94"/>
                  </a:lnTo>
                  <a:lnTo>
                    <a:pt x="49" y="86"/>
                  </a:lnTo>
                  <a:lnTo>
                    <a:pt x="57" y="78"/>
                  </a:lnTo>
                  <a:lnTo>
                    <a:pt x="65" y="72"/>
                  </a:lnTo>
                  <a:lnTo>
                    <a:pt x="74" y="64"/>
                  </a:lnTo>
                  <a:lnTo>
                    <a:pt x="94" y="51"/>
                  </a:lnTo>
                  <a:lnTo>
                    <a:pt x="117" y="39"/>
                  </a:lnTo>
                  <a:lnTo>
                    <a:pt x="141" y="27"/>
                  </a:lnTo>
                  <a:lnTo>
                    <a:pt x="168" y="16"/>
                  </a:lnTo>
                  <a:lnTo>
                    <a:pt x="264" y="263"/>
                  </a:lnTo>
                  <a:lnTo>
                    <a:pt x="274" y="258"/>
                  </a:lnTo>
                  <a:lnTo>
                    <a:pt x="284" y="253"/>
                  </a:lnTo>
                  <a:lnTo>
                    <a:pt x="292" y="247"/>
                  </a:lnTo>
                  <a:lnTo>
                    <a:pt x="300" y="241"/>
                  </a:lnTo>
                  <a:lnTo>
                    <a:pt x="307" y="234"/>
                  </a:lnTo>
                  <a:lnTo>
                    <a:pt x="313" y="227"/>
                  </a:lnTo>
                  <a:lnTo>
                    <a:pt x="318" y="220"/>
                  </a:lnTo>
                  <a:lnTo>
                    <a:pt x="322" y="212"/>
                  </a:lnTo>
                  <a:lnTo>
                    <a:pt x="325" y="204"/>
                  </a:lnTo>
                  <a:lnTo>
                    <a:pt x="329" y="197"/>
                  </a:lnTo>
                  <a:lnTo>
                    <a:pt x="330" y="188"/>
                  </a:lnTo>
                  <a:lnTo>
                    <a:pt x="331" y="180"/>
                  </a:lnTo>
                  <a:lnTo>
                    <a:pt x="331" y="172"/>
                  </a:lnTo>
                  <a:lnTo>
                    <a:pt x="330" y="164"/>
                  </a:lnTo>
                  <a:lnTo>
                    <a:pt x="327" y="155"/>
                  </a:lnTo>
                  <a:lnTo>
                    <a:pt x="325" y="146"/>
                  </a:lnTo>
                  <a:lnTo>
                    <a:pt x="320" y="135"/>
                  </a:lnTo>
                  <a:lnTo>
                    <a:pt x="313" y="127"/>
                  </a:lnTo>
                  <a:lnTo>
                    <a:pt x="307" y="119"/>
                  </a:lnTo>
                  <a:lnTo>
                    <a:pt x="298" y="112"/>
                  </a:lnTo>
                  <a:lnTo>
                    <a:pt x="287" y="108"/>
                  </a:lnTo>
                  <a:lnTo>
                    <a:pt x="276" y="105"/>
                  </a:lnTo>
                  <a:lnTo>
                    <a:pt x="263" y="104"/>
                  </a:lnTo>
                  <a:lnTo>
                    <a:pt x="247" y="105"/>
                  </a:lnTo>
                  <a:close/>
                  <a:moveTo>
                    <a:pt x="147" y="136"/>
                  </a:moveTo>
                  <a:lnTo>
                    <a:pt x="136" y="142"/>
                  </a:lnTo>
                  <a:lnTo>
                    <a:pt x="127" y="146"/>
                  </a:lnTo>
                  <a:lnTo>
                    <a:pt x="118" y="152"/>
                  </a:lnTo>
                  <a:lnTo>
                    <a:pt x="111" y="157"/>
                  </a:lnTo>
                  <a:lnTo>
                    <a:pt x="104" y="164"/>
                  </a:lnTo>
                  <a:lnTo>
                    <a:pt x="98" y="169"/>
                  </a:lnTo>
                  <a:lnTo>
                    <a:pt x="94" y="177"/>
                  </a:lnTo>
                  <a:lnTo>
                    <a:pt x="89" y="184"/>
                  </a:lnTo>
                  <a:lnTo>
                    <a:pt x="86" y="191"/>
                  </a:lnTo>
                  <a:lnTo>
                    <a:pt x="84" y="199"/>
                  </a:lnTo>
                  <a:lnTo>
                    <a:pt x="83" y="206"/>
                  </a:lnTo>
                  <a:lnTo>
                    <a:pt x="82" y="213"/>
                  </a:lnTo>
                  <a:lnTo>
                    <a:pt x="82" y="221"/>
                  </a:lnTo>
                  <a:lnTo>
                    <a:pt x="83" y="229"/>
                  </a:lnTo>
                  <a:lnTo>
                    <a:pt x="85" y="236"/>
                  </a:lnTo>
                  <a:lnTo>
                    <a:pt x="87" y="243"/>
                  </a:lnTo>
                  <a:lnTo>
                    <a:pt x="91" y="252"/>
                  </a:lnTo>
                  <a:lnTo>
                    <a:pt x="95" y="258"/>
                  </a:lnTo>
                  <a:lnTo>
                    <a:pt x="99" y="265"/>
                  </a:lnTo>
                  <a:lnTo>
                    <a:pt x="104" y="270"/>
                  </a:lnTo>
                  <a:lnTo>
                    <a:pt x="110" y="276"/>
                  </a:lnTo>
                  <a:lnTo>
                    <a:pt x="116" y="280"/>
                  </a:lnTo>
                  <a:lnTo>
                    <a:pt x="123" y="284"/>
                  </a:lnTo>
                  <a:lnTo>
                    <a:pt x="131" y="288"/>
                  </a:lnTo>
                  <a:lnTo>
                    <a:pt x="139" y="290"/>
                  </a:lnTo>
                  <a:lnTo>
                    <a:pt x="148" y="292"/>
                  </a:lnTo>
                  <a:lnTo>
                    <a:pt x="155" y="292"/>
                  </a:lnTo>
                  <a:lnTo>
                    <a:pt x="164" y="292"/>
                  </a:lnTo>
                  <a:lnTo>
                    <a:pt x="174" y="292"/>
                  </a:lnTo>
                  <a:lnTo>
                    <a:pt x="183" y="290"/>
                  </a:lnTo>
                  <a:lnTo>
                    <a:pt x="193" y="288"/>
                  </a:lnTo>
                  <a:lnTo>
                    <a:pt x="202" y="283"/>
                  </a:lnTo>
                  <a:lnTo>
                    <a:pt x="147" y="136"/>
                  </a:lnTo>
                  <a:close/>
                </a:path>
              </a:pathLst>
            </a:custGeom>
            <a:solidFill>
              <a:srgbClr val="1F1A17"/>
            </a:solidFill>
            <a:ln w="9525">
              <a:noFill/>
              <a:round/>
              <a:headEnd/>
              <a:tailEnd/>
            </a:ln>
          </p:spPr>
          <p:txBody>
            <a:bodyPr/>
            <a:lstStyle/>
            <a:p>
              <a:endParaRPr lang="zh-CN" altLang="en-US"/>
            </a:p>
          </p:txBody>
        </p:sp>
      </p:grpSp>
      <p:grpSp>
        <p:nvGrpSpPr>
          <p:cNvPr id="413726" name="Group 30"/>
          <p:cNvGrpSpPr>
            <a:grpSpLocks/>
          </p:cNvGrpSpPr>
          <p:nvPr/>
        </p:nvGrpSpPr>
        <p:grpSpPr bwMode="auto">
          <a:xfrm>
            <a:off x="2833688" y="3835400"/>
            <a:ext cx="1357312" cy="2565400"/>
            <a:chOff x="3885" y="1896"/>
            <a:chExt cx="1188" cy="2245"/>
          </a:xfrm>
        </p:grpSpPr>
        <p:sp>
          <p:nvSpPr>
            <p:cNvPr id="413727" name="Freeform 31"/>
            <p:cNvSpPr>
              <a:spLocks/>
            </p:cNvSpPr>
            <p:nvPr/>
          </p:nvSpPr>
          <p:spPr bwMode="auto">
            <a:xfrm>
              <a:off x="3885" y="1896"/>
              <a:ext cx="1188" cy="2245"/>
            </a:xfrm>
            <a:custGeom>
              <a:avLst/>
              <a:gdLst/>
              <a:ahLst/>
              <a:cxnLst>
                <a:cxn ang="0">
                  <a:pos x="0" y="2242"/>
                </a:cxn>
                <a:cxn ang="0">
                  <a:pos x="1188" y="2242"/>
                </a:cxn>
                <a:cxn ang="0">
                  <a:pos x="1188" y="8979"/>
                </a:cxn>
                <a:cxn ang="0">
                  <a:pos x="3561" y="8979"/>
                </a:cxn>
                <a:cxn ang="0">
                  <a:pos x="3561" y="2242"/>
                </a:cxn>
                <a:cxn ang="0">
                  <a:pos x="4750" y="2242"/>
                </a:cxn>
                <a:cxn ang="0">
                  <a:pos x="2372" y="0"/>
                </a:cxn>
                <a:cxn ang="0">
                  <a:pos x="0" y="2242"/>
                </a:cxn>
              </a:cxnLst>
              <a:rect l="0" t="0" r="r" b="b"/>
              <a:pathLst>
                <a:path w="4750" h="8979">
                  <a:moveTo>
                    <a:pt x="0" y="2242"/>
                  </a:moveTo>
                  <a:lnTo>
                    <a:pt x="1188" y="2242"/>
                  </a:lnTo>
                  <a:lnTo>
                    <a:pt x="1188" y="8979"/>
                  </a:lnTo>
                  <a:lnTo>
                    <a:pt x="3561" y="8979"/>
                  </a:lnTo>
                  <a:lnTo>
                    <a:pt x="3561" y="2242"/>
                  </a:lnTo>
                  <a:lnTo>
                    <a:pt x="4750" y="2242"/>
                  </a:lnTo>
                  <a:lnTo>
                    <a:pt x="2372" y="0"/>
                  </a:lnTo>
                  <a:lnTo>
                    <a:pt x="0" y="2242"/>
                  </a:lnTo>
                  <a:close/>
                </a:path>
              </a:pathLst>
            </a:custGeom>
            <a:gradFill rotWithShape="1">
              <a:gsLst>
                <a:gs pos="0">
                  <a:srgbClr val="EAB200">
                    <a:alpha val="60001"/>
                  </a:srgbClr>
                </a:gs>
                <a:gs pos="100000">
                  <a:srgbClr val="EAB200">
                    <a:gamma/>
                    <a:tint val="31765"/>
                    <a:invGamma/>
                  </a:srgbClr>
                </a:gs>
              </a:gsLst>
              <a:lin ang="5400000" scaled="1"/>
            </a:gradFill>
            <a:ln w="9525">
              <a:noFill/>
              <a:round/>
              <a:headEnd/>
              <a:tailEnd/>
            </a:ln>
          </p:spPr>
          <p:txBody>
            <a:bodyPr/>
            <a:lstStyle/>
            <a:p>
              <a:endParaRPr lang="zh-CN" altLang="en-US"/>
            </a:p>
          </p:txBody>
        </p:sp>
        <p:sp>
          <p:nvSpPr>
            <p:cNvPr id="413728" name="Freeform 32"/>
            <p:cNvSpPr>
              <a:spLocks noEditPoints="1"/>
            </p:cNvSpPr>
            <p:nvPr/>
          </p:nvSpPr>
          <p:spPr bwMode="auto">
            <a:xfrm>
              <a:off x="4400" y="3546"/>
              <a:ext cx="142" cy="133"/>
            </a:xfrm>
            <a:custGeom>
              <a:avLst/>
              <a:gdLst/>
              <a:ahLst/>
              <a:cxnLst>
                <a:cxn ang="0">
                  <a:pos x="246" y="531"/>
                </a:cxn>
                <a:cxn ang="0">
                  <a:pos x="193" y="523"/>
                </a:cxn>
                <a:cxn ang="0">
                  <a:pos x="147" y="508"/>
                </a:cxn>
                <a:cxn ang="0">
                  <a:pos x="87" y="472"/>
                </a:cxn>
                <a:cxn ang="0">
                  <a:pos x="41" y="422"/>
                </a:cxn>
                <a:cxn ang="0">
                  <a:pos x="26" y="395"/>
                </a:cxn>
                <a:cxn ang="0">
                  <a:pos x="12" y="359"/>
                </a:cxn>
                <a:cxn ang="0">
                  <a:pos x="3" y="315"/>
                </a:cxn>
                <a:cxn ang="0">
                  <a:pos x="0" y="267"/>
                </a:cxn>
                <a:cxn ang="0">
                  <a:pos x="2" y="223"/>
                </a:cxn>
                <a:cxn ang="0">
                  <a:pos x="11" y="183"/>
                </a:cxn>
                <a:cxn ang="0">
                  <a:pos x="24" y="146"/>
                </a:cxn>
                <a:cxn ang="0">
                  <a:pos x="42" y="112"/>
                </a:cxn>
                <a:cxn ang="0">
                  <a:pos x="65" y="82"/>
                </a:cxn>
                <a:cxn ang="0">
                  <a:pos x="95" y="56"/>
                </a:cxn>
                <a:cxn ang="0">
                  <a:pos x="128" y="34"/>
                </a:cxn>
                <a:cxn ang="0">
                  <a:pos x="165" y="18"/>
                </a:cxn>
                <a:cxn ang="0">
                  <a:pos x="206" y="7"/>
                </a:cxn>
                <a:cxn ang="0">
                  <a:pos x="252" y="1"/>
                </a:cxn>
                <a:cxn ang="0">
                  <a:pos x="301" y="0"/>
                </a:cxn>
                <a:cxn ang="0">
                  <a:pos x="347" y="4"/>
                </a:cxn>
                <a:cxn ang="0">
                  <a:pos x="390" y="13"/>
                </a:cxn>
                <a:cxn ang="0">
                  <a:pos x="428" y="27"/>
                </a:cxn>
                <a:cxn ang="0">
                  <a:pos x="462" y="47"/>
                </a:cxn>
                <a:cxn ang="0">
                  <a:pos x="493" y="72"/>
                </a:cxn>
                <a:cxn ang="0">
                  <a:pos x="518" y="101"/>
                </a:cxn>
                <a:cxn ang="0">
                  <a:pos x="538" y="133"/>
                </a:cxn>
                <a:cxn ang="0">
                  <a:pos x="553" y="169"/>
                </a:cxn>
                <a:cxn ang="0">
                  <a:pos x="563" y="208"/>
                </a:cxn>
                <a:cxn ang="0">
                  <a:pos x="568" y="250"/>
                </a:cxn>
                <a:cxn ang="0">
                  <a:pos x="567" y="295"/>
                </a:cxn>
                <a:cxn ang="0">
                  <a:pos x="560" y="337"/>
                </a:cxn>
                <a:cxn ang="0">
                  <a:pos x="549" y="375"/>
                </a:cxn>
                <a:cxn ang="0">
                  <a:pos x="533" y="410"/>
                </a:cxn>
                <a:cxn ang="0">
                  <a:pos x="511" y="442"/>
                </a:cxn>
                <a:cxn ang="0">
                  <a:pos x="483" y="469"/>
                </a:cxn>
                <a:cxn ang="0">
                  <a:pos x="453" y="492"/>
                </a:cxn>
                <a:cxn ang="0">
                  <a:pos x="416" y="510"/>
                </a:cxn>
                <a:cxn ang="0">
                  <a:pos x="378" y="522"/>
                </a:cxn>
                <a:cxn ang="0">
                  <a:pos x="334" y="530"/>
                </a:cxn>
                <a:cxn ang="0">
                  <a:pos x="287" y="533"/>
                </a:cxn>
                <a:cxn ang="0">
                  <a:pos x="328" y="416"/>
                </a:cxn>
                <a:cxn ang="0">
                  <a:pos x="382" y="401"/>
                </a:cxn>
                <a:cxn ang="0">
                  <a:pos x="425" y="375"/>
                </a:cxn>
                <a:cxn ang="0">
                  <a:pos x="455" y="340"/>
                </a:cxn>
                <a:cxn ang="0">
                  <a:pos x="470" y="297"/>
                </a:cxn>
                <a:cxn ang="0">
                  <a:pos x="472" y="250"/>
                </a:cxn>
                <a:cxn ang="0">
                  <a:pos x="461" y="205"/>
                </a:cxn>
                <a:cxn ang="0">
                  <a:pos x="436" y="168"/>
                </a:cxn>
                <a:cxn ang="0">
                  <a:pos x="398" y="138"/>
                </a:cxn>
                <a:cxn ang="0">
                  <a:pos x="347" y="121"/>
                </a:cxn>
                <a:cxn ang="0">
                  <a:pos x="281" y="114"/>
                </a:cxn>
                <a:cxn ang="0">
                  <a:pos x="218" y="121"/>
                </a:cxn>
                <a:cxn ang="0">
                  <a:pos x="167" y="137"/>
                </a:cxn>
                <a:cxn ang="0">
                  <a:pos x="130" y="167"/>
                </a:cxn>
                <a:cxn ang="0">
                  <a:pos x="106" y="204"/>
                </a:cxn>
                <a:cxn ang="0">
                  <a:pos x="95" y="249"/>
                </a:cxn>
                <a:cxn ang="0">
                  <a:pos x="97" y="298"/>
                </a:cxn>
                <a:cxn ang="0">
                  <a:pos x="113" y="341"/>
                </a:cxn>
                <a:cxn ang="0">
                  <a:pos x="141" y="376"/>
                </a:cxn>
                <a:cxn ang="0">
                  <a:pos x="184" y="403"/>
                </a:cxn>
                <a:cxn ang="0">
                  <a:pos x="239" y="416"/>
                </a:cxn>
              </a:cxnLst>
              <a:rect l="0" t="0" r="r" b="b"/>
              <a:pathLst>
                <a:path w="568" h="533">
                  <a:moveTo>
                    <a:pt x="287" y="533"/>
                  </a:moveTo>
                  <a:lnTo>
                    <a:pt x="266" y="532"/>
                  </a:lnTo>
                  <a:lnTo>
                    <a:pt x="246" y="531"/>
                  </a:lnTo>
                  <a:lnTo>
                    <a:pt x="228" y="530"/>
                  </a:lnTo>
                  <a:lnTo>
                    <a:pt x="210" y="526"/>
                  </a:lnTo>
                  <a:lnTo>
                    <a:pt x="193" y="523"/>
                  </a:lnTo>
                  <a:lnTo>
                    <a:pt x="176" y="519"/>
                  </a:lnTo>
                  <a:lnTo>
                    <a:pt x="161" y="513"/>
                  </a:lnTo>
                  <a:lnTo>
                    <a:pt x="147" y="508"/>
                  </a:lnTo>
                  <a:lnTo>
                    <a:pt x="126" y="498"/>
                  </a:lnTo>
                  <a:lnTo>
                    <a:pt x="106" y="486"/>
                  </a:lnTo>
                  <a:lnTo>
                    <a:pt x="87" y="472"/>
                  </a:lnTo>
                  <a:lnTo>
                    <a:pt x="71" y="456"/>
                  </a:lnTo>
                  <a:lnTo>
                    <a:pt x="56" y="440"/>
                  </a:lnTo>
                  <a:lnTo>
                    <a:pt x="41" y="422"/>
                  </a:lnTo>
                  <a:lnTo>
                    <a:pt x="36" y="413"/>
                  </a:lnTo>
                  <a:lnTo>
                    <a:pt x="30" y="405"/>
                  </a:lnTo>
                  <a:lnTo>
                    <a:pt x="26" y="395"/>
                  </a:lnTo>
                  <a:lnTo>
                    <a:pt x="22" y="385"/>
                  </a:lnTo>
                  <a:lnTo>
                    <a:pt x="16" y="372"/>
                  </a:lnTo>
                  <a:lnTo>
                    <a:pt x="12" y="359"/>
                  </a:lnTo>
                  <a:lnTo>
                    <a:pt x="8" y="344"/>
                  </a:lnTo>
                  <a:lnTo>
                    <a:pt x="5" y="330"/>
                  </a:lnTo>
                  <a:lnTo>
                    <a:pt x="3" y="315"/>
                  </a:lnTo>
                  <a:lnTo>
                    <a:pt x="1" y="299"/>
                  </a:lnTo>
                  <a:lnTo>
                    <a:pt x="0" y="283"/>
                  </a:lnTo>
                  <a:lnTo>
                    <a:pt x="0" y="267"/>
                  </a:lnTo>
                  <a:lnTo>
                    <a:pt x="0" y="252"/>
                  </a:lnTo>
                  <a:lnTo>
                    <a:pt x="1" y="237"/>
                  </a:lnTo>
                  <a:lnTo>
                    <a:pt x="2" y="223"/>
                  </a:lnTo>
                  <a:lnTo>
                    <a:pt x="4" y="209"/>
                  </a:lnTo>
                  <a:lnTo>
                    <a:pt x="7" y="195"/>
                  </a:lnTo>
                  <a:lnTo>
                    <a:pt x="11" y="183"/>
                  </a:lnTo>
                  <a:lnTo>
                    <a:pt x="14" y="170"/>
                  </a:lnTo>
                  <a:lnTo>
                    <a:pt x="18" y="158"/>
                  </a:lnTo>
                  <a:lnTo>
                    <a:pt x="24" y="146"/>
                  </a:lnTo>
                  <a:lnTo>
                    <a:pt x="29" y="134"/>
                  </a:lnTo>
                  <a:lnTo>
                    <a:pt x="35" y="123"/>
                  </a:lnTo>
                  <a:lnTo>
                    <a:pt x="42" y="112"/>
                  </a:lnTo>
                  <a:lnTo>
                    <a:pt x="49" y="102"/>
                  </a:lnTo>
                  <a:lnTo>
                    <a:pt x="57" y="91"/>
                  </a:lnTo>
                  <a:lnTo>
                    <a:pt x="65" y="82"/>
                  </a:lnTo>
                  <a:lnTo>
                    <a:pt x="75" y="72"/>
                  </a:lnTo>
                  <a:lnTo>
                    <a:pt x="84" y="64"/>
                  </a:lnTo>
                  <a:lnTo>
                    <a:pt x="95" y="56"/>
                  </a:lnTo>
                  <a:lnTo>
                    <a:pt x="105" y="48"/>
                  </a:lnTo>
                  <a:lnTo>
                    <a:pt x="116" y="41"/>
                  </a:lnTo>
                  <a:lnTo>
                    <a:pt x="128" y="34"/>
                  </a:lnTo>
                  <a:lnTo>
                    <a:pt x="140" y="29"/>
                  </a:lnTo>
                  <a:lnTo>
                    <a:pt x="152" y="23"/>
                  </a:lnTo>
                  <a:lnTo>
                    <a:pt x="165" y="18"/>
                  </a:lnTo>
                  <a:lnTo>
                    <a:pt x="178" y="13"/>
                  </a:lnTo>
                  <a:lnTo>
                    <a:pt x="192" y="10"/>
                  </a:lnTo>
                  <a:lnTo>
                    <a:pt x="206" y="7"/>
                  </a:lnTo>
                  <a:lnTo>
                    <a:pt x="221" y="4"/>
                  </a:lnTo>
                  <a:lnTo>
                    <a:pt x="236" y="2"/>
                  </a:lnTo>
                  <a:lnTo>
                    <a:pt x="252" y="1"/>
                  </a:lnTo>
                  <a:lnTo>
                    <a:pt x="268" y="0"/>
                  </a:lnTo>
                  <a:lnTo>
                    <a:pt x="285" y="0"/>
                  </a:lnTo>
                  <a:lnTo>
                    <a:pt x="301" y="0"/>
                  </a:lnTo>
                  <a:lnTo>
                    <a:pt x="317" y="1"/>
                  </a:lnTo>
                  <a:lnTo>
                    <a:pt x="332" y="2"/>
                  </a:lnTo>
                  <a:lnTo>
                    <a:pt x="347" y="4"/>
                  </a:lnTo>
                  <a:lnTo>
                    <a:pt x="362" y="7"/>
                  </a:lnTo>
                  <a:lnTo>
                    <a:pt x="376" y="10"/>
                  </a:lnTo>
                  <a:lnTo>
                    <a:pt x="390" y="13"/>
                  </a:lnTo>
                  <a:lnTo>
                    <a:pt x="403" y="18"/>
                  </a:lnTo>
                  <a:lnTo>
                    <a:pt x="415" y="23"/>
                  </a:lnTo>
                  <a:lnTo>
                    <a:pt x="428" y="27"/>
                  </a:lnTo>
                  <a:lnTo>
                    <a:pt x="440" y="34"/>
                  </a:lnTo>
                  <a:lnTo>
                    <a:pt x="451" y="41"/>
                  </a:lnTo>
                  <a:lnTo>
                    <a:pt x="462" y="47"/>
                  </a:lnTo>
                  <a:lnTo>
                    <a:pt x="473" y="55"/>
                  </a:lnTo>
                  <a:lnTo>
                    <a:pt x="483" y="64"/>
                  </a:lnTo>
                  <a:lnTo>
                    <a:pt x="493" y="72"/>
                  </a:lnTo>
                  <a:lnTo>
                    <a:pt x="502" y="81"/>
                  </a:lnTo>
                  <a:lnTo>
                    <a:pt x="511" y="91"/>
                  </a:lnTo>
                  <a:lnTo>
                    <a:pt x="518" y="101"/>
                  </a:lnTo>
                  <a:lnTo>
                    <a:pt x="526" y="111"/>
                  </a:lnTo>
                  <a:lnTo>
                    <a:pt x="533" y="122"/>
                  </a:lnTo>
                  <a:lnTo>
                    <a:pt x="538" y="133"/>
                  </a:lnTo>
                  <a:lnTo>
                    <a:pt x="544" y="145"/>
                  </a:lnTo>
                  <a:lnTo>
                    <a:pt x="549" y="157"/>
                  </a:lnTo>
                  <a:lnTo>
                    <a:pt x="553" y="169"/>
                  </a:lnTo>
                  <a:lnTo>
                    <a:pt x="557" y="181"/>
                  </a:lnTo>
                  <a:lnTo>
                    <a:pt x="560" y="194"/>
                  </a:lnTo>
                  <a:lnTo>
                    <a:pt x="563" y="208"/>
                  </a:lnTo>
                  <a:lnTo>
                    <a:pt x="565" y="222"/>
                  </a:lnTo>
                  <a:lnTo>
                    <a:pt x="567" y="236"/>
                  </a:lnTo>
                  <a:lnTo>
                    <a:pt x="568" y="250"/>
                  </a:lnTo>
                  <a:lnTo>
                    <a:pt x="568" y="265"/>
                  </a:lnTo>
                  <a:lnTo>
                    <a:pt x="568" y="281"/>
                  </a:lnTo>
                  <a:lnTo>
                    <a:pt x="567" y="295"/>
                  </a:lnTo>
                  <a:lnTo>
                    <a:pt x="565" y="309"/>
                  </a:lnTo>
                  <a:lnTo>
                    <a:pt x="563" y="324"/>
                  </a:lnTo>
                  <a:lnTo>
                    <a:pt x="560" y="337"/>
                  </a:lnTo>
                  <a:lnTo>
                    <a:pt x="558" y="350"/>
                  </a:lnTo>
                  <a:lnTo>
                    <a:pt x="553" y="363"/>
                  </a:lnTo>
                  <a:lnTo>
                    <a:pt x="549" y="375"/>
                  </a:lnTo>
                  <a:lnTo>
                    <a:pt x="545" y="387"/>
                  </a:lnTo>
                  <a:lnTo>
                    <a:pt x="538" y="399"/>
                  </a:lnTo>
                  <a:lnTo>
                    <a:pt x="533" y="410"/>
                  </a:lnTo>
                  <a:lnTo>
                    <a:pt x="526" y="421"/>
                  </a:lnTo>
                  <a:lnTo>
                    <a:pt x="518" y="431"/>
                  </a:lnTo>
                  <a:lnTo>
                    <a:pt x="511" y="442"/>
                  </a:lnTo>
                  <a:lnTo>
                    <a:pt x="502" y="451"/>
                  </a:lnTo>
                  <a:lnTo>
                    <a:pt x="493" y="461"/>
                  </a:lnTo>
                  <a:lnTo>
                    <a:pt x="483" y="469"/>
                  </a:lnTo>
                  <a:lnTo>
                    <a:pt x="473" y="477"/>
                  </a:lnTo>
                  <a:lnTo>
                    <a:pt x="464" y="485"/>
                  </a:lnTo>
                  <a:lnTo>
                    <a:pt x="453" y="492"/>
                  </a:lnTo>
                  <a:lnTo>
                    <a:pt x="440" y="499"/>
                  </a:lnTo>
                  <a:lnTo>
                    <a:pt x="430" y="505"/>
                  </a:lnTo>
                  <a:lnTo>
                    <a:pt x="416" y="510"/>
                  </a:lnTo>
                  <a:lnTo>
                    <a:pt x="404" y="514"/>
                  </a:lnTo>
                  <a:lnTo>
                    <a:pt x="391" y="519"/>
                  </a:lnTo>
                  <a:lnTo>
                    <a:pt x="378" y="522"/>
                  </a:lnTo>
                  <a:lnTo>
                    <a:pt x="364" y="525"/>
                  </a:lnTo>
                  <a:lnTo>
                    <a:pt x="349" y="529"/>
                  </a:lnTo>
                  <a:lnTo>
                    <a:pt x="334" y="530"/>
                  </a:lnTo>
                  <a:lnTo>
                    <a:pt x="319" y="532"/>
                  </a:lnTo>
                  <a:lnTo>
                    <a:pt x="303" y="532"/>
                  </a:lnTo>
                  <a:lnTo>
                    <a:pt x="287" y="533"/>
                  </a:lnTo>
                  <a:close/>
                  <a:moveTo>
                    <a:pt x="284" y="419"/>
                  </a:moveTo>
                  <a:lnTo>
                    <a:pt x="306" y="418"/>
                  </a:lnTo>
                  <a:lnTo>
                    <a:pt x="328" y="416"/>
                  </a:lnTo>
                  <a:lnTo>
                    <a:pt x="347" y="412"/>
                  </a:lnTo>
                  <a:lnTo>
                    <a:pt x="366" y="408"/>
                  </a:lnTo>
                  <a:lnTo>
                    <a:pt x="382" y="401"/>
                  </a:lnTo>
                  <a:lnTo>
                    <a:pt x="398" y="394"/>
                  </a:lnTo>
                  <a:lnTo>
                    <a:pt x="412" y="385"/>
                  </a:lnTo>
                  <a:lnTo>
                    <a:pt x="425" y="375"/>
                  </a:lnTo>
                  <a:lnTo>
                    <a:pt x="436" y="364"/>
                  </a:lnTo>
                  <a:lnTo>
                    <a:pt x="446" y="352"/>
                  </a:lnTo>
                  <a:lnTo>
                    <a:pt x="455" y="340"/>
                  </a:lnTo>
                  <a:lnTo>
                    <a:pt x="461" y="327"/>
                  </a:lnTo>
                  <a:lnTo>
                    <a:pt x="466" y="313"/>
                  </a:lnTo>
                  <a:lnTo>
                    <a:pt x="470" y="297"/>
                  </a:lnTo>
                  <a:lnTo>
                    <a:pt x="472" y="282"/>
                  </a:lnTo>
                  <a:lnTo>
                    <a:pt x="473" y="265"/>
                  </a:lnTo>
                  <a:lnTo>
                    <a:pt x="472" y="250"/>
                  </a:lnTo>
                  <a:lnTo>
                    <a:pt x="470" y="234"/>
                  </a:lnTo>
                  <a:lnTo>
                    <a:pt x="467" y="219"/>
                  </a:lnTo>
                  <a:lnTo>
                    <a:pt x="461" y="205"/>
                  </a:lnTo>
                  <a:lnTo>
                    <a:pt x="455" y="192"/>
                  </a:lnTo>
                  <a:lnTo>
                    <a:pt x="446" y="180"/>
                  </a:lnTo>
                  <a:lnTo>
                    <a:pt x="436" y="168"/>
                  </a:lnTo>
                  <a:lnTo>
                    <a:pt x="425" y="157"/>
                  </a:lnTo>
                  <a:lnTo>
                    <a:pt x="412" y="147"/>
                  </a:lnTo>
                  <a:lnTo>
                    <a:pt x="398" y="138"/>
                  </a:lnTo>
                  <a:lnTo>
                    <a:pt x="382" y="131"/>
                  </a:lnTo>
                  <a:lnTo>
                    <a:pt x="366" y="125"/>
                  </a:lnTo>
                  <a:lnTo>
                    <a:pt x="347" y="121"/>
                  </a:lnTo>
                  <a:lnTo>
                    <a:pt x="326" y="117"/>
                  </a:lnTo>
                  <a:lnTo>
                    <a:pt x="304" y="115"/>
                  </a:lnTo>
                  <a:lnTo>
                    <a:pt x="281" y="114"/>
                  </a:lnTo>
                  <a:lnTo>
                    <a:pt x="258" y="115"/>
                  </a:lnTo>
                  <a:lnTo>
                    <a:pt x="238" y="117"/>
                  </a:lnTo>
                  <a:lnTo>
                    <a:pt x="218" y="121"/>
                  </a:lnTo>
                  <a:lnTo>
                    <a:pt x="199" y="125"/>
                  </a:lnTo>
                  <a:lnTo>
                    <a:pt x="183" y="131"/>
                  </a:lnTo>
                  <a:lnTo>
                    <a:pt x="167" y="137"/>
                  </a:lnTo>
                  <a:lnTo>
                    <a:pt x="153" y="146"/>
                  </a:lnTo>
                  <a:lnTo>
                    <a:pt x="141" y="156"/>
                  </a:lnTo>
                  <a:lnTo>
                    <a:pt x="130" y="167"/>
                  </a:lnTo>
                  <a:lnTo>
                    <a:pt x="120" y="178"/>
                  </a:lnTo>
                  <a:lnTo>
                    <a:pt x="113" y="191"/>
                  </a:lnTo>
                  <a:lnTo>
                    <a:pt x="106" y="204"/>
                  </a:lnTo>
                  <a:lnTo>
                    <a:pt x="100" y="218"/>
                  </a:lnTo>
                  <a:lnTo>
                    <a:pt x="97" y="234"/>
                  </a:lnTo>
                  <a:lnTo>
                    <a:pt x="95" y="249"/>
                  </a:lnTo>
                  <a:lnTo>
                    <a:pt x="94" y="265"/>
                  </a:lnTo>
                  <a:lnTo>
                    <a:pt x="95" y="283"/>
                  </a:lnTo>
                  <a:lnTo>
                    <a:pt x="97" y="298"/>
                  </a:lnTo>
                  <a:lnTo>
                    <a:pt x="100" y="314"/>
                  </a:lnTo>
                  <a:lnTo>
                    <a:pt x="106" y="328"/>
                  </a:lnTo>
                  <a:lnTo>
                    <a:pt x="113" y="341"/>
                  </a:lnTo>
                  <a:lnTo>
                    <a:pt x="121" y="354"/>
                  </a:lnTo>
                  <a:lnTo>
                    <a:pt x="130" y="365"/>
                  </a:lnTo>
                  <a:lnTo>
                    <a:pt x="141" y="376"/>
                  </a:lnTo>
                  <a:lnTo>
                    <a:pt x="154" y="386"/>
                  </a:lnTo>
                  <a:lnTo>
                    <a:pt x="167" y="395"/>
                  </a:lnTo>
                  <a:lnTo>
                    <a:pt x="184" y="403"/>
                  </a:lnTo>
                  <a:lnTo>
                    <a:pt x="200" y="408"/>
                  </a:lnTo>
                  <a:lnTo>
                    <a:pt x="219" y="412"/>
                  </a:lnTo>
                  <a:lnTo>
                    <a:pt x="239" y="416"/>
                  </a:lnTo>
                  <a:lnTo>
                    <a:pt x="261" y="418"/>
                  </a:lnTo>
                  <a:lnTo>
                    <a:pt x="284" y="419"/>
                  </a:lnTo>
                  <a:close/>
                </a:path>
              </a:pathLst>
            </a:custGeom>
            <a:solidFill>
              <a:srgbClr val="1F1A17"/>
            </a:solidFill>
            <a:ln w="9525">
              <a:noFill/>
              <a:round/>
              <a:headEnd/>
              <a:tailEnd/>
            </a:ln>
          </p:spPr>
          <p:txBody>
            <a:bodyPr/>
            <a:lstStyle/>
            <a:p>
              <a:endParaRPr lang="zh-CN" altLang="en-US"/>
            </a:p>
          </p:txBody>
        </p:sp>
        <p:sp>
          <p:nvSpPr>
            <p:cNvPr id="413729" name="Freeform 33"/>
            <p:cNvSpPr>
              <a:spLocks noEditPoints="1"/>
            </p:cNvSpPr>
            <p:nvPr/>
          </p:nvSpPr>
          <p:spPr bwMode="auto">
            <a:xfrm>
              <a:off x="4402" y="3428"/>
              <a:ext cx="140" cy="97"/>
            </a:xfrm>
            <a:custGeom>
              <a:avLst/>
              <a:gdLst/>
              <a:ahLst/>
              <a:cxnLst>
                <a:cxn ang="0">
                  <a:pos x="0" y="388"/>
                </a:cxn>
                <a:cxn ang="0">
                  <a:pos x="199" y="282"/>
                </a:cxn>
                <a:cxn ang="0">
                  <a:pos x="175" y="257"/>
                </a:cxn>
                <a:cxn ang="0">
                  <a:pos x="157" y="230"/>
                </a:cxn>
                <a:cxn ang="0">
                  <a:pos x="146" y="199"/>
                </a:cxn>
                <a:cxn ang="0">
                  <a:pos x="143" y="167"/>
                </a:cxn>
                <a:cxn ang="0">
                  <a:pos x="146" y="132"/>
                </a:cxn>
                <a:cxn ang="0">
                  <a:pos x="156" y="100"/>
                </a:cxn>
                <a:cxn ang="0">
                  <a:pos x="173" y="72"/>
                </a:cxn>
                <a:cxn ang="0">
                  <a:pos x="196" y="47"/>
                </a:cxn>
                <a:cxn ang="0">
                  <a:pos x="225" y="26"/>
                </a:cxn>
                <a:cxn ang="0">
                  <a:pos x="260" y="12"/>
                </a:cxn>
                <a:cxn ang="0">
                  <a:pos x="301" y="3"/>
                </a:cxn>
                <a:cxn ang="0">
                  <a:pos x="347" y="0"/>
                </a:cxn>
                <a:cxn ang="0">
                  <a:pos x="395" y="3"/>
                </a:cxn>
                <a:cxn ang="0">
                  <a:pos x="438" y="12"/>
                </a:cxn>
                <a:cxn ang="0">
                  <a:pos x="474" y="27"/>
                </a:cxn>
                <a:cxn ang="0">
                  <a:pos x="505" y="48"/>
                </a:cxn>
                <a:cxn ang="0">
                  <a:pos x="529" y="74"/>
                </a:cxn>
                <a:cxn ang="0">
                  <a:pos x="545" y="102"/>
                </a:cxn>
                <a:cxn ang="0">
                  <a:pos x="556" y="132"/>
                </a:cxn>
                <a:cxn ang="0">
                  <a:pos x="560" y="166"/>
                </a:cxn>
                <a:cxn ang="0">
                  <a:pos x="555" y="200"/>
                </a:cxn>
                <a:cxn ang="0">
                  <a:pos x="542" y="233"/>
                </a:cxn>
                <a:cxn ang="0">
                  <a:pos x="533" y="250"/>
                </a:cxn>
                <a:cxn ang="0">
                  <a:pos x="521" y="264"/>
                </a:cxn>
                <a:cxn ang="0">
                  <a:pos x="508" y="278"/>
                </a:cxn>
                <a:cxn ang="0">
                  <a:pos x="492" y="290"/>
                </a:cxn>
                <a:cxn ang="0">
                  <a:pos x="551" y="388"/>
                </a:cxn>
                <a:cxn ang="0">
                  <a:pos x="358" y="284"/>
                </a:cxn>
                <a:cxn ang="0">
                  <a:pos x="384" y="281"/>
                </a:cxn>
                <a:cxn ang="0">
                  <a:pos x="407" y="276"/>
                </a:cxn>
                <a:cxn ang="0">
                  <a:pos x="426" y="268"/>
                </a:cxn>
                <a:cxn ang="0">
                  <a:pos x="445" y="257"/>
                </a:cxn>
                <a:cxn ang="0">
                  <a:pos x="460" y="241"/>
                </a:cxn>
                <a:cxn ang="0">
                  <a:pos x="471" y="223"/>
                </a:cxn>
                <a:cxn ang="0">
                  <a:pos x="475" y="202"/>
                </a:cxn>
                <a:cxn ang="0">
                  <a:pos x="475" y="183"/>
                </a:cxn>
                <a:cxn ang="0">
                  <a:pos x="472" y="166"/>
                </a:cxn>
                <a:cxn ang="0">
                  <a:pos x="464" y="152"/>
                </a:cxn>
                <a:cxn ang="0">
                  <a:pos x="453" y="139"/>
                </a:cxn>
                <a:cxn ang="0">
                  <a:pos x="438" y="127"/>
                </a:cxn>
                <a:cxn ang="0">
                  <a:pos x="419" y="117"/>
                </a:cxn>
                <a:cxn ang="0">
                  <a:pos x="396" y="111"/>
                </a:cxn>
                <a:cxn ang="0">
                  <a:pos x="368" y="108"/>
                </a:cxn>
                <a:cxn ang="0">
                  <a:pos x="336" y="108"/>
                </a:cxn>
                <a:cxn ang="0">
                  <a:pos x="306" y="111"/>
                </a:cxn>
                <a:cxn ang="0">
                  <a:pos x="282" y="117"/>
                </a:cxn>
                <a:cxn ang="0">
                  <a:pos x="262" y="127"/>
                </a:cxn>
                <a:cxn ang="0">
                  <a:pos x="247" y="139"/>
                </a:cxn>
                <a:cxn ang="0">
                  <a:pos x="236" y="153"/>
                </a:cxn>
                <a:cxn ang="0">
                  <a:pos x="228" y="168"/>
                </a:cxn>
                <a:cxn ang="0">
                  <a:pos x="224" y="186"/>
                </a:cxn>
                <a:cxn ang="0">
                  <a:pos x="224" y="205"/>
                </a:cxn>
                <a:cxn ang="0">
                  <a:pos x="228" y="222"/>
                </a:cxn>
                <a:cxn ang="0">
                  <a:pos x="235" y="238"/>
                </a:cxn>
                <a:cxn ang="0">
                  <a:pos x="246" y="252"/>
                </a:cxn>
                <a:cxn ang="0">
                  <a:pos x="261" y="265"/>
                </a:cxn>
                <a:cxn ang="0">
                  <a:pos x="280" y="274"/>
                </a:cxn>
                <a:cxn ang="0">
                  <a:pos x="302" y="280"/>
                </a:cxn>
                <a:cxn ang="0">
                  <a:pos x="328" y="284"/>
                </a:cxn>
              </a:cxnLst>
              <a:rect l="0" t="0" r="r" b="b"/>
              <a:pathLst>
                <a:path w="560" h="388">
                  <a:moveTo>
                    <a:pt x="551" y="388"/>
                  </a:moveTo>
                  <a:lnTo>
                    <a:pt x="0" y="388"/>
                  </a:lnTo>
                  <a:lnTo>
                    <a:pt x="0" y="282"/>
                  </a:lnTo>
                  <a:lnTo>
                    <a:pt x="199" y="282"/>
                  </a:lnTo>
                  <a:lnTo>
                    <a:pt x="186" y="270"/>
                  </a:lnTo>
                  <a:lnTo>
                    <a:pt x="175" y="257"/>
                  </a:lnTo>
                  <a:lnTo>
                    <a:pt x="165" y="244"/>
                  </a:lnTo>
                  <a:lnTo>
                    <a:pt x="157" y="230"/>
                  </a:lnTo>
                  <a:lnTo>
                    <a:pt x="151" y="214"/>
                  </a:lnTo>
                  <a:lnTo>
                    <a:pt x="146" y="199"/>
                  </a:lnTo>
                  <a:lnTo>
                    <a:pt x="144" y="184"/>
                  </a:lnTo>
                  <a:lnTo>
                    <a:pt x="143" y="167"/>
                  </a:lnTo>
                  <a:lnTo>
                    <a:pt x="144" y="150"/>
                  </a:lnTo>
                  <a:lnTo>
                    <a:pt x="146" y="132"/>
                  </a:lnTo>
                  <a:lnTo>
                    <a:pt x="151" y="117"/>
                  </a:lnTo>
                  <a:lnTo>
                    <a:pt x="156" y="100"/>
                  </a:lnTo>
                  <a:lnTo>
                    <a:pt x="164" y="86"/>
                  </a:lnTo>
                  <a:lnTo>
                    <a:pt x="173" y="72"/>
                  </a:lnTo>
                  <a:lnTo>
                    <a:pt x="184" y="60"/>
                  </a:lnTo>
                  <a:lnTo>
                    <a:pt x="196" y="47"/>
                  </a:lnTo>
                  <a:lnTo>
                    <a:pt x="210" y="36"/>
                  </a:lnTo>
                  <a:lnTo>
                    <a:pt x="225" y="26"/>
                  </a:lnTo>
                  <a:lnTo>
                    <a:pt x="242" y="18"/>
                  </a:lnTo>
                  <a:lnTo>
                    <a:pt x="260" y="12"/>
                  </a:lnTo>
                  <a:lnTo>
                    <a:pt x="280" y="6"/>
                  </a:lnTo>
                  <a:lnTo>
                    <a:pt x="301" y="3"/>
                  </a:lnTo>
                  <a:lnTo>
                    <a:pt x="323" y="1"/>
                  </a:lnTo>
                  <a:lnTo>
                    <a:pt x="347" y="0"/>
                  </a:lnTo>
                  <a:lnTo>
                    <a:pt x="372" y="1"/>
                  </a:lnTo>
                  <a:lnTo>
                    <a:pt x="395" y="3"/>
                  </a:lnTo>
                  <a:lnTo>
                    <a:pt x="417" y="6"/>
                  </a:lnTo>
                  <a:lnTo>
                    <a:pt x="438" y="12"/>
                  </a:lnTo>
                  <a:lnTo>
                    <a:pt x="457" y="18"/>
                  </a:lnTo>
                  <a:lnTo>
                    <a:pt x="474" y="27"/>
                  </a:lnTo>
                  <a:lnTo>
                    <a:pt x="490" y="37"/>
                  </a:lnTo>
                  <a:lnTo>
                    <a:pt x="505" y="48"/>
                  </a:lnTo>
                  <a:lnTo>
                    <a:pt x="517" y="61"/>
                  </a:lnTo>
                  <a:lnTo>
                    <a:pt x="529" y="74"/>
                  </a:lnTo>
                  <a:lnTo>
                    <a:pt x="538" y="87"/>
                  </a:lnTo>
                  <a:lnTo>
                    <a:pt x="545" y="102"/>
                  </a:lnTo>
                  <a:lnTo>
                    <a:pt x="552" y="117"/>
                  </a:lnTo>
                  <a:lnTo>
                    <a:pt x="556" y="132"/>
                  </a:lnTo>
                  <a:lnTo>
                    <a:pt x="559" y="149"/>
                  </a:lnTo>
                  <a:lnTo>
                    <a:pt x="560" y="166"/>
                  </a:lnTo>
                  <a:lnTo>
                    <a:pt x="559" y="183"/>
                  </a:lnTo>
                  <a:lnTo>
                    <a:pt x="555" y="200"/>
                  </a:lnTo>
                  <a:lnTo>
                    <a:pt x="550" y="217"/>
                  </a:lnTo>
                  <a:lnTo>
                    <a:pt x="542" y="233"/>
                  </a:lnTo>
                  <a:lnTo>
                    <a:pt x="538" y="242"/>
                  </a:lnTo>
                  <a:lnTo>
                    <a:pt x="533" y="250"/>
                  </a:lnTo>
                  <a:lnTo>
                    <a:pt x="527" y="257"/>
                  </a:lnTo>
                  <a:lnTo>
                    <a:pt x="521" y="264"/>
                  </a:lnTo>
                  <a:lnTo>
                    <a:pt x="515" y="272"/>
                  </a:lnTo>
                  <a:lnTo>
                    <a:pt x="508" y="278"/>
                  </a:lnTo>
                  <a:lnTo>
                    <a:pt x="500" y="285"/>
                  </a:lnTo>
                  <a:lnTo>
                    <a:pt x="492" y="290"/>
                  </a:lnTo>
                  <a:lnTo>
                    <a:pt x="551" y="290"/>
                  </a:lnTo>
                  <a:lnTo>
                    <a:pt x="551" y="388"/>
                  </a:lnTo>
                  <a:close/>
                  <a:moveTo>
                    <a:pt x="343" y="284"/>
                  </a:moveTo>
                  <a:lnTo>
                    <a:pt x="358" y="284"/>
                  </a:lnTo>
                  <a:lnTo>
                    <a:pt x="372" y="282"/>
                  </a:lnTo>
                  <a:lnTo>
                    <a:pt x="384" y="281"/>
                  </a:lnTo>
                  <a:lnTo>
                    <a:pt x="396" y="279"/>
                  </a:lnTo>
                  <a:lnTo>
                    <a:pt x="407" y="276"/>
                  </a:lnTo>
                  <a:lnTo>
                    <a:pt x="417" y="273"/>
                  </a:lnTo>
                  <a:lnTo>
                    <a:pt x="426" y="268"/>
                  </a:lnTo>
                  <a:lnTo>
                    <a:pt x="435" y="264"/>
                  </a:lnTo>
                  <a:lnTo>
                    <a:pt x="445" y="257"/>
                  </a:lnTo>
                  <a:lnTo>
                    <a:pt x="452" y="250"/>
                  </a:lnTo>
                  <a:lnTo>
                    <a:pt x="460" y="241"/>
                  </a:lnTo>
                  <a:lnTo>
                    <a:pt x="465" y="232"/>
                  </a:lnTo>
                  <a:lnTo>
                    <a:pt x="471" y="223"/>
                  </a:lnTo>
                  <a:lnTo>
                    <a:pt x="474" y="213"/>
                  </a:lnTo>
                  <a:lnTo>
                    <a:pt x="475" y="202"/>
                  </a:lnTo>
                  <a:lnTo>
                    <a:pt x="476" y="191"/>
                  </a:lnTo>
                  <a:lnTo>
                    <a:pt x="475" y="183"/>
                  </a:lnTo>
                  <a:lnTo>
                    <a:pt x="474" y="175"/>
                  </a:lnTo>
                  <a:lnTo>
                    <a:pt x="472" y="166"/>
                  </a:lnTo>
                  <a:lnTo>
                    <a:pt x="469" y="160"/>
                  </a:lnTo>
                  <a:lnTo>
                    <a:pt x="464" y="152"/>
                  </a:lnTo>
                  <a:lnTo>
                    <a:pt x="460" y="145"/>
                  </a:lnTo>
                  <a:lnTo>
                    <a:pt x="453" y="139"/>
                  </a:lnTo>
                  <a:lnTo>
                    <a:pt x="447" y="132"/>
                  </a:lnTo>
                  <a:lnTo>
                    <a:pt x="438" y="127"/>
                  </a:lnTo>
                  <a:lnTo>
                    <a:pt x="429" y="121"/>
                  </a:lnTo>
                  <a:lnTo>
                    <a:pt x="419" y="117"/>
                  </a:lnTo>
                  <a:lnTo>
                    <a:pt x="408" y="114"/>
                  </a:lnTo>
                  <a:lnTo>
                    <a:pt x="396" y="111"/>
                  </a:lnTo>
                  <a:lnTo>
                    <a:pt x="382" y="109"/>
                  </a:lnTo>
                  <a:lnTo>
                    <a:pt x="368" y="108"/>
                  </a:lnTo>
                  <a:lnTo>
                    <a:pt x="352" y="107"/>
                  </a:lnTo>
                  <a:lnTo>
                    <a:pt x="336" y="108"/>
                  </a:lnTo>
                  <a:lnTo>
                    <a:pt x="321" y="109"/>
                  </a:lnTo>
                  <a:lnTo>
                    <a:pt x="306" y="111"/>
                  </a:lnTo>
                  <a:lnTo>
                    <a:pt x="294" y="114"/>
                  </a:lnTo>
                  <a:lnTo>
                    <a:pt x="282" y="117"/>
                  </a:lnTo>
                  <a:lnTo>
                    <a:pt x="271" y="121"/>
                  </a:lnTo>
                  <a:lnTo>
                    <a:pt x="262" y="127"/>
                  </a:lnTo>
                  <a:lnTo>
                    <a:pt x="254" y="132"/>
                  </a:lnTo>
                  <a:lnTo>
                    <a:pt x="247" y="139"/>
                  </a:lnTo>
                  <a:lnTo>
                    <a:pt x="241" y="145"/>
                  </a:lnTo>
                  <a:lnTo>
                    <a:pt x="236" y="153"/>
                  </a:lnTo>
                  <a:lnTo>
                    <a:pt x="232" y="161"/>
                  </a:lnTo>
                  <a:lnTo>
                    <a:pt x="228" y="168"/>
                  </a:lnTo>
                  <a:lnTo>
                    <a:pt x="226" y="177"/>
                  </a:lnTo>
                  <a:lnTo>
                    <a:pt x="224" y="186"/>
                  </a:lnTo>
                  <a:lnTo>
                    <a:pt x="224" y="196"/>
                  </a:lnTo>
                  <a:lnTo>
                    <a:pt x="224" y="205"/>
                  </a:lnTo>
                  <a:lnTo>
                    <a:pt x="225" y="213"/>
                  </a:lnTo>
                  <a:lnTo>
                    <a:pt x="228" y="222"/>
                  </a:lnTo>
                  <a:lnTo>
                    <a:pt x="232" y="230"/>
                  </a:lnTo>
                  <a:lnTo>
                    <a:pt x="235" y="238"/>
                  </a:lnTo>
                  <a:lnTo>
                    <a:pt x="241" y="245"/>
                  </a:lnTo>
                  <a:lnTo>
                    <a:pt x="246" y="252"/>
                  </a:lnTo>
                  <a:lnTo>
                    <a:pt x="254" y="258"/>
                  </a:lnTo>
                  <a:lnTo>
                    <a:pt x="261" y="265"/>
                  </a:lnTo>
                  <a:lnTo>
                    <a:pt x="270" y="269"/>
                  </a:lnTo>
                  <a:lnTo>
                    <a:pt x="280" y="274"/>
                  </a:lnTo>
                  <a:lnTo>
                    <a:pt x="290" y="277"/>
                  </a:lnTo>
                  <a:lnTo>
                    <a:pt x="302" y="280"/>
                  </a:lnTo>
                  <a:lnTo>
                    <a:pt x="315" y="282"/>
                  </a:lnTo>
                  <a:lnTo>
                    <a:pt x="328" y="284"/>
                  </a:lnTo>
                  <a:lnTo>
                    <a:pt x="343" y="284"/>
                  </a:lnTo>
                  <a:close/>
                </a:path>
              </a:pathLst>
            </a:custGeom>
            <a:solidFill>
              <a:srgbClr val="1F1A17"/>
            </a:solidFill>
            <a:ln w="9525">
              <a:noFill/>
              <a:round/>
              <a:headEnd/>
              <a:tailEnd/>
            </a:ln>
          </p:spPr>
          <p:txBody>
            <a:bodyPr/>
            <a:lstStyle/>
            <a:p>
              <a:endParaRPr lang="zh-CN" altLang="en-US"/>
            </a:p>
          </p:txBody>
        </p:sp>
        <p:sp>
          <p:nvSpPr>
            <p:cNvPr id="413730" name="Freeform 34"/>
            <p:cNvSpPr>
              <a:spLocks/>
            </p:cNvSpPr>
            <p:nvPr/>
          </p:nvSpPr>
          <p:spPr bwMode="auto">
            <a:xfrm>
              <a:off x="4438" y="3323"/>
              <a:ext cx="104" cy="93"/>
            </a:xfrm>
            <a:custGeom>
              <a:avLst/>
              <a:gdLst/>
              <a:ahLst/>
              <a:cxnLst>
                <a:cxn ang="0">
                  <a:pos x="285" y="265"/>
                </a:cxn>
                <a:cxn ang="0">
                  <a:pos x="305" y="257"/>
                </a:cxn>
                <a:cxn ang="0">
                  <a:pos x="320" y="245"/>
                </a:cxn>
                <a:cxn ang="0">
                  <a:pos x="331" y="229"/>
                </a:cxn>
                <a:cxn ang="0">
                  <a:pos x="338" y="208"/>
                </a:cxn>
                <a:cxn ang="0">
                  <a:pos x="340" y="181"/>
                </a:cxn>
                <a:cxn ang="0">
                  <a:pos x="334" y="139"/>
                </a:cxn>
                <a:cxn ang="0">
                  <a:pos x="326" y="120"/>
                </a:cxn>
                <a:cxn ang="0">
                  <a:pos x="306" y="108"/>
                </a:cxn>
                <a:cxn ang="0">
                  <a:pos x="286" y="108"/>
                </a:cxn>
                <a:cxn ang="0">
                  <a:pos x="274" y="119"/>
                </a:cxn>
                <a:cxn ang="0">
                  <a:pos x="263" y="150"/>
                </a:cxn>
                <a:cxn ang="0">
                  <a:pos x="243" y="232"/>
                </a:cxn>
                <a:cxn ang="0">
                  <a:pos x="224" y="288"/>
                </a:cxn>
                <a:cxn ang="0">
                  <a:pos x="204" y="322"/>
                </a:cxn>
                <a:cxn ang="0">
                  <a:pos x="173" y="346"/>
                </a:cxn>
                <a:cxn ang="0">
                  <a:pos x="136" y="357"/>
                </a:cxn>
                <a:cxn ang="0">
                  <a:pos x="98" y="356"/>
                </a:cxn>
                <a:cxn ang="0">
                  <a:pos x="65" y="343"/>
                </a:cxn>
                <a:cxn ang="0">
                  <a:pos x="35" y="317"/>
                </a:cxn>
                <a:cxn ang="0">
                  <a:pos x="14" y="280"/>
                </a:cxn>
                <a:cxn ang="0">
                  <a:pos x="2" y="231"/>
                </a:cxn>
                <a:cxn ang="0">
                  <a:pos x="1" y="170"/>
                </a:cxn>
                <a:cxn ang="0">
                  <a:pos x="7" y="119"/>
                </a:cxn>
                <a:cxn ang="0">
                  <a:pos x="21" y="79"/>
                </a:cxn>
                <a:cxn ang="0">
                  <a:pos x="42" y="51"/>
                </a:cxn>
                <a:cxn ang="0">
                  <a:pos x="70" y="29"/>
                </a:cxn>
                <a:cxn ang="0">
                  <a:pos x="105" y="15"/>
                </a:cxn>
                <a:cxn ang="0">
                  <a:pos x="103" y="123"/>
                </a:cxn>
                <a:cxn ang="0">
                  <a:pos x="85" y="143"/>
                </a:cxn>
                <a:cxn ang="0">
                  <a:pos x="79" y="160"/>
                </a:cxn>
                <a:cxn ang="0">
                  <a:pos x="77" y="208"/>
                </a:cxn>
                <a:cxn ang="0">
                  <a:pos x="82" y="237"/>
                </a:cxn>
                <a:cxn ang="0">
                  <a:pos x="92" y="254"/>
                </a:cxn>
                <a:cxn ang="0">
                  <a:pos x="109" y="260"/>
                </a:cxn>
                <a:cxn ang="0">
                  <a:pos x="124" y="255"/>
                </a:cxn>
                <a:cxn ang="0">
                  <a:pos x="134" y="238"/>
                </a:cxn>
                <a:cxn ang="0">
                  <a:pos x="149" y="189"/>
                </a:cxn>
                <a:cxn ang="0">
                  <a:pos x="168" y="112"/>
                </a:cxn>
                <a:cxn ang="0">
                  <a:pos x="185" y="66"/>
                </a:cxn>
                <a:cxn ang="0">
                  <a:pos x="205" y="33"/>
                </a:cxn>
                <a:cxn ang="0">
                  <a:pos x="229" y="14"/>
                </a:cxn>
                <a:cxn ang="0">
                  <a:pos x="259" y="3"/>
                </a:cxn>
                <a:cxn ang="0">
                  <a:pos x="296" y="2"/>
                </a:cxn>
                <a:cxn ang="0">
                  <a:pos x="334" y="13"/>
                </a:cxn>
                <a:cxn ang="0">
                  <a:pos x="367" y="36"/>
                </a:cxn>
                <a:cxn ang="0">
                  <a:pos x="395" y="72"/>
                </a:cxn>
                <a:cxn ang="0">
                  <a:pos x="411" y="121"/>
                </a:cxn>
                <a:cxn ang="0">
                  <a:pos x="417" y="181"/>
                </a:cxn>
                <a:cxn ang="0">
                  <a:pos x="412" y="238"/>
                </a:cxn>
                <a:cxn ang="0">
                  <a:pos x="398" y="285"/>
                </a:cxn>
                <a:cxn ang="0">
                  <a:pos x="375" y="322"/>
                </a:cxn>
                <a:cxn ang="0">
                  <a:pos x="344" y="350"/>
                </a:cxn>
                <a:cxn ang="0">
                  <a:pos x="308" y="369"/>
                </a:cxn>
              </a:cxnLst>
              <a:rect l="0" t="0" r="r" b="b"/>
              <a:pathLst>
                <a:path w="417" h="372">
                  <a:moveTo>
                    <a:pt x="294" y="372"/>
                  </a:moveTo>
                  <a:lnTo>
                    <a:pt x="277" y="267"/>
                  </a:lnTo>
                  <a:lnTo>
                    <a:pt x="285" y="265"/>
                  </a:lnTo>
                  <a:lnTo>
                    <a:pt x="292" y="263"/>
                  </a:lnTo>
                  <a:lnTo>
                    <a:pt x="298" y="260"/>
                  </a:lnTo>
                  <a:lnTo>
                    <a:pt x="305" y="257"/>
                  </a:lnTo>
                  <a:lnTo>
                    <a:pt x="310" y="253"/>
                  </a:lnTo>
                  <a:lnTo>
                    <a:pt x="316" y="249"/>
                  </a:lnTo>
                  <a:lnTo>
                    <a:pt x="320" y="245"/>
                  </a:lnTo>
                  <a:lnTo>
                    <a:pt x="325" y="240"/>
                  </a:lnTo>
                  <a:lnTo>
                    <a:pt x="328" y="234"/>
                  </a:lnTo>
                  <a:lnTo>
                    <a:pt x="331" y="229"/>
                  </a:lnTo>
                  <a:lnTo>
                    <a:pt x="334" y="222"/>
                  </a:lnTo>
                  <a:lnTo>
                    <a:pt x="337" y="215"/>
                  </a:lnTo>
                  <a:lnTo>
                    <a:pt x="338" y="208"/>
                  </a:lnTo>
                  <a:lnTo>
                    <a:pt x="340" y="199"/>
                  </a:lnTo>
                  <a:lnTo>
                    <a:pt x="340" y="191"/>
                  </a:lnTo>
                  <a:lnTo>
                    <a:pt x="340" y="181"/>
                  </a:lnTo>
                  <a:lnTo>
                    <a:pt x="340" y="163"/>
                  </a:lnTo>
                  <a:lnTo>
                    <a:pt x="337" y="146"/>
                  </a:lnTo>
                  <a:lnTo>
                    <a:pt x="334" y="139"/>
                  </a:lnTo>
                  <a:lnTo>
                    <a:pt x="332" y="132"/>
                  </a:lnTo>
                  <a:lnTo>
                    <a:pt x="329" y="126"/>
                  </a:lnTo>
                  <a:lnTo>
                    <a:pt x="326" y="120"/>
                  </a:lnTo>
                  <a:lnTo>
                    <a:pt x="320" y="115"/>
                  </a:lnTo>
                  <a:lnTo>
                    <a:pt x="314" y="110"/>
                  </a:lnTo>
                  <a:lnTo>
                    <a:pt x="306" y="108"/>
                  </a:lnTo>
                  <a:lnTo>
                    <a:pt x="297" y="107"/>
                  </a:lnTo>
                  <a:lnTo>
                    <a:pt x="292" y="107"/>
                  </a:lnTo>
                  <a:lnTo>
                    <a:pt x="286" y="108"/>
                  </a:lnTo>
                  <a:lnTo>
                    <a:pt x="282" y="111"/>
                  </a:lnTo>
                  <a:lnTo>
                    <a:pt x="277" y="115"/>
                  </a:lnTo>
                  <a:lnTo>
                    <a:pt x="274" y="119"/>
                  </a:lnTo>
                  <a:lnTo>
                    <a:pt x="270" y="127"/>
                  </a:lnTo>
                  <a:lnTo>
                    <a:pt x="266" y="136"/>
                  </a:lnTo>
                  <a:lnTo>
                    <a:pt x="263" y="150"/>
                  </a:lnTo>
                  <a:lnTo>
                    <a:pt x="257" y="179"/>
                  </a:lnTo>
                  <a:lnTo>
                    <a:pt x="250" y="208"/>
                  </a:lnTo>
                  <a:lnTo>
                    <a:pt x="243" y="232"/>
                  </a:lnTo>
                  <a:lnTo>
                    <a:pt x="237" y="254"/>
                  </a:lnTo>
                  <a:lnTo>
                    <a:pt x="230" y="272"/>
                  </a:lnTo>
                  <a:lnTo>
                    <a:pt x="224" y="288"/>
                  </a:lnTo>
                  <a:lnTo>
                    <a:pt x="218" y="301"/>
                  </a:lnTo>
                  <a:lnTo>
                    <a:pt x="213" y="311"/>
                  </a:lnTo>
                  <a:lnTo>
                    <a:pt x="204" y="322"/>
                  </a:lnTo>
                  <a:lnTo>
                    <a:pt x="194" y="332"/>
                  </a:lnTo>
                  <a:lnTo>
                    <a:pt x="184" y="339"/>
                  </a:lnTo>
                  <a:lnTo>
                    <a:pt x="173" y="346"/>
                  </a:lnTo>
                  <a:lnTo>
                    <a:pt x="162" y="351"/>
                  </a:lnTo>
                  <a:lnTo>
                    <a:pt x="149" y="355"/>
                  </a:lnTo>
                  <a:lnTo>
                    <a:pt x="136" y="357"/>
                  </a:lnTo>
                  <a:lnTo>
                    <a:pt x="123" y="358"/>
                  </a:lnTo>
                  <a:lnTo>
                    <a:pt x="110" y="358"/>
                  </a:lnTo>
                  <a:lnTo>
                    <a:pt x="98" y="356"/>
                  </a:lnTo>
                  <a:lnTo>
                    <a:pt x="85" y="353"/>
                  </a:lnTo>
                  <a:lnTo>
                    <a:pt x="75" y="348"/>
                  </a:lnTo>
                  <a:lnTo>
                    <a:pt x="65" y="343"/>
                  </a:lnTo>
                  <a:lnTo>
                    <a:pt x="54" y="335"/>
                  </a:lnTo>
                  <a:lnTo>
                    <a:pt x="45" y="327"/>
                  </a:lnTo>
                  <a:lnTo>
                    <a:pt x="35" y="317"/>
                  </a:lnTo>
                  <a:lnTo>
                    <a:pt x="27" y="306"/>
                  </a:lnTo>
                  <a:lnTo>
                    <a:pt x="20" y="294"/>
                  </a:lnTo>
                  <a:lnTo>
                    <a:pt x="14" y="280"/>
                  </a:lnTo>
                  <a:lnTo>
                    <a:pt x="9" y="265"/>
                  </a:lnTo>
                  <a:lnTo>
                    <a:pt x="5" y="248"/>
                  </a:lnTo>
                  <a:lnTo>
                    <a:pt x="2" y="231"/>
                  </a:lnTo>
                  <a:lnTo>
                    <a:pt x="1" y="211"/>
                  </a:lnTo>
                  <a:lnTo>
                    <a:pt x="0" y="190"/>
                  </a:lnTo>
                  <a:lnTo>
                    <a:pt x="1" y="170"/>
                  </a:lnTo>
                  <a:lnTo>
                    <a:pt x="2" y="153"/>
                  </a:lnTo>
                  <a:lnTo>
                    <a:pt x="4" y="135"/>
                  </a:lnTo>
                  <a:lnTo>
                    <a:pt x="7" y="119"/>
                  </a:lnTo>
                  <a:lnTo>
                    <a:pt x="11" y="105"/>
                  </a:lnTo>
                  <a:lnTo>
                    <a:pt x="15" y="92"/>
                  </a:lnTo>
                  <a:lnTo>
                    <a:pt x="21" y="79"/>
                  </a:lnTo>
                  <a:lnTo>
                    <a:pt x="27" y="70"/>
                  </a:lnTo>
                  <a:lnTo>
                    <a:pt x="34" y="60"/>
                  </a:lnTo>
                  <a:lnTo>
                    <a:pt x="42" y="51"/>
                  </a:lnTo>
                  <a:lnTo>
                    <a:pt x="50" y="43"/>
                  </a:lnTo>
                  <a:lnTo>
                    <a:pt x="60" y="36"/>
                  </a:lnTo>
                  <a:lnTo>
                    <a:pt x="70" y="29"/>
                  </a:lnTo>
                  <a:lnTo>
                    <a:pt x="81" y="24"/>
                  </a:lnTo>
                  <a:lnTo>
                    <a:pt x="93" y="18"/>
                  </a:lnTo>
                  <a:lnTo>
                    <a:pt x="105" y="15"/>
                  </a:lnTo>
                  <a:lnTo>
                    <a:pt x="124" y="113"/>
                  </a:lnTo>
                  <a:lnTo>
                    <a:pt x="113" y="118"/>
                  </a:lnTo>
                  <a:lnTo>
                    <a:pt x="103" y="123"/>
                  </a:lnTo>
                  <a:lnTo>
                    <a:pt x="95" y="130"/>
                  </a:lnTo>
                  <a:lnTo>
                    <a:pt x="89" y="138"/>
                  </a:lnTo>
                  <a:lnTo>
                    <a:pt x="85" y="143"/>
                  </a:lnTo>
                  <a:lnTo>
                    <a:pt x="83" y="147"/>
                  </a:lnTo>
                  <a:lnTo>
                    <a:pt x="81" y="153"/>
                  </a:lnTo>
                  <a:lnTo>
                    <a:pt x="79" y="160"/>
                  </a:lnTo>
                  <a:lnTo>
                    <a:pt x="77" y="173"/>
                  </a:lnTo>
                  <a:lnTo>
                    <a:pt x="76" y="189"/>
                  </a:lnTo>
                  <a:lnTo>
                    <a:pt x="77" y="208"/>
                  </a:lnTo>
                  <a:lnTo>
                    <a:pt x="79" y="224"/>
                  </a:lnTo>
                  <a:lnTo>
                    <a:pt x="80" y="232"/>
                  </a:lnTo>
                  <a:lnTo>
                    <a:pt x="82" y="237"/>
                  </a:lnTo>
                  <a:lnTo>
                    <a:pt x="84" y="244"/>
                  </a:lnTo>
                  <a:lnTo>
                    <a:pt x="88" y="248"/>
                  </a:lnTo>
                  <a:lnTo>
                    <a:pt x="92" y="254"/>
                  </a:lnTo>
                  <a:lnTo>
                    <a:pt x="98" y="257"/>
                  </a:lnTo>
                  <a:lnTo>
                    <a:pt x="103" y="259"/>
                  </a:lnTo>
                  <a:lnTo>
                    <a:pt x="109" y="260"/>
                  </a:lnTo>
                  <a:lnTo>
                    <a:pt x="114" y="259"/>
                  </a:lnTo>
                  <a:lnTo>
                    <a:pt x="119" y="258"/>
                  </a:lnTo>
                  <a:lnTo>
                    <a:pt x="124" y="255"/>
                  </a:lnTo>
                  <a:lnTo>
                    <a:pt x="128" y="249"/>
                  </a:lnTo>
                  <a:lnTo>
                    <a:pt x="130" y="245"/>
                  </a:lnTo>
                  <a:lnTo>
                    <a:pt x="134" y="238"/>
                  </a:lnTo>
                  <a:lnTo>
                    <a:pt x="137" y="230"/>
                  </a:lnTo>
                  <a:lnTo>
                    <a:pt x="140" y="218"/>
                  </a:lnTo>
                  <a:lnTo>
                    <a:pt x="149" y="189"/>
                  </a:lnTo>
                  <a:lnTo>
                    <a:pt x="158" y="152"/>
                  </a:lnTo>
                  <a:lnTo>
                    <a:pt x="162" y="131"/>
                  </a:lnTo>
                  <a:lnTo>
                    <a:pt x="168" y="112"/>
                  </a:lnTo>
                  <a:lnTo>
                    <a:pt x="173" y="96"/>
                  </a:lnTo>
                  <a:lnTo>
                    <a:pt x="179" y="79"/>
                  </a:lnTo>
                  <a:lnTo>
                    <a:pt x="185" y="66"/>
                  </a:lnTo>
                  <a:lnTo>
                    <a:pt x="191" y="54"/>
                  </a:lnTo>
                  <a:lnTo>
                    <a:pt x="197" y="43"/>
                  </a:lnTo>
                  <a:lnTo>
                    <a:pt x="205" y="33"/>
                  </a:lnTo>
                  <a:lnTo>
                    <a:pt x="212" y="26"/>
                  </a:lnTo>
                  <a:lnTo>
                    <a:pt x="220" y="19"/>
                  </a:lnTo>
                  <a:lnTo>
                    <a:pt x="229" y="14"/>
                  </a:lnTo>
                  <a:lnTo>
                    <a:pt x="238" y="9"/>
                  </a:lnTo>
                  <a:lnTo>
                    <a:pt x="249" y="6"/>
                  </a:lnTo>
                  <a:lnTo>
                    <a:pt x="259" y="3"/>
                  </a:lnTo>
                  <a:lnTo>
                    <a:pt x="271" y="2"/>
                  </a:lnTo>
                  <a:lnTo>
                    <a:pt x="283" y="0"/>
                  </a:lnTo>
                  <a:lnTo>
                    <a:pt x="296" y="2"/>
                  </a:lnTo>
                  <a:lnTo>
                    <a:pt x="309" y="4"/>
                  </a:lnTo>
                  <a:lnTo>
                    <a:pt x="322" y="7"/>
                  </a:lnTo>
                  <a:lnTo>
                    <a:pt x="334" y="13"/>
                  </a:lnTo>
                  <a:lnTo>
                    <a:pt x="345" y="19"/>
                  </a:lnTo>
                  <a:lnTo>
                    <a:pt x="356" y="27"/>
                  </a:lnTo>
                  <a:lnTo>
                    <a:pt x="367" y="36"/>
                  </a:lnTo>
                  <a:lnTo>
                    <a:pt x="377" y="47"/>
                  </a:lnTo>
                  <a:lnTo>
                    <a:pt x="386" y="59"/>
                  </a:lnTo>
                  <a:lnTo>
                    <a:pt x="395" y="72"/>
                  </a:lnTo>
                  <a:lnTo>
                    <a:pt x="401" y="87"/>
                  </a:lnTo>
                  <a:lnTo>
                    <a:pt x="407" y="104"/>
                  </a:lnTo>
                  <a:lnTo>
                    <a:pt x="411" y="121"/>
                  </a:lnTo>
                  <a:lnTo>
                    <a:pt x="414" y="140"/>
                  </a:lnTo>
                  <a:lnTo>
                    <a:pt x="416" y="161"/>
                  </a:lnTo>
                  <a:lnTo>
                    <a:pt x="417" y="181"/>
                  </a:lnTo>
                  <a:lnTo>
                    <a:pt x="416" y="202"/>
                  </a:lnTo>
                  <a:lnTo>
                    <a:pt x="414" y="221"/>
                  </a:lnTo>
                  <a:lnTo>
                    <a:pt x="412" y="238"/>
                  </a:lnTo>
                  <a:lnTo>
                    <a:pt x="408" y="255"/>
                  </a:lnTo>
                  <a:lnTo>
                    <a:pt x="404" y="270"/>
                  </a:lnTo>
                  <a:lnTo>
                    <a:pt x="398" y="285"/>
                  </a:lnTo>
                  <a:lnTo>
                    <a:pt x="391" y="299"/>
                  </a:lnTo>
                  <a:lnTo>
                    <a:pt x="384" y="311"/>
                  </a:lnTo>
                  <a:lnTo>
                    <a:pt x="375" y="322"/>
                  </a:lnTo>
                  <a:lnTo>
                    <a:pt x="365" y="333"/>
                  </a:lnTo>
                  <a:lnTo>
                    <a:pt x="355" y="342"/>
                  </a:lnTo>
                  <a:lnTo>
                    <a:pt x="344" y="350"/>
                  </a:lnTo>
                  <a:lnTo>
                    <a:pt x="333" y="357"/>
                  </a:lnTo>
                  <a:lnTo>
                    <a:pt x="320" y="363"/>
                  </a:lnTo>
                  <a:lnTo>
                    <a:pt x="308" y="369"/>
                  </a:lnTo>
                  <a:lnTo>
                    <a:pt x="294" y="372"/>
                  </a:lnTo>
                  <a:close/>
                </a:path>
              </a:pathLst>
            </a:custGeom>
            <a:solidFill>
              <a:srgbClr val="1F1A17"/>
            </a:solidFill>
            <a:ln w="9525">
              <a:noFill/>
              <a:round/>
              <a:headEnd/>
              <a:tailEnd/>
            </a:ln>
          </p:spPr>
          <p:txBody>
            <a:bodyPr/>
            <a:lstStyle/>
            <a:p>
              <a:endParaRPr lang="zh-CN" altLang="en-US"/>
            </a:p>
          </p:txBody>
        </p:sp>
        <p:sp>
          <p:nvSpPr>
            <p:cNvPr id="413731" name="Freeform 35"/>
            <p:cNvSpPr>
              <a:spLocks noEditPoints="1"/>
            </p:cNvSpPr>
            <p:nvPr/>
          </p:nvSpPr>
          <p:spPr bwMode="auto">
            <a:xfrm>
              <a:off x="4438" y="3215"/>
              <a:ext cx="104" cy="93"/>
            </a:xfrm>
            <a:custGeom>
              <a:avLst/>
              <a:gdLst/>
              <a:ahLst/>
              <a:cxnLst>
                <a:cxn ang="0">
                  <a:pos x="313" y="11"/>
                </a:cxn>
                <a:cxn ang="0">
                  <a:pos x="349" y="32"/>
                </a:cxn>
                <a:cxn ang="0">
                  <a:pos x="378" y="60"/>
                </a:cxn>
                <a:cxn ang="0">
                  <a:pos x="399" y="93"/>
                </a:cxn>
                <a:cxn ang="0">
                  <a:pos x="412" y="133"/>
                </a:cxn>
                <a:cxn ang="0">
                  <a:pos x="417" y="179"/>
                </a:cxn>
                <a:cxn ang="0">
                  <a:pos x="414" y="216"/>
                </a:cxn>
                <a:cxn ang="0">
                  <a:pos x="407" y="249"/>
                </a:cxn>
                <a:cxn ang="0">
                  <a:pos x="395" y="279"/>
                </a:cxn>
                <a:cxn ang="0">
                  <a:pos x="378" y="305"/>
                </a:cxn>
                <a:cxn ang="0">
                  <a:pos x="356" y="327"/>
                </a:cxn>
                <a:cxn ang="0">
                  <a:pos x="320" y="350"/>
                </a:cxn>
                <a:cxn ang="0">
                  <a:pos x="270" y="367"/>
                </a:cxn>
                <a:cxn ang="0">
                  <a:pos x="212" y="372"/>
                </a:cxn>
                <a:cxn ang="0">
                  <a:pos x="144" y="365"/>
                </a:cxn>
                <a:cxn ang="0">
                  <a:pos x="87" y="344"/>
                </a:cxn>
                <a:cxn ang="0">
                  <a:pos x="43" y="307"/>
                </a:cxn>
                <a:cxn ang="0">
                  <a:pos x="14" y="262"/>
                </a:cxn>
                <a:cxn ang="0">
                  <a:pos x="1" y="209"/>
                </a:cxn>
                <a:cxn ang="0">
                  <a:pos x="4" y="147"/>
                </a:cxn>
                <a:cxn ang="0">
                  <a:pos x="23" y="93"/>
                </a:cxn>
                <a:cxn ang="0">
                  <a:pos x="59" y="50"/>
                </a:cxn>
                <a:cxn ang="0">
                  <a:pos x="83" y="32"/>
                </a:cxn>
                <a:cxn ang="0">
                  <a:pos x="112" y="19"/>
                </a:cxn>
                <a:cxn ang="0">
                  <a:pos x="157" y="7"/>
                </a:cxn>
                <a:cxn ang="0">
                  <a:pos x="239" y="0"/>
                </a:cxn>
                <a:cxn ang="0">
                  <a:pos x="261" y="262"/>
                </a:cxn>
                <a:cxn ang="0">
                  <a:pos x="289" y="254"/>
                </a:cxn>
                <a:cxn ang="0">
                  <a:pos x="311" y="239"/>
                </a:cxn>
                <a:cxn ang="0">
                  <a:pos x="328" y="219"/>
                </a:cxn>
                <a:cxn ang="0">
                  <a:pos x="337" y="195"/>
                </a:cxn>
                <a:cxn ang="0">
                  <a:pos x="337" y="166"/>
                </a:cxn>
                <a:cxn ang="0">
                  <a:pos x="325" y="136"/>
                </a:cxn>
                <a:cxn ang="0">
                  <a:pos x="295" y="115"/>
                </a:cxn>
                <a:cxn ang="0">
                  <a:pos x="163" y="106"/>
                </a:cxn>
                <a:cxn ang="0">
                  <a:pos x="134" y="111"/>
                </a:cxn>
                <a:cxn ang="0">
                  <a:pos x="111" y="123"/>
                </a:cxn>
                <a:cxn ang="0">
                  <a:pos x="94" y="141"/>
                </a:cxn>
                <a:cxn ang="0">
                  <a:pos x="84" y="160"/>
                </a:cxn>
                <a:cxn ang="0">
                  <a:pos x="81" y="183"/>
                </a:cxn>
                <a:cxn ang="0">
                  <a:pos x="84" y="208"/>
                </a:cxn>
                <a:cxn ang="0">
                  <a:pos x="95" y="228"/>
                </a:cxn>
                <a:cxn ang="0">
                  <a:pos x="113" y="246"/>
                </a:cxn>
                <a:cxn ang="0">
                  <a:pos x="136" y="257"/>
                </a:cxn>
                <a:cxn ang="0">
                  <a:pos x="163" y="262"/>
                </a:cxn>
              </a:cxnLst>
              <a:rect l="0" t="0" r="r" b="b"/>
              <a:pathLst>
                <a:path w="417" h="372">
                  <a:moveTo>
                    <a:pt x="281" y="111"/>
                  </a:moveTo>
                  <a:lnTo>
                    <a:pt x="298" y="6"/>
                  </a:lnTo>
                  <a:lnTo>
                    <a:pt x="313" y="11"/>
                  </a:lnTo>
                  <a:lnTo>
                    <a:pt x="326" y="18"/>
                  </a:lnTo>
                  <a:lnTo>
                    <a:pt x="338" y="24"/>
                  </a:lnTo>
                  <a:lnTo>
                    <a:pt x="349" y="32"/>
                  </a:lnTo>
                  <a:lnTo>
                    <a:pt x="360" y="41"/>
                  </a:lnTo>
                  <a:lnTo>
                    <a:pt x="370" y="50"/>
                  </a:lnTo>
                  <a:lnTo>
                    <a:pt x="378" y="60"/>
                  </a:lnTo>
                  <a:lnTo>
                    <a:pt x="386" y="70"/>
                  </a:lnTo>
                  <a:lnTo>
                    <a:pt x="394" y="81"/>
                  </a:lnTo>
                  <a:lnTo>
                    <a:pt x="399" y="93"/>
                  </a:lnTo>
                  <a:lnTo>
                    <a:pt x="405" y="106"/>
                  </a:lnTo>
                  <a:lnTo>
                    <a:pt x="409" y="119"/>
                  </a:lnTo>
                  <a:lnTo>
                    <a:pt x="412" y="133"/>
                  </a:lnTo>
                  <a:lnTo>
                    <a:pt x="414" y="148"/>
                  </a:lnTo>
                  <a:lnTo>
                    <a:pt x="416" y="164"/>
                  </a:lnTo>
                  <a:lnTo>
                    <a:pt x="417" y="179"/>
                  </a:lnTo>
                  <a:lnTo>
                    <a:pt x="417" y="192"/>
                  </a:lnTo>
                  <a:lnTo>
                    <a:pt x="416" y="204"/>
                  </a:lnTo>
                  <a:lnTo>
                    <a:pt x="414" y="216"/>
                  </a:lnTo>
                  <a:lnTo>
                    <a:pt x="412" y="228"/>
                  </a:lnTo>
                  <a:lnTo>
                    <a:pt x="410" y="239"/>
                  </a:lnTo>
                  <a:lnTo>
                    <a:pt x="407" y="249"/>
                  </a:lnTo>
                  <a:lnTo>
                    <a:pt x="404" y="260"/>
                  </a:lnTo>
                  <a:lnTo>
                    <a:pt x="399" y="270"/>
                  </a:lnTo>
                  <a:lnTo>
                    <a:pt x="395" y="279"/>
                  </a:lnTo>
                  <a:lnTo>
                    <a:pt x="390" y="288"/>
                  </a:lnTo>
                  <a:lnTo>
                    <a:pt x="385" y="296"/>
                  </a:lnTo>
                  <a:lnTo>
                    <a:pt x="378" y="305"/>
                  </a:lnTo>
                  <a:lnTo>
                    <a:pt x="372" y="313"/>
                  </a:lnTo>
                  <a:lnTo>
                    <a:pt x="364" y="319"/>
                  </a:lnTo>
                  <a:lnTo>
                    <a:pt x="356" y="327"/>
                  </a:lnTo>
                  <a:lnTo>
                    <a:pt x="349" y="333"/>
                  </a:lnTo>
                  <a:lnTo>
                    <a:pt x="334" y="342"/>
                  </a:lnTo>
                  <a:lnTo>
                    <a:pt x="320" y="350"/>
                  </a:lnTo>
                  <a:lnTo>
                    <a:pt x="304" y="357"/>
                  </a:lnTo>
                  <a:lnTo>
                    <a:pt x="287" y="362"/>
                  </a:lnTo>
                  <a:lnTo>
                    <a:pt x="270" y="367"/>
                  </a:lnTo>
                  <a:lnTo>
                    <a:pt x="251" y="370"/>
                  </a:lnTo>
                  <a:lnTo>
                    <a:pt x="231" y="372"/>
                  </a:lnTo>
                  <a:lnTo>
                    <a:pt x="212" y="372"/>
                  </a:lnTo>
                  <a:lnTo>
                    <a:pt x="187" y="372"/>
                  </a:lnTo>
                  <a:lnTo>
                    <a:pt x="164" y="369"/>
                  </a:lnTo>
                  <a:lnTo>
                    <a:pt x="144" y="365"/>
                  </a:lnTo>
                  <a:lnTo>
                    <a:pt x="123" y="360"/>
                  </a:lnTo>
                  <a:lnTo>
                    <a:pt x="104" y="352"/>
                  </a:lnTo>
                  <a:lnTo>
                    <a:pt x="87" y="344"/>
                  </a:lnTo>
                  <a:lnTo>
                    <a:pt x="71" y="333"/>
                  </a:lnTo>
                  <a:lnTo>
                    <a:pt x="56" y="321"/>
                  </a:lnTo>
                  <a:lnTo>
                    <a:pt x="43" y="307"/>
                  </a:lnTo>
                  <a:lnTo>
                    <a:pt x="32" y="293"/>
                  </a:lnTo>
                  <a:lnTo>
                    <a:pt x="22" y="278"/>
                  </a:lnTo>
                  <a:lnTo>
                    <a:pt x="14" y="262"/>
                  </a:lnTo>
                  <a:lnTo>
                    <a:pt x="8" y="245"/>
                  </a:lnTo>
                  <a:lnTo>
                    <a:pt x="3" y="227"/>
                  </a:lnTo>
                  <a:lnTo>
                    <a:pt x="1" y="209"/>
                  </a:lnTo>
                  <a:lnTo>
                    <a:pt x="0" y="190"/>
                  </a:lnTo>
                  <a:lnTo>
                    <a:pt x="1" y="168"/>
                  </a:lnTo>
                  <a:lnTo>
                    <a:pt x="4" y="147"/>
                  </a:lnTo>
                  <a:lnTo>
                    <a:pt x="9" y="129"/>
                  </a:lnTo>
                  <a:lnTo>
                    <a:pt x="15" y="110"/>
                  </a:lnTo>
                  <a:lnTo>
                    <a:pt x="23" y="93"/>
                  </a:lnTo>
                  <a:lnTo>
                    <a:pt x="33" y="77"/>
                  </a:lnTo>
                  <a:lnTo>
                    <a:pt x="45" y="63"/>
                  </a:lnTo>
                  <a:lnTo>
                    <a:pt x="59" y="50"/>
                  </a:lnTo>
                  <a:lnTo>
                    <a:pt x="67" y="43"/>
                  </a:lnTo>
                  <a:lnTo>
                    <a:pt x="75" y="38"/>
                  </a:lnTo>
                  <a:lnTo>
                    <a:pt x="83" y="32"/>
                  </a:lnTo>
                  <a:lnTo>
                    <a:pt x="92" y="28"/>
                  </a:lnTo>
                  <a:lnTo>
                    <a:pt x="102" y="22"/>
                  </a:lnTo>
                  <a:lnTo>
                    <a:pt x="112" y="19"/>
                  </a:lnTo>
                  <a:lnTo>
                    <a:pt x="123" y="15"/>
                  </a:lnTo>
                  <a:lnTo>
                    <a:pt x="134" y="11"/>
                  </a:lnTo>
                  <a:lnTo>
                    <a:pt x="157" y="7"/>
                  </a:lnTo>
                  <a:lnTo>
                    <a:pt x="182" y="2"/>
                  </a:lnTo>
                  <a:lnTo>
                    <a:pt x="209" y="0"/>
                  </a:lnTo>
                  <a:lnTo>
                    <a:pt x="239" y="0"/>
                  </a:lnTo>
                  <a:lnTo>
                    <a:pt x="239" y="265"/>
                  </a:lnTo>
                  <a:lnTo>
                    <a:pt x="250" y="263"/>
                  </a:lnTo>
                  <a:lnTo>
                    <a:pt x="261" y="262"/>
                  </a:lnTo>
                  <a:lnTo>
                    <a:pt x="271" y="260"/>
                  </a:lnTo>
                  <a:lnTo>
                    <a:pt x="281" y="258"/>
                  </a:lnTo>
                  <a:lnTo>
                    <a:pt x="289" y="254"/>
                  </a:lnTo>
                  <a:lnTo>
                    <a:pt x="297" y="249"/>
                  </a:lnTo>
                  <a:lnTo>
                    <a:pt x="305" y="245"/>
                  </a:lnTo>
                  <a:lnTo>
                    <a:pt x="311" y="239"/>
                  </a:lnTo>
                  <a:lnTo>
                    <a:pt x="318" y="233"/>
                  </a:lnTo>
                  <a:lnTo>
                    <a:pt x="323" y="226"/>
                  </a:lnTo>
                  <a:lnTo>
                    <a:pt x="328" y="219"/>
                  </a:lnTo>
                  <a:lnTo>
                    <a:pt x="331" y="212"/>
                  </a:lnTo>
                  <a:lnTo>
                    <a:pt x="334" y="204"/>
                  </a:lnTo>
                  <a:lnTo>
                    <a:pt x="337" y="195"/>
                  </a:lnTo>
                  <a:lnTo>
                    <a:pt x="338" y="187"/>
                  </a:lnTo>
                  <a:lnTo>
                    <a:pt x="338" y="178"/>
                  </a:lnTo>
                  <a:lnTo>
                    <a:pt x="337" y="166"/>
                  </a:lnTo>
                  <a:lnTo>
                    <a:pt x="334" y="155"/>
                  </a:lnTo>
                  <a:lnTo>
                    <a:pt x="330" y="145"/>
                  </a:lnTo>
                  <a:lnTo>
                    <a:pt x="325" y="136"/>
                  </a:lnTo>
                  <a:lnTo>
                    <a:pt x="317" y="129"/>
                  </a:lnTo>
                  <a:lnTo>
                    <a:pt x="307" y="122"/>
                  </a:lnTo>
                  <a:lnTo>
                    <a:pt x="295" y="115"/>
                  </a:lnTo>
                  <a:lnTo>
                    <a:pt x="281" y="111"/>
                  </a:lnTo>
                  <a:close/>
                  <a:moveTo>
                    <a:pt x="174" y="106"/>
                  </a:moveTo>
                  <a:lnTo>
                    <a:pt x="163" y="106"/>
                  </a:lnTo>
                  <a:lnTo>
                    <a:pt x="152" y="107"/>
                  </a:lnTo>
                  <a:lnTo>
                    <a:pt x="143" y="109"/>
                  </a:lnTo>
                  <a:lnTo>
                    <a:pt x="134" y="111"/>
                  </a:lnTo>
                  <a:lnTo>
                    <a:pt x="126" y="114"/>
                  </a:lnTo>
                  <a:lnTo>
                    <a:pt x="118" y="119"/>
                  </a:lnTo>
                  <a:lnTo>
                    <a:pt x="111" y="123"/>
                  </a:lnTo>
                  <a:lnTo>
                    <a:pt x="105" y="129"/>
                  </a:lnTo>
                  <a:lnTo>
                    <a:pt x="99" y="134"/>
                  </a:lnTo>
                  <a:lnTo>
                    <a:pt x="94" y="141"/>
                  </a:lnTo>
                  <a:lnTo>
                    <a:pt x="90" y="147"/>
                  </a:lnTo>
                  <a:lnTo>
                    <a:pt x="87" y="154"/>
                  </a:lnTo>
                  <a:lnTo>
                    <a:pt x="84" y="160"/>
                  </a:lnTo>
                  <a:lnTo>
                    <a:pt x="82" y="168"/>
                  </a:lnTo>
                  <a:lnTo>
                    <a:pt x="81" y="176"/>
                  </a:lnTo>
                  <a:lnTo>
                    <a:pt x="81" y="183"/>
                  </a:lnTo>
                  <a:lnTo>
                    <a:pt x="81" y="192"/>
                  </a:lnTo>
                  <a:lnTo>
                    <a:pt x="82" y="200"/>
                  </a:lnTo>
                  <a:lnTo>
                    <a:pt x="84" y="208"/>
                  </a:lnTo>
                  <a:lnTo>
                    <a:pt x="88" y="215"/>
                  </a:lnTo>
                  <a:lnTo>
                    <a:pt x="91" y="222"/>
                  </a:lnTo>
                  <a:lnTo>
                    <a:pt x="95" y="228"/>
                  </a:lnTo>
                  <a:lnTo>
                    <a:pt x="100" y="235"/>
                  </a:lnTo>
                  <a:lnTo>
                    <a:pt x="106" y="240"/>
                  </a:lnTo>
                  <a:lnTo>
                    <a:pt x="113" y="246"/>
                  </a:lnTo>
                  <a:lnTo>
                    <a:pt x="119" y="250"/>
                  </a:lnTo>
                  <a:lnTo>
                    <a:pt x="127" y="254"/>
                  </a:lnTo>
                  <a:lnTo>
                    <a:pt x="136" y="257"/>
                  </a:lnTo>
                  <a:lnTo>
                    <a:pt x="145" y="259"/>
                  </a:lnTo>
                  <a:lnTo>
                    <a:pt x="153" y="261"/>
                  </a:lnTo>
                  <a:lnTo>
                    <a:pt x="163" y="262"/>
                  </a:lnTo>
                  <a:lnTo>
                    <a:pt x="174" y="262"/>
                  </a:lnTo>
                  <a:lnTo>
                    <a:pt x="174" y="106"/>
                  </a:lnTo>
                  <a:close/>
                </a:path>
              </a:pathLst>
            </a:custGeom>
            <a:solidFill>
              <a:srgbClr val="1F1A17"/>
            </a:solidFill>
            <a:ln w="9525">
              <a:noFill/>
              <a:round/>
              <a:headEnd/>
              <a:tailEnd/>
            </a:ln>
          </p:spPr>
          <p:txBody>
            <a:bodyPr/>
            <a:lstStyle/>
            <a:p>
              <a:endParaRPr lang="zh-CN" altLang="en-US"/>
            </a:p>
          </p:txBody>
        </p:sp>
        <p:sp>
          <p:nvSpPr>
            <p:cNvPr id="413732" name="Freeform 36"/>
            <p:cNvSpPr>
              <a:spLocks/>
            </p:cNvSpPr>
            <p:nvPr/>
          </p:nvSpPr>
          <p:spPr bwMode="auto">
            <a:xfrm>
              <a:off x="4438" y="3130"/>
              <a:ext cx="102" cy="65"/>
            </a:xfrm>
            <a:custGeom>
              <a:avLst/>
              <a:gdLst/>
              <a:ahLst/>
              <a:cxnLst>
                <a:cxn ang="0">
                  <a:pos x="408" y="153"/>
                </a:cxn>
                <a:cxn ang="0">
                  <a:pos x="408" y="258"/>
                </a:cxn>
                <a:cxn ang="0">
                  <a:pos x="10" y="258"/>
                </a:cxn>
                <a:cxn ang="0">
                  <a:pos x="10" y="161"/>
                </a:cxn>
                <a:cxn ang="0">
                  <a:pos x="66" y="161"/>
                </a:cxn>
                <a:cxn ang="0">
                  <a:pos x="47" y="148"/>
                </a:cxn>
                <a:cxn ang="0">
                  <a:pos x="33" y="136"/>
                </a:cxn>
                <a:cxn ang="0">
                  <a:pos x="21" y="125"/>
                </a:cxn>
                <a:cxn ang="0">
                  <a:pos x="13" y="116"/>
                </a:cxn>
                <a:cxn ang="0">
                  <a:pos x="8" y="105"/>
                </a:cxn>
                <a:cxn ang="0">
                  <a:pos x="3" y="94"/>
                </a:cxn>
                <a:cxn ang="0">
                  <a:pos x="1" y="82"/>
                </a:cxn>
                <a:cxn ang="0">
                  <a:pos x="0" y="69"/>
                </a:cxn>
                <a:cxn ang="0">
                  <a:pos x="1" y="61"/>
                </a:cxn>
                <a:cxn ang="0">
                  <a:pos x="1" y="52"/>
                </a:cxn>
                <a:cxn ang="0">
                  <a:pos x="3" y="43"/>
                </a:cxn>
                <a:cxn ang="0">
                  <a:pos x="5" y="34"/>
                </a:cxn>
                <a:cxn ang="0">
                  <a:pos x="8" y="26"/>
                </a:cxn>
                <a:cxn ang="0">
                  <a:pos x="12" y="17"/>
                </a:cxn>
                <a:cxn ang="0">
                  <a:pos x="15" y="8"/>
                </a:cxn>
                <a:cxn ang="0">
                  <a:pos x="20" y="0"/>
                </a:cxn>
                <a:cxn ang="0">
                  <a:pos x="112" y="32"/>
                </a:cxn>
                <a:cxn ang="0">
                  <a:pos x="104" y="45"/>
                </a:cxn>
                <a:cxn ang="0">
                  <a:pos x="99" y="59"/>
                </a:cxn>
                <a:cxn ang="0">
                  <a:pos x="95" y="71"/>
                </a:cxn>
                <a:cxn ang="0">
                  <a:pos x="95" y="83"/>
                </a:cxn>
                <a:cxn ang="0">
                  <a:pos x="95" y="93"/>
                </a:cxn>
                <a:cxn ang="0">
                  <a:pos x="98" y="102"/>
                </a:cxn>
                <a:cxn ang="0">
                  <a:pos x="102" y="111"/>
                </a:cxn>
                <a:cxn ang="0">
                  <a:pos x="107" y="120"/>
                </a:cxn>
                <a:cxn ang="0">
                  <a:pos x="111" y="123"/>
                </a:cxn>
                <a:cxn ang="0">
                  <a:pos x="114" y="127"/>
                </a:cxn>
                <a:cxn ang="0">
                  <a:pos x="118" y="130"/>
                </a:cxn>
                <a:cxn ang="0">
                  <a:pos x="124" y="133"/>
                </a:cxn>
                <a:cxn ang="0">
                  <a:pos x="136" y="139"/>
                </a:cxn>
                <a:cxn ang="0">
                  <a:pos x="151" y="144"/>
                </a:cxn>
                <a:cxn ang="0">
                  <a:pos x="160" y="146"/>
                </a:cxn>
                <a:cxn ang="0">
                  <a:pos x="171" y="147"/>
                </a:cxn>
                <a:cxn ang="0">
                  <a:pos x="184" y="150"/>
                </a:cxn>
                <a:cxn ang="0">
                  <a:pos x="201" y="151"/>
                </a:cxn>
                <a:cxn ang="0">
                  <a:pos x="238" y="152"/>
                </a:cxn>
                <a:cxn ang="0">
                  <a:pos x="284" y="153"/>
                </a:cxn>
                <a:cxn ang="0">
                  <a:pos x="408" y="153"/>
                </a:cxn>
              </a:cxnLst>
              <a:rect l="0" t="0" r="r" b="b"/>
              <a:pathLst>
                <a:path w="408" h="258">
                  <a:moveTo>
                    <a:pt x="408" y="153"/>
                  </a:moveTo>
                  <a:lnTo>
                    <a:pt x="408" y="258"/>
                  </a:lnTo>
                  <a:lnTo>
                    <a:pt x="10" y="258"/>
                  </a:lnTo>
                  <a:lnTo>
                    <a:pt x="10" y="161"/>
                  </a:lnTo>
                  <a:lnTo>
                    <a:pt x="66" y="161"/>
                  </a:lnTo>
                  <a:lnTo>
                    <a:pt x="47" y="148"/>
                  </a:lnTo>
                  <a:lnTo>
                    <a:pt x="33" y="136"/>
                  </a:lnTo>
                  <a:lnTo>
                    <a:pt x="21" y="125"/>
                  </a:lnTo>
                  <a:lnTo>
                    <a:pt x="13" y="116"/>
                  </a:lnTo>
                  <a:lnTo>
                    <a:pt x="8" y="105"/>
                  </a:lnTo>
                  <a:lnTo>
                    <a:pt x="3" y="94"/>
                  </a:lnTo>
                  <a:lnTo>
                    <a:pt x="1" y="82"/>
                  </a:lnTo>
                  <a:lnTo>
                    <a:pt x="0" y="69"/>
                  </a:lnTo>
                  <a:lnTo>
                    <a:pt x="1" y="61"/>
                  </a:lnTo>
                  <a:lnTo>
                    <a:pt x="1" y="52"/>
                  </a:lnTo>
                  <a:lnTo>
                    <a:pt x="3" y="43"/>
                  </a:lnTo>
                  <a:lnTo>
                    <a:pt x="5" y="34"/>
                  </a:lnTo>
                  <a:lnTo>
                    <a:pt x="8" y="26"/>
                  </a:lnTo>
                  <a:lnTo>
                    <a:pt x="12" y="17"/>
                  </a:lnTo>
                  <a:lnTo>
                    <a:pt x="15" y="8"/>
                  </a:lnTo>
                  <a:lnTo>
                    <a:pt x="20" y="0"/>
                  </a:lnTo>
                  <a:lnTo>
                    <a:pt x="112" y="32"/>
                  </a:lnTo>
                  <a:lnTo>
                    <a:pt x="104" y="45"/>
                  </a:lnTo>
                  <a:lnTo>
                    <a:pt x="99" y="59"/>
                  </a:lnTo>
                  <a:lnTo>
                    <a:pt x="95" y="71"/>
                  </a:lnTo>
                  <a:lnTo>
                    <a:pt x="95" y="83"/>
                  </a:lnTo>
                  <a:lnTo>
                    <a:pt x="95" y="93"/>
                  </a:lnTo>
                  <a:lnTo>
                    <a:pt x="98" y="102"/>
                  </a:lnTo>
                  <a:lnTo>
                    <a:pt x="102" y="111"/>
                  </a:lnTo>
                  <a:lnTo>
                    <a:pt x="107" y="120"/>
                  </a:lnTo>
                  <a:lnTo>
                    <a:pt x="111" y="123"/>
                  </a:lnTo>
                  <a:lnTo>
                    <a:pt x="114" y="127"/>
                  </a:lnTo>
                  <a:lnTo>
                    <a:pt x="118" y="130"/>
                  </a:lnTo>
                  <a:lnTo>
                    <a:pt x="124" y="133"/>
                  </a:lnTo>
                  <a:lnTo>
                    <a:pt x="136" y="139"/>
                  </a:lnTo>
                  <a:lnTo>
                    <a:pt x="151" y="144"/>
                  </a:lnTo>
                  <a:lnTo>
                    <a:pt x="160" y="146"/>
                  </a:lnTo>
                  <a:lnTo>
                    <a:pt x="171" y="147"/>
                  </a:lnTo>
                  <a:lnTo>
                    <a:pt x="184" y="150"/>
                  </a:lnTo>
                  <a:lnTo>
                    <a:pt x="201" y="151"/>
                  </a:lnTo>
                  <a:lnTo>
                    <a:pt x="238" y="152"/>
                  </a:lnTo>
                  <a:lnTo>
                    <a:pt x="284" y="153"/>
                  </a:lnTo>
                  <a:lnTo>
                    <a:pt x="408" y="153"/>
                  </a:lnTo>
                  <a:close/>
                </a:path>
              </a:pathLst>
            </a:custGeom>
            <a:solidFill>
              <a:srgbClr val="1F1A17"/>
            </a:solidFill>
            <a:ln w="9525">
              <a:noFill/>
              <a:round/>
              <a:headEnd/>
              <a:tailEnd/>
            </a:ln>
          </p:spPr>
          <p:txBody>
            <a:bodyPr/>
            <a:lstStyle/>
            <a:p>
              <a:endParaRPr lang="zh-CN" altLang="en-US"/>
            </a:p>
          </p:txBody>
        </p:sp>
        <p:sp>
          <p:nvSpPr>
            <p:cNvPr id="413733" name="Freeform 37"/>
            <p:cNvSpPr>
              <a:spLocks/>
            </p:cNvSpPr>
            <p:nvPr/>
          </p:nvSpPr>
          <p:spPr bwMode="auto">
            <a:xfrm>
              <a:off x="4440" y="3028"/>
              <a:ext cx="100" cy="103"/>
            </a:xfrm>
            <a:custGeom>
              <a:avLst/>
              <a:gdLst/>
              <a:ahLst/>
              <a:cxnLst>
                <a:cxn ang="0">
                  <a:pos x="398" y="254"/>
                </a:cxn>
                <a:cxn ang="0">
                  <a:pos x="0" y="414"/>
                </a:cxn>
                <a:cxn ang="0">
                  <a:pos x="0" y="303"/>
                </a:cxn>
                <a:cxn ang="0">
                  <a:pos x="203" y="229"/>
                </a:cxn>
                <a:cxn ang="0">
                  <a:pos x="271" y="207"/>
                </a:cxn>
                <a:cxn ang="0">
                  <a:pos x="259" y="202"/>
                </a:cxn>
                <a:cxn ang="0">
                  <a:pos x="249" y="199"/>
                </a:cxn>
                <a:cxn ang="0">
                  <a:pos x="241" y="197"/>
                </a:cxn>
                <a:cxn ang="0">
                  <a:pos x="237" y="196"/>
                </a:cxn>
                <a:cxn ang="0">
                  <a:pos x="228" y="192"/>
                </a:cxn>
                <a:cxn ang="0">
                  <a:pos x="219" y="190"/>
                </a:cxn>
                <a:cxn ang="0">
                  <a:pos x="210" y="187"/>
                </a:cxn>
                <a:cxn ang="0">
                  <a:pos x="203" y="185"/>
                </a:cxn>
                <a:cxn ang="0">
                  <a:pos x="0" y="109"/>
                </a:cxn>
                <a:cxn ang="0">
                  <a:pos x="0" y="0"/>
                </a:cxn>
                <a:cxn ang="0">
                  <a:pos x="398" y="158"/>
                </a:cxn>
                <a:cxn ang="0">
                  <a:pos x="398" y="254"/>
                </a:cxn>
              </a:cxnLst>
              <a:rect l="0" t="0" r="r" b="b"/>
              <a:pathLst>
                <a:path w="398" h="414">
                  <a:moveTo>
                    <a:pt x="398" y="254"/>
                  </a:moveTo>
                  <a:lnTo>
                    <a:pt x="0" y="414"/>
                  </a:lnTo>
                  <a:lnTo>
                    <a:pt x="0" y="303"/>
                  </a:lnTo>
                  <a:lnTo>
                    <a:pt x="203" y="229"/>
                  </a:lnTo>
                  <a:lnTo>
                    <a:pt x="271" y="207"/>
                  </a:lnTo>
                  <a:lnTo>
                    <a:pt x="259" y="202"/>
                  </a:lnTo>
                  <a:lnTo>
                    <a:pt x="249" y="199"/>
                  </a:lnTo>
                  <a:lnTo>
                    <a:pt x="241" y="197"/>
                  </a:lnTo>
                  <a:lnTo>
                    <a:pt x="237" y="196"/>
                  </a:lnTo>
                  <a:lnTo>
                    <a:pt x="228" y="192"/>
                  </a:lnTo>
                  <a:lnTo>
                    <a:pt x="219" y="190"/>
                  </a:lnTo>
                  <a:lnTo>
                    <a:pt x="210" y="187"/>
                  </a:lnTo>
                  <a:lnTo>
                    <a:pt x="203" y="185"/>
                  </a:lnTo>
                  <a:lnTo>
                    <a:pt x="0" y="109"/>
                  </a:lnTo>
                  <a:lnTo>
                    <a:pt x="0" y="0"/>
                  </a:lnTo>
                  <a:lnTo>
                    <a:pt x="398" y="158"/>
                  </a:lnTo>
                  <a:lnTo>
                    <a:pt x="398" y="254"/>
                  </a:lnTo>
                  <a:close/>
                </a:path>
              </a:pathLst>
            </a:custGeom>
            <a:solidFill>
              <a:srgbClr val="1F1A17"/>
            </a:solidFill>
            <a:ln w="9525">
              <a:noFill/>
              <a:round/>
              <a:headEnd/>
              <a:tailEnd/>
            </a:ln>
          </p:spPr>
          <p:txBody>
            <a:bodyPr/>
            <a:lstStyle/>
            <a:p>
              <a:endParaRPr lang="zh-CN" altLang="en-US"/>
            </a:p>
          </p:txBody>
        </p:sp>
        <p:sp>
          <p:nvSpPr>
            <p:cNvPr id="413734" name="Freeform 38"/>
            <p:cNvSpPr>
              <a:spLocks noEditPoints="1"/>
            </p:cNvSpPr>
            <p:nvPr/>
          </p:nvSpPr>
          <p:spPr bwMode="auto">
            <a:xfrm>
              <a:off x="4438" y="2925"/>
              <a:ext cx="104" cy="94"/>
            </a:xfrm>
            <a:custGeom>
              <a:avLst/>
              <a:gdLst/>
              <a:ahLst/>
              <a:cxnLst>
                <a:cxn ang="0">
                  <a:pos x="100" y="359"/>
                </a:cxn>
                <a:cxn ang="0">
                  <a:pos x="64" y="341"/>
                </a:cxn>
                <a:cxn ang="0">
                  <a:pos x="35" y="317"/>
                </a:cxn>
                <a:cxn ang="0">
                  <a:pos x="16" y="286"/>
                </a:cxn>
                <a:cxn ang="0">
                  <a:pos x="4" y="244"/>
                </a:cxn>
                <a:cxn ang="0">
                  <a:pos x="0" y="191"/>
                </a:cxn>
                <a:cxn ang="0">
                  <a:pos x="2" y="143"/>
                </a:cxn>
                <a:cxn ang="0">
                  <a:pos x="10" y="105"/>
                </a:cxn>
                <a:cxn ang="0">
                  <a:pos x="21" y="78"/>
                </a:cxn>
                <a:cxn ang="0">
                  <a:pos x="36" y="57"/>
                </a:cxn>
                <a:cxn ang="0">
                  <a:pos x="53" y="42"/>
                </a:cxn>
                <a:cxn ang="0">
                  <a:pos x="75" y="32"/>
                </a:cxn>
                <a:cxn ang="0">
                  <a:pos x="122" y="24"/>
                </a:cxn>
                <a:cxn ang="0">
                  <a:pos x="302" y="24"/>
                </a:cxn>
                <a:cxn ang="0">
                  <a:pos x="354" y="20"/>
                </a:cxn>
                <a:cxn ang="0">
                  <a:pos x="394" y="7"/>
                </a:cxn>
                <a:cxn ang="0">
                  <a:pos x="395" y="110"/>
                </a:cxn>
                <a:cxn ang="0">
                  <a:pos x="364" y="119"/>
                </a:cxn>
                <a:cxn ang="0">
                  <a:pos x="396" y="161"/>
                </a:cxn>
                <a:cxn ang="0">
                  <a:pos x="413" y="209"/>
                </a:cxn>
                <a:cxn ang="0">
                  <a:pos x="416" y="257"/>
                </a:cxn>
                <a:cxn ang="0">
                  <a:pos x="408" y="297"/>
                </a:cxn>
                <a:cxn ang="0">
                  <a:pos x="391" y="329"/>
                </a:cxn>
                <a:cxn ang="0">
                  <a:pos x="365" y="354"/>
                </a:cxn>
                <a:cxn ang="0">
                  <a:pos x="334" y="370"/>
                </a:cxn>
                <a:cxn ang="0">
                  <a:pos x="298" y="374"/>
                </a:cxn>
                <a:cxn ang="0">
                  <a:pos x="260" y="368"/>
                </a:cxn>
                <a:cxn ang="0">
                  <a:pos x="239" y="359"/>
                </a:cxn>
                <a:cxn ang="0">
                  <a:pos x="220" y="345"/>
                </a:cxn>
                <a:cxn ang="0">
                  <a:pos x="198" y="313"/>
                </a:cxn>
                <a:cxn ang="0">
                  <a:pos x="179" y="255"/>
                </a:cxn>
                <a:cxn ang="0">
                  <a:pos x="160" y="167"/>
                </a:cxn>
                <a:cxn ang="0">
                  <a:pos x="137" y="127"/>
                </a:cxn>
                <a:cxn ang="0">
                  <a:pos x="106" y="133"/>
                </a:cxn>
                <a:cxn ang="0">
                  <a:pos x="94" y="142"/>
                </a:cxn>
                <a:cxn ang="0">
                  <a:pos x="85" y="157"/>
                </a:cxn>
                <a:cxn ang="0">
                  <a:pos x="81" y="199"/>
                </a:cxn>
                <a:cxn ang="0">
                  <a:pos x="88" y="234"/>
                </a:cxn>
                <a:cxn ang="0">
                  <a:pos x="107" y="257"/>
                </a:cxn>
                <a:cxn ang="0">
                  <a:pos x="216" y="127"/>
                </a:cxn>
                <a:cxn ang="0">
                  <a:pos x="228" y="170"/>
                </a:cxn>
                <a:cxn ang="0">
                  <a:pos x="241" y="227"/>
                </a:cxn>
                <a:cxn ang="0">
                  <a:pos x="254" y="253"/>
                </a:cxn>
                <a:cxn ang="0">
                  <a:pos x="268" y="263"/>
                </a:cxn>
                <a:cxn ang="0">
                  <a:pos x="282" y="269"/>
                </a:cxn>
                <a:cxn ang="0">
                  <a:pos x="298" y="268"/>
                </a:cxn>
                <a:cxn ang="0">
                  <a:pos x="318" y="260"/>
                </a:cxn>
                <a:cxn ang="0">
                  <a:pos x="333" y="244"/>
                </a:cxn>
                <a:cxn ang="0">
                  <a:pos x="341" y="223"/>
                </a:cxn>
                <a:cxn ang="0">
                  <a:pos x="341" y="196"/>
                </a:cxn>
                <a:cxn ang="0">
                  <a:pos x="331" y="169"/>
                </a:cxn>
                <a:cxn ang="0">
                  <a:pos x="308" y="141"/>
                </a:cxn>
                <a:cxn ang="0">
                  <a:pos x="281" y="130"/>
                </a:cxn>
                <a:cxn ang="0">
                  <a:pos x="237" y="127"/>
                </a:cxn>
              </a:cxnLst>
              <a:rect l="0" t="0" r="r" b="b"/>
              <a:pathLst>
                <a:path w="417" h="374">
                  <a:moveTo>
                    <a:pt x="130" y="268"/>
                  </a:moveTo>
                  <a:lnTo>
                    <a:pt x="114" y="363"/>
                  </a:lnTo>
                  <a:lnTo>
                    <a:pt x="100" y="359"/>
                  </a:lnTo>
                  <a:lnTo>
                    <a:pt x="87" y="354"/>
                  </a:lnTo>
                  <a:lnTo>
                    <a:pt x="75" y="348"/>
                  </a:lnTo>
                  <a:lnTo>
                    <a:pt x="64" y="341"/>
                  </a:lnTo>
                  <a:lnTo>
                    <a:pt x="53" y="335"/>
                  </a:lnTo>
                  <a:lnTo>
                    <a:pt x="44" y="326"/>
                  </a:lnTo>
                  <a:lnTo>
                    <a:pt x="35" y="317"/>
                  </a:lnTo>
                  <a:lnTo>
                    <a:pt x="28" y="308"/>
                  </a:lnTo>
                  <a:lnTo>
                    <a:pt x="22" y="297"/>
                  </a:lnTo>
                  <a:lnTo>
                    <a:pt x="16" y="286"/>
                  </a:lnTo>
                  <a:lnTo>
                    <a:pt x="11" y="273"/>
                  </a:lnTo>
                  <a:lnTo>
                    <a:pt x="8" y="259"/>
                  </a:lnTo>
                  <a:lnTo>
                    <a:pt x="4" y="244"/>
                  </a:lnTo>
                  <a:lnTo>
                    <a:pt x="2" y="227"/>
                  </a:lnTo>
                  <a:lnTo>
                    <a:pt x="1" y="210"/>
                  </a:lnTo>
                  <a:lnTo>
                    <a:pt x="0" y="191"/>
                  </a:lnTo>
                  <a:lnTo>
                    <a:pt x="1" y="175"/>
                  </a:lnTo>
                  <a:lnTo>
                    <a:pt x="1" y="158"/>
                  </a:lnTo>
                  <a:lnTo>
                    <a:pt x="2" y="143"/>
                  </a:lnTo>
                  <a:lnTo>
                    <a:pt x="4" y="130"/>
                  </a:lnTo>
                  <a:lnTo>
                    <a:pt x="7" y="117"/>
                  </a:lnTo>
                  <a:lnTo>
                    <a:pt x="10" y="105"/>
                  </a:lnTo>
                  <a:lnTo>
                    <a:pt x="13" y="96"/>
                  </a:lnTo>
                  <a:lnTo>
                    <a:pt x="17" y="86"/>
                  </a:lnTo>
                  <a:lnTo>
                    <a:pt x="21" y="78"/>
                  </a:lnTo>
                  <a:lnTo>
                    <a:pt x="26" y="70"/>
                  </a:lnTo>
                  <a:lnTo>
                    <a:pt x="31" y="63"/>
                  </a:lnTo>
                  <a:lnTo>
                    <a:pt x="36" y="57"/>
                  </a:lnTo>
                  <a:lnTo>
                    <a:pt x="42" y="51"/>
                  </a:lnTo>
                  <a:lnTo>
                    <a:pt x="47" y="46"/>
                  </a:lnTo>
                  <a:lnTo>
                    <a:pt x="53" y="42"/>
                  </a:lnTo>
                  <a:lnTo>
                    <a:pt x="59" y="37"/>
                  </a:lnTo>
                  <a:lnTo>
                    <a:pt x="67" y="34"/>
                  </a:lnTo>
                  <a:lnTo>
                    <a:pt x="75" y="32"/>
                  </a:lnTo>
                  <a:lnTo>
                    <a:pt x="84" y="29"/>
                  </a:lnTo>
                  <a:lnTo>
                    <a:pt x="95" y="26"/>
                  </a:lnTo>
                  <a:lnTo>
                    <a:pt x="122" y="24"/>
                  </a:lnTo>
                  <a:lnTo>
                    <a:pt x="153" y="23"/>
                  </a:lnTo>
                  <a:lnTo>
                    <a:pt x="276" y="24"/>
                  </a:lnTo>
                  <a:lnTo>
                    <a:pt x="302" y="24"/>
                  </a:lnTo>
                  <a:lnTo>
                    <a:pt x="322" y="23"/>
                  </a:lnTo>
                  <a:lnTo>
                    <a:pt x="340" y="22"/>
                  </a:lnTo>
                  <a:lnTo>
                    <a:pt x="354" y="20"/>
                  </a:lnTo>
                  <a:lnTo>
                    <a:pt x="366" y="17"/>
                  </a:lnTo>
                  <a:lnTo>
                    <a:pt x="379" y="12"/>
                  </a:lnTo>
                  <a:lnTo>
                    <a:pt x="394" y="7"/>
                  </a:lnTo>
                  <a:lnTo>
                    <a:pt x="408" y="0"/>
                  </a:lnTo>
                  <a:lnTo>
                    <a:pt x="408" y="104"/>
                  </a:lnTo>
                  <a:lnTo>
                    <a:pt x="395" y="110"/>
                  </a:lnTo>
                  <a:lnTo>
                    <a:pt x="376" y="115"/>
                  </a:lnTo>
                  <a:lnTo>
                    <a:pt x="368" y="117"/>
                  </a:lnTo>
                  <a:lnTo>
                    <a:pt x="364" y="119"/>
                  </a:lnTo>
                  <a:lnTo>
                    <a:pt x="376" y="133"/>
                  </a:lnTo>
                  <a:lnTo>
                    <a:pt x="387" y="147"/>
                  </a:lnTo>
                  <a:lnTo>
                    <a:pt x="396" y="161"/>
                  </a:lnTo>
                  <a:lnTo>
                    <a:pt x="404" y="177"/>
                  </a:lnTo>
                  <a:lnTo>
                    <a:pt x="409" y="192"/>
                  </a:lnTo>
                  <a:lnTo>
                    <a:pt x="413" y="209"/>
                  </a:lnTo>
                  <a:lnTo>
                    <a:pt x="416" y="225"/>
                  </a:lnTo>
                  <a:lnTo>
                    <a:pt x="417" y="243"/>
                  </a:lnTo>
                  <a:lnTo>
                    <a:pt x="416" y="257"/>
                  </a:lnTo>
                  <a:lnTo>
                    <a:pt x="414" y="271"/>
                  </a:lnTo>
                  <a:lnTo>
                    <a:pt x="411" y="284"/>
                  </a:lnTo>
                  <a:lnTo>
                    <a:pt x="408" y="297"/>
                  </a:lnTo>
                  <a:lnTo>
                    <a:pt x="404" y="308"/>
                  </a:lnTo>
                  <a:lnTo>
                    <a:pt x="398" y="319"/>
                  </a:lnTo>
                  <a:lnTo>
                    <a:pt x="391" y="329"/>
                  </a:lnTo>
                  <a:lnTo>
                    <a:pt x="383" y="339"/>
                  </a:lnTo>
                  <a:lnTo>
                    <a:pt x="375" y="347"/>
                  </a:lnTo>
                  <a:lnTo>
                    <a:pt x="365" y="354"/>
                  </a:lnTo>
                  <a:lnTo>
                    <a:pt x="355" y="361"/>
                  </a:lnTo>
                  <a:lnTo>
                    <a:pt x="345" y="365"/>
                  </a:lnTo>
                  <a:lnTo>
                    <a:pt x="334" y="370"/>
                  </a:lnTo>
                  <a:lnTo>
                    <a:pt x="323" y="372"/>
                  </a:lnTo>
                  <a:lnTo>
                    <a:pt x="311" y="374"/>
                  </a:lnTo>
                  <a:lnTo>
                    <a:pt x="298" y="374"/>
                  </a:lnTo>
                  <a:lnTo>
                    <a:pt x="282" y="373"/>
                  </a:lnTo>
                  <a:lnTo>
                    <a:pt x="266" y="371"/>
                  </a:lnTo>
                  <a:lnTo>
                    <a:pt x="260" y="368"/>
                  </a:lnTo>
                  <a:lnTo>
                    <a:pt x="252" y="365"/>
                  </a:lnTo>
                  <a:lnTo>
                    <a:pt x="246" y="362"/>
                  </a:lnTo>
                  <a:lnTo>
                    <a:pt x="239" y="359"/>
                  </a:lnTo>
                  <a:lnTo>
                    <a:pt x="232" y="354"/>
                  </a:lnTo>
                  <a:lnTo>
                    <a:pt x="226" y="349"/>
                  </a:lnTo>
                  <a:lnTo>
                    <a:pt x="220" y="345"/>
                  </a:lnTo>
                  <a:lnTo>
                    <a:pt x="215" y="339"/>
                  </a:lnTo>
                  <a:lnTo>
                    <a:pt x="206" y="327"/>
                  </a:lnTo>
                  <a:lnTo>
                    <a:pt x="198" y="313"/>
                  </a:lnTo>
                  <a:lnTo>
                    <a:pt x="191" y="297"/>
                  </a:lnTo>
                  <a:lnTo>
                    <a:pt x="185" y="278"/>
                  </a:lnTo>
                  <a:lnTo>
                    <a:pt x="179" y="255"/>
                  </a:lnTo>
                  <a:lnTo>
                    <a:pt x="173" y="229"/>
                  </a:lnTo>
                  <a:lnTo>
                    <a:pt x="167" y="195"/>
                  </a:lnTo>
                  <a:lnTo>
                    <a:pt x="160" y="167"/>
                  </a:lnTo>
                  <a:lnTo>
                    <a:pt x="153" y="144"/>
                  </a:lnTo>
                  <a:lnTo>
                    <a:pt x="148" y="127"/>
                  </a:lnTo>
                  <a:lnTo>
                    <a:pt x="137" y="127"/>
                  </a:lnTo>
                  <a:lnTo>
                    <a:pt x="123" y="128"/>
                  </a:lnTo>
                  <a:lnTo>
                    <a:pt x="111" y="131"/>
                  </a:lnTo>
                  <a:lnTo>
                    <a:pt x="106" y="133"/>
                  </a:lnTo>
                  <a:lnTo>
                    <a:pt x="101" y="135"/>
                  </a:lnTo>
                  <a:lnTo>
                    <a:pt x="98" y="138"/>
                  </a:lnTo>
                  <a:lnTo>
                    <a:pt x="94" y="142"/>
                  </a:lnTo>
                  <a:lnTo>
                    <a:pt x="91" y="146"/>
                  </a:lnTo>
                  <a:lnTo>
                    <a:pt x="88" y="151"/>
                  </a:lnTo>
                  <a:lnTo>
                    <a:pt x="85" y="157"/>
                  </a:lnTo>
                  <a:lnTo>
                    <a:pt x="84" y="164"/>
                  </a:lnTo>
                  <a:lnTo>
                    <a:pt x="82" y="179"/>
                  </a:lnTo>
                  <a:lnTo>
                    <a:pt x="81" y="199"/>
                  </a:lnTo>
                  <a:lnTo>
                    <a:pt x="81" y="212"/>
                  </a:lnTo>
                  <a:lnTo>
                    <a:pt x="83" y="224"/>
                  </a:lnTo>
                  <a:lnTo>
                    <a:pt x="88" y="234"/>
                  </a:lnTo>
                  <a:lnTo>
                    <a:pt x="92" y="243"/>
                  </a:lnTo>
                  <a:lnTo>
                    <a:pt x="99" y="250"/>
                  </a:lnTo>
                  <a:lnTo>
                    <a:pt x="107" y="257"/>
                  </a:lnTo>
                  <a:lnTo>
                    <a:pt x="118" y="262"/>
                  </a:lnTo>
                  <a:lnTo>
                    <a:pt x="130" y="268"/>
                  </a:lnTo>
                  <a:close/>
                  <a:moveTo>
                    <a:pt x="216" y="127"/>
                  </a:moveTo>
                  <a:lnTo>
                    <a:pt x="219" y="138"/>
                  </a:lnTo>
                  <a:lnTo>
                    <a:pt x="224" y="153"/>
                  </a:lnTo>
                  <a:lnTo>
                    <a:pt x="228" y="170"/>
                  </a:lnTo>
                  <a:lnTo>
                    <a:pt x="232" y="191"/>
                  </a:lnTo>
                  <a:lnTo>
                    <a:pt x="237" y="211"/>
                  </a:lnTo>
                  <a:lnTo>
                    <a:pt x="241" y="227"/>
                  </a:lnTo>
                  <a:lnTo>
                    <a:pt x="247" y="239"/>
                  </a:lnTo>
                  <a:lnTo>
                    <a:pt x="251" y="248"/>
                  </a:lnTo>
                  <a:lnTo>
                    <a:pt x="254" y="253"/>
                  </a:lnTo>
                  <a:lnTo>
                    <a:pt x="259" y="258"/>
                  </a:lnTo>
                  <a:lnTo>
                    <a:pt x="263" y="261"/>
                  </a:lnTo>
                  <a:lnTo>
                    <a:pt x="268" y="263"/>
                  </a:lnTo>
                  <a:lnTo>
                    <a:pt x="272" y="267"/>
                  </a:lnTo>
                  <a:lnTo>
                    <a:pt x="277" y="268"/>
                  </a:lnTo>
                  <a:lnTo>
                    <a:pt x="282" y="269"/>
                  </a:lnTo>
                  <a:lnTo>
                    <a:pt x="287" y="269"/>
                  </a:lnTo>
                  <a:lnTo>
                    <a:pt x="293" y="269"/>
                  </a:lnTo>
                  <a:lnTo>
                    <a:pt x="298" y="268"/>
                  </a:lnTo>
                  <a:lnTo>
                    <a:pt x="304" y="267"/>
                  </a:lnTo>
                  <a:lnTo>
                    <a:pt x="308" y="264"/>
                  </a:lnTo>
                  <a:lnTo>
                    <a:pt x="318" y="260"/>
                  </a:lnTo>
                  <a:lnTo>
                    <a:pt x="326" y="252"/>
                  </a:lnTo>
                  <a:lnTo>
                    <a:pt x="330" y="248"/>
                  </a:lnTo>
                  <a:lnTo>
                    <a:pt x="333" y="244"/>
                  </a:lnTo>
                  <a:lnTo>
                    <a:pt x="336" y="239"/>
                  </a:lnTo>
                  <a:lnTo>
                    <a:pt x="338" y="234"/>
                  </a:lnTo>
                  <a:lnTo>
                    <a:pt x="341" y="223"/>
                  </a:lnTo>
                  <a:lnTo>
                    <a:pt x="342" y="211"/>
                  </a:lnTo>
                  <a:lnTo>
                    <a:pt x="342" y="203"/>
                  </a:lnTo>
                  <a:lnTo>
                    <a:pt x="341" y="196"/>
                  </a:lnTo>
                  <a:lnTo>
                    <a:pt x="340" y="190"/>
                  </a:lnTo>
                  <a:lnTo>
                    <a:pt x="338" y="182"/>
                  </a:lnTo>
                  <a:lnTo>
                    <a:pt x="331" y="169"/>
                  </a:lnTo>
                  <a:lnTo>
                    <a:pt x="323" y="156"/>
                  </a:lnTo>
                  <a:lnTo>
                    <a:pt x="316" y="147"/>
                  </a:lnTo>
                  <a:lnTo>
                    <a:pt x="308" y="141"/>
                  </a:lnTo>
                  <a:lnTo>
                    <a:pt x="298" y="135"/>
                  </a:lnTo>
                  <a:lnTo>
                    <a:pt x="288" y="131"/>
                  </a:lnTo>
                  <a:lnTo>
                    <a:pt x="281" y="130"/>
                  </a:lnTo>
                  <a:lnTo>
                    <a:pt x="269" y="128"/>
                  </a:lnTo>
                  <a:lnTo>
                    <a:pt x="254" y="127"/>
                  </a:lnTo>
                  <a:lnTo>
                    <a:pt x="237" y="127"/>
                  </a:lnTo>
                  <a:lnTo>
                    <a:pt x="216" y="127"/>
                  </a:lnTo>
                  <a:close/>
                </a:path>
              </a:pathLst>
            </a:custGeom>
            <a:solidFill>
              <a:srgbClr val="1F1A17"/>
            </a:solidFill>
            <a:ln w="9525">
              <a:noFill/>
              <a:round/>
              <a:headEnd/>
              <a:tailEnd/>
            </a:ln>
          </p:spPr>
          <p:txBody>
            <a:bodyPr/>
            <a:lstStyle/>
            <a:p>
              <a:endParaRPr lang="zh-CN" altLang="en-US"/>
            </a:p>
          </p:txBody>
        </p:sp>
        <p:sp>
          <p:nvSpPr>
            <p:cNvPr id="413735" name="Freeform 39"/>
            <p:cNvSpPr>
              <a:spLocks/>
            </p:cNvSpPr>
            <p:nvPr/>
          </p:nvSpPr>
          <p:spPr bwMode="auto">
            <a:xfrm>
              <a:off x="4405" y="2857"/>
              <a:ext cx="137" cy="59"/>
            </a:xfrm>
            <a:custGeom>
              <a:avLst/>
              <a:gdLst/>
              <a:ahLst/>
              <a:cxnLst>
                <a:cxn ang="0">
                  <a:pos x="142" y="9"/>
                </a:cxn>
                <a:cxn ang="0">
                  <a:pos x="225" y="9"/>
                </a:cxn>
                <a:cxn ang="0">
                  <a:pos x="225" y="81"/>
                </a:cxn>
                <a:cxn ang="0">
                  <a:pos x="385" y="81"/>
                </a:cxn>
                <a:cxn ang="0">
                  <a:pos x="407" y="81"/>
                </a:cxn>
                <a:cxn ang="0">
                  <a:pos x="425" y="80"/>
                </a:cxn>
                <a:cxn ang="0">
                  <a:pos x="436" y="80"/>
                </a:cxn>
                <a:cxn ang="0">
                  <a:pos x="442" y="79"/>
                </a:cxn>
                <a:cxn ang="0">
                  <a:pos x="447" y="78"/>
                </a:cxn>
                <a:cxn ang="0">
                  <a:pos x="450" y="76"/>
                </a:cxn>
                <a:cxn ang="0">
                  <a:pos x="453" y="73"/>
                </a:cxn>
                <a:cxn ang="0">
                  <a:pos x="455" y="69"/>
                </a:cxn>
                <a:cxn ang="0">
                  <a:pos x="458" y="66"/>
                </a:cxn>
                <a:cxn ang="0">
                  <a:pos x="460" y="62"/>
                </a:cxn>
                <a:cxn ang="0">
                  <a:pos x="461" y="57"/>
                </a:cxn>
                <a:cxn ang="0">
                  <a:pos x="461" y="52"/>
                </a:cxn>
                <a:cxn ang="0">
                  <a:pos x="461" y="44"/>
                </a:cxn>
                <a:cxn ang="0">
                  <a:pos x="459" y="34"/>
                </a:cxn>
                <a:cxn ang="0">
                  <a:pos x="455" y="22"/>
                </a:cxn>
                <a:cxn ang="0">
                  <a:pos x="451" y="9"/>
                </a:cxn>
                <a:cxn ang="0">
                  <a:pos x="532" y="0"/>
                </a:cxn>
                <a:cxn ang="0">
                  <a:pos x="537" y="10"/>
                </a:cxn>
                <a:cxn ang="0">
                  <a:pos x="540" y="19"/>
                </a:cxn>
                <a:cxn ang="0">
                  <a:pos x="542" y="30"/>
                </a:cxn>
                <a:cxn ang="0">
                  <a:pos x="544" y="40"/>
                </a:cxn>
                <a:cxn ang="0">
                  <a:pos x="548" y="60"/>
                </a:cxn>
                <a:cxn ang="0">
                  <a:pos x="549" y="84"/>
                </a:cxn>
                <a:cxn ang="0">
                  <a:pos x="548" y="98"/>
                </a:cxn>
                <a:cxn ang="0">
                  <a:pos x="546" y="111"/>
                </a:cxn>
                <a:cxn ang="0">
                  <a:pos x="543" y="123"/>
                </a:cxn>
                <a:cxn ang="0">
                  <a:pos x="539" y="135"/>
                </a:cxn>
                <a:cxn ang="0">
                  <a:pos x="533" y="146"/>
                </a:cxn>
                <a:cxn ang="0">
                  <a:pos x="528" y="155"/>
                </a:cxn>
                <a:cxn ang="0">
                  <a:pos x="521" y="162"/>
                </a:cxn>
                <a:cxn ang="0">
                  <a:pos x="514" y="168"/>
                </a:cxn>
                <a:cxn ang="0">
                  <a:pos x="506" y="173"/>
                </a:cxn>
                <a:cxn ang="0">
                  <a:pos x="496" y="178"/>
                </a:cxn>
                <a:cxn ang="0">
                  <a:pos x="485" y="181"/>
                </a:cxn>
                <a:cxn ang="0">
                  <a:pos x="473" y="183"/>
                </a:cxn>
                <a:cxn ang="0">
                  <a:pos x="462" y="184"/>
                </a:cxn>
                <a:cxn ang="0">
                  <a:pos x="446" y="185"/>
                </a:cxn>
                <a:cxn ang="0">
                  <a:pos x="425" y="187"/>
                </a:cxn>
                <a:cxn ang="0">
                  <a:pos x="398" y="187"/>
                </a:cxn>
                <a:cxn ang="0">
                  <a:pos x="225" y="187"/>
                </a:cxn>
                <a:cxn ang="0">
                  <a:pos x="225" y="235"/>
                </a:cxn>
                <a:cxn ang="0">
                  <a:pos x="142" y="235"/>
                </a:cxn>
                <a:cxn ang="0">
                  <a:pos x="142" y="187"/>
                </a:cxn>
                <a:cxn ang="0">
                  <a:pos x="62" y="187"/>
                </a:cxn>
                <a:cxn ang="0">
                  <a:pos x="0" y="81"/>
                </a:cxn>
                <a:cxn ang="0">
                  <a:pos x="142" y="81"/>
                </a:cxn>
                <a:cxn ang="0">
                  <a:pos x="142" y="9"/>
                </a:cxn>
              </a:cxnLst>
              <a:rect l="0" t="0" r="r" b="b"/>
              <a:pathLst>
                <a:path w="549" h="235">
                  <a:moveTo>
                    <a:pt x="142" y="9"/>
                  </a:moveTo>
                  <a:lnTo>
                    <a:pt x="225" y="9"/>
                  </a:lnTo>
                  <a:lnTo>
                    <a:pt x="225" y="81"/>
                  </a:lnTo>
                  <a:lnTo>
                    <a:pt x="385" y="81"/>
                  </a:lnTo>
                  <a:lnTo>
                    <a:pt x="407" y="81"/>
                  </a:lnTo>
                  <a:lnTo>
                    <a:pt x="425" y="80"/>
                  </a:lnTo>
                  <a:lnTo>
                    <a:pt x="436" y="80"/>
                  </a:lnTo>
                  <a:lnTo>
                    <a:pt x="442" y="79"/>
                  </a:lnTo>
                  <a:lnTo>
                    <a:pt x="447" y="78"/>
                  </a:lnTo>
                  <a:lnTo>
                    <a:pt x="450" y="76"/>
                  </a:lnTo>
                  <a:lnTo>
                    <a:pt x="453" y="73"/>
                  </a:lnTo>
                  <a:lnTo>
                    <a:pt x="455" y="69"/>
                  </a:lnTo>
                  <a:lnTo>
                    <a:pt x="458" y="66"/>
                  </a:lnTo>
                  <a:lnTo>
                    <a:pt x="460" y="62"/>
                  </a:lnTo>
                  <a:lnTo>
                    <a:pt x="461" y="57"/>
                  </a:lnTo>
                  <a:lnTo>
                    <a:pt x="461" y="52"/>
                  </a:lnTo>
                  <a:lnTo>
                    <a:pt x="461" y="44"/>
                  </a:lnTo>
                  <a:lnTo>
                    <a:pt x="459" y="34"/>
                  </a:lnTo>
                  <a:lnTo>
                    <a:pt x="455" y="22"/>
                  </a:lnTo>
                  <a:lnTo>
                    <a:pt x="451" y="9"/>
                  </a:lnTo>
                  <a:lnTo>
                    <a:pt x="532" y="0"/>
                  </a:lnTo>
                  <a:lnTo>
                    <a:pt x="537" y="10"/>
                  </a:lnTo>
                  <a:lnTo>
                    <a:pt x="540" y="19"/>
                  </a:lnTo>
                  <a:lnTo>
                    <a:pt x="542" y="30"/>
                  </a:lnTo>
                  <a:lnTo>
                    <a:pt x="544" y="40"/>
                  </a:lnTo>
                  <a:lnTo>
                    <a:pt x="548" y="60"/>
                  </a:lnTo>
                  <a:lnTo>
                    <a:pt x="549" y="84"/>
                  </a:lnTo>
                  <a:lnTo>
                    <a:pt x="548" y="98"/>
                  </a:lnTo>
                  <a:lnTo>
                    <a:pt x="546" y="111"/>
                  </a:lnTo>
                  <a:lnTo>
                    <a:pt x="543" y="123"/>
                  </a:lnTo>
                  <a:lnTo>
                    <a:pt x="539" y="135"/>
                  </a:lnTo>
                  <a:lnTo>
                    <a:pt x="533" y="146"/>
                  </a:lnTo>
                  <a:lnTo>
                    <a:pt x="528" y="155"/>
                  </a:lnTo>
                  <a:lnTo>
                    <a:pt x="521" y="162"/>
                  </a:lnTo>
                  <a:lnTo>
                    <a:pt x="514" y="168"/>
                  </a:lnTo>
                  <a:lnTo>
                    <a:pt x="506" y="173"/>
                  </a:lnTo>
                  <a:lnTo>
                    <a:pt x="496" y="178"/>
                  </a:lnTo>
                  <a:lnTo>
                    <a:pt x="485" y="181"/>
                  </a:lnTo>
                  <a:lnTo>
                    <a:pt x="473" y="183"/>
                  </a:lnTo>
                  <a:lnTo>
                    <a:pt x="462" y="184"/>
                  </a:lnTo>
                  <a:lnTo>
                    <a:pt x="446" y="185"/>
                  </a:lnTo>
                  <a:lnTo>
                    <a:pt x="425" y="187"/>
                  </a:lnTo>
                  <a:lnTo>
                    <a:pt x="398" y="187"/>
                  </a:lnTo>
                  <a:lnTo>
                    <a:pt x="225" y="187"/>
                  </a:lnTo>
                  <a:lnTo>
                    <a:pt x="225" y="235"/>
                  </a:lnTo>
                  <a:lnTo>
                    <a:pt x="142" y="235"/>
                  </a:lnTo>
                  <a:lnTo>
                    <a:pt x="142" y="187"/>
                  </a:lnTo>
                  <a:lnTo>
                    <a:pt x="62" y="187"/>
                  </a:lnTo>
                  <a:lnTo>
                    <a:pt x="0" y="81"/>
                  </a:lnTo>
                  <a:lnTo>
                    <a:pt x="142" y="81"/>
                  </a:lnTo>
                  <a:lnTo>
                    <a:pt x="142" y="9"/>
                  </a:lnTo>
                  <a:close/>
                </a:path>
              </a:pathLst>
            </a:custGeom>
            <a:solidFill>
              <a:srgbClr val="1F1A17"/>
            </a:solidFill>
            <a:ln w="9525">
              <a:noFill/>
              <a:round/>
              <a:headEnd/>
              <a:tailEnd/>
            </a:ln>
          </p:spPr>
          <p:txBody>
            <a:bodyPr/>
            <a:lstStyle/>
            <a:p>
              <a:endParaRPr lang="zh-CN" altLang="en-US"/>
            </a:p>
          </p:txBody>
        </p:sp>
        <p:sp>
          <p:nvSpPr>
            <p:cNvPr id="413736" name="Freeform 40"/>
            <p:cNvSpPr>
              <a:spLocks noEditPoints="1"/>
            </p:cNvSpPr>
            <p:nvPr/>
          </p:nvSpPr>
          <p:spPr bwMode="auto">
            <a:xfrm>
              <a:off x="4402" y="2815"/>
              <a:ext cx="138" cy="26"/>
            </a:xfrm>
            <a:custGeom>
              <a:avLst/>
              <a:gdLst/>
              <a:ahLst/>
              <a:cxnLst>
                <a:cxn ang="0">
                  <a:pos x="98" y="105"/>
                </a:cxn>
                <a:cxn ang="0">
                  <a:pos x="0" y="105"/>
                </a:cxn>
                <a:cxn ang="0">
                  <a:pos x="0" y="0"/>
                </a:cxn>
                <a:cxn ang="0">
                  <a:pos x="98" y="0"/>
                </a:cxn>
                <a:cxn ang="0">
                  <a:pos x="98" y="105"/>
                </a:cxn>
                <a:cxn ang="0">
                  <a:pos x="551" y="105"/>
                </a:cxn>
                <a:cxn ang="0">
                  <a:pos x="153" y="105"/>
                </a:cxn>
                <a:cxn ang="0">
                  <a:pos x="153" y="0"/>
                </a:cxn>
                <a:cxn ang="0">
                  <a:pos x="551" y="0"/>
                </a:cxn>
                <a:cxn ang="0">
                  <a:pos x="551" y="105"/>
                </a:cxn>
              </a:cxnLst>
              <a:rect l="0" t="0" r="r" b="b"/>
              <a:pathLst>
                <a:path w="551" h="105">
                  <a:moveTo>
                    <a:pt x="98" y="105"/>
                  </a:moveTo>
                  <a:lnTo>
                    <a:pt x="0" y="105"/>
                  </a:lnTo>
                  <a:lnTo>
                    <a:pt x="0" y="0"/>
                  </a:lnTo>
                  <a:lnTo>
                    <a:pt x="98" y="0"/>
                  </a:lnTo>
                  <a:lnTo>
                    <a:pt x="98" y="105"/>
                  </a:lnTo>
                  <a:close/>
                  <a:moveTo>
                    <a:pt x="551" y="105"/>
                  </a:moveTo>
                  <a:lnTo>
                    <a:pt x="153" y="105"/>
                  </a:lnTo>
                  <a:lnTo>
                    <a:pt x="153" y="0"/>
                  </a:lnTo>
                  <a:lnTo>
                    <a:pt x="551" y="0"/>
                  </a:lnTo>
                  <a:lnTo>
                    <a:pt x="551" y="105"/>
                  </a:lnTo>
                  <a:close/>
                </a:path>
              </a:pathLst>
            </a:custGeom>
            <a:solidFill>
              <a:srgbClr val="1F1A17"/>
            </a:solidFill>
            <a:ln w="9525">
              <a:noFill/>
              <a:round/>
              <a:headEnd/>
              <a:tailEnd/>
            </a:ln>
          </p:spPr>
          <p:txBody>
            <a:bodyPr/>
            <a:lstStyle/>
            <a:p>
              <a:endParaRPr lang="zh-CN" altLang="en-US"/>
            </a:p>
          </p:txBody>
        </p:sp>
        <p:sp>
          <p:nvSpPr>
            <p:cNvPr id="413737" name="Freeform 41"/>
            <p:cNvSpPr>
              <a:spLocks noEditPoints="1"/>
            </p:cNvSpPr>
            <p:nvPr/>
          </p:nvSpPr>
          <p:spPr bwMode="auto">
            <a:xfrm>
              <a:off x="4438" y="2691"/>
              <a:ext cx="104" cy="103"/>
            </a:xfrm>
            <a:custGeom>
              <a:avLst/>
              <a:gdLst/>
              <a:ahLst/>
              <a:cxnLst>
                <a:cxn ang="0">
                  <a:pos x="177" y="410"/>
                </a:cxn>
                <a:cxn ang="0">
                  <a:pos x="138" y="401"/>
                </a:cxn>
                <a:cxn ang="0">
                  <a:pos x="101" y="386"/>
                </a:cxn>
                <a:cxn ang="0">
                  <a:pos x="68" y="363"/>
                </a:cxn>
                <a:cxn ang="0">
                  <a:pos x="41" y="334"/>
                </a:cxn>
                <a:cxn ang="0">
                  <a:pos x="20" y="300"/>
                </a:cxn>
                <a:cxn ang="0">
                  <a:pos x="7" y="262"/>
                </a:cxn>
                <a:cxn ang="0">
                  <a:pos x="1" y="220"/>
                </a:cxn>
                <a:cxn ang="0">
                  <a:pos x="4" y="163"/>
                </a:cxn>
                <a:cxn ang="0">
                  <a:pos x="23" y="106"/>
                </a:cxn>
                <a:cxn ang="0">
                  <a:pos x="59" y="58"/>
                </a:cxn>
                <a:cxn ang="0">
                  <a:pos x="107" y="23"/>
                </a:cxn>
                <a:cxn ang="0">
                  <a:pos x="164" y="4"/>
                </a:cxn>
                <a:cxn ang="0">
                  <a:pos x="229" y="1"/>
                </a:cxn>
                <a:cxn ang="0">
                  <a:pos x="289" y="15"/>
                </a:cxn>
                <a:cxn ang="0">
                  <a:pos x="342" y="45"/>
                </a:cxn>
                <a:cxn ang="0">
                  <a:pos x="383" y="89"/>
                </a:cxn>
                <a:cxn ang="0">
                  <a:pos x="408" y="143"/>
                </a:cxn>
                <a:cxn ang="0">
                  <a:pos x="417" y="205"/>
                </a:cxn>
                <a:cxn ang="0">
                  <a:pos x="413" y="245"/>
                </a:cxn>
                <a:cxn ang="0">
                  <a:pos x="402" y="285"/>
                </a:cxn>
                <a:cxn ang="0">
                  <a:pos x="385" y="322"/>
                </a:cxn>
                <a:cxn ang="0">
                  <a:pos x="361" y="353"/>
                </a:cxn>
                <a:cxn ang="0">
                  <a:pos x="331" y="378"/>
                </a:cxn>
                <a:cxn ang="0">
                  <a:pos x="294" y="397"/>
                </a:cxn>
                <a:cxn ang="0">
                  <a:pos x="251" y="408"/>
                </a:cxn>
                <a:cxn ang="0">
                  <a:pos x="203" y="411"/>
                </a:cxn>
                <a:cxn ang="0">
                  <a:pos x="236" y="301"/>
                </a:cxn>
                <a:cxn ang="0">
                  <a:pos x="272" y="292"/>
                </a:cxn>
                <a:cxn ang="0">
                  <a:pos x="299" y="275"/>
                </a:cxn>
                <a:cxn ang="0">
                  <a:pos x="318" y="252"/>
                </a:cxn>
                <a:cxn ang="0">
                  <a:pos x="329" y="225"/>
                </a:cxn>
                <a:cxn ang="0">
                  <a:pos x="330" y="195"/>
                </a:cxn>
                <a:cxn ang="0">
                  <a:pos x="322" y="167"/>
                </a:cxn>
                <a:cxn ang="0">
                  <a:pos x="306" y="143"/>
                </a:cxn>
                <a:cxn ang="0">
                  <a:pos x="282" y="125"/>
                </a:cxn>
                <a:cxn ang="0">
                  <a:pos x="249" y="113"/>
                </a:cxn>
                <a:cxn ang="0">
                  <a:pos x="207" y="108"/>
                </a:cxn>
                <a:cxn ang="0">
                  <a:pos x="168" y="113"/>
                </a:cxn>
                <a:cxn ang="0">
                  <a:pos x="135" y="125"/>
                </a:cxn>
                <a:cxn ang="0">
                  <a:pos x="111" y="143"/>
                </a:cxn>
                <a:cxn ang="0">
                  <a:pos x="94" y="167"/>
                </a:cxn>
                <a:cxn ang="0">
                  <a:pos x="87" y="195"/>
                </a:cxn>
                <a:cxn ang="0">
                  <a:pos x="88" y="225"/>
                </a:cxn>
                <a:cxn ang="0">
                  <a:pos x="99" y="252"/>
                </a:cxn>
                <a:cxn ang="0">
                  <a:pos x="117" y="275"/>
                </a:cxn>
                <a:cxn ang="0">
                  <a:pos x="145" y="292"/>
                </a:cxn>
                <a:cxn ang="0">
                  <a:pos x="181" y="301"/>
                </a:cxn>
              </a:cxnLst>
              <a:rect l="0" t="0" r="r" b="b"/>
              <a:pathLst>
                <a:path w="417" h="411">
                  <a:moveTo>
                    <a:pt x="203" y="411"/>
                  </a:moveTo>
                  <a:lnTo>
                    <a:pt x="190" y="411"/>
                  </a:lnTo>
                  <a:lnTo>
                    <a:pt x="177" y="410"/>
                  </a:lnTo>
                  <a:lnTo>
                    <a:pt x="163" y="408"/>
                  </a:lnTo>
                  <a:lnTo>
                    <a:pt x="151" y="404"/>
                  </a:lnTo>
                  <a:lnTo>
                    <a:pt x="138" y="401"/>
                  </a:lnTo>
                  <a:lnTo>
                    <a:pt x="126" y="397"/>
                  </a:lnTo>
                  <a:lnTo>
                    <a:pt x="113" y="391"/>
                  </a:lnTo>
                  <a:lnTo>
                    <a:pt x="101" y="386"/>
                  </a:lnTo>
                  <a:lnTo>
                    <a:pt x="89" y="378"/>
                  </a:lnTo>
                  <a:lnTo>
                    <a:pt x="78" y="371"/>
                  </a:lnTo>
                  <a:lnTo>
                    <a:pt x="68" y="363"/>
                  </a:lnTo>
                  <a:lnTo>
                    <a:pt x="58" y="354"/>
                  </a:lnTo>
                  <a:lnTo>
                    <a:pt x="49" y="344"/>
                  </a:lnTo>
                  <a:lnTo>
                    <a:pt x="41" y="334"/>
                  </a:lnTo>
                  <a:lnTo>
                    <a:pt x="33" y="323"/>
                  </a:lnTo>
                  <a:lnTo>
                    <a:pt x="26" y="312"/>
                  </a:lnTo>
                  <a:lnTo>
                    <a:pt x="20" y="300"/>
                  </a:lnTo>
                  <a:lnTo>
                    <a:pt x="15" y="287"/>
                  </a:lnTo>
                  <a:lnTo>
                    <a:pt x="11" y="275"/>
                  </a:lnTo>
                  <a:lnTo>
                    <a:pt x="7" y="262"/>
                  </a:lnTo>
                  <a:lnTo>
                    <a:pt x="4" y="248"/>
                  </a:lnTo>
                  <a:lnTo>
                    <a:pt x="2" y="234"/>
                  </a:lnTo>
                  <a:lnTo>
                    <a:pt x="1" y="220"/>
                  </a:lnTo>
                  <a:lnTo>
                    <a:pt x="0" y="206"/>
                  </a:lnTo>
                  <a:lnTo>
                    <a:pt x="1" y="184"/>
                  </a:lnTo>
                  <a:lnTo>
                    <a:pt x="4" y="163"/>
                  </a:lnTo>
                  <a:lnTo>
                    <a:pt x="9" y="142"/>
                  </a:lnTo>
                  <a:lnTo>
                    <a:pt x="15" y="123"/>
                  </a:lnTo>
                  <a:lnTo>
                    <a:pt x="23" y="106"/>
                  </a:lnTo>
                  <a:lnTo>
                    <a:pt x="33" y="88"/>
                  </a:lnTo>
                  <a:lnTo>
                    <a:pt x="45" y="73"/>
                  </a:lnTo>
                  <a:lnTo>
                    <a:pt x="59" y="58"/>
                  </a:lnTo>
                  <a:lnTo>
                    <a:pt x="75" y="45"/>
                  </a:lnTo>
                  <a:lnTo>
                    <a:pt x="90" y="32"/>
                  </a:lnTo>
                  <a:lnTo>
                    <a:pt x="107" y="23"/>
                  </a:lnTo>
                  <a:lnTo>
                    <a:pt x="125" y="15"/>
                  </a:lnTo>
                  <a:lnTo>
                    <a:pt x="145" y="8"/>
                  </a:lnTo>
                  <a:lnTo>
                    <a:pt x="164" y="4"/>
                  </a:lnTo>
                  <a:lnTo>
                    <a:pt x="185" y="1"/>
                  </a:lnTo>
                  <a:lnTo>
                    <a:pt x="207" y="0"/>
                  </a:lnTo>
                  <a:lnTo>
                    <a:pt x="229" y="1"/>
                  </a:lnTo>
                  <a:lnTo>
                    <a:pt x="250" y="4"/>
                  </a:lnTo>
                  <a:lnTo>
                    <a:pt x="271" y="8"/>
                  </a:lnTo>
                  <a:lnTo>
                    <a:pt x="289" y="15"/>
                  </a:lnTo>
                  <a:lnTo>
                    <a:pt x="308" y="23"/>
                  </a:lnTo>
                  <a:lnTo>
                    <a:pt x="326" y="32"/>
                  </a:lnTo>
                  <a:lnTo>
                    <a:pt x="342" y="45"/>
                  </a:lnTo>
                  <a:lnTo>
                    <a:pt x="357" y="58"/>
                  </a:lnTo>
                  <a:lnTo>
                    <a:pt x="371" y="73"/>
                  </a:lnTo>
                  <a:lnTo>
                    <a:pt x="383" y="89"/>
                  </a:lnTo>
                  <a:lnTo>
                    <a:pt x="394" y="106"/>
                  </a:lnTo>
                  <a:lnTo>
                    <a:pt x="401" y="125"/>
                  </a:lnTo>
                  <a:lnTo>
                    <a:pt x="408" y="143"/>
                  </a:lnTo>
                  <a:lnTo>
                    <a:pt x="412" y="163"/>
                  </a:lnTo>
                  <a:lnTo>
                    <a:pt x="416" y="184"/>
                  </a:lnTo>
                  <a:lnTo>
                    <a:pt x="417" y="205"/>
                  </a:lnTo>
                  <a:lnTo>
                    <a:pt x="416" y="219"/>
                  </a:lnTo>
                  <a:lnTo>
                    <a:pt x="414" y="232"/>
                  </a:lnTo>
                  <a:lnTo>
                    <a:pt x="413" y="245"/>
                  </a:lnTo>
                  <a:lnTo>
                    <a:pt x="410" y="258"/>
                  </a:lnTo>
                  <a:lnTo>
                    <a:pt x="407" y="272"/>
                  </a:lnTo>
                  <a:lnTo>
                    <a:pt x="402" y="285"/>
                  </a:lnTo>
                  <a:lnTo>
                    <a:pt x="398" y="297"/>
                  </a:lnTo>
                  <a:lnTo>
                    <a:pt x="391" y="310"/>
                  </a:lnTo>
                  <a:lnTo>
                    <a:pt x="385" y="322"/>
                  </a:lnTo>
                  <a:lnTo>
                    <a:pt x="378" y="333"/>
                  </a:lnTo>
                  <a:lnTo>
                    <a:pt x="370" y="344"/>
                  </a:lnTo>
                  <a:lnTo>
                    <a:pt x="361" y="353"/>
                  </a:lnTo>
                  <a:lnTo>
                    <a:pt x="352" y="363"/>
                  </a:lnTo>
                  <a:lnTo>
                    <a:pt x="342" y="370"/>
                  </a:lnTo>
                  <a:lnTo>
                    <a:pt x="331" y="378"/>
                  </a:lnTo>
                  <a:lnTo>
                    <a:pt x="319" y="386"/>
                  </a:lnTo>
                  <a:lnTo>
                    <a:pt x="307" y="391"/>
                  </a:lnTo>
                  <a:lnTo>
                    <a:pt x="294" y="397"/>
                  </a:lnTo>
                  <a:lnTo>
                    <a:pt x="281" y="401"/>
                  </a:lnTo>
                  <a:lnTo>
                    <a:pt x="266" y="404"/>
                  </a:lnTo>
                  <a:lnTo>
                    <a:pt x="251" y="408"/>
                  </a:lnTo>
                  <a:lnTo>
                    <a:pt x="236" y="410"/>
                  </a:lnTo>
                  <a:lnTo>
                    <a:pt x="219" y="411"/>
                  </a:lnTo>
                  <a:lnTo>
                    <a:pt x="203" y="411"/>
                  </a:lnTo>
                  <a:close/>
                  <a:moveTo>
                    <a:pt x="208" y="303"/>
                  </a:moveTo>
                  <a:lnTo>
                    <a:pt x="223" y="302"/>
                  </a:lnTo>
                  <a:lnTo>
                    <a:pt x="236" y="301"/>
                  </a:lnTo>
                  <a:lnTo>
                    <a:pt x="249" y="299"/>
                  </a:lnTo>
                  <a:lnTo>
                    <a:pt x="261" y="296"/>
                  </a:lnTo>
                  <a:lnTo>
                    <a:pt x="272" y="292"/>
                  </a:lnTo>
                  <a:lnTo>
                    <a:pt x="282" y="287"/>
                  </a:lnTo>
                  <a:lnTo>
                    <a:pt x="291" y="281"/>
                  </a:lnTo>
                  <a:lnTo>
                    <a:pt x="299" y="275"/>
                  </a:lnTo>
                  <a:lnTo>
                    <a:pt x="306" y="267"/>
                  </a:lnTo>
                  <a:lnTo>
                    <a:pt x="313" y="259"/>
                  </a:lnTo>
                  <a:lnTo>
                    <a:pt x="318" y="252"/>
                  </a:lnTo>
                  <a:lnTo>
                    <a:pt x="322" y="243"/>
                  </a:lnTo>
                  <a:lnTo>
                    <a:pt x="326" y="234"/>
                  </a:lnTo>
                  <a:lnTo>
                    <a:pt x="329" y="225"/>
                  </a:lnTo>
                  <a:lnTo>
                    <a:pt x="330" y="216"/>
                  </a:lnTo>
                  <a:lnTo>
                    <a:pt x="330" y="206"/>
                  </a:lnTo>
                  <a:lnTo>
                    <a:pt x="330" y="195"/>
                  </a:lnTo>
                  <a:lnTo>
                    <a:pt x="329" y="186"/>
                  </a:lnTo>
                  <a:lnTo>
                    <a:pt x="326" y="176"/>
                  </a:lnTo>
                  <a:lnTo>
                    <a:pt x="322" y="167"/>
                  </a:lnTo>
                  <a:lnTo>
                    <a:pt x="318" y="159"/>
                  </a:lnTo>
                  <a:lnTo>
                    <a:pt x="313" y="151"/>
                  </a:lnTo>
                  <a:lnTo>
                    <a:pt x="306" y="143"/>
                  </a:lnTo>
                  <a:lnTo>
                    <a:pt x="299" y="137"/>
                  </a:lnTo>
                  <a:lnTo>
                    <a:pt x="291" y="130"/>
                  </a:lnTo>
                  <a:lnTo>
                    <a:pt x="282" y="125"/>
                  </a:lnTo>
                  <a:lnTo>
                    <a:pt x="272" y="119"/>
                  </a:lnTo>
                  <a:lnTo>
                    <a:pt x="261" y="116"/>
                  </a:lnTo>
                  <a:lnTo>
                    <a:pt x="249" y="113"/>
                  </a:lnTo>
                  <a:lnTo>
                    <a:pt x="236" y="110"/>
                  </a:lnTo>
                  <a:lnTo>
                    <a:pt x="223" y="109"/>
                  </a:lnTo>
                  <a:lnTo>
                    <a:pt x="207" y="108"/>
                  </a:lnTo>
                  <a:lnTo>
                    <a:pt x="193" y="109"/>
                  </a:lnTo>
                  <a:lnTo>
                    <a:pt x="180" y="110"/>
                  </a:lnTo>
                  <a:lnTo>
                    <a:pt x="168" y="113"/>
                  </a:lnTo>
                  <a:lnTo>
                    <a:pt x="156" y="116"/>
                  </a:lnTo>
                  <a:lnTo>
                    <a:pt x="145" y="119"/>
                  </a:lnTo>
                  <a:lnTo>
                    <a:pt x="135" y="125"/>
                  </a:lnTo>
                  <a:lnTo>
                    <a:pt x="126" y="130"/>
                  </a:lnTo>
                  <a:lnTo>
                    <a:pt x="117" y="137"/>
                  </a:lnTo>
                  <a:lnTo>
                    <a:pt x="111" y="143"/>
                  </a:lnTo>
                  <a:lnTo>
                    <a:pt x="104" y="151"/>
                  </a:lnTo>
                  <a:lnTo>
                    <a:pt x="99" y="159"/>
                  </a:lnTo>
                  <a:lnTo>
                    <a:pt x="94" y="167"/>
                  </a:lnTo>
                  <a:lnTo>
                    <a:pt x="91" y="176"/>
                  </a:lnTo>
                  <a:lnTo>
                    <a:pt x="88" y="186"/>
                  </a:lnTo>
                  <a:lnTo>
                    <a:pt x="87" y="195"/>
                  </a:lnTo>
                  <a:lnTo>
                    <a:pt x="87" y="206"/>
                  </a:lnTo>
                  <a:lnTo>
                    <a:pt x="87" y="216"/>
                  </a:lnTo>
                  <a:lnTo>
                    <a:pt x="88" y="225"/>
                  </a:lnTo>
                  <a:lnTo>
                    <a:pt x="91" y="234"/>
                  </a:lnTo>
                  <a:lnTo>
                    <a:pt x="94" y="243"/>
                  </a:lnTo>
                  <a:lnTo>
                    <a:pt x="99" y="252"/>
                  </a:lnTo>
                  <a:lnTo>
                    <a:pt x="104" y="259"/>
                  </a:lnTo>
                  <a:lnTo>
                    <a:pt x="111" y="267"/>
                  </a:lnTo>
                  <a:lnTo>
                    <a:pt x="117" y="275"/>
                  </a:lnTo>
                  <a:lnTo>
                    <a:pt x="126" y="281"/>
                  </a:lnTo>
                  <a:lnTo>
                    <a:pt x="135" y="287"/>
                  </a:lnTo>
                  <a:lnTo>
                    <a:pt x="145" y="292"/>
                  </a:lnTo>
                  <a:lnTo>
                    <a:pt x="156" y="296"/>
                  </a:lnTo>
                  <a:lnTo>
                    <a:pt x="168" y="299"/>
                  </a:lnTo>
                  <a:lnTo>
                    <a:pt x="181" y="301"/>
                  </a:lnTo>
                  <a:lnTo>
                    <a:pt x="194" y="302"/>
                  </a:lnTo>
                  <a:lnTo>
                    <a:pt x="208" y="303"/>
                  </a:lnTo>
                  <a:close/>
                </a:path>
              </a:pathLst>
            </a:custGeom>
            <a:solidFill>
              <a:srgbClr val="1F1A17"/>
            </a:solidFill>
            <a:ln w="9525">
              <a:noFill/>
              <a:round/>
              <a:headEnd/>
              <a:tailEnd/>
            </a:ln>
          </p:spPr>
          <p:txBody>
            <a:bodyPr/>
            <a:lstStyle/>
            <a:p>
              <a:endParaRPr lang="zh-CN" altLang="en-US"/>
            </a:p>
          </p:txBody>
        </p:sp>
        <p:sp>
          <p:nvSpPr>
            <p:cNvPr id="413738" name="Freeform 42"/>
            <p:cNvSpPr>
              <a:spLocks/>
            </p:cNvSpPr>
            <p:nvPr/>
          </p:nvSpPr>
          <p:spPr bwMode="auto">
            <a:xfrm>
              <a:off x="4438" y="2580"/>
              <a:ext cx="102" cy="91"/>
            </a:xfrm>
            <a:custGeom>
              <a:avLst/>
              <a:gdLst/>
              <a:ahLst/>
              <a:cxnLst>
                <a:cxn ang="0">
                  <a:pos x="408" y="0"/>
                </a:cxn>
                <a:cxn ang="0">
                  <a:pos x="408" y="106"/>
                </a:cxn>
                <a:cxn ang="0">
                  <a:pos x="204" y="106"/>
                </a:cxn>
                <a:cxn ang="0">
                  <a:pos x="174" y="106"/>
                </a:cxn>
                <a:cxn ang="0">
                  <a:pos x="151" y="107"/>
                </a:cxn>
                <a:cxn ang="0">
                  <a:pos x="133" y="109"/>
                </a:cxn>
                <a:cxn ang="0">
                  <a:pos x="121" y="112"/>
                </a:cxn>
                <a:cxn ang="0">
                  <a:pos x="112" y="117"/>
                </a:cxn>
                <a:cxn ang="0">
                  <a:pos x="104" y="121"/>
                </a:cxn>
                <a:cxn ang="0">
                  <a:pos x="98" y="128"/>
                </a:cxn>
                <a:cxn ang="0">
                  <a:pos x="91" y="134"/>
                </a:cxn>
                <a:cxn ang="0">
                  <a:pos x="87" y="142"/>
                </a:cxn>
                <a:cxn ang="0">
                  <a:pos x="83" y="151"/>
                </a:cxn>
                <a:cxn ang="0">
                  <a:pos x="81" y="160"/>
                </a:cxn>
                <a:cxn ang="0">
                  <a:pos x="81" y="170"/>
                </a:cxn>
                <a:cxn ang="0">
                  <a:pos x="82" y="185"/>
                </a:cxn>
                <a:cxn ang="0">
                  <a:pos x="84" y="197"/>
                </a:cxn>
                <a:cxn ang="0">
                  <a:pos x="89" y="209"/>
                </a:cxn>
                <a:cxn ang="0">
                  <a:pos x="95" y="220"/>
                </a:cxn>
                <a:cxn ang="0">
                  <a:pos x="104" y="230"/>
                </a:cxn>
                <a:cxn ang="0">
                  <a:pos x="113" y="238"/>
                </a:cxn>
                <a:cxn ang="0">
                  <a:pos x="124" y="245"/>
                </a:cxn>
                <a:cxn ang="0">
                  <a:pos x="136" y="249"/>
                </a:cxn>
                <a:cxn ang="0">
                  <a:pos x="150" y="254"/>
                </a:cxn>
                <a:cxn ang="0">
                  <a:pos x="171" y="256"/>
                </a:cxn>
                <a:cxn ang="0">
                  <a:pos x="196" y="257"/>
                </a:cxn>
                <a:cxn ang="0">
                  <a:pos x="227" y="258"/>
                </a:cxn>
                <a:cxn ang="0">
                  <a:pos x="408" y="258"/>
                </a:cxn>
                <a:cxn ang="0">
                  <a:pos x="408" y="363"/>
                </a:cxn>
                <a:cxn ang="0">
                  <a:pos x="10" y="363"/>
                </a:cxn>
                <a:cxn ang="0">
                  <a:pos x="10" y="266"/>
                </a:cxn>
                <a:cxn ang="0">
                  <a:pos x="68" y="266"/>
                </a:cxn>
                <a:cxn ang="0">
                  <a:pos x="51" y="252"/>
                </a:cxn>
                <a:cxn ang="0">
                  <a:pos x="38" y="237"/>
                </a:cxn>
                <a:cxn ang="0">
                  <a:pos x="32" y="231"/>
                </a:cxn>
                <a:cxn ang="0">
                  <a:pos x="26" y="223"/>
                </a:cxn>
                <a:cxn ang="0">
                  <a:pos x="22" y="214"/>
                </a:cxn>
                <a:cxn ang="0">
                  <a:pos x="17" y="207"/>
                </a:cxn>
                <a:cxn ang="0">
                  <a:pos x="13" y="198"/>
                </a:cxn>
                <a:cxn ang="0">
                  <a:pos x="10" y="190"/>
                </a:cxn>
                <a:cxn ang="0">
                  <a:pos x="7" y="181"/>
                </a:cxn>
                <a:cxn ang="0">
                  <a:pos x="4" y="171"/>
                </a:cxn>
                <a:cxn ang="0">
                  <a:pos x="2" y="163"/>
                </a:cxn>
                <a:cxn ang="0">
                  <a:pos x="1" y="154"/>
                </a:cxn>
                <a:cxn ang="0">
                  <a:pos x="1" y="144"/>
                </a:cxn>
                <a:cxn ang="0">
                  <a:pos x="0" y="134"/>
                </a:cxn>
                <a:cxn ang="0">
                  <a:pos x="1" y="117"/>
                </a:cxn>
                <a:cxn ang="0">
                  <a:pos x="3" y="101"/>
                </a:cxn>
                <a:cxn ang="0">
                  <a:pos x="8" y="85"/>
                </a:cxn>
                <a:cxn ang="0">
                  <a:pos x="13" y="71"/>
                </a:cxn>
                <a:cxn ang="0">
                  <a:pos x="20" y="57"/>
                </a:cxn>
                <a:cxn ang="0">
                  <a:pos x="27" y="45"/>
                </a:cxn>
                <a:cxn ang="0">
                  <a:pos x="35" y="35"/>
                </a:cxn>
                <a:cxn ang="0">
                  <a:pos x="45" y="27"/>
                </a:cxn>
                <a:cxn ang="0">
                  <a:pos x="55" y="20"/>
                </a:cxn>
                <a:cxn ang="0">
                  <a:pos x="66" y="15"/>
                </a:cxn>
                <a:cxn ang="0">
                  <a:pos x="77" y="9"/>
                </a:cxn>
                <a:cxn ang="0">
                  <a:pos x="89" y="6"/>
                </a:cxn>
                <a:cxn ang="0">
                  <a:pos x="103" y="4"/>
                </a:cxn>
                <a:cxn ang="0">
                  <a:pos x="119" y="1"/>
                </a:cxn>
                <a:cxn ang="0">
                  <a:pos x="138" y="0"/>
                </a:cxn>
                <a:cxn ang="0">
                  <a:pos x="160" y="0"/>
                </a:cxn>
                <a:cxn ang="0">
                  <a:pos x="408" y="0"/>
                </a:cxn>
              </a:cxnLst>
              <a:rect l="0" t="0" r="r" b="b"/>
              <a:pathLst>
                <a:path w="408" h="363">
                  <a:moveTo>
                    <a:pt x="408" y="0"/>
                  </a:moveTo>
                  <a:lnTo>
                    <a:pt x="408" y="106"/>
                  </a:lnTo>
                  <a:lnTo>
                    <a:pt x="204" y="106"/>
                  </a:lnTo>
                  <a:lnTo>
                    <a:pt x="174" y="106"/>
                  </a:lnTo>
                  <a:lnTo>
                    <a:pt x="151" y="107"/>
                  </a:lnTo>
                  <a:lnTo>
                    <a:pt x="133" y="109"/>
                  </a:lnTo>
                  <a:lnTo>
                    <a:pt x="121" y="112"/>
                  </a:lnTo>
                  <a:lnTo>
                    <a:pt x="112" y="117"/>
                  </a:lnTo>
                  <a:lnTo>
                    <a:pt x="104" y="121"/>
                  </a:lnTo>
                  <a:lnTo>
                    <a:pt x="98" y="128"/>
                  </a:lnTo>
                  <a:lnTo>
                    <a:pt x="91" y="134"/>
                  </a:lnTo>
                  <a:lnTo>
                    <a:pt x="87" y="142"/>
                  </a:lnTo>
                  <a:lnTo>
                    <a:pt x="83" y="151"/>
                  </a:lnTo>
                  <a:lnTo>
                    <a:pt x="81" y="160"/>
                  </a:lnTo>
                  <a:lnTo>
                    <a:pt x="81" y="170"/>
                  </a:lnTo>
                  <a:lnTo>
                    <a:pt x="82" y="185"/>
                  </a:lnTo>
                  <a:lnTo>
                    <a:pt x="84" y="197"/>
                  </a:lnTo>
                  <a:lnTo>
                    <a:pt x="89" y="209"/>
                  </a:lnTo>
                  <a:lnTo>
                    <a:pt x="95" y="220"/>
                  </a:lnTo>
                  <a:lnTo>
                    <a:pt x="104" y="230"/>
                  </a:lnTo>
                  <a:lnTo>
                    <a:pt x="113" y="238"/>
                  </a:lnTo>
                  <a:lnTo>
                    <a:pt x="124" y="245"/>
                  </a:lnTo>
                  <a:lnTo>
                    <a:pt x="136" y="249"/>
                  </a:lnTo>
                  <a:lnTo>
                    <a:pt x="150" y="254"/>
                  </a:lnTo>
                  <a:lnTo>
                    <a:pt x="171" y="256"/>
                  </a:lnTo>
                  <a:lnTo>
                    <a:pt x="196" y="257"/>
                  </a:lnTo>
                  <a:lnTo>
                    <a:pt x="227" y="258"/>
                  </a:lnTo>
                  <a:lnTo>
                    <a:pt x="408" y="258"/>
                  </a:lnTo>
                  <a:lnTo>
                    <a:pt x="408" y="363"/>
                  </a:lnTo>
                  <a:lnTo>
                    <a:pt x="10" y="363"/>
                  </a:lnTo>
                  <a:lnTo>
                    <a:pt x="10" y="266"/>
                  </a:lnTo>
                  <a:lnTo>
                    <a:pt x="68" y="266"/>
                  </a:lnTo>
                  <a:lnTo>
                    <a:pt x="51" y="252"/>
                  </a:lnTo>
                  <a:lnTo>
                    <a:pt x="38" y="237"/>
                  </a:lnTo>
                  <a:lnTo>
                    <a:pt x="32" y="231"/>
                  </a:lnTo>
                  <a:lnTo>
                    <a:pt x="26" y="223"/>
                  </a:lnTo>
                  <a:lnTo>
                    <a:pt x="22" y="214"/>
                  </a:lnTo>
                  <a:lnTo>
                    <a:pt x="17" y="207"/>
                  </a:lnTo>
                  <a:lnTo>
                    <a:pt x="13" y="198"/>
                  </a:lnTo>
                  <a:lnTo>
                    <a:pt x="10" y="190"/>
                  </a:lnTo>
                  <a:lnTo>
                    <a:pt x="7" y="181"/>
                  </a:lnTo>
                  <a:lnTo>
                    <a:pt x="4" y="171"/>
                  </a:lnTo>
                  <a:lnTo>
                    <a:pt x="2" y="163"/>
                  </a:lnTo>
                  <a:lnTo>
                    <a:pt x="1" y="154"/>
                  </a:lnTo>
                  <a:lnTo>
                    <a:pt x="1" y="144"/>
                  </a:lnTo>
                  <a:lnTo>
                    <a:pt x="0" y="134"/>
                  </a:lnTo>
                  <a:lnTo>
                    <a:pt x="1" y="117"/>
                  </a:lnTo>
                  <a:lnTo>
                    <a:pt x="3" y="101"/>
                  </a:lnTo>
                  <a:lnTo>
                    <a:pt x="8" y="85"/>
                  </a:lnTo>
                  <a:lnTo>
                    <a:pt x="13" y="71"/>
                  </a:lnTo>
                  <a:lnTo>
                    <a:pt x="20" y="57"/>
                  </a:lnTo>
                  <a:lnTo>
                    <a:pt x="27" y="45"/>
                  </a:lnTo>
                  <a:lnTo>
                    <a:pt x="35" y="35"/>
                  </a:lnTo>
                  <a:lnTo>
                    <a:pt x="45" y="27"/>
                  </a:lnTo>
                  <a:lnTo>
                    <a:pt x="55" y="20"/>
                  </a:lnTo>
                  <a:lnTo>
                    <a:pt x="66" y="15"/>
                  </a:lnTo>
                  <a:lnTo>
                    <a:pt x="77" y="9"/>
                  </a:lnTo>
                  <a:lnTo>
                    <a:pt x="89" y="6"/>
                  </a:lnTo>
                  <a:lnTo>
                    <a:pt x="103" y="4"/>
                  </a:lnTo>
                  <a:lnTo>
                    <a:pt x="119" y="1"/>
                  </a:lnTo>
                  <a:lnTo>
                    <a:pt x="138" y="0"/>
                  </a:lnTo>
                  <a:lnTo>
                    <a:pt x="160" y="0"/>
                  </a:lnTo>
                  <a:lnTo>
                    <a:pt x="408" y="0"/>
                  </a:lnTo>
                  <a:close/>
                </a:path>
              </a:pathLst>
            </a:custGeom>
            <a:solidFill>
              <a:srgbClr val="1F1A17"/>
            </a:solidFill>
            <a:ln w="9525">
              <a:noFill/>
              <a:round/>
              <a:headEnd/>
              <a:tailEnd/>
            </a:ln>
          </p:spPr>
          <p:txBody>
            <a:bodyPr/>
            <a:lstStyle/>
            <a:p>
              <a:endParaRPr lang="zh-CN" altLang="en-US"/>
            </a:p>
          </p:txBody>
        </p:sp>
      </p:grpSp>
      <p:grpSp>
        <p:nvGrpSpPr>
          <p:cNvPr id="413739" name="Group 43"/>
          <p:cNvGrpSpPr>
            <a:grpSpLocks/>
          </p:cNvGrpSpPr>
          <p:nvPr/>
        </p:nvGrpSpPr>
        <p:grpSpPr bwMode="auto">
          <a:xfrm>
            <a:off x="1447800" y="4119563"/>
            <a:ext cx="2225675" cy="715962"/>
            <a:chOff x="60" y="2862"/>
            <a:chExt cx="1947" cy="626"/>
          </a:xfrm>
        </p:grpSpPr>
        <p:sp>
          <p:nvSpPr>
            <p:cNvPr id="413740" name="AutoShape 44"/>
            <p:cNvSpPr>
              <a:spLocks noChangeArrowheads="1"/>
            </p:cNvSpPr>
            <p:nvPr/>
          </p:nvSpPr>
          <p:spPr bwMode="auto">
            <a:xfrm>
              <a:off x="1767" y="2862"/>
              <a:ext cx="240" cy="316"/>
            </a:xfrm>
            <a:prstGeom prst="triangle">
              <a:avLst>
                <a:gd name="adj" fmla="val 50000"/>
              </a:avLst>
            </a:prstGeom>
            <a:solidFill>
              <a:srgbClr val="FFFFFF"/>
            </a:solidFill>
            <a:ln w="9525" algn="ctr">
              <a:noFill/>
              <a:miter lim="800000"/>
              <a:headEnd/>
              <a:tailEnd/>
            </a:ln>
            <a:effectLst/>
          </p:spPr>
          <p:txBody>
            <a:bodyPr wrap="none" anchor="ctr">
              <a:spAutoFit/>
            </a:bodyPr>
            <a:lstStyle/>
            <a:p>
              <a:endParaRPr lang="zh-CN" altLang="en-US"/>
            </a:p>
          </p:txBody>
        </p:sp>
        <p:sp>
          <p:nvSpPr>
            <p:cNvPr id="413741" name="AutoShape 45"/>
            <p:cNvSpPr>
              <a:spLocks noChangeArrowheads="1"/>
            </p:cNvSpPr>
            <p:nvPr/>
          </p:nvSpPr>
          <p:spPr bwMode="auto">
            <a:xfrm flipV="1">
              <a:off x="60" y="3172"/>
              <a:ext cx="240" cy="316"/>
            </a:xfrm>
            <a:prstGeom prst="triangle">
              <a:avLst>
                <a:gd name="adj" fmla="val 50000"/>
              </a:avLst>
            </a:prstGeom>
            <a:solidFill>
              <a:srgbClr val="FFFFFF"/>
            </a:solidFill>
            <a:ln w="9525" algn="ctr">
              <a:noFill/>
              <a:miter lim="800000"/>
              <a:headEnd/>
              <a:tailEnd/>
            </a:ln>
            <a:effectLst/>
          </p:spPr>
          <p:txBody>
            <a:bodyPr wrap="none" anchor="ctr">
              <a:spAutoFit/>
            </a:bodyPr>
            <a:lstStyle/>
            <a:p>
              <a:endParaRPr lang="zh-CN" altLang="en-US"/>
            </a:p>
          </p:txBody>
        </p:sp>
      </p:grpSp>
      <p:sp>
        <p:nvSpPr>
          <p:cNvPr id="413742" name="Text Box 46"/>
          <p:cNvSpPr txBox="1">
            <a:spLocks noChangeArrowheads="1"/>
          </p:cNvSpPr>
          <p:nvPr/>
        </p:nvSpPr>
        <p:spPr bwMode="auto">
          <a:xfrm>
            <a:off x="4267200" y="3035300"/>
            <a:ext cx="4648200" cy="457200"/>
          </a:xfrm>
          <a:prstGeom prst="rect">
            <a:avLst/>
          </a:prstGeom>
          <a:noFill/>
          <a:ln w="9525" algn="ctr">
            <a:noFill/>
            <a:miter lim="800000"/>
            <a:headEnd/>
            <a:tailEnd/>
          </a:ln>
          <a:effectLst/>
        </p:spPr>
        <p:txBody>
          <a:bodyPr>
            <a:spAutoFit/>
          </a:bodyPr>
          <a:lstStyle/>
          <a:p>
            <a:pPr eaLnBrk="1" hangingPunct="1"/>
            <a:endParaRPr lang="zh-CN" altLang="en-US" sz="2400" b="1">
              <a:solidFill>
                <a:srgbClr val="0000CC"/>
              </a:solidFill>
              <a:latin typeface="黑体" pitchFamily="49" charset="-122"/>
            </a:endParaRPr>
          </a:p>
        </p:txBody>
      </p:sp>
      <p:sp>
        <p:nvSpPr>
          <p:cNvPr id="413743" name="Text Box 47"/>
          <p:cNvSpPr txBox="1">
            <a:spLocks noChangeArrowheads="1"/>
          </p:cNvSpPr>
          <p:nvPr/>
        </p:nvSpPr>
        <p:spPr bwMode="auto">
          <a:xfrm>
            <a:off x="4419600" y="5226050"/>
            <a:ext cx="4495800" cy="946150"/>
          </a:xfrm>
          <a:prstGeom prst="rect">
            <a:avLst/>
          </a:prstGeom>
          <a:noFill/>
          <a:ln w="9525" algn="ctr">
            <a:noFill/>
            <a:miter lim="800000"/>
            <a:headEnd/>
            <a:tailEnd/>
          </a:ln>
          <a:effectLst/>
        </p:spPr>
        <p:txBody>
          <a:bodyPr/>
          <a:lstStyle/>
          <a:p>
            <a:pPr eaLnBrk="1" hangingPunct="1"/>
            <a:r>
              <a:rPr lang="zh-CN" altLang="en-US" sz="2400" b="1">
                <a:solidFill>
                  <a:srgbClr val="0000CC"/>
                </a:solidFill>
                <a:latin typeface="黑体" pitchFamily="49" charset="-122"/>
              </a:rPr>
              <a:t>把</a:t>
            </a:r>
            <a:r>
              <a:rPr lang="zh-CN" altLang="en-US" sz="2400" b="1">
                <a:solidFill>
                  <a:srgbClr val="0000CC"/>
                </a:solidFill>
                <a:latin typeface="Arial"/>
              </a:rPr>
              <a:t>“</a:t>
            </a:r>
            <a:r>
              <a:rPr lang="zh-CN" altLang="en-US" sz="2400" b="1">
                <a:solidFill>
                  <a:srgbClr val="0000CC"/>
                </a:solidFill>
                <a:latin typeface="黑体" pitchFamily="49" charset="-122"/>
              </a:rPr>
              <a:t>试误医学</a:t>
            </a:r>
            <a:r>
              <a:rPr lang="zh-CN" altLang="en-US" sz="2400" b="1">
                <a:solidFill>
                  <a:srgbClr val="0000CC"/>
                </a:solidFill>
                <a:latin typeface="Arial"/>
              </a:rPr>
              <a:t>”</a:t>
            </a:r>
            <a:r>
              <a:rPr lang="zh-CN" altLang="en-US" sz="2400" b="1">
                <a:solidFill>
                  <a:srgbClr val="0000CC"/>
                </a:solidFill>
                <a:latin typeface="黑体" pitchFamily="49" charset="-122"/>
              </a:rPr>
              <a:t>当做标准医疗模式是不完善的</a:t>
            </a:r>
          </a:p>
        </p:txBody>
      </p:sp>
      <p:sp>
        <p:nvSpPr>
          <p:cNvPr id="413744" name="Rectangle 48"/>
          <p:cNvSpPr>
            <a:spLocks noChangeArrowheads="1"/>
          </p:cNvSpPr>
          <p:nvPr/>
        </p:nvSpPr>
        <p:spPr bwMode="auto">
          <a:xfrm>
            <a:off x="990600" y="1600200"/>
            <a:ext cx="7924800" cy="1138238"/>
          </a:xfrm>
          <a:prstGeom prst="rect">
            <a:avLst/>
          </a:prstGeom>
          <a:noFill/>
          <a:ln w="12700" cap="sq">
            <a:noFill/>
            <a:miter lim="800000"/>
            <a:headEnd type="none" w="sm" len="sm"/>
            <a:tailEnd type="none" w="sm" len="sm"/>
          </a:ln>
          <a:effectLst/>
        </p:spPr>
        <p:txBody>
          <a:bodyPr>
            <a:spAutoFit/>
          </a:bodyPr>
          <a:lstStyle/>
          <a:p>
            <a:pPr marL="2781300" indent="-2781300" eaLnBrk="1" hangingPunct="1">
              <a:spcBef>
                <a:spcPct val="0"/>
              </a:spcBef>
            </a:pPr>
            <a:r>
              <a:rPr kumimoji="1" lang="zh-CN" altLang="en-US" sz="2800" b="1" u="sng">
                <a:solidFill>
                  <a:srgbClr val="0000CC"/>
                </a:solidFill>
              </a:rPr>
              <a:t>旧的医学模式</a:t>
            </a:r>
            <a:r>
              <a:rPr kumimoji="1" lang="en-US" altLang="zh-CN" sz="2800" b="1" u="sng">
                <a:solidFill>
                  <a:srgbClr val="0000CC"/>
                </a:solidFill>
              </a:rPr>
              <a:t>:  </a:t>
            </a:r>
            <a:r>
              <a:rPr kumimoji="1" lang="zh-CN" altLang="en-US" sz="2800" b="1">
                <a:solidFill>
                  <a:srgbClr val="0000CC"/>
                </a:solidFill>
              </a:rPr>
              <a:t>反复尝试，不断摸索</a:t>
            </a:r>
            <a:r>
              <a:rPr kumimoji="1" lang="en-US" altLang="zh-CN" sz="2800" b="1">
                <a:solidFill>
                  <a:srgbClr val="0000CC"/>
                </a:solidFill>
              </a:rPr>
              <a:t>-“</a:t>
            </a:r>
            <a:r>
              <a:rPr kumimoji="1" lang="zh-CN" altLang="en-US" sz="2800" b="1">
                <a:solidFill>
                  <a:srgbClr val="0000CC"/>
                </a:solidFill>
              </a:rPr>
              <a:t>试误医学”</a:t>
            </a:r>
          </a:p>
          <a:p>
            <a:pPr marL="2781300" indent="-2781300" eaLnBrk="1" hangingPunct="1">
              <a:spcBef>
                <a:spcPct val="45000"/>
              </a:spcBef>
            </a:pPr>
            <a:r>
              <a:rPr kumimoji="1" lang="zh-CN" altLang="en-US" sz="2800" b="1">
                <a:solidFill>
                  <a:srgbClr val="0000CC"/>
                </a:solidFill>
              </a:rPr>
              <a:t>                        （</a:t>
            </a:r>
            <a:r>
              <a:rPr kumimoji="1" lang="en-US" altLang="zh-CN" sz="2800" b="1">
                <a:solidFill>
                  <a:srgbClr val="0000CC"/>
                </a:solidFill>
              </a:rPr>
              <a:t>Trial and Error Medicine</a:t>
            </a:r>
            <a:r>
              <a:rPr kumimoji="1" lang="zh-CN" altLang="en-US" sz="2800" b="1">
                <a:solidFill>
                  <a:srgbClr val="0000CC"/>
                </a:solidFill>
              </a:rPr>
              <a:t>）</a:t>
            </a:r>
            <a:endParaRPr kumimoji="1" lang="en-US" altLang="zh-CN" sz="2800" b="1">
              <a:solidFill>
                <a:srgbClr val="0000CC"/>
              </a:solidFill>
            </a:endParaRPr>
          </a:p>
        </p:txBody>
      </p:sp>
      <p:sp>
        <p:nvSpPr>
          <p:cNvPr id="413746" name="Rectangle 50"/>
          <p:cNvSpPr>
            <a:spLocks noChangeArrowheads="1"/>
          </p:cNvSpPr>
          <p:nvPr/>
        </p:nvSpPr>
        <p:spPr bwMode="auto">
          <a:xfrm>
            <a:off x="1524000" y="381000"/>
            <a:ext cx="6248400" cy="685800"/>
          </a:xfrm>
          <a:prstGeom prst="rect">
            <a:avLst/>
          </a:prstGeom>
          <a:noFill/>
          <a:ln w="9525">
            <a:noFill/>
            <a:miter lim="800000"/>
            <a:headEnd/>
            <a:tailEnd/>
          </a:ln>
        </p:spPr>
        <p:txBody>
          <a:bodyPr/>
          <a:lstStyle/>
          <a:p>
            <a:pPr eaLnBrk="1" hangingPunct="1">
              <a:spcBef>
                <a:spcPct val="0"/>
              </a:spcBef>
            </a:pPr>
            <a:r>
              <a:rPr lang="zh-CN" altLang="en-GB" sz="2800" b="1">
                <a:solidFill>
                  <a:srgbClr val="0000CC"/>
                </a:solidFill>
              </a:rPr>
              <a:t>个体化用药</a:t>
            </a:r>
          </a:p>
        </p:txBody>
      </p:sp>
      <p:sp>
        <p:nvSpPr>
          <p:cNvPr id="413747" name="Text Box 51"/>
          <p:cNvSpPr txBox="1">
            <a:spLocks noChangeArrowheads="1"/>
          </p:cNvSpPr>
          <p:nvPr/>
        </p:nvSpPr>
        <p:spPr bwMode="auto">
          <a:xfrm>
            <a:off x="4419600" y="3429000"/>
            <a:ext cx="4495800" cy="1800225"/>
          </a:xfrm>
          <a:prstGeom prst="rect">
            <a:avLst/>
          </a:prstGeom>
          <a:noFill/>
          <a:ln w="9525">
            <a:noFill/>
            <a:miter lim="800000"/>
            <a:headEnd/>
            <a:tailEnd/>
          </a:ln>
          <a:effectLst/>
        </p:spPr>
        <p:txBody>
          <a:bodyPr/>
          <a:lstStyle/>
          <a:p>
            <a:r>
              <a:rPr lang="zh-CN" altLang="en-GB" sz="2400" b="1">
                <a:solidFill>
                  <a:srgbClr val="FF0066"/>
                </a:solidFill>
              </a:rPr>
              <a:t>循证医学：以群体数据为依据，对个体来说，仍为反复尝试，不断摸索，达到理想治疗的过程</a:t>
            </a:r>
            <a:endParaRPr lang="zh-CN" altLang="en-US" sz="2400" b="1">
              <a:solidFill>
                <a:srgbClr val="FF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3726"/>
                                        </p:tgtEl>
                                        <p:attrNameLst>
                                          <p:attrName>style.visibility</p:attrName>
                                        </p:attrNameLst>
                                      </p:cBhvr>
                                      <p:to>
                                        <p:strVal val="visible"/>
                                      </p:to>
                                    </p:set>
                                    <p:animEffect transition="in" filter="wipe(down)">
                                      <p:cBhvr>
                                        <p:cTn id="7" dur="1000"/>
                                        <p:tgtEl>
                                          <p:spTgt spid="4137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369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2000"/>
                                        <p:tgtEl>
                                          <p:spTgt spid="413726"/>
                                        </p:tgtEl>
                                      </p:cBhvr>
                                    </p:animEffect>
                                    <p:set>
                                      <p:cBhvr>
                                        <p:cTn id="16" dur="1" fill="hold">
                                          <p:stCondLst>
                                            <p:cond delay="1999"/>
                                          </p:stCondLst>
                                        </p:cTn>
                                        <p:tgtEl>
                                          <p:spTgt spid="413726"/>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413706"/>
                                        </p:tgtEl>
                                        <p:attrNameLst>
                                          <p:attrName>style.visibility</p:attrName>
                                        </p:attrNameLst>
                                      </p:cBhvr>
                                      <p:to>
                                        <p:strVal val="visible"/>
                                      </p:to>
                                    </p:set>
                                    <p:animEffect transition="in" filter="wipe(left)">
                                      <p:cBhvr>
                                        <p:cTn id="19" dur="1000"/>
                                        <p:tgtEl>
                                          <p:spTgt spid="4137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3739"/>
                                        </p:tgtEl>
                                        <p:attrNameLst>
                                          <p:attrName>style.visibility</p:attrName>
                                        </p:attrNameLst>
                                      </p:cBhvr>
                                      <p:to>
                                        <p:strVal val="visible"/>
                                      </p:to>
                                    </p:set>
                                    <p:animEffect transition="in" filter="fade">
                                      <p:cBhvr>
                                        <p:cTn id="24" dur="1000"/>
                                        <p:tgtEl>
                                          <p:spTgt spid="413739"/>
                                        </p:tgtEl>
                                      </p:cBhvr>
                                    </p:animEffect>
                                  </p:childTnLst>
                                </p:cTn>
                              </p:par>
                              <p:par>
                                <p:cTn id="25" presetID="8" presetClass="emph" presetSubtype="0" repeatCount="indefinite" fill="hold" nodeType="withEffect">
                                  <p:stCondLst>
                                    <p:cond delay="0"/>
                                  </p:stCondLst>
                                  <p:endCondLst>
                                    <p:cond evt="onNext" delay="0">
                                      <p:tgtEl>
                                        <p:sldTgt/>
                                      </p:tgtEl>
                                    </p:cond>
                                  </p:endCondLst>
                                  <p:childTnLst>
                                    <p:animRot by="-21600000">
                                      <p:cBhvr>
                                        <p:cTn id="26" dur="5000" fill="hold"/>
                                        <p:tgtEl>
                                          <p:spTgt spid="413739"/>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nodePh="1">
                                  <p:stCondLst>
                                    <p:cond delay="0"/>
                                  </p:stCondLst>
                                  <p:endCondLst>
                                    <p:cond evt="begin" delay="0">
                                      <p:tn val="29"/>
                                    </p:cond>
                                  </p:endCondLst>
                                  <p:childTnLst>
                                    <p:set>
                                      <p:cBhvr>
                                        <p:cTn id="30" dur="1" fill="hold">
                                          <p:stCondLst>
                                            <p:cond delay="0"/>
                                          </p:stCondLst>
                                        </p:cTn>
                                        <p:tgtEl>
                                          <p:spTgt spid="413742"/>
                                        </p:tgtEl>
                                        <p:attrNameLst>
                                          <p:attrName>style.visibility</p:attrName>
                                        </p:attrNameLst>
                                      </p:cBhvr>
                                      <p:to>
                                        <p:strVal val="visible"/>
                                      </p:to>
                                    </p:set>
                                    <p:animEffect transition="in" filter="wipe(left)">
                                      <p:cBhvr>
                                        <p:cTn id="31" dur="500"/>
                                        <p:tgtEl>
                                          <p:spTgt spid="413742"/>
                                        </p:tgtEl>
                                      </p:cBhvr>
                                    </p:animEffect>
                                  </p:childTnLst>
                                </p:cTn>
                              </p:par>
                              <p:par>
                                <p:cTn id="32" presetID="8" presetClass="emph" presetSubtype="0" fill="hold" nodeType="withEffect">
                                  <p:stCondLst>
                                    <p:cond delay="0"/>
                                  </p:stCondLst>
                                  <p:childTnLst>
                                    <p:animRot by="-21600000">
                                      <p:cBhvr>
                                        <p:cTn id="33" dur="5000" fill="hold"/>
                                        <p:tgtEl>
                                          <p:spTgt spid="413739"/>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3743"/>
                                        </p:tgtEl>
                                        <p:attrNameLst>
                                          <p:attrName>style.visibility</p:attrName>
                                        </p:attrNameLst>
                                      </p:cBhvr>
                                      <p:to>
                                        <p:strVal val="visible"/>
                                      </p:to>
                                    </p:set>
                                    <p:animEffect transition="in" filter="wipe(left)">
                                      <p:cBhvr>
                                        <p:cTn id="38" dur="500"/>
                                        <p:tgtEl>
                                          <p:spTgt spid="413743"/>
                                        </p:tgtEl>
                                      </p:cBhvr>
                                    </p:animEffect>
                                  </p:childTnLst>
                                </p:cTn>
                              </p:par>
                              <p:par>
                                <p:cTn id="39" presetID="8" presetClass="emph" presetSubtype="0" fill="hold" nodeType="withEffect">
                                  <p:stCondLst>
                                    <p:cond delay="0"/>
                                  </p:stCondLst>
                                  <p:childTnLst>
                                    <p:animRot by="-21600000">
                                      <p:cBhvr>
                                        <p:cTn id="40" dur="5000" fill="hold"/>
                                        <p:tgtEl>
                                          <p:spTgt spid="4137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42" grpId="0"/>
      <p:bldP spid="4137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0" name="Picture 2" descr="0202_311778"/>
          <p:cNvPicPr>
            <a:picLocks noChangeAspect="1" noChangeArrowheads="1"/>
          </p:cNvPicPr>
          <p:nvPr/>
        </p:nvPicPr>
        <p:blipFill>
          <a:blip r:embed="rId3"/>
          <a:srcRect/>
          <a:stretch>
            <a:fillRect/>
          </a:stretch>
        </p:blipFill>
        <p:spPr bwMode="auto">
          <a:xfrm>
            <a:off x="1298575" y="4840288"/>
            <a:ext cx="1152525" cy="901700"/>
          </a:xfrm>
          <a:prstGeom prst="rect">
            <a:avLst/>
          </a:prstGeom>
          <a:noFill/>
        </p:spPr>
      </p:pic>
      <p:sp>
        <p:nvSpPr>
          <p:cNvPr id="355332" name="Rectangle 4"/>
          <p:cNvSpPr>
            <a:spLocks noChangeArrowheads="1"/>
          </p:cNvSpPr>
          <p:nvPr/>
        </p:nvSpPr>
        <p:spPr bwMode="auto">
          <a:xfrm>
            <a:off x="-193675" y="-414338"/>
            <a:ext cx="184150" cy="457201"/>
          </a:xfrm>
          <a:prstGeom prst="rect">
            <a:avLst/>
          </a:prstGeom>
          <a:noFill/>
          <a:ln w="9525">
            <a:noFill/>
            <a:miter lim="800000"/>
            <a:headEnd/>
            <a:tailEnd/>
          </a:ln>
          <a:effectLst/>
        </p:spPr>
        <p:txBody>
          <a:bodyPr wrap="none" anchor="ctr">
            <a:spAutoFit/>
          </a:bodyPr>
          <a:lstStyle/>
          <a:p>
            <a:pPr>
              <a:spcBef>
                <a:spcPct val="0"/>
              </a:spcBef>
            </a:pPr>
            <a:endParaRPr lang="zh-CN" altLang="en-US" sz="2400">
              <a:latin typeface="Times" charset="0"/>
              <a:ea typeface="宋体" pitchFamily="2" charset="-122"/>
            </a:endParaRPr>
          </a:p>
        </p:txBody>
      </p:sp>
      <p:sp>
        <p:nvSpPr>
          <p:cNvPr id="355333" name="Text Box 5"/>
          <p:cNvSpPr txBox="1">
            <a:spLocks noChangeArrowheads="1"/>
          </p:cNvSpPr>
          <p:nvPr/>
        </p:nvSpPr>
        <p:spPr bwMode="auto">
          <a:xfrm>
            <a:off x="1447800" y="328613"/>
            <a:ext cx="7664450" cy="519112"/>
          </a:xfrm>
          <a:prstGeom prst="rect">
            <a:avLst/>
          </a:prstGeom>
          <a:noFill/>
          <a:ln w="9525">
            <a:noFill/>
            <a:miter lim="800000"/>
            <a:headEnd/>
            <a:tailEnd/>
          </a:ln>
          <a:effectLst/>
        </p:spPr>
        <p:txBody>
          <a:bodyPr>
            <a:spAutoFit/>
          </a:bodyPr>
          <a:lstStyle/>
          <a:p>
            <a:pPr eaLnBrk="1" latinLnBrk="1" hangingPunct="1"/>
            <a:r>
              <a:rPr kumimoji="1" lang="zh-CN" altLang="en-US" sz="2800" b="1" dirty="0" smtClean="0">
                <a:solidFill>
                  <a:srgbClr val="0000CC"/>
                </a:solidFill>
              </a:rPr>
              <a:t>个体化</a:t>
            </a:r>
            <a:r>
              <a:rPr kumimoji="1" lang="zh-CN" altLang="en-US" sz="2800" b="1" dirty="0">
                <a:solidFill>
                  <a:srgbClr val="0000CC"/>
                </a:solidFill>
              </a:rPr>
              <a:t>治疗临床服务</a:t>
            </a:r>
          </a:p>
        </p:txBody>
      </p:sp>
      <p:pic>
        <p:nvPicPr>
          <p:cNvPr id="355334" name="Picture 6" descr="cover"/>
          <p:cNvPicPr>
            <a:picLocks noChangeAspect="1" noChangeArrowheads="1"/>
          </p:cNvPicPr>
          <p:nvPr/>
        </p:nvPicPr>
        <p:blipFill>
          <a:blip r:embed="rId4" cstate="print"/>
          <a:srcRect/>
          <a:stretch>
            <a:fillRect/>
          </a:stretch>
        </p:blipFill>
        <p:spPr bwMode="auto">
          <a:xfrm>
            <a:off x="6473825" y="4743450"/>
            <a:ext cx="800100" cy="1093788"/>
          </a:xfrm>
          <a:prstGeom prst="rect">
            <a:avLst/>
          </a:prstGeom>
          <a:noFill/>
          <a:ln w="9525">
            <a:noFill/>
            <a:miter lim="800000"/>
            <a:headEnd/>
            <a:tailEnd/>
          </a:ln>
          <a:effectLst>
            <a:outerShdw dist="107763" dir="13500000" algn="ctr" rotWithShape="0">
              <a:srgbClr val="808080">
                <a:alpha val="50000"/>
              </a:srgbClr>
            </a:outerShdw>
          </a:effectLst>
        </p:spPr>
      </p:pic>
      <p:pic>
        <p:nvPicPr>
          <p:cNvPr id="355335" name="Picture 7" descr="inside"/>
          <p:cNvPicPr>
            <a:picLocks noChangeAspect="1" noChangeArrowheads="1"/>
          </p:cNvPicPr>
          <p:nvPr/>
        </p:nvPicPr>
        <p:blipFill>
          <a:blip r:embed="rId5"/>
          <a:srcRect/>
          <a:stretch>
            <a:fillRect/>
          </a:stretch>
        </p:blipFill>
        <p:spPr bwMode="auto">
          <a:xfrm>
            <a:off x="7410450" y="4772025"/>
            <a:ext cx="788988" cy="1038225"/>
          </a:xfrm>
          <a:prstGeom prst="rect">
            <a:avLst/>
          </a:prstGeom>
          <a:noFill/>
          <a:ln w="9525" algn="ctr">
            <a:solidFill>
              <a:schemeClr val="tx1"/>
            </a:solidFill>
            <a:miter lim="800000"/>
            <a:headEnd/>
            <a:tailEnd/>
          </a:ln>
          <a:effectLst>
            <a:outerShdw dist="107763" dir="13500000" algn="ctr" rotWithShape="0">
              <a:srgbClr val="808080">
                <a:alpha val="50000"/>
              </a:srgbClr>
            </a:outerShdw>
          </a:effectLst>
        </p:spPr>
      </p:pic>
      <p:pic>
        <p:nvPicPr>
          <p:cNvPr id="355336" name="Picture 8" descr="基因型个体像1"/>
          <p:cNvPicPr>
            <a:picLocks noChangeAspect="1" noChangeArrowheads="1"/>
          </p:cNvPicPr>
          <p:nvPr/>
        </p:nvPicPr>
        <p:blipFill>
          <a:blip r:embed="rId6"/>
          <a:srcRect/>
          <a:stretch>
            <a:fillRect/>
          </a:stretch>
        </p:blipFill>
        <p:spPr bwMode="auto">
          <a:xfrm>
            <a:off x="4741863" y="1311275"/>
            <a:ext cx="293687" cy="792163"/>
          </a:xfrm>
          <a:prstGeom prst="rect">
            <a:avLst/>
          </a:prstGeom>
          <a:noFill/>
        </p:spPr>
      </p:pic>
      <p:pic>
        <p:nvPicPr>
          <p:cNvPr id="355339" name="Picture 11" descr="基因型个体像1"/>
          <p:cNvPicPr>
            <a:picLocks noChangeAspect="1" noChangeArrowheads="1"/>
          </p:cNvPicPr>
          <p:nvPr/>
        </p:nvPicPr>
        <p:blipFill>
          <a:blip r:embed="rId6"/>
          <a:srcRect/>
          <a:stretch>
            <a:fillRect/>
          </a:stretch>
        </p:blipFill>
        <p:spPr bwMode="auto">
          <a:xfrm>
            <a:off x="3897313" y="2149475"/>
            <a:ext cx="293687" cy="792163"/>
          </a:xfrm>
          <a:prstGeom prst="rect">
            <a:avLst/>
          </a:prstGeom>
          <a:noFill/>
        </p:spPr>
      </p:pic>
      <p:sp>
        <p:nvSpPr>
          <p:cNvPr id="355349" name="AutoShape 21"/>
          <p:cNvSpPr>
            <a:spLocks noChangeArrowheads="1"/>
          </p:cNvSpPr>
          <p:nvPr/>
        </p:nvSpPr>
        <p:spPr bwMode="auto">
          <a:xfrm flipH="1">
            <a:off x="2674938" y="5132388"/>
            <a:ext cx="1257300" cy="449262"/>
          </a:xfrm>
          <a:prstGeom prst="leftArrow">
            <a:avLst>
              <a:gd name="adj1" fmla="val 50000"/>
              <a:gd name="adj2" fmla="val 69965"/>
            </a:avLst>
          </a:prstGeom>
          <a:gradFill rotWithShape="1">
            <a:gsLst>
              <a:gs pos="0">
                <a:srgbClr val="CC66FF"/>
              </a:gs>
              <a:gs pos="100000">
                <a:srgbClr val="800080"/>
              </a:gs>
            </a:gsLst>
            <a:lin ang="0" scaled="1"/>
          </a:gradFill>
          <a:ln w="34925">
            <a:solidFill>
              <a:srgbClr val="CC99FF"/>
            </a:solidFill>
            <a:miter lim="800000"/>
            <a:headEnd/>
            <a:tailEnd/>
          </a:ln>
          <a:effectLst/>
        </p:spPr>
        <p:txBody>
          <a:bodyPr anchor="ctr">
            <a:spAutoFit/>
          </a:bodyPr>
          <a:lstStyle/>
          <a:p>
            <a:endParaRPr lang="zh-CN" altLang="en-US"/>
          </a:p>
        </p:txBody>
      </p:sp>
      <p:grpSp>
        <p:nvGrpSpPr>
          <p:cNvPr id="355372" name="Group 44"/>
          <p:cNvGrpSpPr>
            <a:grpSpLocks/>
          </p:cNvGrpSpPr>
          <p:nvPr/>
        </p:nvGrpSpPr>
        <p:grpSpPr bwMode="auto">
          <a:xfrm>
            <a:off x="4008438" y="4210050"/>
            <a:ext cx="1189037" cy="2343150"/>
            <a:chOff x="3072" y="2268"/>
            <a:chExt cx="749" cy="1476"/>
          </a:xfrm>
        </p:grpSpPr>
        <p:pic>
          <p:nvPicPr>
            <p:cNvPr id="355341" name="Picture 13" descr="基因型个体像1"/>
            <p:cNvPicPr>
              <a:picLocks noChangeAspect="1" noChangeArrowheads="1"/>
            </p:cNvPicPr>
            <p:nvPr/>
          </p:nvPicPr>
          <p:blipFill>
            <a:blip r:embed="rId6"/>
            <a:srcRect/>
            <a:stretch>
              <a:fillRect/>
            </a:stretch>
          </p:blipFill>
          <p:spPr bwMode="auto">
            <a:xfrm>
              <a:off x="3169" y="3237"/>
              <a:ext cx="185" cy="499"/>
            </a:xfrm>
            <a:prstGeom prst="rect">
              <a:avLst/>
            </a:prstGeom>
            <a:noFill/>
          </p:spPr>
        </p:pic>
        <p:pic>
          <p:nvPicPr>
            <p:cNvPr id="355342" name="Picture 14" descr="基因型个体像3"/>
            <p:cNvPicPr>
              <a:picLocks noChangeAspect="1" noChangeArrowheads="1"/>
            </p:cNvPicPr>
            <p:nvPr/>
          </p:nvPicPr>
          <p:blipFill>
            <a:blip r:embed="rId7"/>
            <a:srcRect/>
            <a:stretch>
              <a:fillRect/>
            </a:stretch>
          </p:blipFill>
          <p:spPr bwMode="auto">
            <a:xfrm>
              <a:off x="3072" y="2762"/>
              <a:ext cx="170" cy="441"/>
            </a:xfrm>
            <a:prstGeom prst="rect">
              <a:avLst/>
            </a:prstGeom>
            <a:noFill/>
          </p:spPr>
        </p:pic>
        <p:pic>
          <p:nvPicPr>
            <p:cNvPr id="355343" name="Picture 15" descr="基因型个体像1"/>
            <p:cNvPicPr>
              <a:picLocks noChangeAspect="1" noChangeArrowheads="1"/>
            </p:cNvPicPr>
            <p:nvPr/>
          </p:nvPicPr>
          <p:blipFill>
            <a:blip r:embed="rId6"/>
            <a:srcRect/>
            <a:stretch>
              <a:fillRect/>
            </a:stretch>
          </p:blipFill>
          <p:spPr bwMode="auto">
            <a:xfrm>
              <a:off x="3454" y="3245"/>
              <a:ext cx="185" cy="499"/>
            </a:xfrm>
            <a:prstGeom prst="rect">
              <a:avLst/>
            </a:prstGeom>
            <a:noFill/>
          </p:spPr>
        </p:pic>
        <p:pic>
          <p:nvPicPr>
            <p:cNvPr id="355344" name="Picture 16" descr="基因型个体像3"/>
            <p:cNvPicPr>
              <a:picLocks noChangeAspect="1" noChangeArrowheads="1"/>
            </p:cNvPicPr>
            <p:nvPr/>
          </p:nvPicPr>
          <p:blipFill>
            <a:blip r:embed="rId7"/>
            <a:srcRect/>
            <a:stretch>
              <a:fillRect/>
            </a:stretch>
          </p:blipFill>
          <p:spPr bwMode="auto">
            <a:xfrm>
              <a:off x="3378" y="2796"/>
              <a:ext cx="170" cy="441"/>
            </a:xfrm>
            <a:prstGeom prst="rect">
              <a:avLst/>
            </a:prstGeom>
            <a:noFill/>
          </p:spPr>
        </p:pic>
        <p:pic>
          <p:nvPicPr>
            <p:cNvPr id="355350" name="Picture 22" descr="image001_1"/>
            <p:cNvPicPr>
              <a:picLocks noChangeAspect="1" noChangeArrowheads="1"/>
            </p:cNvPicPr>
            <p:nvPr/>
          </p:nvPicPr>
          <p:blipFill>
            <a:blip r:embed="rId8"/>
            <a:srcRect/>
            <a:stretch>
              <a:fillRect/>
            </a:stretch>
          </p:blipFill>
          <p:spPr bwMode="auto">
            <a:xfrm>
              <a:off x="3332" y="2268"/>
              <a:ext cx="172" cy="439"/>
            </a:xfrm>
            <a:prstGeom prst="rect">
              <a:avLst/>
            </a:prstGeom>
            <a:noFill/>
          </p:spPr>
        </p:pic>
        <p:pic>
          <p:nvPicPr>
            <p:cNvPr id="355352" name="Picture 24" descr="基因型个体像3"/>
            <p:cNvPicPr>
              <a:picLocks noChangeAspect="1" noChangeArrowheads="1"/>
            </p:cNvPicPr>
            <p:nvPr/>
          </p:nvPicPr>
          <p:blipFill>
            <a:blip r:embed="rId7"/>
            <a:srcRect/>
            <a:stretch>
              <a:fillRect/>
            </a:stretch>
          </p:blipFill>
          <p:spPr bwMode="auto">
            <a:xfrm>
              <a:off x="3651" y="2777"/>
              <a:ext cx="170" cy="441"/>
            </a:xfrm>
            <a:prstGeom prst="rect">
              <a:avLst/>
            </a:prstGeom>
            <a:noFill/>
          </p:spPr>
        </p:pic>
      </p:grpSp>
      <p:sp>
        <p:nvSpPr>
          <p:cNvPr id="355356" name="Text Box 28"/>
          <p:cNvSpPr txBox="1">
            <a:spLocks noChangeArrowheads="1"/>
          </p:cNvSpPr>
          <p:nvPr/>
        </p:nvSpPr>
        <p:spPr bwMode="auto">
          <a:xfrm>
            <a:off x="7543800" y="2770188"/>
            <a:ext cx="1736725" cy="1192212"/>
          </a:xfrm>
          <a:prstGeom prst="rect">
            <a:avLst/>
          </a:prstGeom>
          <a:noFill/>
          <a:ln w="9525">
            <a:noFill/>
            <a:miter lim="800000"/>
            <a:headEnd/>
            <a:tailEnd/>
          </a:ln>
          <a:effectLst/>
        </p:spPr>
        <p:txBody>
          <a:bodyPr>
            <a:spAutoFit/>
          </a:bodyPr>
          <a:lstStyle/>
          <a:p>
            <a:pPr marL="261938" indent="-261938" eaLnBrk="1" latinLnBrk="1" hangingPunct="1">
              <a:buClr>
                <a:srgbClr val="FF0066"/>
              </a:buClr>
              <a:buSzPct val="60000"/>
              <a:buFont typeface="Wingdings" pitchFamily="2" charset="2"/>
              <a:buChar char="n"/>
            </a:pPr>
            <a:r>
              <a:rPr kumimoji="1" lang="zh-CN" altLang="en-US" b="1">
                <a:solidFill>
                  <a:srgbClr val="0000CC"/>
                </a:solidFill>
              </a:rPr>
              <a:t>增加剂量</a:t>
            </a:r>
          </a:p>
          <a:p>
            <a:pPr marL="261938" indent="-261938" eaLnBrk="1" latinLnBrk="1" hangingPunct="1">
              <a:buClr>
                <a:srgbClr val="FF0066"/>
              </a:buClr>
              <a:buSzPct val="60000"/>
              <a:buFont typeface="Wingdings" pitchFamily="2" charset="2"/>
              <a:buChar char="n"/>
            </a:pPr>
            <a:r>
              <a:rPr kumimoji="1" lang="zh-CN" altLang="en-US" b="1">
                <a:solidFill>
                  <a:srgbClr val="0000CC"/>
                </a:solidFill>
              </a:rPr>
              <a:t>减少剂量</a:t>
            </a:r>
          </a:p>
          <a:p>
            <a:pPr marL="261938" indent="-261938" eaLnBrk="1" latinLnBrk="1" hangingPunct="1">
              <a:buClr>
                <a:srgbClr val="FF0066"/>
              </a:buClr>
              <a:buSzPct val="60000"/>
              <a:buFont typeface="Wingdings" pitchFamily="2" charset="2"/>
              <a:buChar char="n"/>
            </a:pPr>
            <a:r>
              <a:rPr kumimoji="1" lang="zh-CN" altLang="en-US" b="1">
                <a:solidFill>
                  <a:srgbClr val="0000CC"/>
                </a:solidFill>
              </a:rPr>
              <a:t>换药</a:t>
            </a:r>
          </a:p>
        </p:txBody>
      </p:sp>
      <p:sp>
        <p:nvSpPr>
          <p:cNvPr id="355360" name="Text Box 32"/>
          <p:cNvSpPr txBox="1">
            <a:spLocks noChangeArrowheads="1"/>
          </p:cNvSpPr>
          <p:nvPr/>
        </p:nvSpPr>
        <p:spPr bwMode="auto">
          <a:xfrm>
            <a:off x="2505075" y="1889125"/>
            <a:ext cx="1212850" cy="396875"/>
          </a:xfrm>
          <a:prstGeom prst="rect">
            <a:avLst/>
          </a:prstGeom>
          <a:noFill/>
          <a:ln w="9525">
            <a:noFill/>
            <a:miter lim="800000"/>
            <a:headEnd/>
            <a:tailEnd/>
          </a:ln>
          <a:effectLst/>
        </p:spPr>
        <p:txBody>
          <a:bodyPr>
            <a:spAutoFit/>
          </a:bodyPr>
          <a:lstStyle/>
          <a:p>
            <a:pPr eaLnBrk="1" latinLnBrk="1" hangingPunct="1"/>
            <a:r>
              <a:rPr kumimoji="1" lang="zh-CN" altLang="en-US" sz="2000" b="1">
                <a:solidFill>
                  <a:srgbClr val="0000CC"/>
                </a:solidFill>
              </a:rPr>
              <a:t>临床诊断</a:t>
            </a:r>
          </a:p>
        </p:txBody>
      </p:sp>
      <p:sp>
        <p:nvSpPr>
          <p:cNvPr id="355362" name="Text Box 34"/>
          <p:cNvSpPr txBox="1">
            <a:spLocks noChangeArrowheads="1"/>
          </p:cNvSpPr>
          <p:nvPr/>
        </p:nvSpPr>
        <p:spPr bwMode="auto">
          <a:xfrm>
            <a:off x="1219200" y="4495800"/>
            <a:ext cx="2030413" cy="366713"/>
          </a:xfrm>
          <a:prstGeom prst="rect">
            <a:avLst/>
          </a:prstGeom>
          <a:noFill/>
          <a:ln w="9525">
            <a:noFill/>
            <a:miter lim="800000"/>
            <a:headEnd/>
            <a:tailEnd/>
          </a:ln>
          <a:effectLst/>
        </p:spPr>
        <p:txBody>
          <a:bodyPr>
            <a:spAutoFit/>
          </a:bodyPr>
          <a:lstStyle/>
          <a:p>
            <a:r>
              <a:rPr kumimoji="1" lang="zh-CN" altLang="en-US" b="1" dirty="0" smtClean="0">
                <a:solidFill>
                  <a:srgbClr val="660066"/>
                </a:solidFill>
              </a:rPr>
              <a:t>医学</a:t>
            </a:r>
            <a:r>
              <a:rPr kumimoji="1" lang="zh-CN" altLang="en-US" b="1" dirty="0">
                <a:solidFill>
                  <a:srgbClr val="660066"/>
                </a:solidFill>
              </a:rPr>
              <a:t>检测所</a:t>
            </a:r>
          </a:p>
        </p:txBody>
      </p:sp>
      <p:pic>
        <p:nvPicPr>
          <p:cNvPr id="355363" name="Picture 35" descr="基因型个体像1"/>
          <p:cNvPicPr>
            <a:picLocks noChangeAspect="1" noChangeArrowheads="1"/>
          </p:cNvPicPr>
          <p:nvPr/>
        </p:nvPicPr>
        <p:blipFill>
          <a:blip r:embed="rId6"/>
          <a:srcRect/>
          <a:stretch>
            <a:fillRect/>
          </a:stretch>
        </p:blipFill>
        <p:spPr bwMode="auto">
          <a:xfrm>
            <a:off x="4318000" y="2133600"/>
            <a:ext cx="293688" cy="792163"/>
          </a:xfrm>
          <a:prstGeom prst="rect">
            <a:avLst/>
          </a:prstGeom>
          <a:noFill/>
        </p:spPr>
      </p:pic>
      <p:pic>
        <p:nvPicPr>
          <p:cNvPr id="355364" name="Picture 36" descr="基因型个体像1"/>
          <p:cNvPicPr>
            <a:picLocks noChangeAspect="1" noChangeArrowheads="1"/>
          </p:cNvPicPr>
          <p:nvPr/>
        </p:nvPicPr>
        <p:blipFill>
          <a:blip r:embed="rId6"/>
          <a:srcRect/>
          <a:stretch>
            <a:fillRect/>
          </a:stretch>
        </p:blipFill>
        <p:spPr bwMode="auto">
          <a:xfrm>
            <a:off x="4654550" y="2133600"/>
            <a:ext cx="293688" cy="792163"/>
          </a:xfrm>
          <a:prstGeom prst="rect">
            <a:avLst/>
          </a:prstGeom>
          <a:noFill/>
        </p:spPr>
      </p:pic>
      <p:pic>
        <p:nvPicPr>
          <p:cNvPr id="355366" name="Picture 38" descr="基因型个体像1"/>
          <p:cNvPicPr>
            <a:picLocks noChangeAspect="1" noChangeArrowheads="1"/>
          </p:cNvPicPr>
          <p:nvPr/>
        </p:nvPicPr>
        <p:blipFill>
          <a:blip r:embed="rId6"/>
          <a:srcRect/>
          <a:stretch>
            <a:fillRect/>
          </a:stretch>
        </p:blipFill>
        <p:spPr bwMode="auto">
          <a:xfrm>
            <a:off x="3870325" y="1295400"/>
            <a:ext cx="293688" cy="792163"/>
          </a:xfrm>
          <a:prstGeom prst="rect">
            <a:avLst/>
          </a:prstGeom>
          <a:noFill/>
        </p:spPr>
      </p:pic>
      <p:pic>
        <p:nvPicPr>
          <p:cNvPr id="355367" name="Picture 39" descr="基因型个体像1"/>
          <p:cNvPicPr>
            <a:picLocks noChangeAspect="1" noChangeArrowheads="1"/>
          </p:cNvPicPr>
          <p:nvPr/>
        </p:nvPicPr>
        <p:blipFill>
          <a:blip r:embed="rId6"/>
          <a:srcRect/>
          <a:stretch>
            <a:fillRect/>
          </a:stretch>
        </p:blipFill>
        <p:spPr bwMode="auto">
          <a:xfrm>
            <a:off x="4294188" y="1309688"/>
            <a:ext cx="293687" cy="792162"/>
          </a:xfrm>
          <a:prstGeom prst="rect">
            <a:avLst/>
          </a:prstGeom>
          <a:noFill/>
        </p:spPr>
      </p:pic>
      <p:sp>
        <p:nvSpPr>
          <p:cNvPr id="355368" name="Text Box 40"/>
          <p:cNvSpPr txBox="1">
            <a:spLocks noChangeArrowheads="1"/>
          </p:cNvSpPr>
          <p:nvPr/>
        </p:nvSpPr>
        <p:spPr bwMode="auto">
          <a:xfrm>
            <a:off x="2241550" y="5581650"/>
            <a:ext cx="2133600" cy="701675"/>
          </a:xfrm>
          <a:prstGeom prst="rect">
            <a:avLst/>
          </a:prstGeom>
          <a:noFill/>
          <a:ln w="9525" algn="ctr">
            <a:noFill/>
            <a:miter lim="800000"/>
            <a:headEnd/>
            <a:tailEnd/>
          </a:ln>
          <a:effectLst/>
        </p:spPr>
        <p:txBody>
          <a:bodyPr>
            <a:spAutoFit/>
          </a:bodyPr>
          <a:lstStyle/>
          <a:p>
            <a:pPr algn="ctr"/>
            <a:r>
              <a:rPr lang="zh-CN" altLang="en-US" sz="2000" b="1">
                <a:solidFill>
                  <a:srgbClr val="0000CC"/>
                </a:solidFill>
                <a:latin typeface="黑体" pitchFamily="49" charset="-122"/>
              </a:rPr>
              <a:t>遗传变异</a:t>
            </a:r>
          </a:p>
          <a:p>
            <a:pPr algn="ctr">
              <a:spcBef>
                <a:spcPct val="0"/>
              </a:spcBef>
            </a:pPr>
            <a:r>
              <a:rPr lang="zh-CN" altLang="en-US" sz="2000" b="1">
                <a:solidFill>
                  <a:srgbClr val="0000CC"/>
                </a:solidFill>
                <a:latin typeface="黑体" pitchFamily="49" charset="-122"/>
              </a:rPr>
              <a:t>分子诊断</a:t>
            </a:r>
          </a:p>
        </p:txBody>
      </p:sp>
      <p:sp>
        <p:nvSpPr>
          <p:cNvPr id="355371" name="Text Box 43"/>
          <p:cNvSpPr txBox="1">
            <a:spLocks noChangeArrowheads="1"/>
          </p:cNvSpPr>
          <p:nvPr/>
        </p:nvSpPr>
        <p:spPr bwMode="auto">
          <a:xfrm>
            <a:off x="7435850" y="2228850"/>
            <a:ext cx="1539875" cy="457200"/>
          </a:xfrm>
          <a:prstGeom prst="rect">
            <a:avLst/>
          </a:prstGeom>
          <a:noFill/>
          <a:ln w="9525" algn="ctr">
            <a:noFill/>
            <a:miter lim="800000"/>
            <a:headEnd/>
            <a:tailEnd/>
          </a:ln>
          <a:effectLst/>
        </p:spPr>
        <p:txBody>
          <a:bodyPr>
            <a:spAutoFit/>
          </a:bodyPr>
          <a:lstStyle/>
          <a:p>
            <a:r>
              <a:rPr lang="zh-CN" altLang="en-US" sz="2400" b="1">
                <a:solidFill>
                  <a:srgbClr val="0000CC"/>
                </a:solidFill>
                <a:latin typeface="黑体" pitchFamily="49" charset="-122"/>
              </a:rPr>
              <a:t>方案建议</a:t>
            </a:r>
          </a:p>
        </p:txBody>
      </p:sp>
      <p:sp>
        <p:nvSpPr>
          <p:cNvPr id="355374" name="Rectangle 46"/>
          <p:cNvSpPr>
            <a:spLocks noChangeArrowheads="1"/>
          </p:cNvSpPr>
          <p:nvPr/>
        </p:nvSpPr>
        <p:spPr bwMode="auto">
          <a:xfrm>
            <a:off x="7223125" y="2076450"/>
            <a:ext cx="152400" cy="2057400"/>
          </a:xfrm>
          <a:prstGeom prst="rect">
            <a:avLst/>
          </a:prstGeom>
          <a:gradFill rotWithShape="1">
            <a:gsLst>
              <a:gs pos="0">
                <a:srgbClr val="CC66FF"/>
              </a:gs>
              <a:gs pos="100000">
                <a:srgbClr val="9900FF"/>
              </a:gs>
            </a:gsLst>
            <a:lin ang="5400000" scaled="1"/>
          </a:gradFill>
          <a:ln w="9525" algn="ctr">
            <a:noFill/>
            <a:miter lim="800000"/>
            <a:headEnd/>
            <a:tailEnd/>
          </a:ln>
          <a:effectLst/>
        </p:spPr>
        <p:txBody>
          <a:bodyPr wrap="none" anchor="ctr">
            <a:spAutoFit/>
          </a:bodyPr>
          <a:lstStyle/>
          <a:p>
            <a:endParaRPr lang="zh-CN" altLang="en-US"/>
          </a:p>
        </p:txBody>
      </p:sp>
      <p:sp>
        <p:nvSpPr>
          <p:cNvPr id="355375" name="AutoShape 47"/>
          <p:cNvSpPr>
            <a:spLocks noChangeArrowheads="1"/>
          </p:cNvSpPr>
          <p:nvPr/>
        </p:nvSpPr>
        <p:spPr bwMode="auto">
          <a:xfrm>
            <a:off x="6461125" y="1963738"/>
            <a:ext cx="838200" cy="457200"/>
          </a:xfrm>
          <a:prstGeom prst="leftArrow">
            <a:avLst>
              <a:gd name="adj1" fmla="val 50000"/>
              <a:gd name="adj2" fmla="val 45833"/>
            </a:avLst>
          </a:prstGeom>
          <a:gradFill rotWithShape="1">
            <a:gsLst>
              <a:gs pos="0">
                <a:schemeClr val="accent2"/>
              </a:gs>
              <a:gs pos="100000">
                <a:srgbClr val="CC66FF"/>
              </a:gs>
            </a:gsLst>
            <a:lin ang="0" scaled="1"/>
          </a:gradFill>
          <a:ln w="9525" algn="ctr">
            <a:noFill/>
            <a:miter lim="800000"/>
            <a:headEnd/>
            <a:tailEnd/>
          </a:ln>
          <a:effectLst/>
        </p:spPr>
        <p:txBody>
          <a:bodyPr wrap="none" anchor="ctr">
            <a:spAutoFit/>
          </a:bodyPr>
          <a:lstStyle/>
          <a:p>
            <a:endParaRPr lang="zh-CN" altLang="en-US"/>
          </a:p>
        </p:txBody>
      </p:sp>
      <p:sp>
        <p:nvSpPr>
          <p:cNvPr id="355376" name="AutoShape 48"/>
          <p:cNvSpPr>
            <a:spLocks noChangeArrowheads="1"/>
          </p:cNvSpPr>
          <p:nvPr/>
        </p:nvSpPr>
        <p:spPr bwMode="auto">
          <a:xfrm flipH="1">
            <a:off x="5227638" y="5124450"/>
            <a:ext cx="990600" cy="449263"/>
          </a:xfrm>
          <a:prstGeom prst="leftArrow">
            <a:avLst>
              <a:gd name="adj1" fmla="val 50000"/>
              <a:gd name="adj2" fmla="val 55124"/>
            </a:avLst>
          </a:prstGeom>
          <a:gradFill rotWithShape="1">
            <a:gsLst>
              <a:gs pos="0">
                <a:srgbClr val="CC66FF"/>
              </a:gs>
              <a:gs pos="100000">
                <a:srgbClr val="800080"/>
              </a:gs>
            </a:gsLst>
            <a:lin ang="0" scaled="1"/>
          </a:gradFill>
          <a:ln w="34925">
            <a:solidFill>
              <a:srgbClr val="CC99FF"/>
            </a:solidFill>
            <a:miter lim="800000"/>
            <a:headEnd/>
            <a:tailEnd/>
          </a:ln>
          <a:effectLst/>
        </p:spPr>
        <p:txBody>
          <a:bodyPr anchor="ctr">
            <a:spAutoFit/>
          </a:bodyPr>
          <a:lstStyle/>
          <a:p>
            <a:endParaRPr lang="zh-CN" altLang="en-US"/>
          </a:p>
        </p:txBody>
      </p:sp>
      <p:sp>
        <p:nvSpPr>
          <p:cNvPr id="355377" name="Text Box 49"/>
          <p:cNvSpPr txBox="1">
            <a:spLocks noChangeArrowheads="1"/>
          </p:cNvSpPr>
          <p:nvPr/>
        </p:nvSpPr>
        <p:spPr bwMode="auto">
          <a:xfrm>
            <a:off x="4694238" y="5581650"/>
            <a:ext cx="2133600" cy="396875"/>
          </a:xfrm>
          <a:prstGeom prst="rect">
            <a:avLst/>
          </a:prstGeom>
          <a:noFill/>
          <a:ln w="9525" algn="ctr">
            <a:noFill/>
            <a:miter lim="800000"/>
            <a:headEnd/>
            <a:tailEnd/>
          </a:ln>
          <a:effectLst/>
        </p:spPr>
        <p:txBody>
          <a:bodyPr>
            <a:spAutoFit/>
          </a:bodyPr>
          <a:lstStyle/>
          <a:p>
            <a:pPr algn="ctr"/>
            <a:r>
              <a:rPr lang="zh-CN" altLang="en-US" sz="2000" b="1">
                <a:solidFill>
                  <a:srgbClr val="0000CC"/>
                </a:solidFill>
                <a:latin typeface="黑体" pitchFamily="49" charset="-122"/>
              </a:rPr>
              <a:t>分子诊断书</a:t>
            </a:r>
          </a:p>
        </p:txBody>
      </p:sp>
      <p:grpSp>
        <p:nvGrpSpPr>
          <p:cNvPr id="355384" name="Group 56"/>
          <p:cNvGrpSpPr>
            <a:grpSpLocks/>
          </p:cNvGrpSpPr>
          <p:nvPr/>
        </p:nvGrpSpPr>
        <p:grpSpPr bwMode="auto">
          <a:xfrm>
            <a:off x="1447800" y="1390650"/>
            <a:ext cx="914400" cy="3048000"/>
            <a:chOff x="960" y="720"/>
            <a:chExt cx="576" cy="2208"/>
          </a:xfrm>
        </p:grpSpPr>
        <p:sp>
          <p:nvSpPr>
            <p:cNvPr id="355382" name="AutoShape 54"/>
            <p:cNvSpPr>
              <a:spLocks noChangeArrowheads="1"/>
            </p:cNvSpPr>
            <p:nvPr/>
          </p:nvSpPr>
          <p:spPr bwMode="auto">
            <a:xfrm rot="5400000" flipV="1">
              <a:off x="192" y="1632"/>
              <a:ext cx="2208" cy="384"/>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1">
              <a:gsLst>
                <a:gs pos="0">
                  <a:srgbClr val="333333"/>
                </a:gs>
                <a:gs pos="100000">
                  <a:srgbClr val="CC66FF"/>
                </a:gs>
              </a:gsLst>
              <a:lin ang="5400000" scaled="1"/>
            </a:gradFill>
            <a:ln w="9525" algn="ctr">
              <a:noFill/>
              <a:miter lim="800000"/>
              <a:headEnd/>
              <a:tailEnd/>
            </a:ln>
            <a:effectLst/>
          </p:spPr>
          <p:txBody>
            <a:bodyPr wrap="none" anchor="ctr">
              <a:spAutoFit/>
            </a:bodyPr>
            <a:lstStyle/>
            <a:p>
              <a:endParaRPr lang="zh-CN" altLang="en-US"/>
            </a:p>
          </p:txBody>
        </p:sp>
        <p:sp>
          <p:nvSpPr>
            <p:cNvPr id="355383" name="Rectangle 55"/>
            <p:cNvSpPr>
              <a:spLocks noChangeArrowheads="1"/>
            </p:cNvSpPr>
            <p:nvPr/>
          </p:nvSpPr>
          <p:spPr bwMode="auto">
            <a:xfrm>
              <a:off x="960" y="720"/>
              <a:ext cx="576" cy="480"/>
            </a:xfrm>
            <a:prstGeom prst="rect">
              <a:avLst/>
            </a:prstGeom>
            <a:solidFill>
              <a:schemeClr val="tx1"/>
            </a:solidFill>
            <a:ln w="9525" algn="ctr">
              <a:noFill/>
              <a:miter lim="800000"/>
              <a:headEnd/>
              <a:tailEnd/>
            </a:ln>
            <a:effectLst/>
          </p:spPr>
          <p:txBody>
            <a:bodyPr anchor="ctr">
              <a:spAutoFit/>
            </a:bodyPr>
            <a:lstStyle/>
            <a:p>
              <a:endParaRPr lang="zh-CN" altLang="en-US"/>
            </a:p>
          </p:txBody>
        </p:sp>
      </p:grpSp>
      <p:sp>
        <p:nvSpPr>
          <p:cNvPr id="355386" name="Text Box 58"/>
          <p:cNvSpPr txBox="1">
            <a:spLocks noChangeArrowheads="1"/>
          </p:cNvSpPr>
          <p:nvPr/>
        </p:nvSpPr>
        <p:spPr bwMode="auto">
          <a:xfrm>
            <a:off x="5241925" y="1751013"/>
            <a:ext cx="1219200" cy="915987"/>
          </a:xfrm>
          <a:prstGeom prst="rect">
            <a:avLst/>
          </a:prstGeom>
          <a:noFill/>
          <a:ln w="9525" algn="ctr">
            <a:noFill/>
            <a:miter lim="800000"/>
            <a:headEnd/>
            <a:tailEnd/>
          </a:ln>
          <a:effectLst/>
        </p:spPr>
        <p:txBody>
          <a:bodyPr>
            <a:spAutoFit/>
          </a:bodyPr>
          <a:lstStyle/>
          <a:p>
            <a:r>
              <a:rPr lang="zh-CN" altLang="en-US">
                <a:solidFill>
                  <a:srgbClr val="0000CC"/>
                </a:solidFill>
                <a:latin typeface="黑体" pitchFamily="49" charset="-122"/>
              </a:rPr>
              <a:t>临床医生优化治疗方案</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2926" name="Group 78"/>
          <p:cNvGraphicFramePr>
            <a:graphicFrameLocks noGrp="1"/>
          </p:cNvGraphicFramePr>
          <p:nvPr/>
        </p:nvGraphicFramePr>
        <p:xfrm>
          <a:off x="762000" y="1889125"/>
          <a:ext cx="8153400" cy="2683828"/>
        </p:xfrm>
        <a:graphic>
          <a:graphicData uri="http://schemas.openxmlformats.org/drawingml/2006/table">
            <a:tbl>
              <a:tblPr/>
              <a:tblGrid>
                <a:gridCol w="479425">
                  <a:extLst>
                    <a:ext uri="{9D8B030D-6E8A-4147-A177-3AD203B41FA5}">
                      <a16:colId xmlns:a16="http://schemas.microsoft.com/office/drawing/2014/main" val="20000"/>
                    </a:ext>
                  </a:extLst>
                </a:gridCol>
                <a:gridCol w="378777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358775">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生物标记</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检测</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药物或代表药</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CC</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趋化因子受体</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5(</a:t>
                      </a:r>
                      <a:r>
                        <a:rPr kumimoji="0" lang="en-US" altLang="zh-CN" sz="1800" b="1" i="1" u="none" strike="noStrike" cap="none" normalizeH="0" baseline="0" smtClean="0">
                          <a:ln>
                            <a:noFill/>
                          </a:ln>
                          <a:solidFill>
                            <a:srgbClr val="000099"/>
                          </a:solidFill>
                          <a:effectLst/>
                          <a:latin typeface="Arial" pitchFamily="34" charset="0"/>
                          <a:ea typeface="黑体" pitchFamily="49" charset="-122"/>
                        </a:rPr>
                        <a:t>CCR-5</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 </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马拉维若</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抗逆转录病毒药</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 </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EGFR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表达等</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Panitumab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EGFR</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单抗）、吉非替尼（大肠癌）</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8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Her2/neu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过表达</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西妥昔单抗</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4</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费城染色体阳性反应等</a:t>
                      </a:r>
                      <a:endParaRPr kumimoji="0" lang="zh-CN" altLang="en-US" sz="1800" b="1" i="1"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达沙替尼 </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b </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2887" name="Text Box 39"/>
          <p:cNvSpPr txBox="1">
            <a:spLocks noChangeArrowheads="1"/>
          </p:cNvSpPr>
          <p:nvPr/>
        </p:nvSpPr>
        <p:spPr bwMode="auto">
          <a:xfrm>
            <a:off x="914400" y="228600"/>
            <a:ext cx="7391400" cy="579438"/>
          </a:xfrm>
          <a:prstGeom prst="rect">
            <a:avLst/>
          </a:prstGeom>
          <a:noFill/>
          <a:ln w="9525">
            <a:noFill/>
            <a:miter lim="800000"/>
            <a:headEnd/>
            <a:tailEnd/>
          </a:ln>
          <a:effectLst/>
        </p:spPr>
        <p:txBody>
          <a:bodyPr>
            <a:spAutoFit/>
          </a:bodyPr>
          <a:lstStyle/>
          <a:p>
            <a:pPr algn="ctr" eaLnBrk="1" hangingPunct="1"/>
            <a:r>
              <a:rPr lang="en-US" altLang="zh-CN" sz="3200" b="1">
                <a:solidFill>
                  <a:srgbClr val="000099"/>
                </a:solidFill>
                <a:cs typeface="Arial" pitchFamily="34" charset="0"/>
              </a:rPr>
              <a:t>FDA</a:t>
            </a:r>
            <a:r>
              <a:rPr lang="zh-CN" altLang="en-US" sz="3200" b="1">
                <a:solidFill>
                  <a:srgbClr val="000099"/>
                </a:solidFill>
                <a:cs typeface="Arial" pitchFamily="34" charset="0"/>
              </a:rPr>
              <a:t>批准药品说明书中的遗传变异</a:t>
            </a:r>
          </a:p>
        </p:txBody>
      </p:sp>
      <p:sp>
        <p:nvSpPr>
          <p:cNvPr id="462888" name="Text Box 40"/>
          <p:cNvSpPr txBox="1">
            <a:spLocks noChangeArrowheads="1"/>
          </p:cNvSpPr>
          <p:nvPr/>
        </p:nvSpPr>
        <p:spPr bwMode="auto">
          <a:xfrm>
            <a:off x="1066800" y="5105400"/>
            <a:ext cx="7848600" cy="1192213"/>
          </a:xfrm>
          <a:prstGeom prst="rect">
            <a:avLst/>
          </a:prstGeom>
          <a:noFill/>
          <a:ln w="9525">
            <a:noFill/>
            <a:miter lim="800000"/>
            <a:headEnd/>
            <a:tailEnd/>
          </a:ln>
          <a:effectLst/>
        </p:spPr>
        <p:txBody>
          <a:bodyPr>
            <a:spAutoFit/>
          </a:bodyPr>
          <a:lstStyle/>
          <a:p>
            <a:pPr marL="342900" indent="-342900" eaLnBrk="1" hangingPunct="1">
              <a:buFontTx/>
              <a:buAutoNum type="arabicPeriod"/>
            </a:pPr>
            <a:r>
              <a:rPr lang="zh-CN" altLang="en-US" b="1">
                <a:solidFill>
                  <a:srgbClr val="000066"/>
                </a:solidFill>
                <a:cs typeface="Arial" pitchFamily="34" charset="0"/>
              </a:rPr>
              <a:t>要求检测</a:t>
            </a:r>
          </a:p>
          <a:p>
            <a:pPr marL="342900" indent="-342900" eaLnBrk="1" hangingPunct="1">
              <a:buFontTx/>
              <a:buAutoNum type="arabicPeriod"/>
            </a:pPr>
            <a:r>
              <a:rPr lang="zh-CN" altLang="en-US" b="1">
                <a:solidFill>
                  <a:srgbClr val="000066"/>
                </a:solidFill>
                <a:cs typeface="Arial" pitchFamily="34" charset="0"/>
              </a:rPr>
              <a:t>推荐检测</a:t>
            </a:r>
          </a:p>
          <a:p>
            <a:pPr marL="342900" indent="-342900" eaLnBrk="1" hangingPunct="1">
              <a:buFontTx/>
              <a:buAutoNum type="arabicPeriod"/>
            </a:pPr>
            <a:r>
              <a:rPr lang="zh-CN" altLang="en-US" b="1">
                <a:solidFill>
                  <a:srgbClr val="000066"/>
                </a:solidFill>
                <a:cs typeface="Arial" pitchFamily="34" charset="0"/>
              </a:rPr>
              <a:t>有报告</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4025" name="Group 153"/>
          <p:cNvGraphicFramePr>
            <a:graphicFrameLocks noGrp="1"/>
          </p:cNvGraphicFramePr>
          <p:nvPr/>
        </p:nvGraphicFramePr>
        <p:xfrm>
          <a:off x="609600" y="1749425"/>
          <a:ext cx="8229600" cy="4057650"/>
        </p:xfrm>
        <a:graphic>
          <a:graphicData uri="http://schemas.openxmlformats.org/drawingml/2006/table">
            <a:tbl>
              <a:tblPr/>
              <a:tblGrid>
                <a:gridCol w="484188">
                  <a:extLst>
                    <a:ext uri="{9D8B030D-6E8A-4147-A177-3AD203B41FA5}">
                      <a16:colId xmlns:a16="http://schemas.microsoft.com/office/drawing/2014/main" val="20000"/>
                    </a:ext>
                  </a:extLst>
                </a:gridCol>
                <a:gridCol w="4840287">
                  <a:extLst>
                    <a:ext uri="{9D8B030D-6E8A-4147-A177-3AD203B41FA5}">
                      <a16:colId xmlns:a16="http://schemas.microsoft.com/office/drawing/2014/main" val="20001"/>
                    </a:ext>
                  </a:extLst>
                </a:gridCol>
                <a:gridCol w="808038">
                  <a:extLst>
                    <a:ext uri="{9D8B030D-6E8A-4147-A177-3AD203B41FA5}">
                      <a16:colId xmlns:a16="http://schemas.microsoft.com/office/drawing/2014/main" val="20002"/>
                    </a:ext>
                  </a:extLst>
                </a:gridCol>
                <a:gridCol w="2097087">
                  <a:extLst>
                    <a:ext uri="{9D8B030D-6E8A-4147-A177-3AD203B41FA5}">
                      <a16:colId xmlns:a16="http://schemas.microsoft.com/office/drawing/2014/main" val="20003"/>
                    </a:ext>
                  </a:extLst>
                </a:gridCol>
              </a:tblGrid>
              <a:tr h="358775">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生物标记</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检测</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药物或代表药</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5</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C</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蛋白缺损 </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遗传性或获得性）</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华法林</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6</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TPMT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变异</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硫唑嘌呤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7</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UGT1A1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变异</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伊立替康</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8</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HLA-B*1502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等位基因</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卡马西平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9</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尿素循环障碍(</a:t>
                      </a:r>
                      <a:r>
                        <a:rPr kumimoji="0" lang="en-US" altLang="zh-CN" sz="1800" b="1" i="1" u="none" strike="noStrike" cap="none" normalizeH="0" baseline="0" smtClean="0">
                          <a:ln>
                            <a:noFill/>
                          </a:ln>
                          <a:solidFill>
                            <a:srgbClr val="000099"/>
                          </a:solidFill>
                          <a:effectLst/>
                          <a:latin typeface="Arial" pitchFamily="34" charset="0"/>
                          <a:ea typeface="黑体" pitchFamily="49" charset="-122"/>
                        </a:rPr>
                        <a:t>UCD</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 </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丙戊酸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10</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CYP2C9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突变等</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华法林</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Vit K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环氧化还原酶</a:t>
                      </a:r>
                      <a:r>
                        <a:rPr kumimoji="0" lang="en-US" altLang="zh-CN" sz="1800" b="1" i="1" u="none" strike="noStrike" cap="none" normalizeH="0" baseline="0" smtClean="0">
                          <a:ln>
                            <a:noFill/>
                          </a:ln>
                          <a:solidFill>
                            <a:srgbClr val="000099"/>
                          </a:solidFill>
                          <a:effectLst/>
                          <a:latin typeface="Arial" pitchFamily="34" charset="0"/>
                          <a:ea typeface="黑体" pitchFamily="49" charset="-122"/>
                        </a:rPr>
                        <a:t> (VKORC1)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变异</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 </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华法林</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家族性高脂蛋白血症</a:t>
                      </a:r>
                      <a:r>
                        <a:rPr kumimoji="0" lang="zh-CN" altLang="en-US" sz="1800" b="1" i="1" u="none" strike="noStrike" cap="none" normalizeH="0" baseline="0" smtClean="0">
                          <a:ln>
                            <a:noFill/>
                          </a:ln>
                          <a:solidFill>
                            <a:srgbClr val="000099"/>
                          </a:solidFill>
                          <a:effectLst/>
                          <a:latin typeface="Arial" pitchFamily="34" charset="0"/>
                          <a:ea typeface="黑体" pitchFamily="49" charset="-122"/>
                        </a:rPr>
                        <a:t> </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LDL</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受体缺损或突变</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阿托伐他汀</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G6PD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缺损</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拉布立酶</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14</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HLA-B*5701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等位基因</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阿巴卡韦</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63941" name="Text Box 69"/>
          <p:cNvSpPr txBox="1">
            <a:spLocks noChangeArrowheads="1"/>
          </p:cNvSpPr>
          <p:nvPr/>
        </p:nvSpPr>
        <p:spPr bwMode="auto">
          <a:xfrm>
            <a:off x="914400" y="228600"/>
            <a:ext cx="7391400" cy="579438"/>
          </a:xfrm>
          <a:prstGeom prst="rect">
            <a:avLst/>
          </a:prstGeom>
          <a:noFill/>
          <a:ln w="9525">
            <a:noFill/>
            <a:miter lim="800000"/>
            <a:headEnd/>
            <a:tailEnd/>
          </a:ln>
          <a:effectLst/>
        </p:spPr>
        <p:txBody>
          <a:bodyPr>
            <a:spAutoFit/>
          </a:bodyPr>
          <a:lstStyle/>
          <a:p>
            <a:pPr algn="ctr" eaLnBrk="1" hangingPunct="1"/>
            <a:r>
              <a:rPr lang="en-US" altLang="zh-CN" sz="3200" b="1">
                <a:solidFill>
                  <a:srgbClr val="000099"/>
                </a:solidFill>
                <a:cs typeface="Arial" pitchFamily="34" charset="0"/>
              </a:rPr>
              <a:t>FDA</a:t>
            </a:r>
            <a:r>
              <a:rPr lang="zh-CN" altLang="en-US" sz="3200" b="1">
                <a:solidFill>
                  <a:srgbClr val="000099"/>
                </a:solidFill>
                <a:cs typeface="Arial" pitchFamily="34" charset="0"/>
              </a:rPr>
              <a:t>批准药品说明书中的遗传变异</a:t>
            </a:r>
          </a:p>
        </p:txBody>
      </p:sp>
      <p:sp>
        <p:nvSpPr>
          <p:cNvPr id="463942" name="Text Box 70"/>
          <p:cNvSpPr txBox="1">
            <a:spLocks noChangeArrowheads="1"/>
          </p:cNvSpPr>
          <p:nvPr/>
        </p:nvSpPr>
        <p:spPr bwMode="auto">
          <a:xfrm>
            <a:off x="1143000" y="6262688"/>
            <a:ext cx="4191000" cy="366712"/>
          </a:xfrm>
          <a:prstGeom prst="rect">
            <a:avLst/>
          </a:prstGeom>
          <a:noFill/>
          <a:ln w="9525">
            <a:noFill/>
            <a:miter lim="800000"/>
            <a:headEnd/>
            <a:tailEnd/>
          </a:ln>
          <a:effectLst/>
        </p:spPr>
        <p:txBody>
          <a:bodyPr>
            <a:spAutoFit/>
          </a:bodyPr>
          <a:lstStyle/>
          <a:p>
            <a:pPr eaLnBrk="1" hangingPunct="1"/>
            <a:r>
              <a:rPr lang="en-US" altLang="zh-CN" b="1">
                <a:solidFill>
                  <a:srgbClr val="000066"/>
                </a:solidFill>
                <a:cs typeface="Arial" pitchFamily="34" charset="0"/>
              </a:rPr>
              <a:t>2*.  </a:t>
            </a:r>
            <a:r>
              <a:rPr lang="zh-CN" altLang="en-US" b="1">
                <a:solidFill>
                  <a:srgbClr val="000066"/>
                </a:solidFill>
                <a:cs typeface="Arial" pitchFamily="34" charset="0"/>
              </a:rPr>
              <a:t>在危险人群中检测</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5101" name="Group 205"/>
          <p:cNvGraphicFramePr>
            <a:graphicFrameLocks noGrp="1"/>
          </p:cNvGraphicFramePr>
          <p:nvPr>
            <p:ph/>
          </p:nvPr>
        </p:nvGraphicFramePr>
        <p:xfrm>
          <a:off x="838200" y="1225550"/>
          <a:ext cx="8153400" cy="5488940"/>
        </p:xfrm>
        <a:graphic>
          <a:graphicData uri="http://schemas.openxmlformats.org/drawingml/2006/table">
            <a:tbl>
              <a:tblPr/>
              <a:tblGrid>
                <a:gridCol w="471488">
                  <a:extLst>
                    <a:ext uri="{9D8B030D-6E8A-4147-A177-3AD203B41FA5}">
                      <a16:colId xmlns:a16="http://schemas.microsoft.com/office/drawing/2014/main" val="20000"/>
                    </a:ext>
                  </a:extLst>
                </a:gridCol>
                <a:gridCol w="4633912">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30480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生物标记</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检测</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药物或代表药</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38">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15</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C-KIT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表达</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伊马替尼甲磺酸 </a:t>
                      </a:r>
                      <a:endParaRPr kumimoji="0" lang="en-US" altLang="zh-CN"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16</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PML/RAR(</a:t>
                      </a:r>
                      <a:r>
                        <a:rPr kumimoji="0" lang="zh-CN" altLang="en-US" sz="1800" b="1" i="1" u="none" strike="noStrike" cap="none" normalizeH="0" baseline="0" smtClean="0">
                          <a:ln>
                            <a:noFill/>
                          </a:ln>
                          <a:solidFill>
                            <a:srgbClr val="000099"/>
                          </a:solidFill>
                          <a:effectLst/>
                          <a:latin typeface="Arial" pitchFamily="34" charset="0"/>
                          <a:ea typeface="黑体" pitchFamily="49" charset="-122"/>
                          <a:sym typeface="Symbol" pitchFamily="18" charset="2"/>
                        </a:rPr>
                        <a:t></a:t>
                      </a:r>
                      <a:r>
                        <a:rPr kumimoji="0" lang="en-US" altLang="zh-CN" sz="1800" b="1" i="1" u="none" strike="noStrike" cap="none" normalizeH="0" baseline="0" smtClean="0">
                          <a:ln>
                            <a:noFill/>
                          </a:ln>
                          <a:solidFill>
                            <a:srgbClr val="000099"/>
                          </a:solidFill>
                          <a:effectLst/>
                          <a:latin typeface="Arial" pitchFamily="34" charset="0"/>
                          <a:ea typeface="黑体" pitchFamily="49" charset="-122"/>
                          <a:sym typeface="Symbol" pitchFamily="18" charset="2"/>
                        </a:rPr>
                        <a:t>)</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表达</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维甲酸受体反应</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无反应</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维甲酸</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17</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UGT1A1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变异等</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尼罗替尼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18</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CYP2C19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突变</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伏立康唑</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19</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CYP2C9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突变</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塞来昔布</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20</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CYP2D6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变异</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托莫西汀 </a:t>
                      </a:r>
                      <a:r>
                        <a:rPr kumimoji="0" lang="en-US" altLang="zh-CN" sz="1800" b="1" i="0" u="none" strike="noStrike" cap="none" normalizeH="0" baseline="0" smtClean="0">
                          <a:ln>
                            <a:noFill/>
                          </a:ln>
                          <a:solidFill>
                            <a:srgbClr val="000099"/>
                          </a:solidFill>
                          <a:effectLst/>
                          <a:latin typeface="Arial" pitchFamily="34" charset="0"/>
                          <a:ea typeface="黑体" pitchFamily="49" charset="-122"/>
                        </a:rPr>
                        <a:t> </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21</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CYP2D6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和其他变异</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盐酸氟西汀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603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22</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第五对染色体长臂间隙基因缺损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来那度胺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DPD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缺损</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卡培他滨 </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24</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EGFR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表达</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埃罗替尼</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25</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EGFR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表达等</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endParaRPr kumimoji="0" lang="zh-CN" altLang="en-US" sz="1800" b="1" i="0" u="none" strike="noStrike" cap="none" normalizeH="0" baseline="0" smtClean="0">
                        <a:ln>
                          <a:noFill/>
                        </a:ln>
                        <a:solidFill>
                          <a:srgbClr val="000099"/>
                        </a:solidFill>
                        <a:effectLst/>
                        <a:latin typeface="Arial" pitchFamily="34" charset="0"/>
                        <a:ea typeface="黑体" pitchFamily="49" charset="-122"/>
                      </a:endParaRP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吉非替尼 （头颈癌）</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26</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G6PD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缺损等</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伯氨喹</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27</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1" u="none" strike="noStrike" cap="none" normalizeH="0" baseline="0" smtClean="0">
                          <a:ln>
                            <a:noFill/>
                          </a:ln>
                          <a:solidFill>
                            <a:srgbClr val="000099"/>
                          </a:solidFill>
                          <a:effectLst/>
                          <a:latin typeface="Arial" pitchFamily="34" charset="0"/>
                          <a:ea typeface="黑体" pitchFamily="49" charset="-122"/>
                        </a:rPr>
                        <a:t>NAT </a:t>
                      </a:r>
                      <a:r>
                        <a:rPr kumimoji="0" lang="zh-CN" altLang="en-US" sz="1800" b="1" i="0" u="none" strike="noStrike" cap="none" normalizeH="0" baseline="0" smtClean="0">
                          <a:ln>
                            <a:noFill/>
                          </a:ln>
                          <a:solidFill>
                            <a:srgbClr val="000099"/>
                          </a:solidFill>
                          <a:effectLst/>
                          <a:latin typeface="Arial" pitchFamily="34" charset="0"/>
                          <a:ea typeface="黑体" pitchFamily="49" charset="-122"/>
                        </a:rPr>
                        <a:t>变异</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异烟肼，马利兰</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28</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费城染色体阳性反应者</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1800" b="1" i="0" u="none" strike="noStrike" cap="none" normalizeH="0" baseline="0" smtClean="0">
                          <a:ln>
                            <a:noFill/>
                          </a:ln>
                          <a:solidFill>
                            <a:srgbClr val="000099"/>
                          </a:solidFill>
                          <a:effectLst/>
                          <a:latin typeface="Arial" pitchFamily="34" charset="0"/>
                          <a:ea typeface="黑体" pitchFamily="49" charset="-122"/>
                        </a:rPr>
                        <a:t>3</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99"/>
                          </a:solidFill>
                          <a:effectLst/>
                          <a:latin typeface="Arial" pitchFamily="34" charset="0"/>
                          <a:ea typeface="黑体" pitchFamily="49" charset="-122"/>
                        </a:rPr>
                        <a:t>马利兰</a:t>
                      </a:r>
                    </a:p>
                  </a:txBody>
                  <a:tcPr horzOverflow="overflow">
                    <a:lnL w="12700" cap="flat" cmpd="sng" algn="ctr">
                      <a:solidFill>
                        <a:srgbClr val="0000CC"/>
                      </a:solidFill>
                      <a:prstDash val="solid"/>
                      <a:round/>
                      <a:headEnd type="none" w="med" len="med"/>
                      <a:tailEnd type="none" w="med" len="med"/>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464985" name="Text Box 89"/>
          <p:cNvSpPr txBox="1">
            <a:spLocks noChangeArrowheads="1"/>
          </p:cNvSpPr>
          <p:nvPr/>
        </p:nvSpPr>
        <p:spPr bwMode="auto">
          <a:xfrm>
            <a:off x="914400" y="228600"/>
            <a:ext cx="7391400" cy="579438"/>
          </a:xfrm>
          <a:prstGeom prst="rect">
            <a:avLst/>
          </a:prstGeom>
          <a:noFill/>
          <a:ln w="9525">
            <a:noFill/>
            <a:miter lim="800000"/>
            <a:headEnd/>
            <a:tailEnd/>
          </a:ln>
          <a:effectLst/>
        </p:spPr>
        <p:txBody>
          <a:bodyPr>
            <a:spAutoFit/>
          </a:bodyPr>
          <a:lstStyle/>
          <a:p>
            <a:pPr algn="ctr" eaLnBrk="1" hangingPunct="1"/>
            <a:r>
              <a:rPr lang="en-US" altLang="zh-CN" sz="3200" b="1">
                <a:solidFill>
                  <a:srgbClr val="000099"/>
                </a:solidFill>
                <a:cs typeface="Arial" pitchFamily="34" charset="0"/>
              </a:rPr>
              <a:t>FDA</a:t>
            </a:r>
            <a:r>
              <a:rPr lang="zh-CN" altLang="en-US" sz="3200" b="1">
                <a:solidFill>
                  <a:srgbClr val="000099"/>
                </a:solidFill>
                <a:cs typeface="Arial" pitchFamily="34" charset="0"/>
              </a:rPr>
              <a:t>批准药品说明书中的遗传变异</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p:cNvSpPr txBox="1">
            <a:spLocks noChangeArrowheads="1"/>
          </p:cNvSpPr>
          <p:nvPr/>
        </p:nvSpPr>
        <p:spPr bwMode="auto">
          <a:xfrm>
            <a:off x="381000" y="233363"/>
            <a:ext cx="8424863" cy="579437"/>
          </a:xfrm>
          <a:prstGeom prst="rect">
            <a:avLst/>
          </a:prstGeom>
          <a:noFill/>
          <a:ln w="9525">
            <a:noFill/>
            <a:miter lim="800000"/>
            <a:headEnd/>
            <a:tailEnd/>
          </a:ln>
          <a:effectLst/>
        </p:spPr>
        <p:txBody>
          <a:bodyPr>
            <a:spAutoFit/>
          </a:bodyPr>
          <a:lstStyle/>
          <a:p>
            <a:pPr algn="ctr" eaLnBrk="1" latinLnBrk="1" hangingPunct="1"/>
            <a:r>
              <a:rPr kumimoji="1" lang="zh-CN" altLang="en-US" sz="3200" b="1">
                <a:solidFill>
                  <a:srgbClr val="000099"/>
                </a:solidFill>
                <a:latin typeface="Berlin Sans FB Demi" pitchFamily="34" charset="0"/>
                <a:cs typeface="Arial" pitchFamily="34" charset="0"/>
              </a:rPr>
              <a:t>药品说明书</a:t>
            </a:r>
            <a:r>
              <a:rPr kumimoji="1" lang="en-US" altLang="zh-CN" sz="3200" b="1">
                <a:solidFill>
                  <a:srgbClr val="000099"/>
                </a:solidFill>
                <a:latin typeface="Berlin Sans FB Demi" pitchFamily="34" charset="0"/>
                <a:cs typeface="Arial" pitchFamily="34" charset="0"/>
              </a:rPr>
              <a:t>FDA</a:t>
            </a:r>
            <a:r>
              <a:rPr kumimoji="1" lang="zh-CN" altLang="en-US" sz="3200" b="1">
                <a:solidFill>
                  <a:srgbClr val="000099"/>
                </a:solidFill>
                <a:latin typeface="Berlin Sans FB Demi" pitchFamily="34" charset="0"/>
                <a:cs typeface="Arial" pitchFamily="34" charset="0"/>
              </a:rPr>
              <a:t>确认的与基因多态性</a:t>
            </a:r>
          </a:p>
        </p:txBody>
      </p:sp>
      <p:graphicFrame>
        <p:nvGraphicFramePr>
          <p:cNvPr id="465977" name="Group 57"/>
          <p:cNvGraphicFramePr>
            <a:graphicFrameLocks noGrp="1"/>
          </p:cNvGraphicFramePr>
          <p:nvPr>
            <p:ph idx="1"/>
          </p:nvPr>
        </p:nvGraphicFramePr>
        <p:xfrm>
          <a:off x="990600" y="1503363"/>
          <a:ext cx="7924800" cy="5043072"/>
        </p:xfrm>
        <a:graphic>
          <a:graphicData uri="http://schemas.openxmlformats.org/drawingml/2006/table">
            <a:tbl>
              <a:tblPr/>
              <a:tblGrid>
                <a:gridCol w="16002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黑体" pitchFamily="49" charset="-122"/>
                        </a:rPr>
                        <a:t>基因</a:t>
                      </a:r>
                    </a:p>
                  </a:txBody>
                  <a:tcPr marL="90000" marR="90000" marT="90000" marB="90000" horzOverflow="overflow">
                    <a:lnL w="12700" cap="flat" cmpd="sng" algn="ctr">
                      <a:solidFill>
                        <a:srgbClr val="0000CC"/>
                      </a:solidFill>
                      <a:prstDash val="solid"/>
                      <a:round/>
                      <a:headEnd type="none" w="med" len="med"/>
                      <a:tailEnd type="none" w="med" len="med"/>
                    </a:lnL>
                    <a:lnR>
                      <a:noFill/>
                    </a:lnR>
                    <a:lnT w="12700" cap="flat" cmpd="sng" algn="ctr">
                      <a:solidFill>
                        <a:srgbClr val="0000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黑体" pitchFamily="49" charset="-122"/>
                        </a:rPr>
                        <a:t>药物（具有相似剂量调整的药物）</a:t>
                      </a:r>
                    </a:p>
                  </a:txBody>
                  <a:tcPr marL="90000" marR="90000" marT="90000" marB="90000" horzOverflow="overflow">
                    <a:lnL>
                      <a:noFill/>
                    </a:lnL>
                    <a:lnR w="12700" cap="flat" cmpd="sng" algn="ctr">
                      <a:solidFill>
                        <a:srgbClr val="0000CC"/>
                      </a:solidFill>
                      <a:prstDash val="solid"/>
                      <a:round/>
                      <a:headEnd type="none" w="med" len="med"/>
                      <a:tailEnd type="none" w="med" len="med"/>
                    </a:lnR>
                    <a:lnT w="12700" cap="flat" cmpd="sng" algn="ctr">
                      <a:solidFill>
                        <a:srgbClr val="0000C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0"/>
                  </a:ext>
                </a:extLst>
              </a:tr>
              <a:tr h="223838">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CYP2C19</a:t>
                      </a:r>
                    </a:p>
                  </a:txBody>
                  <a:tcPr marL="90000" marR="90000" marT="90000" marB="90000" horzOverflow="overflow">
                    <a:lnL w="12700" cap="flat" cmpd="sng" algn="ctr">
                      <a:solidFill>
                        <a:srgbClr val="0000CC"/>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伏立康唑、</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奥美拉唑, </a:t>
                      </a:r>
                      <a:br>
                        <a:rPr kumimoji="0" lang="en-US" altLang="zh-CN" sz="1600" b="1" i="0" u="none" strike="noStrike" cap="none" normalizeH="0" baseline="0" smtClean="0">
                          <a:ln>
                            <a:noFill/>
                          </a:ln>
                          <a:solidFill>
                            <a:srgbClr val="000099"/>
                          </a:solidFill>
                          <a:effectLst/>
                          <a:latin typeface="Arial" pitchFamily="34" charset="0"/>
                          <a:ea typeface="黑体" pitchFamily="49" charset="-122"/>
                        </a:rPr>
                      </a:br>
                      <a:r>
                        <a:rPr kumimoji="0" lang="en-US" altLang="zh-CN" sz="1600" b="1" i="0" u="none" strike="noStrike" cap="none" normalizeH="0" baseline="0" smtClean="0">
                          <a:ln>
                            <a:noFill/>
                          </a:ln>
                          <a:solidFill>
                            <a:srgbClr val="000099"/>
                          </a:solidFill>
                          <a:effectLst/>
                          <a:latin typeface="Arial" pitchFamily="34" charset="0"/>
                          <a:ea typeface="黑体" pitchFamily="49" charset="-122"/>
                        </a:rPr>
                        <a:t>泮托拉唑</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艾美拉唑</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雷贝拉唑</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地西泮</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那非那韦</a:t>
                      </a:r>
                    </a:p>
                  </a:txBody>
                  <a:tcPr marL="90000" marR="90000" marT="90000" marB="90000" horzOverflow="overflow">
                    <a:lnL>
                      <a:noFill/>
                    </a:lnL>
                    <a:lnR w="12700" cap="flat" cmpd="sng" algn="ctr">
                      <a:solidFill>
                        <a:srgbClr val="0000CC"/>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CYP2C9</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solidFill>
                      <a:srgbClr val="D9D9FF"/>
                    </a:solidFill>
                  </a:tcPr>
                </a:tc>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塞来考昔、华法林</a:t>
                      </a:r>
                      <a:endParaRPr kumimoji="0" lang="en-US" altLang="zh-CN" sz="1600" b="1" i="0"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solidFill>
                      <a:srgbClr val="D9D9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CYP2D6</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阿托西汀、文拉法辛、利哌利酮、塞托溴胺吸入、他莫昔芬、噻吗洛尔、氟西汀、奥氮平、西维美林、</a:t>
                      </a:r>
                      <a:r>
                        <a:rPr kumimoji="0" lang="zh-CN" altLang="zh-CN" sz="1600" b="1" i="0" u="none" strike="noStrike" cap="none" normalizeH="0" baseline="0" smtClean="0">
                          <a:ln>
                            <a:noFill/>
                          </a:ln>
                          <a:solidFill>
                            <a:srgbClr val="000099"/>
                          </a:solidFill>
                          <a:effectLst/>
                          <a:latin typeface="Arial" pitchFamily="34" charset="0"/>
                          <a:ea typeface="黑体" pitchFamily="49" charset="-122"/>
                        </a:rPr>
                        <a:t>托特罗定</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r>
                        <a:rPr kumimoji="0" lang="zh-CN" altLang="zh-CN" sz="1600" b="1" i="0" u="none" strike="noStrike" cap="none" normalizeH="0" baseline="0" smtClean="0">
                          <a:ln>
                            <a:noFill/>
                          </a:ln>
                          <a:solidFill>
                            <a:srgbClr val="000099"/>
                          </a:solidFill>
                          <a:effectLst/>
                          <a:latin typeface="Arial" pitchFamily="34" charset="0"/>
                          <a:ea typeface="黑体" pitchFamily="49" charset="-122"/>
                        </a:rPr>
                        <a:t>特比萘芬</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、；曲马多、氯氮平、阿立哌唑、美托洛尔、普萘洛尔、卡维地洛、普罗帕酮、硫利达嗪、普罗替林、可待因</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 </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DPYD</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solidFill>
                      <a:srgbClr val="D9D9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卡培他滨、氟尿嘧啶乳膏和外用液</a:t>
                      </a:r>
                      <a:endParaRPr kumimoji="0" lang="en-US" altLang="zh-CN" sz="1600" b="1" i="0"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solidFill>
                      <a:srgbClr val="D9D9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G6PD</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拉布立酶、氨苯砜、伯氨喹、氯喹</a:t>
                      </a:r>
                      <a:endParaRPr kumimoji="0" lang="en-US" altLang="zh-CN" sz="1600" b="1" i="0"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NAT</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solidFill>
                      <a:srgbClr val="D9D9FF"/>
                    </a:solidFill>
                  </a:tcPr>
                </a:tc>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利福平、异烟肼、吡嗪酰胺</a:t>
                      </a:r>
                      <a:endParaRPr kumimoji="0" lang="en-US" altLang="zh-CN" sz="1600" b="1" i="0"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solidFill>
                      <a:srgbClr val="D9D9FF"/>
                    </a:solid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TPMT</a:t>
                      </a:r>
                      <a:endParaRPr kumimoji="0" lang="zh-CN" altLang="en-US" sz="1600" b="1" i="1"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硫唑嘌呤、硫鸟嘌呤、</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6-</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巯基嘌呤</a:t>
                      </a:r>
                      <a:endParaRPr kumimoji="0" lang="en-US" altLang="zh-CN" sz="1600" b="1" i="0" u="none" strike="noStrike" cap="none" normalizeH="0" baseline="0" smtClean="0">
                        <a:ln>
                          <a:noFill/>
                        </a:ln>
                        <a:solidFill>
                          <a:srgbClr val="000099"/>
                        </a:solidFill>
                        <a:effectLst/>
                        <a:latin typeface="Arial" pitchFamily="34" charset="0"/>
                        <a:ea typeface="黑体" pitchFamily="49" charset="-122"/>
                      </a:endParaRP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82575">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UGT1A1(*28)</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a:noFill/>
                    </a:lnB>
                    <a:lnTlToBr>
                      <a:noFill/>
                    </a:lnTlToBr>
                    <a:lnBlToTr>
                      <a:noFill/>
                    </a:lnBlToTr>
                    <a:solidFill>
                      <a:srgbClr val="D9D9FF"/>
                    </a:solidFill>
                  </a:tcPr>
                </a:tc>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依立替康</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(Irinotecan)</a:t>
                      </a: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a:noFill/>
                    </a:lnB>
                    <a:lnTlToBr>
                      <a:noFill/>
                    </a:lnTlToBr>
                    <a:lnBlToTr>
                      <a:noFill/>
                    </a:lnBlToTr>
                    <a:solidFill>
                      <a:srgbClr val="D9D9FF"/>
                    </a:solid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en-US" altLang="zh-CN" sz="1600" b="1" i="1" u="none" strike="noStrike" cap="none" normalizeH="0" baseline="0" smtClean="0">
                          <a:ln>
                            <a:noFill/>
                          </a:ln>
                          <a:solidFill>
                            <a:srgbClr val="000099"/>
                          </a:solidFill>
                          <a:effectLst/>
                          <a:latin typeface="Arial" pitchFamily="34" charset="0"/>
                          <a:ea typeface="黑体" pitchFamily="49" charset="-122"/>
                        </a:rPr>
                        <a:t>VKORC1</a:t>
                      </a:r>
                    </a:p>
                  </a:txBody>
                  <a:tcPr marL="90000" marR="90000" marT="90000" marB="90000" horzOverflow="overflow">
                    <a:lnL w="12700" cap="flat" cmpd="sng" algn="ctr">
                      <a:solidFill>
                        <a:srgbClr val="0000CC"/>
                      </a:solidFill>
                      <a:prstDash val="solid"/>
                      <a:round/>
                      <a:headEnd type="none" w="med" len="med"/>
                      <a:tailEnd type="none" w="med" len="med"/>
                    </a:lnL>
                    <a:lnR>
                      <a:noFill/>
                    </a:lnR>
                    <a:lnT>
                      <a:noFill/>
                    </a:lnT>
                    <a:lnB w="12700" cap="flat" cmpd="sng" algn="ctr">
                      <a:solidFill>
                        <a:srgbClr val="0000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华法林</a:t>
                      </a:r>
                    </a:p>
                  </a:txBody>
                  <a:tcPr marL="90000" marR="90000" marT="90000" marB="90000" horzOverflow="overflow">
                    <a:lnL>
                      <a:noFill/>
                    </a:lnL>
                    <a:lnR w="12700" cap="flat" cmpd="sng" algn="ctr">
                      <a:solidFill>
                        <a:srgbClr val="0000CC"/>
                      </a:solidFill>
                      <a:prstDash val="solid"/>
                      <a:round/>
                      <a:headEnd type="none" w="med" len="med"/>
                      <a:tailEnd type="none" w="med" len="med"/>
                    </a:lnR>
                    <a:lnT>
                      <a:noFill/>
                    </a:lnT>
                    <a:lnB w="12700" cap="flat" cmpd="sng" algn="ctr">
                      <a:solidFill>
                        <a:srgbClr val="0000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7858" name="Picture 2"/>
          <p:cNvPicPr>
            <a:picLocks noChangeAspect="1" noChangeArrowheads="1"/>
          </p:cNvPicPr>
          <p:nvPr/>
        </p:nvPicPr>
        <p:blipFill>
          <a:blip r:embed="rId3"/>
          <a:srcRect/>
          <a:stretch>
            <a:fillRect/>
          </a:stretch>
        </p:blipFill>
        <p:spPr bwMode="auto">
          <a:xfrm>
            <a:off x="1255713" y="3505200"/>
            <a:ext cx="2611437" cy="3200400"/>
          </a:xfrm>
          <a:prstGeom prst="rect">
            <a:avLst/>
          </a:prstGeom>
          <a:noFill/>
        </p:spPr>
      </p:pic>
      <p:pic>
        <p:nvPicPr>
          <p:cNvPr id="377859" name="Picture 3"/>
          <p:cNvPicPr>
            <a:picLocks noChangeAspect="1" noChangeArrowheads="1"/>
          </p:cNvPicPr>
          <p:nvPr/>
        </p:nvPicPr>
        <p:blipFill>
          <a:blip r:embed="rId4"/>
          <a:srcRect/>
          <a:stretch>
            <a:fillRect/>
          </a:stretch>
        </p:blipFill>
        <p:spPr bwMode="auto">
          <a:xfrm>
            <a:off x="6502400" y="3432175"/>
            <a:ext cx="2336800" cy="3230563"/>
          </a:xfrm>
          <a:prstGeom prst="rect">
            <a:avLst/>
          </a:prstGeom>
          <a:noFill/>
        </p:spPr>
      </p:pic>
      <p:pic>
        <p:nvPicPr>
          <p:cNvPr id="377860" name="Picture 4"/>
          <p:cNvPicPr>
            <a:picLocks noChangeAspect="1" noChangeArrowheads="1"/>
          </p:cNvPicPr>
          <p:nvPr/>
        </p:nvPicPr>
        <p:blipFill>
          <a:blip r:embed="rId5"/>
          <a:srcRect/>
          <a:stretch>
            <a:fillRect/>
          </a:stretch>
        </p:blipFill>
        <p:spPr bwMode="auto">
          <a:xfrm>
            <a:off x="4011613" y="3200400"/>
            <a:ext cx="2327275" cy="3024188"/>
          </a:xfrm>
          <a:prstGeom prst="rect">
            <a:avLst/>
          </a:prstGeom>
          <a:noFill/>
        </p:spPr>
      </p:pic>
      <p:sp>
        <p:nvSpPr>
          <p:cNvPr id="377862" name="Text Box 6"/>
          <p:cNvSpPr txBox="1">
            <a:spLocks noChangeArrowheads="1"/>
          </p:cNvSpPr>
          <p:nvPr/>
        </p:nvSpPr>
        <p:spPr bwMode="auto">
          <a:xfrm>
            <a:off x="7277100" y="1152525"/>
            <a:ext cx="184150" cy="274638"/>
          </a:xfrm>
          <a:prstGeom prst="rect">
            <a:avLst/>
          </a:prstGeom>
          <a:noFill/>
          <a:ln w="9525">
            <a:noFill/>
            <a:miter lim="800000"/>
            <a:headEnd/>
            <a:tailEnd/>
          </a:ln>
          <a:effectLst/>
        </p:spPr>
        <p:txBody>
          <a:bodyPr wrap="none">
            <a:spAutoFit/>
          </a:bodyPr>
          <a:lstStyle/>
          <a:p>
            <a:pPr eaLnBrk="1" hangingPunct="1">
              <a:spcBef>
                <a:spcPct val="0"/>
              </a:spcBef>
            </a:pPr>
            <a:endParaRPr lang="zh-CN" altLang="en-US" sz="1200" b="1"/>
          </a:p>
        </p:txBody>
      </p:sp>
      <p:sp>
        <p:nvSpPr>
          <p:cNvPr id="377863" name="Rectangle 7"/>
          <p:cNvSpPr>
            <a:spLocks noChangeArrowheads="1"/>
          </p:cNvSpPr>
          <p:nvPr/>
        </p:nvSpPr>
        <p:spPr bwMode="auto">
          <a:xfrm>
            <a:off x="1371600" y="152400"/>
            <a:ext cx="7483475" cy="876300"/>
          </a:xfrm>
          <a:prstGeom prst="rect">
            <a:avLst/>
          </a:prstGeom>
          <a:noFill/>
          <a:ln w="9525">
            <a:noFill/>
            <a:miter lim="800000"/>
            <a:headEnd/>
            <a:tailEnd/>
          </a:ln>
        </p:spPr>
        <p:txBody>
          <a:bodyPr anchor="ctr"/>
          <a:lstStyle/>
          <a:p>
            <a:pPr eaLnBrk="1" hangingPunct="1">
              <a:spcBef>
                <a:spcPct val="0"/>
              </a:spcBef>
            </a:pPr>
            <a:r>
              <a:rPr lang="zh-CN" altLang="en-US" sz="2800" b="1" dirty="0">
                <a:solidFill>
                  <a:srgbClr val="0000CC"/>
                </a:solidFill>
                <a:latin typeface="华文新魏" pitchFamily="2" charset="-122"/>
                <a:ea typeface="华文新魏" pitchFamily="2" charset="-122"/>
              </a:rPr>
              <a:t>人类基因组计划</a:t>
            </a:r>
          </a:p>
        </p:txBody>
      </p:sp>
      <p:sp>
        <p:nvSpPr>
          <p:cNvPr id="377864" name="Text Box 8"/>
          <p:cNvSpPr txBox="1">
            <a:spLocks noChangeArrowheads="1"/>
          </p:cNvSpPr>
          <p:nvPr/>
        </p:nvSpPr>
        <p:spPr bwMode="auto">
          <a:xfrm>
            <a:off x="1066800" y="1330325"/>
            <a:ext cx="8001000" cy="1628775"/>
          </a:xfrm>
          <a:prstGeom prst="rect">
            <a:avLst/>
          </a:prstGeom>
          <a:noFill/>
          <a:ln w="9525">
            <a:noFill/>
            <a:miter lim="800000"/>
            <a:headEnd/>
            <a:tailEnd/>
          </a:ln>
          <a:effectLst/>
        </p:spPr>
        <p:txBody>
          <a:bodyPr>
            <a:spAutoFit/>
          </a:bodyPr>
          <a:lstStyle/>
          <a:p>
            <a:pPr marL="265113" indent="-176213" eaLnBrk="1" hangingPunct="1">
              <a:lnSpc>
                <a:spcPct val="125000"/>
              </a:lnSpc>
              <a:spcBef>
                <a:spcPct val="0"/>
              </a:spcBef>
              <a:buClr>
                <a:srgbClr val="CC0000"/>
              </a:buClr>
              <a:buSzPct val="60000"/>
              <a:buFont typeface="Wingdings" pitchFamily="2" charset="2"/>
              <a:buChar char="n"/>
            </a:pPr>
            <a:r>
              <a:rPr lang="en-US" altLang="zh-CN" sz="2400" b="1" dirty="0">
                <a:solidFill>
                  <a:srgbClr val="0000CC"/>
                </a:solidFill>
                <a:latin typeface="华文新魏" pitchFamily="2" charset="-122"/>
                <a:ea typeface="华文新魏" pitchFamily="2" charset="-122"/>
                <a:cs typeface="Times New Roman" pitchFamily="18" charset="0"/>
              </a:rPr>
              <a:t>1990</a:t>
            </a:r>
            <a:r>
              <a:rPr lang="zh-CN" altLang="en-US" sz="2400" b="1" dirty="0">
                <a:solidFill>
                  <a:srgbClr val="0000CC"/>
                </a:solidFill>
                <a:latin typeface="华文新魏" pitchFamily="2" charset="-122"/>
                <a:ea typeface="华文新魏" pitchFamily="2" charset="-122"/>
                <a:cs typeface="Times New Roman" pitchFamily="18" charset="0"/>
              </a:rPr>
              <a:t>年正式启动人类基因组测序计划</a:t>
            </a:r>
            <a:r>
              <a:rPr lang="en-US" altLang="zh-CN" sz="2400" b="1" dirty="0">
                <a:solidFill>
                  <a:srgbClr val="0000CC"/>
                </a:solidFill>
                <a:latin typeface="华文新魏" pitchFamily="2" charset="-122"/>
                <a:ea typeface="华文新魏" pitchFamily="2" charset="-122"/>
                <a:cs typeface="Times New Roman" pitchFamily="18" charset="0"/>
              </a:rPr>
              <a:t>, 2003</a:t>
            </a:r>
            <a:r>
              <a:rPr lang="zh-CN" altLang="en-US" sz="2400" b="1" dirty="0">
                <a:solidFill>
                  <a:srgbClr val="0000CC"/>
                </a:solidFill>
                <a:latin typeface="华文新魏" pitchFamily="2" charset="-122"/>
                <a:ea typeface="华文新魏" pitchFamily="2" charset="-122"/>
                <a:cs typeface="Times New Roman" pitchFamily="18" charset="0"/>
              </a:rPr>
              <a:t>年完成。</a:t>
            </a:r>
            <a:r>
              <a:rPr lang="en-US" altLang="zh-CN" sz="2400" b="1" dirty="0">
                <a:solidFill>
                  <a:srgbClr val="0000CC"/>
                </a:solidFill>
                <a:latin typeface="华文新魏" pitchFamily="2" charset="-122"/>
                <a:ea typeface="华文新魏" pitchFamily="2" charset="-122"/>
                <a:cs typeface="Times New Roman" pitchFamily="18" charset="0"/>
              </a:rPr>
              <a:t> </a:t>
            </a:r>
            <a:endParaRPr lang="en-US" altLang="zh-CN" sz="1600" b="1" dirty="0">
              <a:solidFill>
                <a:srgbClr val="0000CC"/>
              </a:solidFill>
              <a:latin typeface="华文新魏" pitchFamily="2" charset="-122"/>
              <a:ea typeface="华文新魏" pitchFamily="2" charset="-122"/>
              <a:cs typeface="Times New Roman" pitchFamily="18" charset="0"/>
            </a:endParaRPr>
          </a:p>
          <a:p>
            <a:pPr marL="812800" lvl="1" indent="-355600" eaLnBrk="1" hangingPunct="1">
              <a:lnSpc>
                <a:spcPct val="125000"/>
              </a:lnSpc>
              <a:spcBef>
                <a:spcPct val="45000"/>
              </a:spcBef>
              <a:buClr>
                <a:srgbClr val="33CC33"/>
              </a:buClr>
              <a:buSzPct val="60000"/>
              <a:buFont typeface="Tahoma" pitchFamily="34" charset="0"/>
              <a:buChar char="̶"/>
            </a:pPr>
            <a:r>
              <a:rPr lang="zh-CN" altLang="en-US" sz="2400" b="1" dirty="0">
                <a:solidFill>
                  <a:srgbClr val="0000CC"/>
                </a:solidFill>
                <a:latin typeface="华文新魏" pitchFamily="2" charset="-122"/>
                <a:ea typeface="华文新魏" pitchFamily="2" charset="-122"/>
                <a:cs typeface="Times New Roman" pitchFamily="18" charset="0"/>
              </a:rPr>
              <a:t>识别人类基因组的所有大约</a:t>
            </a:r>
            <a:r>
              <a:rPr lang="en-US" altLang="zh-CN" sz="2400" b="1" dirty="0">
                <a:solidFill>
                  <a:srgbClr val="0000CC"/>
                </a:solidFill>
                <a:latin typeface="华文新魏" pitchFamily="2" charset="-122"/>
                <a:ea typeface="华文新魏" pitchFamily="2" charset="-122"/>
                <a:cs typeface="Times New Roman" pitchFamily="18" charset="0"/>
              </a:rPr>
              <a:t>3</a:t>
            </a:r>
            <a:r>
              <a:rPr lang="zh-CN" altLang="en-US" sz="2400" b="1" dirty="0">
                <a:solidFill>
                  <a:srgbClr val="0000CC"/>
                </a:solidFill>
                <a:latin typeface="华文新魏" pitchFamily="2" charset="-122"/>
                <a:ea typeface="华文新魏" pitchFamily="2" charset="-122"/>
                <a:cs typeface="Times New Roman" pitchFamily="18" charset="0"/>
              </a:rPr>
              <a:t>万个</a:t>
            </a:r>
            <a:r>
              <a:rPr lang="en-US" altLang="zh-CN" sz="2400" b="1" dirty="0">
                <a:solidFill>
                  <a:srgbClr val="0000CC"/>
                </a:solidFill>
                <a:latin typeface="华文新魏" pitchFamily="2" charset="-122"/>
                <a:ea typeface="华文新魏" pitchFamily="2" charset="-122"/>
                <a:cs typeface="Times New Roman" pitchFamily="18" charset="0"/>
              </a:rPr>
              <a:t>DNA</a:t>
            </a:r>
            <a:endParaRPr lang="en-US" altLang="zh-CN" sz="2000" b="1" dirty="0">
              <a:solidFill>
                <a:srgbClr val="0000CC"/>
              </a:solidFill>
              <a:latin typeface="华文新魏" pitchFamily="2" charset="-122"/>
              <a:ea typeface="华文新魏" pitchFamily="2" charset="-122"/>
              <a:cs typeface="Times New Roman" pitchFamily="18" charset="0"/>
            </a:endParaRPr>
          </a:p>
          <a:p>
            <a:pPr marL="812800" lvl="1" indent="-355600" eaLnBrk="1" hangingPunct="1">
              <a:lnSpc>
                <a:spcPct val="125000"/>
              </a:lnSpc>
              <a:spcBef>
                <a:spcPct val="0"/>
              </a:spcBef>
              <a:buClr>
                <a:srgbClr val="33CC33"/>
              </a:buClr>
              <a:buSzPct val="60000"/>
              <a:buFont typeface="Tahoma" pitchFamily="34" charset="0"/>
              <a:buChar char="̶"/>
            </a:pPr>
            <a:r>
              <a:rPr lang="zh-CN" altLang="en-US" sz="2400" b="1" dirty="0">
                <a:solidFill>
                  <a:srgbClr val="0000CC"/>
                </a:solidFill>
                <a:latin typeface="华文新魏" pitchFamily="2" charset="-122"/>
                <a:ea typeface="华文新魏" pitchFamily="2" charset="-122"/>
                <a:cs typeface="Times New Roman" pitchFamily="18" charset="0"/>
              </a:rPr>
              <a:t>测定组成人类基因组</a:t>
            </a:r>
            <a:r>
              <a:rPr lang="en-US" altLang="zh-CN" sz="2400" b="1" dirty="0">
                <a:solidFill>
                  <a:srgbClr val="0000CC"/>
                </a:solidFill>
                <a:latin typeface="华文新魏" pitchFamily="2" charset="-122"/>
                <a:ea typeface="华文新魏" pitchFamily="2" charset="-122"/>
                <a:cs typeface="Times New Roman" pitchFamily="18" charset="0"/>
              </a:rPr>
              <a:t>DNA</a:t>
            </a:r>
            <a:r>
              <a:rPr lang="zh-CN" altLang="en-US" sz="2400" b="1" dirty="0">
                <a:solidFill>
                  <a:srgbClr val="0000CC"/>
                </a:solidFill>
                <a:latin typeface="华文新魏" pitchFamily="2" charset="-122"/>
                <a:ea typeface="华文新魏" pitchFamily="2" charset="-122"/>
                <a:cs typeface="Times New Roman" pitchFamily="18" charset="0"/>
              </a:rPr>
              <a:t>的约</a:t>
            </a:r>
            <a:r>
              <a:rPr lang="en-US" altLang="zh-CN" sz="2400" b="1" dirty="0">
                <a:solidFill>
                  <a:srgbClr val="0000CC"/>
                </a:solidFill>
                <a:latin typeface="华文新魏" pitchFamily="2" charset="-122"/>
                <a:ea typeface="华文新魏" pitchFamily="2" charset="-122"/>
                <a:cs typeface="Times New Roman" pitchFamily="18" charset="0"/>
              </a:rPr>
              <a:t>30</a:t>
            </a:r>
            <a:r>
              <a:rPr lang="zh-CN" altLang="en-US" sz="2400" b="1" dirty="0">
                <a:solidFill>
                  <a:srgbClr val="0000CC"/>
                </a:solidFill>
                <a:latin typeface="华文新魏" pitchFamily="2" charset="-122"/>
                <a:ea typeface="华文新魏" pitchFamily="2" charset="-122"/>
                <a:cs typeface="Times New Roman" pitchFamily="18" charset="0"/>
              </a:rPr>
              <a:t>亿对核苷酸的序列 </a:t>
            </a:r>
            <a:endParaRPr lang="en-US" altLang="zh-CN" sz="2400" b="1" dirty="0">
              <a:solidFill>
                <a:srgbClr val="0000CC"/>
              </a:solidFill>
              <a:latin typeface="华文新魏" pitchFamily="2" charset="-122"/>
              <a:ea typeface="华文新魏" pitchFamily="2"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1535113" y="369888"/>
            <a:ext cx="7137400" cy="815975"/>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a:solidFill>
                  <a:srgbClr val="0000CC"/>
                </a:solidFill>
                <a:ea typeface="黑体" pitchFamily="49" charset="-122"/>
              </a:rPr>
              <a:t>检测方法的发现、确证和临床应用</a:t>
            </a:r>
            <a:endParaRPr lang="zh-CN" altLang="en-US" sz="3100" b="1" i="1">
              <a:solidFill>
                <a:srgbClr val="0000CC"/>
              </a:solidFill>
              <a:ea typeface="黑体" pitchFamily="49" charset="-122"/>
            </a:endParaRPr>
          </a:p>
        </p:txBody>
      </p:sp>
      <p:grpSp>
        <p:nvGrpSpPr>
          <p:cNvPr id="579587" name="Group 3"/>
          <p:cNvGrpSpPr>
            <a:grpSpLocks/>
          </p:cNvGrpSpPr>
          <p:nvPr/>
        </p:nvGrpSpPr>
        <p:grpSpPr bwMode="auto">
          <a:xfrm>
            <a:off x="260350" y="4508500"/>
            <a:ext cx="8202613" cy="2525713"/>
            <a:chOff x="178" y="2840"/>
            <a:chExt cx="5597" cy="1591"/>
          </a:xfrm>
        </p:grpSpPr>
        <p:sp>
          <p:nvSpPr>
            <p:cNvPr id="579588" name="Text Box 4"/>
            <p:cNvSpPr txBox="1">
              <a:spLocks noChangeArrowheads="1"/>
            </p:cNvSpPr>
            <p:nvPr/>
          </p:nvSpPr>
          <p:spPr bwMode="auto">
            <a:xfrm>
              <a:off x="558" y="3793"/>
              <a:ext cx="5217" cy="205"/>
            </a:xfrm>
            <a:prstGeom prst="rect">
              <a:avLst/>
            </a:prstGeom>
            <a:solidFill>
              <a:srgbClr val="FF9900"/>
            </a:solidFill>
            <a:ln w="28575">
              <a:solidFill>
                <a:srgbClr val="800080"/>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提出生物靶标假说</a:t>
              </a:r>
            </a:p>
          </p:txBody>
        </p:sp>
        <p:sp>
          <p:nvSpPr>
            <p:cNvPr id="579589" name="Text Box 5"/>
            <p:cNvSpPr txBox="1">
              <a:spLocks noChangeArrowheads="1"/>
            </p:cNvSpPr>
            <p:nvPr/>
          </p:nvSpPr>
          <p:spPr bwMode="auto">
            <a:xfrm>
              <a:off x="1419" y="3195"/>
              <a:ext cx="4356" cy="205"/>
            </a:xfrm>
            <a:prstGeom prst="rect">
              <a:avLst/>
            </a:prstGeom>
            <a:solidFill>
              <a:srgbClr val="FF9900"/>
            </a:solidFill>
            <a:ln w="28575">
              <a:solidFill>
                <a:srgbClr val="800080"/>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建立原型分子的分析方法</a:t>
              </a:r>
            </a:p>
          </p:txBody>
        </p:sp>
        <p:sp>
          <p:nvSpPr>
            <p:cNvPr id="579590" name="Text Box 6"/>
            <p:cNvSpPr txBox="1">
              <a:spLocks noChangeArrowheads="1"/>
            </p:cNvSpPr>
            <p:nvPr/>
          </p:nvSpPr>
          <p:spPr bwMode="auto">
            <a:xfrm>
              <a:off x="921" y="3494"/>
              <a:ext cx="4854" cy="205"/>
            </a:xfrm>
            <a:prstGeom prst="rect">
              <a:avLst/>
            </a:prstGeom>
            <a:solidFill>
              <a:srgbClr val="FF9900"/>
            </a:solidFill>
            <a:ln w="28575">
              <a:solidFill>
                <a:srgbClr val="800080"/>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确证候选生物靶标</a:t>
              </a:r>
              <a:endParaRPr lang="en-US" altLang="zh-CN" b="1">
                <a:solidFill>
                  <a:srgbClr val="0000CC"/>
                </a:solidFill>
              </a:endParaRPr>
            </a:p>
          </p:txBody>
        </p:sp>
        <p:sp>
          <p:nvSpPr>
            <p:cNvPr id="579591" name="Arc 7"/>
            <p:cNvSpPr>
              <a:spLocks/>
            </p:cNvSpPr>
            <p:nvPr/>
          </p:nvSpPr>
          <p:spPr bwMode="auto">
            <a:xfrm rot="12542337" flipV="1">
              <a:off x="543" y="2843"/>
              <a:ext cx="1352" cy="1588"/>
            </a:xfrm>
            <a:custGeom>
              <a:avLst/>
              <a:gdLst>
                <a:gd name="G0" fmla="+- 0 0 0"/>
                <a:gd name="G1" fmla="+- 20575 0 0"/>
                <a:gd name="G2" fmla="+- 21600 0 0"/>
                <a:gd name="T0" fmla="*/ 6576 w 21600"/>
                <a:gd name="T1" fmla="*/ 0 h 23717"/>
                <a:gd name="T2" fmla="*/ 21370 w 21600"/>
                <a:gd name="T3" fmla="*/ 23717 h 23717"/>
                <a:gd name="T4" fmla="*/ 0 w 21600"/>
                <a:gd name="T5" fmla="*/ 20575 h 23717"/>
              </a:gdLst>
              <a:ahLst/>
              <a:cxnLst>
                <a:cxn ang="0">
                  <a:pos x="T0" y="T1"/>
                </a:cxn>
                <a:cxn ang="0">
                  <a:pos x="T2" y="T3"/>
                </a:cxn>
                <a:cxn ang="0">
                  <a:pos x="T4" y="T5"/>
                </a:cxn>
              </a:cxnLst>
              <a:rect l="0" t="0" r="r" b="b"/>
              <a:pathLst>
                <a:path w="21600" h="23717" fill="none" extrusionOk="0">
                  <a:moveTo>
                    <a:pt x="6575" y="0"/>
                  </a:moveTo>
                  <a:cubicBezTo>
                    <a:pt x="15525" y="2860"/>
                    <a:pt x="21600" y="11179"/>
                    <a:pt x="21600" y="20575"/>
                  </a:cubicBezTo>
                  <a:cubicBezTo>
                    <a:pt x="21600" y="21626"/>
                    <a:pt x="21523" y="22676"/>
                    <a:pt x="21370" y="23717"/>
                  </a:cubicBezTo>
                </a:path>
                <a:path w="21600" h="23717" stroke="0" extrusionOk="0">
                  <a:moveTo>
                    <a:pt x="6575" y="0"/>
                  </a:moveTo>
                  <a:cubicBezTo>
                    <a:pt x="15525" y="2860"/>
                    <a:pt x="21600" y="11179"/>
                    <a:pt x="21600" y="20575"/>
                  </a:cubicBezTo>
                  <a:cubicBezTo>
                    <a:pt x="21600" y="21626"/>
                    <a:pt x="21523" y="22676"/>
                    <a:pt x="21370" y="23717"/>
                  </a:cubicBezTo>
                  <a:lnTo>
                    <a:pt x="0" y="20575"/>
                  </a:lnTo>
                  <a:close/>
                </a:path>
              </a:pathLst>
            </a:custGeom>
            <a:noFill/>
            <a:ln w="38100">
              <a:solidFill>
                <a:srgbClr val="800080"/>
              </a:solidFill>
              <a:round/>
              <a:headEnd/>
              <a:tailEnd/>
            </a:ln>
            <a:effectLst/>
          </p:spPr>
          <p:txBody>
            <a:bodyPr anchor="ctr"/>
            <a:lstStyle/>
            <a:p>
              <a:pPr algn="ctr"/>
              <a:endParaRPr lang="en-GB" b="1">
                <a:solidFill>
                  <a:srgbClr val="0000CC"/>
                </a:solidFill>
              </a:endParaRPr>
            </a:p>
          </p:txBody>
        </p:sp>
        <p:sp>
          <p:nvSpPr>
            <p:cNvPr id="579592" name="Text Box 8"/>
            <p:cNvSpPr txBox="1">
              <a:spLocks noChangeArrowheads="1"/>
            </p:cNvSpPr>
            <p:nvPr/>
          </p:nvSpPr>
          <p:spPr bwMode="auto">
            <a:xfrm>
              <a:off x="178" y="2840"/>
              <a:ext cx="992" cy="288"/>
            </a:xfrm>
            <a:prstGeom prst="rect">
              <a:avLst/>
            </a:prstGeom>
            <a:solidFill>
              <a:srgbClr val="FF9900"/>
            </a:solidFill>
            <a:ln w="28575" algn="ctr">
              <a:solidFill>
                <a:srgbClr val="800080"/>
              </a:solidFill>
              <a:miter lim="800000"/>
              <a:headEnd/>
              <a:tailEnd/>
            </a:ln>
            <a:effectLst/>
          </p:spPr>
          <p:txBody>
            <a:bodyPr anchor="ctr"/>
            <a:lstStyle/>
            <a:p>
              <a:pPr algn="ctr">
                <a:lnSpc>
                  <a:spcPct val="85000"/>
                </a:lnSpc>
                <a:spcBef>
                  <a:spcPct val="0"/>
                </a:spcBef>
              </a:pPr>
              <a:r>
                <a:rPr lang="zh-CN" altLang="en-US" b="1">
                  <a:solidFill>
                    <a:srgbClr val="0000CC"/>
                  </a:solidFill>
                </a:rPr>
                <a:t>发现</a:t>
              </a:r>
            </a:p>
          </p:txBody>
        </p:sp>
      </p:grpSp>
      <p:grpSp>
        <p:nvGrpSpPr>
          <p:cNvPr id="579593" name="Group 9"/>
          <p:cNvGrpSpPr>
            <a:grpSpLocks/>
          </p:cNvGrpSpPr>
          <p:nvPr/>
        </p:nvGrpSpPr>
        <p:grpSpPr bwMode="auto">
          <a:xfrm>
            <a:off x="2046288" y="2913063"/>
            <a:ext cx="6416675" cy="2617787"/>
            <a:chOff x="1396" y="1835"/>
            <a:chExt cx="4379" cy="1649"/>
          </a:xfrm>
        </p:grpSpPr>
        <p:sp>
          <p:nvSpPr>
            <p:cNvPr id="579594" name="Text Box 10"/>
            <p:cNvSpPr txBox="1">
              <a:spLocks noChangeArrowheads="1"/>
            </p:cNvSpPr>
            <p:nvPr/>
          </p:nvSpPr>
          <p:spPr bwMode="auto">
            <a:xfrm>
              <a:off x="2010" y="2833"/>
              <a:ext cx="3765" cy="205"/>
            </a:xfrm>
            <a:prstGeom prst="rect">
              <a:avLst/>
            </a:prstGeom>
            <a:solidFill>
              <a:schemeClr val="accent2"/>
            </a:solidFill>
            <a:ln w="12700">
              <a:solidFill>
                <a:schemeClr val="hlink"/>
              </a:solidFill>
              <a:miter lim="800000"/>
              <a:headEnd type="none" w="sm" len="sm"/>
              <a:tailEnd type="none" w="sm" len="sm"/>
            </a:ln>
            <a:effectLst/>
          </p:spPr>
          <p:txBody>
            <a:bodyPr/>
            <a:lstStyle/>
            <a:p>
              <a:pPr>
                <a:lnSpc>
                  <a:spcPct val="85000"/>
                </a:lnSpc>
                <a:spcBef>
                  <a:spcPct val="0"/>
                </a:spcBef>
              </a:pPr>
              <a:r>
                <a:rPr lang="zh-CN" altLang="en-US" b="1">
                  <a:solidFill>
                    <a:srgbClr val="0000CC"/>
                  </a:solidFill>
                </a:rPr>
                <a:t> 应用分析方法在临床确证获选靶标</a:t>
              </a:r>
              <a:endParaRPr lang="en-US" altLang="zh-CN" b="1">
                <a:solidFill>
                  <a:srgbClr val="0000CC"/>
                </a:solidFill>
              </a:endParaRPr>
            </a:p>
          </p:txBody>
        </p:sp>
        <p:sp>
          <p:nvSpPr>
            <p:cNvPr id="579595" name="Text Box 11"/>
            <p:cNvSpPr txBox="1">
              <a:spLocks noChangeArrowheads="1"/>
            </p:cNvSpPr>
            <p:nvPr/>
          </p:nvSpPr>
          <p:spPr bwMode="auto">
            <a:xfrm>
              <a:off x="2328" y="2515"/>
              <a:ext cx="3447" cy="205"/>
            </a:xfrm>
            <a:prstGeom prst="rect">
              <a:avLst/>
            </a:prstGeom>
            <a:solidFill>
              <a:schemeClr val="accent2"/>
            </a:solidFill>
            <a:ln w="28575">
              <a:solidFill>
                <a:schemeClr val="hlink"/>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方法的精确性与开展体外诊断试验</a:t>
              </a:r>
              <a:endParaRPr lang="en-US" altLang="zh-CN" b="1">
                <a:solidFill>
                  <a:srgbClr val="0000CC"/>
                </a:solidFill>
              </a:endParaRPr>
            </a:p>
          </p:txBody>
        </p:sp>
        <p:sp>
          <p:nvSpPr>
            <p:cNvPr id="579596" name="Text Box 12"/>
            <p:cNvSpPr txBox="1">
              <a:spLocks noChangeArrowheads="1"/>
            </p:cNvSpPr>
            <p:nvPr/>
          </p:nvSpPr>
          <p:spPr bwMode="auto">
            <a:xfrm>
              <a:off x="2690" y="2197"/>
              <a:ext cx="3085" cy="205"/>
            </a:xfrm>
            <a:prstGeom prst="rect">
              <a:avLst/>
            </a:prstGeom>
            <a:solidFill>
              <a:schemeClr val="accent2"/>
            </a:solidFill>
            <a:ln w="28575">
              <a:solidFill>
                <a:schemeClr val="hlink"/>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试验方法获得批准取证</a:t>
              </a:r>
            </a:p>
          </p:txBody>
        </p:sp>
        <p:sp>
          <p:nvSpPr>
            <p:cNvPr id="579597" name="Arc 13"/>
            <p:cNvSpPr>
              <a:spLocks/>
            </p:cNvSpPr>
            <p:nvPr/>
          </p:nvSpPr>
          <p:spPr bwMode="auto">
            <a:xfrm rot="12542337" flipV="1">
              <a:off x="2015" y="1835"/>
              <a:ext cx="1352" cy="1649"/>
            </a:xfrm>
            <a:custGeom>
              <a:avLst/>
              <a:gdLst>
                <a:gd name="G0" fmla="+- 0 0 0"/>
                <a:gd name="G1" fmla="+- 20575 0 0"/>
                <a:gd name="G2" fmla="+- 21600 0 0"/>
                <a:gd name="T0" fmla="*/ 6576 w 21600"/>
                <a:gd name="T1" fmla="*/ 0 h 23717"/>
                <a:gd name="T2" fmla="*/ 21370 w 21600"/>
                <a:gd name="T3" fmla="*/ 23717 h 23717"/>
                <a:gd name="T4" fmla="*/ 0 w 21600"/>
                <a:gd name="T5" fmla="*/ 20575 h 23717"/>
              </a:gdLst>
              <a:ahLst/>
              <a:cxnLst>
                <a:cxn ang="0">
                  <a:pos x="T0" y="T1"/>
                </a:cxn>
                <a:cxn ang="0">
                  <a:pos x="T2" y="T3"/>
                </a:cxn>
                <a:cxn ang="0">
                  <a:pos x="T4" y="T5"/>
                </a:cxn>
              </a:cxnLst>
              <a:rect l="0" t="0" r="r" b="b"/>
              <a:pathLst>
                <a:path w="21600" h="23717" fill="none" extrusionOk="0">
                  <a:moveTo>
                    <a:pt x="6575" y="0"/>
                  </a:moveTo>
                  <a:cubicBezTo>
                    <a:pt x="15525" y="2860"/>
                    <a:pt x="21600" y="11179"/>
                    <a:pt x="21600" y="20575"/>
                  </a:cubicBezTo>
                  <a:cubicBezTo>
                    <a:pt x="21600" y="21626"/>
                    <a:pt x="21523" y="22676"/>
                    <a:pt x="21370" y="23717"/>
                  </a:cubicBezTo>
                </a:path>
                <a:path w="21600" h="23717" stroke="0" extrusionOk="0">
                  <a:moveTo>
                    <a:pt x="6575" y="0"/>
                  </a:moveTo>
                  <a:cubicBezTo>
                    <a:pt x="15525" y="2860"/>
                    <a:pt x="21600" y="11179"/>
                    <a:pt x="21600" y="20575"/>
                  </a:cubicBezTo>
                  <a:cubicBezTo>
                    <a:pt x="21600" y="21626"/>
                    <a:pt x="21523" y="22676"/>
                    <a:pt x="21370" y="23717"/>
                  </a:cubicBezTo>
                  <a:lnTo>
                    <a:pt x="0" y="20575"/>
                  </a:lnTo>
                  <a:close/>
                </a:path>
              </a:pathLst>
            </a:custGeom>
            <a:noFill/>
            <a:ln w="38100">
              <a:solidFill>
                <a:schemeClr val="hlink"/>
              </a:solidFill>
              <a:round/>
              <a:headEnd/>
              <a:tailEnd/>
            </a:ln>
            <a:effectLst/>
          </p:spPr>
          <p:txBody>
            <a:bodyPr anchor="ctr"/>
            <a:lstStyle/>
            <a:p>
              <a:pPr algn="ctr"/>
              <a:endParaRPr lang="en-GB" b="1">
                <a:solidFill>
                  <a:srgbClr val="0000CC"/>
                </a:solidFill>
              </a:endParaRPr>
            </a:p>
          </p:txBody>
        </p:sp>
        <p:sp>
          <p:nvSpPr>
            <p:cNvPr id="579598" name="Text Box 14"/>
            <p:cNvSpPr txBox="1">
              <a:spLocks noChangeArrowheads="1"/>
            </p:cNvSpPr>
            <p:nvPr/>
          </p:nvSpPr>
          <p:spPr bwMode="auto">
            <a:xfrm>
              <a:off x="1396" y="1904"/>
              <a:ext cx="1012" cy="288"/>
            </a:xfrm>
            <a:prstGeom prst="rect">
              <a:avLst/>
            </a:prstGeom>
            <a:solidFill>
              <a:schemeClr val="accent2"/>
            </a:solidFill>
            <a:ln w="28575" algn="ctr">
              <a:solidFill>
                <a:schemeClr val="hlink"/>
              </a:solidFill>
              <a:miter lim="800000"/>
              <a:headEnd/>
              <a:tailEnd/>
            </a:ln>
            <a:effectLst/>
          </p:spPr>
          <p:txBody>
            <a:bodyPr anchor="ctr"/>
            <a:lstStyle/>
            <a:p>
              <a:pPr algn="ctr">
                <a:lnSpc>
                  <a:spcPct val="85000"/>
                </a:lnSpc>
                <a:spcBef>
                  <a:spcPct val="0"/>
                </a:spcBef>
              </a:pPr>
              <a:r>
                <a:rPr lang="zh-CN" altLang="en-US" b="1">
                  <a:solidFill>
                    <a:srgbClr val="0000CC"/>
                  </a:solidFill>
                </a:rPr>
                <a:t>确证</a:t>
              </a:r>
            </a:p>
          </p:txBody>
        </p:sp>
      </p:grpSp>
      <p:grpSp>
        <p:nvGrpSpPr>
          <p:cNvPr id="579599" name="Group 15"/>
          <p:cNvGrpSpPr>
            <a:grpSpLocks/>
          </p:cNvGrpSpPr>
          <p:nvPr/>
        </p:nvGrpSpPr>
        <p:grpSpPr bwMode="auto">
          <a:xfrm>
            <a:off x="4038600" y="1209675"/>
            <a:ext cx="4424363" cy="2879725"/>
            <a:chOff x="2544" y="762"/>
            <a:chExt cx="2787" cy="1814"/>
          </a:xfrm>
        </p:grpSpPr>
        <p:sp>
          <p:nvSpPr>
            <p:cNvPr id="579600" name="Text Box 16"/>
            <p:cNvSpPr txBox="1">
              <a:spLocks noChangeArrowheads="1"/>
            </p:cNvSpPr>
            <p:nvPr/>
          </p:nvSpPr>
          <p:spPr bwMode="auto">
            <a:xfrm>
              <a:off x="3237" y="1787"/>
              <a:ext cx="2094" cy="205"/>
            </a:xfrm>
            <a:prstGeom prst="rect">
              <a:avLst/>
            </a:prstGeom>
            <a:solidFill>
              <a:srgbClr val="33CC33"/>
            </a:solidFill>
            <a:ln w="28575">
              <a:solidFill>
                <a:srgbClr val="333399"/>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向实验室推广</a:t>
              </a:r>
            </a:p>
          </p:txBody>
        </p:sp>
        <p:sp>
          <p:nvSpPr>
            <p:cNvPr id="579601" name="Text Box 17"/>
            <p:cNvSpPr txBox="1">
              <a:spLocks noChangeArrowheads="1"/>
            </p:cNvSpPr>
            <p:nvPr/>
          </p:nvSpPr>
          <p:spPr bwMode="auto">
            <a:xfrm>
              <a:off x="3447" y="1466"/>
              <a:ext cx="1884" cy="207"/>
            </a:xfrm>
            <a:prstGeom prst="rect">
              <a:avLst/>
            </a:prstGeom>
            <a:solidFill>
              <a:srgbClr val="33CC33"/>
            </a:solidFill>
            <a:ln w="28575">
              <a:solidFill>
                <a:srgbClr val="333399"/>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审核结果的一致性</a:t>
              </a:r>
            </a:p>
          </p:txBody>
        </p:sp>
        <p:sp>
          <p:nvSpPr>
            <p:cNvPr id="579602" name="Arc 18"/>
            <p:cNvSpPr>
              <a:spLocks/>
            </p:cNvSpPr>
            <p:nvPr/>
          </p:nvSpPr>
          <p:spPr bwMode="auto">
            <a:xfrm rot="12542337" flipV="1">
              <a:off x="3283" y="762"/>
              <a:ext cx="1573" cy="1814"/>
            </a:xfrm>
            <a:custGeom>
              <a:avLst/>
              <a:gdLst>
                <a:gd name="G0" fmla="+- 0 0 0"/>
                <a:gd name="G1" fmla="+- 20266 0 0"/>
                <a:gd name="G2" fmla="+- 21600 0 0"/>
                <a:gd name="T0" fmla="*/ 7473 w 21600"/>
                <a:gd name="T1" fmla="*/ 0 h 23408"/>
                <a:gd name="T2" fmla="*/ 21370 w 21600"/>
                <a:gd name="T3" fmla="*/ 23408 h 23408"/>
                <a:gd name="T4" fmla="*/ 0 w 21600"/>
                <a:gd name="T5" fmla="*/ 20266 h 23408"/>
              </a:gdLst>
              <a:ahLst/>
              <a:cxnLst>
                <a:cxn ang="0">
                  <a:pos x="T0" y="T1"/>
                </a:cxn>
                <a:cxn ang="0">
                  <a:pos x="T2" y="T3"/>
                </a:cxn>
                <a:cxn ang="0">
                  <a:pos x="T4" y="T5"/>
                </a:cxn>
              </a:cxnLst>
              <a:rect l="0" t="0" r="r" b="b"/>
              <a:pathLst>
                <a:path w="21600" h="23408" fill="none" extrusionOk="0">
                  <a:moveTo>
                    <a:pt x="7473" y="-1"/>
                  </a:moveTo>
                  <a:cubicBezTo>
                    <a:pt x="15961" y="3130"/>
                    <a:pt x="21600" y="11218"/>
                    <a:pt x="21600" y="20266"/>
                  </a:cubicBezTo>
                  <a:cubicBezTo>
                    <a:pt x="21600" y="21317"/>
                    <a:pt x="21523" y="22367"/>
                    <a:pt x="21370" y="23408"/>
                  </a:cubicBezTo>
                </a:path>
                <a:path w="21600" h="23408" stroke="0" extrusionOk="0">
                  <a:moveTo>
                    <a:pt x="7473" y="-1"/>
                  </a:moveTo>
                  <a:cubicBezTo>
                    <a:pt x="15961" y="3130"/>
                    <a:pt x="21600" y="11218"/>
                    <a:pt x="21600" y="20266"/>
                  </a:cubicBezTo>
                  <a:cubicBezTo>
                    <a:pt x="21600" y="21317"/>
                    <a:pt x="21523" y="22367"/>
                    <a:pt x="21370" y="23408"/>
                  </a:cubicBezTo>
                  <a:lnTo>
                    <a:pt x="0" y="20266"/>
                  </a:lnTo>
                  <a:close/>
                </a:path>
              </a:pathLst>
            </a:custGeom>
            <a:noFill/>
            <a:ln w="38100">
              <a:solidFill>
                <a:srgbClr val="333399"/>
              </a:solidFill>
              <a:round/>
              <a:headEnd/>
              <a:tailEnd/>
            </a:ln>
            <a:effectLst/>
          </p:spPr>
          <p:txBody>
            <a:bodyPr anchor="ctr"/>
            <a:lstStyle/>
            <a:p>
              <a:pPr algn="ctr"/>
              <a:endParaRPr lang="en-GB" b="1">
                <a:solidFill>
                  <a:srgbClr val="0000CC"/>
                </a:solidFill>
              </a:endParaRPr>
            </a:p>
          </p:txBody>
        </p:sp>
        <p:sp>
          <p:nvSpPr>
            <p:cNvPr id="579603" name="Text Box 19"/>
            <p:cNvSpPr txBox="1">
              <a:spLocks noChangeArrowheads="1"/>
            </p:cNvSpPr>
            <p:nvPr/>
          </p:nvSpPr>
          <p:spPr bwMode="auto">
            <a:xfrm>
              <a:off x="2544" y="980"/>
              <a:ext cx="960" cy="288"/>
            </a:xfrm>
            <a:prstGeom prst="rect">
              <a:avLst/>
            </a:prstGeom>
            <a:solidFill>
              <a:srgbClr val="33CC33"/>
            </a:solidFill>
            <a:ln w="28575" algn="ctr">
              <a:solidFill>
                <a:srgbClr val="333399"/>
              </a:solidFill>
              <a:miter lim="800000"/>
              <a:headEnd/>
              <a:tailEnd/>
            </a:ln>
            <a:effectLst/>
          </p:spPr>
          <p:txBody>
            <a:bodyPr anchor="ctr"/>
            <a:lstStyle/>
            <a:p>
              <a:pPr algn="ctr">
                <a:lnSpc>
                  <a:spcPct val="85000"/>
                </a:lnSpc>
                <a:spcBef>
                  <a:spcPct val="0"/>
                </a:spcBef>
              </a:pPr>
              <a:r>
                <a:rPr lang="zh-CN" altLang="en-US" b="1">
                  <a:solidFill>
                    <a:srgbClr val="0000CC"/>
                  </a:solidFill>
                </a:rPr>
                <a:t>市场</a:t>
              </a:r>
            </a:p>
          </p:txBody>
        </p:sp>
        <p:sp>
          <p:nvSpPr>
            <p:cNvPr id="579604" name="Text Box 20"/>
            <p:cNvSpPr txBox="1">
              <a:spLocks noChangeArrowheads="1"/>
            </p:cNvSpPr>
            <p:nvPr/>
          </p:nvSpPr>
          <p:spPr bwMode="auto">
            <a:xfrm>
              <a:off x="3820" y="1155"/>
              <a:ext cx="1511" cy="197"/>
            </a:xfrm>
            <a:prstGeom prst="rect">
              <a:avLst/>
            </a:prstGeom>
            <a:solidFill>
              <a:srgbClr val="33CC33"/>
            </a:solidFill>
            <a:ln w="28575">
              <a:solidFill>
                <a:srgbClr val="333399"/>
              </a:solidFill>
              <a:miter lim="800000"/>
              <a:headEnd type="none" w="sm" len="sm"/>
              <a:tailEnd type="none" w="sm" len="sm"/>
            </a:ln>
            <a:effectLst/>
          </p:spPr>
          <p:txBody>
            <a:bodyPr anchor="ctr"/>
            <a:lstStyle/>
            <a:p>
              <a:pPr>
                <a:lnSpc>
                  <a:spcPct val="85000"/>
                </a:lnSpc>
                <a:spcBef>
                  <a:spcPct val="0"/>
                </a:spcBef>
              </a:pPr>
              <a:r>
                <a:rPr lang="zh-CN" altLang="en-US" b="1">
                  <a:solidFill>
                    <a:srgbClr val="0000CC"/>
                  </a:solidFill>
                </a:rPr>
                <a:t>临床</a:t>
              </a:r>
              <a:r>
                <a:rPr lang="en-US" altLang="zh-CN" b="1">
                  <a:solidFill>
                    <a:srgbClr val="0000CC"/>
                  </a:solidFill>
                </a:rPr>
                <a:t>/</a:t>
              </a:r>
              <a:r>
                <a:rPr lang="zh-CN" altLang="en-US" b="1">
                  <a:solidFill>
                    <a:srgbClr val="0000CC"/>
                  </a:solidFill>
                </a:rPr>
                <a:t>实验室培训</a:t>
              </a:r>
              <a:endParaRPr lang="en-US" altLang="zh-CN" b="1">
                <a:solidFill>
                  <a:srgbClr val="0000CC"/>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587"/>
                                        </p:tgtEl>
                                        <p:attrNameLst>
                                          <p:attrName>style.visibility</p:attrName>
                                        </p:attrNameLst>
                                      </p:cBhvr>
                                      <p:to>
                                        <p:strVal val="visible"/>
                                      </p:to>
                                    </p:set>
                                    <p:animEffect transition="in" filter="fade">
                                      <p:cBhvr>
                                        <p:cTn id="7" dur="500"/>
                                        <p:tgtEl>
                                          <p:spTgt spid="5795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9593"/>
                                        </p:tgtEl>
                                        <p:attrNameLst>
                                          <p:attrName>style.visibility</p:attrName>
                                        </p:attrNameLst>
                                      </p:cBhvr>
                                      <p:to>
                                        <p:strVal val="visible"/>
                                      </p:to>
                                    </p:set>
                                    <p:animEffect transition="in" filter="fade">
                                      <p:cBhvr>
                                        <p:cTn id="12" dur="500"/>
                                        <p:tgtEl>
                                          <p:spTgt spid="57959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79599"/>
                                        </p:tgtEl>
                                        <p:attrNameLst>
                                          <p:attrName>style.visibility</p:attrName>
                                        </p:attrNameLst>
                                      </p:cBhvr>
                                      <p:to>
                                        <p:strVal val="visible"/>
                                      </p:to>
                                    </p:set>
                                    <p:animEffect transition="in" filter="slide(fromBottom)">
                                      <p:cBhvr>
                                        <p:cTn id="17" dur="500"/>
                                        <p:tgtEl>
                                          <p:spTgt spid="579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body" idx="1"/>
          </p:nvPr>
        </p:nvSpPr>
        <p:spPr bwMode="auto">
          <a:xfrm>
            <a:off x="1524000" y="1905000"/>
            <a:ext cx="7466013" cy="4191000"/>
          </a:xfrm>
          <a:noFill/>
          <a:ln>
            <a:miter lim="800000"/>
            <a:headEnd/>
            <a:tailEnd/>
          </a:ln>
        </p:spPr>
        <p:txBody>
          <a:bodyPr vert="horz" wrap="square" lIns="91440" tIns="45720" rIns="91440" bIns="45720" numCol="1" anchor="t" anchorCtr="0" compatLnSpc="1">
            <a:prstTxWarp prst="textNoShape">
              <a:avLst/>
            </a:prstTxWarp>
          </a:bodyPr>
          <a:lstStyle/>
          <a:p>
            <a:pPr marL="534988" indent="-534988" eaLnBrk="0" hangingPunct="0">
              <a:spcBef>
                <a:spcPct val="55000"/>
              </a:spcBef>
              <a:buClr>
                <a:srgbClr val="F50B2C"/>
              </a:buClr>
              <a:buSzPct val="75000"/>
              <a:buFont typeface="Wingdings" pitchFamily="2" charset="2"/>
              <a:buChar char="p"/>
            </a:pPr>
            <a:r>
              <a:rPr lang="zh-CN" altLang="en-US" sz="2800" b="1">
                <a:solidFill>
                  <a:srgbClr val="0000CC"/>
                </a:solidFill>
                <a:ea typeface="黑体" pitchFamily="49" charset="-122"/>
                <a:cs typeface="Arial" pitchFamily="34" charset="0"/>
              </a:rPr>
              <a:t>临床常用</a:t>
            </a:r>
          </a:p>
          <a:p>
            <a:pPr marL="534988" indent="-534988" eaLnBrk="0" hangingPunct="0">
              <a:spcBef>
                <a:spcPct val="55000"/>
              </a:spcBef>
              <a:buClr>
                <a:srgbClr val="F50B2C"/>
              </a:buClr>
              <a:buSzPct val="75000"/>
              <a:buFont typeface="Wingdings" pitchFamily="2" charset="2"/>
              <a:buChar char="p"/>
            </a:pPr>
            <a:r>
              <a:rPr lang="zh-CN" altLang="en-US" sz="2800" b="1">
                <a:solidFill>
                  <a:srgbClr val="0000CC"/>
                </a:solidFill>
                <a:ea typeface="黑体" pitchFamily="49" charset="-122"/>
                <a:cs typeface="Arial" pitchFamily="34" charset="0"/>
              </a:rPr>
              <a:t>治疗窗较窄</a:t>
            </a:r>
          </a:p>
          <a:p>
            <a:pPr marL="534988" indent="-534988" eaLnBrk="0" hangingPunct="0">
              <a:spcBef>
                <a:spcPct val="55000"/>
              </a:spcBef>
              <a:buClr>
                <a:srgbClr val="F50B2C"/>
              </a:buClr>
              <a:buSzPct val="75000"/>
              <a:buFont typeface="Wingdings" pitchFamily="2" charset="2"/>
              <a:buChar char="p"/>
            </a:pPr>
            <a:r>
              <a:rPr lang="zh-CN" altLang="en-US" sz="2800" b="1">
                <a:solidFill>
                  <a:srgbClr val="0000CC"/>
                </a:solidFill>
                <a:ea typeface="黑体" pitchFamily="49" charset="-122"/>
                <a:cs typeface="Arial" pitchFamily="34" charset="0"/>
              </a:rPr>
              <a:t>超过治疗窗用药风险增大</a:t>
            </a:r>
          </a:p>
          <a:p>
            <a:pPr marL="534988" indent="-534988" eaLnBrk="0" hangingPunct="0">
              <a:spcBef>
                <a:spcPct val="55000"/>
              </a:spcBef>
              <a:buClr>
                <a:srgbClr val="F50B2C"/>
              </a:buClr>
              <a:buSzPct val="75000"/>
              <a:buFont typeface="Wingdings" pitchFamily="2" charset="2"/>
              <a:buChar char="p"/>
            </a:pPr>
            <a:r>
              <a:rPr lang="zh-CN" altLang="en-US" sz="2800" b="1">
                <a:solidFill>
                  <a:srgbClr val="0000CC"/>
                </a:solidFill>
                <a:ea typeface="黑体" pitchFamily="49" charset="-122"/>
                <a:cs typeface="Arial" pitchFamily="34" charset="0"/>
              </a:rPr>
              <a:t>药物反应个体差异大</a:t>
            </a:r>
          </a:p>
          <a:p>
            <a:pPr marL="534988" indent="-534988" eaLnBrk="0" hangingPunct="0">
              <a:spcBef>
                <a:spcPct val="55000"/>
              </a:spcBef>
              <a:buClr>
                <a:srgbClr val="F50B2C"/>
              </a:buClr>
              <a:buSzPct val="75000"/>
              <a:buFont typeface="Wingdings" pitchFamily="2" charset="2"/>
              <a:buChar char="p"/>
            </a:pPr>
            <a:r>
              <a:rPr lang="zh-CN" altLang="en-US" sz="2800" b="1">
                <a:solidFill>
                  <a:srgbClr val="0000CC"/>
                </a:solidFill>
                <a:ea typeface="黑体" pitchFamily="49" charset="-122"/>
                <a:cs typeface="Arial" pitchFamily="34" charset="0"/>
              </a:rPr>
              <a:t>没有替代药物可选</a:t>
            </a:r>
          </a:p>
        </p:txBody>
      </p:sp>
      <p:sp>
        <p:nvSpPr>
          <p:cNvPr id="361475" name="Rectangle 3"/>
          <p:cNvSpPr>
            <a:spLocks noGrp="1" noChangeArrowheads="1"/>
          </p:cNvSpPr>
          <p:nvPr>
            <p:ph type="title"/>
          </p:nvPr>
        </p:nvSpPr>
        <p:spPr bwMode="auto">
          <a:xfrm>
            <a:off x="1514475" y="358775"/>
            <a:ext cx="7434263" cy="1143000"/>
          </a:xfrm>
          <a:noFill/>
          <a:ln>
            <a:miter lim="800000"/>
            <a:headEnd/>
            <a:tailEnd/>
          </a:ln>
        </p:spPr>
        <p:txBody>
          <a:bodyPr vert="horz" wrap="square" lIns="91440" tIns="45720" rIns="91440" bIns="45720" numCol="1" anchor="t" anchorCtr="0" compatLnSpc="1">
            <a:prstTxWarp prst="textNoShape">
              <a:avLst/>
            </a:prstTxWarp>
          </a:bodyPr>
          <a:lstStyle/>
          <a:p>
            <a:r>
              <a:rPr lang="zh-CN" altLang="en-US" sz="2800" b="1">
                <a:solidFill>
                  <a:srgbClr val="0000CC"/>
                </a:solidFill>
                <a:ea typeface="黑体" pitchFamily="49" charset="-122"/>
              </a:rPr>
              <a:t>需要</a:t>
            </a:r>
            <a:r>
              <a:rPr lang="en-US" altLang="zh-CN" sz="2800" b="1">
                <a:solidFill>
                  <a:srgbClr val="0000CC"/>
                </a:solidFill>
                <a:ea typeface="黑体" pitchFamily="49" charset="-122"/>
              </a:rPr>
              <a:t>PGx</a:t>
            </a:r>
            <a:r>
              <a:rPr lang="zh-CN" altLang="en-US" sz="2800" b="1">
                <a:solidFill>
                  <a:srgbClr val="0000CC"/>
                </a:solidFill>
                <a:ea typeface="黑体" pitchFamily="49" charset="-122"/>
              </a:rPr>
              <a:t>干预施行个体化治疗的药物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4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4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14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build="p" bldLvl="3"/>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Text Box 2"/>
          <p:cNvSpPr txBox="1">
            <a:spLocks noChangeArrowheads="1"/>
          </p:cNvSpPr>
          <p:nvPr/>
        </p:nvSpPr>
        <p:spPr bwMode="auto">
          <a:xfrm>
            <a:off x="1066800" y="2032000"/>
            <a:ext cx="7696200" cy="3378200"/>
          </a:xfrm>
          <a:prstGeom prst="rect">
            <a:avLst/>
          </a:prstGeom>
          <a:noFill/>
          <a:ln w="9525">
            <a:noFill/>
            <a:miter lim="800000"/>
            <a:headEnd/>
            <a:tailEnd/>
          </a:ln>
          <a:effectLst/>
        </p:spPr>
        <p:txBody>
          <a:bodyPr>
            <a:spAutoFit/>
          </a:bodyPr>
          <a:lstStyle/>
          <a:p>
            <a:pPr marL="355600" indent="-355600" eaLnBrk="1" hangingPunct="1">
              <a:spcBef>
                <a:spcPct val="100000"/>
              </a:spcBef>
              <a:buSzPct val="60000"/>
              <a:buFont typeface="Wingdings" pitchFamily="2" charset="2"/>
              <a:buChar char="n"/>
            </a:pPr>
            <a:r>
              <a:rPr lang="zh-CN" altLang="en-US" sz="2400" b="1">
                <a:solidFill>
                  <a:srgbClr val="000099"/>
                </a:solidFill>
                <a:cs typeface="Arial" pitchFamily="34" charset="0"/>
              </a:rPr>
              <a:t>男，</a:t>
            </a:r>
            <a:r>
              <a:rPr lang="en-US" altLang="zh-CN" sz="2400" b="1">
                <a:solidFill>
                  <a:srgbClr val="000099"/>
                </a:solidFill>
                <a:cs typeface="Arial" pitchFamily="34" charset="0"/>
              </a:rPr>
              <a:t>56 </a:t>
            </a:r>
            <a:r>
              <a:rPr lang="zh-CN" altLang="en-US" sz="2400" b="1">
                <a:solidFill>
                  <a:srgbClr val="000099"/>
                </a:solidFill>
                <a:cs typeface="Arial" pitchFamily="34" charset="0"/>
              </a:rPr>
              <a:t>岁，高血压，职员</a:t>
            </a:r>
            <a:endParaRPr lang="en-US" altLang="zh-CN" sz="2400" b="1">
              <a:solidFill>
                <a:srgbClr val="000099"/>
              </a:solidFill>
              <a:cs typeface="Arial" pitchFamily="34" charset="0"/>
            </a:endParaRPr>
          </a:p>
          <a:p>
            <a:pPr marL="355600" indent="-355600" eaLnBrk="1" hangingPunct="1">
              <a:spcBef>
                <a:spcPct val="100000"/>
              </a:spcBef>
              <a:buSzPct val="60000"/>
              <a:buFont typeface="Wingdings" pitchFamily="2" charset="2"/>
              <a:buChar char="n"/>
            </a:pPr>
            <a:r>
              <a:rPr lang="zh-CN" altLang="en-US" sz="2400" b="1">
                <a:solidFill>
                  <a:srgbClr val="000099"/>
                </a:solidFill>
                <a:cs typeface="Arial" pitchFamily="34" charset="0"/>
              </a:rPr>
              <a:t>美托洛尔 </a:t>
            </a:r>
            <a:r>
              <a:rPr lang="en-US" altLang="zh-CN" sz="2400" b="1">
                <a:solidFill>
                  <a:srgbClr val="000099"/>
                </a:solidFill>
                <a:cs typeface="Arial" pitchFamily="34" charset="0"/>
              </a:rPr>
              <a:t>20mg bid; </a:t>
            </a:r>
            <a:r>
              <a:rPr lang="zh-CN" altLang="en-US" sz="2400" b="1">
                <a:solidFill>
                  <a:srgbClr val="000099"/>
                </a:solidFill>
                <a:cs typeface="Arial" pitchFamily="34" charset="0"/>
              </a:rPr>
              <a:t>高血压和交感神经高反应控制差</a:t>
            </a:r>
          </a:p>
          <a:p>
            <a:pPr marL="355600" indent="-355600" eaLnBrk="1" hangingPunct="1">
              <a:spcBef>
                <a:spcPct val="100000"/>
              </a:spcBef>
              <a:buSzPct val="60000"/>
              <a:buFont typeface="Wingdings" pitchFamily="2" charset="2"/>
              <a:buChar char="n"/>
            </a:pPr>
            <a:r>
              <a:rPr lang="zh-CN" altLang="en-US" sz="2400" b="1">
                <a:solidFill>
                  <a:srgbClr val="000099"/>
                </a:solidFill>
                <a:cs typeface="Arial" pitchFamily="34" charset="0"/>
              </a:rPr>
              <a:t>基因检测：</a:t>
            </a:r>
            <a:r>
              <a:rPr lang="zh-CN" altLang="en-US" sz="2400" b="1">
                <a:solidFill>
                  <a:srgbClr val="000099"/>
                </a:solidFill>
                <a:cs typeface="Arial" pitchFamily="34" charset="0"/>
                <a:sym typeface="Symbol" pitchFamily="18" charset="2"/>
              </a:rPr>
              <a:t></a:t>
            </a:r>
            <a:r>
              <a:rPr lang="en-US" altLang="zh-CN" sz="2400" b="1">
                <a:solidFill>
                  <a:srgbClr val="000099"/>
                </a:solidFill>
                <a:cs typeface="Arial" pitchFamily="34" charset="0"/>
                <a:sym typeface="Symbol" pitchFamily="18" charset="2"/>
              </a:rPr>
              <a:t>1- Gly389Gly</a:t>
            </a:r>
          </a:p>
          <a:p>
            <a:pPr marL="355600" indent="-355600" eaLnBrk="1" hangingPunct="1">
              <a:spcBef>
                <a:spcPct val="100000"/>
              </a:spcBef>
              <a:buSzPct val="60000"/>
              <a:buFont typeface="Wingdings" pitchFamily="2" charset="2"/>
              <a:buChar char="n"/>
            </a:pPr>
            <a:r>
              <a:rPr lang="zh-CN" altLang="en-US" sz="2400" b="1">
                <a:solidFill>
                  <a:srgbClr val="000099"/>
                </a:solidFill>
                <a:cs typeface="Arial" pitchFamily="34" charset="0"/>
                <a:sym typeface="Symbol" pitchFamily="18" charset="2"/>
              </a:rPr>
              <a:t>用药指导：增大</a:t>
            </a:r>
            <a:r>
              <a:rPr lang="en-US" altLang="zh-CN" sz="2400" b="1">
                <a:solidFill>
                  <a:srgbClr val="000099"/>
                </a:solidFill>
                <a:cs typeface="Arial" pitchFamily="34" charset="0"/>
                <a:sym typeface="Symbol" pitchFamily="18" charset="2"/>
              </a:rPr>
              <a:t>180%</a:t>
            </a:r>
            <a:r>
              <a:rPr lang="zh-CN" altLang="en-US" sz="2400" b="1">
                <a:solidFill>
                  <a:srgbClr val="000099"/>
                </a:solidFill>
                <a:cs typeface="Arial" pitchFamily="34" charset="0"/>
                <a:sym typeface="Symbol" pitchFamily="18" charset="2"/>
              </a:rPr>
              <a:t>美托洛尔的剂量</a:t>
            </a:r>
          </a:p>
          <a:p>
            <a:pPr marL="355600" indent="-355600" eaLnBrk="1" hangingPunct="1">
              <a:spcBef>
                <a:spcPct val="100000"/>
              </a:spcBef>
              <a:buSzPct val="60000"/>
              <a:buFont typeface="Wingdings" pitchFamily="2" charset="2"/>
              <a:buChar char="n"/>
            </a:pPr>
            <a:r>
              <a:rPr lang="en-US" altLang="zh-CN" sz="2400" b="1">
                <a:solidFill>
                  <a:srgbClr val="000099"/>
                </a:solidFill>
                <a:cs typeface="Arial" pitchFamily="34" charset="0"/>
                <a:sym typeface="Symbol" pitchFamily="18" charset="2"/>
              </a:rPr>
              <a:t>40mg bid; </a:t>
            </a:r>
            <a:r>
              <a:rPr lang="zh-CN" altLang="en-US" sz="2400" b="1">
                <a:solidFill>
                  <a:srgbClr val="000099"/>
                </a:solidFill>
                <a:cs typeface="Arial" pitchFamily="34" charset="0"/>
              </a:rPr>
              <a:t>高血压和交感神经高反应得到很好控制</a:t>
            </a:r>
          </a:p>
        </p:txBody>
      </p:sp>
      <p:sp>
        <p:nvSpPr>
          <p:cNvPr id="420867" name="Text Box 3"/>
          <p:cNvSpPr txBox="1">
            <a:spLocks noChangeArrowheads="1"/>
          </p:cNvSpPr>
          <p:nvPr/>
        </p:nvSpPr>
        <p:spPr bwMode="auto">
          <a:xfrm>
            <a:off x="1524000" y="381000"/>
            <a:ext cx="6553200" cy="519113"/>
          </a:xfrm>
          <a:prstGeom prst="rect">
            <a:avLst/>
          </a:prstGeom>
          <a:noFill/>
          <a:ln w="9525">
            <a:noFill/>
            <a:miter lim="800000"/>
            <a:headEnd/>
            <a:tailEnd/>
          </a:ln>
          <a:effectLst/>
        </p:spPr>
        <p:txBody>
          <a:bodyPr>
            <a:spAutoFit/>
          </a:bodyPr>
          <a:lstStyle/>
          <a:p>
            <a:pPr eaLnBrk="1" hangingPunct="1"/>
            <a:r>
              <a:rPr lang="zh-CN" altLang="en-US" sz="2800" b="1">
                <a:solidFill>
                  <a:srgbClr val="000099"/>
                </a:solidFill>
                <a:cs typeface="Arial" pitchFamily="34" charset="0"/>
              </a:rPr>
              <a:t>个案举例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ChangeArrowheads="1"/>
          </p:cNvSpPr>
          <p:nvPr/>
        </p:nvSpPr>
        <p:spPr bwMode="auto">
          <a:xfrm>
            <a:off x="0" y="-185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3523" name="Rectangle 3"/>
          <p:cNvSpPr>
            <a:spLocks noChangeArrowheads="1"/>
          </p:cNvSpPr>
          <p:nvPr/>
        </p:nvSpPr>
        <p:spPr bwMode="auto">
          <a:xfrm>
            <a:off x="-193675" y="-414338"/>
            <a:ext cx="184150" cy="457201"/>
          </a:xfrm>
          <a:prstGeom prst="rect">
            <a:avLst/>
          </a:prstGeom>
          <a:noFill/>
          <a:ln w="9525">
            <a:noFill/>
            <a:miter lim="800000"/>
            <a:headEnd/>
            <a:tailEnd/>
          </a:ln>
          <a:effectLst/>
        </p:spPr>
        <p:txBody>
          <a:bodyPr wrap="none" anchor="ctr">
            <a:spAutoFit/>
          </a:bodyPr>
          <a:lstStyle/>
          <a:p>
            <a:pPr>
              <a:spcBef>
                <a:spcPct val="0"/>
              </a:spcBef>
            </a:pPr>
            <a:endParaRPr lang="zh-CN" altLang="en-US" sz="2400">
              <a:latin typeface="Times" charset="0"/>
              <a:ea typeface="宋体" pitchFamily="2" charset="-122"/>
              <a:cs typeface="Arial" pitchFamily="34" charset="0"/>
            </a:endParaRPr>
          </a:p>
        </p:txBody>
      </p:sp>
      <p:sp>
        <p:nvSpPr>
          <p:cNvPr id="363524" name="Text Box 4"/>
          <p:cNvSpPr txBox="1">
            <a:spLocks noChangeArrowheads="1"/>
          </p:cNvSpPr>
          <p:nvPr/>
        </p:nvSpPr>
        <p:spPr bwMode="auto">
          <a:xfrm>
            <a:off x="1431925" y="319088"/>
            <a:ext cx="5426075" cy="519112"/>
          </a:xfrm>
          <a:prstGeom prst="rect">
            <a:avLst/>
          </a:prstGeom>
          <a:noFill/>
          <a:ln w="9525">
            <a:noFill/>
            <a:miter lim="800000"/>
            <a:headEnd/>
            <a:tailEnd/>
          </a:ln>
          <a:effectLst/>
        </p:spPr>
        <p:txBody>
          <a:bodyPr>
            <a:spAutoFit/>
          </a:bodyPr>
          <a:lstStyle/>
          <a:p>
            <a:pPr eaLnBrk="1" latinLnBrk="1" hangingPunct="1"/>
            <a:r>
              <a:rPr lang="zh-CN" altLang="en-US" sz="2800" b="1">
                <a:solidFill>
                  <a:srgbClr val="0000CC"/>
                </a:solidFill>
                <a:cs typeface="Arial" pitchFamily="34" charset="0"/>
              </a:rPr>
              <a:t>个体化药物治疗临床服务</a:t>
            </a:r>
            <a:endParaRPr lang="en-US" altLang="zh-CN" sz="2800" b="1">
              <a:solidFill>
                <a:srgbClr val="0000CC"/>
              </a:solidFill>
              <a:cs typeface="Arial" pitchFamily="34" charset="0"/>
            </a:endParaRPr>
          </a:p>
        </p:txBody>
      </p:sp>
      <p:pic>
        <p:nvPicPr>
          <p:cNvPr id="363530" name="Picture 10" descr="44005_201217016_2"/>
          <p:cNvPicPr>
            <a:picLocks noChangeAspect="1" noChangeArrowheads="1"/>
          </p:cNvPicPr>
          <p:nvPr/>
        </p:nvPicPr>
        <p:blipFill>
          <a:blip r:embed="rId3"/>
          <a:srcRect/>
          <a:stretch>
            <a:fillRect/>
          </a:stretch>
        </p:blipFill>
        <p:spPr bwMode="auto">
          <a:xfrm>
            <a:off x="900113" y="958850"/>
            <a:ext cx="7200900" cy="5899150"/>
          </a:xfrm>
          <a:prstGeom prst="rect">
            <a:avLst/>
          </a:prstGeom>
          <a:noFill/>
        </p:spPr>
      </p:pic>
      <p:sp>
        <p:nvSpPr>
          <p:cNvPr id="363535" name="Oval 15"/>
          <p:cNvSpPr>
            <a:spLocks noChangeArrowheads="1"/>
          </p:cNvSpPr>
          <p:nvPr/>
        </p:nvSpPr>
        <p:spPr bwMode="auto">
          <a:xfrm>
            <a:off x="5580063" y="5157788"/>
            <a:ext cx="215900" cy="215900"/>
          </a:xfrm>
          <a:prstGeom prst="ellipse">
            <a:avLst/>
          </a:prstGeom>
          <a:solidFill>
            <a:srgbClr val="FF0000"/>
          </a:solidFill>
          <a:ln w="9525">
            <a:solidFill>
              <a:srgbClr val="FF0000"/>
            </a:solidFill>
            <a:round/>
            <a:headEnd/>
            <a:tailEnd/>
          </a:ln>
          <a:effectLst/>
        </p:spPr>
        <p:txBody>
          <a:bodyPr wrap="none" anchor="ctr">
            <a:spAutoFit/>
          </a:bodyPr>
          <a:lstStyle/>
          <a:p>
            <a:endParaRPr lang="zh-CN" altLang="en-US"/>
          </a:p>
        </p:txBody>
      </p:sp>
      <p:sp>
        <p:nvSpPr>
          <p:cNvPr id="363536" name="Line 16"/>
          <p:cNvSpPr>
            <a:spLocks noChangeShapeType="1"/>
          </p:cNvSpPr>
          <p:nvPr/>
        </p:nvSpPr>
        <p:spPr bwMode="auto">
          <a:xfrm flipV="1">
            <a:off x="5722938" y="3140075"/>
            <a:ext cx="504825" cy="2089150"/>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sp>
        <p:nvSpPr>
          <p:cNvPr id="363537" name="Line 17"/>
          <p:cNvSpPr>
            <a:spLocks noChangeShapeType="1"/>
          </p:cNvSpPr>
          <p:nvPr/>
        </p:nvSpPr>
        <p:spPr bwMode="auto">
          <a:xfrm flipV="1">
            <a:off x="5724525" y="5157788"/>
            <a:ext cx="503238" cy="71437"/>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sp>
        <p:nvSpPr>
          <p:cNvPr id="363538" name="Line 18"/>
          <p:cNvSpPr>
            <a:spLocks noChangeShapeType="1"/>
          </p:cNvSpPr>
          <p:nvPr/>
        </p:nvSpPr>
        <p:spPr bwMode="auto">
          <a:xfrm flipV="1">
            <a:off x="5724525" y="4581525"/>
            <a:ext cx="792163" cy="647700"/>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sp>
        <p:nvSpPr>
          <p:cNvPr id="363539" name="Line 19"/>
          <p:cNvSpPr>
            <a:spLocks noChangeShapeType="1"/>
          </p:cNvSpPr>
          <p:nvPr/>
        </p:nvSpPr>
        <p:spPr bwMode="auto">
          <a:xfrm flipH="1" flipV="1">
            <a:off x="5219700" y="4076700"/>
            <a:ext cx="504825" cy="1223963"/>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sp>
        <p:nvSpPr>
          <p:cNvPr id="363540" name="Line 20"/>
          <p:cNvSpPr>
            <a:spLocks noChangeShapeType="1"/>
          </p:cNvSpPr>
          <p:nvPr/>
        </p:nvSpPr>
        <p:spPr bwMode="auto">
          <a:xfrm flipH="1" flipV="1">
            <a:off x="4932363" y="4941888"/>
            <a:ext cx="719137" cy="287337"/>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sp>
        <p:nvSpPr>
          <p:cNvPr id="363541" name="Line 21"/>
          <p:cNvSpPr>
            <a:spLocks noChangeShapeType="1"/>
          </p:cNvSpPr>
          <p:nvPr/>
        </p:nvSpPr>
        <p:spPr bwMode="auto">
          <a:xfrm>
            <a:off x="5724525" y="5229225"/>
            <a:ext cx="215900" cy="720725"/>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sp>
        <p:nvSpPr>
          <p:cNvPr id="363542" name="Line 22"/>
          <p:cNvSpPr>
            <a:spLocks noChangeShapeType="1"/>
          </p:cNvSpPr>
          <p:nvPr/>
        </p:nvSpPr>
        <p:spPr bwMode="auto">
          <a:xfrm rot="-178376">
            <a:off x="5724525" y="5229225"/>
            <a:ext cx="935038" cy="215900"/>
          </a:xfrm>
          <a:prstGeom prst="line">
            <a:avLst/>
          </a:prstGeom>
          <a:noFill/>
          <a:ln w="28575">
            <a:solidFill>
              <a:srgbClr val="FF0000"/>
            </a:solidFill>
            <a:round/>
            <a:headEnd/>
            <a:tailEnd type="triangle" w="med" len="med"/>
          </a:ln>
          <a:effectLst/>
        </p:spPr>
        <p:txBody>
          <a:bodyPr wrap="none">
            <a:spAutoFit/>
          </a:bodyPr>
          <a:lstStyle/>
          <a:p>
            <a:endParaRPr lang="zh-CN" altLang="en-US"/>
          </a:p>
        </p:txBody>
      </p:sp>
      <p:grpSp>
        <p:nvGrpSpPr>
          <p:cNvPr id="363543" name="Group 4"/>
          <p:cNvGrpSpPr>
            <a:grpSpLocks/>
          </p:cNvGrpSpPr>
          <p:nvPr/>
        </p:nvGrpSpPr>
        <p:grpSpPr bwMode="auto">
          <a:xfrm>
            <a:off x="219075" y="1031875"/>
            <a:ext cx="8153400" cy="82550"/>
            <a:chOff x="240" y="893"/>
            <a:chExt cx="5232" cy="115"/>
          </a:xfrm>
        </p:grpSpPr>
        <p:sp>
          <p:nvSpPr>
            <p:cNvPr id="434181" name="Rectangle 5"/>
            <p:cNvSpPr>
              <a:spLocks noChangeArrowheads="1"/>
            </p:cNvSpPr>
            <p:nvPr/>
          </p:nvSpPr>
          <p:spPr bwMode="auto">
            <a:xfrm>
              <a:off x="4320" y="893"/>
              <a:ext cx="1152" cy="115"/>
            </a:xfrm>
            <a:prstGeom prst="rect">
              <a:avLst/>
            </a:prstGeom>
            <a:solidFill>
              <a:srgbClr val="9999FF"/>
            </a:solidFill>
            <a:ln w="9525" algn="ctr">
              <a:noFill/>
              <a:miter lim="800000"/>
              <a:headEnd/>
              <a:tailEnd/>
            </a:ln>
            <a:effectLst/>
          </p:spPr>
          <p:txBody>
            <a:bodyPr wrap="none" anchor="ctr"/>
            <a:lstStyle/>
            <a:p>
              <a:pPr algn="ctr" eaLnBrk="1" hangingPunct="1">
                <a:spcBef>
                  <a:spcPct val="0"/>
                </a:spcBef>
              </a:pPr>
              <a:endParaRPr lang="zh-CN" altLang="en-US" sz="2400">
                <a:latin typeface="Times New Roman" pitchFamily="18" charset="0"/>
                <a:ea typeface="MS PGothic" pitchFamily="34" charset="-128"/>
                <a:cs typeface="Arial" pitchFamily="34" charset="0"/>
              </a:endParaRPr>
            </a:p>
          </p:txBody>
        </p:sp>
        <p:sp>
          <p:nvSpPr>
            <p:cNvPr id="434182" name="Line 6"/>
            <p:cNvSpPr>
              <a:spLocks noChangeShapeType="1"/>
            </p:cNvSpPr>
            <p:nvPr/>
          </p:nvSpPr>
          <p:spPr bwMode="auto">
            <a:xfrm>
              <a:off x="240" y="941"/>
              <a:ext cx="5232" cy="0"/>
            </a:xfrm>
            <a:prstGeom prst="line">
              <a:avLst/>
            </a:prstGeom>
            <a:noFill/>
            <a:ln w="9525">
              <a:noFill/>
              <a:round/>
              <a:headEnd/>
              <a:tailEnd/>
            </a:ln>
            <a:effectLst/>
          </p:spPr>
          <p:txBody>
            <a:bodyPr wrap="none" anchor="ctr"/>
            <a:lstStyle/>
            <a:p>
              <a:endParaRPr lang="zh-CN" altLang="en-US"/>
            </a:p>
          </p:txBody>
        </p:sp>
      </p:grpSp>
      <p:sp>
        <p:nvSpPr>
          <p:cNvPr id="363546" name="Line 26"/>
          <p:cNvSpPr>
            <a:spLocks noChangeShapeType="1"/>
          </p:cNvSpPr>
          <p:nvPr/>
        </p:nvSpPr>
        <p:spPr bwMode="auto">
          <a:xfrm>
            <a:off x="1666875" y="1071563"/>
            <a:ext cx="5399088" cy="0"/>
          </a:xfrm>
          <a:prstGeom prst="line">
            <a:avLst/>
          </a:prstGeom>
          <a:noFill/>
          <a:ln w="9525">
            <a:solidFill>
              <a:srgbClr val="5D5DFF"/>
            </a:solidFill>
            <a:round/>
            <a:headEnd/>
            <a:tailEnd/>
          </a:ln>
          <a:effectLst/>
        </p:spPr>
        <p:txBody>
          <a:bodyPr>
            <a:spAutoFit/>
          </a:bodyPr>
          <a:lstStyle/>
          <a:p>
            <a:endParaRPr lang="zh-CN" altLang="en-US"/>
          </a:p>
        </p:txBody>
      </p:sp>
      <p:sp>
        <p:nvSpPr>
          <p:cNvPr id="363547" name="Oval 27"/>
          <p:cNvSpPr>
            <a:spLocks noChangeArrowheads="1"/>
          </p:cNvSpPr>
          <p:nvPr/>
        </p:nvSpPr>
        <p:spPr bwMode="auto">
          <a:xfrm>
            <a:off x="5105400" y="3952875"/>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48" name="Oval 28"/>
          <p:cNvSpPr>
            <a:spLocks noChangeArrowheads="1"/>
          </p:cNvSpPr>
          <p:nvPr/>
        </p:nvSpPr>
        <p:spPr bwMode="auto">
          <a:xfrm>
            <a:off x="4819650" y="4848225"/>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49" name="Oval 29"/>
          <p:cNvSpPr>
            <a:spLocks noChangeArrowheads="1"/>
          </p:cNvSpPr>
          <p:nvPr/>
        </p:nvSpPr>
        <p:spPr bwMode="auto">
          <a:xfrm>
            <a:off x="6143625" y="3009900"/>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50" name="Oval 30"/>
          <p:cNvSpPr>
            <a:spLocks noChangeArrowheads="1"/>
          </p:cNvSpPr>
          <p:nvPr/>
        </p:nvSpPr>
        <p:spPr bwMode="auto">
          <a:xfrm>
            <a:off x="6600825" y="5334000"/>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51" name="Oval 31"/>
          <p:cNvSpPr>
            <a:spLocks noChangeArrowheads="1"/>
          </p:cNvSpPr>
          <p:nvPr/>
        </p:nvSpPr>
        <p:spPr bwMode="auto">
          <a:xfrm>
            <a:off x="6400800" y="4476750"/>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52" name="Oval 32"/>
          <p:cNvSpPr>
            <a:spLocks noChangeArrowheads="1"/>
          </p:cNvSpPr>
          <p:nvPr/>
        </p:nvSpPr>
        <p:spPr bwMode="auto">
          <a:xfrm>
            <a:off x="6172200" y="5067300"/>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53" name="Oval 33"/>
          <p:cNvSpPr>
            <a:spLocks noChangeArrowheads="1"/>
          </p:cNvSpPr>
          <p:nvPr/>
        </p:nvSpPr>
        <p:spPr bwMode="auto">
          <a:xfrm>
            <a:off x="5876925" y="5895975"/>
            <a:ext cx="152400" cy="152400"/>
          </a:xfrm>
          <a:prstGeom prst="ellipse">
            <a:avLst/>
          </a:prstGeom>
          <a:noFill/>
          <a:ln w="41275">
            <a:solidFill>
              <a:srgbClr val="FF0000"/>
            </a:solidFill>
            <a:round/>
            <a:headEnd/>
            <a:tailEnd/>
          </a:ln>
          <a:effectLst/>
        </p:spPr>
        <p:txBody>
          <a:bodyPr wrap="none" anchor="ctr"/>
          <a:lstStyle/>
          <a:p>
            <a:endParaRPr lang="zh-CN" altLang="en-US"/>
          </a:p>
        </p:txBody>
      </p:sp>
      <p:sp>
        <p:nvSpPr>
          <p:cNvPr id="363554" name="Text Box 34"/>
          <p:cNvSpPr txBox="1">
            <a:spLocks noChangeArrowheads="1"/>
          </p:cNvSpPr>
          <p:nvPr/>
        </p:nvSpPr>
        <p:spPr bwMode="auto">
          <a:xfrm>
            <a:off x="6019800" y="5743575"/>
            <a:ext cx="838200" cy="366713"/>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广东</a:t>
            </a:r>
          </a:p>
        </p:txBody>
      </p:sp>
      <p:sp>
        <p:nvSpPr>
          <p:cNvPr id="363555" name="Text Box 35"/>
          <p:cNvSpPr txBox="1">
            <a:spLocks noChangeArrowheads="1"/>
          </p:cNvSpPr>
          <p:nvPr/>
        </p:nvSpPr>
        <p:spPr bwMode="auto">
          <a:xfrm>
            <a:off x="6705600" y="5195888"/>
            <a:ext cx="838200" cy="366712"/>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福建</a:t>
            </a:r>
          </a:p>
        </p:txBody>
      </p:sp>
      <p:sp>
        <p:nvSpPr>
          <p:cNvPr id="363556" name="Text Box 36"/>
          <p:cNvSpPr txBox="1">
            <a:spLocks noChangeArrowheads="1"/>
          </p:cNvSpPr>
          <p:nvPr/>
        </p:nvSpPr>
        <p:spPr bwMode="auto">
          <a:xfrm>
            <a:off x="6496050" y="4333875"/>
            <a:ext cx="838200" cy="366713"/>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安徽</a:t>
            </a:r>
          </a:p>
        </p:txBody>
      </p:sp>
      <p:sp>
        <p:nvSpPr>
          <p:cNvPr id="363557" name="Text Box 37"/>
          <p:cNvSpPr txBox="1">
            <a:spLocks noChangeArrowheads="1"/>
          </p:cNvSpPr>
          <p:nvPr/>
        </p:nvSpPr>
        <p:spPr bwMode="auto">
          <a:xfrm>
            <a:off x="5867400" y="2667000"/>
            <a:ext cx="838200" cy="366713"/>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北京</a:t>
            </a:r>
          </a:p>
        </p:txBody>
      </p:sp>
      <p:sp>
        <p:nvSpPr>
          <p:cNvPr id="363558" name="Text Box 38"/>
          <p:cNvSpPr txBox="1">
            <a:spLocks noChangeArrowheads="1"/>
          </p:cNvSpPr>
          <p:nvPr/>
        </p:nvSpPr>
        <p:spPr bwMode="auto">
          <a:xfrm>
            <a:off x="6296025" y="4938713"/>
            <a:ext cx="838200" cy="366712"/>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江西</a:t>
            </a:r>
          </a:p>
        </p:txBody>
      </p:sp>
      <p:sp>
        <p:nvSpPr>
          <p:cNvPr id="363559" name="Text Box 39"/>
          <p:cNvSpPr txBox="1">
            <a:spLocks noChangeArrowheads="1"/>
          </p:cNvSpPr>
          <p:nvPr/>
        </p:nvSpPr>
        <p:spPr bwMode="auto">
          <a:xfrm>
            <a:off x="5248275" y="3810000"/>
            <a:ext cx="838200" cy="366713"/>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陕西</a:t>
            </a:r>
          </a:p>
        </p:txBody>
      </p:sp>
      <p:sp>
        <p:nvSpPr>
          <p:cNvPr id="363560" name="Text Box 40"/>
          <p:cNvSpPr txBox="1">
            <a:spLocks noChangeArrowheads="1"/>
          </p:cNvSpPr>
          <p:nvPr/>
        </p:nvSpPr>
        <p:spPr bwMode="auto">
          <a:xfrm>
            <a:off x="4229100" y="4710113"/>
            <a:ext cx="838200" cy="366712"/>
          </a:xfrm>
          <a:prstGeom prst="rect">
            <a:avLst/>
          </a:prstGeom>
          <a:noFill/>
          <a:ln w="9525">
            <a:noFill/>
            <a:miter lim="800000"/>
            <a:headEnd/>
            <a:tailEnd/>
          </a:ln>
          <a:effectLst/>
        </p:spPr>
        <p:txBody>
          <a:bodyPr>
            <a:spAutoFit/>
          </a:bodyPr>
          <a:lstStyle/>
          <a:p>
            <a:r>
              <a:rPr lang="zh-CN" altLang="en-US" b="1">
                <a:solidFill>
                  <a:srgbClr val="000066"/>
                </a:solidFill>
                <a:latin typeface="楷体_GB2312" pitchFamily="49" charset="-122"/>
                <a:ea typeface="楷体_GB2312" pitchFamily="49" charset="-122"/>
              </a:rPr>
              <a:t>重庆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3536"/>
                                        </p:tgtEl>
                                        <p:attrNameLst>
                                          <p:attrName>style.visibility</p:attrName>
                                        </p:attrNameLst>
                                      </p:cBhvr>
                                      <p:to>
                                        <p:strVal val="visible"/>
                                      </p:to>
                                    </p:set>
                                    <p:animEffect transition="in" filter="circle(in)">
                                      <p:cBhvr>
                                        <p:cTn id="7" dur="2000"/>
                                        <p:tgtEl>
                                          <p:spTgt spid="36353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63538"/>
                                        </p:tgtEl>
                                        <p:attrNameLst>
                                          <p:attrName>style.visibility</p:attrName>
                                        </p:attrNameLst>
                                      </p:cBhvr>
                                      <p:to>
                                        <p:strVal val="visible"/>
                                      </p:to>
                                    </p:set>
                                    <p:animEffect transition="in" filter="circle(in)">
                                      <p:cBhvr>
                                        <p:cTn id="10" dur="2000"/>
                                        <p:tgtEl>
                                          <p:spTgt spid="36353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63537"/>
                                        </p:tgtEl>
                                        <p:attrNameLst>
                                          <p:attrName>style.visibility</p:attrName>
                                        </p:attrNameLst>
                                      </p:cBhvr>
                                      <p:to>
                                        <p:strVal val="visible"/>
                                      </p:to>
                                    </p:set>
                                    <p:animEffect transition="in" filter="circle(in)">
                                      <p:cBhvr>
                                        <p:cTn id="13" dur="2000"/>
                                        <p:tgtEl>
                                          <p:spTgt spid="36353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63542"/>
                                        </p:tgtEl>
                                        <p:attrNameLst>
                                          <p:attrName>style.visibility</p:attrName>
                                        </p:attrNameLst>
                                      </p:cBhvr>
                                      <p:to>
                                        <p:strVal val="visible"/>
                                      </p:to>
                                    </p:set>
                                    <p:animEffect transition="in" filter="circle(in)">
                                      <p:cBhvr>
                                        <p:cTn id="16" dur="2000"/>
                                        <p:tgtEl>
                                          <p:spTgt spid="36354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63539"/>
                                        </p:tgtEl>
                                        <p:attrNameLst>
                                          <p:attrName>style.visibility</p:attrName>
                                        </p:attrNameLst>
                                      </p:cBhvr>
                                      <p:to>
                                        <p:strVal val="visible"/>
                                      </p:to>
                                    </p:set>
                                    <p:animEffect transition="in" filter="circle(in)">
                                      <p:cBhvr>
                                        <p:cTn id="19" dur="2000"/>
                                        <p:tgtEl>
                                          <p:spTgt spid="36353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63540"/>
                                        </p:tgtEl>
                                        <p:attrNameLst>
                                          <p:attrName>style.visibility</p:attrName>
                                        </p:attrNameLst>
                                      </p:cBhvr>
                                      <p:to>
                                        <p:strVal val="visible"/>
                                      </p:to>
                                    </p:set>
                                    <p:animEffect transition="in" filter="circle(in)">
                                      <p:cBhvr>
                                        <p:cTn id="22" dur="2000"/>
                                        <p:tgtEl>
                                          <p:spTgt spid="36354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63541"/>
                                        </p:tgtEl>
                                        <p:attrNameLst>
                                          <p:attrName>style.visibility</p:attrName>
                                        </p:attrNameLst>
                                      </p:cBhvr>
                                      <p:to>
                                        <p:strVal val="visible"/>
                                      </p:to>
                                    </p:set>
                                    <p:animEffect transition="in" filter="circle(in)">
                                      <p:cBhvr>
                                        <p:cTn id="25" dur="2000"/>
                                        <p:tgtEl>
                                          <p:spTgt spid="36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36" grpId="0" animBg="1"/>
      <p:bldP spid="363537" grpId="0" animBg="1"/>
      <p:bldP spid="363538" grpId="0" animBg="1"/>
      <p:bldP spid="363539" grpId="0" animBg="1"/>
      <p:bldP spid="363540" grpId="0" animBg="1"/>
      <p:bldP spid="363541" grpId="0" animBg="1"/>
      <p:bldP spid="3635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Text Box 3"/>
          <p:cNvSpPr txBox="1">
            <a:spLocks noChangeArrowheads="1"/>
          </p:cNvSpPr>
          <p:nvPr/>
        </p:nvSpPr>
        <p:spPr bwMode="auto">
          <a:xfrm>
            <a:off x="762000" y="1260475"/>
            <a:ext cx="7686675" cy="701675"/>
          </a:xfrm>
          <a:prstGeom prst="rect">
            <a:avLst/>
          </a:prstGeom>
          <a:noFill/>
          <a:ln w="9525">
            <a:noFill/>
            <a:miter lim="800000"/>
            <a:headEnd/>
            <a:tailEnd/>
          </a:ln>
          <a:effectLst/>
        </p:spPr>
        <p:txBody>
          <a:bodyPr>
            <a:spAutoFit/>
          </a:bodyPr>
          <a:lstStyle/>
          <a:p>
            <a:pPr>
              <a:spcBef>
                <a:spcPct val="0"/>
              </a:spcBef>
            </a:pPr>
            <a:r>
              <a:rPr lang="zh-CN" altLang="en-US" sz="4000" b="1">
                <a:solidFill>
                  <a:srgbClr val="0033CC"/>
                </a:solidFill>
              </a:rPr>
              <a:t>目标</a:t>
            </a:r>
          </a:p>
        </p:txBody>
      </p:sp>
      <p:sp>
        <p:nvSpPr>
          <p:cNvPr id="366596" name="Text Box 4"/>
          <p:cNvSpPr txBox="1">
            <a:spLocks noChangeArrowheads="1"/>
          </p:cNvSpPr>
          <p:nvPr/>
        </p:nvSpPr>
        <p:spPr bwMode="auto">
          <a:xfrm>
            <a:off x="1031875" y="2133600"/>
            <a:ext cx="7883525" cy="3521075"/>
          </a:xfrm>
          <a:prstGeom prst="rect">
            <a:avLst/>
          </a:prstGeom>
          <a:noFill/>
          <a:ln w="9525">
            <a:noFill/>
            <a:miter lim="800000"/>
            <a:headEnd/>
            <a:tailEnd/>
          </a:ln>
          <a:effectLst/>
        </p:spPr>
        <p:txBody>
          <a:bodyPr>
            <a:spAutoFit/>
          </a:bodyPr>
          <a:lstStyle/>
          <a:p>
            <a:pPr marL="266700" indent="-266700" eaLnBrk="1" hangingPunct="1">
              <a:spcBef>
                <a:spcPct val="100000"/>
              </a:spcBef>
              <a:buFontTx/>
              <a:buChar char="•"/>
            </a:pPr>
            <a:r>
              <a:rPr lang="zh-CN" altLang="en-US" sz="2500" b="1">
                <a:solidFill>
                  <a:srgbClr val="236B23"/>
                </a:solidFill>
              </a:rPr>
              <a:t>把药物基因组学的知识的普及和应用纳入公众健康决策过程</a:t>
            </a:r>
            <a:endParaRPr lang="en-US" altLang="zh-CN" sz="2500" b="1">
              <a:solidFill>
                <a:srgbClr val="236B23"/>
              </a:solidFill>
            </a:endParaRPr>
          </a:p>
          <a:p>
            <a:pPr marL="266700" indent="-266700" eaLnBrk="1" hangingPunct="1">
              <a:spcBef>
                <a:spcPct val="100000"/>
              </a:spcBef>
              <a:buFontTx/>
              <a:buChar char="•"/>
            </a:pPr>
            <a:r>
              <a:rPr lang="zh-CN" altLang="en-US" sz="2500" b="1">
                <a:solidFill>
                  <a:srgbClr val="236B23"/>
                </a:solidFill>
              </a:rPr>
              <a:t>扩展发展中国家的遗传药理学和药物基因组学知识</a:t>
            </a:r>
            <a:endParaRPr lang="en-US" altLang="zh-CN" sz="2500" b="1">
              <a:solidFill>
                <a:srgbClr val="236B23"/>
              </a:solidFill>
            </a:endParaRPr>
          </a:p>
          <a:p>
            <a:pPr marL="266700" indent="-266700" eaLnBrk="1" hangingPunct="1">
              <a:spcBef>
                <a:spcPct val="100000"/>
              </a:spcBef>
              <a:buFontTx/>
              <a:buChar char="•"/>
            </a:pPr>
            <a:r>
              <a:rPr lang="zh-CN" altLang="en-US" sz="2500" b="1">
                <a:solidFill>
                  <a:srgbClr val="236B23"/>
                </a:solidFill>
              </a:rPr>
              <a:t>运用遗传药理学和药物基因组学为人们提供医疗服务</a:t>
            </a:r>
            <a:endParaRPr lang="en-US" altLang="zh-CN" sz="2500" b="1">
              <a:solidFill>
                <a:srgbClr val="236B23"/>
              </a:solidFill>
            </a:endParaRPr>
          </a:p>
          <a:p>
            <a:pPr marL="266700" indent="-266700" eaLnBrk="1" hangingPunct="1">
              <a:spcBef>
                <a:spcPct val="100000"/>
              </a:spcBef>
              <a:buFontTx/>
              <a:buChar char="•"/>
            </a:pPr>
            <a:r>
              <a:rPr lang="zh-CN" altLang="en-US" sz="2500" b="1">
                <a:solidFill>
                  <a:srgbClr val="236B23"/>
                </a:solidFill>
              </a:rPr>
              <a:t>为遗传药理学和药物基因组学研究提供地区性基础设施和平台</a:t>
            </a:r>
            <a:endParaRPr lang="en-US" altLang="zh-CN" sz="2500" b="1">
              <a:solidFill>
                <a:srgbClr val="236B23"/>
              </a:solidFill>
            </a:endParaRPr>
          </a:p>
        </p:txBody>
      </p:sp>
      <p:pic>
        <p:nvPicPr>
          <p:cNvPr id="366597" name="Picture 5" descr="pgeniheading"/>
          <p:cNvPicPr>
            <a:picLocks noChangeAspect="1" noChangeArrowheads="1"/>
          </p:cNvPicPr>
          <p:nvPr/>
        </p:nvPicPr>
        <p:blipFill>
          <a:blip r:embed="rId2"/>
          <a:srcRect t="2435" b="2435"/>
          <a:stretch>
            <a:fillRect/>
          </a:stretch>
        </p:blipFill>
        <p:spPr bwMode="auto">
          <a:xfrm>
            <a:off x="0" y="0"/>
            <a:ext cx="9144000" cy="1116013"/>
          </a:xfrm>
          <a:prstGeom prst="rect">
            <a:avLst/>
          </a:prstGeom>
          <a:noFill/>
        </p:spPr>
      </p:pic>
      <p:sp>
        <p:nvSpPr>
          <p:cNvPr id="366598" name="Text Box 6"/>
          <p:cNvSpPr txBox="1">
            <a:spLocks noChangeArrowheads="1"/>
          </p:cNvSpPr>
          <p:nvPr/>
        </p:nvSpPr>
        <p:spPr bwMode="auto">
          <a:xfrm>
            <a:off x="1503363" y="5759450"/>
            <a:ext cx="7488237" cy="946150"/>
          </a:xfrm>
          <a:prstGeom prst="rect">
            <a:avLst/>
          </a:prstGeom>
          <a:noFill/>
          <a:ln w="9525">
            <a:noFill/>
            <a:miter lim="800000"/>
            <a:headEnd/>
            <a:tailEnd/>
          </a:ln>
          <a:effectLst/>
        </p:spPr>
        <p:txBody>
          <a:bodyPr>
            <a:spAutoFit/>
          </a:bodyPr>
          <a:lstStyle/>
          <a:p>
            <a:pPr marL="623888" indent="-623888" eaLnBrk="1" hangingPunct="1">
              <a:spcBef>
                <a:spcPct val="0"/>
              </a:spcBef>
              <a:buSzPct val="75000"/>
              <a:buFont typeface="Wingdings" pitchFamily="2" charset="2"/>
              <a:buChar char="n"/>
            </a:pPr>
            <a:r>
              <a:rPr lang="zh-CN" altLang="en-US" sz="2800" b="1">
                <a:solidFill>
                  <a:srgbClr val="0000CC"/>
                </a:solidFill>
              </a:rPr>
              <a:t>涉及</a:t>
            </a:r>
            <a:r>
              <a:rPr lang="en-US" altLang="zh-CN" sz="2800" b="1">
                <a:solidFill>
                  <a:srgbClr val="0000CC"/>
                </a:solidFill>
              </a:rPr>
              <a:t>104 </a:t>
            </a:r>
            <a:r>
              <a:rPr lang="zh-CN" altLang="en-US" sz="2800" b="1">
                <a:solidFill>
                  <a:srgbClr val="0000CC"/>
                </a:solidFill>
              </a:rPr>
              <a:t>个国家</a:t>
            </a:r>
            <a:r>
              <a:rPr lang="en-US" altLang="zh-CN" sz="2800" b="1">
                <a:solidFill>
                  <a:srgbClr val="0000CC"/>
                </a:solidFill>
              </a:rPr>
              <a:t>, </a:t>
            </a:r>
          </a:p>
          <a:p>
            <a:pPr marL="623888" indent="-623888" eaLnBrk="1" hangingPunct="1">
              <a:spcBef>
                <a:spcPct val="0"/>
              </a:spcBef>
              <a:buSzPct val="75000"/>
              <a:buFont typeface="Wingdings" pitchFamily="2" charset="2"/>
              <a:buChar char="n"/>
            </a:pPr>
            <a:r>
              <a:rPr lang="zh-CN" altLang="en-US" sz="2800" b="1">
                <a:solidFill>
                  <a:srgbClr val="0000CC"/>
                </a:solidFill>
              </a:rPr>
              <a:t>覆盖</a:t>
            </a:r>
            <a:r>
              <a:rPr lang="en-US" altLang="zh-CN" sz="2800" b="1">
                <a:solidFill>
                  <a:srgbClr val="0000CC"/>
                </a:solidFill>
              </a:rPr>
              <a:t>78% </a:t>
            </a:r>
            <a:r>
              <a:rPr lang="zh-CN" altLang="en-US" sz="2800" b="1">
                <a:solidFill>
                  <a:srgbClr val="0000CC"/>
                </a:solidFill>
              </a:rPr>
              <a:t>世界人口</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ChangeArrowheads="1"/>
          </p:cNvSpPr>
          <p:nvPr/>
        </p:nvSpPr>
        <p:spPr bwMode="auto">
          <a:xfrm>
            <a:off x="0" y="0"/>
            <a:ext cx="9144000" cy="6858000"/>
          </a:xfrm>
          <a:prstGeom prst="rect">
            <a:avLst/>
          </a:prstGeom>
          <a:noFill/>
          <a:ln w="9525">
            <a:noFill/>
            <a:miter lim="800000"/>
            <a:headEnd/>
            <a:tailEnd/>
          </a:ln>
          <a:effectLst/>
        </p:spPr>
        <p:txBody>
          <a:bodyPr wrap="none" anchor="ctr">
            <a:spAutoFit/>
          </a:bodyPr>
          <a:lstStyle/>
          <a:p>
            <a:endParaRPr lang="zh-CN" altLang="en-US"/>
          </a:p>
        </p:txBody>
      </p:sp>
      <p:pic>
        <p:nvPicPr>
          <p:cNvPr id="367619" name="Picture 3" descr="pgeniheading"/>
          <p:cNvPicPr>
            <a:picLocks noChangeAspect="1" noChangeArrowheads="1"/>
          </p:cNvPicPr>
          <p:nvPr/>
        </p:nvPicPr>
        <p:blipFill>
          <a:blip r:embed="rId2"/>
          <a:srcRect t="2435" b="2435"/>
          <a:stretch>
            <a:fillRect/>
          </a:stretch>
        </p:blipFill>
        <p:spPr bwMode="auto">
          <a:xfrm>
            <a:off x="0" y="0"/>
            <a:ext cx="9144000" cy="1116013"/>
          </a:xfrm>
          <a:prstGeom prst="rect">
            <a:avLst/>
          </a:prstGeom>
          <a:noFill/>
        </p:spPr>
      </p:pic>
      <p:pic>
        <p:nvPicPr>
          <p:cNvPr id="367620" name="Picture 4" descr="pcountry"/>
          <p:cNvPicPr>
            <a:picLocks noChangeAspect="1" noChangeArrowheads="1"/>
          </p:cNvPicPr>
          <p:nvPr/>
        </p:nvPicPr>
        <p:blipFill>
          <a:blip r:embed="rId3"/>
          <a:srcRect/>
          <a:stretch>
            <a:fillRect/>
          </a:stretch>
        </p:blipFill>
        <p:spPr bwMode="auto">
          <a:xfrm>
            <a:off x="1116013" y="1352550"/>
            <a:ext cx="7156450" cy="4668838"/>
          </a:xfrm>
          <a:prstGeom prst="rect">
            <a:avLst/>
          </a:prstGeom>
          <a:noFill/>
        </p:spPr>
      </p:pic>
      <p:pic>
        <p:nvPicPr>
          <p:cNvPr id="367621" name="Picture 5" descr="pc1"/>
          <p:cNvPicPr>
            <a:picLocks noChangeAspect="1" noChangeArrowheads="1"/>
          </p:cNvPicPr>
          <p:nvPr/>
        </p:nvPicPr>
        <p:blipFill>
          <a:blip r:embed="rId4"/>
          <a:srcRect/>
          <a:stretch>
            <a:fillRect/>
          </a:stretch>
        </p:blipFill>
        <p:spPr bwMode="auto">
          <a:xfrm>
            <a:off x="1116013" y="1450975"/>
            <a:ext cx="7007225" cy="4570413"/>
          </a:xfrm>
          <a:prstGeom prst="rect">
            <a:avLst/>
          </a:prstGeom>
          <a:noFill/>
        </p:spPr>
      </p:pic>
      <p:sp>
        <p:nvSpPr>
          <p:cNvPr id="367622" name="Text Box 6"/>
          <p:cNvSpPr txBox="1">
            <a:spLocks noChangeArrowheads="1"/>
          </p:cNvSpPr>
          <p:nvPr/>
        </p:nvSpPr>
        <p:spPr bwMode="auto">
          <a:xfrm>
            <a:off x="466725" y="6140450"/>
            <a:ext cx="8281988" cy="457200"/>
          </a:xfrm>
          <a:prstGeom prst="rect">
            <a:avLst/>
          </a:prstGeom>
          <a:noFill/>
          <a:ln w="9525">
            <a:noFill/>
            <a:miter lim="800000"/>
            <a:headEnd/>
            <a:tailEnd/>
          </a:ln>
          <a:effectLst/>
        </p:spPr>
        <p:txBody>
          <a:bodyPr>
            <a:spAutoFit/>
          </a:bodyPr>
          <a:lstStyle/>
          <a:p>
            <a:pPr eaLnBrk="1" hangingPunct="1">
              <a:spcBef>
                <a:spcPct val="0"/>
              </a:spcBef>
            </a:pPr>
            <a:r>
              <a:rPr lang="en-US" altLang="zh-CN" sz="2400" b="1">
                <a:solidFill>
                  <a:srgbClr val="0000CC"/>
                </a:solidFill>
                <a:latin typeface="Verdana" pitchFamily="34" charset="0"/>
                <a:ea typeface="宋体" pitchFamily="2" charset="-122"/>
              </a:rPr>
              <a:t>104 PGENI countries; 78% of world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7621"/>
                                        </p:tgtEl>
                                        <p:attrNameLst>
                                          <p:attrName>style.visibility</p:attrName>
                                        </p:attrNameLst>
                                      </p:cBhvr>
                                      <p:to>
                                        <p:strVal val="visible"/>
                                      </p:to>
                                    </p:set>
                                    <p:animEffect transition="in" filter="blinds(horizontal)">
                                      <p:cBhvr>
                                        <p:cTn id="7" dur="500"/>
                                        <p:tgtEl>
                                          <p:spTgt spid="36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2" name="Picture 2" descr="pc1"/>
          <p:cNvPicPr>
            <a:picLocks noChangeAspect="1" noChangeArrowheads="1"/>
          </p:cNvPicPr>
          <p:nvPr/>
        </p:nvPicPr>
        <p:blipFill>
          <a:blip r:embed="rId2"/>
          <a:srcRect/>
          <a:stretch>
            <a:fillRect/>
          </a:stretch>
        </p:blipFill>
        <p:spPr bwMode="auto">
          <a:xfrm>
            <a:off x="685800" y="1457325"/>
            <a:ext cx="8458200" cy="4906963"/>
          </a:xfrm>
          <a:prstGeom prst="rect">
            <a:avLst/>
          </a:prstGeom>
          <a:noFill/>
        </p:spPr>
      </p:pic>
      <p:pic>
        <p:nvPicPr>
          <p:cNvPr id="368643" name="Picture 3" descr="PGENI logo"/>
          <p:cNvPicPr>
            <a:picLocks noChangeAspect="1" noChangeArrowheads="1"/>
          </p:cNvPicPr>
          <p:nvPr/>
        </p:nvPicPr>
        <p:blipFill>
          <a:blip r:embed="rId3" cstate="print"/>
          <a:srcRect/>
          <a:stretch>
            <a:fillRect/>
          </a:stretch>
        </p:blipFill>
        <p:spPr bwMode="auto">
          <a:xfrm>
            <a:off x="4572000" y="5308600"/>
            <a:ext cx="457200" cy="200025"/>
          </a:xfrm>
          <a:prstGeom prst="rect">
            <a:avLst/>
          </a:prstGeom>
          <a:noFill/>
        </p:spPr>
      </p:pic>
      <p:pic>
        <p:nvPicPr>
          <p:cNvPr id="368644" name="Picture 4" descr="PGENI logo"/>
          <p:cNvPicPr>
            <a:picLocks noChangeAspect="1" noChangeArrowheads="1"/>
          </p:cNvPicPr>
          <p:nvPr/>
        </p:nvPicPr>
        <p:blipFill>
          <a:blip r:embed="rId3" cstate="print"/>
          <a:srcRect/>
          <a:stretch>
            <a:fillRect/>
          </a:stretch>
        </p:blipFill>
        <p:spPr bwMode="auto">
          <a:xfrm>
            <a:off x="4038600" y="4546600"/>
            <a:ext cx="457200" cy="200025"/>
          </a:xfrm>
          <a:prstGeom prst="rect">
            <a:avLst/>
          </a:prstGeom>
          <a:noFill/>
        </p:spPr>
      </p:pic>
      <p:pic>
        <p:nvPicPr>
          <p:cNvPr id="368646" name="Picture 6" descr="accra"/>
          <p:cNvPicPr>
            <a:picLocks noChangeAspect="1" noChangeArrowheads="1"/>
          </p:cNvPicPr>
          <p:nvPr/>
        </p:nvPicPr>
        <p:blipFill>
          <a:blip r:embed="rId4"/>
          <a:srcRect/>
          <a:stretch>
            <a:fillRect/>
          </a:stretch>
        </p:blipFill>
        <p:spPr bwMode="auto">
          <a:xfrm>
            <a:off x="3048000" y="3633788"/>
            <a:ext cx="1524000" cy="1162050"/>
          </a:xfrm>
          <a:prstGeom prst="rect">
            <a:avLst/>
          </a:prstGeom>
          <a:noFill/>
        </p:spPr>
      </p:pic>
      <p:pic>
        <p:nvPicPr>
          <p:cNvPr id="368647" name="Picture 7" descr="brasil"/>
          <p:cNvPicPr>
            <a:picLocks noChangeAspect="1" noChangeArrowheads="1"/>
          </p:cNvPicPr>
          <p:nvPr/>
        </p:nvPicPr>
        <p:blipFill>
          <a:blip r:embed="rId5"/>
          <a:srcRect/>
          <a:stretch>
            <a:fillRect/>
          </a:stretch>
        </p:blipFill>
        <p:spPr bwMode="auto">
          <a:xfrm>
            <a:off x="1219200" y="5000625"/>
            <a:ext cx="1752600" cy="1181100"/>
          </a:xfrm>
          <a:prstGeom prst="rect">
            <a:avLst/>
          </a:prstGeom>
          <a:noFill/>
        </p:spPr>
      </p:pic>
      <p:pic>
        <p:nvPicPr>
          <p:cNvPr id="368648" name="Picture 8" descr="capetown"/>
          <p:cNvPicPr>
            <a:picLocks noChangeAspect="1" noChangeArrowheads="1"/>
          </p:cNvPicPr>
          <p:nvPr/>
        </p:nvPicPr>
        <p:blipFill>
          <a:blip r:embed="rId6"/>
          <a:srcRect/>
          <a:stretch>
            <a:fillRect/>
          </a:stretch>
        </p:blipFill>
        <p:spPr bwMode="auto">
          <a:xfrm>
            <a:off x="3886200" y="5191125"/>
            <a:ext cx="1676400" cy="1190625"/>
          </a:xfrm>
          <a:prstGeom prst="rect">
            <a:avLst/>
          </a:prstGeom>
          <a:noFill/>
        </p:spPr>
      </p:pic>
      <p:pic>
        <p:nvPicPr>
          <p:cNvPr id="368649" name="Picture 9" descr="india"/>
          <p:cNvPicPr>
            <a:picLocks noChangeAspect="1" noChangeArrowheads="1"/>
          </p:cNvPicPr>
          <p:nvPr/>
        </p:nvPicPr>
        <p:blipFill>
          <a:blip r:embed="rId7"/>
          <a:srcRect/>
          <a:stretch>
            <a:fillRect/>
          </a:stretch>
        </p:blipFill>
        <p:spPr bwMode="auto">
          <a:xfrm>
            <a:off x="5791200" y="4429125"/>
            <a:ext cx="1457325" cy="1190625"/>
          </a:xfrm>
          <a:prstGeom prst="rect">
            <a:avLst/>
          </a:prstGeom>
          <a:noFill/>
        </p:spPr>
      </p:pic>
      <p:pic>
        <p:nvPicPr>
          <p:cNvPr id="368650" name="Picture 10" descr="mexico city"/>
          <p:cNvPicPr>
            <a:picLocks noChangeAspect="1" noChangeArrowheads="1"/>
          </p:cNvPicPr>
          <p:nvPr/>
        </p:nvPicPr>
        <p:blipFill>
          <a:blip r:embed="rId8"/>
          <a:srcRect/>
          <a:stretch>
            <a:fillRect/>
          </a:stretch>
        </p:blipFill>
        <p:spPr bwMode="auto">
          <a:xfrm>
            <a:off x="723900" y="3286125"/>
            <a:ext cx="1651000" cy="1181100"/>
          </a:xfrm>
          <a:prstGeom prst="rect">
            <a:avLst/>
          </a:prstGeom>
          <a:noFill/>
        </p:spPr>
      </p:pic>
      <p:pic>
        <p:nvPicPr>
          <p:cNvPr id="368651" name="Picture 11" descr="changsha"/>
          <p:cNvPicPr>
            <a:picLocks noChangeAspect="1" noChangeArrowheads="1"/>
          </p:cNvPicPr>
          <p:nvPr/>
        </p:nvPicPr>
        <p:blipFill>
          <a:blip r:embed="rId9"/>
          <a:srcRect/>
          <a:stretch>
            <a:fillRect/>
          </a:stretch>
        </p:blipFill>
        <p:spPr bwMode="auto">
          <a:xfrm>
            <a:off x="6621463" y="3028950"/>
            <a:ext cx="1506537" cy="1200150"/>
          </a:xfrm>
          <a:prstGeom prst="rect">
            <a:avLst/>
          </a:prstGeom>
          <a:noFill/>
        </p:spPr>
      </p:pic>
      <p:pic>
        <p:nvPicPr>
          <p:cNvPr id="368652" name="Picture 12" descr="2969PGENI_Logo_Comp_REV2_Page_1"/>
          <p:cNvPicPr>
            <a:picLocks noChangeAspect="1" noChangeArrowheads="1"/>
          </p:cNvPicPr>
          <p:nvPr/>
        </p:nvPicPr>
        <p:blipFill>
          <a:blip r:embed="rId10" cstate="print"/>
          <a:srcRect/>
          <a:stretch>
            <a:fillRect/>
          </a:stretch>
        </p:blipFill>
        <p:spPr bwMode="auto">
          <a:xfrm>
            <a:off x="6858000" y="265113"/>
            <a:ext cx="2092325" cy="1709737"/>
          </a:xfrm>
          <a:prstGeom prst="rect">
            <a:avLst/>
          </a:prstGeom>
          <a:noFill/>
        </p:spPr>
      </p:pic>
      <p:pic>
        <p:nvPicPr>
          <p:cNvPr id="368653" name="Picture 13" descr="amman"/>
          <p:cNvPicPr>
            <a:picLocks noChangeAspect="1" noChangeArrowheads="1"/>
          </p:cNvPicPr>
          <p:nvPr/>
        </p:nvPicPr>
        <p:blipFill>
          <a:blip r:embed="rId11"/>
          <a:srcRect/>
          <a:stretch>
            <a:fillRect/>
          </a:stretch>
        </p:blipFill>
        <p:spPr bwMode="auto">
          <a:xfrm>
            <a:off x="4881563" y="2800350"/>
            <a:ext cx="1362075" cy="1200150"/>
          </a:xfrm>
          <a:prstGeom prst="rect">
            <a:avLst/>
          </a:prstGeom>
          <a:noFill/>
        </p:spPr>
      </p:pic>
      <p:pic>
        <p:nvPicPr>
          <p:cNvPr id="368654" name="Picture 14" descr="chapelhill"/>
          <p:cNvPicPr>
            <a:picLocks noChangeAspect="1" noChangeArrowheads="1"/>
          </p:cNvPicPr>
          <p:nvPr/>
        </p:nvPicPr>
        <p:blipFill>
          <a:blip r:embed="rId12"/>
          <a:srcRect/>
          <a:stretch>
            <a:fillRect/>
          </a:stretch>
        </p:blipFill>
        <p:spPr bwMode="auto">
          <a:xfrm>
            <a:off x="2535238" y="2300288"/>
            <a:ext cx="1651000" cy="1209675"/>
          </a:xfrm>
          <a:prstGeom prst="rect">
            <a:avLst/>
          </a:prstGeom>
          <a:noFill/>
        </p:spPr>
      </p:pic>
      <p:sp>
        <p:nvSpPr>
          <p:cNvPr id="368645" name="Text Box 5"/>
          <p:cNvSpPr txBox="1">
            <a:spLocks noChangeArrowheads="1"/>
          </p:cNvSpPr>
          <p:nvPr/>
        </p:nvSpPr>
        <p:spPr bwMode="auto">
          <a:xfrm>
            <a:off x="1079500" y="273050"/>
            <a:ext cx="6083300" cy="641350"/>
          </a:xfrm>
          <a:prstGeom prst="rect">
            <a:avLst/>
          </a:prstGeom>
          <a:noFill/>
          <a:ln w="9525">
            <a:noFill/>
            <a:miter lim="800000"/>
            <a:headEnd/>
            <a:tailEnd/>
          </a:ln>
          <a:effectLst/>
        </p:spPr>
        <p:txBody>
          <a:bodyPr>
            <a:spAutoFit/>
          </a:bodyPr>
          <a:lstStyle/>
          <a:p>
            <a:pPr eaLnBrk="1" hangingPunct="1">
              <a:spcBef>
                <a:spcPct val="0"/>
              </a:spcBef>
            </a:pPr>
            <a:r>
              <a:rPr lang="en-US" altLang="zh-CN" sz="3600">
                <a:solidFill>
                  <a:srgbClr val="006699"/>
                </a:solidFill>
                <a:ea typeface="宋体" pitchFamily="2" charset="-122"/>
                <a:cs typeface="Arial" pitchFamily="34" charset="0"/>
              </a:rPr>
              <a:t>PGENI International Centers</a:t>
            </a:r>
            <a:endParaRPr lang="en-US" altLang="zh-CN" sz="2600">
              <a:solidFill>
                <a:srgbClr val="006699"/>
              </a:solidFill>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ChangeArrowheads="1"/>
          </p:cNvSpPr>
          <p:nvPr/>
        </p:nvSpPr>
        <p:spPr bwMode="auto">
          <a:xfrm>
            <a:off x="1524000" y="228600"/>
            <a:ext cx="7467600" cy="876300"/>
          </a:xfrm>
          <a:prstGeom prst="rect">
            <a:avLst/>
          </a:prstGeom>
          <a:noFill/>
          <a:ln w="9525">
            <a:noFill/>
            <a:miter lim="800000"/>
            <a:headEnd/>
            <a:tailEnd/>
          </a:ln>
        </p:spPr>
        <p:txBody>
          <a:bodyPr anchor="ctr"/>
          <a:lstStyle/>
          <a:p>
            <a:pPr eaLnBrk="1" hangingPunct="1">
              <a:spcBef>
                <a:spcPct val="0"/>
              </a:spcBef>
            </a:pPr>
            <a:r>
              <a:rPr lang="zh-CN" altLang="en-US" sz="2800" b="1">
                <a:solidFill>
                  <a:srgbClr val="0000CC"/>
                </a:solidFill>
                <a:latin typeface="黑体" pitchFamily="49" charset="-122"/>
              </a:rPr>
              <a:t>结论</a:t>
            </a:r>
            <a:endParaRPr lang="zh-CN" altLang="en-US" sz="2800" b="1" i="1">
              <a:solidFill>
                <a:srgbClr val="0000CC"/>
              </a:solidFill>
              <a:latin typeface="黑体" pitchFamily="49" charset="-122"/>
            </a:endParaRPr>
          </a:p>
        </p:txBody>
      </p:sp>
      <p:sp>
        <p:nvSpPr>
          <p:cNvPr id="443422" name="Text Box 30"/>
          <p:cNvSpPr txBox="1">
            <a:spLocks noChangeArrowheads="1"/>
          </p:cNvSpPr>
          <p:nvPr/>
        </p:nvSpPr>
        <p:spPr bwMode="auto">
          <a:xfrm>
            <a:off x="1143000" y="1371600"/>
            <a:ext cx="7848600" cy="5337175"/>
          </a:xfrm>
          <a:prstGeom prst="rect">
            <a:avLst/>
          </a:prstGeom>
          <a:noFill/>
          <a:ln w="9525">
            <a:noFill/>
            <a:miter lim="800000"/>
            <a:headEnd/>
            <a:tailEnd/>
          </a:ln>
          <a:effectLst/>
        </p:spPr>
        <p:txBody>
          <a:bodyPr>
            <a:spAutoFit/>
          </a:bodyPr>
          <a:lstStyle/>
          <a:p>
            <a:pPr marL="266700" indent="-266700">
              <a:spcBef>
                <a:spcPct val="55000"/>
              </a:spcBef>
              <a:buClr>
                <a:srgbClr val="A50021"/>
              </a:buClr>
              <a:buSzPct val="70000"/>
              <a:buFont typeface="Wingdings" pitchFamily="2" charset="2"/>
              <a:buChar char="l"/>
            </a:pPr>
            <a:r>
              <a:rPr lang="zh-CN" altLang="en-US" sz="2000" b="1">
                <a:solidFill>
                  <a:srgbClr val="0000CC"/>
                </a:solidFill>
              </a:rPr>
              <a:t>个体化医学是根据个体对特定疾病的易感性的基因变异而施行的早期预警、预防和一旦发病后根据药物相关基因的变异实行个体化药物治疗。</a:t>
            </a:r>
          </a:p>
          <a:p>
            <a:pPr marL="266700" indent="-266700">
              <a:spcBef>
                <a:spcPct val="55000"/>
              </a:spcBef>
              <a:buClr>
                <a:srgbClr val="A50021"/>
              </a:buClr>
              <a:buSzPct val="70000"/>
              <a:buFont typeface="Wingdings" pitchFamily="2" charset="2"/>
              <a:buChar char="l"/>
            </a:pPr>
            <a:r>
              <a:rPr lang="zh-CN" altLang="en-US" sz="2000" b="1">
                <a:solidFill>
                  <a:srgbClr val="0000CC"/>
                </a:solidFill>
              </a:rPr>
              <a:t>个体化治疗是根据每个病人的遗传结构实行分子诊断，选择合适的药物和剂量，优化治疗方案，是个体化医学的先行领域；</a:t>
            </a:r>
          </a:p>
          <a:p>
            <a:pPr marL="266700" indent="-266700">
              <a:spcBef>
                <a:spcPct val="55000"/>
              </a:spcBef>
              <a:buClr>
                <a:srgbClr val="A50021"/>
              </a:buClr>
              <a:buSzPct val="70000"/>
              <a:buFont typeface="Wingdings" pitchFamily="2" charset="2"/>
              <a:buChar char="l"/>
            </a:pPr>
            <a:r>
              <a:rPr lang="zh-CN" altLang="en-US" sz="2000" b="1">
                <a:solidFill>
                  <a:srgbClr val="0000CC"/>
                </a:solidFill>
              </a:rPr>
              <a:t>药物安全性是病人从个体化用药首先受益的领域；恶性肿瘤是目前呼唤和最需要个体化药物治疗的一类疾病；癌症靶向药物治疗的个体化用药就是一个典型的成功例子；</a:t>
            </a:r>
          </a:p>
          <a:p>
            <a:pPr marL="266700" indent="-266700">
              <a:spcBef>
                <a:spcPct val="55000"/>
              </a:spcBef>
              <a:buClr>
                <a:srgbClr val="A50021"/>
              </a:buClr>
              <a:buSzPct val="70000"/>
              <a:buFont typeface="Wingdings" pitchFamily="2" charset="2"/>
              <a:buChar char="l"/>
            </a:pPr>
            <a:r>
              <a:rPr lang="zh-CN" altLang="en-US" sz="2000" b="1">
                <a:solidFill>
                  <a:srgbClr val="0000CC"/>
                </a:solidFill>
              </a:rPr>
              <a:t>当前，虽然不是所有的药物都能实行基因导向的个体化治疗，对于前药、安全药物浓度范围窄、以及作用靶点是重要分子或途径的药物个体化治疗已经有显著临床应用意义；</a:t>
            </a:r>
          </a:p>
          <a:p>
            <a:pPr marL="266700" indent="-266700">
              <a:spcBef>
                <a:spcPct val="55000"/>
              </a:spcBef>
              <a:buClr>
                <a:srgbClr val="A50021"/>
              </a:buClr>
              <a:buSzPct val="70000"/>
              <a:buFont typeface="Wingdings" pitchFamily="2" charset="2"/>
              <a:buChar char="l"/>
            </a:pPr>
            <a:r>
              <a:rPr kumimoji="1" lang="zh-CN" altLang="en-US" sz="2000" b="1">
                <a:solidFill>
                  <a:srgbClr val="0000CC"/>
                </a:solidFill>
              </a:rPr>
              <a:t>个体化用药还是处于初始阶段，</a:t>
            </a:r>
            <a:r>
              <a:rPr lang="zh-CN" altLang="en-US" sz="2000" b="1">
                <a:solidFill>
                  <a:srgbClr val="0000CC"/>
                </a:solidFill>
              </a:rPr>
              <a:t>为了推进个体药物治疗，在技术层面上需要更多大样本、多中心、多因素、多基因的临床试验；同时也需要更精确、方便、低廉、快速的分子诊断技术和检测方法。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bwMode="auto">
          <a:xfrm>
            <a:off x="400050" y="236538"/>
            <a:ext cx="8743950" cy="8890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2000" b="1">
                <a:solidFill>
                  <a:srgbClr val="000099"/>
                </a:solidFill>
                <a:latin typeface="黑体" pitchFamily="49" charset="-122"/>
                <a:ea typeface="黑体" pitchFamily="49" charset="-122"/>
              </a:rPr>
              <a:t>科技部药物基因组学创新技术服务平台</a:t>
            </a:r>
            <a:endParaRPr lang="en-US" altLang="zh-CN" sz="1600" b="1">
              <a:solidFill>
                <a:srgbClr val="000099"/>
              </a:solidFill>
              <a:latin typeface="黑体" pitchFamily="49" charset="-122"/>
              <a:ea typeface="黑体" pitchFamily="49" charset="-122"/>
            </a:endParaRPr>
          </a:p>
        </p:txBody>
      </p:sp>
      <p:grpSp>
        <p:nvGrpSpPr>
          <p:cNvPr id="468995" name="Group 3"/>
          <p:cNvGrpSpPr>
            <a:grpSpLocks/>
          </p:cNvGrpSpPr>
          <p:nvPr/>
        </p:nvGrpSpPr>
        <p:grpSpPr bwMode="auto">
          <a:xfrm>
            <a:off x="468313" y="2530475"/>
            <a:ext cx="6754812" cy="1260475"/>
            <a:chOff x="157" y="1438"/>
            <a:chExt cx="4255" cy="794"/>
          </a:xfrm>
        </p:grpSpPr>
        <p:sp>
          <p:nvSpPr>
            <p:cNvPr id="468996" name="Rectangle 4"/>
            <p:cNvSpPr>
              <a:spLocks noChangeArrowheads="1"/>
            </p:cNvSpPr>
            <p:nvPr/>
          </p:nvSpPr>
          <p:spPr bwMode="auto">
            <a:xfrm>
              <a:off x="157" y="1441"/>
              <a:ext cx="2723" cy="518"/>
            </a:xfrm>
            <a:prstGeom prst="rect">
              <a:avLst/>
            </a:prstGeom>
            <a:gradFill rotWithShape="1">
              <a:gsLst>
                <a:gs pos="0">
                  <a:srgbClr val="7E317B">
                    <a:alpha val="53000"/>
                  </a:srgbClr>
                </a:gs>
                <a:gs pos="100000">
                  <a:srgbClr val="7E317B">
                    <a:gamma/>
                    <a:tint val="9020"/>
                    <a:invGamma/>
                  </a:srgbClr>
                </a:gs>
              </a:gsLst>
              <a:lin ang="0" scaled="1"/>
            </a:gradFill>
            <a:ln w="0" algn="ctr">
              <a:noFill/>
              <a:miter lim="800000"/>
              <a:headEnd/>
              <a:tailEnd/>
            </a:ln>
            <a:effectLst/>
          </p:spPr>
          <p:txBody>
            <a:bodyPr lIns="274320" bIns="137160" anchor="ctr"/>
            <a:lstStyle/>
            <a:p>
              <a:pPr eaLnBrk="1" hangingPunct="1">
                <a:spcBef>
                  <a:spcPct val="0"/>
                </a:spcBef>
              </a:pPr>
              <a:r>
                <a:rPr lang="zh-CN" altLang="en-US" sz="2000" b="1">
                  <a:solidFill>
                    <a:srgbClr val="000099"/>
                  </a:solidFill>
                  <a:latin typeface="黑体" pitchFamily="49" charset="-122"/>
                  <a:cs typeface="Arial" pitchFamily="34" charset="0"/>
                </a:rPr>
                <a:t>临床前药物代谢动力学技术平台</a:t>
              </a:r>
              <a:r>
                <a:rPr lang="zh-CN" altLang="en-US" b="1">
                  <a:latin typeface="Gulim" pitchFamily="34" charset="-127"/>
                  <a:ea typeface="Gulim" pitchFamily="34" charset="-127"/>
                  <a:cs typeface="Arial" pitchFamily="34" charset="0"/>
                </a:rPr>
                <a:t> </a:t>
              </a:r>
              <a:endParaRPr lang="en-US" altLang="zh-CN" b="1">
                <a:latin typeface="Gulim" pitchFamily="34" charset="-127"/>
                <a:ea typeface="Gulim" pitchFamily="34" charset="-127"/>
                <a:cs typeface="Arial" pitchFamily="34" charset="0"/>
              </a:endParaRPr>
            </a:p>
          </p:txBody>
        </p:sp>
        <p:sp>
          <p:nvSpPr>
            <p:cNvPr id="468997" name="Freeform 5"/>
            <p:cNvSpPr>
              <a:spLocks/>
            </p:cNvSpPr>
            <p:nvPr/>
          </p:nvSpPr>
          <p:spPr bwMode="auto">
            <a:xfrm>
              <a:off x="2876" y="1438"/>
              <a:ext cx="1536" cy="794"/>
            </a:xfrm>
            <a:custGeom>
              <a:avLst/>
              <a:gdLst/>
              <a:ahLst/>
              <a:cxnLst>
                <a:cxn ang="0">
                  <a:pos x="0" y="0"/>
                </a:cxn>
                <a:cxn ang="0">
                  <a:pos x="1536" y="794"/>
                </a:cxn>
                <a:cxn ang="0">
                  <a:pos x="8" y="518"/>
                </a:cxn>
              </a:cxnLst>
              <a:rect l="0" t="0" r="r" b="b"/>
              <a:pathLst>
                <a:path w="1536" h="794">
                  <a:moveTo>
                    <a:pt x="0" y="0"/>
                  </a:moveTo>
                  <a:lnTo>
                    <a:pt x="1536" y="794"/>
                  </a:lnTo>
                  <a:lnTo>
                    <a:pt x="8" y="518"/>
                  </a:lnTo>
                </a:path>
              </a:pathLst>
            </a:custGeom>
            <a:gradFill rotWithShape="1">
              <a:gsLst>
                <a:gs pos="0">
                  <a:srgbClr val="7E317B">
                    <a:alpha val="53000"/>
                  </a:srgbClr>
                </a:gs>
                <a:gs pos="100000">
                  <a:srgbClr val="7E317B">
                    <a:gamma/>
                    <a:tint val="9020"/>
                    <a:invGamma/>
                  </a:srgbClr>
                </a:gs>
              </a:gsLst>
              <a:lin ang="0" scaled="1"/>
            </a:gradFill>
            <a:ln w="0" cap="flat" cmpd="sng">
              <a:noFill/>
              <a:prstDash val="solid"/>
              <a:round/>
              <a:headEnd/>
              <a:tailEnd/>
            </a:ln>
            <a:effectLst/>
          </p:spPr>
          <p:txBody>
            <a:bodyPr lIns="274320" bIns="137160" anchor="ctr"/>
            <a:lstStyle/>
            <a:p>
              <a:endParaRPr lang="zh-CN" altLang="en-US"/>
            </a:p>
          </p:txBody>
        </p:sp>
      </p:grpSp>
      <p:grpSp>
        <p:nvGrpSpPr>
          <p:cNvPr id="468998" name="Group 6"/>
          <p:cNvGrpSpPr>
            <a:grpSpLocks/>
          </p:cNvGrpSpPr>
          <p:nvPr/>
        </p:nvGrpSpPr>
        <p:grpSpPr bwMode="auto">
          <a:xfrm>
            <a:off x="468313" y="4127500"/>
            <a:ext cx="6751637" cy="2184400"/>
            <a:chOff x="157" y="2240"/>
            <a:chExt cx="4253" cy="1376"/>
          </a:xfrm>
        </p:grpSpPr>
        <p:sp>
          <p:nvSpPr>
            <p:cNvPr id="468999" name="Rectangle 7"/>
            <p:cNvSpPr>
              <a:spLocks noChangeArrowheads="1"/>
            </p:cNvSpPr>
            <p:nvPr/>
          </p:nvSpPr>
          <p:spPr bwMode="auto">
            <a:xfrm>
              <a:off x="157" y="3098"/>
              <a:ext cx="2723" cy="518"/>
            </a:xfrm>
            <a:prstGeom prst="rect">
              <a:avLst/>
            </a:prstGeom>
            <a:gradFill rotWithShape="1">
              <a:gsLst>
                <a:gs pos="0">
                  <a:srgbClr val="006600">
                    <a:alpha val="53000"/>
                  </a:srgbClr>
                </a:gs>
                <a:gs pos="100000">
                  <a:srgbClr val="006600">
                    <a:gamma/>
                    <a:tint val="9020"/>
                    <a:invGamma/>
                  </a:srgbClr>
                </a:gs>
              </a:gsLst>
              <a:lin ang="0" scaled="1"/>
            </a:gradFill>
            <a:ln w="0" algn="ctr">
              <a:noFill/>
              <a:miter lim="800000"/>
              <a:headEnd/>
              <a:tailEnd/>
            </a:ln>
            <a:effectLst/>
          </p:spPr>
          <p:txBody>
            <a:bodyPr lIns="274320" bIns="137160" anchor="ctr"/>
            <a:lstStyle/>
            <a:p>
              <a:pPr eaLnBrk="1" hangingPunct="1">
                <a:spcBef>
                  <a:spcPct val="0"/>
                </a:spcBef>
              </a:pPr>
              <a:endParaRPr lang="zh-CN" altLang="en-US" sz="2000" b="1">
                <a:solidFill>
                  <a:schemeClr val="tx2"/>
                </a:solidFill>
                <a:ea typeface="宋体" pitchFamily="2" charset="-122"/>
                <a:cs typeface="Arial" pitchFamily="34" charset="0"/>
              </a:endParaRPr>
            </a:p>
            <a:p>
              <a:pPr eaLnBrk="1" hangingPunct="1">
                <a:spcBef>
                  <a:spcPct val="0"/>
                </a:spcBef>
              </a:pPr>
              <a:r>
                <a:rPr lang="zh-CN" altLang="en-US" sz="2000" b="1">
                  <a:solidFill>
                    <a:srgbClr val="000099"/>
                  </a:solidFill>
                  <a:latin typeface="黑体" pitchFamily="49" charset="-122"/>
                  <a:cs typeface="Arial" pitchFamily="34" charset="0"/>
                </a:rPr>
                <a:t>天然药物筛选与安全性评价相关药物基因组应用技术平台</a:t>
              </a:r>
              <a:r>
                <a:rPr lang="zh-CN" altLang="en-US" sz="2000" b="1">
                  <a:latin typeface="黑体" pitchFamily="49" charset="-122"/>
                  <a:cs typeface="Arial" pitchFamily="34" charset="0"/>
                </a:rPr>
                <a:t> </a:t>
              </a:r>
              <a:endParaRPr lang="en-US" altLang="zh-CN" sz="2000" b="1">
                <a:latin typeface="黑体" pitchFamily="49" charset="-122"/>
                <a:cs typeface="Arial" pitchFamily="34" charset="0"/>
              </a:endParaRPr>
            </a:p>
            <a:p>
              <a:pPr eaLnBrk="1" hangingPunct="1">
                <a:spcBef>
                  <a:spcPct val="0"/>
                </a:spcBef>
              </a:pPr>
              <a:endParaRPr lang="zh-CN" altLang="en-US" sz="2000" b="1">
                <a:latin typeface="黑体" pitchFamily="49" charset="-122"/>
                <a:cs typeface="Arial" pitchFamily="34" charset="0"/>
              </a:endParaRPr>
            </a:p>
          </p:txBody>
        </p:sp>
        <p:sp>
          <p:nvSpPr>
            <p:cNvPr id="469000" name="Freeform 8"/>
            <p:cNvSpPr>
              <a:spLocks/>
            </p:cNvSpPr>
            <p:nvPr/>
          </p:nvSpPr>
          <p:spPr bwMode="auto">
            <a:xfrm>
              <a:off x="2876" y="2240"/>
              <a:ext cx="1534" cy="1370"/>
            </a:xfrm>
            <a:custGeom>
              <a:avLst/>
              <a:gdLst/>
              <a:ahLst/>
              <a:cxnLst>
                <a:cxn ang="0">
                  <a:pos x="0" y="1370"/>
                </a:cxn>
                <a:cxn ang="0">
                  <a:pos x="1534" y="0"/>
                </a:cxn>
                <a:cxn ang="0">
                  <a:pos x="8" y="852"/>
                </a:cxn>
              </a:cxnLst>
              <a:rect l="0" t="0" r="r" b="b"/>
              <a:pathLst>
                <a:path w="1534" h="1370">
                  <a:moveTo>
                    <a:pt x="0" y="1370"/>
                  </a:moveTo>
                  <a:lnTo>
                    <a:pt x="1534" y="0"/>
                  </a:lnTo>
                  <a:lnTo>
                    <a:pt x="8" y="852"/>
                  </a:lnTo>
                </a:path>
              </a:pathLst>
            </a:custGeom>
            <a:gradFill rotWithShape="1">
              <a:gsLst>
                <a:gs pos="0">
                  <a:srgbClr val="006600">
                    <a:alpha val="53000"/>
                  </a:srgbClr>
                </a:gs>
                <a:gs pos="100000">
                  <a:srgbClr val="006600">
                    <a:gamma/>
                    <a:tint val="9020"/>
                    <a:invGamma/>
                  </a:srgbClr>
                </a:gs>
              </a:gsLst>
              <a:lin ang="0" scaled="1"/>
            </a:gradFill>
            <a:ln w="0" cap="flat" cmpd="sng">
              <a:noFill/>
              <a:prstDash val="solid"/>
              <a:round/>
              <a:headEnd/>
              <a:tailEnd/>
            </a:ln>
            <a:effectLst/>
          </p:spPr>
          <p:txBody>
            <a:bodyPr lIns="274320" bIns="137160" anchor="ctr"/>
            <a:lstStyle/>
            <a:p>
              <a:endParaRPr lang="zh-CN" altLang="en-US"/>
            </a:p>
          </p:txBody>
        </p:sp>
      </p:grpSp>
      <p:grpSp>
        <p:nvGrpSpPr>
          <p:cNvPr id="469001" name="Group 9"/>
          <p:cNvGrpSpPr>
            <a:grpSpLocks/>
          </p:cNvGrpSpPr>
          <p:nvPr/>
        </p:nvGrpSpPr>
        <p:grpSpPr bwMode="auto">
          <a:xfrm>
            <a:off x="468313" y="3519488"/>
            <a:ext cx="6751637" cy="833437"/>
            <a:chOff x="157" y="1986"/>
            <a:chExt cx="4253" cy="525"/>
          </a:xfrm>
        </p:grpSpPr>
        <p:sp>
          <p:nvSpPr>
            <p:cNvPr id="469002" name="Freeform 10"/>
            <p:cNvSpPr>
              <a:spLocks/>
            </p:cNvSpPr>
            <p:nvPr/>
          </p:nvSpPr>
          <p:spPr bwMode="auto">
            <a:xfrm>
              <a:off x="2876" y="1986"/>
              <a:ext cx="1534" cy="518"/>
            </a:xfrm>
            <a:custGeom>
              <a:avLst/>
              <a:gdLst/>
              <a:ahLst/>
              <a:cxnLst>
                <a:cxn ang="0">
                  <a:pos x="0" y="0"/>
                </a:cxn>
                <a:cxn ang="0">
                  <a:pos x="1534" y="250"/>
                </a:cxn>
                <a:cxn ang="0">
                  <a:pos x="8" y="518"/>
                </a:cxn>
              </a:cxnLst>
              <a:rect l="0" t="0" r="r" b="b"/>
              <a:pathLst>
                <a:path w="1534" h="518">
                  <a:moveTo>
                    <a:pt x="0" y="0"/>
                  </a:moveTo>
                  <a:lnTo>
                    <a:pt x="1534" y="250"/>
                  </a:lnTo>
                  <a:lnTo>
                    <a:pt x="8" y="518"/>
                  </a:lnTo>
                </a:path>
              </a:pathLst>
            </a:custGeom>
            <a:gradFill rotWithShape="1">
              <a:gsLst>
                <a:gs pos="0">
                  <a:schemeClr val="accent2">
                    <a:alpha val="53000"/>
                  </a:schemeClr>
                </a:gs>
                <a:gs pos="100000">
                  <a:schemeClr val="accent2">
                    <a:gamma/>
                    <a:tint val="9020"/>
                    <a:invGamma/>
                  </a:schemeClr>
                </a:gs>
              </a:gsLst>
              <a:lin ang="0" scaled="1"/>
            </a:gradFill>
            <a:ln w="0" cap="flat" cmpd="sng">
              <a:noFill/>
              <a:prstDash val="solid"/>
              <a:round/>
              <a:headEnd/>
              <a:tailEnd/>
            </a:ln>
            <a:effectLst/>
          </p:spPr>
          <p:txBody>
            <a:bodyPr lIns="274320" bIns="137160" anchor="ctr"/>
            <a:lstStyle/>
            <a:p>
              <a:endParaRPr lang="zh-CN" altLang="en-US"/>
            </a:p>
          </p:txBody>
        </p:sp>
        <p:sp>
          <p:nvSpPr>
            <p:cNvPr id="469003" name="Rectangle 11"/>
            <p:cNvSpPr>
              <a:spLocks noChangeArrowheads="1"/>
            </p:cNvSpPr>
            <p:nvPr/>
          </p:nvSpPr>
          <p:spPr bwMode="auto">
            <a:xfrm>
              <a:off x="157" y="1993"/>
              <a:ext cx="2723" cy="518"/>
            </a:xfrm>
            <a:prstGeom prst="rect">
              <a:avLst/>
            </a:prstGeom>
            <a:gradFill rotWithShape="1">
              <a:gsLst>
                <a:gs pos="0">
                  <a:schemeClr val="accent2">
                    <a:alpha val="53000"/>
                  </a:schemeClr>
                </a:gs>
                <a:gs pos="100000">
                  <a:schemeClr val="accent2">
                    <a:gamma/>
                    <a:tint val="9020"/>
                    <a:invGamma/>
                  </a:schemeClr>
                </a:gs>
              </a:gsLst>
              <a:lin ang="0" scaled="1"/>
            </a:gradFill>
            <a:ln w="0" algn="ctr">
              <a:noFill/>
              <a:miter lim="800000"/>
              <a:headEnd/>
              <a:tailEnd/>
            </a:ln>
            <a:effectLst/>
          </p:spPr>
          <p:txBody>
            <a:bodyPr lIns="274320" bIns="137160" anchor="ctr"/>
            <a:lstStyle/>
            <a:p>
              <a:pPr eaLnBrk="1" hangingPunct="1">
                <a:lnSpc>
                  <a:spcPct val="115000"/>
                </a:lnSpc>
                <a:spcBef>
                  <a:spcPct val="0"/>
                </a:spcBef>
              </a:pPr>
              <a:r>
                <a:rPr lang="zh-CN" altLang="en-US" sz="2000" b="1">
                  <a:solidFill>
                    <a:srgbClr val="000099"/>
                  </a:solidFill>
                  <a:latin typeface="黑体" pitchFamily="49" charset="-122"/>
                  <a:cs typeface="Arial" pitchFamily="34" charset="0"/>
                </a:rPr>
                <a:t>新药临床研究与遗传变异相关药物安全性评价关键技术平台</a:t>
              </a:r>
              <a:r>
                <a:rPr lang="zh-CN" altLang="en-US" sz="2000" b="1">
                  <a:latin typeface="黑体" pitchFamily="49" charset="-122"/>
                  <a:cs typeface="Arial" pitchFamily="34" charset="0"/>
                </a:rPr>
                <a:t> </a:t>
              </a:r>
              <a:endParaRPr lang="en-US" altLang="zh-CN" sz="2000" b="1">
                <a:latin typeface="黑体" pitchFamily="49" charset="-122"/>
                <a:cs typeface="Arial" pitchFamily="34" charset="0"/>
              </a:endParaRPr>
            </a:p>
          </p:txBody>
        </p:sp>
      </p:grpSp>
      <p:grpSp>
        <p:nvGrpSpPr>
          <p:cNvPr id="469004" name="Group 12"/>
          <p:cNvGrpSpPr>
            <a:grpSpLocks/>
          </p:cNvGrpSpPr>
          <p:nvPr/>
        </p:nvGrpSpPr>
        <p:grpSpPr bwMode="auto">
          <a:xfrm>
            <a:off x="468313" y="3997325"/>
            <a:ext cx="6751637" cy="1328738"/>
            <a:chOff x="157" y="2226"/>
            <a:chExt cx="4253" cy="837"/>
          </a:xfrm>
        </p:grpSpPr>
        <p:sp>
          <p:nvSpPr>
            <p:cNvPr id="469005" name="Rectangle 13"/>
            <p:cNvSpPr>
              <a:spLocks noChangeArrowheads="1"/>
            </p:cNvSpPr>
            <p:nvPr/>
          </p:nvSpPr>
          <p:spPr bwMode="auto">
            <a:xfrm>
              <a:off x="157" y="2545"/>
              <a:ext cx="2723" cy="518"/>
            </a:xfrm>
            <a:prstGeom prst="rect">
              <a:avLst/>
            </a:prstGeom>
            <a:gradFill rotWithShape="1">
              <a:gsLst>
                <a:gs pos="0">
                  <a:srgbClr val="800000">
                    <a:alpha val="53000"/>
                  </a:srgbClr>
                </a:gs>
                <a:gs pos="100000">
                  <a:srgbClr val="800000">
                    <a:gamma/>
                    <a:tint val="9020"/>
                    <a:invGamma/>
                  </a:srgbClr>
                </a:gs>
              </a:gsLst>
              <a:lin ang="0" scaled="1"/>
            </a:gradFill>
            <a:ln w="0" algn="ctr">
              <a:noFill/>
              <a:miter lim="800000"/>
              <a:headEnd/>
              <a:tailEnd/>
            </a:ln>
            <a:effectLst/>
          </p:spPr>
          <p:txBody>
            <a:bodyPr lIns="274320" bIns="137160" anchor="ctr"/>
            <a:lstStyle/>
            <a:p>
              <a:pPr eaLnBrk="1" hangingPunct="1">
                <a:spcBef>
                  <a:spcPct val="0"/>
                </a:spcBef>
              </a:pPr>
              <a:r>
                <a:rPr lang="zh-CN" altLang="en-US" sz="2000" b="1">
                  <a:solidFill>
                    <a:srgbClr val="000099"/>
                  </a:solidFill>
                  <a:latin typeface="黑体" pitchFamily="49" charset="-122"/>
                  <a:cs typeface="Arial" pitchFamily="34" charset="0"/>
                </a:rPr>
                <a:t>个体化药物治疗基因检测试剂盒研发与临床应用技术平台</a:t>
              </a:r>
              <a:r>
                <a:rPr lang="zh-CN" altLang="en-US" b="1">
                  <a:solidFill>
                    <a:srgbClr val="000099"/>
                  </a:solidFill>
                  <a:latin typeface="Gulim" pitchFamily="34" charset="-127"/>
                  <a:ea typeface="Gulim" pitchFamily="34" charset="-127"/>
                  <a:cs typeface="Arial" pitchFamily="34" charset="0"/>
                </a:rPr>
                <a:t> </a:t>
              </a:r>
              <a:endParaRPr lang="en-US" altLang="zh-CN" b="1">
                <a:solidFill>
                  <a:srgbClr val="000099"/>
                </a:solidFill>
                <a:latin typeface="Gulim" pitchFamily="34" charset="-127"/>
                <a:ea typeface="Gulim" pitchFamily="34" charset="-127"/>
                <a:cs typeface="Arial" pitchFamily="34" charset="0"/>
              </a:endParaRPr>
            </a:p>
          </p:txBody>
        </p:sp>
        <p:sp>
          <p:nvSpPr>
            <p:cNvPr id="469006" name="Freeform 14"/>
            <p:cNvSpPr>
              <a:spLocks/>
            </p:cNvSpPr>
            <p:nvPr/>
          </p:nvSpPr>
          <p:spPr bwMode="auto">
            <a:xfrm>
              <a:off x="2876" y="2226"/>
              <a:ext cx="1534" cy="834"/>
            </a:xfrm>
            <a:custGeom>
              <a:avLst/>
              <a:gdLst/>
              <a:ahLst/>
              <a:cxnLst>
                <a:cxn ang="0">
                  <a:pos x="0" y="834"/>
                </a:cxn>
                <a:cxn ang="0">
                  <a:pos x="1534" y="0"/>
                </a:cxn>
                <a:cxn ang="0">
                  <a:pos x="8" y="316"/>
                </a:cxn>
              </a:cxnLst>
              <a:rect l="0" t="0" r="r" b="b"/>
              <a:pathLst>
                <a:path w="1534" h="834">
                  <a:moveTo>
                    <a:pt x="0" y="834"/>
                  </a:moveTo>
                  <a:lnTo>
                    <a:pt x="1534" y="0"/>
                  </a:lnTo>
                  <a:lnTo>
                    <a:pt x="8" y="316"/>
                  </a:lnTo>
                </a:path>
              </a:pathLst>
            </a:custGeom>
            <a:gradFill rotWithShape="1">
              <a:gsLst>
                <a:gs pos="0">
                  <a:srgbClr val="800000">
                    <a:alpha val="53000"/>
                  </a:srgbClr>
                </a:gs>
                <a:gs pos="100000">
                  <a:srgbClr val="800000">
                    <a:gamma/>
                    <a:tint val="9020"/>
                    <a:invGamma/>
                  </a:srgbClr>
                </a:gs>
              </a:gsLst>
              <a:lin ang="0" scaled="1"/>
            </a:gradFill>
            <a:ln w="0" cap="flat" cmpd="sng">
              <a:noFill/>
              <a:prstDash val="solid"/>
              <a:round/>
              <a:headEnd/>
              <a:tailEnd/>
            </a:ln>
            <a:effectLst/>
          </p:spPr>
          <p:txBody>
            <a:bodyPr lIns="274320" bIns="137160" anchor="ctr"/>
            <a:lstStyle/>
            <a:p>
              <a:endParaRPr lang="zh-CN" altLang="en-US"/>
            </a:p>
          </p:txBody>
        </p:sp>
      </p:grpSp>
      <p:grpSp>
        <p:nvGrpSpPr>
          <p:cNvPr id="469007" name="Group 15"/>
          <p:cNvGrpSpPr>
            <a:grpSpLocks/>
          </p:cNvGrpSpPr>
          <p:nvPr/>
        </p:nvGrpSpPr>
        <p:grpSpPr bwMode="auto">
          <a:xfrm>
            <a:off x="468313" y="1554163"/>
            <a:ext cx="6750050" cy="2132012"/>
            <a:chOff x="157" y="889"/>
            <a:chExt cx="4252" cy="1343"/>
          </a:xfrm>
        </p:grpSpPr>
        <p:sp>
          <p:nvSpPr>
            <p:cNvPr id="469008" name="Freeform 16"/>
            <p:cNvSpPr>
              <a:spLocks/>
            </p:cNvSpPr>
            <p:nvPr/>
          </p:nvSpPr>
          <p:spPr bwMode="auto">
            <a:xfrm>
              <a:off x="2876" y="892"/>
              <a:ext cx="1533" cy="1340"/>
            </a:xfrm>
            <a:custGeom>
              <a:avLst/>
              <a:gdLst/>
              <a:ahLst/>
              <a:cxnLst>
                <a:cxn ang="0">
                  <a:pos x="0" y="0"/>
                </a:cxn>
                <a:cxn ang="0">
                  <a:pos x="1533" y="1340"/>
                </a:cxn>
                <a:cxn ang="0">
                  <a:pos x="8" y="518"/>
                </a:cxn>
              </a:cxnLst>
              <a:rect l="0" t="0" r="r" b="b"/>
              <a:pathLst>
                <a:path w="1533" h="1340">
                  <a:moveTo>
                    <a:pt x="0" y="0"/>
                  </a:moveTo>
                  <a:lnTo>
                    <a:pt x="1533" y="1340"/>
                  </a:lnTo>
                  <a:lnTo>
                    <a:pt x="8" y="518"/>
                  </a:lnTo>
                </a:path>
              </a:pathLst>
            </a:custGeom>
            <a:gradFill rotWithShape="1">
              <a:gsLst>
                <a:gs pos="0">
                  <a:srgbClr val="70A100">
                    <a:alpha val="53000"/>
                  </a:srgbClr>
                </a:gs>
                <a:gs pos="100000">
                  <a:srgbClr val="70A100">
                    <a:gamma/>
                    <a:tint val="9020"/>
                    <a:invGamma/>
                  </a:srgbClr>
                </a:gs>
              </a:gsLst>
              <a:lin ang="0" scaled="1"/>
            </a:gradFill>
            <a:ln w="0" cap="flat" cmpd="sng">
              <a:noFill/>
              <a:prstDash val="solid"/>
              <a:round/>
              <a:headEnd/>
              <a:tailEnd/>
            </a:ln>
            <a:effectLst/>
          </p:spPr>
          <p:txBody>
            <a:bodyPr lIns="274320" bIns="137160" anchor="ctr"/>
            <a:lstStyle/>
            <a:p>
              <a:endParaRPr lang="zh-CN" altLang="en-US"/>
            </a:p>
          </p:txBody>
        </p:sp>
        <p:sp>
          <p:nvSpPr>
            <p:cNvPr id="469009" name="Rectangle 17"/>
            <p:cNvSpPr>
              <a:spLocks noChangeArrowheads="1"/>
            </p:cNvSpPr>
            <p:nvPr/>
          </p:nvSpPr>
          <p:spPr bwMode="auto">
            <a:xfrm>
              <a:off x="157" y="889"/>
              <a:ext cx="2723" cy="518"/>
            </a:xfrm>
            <a:prstGeom prst="rect">
              <a:avLst/>
            </a:prstGeom>
            <a:gradFill rotWithShape="1">
              <a:gsLst>
                <a:gs pos="0">
                  <a:srgbClr val="70A100">
                    <a:alpha val="53000"/>
                  </a:srgbClr>
                </a:gs>
                <a:gs pos="100000">
                  <a:srgbClr val="70A100">
                    <a:gamma/>
                    <a:tint val="9020"/>
                    <a:invGamma/>
                  </a:srgbClr>
                </a:gs>
              </a:gsLst>
              <a:lin ang="0" scaled="1"/>
            </a:gradFill>
            <a:ln w="0" algn="ctr">
              <a:noFill/>
              <a:miter lim="800000"/>
              <a:headEnd/>
              <a:tailEnd/>
            </a:ln>
            <a:effectLst/>
          </p:spPr>
          <p:txBody>
            <a:bodyPr lIns="274320" bIns="137160" anchor="ctr"/>
            <a:lstStyle/>
            <a:p>
              <a:pPr eaLnBrk="1" hangingPunct="1">
                <a:lnSpc>
                  <a:spcPct val="115000"/>
                </a:lnSpc>
                <a:spcBef>
                  <a:spcPct val="0"/>
                </a:spcBef>
              </a:pPr>
              <a:r>
                <a:rPr lang="zh-CN" altLang="en-US" sz="2000" b="1">
                  <a:solidFill>
                    <a:srgbClr val="000099"/>
                  </a:solidFill>
                  <a:latin typeface="黑体" pitchFamily="49" charset="-122"/>
                  <a:cs typeface="Arial" pitchFamily="34" charset="0"/>
                </a:rPr>
                <a:t>重大疾病关联分析与药物基因组学研究技术平台</a:t>
              </a:r>
              <a:r>
                <a:rPr lang="zh-CN" altLang="en-US" sz="2000" b="1">
                  <a:latin typeface="黑体" pitchFamily="49" charset="-122"/>
                  <a:cs typeface="Arial" pitchFamily="34" charset="0"/>
                </a:rPr>
                <a:t> </a:t>
              </a:r>
              <a:endParaRPr lang="en-US" altLang="zh-CN" sz="2000" b="1">
                <a:latin typeface="黑体" pitchFamily="49" charset="-122"/>
                <a:cs typeface="Arial" pitchFamily="34" charset="0"/>
              </a:endParaRPr>
            </a:p>
          </p:txBody>
        </p:sp>
      </p:grpSp>
      <p:sp>
        <p:nvSpPr>
          <p:cNvPr id="469010" name="Oval 18"/>
          <p:cNvSpPr>
            <a:spLocks noChangeArrowheads="1"/>
          </p:cNvSpPr>
          <p:nvPr/>
        </p:nvSpPr>
        <p:spPr bwMode="auto">
          <a:xfrm>
            <a:off x="5264150" y="1484313"/>
            <a:ext cx="4421188" cy="4554537"/>
          </a:xfrm>
          <a:prstGeom prst="ellipse">
            <a:avLst/>
          </a:prstGeom>
          <a:gradFill rotWithShape="1">
            <a:gsLst>
              <a:gs pos="0">
                <a:schemeClr val="tx2">
                  <a:gamma/>
                  <a:shade val="0"/>
                  <a:invGamma/>
                </a:schemeClr>
              </a:gs>
              <a:gs pos="100000">
                <a:schemeClr val="tx2">
                  <a:alpha val="0"/>
                </a:schemeClr>
              </a:gs>
            </a:gsLst>
            <a:path path="shape">
              <a:fillToRect l="50000" t="50000" r="50000" b="50000"/>
            </a:path>
          </a:gradFill>
          <a:ln w="9525" algn="ctr">
            <a:noFill/>
            <a:round/>
            <a:headEnd/>
            <a:tailEnd/>
          </a:ln>
          <a:effectLst/>
        </p:spPr>
        <p:txBody>
          <a:bodyPr anchor="ctr"/>
          <a:lstStyle/>
          <a:p>
            <a:pPr algn="ctr" eaLnBrk="1" hangingPunct="1"/>
            <a:r>
              <a:rPr lang="zh-CN" altLang="en-US" sz="3600" b="1">
                <a:solidFill>
                  <a:srgbClr val="FFFFFF"/>
                </a:solidFill>
                <a:cs typeface="Arial" pitchFamily="34" charset="0"/>
              </a:rPr>
              <a:t>药物基因组应用技术平台</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bwMode="auto">
          <a:xfrm>
            <a:off x="685800" y="2130425"/>
            <a:ext cx="7772400" cy="1470025"/>
          </a:xfrm>
          <a:prstGeom prst="rect">
            <a:avLst/>
          </a:prstGeom>
          <a:solidFill>
            <a:srgbClr val="FFFFFF"/>
          </a:solidFill>
          <a:ln>
            <a:solidFill>
              <a:srgbClr val="000000"/>
            </a:solidFill>
            <a:miter lim="800000"/>
            <a:headEnd/>
            <a:tailEnd/>
          </a:ln>
        </p:spPr>
        <p:txBody>
          <a:bodyPr/>
          <a:lstStyle/>
          <a:p>
            <a:endParaRPr lang="zh-CN" altLang="en-US" sz="3800">
              <a:ea typeface="宋体" pitchFamily="2" charset="-122"/>
            </a:endParaRPr>
          </a:p>
        </p:txBody>
      </p:sp>
      <p:sp>
        <p:nvSpPr>
          <p:cNvPr id="470019" name="Rectangle 3"/>
          <p:cNvSpPr>
            <a:spLocks noGrp="1" noChangeArrowheads="1"/>
          </p:cNvSpPr>
          <p:nvPr>
            <p:ph type="subTitle" idx="1"/>
          </p:nvPr>
        </p:nvSpPr>
        <p:spPr/>
        <p:txBody>
          <a:bodyPr/>
          <a:lstStyle/>
          <a:p>
            <a:endParaRPr lang="zh-CN" altLang="en-US">
              <a:ea typeface="宋体" pitchFamily="2" charset="-122"/>
            </a:endParaRPr>
          </a:p>
        </p:txBody>
      </p:sp>
      <p:pic>
        <p:nvPicPr>
          <p:cNvPr id="470020" name="Picture 4"/>
          <p:cNvPicPr>
            <a:picLocks noChangeAspect="1" noChangeArrowheads="1"/>
          </p:cNvPicPr>
          <p:nvPr/>
        </p:nvPicPr>
        <p:blipFill>
          <a:blip r:embed="rId2"/>
          <a:srcRect/>
          <a:stretch>
            <a:fillRect/>
          </a:stretch>
        </p:blipFill>
        <p:spPr bwMode="auto">
          <a:xfrm>
            <a:off x="0" y="0"/>
            <a:ext cx="9144000" cy="6467475"/>
          </a:xfrm>
          <a:prstGeom prst="rect">
            <a:avLst/>
          </a:prstGeom>
          <a:noFill/>
          <a:ln w="9525">
            <a:noFill/>
            <a:miter lim="800000"/>
            <a:headEnd/>
            <a:tailEnd/>
          </a:ln>
          <a:effectLst/>
        </p:spPr>
      </p:pic>
      <p:sp>
        <p:nvSpPr>
          <p:cNvPr id="470021" name="Text Box 5"/>
          <p:cNvSpPr txBox="1">
            <a:spLocks noChangeArrowheads="1"/>
          </p:cNvSpPr>
          <p:nvPr/>
        </p:nvSpPr>
        <p:spPr bwMode="auto">
          <a:xfrm>
            <a:off x="533400" y="628650"/>
            <a:ext cx="8382000" cy="579438"/>
          </a:xfrm>
          <a:prstGeom prst="rect">
            <a:avLst/>
          </a:prstGeom>
          <a:noFill/>
          <a:ln w="9525">
            <a:noFill/>
            <a:miter lim="800000"/>
            <a:headEnd/>
            <a:tailEnd/>
          </a:ln>
          <a:effectLst/>
        </p:spPr>
        <p:txBody>
          <a:bodyPr>
            <a:spAutoFit/>
          </a:bodyPr>
          <a:lstStyle/>
          <a:p>
            <a:pPr eaLnBrk="1" hangingPunct="1"/>
            <a:r>
              <a:rPr lang="en-US" altLang="zh-CN" sz="3200" b="1">
                <a:solidFill>
                  <a:srgbClr val="FF0000"/>
                </a:solidFill>
                <a:latin typeface="Cooper Black" pitchFamily="18" charset="0"/>
                <a:cs typeface="Arial" pitchFamily="34" charset="0"/>
              </a:rPr>
              <a:t>Chinese Pharmacogenomics</a:t>
            </a:r>
            <a:r>
              <a:rPr lang="en-US" altLang="zh-CN" sz="3200" b="1">
                <a:latin typeface="Cooper Black" pitchFamily="18" charset="0"/>
                <a:cs typeface="Arial" pitchFamily="34" charset="0"/>
              </a:rPr>
              <a:t> </a:t>
            </a:r>
            <a:r>
              <a:rPr lang="en-US" altLang="zh-CN" sz="3200" b="1">
                <a:solidFill>
                  <a:srgbClr val="FF0000"/>
                </a:solidFill>
                <a:latin typeface="Cooper Black" pitchFamily="18" charset="0"/>
                <a:cs typeface="Arial" pitchFamily="34" charset="0"/>
              </a:rPr>
              <a:t>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0021"/>
                                        </p:tgtEl>
                                        <p:attrNameLst>
                                          <p:attrName>style.visibility</p:attrName>
                                        </p:attrNameLst>
                                      </p:cBhvr>
                                      <p:to>
                                        <p:strVal val="visible"/>
                                      </p:to>
                                    </p:set>
                                    <p:animEffect transition="in" filter="checkerboard(across)">
                                      <p:cBhvr>
                                        <p:cTn id="7" dur="500"/>
                                        <p:tgtEl>
                                          <p:spTgt spid="470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4648200" cy="792162"/>
          </a:xfrm>
        </p:spPr>
        <p:txBody>
          <a:bodyPr/>
          <a:lstStyle/>
          <a:p>
            <a:r>
              <a:rPr lang="zh-CN" altLang="en-US" sz="3600" b="1" dirty="0" smtClean="0">
                <a:solidFill>
                  <a:srgbClr val="C00000"/>
                </a:solidFill>
                <a:latin typeface="华文新魏" pitchFamily="2" charset="-122"/>
                <a:ea typeface="华文新魏" pitchFamily="2" charset="-122"/>
              </a:rPr>
              <a:t>药物基因组学</a:t>
            </a:r>
            <a:r>
              <a:rPr lang="en-US" altLang="zh-CN" b="1" dirty="0" smtClean="0">
                <a:solidFill>
                  <a:srgbClr val="C00000"/>
                </a:solidFill>
                <a:latin typeface="华文新魏" pitchFamily="2" charset="-122"/>
                <a:ea typeface="华文新魏" pitchFamily="2" charset="-122"/>
              </a:rPr>
              <a:t>-</a:t>
            </a:r>
            <a:r>
              <a:rPr lang="zh-CN" altLang="en-US" sz="2400" b="1" dirty="0" smtClean="0">
                <a:solidFill>
                  <a:srgbClr val="C00000"/>
                </a:solidFill>
                <a:latin typeface="华文新魏" pitchFamily="2" charset="-122"/>
                <a:ea typeface="华文新魏" pitchFamily="2" charset="-122"/>
              </a:rPr>
              <a:t>基本概念</a:t>
            </a:r>
            <a:endParaRPr lang="zh-CN" altLang="en-US" b="1" dirty="0">
              <a:solidFill>
                <a:srgbClr val="C00000"/>
              </a:solidFill>
              <a:latin typeface="华文新魏" pitchFamily="2" charset="-122"/>
              <a:ea typeface="华文新魏" pitchFamily="2" charset="-122"/>
            </a:endParaRPr>
          </a:p>
        </p:txBody>
      </p:sp>
      <p:sp>
        <p:nvSpPr>
          <p:cNvPr id="3" name="内容占位符 2"/>
          <p:cNvSpPr>
            <a:spLocks noGrp="1"/>
          </p:cNvSpPr>
          <p:nvPr>
            <p:ph idx="1"/>
          </p:nvPr>
        </p:nvSpPr>
        <p:spPr>
          <a:xfrm>
            <a:off x="457200" y="1600200"/>
            <a:ext cx="7543800" cy="4525963"/>
          </a:xfrm>
        </p:spPr>
        <p:txBody>
          <a:bodyPr/>
          <a:lstStyle/>
          <a:p>
            <a:r>
              <a:rPr lang="en-US" altLang="zh-CN" sz="2800" b="1" dirty="0" err="1" smtClean="0">
                <a:solidFill>
                  <a:srgbClr val="C00000"/>
                </a:solidFill>
              </a:rPr>
              <a:t>Pharmacogenomics</a:t>
            </a:r>
            <a:endParaRPr lang="en-US" altLang="zh-CN" sz="2800" b="1" dirty="0" smtClean="0">
              <a:solidFill>
                <a:srgbClr val="C00000"/>
              </a:solidFill>
            </a:endParaRPr>
          </a:p>
          <a:p>
            <a:pPr>
              <a:lnSpc>
                <a:spcPct val="150000"/>
              </a:lnSpc>
              <a:buNone/>
            </a:pPr>
            <a:r>
              <a:rPr lang="en-US" altLang="zh-CN" b="1" dirty="0">
                <a:solidFill>
                  <a:srgbClr val="0000CC"/>
                </a:solidFill>
              </a:rPr>
              <a:t> </a:t>
            </a:r>
            <a:r>
              <a:rPr lang="en-US" altLang="zh-CN" b="1" dirty="0" smtClean="0">
                <a:solidFill>
                  <a:srgbClr val="0000CC"/>
                </a:solidFill>
              </a:rPr>
              <a:t>   </a:t>
            </a:r>
            <a:r>
              <a:rPr lang="zh-CN" altLang="en-US" b="1" dirty="0" smtClean="0">
                <a:solidFill>
                  <a:srgbClr val="0000CC"/>
                </a:solidFill>
                <a:latin typeface="华文新魏" pitchFamily="2" charset="-122"/>
                <a:ea typeface="华文新魏" pitchFamily="2" charset="-122"/>
              </a:rPr>
              <a:t>从基因组整体出发研究基因结构多态性与药物效应多样性之间的关系，研究</a:t>
            </a:r>
            <a:r>
              <a:rPr lang="zh-CN" altLang="en-US" b="1" dirty="0" smtClean="0">
                <a:solidFill>
                  <a:srgbClr val="00B050"/>
                </a:solidFill>
                <a:latin typeface="华文新魏" pitchFamily="2" charset="-122"/>
                <a:ea typeface="华文新魏" pitchFamily="2" charset="-122"/>
              </a:rPr>
              <a:t>基因本身及其突变体</a:t>
            </a:r>
            <a:r>
              <a:rPr lang="zh-CN" altLang="en-US" b="1" dirty="0" smtClean="0">
                <a:solidFill>
                  <a:srgbClr val="0000CC"/>
                </a:solidFill>
                <a:latin typeface="华文新魏" pitchFamily="2" charset="-122"/>
                <a:ea typeface="华文新魏" pitchFamily="2" charset="-122"/>
              </a:rPr>
              <a:t>对不同个体药物作用</a:t>
            </a:r>
            <a:r>
              <a:rPr lang="zh-CN" altLang="en-US" b="1" dirty="0" smtClean="0">
                <a:solidFill>
                  <a:srgbClr val="00B050"/>
                </a:solidFill>
                <a:latin typeface="华文新魏" pitchFamily="2" charset="-122"/>
                <a:ea typeface="华文新魏" pitchFamily="2" charset="-122"/>
              </a:rPr>
              <a:t>效应差异</a:t>
            </a:r>
            <a:r>
              <a:rPr lang="zh-CN" altLang="en-US" b="1" dirty="0" smtClean="0">
                <a:solidFill>
                  <a:srgbClr val="0000CC"/>
                </a:solidFill>
                <a:latin typeface="华文新魏" pitchFamily="2" charset="-122"/>
                <a:ea typeface="华文新魏" pitchFamily="2" charset="-122"/>
              </a:rPr>
              <a:t>的影响，并以此为平台发现新的药物靶标、开发新的个性化药物。</a:t>
            </a:r>
            <a:endParaRPr lang="zh-CN" altLang="en-US" b="1" dirty="0">
              <a:solidFill>
                <a:srgbClr val="0000CC"/>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ChangeArrowheads="1"/>
          </p:cNvSpPr>
          <p:nvPr/>
        </p:nvSpPr>
        <p:spPr bwMode="auto">
          <a:xfrm>
            <a:off x="476250" y="2454275"/>
            <a:ext cx="8456613" cy="4175125"/>
          </a:xfrm>
          <a:prstGeom prst="rect">
            <a:avLst/>
          </a:prstGeom>
          <a:noFill/>
          <a:ln w="15875" algn="ctr">
            <a:solidFill>
              <a:srgbClr val="4F4F9F"/>
            </a:solidFill>
            <a:miter lim="800000"/>
            <a:headEnd/>
            <a:tailEnd/>
          </a:ln>
          <a:effectLst/>
        </p:spPr>
        <p:txBody>
          <a:bodyPr anchor="ctr"/>
          <a:lstStyle/>
          <a:p>
            <a:endParaRPr lang="zh-CN" altLang="en-US"/>
          </a:p>
        </p:txBody>
      </p:sp>
      <p:sp>
        <p:nvSpPr>
          <p:cNvPr id="471043" name="Line 3"/>
          <p:cNvSpPr>
            <a:spLocks noChangeShapeType="1"/>
          </p:cNvSpPr>
          <p:nvPr/>
        </p:nvSpPr>
        <p:spPr bwMode="auto">
          <a:xfrm>
            <a:off x="7827963" y="4127500"/>
            <a:ext cx="0" cy="504825"/>
          </a:xfrm>
          <a:prstGeom prst="line">
            <a:avLst/>
          </a:prstGeom>
          <a:noFill/>
          <a:ln w="9525">
            <a:noFill/>
            <a:round/>
            <a:headEnd/>
            <a:tailEnd type="triangle" w="med" len="lg"/>
          </a:ln>
          <a:effectLst/>
        </p:spPr>
        <p:txBody>
          <a:bodyPr wrap="none" anchor="ctr"/>
          <a:lstStyle/>
          <a:p>
            <a:endParaRPr lang="zh-CN" altLang="en-US"/>
          </a:p>
        </p:txBody>
      </p:sp>
      <p:sp>
        <p:nvSpPr>
          <p:cNvPr id="471044" name="Line 4"/>
          <p:cNvSpPr>
            <a:spLocks noChangeShapeType="1"/>
          </p:cNvSpPr>
          <p:nvPr/>
        </p:nvSpPr>
        <p:spPr bwMode="auto">
          <a:xfrm>
            <a:off x="7342188" y="4127500"/>
            <a:ext cx="0" cy="863600"/>
          </a:xfrm>
          <a:prstGeom prst="line">
            <a:avLst/>
          </a:prstGeom>
          <a:noFill/>
          <a:ln w="9525">
            <a:noFill/>
            <a:round/>
            <a:headEnd/>
            <a:tailEnd/>
          </a:ln>
          <a:effectLst/>
        </p:spPr>
        <p:txBody>
          <a:bodyPr wrap="none" anchor="ctr"/>
          <a:lstStyle/>
          <a:p>
            <a:endParaRPr lang="zh-CN" altLang="en-US"/>
          </a:p>
        </p:txBody>
      </p:sp>
      <p:sp>
        <p:nvSpPr>
          <p:cNvPr id="471045" name="AutoShape 5"/>
          <p:cNvSpPr>
            <a:spLocks noChangeArrowheads="1"/>
          </p:cNvSpPr>
          <p:nvPr/>
        </p:nvSpPr>
        <p:spPr bwMode="auto">
          <a:xfrm>
            <a:off x="7262813" y="4127500"/>
            <a:ext cx="1008062" cy="576263"/>
          </a:xfrm>
          <a:prstGeom prst="chevron">
            <a:avLst>
              <a:gd name="adj" fmla="val 43733"/>
            </a:avLst>
          </a:prstGeom>
          <a:solidFill>
            <a:srgbClr val="339966"/>
          </a:solidFill>
          <a:ln w="9525" algn="ctr">
            <a:noFill/>
            <a:miter lim="800000"/>
            <a:headEnd/>
            <a:tailEnd/>
          </a:ln>
          <a:effectLst/>
        </p:spPr>
        <p:txBody>
          <a:bodyPr wrap="none" anchor="ctr"/>
          <a:lstStyle/>
          <a:p>
            <a:endParaRPr lang="zh-CN" altLang="en-US"/>
          </a:p>
        </p:txBody>
      </p:sp>
      <p:sp>
        <p:nvSpPr>
          <p:cNvPr id="471046" name="AutoShape 6"/>
          <p:cNvSpPr>
            <a:spLocks noChangeArrowheads="1"/>
          </p:cNvSpPr>
          <p:nvPr/>
        </p:nvSpPr>
        <p:spPr bwMode="auto">
          <a:xfrm>
            <a:off x="7766050" y="4127500"/>
            <a:ext cx="1008063" cy="576263"/>
          </a:xfrm>
          <a:prstGeom prst="chevron">
            <a:avLst>
              <a:gd name="adj" fmla="val 43733"/>
            </a:avLst>
          </a:prstGeom>
          <a:solidFill>
            <a:srgbClr val="339966"/>
          </a:solidFill>
          <a:ln w="9525" algn="ctr">
            <a:noFill/>
            <a:miter lim="800000"/>
            <a:headEnd/>
            <a:tailEnd/>
          </a:ln>
          <a:effectLst/>
        </p:spPr>
        <p:txBody>
          <a:bodyPr wrap="none" anchor="ctr"/>
          <a:lstStyle/>
          <a:p>
            <a:endParaRPr lang="zh-CN" altLang="en-US"/>
          </a:p>
        </p:txBody>
      </p:sp>
      <p:sp>
        <p:nvSpPr>
          <p:cNvPr id="471047" name="AutoShape 7"/>
          <p:cNvSpPr>
            <a:spLocks noChangeArrowheads="1"/>
          </p:cNvSpPr>
          <p:nvPr/>
        </p:nvSpPr>
        <p:spPr bwMode="auto">
          <a:xfrm rot="5254047">
            <a:off x="3694907" y="1686719"/>
            <a:ext cx="503237" cy="6473825"/>
          </a:xfrm>
          <a:prstGeom prst="triangle">
            <a:avLst>
              <a:gd name="adj" fmla="val 50000"/>
            </a:avLst>
          </a:prstGeom>
          <a:solidFill>
            <a:srgbClr val="800080"/>
          </a:solidFill>
          <a:ln w="9525">
            <a:noFill/>
            <a:miter lim="800000"/>
            <a:headEnd/>
            <a:tailEnd/>
          </a:ln>
          <a:effectLst/>
        </p:spPr>
        <p:txBody>
          <a:bodyPr wrap="none" anchor="ctr"/>
          <a:lstStyle/>
          <a:p>
            <a:endParaRPr lang="zh-CN" altLang="en-US"/>
          </a:p>
        </p:txBody>
      </p:sp>
      <p:sp>
        <p:nvSpPr>
          <p:cNvPr id="471048" name="AutoShape 8"/>
          <p:cNvSpPr>
            <a:spLocks noChangeArrowheads="1"/>
          </p:cNvSpPr>
          <p:nvPr/>
        </p:nvSpPr>
        <p:spPr bwMode="auto">
          <a:xfrm rot="16057657" flipH="1">
            <a:off x="3708400" y="1949451"/>
            <a:ext cx="517525" cy="6540500"/>
          </a:xfrm>
          <a:prstGeom prst="triangle">
            <a:avLst>
              <a:gd name="adj" fmla="val 50000"/>
            </a:avLst>
          </a:prstGeom>
          <a:solidFill>
            <a:srgbClr val="008080"/>
          </a:solidFill>
          <a:ln w="9525">
            <a:noFill/>
            <a:miter lim="800000"/>
            <a:headEnd/>
            <a:tailEnd/>
          </a:ln>
          <a:effectLst/>
        </p:spPr>
        <p:txBody>
          <a:bodyPr wrap="none" anchor="ctr"/>
          <a:lstStyle/>
          <a:p>
            <a:endParaRPr lang="zh-CN" altLang="en-US"/>
          </a:p>
        </p:txBody>
      </p:sp>
      <p:sp>
        <p:nvSpPr>
          <p:cNvPr id="471049" name="Line 9"/>
          <p:cNvSpPr>
            <a:spLocks noChangeShapeType="1"/>
          </p:cNvSpPr>
          <p:nvPr/>
        </p:nvSpPr>
        <p:spPr bwMode="auto">
          <a:xfrm>
            <a:off x="908050" y="3656013"/>
            <a:ext cx="0" cy="504825"/>
          </a:xfrm>
          <a:prstGeom prst="line">
            <a:avLst/>
          </a:prstGeom>
          <a:noFill/>
          <a:ln w="31750">
            <a:solidFill>
              <a:srgbClr val="800080"/>
            </a:solidFill>
            <a:round/>
            <a:headEnd/>
            <a:tailEnd type="triangle" w="med" len="lg"/>
          </a:ln>
          <a:effectLst/>
        </p:spPr>
        <p:txBody>
          <a:bodyPr/>
          <a:lstStyle/>
          <a:p>
            <a:endParaRPr lang="zh-CN" altLang="en-US"/>
          </a:p>
        </p:txBody>
      </p:sp>
      <p:sp>
        <p:nvSpPr>
          <p:cNvPr id="471050" name="Line 10"/>
          <p:cNvSpPr>
            <a:spLocks noChangeShapeType="1"/>
          </p:cNvSpPr>
          <p:nvPr/>
        </p:nvSpPr>
        <p:spPr bwMode="auto">
          <a:xfrm>
            <a:off x="1887538" y="3656013"/>
            <a:ext cx="0" cy="504825"/>
          </a:xfrm>
          <a:prstGeom prst="line">
            <a:avLst/>
          </a:prstGeom>
          <a:noFill/>
          <a:ln w="31750">
            <a:solidFill>
              <a:srgbClr val="800080"/>
            </a:solidFill>
            <a:round/>
            <a:headEnd/>
            <a:tailEnd type="triangle" w="med" len="lg"/>
          </a:ln>
          <a:effectLst/>
        </p:spPr>
        <p:txBody>
          <a:bodyPr/>
          <a:lstStyle/>
          <a:p>
            <a:endParaRPr lang="zh-CN" altLang="en-US"/>
          </a:p>
        </p:txBody>
      </p:sp>
      <p:sp>
        <p:nvSpPr>
          <p:cNvPr id="471051" name="Line 11"/>
          <p:cNvSpPr>
            <a:spLocks noChangeShapeType="1"/>
          </p:cNvSpPr>
          <p:nvPr/>
        </p:nvSpPr>
        <p:spPr bwMode="auto">
          <a:xfrm>
            <a:off x="2730500" y="3656013"/>
            <a:ext cx="0" cy="504825"/>
          </a:xfrm>
          <a:prstGeom prst="line">
            <a:avLst/>
          </a:prstGeom>
          <a:noFill/>
          <a:ln w="31750">
            <a:solidFill>
              <a:srgbClr val="800080"/>
            </a:solidFill>
            <a:round/>
            <a:headEnd/>
            <a:tailEnd type="triangle" w="med" len="lg"/>
          </a:ln>
          <a:effectLst/>
        </p:spPr>
        <p:txBody>
          <a:bodyPr/>
          <a:lstStyle/>
          <a:p>
            <a:endParaRPr lang="zh-CN" altLang="en-US"/>
          </a:p>
        </p:txBody>
      </p:sp>
      <p:sp>
        <p:nvSpPr>
          <p:cNvPr id="471052" name="Line 12"/>
          <p:cNvSpPr>
            <a:spLocks noChangeShapeType="1"/>
          </p:cNvSpPr>
          <p:nvPr/>
        </p:nvSpPr>
        <p:spPr bwMode="auto">
          <a:xfrm>
            <a:off x="3586163" y="3656013"/>
            <a:ext cx="0" cy="504825"/>
          </a:xfrm>
          <a:prstGeom prst="line">
            <a:avLst/>
          </a:prstGeom>
          <a:noFill/>
          <a:ln w="31750">
            <a:solidFill>
              <a:srgbClr val="800080"/>
            </a:solidFill>
            <a:round/>
            <a:headEnd/>
            <a:tailEnd type="triangle" w="med" len="lg"/>
          </a:ln>
          <a:effectLst/>
        </p:spPr>
        <p:txBody>
          <a:bodyPr/>
          <a:lstStyle/>
          <a:p>
            <a:endParaRPr lang="zh-CN" altLang="en-US"/>
          </a:p>
        </p:txBody>
      </p:sp>
      <p:sp>
        <p:nvSpPr>
          <p:cNvPr id="471053" name="Line 13"/>
          <p:cNvSpPr>
            <a:spLocks noChangeShapeType="1"/>
          </p:cNvSpPr>
          <p:nvPr/>
        </p:nvSpPr>
        <p:spPr bwMode="auto">
          <a:xfrm>
            <a:off x="4319588" y="3656013"/>
            <a:ext cx="0" cy="504825"/>
          </a:xfrm>
          <a:prstGeom prst="line">
            <a:avLst/>
          </a:prstGeom>
          <a:noFill/>
          <a:ln w="31750">
            <a:solidFill>
              <a:srgbClr val="800080"/>
            </a:solidFill>
            <a:round/>
            <a:headEnd/>
            <a:tailEnd type="triangle" w="med" len="lg"/>
          </a:ln>
          <a:effectLst/>
        </p:spPr>
        <p:txBody>
          <a:bodyPr/>
          <a:lstStyle/>
          <a:p>
            <a:endParaRPr lang="zh-CN" altLang="en-US"/>
          </a:p>
        </p:txBody>
      </p:sp>
      <p:sp>
        <p:nvSpPr>
          <p:cNvPr id="471054" name="Line 14"/>
          <p:cNvSpPr>
            <a:spLocks noChangeShapeType="1"/>
          </p:cNvSpPr>
          <p:nvPr/>
        </p:nvSpPr>
        <p:spPr bwMode="auto">
          <a:xfrm>
            <a:off x="5084763" y="3656013"/>
            <a:ext cx="0" cy="504825"/>
          </a:xfrm>
          <a:prstGeom prst="line">
            <a:avLst/>
          </a:prstGeom>
          <a:noFill/>
          <a:ln w="31750">
            <a:solidFill>
              <a:srgbClr val="800080"/>
            </a:solidFill>
            <a:round/>
            <a:headEnd/>
            <a:tailEnd type="triangle" w="med" len="lg"/>
          </a:ln>
          <a:effectLst/>
        </p:spPr>
        <p:txBody>
          <a:bodyPr/>
          <a:lstStyle/>
          <a:p>
            <a:endParaRPr lang="zh-CN" altLang="en-US"/>
          </a:p>
        </p:txBody>
      </p:sp>
      <p:sp>
        <p:nvSpPr>
          <p:cNvPr id="471055" name="Text Box 15"/>
          <p:cNvSpPr txBox="1">
            <a:spLocks noChangeArrowheads="1"/>
          </p:cNvSpPr>
          <p:nvPr/>
        </p:nvSpPr>
        <p:spPr bwMode="auto">
          <a:xfrm rot="-2151353">
            <a:off x="130175" y="3033713"/>
            <a:ext cx="2049463"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药物靶点发现</a:t>
            </a:r>
            <a:endParaRPr lang="en-US" altLang="zh-CN" sz="1600" b="1">
              <a:solidFill>
                <a:srgbClr val="000099"/>
              </a:solidFill>
              <a:cs typeface="Arial" pitchFamily="34" charset="0"/>
            </a:endParaRPr>
          </a:p>
        </p:txBody>
      </p:sp>
      <p:sp>
        <p:nvSpPr>
          <p:cNvPr id="471056" name="Text Box 16"/>
          <p:cNvSpPr txBox="1">
            <a:spLocks noChangeArrowheads="1"/>
          </p:cNvSpPr>
          <p:nvPr/>
        </p:nvSpPr>
        <p:spPr bwMode="auto">
          <a:xfrm rot="-2156764">
            <a:off x="920750" y="3048000"/>
            <a:ext cx="1919288"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药物靶点确证</a:t>
            </a:r>
          </a:p>
        </p:txBody>
      </p:sp>
      <p:sp>
        <p:nvSpPr>
          <p:cNvPr id="471057" name="Text Box 17"/>
          <p:cNvSpPr txBox="1">
            <a:spLocks noChangeArrowheads="1"/>
          </p:cNvSpPr>
          <p:nvPr/>
        </p:nvSpPr>
        <p:spPr bwMode="auto">
          <a:xfrm rot="-2160394">
            <a:off x="1778000" y="3052763"/>
            <a:ext cx="1882775"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先导化合物筛选</a:t>
            </a:r>
          </a:p>
        </p:txBody>
      </p:sp>
      <p:sp>
        <p:nvSpPr>
          <p:cNvPr id="471058" name="Text Box 18"/>
          <p:cNvSpPr txBox="1">
            <a:spLocks noChangeArrowheads="1"/>
          </p:cNvSpPr>
          <p:nvPr/>
        </p:nvSpPr>
        <p:spPr bwMode="auto">
          <a:xfrm rot="-2156044">
            <a:off x="2616200" y="3052763"/>
            <a:ext cx="1887538"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化合物库筛选</a:t>
            </a:r>
          </a:p>
        </p:txBody>
      </p:sp>
      <p:sp>
        <p:nvSpPr>
          <p:cNvPr id="471059" name="Text Box 19"/>
          <p:cNvSpPr txBox="1">
            <a:spLocks noChangeArrowheads="1"/>
          </p:cNvSpPr>
          <p:nvPr/>
        </p:nvSpPr>
        <p:spPr bwMode="auto">
          <a:xfrm rot="-2151021">
            <a:off x="6896100" y="3141663"/>
            <a:ext cx="1422400"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上市</a:t>
            </a:r>
          </a:p>
        </p:txBody>
      </p:sp>
      <p:sp>
        <p:nvSpPr>
          <p:cNvPr id="471060" name="Text Box 20"/>
          <p:cNvSpPr txBox="1">
            <a:spLocks noChangeArrowheads="1"/>
          </p:cNvSpPr>
          <p:nvPr/>
        </p:nvSpPr>
        <p:spPr bwMode="auto">
          <a:xfrm rot="-2155557">
            <a:off x="3335338" y="3033713"/>
            <a:ext cx="2039937"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先导化合物优化</a:t>
            </a:r>
          </a:p>
        </p:txBody>
      </p:sp>
      <p:sp>
        <p:nvSpPr>
          <p:cNvPr id="471061" name="Text Box 21"/>
          <p:cNvSpPr txBox="1">
            <a:spLocks noChangeArrowheads="1"/>
          </p:cNvSpPr>
          <p:nvPr/>
        </p:nvSpPr>
        <p:spPr bwMode="auto">
          <a:xfrm rot="-2155311">
            <a:off x="4133850" y="3055938"/>
            <a:ext cx="1863725"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临床前研究</a:t>
            </a:r>
          </a:p>
        </p:txBody>
      </p:sp>
      <p:sp>
        <p:nvSpPr>
          <p:cNvPr id="471062" name="Text Box 22"/>
          <p:cNvSpPr txBox="1">
            <a:spLocks noChangeArrowheads="1"/>
          </p:cNvSpPr>
          <p:nvPr/>
        </p:nvSpPr>
        <p:spPr bwMode="auto">
          <a:xfrm rot="-2153582">
            <a:off x="5360988" y="3024188"/>
            <a:ext cx="2130425" cy="336550"/>
          </a:xfrm>
          <a:prstGeom prst="rect">
            <a:avLst/>
          </a:prstGeom>
          <a:noFill/>
          <a:ln w="9525">
            <a:noFill/>
            <a:miter lim="800000"/>
            <a:headEnd/>
            <a:tailEnd/>
          </a:ln>
          <a:effectLst/>
        </p:spPr>
        <p:txBody>
          <a:bodyPr>
            <a:spAutoFit/>
          </a:bodyPr>
          <a:lstStyle/>
          <a:p>
            <a:pPr algn="r">
              <a:spcBef>
                <a:spcPct val="0"/>
              </a:spcBef>
            </a:pPr>
            <a:r>
              <a:rPr lang="zh-CN" altLang="en-US" sz="1600" b="1">
                <a:solidFill>
                  <a:srgbClr val="000099"/>
                </a:solidFill>
                <a:cs typeface="Arial" pitchFamily="34" charset="0"/>
              </a:rPr>
              <a:t>临床试验</a:t>
            </a:r>
            <a:r>
              <a:rPr lang="en-US" altLang="zh-CN" sz="1600" b="1">
                <a:solidFill>
                  <a:srgbClr val="000099"/>
                </a:solidFill>
                <a:cs typeface="Arial" pitchFamily="34" charset="0"/>
              </a:rPr>
              <a:t>I/II/III</a:t>
            </a:r>
            <a:r>
              <a:rPr lang="zh-CN" altLang="en-US" sz="1600" b="1">
                <a:solidFill>
                  <a:srgbClr val="000099"/>
                </a:solidFill>
                <a:cs typeface="Arial" pitchFamily="34" charset="0"/>
              </a:rPr>
              <a:t>期</a:t>
            </a:r>
          </a:p>
        </p:txBody>
      </p:sp>
      <p:sp>
        <p:nvSpPr>
          <p:cNvPr id="471063" name="AutoShape 23"/>
          <p:cNvSpPr>
            <a:spLocks noChangeArrowheads="1"/>
          </p:cNvSpPr>
          <p:nvPr/>
        </p:nvSpPr>
        <p:spPr bwMode="auto">
          <a:xfrm>
            <a:off x="6148388" y="3738563"/>
            <a:ext cx="534987" cy="377825"/>
          </a:xfrm>
          <a:prstGeom prst="downArrow">
            <a:avLst>
              <a:gd name="adj1" fmla="val 45037"/>
              <a:gd name="adj2" fmla="val 47477"/>
            </a:avLst>
          </a:prstGeom>
          <a:solidFill>
            <a:srgbClr val="9966FF"/>
          </a:solidFill>
          <a:ln w="9525">
            <a:solidFill>
              <a:srgbClr val="800080"/>
            </a:solidFill>
            <a:miter lim="800000"/>
            <a:headEnd/>
            <a:tailEnd/>
          </a:ln>
          <a:effectLst/>
        </p:spPr>
        <p:txBody>
          <a:bodyPr wrap="none" anchor="ctr"/>
          <a:lstStyle/>
          <a:p>
            <a:endParaRPr lang="zh-CN" altLang="en-US"/>
          </a:p>
        </p:txBody>
      </p:sp>
      <p:sp>
        <p:nvSpPr>
          <p:cNvPr id="471064" name="Text Box 24"/>
          <p:cNvSpPr txBox="1">
            <a:spLocks noChangeArrowheads="1"/>
          </p:cNvSpPr>
          <p:nvPr/>
        </p:nvSpPr>
        <p:spPr bwMode="auto">
          <a:xfrm>
            <a:off x="-541338" y="4800600"/>
            <a:ext cx="4537076" cy="396875"/>
          </a:xfrm>
          <a:prstGeom prst="rect">
            <a:avLst/>
          </a:prstGeom>
          <a:noFill/>
          <a:ln w="9525">
            <a:noFill/>
            <a:miter lim="800000"/>
            <a:headEnd/>
            <a:tailEnd/>
          </a:ln>
          <a:effectLst/>
        </p:spPr>
        <p:txBody>
          <a:bodyPr>
            <a:spAutoFit/>
          </a:bodyPr>
          <a:lstStyle/>
          <a:p>
            <a:pPr algn="ctr">
              <a:spcBef>
                <a:spcPct val="0"/>
              </a:spcBef>
            </a:pPr>
            <a:r>
              <a:rPr lang="zh-CN" altLang="en-US" sz="2000" b="1">
                <a:cs typeface="Arial" pitchFamily="34" charset="0"/>
              </a:rPr>
              <a:t>药 物 基 因 组 学</a:t>
            </a:r>
          </a:p>
        </p:txBody>
      </p:sp>
      <p:sp>
        <p:nvSpPr>
          <p:cNvPr id="471065" name="Text Box 25"/>
          <p:cNvSpPr txBox="1">
            <a:spLocks noChangeArrowheads="1"/>
          </p:cNvSpPr>
          <p:nvPr/>
        </p:nvSpPr>
        <p:spPr bwMode="auto">
          <a:xfrm>
            <a:off x="5300663" y="4940300"/>
            <a:ext cx="2322512" cy="396875"/>
          </a:xfrm>
          <a:prstGeom prst="rect">
            <a:avLst/>
          </a:prstGeom>
          <a:noFill/>
          <a:ln w="9525">
            <a:noFill/>
            <a:miter lim="800000"/>
            <a:headEnd/>
            <a:tailEnd/>
          </a:ln>
          <a:effectLst/>
        </p:spPr>
        <p:txBody>
          <a:bodyPr>
            <a:spAutoFit/>
          </a:bodyPr>
          <a:lstStyle/>
          <a:p>
            <a:pPr>
              <a:spcBef>
                <a:spcPct val="0"/>
              </a:spcBef>
            </a:pPr>
            <a:r>
              <a:rPr lang="zh-CN" altLang="en-US" sz="2000" b="1">
                <a:cs typeface="Arial" pitchFamily="34" charset="0"/>
              </a:rPr>
              <a:t>遗 传 药 理 学</a:t>
            </a:r>
          </a:p>
        </p:txBody>
      </p:sp>
      <p:sp>
        <p:nvSpPr>
          <p:cNvPr id="471066" name="Rectangle 26"/>
          <p:cNvSpPr>
            <a:spLocks noChangeArrowheads="1"/>
          </p:cNvSpPr>
          <p:nvPr/>
        </p:nvSpPr>
        <p:spPr bwMode="auto">
          <a:xfrm>
            <a:off x="477838" y="1247775"/>
            <a:ext cx="8456612" cy="1042988"/>
          </a:xfrm>
          <a:prstGeom prst="rect">
            <a:avLst/>
          </a:prstGeom>
          <a:noFill/>
          <a:ln w="15875" algn="ctr">
            <a:solidFill>
              <a:srgbClr val="4F4F9F"/>
            </a:solidFill>
            <a:miter lim="800000"/>
            <a:headEnd/>
            <a:tailEnd/>
          </a:ln>
          <a:effectLst/>
        </p:spPr>
        <p:txBody>
          <a:bodyPr anchor="ctr"/>
          <a:lstStyle/>
          <a:p>
            <a:pPr algn="ctr" eaLnBrk="1" hangingPunct="1">
              <a:lnSpc>
                <a:spcPct val="125000"/>
              </a:lnSpc>
              <a:spcBef>
                <a:spcPct val="0"/>
              </a:spcBef>
            </a:pPr>
            <a:r>
              <a:rPr lang="zh-CN" altLang="en-US" b="1">
                <a:solidFill>
                  <a:srgbClr val="000099"/>
                </a:solidFill>
                <a:cs typeface="Arial" pitchFamily="34" charset="0"/>
              </a:rPr>
              <a:t>基因组学研究 </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发现、克隆 </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表型分析（转基因、基因敲除）</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en-US" altLang="zh-CN" b="1">
                <a:solidFill>
                  <a:srgbClr val="000099"/>
                </a:solidFill>
                <a:cs typeface="Arial" pitchFamily="34" charset="0"/>
                <a:sym typeface="Wingdings 3" pitchFamily="18" charset="2"/>
              </a:rPr>
              <a:t> </a:t>
            </a:r>
            <a:r>
              <a:rPr lang="zh-CN" altLang="en-US" b="1">
                <a:solidFill>
                  <a:srgbClr val="000099"/>
                </a:solidFill>
                <a:cs typeface="Arial" pitchFamily="34" charset="0"/>
              </a:rPr>
              <a:t>确定靶点（疾病模型）</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确定先导化合物 </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评价</a:t>
            </a:r>
            <a:r>
              <a:rPr lang="en-US" altLang="zh-CN" b="1">
                <a:solidFill>
                  <a:srgbClr val="000099"/>
                </a:solidFill>
                <a:cs typeface="Arial" pitchFamily="34" charset="0"/>
              </a:rPr>
              <a:t>ADMET </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优化设计 </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临床前研究 </a:t>
            </a:r>
            <a:r>
              <a:rPr lang="en-US" altLang="en-US" b="1">
                <a:solidFill>
                  <a:srgbClr val="000099"/>
                </a:solidFill>
                <a:latin typeface="Gulim" pitchFamily="34" charset="-127"/>
                <a:ea typeface="Gulim" pitchFamily="34" charset="-127"/>
                <a:cs typeface="Arial" pitchFamily="34" charset="0"/>
                <a:sym typeface="Wingdings 3" pitchFamily="18" charset="2"/>
              </a:rPr>
              <a:t></a:t>
            </a:r>
            <a:r>
              <a:rPr lang="zh-CN" altLang="en-US" b="1">
                <a:solidFill>
                  <a:srgbClr val="000099"/>
                </a:solidFill>
                <a:cs typeface="Arial" pitchFamily="34" charset="0"/>
              </a:rPr>
              <a:t>临床研究</a:t>
            </a:r>
          </a:p>
        </p:txBody>
      </p:sp>
      <p:sp>
        <p:nvSpPr>
          <p:cNvPr id="471067" name="AutoShape 27"/>
          <p:cNvSpPr>
            <a:spLocks noChangeArrowheads="1"/>
          </p:cNvSpPr>
          <p:nvPr/>
        </p:nvSpPr>
        <p:spPr bwMode="auto">
          <a:xfrm>
            <a:off x="1539875" y="4127500"/>
            <a:ext cx="865188" cy="576263"/>
          </a:xfrm>
          <a:prstGeom prst="chevron">
            <a:avLst>
              <a:gd name="adj" fmla="val 37534"/>
            </a:avLst>
          </a:prstGeom>
          <a:solidFill>
            <a:srgbClr val="B4B4DA"/>
          </a:solidFill>
          <a:ln w="9525" algn="ctr">
            <a:noFill/>
            <a:miter lim="800000"/>
            <a:headEnd/>
            <a:tailEnd/>
          </a:ln>
          <a:effectLst/>
        </p:spPr>
        <p:txBody>
          <a:bodyPr wrap="none" anchor="ctr"/>
          <a:lstStyle/>
          <a:p>
            <a:endParaRPr lang="zh-CN" altLang="en-US"/>
          </a:p>
        </p:txBody>
      </p:sp>
      <p:sp>
        <p:nvSpPr>
          <p:cNvPr id="471068" name="AutoShape 28"/>
          <p:cNvSpPr>
            <a:spLocks noChangeArrowheads="1"/>
          </p:cNvSpPr>
          <p:nvPr/>
        </p:nvSpPr>
        <p:spPr bwMode="auto">
          <a:xfrm>
            <a:off x="2197100" y="4127500"/>
            <a:ext cx="1008063" cy="576263"/>
          </a:xfrm>
          <a:prstGeom prst="chevron">
            <a:avLst>
              <a:gd name="adj" fmla="val 43733"/>
            </a:avLst>
          </a:prstGeom>
          <a:solidFill>
            <a:srgbClr val="9B9BCD"/>
          </a:solidFill>
          <a:ln w="9525" algn="ctr">
            <a:noFill/>
            <a:miter lim="800000"/>
            <a:headEnd/>
            <a:tailEnd/>
          </a:ln>
          <a:effectLst/>
        </p:spPr>
        <p:txBody>
          <a:bodyPr wrap="none" anchor="ctr"/>
          <a:lstStyle/>
          <a:p>
            <a:endParaRPr lang="zh-CN" altLang="en-US"/>
          </a:p>
        </p:txBody>
      </p:sp>
      <p:sp>
        <p:nvSpPr>
          <p:cNvPr id="471069" name="AutoShape 29"/>
          <p:cNvSpPr>
            <a:spLocks noChangeArrowheads="1"/>
          </p:cNvSpPr>
          <p:nvPr/>
        </p:nvSpPr>
        <p:spPr bwMode="auto">
          <a:xfrm>
            <a:off x="2989263" y="4127500"/>
            <a:ext cx="1008062" cy="576263"/>
          </a:xfrm>
          <a:prstGeom prst="chevron">
            <a:avLst>
              <a:gd name="adj" fmla="val 43733"/>
            </a:avLst>
          </a:prstGeom>
          <a:solidFill>
            <a:srgbClr val="8787C3"/>
          </a:solidFill>
          <a:ln w="9525" algn="ctr">
            <a:noFill/>
            <a:miter lim="800000"/>
            <a:headEnd/>
            <a:tailEnd/>
          </a:ln>
          <a:effectLst/>
        </p:spPr>
        <p:txBody>
          <a:bodyPr wrap="none" anchor="ctr"/>
          <a:lstStyle/>
          <a:p>
            <a:endParaRPr lang="zh-CN" altLang="en-US"/>
          </a:p>
        </p:txBody>
      </p:sp>
      <p:sp>
        <p:nvSpPr>
          <p:cNvPr id="471070" name="AutoShape 30"/>
          <p:cNvSpPr>
            <a:spLocks noChangeArrowheads="1"/>
          </p:cNvSpPr>
          <p:nvPr/>
        </p:nvSpPr>
        <p:spPr bwMode="auto">
          <a:xfrm>
            <a:off x="3781425" y="4127500"/>
            <a:ext cx="1008063" cy="576263"/>
          </a:xfrm>
          <a:prstGeom prst="chevron">
            <a:avLst>
              <a:gd name="adj" fmla="val 43733"/>
            </a:avLst>
          </a:prstGeom>
          <a:solidFill>
            <a:srgbClr val="7777BB"/>
          </a:solidFill>
          <a:ln w="9525" algn="ctr">
            <a:noFill/>
            <a:miter lim="800000"/>
            <a:headEnd/>
            <a:tailEnd/>
          </a:ln>
          <a:effectLst/>
        </p:spPr>
        <p:txBody>
          <a:bodyPr wrap="none" anchor="ctr"/>
          <a:lstStyle/>
          <a:p>
            <a:endParaRPr lang="zh-CN" altLang="en-US"/>
          </a:p>
        </p:txBody>
      </p:sp>
      <p:sp>
        <p:nvSpPr>
          <p:cNvPr id="471071" name="AutoShape 31"/>
          <p:cNvSpPr>
            <a:spLocks noChangeArrowheads="1"/>
          </p:cNvSpPr>
          <p:nvPr/>
        </p:nvSpPr>
        <p:spPr bwMode="auto">
          <a:xfrm>
            <a:off x="4573588" y="4127500"/>
            <a:ext cx="1008062" cy="576263"/>
          </a:xfrm>
          <a:prstGeom prst="chevron">
            <a:avLst>
              <a:gd name="adj" fmla="val 43733"/>
            </a:avLst>
          </a:prstGeom>
          <a:solidFill>
            <a:srgbClr val="6060B0"/>
          </a:solidFill>
          <a:ln w="9525" algn="ctr">
            <a:noFill/>
            <a:miter lim="800000"/>
            <a:headEnd/>
            <a:tailEnd/>
          </a:ln>
          <a:effectLst/>
        </p:spPr>
        <p:txBody>
          <a:bodyPr wrap="none" anchor="ctr"/>
          <a:lstStyle/>
          <a:p>
            <a:endParaRPr lang="zh-CN" altLang="en-US"/>
          </a:p>
        </p:txBody>
      </p:sp>
      <p:sp>
        <p:nvSpPr>
          <p:cNvPr id="471072" name="AutoShape 32"/>
          <p:cNvSpPr>
            <a:spLocks noChangeArrowheads="1"/>
          </p:cNvSpPr>
          <p:nvPr/>
        </p:nvSpPr>
        <p:spPr bwMode="auto">
          <a:xfrm>
            <a:off x="5734050" y="4127500"/>
            <a:ext cx="1008063" cy="576263"/>
          </a:xfrm>
          <a:prstGeom prst="chevron">
            <a:avLst>
              <a:gd name="adj" fmla="val 43733"/>
            </a:avLst>
          </a:prstGeom>
          <a:solidFill>
            <a:srgbClr val="4F4F9F"/>
          </a:solidFill>
          <a:ln w="9525" algn="ctr">
            <a:noFill/>
            <a:miter lim="800000"/>
            <a:headEnd/>
            <a:tailEnd/>
          </a:ln>
          <a:effectLst/>
        </p:spPr>
        <p:txBody>
          <a:bodyPr wrap="none" anchor="ctr"/>
          <a:lstStyle/>
          <a:p>
            <a:endParaRPr lang="zh-CN" altLang="en-US"/>
          </a:p>
        </p:txBody>
      </p:sp>
      <p:grpSp>
        <p:nvGrpSpPr>
          <p:cNvPr id="471073" name="Group 33"/>
          <p:cNvGrpSpPr>
            <a:grpSpLocks/>
          </p:cNvGrpSpPr>
          <p:nvPr/>
        </p:nvGrpSpPr>
        <p:grpSpPr bwMode="auto">
          <a:xfrm>
            <a:off x="701675" y="4127500"/>
            <a:ext cx="1009650" cy="576263"/>
            <a:chOff x="521" y="2750"/>
            <a:chExt cx="636" cy="363"/>
          </a:xfrm>
        </p:grpSpPr>
        <p:sp>
          <p:nvSpPr>
            <p:cNvPr id="471074" name="AutoShape 34"/>
            <p:cNvSpPr>
              <a:spLocks noChangeArrowheads="1"/>
            </p:cNvSpPr>
            <p:nvPr/>
          </p:nvSpPr>
          <p:spPr bwMode="auto">
            <a:xfrm>
              <a:off x="612" y="2750"/>
              <a:ext cx="545" cy="363"/>
            </a:xfrm>
            <a:prstGeom prst="chevron">
              <a:avLst>
                <a:gd name="adj" fmla="val 37534"/>
              </a:avLst>
            </a:prstGeom>
            <a:solidFill>
              <a:srgbClr val="CACAE4"/>
            </a:solidFill>
            <a:ln w="9525" algn="ctr">
              <a:noFill/>
              <a:miter lim="800000"/>
              <a:headEnd/>
              <a:tailEnd/>
            </a:ln>
            <a:effectLst/>
          </p:spPr>
          <p:txBody>
            <a:bodyPr wrap="none" anchor="ctr"/>
            <a:lstStyle/>
            <a:p>
              <a:endParaRPr lang="zh-CN" altLang="en-US"/>
            </a:p>
          </p:txBody>
        </p:sp>
        <p:sp>
          <p:nvSpPr>
            <p:cNvPr id="471075" name="Rectangle 35"/>
            <p:cNvSpPr>
              <a:spLocks noChangeArrowheads="1"/>
            </p:cNvSpPr>
            <p:nvPr/>
          </p:nvSpPr>
          <p:spPr bwMode="auto">
            <a:xfrm>
              <a:off x="521" y="2750"/>
              <a:ext cx="363" cy="363"/>
            </a:xfrm>
            <a:prstGeom prst="rect">
              <a:avLst/>
            </a:prstGeom>
            <a:solidFill>
              <a:srgbClr val="CACAE4"/>
            </a:solidFill>
            <a:ln w="9525" algn="ctr">
              <a:noFill/>
              <a:miter lim="800000"/>
              <a:headEnd/>
              <a:tailEnd/>
            </a:ln>
            <a:effectLst/>
          </p:spPr>
          <p:txBody>
            <a:bodyPr wrap="none" anchor="ctr"/>
            <a:lstStyle/>
            <a:p>
              <a:endParaRPr lang="zh-CN" altLang="en-US"/>
            </a:p>
          </p:txBody>
        </p:sp>
      </p:grpSp>
      <p:sp>
        <p:nvSpPr>
          <p:cNvPr id="471076" name="AutoShape 36"/>
          <p:cNvSpPr>
            <a:spLocks noChangeArrowheads="1"/>
          </p:cNvSpPr>
          <p:nvPr/>
        </p:nvSpPr>
        <p:spPr bwMode="auto">
          <a:xfrm>
            <a:off x="7567613" y="3733800"/>
            <a:ext cx="534987" cy="377825"/>
          </a:xfrm>
          <a:prstGeom prst="downArrow">
            <a:avLst>
              <a:gd name="adj1" fmla="val 45037"/>
              <a:gd name="adj2" fmla="val 47477"/>
            </a:avLst>
          </a:prstGeom>
          <a:solidFill>
            <a:schemeClr val="hlink"/>
          </a:solidFill>
          <a:ln w="9525">
            <a:solidFill>
              <a:srgbClr val="800080"/>
            </a:solidFill>
            <a:miter lim="800000"/>
            <a:headEnd/>
            <a:tailEnd/>
          </a:ln>
          <a:effectLst/>
        </p:spPr>
        <p:txBody>
          <a:bodyPr wrap="none" anchor="ctr"/>
          <a:lstStyle/>
          <a:p>
            <a:endParaRPr lang="zh-CN" altLang="en-US"/>
          </a:p>
        </p:txBody>
      </p:sp>
      <p:sp>
        <p:nvSpPr>
          <p:cNvPr id="471077" name="Text Box 37"/>
          <p:cNvSpPr txBox="1">
            <a:spLocks noChangeArrowheads="1"/>
          </p:cNvSpPr>
          <p:nvPr/>
        </p:nvSpPr>
        <p:spPr bwMode="auto">
          <a:xfrm>
            <a:off x="723900" y="5692775"/>
            <a:ext cx="4464050" cy="396875"/>
          </a:xfrm>
          <a:prstGeom prst="rect">
            <a:avLst/>
          </a:prstGeom>
          <a:noFill/>
          <a:ln w="28575" algn="ctr">
            <a:noFill/>
            <a:prstDash val="dash"/>
            <a:miter lim="800000"/>
            <a:headEnd/>
            <a:tailEnd/>
          </a:ln>
          <a:effectLst/>
        </p:spPr>
        <p:txBody>
          <a:bodyPr>
            <a:spAutoFit/>
          </a:bodyPr>
          <a:lstStyle/>
          <a:p>
            <a:pPr algn="ctr" eaLnBrk="1" latinLnBrk="1" hangingPunct="1"/>
            <a:r>
              <a:rPr kumimoji="1" lang="zh-CN" altLang="en-US" sz="2000" b="1">
                <a:solidFill>
                  <a:srgbClr val="000099"/>
                </a:solidFill>
                <a:latin typeface="黑体" pitchFamily="49" charset="-122"/>
                <a:cs typeface="Arial" pitchFamily="34" charset="0"/>
              </a:rPr>
              <a:t>选择更多、更好、针对性的靶点</a:t>
            </a:r>
          </a:p>
        </p:txBody>
      </p:sp>
      <p:sp>
        <p:nvSpPr>
          <p:cNvPr id="471078" name="Text Box 38"/>
          <p:cNvSpPr txBox="1">
            <a:spLocks noChangeArrowheads="1"/>
          </p:cNvSpPr>
          <p:nvPr/>
        </p:nvSpPr>
        <p:spPr bwMode="auto">
          <a:xfrm>
            <a:off x="5237163" y="5621338"/>
            <a:ext cx="3240087" cy="1006475"/>
          </a:xfrm>
          <a:prstGeom prst="rect">
            <a:avLst/>
          </a:prstGeom>
          <a:noFill/>
          <a:ln w="28575" algn="ctr">
            <a:noFill/>
            <a:prstDash val="dash"/>
            <a:miter lim="800000"/>
            <a:headEnd/>
            <a:tailEnd/>
          </a:ln>
          <a:effectLst/>
        </p:spPr>
        <p:txBody>
          <a:bodyPr>
            <a:spAutoFit/>
          </a:bodyPr>
          <a:lstStyle/>
          <a:p>
            <a:pPr marL="173038" indent="-173038" eaLnBrk="1" latinLnBrk="1" hangingPunct="1">
              <a:spcBef>
                <a:spcPct val="0"/>
              </a:spcBef>
              <a:buClr>
                <a:srgbClr val="9933FF"/>
              </a:buClr>
              <a:buSzPct val="70000"/>
              <a:buFont typeface="Wingdings" pitchFamily="2" charset="2"/>
              <a:buChar char="n"/>
            </a:pPr>
            <a:r>
              <a:rPr kumimoji="1" lang="zh-CN" altLang="en-US" sz="2000" b="1">
                <a:solidFill>
                  <a:srgbClr val="000099"/>
                </a:solidFill>
                <a:latin typeface="黑体" pitchFamily="49" charset="-122"/>
                <a:cs typeface="Arial" pitchFamily="34" charset="0"/>
              </a:rPr>
              <a:t>提高临床试验精确性</a:t>
            </a:r>
          </a:p>
          <a:p>
            <a:pPr marL="173038" indent="-173038" eaLnBrk="1" latinLnBrk="1" hangingPunct="1">
              <a:spcBef>
                <a:spcPct val="0"/>
              </a:spcBef>
              <a:buClr>
                <a:srgbClr val="9933FF"/>
              </a:buClr>
              <a:buSzPct val="70000"/>
              <a:buFont typeface="Wingdings" pitchFamily="2" charset="2"/>
              <a:buChar char="n"/>
            </a:pPr>
            <a:r>
              <a:rPr kumimoji="1" lang="zh-CN" altLang="en-US" sz="2000" b="1">
                <a:solidFill>
                  <a:srgbClr val="000099"/>
                </a:solidFill>
                <a:latin typeface="黑体" pitchFamily="49" charset="-122"/>
                <a:cs typeface="Arial" pitchFamily="34" charset="0"/>
              </a:rPr>
              <a:t>预测效应和</a:t>
            </a:r>
            <a:r>
              <a:rPr kumimoji="1" lang="en-US" altLang="zh-CN" sz="2000" b="1">
                <a:solidFill>
                  <a:srgbClr val="000099"/>
                </a:solidFill>
                <a:latin typeface="黑体" pitchFamily="49" charset="-122"/>
                <a:cs typeface="Arial" pitchFamily="34" charset="0"/>
              </a:rPr>
              <a:t>ADR</a:t>
            </a:r>
          </a:p>
          <a:p>
            <a:pPr marL="173038" indent="-173038" eaLnBrk="1" latinLnBrk="1" hangingPunct="1">
              <a:spcBef>
                <a:spcPct val="0"/>
              </a:spcBef>
              <a:buClr>
                <a:srgbClr val="9933FF"/>
              </a:buClr>
              <a:buSzPct val="70000"/>
              <a:buFont typeface="Wingdings" pitchFamily="2" charset="2"/>
              <a:buChar char="n"/>
            </a:pPr>
            <a:r>
              <a:rPr kumimoji="1" lang="zh-CN" altLang="en-US" sz="2000" b="1">
                <a:solidFill>
                  <a:srgbClr val="000099"/>
                </a:solidFill>
                <a:latin typeface="黑体" pitchFamily="49" charset="-122"/>
                <a:cs typeface="Arial" pitchFamily="34" charset="0"/>
              </a:rPr>
              <a:t>针对特殊治疗人群</a:t>
            </a:r>
          </a:p>
        </p:txBody>
      </p:sp>
      <p:grpSp>
        <p:nvGrpSpPr>
          <p:cNvPr id="471079" name="Group 39"/>
          <p:cNvGrpSpPr>
            <a:grpSpLocks/>
          </p:cNvGrpSpPr>
          <p:nvPr/>
        </p:nvGrpSpPr>
        <p:grpSpPr bwMode="auto">
          <a:xfrm>
            <a:off x="5373688" y="4117975"/>
            <a:ext cx="2089150" cy="585788"/>
            <a:chOff x="3287" y="2698"/>
            <a:chExt cx="1316" cy="369"/>
          </a:xfrm>
        </p:grpSpPr>
        <p:sp>
          <p:nvSpPr>
            <p:cNvPr id="471080" name="AutoShape 40"/>
            <p:cNvSpPr>
              <a:spLocks noChangeArrowheads="1"/>
            </p:cNvSpPr>
            <p:nvPr/>
          </p:nvSpPr>
          <p:spPr bwMode="auto">
            <a:xfrm>
              <a:off x="3968" y="2704"/>
              <a:ext cx="635" cy="363"/>
            </a:xfrm>
            <a:prstGeom prst="chevron">
              <a:avLst>
                <a:gd name="adj" fmla="val 43733"/>
              </a:avLst>
            </a:prstGeom>
            <a:solidFill>
              <a:srgbClr val="4F4F9F"/>
            </a:solidFill>
            <a:ln w="9525" algn="ctr">
              <a:noFill/>
              <a:miter lim="800000"/>
              <a:headEnd/>
              <a:tailEnd/>
            </a:ln>
            <a:effectLst/>
          </p:spPr>
          <p:txBody>
            <a:bodyPr wrap="none" anchor="ctr"/>
            <a:lstStyle/>
            <a:p>
              <a:endParaRPr lang="zh-CN" altLang="en-US"/>
            </a:p>
          </p:txBody>
        </p:sp>
        <p:sp>
          <p:nvSpPr>
            <p:cNvPr id="471081" name="AutoShape 41"/>
            <p:cNvSpPr>
              <a:spLocks noChangeArrowheads="1"/>
            </p:cNvSpPr>
            <p:nvPr/>
          </p:nvSpPr>
          <p:spPr bwMode="auto">
            <a:xfrm>
              <a:off x="3287" y="2698"/>
              <a:ext cx="635" cy="363"/>
            </a:xfrm>
            <a:prstGeom prst="chevron">
              <a:avLst>
                <a:gd name="adj" fmla="val 43733"/>
              </a:avLst>
            </a:prstGeom>
            <a:solidFill>
              <a:srgbClr val="4F4F9F"/>
            </a:solidFill>
            <a:ln w="9525" algn="ctr">
              <a:noFill/>
              <a:miter lim="800000"/>
              <a:headEnd/>
              <a:tailEnd/>
            </a:ln>
            <a:effectLst/>
          </p:spPr>
          <p:txBody>
            <a:bodyPr wrap="none" anchor="ctr"/>
            <a:lstStyle/>
            <a:p>
              <a:endParaRPr lang="zh-CN" altLang="en-US"/>
            </a:p>
          </p:txBody>
        </p:sp>
      </p:grpSp>
      <p:sp>
        <p:nvSpPr>
          <p:cNvPr id="471082" name="Line 42"/>
          <p:cNvSpPr>
            <a:spLocks noChangeShapeType="1"/>
          </p:cNvSpPr>
          <p:nvPr/>
        </p:nvSpPr>
        <p:spPr bwMode="auto">
          <a:xfrm>
            <a:off x="771525" y="5549900"/>
            <a:ext cx="4392613" cy="0"/>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3" name="Line 43"/>
          <p:cNvSpPr>
            <a:spLocks noChangeShapeType="1"/>
          </p:cNvSpPr>
          <p:nvPr/>
        </p:nvSpPr>
        <p:spPr bwMode="auto">
          <a:xfrm flipV="1">
            <a:off x="771525" y="5370513"/>
            <a:ext cx="0" cy="179387"/>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4" name="Line 44"/>
          <p:cNvSpPr>
            <a:spLocks noChangeShapeType="1"/>
          </p:cNvSpPr>
          <p:nvPr/>
        </p:nvSpPr>
        <p:spPr bwMode="auto">
          <a:xfrm flipV="1">
            <a:off x="5156200" y="5370513"/>
            <a:ext cx="0" cy="179387"/>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5" name="Line 45"/>
          <p:cNvSpPr>
            <a:spLocks noChangeShapeType="1"/>
          </p:cNvSpPr>
          <p:nvPr/>
        </p:nvSpPr>
        <p:spPr bwMode="auto">
          <a:xfrm>
            <a:off x="5453063" y="5549900"/>
            <a:ext cx="1727200" cy="0"/>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6" name="Line 46"/>
          <p:cNvSpPr>
            <a:spLocks noChangeShapeType="1"/>
          </p:cNvSpPr>
          <p:nvPr/>
        </p:nvSpPr>
        <p:spPr bwMode="auto">
          <a:xfrm flipV="1">
            <a:off x="5468938" y="5370513"/>
            <a:ext cx="0" cy="179387"/>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7" name="Line 47"/>
          <p:cNvSpPr>
            <a:spLocks noChangeShapeType="1"/>
          </p:cNvSpPr>
          <p:nvPr/>
        </p:nvSpPr>
        <p:spPr bwMode="auto">
          <a:xfrm flipV="1">
            <a:off x="7164388" y="5370513"/>
            <a:ext cx="0" cy="179387"/>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8" name="Line 48"/>
          <p:cNvSpPr>
            <a:spLocks noChangeShapeType="1"/>
          </p:cNvSpPr>
          <p:nvPr/>
        </p:nvSpPr>
        <p:spPr bwMode="auto">
          <a:xfrm flipV="1">
            <a:off x="3005138" y="5548313"/>
            <a:ext cx="0" cy="107950"/>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89" name="Line 49"/>
          <p:cNvSpPr>
            <a:spLocks noChangeShapeType="1"/>
          </p:cNvSpPr>
          <p:nvPr/>
        </p:nvSpPr>
        <p:spPr bwMode="auto">
          <a:xfrm flipV="1">
            <a:off x="6311900" y="5548313"/>
            <a:ext cx="0" cy="107950"/>
          </a:xfrm>
          <a:prstGeom prst="line">
            <a:avLst/>
          </a:prstGeom>
          <a:noFill/>
          <a:ln w="28575">
            <a:solidFill>
              <a:schemeClr val="hlink"/>
            </a:solidFill>
            <a:round/>
            <a:headEnd/>
            <a:tailEnd/>
          </a:ln>
          <a:effectLst/>
        </p:spPr>
        <p:txBody>
          <a:bodyPr wrap="none">
            <a:spAutoFit/>
          </a:bodyPr>
          <a:lstStyle/>
          <a:p>
            <a:endParaRPr lang="zh-CN" altLang="en-US"/>
          </a:p>
        </p:txBody>
      </p:sp>
      <p:sp>
        <p:nvSpPr>
          <p:cNvPr id="471090" name="Rectangle 3"/>
          <p:cNvSpPr>
            <a:spLocks noChangeArrowheads="1"/>
          </p:cNvSpPr>
          <p:nvPr/>
        </p:nvSpPr>
        <p:spPr bwMode="auto">
          <a:xfrm>
            <a:off x="395288" y="238125"/>
            <a:ext cx="8748712" cy="1117600"/>
          </a:xfrm>
          <a:prstGeom prst="rect">
            <a:avLst/>
          </a:prstGeom>
          <a:noFill/>
          <a:ln w="9525">
            <a:noFill/>
            <a:miter lim="800000"/>
            <a:headEnd/>
            <a:tailEnd/>
          </a:ln>
        </p:spPr>
        <p:txBody>
          <a:bodyPr/>
          <a:lstStyle/>
          <a:p>
            <a:pPr algn="ctr" eaLnBrk="1" hangingPunct="1">
              <a:spcBef>
                <a:spcPct val="0"/>
              </a:spcBef>
            </a:pPr>
            <a:r>
              <a:rPr kumimoji="1" lang="zh-CN" altLang="en-US" sz="2800" b="1">
                <a:solidFill>
                  <a:srgbClr val="000099"/>
                </a:solidFill>
                <a:cs typeface="Arial" pitchFamily="34" charset="0"/>
              </a:rPr>
              <a:t>药物基因组学已全面介入新药研发的全过程</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3943350" y="1244600"/>
            <a:ext cx="2303463" cy="376238"/>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20000"/>
              </a:spcBef>
            </a:pPr>
            <a:r>
              <a:rPr lang="zh-CN" altLang="en-US" b="1">
                <a:solidFill>
                  <a:schemeClr val="bg1"/>
                </a:solidFill>
              </a:rPr>
              <a:t>鉴定靶标</a:t>
            </a:r>
          </a:p>
        </p:txBody>
      </p:sp>
      <p:sp>
        <p:nvSpPr>
          <p:cNvPr id="540675" name="Rectangle 3"/>
          <p:cNvSpPr>
            <a:spLocks noChangeArrowheads="1"/>
          </p:cNvSpPr>
          <p:nvPr/>
        </p:nvSpPr>
        <p:spPr bwMode="auto">
          <a:xfrm>
            <a:off x="3779838" y="2065338"/>
            <a:ext cx="2620962" cy="376237"/>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rgbClr val="0000CC"/>
                </a:solidFill>
              </a:rPr>
              <a:t> 克隆编码靶标的基因</a:t>
            </a:r>
            <a:endParaRPr lang="en-US" altLang="zh-CN" b="1">
              <a:solidFill>
                <a:schemeClr val="bg1"/>
              </a:solidFill>
            </a:endParaRPr>
          </a:p>
        </p:txBody>
      </p:sp>
      <p:sp>
        <p:nvSpPr>
          <p:cNvPr id="540677" name="Rectangle 5"/>
          <p:cNvSpPr>
            <a:spLocks noChangeArrowheads="1"/>
          </p:cNvSpPr>
          <p:nvPr/>
        </p:nvSpPr>
        <p:spPr bwMode="auto">
          <a:xfrm>
            <a:off x="1516063" y="304800"/>
            <a:ext cx="7932737" cy="519113"/>
          </a:xfrm>
          <a:prstGeom prst="rect">
            <a:avLst/>
          </a:prstGeom>
          <a:noFill/>
          <a:ln w="9525">
            <a:noFill/>
            <a:miter lim="800000"/>
            <a:headEnd/>
            <a:tailEnd/>
          </a:ln>
          <a:effectLst/>
        </p:spPr>
        <p:txBody>
          <a:bodyPr lIns="92075" tIns="46038" rIns="92075" bIns="46038">
            <a:spAutoFit/>
          </a:bodyPr>
          <a:lstStyle/>
          <a:p>
            <a:pPr>
              <a:spcBef>
                <a:spcPct val="0"/>
              </a:spcBef>
            </a:pPr>
            <a:r>
              <a:rPr lang="zh-CN" altLang="en-US" sz="2800" b="1">
                <a:solidFill>
                  <a:srgbClr val="0000CC"/>
                </a:solidFill>
              </a:rPr>
              <a:t>新靶标的发现和新药开发</a:t>
            </a:r>
          </a:p>
        </p:txBody>
      </p:sp>
      <p:sp>
        <p:nvSpPr>
          <p:cNvPr id="540678" name="Rectangle 6"/>
          <p:cNvSpPr>
            <a:spLocks noChangeArrowheads="1"/>
          </p:cNvSpPr>
          <p:nvPr/>
        </p:nvSpPr>
        <p:spPr bwMode="auto">
          <a:xfrm>
            <a:off x="2767013" y="2778125"/>
            <a:ext cx="4321175" cy="376238"/>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bg1"/>
                </a:solidFill>
              </a:rPr>
              <a:t>以重组方式表达靶标</a:t>
            </a:r>
            <a:endParaRPr lang="en-US" altLang="zh-CN" b="1">
              <a:solidFill>
                <a:schemeClr val="bg1"/>
              </a:solidFill>
            </a:endParaRPr>
          </a:p>
        </p:txBody>
      </p:sp>
      <p:sp>
        <p:nvSpPr>
          <p:cNvPr id="540679" name="Line 7"/>
          <p:cNvSpPr>
            <a:spLocks noChangeShapeType="1"/>
          </p:cNvSpPr>
          <p:nvPr/>
        </p:nvSpPr>
        <p:spPr bwMode="auto">
          <a:xfrm>
            <a:off x="5100638" y="1625600"/>
            <a:ext cx="0" cy="433388"/>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80" name="Line 8"/>
          <p:cNvSpPr>
            <a:spLocks noChangeShapeType="1"/>
          </p:cNvSpPr>
          <p:nvPr/>
        </p:nvSpPr>
        <p:spPr bwMode="auto">
          <a:xfrm>
            <a:off x="5100638" y="2425700"/>
            <a:ext cx="0" cy="360363"/>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81" name="Line 9"/>
          <p:cNvSpPr>
            <a:spLocks noChangeShapeType="1"/>
          </p:cNvSpPr>
          <p:nvPr/>
        </p:nvSpPr>
        <p:spPr bwMode="auto">
          <a:xfrm>
            <a:off x="5105400" y="3136900"/>
            <a:ext cx="0" cy="381000"/>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82" name="Rectangle 10"/>
          <p:cNvSpPr>
            <a:spLocks noChangeArrowheads="1"/>
          </p:cNvSpPr>
          <p:nvPr/>
        </p:nvSpPr>
        <p:spPr bwMode="auto">
          <a:xfrm>
            <a:off x="515938" y="4475163"/>
            <a:ext cx="3370262" cy="376237"/>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bg1"/>
                </a:solidFill>
              </a:rPr>
              <a:t>合成优化的先导化合物</a:t>
            </a:r>
          </a:p>
        </p:txBody>
      </p:sp>
      <p:sp>
        <p:nvSpPr>
          <p:cNvPr id="540683" name="Rectangle 11"/>
          <p:cNvSpPr>
            <a:spLocks noChangeArrowheads="1"/>
          </p:cNvSpPr>
          <p:nvPr/>
        </p:nvSpPr>
        <p:spPr bwMode="auto">
          <a:xfrm>
            <a:off x="5330825" y="4475163"/>
            <a:ext cx="2441575" cy="376237"/>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bg1"/>
                </a:solidFill>
              </a:rPr>
              <a:t>先导化合物</a:t>
            </a:r>
          </a:p>
        </p:txBody>
      </p:sp>
      <p:sp>
        <p:nvSpPr>
          <p:cNvPr id="540684" name="Rectangle 12"/>
          <p:cNvSpPr>
            <a:spLocks noChangeArrowheads="1"/>
          </p:cNvSpPr>
          <p:nvPr/>
        </p:nvSpPr>
        <p:spPr bwMode="auto">
          <a:xfrm>
            <a:off x="4702175" y="3498850"/>
            <a:ext cx="3471863" cy="376238"/>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bg1"/>
                </a:solidFill>
              </a:rPr>
              <a:t>应用抑制剂筛选重组靶标</a:t>
            </a:r>
            <a:endParaRPr lang="en-US" altLang="zh-CN" b="1">
              <a:solidFill>
                <a:schemeClr val="bg1"/>
              </a:solidFill>
            </a:endParaRPr>
          </a:p>
        </p:txBody>
      </p:sp>
      <p:sp>
        <p:nvSpPr>
          <p:cNvPr id="540685" name="Line 13"/>
          <p:cNvSpPr>
            <a:spLocks noChangeShapeType="1"/>
          </p:cNvSpPr>
          <p:nvPr/>
        </p:nvSpPr>
        <p:spPr bwMode="auto">
          <a:xfrm flipH="1" flipV="1">
            <a:off x="4191000" y="4037013"/>
            <a:ext cx="701675" cy="444500"/>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86" name="Line 14"/>
          <p:cNvSpPr>
            <a:spLocks noChangeShapeType="1"/>
          </p:cNvSpPr>
          <p:nvPr/>
        </p:nvSpPr>
        <p:spPr bwMode="auto">
          <a:xfrm>
            <a:off x="2209800" y="4043363"/>
            <a:ext cx="0" cy="358775"/>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87" name="Line 15"/>
          <p:cNvSpPr>
            <a:spLocks noChangeShapeType="1"/>
          </p:cNvSpPr>
          <p:nvPr/>
        </p:nvSpPr>
        <p:spPr bwMode="auto">
          <a:xfrm>
            <a:off x="3995738" y="4695825"/>
            <a:ext cx="881062" cy="0"/>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89" name="Line 17"/>
          <p:cNvSpPr>
            <a:spLocks noChangeShapeType="1"/>
          </p:cNvSpPr>
          <p:nvPr/>
        </p:nvSpPr>
        <p:spPr bwMode="auto">
          <a:xfrm>
            <a:off x="6642100" y="4913313"/>
            <a:ext cx="0" cy="404812"/>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90" name="Rectangle 18"/>
          <p:cNvSpPr>
            <a:spLocks noChangeArrowheads="1"/>
          </p:cNvSpPr>
          <p:nvPr/>
        </p:nvSpPr>
        <p:spPr bwMode="auto">
          <a:xfrm>
            <a:off x="152400" y="3498850"/>
            <a:ext cx="4267200" cy="376238"/>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bg1"/>
                </a:solidFill>
              </a:rPr>
              <a:t>靶标晶体结构和靶标</a:t>
            </a:r>
            <a:r>
              <a:rPr lang="en-US" altLang="zh-CN" b="1">
                <a:solidFill>
                  <a:schemeClr val="bg1"/>
                </a:solidFill>
              </a:rPr>
              <a:t>/</a:t>
            </a:r>
            <a:r>
              <a:rPr lang="zh-CN" altLang="en-US" b="1">
                <a:solidFill>
                  <a:schemeClr val="bg1"/>
                </a:solidFill>
              </a:rPr>
              <a:t>抑制剂复合物</a:t>
            </a:r>
            <a:endParaRPr lang="en-US" altLang="zh-CN" b="1">
              <a:solidFill>
                <a:schemeClr val="bg1"/>
              </a:solidFill>
            </a:endParaRPr>
          </a:p>
        </p:txBody>
      </p:sp>
      <p:sp>
        <p:nvSpPr>
          <p:cNvPr id="540691" name="Rectangle 19"/>
          <p:cNvSpPr>
            <a:spLocks noChangeArrowheads="1"/>
          </p:cNvSpPr>
          <p:nvPr/>
        </p:nvSpPr>
        <p:spPr bwMode="auto">
          <a:xfrm>
            <a:off x="5399088" y="6329363"/>
            <a:ext cx="2501900" cy="376237"/>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folHlink"/>
                </a:solidFill>
              </a:rPr>
              <a:t>     </a:t>
            </a:r>
            <a:r>
              <a:rPr lang="zh-CN" altLang="en-US" b="1">
                <a:solidFill>
                  <a:schemeClr val="bg1"/>
                </a:solidFill>
              </a:rPr>
              <a:t>临床前试验</a:t>
            </a:r>
          </a:p>
        </p:txBody>
      </p:sp>
      <p:sp>
        <p:nvSpPr>
          <p:cNvPr id="540692" name="Rectangle 20"/>
          <p:cNvSpPr>
            <a:spLocks noChangeArrowheads="1"/>
          </p:cNvSpPr>
          <p:nvPr/>
        </p:nvSpPr>
        <p:spPr bwMode="auto">
          <a:xfrm>
            <a:off x="5029200" y="5360988"/>
            <a:ext cx="3216275" cy="376237"/>
          </a:xfrm>
          <a:prstGeom prst="rect">
            <a:avLst/>
          </a:prstGeom>
          <a:gradFill rotWithShape="0">
            <a:gsLst>
              <a:gs pos="0">
                <a:schemeClr val="accent2"/>
              </a:gs>
              <a:gs pos="100000">
                <a:schemeClr val="accent1"/>
              </a:gs>
            </a:gsLst>
            <a:lin ang="2700000" scaled="1"/>
          </a:gradFill>
          <a:ln w="9525">
            <a:solidFill>
              <a:srgbClr val="333399"/>
            </a:solidFill>
            <a:miter lim="800000"/>
            <a:headEnd/>
            <a:tailEnd/>
          </a:ln>
          <a:effectLst/>
        </p:spPr>
        <p:txBody>
          <a:bodyPr lIns="92075" tIns="46038" rIns="92075" bIns="46038">
            <a:spAutoFit/>
          </a:bodyPr>
          <a:lstStyle/>
          <a:p>
            <a:pPr algn="ctr">
              <a:spcBef>
                <a:spcPct val="0"/>
              </a:spcBef>
            </a:pPr>
            <a:r>
              <a:rPr lang="zh-CN" altLang="en-US" b="1">
                <a:solidFill>
                  <a:schemeClr val="bg1"/>
                </a:solidFill>
              </a:rPr>
              <a:t>毒性和</a:t>
            </a:r>
            <a:r>
              <a:rPr lang="en-US" altLang="zh-CN" b="1">
                <a:solidFill>
                  <a:schemeClr val="bg1"/>
                </a:solidFill>
              </a:rPr>
              <a:t>PK</a:t>
            </a:r>
            <a:r>
              <a:rPr lang="zh-CN" altLang="en-US" b="1">
                <a:solidFill>
                  <a:schemeClr val="bg1"/>
                </a:solidFill>
              </a:rPr>
              <a:t>研究</a:t>
            </a:r>
          </a:p>
        </p:txBody>
      </p:sp>
      <p:sp>
        <p:nvSpPr>
          <p:cNvPr id="540693" name="Line 21"/>
          <p:cNvSpPr>
            <a:spLocks noChangeShapeType="1"/>
          </p:cNvSpPr>
          <p:nvPr/>
        </p:nvSpPr>
        <p:spPr bwMode="auto">
          <a:xfrm>
            <a:off x="2057400" y="5000625"/>
            <a:ext cx="0" cy="604838"/>
          </a:xfrm>
          <a:prstGeom prst="line">
            <a:avLst/>
          </a:prstGeom>
          <a:noFill/>
          <a:ln w="50800">
            <a:solidFill>
              <a:srgbClr val="333399"/>
            </a:solidFill>
            <a:round/>
            <a:headEnd type="stealth" w="med" len="lg"/>
            <a:tailEnd type="none" w="sm" len="sm"/>
          </a:ln>
          <a:effectLst/>
        </p:spPr>
        <p:txBody>
          <a:bodyPr wrap="none" anchor="ctr"/>
          <a:lstStyle/>
          <a:p>
            <a:endParaRPr lang="zh-CN" altLang="en-US"/>
          </a:p>
        </p:txBody>
      </p:sp>
      <p:sp>
        <p:nvSpPr>
          <p:cNvPr id="540694" name="Line 22"/>
          <p:cNvSpPr>
            <a:spLocks noChangeShapeType="1"/>
          </p:cNvSpPr>
          <p:nvPr/>
        </p:nvSpPr>
        <p:spPr bwMode="auto">
          <a:xfrm>
            <a:off x="2057400" y="5568950"/>
            <a:ext cx="1763713" cy="0"/>
          </a:xfrm>
          <a:prstGeom prst="line">
            <a:avLst/>
          </a:prstGeom>
          <a:noFill/>
          <a:ln w="50800">
            <a:solidFill>
              <a:srgbClr val="333399"/>
            </a:solidFill>
            <a:round/>
            <a:headEnd type="none" w="sm" len="sm"/>
            <a:tailEnd type="none" w="sm" len="sm"/>
          </a:ln>
          <a:effectLst/>
        </p:spPr>
        <p:txBody>
          <a:bodyPr wrap="none" anchor="ctr"/>
          <a:lstStyle/>
          <a:p>
            <a:endParaRPr lang="zh-CN" altLang="en-US"/>
          </a:p>
        </p:txBody>
      </p:sp>
      <p:sp>
        <p:nvSpPr>
          <p:cNvPr id="540695" name="Line 23"/>
          <p:cNvSpPr>
            <a:spLocks noChangeShapeType="1"/>
          </p:cNvSpPr>
          <p:nvPr/>
        </p:nvSpPr>
        <p:spPr bwMode="auto">
          <a:xfrm>
            <a:off x="6629400" y="5778500"/>
            <a:ext cx="0" cy="485775"/>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
        <p:nvSpPr>
          <p:cNvPr id="540696" name="Line 24"/>
          <p:cNvSpPr>
            <a:spLocks noChangeShapeType="1"/>
          </p:cNvSpPr>
          <p:nvPr/>
        </p:nvSpPr>
        <p:spPr bwMode="auto">
          <a:xfrm>
            <a:off x="6618288" y="3962400"/>
            <a:ext cx="0" cy="381000"/>
          </a:xfrm>
          <a:prstGeom prst="line">
            <a:avLst/>
          </a:prstGeom>
          <a:noFill/>
          <a:ln w="50800">
            <a:solidFill>
              <a:srgbClr val="333399"/>
            </a:solidFill>
            <a:round/>
            <a:headEnd type="none" w="sm" len="sm"/>
            <a:tailEnd type="stealth" w="med" len="lg"/>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rot="-2644511">
            <a:off x="127000" y="3081338"/>
            <a:ext cx="3813175" cy="814387"/>
          </a:xfrm>
          <a:prstGeom prst="rect">
            <a:avLst/>
          </a:prstGeom>
          <a:solidFill>
            <a:schemeClr val="accent2"/>
          </a:solidFill>
          <a:ln w="9525" algn="ctr">
            <a:noFill/>
            <a:miter lim="800000"/>
            <a:headEnd/>
            <a:tailEnd/>
          </a:ln>
          <a:effectLst/>
        </p:spPr>
        <p:txBody>
          <a:bodyPr>
            <a:spAutoFit/>
          </a:bodyPr>
          <a:lstStyle/>
          <a:p>
            <a:pPr marL="180975" indent="-180975">
              <a:lnSpc>
                <a:spcPct val="85000"/>
              </a:lnSpc>
              <a:spcBef>
                <a:spcPct val="20000"/>
              </a:spcBef>
              <a:buClr>
                <a:srgbClr val="CC6600"/>
              </a:buClr>
              <a:buSzPct val="60000"/>
              <a:buFont typeface="Wingdings" pitchFamily="2" charset="2"/>
              <a:buChar char="l"/>
            </a:pPr>
            <a:r>
              <a:rPr lang="zh-CN" altLang="en-US" sz="1600" b="1">
                <a:solidFill>
                  <a:srgbClr val="0000CC"/>
                </a:solidFill>
              </a:rPr>
              <a:t>病人或动物模型功能基因组学</a:t>
            </a:r>
          </a:p>
          <a:p>
            <a:pPr marL="180975" indent="-180975">
              <a:lnSpc>
                <a:spcPct val="85000"/>
              </a:lnSpc>
              <a:spcBef>
                <a:spcPct val="20000"/>
              </a:spcBef>
              <a:buClr>
                <a:srgbClr val="CC6600"/>
              </a:buClr>
              <a:buSzPct val="60000"/>
              <a:buFont typeface="Wingdings" pitchFamily="2" charset="2"/>
              <a:buChar char="l"/>
            </a:pPr>
            <a:r>
              <a:rPr lang="zh-CN" altLang="en-US" sz="1600" b="1">
                <a:solidFill>
                  <a:srgbClr val="0000CC"/>
                </a:solidFill>
              </a:rPr>
              <a:t>全長</a:t>
            </a:r>
            <a:r>
              <a:rPr lang="en-US" altLang="zh-CN" sz="1600" b="1">
                <a:solidFill>
                  <a:srgbClr val="0000CC"/>
                </a:solidFill>
              </a:rPr>
              <a:t>cDNA</a:t>
            </a:r>
            <a:r>
              <a:rPr lang="zh-CN" altLang="en-US" sz="1600" b="1">
                <a:solidFill>
                  <a:srgbClr val="0000CC"/>
                </a:solidFill>
              </a:rPr>
              <a:t>文库、基因表达谱</a:t>
            </a:r>
          </a:p>
          <a:p>
            <a:pPr marL="180975" indent="-180975">
              <a:lnSpc>
                <a:spcPct val="85000"/>
              </a:lnSpc>
              <a:spcBef>
                <a:spcPct val="20000"/>
              </a:spcBef>
              <a:buClr>
                <a:srgbClr val="CC6600"/>
              </a:buClr>
              <a:buSzPct val="60000"/>
              <a:buFont typeface="Wingdings" pitchFamily="2" charset="2"/>
              <a:buChar char="l"/>
            </a:pPr>
            <a:r>
              <a:rPr lang="zh-CN" altLang="en-US" sz="1600" b="1">
                <a:solidFill>
                  <a:srgbClr val="0000CC"/>
                </a:solidFill>
              </a:rPr>
              <a:t>蛋白质组及序列、蛋白质间相互作用</a:t>
            </a:r>
          </a:p>
        </p:txBody>
      </p:sp>
      <p:sp>
        <p:nvSpPr>
          <p:cNvPr id="520195" name="Text Box 3"/>
          <p:cNvSpPr txBox="1">
            <a:spLocks noChangeArrowheads="1"/>
          </p:cNvSpPr>
          <p:nvPr/>
        </p:nvSpPr>
        <p:spPr bwMode="auto">
          <a:xfrm>
            <a:off x="1524000" y="341313"/>
            <a:ext cx="6705600" cy="519112"/>
          </a:xfrm>
          <a:prstGeom prst="rect">
            <a:avLst/>
          </a:prstGeom>
          <a:noFill/>
          <a:ln w="9525" algn="ctr">
            <a:noFill/>
            <a:miter lim="800000"/>
            <a:headEnd/>
            <a:tailEnd/>
          </a:ln>
          <a:effectLst/>
        </p:spPr>
        <p:txBody>
          <a:bodyPr>
            <a:spAutoFit/>
          </a:bodyPr>
          <a:lstStyle/>
          <a:p>
            <a:pPr>
              <a:buClr>
                <a:srgbClr val="CC6600"/>
              </a:buClr>
              <a:buSzPct val="60000"/>
              <a:buFont typeface="Wingdings" pitchFamily="2" charset="2"/>
              <a:buNone/>
            </a:pPr>
            <a:r>
              <a:rPr lang="zh-CN" altLang="en-US" sz="2800" b="1">
                <a:solidFill>
                  <a:srgbClr val="0000CC"/>
                </a:solidFill>
              </a:rPr>
              <a:t>应用</a:t>
            </a:r>
            <a:r>
              <a:rPr lang="en-US" altLang="zh-CN" sz="2800" b="1">
                <a:solidFill>
                  <a:srgbClr val="0000CC"/>
                </a:solidFill>
              </a:rPr>
              <a:t>PGx</a:t>
            </a:r>
            <a:r>
              <a:rPr lang="zh-CN" altLang="en-US" sz="2800" b="1">
                <a:solidFill>
                  <a:srgbClr val="0000CC"/>
                </a:solidFill>
              </a:rPr>
              <a:t>发现新靶标和开发新药之六步</a:t>
            </a:r>
          </a:p>
        </p:txBody>
      </p:sp>
      <p:sp>
        <p:nvSpPr>
          <p:cNvPr id="520196" name="Text Box 4"/>
          <p:cNvSpPr txBox="1">
            <a:spLocks noChangeArrowheads="1"/>
          </p:cNvSpPr>
          <p:nvPr/>
        </p:nvSpPr>
        <p:spPr bwMode="auto">
          <a:xfrm rot="-2644511">
            <a:off x="1379538" y="2876550"/>
            <a:ext cx="4325937" cy="825500"/>
          </a:xfrm>
          <a:prstGeom prst="rect">
            <a:avLst/>
          </a:prstGeom>
          <a:solidFill>
            <a:schemeClr val="accent2"/>
          </a:solidFill>
          <a:ln w="9525" algn="ctr">
            <a:noFill/>
            <a:miter lim="800000"/>
            <a:headEnd/>
            <a:tailEnd/>
          </a:ln>
          <a:effectLst/>
        </p:spPr>
        <p:txBody>
          <a:bodyPr>
            <a:spAutoFit/>
          </a:bodyPr>
          <a:lstStyle/>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敲除</a:t>
            </a:r>
            <a:r>
              <a:rPr lang="en-US" altLang="zh-CN" sz="1600" b="1">
                <a:solidFill>
                  <a:srgbClr val="0000CC"/>
                </a:solidFill>
                <a:ea typeface="宋体" pitchFamily="2" charset="-122"/>
              </a:rPr>
              <a:t>/</a:t>
            </a:r>
            <a:r>
              <a:rPr lang="zh-CN" altLang="en-US" sz="1600" b="1">
                <a:solidFill>
                  <a:srgbClr val="0000CC"/>
                </a:solidFill>
                <a:ea typeface="宋体" pitchFamily="2" charset="-122"/>
              </a:rPr>
              <a:t>转基因小鼠功能基因组学、基因表达谱</a:t>
            </a:r>
          </a:p>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蛋白质组学、表达谱</a:t>
            </a:r>
            <a:r>
              <a:rPr lang="en-US" altLang="zh-CN" sz="1600" b="1">
                <a:solidFill>
                  <a:srgbClr val="0000CC"/>
                </a:solidFill>
                <a:ea typeface="宋体" pitchFamily="2" charset="-122"/>
              </a:rPr>
              <a:t> </a:t>
            </a:r>
            <a:r>
              <a:rPr lang="zh-CN" altLang="en-US" sz="1600" b="1">
                <a:solidFill>
                  <a:srgbClr val="0000CC"/>
                </a:solidFill>
                <a:ea typeface="宋体" pitchFamily="2" charset="-122"/>
              </a:rPr>
              <a:t>与蛋白質序列</a:t>
            </a:r>
          </a:p>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抗体、</a:t>
            </a:r>
            <a:r>
              <a:rPr lang="en-US" altLang="zh-CN" sz="1600" b="1">
                <a:solidFill>
                  <a:srgbClr val="0000CC"/>
                </a:solidFill>
                <a:ea typeface="宋体" pitchFamily="2" charset="-122"/>
              </a:rPr>
              <a:t>RNAi </a:t>
            </a:r>
            <a:r>
              <a:rPr lang="zh-CN" altLang="en-US" sz="1600" b="1">
                <a:solidFill>
                  <a:srgbClr val="0000CC"/>
                </a:solidFill>
                <a:ea typeface="宋体" pitchFamily="2" charset="-122"/>
              </a:rPr>
              <a:t>等抑制剂</a:t>
            </a:r>
          </a:p>
        </p:txBody>
      </p:sp>
      <p:sp>
        <p:nvSpPr>
          <p:cNvPr id="520197" name="Text Box 5"/>
          <p:cNvSpPr txBox="1">
            <a:spLocks noChangeArrowheads="1"/>
          </p:cNvSpPr>
          <p:nvPr/>
        </p:nvSpPr>
        <p:spPr bwMode="auto">
          <a:xfrm rot="-2644511">
            <a:off x="2876550" y="3046413"/>
            <a:ext cx="3802063" cy="825500"/>
          </a:xfrm>
          <a:prstGeom prst="rect">
            <a:avLst/>
          </a:prstGeom>
          <a:solidFill>
            <a:schemeClr val="accent2"/>
          </a:solidFill>
          <a:ln w="9525" algn="ctr">
            <a:noFill/>
            <a:miter lim="800000"/>
            <a:headEnd/>
            <a:tailEnd/>
          </a:ln>
          <a:effectLst/>
        </p:spPr>
        <p:txBody>
          <a:bodyPr>
            <a:spAutoFit/>
          </a:bodyPr>
          <a:lstStyle/>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建立化合物</a:t>
            </a:r>
            <a:r>
              <a:rPr lang="en-US" altLang="zh-CN" sz="1600" b="1">
                <a:solidFill>
                  <a:srgbClr val="0000CC"/>
                </a:solidFill>
                <a:ea typeface="宋体" pitchFamily="2" charset="-122"/>
              </a:rPr>
              <a:t>/</a:t>
            </a:r>
            <a:r>
              <a:rPr lang="zh-CN" altLang="en-US" sz="1600" b="1">
                <a:solidFill>
                  <a:srgbClr val="0000CC"/>
                </a:solidFill>
                <a:ea typeface="宋体" pitchFamily="2" charset="-122"/>
              </a:rPr>
              <a:t>天然物文库供高通量分析</a:t>
            </a:r>
            <a:endParaRPr lang="en-US" altLang="zh-CN" sz="1600" b="1">
              <a:solidFill>
                <a:srgbClr val="0000CC"/>
              </a:solidFill>
              <a:ea typeface="宋体" pitchFamily="2" charset="-122"/>
            </a:endParaRPr>
          </a:p>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组合化学</a:t>
            </a:r>
          </a:p>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重组蛋白之細胞表現系統。</a:t>
            </a:r>
          </a:p>
        </p:txBody>
      </p:sp>
      <p:sp>
        <p:nvSpPr>
          <p:cNvPr id="520198" name="Text Box 6"/>
          <p:cNvSpPr txBox="1">
            <a:spLocks noChangeArrowheads="1"/>
          </p:cNvSpPr>
          <p:nvPr/>
        </p:nvSpPr>
        <p:spPr bwMode="auto">
          <a:xfrm rot="-2644511">
            <a:off x="4100513" y="2903538"/>
            <a:ext cx="4292600" cy="825500"/>
          </a:xfrm>
          <a:prstGeom prst="rect">
            <a:avLst/>
          </a:prstGeom>
          <a:solidFill>
            <a:schemeClr val="accent2"/>
          </a:solidFill>
          <a:ln w="9525" algn="ctr">
            <a:noFill/>
            <a:miter lim="800000"/>
            <a:headEnd/>
            <a:tailEnd/>
          </a:ln>
          <a:effectLst/>
        </p:spPr>
        <p:txBody>
          <a:bodyPr>
            <a:spAutoFit/>
          </a:bodyPr>
          <a:lstStyle/>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药物设计、制剂</a:t>
            </a:r>
            <a:r>
              <a:rPr lang="en-US" altLang="zh-CN" sz="1600" b="1">
                <a:solidFill>
                  <a:srgbClr val="0000CC"/>
                </a:solidFill>
                <a:ea typeface="宋体" pitchFamily="2" charset="-122"/>
              </a:rPr>
              <a:t> </a:t>
            </a:r>
            <a:endParaRPr lang="zh-CN" altLang="en-US" sz="1600" b="1">
              <a:solidFill>
                <a:srgbClr val="0000CC"/>
              </a:solidFill>
              <a:ea typeface="宋体" pitchFamily="2" charset="-122"/>
            </a:endParaRPr>
          </a:p>
          <a:p>
            <a:pPr marL="180975" indent="-180975">
              <a:spcBef>
                <a:spcPct val="0"/>
              </a:spcBef>
              <a:buClr>
                <a:srgbClr val="CC6600"/>
              </a:buClr>
              <a:buSzPct val="60000"/>
              <a:buFont typeface="Wingdings" pitchFamily="2" charset="2"/>
              <a:buChar char="l"/>
            </a:pPr>
            <a:r>
              <a:rPr lang="en-US" altLang="zh-CN" sz="1600" b="1">
                <a:solidFill>
                  <a:srgbClr val="0000CC"/>
                </a:solidFill>
                <a:ea typeface="宋体" pitchFamily="2" charset="-122"/>
              </a:rPr>
              <a:t>PK/PD, DNA</a:t>
            </a:r>
            <a:r>
              <a:rPr lang="zh-CN" altLang="en-US" sz="1600" b="1">
                <a:solidFill>
                  <a:srgbClr val="0000CC"/>
                </a:solidFill>
                <a:ea typeface="宋体" pitchFamily="2" charset="-122"/>
              </a:rPr>
              <a:t>芯片动物細胞水平药理学评价</a:t>
            </a:r>
          </a:p>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生物信息学：药物模拟、虚拟筛选</a:t>
            </a:r>
          </a:p>
        </p:txBody>
      </p:sp>
      <p:sp>
        <p:nvSpPr>
          <p:cNvPr id="520199" name="Text Box 7"/>
          <p:cNvSpPr txBox="1">
            <a:spLocks noChangeArrowheads="1"/>
          </p:cNvSpPr>
          <p:nvPr/>
        </p:nvSpPr>
        <p:spPr bwMode="auto">
          <a:xfrm rot="-2644511">
            <a:off x="5583238" y="3473450"/>
            <a:ext cx="3309937" cy="581025"/>
          </a:xfrm>
          <a:prstGeom prst="rect">
            <a:avLst/>
          </a:prstGeom>
          <a:solidFill>
            <a:schemeClr val="accent2"/>
          </a:solidFill>
          <a:ln w="9525" algn="ctr">
            <a:noFill/>
            <a:miter lim="800000"/>
            <a:headEnd/>
            <a:tailEnd/>
          </a:ln>
          <a:effectLst/>
        </p:spPr>
        <p:txBody>
          <a:bodyPr>
            <a:spAutoFit/>
          </a:bodyPr>
          <a:lstStyle/>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药效、药理、药代、安全性评价</a:t>
            </a:r>
          </a:p>
          <a:p>
            <a:pPr marL="180975" indent="-180975">
              <a:spcBef>
                <a:spcPct val="0"/>
              </a:spcBef>
              <a:buClr>
                <a:srgbClr val="CC6600"/>
              </a:buClr>
              <a:buSzPct val="60000"/>
              <a:buFont typeface="Wingdings" pitchFamily="2" charset="2"/>
              <a:buChar char="l"/>
            </a:pPr>
            <a:r>
              <a:rPr lang="zh-CN" altLang="en-US" sz="1600" b="1">
                <a:solidFill>
                  <a:srgbClr val="0000CC"/>
                </a:solidFill>
                <a:ea typeface="宋体" pitchFamily="2" charset="-122"/>
              </a:rPr>
              <a:t>表达谱分析、蛋白质相互作用</a:t>
            </a:r>
          </a:p>
        </p:txBody>
      </p:sp>
      <p:sp>
        <p:nvSpPr>
          <p:cNvPr id="520200" name="Text Box 8"/>
          <p:cNvSpPr txBox="1">
            <a:spLocks noChangeArrowheads="1"/>
          </p:cNvSpPr>
          <p:nvPr/>
        </p:nvSpPr>
        <p:spPr bwMode="auto">
          <a:xfrm rot="-2644511">
            <a:off x="7011988" y="3671888"/>
            <a:ext cx="2132012" cy="777875"/>
          </a:xfrm>
          <a:prstGeom prst="rect">
            <a:avLst/>
          </a:prstGeom>
          <a:solidFill>
            <a:schemeClr val="accent2"/>
          </a:solidFill>
          <a:ln w="9525" algn="ctr">
            <a:noFill/>
            <a:miter lim="800000"/>
            <a:headEnd/>
            <a:tailEnd/>
          </a:ln>
          <a:effectLst/>
        </p:spPr>
        <p:txBody>
          <a:bodyPr>
            <a:spAutoFit/>
          </a:bodyPr>
          <a:lstStyle/>
          <a:p>
            <a:pPr marL="180975" indent="-180975">
              <a:spcBef>
                <a:spcPct val="0"/>
              </a:spcBef>
              <a:buClr>
                <a:srgbClr val="CC6600"/>
              </a:buClr>
              <a:buSzPct val="60000"/>
              <a:buFont typeface="Wingdings" pitchFamily="2" charset="2"/>
              <a:buChar char="l"/>
            </a:pPr>
            <a:r>
              <a:rPr lang="zh-CN" altLang="en-US" sz="1500" b="1">
                <a:solidFill>
                  <a:srgbClr val="0000CC"/>
                </a:solidFill>
                <a:ea typeface="宋体" pitchFamily="2" charset="-122"/>
              </a:rPr>
              <a:t>患者基因檢查与分层</a:t>
            </a:r>
          </a:p>
          <a:p>
            <a:pPr marL="180975" indent="-180975">
              <a:spcBef>
                <a:spcPct val="0"/>
              </a:spcBef>
              <a:buClr>
                <a:srgbClr val="CC6600"/>
              </a:buClr>
              <a:buSzPct val="60000"/>
              <a:buFont typeface="Wingdings" pitchFamily="2" charset="2"/>
              <a:buChar char="l"/>
            </a:pPr>
            <a:r>
              <a:rPr lang="zh-CN" altLang="en-US" sz="1500" b="1">
                <a:solidFill>
                  <a:srgbClr val="0000CC"/>
                </a:solidFill>
                <a:ea typeface="宋体" pitchFamily="2" charset="-122"/>
              </a:rPr>
              <a:t>有效</a:t>
            </a:r>
            <a:r>
              <a:rPr lang="en-US" altLang="zh-CN" sz="1500" b="1">
                <a:solidFill>
                  <a:srgbClr val="0000CC"/>
                </a:solidFill>
                <a:ea typeface="宋体" pitchFamily="2" charset="-122"/>
              </a:rPr>
              <a:t>/</a:t>
            </a:r>
            <a:r>
              <a:rPr lang="zh-CN" altLang="en-US" sz="1500" b="1">
                <a:solidFill>
                  <a:srgbClr val="0000CC"/>
                </a:solidFill>
                <a:ea typeface="宋体" pitchFamily="2" charset="-122"/>
              </a:rPr>
              <a:t>无效者</a:t>
            </a:r>
            <a:r>
              <a:rPr lang="en-US" altLang="zh-CN" sz="1500" b="1">
                <a:solidFill>
                  <a:srgbClr val="0000CC"/>
                </a:solidFill>
                <a:ea typeface="宋体" pitchFamily="2" charset="-122"/>
              </a:rPr>
              <a:t>SNP</a:t>
            </a:r>
            <a:r>
              <a:rPr lang="zh-CN" altLang="en-US" sz="1500" b="1">
                <a:solidFill>
                  <a:srgbClr val="0000CC"/>
                </a:solidFill>
                <a:ea typeface="宋体" pitchFamily="2" charset="-122"/>
              </a:rPr>
              <a:t>谱</a:t>
            </a:r>
          </a:p>
          <a:p>
            <a:pPr marL="180975" indent="-180975">
              <a:spcBef>
                <a:spcPct val="0"/>
              </a:spcBef>
              <a:buClr>
                <a:srgbClr val="CC6600"/>
              </a:buClr>
              <a:buSzPct val="60000"/>
              <a:buFont typeface="Wingdings" pitchFamily="2" charset="2"/>
              <a:buChar char="l"/>
            </a:pPr>
            <a:r>
              <a:rPr lang="zh-CN" altLang="en-US" sz="1500" b="1">
                <a:solidFill>
                  <a:srgbClr val="0000CC"/>
                </a:solidFill>
                <a:ea typeface="宋体" pitchFamily="2" charset="-122"/>
              </a:rPr>
              <a:t>表达谱分析比较</a:t>
            </a:r>
          </a:p>
        </p:txBody>
      </p:sp>
      <p:sp>
        <p:nvSpPr>
          <p:cNvPr id="520202" name="AutoShape 10"/>
          <p:cNvSpPr>
            <a:spLocks noChangeArrowheads="1"/>
          </p:cNvSpPr>
          <p:nvPr/>
        </p:nvSpPr>
        <p:spPr bwMode="auto">
          <a:xfrm>
            <a:off x="568325" y="5029200"/>
            <a:ext cx="1536700" cy="1066800"/>
          </a:xfrm>
          <a:prstGeom prst="chevron">
            <a:avLst>
              <a:gd name="adj" fmla="val 36012"/>
            </a:avLst>
          </a:prstGeom>
          <a:gradFill rotWithShape="1">
            <a:gsLst>
              <a:gs pos="0">
                <a:srgbClr val="0078F0"/>
              </a:gs>
              <a:gs pos="100000">
                <a:srgbClr val="005CB8"/>
              </a:gs>
            </a:gsLst>
            <a:lin ang="0" scaled="1"/>
          </a:gradFill>
          <a:ln w="9525" algn="ctr">
            <a:noFill/>
            <a:miter lim="800000"/>
            <a:headEnd/>
            <a:tailEnd/>
          </a:ln>
          <a:effectLst/>
        </p:spPr>
        <p:txBody>
          <a:bodyPr anchor="ctr">
            <a:spAutoFit/>
          </a:bodyPr>
          <a:lstStyle/>
          <a:p>
            <a:endParaRPr lang="zh-CN" altLang="en-US"/>
          </a:p>
        </p:txBody>
      </p:sp>
      <p:sp>
        <p:nvSpPr>
          <p:cNvPr id="520203" name="AutoShape 11"/>
          <p:cNvSpPr>
            <a:spLocks noChangeArrowheads="1"/>
          </p:cNvSpPr>
          <p:nvPr/>
        </p:nvSpPr>
        <p:spPr bwMode="auto">
          <a:xfrm>
            <a:off x="1863725" y="5029200"/>
            <a:ext cx="1536700" cy="1066800"/>
          </a:xfrm>
          <a:prstGeom prst="chevron">
            <a:avLst>
              <a:gd name="adj" fmla="val 36012"/>
            </a:avLst>
          </a:prstGeom>
          <a:solidFill>
            <a:schemeClr val="accent1"/>
          </a:solidFill>
          <a:ln w="9525" algn="ctr">
            <a:noFill/>
            <a:miter lim="800000"/>
            <a:headEnd/>
            <a:tailEnd/>
          </a:ln>
          <a:effectLst/>
        </p:spPr>
        <p:txBody>
          <a:bodyPr anchor="ctr">
            <a:spAutoFit/>
          </a:bodyPr>
          <a:lstStyle/>
          <a:p>
            <a:endParaRPr lang="zh-CN" altLang="en-US"/>
          </a:p>
        </p:txBody>
      </p:sp>
      <p:sp>
        <p:nvSpPr>
          <p:cNvPr id="520204" name="AutoShape 12"/>
          <p:cNvSpPr>
            <a:spLocks noChangeArrowheads="1"/>
          </p:cNvSpPr>
          <p:nvPr/>
        </p:nvSpPr>
        <p:spPr bwMode="auto">
          <a:xfrm>
            <a:off x="3148013" y="5029200"/>
            <a:ext cx="1627187" cy="1066800"/>
          </a:xfrm>
          <a:prstGeom prst="chevron">
            <a:avLst>
              <a:gd name="adj" fmla="val 38132"/>
            </a:avLst>
          </a:prstGeom>
          <a:solidFill>
            <a:schemeClr val="accent1"/>
          </a:solidFill>
          <a:ln w="9525" algn="ctr">
            <a:noFill/>
            <a:miter lim="800000"/>
            <a:headEnd/>
            <a:tailEnd/>
          </a:ln>
          <a:effectLst/>
        </p:spPr>
        <p:txBody>
          <a:bodyPr anchor="ctr">
            <a:spAutoFit/>
          </a:bodyPr>
          <a:lstStyle/>
          <a:p>
            <a:endParaRPr lang="zh-CN" altLang="en-US"/>
          </a:p>
        </p:txBody>
      </p:sp>
      <p:sp>
        <p:nvSpPr>
          <p:cNvPr id="520205" name="AutoShape 13"/>
          <p:cNvSpPr>
            <a:spLocks noChangeArrowheads="1"/>
          </p:cNvSpPr>
          <p:nvPr/>
        </p:nvSpPr>
        <p:spPr bwMode="auto">
          <a:xfrm>
            <a:off x="4519613" y="5029200"/>
            <a:ext cx="1536700" cy="1066800"/>
          </a:xfrm>
          <a:prstGeom prst="chevron">
            <a:avLst>
              <a:gd name="adj" fmla="val 36012"/>
            </a:avLst>
          </a:prstGeom>
          <a:solidFill>
            <a:schemeClr val="accent1"/>
          </a:solidFill>
          <a:ln w="9525" algn="ctr">
            <a:noFill/>
            <a:miter lim="800000"/>
            <a:headEnd/>
            <a:tailEnd/>
          </a:ln>
          <a:effectLst/>
        </p:spPr>
        <p:txBody>
          <a:bodyPr anchor="ctr">
            <a:spAutoFit/>
          </a:bodyPr>
          <a:lstStyle/>
          <a:p>
            <a:endParaRPr lang="zh-CN" altLang="en-US"/>
          </a:p>
        </p:txBody>
      </p:sp>
      <p:sp>
        <p:nvSpPr>
          <p:cNvPr id="520206" name="AutoShape 14"/>
          <p:cNvSpPr>
            <a:spLocks noChangeArrowheads="1"/>
          </p:cNvSpPr>
          <p:nvPr/>
        </p:nvSpPr>
        <p:spPr bwMode="auto">
          <a:xfrm>
            <a:off x="5832475" y="5029200"/>
            <a:ext cx="1536700" cy="1066800"/>
          </a:xfrm>
          <a:prstGeom prst="chevron">
            <a:avLst>
              <a:gd name="adj" fmla="val 36012"/>
            </a:avLst>
          </a:prstGeom>
          <a:solidFill>
            <a:schemeClr val="accent1"/>
          </a:solidFill>
          <a:ln w="9525" algn="ctr">
            <a:noFill/>
            <a:miter lim="800000"/>
            <a:headEnd/>
            <a:tailEnd/>
          </a:ln>
          <a:effectLst/>
        </p:spPr>
        <p:txBody>
          <a:bodyPr anchor="ctr">
            <a:spAutoFit/>
          </a:bodyPr>
          <a:lstStyle/>
          <a:p>
            <a:endParaRPr lang="zh-CN" altLang="en-US"/>
          </a:p>
        </p:txBody>
      </p:sp>
      <p:sp>
        <p:nvSpPr>
          <p:cNvPr id="520207" name="AutoShape 15"/>
          <p:cNvSpPr>
            <a:spLocks noChangeArrowheads="1"/>
          </p:cNvSpPr>
          <p:nvPr/>
        </p:nvSpPr>
        <p:spPr bwMode="auto">
          <a:xfrm>
            <a:off x="7110413" y="5029200"/>
            <a:ext cx="1627187" cy="1066800"/>
          </a:xfrm>
          <a:prstGeom prst="chevron">
            <a:avLst>
              <a:gd name="adj" fmla="val 38132"/>
            </a:avLst>
          </a:prstGeom>
          <a:solidFill>
            <a:schemeClr val="accent1"/>
          </a:solidFill>
          <a:ln w="9525" algn="ctr">
            <a:noFill/>
            <a:miter lim="800000"/>
            <a:headEnd/>
            <a:tailEnd/>
          </a:ln>
          <a:effectLst/>
        </p:spPr>
        <p:txBody>
          <a:bodyPr anchor="ctr">
            <a:spAutoFit/>
          </a:bodyPr>
          <a:lstStyle/>
          <a:p>
            <a:endParaRPr lang="zh-CN" altLang="en-US"/>
          </a:p>
        </p:txBody>
      </p:sp>
      <p:sp>
        <p:nvSpPr>
          <p:cNvPr id="520208" name="Text Box 16"/>
          <p:cNvSpPr txBox="1">
            <a:spLocks noChangeArrowheads="1"/>
          </p:cNvSpPr>
          <p:nvPr/>
        </p:nvSpPr>
        <p:spPr bwMode="auto">
          <a:xfrm>
            <a:off x="952500" y="5092700"/>
            <a:ext cx="990600" cy="915988"/>
          </a:xfrm>
          <a:prstGeom prst="rect">
            <a:avLst/>
          </a:prstGeom>
          <a:noFill/>
          <a:ln w="9525" algn="ctr">
            <a:noFill/>
            <a:miter lim="800000"/>
            <a:headEnd/>
            <a:tailEnd/>
          </a:ln>
          <a:effectLst/>
        </p:spPr>
        <p:txBody>
          <a:bodyPr>
            <a:spAutoFit/>
          </a:bodyPr>
          <a:lstStyle/>
          <a:p>
            <a:r>
              <a:rPr lang="zh-CN" altLang="en-US" b="1">
                <a:latin typeface="黑体" pitchFamily="49" charset="-122"/>
              </a:rPr>
              <a:t>发现疾病基因及靶点</a:t>
            </a:r>
          </a:p>
        </p:txBody>
      </p:sp>
      <p:sp>
        <p:nvSpPr>
          <p:cNvPr id="520209" name="Text Box 17"/>
          <p:cNvSpPr txBox="1">
            <a:spLocks noChangeArrowheads="1"/>
          </p:cNvSpPr>
          <p:nvPr/>
        </p:nvSpPr>
        <p:spPr bwMode="auto">
          <a:xfrm>
            <a:off x="2249488" y="5103813"/>
            <a:ext cx="914400" cy="915987"/>
          </a:xfrm>
          <a:prstGeom prst="rect">
            <a:avLst/>
          </a:prstGeom>
          <a:noFill/>
          <a:ln w="9525" algn="ctr">
            <a:noFill/>
            <a:miter lim="800000"/>
            <a:headEnd/>
            <a:tailEnd/>
          </a:ln>
          <a:effectLst/>
        </p:spPr>
        <p:txBody>
          <a:bodyPr>
            <a:spAutoFit/>
          </a:bodyPr>
          <a:lstStyle/>
          <a:p>
            <a:r>
              <a:rPr lang="zh-CN" altLang="en-US" b="1">
                <a:latin typeface="黑体" pitchFamily="49" charset="-122"/>
              </a:rPr>
              <a:t>鉴定疾病基因及靶点</a:t>
            </a:r>
          </a:p>
        </p:txBody>
      </p:sp>
      <p:sp>
        <p:nvSpPr>
          <p:cNvPr id="520210" name="Text Box 18"/>
          <p:cNvSpPr txBox="1">
            <a:spLocks noChangeArrowheads="1"/>
          </p:cNvSpPr>
          <p:nvPr/>
        </p:nvSpPr>
        <p:spPr bwMode="auto">
          <a:xfrm>
            <a:off x="3589338" y="5092700"/>
            <a:ext cx="1066800" cy="915988"/>
          </a:xfrm>
          <a:prstGeom prst="rect">
            <a:avLst/>
          </a:prstGeom>
          <a:noFill/>
          <a:ln w="9525" algn="ctr">
            <a:noFill/>
            <a:miter lim="800000"/>
            <a:headEnd/>
            <a:tailEnd/>
          </a:ln>
          <a:effectLst/>
        </p:spPr>
        <p:txBody>
          <a:bodyPr>
            <a:spAutoFit/>
          </a:bodyPr>
          <a:lstStyle/>
          <a:p>
            <a:r>
              <a:rPr lang="zh-CN" altLang="en-US" b="1">
                <a:latin typeface="黑体" pitchFamily="49" charset="-122"/>
              </a:rPr>
              <a:t>化合物高通量筛选</a:t>
            </a:r>
          </a:p>
        </p:txBody>
      </p:sp>
      <p:sp>
        <p:nvSpPr>
          <p:cNvPr id="520211" name="Text Box 19"/>
          <p:cNvSpPr txBox="1">
            <a:spLocks noChangeArrowheads="1"/>
          </p:cNvSpPr>
          <p:nvPr/>
        </p:nvSpPr>
        <p:spPr bwMode="auto">
          <a:xfrm>
            <a:off x="4906963" y="5092700"/>
            <a:ext cx="1077912" cy="915988"/>
          </a:xfrm>
          <a:prstGeom prst="rect">
            <a:avLst/>
          </a:prstGeom>
          <a:noFill/>
          <a:ln w="9525" algn="ctr">
            <a:noFill/>
            <a:miter lim="800000"/>
            <a:headEnd/>
            <a:tailEnd/>
          </a:ln>
          <a:effectLst/>
        </p:spPr>
        <p:txBody>
          <a:bodyPr>
            <a:spAutoFit/>
          </a:bodyPr>
          <a:lstStyle/>
          <a:p>
            <a:r>
              <a:rPr lang="zh-CN" altLang="en-US" b="1">
                <a:latin typeface="黑体" pitchFamily="49" charset="-122"/>
              </a:rPr>
              <a:t>先导化合物优化</a:t>
            </a:r>
          </a:p>
        </p:txBody>
      </p:sp>
      <p:sp>
        <p:nvSpPr>
          <p:cNvPr id="520212" name="Text Box 20"/>
          <p:cNvSpPr txBox="1">
            <a:spLocks noChangeArrowheads="1"/>
          </p:cNvSpPr>
          <p:nvPr/>
        </p:nvSpPr>
        <p:spPr bwMode="auto">
          <a:xfrm>
            <a:off x="6276975" y="5246688"/>
            <a:ext cx="1066800" cy="641350"/>
          </a:xfrm>
          <a:prstGeom prst="rect">
            <a:avLst/>
          </a:prstGeom>
          <a:noFill/>
          <a:ln w="9525" algn="ctr">
            <a:noFill/>
            <a:miter lim="800000"/>
            <a:headEnd/>
            <a:tailEnd/>
          </a:ln>
          <a:effectLst/>
        </p:spPr>
        <p:txBody>
          <a:bodyPr>
            <a:spAutoFit/>
          </a:bodyPr>
          <a:lstStyle/>
          <a:p>
            <a:r>
              <a:rPr lang="zh-CN" altLang="en-US" b="1">
                <a:latin typeface="黑体" pitchFamily="49" charset="-122"/>
              </a:rPr>
              <a:t>临床前试验</a:t>
            </a:r>
          </a:p>
        </p:txBody>
      </p:sp>
      <p:sp>
        <p:nvSpPr>
          <p:cNvPr id="520213" name="Text Box 21"/>
          <p:cNvSpPr txBox="1">
            <a:spLocks noChangeArrowheads="1"/>
          </p:cNvSpPr>
          <p:nvPr/>
        </p:nvSpPr>
        <p:spPr bwMode="auto">
          <a:xfrm>
            <a:off x="7519988" y="5357813"/>
            <a:ext cx="1295400" cy="366712"/>
          </a:xfrm>
          <a:prstGeom prst="rect">
            <a:avLst/>
          </a:prstGeom>
          <a:noFill/>
          <a:ln w="9525" algn="ctr">
            <a:noFill/>
            <a:miter lim="800000"/>
            <a:headEnd/>
            <a:tailEnd/>
          </a:ln>
          <a:effectLst/>
        </p:spPr>
        <p:txBody>
          <a:bodyPr>
            <a:spAutoFit/>
          </a:bodyPr>
          <a:lstStyle/>
          <a:p>
            <a:r>
              <a:rPr lang="zh-CN" altLang="en-US" b="1">
                <a:latin typeface="黑体" pitchFamily="49" charset="-122"/>
              </a:rPr>
              <a:t>临床试验</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Text Box 2"/>
          <p:cNvSpPr txBox="1">
            <a:spLocks noChangeArrowheads="1"/>
          </p:cNvSpPr>
          <p:nvPr/>
        </p:nvSpPr>
        <p:spPr bwMode="auto">
          <a:xfrm>
            <a:off x="914400" y="1163638"/>
            <a:ext cx="8001000" cy="5094287"/>
          </a:xfrm>
          <a:prstGeom prst="rect">
            <a:avLst/>
          </a:prstGeom>
          <a:noFill/>
          <a:ln w="9525" algn="ctr">
            <a:noFill/>
            <a:miter lim="800000"/>
            <a:headEnd/>
            <a:tailEnd/>
          </a:ln>
          <a:effectLst/>
        </p:spPr>
        <p:txBody>
          <a:bodyPr>
            <a:spAutoFit/>
          </a:bodyPr>
          <a:lstStyle/>
          <a:p>
            <a:pPr>
              <a:lnSpc>
                <a:spcPct val="85000"/>
              </a:lnSpc>
              <a:spcBef>
                <a:spcPct val="20000"/>
              </a:spcBef>
            </a:pPr>
            <a:r>
              <a:rPr lang="en-US" altLang="zh-CN" sz="2000" b="1" u="sng">
                <a:solidFill>
                  <a:srgbClr val="A50021"/>
                </a:solidFill>
              </a:rPr>
              <a:t>1st step</a:t>
            </a:r>
            <a:r>
              <a:rPr lang="zh-CN" altLang="en-US" sz="2000" b="1" u="sng">
                <a:solidFill>
                  <a:srgbClr val="A50021"/>
                </a:solidFill>
              </a:rPr>
              <a:t>：探討疾病基因及其靶分子：</a:t>
            </a:r>
            <a:endParaRPr lang="en-US" altLang="zh-CN" sz="2000" b="1" u="sng">
              <a:solidFill>
                <a:srgbClr val="A50021"/>
              </a:solidFill>
            </a:endParaRPr>
          </a:p>
          <a:p>
            <a:pPr>
              <a:lnSpc>
                <a:spcPct val="85000"/>
              </a:lnSpc>
              <a:spcBef>
                <a:spcPct val="20000"/>
              </a:spcBef>
            </a:pPr>
            <a:r>
              <a:rPr lang="en-US" altLang="zh-CN" sz="2000" b="1">
                <a:solidFill>
                  <a:srgbClr val="0000CC"/>
                </a:solidFill>
              </a:rPr>
              <a:t>(a) </a:t>
            </a:r>
            <a:r>
              <a:rPr lang="zh-CN" altLang="en-US" sz="2000" b="1">
                <a:solidFill>
                  <a:srgbClr val="0000CC"/>
                </a:solidFill>
              </a:rPr>
              <a:t>所用材料：</a:t>
            </a:r>
            <a:r>
              <a:rPr lang="en-US" altLang="zh-CN" sz="2000" b="1">
                <a:solidFill>
                  <a:srgbClr val="0000CC"/>
                </a:solidFill>
              </a:rPr>
              <a:t>(1) </a:t>
            </a:r>
            <a:r>
              <a:rPr lang="zh-CN" altLang="en-US" sz="2000" b="1">
                <a:solidFill>
                  <a:srgbClr val="0000CC"/>
                </a:solidFill>
              </a:rPr>
              <a:t>患病者及疾病模型动物；</a:t>
            </a:r>
            <a:r>
              <a:rPr lang="en-US" altLang="zh-CN" sz="2000" b="1">
                <a:solidFill>
                  <a:srgbClr val="0000CC"/>
                </a:solidFill>
              </a:rPr>
              <a:t>(2) </a:t>
            </a:r>
            <a:r>
              <a:rPr lang="zh-CN" altLang="en-US" sz="2000" b="1">
                <a:solidFill>
                  <a:srgbClr val="0000CC"/>
                </a:solidFill>
              </a:rPr>
              <a:t>功能基因组学；</a:t>
            </a:r>
            <a:r>
              <a:rPr lang="en-US" altLang="zh-CN" sz="2000" b="1">
                <a:solidFill>
                  <a:srgbClr val="0000CC"/>
                </a:solidFill>
              </a:rPr>
              <a:t>(3) </a:t>
            </a:r>
            <a:r>
              <a:rPr lang="zh-CN" altLang="en-US" sz="2000" b="1">
                <a:solidFill>
                  <a:srgbClr val="0000CC"/>
                </a:solidFill>
              </a:rPr>
              <a:t>全長</a:t>
            </a:r>
            <a:r>
              <a:rPr lang="en-US" altLang="zh-CN" sz="2000" b="1">
                <a:solidFill>
                  <a:srgbClr val="0000CC"/>
                </a:solidFill>
              </a:rPr>
              <a:t>cDNA</a:t>
            </a:r>
            <a:r>
              <a:rPr lang="zh-CN" altLang="en-US" sz="2000" b="1">
                <a:solidFill>
                  <a:srgbClr val="0000CC"/>
                </a:solidFill>
              </a:rPr>
              <a:t>文库；</a:t>
            </a:r>
            <a:r>
              <a:rPr lang="en-US" altLang="zh-CN" sz="2000" b="1">
                <a:solidFill>
                  <a:srgbClr val="0000CC"/>
                </a:solidFill>
              </a:rPr>
              <a:t>(4) </a:t>
            </a:r>
            <a:r>
              <a:rPr lang="zh-CN" altLang="en-US" sz="2000" b="1">
                <a:solidFill>
                  <a:srgbClr val="0000CC"/>
                </a:solidFill>
              </a:rPr>
              <a:t>基因表达谱；</a:t>
            </a:r>
            <a:r>
              <a:rPr lang="en-US" altLang="zh-CN" sz="2000" b="1">
                <a:solidFill>
                  <a:srgbClr val="0000CC"/>
                </a:solidFill>
              </a:rPr>
              <a:t>(5) </a:t>
            </a:r>
            <a:r>
              <a:rPr lang="zh-CN" altLang="en-US" sz="2000" b="1">
                <a:solidFill>
                  <a:srgbClr val="0000CC"/>
                </a:solidFill>
              </a:rPr>
              <a:t>蛋白质组分析。</a:t>
            </a:r>
          </a:p>
          <a:p>
            <a:pPr>
              <a:lnSpc>
                <a:spcPct val="85000"/>
              </a:lnSpc>
              <a:spcBef>
                <a:spcPct val="20000"/>
              </a:spcBef>
            </a:pPr>
            <a:r>
              <a:rPr lang="en-US" altLang="zh-CN" sz="2000" b="1">
                <a:solidFill>
                  <a:srgbClr val="0000CC"/>
                </a:solidFill>
              </a:rPr>
              <a:t>(b) </a:t>
            </a:r>
            <a:r>
              <a:rPr lang="zh-CN" altLang="en-US" sz="2000" b="1">
                <a:solidFill>
                  <a:srgbClr val="0000CC"/>
                </a:solidFill>
              </a:rPr>
              <a:t>生物信息学：</a:t>
            </a:r>
            <a:r>
              <a:rPr lang="en-US" altLang="zh-CN" sz="2000" b="1">
                <a:solidFill>
                  <a:srgbClr val="0000CC"/>
                </a:solidFill>
              </a:rPr>
              <a:t>(1) </a:t>
            </a:r>
            <a:r>
              <a:rPr lang="zh-CN" altLang="en-US" sz="2000" b="1">
                <a:solidFill>
                  <a:srgbClr val="0000CC"/>
                </a:solidFill>
              </a:rPr>
              <a:t>表达谱</a:t>
            </a:r>
            <a:r>
              <a:rPr lang="en-US" altLang="zh-CN" sz="2000" b="1">
                <a:solidFill>
                  <a:srgbClr val="0000CC"/>
                </a:solidFill>
              </a:rPr>
              <a:t> (</a:t>
            </a:r>
            <a:r>
              <a:rPr lang="zh-CN" altLang="en-US" sz="2000" b="1">
                <a:solidFill>
                  <a:srgbClr val="0000CC"/>
                </a:solidFill>
              </a:rPr>
              <a:t>如芯片</a:t>
            </a:r>
            <a:r>
              <a:rPr lang="en-US" altLang="zh-CN" sz="2000" b="1">
                <a:solidFill>
                  <a:srgbClr val="0000CC"/>
                </a:solidFill>
              </a:rPr>
              <a:t>)</a:t>
            </a:r>
            <a:r>
              <a:rPr lang="zh-CN" altLang="en-US" sz="2000" b="1">
                <a:solidFill>
                  <a:srgbClr val="0000CC"/>
                </a:solidFill>
              </a:rPr>
              <a:t>分析；</a:t>
            </a:r>
            <a:r>
              <a:rPr lang="en-US" altLang="zh-CN" sz="2000" b="1">
                <a:solidFill>
                  <a:srgbClr val="0000CC"/>
                </a:solidFill>
              </a:rPr>
              <a:t>(2) </a:t>
            </a:r>
            <a:r>
              <a:rPr lang="zh-CN" altLang="en-US" sz="2000" b="1">
                <a:solidFill>
                  <a:srgbClr val="0000CC"/>
                </a:solidFill>
              </a:rPr>
              <a:t>蛋白質序列分析；</a:t>
            </a:r>
            <a:r>
              <a:rPr lang="en-US" altLang="zh-CN" sz="2000" b="1">
                <a:solidFill>
                  <a:srgbClr val="0000CC"/>
                </a:solidFill>
              </a:rPr>
              <a:t>(3) </a:t>
            </a:r>
            <a:r>
              <a:rPr lang="zh-CN" altLang="en-US" sz="2000" b="1">
                <a:solidFill>
                  <a:srgbClr val="0000CC"/>
                </a:solidFill>
              </a:rPr>
              <a:t>蛋白质與蛋白质相互作用之预测。</a:t>
            </a:r>
          </a:p>
          <a:p>
            <a:pPr>
              <a:lnSpc>
                <a:spcPct val="85000"/>
              </a:lnSpc>
              <a:spcBef>
                <a:spcPct val="20000"/>
              </a:spcBef>
            </a:pPr>
            <a:endParaRPr lang="en-US" altLang="zh-CN" sz="2000" b="1">
              <a:solidFill>
                <a:srgbClr val="0000CC"/>
              </a:solidFill>
            </a:endParaRPr>
          </a:p>
          <a:p>
            <a:pPr>
              <a:lnSpc>
                <a:spcPct val="85000"/>
              </a:lnSpc>
              <a:spcBef>
                <a:spcPct val="20000"/>
              </a:spcBef>
            </a:pPr>
            <a:r>
              <a:rPr lang="en-US" altLang="zh-CN" sz="2000" b="1" u="sng">
                <a:solidFill>
                  <a:srgbClr val="A50021"/>
                </a:solidFill>
              </a:rPr>
              <a:t>2nd step</a:t>
            </a:r>
            <a:r>
              <a:rPr lang="zh-CN" altLang="en-US" sz="2000" b="1" u="sng">
                <a:solidFill>
                  <a:srgbClr val="A50021"/>
                </a:solidFill>
              </a:rPr>
              <a:t>：鉴定疾病基因</a:t>
            </a:r>
          </a:p>
          <a:p>
            <a:pPr>
              <a:lnSpc>
                <a:spcPct val="85000"/>
              </a:lnSpc>
              <a:spcBef>
                <a:spcPct val="20000"/>
              </a:spcBef>
            </a:pPr>
            <a:r>
              <a:rPr lang="en-US" altLang="zh-CN" sz="2000" b="1">
                <a:solidFill>
                  <a:srgbClr val="0000CC"/>
                </a:solidFill>
              </a:rPr>
              <a:t>(a) </a:t>
            </a:r>
            <a:r>
              <a:rPr lang="zh-CN" altLang="en-US" sz="2000" b="1">
                <a:solidFill>
                  <a:srgbClr val="0000CC"/>
                </a:solidFill>
              </a:rPr>
              <a:t>蛋白质组学：</a:t>
            </a:r>
            <a:r>
              <a:rPr lang="en-US" altLang="zh-CN" sz="2000" b="1">
                <a:solidFill>
                  <a:srgbClr val="0000CC"/>
                </a:solidFill>
              </a:rPr>
              <a:t>(1) </a:t>
            </a:r>
            <a:r>
              <a:rPr lang="zh-CN" altLang="en-US" sz="2000" b="1">
                <a:solidFill>
                  <a:srgbClr val="0000CC"/>
                </a:solidFill>
              </a:rPr>
              <a:t>敲除小鼠；</a:t>
            </a:r>
            <a:r>
              <a:rPr lang="en-US" altLang="zh-CN" sz="2000" b="1">
                <a:solidFill>
                  <a:srgbClr val="0000CC"/>
                </a:solidFill>
              </a:rPr>
              <a:t>(2) </a:t>
            </a:r>
            <a:r>
              <a:rPr lang="zh-CN" altLang="en-US" sz="2000" b="1">
                <a:solidFill>
                  <a:srgbClr val="0000CC"/>
                </a:solidFill>
              </a:rPr>
              <a:t>蛋白过度表达；</a:t>
            </a:r>
            <a:r>
              <a:rPr lang="en-US" altLang="zh-CN" sz="2000" b="1">
                <a:solidFill>
                  <a:srgbClr val="0000CC"/>
                </a:solidFill>
              </a:rPr>
              <a:t>(3) </a:t>
            </a:r>
            <a:r>
              <a:rPr lang="zh-CN" altLang="en-US" sz="2000" b="1">
                <a:solidFill>
                  <a:srgbClr val="0000CC"/>
                </a:solidFill>
              </a:rPr>
              <a:t>功能基因组学；</a:t>
            </a:r>
            <a:r>
              <a:rPr lang="en-US" altLang="zh-CN" sz="2000" b="1">
                <a:solidFill>
                  <a:srgbClr val="0000CC"/>
                </a:solidFill>
              </a:rPr>
              <a:t>(4) </a:t>
            </a:r>
            <a:r>
              <a:rPr lang="zh-CN" altLang="en-US" sz="2000" b="1">
                <a:solidFill>
                  <a:srgbClr val="0000CC"/>
                </a:solidFill>
              </a:rPr>
              <a:t>转基因小鼠分析；</a:t>
            </a:r>
            <a:r>
              <a:rPr lang="en-US" altLang="zh-CN" sz="2000" b="1">
                <a:solidFill>
                  <a:srgbClr val="0000CC"/>
                </a:solidFill>
              </a:rPr>
              <a:t>(5) </a:t>
            </a:r>
            <a:r>
              <a:rPr lang="zh-CN" altLang="en-US" sz="2000" b="1">
                <a:solidFill>
                  <a:srgbClr val="0000CC"/>
                </a:solidFill>
              </a:rPr>
              <a:t>抗体、</a:t>
            </a:r>
            <a:r>
              <a:rPr lang="en-US" altLang="zh-CN" sz="2000" b="1">
                <a:solidFill>
                  <a:srgbClr val="0000CC"/>
                </a:solidFill>
              </a:rPr>
              <a:t>RNAi </a:t>
            </a:r>
            <a:r>
              <a:rPr lang="zh-CN" altLang="en-US" sz="2000" b="1">
                <a:solidFill>
                  <a:srgbClr val="0000CC"/>
                </a:solidFill>
              </a:rPr>
              <a:t>等抑制剂；</a:t>
            </a:r>
            <a:r>
              <a:rPr lang="en-US" altLang="zh-CN" sz="2000" b="1">
                <a:solidFill>
                  <a:srgbClr val="0000CC"/>
                </a:solidFill>
              </a:rPr>
              <a:t>(6) </a:t>
            </a:r>
            <a:r>
              <a:rPr lang="zh-CN" altLang="en-US" sz="2000" b="1">
                <a:solidFill>
                  <a:srgbClr val="0000CC"/>
                </a:solidFill>
              </a:rPr>
              <a:t>基因表达谱；</a:t>
            </a:r>
            <a:r>
              <a:rPr lang="en-US" altLang="zh-CN" sz="2000" b="1">
                <a:solidFill>
                  <a:srgbClr val="0000CC"/>
                </a:solidFill>
              </a:rPr>
              <a:t>(7) </a:t>
            </a:r>
            <a:r>
              <a:rPr lang="zh-CN" altLang="en-US" sz="2000" b="1">
                <a:solidFill>
                  <a:srgbClr val="0000CC"/>
                </a:solidFill>
              </a:rPr>
              <a:t>蛋白质组之分析。</a:t>
            </a:r>
            <a:endParaRPr lang="en-US" altLang="zh-CN" sz="2000" b="1">
              <a:solidFill>
                <a:srgbClr val="0000CC"/>
              </a:solidFill>
            </a:endParaRPr>
          </a:p>
          <a:p>
            <a:pPr>
              <a:lnSpc>
                <a:spcPct val="85000"/>
              </a:lnSpc>
              <a:spcBef>
                <a:spcPct val="20000"/>
              </a:spcBef>
            </a:pPr>
            <a:r>
              <a:rPr lang="en-US" altLang="zh-CN" sz="2000" b="1">
                <a:solidFill>
                  <a:srgbClr val="0000CC"/>
                </a:solidFill>
              </a:rPr>
              <a:t>(b)</a:t>
            </a:r>
            <a:r>
              <a:rPr lang="zh-CN" altLang="en-US" sz="2000" b="1">
                <a:solidFill>
                  <a:srgbClr val="0000CC"/>
                </a:solidFill>
              </a:rPr>
              <a:t>生物信息学：</a:t>
            </a:r>
            <a:r>
              <a:rPr lang="en-US" altLang="zh-CN" sz="2000" b="1">
                <a:solidFill>
                  <a:srgbClr val="0000CC"/>
                </a:solidFill>
              </a:rPr>
              <a:t>(1) </a:t>
            </a:r>
            <a:r>
              <a:rPr lang="zh-CN" altLang="en-US" sz="2000" b="1">
                <a:solidFill>
                  <a:srgbClr val="0000CC"/>
                </a:solidFill>
              </a:rPr>
              <a:t>表达谱</a:t>
            </a:r>
            <a:r>
              <a:rPr lang="en-US" altLang="zh-CN" sz="2000" b="1">
                <a:solidFill>
                  <a:srgbClr val="0000CC"/>
                </a:solidFill>
              </a:rPr>
              <a:t> (</a:t>
            </a:r>
            <a:r>
              <a:rPr lang="zh-CN" altLang="en-US" sz="2000" b="1">
                <a:solidFill>
                  <a:srgbClr val="0000CC"/>
                </a:solidFill>
              </a:rPr>
              <a:t>如芯片</a:t>
            </a:r>
            <a:r>
              <a:rPr lang="en-US" altLang="zh-CN" sz="2000" b="1">
                <a:solidFill>
                  <a:srgbClr val="0000CC"/>
                </a:solidFill>
              </a:rPr>
              <a:t>)</a:t>
            </a:r>
            <a:r>
              <a:rPr lang="zh-CN" altLang="en-US" sz="2000" b="1">
                <a:solidFill>
                  <a:srgbClr val="0000CC"/>
                </a:solidFill>
              </a:rPr>
              <a:t>分析；</a:t>
            </a:r>
            <a:r>
              <a:rPr lang="en-US" altLang="zh-CN" sz="2000" b="1">
                <a:solidFill>
                  <a:srgbClr val="0000CC"/>
                </a:solidFill>
              </a:rPr>
              <a:t>(2) </a:t>
            </a:r>
            <a:r>
              <a:rPr lang="zh-CN" altLang="en-US" sz="2000" b="1">
                <a:solidFill>
                  <a:srgbClr val="0000CC"/>
                </a:solidFill>
              </a:rPr>
              <a:t>蛋白質序列分析；</a:t>
            </a:r>
            <a:r>
              <a:rPr lang="zh-CN" altLang="en-US" sz="2000" b="1"/>
              <a:t> </a:t>
            </a:r>
            <a:r>
              <a:rPr lang="zh-CN" altLang="en-US" sz="2000" b="1">
                <a:solidFill>
                  <a:srgbClr val="0000CC"/>
                </a:solidFill>
              </a:rPr>
              <a:t>。</a:t>
            </a:r>
          </a:p>
          <a:p>
            <a:pPr>
              <a:lnSpc>
                <a:spcPct val="85000"/>
              </a:lnSpc>
              <a:spcBef>
                <a:spcPct val="20000"/>
              </a:spcBef>
            </a:pPr>
            <a:endParaRPr lang="en-US" altLang="zh-CN" sz="2000" b="1">
              <a:solidFill>
                <a:srgbClr val="0000CC"/>
              </a:solidFill>
            </a:endParaRPr>
          </a:p>
          <a:p>
            <a:pPr>
              <a:lnSpc>
                <a:spcPct val="85000"/>
              </a:lnSpc>
              <a:spcBef>
                <a:spcPct val="20000"/>
              </a:spcBef>
            </a:pPr>
            <a:r>
              <a:rPr lang="en-US" altLang="zh-CN" sz="2000" b="1" u="sng">
                <a:solidFill>
                  <a:srgbClr val="A50021"/>
                </a:solidFill>
              </a:rPr>
              <a:t>3rd step</a:t>
            </a:r>
            <a:r>
              <a:rPr lang="zh-CN" altLang="en-US" sz="2000" b="1" u="sng">
                <a:solidFill>
                  <a:srgbClr val="A50021"/>
                </a:solidFill>
              </a:rPr>
              <a:t>：高通量筛选</a:t>
            </a:r>
          </a:p>
          <a:p>
            <a:pPr>
              <a:lnSpc>
                <a:spcPct val="85000"/>
              </a:lnSpc>
              <a:spcBef>
                <a:spcPct val="20000"/>
              </a:spcBef>
            </a:pPr>
            <a:r>
              <a:rPr lang="en-US" altLang="zh-CN" sz="2000" b="1">
                <a:solidFill>
                  <a:srgbClr val="0000CC"/>
                </a:solidFill>
              </a:rPr>
              <a:t>(a) (1) </a:t>
            </a:r>
            <a:r>
              <a:rPr lang="zh-CN" altLang="en-US" sz="2000" b="1">
                <a:solidFill>
                  <a:srgbClr val="0000CC"/>
                </a:solidFill>
              </a:rPr>
              <a:t>建立化合物文库供高通量分析；</a:t>
            </a:r>
            <a:r>
              <a:rPr lang="en-US" altLang="zh-CN" sz="2000" b="1">
                <a:solidFill>
                  <a:srgbClr val="0000CC"/>
                </a:solidFill>
              </a:rPr>
              <a:t>(2) </a:t>
            </a:r>
            <a:r>
              <a:rPr lang="zh-CN" altLang="en-US" sz="2000" b="1">
                <a:solidFill>
                  <a:srgbClr val="0000CC"/>
                </a:solidFill>
              </a:rPr>
              <a:t>组合化学；</a:t>
            </a:r>
            <a:r>
              <a:rPr lang="en-US" altLang="zh-CN" sz="2000" b="1">
                <a:solidFill>
                  <a:srgbClr val="0000CC"/>
                </a:solidFill>
              </a:rPr>
              <a:t>(3) </a:t>
            </a:r>
            <a:r>
              <a:rPr lang="zh-CN" altLang="en-US" sz="2000" b="1">
                <a:solidFill>
                  <a:srgbClr val="0000CC"/>
                </a:solidFill>
              </a:rPr>
              <a:t>建立天然物文库供高通量筛选分析；</a:t>
            </a:r>
            <a:r>
              <a:rPr lang="en-US" altLang="zh-CN" sz="2000" b="1">
                <a:solidFill>
                  <a:srgbClr val="0000CC"/>
                </a:solidFill>
              </a:rPr>
              <a:t>(4) </a:t>
            </a:r>
            <a:r>
              <a:rPr lang="zh-CN" altLang="en-US" sz="2000" b="1">
                <a:solidFill>
                  <a:srgbClr val="0000CC"/>
                </a:solidFill>
              </a:rPr>
              <a:t>制造重组蛋白之細胞表現系統。</a:t>
            </a:r>
          </a:p>
          <a:p>
            <a:pPr>
              <a:lnSpc>
                <a:spcPct val="85000"/>
              </a:lnSpc>
              <a:spcBef>
                <a:spcPct val="20000"/>
              </a:spcBef>
            </a:pPr>
            <a:r>
              <a:rPr lang="en-US" altLang="zh-CN" sz="2000" b="1">
                <a:solidFill>
                  <a:srgbClr val="0000CC"/>
                </a:solidFill>
              </a:rPr>
              <a:t>(b) </a:t>
            </a:r>
            <a:r>
              <a:rPr lang="zh-CN" altLang="en-US" sz="2000" b="1">
                <a:solidFill>
                  <a:srgbClr val="0000CC"/>
                </a:solidFill>
              </a:rPr>
              <a:t>生物信息学及化合信息学包括：化合物数据库，高通量数据库及组合化学等等。</a:t>
            </a:r>
          </a:p>
        </p:txBody>
      </p:sp>
      <p:sp>
        <p:nvSpPr>
          <p:cNvPr id="519171" name="Text Box 3"/>
          <p:cNvSpPr txBox="1">
            <a:spLocks noChangeArrowheads="1"/>
          </p:cNvSpPr>
          <p:nvPr/>
        </p:nvSpPr>
        <p:spPr bwMode="auto">
          <a:xfrm>
            <a:off x="1524000" y="341313"/>
            <a:ext cx="6705600" cy="519112"/>
          </a:xfrm>
          <a:prstGeom prst="rect">
            <a:avLst/>
          </a:prstGeom>
          <a:noFill/>
          <a:ln w="9525" algn="ctr">
            <a:noFill/>
            <a:miter lim="800000"/>
            <a:headEnd/>
            <a:tailEnd/>
          </a:ln>
          <a:effectLst/>
        </p:spPr>
        <p:txBody>
          <a:bodyPr>
            <a:spAutoFit/>
          </a:bodyPr>
          <a:lstStyle/>
          <a:p>
            <a:r>
              <a:rPr lang="zh-CN" altLang="en-US" sz="2800" b="1">
                <a:solidFill>
                  <a:srgbClr val="0000CC"/>
                </a:solidFill>
              </a:rPr>
              <a:t>应用</a:t>
            </a:r>
            <a:r>
              <a:rPr lang="en-US" altLang="zh-CN" sz="2800" b="1">
                <a:solidFill>
                  <a:srgbClr val="0000CC"/>
                </a:solidFill>
              </a:rPr>
              <a:t>PGx</a:t>
            </a:r>
            <a:r>
              <a:rPr lang="zh-CN" altLang="en-US" sz="2800" b="1">
                <a:solidFill>
                  <a:srgbClr val="0000CC"/>
                </a:solidFill>
              </a:rPr>
              <a:t>发现新靶标和开发新药之六步</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Text Box 2"/>
          <p:cNvSpPr txBox="1">
            <a:spLocks noChangeArrowheads="1"/>
          </p:cNvSpPr>
          <p:nvPr/>
        </p:nvSpPr>
        <p:spPr bwMode="auto">
          <a:xfrm>
            <a:off x="914400" y="838200"/>
            <a:ext cx="8001000" cy="6111875"/>
          </a:xfrm>
          <a:prstGeom prst="rect">
            <a:avLst/>
          </a:prstGeom>
          <a:noFill/>
          <a:ln w="9525" algn="ctr">
            <a:noFill/>
            <a:miter lim="800000"/>
            <a:headEnd/>
            <a:tailEnd/>
          </a:ln>
          <a:effectLst/>
        </p:spPr>
        <p:txBody>
          <a:bodyPr>
            <a:spAutoFit/>
          </a:bodyPr>
          <a:lstStyle/>
          <a:p>
            <a:pPr>
              <a:lnSpc>
                <a:spcPct val="85000"/>
              </a:lnSpc>
              <a:spcBef>
                <a:spcPct val="20000"/>
              </a:spcBef>
            </a:pPr>
            <a:endParaRPr lang="zh-CN" altLang="en-US" sz="2000" b="1">
              <a:solidFill>
                <a:srgbClr val="0000CC"/>
              </a:solidFill>
            </a:endParaRPr>
          </a:p>
          <a:p>
            <a:pPr>
              <a:lnSpc>
                <a:spcPct val="85000"/>
              </a:lnSpc>
              <a:spcBef>
                <a:spcPct val="20000"/>
              </a:spcBef>
            </a:pPr>
            <a:r>
              <a:rPr lang="en-US" altLang="zh-CN" sz="2000" b="1" u="sng">
                <a:solidFill>
                  <a:srgbClr val="A50021"/>
                </a:solidFill>
              </a:rPr>
              <a:t>4th step</a:t>
            </a:r>
            <a:r>
              <a:rPr lang="zh-CN" altLang="en-US" sz="2000" b="1" u="sng">
                <a:solidFill>
                  <a:srgbClr val="A50021"/>
                </a:solidFill>
              </a:rPr>
              <a:t>：先导化合物优化</a:t>
            </a:r>
            <a:endParaRPr lang="en-US" altLang="zh-CN" sz="2000" b="1" u="sng">
              <a:solidFill>
                <a:srgbClr val="A50021"/>
              </a:solidFill>
            </a:endParaRPr>
          </a:p>
          <a:p>
            <a:pPr>
              <a:lnSpc>
                <a:spcPct val="85000"/>
              </a:lnSpc>
              <a:spcBef>
                <a:spcPct val="20000"/>
              </a:spcBef>
            </a:pPr>
            <a:r>
              <a:rPr lang="en-US" altLang="zh-CN" sz="2000" b="1">
                <a:solidFill>
                  <a:srgbClr val="0000CC"/>
                </a:solidFill>
              </a:rPr>
              <a:t>(a) (1) </a:t>
            </a:r>
            <a:r>
              <a:rPr lang="zh-CN" altLang="en-US" sz="2000" b="1">
                <a:solidFill>
                  <a:srgbClr val="0000CC"/>
                </a:solidFill>
              </a:rPr>
              <a:t>药物设计；</a:t>
            </a:r>
            <a:r>
              <a:rPr lang="en-US" altLang="zh-CN" sz="2000" b="1">
                <a:solidFill>
                  <a:srgbClr val="0000CC"/>
                </a:solidFill>
              </a:rPr>
              <a:t>(2) </a:t>
            </a:r>
            <a:r>
              <a:rPr lang="zh-CN" altLang="en-US" sz="2000" b="1">
                <a:solidFill>
                  <a:srgbClr val="0000CC"/>
                </a:solidFill>
              </a:rPr>
              <a:t>药理药效；</a:t>
            </a:r>
            <a:r>
              <a:rPr lang="en-US" altLang="zh-CN" sz="2000" b="1">
                <a:solidFill>
                  <a:srgbClr val="0000CC"/>
                </a:solidFill>
              </a:rPr>
              <a:t>(3) </a:t>
            </a:r>
            <a:r>
              <a:rPr lang="zh-CN" altLang="en-US" sz="2000" b="1">
                <a:solidFill>
                  <a:srgbClr val="0000CC"/>
                </a:solidFill>
              </a:rPr>
              <a:t>药代；</a:t>
            </a:r>
            <a:r>
              <a:rPr lang="en-US" altLang="zh-CN" sz="2000" b="1">
                <a:solidFill>
                  <a:srgbClr val="0000CC"/>
                </a:solidFill>
              </a:rPr>
              <a:t>(4) DNA</a:t>
            </a:r>
            <a:r>
              <a:rPr lang="zh-CN" altLang="en-US" sz="2000" b="1">
                <a:solidFill>
                  <a:srgbClr val="0000CC"/>
                </a:solidFill>
              </a:rPr>
              <a:t>芯片由动物細胞水平进行药理学评价；</a:t>
            </a:r>
            <a:r>
              <a:rPr lang="en-US" altLang="zh-CN" sz="2000" b="1">
                <a:solidFill>
                  <a:srgbClr val="0000CC"/>
                </a:solidFill>
              </a:rPr>
              <a:t>(5) </a:t>
            </a:r>
            <a:r>
              <a:rPr lang="zh-CN" altLang="en-US" sz="2000" b="1">
                <a:solidFill>
                  <a:srgbClr val="0000CC"/>
                </a:solidFill>
              </a:rPr>
              <a:t>代谢研究及制剂加工。</a:t>
            </a:r>
          </a:p>
          <a:p>
            <a:pPr>
              <a:lnSpc>
                <a:spcPct val="85000"/>
              </a:lnSpc>
              <a:spcBef>
                <a:spcPct val="20000"/>
              </a:spcBef>
            </a:pPr>
            <a:r>
              <a:rPr lang="en-US" altLang="zh-CN" sz="2000" b="1">
                <a:solidFill>
                  <a:srgbClr val="0000CC"/>
                </a:solidFill>
              </a:rPr>
              <a:t>(b) </a:t>
            </a:r>
            <a:r>
              <a:rPr lang="zh-CN" altLang="en-US" sz="2000" b="1">
                <a:solidFill>
                  <a:srgbClr val="0000CC"/>
                </a:solidFill>
              </a:rPr>
              <a:t>生物信息学：</a:t>
            </a:r>
            <a:r>
              <a:rPr lang="en-US" altLang="zh-CN" sz="2000" b="1">
                <a:solidFill>
                  <a:srgbClr val="0000CC"/>
                </a:solidFill>
              </a:rPr>
              <a:t>(1) </a:t>
            </a:r>
            <a:r>
              <a:rPr lang="zh-CN" altLang="en-US" sz="2000" b="1">
                <a:solidFill>
                  <a:srgbClr val="0000CC"/>
                </a:solidFill>
              </a:rPr>
              <a:t>药物模拟（</a:t>
            </a:r>
            <a:r>
              <a:rPr lang="en-US" altLang="zh-CN" sz="2000" b="1">
                <a:solidFill>
                  <a:srgbClr val="0000CC"/>
                </a:solidFill>
              </a:rPr>
              <a:t>drug simulation</a:t>
            </a:r>
            <a:r>
              <a:rPr lang="zh-CN" altLang="en-US" sz="2000" b="1">
                <a:solidFill>
                  <a:srgbClr val="0000CC"/>
                </a:solidFill>
              </a:rPr>
              <a:t>）；</a:t>
            </a:r>
            <a:r>
              <a:rPr lang="en-US" altLang="zh-CN" sz="2000" b="1">
                <a:solidFill>
                  <a:srgbClr val="0000CC"/>
                </a:solidFill>
              </a:rPr>
              <a:t>(2) </a:t>
            </a:r>
            <a:r>
              <a:rPr lang="zh-CN" altLang="en-US" sz="2000" b="1">
                <a:solidFill>
                  <a:srgbClr val="0000CC"/>
                </a:solidFill>
              </a:rPr>
              <a:t>虚拟筛选（</a:t>
            </a:r>
            <a:r>
              <a:rPr lang="en-US" altLang="zh-CN" sz="2000" b="1">
                <a:solidFill>
                  <a:srgbClr val="0000CC"/>
                </a:solidFill>
              </a:rPr>
              <a:t>virtual screening</a:t>
            </a:r>
            <a:r>
              <a:rPr lang="zh-CN" altLang="en-US" sz="2000" b="1">
                <a:solidFill>
                  <a:srgbClr val="0000CC"/>
                </a:solidFill>
              </a:rPr>
              <a:t>）：例如癌細胞靶点有</a:t>
            </a:r>
            <a:r>
              <a:rPr lang="en-US" altLang="zh-CN" sz="2000" b="1">
                <a:solidFill>
                  <a:srgbClr val="0000CC"/>
                </a:solidFill>
              </a:rPr>
              <a:t>16</a:t>
            </a:r>
            <a:r>
              <a:rPr lang="zh-CN" altLang="en-US" sz="2000" b="1">
                <a:solidFill>
                  <a:srgbClr val="0000CC"/>
                </a:solidFill>
              </a:rPr>
              <a:t>种蛋白质，由</a:t>
            </a:r>
            <a:r>
              <a:rPr lang="en-US" altLang="zh-CN" sz="2000" b="1">
                <a:solidFill>
                  <a:srgbClr val="0000CC"/>
                </a:solidFill>
              </a:rPr>
              <a:t>35 </a:t>
            </a:r>
            <a:r>
              <a:rPr lang="zh-CN" altLang="en-US" sz="2000" b="1">
                <a:solidFill>
                  <a:srgbClr val="0000CC"/>
                </a:solidFill>
              </a:rPr>
              <a:t>亿分子於</a:t>
            </a:r>
            <a:r>
              <a:rPr lang="en-US" altLang="zh-CN" sz="2000" b="1">
                <a:solidFill>
                  <a:srgbClr val="0000CC"/>
                </a:solidFill>
              </a:rPr>
              <a:t>5~6 </a:t>
            </a:r>
            <a:r>
              <a:rPr lang="zh-CN" altLang="en-US" sz="2000" b="1">
                <a:solidFill>
                  <a:srgbClr val="0000CC"/>
                </a:solidFill>
              </a:rPr>
              <a:t>个月，找到几种化合物可抑制癌細胞生长。</a:t>
            </a:r>
          </a:p>
          <a:p>
            <a:pPr>
              <a:lnSpc>
                <a:spcPct val="85000"/>
              </a:lnSpc>
              <a:spcBef>
                <a:spcPct val="20000"/>
              </a:spcBef>
            </a:pPr>
            <a:endParaRPr lang="zh-CN" altLang="en-US" sz="2000" b="1">
              <a:solidFill>
                <a:srgbClr val="0000CC"/>
              </a:solidFill>
            </a:endParaRPr>
          </a:p>
          <a:p>
            <a:pPr>
              <a:lnSpc>
                <a:spcPct val="85000"/>
              </a:lnSpc>
              <a:spcBef>
                <a:spcPct val="20000"/>
              </a:spcBef>
            </a:pPr>
            <a:r>
              <a:rPr lang="en-US" altLang="zh-CN" sz="2000" b="1" u="sng">
                <a:solidFill>
                  <a:srgbClr val="A50021"/>
                </a:solidFill>
              </a:rPr>
              <a:t>5th step</a:t>
            </a:r>
            <a:r>
              <a:rPr lang="zh-CN" altLang="en-US" sz="2000" b="1" u="sng">
                <a:solidFill>
                  <a:srgbClr val="A50021"/>
                </a:solidFill>
              </a:rPr>
              <a:t>：临床前试验</a:t>
            </a:r>
          </a:p>
          <a:p>
            <a:pPr>
              <a:lnSpc>
                <a:spcPct val="85000"/>
              </a:lnSpc>
              <a:spcBef>
                <a:spcPct val="20000"/>
              </a:spcBef>
            </a:pPr>
            <a:r>
              <a:rPr lang="en-US" altLang="zh-CN" sz="2000" b="1">
                <a:solidFill>
                  <a:srgbClr val="0000CC"/>
                </a:solidFill>
              </a:rPr>
              <a:t>(a) </a:t>
            </a:r>
            <a:r>
              <a:rPr lang="zh-CN" altLang="en-US" sz="2000" b="1">
                <a:solidFill>
                  <a:srgbClr val="0000CC"/>
                </a:solidFill>
              </a:rPr>
              <a:t>药效药理：</a:t>
            </a:r>
            <a:r>
              <a:rPr lang="en-US" altLang="zh-CN" sz="2000" b="1">
                <a:solidFill>
                  <a:srgbClr val="0000CC"/>
                </a:solidFill>
              </a:rPr>
              <a:t>(1) </a:t>
            </a:r>
            <a:r>
              <a:rPr lang="zh-CN" altLang="en-US" sz="2000" b="1">
                <a:solidFill>
                  <a:srgbClr val="0000CC"/>
                </a:solidFill>
              </a:rPr>
              <a:t>藥物狀態，</a:t>
            </a:r>
            <a:r>
              <a:rPr lang="en-US" altLang="zh-CN" sz="2000" b="1">
                <a:solidFill>
                  <a:srgbClr val="0000CC"/>
                </a:solidFill>
              </a:rPr>
              <a:t>(2) </a:t>
            </a:r>
            <a:r>
              <a:rPr lang="zh-CN" altLang="en-US" sz="2000" b="1">
                <a:solidFill>
                  <a:srgbClr val="0000CC"/>
                </a:solidFill>
              </a:rPr>
              <a:t>毒性等安全試驗。</a:t>
            </a:r>
          </a:p>
          <a:p>
            <a:pPr>
              <a:lnSpc>
                <a:spcPct val="85000"/>
              </a:lnSpc>
              <a:spcBef>
                <a:spcPct val="20000"/>
              </a:spcBef>
            </a:pPr>
            <a:r>
              <a:rPr lang="en-US" altLang="zh-CN" sz="2000" b="1">
                <a:solidFill>
                  <a:srgbClr val="0000CC"/>
                </a:solidFill>
              </a:rPr>
              <a:t>(b) </a:t>
            </a:r>
            <a:r>
              <a:rPr lang="zh-CN" altLang="en-US" sz="2000" b="1">
                <a:solidFill>
                  <a:srgbClr val="0000CC"/>
                </a:solidFill>
              </a:rPr>
              <a:t>生物信息学：</a:t>
            </a:r>
            <a:r>
              <a:rPr lang="en-US" altLang="zh-CN" sz="2000" b="1">
                <a:solidFill>
                  <a:srgbClr val="0000CC"/>
                </a:solidFill>
              </a:rPr>
              <a:t>(1) </a:t>
            </a:r>
            <a:r>
              <a:rPr lang="zh-CN" altLang="en-US" sz="2000" b="1">
                <a:solidFill>
                  <a:srgbClr val="0000CC"/>
                </a:solidFill>
              </a:rPr>
              <a:t>預測蛋白质、蛋白质相互作用；</a:t>
            </a:r>
            <a:r>
              <a:rPr lang="en-US" altLang="zh-CN" sz="2000" b="1">
                <a:solidFill>
                  <a:srgbClr val="0000CC"/>
                </a:solidFill>
              </a:rPr>
              <a:t>(2) </a:t>
            </a:r>
            <a:r>
              <a:rPr lang="zh-CN" altLang="en-US" sz="2000" b="1">
                <a:solidFill>
                  <a:srgbClr val="0000CC"/>
                </a:solidFill>
              </a:rPr>
              <a:t>表达谱分析。</a:t>
            </a:r>
          </a:p>
          <a:p>
            <a:pPr>
              <a:lnSpc>
                <a:spcPct val="85000"/>
              </a:lnSpc>
              <a:spcBef>
                <a:spcPct val="20000"/>
              </a:spcBef>
            </a:pPr>
            <a:endParaRPr lang="zh-CN" altLang="en-US" sz="2000" b="1">
              <a:solidFill>
                <a:srgbClr val="0000CC"/>
              </a:solidFill>
            </a:endParaRPr>
          </a:p>
          <a:p>
            <a:pPr>
              <a:lnSpc>
                <a:spcPct val="85000"/>
              </a:lnSpc>
              <a:spcBef>
                <a:spcPct val="20000"/>
              </a:spcBef>
            </a:pPr>
            <a:r>
              <a:rPr lang="en-US" altLang="zh-CN" sz="2000" b="1" u="sng">
                <a:solidFill>
                  <a:srgbClr val="A50021"/>
                </a:solidFill>
              </a:rPr>
              <a:t>6th step</a:t>
            </a:r>
            <a:r>
              <a:rPr lang="zh-CN" altLang="en-US" sz="2000" b="1" u="sng">
                <a:solidFill>
                  <a:srgbClr val="A50021"/>
                </a:solidFill>
              </a:rPr>
              <a:t>：临床试验</a:t>
            </a:r>
          </a:p>
          <a:p>
            <a:pPr>
              <a:lnSpc>
                <a:spcPct val="85000"/>
              </a:lnSpc>
              <a:spcBef>
                <a:spcPct val="20000"/>
              </a:spcBef>
            </a:pPr>
            <a:r>
              <a:rPr lang="en-US" altLang="zh-CN" sz="2000" b="1">
                <a:solidFill>
                  <a:srgbClr val="0000CC"/>
                </a:solidFill>
              </a:rPr>
              <a:t>(a) (1) </a:t>
            </a:r>
            <a:r>
              <a:rPr lang="zh-CN" altLang="en-US" sz="2000" b="1">
                <a:solidFill>
                  <a:srgbClr val="0000CC"/>
                </a:solidFill>
              </a:rPr>
              <a:t>患者之基因 檢查；</a:t>
            </a:r>
            <a:r>
              <a:rPr lang="en-US" altLang="zh-CN" sz="2000" b="1">
                <a:solidFill>
                  <a:srgbClr val="0000CC"/>
                </a:solidFill>
              </a:rPr>
              <a:t>(2) </a:t>
            </a:r>
            <a:r>
              <a:rPr lang="zh-CN" altLang="en-US" sz="2000" b="1">
                <a:solidFill>
                  <a:srgbClr val="0000CC"/>
                </a:solidFill>
              </a:rPr>
              <a:t>临床试验设计；</a:t>
            </a:r>
            <a:r>
              <a:rPr lang="en-US" altLang="zh-CN" sz="2000" b="1">
                <a:solidFill>
                  <a:srgbClr val="0000CC"/>
                </a:solidFill>
              </a:rPr>
              <a:t>(3) </a:t>
            </a:r>
            <a:r>
              <a:rPr lang="zh-CN" altLang="en-US" sz="2000" b="1">
                <a:solidFill>
                  <a:srgbClr val="0000CC"/>
                </a:solidFill>
              </a:rPr>
              <a:t>药效评价</a:t>
            </a:r>
            <a:r>
              <a:rPr lang="en-US" altLang="zh-CN" sz="2000" b="1">
                <a:solidFill>
                  <a:srgbClr val="0000CC"/>
                </a:solidFill>
              </a:rPr>
              <a:t>(</a:t>
            </a:r>
            <a:r>
              <a:rPr lang="zh-CN" altLang="en-US" sz="2000" b="1">
                <a:solidFill>
                  <a:srgbClr val="0000CC"/>
                </a:solidFill>
              </a:rPr>
              <a:t>有效者及无效者，根据</a:t>
            </a:r>
            <a:r>
              <a:rPr lang="en-US" altLang="zh-CN" sz="2000" b="1">
                <a:solidFill>
                  <a:srgbClr val="0000CC"/>
                </a:solidFill>
              </a:rPr>
              <a:t>SNP</a:t>
            </a:r>
            <a:r>
              <a:rPr lang="zh-CN" altLang="en-US" sz="2000" b="1">
                <a:solidFill>
                  <a:srgbClr val="0000CC"/>
                </a:solidFill>
              </a:rPr>
              <a:t>分层分析</a:t>
            </a:r>
            <a:r>
              <a:rPr lang="en-US" altLang="zh-CN" sz="2000" b="1">
                <a:solidFill>
                  <a:srgbClr val="0000CC"/>
                </a:solidFill>
              </a:rPr>
              <a:t>)</a:t>
            </a:r>
            <a:r>
              <a:rPr lang="zh-CN" altLang="en-US" sz="2000" b="1">
                <a:solidFill>
                  <a:srgbClr val="0000CC"/>
                </a:solidFill>
              </a:rPr>
              <a:t>；</a:t>
            </a:r>
            <a:r>
              <a:rPr lang="en-US" altLang="zh-CN" sz="2000" b="1">
                <a:solidFill>
                  <a:srgbClr val="0000CC"/>
                </a:solidFill>
              </a:rPr>
              <a:t>(4) </a:t>
            </a:r>
            <a:r>
              <a:rPr lang="zh-CN" altLang="en-US" sz="2000" b="1">
                <a:solidFill>
                  <a:srgbClr val="0000CC"/>
                </a:solidFill>
              </a:rPr>
              <a:t>表达谱及药物間之差異；</a:t>
            </a:r>
            <a:r>
              <a:rPr lang="en-US" altLang="zh-CN" sz="2000" b="1">
                <a:solidFill>
                  <a:srgbClr val="0000CC"/>
                </a:solidFill>
              </a:rPr>
              <a:t>(5) </a:t>
            </a:r>
            <a:r>
              <a:rPr lang="zh-CN" altLang="en-US" sz="2000" b="1">
                <a:solidFill>
                  <a:srgbClr val="0000CC"/>
                </a:solidFill>
              </a:rPr>
              <a:t>选择患者；</a:t>
            </a:r>
            <a:r>
              <a:rPr lang="en-US" altLang="zh-CN" sz="2000" b="1">
                <a:solidFill>
                  <a:srgbClr val="0000CC"/>
                </a:solidFill>
              </a:rPr>
              <a:t>(6) </a:t>
            </a:r>
            <a:r>
              <a:rPr lang="zh-CN" altLang="en-US" sz="2000" b="1">
                <a:solidFill>
                  <a:srgbClr val="0000CC"/>
                </a:solidFill>
              </a:rPr>
              <a:t>安全性评价。</a:t>
            </a:r>
          </a:p>
          <a:p>
            <a:pPr>
              <a:lnSpc>
                <a:spcPct val="85000"/>
              </a:lnSpc>
              <a:spcBef>
                <a:spcPct val="20000"/>
              </a:spcBef>
            </a:pPr>
            <a:r>
              <a:rPr lang="en-US" altLang="zh-CN" sz="2000" b="1">
                <a:solidFill>
                  <a:srgbClr val="0000CC"/>
                </a:solidFill>
              </a:rPr>
              <a:t>(b) </a:t>
            </a:r>
            <a:r>
              <a:rPr lang="zh-CN" altLang="en-US" sz="2000" b="1">
                <a:solidFill>
                  <a:srgbClr val="0000CC"/>
                </a:solidFill>
              </a:rPr>
              <a:t>生物信息学：表达谱之分析。</a:t>
            </a:r>
          </a:p>
          <a:p>
            <a:pPr>
              <a:lnSpc>
                <a:spcPct val="85000"/>
              </a:lnSpc>
              <a:spcBef>
                <a:spcPct val="20000"/>
              </a:spcBef>
            </a:pPr>
            <a:endParaRPr lang="zh-CN" altLang="en-US" sz="2000" b="1" u="sng">
              <a:solidFill>
                <a:srgbClr val="A50021"/>
              </a:solidFill>
            </a:endParaRPr>
          </a:p>
          <a:p>
            <a:pPr>
              <a:lnSpc>
                <a:spcPct val="85000"/>
              </a:lnSpc>
              <a:spcBef>
                <a:spcPct val="20000"/>
              </a:spcBef>
            </a:pPr>
            <a:r>
              <a:rPr lang="zh-CN" altLang="en-US" sz="2000" b="1" u="sng">
                <a:solidFill>
                  <a:srgbClr val="A50021"/>
                </a:solidFill>
              </a:rPr>
              <a:t>新药上市</a:t>
            </a:r>
          </a:p>
          <a:p>
            <a:pPr>
              <a:lnSpc>
                <a:spcPct val="85000"/>
              </a:lnSpc>
              <a:spcBef>
                <a:spcPct val="20000"/>
              </a:spcBef>
            </a:pPr>
            <a:endParaRPr lang="zh-CN" altLang="en-US" sz="2000" b="1">
              <a:solidFill>
                <a:srgbClr val="0000CC"/>
              </a:solidFill>
            </a:endParaRPr>
          </a:p>
        </p:txBody>
      </p:sp>
      <p:sp>
        <p:nvSpPr>
          <p:cNvPr id="517124" name="Text Box 4"/>
          <p:cNvSpPr txBox="1">
            <a:spLocks noChangeArrowheads="1"/>
          </p:cNvSpPr>
          <p:nvPr/>
        </p:nvSpPr>
        <p:spPr bwMode="auto">
          <a:xfrm>
            <a:off x="1524000" y="341313"/>
            <a:ext cx="6705600" cy="519112"/>
          </a:xfrm>
          <a:prstGeom prst="rect">
            <a:avLst/>
          </a:prstGeom>
          <a:noFill/>
          <a:ln w="9525" algn="ctr">
            <a:noFill/>
            <a:miter lim="800000"/>
            <a:headEnd/>
            <a:tailEnd/>
          </a:ln>
          <a:effectLst/>
        </p:spPr>
        <p:txBody>
          <a:bodyPr>
            <a:spAutoFit/>
          </a:bodyPr>
          <a:lstStyle/>
          <a:p>
            <a:r>
              <a:rPr lang="zh-CN" altLang="en-US" sz="2800" b="1">
                <a:solidFill>
                  <a:srgbClr val="0000CC"/>
                </a:solidFill>
              </a:rPr>
              <a:t>应用</a:t>
            </a:r>
            <a:r>
              <a:rPr lang="en-US" altLang="zh-CN" sz="2800" b="1">
                <a:solidFill>
                  <a:srgbClr val="0000CC"/>
                </a:solidFill>
              </a:rPr>
              <a:t>PGx</a:t>
            </a:r>
            <a:r>
              <a:rPr lang="zh-CN" altLang="en-US" sz="2800" b="1">
                <a:solidFill>
                  <a:srgbClr val="0000CC"/>
                </a:solidFill>
              </a:rPr>
              <a:t>发现新靶标和开发新药之六步</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b="1">
              <a:ea typeface="宋体" pitchFamily="2" charset="-122"/>
            </a:endParaRPr>
          </a:p>
        </p:txBody>
      </p:sp>
      <p:sp>
        <p:nvSpPr>
          <p:cNvPr id="518147" name="Text Box 3"/>
          <p:cNvSpPr txBox="1">
            <a:spLocks noChangeArrowheads="1"/>
          </p:cNvSpPr>
          <p:nvPr/>
        </p:nvSpPr>
        <p:spPr bwMode="auto">
          <a:xfrm>
            <a:off x="685800" y="1981200"/>
            <a:ext cx="8153400" cy="3654425"/>
          </a:xfrm>
          <a:prstGeom prst="rect">
            <a:avLst/>
          </a:prstGeom>
          <a:noFill/>
          <a:ln w="9525" algn="ctr">
            <a:noFill/>
            <a:miter lim="800000"/>
            <a:headEnd/>
            <a:tailEnd/>
          </a:ln>
          <a:effectLst/>
        </p:spPr>
        <p:txBody>
          <a:bodyPr>
            <a:spAutoFit/>
          </a:bodyPr>
          <a:lstStyle/>
          <a:p>
            <a:pPr marL="446088" indent="-446088">
              <a:spcBef>
                <a:spcPct val="125000"/>
              </a:spcBef>
            </a:pPr>
            <a:r>
              <a:rPr lang="en-US" altLang="en-US" sz="2400" b="1">
                <a:solidFill>
                  <a:srgbClr val="0000CC"/>
                </a:solidFill>
              </a:rPr>
              <a:t>1.</a:t>
            </a:r>
            <a:r>
              <a:rPr lang="en-US" altLang="zh-CN" sz="2400" b="1">
                <a:solidFill>
                  <a:srgbClr val="0000CC"/>
                </a:solidFill>
              </a:rPr>
              <a:t>	以基因</a:t>
            </a:r>
            <a:r>
              <a:rPr lang="zh-CN" altLang="en-US" sz="2400" b="1">
                <a:solidFill>
                  <a:srgbClr val="0000CC"/>
                </a:solidFill>
              </a:rPr>
              <a:t>蛋白质之结构寻找靶标药物</a:t>
            </a:r>
            <a:endParaRPr lang="en-US" altLang="en-US" sz="2400" b="1">
              <a:solidFill>
                <a:srgbClr val="0000CC"/>
              </a:solidFill>
            </a:endParaRPr>
          </a:p>
          <a:p>
            <a:pPr marL="446088" indent="-446088">
              <a:spcBef>
                <a:spcPct val="125000"/>
              </a:spcBef>
            </a:pPr>
            <a:r>
              <a:rPr lang="en-US" altLang="en-US" sz="2400" b="1">
                <a:solidFill>
                  <a:srgbClr val="0000CC"/>
                </a:solidFill>
              </a:rPr>
              <a:t>2.</a:t>
            </a:r>
            <a:r>
              <a:rPr lang="en-US" altLang="zh-CN" sz="2400" b="1">
                <a:solidFill>
                  <a:srgbClr val="0000CC"/>
                </a:solidFill>
              </a:rPr>
              <a:t>	</a:t>
            </a:r>
            <a:r>
              <a:rPr lang="en-US" altLang="en-US" sz="2400" b="1">
                <a:solidFill>
                  <a:srgbClr val="0000CC"/>
                </a:solidFill>
              </a:rPr>
              <a:t>以DNA</a:t>
            </a:r>
            <a:r>
              <a:rPr lang="zh-CN" altLang="en-US" sz="2400" b="1">
                <a:solidFill>
                  <a:srgbClr val="0000CC"/>
                </a:solidFill>
              </a:rPr>
              <a:t>芯片</a:t>
            </a:r>
            <a:r>
              <a:rPr lang="en-US" altLang="en-US" sz="2400" b="1">
                <a:solidFill>
                  <a:srgbClr val="0000CC"/>
                </a:solidFill>
              </a:rPr>
              <a:t>分析基因</a:t>
            </a:r>
            <a:r>
              <a:rPr lang="en-US" altLang="zh-CN" sz="2400" b="1">
                <a:solidFill>
                  <a:srgbClr val="0000CC"/>
                </a:solidFill>
              </a:rPr>
              <a:t>表达</a:t>
            </a:r>
            <a:r>
              <a:rPr lang="zh-CN" altLang="en-US" sz="2400" b="1">
                <a:solidFill>
                  <a:srgbClr val="0000CC"/>
                </a:solidFill>
              </a:rPr>
              <a:t>的变化</a:t>
            </a:r>
            <a:r>
              <a:rPr lang="en-US" altLang="en-US" sz="2400" b="1">
                <a:solidFill>
                  <a:srgbClr val="0000CC"/>
                </a:solidFill>
              </a:rPr>
              <a:t>，</a:t>
            </a:r>
            <a:r>
              <a:rPr lang="en-US" altLang="zh-CN" sz="2400" b="1">
                <a:solidFill>
                  <a:srgbClr val="0000CC"/>
                </a:solidFill>
              </a:rPr>
              <a:t>研究</a:t>
            </a:r>
            <a:r>
              <a:rPr lang="zh-CN" altLang="en-US" sz="2400" b="1">
                <a:solidFill>
                  <a:srgbClr val="0000CC"/>
                </a:solidFill>
              </a:rPr>
              <a:t>靶标药物</a:t>
            </a:r>
            <a:endParaRPr lang="en-US" altLang="en-US" sz="2400" b="1">
              <a:solidFill>
                <a:srgbClr val="0000CC"/>
              </a:solidFill>
            </a:endParaRPr>
          </a:p>
          <a:p>
            <a:pPr marL="446088" indent="-446088">
              <a:spcBef>
                <a:spcPct val="125000"/>
              </a:spcBef>
            </a:pPr>
            <a:r>
              <a:rPr lang="en-US" altLang="en-US" sz="2400" b="1">
                <a:solidFill>
                  <a:srgbClr val="0000CC"/>
                </a:solidFill>
              </a:rPr>
              <a:t>3.</a:t>
            </a:r>
            <a:r>
              <a:rPr lang="en-US" altLang="zh-CN" sz="2400" b="1">
                <a:solidFill>
                  <a:srgbClr val="0000CC"/>
                </a:solidFill>
              </a:rPr>
              <a:t>	</a:t>
            </a:r>
            <a:r>
              <a:rPr lang="en-US" altLang="en-US" sz="2400" b="1">
                <a:solidFill>
                  <a:srgbClr val="0000CC"/>
                </a:solidFill>
              </a:rPr>
              <a:t>以</a:t>
            </a:r>
            <a:r>
              <a:rPr lang="zh-CN" altLang="en-US" sz="2400" b="1">
                <a:solidFill>
                  <a:srgbClr val="0000CC"/>
                </a:solidFill>
              </a:rPr>
              <a:t>蛋白质</a:t>
            </a:r>
            <a:r>
              <a:rPr lang="en-US" altLang="zh-CN" sz="2400" b="1">
                <a:solidFill>
                  <a:srgbClr val="0000CC"/>
                </a:solidFill>
              </a:rPr>
              <a:t>生物</a:t>
            </a:r>
            <a:r>
              <a:rPr lang="zh-CN" altLang="en-US" sz="2400" b="1">
                <a:solidFill>
                  <a:srgbClr val="0000CC"/>
                </a:solidFill>
              </a:rPr>
              <a:t>芯片</a:t>
            </a:r>
            <a:r>
              <a:rPr lang="en-US" altLang="en-US" sz="2400" b="1">
                <a:solidFill>
                  <a:srgbClr val="0000CC"/>
                </a:solidFill>
              </a:rPr>
              <a:t>﹙protein biochip﹚</a:t>
            </a:r>
            <a:r>
              <a:rPr lang="en-US" altLang="zh-CN" sz="2400" b="1">
                <a:solidFill>
                  <a:srgbClr val="0000CC"/>
                </a:solidFill>
              </a:rPr>
              <a:t>分析</a:t>
            </a:r>
            <a:r>
              <a:rPr lang="zh-CN" altLang="en-US" sz="2400" b="1">
                <a:solidFill>
                  <a:srgbClr val="0000CC"/>
                </a:solidFill>
              </a:rPr>
              <a:t>与蛋白质結合分子之靶标药物</a:t>
            </a:r>
            <a:endParaRPr lang="en-US" altLang="en-US" sz="2400" b="1">
              <a:solidFill>
                <a:srgbClr val="0000CC"/>
              </a:solidFill>
            </a:endParaRPr>
          </a:p>
          <a:p>
            <a:pPr marL="446088" indent="-446088">
              <a:spcBef>
                <a:spcPct val="125000"/>
              </a:spcBef>
            </a:pPr>
            <a:r>
              <a:rPr lang="en-US" altLang="en-US" sz="2400" b="1">
                <a:solidFill>
                  <a:srgbClr val="0000CC"/>
                </a:solidFill>
              </a:rPr>
              <a:t>4.</a:t>
            </a:r>
            <a:r>
              <a:rPr lang="en-US" altLang="zh-CN" sz="2400" b="1">
                <a:solidFill>
                  <a:srgbClr val="0000CC"/>
                </a:solidFill>
              </a:rPr>
              <a:t>	</a:t>
            </a:r>
            <a:r>
              <a:rPr lang="zh-CN" altLang="en-US" sz="2400" b="1">
                <a:solidFill>
                  <a:srgbClr val="0000CC"/>
                </a:solidFill>
              </a:rPr>
              <a:t>个体化药物（</a:t>
            </a:r>
            <a:r>
              <a:rPr lang="en-US" altLang="zh-CN" sz="2400" b="1">
                <a:solidFill>
                  <a:srgbClr val="0000CC"/>
                </a:solidFill>
              </a:rPr>
              <a:t>Order/Tailored-made</a:t>
            </a:r>
            <a:r>
              <a:rPr lang="zh-CN" altLang="en-US" sz="2400" b="1">
                <a:solidFill>
                  <a:srgbClr val="0000CC"/>
                </a:solidFill>
              </a:rPr>
              <a:t>药物：</a:t>
            </a:r>
            <a:r>
              <a:rPr lang="en-US" altLang="zh-CN" sz="2400" b="1">
                <a:solidFill>
                  <a:srgbClr val="0000CC"/>
                </a:solidFill>
              </a:rPr>
              <a:t>因</a:t>
            </a:r>
            <a:r>
              <a:rPr lang="zh-CN" altLang="en-US" sz="2400" b="1">
                <a:solidFill>
                  <a:srgbClr val="0000CC"/>
                </a:solidFill>
              </a:rPr>
              <a:t>个人</a:t>
            </a:r>
            <a:r>
              <a:rPr lang="en-US" altLang="en-US" sz="2400" b="1">
                <a:solidFill>
                  <a:srgbClr val="0000CC"/>
                </a:solidFill>
              </a:rPr>
              <a:t>SNP</a:t>
            </a:r>
            <a:r>
              <a:rPr lang="en-US" altLang="zh-CN" sz="2400" b="1">
                <a:solidFill>
                  <a:srgbClr val="0000CC"/>
                </a:solidFill>
              </a:rPr>
              <a:t>差异引起</a:t>
            </a:r>
            <a:r>
              <a:rPr lang="zh-CN" altLang="en-US" sz="2400" b="1">
                <a:solidFill>
                  <a:srgbClr val="0000CC"/>
                </a:solidFill>
              </a:rPr>
              <a:t>的药物反应差异</a:t>
            </a:r>
            <a:r>
              <a:rPr lang="en-US" altLang="zh-CN" sz="2400" b="1">
                <a:solidFill>
                  <a:srgbClr val="0000CC"/>
                </a:solidFill>
              </a:rPr>
              <a:t>而</a:t>
            </a:r>
            <a:r>
              <a:rPr lang="zh-CN" altLang="en-US" sz="2400" b="1">
                <a:solidFill>
                  <a:srgbClr val="0000CC"/>
                </a:solidFill>
              </a:rPr>
              <a:t>开发的适合个人的药物</a:t>
            </a:r>
          </a:p>
        </p:txBody>
      </p:sp>
      <p:sp>
        <p:nvSpPr>
          <p:cNvPr id="518148" name="Text Box 4"/>
          <p:cNvSpPr txBox="1">
            <a:spLocks noChangeArrowheads="1"/>
          </p:cNvSpPr>
          <p:nvPr/>
        </p:nvSpPr>
        <p:spPr bwMode="auto">
          <a:xfrm>
            <a:off x="1447800" y="381000"/>
            <a:ext cx="7239000" cy="519113"/>
          </a:xfrm>
          <a:prstGeom prst="rect">
            <a:avLst/>
          </a:prstGeom>
          <a:noFill/>
          <a:ln w="9525" algn="ctr">
            <a:noFill/>
            <a:miter lim="800000"/>
            <a:headEnd/>
            <a:tailEnd/>
          </a:ln>
          <a:effectLst/>
        </p:spPr>
        <p:txBody>
          <a:bodyPr>
            <a:spAutoFit/>
          </a:bodyPr>
          <a:lstStyle/>
          <a:p>
            <a:r>
              <a:rPr lang="zh-CN" altLang="en-US" sz="2800" b="1">
                <a:solidFill>
                  <a:srgbClr val="0000CC"/>
                </a:solidFill>
              </a:rPr>
              <a:t>应用</a:t>
            </a:r>
            <a:r>
              <a:rPr lang="en-US" altLang="zh-CN" sz="2800" b="1">
                <a:solidFill>
                  <a:srgbClr val="0000CC"/>
                </a:solidFill>
              </a:rPr>
              <a:t>PGx</a:t>
            </a:r>
            <a:r>
              <a:rPr lang="zh-CN" altLang="en-US" sz="2800" b="1">
                <a:solidFill>
                  <a:srgbClr val="0000CC"/>
                </a:solidFill>
              </a:rPr>
              <a:t>开发新药的主要策略</a:t>
            </a:r>
            <a:endParaRPr lang="zh-CN" altLang="en-US" sz="280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bwMode="auto">
          <a:xfrm>
            <a:off x="1524000" y="392113"/>
            <a:ext cx="7315200" cy="620712"/>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zh-CN" altLang="en-US" sz="2800" b="1">
                <a:solidFill>
                  <a:srgbClr val="0000CC"/>
                </a:solidFill>
                <a:ea typeface="黑体" pitchFamily="49" charset="-122"/>
              </a:rPr>
              <a:t>应用</a:t>
            </a:r>
            <a:r>
              <a:rPr lang="en-US" altLang="zh-CN" sz="2800" b="1">
                <a:solidFill>
                  <a:srgbClr val="0000CC"/>
                </a:solidFill>
                <a:ea typeface="黑体" pitchFamily="49" charset="-122"/>
              </a:rPr>
              <a:t>PGx</a:t>
            </a:r>
            <a:r>
              <a:rPr lang="zh-CN" altLang="en-US" sz="2800" b="1">
                <a:solidFill>
                  <a:srgbClr val="0000CC"/>
                </a:solidFill>
                <a:ea typeface="黑体" pitchFamily="49" charset="-122"/>
              </a:rPr>
              <a:t>开发新药的策略</a:t>
            </a:r>
            <a:endParaRPr lang="zh-TW" altLang="en-US" sz="2800" b="1">
              <a:solidFill>
                <a:srgbClr val="0000CC"/>
              </a:solidFill>
              <a:ea typeface="黑体" pitchFamily="49" charset="-122"/>
            </a:endParaRPr>
          </a:p>
        </p:txBody>
      </p:sp>
      <p:sp>
        <p:nvSpPr>
          <p:cNvPr id="556035" name="Text Box 3"/>
          <p:cNvSpPr txBox="1">
            <a:spLocks noChangeArrowheads="1"/>
          </p:cNvSpPr>
          <p:nvPr/>
        </p:nvSpPr>
        <p:spPr bwMode="auto">
          <a:xfrm>
            <a:off x="762000" y="1600200"/>
            <a:ext cx="8077200" cy="4511675"/>
          </a:xfrm>
          <a:prstGeom prst="rect">
            <a:avLst/>
          </a:prstGeom>
          <a:noFill/>
          <a:ln w="9525" algn="ctr">
            <a:noFill/>
            <a:miter lim="800000"/>
            <a:headEnd/>
            <a:tailEnd/>
          </a:ln>
          <a:effectLst/>
        </p:spPr>
        <p:txBody>
          <a:bodyPr>
            <a:spAutoFit/>
          </a:bodyPr>
          <a:lstStyle/>
          <a:p>
            <a:pPr marL="342900" indent="-342900">
              <a:buFontTx/>
              <a:buAutoNum type="arabicPeriod"/>
            </a:pPr>
            <a:r>
              <a:rPr lang="zh-CN" altLang="en-US" sz="2000" b="1">
                <a:solidFill>
                  <a:srgbClr val="0000CC"/>
                </a:solidFill>
              </a:rPr>
              <a:t>根据靶标结构筛选与其结合的候选药物：靶标如为细胞因子或生长因子的受体时，与其结合常可抑制细胞因子或生长因子的信号传导；与细胞核内受体结合的药物，可调控代谢。目前特别对功能末期的孤儿受体（</a:t>
            </a:r>
            <a:r>
              <a:rPr lang="en-US" altLang="zh-CN" sz="2000" b="1">
                <a:solidFill>
                  <a:srgbClr val="0000CC"/>
                </a:solidFill>
              </a:rPr>
              <a:t>orphan receptor</a:t>
            </a:r>
            <a:r>
              <a:rPr lang="zh-CN" altLang="en-US" sz="2000" b="1">
                <a:solidFill>
                  <a:srgbClr val="0000CC"/>
                </a:solidFill>
              </a:rPr>
              <a:t>，其配体结构不明）的配体最受关注。 </a:t>
            </a:r>
            <a:endParaRPr lang="en-US" altLang="zh-CN" sz="2000" b="1">
              <a:solidFill>
                <a:srgbClr val="0000CC"/>
              </a:solidFill>
            </a:endParaRPr>
          </a:p>
          <a:p>
            <a:pPr marL="342900" indent="-342900">
              <a:buFontTx/>
              <a:buAutoNum type="arabicPeriod"/>
            </a:pPr>
            <a:r>
              <a:rPr lang="zh-CN" altLang="en-US" sz="2000" b="1">
                <a:solidFill>
                  <a:srgbClr val="0000CC"/>
                </a:solidFill>
              </a:rPr>
              <a:t>以</a:t>
            </a:r>
            <a:r>
              <a:rPr lang="en-US" altLang="zh-CN" sz="2000" b="1">
                <a:solidFill>
                  <a:srgbClr val="0000CC"/>
                </a:solidFill>
              </a:rPr>
              <a:t>DNA</a:t>
            </a:r>
            <a:r>
              <a:rPr lang="zh-CN" altLang="en-US" sz="2000" b="1">
                <a:solidFill>
                  <a:srgbClr val="0000CC"/>
                </a:solidFill>
              </a:rPr>
              <a:t>芯片分析表达谱开发新药： 由芯片法分析正常人與病人的基因表达差异，探讨討病人所具有的之有特异性的基因转录组</a:t>
            </a:r>
            <a:r>
              <a:rPr lang="en-US" altLang="zh-CN" sz="2000" b="1">
                <a:solidFill>
                  <a:srgbClr val="0000CC"/>
                </a:solidFill>
              </a:rPr>
              <a:t>(transcriptome)</a:t>
            </a:r>
            <a:r>
              <a:rPr lang="zh-CN" altLang="en-US" sz="2000" b="1">
                <a:solidFill>
                  <a:srgbClr val="0000CC"/>
                </a:solidFill>
              </a:rPr>
              <a:t>的抑制或活化作用，如化合物能抑制基因的转录，对基因有调控作用时，即可能成为治疗疾病的药物。</a:t>
            </a:r>
          </a:p>
          <a:p>
            <a:pPr marL="342900" indent="-342900">
              <a:buFontTx/>
              <a:buAutoNum type="arabicPeriod"/>
            </a:pPr>
            <a:r>
              <a:rPr lang="zh-CN" altLang="en-US" sz="2000" b="1">
                <a:solidFill>
                  <a:srgbClr val="0000CC"/>
                </a:solidFill>
              </a:rPr>
              <a:t>用蛋白芯片对靶分子的高通量分析：用各种化合物点在芯片上，其上再加拟探讨之酶。於芯片之化合物上，如有蛋白质量合即该化合物有可能为可抑制该酶之药物。</a:t>
            </a:r>
          </a:p>
          <a:p>
            <a:pPr marL="342900" indent="-342900">
              <a:buFontTx/>
              <a:buAutoNum type="arabicPeriod"/>
            </a:pPr>
            <a:r>
              <a:rPr lang="zh-CN" altLang="en-US" sz="2000" b="1">
                <a:solidFill>
                  <a:srgbClr val="0000CC"/>
                </a:solidFill>
              </a:rPr>
              <a:t>根据</a:t>
            </a:r>
            <a:r>
              <a:rPr lang="en-US" altLang="zh-CN" sz="2000" b="1">
                <a:solidFill>
                  <a:srgbClr val="0000CC"/>
                </a:solidFill>
              </a:rPr>
              <a:t>SNPs</a:t>
            </a:r>
            <a:r>
              <a:rPr lang="zh-CN" altLang="en-US" sz="2000" b="1">
                <a:solidFill>
                  <a:srgbClr val="0000CC"/>
                </a:solidFill>
              </a:rPr>
              <a:t>开发个体化治疗药物（</a:t>
            </a:r>
            <a:r>
              <a:rPr lang="en-US" altLang="zh-CN" sz="2000" b="1">
                <a:solidFill>
                  <a:srgbClr val="0000CC"/>
                </a:solidFill>
              </a:rPr>
              <a:t>Tailor-mede medicines).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Oval 2"/>
          <p:cNvSpPr>
            <a:spLocks noChangeArrowheads="1"/>
          </p:cNvSpPr>
          <p:nvPr/>
        </p:nvSpPr>
        <p:spPr bwMode="auto">
          <a:xfrm>
            <a:off x="1676400" y="2667000"/>
            <a:ext cx="2514600" cy="1752600"/>
          </a:xfrm>
          <a:prstGeom prst="ellipse">
            <a:avLst/>
          </a:prstGeom>
          <a:gradFill rotWithShape="1">
            <a:gsLst>
              <a:gs pos="0">
                <a:srgbClr val="FFFFFF"/>
              </a:gs>
              <a:gs pos="100000">
                <a:srgbClr val="FF0066"/>
              </a:gs>
            </a:gsLst>
            <a:path path="shape">
              <a:fillToRect l="50000" t="50000" r="50000" b="50000"/>
            </a:path>
          </a:gradFill>
          <a:ln w="9525" algn="ctr">
            <a:noFill/>
            <a:round/>
            <a:headEnd/>
            <a:tailEnd/>
          </a:ln>
          <a:effectLst/>
        </p:spPr>
        <p:txBody>
          <a:bodyPr wrap="none" anchor="ctr">
            <a:spAutoFit/>
          </a:bodyPr>
          <a:lstStyle/>
          <a:p>
            <a:endParaRPr lang="zh-CN" altLang="en-US"/>
          </a:p>
        </p:txBody>
      </p:sp>
      <p:sp>
        <p:nvSpPr>
          <p:cNvPr id="532484" name="Slide Number Placeholder 4"/>
          <p:cNvSpPr txBox="1">
            <a:spLocks noGrp="1"/>
          </p:cNvSpPr>
          <p:nvPr/>
        </p:nvSpPr>
        <p:spPr bwMode="auto">
          <a:xfrm>
            <a:off x="4800600" y="6248400"/>
            <a:ext cx="1905000" cy="457200"/>
          </a:xfrm>
          <a:prstGeom prst="rect">
            <a:avLst/>
          </a:prstGeom>
          <a:noFill/>
          <a:ln w="9525">
            <a:noFill/>
            <a:miter lim="800000"/>
            <a:headEnd/>
            <a:tailEnd/>
          </a:ln>
        </p:spPr>
        <p:txBody>
          <a:bodyPr/>
          <a:lstStyle/>
          <a:p>
            <a:pPr algn="r">
              <a:spcBef>
                <a:spcPct val="0"/>
              </a:spcBef>
            </a:pPr>
            <a:fld id="{250E3682-864B-489D-A678-19B1A7F88421}" type="slidenum">
              <a:rPr lang="zh-CN" altLang="en-US" sz="1400">
                <a:ea typeface="MS PGothic" pitchFamily="34" charset="-128"/>
              </a:rPr>
              <a:pPr algn="r">
                <a:spcBef>
                  <a:spcPct val="0"/>
                </a:spcBef>
              </a:pPr>
              <a:t>67</a:t>
            </a:fld>
            <a:endParaRPr lang="en-US" altLang="zh-CN" sz="1400">
              <a:ea typeface="MS PGothic" pitchFamily="34" charset="-128"/>
            </a:endParaRPr>
          </a:p>
        </p:txBody>
      </p:sp>
      <p:sp>
        <p:nvSpPr>
          <p:cNvPr id="173058" name="Rectangle 2"/>
          <p:cNvSpPr>
            <a:spLocks noGrp="1" noChangeArrowheads="1"/>
          </p:cNvSpPr>
          <p:nvPr>
            <p:ph type="title" idx="4294967295"/>
          </p:nvPr>
        </p:nvSpPr>
        <p:spPr bwMode="auto">
          <a:xfrm>
            <a:off x="1501775" y="457200"/>
            <a:ext cx="7772400" cy="381000"/>
          </a:xfrm>
          <a:prstGeom prst="rect">
            <a:avLst/>
          </a:prstGeom>
          <a:noFill/>
          <a:ln>
            <a:miter lim="800000"/>
            <a:headEnd/>
            <a:tailEnd/>
          </a:ln>
        </p:spPr>
        <p:txBody>
          <a:bodyPr anchor="ctr"/>
          <a:lstStyle/>
          <a:p>
            <a:r>
              <a:rPr lang="zh-CN" altLang="en-US" sz="2800" b="1">
                <a:solidFill>
                  <a:srgbClr val="0000CC"/>
                </a:solidFill>
                <a:ea typeface="黑体" pitchFamily="49" charset="-122"/>
              </a:rPr>
              <a:t>核赛汀</a:t>
            </a:r>
            <a:r>
              <a:rPr lang="en-US" altLang="zh-CN" sz="2800" b="1">
                <a:solidFill>
                  <a:srgbClr val="0000CC"/>
                </a:solidFill>
                <a:ea typeface="黑体" pitchFamily="49" charset="-122"/>
              </a:rPr>
              <a:t>(Herceptin)-</a:t>
            </a:r>
            <a:r>
              <a:rPr lang="zh-CN" altLang="en-US" sz="2800" b="1">
                <a:solidFill>
                  <a:srgbClr val="0000CC"/>
                </a:solidFill>
                <a:ea typeface="黑体" pitchFamily="49" charset="-122"/>
              </a:rPr>
              <a:t>人源化单抗</a:t>
            </a:r>
            <a:r>
              <a:rPr lang="en-US" altLang="zh-CN" sz="2800" b="1">
                <a:solidFill>
                  <a:srgbClr val="0000CC"/>
                </a:solidFill>
                <a:ea typeface="黑体" pitchFamily="49" charset="-122"/>
              </a:rPr>
              <a:t>-</a:t>
            </a:r>
            <a:r>
              <a:rPr lang="zh-CN" altLang="en-US" sz="2800" b="1">
                <a:solidFill>
                  <a:srgbClr val="0000CC"/>
                </a:solidFill>
                <a:ea typeface="黑体" pitchFamily="49" charset="-122"/>
              </a:rPr>
              <a:t>个体化药物</a:t>
            </a:r>
            <a:endParaRPr lang="en-US" altLang="zh-CN" sz="2800" b="1">
              <a:solidFill>
                <a:srgbClr val="0000CC"/>
              </a:solidFill>
              <a:ea typeface="黑体" pitchFamily="49" charset="-122"/>
            </a:endParaRPr>
          </a:p>
        </p:txBody>
      </p:sp>
      <p:sp>
        <p:nvSpPr>
          <p:cNvPr id="532487" name="Text Box 5"/>
          <p:cNvSpPr txBox="1">
            <a:spLocks noChangeArrowheads="1"/>
          </p:cNvSpPr>
          <p:nvPr/>
        </p:nvSpPr>
        <p:spPr bwMode="auto">
          <a:xfrm>
            <a:off x="2111375" y="3048000"/>
            <a:ext cx="1600200" cy="946150"/>
          </a:xfrm>
          <a:prstGeom prst="rect">
            <a:avLst/>
          </a:prstGeom>
          <a:noFill/>
          <a:ln w="9525">
            <a:noFill/>
            <a:miter lim="800000"/>
            <a:headEnd/>
            <a:tailEnd/>
          </a:ln>
        </p:spPr>
        <p:txBody>
          <a:bodyPr>
            <a:spAutoFit/>
          </a:bodyPr>
          <a:lstStyle/>
          <a:p>
            <a:pPr algn="ctr"/>
            <a:r>
              <a:rPr lang="zh-CN" altLang="en-US" sz="2800" b="1">
                <a:solidFill>
                  <a:schemeClr val="bg1"/>
                </a:solidFill>
                <a:latin typeface="黑体" pitchFamily="49" charset="-122"/>
              </a:rPr>
              <a:t>乳腺癌细胞 </a:t>
            </a:r>
          </a:p>
        </p:txBody>
      </p:sp>
      <p:sp>
        <p:nvSpPr>
          <p:cNvPr id="532488" name="Text Box 6"/>
          <p:cNvSpPr txBox="1">
            <a:spLocks noChangeArrowheads="1"/>
          </p:cNvSpPr>
          <p:nvPr/>
        </p:nvSpPr>
        <p:spPr bwMode="auto">
          <a:xfrm>
            <a:off x="-76200" y="1447800"/>
            <a:ext cx="1143000" cy="457200"/>
          </a:xfrm>
          <a:prstGeom prst="rect">
            <a:avLst/>
          </a:prstGeom>
          <a:noFill/>
          <a:ln w="9525">
            <a:noFill/>
            <a:miter lim="800000"/>
            <a:headEnd/>
            <a:tailEnd/>
          </a:ln>
        </p:spPr>
        <p:txBody>
          <a:bodyPr>
            <a:spAutoFit/>
          </a:bodyPr>
          <a:lstStyle/>
          <a:p>
            <a:endParaRPr lang="zh-CN" altLang="en-US" sz="2400">
              <a:solidFill>
                <a:srgbClr val="0000CC"/>
              </a:solidFill>
              <a:ea typeface="MS PGothic" pitchFamily="34" charset="-128"/>
            </a:endParaRPr>
          </a:p>
        </p:txBody>
      </p:sp>
      <p:sp>
        <p:nvSpPr>
          <p:cNvPr id="532489" name="Line 7"/>
          <p:cNvSpPr>
            <a:spLocks noChangeShapeType="1"/>
          </p:cNvSpPr>
          <p:nvPr/>
        </p:nvSpPr>
        <p:spPr bwMode="auto">
          <a:xfrm>
            <a:off x="990600" y="1524000"/>
            <a:ext cx="1371600" cy="22860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32490" name="Text Box 8"/>
          <p:cNvSpPr txBox="1">
            <a:spLocks noChangeArrowheads="1"/>
          </p:cNvSpPr>
          <p:nvPr/>
        </p:nvSpPr>
        <p:spPr bwMode="auto">
          <a:xfrm>
            <a:off x="1371600" y="1295400"/>
            <a:ext cx="1371600" cy="457200"/>
          </a:xfrm>
          <a:prstGeom prst="rect">
            <a:avLst/>
          </a:prstGeom>
          <a:noFill/>
          <a:ln w="25400">
            <a:noFill/>
            <a:miter lim="800000"/>
            <a:headEnd/>
            <a:tailEnd/>
          </a:ln>
        </p:spPr>
        <p:txBody>
          <a:bodyPr>
            <a:spAutoFit/>
          </a:bodyPr>
          <a:lstStyle/>
          <a:p>
            <a:r>
              <a:rPr lang="zh-CN" altLang="en-US" sz="2400" b="1">
                <a:solidFill>
                  <a:srgbClr val="0000CC"/>
                </a:solidFill>
              </a:rPr>
              <a:t>核赛汀</a:t>
            </a:r>
          </a:p>
        </p:txBody>
      </p:sp>
      <p:sp>
        <p:nvSpPr>
          <p:cNvPr id="532491" name="Line 11"/>
          <p:cNvSpPr>
            <a:spLocks noChangeShapeType="1"/>
          </p:cNvSpPr>
          <p:nvPr/>
        </p:nvSpPr>
        <p:spPr bwMode="auto">
          <a:xfrm>
            <a:off x="2819400" y="4419600"/>
            <a:ext cx="0" cy="9144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73068" name="Text Box 12"/>
          <p:cNvSpPr txBox="1">
            <a:spLocks noChangeArrowheads="1"/>
          </p:cNvSpPr>
          <p:nvPr/>
        </p:nvSpPr>
        <p:spPr bwMode="auto">
          <a:xfrm>
            <a:off x="1066800" y="5410200"/>
            <a:ext cx="3429000" cy="457200"/>
          </a:xfrm>
          <a:prstGeom prst="rect">
            <a:avLst/>
          </a:prstGeom>
          <a:noFill/>
          <a:ln w="9525">
            <a:noFill/>
            <a:miter lim="800000"/>
            <a:headEnd/>
            <a:tailEnd/>
          </a:ln>
        </p:spPr>
        <p:txBody>
          <a:bodyPr>
            <a:spAutoFit/>
          </a:bodyPr>
          <a:lstStyle/>
          <a:p>
            <a:pPr algn="ctr"/>
            <a:r>
              <a:rPr lang="zh-CN" altLang="en-US" sz="2400" b="1">
                <a:solidFill>
                  <a:srgbClr val="0000CC"/>
                </a:solidFill>
                <a:latin typeface="Book Antiqua" pitchFamily="18" charset="0"/>
              </a:rPr>
              <a:t>治疗效应：癌细胞死亡</a:t>
            </a:r>
            <a:endParaRPr lang="en-US" altLang="zh-CN" sz="2400" b="1">
              <a:solidFill>
                <a:srgbClr val="0000CC"/>
              </a:solidFill>
              <a:latin typeface="Book Antiqua" pitchFamily="18" charset="0"/>
            </a:endParaRPr>
          </a:p>
        </p:txBody>
      </p:sp>
      <p:sp>
        <p:nvSpPr>
          <p:cNvPr id="532493" name="Line 9"/>
          <p:cNvSpPr>
            <a:spLocks noChangeShapeType="1"/>
          </p:cNvSpPr>
          <p:nvPr/>
        </p:nvSpPr>
        <p:spPr bwMode="auto">
          <a:xfrm flipH="1" flipV="1">
            <a:off x="2971800" y="2057400"/>
            <a:ext cx="1143000" cy="45720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32501" name="AutoShape 21"/>
          <p:cNvSpPr>
            <a:spLocks noChangeArrowheads="1"/>
          </p:cNvSpPr>
          <p:nvPr/>
        </p:nvSpPr>
        <p:spPr bwMode="auto">
          <a:xfrm rot="5400000">
            <a:off x="2476500" y="2552700"/>
            <a:ext cx="533400" cy="152400"/>
          </a:xfrm>
          <a:prstGeom prst="chevron">
            <a:avLst>
              <a:gd name="adj" fmla="val 87500"/>
            </a:avLst>
          </a:prstGeom>
          <a:solidFill>
            <a:srgbClr val="FF9900"/>
          </a:solidFill>
          <a:ln w="9525" algn="ctr">
            <a:solidFill>
              <a:schemeClr val="bg1"/>
            </a:solidFill>
            <a:miter lim="800000"/>
            <a:headEnd/>
            <a:tailEnd/>
          </a:ln>
          <a:effectLst/>
        </p:spPr>
        <p:txBody>
          <a:bodyPr anchor="ctr">
            <a:spAutoFit/>
          </a:bodyPr>
          <a:lstStyle/>
          <a:p>
            <a:endParaRPr lang="zh-CN" altLang="en-US"/>
          </a:p>
        </p:txBody>
      </p:sp>
      <p:sp>
        <p:nvSpPr>
          <p:cNvPr id="532502" name="AutoShape 22"/>
          <p:cNvSpPr>
            <a:spLocks noChangeArrowheads="1"/>
          </p:cNvSpPr>
          <p:nvPr/>
        </p:nvSpPr>
        <p:spPr bwMode="auto">
          <a:xfrm rot="5400000">
            <a:off x="2640013" y="2552700"/>
            <a:ext cx="533400" cy="152400"/>
          </a:xfrm>
          <a:prstGeom prst="chevron">
            <a:avLst>
              <a:gd name="adj" fmla="val 87500"/>
            </a:avLst>
          </a:prstGeom>
          <a:solidFill>
            <a:srgbClr val="FF9900"/>
          </a:solidFill>
          <a:ln w="9525" algn="ctr">
            <a:solidFill>
              <a:schemeClr val="bg1"/>
            </a:solidFill>
            <a:miter lim="800000"/>
            <a:headEnd/>
            <a:tailEnd/>
          </a:ln>
          <a:effectLst/>
        </p:spPr>
        <p:txBody>
          <a:bodyPr anchor="ctr">
            <a:spAutoFit/>
          </a:bodyPr>
          <a:lstStyle/>
          <a:p>
            <a:endParaRPr lang="zh-CN" altLang="en-US"/>
          </a:p>
        </p:txBody>
      </p:sp>
      <p:sp>
        <p:nvSpPr>
          <p:cNvPr id="532503" name="Line 23"/>
          <p:cNvSpPr>
            <a:spLocks noChangeShapeType="1"/>
          </p:cNvSpPr>
          <p:nvPr/>
        </p:nvSpPr>
        <p:spPr bwMode="auto">
          <a:xfrm flipV="1">
            <a:off x="2971800" y="2362200"/>
            <a:ext cx="381000" cy="152400"/>
          </a:xfrm>
          <a:prstGeom prst="line">
            <a:avLst/>
          </a:prstGeom>
          <a:noFill/>
          <a:ln w="15875">
            <a:solidFill>
              <a:srgbClr val="0000CC"/>
            </a:solidFill>
            <a:round/>
            <a:headEnd/>
            <a:tailEnd/>
          </a:ln>
          <a:effectLst/>
        </p:spPr>
        <p:txBody>
          <a:bodyPr>
            <a:spAutoFit/>
          </a:bodyPr>
          <a:lstStyle/>
          <a:p>
            <a:endParaRPr lang="zh-CN" altLang="en-US"/>
          </a:p>
        </p:txBody>
      </p:sp>
      <p:sp>
        <p:nvSpPr>
          <p:cNvPr id="532504" name="Oval 24"/>
          <p:cNvSpPr>
            <a:spLocks noChangeArrowheads="1"/>
          </p:cNvSpPr>
          <p:nvPr/>
        </p:nvSpPr>
        <p:spPr bwMode="auto">
          <a:xfrm>
            <a:off x="2678113" y="2862263"/>
            <a:ext cx="152400" cy="152400"/>
          </a:xfrm>
          <a:prstGeom prst="ellipse">
            <a:avLst/>
          </a:prstGeom>
          <a:solidFill>
            <a:srgbClr val="FFCC00"/>
          </a:solidFill>
          <a:ln w="9525" algn="ctr">
            <a:solidFill>
              <a:srgbClr val="333399"/>
            </a:solidFill>
            <a:round/>
            <a:headEnd/>
            <a:tailEnd/>
          </a:ln>
          <a:effectLst/>
        </p:spPr>
        <p:txBody>
          <a:bodyPr wrap="none" anchor="ctr">
            <a:spAutoFit/>
          </a:bodyPr>
          <a:lstStyle/>
          <a:p>
            <a:endParaRPr lang="zh-CN" altLang="en-US"/>
          </a:p>
        </p:txBody>
      </p:sp>
      <p:sp>
        <p:nvSpPr>
          <p:cNvPr id="532505" name="Oval 25"/>
          <p:cNvSpPr>
            <a:spLocks noChangeArrowheads="1"/>
          </p:cNvSpPr>
          <p:nvPr/>
        </p:nvSpPr>
        <p:spPr bwMode="auto">
          <a:xfrm>
            <a:off x="2830513" y="2862263"/>
            <a:ext cx="152400" cy="152400"/>
          </a:xfrm>
          <a:prstGeom prst="ellipse">
            <a:avLst/>
          </a:prstGeom>
          <a:solidFill>
            <a:srgbClr val="FFCC00"/>
          </a:solidFill>
          <a:ln w="9525" algn="ctr">
            <a:solidFill>
              <a:srgbClr val="333399"/>
            </a:solidFill>
            <a:round/>
            <a:headEnd/>
            <a:tailEnd/>
          </a:ln>
          <a:effectLst/>
        </p:spPr>
        <p:txBody>
          <a:bodyPr wrap="none" anchor="ctr">
            <a:spAutoFit/>
          </a:bodyPr>
          <a:lstStyle/>
          <a:p>
            <a:endParaRPr lang="zh-CN" altLang="en-US"/>
          </a:p>
        </p:txBody>
      </p:sp>
      <p:pic>
        <p:nvPicPr>
          <p:cNvPr id="532508" name="Picture 28" descr="未标题-5"/>
          <p:cNvPicPr>
            <a:picLocks noChangeAspect="1" noChangeArrowheads="1"/>
          </p:cNvPicPr>
          <p:nvPr/>
        </p:nvPicPr>
        <p:blipFill>
          <a:blip r:embed="rId3"/>
          <a:srcRect/>
          <a:stretch>
            <a:fillRect/>
          </a:stretch>
        </p:blipFill>
        <p:spPr bwMode="auto">
          <a:xfrm>
            <a:off x="6351588" y="2624138"/>
            <a:ext cx="2628900" cy="2387600"/>
          </a:xfrm>
          <a:prstGeom prst="rect">
            <a:avLst/>
          </a:prstGeom>
          <a:noFill/>
        </p:spPr>
      </p:pic>
      <p:sp>
        <p:nvSpPr>
          <p:cNvPr id="532509" name="Text Box 29"/>
          <p:cNvSpPr txBox="1">
            <a:spLocks noChangeArrowheads="1"/>
          </p:cNvSpPr>
          <p:nvPr/>
        </p:nvSpPr>
        <p:spPr bwMode="auto">
          <a:xfrm>
            <a:off x="7543800" y="3200400"/>
            <a:ext cx="1295400" cy="793750"/>
          </a:xfrm>
          <a:prstGeom prst="rect">
            <a:avLst/>
          </a:prstGeom>
          <a:noFill/>
          <a:ln w="9525" algn="ctr">
            <a:noFill/>
            <a:miter lim="800000"/>
            <a:headEnd/>
            <a:tailEnd/>
          </a:ln>
          <a:effectLst/>
        </p:spPr>
        <p:txBody>
          <a:bodyPr>
            <a:spAutoFit/>
          </a:bodyPr>
          <a:lstStyle/>
          <a:p>
            <a:pPr>
              <a:spcBef>
                <a:spcPct val="0"/>
              </a:spcBef>
            </a:pPr>
            <a:r>
              <a:rPr lang="en-US" altLang="zh-CN" sz="2800" b="1">
                <a:ea typeface="宋体" pitchFamily="2" charset="-122"/>
              </a:rPr>
              <a:t>25%</a:t>
            </a:r>
          </a:p>
          <a:p>
            <a:pPr>
              <a:spcBef>
                <a:spcPct val="0"/>
              </a:spcBef>
            </a:pPr>
            <a:r>
              <a:rPr lang="en-US" altLang="zh-CN" b="1">
                <a:ea typeface="宋体" pitchFamily="2" charset="-122"/>
              </a:rPr>
              <a:t>HER2+</a:t>
            </a:r>
          </a:p>
        </p:txBody>
      </p:sp>
      <p:sp>
        <p:nvSpPr>
          <p:cNvPr id="532510" name="Text Box 30"/>
          <p:cNvSpPr txBox="1">
            <a:spLocks noChangeArrowheads="1"/>
          </p:cNvSpPr>
          <p:nvPr/>
        </p:nvSpPr>
        <p:spPr bwMode="auto">
          <a:xfrm>
            <a:off x="6727825" y="2590800"/>
            <a:ext cx="1828800" cy="396875"/>
          </a:xfrm>
          <a:prstGeom prst="rect">
            <a:avLst/>
          </a:prstGeom>
          <a:noFill/>
          <a:ln w="9525" algn="ctr">
            <a:noFill/>
            <a:miter lim="800000"/>
            <a:headEnd/>
            <a:tailEnd/>
          </a:ln>
          <a:effectLst/>
        </p:spPr>
        <p:txBody>
          <a:bodyPr>
            <a:spAutoFit/>
          </a:bodyPr>
          <a:lstStyle/>
          <a:p>
            <a:pPr algn="ctr"/>
            <a:r>
              <a:rPr lang="zh-CN" altLang="en-US" sz="2000" b="1">
                <a:latin typeface="黑体" pitchFamily="49" charset="-122"/>
              </a:rPr>
              <a:t>乳腺癌病人</a:t>
            </a:r>
          </a:p>
        </p:txBody>
      </p:sp>
      <p:sp>
        <p:nvSpPr>
          <p:cNvPr id="173077" name="Text Box 21"/>
          <p:cNvSpPr txBox="1">
            <a:spLocks noChangeArrowheads="1"/>
          </p:cNvSpPr>
          <p:nvPr/>
        </p:nvSpPr>
        <p:spPr bwMode="auto">
          <a:xfrm>
            <a:off x="3962400" y="3962400"/>
            <a:ext cx="2057400" cy="822325"/>
          </a:xfrm>
          <a:prstGeom prst="rect">
            <a:avLst/>
          </a:prstGeom>
          <a:noFill/>
          <a:ln w="25400">
            <a:noFill/>
            <a:miter lim="800000"/>
            <a:headEnd/>
            <a:tailEnd/>
          </a:ln>
        </p:spPr>
        <p:txBody>
          <a:bodyPr>
            <a:spAutoFit/>
          </a:bodyPr>
          <a:lstStyle/>
          <a:p>
            <a:r>
              <a:rPr lang="en-US" altLang="zh-CN" sz="2400" b="1">
                <a:solidFill>
                  <a:srgbClr val="0000CC"/>
                </a:solidFill>
              </a:rPr>
              <a:t>Her2+</a:t>
            </a:r>
            <a:r>
              <a:rPr lang="zh-CN" altLang="en-US" sz="2400" b="1">
                <a:solidFill>
                  <a:srgbClr val="0000CC"/>
                </a:solidFill>
              </a:rPr>
              <a:t>：核赛汀作用靶标</a:t>
            </a:r>
          </a:p>
        </p:txBody>
      </p:sp>
      <p:sp>
        <p:nvSpPr>
          <p:cNvPr id="532513" name="Line 33"/>
          <p:cNvSpPr>
            <a:spLocks noChangeShapeType="1"/>
          </p:cNvSpPr>
          <p:nvPr/>
        </p:nvSpPr>
        <p:spPr bwMode="auto">
          <a:xfrm>
            <a:off x="2895600" y="4572000"/>
            <a:ext cx="0" cy="762000"/>
          </a:xfrm>
          <a:prstGeom prst="line">
            <a:avLst/>
          </a:prstGeom>
          <a:noFill/>
          <a:ln w="47625">
            <a:solidFill>
              <a:srgbClr val="993300"/>
            </a:solidFill>
            <a:round/>
            <a:headEnd/>
            <a:tailEnd type="triangle" w="med" len="lg"/>
          </a:ln>
          <a:effectLst/>
        </p:spPr>
        <p:txBody>
          <a:bodyPr>
            <a:spAutoFit/>
          </a:bodyPr>
          <a:lstStyle/>
          <a:p>
            <a:endParaRPr lang="zh-CN" altLang="en-US"/>
          </a:p>
        </p:txBody>
      </p:sp>
      <p:sp>
        <p:nvSpPr>
          <p:cNvPr id="532516" name="Freeform 36"/>
          <p:cNvSpPr>
            <a:spLocks/>
          </p:cNvSpPr>
          <p:nvPr/>
        </p:nvSpPr>
        <p:spPr bwMode="auto">
          <a:xfrm>
            <a:off x="3733800" y="3975100"/>
            <a:ext cx="4267200" cy="2501900"/>
          </a:xfrm>
          <a:custGeom>
            <a:avLst/>
            <a:gdLst/>
            <a:ahLst/>
            <a:cxnLst>
              <a:cxn ang="0">
                <a:pos x="0" y="1392"/>
              </a:cxn>
              <a:cxn ang="0">
                <a:pos x="1584" y="1344"/>
              </a:cxn>
              <a:cxn ang="0">
                <a:pos x="2688" y="0"/>
              </a:cxn>
            </a:cxnLst>
            <a:rect l="0" t="0" r="r" b="b"/>
            <a:pathLst>
              <a:path w="2688" h="1576">
                <a:moveTo>
                  <a:pt x="0" y="1392"/>
                </a:moveTo>
                <a:cubicBezTo>
                  <a:pt x="568" y="1484"/>
                  <a:pt x="1136" y="1576"/>
                  <a:pt x="1584" y="1344"/>
                </a:cubicBezTo>
                <a:cubicBezTo>
                  <a:pt x="2032" y="1112"/>
                  <a:pt x="2360" y="556"/>
                  <a:pt x="2688" y="0"/>
                </a:cubicBezTo>
              </a:path>
            </a:pathLst>
          </a:custGeom>
          <a:noFill/>
          <a:ln w="101600" cap="flat" cmpd="sng">
            <a:solidFill>
              <a:srgbClr val="FF00FF"/>
            </a:solidFill>
            <a:prstDash val="solid"/>
            <a:round/>
            <a:headEnd/>
            <a:tailEnd type="arrow" w="med" len="med"/>
          </a:ln>
          <a:effectLst/>
        </p:spPr>
        <p:txBody>
          <a:bodyPr>
            <a:spAutoFit/>
          </a:bodyPr>
          <a:lstStyle/>
          <a:p>
            <a:endParaRPr lang="zh-CN" altLang="en-US"/>
          </a:p>
        </p:txBody>
      </p:sp>
      <p:sp>
        <p:nvSpPr>
          <p:cNvPr id="173066" name="Text Box 10"/>
          <p:cNvSpPr txBox="1">
            <a:spLocks noChangeArrowheads="1"/>
          </p:cNvSpPr>
          <p:nvPr/>
        </p:nvSpPr>
        <p:spPr bwMode="auto">
          <a:xfrm>
            <a:off x="3124200" y="1905000"/>
            <a:ext cx="5334000" cy="420688"/>
          </a:xfrm>
          <a:prstGeom prst="rect">
            <a:avLst/>
          </a:prstGeom>
          <a:noFill/>
          <a:ln w="9525">
            <a:noFill/>
            <a:miter lim="800000"/>
            <a:headEnd/>
            <a:tailEnd/>
          </a:ln>
        </p:spPr>
        <p:txBody>
          <a:bodyPr>
            <a:spAutoFit/>
          </a:bodyPr>
          <a:lstStyle/>
          <a:p>
            <a:pPr>
              <a:lnSpc>
                <a:spcPct val="90000"/>
              </a:lnSpc>
            </a:pPr>
            <a:r>
              <a:rPr lang="en-US" altLang="zh-CN" sz="2400" b="1">
                <a:solidFill>
                  <a:srgbClr val="0000CC"/>
                </a:solidFill>
                <a:effectLst>
                  <a:outerShdw blurRad="38100" dist="38100" dir="2700000" algn="tl">
                    <a:srgbClr val="C0C0C0"/>
                  </a:outerShdw>
                </a:effectLst>
              </a:rPr>
              <a:t>Her2 </a:t>
            </a:r>
            <a:r>
              <a:rPr lang="zh-CN" altLang="en-US" sz="2400" b="1">
                <a:solidFill>
                  <a:srgbClr val="0000CC"/>
                </a:solidFill>
                <a:effectLst>
                  <a:outerShdw blurRad="38100" dist="38100" dir="2700000" algn="tl">
                    <a:srgbClr val="C0C0C0"/>
                  </a:outerShdw>
                </a:effectLst>
              </a:rPr>
              <a:t>受体 </a:t>
            </a:r>
            <a:r>
              <a:rPr lang="en-US" altLang="zh-CN" sz="2400" b="1">
                <a:solidFill>
                  <a:srgbClr val="0000CC"/>
                </a:solidFill>
                <a:effectLst>
                  <a:outerShdw blurRad="38100" dist="38100" dir="2700000" algn="tl">
                    <a:srgbClr val="C0C0C0"/>
                  </a:outerShdw>
                </a:effectLst>
              </a:rPr>
              <a:t>(</a:t>
            </a:r>
            <a:r>
              <a:rPr lang="zh-CN" altLang="en-US" sz="2400" b="1">
                <a:solidFill>
                  <a:srgbClr val="0000CC"/>
                </a:solidFill>
                <a:effectLst>
                  <a:outerShdw blurRad="38100" dist="38100" dir="2700000" algn="tl">
                    <a:srgbClr val="C0C0C0"/>
                  </a:outerShdw>
                </a:effectLst>
              </a:rPr>
              <a:t>人表皮生长因子受体</a:t>
            </a:r>
            <a:r>
              <a:rPr lang="en-US" altLang="zh-CN" sz="2400" b="1">
                <a:solidFill>
                  <a:srgbClr val="0000CC"/>
                </a:solidFill>
                <a:effectLst>
                  <a:outerShdw blurRad="38100" dist="38100" dir="2700000" algn="tl">
                    <a:srgbClr val="C0C0C0"/>
                  </a:outerShdw>
                </a:effectLst>
              </a:rPr>
              <a:t>2)</a:t>
            </a:r>
          </a:p>
        </p:txBody>
      </p:sp>
      <p:sp>
        <p:nvSpPr>
          <p:cNvPr id="532518" name="AutoShape 38"/>
          <p:cNvSpPr>
            <a:spLocks noChangeArrowheads="1"/>
          </p:cNvSpPr>
          <p:nvPr/>
        </p:nvSpPr>
        <p:spPr bwMode="auto">
          <a:xfrm flipV="1">
            <a:off x="2209800" y="19812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19" name="AutoShape 39"/>
          <p:cNvSpPr>
            <a:spLocks noChangeArrowheads="1"/>
          </p:cNvSpPr>
          <p:nvPr/>
        </p:nvSpPr>
        <p:spPr bwMode="auto">
          <a:xfrm flipV="1">
            <a:off x="2362200" y="18288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0" name="AutoShape 40"/>
          <p:cNvSpPr>
            <a:spLocks noChangeArrowheads="1"/>
          </p:cNvSpPr>
          <p:nvPr/>
        </p:nvSpPr>
        <p:spPr bwMode="auto">
          <a:xfrm flipV="1">
            <a:off x="2362200" y="2133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1" name="AutoShape 41"/>
          <p:cNvSpPr>
            <a:spLocks noChangeArrowheads="1"/>
          </p:cNvSpPr>
          <p:nvPr/>
        </p:nvSpPr>
        <p:spPr bwMode="auto">
          <a:xfrm flipV="1">
            <a:off x="2590800" y="2133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2" name="AutoShape 42"/>
          <p:cNvSpPr>
            <a:spLocks noChangeArrowheads="1"/>
          </p:cNvSpPr>
          <p:nvPr/>
        </p:nvSpPr>
        <p:spPr bwMode="auto">
          <a:xfrm flipV="1">
            <a:off x="2667000" y="2297113"/>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3" name="AutoShape 43"/>
          <p:cNvSpPr>
            <a:spLocks noChangeArrowheads="1"/>
          </p:cNvSpPr>
          <p:nvPr/>
        </p:nvSpPr>
        <p:spPr bwMode="auto">
          <a:xfrm flipV="1">
            <a:off x="2830513" y="2308225"/>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4" name="AutoShape 44"/>
          <p:cNvSpPr>
            <a:spLocks noChangeArrowheads="1"/>
          </p:cNvSpPr>
          <p:nvPr/>
        </p:nvSpPr>
        <p:spPr bwMode="auto">
          <a:xfrm flipV="1">
            <a:off x="2514600" y="19812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5" name="AutoShape 45"/>
          <p:cNvSpPr>
            <a:spLocks noChangeArrowheads="1"/>
          </p:cNvSpPr>
          <p:nvPr/>
        </p:nvSpPr>
        <p:spPr bwMode="auto">
          <a:xfrm flipV="1">
            <a:off x="2743200" y="2133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6" name="AutoShape 46"/>
          <p:cNvSpPr>
            <a:spLocks noChangeArrowheads="1"/>
          </p:cNvSpPr>
          <p:nvPr/>
        </p:nvSpPr>
        <p:spPr bwMode="auto">
          <a:xfrm flipV="1">
            <a:off x="2514600" y="1752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7" name="AutoShape 47"/>
          <p:cNvSpPr>
            <a:spLocks noChangeArrowheads="1"/>
          </p:cNvSpPr>
          <p:nvPr/>
        </p:nvSpPr>
        <p:spPr bwMode="auto">
          <a:xfrm flipV="1">
            <a:off x="2819400" y="19050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32528" name="AutoShape 48"/>
          <p:cNvSpPr>
            <a:spLocks noChangeArrowheads="1"/>
          </p:cNvSpPr>
          <p:nvPr/>
        </p:nvSpPr>
        <p:spPr bwMode="auto">
          <a:xfrm flipV="1">
            <a:off x="2133600" y="1752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Oval 2"/>
          <p:cNvSpPr>
            <a:spLocks noChangeArrowheads="1"/>
          </p:cNvSpPr>
          <p:nvPr/>
        </p:nvSpPr>
        <p:spPr bwMode="auto">
          <a:xfrm>
            <a:off x="1676400" y="2667000"/>
            <a:ext cx="2514600" cy="1752600"/>
          </a:xfrm>
          <a:prstGeom prst="ellipse">
            <a:avLst/>
          </a:prstGeom>
          <a:gradFill rotWithShape="1">
            <a:gsLst>
              <a:gs pos="0">
                <a:srgbClr val="FFFFFF"/>
              </a:gs>
              <a:gs pos="100000">
                <a:srgbClr val="FF0066"/>
              </a:gs>
            </a:gsLst>
            <a:path path="shape">
              <a:fillToRect l="50000" t="50000" r="50000" b="50000"/>
            </a:path>
          </a:gradFill>
          <a:ln w="9525" algn="ctr">
            <a:noFill/>
            <a:round/>
            <a:headEnd/>
            <a:tailEnd/>
          </a:ln>
          <a:effectLst/>
        </p:spPr>
        <p:txBody>
          <a:bodyPr wrap="none" anchor="ctr">
            <a:spAutoFit/>
          </a:bodyPr>
          <a:lstStyle/>
          <a:p>
            <a:endParaRPr lang="zh-CN" altLang="en-US"/>
          </a:p>
        </p:txBody>
      </p:sp>
      <p:sp>
        <p:nvSpPr>
          <p:cNvPr id="569347" name="Slide Number Placeholder 4"/>
          <p:cNvSpPr txBox="1">
            <a:spLocks noGrp="1"/>
          </p:cNvSpPr>
          <p:nvPr/>
        </p:nvSpPr>
        <p:spPr bwMode="auto">
          <a:xfrm>
            <a:off x="4800600" y="6248400"/>
            <a:ext cx="1905000" cy="457200"/>
          </a:xfrm>
          <a:prstGeom prst="rect">
            <a:avLst/>
          </a:prstGeom>
          <a:noFill/>
          <a:ln w="9525">
            <a:noFill/>
            <a:miter lim="800000"/>
            <a:headEnd/>
            <a:tailEnd/>
          </a:ln>
        </p:spPr>
        <p:txBody>
          <a:bodyPr/>
          <a:lstStyle/>
          <a:p>
            <a:pPr algn="r">
              <a:spcBef>
                <a:spcPct val="0"/>
              </a:spcBef>
            </a:pPr>
            <a:fld id="{23057EBE-ECD4-4659-838E-A9B555283600}" type="slidenum">
              <a:rPr lang="zh-CN" altLang="en-US" sz="1400">
                <a:ea typeface="MS PGothic" pitchFamily="34" charset="-128"/>
              </a:rPr>
              <a:pPr algn="r">
                <a:spcBef>
                  <a:spcPct val="0"/>
                </a:spcBef>
              </a:pPr>
              <a:t>68</a:t>
            </a:fld>
            <a:endParaRPr lang="en-US" altLang="zh-CN" sz="1400">
              <a:ea typeface="MS PGothic" pitchFamily="34" charset="-128"/>
            </a:endParaRPr>
          </a:p>
        </p:txBody>
      </p:sp>
      <p:sp>
        <p:nvSpPr>
          <p:cNvPr id="173058" name="Rectangle 2"/>
          <p:cNvSpPr>
            <a:spLocks noGrp="1" noChangeArrowheads="1"/>
          </p:cNvSpPr>
          <p:nvPr>
            <p:ph type="title" idx="4294967295"/>
          </p:nvPr>
        </p:nvSpPr>
        <p:spPr bwMode="auto">
          <a:xfrm>
            <a:off x="1501775" y="457200"/>
            <a:ext cx="7772400" cy="381000"/>
          </a:xfrm>
          <a:prstGeom prst="rect">
            <a:avLst/>
          </a:prstGeom>
          <a:noFill/>
          <a:ln>
            <a:miter lim="800000"/>
            <a:headEnd/>
            <a:tailEnd/>
          </a:ln>
        </p:spPr>
        <p:txBody>
          <a:bodyPr anchor="ctr"/>
          <a:lstStyle/>
          <a:p>
            <a:r>
              <a:rPr lang="zh-CN" altLang="en-US" sz="2800" b="1">
                <a:solidFill>
                  <a:srgbClr val="0000CC"/>
                </a:solidFill>
                <a:ea typeface="黑体" pitchFamily="49" charset="-122"/>
              </a:rPr>
              <a:t>核赛汀</a:t>
            </a:r>
            <a:r>
              <a:rPr lang="en-US" altLang="zh-CN" sz="2800" b="1">
                <a:solidFill>
                  <a:srgbClr val="0000CC"/>
                </a:solidFill>
                <a:ea typeface="黑体" pitchFamily="49" charset="-122"/>
              </a:rPr>
              <a:t>(Herceptin)-</a:t>
            </a:r>
            <a:r>
              <a:rPr lang="zh-CN" altLang="en-US" sz="2800" b="1">
                <a:solidFill>
                  <a:srgbClr val="0000CC"/>
                </a:solidFill>
                <a:ea typeface="黑体" pitchFamily="49" charset="-122"/>
              </a:rPr>
              <a:t>源化单抗</a:t>
            </a:r>
            <a:r>
              <a:rPr lang="en-US" altLang="zh-CN" sz="2800" b="1">
                <a:solidFill>
                  <a:srgbClr val="0000CC"/>
                </a:solidFill>
                <a:ea typeface="黑体" pitchFamily="49" charset="-122"/>
              </a:rPr>
              <a:t>-</a:t>
            </a:r>
            <a:r>
              <a:rPr lang="zh-CN" altLang="en-US" sz="2800" b="1">
                <a:solidFill>
                  <a:srgbClr val="0000CC"/>
                </a:solidFill>
                <a:ea typeface="黑体" pitchFamily="49" charset="-122"/>
              </a:rPr>
              <a:t>个体化药物</a:t>
            </a:r>
            <a:endParaRPr lang="en-US" altLang="zh-CN" sz="2800" b="1">
              <a:solidFill>
                <a:srgbClr val="0000CC"/>
              </a:solidFill>
              <a:ea typeface="黑体" pitchFamily="49" charset="-122"/>
            </a:endParaRPr>
          </a:p>
        </p:txBody>
      </p:sp>
      <p:sp>
        <p:nvSpPr>
          <p:cNvPr id="569349" name="Text Box 5"/>
          <p:cNvSpPr txBox="1">
            <a:spLocks noChangeArrowheads="1"/>
          </p:cNvSpPr>
          <p:nvPr/>
        </p:nvSpPr>
        <p:spPr bwMode="auto">
          <a:xfrm>
            <a:off x="2111375" y="3048000"/>
            <a:ext cx="1600200" cy="946150"/>
          </a:xfrm>
          <a:prstGeom prst="rect">
            <a:avLst/>
          </a:prstGeom>
          <a:noFill/>
          <a:ln w="9525">
            <a:noFill/>
            <a:miter lim="800000"/>
            <a:headEnd/>
            <a:tailEnd/>
          </a:ln>
        </p:spPr>
        <p:txBody>
          <a:bodyPr>
            <a:spAutoFit/>
          </a:bodyPr>
          <a:lstStyle/>
          <a:p>
            <a:pPr algn="ctr"/>
            <a:r>
              <a:rPr lang="zh-CN" altLang="en-US" sz="2800" b="1">
                <a:solidFill>
                  <a:schemeClr val="bg1"/>
                </a:solidFill>
                <a:latin typeface="黑体" pitchFamily="49" charset="-122"/>
              </a:rPr>
              <a:t>乳腺癌细胞 </a:t>
            </a:r>
          </a:p>
        </p:txBody>
      </p:sp>
      <p:sp>
        <p:nvSpPr>
          <p:cNvPr id="569350" name="Text Box 6"/>
          <p:cNvSpPr txBox="1">
            <a:spLocks noChangeArrowheads="1"/>
          </p:cNvSpPr>
          <p:nvPr/>
        </p:nvSpPr>
        <p:spPr bwMode="auto">
          <a:xfrm>
            <a:off x="-76200" y="1447800"/>
            <a:ext cx="1143000" cy="457200"/>
          </a:xfrm>
          <a:prstGeom prst="rect">
            <a:avLst/>
          </a:prstGeom>
          <a:noFill/>
          <a:ln w="9525">
            <a:noFill/>
            <a:miter lim="800000"/>
            <a:headEnd/>
            <a:tailEnd/>
          </a:ln>
        </p:spPr>
        <p:txBody>
          <a:bodyPr>
            <a:spAutoFit/>
          </a:bodyPr>
          <a:lstStyle/>
          <a:p>
            <a:endParaRPr lang="zh-CN" altLang="en-US" sz="2400">
              <a:solidFill>
                <a:srgbClr val="0000CC"/>
              </a:solidFill>
              <a:ea typeface="MS PGothic" pitchFamily="34" charset="-128"/>
            </a:endParaRPr>
          </a:p>
        </p:txBody>
      </p:sp>
      <p:sp>
        <p:nvSpPr>
          <p:cNvPr id="569351" name="Line 7"/>
          <p:cNvSpPr>
            <a:spLocks noChangeShapeType="1"/>
          </p:cNvSpPr>
          <p:nvPr/>
        </p:nvSpPr>
        <p:spPr bwMode="auto">
          <a:xfrm>
            <a:off x="990600" y="1524000"/>
            <a:ext cx="1371600" cy="22860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569352" name="Text Box 8"/>
          <p:cNvSpPr txBox="1">
            <a:spLocks noChangeArrowheads="1"/>
          </p:cNvSpPr>
          <p:nvPr/>
        </p:nvSpPr>
        <p:spPr bwMode="auto">
          <a:xfrm>
            <a:off x="1447800" y="1295400"/>
            <a:ext cx="1371600" cy="457200"/>
          </a:xfrm>
          <a:prstGeom prst="rect">
            <a:avLst/>
          </a:prstGeom>
          <a:noFill/>
          <a:ln w="25400">
            <a:noFill/>
            <a:miter lim="800000"/>
            <a:headEnd/>
            <a:tailEnd/>
          </a:ln>
        </p:spPr>
        <p:txBody>
          <a:bodyPr>
            <a:spAutoFit/>
          </a:bodyPr>
          <a:lstStyle/>
          <a:p>
            <a:r>
              <a:rPr lang="zh-CN" altLang="en-US" sz="2400" b="1">
                <a:solidFill>
                  <a:srgbClr val="0000CC"/>
                </a:solidFill>
              </a:rPr>
              <a:t>核赛汀</a:t>
            </a:r>
          </a:p>
        </p:txBody>
      </p:sp>
      <p:sp>
        <p:nvSpPr>
          <p:cNvPr id="569353" name="Line 11"/>
          <p:cNvSpPr>
            <a:spLocks noChangeShapeType="1"/>
          </p:cNvSpPr>
          <p:nvPr/>
        </p:nvSpPr>
        <p:spPr bwMode="auto">
          <a:xfrm>
            <a:off x="2819400" y="4419600"/>
            <a:ext cx="0" cy="9144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173068" name="Text Box 12"/>
          <p:cNvSpPr txBox="1">
            <a:spLocks noChangeArrowheads="1"/>
          </p:cNvSpPr>
          <p:nvPr/>
        </p:nvSpPr>
        <p:spPr bwMode="auto">
          <a:xfrm>
            <a:off x="1241425" y="5291138"/>
            <a:ext cx="3429000" cy="579437"/>
          </a:xfrm>
          <a:prstGeom prst="rect">
            <a:avLst/>
          </a:prstGeom>
          <a:noFill/>
          <a:ln w="9525">
            <a:noFill/>
            <a:miter lim="800000"/>
            <a:headEnd/>
            <a:tailEnd/>
          </a:ln>
        </p:spPr>
        <p:txBody>
          <a:bodyPr>
            <a:spAutoFit/>
          </a:bodyPr>
          <a:lstStyle/>
          <a:p>
            <a:pPr algn="ctr"/>
            <a:r>
              <a:rPr lang="zh-CN" altLang="en-US" sz="2400" b="1">
                <a:solidFill>
                  <a:srgbClr val="0000CC"/>
                </a:solidFill>
                <a:latin typeface="Book Antiqua" pitchFamily="18" charset="0"/>
              </a:rPr>
              <a:t>治疗效应：</a:t>
            </a:r>
            <a:r>
              <a:rPr lang="en-US" altLang="zh-CN" sz="3200" b="1">
                <a:solidFill>
                  <a:srgbClr val="0000CC"/>
                </a:solidFill>
                <a:latin typeface="Book Antiqua" pitchFamily="18" charset="0"/>
              </a:rPr>
              <a:t>NO</a:t>
            </a:r>
          </a:p>
        </p:txBody>
      </p:sp>
      <p:sp>
        <p:nvSpPr>
          <p:cNvPr id="569355" name="Line 9"/>
          <p:cNvSpPr>
            <a:spLocks noChangeShapeType="1"/>
          </p:cNvSpPr>
          <p:nvPr/>
        </p:nvSpPr>
        <p:spPr bwMode="auto">
          <a:xfrm flipH="1" flipV="1">
            <a:off x="2971800" y="2057400"/>
            <a:ext cx="1143000" cy="45720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173077" name="Text Box 21"/>
          <p:cNvSpPr txBox="1">
            <a:spLocks noChangeArrowheads="1"/>
          </p:cNvSpPr>
          <p:nvPr/>
        </p:nvSpPr>
        <p:spPr bwMode="auto">
          <a:xfrm>
            <a:off x="3352800" y="1981200"/>
            <a:ext cx="3810000" cy="457200"/>
          </a:xfrm>
          <a:prstGeom prst="rect">
            <a:avLst/>
          </a:prstGeom>
          <a:noFill/>
          <a:ln w="25400">
            <a:noFill/>
            <a:miter lim="800000"/>
            <a:headEnd/>
            <a:tailEnd/>
          </a:ln>
        </p:spPr>
        <p:txBody>
          <a:bodyPr>
            <a:spAutoFit/>
          </a:bodyPr>
          <a:lstStyle/>
          <a:p>
            <a:r>
              <a:rPr lang="en-US" altLang="zh-CN" sz="2400" b="1">
                <a:solidFill>
                  <a:srgbClr val="0000CC"/>
                </a:solidFill>
              </a:rPr>
              <a:t>Her2-</a:t>
            </a:r>
            <a:r>
              <a:rPr lang="zh-CN" altLang="en-US" sz="2400" b="1">
                <a:solidFill>
                  <a:srgbClr val="0000CC"/>
                </a:solidFill>
              </a:rPr>
              <a:t>：核赛汀无作用靶标</a:t>
            </a:r>
          </a:p>
        </p:txBody>
      </p:sp>
      <p:pic>
        <p:nvPicPr>
          <p:cNvPr id="569363" name="Picture 19" descr="未标题-5"/>
          <p:cNvPicPr>
            <a:picLocks noChangeAspect="1" noChangeArrowheads="1"/>
          </p:cNvPicPr>
          <p:nvPr/>
        </p:nvPicPr>
        <p:blipFill>
          <a:blip r:embed="rId3"/>
          <a:srcRect/>
          <a:stretch>
            <a:fillRect/>
          </a:stretch>
        </p:blipFill>
        <p:spPr bwMode="auto">
          <a:xfrm>
            <a:off x="6351588" y="2794000"/>
            <a:ext cx="2628900" cy="2387600"/>
          </a:xfrm>
          <a:prstGeom prst="rect">
            <a:avLst/>
          </a:prstGeom>
          <a:noFill/>
        </p:spPr>
      </p:pic>
      <p:sp>
        <p:nvSpPr>
          <p:cNvPr id="569364" name="Text Box 20"/>
          <p:cNvSpPr txBox="1">
            <a:spLocks noChangeArrowheads="1"/>
          </p:cNvSpPr>
          <p:nvPr/>
        </p:nvSpPr>
        <p:spPr bwMode="auto">
          <a:xfrm>
            <a:off x="7543800" y="3370263"/>
            <a:ext cx="1295400" cy="793750"/>
          </a:xfrm>
          <a:prstGeom prst="rect">
            <a:avLst/>
          </a:prstGeom>
          <a:noFill/>
          <a:ln w="9525" algn="ctr">
            <a:noFill/>
            <a:miter lim="800000"/>
            <a:headEnd/>
            <a:tailEnd/>
          </a:ln>
          <a:effectLst/>
        </p:spPr>
        <p:txBody>
          <a:bodyPr>
            <a:spAutoFit/>
          </a:bodyPr>
          <a:lstStyle/>
          <a:p>
            <a:pPr>
              <a:spcBef>
                <a:spcPct val="0"/>
              </a:spcBef>
            </a:pPr>
            <a:r>
              <a:rPr lang="en-US" altLang="zh-CN" sz="2800" b="1">
                <a:ea typeface="宋体" pitchFamily="2" charset="-122"/>
              </a:rPr>
              <a:t>25%</a:t>
            </a:r>
          </a:p>
          <a:p>
            <a:pPr>
              <a:spcBef>
                <a:spcPct val="0"/>
              </a:spcBef>
            </a:pPr>
            <a:r>
              <a:rPr lang="en-US" altLang="zh-CN" b="1">
                <a:ea typeface="宋体" pitchFamily="2" charset="-122"/>
              </a:rPr>
              <a:t>HER2+</a:t>
            </a:r>
          </a:p>
        </p:txBody>
      </p:sp>
      <p:sp>
        <p:nvSpPr>
          <p:cNvPr id="569365" name="Text Box 21"/>
          <p:cNvSpPr txBox="1">
            <a:spLocks noChangeArrowheads="1"/>
          </p:cNvSpPr>
          <p:nvPr/>
        </p:nvSpPr>
        <p:spPr bwMode="auto">
          <a:xfrm>
            <a:off x="6727825" y="2760663"/>
            <a:ext cx="1828800" cy="396875"/>
          </a:xfrm>
          <a:prstGeom prst="rect">
            <a:avLst/>
          </a:prstGeom>
          <a:noFill/>
          <a:ln w="9525" algn="ctr">
            <a:noFill/>
            <a:miter lim="800000"/>
            <a:headEnd/>
            <a:tailEnd/>
          </a:ln>
          <a:effectLst/>
        </p:spPr>
        <p:txBody>
          <a:bodyPr>
            <a:spAutoFit/>
          </a:bodyPr>
          <a:lstStyle/>
          <a:p>
            <a:pPr algn="ctr"/>
            <a:r>
              <a:rPr lang="zh-CN" altLang="en-US" sz="2000" b="1">
                <a:latin typeface="黑体" pitchFamily="49" charset="-122"/>
              </a:rPr>
              <a:t>乳腺癌病人</a:t>
            </a:r>
          </a:p>
        </p:txBody>
      </p:sp>
      <p:sp>
        <p:nvSpPr>
          <p:cNvPr id="569368" name="Line 24"/>
          <p:cNvSpPr>
            <a:spLocks noChangeShapeType="1"/>
          </p:cNvSpPr>
          <p:nvPr/>
        </p:nvSpPr>
        <p:spPr bwMode="auto">
          <a:xfrm>
            <a:off x="2971800" y="4452938"/>
            <a:ext cx="0" cy="762000"/>
          </a:xfrm>
          <a:prstGeom prst="line">
            <a:avLst/>
          </a:prstGeom>
          <a:noFill/>
          <a:ln w="47625">
            <a:solidFill>
              <a:srgbClr val="993300"/>
            </a:solidFill>
            <a:round/>
            <a:headEnd/>
            <a:tailEnd type="triangle" w="med" len="lg"/>
          </a:ln>
          <a:effectLst/>
        </p:spPr>
        <p:txBody>
          <a:bodyPr>
            <a:spAutoFit/>
          </a:bodyPr>
          <a:lstStyle/>
          <a:p>
            <a:endParaRPr lang="zh-CN" altLang="en-US"/>
          </a:p>
        </p:txBody>
      </p:sp>
      <p:sp>
        <p:nvSpPr>
          <p:cNvPr id="569371" name="Freeform 27"/>
          <p:cNvSpPr>
            <a:spLocks/>
          </p:cNvSpPr>
          <p:nvPr/>
        </p:nvSpPr>
        <p:spPr bwMode="auto">
          <a:xfrm>
            <a:off x="4191000" y="4724400"/>
            <a:ext cx="3276600" cy="1079500"/>
          </a:xfrm>
          <a:custGeom>
            <a:avLst/>
            <a:gdLst/>
            <a:ahLst/>
            <a:cxnLst>
              <a:cxn ang="0">
                <a:pos x="0" y="624"/>
              </a:cxn>
              <a:cxn ang="0">
                <a:pos x="1200" y="576"/>
              </a:cxn>
              <a:cxn ang="0">
                <a:pos x="2064" y="0"/>
              </a:cxn>
            </a:cxnLst>
            <a:rect l="0" t="0" r="r" b="b"/>
            <a:pathLst>
              <a:path w="2064" h="680">
                <a:moveTo>
                  <a:pt x="0" y="624"/>
                </a:moveTo>
                <a:cubicBezTo>
                  <a:pt x="428" y="652"/>
                  <a:pt x="856" y="680"/>
                  <a:pt x="1200" y="576"/>
                </a:cubicBezTo>
                <a:cubicBezTo>
                  <a:pt x="1544" y="472"/>
                  <a:pt x="1804" y="236"/>
                  <a:pt x="2064" y="0"/>
                </a:cubicBezTo>
              </a:path>
            </a:pathLst>
          </a:custGeom>
          <a:noFill/>
          <a:ln w="101600" cap="flat" cmpd="sng">
            <a:solidFill>
              <a:srgbClr val="5F5F5F"/>
            </a:solidFill>
            <a:prstDash val="solid"/>
            <a:round/>
            <a:headEnd type="none" w="med" len="med"/>
            <a:tailEnd type="arrow" w="med" len="med"/>
          </a:ln>
          <a:effectLst/>
        </p:spPr>
        <p:txBody>
          <a:bodyPr>
            <a:spAutoFit/>
          </a:bodyPr>
          <a:lstStyle/>
          <a:p>
            <a:endParaRPr lang="zh-CN" altLang="en-US"/>
          </a:p>
        </p:txBody>
      </p:sp>
      <p:sp>
        <p:nvSpPr>
          <p:cNvPr id="569372" name="AutoShape 28"/>
          <p:cNvSpPr>
            <a:spLocks noChangeArrowheads="1"/>
          </p:cNvSpPr>
          <p:nvPr/>
        </p:nvSpPr>
        <p:spPr bwMode="auto">
          <a:xfrm flipV="1">
            <a:off x="2209800" y="19812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3" name="AutoShape 29"/>
          <p:cNvSpPr>
            <a:spLocks noChangeArrowheads="1"/>
          </p:cNvSpPr>
          <p:nvPr/>
        </p:nvSpPr>
        <p:spPr bwMode="auto">
          <a:xfrm flipV="1">
            <a:off x="2362200" y="18288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4" name="AutoShape 30"/>
          <p:cNvSpPr>
            <a:spLocks noChangeArrowheads="1"/>
          </p:cNvSpPr>
          <p:nvPr/>
        </p:nvSpPr>
        <p:spPr bwMode="auto">
          <a:xfrm flipV="1">
            <a:off x="2362200" y="2133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5" name="AutoShape 31"/>
          <p:cNvSpPr>
            <a:spLocks noChangeArrowheads="1"/>
          </p:cNvSpPr>
          <p:nvPr/>
        </p:nvSpPr>
        <p:spPr bwMode="auto">
          <a:xfrm flipV="1">
            <a:off x="2590800" y="2133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6" name="AutoShape 32"/>
          <p:cNvSpPr>
            <a:spLocks noChangeArrowheads="1"/>
          </p:cNvSpPr>
          <p:nvPr/>
        </p:nvSpPr>
        <p:spPr bwMode="auto">
          <a:xfrm flipV="1">
            <a:off x="2514600" y="2449513"/>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7" name="AutoShape 33"/>
          <p:cNvSpPr>
            <a:spLocks noChangeArrowheads="1"/>
          </p:cNvSpPr>
          <p:nvPr/>
        </p:nvSpPr>
        <p:spPr bwMode="auto">
          <a:xfrm flipV="1">
            <a:off x="2678113" y="2460625"/>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8" name="AutoShape 34"/>
          <p:cNvSpPr>
            <a:spLocks noChangeArrowheads="1"/>
          </p:cNvSpPr>
          <p:nvPr/>
        </p:nvSpPr>
        <p:spPr bwMode="auto">
          <a:xfrm flipV="1">
            <a:off x="2514600" y="19812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79" name="AutoShape 35"/>
          <p:cNvSpPr>
            <a:spLocks noChangeArrowheads="1"/>
          </p:cNvSpPr>
          <p:nvPr/>
        </p:nvSpPr>
        <p:spPr bwMode="auto">
          <a:xfrm flipV="1">
            <a:off x="2590800" y="22860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0" name="AutoShape 36"/>
          <p:cNvSpPr>
            <a:spLocks noChangeArrowheads="1"/>
          </p:cNvSpPr>
          <p:nvPr/>
        </p:nvSpPr>
        <p:spPr bwMode="auto">
          <a:xfrm flipV="1">
            <a:off x="2514600" y="1752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1" name="AutoShape 37"/>
          <p:cNvSpPr>
            <a:spLocks noChangeArrowheads="1"/>
          </p:cNvSpPr>
          <p:nvPr/>
        </p:nvSpPr>
        <p:spPr bwMode="auto">
          <a:xfrm flipV="1">
            <a:off x="2819400" y="19050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2" name="AutoShape 38"/>
          <p:cNvSpPr>
            <a:spLocks noChangeArrowheads="1"/>
          </p:cNvSpPr>
          <p:nvPr/>
        </p:nvSpPr>
        <p:spPr bwMode="auto">
          <a:xfrm flipV="1">
            <a:off x="2133600" y="17526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3" name="AutoShape 39"/>
          <p:cNvSpPr>
            <a:spLocks noChangeArrowheads="1"/>
          </p:cNvSpPr>
          <p:nvPr/>
        </p:nvSpPr>
        <p:spPr bwMode="auto">
          <a:xfrm flipV="1">
            <a:off x="2808288" y="2373313"/>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4" name="AutoShape 40"/>
          <p:cNvSpPr>
            <a:spLocks noChangeArrowheads="1"/>
          </p:cNvSpPr>
          <p:nvPr/>
        </p:nvSpPr>
        <p:spPr bwMode="auto">
          <a:xfrm flipV="1">
            <a:off x="2971800" y="2384425"/>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5" name="AutoShape 41"/>
          <p:cNvSpPr>
            <a:spLocks noChangeArrowheads="1"/>
          </p:cNvSpPr>
          <p:nvPr/>
        </p:nvSpPr>
        <p:spPr bwMode="auto">
          <a:xfrm flipV="1">
            <a:off x="2884488" y="2209800"/>
            <a:ext cx="152400" cy="152400"/>
          </a:xfrm>
          <a:prstGeom prst="triangle">
            <a:avLst>
              <a:gd name="adj" fmla="val 50000"/>
            </a:avLst>
          </a:prstGeom>
          <a:solidFill>
            <a:srgbClr val="800080"/>
          </a:solidFill>
          <a:ln w="9525" algn="ctr">
            <a:noFill/>
            <a:miter lim="800000"/>
            <a:headEnd/>
            <a:tailEnd/>
          </a:ln>
          <a:effectLst/>
        </p:spPr>
        <p:txBody>
          <a:bodyPr wrap="none" anchor="ctr">
            <a:spAutoFit/>
          </a:bodyPr>
          <a:lstStyle/>
          <a:p>
            <a:endParaRPr lang="zh-CN" altLang="en-US"/>
          </a:p>
        </p:txBody>
      </p:sp>
      <p:sp>
        <p:nvSpPr>
          <p:cNvPr id="569386" name="Line 42"/>
          <p:cNvSpPr>
            <a:spLocks noChangeShapeType="1"/>
          </p:cNvSpPr>
          <p:nvPr/>
        </p:nvSpPr>
        <p:spPr bwMode="auto">
          <a:xfrm flipH="1">
            <a:off x="3200400" y="2362200"/>
            <a:ext cx="609600" cy="304800"/>
          </a:xfrm>
          <a:prstGeom prst="line">
            <a:avLst/>
          </a:prstGeom>
          <a:noFill/>
          <a:ln w="15875">
            <a:solidFill>
              <a:schemeClr val="bg1"/>
            </a:solidFill>
            <a:round/>
            <a:headEnd/>
            <a:tailEnd/>
          </a:ln>
          <a:effec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8629" name="Picture 5" descr="未标题-1 拷贝"/>
          <p:cNvPicPr>
            <a:picLocks noChangeAspect="1" noChangeArrowheads="1"/>
          </p:cNvPicPr>
          <p:nvPr/>
        </p:nvPicPr>
        <p:blipFill>
          <a:blip r:embed="rId3"/>
          <a:srcRect/>
          <a:stretch>
            <a:fillRect/>
          </a:stretch>
        </p:blipFill>
        <p:spPr bwMode="auto">
          <a:xfrm>
            <a:off x="939800" y="1524000"/>
            <a:ext cx="7442200" cy="4953000"/>
          </a:xfrm>
          <a:prstGeom prst="rect">
            <a:avLst/>
          </a:prstGeom>
          <a:noFill/>
        </p:spPr>
      </p:pic>
      <p:sp>
        <p:nvSpPr>
          <p:cNvPr id="538632" name="Text Box 8"/>
          <p:cNvSpPr txBox="1">
            <a:spLocks noChangeArrowheads="1"/>
          </p:cNvSpPr>
          <p:nvPr/>
        </p:nvSpPr>
        <p:spPr bwMode="auto">
          <a:xfrm>
            <a:off x="6443663" y="1981200"/>
            <a:ext cx="1709737" cy="1581150"/>
          </a:xfrm>
          <a:prstGeom prst="rect">
            <a:avLst/>
          </a:prstGeom>
          <a:noFill/>
          <a:ln w="9525" algn="ctr">
            <a:noFill/>
            <a:miter lim="800000"/>
            <a:headEnd/>
            <a:tailEnd/>
          </a:ln>
          <a:effectLst/>
        </p:spPr>
        <p:txBody>
          <a:bodyPr>
            <a:spAutoFit/>
          </a:bodyPr>
          <a:lstStyle/>
          <a:p>
            <a:r>
              <a:rPr lang="en-US" altLang="zh-CN" sz="1400" b="1">
                <a:solidFill>
                  <a:srgbClr val="0000CC"/>
                </a:solidFill>
              </a:rPr>
              <a:t>(1)</a:t>
            </a:r>
            <a:r>
              <a:rPr lang="zh-CN" altLang="en-US" sz="1400" b="1">
                <a:solidFill>
                  <a:srgbClr val="0000CC"/>
                </a:solidFill>
              </a:rPr>
              <a:t>曲妥株单抗与</a:t>
            </a:r>
            <a:r>
              <a:rPr lang="en-US" altLang="zh-CN" sz="1400" b="1">
                <a:solidFill>
                  <a:srgbClr val="0000CC"/>
                </a:solidFill>
              </a:rPr>
              <a:t>HER2</a:t>
            </a:r>
            <a:r>
              <a:rPr lang="zh-CN" altLang="en-US" sz="1400" b="1">
                <a:solidFill>
                  <a:srgbClr val="0000CC"/>
                </a:solidFill>
              </a:rPr>
              <a:t>阳性的癌细胞结合，刺激机体免疫系统，使循环中的自然杀伤细胞和巨噬细胞对肿瘤的识别能力增强 </a:t>
            </a:r>
          </a:p>
        </p:txBody>
      </p:sp>
      <p:sp>
        <p:nvSpPr>
          <p:cNvPr id="538633" name="Text Box 9"/>
          <p:cNvSpPr txBox="1">
            <a:spLocks noChangeArrowheads="1"/>
          </p:cNvSpPr>
          <p:nvPr/>
        </p:nvSpPr>
        <p:spPr bwMode="auto">
          <a:xfrm>
            <a:off x="990600" y="1735138"/>
            <a:ext cx="1817688" cy="517525"/>
          </a:xfrm>
          <a:prstGeom prst="rect">
            <a:avLst/>
          </a:prstGeom>
          <a:noFill/>
          <a:ln w="9525" algn="ctr">
            <a:noFill/>
            <a:miter lim="800000"/>
            <a:headEnd/>
            <a:tailEnd/>
          </a:ln>
          <a:effectLst/>
        </p:spPr>
        <p:txBody>
          <a:bodyPr>
            <a:spAutoFit/>
          </a:bodyPr>
          <a:lstStyle/>
          <a:p>
            <a:r>
              <a:rPr lang="zh-CN" altLang="en-US" sz="1400" b="1">
                <a:solidFill>
                  <a:srgbClr val="0000CC"/>
                </a:solidFill>
              </a:rPr>
              <a:t>机体免疫系统的自然杀伤细胞和巨噬细胞</a:t>
            </a:r>
          </a:p>
        </p:txBody>
      </p:sp>
      <p:sp>
        <p:nvSpPr>
          <p:cNvPr id="538634" name="Text Box 10"/>
          <p:cNvSpPr txBox="1">
            <a:spLocks noChangeArrowheads="1"/>
          </p:cNvSpPr>
          <p:nvPr/>
        </p:nvSpPr>
        <p:spPr bwMode="auto">
          <a:xfrm>
            <a:off x="6454775" y="4471988"/>
            <a:ext cx="1709738" cy="1155700"/>
          </a:xfrm>
          <a:prstGeom prst="rect">
            <a:avLst/>
          </a:prstGeom>
          <a:noFill/>
          <a:ln w="9525" algn="ctr">
            <a:noFill/>
            <a:miter lim="800000"/>
            <a:headEnd/>
            <a:tailEnd/>
          </a:ln>
          <a:effectLst/>
        </p:spPr>
        <p:txBody>
          <a:bodyPr>
            <a:spAutoFit/>
          </a:bodyPr>
          <a:lstStyle/>
          <a:p>
            <a:r>
              <a:rPr lang="en-US" altLang="zh-CN" sz="1400" b="1">
                <a:solidFill>
                  <a:srgbClr val="0000CC"/>
                </a:solidFill>
              </a:rPr>
              <a:t>(2)</a:t>
            </a:r>
            <a:r>
              <a:rPr lang="zh-CN" altLang="en-US" sz="1400" b="1">
                <a:solidFill>
                  <a:srgbClr val="0000CC"/>
                </a:solidFill>
              </a:rPr>
              <a:t>曲妥株单抗还可拮抗生长因子对肿瘤细胞的调控，终止肿瘤细胞的生长和分化</a:t>
            </a:r>
            <a:endParaRPr lang="en-US" altLang="zh-CN" sz="1400" b="1">
              <a:solidFill>
                <a:srgbClr val="0000CC"/>
              </a:solidFill>
            </a:endParaRPr>
          </a:p>
        </p:txBody>
      </p:sp>
      <p:sp>
        <p:nvSpPr>
          <p:cNvPr id="538635" name="Text Box 11"/>
          <p:cNvSpPr txBox="1">
            <a:spLocks noChangeArrowheads="1"/>
          </p:cNvSpPr>
          <p:nvPr/>
        </p:nvSpPr>
        <p:spPr bwMode="auto">
          <a:xfrm>
            <a:off x="1055688" y="3733800"/>
            <a:ext cx="1687512" cy="730250"/>
          </a:xfrm>
          <a:prstGeom prst="rect">
            <a:avLst/>
          </a:prstGeom>
          <a:noFill/>
          <a:ln w="9525" algn="ctr">
            <a:noFill/>
            <a:miter lim="800000"/>
            <a:headEnd/>
            <a:tailEnd/>
          </a:ln>
          <a:effectLst/>
        </p:spPr>
        <p:txBody>
          <a:bodyPr>
            <a:spAutoFit/>
          </a:bodyPr>
          <a:lstStyle/>
          <a:p>
            <a:r>
              <a:rPr lang="zh-CN" altLang="en-US" sz="1400" b="1">
                <a:solidFill>
                  <a:srgbClr val="0000CC"/>
                </a:solidFill>
              </a:rPr>
              <a:t>不用曲妥株单抗，癌细胞继续生长和分化</a:t>
            </a:r>
          </a:p>
        </p:txBody>
      </p:sp>
      <p:sp>
        <p:nvSpPr>
          <p:cNvPr id="538636" name="Text Box 12"/>
          <p:cNvSpPr txBox="1">
            <a:spLocks noChangeArrowheads="1"/>
          </p:cNvSpPr>
          <p:nvPr/>
        </p:nvSpPr>
        <p:spPr bwMode="auto">
          <a:xfrm>
            <a:off x="3930650" y="5465763"/>
            <a:ext cx="1828800" cy="304800"/>
          </a:xfrm>
          <a:prstGeom prst="rect">
            <a:avLst/>
          </a:prstGeom>
          <a:noFill/>
          <a:ln w="9525" algn="ctr">
            <a:noFill/>
            <a:miter lim="800000"/>
            <a:headEnd/>
            <a:tailEnd/>
          </a:ln>
          <a:effectLst/>
        </p:spPr>
        <p:txBody>
          <a:bodyPr>
            <a:spAutoFit/>
          </a:bodyPr>
          <a:lstStyle/>
          <a:p>
            <a:r>
              <a:rPr lang="en-US" altLang="zh-CN" sz="1400" b="1">
                <a:solidFill>
                  <a:srgbClr val="0000CC"/>
                </a:solidFill>
              </a:rPr>
              <a:t>HER2</a:t>
            </a:r>
            <a:r>
              <a:rPr lang="zh-CN" altLang="en-US" sz="1400" b="1">
                <a:solidFill>
                  <a:srgbClr val="0000CC"/>
                </a:solidFill>
              </a:rPr>
              <a:t>阳性癌细胞</a:t>
            </a:r>
          </a:p>
        </p:txBody>
      </p:sp>
      <p:sp>
        <p:nvSpPr>
          <p:cNvPr id="173058" name="Rectangle 2"/>
          <p:cNvSpPr>
            <a:spLocks noChangeArrowheads="1"/>
          </p:cNvSpPr>
          <p:nvPr/>
        </p:nvSpPr>
        <p:spPr bwMode="auto">
          <a:xfrm>
            <a:off x="1501775" y="457200"/>
            <a:ext cx="7772400" cy="381000"/>
          </a:xfrm>
          <a:prstGeom prst="rect">
            <a:avLst/>
          </a:prstGeom>
          <a:noFill/>
          <a:ln w="9525">
            <a:noFill/>
            <a:miter lim="800000"/>
            <a:headEnd/>
            <a:tailEnd/>
          </a:ln>
        </p:spPr>
        <p:txBody>
          <a:bodyPr anchor="ctr"/>
          <a:lstStyle/>
          <a:p>
            <a:pPr eaLnBrk="1" hangingPunct="1">
              <a:spcBef>
                <a:spcPct val="0"/>
              </a:spcBef>
            </a:pPr>
            <a:r>
              <a:rPr lang="zh-CN" altLang="en-US" sz="2800" b="1">
                <a:solidFill>
                  <a:srgbClr val="0000CC"/>
                </a:solidFill>
              </a:rPr>
              <a:t>核赛汀</a:t>
            </a:r>
            <a:r>
              <a:rPr lang="en-US" altLang="zh-CN" sz="2800" b="1">
                <a:solidFill>
                  <a:srgbClr val="0000CC"/>
                </a:solidFill>
              </a:rPr>
              <a:t>(Herceptin)-</a:t>
            </a:r>
            <a:r>
              <a:rPr lang="zh-CN" altLang="en-US" sz="2800" b="1">
                <a:solidFill>
                  <a:srgbClr val="0000CC"/>
                </a:solidFill>
              </a:rPr>
              <a:t>人源化单抗</a:t>
            </a:r>
            <a:r>
              <a:rPr lang="en-US" altLang="zh-CN" sz="2800" b="1">
                <a:solidFill>
                  <a:srgbClr val="0000CC"/>
                </a:solidFill>
              </a:rPr>
              <a:t>-</a:t>
            </a:r>
            <a:r>
              <a:rPr lang="zh-CN" altLang="en-US" sz="2800" b="1">
                <a:solidFill>
                  <a:srgbClr val="0000CC"/>
                </a:solidFill>
              </a:rPr>
              <a:t>个体化药物</a:t>
            </a:r>
            <a:endParaRPr lang="en-US" altLang="zh-CN" sz="2800" b="1">
              <a:solidFill>
                <a:srgbClr val="0000CC"/>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1371600" y="381000"/>
            <a:ext cx="7443788" cy="483209"/>
          </a:xfrm>
          <a:prstGeom prst="rect">
            <a:avLst/>
          </a:prstGeom>
          <a:noFill/>
          <a:ln w="9525">
            <a:noFill/>
            <a:miter lim="800000"/>
            <a:headEnd/>
            <a:tailEnd/>
          </a:ln>
          <a:effectLst/>
        </p:spPr>
        <p:txBody>
          <a:bodyPr>
            <a:spAutoFit/>
          </a:bodyPr>
          <a:lstStyle/>
          <a:p>
            <a:pPr eaLnBrk="1" hangingPunct="1">
              <a:lnSpc>
                <a:spcPct val="90000"/>
              </a:lnSpc>
              <a:buClr>
                <a:srgbClr val="FC0C4B"/>
              </a:buClr>
              <a:buFont typeface="Wingdings" pitchFamily="2" charset="2"/>
              <a:buNone/>
            </a:pPr>
            <a:r>
              <a:rPr kumimoji="1" lang="zh-CN" altLang="en-US" sz="2800" b="1" dirty="0">
                <a:solidFill>
                  <a:srgbClr val="C00000"/>
                </a:solidFill>
                <a:latin typeface="华文新魏" pitchFamily="2" charset="-122"/>
                <a:ea typeface="华文新魏" pitchFamily="2" charset="-122"/>
              </a:rPr>
              <a:t>药物基因组学和遗传药理学</a:t>
            </a:r>
            <a:endParaRPr kumimoji="1" lang="en-US" altLang="zh-CN" sz="2800" b="1" dirty="0">
              <a:solidFill>
                <a:srgbClr val="C00000"/>
              </a:solidFill>
              <a:latin typeface="华文新魏" pitchFamily="2" charset="-122"/>
              <a:ea typeface="华文新魏" pitchFamily="2" charset="-122"/>
            </a:endParaRPr>
          </a:p>
        </p:txBody>
      </p:sp>
      <p:sp>
        <p:nvSpPr>
          <p:cNvPr id="303107" name="Text Box 3"/>
          <p:cNvSpPr txBox="1">
            <a:spLocks noChangeArrowheads="1"/>
          </p:cNvSpPr>
          <p:nvPr/>
        </p:nvSpPr>
        <p:spPr bwMode="auto">
          <a:xfrm>
            <a:off x="990600" y="1655763"/>
            <a:ext cx="7766050" cy="4605171"/>
          </a:xfrm>
          <a:prstGeom prst="rect">
            <a:avLst/>
          </a:prstGeom>
          <a:noFill/>
          <a:ln w="9525">
            <a:noFill/>
            <a:miter lim="800000"/>
            <a:headEnd/>
            <a:tailEnd/>
          </a:ln>
          <a:effectLst/>
        </p:spPr>
        <p:txBody>
          <a:bodyPr>
            <a:spAutoFit/>
          </a:bodyPr>
          <a:lstStyle/>
          <a:p>
            <a:pPr eaLnBrk="1" hangingPunct="1">
              <a:lnSpc>
                <a:spcPct val="90000"/>
              </a:lnSpc>
              <a:buClr>
                <a:srgbClr val="FC0C4B"/>
              </a:buClr>
              <a:buFont typeface="Wingdings" pitchFamily="2" charset="2"/>
              <a:buNone/>
            </a:pPr>
            <a:r>
              <a:rPr kumimoji="1" lang="zh-CN" altLang="en-US" sz="2400" b="1" u="sng" dirty="0">
                <a:solidFill>
                  <a:srgbClr val="993366"/>
                </a:solidFill>
                <a:latin typeface="华文新魏" pitchFamily="2" charset="-122"/>
                <a:ea typeface="华文新魏" pitchFamily="2" charset="-122"/>
              </a:rPr>
              <a:t>药物基因组学 </a:t>
            </a:r>
            <a:r>
              <a:rPr kumimoji="1" lang="en-US" altLang="zh-CN" sz="2400" b="1" u="sng" dirty="0">
                <a:solidFill>
                  <a:srgbClr val="993366"/>
                </a:solidFill>
                <a:latin typeface="华文新魏" pitchFamily="2" charset="-122"/>
                <a:ea typeface="华文新魏" pitchFamily="2" charset="-122"/>
              </a:rPr>
              <a:t>(</a:t>
            </a:r>
            <a:r>
              <a:rPr kumimoji="1" lang="zh-CN" altLang="en-US" b="1" i="1" dirty="0">
                <a:solidFill>
                  <a:srgbClr val="0000CC"/>
                </a:solidFill>
                <a:latin typeface="华文新魏" pitchFamily="2" charset="-122"/>
                <a:ea typeface="华文新魏" pitchFamily="2" charset="-122"/>
              </a:rPr>
              <a:t> </a:t>
            </a:r>
            <a:r>
              <a:rPr kumimoji="1" lang="en-US" altLang="zh-CN" sz="2400" b="1" u="sng" dirty="0" err="1">
                <a:solidFill>
                  <a:srgbClr val="993366"/>
                </a:solidFill>
                <a:latin typeface="华文新魏" pitchFamily="2" charset="-122"/>
                <a:ea typeface="华文新魏" pitchFamily="2" charset="-122"/>
              </a:rPr>
              <a:t>Pharmacogenomics</a:t>
            </a:r>
            <a:r>
              <a:rPr kumimoji="1" lang="en-US" altLang="zh-CN" sz="2400" b="1" u="sng" dirty="0">
                <a:solidFill>
                  <a:srgbClr val="993366"/>
                </a:solidFill>
                <a:latin typeface="华文新魏" pitchFamily="2" charset="-122"/>
                <a:ea typeface="华文新魏" pitchFamily="2" charset="-122"/>
              </a:rPr>
              <a:t>, </a:t>
            </a:r>
            <a:r>
              <a:rPr kumimoji="1" lang="en-US" altLang="zh-CN" sz="2400" b="1" u="sng" dirty="0" err="1">
                <a:solidFill>
                  <a:srgbClr val="993366"/>
                </a:solidFill>
                <a:latin typeface="华文新魏" pitchFamily="2" charset="-122"/>
                <a:ea typeface="华文新魏" pitchFamily="2" charset="-122"/>
              </a:rPr>
              <a:t>PGx</a:t>
            </a:r>
            <a:r>
              <a:rPr kumimoji="1" lang="en-US" altLang="zh-CN" sz="2400" b="1" u="sng" dirty="0">
                <a:solidFill>
                  <a:srgbClr val="993366"/>
                </a:solidFill>
                <a:latin typeface="华文新魏" pitchFamily="2" charset="-122"/>
                <a:ea typeface="华文新魏" pitchFamily="2" charset="-122"/>
              </a:rPr>
              <a:t>) :</a:t>
            </a:r>
          </a:p>
          <a:p>
            <a:pPr marL="714375" lvl="1" indent="-257175">
              <a:lnSpc>
                <a:spcPct val="90000"/>
              </a:lnSpc>
              <a:spcBef>
                <a:spcPct val="35000"/>
              </a:spcBef>
              <a:buFont typeface="Verdana" pitchFamily="34" charset="0"/>
              <a:buChar char="−"/>
            </a:pPr>
            <a:r>
              <a:rPr kumimoji="1" lang="zh-CN" altLang="en-US" sz="2200" b="1" dirty="0">
                <a:solidFill>
                  <a:srgbClr val="0000CC"/>
                </a:solidFill>
                <a:latin typeface="华文新魏" pitchFamily="2" charset="-122"/>
                <a:ea typeface="华文新魏" pitchFamily="2" charset="-122"/>
              </a:rPr>
              <a:t>研究</a:t>
            </a:r>
            <a:r>
              <a:rPr kumimoji="1" lang="en-US" altLang="zh-CN" sz="2200" b="1" dirty="0">
                <a:solidFill>
                  <a:srgbClr val="0000CC"/>
                </a:solidFill>
                <a:latin typeface="华文新魏" pitchFamily="2" charset="-122"/>
                <a:ea typeface="华文新魏" pitchFamily="2" charset="-122"/>
              </a:rPr>
              <a:t>DNA</a:t>
            </a:r>
            <a:r>
              <a:rPr kumimoji="1" lang="zh-CN" altLang="en-US" sz="2200" b="1" dirty="0">
                <a:solidFill>
                  <a:srgbClr val="0000CC"/>
                </a:solidFill>
                <a:latin typeface="华文新魏" pitchFamily="2" charset="-122"/>
                <a:ea typeface="华文新魏" pitchFamily="2" charset="-122"/>
              </a:rPr>
              <a:t>如何影响药物反应</a:t>
            </a:r>
            <a:endParaRPr kumimoji="1" lang="en-US" altLang="zh-CN" sz="2200" b="1" dirty="0">
              <a:solidFill>
                <a:srgbClr val="0000CC"/>
              </a:solidFill>
              <a:latin typeface="华文新魏" pitchFamily="2" charset="-122"/>
              <a:ea typeface="华文新魏" pitchFamily="2" charset="-122"/>
            </a:endParaRPr>
          </a:p>
          <a:p>
            <a:pPr>
              <a:lnSpc>
                <a:spcPct val="90000"/>
              </a:lnSpc>
              <a:spcBef>
                <a:spcPct val="0"/>
              </a:spcBef>
            </a:pPr>
            <a:endParaRPr kumimoji="1" lang="en-US" altLang="zh-CN" sz="2200" b="1" dirty="0">
              <a:solidFill>
                <a:srgbClr val="0000CC"/>
              </a:solidFill>
              <a:latin typeface="华文新魏" pitchFamily="2" charset="-122"/>
              <a:ea typeface="华文新魏" pitchFamily="2" charset="-122"/>
            </a:endParaRPr>
          </a:p>
          <a:p>
            <a:pPr>
              <a:lnSpc>
                <a:spcPct val="90000"/>
              </a:lnSpc>
              <a:spcBef>
                <a:spcPct val="0"/>
              </a:spcBef>
            </a:pPr>
            <a:r>
              <a:rPr kumimoji="1" lang="zh-CN" altLang="en-US" sz="2400" b="1" u="sng" dirty="0">
                <a:solidFill>
                  <a:srgbClr val="993366"/>
                </a:solidFill>
                <a:latin typeface="华文新魏" pitchFamily="2" charset="-122"/>
                <a:ea typeface="华文新魏" pitchFamily="2" charset="-122"/>
              </a:rPr>
              <a:t>遗传药理学（</a:t>
            </a:r>
            <a:r>
              <a:rPr kumimoji="1" lang="en-US" altLang="zh-CN" sz="2400" b="1" u="sng" dirty="0" err="1">
                <a:solidFill>
                  <a:srgbClr val="993366"/>
                </a:solidFill>
                <a:latin typeface="华文新魏" pitchFamily="2" charset="-122"/>
                <a:ea typeface="华文新魏" pitchFamily="2" charset="-122"/>
              </a:rPr>
              <a:t>Pharmacogenetics</a:t>
            </a:r>
            <a:r>
              <a:rPr kumimoji="1" lang="en-US" altLang="zh-CN" sz="2400" b="1" u="sng" dirty="0">
                <a:solidFill>
                  <a:srgbClr val="993366"/>
                </a:solidFill>
                <a:latin typeface="华文新魏" pitchFamily="2" charset="-122"/>
                <a:ea typeface="华文新魏" pitchFamily="2" charset="-122"/>
              </a:rPr>
              <a:t>, </a:t>
            </a:r>
            <a:r>
              <a:rPr kumimoji="1" lang="en-US" altLang="zh-CN" sz="2400" b="1" u="sng" dirty="0" err="1">
                <a:solidFill>
                  <a:srgbClr val="993366"/>
                </a:solidFill>
                <a:latin typeface="华文新魏" pitchFamily="2" charset="-122"/>
                <a:ea typeface="华文新魏" pitchFamily="2" charset="-122"/>
              </a:rPr>
              <a:t>PGt</a:t>
            </a:r>
            <a:r>
              <a:rPr kumimoji="1" lang="en-US" altLang="zh-CN" sz="2400" b="1" u="sng" dirty="0">
                <a:solidFill>
                  <a:srgbClr val="993366"/>
                </a:solidFill>
                <a:latin typeface="华文新魏" pitchFamily="2" charset="-122"/>
                <a:ea typeface="华文新魏" pitchFamily="2" charset="-122"/>
              </a:rPr>
              <a:t>)</a:t>
            </a:r>
            <a:r>
              <a:rPr kumimoji="1" lang="zh-CN" altLang="en-US" sz="2400" b="1" u="sng" dirty="0">
                <a:solidFill>
                  <a:srgbClr val="993366"/>
                </a:solidFill>
                <a:latin typeface="华文新魏" pitchFamily="2" charset="-122"/>
                <a:ea typeface="华文新魏" pitchFamily="2" charset="-122"/>
              </a:rPr>
              <a:t> </a:t>
            </a:r>
            <a:r>
              <a:rPr kumimoji="1" lang="en-US" altLang="zh-CN" sz="2400" b="1" u="sng" dirty="0">
                <a:solidFill>
                  <a:srgbClr val="993366"/>
                </a:solidFill>
                <a:latin typeface="华文新魏" pitchFamily="2" charset="-122"/>
                <a:ea typeface="华文新魏" pitchFamily="2" charset="-122"/>
              </a:rPr>
              <a:t>:</a:t>
            </a:r>
            <a:r>
              <a:rPr kumimoji="1" lang="en-US" altLang="zh-CN" sz="2200" b="1" dirty="0">
                <a:solidFill>
                  <a:srgbClr val="0000CC"/>
                </a:solidFill>
                <a:latin typeface="华文新魏" pitchFamily="2" charset="-122"/>
                <a:ea typeface="华文新魏" pitchFamily="2" charset="-122"/>
              </a:rPr>
              <a:t> </a:t>
            </a:r>
          </a:p>
          <a:p>
            <a:pPr marL="714375" lvl="1" indent="-257175">
              <a:lnSpc>
                <a:spcPct val="90000"/>
              </a:lnSpc>
              <a:spcBef>
                <a:spcPct val="35000"/>
              </a:spcBef>
              <a:buFont typeface="Verdana" pitchFamily="34" charset="0"/>
              <a:buChar char="−"/>
            </a:pPr>
            <a:r>
              <a:rPr kumimoji="1" lang="zh-CN" altLang="en-US" sz="2200" b="1" dirty="0">
                <a:solidFill>
                  <a:srgbClr val="0000CC"/>
                </a:solidFill>
                <a:latin typeface="华文新魏" pitchFamily="2" charset="-122"/>
                <a:ea typeface="华文新魏" pitchFamily="2" charset="-122"/>
              </a:rPr>
              <a:t>研究</a:t>
            </a:r>
            <a:r>
              <a:rPr kumimoji="1" lang="en-US" altLang="zh-CN" sz="2200" b="1" dirty="0">
                <a:solidFill>
                  <a:srgbClr val="0000CC"/>
                </a:solidFill>
                <a:latin typeface="华文新魏" pitchFamily="2" charset="-122"/>
                <a:ea typeface="华文新魏" pitchFamily="2" charset="-122"/>
              </a:rPr>
              <a:t>DNA</a:t>
            </a:r>
            <a:r>
              <a:rPr kumimoji="1" lang="zh-CN" altLang="en-US" sz="2200" b="1" dirty="0">
                <a:solidFill>
                  <a:srgbClr val="0000CC"/>
                </a:solidFill>
                <a:latin typeface="华文新魏" pitchFamily="2" charset="-122"/>
                <a:ea typeface="华文新魏" pitchFamily="2" charset="-122"/>
              </a:rPr>
              <a:t>变异如何引起药物反应差异</a:t>
            </a:r>
          </a:p>
          <a:p>
            <a:pPr marL="1349375" lvl="2" indent="-179388">
              <a:lnSpc>
                <a:spcPct val="90000"/>
              </a:lnSpc>
              <a:spcBef>
                <a:spcPct val="35000"/>
              </a:spcBef>
              <a:buSzPct val="65000"/>
              <a:buFont typeface="Wingdings" pitchFamily="2" charset="2"/>
              <a:buChar char="n"/>
            </a:pPr>
            <a:r>
              <a:rPr kumimoji="1" lang="zh-CN" altLang="en-US" sz="2200" b="1" dirty="0">
                <a:solidFill>
                  <a:srgbClr val="0000CC"/>
                </a:solidFill>
                <a:latin typeface="华文新魏" pitchFamily="2" charset="-122"/>
                <a:ea typeface="华文新魏" pitchFamily="2" charset="-122"/>
              </a:rPr>
              <a:t>属于药物基因组学的范畴</a:t>
            </a:r>
            <a:endParaRPr kumimoji="1" lang="en-US" altLang="zh-CN" sz="2200" b="1" dirty="0">
              <a:solidFill>
                <a:srgbClr val="0000CC"/>
              </a:solidFill>
              <a:latin typeface="华文新魏" pitchFamily="2" charset="-122"/>
              <a:ea typeface="华文新魏" pitchFamily="2" charset="-122"/>
            </a:endParaRPr>
          </a:p>
          <a:p>
            <a:pPr>
              <a:lnSpc>
                <a:spcPct val="90000"/>
              </a:lnSpc>
              <a:spcBef>
                <a:spcPct val="85000"/>
              </a:spcBef>
            </a:pPr>
            <a:r>
              <a:rPr kumimoji="1" lang="en-US" altLang="zh-CN" sz="2400" b="1" u="sng" dirty="0">
                <a:solidFill>
                  <a:srgbClr val="993366"/>
                </a:solidFill>
                <a:latin typeface="华文新魏" pitchFamily="2" charset="-122"/>
                <a:ea typeface="华文新魏" pitchFamily="2" charset="-122"/>
              </a:rPr>
              <a:t>= </a:t>
            </a:r>
            <a:r>
              <a:rPr kumimoji="1" lang="zh-CN" altLang="en-US" sz="2400" b="1" u="sng" dirty="0">
                <a:solidFill>
                  <a:srgbClr val="993366"/>
                </a:solidFill>
                <a:latin typeface="华文新魏" pitchFamily="2" charset="-122"/>
                <a:ea typeface="华文新魏" pitchFamily="2" charset="-122"/>
              </a:rPr>
              <a:t>药理学 </a:t>
            </a:r>
            <a:r>
              <a:rPr kumimoji="1" lang="en-US" altLang="zh-CN" sz="2400" b="1" u="sng" dirty="0">
                <a:solidFill>
                  <a:srgbClr val="993366"/>
                </a:solidFill>
                <a:latin typeface="华文新魏" pitchFamily="2" charset="-122"/>
                <a:ea typeface="华文新魏" pitchFamily="2" charset="-122"/>
              </a:rPr>
              <a:t>+ </a:t>
            </a:r>
            <a:r>
              <a:rPr kumimoji="1" lang="zh-CN" altLang="en-US" sz="2400" b="1" u="sng" dirty="0">
                <a:solidFill>
                  <a:srgbClr val="993366"/>
                </a:solidFill>
                <a:latin typeface="华文新魏" pitchFamily="2" charset="-122"/>
                <a:ea typeface="华文新魏" pitchFamily="2" charset="-122"/>
              </a:rPr>
              <a:t>基因组学</a:t>
            </a:r>
            <a:r>
              <a:rPr kumimoji="1" lang="en-US" altLang="zh-CN" sz="2400" b="1" u="sng" dirty="0">
                <a:solidFill>
                  <a:srgbClr val="993366"/>
                </a:solidFill>
                <a:latin typeface="华文新魏" pitchFamily="2" charset="-122"/>
                <a:ea typeface="华文新魏" pitchFamily="2" charset="-122"/>
              </a:rPr>
              <a:t>, </a:t>
            </a:r>
            <a:r>
              <a:rPr kumimoji="1" lang="zh-CN" altLang="en-US" sz="2400" b="1" u="sng" dirty="0">
                <a:solidFill>
                  <a:srgbClr val="993366"/>
                </a:solidFill>
                <a:latin typeface="华文新魏" pitchFamily="2" charset="-122"/>
                <a:ea typeface="华文新魏" pitchFamily="2" charset="-122"/>
              </a:rPr>
              <a:t>目标</a:t>
            </a:r>
            <a:r>
              <a:rPr kumimoji="1" lang="en-US" altLang="zh-CN" sz="2400" b="1" u="sng" dirty="0">
                <a:solidFill>
                  <a:srgbClr val="993366"/>
                </a:solidFill>
                <a:latin typeface="华文新魏" pitchFamily="2" charset="-122"/>
                <a:ea typeface="华文新魏" pitchFamily="2" charset="-122"/>
              </a:rPr>
              <a:t>:</a:t>
            </a:r>
          </a:p>
          <a:p>
            <a:pPr marL="714375" lvl="1" indent="-257175">
              <a:lnSpc>
                <a:spcPct val="90000"/>
              </a:lnSpc>
              <a:spcBef>
                <a:spcPct val="35000"/>
              </a:spcBef>
              <a:buClr>
                <a:srgbClr val="000066"/>
              </a:buClr>
              <a:buSzPct val="60000"/>
              <a:buFont typeface="Wingdings" pitchFamily="2" charset="2"/>
              <a:buChar char="n"/>
            </a:pPr>
            <a:r>
              <a:rPr kumimoji="1" lang="zh-CN" altLang="en-US" sz="2200" b="1" dirty="0">
                <a:solidFill>
                  <a:srgbClr val="0000CC"/>
                </a:solidFill>
                <a:latin typeface="华文新魏" pitchFamily="2" charset="-122"/>
                <a:ea typeface="华文新魏" pitchFamily="2" charset="-122"/>
              </a:rPr>
              <a:t>药物反应的遗传易感性</a:t>
            </a:r>
          </a:p>
          <a:p>
            <a:pPr marL="714375" lvl="1" indent="-257175">
              <a:lnSpc>
                <a:spcPct val="90000"/>
              </a:lnSpc>
              <a:spcBef>
                <a:spcPct val="35000"/>
              </a:spcBef>
              <a:buClr>
                <a:srgbClr val="000066"/>
              </a:buClr>
              <a:buSzPct val="60000"/>
              <a:buFont typeface="Wingdings" pitchFamily="2" charset="2"/>
              <a:buChar char="n"/>
            </a:pPr>
            <a:r>
              <a:rPr kumimoji="1" lang="zh-CN" altLang="en-US" sz="2200" b="1" dirty="0">
                <a:solidFill>
                  <a:srgbClr val="0000CC"/>
                </a:solidFill>
                <a:latin typeface="华文新魏" pitchFamily="2" charset="-122"/>
                <a:ea typeface="华文新魏" pitchFamily="2" charset="-122"/>
              </a:rPr>
              <a:t>个体化药物治疗</a:t>
            </a:r>
          </a:p>
          <a:p>
            <a:pPr marL="714375" lvl="1" indent="-257175">
              <a:lnSpc>
                <a:spcPct val="90000"/>
              </a:lnSpc>
              <a:spcBef>
                <a:spcPct val="25000"/>
              </a:spcBef>
              <a:buClr>
                <a:srgbClr val="000066"/>
              </a:buClr>
              <a:buSzPct val="60000"/>
              <a:buFont typeface="Wingdings" pitchFamily="2" charset="2"/>
              <a:buChar char="n"/>
            </a:pPr>
            <a:r>
              <a:rPr kumimoji="1" lang="zh-CN" altLang="en-US" sz="2200" b="1" dirty="0">
                <a:solidFill>
                  <a:srgbClr val="0000CC"/>
                </a:solidFill>
                <a:latin typeface="华文新魏" pitchFamily="2" charset="-122"/>
                <a:ea typeface="华文新魏" pitchFamily="2" charset="-122"/>
              </a:rPr>
              <a:t>根据个体的遗传结构选择适合病人的药物种类和剂量 </a:t>
            </a:r>
          </a:p>
          <a:p>
            <a:pPr marL="714375" lvl="1" indent="-257175">
              <a:lnSpc>
                <a:spcPct val="90000"/>
              </a:lnSpc>
              <a:spcBef>
                <a:spcPct val="25000"/>
              </a:spcBef>
              <a:buClr>
                <a:srgbClr val="000066"/>
              </a:buClr>
              <a:buSzPct val="60000"/>
              <a:buFont typeface="Wingdings" pitchFamily="2" charset="2"/>
              <a:buChar char="n"/>
            </a:pPr>
            <a:r>
              <a:rPr kumimoji="1" lang="zh-CN" altLang="en-US" sz="2200" b="1" dirty="0">
                <a:solidFill>
                  <a:srgbClr val="0000CC"/>
                </a:solidFill>
                <a:latin typeface="华文新魏" pitchFamily="2" charset="-122"/>
                <a:ea typeface="华文新魏" pitchFamily="2" charset="-122"/>
              </a:rPr>
              <a:t>传统用药的新变革</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bwMode="auto">
          <a:xfrm>
            <a:off x="1501775" y="403225"/>
            <a:ext cx="74676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b="1">
                <a:solidFill>
                  <a:srgbClr val="000099"/>
                </a:solidFill>
                <a:latin typeface="Tahoma" pitchFamily="34" charset="0"/>
                <a:ea typeface="黑体" pitchFamily="49" charset="-122"/>
              </a:rPr>
              <a:t>FDA</a:t>
            </a:r>
            <a:r>
              <a:rPr lang="zh-CN" altLang="en-US" sz="2800" b="1">
                <a:solidFill>
                  <a:srgbClr val="000099"/>
                </a:solidFill>
                <a:latin typeface="Tahoma" pitchFamily="34" charset="0"/>
                <a:ea typeface="黑体" pitchFamily="49" charset="-122"/>
              </a:rPr>
              <a:t>官员重视</a:t>
            </a:r>
            <a:r>
              <a:rPr lang="en-US" altLang="zh-CN" sz="2800" b="1">
                <a:solidFill>
                  <a:srgbClr val="000099"/>
                </a:solidFill>
                <a:latin typeface="Tahoma" pitchFamily="34" charset="0"/>
                <a:ea typeface="黑体" pitchFamily="49" charset="-122"/>
              </a:rPr>
              <a:t>PGx</a:t>
            </a:r>
            <a:r>
              <a:rPr lang="zh-CN" altLang="en-US" sz="2800" b="1">
                <a:solidFill>
                  <a:srgbClr val="000099"/>
                </a:solidFill>
                <a:latin typeface="Tahoma" pitchFamily="34" charset="0"/>
                <a:ea typeface="黑体" pitchFamily="49" charset="-122"/>
              </a:rPr>
              <a:t>在新药研发中的作用</a:t>
            </a:r>
          </a:p>
        </p:txBody>
      </p:sp>
      <p:sp>
        <p:nvSpPr>
          <p:cNvPr id="472067" name="Rectangle 3"/>
          <p:cNvSpPr>
            <a:spLocks noGrp="1" noChangeArrowheads="1"/>
          </p:cNvSpPr>
          <p:nvPr>
            <p:ph type="body" idx="1"/>
          </p:nvPr>
        </p:nvSpPr>
        <p:spPr bwMode="auto">
          <a:xfrm>
            <a:off x="990600" y="1493838"/>
            <a:ext cx="7696200" cy="4525962"/>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90000"/>
              </a:lnSpc>
              <a:buFont typeface="Wingdings" pitchFamily="2" charset="2"/>
              <a:buNone/>
            </a:pPr>
            <a:r>
              <a:rPr lang="zh-CN" altLang="en-US" b="1">
                <a:solidFill>
                  <a:srgbClr val="000099"/>
                </a:solidFill>
                <a:ea typeface="宋体" pitchFamily="2" charset="-122"/>
              </a:rPr>
              <a:t>“</a:t>
            </a:r>
            <a:r>
              <a:rPr lang="en-US" altLang="zh-CN" b="1">
                <a:solidFill>
                  <a:srgbClr val="000099"/>
                </a:solidFill>
                <a:ea typeface="宋体" pitchFamily="2" charset="-122"/>
              </a:rPr>
              <a:t>Pharmacogenomics holds great promise to shed scientific light on the often risky and costly process of drug development, and to provide greater confidence about the risks and benefits of drugs in specific populations.  Pharmacogenomics is a new field, but we intend to do all we can to use it to promote the development of medicines.”</a:t>
            </a:r>
          </a:p>
          <a:p>
            <a:pPr marL="0" indent="0">
              <a:lnSpc>
                <a:spcPct val="90000"/>
              </a:lnSpc>
              <a:buFont typeface="Wingdings" pitchFamily="2" charset="2"/>
              <a:buNone/>
            </a:pPr>
            <a:endParaRPr lang="en-US" altLang="zh-CN" sz="2000" b="1">
              <a:solidFill>
                <a:srgbClr val="000099"/>
              </a:solidFill>
              <a:ea typeface="宋体" pitchFamily="2" charset="-122"/>
            </a:endParaRPr>
          </a:p>
          <a:p>
            <a:pPr marL="0" indent="0">
              <a:lnSpc>
                <a:spcPct val="90000"/>
              </a:lnSpc>
              <a:buFont typeface="Wingdings" pitchFamily="2" charset="2"/>
              <a:buNone/>
            </a:pPr>
            <a:r>
              <a:rPr lang="zh-CN" altLang="en-US" sz="2800" b="1">
                <a:solidFill>
                  <a:srgbClr val="000099"/>
                </a:solidFill>
                <a:ea typeface="黑体" pitchFamily="49" charset="-122"/>
              </a:rPr>
              <a:t>药物基因组学是行在药物发展崎岖艰辛道路上的探照灯；是研究特殊人群用药的奠基石。所以我们会竭尽所能致力于研究物基因组学这个全新领域以促进医学发展</a:t>
            </a:r>
            <a:r>
              <a:rPr lang="zh-CN" altLang="en-US" sz="3200" b="1">
                <a:solidFill>
                  <a:srgbClr val="000099"/>
                </a:solidFill>
                <a:ea typeface="宋体" pitchFamily="2" charset="-122"/>
              </a:rPr>
              <a:t>。</a:t>
            </a:r>
            <a:r>
              <a:rPr lang="en-US" altLang="zh-CN" b="1">
                <a:solidFill>
                  <a:srgbClr val="000099"/>
                </a:solidFill>
                <a:ea typeface="宋体" pitchFamily="2" charset="-122"/>
              </a:rPr>
              <a:t>		</a:t>
            </a:r>
            <a:endParaRPr lang="en-US" altLang="zh-CN" sz="2000">
              <a:solidFill>
                <a:srgbClr val="000099"/>
              </a:solidFill>
              <a:latin typeface="Times New Roman" pitchFamily="18" charset="0"/>
              <a:ea typeface="宋体" pitchFamily="2" charset="-122"/>
            </a:endParaRPr>
          </a:p>
        </p:txBody>
      </p:sp>
      <p:sp>
        <p:nvSpPr>
          <p:cNvPr id="472068" name="Text Box 4"/>
          <p:cNvSpPr txBox="1">
            <a:spLocks noChangeArrowheads="1"/>
          </p:cNvSpPr>
          <p:nvPr/>
        </p:nvSpPr>
        <p:spPr bwMode="auto">
          <a:xfrm>
            <a:off x="3352800" y="6477000"/>
            <a:ext cx="5638800" cy="752475"/>
          </a:xfrm>
          <a:prstGeom prst="rect">
            <a:avLst/>
          </a:prstGeom>
          <a:noFill/>
          <a:ln w="9525" algn="ctr">
            <a:noFill/>
            <a:miter lim="800000"/>
            <a:headEnd/>
            <a:tailEnd/>
          </a:ln>
          <a:effectLst/>
        </p:spPr>
        <p:txBody>
          <a:bodyPr>
            <a:spAutoFit/>
          </a:bodyPr>
          <a:lstStyle/>
          <a:p>
            <a:pPr eaLnBrk="1" hangingPunct="1">
              <a:lnSpc>
                <a:spcPct val="90000"/>
              </a:lnSpc>
              <a:spcBef>
                <a:spcPct val="40000"/>
              </a:spcBef>
              <a:buClr>
                <a:schemeClr val="accent1"/>
              </a:buClr>
              <a:buSzPct val="85000"/>
              <a:buFont typeface="Wingdings" pitchFamily="2" charset="2"/>
              <a:buNone/>
            </a:pPr>
            <a:r>
              <a:rPr lang="en-US" altLang="zh-CN">
                <a:solidFill>
                  <a:srgbClr val="000099"/>
                </a:solidFill>
                <a:latin typeface="Times New Roman" pitchFamily="18" charset="0"/>
                <a:ea typeface="宋体" pitchFamily="2" charset="-122"/>
              </a:rPr>
              <a:t>-Mark McClennan, M.D. FDA Commissioner  Nov, 2003</a:t>
            </a:r>
          </a:p>
          <a:p>
            <a:endParaRPr lang="zh-CN" altLang="en-US">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1676400" y="381000"/>
            <a:ext cx="67818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b="1">
                <a:solidFill>
                  <a:srgbClr val="000099"/>
                </a:solidFill>
                <a:ea typeface="黑体" pitchFamily="49" charset="-122"/>
              </a:rPr>
              <a:t>FDA</a:t>
            </a:r>
            <a:r>
              <a:rPr lang="zh-CN" altLang="en-US" sz="2800" b="1">
                <a:solidFill>
                  <a:srgbClr val="000099"/>
                </a:solidFill>
                <a:ea typeface="黑体" pitchFamily="49" charset="-122"/>
              </a:rPr>
              <a:t>与药物基因组学</a:t>
            </a:r>
          </a:p>
        </p:txBody>
      </p:sp>
      <p:sp>
        <p:nvSpPr>
          <p:cNvPr id="473091" name="Rectangle 3"/>
          <p:cNvSpPr>
            <a:spLocks noGrp="1" noChangeArrowheads="1"/>
          </p:cNvSpPr>
          <p:nvPr>
            <p:ph type="body" idx="1"/>
          </p:nvPr>
        </p:nvSpPr>
        <p:spPr bwMode="auto">
          <a:xfrm>
            <a:off x="990600" y="1295400"/>
            <a:ext cx="80010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spcBef>
                <a:spcPct val="45000"/>
              </a:spcBef>
            </a:pPr>
            <a:r>
              <a:rPr lang="en-US" altLang="zh-CN" b="1">
                <a:solidFill>
                  <a:srgbClr val="000099"/>
                </a:solidFill>
                <a:ea typeface="黑体" pitchFamily="49" charset="-122"/>
              </a:rPr>
              <a:t>2002:  </a:t>
            </a:r>
            <a:r>
              <a:rPr lang="zh-CN" altLang="en-US" b="1">
                <a:solidFill>
                  <a:srgbClr val="000099"/>
                </a:solidFill>
                <a:ea typeface="黑体" pitchFamily="49" charset="-122"/>
              </a:rPr>
              <a:t>提出</a:t>
            </a:r>
            <a:r>
              <a:rPr lang="en-US" altLang="zh-CN" b="1">
                <a:solidFill>
                  <a:srgbClr val="000099"/>
                </a:solidFill>
                <a:ea typeface="黑体" pitchFamily="49" charset="-122"/>
              </a:rPr>
              <a:t>PGx</a:t>
            </a:r>
            <a:r>
              <a:rPr lang="zh-CN" altLang="en-US" b="1">
                <a:solidFill>
                  <a:srgbClr val="000099"/>
                </a:solidFill>
                <a:ea typeface="黑体" pitchFamily="49" charset="-122"/>
              </a:rPr>
              <a:t>是资料提交的‘安全港</a:t>
            </a:r>
            <a:r>
              <a:rPr lang="en-US" altLang="zh-CN" b="1">
                <a:solidFill>
                  <a:srgbClr val="000099"/>
                </a:solidFill>
                <a:ea typeface="黑体" pitchFamily="49" charset="-122"/>
              </a:rPr>
              <a:t>’</a:t>
            </a:r>
            <a:r>
              <a:rPr lang="zh-CN" altLang="en-US" b="1">
                <a:solidFill>
                  <a:srgbClr val="000099"/>
                </a:solidFill>
                <a:ea typeface="黑体" pitchFamily="49" charset="-122"/>
              </a:rPr>
              <a:t>概念 </a:t>
            </a:r>
          </a:p>
          <a:p>
            <a:pPr>
              <a:lnSpc>
                <a:spcPct val="90000"/>
              </a:lnSpc>
              <a:spcBef>
                <a:spcPct val="45000"/>
              </a:spcBef>
            </a:pPr>
            <a:r>
              <a:rPr lang="en-US" altLang="zh-CN" b="1">
                <a:solidFill>
                  <a:srgbClr val="000099"/>
                </a:solidFill>
                <a:ea typeface="黑体" pitchFamily="49" charset="-122"/>
              </a:rPr>
              <a:t>2003: </a:t>
            </a:r>
            <a:r>
              <a:rPr lang="zh-CN" altLang="en-US" b="1">
                <a:solidFill>
                  <a:srgbClr val="000099"/>
                </a:solidFill>
                <a:ea typeface="黑体" pitchFamily="49" charset="-122"/>
              </a:rPr>
              <a:t>发布药企提交资料指导原则草稿</a:t>
            </a:r>
            <a:r>
              <a:rPr lang="en-US" altLang="zh-CN" b="1">
                <a:solidFill>
                  <a:srgbClr val="000099"/>
                </a:solidFill>
                <a:ea typeface="黑体" pitchFamily="49" charset="-122"/>
              </a:rPr>
              <a:t> </a:t>
            </a:r>
          </a:p>
          <a:p>
            <a:pPr>
              <a:lnSpc>
                <a:spcPct val="90000"/>
              </a:lnSpc>
              <a:spcBef>
                <a:spcPct val="45000"/>
              </a:spcBef>
            </a:pPr>
            <a:r>
              <a:rPr lang="en-US" altLang="zh-CN" b="1">
                <a:solidFill>
                  <a:srgbClr val="000099"/>
                </a:solidFill>
                <a:ea typeface="黑体" pitchFamily="49" charset="-122"/>
              </a:rPr>
              <a:t>2004:  </a:t>
            </a:r>
          </a:p>
          <a:p>
            <a:pPr lvl="1">
              <a:lnSpc>
                <a:spcPct val="90000"/>
              </a:lnSpc>
              <a:spcBef>
                <a:spcPct val="45000"/>
              </a:spcBef>
            </a:pPr>
            <a:r>
              <a:rPr lang="en-US" altLang="zh-CN" sz="2500" b="1">
                <a:solidFill>
                  <a:srgbClr val="000099"/>
                </a:solidFill>
                <a:ea typeface="黑体" pitchFamily="49" charset="-122"/>
              </a:rPr>
              <a:t>PG</a:t>
            </a:r>
            <a:r>
              <a:rPr lang="en-US" altLang="zh-CN" b="1">
                <a:solidFill>
                  <a:srgbClr val="000099"/>
                </a:solidFill>
                <a:ea typeface="黑体" pitchFamily="49" charset="-122"/>
              </a:rPr>
              <a:t>x</a:t>
            </a:r>
            <a:r>
              <a:rPr lang="zh-CN" altLang="en-US" sz="2500" b="1">
                <a:solidFill>
                  <a:srgbClr val="000099"/>
                </a:solidFill>
                <a:ea typeface="黑体" pitchFamily="49" charset="-122"/>
              </a:rPr>
              <a:t> 被确认为</a:t>
            </a:r>
            <a:r>
              <a:rPr lang="en-US" altLang="zh-CN" sz="2500" b="1">
                <a:solidFill>
                  <a:srgbClr val="000099"/>
                </a:solidFill>
                <a:ea typeface="黑体" pitchFamily="49" charset="-122"/>
              </a:rPr>
              <a:t>FDA</a:t>
            </a:r>
            <a:r>
              <a:rPr lang="zh-CN" altLang="en-US" sz="2500" b="1">
                <a:solidFill>
                  <a:srgbClr val="000099"/>
                </a:solidFill>
                <a:ea typeface="黑体" pitchFamily="49" charset="-122"/>
              </a:rPr>
              <a:t>通向未来的“重要途径”中的关键机会</a:t>
            </a:r>
          </a:p>
          <a:p>
            <a:pPr lvl="1">
              <a:lnSpc>
                <a:spcPct val="90000"/>
              </a:lnSpc>
              <a:spcBef>
                <a:spcPct val="45000"/>
              </a:spcBef>
            </a:pPr>
            <a:r>
              <a:rPr lang="zh-CN" altLang="en-US" sz="2500" b="1">
                <a:solidFill>
                  <a:srgbClr val="000099"/>
                </a:solidFill>
                <a:ea typeface="黑体" pitchFamily="49" charset="-122"/>
              </a:rPr>
              <a:t>多专业</a:t>
            </a:r>
            <a:r>
              <a:rPr lang="en-US" altLang="zh-CN" sz="2500" b="1">
                <a:solidFill>
                  <a:srgbClr val="000099"/>
                </a:solidFill>
                <a:ea typeface="黑体" pitchFamily="49" charset="-122"/>
              </a:rPr>
              <a:t>PGx</a:t>
            </a:r>
            <a:r>
              <a:rPr lang="zh-CN" altLang="en-US" sz="2500" b="1">
                <a:solidFill>
                  <a:srgbClr val="000099"/>
                </a:solidFill>
                <a:ea typeface="黑体" pitchFamily="49" charset="-122"/>
              </a:rPr>
              <a:t>评估小组组成</a:t>
            </a:r>
            <a:r>
              <a:rPr lang="en-US" altLang="zh-CN" sz="2500" b="1">
                <a:solidFill>
                  <a:srgbClr val="000099"/>
                </a:solidFill>
                <a:ea typeface="黑体" pitchFamily="49" charset="-122"/>
              </a:rPr>
              <a:t>.  </a:t>
            </a:r>
          </a:p>
          <a:p>
            <a:pPr lvl="1">
              <a:lnSpc>
                <a:spcPct val="90000"/>
              </a:lnSpc>
              <a:spcBef>
                <a:spcPct val="45000"/>
              </a:spcBef>
            </a:pPr>
            <a:r>
              <a:rPr lang="en-US" altLang="zh-CN" sz="2500" b="1">
                <a:solidFill>
                  <a:srgbClr val="000099"/>
                </a:solidFill>
                <a:ea typeface="黑体" pitchFamily="49" charset="-122"/>
              </a:rPr>
              <a:t>FDA</a:t>
            </a:r>
            <a:r>
              <a:rPr lang="zh-CN" altLang="en-US" sz="2500" b="1">
                <a:solidFill>
                  <a:srgbClr val="000099"/>
                </a:solidFill>
                <a:ea typeface="黑体" pitchFamily="49" charset="-122"/>
              </a:rPr>
              <a:t>受理“自主基因组学数据的提交</a:t>
            </a:r>
            <a:r>
              <a:rPr lang="en-US" altLang="zh-CN" sz="2500" b="1">
                <a:solidFill>
                  <a:srgbClr val="000099"/>
                </a:solidFill>
                <a:ea typeface="黑体" pitchFamily="49" charset="-122"/>
              </a:rPr>
              <a:t> (Voluntary Genomic Data Submission, VGDS)”</a:t>
            </a:r>
          </a:p>
          <a:p>
            <a:pPr>
              <a:lnSpc>
                <a:spcPct val="90000"/>
              </a:lnSpc>
              <a:spcBef>
                <a:spcPct val="45000"/>
              </a:spcBef>
            </a:pPr>
            <a:r>
              <a:rPr lang="en-US" altLang="zh-CN" b="1">
                <a:solidFill>
                  <a:srgbClr val="000099"/>
                </a:solidFill>
                <a:ea typeface="黑体" pitchFamily="49" charset="-122"/>
              </a:rPr>
              <a:t>2005 </a:t>
            </a:r>
          </a:p>
          <a:p>
            <a:pPr lvl="1">
              <a:lnSpc>
                <a:spcPct val="90000"/>
              </a:lnSpc>
              <a:spcBef>
                <a:spcPct val="45000"/>
              </a:spcBef>
            </a:pPr>
            <a:r>
              <a:rPr lang="zh-CN" altLang="en-US" sz="2500" b="1">
                <a:solidFill>
                  <a:srgbClr val="000099"/>
                </a:solidFill>
                <a:ea typeface="黑体" pitchFamily="49" charset="-122"/>
              </a:rPr>
              <a:t>设立基因组网站</a:t>
            </a:r>
            <a:r>
              <a:rPr lang="en-US" altLang="zh-CN" sz="2500" b="1">
                <a:solidFill>
                  <a:srgbClr val="000099"/>
                </a:solidFill>
                <a:ea typeface="黑体" pitchFamily="49" charset="-122"/>
              </a:rPr>
              <a:t>:   www.fda.gov/cder/genomics</a:t>
            </a:r>
          </a:p>
          <a:p>
            <a:pPr lvl="1">
              <a:lnSpc>
                <a:spcPct val="90000"/>
              </a:lnSpc>
              <a:spcBef>
                <a:spcPct val="45000"/>
              </a:spcBef>
            </a:pPr>
            <a:r>
              <a:rPr lang="zh-CN" altLang="en-US" sz="2500" b="1">
                <a:solidFill>
                  <a:srgbClr val="000099"/>
                </a:solidFill>
                <a:ea typeface="黑体" pitchFamily="49" charset="-122"/>
              </a:rPr>
              <a:t>药企指导原则最终规定发布</a:t>
            </a:r>
            <a:endParaRPr lang="en-US" altLang="zh-CN" sz="2500" b="1">
              <a:solidFill>
                <a:srgbClr val="000099"/>
              </a:solidFill>
              <a:ea typeface="黑体"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4192" name="Group 80"/>
          <p:cNvGraphicFramePr>
            <a:graphicFrameLocks noGrp="1"/>
          </p:cNvGraphicFramePr>
          <p:nvPr>
            <p:ph/>
          </p:nvPr>
        </p:nvGraphicFramePr>
        <p:xfrm>
          <a:off x="501650" y="1668463"/>
          <a:ext cx="8566150" cy="4845600"/>
        </p:xfrm>
        <a:graphic>
          <a:graphicData uri="http://schemas.openxmlformats.org/drawingml/2006/table">
            <a:tbl>
              <a:tblPr/>
              <a:tblGrid>
                <a:gridCol w="2590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087563">
                  <a:extLst>
                    <a:ext uri="{9D8B030D-6E8A-4147-A177-3AD203B41FA5}">
                      <a16:colId xmlns:a16="http://schemas.microsoft.com/office/drawing/2014/main" val="20002"/>
                    </a:ext>
                  </a:extLst>
                </a:gridCol>
                <a:gridCol w="2592387">
                  <a:extLst>
                    <a:ext uri="{9D8B030D-6E8A-4147-A177-3AD203B41FA5}">
                      <a16:colId xmlns:a16="http://schemas.microsoft.com/office/drawing/2014/main" val="20003"/>
                    </a:ext>
                  </a:extLst>
                </a:gridCol>
              </a:tblGrid>
              <a:tr h="169863">
                <a:tc>
                  <a:txBody>
                    <a:bodyPr/>
                    <a:lstStyle/>
                    <a:p>
                      <a:pPr marL="0" marR="0" lvl="0" indent="0" algn="ctr"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黑体" pitchFamily="49" charset="-122"/>
                        </a:rPr>
                        <a:t>被撤出市场的药物</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黑体" pitchFamily="49" charset="-122"/>
                        </a:rPr>
                        <a:t>适用症</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黑体" pitchFamily="49" charset="-122"/>
                        </a:rPr>
                        <a:t>毒性</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黑体" pitchFamily="49" charset="-122"/>
                        </a:rPr>
                        <a:t>相关基因突变</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68275">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阿洛司琼（</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Alosetron</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肠道综合症</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缺血性结肠炎</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SLC6A4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羟色胺转运体</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extLst>
                  <a:ext uri="{0D108BD9-81ED-4DB2-BD59-A6C34878D82A}">
                    <a16:rowId xmlns:a16="http://schemas.microsoft.com/office/drawing/2014/main" val="10001"/>
                  </a:ext>
                </a:extLst>
              </a:tr>
              <a:tr h="169863">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阿司咪唑（</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Astemizole</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变态反应</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QT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延长</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CYP2J2, </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西立伐他汀（</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Cerivastin</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高脂血症</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横纹肌溶解</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CYP2C8, SLCO1B1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阴离子转运体</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1B1)</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extLst>
                  <a:ext uri="{0D108BD9-81ED-4DB2-BD59-A6C34878D82A}">
                    <a16:rowId xmlns:a16="http://schemas.microsoft.com/office/drawing/2014/main" val="10003"/>
                  </a:ext>
                </a:extLst>
              </a:tr>
              <a:tr h="169863">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西沙必利（</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Cisapride</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胃十二指肠返流</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QT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延长</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SCN5A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钠离子通道</a:t>
                      </a:r>
                      <a:r>
                        <a:rPr kumimoji="0" lang="en-US" altLang="zh-CN" sz="1600" b="1" i="0" u="none" strike="noStrike" cap="none" normalizeH="0" baseline="0" smtClean="0">
                          <a:ln>
                            <a:noFill/>
                          </a:ln>
                          <a:solidFill>
                            <a:srgbClr val="000099"/>
                          </a:solidFill>
                          <a:effectLst/>
                          <a:latin typeface="Arial" pitchFamily="34" charset="0"/>
                          <a:ea typeface="黑体" pitchFamily="49" charset="-122"/>
                          <a:sym typeface="Symbol" pitchFamily="18" charset="2"/>
                        </a:rPr>
                        <a:t></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亚单位基因</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 KCNQ1</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9863">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右芬氟拉明（</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Dexfenfluramine</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肥胖</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肺动脉高压</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CYP2D6, BMPR2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骨形态发生蛋白 </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II</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型受体</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extLst>
                  <a:ext uri="{0D108BD9-81ED-4DB2-BD59-A6C34878D82A}">
                    <a16:rowId xmlns:a16="http://schemas.microsoft.com/office/drawing/2014/main" val="10005"/>
                  </a:ext>
                </a:extLst>
              </a:tr>
              <a:tr h="168275">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罗非考昔 </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(Rofecoxib, Vioxx)</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疼痛</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心脏猝死</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UDP-葡萄糖苷酸转移酶: UGT2B7, UGT2B15</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68275">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特非那定（</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Terfenadine</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变态反应</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QT,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扭转型室速</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KCNQ1(</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钾离子通道基因</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extLst>
                  <a:ext uri="{0D108BD9-81ED-4DB2-BD59-A6C34878D82A}">
                    <a16:rowId xmlns:a16="http://schemas.microsoft.com/office/drawing/2014/main" val="10007"/>
                  </a:ext>
                </a:extLst>
              </a:tr>
              <a:tr h="241300">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地来洛尔（</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Dilevalol</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高血压</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肝毒性</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UGT (2001, UK)</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68275">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舍吲哚 </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(Sertindole)</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精神分裂症</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QT, </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扭转型室速</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KCN</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  </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(1998, UK)</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D9E6F3"/>
                    </a:solidFill>
                  </a:tcPr>
                </a:tc>
                <a:extLst>
                  <a:ext uri="{0D108BD9-81ED-4DB2-BD59-A6C34878D82A}">
                    <a16:rowId xmlns:a16="http://schemas.microsoft.com/office/drawing/2014/main" val="10009"/>
                  </a:ext>
                </a:extLst>
              </a:tr>
              <a:tr h="273050">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特罗地林（</a:t>
                      </a:r>
                      <a:r>
                        <a:rPr kumimoji="0" lang="en-US" altLang="zh-CN" sz="1600" b="1" i="0" u="none" strike="noStrike" cap="none" normalizeH="0" baseline="0" smtClean="0">
                          <a:ln>
                            <a:noFill/>
                          </a:ln>
                          <a:solidFill>
                            <a:srgbClr val="000099"/>
                          </a:solidFill>
                          <a:effectLst/>
                          <a:latin typeface="Arial" pitchFamily="34" charset="0"/>
                          <a:ea typeface="黑体" pitchFamily="49" charset="-122"/>
                        </a:rPr>
                        <a:t>Terodiline</a:t>
                      </a:r>
                      <a:r>
                        <a:rPr kumimoji="0" lang="zh-CN" altLang="en-US" sz="1600" b="1" i="0" u="none" strike="noStrike" cap="none" normalizeH="0" baseline="0" smtClean="0">
                          <a:ln>
                            <a:noFill/>
                          </a:ln>
                          <a:solidFill>
                            <a:srgbClr val="000099"/>
                          </a:solidFill>
                          <a:effectLst/>
                          <a:latin typeface="Arial" pitchFamily="34" charset="0"/>
                          <a:ea typeface="黑体" pitchFamily="49" charset="-122"/>
                        </a:rPr>
                        <a:t>）</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尿失禁 </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zh-CN" altLang="en-US" sz="1600" b="1" i="0" u="none" strike="noStrike" cap="none" normalizeH="0" baseline="0" smtClean="0">
                          <a:ln>
                            <a:noFill/>
                          </a:ln>
                          <a:solidFill>
                            <a:srgbClr val="000099"/>
                          </a:solidFill>
                          <a:effectLst/>
                          <a:latin typeface="Arial" pitchFamily="34" charset="0"/>
                          <a:ea typeface="黑体" pitchFamily="49" charset="-122"/>
                        </a:rPr>
                        <a:t>扭转型室性心动过速</a:t>
                      </a: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chemeClr val="accent1"/>
                        </a:buClr>
                        <a:buSzPct val="85000"/>
                        <a:buFont typeface="Wingdings" pitchFamily="2" charset="2"/>
                        <a:buNone/>
                        <a:tabLst/>
                      </a:pPr>
                      <a:r>
                        <a:rPr kumimoji="0" lang="en-US" altLang="zh-CN" sz="1600" b="1" i="0" u="none" strike="noStrike" cap="none" normalizeH="0" baseline="0" smtClean="0">
                          <a:ln>
                            <a:noFill/>
                          </a:ln>
                          <a:solidFill>
                            <a:srgbClr val="000099"/>
                          </a:solidFill>
                          <a:effectLst/>
                          <a:latin typeface="Arial" pitchFamily="34" charset="0"/>
                          <a:ea typeface="黑体" pitchFamily="49" charset="-122"/>
                        </a:rPr>
                        <a:t>CYP2C19 (1991, UK)</a:t>
                      </a:r>
                      <a:endParaRPr kumimoji="0" lang="zh-CN" altLang="en-US" sz="1600" b="1" i="0" u="none" strike="noStrike" cap="none" normalizeH="0" baseline="0" smtClean="0">
                        <a:ln>
                          <a:noFill/>
                        </a:ln>
                        <a:solidFill>
                          <a:srgbClr val="000099"/>
                        </a:solidFill>
                        <a:effectLst/>
                        <a:latin typeface="Arial" pitchFamily="34" charset="0"/>
                        <a:ea typeface="黑体" pitchFamily="49" charset="-122"/>
                      </a:endParaRPr>
                    </a:p>
                  </a:txBody>
                  <a:tcPr marL="54000" marR="54000" marT="54000" marB="54000" horzOverflow="overflow">
                    <a:lnL w="12700" cap="flat" cmpd="sng" algn="ctr">
                      <a:solidFill>
                        <a:srgbClr val="0099FF"/>
                      </a:solidFill>
                      <a:prstDash val="solid"/>
                      <a:round/>
                      <a:headEnd type="none" w="med" len="med"/>
                      <a:tailEnd type="none" w="med" len="med"/>
                    </a:lnL>
                    <a:lnR w="12700" cap="flat" cmpd="sng" algn="ctr">
                      <a:solidFill>
                        <a:srgbClr val="0099FF"/>
                      </a:solidFill>
                      <a:prstDash val="solid"/>
                      <a:round/>
                      <a:headEnd type="none" w="med" len="med"/>
                      <a:tailEnd type="none" w="med" len="med"/>
                    </a:lnR>
                    <a:lnT w="12700" cap="flat" cmpd="sng" algn="ctr">
                      <a:solidFill>
                        <a:srgbClr val="0099FF"/>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74187" name="Text Box 75"/>
          <p:cNvSpPr txBox="1">
            <a:spLocks noChangeArrowheads="1"/>
          </p:cNvSpPr>
          <p:nvPr/>
        </p:nvSpPr>
        <p:spPr bwMode="auto">
          <a:xfrm>
            <a:off x="696913" y="1066800"/>
            <a:ext cx="8066087" cy="457200"/>
          </a:xfrm>
          <a:prstGeom prst="rect">
            <a:avLst/>
          </a:prstGeom>
          <a:noFill/>
          <a:ln w="28575" algn="ctr">
            <a:noFill/>
            <a:prstDash val="dash"/>
            <a:miter lim="800000"/>
            <a:headEnd/>
            <a:tailEnd/>
          </a:ln>
          <a:effectLst/>
        </p:spPr>
        <p:txBody>
          <a:bodyPr>
            <a:spAutoFit/>
          </a:bodyPr>
          <a:lstStyle/>
          <a:p>
            <a:pPr algn="ctr" eaLnBrk="1" latinLnBrk="1" hangingPunct="1"/>
            <a:r>
              <a:rPr kumimoji="1" lang="en-US" altLang="zh-CN" sz="2400" b="1">
                <a:solidFill>
                  <a:srgbClr val="003366"/>
                </a:solidFill>
                <a:latin typeface="Berlin Sans FB Demi" pitchFamily="34" charset="0"/>
                <a:cs typeface="Arial" pitchFamily="34" charset="0"/>
              </a:rPr>
              <a:t>1990-</a:t>
            </a:r>
            <a:r>
              <a:rPr kumimoji="1" lang="zh-CN" altLang="en-US" sz="2400" b="1">
                <a:solidFill>
                  <a:srgbClr val="003366"/>
                </a:solidFill>
                <a:latin typeface="Berlin Sans FB Demi" pitchFamily="34" charset="0"/>
                <a:cs typeface="Arial" pitchFamily="34" charset="0"/>
              </a:rPr>
              <a:t>基因变异致严重毒性而从市场撤出的药物</a:t>
            </a:r>
          </a:p>
        </p:txBody>
      </p:sp>
      <p:sp>
        <p:nvSpPr>
          <p:cNvPr id="474188" name="Text Box 76"/>
          <p:cNvSpPr txBox="1">
            <a:spLocks noChangeArrowheads="1"/>
          </p:cNvSpPr>
          <p:nvPr/>
        </p:nvSpPr>
        <p:spPr bwMode="auto">
          <a:xfrm>
            <a:off x="1219200" y="304800"/>
            <a:ext cx="7086600" cy="519113"/>
          </a:xfrm>
          <a:prstGeom prst="rect">
            <a:avLst/>
          </a:prstGeom>
          <a:noFill/>
          <a:ln w="9525">
            <a:noFill/>
            <a:miter lim="800000"/>
            <a:headEnd/>
            <a:tailEnd/>
          </a:ln>
          <a:effectLst/>
        </p:spPr>
        <p:txBody>
          <a:bodyPr>
            <a:spAutoFit/>
          </a:bodyPr>
          <a:lstStyle/>
          <a:p>
            <a:pPr algn="ctr" eaLnBrk="1" hangingPunct="1"/>
            <a:r>
              <a:rPr lang="en-US" altLang="zh-CN" sz="2800" b="1">
                <a:solidFill>
                  <a:srgbClr val="000099"/>
                </a:solidFill>
                <a:cs typeface="Arial" pitchFamily="34" charset="0"/>
              </a:rPr>
              <a:t>PGx</a:t>
            </a:r>
            <a:r>
              <a:rPr lang="zh-CN" altLang="en-US" sz="2800" b="1">
                <a:solidFill>
                  <a:srgbClr val="000099"/>
                </a:solidFill>
                <a:cs typeface="Arial" pitchFamily="34" charset="0"/>
              </a:rPr>
              <a:t>可避免新药的临床毒性和市场召回</a:t>
            </a:r>
          </a:p>
        </p:txBody>
      </p:sp>
    </p:spTree>
  </p:cSld>
  <p:clrMapOvr>
    <a:masterClrMapping/>
  </p:clrMapOvr>
  <p:transition>
    <p:randomBa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bwMode="auto">
          <a:xfrm>
            <a:off x="1066800" y="1152525"/>
            <a:ext cx="8059738" cy="600075"/>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GB" sz="2800" b="1">
                <a:solidFill>
                  <a:srgbClr val="000099"/>
                </a:solidFill>
                <a:latin typeface="Berlin Sans FB Demi" pitchFamily="34" charset="0"/>
                <a:ea typeface="黑体" pitchFamily="49" charset="-122"/>
              </a:rPr>
              <a:t>开发费用 </a:t>
            </a:r>
            <a:r>
              <a:rPr lang="en-GB" altLang="zh-CN" sz="2800" b="1">
                <a:solidFill>
                  <a:srgbClr val="000099"/>
                </a:solidFill>
                <a:latin typeface="Berlin Sans FB Demi" pitchFamily="34" charset="0"/>
                <a:ea typeface="黑体" pitchFamily="49" charset="-122"/>
              </a:rPr>
              <a:t>(M=</a:t>
            </a:r>
            <a:r>
              <a:rPr lang="zh-CN" altLang="en-GB" sz="2800" b="1">
                <a:solidFill>
                  <a:srgbClr val="000099"/>
                </a:solidFill>
                <a:latin typeface="Berlin Sans FB Demi" pitchFamily="34" charset="0"/>
                <a:ea typeface="黑体" pitchFamily="49" charset="-122"/>
              </a:rPr>
              <a:t>百万美元</a:t>
            </a:r>
            <a:r>
              <a:rPr lang="en-GB" altLang="zh-CN" sz="2800" b="1">
                <a:solidFill>
                  <a:srgbClr val="000099"/>
                </a:solidFill>
                <a:latin typeface="Berlin Sans FB Demi" pitchFamily="34" charset="0"/>
                <a:ea typeface="黑体" pitchFamily="49" charset="-122"/>
              </a:rPr>
              <a:t>)</a:t>
            </a:r>
          </a:p>
        </p:txBody>
      </p:sp>
      <p:sp>
        <p:nvSpPr>
          <p:cNvPr id="476163" name="Text Box 3"/>
          <p:cNvSpPr txBox="1">
            <a:spLocks noChangeArrowheads="1"/>
          </p:cNvSpPr>
          <p:nvPr/>
        </p:nvSpPr>
        <p:spPr bwMode="auto">
          <a:xfrm>
            <a:off x="2124075" y="1825625"/>
            <a:ext cx="2101850" cy="396875"/>
          </a:xfrm>
          <a:prstGeom prst="rect">
            <a:avLst/>
          </a:prstGeom>
          <a:noFill/>
          <a:ln w="76200">
            <a:noFill/>
            <a:miter lim="800000"/>
            <a:headEnd/>
            <a:tailEnd/>
          </a:ln>
          <a:effectLst/>
        </p:spPr>
        <p:txBody>
          <a:bodyPr wrap="none" anchor="ctr">
            <a:spAutoFit/>
          </a:bodyPr>
          <a:lstStyle/>
          <a:p>
            <a:pPr algn="ctr">
              <a:spcBef>
                <a:spcPct val="20000"/>
              </a:spcBef>
            </a:pPr>
            <a:r>
              <a:rPr lang="en-GB" altLang="en-US" sz="2000" b="1">
                <a:solidFill>
                  <a:srgbClr val="000099"/>
                </a:solidFill>
                <a:ea typeface="宋体" pitchFamily="2" charset="-122"/>
                <a:cs typeface="Arial" pitchFamily="34" charset="0"/>
              </a:rPr>
              <a:t>No </a:t>
            </a:r>
            <a:r>
              <a:rPr lang="en-US" altLang="en-US" sz="2000" b="1">
                <a:solidFill>
                  <a:srgbClr val="000099"/>
                </a:solidFill>
                <a:ea typeface="宋体" pitchFamily="2" charset="-122"/>
                <a:cs typeface="Arial" pitchFamily="34" charset="0"/>
              </a:rPr>
              <a:t>PGx:</a:t>
            </a:r>
            <a:r>
              <a:rPr lang="en-GB" altLang="zh-CN" sz="2000" b="1">
                <a:solidFill>
                  <a:srgbClr val="000099"/>
                </a:solidFill>
                <a:ea typeface="宋体" pitchFamily="2" charset="-122"/>
                <a:cs typeface="Arial" pitchFamily="34" charset="0"/>
              </a:rPr>
              <a:t> $324M </a:t>
            </a:r>
          </a:p>
        </p:txBody>
      </p:sp>
      <p:sp>
        <p:nvSpPr>
          <p:cNvPr id="476164" name="Text Box 4"/>
          <p:cNvSpPr txBox="1">
            <a:spLocks noChangeArrowheads="1"/>
          </p:cNvSpPr>
          <p:nvPr/>
        </p:nvSpPr>
        <p:spPr bwMode="auto">
          <a:xfrm>
            <a:off x="6316663" y="1825625"/>
            <a:ext cx="2311400" cy="396875"/>
          </a:xfrm>
          <a:prstGeom prst="rect">
            <a:avLst/>
          </a:prstGeom>
          <a:noFill/>
          <a:ln w="76200">
            <a:noFill/>
            <a:miter lim="800000"/>
            <a:headEnd/>
            <a:tailEnd/>
          </a:ln>
          <a:effectLst/>
        </p:spPr>
        <p:txBody>
          <a:bodyPr wrap="none" anchor="ctr">
            <a:spAutoFit/>
          </a:bodyPr>
          <a:lstStyle/>
          <a:p>
            <a:pPr algn="ctr">
              <a:spcBef>
                <a:spcPct val="20000"/>
              </a:spcBef>
            </a:pPr>
            <a:r>
              <a:rPr lang="en-GB" altLang="en-US" sz="2000" b="1">
                <a:solidFill>
                  <a:srgbClr val="000099"/>
                </a:solidFill>
                <a:ea typeface="宋体" pitchFamily="2" charset="-122"/>
                <a:cs typeface="Arial" pitchFamily="34" charset="0"/>
              </a:rPr>
              <a:t> </a:t>
            </a:r>
            <a:r>
              <a:rPr lang="en-GB" altLang="zh-CN" sz="2000" b="1">
                <a:solidFill>
                  <a:srgbClr val="000099"/>
                </a:solidFill>
                <a:ea typeface="宋体" pitchFamily="2" charset="-122"/>
                <a:cs typeface="Arial" pitchFamily="34" charset="0"/>
              </a:rPr>
              <a:t>With PGx: $245M</a:t>
            </a:r>
          </a:p>
        </p:txBody>
      </p:sp>
      <p:sp>
        <p:nvSpPr>
          <p:cNvPr id="476165" name="Rectangle 5"/>
          <p:cNvSpPr>
            <a:spLocks noChangeArrowheads="1"/>
          </p:cNvSpPr>
          <p:nvPr/>
        </p:nvSpPr>
        <p:spPr bwMode="ltGray">
          <a:xfrm>
            <a:off x="2236788" y="2217738"/>
            <a:ext cx="1379537" cy="590550"/>
          </a:xfrm>
          <a:prstGeom prst="rect">
            <a:avLst/>
          </a:prstGeom>
          <a:solidFill>
            <a:srgbClr val="0071B4"/>
          </a:solidFill>
          <a:ln w="22225" algn="ctr">
            <a:solidFill>
              <a:srgbClr val="000080"/>
            </a:solidFill>
            <a:miter lim="800000"/>
            <a:headEnd/>
            <a:tailEnd/>
          </a:ln>
          <a:effectLst/>
        </p:spPr>
        <p:txBody>
          <a:bodyPr wrap="none" anchor="ctr"/>
          <a:lstStyle/>
          <a:p>
            <a:endParaRPr lang="zh-CN" altLang="en-US"/>
          </a:p>
        </p:txBody>
      </p:sp>
      <p:sp>
        <p:nvSpPr>
          <p:cNvPr id="476166" name="Rectangle 6"/>
          <p:cNvSpPr>
            <a:spLocks noChangeArrowheads="1"/>
          </p:cNvSpPr>
          <p:nvPr/>
        </p:nvSpPr>
        <p:spPr bwMode="ltGray">
          <a:xfrm>
            <a:off x="2236788" y="3103563"/>
            <a:ext cx="1049337" cy="590550"/>
          </a:xfrm>
          <a:prstGeom prst="rect">
            <a:avLst/>
          </a:prstGeom>
          <a:solidFill>
            <a:srgbClr val="0071B4"/>
          </a:solidFill>
          <a:ln w="22225" algn="ctr">
            <a:solidFill>
              <a:srgbClr val="000080"/>
            </a:solidFill>
            <a:miter lim="800000"/>
            <a:headEnd/>
            <a:tailEnd/>
          </a:ln>
          <a:effectLst/>
        </p:spPr>
        <p:txBody>
          <a:bodyPr wrap="none" anchor="ctr"/>
          <a:lstStyle/>
          <a:p>
            <a:endParaRPr lang="zh-CN" altLang="en-US"/>
          </a:p>
        </p:txBody>
      </p:sp>
      <p:sp>
        <p:nvSpPr>
          <p:cNvPr id="476167" name="Rectangle 7"/>
          <p:cNvSpPr>
            <a:spLocks noChangeArrowheads="1"/>
          </p:cNvSpPr>
          <p:nvPr/>
        </p:nvSpPr>
        <p:spPr bwMode="ltGray">
          <a:xfrm>
            <a:off x="2236788" y="3989388"/>
            <a:ext cx="973137" cy="592137"/>
          </a:xfrm>
          <a:prstGeom prst="rect">
            <a:avLst/>
          </a:prstGeom>
          <a:solidFill>
            <a:srgbClr val="0071B4"/>
          </a:solidFill>
          <a:ln w="22225" algn="ctr">
            <a:solidFill>
              <a:srgbClr val="000080"/>
            </a:solidFill>
            <a:miter lim="800000"/>
            <a:headEnd/>
            <a:tailEnd/>
          </a:ln>
          <a:effectLst/>
        </p:spPr>
        <p:txBody>
          <a:bodyPr wrap="none" anchor="ctr"/>
          <a:lstStyle/>
          <a:p>
            <a:endParaRPr lang="zh-CN" altLang="en-US"/>
          </a:p>
        </p:txBody>
      </p:sp>
      <p:sp>
        <p:nvSpPr>
          <p:cNvPr id="476168" name="Rectangle 8"/>
          <p:cNvSpPr>
            <a:spLocks noChangeArrowheads="1"/>
          </p:cNvSpPr>
          <p:nvPr/>
        </p:nvSpPr>
        <p:spPr bwMode="ltGray">
          <a:xfrm>
            <a:off x="2236788" y="4876800"/>
            <a:ext cx="4087812" cy="590550"/>
          </a:xfrm>
          <a:prstGeom prst="rect">
            <a:avLst/>
          </a:prstGeom>
          <a:solidFill>
            <a:srgbClr val="0071B4"/>
          </a:solidFill>
          <a:ln w="22225" algn="ctr">
            <a:solidFill>
              <a:srgbClr val="000080"/>
            </a:solidFill>
            <a:miter lim="800000"/>
            <a:headEnd/>
            <a:tailEnd/>
          </a:ln>
          <a:effectLst/>
        </p:spPr>
        <p:txBody>
          <a:bodyPr wrap="none" anchor="ctr"/>
          <a:lstStyle/>
          <a:p>
            <a:endParaRPr lang="zh-CN" altLang="en-US"/>
          </a:p>
        </p:txBody>
      </p:sp>
      <p:sp>
        <p:nvSpPr>
          <p:cNvPr id="476169" name="Rectangle 9"/>
          <p:cNvSpPr>
            <a:spLocks noChangeArrowheads="1"/>
          </p:cNvSpPr>
          <p:nvPr/>
        </p:nvSpPr>
        <p:spPr bwMode="ltGray">
          <a:xfrm>
            <a:off x="2236788" y="5762625"/>
            <a:ext cx="787400" cy="590550"/>
          </a:xfrm>
          <a:prstGeom prst="rect">
            <a:avLst/>
          </a:prstGeom>
          <a:solidFill>
            <a:srgbClr val="0071B4"/>
          </a:solidFill>
          <a:ln w="22225" algn="ctr">
            <a:solidFill>
              <a:srgbClr val="000080"/>
            </a:solidFill>
            <a:miter lim="800000"/>
            <a:headEnd/>
            <a:tailEnd/>
          </a:ln>
          <a:effectLst/>
        </p:spPr>
        <p:txBody>
          <a:bodyPr wrap="none" anchor="ctr"/>
          <a:lstStyle/>
          <a:p>
            <a:endParaRPr lang="zh-CN" altLang="en-US"/>
          </a:p>
        </p:txBody>
      </p:sp>
      <p:sp>
        <p:nvSpPr>
          <p:cNvPr id="476170" name="Line 10"/>
          <p:cNvSpPr>
            <a:spLocks noChangeShapeType="1"/>
          </p:cNvSpPr>
          <p:nvPr/>
        </p:nvSpPr>
        <p:spPr bwMode="auto">
          <a:xfrm>
            <a:off x="2236788" y="2074863"/>
            <a:ext cx="0" cy="4430712"/>
          </a:xfrm>
          <a:prstGeom prst="line">
            <a:avLst/>
          </a:prstGeom>
          <a:noFill/>
          <a:ln w="7938">
            <a:solidFill>
              <a:srgbClr val="FFFFFF"/>
            </a:solidFill>
            <a:round/>
            <a:headEnd/>
            <a:tailEnd/>
          </a:ln>
        </p:spPr>
        <p:txBody>
          <a:bodyPr/>
          <a:lstStyle/>
          <a:p>
            <a:endParaRPr lang="zh-CN" altLang="en-US"/>
          </a:p>
        </p:txBody>
      </p:sp>
      <p:sp>
        <p:nvSpPr>
          <p:cNvPr id="476171" name="Line 11"/>
          <p:cNvSpPr>
            <a:spLocks noChangeShapeType="1"/>
          </p:cNvSpPr>
          <p:nvPr/>
        </p:nvSpPr>
        <p:spPr bwMode="auto">
          <a:xfrm>
            <a:off x="2168525" y="2074863"/>
            <a:ext cx="68263" cy="0"/>
          </a:xfrm>
          <a:prstGeom prst="line">
            <a:avLst/>
          </a:prstGeom>
          <a:noFill/>
          <a:ln w="7938">
            <a:solidFill>
              <a:srgbClr val="FFFFFF"/>
            </a:solidFill>
            <a:round/>
            <a:headEnd/>
            <a:tailEnd/>
          </a:ln>
        </p:spPr>
        <p:txBody>
          <a:bodyPr/>
          <a:lstStyle/>
          <a:p>
            <a:endParaRPr lang="zh-CN" altLang="en-US"/>
          </a:p>
        </p:txBody>
      </p:sp>
      <p:sp>
        <p:nvSpPr>
          <p:cNvPr id="476172" name="Line 12"/>
          <p:cNvSpPr>
            <a:spLocks noChangeShapeType="1"/>
          </p:cNvSpPr>
          <p:nvPr/>
        </p:nvSpPr>
        <p:spPr bwMode="auto">
          <a:xfrm>
            <a:off x="2168525" y="2960688"/>
            <a:ext cx="68263" cy="0"/>
          </a:xfrm>
          <a:prstGeom prst="line">
            <a:avLst/>
          </a:prstGeom>
          <a:noFill/>
          <a:ln w="7938">
            <a:solidFill>
              <a:srgbClr val="FFFFFF"/>
            </a:solidFill>
            <a:round/>
            <a:headEnd/>
            <a:tailEnd/>
          </a:ln>
        </p:spPr>
        <p:txBody>
          <a:bodyPr/>
          <a:lstStyle/>
          <a:p>
            <a:endParaRPr lang="zh-CN" altLang="en-US"/>
          </a:p>
        </p:txBody>
      </p:sp>
      <p:sp>
        <p:nvSpPr>
          <p:cNvPr id="476173" name="Line 13"/>
          <p:cNvSpPr>
            <a:spLocks noChangeShapeType="1"/>
          </p:cNvSpPr>
          <p:nvPr/>
        </p:nvSpPr>
        <p:spPr bwMode="auto">
          <a:xfrm>
            <a:off x="2168525" y="3846513"/>
            <a:ext cx="68263" cy="0"/>
          </a:xfrm>
          <a:prstGeom prst="line">
            <a:avLst/>
          </a:prstGeom>
          <a:noFill/>
          <a:ln w="7938">
            <a:solidFill>
              <a:srgbClr val="FFFFFF"/>
            </a:solidFill>
            <a:round/>
            <a:headEnd/>
            <a:tailEnd/>
          </a:ln>
        </p:spPr>
        <p:txBody>
          <a:bodyPr/>
          <a:lstStyle/>
          <a:p>
            <a:endParaRPr lang="zh-CN" altLang="en-US"/>
          </a:p>
        </p:txBody>
      </p:sp>
      <p:sp>
        <p:nvSpPr>
          <p:cNvPr id="476174" name="Line 14"/>
          <p:cNvSpPr>
            <a:spLocks noChangeShapeType="1"/>
          </p:cNvSpPr>
          <p:nvPr/>
        </p:nvSpPr>
        <p:spPr bwMode="auto">
          <a:xfrm>
            <a:off x="2168525" y="4733925"/>
            <a:ext cx="68263" cy="0"/>
          </a:xfrm>
          <a:prstGeom prst="line">
            <a:avLst/>
          </a:prstGeom>
          <a:noFill/>
          <a:ln w="7938">
            <a:solidFill>
              <a:srgbClr val="FFFFFF"/>
            </a:solidFill>
            <a:round/>
            <a:headEnd/>
            <a:tailEnd/>
          </a:ln>
        </p:spPr>
        <p:txBody>
          <a:bodyPr/>
          <a:lstStyle/>
          <a:p>
            <a:endParaRPr lang="zh-CN" altLang="en-US"/>
          </a:p>
        </p:txBody>
      </p:sp>
      <p:sp>
        <p:nvSpPr>
          <p:cNvPr id="476175" name="Line 15"/>
          <p:cNvSpPr>
            <a:spLocks noChangeShapeType="1"/>
          </p:cNvSpPr>
          <p:nvPr/>
        </p:nvSpPr>
        <p:spPr bwMode="auto">
          <a:xfrm>
            <a:off x="2168525" y="5619750"/>
            <a:ext cx="68263" cy="0"/>
          </a:xfrm>
          <a:prstGeom prst="line">
            <a:avLst/>
          </a:prstGeom>
          <a:noFill/>
          <a:ln w="7938">
            <a:solidFill>
              <a:srgbClr val="FFFFFF"/>
            </a:solidFill>
            <a:round/>
            <a:headEnd/>
            <a:tailEnd/>
          </a:ln>
        </p:spPr>
        <p:txBody>
          <a:bodyPr/>
          <a:lstStyle/>
          <a:p>
            <a:endParaRPr lang="zh-CN" altLang="en-US"/>
          </a:p>
        </p:txBody>
      </p:sp>
      <p:sp>
        <p:nvSpPr>
          <p:cNvPr id="476176" name="Line 16"/>
          <p:cNvSpPr>
            <a:spLocks noChangeShapeType="1"/>
          </p:cNvSpPr>
          <p:nvPr/>
        </p:nvSpPr>
        <p:spPr bwMode="auto">
          <a:xfrm>
            <a:off x="2168525" y="6505575"/>
            <a:ext cx="68263" cy="0"/>
          </a:xfrm>
          <a:prstGeom prst="line">
            <a:avLst/>
          </a:prstGeom>
          <a:noFill/>
          <a:ln w="7938">
            <a:solidFill>
              <a:srgbClr val="FFFFFF"/>
            </a:solidFill>
            <a:round/>
            <a:headEnd/>
            <a:tailEnd/>
          </a:ln>
        </p:spPr>
        <p:txBody>
          <a:bodyPr/>
          <a:lstStyle/>
          <a:p>
            <a:endParaRPr lang="zh-CN" altLang="en-US"/>
          </a:p>
        </p:txBody>
      </p:sp>
      <p:sp>
        <p:nvSpPr>
          <p:cNvPr id="476177" name="Rectangle 17"/>
          <p:cNvSpPr>
            <a:spLocks noChangeArrowheads="1"/>
          </p:cNvSpPr>
          <p:nvPr/>
        </p:nvSpPr>
        <p:spPr bwMode="auto">
          <a:xfrm>
            <a:off x="3309938" y="2379663"/>
            <a:ext cx="241300" cy="258762"/>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1700" b="1">
                <a:ea typeface="Gulim" pitchFamily="34" charset="-127"/>
                <a:cs typeface="Arial" pitchFamily="34" charset="0"/>
              </a:rPr>
              <a:t>54</a:t>
            </a:r>
            <a:endParaRPr kumimoji="1" lang="en-US" altLang="zh-CN" sz="2200">
              <a:latin typeface="Arial Black" pitchFamily="34" charset="0"/>
              <a:ea typeface="Gulim" pitchFamily="34" charset="-127"/>
              <a:cs typeface="Arial" pitchFamily="34" charset="0"/>
            </a:endParaRPr>
          </a:p>
        </p:txBody>
      </p:sp>
      <p:sp>
        <p:nvSpPr>
          <p:cNvPr id="476178" name="Rectangle 18"/>
          <p:cNvSpPr>
            <a:spLocks noChangeArrowheads="1"/>
          </p:cNvSpPr>
          <p:nvPr/>
        </p:nvSpPr>
        <p:spPr bwMode="auto">
          <a:xfrm>
            <a:off x="2979738" y="3232150"/>
            <a:ext cx="241300" cy="258763"/>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1700" b="1">
                <a:ea typeface="Gulim" pitchFamily="34" charset="-127"/>
                <a:cs typeface="Arial" pitchFamily="34" charset="0"/>
              </a:rPr>
              <a:t>41</a:t>
            </a:r>
            <a:endParaRPr kumimoji="1" lang="en-US" altLang="zh-CN" sz="2200">
              <a:latin typeface="Arial Black" pitchFamily="34" charset="0"/>
              <a:ea typeface="Gulim" pitchFamily="34" charset="-127"/>
              <a:cs typeface="Arial" pitchFamily="34" charset="0"/>
            </a:endParaRPr>
          </a:p>
        </p:txBody>
      </p:sp>
      <p:sp>
        <p:nvSpPr>
          <p:cNvPr id="476179" name="Rectangle 19"/>
          <p:cNvSpPr>
            <a:spLocks noChangeArrowheads="1"/>
          </p:cNvSpPr>
          <p:nvPr/>
        </p:nvSpPr>
        <p:spPr bwMode="auto">
          <a:xfrm>
            <a:off x="2916238" y="4160838"/>
            <a:ext cx="241300" cy="258762"/>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1700" b="1">
                <a:ea typeface="Gulim" pitchFamily="34" charset="-127"/>
                <a:cs typeface="Arial" pitchFamily="34" charset="0"/>
              </a:rPr>
              <a:t>38</a:t>
            </a:r>
            <a:endParaRPr kumimoji="1" lang="en-US" altLang="zh-CN" sz="2200">
              <a:latin typeface="Arial Black" pitchFamily="34" charset="0"/>
              <a:ea typeface="Gulim" pitchFamily="34" charset="-127"/>
              <a:cs typeface="Arial" pitchFamily="34" charset="0"/>
            </a:endParaRPr>
          </a:p>
        </p:txBody>
      </p:sp>
      <p:sp>
        <p:nvSpPr>
          <p:cNvPr id="476180" name="Rectangle 20"/>
          <p:cNvSpPr>
            <a:spLocks noChangeArrowheads="1"/>
          </p:cNvSpPr>
          <p:nvPr/>
        </p:nvSpPr>
        <p:spPr bwMode="auto">
          <a:xfrm>
            <a:off x="5883275" y="5057775"/>
            <a:ext cx="361950" cy="258763"/>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1700" b="1">
                <a:ea typeface="Gulim" pitchFamily="34" charset="-127"/>
                <a:cs typeface="Arial" pitchFamily="34" charset="0"/>
              </a:rPr>
              <a:t>160</a:t>
            </a:r>
            <a:endParaRPr kumimoji="1" lang="en-US" altLang="zh-CN" sz="2200">
              <a:latin typeface="Arial Black" pitchFamily="34" charset="0"/>
              <a:ea typeface="Gulim" pitchFamily="34" charset="-127"/>
              <a:cs typeface="Arial" pitchFamily="34" charset="0"/>
            </a:endParaRPr>
          </a:p>
        </p:txBody>
      </p:sp>
      <p:sp>
        <p:nvSpPr>
          <p:cNvPr id="476181" name="Rectangle 21"/>
          <p:cNvSpPr>
            <a:spLocks noChangeArrowheads="1"/>
          </p:cNvSpPr>
          <p:nvPr/>
        </p:nvSpPr>
        <p:spPr bwMode="auto">
          <a:xfrm>
            <a:off x="2754313" y="5943600"/>
            <a:ext cx="241300" cy="258763"/>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1700" b="1">
                <a:ea typeface="Gulim" pitchFamily="34" charset="-127"/>
                <a:cs typeface="Arial" pitchFamily="34" charset="0"/>
              </a:rPr>
              <a:t>31</a:t>
            </a:r>
            <a:endParaRPr kumimoji="1" lang="en-US" altLang="zh-CN" sz="2200">
              <a:latin typeface="Arial Black" pitchFamily="34" charset="0"/>
              <a:ea typeface="Gulim" pitchFamily="34" charset="-127"/>
              <a:cs typeface="Arial" pitchFamily="34" charset="0"/>
            </a:endParaRPr>
          </a:p>
        </p:txBody>
      </p:sp>
      <p:sp>
        <p:nvSpPr>
          <p:cNvPr id="476182" name="Rectangle 22"/>
          <p:cNvSpPr>
            <a:spLocks noChangeArrowheads="1"/>
          </p:cNvSpPr>
          <p:nvPr/>
        </p:nvSpPr>
        <p:spPr bwMode="auto">
          <a:xfrm>
            <a:off x="1189038" y="2389188"/>
            <a:ext cx="973137" cy="304800"/>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2000" b="1">
                <a:solidFill>
                  <a:srgbClr val="000099"/>
                </a:solidFill>
                <a:ea typeface="Gulim" pitchFamily="34" charset="-127"/>
                <a:cs typeface="Arial" pitchFamily="34" charset="0"/>
              </a:rPr>
              <a:t>Pre-Clin</a:t>
            </a:r>
            <a:endParaRPr kumimoji="1" lang="en-US" altLang="zh-CN" sz="2200">
              <a:solidFill>
                <a:srgbClr val="000099"/>
              </a:solidFill>
              <a:latin typeface="Arial Black" pitchFamily="34" charset="0"/>
              <a:ea typeface="Gulim" pitchFamily="34" charset="-127"/>
              <a:cs typeface="Arial" pitchFamily="34" charset="0"/>
            </a:endParaRPr>
          </a:p>
        </p:txBody>
      </p:sp>
      <p:sp>
        <p:nvSpPr>
          <p:cNvPr id="476183" name="Rectangle 23"/>
          <p:cNvSpPr>
            <a:spLocks noChangeArrowheads="1"/>
          </p:cNvSpPr>
          <p:nvPr/>
        </p:nvSpPr>
        <p:spPr bwMode="auto">
          <a:xfrm>
            <a:off x="1189038" y="3275013"/>
            <a:ext cx="960437" cy="304800"/>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2000" b="1">
                <a:solidFill>
                  <a:srgbClr val="000099"/>
                </a:solidFill>
                <a:ea typeface="Gulim" pitchFamily="34" charset="-127"/>
                <a:cs typeface="Arial" pitchFamily="34" charset="0"/>
              </a:rPr>
              <a:t>Phase 1</a:t>
            </a:r>
            <a:endParaRPr kumimoji="1" lang="en-US" altLang="zh-CN" sz="2200">
              <a:solidFill>
                <a:srgbClr val="000099"/>
              </a:solidFill>
              <a:latin typeface="Arial Black" pitchFamily="34" charset="0"/>
              <a:ea typeface="Gulim" pitchFamily="34" charset="-127"/>
              <a:cs typeface="Arial" pitchFamily="34" charset="0"/>
            </a:endParaRPr>
          </a:p>
        </p:txBody>
      </p:sp>
      <p:sp>
        <p:nvSpPr>
          <p:cNvPr id="476184" name="Rectangle 24"/>
          <p:cNvSpPr>
            <a:spLocks noChangeArrowheads="1"/>
          </p:cNvSpPr>
          <p:nvPr/>
        </p:nvSpPr>
        <p:spPr bwMode="auto">
          <a:xfrm>
            <a:off x="1189038" y="4160838"/>
            <a:ext cx="1030287" cy="304800"/>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2000" b="1">
                <a:solidFill>
                  <a:srgbClr val="000099"/>
                </a:solidFill>
                <a:ea typeface="Gulim" pitchFamily="34" charset="-127"/>
                <a:cs typeface="Arial" pitchFamily="34" charset="0"/>
              </a:rPr>
              <a:t>Phase 2 </a:t>
            </a:r>
            <a:endParaRPr kumimoji="1" lang="en-US" altLang="zh-CN" sz="2200">
              <a:solidFill>
                <a:srgbClr val="000099"/>
              </a:solidFill>
              <a:latin typeface="Arial Black" pitchFamily="34" charset="0"/>
              <a:ea typeface="Gulim" pitchFamily="34" charset="-127"/>
              <a:cs typeface="Arial" pitchFamily="34" charset="0"/>
            </a:endParaRPr>
          </a:p>
        </p:txBody>
      </p:sp>
      <p:sp>
        <p:nvSpPr>
          <p:cNvPr id="476185" name="Rectangle 25"/>
          <p:cNvSpPr>
            <a:spLocks noChangeArrowheads="1"/>
          </p:cNvSpPr>
          <p:nvPr/>
        </p:nvSpPr>
        <p:spPr bwMode="auto">
          <a:xfrm>
            <a:off x="1189038" y="5048250"/>
            <a:ext cx="960437" cy="304800"/>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2000" b="1">
                <a:solidFill>
                  <a:srgbClr val="000099"/>
                </a:solidFill>
                <a:ea typeface="Gulim" pitchFamily="34" charset="-127"/>
                <a:cs typeface="Arial" pitchFamily="34" charset="0"/>
              </a:rPr>
              <a:t>Phase 3</a:t>
            </a:r>
            <a:endParaRPr kumimoji="1" lang="en-US" altLang="zh-CN" sz="2200">
              <a:solidFill>
                <a:srgbClr val="000099"/>
              </a:solidFill>
              <a:latin typeface="Arial Black" pitchFamily="34" charset="0"/>
              <a:ea typeface="Gulim" pitchFamily="34" charset="-127"/>
              <a:cs typeface="Arial" pitchFamily="34" charset="0"/>
            </a:endParaRPr>
          </a:p>
        </p:txBody>
      </p:sp>
      <p:sp>
        <p:nvSpPr>
          <p:cNvPr id="476186" name="Rectangle 26"/>
          <p:cNvSpPr>
            <a:spLocks noChangeArrowheads="1"/>
          </p:cNvSpPr>
          <p:nvPr/>
        </p:nvSpPr>
        <p:spPr bwMode="auto">
          <a:xfrm>
            <a:off x="1189038" y="5934075"/>
            <a:ext cx="960437" cy="304800"/>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sz="2000" b="1">
                <a:solidFill>
                  <a:srgbClr val="000099"/>
                </a:solidFill>
                <a:ea typeface="Gulim" pitchFamily="34" charset="-127"/>
                <a:cs typeface="Arial" pitchFamily="34" charset="0"/>
              </a:rPr>
              <a:t>Phase 4</a:t>
            </a:r>
            <a:endParaRPr kumimoji="1" lang="en-US" altLang="zh-CN" sz="2200">
              <a:solidFill>
                <a:srgbClr val="000099"/>
              </a:solidFill>
              <a:latin typeface="Arial Black" pitchFamily="34" charset="0"/>
              <a:ea typeface="Gulim" pitchFamily="34" charset="-127"/>
              <a:cs typeface="Arial" pitchFamily="34" charset="0"/>
            </a:endParaRPr>
          </a:p>
        </p:txBody>
      </p:sp>
      <p:sp>
        <p:nvSpPr>
          <p:cNvPr id="476187" name="Line 27"/>
          <p:cNvSpPr>
            <a:spLocks noChangeShapeType="1"/>
          </p:cNvSpPr>
          <p:nvPr/>
        </p:nvSpPr>
        <p:spPr bwMode="auto">
          <a:xfrm>
            <a:off x="6532563" y="2233613"/>
            <a:ext cx="0" cy="4032250"/>
          </a:xfrm>
          <a:prstGeom prst="line">
            <a:avLst/>
          </a:prstGeom>
          <a:noFill/>
          <a:ln w="9525">
            <a:solidFill>
              <a:schemeClr val="tx1"/>
            </a:solidFill>
            <a:round/>
            <a:headEnd/>
            <a:tailEnd/>
          </a:ln>
          <a:effectLst/>
        </p:spPr>
        <p:txBody>
          <a:bodyPr wrap="none">
            <a:spAutoFit/>
          </a:bodyPr>
          <a:lstStyle/>
          <a:p>
            <a:endParaRPr lang="zh-CN" altLang="en-US"/>
          </a:p>
        </p:txBody>
      </p:sp>
      <p:sp>
        <p:nvSpPr>
          <p:cNvPr id="476188" name="Line 28"/>
          <p:cNvSpPr>
            <a:spLocks noChangeShapeType="1"/>
          </p:cNvSpPr>
          <p:nvPr/>
        </p:nvSpPr>
        <p:spPr bwMode="auto">
          <a:xfrm>
            <a:off x="2239963" y="2214563"/>
            <a:ext cx="0" cy="4167187"/>
          </a:xfrm>
          <a:prstGeom prst="line">
            <a:avLst/>
          </a:prstGeom>
          <a:noFill/>
          <a:ln w="22225">
            <a:solidFill>
              <a:srgbClr val="000080"/>
            </a:solidFill>
            <a:round/>
            <a:headEnd/>
            <a:tailEnd/>
          </a:ln>
          <a:effectLst/>
        </p:spPr>
        <p:txBody>
          <a:bodyPr>
            <a:spAutoFit/>
          </a:bodyPr>
          <a:lstStyle/>
          <a:p>
            <a:endParaRPr lang="zh-CN" altLang="en-US"/>
          </a:p>
        </p:txBody>
      </p:sp>
      <p:sp>
        <p:nvSpPr>
          <p:cNvPr id="476189" name="Text Box 29"/>
          <p:cNvSpPr txBox="1">
            <a:spLocks noChangeArrowheads="1"/>
          </p:cNvSpPr>
          <p:nvPr/>
        </p:nvSpPr>
        <p:spPr bwMode="auto">
          <a:xfrm>
            <a:off x="6991350" y="6308725"/>
            <a:ext cx="2305050" cy="396875"/>
          </a:xfrm>
          <a:prstGeom prst="rect">
            <a:avLst/>
          </a:prstGeom>
          <a:noFill/>
          <a:ln w="28575" algn="ctr">
            <a:noFill/>
            <a:prstDash val="dash"/>
            <a:miter lim="800000"/>
            <a:headEnd/>
            <a:tailEnd/>
          </a:ln>
          <a:effectLst/>
        </p:spPr>
        <p:txBody>
          <a:bodyPr>
            <a:spAutoFit/>
          </a:bodyPr>
          <a:lstStyle/>
          <a:p>
            <a:pPr algn="ctr" eaLnBrk="1" latinLnBrk="1" hangingPunct="1"/>
            <a:r>
              <a:rPr kumimoji="1" lang="en-US" altLang="zh-CN" sz="2000">
                <a:solidFill>
                  <a:srgbClr val="000099"/>
                </a:solidFill>
                <a:latin typeface="Times New Roman" pitchFamily="18" charset="0"/>
                <a:ea typeface="Gulim" pitchFamily="34" charset="-127"/>
                <a:cs typeface="Arial" pitchFamily="34" charset="0"/>
              </a:rPr>
              <a:t>From Oxagen</a:t>
            </a:r>
          </a:p>
        </p:txBody>
      </p:sp>
      <p:sp>
        <p:nvSpPr>
          <p:cNvPr id="476190" name="Rectangle 30"/>
          <p:cNvSpPr>
            <a:spLocks noChangeArrowheads="1"/>
          </p:cNvSpPr>
          <p:nvPr/>
        </p:nvSpPr>
        <p:spPr bwMode="auto">
          <a:xfrm>
            <a:off x="6516688" y="2227263"/>
            <a:ext cx="627062" cy="608012"/>
          </a:xfrm>
          <a:prstGeom prst="rect">
            <a:avLst/>
          </a:prstGeom>
          <a:solidFill>
            <a:srgbClr val="FFFF00"/>
          </a:solidFill>
          <a:ln w="22225">
            <a:solidFill>
              <a:srgbClr val="000080"/>
            </a:solidFill>
            <a:miter lim="800000"/>
            <a:headEnd/>
            <a:tailEnd/>
          </a:ln>
        </p:spPr>
        <p:txBody>
          <a:bodyPr/>
          <a:lstStyle/>
          <a:p>
            <a:endParaRPr lang="zh-CN" altLang="en-US"/>
          </a:p>
        </p:txBody>
      </p:sp>
      <p:sp>
        <p:nvSpPr>
          <p:cNvPr id="476191" name="Rectangle 31"/>
          <p:cNvSpPr>
            <a:spLocks noChangeArrowheads="1"/>
          </p:cNvSpPr>
          <p:nvPr/>
        </p:nvSpPr>
        <p:spPr bwMode="auto">
          <a:xfrm>
            <a:off x="6516688" y="3073400"/>
            <a:ext cx="693737" cy="619125"/>
          </a:xfrm>
          <a:prstGeom prst="rect">
            <a:avLst/>
          </a:prstGeom>
          <a:solidFill>
            <a:srgbClr val="FFFF00"/>
          </a:solidFill>
          <a:ln w="22225" algn="ctr">
            <a:solidFill>
              <a:srgbClr val="000080"/>
            </a:solidFill>
            <a:miter lim="800000"/>
            <a:headEnd/>
            <a:tailEnd/>
          </a:ln>
          <a:effectLst/>
        </p:spPr>
        <p:txBody>
          <a:bodyPr/>
          <a:lstStyle/>
          <a:p>
            <a:endParaRPr lang="zh-CN" altLang="en-US"/>
          </a:p>
        </p:txBody>
      </p:sp>
      <p:sp>
        <p:nvSpPr>
          <p:cNvPr id="476192" name="Rectangle 32"/>
          <p:cNvSpPr>
            <a:spLocks noChangeArrowheads="1"/>
          </p:cNvSpPr>
          <p:nvPr/>
        </p:nvSpPr>
        <p:spPr bwMode="auto">
          <a:xfrm>
            <a:off x="6516688" y="3930650"/>
            <a:ext cx="1117600" cy="608013"/>
          </a:xfrm>
          <a:prstGeom prst="rect">
            <a:avLst/>
          </a:prstGeom>
          <a:solidFill>
            <a:srgbClr val="FFFF00"/>
          </a:solidFill>
          <a:ln w="22225" algn="ctr">
            <a:solidFill>
              <a:srgbClr val="000080"/>
            </a:solidFill>
            <a:miter lim="800000"/>
            <a:headEnd/>
            <a:tailEnd/>
          </a:ln>
          <a:effectLst/>
        </p:spPr>
        <p:txBody>
          <a:bodyPr/>
          <a:lstStyle/>
          <a:p>
            <a:endParaRPr lang="zh-CN" altLang="en-US"/>
          </a:p>
        </p:txBody>
      </p:sp>
      <p:sp>
        <p:nvSpPr>
          <p:cNvPr id="476193" name="Rectangle 33"/>
          <p:cNvSpPr>
            <a:spLocks noChangeArrowheads="1"/>
          </p:cNvSpPr>
          <p:nvPr/>
        </p:nvSpPr>
        <p:spPr bwMode="auto">
          <a:xfrm>
            <a:off x="6516688" y="4776788"/>
            <a:ext cx="2184400" cy="619125"/>
          </a:xfrm>
          <a:prstGeom prst="rect">
            <a:avLst/>
          </a:prstGeom>
          <a:solidFill>
            <a:srgbClr val="FFFF00"/>
          </a:solidFill>
          <a:ln w="22225" algn="ctr">
            <a:solidFill>
              <a:srgbClr val="000080"/>
            </a:solidFill>
            <a:miter lim="800000"/>
            <a:headEnd/>
            <a:tailEnd/>
          </a:ln>
          <a:effectLst/>
        </p:spPr>
        <p:txBody>
          <a:bodyPr/>
          <a:lstStyle/>
          <a:p>
            <a:endParaRPr lang="zh-CN" altLang="en-US"/>
          </a:p>
        </p:txBody>
      </p:sp>
      <p:sp>
        <p:nvSpPr>
          <p:cNvPr id="476194" name="Rectangle 34"/>
          <p:cNvSpPr>
            <a:spLocks noChangeArrowheads="1"/>
          </p:cNvSpPr>
          <p:nvPr/>
        </p:nvSpPr>
        <p:spPr bwMode="auto">
          <a:xfrm>
            <a:off x="6516688" y="5634038"/>
            <a:ext cx="1049337" cy="608012"/>
          </a:xfrm>
          <a:prstGeom prst="rect">
            <a:avLst/>
          </a:prstGeom>
          <a:solidFill>
            <a:srgbClr val="FFFF00"/>
          </a:solidFill>
          <a:ln w="22225" algn="ctr">
            <a:solidFill>
              <a:srgbClr val="000080"/>
            </a:solidFill>
            <a:miter lim="800000"/>
            <a:headEnd/>
            <a:tailEnd/>
          </a:ln>
          <a:effectLst/>
        </p:spPr>
        <p:txBody>
          <a:bodyPr/>
          <a:lstStyle/>
          <a:p>
            <a:endParaRPr lang="zh-CN" altLang="en-US"/>
          </a:p>
        </p:txBody>
      </p:sp>
      <p:sp>
        <p:nvSpPr>
          <p:cNvPr id="476195" name="Line 35"/>
          <p:cNvSpPr>
            <a:spLocks noChangeShapeType="1"/>
          </p:cNvSpPr>
          <p:nvPr/>
        </p:nvSpPr>
        <p:spPr bwMode="auto">
          <a:xfrm>
            <a:off x="6516688" y="2241550"/>
            <a:ext cx="0" cy="4025900"/>
          </a:xfrm>
          <a:prstGeom prst="line">
            <a:avLst/>
          </a:prstGeom>
          <a:noFill/>
          <a:ln w="22225">
            <a:solidFill>
              <a:srgbClr val="000080"/>
            </a:solidFill>
            <a:round/>
            <a:headEnd/>
            <a:tailEnd/>
          </a:ln>
        </p:spPr>
        <p:txBody>
          <a:bodyPr/>
          <a:lstStyle/>
          <a:p>
            <a:endParaRPr lang="zh-CN" altLang="en-US"/>
          </a:p>
        </p:txBody>
      </p:sp>
      <p:sp>
        <p:nvSpPr>
          <p:cNvPr id="476196" name="Line 36"/>
          <p:cNvSpPr>
            <a:spLocks noChangeShapeType="1"/>
          </p:cNvSpPr>
          <p:nvPr/>
        </p:nvSpPr>
        <p:spPr bwMode="auto">
          <a:xfrm>
            <a:off x="6448425" y="2112963"/>
            <a:ext cx="68263" cy="0"/>
          </a:xfrm>
          <a:prstGeom prst="line">
            <a:avLst/>
          </a:prstGeom>
          <a:noFill/>
          <a:ln w="7938">
            <a:solidFill>
              <a:srgbClr val="FFFFFF"/>
            </a:solidFill>
            <a:round/>
            <a:headEnd/>
            <a:tailEnd/>
          </a:ln>
        </p:spPr>
        <p:txBody>
          <a:bodyPr/>
          <a:lstStyle/>
          <a:p>
            <a:endParaRPr lang="zh-CN" altLang="en-US"/>
          </a:p>
        </p:txBody>
      </p:sp>
      <p:sp>
        <p:nvSpPr>
          <p:cNvPr id="476197" name="Line 37"/>
          <p:cNvSpPr>
            <a:spLocks noChangeShapeType="1"/>
          </p:cNvSpPr>
          <p:nvPr/>
        </p:nvSpPr>
        <p:spPr bwMode="auto">
          <a:xfrm>
            <a:off x="6448425" y="2959100"/>
            <a:ext cx="68263" cy="0"/>
          </a:xfrm>
          <a:prstGeom prst="line">
            <a:avLst/>
          </a:prstGeom>
          <a:noFill/>
          <a:ln w="7938">
            <a:solidFill>
              <a:srgbClr val="FFFFFF"/>
            </a:solidFill>
            <a:round/>
            <a:headEnd/>
            <a:tailEnd/>
          </a:ln>
        </p:spPr>
        <p:txBody>
          <a:bodyPr/>
          <a:lstStyle/>
          <a:p>
            <a:endParaRPr lang="zh-CN" altLang="en-US"/>
          </a:p>
        </p:txBody>
      </p:sp>
      <p:sp>
        <p:nvSpPr>
          <p:cNvPr id="476198" name="Line 38"/>
          <p:cNvSpPr>
            <a:spLocks noChangeShapeType="1"/>
          </p:cNvSpPr>
          <p:nvPr/>
        </p:nvSpPr>
        <p:spPr bwMode="auto">
          <a:xfrm>
            <a:off x="6448425" y="3816350"/>
            <a:ext cx="68263" cy="0"/>
          </a:xfrm>
          <a:prstGeom prst="line">
            <a:avLst/>
          </a:prstGeom>
          <a:noFill/>
          <a:ln w="7938">
            <a:solidFill>
              <a:srgbClr val="FFFFFF"/>
            </a:solidFill>
            <a:round/>
            <a:headEnd/>
            <a:tailEnd/>
          </a:ln>
        </p:spPr>
        <p:txBody>
          <a:bodyPr/>
          <a:lstStyle/>
          <a:p>
            <a:endParaRPr lang="zh-CN" altLang="en-US"/>
          </a:p>
        </p:txBody>
      </p:sp>
      <p:sp>
        <p:nvSpPr>
          <p:cNvPr id="476199" name="Line 39"/>
          <p:cNvSpPr>
            <a:spLocks noChangeShapeType="1"/>
          </p:cNvSpPr>
          <p:nvPr/>
        </p:nvSpPr>
        <p:spPr bwMode="auto">
          <a:xfrm>
            <a:off x="6448425" y="4662488"/>
            <a:ext cx="68263" cy="0"/>
          </a:xfrm>
          <a:prstGeom prst="line">
            <a:avLst/>
          </a:prstGeom>
          <a:noFill/>
          <a:ln w="7938">
            <a:solidFill>
              <a:srgbClr val="FFFFFF"/>
            </a:solidFill>
            <a:round/>
            <a:headEnd/>
            <a:tailEnd/>
          </a:ln>
        </p:spPr>
        <p:txBody>
          <a:bodyPr/>
          <a:lstStyle/>
          <a:p>
            <a:endParaRPr lang="zh-CN" altLang="en-US"/>
          </a:p>
        </p:txBody>
      </p:sp>
      <p:sp>
        <p:nvSpPr>
          <p:cNvPr id="476200" name="Line 40"/>
          <p:cNvSpPr>
            <a:spLocks noChangeShapeType="1"/>
          </p:cNvSpPr>
          <p:nvPr/>
        </p:nvSpPr>
        <p:spPr bwMode="auto">
          <a:xfrm>
            <a:off x="6448425" y="5519738"/>
            <a:ext cx="68263" cy="0"/>
          </a:xfrm>
          <a:prstGeom prst="line">
            <a:avLst/>
          </a:prstGeom>
          <a:noFill/>
          <a:ln w="7938">
            <a:solidFill>
              <a:srgbClr val="FFFFFF"/>
            </a:solidFill>
            <a:round/>
            <a:headEnd/>
            <a:tailEnd/>
          </a:ln>
        </p:spPr>
        <p:txBody>
          <a:bodyPr/>
          <a:lstStyle/>
          <a:p>
            <a:endParaRPr lang="zh-CN" altLang="en-US"/>
          </a:p>
        </p:txBody>
      </p:sp>
      <p:sp>
        <p:nvSpPr>
          <p:cNvPr id="476201" name="Line 41"/>
          <p:cNvSpPr>
            <a:spLocks noChangeShapeType="1"/>
          </p:cNvSpPr>
          <p:nvPr/>
        </p:nvSpPr>
        <p:spPr bwMode="auto">
          <a:xfrm>
            <a:off x="6448425" y="6365875"/>
            <a:ext cx="68263" cy="0"/>
          </a:xfrm>
          <a:prstGeom prst="line">
            <a:avLst/>
          </a:prstGeom>
          <a:noFill/>
          <a:ln w="7938">
            <a:solidFill>
              <a:srgbClr val="FFFFFF"/>
            </a:solidFill>
            <a:round/>
            <a:headEnd/>
            <a:tailEnd/>
          </a:ln>
        </p:spPr>
        <p:txBody>
          <a:bodyPr/>
          <a:lstStyle/>
          <a:p>
            <a:endParaRPr lang="zh-CN" altLang="en-US"/>
          </a:p>
        </p:txBody>
      </p:sp>
      <p:sp>
        <p:nvSpPr>
          <p:cNvPr id="476202" name="Rectangle 42"/>
          <p:cNvSpPr>
            <a:spLocks noChangeArrowheads="1"/>
          </p:cNvSpPr>
          <p:nvPr/>
        </p:nvSpPr>
        <p:spPr bwMode="auto">
          <a:xfrm>
            <a:off x="6854825" y="2408238"/>
            <a:ext cx="254000" cy="274637"/>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b="1">
                <a:solidFill>
                  <a:srgbClr val="000099"/>
                </a:solidFill>
                <a:ea typeface="华文细黑" pitchFamily="2" charset="-122"/>
                <a:cs typeface="Arial" pitchFamily="34" charset="0"/>
              </a:rPr>
              <a:t>27</a:t>
            </a:r>
            <a:endParaRPr kumimoji="1" lang="en-US" altLang="zh-CN" sz="2200">
              <a:solidFill>
                <a:srgbClr val="000099"/>
              </a:solidFill>
              <a:latin typeface="Berlin Sans FB Demi" pitchFamily="34" charset="0"/>
              <a:ea typeface="华文细黑" pitchFamily="2" charset="-122"/>
              <a:cs typeface="Arial" pitchFamily="34" charset="0"/>
            </a:endParaRPr>
          </a:p>
        </p:txBody>
      </p:sp>
      <p:sp>
        <p:nvSpPr>
          <p:cNvPr id="476203" name="Rectangle 43"/>
          <p:cNvSpPr>
            <a:spLocks noChangeArrowheads="1"/>
          </p:cNvSpPr>
          <p:nvPr/>
        </p:nvSpPr>
        <p:spPr bwMode="auto">
          <a:xfrm>
            <a:off x="6923088" y="3254375"/>
            <a:ext cx="254000" cy="274638"/>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b="1">
                <a:solidFill>
                  <a:srgbClr val="000099"/>
                </a:solidFill>
                <a:ea typeface="华文细黑" pitchFamily="2" charset="-122"/>
                <a:cs typeface="Arial" pitchFamily="34" charset="0"/>
              </a:rPr>
              <a:t>30</a:t>
            </a:r>
            <a:endParaRPr kumimoji="1" lang="en-US" altLang="zh-CN" sz="2200">
              <a:solidFill>
                <a:srgbClr val="000099"/>
              </a:solidFill>
              <a:latin typeface="Berlin Sans FB Demi" pitchFamily="34" charset="0"/>
              <a:ea typeface="华文细黑" pitchFamily="2" charset="-122"/>
              <a:cs typeface="Arial" pitchFamily="34" charset="0"/>
            </a:endParaRPr>
          </a:p>
        </p:txBody>
      </p:sp>
      <p:sp>
        <p:nvSpPr>
          <p:cNvPr id="476204" name="Rectangle 44"/>
          <p:cNvSpPr>
            <a:spLocks noChangeArrowheads="1"/>
          </p:cNvSpPr>
          <p:nvPr/>
        </p:nvSpPr>
        <p:spPr bwMode="auto">
          <a:xfrm>
            <a:off x="7345363" y="4111625"/>
            <a:ext cx="254000" cy="274638"/>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b="1">
                <a:solidFill>
                  <a:srgbClr val="000099"/>
                </a:solidFill>
                <a:ea typeface="华文细黑" pitchFamily="2" charset="-122"/>
                <a:cs typeface="Arial" pitchFamily="34" charset="0"/>
              </a:rPr>
              <a:t>48</a:t>
            </a:r>
            <a:endParaRPr kumimoji="1" lang="en-US" altLang="zh-CN" sz="2200">
              <a:solidFill>
                <a:srgbClr val="000099"/>
              </a:solidFill>
              <a:latin typeface="Berlin Sans FB Demi" pitchFamily="34" charset="0"/>
              <a:ea typeface="华文细黑" pitchFamily="2" charset="-122"/>
              <a:cs typeface="Arial" pitchFamily="34" charset="0"/>
            </a:endParaRPr>
          </a:p>
        </p:txBody>
      </p:sp>
      <p:sp>
        <p:nvSpPr>
          <p:cNvPr id="476205" name="Rectangle 45"/>
          <p:cNvSpPr>
            <a:spLocks noChangeArrowheads="1"/>
          </p:cNvSpPr>
          <p:nvPr/>
        </p:nvSpPr>
        <p:spPr bwMode="auto">
          <a:xfrm>
            <a:off x="8413750" y="4957763"/>
            <a:ext cx="254000" cy="274637"/>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b="1">
                <a:solidFill>
                  <a:srgbClr val="000099"/>
                </a:solidFill>
                <a:ea typeface="华文细黑" pitchFamily="2" charset="-122"/>
                <a:cs typeface="Arial" pitchFamily="34" charset="0"/>
              </a:rPr>
              <a:t>94</a:t>
            </a:r>
            <a:endParaRPr kumimoji="1" lang="en-US" altLang="zh-CN" sz="2200">
              <a:solidFill>
                <a:srgbClr val="000099"/>
              </a:solidFill>
              <a:latin typeface="Berlin Sans FB Demi" pitchFamily="34" charset="0"/>
              <a:ea typeface="华文细黑" pitchFamily="2" charset="-122"/>
              <a:cs typeface="Arial" pitchFamily="34" charset="0"/>
            </a:endParaRPr>
          </a:p>
        </p:txBody>
      </p:sp>
      <p:sp>
        <p:nvSpPr>
          <p:cNvPr id="476206" name="Rectangle 46"/>
          <p:cNvSpPr>
            <a:spLocks noChangeArrowheads="1"/>
          </p:cNvSpPr>
          <p:nvPr/>
        </p:nvSpPr>
        <p:spPr bwMode="auto">
          <a:xfrm>
            <a:off x="7278688" y="5815013"/>
            <a:ext cx="254000" cy="274637"/>
          </a:xfrm>
          <a:prstGeom prst="rect">
            <a:avLst/>
          </a:prstGeom>
          <a:noFill/>
          <a:ln w="9525">
            <a:noFill/>
            <a:miter lim="800000"/>
            <a:headEnd/>
            <a:tailEnd/>
          </a:ln>
        </p:spPr>
        <p:txBody>
          <a:bodyPr wrap="none" lIns="0" tIns="0" rIns="0" bIns="0">
            <a:spAutoFit/>
          </a:bodyPr>
          <a:lstStyle/>
          <a:p>
            <a:pPr algn="ctr" eaLnBrk="1" latinLnBrk="1" hangingPunct="1">
              <a:spcBef>
                <a:spcPct val="0"/>
              </a:spcBef>
            </a:pPr>
            <a:r>
              <a:rPr kumimoji="1" lang="en-US" altLang="zh-CN" b="1">
                <a:solidFill>
                  <a:srgbClr val="000099"/>
                </a:solidFill>
                <a:ea typeface="华文细黑" pitchFamily="2" charset="-122"/>
                <a:cs typeface="Arial" pitchFamily="34" charset="0"/>
              </a:rPr>
              <a:t>45</a:t>
            </a:r>
            <a:endParaRPr kumimoji="1" lang="en-US" altLang="zh-CN" sz="2200">
              <a:solidFill>
                <a:srgbClr val="000099"/>
              </a:solidFill>
              <a:latin typeface="Berlin Sans FB Demi" pitchFamily="34" charset="0"/>
              <a:ea typeface="华文细黑" pitchFamily="2" charset="-122"/>
              <a:cs typeface="Arial" pitchFamily="34" charset="0"/>
            </a:endParaRPr>
          </a:p>
        </p:txBody>
      </p:sp>
      <p:sp>
        <p:nvSpPr>
          <p:cNvPr id="476207" name="Text Box 47"/>
          <p:cNvSpPr txBox="1">
            <a:spLocks noChangeArrowheads="1"/>
          </p:cNvSpPr>
          <p:nvPr/>
        </p:nvSpPr>
        <p:spPr bwMode="auto">
          <a:xfrm>
            <a:off x="1371600" y="319088"/>
            <a:ext cx="6705600" cy="519112"/>
          </a:xfrm>
          <a:prstGeom prst="rect">
            <a:avLst/>
          </a:prstGeom>
          <a:noFill/>
          <a:ln w="9525">
            <a:noFill/>
            <a:miter lim="800000"/>
            <a:headEnd/>
            <a:tailEnd/>
          </a:ln>
          <a:effectLst/>
        </p:spPr>
        <p:txBody>
          <a:bodyPr>
            <a:spAutoFit/>
          </a:bodyPr>
          <a:lstStyle/>
          <a:p>
            <a:pPr algn="ctr" eaLnBrk="1" hangingPunct="1"/>
            <a:r>
              <a:rPr lang="en-US" altLang="zh-CN" sz="2800" b="1">
                <a:solidFill>
                  <a:srgbClr val="000099"/>
                </a:solidFill>
                <a:cs typeface="Arial" pitchFamily="34" charset="0"/>
              </a:rPr>
              <a:t>PGx</a:t>
            </a:r>
            <a:r>
              <a:rPr lang="zh-CN" altLang="en-US" sz="2800" b="1">
                <a:solidFill>
                  <a:srgbClr val="000099"/>
                </a:solidFill>
                <a:cs typeface="Arial" pitchFamily="34" charset="0"/>
              </a:rPr>
              <a:t>可降低新药研发费用和开发周期</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4"/>
                                        </p:tgtEl>
                                        <p:attrNameLst>
                                          <p:attrName>style.visibility</p:attrName>
                                        </p:attrNameLst>
                                      </p:cBhvr>
                                      <p:to>
                                        <p:strVal val="visible"/>
                                      </p:to>
                                    </p:set>
                                    <p:animEffect transition="in" filter="blinds(horizontal)">
                                      <p:cBhvr>
                                        <p:cTn id="7" dur="500"/>
                                        <p:tgtEl>
                                          <p:spTgt spid="4761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6187"/>
                                        </p:tgtEl>
                                        <p:attrNameLst>
                                          <p:attrName>style.visibility</p:attrName>
                                        </p:attrNameLst>
                                      </p:cBhvr>
                                      <p:to>
                                        <p:strVal val="visible"/>
                                      </p:to>
                                    </p:set>
                                    <p:animEffect transition="in" filter="blinds(horizontal)">
                                      <p:cBhvr>
                                        <p:cTn id="10" dur="500"/>
                                        <p:tgtEl>
                                          <p:spTgt spid="47618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6190"/>
                                        </p:tgtEl>
                                        <p:attrNameLst>
                                          <p:attrName>style.visibility</p:attrName>
                                        </p:attrNameLst>
                                      </p:cBhvr>
                                      <p:to>
                                        <p:strVal val="visible"/>
                                      </p:to>
                                    </p:set>
                                    <p:animEffect transition="in" filter="blinds(horizontal)">
                                      <p:cBhvr>
                                        <p:cTn id="13" dur="500"/>
                                        <p:tgtEl>
                                          <p:spTgt spid="47619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6191"/>
                                        </p:tgtEl>
                                        <p:attrNameLst>
                                          <p:attrName>style.visibility</p:attrName>
                                        </p:attrNameLst>
                                      </p:cBhvr>
                                      <p:to>
                                        <p:strVal val="visible"/>
                                      </p:to>
                                    </p:set>
                                    <p:animEffect transition="in" filter="blinds(horizontal)">
                                      <p:cBhvr>
                                        <p:cTn id="16" dur="500"/>
                                        <p:tgtEl>
                                          <p:spTgt spid="47619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6192"/>
                                        </p:tgtEl>
                                        <p:attrNameLst>
                                          <p:attrName>style.visibility</p:attrName>
                                        </p:attrNameLst>
                                      </p:cBhvr>
                                      <p:to>
                                        <p:strVal val="visible"/>
                                      </p:to>
                                    </p:set>
                                    <p:animEffect transition="in" filter="blinds(horizontal)">
                                      <p:cBhvr>
                                        <p:cTn id="19" dur="500"/>
                                        <p:tgtEl>
                                          <p:spTgt spid="47619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6193"/>
                                        </p:tgtEl>
                                        <p:attrNameLst>
                                          <p:attrName>style.visibility</p:attrName>
                                        </p:attrNameLst>
                                      </p:cBhvr>
                                      <p:to>
                                        <p:strVal val="visible"/>
                                      </p:to>
                                    </p:set>
                                    <p:animEffect transition="in" filter="blinds(horizontal)">
                                      <p:cBhvr>
                                        <p:cTn id="22" dur="500"/>
                                        <p:tgtEl>
                                          <p:spTgt spid="47619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76194"/>
                                        </p:tgtEl>
                                        <p:attrNameLst>
                                          <p:attrName>style.visibility</p:attrName>
                                        </p:attrNameLst>
                                      </p:cBhvr>
                                      <p:to>
                                        <p:strVal val="visible"/>
                                      </p:to>
                                    </p:set>
                                    <p:animEffect transition="in" filter="blinds(horizontal)">
                                      <p:cBhvr>
                                        <p:cTn id="25" dur="500"/>
                                        <p:tgtEl>
                                          <p:spTgt spid="47619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76195"/>
                                        </p:tgtEl>
                                        <p:attrNameLst>
                                          <p:attrName>style.visibility</p:attrName>
                                        </p:attrNameLst>
                                      </p:cBhvr>
                                      <p:to>
                                        <p:strVal val="visible"/>
                                      </p:to>
                                    </p:set>
                                    <p:animEffect transition="in" filter="blinds(horizontal)">
                                      <p:cBhvr>
                                        <p:cTn id="28" dur="500"/>
                                        <p:tgtEl>
                                          <p:spTgt spid="47619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76196"/>
                                        </p:tgtEl>
                                        <p:attrNameLst>
                                          <p:attrName>style.visibility</p:attrName>
                                        </p:attrNameLst>
                                      </p:cBhvr>
                                      <p:to>
                                        <p:strVal val="visible"/>
                                      </p:to>
                                    </p:set>
                                    <p:animEffect transition="in" filter="blinds(horizontal)">
                                      <p:cBhvr>
                                        <p:cTn id="31" dur="500"/>
                                        <p:tgtEl>
                                          <p:spTgt spid="47619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76197"/>
                                        </p:tgtEl>
                                        <p:attrNameLst>
                                          <p:attrName>style.visibility</p:attrName>
                                        </p:attrNameLst>
                                      </p:cBhvr>
                                      <p:to>
                                        <p:strVal val="visible"/>
                                      </p:to>
                                    </p:set>
                                    <p:animEffect transition="in" filter="blinds(horizontal)">
                                      <p:cBhvr>
                                        <p:cTn id="34" dur="500"/>
                                        <p:tgtEl>
                                          <p:spTgt spid="47619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76198"/>
                                        </p:tgtEl>
                                        <p:attrNameLst>
                                          <p:attrName>style.visibility</p:attrName>
                                        </p:attrNameLst>
                                      </p:cBhvr>
                                      <p:to>
                                        <p:strVal val="visible"/>
                                      </p:to>
                                    </p:set>
                                    <p:animEffect transition="in" filter="blinds(horizontal)">
                                      <p:cBhvr>
                                        <p:cTn id="37" dur="500"/>
                                        <p:tgtEl>
                                          <p:spTgt spid="47619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76199"/>
                                        </p:tgtEl>
                                        <p:attrNameLst>
                                          <p:attrName>style.visibility</p:attrName>
                                        </p:attrNameLst>
                                      </p:cBhvr>
                                      <p:to>
                                        <p:strVal val="visible"/>
                                      </p:to>
                                    </p:set>
                                    <p:animEffect transition="in" filter="blinds(horizontal)">
                                      <p:cBhvr>
                                        <p:cTn id="40" dur="500"/>
                                        <p:tgtEl>
                                          <p:spTgt spid="47619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76200"/>
                                        </p:tgtEl>
                                        <p:attrNameLst>
                                          <p:attrName>style.visibility</p:attrName>
                                        </p:attrNameLst>
                                      </p:cBhvr>
                                      <p:to>
                                        <p:strVal val="visible"/>
                                      </p:to>
                                    </p:set>
                                    <p:animEffect transition="in" filter="blinds(horizontal)">
                                      <p:cBhvr>
                                        <p:cTn id="43" dur="500"/>
                                        <p:tgtEl>
                                          <p:spTgt spid="47620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76201"/>
                                        </p:tgtEl>
                                        <p:attrNameLst>
                                          <p:attrName>style.visibility</p:attrName>
                                        </p:attrNameLst>
                                      </p:cBhvr>
                                      <p:to>
                                        <p:strVal val="visible"/>
                                      </p:to>
                                    </p:set>
                                    <p:animEffect transition="in" filter="blinds(horizontal)">
                                      <p:cBhvr>
                                        <p:cTn id="46" dur="500"/>
                                        <p:tgtEl>
                                          <p:spTgt spid="47620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6202"/>
                                        </p:tgtEl>
                                        <p:attrNameLst>
                                          <p:attrName>style.visibility</p:attrName>
                                        </p:attrNameLst>
                                      </p:cBhvr>
                                      <p:to>
                                        <p:strVal val="visible"/>
                                      </p:to>
                                    </p:set>
                                    <p:animEffect transition="in" filter="blinds(horizontal)">
                                      <p:cBhvr>
                                        <p:cTn id="49" dur="500"/>
                                        <p:tgtEl>
                                          <p:spTgt spid="47620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76203"/>
                                        </p:tgtEl>
                                        <p:attrNameLst>
                                          <p:attrName>style.visibility</p:attrName>
                                        </p:attrNameLst>
                                      </p:cBhvr>
                                      <p:to>
                                        <p:strVal val="visible"/>
                                      </p:to>
                                    </p:set>
                                    <p:animEffect transition="in" filter="blinds(horizontal)">
                                      <p:cBhvr>
                                        <p:cTn id="52" dur="500"/>
                                        <p:tgtEl>
                                          <p:spTgt spid="47620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76204"/>
                                        </p:tgtEl>
                                        <p:attrNameLst>
                                          <p:attrName>style.visibility</p:attrName>
                                        </p:attrNameLst>
                                      </p:cBhvr>
                                      <p:to>
                                        <p:strVal val="visible"/>
                                      </p:to>
                                    </p:set>
                                    <p:animEffect transition="in" filter="blinds(horizontal)">
                                      <p:cBhvr>
                                        <p:cTn id="55" dur="500"/>
                                        <p:tgtEl>
                                          <p:spTgt spid="47620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76205"/>
                                        </p:tgtEl>
                                        <p:attrNameLst>
                                          <p:attrName>style.visibility</p:attrName>
                                        </p:attrNameLst>
                                      </p:cBhvr>
                                      <p:to>
                                        <p:strVal val="visible"/>
                                      </p:to>
                                    </p:set>
                                    <p:animEffect transition="in" filter="blinds(horizontal)">
                                      <p:cBhvr>
                                        <p:cTn id="58" dur="500"/>
                                        <p:tgtEl>
                                          <p:spTgt spid="47620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76206"/>
                                        </p:tgtEl>
                                        <p:attrNameLst>
                                          <p:attrName>style.visibility</p:attrName>
                                        </p:attrNameLst>
                                      </p:cBhvr>
                                      <p:to>
                                        <p:strVal val="visible"/>
                                      </p:to>
                                    </p:set>
                                    <p:animEffect transition="in" filter="blinds(horizontal)">
                                      <p:cBhvr>
                                        <p:cTn id="61" dur="500"/>
                                        <p:tgtEl>
                                          <p:spTgt spid="476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4" grpId="0"/>
      <p:bldP spid="476187" grpId="0" animBg="1"/>
      <p:bldP spid="476190" grpId="0" animBg="1"/>
      <p:bldP spid="476191" grpId="0" animBg="1"/>
      <p:bldP spid="476192" grpId="0" animBg="1"/>
      <p:bldP spid="476193" grpId="0" animBg="1"/>
      <p:bldP spid="476194" grpId="0" animBg="1"/>
      <p:bldP spid="476195" grpId="0" animBg="1"/>
      <p:bldP spid="476196" grpId="0" animBg="1"/>
      <p:bldP spid="476197" grpId="0" animBg="1"/>
      <p:bldP spid="476198" grpId="0" animBg="1"/>
      <p:bldP spid="476199" grpId="0" animBg="1"/>
      <p:bldP spid="476200" grpId="0" animBg="1"/>
      <p:bldP spid="476201" grpId="0" animBg="1"/>
      <p:bldP spid="476202" grpId="0"/>
      <p:bldP spid="476203" grpId="0"/>
      <p:bldP spid="476204" grpId="0"/>
      <p:bldP spid="476205" grpId="0"/>
      <p:bldP spid="47620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Text Box 3"/>
          <p:cNvSpPr txBox="1">
            <a:spLocks noChangeArrowheads="1"/>
          </p:cNvSpPr>
          <p:nvPr/>
        </p:nvSpPr>
        <p:spPr bwMode="auto">
          <a:xfrm>
            <a:off x="1447800" y="6507163"/>
            <a:ext cx="7620000" cy="274637"/>
          </a:xfrm>
          <a:prstGeom prst="rect">
            <a:avLst/>
          </a:prstGeom>
          <a:noFill/>
          <a:ln w="9525">
            <a:noFill/>
            <a:miter lim="800000"/>
            <a:headEnd/>
            <a:tailEnd/>
          </a:ln>
          <a:effectLst/>
        </p:spPr>
        <p:txBody>
          <a:bodyPr>
            <a:spAutoFit/>
          </a:bodyPr>
          <a:lstStyle/>
          <a:p>
            <a:pPr algn="r"/>
            <a:r>
              <a:rPr lang="en-US" altLang="zh-CN" sz="1200">
                <a:solidFill>
                  <a:srgbClr val="000099"/>
                </a:solidFill>
                <a:latin typeface="Times New Roman" pitchFamily="18" charset="0"/>
                <a:ea typeface="宋体" pitchFamily="2" charset="-122"/>
                <a:cs typeface="Arial" pitchFamily="34" charset="0"/>
              </a:rPr>
              <a:t>Data from CMR International Institute for Regulatory Science  2003</a:t>
            </a:r>
          </a:p>
        </p:txBody>
      </p:sp>
      <p:grpSp>
        <p:nvGrpSpPr>
          <p:cNvPr id="495752" name="Group 136"/>
          <p:cNvGrpSpPr>
            <a:grpSpLocks/>
          </p:cNvGrpSpPr>
          <p:nvPr/>
        </p:nvGrpSpPr>
        <p:grpSpPr bwMode="auto">
          <a:xfrm>
            <a:off x="998538" y="304800"/>
            <a:ext cx="7916862" cy="5895975"/>
            <a:chOff x="533" y="192"/>
            <a:chExt cx="4987" cy="3714"/>
          </a:xfrm>
        </p:grpSpPr>
        <p:sp>
          <p:nvSpPr>
            <p:cNvPr id="495618" name="Rectangle 2"/>
            <p:cNvSpPr>
              <a:spLocks noChangeArrowheads="1"/>
            </p:cNvSpPr>
            <p:nvPr/>
          </p:nvSpPr>
          <p:spPr bwMode="auto">
            <a:xfrm>
              <a:off x="720" y="192"/>
              <a:ext cx="4512" cy="428"/>
            </a:xfrm>
            <a:prstGeom prst="rect">
              <a:avLst/>
            </a:prstGeom>
            <a:noFill/>
            <a:ln w="9525">
              <a:noFill/>
              <a:miter lim="800000"/>
              <a:headEnd/>
              <a:tailEnd/>
            </a:ln>
          </p:spPr>
          <p:txBody>
            <a:bodyPr/>
            <a:lstStyle/>
            <a:p>
              <a:pPr eaLnBrk="1" hangingPunct="1">
                <a:spcBef>
                  <a:spcPct val="0"/>
                </a:spcBef>
              </a:pPr>
              <a:r>
                <a:rPr lang="zh-CN" altLang="en-US" sz="2800" b="1">
                  <a:solidFill>
                    <a:srgbClr val="000099"/>
                  </a:solidFill>
                  <a:latin typeface="Berlin Sans FB Demi" pitchFamily="34" charset="0"/>
                </a:rPr>
                <a:t>各期临床试验中遗传药理学的应用</a:t>
              </a:r>
            </a:p>
          </p:txBody>
        </p:sp>
        <p:sp>
          <p:nvSpPr>
            <p:cNvPr id="495621" name="Rectangle 5"/>
            <p:cNvSpPr>
              <a:spLocks noChangeArrowheads="1"/>
            </p:cNvSpPr>
            <p:nvPr/>
          </p:nvSpPr>
          <p:spPr bwMode="auto">
            <a:xfrm>
              <a:off x="801" y="3378"/>
              <a:ext cx="4491" cy="363"/>
            </a:xfrm>
            <a:prstGeom prst="rect">
              <a:avLst/>
            </a:prstGeom>
            <a:solidFill>
              <a:schemeClr val="tx1"/>
            </a:solidFill>
            <a:ln w="28575" algn="ctr">
              <a:noFill/>
              <a:prstDash val="dash"/>
              <a:miter lim="800000"/>
              <a:headEnd/>
              <a:tailEnd/>
            </a:ln>
            <a:effectLst/>
          </p:spPr>
          <p:txBody>
            <a:bodyPr wrap="none" anchor="ctr">
              <a:spAutoFit/>
            </a:bodyPr>
            <a:lstStyle/>
            <a:p>
              <a:endParaRPr lang="zh-CN" altLang="en-US"/>
            </a:p>
          </p:txBody>
        </p:sp>
        <p:sp>
          <p:nvSpPr>
            <p:cNvPr id="495622" name="Text Box 6"/>
            <p:cNvSpPr txBox="1">
              <a:spLocks noChangeArrowheads="1"/>
            </p:cNvSpPr>
            <p:nvPr/>
          </p:nvSpPr>
          <p:spPr bwMode="auto">
            <a:xfrm>
              <a:off x="1470" y="3504"/>
              <a:ext cx="817" cy="402"/>
            </a:xfrm>
            <a:prstGeom prst="rect">
              <a:avLst/>
            </a:prstGeom>
            <a:noFill/>
            <a:ln w="28575" algn="ctr">
              <a:noFill/>
              <a:prstDash val="dash"/>
              <a:miter lim="800000"/>
              <a:headEnd/>
              <a:tailEnd/>
            </a:ln>
            <a:effectLst/>
          </p:spPr>
          <p:txBody>
            <a:bodyPr lIns="0" tIns="0" rIns="0" bIns="0">
              <a:spAutoFit/>
            </a:bodyPr>
            <a:lstStyle/>
            <a:p>
              <a:pPr algn="ctr" eaLnBrk="1" latinLnBrk="1" hangingPunct="1">
                <a:spcBef>
                  <a:spcPct val="0"/>
                </a:spcBef>
              </a:pPr>
              <a:r>
                <a:rPr kumimoji="1" lang="zh-CN" altLang="en-US" sz="1400" b="1">
                  <a:solidFill>
                    <a:srgbClr val="000099"/>
                  </a:solidFill>
                  <a:cs typeface="Arial" pitchFamily="34" charset="0"/>
                </a:rPr>
                <a:t>确定新靶点</a:t>
              </a:r>
            </a:p>
            <a:p>
              <a:pPr algn="ctr" eaLnBrk="1" latinLnBrk="1" hangingPunct="1">
                <a:spcBef>
                  <a:spcPct val="0"/>
                </a:spcBef>
              </a:pPr>
              <a:endParaRPr kumimoji="1" lang="zh-CN" altLang="en-US" sz="1400" b="1">
                <a:solidFill>
                  <a:srgbClr val="000099"/>
                </a:solidFill>
                <a:cs typeface="Arial" pitchFamily="34" charset="0"/>
              </a:endParaRPr>
            </a:p>
            <a:p>
              <a:pPr algn="ctr" eaLnBrk="1" latinLnBrk="1" hangingPunct="1">
                <a:spcBef>
                  <a:spcPct val="0"/>
                </a:spcBef>
              </a:pPr>
              <a:r>
                <a:rPr kumimoji="1" lang="zh-CN" altLang="en-US" sz="1400" b="1">
                  <a:solidFill>
                    <a:srgbClr val="000099"/>
                  </a:solidFill>
                  <a:cs typeface="Arial" pitchFamily="34" charset="0"/>
                </a:rPr>
                <a:t>（</a:t>
              </a:r>
              <a:r>
                <a:rPr kumimoji="1" lang="en-US" altLang="zh-CN" sz="1400" b="1">
                  <a:solidFill>
                    <a:srgbClr val="000099"/>
                  </a:solidFill>
                  <a:cs typeface="Arial" pitchFamily="34" charset="0"/>
                </a:rPr>
                <a:t>9</a:t>
              </a:r>
              <a:r>
                <a:rPr kumimoji="1" lang="zh-CN" altLang="en-US" sz="1400" b="1">
                  <a:solidFill>
                    <a:srgbClr val="000099"/>
                  </a:solidFill>
                  <a:cs typeface="Arial" pitchFamily="34" charset="0"/>
                </a:rPr>
                <a:t>）</a:t>
              </a:r>
            </a:p>
          </p:txBody>
        </p:sp>
        <p:sp>
          <p:nvSpPr>
            <p:cNvPr id="495623" name="Text Box 7"/>
            <p:cNvSpPr txBox="1">
              <a:spLocks noChangeArrowheads="1"/>
            </p:cNvSpPr>
            <p:nvPr/>
          </p:nvSpPr>
          <p:spPr bwMode="auto">
            <a:xfrm>
              <a:off x="2265" y="3504"/>
              <a:ext cx="817" cy="402"/>
            </a:xfrm>
            <a:prstGeom prst="rect">
              <a:avLst/>
            </a:prstGeom>
            <a:noFill/>
            <a:ln w="28575" algn="ctr">
              <a:noFill/>
              <a:prstDash val="dash"/>
              <a:miter lim="800000"/>
              <a:headEnd/>
              <a:tailEnd/>
            </a:ln>
            <a:effectLst/>
          </p:spPr>
          <p:txBody>
            <a:bodyPr lIns="0" tIns="0" rIns="0" bIns="0">
              <a:spAutoFit/>
            </a:bodyPr>
            <a:lstStyle/>
            <a:p>
              <a:pPr algn="ctr" eaLnBrk="1" latinLnBrk="1" hangingPunct="1">
                <a:spcBef>
                  <a:spcPct val="0"/>
                </a:spcBef>
              </a:pPr>
              <a:r>
                <a:rPr kumimoji="1" lang="zh-CN" altLang="en-US" sz="1400" b="1">
                  <a:solidFill>
                    <a:srgbClr val="000099"/>
                  </a:solidFill>
                  <a:cs typeface="Arial" pitchFamily="34" charset="0"/>
                </a:rPr>
                <a:t>靶点多态性</a:t>
              </a:r>
            </a:p>
            <a:p>
              <a:pPr algn="ctr" eaLnBrk="1" latinLnBrk="1" hangingPunct="1">
                <a:spcBef>
                  <a:spcPct val="0"/>
                </a:spcBef>
              </a:pPr>
              <a:endParaRPr kumimoji="1" lang="zh-CN" altLang="en-US" sz="1400" b="1">
                <a:solidFill>
                  <a:srgbClr val="000099"/>
                </a:solidFill>
                <a:cs typeface="Arial" pitchFamily="34" charset="0"/>
              </a:endParaRPr>
            </a:p>
            <a:p>
              <a:pPr algn="ctr" eaLnBrk="1" latinLnBrk="1" hangingPunct="1">
                <a:spcBef>
                  <a:spcPct val="0"/>
                </a:spcBef>
              </a:pPr>
              <a:r>
                <a:rPr kumimoji="1" lang="zh-CN" altLang="en-US" sz="1400" b="1">
                  <a:solidFill>
                    <a:srgbClr val="000099"/>
                  </a:solidFill>
                  <a:cs typeface="Arial" pitchFamily="34" charset="0"/>
                </a:rPr>
                <a:t>（</a:t>
              </a:r>
              <a:r>
                <a:rPr kumimoji="1" lang="en-US" altLang="zh-CN" sz="1400" b="1">
                  <a:solidFill>
                    <a:srgbClr val="000099"/>
                  </a:solidFill>
                  <a:cs typeface="Arial" pitchFamily="34" charset="0"/>
                </a:rPr>
                <a:t>13</a:t>
              </a:r>
              <a:r>
                <a:rPr kumimoji="1" lang="zh-CN" altLang="en-US" sz="1400" b="1">
                  <a:solidFill>
                    <a:srgbClr val="000099"/>
                  </a:solidFill>
                  <a:cs typeface="Arial" pitchFamily="34" charset="0"/>
                </a:rPr>
                <a:t>）</a:t>
              </a:r>
            </a:p>
          </p:txBody>
        </p:sp>
        <p:sp>
          <p:nvSpPr>
            <p:cNvPr id="495624" name="Text Box 8"/>
            <p:cNvSpPr txBox="1">
              <a:spLocks noChangeArrowheads="1"/>
            </p:cNvSpPr>
            <p:nvPr/>
          </p:nvSpPr>
          <p:spPr bwMode="auto">
            <a:xfrm>
              <a:off x="3057" y="3504"/>
              <a:ext cx="789" cy="402"/>
            </a:xfrm>
            <a:prstGeom prst="rect">
              <a:avLst/>
            </a:prstGeom>
            <a:noFill/>
            <a:ln w="28575" algn="ctr">
              <a:noFill/>
              <a:prstDash val="dash"/>
              <a:miter lim="800000"/>
              <a:headEnd/>
              <a:tailEnd/>
            </a:ln>
            <a:effectLst/>
          </p:spPr>
          <p:txBody>
            <a:bodyPr lIns="0" tIns="0" rIns="0" bIns="0">
              <a:spAutoFit/>
            </a:bodyPr>
            <a:lstStyle/>
            <a:p>
              <a:pPr algn="ctr" eaLnBrk="1" latinLnBrk="1" hangingPunct="1">
                <a:spcBef>
                  <a:spcPct val="0"/>
                </a:spcBef>
              </a:pPr>
              <a:r>
                <a:rPr kumimoji="1" lang="en-US" altLang="zh-CN" sz="1400" b="1">
                  <a:solidFill>
                    <a:srgbClr val="000099"/>
                  </a:solidFill>
                  <a:cs typeface="Arial" pitchFamily="34" charset="0"/>
                </a:rPr>
                <a:t>ADR               </a:t>
              </a:r>
              <a:r>
                <a:rPr kumimoji="1" lang="zh-CN" altLang="en-US" sz="1400" b="1">
                  <a:solidFill>
                    <a:srgbClr val="000099"/>
                  </a:solidFill>
                  <a:cs typeface="Arial" pitchFamily="34" charset="0"/>
                </a:rPr>
                <a:t>分层研究</a:t>
              </a:r>
              <a:endParaRPr kumimoji="1" lang="en-US" altLang="zh-CN" sz="1400" b="1">
                <a:solidFill>
                  <a:srgbClr val="000099"/>
                </a:solidFill>
                <a:cs typeface="Arial" pitchFamily="34" charset="0"/>
              </a:endParaRPr>
            </a:p>
            <a:p>
              <a:pPr algn="ctr" eaLnBrk="1" latinLnBrk="1" hangingPunct="1">
                <a:spcBef>
                  <a:spcPct val="0"/>
                </a:spcBef>
              </a:pPr>
              <a:r>
                <a:rPr kumimoji="1" lang="zh-CN" altLang="en-US" sz="1400" b="1">
                  <a:solidFill>
                    <a:srgbClr val="000099"/>
                  </a:solidFill>
                  <a:cs typeface="Arial" pitchFamily="34" charset="0"/>
                </a:rPr>
                <a:t>（</a:t>
              </a:r>
              <a:r>
                <a:rPr kumimoji="1" lang="en-US" altLang="zh-CN" sz="1400" b="1">
                  <a:solidFill>
                    <a:srgbClr val="000099"/>
                  </a:solidFill>
                  <a:cs typeface="Arial" pitchFamily="34" charset="0"/>
                </a:rPr>
                <a:t>7</a:t>
              </a:r>
              <a:r>
                <a:rPr kumimoji="1" lang="zh-CN" altLang="en-US" sz="1400" b="1">
                  <a:solidFill>
                    <a:srgbClr val="000099"/>
                  </a:solidFill>
                  <a:cs typeface="Arial" pitchFamily="34" charset="0"/>
                </a:rPr>
                <a:t>）</a:t>
              </a:r>
            </a:p>
          </p:txBody>
        </p:sp>
        <p:sp>
          <p:nvSpPr>
            <p:cNvPr id="495625" name="Text Box 9"/>
            <p:cNvSpPr txBox="1">
              <a:spLocks noChangeArrowheads="1"/>
            </p:cNvSpPr>
            <p:nvPr/>
          </p:nvSpPr>
          <p:spPr bwMode="auto">
            <a:xfrm>
              <a:off x="4020" y="3504"/>
              <a:ext cx="480" cy="402"/>
            </a:xfrm>
            <a:prstGeom prst="rect">
              <a:avLst/>
            </a:prstGeom>
            <a:noFill/>
            <a:ln w="28575" algn="ctr">
              <a:noFill/>
              <a:prstDash val="dash"/>
              <a:miter lim="800000"/>
              <a:headEnd/>
              <a:tailEnd/>
            </a:ln>
            <a:effectLst/>
          </p:spPr>
          <p:txBody>
            <a:bodyPr lIns="0" tIns="0" rIns="0" bIns="0">
              <a:spAutoFit/>
            </a:bodyPr>
            <a:lstStyle/>
            <a:p>
              <a:pPr algn="ctr" eaLnBrk="1" latinLnBrk="1" hangingPunct="1">
                <a:spcBef>
                  <a:spcPct val="0"/>
                </a:spcBef>
              </a:pPr>
              <a:r>
                <a:rPr kumimoji="1" lang="en-US" altLang="zh-CN" sz="1400" b="1">
                  <a:solidFill>
                    <a:srgbClr val="000099"/>
                  </a:solidFill>
                  <a:cs typeface="Arial" pitchFamily="34" charset="0"/>
                </a:rPr>
                <a:t>PK/PD  </a:t>
              </a:r>
              <a:r>
                <a:rPr kumimoji="1" lang="zh-CN" altLang="en-US" sz="1400" b="1">
                  <a:solidFill>
                    <a:srgbClr val="000099"/>
                  </a:solidFill>
                  <a:cs typeface="Arial" pitchFamily="34" charset="0"/>
                </a:rPr>
                <a:t>分层研究</a:t>
              </a:r>
            </a:p>
            <a:p>
              <a:pPr algn="ctr" eaLnBrk="1" latinLnBrk="1" hangingPunct="1">
                <a:spcBef>
                  <a:spcPct val="0"/>
                </a:spcBef>
              </a:pPr>
              <a:r>
                <a:rPr kumimoji="1" lang="zh-CN" altLang="en-US" sz="1400" b="1">
                  <a:solidFill>
                    <a:srgbClr val="000099"/>
                  </a:solidFill>
                  <a:cs typeface="Arial" pitchFamily="34" charset="0"/>
                </a:rPr>
                <a:t>（</a:t>
              </a:r>
              <a:r>
                <a:rPr kumimoji="1" lang="en-US" altLang="zh-CN" sz="1400" b="1">
                  <a:solidFill>
                    <a:srgbClr val="000099"/>
                  </a:solidFill>
                  <a:cs typeface="Arial" pitchFamily="34" charset="0"/>
                </a:rPr>
                <a:t>12</a:t>
              </a:r>
              <a:r>
                <a:rPr kumimoji="1" lang="zh-CN" altLang="en-US" sz="1400" b="1">
                  <a:solidFill>
                    <a:srgbClr val="000099"/>
                  </a:solidFill>
                  <a:cs typeface="Arial" pitchFamily="34" charset="0"/>
                </a:rPr>
                <a:t>）</a:t>
              </a:r>
            </a:p>
          </p:txBody>
        </p:sp>
        <p:sp>
          <p:nvSpPr>
            <p:cNvPr id="495626" name="Text Box 10"/>
            <p:cNvSpPr txBox="1">
              <a:spLocks noChangeArrowheads="1"/>
            </p:cNvSpPr>
            <p:nvPr/>
          </p:nvSpPr>
          <p:spPr bwMode="auto">
            <a:xfrm>
              <a:off x="4613" y="3504"/>
              <a:ext cx="907" cy="402"/>
            </a:xfrm>
            <a:prstGeom prst="rect">
              <a:avLst/>
            </a:prstGeom>
            <a:noFill/>
            <a:ln w="28575" algn="ctr">
              <a:noFill/>
              <a:prstDash val="dash"/>
              <a:miter lim="800000"/>
              <a:headEnd/>
              <a:tailEnd/>
            </a:ln>
            <a:effectLst/>
          </p:spPr>
          <p:txBody>
            <a:bodyPr lIns="0" tIns="0" rIns="0" bIns="0">
              <a:spAutoFit/>
            </a:bodyPr>
            <a:lstStyle/>
            <a:p>
              <a:pPr algn="ctr" eaLnBrk="1" latinLnBrk="1" hangingPunct="1">
                <a:spcBef>
                  <a:spcPct val="0"/>
                </a:spcBef>
              </a:pPr>
              <a:r>
                <a:rPr kumimoji="1" lang="zh-CN" altLang="en-US" sz="1400" b="1">
                  <a:solidFill>
                    <a:srgbClr val="000099"/>
                  </a:solidFill>
                  <a:cs typeface="Arial" pitchFamily="34" charset="0"/>
                </a:rPr>
                <a:t>药物有效性</a:t>
              </a:r>
              <a:r>
                <a:rPr kumimoji="1" lang="en-US" altLang="zh-CN" sz="1400" b="1">
                  <a:solidFill>
                    <a:srgbClr val="000099"/>
                  </a:solidFill>
                  <a:cs typeface="Arial" pitchFamily="34" charset="0"/>
                </a:rPr>
                <a:t>            </a:t>
              </a:r>
              <a:r>
                <a:rPr kumimoji="1" lang="zh-CN" altLang="en-US" sz="1400" b="1">
                  <a:solidFill>
                    <a:srgbClr val="000099"/>
                  </a:solidFill>
                  <a:cs typeface="Arial" pitchFamily="34" charset="0"/>
                </a:rPr>
                <a:t>分层研究</a:t>
              </a:r>
            </a:p>
            <a:p>
              <a:pPr algn="ctr" eaLnBrk="1" latinLnBrk="1" hangingPunct="1">
                <a:spcBef>
                  <a:spcPct val="0"/>
                </a:spcBef>
              </a:pPr>
              <a:r>
                <a:rPr kumimoji="1" lang="zh-CN" altLang="en-US" sz="1400" b="1">
                  <a:solidFill>
                    <a:srgbClr val="000099"/>
                  </a:solidFill>
                  <a:cs typeface="Arial" pitchFamily="34" charset="0"/>
                </a:rPr>
                <a:t>（</a:t>
              </a:r>
              <a:r>
                <a:rPr kumimoji="1" lang="en-US" altLang="zh-CN" sz="1400" b="1">
                  <a:solidFill>
                    <a:srgbClr val="000099"/>
                  </a:solidFill>
                  <a:cs typeface="Arial" pitchFamily="34" charset="0"/>
                </a:rPr>
                <a:t>9</a:t>
              </a:r>
              <a:r>
                <a:rPr kumimoji="1" lang="zh-CN" altLang="en-US" sz="1400" b="1">
                  <a:solidFill>
                    <a:srgbClr val="000099"/>
                  </a:solidFill>
                  <a:cs typeface="Arial" pitchFamily="34" charset="0"/>
                </a:rPr>
                <a:t>）</a:t>
              </a:r>
            </a:p>
          </p:txBody>
        </p:sp>
        <p:sp>
          <p:nvSpPr>
            <p:cNvPr id="495627" name="Text Box 11"/>
            <p:cNvSpPr txBox="1">
              <a:spLocks noChangeArrowheads="1"/>
            </p:cNvSpPr>
            <p:nvPr/>
          </p:nvSpPr>
          <p:spPr bwMode="auto">
            <a:xfrm>
              <a:off x="660" y="3504"/>
              <a:ext cx="808" cy="402"/>
            </a:xfrm>
            <a:prstGeom prst="rect">
              <a:avLst/>
            </a:prstGeom>
            <a:noFill/>
            <a:ln w="28575" algn="ctr">
              <a:noFill/>
              <a:prstDash val="dash"/>
              <a:miter lim="800000"/>
              <a:headEnd/>
              <a:tailEnd/>
            </a:ln>
            <a:effectLst/>
          </p:spPr>
          <p:txBody>
            <a:bodyPr lIns="0" tIns="0" rIns="0" bIns="0">
              <a:spAutoFit/>
            </a:bodyPr>
            <a:lstStyle/>
            <a:p>
              <a:pPr algn="ctr" eaLnBrk="1" latinLnBrk="1" hangingPunct="1">
                <a:spcBef>
                  <a:spcPct val="0"/>
                </a:spcBef>
              </a:pPr>
              <a:r>
                <a:rPr kumimoji="1" lang="zh-CN" altLang="en-US" sz="1400" b="1">
                  <a:solidFill>
                    <a:srgbClr val="000099"/>
                  </a:solidFill>
                  <a:cs typeface="Arial" pitchFamily="34" charset="0"/>
                </a:rPr>
                <a:t>药物作用机制</a:t>
              </a:r>
            </a:p>
            <a:p>
              <a:pPr algn="ctr" eaLnBrk="1" latinLnBrk="1" hangingPunct="1">
                <a:spcBef>
                  <a:spcPct val="0"/>
                </a:spcBef>
              </a:pPr>
              <a:endParaRPr kumimoji="1" lang="zh-CN" altLang="en-US" sz="1400" b="1">
                <a:solidFill>
                  <a:srgbClr val="000099"/>
                </a:solidFill>
                <a:cs typeface="Arial" pitchFamily="34" charset="0"/>
              </a:endParaRPr>
            </a:p>
            <a:p>
              <a:pPr algn="ctr" eaLnBrk="1" latinLnBrk="1" hangingPunct="1">
                <a:spcBef>
                  <a:spcPct val="0"/>
                </a:spcBef>
              </a:pPr>
              <a:r>
                <a:rPr kumimoji="1" lang="zh-CN" altLang="en-US" sz="1400" b="1">
                  <a:solidFill>
                    <a:srgbClr val="000099"/>
                  </a:solidFill>
                  <a:cs typeface="Arial" pitchFamily="34" charset="0"/>
                </a:rPr>
                <a:t>（</a:t>
              </a:r>
              <a:r>
                <a:rPr kumimoji="1" lang="en-US" altLang="zh-CN" sz="1400" b="1">
                  <a:solidFill>
                    <a:srgbClr val="000099"/>
                  </a:solidFill>
                  <a:cs typeface="Arial" pitchFamily="34" charset="0"/>
                </a:rPr>
                <a:t>13</a:t>
              </a:r>
              <a:r>
                <a:rPr kumimoji="1" lang="zh-CN" altLang="en-US" sz="1400" b="1">
                  <a:solidFill>
                    <a:srgbClr val="000099"/>
                  </a:solidFill>
                  <a:cs typeface="Arial" pitchFamily="34" charset="0"/>
                </a:rPr>
                <a:t>）</a:t>
              </a:r>
            </a:p>
          </p:txBody>
        </p:sp>
        <p:sp>
          <p:nvSpPr>
            <p:cNvPr id="495628" name="Rectangle 12"/>
            <p:cNvSpPr>
              <a:spLocks noChangeArrowheads="1"/>
            </p:cNvSpPr>
            <p:nvPr/>
          </p:nvSpPr>
          <p:spPr bwMode="auto">
            <a:xfrm>
              <a:off x="1210" y="983"/>
              <a:ext cx="3492" cy="318"/>
            </a:xfrm>
            <a:prstGeom prst="rect">
              <a:avLst/>
            </a:prstGeom>
            <a:solidFill>
              <a:schemeClr val="tx1"/>
            </a:solidFill>
            <a:ln w="28575" algn="ctr">
              <a:noFill/>
              <a:prstDash val="dash"/>
              <a:miter lim="800000"/>
              <a:headEnd/>
              <a:tailEnd/>
            </a:ln>
            <a:effectLst/>
          </p:spPr>
          <p:txBody>
            <a:bodyPr wrap="none" anchor="ctr">
              <a:spAutoFit/>
            </a:bodyPr>
            <a:lstStyle/>
            <a:p>
              <a:endParaRPr lang="zh-CN" altLang="en-US"/>
            </a:p>
          </p:txBody>
        </p:sp>
        <p:sp>
          <p:nvSpPr>
            <p:cNvPr id="495629" name="Text Box 13"/>
            <p:cNvSpPr txBox="1">
              <a:spLocks noChangeArrowheads="1"/>
            </p:cNvSpPr>
            <p:nvPr/>
          </p:nvSpPr>
          <p:spPr bwMode="auto">
            <a:xfrm>
              <a:off x="1708" y="893"/>
              <a:ext cx="590" cy="173"/>
            </a:xfrm>
            <a:prstGeom prst="rect">
              <a:avLst/>
            </a:prstGeom>
            <a:noFill/>
            <a:ln w="28575" algn="ctr">
              <a:noFill/>
              <a:prstDash val="dash"/>
              <a:miter lim="800000"/>
              <a:headEnd/>
              <a:tailEnd/>
            </a:ln>
            <a:effectLst/>
          </p:spPr>
          <p:txBody>
            <a:bodyPr lIns="0" tIns="0" rIns="0" bIns="0">
              <a:spAutoFit/>
            </a:bodyPr>
            <a:lstStyle/>
            <a:p>
              <a:pPr eaLnBrk="1" latinLnBrk="1" hangingPunct="1"/>
              <a:r>
                <a:rPr kumimoji="1" lang="en-US" altLang="zh-CN" b="1">
                  <a:solidFill>
                    <a:srgbClr val="000099"/>
                  </a:solidFill>
                  <a:ea typeface="Gulim" pitchFamily="34" charset="-127"/>
                  <a:cs typeface="Arial" pitchFamily="34" charset="0"/>
                </a:rPr>
                <a:t> I </a:t>
              </a:r>
              <a:r>
                <a:rPr kumimoji="1" lang="zh-CN" altLang="en-US" b="1">
                  <a:solidFill>
                    <a:srgbClr val="000099"/>
                  </a:solidFill>
                  <a:ea typeface="Gulim" pitchFamily="34" charset="-127"/>
                  <a:cs typeface="Arial" pitchFamily="34" charset="0"/>
                </a:rPr>
                <a:t>期</a:t>
              </a:r>
            </a:p>
          </p:txBody>
        </p:sp>
        <p:sp>
          <p:nvSpPr>
            <p:cNvPr id="495630" name="Text Box 14"/>
            <p:cNvSpPr txBox="1">
              <a:spLocks noChangeArrowheads="1"/>
            </p:cNvSpPr>
            <p:nvPr/>
          </p:nvSpPr>
          <p:spPr bwMode="auto">
            <a:xfrm>
              <a:off x="2497" y="893"/>
              <a:ext cx="590" cy="173"/>
            </a:xfrm>
            <a:prstGeom prst="rect">
              <a:avLst/>
            </a:prstGeom>
            <a:noFill/>
            <a:ln w="28575" algn="ctr">
              <a:noFill/>
              <a:prstDash val="dash"/>
              <a:miter lim="800000"/>
              <a:headEnd/>
              <a:tailEnd/>
            </a:ln>
            <a:effectLst/>
          </p:spPr>
          <p:txBody>
            <a:bodyPr lIns="0" tIns="0" rIns="0" bIns="0">
              <a:spAutoFit/>
            </a:bodyPr>
            <a:lstStyle/>
            <a:p>
              <a:pPr eaLnBrk="1" latinLnBrk="1" hangingPunct="1"/>
              <a:r>
                <a:rPr kumimoji="1" lang="en-US" altLang="zh-CN" b="1">
                  <a:solidFill>
                    <a:srgbClr val="000099"/>
                  </a:solidFill>
                  <a:ea typeface="Gulim" pitchFamily="34" charset="-127"/>
                  <a:cs typeface="Arial" pitchFamily="34" charset="0"/>
                </a:rPr>
                <a:t>II </a:t>
              </a:r>
              <a:r>
                <a:rPr kumimoji="1" lang="zh-CN" altLang="en-US" b="1">
                  <a:solidFill>
                    <a:srgbClr val="000099"/>
                  </a:solidFill>
                  <a:ea typeface="Gulim" pitchFamily="34" charset="-127"/>
                  <a:cs typeface="Arial" pitchFamily="34" charset="0"/>
                </a:rPr>
                <a:t>期</a:t>
              </a:r>
            </a:p>
          </p:txBody>
        </p:sp>
        <p:sp>
          <p:nvSpPr>
            <p:cNvPr id="495631" name="Text Box 15"/>
            <p:cNvSpPr txBox="1">
              <a:spLocks noChangeArrowheads="1"/>
            </p:cNvSpPr>
            <p:nvPr/>
          </p:nvSpPr>
          <p:spPr bwMode="auto">
            <a:xfrm>
              <a:off x="3332" y="893"/>
              <a:ext cx="689" cy="173"/>
            </a:xfrm>
            <a:prstGeom prst="rect">
              <a:avLst/>
            </a:prstGeom>
            <a:noFill/>
            <a:ln w="28575" algn="ctr">
              <a:noFill/>
              <a:prstDash val="dash"/>
              <a:miter lim="800000"/>
              <a:headEnd/>
              <a:tailEnd/>
            </a:ln>
            <a:effectLst/>
          </p:spPr>
          <p:txBody>
            <a:bodyPr lIns="0" tIns="0" rIns="0" bIns="0">
              <a:spAutoFit/>
            </a:bodyPr>
            <a:lstStyle/>
            <a:p>
              <a:pPr eaLnBrk="1" latinLnBrk="1" hangingPunct="1"/>
              <a:r>
                <a:rPr kumimoji="1" lang="en-US" altLang="zh-CN" b="1">
                  <a:solidFill>
                    <a:srgbClr val="000099"/>
                  </a:solidFill>
                  <a:ea typeface="Gulim" pitchFamily="34" charset="-127"/>
                  <a:cs typeface="Arial" pitchFamily="34" charset="0"/>
                </a:rPr>
                <a:t>III </a:t>
              </a:r>
              <a:r>
                <a:rPr kumimoji="1" lang="zh-CN" altLang="en-US" b="1">
                  <a:solidFill>
                    <a:srgbClr val="000099"/>
                  </a:solidFill>
                  <a:ea typeface="Gulim" pitchFamily="34" charset="-127"/>
                  <a:cs typeface="Arial" pitchFamily="34" charset="0"/>
                </a:rPr>
                <a:t>期</a:t>
              </a:r>
            </a:p>
          </p:txBody>
        </p:sp>
        <p:sp>
          <p:nvSpPr>
            <p:cNvPr id="495632" name="Text Box 16"/>
            <p:cNvSpPr txBox="1">
              <a:spLocks noChangeArrowheads="1"/>
            </p:cNvSpPr>
            <p:nvPr/>
          </p:nvSpPr>
          <p:spPr bwMode="auto">
            <a:xfrm>
              <a:off x="4203" y="893"/>
              <a:ext cx="635" cy="173"/>
            </a:xfrm>
            <a:prstGeom prst="rect">
              <a:avLst/>
            </a:prstGeom>
            <a:noFill/>
            <a:ln w="28575" algn="ctr">
              <a:noFill/>
              <a:prstDash val="dash"/>
              <a:miter lim="800000"/>
              <a:headEnd/>
              <a:tailEnd/>
            </a:ln>
            <a:effectLst/>
          </p:spPr>
          <p:txBody>
            <a:bodyPr lIns="0" tIns="0" rIns="0" bIns="0">
              <a:spAutoFit/>
            </a:bodyPr>
            <a:lstStyle/>
            <a:p>
              <a:pPr eaLnBrk="1" latinLnBrk="1" hangingPunct="1"/>
              <a:r>
                <a:rPr kumimoji="1" lang="en-US" altLang="zh-CN" b="1">
                  <a:solidFill>
                    <a:srgbClr val="000099"/>
                  </a:solidFill>
                  <a:ea typeface="Gulim" pitchFamily="34" charset="-127"/>
                  <a:cs typeface="Arial" pitchFamily="34" charset="0"/>
                </a:rPr>
                <a:t> IV </a:t>
              </a:r>
              <a:r>
                <a:rPr kumimoji="1" lang="zh-CN" altLang="en-US" b="1">
                  <a:solidFill>
                    <a:srgbClr val="000099"/>
                  </a:solidFill>
                  <a:ea typeface="Gulim" pitchFamily="34" charset="-127"/>
                  <a:cs typeface="Arial" pitchFamily="34" charset="0"/>
                </a:rPr>
                <a:t>期</a:t>
              </a:r>
            </a:p>
          </p:txBody>
        </p:sp>
        <p:sp>
          <p:nvSpPr>
            <p:cNvPr id="495633" name="Rectangle 17"/>
            <p:cNvSpPr>
              <a:spLocks noChangeArrowheads="1"/>
            </p:cNvSpPr>
            <p:nvPr/>
          </p:nvSpPr>
          <p:spPr bwMode="auto">
            <a:xfrm>
              <a:off x="1530" y="894"/>
              <a:ext cx="133" cy="153"/>
            </a:xfrm>
            <a:prstGeom prst="rect">
              <a:avLst/>
            </a:prstGeom>
            <a:solidFill>
              <a:srgbClr val="9999FF"/>
            </a:solidFill>
            <a:ln w="11113" algn="ctr">
              <a:solidFill>
                <a:srgbClr val="000000"/>
              </a:solidFill>
              <a:miter lim="800000"/>
              <a:headEnd/>
              <a:tailEnd/>
            </a:ln>
            <a:effectLst/>
          </p:spPr>
          <p:txBody>
            <a:bodyPr/>
            <a:lstStyle/>
            <a:p>
              <a:endParaRPr lang="zh-CN" altLang="en-US"/>
            </a:p>
          </p:txBody>
        </p:sp>
        <p:sp>
          <p:nvSpPr>
            <p:cNvPr id="495634" name="Rectangle 18"/>
            <p:cNvSpPr>
              <a:spLocks noChangeArrowheads="1"/>
            </p:cNvSpPr>
            <p:nvPr/>
          </p:nvSpPr>
          <p:spPr bwMode="auto">
            <a:xfrm>
              <a:off x="2304" y="894"/>
              <a:ext cx="133" cy="153"/>
            </a:xfrm>
            <a:prstGeom prst="rect">
              <a:avLst/>
            </a:prstGeom>
            <a:solidFill>
              <a:srgbClr val="CCFFCC"/>
            </a:solidFill>
            <a:ln w="11176" algn="ctr">
              <a:solidFill>
                <a:srgbClr val="000000"/>
              </a:solidFill>
              <a:miter lim="800000"/>
              <a:headEnd/>
              <a:tailEnd/>
            </a:ln>
            <a:effectLst/>
          </p:spPr>
          <p:txBody>
            <a:bodyPr/>
            <a:lstStyle/>
            <a:p>
              <a:endParaRPr lang="zh-CN" altLang="en-US"/>
            </a:p>
          </p:txBody>
        </p:sp>
        <p:sp>
          <p:nvSpPr>
            <p:cNvPr id="495635" name="Rectangle 19"/>
            <p:cNvSpPr>
              <a:spLocks noChangeArrowheads="1"/>
            </p:cNvSpPr>
            <p:nvPr/>
          </p:nvSpPr>
          <p:spPr bwMode="auto">
            <a:xfrm>
              <a:off x="3138" y="894"/>
              <a:ext cx="133" cy="153"/>
            </a:xfrm>
            <a:prstGeom prst="rect">
              <a:avLst/>
            </a:prstGeom>
            <a:solidFill>
              <a:srgbClr val="4D4D73"/>
            </a:solidFill>
            <a:ln w="11176" algn="ctr">
              <a:solidFill>
                <a:srgbClr val="000000"/>
              </a:solidFill>
              <a:miter lim="800000"/>
              <a:headEnd/>
              <a:tailEnd/>
            </a:ln>
            <a:effectLst/>
          </p:spPr>
          <p:txBody>
            <a:bodyPr/>
            <a:lstStyle/>
            <a:p>
              <a:endParaRPr lang="zh-CN" altLang="en-US"/>
            </a:p>
          </p:txBody>
        </p:sp>
        <p:sp>
          <p:nvSpPr>
            <p:cNvPr id="495636" name="Rectangle 20"/>
            <p:cNvSpPr>
              <a:spLocks noChangeArrowheads="1"/>
            </p:cNvSpPr>
            <p:nvPr/>
          </p:nvSpPr>
          <p:spPr bwMode="auto">
            <a:xfrm>
              <a:off x="4063" y="894"/>
              <a:ext cx="133" cy="153"/>
            </a:xfrm>
            <a:prstGeom prst="rect">
              <a:avLst/>
            </a:prstGeom>
            <a:solidFill>
              <a:srgbClr val="C7FF29"/>
            </a:solidFill>
            <a:ln w="11176" algn="ctr">
              <a:solidFill>
                <a:srgbClr val="000000"/>
              </a:solidFill>
              <a:miter lim="800000"/>
              <a:headEnd/>
              <a:tailEnd/>
            </a:ln>
            <a:effectLst/>
          </p:spPr>
          <p:txBody>
            <a:bodyPr/>
            <a:lstStyle/>
            <a:p>
              <a:endParaRPr lang="zh-CN" altLang="en-US"/>
            </a:p>
          </p:txBody>
        </p:sp>
        <p:sp>
          <p:nvSpPr>
            <p:cNvPr id="495637" name="Freeform 21"/>
            <p:cNvSpPr>
              <a:spLocks/>
            </p:cNvSpPr>
            <p:nvPr/>
          </p:nvSpPr>
          <p:spPr bwMode="auto">
            <a:xfrm>
              <a:off x="668" y="3397"/>
              <a:ext cx="4833" cy="35"/>
            </a:xfrm>
            <a:custGeom>
              <a:avLst/>
              <a:gdLst/>
              <a:ahLst/>
              <a:cxnLst>
                <a:cxn ang="0">
                  <a:pos x="0" y="35"/>
                </a:cxn>
                <a:cxn ang="0">
                  <a:pos x="49" y="0"/>
                </a:cxn>
                <a:cxn ang="0">
                  <a:pos x="4833" y="0"/>
                </a:cxn>
                <a:cxn ang="0">
                  <a:pos x="4784" y="35"/>
                </a:cxn>
                <a:cxn ang="0">
                  <a:pos x="0" y="35"/>
                </a:cxn>
              </a:cxnLst>
              <a:rect l="0" t="0" r="r" b="b"/>
              <a:pathLst>
                <a:path w="4833" h="35">
                  <a:moveTo>
                    <a:pt x="0" y="35"/>
                  </a:moveTo>
                  <a:lnTo>
                    <a:pt x="49" y="0"/>
                  </a:lnTo>
                  <a:lnTo>
                    <a:pt x="4833" y="0"/>
                  </a:lnTo>
                  <a:lnTo>
                    <a:pt x="4784" y="35"/>
                  </a:lnTo>
                  <a:lnTo>
                    <a:pt x="0" y="35"/>
                  </a:lnTo>
                  <a:close/>
                </a:path>
              </a:pathLst>
            </a:custGeom>
            <a:solidFill>
              <a:srgbClr val="808080"/>
            </a:solidFill>
            <a:ln w="9525">
              <a:noFill/>
              <a:round/>
              <a:headEnd/>
              <a:tailEnd/>
            </a:ln>
          </p:spPr>
          <p:txBody>
            <a:bodyPr/>
            <a:lstStyle/>
            <a:p>
              <a:endParaRPr lang="zh-CN" altLang="en-US"/>
            </a:p>
          </p:txBody>
        </p:sp>
        <p:sp>
          <p:nvSpPr>
            <p:cNvPr id="495638" name="Freeform 22"/>
            <p:cNvSpPr>
              <a:spLocks/>
            </p:cNvSpPr>
            <p:nvPr/>
          </p:nvSpPr>
          <p:spPr bwMode="auto">
            <a:xfrm>
              <a:off x="668" y="1431"/>
              <a:ext cx="49" cy="2001"/>
            </a:xfrm>
            <a:custGeom>
              <a:avLst/>
              <a:gdLst/>
              <a:ahLst/>
              <a:cxnLst>
                <a:cxn ang="0">
                  <a:pos x="0" y="2001"/>
                </a:cxn>
                <a:cxn ang="0">
                  <a:pos x="0" y="35"/>
                </a:cxn>
                <a:cxn ang="0">
                  <a:pos x="49" y="0"/>
                </a:cxn>
                <a:cxn ang="0">
                  <a:pos x="49" y="1966"/>
                </a:cxn>
                <a:cxn ang="0">
                  <a:pos x="0" y="2001"/>
                </a:cxn>
              </a:cxnLst>
              <a:rect l="0" t="0" r="r" b="b"/>
              <a:pathLst>
                <a:path w="49" h="2001">
                  <a:moveTo>
                    <a:pt x="0" y="2001"/>
                  </a:moveTo>
                  <a:lnTo>
                    <a:pt x="0" y="35"/>
                  </a:lnTo>
                  <a:lnTo>
                    <a:pt x="49" y="0"/>
                  </a:lnTo>
                  <a:lnTo>
                    <a:pt x="49" y="1966"/>
                  </a:lnTo>
                  <a:lnTo>
                    <a:pt x="0" y="2001"/>
                  </a:lnTo>
                  <a:close/>
                </a:path>
              </a:pathLst>
            </a:custGeom>
            <a:noFill/>
            <a:ln w="9525">
              <a:noFill/>
              <a:round/>
              <a:headEnd/>
              <a:tailEnd/>
            </a:ln>
          </p:spPr>
          <p:txBody>
            <a:bodyPr/>
            <a:lstStyle/>
            <a:p>
              <a:endParaRPr lang="zh-CN" altLang="en-US"/>
            </a:p>
          </p:txBody>
        </p:sp>
        <p:sp>
          <p:nvSpPr>
            <p:cNvPr id="495639" name="Rectangle 23"/>
            <p:cNvSpPr>
              <a:spLocks noChangeArrowheads="1"/>
            </p:cNvSpPr>
            <p:nvPr/>
          </p:nvSpPr>
          <p:spPr bwMode="auto">
            <a:xfrm>
              <a:off x="717" y="1431"/>
              <a:ext cx="4784" cy="1966"/>
            </a:xfrm>
            <a:prstGeom prst="rect">
              <a:avLst/>
            </a:prstGeom>
            <a:noFill/>
            <a:ln w="9525">
              <a:noFill/>
              <a:miter lim="800000"/>
              <a:headEnd/>
              <a:tailEnd/>
            </a:ln>
          </p:spPr>
          <p:txBody>
            <a:bodyPr/>
            <a:lstStyle/>
            <a:p>
              <a:endParaRPr lang="zh-CN" altLang="en-US"/>
            </a:p>
          </p:txBody>
        </p:sp>
        <p:sp>
          <p:nvSpPr>
            <p:cNvPr id="495640" name="Freeform 24"/>
            <p:cNvSpPr>
              <a:spLocks/>
            </p:cNvSpPr>
            <p:nvPr/>
          </p:nvSpPr>
          <p:spPr bwMode="auto">
            <a:xfrm>
              <a:off x="668" y="3397"/>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1" name="Freeform 25"/>
            <p:cNvSpPr>
              <a:spLocks/>
            </p:cNvSpPr>
            <p:nvPr/>
          </p:nvSpPr>
          <p:spPr bwMode="auto">
            <a:xfrm>
              <a:off x="668" y="3179"/>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2" name="Freeform 26"/>
            <p:cNvSpPr>
              <a:spLocks/>
            </p:cNvSpPr>
            <p:nvPr/>
          </p:nvSpPr>
          <p:spPr bwMode="auto">
            <a:xfrm>
              <a:off x="668" y="2960"/>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3" name="Freeform 27"/>
            <p:cNvSpPr>
              <a:spLocks/>
            </p:cNvSpPr>
            <p:nvPr/>
          </p:nvSpPr>
          <p:spPr bwMode="auto">
            <a:xfrm>
              <a:off x="668" y="2742"/>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4" name="Freeform 28"/>
            <p:cNvSpPr>
              <a:spLocks/>
            </p:cNvSpPr>
            <p:nvPr/>
          </p:nvSpPr>
          <p:spPr bwMode="auto">
            <a:xfrm>
              <a:off x="668" y="2523"/>
              <a:ext cx="4833" cy="36"/>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5" name="Freeform 29"/>
            <p:cNvSpPr>
              <a:spLocks/>
            </p:cNvSpPr>
            <p:nvPr/>
          </p:nvSpPr>
          <p:spPr bwMode="auto">
            <a:xfrm>
              <a:off x="668" y="2305"/>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6" name="Freeform 30"/>
            <p:cNvSpPr>
              <a:spLocks/>
            </p:cNvSpPr>
            <p:nvPr/>
          </p:nvSpPr>
          <p:spPr bwMode="auto">
            <a:xfrm>
              <a:off x="668" y="2087"/>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7" name="Freeform 31"/>
            <p:cNvSpPr>
              <a:spLocks/>
            </p:cNvSpPr>
            <p:nvPr/>
          </p:nvSpPr>
          <p:spPr bwMode="auto">
            <a:xfrm>
              <a:off x="668" y="1868"/>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8" name="Freeform 32"/>
            <p:cNvSpPr>
              <a:spLocks/>
            </p:cNvSpPr>
            <p:nvPr/>
          </p:nvSpPr>
          <p:spPr bwMode="auto">
            <a:xfrm>
              <a:off x="668" y="1650"/>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49" name="Freeform 33"/>
            <p:cNvSpPr>
              <a:spLocks/>
            </p:cNvSpPr>
            <p:nvPr/>
          </p:nvSpPr>
          <p:spPr bwMode="auto">
            <a:xfrm>
              <a:off x="668" y="1431"/>
              <a:ext cx="4833" cy="35"/>
            </a:xfrm>
            <a:custGeom>
              <a:avLst/>
              <a:gdLst/>
              <a:ahLst/>
              <a:cxnLst>
                <a:cxn ang="0">
                  <a:pos x="0" y="5"/>
                </a:cxn>
                <a:cxn ang="0">
                  <a:pos x="7" y="0"/>
                </a:cxn>
                <a:cxn ang="0">
                  <a:pos x="686" y="0"/>
                </a:cxn>
              </a:cxnLst>
              <a:rect l="0" t="0" r="r" b="b"/>
              <a:pathLst>
                <a:path w="686" h="5">
                  <a:moveTo>
                    <a:pt x="0" y="5"/>
                  </a:moveTo>
                  <a:lnTo>
                    <a:pt x="7" y="0"/>
                  </a:lnTo>
                  <a:lnTo>
                    <a:pt x="686" y="0"/>
                  </a:lnTo>
                </a:path>
              </a:pathLst>
            </a:custGeom>
            <a:noFill/>
            <a:ln w="11113">
              <a:solidFill>
                <a:srgbClr val="000000"/>
              </a:solidFill>
              <a:prstDash val="solid"/>
              <a:round/>
              <a:headEnd/>
              <a:tailEnd/>
            </a:ln>
          </p:spPr>
          <p:txBody>
            <a:bodyPr/>
            <a:lstStyle/>
            <a:p>
              <a:endParaRPr lang="zh-CN" altLang="en-US"/>
            </a:p>
          </p:txBody>
        </p:sp>
        <p:sp>
          <p:nvSpPr>
            <p:cNvPr id="495650" name="Freeform 34"/>
            <p:cNvSpPr>
              <a:spLocks/>
            </p:cNvSpPr>
            <p:nvPr/>
          </p:nvSpPr>
          <p:spPr bwMode="auto">
            <a:xfrm>
              <a:off x="668" y="3397"/>
              <a:ext cx="4833" cy="35"/>
            </a:xfrm>
            <a:custGeom>
              <a:avLst/>
              <a:gdLst/>
              <a:ahLst/>
              <a:cxnLst>
                <a:cxn ang="0">
                  <a:pos x="4833" y="0"/>
                </a:cxn>
                <a:cxn ang="0">
                  <a:pos x="4784" y="35"/>
                </a:cxn>
                <a:cxn ang="0">
                  <a:pos x="0" y="35"/>
                </a:cxn>
                <a:cxn ang="0">
                  <a:pos x="49" y="0"/>
                </a:cxn>
                <a:cxn ang="0">
                  <a:pos x="4833" y="0"/>
                </a:cxn>
              </a:cxnLst>
              <a:rect l="0" t="0" r="r" b="b"/>
              <a:pathLst>
                <a:path w="4833" h="35">
                  <a:moveTo>
                    <a:pt x="4833" y="0"/>
                  </a:moveTo>
                  <a:lnTo>
                    <a:pt x="4784" y="35"/>
                  </a:lnTo>
                  <a:lnTo>
                    <a:pt x="0" y="35"/>
                  </a:lnTo>
                  <a:lnTo>
                    <a:pt x="49" y="0"/>
                  </a:lnTo>
                  <a:lnTo>
                    <a:pt x="4833" y="0"/>
                  </a:lnTo>
                  <a:close/>
                </a:path>
              </a:pathLst>
            </a:custGeom>
            <a:noFill/>
            <a:ln w="11113">
              <a:solidFill>
                <a:srgbClr val="000000"/>
              </a:solidFill>
              <a:prstDash val="solid"/>
              <a:round/>
              <a:headEnd/>
              <a:tailEnd/>
            </a:ln>
          </p:spPr>
          <p:txBody>
            <a:bodyPr/>
            <a:lstStyle/>
            <a:p>
              <a:endParaRPr lang="zh-CN" altLang="en-US"/>
            </a:p>
          </p:txBody>
        </p:sp>
        <p:sp>
          <p:nvSpPr>
            <p:cNvPr id="495651" name="Freeform 35"/>
            <p:cNvSpPr>
              <a:spLocks/>
            </p:cNvSpPr>
            <p:nvPr/>
          </p:nvSpPr>
          <p:spPr bwMode="auto">
            <a:xfrm>
              <a:off x="668" y="1431"/>
              <a:ext cx="49" cy="2001"/>
            </a:xfrm>
            <a:custGeom>
              <a:avLst/>
              <a:gdLst/>
              <a:ahLst/>
              <a:cxnLst>
                <a:cxn ang="0">
                  <a:pos x="0" y="2001"/>
                </a:cxn>
                <a:cxn ang="0">
                  <a:pos x="0" y="35"/>
                </a:cxn>
                <a:cxn ang="0">
                  <a:pos x="49" y="0"/>
                </a:cxn>
                <a:cxn ang="0">
                  <a:pos x="49" y="1966"/>
                </a:cxn>
                <a:cxn ang="0">
                  <a:pos x="0" y="2001"/>
                </a:cxn>
              </a:cxnLst>
              <a:rect l="0" t="0" r="r" b="b"/>
              <a:pathLst>
                <a:path w="49" h="2001">
                  <a:moveTo>
                    <a:pt x="0" y="2001"/>
                  </a:moveTo>
                  <a:lnTo>
                    <a:pt x="0" y="35"/>
                  </a:lnTo>
                  <a:lnTo>
                    <a:pt x="49" y="0"/>
                  </a:lnTo>
                  <a:lnTo>
                    <a:pt x="49" y="1966"/>
                  </a:lnTo>
                  <a:lnTo>
                    <a:pt x="0" y="2001"/>
                  </a:lnTo>
                  <a:close/>
                </a:path>
              </a:pathLst>
            </a:custGeom>
            <a:noFill/>
            <a:ln w="11113">
              <a:solidFill>
                <a:srgbClr val="000000"/>
              </a:solidFill>
              <a:prstDash val="solid"/>
              <a:round/>
              <a:headEnd/>
              <a:tailEnd/>
            </a:ln>
          </p:spPr>
          <p:txBody>
            <a:bodyPr/>
            <a:lstStyle/>
            <a:p>
              <a:endParaRPr lang="zh-CN" altLang="en-US"/>
            </a:p>
          </p:txBody>
        </p:sp>
        <p:sp>
          <p:nvSpPr>
            <p:cNvPr id="495652" name="Rectangle 36"/>
            <p:cNvSpPr>
              <a:spLocks noChangeArrowheads="1"/>
            </p:cNvSpPr>
            <p:nvPr/>
          </p:nvSpPr>
          <p:spPr bwMode="auto">
            <a:xfrm>
              <a:off x="717" y="1431"/>
              <a:ext cx="4784" cy="1966"/>
            </a:xfrm>
            <a:prstGeom prst="rect">
              <a:avLst/>
            </a:prstGeom>
            <a:noFill/>
            <a:ln w="11113">
              <a:solidFill>
                <a:srgbClr val="000000"/>
              </a:solidFill>
              <a:miter lim="800000"/>
              <a:headEnd/>
              <a:tailEnd/>
            </a:ln>
          </p:spPr>
          <p:txBody>
            <a:bodyPr/>
            <a:lstStyle/>
            <a:p>
              <a:endParaRPr lang="zh-CN" altLang="en-US"/>
            </a:p>
          </p:txBody>
        </p:sp>
        <p:sp>
          <p:nvSpPr>
            <p:cNvPr id="495653" name="Freeform 37"/>
            <p:cNvSpPr>
              <a:spLocks/>
            </p:cNvSpPr>
            <p:nvPr/>
          </p:nvSpPr>
          <p:spPr bwMode="auto">
            <a:xfrm>
              <a:off x="921" y="2523"/>
              <a:ext cx="50" cy="909"/>
            </a:xfrm>
            <a:custGeom>
              <a:avLst/>
              <a:gdLst/>
              <a:ahLst/>
              <a:cxnLst>
                <a:cxn ang="0">
                  <a:pos x="0" y="909"/>
                </a:cxn>
                <a:cxn ang="0">
                  <a:pos x="0" y="36"/>
                </a:cxn>
                <a:cxn ang="0">
                  <a:pos x="50" y="0"/>
                </a:cxn>
                <a:cxn ang="0">
                  <a:pos x="50" y="874"/>
                </a:cxn>
                <a:cxn ang="0">
                  <a:pos x="0" y="909"/>
                </a:cxn>
              </a:cxnLst>
              <a:rect l="0" t="0" r="r" b="b"/>
              <a:pathLst>
                <a:path w="50" h="909">
                  <a:moveTo>
                    <a:pt x="0" y="909"/>
                  </a:moveTo>
                  <a:lnTo>
                    <a:pt x="0" y="36"/>
                  </a:lnTo>
                  <a:lnTo>
                    <a:pt x="50" y="0"/>
                  </a:lnTo>
                  <a:lnTo>
                    <a:pt x="50" y="874"/>
                  </a:lnTo>
                  <a:lnTo>
                    <a:pt x="0" y="909"/>
                  </a:lnTo>
                  <a:close/>
                </a:path>
              </a:pathLst>
            </a:custGeom>
            <a:solidFill>
              <a:srgbClr val="4D4D80"/>
            </a:solidFill>
            <a:ln w="11113">
              <a:solidFill>
                <a:srgbClr val="000000"/>
              </a:solidFill>
              <a:prstDash val="solid"/>
              <a:round/>
              <a:headEnd/>
              <a:tailEnd/>
            </a:ln>
          </p:spPr>
          <p:txBody>
            <a:bodyPr/>
            <a:lstStyle/>
            <a:p>
              <a:endParaRPr lang="zh-CN" altLang="en-US"/>
            </a:p>
          </p:txBody>
        </p:sp>
        <p:sp>
          <p:nvSpPr>
            <p:cNvPr id="495654" name="Rectangle 38"/>
            <p:cNvSpPr>
              <a:spLocks noChangeArrowheads="1"/>
            </p:cNvSpPr>
            <p:nvPr/>
          </p:nvSpPr>
          <p:spPr bwMode="auto">
            <a:xfrm>
              <a:off x="773" y="2559"/>
              <a:ext cx="148" cy="873"/>
            </a:xfrm>
            <a:prstGeom prst="rect">
              <a:avLst/>
            </a:prstGeom>
            <a:solidFill>
              <a:srgbClr val="9999FF"/>
            </a:solidFill>
            <a:ln w="11113">
              <a:solidFill>
                <a:srgbClr val="000000"/>
              </a:solidFill>
              <a:miter lim="800000"/>
              <a:headEnd/>
              <a:tailEnd/>
            </a:ln>
          </p:spPr>
          <p:txBody>
            <a:bodyPr/>
            <a:lstStyle/>
            <a:p>
              <a:endParaRPr lang="zh-CN" altLang="en-US"/>
            </a:p>
          </p:txBody>
        </p:sp>
        <p:sp>
          <p:nvSpPr>
            <p:cNvPr id="495655" name="Freeform 39"/>
            <p:cNvSpPr>
              <a:spLocks/>
            </p:cNvSpPr>
            <p:nvPr/>
          </p:nvSpPr>
          <p:spPr bwMode="auto">
            <a:xfrm>
              <a:off x="773" y="2523"/>
              <a:ext cx="198" cy="36"/>
            </a:xfrm>
            <a:custGeom>
              <a:avLst/>
              <a:gdLst/>
              <a:ahLst/>
              <a:cxnLst>
                <a:cxn ang="0">
                  <a:pos x="148" y="36"/>
                </a:cxn>
                <a:cxn ang="0">
                  <a:pos x="198" y="0"/>
                </a:cxn>
                <a:cxn ang="0">
                  <a:pos x="50" y="0"/>
                </a:cxn>
                <a:cxn ang="0">
                  <a:pos x="0" y="36"/>
                </a:cxn>
                <a:cxn ang="0">
                  <a:pos x="148" y="36"/>
                </a:cxn>
              </a:cxnLst>
              <a:rect l="0" t="0" r="r" b="b"/>
              <a:pathLst>
                <a:path w="198" h="36">
                  <a:moveTo>
                    <a:pt x="148" y="36"/>
                  </a:moveTo>
                  <a:lnTo>
                    <a:pt x="198" y="0"/>
                  </a:lnTo>
                  <a:lnTo>
                    <a:pt x="50" y="0"/>
                  </a:lnTo>
                  <a:lnTo>
                    <a:pt x="0" y="36"/>
                  </a:lnTo>
                  <a:lnTo>
                    <a:pt x="148" y="36"/>
                  </a:lnTo>
                  <a:close/>
                </a:path>
              </a:pathLst>
            </a:custGeom>
            <a:solidFill>
              <a:srgbClr val="7373BF"/>
            </a:solidFill>
            <a:ln w="11113">
              <a:solidFill>
                <a:srgbClr val="000000"/>
              </a:solidFill>
              <a:prstDash val="solid"/>
              <a:round/>
              <a:headEnd/>
              <a:tailEnd/>
            </a:ln>
          </p:spPr>
          <p:txBody>
            <a:bodyPr/>
            <a:lstStyle/>
            <a:p>
              <a:endParaRPr lang="zh-CN" altLang="en-US"/>
            </a:p>
          </p:txBody>
        </p:sp>
        <p:sp>
          <p:nvSpPr>
            <p:cNvPr id="495656" name="Freeform 40"/>
            <p:cNvSpPr>
              <a:spLocks/>
            </p:cNvSpPr>
            <p:nvPr/>
          </p:nvSpPr>
          <p:spPr bwMode="auto">
            <a:xfrm>
              <a:off x="1062" y="2523"/>
              <a:ext cx="50" cy="909"/>
            </a:xfrm>
            <a:custGeom>
              <a:avLst/>
              <a:gdLst/>
              <a:ahLst/>
              <a:cxnLst>
                <a:cxn ang="0">
                  <a:pos x="0" y="909"/>
                </a:cxn>
                <a:cxn ang="0">
                  <a:pos x="0" y="36"/>
                </a:cxn>
                <a:cxn ang="0">
                  <a:pos x="50" y="0"/>
                </a:cxn>
                <a:cxn ang="0">
                  <a:pos x="50" y="874"/>
                </a:cxn>
                <a:cxn ang="0">
                  <a:pos x="0" y="909"/>
                </a:cxn>
              </a:cxnLst>
              <a:rect l="0" t="0" r="r" b="b"/>
              <a:pathLst>
                <a:path w="50" h="909">
                  <a:moveTo>
                    <a:pt x="0" y="909"/>
                  </a:moveTo>
                  <a:lnTo>
                    <a:pt x="0" y="36"/>
                  </a:lnTo>
                  <a:lnTo>
                    <a:pt x="50" y="0"/>
                  </a:lnTo>
                  <a:lnTo>
                    <a:pt x="50" y="874"/>
                  </a:lnTo>
                  <a:lnTo>
                    <a:pt x="0" y="909"/>
                  </a:lnTo>
                  <a:close/>
                </a:path>
              </a:pathLst>
            </a:custGeom>
            <a:solidFill>
              <a:srgbClr val="4D4D66"/>
            </a:solidFill>
            <a:ln w="11113">
              <a:solidFill>
                <a:srgbClr val="000000"/>
              </a:solidFill>
              <a:prstDash val="solid"/>
              <a:round/>
              <a:headEnd/>
              <a:tailEnd/>
            </a:ln>
          </p:spPr>
          <p:txBody>
            <a:bodyPr/>
            <a:lstStyle/>
            <a:p>
              <a:endParaRPr lang="zh-CN" altLang="en-US"/>
            </a:p>
          </p:txBody>
        </p:sp>
        <p:sp>
          <p:nvSpPr>
            <p:cNvPr id="495657" name="Rectangle 41"/>
            <p:cNvSpPr>
              <a:spLocks noChangeArrowheads="1"/>
            </p:cNvSpPr>
            <p:nvPr/>
          </p:nvSpPr>
          <p:spPr bwMode="auto">
            <a:xfrm>
              <a:off x="921" y="2559"/>
              <a:ext cx="141" cy="873"/>
            </a:xfrm>
            <a:prstGeom prst="rect">
              <a:avLst/>
            </a:prstGeom>
            <a:solidFill>
              <a:srgbClr val="CCFFCC"/>
            </a:solidFill>
            <a:ln w="11176">
              <a:solidFill>
                <a:srgbClr val="000000"/>
              </a:solidFill>
              <a:miter lim="800000"/>
              <a:headEnd/>
              <a:tailEnd/>
            </a:ln>
          </p:spPr>
          <p:txBody>
            <a:bodyPr/>
            <a:lstStyle/>
            <a:p>
              <a:endParaRPr lang="zh-CN" altLang="en-US"/>
            </a:p>
          </p:txBody>
        </p:sp>
        <p:sp>
          <p:nvSpPr>
            <p:cNvPr id="495658" name="Freeform 42"/>
            <p:cNvSpPr>
              <a:spLocks/>
            </p:cNvSpPr>
            <p:nvPr/>
          </p:nvSpPr>
          <p:spPr bwMode="auto">
            <a:xfrm>
              <a:off x="921" y="2523"/>
              <a:ext cx="191" cy="36"/>
            </a:xfrm>
            <a:custGeom>
              <a:avLst/>
              <a:gdLst/>
              <a:ahLst/>
              <a:cxnLst>
                <a:cxn ang="0">
                  <a:pos x="141" y="36"/>
                </a:cxn>
                <a:cxn ang="0">
                  <a:pos x="191" y="0"/>
                </a:cxn>
                <a:cxn ang="0">
                  <a:pos x="50" y="0"/>
                </a:cxn>
                <a:cxn ang="0">
                  <a:pos x="0" y="36"/>
                </a:cxn>
                <a:cxn ang="0">
                  <a:pos x="141" y="36"/>
                </a:cxn>
              </a:cxnLst>
              <a:rect l="0" t="0" r="r" b="b"/>
              <a:pathLst>
                <a:path w="191" h="36">
                  <a:moveTo>
                    <a:pt x="141" y="36"/>
                  </a:moveTo>
                  <a:lnTo>
                    <a:pt x="191" y="0"/>
                  </a:lnTo>
                  <a:lnTo>
                    <a:pt x="50" y="0"/>
                  </a:lnTo>
                  <a:lnTo>
                    <a:pt x="0" y="36"/>
                  </a:lnTo>
                  <a:lnTo>
                    <a:pt x="141" y="36"/>
                  </a:lnTo>
                  <a:close/>
                </a:path>
              </a:pathLst>
            </a:custGeom>
            <a:solidFill>
              <a:srgbClr val="737399"/>
            </a:solidFill>
            <a:ln w="11113">
              <a:solidFill>
                <a:srgbClr val="000000"/>
              </a:solidFill>
              <a:prstDash val="solid"/>
              <a:round/>
              <a:headEnd/>
              <a:tailEnd/>
            </a:ln>
          </p:spPr>
          <p:txBody>
            <a:bodyPr/>
            <a:lstStyle/>
            <a:p>
              <a:endParaRPr lang="zh-CN" altLang="en-US"/>
            </a:p>
          </p:txBody>
        </p:sp>
        <p:sp>
          <p:nvSpPr>
            <p:cNvPr id="495659" name="Freeform 43"/>
            <p:cNvSpPr>
              <a:spLocks/>
            </p:cNvSpPr>
            <p:nvPr/>
          </p:nvSpPr>
          <p:spPr bwMode="auto">
            <a:xfrm>
              <a:off x="1210" y="3179"/>
              <a:ext cx="50" cy="253"/>
            </a:xfrm>
            <a:custGeom>
              <a:avLst/>
              <a:gdLst/>
              <a:ahLst/>
              <a:cxnLst>
                <a:cxn ang="0">
                  <a:pos x="0" y="253"/>
                </a:cxn>
                <a:cxn ang="0">
                  <a:pos x="0" y="35"/>
                </a:cxn>
                <a:cxn ang="0">
                  <a:pos x="50" y="0"/>
                </a:cxn>
                <a:cxn ang="0">
                  <a:pos x="50" y="218"/>
                </a:cxn>
                <a:cxn ang="0">
                  <a:pos x="0" y="253"/>
                </a:cxn>
              </a:cxnLst>
              <a:rect l="0" t="0" r="r" b="b"/>
              <a:pathLst>
                <a:path w="50" h="253">
                  <a:moveTo>
                    <a:pt x="0" y="253"/>
                  </a:moveTo>
                  <a:lnTo>
                    <a:pt x="0" y="35"/>
                  </a:lnTo>
                  <a:lnTo>
                    <a:pt x="50" y="0"/>
                  </a:lnTo>
                  <a:lnTo>
                    <a:pt x="50" y="218"/>
                  </a:lnTo>
                  <a:lnTo>
                    <a:pt x="0" y="253"/>
                  </a:lnTo>
                  <a:close/>
                </a:path>
              </a:pathLst>
            </a:custGeom>
            <a:solidFill>
              <a:srgbClr val="33334D"/>
            </a:solidFill>
            <a:ln w="11113">
              <a:solidFill>
                <a:srgbClr val="000000"/>
              </a:solidFill>
              <a:prstDash val="solid"/>
              <a:round/>
              <a:headEnd/>
              <a:tailEnd/>
            </a:ln>
          </p:spPr>
          <p:txBody>
            <a:bodyPr/>
            <a:lstStyle/>
            <a:p>
              <a:endParaRPr lang="zh-CN" altLang="en-US"/>
            </a:p>
          </p:txBody>
        </p:sp>
        <p:sp>
          <p:nvSpPr>
            <p:cNvPr id="495660" name="Rectangle 44"/>
            <p:cNvSpPr>
              <a:spLocks noChangeArrowheads="1"/>
            </p:cNvSpPr>
            <p:nvPr/>
          </p:nvSpPr>
          <p:spPr bwMode="auto">
            <a:xfrm>
              <a:off x="1062" y="3214"/>
              <a:ext cx="148" cy="218"/>
            </a:xfrm>
            <a:prstGeom prst="rect">
              <a:avLst/>
            </a:prstGeom>
            <a:solidFill>
              <a:srgbClr val="4D4D73"/>
            </a:solidFill>
            <a:ln w="11176">
              <a:solidFill>
                <a:srgbClr val="000000"/>
              </a:solidFill>
              <a:miter lim="800000"/>
              <a:headEnd/>
              <a:tailEnd/>
            </a:ln>
          </p:spPr>
          <p:txBody>
            <a:bodyPr/>
            <a:lstStyle/>
            <a:p>
              <a:endParaRPr lang="zh-CN" altLang="en-US"/>
            </a:p>
          </p:txBody>
        </p:sp>
        <p:sp>
          <p:nvSpPr>
            <p:cNvPr id="495661" name="Freeform 45"/>
            <p:cNvSpPr>
              <a:spLocks/>
            </p:cNvSpPr>
            <p:nvPr/>
          </p:nvSpPr>
          <p:spPr bwMode="auto">
            <a:xfrm>
              <a:off x="1062" y="3179"/>
              <a:ext cx="198" cy="35"/>
            </a:xfrm>
            <a:custGeom>
              <a:avLst/>
              <a:gdLst/>
              <a:ahLst/>
              <a:cxnLst>
                <a:cxn ang="0">
                  <a:pos x="148" y="35"/>
                </a:cxn>
                <a:cxn ang="0">
                  <a:pos x="198" y="0"/>
                </a:cxn>
                <a:cxn ang="0">
                  <a:pos x="50" y="0"/>
                </a:cxn>
                <a:cxn ang="0">
                  <a:pos x="0" y="35"/>
                </a:cxn>
                <a:cxn ang="0">
                  <a:pos x="148" y="35"/>
                </a:cxn>
              </a:cxnLst>
              <a:rect l="0" t="0" r="r" b="b"/>
              <a:pathLst>
                <a:path w="198" h="35">
                  <a:moveTo>
                    <a:pt x="148" y="35"/>
                  </a:moveTo>
                  <a:lnTo>
                    <a:pt x="198" y="0"/>
                  </a:lnTo>
                  <a:lnTo>
                    <a:pt x="50" y="0"/>
                  </a:lnTo>
                  <a:lnTo>
                    <a:pt x="0" y="35"/>
                  </a:lnTo>
                  <a:lnTo>
                    <a:pt x="148" y="35"/>
                  </a:lnTo>
                  <a:close/>
                </a:path>
              </a:pathLst>
            </a:custGeom>
            <a:solidFill>
              <a:srgbClr val="4D4D73"/>
            </a:solidFill>
            <a:ln w="11113">
              <a:solidFill>
                <a:srgbClr val="000000"/>
              </a:solidFill>
              <a:prstDash val="solid"/>
              <a:round/>
              <a:headEnd/>
              <a:tailEnd/>
            </a:ln>
          </p:spPr>
          <p:txBody>
            <a:bodyPr/>
            <a:lstStyle/>
            <a:p>
              <a:endParaRPr lang="zh-CN" altLang="en-US"/>
            </a:p>
          </p:txBody>
        </p:sp>
        <p:sp>
          <p:nvSpPr>
            <p:cNvPr id="495662" name="Freeform 46"/>
            <p:cNvSpPr>
              <a:spLocks/>
            </p:cNvSpPr>
            <p:nvPr/>
          </p:nvSpPr>
          <p:spPr bwMode="auto">
            <a:xfrm>
              <a:off x="1351" y="3179"/>
              <a:ext cx="50" cy="253"/>
            </a:xfrm>
            <a:custGeom>
              <a:avLst/>
              <a:gdLst/>
              <a:ahLst/>
              <a:cxnLst>
                <a:cxn ang="0">
                  <a:pos x="0" y="253"/>
                </a:cxn>
                <a:cxn ang="0">
                  <a:pos x="0" y="35"/>
                </a:cxn>
                <a:cxn ang="0">
                  <a:pos x="50" y="0"/>
                </a:cxn>
                <a:cxn ang="0">
                  <a:pos x="50" y="218"/>
                </a:cxn>
                <a:cxn ang="0">
                  <a:pos x="0" y="253"/>
                </a:cxn>
              </a:cxnLst>
              <a:rect l="0" t="0" r="r" b="b"/>
              <a:pathLst>
                <a:path w="50" h="253">
                  <a:moveTo>
                    <a:pt x="0" y="253"/>
                  </a:moveTo>
                  <a:lnTo>
                    <a:pt x="0" y="35"/>
                  </a:lnTo>
                  <a:lnTo>
                    <a:pt x="50" y="0"/>
                  </a:lnTo>
                  <a:lnTo>
                    <a:pt x="50" y="218"/>
                  </a:lnTo>
                  <a:lnTo>
                    <a:pt x="0" y="253"/>
                  </a:lnTo>
                  <a:close/>
                </a:path>
              </a:pathLst>
            </a:custGeom>
            <a:solidFill>
              <a:srgbClr val="666673"/>
            </a:solidFill>
            <a:ln w="11113">
              <a:solidFill>
                <a:srgbClr val="000000"/>
              </a:solidFill>
              <a:prstDash val="solid"/>
              <a:round/>
              <a:headEnd/>
              <a:tailEnd/>
            </a:ln>
          </p:spPr>
          <p:txBody>
            <a:bodyPr/>
            <a:lstStyle/>
            <a:p>
              <a:endParaRPr lang="zh-CN" altLang="en-US"/>
            </a:p>
          </p:txBody>
        </p:sp>
        <p:sp>
          <p:nvSpPr>
            <p:cNvPr id="495663" name="Rectangle 47"/>
            <p:cNvSpPr>
              <a:spLocks noChangeArrowheads="1"/>
            </p:cNvSpPr>
            <p:nvPr/>
          </p:nvSpPr>
          <p:spPr bwMode="auto">
            <a:xfrm>
              <a:off x="1210" y="3214"/>
              <a:ext cx="141" cy="218"/>
            </a:xfrm>
            <a:prstGeom prst="rect">
              <a:avLst/>
            </a:prstGeom>
            <a:solidFill>
              <a:srgbClr val="C7FF29"/>
            </a:solidFill>
            <a:ln w="11176" algn="ctr">
              <a:solidFill>
                <a:srgbClr val="000000"/>
              </a:solidFill>
              <a:miter lim="800000"/>
              <a:headEnd/>
              <a:tailEnd/>
            </a:ln>
            <a:effectLst/>
          </p:spPr>
          <p:txBody>
            <a:bodyPr/>
            <a:lstStyle/>
            <a:p>
              <a:endParaRPr lang="zh-CN" altLang="en-US"/>
            </a:p>
          </p:txBody>
        </p:sp>
        <p:sp>
          <p:nvSpPr>
            <p:cNvPr id="495664" name="Freeform 48"/>
            <p:cNvSpPr>
              <a:spLocks/>
            </p:cNvSpPr>
            <p:nvPr/>
          </p:nvSpPr>
          <p:spPr bwMode="auto">
            <a:xfrm>
              <a:off x="1210" y="3179"/>
              <a:ext cx="191" cy="35"/>
            </a:xfrm>
            <a:custGeom>
              <a:avLst/>
              <a:gdLst/>
              <a:ahLst/>
              <a:cxnLst>
                <a:cxn ang="0">
                  <a:pos x="141" y="35"/>
                </a:cxn>
                <a:cxn ang="0">
                  <a:pos x="191" y="0"/>
                </a:cxn>
                <a:cxn ang="0">
                  <a:pos x="50" y="0"/>
                </a:cxn>
                <a:cxn ang="0">
                  <a:pos x="0" y="35"/>
                </a:cxn>
                <a:cxn ang="0">
                  <a:pos x="141" y="35"/>
                </a:cxn>
              </a:cxnLst>
              <a:rect l="0" t="0" r="r" b="b"/>
              <a:pathLst>
                <a:path w="191" h="35">
                  <a:moveTo>
                    <a:pt x="141" y="35"/>
                  </a:moveTo>
                  <a:lnTo>
                    <a:pt x="191" y="0"/>
                  </a:lnTo>
                  <a:lnTo>
                    <a:pt x="50" y="0"/>
                  </a:lnTo>
                  <a:lnTo>
                    <a:pt x="0" y="35"/>
                  </a:lnTo>
                  <a:lnTo>
                    <a:pt x="141" y="35"/>
                  </a:lnTo>
                  <a:close/>
                </a:path>
              </a:pathLst>
            </a:custGeom>
            <a:solidFill>
              <a:srgbClr val="9999AD"/>
            </a:solidFill>
            <a:ln w="11113">
              <a:solidFill>
                <a:srgbClr val="000000"/>
              </a:solidFill>
              <a:prstDash val="solid"/>
              <a:round/>
              <a:headEnd/>
              <a:tailEnd/>
            </a:ln>
          </p:spPr>
          <p:txBody>
            <a:bodyPr/>
            <a:lstStyle/>
            <a:p>
              <a:endParaRPr lang="zh-CN" altLang="en-US"/>
            </a:p>
          </p:txBody>
        </p:sp>
        <p:sp>
          <p:nvSpPr>
            <p:cNvPr id="495665" name="Freeform 49"/>
            <p:cNvSpPr>
              <a:spLocks/>
            </p:cNvSpPr>
            <p:nvPr/>
          </p:nvSpPr>
          <p:spPr bwMode="auto">
            <a:xfrm>
              <a:off x="1718" y="2523"/>
              <a:ext cx="49" cy="909"/>
            </a:xfrm>
            <a:custGeom>
              <a:avLst/>
              <a:gdLst/>
              <a:ahLst/>
              <a:cxnLst>
                <a:cxn ang="0">
                  <a:pos x="0" y="909"/>
                </a:cxn>
                <a:cxn ang="0">
                  <a:pos x="0" y="36"/>
                </a:cxn>
                <a:cxn ang="0">
                  <a:pos x="49" y="0"/>
                </a:cxn>
                <a:cxn ang="0">
                  <a:pos x="49" y="874"/>
                </a:cxn>
                <a:cxn ang="0">
                  <a:pos x="0" y="909"/>
                </a:cxn>
              </a:cxnLst>
              <a:rect l="0" t="0" r="r" b="b"/>
              <a:pathLst>
                <a:path w="49" h="909">
                  <a:moveTo>
                    <a:pt x="0" y="909"/>
                  </a:moveTo>
                  <a:lnTo>
                    <a:pt x="0" y="36"/>
                  </a:lnTo>
                  <a:lnTo>
                    <a:pt x="49" y="0"/>
                  </a:lnTo>
                  <a:lnTo>
                    <a:pt x="49" y="874"/>
                  </a:lnTo>
                  <a:lnTo>
                    <a:pt x="0" y="909"/>
                  </a:lnTo>
                  <a:close/>
                </a:path>
              </a:pathLst>
            </a:custGeom>
            <a:solidFill>
              <a:srgbClr val="4D4D80"/>
            </a:solidFill>
            <a:ln w="11113">
              <a:solidFill>
                <a:srgbClr val="000000"/>
              </a:solidFill>
              <a:prstDash val="solid"/>
              <a:round/>
              <a:headEnd/>
              <a:tailEnd/>
            </a:ln>
          </p:spPr>
          <p:txBody>
            <a:bodyPr/>
            <a:lstStyle/>
            <a:p>
              <a:endParaRPr lang="zh-CN" altLang="en-US"/>
            </a:p>
          </p:txBody>
        </p:sp>
        <p:sp>
          <p:nvSpPr>
            <p:cNvPr id="495666" name="Rectangle 50"/>
            <p:cNvSpPr>
              <a:spLocks noChangeArrowheads="1"/>
            </p:cNvSpPr>
            <p:nvPr/>
          </p:nvSpPr>
          <p:spPr bwMode="auto">
            <a:xfrm>
              <a:off x="1570" y="2559"/>
              <a:ext cx="148" cy="873"/>
            </a:xfrm>
            <a:prstGeom prst="rect">
              <a:avLst/>
            </a:prstGeom>
            <a:solidFill>
              <a:srgbClr val="9999FF"/>
            </a:solidFill>
            <a:ln w="11113">
              <a:solidFill>
                <a:srgbClr val="000000"/>
              </a:solidFill>
              <a:miter lim="800000"/>
              <a:headEnd/>
              <a:tailEnd/>
            </a:ln>
          </p:spPr>
          <p:txBody>
            <a:bodyPr/>
            <a:lstStyle/>
            <a:p>
              <a:endParaRPr lang="zh-CN" altLang="en-US"/>
            </a:p>
          </p:txBody>
        </p:sp>
        <p:sp>
          <p:nvSpPr>
            <p:cNvPr id="495667" name="Freeform 51"/>
            <p:cNvSpPr>
              <a:spLocks/>
            </p:cNvSpPr>
            <p:nvPr/>
          </p:nvSpPr>
          <p:spPr bwMode="auto">
            <a:xfrm>
              <a:off x="1570" y="2523"/>
              <a:ext cx="197" cy="36"/>
            </a:xfrm>
            <a:custGeom>
              <a:avLst/>
              <a:gdLst/>
              <a:ahLst/>
              <a:cxnLst>
                <a:cxn ang="0">
                  <a:pos x="148" y="36"/>
                </a:cxn>
                <a:cxn ang="0">
                  <a:pos x="197" y="0"/>
                </a:cxn>
                <a:cxn ang="0">
                  <a:pos x="49" y="0"/>
                </a:cxn>
                <a:cxn ang="0">
                  <a:pos x="0" y="36"/>
                </a:cxn>
                <a:cxn ang="0">
                  <a:pos x="148" y="36"/>
                </a:cxn>
              </a:cxnLst>
              <a:rect l="0" t="0" r="r" b="b"/>
              <a:pathLst>
                <a:path w="197" h="36">
                  <a:moveTo>
                    <a:pt x="148" y="36"/>
                  </a:moveTo>
                  <a:lnTo>
                    <a:pt x="197" y="0"/>
                  </a:lnTo>
                  <a:lnTo>
                    <a:pt x="49" y="0"/>
                  </a:lnTo>
                  <a:lnTo>
                    <a:pt x="0" y="36"/>
                  </a:lnTo>
                  <a:lnTo>
                    <a:pt x="148" y="36"/>
                  </a:lnTo>
                  <a:close/>
                </a:path>
              </a:pathLst>
            </a:custGeom>
            <a:solidFill>
              <a:srgbClr val="7373BF"/>
            </a:solidFill>
            <a:ln w="11113">
              <a:solidFill>
                <a:srgbClr val="000000"/>
              </a:solidFill>
              <a:prstDash val="solid"/>
              <a:round/>
              <a:headEnd/>
              <a:tailEnd/>
            </a:ln>
          </p:spPr>
          <p:txBody>
            <a:bodyPr/>
            <a:lstStyle/>
            <a:p>
              <a:endParaRPr lang="zh-CN" altLang="en-US"/>
            </a:p>
          </p:txBody>
        </p:sp>
        <p:sp>
          <p:nvSpPr>
            <p:cNvPr id="495668" name="Freeform 52"/>
            <p:cNvSpPr>
              <a:spLocks/>
            </p:cNvSpPr>
            <p:nvPr/>
          </p:nvSpPr>
          <p:spPr bwMode="auto">
            <a:xfrm>
              <a:off x="1866" y="2960"/>
              <a:ext cx="49" cy="472"/>
            </a:xfrm>
            <a:custGeom>
              <a:avLst/>
              <a:gdLst/>
              <a:ahLst/>
              <a:cxnLst>
                <a:cxn ang="0">
                  <a:pos x="0" y="472"/>
                </a:cxn>
                <a:cxn ang="0">
                  <a:pos x="0" y="35"/>
                </a:cxn>
                <a:cxn ang="0">
                  <a:pos x="49" y="0"/>
                </a:cxn>
                <a:cxn ang="0">
                  <a:pos x="49" y="437"/>
                </a:cxn>
                <a:cxn ang="0">
                  <a:pos x="0" y="472"/>
                </a:cxn>
              </a:cxnLst>
              <a:rect l="0" t="0" r="r" b="b"/>
              <a:pathLst>
                <a:path w="49" h="472">
                  <a:moveTo>
                    <a:pt x="0" y="472"/>
                  </a:moveTo>
                  <a:lnTo>
                    <a:pt x="0" y="35"/>
                  </a:lnTo>
                  <a:lnTo>
                    <a:pt x="49" y="0"/>
                  </a:lnTo>
                  <a:lnTo>
                    <a:pt x="49" y="437"/>
                  </a:lnTo>
                  <a:lnTo>
                    <a:pt x="0" y="472"/>
                  </a:lnTo>
                  <a:close/>
                </a:path>
              </a:pathLst>
            </a:custGeom>
            <a:solidFill>
              <a:srgbClr val="4D4D66"/>
            </a:solidFill>
            <a:ln w="11113">
              <a:solidFill>
                <a:srgbClr val="000000"/>
              </a:solidFill>
              <a:prstDash val="solid"/>
              <a:round/>
              <a:headEnd/>
              <a:tailEnd/>
            </a:ln>
          </p:spPr>
          <p:txBody>
            <a:bodyPr/>
            <a:lstStyle/>
            <a:p>
              <a:endParaRPr lang="zh-CN" altLang="en-US"/>
            </a:p>
          </p:txBody>
        </p:sp>
        <p:sp>
          <p:nvSpPr>
            <p:cNvPr id="495669" name="Rectangle 53"/>
            <p:cNvSpPr>
              <a:spLocks noChangeArrowheads="1"/>
            </p:cNvSpPr>
            <p:nvPr/>
          </p:nvSpPr>
          <p:spPr bwMode="auto">
            <a:xfrm>
              <a:off x="1718" y="2995"/>
              <a:ext cx="148" cy="437"/>
            </a:xfrm>
            <a:prstGeom prst="rect">
              <a:avLst/>
            </a:prstGeom>
            <a:solidFill>
              <a:srgbClr val="CCFFCC"/>
            </a:solidFill>
            <a:ln w="11176" algn="ctr">
              <a:solidFill>
                <a:srgbClr val="000000"/>
              </a:solidFill>
              <a:miter lim="800000"/>
              <a:headEnd/>
              <a:tailEnd/>
            </a:ln>
            <a:effectLst/>
          </p:spPr>
          <p:txBody>
            <a:bodyPr/>
            <a:lstStyle/>
            <a:p>
              <a:endParaRPr lang="zh-CN" altLang="en-US"/>
            </a:p>
          </p:txBody>
        </p:sp>
        <p:sp>
          <p:nvSpPr>
            <p:cNvPr id="495670" name="Freeform 54"/>
            <p:cNvSpPr>
              <a:spLocks/>
            </p:cNvSpPr>
            <p:nvPr/>
          </p:nvSpPr>
          <p:spPr bwMode="auto">
            <a:xfrm>
              <a:off x="1718" y="2960"/>
              <a:ext cx="197" cy="35"/>
            </a:xfrm>
            <a:custGeom>
              <a:avLst/>
              <a:gdLst/>
              <a:ahLst/>
              <a:cxnLst>
                <a:cxn ang="0">
                  <a:pos x="148" y="35"/>
                </a:cxn>
                <a:cxn ang="0">
                  <a:pos x="197" y="0"/>
                </a:cxn>
                <a:cxn ang="0">
                  <a:pos x="49" y="0"/>
                </a:cxn>
                <a:cxn ang="0">
                  <a:pos x="0" y="35"/>
                </a:cxn>
                <a:cxn ang="0">
                  <a:pos x="148" y="35"/>
                </a:cxn>
              </a:cxnLst>
              <a:rect l="0" t="0" r="r" b="b"/>
              <a:pathLst>
                <a:path w="197" h="35">
                  <a:moveTo>
                    <a:pt x="148" y="35"/>
                  </a:moveTo>
                  <a:lnTo>
                    <a:pt x="197" y="0"/>
                  </a:lnTo>
                  <a:lnTo>
                    <a:pt x="49" y="0"/>
                  </a:lnTo>
                  <a:lnTo>
                    <a:pt x="0" y="35"/>
                  </a:lnTo>
                  <a:lnTo>
                    <a:pt x="148" y="35"/>
                  </a:lnTo>
                  <a:close/>
                </a:path>
              </a:pathLst>
            </a:custGeom>
            <a:solidFill>
              <a:srgbClr val="737399"/>
            </a:solidFill>
            <a:ln w="11113">
              <a:solidFill>
                <a:srgbClr val="000000"/>
              </a:solidFill>
              <a:prstDash val="solid"/>
              <a:round/>
              <a:headEnd/>
              <a:tailEnd/>
            </a:ln>
          </p:spPr>
          <p:txBody>
            <a:bodyPr/>
            <a:lstStyle/>
            <a:p>
              <a:endParaRPr lang="zh-CN" altLang="en-US"/>
            </a:p>
          </p:txBody>
        </p:sp>
        <p:sp>
          <p:nvSpPr>
            <p:cNvPr id="495671" name="Freeform 55"/>
            <p:cNvSpPr>
              <a:spLocks/>
            </p:cNvSpPr>
            <p:nvPr/>
          </p:nvSpPr>
          <p:spPr bwMode="auto">
            <a:xfrm>
              <a:off x="2007" y="2960"/>
              <a:ext cx="49" cy="472"/>
            </a:xfrm>
            <a:custGeom>
              <a:avLst/>
              <a:gdLst/>
              <a:ahLst/>
              <a:cxnLst>
                <a:cxn ang="0">
                  <a:pos x="0" y="472"/>
                </a:cxn>
                <a:cxn ang="0">
                  <a:pos x="0" y="35"/>
                </a:cxn>
                <a:cxn ang="0">
                  <a:pos x="49" y="0"/>
                </a:cxn>
                <a:cxn ang="0">
                  <a:pos x="49" y="437"/>
                </a:cxn>
                <a:cxn ang="0">
                  <a:pos x="0" y="472"/>
                </a:cxn>
              </a:cxnLst>
              <a:rect l="0" t="0" r="r" b="b"/>
              <a:pathLst>
                <a:path w="49" h="472">
                  <a:moveTo>
                    <a:pt x="0" y="472"/>
                  </a:moveTo>
                  <a:lnTo>
                    <a:pt x="0" y="35"/>
                  </a:lnTo>
                  <a:lnTo>
                    <a:pt x="49" y="0"/>
                  </a:lnTo>
                  <a:lnTo>
                    <a:pt x="49" y="437"/>
                  </a:lnTo>
                  <a:lnTo>
                    <a:pt x="0" y="472"/>
                  </a:lnTo>
                  <a:close/>
                </a:path>
              </a:pathLst>
            </a:custGeom>
            <a:solidFill>
              <a:srgbClr val="33334D"/>
            </a:solidFill>
            <a:ln w="11113">
              <a:solidFill>
                <a:srgbClr val="000000"/>
              </a:solidFill>
              <a:prstDash val="solid"/>
              <a:round/>
              <a:headEnd/>
              <a:tailEnd/>
            </a:ln>
          </p:spPr>
          <p:txBody>
            <a:bodyPr/>
            <a:lstStyle/>
            <a:p>
              <a:endParaRPr lang="zh-CN" altLang="en-US"/>
            </a:p>
          </p:txBody>
        </p:sp>
        <p:sp>
          <p:nvSpPr>
            <p:cNvPr id="495672" name="Rectangle 56"/>
            <p:cNvSpPr>
              <a:spLocks noChangeArrowheads="1"/>
            </p:cNvSpPr>
            <p:nvPr/>
          </p:nvSpPr>
          <p:spPr bwMode="auto">
            <a:xfrm>
              <a:off x="1866" y="2995"/>
              <a:ext cx="141" cy="437"/>
            </a:xfrm>
            <a:prstGeom prst="rect">
              <a:avLst/>
            </a:prstGeom>
            <a:solidFill>
              <a:srgbClr val="4D4D73"/>
            </a:solidFill>
            <a:ln w="11176" algn="ctr">
              <a:solidFill>
                <a:srgbClr val="000000"/>
              </a:solidFill>
              <a:miter lim="800000"/>
              <a:headEnd/>
              <a:tailEnd/>
            </a:ln>
            <a:effectLst/>
          </p:spPr>
          <p:txBody>
            <a:bodyPr/>
            <a:lstStyle/>
            <a:p>
              <a:endParaRPr lang="zh-CN" altLang="en-US"/>
            </a:p>
          </p:txBody>
        </p:sp>
        <p:sp>
          <p:nvSpPr>
            <p:cNvPr id="495673" name="Freeform 57"/>
            <p:cNvSpPr>
              <a:spLocks/>
            </p:cNvSpPr>
            <p:nvPr/>
          </p:nvSpPr>
          <p:spPr bwMode="auto">
            <a:xfrm>
              <a:off x="1866" y="2960"/>
              <a:ext cx="190" cy="35"/>
            </a:xfrm>
            <a:custGeom>
              <a:avLst/>
              <a:gdLst/>
              <a:ahLst/>
              <a:cxnLst>
                <a:cxn ang="0">
                  <a:pos x="141" y="35"/>
                </a:cxn>
                <a:cxn ang="0">
                  <a:pos x="190" y="0"/>
                </a:cxn>
                <a:cxn ang="0">
                  <a:pos x="49" y="0"/>
                </a:cxn>
                <a:cxn ang="0">
                  <a:pos x="0" y="35"/>
                </a:cxn>
                <a:cxn ang="0">
                  <a:pos x="141" y="35"/>
                </a:cxn>
              </a:cxnLst>
              <a:rect l="0" t="0" r="r" b="b"/>
              <a:pathLst>
                <a:path w="190" h="35">
                  <a:moveTo>
                    <a:pt x="141" y="35"/>
                  </a:moveTo>
                  <a:lnTo>
                    <a:pt x="190" y="0"/>
                  </a:lnTo>
                  <a:lnTo>
                    <a:pt x="49" y="0"/>
                  </a:lnTo>
                  <a:lnTo>
                    <a:pt x="0" y="35"/>
                  </a:lnTo>
                  <a:lnTo>
                    <a:pt x="141" y="35"/>
                  </a:lnTo>
                  <a:close/>
                </a:path>
              </a:pathLst>
            </a:custGeom>
            <a:solidFill>
              <a:srgbClr val="4D4D73"/>
            </a:solidFill>
            <a:ln w="11113">
              <a:solidFill>
                <a:srgbClr val="000000"/>
              </a:solidFill>
              <a:prstDash val="solid"/>
              <a:round/>
              <a:headEnd/>
              <a:tailEnd/>
            </a:ln>
          </p:spPr>
          <p:txBody>
            <a:bodyPr/>
            <a:lstStyle/>
            <a:p>
              <a:endParaRPr lang="zh-CN" altLang="en-US"/>
            </a:p>
          </p:txBody>
        </p:sp>
        <p:sp>
          <p:nvSpPr>
            <p:cNvPr id="495674" name="Freeform 58"/>
            <p:cNvSpPr>
              <a:spLocks/>
            </p:cNvSpPr>
            <p:nvPr/>
          </p:nvSpPr>
          <p:spPr bwMode="auto">
            <a:xfrm>
              <a:off x="2154" y="2742"/>
              <a:ext cx="50" cy="690"/>
            </a:xfrm>
            <a:custGeom>
              <a:avLst/>
              <a:gdLst/>
              <a:ahLst/>
              <a:cxnLst>
                <a:cxn ang="0">
                  <a:pos x="0" y="690"/>
                </a:cxn>
                <a:cxn ang="0">
                  <a:pos x="0" y="35"/>
                </a:cxn>
                <a:cxn ang="0">
                  <a:pos x="50" y="0"/>
                </a:cxn>
                <a:cxn ang="0">
                  <a:pos x="50" y="655"/>
                </a:cxn>
                <a:cxn ang="0">
                  <a:pos x="0" y="690"/>
                </a:cxn>
              </a:cxnLst>
              <a:rect l="0" t="0" r="r" b="b"/>
              <a:pathLst>
                <a:path w="50" h="690">
                  <a:moveTo>
                    <a:pt x="0" y="690"/>
                  </a:moveTo>
                  <a:lnTo>
                    <a:pt x="0" y="35"/>
                  </a:lnTo>
                  <a:lnTo>
                    <a:pt x="50" y="0"/>
                  </a:lnTo>
                  <a:lnTo>
                    <a:pt x="50" y="655"/>
                  </a:lnTo>
                  <a:lnTo>
                    <a:pt x="0" y="690"/>
                  </a:lnTo>
                  <a:close/>
                </a:path>
              </a:pathLst>
            </a:custGeom>
            <a:solidFill>
              <a:srgbClr val="666673"/>
            </a:solidFill>
            <a:ln w="11113">
              <a:solidFill>
                <a:srgbClr val="000000"/>
              </a:solidFill>
              <a:prstDash val="solid"/>
              <a:round/>
              <a:headEnd/>
              <a:tailEnd/>
            </a:ln>
          </p:spPr>
          <p:txBody>
            <a:bodyPr/>
            <a:lstStyle/>
            <a:p>
              <a:endParaRPr lang="zh-CN" altLang="en-US"/>
            </a:p>
          </p:txBody>
        </p:sp>
        <p:sp>
          <p:nvSpPr>
            <p:cNvPr id="495675" name="Rectangle 59"/>
            <p:cNvSpPr>
              <a:spLocks noChangeArrowheads="1"/>
            </p:cNvSpPr>
            <p:nvPr/>
          </p:nvSpPr>
          <p:spPr bwMode="auto">
            <a:xfrm>
              <a:off x="2007" y="2777"/>
              <a:ext cx="147" cy="655"/>
            </a:xfrm>
            <a:prstGeom prst="rect">
              <a:avLst/>
            </a:prstGeom>
            <a:solidFill>
              <a:srgbClr val="C7FF29"/>
            </a:solidFill>
            <a:ln w="11176" algn="ctr">
              <a:solidFill>
                <a:srgbClr val="000000"/>
              </a:solidFill>
              <a:miter lim="800000"/>
              <a:headEnd/>
              <a:tailEnd/>
            </a:ln>
            <a:effectLst/>
          </p:spPr>
          <p:txBody>
            <a:bodyPr/>
            <a:lstStyle/>
            <a:p>
              <a:endParaRPr lang="zh-CN" altLang="en-US"/>
            </a:p>
          </p:txBody>
        </p:sp>
        <p:sp>
          <p:nvSpPr>
            <p:cNvPr id="495676" name="Freeform 60"/>
            <p:cNvSpPr>
              <a:spLocks/>
            </p:cNvSpPr>
            <p:nvPr/>
          </p:nvSpPr>
          <p:spPr bwMode="auto">
            <a:xfrm>
              <a:off x="2007" y="2742"/>
              <a:ext cx="197" cy="35"/>
            </a:xfrm>
            <a:custGeom>
              <a:avLst/>
              <a:gdLst/>
              <a:ahLst/>
              <a:cxnLst>
                <a:cxn ang="0">
                  <a:pos x="147" y="35"/>
                </a:cxn>
                <a:cxn ang="0">
                  <a:pos x="197" y="0"/>
                </a:cxn>
                <a:cxn ang="0">
                  <a:pos x="49" y="0"/>
                </a:cxn>
                <a:cxn ang="0">
                  <a:pos x="0" y="35"/>
                </a:cxn>
                <a:cxn ang="0">
                  <a:pos x="147" y="35"/>
                </a:cxn>
              </a:cxnLst>
              <a:rect l="0" t="0" r="r" b="b"/>
              <a:pathLst>
                <a:path w="197" h="35">
                  <a:moveTo>
                    <a:pt x="147" y="35"/>
                  </a:moveTo>
                  <a:lnTo>
                    <a:pt x="197" y="0"/>
                  </a:lnTo>
                  <a:lnTo>
                    <a:pt x="49" y="0"/>
                  </a:lnTo>
                  <a:lnTo>
                    <a:pt x="0" y="35"/>
                  </a:lnTo>
                  <a:lnTo>
                    <a:pt x="147" y="35"/>
                  </a:lnTo>
                  <a:close/>
                </a:path>
              </a:pathLst>
            </a:custGeom>
            <a:solidFill>
              <a:srgbClr val="9999AD"/>
            </a:solidFill>
            <a:ln w="11113">
              <a:solidFill>
                <a:srgbClr val="000000"/>
              </a:solidFill>
              <a:prstDash val="solid"/>
              <a:round/>
              <a:headEnd/>
              <a:tailEnd/>
            </a:ln>
          </p:spPr>
          <p:txBody>
            <a:bodyPr/>
            <a:lstStyle/>
            <a:p>
              <a:endParaRPr lang="zh-CN" altLang="en-US"/>
            </a:p>
          </p:txBody>
        </p:sp>
        <p:sp>
          <p:nvSpPr>
            <p:cNvPr id="495677" name="Freeform 61"/>
            <p:cNvSpPr>
              <a:spLocks/>
            </p:cNvSpPr>
            <p:nvPr/>
          </p:nvSpPr>
          <p:spPr bwMode="auto">
            <a:xfrm>
              <a:off x="2514" y="1431"/>
              <a:ext cx="49" cy="2001"/>
            </a:xfrm>
            <a:custGeom>
              <a:avLst/>
              <a:gdLst/>
              <a:ahLst/>
              <a:cxnLst>
                <a:cxn ang="0">
                  <a:pos x="0" y="2001"/>
                </a:cxn>
                <a:cxn ang="0">
                  <a:pos x="0" y="35"/>
                </a:cxn>
                <a:cxn ang="0">
                  <a:pos x="49" y="0"/>
                </a:cxn>
                <a:cxn ang="0">
                  <a:pos x="49" y="1966"/>
                </a:cxn>
                <a:cxn ang="0">
                  <a:pos x="0" y="2001"/>
                </a:cxn>
              </a:cxnLst>
              <a:rect l="0" t="0" r="r" b="b"/>
              <a:pathLst>
                <a:path w="49" h="2001">
                  <a:moveTo>
                    <a:pt x="0" y="2001"/>
                  </a:moveTo>
                  <a:lnTo>
                    <a:pt x="0" y="35"/>
                  </a:lnTo>
                  <a:lnTo>
                    <a:pt x="49" y="0"/>
                  </a:lnTo>
                  <a:lnTo>
                    <a:pt x="49" y="1966"/>
                  </a:lnTo>
                  <a:lnTo>
                    <a:pt x="0" y="2001"/>
                  </a:lnTo>
                  <a:close/>
                </a:path>
              </a:pathLst>
            </a:custGeom>
            <a:solidFill>
              <a:srgbClr val="4D4D80"/>
            </a:solidFill>
            <a:ln w="11113">
              <a:solidFill>
                <a:srgbClr val="000000"/>
              </a:solidFill>
              <a:prstDash val="solid"/>
              <a:round/>
              <a:headEnd/>
              <a:tailEnd/>
            </a:ln>
          </p:spPr>
          <p:txBody>
            <a:bodyPr/>
            <a:lstStyle/>
            <a:p>
              <a:endParaRPr lang="zh-CN" altLang="en-US"/>
            </a:p>
          </p:txBody>
        </p:sp>
        <p:sp>
          <p:nvSpPr>
            <p:cNvPr id="495678" name="Rectangle 62"/>
            <p:cNvSpPr>
              <a:spLocks noChangeArrowheads="1"/>
            </p:cNvSpPr>
            <p:nvPr/>
          </p:nvSpPr>
          <p:spPr bwMode="auto">
            <a:xfrm>
              <a:off x="2373" y="1466"/>
              <a:ext cx="141" cy="1966"/>
            </a:xfrm>
            <a:prstGeom prst="rect">
              <a:avLst/>
            </a:prstGeom>
            <a:solidFill>
              <a:srgbClr val="9999FF"/>
            </a:solidFill>
            <a:ln w="11113">
              <a:solidFill>
                <a:srgbClr val="000000"/>
              </a:solidFill>
              <a:miter lim="800000"/>
              <a:headEnd/>
              <a:tailEnd/>
            </a:ln>
          </p:spPr>
          <p:txBody>
            <a:bodyPr/>
            <a:lstStyle/>
            <a:p>
              <a:endParaRPr lang="zh-CN" altLang="en-US"/>
            </a:p>
          </p:txBody>
        </p:sp>
        <p:sp>
          <p:nvSpPr>
            <p:cNvPr id="495679" name="Freeform 63"/>
            <p:cNvSpPr>
              <a:spLocks/>
            </p:cNvSpPr>
            <p:nvPr/>
          </p:nvSpPr>
          <p:spPr bwMode="auto">
            <a:xfrm>
              <a:off x="2373" y="1431"/>
              <a:ext cx="190" cy="35"/>
            </a:xfrm>
            <a:custGeom>
              <a:avLst/>
              <a:gdLst/>
              <a:ahLst/>
              <a:cxnLst>
                <a:cxn ang="0">
                  <a:pos x="141" y="35"/>
                </a:cxn>
                <a:cxn ang="0">
                  <a:pos x="190" y="0"/>
                </a:cxn>
                <a:cxn ang="0">
                  <a:pos x="49" y="0"/>
                </a:cxn>
                <a:cxn ang="0">
                  <a:pos x="0" y="35"/>
                </a:cxn>
                <a:cxn ang="0">
                  <a:pos x="141" y="35"/>
                </a:cxn>
              </a:cxnLst>
              <a:rect l="0" t="0" r="r" b="b"/>
              <a:pathLst>
                <a:path w="190" h="35">
                  <a:moveTo>
                    <a:pt x="141" y="35"/>
                  </a:moveTo>
                  <a:lnTo>
                    <a:pt x="190" y="0"/>
                  </a:lnTo>
                  <a:lnTo>
                    <a:pt x="49" y="0"/>
                  </a:lnTo>
                  <a:lnTo>
                    <a:pt x="0" y="35"/>
                  </a:lnTo>
                  <a:lnTo>
                    <a:pt x="141" y="35"/>
                  </a:lnTo>
                  <a:close/>
                </a:path>
              </a:pathLst>
            </a:custGeom>
            <a:solidFill>
              <a:srgbClr val="7373BF"/>
            </a:solidFill>
            <a:ln w="11113">
              <a:solidFill>
                <a:srgbClr val="000000"/>
              </a:solidFill>
              <a:prstDash val="solid"/>
              <a:round/>
              <a:headEnd/>
              <a:tailEnd/>
            </a:ln>
          </p:spPr>
          <p:txBody>
            <a:bodyPr/>
            <a:lstStyle/>
            <a:p>
              <a:endParaRPr lang="zh-CN" altLang="en-US"/>
            </a:p>
          </p:txBody>
        </p:sp>
        <p:sp>
          <p:nvSpPr>
            <p:cNvPr id="495680" name="Freeform 64"/>
            <p:cNvSpPr>
              <a:spLocks/>
            </p:cNvSpPr>
            <p:nvPr/>
          </p:nvSpPr>
          <p:spPr bwMode="auto">
            <a:xfrm>
              <a:off x="2662" y="1868"/>
              <a:ext cx="49" cy="1564"/>
            </a:xfrm>
            <a:custGeom>
              <a:avLst/>
              <a:gdLst/>
              <a:ahLst/>
              <a:cxnLst>
                <a:cxn ang="0">
                  <a:pos x="0" y="1564"/>
                </a:cxn>
                <a:cxn ang="0">
                  <a:pos x="0" y="35"/>
                </a:cxn>
                <a:cxn ang="0">
                  <a:pos x="49" y="0"/>
                </a:cxn>
                <a:cxn ang="0">
                  <a:pos x="49" y="1529"/>
                </a:cxn>
                <a:cxn ang="0">
                  <a:pos x="0" y="1564"/>
                </a:cxn>
              </a:cxnLst>
              <a:rect l="0" t="0" r="r" b="b"/>
              <a:pathLst>
                <a:path w="49" h="1564">
                  <a:moveTo>
                    <a:pt x="0" y="1564"/>
                  </a:moveTo>
                  <a:lnTo>
                    <a:pt x="0" y="35"/>
                  </a:lnTo>
                  <a:lnTo>
                    <a:pt x="49" y="0"/>
                  </a:lnTo>
                  <a:lnTo>
                    <a:pt x="49" y="1529"/>
                  </a:lnTo>
                  <a:lnTo>
                    <a:pt x="0" y="1564"/>
                  </a:lnTo>
                  <a:close/>
                </a:path>
              </a:pathLst>
            </a:custGeom>
            <a:solidFill>
              <a:srgbClr val="4D4D66"/>
            </a:solidFill>
            <a:ln w="11113">
              <a:solidFill>
                <a:srgbClr val="000000"/>
              </a:solidFill>
              <a:prstDash val="solid"/>
              <a:round/>
              <a:headEnd/>
              <a:tailEnd/>
            </a:ln>
          </p:spPr>
          <p:txBody>
            <a:bodyPr/>
            <a:lstStyle/>
            <a:p>
              <a:endParaRPr lang="zh-CN" altLang="en-US"/>
            </a:p>
          </p:txBody>
        </p:sp>
        <p:sp>
          <p:nvSpPr>
            <p:cNvPr id="495681" name="Rectangle 65"/>
            <p:cNvSpPr>
              <a:spLocks noChangeArrowheads="1"/>
            </p:cNvSpPr>
            <p:nvPr/>
          </p:nvSpPr>
          <p:spPr bwMode="auto">
            <a:xfrm>
              <a:off x="2514" y="1903"/>
              <a:ext cx="148" cy="1529"/>
            </a:xfrm>
            <a:prstGeom prst="rect">
              <a:avLst/>
            </a:prstGeom>
            <a:solidFill>
              <a:srgbClr val="CCFFCC"/>
            </a:solidFill>
            <a:ln w="11176" algn="ctr">
              <a:solidFill>
                <a:srgbClr val="000000"/>
              </a:solidFill>
              <a:miter lim="800000"/>
              <a:headEnd/>
              <a:tailEnd/>
            </a:ln>
            <a:effectLst/>
          </p:spPr>
          <p:txBody>
            <a:bodyPr/>
            <a:lstStyle/>
            <a:p>
              <a:endParaRPr lang="zh-CN" altLang="en-US"/>
            </a:p>
          </p:txBody>
        </p:sp>
        <p:sp>
          <p:nvSpPr>
            <p:cNvPr id="495682" name="Freeform 66"/>
            <p:cNvSpPr>
              <a:spLocks/>
            </p:cNvSpPr>
            <p:nvPr/>
          </p:nvSpPr>
          <p:spPr bwMode="auto">
            <a:xfrm>
              <a:off x="2514" y="1868"/>
              <a:ext cx="197" cy="35"/>
            </a:xfrm>
            <a:custGeom>
              <a:avLst/>
              <a:gdLst/>
              <a:ahLst/>
              <a:cxnLst>
                <a:cxn ang="0">
                  <a:pos x="148" y="35"/>
                </a:cxn>
                <a:cxn ang="0">
                  <a:pos x="197" y="0"/>
                </a:cxn>
                <a:cxn ang="0">
                  <a:pos x="49" y="0"/>
                </a:cxn>
                <a:cxn ang="0">
                  <a:pos x="0" y="35"/>
                </a:cxn>
                <a:cxn ang="0">
                  <a:pos x="148" y="35"/>
                </a:cxn>
              </a:cxnLst>
              <a:rect l="0" t="0" r="r" b="b"/>
              <a:pathLst>
                <a:path w="197" h="35">
                  <a:moveTo>
                    <a:pt x="148" y="35"/>
                  </a:moveTo>
                  <a:lnTo>
                    <a:pt x="197" y="0"/>
                  </a:lnTo>
                  <a:lnTo>
                    <a:pt x="49" y="0"/>
                  </a:lnTo>
                  <a:lnTo>
                    <a:pt x="0" y="35"/>
                  </a:lnTo>
                  <a:lnTo>
                    <a:pt x="148" y="35"/>
                  </a:lnTo>
                  <a:close/>
                </a:path>
              </a:pathLst>
            </a:custGeom>
            <a:solidFill>
              <a:srgbClr val="737399"/>
            </a:solidFill>
            <a:ln w="11113">
              <a:solidFill>
                <a:srgbClr val="000000"/>
              </a:solidFill>
              <a:prstDash val="solid"/>
              <a:round/>
              <a:headEnd/>
              <a:tailEnd/>
            </a:ln>
          </p:spPr>
          <p:txBody>
            <a:bodyPr/>
            <a:lstStyle/>
            <a:p>
              <a:endParaRPr lang="zh-CN" altLang="en-US"/>
            </a:p>
          </p:txBody>
        </p:sp>
        <p:sp>
          <p:nvSpPr>
            <p:cNvPr id="495683" name="Freeform 67"/>
            <p:cNvSpPr>
              <a:spLocks/>
            </p:cNvSpPr>
            <p:nvPr/>
          </p:nvSpPr>
          <p:spPr bwMode="auto">
            <a:xfrm>
              <a:off x="2803" y="2523"/>
              <a:ext cx="49" cy="909"/>
            </a:xfrm>
            <a:custGeom>
              <a:avLst/>
              <a:gdLst/>
              <a:ahLst/>
              <a:cxnLst>
                <a:cxn ang="0">
                  <a:pos x="0" y="909"/>
                </a:cxn>
                <a:cxn ang="0">
                  <a:pos x="0" y="36"/>
                </a:cxn>
                <a:cxn ang="0">
                  <a:pos x="49" y="0"/>
                </a:cxn>
                <a:cxn ang="0">
                  <a:pos x="49" y="874"/>
                </a:cxn>
                <a:cxn ang="0">
                  <a:pos x="0" y="909"/>
                </a:cxn>
              </a:cxnLst>
              <a:rect l="0" t="0" r="r" b="b"/>
              <a:pathLst>
                <a:path w="49" h="909">
                  <a:moveTo>
                    <a:pt x="0" y="909"/>
                  </a:moveTo>
                  <a:lnTo>
                    <a:pt x="0" y="36"/>
                  </a:lnTo>
                  <a:lnTo>
                    <a:pt x="49" y="0"/>
                  </a:lnTo>
                  <a:lnTo>
                    <a:pt x="49" y="874"/>
                  </a:lnTo>
                  <a:lnTo>
                    <a:pt x="0" y="909"/>
                  </a:lnTo>
                  <a:close/>
                </a:path>
              </a:pathLst>
            </a:custGeom>
            <a:solidFill>
              <a:srgbClr val="33334D"/>
            </a:solidFill>
            <a:ln w="11113">
              <a:solidFill>
                <a:srgbClr val="000000"/>
              </a:solidFill>
              <a:prstDash val="solid"/>
              <a:round/>
              <a:headEnd/>
              <a:tailEnd/>
            </a:ln>
          </p:spPr>
          <p:txBody>
            <a:bodyPr/>
            <a:lstStyle/>
            <a:p>
              <a:endParaRPr lang="zh-CN" altLang="en-US"/>
            </a:p>
          </p:txBody>
        </p:sp>
        <p:sp>
          <p:nvSpPr>
            <p:cNvPr id="495684" name="Rectangle 68"/>
            <p:cNvSpPr>
              <a:spLocks noChangeArrowheads="1"/>
            </p:cNvSpPr>
            <p:nvPr/>
          </p:nvSpPr>
          <p:spPr bwMode="auto">
            <a:xfrm>
              <a:off x="2662" y="2559"/>
              <a:ext cx="141" cy="873"/>
            </a:xfrm>
            <a:prstGeom prst="rect">
              <a:avLst/>
            </a:prstGeom>
            <a:solidFill>
              <a:srgbClr val="4D4D73"/>
            </a:solidFill>
            <a:ln w="11176" algn="ctr">
              <a:solidFill>
                <a:srgbClr val="000000"/>
              </a:solidFill>
              <a:miter lim="800000"/>
              <a:headEnd/>
              <a:tailEnd/>
            </a:ln>
            <a:effectLst/>
          </p:spPr>
          <p:txBody>
            <a:bodyPr/>
            <a:lstStyle/>
            <a:p>
              <a:endParaRPr lang="zh-CN" altLang="en-US"/>
            </a:p>
          </p:txBody>
        </p:sp>
        <p:sp>
          <p:nvSpPr>
            <p:cNvPr id="495685" name="Freeform 69"/>
            <p:cNvSpPr>
              <a:spLocks/>
            </p:cNvSpPr>
            <p:nvPr/>
          </p:nvSpPr>
          <p:spPr bwMode="auto">
            <a:xfrm>
              <a:off x="2662" y="2523"/>
              <a:ext cx="190" cy="36"/>
            </a:xfrm>
            <a:custGeom>
              <a:avLst/>
              <a:gdLst/>
              <a:ahLst/>
              <a:cxnLst>
                <a:cxn ang="0">
                  <a:pos x="141" y="36"/>
                </a:cxn>
                <a:cxn ang="0">
                  <a:pos x="190" y="0"/>
                </a:cxn>
                <a:cxn ang="0">
                  <a:pos x="49" y="0"/>
                </a:cxn>
                <a:cxn ang="0">
                  <a:pos x="0" y="36"/>
                </a:cxn>
                <a:cxn ang="0">
                  <a:pos x="141" y="36"/>
                </a:cxn>
              </a:cxnLst>
              <a:rect l="0" t="0" r="r" b="b"/>
              <a:pathLst>
                <a:path w="190" h="36">
                  <a:moveTo>
                    <a:pt x="141" y="36"/>
                  </a:moveTo>
                  <a:lnTo>
                    <a:pt x="190" y="0"/>
                  </a:lnTo>
                  <a:lnTo>
                    <a:pt x="49" y="0"/>
                  </a:lnTo>
                  <a:lnTo>
                    <a:pt x="0" y="36"/>
                  </a:lnTo>
                  <a:lnTo>
                    <a:pt x="141" y="36"/>
                  </a:lnTo>
                  <a:close/>
                </a:path>
              </a:pathLst>
            </a:custGeom>
            <a:solidFill>
              <a:srgbClr val="4D4D73"/>
            </a:solidFill>
            <a:ln w="11113">
              <a:solidFill>
                <a:srgbClr val="000000"/>
              </a:solidFill>
              <a:prstDash val="solid"/>
              <a:round/>
              <a:headEnd/>
              <a:tailEnd/>
            </a:ln>
          </p:spPr>
          <p:txBody>
            <a:bodyPr/>
            <a:lstStyle/>
            <a:p>
              <a:endParaRPr lang="zh-CN" altLang="en-US"/>
            </a:p>
          </p:txBody>
        </p:sp>
        <p:sp>
          <p:nvSpPr>
            <p:cNvPr id="495686" name="Freeform 70"/>
            <p:cNvSpPr>
              <a:spLocks/>
            </p:cNvSpPr>
            <p:nvPr/>
          </p:nvSpPr>
          <p:spPr bwMode="auto">
            <a:xfrm>
              <a:off x="2803" y="3397"/>
              <a:ext cx="197" cy="35"/>
            </a:xfrm>
            <a:custGeom>
              <a:avLst/>
              <a:gdLst/>
              <a:ahLst/>
              <a:cxnLst>
                <a:cxn ang="0">
                  <a:pos x="148" y="35"/>
                </a:cxn>
                <a:cxn ang="0">
                  <a:pos x="197" y="0"/>
                </a:cxn>
                <a:cxn ang="0">
                  <a:pos x="49" y="0"/>
                </a:cxn>
                <a:cxn ang="0">
                  <a:pos x="0" y="35"/>
                </a:cxn>
                <a:cxn ang="0">
                  <a:pos x="148" y="35"/>
                </a:cxn>
              </a:cxnLst>
              <a:rect l="0" t="0" r="r" b="b"/>
              <a:pathLst>
                <a:path w="197" h="35">
                  <a:moveTo>
                    <a:pt x="148" y="35"/>
                  </a:moveTo>
                  <a:lnTo>
                    <a:pt x="197" y="0"/>
                  </a:lnTo>
                  <a:lnTo>
                    <a:pt x="49" y="0"/>
                  </a:lnTo>
                  <a:lnTo>
                    <a:pt x="0" y="35"/>
                  </a:lnTo>
                  <a:lnTo>
                    <a:pt x="148" y="35"/>
                  </a:lnTo>
                  <a:close/>
                </a:path>
              </a:pathLst>
            </a:custGeom>
            <a:solidFill>
              <a:srgbClr val="9999AD"/>
            </a:solidFill>
            <a:ln w="11113">
              <a:solidFill>
                <a:srgbClr val="000000"/>
              </a:solidFill>
              <a:prstDash val="solid"/>
              <a:round/>
              <a:headEnd/>
              <a:tailEnd/>
            </a:ln>
          </p:spPr>
          <p:txBody>
            <a:bodyPr/>
            <a:lstStyle/>
            <a:p>
              <a:endParaRPr lang="zh-CN" altLang="en-US"/>
            </a:p>
          </p:txBody>
        </p:sp>
        <p:sp>
          <p:nvSpPr>
            <p:cNvPr id="495687" name="Freeform 71"/>
            <p:cNvSpPr>
              <a:spLocks/>
            </p:cNvSpPr>
            <p:nvPr/>
          </p:nvSpPr>
          <p:spPr bwMode="auto">
            <a:xfrm>
              <a:off x="3317" y="2523"/>
              <a:ext cx="49" cy="909"/>
            </a:xfrm>
            <a:custGeom>
              <a:avLst/>
              <a:gdLst/>
              <a:ahLst/>
              <a:cxnLst>
                <a:cxn ang="0">
                  <a:pos x="0" y="909"/>
                </a:cxn>
                <a:cxn ang="0">
                  <a:pos x="0" y="36"/>
                </a:cxn>
                <a:cxn ang="0">
                  <a:pos x="49" y="0"/>
                </a:cxn>
                <a:cxn ang="0">
                  <a:pos x="49" y="874"/>
                </a:cxn>
                <a:cxn ang="0">
                  <a:pos x="0" y="909"/>
                </a:cxn>
              </a:cxnLst>
              <a:rect l="0" t="0" r="r" b="b"/>
              <a:pathLst>
                <a:path w="49" h="909">
                  <a:moveTo>
                    <a:pt x="0" y="909"/>
                  </a:moveTo>
                  <a:lnTo>
                    <a:pt x="0" y="36"/>
                  </a:lnTo>
                  <a:lnTo>
                    <a:pt x="49" y="0"/>
                  </a:lnTo>
                  <a:lnTo>
                    <a:pt x="49" y="874"/>
                  </a:lnTo>
                  <a:lnTo>
                    <a:pt x="0" y="909"/>
                  </a:lnTo>
                  <a:close/>
                </a:path>
              </a:pathLst>
            </a:custGeom>
            <a:solidFill>
              <a:srgbClr val="4D4D80"/>
            </a:solidFill>
            <a:ln w="11113">
              <a:solidFill>
                <a:srgbClr val="000000"/>
              </a:solidFill>
              <a:prstDash val="solid"/>
              <a:round/>
              <a:headEnd/>
              <a:tailEnd/>
            </a:ln>
          </p:spPr>
          <p:txBody>
            <a:bodyPr/>
            <a:lstStyle/>
            <a:p>
              <a:endParaRPr lang="zh-CN" altLang="en-US"/>
            </a:p>
          </p:txBody>
        </p:sp>
        <p:sp>
          <p:nvSpPr>
            <p:cNvPr id="495688" name="Rectangle 72"/>
            <p:cNvSpPr>
              <a:spLocks noChangeArrowheads="1"/>
            </p:cNvSpPr>
            <p:nvPr/>
          </p:nvSpPr>
          <p:spPr bwMode="auto">
            <a:xfrm>
              <a:off x="3169" y="2559"/>
              <a:ext cx="148" cy="873"/>
            </a:xfrm>
            <a:prstGeom prst="rect">
              <a:avLst/>
            </a:prstGeom>
            <a:solidFill>
              <a:srgbClr val="9999FF"/>
            </a:solidFill>
            <a:ln w="11113">
              <a:solidFill>
                <a:srgbClr val="000000"/>
              </a:solidFill>
              <a:miter lim="800000"/>
              <a:headEnd/>
              <a:tailEnd/>
            </a:ln>
          </p:spPr>
          <p:txBody>
            <a:bodyPr/>
            <a:lstStyle/>
            <a:p>
              <a:endParaRPr lang="zh-CN" altLang="en-US"/>
            </a:p>
          </p:txBody>
        </p:sp>
        <p:sp>
          <p:nvSpPr>
            <p:cNvPr id="495689" name="Freeform 73"/>
            <p:cNvSpPr>
              <a:spLocks/>
            </p:cNvSpPr>
            <p:nvPr/>
          </p:nvSpPr>
          <p:spPr bwMode="auto">
            <a:xfrm>
              <a:off x="3169" y="2523"/>
              <a:ext cx="197" cy="36"/>
            </a:xfrm>
            <a:custGeom>
              <a:avLst/>
              <a:gdLst/>
              <a:ahLst/>
              <a:cxnLst>
                <a:cxn ang="0">
                  <a:pos x="148" y="36"/>
                </a:cxn>
                <a:cxn ang="0">
                  <a:pos x="197" y="0"/>
                </a:cxn>
                <a:cxn ang="0">
                  <a:pos x="49" y="0"/>
                </a:cxn>
                <a:cxn ang="0">
                  <a:pos x="0" y="36"/>
                </a:cxn>
                <a:cxn ang="0">
                  <a:pos x="148" y="36"/>
                </a:cxn>
              </a:cxnLst>
              <a:rect l="0" t="0" r="r" b="b"/>
              <a:pathLst>
                <a:path w="197" h="36">
                  <a:moveTo>
                    <a:pt x="148" y="36"/>
                  </a:moveTo>
                  <a:lnTo>
                    <a:pt x="197" y="0"/>
                  </a:lnTo>
                  <a:lnTo>
                    <a:pt x="49" y="0"/>
                  </a:lnTo>
                  <a:lnTo>
                    <a:pt x="0" y="36"/>
                  </a:lnTo>
                  <a:lnTo>
                    <a:pt x="148" y="36"/>
                  </a:lnTo>
                  <a:close/>
                </a:path>
              </a:pathLst>
            </a:custGeom>
            <a:solidFill>
              <a:srgbClr val="7373BF"/>
            </a:solidFill>
            <a:ln w="11113">
              <a:solidFill>
                <a:srgbClr val="000000"/>
              </a:solidFill>
              <a:prstDash val="solid"/>
              <a:round/>
              <a:headEnd/>
              <a:tailEnd/>
            </a:ln>
          </p:spPr>
          <p:txBody>
            <a:bodyPr/>
            <a:lstStyle/>
            <a:p>
              <a:endParaRPr lang="zh-CN" altLang="en-US"/>
            </a:p>
          </p:txBody>
        </p:sp>
        <p:sp>
          <p:nvSpPr>
            <p:cNvPr id="495690" name="Freeform 74"/>
            <p:cNvSpPr>
              <a:spLocks/>
            </p:cNvSpPr>
            <p:nvPr/>
          </p:nvSpPr>
          <p:spPr bwMode="auto">
            <a:xfrm>
              <a:off x="3458" y="2523"/>
              <a:ext cx="49" cy="909"/>
            </a:xfrm>
            <a:custGeom>
              <a:avLst/>
              <a:gdLst/>
              <a:ahLst/>
              <a:cxnLst>
                <a:cxn ang="0">
                  <a:pos x="0" y="909"/>
                </a:cxn>
                <a:cxn ang="0">
                  <a:pos x="0" y="36"/>
                </a:cxn>
                <a:cxn ang="0">
                  <a:pos x="49" y="0"/>
                </a:cxn>
                <a:cxn ang="0">
                  <a:pos x="49" y="874"/>
                </a:cxn>
                <a:cxn ang="0">
                  <a:pos x="0" y="909"/>
                </a:cxn>
              </a:cxnLst>
              <a:rect l="0" t="0" r="r" b="b"/>
              <a:pathLst>
                <a:path w="49" h="909">
                  <a:moveTo>
                    <a:pt x="0" y="909"/>
                  </a:moveTo>
                  <a:lnTo>
                    <a:pt x="0" y="36"/>
                  </a:lnTo>
                  <a:lnTo>
                    <a:pt x="49" y="0"/>
                  </a:lnTo>
                  <a:lnTo>
                    <a:pt x="49" y="874"/>
                  </a:lnTo>
                  <a:lnTo>
                    <a:pt x="0" y="909"/>
                  </a:lnTo>
                  <a:close/>
                </a:path>
              </a:pathLst>
            </a:custGeom>
            <a:solidFill>
              <a:srgbClr val="4D4D66"/>
            </a:solidFill>
            <a:ln w="11113">
              <a:solidFill>
                <a:srgbClr val="000000"/>
              </a:solidFill>
              <a:prstDash val="solid"/>
              <a:round/>
              <a:headEnd/>
              <a:tailEnd/>
            </a:ln>
          </p:spPr>
          <p:txBody>
            <a:bodyPr/>
            <a:lstStyle/>
            <a:p>
              <a:endParaRPr lang="zh-CN" altLang="en-US"/>
            </a:p>
          </p:txBody>
        </p:sp>
        <p:sp>
          <p:nvSpPr>
            <p:cNvPr id="495691" name="Rectangle 75"/>
            <p:cNvSpPr>
              <a:spLocks noChangeArrowheads="1"/>
            </p:cNvSpPr>
            <p:nvPr/>
          </p:nvSpPr>
          <p:spPr bwMode="auto">
            <a:xfrm>
              <a:off x="3317" y="2559"/>
              <a:ext cx="141" cy="873"/>
            </a:xfrm>
            <a:prstGeom prst="rect">
              <a:avLst/>
            </a:prstGeom>
            <a:solidFill>
              <a:srgbClr val="CCFFCC"/>
            </a:solidFill>
            <a:ln w="11176" algn="ctr">
              <a:solidFill>
                <a:srgbClr val="000000"/>
              </a:solidFill>
              <a:miter lim="800000"/>
              <a:headEnd/>
              <a:tailEnd/>
            </a:ln>
            <a:effectLst/>
          </p:spPr>
          <p:txBody>
            <a:bodyPr/>
            <a:lstStyle/>
            <a:p>
              <a:endParaRPr lang="zh-CN" altLang="en-US"/>
            </a:p>
          </p:txBody>
        </p:sp>
        <p:sp>
          <p:nvSpPr>
            <p:cNvPr id="495692" name="Freeform 76"/>
            <p:cNvSpPr>
              <a:spLocks/>
            </p:cNvSpPr>
            <p:nvPr/>
          </p:nvSpPr>
          <p:spPr bwMode="auto">
            <a:xfrm>
              <a:off x="3317" y="2523"/>
              <a:ext cx="190" cy="36"/>
            </a:xfrm>
            <a:custGeom>
              <a:avLst/>
              <a:gdLst/>
              <a:ahLst/>
              <a:cxnLst>
                <a:cxn ang="0">
                  <a:pos x="141" y="36"/>
                </a:cxn>
                <a:cxn ang="0">
                  <a:pos x="190" y="0"/>
                </a:cxn>
                <a:cxn ang="0">
                  <a:pos x="49" y="0"/>
                </a:cxn>
                <a:cxn ang="0">
                  <a:pos x="0" y="36"/>
                </a:cxn>
                <a:cxn ang="0">
                  <a:pos x="141" y="36"/>
                </a:cxn>
              </a:cxnLst>
              <a:rect l="0" t="0" r="r" b="b"/>
              <a:pathLst>
                <a:path w="190" h="36">
                  <a:moveTo>
                    <a:pt x="141" y="36"/>
                  </a:moveTo>
                  <a:lnTo>
                    <a:pt x="190" y="0"/>
                  </a:lnTo>
                  <a:lnTo>
                    <a:pt x="49" y="0"/>
                  </a:lnTo>
                  <a:lnTo>
                    <a:pt x="0" y="36"/>
                  </a:lnTo>
                  <a:lnTo>
                    <a:pt x="141" y="36"/>
                  </a:lnTo>
                  <a:close/>
                </a:path>
              </a:pathLst>
            </a:custGeom>
            <a:solidFill>
              <a:srgbClr val="737399"/>
            </a:solidFill>
            <a:ln w="11113">
              <a:solidFill>
                <a:srgbClr val="000000"/>
              </a:solidFill>
              <a:prstDash val="solid"/>
              <a:round/>
              <a:headEnd/>
              <a:tailEnd/>
            </a:ln>
          </p:spPr>
          <p:txBody>
            <a:bodyPr/>
            <a:lstStyle/>
            <a:p>
              <a:endParaRPr lang="zh-CN" altLang="en-US"/>
            </a:p>
          </p:txBody>
        </p:sp>
        <p:sp>
          <p:nvSpPr>
            <p:cNvPr id="495693" name="Freeform 77"/>
            <p:cNvSpPr>
              <a:spLocks/>
            </p:cNvSpPr>
            <p:nvPr/>
          </p:nvSpPr>
          <p:spPr bwMode="auto">
            <a:xfrm>
              <a:off x="3606" y="2742"/>
              <a:ext cx="49" cy="690"/>
            </a:xfrm>
            <a:custGeom>
              <a:avLst/>
              <a:gdLst/>
              <a:ahLst/>
              <a:cxnLst>
                <a:cxn ang="0">
                  <a:pos x="0" y="690"/>
                </a:cxn>
                <a:cxn ang="0">
                  <a:pos x="0" y="35"/>
                </a:cxn>
                <a:cxn ang="0">
                  <a:pos x="49" y="0"/>
                </a:cxn>
                <a:cxn ang="0">
                  <a:pos x="49" y="655"/>
                </a:cxn>
                <a:cxn ang="0">
                  <a:pos x="0" y="690"/>
                </a:cxn>
              </a:cxnLst>
              <a:rect l="0" t="0" r="r" b="b"/>
              <a:pathLst>
                <a:path w="49" h="690">
                  <a:moveTo>
                    <a:pt x="0" y="690"/>
                  </a:moveTo>
                  <a:lnTo>
                    <a:pt x="0" y="35"/>
                  </a:lnTo>
                  <a:lnTo>
                    <a:pt x="49" y="0"/>
                  </a:lnTo>
                  <a:lnTo>
                    <a:pt x="49" y="655"/>
                  </a:lnTo>
                  <a:lnTo>
                    <a:pt x="0" y="690"/>
                  </a:lnTo>
                  <a:close/>
                </a:path>
              </a:pathLst>
            </a:custGeom>
            <a:solidFill>
              <a:srgbClr val="33334D"/>
            </a:solidFill>
            <a:ln w="11113">
              <a:solidFill>
                <a:srgbClr val="000000"/>
              </a:solidFill>
              <a:prstDash val="solid"/>
              <a:round/>
              <a:headEnd/>
              <a:tailEnd/>
            </a:ln>
          </p:spPr>
          <p:txBody>
            <a:bodyPr/>
            <a:lstStyle/>
            <a:p>
              <a:endParaRPr lang="zh-CN" altLang="en-US"/>
            </a:p>
          </p:txBody>
        </p:sp>
        <p:sp>
          <p:nvSpPr>
            <p:cNvPr id="495694" name="Rectangle 78"/>
            <p:cNvSpPr>
              <a:spLocks noChangeArrowheads="1"/>
            </p:cNvSpPr>
            <p:nvPr/>
          </p:nvSpPr>
          <p:spPr bwMode="auto">
            <a:xfrm>
              <a:off x="3458" y="2777"/>
              <a:ext cx="148" cy="655"/>
            </a:xfrm>
            <a:prstGeom prst="rect">
              <a:avLst/>
            </a:prstGeom>
            <a:solidFill>
              <a:srgbClr val="4D4D73"/>
            </a:solidFill>
            <a:ln w="11176" algn="ctr">
              <a:solidFill>
                <a:srgbClr val="000000"/>
              </a:solidFill>
              <a:miter lim="800000"/>
              <a:headEnd/>
              <a:tailEnd/>
            </a:ln>
            <a:effectLst/>
          </p:spPr>
          <p:txBody>
            <a:bodyPr/>
            <a:lstStyle/>
            <a:p>
              <a:endParaRPr lang="zh-CN" altLang="en-US"/>
            </a:p>
          </p:txBody>
        </p:sp>
        <p:sp>
          <p:nvSpPr>
            <p:cNvPr id="495695" name="Freeform 79"/>
            <p:cNvSpPr>
              <a:spLocks/>
            </p:cNvSpPr>
            <p:nvPr/>
          </p:nvSpPr>
          <p:spPr bwMode="auto">
            <a:xfrm>
              <a:off x="3458" y="2742"/>
              <a:ext cx="197" cy="35"/>
            </a:xfrm>
            <a:custGeom>
              <a:avLst/>
              <a:gdLst/>
              <a:ahLst/>
              <a:cxnLst>
                <a:cxn ang="0">
                  <a:pos x="148" y="35"/>
                </a:cxn>
                <a:cxn ang="0">
                  <a:pos x="197" y="0"/>
                </a:cxn>
                <a:cxn ang="0">
                  <a:pos x="49" y="0"/>
                </a:cxn>
                <a:cxn ang="0">
                  <a:pos x="0" y="35"/>
                </a:cxn>
                <a:cxn ang="0">
                  <a:pos x="148" y="35"/>
                </a:cxn>
              </a:cxnLst>
              <a:rect l="0" t="0" r="r" b="b"/>
              <a:pathLst>
                <a:path w="197" h="35">
                  <a:moveTo>
                    <a:pt x="148" y="35"/>
                  </a:moveTo>
                  <a:lnTo>
                    <a:pt x="197" y="0"/>
                  </a:lnTo>
                  <a:lnTo>
                    <a:pt x="49" y="0"/>
                  </a:lnTo>
                  <a:lnTo>
                    <a:pt x="0" y="35"/>
                  </a:lnTo>
                  <a:lnTo>
                    <a:pt x="148" y="35"/>
                  </a:lnTo>
                  <a:close/>
                </a:path>
              </a:pathLst>
            </a:custGeom>
            <a:solidFill>
              <a:srgbClr val="4D4D73"/>
            </a:solidFill>
            <a:ln w="11113">
              <a:solidFill>
                <a:srgbClr val="000000"/>
              </a:solidFill>
              <a:prstDash val="solid"/>
              <a:round/>
              <a:headEnd/>
              <a:tailEnd/>
            </a:ln>
          </p:spPr>
          <p:txBody>
            <a:bodyPr/>
            <a:lstStyle/>
            <a:p>
              <a:endParaRPr lang="zh-CN" altLang="en-US"/>
            </a:p>
          </p:txBody>
        </p:sp>
        <p:sp>
          <p:nvSpPr>
            <p:cNvPr id="495696" name="Freeform 80"/>
            <p:cNvSpPr>
              <a:spLocks/>
            </p:cNvSpPr>
            <p:nvPr/>
          </p:nvSpPr>
          <p:spPr bwMode="auto">
            <a:xfrm>
              <a:off x="3747" y="2960"/>
              <a:ext cx="49" cy="472"/>
            </a:xfrm>
            <a:custGeom>
              <a:avLst/>
              <a:gdLst/>
              <a:ahLst/>
              <a:cxnLst>
                <a:cxn ang="0">
                  <a:pos x="0" y="472"/>
                </a:cxn>
                <a:cxn ang="0">
                  <a:pos x="0" y="35"/>
                </a:cxn>
                <a:cxn ang="0">
                  <a:pos x="49" y="0"/>
                </a:cxn>
                <a:cxn ang="0">
                  <a:pos x="49" y="437"/>
                </a:cxn>
                <a:cxn ang="0">
                  <a:pos x="0" y="472"/>
                </a:cxn>
              </a:cxnLst>
              <a:rect l="0" t="0" r="r" b="b"/>
              <a:pathLst>
                <a:path w="49" h="472">
                  <a:moveTo>
                    <a:pt x="0" y="472"/>
                  </a:moveTo>
                  <a:lnTo>
                    <a:pt x="0" y="35"/>
                  </a:lnTo>
                  <a:lnTo>
                    <a:pt x="49" y="0"/>
                  </a:lnTo>
                  <a:lnTo>
                    <a:pt x="49" y="437"/>
                  </a:lnTo>
                  <a:lnTo>
                    <a:pt x="0" y="472"/>
                  </a:lnTo>
                  <a:close/>
                </a:path>
              </a:pathLst>
            </a:custGeom>
            <a:solidFill>
              <a:srgbClr val="666673"/>
            </a:solidFill>
            <a:ln w="11113">
              <a:solidFill>
                <a:srgbClr val="000000"/>
              </a:solidFill>
              <a:prstDash val="solid"/>
              <a:round/>
              <a:headEnd/>
              <a:tailEnd/>
            </a:ln>
          </p:spPr>
          <p:txBody>
            <a:bodyPr/>
            <a:lstStyle/>
            <a:p>
              <a:endParaRPr lang="zh-CN" altLang="en-US"/>
            </a:p>
          </p:txBody>
        </p:sp>
        <p:sp>
          <p:nvSpPr>
            <p:cNvPr id="495697" name="Rectangle 81"/>
            <p:cNvSpPr>
              <a:spLocks noChangeArrowheads="1"/>
            </p:cNvSpPr>
            <p:nvPr/>
          </p:nvSpPr>
          <p:spPr bwMode="auto">
            <a:xfrm>
              <a:off x="3606" y="2995"/>
              <a:ext cx="141" cy="437"/>
            </a:xfrm>
            <a:prstGeom prst="rect">
              <a:avLst/>
            </a:prstGeom>
            <a:solidFill>
              <a:srgbClr val="C7FF29"/>
            </a:solidFill>
            <a:ln w="11176" algn="ctr">
              <a:solidFill>
                <a:srgbClr val="000000"/>
              </a:solidFill>
              <a:miter lim="800000"/>
              <a:headEnd/>
              <a:tailEnd/>
            </a:ln>
            <a:effectLst/>
          </p:spPr>
          <p:txBody>
            <a:bodyPr/>
            <a:lstStyle/>
            <a:p>
              <a:endParaRPr lang="zh-CN" altLang="en-US"/>
            </a:p>
          </p:txBody>
        </p:sp>
        <p:sp>
          <p:nvSpPr>
            <p:cNvPr id="495698" name="Freeform 82"/>
            <p:cNvSpPr>
              <a:spLocks/>
            </p:cNvSpPr>
            <p:nvPr/>
          </p:nvSpPr>
          <p:spPr bwMode="auto">
            <a:xfrm>
              <a:off x="3606" y="2960"/>
              <a:ext cx="190" cy="35"/>
            </a:xfrm>
            <a:custGeom>
              <a:avLst/>
              <a:gdLst/>
              <a:ahLst/>
              <a:cxnLst>
                <a:cxn ang="0">
                  <a:pos x="141" y="35"/>
                </a:cxn>
                <a:cxn ang="0">
                  <a:pos x="190" y="0"/>
                </a:cxn>
                <a:cxn ang="0">
                  <a:pos x="49" y="0"/>
                </a:cxn>
                <a:cxn ang="0">
                  <a:pos x="0" y="35"/>
                </a:cxn>
                <a:cxn ang="0">
                  <a:pos x="141" y="35"/>
                </a:cxn>
              </a:cxnLst>
              <a:rect l="0" t="0" r="r" b="b"/>
              <a:pathLst>
                <a:path w="190" h="35">
                  <a:moveTo>
                    <a:pt x="141" y="35"/>
                  </a:moveTo>
                  <a:lnTo>
                    <a:pt x="190" y="0"/>
                  </a:lnTo>
                  <a:lnTo>
                    <a:pt x="49" y="0"/>
                  </a:lnTo>
                  <a:lnTo>
                    <a:pt x="0" y="35"/>
                  </a:lnTo>
                  <a:lnTo>
                    <a:pt x="141" y="35"/>
                  </a:lnTo>
                  <a:close/>
                </a:path>
              </a:pathLst>
            </a:custGeom>
            <a:solidFill>
              <a:srgbClr val="9999AD"/>
            </a:solidFill>
            <a:ln w="11113">
              <a:solidFill>
                <a:srgbClr val="000000"/>
              </a:solidFill>
              <a:prstDash val="solid"/>
              <a:round/>
              <a:headEnd/>
              <a:tailEnd/>
            </a:ln>
          </p:spPr>
          <p:txBody>
            <a:bodyPr/>
            <a:lstStyle/>
            <a:p>
              <a:endParaRPr lang="zh-CN" altLang="en-US"/>
            </a:p>
          </p:txBody>
        </p:sp>
        <p:sp>
          <p:nvSpPr>
            <p:cNvPr id="495699" name="Freeform 83"/>
            <p:cNvSpPr>
              <a:spLocks/>
            </p:cNvSpPr>
            <p:nvPr/>
          </p:nvSpPr>
          <p:spPr bwMode="auto">
            <a:xfrm>
              <a:off x="4113" y="1431"/>
              <a:ext cx="50" cy="2001"/>
            </a:xfrm>
            <a:custGeom>
              <a:avLst/>
              <a:gdLst/>
              <a:ahLst/>
              <a:cxnLst>
                <a:cxn ang="0">
                  <a:pos x="0" y="2001"/>
                </a:cxn>
                <a:cxn ang="0">
                  <a:pos x="0" y="35"/>
                </a:cxn>
                <a:cxn ang="0">
                  <a:pos x="50" y="0"/>
                </a:cxn>
                <a:cxn ang="0">
                  <a:pos x="50" y="1966"/>
                </a:cxn>
                <a:cxn ang="0">
                  <a:pos x="0" y="2001"/>
                </a:cxn>
              </a:cxnLst>
              <a:rect l="0" t="0" r="r" b="b"/>
              <a:pathLst>
                <a:path w="50" h="2001">
                  <a:moveTo>
                    <a:pt x="0" y="2001"/>
                  </a:moveTo>
                  <a:lnTo>
                    <a:pt x="0" y="35"/>
                  </a:lnTo>
                  <a:lnTo>
                    <a:pt x="50" y="0"/>
                  </a:lnTo>
                  <a:lnTo>
                    <a:pt x="50" y="1966"/>
                  </a:lnTo>
                  <a:lnTo>
                    <a:pt x="0" y="2001"/>
                  </a:lnTo>
                  <a:close/>
                </a:path>
              </a:pathLst>
            </a:custGeom>
            <a:solidFill>
              <a:srgbClr val="4D4D80"/>
            </a:solidFill>
            <a:ln w="11113">
              <a:solidFill>
                <a:srgbClr val="000000"/>
              </a:solidFill>
              <a:prstDash val="solid"/>
              <a:round/>
              <a:headEnd/>
              <a:tailEnd/>
            </a:ln>
          </p:spPr>
          <p:txBody>
            <a:bodyPr/>
            <a:lstStyle/>
            <a:p>
              <a:endParaRPr lang="zh-CN" altLang="en-US"/>
            </a:p>
          </p:txBody>
        </p:sp>
        <p:sp>
          <p:nvSpPr>
            <p:cNvPr id="495700" name="Rectangle 84"/>
            <p:cNvSpPr>
              <a:spLocks noChangeArrowheads="1"/>
            </p:cNvSpPr>
            <p:nvPr/>
          </p:nvSpPr>
          <p:spPr bwMode="auto">
            <a:xfrm>
              <a:off x="3965" y="1466"/>
              <a:ext cx="148" cy="1966"/>
            </a:xfrm>
            <a:prstGeom prst="rect">
              <a:avLst/>
            </a:prstGeom>
            <a:solidFill>
              <a:srgbClr val="9999FF"/>
            </a:solidFill>
            <a:ln w="11113">
              <a:solidFill>
                <a:srgbClr val="000000"/>
              </a:solidFill>
              <a:miter lim="800000"/>
              <a:headEnd/>
              <a:tailEnd/>
            </a:ln>
          </p:spPr>
          <p:txBody>
            <a:bodyPr/>
            <a:lstStyle/>
            <a:p>
              <a:endParaRPr lang="zh-CN" altLang="en-US"/>
            </a:p>
          </p:txBody>
        </p:sp>
        <p:sp>
          <p:nvSpPr>
            <p:cNvPr id="495701" name="Freeform 85"/>
            <p:cNvSpPr>
              <a:spLocks/>
            </p:cNvSpPr>
            <p:nvPr/>
          </p:nvSpPr>
          <p:spPr bwMode="auto">
            <a:xfrm>
              <a:off x="3965" y="1431"/>
              <a:ext cx="198" cy="35"/>
            </a:xfrm>
            <a:custGeom>
              <a:avLst/>
              <a:gdLst/>
              <a:ahLst/>
              <a:cxnLst>
                <a:cxn ang="0">
                  <a:pos x="148" y="35"/>
                </a:cxn>
                <a:cxn ang="0">
                  <a:pos x="198" y="0"/>
                </a:cxn>
                <a:cxn ang="0">
                  <a:pos x="50" y="0"/>
                </a:cxn>
                <a:cxn ang="0">
                  <a:pos x="0" y="35"/>
                </a:cxn>
                <a:cxn ang="0">
                  <a:pos x="148" y="35"/>
                </a:cxn>
              </a:cxnLst>
              <a:rect l="0" t="0" r="r" b="b"/>
              <a:pathLst>
                <a:path w="198" h="35">
                  <a:moveTo>
                    <a:pt x="148" y="35"/>
                  </a:moveTo>
                  <a:lnTo>
                    <a:pt x="198" y="0"/>
                  </a:lnTo>
                  <a:lnTo>
                    <a:pt x="50" y="0"/>
                  </a:lnTo>
                  <a:lnTo>
                    <a:pt x="0" y="35"/>
                  </a:lnTo>
                  <a:lnTo>
                    <a:pt x="148" y="35"/>
                  </a:lnTo>
                  <a:close/>
                </a:path>
              </a:pathLst>
            </a:custGeom>
            <a:solidFill>
              <a:srgbClr val="7373BF"/>
            </a:solidFill>
            <a:ln w="11113">
              <a:solidFill>
                <a:srgbClr val="000000"/>
              </a:solidFill>
              <a:prstDash val="solid"/>
              <a:round/>
              <a:headEnd/>
              <a:tailEnd/>
            </a:ln>
          </p:spPr>
          <p:txBody>
            <a:bodyPr/>
            <a:lstStyle/>
            <a:p>
              <a:endParaRPr lang="zh-CN" altLang="en-US"/>
            </a:p>
          </p:txBody>
        </p:sp>
        <p:sp>
          <p:nvSpPr>
            <p:cNvPr id="495702" name="Freeform 86"/>
            <p:cNvSpPr>
              <a:spLocks/>
            </p:cNvSpPr>
            <p:nvPr/>
          </p:nvSpPr>
          <p:spPr bwMode="auto">
            <a:xfrm>
              <a:off x="4254" y="1868"/>
              <a:ext cx="50" cy="1564"/>
            </a:xfrm>
            <a:custGeom>
              <a:avLst/>
              <a:gdLst/>
              <a:ahLst/>
              <a:cxnLst>
                <a:cxn ang="0">
                  <a:pos x="0" y="1564"/>
                </a:cxn>
                <a:cxn ang="0">
                  <a:pos x="0" y="35"/>
                </a:cxn>
                <a:cxn ang="0">
                  <a:pos x="50" y="0"/>
                </a:cxn>
                <a:cxn ang="0">
                  <a:pos x="50" y="1529"/>
                </a:cxn>
                <a:cxn ang="0">
                  <a:pos x="0" y="1564"/>
                </a:cxn>
              </a:cxnLst>
              <a:rect l="0" t="0" r="r" b="b"/>
              <a:pathLst>
                <a:path w="50" h="1564">
                  <a:moveTo>
                    <a:pt x="0" y="1564"/>
                  </a:moveTo>
                  <a:lnTo>
                    <a:pt x="0" y="35"/>
                  </a:lnTo>
                  <a:lnTo>
                    <a:pt x="50" y="0"/>
                  </a:lnTo>
                  <a:lnTo>
                    <a:pt x="50" y="1529"/>
                  </a:lnTo>
                  <a:lnTo>
                    <a:pt x="0" y="1564"/>
                  </a:lnTo>
                  <a:close/>
                </a:path>
              </a:pathLst>
            </a:custGeom>
            <a:solidFill>
              <a:srgbClr val="4D4D66"/>
            </a:solidFill>
            <a:ln w="11113">
              <a:solidFill>
                <a:srgbClr val="000000"/>
              </a:solidFill>
              <a:prstDash val="solid"/>
              <a:round/>
              <a:headEnd/>
              <a:tailEnd/>
            </a:ln>
          </p:spPr>
          <p:txBody>
            <a:bodyPr/>
            <a:lstStyle/>
            <a:p>
              <a:endParaRPr lang="zh-CN" altLang="en-US"/>
            </a:p>
          </p:txBody>
        </p:sp>
        <p:sp>
          <p:nvSpPr>
            <p:cNvPr id="495703" name="Rectangle 87"/>
            <p:cNvSpPr>
              <a:spLocks noChangeArrowheads="1"/>
            </p:cNvSpPr>
            <p:nvPr/>
          </p:nvSpPr>
          <p:spPr bwMode="auto">
            <a:xfrm>
              <a:off x="4113" y="1903"/>
              <a:ext cx="141" cy="1529"/>
            </a:xfrm>
            <a:prstGeom prst="rect">
              <a:avLst/>
            </a:prstGeom>
            <a:solidFill>
              <a:srgbClr val="CCFFCC"/>
            </a:solidFill>
            <a:ln w="11176" algn="ctr">
              <a:solidFill>
                <a:srgbClr val="000000"/>
              </a:solidFill>
              <a:miter lim="800000"/>
              <a:headEnd/>
              <a:tailEnd/>
            </a:ln>
            <a:effectLst/>
          </p:spPr>
          <p:txBody>
            <a:bodyPr/>
            <a:lstStyle/>
            <a:p>
              <a:endParaRPr lang="zh-CN" altLang="en-US"/>
            </a:p>
          </p:txBody>
        </p:sp>
        <p:sp>
          <p:nvSpPr>
            <p:cNvPr id="495704" name="Freeform 88"/>
            <p:cNvSpPr>
              <a:spLocks/>
            </p:cNvSpPr>
            <p:nvPr/>
          </p:nvSpPr>
          <p:spPr bwMode="auto">
            <a:xfrm>
              <a:off x="4113" y="1868"/>
              <a:ext cx="191" cy="35"/>
            </a:xfrm>
            <a:custGeom>
              <a:avLst/>
              <a:gdLst/>
              <a:ahLst/>
              <a:cxnLst>
                <a:cxn ang="0">
                  <a:pos x="141" y="35"/>
                </a:cxn>
                <a:cxn ang="0">
                  <a:pos x="191" y="0"/>
                </a:cxn>
                <a:cxn ang="0">
                  <a:pos x="50" y="0"/>
                </a:cxn>
                <a:cxn ang="0">
                  <a:pos x="0" y="35"/>
                </a:cxn>
                <a:cxn ang="0">
                  <a:pos x="141" y="35"/>
                </a:cxn>
              </a:cxnLst>
              <a:rect l="0" t="0" r="r" b="b"/>
              <a:pathLst>
                <a:path w="191" h="35">
                  <a:moveTo>
                    <a:pt x="141" y="35"/>
                  </a:moveTo>
                  <a:lnTo>
                    <a:pt x="191" y="0"/>
                  </a:lnTo>
                  <a:lnTo>
                    <a:pt x="50" y="0"/>
                  </a:lnTo>
                  <a:lnTo>
                    <a:pt x="0" y="35"/>
                  </a:lnTo>
                  <a:lnTo>
                    <a:pt x="141" y="35"/>
                  </a:lnTo>
                  <a:close/>
                </a:path>
              </a:pathLst>
            </a:custGeom>
            <a:solidFill>
              <a:srgbClr val="737399"/>
            </a:solidFill>
            <a:ln w="11113">
              <a:solidFill>
                <a:srgbClr val="000000"/>
              </a:solidFill>
              <a:prstDash val="solid"/>
              <a:round/>
              <a:headEnd/>
              <a:tailEnd/>
            </a:ln>
          </p:spPr>
          <p:txBody>
            <a:bodyPr/>
            <a:lstStyle/>
            <a:p>
              <a:endParaRPr lang="zh-CN" altLang="en-US"/>
            </a:p>
          </p:txBody>
        </p:sp>
        <p:sp>
          <p:nvSpPr>
            <p:cNvPr id="495705" name="Freeform 89"/>
            <p:cNvSpPr>
              <a:spLocks/>
            </p:cNvSpPr>
            <p:nvPr/>
          </p:nvSpPr>
          <p:spPr bwMode="auto">
            <a:xfrm>
              <a:off x="4402" y="2305"/>
              <a:ext cx="50" cy="1127"/>
            </a:xfrm>
            <a:custGeom>
              <a:avLst/>
              <a:gdLst/>
              <a:ahLst/>
              <a:cxnLst>
                <a:cxn ang="0">
                  <a:pos x="0" y="1127"/>
                </a:cxn>
                <a:cxn ang="0">
                  <a:pos x="0" y="35"/>
                </a:cxn>
                <a:cxn ang="0">
                  <a:pos x="50" y="0"/>
                </a:cxn>
                <a:cxn ang="0">
                  <a:pos x="50" y="1092"/>
                </a:cxn>
                <a:cxn ang="0">
                  <a:pos x="0" y="1127"/>
                </a:cxn>
              </a:cxnLst>
              <a:rect l="0" t="0" r="r" b="b"/>
              <a:pathLst>
                <a:path w="50" h="1127">
                  <a:moveTo>
                    <a:pt x="0" y="1127"/>
                  </a:moveTo>
                  <a:lnTo>
                    <a:pt x="0" y="35"/>
                  </a:lnTo>
                  <a:lnTo>
                    <a:pt x="50" y="0"/>
                  </a:lnTo>
                  <a:lnTo>
                    <a:pt x="50" y="1092"/>
                  </a:lnTo>
                  <a:lnTo>
                    <a:pt x="0" y="1127"/>
                  </a:lnTo>
                  <a:close/>
                </a:path>
              </a:pathLst>
            </a:custGeom>
            <a:solidFill>
              <a:srgbClr val="33334D"/>
            </a:solidFill>
            <a:ln w="11113">
              <a:solidFill>
                <a:srgbClr val="000000"/>
              </a:solidFill>
              <a:prstDash val="solid"/>
              <a:round/>
              <a:headEnd/>
              <a:tailEnd/>
            </a:ln>
          </p:spPr>
          <p:txBody>
            <a:bodyPr/>
            <a:lstStyle/>
            <a:p>
              <a:endParaRPr lang="zh-CN" altLang="en-US"/>
            </a:p>
          </p:txBody>
        </p:sp>
        <p:sp>
          <p:nvSpPr>
            <p:cNvPr id="495706" name="Rectangle 90"/>
            <p:cNvSpPr>
              <a:spLocks noChangeArrowheads="1"/>
            </p:cNvSpPr>
            <p:nvPr/>
          </p:nvSpPr>
          <p:spPr bwMode="auto">
            <a:xfrm>
              <a:off x="4254" y="2340"/>
              <a:ext cx="148" cy="1092"/>
            </a:xfrm>
            <a:prstGeom prst="rect">
              <a:avLst/>
            </a:prstGeom>
            <a:solidFill>
              <a:srgbClr val="4D4D73"/>
            </a:solidFill>
            <a:ln w="11176" algn="ctr">
              <a:solidFill>
                <a:srgbClr val="000000"/>
              </a:solidFill>
              <a:miter lim="800000"/>
              <a:headEnd/>
              <a:tailEnd/>
            </a:ln>
            <a:effectLst/>
          </p:spPr>
          <p:txBody>
            <a:bodyPr/>
            <a:lstStyle/>
            <a:p>
              <a:endParaRPr lang="zh-CN" altLang="en-US"/>
            </a:p>
          </p:txBody>
        </p:sp>
        <p:sp>
          <p:nvSpPr>
            <p:cNvPr id="495707" name="Freeform 91"/>
            <p:cNvSpPr>
              <a:spLocks/>
            </p:cNvSpPr>
            <p:nvPr/>
          </p:nvSpPr>
          <p:spPr bwMode="auto">
            <a:xfrm>
              <a:off x="4254" y="2305"/>
              <a:ext cx="198" cy="35"/>
            </a:xfrm>
            <a:custGeom>
              <a:avLst/>
              <a:gdLst/>
              <a:ahLst/>
              <a:cxnLst>
                <a:cxn ang="0">
                  <a:pos x="148" y="35"/>
                </a:cxn>
                <a:cxn ang="0">
                  <a:pos x="198" y="0"/>
                </a:cxn>
                <a:cxn ang="0">
                  <a:pos x="50" y="0"/>
                </a:cxn>
                <a:cxn ang="0">
                  <a:pos x="0" y="35"/>
                </a:cxn>
                <a:cxn ang="0">
                  <a:pos x="148" y="35"/>
                </a:cxn>
              </a:cxnLst>
              <a:rect l="0" t="0" r="r" b="b"/>
              <a:pathLst>
                <a:path w="198" h="35">
                  <a:moveTo>
                    <a:pt x="148" y="35"/>
                  </a:moveTo>
                  <a:lnTo>
                    <a:pt x="198" y="0"/>
                  </a:lnTo>
                  <a:lnTo>
                    <a:pt x="50" y="0"/>
                  </a:lnTo>
                  <a:lnTo>
                    <a:pt x="0" y="35"/>
                  </a:lnTo>
                  <a:lnTo>
                    <a:pt x="148" y="35"/>
                  </a:lnTo>
                  <a:close/>
                </a:path>
              </a:pathLst>
            </a:custGeom>
            <a:solidFill>
              <a:srgbClr val="4D4D73"/>
            </a:solidFill>
            <a:ln w="11113">
              <a:solidFill>
                <a:srgbClr val="000000"/>
              </a:solidFill>
              <a:prstDash val="solid"/>
              <a:round/>
              <a:headEnd/>
              <a:tailEnd/>
            </a:ln>
          </p:spPr>
          <p:txBody>
            <a:bodyPr/>
            <a:lstStyle/>
            <a:p>
              <a:endParaRPr lang="zh-CN" altLang="en-US"/>
            </a:p>
          </p:txBody>
        </p:sp>
        <p:sp>
          <p:nvSpPr>
            <p:cNvPr id="495708" name="Freeform 92"/>
            <p:cNvSpPr>
              <a:spLocks/>
            </p:cNvSpPr>
            <p:nvPr/>
          </p:nvSpPr>
          <p:spPr bwMode="auto">
            <a:xfrm>
              <a:off x="4550" y="3179"/>
              <a:ext cx="50" cy="253"/>
            </a:xfrm>
            <a:custGeom>
              <a:avLst/>
              <a:gdLst/>
              <a:ahLst/>
              <a:cxnLst>
                <a:cxn ang="0">
                  <a:pos x="0" y="253"/>
                </a:cxn>
                <a:cxn ang="0">
                  <a:pos x="0" y="35"/>
                </a:cxn>
                <a:cxn ang="0">
                  <a:pos x="50" y="0"/>
                </a:cxn>
                <a:cxn ang="0">
                  <a:pos x="50" y="218"/>
                </a:cxn>
                <a:cxn ang="0">
                  <a:pos x="0" y="253"/>
                </a:cxn>
              </a:cxnLst>
              <a:rect l="0" t="0" r="r" b="b"/>
              <a:pathLst>
                <a:path w="50" h="253">
                  <a:moveTo>
                    <a:pt x="0" y="253"/>
                  </a:moveTo>
                  <a:lnTo>
                    <a:pt x="0" y="35"/>
                  </a:lnTo>
                  <a:lnTo>
                    <a:pt x="50" y="0"/>
                  </a:lnTo>
                  <a:lnTo>
                    <a:pt x="50" y="218"/>
                  </a:lnTo>
                  <a:lnTo>
                    <a:pt x="0" y="253"/>
                  </a:lnTo>
                  <a:close/>
                </a:path>
              </a:pathLst>
            </a:custGeom>
            <a:solidFill>
              <a:srgbClr val="666673"/>
            </a:solidFill>
            <a:ln w="11113">
              <a:solidFill>
                <a:srgbClr val="000000"/>
              </a:solidFill>
              <a:prstDash val="solid"/>
              <a:round/>
              <a:headEnd/>
              <a:tailEnd/>
            </a:ln>
          </p:spPr>
          <p:txBody>
            <a:bodyPr/>
            <a:lstStyle/>
            <a:p>
              <a:endParaRPr lang="zh-CN" altLang="en-US"/>
            </a:p>
          </p:txBody>
        </p:sp>
        <p:sp>
          <p:nvSpPr>
            <p:cNvPr id="495709" name="Rectangle 93"/>
            <p:cNvSpPr>
              <a:spLocks noChangeArrowheads="1"/>
            </p:cNvSpPr>
            <p:nvPr/>
          </p:nvSpPr>
          <p:spPr bwMode="auto">
            <a:xfrm>
              <a:off x="4402" y="3214"/>
              <a:ext cx="148" cy="218"/>
            </a:xfrm>
            <a:prstGeom prst="rect">
              <a:avLst/>
            </a:prstGeom>
            <a:solidFill>
              <a:srgbClr val="C7FF29"/>
            </a:solidFill>
            <a:ln w="11176" algn="ctr">
              <a:solidFill>
                <a:srgbClr val="000000"/>
              </a:solidFill>
              <a:miter lim="800000"/>
              <a:headEnd/>
              <a:tailEnd/>
            </a:ln>
            <a:effectLst/>
          </p:spPr>
          <p:txBody>
            <a:bodyPr/>
            <a:lstStyle/>
            <a:p>
              <a:endParaRPr lang="zh-CN" altLang="en-US"/>
            </a:p>
          </p:txBody>
        </p:sp>
        <p:sp>
          <p:nvSpPr>
            <p:cNvPr id="495710" name="Freeform 94"/>
            <p:cNvSpPr>
              <a:spLocks/>
            </p:cNvSpPr>
            <p:nvPr/>
          </p:nvSpPr>
          <p:spPr bwMode="auto">
            <a:xfrm>
              <a:off x="4402" y="3179"/>
              <a:ext cx="198" cy="35"/>
            </a:xfrm>
            <a:custGeom>
              <a:avLst/>
              <a:gdLst/>
              <a:ahLst/>
              <a:cxnLst>
                <a:cxn ang="0">
                  <a:pos x="148" y="35"/>
                </a:cxn>
                <a:cxn ang="0">
                  <a:pos x="198" y="0"/>
                </a:cxn>
                <a:cxn ang="0">
                  <a:pos x="50" y="0"/>
                </a:cxn>
                <a:cxn ang="0">
                  <a:pos x="0" y="35"/>
                </a:cxn>
                <a:cxn ang="0">
                  <a:pos x="148" y="35"/>
                </a:cxn>
              </a:cxnLst>
              <a:rect l="0" t="0" r="r" b="b"/>
              <a:pathLst>
                <a:path w="198" h="35">
                  <a:moveTo>
                    <a:pt x="148" y="35"/>
                  </a:moveTo>
                  <a:lnTo>
                    <a:pt x="198" y="0"/>
                  </a:lnTo>
                  <a:lnTo>
                    <a:pt x="50" y="0"/>
                  </a:lnTo>
                  <a:lnTo>
                    <a:pt x="0" y="35"/>
                  </a:lnTo>
                  <a:lnTo>
                    <a:pt x="148" y="35"/>
                  </a:lnTo>
                  <a:close/>
                </a:path>
              </a:pathLst>
            </a:custGeom>
            <a:solidFill>
              <a:srgbClr val="9999AD"/>
            </a:solidFill>
            <a:ln w="11113">
              <a:solidFill>
                <a:srgbClr val="000000"/>
              </a:solidFill>
              <a:prstDash val="solid"/>
              <a:round/>
              <a:headEnd/>
              <a:tailEnd/>
            </a:ln>
          </p:spPr>
          <p:txBody>
            <a:bodyPr/>
            <a:lstStyle/>
            <a:p>
              <a:endParaRPr lang="zh-CN" altLang="en-US"/>
            </a:p>
          </p:txBody>
        </p:sp>
        <p:sp>
          <p:nvSpPr>
            <p:cNvPr id="495711" name="Freeform 95"/>
            <p:cNvSpPr>
              <a:spLocks/>
            </p:cNvSpPr>
            <p:nvPr/>
          </p:nvSpPr>
          <p:spPr bwMode="auto">
            <a:xfrm>
              <a:off x="4910" y="2523"/>
              <a:ext cx="49" cy="909"/>
            </a:xfrm>
            <a:custGeom>
              <a:avLst/>
              <a:gdLst/>
              <a:ahLst/>
              <a:cxnLst>
                <a:cxn ang="0">
                  <a:pos x="0" y="909"/>
                </a:cxn>
                <a:cxn ang="0">
                  <a:pos x="0" y="36"/>
                </a:cxn>
                <a:cxn ang="0">
                  <a:pos x="49" y="0"/>
                </a:cxn>
                <a:cxn ang="0">
                  <a:pos x="49" y="874"/>
                </a:cxn>
                <a:cxn ang="0">
                  <a:pos x="0" y="909"/>
                </a:cxn>
              </a:cxnLst>
              <a:rect l="0" t="0" r="r" b="b"/>
              <a:pathLst>
                <a:path w="49" h="909">
                  <a:moveTo>
                    <a:pt x="0" y="909"/>
                  </a:moveTo>
                  <a:lnTo>
                    <a:pt x="0" y="36"/>
                  </a:lnTo>
                  <a:lnTo>
                    <a:pt x="49" y="0"/>
                  </a:lnTo>
                  <a:lnTo>
                    <a:pt x="49" y="874"/>
                  </a:lnTo>
                  <a:lnTo>
                    <a:pt x="0" y="909"/>
                  </a:lnTo>
                  <a:close/>
                </a:path>
              </a:pathLst>
            </a:custGeom>
            <a:solidFill>
              <a:srgbClr val="4D4D80"/>
            </a:solidFill>
            <a:ln w="11113">
              <a:solidFill>
                <a:srgbClr val="000000"/>
              </a:solidFill>
              <a:prstDash val="solid"/>
              <a:round/>
              <a:headEnd/>
              <a:tailEnd/>
            </a:ln>
          </p:spPr>
          <p:txBody>
            <a:bodyPr/>
            <a:lstStyle/>
            <a:p>
              <a:endParaRPr lang="zh-CN" altLang="en-US"/>
            </a:p>
          </p:txBody>
        </p:sp>
        <p:sp>
          <p:nvSpPr>
            <p:cNvPr id="495712" name="Rectangle 96"/>
            <p:cNvSpPr>
              <a:spLocks noChangeArrowheads="1"/>
            </p:cNvSpPr>
            <p:nvPr/>
          </p:nvSpPr>
          <p:spPr bwMode="auto">
            <a:xfrm>
              <a:off x="4769" y="2559"/>
              <a:ext cx="141" cy="873"/>
            </a:xfrm>
            <a:prstGeom prst="rect">
              <a:avLst/>
            </a:prstGeom>
            <a:solidFill>
              <a:srgbClr val="9999FF"/>
            </a:solidFill>
            <a:ln w="11113">
              <a:solidFill>
                <a:srgbClr val="000000"/>
              </a:solidFill>
              <a:miter lim="800000"/>
              <a:headEnd/>
              <a:tailEnd/>
            </a:ln>
          </p:spPr>
          <p:txBody>
            <a:bodyPr/>
            <a:lstStyle/>
            <a:p>
              <a:endParaRPr lang="zh-CN" altLang="en-US"/>
            </a:p>
          </p:txBody>
        </p:sp>
        <p:sp>
          <p:nvSpPr>
            <p:cNvPr id="495713" name="Freeform 97"/>
            <p:cNvSpPr>
              <a:spLocks/>
            </p:cNvSpPr>
            <p:nvPr/>
          </p:nvSpPr>
          <p:spPr bwMode="auto">
            <a:xfrm>
              <a:off x="4769" y="2523"/>
              <a:ext cx="190" cy="36"/>
            </a:xfrm>
            <a:custGeom>
              <a:avLst/>
              <a:gdLst/>
              <a:ahLst/>
              <a:cxnLst>
                <a:cxn ang="0">
                  <a:pos x="141" y="36"/>
                </a:cxn>
                <a:cxn ang="0">
                  <a:pos x="190" y="0"/>
                </a:cxn>
                <a:cxn ang="0">
                  <a:pos x="49" y="0"/>
                </a:cxn>
                <a:cxn ang="0">
                  <a:pos x="0" y="36"/>
                </a:cxn>
                <a:cxn ang="0">
                  <a:pos x="141" y="36"/>
                </a:cxn>
              </a:cxnLst>
              <a:rect l="0" t="0" r="r" b="b"/>
              <a:pathLst>
                <a:path w="190" h="36">
                  <a:moveTo>
                    <a:pt x="141" y="36"/>
                  </a:moveTo>
                  <a:lnTo>
                    <a:pt x="190" y="0"/>
                  </a:lnTo>
                  <a:lnTo>
                    <a:pt x="49" y="0"/>
                  </a:lnTo>
                  <a:lnTo>
                    <a:pt x="0" y="36"/>
                  </a:lnTo>
                  <a:lnTo>
                    <a:pt x="141" y="36"/>
                  </a:lnTo>
                  <a:close/>
                </a:path>
              </a:pathLst>
            </a:custGeom>
            <a:solidFill>
              <a:srgbClr val="7373BF"/>
            </a:solidFill>
            <a:ln w="11113">
              <a:solidFill>
                <a:srgbClr val="000000"/>
              </a:solidFill>
              <a:prstDash val="solid"/>
              <a:round/>
              <a:headEnd/>
              <a:tailEnd/>
            </a:ln>
          </p:spPr>
          <p:txBody>
            <a:bodyPr/>
            <a:lstStyle/>
            <a:p>
              <a:endParaRPr lang="zh-CN" altLang="en-US"/>
            </a:p>
          </p:txBody>
        </p:sp>
        <p:sp>
          <p:nvSpPr>
            <p:cNvPr id="495714" name="Freeform 98"/>
            <p:cNvSpPr>
              <a:spLocks/>
            </p:cNvSpPr>
            <p:nvPr/>
          </p:nvSpPr>
          <p:spPr bwMode="auto">
            <a:xfrm>
              <a:off x="5058" y="2087"/>
              <a:ext cx="49" cy="1345"/>
            </a:xfrm>
            <a:custGeom>
              <a:avLst/>
              <a:gdLst/>
              <a:ahLst/>
              <a:cxnLst>
                <a:cxn ang="0">
                  <a:pos x="0" y="1345"/>
                </a:cxn>
                <a:cxn ang="0">
                  <a:pos x="0" y="35"/>
                </a:cxn>
                <a:cxn ang="0">
                  <a:pos x="49" y="0"/>
                </a:cxn>
                <a:cxn ang="0">
                  <a:pos x="49" y="1310"/>
                </a:cxn>
                <a:cxn ang="0">
                  <a:pos x="0" y="1345"/>
                </a:cxn>
              </a:cxnLst>
              <a:rect l="0" t="0" r="r" b="b"/>
              <a:pathLst>
                <a:path w="49" h="1345">
                  <a:moveTo>
                    <a:pt x="0" y="1345"/>
                  </a:moveTo>
                  <a:lnTo>
                    <a:pt x="0" y="35"/>
                  </a:lnTo>
                  <a:lnTo>
                    <a:pt x="49" y="0"/>
                  </a:lnTo>
                  <a:lnTo>
                    <a:pt x="49" y="1310"/>
                  </a:lnTo>
                  <a:lnTo>
                    <a:pt x="0" y="1345"/>
                  </a:lnTo>
                  <a:close/>
                </a:path>
              </a:pathLst>
            </a:custGeom>
            <a:solidFill>
              <a:srgbClr val="4D4D66"/>
            </a:solidFill>
            <a:ln w="11113">
              <a:solidFill>
                <a:srgbClr val="000000"/>
              </a:solidFill>
              <a:prstDash val="solid"/>
              <a:round/>
              <a:headEnd/>
              <a:tailEnd/>
            </a:ln>
          </p:spPr>
          <p:txBody>
            <a:bodyPr/>
            <a:lstStyle/>
            <a:p>
              <a:endParaRPr lang="zh-CN" altLang="en-US"/>
            </a:p>
          </p:txBody>
        </p:sp>
        <p:sp>
          <p:nvSpPr>
            <p:cNvPr id="495715" name="Rectangle 99"/>
            <p:cNvSpPr>
              <a:spLocks noChangeArrowheads="1"/>
            </p:cNvSpPr>
            <p:nvPr/>
          </p:nvSpPr>
          <p:spPr bwMode="auto">
            <a:xfrm>
              <a:off x="4910" y="2122"/>
              <a:ext cx="148" cy="1310"/>
            </a:xfrm>
            <a:prstGeom prst="rect">
              <a:avLst/>
            </a:prstGeom>
            <a:solidFill>
              <a:srgbClr val="CCFFCC"/>
            </a:solidFill>
            <a:ln w="11176" algn="ctr">
              <a:solidFill>
                <a:srgbClr val="000000"/>
              </a:solidFill>
              <a:miter lim="800000"/>
              <a:headEnd/>
              <a:tailEnd/>
            </a:ln>
            <a:effectLst/>
          </p:spPr>
          <p:txBody>
            <a:bodyPr/>
            <a:lstStyle/>
            <a:p>
              <a:endParaRPr lang="zh-CN" altLang="en-US"/>
            </a:p>
          </p:txBody>
        </p:sp>
        <p:sp>
          <p:nvSpPr>
            <p:cNvPr id="495716" name="Freeform 100"/>
            <p:cNvSpPr>
              <a:spLocks/>
            </p:cNvSpPr>
            <p:nvPr/>
          </p:nvSpPr>
          <p:spPr bwMode="auto">
            <a:xfrm>
              <a:off x="4910" y="2087"/>
              <a:ext cx="197" cy="35"/>
            </a:xfrm>
            <a:custGeom>
              <a:avLst/>
              <a:gdLst/>
              <a:ahLst/>
              <a:cxnLst>
                <a:cxn ang="0">
                  <a:pos x="148" y="35"/>
                </a:cxn>
                <a:cxn ang="0">
                  <a:pos x="197" y="0"/>
                </a:cxn>
                <a:cxn ang="0">
                  <a:pos x="49" y="0"/>
                </a:cxn>
                <a:cxn ang="0">
                  <a:pos x="0" y="35"/>
                </a:cxn>
                <a:cxn ang="0">
                  <a:pos x="148" y="35"/>
                </a:cxn>
              </a:cxnLst>
              <a:rect l="0" t="0" r="r" b="b"/>
              <a:pathLst>
                <a:path w="197" h="35">
                  <a:moveTo>
                    <a:pt x="148" y="35"/>
                  </a:moveTo>
                  <a:lnTo>
                    <a:pt x="197" y="0"/>
                  </a:lnTo>
                  <a:lnTo>
                    <a:pt x="49" y="0"/>
                  </a:lnTo>
                  <a:lnTo>
                    <a:pt x="0" y="35"/>
                  </a:lnTo>
                  <a:lnTo>
                    <a:pt x="148" y="35"/>
                  </a:lnTo>
                  <a:close/>
                </a:path>
              </a:pathLst>
            </a:custGeom>
            <a:solidFill>
              <a:srgbClr val="737399"/>
            </a:solidFill>
            <a:ln w="11113">
              <a:solidFill>
                <a:srgbClr val="000000"/>
              </a:solidFill>
              <a:prstDash val="solid"/>
              <a:round/>
              <a:headEnd/>
              <a:tailEnd/>
            </a:ln>
          </p:spPr>
          <p:txBody>
            <a:bodyPr/>
            <a:lstStyle/>
            <a:p>
              <a:endParaRPr lang="zh-CN" altLang="en-US"/>
            </a:p>
          </p:txBody>
        </p:sp>
        <p:sp>
          <p:nvSpPr>
            <p:cNvPr id="495717" name="Freeform 101"/>
            <p:cNvSpPr>
              <a:spLocks/>
            </p:cNvSpPr>
            <p:nvPr/>
          </p:nvSpPr>
          <p:spPr bwMode="auto">
            <a:xfrm>
              <a:off x="5198" y="2523"/>
              <a:ext cx="50" cy="909"/>
            </a:xfrm>
            <a:custGeom>
              <a:avLst/>
              <a:gdLst/>
              <a:ahLst/>
              <a:cxnLst>
                <a:cxn ang="0">
                  <a:pos x="0" y="909"/>
                </a:cxn>
                <a:cxn ang="0">
                  <a:pos x="0" y="36"/>
                </a:cxn>
                <a:cxn ang="0">
                  <a:pos x="50" y="0"/>
                </a:cxn>
                <a:cxn ang="0">
                  <a:pos x="50" y="874"/>
                </a:cxn>
                <a:cxn ang="0">
                  <a:pos x="0" y="909"/>
                </a:cxn>
              </a:cxnLst>
              <a:rect l="0" t="0" r="r" b="b"/>
              <a:pathLst>
                <a:path w="50" h="909">
                  <a:moveTo>
                    <a:pt x="0" y="909"/>
                  </a:moveTo>
                  <a:lnTo>
                    <a:pt x="0" y="36"/>
                  </a:lnTo>
                  <a:lnTo>
                    <a:pt x="50" y="0"/>
                  </a:lnTo>
                  <a:lnTo>
                    <a:pt x="50" y="874"/>
                  </a:lnTo>
                  <a:lnTo>
                    <a:pt x="0" y="909"/>
                  </a:lnTo>
                  <a:close/>
                </a:path>
              </a:pathLst>
            </a:custGeom>
            <a:solidFill>
              <a:srgbClr val="33334D"/>
            </a:solidFill>
            <a:ln w="11113">
              <a:solidFill>
                <a:srgbClr val="000000"/>
              </a:solidFill>
              <a:prstDash val="solid"/>
              <a:round/>
              <a:headEnd/>
              <a:tailEnd/>
            </a:ln>
          </p:spPr>
          <p:txBody>
            <a:bodyPr/>
            <a:lstStyle/>
            <a:p>
              <a:endParaRPr lang="zh-CN" altLang="en-US"/>
            </a:p>
          </p:txBody>
        </p:sp>
        <p:sp>
          <p:nvSpPr>
            <p:cNvPr id="495718" name="Rectangle 102"/>
            <p:cNvSpPr>
              <a:spLocks noChangeArrowheads="1"/>
            </p:cNvSpPr>
            <p:nvPr/>
          </p:nvSpPr>
          <p:spPr bwMode="auto">
            <a:xfrm>
              <a:off x="5058" y="2559"/>
              <a:ext cx="140" cy="873"/>
            </a:xfrm>
            <a:prstGeom prst="rect">
              <a:avLst/>
            </a:prstGeom>
            <a:solidFill>
              <a:srgbClr val="4D4D73"/>
            </a:solidFill>
            <a:ln w="11176" algn="ctr">
              <a:solidFill>
                <a:srgbClr val="000000"/>
              </a:solidFill>
              <a:miter lim="800000"/>
              <a:headEnd/>
              <a:tailEnd/>
            </a:ln>
            <a:effectLst/>
          </p:spPr>
          <p:txBody>
            <a:bodyPr/>
            <a:lstStyle/>
            <a:p>
              <a:endParaRPr lang="zh-CN" altLang="en-US"/>
            </a:p>
          </p:txBody>
        </p:sp>
        <p:sp>
          <p:nvSpPr>
            <p:cNvPr id="495719" name="Freeform 103"/>
            <p:cNvSpPr>
              <a:spLocks/>
            </p:cNvSpPr>
            <p:nvPr/>
          </p:nvSpPr>
          <p:spPr bwMode="auto">
            <a:xfrm>
              <a:off x="5058" y="2523"/>
              <a:ext cx="190" cy="36"/>
            </a:xfrm>
            <a:custGeom>
              <a:avLst/>
              <a:gdLst/>
              <a:ahLst/>
              <a:cxnLst>
                <a:cxn ang="0">
                  <a:pos x="140" y="36"/>
                </a:cxn>
                <a:cxn ang="0">
                  <a:pos x="190" y="0"/>
                </a:cxn>
                <a:cxn ang="0">
                  <a:pos x="49" y="0"/>
                </a:cxn>
                <a:cxn ang="0">
                  <a:pos x="0" y="36"/>
                </a:cxn>
                <a:cxn ang="0">
                  <a:pos x="140" y="36"/>
                </a:cxn>
              </a:cxnLst>
              <a:rect l="0" t="0" r="r" b="b"/>
              <a:pathLst>
                <a:path w="190" h="36">
                  <a:moveTo>
                    <a:pt x="140" y="36"/>
                  </a:moveTo>
                  <a:lnTo>
                    <a:pt x="190" y="0"/>
                  </a:lnTo>
                  <a:lnTo>
                    <a:pt x="49" y="0"/>
                  </a:lnTo>
                  <a:lnTo>
                    <a:pt x="0" y="36"/>
                  </a:lnTo>
                  <a:lnTo>
                    <a:pt x="140" y="36"/>
                  </a:lnTo>
                  <a:close/>
                </a:path>
              </a:pathLst>
            </a:custGeom>
            <a:solidFill>
              <a:srgbClr val="4D4D73"/>
            </a:solidFill>
            <a:ln w="11113">
              <a:solidFill>
                <a:srgbClr val="000000"/>
              </a:solidFill>
              <a:prstDash val="solid"/>
              <a:round/>
              <a:headEnd/>
              <a:tailEnd/>
            </a:ln>
          </p:spPr>
          <p:txBody>
            <a:bodyPr/>
            <a:lstStyle/>
            <a:p>
              <a:endParaRPr lang="zh-CN" altLang="en-US"/>
            </a:p>
          </p:txBody>
        </p:sp>
        <p:sp>
          <p:nvSpPr>
            <p:cNvPr id="495720" name="Freeform 104"/>
            <p:cNvSpPr>
              <a:spLocks/>
            </p:cNvSpPr>
            <p:nvPr/>
          </p:nvSpPr>
          <p:spPr bwMode="auto">
            <a:xfrm>
              <a:off x="5346" y="2960"/>
              <a:ext cx="50" cy="472"/>
            </a:xfrm>
            <a:custGeom>
              <a:avLst/>
              <a:gdLst/>
              <a:ahLst/>
              <a:cxnLst>
                <a:cxn ang="0">
                  <a:pos x="0" y="472"/>
                </a:cxn>
                <a:cxn ang="0">
                  <a:pos x="0" y="35"/>
                </a:cxn>
                <a:cxn ang="0">
                  <a:pos x="50" y="0"/>
                </a:cxn>
                <a:cxn ang="0">
                  <a:pos x="50" y="437"/>
                </a:cxn>
                <a:cxn ang="0">
                  <a:pos x="0" y="472"/>
                </a:cxn>
              </a:cxnLst>
              <a:rect l="0" t="0" r="r" b="b"/>
              <a:pathLst>
                <a:path w="50" h="472">
                  <a:moveTo>
                    <a:pt x="0" y="472"/>
                  </a:moveTo>
                  <a:lnTo>
                    <a:pt x="0" y="35"/>
                  </a:lnTo>
                  <a:lnTo>
                    <a:pt x="50" y="0"/>
                  </a:lnTo>
                  <a:lnTo>
                    <a:pt x="50" y="437"/>
                  </a:lnTo>
                  <a:lnTo>
                    <a:pt x="0" y="472"/>
                  </a:lnTo>
                  <a:close/>
                </a:path>
              </a:pathLst>
            </a:custGeom>
            <a:solidFill>
              <a:srgbClr val="666673"/>
            </a:solidFill>
            <a:ln w="11113">
              <a:solidFill>
                <a:srgbClr val="000000"/>
              </a:solidFill>
              <a:prstDash val="solid"/>
              <a:round/>
              <a:headEnd/>
              <a:tailEnd/>
            </a:ln>
          </p:spPr>
          <p:txBody>
            <a:bodyPr/>
            <a:lstStyle/>
            <a:p>
              <a:endParaRPr lang="zh-CN" altLang="en-US"/>
            </a:p>
          </p:txBody>
        </p:sp>
        <p:sp>
          <p:nvSpPr>
            <p:cNvPr id="495721" name="Rectangle 105"/>
            <p:cNvSpPr>
              <a:spLocks noChangeArrowheads="1"/>
            </p:cNvSpPr>
            <p:nvPr/>
          </p:nvSpPr>
          <p:spPr bwMode="auto">
            <a:xfrm>
              <a:off x="5198" y="2995"/>
              <a:ext cx="148" cy="437"/>
            </a:xfrm>
            <a:prstGeom prst="rect">
              <a:avLst/>
            </a:prstGeom>
            <a:solidFill>
              <a:srgbClr val="C7FF29"/>
            </a:solidFill>
            <a:ln w="11176" algn="ctr">
              <a:solidFill>
                <a:srgbClr val="000000"/>
              </a:solidFill>
              <a:miter lim="800000"/>
              <a:headEnd/>
              <a:tailEnd/>
            </a:ln>
            <a:effectLst/>
          </p:spPr>
          <p:txBody>
            <a:bodyPr/>
            <a:lstStyle/>
            <a:p>
              <a:endParaRPr lang="zh-CN" altLang="en-US"/>
            </a:p>
          </p:txBody>
        </p:sp>
        <p:sp>
          <p:nvSpPr>
            <p:cNvPr id="495722" name="Freeform 106"/>
            <p:cNvSpPr>
              <a:spLocks/>
            </p:cNvSpPr>
            <p:nvPr/>
          </p:nvSpPr>
          <p:spPr bwMode="auto">
            <a:xfrm>
              <a:off x="5198" y="2960"/>
              <a:ext cx="198" cy="35"/>
            </a:xfrm>
            <a:custGeom>
              <a:avLst/>
              <a:gdLst/>
              <a:ahLst/>
              <a:cxnLst>
                <a:cxn ang="0">
                  <a:pos x="148" y="35"/>
                </a:cxn>
                <a:cxn ang="0">
                  <a:pos x="198" y="0"/>
                </a:cxn>
                <a:cxn ang="0">
                  <a:pos x="50" y="0"/>
                </a:cxn>
                <a:cxn ang="0">
                  <a:pos x="0" y="35"/>
                </a:cxn>
                <a:cxn ang="0">
                  <a:pos x="148" y="35"/>
                </a:cxn>
              </a:cxnLst>
              <a:rect l="0" t="0" r="r" b="b"/>
              <a:pathLst>
                <a:path w="198" h="35">
                  <a:moveTo>
                    <a:pt x="148" y="35"/>
                  </a:moveTo>
                  <a:lnTo>
                    <a:pt x="198" y="0"/>
                  </a:lnTo>
                  <a:lnTo>
                    <a:pt x="50" y="0"/>
                  </a:lnTo>
                  <a:lnTo>
                    <a:pt x="0" y="35"/>
                  </a:lnTo>
                  <a:lnTo>
                    <a:pt x="148" y="35"/>
                  </a:lnTo>
                  <a:close/>
                </a:path>
              </a:pathLst>
            </a:custGeom>
            <a:solidFill>
              <a:srgbClr val="9999AD"/>
            </a:solidFill>
            <a:ln w="11113">
              <a:solidFill>
                <a:srgbClr val="000000"/>
              </a:solidFill>
              <a:prstDash val="solid"/>
              <a:round/>
              <a:headEnd/>
              <a:tailEnd/>
            </a:ln>
          </p:spPr>
          <p:txBody>
            <a:bodyPr/>
            <a:lstStyle/>
            <a:p>
              <a:endParaRPr lang="zh-CN" altLang="en-US"/>
            </a:p>
          </p:txBody>
        </p:sp>
        <p:sp>
          <p:nvSpPr>
            <p:cNvPr id="495723" name="Line 107"/>
            <p:cNvSpPr>
              <a:spLocks noChangeShapeType="1"/>
            </p:cNvSpPr>
            <p:nvPr/>
          </p:nvSpPr>
          <p:spPr bwMode="auto">
            <a:xfrm flipV="1">
              <a:off x="668" y="1466"/>
              <a:ext cx="0" cy="1966"/>
            </a:xfrm>
            <a:prstGeom prst="line">
              <a:avLst/>
            </a:prstGeom>
            <a:noFill/>
            <a:ln w="11113">
              <a:solidFill>
                <a:srgbClr val="000000"/>
              </a:solidFill>
              <a:round/>
              <a:headEnd/>
              <a:tailEnd/>
            </a:ln>
          </p:spPr>
          <p:txBody>
            <a:bodyPr/>
            <a:lstStyle/>
            <a:p>
              <a:endParaRPr lang="zh-CN" altLang="en-US"/>
            </a:p>
          </p:txBody>
        </p:sp>
        <p:sp>
          <p:nvSpPr>
            <p:cNvPr id="495724" name="Line 108"/>
            <p:cNvSpPr>
              <a:spLocks noChangeShapeType="1"/>
            </p:cNvSpPr>
            <p:nvPr/>
          </p:nvSpPr>
          <p:spPr bwMode="auto">
            <a:xfrm flipH="1">
              <a:off x="633" y="3432"/>
              <a:ext cx="35" cy="0"/>
            </a:xfrm>
            <a:prstGeom prst="line">
              <a:avLst/>
            </a:prstGeom>
            <a:noFill/>
            <a:ln w="11113">
              <a:solidFill>
                <a:srgbClr val="000000"/>
              </a:solidFill>
              <a:round/>
              <a:headEnd/>
              <a:tailEnd/>
            </a:ln>
          </p:spPr>
          <p:txBody>
            <a:bodyPr/>
            <a:lstStyle/>
            <a:p>
              <a:endParaRPr lang="zh-CN" altLang="en-US"/>
            </a:p>
          </p:txBody>
        </p:sp>
        <p:sp>
          <p:nvSpPr>
            <p:cNvPr id="495725" name="Line 109"/>
            <p:cNvSpPr>
              <a:spLocks noChangeShapeType="1"/>
            </p:cNvSpPr>
            <p:nvPr/>
          </p:nvSpPr>
          <p:spPr bwMode="auto">
            <a:xfrm flipH="1">
              <a:off x="633" y="3214"/>
              <a:ext cx="35" cy="0"/>
            </a:xfrm>
            <a:prstGeom prst="line">
              <a:avLst/>
            </a:prstGeom>
            <a:noFill/>
            <a:ln w="11113">
              <a:solidFill>
                <a:srgbClr val="000000"/>
              </a:solidFill>
              <a:round/>
              <a:headEnd/>
              <a:tailEnd/>
            </a:ln>
          </p:spPr>
          <p:txBody>
            <a:bodyPr/>
            <a:lstStyle/>
            <a:p>
              <a:endParaRPr lang="zh-CN" altLang="en-US"/>
            </a:p>
          </p:txBody>
        </p:sp>
        <p:sp>
          <p:nvSpPr>
            <p:cNvPr id="495726" name="Line 110"/>
            <p:cNvSpPr>
              <a:spLocks noChangeShapeType="1"/>
            </p:cNvSpPr>
            <p:nvPr/>
          </p:nvSpPr>
          <p:spPr bwMode="auto">
            <a:xfrm flipH="1">
              <a:off x="633" y="2995"/>
              <a:ext cx="35" cy="0"/>
            </a:xfrm>
            <a:prstGeom prst="line">
              <a:avLst/>
            </a:prstGeom>
            <a:noFill/>
            <a:ln w="11113">
              <a:solidFill>
                <a:srgbClr val="000000"/>
              </a:solidFill>
              <a:round/>
              <a:headEnd/>
              <a:tailEnd/>
            </a:ln>
          </p:spPr>
          <p:txBody>
            <a:bodyPr/>
            <a:lstStyle/>
            <a:p>
              <a:endParaRPr lang="zh-CN" altLang="en-US"/>
            </a:p>
          </p:txBody>
        </p:sp>
        <p:sp>
          <p:nvSpPr>
            <p:cNvPr id="495727" name="Line 111"/>
            <p:cNvSpPr>
              <a:spLocks noChangeShapeType="1"/>
            </p:cNvSpPr>
            <p:nvPr/>
          </p:nvSpPr>
          <p:spPr bwMode="auto">
            <a:xfrm flipH="1">
              <a:off x="633" y="2777"/>
              <a:ext cx="35" cy="0"/>
            </a:xfrm>
            <a:prstGeom prst="line">
              <a:avLst/>
            </a:prstGeom>
            <a:noFill/>
            <a:ln w="11113">
              <a:solidFill>
                <a:srgbClr val="000000"/>
              </a:solidFill>
              <a:round/>
              <a:headEnd/>
              <a:tailEnd/>
            </a:ln>
          </p:spPr>
          <p:txBody>
            <a:bodyPr/>
            <a:lstStyle/>
            <a:p>
              <a:endParaRPr lang="zh-CN" altLang="en-US"/>
            </a:p>
          </p:txBody>
        </p:sp>
        <p:sp>
          <p:nvSpPr>
            <p:cNvPr id="495728" name="Line 112"/>
            <p:cNvSpPr>
              <a:spLocks noChangeShapeType="1"/>
            </p:cNvSpPr>
            <p:nvPr/>
          </p:nvSpPr>
          <p:spPr bwMode="auto">
            <a:xfrm flipH="1">
              <a:off x="633" y="2559"/>
              <a:ext cx="35" cy="0"/>
            </a:xfrm>
            <a:prstGeom prst="line">
              <a:avLst/>
            </a:prstGeom>
            <a:noFill/>
            <a:ln w="11113">
              <a:solidFill>
                <a:srgbClr val="000000"/>
              </a:solidFill>
              <a:round/>
              <a:headEnd/>
              <a:tailEnd/>
            </a:ln>
          </p:spPr>
          <p:txBody>
            <a:bodyPr/>
            <a:lstStyle/>
            <a:p>
              <a:endParaRPr lang="zh-CN" altLang="en-US"/>
            </a:p>
          </p:txBody>
        </p:sp>
        <p:sp>
          <p:nvSpPr>
            <p:cNvPr id="495729" name="Line 113"/>
            <p:cNvSpPr>
              <a:spLocks noChangeShapeType="1"/>
            </p:cNvSpPr>
            <p:nvPr/>
          </p:nvSpPr>
          <p:spPr bwMode="auto">
            <a:xfrm flipH="1">
              <a:off x="633" y="2340"/>
              <a:ext cx="35" cy="0"/>
            </a:xfrm>
            <a:prstGeom prst="line">
              <a:avLst/>
            </a:prstGeom>
            <a:noFill/>
            <a:ln w="11113">
              <a:solidFill>
                <a:srgbClr val="000000"/>
              </a:solidFill>
              <a:round/>
              <a:headEnd/>
              <a:tailEnd/>
            </a:ln>
          </p:spPr>
          <p:txBody>
            <a:bodyPr/>
            <a:lstStyle/>
            <a:p>
              <a:endParaRPr lang="zh-CN" altLang="en-US"/>
            </a:p>
          </p:txBody>
        </p:sp>
        <p:sp>
          <p:nvSpPr>
            <p:cNvPr id="495730" name="Line 114"/>
            <p:cNvSpPr>
              <a:spLocks noChangeShapeType="1"/>
            </p:cNvSpPr>
            <p:nvPr/>
          </p:nvSpPr>
          <p:spPr bwMode="auto">
            <a:xfrm flipH="1">
              <a:off x="633" y="2122"/>
              <a:ext cx="35" cy="0"/>
            </a:xfrm>
            <a:prstGeom prst="line">
              <a:avLst/>
            </a:prstGeom>
            <a:noFill/>
            <a:ln w="11113">
              <a:solidFill>
                <a:srgbClr val="000000"/>
              </a:solidFill>
              <a:round/>
              <a:headEnd/>
              <a:tailEnd/>
            </a:ln>
          </p:spPr>
          <p:txBody>
            <a:bodyPr/>
            <a:lstStyle/>
            <a:p>
              <a:endParaRPr lang="zh-CN" altLang="en-US"/>
            </a:p>
          </p:txBody>
        </p:sp>
        <p:sp>
          <p:nvSpPr>
            <p:cNvPr id="495731" name="Line 115"/>
            <p:cNvSpPr>
              <a:spLocks noChangeShapeType="1"/>
            </p:cNvSpPr>
            <p:nvPr/>
          </p:nvSpPr>
          <p:spPr bwMode="auto">
            <a:xfrm flipH="1">
              <a:off x="633" y="1903"/>
              <a:ext cx="35" cy="0"/>
            </a:xfrm>
            <a:prstGeom prst="line">
              <a:avLst/>
            </a:prstGeom>
            <a:noFill/>
            <a:ln w="11113">
              <a:solidFill>
                <a:srgbClr val="000000"/>
              </a:solidFill>
              <a:round/>
              <a:headEnd/>
              <a:tailEnd/>
            </a:ln>
          </p:spPr>
          <p:txBody>
            <a:bodyPr/>
            <a:lstStyle/>
            <a:p>
              <a:endParaRPr lang="zh-CN" altLang="en-US"/>
            </a:p>
          </p:txBody>
        </p:sp>
        <p:sp>
          <p:nvSpPr>
            <p:cNvPr id="495732" name="Line 116"/>
            <p:cNvSpPr>
              <a:spLocks noChangeShapeType="1"/>
            </p:cNvSpPr>
            <p:nvPr/>
          </p:nvSpPr>
          <p:spPr bwMode="auto">
            <a:xfrm flipH="1">
              <a:off x="633" y="1685"/>
              <a:ext cx="35" cy="0"/>
            </a:xfrm>
            <a:prstGeom prst="line">
              <a:avLst/>
            </a:prstGeom>
            <a:noFill/>
            <a:ln w="11113">
              <a:solidFill>
                <a:srgbClr val="000000"/>
              </a:solidFill>
              <a:round/>
              <a:headEnd/>
              <a:tailEnd/>
            </a:ln>
          </p:spPr>
          <p:txBody>
            <a:bodyPr/>
            <a:lstStyle/>
            <a:p>
              <a:endParaRPr lang="zh-CN" altLang="en-US"/>
            </a:p>
          </p:txBody>
        </p:sp>
        <p:sp>
          <p:nvSpPr>
            <p:cNvPr id="495733" name="Line 117"/>
            <p:cNvSpPr>
              <a:spLocks noChangeShapeType="1"/>
            </p:cNvSpPr>
            <p:nvPr/>
          </p:nvSpPr>
          <p:spPr bwMode="auto">
            <a:xfrm flipH="1">
              <a:off x="633" y="1466"/>
              <a:ext cx="35" cy="0"/>
            </a:xfrm>
            <a:prstGeom prst="line">
              <a:avLst/>
            </a:prstGeom>
            <a:noFill/>
            <a:ln w="11113">
              <a:solidFill>
                <a:srgbClr val="000000"/>
              </a:solidFill>
              <a:round/>
              <a:headEnd/>
              <a:tailEnd/>
            </a:ln>
          </p:spPr>
          <p:txBody>
            <a:bodyPr/>
            <a:lstStyle/>
            <a:p>
              <a:endParaRPr lang="zh-CN" altLang="en-US"/>
            </a:p>
          </p:txBody>
        </p:sp>
        <p:sp>
          <p:nvSpPr>
            <p:cNvPr id="495734" name="Rectangle 118"/>
            <p:cNvSpPr>
              <a:spLocks noChangeArrowheads="1"/>
            </p:cNvSpPr>
            <p:nvPr/>
          </p:nvSpPr>
          <p:spPr bwMode="auto">
            <a:xfrm>
              <a:off x="533" y="3360"/>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cs typeface="Arial" pitchFamily="34" charset="0"/>
                </a:rPr>
                <a:t>0</a:t>
              </a:r>
            </a:p>
          </p:txBody>
        </p:sp>
        <p:sp>
          <p:nvSpPr>
            <p:cNvPr id="495735" name="Rectangle 119"/>
            <p:cNvSpPr>
              <a:spLocks noChangeArrowheads="1"/>
            </p:cNvSpPr>
            <p:nvPr/>
          </p:nvSpPr>
          <p:spPr bwMode="auto">
            <a:xfrm>
              <a:off x="533" y="3141"/>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1</a:t>
              </a:r>
            </a:p>
          </p:txBody>
        </p:sp>
        <p:sp>
          <p:nvSpPr>
            <p:cNvPr id="495736" name="Rectangle 120"/>
            <p:cNvSpPr>
              <a:spLocks noChangeArrowheads="1"/>
            </p:cNvSpPr>
            <p:nvPr/>
          </p:nvSpPr>
          <p:spPr bwMode="auto">
            <a:xfrm>
              <a:off x="533" y="2923"/>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2</a:t>
              </a:r>
            </a:p>
          </p:txBody>
        </p:sp>
        <p:sp>
          <p:nvSpPr>
            <p:cNvPr id="495737" name="Rectangle 121"/>
            <p:cNvSpPr>
              <a:spLocks noChangeArrowheads="1"/>
            </p:cNvSpPr>
            <p:nvPr/>
          </p:nvSpPr>
          <p:spPr bwMode="auto">
            <a:xfrm>
              <a:off x="533" y="2705"/>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3</a:t>
              </a:r>
            </a:p>
          </p:txBody>
        </p:sp>
        <p:sp>
          <p:nvSpPr>
            <p:cNvPr id="495738" name="Rectangle 122"/>
            <p:cNvSpPr>
              <a:spLocks noChangeArrowheads="1"/>
            </p:cNvSpPr>
            <p:nvPr/>
          </p:nvSpPr>
          <p:spPr bwMode="auto">
            <a:xfrm>
              <a:off x="533" y="2486"/>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4</a:t>
              </a:r>
            </a:p>
          </p:txBody>
        </p:sp>
        <p:sp>
          <p:nvSpPr>
            <p:cNvPr id="495739" name="Rectangle 123"/>
            <p:cNvSpPr>
              <a:spLocks noChangeArrowheads="1"/>
            </p:cNvSpPr>
            <p:nvPr/>
          </p:nvSpPr>
          <p:spPr bwMode="auto">
            <a:xfrm>
              <a:off x="533" y="2268"/>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5</a:t>
              </a:r>
            </a:p>
          </p:txBody>
        </p:sp>
        <p:sp>
          <p:nvSpPr>
            <p:cNvPr id="495740" name="Rectangle 124"/>
            <p:cNvSpPr>
              <a:spLocks noChangeArrowheads="1"/>
            </p:cNvSpPr>
            <p:nvPr/>
          </p:nvSpPr>
          <p:spPr bwMode="auto">
            <a:xfrm>
              <a:off x="533" y="2049"/>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6</a:t>
              </a:r>
            </a:p>
          </p:txBody>
        </p:sp>
        <p:sp>
          <p:nvSpPr>
            <p:cNvPr id="495741" name="Rectangle 125"/>
            <p:cNvSpPr>
              <a:spLocks noChangeArrowheads="1"/>
            </p:cNvSpPr>
            <p:nvPr/>
          </p:nvSpPr>
          <p:spPr bwMode="auto">
            <a:xfrm>
              <a:off x="533" y="1831"/>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7</a:t>
              </a:r>
            </a:p>
          </p:txBody>
        </p:sp>
        <p:sp>
          <p:nvSpPr>
            <p:cNvPr id="495742" name="Rectangle 126"/>
            <p:cNvSpPr>
              <a:spLocks noChangeArrowheads="1"/>
            </p:cNvSpPr>
            <p:nvPr/>
          </p:nvSpPr>
          <p:spPr bwMode="auto">
            <a:xfrm>
              <a:off x="533" y="1612"/>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8</a:t>
              </a:r>
            </a:p>
          </p:txBody>
        </p:sp>
        <p:sp>
          <p:nvSpPr>
            <p:cNvPr id="495743" name="Rectangle 127"/>
            <p:cNvSpPr>
              <a:spLocks noChangeArrowheads="1"/>
            </p:cNvSpPr>
            <p:nvPr/>
          </p:nvSpPr>
          <p:spPr bwMode="auto">
            <a:xfrm>
              <a:off x="533" y="1394"/>
              <a:ext cx="62" cy="134"/>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1400" b="1">
                  <a:solidFill>
                    <a:srgbClr val="000099"/>
                  </a:solidFill>
                  <a:ea typeface="宋体" pitchFamily="2" charset="-122"/>
                  <a:cs typeface="Arial" pitchFamily="34" charset="0"/>
                </a:rPr>
                <a:t>9</a:t>
              </a:r>
            </a:p>
          </p:txBody>
        </p:sp>
        <p:sp>
          <p:nvSpPr>
            <p:cNvPr id="495744" name="Line 128"/>
            <p:cNvSpPr>
              <a:spLocks noChangeShapeType="1"/>
            </p:cNvSpPr>
            <p:nvPr/>
          </p:nvSpPr>
          <p:spPr bwMode="auto">
            <a:xfrm>
              <a:off x="668" y="3432"/>
              <a:ext cx="4784" cy="0"/>
            </a:xfrm>
            <a:prstGeom prst="line">
              <a:avLst/>
            </a:prstGeom>
            <a:noFill/>
            <a:ln w="11113">
              <a:solidFill>
                <a:srgbClr val="000000"/>
              </a:solidFill>
              <a:round/>
              <a:headEnd/>
              <a:tailEnd/>
            </a:ln>
          </p:spPr>
          <p:txBody>
            <a:bodyPr/>
            <a:lstStyle/>
            <a:p>
              <a:endParaRPr lang="zh-CN" altLang="en-US"/>
            </a:p>
          </p:txBody>
        </p:sp>
        <p:sp>
          <p:nvSpPr>
            <p:cNvPr id="495745" name="Line 129"/>
            <p:cNvSpPr>
              <a:spLocks noChangeShapeType="1"/>
            </p:cNvSpPr>
            <p:nvPr/>
          </p:nvSpPr>
          <p:spPr bwMode="auto">
            <a:xfrm>
              <a:off x="668" y="3432"/>
              <a:ext cx="0" cy="36"/>
            </a:xfrm>
            <a:prstGeom prst="line">
              <a:avLst/>
            </a:prstGeom>
            <a:noFill/>
            <a:ln w="11113">
              <a:solidFill>
                <a:srgbClr val="000000"/>
              </a:solidFill>
              <a:round/>
              <a:headEnd/>
              <a:tailEnd/>
            </a:ln>
          </p:spPr>
          <p:txBody>
            <a:bodyPr/>
            <a:lstStyle/>
            <a:p>
              <a:endParaRPr lang="zh-CN" altLang="en-US"/>
            </a:p>
          </p:txBody>
        </p:sp>
        <p:sp>
          <p:nvSpPr>
            <p:cNvPr id="495746" name="Line 130"/>
            <p:cNvSpPr>
              <a:spLocks noChangeShapeType="1"/>
            </p:cNvSpPr>
            <p:nvPr/>
          </p:nvSpPr>
          <p:spPr bwMode="auto">
            <a:xfrm>
              <a:off x="1464" y="3432"/>
              <a:ext cx="0" cy="36"/>
            </a:xfrm>
            <a:prstGeom prst="line">
              <a:avLst/>
            </a:prstGeom>
            <a:noFill/>
            <a:ln w="11113">
              <a:solidFill>
                <a:srgbClr val="000000"/>
              </a:solidFill>
              <a:round/>
              <a:headEnd/>
              <a:tailEnd/>
            </a:ln>
          </p:spPr>
          <p:txBody>
            <a:bodyPr/>
            <a:lstStyle/>
            <a:p>
              <a:endParaRPr lang="zh-CN" altLang="en-US"/>
            </a:p>
          </p:txBody>
        </p:sp>
        <p:sp>
          <p:nvSpPr>
            <p:cNvPr id="495747" name="Line 131"/>
            <p:cNvSpPr>
              <a:spLocks noChangeShapeType="1"/>
            </p:cNvSpPr>
            <p:nvPr/>
          </p:nvSpPr>
          <p:spPr bwMode="auto">
            <a:xfrm>
              <a:off x="2260" y="3432"/>
              <a:ext cx="0" cy="36"/>
            </a:xfrm>
            <a:prstGeom prst="line">
              <a:avLst/>
            </a:prstGeom>
            <a:noFill/>
            <a:ln w="11113">
              <a:solidFill>
                <a:srgbClr val="000000"/>
              </a:solidFill>
              <a:round/>
              <a:headEnd/>
              <a:tailEnd/>
            </a:ln>
          </p:spPr>
          <p:txBody>
            <a:bodyPr/>
            <a:lstStyle/>
            <a:p>
              <a:endParaRPr lang="zh-CN" altLang="en-US"/>
            </a:p>
          </p:txBody>
        </p:sp>
        <p:sp>
          <p:nvSpPr>
            <p:cNvPr id="495748" name="Line 132"/>
            <p:cNvSpPr>
              <a:spLocks noChangeShapeType="1"/>
            </p:cNvSpPr>
            <p:nvPr/>
          </p:nvSpPr>
          <p:spPr bwMode="auto">
            <a:xfrm>
              <a:off x="3056" y="3432"/>
              <a:ext cx="0" cy="36"/>
            </a:xfrm>
            <a:prstGeom prst="line">
              <a:avLst/>
            </a:prstGeom>
            <a:noFill/>
            <a:ln w="11113">
              <a:solidFill>
                <a:srgbClr val="000000"/>
              </a:solidFill>
              <a:round/>
              <a:headEnd/>
              <a:tailEnd/>
            </a:ln>
          </p:spPr>
          <p:txBody>
            <a:bodyPr/>
            <a:lstStyle/>
            <a:p>
              <a:endParaRPr lang="zh-CN" altLang="en-US"/>
            </a:p>
          </p:txBody>
        </p:sp>
        <p:sp>
          <p:nvSpPr>
            <p:cNvPr id="495749" name="Line 133"/>
            <p:cNvSpPr>
              <a:spLocks noChangeShapeType="1"/>
            </p:cNvSpPr>
            <p:nvPr/>
          </p:nvSpPr>
          <p:spPr bwMode="auto">
            <a:xfrm>
              <a:off x="3860" y="3432"/>
              <a:ext cx="0" cy="36"/>
            </a:xfrm>
            <a:prstGeom prst="line">
              <a:avLst/>
            </a:prstGeom>
            <a:noFill/>
            <a:ln w="11113">
              <a:solidFill>
                <a:srgbClr val="000000"/>
              </a:solidFill>
              <a:round/>
              <a:headEnd/>
              <a:tailEnd/>
            </a:ln>
          </p:spPr>
          <p:txBody>
            <a:bodyPr/>
            <a:lstStyle/>
            <a:p>
              <a:endParaRPr lang="zh-CN" altLang="en-US"/>
            </a:p>
          </p:txBody>
        </p:sp>
        <p:sp>
          <p:nvSpPr>
            <p:cNvPr id="495750" name="Line 134"/>
            <p:cNvSpPr>
              <a:spLocks noChangeShapeType="1"/>
            </p:cNvSpPr>
            <p:nvPr/>
          </p:nvSpPr>
          <p:spPr bwMode="auto">
            <a:xfrm>
              <a:off x="4656" y="3432"/>
              <a:ext cx="0" cy="36"/>
            </a:xfrm>
            <a:prstGeom prst="line">
              <a:avLst/>
            </a:prstGeom>
            <a:noFill/>
            <a:ln w="11113">
              <a:solidFill>
                <a:srgbClr val="000000"/>
              </a:solidFill>
              <a:round/>
              <a:headEnd/>
              <a:tailEnd/>
            </a:ln>
          </p:spPr>
          <p:txBody>
            <a:bodyPr/>
            <a:lstStyle/>
            <a:p>
              <a:endParaRPr lang="zh-CN" altLang="en-US"/>
            </a:p>
          </p:txBody>
        </p:sp>
        <p:sp>
          <p:nvSpPr>
            <p:cNvPr id="495751" name="Line 135"/>
            <p:cNvSpPr>
              <a:spLocks noChangeShapeType="1"/>
            </p:cNvSpPr>
            <p:nvPr/>
          </p:nvSpPr>
          <p:spPr bwMode="auto">
            <a:xfrm>
              <a:off x="5452" y="3432"/>
              <a:ext cx="0" cy="36"/>
            </a:xfrm>
            <a:prstGeom prst="line">
              <a:avLst/>
            </a:prstGeom>
            <a:noFill/>
            <a:ln w="11113">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bwMode="auto">
          <a:xfrm>
            <a:off x="1470025" y="404813"/>
            <a:ext cx="7467600" cy="608012"/>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b="1">
                <a:solidFill>
                  <a:srgbClr val="000099"/>
                </a:solidFill>
                <a:ea typeface="黑体" pitchFamily="49" charset="-122"/>
              </a:rPr>
              <a:t>PGx </a:t>
            </a:r>
            <a:r>
              <a:rPr lang="zh-CN" altLang="en-US" sz="2800" b="1">
                <a:solidFill>
                  <a:srgbClr val="000099"/>
                </a:solidFill>
                <a:ea typeface="黑体" pitchFamily="49" charset="-122"/>
              </a:rPr>
              <a:t>在新药研发中的作用</a:t>
            </a:r>
            <a:endParaRPr lang="en-US" altLang="zh-CN" sz="2800" b="1">
              <a:solidFill>
                <a:srgbClr val="000099"/>
              </a:solidFill>
              <a:ea typeface="黑体" pitchFamily="49" charset="-122"/>
            </a:endParaRPr>
          </a:p>
        </p:txBody>
      </p:sp>
      <p:sp>
        <p:nvSpPr>
          <p:cNvPr id="478211" name="Rectangle 3"/>
          <p:cNvSpPr>
            <a:spLocks noGrp="1" noChangeArrowheads="1"/>
          </p:cNvSpPr>
          <p:nvPr>
            <p:ph type="body" idx="1"/>
          </p:nvPr>
        </p:nvSpPr>
        <p:spPr bwMode="auto">
          <a:xfrm>
            <a:off x="692150" y="1295400"/>
            <a:ext cx="8128000" cy="5105400"/>
          </a:xfrm>
          <a:noFill/>
          <a:ln>
            <a:miter lim="800000"/>
            <a:headEnd/>
            <a:tailEnd/>
          </a:ln>
        </p:spPr>
        <p:txBody>
          <a:bodyPr vert="horz" wrap="square" lIns="91440" tIns="45720" rIns="91440" bIns="45720" numCol="1" anchor="t" anchorCtr="0" compatLnSpc="1">
            <a:prstTxWarp prst="textNoShape">
              <a:avLst/>
            </a:prstTxWarp>
          </a:bodyPr>
          <a:lstStyle/>
          <a:p>
            <a:pPr>
              <a:spcBef>
                <a:spcPct val="75000"/>
              </a:spcBef>
              <a:buClr>
                <a:schemeClr val="hlink"/>
              </a:buClr>
            </a:pPr>
            <a:r>
              <a:rPr lang="zh-CN" altLang="en-US" b="1">
                <a:solidFill>
                  <a:srgbClr val="000066"/>
                </a:solidFill>
                <a:ea typeface="黑体" pitchFamily="49" charset="-122"/>
              </a:rPr>
              <a:t>根据病人的遗传变异（基因型）分层，研究不同遗传变异的病人的</a:t>
            </a:r>
            <a:r>
              <a:rPr lang="en-US" altLang="zh-CN" b="1">
                <a:solidFill>
                  <a:srgbClr val="000066"/>
                </a:solidFill>
                <a:ea typeface="黑体" pitchFamily="49" charset="-122"/>
              </a:rPr>
              <a:t>PK</a:t>
            </a:r>
            <a:r>
              <a:rPr lang="zh-CN" altLang="en-US" b="1">
                <a:solidFill>
                  <a:srgbClr val="000066"/>
                </a:solidFill>
                <a:ea typeface="黑体" pitchFamily="49" charset="-122"/>
              </a:rPr>
              <a:t>、治疗效应和安全性</a:t>
            </a:r>
            <a:endParaRPr lang="en-US" altLang="zh-CN" b="1">
              <a:solidFill>
                <a:srgbClr val="000066"/>
              </a:solidFill>
              <a:ea typeface="黑体" pitchFamily="49" charset="-122"/>
            </a:endParaRPr>
          </a:p>
          <a:p>
            <a:pPr>
              <a:spcBef>
                <a:spcPct val="75000"/>
              </a:spcBef>
              <a:buClr>
                <a:schemeClr val="hlink"/>
              </a:buClr>
            </a:pPr>
            <a:r>
              <a:rPr lang="zh-CN" altLang="en-US" b="1">
                <a:solidFill>
                  <a:srgbClr val="000066"/>
                </a:solidFill>
                <a:ea typeface="黑体" pitchFamily="49" charset="-122"/>
              </a:rPr>
              <a:t>评估药物代谢酶不同基因型</a:t>
            </a:r>
            <a:r>
              <a:rPr lang="en-US" altLang="zh-CN" b="1">
                <a:solidFill>
                  <a:srgbClr val="000066"/>
                </a:solidFill>
                <a:ea typeface="黑体" pitchFamily="49" charset="-122"/>
              </a:rPr>
              <a:t>/</a:t>
            </a:r>
            <a:r>
              <a:rPr lang="zh-CN" altLang="en-US" b="1">
                <a:solidFill>
                  <a:srgbClr val="000066"/>
                </a:solidFill>
                <a:ea typeface="黑体" pitchFamily="49" charset="-122"/>
              </a:rPr>
              <a:t>表型的药物代谢动力学参数，以便预估剂量</a:t>
            </a:r>
            <a:endParaRPr lang="en-US" altLang="zh-CN" b="1">
              <a:solidFill>
                <a:srgbClr val="000066"/>
              </a:solidFill>
              <a:ea typeface="黑体" pitchFamily="49" charset="-122"/>
            </a:endParaRPr>
          </a:p>
          <a:p>
            <a:pPr>
              <a:spcBef>
                <a:spcPct val="75000"/>
              </a:spcBef>
              <a:buClr>
                <a:schemeClr val="hlink"/>
              </a:buClr>
            </a:pPr>
            <a:r>
              <a:rPr lang="zh-CN" altLang="en-US" b="1">
                <a:solidFill>
                  <a:srgbClr val="000066"/>
                </a:solidFill>
                <a:ea typeface="黑体" pitchFamily="49" charset="-122"/>
              </a:rPr>
              <a:t>寻找</a:t>
            </a:r>
            <a:r>
              <a:rPr lang="en-US" altLang="zh-CN" b="1">
                <a:solidFill>
                  <a:srgbClr val="000066"/>
                </a:solidFill>
                <a:ea typeface="黑体" pitchFamily="49" charset="-122"/>
              </a:rPr>
              <a:t>PK</a:t>
            </a:r>
            <a:r>
              <a:rPr lang="zh-CN" altLang="en-US" b="1">
                <a:solidFill>
                  <a:srgbClr val="000066"/>
                </a:solidFill>
                <a:ea typeface="黑体" pitchFamily="49" charset="-122"/>
              </a:rPr>
              <a:t>极端值、毒性、有效和无效受试者的遗传差异，发现有意义的基因变异的结构和功能</a:t>
            </a:r>
            <a:endParaRPr lang="en-US" altLang="zh-CN" b="1">
              <a:solidFill>
                <a:srgbClr val="000066"/>
              </a:solidFill>
              <a:ea typeface="黑体" pitchFamily="49" charset="-122"/>
            </a:endParaRPr>
          </a:p>
          <a:p>
            <a:pPr>
              <a:spcBef>
                <a:spcPct val="75000"/>
              </a:spcBef>
              <a:buClr>
                <a:schemeClr val="hlink"/>
              </a:buClr>
            </a:pPr>
            <a:r>
              <a:rPr lang="zh-CN" altLang="en-US" b="1">
                <a:solidFill>
                  <a:srgbClr val="000066"/>
                </a:solidFill>
                <a:ea typeface="黑体" pitchFamily="49" charset="-122"/>
              </a:rPr>
              <a:t>对严重的和不能解释的不良反应寻求遗传方面的解释</a:t>
            </a:r>
          </a:p>
          <a:p>
            <a:pPr>
              <a:spcBef>
                <a:spcPct val="75000"/>
              </a:spcBef>
              <a:buClr>
                <a:schemeClr val="hlink"/>
              </a:buClr>
            </a:pPr>
            <a:r>
              <a:rPr lang="zh-CN" altLang="en-US" b="1">
                <a:solidFill>
                  <a:srgbClr val="000066"/>
                </a:solidFill>
                <a:ea typeface="黑体" pitchFamily="49" charset="-122"/>
              </a:rPr>
              <a:t>临床试验受试者均应留</a:t>
            </a:r>
            <a:r>
              <a:rPr lang="en-US" altLang="zh-CN" b="1">
                <a:solidFill>
                  <a:srgbClr val="000066"/>
                </a:solidFill>
                <a:ea typeface="黑体" pitchFamily="49" charset="-122"/>
              </a:rPr>
              <a:t>DNA</a:t>
            </a:r>
            <a:r>
              <a:rPr lang="zh-CN" altLang="en-US" b="1">
                <a:solidFill>
                  <a:srgbClr val="000066"/>
                </a:solidFill>
                <a:ea typeface="黑体" pitchFamily="49" charset="-122"/>
              </a:rPr>
              <a:t>标本以备必须的</a:t>
            </a:r>
            <a:r>
              <a:rPr lang="en-US" altLang="zh-CN" b="1">
                <a:solidFill>
                  <a:srgbClr val="000066"/>
                </a:solidFill>
                <a:ea typeface="黑体" pitchFamily="49" charset="-122"/>
              </a:rPr>
              <a:t>PGx</a:t>
            </a:r>
            <a:r>
              <a:rPr lang="zh-CN" altLang="en-US" b="1">
                <a:solidFill>
                  <a:srgbClr val="000066"/>
                </a:solidFill>
                <a:ea typeface="黑体" pitchFamily="49" charset="-122"/>
              </a:rPr>
              <a:t>研究</a:t>
            </a:r>
          </a:p>
          <a:p>
            <a:pPr>
              <a:spcBef>
                <a:spcPct val="75000"/>
              </a:spcBef>
              <a:buClr>
                <a:schemeClr val="hlink"/>
              </a:buClr>
            </a:pPr>
            <a:r>
              <a:rPr lang="zh-CN" altLang="en-US" b="1">
                <a:solidFill>
                  <a:srgbClr val="000066"/>
                </a:solidFill>
                <a:ea typeface="黑体" pitchFamily="49" charset="-122"/>
              </a:rPr>
              <a:t>建立已知</a:t>
            </a:r>
            <a:r>
              <a:rPr lang="en-US" altLang="zh-CN" b="1">
                <a:solidFill>
                  <a:srgbClr val="000066"/>
                </a:solidFill>
                <a:ea typeface="黑体" pitchFamily="49" charset="-122"/>
              </a:rPr>
              <a:t>DMEs</a:t>
            </a:r>
            <a:r>
              <a:rPr lang="zh-CN" altLang="zh-CN" b="1">
                <a:solidFill>
                  <a:srgbClr val="000066"/>
                </a:solidFill>
                <a:ea typeface="黑体" pitchFamily="49" charset="-122"/>
              </a:rPr>
              <a:t>基因型的受试者库，以备具多态性特征的</a:t>
            </a:r>
            <a:r>
              <a:rPr lang="en-US" altLang="zh-CN" b="1">
                <a:solidFill>
                  <a:srgbClr val="000066"/>
                </a:solidFill>
                <a:ea typeface="黑体" pitchFamily="49" charset="-122"/>
              </a:rPr>
              <a:t>DME</a:t>
            </a:r>
            <a:r>
              <a:rPr lang="zh-CN" altLang="zh-CN" b="1">
                <a:solidFill>
                  <a:srgbClr val="000066"/>
                </a:solidFill>
                <a:ea typeface="黑体" pitchFamily="49" charset="-122"/>
              </a:rPr>
              <a:t>特异性底物（试验药物）时用</a:t>
            </a:r>
            <a:endParaRPr lang="zh-CN" altLang="en-US" b="1">
              <a:solidFill>
                <a:srgbClr val="000066"/>
              </a:solidFill>
              <a:ea typeface="黑体" pitchFamily="49" charset="-12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ChangeArrowheads="1"/>
          </p:cNvSpPr>
          <p:nvPr/>
        </p:nvSpPr>
        <p:spPr bwMode="auto">
          <a:xfrm rot="16200000">
            <a:off x="1258888" y="4141788"/>
            <a:ext cx="720725" cy="365125"/>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2400">
                <a:solidFill>
                  <a:srgbClr val="003366"/>
                </a:solidFill>
                <a:latin typeface="Berlin Sans FB" pitchFamily="34" charset="0"/>
                <a:ea typeface="宋体" pitchFamily="2" charset="-122"/>
                <a:cs typeface="Arial" pitchFamily="34" charset="0"/>
              </a:rPr>
              <a:t>t</a:t>
            </a:r>
            <a:r>
              <a:rPr lang="en-US" altLang="zh-CN" sz="2400" baseline="-25000">
                <a:solidFill>
                  <a:srgbClr val="003366"/>
                </a:solidFill>
                <a:latin typeface="Berlin Sans FB" pitchFamily="34" charset="0"/>
                <a:ea typeface="宋体" pitchFamily="2" charset="-122"/>
                <a:cs typeface="Arial" pitchFamily="34" charset="0"/>
              </a:rPr>
              <a:t>1/2</a:t>
            </a:r>
            <a:r>
              <a:rPr lang="en-US" altLang="zh-CN" sz="2400">
                <a:solidFill>
                  <a:srgbClr val="003366"/>
                </a:solidFill>
                <a:latin typeface="Berlin Sans FB" pitchFamily="34" charset="0"/>
                <a:ea typeface="宋体" pitchFamily="2" charset="-122"/>
                <a:cs typeface="Arial" pitchFamily="34" charset="0"/>
              </a:rPr>
              <a:t>, hr</a:t>
            </a:r>
          </a:p>
        </p:txBody>
      </p:sp>
      <p:sp>
        <p:nvSpPr>
          <p:cNvPr id="479235" name="Line 3"/>
          <p:cNvSpPr>
            <a:spLocks noChangeShapeType="1"/>
          </p:cNvSpPr>
          <p:nvPr/>
        </p:nvSpPr>
        <p:spPr bwMode="auto">
          <a:xfrm flipH="1">
            <a:off x="2351088" y="5880100"/>
            <a:ext cx="71437" cy="3175"/>
          </a:xfrm>
          <a:prstGeom prst="line">
            <a:avLst/>
          </a:prstGeom>
          <a:noFill/>
          <a:ln w="9525">
            <a:solidFill>
              <a:srgbClr val="FFFFFF"/>
            </a:solidFill>
            <a:round/>
            <a:headEnd/>
            <a:tailEnd/>
          </a:ln>
        </p:spPr>
        <p:txBody>
          <a:bodyPr/>
          <a:lstStyle/>
          <a:p>
            <a:endParaRPr lang="zh-CN" altLang="en-US"/>
          </a:p>
        </p:txBody>
      </p:sp>
      <p:sp>
        <p:nvSpPr>
          <p:cNvPr id="479236" name="Rectangle 4"/>
          <p:cNvSpPr>
            <a:spLocks noChangeArrowheads="1"/>
          </p:cNvSpPr>
          <p:nvPr/>
        </p:nvSpPr>
        <p:spPr bwMode="auto">
          <a:xfrm>
            <a:off x="2030413" y="5765800"/>
            <a:ext cx="223837" cy="304800"/>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2000">
                <a:solidFill>
                  <a:srgbClr val="003366"/>
                </a:solidFill>
                <a:effectLst>
                  <a:outerShdw blurRad="38100" dist="38100" dir="2700000" algn="tl">
                    <a:srgbClr val="C0C0C0"/>
                  </a:outerShdw>
                </a:effectLst>
                <a:latin typeface="Berlin Sans FB" pitchFamily="34" charset="0"/>
                <a:ea typeface="宋体" pitchFamily="2" charset="-122"/>
                <a:cs typeface="Arial" pitchFamily="34" charset="0"/>
              </a:rPr>
              <a:t>10</a:t>
            </a:r>
          </a:p>
        </p:txBody>
      </p:sp>
      <p:sp>
        <p:nvSpPr>
          <p:cNvPr id="479237" name="Line 5"/>
          <p:cNvSpPr>
            <a:spLocks noChangeShapeType="1"/>
          </p:cNvSpPr>
          <p:nvPr/>
        </p:nvSpPr>
        <p:spPr bwMode="auto">
          <a:xfrm flipH="1">
            <a:off x="2351088" y="5054600"/>
            <a:ext cx="71437" cy="1588"/>
          </a:xfrm>
          <a:prstGeom prst="line">
            <a:avLst/>
          </a:prstGeom>
          <a:noFill/>
          <a:ln w="9525">
            <a:solidFill>
              <a:srgbClr val="FFFFFF"/>
            </a:solidFill>
            <a:round/>
            <a:headEnd/>
            <a:tailEnd/>
          </a:ln>
        </p:spPr>
        <p:txBody>
          <a:bodyPr/>
          <a:lstStyle/>
          <a:p>
            <a:endParaRPr lang="zh-CN" altLang="en-US"/>
          </a:p>
        </p:txBody>
      </p:sp>
      <p:sp>
        <p:nvSpPr>
          <p:cNvPr id="479238" name="Rectangle 6"/>
          <p:cNvSpPr>
            <a:spLocks noChangeArrowheads="1"/>
          </p:cNvSpPr>
          <p:nvPr/>
        </p:nvSpPr>
        <p:spPr bwMode="auto">
          <a:xfrm>
            <a:off x="2030413" y="4940300"/>
            <a:ext cx="276225" cy="304800"/>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2000">
                <a:solidFill>
                  <a:srgbClr val="003366"/>
                </a:solidFill>
                <a:effectLst>
                  <a:outerShdw blurRad="38100" dist="38100" dir="2700000" algn="tl">
                    <a:srgbClr val="C0C0C0"/>
                  </a:outerShdw>
                </a:effectLst>
                <a:latin typeface="Berlin Sans FB" pitchFamily="34" charset="0"/>
                <a:ea typeface="宋体" pitchFamily="2" charset="-122"/>
                <a:cs typeface="Arial" pitchFamily="34" charset="0"/>
              </a:rPr>
              <a:t>20</a:t>
            </a:r>
          </a:p>
        </p:txBody>
      </p:sp>
      <p:sp>
        <p:nvSpPr>
          <p:cNvPr id="479239" name="Line 7"/>
          <p:cNvSpPr>
            <a:spLocks noChangeShapeType="1"/>
          </p:cNvSpPr>
          <p:nvPr/>
        </p:nvSpPr>
        <p:spPr bwMode="auto">
          <a:xfrm flipH="1">
            <a:off x="2351088" y="4244975"/>
            <a:ext cx="71437" cy="1588"/>
          </a:xfrm>
          <a:prstGeom prst="line">
            <a:avLst/>
          </a:prstGeom>
          <a:noFill/>
          <a:ln w="9525">
            <a:solidFill>
              <a:srgbClr val="FFFFFF"/>
            </a:solidFill>
            <a:round/>
            <a:headEnd/>
            <a:tailEnd/>
          </a:ln>
        </p:spPr>
        <p:txBody>
          <a:bodyPr/>
          <a:lstStyle/>
          <a:p>
            <a:endParaRPr lang="zh-CN" altLang="en-US"/>
          </a:p>
        </p:txBody>
      </p:sp>
      <p:sp>
        <p:nvSpPr>
          <p:cNvPr id="479240" name="Rectangle 8"/>
          <p:cNvSpPr>
            <a:spLocks noChangeArrowheads="1"/>
          </p:cNvSpPr>
          <p:nvPr/>
        </p:nvSpPr>
        <p:spPr bwMode="auto">
          <a:xfrm>
            <a:off x="2030413" y="4130675"/>
            <a:ext cx="271462" cy="304800"/>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2000">
                <a:solidFill>
                  <a:srgbClr val="003366"/>
                </a:solidFill>
                <a:effectLst>
                  <a:outerShdw blurRad="38100" dist="38100" dir="2700000" algn="tl">
                    <a:srgbClr val="C0C0C0"/>
                  </a:outerShdw>
                </a:effectLst>
                <a:latin typeface="Berlin Sans FB" pitchFamily="34" charset="0"/>
                <a:ea typeface="宋体" pitchFamily="2" charset="-122"/>
                <a:cs typeface="Arial" pitchFamily="34" charset="0"/>
              </a:rPr>
              <a:t>30</a:t>
            </a:r>
          </a:p>
        </p:txBody>
      </p:sp>
      <p:sp>
        <p:nvSpPr>
          <p:cNvPr id="479241" name="Line 9"/>
          <p:cNvSpPr>
            <a:spLocks noChangeShapeType="1"/>
          </p:cNvSpPr>
          <p:nvPr/>
        </p:nvSpPr>
        <p:spPr bwMode="auto">
          <a:xfrm flipH="1">
            <a:off x="2351088" y="3417888"/>
            <a:ext cx="71437" cy="3175"/>
          </a:xfrm>
          <a:prstGeom prst="line">
            <a:avLst/>
          </a:prstGeom>
          <a:noFill/>
          <a:ln w="9525">
            <a:solidFill>
              <a:srgbClr val="FFFFFF"/>
            </a:solidFill>
            <a:round/>
            <a:headEnd/>
            <a:tailEnd/>
          </a:ln>
        </p:spPr>
        <p:txBody>
          <a:bodyPr/>
          <a:lstStyle/>
          <a:p>
            <a:endParaRPr lang="zh-CN" altLang="en-US"/>
          </a:p>
        </p:txBody>
      </p:sp>
      <p:sp>
        <p:nvSpPr>
          <p:cNvPr id="479242" name="Rectangle 10"/>
          <p:cNvSpPr>
            <a:spLocks noChangeArrowheads="1"/>
          </p:cNvSpPr>
          <p:nvPr/>
        </p:nvSpPr>
        <p:spPr bwMode="auto">
          <a:xfrm>
            <a:off x="2030413" y="3305175"/>
            <a:ext cx="279400" cy="304800"/>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2000">
                <a:solidFill>
                  <a:srgbClr val="003366"/>
                </a:solidFill>
                <a:effectLst>
                  <a:outerShdw blurRad="38100" dist="38100" dir="2700000" algn="tl">
                    <a:srgbClr val="C0C0C0"/>
                  </a:outerShdw>
                </a:effectLst>
                <a:latin typeface="Berlin Sans FB" pitchFamily="34" charset="0"/>
                <a:ea typeface="宋体" pitchFamily="2" charset="-122"/>
                <a:cs typeface="Arial" pitchFamily="34" charset="0"/>
              </a:rPr>
              <a:t>40</a:t>
            </a:r>
          </a:p>
        </p:txBody>
      </p:sp>
      <p:sp>
        <p:nvSpPr>
          <p:cNvPr id="479243" name="Line 11"/>
          <p:cNvSpPr>
            <a:spLocks noChangeShapeType="1"/>
          </p:cNvSpPr>
          <p:nvPr/>
        </p:nvSpPr>
        <p:spPr bwMode="auto">
          <a:xfrm flipH="1">
            <a:off x="2351088" y="2608263"/>
            <a:ext cx="71437" cy="3175"/>
          </a:xfrm>
          <a:prstGeom prst="line">
            <a:avLst/>
          </a:prstGeom>
          <a:noFill/>
          <a:ln w="9525">
            <a:solidFill>
              <a:srgbClr val="FFFFFF"/>
            </a:solidFill>
            <a:round/>
            <a:headEnd/>
            <a:tailEnd/>
          </a:ln>
        </p:spPr>
        <p:txBody>
          <a:bodyPr/>
          <a:lstStyle/>
          <a:p>
            <a:endParaRPr lang="zh-CN" altLang="en-US"/>
          </a:p>
        </p:txBody>
      </p:sp>
      <p:sp>
        <p:nvSpPr>
          <p:cNvPr id="479244" name="Rectangle 12"/>
          <p:cNvSpPr>
            <a:spLocks noChangeArrowheads="1"/>
          </p:cNvSpPr>
          <p:nvPr/>
        </p:nvSpPr>
        <p:spPr bwMode="auto">
          <a:xfrm>
            <a:off x="2030413" y="2495550"/>
            <a:ext cx="273050" cy="304800"/>
          </a:xfrm>
          <a:prstGeom prst="rect">
            <a:avLst/>
          </a:prstGeom>
          <a:noFill/>
          <a:ln w="9525">
            <a:noFill/>
            <a:miter lim="800000"/>
            <a:headEnd/>
            <a:tailEnd/>
          </a:ln>
        </p:spPr>
        <p:txBody>
          <a:bodyPr wrap="none" lIns="0" tIns="0" rIns="0" bIns="0">
            <a:spAutoFit/>
          </a:bodyPr>
          <a:lstStyle/>
          <a:p>
            <a:pPr eaLnBrk="1" hangingPunct="1">
              <a:spcBef>
                <a:spcPct val="0"/>
              </a:spcBef>
            </a:pPr>
            <a:r>
              <a:rPr lang="en-US" altLang="zh-CN" sz="2000">
                <a:solidFill>
                  <a:srgbClr val="003366"/>
                </a:solidFill>
                <a:effectLst>
                  <a:outerShdw blurRad="38100" dist="38100" dir="2700000" algn="tl">
                    <a:srgbClr val="C0C0C0"/>
                  </a:outerShdw>
                </a:effectLst>
                <a:latin typeface="Berlin Sans FB" pitchFamily="34" charset="0"/>
                <a:ea typeface="宋体" pitchFamily="2" charset="-122"/>
                <a:cs typeface="Arial" pitchFamily="34" charset="0"/>
              </a:rPr>
              <a:t>50</a:t>
            </a:r>
          </a:p>
        </p:txBody>
      </p:sp>
      <p:sp>
        <p:nvSpPr>
          <p:cNvPr id="479245" name="Oval 13"/>
          <p:cNvSpPr>
            <a:spLocks noChangeAspect="1" noChangeArrowheads="1"/>
          </p:cNvSpPr>
          <p:nvPr/>
        </p:nvSpPr>
        <p:spPr bwMode="auto">
          <a:xfrm>
            <a:off x="3341688" y="4889500"/>
            <a:ext cx="104775" cy="142875"/>
          </a:xfrm>
          <a:prstGeom prst="ellipse">
            <a:avLst/>
          </a:prstGeom>
          <a:noFill/>
          <a:ln w="19050">
            <a:solidFill>
              <a:srgbClr val="0000FF"/>
            </a:solidFill>
            <a:round/>
            <a:headEnd/>
            <a:tailEnd/>
          </a:ln>
          <a:effectLst/>
        </p:spPr>
        <p:txBody>
          <a:bodyPr/>
          <a:lstStyle/>
          <a:p>
            <a:endParaRPr lang="zh-CN" altLang="en-US"/>
          </a:p>
        </p:txBody>
      </p:sp>
      <p:sp>
        <p:nvSpPr>
          <p:cNvPr id="479246" name="Oval 14"/>
          <p:cNvSpPr>
            <a:spLocks noChangeAspect="1" noChangeArrowheads="1"/>
          </p:cNvSpPr>
          <p:nvPr/>
        </p:nvSpPr>
        <p:spPr bwMode="auto">
          <a:xfrm>
            <a:off x="3440113" y="4756150"/>
            <a:ext cx="112712" cy="152400"/>
          </a:xfrm>
          <a:prstGeom prst="ellipse">
            <a:avLst/>
          </a:prstGeom>
          <a:noFill/>
          <a:ln w="19050">
            <a:solidFill>
              <a:srgbClr val="0000FF"/>
            </a:solidFill>
            <a:round/>
            <a:headEnd/>
            <a:tailEnd/>
          </a:ln>
          <a:effectLst/>
        </p:spPr>
        <p:txBody>
          <a:bodyPr/>
          <a:lstStyle/>
          <a:p>
            <a:endParaRPr lang="zh-CN" altLang="en-US"/>
          </a:p>
        </p:txBody>
      </p:sp>
      <p:sp>
        <p:nvSpPr>
          <p:cNvPr id="479247" name="Oval 15"/>
          <p:cNvSpPr>
            <a:spLocks noChangeAspect="1" noChangeArrowheads="1"/>
          </p:cNvSpPr>
          <p:nvPr/>
        </p:nvSpPr>
        <p:spPr bwMode="auto">
          <a:xfrm>
            <a:off x="3403600" y="4930775"/>
            <a:ext cx="104775" cy="150813"/>
          </a:xfrm>
          <a:prstGeom prst="ellipse">
            <a:avLst/>
          </a:prstGeom>
          <a:noFill/>
          <a:ln w="19050">
            <a:solidFill>
              <a:srgbClr val="0000FF"/>
            </a:solidFill>
            <a:round/>
            <a:headEnd/>
            <a:tailEnd/>
          </a:ln>
          <a:effectLst/>
        </p:spPr>
        <p:txBody>
          <a:bodyPr/>
          <a:lstStyle/>
          <a:p>
            <a:endParaRPr lang="zh-CN" altLang="en-US"/>
          </a:p>
        </p:txBody>
      </p:sp>
      <p:sp>
        <p:nvSpPr>
          <p:cNvPr id="479248" name="Oval 16"/>
          <p:cNvSpPr>
            <a:spLocks noChangeAspect="1" noChangeArrowheads="1"/>
          </p:cNvSpPr>
          <p:nvPr/>
        </p:nvSpPr>
        <p:spPr bwMode="auto">
          <a:xfrm>
            <a:off x="3398838" y="4598988"/>
            <a:ext cx="104775" cy="150812"/>
          </a:xfrm>
          <a:prstGeom prst="ellipse">
            <a:avLst/>
          </a:prstGeom>
          <a:noFill/>
          <a:ln w="19050">
            <a:solidFill>
              <a:srgbClr val="0000FF"/>
            </a:solidFill>
            <a:round/>
            <a:headEnd/>
            <a:tailEnd/>
          </a:ln>
          <a:effectLst/>
        </p:spPr>
        <p:txBody>
          <a:bodyPr/>
          <a:lstStyle/>
          <a:p>
            <a:endParaRPr lang="zh-CN" altLang="en-US"/>
          </a:p>
        </p:txBody>
      </p:sp>
      <p:sp>
        <p:nvSpPr>
          <p:cNvPr id="479249" name="Oval 17"/>
          <p:cNvSpPr>
            <a:spLocks noChangeAspect="1" noChangeArrowheads="1"/>
          </p:cNvSpPr>
          <p:nvPr/>
        </p:nvSpPr>
        <p:spPr bwMode="auto">
          <a:xfrm>
            <a:off x="3365500" y="5192713"/>
            <a:ext cx="112713" cy="152400"/>
          </a:xfrm>
          <a:prstGeom prst="ellipse">
            <a:avLst/>
          </a:prstGeom>
          <a:noFill/>
          <a:ln w="19050">
            <a:solidFill>
              <a:srgbClr val="0000FF"/>
            </a:solidFill>
            <a:round/>
            <a:headEnd/>
            <a:tailEnd/>
          </a:ln>
          <a:effectLst/>
        </p:spPr>
        <p:txBody>
          <a:bodyPr/>
          <a:lstStyle/>
          <a:p>
            <a:endParaRPr lang="zh-CN" altLang="en-US"/>
          </a:p>
        </p:txBody>
      </p:sp>
      <p:sp>
        <p:nvSpPr>
          <p:cNvPr id="479250" name="Oval 18"/>
          <p:cNvSpPr>
            <a:spLocks noChangeAspect="1" noChangeArrowheads="1"/>
          </p:cNvSpPr>
          <p:nvPr/>
        </p:nvSpPr>
        <p:spPr bwMode="auto">
          <a:xfrm>
            <a:off x="3403600" y="5257800"/>
            <a:ext cx="112713" cy="152400"/>
          </a:xfrm>
          <a:prstGeom prst="ellipse">
            <a:avLst/>
          </a:prstGeom>
          <a:noFill/>
          <a:ln w="19050">
            <a:solidFill>
              <a:srgbClr val="0000FF"/>
            </a:solidFill>
            <a:round/>
            <a:headEnd/>
            <a:tailEnd/>
          </a:ln>
          <a:effectLst/>
        </p:spPr>
        <p:txBody>
          <a:bodyPr/>
          <a:lstStyle/>
          <a:p>
            <a:endParaRPr lang="zh-CN" altLang="en-US"/>
          </a:p>
        </p:txBody>
      </p:sp>
      <p:sp>
        <p:nvSpPr>
          <p:cNvPr id="479251" name="Oval 19"/>
          <p:cNvSpPr>
            <a:spLocks noChangeAspect="1" noChangeArrowheads="1"/>
          </p:cNvSpPr>
          <p:nvPr/>
        </p:nvSpPr>
        <p:spPr bwMode="auto">
          <a:xfrm>
            <a:off x="3443288" y="5192713"/>
            <a:ext cx="112712" cy="152400"/>
          </a:xfrm>
          <a:prstGeom prst="ellipse">
            <a:avLst/>
          </a:prstGeom>
          <a:noFill/>
          <a:ln w="19050">
            <a:solidFill>
              <a:srgbClr val="0000FF"/>
            </a:solidFill>
            <a:round/>
            <a:headEnd/>
            <a:tailEnd/>
          </a:ln>
          <a:effectLst/>
        </p:spPr>
        <p:txBody>
          <a:bodyPr/>
          <a:lstStyle/>
          <a:p>
            <a:endParaRPr lang="zh-CN" altLang="en-US"/>
          </a:p>
        </p:txBody>
      </p:sp>
      <p:sp>
        <p:nvSpPr>
          <p:cNvPr id="479252" name="Oval 20"/>
          <p:cNvSpPr>
            <a:spLocks noChangeAspect="1" noChangeArrowheads="1"/>
          </p:cNvSpPr>
          <p:nvPr/>
        </p:nvSpPr>
        <p:spPr bwMode="auto">
          <a:xfrm>
            <a:off x="3408363" y="2747963"/>
            <a:ext cx="112712" cy="152400"/>
          </a:xfrm>
          <a:prstGeom prst="ellipse">
            <a:avLst/>
          </a:prstGeom>
          <a:noFill/>
          <a:ln w="41275">
            <a:solidFill>
              <a:srgbClr val="FF0000"/>
            </a:solidFill>
            <a:round/>
            <a:headEnd/>
            <a:tailEnd/>
          </a:ln>
        </p:spPr>
        <p:txBody>
          <a:bodyPr/>
          <a:lstStyle/>
          <a:p>
            <a:endParaRPr lang="zh-CN" altLang="en-US"/>
          </a:p>
        </p:txBody>
      </p:sp>
      <p:sp>
        <p:nvSpPr>
          <p:cNvPr id="479253" name="Oval 21"/>
          <p:cNvSpPr>
            <a:spLocks noChangeAspect="1" noChangeArrowheads="1"/>
          </p:cNvSpPr>
          <p:nvPr/>
        </p:nvSpPr>
        <p:spPr bwMode="auto">
          <a:xfrm>
            <a:off x="3443288" y="4905375"/>
            <a:ext cx="112712" cy="144463"/>
          </a:xfrm>
          <a:prstGeom prst="ellipse">
            <a:avLst/>
          </a:prstGeom>
          <a:noFill/>
          <a:ln w="19050">
            <a:solidFill>
              <a:srgbClr val="0000FF"/>
            </a:solidFill>
            <a:round/>
            <a:headEnd/>
            <a:tailEnd/>
          </a:ln>
          <a:effectLst/>
        </p:spPr>
        <p:txBody>
          <a:bodyPr/>
          <a:lstStyle/>
          <a:p>
            <a:endParaRPr lang="zh-CN" altLang="en-US"/>
          </a:p>
        </p:txBody>
      </p:sp>
      <p:sp>
        <p:nvSpPr>
          <p:cNvPr id="479254" name="Oval 22"/>
          <p:cNvSpPr>
            <a:spLocks noChangeAspect="1" noChangeArrowheads="1"/>
          </p:cNvSpPr>
          <p:nvPr/>
        </p:nvSpPr>
        <p:spPr bwMode="auto">
          <a:xfrm>
            <a:off x="3408363" y="4852988"/>
            <a:ext cx="104775" cy="150812"/>
          </a:xfrm>
          <a:prstGeom prst="ellipse">
            <a:avLst/>
          </a:prstGeom>
          <a:noFill/>
          <a:ln w="19050">
            <a:solidFill>
              <a:srgbClr val="0000FF"/>
            </a:solidFill>
            <a:round/>
            <a:headEnd/>
            <a:tailEnd/>
          </a:ln>
          <a:effectLst/>
        </p:spPr>
        <p:txBody>
          <a:bodyPr/>
          <a:lstStyle/>
          <a:p>
            <a:endParaRPr lang="zh-CN" altLang="en-US"/>
          </a:p>
        </p:txBody>
      </p:sp>
      <p:sp>
        <p:nvSpPr>
          <p:cNvPr id="479255" name="Oval 23"/>
          <p:cNvSpPr>
            <a:spLocks noChangeAspect="1" noChangeArrowheads="1"/>
          </p:cNvSpPr>
          <p:nvPr/>
        </p:nvSpPr>
        <p:spPr bwMode="auto">
          <a:xfrm>
            <a:off x="3490913" y="4899025"/>
            <a:ext cx="112712" cy="144463"/>
          </a:xfrm>
          <a:prstGeom prst="ellipse">
            <a:avLst/>
          </a:prstGeom>
          <a:noFill/>
          <a:ln w="19050">
            <a:solidFill>
              <a:srgbClr val="0000FF"/>
            </a:solidFill>
            <a:round/>
            <a:headEnd/>
            <a:tailEnd/>
          </a:ln>
          <a:effectLst/>
        </p:spPr>
        <p:txBody>
          <a:bodyPr/>
          <a:lstStyle/>
          <a:p>
            <a:endParaRPr lang="zh-CN" altLang="en-US"/>
          </a:p>
        </p:txBody>
      </p:sp>
      <p:sp>
        <p:nvSpPr>
          <p:cNvPr id="479256" name="Oval 24"/>
          <p:cNvSpPr>
            <a:spLocks noChangeAspect="1" noChangeArrowheads="1"/>
          </p:cNvSpPr>
          <p:nvPr/>
        </p:nvSpPr>
        <p:spPr bwMode="auto">
          <a:xfrm>
            <a:off x="3411538" y="5581650"/>
            <a:ext cx="112712" cy="152400"/>
          </a:xfrm>
          <a:prstGeom prst="ellipse">
            <a:avLst/>
          </a:prstGeom>
          <a:noFill/>
          <a:ln w="19050">
            <a:solidFill>
              <a:srgbClr val="0000FF"/>
            </a:solidFill>
            <a:round/>
            <a:headEnd/>
            <a:tailEnd/>
          </a:ln>
          <a:effectLst/>
        </p:spPr>
        <p:txBody>
          <a:bodyPr/>
          <a:lstStyle/>
          <a:p>
            <a:endParaRPr lang="zh-CN" altLang="en-US"/>
          </a:p>
        </p:txBody>
      </p:sp>
      <p:sp>
        <p:nvSpPr>
          <p:cNvPr id="479257" name="Oval 25"/>
          <p:cNvSpPr>
            <a:spLocks noChangeAspect="1" noChangeArrowheads="1"/>
          </p:cNvSpPr>
          <p:nvPr/>
        </p:nvSpPr>
        <p:spPr bwMode="auto">
          <a:xfrm>
            <a:off x="3365500" y="4743450"/>
            <a:ext cx="104775" cy="142875"/>
          </a:xfrm>
          <a:prstGeom prst="ellipse">
            <a:avLst/>
          </a:prstGeom>
          <a:noFill/>
          <a:ln w="19050">
            <a:solidFill>
              <a:srgbClr val="0000FF"/>
            </a:solidFill>
            <a:round/>
            <a:headEnd/>
            <a:tailEnd/>
          </a:ln>
          <a:effectLst/>
        </p:spPr>
        <p:txBody>
          <a:bodyPr/>
          <a:lstStyle/>
          <a:p>
            <a:endParaRPr lang="zh-CN" altLang="en-US"/>
          </a:p>
        </p:txBody>
      </p:sp>
      <p:sp>
        <p:nvSpPr>
          <p:cNvPr id="479258" name="Oval 26"/>
          <p:cNvSpPr>
            <a:spLocks noChangeAspect="1" noChangeArrowheads="1"/>
          </p:cNvSpPr>
          <p:nvPr/>
        </p:nvSpPr>
        <p:spPr bwMode="auto">
          <a:xfrm>
            <a:off x="3400425" y="4500563"/>
            <a:ext cx="104775" cy="142875"/>
          </a:xfrm>
          <a:prstGeom prst="ellipse">
            <a:avLst/>
          </a:prstGeom>
          <a:noFill/>
          <a:ln w="19050">
            <a:solidFill>
              <a:srgbClr val="0000FF"/>
            </a:solidFill>
            <a:round/>
            <a:headEnd/>
            <a:tailEnd/>
          </a:ln>
          <a:effectLst/>
        </p:spPr>
        <p:txBody>
          <a:bodyPr/>
          <a:lstStyle/>
          <a:p>
            <a:endParaRPr lang="zh-CN" altLang="en-US"/>
          </a:p>
        </p:txBody>
      </p:sp>
      <p:sp>
        <p:nvSpPr>
          <p:cNvPr id="479259" name="Oval 27"/>
          <p:cNvSpPr>
            <a:spLocks noChangeAspect="1" noChangeArrowheads="1"/>
          </p:cNvSpPr>
          <p:nvPr/>
        </p:nvSpPr>
        <p:spPr bwMode="auto">
          <a:xfrm>
            <a:off x="3402013" y="4403725"/>
            <a:ext cx="104775" cy="142875"/>
          </a:xfrm>
          <a:prstGeom prst="ellipse">
            <a:avLst/>
          </a:prstGeom>
          <a:noFill/>
          <a:ln w="19050">
            <a:solidFill>
              <a:srgbClr val="0000FF"/>
            </a:solidFill>
            <a:round/>
            <a:headEnd/>
            <a:tailEnd/>
          </a:ln>
        </p:spPr>
        <p:txBody>
          <a:bodyPr/>
          <a:lstStyle/>
          <a:p>
            <a:endParaRPr lang="zh-CN" altLang="en-US"/>
          </a:p>
        </p:txBody>
      </p:sp>
      <p:sp>
        <p:nvSpPr>
          <p:cNvPr id="479260" name="Oval 28"/>
          <p:cNvSpPr>
            <a:spLocks noChangeAspect="1" noChangeArrowheads="1"/>
          </p:cNvSpPr>
          <p:nvPr/>
        </p:nvSpPr>
        <p:spPr bwMode="auto">
          <a:xfrm>
            <a:off x="3411538" y="5500688"/>
            <a:ext cx="112712" cy="152400"/>
          </a:xfrm>
          <a:prstGeom prst="ellipse">
            <a:avLst/>
          </a:prstGeom>
          <a:noFill/>
          <a:ln w="19050">
            <a:solidFill>
              <a:srgbClr val="0000FF"/>
            </a:solidFill>
            <a:round/>
            <a:headEnd/>
            <a:tailEnd/>
          </a:ln>
          <a:effectLst/>
        </p:spPr>
        <p:txBody>
          <a:bodyPr/>
          <a:lstStyle/>
          <a:p>
            <a:endParaRPr lang="zh-CN" altLang="en-US"/>
          </a:p>
        </p:txBody>
      </p:sp>
      <p:sp>
        <p:nvSpPr>
          <p:cNvPr id="479261" name="Rectangle 29"/>
          <p:cNvSpPr>
            <a:spLocks noGrp="1" noChangeArrowheads="1"/>
          </p:cNvSpPr>
          <p:nvPr>
            <p:ph type="title"/>
          </p:nvPr>
        </p:nvSpPr>
        <p:spPr bwMode="auto">
          <a:xfrm>
            <a:off x="976313" y="1343025"/>
            <a:ext cx="7772400" cy="688975"/>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2800" b="1">
                <a:solidFill>
                  <a:srgbClr val="003366"/>
                </a:solidFill>
                <a:ea typeface="黑体" pitchFamily="49" charset="-122"/>
              </a:rPr>
              <a:t>地昔帕明</a:t>
            </a:r>
            <a:r>
              <a:rPr lang="en-US" altLang="zh-CN" sz="2800" b="1">
                <a:solidFill>
                  <a:srgbClr val="003366"/>
                </a:solidFill>
                <a:ea typeface="黑体" pitchFamily="49" charset="-122"/>
              </a:rPr>
              <a:t> PK </a:t>
            </a:r>
            <a:r>
              <a:rPr lang="zh-CN" altLang="en-US" sz="2800" b="1">
                <a:solidFill>
                  <a:srgbClr val="003366"/>
                </a:solidFill>
                <a:ea typeface="黑体" pitchFamily="49" charset="-122"/>
              </a:rPr>
              <a:t>参数</a:t>
            </a:r>
            <a:endParaRPr lang="en-US" altLang="zh-CN" sz="2800" b="1">
              <a:solidFill>
                <a:srgbClr val="003366"/>
              </a:solidFill>
              <a:ea typeface="黑体" pitchFamily="49" charset="-122"/>
            </a:endParaRPr>
          </a:p>
        </p:txBody>
      </p:sp>
      <p:sp>
        <p:nvSpPr>
          <p:cNvPr id="479262" name="Rectangle 30"/>
          <p:cNvSpPr>
            <a:spLocks noChangeArrowheads="1"/>
          </p:cNvSpPr>
          <p:nvPr/>
        </p:nvSpPr>
        <p:spPr bwMode="auto">
          <a:xfrm>
            <a:off x="2357438" y="2651125"/>
            <a:ext cx="2286000" cy="3295650"/>
          </a:xfrm>
          <a:prstGeom prst="rect">
            <a:avLst/>
          </a:prstGeom>
          <a:noFill/>
          <a:ln w="12700">
            <a:solidFill>
              <a:srgbClr val="003300"/>
            </a:solidFill>
            <a:miter lim="800000"/>
            <a:headEnd type="none" w="sm" len="sm"/>
            <a:tailEnd type="none" w="sm" len="sm"/>
          </a:ln>
          <a:effectLst/>
        </p:spPr>
        <p:txBody>
          <a:bodyPr wrap="none" anchor="ctr"/>
          <a:lstStyle/>
          <a:p>
            <a:endParaRPr lang="zh-CN" altLang="en-US"/>
          </a:p>
        </p:txBody>
      </p:sp>
      <p:sp>
        <p:nvSpPr>
          <p:cNvPr id="479263" name="Text Box 31"/>
          <p:cNvSpPr txBox="1">
            <a:spLocks noChangeArrowheads="1"/>
          </p:cNvSpPr>
          <p:nvPr/>
        </p:nvSpPr>
        <p:spPr bwMode="auto">
          <a:xfrm>
            <a:off x="223838" y="2855913"/>
            <a:ext cx="2047875" cy="366712"/>
          </a:xfrm>
          <a:prstGeom prst="rect">
            <a:avLst/>
          </a:prstGeom>
          <a:noFill/>
          <a:ln w="12700">
            <a:noFill/>
            <a:miter lim="800000"/>
            <a:headEnd type="none" w="sm" len="sm"/>
            <a:tailEnd type="none" w="sm" len="sm"/>
          </a:ln>
          <a:effectLst/>
        </p:spPr>
        <p:txBody>
          <a:bodyPr>
            <a:spAutoFit/>
          </a:bodyPr>
          <a:lstStyle/>
          <a:p>
            <a:pPr algn="ctr"/>
            <a:r>
              <a:rPr lang="en-US" altLang="zh-CN" b="1" i="1">
                <a:solidFill>
                  <a:srgbClr val="FF0000"/>
                </a:solidFill>
                <a:effectLst>
                  <a:outerShdw blurRad="38100" dist="38100" dir="2700000" algn="tl">
                    <a:srgbClr val="C0C0C0"/>
                  </a:outerShdw>
                </a:effectLst>
                <a:ea typeface="宋体" pitchFamily="2" charset="-122"/>
                <a:cs typeface="Arial" pitchFamily="34" charset="0"/>
              </a:rPr>
              <a:t>CYP2D6 *6/*9</a:t>
            </a:r>
          </a:p>
        </p:txBody>
      </p:sp>
      <p:sp>
        <p:nvSpPr>
          <p:cNvPr id="479264" name="Text Box 32"/>
          <p:cNvSpPr txBox="1">
            <a:spLocks noChangeArrowheads="1"/>
          </p:cNvSpPr>
          <p:nvPr/>
        </p:nvSpPr>
        <p:spPr bwMode="auto">
          <a:xfrm>
            <a:off x="1301750" y="319088"/>
            <a:ext cx="7918450" cy="519112"/>
          </a:xfrm>
          <a:prstGeom prst="rect">
            <a:avLst/>
          </a:prstGeom>
          <a:noFill/>
          <a:ln w="12700">
            <a:noFill/>
            <a:miter lim="800000"/>
            <a:headEnd type="none" w="sm" len="sm"/>
            <a:tailEnd type="none" w="sm" len="sm"/>
          </a:ln>
          <a:effectLst/>
        </p:spPr>
        <p:txBody>
          <a:bodyPr>
            <a:spAutoFit/>
          </a:bodyPr>
          <a:lstStyle/>
          <a:p>
            <a:pPr algn="ctr">
              <a:spcBef>
                <a:spcPct val="20000"/>
              </a:spcBef>
            </a:pPr>
            <a:r>
              <a:rPr kumimoji="1" lang="zh-CN" altLang="en-US" sz="2800" b="1">
                <a:solidFill>
                  <a:srgbClr val="000099"/>
                </a:solidFill>
                <a:latin typeface="Berlin Sans FB Demi" pitchFamily="34" charset="0"/>
                <a:cs typeface="Arial" pitchFamily="34" charset="0"/>
              </a:rPr>
              <a:t>基因型鉴定可提高临床试验准确性和解释逸出值</a:t>
            </a:r>
            <a:endParaRPr kumimoji="1" lang="en-US" altLang="zh-CN" sz="2800" b="1">
              <a:solidFill>
                <a:srgbClr val="000099"/>
              </a:solidFill>
              <a:latin typeface="Berlin Sans FB Demi" pitchFamily="34" charset="0"/>
              <a:cs typeface="Arial" pitchFamily="34" charset="0"/>
            </a:endParaRPr>
          </a:p>
        </p:txBody>
      </p:sp>
      <p:sp>
        <p:nvSpPr>
          <p:cNvPr id="479265" name="Text Box 33"/>
          <p:cNvSpPr txBox="1">
            <a:spLocks noChangeArrowheads="1"/>
          </p:cNvSpPr>
          <p:nvPr/>
        </p:nvSpPr>
        <p:spPr bwMode="auto">
          <a:xfrm>
            <a:off x="5076825" y="2063750"/>
            <a:ext cx="3841750" cy="4108450"/>
          </a:xfrm>
          <a:prstGeom prst="rect">
            <a:avLst/>
          </a:prstGeom>
          <a:noFill/>
          <a:ln w="12700">
            <a:noFill/>
            <a:miter lim="800000"/>
            <a:headEnd type="none" w="sm" len="sm"/>
            <a:tailEnd type="none" w="sm" len="sm"/>
          </a:ln>
          <a:effectLst/>
        </p:spPr>
        <p:txBody>
          <a:bodyPr>
            <a:spAutoFit/>
          </a:bodyPr>
          <a:lstStyle/>
          <a:p>
            <a:pPr marL="290513" indent="-290513"/>
            <a:endParaRPr lang="en-US" altLang="zh-CN" sz="2400" b="1" u="sng">
              <a:solidFill>
                <a:srgbClr val="003366"/>
              </a:solidFill>
              <a:effectLst>
                <a:outerShdw blurRad="38100" dist="38100" dir="2700000" algn="tl">
                  <a:srgbClr val="C0C0C0"/>
                </a:outerShdw>
              </a:effectLst>
              <a:cs typeface="Arial" pitchFamily="34" charset="0"/>
            </a:endParaRPr>
          </a:p>
          <a:p>
            <a:pPr marL="290513" indent="-290513">
              <a:buClr>
                <a:schemeClr val="hlink"/>
              </a:buClr>
              <a:buFont typeface="Wingdings" pitchFamily="2" charset="2"/>
              <a:buChar char="l"/>
            </a:pPr>
            <a:r>
              <a:rPr lang="zh-CN" altLang="en-US" sz="2400" b="1">
                <a:solidFill>
                  <a:srgbClr val="003366"/>
                </a:solidFill>
                <a:cs typeface="Arial" pitchFamily="34" charset="0"/>
              </a:rPr>
              <a:t>不含</a:t>
            </a:r>
            <a:r>
              <a:rPr lang="en-US" altLang="zh-CN" sz="2400" b="1">
                <a:solidFill>
                  <a:srgbClr val="003366"/>
                </a:solidFill>
                <a:cs typeface="Arial" pitchFamily="34" charset="0"/>
              </a:rPr>
              <a:t>CYP2D6 PM (2 </a:t>
            </a:r>
            <a:r>
              <a:rPr lang="zh-CN" altLang="en-US" sz="2400" b="1">
                <a:solidFill>
                  <a:srgbClr val="003366"/>
                </a:solidFill>
                <a:cs typeface="Arial" pitchFamily="34" charset="0"/>
              </a:rPr>
              <a:t>无效等位基因</a:t>
            </a:r>
            <a:r>
              <a:rPr lang="en-US" altLang="zh-CN" sz="2400" b="1">
                <a:solidFill>
                  <a:srgbClr val="003366"/>
                </a:solidFill>
                <a:cs typeface="Arial" pitchFamily="34" charset="0"/>
              </a:rPr>
              <a:t>)</a:t>
            </a:r>
            <a:r>
              <a:rPr lang="zh-CN" altLang="en-US" sz="2400" b="1">
                <a:solidFill>
                  <a:srgbClr val="003366"/>
                </a:solidFill>
                <a:cs typeface="Arial" pitchFamily="34" charset="0"/>
              </a:rPr>
              <a:t>；</a:t>
            </a:r>
          </a:p>
          <a:p>
            <a:pPr marL="290513" indent="-290513">
              <a:buClr>
                <a:schemeClr val="hlink"/>
              </a:buClr>
              <a:buFont typeface="Wingdings" pitchFamily="2" charset="2"/>
              <a:buChar char="l"/>
            </a:pPr>
            <a:r>
              <a:rPr lang="zh-CN" altLang="en-US" sz="2400" b="1">
                <a:solidFill>
                  <a:srgbClr val="003366"/>
                </a:solidFill>
                <a:cs typeface="Arial" pitchFamily="34" charset="0"/>
              </a:rPr>
              <a:t>发现一个逸出值者，属</a:t>
            </a:r>
            <a:r>
              <a:rPr lang="en-US" altLang="zh-CN" sz="2400" b="1">
                <a:solidFill>
                  <a:srgbClr val="003366"/>
                </a:solidFill>
                <a:cs typeface="Arial" pitchFamily="34" charset="0"/>
              </a:rPr>
              <a:t>PM</a:t>
            </a:r>
            <a:r>
              <a:rPr lang="zh-CN" altLang="en-US" sz="2400" b="1">
                <a:solidFill>
                  <a:srgbClr val="003366"/>
                </a:solidFill>
                <a:cs typeface="Arial" pitchFamily="34" charset="0"/>
              </a:rPr>
              <a:t>；</a:t>
            </a:r>
          </a:p>
          <a:p>
            <a:pPr marL="290513" indent="-290513">
              <a:buClr>
                <a:schemeClr val="hlink"/>
              </a:buClr>
              <a:buFont typeface="Wingdings" pitchFamily="2" charset="2"/>
              <a:buChar char="l"/>
            </a:pPr>
            <a:r>
              <a:rPr lang="zh-CN" altLang="en-US" sz="2400" b="1">
                <a:solidFill>
                  <a:srgbClr val="003366"/>
                </a:solidFill>
                <a:cs typeface="Arial" pitchFamily="34" charset="0"/>
              </a:rPr>
              <a:t>具</a:t>
            </a:r>
            <a:r>
              <a:rPr lang="en-US" altLang="zh-CN" sz="2400" b="1">
                <a:solidFill>
                  <a:srgbClr val="003366"/>
                </a:solidFill>
                <a:cs typeface="Arial" pitchFamily="34" charset="0"/>
              </a:rPr>
              <a:t> *6 </a:t>
            </a:r>
            <a:r>
              <a:rPr lang="zh-CN" altLang="en-US" sz="2400" b="1">
                <a:solidFill>
                  <a:srgbClr val="003366"/>
                </a:solidFill>
                <a:cs typeface="Arial" pitchFamily="34" charset="0"/>
              </a:rPr>
              <a:t>无效等位基因和酶活性降低的</a:t>
            </a:r>
            <a:r>
              <a:rPr lang="en-US" altLang="zh-CN" sz="2400" b="1">
                <a:solidFill>
                  <a:srgbClr val="003366"/>
                </a:solidFill>
                <a:cs typeface="Arial" pitchFamily="34" charset="0"/>
              </a:rPr>
              <a:t>*9</a:t>
            </a:r>
            <a:r>
              <a:rPr lang="zh-CN" altLang="en-US" sz="2400" b="1">
                <a:solidFill>
                  <a:srgbClr val="003366"/>
                </a:solidFill>
                <a:cs typeface="Arial" pitchFamily="34" charset="0"/>
              </a:rPr>
              <a:t>等位基因；</a:t>
            </a:r>
            <a:r>
              <a:rPr lang="en-US" altLang="zh-CN" sz="2400" b="1">
                <a:solidFill>
                  <a:srgbClr val="003366"/>
                </a:solidFill>
                <a:cs typeface="Arial" pitchFamily="34" charset="0"/>
              </a:rPr>
              <a:t>  </a:t>
            </a:r>
          </a:p>
          <a:p>
            <a:pPr marL="290513" indent="-290513">
              <a:buClr>
                <a:schemeClr val="hlink"/>
              </a:buClr>
              <a:buFont typeface="Wingdings" pitchFamily="2" charset="2"/>
              <a:buChar char="l"/>
            </a:pPr>
            <a:r>
              <a:rPr lang="zh-CN" altLang="en-US" sz="2400" b="1">
                <a:solidFill>
                  <a:srgbClr val="003366"/>
                </a:solidFill>
                <a:cs typeface="Arial" pitchFamily="34" charset="0"/>
              </a:rPr>
              <a:t>预期</a:t>
            </a:r>
            <a:r>
              <a:rPr lang="en-US" altLang="zh-CN" sz="2400" b="1">
                <a:solidFill>
                  <a:srgbClr val="003366"/>
                </a:solidFill>
                <a:cs typeface="Arial" pitchFamily="34" charset="0"/>
              </a:rPr>
              <a:t>*9 </a:t>
            </a:r>
            <a:r>
              <a:rPr lang="zh-CN" altLang="en-US" sz="2400" b="1">
                <a:solidFill>
                  <a:srgbClr val="003366"/>
                </a:solidFill>
                <a:cs typeface="Arial" pitchFamily="34" charset="0"/>
              </a:rPr>
              <a:t>基因型发生率为</a:t>
            </a:r>
            <a:r>
              <a:rPr lang="en-US" altLang="zh-CN" sz="2400" b="1">
                <a:solidFill>
                  <a:srgbClr val="003366"/>
                </a:solidFill>
                <a:cs typeface="Arial" pitchFamily="34" charset="0"/>
              </a:rPr>
              <a:t>0.4%</a:t>
            </a:r>
            <a:endParaRPr lang="zh-CN" altLang="en-US" sz="2400" b="1">
              <a:solidFill>
                <a:srgbClr val="003366"/>
              </a:solidFill>
              <a:cs typeface="Arial" pitchFamily="34" charset="0"/>
            </a:endParaRPr>
          </a:p>
        </p:txBody>
      </p:sp>
      <p:sp>
        <p:nvSpPr>
          <p:cNvPr id="479266" name="Line 34"/>
          <p:cNvSpPr>
            <a:spLocks noChangeShapeType="1"/>
          </p:cNvSpPr>
          <p:nvPr/>
        </p:nvSpPr>
        <p:spPr bwMode="auto">
          <a:xfrm flipV="1">
            <a:off x="2159000" y="2852738"/>
            <a:ext cx="1154113" cy="173037"/>
          </a:xfrm>
          <a:prstGeom prst="line">
            <a:avLst/>
          </a:prstGeom>
          <a:noFill/>
          <a:ln w="22225">
            <a:solidFill>
              <a:srgbClr val="FF0000"/>
            </a:solidFill>
            <a:round/>
            <a:headEnd type="none" w="sm" len="sm"/>
            <a:tailEnd type="triangle" w="med" len="lg"/>
          </a:ln>
          <a:effectLst/>
        </p:spPr>
        <p:txBody>
          <a:bodyPr/>
          <a:lstStyle/>
          <a:p>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3194050" y="1538288"/>
            <a:ext cx="293688" cy="284162"/>
          </a:xfrm>
          <a:prstGeom prst="rect">
            <a:avLst/>
          </a:prstGeom>
          <a:solidFill>
            <a:srgbClr val="C0C0C0"/>
          </a:solidFill>
          <a:ln w="22225" algn="ctr">
            <a:solidFill>
              <a:srgbClr val="000080"/>
            </a:solidFill>
            <a:miter lim="800000"/>
            <a:headEnd/>
            <a:tailEnd/>
          </a:ln>
          <a:effectLst/>
        </p:spPr>
        <p:txBody>
          <a:bodyPr anchor="ctr">
            <a:spAutoFit/>
          </a:bodyPr>
          <a:lstStyle/>
          <a:p>
            <a:endParaRPr lang="zh-CN" altLang="en-US"/>
          </a:p>
        </p:txBody>
      </p:sp>
      <p:sp>
        <p:nvSpPr>
          <p:cNvPr id="480259" name="Rectangle 3"/>
          <p:cNvSpPr>
            <a:spLocks noChangeArrowheads="1"/>
          </p:cNvSpPr>
          <p:nvPr/>
        </p:nvSpPr>
        <p:spPr bwMode="auto">
          <a:xfrm>
            <a:off x="3194050" y="1979613"/>
            <a:ext cx="293688" cy="284162"/>
          </a:xfrm>
          <a:prstGeom prst="rect">
            <a:avLst/>
          </a:prstGeom>
          <a:solidFill>
            <a:srgbClr val="FF9900"/>
          </a:solidFill>
          <a:ln w="22225" algn="ctr">
            <a:solidFill>
              <a:srgbClr val="000080"/>
            </a:solidFill>
            <a:miter lim="800000"/>
            <a:headEnd/>
            <a:tailEnd/>
          </a:ln>
          <a:effectLst/>
        </p:spPr>
        <p:txBody>
          <a:bodyPr wrap="none" anchor="ctr">
            <a:spAutoFit/>
          </a:bodyPr>
          <a:lstStyle/>
          <a:p>
            <a:endParaRPr lang="zh-CN" altLang="en-US"/>
          </a:p>
        </p:txBody>
      </p:sp>
      <p:sp>
        <p:nvSpPr>
          <p:cNvPr id="480260" name="Text Box 4"/>
          <p:cNvSpPr txBox="1">
            <a:spLocks noChangeArrowheads="1"/>
          </p:cNvSpPr>
          <p:nvPr/>
        </p:nvSpPr>
        <p:spPr bwMode="auto">
          <a:xfrm>
            <a:off x="3635375" y="1473200"/>
            <a:ext cx="565150" cy="396875"/>
          </a:xfrm>
          <a:prstGeom prst="rect">
            <a:avLst/>
          </a:prstGeom>
          <a:noFill/>
          <a:ln w="12700">
            <a:noFill/>
            <a:miter lim="800000"/>
            <a:headEnd/>
            <a:tailEnd/>
          </a:ln>
          <a:effectLst/>
        </p:spPr>
        <p:txBody>
          <a:bodyPr wrap="none">
            <a:spAutoFit/>
          </a:bodyPr>
          <a:lstStyle/>
          <a:p>
            <a:pPr eaLnBrk="1" hangingPunct="1">
              <a:spcBef>
                <a:spcPct val="0"/>
              </a:spcBef>
            </a:pPr>
            <a:r>
              <a:rPr lang="en-US" altLang="zh-CN" sz="2000" b="1">
                <a:solidFill>
                  <a:srgbClr val="0000CC"/>
                </a:solidFill>
                <a:ea typeface="宋体" pitchFamily="2" charset="-122"/>
                <a:cs typeface="Arial" pitchFamily="34" charset="0"/>
              </a:rPr>
              <a:t>EM</a:t>
            </a:r>
          </a:p>
        </p:txBody>
      </p:sp>
      <p:sp>
        <p:nvSpPr>
          <p:cNvPr id="480261" name="Text Box 5"/>
          <p:cNvSpPr txBox="1">
            <a:spLocks noChangeArrowheads="1"/>
          </p:cNvSpPr>
          <p:nvPr/>
        </p:nvSpPr>
        <p:spPr bwMode="auto">
          <a:xfrm>
            <a:off x="3651250" y="1903413"/>
            <a:ext cx="565150" cy="396875"/>
          </a:xfrm>
          <a:prstGeom prst="rect">
            <a:avLst/>
          </a:prstGeom>
          <a:noFill/>
          <a:ln w="12700">
            <a:noFill/>
            <a:miter lim="800000"/>
            <a:headEnd/>
            <a:tailEnd/>
          </a:ln>
          <a:effectLst/>
        </p:spPr>
        <p:txBody>
          <a:bodyPr wrap="none">
            <a:spAutoFit/>
          </a:bodyPr>
          <a:lstStyle/>
          <a:p>
            <a:pPr eaLnBrk="1" hangingPunct="1">
              <a:spcBef>
                <a:spcPct val="0"/>
              </a:spcBef>
            </a:pPr>
            <a:r>
              <a:rPr lang="en-US" altLang="zh-CN" sz="2000" b="1">
                <a:solidFill>
                  <a:srgbClr val="0000CC"/>
                </a:solidFill>
                <a:ea typeface="宋体" pitchFamily="2" charset="-122"/>
                <a:cs typeface="Arial" pitchFamily="34" charset="0"/>
              </a:rPr>
              <a:t>PM</a:t>
            </a:r>
          </a:p>
        </p:txBody>
      </p:sp>
      <p:sp>
        <p:nvSpPr>
          <p:cNvPr id="480262" name="Text Box 6"/>
          <p:cNvSpPr txBox="1">
            <a:spLocks noChangeArrowheads="1"/>
          </p:cNvSpPr>
          <p:nvPr/>
        </p:nvSpPr>
        <p:spPr bwMode="auto">
          <a:xfrm>
            <a:off x="2946400" y="3082925"/>
            <a:ext cx="619125"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latin typeface="Copperplate Gothic Bold" pitchFamily="34" charset="0"/>
                <a:ea typeface="宋体" pitchFamily="2" charset="-122"/>
                <a:cs typeface="Arial" pitchFamily="34" charset="0"/>
              </a:rPr>
              <a:t>35</a:t>
            </a:r>
          </a:p>
        </p:txBody>
      </p:sp>
      <p:sp>
        <p:nvSpPr>
          <p:cNvPr id="480263" name="Text Box 7"/>
          <p:cNvSpPr txBox="1">
            <a:spLocks noChangeArrowheads="1"/>
          </p:cNvSpPr>
          <p:nvPr/>
        </p:nvSpPr>
        <p:spPr bwMode="auto">
          <a:xfrm>
            <a:off x="4894263" y="3159125"/>
            <a:ext cx="619125"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latin typeface="Copperplate Gothic Bold" pitchFamily="34" charset="0"/>
                <a:ea typeface="宋体" pitchFamily="2" charset="-122"/>
                <a:cs typeface="Arial" pitchFamily="34" charset="0"/>
              </a:rPr>
              <a:t>33</a:t>
            </a:r>
          </a:p>
        </p:txBody>
      </p:sp>
      <p:sp>
        <p:nvSpPr>
          <p:cNvPr id="480264" name="Text Box 8"/>
          <p:cNvSpPr txBox="1">
            <a:spLocks noChangeArrowheads="1"/>
          </p:cNvSpPr>
          <p:nvPr/>
        </p:nvSpPr>
        <p:spPr bwMode="auto">
          <a:xfrm>
            <a:off x="6834188" y="1822450"/>
            <a:ext cx="619125"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latin typeface="Copperplate Gothic Bold" pitchFamily="34" charset="0"/>
                <a:ea typeface="宋体" pitchFamily="2" charset="-122"/>
                <a:cs typeface="Arial" pitchFamily="34" charset="0"/>
              </a:rPr>
              <a:t>80</a:t>
            </a:r>
          </a:p>
        </p:txBody>
      </p:sp>
      <p:sp>
        <p:nvSpPr>
          <p:cNvPr id="480265" name="Text Box 9"/>
          <p:cNvSpPr txBox="1">
            <a:spLocks noChangeArrowheads="1"/>
          </p:cNvSpPr>
          <p:nvPr/>
        </p:nvSpPr>
        <p:spPr bwMode="auto">
          <a:xfrm>
            <a:off x="7554913" y="3725863"/>
            <a:ext cx="619125"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latin typeface="Copperplate Gothic Bold" pitchFamily="34" charset="0"/>
                <a:ea typeface="宋体" pitchFamily="2" charset="-122"/>
                <a:cs typeface="Arial" pitchFamily="34" charset="0"/>
              </a:rPr>
              <a:t>14</a:t>
            </a:r>
          </a:p>
        </p:txBody>
      </p:sp>
      <p:sp>
        <p:nvSpPr>
          <p:cNvPr id="480266" name="Text Box 10"/>
          <p:cNvSpPr txBox="1">
            <a:spLocks noChangeArrowheads="1"/>
          </p:cNvSpPr>
          <p:nvPr/>
        </p:nvSpPr>
        <p:spPr bwMode="auto">
          <a:xfrm>
            <a:off x="3811588" y="4149725"/>
            <a:ext cx="401637"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latin typeface="Copperplate Gothic Bold" pitchFamily="34" charset="0"/>
                <a:ea typeface="宋体" pitchFamily="2" charset="-122"/>
                <a:cs typeface="Arial" pitchFamily="34" charset="0"/>
              </a:rPr>
              <a:t>0</a:t>
            </a:r>
          </a:p>
        </p:txBody>
      </p:sp>
      <p:sp>
        <p:nvSpPr>
          <p:cNvPr id="480267" name="Text Box 11"/>
          <p:cNvSpPr txBox="1">
            <a:spLocks noChangeArrowheads="1"/>
          </p:cNvSpPr>
          <p:nvPr/>
        </p:nvSpPr>
        <p:spPr bwMode="auto">
          <a:xfrm>
            <a:off x="5683250" y="4149725"/>
            <a:ext cx="401638"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latin typeface="Copperplate Gothic Bold" pitchFamily="34" charset="0"/>
                <a:ea typeface="宋体" pitchFamily="2" charset="-122"/>
                <a:cs typeface="Arial" pitchFamily="34" charset="0"/>
              </a:rPr>
              <a:t>0</a:t>
            </a:r>
          </a:p>
        </p:txBody>
      </p:sp>
      <p:sp>
        <p:nvSpPr>
          <p:cNvPr id="480268" name="Text Box 12"/>
          <p:cNvSpPr txBox="1">
            <a:spLocks noChangeArrowheads="1"/>
          </p:cNvSpPr>
          <p:nvPr/>
        </p:nvSpPr>
        <p:spPr bwMode="auto">
          <a:xfrm>
            <a:off x="3055938" y="4632325"/>
            <a:ext cx="906462" cy="396875"/>
          </a:xfrm>
          <a:prstGeom prst="rect">
            <a:avLst/>
          </a:prstGeom>
          <a:noFill/>
          <a:ln w="12700">
            <a:noFill/>
            <a:miter lim="800000"/>
            <a:headEnd/>
            <a:tailEnd/>
          </a:ln>
          <a:effectLst/>
        </p:spPr>
        <p:txBody>
          <a:bodyPr wrap="none">
            <a:spAutoFit/>
          </a:bodyPr>
          <a:lstStyle/>
          <a:p>
            <a:pPr eaLnBrk="1" hangingPunct="1">
              <a:spcBef>
                <a:spcPct val="0"/>
              </a:spcBef>
            </a:pPr>
            <a:r>
              <a:rPr lang="zh-CN" altLang="en-US" sz="2000" b="1">
                <a:solidFill>
                  <a:srgbClr val="0000CC"/>
                </a:solidFill>
                <a:ea typeface="宋体" pitchFamily="2" charset="-122"/>
                <a:cs typeface="Arial" pitchFamily="34" charset="0"/>
              </a:rPr>
              <a:t>中心</a:t>
            </a:r>
            <a:r>
              <a:rPr lang="en-US" altLang="zh-CN" sz="2000" b="1">
                <a:solidFill>
                  <a:srgbClr val="0000CC"/>
                </a:solidFill>
                <a:ea typeface="宋体" pitchFamily="2" charset="-122"/>
                <a:cs typeface="Arial" pitchFamily="34" charset="0"/>
              </a:rPr>
              <a:t> 1</a:t>
            </a:r>
          </a:p>
        </p:txBody>
      </p:sp>
      <p:sp>
        <p:nvSpPr>
          <p:cNvPr id="480269" name="Text Box 13"/>
          <p:cNvSpPr txBox="1">
            <a:spLocks noChangeArrowheads="1"/>
          </p:cNvSpPr>
          <p:nvPr/>
        </p:nvSpPr>
        <p:spPr bwMode="auto">
          <a:xfrm>
            <a:off x="4933950" y="4632325"/>
            <a:ext cx="976313" cy="396875"/>
          </a:xfrm>
          <a:prstGeom prst="rect">
            <a:avLst/>
          </a:prstGeom>
          <a:noFill/>
          <a:ln w="12700">
            <a:noFill/>
            <a:miter lim="800000"/>
            <a:headEnd/>
            <a:tailEnd/>
          </a:ln>
          <a:effectLst/>
        </p:spPr>
        <p:txBody>
          <a:bodyPr wrap="none">
            <a:spAutoFit/>
          </a:bodyPr>
          <a:lstStyle/>
          <a:p>
            <a:pPr eaLnBrk="1" hangingPunct="1">
              <a:spcBef>
                <a:spcPct val="0"/>
              </a:spcBef>
            </a:pPr>
            <a:r>
              <a:rPr lang="zh-CN" altLang="en-US" sz="2000" b="1">
                <a:solidFill>
                  <a:srgbClr val="0000CC"/>
                </a:solidFill>
                <a:ea typeface="宋体" pitchFamily="2" charset="-122"/>
                <a:cs typeface="Arial" pitchFamily="34" charset="0"/>
              </a:rPr>
              <a:t> 中心</a:t>
            </a:r>
            <a:r>
              <a:rPr lang="en-US" altLang="zh-CN" sz="2000" b="1">
                <a:solidFill>
                  <a:srgbClr val="0000CC"/>
                </a:solidFill>
                <a:ea typeface="宋体" pitchFamily="2" charset="-122"/>
                <a:cs typeface="Arial" pitchFamily="34" charset="0"/>
              </a:rPr>
              <a:t> 2</a:t>
            </a:r>
          </a:p>
        </p:txBody>
      </p:sp>
      <p:sp>
        <p:nvSpPr>
          <p:cNvPr id="480270" name="Text Box 14"/>
          <p:cNvSpPr txBox="1">
            <a:spLocks noChangeArrowheads="1"/>
          </p:cNvSpPr>
          <p:nvPr/>
        </p:nvSpPr>
        <p:spPr bwMode="auto">
          <a:xfrm>
            <a:off x="7094538" y="4632325"/>
            <a:ext cx="906462" cy="396875"/>
          </a:xfrm>
          <a:prstGeom prst="rect">
            <a:avLst/>
          </a:prstGeom>
          <a:noFill/>
          <a:ln w="12700">
            <a:noFill/>
            <a:miter lim="800000"/>
            <a:headEnd/>
            <a:tailEnd/>
          </a:ln>
          <a:effectLst/>
        </p:spPr>
        <p:txBody>
          <a:bodyPr wrap="none">
            <a:spAutoFit/>
          </a:bodyPr>
          <a:lstStyle/>
          <a:p>
            <a:pPr eaLnBrk="1" hangingPunct="1">
              <a:spcBef>
                <a:spcPct val="0"/>
              </a:spcBef>
            </a:pPr>
            <a:r>
              <a:rPr lang="zh-CN" altLang="en-US" sz="2000" b="1">
                <a:solidFill>
                  <a:srgbClr val="0000CC"/>
                </a:solidFill>
                <a:ea typeface="宋体" pitchFamily="2" charset="-122"/>
                <a:cs typeface="Arial" pitchFamily="34" charset="0"/>
              </a:rPr>
              <a:t>中心</a:t>
            </a:r>
            <a:r>
              <a:rPr lang="en-US" altLang="zh-CN" sz="2000" b="1">
                <a:solidFill>
                  <a:srgbClr val="0000CC"/>
                </a:solidFill>
                <a:ea typeface="宋体" pitchFamily="2" charset="-122"/>
                <a:cs typeface="Arial" pitchFamily="34" charset="0"/>
              </a:rPr>
              <a:t> 3</a:t>
            </a:r>
          </a:p>
        </p:txBody>
      </p:sp>
      <p:sp>
        <p:nvSpPr>
          <p:cNvPr id="480271" name="Text Box 15"/>
          <p:cNvSpPr txBox="1">
            <a:spLocks noChangeArrowheads="1"/>
          </p:cNvSpPr>
          <p:nvPr/>
        </p:nvSpPr>
        <p:spPr bwMode="auto">
          <a:xfrm rot="-5400000">
            <a:off x="616744" y="2942431"/>
            <a:ext cx="1462088" cy="396875"/>
          </a:xfrm>
          <a:prstGeom prst="rect">
            <a:avLst/>
          </a:prstGeom>
          <a:noFill/>
          <a:ln w="12700">
            <a:noFill/>
            <a:miter lim="800000"/>
            <a:headEnd/>
            <a:tailEnd/>
          </a:ln>
          <a:effectLst/>
        </p:spPr>
        <p:txBody>
          <a:bodyPr wrap="none">
            <a:spAutoFit/>
          </a:bodyPr>
          <a:lstStyle/>
          <a:p>
            <a:pPr eaLnBrk="1" hangingPunct="1">
              <a:spcBef>
                <a:spcPct val="0"/>
              </a:spcBef>
            </a:pPr>
            <a:r>
              <a:rPr lang="zh-CN" altLang="en-US" sz="2000" b="1">
                <a:solidFill>
                  <a:srgbClr val="0000CC"/>
                </a:solidFill>
                <a:cs typeface="Arial" pitchFamily="34" charset="0"/>
              </a:rPr>
              <a:t>受试者例数</a:t>
            </a:r>
          </a:p>
        </p:txBody>
      </p:sp>
      <p:sp>
        <p:nvSpPr>
          <p:cNvPr id="480272" name="Rectangle 16"/>
          <p:cNvSpPr>
            <a:spLocks noChangeArrowheads="1"/>
          </p:cNvSpPr>
          <p:nvPr/>
        </p:nvSpPr>
        <p:spPr bwMode="auto">
          <a:xfrm>
            <a:off x="2965450" y="1419225"/>
            <a:ext cx="1563688" cy="935038"/>
          </a:xfrm>
          <a:prstGeom prst="rect">
            <a:avLst/>
          </a:prstGeom>
          <a:noFill/>
          <a:ln w="22225" algn="ctr">
            <a:solidFill>
              <a:srgbClr val="000080"/>
            </a:solidFill>
            <a:miter lim="800000"/>
            <a:headEnd/>
            <a:tailEnd/>
          </a:ln>
          <a:effectLst/>
        </p:spPr>
        <p:txBody>
          <a:bodyPr anchor="ctr">
            <a:spAutoFit/>
          </a:bodyPr>
          <a:lstStyle/>
          <a:p>
            <a:endParaRPr lang="zh-CN" altLang="en-US"/>
          </a:p>
        </p:txBody>
      </p:sp>
      <p:sp>
        <p:nvSpPr>
          <p:cNvPr id="480273" name="Line 17"/>
          <p:cNvSpPr>
            <a:spLocks noChangeShapeType="1"/>
          </p:cNvSpPr>
          <p:nvPr/>
        </p:nvSpPr>
        <p:spPr bwMode="auto">
          <a:xfrm>
            <a:off x="2203450" y="1697038"/>
            <a:ext cx="0" cy="2922587"/>
          </a:xfrm>
          <a:prstGeom prst="line">
            <a:avLst/>
          </a:prstGeom>
          <a:noFill/>
          <a:ln w="22225">
            <a:solidFill>
              <a:srgbClr val="000080"/>
            </a:solidFill>
            <a:round/>
            <a:headEnd/>
            <a:tailEnd/>
          </a:ln>
          <a:effectLst/>
        </p:spPr>
        <p:txBody>
          <a:bodyPr anchor="ctr">
            <a:spAutoFit/>
          </a:bodyPr>
          <a:lstStyle/>
          <a:p>
            <a:endParaRPr lang="zh-CN" altLang="en-US"/>
          </a:p>
        </p:txBody>
      </p:sp>
      <p:sp>
        <p:nvSpPr>
          <p:cNvPr id="480274" name="Line 18"/>
          <p:cNvSpPr>
            <a:spLocks noChangeShapeType="1"/>
          </p:cNvSpPr>
          <p:nvPr/>
        </p:nvSpPr>
        <p:spPr bwMode="auto">
          <a:xfrm rot="5400000">
            <a:off x="5373688" y="1460500"/>
            <a:ext cx="0" cy="6321425"/>
          </a:xfrm>
          <a:prstGeom prst="line">
            <a:avLst/>
          </a:prstGeom>
          <a:noFill/>
          <a:ln w="22225">
            <a:solidFill>
              <a:srgbClr val="000080"/>
            </a:solidFill>
            <a:round/>
            <a:headEnd/>
            <a:tailEnd/>
          </a:ln>
          <a:effectLst/>
        </p:spPr>
        <p:txBody>
          <a:bodyPr anchor="ctr">
            <a:spAutoFit/>
          </a:bodyPr>
          <a:lstStyle/>
          <a:p>
            <a:endParaRPr lang="zh-CN" altLang="en-US"/>
          </a:p>
        </p:txBody>
      </p:sp>
      <p:sp>
        <p:nvSpPr>
          <p:cNvPr id="480275" name="Rectangle 19"/>
          <p:cNvSpPr>
            <a:spLocks noChangeArrowheads="1"/>
          </p:cNvSpPr>
          <p:nvPr/>
        </p:nvSpPr>
        <p:spPr bwMode="auto">
          <a:xfrm>
            <a:off x="2924175" y="3587750"/>
            <a:ext cx="719138" cy="1022350"/>
          </a:xfrm>
          <a:prstGeom prst="rect">
            <a:avLst/>
          </a:prstGeom>
          <a:solidFill>
            <a:srgbClr val="C0C0C0"/>
          </a:solidFill>
          <a:ln w="22225">
            <a:solidFill>
              <a:srgbClr val="000080"/>
            </a:solidFill>
            <a:miter lim="800000"/>
            <a:headEnd/>
            <a:tailEnd/>
          </a:ln>
          <a:effectLst/>
        </p:spPr>
        <p:txBody>
          <a:bodyPr anchor="ctr">
            <a:spAutoFit/>
          </a:bodyPr>
          <a:lstStyle/>
          <a:p>
            <a:endParaRPr lang="zh-CN" altLang="en-US"/>
          </a:p>
        </p:txBody>
      </p:sp>
      <p:sp>
        <p:nvSpPr>
          <p:cNvPr id="480276" name="Rectangle 20"/>
          <p:cNvSpPr>
            <a:spLocks noChangeArrowheads="1"/>
          </p:cNvSpPr>
          <p:nvPr/>
        </p:nvSpPr>
        <p:spPr bwMode="auto">
          <a:xfrm>
            <a:off x="4867275" y="3644900"/>
            <a:ext cx="719138" cy="965200"/>
          </a:xfrm>
          <a:prstGeom prst="rect">
            <a:avLst/>
          </a:prstGeom>
          <a:solidFill>
            <a:srgbClr val="C0C0C0"/>
          </a:solidFill>
          <a:ln w="22225" algn="ctr">
            <a:solidFill>
              <a:srgbClr val="000080"/>
            </a:solidFill>
            <a:miter lim="800000"/>
            <a:headEnd/>
            <a:tailEnd/>
          </a:ln>
          <a:effectLst/>
        </p:spPr>
        <p:txBody>
          <a:bodyPr anchor="ctr">
            <a:spAutoFit/>
          </a:bodyPr>
          <a:lstStyle/>
          <a:p>
            <a:endParaRPr lang="zh-CN" altLang="en-US"/>
          </a:p>
        </p:txBody>
      </p:sp>
      <p:sp>
        <p:nvSpPr>
          <p:cNvPr id="480277" name="Rectangle 21"/>
          <p:cNvSpPr>
            <a:spLocks noChangeArrowheads="1"/>
          </p:cNvSpPr>
          <p:nvPr/>
        </p:nvSpPr>
        <p:spPr bwMode="auto">
          <a:xfrm>
            <a:off x="6834188" y="2247900"/>
            <a:ext cx="719137" cy="2368550"/>
          </a:xfrm>
          <a:prstGeom prst="rect">
            <a:avLst/>
          </a:prstGeom>
          <a:solidFill>
            <a:srgbClr val="C0C0C0"/>
          </a:solidFill>
          <a:ln w="22225" algn="ctr">
            <a:solidFill>
              <a:srgbClr val="000080"/>
            </a:solidFill>
            <a:miter lim="800000"/>
            <a:headEnd/>
            <a:tailEnd/>
          </a:ln>
          <a:effectLst/>
        </p:spPr>
        <p:txBody>
          <a:bodyPr anchor="ctr">
            <a:spAutoFit/>
          </a:bodyPr>
          <a:lstStyle/>
          <a:p>
            <a:endParaRPr lang="zh-CN" altLang="en-US"/>
          </a:p>
        </p:txBody>
      </p:sp>
      <p:sp>
        <p:nvSpPr>
          <p:cNvPr id="480278" name="Rectangle 22"/>
          <p:cNvSpPr>
            <a:spLocks noChangeArrowheads="1"/>
          </p:cNvSpPr>
          <p:nvPr/>
        </p:nvSpPr>
        <p:spPr bwMode="auto">
          <a:xfrm>
            <a:off x="7543800" y="4179888"/>
            <a:ext cx="719138" cy="433387"/>
          </a:xfrm>
          <a:prstGeom prst="rect">
            <a:avLst/>
          </a:prstGeom>
          <a:solidFill>
            <a:srgbClr val="FF9900"/>
          </a:solidFill>
          <a:ln w="22225">
            <a:solidFill>
              <a:srgbClr val="000080"/>
            </a:solidFill>
            <a:miter lim="800000"/>
            <a:headEnd/>
            <a:tailEnd/>
          </a:ln>
          <a:effectLst/>
        </p:spPr>
        <p:txBody>
          <a:bodyPr wrap="none" anchor="ctr">
            <a:spAutoFit/>
          </a:bodyPr>
          <a:lstStyle/>
          <a:p>
            <a:endParaRPr lang="zh-CN" altLang="en-US"/>
          </a:p>
        </p:txBody>
      </p:sp>
      <p:sp>
        <p:nvSpPr>
          <p:cNvPr id="480280" name="Text Box 24"/>
          <p:cNvSpPr txBox="1">
            <a:spLocks noChangeArrowheads="1"/>
          </p:cNvSpPr>
          <p:nvPr/>
        </p:nvSpPr>
        <p:spPr bwMode="auto">
          <a:xfrm>
            <a:off x="1444625" y="1520825"/>
            <a:ext cx="863600" cy="3249613"/>
          </a:xfrm>
          <a:prstGeom prst="rect">
            <a:avLst/>
          </a:prstGeom>
          <a:noFill/>
          <a:ln w="28575" algn="ctr">
            <a:noFill/>
            <a:prstDash val="dash"/>
            <a:miter lim="800000"/>
            <a:headEnd/>
            <a:tailEnd/>
          </a:ln>
          <a:effectLst/>
        </p:spPr>
        <p:txBody>
          <a:bodyPr>
            <a:spAutoFit/>
          </a:bodyPr>
          <a:lstStyle/>
          <a:p>
            <a:pPr algn="r" eaLnBrk="1" latinLnBrk="1" hangingPunct="1">
              <a:spcBef>
                <a:spcPct val="138000"/>
              </a:spcBef>
            </a:pPr>
            <a:r>
              <a:rPr kumimoji="1" lang="en-US" altLang="zh-CN" sz="1600" b="1">
                <a:solidFill>
                  <a:srgbClr val="0000CC"/>
                </a:solidFill>
                <a:ea typeface="Gulim" pitchFamily="34" charset="-127"/>
                <a:cs typeface="Arial" pitchFamily="34" charset="0"/>
              </a:rPr>
              <a:t>100 </a:t>
            </a:r>
            <a:r>
              <a:rPr kumimoji="1" lang="en-US" altLang="zh-CN" sz="1600" b="1">
                <a:solidFill>
                  <a:srgbClr val="0000CC"/>
                </a:solidFill>
                <a:latin typeface="Gulim" pitchFamily="34" charset="-127"/>
                <a:ea typeface="Gulim" pitchFamily="34" charset="-127"/>
                <a:cs typeface="Arial" pitchFamily="34" charset="0"/>
              </a:rPr>
              <a:t>▬</a:t>
            </a:r>
          </a:p>
          <a:p>
            <a:pPr algn="r" eaLnBrk="1" latinLnBrk="1" hangingPunct="1">
              <a:spcBef>
                <a:spcPct val="138000"/>
              </a:spcBef>
            </a:pPr>
            <a:r>
              <a:rPr kumimoji="1" lang="en-US" altLang="zh-CN" sz="1600" b="1">
                <a:solidFill>
                  <a:srgbClr val="0000CC"/>
                </a:solidFill>
                <a:latin typeface="Gulim" pitchFamily="34" charset="-127"/>
                <a:ea typeface="Gulim" pitchFamily="34" charset="-127"/>
                <a:cs typeface="Arial" pitchFamily="34" charset="0"/>
              </a:rPr>
              <a:t>80 </a:t>
            </a:r>
            <a:r>
              <a:rPr kumimoji="1" lang="en-US" altLang="zh-CN" sz="1600" b="1">
                <a:solidFill>
                  <a:srgbClr val="0000CC"/>
                </a:solidFill>
                <a:ea typeface="Gulim" pitchFamily="34" charset="-127"/>
                <a:cs typeface="Arial" pitchFamily="34" charset="0"/>
              </a:rPr>
              <a:t>▬</a:t>
            </a:r>
            <a:endParaRPr kumimoji="1" lang="en-US" altLang="zh-CN" sz="1600" b="1">
              <a:solidFill>
                <a:srgbClr val="0000CC"/>
              </a:solidFill>
              <a:latin typeface="Gulim" pitchFamily="34" charset="-127"/>
              <a:ea typeface="Gulim" pitchFamily="34" charset="-127"/>
              <a:cs typeface="Arial" pitchFamily="34" charset="0"/>
            </a:endParaRPr>
          </a:p>
          <a:p>
            <a:pPr algn="r" eaLnBrk="1" latinLnBrk="1" hangingPunct="1">
              <a:spcBef>
                <a:spcPct val="138000"/>
              </a:spcBef>
            </a:pPr>
            <a:r>
              <a:rPr kumimoji="1" lang="en-US" altLang="zh-CN" sz="1600" b="1">
                <a:solidFill>
                  <a:srgbClr val="0000CC"/>
                </a:solidFill>
                <a:latin typeface="Gulim" pitchFamily="34" charset="-127"/>
                <a:ea typeface="Gulim" pitchFamily="34" charset="-127"/>
                <a:cs typeface="Arial" pitchFamily="34" charset="0"/>
              </a:rPr>
              <a:t>60 </a:t>
            </a:r>
            <a:r>
              <a:rPr kumimoji="1" lang="en-US" altLang="zh-CN" sz="1600" b="1">
                <a:solidFill>
                  <a:srgbClr val="0000CC"/>
                </a:solidFill>
                <a:ea typeface="Gulim" pitchFamily="34" charset="-127"/>
                <a:cs typeface="Arial" pitchFamily="34" charset="0"/>
              </a:rPr>
              <a:t>▬</a:t>
            </a:r>
            <a:endParaRPr kumimoji="1" lang="en-US" altLang="zh-CN" sz="1600" b="1">
              <a:solidFill>
                <a:srgbClr val="0000CC"/>
              </a:solidFill>
              <a:latin typeface="Gulim" pitchFamily="34" charset="-127"/>
              <a:ea typeface="Gulim" pitchFamily="34" charset="-127"/>
              <a:cs typeface="Arial" pitchFamily="34" charset="0"/>
            </a:endParaRPr>
          </a:p>
          <a:p>
            <a:pPr algn="r" eaLnBrk="1" latinLnBrk="1" hangingPunct="1">
              <a:spcBef>
                <a:spcPct val="138000"/>
              </a:spcBef>
            </a:pPr>
            <a:r>
              <a:rPr kumimoji="1" lang="en-US" altLang="zh-CN" sz="1600" b="1">
                <a:solidFill>
                  <a:srgbClr val="0000CC"/>
                </a:solidFill>
                <a:latin typeface="Gulim" pitchFamily="34" charset="-127"/>
                <a:ea typeface="Gulim" pitchFamily="34" charset="-127"/>
                <a:cs typeface="Arial" pitchFamily="34" charset="0"/>
              </a:rPr>
              <a:t>40 </a:t>
            </a:r>
            <a:r>
              <a:rPr kumimoji="1" lang="en-US" altLang="zh-CN" sz="1600" b="1">
                <a:solidFill>
                  <a:srgbClr val="0000CC"/>
                </a:solidFill>
                <a:ea typeface="Gulim" pitchFamily="34" charset="-127"/>
                <a:cs typeface="Arial" pitchFamily="34" charset="0"/>
              </a:rPr>
              <a:t>▬</a:t>
            </a:r>
            <a:endParaRPr kumimoji="1" lang="en-US" altLang="zh-CN" sz="1600" b="1">
              <a:solidFill>
                <a:srgbClr val="0000CC"/>
              </a:solidFill>
              <a:latin typeface="Gulim" pitchFamily="34" charset="-127"/>
              <a:ea typeface="Gulim" pitchFamily="34" charset="-127"/>
              <a:cs typeface="Arial" pitchFamily="34" charset="0"/>
            </a:endParaRPr>
          </a:p>
          <a:p>
            <a:pPr algn="r" eaLnBrk="1" latinLnBrk="1" hangingPunct="1">
              <a:spcBef>
                <a:spcPct val="138000"/>
              </a:spcBef>
            </a:pPr>
            <a:r>
              <a:rPr kumimoji="1" lang="en-US" altLang="zh-CN" sz="1600" b="1">
                <a:solidFill>
                  <a:srgbClr val="0000CC"/>
                </a:solidFill>
                <a:latin typeface="Gulim" pitchFamily="34" charset="-127"/>
                <a:ea typeface="Gulim" pitchFamily="34" charset="-127"/>
                <a:cs typeface="Arial" pitchFamily="34" charset="0"/>
              </a:rPr>
              <a:t>20 </a:t>
            </a:r>
            <a:r>
              <a:rPr kumimoji="1" lang="en-US" altLang="zh-CN" sz="1600" b="1">
                <a:solidFill>
                  <a:srgbClr val="0000CC"/>
                </a:solidFill>
                <a:ea typeface="Gulim" pitchFamily="34" charset="-127"/>
                <a:cs typeface="Arial" pitchFamily="34" charset="0"/>
              </a:rPr>
              <a:t>▬</a:t>
            </a:r>
            <a:endParaRPr kumimoji="1" lang="en-US" altLang="zh-CN" sz="1600" b="1">
              <a:solidFill>
                <a:srgbClr val="0000CC"/>
              </a:solidFill>
              <a:latin typeface="Gulim" pitchFamily="34" charset="-127"/>
              <a:ea typeface="Gulim" pitchFamily="34" charset="-127"/>
              <a:cs typeface="Arial" pitchFamily="34" charset="0"/>
            </a:endParaRPr>
          </a:p>
          <a:p>
            <a:pPr algn="r" eaLnBrk="1" latinLnBrk="1" hangingPunct="1">
              <a:spcBef>
                <a:spcPct val="138000"/>
              </a:spcBef>
            </a:pPr>
            <a:r>
              <a:rPr kumimoji="1" lang="en-US" altLang="zh-CN" sz="1600" b="1">
                <a:solidFill>
                  <a:srgbClr val="0000CC"/>
                </a:solidFill>
                <a:latin typeface="Gulim" pitchFamily="34" charset="-127"/>
                <a:ea typeface="Gulim" pitchFamily="34" charset="-127"/>
                <a:cs typeface="Arial" pitchFamily="34" charset="0"/>
              </a:rPr>
              <a:t>0 </a:t>
            </a:r>
            <a:r>
              <a:rPr kumimoji="1" lang="en-US" altLang="zh-CN" sz="1600" b="1">
                <a:solidFill>
                  <a:srgbClr val="0000CC"/>
                </a:solidFill>
                <a:ea typeface="Gulim" pitchFamily="34" charset="-127"/>
                <a:cs typeface="Arial" pitchFamily="34" charset="0"/>
              </a:rPr>
              <a:t>▬</a:t>
            </a:r>
          </a:p>
        </p:txBody>
      </p:sp>
      <p:sp>
        <p:nvSpPr>
          <p:cNvPr id="480281" name="Text Box 25"/>
          <p:cNvSpPr txBox="1">
            <a:spLocks noChangeArrowheads="1"/>
          </p:cNvSpPr>
          <p:nvPr/>
        </p:nvSpPr>
        <p:spPr bwMode="auto">
          <a:xfrm>
            <a:off x="1022350" y="4727575"/>
            <a:ext cx="8121650" cy="1809750"/>
          </a:xfrm>
          <a:prstGeom prst="rect">
            <a:avLst/>
          </a:prstGeom>
          <a:noFill/>
          <a:ln w="12700">
            <a:noFill/>
            <a:miter lim="800000"/>
            <a:headEnd/>
            <a:tailEnd/>
          </a:ln>
          <a:effectLst/>
        </p:spPr>
        <p:txBody>
          <a:bodyPr>
            <a:spAutoFit/>
          </a:bodyPr>
          <a:lstStyle/>
          <a:p>
            <a:pPr marL="268288" indent="-268288" algn="ctr">
              <a:buClr>
                <a:srgbClr val="E200E2"/>
              </a:buClr>
              <a:buFont typeface="Wingdings" pitchFamily="2" charset="2"/>
              <a:buChar char="l"/>
            </a:pPr>
            <a:endParaRPr lang="zh-CN" altLang="zh-CN" sz="2400" b="1">
              <a:solidFill>
                <a:srgbClr val="0000CC"/>
              </a:solidFill>
              <a:latin typeface="Tahoma" pitchFamily="34" charset="0"/>
              <a:cs typeface="Arial" pitchFamily="34" charset="0"/>
            </a:endParaRPr>
          </a:p>
          <a:p>
            <a:pPr marL="268288" indent="-268288">
              <a:spcBef>
                <a:spcPct val="35000"/>
              </a:spcBef>
              <a:buClr>
                <a:srgbClr val="0000CC"/>
              </a:buClr>
              <a:buSzPct val="80000"/>
              <a:buFont typeface="Wingdings" pitchFamily="2" charset="2"/>
              <a:buChar char="l"/>
            </a:pPr>
            <a:r>
              <a:rPr lang="zh-CN" altLang="zh-CN" sz="2400" b="1">
                <a:solidFill>
                  <a:srgbClr val="0000CC"/>
                </a:solidFill>
                <a:latin typeface="Tahoma" pitchFamily="34" charset="0"/>
                <a:cs typeface="Arial" pitchFamily="34" charset="0"/>
              </a:rPr>
              <a:t>任一中心</a:t>
            </a:r>
            <a:r>
              <a:rPr lang="zh-CN" altLang="en-US" sz="2400" b="1">
                <a:solidFill>
                  <a:srgbClr val="0000CC"/>
                </a:solidFill>
                <a:latin typeface="Tahoma" pitchFamily="34" charset="0"/>
                <a:cs typeface="Arial" pitchFamily="34" charset="0"/>
              </a:rPr>
              <a:t>对</a:t>
            </a:r>
            <a:r>
              <a:rPr lang="en-US" altLang="zh-CN" sz="2400" b="1">
                <a:solidFill>
                  <a:srgbClr val="0000CC"/>
                </a:solidFill>
                <a:latin typeface="Tahoma" pitchFamily="34" charset="0"/>
                <a:cs typeface="Arial" pitchFamily="34" charset="0"/>
              </a:rPr>
              <a:t>CYP2D6</a:t>
            </a:r>
            <a:r>
              <a:rPr lang="zh-CN" altLang="en-US" sz="2400" b="1">
                <a:solidFill>
                  <a:srgbClr val="0000CC"/>
                </a:solidFill>
                <a:latin typeface="Tahoma" pitchFamily="34" charset="0"/>
                <a:cs typeface="Arial" pitchFamily="34" charset="0"/>
              </a:rPr>
              <a:t>底物的</a:t>
            </a:r>
            <a:r>
              <a:rPr lang="zh-CN" altLang="zh-CN" sz="2400" b="1">
                <a:solidFill>
                  <a:srgbClr val="0000CC"/>
                </a:solidFill>
                <a:latin typeface="Tahoma" pitchFamily="34" charset="0"/>
                <a:cs typeface="Arial" pitchFamily="34" charset="0"/>
              </a:rPr>
              <a:t>耐受性</a:t>
            </a:r>
            <a:r>
              <a:rPr lang="zh-CN" altLang="en-US" sz="2400" b="1">
                <a:solidFill>
                  <a:srgbClr val="0000CC"/>
                </a:solidFill>
                <a:latin typeface="Tahoma" pitchFamily="34" charset="0"/>
                <a:cs typeface="Arial" pitchFamily="34" charset="0"/>
              </a:rPr>
              <a:t>可能</a:t>
            </a:r>
            <a:r>
              <a:rPr lang="zh-CN" altLang="zh-CN" sz="2400" b="1">
                <a:solidFill>
                  <a:srgbClr val="0000CC"/>
                </a:solidFill>
                <a:latin typeface="Tahoma" pitchFamily="34" charset="0"/>
                <a:cs typeface="Arial" pitchFamily="34" charset="0"/>
              </a:rPr>
              <a:t>作出错误结论</a:t>
            </a:r>
          </a:p>
          <a:p>
            <a:pPr marL="268288" indent="-268288">
              <a:spcBef>
                <a:spcPct val="35000"/>
              </a:spcBef>
              <a:buClr>
                <a:srgbClr val="0000CC"/>
              </a:buClr>
              <a:buSzPct val="80000"/>
              <a:buFont typeface="Wingdings" pitchFamily="2" charset="2"/>
              <a:buChar char="l"/>
            </a:pPr>
            <a:r>
              <a:rPr lang="zh-CN" altLang="en-US" sz="2400" b="1">
                <a:solidFill>
                  <a:srgbClr val="0000CC"/>
                </a:solidFill>
                <a:latin typeface="Tahoma" pitchFamily="34" charset="0"/>
                <a:cs typeface="Arial" pitchFamily="34" charset="0"/>
              </a:rPr>
              <a:t>任一中心获得的</a:t>
            </a:r>
            <a:r>
              <a:rPr lang="en-US" altLang="zh-CN" sz="2400" b="1">
                <a:solidFill>
                  <a:srgbClr val="0000CC"/>
                </a:solidFill>
                <a:latin typeface="Tahoma" pitchFamily="34" charset="0"/>
                <a:cs typeface="Arial" pitchFamily="34" charset="0"/>
              </a:rPr>
              <a:t>PK</a:t>
            </a:r>
            <a:r>
              <a:rPr lang="zh-CN" altLang="en-US" sz="2400" b="1">
                <a:solidFill>
                  <a:srgbClr val="0000CC"/>
                </a:solidFill>
                <a:latin typeface="Tahoma" pitchFamily="34" charset="0"/>
                <a:cs typeface="Arial" pitchFamily="34" charset="0"/>
              </a:rPr>
              <a:t>参数或三中心合并的参数均不符合白人和中国人总体人群</a:t>
            </a:r>
          </a:p>
        </p:txBody>
      </p:sp>
      <p:sp>
        <p:nvSpPr>
          <p:cNvPr id="480282" name="Text Box 26"/>
          <p:cNvSpPr txBox="1">
            <a:spLocks noChangeArrowheads="1"/>
          </p:cNvSpPr>
          <p:nvPr/>
        </p:nvSpPr>
        <p:spPr bwMode="auto">
          <a:xfrm>
            <a:off x="1524000" y="87313"/>
            <a:ext cx="6781800" cy="946150"/>
          </a:xfrm>
          <a:prstGeom prst="rect">
            <a:avLst/>
          </a:prstGeom>
          <a:noFill/>
          <a:ln w="12700">
            <a:noFill/>
            <a:miter lim="800000"/>
            <a:headEnd/>
            <a:tailEnd/>
          </a:ln>
          <a:effectLst/>
        </p:spPr>
        <p:txBody>
          <a:bodyPr>
            <a:spAutoFit/>
          </a:bodyPr>
          <a:lstStyle/>
          <a:p>
            <a:r>
              <a:rPr kumimoji="1" lang="en-US" altLang="zh-CN" sz="2800" b="1">
                <a:solidFill>
                  <a:srgbClr val="0000CC"/>
                </a:solidFill>
                <a:latin typeface="Tahoma" pitchFamily="34" charset="0"/>
                <a:cs typeface="Arial" pitchFamily="34" charset="0"/>
              </a:rPr>
              <a:t>CYP2D6</a:t>
            </a:r>
            <a:r>
              <a:rPr kumimoji="1" lang="zh-CN" altLang="en-US" sz="2800" b="1">
                <a:solidFill>
                  <a:srgbClr val="0000CC"/>
                </a:solidFill>
                <a:latin typeface="Tahoma" pitchFamily="34" charset="0"/>
                <a:cs typeface="Arial" pitchFamily="34" charset="0"/>
              </a:rPr>
              <a:t>代谢底物</a:t>
            </a:r>
            <a:r>
              <a:rPr kumimoji="1" lang="en-US" altLang="zh-CN" sz="2800" b="1">
                <a:solidFill>
                  <a:srgbClr val="0000CC"/>
                </a:solidFill>
                <a:latin typeface="Tahoma" pitchFamily="34" charset="0"/>
                <a:cs typeface="Arial" pitchFamily="34" charset="0"/>
              </a:rPr>
              <a:t>(propafenone)</a:t>
            </a:r>
            <a:r>
              <a:rPr kumimoji="1" lang="zh-CN" altLang="en-US" sz="2800" b="1">
                <a:solidFill>
                  <a:srgbClr val="0000CC"/>
                </a:solidFill>
                <a:latin typeface="Tahoma" pitchFamily="34" charset="0"/>
                <a:cs typeface="Arial" pitchFamily="34" charset="0"/>
              </a:rPr>
              <a:t>多中心</a:t>
            </a:r>
            <a:r>
              <a:rPr kumimoji="1" lang="en-US" altLang="zh-CN" sz="2800" b="1">
                <a:solidFill>
                  <a:srgbClr val="0000CC"/>
                </a:solidFill>
                <a:latin typeface="Tahoma" pitchFamily="34" charset="0"/>
                <a:cs typeface="Arial" pitchFamily="34" charset="0"/>
              </a:rPr>
              <a:t>I</a:t>
            </a:r>
            <a:r>
              <a:rPr kumimoji="1" lang="zh-CN" altLang="zh-CN" sz="2800" b="1">
                <a:solidFill>
                  <a:srgbClr val="0000CC"/>
                </a:solidFill>
                <a:latin typeface="Tahoma" pitchFamily="34" charset="0"/>
                <a:cs typeface="Arial" pitchFamily="34" charset="0"/>
              </a:rPr>
              <a:t>期临床试验</a:t>
            </a:r>
            <a:endParaRPr kumimoji="1" lang="zh-CN" altLang="en-US" sz="2800" b="1">
              <a:solidFill>
                <a:srgbClr val="0000CC"/>
              </a:solidFill>
              <a:latin typeface="Tahoma"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65" name="Group 105"/>
          <p:cNvGraphicFramePr>
            <a:graphicFrameLocks noGrp="1"/>
          </p:cNvGraphicFramePr>
          <p:nvPr/>
        </p:nvGraphicFramePr>
        <p:xfrm>
          <a:off x="685800" y="1724025"/>
          <a:ext cx="8305800" cy="3953766"/>
        </p:xfrm>
        <a:graphic>
          <a:graphicData uri="http://schemas.openxmlformats.org/drawingml/2006/table">
            <a:tbl>
              <a:tblPr/>
              <a:tblGrid>
                <a:gridCol w="1143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677863">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中心</a:t>
                      </a: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T1/2</a:t>
                      </a: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400" b="1" i="0" u="none" strike="noStrike" cap="none" normalizeH="0" baseline="0" smtClean="0">
                          <a:ln>
                            <a:noFill/>
                          </a:ln>
                          <a:solidFill>
                            <a:srgbClr val="0000CC"/>
                          </a:solidFill>
                          <a:effectLst/>
                          <a:latin typeface="Arial" pitchFamily="34" charset="0"/>
                          <a:ea typeface="黑体" pitchFamily="49" charset="-122"/>
                        </a:rPr>
                        <a:t>小时</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平均血浆浓度</a:t>
                      </a: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 (ng/ml/mg</a:t>
                      </a:r>
                      <a:r>
                        <a:rPr kumimoji="0" lang="zh-CN" altLang="en-US" sz="2400" b="1" i="0" u="none" strike="noStrike" cap="none" normalizeH="0" baseline="0" smtClean="0">
                          <a:ln>
                            <a:noFill/>
                          </a:ln>
                          <a:solidFill>
                            <a:srgbClr val="0000CC"/>
                          </a:solidFill>
                          <a:effectLst/>
                          <a:latin typeface="Arial" pitchFamily="34" charset="0"/>
                          <a:ea typeface="黑体" pitchFamily="49" charset="-122"/>
                        </a:rPr>
                        <a:t>日剂量</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口服清除率</a:t>
                      </a: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 (ml/min)</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中枢神经系统不良反应 </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a:t>
                      </a: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4.5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2.1</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0.9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0.4</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1048</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1312</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12%</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6275">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2</a:t>
                      </a: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6.9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3.2</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1.4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0.4</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1426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896</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16%</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3</a:t>
                      </a: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13.2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4</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8.0</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2.2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0.5</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764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48</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47%</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01861" name="Text Box 101"/>
          <p:cNvSpPr txBox="1">
            <a:spLocks noChangeArrowheads="1"/>
          </p:cNvSpPr>
          <p:nvPr/>
        </p:nvSpPr>
        <p:spPr bwMode="auto">
          <a:xfrm>
            <a:off x="1524000" y="87313"/>
            <a:ext cx="6781800" cy="946150"/>
          </a:xfrm>
          <a:prstGeom prst="rect">
            <a:avLst/>
          </a:prstGeom>
          <a:noFill/>
          <a:ln w="12700">
            <a:noFill/>
            <a:miter lim="800000"/>
            <a:headEnd/>
            <a:tailEnd/>
          </a:ln>
          <a:effectLst/>
        </p:spPr>
        <p:txBody>
          <a:bodyPr>
            <a:spAutoFit/>
          </a:bodyPr>
          <a:lstStyle/>
          <a:p>
            <a:r>
              <a:rPr kumimoji="1" lang="en-US" altLang="zh-CN" sz="2800" b="1">
                <a:solidFill>
                  <a:srgbClr val="000099"/>
                </a:solidFill>
                <a:latin typeface="Tahoma" pitchFamily="34" charset="0"/>
                <a:cs typeface="Arial" pitchFamily="34" charset="0"/>
              </a:rPr>
              <a:t>CYP2D6</a:t>
            </a:r>
            <a:r>
              <a:rPr kumimoji="1" lang="zh-CN" altLang="en-US" sz="2800" b="1">
                <a:solidFill>
                  <a:srgbClr val="000099"/>
                </a:solidFill>
                <a:latin typeface="Tahoma" pitchFamily="34" charset="0"/>
                <a:cs typeface="Arial" pitchFamily="34" charset="0"/>
              </a:rPr>
              <a:t>代谢底物</a:t>
            </a:r>
            <a:r>
              <a:rPr kumimoji="1" lang="en-US" altLang="zh-CN" sz="2800" b="1">
                <a:solidFill>
                  <a:srgbClr val="000099"/>
                </a:solidFill>
                <a:latin typeface="Tahoma" pitchFamily="34" charset="0"/>
                <a:cs typeface="Arial" pitchFamily="34" charset="0"/>
              </a:rPr>
              <a:t>(propafenone)</a:t>
            </a:r>
            <a:r>
              <a:rPr kumimoji="1" lang="zh-CN" altLang="en-US" sz="2800" b="1">
                <a:solidFill>
                  <a:srgbClr val="000099"/>
                </a:solidFill>
                <a:latin typeface="Tahoma" pitchFamily="34" charset="0"/>
                <a:cs typeface="Arial" pitchFamily="34" charset="0"/>
              </a:rPr>
              <a:t>多中心</a:t>
            </a:r>
            <a:r>
              <a:rPr kumimoji="1" lang="en-US" altLang="zh-CN" sz="2800" b="1">
                <a:solidFill>
                  <a:srgbClr val="000099"/>
                </a:solidFill>
                <a:latin typeface="Tahoma" pitchFamily="34" charset="0"/>
                <a:cs typeface="Arial" pitchFamily="34" charset="0"/>
              </a:rPr>
              <a:t>I</a:t>
            </a:r>
            <a:r>
              <a:rPr kumimoji="1" lang="zh-CN" altLang="zh-CN" sz="2800" b="1">
                <a:solidFill>
                  <a:srgbClr val="000099"/>
                </a:solidFill>
                <a:latin typeface="Tahoma" pitchFamily="34" charset="0"/>
                <a:cs typeface="Arial" pitchFamily="34" charset="0"/>
              </a:rPr>
              <a:t>期临床试验</a:t>
            </a:r>
            <a:endParaRPr kumimoji="1" lang="zh-CN" altLang="en-US" sz="2800" b="1">
              <a:solidFill>
                <a:srgbClr val="000099"/>
              </a:solidFill>
              <a:latin typeface="Tahoma"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p:cNvSpPr txBox="1">
            <a:spLocks noChangeArrowheads="1"/>
          </p:cNvSpPr>
          <p:nvPr/>
        </p:nvSpPr>
        <p:spPr bwMode="auto">
          <a:xfrm>
            <a:off x="1600200" y="87313"/>
            <a:ext cx="6781800" cy="946150"/>
          </a:xfrm>
          <a:prstGeom prst="rect">
            <a:avLst/>
          </a:prstGeom>
          <a:noFill/>
          <a:ln w="12700">
            <a:noFill/>
            <a:miter lim="800000"/>
            <a:headEnd/>
            <a:tailEnd/>
          </a:ln>
          <a:effectLst/>
        </p:spPr>
        <p:txBody>
          <a:bodyPr>
            <a:spAutoFit/>
          </a:bodyPr>
          <a:lstStyle/>
          <a:p>
            <a:r>
              <a:rPr kumimoji="1" lang="en-US" altLang="zh-CN" sz="2800" b="1">
                <a:solidFill>
                  <a:srgbClr val="0000CC"/>
                </a:solidFill>
                <a:latin typeface="Tahoma" pitchFamily="34" charset="0"/>
                <a:cs typeface="Arial" pitchFamily="34" charset="0"/>
              </a:rPr>
              <a:t>CYP2D6</a:t>
            </a:r>
            <a:r>
              <a:rPr kumimoji="1" lang="zh-CN" altLang="en-US" sz="2800" b="1">
                <a:solidFill>
                  <a:srgbClr val="0000CC"/>
                </a:solidFill>
                <a:latin typeface="Tahoma" pitchFamily="34" charset="0"/>
                <a:cs typeface="Arial" pitchFamily="34" charset="0"/>
              </a:rPr>
              <a:t>代谢底物</a:t>
            </a:r>
            <a:r>
              <a:rPr kumimoji="1" lang="en-US" altLang="zh-CN" sz="2800" b="1">
                <a:solidFill>
                  <a:srgbClr val="0000CC"/>
                </a:solidFill>
                <a:latin typeface="Tahoma" pitchFamily="34" charset="0"/>
                <a:cs typeface="Arial" pitchFamily="34" charset="0"/>
              </a:rPr>
              <a:t>(propafenone)</a:t>
            </a:r>
            <a:r>
              <a:rPr kumimoji="1" lang="zh-CN" altLang="en-US" sz="2800" b="1">
                <a:solidFill>
                  <a:srgbClr val="0000CC"/>
                </a:solidFill>
                <a:latin typeface="Tahoma" pitchFamily="34" charset="0"/>
                <a:cs typeface="Arial" pitchFamily="34" charset="0"/>
              </a:rPr>
              <a:t>多中心</a:t>
            </a:r>
            <a:r>
              <a:rPr kumimoji="1" lang="en-US" altLang="zh-CN" sz="2800" b="1">
                <a:solidFill>
                  <a:srgbClr val="0000CC"/>
                </a:solidFill>
                <a:latin typeface="Tahoma" pitchFamily="34" charset="0"/>
                <a:cs typeface="Arial" pitchFamily="34" charset="0"/>
              </a:rPr>
              <a:t>I</a:t>
            </a:r>
            <a:r>
              <a:rPr kumimoji="1" lang="zh-CN" altLang="zh-CN" sz="2800" b="1">
                <a:solidFill>
                  <a:srgbClr val="0000CC"/>
                </a:solidFill>
                <a:latin typeface="Tahoma" pitchFamily="34" charset="0"/>
                <a:cs typeface="Arial" pitchFamily="34" charset="0"/>
              </a:rPr>
              <a:t>期临床试验</a:t>
            </a:r>
            <a:endParaRPr kumimoji="1" lang="zh-CN" altLang="en-US" sz="2800" b="1">
              <a:solidFill>
                <a:srgbClr val="0000CC"/>
              </a:solidFill>
              <a:latin typeface="Tahoma" pitchFamily="34" charset="0"/>
              <a:cs typeface="Arial" pitchFamily="34" charset="0"/>
            </a:endParaRPr>
          </a:p>
        </p:txBody>
      </p:sp>
      <p:graphicFrame>
        <p:nvGraphicFramePr>
          <p:cNvPr id="500824" name="Group 88"/>
          <p:cNvGraphicFramePr>
            <a:graphicFrameLocks noGrp="1"/>
          </p:cNvGraphicFramePr>
          <p:nvPr/>
        </p:nvGraphicFramePr>
        <p:xfrm>
          <a:off x="762000" y="2022475"/>
          <a:ext cx="8229600" cy="2794464"/>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6778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endParaRPr kumimoji="0" lang="en-US" altLang="zh-CN"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T1/2</a:t>
                      </a:r>
                    </a:p>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r>
                        <a:rPr kumimoji="0" lang="zh-CN" altLang="en-US" sz="2400" b="1" i="0" u="none" strike="noStrike" cap="none" normalizeH="0" baseline="0" smtClean="0">
                          <a:ln>
                            <a:noFill/>
                          </a:ln>
                          <a:solidFill>
                            <a:srgbClr val="0000CC"/>
                          </a:solidFill>
                          <a:effectLst/>
                          <a:latin typeface="Arial" pitchFamily="34" charset="0"/>
                          <a:ea typeface="黑体" pitchFamily="49" charset="-122"/>
                        </a:rPr>
                        <a:t>小时</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平均血浆浓度</a:t>
                      </a: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 (ng/ml/mg</a:t>
                      </a:r>
                      <a:r>
                        <a:rPr kumimoji="0" lang="zh-CN" altLang="en-US" sz="2400" b="1" i="0" u="none" strike="noStrike" cap="none" normalizeH="0" baseline="0" smtClean="0">
                          <a:ln>
                            <a:noFill/>
                          </a:ln>
                          <a:solidFill>
                            <a:srgbClr val="0000CC"/>
                          </a:solidFill>
                          <a:effectLst/>
                          <a:latin typeface="Arial" pitchFamily="34" charset="0"/>
                          <a:ea typeface="黑体" pitchFamily="49" charset="-122"/>
                        </a:rPr>
                        <a:t>日剂量</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口服清除率</a:t>
                      </a:r>
                    </a:p>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 (ml/min)</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Arial" pitchFamily="34" charset="0"/>
                          <a:ea typeface="黑体" pitchFamily="49" charset="-122"/>
                        </a:rPr>
                        <a:t>中枢神经系统不良反应 </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46800" marB="468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EM</a:t>
                      </a: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5.5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2.1</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1.1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0.6</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1115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1238</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14%</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PM</a:t>
                      </a: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17.2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4</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8.0</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2.5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0.5</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264 </a:t>
                      </a:r>
                      <a:r>
                        <a:rPr kumimoji="0" lang="en-US" altLang="zh-CN" sz="2400" b="1" i="0" u="none" strike="noStrike" cap="none" normalizeH="0" baseline="0" smtClean="0">
                          <a:ln>
                            <a:noFill/>
                          </a:ln>
                          <a:solidFill>
                            <a:srgbClr val="0000CC"/>
                          </a:solidFill>
                          <a:effectLst/>
                          <a:latin typeface="Arial" pitchFamily="34" charset="0"/>
                          <a:ea typeface="黑体" pitchFamily="49" charset="-122"/>
                          <a:sym typeface="Symbol" pitchFamily="18" charset="2"/>
                        </a:rPr>
                        <a:t></a:t>
                      </a:r>
                      <a:r>
                        <a:rPr kumimoji="0" lang="en-US" altLang="zh-CN" sz="2400" b="1" i="0" u="none" strike="noStrike" cap="none" normalizeH="0" baseline="0" smtClean="0">
                          <a:ln>
                            <a:noFill/>
                          </a:ln>
                          <a:solidFill>
                            <a:srgbClr val="0000CC"/>
                          </a:solidFill>
                          <a:effectLst/>
                          <a:latin typeface="Arial" pitchFamily="34" charset="0"/>
                          <a:ea typeface="黑体" pitchFamily="49" charset="-122"/>
                        </a:rPr>
                        <a:t> 48</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en-US" altLang="zh-CN" sz="2400" b="1" i="0" u="none" strike="noStrike" cap="none" normalizeH="0" baseline="0" smtClean="0">
                          <a:ln>
                            <a:noFill/>
                          </a:ln>
                          <a:solidFill>
                            <a:srgbClr val="0000CC"/>
                          </a:solidFill>
                          <a:effectLst/>
                          <a:latin typeface="Arial" pitchFamily="34" charset="0"/>
                          <a:ea typeface="黑体" pitchFamily="49" charset="-122"/>
                        </a:rPr>
                        <a:t>67%</a:t>
                      </a:r>
                      <a:endParaRPr kumimoji="0" lang="zh-CN" altLang="en-US" sz="2400" b="1" i="0" u="none" strike="noStrike" cap="none" normalizeH="0" baseline="0" smtClean="0">
                        <a:ln>
                          <a:noFill/>
                        </a:ln>
                        <a:solidFill>
                          <a:srgbClr val="0000CC"/>
                        </a:solidFill>
                        <a:effectLst/>
                        <a:latin typeface="Arial" pitchFamily="34" charset="0"/>
                        <a:ea typeface="黑体" pitchFamily="49" charset="-122"/>
                      </a:endParaRPr>
                    </a:p>
                  </a:txBody>
                  <a:tcPr marL="36000" marR="36000" marT="90000" marB="90000" horzOverflow="overflow">
                    <a:lnL w="12700" cap="flat" cmpd="sng" algn="ctr">
                      <a:solidFill>
                        <a:srgbClr val="0066FF"/>
                      </a:solidFill>
                      <a:prstDash val="solid"/>
                      <a:round/>
                      <a:headEnd type="none" w="med" len="med"/>
                      <a:tailEnd type="none" w="med" len="med"/>
                    </a:lnL>
                    <a:lnR w="12700" cap="flat" cmpd="sng" algn="ctr">
                      <a:solidFill>
                        <a:srgbClr val="0066FF"/>
                      </a:solidFill>
                      <a:prstDash val="solid"/>
                      <a:round/>
                      <a:headEnd type="none" w="med" len="med"/>
                      <a:tailEnd type="none" w="med" len="med"/>
                    </a:lnR>
                    <a:lnT w="12700" cap="flat" cmpd="sng" algn="ctr">
                      <a:solidFill>
                        <a:srgbClr val="0066FF"/>
                      </a:solidFill>
                      <a:prstDash val="solid"/>
                      <a:round/>
                      <a:headEnd type="none" w="med" len="med"/>
                      <a:tailEnd type="none" w="med" len="med"/>
                    </a:lnT>
                    <a:lnB w="12700" cap="flat" cmpd="sng" algn="ctr">
                      <a:solidFill>
                        <a:srgbClr val="0066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50" name="AutoShape 38"/>
          <p:cNvSpPr>
            <a:spLocks noChangeArrowheads="1"/>
          </p:cNvSpPr>
          <p:nvPr/>
        </p:nvSpPr>
        <p:spPr bwMode="auto">
          <a:xfrm>
            <a:off x="6172200" y="2601913"/>
            <a:ext cx="2514600" cy="2290762"/>
          </a:xfrm>
          <a:prstGeom prst="roundRect">
            <a:avLst>
              <a:gd name="adj" fmla="val 16667"/>
            </a:avLst>
          </a:prstGeom>
          <a:gradFill rotWithShape="1">
            <a:gsLst>
              <a:gs pos="0">
                <a:srgbClr val="00C400"/>
              </a:gs>
              <a:gs pos="100000">
                <a:schemeClr val="accent2"/>
              </a:gs>
            </a:gsLst>
            <a:lin ang="2700000" scaled="1"/>
          </a:gradFill>
          <a:ln w="9525" algn="ctr">
            <a:noFill/>
            <a:round/>
            <a:headEnd/>
            <a:tailEnd/>
          </a:ln>
          <a:effectLst/>
        </p:spPr>
        <p:txBody>
          <a:bodyPr anchor="ctr">
            <a:spAutoFit/>
          </a:bodyPr>
          <a:lstStyle/>
          <a:p>
            <a:endParaRPr lang="zh-CN" altLang="en-US"/>
          </a:p>
        </p:txBody>
      </p:sp>
      <p:sp>
        <p:nvSpPr>
          <p:cNvPr id="397349" name="AutoShape 37"/>
          <p:cNvSpPr>
            <a:spLocks noChangeArrowheads="1"/>
          </p:cNvSpPr>
          <p:nvPr/>
        </p:nvSpPr>
        <p:spPr bwMode="auto">
          <a:xfrm>
            <a:off x="827088" y="1371600"/>
            <a:ext cx="3352800" cy="3505200"/>
          </a:xfrm>
          <a:prstGeom prst="roundRect">
            <a:avLst>
              <a:gd name="adj" fmla="val 16667"/>
            </a:avLst>
          </a:prstGeom>
          <a:gradFill rotWithShape="1">
            <a:gsLst>
              <a:gs pos="0">
                <a:schemeClr val="accent2"/>
              </a:gs>
              <a:gs pos="100000">
                <a:srgbClr val="00C400"/>
              </a:gs>
            </a:gsLst>
            <a:lin ang="18900000" scaled="1"/>
          </a:gradFill>
          <a:ln w="9525" algn="ctr">
            <a:noFill/>
            <a:round/>
            <a:headEnd/>
            <a:tailEnd/>
          </a:ln>
          <a:effectLst/>
        </p:spPr>
        <p:txBody>
          <a:bodyPr anchor="ctr">
            <a:spAutoFit/>
          </a:bodyPr>
          <a:lstStyle/>
          <a:p>
            <a:endParaRPr lang="zh-CN" altLang="en-US"/>
          </a:p>
        </p:txBody>
      </p:sp>
      <p:sp>
        <p:nvSpPr>
          <p:cNvPr id="397317" name="Rectangle 5"/>
          <p:cNvSpPr>
            <a:spLocks noChangeArrowheads="1"/>
          </p:cNvSpPr>
          <p:nvPr/>
        </p:nvSpPr>
        <p:spPr bwMode="auto">
          <a:xfrm>
            <a:off x="1600200" y="161925"/>
            <a:ext cx="7239000" cy="876300"/>
          </a:xfrm>
          <a:prstGeom prst="rect">
            <a:avLst/>
          </a:prstGeom>
          <a:noFill/>
          <a:ln w="9525">
            <a:noFill/>
            <a:miter lim="800000"/>
            <a:headEnd/>
            <a:tailEnd/>
          </a:ln>
        </p:spPr>
        <p:txBody>
          <a:bodyPr anchor="ctr"/>
          <a:lstStyle/>
          <a:p>
            <a:pPr eaLnBrk="1" hangingPunct="1">
              <a:spcBef>
                <a:spcPct val="0"/>
              </a:spcBef>
            </a:pPr>
            <a:r>
              <a:rPr lang="zh-CN" altLang="en-US" sz="2800" b="1" dirty="0">
                <a:solidFill>
                  <a:srgbClr val="C00000"/>
                </a:solidFill>
                <a:latin typeface="华文新魏" pitchFamily="2" charset="-122"/>
                <a:ea typeface="华文新魏" pitchFamily="2" charset="-122"/>
              </a:rPr>
              <a:t>药物治疗的有效性和毒性个体差异</a:t>
            </a:r>
          </a:p>
        </p:txBody>
      </p:sp>
      <p:sp>
        <p:nvSpPr>
          <p:cNvPr id="397331" name="Freeform 19"/>
          <p:cNvSpPr>
            <a:spLocks/>
          </p:cNvSpPr>
          <p:nvPr/>
        </p:nvSpPr>
        <p:spPr bwMode="auto">
          <a:xfrm>
            <a:off x="2057400" y="2971800"/>
            <a:ext cx="6553200" cy="2819400"/>
          </a:xfrm>
          <a:custGeom>
            <a:avLst/>
            <a:gdLst/>
            <a:ahLst/>
            <a:cxnLst>
              <a:cxn ang="0">
                <a:pos x="0" y="1032"/>
              </a:cxn>
              <a:cxn ang="0">
                <a:pos x="288" y="1032"/>
              </a:cxn>
              <a:cxn ang="0">
                <a:pos x="624" y="984"/>
              </a:cxn>
              <a:cxn ang="0">
                <a:pos x="912" y="744"/>
              </a:cxn>
              <a:cxn ang="0">
                <a:pos x="1104" y="360"/>
              </a:cxn>
              <a:cxn ang="0">
                <a:pos x="1248" y="24"/>
              </a:cxn>
              <a:cxn ang="0">
                <a:pos x="1488" y="504"/>
              </a:cxn>
              <a:cxn ang="0">
                <a:pos x="1632" y="840"/>
              </a:cxn>
              <a:cxn ang="0">
                <a:pos x="1872" y="984"/>
              </a:cxn>
              <a:cxn ang="0">
                <a:pos x="2640" y="1032"/>
              </a:cxn>
            </a:cxnLst>
            <a:rect l="0" t="0" r="r" b="b"/>
            <a:pathLst>
              <a:path w="2640" h="1040">
                <a:moveTo>
                  <a:pt x="0" y="1032"/>
                </a:moveTo>
                <a:cubicBezTo>
                  <a:pt x="92" y="1036"/>
                  <a:pt x="184" y="1040"/>
                  <a:pt x="288" y="1032"/>
                </a:cubicBezTo>
                <a:cubicBezTo>
                  <a:pt x="392" y="1024"/>
                  <a:pt x="520" y="1032"/>
                  <a:pt x="624" y="984"/>
                </a:cubicBezTo>
                <a:cubicBezTo>
                  <a:pt x="728" y="936"/>
                  <a:pt x="832" y="848"/>
                  <a:pt x="912" y="744"/>
                </a:cubicBezTo>
                <a:cubicBezTo>
                  <a:pt x="992" y="640"/>
                  <a:pt x="1048" y="480"/>
                  <a:pt x="1104" y="360"/>
                </a:cubicBezTo>
                <a:cubicBezTo>
                  <a:pt x="1160" y="240"/>
                  <a:pt x="1184" y="0"/>
                  <a:pt x="1248" y="24"/>
                </a:cubicBezTo>
                <a:cubicBezTo>
                  <a:pt x="1312" y="48"/>
                  <a:pt x="1424" y="368"/>
                  <a:pt x="1488" y="504"/>
                </a:cubicBezTo>
                <a:cubicBezTo>
                  <a:pt x="1552" y="640"/>
                  <a:pt x="1568" y="760"/>
                  <a:pt x="1632" y="840"/>
                </a:cubicBezTo>
                <a:cubicBezTo>
                  <a:pt x="1696" y="920"/>
                  <a:pt x="1704" y="952"/>
                  <a:pt x="1872" y="984"/>
                </a:cubicBezTo>
                <a:cubicBezTo>
                  <a:pt x="2040" y="1016"/>
                  <a:pt x="2512" y="1024"/>
                  <a:pt x="2640" y="1032"/>
                </a:cubicBezTo>
              </a:path>
            </a:pathLst>
          </a:custGeom>
          <a:noFill/>
          <a:ln w="39751" cap="flat" cmpd="sng">
            <a:solidFill>
              <a:srgbClr val="008080"/>
            </a:solidFill>
            <a:prstDash val="solid"/>
            <a:round/>
            <a:headEnd/>
            <a:tailEnd/>
          </a:ln>
          <a:effectLst/>
        </p:spPr>
        <p:txBody>
          <a:bodyPr wrap="none" anchor="ctr"/>
          <a:lstStyle/>
          <a:p>
            <a:endParaRPr lang="zh-CN" altLang="en-US"/>
          </a:p>
        </p:txBody>
      </p:sp>
      <p:sp>
        <p:nvSpPr>
          <p:cNvPr id="397333" name="Text Box 21"/>
          <p:cNvSpPr txBox="1">
            <a:spLocks noChangeArrowheads="1"/>
          </p:cNvSpPr>
          <p:nvPr/>
        </p:nvSpPr>
        <p:spPr bwMode="auto">
          <a:xfrm>
            <a:off x="3429000" y="6248400"/>
            <a:ext cx="4343400" cy="366713"/>
          </a:xfrm>
          <a:prstGeom prst="rect">
            <a:avLst/>
          </a:prstGeom>
          <a:noFill/>
          <a:ln w="9525" algn="ctr">
            <a:noFill/>
            <a:miter lim="800000"/>
            <a:headEnd/>
            <a:tailEnd/>
          </a:ln>
          <a:effectLst/>
        </p:spPr>
        <p:txBody>
          <a:bodyPr>
            <a:spAutoFit/>
          </a:bodyPr>
          <a:lstStyle/>
          <a:p>
            <a:r>
              <a:rPr lang="zh-CN" altLang="en-US" b="1" dirty="0">
                <a:solidFill>
                  <a:srgbClr val="0000CC"/>
                </a:solidFill>
                <a:latin typeface="华文新魏" pitchFamily="2" charset="-122"/>
                <a:ea typeface="华文新魏" pitchFamily="2" charset="-122"/>
              </a:rPr>
              <a:t>相同剂量、不同体内药物浓度和总量</a:t>
            </a:r>
          </a:p>
        </p:txBody>
      </p:sp>
      <p:sp>
        <p:nvSpPr>
          <p:cNvPr id="397334" name="AutoShape 22"/>
          <p:cNvSpPr>
            <a:spLocks noChangeArrowheads="1"/>
          </p:cNvSpPr>
          <p:nvPr/>
        </p:nvSpPr>
        <p:spPr bwMode="auto">
          <a:xfrm rot="16200000" flipH="1">
            <a:off x="5113337" y="2460626"/>
            <a:ext cx="176213" cy="6837362"/>
          </a:xfrm>
          <a:prstGeom prst="triangle">
            <a:avLst>
              <a:gd name="adj" fmla="val 50000"/>
            </a:avLst>
          </a:prstGeom>
          <a:gradFill rotWithShape="1">
            <a:gsLst>
              <a:gs pos="0">
                <a:srgbClr val="79BCFF"/>
              </a:gs>
              <a:gs pos="100000">
                <a:srgbClr val="008080"/>
              </a:gs>
            </a:gsLst>
            <a:lin ang="5400000" scaled="1"/>
          </a:gradFill>
          <a:ln w="9525" algn="ctr">
            <a:noFill/>
            <a:miter lim="800000"/>
            <a:headEnd/>
            <a:tailEnd/>
          </a:ln>
          <a:effectLst/>
        </p:spPr>
        <p:txBody>
          <a:bodyPr anchor="ctr">
            <a:spAutoFit/>
          </a:bodyPr>
          <a:lstStyle/>
          <a:p>
            <a:endParaRPr lang="zh-CN" altLang="en-US"/>
          </a:p>
        </p:txBody>
      </p:sp>
      <p:sp>
        <p:nvSpPr>
          <p:cNvPr id="397336" name="Text Box 24"/>
          <p:cNvSpPr txBox="1">
            <a:spLocks noChangeArrowheads="1"/>
          </p:cNvSpPr>
          <p:nvPr/>
        </p:nvSpPr>
        <p:spPr bwMode="auto">
          <a:xfrm rot="16200000" flipH="1">
            <a:off x="1951832" y="2624931"/>
            <a:ext cx="1284288" cy="3070225"/>
          </a:xfrm>
          <a:prstGeom prst="rect">
            <a:avLst/>
          </a:prstGeom>
          <a:noFill/>
          <a:ln w="9525">
            <a:noFill/>
            <a:miter lim="800000"/>
            <a:headEnd/>
            <a:tailEnd/>
          </a:ln>
          <a:effectLst/>
        </p:spPr>
        <p:txBody>
          <a:bodyPr>
            <a:spAutoFit/>
          </a:bodyPr>
          <a:lstStyle/>
          <a:p>
            <a:pPr algn="r" eaLnBrk="1" latinLnBrk="1" hangingPunct="1">
              <a:spcBef>
                <a:spcPct val="0"/>
              </a:spcBef>
            </a:pPr>
            <a:r>
              <a:rPr kumimoji="1" lang="zh-CN" altLang="en-US" sz="1400" b="1">
                <a:solidFill>
                  <a:srgbClr val="0000CC"/>
                </a:solidFill>
                <a:cs typeface="Arial" pitchFamily="34" charset="0"/>
              </a:rPr>
              <a:t>恶性肿瘤</a:t>
            </a:r>
          </a:p>
          <a:p>
            <a:pPr algn="r" eaLnBrk="1" latinLnBrk="1" hangingPunct="1">
              <a:spcBef>
                <a:spcPct val="0"/>
              </a:spcBef>
            </a:pPr>
            <a:r>
              <a:rPr kumimoji="1" lang="zh-CN" altLang="en-US" sz="1400" b="1">
                <a:solidFill>
                  <a:srgbClr val="0000CC"/>
                </a:solidFill>
                <a:cs typeface="Arial" pitchFamily="34" charset="0"/>
              </a:rPr>
              <a:t>老年滞呆</a:t>
            </a:r>
          </a:p>
          <a:p>
            <a:pPr algn="r" eaLnBrk="1" latinLnBrk="1" hangingPunct="1">
              <a:spcBef>
                <a:spcPct val="0"/>
              </a:spcBef>
            </a:pPr>
            <a:r>
              <a:rPr kumimoji="1" lang="zh-CN" altLang="en-US" sz="1400" b="1">
                <a:solidFill>
                  <a:srgbClr val="0000CC"/>
                </a:solidFill>
                <a:cs typeface="Arial" pitchFamily="34" charset="0"/>
              </a:rPr>
              <a:t>粪尿失禁</a:t>
            </a:r>
          </a:p>
          <a:p>
            <a:pPr algn="r" eaLnBrk="1" latinLnBrk="1" hangingPunct="1">
              <a:spcBef>
                <a:spcPct val="0"/>
              </a:spcBef>
            </a:pPr>
            <a:r>
              <a:rPr kumimoji="1" lang="zh-CN" altLang="en-US" sz="1400" b="1">
                <a:solidFill>
                  <a:srgbClr val="0000CC"/>
                </a:solidFill>
                <a:cs typeface="Arial" pitchFamily="34" charset="0"/>
              </a:rPr>
              <a:t>丙型肝炎</a:t>
            </a:r>
          </a:p>
          <a:p>
            <a:pPr algn="r" eaLnBrk="1" latinLnBrk="1" hangingPunct="1">
              <a:spcBef>
                <a:spcPct val="0"/>
              </a:spcBef>
            </a:pPr>
            <a:r>
              <a:rPr kumimoji="1" lang="zh-CN" altLang="en-US" sz="1400" b="1">
                <a:solidFill>
                  <a:srgbClr val="0000CC"/>
                </a:solidFill>
                <a:cs typeface="Arial" pitchFamily="34" charset="0"/>
              </a:rPr>
              <a:t>骨质疏松症</a:t>
            </a:r>
            <a:endParaRPr kumimoji="1" lang="en-US" altLang="zh-CN" sz="1400" b="1">
              <a:solidFill>
                <a:srgbClr val="0000CC"/>
              </a:solidFill>
              <a:cs typeface="Arial" pitchFamily="34" charset="0"/>
            </a:endParaRPr>
          </a:p>
          <a:p>
            <a:pPr algn="r" eaLnBrk="1" latinLnBrk="1" hangingPunct="1">
              <a:spcBef>
                <a:spcPct val="0"/>
              </a:spcBef>
            </a:pPr>
            <a:r>
              <a:rPr kumimoji="1" lang="zh-CN" altLang="en-US" sz="1400" b="1">
                <a:solidFill>
                  <a:srgbClr val="0000CC"/>
                </a:solidFill>
                <a:cs typeface="Arial" pitchFamily="34" charset="0"/>
              </a:rPr>
              <a:t>偏头痛</a:t>
            </a:r>
            <a:r>
              <a:rPr kumimoji="1" lang="en-US" altLang="zh-CN" sz="1400" b="1">
                <a:solidFill>
                  <a:srgbClr val="0000CC"/>
                </a:solidFill>
                <a:cs typeface="Arial" pitchFamily="34" charset="0"/>
              </a:rPr>
              <a:t>(</a:t>
            </a:r>
            <a:r>
              <a:rPr kumimoji="1" lang="zh-CN" altLang="en-US" sz="1400" b="1">
                <a:solidFill>
                  <a:srgbClr val="0000CC"/>
                </a:solidFill>
                <a:cs typeface="Arial" pitchFamily="34" charset="0"/>
              </a:rPr>
              <a:t>慢性</a:t>
            </a:r>
            <a:r>
              <a:rPr kumimoji="1" lang="en-US" altLang="zh-CN" sz="1400" b="1">
                <a:solidFill>
                  <a:srgbClr val="0000CC"/>
                </a:solidFill>
                <a:cs typeface="Arial" pitchFamily="34" charset="0"/>
              </a:rPr>
              <a:t>)</a:t>
            </a:r>
          </a:p>
          <a:p>
            <a:pPr algn="r" eaLnBrk="1" latinLnBrk="1" hangingPunct="1">
              <a:spcBef>
                <a:spcPct val="0"/>
              </a:spcBef>
            </a:pPr>
            <a:r>
              <a:rPr kumimoji="1" lang="zh-CN" altLang="en-US" sz="1400" b="1">
                <a:solidFill>
                  <a:srgbClr val="0000CC"/>
                </a:solidFill>
                <a:cs typeface="Arial" pitchFamily="34" charset="0"/>
              </a:rPr>
              <a:t>风湿性关节炎</a:t>
            </a:r>
          </a:p>
          <a:p>
            <a:pPr algn="r" eaLnBrk="1" latinLnBrk="1" hangingPunct="1">
              <a:spcBef>
                <a:spcPct val="0"/>
              </a:spcBef>
            </a:pPr>
            <a:r>
              <a:rPr kumimoji="1" lang="zh-CN" altLang="en-US" sz="1400" b="1">
                <a:solidFill>
                  <a:srgbClr val="0000CC"/>
                </a:solidFill>
                <a:cs typeface="Arial" pitchFamily="34" charset="0"/>
              </a:rPr>
              <a:t>偏头痛</a:t>
            </a:r>
            <a:r>
              <a:rPr kumimoji="1" lang="en-US" altLang="zh-CN" sz="1400" b="1">
                <a:solidFill>
                  <a:srgbClr val="0000CC"/>
                </a:solidFill>
                <a:cs typeface="Arial" pitchFamily="34" charset="0"/>
              </a:rPr>
              <a:t>(</a:t>
            </a:r>
            <a:r>
              <a:rPr kumimoji="1" lang="zh-CN" altLang="en-US" sz="1400" b="1">
                <a:solidFill>
                  <a:srgbClr val="0000CC"/>
                </a:solidFill>
                <a:cs typeface="Arial" pitchFamily="34" charset="0"/>
              </a:rPr>
              <a:t>急性</a:t>
            </a:r>
            <a:r>
              <a:rPr kumimoji="1" lang="en-US" altLang="zh-CN" sz="1400" b="1">
                <a:solidFill>
                  <a:srgbClr val="0000CC"/>
                </a:solidFill>
                <a:cs typeface="Arial" pitchFamily="34" charset="0"/>
              </a:rPr>
              <a:t>)</a:t>
            </a:r>
          </a:p>
          <a:p>
            <a:pPr algn="r" eaLnBrk="1" latinLnBrk="1" hangingPunct="1">
              <a:spcBef>
                <a:spcPct val="0"/>
              </a:spcBef>
            </a:pPr>
            <a:r>
              <a:rPr kumimoji="1" lang="zh-CN" altLang="en-US" sz="1400" b="1">
                <a:solidFill>
                  <a:srgbClr val="0000CC"/>
                </a:solidFill>
                <a:cs typeface="Arial" pitchFamily="34" charset="0"/>
              </a:rPr>
              <a:t>糖尿病</a:t>
            </a:r>
          </a:p>
          <a:p>
            <a:pPr algn="r" eaLnBrk="1" latinLnBrk="1" hangingPunct="1">
              <a:spcBef>
                <a:spcPct val="0"/>
              </a:spcBef>
            </a:pPr>
            <a:r>
              <a:rPr kumimoji="1" lang="zh-CN" altLang="en-US" sz="1400" b="1">
                <a:solidFill>
                  <a:srgbClr val="0000CC"/>
                </a:solidFill>
                <a:cs typeface="Arial" pitchFamily="34" charset="0"/>
              </a:rPr>
              <a:t>哮喘</a:t>
            </a:r>
          </a:p>
          <a:p>
            <a:pPr algn="r" eaLnBrk="1" latinLnBrk="1" hangingPunct="1">
              <a:spcBef>
                <a:spcPct val="0"/>
              </a:spcBef>
            </a:pPr>
            <a:r>
              <a:rPr kumimoji="1" lang="zh-CN" altLang="en-US" sz="1400" b="1">
                <a:solidFill>
                  <a:srgbClr val="0000CC"/>
                </a:solidFill>
                <a:cs typeface="Arial" pitchFamily="34" charset="0"/>
              </a:rPr>
              <a:t>心律失常</a:t>
            </a:r>
          </a:p>
          <a:p>
            <a:pPr algn="r" eaLnBrk="1" latinLnBrk="1" hangingPunct="1">
              <a:spcBef>
                <a:spcPct val="0"/>
              </a:spcBef>
            </a:pPr>
            <a:r>
              <a:rPr kumimoji="1" lang="zh-CN" altLang="en-US" sz="1400" b="1">
                <a:solidFill>
                  <a:srgbClr val="0000CC"/>
                </a:solidFill>
                <a:cs typeface="Arial" pitchFamily="34" charset="0"/>
              </a:rPr>
              <a:t>精神病</a:t>
            </a:r>
          </a:p>
          <a:p>
            <a:pPr algn="r" eaLnBrk="1" latinLnBrk="1" hangingPunct="1">
              <a:spcBef>
                <a:spcPct val="0"/>
              </a:spcBef>
            </a:pPr>
            <a:r>
              <a:rPr kumimoji="1" lang="zh-CN" altLang="en-US" sz="1400" b="1">
                <a:solidFill>
                  <a:srgbClr val="0000CC"/>
                </a:solidFill>
                <a:cs typeface="Arial" pitchFamily="34" charset="0"/>
              </a:rPr>
              <a:t>抑郁症</a:t>
            </a:r>
            <a:r>
              <a:rPr kumimoji="1" lang="en-US" altLang="zh-CN" sz="1400" b="1">
                <a:solidFill>
                  <a:srgbClr val="0000CC"/>
                </a:solidFill>
                <a:cs typeface="Arial" pitchFamily="34" charset="0"/>
              </a:rPr>
              <a:t>(SSRI)</a:t>
            </a:r>
          </a:p>
          <a:p>
            <a:pPr algn="r" eaLnBrk="1" latinLnBrk="1" hangingPunct="1">
              <a:spcBef>
                <a:spcPct val="0"/>
              </a:spcBef>
            </a:pPr>
            <a:r>
              <a:rPr kumimoji="1" lang="zh-CN" altLang="en-US" sz="1400" b="1">
                <a:solidFill>
                  <a:srgbClr val="0000CC"/>
                </a:solidFill>
                <a:cs typeface="Arial" pitchFamily="34" charset="0"/>
              </a:rPr>
              <a:t>镇痛</a:t>
            </a:r>
            <a:r>
              <a:rPr kumimoji="1" lang="en-US" altLang="zh-CN" sz="1400" b="1">
                <a:solidFill>
                  <a:srgbClr val="0000CC"/>
                </a:solidFill>
                <a:cs typeface="Arial" pitchFamily="34" charset="0"/>
              </a:rPr>
              <a:t>(Cox2)</a:t>
            </a:r>
            <a:endParaRPr kumimoji="1" lang="zh-CN" altLang="en-US" sz="1400" b="1">
              <a:solidFill>
                <a:srgbClr val="0000CC"/>
              </a:solidFill>
              <a:cs typeface="Arial" pitchFamily="34" charset="0"/>
            </a:endParaRPr>
          </a:p>
        </p:txBody>
      </p:sp>
      <p:graphicFrame>
        <p:nvGraphicFramePr>
          <p:cNvPr id="397343" name="Object 31"/>
          <p:cNvGraphicFramePr>
            <a:graphicFrameLocks noGrp="1" noChangeAspect="1"/>
          </p:cNvGraphicFramePr>
          <p:nvPr>
            <p:ph/>
          </p:nvPr>
        </p:nvGraphicFramePr>
        <p:xfrm>
          <a:off x="1143000" y="1676400"/>
          <a:ext cx="2895600" cy="1893888"/>
        </p:xfrm>
        <a:graphic>
          <a:graphicData uri="http://schemas.openxmlformats.org/presentationml/2006/ole">
            <mc:AlternateContent xmlns:mc="http://schemas.openxmlformats.org/markup-compatibility/2006">
              <mc:Choice xmlns:v="urn:schemas-microsoft-com:vml" Requires="v">
                <p:oleObj spid="_x0000_s397345" name="Image" r:id="rId3" imgW="5003175" imgH="2806349" progId="Photoshop.Image.7">
                  <p:embed/>
                </p:oleObj>
              </mc:Choice>
              <mc:Fallback>
                <p:oleObj name="Image" r:id="rId3" imgW="5003175" imgH="2806349" progId="Photoshop.Image.7">
                  <p:embed/>
                  <p:pic>
                    <p:nvPicPr>
                      <p:cNvPr id="0" name="Picture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76400"/>
                        <a:ext cx="2895600" cy="1893888"/>
                      </a:xfrm>
                      <a:prstGeom prst="rect">
                        <a:avLst/>
                      </a:prstGeom>
                      <a:noFill/>
                      <a:ln w="222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7346" name="Text Box 34"/>
          <p:cNvSpPr txBox="1">
            <a:spLocks noChangeArrowheads="1"/>
          </p:cNvSpPr>
          <p:nvPr/>
        </p:nvSpPr>
        <p:spPr bwMode="auto">
          <a:xfrm>
            <a:off x="1752600" y="5334000"/>
            <a:ext cx="6858000" cy="366713"/>
          </a:xfrm>
          <a:prstGeom prst="rect">
            <a:avLst/>
          </a:prstGeom>
          <a:noFill/>
          <a:ln w="9525" algn="ctr">
            <a:noFill/>
            <a:miter lim="800000"/>
            <a:headEnd/>
            <a:tailEnd/>
          </a:ln>
          <a:effectLst/>
        </p:spPr>
        <p:txBody>
          <a:bodyPr>
            <a:spAutoFit/>
          </a:bodyPr>
          <a:lstStyle/>
          <a:p>
            <a:pPr algn="ctr"/>
            <a:r>
              <a:rPr lang="zh-CN" altLang="en-US" b="1" dirty="0">
                <a:solidFill>
                  <a:srgbClr val="0000CC"/>
                </a:solidFill>
                <a:latin typeface="华文新魏" pitchFamily="2" charset="-122"/>
                <a:ea typeface="华文新魏" pitchFamily="2" charset="-122"/>
              </a:rPr>
              <a:t>无效                         安全有效                         毒性  </a:t>
            </a:r>
          </a:p>
        </p:txBody>
      </p:sp>
      <p:sp>
        <p:nvSpPr>
          <p:cNvPr id="397347" name="Text Box 35"/>
          <p:cNvSpPr txBox="1">
            <a:spLocks noChangeArrowheads="1"/>
          </p:cNvSpPr>
          <p:nvPr/>
        </p:nvSpPr>
        <p:spPr bwMode="auto">
          <a:xfrm>
            <a:off x="609600" y="1676400"/>
            <a:ext cx="2743200" cy="366713"/>
          </a:xfrm>
          <a:prstGeom prst="rect">
            <a:avLst/>
          </a:prstGeom>
          <a:noFill/>
          <a:ln w="9525" algn="ctr">
            <a:noFill/>
            <a:miter lim="800000"/>
            <a:headEnd/>
            <a:tailEnd/>
          </a:ln>
          <a:effectLst/>
        </p:spPr>
        <p:txBody>
          <a:bodyPr>
            <a:spAutoFit/>
          </a:bodyPr>
          <a:lstStyle/>
          <a:p>
            <a:pPr algn="ctr"/>
            <a:r>
              <a:rPr lang="zh-CN" altLang="en-US" b="1">
                <a:solidFill>
                  <a:srgbClr val="0000CC"/>
                </a:solidFill>
              </a:rPr>
              <a:t>有效率</a:t>
            </a:r>
            <a:r>
              <a:rPr lang="en-US" altLang="zh-CN" b="1">
                <a:solidFill>
                  <a:srgbClr val="0000CC"/>
                </a:solidFill>
              </a:rPr>
              <a:t>:25%-80%</a:t>
            </a:r>
          </a:p>
        </p:txBody>
      </p:sp>
      <p:sp>
        <p:nvSpPr>
          <p:cNvPr id="397348" name="Text Box 36"/>
          <p:cNvSpPr txBox="1">
            <a:spLocks noChangeArrowheads="1"/>
          </p:cNvSpPr>
          <p:nvPr/>
        </p:nvSpPr>
        <p:spPr bwMode="auto">
          <a:xfrm>
            <a:off x="6324600" y="2700338"/>
            <a:ext cx="2286000" cy="2078037"/>
          </a:xfrm>
          <a:prstGeom prst="rect">
            <a:avLst/>
          </a:prstGeom>
          <a:noFill/>
          <a:ln w="9525" algn="ctr">
            <a:noFill/>
            <a:miter lim="800000"/>
            <a:headEnd/>
            <a:tailEnd/>
          </a:ln>
          <a:effectLst/>
        </p:spPr>
        <p:txBody>
          <a:bodyPr>
            <a:spAutoFit/>
          </a:bodyPr>
          <a:lstStyle/>
          <a:p>
            <a:pPr marL="180975" indent="-180975" algn="ctr">
              <a:buSzPct val="80000"/>
              <a:buFont typeface="Wingdings" pitchFamily="2" charset="2"/>
              <a:buNone/>
            </a:pPr>
            <a:r>
              <a:rPr kumimoji="1" lang="zh-CN" altLang="en-US" b="1">
                <a:solidFill>
                  <a:srgbClr val="000099"/>
                </a:solidFill>
                <a:sym typeface="Symbol" pitchFamily="18" charset="2"/>
              </a:rPr>
              <a:t>药物</a:t>
            </a:r>
            <a:r>
              <a:rPr kumimoji="1" lang="en-US" altLang="zh-CN" b="1">
                <a:solidFill>
                  <a:srgbClr val="000099"/>
                </a:solidFill>
                <a:sym typeface="Symbol" pitchFamily="18" charset="2"/>
              </a:rPr>
              <a:t>ADR</a:t>
            </a:r>
            <a:r>
              <a:rPr kumimoji="1" lang="zh-CN" altLang="en-US" b="1">
                <a:solidFill>
                  <a:srgbClr val="000099"/>
                </a:solidFill>
                <a:sym typeface="Symbol" pitchFamily="18" charset="2"/>
              </a:rPr>
              <a:t>严重</a:t>
            </a:r>
          </a:p>
          <a:p>
            <a:pPr marL="180975" indent="-180975">
              <a:buSzPct val="80000"/>
              <a:buFont typeface="Wingdings" pitchFamily="2" charset="2"/>
              <a:buChar char="p"/>
            </a:pPr>
            <a:r>
              <a:rPr kumimoji="1" lang="zh-CN" altLang="en-US" sz="1600" b="1">
                <a:solidFill>
                  <a:srgbClr val="000099"/>
                </a:solidFill>
                <a:sym typeface="Symbol" pitchFamily="18" charset="2"/>
              </a:rPr>
              <a:t>全球死亡主要原因第</a:t>
            </a:r>
            <a:r>
              <a:rPr kumimoji="1" lang="en-US" altLang="zh-TW" sz="1600" b="1">
                <a:solidFill>
                  <a:srgbClr val="000099"/>
                </a:solidFill>
                <a:sym typeface="Symbol" pitchFamily="18" charset="2"/>
              </a:rPr>
              <a:t> </a:t>
            </a:r>
            <a:r>
              <a:rPr kumimoji="1" lang="en-US" altLang="zh-CN" sz="1600" b="1">
                <a:solidFill>
                  <a:srgbClr val="000099"/>
                </a:solidFill>
                <a:sym typeface="Symbol" pitchFamily="18" charset="2"/>
              </a:rPr>
              <a:t>4~6 </a:t>
            </a:r>
            <a:r>
              <a:rPr kumimoji="1" lang="zh-CN" altLang="en-US" sz="1600" b="1">
                <a:solidFill>
                  <a:srgbClr val="000099"/>
                </a:solidFill>
                <a:sym typeface="Symbol" pitchFamily="18" charset="2"/>
              </a:rPr>
              <a:t>位</a:t>
            </a:r>
          </a:p>
          <a:p>
            <a:pPr marL="180975" indent="-180975">
              <a:buSzPct val="80000"/>
              <a:buFont typeface="Wingdings" pitchFamily="2" charset="2"/>
              <a:buChar char="p"/>
            </a:pPr>
            <a:r>
              <a:rPr kumimoji="1" lang="zh-CN" altLang="en-US" sz="1600" b="1">
                <a:solidFill>
                  <a:srgbClr val="000099"/>
                </a:solidFill>
              </a:rPr>
              <a:t>我国因药物不良反应住院人数：  250万/年</a:t>
            </a:r>
            <a:r>
              <a:rPr kumimoji="1" lang="en-US" altLang="zh-CN" sz="1600" b="1">
                <a:solidFill>
                  <a:srgbClr val="000099"/>
                </a:solidFill>
              </a:rPr>
              <a:t>; </a:t>
            </a:r>
            <a:r>
              <a:rPr kumimoji="1" lang="zh-CN" altLang="en-US" sz="1600" b="1">
                <a:solidFill>
                  <a:srgbClr val="000099"/>
                </a:solidFill>
              </a:rPr>
              <a:t>因药物不良反应死亡人数：</a:t>
            </a:r>
            <a:r>
              <a:rPr kumimoji="1" lang="en-US" altLang="zh-CN" sz="1600" b="1">
                <a:solidFill>
                  <a:srgbClr val="000099"/>
                </a:solidFill>
              </a:rPr>
              <a:t>20</a:t>
            </a:r>
            <a:r>
              <a:rPr kumimoji="1" lang="zh-CN" altLang="en-US" sz="1600" b="1">
                <a:solidFill>
                  <a:srgbClr val="000099"/>
                </a:solidFill>
              </a:rPr>
              <a:t>万/年</a:t>
            </a:r>
            <a:endParaRPr kumimoji="1" lang="zh-CN" altLang="en-US" sz="1600" b="1">
              <a:solidFill>
                <a:srgbClr val="000099"/>
              </a:solidFill>
              <a:sym typeface="Symbol" pitchFamily="18" charset="2"/>
            </a:endParaRPr>
          </a:p>
        </p:txBody>
      </p:sp>
      <p:sp>
        <p:nvSpPr>
          <p:cNvPr id="397351" name="Text Box 39"/>
          <p:cNvSpPr txBox="1">
            <a:spLocks noChangeArrowheads="1"/>
          </p:cNvSpPr>
          <p:nvPr/>
        </p:nvSpPr>
        <p:spPr bwMode="auto">
          <a:xfrm>
            <a:off x="696913" y="1524000"/>
            <a:ext cx="533400" cy="2185988"/>
          </a:xfrm>
          <a:prstGeom prst="rect">
            <a:avLst/>
          </a:prstGeom>
          <a:noFill/>
          <a:ln w="9525" algn="ctr">
            <a:noFill/>
            <a:miter lim="800000"/>
            <a:headEnd/>
            <a:tailEnd/>
          </a:ln>
          <a:effectLst/>
        </p:spPr>
        <p:txBody>
          <a:bodyPr>
            <a:spAutoFit/>
          </a:bodyPr>
          <a:lstStyle/>
          <a:p>
            <a:pPr algn="r">
              <a:spcBef>
                <a:spcPct val="162000"/>
              </a:spcBef>
            </a:pPr>
            <a:r>
              <a:rPr lang="en-US" altLang="zh-CN" sz="1200" b="1">
                <a:solidFill>
                  <a:srgbClr val="000066"/>
                </a:solidFill>
                <a:ea typeface="宋体" pitchFamily="2" charset="-122"/>
              </a:rPr>
              <a:t>80-</a:t>
            </a:r>
          </a:p>
          <a:p>
            <a:pPr algn="r">
              <a:spcBef>
                <a:spcPct val="162000"/>
              </a:spcBef>
            </a:pPr>
            <a:r>
              <a:rPr lang="en-US" altLang="zh-CN" sz="1200" b="1">
                <a:solidFill>
                  <a:srgbClr val="000066"/>
                </a:solidFill>
                <a:ea typeface="宋体" pitchFamily="2" charset="-122"/>
              </a:rPr>
              <a:t>60-</a:t>
            </a:r>
          </a:p>
          <a:p>
            <a:pPr algn="r">
              <a:spcBef>
                <a:spcPct val="162000"/>
              </a:spcBef>
            </a:pPr>
            <a:r>
              <a:rPr lang="en-US" altLang="zh-CN" sz="1200" b="1">
                <a:solidFill>
                  <a:srgbClr val="000066"/>
                </a:solidFill>
                <a:ea typeface="宋体" pitchFamily="2" charset="-122"/>
              </a:rPr>
              <a:t>40-</a:t>
            </a:r>
          </a:p>
          <a:p>
            <a:pPr algn="r">
              <a:spcBef>
                <a:spcPct val="162000"/>
              </a:spcBef>
            </a:pPr>
            <a:r>
              <a:rPr lang="en-US" altLang="zh-CN" sz="1200" b="1">
                <a:solidFill>
                  <a:srgbClr val="000066"/>
                </a:solidFill>
                <a:ea typeface="宋体" pitchFamily="2" charset="-122"/>
              </a:rPr>
              <a:t>20-</a:t>
            </a:r>
          </a:p>
          <a:p>
            <a:pPr algn="r">
              <a:spcBef>
                <a:spcPct val="162000"/>
              </a:spcBef>
            </a:pPr>
            <a:r>
              <a:rPr lang="en-US" altLang="zh-CN" sz="1200" b="1">
                <a:solidFill>
                  <a:srgbClr val="000066"/>
                </a:solidFill>
                <a:ea typeface="宋体" pitchFamily="2" charset="-122"/>
              </a:rPr>
              <a:t>0-</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Text Box 3"/>
          <p:cNvSpPr txBox="1">
            <a:spLocks noChangeArrowheads="1"/>
          </p:cNvSpPr>
          <p:nvPr/>
        </p:nvSpPr>
        <p:spPr bwMode="auto">
          <a:xfrm>
            <a:off x="838200" y="319088"/>
            <a:ext cx="7467600" cy="519112"/>
          </a:xfrm>
          <a:prstGeom prst="rect">
            <a:avLst/>
          </a:prstGeom>
          <a:noFill/>
          <a:ln w="12700">
            <a:noFill/>
            <a:miter lim="800000"/>
            <a:headEnd/>
            <a:tailEnd/>
          </a:ln>
          <a:effectLst/>
        </p:spPr>
        <p:txBody>
          <a:bodyPr>
            <a:spAutoFit/>
          </a:bodyPr>
          <a:lstStyle/>
          <a:p>
            <a:pPr algn="ctr"/>
            <a:r>
              <a:rPr kumimoji="1" lang="en-US" altLang="zh-CN" sz="2800" b="1">
                <a:solidFill>
                  <a:srgbClr val="0000CC"/>
                </a:solidFill>
                <a:cs typeface="Arial" pitchFamily="34" charset="0"/>
              </a:rPr>
              <a:t>CYP2C19</a:t>
            </a:r>
            <a:r>
              <a:rPr kumimoji="1" lang="zh-CN" altLang="en-US" sz="2800" b="1">
                <a:solidFill>
                  <a:srgbClr val="0000CC"/>
                </a:solidFill>
                <a:cs typeface="Arial" pitchFamily="34" charset="0"/>
              </a:rPr>
              <a:t>底物 </a:t>
            </a:r>
            <a:r>
              <a:rPr kumimoji="1" lang="en-US" altLang="zh-CN" sz="2800" b="1">
                <a:solidFill>
                  <a:srgbClr val="0000CC"/>
                </a:solidFill>
                <a:cs typeface="Arial" pitchFamily="34" charset="0"/>
              </a:rPr>
              <a:t>II </a:t>
            </a:r>
            <a:r>
              <a:rPr kumimoji="1" lang="zh-CN" altLang="zh-CN" sz="2800" b="1">
                <a:solidFill>
                  <a:srgbClr val="0000CC"/>
                </a:solidFill>
                <a:cs typeface="Arial" pitchFamily="34" charset="0"/>
              </a:rPr>
              <a:t>期临床试验</a:t>
            </a:r>
            <a:r>
              <a:rPr kumimoji="1" lang="zh-CN" altLang="en-US" sz="2800" b="1">
                <a:solidFill>
                  <a:srgbClr val="0000CC"/>
                </a:solidFill>
                <a:cs typeface="Arial" pitchFamily="34" charset="0"/>
              </a:rPr>
              <a:t>病例分布</a:t>
            </a:r>
            <a:endParaRPr kumimoji="1" lang="en-US" altLang="zh-CN" sz="2800" b="1">
              <a:solidFill>
                <a:srgbClr val="0000CC"/>
              </a:solidFill>
              <a:cs typeface="Arial" pitchFamily="34" charset="0"/>
            </a:endParaRPr>
          </a:p>
        </p:txBody>
      </p:sp>
      <p:sp>
        <p:nvSpPr>
          <p:cNvPr id="481284" name="Rectangle 4"/>
          <p:cNvSpPr>
            <a:spLocks noChangeArrowheads="1"/>
          </p:cNvSpPr>
          <p:nvPr/>
        </p:nvSpPr>
        <p:spPr bwMode="auto">
          <a:xfrm>
            <a:off x="5195888" y="1789113"/>
            <a:ext cx="276225" cy="282575"/>
          </a:xfrm>
          <a:prstGeom prst="rect">
            <a:avLst/>
          </a:prstGeom>
          <a:solidFill>
            <a:srgbClr val="9BCDFF"/>
          </a:solidFill>
          <a:ln w="34925" algn="ctr">
            <a:solidFill>
              <a:srgbClr val="000080"/>
            </a:solidFill>
            <a:miter lim="800000"/>
            <a:headEnd/>
            <a:tailEnd/>
          </a:ln>
          <a:effectLst/>
        </p:spPr>
        <p:txBody>
          <a:bodyPr anchor="ctr">
            <a:spAutoFit/>
          </a:bodyPr>
          <a:lstStyle/>
          <a:p>
            <a:endParaRPr lang="zh-CN" altLang="en-US"/>
          </a:p>
        </p:txBody>
      </p:sp>
      <p:sp>
        <p:nvSpPr>
          <p:cNvPr id="481285" name="Rectangle 5"/>
          <p:cNvSpPr>
            <a:spLocks noChangeArrowheads="1"/>
          </p:cNvSpPr>
          <p:nvPr/>
        </p:nvSpPr>
        <p:spPr bwMode="auto">
          <a:xfrm>
            <a:off x="6465888" y="1782763"/>
            <a:ext cx="276225" cy="282575"/>
          </a:xfrm>
          <a:prstGeom prst="rect">
            <a:avLst/>
          </a:prstGeom>
          <a:solidFill>
            <a:srgbClr val="FFFF66"/>
          </a:solidFill>
          <a:ln w="34925" algn="ctr">
            <a:solidFill>
              <a:srgbClr val="000080"/>
            </a:solidFill>
            <a:miter lim="800000"/>
            <a:headEnd/>
            <a:tailEnd/>
          </a:ln>
          <a:effectLst/>
        </p:spPr>
        <p:txBody>
          <a:bodyPr wrap="none" anchor="ctr">
            <a:spAutoFit/>
          </a:bodyPr>
          <a:lstStyle/>
          <a:p>
            <a:endParaRPr lang="zh-CN" altLang="en-US"/>
          </a:p>
        </p:txBody>
      </p:sp>
      <p:sp>
        <p:nvSpPr>
          <p:cNvPr id="481286" name="Text Box 6"/>
          <p:cNvSpPr txBox="1">
            <a:spLocks noChangeArrowheads="1"/>
          </p:cNvSpPr>
          <p:nvPr/>
        </p:nvSpPr>
        <p:spPr bwMode="auto">
          <a:xfrm>
            <a:off x="5583238" y="1770063"/>
            <a:ext cx="565150" cy="396875"/>
          </a:xfrm>
          <a:prstGeom prst="rect">
            <a:avLst/>
          </a:prstGeom>
          <a:noFill/>
          <a:ln w="12700">
            <a:noFill/>
            <a:miter lim="800000"/>
            <a:headEnd/>
            <a:tailEnd/>
          </a:ln>
          <a:effectLst/>
        </p:spPr>
        <p:txBody>
          <a:bodyPr wrap="none">
            <a:spAutoFit/>
          </a:bodyPr>
          <a:lstStyle/>
          <a:p>
            <a:pPr eaLnBrk="1" hangingPunct="1">
              <a:spcBef>
                <a:spcPct val="0"/>
              </a:spcBef>
            </a:pPr>
            <a:r>
              <a:rPr lang="en-US" altLang="zh-CN" sz="2000" b="1">
                <a:solidFill>
                  <a:srgbClr val="0000CC"/>
                </a:solidFill>
                <a:ea typeface="宋体" pitchFamily="2" charset="-122"/>
                <a:cs typeface="Arial" pitchFamily="34" charset="0"/>
              </a:rPr>
              <a:t>EM</a:t>
            </a:r>
          </a:p>
        </p:txBody>
      </p:sp>
      <p:sp>
        <p:nvSpPr>
          <p:cNvPr id="481287" name="Text Box 7"/>
          <p:cNvSpPr txBox="1">
            <a:spLocks noChangeArrowheads="1"/>
          </p:cNvSpPr>
          <p:nvPr/>
        </p:nvSpPr>
        <p:spPr bwMode="auto">
          <a:xfrm>
            <a:off x="6869113" y="1752600"/>
            <a:ext cx="565150" cy="396875"/>
          </a:xfrm>
          <a:prstGeom prst="rect">
            <a:avLst/>
          </a:prstGeom>
          <a:noFill/>
          <a:ln w="12700">
            <a:noFill/>
            <a:miter lim="800000"/>
            <a:headEnd/>
            <a:tailEnd/>
          </a:ln>
          <a:effectLst/>
        </p:spPr>
        <p:txBody>
          <a:bodyPr wrap="none">
            <a:spAutoFit/>
          </a:bodyPr>
          <a:lstStyle/>
          <a:p>
            <a:pPr eaLnBrk="1" hangingPunct="1">
              <a:spcBef>
                <a:spcPct val="0"/>
              </a:spcBef>
            </a:pPr>
            <a:r>
              <a:rPr lang="en-US" altLang="zh-CN" sz="2000" b="1">
                <a:solidFill>
                  <a:srgbClr val="0000CC"/>
                </a:solidFill>
                <a:ea typeface="宋体" pitchFamily="2" charset="-122"/>
                <a:cs typeface="Arial" pitchFamily="34" charset="0"/>
              </a:rPr>
              <a:t>PM</a:t>
            </a:r>
          </a:p>
        </p:txBody>
      </p:sp>
      <p:sp>
        <p:nvSpPr>
          <p:cNvPr id="481288" name="Text Box 8"/>
          <p:cNvSpPr txBox="1">
            <a:spLocks noChangeArrowheads="1"/>
          </p:cNvSpPr>
          <p:nvPr/>
        </p:nvSpPr>
        <p:spPr bwMode="auto">
          <a:xfrm>
            <a:off x="2982913" y="2324100"/>
            <a:ext cx="523875" cy="457200"/>
          </a:xfrm>
          <a:prstGeom prst="rect">
            <a:avLst/>
          </a:prstGeom>
          <a:noFill/>
          <a:ln w="12700">
            <a:noFill/>
            <a:miter lim="800000"/>
            <a:headEnd/>
            <a:tailEnd/>
          </a:ln>
          <a:effectLst/>
        </p:spPr>
        <p:txBody>
          <a:bodyPr wrap="none">
            <a:spAutoFit/>
          </a:bodyPr>
          <a:lstStyle/>
          <a:p>
            <a:pPr eaLnBrk="1" hangingPunct="1">
              <a:spcBef>
                <a:spcPct val="0"/>
              </a:spcBef>
            </a:pPr>
            <a:r>
              <a:rPr lang="en-US" altLang="zh-CN" sz="2400">
                <a:solidFill>
                  <a:srgbClr val="0000CC"/>
                </a:solidFill>
                <a:ea typeface="宋体" pitchFamily="2" charset="-122"/>
                <a:cs typeface="Arial" pitchFamily="34" charset="0"/>
              </a:rPr>
              <a:t>95</a:t>
            </a:r>
          </a:p>
        </p:txBody>
      </p:sp>
      <p:sp>
        <p:nvSpPr>
          <p:cNvPr id="481289" name="Text Box 9"/>
          <p:cNvSpPr txBox="1">
            <a:spLocks noChangeArrowheads="1"/>
          </p:cNvSpPr>
          <p:nvPr/>
        </p:nvSpPr>
        <p:spPr bwMode="auto">
          <a:xfrm>
            <a:off x="4946650" y="3332163"/>
            <a:ext cx="523875" cy="457200"/>
          </a:xfrm>
          <a:prstGeom prst="rect">
            <a:avLst/>
          </a:prstGeom>
          <a:noFill/>
          <a:ln w="12700">
            <a:noFill/>
            <a:miter lim="800000"/>
            <a:headEnd/>
            <a:tailEnd/>
          </a:ln>
          <a:effectLst/>
        </p:spPr>
        <p:txBody>
          <a:bodyPr wrap="none">
            <a:spAutoFit/>
          </a:bodyPr>
          <a:lstStyle/>
          <a:p>
            <a:pPr eaLnBrk="1" hangingPunct="1">
              <a:spcBef>
                <a:spcPct val="0"/>
              </a:spcBef>
            </a:pPr>
            <a:r>
              <a:rPr lang="en-US" altLang="zh-CN" sz="2400">
                <a:solidFill>
                  <a:srgbClr val="0000CC"/>
                </a:solidFill>
                <a:ea typeface="宋体" pitchFamily="2" charset="-122"/>
                <a:cs typeface="Arial" pitchFamily="34" charset="0"/>
              </a:rPr>
              <a:t>63</a:t>
            </a:r>
          </a:p>
        </p:txBody>
      </p:sp>
      <p:sp>
        <p:nvSpPr>
          <p:cNvPr id="481290" name="Text Box 10"/>
          <p:cNvSpPr txBox="1">
            <a:spLocks noChangeArrowheads="1"/>
          </p:cNvSpPr>
          <p:nvPr/>
        </p:nvSpPr>
        <p:spPr bwMode="auto">
          <a:xfrm>
            <a:off x="6851650" y="3052763"/>
            <a:ext cx="523875"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a:solidFill>
                  <a:srgbClr val="0000CC"/>
                </a:solidFill>
                <a:ea typeface="宋体" pitchFamily="2" charset="-122"/>
                <a:cs typeface="Arial" pitchFamily="34" charset="0"/>
              </a:rPr>
              <a:t>80</a:t>
            </a:r>
          </a:p>
        </p:txBody>
      </p:sp>
      <p:sp>
        <p:nvSpPr>
          <p:cNvPr id="481291" name="Text Box 11"/>
          <p:cNvSpPr txBox="1">
            <a:spLocks noChangeArrowheads="1"/>
          </p:cNvSpPr>
          <p:nvPr/>
        </p:nvSpPr>
        <p:spPr bwMode="auto">
          <a:xfrm>
            <a:off x="7526338" y="4913313"/>
            <a:ext cx="523875" cy="457200"/>
          </a:xfrm>
          <a:prstGeom prst="rect">
            <a:avLst/>
          </a:prstGeom>
          <a:noFill/>
          <a:ln w="12700">
            <a:noFill/>
            <a:miter lim="800000"/>
            <a:headEnd/>
            <a:tailEnd/>
          </a:ln>
          <a:effectLst/>
        </p:spPr>
        <p:txBody>
          <a:bodyPr wrap="none">
            <a:spAutoFit/>
          </a:bodyPr>
          <a:lstStyle/>
          <a:p>
            <a:pPr eaLnBrk="1" hangingPunct="1">
              <a:spcBef>
                <a:spcPct val="0"/>
              </a:spcBef>
            </a:pPr>
            <a:r>
              <a:rPr lang="en-US" altLang="zh-CN" sz="2400">
                <a:solidFill>
                  <a:srgbClr val="0000CC"/>
                </a:solidFill>
                <a:ea typeface="宋体" pitchFamily="2" charset="-122"/>
                <a:cs typeface="Arial" pitchFamily="34" charset="0"/>
              </a:rPr>
              <a:t>20</a:t>
            </a:r>
          </a:p>
        </p:txBody>
      </p:sp>
      <p:sp>
        <p:nvSpPr>
          <p:cNvPr id="481292" name="Text Box 12"/>
          <p:cNvSpPr txBox="1">
            <a:spLocks noChangeArrowheads="1"/>
          </p:cNvSpPr>
          <p:nvPr/>
        </p:nvSpPr>
        <p:spPr bwMode="auto">
          <a:xfrm>
            <a:off x="3732213" y="5322888"/>
            <a:ext cx="354012" cy="457200"/>
          </a:xfrm>
          <a:prstGeom prst="rect">
            <a:avLst/>
          </a:prstGeom>
          <a:noFill/>
          <a:ln w="12700">
            <a:noFill/>
            <a:miter lim="800000"/>
            <a:headEnd/>
            <a:tailEnd/>
          </a:ln>
          <a:effectLst/>
        </p:spPr>
        <p:txBody>
          <a:bodyPr wrap="none">
            <a:spAutoFit/>
          </a:bodyPr>
          <a:lstStyle/>
          <a:p>
            <a:pPr eaLnBrk="1" hangingPunct="1">
              <a:spcBef>
                <a:spcPct val="0"/>
              </a:spcBef>
            </a:pPr>
            <a:r>
              <a:rPr lang="en-US" altLang="zh-CN" sz="2400">
                <a:solidFill>
                  <a:srgbClr val="0000CC"/>
                </a:solidFill>
                <a:ea typeface="宋体" pitchFamily="2" charset="-122"/>
                <a:cs typeface="Arial" pitchFamily="34" charset="0"/>
              </a:rPr>
              <a:t>5</a:t>
            </a:r>
          </a:p>
        </p:txBody>
      </p:sp>
      <p:sp>
        <p:nvSpPr>
          <p:cNvPr id="481293" name="Text Box 13"/>
          <p:cNvSpPr txBox="1">
            <a:spLocks noChangeArrowheads="1"/>
          </p:cNvSpPr>
          <p:nvPr/>
        </p:nvSpPr>
        <p:spPr bwMode="auto">
          <a:xfrm>
            <a:off x="5556250" y="5203825"/>
            <a:ext cx="354013" cy="457200"/>
          </a:xfrm>
          <a:prstGeom prst="rect">
            <a:avLst/>
          </a:prstGeom>
          <a:noFill/>
          <a:ln w="12700">
            <a:noFill/>
            <a:miter lim="800000"/>
            <a:headEnd/>
            <a:tailEnd/>
          </a:ln>
          <a:effectLst/>
        </p:spPr>
        <p:txBody>
          <a:bodyPr wrap="none">
            <a:spAutoFit/>
          </a:bodyPr>
          <a:lstStyle/>
          <a:p>
            <a:pPr eaLnBrk="1" hangingPunct="1">
              <a:spcBef>
                <a:spcPct val="0"/>
              </a:spcBef>
            </a:pPr>
            <a:r>
              <a:rPr lang="en-US" altLang="zh-CN" sz="2400">
                <a:solidFill>
                  <a:srgbClr val="0000CC"/>
                </a:solidFill>
                <a:ea typeface="宋体" pitchFamily="2" charset="-122"/>
                <a:cs typeface="Arial" pitchFamily="34" charset="0"/>
              </a:rPr>
              <a:t>7</a:t>
            </a:r>
          </a:p>
        </p:txBody>
      </p:sp>
      <p:sp>
        <p:nvSpPr>
          <p:cNvPr id="481294" name="Text Box 14"/>
          <p:cNvSpPr txBox="1">
            <a:spLocks noChangeArrowheads="1"/>
          </p:cNvSpPr>
          <p:nvPr/>
        </p:nvSpPr>
        <p:spPr bwMode="auto">
          <a:xfrm>
            <a:off x="3378200" y="5997575"/>
            <a:ext cx="354013"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b="1">
                <a:solidFill>
                  <a:srgbClr val="0000CC"/>
                </a:solidFill>
                <a:ea typeface="宋体" pitchFamily="2" charset="-122"/>
                <a:cs typeface="Arial" pitchFamily="34" charset="0"/>
              </a:rPr>
              <a:t>1</a:t>
            </a:r>
          </a:p>
        </p:txBody>
      </p:sp>
      <p:sp>
        <p:nvSpPr>
          <p:cNvPr id="481295" name="Text Box 15"/>
          <p:cNvSpPr txBox="1">
            <a:spLocks noChangeArrowheads="1"/>
          </p:cNvSpPr>
          <p:nvPr/>
        </p:nvSpPr>
        <p:spPr bwMode="auto">
          <a:xfrm>
            <a:off x="5273675" y="5997575"/>
            <a:ext cx="354013"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b="1">
                <a:solidFill>
                  <a:srgbClr val="0000CC"/>
                </a:solidFill>
                <a:ea typeface="宋体" pitchFamily="2" charset="-122"/>
                <a:cs typeface="Arial" pitchFamily="34" charset="0"/>
              </a:rPr>
              <a:t>2</a:t>
            </a:r>
          </a:p>
        </p:txBody>
      </p:sp>
      <p:sp>
        <p:nvSpPr>
          <p:cNvPr id="481296" name="Text Box 16"/>
          <p:cNvSpPr txBox="1">
            <a:spLocks noChangeArrowheads="1"/>
          </p:cNvSpPr>
          <p:nvPr/>
        </p:nvSpPr>
        <p:spPr bwMode="auto">
          <a:xfrm>
            <a:off x="7227888" y="5997575"/>
            <a:ext cx="354012"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b="1">
                <a:solidFill>
                  <a:srgbClr val="0000CC"/>
                </a:solidFill>
                <a:ea typeface="宋体" pitchFamily="2" charset="-122"/>
                <a:cs typeface="Arial" pitchFamily="34" charset="0"/>
              </a:rPr>
              <a:t>3</a:t>
            </a:r>
          </a:p>
        </p:txBody>
      </p:sp>
      <p:sp>
        <p:nvSpPr>
          <p:cNvPr id="481297" name="Text Box 17"/>
          <p:cNvSpPr txBox="1">
            <a:spLocks noChangeArrowheads="1"/>
          </p:cNvSpPr>
          <p:nvPr/>
        </p:nvSpPr>
        <p:spPr bwMode="auto">
          <a:xfrm>
            <a:off x="4343400" y="6324600"/>
            <a:ext cx="2894013" cy="457200"/>
          </a:xfrm>
          <a:prstGeom prst="rect">
            <a:avLst/>
          </a:prstGeom>
          <a:noFill/>
          <a:ln w="12700">
            <a:noFill/>
            <a:miter lim="800000"/>
            <a:headEnd/>
            <a:tailEnd/>
          </a:ln>
          <a:effectLst/>
        </p:spPr>
        <p:txBody>
          <a:bodyPr>
            <a:spAutoFit/>
          </a:bodyPr>
          <a:lstStyle/>
          <a:p>
            <a:pPr eaLnBrk="1" hangingPunct="1">
              <a:spcBef>
                <a:spcPct val="0"/>
              </a:spcBef>
            </a:pPr>
            <a:r>
              <a:rPr lang="zh-CN" altLang="en-US" sz="2400" b="1">
                <a:solidFill>
                  <a:srgbClr val="0000CC"/>
                </a:solidFill>
                <a:cs typeface="Arial" pitchFamily="34" charset="0"/>
              </a:rPr>
              <a:t>临床试验中心</a:t>
            </a:r>
            <a:endParaRPr lang="en-US" altLang="zh-CN" sz="2400" b="1">
              <a:solidFill>
                <a:srgbClr val="0000CC"/>
              </a:solidFill>
              <a:cs typeface="Arial" pitchFamily="34" charset="0"/>
            </a:endParaRPr>
          </a:p>
        </p:txBody>
      </p:sp>
      <p:sp>
        <p:nvSpPr>
          <p:cNvPr id="481298" name="Text Box 18"/>
          <p:cNvSpPr txBox="1">
            <a:spLocks noChangeArrowheads="1"/>
          </p:cNvSpPr>
          <p:nvPr/>
        </p:nvSpPr>
        <p:spPr bwMode="auto">
          <a:xfrm rot="-5400000">
            <a:off x="610394" y="3401219"/>
            <a:ext cx="1716088"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b="1">
                <a:solidFill>
                  <a:srgbClr val="0000CC"/>
                </a:solidFill>
                <a:cs typeface="Arial" pitchFamily="34" charset="0"/>
              </a:rPr>
              <a:t>受试者例数</a:t>
            </a:r>
          </a:p>
        </p:txBody>
      </p:sp>
      <p:sp>
        <p:nvSpPr>
          <p:cNvPr id="481299" name="Line 19"/>
          <p:cNvSpPr>
            <a:spLocks noChangeShapeType="1"/>
          </p:cNvSpPr>
          <p:nvPr/>
        </p:nvSpPr>
        <p:spPr bwMode="auto">
          <a:xfrm rot="5400000">
            <a:off x="5210175" y="2947988"/>
            <a:ext cx="0" cy="6038850"/>
          </a:xfrm>
          <a:prstGeom prst="line">
            <a:avLst/>
          </a:prstGeom>
          <a:noFill/>
          <a:ln w="34925">
            <a:solidFill>
              <a:srgbClr val="000080"/>
            </a:solidFill>
            <a:round/>
            <a:headEnd/>
            <a:tailEnd/>
          </a:ln>
          <a:effectLst/>
        </p:spPr>
        <p:txBody>
          <a:bodyPr anchor="ctr">
            <a:spAutoFit/>
          </a:bodyPr>
          <a:lstStyle/>
          <a:p>
            <a:endParaRPr lang="zh-CN" altLang="en-US"/>
          </a:p>
        </p:txBody>
      </p:sp>
      <p:sp>
        <p:nvSpPr>
          <p:cNvPr id="481300" name="Rectangle 20"/>
          <p:cNvSpPr>
            <a:spLocks noChangeArrowheads="1"/>
          </p:cNvSpPr>
          <p:nvPr/>
        </p:nvSpPr>
        <p:spPr bwMode="auto">
          <a:xfrm>
            <a:off x="2938463" y="2838450"/>
            <a:ext cx="647700" cy="3121025"/>
          </a:xfrm>
          <a:prstGeom prst="rect">
            <a:avLst/>
          </a:prstGeom>
          <a:solidFill>
            <a:srgbClr val="9BCDFF"/>
          </a:solidFill>
          <a:ln w="34925">
            <a:solidFill>
              <a:srgbClr val="000080"/>
            </a:solidFill>
            <a:miter lim="800000"/>
            <a:headEnd/>
            <a:tailEnd/>
          </a:ln>
          <a:effectLst/>
        </p:spPr>
        <p:txBody>
          <a:bodyPr anchor="ctr">
            <a:spAutoFit/>
          </a:bodyPr>
          <a:lstStyle/>
          <a:p>
            <a:endParaRPr lang="zh-CN" altLang="en-US"/>
          </a:p>
        </p:txBody>
      </p:sp>
      <p:sp>
        <p:nvSpPr>
          <p:cNvPr id="481301" name="Rectangle 21"/>
          <p:cNvSpPr>
            <a:spLocks noChangeArrowheads="1"/>
          </p:cNvSpPr>
          <p:nvPr/>
        </p:nvSpPr>
        <p:spPr bwMode="auto">
          <a:xfrm>
            <a:off x="4845050" y="3929063"/>
            <a:ext cx="647700" cy="2039937"/>
          </a:xfrm>
          <a:prstGeom prst="rect">
            <a:avLst/>
          </a:prstGeom>
          <a:solidFill>
            <a:srgbClr val="9BCDFF"/>
          </a:solidFill>
          <a:ln w="34925" algn="ctr">
            <a:solidFill>
              <a:srgbClr val="000080"/>
            </a:solidFill>
            <a:miter lim="800000"/>
            <a:headEnd/>
            <a:tailEnd/>
          </a:ln>
          <a:effectLst/>
        </p:spPr>
        <p:txBody>
          <a:bodyPr anchor="ctr">
            <a:spAutoFit/>
          </a:bodyPr>
          <a:lstStyle/>
          <a:p>
            <a:endParaRPr lang="zh-CN" altLang="en-US"/>
          </a:p>
        </p:txBody>
      </p:sp>
      <p:sp>
        <p:nvSpPr>
          <p:cNvPr id="481302" name="Rectangle 22"/>
          <p:cNvSpPr>
            <a:spLocks noChangeArrowheads="1"/>
          </p:cNvSpPr>
          <p:nvPr/>
        </p:nvSpPr>
        <p:spPr bwMode="auto">
          <a:xfrm>
            <a:off x="6816725" y="3656013"/>
            <a:ext cx="647700" cy="2303462"/>
          </a:xfrm>
          <a:prstGeom prst="rect">
            <a:avLst/>
          </a:prstGeom>
          <a:solidFill>
            <a:srgbClr val="9BCDFF"/>
          </a:solidFill>
          <a:ln w="34925" algn="ctr">
            <a:solidFill>
              <a:srgbClr val="000080"/>
            </a:solidFill>
            <a:miter lim="800000"/>
            <a:headEnd/>
            <a:tailEnd/>
          </a:ln>
          <a:effectLst/>
        </p:spPr>
        <p:txBody>
          <a:bodyPr anchor="ctr">
            <a:spAutoFit/>
          </a:bodyPr>
          <a:lstStyle/>
          <a:p>
            <a:endParaRPr lang="zh-CN" altLang="en-US"/>
          </a:p>
        </p:txBody>
      </p:sp>
      <p:sp>
        <p:nvSpPr>
          <p:cNvPr id="481303" name="Rectangle 23"/>
          <p:cNvSpPr>
            <a:spLocks noChangeArrowheads="1"/>
          </p:cNvSpPr>
          <p:nvPr/>
        </p:nvSpPr>
        <p:spPr bwMode="auto">
          <a:xfrm>
            <a:off x="3592513" y="5815013"/>
            <a:ext cx="649287" cy="144462"/>
          </a:xfrm>
          <a:prstGeom prst="rect">
            <a:avLst/>
          </a:prstGeom>
          <a:solidFill>
            <a:srgbClr val="FFFF66"/>
          </a:solidFill>
          <a:ln w="34925" algn="ctr">
            <a:solidFill>
              <a:srgbClr val="000080"/>
            </a:solidFill>
            <a:miter lim="800000"/>
            <a:headEnd/>
            <a:tailEnd/>
          </a:ln>
          <a:effectLst/>
        </p:spPr>
        <p:txBody>
          <a:bodyPr wrap="none" anchor="ctr">
            <a:spAutoFit/>
          </a:bodyPr>
          <a:lstStyle/>
          <a:p>
            <a:endParaRPr lang="zh-CN" altLang="en-US"/>
          </a:p>
        </p:txBody>
      </p:sp>
      <p:sp>
        <p:nvSpPr>
          <p:cNvPr id="481304" name="Rectangle 24"/>
          <p:cNvSpPr>
            <a:spLocks noChangeArrowheads="1"/>
          </p:cNvSpPr>
          <p:nvPr/>
        </p:nvSpPr>
        <p:spPr bwMode="auto">
          <a:xfrm>
            <a:off x="5500688" y="5781675"/>
            <a:ext cx="649287" cy="188913"/>
          </a:xfrm>
          <a:prstGeom prst="rect">
            <a:avLst/>
          </a:prstGeom>
          <a:solidFill>
            <a:srgbClr val="FFFF66"/>
          </a:solidFill>
          <a:ln w="34925" algn="ctr">
            <a:solidFill>
              <a:srgbClr val="000080"/>
            </a:solidFill>
            <a:miter lim="800000"/>
            <a:headEnd/>
            <a:tailEnd/>
          </a:ln>
          <a:effectLst/>
        </p:spPr>
        <p:txBody>
          <a:bodyPr wrap="none" anchor="ctr">
            <a:spAutoFit/>
          </a:bodyPr>
          <a:lstStyle/>
          <a:p>
            <a:endParaRPr lang="zh-CN" altLang="en-US"/>
          </a:p>
        </p:txBody>
      </p:sp>
      <p:sp>
        <p:nvSpPr>
          <p:cNvPr id="481305" name="Rectangle 25"/>
          <p:cNvSpPr>
            <a:spLocks noChangeArrowheads="1"/>
          </p:cNvSpPr>
          <p:nvPr/>
        </p:nvSpPr>
        <p:spPr bwMode="auto">
          <a:xfrm>
            <a:off x="7462838" y="5338763"/>
            <a:ext cx="655637" cy="620712"/>
          </a:xfrm>
          <a:prstGeom prst="rect">
            <a:avLst/>
          </a:prstGeom>
          <a:solidFill>
            <a:srgbClr val="FFFF66"/>
          </a:solidFill>
          <a:ln w="34925" algn="ctr">
            <a:solidFill>
              <a:srgbClr val="000080"/>
            </a:solidFill>
            <a:miter lim="800000"/>
            <a:headEnd/>
            <a:tailEnd/>
          </a:ln>
          <a:effectLst/>
        </p:spPr>
        <p:txBody>
          <a:bodyPr wrap="none" anchor="ctr">
            <a:spAutoFit/>
          </a:bodyPr>
          <a:lstStyle/>
          <a:p>
            <a:endParaRPr lang="zh-CN" altLang="en-US"/>
          </a:p>
        </p:txBody>
      </p:sp>
      <p:sp>
        <p:nvSpPr>
          <p:cNvPr id="481306" name="Text Box 26"/>
          <p:cNvSpPr txBox="1">
            <a:spLocks noChangeArrowheads="1"/>
          </p:cNvSpPr>
          <p:nvPr/>
        </p:nvSpPr>
        <p:spPr bwMode="auto">
          <a:xfrm>
            <a:off x="1490663" y="2295525"/>
            <a:ext cx="990600" cy="3829050"/>
          </a:xfrm>
          <a:prstGeom prst="rect">
            <a:avLst/>
          </a:prstGeom>
          <a:noFill/>
          <a:ln w="9525">
            <a:noFill/>
            <a:miter lim="800000"/>
            <a:headEnd/>
            <a:tailEnd/>
          </a:ln>
          <a:effectLst/>
        </p:spPr>
        <p:txBody>
          <a:bodyPr>
            <a:spAutoFit/>
          </a:bodyPr>
          <a:lstStyle/>
          <a:p>
            <a:pPr algn="r" eaLnBrk="1" hangingPunct="1">
              <a:spcBef>
                <a:spcPct val="320000"/>
              </a:spcBef>
            </a:pPr>
            <a:r>
              <a:rPr lang="en-US" altLang="zh-CN" b="1">
                <a:solidFill>
                  <a:srgbClr val="0000CC"/>
                </a:solidFill>
                <a:ea typeface="宋体" pitchFamily="2" charset="-122"/>
                <a:cs typeface="Arial" pitchFamily="34" charset="0"/>
              </a:rPr>
              <a:t>120 —</a:t>
            </a:r>
          </a:p>
          <a:p>
            <a:pPr algn="r" eaLnBrk="1" hangingPunct="1">
              <a:spcBef>
                <a:spcPct val="320000"/>
              </a:spcBef>
            </a:pPr>
            <a:r>
              <a:rPr lang="en-US" altLang="zh-CN" b="1">
                <a:solidFill>
                  <a:srgbClr val="0000CC"/>
                </a:solidFill>
                <a:ea typeface="宋体" pitchFamily="2" charset="-122"/>
                <a:cs typeface="Arial" pitchFamily="34" charset="0"/>
              </a:rPr>
              <a:t>80 —</a:t>
            </a:r>
          </a:p>
          <a:p>
            <a:pPr algn="r" eaLnBrk="1" hangingPunct="1">
              <a:spcBef>
                <a:spcPct val="320000"/>
              </a:spcBef>
            </a:pPr>
            <a:r>
              <a:rPr lang="en-US" altLang="zh-CN" b="1">
                <a:solidFill>
                  <a:srgbClr val="0000CC"/>
                </a:solidFill>
                <a:ea typeface="宋体" pitchFamily="2" charset="-122"/>
                <a:cs typeface="Arial" pitchFamily="34" charset="0"/>
              </a:rPr>
              <a:t>40 —</a:t>
            </a:r>
          </a:p>
          <a:p>
            <a:pPr algn="r" eaLnBrk="1" hangingPunct="1">
              <a:spcBef>
                <a:spcPct val="320000"/>
              </a:spcBef>
            </a:pPr>
            <a:r>
              <a:rPr lang="en-US" altLang="zh-CN" b="1">
                <a:solidFill>
                  <a:srgbClr val="0000CC"/>
                </a:solidFill>
                <a:ea typeface="宋体" pitchFamily="2" charset="-122"/>
                <a:cs typeface="Arial" pitchFamily="34" charset="0"/>
              </a:rPr>
              <a:t>0 —</a:t>
            </a:r>
          </a:p>
        </p:txBody>
      </p:sp>
      <p:sp>
        <p:nvSpPr>
          <p:cNvPr id="481307" name="Line 27"/>
          <p:cNvSpPr>
            <a:spLocks noChangeShapeType="1"/>
          </p:cNvSpPr>
          <p:nvPr/>
        </p:nvSpPr>
        <p:spPr bwMode="auto">
          <a:xfrm flipV="1">
            <a:off x="2176463" y="1981200"/>
            <a:ext cx="0" cy="3962400"/>
          </a:xfrm>
          <a:prstGeom prst="line">
            <a:avLst/>
          </a:prstGeom>
          <a:noFill/>
          <a:ln w="22225">
            <a:solidFill>
              <a:srgbClr val="000080"/>
            </a:solidFill>
            <a:round/>
            <a:headEnd/>
            <a:tailEnd/>
          </a:ln>
          <a:effectLst/>
        </p:spPr>
        <p:txBody>
          <a:bodyPr/>
          <a:lstStyle/>
          <a:p>
            <a:endParaRPr lang="zh-CN" altLang="en-US"/>
          </a:p>
        </p:txBody>
      </p:sp>
      <p:grpSp>
        <p:nvGrpSpPr>
          <p:cNvPr id="481308" name="Group 28"/>
          <p:cNvGrpSpPr>
            <a:grpSpLocks/>
          </p:cNvGrpSpPr>
          <p:nvPr/>
        </p:nvGrpSpPr>
        <p:grpSpPr bwMode="auto">
          <a:xfrm>
            <a:off x="311150" y="228600"/>
            <a:ext cx="792163" cy="1295400"/>
            <a:chOff x="5136" y="960"/>
            <a:chExt cx="528" cy="864"/>
          </a:xfrm>
        </p:grpSpPr>
        <p:sp>
          <p:nvSpPr>
            <p:cNvPr id="481309" name="Oval 29"/>
            <p:cNvSpPr>
              <a:spLocks noChangeArrowheads="1"/>
            </p:cNvSpPr>
            <p:nvPr/>
          </p:nvSpPr>
          <p:spPr bwMode="auto">
            <a:xfrm>
              <a:off x="5136"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0" name="Oval 30"/>
            <p:cNvSpPr>
              <a:spLocks noChangeArrowheads="1"/>
            </p:cNvSpPr>
            <p:nvPr/>
          </p:nvSpPr>
          <p:spPr bwMode="auto">
            <a:xfrm>
              <a:off x="5248"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1" name="Oval 31"/>
            <p:cNvSpPr>
              <a:spLocks noChangeArrowheads="1"/>
            </p:cNvSpPr>
            <p:nvPr/>
          </p:nvSpPr>
          <p:spPr bwMode="auto">
            <a:xfrm>
              <a:off x="5360"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2" name="Oval 32"/>
            <p:cNvSpPr>
              <a:spLocks noChangeArrowheads="1"/>
            </p:cNvSpPr>
            <p:nvPr/>
          </p:nvSpPr>
          <p:spPr bwMode="auto">
            <a:xfrm>
              <a:off x="5136"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3" name="Oval 33"/>
            <p:cNvSpPr>
              <a:spLocks noChangeArrowheads="1"/>
            </p:cNvSpPr>
            <p:nvPr/>
          </p:nvSpPr>
          <p:spPr bwMode="auto">
            <a:xfrm>
              <a:off x="5248"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4" name="Oval 34"/>
            <p:cNvSpPr>
              <a:spLocks noChangeArrowheads="1"/>
            </p:cNvSpPr>
            <p:nvPr/>
          </p:nvSpPr>
          <p:spPr bwMode="auto">
            <a:xfrm>
              <a:off x="5360"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5" name="Oval 35"/>
            <p:cNvSpPr>
              <a:spLocks noChangeArrowheads="1"/>
            </p:cNvSpPr>
            <p:nvPr/>
          </p:nvSpPr>
          <p:spPr bwMode="auto">
            <a:xfrm>
              <a:off x="5472" y="1072"/>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16" name="Oval 36"/>
            <p:cNvSpPr>
              <a:spLocks noChangeArrowheads="1"/>
            </p:cNvSpPr>
            <p:nvPr/>
          </p:nvSpPr>
          <p:spPr bwMode="auto">
            <a:xfrm>
              <a:off x="5136" y="1184"/>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7" name="Oval 37"/>
            <p:cNvSpPr>
              <a:spLocks noChangeArrowheads="1"/>
            </p:cNvSpPr>
            <p:nvPr/>
          </p:nvSpPr>
          <p:spPr bwMode="auto">
            <a:xfrm>
              <a:off x="5248" y="1184"/>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18" name="Oval 38"/>
            <p:cNvSpPr>
              <a:spLocks noChangeArrowheads="1"/>
            </p:cNvSpPr>
            <p:nvPr/>
          </p:nvSpPr>
          <p:spPr bwMode="auto">
            <a:xfrm>
              <a:off x="5360" y="1184"/>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19" name="Oval 39"/>
            <p:cNvSpPr>
              <a:spLocks noChangeArrowheads="1"/>
            </p:cNvSpPr>
            <p:nvPr/>
          </p:nvSpPr>
          <p:spPr bwMode="auto">
            <a:xfrm>
              <a:off x="5472" y="1184"/>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20" name="Oval 40"/>
            <p:cNvSpPr>
              <a:spLocks noChangeArrowheads="1"/>
            </p:cNvSpPr>
            <p:nvPr/>
          </p:nvSpPr>
          <p:spPr bwMode="auto">
            <a:xfrm>
              <a:off x="5584" y="1184"/>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21" name="Oval 41"/>
            <p:cNvSpPr>
              <a:spLocks noChangeArrowheads="1"/>
            </p:cNvSpPr>
            <p:nvPr/>
          </p:nvSpPr>
          <p:spPr bwMode="auto">
            <a:xfrm>
              <a:off x="5136" y="1296"/>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1322" name="Oval 42"/>
            <p:cNvSpPr>
              <a:spLocks noChangeArrowheads="1"/>
            </p:cNvSpPr>
            <p:nvPr/>
          </p:nvSpPr>
          <p:spPr bwMode="auto">
            <a:xfrm>
              <a:off x="5248" y="1296"/>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23" name="Oval 43"/>
            <p:cNvSpPr>
              <a:spLocks noChangeArrowheads="1"/>
            </p:cNvSpPr>
            <p:nvPr/>
          </p:nvSpPr>
          <p:spPr bwMode="auto">
            <a:xfrm>
              <a:off x="5360" y="1296"/>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24" name="Oval 44"/>
            <p:cNvSpPr>
              <a:spLocks noChangeArrowheads="1"/>
            </p:cNvSpPr>
            <p:nvPr/>
          </p:nvSpPr>
          <p:spPr bwMode="auto">
            <a:xfrm>
              <a:off x="5472" y="1296"/>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25" name="Oval 45"/>
            <p:cNvSpPr>
              <a:spLocks noChangeArrowheads="1"/>
            </p:cNvSpPr>
            <p:nvPr/>
          </p:nvSpPr>
          <p:spPr bwMode="auto">
            <a:xfrm>
              <a:off x="5136" y="1408"/>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26" name="Oval 46"/>
            <p:cNvSpPr>
              <a:spLocks noChangeArrowheads="1"/>
            </p:cNvSpPr>
            <p:nvPr/>
          </p:nvSpPr>
          <p:spPr bwMode="auto">
            <a:xfrm>
              <a:off x="5248" y="1408"/>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27" name="Oval 47"/>
            <p:cNvSpPr>
              <a:spLocks noChangeArrowheads="1"/>
            </p:cNvSpPr>
            <p:nvPr/>
          </p:nvSpPr>
          <p:spPr bwMode="auto">
            <a:xfrm>
              <a:off x="5360" y="1408"/>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28" name="Oval 48"/>
            <p:cNvSpPr>
              <a:spLocks noChangeArrowheads="1"/>
            </p:cNvSpPr>
            <p:nvPr/>
          </p:nvSpPr>
          <p:spPr bwMode="auto">
            <a:xfrm>
              <a:off x="5472" y="1408"/>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29" name="Oval 4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1330" name="Oval 50"/>
            <p:cNvSpPr>
              <a:spLocks noChangeArrowheads="1"/>
            </p:cNvSpPr>
            <p:nvPr/>
          </p:nvSpPr>
          <p:spPr bwMode="auto">
            <a:xfrm>
              <a:off x="5136" y="1520"/>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1331" name="Oval 51"/>
            <p:cNvSpPr>
              <a:spLocks noChangeArrowheads="1"/>
            </p:cNvSpPr>
            <p:nvPr/>
          </p:nvSpPr>
          <p:spPr bwMode="auto">
            <a:xfrm>
              <a:off x="5248" y="1520"/>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32" name="Oval 52"/>
            <p:cNvSpPr>
              <a:spLocks noChangeArrowheads="1"/>
            </p:cNvSpPr>
            <p:nvPr/>
          </p:nvSpPr>
          <p:spPr bwMode="auto">
            <a:xfrm>
              <a:off x="5360" y="1520"/>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33" name="Oval 5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1334" name="Oval 54"/>
            <p:cNvSpPr>
              <a:spLocks noChangeArrowheads="1"/>
            </p:cNvSpPr>
            <p:nvPr/>
          </p:nvSpPr>
          <p:spPr bwMode="auto">
            <a:xfrm>
              <a:off x="5136" y="1632"/>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35" name="Oval 55"/>
            <p:cNvSpPr>
              <a:spLocks noChangeArrowheads="1"/>
            </p:cNvSpPr>
            <p:nvPr/>
          </p:nvSpPr>
          <p:spPr bwMode="auto">
            <a:xfrm>
              <a:off x="5248" y="1632"/>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1336" name="Oval 5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1337" name="Oval 57"/>
            <p:cNvSpPr>
              <a:spLocks noChangeArrowheads="1"/>
            </p:cNvSpPr>
            <p:nvPr/>
          </p:nvSpPr>
          <p:spPr bwMode="auto">
            <a:xfrm>
              <a:off x="5472" y="1632"/>
              <a:ext cx="80" cy="80"/>
            </a:xfrm>
            <a:prstGeom prst="ellipse">
              <a:avLst/>
            </a:prstGeom>
            <a:solidFill>
              <a:srgbClr val="FFFFFF"/>
            </a:solidFill>
            <a:ln w="9525" algn="ctr">
              <a:noFill/>
              <a:round/>
              <a:headEnd/>
              <a:tailEnd/>
            </a:ln>
            <a:effectLst/>
          </p:spPr>
          <p:txBody>
            <a:bodyPr wrap="none" anchor="ctr"/>
            <a:lstStyle/>
            <a:p>
              <a:endParaRPr lang="zh-CN" altLang="en-US"/>
            </a:p>
          </p:txBody>
        </p:sp>
        <p:sp>
          <p:nvSpPr>
            <p:cNvPr id="481338" name="Oval 5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1339" name="Oval 59"/>
            <p:cNvSpPr>
              <a:spLocks noChangeArrowheads="1"/>
            </p:cNvSpPr>
            <p:nvPr/>
          </p:nvSpPr>
          <p:spPr bwMode="auto">
            <a:xfrm>
              <a:off x="5472" y="1744"/>
              <a:ext cx="80" cy="80"/>
            </a:xfrm>
            <a:prstGeom prst="ellipse">
              <a:avLst/>
            </a:prstGeom>
            <a:solidFill>
              <a:srgbClr val="FFFFFF"/>
            </a:solidFill>
            <a:ln w="9525">
              <a:noFill/>
              <a:round/>
              <a:headEnd/>
              <a:tailEnd/>
            </a:ln>
            <a:effectLst/>
          </p:spPr>
          <p:txBody>
            <a:bodyPr wrap="none" anchor="ctr"/>
            <a:lstStyle/>
            <a:p>
              <a:endParaRPr lang="zh-CN" altLang="en-US"/>
            </a:p>
          </p:txBody>
        </p:sp>
      </p:grpSp>
      <p:grpSp>
        <p:nvGrpSpPr>
          <p:cNvPr id="481340" name="Group 4"/>
          <p:cNvGrpSpPr>
            <a:grpSpLocks/>
          </p:cNvGrpSpPr>
          <p:nvPr/>
        </p:nvGrpSpPr>
        <p:grpSpPr bwMode="auto">
          <a:xfrm>
            <a:off x="304800" y="1030288"/>
            <a:ext cx="8153400" cy="82550"/>
            <a:chOff x="240" y="893"/>
            <a:chExt cx="5232" cy="115"/>
          </a:xfrm>
        </p:grpSpPr>
        <p:sp>
          <p:nvSpPr>
            <p:cNvPr id="434181" name="Rectangle 5"/>
            <p:cNvSpPr>
              <a:spLocks noChangeArrowheads="1"/>
            </p:cNvSpPr>
            <p:nvPr/>
          </p:nvSpPr>
          <p:spPr bwMode="auto">
            <a:xfrm>
              <a:off x="4320" y="893"/>
              <a:ext cx="1152" cy="115"/>
            </a:xfrm>
            <a:prstGeom prst="rect">
              <a:avLst/>
            </a:prstGeom>
            <a:solidFill>
              <a:srgbClr val="9999FF"/>
            </a:solidFill>
            <a:ln w="9525" algn="ctr">
              <a:noFill/>
              <a:miter lim="800000"/>
              <a:headEnd/>
              <a:tailEnd/>
            </a:ln>
            <a:effectLst/>
          </p:spPr>
          <p:txBody>
            <a:bodyPr wrap="none" anchor="ctr"/>
            <a:lstStyle/>
            <a:p>
              <a:pPr algn="ctr" eaLnBrk="1" hangingPunct="1">
                <a:spcBef>
                  <a:spcPct val="0"/>
                </a:spcBef>
              </a:pPr>
              <a:endParaRPr lang="zh-CN" altLang="en-US" sz="2400">
                <a:latin typeface="Times New Roman" pitchFamily="18" charset="0"/>
                <a:ea typeface="MS PGothic" pitchFamily="34" charset="-128"/>
                <a:cs typeface="Arial" pitchFamily="34" charset="0"/>
              </a:endParaRPr>
            </a:p>
          </p:txBody>
        </p:sp>
        <p:sp>
          <p:nvSpPr>
            <p:cNvPr id="434182" name="Line 6"/>
            <p:cNvSpPr>
              <a:spLocks noChangeShapeType="1"/>
            </p:cNvSpPr>
            <p:nvPr/>
          </p:nvSpPr>
          <p:spPr bwMode="auto">
            <a:xfrm>
              <a:off x="240" y="941"/>
              <a:ext cx="5232" cy="0"/>
            </a:xfrm>
            <a:prstGeom prst="line">
              <a:avLst/>
            </a:prstGeom>
            <a:noFill/>
            <a:ln w="9525">
              <a:noFill/>
              <a:round/>
              <a:headEnd/>
              <a:tailEnd/>
            </a:ln>
            <a:effectLst/>
          </p:spPr>
          <p:txBody>
            <a:bodyPr wrap="none" anchor="ctr"/>
            <a:lstStyle/>
            <a:p>
              <a:endParaRPr lang="zh-CN" altLang="en-US"/>
            </a:p>
          </p:txBody>
        </p:sp>
      </p:grpSp>
      <p:sp>
        <p:nvSpPr>
          <p:cNvPr id="481343" name="Line 63"/>
          <p:cNvSpPr>
            <a:spLocks noChangeShapeType="1"/>
          </p:cNvSpPr>
          <p:nvPr/>
        </p:nvSpPr>
        <p:spPr bwMode="auto">
          <a:xfrm>
            <a:off x="1752600" y="1069975"/>
            <a:ext cx="5399088" cy="0"/>
          </a:xfrm>
          <a:prstGeom prst="line">
            <a:avLst/>
          </a:prstGeom>
          <a:noFill/>
          <a:ln w="9525">
            <a:solidFill>
              <a:srgbClr val="5D5DFF"/>
            </a:solidFill>
            <a:round/>
            <a:headEnd/>
            <a:tailEnd/>
          </a:ln>
          <a:effec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Text Box 2"/>
          <p:cNvSpPr txBox="1">
            <a:spLocks noChangeArrowheads="1"/>
          </p:cNvSpPr>
          <p:nvPr/>
        </p:nvSpPr>
        <p:spPr bwMode="auto">
          <a:xfrm>
            <a:off x="1524000" y="242888"/>
            <a:ext cx="6502400" cy="519112"/>
          </a:xfrm>
          <a:prstGeom prst="rect">
            <a:avLst/>
          </a:prstGeom>
          <a:noFill/>
          <a:ln w="12700">
            <a:noFill/>
            <a:miter lim="800000"/>
            <a:headEnd/>
            <a:tailEnd/>
          </a:ln>
          <a:effectLst/>
        </p:spPr>
        <p:txBody>
          <a:bodyPr>
            <a:spAutoFit/>
          </a:bodyPr>
          <a:lstStyle/>
          <a:p>
            <a:r>
              <a:rPr kumimoji="1" lang="en-US" altLang="zh-CN" sz="2800" b="1">
                <a:solidFill>
                  <a:srgbClr val="000099"/>
                </a:solidFill>
                <a:latin typeface="Tahoma" pitchFamily="34" charset="0"/>
                <a:cs typeface="Arial" pitchFamily="34" charset="0"/>
              </a:rPr>
              <a:t>CYP2C19</a:t>
            </a:r>
            <a:r>
              <a:rPr kumimoji="1" lang="zh-CN" altLang="en-US" sz="2800" b="1">
                <a:solidFill>
                  <a:srgbClr val="000099"/>
                </a:solidFill>
                <a:latin typeface="Tahoma" pitchFamily="34" charset="0"/>
                <a:cs typeface="Arial" pitchFamily="34" charset="0"/>
              </a:rPr>
              <a:t>底物</a:t>
            </a:r>
            <a:r>
              <a:rPr kumimoji="1" lang="en-US" altLang="zh-CN" sz="2800" b="1">
                <a:solidFill>
                  <a:srgbClr val="000099"/>
                </a:solidFill>
                <a:latin typeface="Tahoma" pitchFamily="34" charset="0"/>
                <a:cs typeface="Arial" pitchFamily="34" charset="0"/>
              </a:rPr>
              <a:t>II</a:t>
            </a:r>
            <a:r>
              <a:rPr kumimoji="1" lang="zh-CN" altLang="zh-CN" sz="2800" b="1">
                <a:solidFill>
                  <a:srgbClr val="000099"/>
                </a:solidFill>
                <a:latin typeface="Tahoma" pitchFamily="34" charset="0"/>
                <a:cs typeface="Arial" pitchFamily="34" charset="0"/>
              </a:rPr>
              <a:t>期临床试验</a:t>
            </a:r>
            <a:endParaRPr kumimoji="1" lang="zh-CN" altLang="en-US" sz="2800" b="1">
              <a:solidFill>
                <a:srgbClr val="000099"/>
              </a:solidFill>
              <a:latin typeface="Tahoma" pitchFamily="34" charset="0"/>
              <a:cs typeface="Arial" pitchFamily="34" charset="0"/>
            </a:endParaRPr>
          </a:p>
        </p:txBody>
      </p:sp>
      <p:sp>
        <p:nvSpPr>
          <p:cNvPr id="483332" name="Text Box 4"/>
          <p:cNvSpPr txBox="1">
            <a:spLocks noChangeArrowheads="1"/>
          </p:cNvSpPr>
          <p:nvPr/>
        </p:nvSpPr>
        <p:spPr bwMode="auto">
          <a:xfrm>
            <a:off x="2994025" y="6034088"/>
            <a:ext cx="311150" cy="366712"/>
          </a:xfrm>
          <a:prstGeom prst="rect">
            <a:avLst/>
          </a:prstGeom>
          <a:noFill/>
          <a:ln w="12700">
            <a:noFill/>
            <a:miter lim="800000"/>
            <a:headEnd/>
            <a:tailEnd/>
          </a:ln>
          <a:effectLst/>
        </p:spPr>
        <p:txBody>
          <a:bodyPr wrap="none">
            <a:spAutoFit/>
          </a:bodyPr>
          <a:lstStyle/>
          <a:p>
            <a:pPr eaLnBrk="1" hangingPunct="1">
              <a:spcBef>
                <a:spcPct val="0"/>
              </a:spcBef>
            </a:pPr>
            <a:r>
              <a:rPr lang="zh-CN" altLang="en-US" b="1">
                <a:solidFill>
                  <a:srgbClr val="0000CC"/>
                </a:solidFill>
                <a:ea typeface="宋体" pitchFamily="2" charset="-122"/>
                <a:cs typeface="Arial" pitchFamily="34" charset="0"/>
              </a:rPr>
              <a:t>1</a:t>
            </a:r>
          </a:p>
        </p:txBody>
      </p:sp>
      <p:sp>
        <p:nvSpPr>
          <p:cNvPr id="483333" name="Text Box 5"/>
          <p:cNvSpPr txBox="1">
            <a:spLocks noChangeArrowheads="1"/>
          </p:cNvSpPr>
          <p:nvPr/>
        </p:nvSpPr>
        <p:spPr bwMode="auto">
          <a:xfrm>
            <a:off x="4926013" y="6034088"/>
            <a:ext cx="311150" cy="366712"/>
          </a:xfrm>
          <a:prstGeom prst="rect">
            <a:avLst/>
          </a:prstGeom>
          <a:noFill/>
          <a:ln w="12700">
            <a:noFill/>
            <a:miter lim="800000"/>
            <a:headEnd/>
            <a:tailEnd/>
          </a:ln>
          <a:effectLst/>
        </p:spPr>
        <p:txBody>
          <a:bodyPr wrap="none">
            <a:spAutoFit/>
          </a:bodyPr>
          <a:lstStyle/>
          <a:p>
            <a:pPr eaLnBrk="1" hangingPunct="1">
              <a:spcBef>
                <a:spcPct val="0"/>
              </a:spcBef>
            </a:pPr>
            <a:r>
              <a:rPr lang="zh-CN" altLang="en-US" b="1">
                <a:solidFill>
                  <a:srgbClr val="0000CC"/>
                </a:solidFill>
                <a:ea typeface="宋体" pitchFamily="2" charset="-122"/>
                <a:cs typeface="Arial" pitchFamily="34" charset="0"/>
              </a:rPr>
              <a:t>2</a:t>
            </a:r>
          </a:p>
        </p:txBody>
      </p:sp>
      <p:sp>
        <p:nvSpPr>
          <p:cNvPr id="483334" name="Text Box 6"/>
          <p:cNvSpPr txBox="1">
            <a:spLocks noChangeArrowheads="1"/>
          </p:cNvSpPr>
          <p:nvPr/>
        </p:nvSpPr>
        <p:spPr bwMode="auto">
          <a:xfrm>
            <a:off x="6880225" y="6034088"/>
            <a:ext cx="311150" cy="366712"/>
          </a:xfrm>
          <a:prstGeom prst="rect">
            <a:avLst/>
          </a:prstGeom>
          <a:noFill/>
          <a:ln w="12700">
            <a:noFill/>
            <a:miter lim="800000"/>
            <a:headEnd/>
            <a:tailEnd/>
          </a:ln>
          <a:effectLst/>
        </p:spPr>
        <p:txBody>
          <a:bodyPr wrap="none">
            <a:spAutoFit/>
          </a:bodyPr>
          <a:lstStyle/>
          <a:p>
            <a:pPr eaLnBrk="1" hangingPunct="1">
              <a:spcBef>
                <a:spcPct val="0"/>
              </a:spcBef>
            </a:pPr>
            <a:r>
              <a:rPr lang="zh-CN" altLang="en-US" b="1">
                <a:solidFill>
                  <a:srgbClr val="0000CC"/>
                </a:solidFill>
                <a:ea typeface="宋体" pitchFamily="2" charset="-122"/>
                <a:cs typeface="Arial" pitchFamily="34" charset="0"/>
              </a:rPr>
              <a:t>3</a:t>
            </a:r>
          </a:p>
        </p:txBody>
      </p:sp>
      <p:sp>
        <p:nvSpPr>
          <p:cNvPr id="483335" name="Text Box 7"/>
          <p:cNvSpPr txBox="1">
            <a:spLocks noChangeArrowheads="1"/>
          </p:cNvSpPr>
          <p:nvPr/>
        </p:nvSpPr>
        <p:spPr bwMode="auto">
          <a:xfrm>
            <a:off x="4073525" y="6334125"/>
            <a:ext cx="2555875" cy="457200"/>
          </a:xfrm>
          <a:prstGeom prst="rect">
            <a:avLst/>
          </a:prstGeom>
          <a:noFill/>
          <a:ln w="12700">
            <a:noFill/>
            <a:miter lim="800000"/>
            <a:headEnd/>
            <a:tailEnd/>
          </a:ln>
          <a:effectLst/>
        </p:spPr>
        <p:txBody>
          <a:bodyPr>
            <a:spAutoFit/>
          </a:bodyPr>
          <a:lstStyle/>
          <a:p>
            <a:pPr eaLnBrk="1" hangingPunct="1">
              <a:spcBef>
                <a:spcPct val="0"/>
              </a:spcBef>
            </a:pPr>
            <a:r>
              <a:rPr lang="zh-CN" altLang="en-US" sz="2400" b="1">
                <a:solidFill>
                  <a:srgbClr val="0000CC"/>
                </a:solidFill>
                <a:cs typeface="Arial" pitchFamily="34" charset="0"/>
              </a:rPr>
              <a:t>临床试验中心</a:t>
            </a:r>
          </a:p>
        </p:txBody>
      </p:sp>
      <p:sp>
        <p:nvSpPr>
          <p:cNvPr id="483336" name="Text Box 8"/>
          <p:cNvSpPr txBox="1">
            <a:spLocks noChangeArrowheads="1"/>
          </p:cNvSpPr>
          <p:nvPr/>
        </p:nvSpPr>
        <p:spPr bwMode="auto">
          <a:xfrm rot="-5400000">
            <a:off x="55562" y="3367088"/>
            <a:ext cx="2022475" cy="457200"/>
          </a:xfrm>
          <a:prstGeom prst="rect">
            <a:avLst/>
          </a:prstGeom>
          <a:noFill/>
          <a:ln w="12700">
            <a:noFill/>
            <a:miter lim="800000"/>
            <a:headEnd/>
            <a:tailEnd/>
          </a:ln>
          <a:effectLst/>
        </p:spPr>
        <p:txBody>
          <a:bodyPr wrap="none">
            <a:spAutoFit/>
          </a:bodyPr>
          <a:lstStyle/>
          <a:p>
            <a:pPr eaLnBrk="1" hangingPunct="1">
              <a:spcBef>
                <a:spcPct val="0"/>
              </a:spcBef>
            </a:pPr>
            <a:r>
              <a:rPr lang="zh-CN" altLang="en-US" sz="2400" b="1">
                <a:solidFill>
                  <a:srgbClr val="0000CC"/>
                </a:solidFill>
                <a:cs typeface="Arial" pitchFamily="34" charset="0"/>
              </a:rPr>
              <a:t>血浆药物浓度</a:t>
            </a:r>
          </a:p>
        </p:txBody>
      </p:sp>
      <p:sp>
        <p:nvSpPr>
          <p:cNvPr id="483337" name="Line 9"/>
          <p:cNvSpPr>
            <a:spLocks noChangeShapeType="1"/>
          </p:cNvSpPr>
          <p:nvPr/>
        </p:nvSpPr>
        <p:spPr bwMode="auto">
          <a:xfrm>
            <a:off x="1833563" y="1260475"/>
            <a:ext cx="0" cy="4678363"/>
          </a:xfrm>
          <a:prstGeom prst="line">
            <a:avLst/>
          </a:prstGeom>
          <a:noFill/>
          <a:ln w="28575">
            <a:solidFill>
              <a:srgbClr val="000066"/>
            </a:solidFill>
            <a:round/>
            <a:headEnd/>
            <a:tailEnd/>
          </a:ln>
          <a:effectLst/>
        </p:spPr>
        <p:txBody>
          <a:bodyPr>
            <a:spAutoFit/>
          </a:bodyPr>
          <a:lstStyle/>
          <a:p>
            <a:endParaRPr lang="zh-CN" altLang="en-US"/>
          </a:p>
        </p:txBody>
      </p:sp>
      <p:sp>
        <p:nvSpPr>
          <p:cNvPr id="483338" name="Line 10"/>
          <p:cNvSpPr>
            <a:spLocks noChangeShapeType="1"/>
          </p:cNvSpPr>
          <p:nvPr/>
        </p:nvSpPr>
        <p:spPr bwMode="auto">
          <a:xfrm rot="5400000">
            <a:off x="4862513" y="2911475"/>
            <a:ext cx="0" cy="6038850"/>
          </a:xfrm>
          <a:prstGeom prst="line">
            <a:avLst/>
          </a:prstGeom>
          <a:noFill/>
          <a:ln w="28575">
            <a:solidFill>
              <a:srgbClr val="000066"/>
            </a:solidFill>
            <a:round/>
            <a:headEnd/>
            <a:tailEnd/>
          </a:ln>
          <a:effectLst/>
        </p:spPr>
        <p:txBody>
          <a:bodyPr>
            <a:spAutoFit/>
          </a:bodyPr>
          <a:lstStyle/>
          <a:p>
            <a:endParaRPr lang="zh-CN" altLang="en-US"/>
          </a:p>
        </p:txBody>
      </p:sp>
      <p:sp>
        <p:nvSpPr>
          <p:cNvPr id="483339" name="Rectangle 11"/>
          <p:cNvSpPr>
            <a:spLocks noChangeArrowheads="1"/>
          </p:cNvSpPr>
          <p:nvPr/>
        </p:nvSpPr>
        <p:spPr bwMode="auto">
          <a:xfrm>
            <a:off x="2198688" y="1817688"/>
            <a:ext cx="5616575" cy="4103687"/>
          </a:xfrm>
          <a:prstGeom prst="rect">
            <a:avLst/>
          </a:prstGeom>
          <a:solidFill>
            <a:schemeClr val="tx1"/>
          </a:solidFill>
          <a:ln w="9525">
            <a:noFill/>
            <a:miter lim="800000"/>
            <a:headEnd/>
            <a:tailEnd/>
          </a:ln>
          <a:effectLst/>
        </p:spPr>
        <p:txBody>
          <a:bodyPr wrap="none" anchor="ctr">
            <a:spAutoFit/>
          </a:bodyPr>
          <a:lstStyle/>
          <a:p>
            <a:endParaRPr lang="zh-CN" altLang="en-US"/>
          </a:p>
        </p:txBody>
      </p:sp>
      <p:sp>
        <p:nvSpPr>
          <p:cNvPr id="483340" name="Rectangle 12"/>
          <p:cNvSpPr>
            <a:spLocks noChangeArrowheads="1"/>
          </p:cNvSpPr>
          <p:nvPr/>
        </p:nvSpPr>
        <p:spPr bwMode="auto">
          <a:xfrm>
            <a:off x="1905000" y="2824163"/>
            <a:ext cx="5899150" cy="1368425"/>
          </a:xfrm>
          <a:prstGeom prst="rect">
            <a:avLst/>
          </a:prstGeom>
          <a:solidFill>
            <a:srgbClr val="DCB9FF"/>
          </a:solidFill>
          <a:ln w="9525">
            <a:noFill/>
            <a:miter lim="800000"/>
            <a:headEnd/>
            <a:tailEnd/>
          </a:ln>
          <a:effectLst/>
        </p:spPr>
        <p:txBody>
          <a:bodyPr anchor="ctr">
            <a:spAutoFit/>
          </a:bodyPr>
          <a:lstStyle/>
          <a:p>
            <a:endParaRPr lang="zh-CN" altLang="en-US"/>
          </a:p>
        </p:txBody>
      </p:sp>
      <p:sp>
        <p:nvSpPr>
          <p:cNvPr id="483341" name="Oval 13"/>
          <p:cNvSpPr>
            <a:spLocks noChangeArrowheads="1"/>
          </p:cNvSpPr>
          <p:nvPr/>
        </p:nvSpPr>
        <p:spPr bwMode="auto">
          <a:xfrm>
            <a:off x="3049588" y="23923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342" name="Oval 14"/>
          <p:cNvSpPr>
            <a:spLocks noChangeArrowheads="1"/>
          </p:cNvSpPr>
          <p:nvPr/>
        </p:nvSpPr>
        <p:spPr bwMode="auto">
          <a:xfrm>
            <a:off x="3049588"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343" name="Oval 15"/>
          <p:cNvSpPr>
            <a:spLocks noChangeArrowheads="1"/>
          </p:cNvSpPr>
          <p:nvPr/>
        </p:nvSpPr>
        <p:spPr bwMode="auto">
          <a:xfrm>
            <a:off x="3265488" y="2751138"/>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344" name="Oval 16"/>
          <p:cNvSpPr>
            <a:spLocks noChangeArrowheads="1"/>
          </p:cNvSpPr>
          <p:nvPr/>
        </p:nvSpPr>
        <p:spPr bwMode="auto">
          <a:xfrm>
            <a:off x="3049588" y="2825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45" name="Oval 17"/>
          <p:cNvSpPr>
            <a:spLocks noChangeArrowheads="1"/>
          </p:cNvSpPr>
          <p:nvPr/>
        </p:nvSpPr>
        <p:spPr bwMode="auto">
          <a:xfrm>
            <a:off x="3049588" y="31845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46" name="Oval 18"/>
          <p:cNvSpPr>
            <a:spLocks noChangeArrowheads="1"/>
          </p:cNvSpPr>
          <p:nvPr/>
        </p:nvSpPr>
        <p:spPr bwMode="auto">
          <a:xfrm>
            <a:off x="3049588" y="35115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47" name="Oval 19"/>
          <p:cNvSpPr>
            <a:spLocks noChangeArrowheads="1"/>
          </p:cNvSpPr>
          <p:nvPr/>
        </p:nvSpPr>
        <p:spPr bwMode="auto">
          <a:xfrm>
            <a:off x="3265488" y="37274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48" name="Oval 20"/>
          <p:cNvSpPr>
            <a:spLocks noChangeArrowheads="1"/>
          </p:cNvSpPr>
          <p:nvPr/>
        </p:nvSpPr>
        <p:spPr bwMode="auto">
          <a:xfrm>
            <a:off x="3049588" y="36576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49" name="Oval 21"/>
          <p:cNvSpPr>
            <a:spLocks noChangeArrowheads="1"/>
          </p:cNvSpPr>
          <p:nvPr/>
        </p:nvSpPr>
        <p:spPr bwMode="auto">
          <a:xfrm>
            <a:off x="3049588"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0" name="Oval 22"/>
          <p:cNvSpPr>
            <a:spLocks noChangeArrowheads="1"/>
          </p:cNvSpPr>
          <p:nvPr/>
        </p:nvSpPr>
        <p:spPr bwMode="auto">
          <a:xfrm>
            <a:off x="3049588"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1" name="Oval 23"/>
          <p:cNvSpPr>
            <a:spLocks noChangeArrowheads="1"/>
          </p:cNvSpPr>
          <p:nvPr/>
        </p:nvSpPr>
        <p:spPr bwMode="auto">
          <a:xfrm>
            <a:off x="3051175"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2" name="Oval 24"/>
          <p:cNvSpPr>
            <a:spLocks noChangeArrowheads="1"/>
          </p:cNvSpPr>
          <p:nvPr/>
        </p:nvSpPr>
        <p:spPr bwMode="auto">
          <a:xfrm>
            <a:off x="3265488" y="37274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3" name="Oval 25"/>
          <p:cNvSpPr>
            <a:spLocks noChangeArrowheads="1"/>
          </p:cNvSpPr>
          <p:nvPr/>
        </p:nvSpPr>
        <p:spPr bwMode="auto">
          <a:xfrm>
            <a:off x="3049588" y="36576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4" name="Oval 26"/>
          <p:cNvSpPr>
            <a:spLocks noChangeArrowheads="1"/>
          </p:cNvSpPr>
          <p:nvPr/>
        </p:nvSpPr>
        <p:spPr bwMode="auto">
          <a:xfrm>
            <a:off x="3049588"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5" name="Oval 27"/>
          <p:cNvSpPr>
            <a:spLocks noChangeArrowheads="1"/>
          </p:cNvSpPr>
          <p:nvPr/>
        </p:nvSpPr>
        <p:spPr bwMode="auto">
          <a:xfrm>
            <a:off x="3049588"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6" name="Oval 28"/>
          <p:cNvSpPr>
            <a:spLocks noChangeArrowheads="1"/>
          </p:cNvSpPr>
          <p:nvPr/>
        </p:nvSpPr>
        <p:spPr bwMode="auto">
          <a:xfrm>
            <a:off x="3051175"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7" name="Oval 29"/>
          <p:cNvSpPr>
            <a:spLocks noChangeArrowheads="1"/>
          </p:cNvSpPr>
          <p:nvPr/>
        </p:nvSpPr>
        <p:spPr bwMode="auto">
          <a:xfrm>
            <a:off x="326707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8" name="Oval 30"/>
          <p:cNvSpPr>
            <a:spLocks noChangeArrowheads="1"/>
          </p:cNvSpPr>
          <p:nvPr/>
        </p:nvSpPr>
        <p:spPr bwMode="auto">
          <a:xfrm>
            <a:off x="3049588" y="36576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59" name="Oval 31"/>
          <p:cNvSpPr>
            <a:spLocks noChangeArrowheads="1"/>
          </p:cNvSpPr>
          <p:nvPr/>
        </p:nvSpPr>
        <p:spPr bwMode="auto">
          <a:xfrm>
            <a:off x="3049588"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0" name="Oval 32"/>
          <p:cNvSpPr>
            <a:spLocks noChangeArrowheads="1"/>
          </p:cNvSpPr>
          <p:nvPr/>
        </p:nvSpPr>
        <p:spPr bwMode="auto">
          <a:xfrm>
            <a:off x="3049588"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1" name="Oval 33"/>
          <p:cNvSpPr>
            <a:spLocks noChangeArrowheads="1"/>
          </p:cNvSpPr>
          <p:nvPr/>
        </p:nvSpPr>
        <p:spPr bwMode="auto">
          <a:xfrm>
            <a:off x="3051175"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2" name="Oval 34"/>
          <p:cNvSpPr>
            <a:spLocks noChangeArrowheads="1"/>
          </p:cNvSpPr>
          <p:nvPr/>
        </p:nvSpPr>
        <p:spPr bwMode="auto">
          <a:xfrm>
            <a:off x="326707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3" name="Oval 35"/>
          <p:cNvSpPr>
            <a:spLocks noChangeArrowheads="1"/>
          </p:cNvSpPr>
          <p:nvPr/>
        </p:nvSpPr>
        <p:spPr bwMode="auto">
          <a:xfrm>
            <a:off x="3051175" y="3730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4" name="Oval 36"/>
          <p:cNvSpPr>
            <a:spLocks noChangeArrowheads="1"/>
          </p:cNvSpPr>
          <p:nvPr/>
        </p:nvSpPr>
        <p:spPr bwMode="auto">
          <a:xfrm>
            <a:off x="319405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5" name="Oval 37"/>
          <p:cNvSpPr>
            <a:spLocks noChangeArrowheads="1"/>
          </p:cNvSpPr>
          <p:nvPr/>
        </p:nvSpPr>
        <p:spPr bwMode="auto">
          <a:xfrm>
            <a:off x="2978150" y="3443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6" name="Oval 38"/>
          <p:cNvSpPr>
            <a:spLocks noChangeArrowheads="1"/>
          </p:cNvSpPr>
          <p:nvPr/>
        </p:nvSpPr>
        <p:spPr bwMode="auto">
          <a:xfrm>
            <a:off x="3194050" y="3659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7" name="Oval 39"/>
          <p:cNvSpPr>
            <a:spLocks noChangeArrowheads="1"/>
          </p:cNvSpPr>
          <p:nvPr/>
        </p:nvSpPr>
        <p:spPr bwMode="auto">
          <a:xfrm>
            <a:off x="2978150" y="39766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8" name="Oval 40"/>
          <p:cNvSpPr>
            <a:spLocks noChangeArrowheads="1"/>
          </p:cNvSpPr>
          <p:nvPr/>
        </p:nvSpPr>
        <p:spPr bwMode="auto">
          <a:xfrm>
            <a:off x="3194050" y="41925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69" name="Oval 41"/>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0" name="Oval 42"/>
          <p:cNvSpPr>
            <a:spLocks noChangeArrowheads="1"/>
          </p:cNvSpPr>
          <p:nvPr/>
        </p:nvSpPr>
        <p:spPr bwMode="auto">
          <a:xfrm>
            <a:off x="2978150" y="3443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1" name="Oval 43"/>
          <p:cNvSpPr>
            <a:spLocks noChangeArrowheads="1"/>
          </p:cNvSpPr>
          <p:nvPr/>
        </p:nvSpPr>
        <p:spPr bwMode="auto">
          <a:xfrm>
            <a:off x="3194050" y="3659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2" name="Oval 44"/>
          <p:cNvSpPr>
            <a:spLocks noChangeArrowheads="1"/>
          </p:cNvSpPr>
          <p:nvPr/>
        </p:nvSpPr>
        <p:spPr bwMode="auto">
          <a:xfrm>
            <a:off x="2978150" y="39766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3" name="Oval 45"/>
          <p:cNvSpPr>
            <a:spLocks noChangeArrowheads="1"/>
          </p:cNvSpPr>
          <p:nvPr/>
        </p:nvSpPr>
        <p:spPr bwMode="auto">
          <a:xfrm>
            <a:off x="3194050" y="41925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4" name="Oval 46"/>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5" name="Oval 47"/>
          <p:cNvSpPr>
            <a:spLocks noChangeArrowheads="1"/>
          </p:cNvSpPr>
          <p:nvPr/>
        </p:nvSpPr>
        <p:spPr bwMode="auto">
          <a:xfrm>
            <a:off x="2978150"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6" name="Oval 48"/>
          <p:cNvSpPr>
            <a:spLocks noChangeArrowheads="1"/>
          </p:cNvSpPr>
          <p:nvPr/>
        </p:nvSpPr>
        <p:spPr bwMode="auto">
          <a:xfrm>
            <a:off x="3194050" y="3659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7" name="Oval 49"/>
          <p:cNvSpPr>
            <a:spLocks noChangeArrowheads="1"/>
          </p:cNvSpPr>
          <p:nvPr/>
        </p:nvSpPr>
        <p:spPr bwMode="auto">
          <a:xfrm>
            <a:off x="2978150" y="39766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8" name="Oval 50"/>
          <p:cNvSpPr>
            <a:spLocks noChangeArrowheads="1"/>
          </p:cNvSpPr>
          <p:nvPr/>
        </p:nvSpPr>
        <p:spPr bwMode="auto">
          <a:xfrm>
            <a:off x="3194050" y="41925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79" name="Oval 51"/>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0" name="Oval 52"/>
          <p:cNvSpPr>
            <a:spLocks noChangeArrowheads="1"/>
          </p:cNvSpPr>
          <p:nvPr/>
        </p:nvSpPr>
        <p:spPr bwMode="auto">
          <a:xfrm>
            <a:off x="2978150"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1" name="Oval 53"/>
          <p:cNvSpPr>
            <a:spLocks noChangeArrowheads="1"/>
          </p:cNvSpPr>
          <p:nvPr/>
        </p:nvSpPr>
        <p:spPr bwMode="auto">
          <a:xfrm>
            <a:off x="2978150"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2" name="Oval 54"/>
          <p:cNvSpPr>
            <a:spLocks noChangeArrowheads="1"/>
          </p:cNvSpPr>
          <p:nvPr/>
        </p:nvSpPr>
        <p:spPr bwMode="auto">
          <a:xfrm>
            <a:off x="2978150" y="39766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3" name="Oval 55"/>
          <p:cNvSpPr>
            <a:spLocks noChangeArrowheads="1"/>
          </p:cNvSpPr>
          <p:nvPr/>
        </p:nvSpPr>
        <p:spPr bwMode="auto">
          <a:xfrm>
            <a:off x="3194050" y="41925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4" name="Oval 56"/>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5" name="Oval 57"/>
          <p:cNvSpPr>
            <a:spLocks noChangeArrowheads="1"/>
          </p:cNvSpPr>
          <p:nvPr/>
        </p:nvSpPr>
        <p:spPr bwMode="auto">
          <a:xfrm>
            <a:off x="2978150"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6" name="Oval 58"/>
          <p:cNvSpPr>
            <a:spLocks noChangeArrowheads="1"/>
          </p:cNvSpPr>
          <p:nvPr/>
        </p:nvSpPr>
        <p:spPr bwMode="auto">
          <a:xfrm>
            <a:off x="2978150"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7" name="Oval 59"/>
          <p:cNvSpPr>
            <a:spLocks noChangeArrowheads="1"/>
          </p:cNvSpPr>
          <p:nvPr/>
        </p:nvSpPr>
        <p:spPr bwMode="auto">
          <a:xfrm>
            <a:off x="2979738"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8" name="Oval 60"/>
          <p:cNvSpPr>
            <a:spLocks noChangeArrowheads="1"/>
          </p:cNvSpPr>
          <p:nvPr/>
        </p:nvSpPr>
        <p:spPr bwMode="auto">
          <a:xfrm>
            <a:off x="2906713" y="29702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89" name="Oval 61"/>
          <p:cNvSpPr>
            <a:spLocks noChangeArrowheads="1"/>
          </p:cNvSpPr>
          <p:nvPr/>
        </p:nvSpPr>
        <p:spPr bwMode="auto">
          <a:xfrm>
            <a:off x="3122613" y="3443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0" name="Oval 62"/>
          <p:cNvSpPr>
            <a:spLocks noChangeArrowheads="1"/>
          </p:cNvSpPr>
          <p:nvPr/>
        </p:nvSpPr>
        <p:spPr bwMode="auto">
          <a:xfrm>
            <a:off x="2906713" y="36560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1" name="Oval 63"/>
          <p:cNvSpPr>
            <a:spLocks noChangeArrowheads="1"/>
          </p:cNvSpPr>
          <p:nvPr/>
        </p:nvSpPr>
        <p:spPr bwMode="auto">
          <a:xfrm>
            <a:off x="3122613" y="39766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2" name="Oval 64"/>
          <p:cNvSpPr>
            <a:spLocks noChangeArrowheads="1"/>
          </p:cNvSpPr>
          <p:nvPr/>
        </p:nvSpPr>
        <p:spPr bwMode="auto">
          <a:xfrm>
            <a:off x="2906713" y="38020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3" name="Oval 65"/>
          <p:cNvSpPr>
            <a:spLocks noChangeArrowheads="1"/>
          </p:cNvSpPr>
          <p:nvPr/>
        </p:nvSpPr>
        <p:spPr bwMode="auto">
          <a:xfrm>
            <a:off x="3122613"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4" name="Oval 66"/>
          <p:cNvSpPr>
            <a:spLocks noChangeArrowheads="1"/>
          </p:cNvSpPr>
          <p:nvPr/>
        </p:nvSpPr>
        <p:spPr bwMode="auto">
          <a:xfrm>
            <a:off x="3194050" y="41925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5" name="Oval 67"/>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6" name="Oval 68"/>
          <p:cNvSpPr>
            <a:spLocks noChangeArrowheads="1"/>
          </p:cNvSpPr>
          <p:nvPr/>
        </p:nvSpPr>
        <p:spPr bwMode="auto">
          <a:xfrm>
            <a:off x="2978150"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7" name="Oval 69"/>
          <p:cNvSpPr>
            <a:spLocks noChangeArrowheads="1"/>
          </p:cNvSpPr>
          <p:nvPr/>
        </p:nvSpPr>
        <p:spPr bwMode="auto">
          <a:xfrm>
            <a:off x="2978150"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8" name="Oval 70"/>
          <p:cNvSpPr>
            <a:spLocks noChangeArrowheads="1"/>
          </p:cNvSpPr>
          <p:nvPr/>
        </p:nvSpPr>
        <p:spPr bwMode="auto">
          <a:xfrm>
            <a:off x="2979738"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399" name="Oval 71"/>
          <p:cNvSpPr>
            <a:spLocks noChangeArrowheads="1"/>
          </p:cNvSpPr>
          <p:nvPr/>
        </p:nvSpPr>
        <p:spPr bwMode="auto">
          <a:xfrm>
            <a:off x="3195638"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0" name="Oval 72"/>
          <p:cNvSpPr>
            <a:spLocks noChangeArrowheads="1"/>
          </p:cNvSpPr>
          <p:nvPr/>
        </p:nvSpPr>
        <p:spPr bwMode="auto">
          <a:xfrm>
            <a:off x="3049588" y="36576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1" name="Oval 73"/>
          <p:cNvSpPr>
            <a:spLocks noChangeArrowheads="1"/>
          </p:cNvSpPr>
          <p:nvPr/>
        </p:nvSpPr>
        <p:spPr bwMode="auto">
          <a:xfrm>
            <a:off x="3049588"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2" name="Oval 74"/>
          <p:cNvSpPr>
            <a:spLocks noChangeArrowheads="1"/>
          </p:cNvSpPr>
          <p:nvPr/>
        </p:nvSpPr>
        <p:spPr bwMode="auto">
          <a:xfrm>
            <a:off x="3265488"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3" name="Oval 75"/>
          <p:cNvSpPr>
            <a:spLocks noChangeArrowheads="1"/>
          </p:cNvSpPr>
          <p:nvPr/>
        </p:nvSpPr>
        <p:spPr bwMode="auto">
          <a:xfrm>
            <a:off x="3049588" y="41243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4" name="Oval 76"/>
          <p:cNvSpPr>
            <a:spLocks noChangeArrowheads="1"/>
          </p:cNvSpPr>
          <p:nvPr/>
        </p:nvSpPr>
        <p:spPr bwMode="auto">
          <a:xfrm>
            <a:off x="3049588" y="43370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5" name="Oval 77"/>
          <p:cNvSpPr>
            <a:spLocks noChangeArrowheads="1"/>
          </p:cNvSpPr>
          <p:nvPr/>
        </p:nvSpPr>
        <p:spPr bwMode="auto">
          <a:xfrm>
            <a:off x="3049588" y="45529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6" name="Oval 78"/>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7" name="Oval 79"/>
          <p:cNvSpPr>
            <a:spLocks noChangeArrowheads="1"/>
          </p:cNvSpPr>
          <p:nvPr/>
        </p:nvSpPr>
        <p:spPr bwMode="auto">
          <a:xfrm>
            <a:off x="2978150"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8" name="Oval 80"/>
          <p:cNvSpPr>
            <a:spLocks noChangeArrowheads="1"/>
          </p:cNvSpPr>
          <p:nvPr/>
        </p:nvSpPr>
        <p:spPr bwMode="auto">
          <a:xfrm>
            <a:off x="2978150"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09" name="Oval 81"/>
          <p:cNvSpPr>
            <a:spLocks noChangeArrowheads="1"/>
          </p:cNvSpPr>
          <p:nvPr/>
        </p:nvSpPr>
        <p:spPr bwMode="auto">
          <a:xfrm>
            <a:off x="2979738"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0" name="Oval 82"/>
          <p:cNvSpPr>
            <a:spLocks noChangeArrowheads="1"/>
          </p:cNvSpPr>
          <p:nvPr/>
        </p:nvSpPr>
        <p:spPr bwMode="auto">
          <a:xfrm>
            <a:off x="3195638"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1" name="Oval 83"/>
          <p:cNvSpPr>
            <a:spLocks noChangeArrowheads="1"/>
          </p:cNvSpPr>
          <p:nvPr/>
        </p:nvSpPr>
        <p:spPr bwMode="auto">
          <a:xfrm>
            <a:off x="2979738" y="41957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2" name="Oval 84"/>
          <p:cNvSpPr>
            <a:spLocks noChangeArrowheads="1"/>
          </p:cNvSpPr>
          <p:nvPr/>
        </p:nvSpPr>
        <p:spPr bwMode="auto">
          <a:xfrm>
            <a:off x="2978150" y="38020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3" name="Oval 85"/>
          <p:cNvSpPr>
            <a:spLocks noChangeArrowheads="1"/>
          </p:cNvSpPr>
          <p:nvPr/>
        </p:nvSpPr>
        <p:spPr bwMode="auto">
          <a:xfrm>
            <a:off x="2978150"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4" name="Oval 86"/>
          <p:cNvSpPr>
            <a:spLocks noChangeArrowheads="1"/>
          </p:cNvSpPr>
          <p:nvPr/>
        </p:nvSpPr>
        <p:spPr bwMode="auto">
          <a:xfrm>
            <a:off x="2979738" y="38020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5" name="Oval 87"/>
          <p:cNvSpPr>
            <a:spLocks noChangeArrowheads="1"/>
          </p:cNvSpPr>
          <p:nvPr/>
        </p:nvSpPr>
        <p:spPr bwMode="auto">
          <a:xfrm>
            <a:off x="3195638" y="41227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6" name="Oval 88"/>
          <p:cNvSpPr>
            <a:spLocks noChangeArrowheads="1"/>
          </p:cNvSpPr>
          <p:nvPr/>
        </p:nvSpPr>
        <p:spPr bwMode="auto">
          <a:xfrm>
            <a:off x="2979738" y="40528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7" name="Oval 89"/>
          <p:cNvSpPr>
            <a:spLocks noChangeArrowheads="1"/>
          </p:cNvSpPr>
          <p:nvPr/>
        </p:nvSpPr>
        <p:spPr bwMode="auto">
          <a:xfrm>
            <a:off x="3195638" y="42687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8" name="Oval 90"/>
          <p:cNvSpPr>
            <a:spLocks noChangeArrowheads="1"/>
          </p:cNvSpPr>
          <p:nvPr/>
        </p:nvSpPr>
        <p:spPr bwMode="auto">
          <a:xfrm>
            <a:off x="3194050" y="38322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19" name="Oval 91"/>
          <p:cNvSpPr>
            <a:spLocks noChangeArrowheads="1"/>
          </p:cNvSpPr>
          <p:nvPr/>
        </p:nvSpPr>
        <p:spPr bwMode="auto">
          <a:xfrm>
            <a:off x="2978150" y="37623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0" name="Oval 92"/>
          <p:cNvSpPr>
            <a:spLocks noChangeArrowheads="1"/>
          </p:cNvSpPr>
          <p:nvPr/>
        </p:nvSpPr>
        <p:spPr bwMode="auto">
          <a:xfrm>
            <a:off x="3194050" y="39798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1" name="Oval 93"/>
          <p:cNvSpPr>
            <a:spLocks noChangeArrowheads="1"/>
          </p:cNvSpPr>
          <p:nvPr/>
        </p:nvSpPr>
        <p:spPr bwMode="auto">
          <a:xfrm>
            <a:off x="2978150" y="41925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2" name="Oval 94"/>
          <p:cNvSpPr>
            <a:spLocks noChangeArrowheads="1"/>
          </p:cNvSpPr>
          <p:nvPr/>
        </p:nvSpPr>
        <p:spPr bwMode="auto">
          <a:xfrm>
            <a:off x="3194050" y="44084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3" name="Oval 95"/>
          <p:cNvSpPr>
            <a:spLocks noChangeArrowheads="1"/>
          </p:cNvSpPr>
          <p:nvPr/>
        </p:nvSpPr>
        <p:spPr bwMode="auto">
          <a:xfrm>
            <a:off x="2978150" y="43386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4" name="Oval 96"/>
          <p:cNvSpPr>
            <a:spLocks noChangeArrowheads="1"/>
          </p:cNvSpPr>
          <p:nvPr/>
        </p:nvSpPr>
        <p:spPr bwMode="auto">
          <a:xfrm>
            <a:off x="2978150"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5" name="Oval 97"/>
          <p:cNvSpPr>
            <a:spLocks noChangeArrowheads="1"/>
          </p:cNvSpPr>
          <p:nvPr/>
        </p:nvSpPr>
        <p:spPr bwMode="auto">
          <a:xfrm>
            <a:off x="2978150"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6" name="Oval 98"/>
          <p:cNvSpPr>
            <a:spLocks noChangeArrowheads="1"/>
          </p:cNvSpPr>
          <p:nvPr/>
        </p:nvSpPr>
        <p:spPr bwMode="auto">
          <a:xfrm>
            <a:off x="2979738"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7" name="Oval 99"/>
          <p:cNvSpPr>
            <a:spLocks noChangeArrowheads="1"/>
          </p:cNvSpPr>
          <p:nvPr/>
        </p:nvSpPr>
        <p:spPr bwMode="auto">
          <a:xfrm>
            <a:off x="3195638"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8" name="Oval 100"/>
          <p:cNvSpPr>
            <a:spLocks noChangeArrowheads="1"/>
          </p:cNvSpPr>
          <p:nvPr/>
        </p:nvSpPr>
        <p:spPr bwMode="auto">
          <a:xfrm>
            <a:off x="2979738" y="41957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29" name="Oval 101"/>
          <p:cNvSpPr>
            <a:spLocks noChangeArrowheads="1"/>
          </p:cNvSpPr>
          <p:nvPr/>
        </p:nvSpPr>
        <p:spPr bwMode="auto">
          <a:xfrm>
            <a:off x="2906713" y="2968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0" name="Oval 102"/>
          <p:cNvSpPr>
            <a:spLocks noChangeArrowheads="1"/>
          </p:cNvSpPr>
          <p:nvPr/>
        </p:nvSpPr>
        <p:spPr bwMode="auto">
          <a:xfrm>
            <a:off x="3194050" y="3441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1" name="Oval 103"/>
          <p:cNvSpPr>
            <a:spLocks noChangeArrowheads="1"/>
          </p:cNvSpPr>
          <p:nvPr/>
        </p:nvSpPr>
        <p:spPr bwMode="auto">
          <a:xfrm>
            <a:off x="2978150" y="3260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2" name="Oval 104"/>
          <p:cNvSpPr>
            <a:spLocks noChangeArrowheads="1"/>
          </p:cNvSpPr>
          <p:nvPr/>
        </p:nvSpPr>
        <p:spPr bwMode="auto">
          <a:xfrm>
            <a:off x="3194050"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3" name="Oval 105"/>
          <p:cNvSpPr>
            <a:spLocks noChangeArrowheads="1"/>
          </p:cNvSpPr>
          <p:nvPr/>
        </p:nvSpPr>
        <p:spPr bwMode="auto">
          <a:xfrm>
            <a:off x="2978150"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4" name="Oval 106"/>
          <p:cNvSpPr>
            <a:spLocks noChangeArrowheads="1"/>
          </p:cNvSpPr>
          <p:nvPr/>
        </p:nvSpPr>
        <p:spPr bwMode="auto">
          <a:xfrm>
            <a:off x="3194050"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5" name="Oval 107"/>
          <p:cNvSpPr>
            <a:spLocks noChangeArrowheads="1"/>
          </p:cNvSpPr>
          <p:nvPr/>
        </p:nvSpPr>
        <p:spPr bwMode="auto">
          <a:xfrm>
            <a:off x="2978150"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6" name="Oval 108"/>
          <p:cNvSpPr>
            <a:spLocks noChangeArrowheads="1"/>
          </p:cNvSpPr>
          <p:nvPr/>
        </p:nvSpPr>
        <p:spPr bwMode="auto">
          <a:xfrm>
            <a:off x="2978150"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7" name="Oval 109"/>
          <p:cNvSpPr>
            <a:spLocks noChangeArrowheads="1"/>
          </p:cNvSpPr>
          <p:nvPr/>
        </p:nvSpPr>
        <p:spPr bwMode="auto">
          <a:xfrm>
            <a:off x="2979738"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8" name="Oval 110"/>
          <p:cNvSpPr>
            <a:spLocks noChangeArrowheads="1"/>
          </p:cNvSpPr>
          <p:nvPr/>
        </p:nvSpPr>
        <p:spPr bwMode="auto">
          <a:xfrm>
            <a:off x="3195638"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39" name="Oval 111"/>
          <p:cNvSpPr>
            <a:spLocks noChangeArrowheads="1"/>
          </p:cNvSpPr>
          <p:nvPr/>
        </p:nvSpPr>
        <p:spPr bwMode="auto">
          <a:xfrm>
            <a:off x="2979738" y="41957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0" name="Oval 112"/>
          <p:cNvSpPr>
            <a:spLocks noChangeArrowheads="1"/>
          </p:cNvSpPr>
          <p:nvPr/>
        </p:nvSpPr>
        <p:spPr bwMode="auto">
          <a:xfrm>
            <a:off x="2906713" y="2968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1" name="Oval 113"/>
          <p:cNvSpPr>
            <a:spLocks noChangeArrowheads="1"/>
          </p:cNvSpPr>
          <p:nvPr/>
        </p:nvSpPr>
        <p:spPr bwMode="auto">
          <a:xfrm>
            <a:off x="3122613" y="3441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2" name="Oval 114"/>
          <p:cNvSpPr>
            <a:spLocks noChangeArrowheads="1"/>
          </p:cNvSpPr>
          <p:nvPr/>
        </p:nvSpPr>
        <p:spPr bwMode="auto">
          <a:xfrm>
            <a:off x="3194050" y="32575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3" name="Oval 115"/>
          <p:cNvSpPr>
            <a:spLocks noChangeArrowheads="1"/>
          </p:cNvSpPr>
          <p:nvPr/>
        </p:nvSpPr>
        <p:spPr bwMode="auto">
          <a:xfrm>
            <a:off x="2978150" y="3187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4" name="Oval 116"/>
          <p:cNvSpPr>
            <a:spLocks noChangeArrowheads="1"/>
          </p:cNvSpPr>
          <p:nvPr/>
        </p:nvSpPr>
        <p:spPr bwMode="auto">
          <a:xfrm>
            <a:off x="3194050" y="3514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5" name="Oval 117"/>
          <p:cNvSpPr>
            <a:spLocks noChangeArrowheads="1"/>
          </p:cNvSpPr>
          <p:nvPr/>
        </p:nvSpPr>
        <p:spPr bwMode="auto">
          <a:xfrm>
            <a:off x="2978150" y="38306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6" name="Oval 118"/>
          <p:cNvSpPr>
            <a:spLocks noChangeArrowheads="1"/>
          </p:cNvSpPr>
          <p:nvPr/>
        </p:nvSpPr>
        <p:spPr bwMode="auto">
          <a:xfrm>
            <a:off x="3194050" y="40481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7" name="Oval 119"/>
          <p:cNvSpPr>
            <a:spLocks noChangeArrowheads="1"/>
          </p:cNvSpPr>
          <p:nvPr/>
        </p:nvSpPr>
        <p:spPr bwMode="auto">
          <a:xfrm>
            <a:off x="2978150"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8" name="Oval 120"/>
          <p:cNvSpPr>
            <a:spLocks noChangeArrowheads="1"/>
          </p:cNvSpPr>
          <p:nvPr/>
        </p:nvSpPr>
        <p:spPr bwMode="auto">
          <a:xfrm>
            <a:off x="2979738" y="40497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49" name="Oval 121"/>
          <p:cNvSpPr>
            <a:spLocks noChangeArrowheads="1"/>
          </p:cNvSpPr>
          <p:nvPr/>
        </p:nvSpPr>
        <p:spPr bwMode="auto">
          <a:xfrm>
            <a:off x="3195638" y="42656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0" name="Oval 122"/>
          <p:cNvSpPr>
            <a:spLocks noChangeArrowheads="1"/>
          </p:cNvSpPr>
          <p:nvPr/>
        </p:nvSpPr>
        <p:spPr bwMode="auto">
          <a:xfrm>
            <a:off x="2979738" y="41957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1" name="Oval 123"/>
          <p:cNvSpPr>
            <a:spLocks noChangeArrowheads="1"/>
          </p:cNvSpPr>
          <p:nvPr/>
        </p:nvSpPr>
        <p:spPr bwMode="auto">
          <a:xfrm>
            <a:off x="2906713" y="2968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2" name="Oval 124"/>
          <p:cNvSpPr>
            <a:spLocks noChangeArrowheads="1"/>
          </p:cNvSpPr>
          <p:nvPr/>
        </p:nvSpPr>
        <p:spPr bwMode="auto">
          <a:xfrm>
            <a:off x="3122613" y="3441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3" name="Oval 125"/>
          <p:cNvSpPr>
            <a:spLocks noChangeArrowheads="1"/>
          </p:cNvSpPr>
          <p:nvPr/>
        </p:nvSpPr>
        <p:spPr bwMode="auto">
          <a:xfrm>
            <a:off x="2906713" y="3260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4" name="Oval 126"/>
          <p:cNvSpPr>
            <a:spLocks noChangeArrowheads="1"/>
          </p:cNvSpPr>
          <p:nvPr/>
        </p:nvSpPr>
        <p:spPr bwMode="auto">
          <a:xfrm>
            <a:off x="3122613" y="2751138"/>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455" name="Oval 127"/>
          <p:cNvSpPr>
            <a:spLocks noChangeArrowheads="1"/>
          </p:cNvSpPr>
          <p:nvPr/>
        </p:nvSpPr>
        <p:spPr bwMode="auto">
          <a:xfrm>
            <a:off x="2906713" y="28956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6" name="Oval 128"/>
          <p:cNvSpPr>
            <a:spLocks noChangeArrowheads="1"/>
          </p:cNvSpPr>
          <p:nvPr/>
        </p:nvSpPr>
        <p:spPr bwMode="auto">
          <a:xfrm>
            <a:off x="3122613" y="3187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7" name="Oval 129"/>
          <p:cNvSpPr>
            <a:spLocks noChangeArrowheads="1"/>
          </p:cNvSpPr>
          <p:nvPr/>
        </p:nvSpPr>
        <p:spPr bwMode="auto">
          <a:xfrm>
            <a:off x="2906713" y="2968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8" name="Oval 130"/>
          <p:cNvSpPr>
            <a:spLocks noChangeArrowheads="1"/>
          </p:cNvSpPr>
          <p:nvPr/>
        </p:nvSpPr>
        <p:spPr bwMode="auto">
          <a:xfrm>
            <a:off x="3122613" y="3441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59" name="Oval 131"/>
          <p:cNvSpPr>
            <a:spLocks noChangeArrowheads="1"/>
          </p:cNvSpPr>
          <p:nvPr/>
        </p:nvSpPr>
        <p:spPr bwMode="auto">
          <a:xfrm>
            <a:off x="3124200" y="2968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60" name="Oval 132"/>
          <p:cNvSpPr>
            <a:spLocks noChangeArrowheads="1"/>
          </p:cNvSpPr>
          <p:nvPr/>
        </p:nvSpPr>
        <p:spPr bwMode="auto">
          <a:xfrm>
            <a:off x="4970463" y="23923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461" name="Oval 133"/>
          <p:cNvSpPr>
            <a:spLocks noChangeArrowheads="1"/>
          </p:cNvSpPr>
          <p:nvPr/>
        </p:nvSpPr>
        <p:spPr bwMode="auto">
          <a:xfrm>
            <a:off x="4970463"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462" name="Oval 134"/>
          <p:cNvSpPr>
            <a:spLocks noChangeArrowheads="1"/>
          </p:cNvSpPr>
          <p:nvPr/>
        </p:nvSpPr>
        <p:spPr bwMode="auto">
          <a:xfrm>
            <a:off x="5186363" y="2743200"/>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463" name="Oval 135"/>
          <p:cNvSpPr>
            <a:spLocks noChangeArrowheads="1"/>
          </p:cNvSpPr>
          <p:nvPr/>
        </p:nvSpPr>
        <p:spPr bwMode="auto">
          <a:xfrm>
            <a:off x="4970463" y="275431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464" name="Oval 136"/>
          <p:cNvSpPr>
            <a:spLocks noChangeArrowheads="1"/>
          </p:cNvSpPr>
          <p:nvPr/>
        </p:nvSpPr>
        <p:spPr bwMode="auto">
          <a:xfrm>
            <a:off x="4970463" y="2967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65" name="Oval 137"/>
          <p:cNvSpPr>
            <a:spLocks noChangeArrowheads="1"/>
          </p:cNvSpPr>
          <p:nvPr/>
        </p:nvSpPr>
        <p:spPr bwMode="auto">
          <a:xfrm>
            <a:off x="4970463" y="34401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66" name="Oval 138"/>
          <p:cNvSpPr>
            <a:spLocks noChangeArrowheads="1"/>
          </p:cNvSpPr>
          <p:nvPr/>
        </p:nvSpPr>
        <p:spPr bwMode="auto">
          <a:xfrm>
            <a:off x="5186363" y="36560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67" name="Oval 139"/>
          <p:cNvSpPr>
            <a:spLocks noChangeArrowheads="1"/>
          </p:cNvSpPr>
          <p:nvPr/>
        </p:nvSpPr>
        <p:spPr bwMode="auto">
          <a:xfrm>
            <a:off x="4970463" y="3586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68" name="Oval 140"/>
          <p:cNvSpPr>
            <a:spLocks noChangeArrowheads="1"/>
          </p:cNvSpPr>
          <p:nvPr/>
        </p:nvSpPr>
        <p:spPr bwMode="auto">
          <a:xfrm>
            <a:off x="4970463"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69" name="Oval 141"/>
          <p:cNvSpPr>
            <a:spLocks noChangeArrowheads="1"/>
          </p:cNvSpPr>
          <p:nvPr/>
        </p:nvSpPr>
        <p:spPr bwMode="auto">
          <a:xfrm>
            <a:off x="4970463"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0" name="Oval 142"/>
          <p:cNvSpPr>
            <a:spLocks noChangeArrowheads="1"/>
          </p:cNvSpPr>
          <p:nvPr/>
        </p:nvSpPr>
        <p:spPr bwMode="auto">
          <a:xfrm>
            <a:off x="497205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1" name="Oval 143"/>
          <p:cNvSpPr>
            <a:spLocks noChangeArrowheads="1"/>
          </p:cNvSpPr>
          <p:nvPr/>
        </p:nvSpPr>
        <p:spPr bwMode="auto">
          <a:xfrm>
            <a:off x="5186363" y="36560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2" name="Oval 144"/>
          <p:cNvSpPr>
            <a:spLocks noChangeArrowheads="1"/>
          </p:cNvSpPr>
          <p:nvPr/>
        </p:nvSpPr>
        <p:spPr bwMode="auto">
          <a:xfrm>
            <a:off x="4970463" y="3586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3" name="Oval 145"/>
          <p:cNvSpPr>
            <a:spLocks noChangeArrowheads="1"/>
          </p:cNvSpPr>
          <p:nvPr/>
        </p:nvSpPr>
        <p:spPr bwMode="auto">
          <a:xfrm>
            <a:off x="4970463"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4" name="Oval 146"/>
          <p:cNvSpPr>
            <a:spLocks noChangeArrowheads="1"/>
          </p:cNvSpPr>
          <p:nvPr/>
        </p:nvSpPr>
        <p:spPr bwMode="auto">
          <a:xfrm>
            <a:off x="4970463"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5" name="Oval 147"/>
          <p:cNvSpPr>
            <a:spLocks noChangeArrowheads="1"/>
          </p:cNvSpPr>
          <p:nvPr/>
        </p:nvSpPr>
        <p:spPr bwMode="auto">
          <a:xfrm>
            <a:off x="497205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6" name="Oval 148"/>
          <p:cNvSpPr>
            <a:spLocks noChangeArrowheads="1"/>
          </p:cNvSpPr>
          <p:nvPr/>
        </p:nvSpPr>
        <p:spPr bwMode="auto">
          <a:xfrm>
            <a:off x="5187950"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7" name="Oval 149"/>
          <p:cNvSpPr>
            <a:spLocks noChangeArrowheads="1"/>
          </p:cNvSpPr>
          <p:nvPr/>
        </p:nvSpPr>
        <p:spPr bwMode="auto">
          <a:xfrm>
            <a:off x="4970463" y="3586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8" name="Oval 150"/>
          <p:cNvSpPr>
            <a:spLocks noChangeArrowheads="1"/>
          </p:cNvSpPr>
          <p:nvPr/>
        </p:nvSpPr>
        <p:spPr bwMode="auto">
          <a:xfrm>
            <a:off x="4970463"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79" name="Oval 151"/>
          <p:cNvSpPr>
            <a:spLocks noChangeArrowheads="1"/>
          </p:cNvSpPr>
          <p:nvPr/>
        </p:nvSpPr>
        <p:spPr bwMode="auto">
          <a:xfrm>
            <a:off x="497205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0" name="Oval 152"/>
          <p:cNvSpPr>
            <a:spLocks noChangeArrowheads="1"/>
          </p:cNvSpPr>
          <p:nvPr/>
        </p:nvSpPr>
        <p:spPr bwMode="auto">
          <a:xfrm>
            <a:off x="5187950"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1" name="Oval 153"/>
          <p:cNvSpPr>
            <a:spLocks noChangeArrowheads="1"/>
          </p:cNvSpPr>
          <p:nvPr/>
        </p:nvSpPr>
        <p:spPr bwMode="auto">
          <a:xfrm>
            <a:off x="5114925" y="3441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2" name="Oval 154"/>
          <p:cNvSpPr>
            <a:spLocks noChangeArrowheads="1"/>
          </p:cNvSpPr>
          <p:nvPr/>
        </p:nvSpPr>
        <p:spPr bwMode="auto">
          <a:xfrm>
            <a:off x="4899025" y="3260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3" name="Oval 155"/>
          <p:cNvSpPr>
            <a:spLocks noChangeArrowheads="1"/>
          </p:cNvSpPr>
          <p:nvPr/>
        </p:nvSpPr>
        <p:spPr bwMode="auto">
          <a:xfrm>
            <a:off x="5114925"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4" name="Oval 156"/>
          <p:cNvSpPr>
            <a:spLocks noChangeArrowheads="1"/>
          </p:cNvSpPr>
          <p:nvPr/>
        </p:nvSpPr>
        <p:spPr bwMode="auto">
          <a:xfrm>
            <a:off x="489902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5" name="Oval 157"/>
          <p:cNvSpPr>
            <a:spLocks noChangeArrowheads="1"/>
          </p:cNvSpPr>
          <p:nvPr/>
        </p:nvSpPr>
        <p:spPr bwMode="auto">
          <a:xfrm>
            <a:off x="511492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6" name="Oval 158"/>
          <p:cNvSpPr>
            <a:spLocks noChangeArrowheads="1"/>
          </p:cNvSpPr>
          <p:nvPr/>
        </p:nvSpPr>
        <p:spPr bwMode="auto">
          <a:xfrm>
            <a:off x="489902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7" name="Oval 159"/>
          <p:cNvSpPr>
            <a:spLocks noChangeArrowheads="1"/>
          </p:cNvSpPr>
          <p:nvPr/>
        </p:nvSpPr>
        <p:spPr bwMode="auto">
          <a:xfrm>
            <a:off x="5114925"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8" name="Oval 160"/>
          <p:cNvSpPr>
            <a:spLocks noChangeArrowheads="1"/>
          </p:cNvSpPr>
          <p:nvPr/>
        </p:nvSpPr>
        <p:spPr bwMode="auto">
          <a:xfrm>
            <a:off x="489902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89" name="Oval 161"/>
          <p:cNvSpPr>
            <a:spLocks noChangeArrowheads="1"/>
          </p:cNvSpPr>
          <p:nvPr/>
        </p:nvSpPr>
        <p:spPr bwMode="auto">
          <a:xfrm>
            <a:off x="511492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0" name="Oval 162"/>
          <p:cNvSpPr>
            <a:spLocks noChangeArrowheads="1"/>
          </p:cNvSpPr>
          <p:nvPr/>
        </p:nvSpPr>
        <p:spPr bwMode="auto">
          <a:xfrm>
            <a:off x="489902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1" name="Oval 163"/>
          <p:cNvSpPr>
            <a:spLocks noChangeArrowheads="1"/>
          </p:cNvSpPr>
          <p:nvPr/>
        </p:nvSpPr>
        <p:spPr bwMode="auto">
          <a:xfrm>
            <a:off x="489902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2" name="Oval 164"/>
          <p:cNvSpPr>
            <a:spLocks noChangeArrowheads="1"/>
          </p:cNvSpPr>
          <p:nvPr/>
        </p:nvSpPr>
        <p:spPr bwMode="auto">
          <a:xfrm>
            <a:off x="489902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3" name="Oval 165"/>
          <p:cNvSpPr>
            <a:spLocks noChangeArrowheads="1"/>
          </p:cNvSpPr>
          <p:nvPr/>
        </p:nvSpPr>
        <p:spPr bwMode="auto">
          <a:xfrm>
            <a:off x="511492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4" name="Oval 166"/>
          <p:cNvSpPr>
            <a:spLocks noChangeArrowheads="1"/>
          </p:cNvSpPr>
          <p:nvPr/>
        </p:nvSpPr>
        <p:spPr bwMode="auto">
          <a:xfrm>
            <a:off x="489902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5" name="Oval 167"/>
          <p:cNvSpPr>
            <a:spLocks noChangeArrowheads="1"/>
          </p:cNvSpPr>
          <p:nvPr/>
        </p:nvSpPr>
        <p:spPr bwMode="auto">
          <a:xfrm>
            <a:off x="489902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6" name="Oval 168"/>
          <p:cNvSpPr>
            <a:spLocks noChangeArrowheads="1"/>
          </p:cNvSpPr>
          <p:nvPr/>
        </p:nvSpPr>
        <p:spPr bwMode="auto">
          <a:xfrm>
            <a:off x="489902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7" name="Oval 169"/>
          <p:cNvSpPr>
            <a:spLocks noChangeArrowheads="1"/>
          </p:cNvSpPr>
          <p:nvPr/>
        </p:nvSpPr>
        <p:spPr bwMode="auto">
          <a:xfrm>
            <a:off x="489902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8" name="Oval 170"/>
          <p:cNvSpPr>
            <a:spLocks noChangeArrowheads="1"/>
          </p:cNvSpPr>
          <p:nvPr/>
        </p:nvSpPr>
        <p:spPr bwMode="auto">
          <a:xfrm>
            <a:off x="511492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499" name="Oval 171"/>
          <p:cNvSpPr>
            <a:spLocks noChangeArrowheads="1"/>
          </p:cNvSpPr>
          <p:nvPr/>
        </p:nvSpPr>
        <p:spPr bwMode="auto">
          <a:xfrm>
            <a:off x="489902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0" name="Oval 172"/>
          <p:cNvSpPr>
            <a:spLocks noChangeArrowheads="1"/>
          </p:cNvSpPr>
          <p:nvPr/>
        </p:nvSpPr>
        <p:spPr bwMode="auto">
          <a:xfrm>
            <a:off x="489902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1" name="Oval 173"/>
          <p:cNvSpPr>
            <a:spLocks noChangeArrowheads="1"/>
          </p:cNvSpPr>
          <p:nvPr/>
        </p:nvSpPr>
        <p:spPr bwMode="auto">
          <a:xfrm>
            <a:off x="489902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2" name="Oval 174"/>
          <p:cNvSpPr>
            <a:spLocks noChangeArrowheads="1"/>
          </p:cNvSpPr>
          <p:nvPr/>
        </p:nvSpPr>
        <p:spPr bwMode="auto">
          <a:xfrm>
            <a:off x="490061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3" name="Oval 175"/>
          <p:cNvSpPr>
            <a:spLocks noChangeArrowheads="1"/>
          </p:cNvSpPr>
          <p:nvPr/>
        </p:nvSpPr>
        <p:spPr bwMode="auto">
          <a:xfrm>
            <a:off x="4827588" y="28987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4" name="Oval 176"/>
          <p:cNvSpPr>
            <a:spLocks noChangeArrowheads="1"/>
          </p:cNvSpPr>
          <p:nvPr/>
        </p:nvSpPr>
        <p:spPr bwMode="auto">
          <a:xfrm>
            <a:off x="5043488" y="3260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5" name="Oval 177"/>
          <p:cNvSpPr>
            <a:spLocks noChangeArrowheads="1"/>
          </p:cNvSpPr>
          <p:nvPr/>
        </p:nvSpPr>
        <p:spPr bwMode="auto">
          <a:xfrm>
            <a:off x="4827588"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6" name="Oval 178"/>
          <p:cNvSpPr>
            <a:spLocks noChangeArrowheads="1"/>
          </p:cNvSpPr>
          <p:nvPr/>
        </p:nvSpPr>
        <p:spPr bwMode="auto">
          <a:xfrm>
            <a:off x="5043488"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7" name="Oval 179"/>
          <p:cNvSpPr>
            <a:spLocks noChangeArrowheads="1"/>
          </p:cNvSpPr>
          <p:nvPr/>
        </p:nvSpPr>
        <p:spPr bwMode="auto">
          <a:xfrm>
            <a:off x="4827588" y="3730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8" name="Oval 180"/>
          <p:cNvSpPr>
            <a:spLocks noChangeArrowheads="1"/>
          </p:cNvSpPr>
          <p:nvPr/>
        </p:nvSpPr>
        <p:spPr bwMode="auto">
          <a:xfrm>
            <a:off x="5043488"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09" name="Oval 181"/>
          <p:cNvSpPr>
            <a:spLocks noChangeArrowheads="1"/>
          </p:cNvSpPr>
          <p:nvPr/>
        </p:nvSpPr>
        <p:spPr bwMode="auto">
          <a:xfrm>
            <a:off x="489902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0" name="Oval 182"/>
          <p:cNvSpPr>
            <a:spLocks noChangeArrowheads="1"/>
          </p:cNvSpPr>
          <p:nvPr/>
        </p:nvSpPr>
        <p:spPr bwMode="auto">
          <a:xfrm>
            <a:off x="489902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1" name="Oval 183"/>
          <p:cNvSpPr>
            <a:spLocks noChangeArrowheads="1"/>
          </p:cNvSpPr>
          <p:nvPr/>
        </p:nvSpPr>
        <p:spPr bwMode="auto">
          <a:xfrm>
            <a:off x="489902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2" name="Oval 184"/>
          <p:cNvSpPr>
            <a:spLocks noChangeArrowheads="1"/>
          </p:cNvSpPr>
          <p:nvPr/>
        </p:nvSpPr>
        <p:spPr bwMode="auto">
          <a:xfrm>
            <a:off x="490061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3" name="Oval 185"/>
          <p:cNvSpPr>
            <a:spLocks noChangeArrowheads="1"/>
          </p:cNvSpPr>
          <p:nvPr/>
        </p:nvSpPr>
        <p:spPr bwMode="auto">
          <a:xfrm>
            <a:off x="511651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4" name="Oval 186"/>
          <p:cNvSpPr>
            <a:spLocks noChangeArrowheads="1"/>
          </p:cNvSpPr>
          <p:nvPr/>
        </p:nvSpPr>
        <p:spPr bwMode="auto">
          <a:xfrm>
            <a:off x="4970463" y="38020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5" name="Oval 187"/>
          <p:cNvSpPr>
            <a:spLocks noChangeArrowheads="1"/>
          </p:cNvSpPr>
          <p:nvPr/>
        </p:nvSpPr>
        <p:spPr bwMode="auto">
          <a:xfrm>
            <a:off x="4970463" y="44815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6" name="Oval 188"/>
          <p:cNvSpPr>
            <a:spLocks noChangeArrowheads="1"/>
          </p:cNvSpPr>
          <p:nvPr/>
        </p:nvSpPr>
        <p:spPr bwMode="auto">
          <a:xfrm>
            <a:off x="489902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7" name="Oval 189"/>
          <p:cNvSpPr>
            <a:spLocks noChangeArrowheads="1"/>
          </p:cNvSpPr>
          <p:nvPr/>
        </p:nvSpPr>
        <p:spPr bwMode="auto">
          <a:xfrm>
            <a:off x="489902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8" name="Oval 190"/>
          <p:cNvSpPr>
            <a:spLocks noChangeArrowheads="1"/>
          </p:cNvSpPr>
          <p:nvPr/>
        </p:nvSpPr>
        <p:spPr bwMode="auto">
          <a:xfrm>
            <a:off x="489902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19" name="Oval 191"/>
          <p:cNvSpPr>
            <a:spLocks noChangeArrowheads="1"/>
          </p:cNvSpPr>
          <p:nvPr/>
        </p:nvSpPr>
        <p:spPr bwMode="auto">
          <a:xfrm>
            <a:off x="490061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0" name="Oval 192"/>
          <p:cNvSpPr>
            <a:spLocks noChangeArrowheads="1"/>
          </p:cNvSpPr>
          <p:nvPr/>
        </p:nvSpPr>
        <p:spPr bwMode="auto">
          <a:xfrm>
            <a:off x="511651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1" name="Oval 193"/>
          <p:cNvSpPr>
            <a:spLocks noChangeArrowheads="1"/>
          </p:cNvSpPr>
          <p:nvPr/>
        </p:nvSpPr>
        <p:spPr bwMode="auto">
          <a:xfrm>
            <a:off x="4899025" y="3730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2" name="Oval 194"/>
          <p:cNvSpPr>
            <a:spLocks noChangeArrowheads="1"/>
          </p:cNvSpPr>
          <p:nvPr/>
        </p:nvSpPr>
        <p:spPr bwMode="auto">
          <a:xfrm>
            <a:off x="4900613" y="39814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3" name="Oval 195"/>
          <p:cNvSpPr>
            <a:spLocks noChangeArrowheads="1"/>
          </p:cNvSpPr>
          <p:nvPr/>
        </p:nvSpPr>
        <p:spPr bwMode="auto">
          <a:xfrm>
            <a:off x="5116513" y="41973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4" name="Oval 196"/>
          <p:cNvSpPr>
            <a:spLocks noChangeArrowheads="1"/>
          </p:cNvSpPr>
          <p:nvPr/>
        </p:nvSpPr>
        <p:spPr bwMode="auto">
          <a:xfrm>
            <a:off x="4899025"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5" name="Oval 197"/>
          <p:cNvSpPr>
            <a:spLocks noChangeArrowheads="1"/>
          </p:cNvSpPr>
          <p:nvPr/>
        </p:nvSpPr>
        <p:spPr bwMode="auto">
          <a:xfrm>
            <a:off x="5114925" y="43370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6" name="Oval 198"/>
          <p:cNvSpPr>
            <a:spLocks noChangeArrowheads="1"/>
          </p:cNvSpPr>
          <p:nvPr/>
        </p:nvSpPr>
        <p:spPr bwMode="auto">
          <a:xfrm>
            <a:off x="489902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7" name="Oval 199"/>
          <p:cNvSpPr>
            <a:spLocks noChangeArrowheads="1"/>
          </p:cNvSpPr>
          <p:nvPr/>
        </p:nvSpPr>
        <p:spPr bwMode="auto">
          <a:xfrm>
            <a:off x="490061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8" name="Oval 200"/>
          <p:cNvSpPr>
            <a:spLocks noChangeArrowheads="1"/>
          </p:cNvSpPr>
          <p:nvPr/>
        </p:nvSpPr>
        <p:spPr bwMode="auto">
          <a:xfrm>
            <a:off x="511651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29" name="Oval 201"/>
          <p:cNvSpPr>
            <a:spLocks noChangeArrowheads="1"/>
          </p:cNvSpPr>
          <p:nvPr/>
        </p:nvSpPr>
        <p:spPr bwMode="auto">
          <a:xfrm>
            <a:off x="482758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0" name="Oval 202"/>
          <p:cNvSpPr>
            <a:spLocks noChangeArrowheads="1"/>
          </p:cNvSpPr>
          <p:nvPr/>
        </p:nvSpPr>
        <p:spPr bwMode="auto">
          <a:xfrm>
            <a:off x="5114925" y="3259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1" name="Oval 203"/>
          <p:cNvSpPr>
            <a:spLocks noChangeArrowheads="1"/>
          </p:cNvSpPr>
          <p:nvPr/>
        </p:nvSpPr>
        <p:spPr bwMode="auto">
          <a:xfrm>
            <a:off x="4899025" y="3189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2" name="Oval 204"/>
          <p:cNvSpPr>
            <a:spLocks noChangeArrowheads="1"/>
          </p:cNvSpPr>
          <p:nvPr/>
        </p:nvSpPr>
        <p:spPr bwMode="auto">
          <a:xfrm>
            <a:off x="4899025" y="39798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3" name="Oval 205"/>
          <p:cNvSpPr>
            <a:spLocks noChangeArrowheads="1"/>
          </p:cNvSpPr>
          <p:nvPr/>
        </p:nvSpPr>
        <p:spPr bwMode="auto">
          <a:xfrm>
            <a:off x="511651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4" name="Oval 206"/>
          <p:cNvSpPr>
            <a:spLocks noChangeArrowheads="1"/>
          </p:cNvSpPr>
          <p:nvPr/>
        </p:nvSpPr>
        <p:spPr bwMode="auto">
          <a:xfrm>
            <a:off x="482758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5" name="Oval 207"/>
          <p:cNvSpPr>
            <a:spLocks noChangeArrowheads="1"/>
          </p:cNvSpPr>
          <p:nvPr/>
        </p:nvSpPr>
        <p:spPr bwMode="auto">
          <a:xfrm>
            <a:off x="5043488" y="3259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6" name="Oval 208"/>
          <p:cNvSpPr>
            <a:spLocks noChangeArrowheads="1"/>
          </p:cNvSpPr>
          <p:nvPr/>
        </p:nvSpPr>
        <p:spPr bwMode="auto">
          <a:xfrm>
            <a:off x="5114925" y="31861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7" name="Oval 209"/>
          <p:cNvSpPr>
            <a:spLocks noChangeArrowheads="1"/>
          </p:cNvSpPr>
          <p:nvPr/>
        </p:nvSpPr>
        <p:spPr bwMode="auto">
          <a:xfrm>
            <a:off x="4899025" y="29702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8" name="Oval 210"/>
          <p:cNvSpPr>
            <a:spLocks noChangeArrowheads="1"/>
          </p:cNvSpPr>
          <p:nvPr/>
        </p:nvSpPr>
        <p:spPr bwMode="auto">
          <a:xfrm>
            <a:off x="5114925" y="3443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39" name="Oval 211"/>
          <p:cNvSpPr>
            <a:spLocks noChangeArrowheads="1"/>
          </p:cNvSpPr>
          <p:nvPr/>
        </p:nvSpPr>
        <p:spPr bwMode="auto">
          <a:xfrm>
            <a:off x="482758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0" name="Oval 212"/>
          <p:cNvSpPr>
            <a:spLocks noChangeArrowheads="1"/>
          </p:cNvSpPr>
          <p:nvPr/>
        </p:nvSpPr>
        <p:spPr bwMode="auto">
          <a:xfrm>
            <a:off x="5043488" y="3259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1" name="Oval 213"/>
          <p:cNvSpPr>
            <a:spLocks noChangeArrowheads="1"/>
          </p:cNvSpPr>
          <p:nvPr/>
        </p:nvSpPr>
        <p:spPr bwMode="auto">
          <a:xfrm>
            <a:off x="4827588" y="3189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2" name="Oval 214"/>
          <p:cNvSpPr>
            <a:spLocks noChangeArrowheads="1"/>
          </p:cNvSpPr>
          <p:nvPr/>
        </p:nvSpPr>
        <p:spPr bwMode="auto">
          <a:xfrm>
            <a:off x="5067300" y="2824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3" name="Oval 215"/>
          <p:cNvSpPr>
            <a:spLocks noChangeArrowheads="1"/>
          </p:cNvSpPr>
          <p:nvPr/>
        </p:nvSpPr>
        <p:spPr bwMode="auto">
          <a:xfrm>
            <a:off x="4827588" y="275431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44" name="Oval 216"/>
          <p:cNvSpPr>
            <a:spLocks noChangeArrowheads="1"/>
          </p:cNvSpPr>
          <p:nvPr/>
        </p:nvSpPr>
        <p:spPr bwMode="auto">
          <a:xfrm>
            <a:off x="5043488" y="29702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5" name="Oval 217"/>
          <p:cNvSpPr>
            <a:spLocks noChangeArrowheads="1"/>
          </p:cNvSpPr>
          <p:nvPr/>
        </p:nvSpPr>
        <p:spPr bwMode="auto">
          <a:xfrm>
            <a:off x="482758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6" name="Oval 218"/>
          <p:cNvSpPr>
            <a:spLocks noChangeArrowheads="1"/>
          </p:cNvSpPr>
          <p:nvPr/>
        </p:nvSpPr>
        <p:spPr bwMode="auto">
          <a:xfrm>
            <a:off x="5045075"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47" name="Oval 219"/>
          <p:cNvSpPr>
            <a:spLocks noChangeArrowheads="1"/>
          </p:cNvSpPr>
          <p:nvPr/>
        </p:nvSpPr>
        <p:spPr bwMode="auto">
          <a:xfrm>
            <a:off x="5186363"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48" name="Oval 220"/>
          <p:cNvSpPr>
            <a:spLocks noChangeArrowheads="1"/>
          </p:cNvSpPr>
          <p:nvPr/>
        </p:nvSpPr>
        <p:spPr bwMode="auto">
          <a:xfrm>
            <a:off x="5067300" y="2463800"/>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49" name="Oval 221"/>
          <p:cNvSpPr>
            <a:spLocks noChangeArrowheads="1"/>
          </p:cNvSpPr>
          <p:nvPr/>
        </p:nvSpPr>
        <p:spPr bwMode="auto">
          <a:xfrm>
            <a:off x="7008813" y="2535238"/>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50" name="Oval 222"/>
          <p:cNvSpPr>
            <a:spLocks noChangeArrowheads="1"/>
          </p:cNvSpPr>
          <p:nvPr/>
        </p:nvSpPr>
        <p:spPr bwMode="auto">
          <a:xfrm>
            <a:off x="7008813"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51" name="Oval 223"/>
          <p:cNvSpPr>
            <a:spLocks noChangeArrowheads="1"/>
          </p:cNvSpPr>
          <p:nvPr/>
        </p:nvSpPr>
        <p:spPr bwMode="auto">
          <a:xfrm>
            <a:off x="6867525" y="23923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52" name="Oval 224"/>
          <p:cNvSpPr>
            <a:spLocks noChangeArrowheads="1"/>
          </p:cNvSpPr>
          <p:nvPr/>
        </p:nvSpPr>
        <p:spPr bwMode="auto">
          <a:xfrm>
            <a:off x="7008813" y="275431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553" name="Oval 225"/>
          <p:cNvSpPr>
            <a:spLocks noChangeArrowheads="1"/>
          </p:cNvSpPr>
          <p:nvPr/>
        </p:nvSpPr>
        <p:spPr bwMode="auto">
          <a:xfrm>
            <a:off x="7008813" y="2967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54" name="Oval 226"/>
          <p:cNvSpPr>
            <a:spLocks noChangeArrowheads="1"/>
          </p:cNvSpPr>
          <p:nvPr/>
        </p:nvSpPr>
        <p:spPr bwMode="auto">
          <a:xfrm>
            <a:off x="7008813" y="34401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55" name="Oval 227"/>
          <p:cNvSpPr>
            <a:spLocks noChangeArrowheads="1"/>
          </p:cNvSpPr>
          <p:nvPr/>
        </p:nvSpPr>
        <p:spPr bwMode="auto">
          <a:xfrm>
            <a:off x="6867525" y="2824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56" name="Oval 228"/>
          <p:cNvSpPr>
            <a:spLocks noChangeArrowheads="1"/>
          </p:cNvSpPr>
          <p:nvPr/>
        </p:nvSpPr>
        <p:spPr bwMode="auto">
          <a:xfrm>
            <a:off x="7008813" y="3586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57" name="Oval 229"/>
          <p:cNvSpPr>
            <a:spLocks noChangeArrowheads="1"/>
          </p:cNvSpPr>
          <p:nvPr/>
        </p:nvSpPr>
        <p:spPr bwMode="auto">
          <a:xfrm>
            <a:off x="7008813"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58" name="Oval 230"/>
          <p:cNvSpPr>
            <a:spLocks noChangeArrowheads="1"/>
          </p:cNvSpPr>
          <p:nvPr/>
        </p:nvSpPr>
        <p:spPr bwMode="auto">
          <a:xfrm>
            <a:off x="7008813"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59" name="Oval 231"/>
          <p:cNvSpPr>
            <a:spLocks noChangeArrowheads="1"/>
          </p:cNvSpPr>
          <p:nvPr/>
        </p:nvSpPr>
        <p:spPr bwMode="auto">
          <a:xfrm>
            <a:off x="701040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0" name="Oval 232"/>
          <p:cNvSpPr>
            <a:spLocks noChangeArrowheads="1"/>
          </p:cNvSpPr>
          <p:nvPr/>
        </p:nvSpPr>
        <p:spPr bwMode="auto">
          <a:xfrm>
            <a:off x="6867525" y="2824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1" name="Oval 233"/>
          <p:cNvSpPr>
            <a:spLocks noChangeArrowheads="1"/>
          </p:cNvSpPr>
          <p:nvPr/>
        </p:nvSpPr>
        <p:spPr bwMode="auto">
          <a:xfrm>
            <a:off x="7008813" y="3586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2" name="Oval 234"/>
          <p:cNvSpPr>
            <a:spLocks noChangeArrowheads="1"/>
          </p:cNvSpPr>
          <p:nvPr/>
        </p:nvSpPr>
        <p:spPr bwMode="auto">
          <a:xfrm>
            <a:off x="7008813"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3" name="Oval 235"/>
          <p:cNvSpPr>
            <a:spLocks noChangeArrowheads="1"/>
          </p:cNvSpPr>
          <p:nvPr/>
        </p:nvSpPr>
        <p:spPr bwMode="auto">
          <a:xfrm>
            <a:off x="7008813"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4" name="Oval 236"/>
          <p:cNvSpPr>
            <a:spLocks noChangeArrowheads="1"/>
          </p:cNvSpPr>
          <p:nvPr/>
        </p:nvSpPr>
        <p:spPr bwMode="auto">
          <a:xfrm>
            <a:off x="701040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5" name="Oval 237"/>
          <p:cNvSpPr>
            <a:spLocks noChangeArrowheads="1"/>
          </p:cNvSpPr>
          <p:nvPr/>
        </p:nvSpPr>
        <p:spPr bwMode="auto">
          <a:xfrm>
            <a:off x="7226300"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6" name="Oval 238"/>
          <p:cNvSpPr>
            <a:spLocks noChangeArrowheads="1"/>
          </p:cNvSpPr>
          <p:nvPr/>
        </p:nvSpPr>
        <p:spPr bwMode="auto">
          <a:xfrm>
            <a:off x="7008813" y="3586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7" name="Oval 239"/>
          <p:cNvSpPr>
            <a:spLocks noChangeArrowheads="1"/>
          </p:cNvSpPr>
          <p:nvPr/>
        </p:nvSpPr>
        <p:spPr bwMode="auto">
          <a:xfrm>
            <a:off x="7008813"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8" name="Oval 240"/>
          <p:cNvSpPr>
            <a:spLocks noChangeArrowheads="1"/>
          </p:cNvSpPr>
          <p:nvPr/>
        </p:nvSpPr>
        <p:spPr bwMode="auto">
          <a:xfrm>
            <a:off x="7010400" y="3513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69" name="Oval 241"/>
          <p:cNvSpPr>
            <a:spLocks noChangeArrowheads="1"/>
          </p:cNvSpPr>
          <p:nvPr/>
        </p:nvSpPr>
        <p:spPr bwMode="auto">
          <a:xfrm>
            <a:off x="7226300" y="37290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0" name="Oval 242"/>
          <p:cNvSpPr>
            <a:spLocks noChangeArrowheads="1"/>
          </p:cNvSpPr>
          <p:nvPr/>
        </p:nvSpPr>
        <p:spPr bwMode="auto">
          <a:xfrm>
            <a:off x="7153275" y="34417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1" name="Oval 243"/>
          <p:cNvSpPr>
            <a:spLocks noChangeArrowheads="1"/>
          </p:cNvSpPr>
          <p:nvPr/>
        </p:nvSpPr>
        <p:spPr bwMode="auto">
          <a:xfrm>
            <a:off x="6937375" y="3260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2" name="Oval 244"/>
          <p:cNvSpPr>
            <a:spLocks noChangeArrowheads="1"/>
          </p:cNvSpPr>
          <p:nvPr/>
        </p:nvSpPr>
        <p:spPr bwMode="auto">
          <a:xfrm>
            <a:off x="7153275"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3" name="Oval 245"/>
          <p:cNvSpPr>
            <a:spLocks noChangeArrowheads="1"/>
          </p:cNvSpPr>
          <p:nvPr/>
        </p:nvSpPr>
        <p:spPr bwMode="auto">
          <a:xfrm>
            <a:off x="693737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4" name="Oval 246"/>
          <p:cNvSpPr>
            <a:spLocks noChangeArrowheads="1"/>
          </p:cNvSpPr>
          <p:nvPr/>
        </p:nvSpPr>
        <p:spPr bwMode="auto">
          <a:xfrm>
            <a:off x="715327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5" name="Oval 247"/>
          <p:cNvSpPr>
            <a:spLocks noChangeArrowheads="1"/>
          </p:cNvSpPr>
          <p:nvPr/>
        </p:nvSpPr>
        <p:spPr bwMode="auto">
          <a:xfrm>
            <a:off x="693737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6" name="Oval 248"/>
          <p:cNvSpPr>
            <a:spLocks noChangeArrowheads="1"/>
          </p:cNvSpPr>
          <p:nvPr/>
        </p:nvSpPr>
        <p:spPr bwMode="auto">
          <a:xfrm>
            <a:off x="7153275"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7" name="Oval 249"/>
          <p:cNvSpPr>
            <a:spLocks noChangeArrowheads="1"/>
          </p:cNvSpPr>
          <p:nvPr/>
        </p:nvSpPr>
        <p:spPr bwMode="auto">
          <a:xfrm>
            <a:off x="693737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8" name="Oval 250"/>
          <p:cNvSpPr>
            <a:spLocks noChangeArrowheads="1"/>
          </p:cNvSpPr>
          <p:nvPr/>
        </p:nvSpPr>
        <p:spPr bwMode="auto">
          <a:xfrm>
            <a:off x="715327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79" name="Oval 251"/>
          <p:cNvSpPr>
            <a:spLocks noChangeArrowheads="1"/>
          </p:cNvSpPr>
          <p:nvPr/>
        </p:nvSpPr>
        <p:spPr bwMode="auto">
          <a:xfrm>
            <a:off x="693737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0" name="Oval 252"/>
          <p:cNvSpPr>
            <a:spLocks noChangeArrowheads="1"/>
          </p:cNvSpPr>
          <p:nvPr/>
        </p:nvSpPr>
        <p:spPr bwMode="auto">
          <a:xfrm>
            <a:off x="693737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1" name="Oval 253"/>
          <p:cNvSpPr>
            <a:spLocks noChangeArrowheads="1"/>
          </p:cNvSpPr>
          <p:nvPr/>
        </p:nvSpPr>
        <p:spPr bwMode="auto">
          <a:xfrm>
            <a:off x="693737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2" name="Oval 254"/>
          <p:cNvSpPr>
            <a:spLocks noChangeArrowheads="1"/>
          </p:cNvSpPr>
          <p:nvPr/>
        </p:nvSpPr>
        <p:spPr bwMode="auto">
          <a:xfrm>
            <a:off x="715327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3" name="Oval 255"/>
          <p:cNvSpPr>
            <a:spLocks noChangeArrowheads="1"/>
          </p:cNvSpPr>
          <p:nvPr/>
        </p:nvSpPr>
        <p:spPr bwMode="auto">
          <a:xfrm>
            <a:off x="693737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4" name="Oval 256"/>
          <p:cNvSpPr>
            <a:spLocks noChangeArrowheads="1"/>
          </p:cNvSpPr>
          <p:nvPr/>
        </p:nvSpPr>
        <p:spPr bwMode="auto">
          <a:xfrm>
            <a:off x="693737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5" name="Oval 257"/>
          <p:cNvSpPr>
            <a:spLocks noChangeArrowheads="1"/>
          </p:cNvSpPr>
          <p:nvPr/>
        </p:nvSpPr>
        <p:spPr bwMode="auto">
          <a:xfrm>
            <a:off x="693737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6" name="Oval 258"/>
          <p:cNvSpPr>
            <a:spLocks noChangeArrowheads="1"/>
          </p:cNvSpPr>
          <p:nvPr/>
        </p:nvSpPr>
        <p:spPr bwMode="auto">
          <a:xfrm>
            <a:off x="6937375"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7" name="Oval 259"/>
          <p:cNvSpPr>
            <a:spLocks noChangeArrowheads="1"/>
          </p:cNvSpPr>
          <p:nvPr/>
        </p:nvSpPr>
        <p:spPr bwMode="auto">
          <a:xfrm>
            <a:off x="7153275" y="41211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8" name="Oval 260"/>
          <p:cNvSpPr>
            <a:spLocks noChangeArrowheads="1"/>
          </p:cNvSpPr>
          <p:nvPr/>
        </p:nvSpPr>
        <p:spPr bwMode="auto">
          <a:xfrm>
            <a:off x="693737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89" name="Oval 261"/>
          <p:cNvSpPr>
            <a:spLocks noChangeArrowheads="1"/>
          </p:cNvSpPr>
          <p:nvPr/>
        </p:nvSpPr>
        <p:spPr bwMode="auto">
          <a:xfrm>
            <a:off x="693737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0" name="Oval 262"/>
          <p:cNvSpPr>
            <a:spLocks noChangeArrowheads="1"/>
          </p:cNvSpPr>
          <p:nvPr/>
        </p:nvSpPr>
        <p:spPr bwMode="auto">
          <a:xfrm>
            <a:off x="693737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1" name="Oval 263"/>
          <p:cNvSpPr>
            <a:spLocks noChangeArrowheads="1"/>
          </p:cNvSpPr>
          <p:nvPr/>
        </p:nvSpPr>
        <p:spPr bwMode="auto">
          <a:xfrm>
            <a:off x="693896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2" name="Oval 264"/>
          <p:cNvSpPr>
            <a:spLocks noChangeArrowheads="1"/>
          </p:cNvSpPr>
          <p:nvPr/>
        </p:nvSpPr>
        <p:spPr bwMode="auto">
          <a:xfrm>
            <a:off x="6865938" y="28987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3" name="Oval 265"/>
          <p:cNvSpPr>
            <a:spLocks noChangeArrowheads="1"/>
          </p:cNvSpPr>
          <p:nvPr/>
        </p:nvSpPr>
        <p:spPr bwMode="auto">
          <a:xfrm>
            <a:off x="7081838" y="32607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4" name="Oval 266"/>
          <p:cNvSpPr>
            <a:spLocks noChangeArrowheads="1"/>
          </p:cNvSpPr>
          <p:nvPr/>
        </p:nvSpPr>
        <p:spPr bwMode="auto">
          <a:xfrm>
            <a:off x="6865938" y="35845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5" name="Oval 267"/>
          <p:cNvSpPr>
            <a:spLocks noChangeArrowheads="1"/>
          </p:cNvSpPr>
          <p:nvPr/>
        </p:nvSpPr>
        <p:spPr bwMode="auto">
          <a:xfrm>
            <a:off x="7081838" y="38004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6" name="Oval 268"/>
          <p:cNvSpPr>
            <a:spLocks noChangeArrowheads="1"/>
          </p:cNvSpPr>
          <p:nvPr/>
        </p:nvSpPr>
        <p:spPr bwMode="auto">
          <a:xfrm>
            <a:off x="6865938" y="3730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7" name="Oval 269"/>
          <p:cNvSpPr>
            <a:spLocks noChangeArrowheads="1"/>
          </p:cNvSpPr>
          <p:nvPr/>
        </p:nvSpPr>
        <p:spPr bwMode="auto">
          <a:xfrm>
            <a:off x="7081838"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8" name="Oval 270"/>
          <p:cNvSpPr>
            <a:spLocks noChangeArrowheads="1"/>
          </p:cNvSpPr>
          <p:nvPr/>
        </p:nvSpPr>
        <p:spPr bwMode="auto">
          <a:xfrm>
            <a:off x="693737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599" name="Oval 271"/>
          <p:cNvSpPr>
            <a:spLocks noChangeArrowheads="1"/>
          </p:cNvSpPr>
          <p:nvPr/>
        </p:nvSpPr>
        <p:spPr bwMode="auto">
          <a:xfrm>
            <a:off x="693737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0" name="Oval 272"/>
          <p:cNvSpPr>
            <a:spLocks noChangeArrowheads="1"/>
          </p:cNvSpPr>
          <p:nvPr/>
        </p:nvSpPr>
        <p:spPr bwMode="auto">
          <a:xfrm>
            <a:off x="693737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1" name="Oval 273"/>
          <p:cNvSpPr>
            <a:spLocks noChangeArrowheads="1"/>
          </p:cNvSpPr>
          <p:nvPr/>
        </p:nvSpPr>
        <p:spPr bwMode="auto">
          <a:xfrm>
            <a:off x="693896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2" name="Oval 274"/>
          <p:cNvSpPr>
            <a:spLocks noChangeArrowheads="1"/>
          </p:cNvSpPr>
          <p:nvPr/>
        </p:nvSpPr>
        <p:spPr bwMode="auto">
          <a:xfrm>
            <a:off x="715486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3" name="Oval 275"/>
          <p:cNvSpPr>
            <a:spLocks noChangeArrowheads="1"/>
          </p:cNvSpPr>
          <p:nvPr/>
        </p:nvSpPr>
        <p:spPr bwMode="auto">
          <a:xfrm>
            <a:off x="7008813" y="38020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4" name="Oval 276"/>
          <p:cNvSpPr>
            <a:spLocks noChangeArrowheads="1"/>
          </p:cNvSpPr>
          <p:nvPr/>
        </p:nvSpPr>
        <p:spPr bwMode="auto">
          <a:xfrm>
            <a:off x="7008813" y="44815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5" name="Oval 277"/>
          <p:cNvSpPr>
            <a:spLocks noChangeArrowheads="1"/>
          </p:cNvSpPr>
          <p:nvPr/>
        </p:nvSpPr>
        <p:spPr bwMode="auto">
          <a:xfrm>
            <a:off x="6937375" y="405130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6" name="Oval 278"/>
          <p:cNvSpPr>
            <a:spLocks noChangeArrowheads="1"/>
          </p:cNvSpPr>
          <p:nvPr/>
        </p:nvSpPr>
        <p:spPr bwMode="auto">
          <a:xfrm>
            <a:off x="693737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7" name="Oval 279"/>
          <p:cNvSpPr>
            <a:spLocks noChangeArrowheads="1"/>
          </p:cNvSpPr>
          <p:nvPr/>
        </p:nvSpPr>
        <p:spPr bwMode="auto">
          <a:xfrm>
            <a:off x="6937375"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8" name="Oval 280"/>
          <p:cNvSpPr>
            <a:spLocks noChangeArrowheads="1"/>
          </p:cNvSpPr>
          <p:nvPr/>
        </p:nvSpPr>
        <p:spPr bwMode="auto">
          <a:xfrm>
            <a:off x="693896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09" name="Oval 281"/>
          <p:cNvSpPr>
            <a:spLocks noChangeArrowheads="1"/>
          </p:cNvSpPr>
          <p:nvPr/>
        </p:nvSpPr>
        <p:spPr bwMode="auto">
          <a:xfrm>
            <a:off x="715486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0" name="Oval 282"/>
          <p:cNvSpPr>
            <a:spLocks noChangeArrowheads="1"/>
          </p:cNvSpPr>
          <p:nvPr/>
        </p:nvSpPr>
        <p:spPr bwMode="auto">
          <a:xfrm>
            <a:off x="6937375" y="373062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1" name="Oval 283"/>
          <p:cNvSpPr>
            <a:spLocks noChangeArrowheads="1"/>
          </p:cNvSpPr>
          <p:nvPr/>
        </p:nvSpPr>
        <p:spPr bwMode="auto">
          <a:xfrm>
            <a:off x="6938963" y="39814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2" name="Oval 284"/>
          <p:cNvSpPr>
            <a:spLocks noChangeArrowheads="1"/>
          </p:cNvSpPr>
          <p:nvPr/>
        </p:nvSpPr>
        <p:spPr bwMode="auto">
          <a:xfrm>
            <a:off x="7154863" y="41973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3" name="Oval 285"/>
          <p:cNvSpPr>
            <a:spLocks noChangeArrowheads="1"/>
          </p:cNvSpPr>
          <p:nvPr/>
        </p:nvSpPr>
        <p:spPr bwMode="auto">
          <a:xfrm>
            <a:off x="6937375" y="35877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4" name="Oval 286"/>
          <p:cNvSpPr>
            <a:spLocks noChangeArrowheads="1"/>
          </p:cNvSpPr>
          <p:nvPr/>
        </p:nvSpPr>
        <p:spPr bwMode="auto">
          <a:xfrm>
            <a:off x="7153275" y="4337050"/>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5" name="Oval 287"/>
          <p:cNvSpPr>
            <a:spLocks noChangeArrowheads="1"/>
          </p:cNvSpPr>
          <p:nvPr/>
        </p:nvSpPr>
        <p:spPr bwMode="auto">
          <a:xfrm>
            <a:off x="6937375"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6" name="Oval 288"/>
          <p:cNvSpPr>
            <a:spLocks noChangeArrowheads="1"/>
          </p:cNvSpPr>
          <p:nvPr/>
        </p:nvSpPr>
        <p:spPr bwMode="auto">
          <a:xfrm>
            <a:off x="6938963" y="39782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7" name="Oval 289"/>
          <p:cNvSpPr>
            <a:spLocks noChangeArrowheads="1"/>
          </p:cNvSpPr>
          <p:nvPr/>
        </p:nvSpPr>
        <p:spPr bwMode="auto">
          <a:xfrm>
            <a:off x="715486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8" name="Oval 290"/>
          <p:cNvSpPr>
            <a:spLocks noChangeArrowheads="1"/>
          </p:cNvSpPr>
          <p:nvPr/>
        </p:nvSpPr>
        <p:spPr bwMode="auto">
          <a:xfrm>
            <a:off x="686593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19" name="Oval 291"/>
          <p:cNvSpPr>
            <a:spLocks noChangeArrowheads="1"/>
          </p:cNvSpPr>
          <p:nvPr/>
        </p:nvSpPr>
        <p:spPr bwMode="auto">
          <a:xfrm>
            <a:off x="7153275" y="3259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0" name="Oval 292"/>
          <p:cNvSpPr>
            <a:spLocks noChangeArrowheads="1"/>
          </p:cNvSpPr>
          <p:nvPr/>
        </p:nvSpPr>
        <p:spPr bwMode="auto">
          <a:xfrm>
            <a:off x="6937375" y="3189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1" name="Oval 293"/>
          <p:cNvSpPr>
            <a:spLocks noChangeArrowheads="1"/>
          </p:cNvSpPr>
          <p:nvPr/>
        </p:nvSpPr>
        <p:spPr bwMode="auto">
          <a:xfrm>
            <a:off x="6937375" y="39798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2" name="Oval 294"/>
          <p:cNvSpPr>
            <a:spLocks noChangeArrowheads="1"/>
          </p:cNvSpPr>
          <p:nvPr/>
        </p:nvSpPr>
        <p:spPr bwMode="auto">
          <a:xfrm>
            <a:off x="7154863" y="4194175"/>
            <a:ext cx="73025" cy="71438"/>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3" name="Oval 295"/>
          <p:cNvSpPr>
            <a:spLocks noChangeArrowheads="1"/>
          </p:cNvSpPr>
          <p:nvPr/>
        </p:nvSpPr>
        <p:spPr bwMode="auto">
          <a:xfrm>
            <a:off x="686593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4" name="Oval 296"/>
          <p:cNvSpPr>
            <a:spLocks noChangeArrowheads="1"/>
          </p:cNvSpPr>
          <p:nvPr/>
        </p:nvSpPr>
        <p:spPr bwMode="auto">
          <a:xfrm>
            <a:off x="7081838" y="3259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5" name="Oval 297"/>
          <p:cNvSpPr>
            <a:spLocks noChangeArrowheads="1"/>
          </p:cNvSpPr>
          <p:nvPr/>
        </p:nvSpPr>
        <p:spPr bwMode="auto">
          <a:xfrm>
            <a:off x="7153275" y="31861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6" name="Oval 298"/>
          <p:cNvSpPr>
            <a:spLocks noChangeArrowheads="1"/>
          </p:cNvSpPr>
          <p:nvPr/>
        </p:nvSpPr>
        <p:spPr bwMode="auto">
          <a:xfrm>
            <a:off x="6937375" y="29702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7" name="Oval 299"/>
          <p:cNvSpPr>
            <a:spLocks noChangeArrowheads="1"/>
          </p:cNvSpPr>
          <p:nvPr/>
        </p:nvSpPr>
        <p:spPr bwMode="auto">
          <a:xfrm>
            <a:off x="7153275" y="3443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8" name="Oval 300"/>
          <p:cNvSpPr>
            <a:spLocks noChangeArrowheads="1"/>
          </p:cNvSpPr>
          <p:nvPr/>
        </p:nvSpPr>
        <p:spPr bwMode="auto">
          <a:xfrm>
            <a:off x="686593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29" name="Oval 301"/>
          <p:cNvSpPr>
            <a:spLocks noChangeArrowheads="1"/>
          </p:cNvSpPr>
          <p:nvPr/>
        </p:nvSpPr>
        <p:spPr bwMode="auto">
          <a:xfrm>
            <a:off x="7081838" y="325913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30" name="Oval 302"/>
          <p:cNvSpPr>
            <a:spLocks noChangeArrowheads="1"/>
          </p:cNvSpPr>
          <p:nvPr/>
        </p:nvSpPr>
        <p:spPr bwMode="auto">
          <a:xfrm>
            <a:off x="6865938" y="31892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31" name="Oval 303"/>
          <p:cNvSpPr>
            <a:spLocks noChangeArrowheads="1"/>
          </p:cNvSpPr>
          <p:nvPr/>
        </p:nvSpPr>
        <p:spPr bwMode="auto">
          <a:xfrm>
            <a:off x="7081838" y="2824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32" name="Oval 304"/>
          <p:cNvSpPr>
            <a:spLocks noChangeArrowheads="1"/>
          </p:cNvSpPr>
          <p:nvPr/>
        </p:nvSpPr>
        <p:spPr bwMode="auto">
          <a:xfrm>
            <a:off x="6865938" y="275431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33" name="Oval 305"/>
          <p:cNvSpPr>
            <a:spLocks noChangeArrowheads="1"/>
          </p:cNvSpPr>
          <p:nvPr/>
        </p:nvSpPr>
        <p:spPr bwMode="auto">
          <a:xfrm>
            <a:off x="7081838" y="297021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34" name="Oval 306"/>
          <p:cNvSpPr>
            <a:spLocks noChangeArrowheads="1"/>
          </p:cNvSpPr>
          <p:nvPr/>
        </p:nvSpPr>
        <p:spPr bwMode="auto">
          <a:xfrm>
            <a:off x="6865938"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35" name="Oval 307"/>
          <p:cNvSpPr>
            <a:spLocks noChangeArrowheads="1"/>
          </p:cNvSpPr>
          <p:nvPr/>
        </p:nvSpPr>
        <p:spPr bwMode="auto">
          <a:xfrm>
            <a:off x="7083425" y="2897188"/>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36" name="Oval 308"/>
          <p:cNvSpPr>
            <a:spLocks noChangeArrowheads="1"/>
          </p:cNvSpPr>
          <p:nvPr/>
        </p:nvSpPr>
        <p:spPr bwMode="auto">
          <a:xfrm>
            <a:off x="7224713"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37" name="Oval 309"/>
          <p:cNvSpPr>
            <a:spLocks noChangeArrowheads="1"/>
          </p:cNvSpPr>
          <p:nvPr/>
        </p:nvSpPr>
        <p:spPr bwMode="auto">
          <a:xfrm>
            <a:off x="7105650" y="2606675"/>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38" name="Oval 310"/>
          <p:cNvSpPr>
            <a:spLocks noChangeArrowheads="1"/>
          </p:cNvSpPr>
          <p:nvPr/>
        </p:nvSpPr>
        <p:spPr bwMode="auto">
          <a:xfrm>
            <a:off x="7083425"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39" name="Oval 311"/>
          <p:cNvSpPr>
            <a:spLocks noChangeArrowheads="1"/>
          </p:cNvSpPr>
          <p:nvPr/>
        </p:nvSpPr>
        <p:spPr bwMode="auto">
          <a:xfrm>
            <a:off x="7011988" y="2824163"/>
            <a:ext cx="73025" cy="71437"/>
          </a:xfrm>
          <a:prstGeom prst="ellipse">
            <a:avLst/>
          </a:prstGeom>
          <a:noFill/>
          <a:ln w="19050">
            <a:solidFill>
              <a:srgbClr val="000080"/>
            </a:solidFill>
            <a:round/>
            <a:headEnd/>
            <a:tailEnd/>
          </a:ln>
          <a:effectLst/>
        </p:spPr>
        <p:txBody>
          <a:bodyPr wrap="none" anchor="ctr">
            <a:spAutoFit/>
          </a:bodyPr>
          <a:lstStyle/>
          <a:p>
            <a:endParaRPr lang="zh-CN" altLang="en-US"/>
          </a:p>
        </p:txBody>
      </p:sp>
      <p:sp>
        <p:nvSpPr>
          <p:cNvPr id="483640" name="Oval 312"/>
          <p:cNvSpPr>
            <a:spLocks noChangeArrowheads="1"/>
          </p:cNvSpPr>
          <p:nvPr/>
        </p:nvSpPr>
        <p:spPr bwMode="auto">
          <a:xfrm>
            <a:off x="7083425" y="2679700"/>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1" name="Oval 313"/>
          <p:cNvSpPr>
            <a:spLocks noChangeArrowheads="1"/>
          </p:cNvSpPr>
          <p:nvPr/>
        </p:nvSpPr>
        <p:spPr bwMode="auto">
          <a:xfrm>
            <a:off x="6867525" y="2606675"/>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2" name="Oval 314"/>
          <p:cNvSpPr>
            <a:spLocks noChangeArrowheads="1"/>
          </p:cNvSpPr>
          <p:nvPr/>
        </p:nvSpPr>
        <p:spPr bwMode="auto">
          <a:xfrm>
            <a:off x="7083425" y="2679700"/>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3" name="Oval 315"/>
          <p:cNvSpPr>
            <a:spLocks noChangeArrowheads="1"/>
          </p:cNvSpPr>
          <p:nvPr/>
        </p:nvSpPr>
        <p:spPr bwMode="auto">
          <a:xfrm>
            <a:off x="6942138" y="2463800"/>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4" name="Oval 316"/>
          <p:cNvSpPr>
            <a:spLocks noChangeArrowheads="1"/>
          </p:cNvSpPr>
          <p:nvPr/>
        </p:nvSpPr>
        <p:spPr bwMode="auto">
          <a:xfrm>
            <a:off x="7158038" y="2536825"/>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5" name="Oval 317"/>
          <p:cNvSpPr>
            <a:spLocks noChangeArrowheads="1"/>
          </p:cNvSpPr>
          <p:nvPr/>
        </p:nvSpPr>
        <p:spPr bwMode="auto">
          <a:xfrm>
            <a:off x="6867525" y="2535238"/>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6" name="Oval 318"/>
          <p:cNvSpPr>
            <a:spLocks noChangeArrowheads="1"/>
          </p:cNvSpPr>
          <p:nvPr/>
        </p:nvSpPr>
        <p:spPr bwMode="auto">
          <a:xfrm>
            <a:off x="7083425" y="26082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7" name="Oval 319"/>
          <p:cNvSpPr>
            <a:spLocks noChangeArrowheads="1"/>
          </p:cNvSpPr>
          <p:nvPr/>
        </p:nvSpPr>
        <p:spPr bwMode="auto">
          <a:xfrm>
            <a:off x="6942138" y="23923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8" name="Oval 320"/>
          <p:cNvSpPr>
            <a:spLocks noChangeArrowheads="1"/>
          </p:cNvSpPr>
          <p:nvPr/>
        </p:nvSpPr>
        <p:spPr bwMode="auto">
          <a:xfrm>
            <a:off x="6867525" y="2535238"/>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49" name="Oval 321"/>
          <p:cNvSpPr>
            <a:spLocks noChangeArrowheads="1"/>
          </p:cNvSpPr>
          <p:nvPr/>
        </p:nvSpPr>
        <p:spPr bwMode="auto">
          <a:xfrm>
            <a:off x="7083425" y="2751138"/>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650" name="Text Box 322"/>
          <p:cNvSpPr txBox="1">
            <a:spLocks noChangeArrowheads="1"/>
          </p:cNvSpPr>
          <p:nvPr/>
        </p:nvSpPr>
        <p:spPr bwMode="auto">
          <a:xfrm>
            <a:off x="2259013" y="1585913"/>
            <a:ext cx="1873250" cy="703262"/>
          </a:xfrm>
          <a:prstGeom prst="rect">
            <a:avLst/>
          </a:prstGeom>
          <a:noFill/>
          <a:ln w="9525">
            <a:noFill/>
            <a:miter lim="800000"/>
            <a:headEnd/>
            <a:tailEnd/>
          </a:ln>
          <a:effectLst/>
        </p:spPr>
        <p:txBody>
          <a:bodyPr>
            <a:spAutoFit/>
          </a:bodyPr>
          <a:lstStyle/>
          <a:p>
            <a:pPr eaLnBrk="1" latinLnBrk="1" hangingPunct="1"/>
            <a:r>
              <a:rPr kumimoji="1" lang="zh-CN" altLang="en-US" sz="1600" b="1">
                <a:solidFill>
                  <a:srgbClr val="0000CC"/>
                </a:solidFill>
                <a:cs typeface="Arial" pitchFamily="34" charset="0"/>
              </a:rPr>
              <a:t>有效率：</a:t>
            </a:r>
            <a:r>
              <a:rPr kumimoji="1" lang="en-US" altLang="zh-CN" sz="1600" b="1">
                <a:solidFill>
                  <a:srgbClr val="0000CC"/>
                </a:solidFill>
                <a:cs typeface="Arial" pitchFamily="34" charset="0"/>
              </a:rPr>
              <a:t>53%</a:t>
            </a:r>
          </a:p>
          <a:p>
            <a:pPr eaLnBrk="1" latinLnBrk="1" hangingPunct="1"/>
            <a:r>
              <a:rPr kumimoji="1" lang="zh-CN" altLang="en-US" sz="1600" b="1">
                <a:solidFill>
                  <a:srgbClr val="0000CC"/>
                </a:solidFill>
                <a:cs typeface="Arial" pitchFamily="34" charset="0"/>
              </a:rPr>
              <a:t>不良反应率：</a:t>
            </a:r>
            <a:r>
              <a:rPr kumimoji="1" lang="en-US" altLang="zh-CN" sz="1600" b="1">
                <a:solidFill>
                  <a:srgbClr val="0000CC"/>
                </a:solidFill>
                <a:cs typeface="Arial" pitchFamily="34" charset="0"/>
              </a:rPr>
              <a:t>5%</a:t>
            </a:r>
          </a:p>
        </p:txBody>
      </p:sp>
      <p:sp>
        <p:nvSpPr>
          <p:cNvPr id="483651" name="Text Box 323"/>
          <p:cNvSpPr txBox="1">
            <a:spLocks noChangeArrowheads="1"/>
          </p:cNvSpPr>
          <p:nvPr/>
        </p:nvSpPr>
        <p:spPr bwMode="auto">
          <a:xfrm>
            <a:off x="4202113" y="1585913"/>
            <a:ext cx="1873250" cy="703262"/>
          </a:xfrm>
          <a:prstGeom prst="rect">
            <a:avLst/>
          </a:prstGeom>
          <a:noFill/>
          <a:ln w="9525">
            <a:noFill/>
            <a:miter lim="800000"/>
            <a:headEnd/>
            <a:tailEnd/>
          </a:ln>
          <a:effectLst/>
        </p:spPr>
        <p:txBody>
          <a:bodyPr>
            <a:spAutoFit/>
          </a:bodyPr>
          <a:lstStyle/>
          <a:p>
            <a:pPr eaLnBrk="1" latinLnBrk="1" hangingPunct="1"/>
            <a:r>
              <a:rPr kumimoji="1" lang="zh-CN" altLang="en-US" sz="1600" b="1">
                <a:solidFill>
                  <a:srgbClr val="0000CC"/>
                </a:solidFill>
                <a:cs typeface="Arial" pitchFamily="34" charset="0"/>
              </a:rPr>
              <a:t>有效率：</a:t>
            </a:r>
            <a:r>
              <a:rPr kumimoji="1" lang="en-US" altLang="zh-CN" sz="1600" b="1">
                <a:solidFill>
                  <a:srgbClr val="0000CC"/>
                </a:solidFill>
                <a:cs typeface="Arial" pitchFamily="34" charset="0"/>
              </a:rPr>
              <a:t>67%</a:t>
            </a:r>
          </a:p>
          <a:p>
            <a:pPr eaLnBrk="1" latinLnBrk="1" hangingPunct="1"/>
            <a:r>
              <a:rPr kumimoji="1" lang="zh-CN" altLang="en-US" sz="1600" b="1">
                <a:solidFill>
                  <a:srgbClr val="0000CC"/>
                </a:solidFill>
                <a:cs typeface="Arial" pitchFamily="34" charset="0"/>
              </a:rPr>
              <a:t>不良反应率：</a:t>
            </a:r>
            <a:r>
              <a:rPr kumimoji="1" lang="en-US" altLang="zh-CN" sz="1600" b="1">
                <a:solidFill>
                  <a:srgbClr val="0000CC"/>
                </a:solidFill>
                <a:cs typeface="Arial" pitchFamily="34" charset="0"/>
              </a:rPr>
              <a:t>9%</a:t>
            </a:r>
          </a:p>
        </p:txBody>
      </p:sp>
      <p:sp>
        <p:nvSpPr>
          <p:cNvPr id="483652" name="Text Box 324"/>
          <p:cNvSpPr txBox="1">
            <a:spLocks noChangeArrowheads="1"/>
          </p:cNvSpPr>
          <p:nvPr/>
        </p:nvSpPr>
        <p:spPr bwMode="auto">
          <a:xfrm>
            <a:off x="6291263" y="1585913"/>
            <a:ext cx="1873250" cy="703262"/>
          </a:xfrm>
          <a:prstGeom prst="rect">
            <a:avLst/>
          </a:prstGeom>
          <a:noFill/>
          <a:ln w="9525">
            <a:noFill/>
            <a:miter lim="800000"/>
            <a:headEnd/>
            <a:tailEnd/>
          </a:ln>
          <a:effectLst/>
        </p:spPr>
        <p:txBody>
          <a:bodyPr>
            <a:spAutoFit/>
          </a:bodyPr>
          <a:lstStyle/>
          <a:p>
            <a:pPr eaLnBrk="1" latinLnBrk="1" hangingPunct="1"/>
            <a:r>
              <a:rPr kumimoji="1" lang="zh-CN" altLang="en-US" sz="1600" b="1">
                <a:solidFill>
                  <a:srgbClr val="0000CC"/>
                </a:solidFill>
                <a:cs typeface="Arial" pitchFamily="34" charset="0"/>
              </a:rPr>
              <a:t>有效率：</a:t>
            </a:r>
            <a:r>
              <a:rPr kumimoji="1" lang="en-US" altLang="zh-CN" sz="1600" b="1">
                <a:solidFill>
                  <a:srgbClr val="0000CC"/>
                </a:solidFill>
                <a:cs typeface="Arial" pitchFamily="34" charset="0"/>
              </a:rPr>
              <a:t>74%</a:t>
            </a:r>
          </a:p>
          <a:p>
            <a:pPr eaLnBrk="1" latinLnBrk="1" hangingPunct="1"/>
            <a:r>
              <a:rPr kumimoji="1" lang="zh-CN" altLang="en-US" sz="1600" b="1">
                <a:solidFill>
                  <a:srgbClr val="0000CC"/>
                </a:solidFill>
                <a:cs typeface="Arial" pitchFamily="34" charset="0"/>
              </a:rPr>
              <a:t>不良反应率：</a:t>
            </a:r>
            <a:r>
              <a:rPr kumimoji="1" lang="en-US" altLang="zh-CN" sz="1600" b="1">
                <a:solidFill>
                  <a:srgbClr val="0000CC"/>
                </a:solidFill>
                <a:cs typeface="Arial" pitchFamily="34" charset="0"/>
              </a:rPr>
              <a:t>21%</a:t>
            </a:r>
          </a:p>
        </p:txBody>
      </p:sp>
      <p:sp>
        <p:nvSpPr>
          <p:cNvPr id="483653" name="Text Box 325"/>
          <p:cNvSpPr txBox="1">
            <a:spLocks noChangeArrowheads="1"/>
          </p:cNvSpPr>
          <p:nvPr/>
        </p:nvSpPr>
        <p:spPr bwMode="auto">
          <a:xfrm>
            <a:off x="4348163" y="4665663"/>
            <a:ext cx="3455987" cy="1004887"/>
          </a:xfrm>
          <a:prstGeom prst="rect">
            <a:avLst/>
          </a:prstGeom>
          <a:noFill/>
          <a:ln w="9525">
            <a:noFill/>
            <a:miter lim="800000"/>
            <a:headEnd/>
            <a:tailEnd/>
          </a:ln>
          <a:effectLst/>
        </p:spPr>
        <p:txBody>
          <a:bodyPr>
            <a:spAutoFit/>
          </a:bodyPr>
          <a:lstStyle/>
          <a:p>
            <a:pPr eaLnBrk="1" latinLnBrk="1" hangingPunct="1"/>
            <a:r>
              <a:rPr kumimoji="1" lang="zh-CN" altLang="en-US" sz="2400" b="1">
                <a:solidFill>
                  <a:srgbClr val="0000CC"/>
                </a:solidFill>
                <a:cs typeface="Arial" pitchFamily="34" charset="0"/>
              </a:rPr>
              <a:t>总不良反应率：</a:t>
            </a:r>
            <a:r>
              <a:rPr kumimoji="1" lang="en-US" altLang="zh-CN" sz="2400" b="1">
                <a:solidFill>
                  <a:srgbClr val="0000CC"/>
                </a:solidFill>
                <a:cs typeface="Arial" pitchFamily="34" charset="0"/>
              </a:rPr>
              <a:t>10%</a:t>
            </a:r>
          </a:p>
          <a:p>
            <a:pPr eaLnBrk="1" latinLnBrk="1" hangingPunct="1"/>
            <a:r>
              <a:rPr kumimoji="1" lang="zh-CN" altLang="en-US" sz="2400" b="1">
                <a:solidFill>
                  <a:srgbClr val="0000CC"/>
                </a:solidFill>
                <a:cs typeface="Arial" pitchFamily="34" charset="0"/>
              </a:rPr>
              <a:t>预期发生率：</a:t>
            </a:r>
            <a:r>
              <a:rPr kumimoji="1" lang="en-US" altLang="zh-CN" sz="2400" b="1">
                <a:solidFill>
                  <a:srgbClr val="0000CC"/>
                </a:solidFill>
                <a:cs typeface="Arial" pitchFamily="34" charset="0"/>
              </a:rPr>
              <a:t>15%</a:t>
            </a:r>
          </a:p>
        </p:txBody>
      </p:sp>
      <p:sp>
        <p:nvSpPr>
          <p:cNvPr id="483654" name="Text Box 326"/>
          <p:cNvSpPr txBox="1">
            <a:spLocks noChangeArrowheads="1"/>
          </p:cNvSpPr>
          <p:nvPr/>
        </p:nvSpPr>
        <p:spPr bwMode="auto">
          <a:xfrm>
            <a:off x="1019175" y="1079500"/>
            <a:ext cx="914400" cy="5027613"/>
          </a:xfrm>
          <a:prstGeom prst="rect">
            <a:avLst/>
          </a:prstGeom>
          <a:noFill/>
          <a:ln w="9525">
            <a:noFill/>
            <a:miter lim="800000"/>
            <a:headEnd/>
            <a:tailEnd/>
          </a:ln>
          <a:effectLst/>
        </p:spPr>
        <p:txBody>
          <a:bodyPr>
            <a:spAutoFit/>
          </a:bodyPr>
          <a:lstStyle/>
          <a:p>
            <a:pPr algn="r" eaLnBrk="1" hangingPunct="1">
              <a:spcBef>
                <a:spcPct val="324000"/>
              </a:spcBef>
            </a:pPr>
            <a:r>
              <a:rPr lang="en-US" altLang="zh-CN" b="1">
                <a:solidFill>
                  <a:srgbClr val="0000CC"/>
                </a:solidFill>
                <a:latin typeface="Tahoma" pitchFamily="34" charset="0"/>
                <a:ea typeface="宋体" pitchFamily="2" charset="-122"/>
                <a:cs typeface="Arial" pitchFamily="34" charset="0"/>
              </a:rPr>
              <a:t>100-</a:t>
            </a:r>
          </a:p>
          <a:p>
            <a:pPr algn="r" eaLnBrk="1" hangingPunct="1">
              <a:spcBef>
                <a:spcPct val="324000"/>
              </a:spcBef>
            </a:pPr>
            <a:r>
              <a:rPr lang="en-US" altLang="zh-CN" b="1">
                <a:solidFill>
                  <a:srgbClr val="0000CC"/>
                </a:solidFill>
                <a:latin typeface="Tahoma" pitchFamily="34" charset="0"/>
                <a:ea typeface="宋体" pitchFamily="2" charset="-122"/>
                <a:cs typeface="Arial" pitchFamily="34" charset="0"/>
              </a:rPr>
              <a:t>75-</a:t>
            </a:r>
          </a:p>
          <a:p>
            <a:pPr algn="r" eaLnBrk="1" hangingPunct="1">
              <a:spcBef>
                <a:spcPct val="324000"/>
              </a:spcBef>
            </a:pPr>
            <a:r>
              <a:rPr lang="en-US" altLang="zh-CN" b="1">
                <a:solidFill>
                  <a:srgbClr val="0000CC"/>
                </a:solidFill>
                <a:latin typeface="Tahoma" pitchFamily="34" charset="0"/>
                <a:ea typeface="宋体" pitchFamily="2" charset="-122"/>
                <a:cs typeface="Arial" pitchFamily="34" charset="0"/>
              </a:rPr>
              <a:t>50-</a:t>
            </a:r>
          </a:p>
          <a:p>
            <a:pPr algn="r" eaLnBrk="1" hangingPunct="1">
              <a:spcBef>
                <a:spcPct val="324000"/>
              </a:spcBef>
            </a:pPr>
            <a:r>
              <a:rPr lang="en-US" altLang="zh-CN" b="1">
                <a:solidFill>
                  <a:srgbClr val="0000CC"/>
                </a:solidFill>
                <a:latin typeface="Tahoma" pitchFamily="34" charset="0"/>
                <a:ea typeface="宋体" pitchFamily="2" charset="-122"/>
                <a:cs typeface="Arial" pitchFamily="34" charset="0"/>
              </a:rPr>
              <a:t>25-</a:t>
            </a:r>
          </a:p>
          <a:p>
            <a:pPr algn="r" eaLnBrk="1" hangingPunct="1">
              <a:spcBef>
                <a:spcPct val="324000"/>
              </a:spcBef>
            </a:pPr>
            <a:r>
              <a:rPr lang="en-US" altLang="zh-CN" b="1">
                <a:solidFill>
                  <a:srgbClr val="0000CC"/>
                </a:solidFill>
                <a:latin typeface="Tahoma" pitchFamily="34" charset="0"/>
                <a:ea typeface="宋体" pitchFamily="2" charset="-122"/>
                <a:cs typeface="Arial" pitchFamily="34" charset="0"/>
              </a:rPr>
              <a:t>0-</a:t>
            </a:r>
          </a:p>
        </p:txBody>
      </p:sp>
      <p:grpSp>
        <p:nvGrpSpPr>
          <p:cNvPr id="483691" name="Group 363"/>
          <p:cNvGrpSpPr>
            <a:grpSpLocks/>
          </p:cNvGrpSpPr>
          <p:nvPr/>
        </p:nvGrpSpPr>
        <p:grpSpPr bwMode="auto">
          <a:xfrm>
            <a:off x="212725" y="174625"/>
            <a:ext cx="792163" cy="1295400"/>
            <a:chOff x="5136" y="960"/>
            <a:chExt cx="528" cy="864"/>
          </a:xfrm>
        </p:grpSpPr>
        <p:sp>
          <p:nvSpPr>
            <p:cNvPr id="483692" name="Oval 364"/>
            <p:cNvSpPr>
              <a:spLocks noChangeArrowheads="1"/>
            </p:cNvSpPr>
            <p:nvPr/>
          </p:nvSpPr>
          <p:spPr bwMode="auto">
            <a:xfrm>
              <a:off x="5136"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693" name="Oval 365"/>
            <p:cNvSpPr>
              <a:spLocks noChangeArrowheads="1"/>
            </p:cNvSpPr>
            <p:nvPr/>
          </p:nvSpPr>
          <p:spPr bwMode="auto">
            <a:xfrm>
              <a:off x="5248"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694" name="Oval 366"/>
            <p:cNvSpPr>
              <a:spLocks noChangeArrowheads="1"/>
            </p:cNvSpPr>
            <p:nvPr/>
          </p:nvSpPr>
          <p:spPr bwMode="auto">
            <a:xfrm>
              <a:off x="5360" y="960"/>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695" name="Oval 367"/>
            <p:cNvSpPr>
              <a:spLocks noChangeArrowheads="1"/>
            </p:cNvSpPr>
            <p:nvPr/>
          </p:nvSpPr>
          <p:spPr bwMode="auto">
            <a:xfrm>
              <a:off x="5136"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696" name="Oval 368"/>
            <p:cNvSpPr>
              <a:spLocks noChangeArrowheads="1"/>
            </p:cNvSpPr>
            <p:nvPr/>
          </p:nvSpPr>
          <p:spPr bwMode="auto">
            <a:xfrm>
              <a:off x="5248"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697" name="Oval 369"/>
            <p:cNvSpPr>
              <a:spLocks noChangeArrowheads="1"/>
            </p:cNvSpPr>
            <p:nvPr/>
          </p:nvSpPr>
          <p:spPr bwMode="auto">
            <a:xfrm>
              <a:off x="5360" y="1072"/>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698" name="Oval 370"/>
            <p:cNvSpPr>
              <a:spLocks noChangeArrowheads="1"/>
            </p:cNvSpPr>
            <p:nvPr/>
          </p:nvSpPr>
          <p:spPr bwMode="auto">
            <a:xfrm>
              <a:off x="5472" y="1072"/>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699" name="Oval 371"/>
            <p:cNvSpPr>
              <a:spLocks noChangeArrowheads="1"/>
            </p:cNvSpPr>
            <p:nvPr/>
          </p:nvSpPr>
          <p:spPr bwMode="auto">
            <a:xfrm>
              <a:off x="5136" y="1184"/>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700" name="Oval 372"/>
            <p:cNvSpPr>
              <a:spLocks noChangeArrowheads="1"/>
            </p:cNvSpPr>
            <p:nvPr/>
          </p:nvSpPr>
          <p:spPr bwMode="auto">
            <a:xfrm>
              <a:off x="5248" y="1184"/>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701" name="Oval 373"/>
            <p:cNvSpPr>
              <a:spLocks noChangeArrowheads="1"/>
            </p:cNvSpPr>
            <p:nvPr/>
          </p:nvSpPr>
          <p:spPr bwMode="auto">
            <a:xfrm>
              <a:off x="5360" y="1184"/>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02" name="Oval 374"/>
            <p:cNvSpPr>
              <a:spLocks noChangeArrowheads="1"/>
            </p:cNvSpPr>
            <p:nvPr/>
          </p:nvSpPr>
          <p:spPr bwMode="auto">
            <a:xfrm>
              <a:off x="5472" y="1184"/>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03" name="Oval 375"/>
            <p:cNvSpPr>
              <a:spLocks noChangeArrowheads="1"/>
            </p:cNvSpPr>
            <p:nvPr/>
          </p:nvSpPr>
          <p:spPr bwMode="auto">
            <a:xfrm>
              <a:off x="5584" y="1184"/>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04" name="Oval 376"/>
            <p:cNvSpPr>
              <a:spLocks noChangeArrowheads="1"/>
            </p:cNvSpPr>
            <p:nvPr/>
          </p:nvSpPr>
          <p:spPr bwMode="auto">
            <a:xfrm>
              <a:off x="5136" y="1296"/>
              <a:ext cx="80" cy="80"/>
            </a:xfrm>
            <a:prstGeom prst="ellipse">
              <a:avLst/>
            </a:prstGeom>
            <a:solidFill>
              <a:schemeClr val="bg1"/>
            </a:solidFill>
            <a:ln w="9525">
              <a:noFill/>
              <a:round/>
              <a:headEnd/>
              <a:tailEnd/>
            </a:ln>
            <a:effectLst/>
          </p:spPr>
          <p:txBody>
            <a:bodyPr wrap="none" anchor="ctr"/>
            <a:lstStyle/>
            <a:p>
              <a:endParaRPr lang="zh-CN" altLang="en-US"/>
            </a:p>
          </p:txBody>
        </p:sp>
        <p:sp>
          <p:nvSpPr>
            <p:cNvPr id="483705" name="Oval 377"/>
            <p:cNvSpPr>
              <a:spLocks noChangeArrowheads="1"/>
            </p:cNvSpPr>
            <p:nvPr/>
          </p:nvSpPr>
          <p:spPr bwMode="auto">
            <a:xfrm>
              <a:off x="5248" y="1296"/>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06" name="Oval 378"/>
            <p:cNvSpPr>
              <a:spLocks noChangeArrowheads="1"/>
            </p:cNvSpPr>
            <p:nvPr/>
          </p:nvSpPr>
          <p:spPr bwMode="auto">
            <a:xfrm>
              <a:off x="5360" y="1296"/>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07" name="Oval 379"/>
            <p:cNvSpPr>
              <a:spLocks noChangeArrowheads="1"/>
            </p:cNvSpPr>
            <p:nvPr/>
          </p:nvSpPr>
          <p:spPr bwMode="auto">
            <a:xfrm>
              <a:off x="5472" y="1296"/>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08" name="Oval 380"/>
            <p:cNvSpPr>
              <a:spLocks noChangeArrowheads="1"/>
            </p:cNvSpPr>
            <p:nvPr/>
          </p:nvSpPr>
          <p:spPr bwMode="auto">
            <a:xfrm>
              <a:off x="5136" y="1408"/>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09" name="Oval 381"/>
            <p:cNvSpPr>
              <a:spLocks noChangeArrowheads="1"/>
            </p:cNvSpPr>
            <p:nvPr/>
          </p:nvSpPr>
          <p:spPr bwMode="auto">
            <a:xfrm>
              <a:off x="5248" y="1408"/>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10" name="Oval 382"/>
            <p:cNvSpPr>
              <a:spLocks noChangeArrowheads="1"/>
            </p:cNvSpPr>
            <p:nvPr/>
          </p:nvSpPr>
          <p:spPr bwMode="auto">
            <a:xfrm>
              <a:off x="5360" y="1408"/>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11" name="Oval 383"/>
            <p:cNvSpPr>
              <a:spLocks noChangeArrowheads="1"/>
            </p:cNvSpPr>
            <p:nvPr/>
          </p:nvSpPr>
          <p:spPr bwMode="auto">
            <a:xfrm>
              <a:off x="5472" y="1408"/>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12" name="Oval 384"/>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3713" name="Oval 385"/>
            <p:cNvSpPr>
              <a:spLocks noChangeArrowheads="1"/>
            </p:cNvSpPr>
            <p:nvPr/>
          </p:nvSpPr>
          <p:spPr bwMode="auto">
            <a:xfrm>
              <a:off x="5136" y="1520"/>
              <a:ext cx="80" cy="80"/>
            </a:xfrm>
            <a:prstGeom prst="ellipse">
              <a:avLst/>
            </a:prstGeom>
            <a:solidFill>
              <a:schemeClr val="accent1"/>
            </a:solidFill>
            <a:ln w="9525" algn="ctr">
              <a:noFill/>
              <a:round/>
              <a:headEnd/>
              <a:tailEnd/>
            </a:ln>
            <a:effectLst/>
          </p:spPr>
          <p:txBody>
            <a:bodyPr wrap="none" anchor="ctr"/>
            <a:lstStyle/>
            <a:p>
              <a:endParaRPr lang="zh-CN" altLang="en-US"/>
            </a:p>
          </p:txBody>
        </p:sp>
        <p:sp>
          <p:nvSpPr>
            <p:cNvPr id="483714" name="Oval 386"/>
            <p:cNvSpPr>
              <a:spLocks noChangeArrowheads="1"/>
            </p:cNvSpPr>
            <p:nvPr/>
          </p:nvSpPr>
          <p:spPr bwMode="auto">
            <a:xfrm>
              <a:off x="5248" y="1520"/>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15" name="Oval 387"/>
            <p:cNvSpPr>
              <a:spLocks noChangeArrowheads="1"/>
            </p:cNvSpPr>
            <p:nvPr/>
          </p:nvSpPr>
          <p:spPr bwMode="auto">
            <a:xfrm>
              <a:off x="5360" y="1520"/>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16" name="Oval 388"/>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3717" name="Oval 389"/>
            <p:cNvSpPr>
              <a:spLocks noChangeArrowheads="1"/>
            </p:cNvSpPr>
            <p:nvPr/>
          </p:nvSpPr>
          <p:spPr bwMode="auto">
            <a:xfrm>
              <a:off x="5136" y="1632"/>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18" name="Oval 390"/>
            <p:cNvSpPr>
              <a:spLocks noChangeArrowheads="1"/>
            </p:cNvSpPr>
            <p:nvPr/>
          </p:nvSpPr>
          <p:spPr bwMode="auto">
            <a:xfrm>
              <a:off x="5248" y="1632"/>
              <a:ext cx="80" cy="80"/>
            </a:xfrm>
            <a:prstGeom prst="ellipse">
              <a:avLst/>
            </a:prstGeom>
            <a:solidFill>
              <a:srgbClr val="E6BA00"/>
            </a:solidFill>
            <a:ln w="9525" algn="ctr">
              <a:noFill/>
              <a:round/>
              <a:headEnd/>
              <a:tailEnd/>
            </a:ln>
            <a:effectLst/>
          </p:spPr>
          <p:txBody>
            <a:bodyPr wrap="none" anchor="ctr"/>
            <a:lstStyle/>
            <a:p>
              <a:endParaRPr lang="zh-CN" altLang="en-US"/>
            </a:p>
          </p:txBody>
        </p:sp>
        <p:sp>
          <p:nvSpPr>
            <p:cNvPr id="483719" name="Oval 391"/>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3720" name="Oval 392"/>
            <p:cNvSpPr>
              <a:spLocks noChangeArrowheads="1"/>
            </p:cNvSpPr>
            <p:nvPr/>
          </p:nvSpPr>
          <p:spPr bwMode="auto">
            <a:xfrm>
              <a:off x="5472" y="1632"/>
              <a:ext cx="80" cy="80"/>
            </a:xfrm>
            <a:prstGeom prst="ellipse">
              <a:avLst/>
            </a:prstGeom>
            <a:solidFill>
              <a:srgbClr val="FFFFFF"/>
            </a:solidFill>
            <a:ln w="9525" algn="ctr">
              <a:noFill/>
              <a:round/>
              <a:headEnd/>
              <a:tailEnd/>
            </a:ln>
            <a:effectLst/>
          </p:spPr>
          <p:txBody>
            <a:bodyPr wrap="none" anchor="ctr"/>
            <a:lstStyle/>
            <a:p>
              <a:endParaRPr lang="zh-CN" altLang="en-US"/>
            </a:p>
          </p:txBody>
        </p:sp>
        <p:sp>
          <p:nvSpPr>
            <p:cNvPr id="483721" name="Oval 393"/>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83722" name="Oval 394"/>
            <p:cNvSpPr>
              <a:spLocks noChangeArrowheads="1"/>
            </p:cNvSpPr>
            <p:nvPr/>
          </p:nvSpPr>
          <p:spPr bwMode="auto">
            <a:xfrm>
              <a:off x="5472" y="1744"/>
              <a:ext cx="80" cy="80"/>
            </a:xfrm>
            <a:prstGeom prst="ellipse">
              <a:avLst/>
            </a:prstGeom>
            <a:solidFill>
              <a:srgbClr val="FFFFFF"/>
            </a:solidFill>
            <a:ln w="9525">
              <a:noFill/>
              <a:round/>
              <a:headEnd/>
              <a:tailEnd/>
            </a:ln>
            <a:effectLst/>
          </p:spPr>
          <p:txBody>
            <a:bodyPr wrap="none" anchor="ctr"/>
            <a:lstStyle/>
            <a:p>
              <a:endParaRPr lang="zh-CN" altLang="en-US"/>
            </a:p>
          </p:txBody>
        </p:sp>
      </p:grpSp>
      <p:grpSp>
        <p:nvGrpSpPr>
          <p:cNvPr id="483723" name="Group 4"/>
          <p:cNvGrpSpPr>
            <a:grpSpLocks/>
          </p:cNvGrpSpPr>
          <p:nvPr/>
        </p:nvGrpSpPr>
        <p:grpSpPr bwMode="auto">
          <a:xfrm>
            <a:off x="206375" y="976313"/>
            <a:ext cx="8153400" cy="82550"/>
            <a:chOff x="240" y="893"/>
            <a:chExt cx="5232" cy="115"/>
          </a:xfrm>
        </p:grpSpPr>
        <p:sp>
          <p:nvSpPr>
            <p:cNvPr id="434181" name="Rectangle 5"/>
            <p:cNvSpPr>
              <a:spLocks noChangeArrowheads="1"/>
            </p:cNvSpPr>
            <p:nvPr/>
          </p:nvSpPr>
          <p:spPr bwMode="auto">
            <a:xfrm>
              <a:off x="4320" y="893"/>
              <a:ext cx="1152" cy="115"/>
            </a:xfrm>
            <a:prstGeom prst="rect">
              <a:avLst/>
            </a:prstGeom>
            <a:solidFill>
              <a:srgbClr val="9999FF"/>
            </a:solidFill>
            <a:ln w="9525" algn="ctr">
              <a:noFill/>
              <a:miter lim="800000"/>
              <a:headEnd/>
              <a:tailEnd/>
            </a:ln>
            <a:effectLst/>
          </p:spPr>
          <p:txBody>
            <a:bodyPr wrap="none" anchor="ctr"/>
            <a:lstStyle/>
            <a:p>
              <a:pPr algn="ctr" eaLnBrk="1" hangingPunct="1">
                <a:spcBef>
                  <a:spcPct val="0"/>
                </a:spcBef>
              </a:pPr>
              <a:endParaRPr lang="zh-CN" altLang="en-US" sz="2400">
                <a:latin typeface="Times New Roman" pitchFamily="18" charset="0"/>
                <a:ea typeface="MS PGothic" pitchFamily="34" charset="-128"/>
                <a:cs typeface="Arial" pitchFamily="34" charset="0"/>
              </a:endParaRPr>
            </a:p>
          </p:txBody>
        </p:sp>
        <p:sp>
          <p:nvSpPr>
            <p:cNvPr id="434182" name="Line 6"/>
            <p:cNvSpPr>
              <a:spLocks noChangeShapeType="1"/>
            </p:cNvSpPr>
            <p:nvPr/>
          </p:nvSpPr>
          <p:spPr bwMode="auto">
            <a:xfrm>
              <a:off x="240" y="941"/>
              <a:ext cx="5232" cy="0"/>
            </a:xfrm>
            <a:prstGeom prst="line">
              <a:avLst/>
            </a:prstGeom>
            <a:noFill/>
            <a:ln w="9525">
              <a:noFill/>
              <a:round/>
              <a:headEnd/>
              <a:tailEnd/>
            </a:ln>
            <a:effectLst/>
          </p:spPr>
          <p:txBody>
            <a:bodyPr wrap="none" anchor="ctr"/>
            <a:lstStyle/>
            <a:p>
              <a:endParaRPr lang="zh-CN" altLang="en-US"/>
            </a:p>
          </p:txBody>
        </p:sp>
      </p:grpSp>
      <p:sp>
        <p:nvSpPr>
          <p:cNvPr id="483726" name="Line 398"/>
          <p:cNvSpPr>
            <a:spLocks noChangeShapeType="1"/>
          </p:cNvSpPr>
          <p:nvPr/>
        </p:nvSpPr>
        <p:spPr bwMode="auto">
          <a:xfrm>
            <a:off x="1654175" y="1016000"/>
            <a:ext cx="5399088" cy="0"/>
          </a:xfrm>
          <a:prstGeom prst="line">
            <a:avLst/>
          </a:prstGeom>
          <a:noFill/>
          <a:ln w="9525">
            <a:solidFill>
              <a:srgbClr val="5D5DFF"/>
            </a:solidFill>
            <a:round/>
            <a:headEnd/>
            <a:tailEnd/>
          </a:ln>
          <a:effectLst/>
        </p:spPr>
        <p:txBody>
          <a:bodyPr>
            <a:spAutoFit/>
          </a:bodyPr>
          <a:lstStyle/>
          <a:p>
            <a:endParaRPr lang="zh-CN" altLang="en-US"/>
          </a:p>
        </p:txBody>
      </p:sp>
      <p:sp>
        <p:nvSpPr>
          <p:cNvPr id="483727" name="Oval 399"/>
          <p:cNvSpPr>
            <a:spLocks noChangeArrowheads="1"/>
          </p:cNvSpPr>
          <p:nvPr/>
        </p:nvSpPr>
        <p:spPr bwMode="auto">
          <a:xfrm>
            <a:off x="3201988" y="25447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728" name="Oval 400"/>
          <p:cNvSpPr>
            <a:spLocks noChangeArrowheads="1"/>
          </p:cNvSpPr>
          <p:nvPr/>
        </p:nvSpPr>
        <p:spPr bwMode="auto">
          <a:xfrm>
            <a:off x="5122863" y="2760663"/>
            <a:ext cx="73025" cy="71437"/>
          </a:xfrm>
          <a:prstGeom prst="ellipse">
            <a:avLst/>
          </a:prstGeom>
          <a:noFill/>
          <a:ln w="19050">
            <a:solidFill>
              <a:srgbClr val="FF0000"/>
            </a:solidFill>
            <a:round/>
            <a:headEnd/>
            <a:tailEnd/>
          </a:ln>
          <a:effectLst/>
        </p:spPr>
        <p:txBody>
          <a:bodyPr wrap="none" anchor="ctr">
            <a:spAutoFit/>
          </a:bodyPr>
          <a:lstStyle/>
          <a:p>
            <a:endParaRPr lang="zh-CN" altLang="en-US"/>
          </a:p>
        </p:txBody>
      </p:sp>
      <p:sp>
        <p:nvSpPr>
          <p:cNvPr id="483729" name="Oval 401"/>
          <p:cNvSpPr>
            <a:spLocks noChangeArrowheads="1"/>
          </p:cNvSpPr>
          <p:nvPr/>
        </p:nvSpPr>
        <p:spPr bwMode="auto">
          <a:xfrm>
            <a:off x="5032375" y="2590800"/>
            <a:ext cx="73025" cy="71438"/>
          </a:xfrm>
          <a:prstGeom prst="ellipse">
            <a:avLst/>
          </a:prstGeom>
          <a:noFill/>
          <a:ln w="19050">
            <a:solidFill>
              <a:srgbClr val="FF0000"/>
            </a:solidFill>
            <a:round/>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Slide Number Placeholder 1"/>
          <p:cNvSpPr txBox="1">
            <a:spLocks noGrp="1"/>
          </p:cNvSpPr>
          <p:nvPr/>
        </p:nvSpPr>
        <p:spPr bwMode="auto">
          <a:xfrm>
            <a:off x="0" y="6705600"/>
            <a:ext cx="1630363" cy="152400"/>
          </a:xfrm>
          <a:prstGeom prst="rect">
            <a:avLst/>
          </a:prstGeom>
          <a:noFill/>
          <a:ln w="9525">
            <a:noFill/>
            <a:miter lim="800000"/>
            <a:headEnd/>
            <a:tailEnd/>
          </a:ln>
        </p:spPr>
        <p:txBody>
          <a:bodyPr lIns="0" tIns="0" rIns="0" bIns="0">
            <a:spAutoFit/>
          </a:bodyPr>
          <a:lstStyle/>
          <a:p>
            <a:pPr>
              <a:spcBef>
                <a:spcPct val="0"/>
              </a:spcBef>
            </a:pPr>
            <a:r>
              <a:rPr lang="en-US" altLang="en-US" sz="1000">
                <a:solidFill>
                  <a:srgbClr val="0000CC"/>
                </a:solidFill>
                <a:latin typeface="Arial Narrow" pitchFamily="34" charset="0"/>
                <a:cs typeface="Arial" pitchFamily="34" charset="0"/>
              </a:rPr>
              <a:t>Project Name       </a:t>
            </a:r>
            <a:fld id="{886DFC0A-A251-4BB5-B730-3F4BE33D9191}" type="slidenum">
              <a:rPr lang="en-US" altLang="en-US" sz="1000">
                <a:solidFill>
                  <a:srgbClr val="0000CC"/>
                </a:solidFill>
                <a:latin typeface="Arial Narrow" pitchFamily="34" charset="0"/>
                <a:cs typeface="Arial" pitchFamily="34" charset="0"/>
              </a:rPr>
              <a:pPr>
                <a:spcBef>
                  <a:spcPct val="0"/>
                </a:spcBef>
              </a:pPr>
              <a:t>82</a:t>
            </a:fld>
            <a:endParaRPr lang="en-US" altLang="en-US" sz="1000">
              <a:solidFill>
                <a:srgbClr val="0000CC"/>
              </a:solidFill>
              <a:latin typeface="Arial Narrow" pitchFamily="34" charset="0"/>
              <a:cs typeface="Arial" pitchFamily="34" charset="0"/>
            </a:endParaRPr>
          </a:p>
        </p:txBody>
      </p:sp>
      <p:sp>
        <p:nvSpPr>
          <p:cNvPr id="485379" name="Text Box 3"/>
          <p:cNvSpPr txBox="1">
            <a:spLocks noChangeArrowheads="1"/>
          </p:cNvSpPr>
          <p:nvPr/>
        </p:nvSpPr>
        <p:spPr bwMode="auto">
          <a:xfrm>
            <a:off x="1143000" y="1330325"/>
            <a:ext cx="7848600" cy="5451475"/>
          </a:xfrm>
          <a:prstGeom prst="rect">
            <a:avLst/>
          </a:prstGeom>
          <a:noFill/>
          <a:ln w="9525">
            <a:noFill/>
            <a:miter lim="800000"/>
            <a:headEnd/>
            <a:tailEnd/>
          </a:ln>
        </p:spPr>
        <p:txBody>
          <a:bodyPr>
            <a:spAutoFit/>
          </a:bodyPr>
          <a:lstStyle/>
          <a:p>
            <a:pPr marL="265113" indent="-265113" eaLnBrk="1" hangingPunct="1">
              <a:spcBef>
                <a:spcPct val="0"/>
              </a:spcBef>
              <a:buClr>
                <a:srgbClr val="0068D0"/>
              </a:buClr>
              <a:buSzPct val="70000"/>
              <a:buFont typeface="Wingdings" pitchFamily="2" charset="2"/>
              <a:buChar char="n"/>
            </a:pPr>
            <a:r>
              <a:rPr lang="en-US" altLang="zh-CN" sz="2200" b="1">
                <a:solidFill>
                  <a:srgbClr val="0000CC"/>
                </a:solidFill>
                <a:latin typeface="Tahoma" pitchFamily="34" charset="0"/>
                <a:cs typeface="Arial" pitchFamily="34" charset="0"/>
              </a:rPr>
              <a:t>76 </a:t>
            </a:r>
            <a:r>
              <a:rPr lang="zh-CN" altLang="en-US" sz="2200" b="1">
                <a:solidFill>
                  <a:srgbClr val="0000CC"/>
                </a:solidFill>
                <a:latin typeface="Tahoma" pitchFamily="34" charset="0"/>
                <a:cs typeface="Arial" pitchFamily="34" charset="0"/>
              </a:rPr>
              <a:t>个批准的药物含有</a:t>
            </a:r>
            <a:r>
              <a:rPr lang="en-US" altLang="zh-CN" sz="2200" b="1">
                <a:solidFill>
                  <a:srgbClr val="0000CC"/>
                </a:solidFill>
                <a:latin typeface="Tahoma" pitchFamily="34" charset="0"/>
                <a:cs typeface="Arial" pitchFamily="34" charset="0"/>
              </a:rPr>
              <a:t> PGx </a:t>
            </a:r>
            <a:r>
              <a:rPr lang="zh-CN" altLang="en-US" sz="2200" b="1">
                <a:solidFill>
                  <a:srgbClr val="0000CC"/>
                </a:solidFill>
                <a:latin typeface="Tahoma" pitchFamily="34" charset="0"/>
                <a:cs typeface="Arial" pitchFamily="34" charset="0"/>
              </a:rPr>
              <a:t>信息，如</a:t>
            </a:r>
            <a:r>
              <a:rPr lang="en-US" altLang="zh-CN" sz="2200" b="1">
                <a:solidFill>
                  <a:srgbClr val="0000CC"/>
                </a:solidFill>
                <a:latin typeface="Tahoma" pitchFamily="34" charset="0"/>
                <a:cs typeface="Arial" pitchFamily="34" charset="0"/>
              </a:rPr>
              <a:t> </a:t>
            </a:r>
          </a:p>
          <a:p>
            <a:pPr marL="911225" lvl="1" indent="-285750" eaLnBrk="1" hangingPunct="1">
              <a:spcBef>
                <a:spcPct val="0"/>
              </a:spcBef>
              <a:buClr>
                <a:srgbClr val="0068D0"/>
              </a:buClr>
              <a:buSzPct val="70000"/>
              <a:buFont typeface="Wingdings" pitchFamily="2" charset="2"/>
              <a:buChar char="l"/>
            </a:pPr>
            <a:r>
              <a:rPr lang="zh-CN" altLang="en-US" sz="2200" b="1">
                <a:solidFill>
                  <a:srgbClr val="0000CC"/>
                </a:solidFill>
                <a:latin typeface="Tahoma" pitchFamily="34" charset="0"/>
                <a:cs typeface="Arial" pitchFamily="34" charset="0"/>
              </a:rPr>
              <a:t>核赛汀仅用于</a:t>
            </a:r>
            <a:r>
              <a:rPr lang="en-US" altLang="zh-CN" sz="2200" b="1">
                <a:solidFill>
                  <a:srgbClr val="0000CC"/>
                </a:solidFill>
                <a:latin typeface="Tahoma" pitchFamily="34" charset="0"/>
                <a:cs typeface="Arial" pitchFamily="34" charset="0"/>
              </a:rPr>
              <a:t>HER2 </a:t>
            </a:r>
            <a:r>
              <a:rPr lang="zh-CN" altLang="en-US" sz="2200" b="1">
                <a:solidFill>
                  <a:srgbClr val="0000CC"/>
                </a:solidFill>
                <a:latin typeface="Tahoma" pitchFamily="34" charset="0"/>
                <a:cs typeface="Arial" pitchFamily="34" charset="0"/>
              </a:rPr>
              <a:t>蛋白过表达的乳腺癌病人；</a:t>
            </a:r>
          </a:p>
          <a:p>
            <a:pPr marL="911225" lvl="1" indent="-285750" eaLnBrk="1" hangingPunct="1">
              <a:spcBef>
                <a:spcPct val="0"/>
              </a:spcBef>
              <a:buClr>
                <a:srgbClr val="0068D0"/>
              </a:buClr>
              <a:buSzPct val="70000"/>
              <a:buFont typeface="Wingdings" pitchFamily="2" charset="2"/>
              <a:buChar char="l"/>
            </a:pPr>
            <a:r>
              <a:rPr lang="zh-CN" altLang="en-US" sz="2200" b="1">
                <a:solidFill>
                  <a:srgbClr val="0000CC"/>
                </a:solidFill>
                <a:latin typeface="Tahoma" pitchFamily="34" charset="0"/>
                <a:cs typeface="Arial" pitchFamily="34" charset="0"/>
              </a:rPr>
              <a:t>在带有</a:t>
            </a:r>
            <a:r>
              <a:rPr lang="en-US" altLang="zh-CN" sz="2200" b="1">
                <a:solidFill>
                  <a:srgbClr val="0000CC"/>
                </a:solidFill>
                <a:latin typeface="Tahoma" pitchFamily="34" charset="0"/>
                <a:cs typeface="Arial" pitchFamily="34" charset="0"/>
              </a:rPr>
              <a:t>CYP2C9 </a:t>
            </a:r>
            <a:r>
              <a:rPr lang="zh-CN" altLang="en-US" sz="2200" b="1">
                <a:solidFill>
                  <a:srgbClr val="0000CC"/>
                </a:solidFill>
                <a:latin typeface="Tahoma" pitchFamily="34" charset="0"/>
                <a:cs typeface="Arial" pitchFamily="34" charset="0"/>
              </a:rPr>
              <a:t>和 </a:t>
            </a:r>
            <a:r>
              <a:rPr lang="en-US" altLang="zh-CN" sz="2200" b="1">
                <a:solidFill>
                  <a:srgbClr val="0000CC"/>
                </a:solidFill>
                <a:latin typeface="Tahoma" pitchFamily="34" charset="0"/>
                <a:cs typeface="Arial" pitchFamily="34" charset="0"/>
              </a:rPr>
              <a:t>VKORC1 </a:t>
            </a:r>
            <a:r>
              <a:rPr lang="zh-CN" altLang="en-US" sz="2200" b="1">
                <a:solidFill>
                  <a:srgbClr val="0000CC"/>
                </a:solidFill>
                <a:latin typeface="Tahoma" pitchFamily="34" charset="0"/>
                <a:cs typeface="Arial" pitchFamily="34" charset="0"/>
              </a:rPr>
              <a:t>基因变异的病人中</a:t>
            </a:r>
            <a:r>
              <a:rPr lang="en-US" altLang="zh-CN" sz="2200" b="1">
                <a:solidFill>
                  <a:srgbClr val="0000CC"/>
                </a:solidFill>
                <a:latin typeface="Tahoma" pitchFamily="34" charset="0"/>
                <a:cs typeface="Arial" pitchFamily="34" charset="0"/>
              </a:rPr>
              <a:t>Warfarin</a:t>
            </a:r>
            <a:r>
              <a:rPr lang="zh-CN" altLang="en-US" sz="2200" b="1">
                <a:solidFill>
                  <a:srgbClr val="0000CC"/>
                </a:solidFill>
                <a:latin typeface="Tahoma" pitchFamily="34" charset="0"/>
                <a:cs typeface="Arial" pitchFamily="34" charset="0"/>
              </a:rPr>
              <a:t>的启始剂量应减少</a:t>
            </a:r>
            <a:endParaRPr lang="en-US" altLang="zh-CN"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endParaRPr lang="en-US" altLang="zh-CN"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r>
              <a:rPr lang="en-US" altLang="zh-CN" sz="2200" b="1">
                <a:solidFill>
                  <a:srgbClr val="0000CC"/>
                </a:solidFill>
                <a:latin typeface="Tahoma" pitchFamily="34" charset="0"/>
                <a:cs typeface="Arial" pitchFamily="34" charset="0"/>
              </a:rPr>
              <a:t>PGx </a:t>
            </a:r>
            <a:r>
              <a:rPr lang="zh-CN" altLang="en-US" sz="2200" b="1">
                <a:solidFill>
                  <a:srgbClr val="0000CC"/>
                </a:solidFill>
                <a:latin typeface="Tahoma" pitchFamily="34" charset="0"/>
                <a:cs typeface="Arial" pitchFamily="34" charset="0"/>
              </a:rPr>
              <a:t>数据已经成为</a:t>
            </a:r>
            <a:r>
              <a:rPr lang="en-US" altLang="zh-CN" sz="2200" b="1">
                <a:solidFill>
                  <a:srgbClr val="0000CC"/>
                </a:solidFill>
                <a:latin typeface="Tahoma" pitchFamily="34" charset="0"/>
                <a:cs typeface="Arial" pitchFamily="34" charset="0"/>
              </a:rPr>
              <a:t> NDA/BLA </a:t>
            </a:r>
            <a:r>
              <a:rPr lang="zh-CN" altLang="en-US" sz="2200" b="1">
                <a:solidFill>
                  <a:srgbClr val="0000CC"/>
                </a:solidFill>
                <a:latin typeface="Tahoma" pitchFamily="34" charset="0"/>
                <a:cs typeface="Arial" pitchFamily="34" charset="0"/>
              </a:rPr>
              <a:t>申请材料的一部分，只是现在还不是必呈部分</a:t>
            </a:r>
            <a:endParaRPr lang="en-US" altLang="zh-CN"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endParaRPr lang="en-US" altLang="zh-CN"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r>
              <a:rPr lang="en-US" altLang="zh-CN" sz="2200" b="1">
                <a:solidFill>
                  <a:srgbClr val="0000CC"/>
                </a:solidFill>
                <a:latin typeface="Tahoma" pitchFamily="34" charset="0"/>
                <a:cs typeface="Arial" pitchFamily="34" charset="0"/>
              </a:rPr>
              <a:t>PGx </a:t>
            </a:r>
            <a:r>
              <a:rPr lang="zh-CN" altLang="en-US" sz="2200" b="1">
                <a:solidFill>
                  <a:srgbClr val="0000CC"/>
                </a:solidFill>
                <a:latin typeface="Tahoma" pitchFamily="34" charset="0"/>
                <a:cs typeface="Arial" pitchFamily="34" charset="0"/>
              </a:rPr>
              <a:t>已用于先导化合物筛选的标准；如</a:t>
            </a:r>
            <a:r>
              <a:rPr lang="en-US" altLang="zh-CN" sz="2200" b="1">
                <a:solidFill>
                  <a:srgbClr val="0000CC"/>
                </a:solidFill>
                <a:latin typeface="Tahoma" pitchFamily="34" charset="0"/>
                <a:cs typeface="Arial" pitchFamily="34" charset="0"/>
              </a:rPr>
              <a:t>:</a:t>
            </a:r>
          </a:p>
          <a:p>
            <a:pPr marL="911225" lvl="1" indent="-285750" eaLnBrk="1" hangingPunct="1">
              <a:spcBef>
                <a:spcPct val="0"/>
              </a:spcBef>
              <a:buClr>
                <a:srgbClr val="0068D0"/>
              </a:buClr>
              <a:buSzPct val="70000"/>
              <a:buFont typeface="Wingdings" pitchFamily="2" charset="2"/>
              <a:buChar char="l"/>
            </a:pPr>
            <a:r>
              <a:rPr lang="zh-CN" altLang="en-US" sz="2200" b="1">
                <a:solidFill>
                  <a:srgbClr val="0000CC"/>
                </a:solidFill>
                <a:latin typeface="Tahoma" pitchFamily="34" charset="0"/>
                <a:cs typeface="Arial" pitchFamily="34" charset="0"/>
              </a:rPr>
              <a:t>化合物需优化成不主要经高度多态性药物代谢酶的底物</a:t>
            </a:r>
          </a:p>
          <a:p>
            <a:pPr marL="265113" indent="-265113" eaLnBrk="1" hangingPunct="1">
              <a:spcBef>
                <a:spcPct val="0"/>
              </a:spcBef>
              <a:buClr>
                <a:srgbClr val="0068D0"/>
              </a:buClr>
              <a:buSzPct val="70000"/>
              <a:buFont typeface="Wingdings" pitchFamily="2" charset="2"/>
              <a:buChar char="n"/>
            </a:pPr>
            <a:endParaRPr lang="en-US" altLang="zh-CN"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r>
              <a:rPr lang="zh-CN" altLang="en-US" sz="2200" b="1">
                <a:solidFill>
                  <a:srgbClr val="0000CC"/>
                </a:solidFill>
                <a:latin typeface="Tahoma" pitchFamily="34" charset="0"/>
                <a:cs typeface="Arial" pitchFamily="34" charset="0"/>
              </a:rPr>
              <a:t>大的制药公司在新药临床试验中已常规收集</a:t>
            </a:r>
            <a:r>
              <a:rPr lang="en-US" altLang="zh-CN" sz="2200" b="1">
                <a:solidFill>
                  <a:srgbClr val="0000CC"/>
                </a:solidFill>
                <a:latin typeface="Tahoma" pitchFamily="34" charset="0"/>
                <a:cs typeface="Arial" pitchFamily="34" charset="0"/>
              </a:rPr>
              <a:t> PGx </a:t>
            </a:r>
            <a:r>
              <a:rPr lang="zh-CN" altLang="en-US" sz="2200" b="1">
                <a:solidFill>
                  <a:srgbClr val="0000CC"/>
                </a:solidFill>
                <a:latin typeface="Tahoma" pitchFamily="34" charset="0"/>
                <a:cs typeface="Arial" pitchFamily="34" charset="0"/>
              </a:rPr>
              <a:t>样本</a:t>
            </a:r>
            <a:r>
              <a:rPr lang="en-US" altLang="zh-CN" sz="2200" b="1">
                <a:solidFill>
                  <a:srgbClr val="0000CC"/>
                </a:solidFill>
                <a:latin typeface="Tahoma" pitchFamily="34" charset="0"/>
                <a:cs typeface="Arial" pitchFamily="34" charset="0"/>
              </a:rPr>
              <a:t> (DNA or RNA)</a:t>
            </a:r>
          </a:p>
          <a:p>
            <a:pPr marL="265113" indent="-265113" eaLnBrk="1" hangingPunct="1">
              <a:spcBef>
                <a:spcPct val="0"/>
              </a:spcBef>
              <a:buClr>
                <a:srgbClr val="0068D0"/>
              </a:buClr>
              <a:buSzPct val="70000"/>
              <a:buFont typeface="Wingdings" pitchFamily="2" charset="2"/>
              <a:buChar char="n"/>
            </a:pPr>
            <a:endParaRPr lang="zh-CN" altLang="en-US"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r>
              <a:rPr lang="zh-CN" altLang="en-US" sz="2200" b="1">
                <a:solidFill>
                  <a:srgbClr val="0000CC"/>
                </a:solidFill>
                <a:latin typeface="Tahoma" pitchFamily="34" charset="0"/>
                <a:cs typeface="Arial" pitchFamily="34" charset="0"/>
              </a:rPr>
              <a:t>对由</a:t>
            </a:r>
            <a:r>
              <a:rPr lang="en-US" altLang="zh-CN" sz="2200" b="1">
                <a:solidFill>
                  <a:srgbClr val="0000CC"/>
                </a:solidFill>
                <a:latin typeface="Tahoma" pitchFamily="34" charset="0"/>
                <a:cs typeface="Arial" pitchFamily="34" charset="0"/>
              </a:rPr>
              <a:t> PGx </a:t>
            </a:r>
            <a:r>
              <a:rPr lang="zh-CN" altLang="en-US" sz="2200" b="1">
                <a:solidFill>
                  <a:srgbClr val="0000CC"/>
                </a:solidFill>
                <a:latin typeface="Tahoma" pitchFamily="34" charset="0"/>
                <a:cs typeface="Arial" pitchFamily="34" charset="0"/>
              </a:rPr>
              <a:t>转化到临床应用有很高的期望</a:t>
            </a:r>
            <a:endParaRPr lang="en-US" altLang="zh-CN" sz="2200" b="1">
              <a:solidFill>
                <a:srgbClr val="0000CC"/>
              </a:solidFill>
              <a:latin typeface="Tahoma" pitchFamily="34" charset="0"/>
              <a:cs typeface="Arial" pitchFamily="34" charset="0"/>
            </a:endParaRPr>
          </a:p>
          <a:p>
            <a:pPr marL="265113" indent="-265113" eaLnBrk="1" hangingPunct="1">
              <a:spcBef>
                <a:spcPct val="0"/>
              </a:spcBef>
              <a:buClr>
                <a:srgbClr val="0068D0"/>
              </a:buClr>
              <a:buSzPct val="70000"/>
              <a:buFont typeface="Wingdings" pitchFamily="2" charset="2"/>
              <a:buChar char="n"/>
            </a:pPr>
            <a:endParaRPr lang="en-US" altLang="zh-CN" sz="2200" b="1" i="1">
              <a:solidFill>
                <a:srgbClr val="0000CC"/>
              </a:solidFill>
              <a:latin typeface="Tahoma" pitchFamily="34" charset="0"/>
              <a:cs typeface="Arial" pitchFamily="34" charset="0"/>
            </a:endParaRPr>
          </a:p>
        </p:txBody>
      </p:sp>
      <p:sp>
        <p:nvSpPr>
          <p:cNvPr id="485380" name="Rectangle 2"/>
          <p:cNvSpPr txBox="1">
            <a:spLocks noChangeArrowheads="1"/>
          </p:cNvSpPr>
          <p:nvPr/>
        </p:nvSpPr>
        <p:spPr bwMode="auto">
          <a:xfrm>
            <a:off x="457200" y="-76200"/>
            <a:ext cx="7696200" cy="885825"/>
          </a:xfrm>
          <a:prstGeom prst="rect">
            <a:avLst/>
          </a:prstGeom>
          <a:noFill/>
          <a:ln w="9525">
            <a:noFill/>
            <a:miter lim="800000"/>
            <a:headEnd/>
            <a:tailEnd/>
          </a:ln>
        </p:spPr>
        <p:txBody>
          <a:bodyPr/>
          <a:lstStyle/>
          <a:p>
            <a:pPr algn="ctr">
              <a:lnSpc>
                <a:spcPct val="90000"/>
              </a:lnSpc>
              <a:spcBef>
                <a:spcPct val="0"/>
              </a:spcBef>
            </a:pPr>
            <a:endParaRPr lang="en-US" altLang="zh-CN" sz="2800" b="1">
              <a:solidFill>
                <a:srgbClr val="0000CC"/>
              </a:solidFill>
              <a:latin typeface="黑体" pitchFamily="49" charset="-122"/>
              <a:cs typeface="Arial" pitchFamily="34" charset="0"/>
            </a:endParaRPr>
          </a:p>
          <a:p>
            <a:pPr algn="ctr">
              <a:lnSpc>
                <a:spcPct val="90000"/>
              </a:lnSpc>
              <a:spcBef>
                <a:spcPct val="0"/>
              </a:spcBef>
            </a:pPr>
            <a:r>
              <a:rPr lang="zh-CN" altLang="en-US" sz="2800" b="1">
                <a:solidFill>
                  <a:srgbClr val="0000CC"/>
                </a:solidFill>
                <a:latin typeface="黑体" pitchFamily="49" charset="-122"/>
                <a:cs typeface="Arial" pitchFamily="34" charset="0"/>
              </a:rPr>
              <a:t>药物基因组学在新药研发中的应用</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1485900" y="238125"/>
            <a:ext cx="6819900" cy="600075"/>
          </a:xfrm>
          <a:prstGeom prst="rect">
            <a:avLst/>
          </a:prstGeom>
          <a:noFill/>
          <a:ln w="9525">
            <a:noFill/>
            <a:miter lim="800000"/>
            <a:headEnd/>
            <a:tailEnd/>
          </a:ln>
          <a:effectLst/>
        </p:spPr>
        <p:txBody>
          <a:bodyPr lIns="92075" tIns="46038" rIns="92075" bIns="46038" anchor="b"/>
          <a:lstStyle/>
          <a:p>
            <a:pPr eaLnBrk="1" hangingPunct="1">
              <a:spcBef>
                <a:spcPct val="0"/>
              </a:spcBef>
            </a:pPr>
            <a:r>
              <a:rPr lang="zh-CN" altLang="en-US" sz="2800" b="1">
                <a:solidFill>
                  <a:srgbClr val="000099"/>
                </a:solidFill>
              </a:rPr>
              <a:t>在药物临床试验中应测试的</a:t>
            </a:r>
            <a:r>
              <a:rPr lang="en-US" altLang="zh-CN" sz="2800" b="1">
                <a:solidFill>
                  <a:srgbClr val="000099"/>
                </a:solidFill>
              </a:rPr>
              <a:t>CYP</a:t>
            </a:r>
            <a:r>
              <a:rPr lang="zh-CN" altLang="en-US" sz="2800" b="1">
                <a:solidFill>
                  <a:srgbClr val="000099"/>
                </a:solidFill>
              </a:rPr>
              <a:t>多态性</a:t>
            </a:r>
          </a:p>
        </p:txBody>
      </p:sp>
      <p:sp>
        <p:nvSpPr>
          <p:cNvPr id="486403" name="Text Box 3"/>
          <p:cNvSpPr txBox="1">
            <a:spLocks noChangeArrowheads="1"/>
          </p:cNvSpPr>
          <p:nvPr/>
        </p:nvSpPr>
        <p:spPr bwMode="auto">
          <a:xfrm>
            <a:off x="990600" y="1203325"/>
            <a:ext cx="7974013" cy="5426075"/>
          </a:xfrm>
          <a:prstGeom prst="rect">
            <a:avLst/>
          </a:prstGeom>
          <a:noFill/>
          <a:ln w="28575" algn="ctr">
            <a:noFill/>
            <a:prstDash val="dash"/>
            <a:miter lim="800000"/>
            <a:headEnd/>
            <a:tailEnd/>
          </a:ln>
          <a:effectLst/>
        </p:spPr>
        <p:txBody>
          <a:bodyPr>
            <a:spAutoFit/>
          </a:bodyPr>
          <a:lstStyle/>
          <a:p>
            <a:pPr marL="263525" indent="-263525" eaLnBrk="1" latinLnBrk="1" hangingPunct="1">
              <a:buClr>
                <a:schemeClr val="hlink"/>
              </a:buClr>
              <a:buFont typeface="Wingdings" pitchFamily="2" charset="2"/>
              <a:buChar char="l"/>
            </a:pPr>
            <a:r>
              <a:rPr kumimoji="1" lang="en-US" altLang="zh-CN" sz="2000" b="1">
                <a:solidFill>
                  <a:srgbClr val="0000CC"/>
                </a:solidFill>
                <a:latin typeface="Tahoma" pitchFamily="34" charset="0"/>
                <a:cs typeface="Arial" pitchFamily="34" charset="0"/>
              </a:rPr>
              <a:t>CYP</a:t>
            </a:r>
            <a:r>
              <a:rPr kumimoji="1" lang="zh-CN" altLang="en-US" sz="2000" b="1">
                <a:solidFill>
                  <a:srgbClr val="0000CC"/>
                </a:solidFill>
                <a:latin typeface="Tahoma" pitchFamily="34" charset="0"/>
                <a:cs typeface="Arial" pitchFamily="34" charset="0"/>
              </a:rPr>
              <a:t>超家族已发现数百突变等位基因（</a:t>
            </a:r>
            <a:r>
              <a:rPr kumimoji="1" lang="en-US" altLang="zh-CN" sz="2000" b="1">
                <a:solidFill>
                  <a:srgbClr val="0000CC"/>
                </a:solidFill>
                <a:latin typeface="Tahoma" pitchFamily="34" charset="0"/>
                <a:cs typeface="Arial" pitchFamily="34" charset="0"/>
              </a:rPr>
              <a:t>http://www.cypalleles.ki.se/</a:t>
            </a:r>
            <a:r>
              <a:rPr kumimoji="1" lang="zh-CN" altLang="en-US" sz="2000" b="1">
                <a:solidFill>
                  <a:srgbClr val="0000CC"/>
                </a:solidFill>
                <a:latin typeface="Tahoma" pitchFamily="34" charset="0"/>
                <a:cs typeface="Arial" pitchFamily="34" charset="0"/>
              </a:rPr>
              <a:t>），但很多没有功能意义，也没有阐明发生频率种族差异；</a:t>
            </a:r>
          </a:p>
          <a:p>
            <a:pPr marL="263525" indent="-263525" eaLnBrk="1" latinLnBrk="1" hangingPunct="1">
              <a:spcBef>
                <a:spcPct val="100000"/>
              </a:spcBef>
              <a:buClr>
                <a:schemeClr val="hlink"/>
              </a:buClr>
              <a:buFont typeface="Wingdings" pitchFamily="2" charset="2"/>
              <a:buChar char="l"/>
            </a:pPr>
            <a:r>
              <a:rPr kumimoji="1" lang="zh-CN" altLang="en-US" sz="2000" b="1">
                <a:solidFill>
                  <a:srgbClr val="0000CC"/>
                </a:solidFill>
                <a:latin typeface="Tahoma" pitchFamily="34" charset="0"/>
                <a:cs typeface="Arial" pitchFamily="34" charset="0"/>
              </a:rPr>
              <a:t>对所有的基因多态性实行检测费用很高，工作量极大且不可能；</a:t>
            </a:r>
          </a:p>
          <a:p>
            <a:pPr marL="263525" indent="-263525" eaLnBrk="1" latinLnBrk="1" hangingPunct="1">
              <a:spcBef>
                <a:spcPct val="100000"/>
              </a:spcBef>
              <a:buClr>
                <a:schemeClr val="hlink"/>
              </a:buClr>
              <a:buFont typeface="Wingdings" pitchFamily="2" charset="2"/>
              <a:buChar char="l"/>
            </a:pPr>
            <a:r>
              <a:rPr kumimoji="1" lang="zh-CN" altLang="en-US" sz="2000" b="1">
                <a:solidFill>
                  <a:srgbClr val="0000CC"/>
                </a:solidFill>
                <a:latin typeface="Tahoma" pitchFamily="34" charset="0"/>
                <a:cs typeface="Arial" pitchFamily="34" charset="0"/>
              </a:rPr>
              <a:t>应检测发生频率高的有功能意义的基因多态性；而且应保留</a:t>
            </a:r>
            <a:r>
              <a:rPr kumimoji="1" lang="en-US" altLang="zh-CN" sz="2000" b="1">
                <a:solidFill>
                  <a:srgbClr val="0000CC"/>
                </a:solidFill>
                <a:latin typeface="Tahoma" pitchFamily="34" charset="0"/>
                <a:cs typeface="Arial" pitchFamily="34" charset="0"/>
              </a:rPr>
              <a:t>DNA</a:t>
            </a:r>
            <a:r>
              <a:rPr kumimoji="1" lang="zh-CN" altLang="en-US" sz="2000" b="1">
                <a:solidFill>
                  <a:srgbClr val="0000CC"/>
                </a:solidFill>
                <a:latin typeface="Tahoma" pitchFamily="34" charset="0"/>
                <a:cs typeface="Arial" pitchFamily="34" charset="0"/>
              </a:rPr>
              <a:t>有待日后出现超常病例时可对其进行分析；</a:t>
            </a:r>
          </a:p>
          <a:p>
            <a:pPr marL="263525" indent="-263525" eaLnBrk="1" latinLnBrk="1" hangingPunct="1">
              <a:spcBef>
                <a:spcPct val="100000"/>
              </a:spcBef>
              <a:buClr>
                <a:schemeClr val="hlink"/>
              </a:buClr>
              <a:buFont typeface="Wingdings" pitchFamily="2" charset="2"/>
              <a:buChar char="l"/>
            </a:pPr>
            <a:r>
              <a:rPr kumimoji="1" lang="zh-CN" altLang="en-US" sz="2000" b="1">
                <a:solidFill>
                  <a:srgbClr val="0000CC"/>
                </a:solidFill>
                <a:latin typeface="Tahoma" pitchFamily="34" charset="0"/>
                <a:cs typeface="Arial" pitchFamily="34" charset="0"/>
              </a:rPr>
              <a:t>确定的原则：常检：</a:t>
            </a:r>
            <a:r>
              <a:rPr kumimoji="1" lang="en-US" altLang="zh-CN" sz="2000" b="1">
                <a:solidFill>
                  <a:srgbClr val="0000CC"/>
                </a:solidFill>
                <a:latin typeface="Tahoma" pitchFamily="34" charset="0"/>
                <a:cs typeface="Arial" pitchFamily="34" charset="0"/>
              </a:rPr>
              <a:t>CYP2A6, CYP2D6, CYP2C9, CYP2C19</a:t>
            </a:r>
          </a:p>
          <a:p>
            <a:pPr marL="893763" lvl="1" indent="-436563" eaLnBrk="1" latinLnBrk="1" hangingPunct="1">
              <a:buClr>
                <a:schemeClr val="accent1"/>
              </a:buClr>
              <a:buSzPct val="70000"/>
              <a:buFont typeface="Wingdings" pitchFamily="2" charset="2"/>
              <a:buChar char="n"/>
            </a:pPr>
            <a:r>
              <a:rPr kumimoji="1" lang="zh-CN" altLang="en-US" sz="2000" b="1">
                <a:solidFill>
                  <a:srgbClr val="0000CC"/>
                </a:solidFill>
                <a:latin typeface="Tahoma" pitchFamily="34" charset="0"/>
                <a:cs typeface="Arial" pitchFamily="34" charset="0"/>
              </a:rPr>
              <a:t>有功能意义；</a:t>
            </a:r>
          </a:p>
          <a:p>
            <a:pPr marL="893763" lvl="1" indent="-436563" eaLnBrk="1" latinLnBrk="1" hangingPunct="1">
              <a:buClr>
                <a:schemeClr val="accent1"/>
              </a:buClr>
              <a:buSzPct val="70000"/>
              <a:buFont typeface="Wingdings" pitchFamily="2" charset="2"/>
              <a:buChar char="n"/>
            </a:pPr>
            <a:r>
              <a:rPr kumimoji="1" lang="zh-CN" altLang="en-US" sz="2000" b="1">
                <a:solidFill>
                  <a:srgbClr val="0000CC"/>
                </a:solidFill>
                <a:latin typeface="Tahoma" pitchFamily="34" charset="0"/>
                <a:cs typeface="Arial" pitchFamily="34" charset="0"/>
              </a:rPr>
              <a:t>在大多数种族人群中发生频率高；</a:t>
            </a:r>
          </a:p>
          <a:p>
            <a:pPr marL="893763" lvl="1" indent="-436563" eaLnBrk="1" latinLnBrk="1" hangingPunct="1">
              <a:buClr>
                <a:schemeClr val="accent1"/>
              </a:buClr>
              <a:buSzPct val="70000"/>
              <a:buFont typeface="Wingdings" pitchFamily="2" charset="2"/>
              <a:buChar char="n"/>
            </a:pPr>
            <a:r>
              <a:rPr kumimoji="1" lang="zh-CN" altLang="en-US" sz="2000" b="1">
                <a:solidFill>
                  <a:srgbClr val="0000CC"/>
                </a:solidFill>
                <a:latin typeface="Tahoma" pitchFamily="34" charset="0"/>
                <a:cs typeface="Arial" pitchFamily="34" charset="0"/>
              </a:rPr>
              <a:t>与受试药物的代谢途径相关的多态性为必检。</a:t>
            </a:r>
          </a:p>
          <a:p>
            <a:pPr marL="263525" indent="-263525" eaLnBrk="1" latinLnBrk="1" hangingPunct="1">
              <a:spcBef>
                <a:spcPct val="100000"/>
              </a:spcBef>
              <a:buClr>
                <a:schemeClr val="hlink"/>
              </a:buClr>
              <a:buFont typeface="Wingdings" pitchFamily="2" charset="2"/>
              <a:buChar char="l"/>
            </a:pPr>
            <a:r>
              <a:rPr kumimoji="1" lang="zh-CN" altLang="en-US" sz="2000" b="1">
                <a:solidFill>
                  <a:srgbClr val="0000CC"/>
                </a:solidFill>
                <a:latin typeface="Tahoma" pitchFamily="34" charset="0"/>
                <a:cs typeface="Arial" pitchFamily="34" charset="0"/>
              </a:rPr>
              <a:t>在确定何种多态性要检测时应考虑受试人群的遗传背景。如果是亚洲人，则应特别注意检测</a:t>
            </a:r>
            <a:r>
              <a:rPr kumimoji="1" lang="en-US" altLang="zh-CN" sz="2000" b="1">
                <a:solidFill>
                  <a:srgbClr val="0000CC"/>
                </a:solidFill>
                <a:latin typeface="Tahoma" pitchFamily="34" charset="0"/>
                <a:cs typeface="Arial" pitchFamily="34" charset="0"/>
              </a:rPr>
              <a:t>CYP2C19*3</a:t>
            </a:r>
            <a:r>
              <a:rPr kumimoji="1" lang="zh-CN" altLang="en-US" sz="2000" b="1">
                <a:solidFill>
                  <a:srgbClr val="0000CC"/>
                </a:solidFill>
                <a:latin typeface="Tahoma" pitchFamily="34" charset="0"/>
                <a:cs typeface="Arial" pitchFamily="34" charset="0"/>
              </a:rPr>
              <a:t>和</a:t>
            </a:r>
            <a:r>
              <a:rPr kumimoji="1" lang="en-US" altLang="zh-CN" sz="2000" b="1">
                <a:solidFill>
                  <a:srgbClr val="0000CC"/>
                </a:solidFill>
                <a:latin typeface="Tahoma" pitchFamily="34" charset="0"/>
                <a:cs typeface="Arial" pitchFamily="34" charset="0"/>
              </a:rPr>
              <a:t>CYP2D6*10</a:t>
            </a:r>
            <a:r>
              <a:rPr kumimoji="1" lang="zh-CN" altLang="en-US" sz="2000" b="1">
                <a:solidFill>
                  <a:srgbClr val="0000CC"/>
                </a:solidFill>
                <a:latin typeface="Tahoma" pitchFamily="34" charset="0"/>
                <a:cs typeface="Arial" pitchFamily="34" charset="0"/>
              </a:rPr>
              <a:t>，因为它们在亚洲人群中发生率很高。</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1447800" y="238125"/>
            <a:ext cx="7696200" cy="600075"/>
          </a:xfrm>
          <a:prstGeom prst="rect">
            <a:avLst/>
          </a:prstGeom>
          <a:noFill/>
          <a:ln w="9525">
            <a:noFill/>
            <a:miter lim="800000"/>
            <a:headEnd/>
            <a:tailEnd/>
          </a:ln>
          <a:effectLst/>
        </p:spPr>
        <p:txBody>
          <a:bodyPr lIns="92075" tIns="46038" rIns="92075" bIns="46038" anchor="b"/>
          <a:lstStyle/>
          <a:p>
            <a:pPr eaLnBrk="1" hangingPunct="1">
              <a:spcBef>
                <a:spcPct val="0"/>
              </a:spcBef>
            </a:pPr>
            <a:r>
              <a:rPr lang="zh-CN" altLang="en-US" sz="2800" b="1">
                <a:solidFill>
                  <a:srgbClr val="0000CC"/>
                </a:solidFill>
                <a:latin typeface="Times New Roman" pitchFamily="18" charset="0"/>
              </a:rPr>
              <a:t>药物基因组学使临床试验获得更多预见性信息</a:t>
            </a:r>
          </a:p>
        </p:txBody>
      </p:sp>
      <p:sp>
        <p:nvSpPr>
          <p:cNvPr id="488451" name="Text Box 3"/>
          <p:cNvSpPr txBox="1">
            <a:spLocks noChangeArrowheads="1"/>
          </p:cNvSpPr>
          <p:nvPr/>
        </p:nvSpPr>
        <p:spPr bwMode="auto">
          <a:xfrm>
            <a:off x="1066800" y="1557338"/>
            <a:ext cx="7677150" cy="4679950"/>
          </a:xfrm>
          <a:prstGeom prst="rect">
            <a:avLst/>
          </a:prstGeom>
          <a:noFill/>
          <a:ln w="28575" algn="ctr">
            <a:noFill/>
            <a:prstDash val="dash"/>
            <a:miter lim="800000"/>
            <a:headEnd/>
            <a:tailEnd/>
          </a:ln>
          <a:effectLst/>
        </p:spPr>
        <p:txBody>
          <a:bodyPr>
            <a:spAutoFit/>
          </a:bodyPr>
          <a:lstStyle/>
          <a:p>
            <a:pPr marL="441325" indent="-441325" eaLnBrk="1" hangingPunct="1">
              <a:lnSpc>
                <a:spcPct val="125000"/>
              </a:lnSpc>
              <a:spcBef>
                <a:spcPct val="100000"/>
              </a:spcBef>
              <a:buClr>
                <a:srgbClr val="0068D0"/>
              </a:buClr>
              <a:buSzPct val="60000"/>
              <a:buFont typeface="Wingdings" pitchFamily="2" charset="2"/>
              <a:buChar char="n"/>
            </a:pPr>
            <a:r>
              <a:rPr lang="zh-CN" altLang="en-US" sz="2800" b="1">
                <a:solidFill>
                  <a:srgbClr val="0000CC"/>
                </a:solidFill>
                <a:cs typeface="Arial" pitchFamily="34" charset="0"/>
              </a:rPr>
              <a:t>以药物基因组学为基础的临床试验可在较小样本量的受试者中获得更有针对性的结果</a:t>
            </a:r>
          </a:p>
          <a:p>
            <a:pPr marL="441325" indent="-441325" eaLnBrk="1" hangingPunct="1">
              <a:lnSpc>
                <a:spcPct val="125000"/>
              </a:lnSpc>
              <a:spcBef>
                <a:spcPct val="100000"/>
              </a:spcBef>
              <a:buClr>
                <a:srgbClr val="0068D0"/>
              </a:buClr>
              <a:buSzPct val="60000"/>
              <a:buFont typeface="Wingdings" pitchFamily="2" charset="2"/>
              <a:buChar char="n"/>
            </a:pPr>
            <a:r>
              <a:rPr lang="zh-CN" altLang="en-US" sz="2800" b="1">
                <a:solidFill>
                  <a:srgbClr val="0000CC"/>
                </a:solidFill>
                <a:cs typeface="Arial" pitchFamily="34" charset="0"/>
              </a:rPr>
              <a:t>在任一期临床试验中获得的药物基因组学信息可用以改善受试化合物，或改变进一步的临床试验</a:t>
            </a:r>
          </a:p>
          <a:p>
            <a:pPr marL="441325" indent="-441325" eaLnBrk="1" hangingPunct="1">
              <a:lnSpc>
                <a:spcPct val="125000"/>
              </a:lnSpc>
              <a:spcBef>
                <a:spcPct val="100000"/>
              </a:spcBef>
              <a:buClr>
                <a:srgbClr val="0068D0"/>
              </a:buClr>
              <a:buSzPct val="60000"/>
              <a:buFont typeface="Wingdings" pitchFamily="2" charset="2"/>
              <a:buChar char="n"/>
            </a:pPr>
            <a:r>
              <a:rPr lang="zh-CN" altLang="en-US" sz="2800" b="1">
                <a:solidFill>
                  <a:srgbClr val="0000CC"/>
                </a:solidFill>
                <a:cs typeface="Arial" pitchFamily="34" charset="0"/>
              </a:rPr>
              <a:t>药物基因组学信息可指导新一代更有效的化合物的开发</a:t>
            </a:r>
            <a:endParaRPr lang="en-US" altLang="zh-CN" sz="2800" b="1">
              <a:solidFill>
                <a:srgbClr val="0000CC"/>
              </a:solidFill>
              <a:cs typeface="Arial"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1562100" y="238125"/>
            <a:ext cx="7200900" cy="600075"/>
          </a:xfrm>
          <a:prstGeom prst="rect">
            <a:avLst/>
          </a:prstGeom>
          <a:noFill/>
          <a:ln w="9525">
            <a:noFill/>
            <a:miter lim="800000"/>
            <a:headEnd/>
            <a:tailEnd/>
          </a:ln>
          <a:effectLst/>
        </p:spPr>
        <p:txBody>
          <a:bodyPr lIns="92075" tIns="46038" rIns="92075" bIns="46038" anchor="b"/>
          <a:lstStyle/>
          <a:p>
            <a:pPr eaLnBrk="1" hangingPunct="1">
              <a:spcBef>
                <a:spcPct val="0"/>
              </a:spcBef>
            </a:pPr>
            <a:r>
              <a:rPr lang="zh-CN" altLang="en-US" sz="2800" b="1">
                <a:solidFill>
                  <a:srgbClr val="0000CC"/>
                </a:solidFill>
              </a:rPr>
              <a:t>临床试验：非个体化 </a:t>
            </a:r>
            <a:r>
              <a:rPr lang="en-US" altLang="zh-CN" sz="2800" b="1">
                <a:solidFill>
                  <a:srgbClr val="0000CC"/>
                </a:solidFill>
              </a:rPr>
              <a:t>vs </a:t>
            </a:r>
            <a:r>
              <a:rPr lang="zh-CN" altLang="en-US" sz="2800" b="1">
                <a:solidFill>
                  <a:srgbClr val="0000CC"/>
                </a:solidFill>
              </a:rPr>
              <a:t>个体化</a:t>
            </a:r>
          </a:p>
        </p:txBody>
      </p:sp>
      <p:graphicFrame>
        <p:nvGraphicFramePr>
          <p:cNvPr id="490540" name="Group 44"/>
          <p:cNvGraphicFramePr>
            <a:graphicFrameLocks noGrp="1"/>
          </p:cNvGraphicFramePr>
          <p:nvPr>
            <p:ph/>
          </p:nvPr>
        </p:nvGraphicFramePr>
        <p:xfrm>
          <a:off x="381000" y="1273175"/>
          <a:ext cx="8686800" cy="5352480"/>
        </p:xfrm>
        <a:graphic>
          <a:graphicData uri="http://schemas.openxmlformats.org/drawingml/2006/table">
            <a:tbl>
              <a:tblPr/>
              <a:tblGrid>
                <a:gridCol w="2057400">
                  <a:extLst>
                    <a:ext uri="{9D8B030D-6E8A-4147-A177-3AD203B41FA5}">
                      <a16:colId xmlns:a16="http://schemas.microsoft.com/office/drawing/2014/main" val="20000"/>
                    </a:ext>
                  </a:extLst>
                </a:gridCol>
                <a:gridCol w="3106738">
                  <a:extLst>
                    <a:ext uri="{9D8B030D-6E8A-4147-A177-3AD203B41FA5}">
                      <a16:colId xmlns:a16="http://schemas.microsoft.com/office/drawing/2014/main" val="20001"/>
                    </a:ext>
                  </a:extLst>
                </a:gridCol>
                <a:gridCol w="3522662">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Char char="o"/>
                        <a:tabLst/>
                      </a:pPr>
                      <a:endParaRPr kumimoji="0" lang="zh-CN" altLang="en-US" sz="1800" b="1" i="0" u="none" strike="noStrike" cap="none" normalizeH="0" baseline="0" smtClean="0">
                        <a:ln>
                          <a:noFill/>
                        </a:ln>
                        <a:solidFill>
                          <a:srgbClr val="0000CC"/>
                        </a:solidFill>
                        <a:effectLst/>
                        <a:latin typeface="Arial" pitchFamily="34" charset="0"/>
                        <a:ea typeface="黑体" pitchFamily="49" charset="-122"/>
                      </a:endParaRPr>
                    </a:p>
                  </a:txBody>
                  <a:tcPr marL="90000" marR="90000" marT="108000" marB="108000"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非个体化临床试验</a:t>
                      </a:r>
                    </a:p>
                  </a:txBody>
                  <a:tcPr marL="90000" marR="90000" marT="108000" marB="108000"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个体化临床试验</a:t>
                      </a:r>
                    </a:p>
                  </a:txBody>
                  <a:tcPr marL="90000" marR="90000" marT="108000" marB="108000"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87338">
                <a:tc>
                  <a:txBody>
                    <a:bodyPr/>
                    <a:lstStyle/>
                    <a:p>
                      <a:pPr marL="180975" marR="0" lvl="0" indent="-180975" algn="l" defTabSz="914400" rtl="0" eaLnBrk="1" fontAlgn="base" latinLnBrk="0" hangingPunct="1">
                        <a:lnSpc>
                          <a:spcPct val="100000"/>
                        </a:lnSpc>
                        <a:spcBef>
                          <a:spcPct val="20000"/>
                        </a:spcBef>
                        <a:spcAft>
                          <a:spcPct val="0"/>
                        </a:spcAft>
                        <a:buClr>
                          <a:srgbClr val="0068D0"/>
                        </a:buClr>
                        <a:buSzPct val="70000"/>
                        <a:buFont typeface="Wingdings" pitchFamily="2" charset="2"/>
                        <a:buChar char="l"/>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决定用法和剂量</a:t>
                      </a:r>
                    </a:p>
                  </a:txBody>
                  <a:tcPr marL="90000" marR="90000" marT="108000" marB="108000"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根据平均值决定效应和</a:t>
                      </a:r>
                      <a:r>
                        <a:rPr kumimoji="0" lang="en-US" altLang="zh-CN" sz="1800" b="1" i="0" u="none" strike="noStrike" cap="none" normalizeH="0" baseline="0" smtClean="0">
                          <a:ln>
                            <a:noFill/>
                          </a:ln>
                          <a:solidFill>
                            <a:srgbClr val="0000CC"/>
                          </a:solidFill>
                          <a:effectLst/>
                          <a:latin typeface="Arial" pitchFamily="34" charset="0"/>
                          <a:ea typeface="黑体" pitchFamily="49" charset="-122"/>
                        </a:rPr>
                        <a:t>ADR</a:t>
                      </a:r>
                    </a:p>
                  </a:txBody>
                  <a:tcPr marL="90000" marR="90000" marT="108000" marB="10800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根据病人的药物代谢能力（如</a:t>
                      </a:r>
                      <a:r>
                        <a:rPr kumimoji="0" lang="en-US" altLang="zh-CN" sz="1800" b="1" i="0" u="none" strike="noStrike" cap="none" normalizeH="0" baseline="0" smtClean="0">
                          <a:ln>
                            <a:noFill/>
                          </a:ln>
                          <a:solidFill>
                            <a:srgbClr val="0000CC"/>
                          </a:solidFill>
                          <a:effectLst/>
                          <a:latin typeface="Arial" pitchFamily="34" charset="0"/>
                          <a:ea typeface="黑体" pitchFamily="49" charset="-122"/>
                        </a:rPr>
                        <a:t>CYP2C9, 2C19. 2D6, 3A</a:t>
                      </a:r>
                      <a:r>
                        <a:rPr kumimoji="0" lang="zh-CN" altLang="en-US" sz="1800" b="1" i="0" u="none" strike="noStrike" cap="none" normalizeH="0" baseline="0" smtClean="0">
                          <a:ln>
                            <a:noFill/>
                          </a:ln>
                          <a:solidFill>
                            <a:srgbClr val="0000CC"/>
                          </a:solidFill>
                          <a:effectLst/>
                          <a:latin typeface="Arial" pitchFamily="34" charset="0"/>
                          <a:ea typeface="黑体" pitchFamily="49" charset="-122"/>
                        </a:rPr>
                        <a:t>等）优化每一病人的剂量和用法</a:t>
                      </a:r>
                    </a:p>
                  </a:txBody>
                  <a:tcPr marL="90000" marR="90000" marT="108000" marB="108000"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solidFill>
                      <a:srgbClr val="DDDDFF"/>
                    </a:solidFill>
                  </a:tcPr>
                </a:tc>
                <a:extLst>
                  <a:ext uri="{0D108BD9-81ED-4DB2-BD59-A6C34878D82A}">
                    <a16:rowId xmlns:a16="http://schemas.microsoft.com/office/drawing/2014/main" val="10001"/>
                  </a:ext>
                </a:extLst>
              </a:tr>
              <a:tr h="730250">
                <a:tc>
                  <a:txBody>
                    <a:bodyPr/>
                    <a:lstStyle/>
                    <a:p>
                      <a:pPr marL="180975" marR="0" lvl="0" indent="-180975" algn="l" defTabSz="914400" rtl="0" eaLnBrk="1" fontAlgn="base" latinLnBrk="0" hangingPunct="1">
                        <a:lnSpc>
                          <a:spcPct val="100000"/>
                        </a:lnSpc>
                        <a:spcBef>
                          <a:spcPct val="20000"/>
                        </a:spcBef>
                        <a:spcAft>
                          <a:spcPct val="0"/>
                        </a:spcAft>
                        <a:buClr>
                          <a:srgbClr val="0068D0"/>
                        </a:buClr>
                        <a:buSzPct val="70000"/>
                        <a:buFont typeface="Wingdings" pitchFamily="2" charset="2"/>
                        <a:buChar char="l"/>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决定对照样本量</a:t>
                      </a:r>
                    </a:p>
                  </a:txBody>
                  <a:tcPr marL="90000" marR="90000" marT="108000" marB="108000" horzOverflow="overflow">
                    <a:lnL cap="flat">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根据样本数及计算方法决定</a:t>
                      </a:r>
                    </a:p>
                  </a:txBody>
                  <a:tcPr marL="90000" marR="90000" marT="108000" marB="108000" horzOverflow="overflow">
                    <a:lnL>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根据相关遗传信息可选择合适样本量， 反应率也可提高</a:t>
                      </a:r>
                    </a:p>
                  </a:txBody>
                  <a:tcPr marL="90000" marR="90000" marT="108000" marB="108000" horzOverflow="overflow">
                    <a:lnL>
                      <a:noFill/>
                    </a:lnL>
                    <a:lnR cap="flat">
                      <a:noFill/>
                    </a:lnR>
                    <a:lnT>
                      <a:noFill/>
                    </a:lnT>
                    <a:lnB>
                      <a:noFill/>
                    </a:lnB>
                    <a:lnTlToBr>
                      <a:noFill/>
                    </a:lnTlToBr>
                    <a:lnBlToTr>
                      <a:noFill/>
                    </a:lnBlToTr>
                    <a:solidFill>
                      <a:srgbClr val="DDDDFF"/>
                    </a:solidFill>
                  </a:tcPr>
                </a:tc>
                <a:extLst>
                  <a:ext uri="{0D108BD9-81ED-4DB2-BD59-A6C34878D82A}">
                    <a16:rowId xmlns:a16="http://schemas.microsoft.com/office/drawing/2014/main" val="10002"/>
                  </a:ext>
                </a:extLst>
              </a:tr>
              <a:tr h="579438">
                <a:tc>
                  <a:txBody>
                    <a:bodyPr/>
                    <a:lstStyle/>
                    <a:p>
                      <a:pPr marL="180975" marR="0" lvl="0" indent="-180975" algn="l" defTabSz="914400" rtl="0" eaLnBrk="1" fontAlgn="base" latinLnBrk="0" hangingPunct="1">
                        <a:lnSpc>
                          <a:spcPct val="100000"/>
                        </a:lnSpc>
                        <a:spcBef>
                          <a:spcPct val="20000"/>
                        </a:spcBef>
                        <a:spcAft>
                          <a:spcPct val="0"/>
                        </a:spcAft>
                        <a:buClr>
                          <a:srgbClr val="0068D0"/>
                        </a:buClr>
                        <a:buSzPct val="70000"/>
                        <a:buFont typeface="Wingdings" pitchFamily="2" charset="2"/>
                        <a:buChar char="l"/>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不良事件风险</a:t>
                      </a:r>
                    </a:p>
                  </a:txBody>
                  <a:tcPr marL="90000" marR="90000" marT="108000" marB="108000" horzOverflow="overflow">
                    <a:lnL cap="flat">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不明不良事件发生风险</a:t>
                      </a:r>
                    </a:p>
                  </a:txBody>
                  <a:tcPr marL="90000" marR="90000" marT="108000" marB="108000" horzOverflow="overflow">
                    <a:lnL>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可根据致不良事件的基因信息和减少剂量避免不良事件发生</a:t>
                      </a:r>
                    </a:p>
                  </a:txBody>
                  <a:tcPr marL="90000" marR="90000" marT="108000" marB="108000" horzOverflow="overflow">
                    <a:lnL>
                      <a:noFill/>
                    </a:lnL>
                    <a:lnR cap="flat">
                      <a:noFill/>
                    </a:lnR>
                    <a:lnT>
                      <a:noFill/>
                    </a:lnT>
                    <a:lnB>
                      <a:noFill/>
                    </a:lnB>
                    <a:lnTlToBr>
                      <a:noFill/>
                    </a:lnTlToBr>
                    <a:lnBlToTr>
                      <a:noFill/>
                    </a:lnBlToTr>
                    <a:solidFill>
                      <a:srgbClr val="DDDDFF"/>
                    </a:solidFill>
                  </a:tcPr>
                </a:tc>
                <a:extLst>
                  <a:ext uri="{0D108BD9-81ED-4DB2-BD59-A6C34878D82A}">
                    <a16:rowId xmlns:a16="http://schemas.microsoft.com/office/drawing/2014/main" val="10003"/>
                  </a:ext>
                </a:extLst>
              </a:tr>
              <a:tr h="823913">
                <a:tc>
                  <a:txBody>
                    <a:bodyPr/>
                    <a:lstStyle/>
                    <a:p>
                      <a:pPr marL="180975" marR="0" lvl="0" indent="-180975" algn="l" defTabSz="914400" rtl="0" eaLnBrk="1" fontAlgn="base" latinLnBrk="0" hangingPunct="1">
                        <a:lnSpc>
                          <a:spcPct val="100000"/>
                        </a:lnSpc>
                        <a:spcBef>
                          <a:spcPct val="20000"/>
                        </a:spcBef>
                        <a:spcAft>
                          <a:spcPct val="0"/>
                        </a:spcAft>
                        <a:buClr>
                          <a:srgbClr val="0068D0"/>
                        </a:buClr>
                        <a:buSzPct val="70000"/>
                        <a:buFont typeface="Wingdings" pitchFamily="2" charset="2"/>
                        <a:buChar char="l"/>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医疗费用</a:t>
                      </a:r>
                    </a:p>
                  </a:txBody>
                  <a:tcPr marL="90000" marR="90000" marT="108000" marB="108000" horzOverflow="overflow">
                    <a:lnL cap="flat">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因无反应者用药而提高费用</a:t>
                      </a:r>
                    </a:p>
                  </a:txBody>
                  <a:tcPr marL="90000" marR="90000" marT="108000" marB="108000" horzOverflow="overflow">
                    <a:lnL>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可减少，因预先排除预计无反应个体而能减少对照样本数（药物进入市场后不用于无效个体）</a:t>
                      </a:r>
                    </a:p>
                  </a:txBody>
                  <a:tcPr marL="90000" marR="90000" marT="108000" marB="108000" horzOverflow="overflow">
                    <a:lnL>
                      <a:noFill/>
                    </a:lnL>
                    <a:lnR cap="flat">
                      <a:noFill/>
                    </a:lnR>
                    <a:lnT>
                      <a:noFill/>
                    </a:lnT>
                    <a:lnB>
                      <a:noFill/>
                    </a:lnB>
                    <a:lnTlToBr>
                      <a:noFill/>
                    </a:lnTlToBr>
                    <a:lnBlToTr>
                      <a:noFill/>
                    </a:lnBlToTr>
                    <a:solidFill>
                      <a:srgbClr val="DDDDFF"/>
                    </a:solidFill>
                  </a:tcPr>
                </a:tc>
                <a:extLst>
                  <a:ext uri="{0D108BD9-81ED-4DB2-BD59-A6C34878D82A}">
                    <a16:rowId xmlns:a16="http://schemas.microsoft.com/office/drawing/2014/main" val="10004"/>
                  </a:ext>
                </a:extLst>
              </a:tr>
              <a:tr h="334963">
                <a:tc>
                  <a:txBody>
                    <a:bodyPr/>
                    <a:lstStyle/>
                    <a:p>
                      <a:pPr marL="180975" marR="0" lvl="0" indent="-180975" algn="l" defTabSz="914400" rtl="0" eaLnBrk="1" fontAlgn="base" latinLnBrk="0" hangingPunct="1">
                        <a:lnSpc>
                          <a:spcPct val="100000"/>
                        </a:lnSpc>
                        <a:spcBef>
                          <a:spcPct val="20000"/>
                        </a:spcBef>
                        <a:spcAft>
                          <a:spcPct val="0"/>
                        </a:spcAft>
                        <a:buClr>
                          <a:srgbClr val="0068D0"/>
                        </a:buClr>
                        <a:buSzPct val="70000"/>
                        <a:buFont typeface="Wingdings" pitchFamily="2" charset="2"/>
                        <a:buChar char="l"/>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临床试验费用</a:t>
                      </a:r>
                    </a:p>
                  </a:txBody>
                  <a:tcPr marL="90000" marR="90000" marT="108000" marB="108000" horzOverflow="overflow">
                    <a:lnL cap="flat">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正常花费</a:t>
                      </a:r>
                    </a:p>
                  </a:txBody>
                  <a:tcPr marL="90000" marR="90000" marT="108000" marB="108000" horzOverflow="overflow">
                    <a:lnL>
                      <a:noFill/>
                    </a:lnL>
                    <a:lnR>
                      <a:noFill/>
                    </a:lnR>
                    <a:lnT>
                      <a:noFill/>
                    </a:lnT>
                    <a:lnB>
                      <a:noFill/>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因为遗传分析会暂时增加费用</a:t>
                      </a:r>
                    </a:p>
                  </a:txBody>
                  <a:tcPr marL="90000" marR="90000" marT="108000" marB="108000" horzOverflow="overflow">
                    <a:lnL>
                      <a:noFill/>
                    </a:lnL>
                    <a:lnR cap="flat">
                      <a:noFill/>
                    </a:lnR>
                    <a:lnT>
                      <a:noFill/>
                    </a:lnT>
                    <a:lnB>
                      <a:noFill/>
                    </a:lnB>
                    <a:lnTlToBr>
                      <a:noFill/>
                    </a:lnTlToBr>
                    <a:lnBlToTr>
                      <a:noFill/>
                    </a:lnBlToTr>
                    <a:solidFill>
                      <a:srgbClr val="DDDDFF"/>
                    </a:solidFill>
                  </a:tcPr>
                </a:tc>
                <a:extLst>
                  <a:ext uri="{0D108BD9-81ED-4DB2-BD59-A6C34878D82A}">
                    <a16:rowId xmlns:a16="http://schemas.microsoft.com/office/drawing/2014/main" val="10005"/>
                  </a:ext>
                </a:extLst>
              </a:tr>
              <a:tr h="322263">
                <a:tc>
                  <a:txBody>
                    <a:bodyPr/>
                    <a:lstStyle/>
                    <a:p>
                      <a:pPr marL="180975" marR="0" lvl="0" indent="-180975" algn="l" defTabSz="914400" rtl="0" eaLnBrk="1" fontAlgn="base" latinLnBrk="0" hangingPunct="1">
                        <a:lnSpc>
                          <a:spcPct val="100000"/>
                        </a:lnSpc>
                        <a:spcBef>
                          <a:spcPct val="20000"/>
                        </a:spcBef>
                        <a:spcAft>
                          <a:spcPct val="0"/>
                        </a:spcAft>
                        <a:buClr>
                          <a:srgbClr val="0068D0"/>
                        </a:buClr>
                        <a:buSzPct val="70000"/>
                        <a:buFont typeface="Wingdings" pitchFamily="2" charset="2"/>
                        <a:buChar char="l"/>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受试者征集难度</a:t>
                      </a:r>
                    </a:p>
                  </a:txBody>
                  <a:tcPr marL="90000" marR="90000" marT="108000" marB="108000"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必须征得受试者同意</a:t>
                      </a:r>
                    </a:p>
                  </a:txBody>
                  <a:tcPr marL="90000" marR="90000" marT="108000" marB="10800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rgbClr val="DDD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itchFamily="2" charset="2"/>
                        <a:buNone/>
                        <a:tabLst/>
                      </a:pPr>
                      <a:r>
                        <a:rPr kumimoji="0" lang="zh-CN" altLang="en-US" sz="1800" b="1" i="0" u="none" strike="noStrike" cap="none" normalizeH="0" baseline="0" smtClean="0">
                          <a:ln>
                            <a:noFill/>
                          </a:ln>
                          <a:solidFill>
                            <a:srgbClr val="0000CC"/>
                          </a:solidFill>
                          <a:effectLst/>
                          <a:latin typeface="Arial" pitchFamily="34" charset="0"/>
                          <a:ea typeface="黑体" pitchFamily="49" charset="-122"/>
                        </a:rPr>
                        <a:t>还必须征得受试者对检查和应用遗传信息的同意</a:t>
                      </a:r>
                    </a:p>
                  </a:txBody>
                  <a:tcPr marL="90000" marR="90000" marT="108000" marB="108000"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solidFill>
                      <a:srgbClr val="DDDDFF"/>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6642" name="Picture 2"/>
          <p:cNvPicPr>
            <a:picLocks noChangeAspect="1" noChangeArrowheads="1"/>
          </p:cNvPicPr>
          <p:nvPr/>
        </p:nvPicPr>
        <p:blipFill>
          <a:blip r:embed="rId3" cstate="print"/>
          <a:srcRect/>
          <a:stretch>
            <a:fillRect/>
          </a:stretch>
        </p:blipFill>
        <p:spPr bwMode="auto">
          <a:xfrm>
            <a:off x="2019300" y="1470025"/>
            <a:ext cx="5694363" cy="5267325"/>
          </a:xfrm>
          <a:prstGeom prst="rect">
            <a:avLst/>
          </a:prstGeom>
          <a:noFill/>
          <a:ln w="9525">
            <a:solidFill>
              <a:schemeClr val="tx1"/>
            </a:solidFill>
            <a:miter lim="800000"/>
            <a:headEnd/>
            <a:tailEnd/>
          </a:ln>
        </p:spPr>
      </p:pic>
      <p:sp>
        <p:nvSpPr>
          <p:cNvPr id="496643" name="Rectangle 3"/>
          <p:cNvSpPr>
            <a:spLocks noChangeArrowheads="1"/>
          </p:cNvSpPr>
          <p:nvPr/>
        </p:nvSpPr>
        <p:spPr bwMode="auto">
          <a:xfrm>
            <a:off x="1512888" y="358775"/>
            <a:ext cx="7631112" cy="519113"/>
          </a:xfrm>
          <a:prstGeom prst="rect">
            <a:avLst/>
          </a:prstGeom>
          <a:noFill/>
          <a:ln w="9525">
            <a:noFill/>
            <a:miter lim="800000"/>
            <a:headEnd/>
            <a:tailEnd/>
          </a:ln>
          <a:effectLst/>
        </p:spPr>
        <p:txBody>
          <a:bodyPr>
            <a:spAutoFit/>
          </a:bodyPr>
          <a:lstStyle/>
          <a:p>
            <a:pPr eaLnBrk="1" hangingPunct="1">
              <a:spcBef>
                <a:spcPct val="0"/>
              </a:spcBef>
            </a:pPr>
            <a:r>
              <a:rPr lang="en-US" altLang="zh-CN" sz="2800" b="1">
                <a:solidFill>
                  <a:srgbClr val="0000CC"/>
                </a:solidFill>
              </a:rPr>
              <a:t>GWAS</a:t>
            </a:r>
            <a:r>
              <a:rPr lang="zh-CN" altLang="en-US" sz="2800" b="1">
                <a:solidFill>
                  <a:srgbClr val="0000CC"/>
                </a:solidFill>
              </a:rPr>
              <a:t>分析</a:t>
            </a:r>
            <a:r>
              <a:rPr lang="en-US" altLang="zh-CN" sz="2800" b="1">
                <a:solidFill>
                  <a:srgbClr val="0000CC"/>
                </a:solidFill>
              </a:rPr>
              <a:t>SNP</a:t>
            </a:r>
            <a:r>
              <a:rPr lang="zh-CN" altLang="en-US" sz="2800" b="1">
                <a:solidFill>
                  <a:srgbClr val="0000CC"/>
                </a:solidFill>
              </a:rPr>
              <a:t>谱分层对药物治疗的反应人群</a:t>
            </a:r>
            <a:endParaRPr lang="en-US" altLang="zh-CN" sz="2800" b="1">
              <a:solidFill>
                <a:srgbClr val="0000CC"/>
              </a:solidFill>
            </a:endParaRPr>
          </a:p>
        </p:txBody>
      </p:sp>
      <p:sp>
        <p:nvSpPr>
          <p:cNvPr id="496644" name="Rectangle 4"/>
          <p:cNvSpPr>
            <a:spLocks noChangeArrowheads="1"/>
          </p:cNvSpPr>
          <p:nvPr/>
        </p:nvSpPr>
        <p:spPr bwMode="auto">
          <a:xfrm>
            <a:off x="4597400" y="3352800"/>
            <a:ext cx="4318000" cy="336550"/>
          </a:xfrm>
          <a:prstGeom prst="rect">
            <a:avLst/>
          </a:prstGeom>
          <a:noFill/>
          <a:ln w="25400">
            <a:noFill/>
            <a:miter lim="800000"/>
            <a:headEnd/>
            <a:tailEnd/>
          </a:ln>
          <a:effectLst/>
        </p:spPr>
        <p:txBody>
          <a:bodyPr>
            <a:spAutoFit/>
          </a:bodyPr>
          <a:lstStyle/>
          <a:p>
            <a:pPr algn="ctr">
              <a:spcBef>
                <a:spcPct val="0"/>
              </a:spcBef>
            </a:pPr>
            <a:r>
              <a:rPr lang="zh-CN" altLang="en-US" sz="1600" b="1">
                <a:solidFill>
                  <a:srgbClr val="0000CC"/>
                </a:solidFill>
              </a:rPr>
              <a:t>标准治疗无效</a:t>
            </a:r>
          </a:p>
        </p:txBody>
      </p:sp>
      <p:sp>
        <p:nvSpPr>
          <p:cNvPr id="496645" name="Rectangle 5"/>
          <p:cNvSpPr>
            <a:spLocks noChangeArrowheads="1"/>
          </p:cNvSpPr>
          <p:nvPr/>
        </p:nvSpPr>
        <p:spPr bwMode="auto">
          <a:xfrm>
            <a:off x="4143375" y="1152525"/>
            <a:ext cx="1233488" cy="361950"/>
          </a:xfrm>
          <a:prstGeom prst="rect">
            <a:avLst/>
          </a:prstGeom>
          <a:noFill/>
          <a:ln w="25400">
            <a:solidFill>
              <a:schemeClr val="tx1"/>
            </a:solidFill>
            <a:miter lim="800000"/>
            <a:headEnd/>
            <a:tailEnd/>
          </a:ln>
          <a:effectLst/>
        </p:spPr>
        <p:txBody>
          <a:bodyPr wrap="none">
            <a:spAutoFit/>
          </a:bodyPr>
          <a:lstStyle/>
          <a:p>
            <a:pPr algn="ctr">
              <a:spcBef>
                <a:spcPct val="0"/>
              </a:spcBef>
            </a:pPr>
            <a:r>
              <a:rPr lang="zh-CN" altLang="en-US" sz="1600" b="1">
                <a:solidFill>
                  <a:srgbClr val="0000CC"/>
                </a:solidFill>
              </a:rPr>
              <a:t>乳腺癌患者</a:t>
            </a:r>
          </a:p>
        </p:txBody>
      </p:sp>
      <p:sp>
        <p:nvSpPr>
          <p:cNvPr id="496646" name="Rectangle 6"/>
          <p:cNvSpPr>
            <a:spLocks noChangeArrowheads="1"/>
          </p:cNvSpPr>
          <p:nvPr/>
        </p:nvSpPr>
        <p:spPr bwMode="auto">
          <a:xfrm>
            <a:off x="3887788" y="3092450"/>
            <a:ext cx="1828800" cy="336550"/>
          </a:xfrm>
          <a:prstGeom prst="rect">
            <a:avLst/>
          </a:prstGeom>
          <a:noFill/>
          <a:ln w="25400">
            <a:noFill/>
            <a:miter lim="800000"/>
            <a:headEnd/>
            <a:tailEnd/>
          </a:ln>
          <a:effectLst/>
        </p:spPr>
        <p:txBody>
          <a:bodyPr wrap="none">
            <a:spAutoFit/>
          </a:bodyPr>
          <a:lstStyle/>
          <a:p>
            <a:pPr algn="ctr">
              <a:spcBef>
                <a:spcPct val="0"/>
              </a:spcBef>
            </a:pPr>
            <a:r>
              <a:rPr lang="zh-CN" altLang="en-US" sz="1600" b="1">
                <a:solidFill>
                  <a:srgbClr val="0000CC"/>
                </a:solidFill>
              </a:rPr>
              <a:t>个体的</a:t>
            </a:r>
            <a:r>
              <a:rPr lang="en-US" altLang="zh-CN" sz="1600" b="1">
                <a:solidFill>
                  <a:srgbClr val="0000CC"/>
                </a:solidFill>
              </a:rPr>
              <a:t>SNP</a:t>
            </a:r>
            <a:r>
              <a:rPr lang="zh-CN" altLang="en-US" sz="1600" b="1">
                <a:solidFill>
                  <a:srgbClr val="0000CC"/>
                </a:solidFill>
              </a:rPr>
              <a:t>谱分类</a:t>
            </a:r>
          </a:p>
        </p:txBody>
      </p:sp>
      <p:sp>
        <p:nvSpPr>
          <p:cNvPr id="496647" name="Rectangle 7"/>
          <p:cNvSpPr>
            <a:spLocks noChangeArrowheads="1"/>
          </p:cNvSpPr>
          <p:nvPr/>
        </p:nvSpPr>
        <p:spPr bwMode="auto">
          <a:xfrm>
            <a:off x="814388" y="3863975"/>
            <a:ext cx="1090612" cy="361950"/>
          </a:xfrm>
          <a:prstGeom prst="rect">
            <a:avLst/>
          </a:prstGeom>
          <a:noFill/>
          <a:ln w="25400">
            <a:solidFill>
              <a:schemeClr val="tx1"/>
            </a:solidFill>
            <a:miter lim="800000"/>
            <a:headEnd/>
            <a:tailEnd/>
          </a:ln>
          <a:effectLst/>
        </p:spPr>
        <p:txBody>
          <a:bodyPr wrap="none">
            <a:spAutoFit/>
          </a:bodyPr>
          <a:lstStyle/>
          <a:p>
            <a:pPr algn="ctr">
              <a:spcBef>
                <a:spcPct val="0"/>
              </a:spcBef>
            </a:pPr>
            <a:r>
              <a:rPr lang="en-US" altLang="zh-CN" sz="1600" b="1">
                <a:solidFill>
                  <a:srgbClr val="0000CC"/>
                </a:solidFill>
              </a:rPr>
              <a:t>SNP </a:t>
            </a:r>
            <a:r>
              <a:rPr lang="zh-CN" altLang="en-US" sz="1600" b="1">
                <a:solidFill>
                  <a:srgbClr val="0000CC"/>
                </a:solidFill>
              </a:rPr>
              <a:t>谱 </a:t>
            </a:r>
            <a:r>
              <a:rPr lang="en-US" altLang="zh-CN" sz="1600" b="1">
                <a:solidFill>
                  <a:srgbClr val="0000CC"/>
                </a:solidFill>
              </a:rPr>
              <a:t>A</a:t>
            </a:r>
          </a:p>
        </p:txBody>
      </p:sp>
      <p:sp>
        <p:nvSpPr>
          <p:cNvPr id="496648" name="Rectangle 8"/>
          <p:cNvSpPr>
            <a:spLocks noChangeArrowheads="1"/>
          </p:cNvSpPr>
          <p:nvPr/>
        </p:nvSpPr>
        <p:spPr bwMode="auto">
          <a:xfrm>
            <a:off x="7810500" y="3863975"/>
            <a:ext cx="1090613" cy="361950"/>
          </a:xfrm>
          <a:prstGeom prst="rect">
            <a:avLst/>
          </a:prstGeom>
          <a:noFill/>
          <a:ln w="25400">
            <a:solidFill>
              <a:schemeClr val="tx1"/>
            </a:solidFill>
            <a:miter lim="800000"/>
            <a:headEnd/>
            <a:tailEnd/>
          </a:ln>
          <a:effectLst/>
        </p:spPr>
        <p:txBody>
          <a:bodyPr wrap="none">
            <a:spAutoFit/>
          </a:bodyPr>
          <a:lstStyle/>
          <a:p>
            <a:pPr algn="ctr">
              <a:spcBef>
                <a:spcPct val="0"/>
              </a:spcBef>
            </a:pPr>
            <a:r>
              <a:rPr lang="en-US" altLang="zh-CN" sz="1600" b="1">
                <a:solidFill>
                  <a:srgbClr val="0000CC"/>
                </a:solidFill>
              </a:rPr>
              <a:t>SNP </a:t>
            </a:r>
            <a:r>
              <a:rPr lang="zh-CN" altLang="en-US" sz="1600" b="1">
                <a:solidFill>
                  <a:srgbClr val="0000CC"/>
                </a:solidFill>
              </a:rPr>
              <a:t>谱 </a:t>
            </a:r>
            <a:r>
              <a:rPr lang="en-US" altLang="zh-CN" sz="1600" b="1">
                <a:solidFill>
                  <a:srgbClr val="0000CC"/>
                </a:solidFill>
              </a:rPr>
              <a:t>B</a:t>
            </a:r>
          </a:p>
        </p:txBody>
      </p:sp>
      <p:sp>
        <p:nvSpPr>
          <p:cNvPr id="496649" name="Rectangle 9"/>
          <p:cNvSpPr>
            <a:spLocks noChangeArrowheads="1"/>
          </p:cNvSpPr>
          <p:nvPr/>
        </p:nvSpPr>
        <p:spPr bwMode="auto">
          <a:xfrm>
            <a:off x="7810500" y="5837238"/>
            <a:ext cx="1090613" cy="361950"/>
          </a:xfrm>
          <a:prstGeom prst="rect">
            <a:avLst/>
          </a:prstGeom>
          <a:noFill/>
          <a:ln w="25400">
            <a:solidFill>
              <a:schemeClr val="tx1"/>
            </a:solidFill>
            <a:miter lim="800000"/>
            <a:headEnd/>
            <a:tailEnd/>
          </a:ln>
          <a:effectLst/>
        </p:spPr>
        <p:txBody>
          <a:bodyPr wrap="none">
            <a:spAutoFit/>
          </a:bodyPr>
          <a:lstStyle/>
          <a:p>
            <a:pPr algn="ctr">
              <a:spcBef>
                <a:spcPct val="0"/>
              </a:spcBef>
            </a:pPr>
            <a:r>
              <a:rPr lang="en-US" altLang="zh-CN" sz="1600" b="1">
                <a:solidFill>
                  <a:srgbClr val="0000CC"/>
                </a:solidFill>
              </a:rPr>
              <a:t>SNP </a:t>
            </a:r>
            <a:r>
              <a:rPr lang="zh-CN" altLang="en-US" sz="1600" b="1">
                <a:solidFill>
                  <a:srgbClr val="0000CC"/>
                </a:solidFill>
              </a:rPr>
              <a:t>谱 </a:t>
            </a:r>
            <a:r>
              <a:rPr lang="en-US" altLang="zh-CN" sz="1600" b="1">
                <a:solidFill>
                  <a:srgbClr val="0000CC"/>
                </a:solidFill>
              </a:rPr>
              <a:t>D</a:t>
            </a:r>
          </a:p>
        </p:txBody>
      </p:sp>
      <p:sp>
        <p:nvSpPr>
          <p:cNvPr id="496650" name="Rectangle 10"/>
          <p:cNvSpPr>
            <a:spLocks noChangeArrowheads="1"/>
          </p:cNvSpPr>
          <p:nvPr/>
        </p:nvSpPr>
        <p:spPr bwMode="auto">
          <a:xfrm>
            <a:off x="812800" y="4972050"/>
            <a:ext cx="1079500" cy="361950"/>
          </a:xfrm>
          <a:prstGeom prst="rect">
            <a:avLst/>
          </a:prstGeom>
          <a:noFill/>
          <a:ln w="25400">
            <a:solidFill>
              <a:schemeClr val="tx1"/>
            </a:solidFill>
            <a:miter lim="800000"/>
            <a:headEnd/>
            <a:tailEnd/>
          </a:ln>
          <a:effectLst/>
        </p:spPr>
        <p:txBody>
          <a:bodyPr wrap="none">
            <a:spAutoFit/>
          </a:bodyPr>
          <a:lstStyle/>
          <a:p>
            <a:pPr algn="ctr">
              <a:spcBef>
                <a:spcPct val="0"/>
              </a:spcBef>
            </a:pPr>
            <a:r>
              <a:rPr lang="en-US" altLang="zh-CN" sz="1600" b="1">
                <a:solidFill>
                  <a:srgbClr val="0000CC"/>
                </a:solidFill>
              </a:rPr>
              <a:t>SNP </a:t>
            </a:r>
            <a:r>
              <a:rPr lang="zh-CN" altLang="en-US" sz="1600" b="1">
                <a:solidFill>
                  <a:srgbClr val="0000CC"/>
                </a:solidFill>
              </a:rPr>
              <a:t>谱 </a:t>
            </a:r>
            <a:r>
              <a:rPr lang="en-US" altLang="zh-CN" sz="1600" b="1">
                <a:solidFill>
                  <a:srgbClr val="0000CC"/>
                </a:solidFill>
              </a:rPr>
              <a:t>E</a:t>
            </a:r>
          </a:p>
        </p:txBody>
      </p:sp>
      <p:sp>
        <p:nvSpPr>
          <p:cNvPr id="496651" name="Rectangle 11"/>
          <p:cNvSpPr>
            <a:spLocks noChangeArrowheads="1"/>
          </p:cNvSpPr>
          <p:nvPr/>
        </p:nvSpPr>
        <p:spPr bwMode="auto">
          <a:xfrm>
            <a:off x="7810500" y="4840288"/>
            <a:ext cx="1090613" cy="361950"/>
          </a:xfrm>
          <a:prstGeom prst="rect">
            <a:avLst/>
          </a:prstGeom>
          <a:noFill/>
          <a:ln w="25400">
            <a:solidFill>
              <a:schemeClr val="tx1"/>
            </a:solidFill>
            <a:miter lim="800000"/>
            <a:headEnd/>
            <a:tailEnd/>
          </a:ln>
          <a:effectLst/>
        </p:spPr>
        <p:txBody>
          <a:bodyPr wrap="none">
            <a:spAutoFit/>
          </a:bodyPr>
          <a:lstStyle/>
          <a:p>
            <a:pPr algn="ctr">
              <a:spcBef>
                <a:spcPct val="0"/>
              </a:spcBef>
            </a:pPr>
            <a:r>
              <a:rPr lang="en-US" altLang="zh-CN" sz="1600" b="1">
                <a:solidFill>
                  <a:srgbClr val="0000CC"/>
                </a:solidFill>
              </a:rPr>
              <a:t>SNP </a:t>
            </a:r>
            <a:r>
              <a:rPr lang="zh-CN" altLang="en-US" sz="1600" b="1">
                <a:solidFill>
                  <a:srgbClr val="0000CC"/>
                </a:solidFill>
              </a:rPr>
              <a:t>谱 </a:t>
            </a:r>
            <a:r>
              <a:rPr lang="en-US" altLang="zh-CN" sz="1600" b="1">
                <a:solidFill>
                  <a:srgbClr val="0000CC"/>
                </a:solidFill>
              </a:rPr>
              <a:t>C</a:t>
            </a:r>
          </a:p>
        </p:txBody>
      </p:sp>
      <p:sp>
        <p:nvSpPr>
          <p:cNvPr id="496652" name="Rectangle 12"/>
          <p:cNvSpPr>
            <a:spLocks noChangeArrowheads="1"/>
          </p:cNvSpPr>
          <p:nvPr/>
        </p:nvSpPr>
        <p:spPr bwMode="auto">
          <a:xfrm>
            <a:off x="1282700" y="3352800"/>
            <a:ext cx="2832100" cy="336550"/>
          </a:xfrm>
          <a:prstGeom prst="rect">
            <a:avLst/>
          </a:prstGeom>
          <a:noFill/>
          <a:ln w="25400">
            <a:noFill/>
            <a:miter lim="800000"/>
            <a:headEnd/>
            <a:tailEnd/>
          </a:ln>
          <a:effectLst/>
        </p:spPr>
        <p:txBody>
          <a:bodyPr>
            <a:spAutoFit/>
          </a:bodyPr>
          <a:lstStyle/>
          <a:p>
            <a:pPr algn="ctr">
              <a:spcBef>
                <a:spcPct val="0"/>
              </a:spcBef>
            </a:pPr>
            <a:r>
              <a:rPr lang="zh-CN" altLang="en-US" sz="1600" b="1">
                <a:solidFill>
                  <a:srgbClr val="0000CC"/>
                </a:solidFill>
              </a:rPr>
              <a:t>标准治疗有效</a:t>
            </a:r>
          </a:p>
        </p:txBody>
      </p:sp>
      <p:sp>
        <p:nvSpPr>
          <p:cNvPr id="496655" name="Rectangle 15"/>
          <p:cNvSpPr>
            <a:spLocks noChangeArrowheads="1"/>
          </p:cNvSpPr>
          <p:nvPr/>
        </p:nvSpPr>
        <p:spPr bwMode="auto">
          <a:xfrm>
            <a:off x="3962400" y="4114800"/>
            <a:ext cx="1752600" cy="2743200"/>
          </a:xfrm>
          <a:prstGeom prst="rect">
            <a:avLst/>
          </a:prstGeom>
          <a:solidFill>
            <a:schemeClr val="tx1"/>
          </a:solidFill>
          <a:ln w="9525" algn="ctr">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bwMode="auto">
          <a:xfrm>
            <a:off x="1447800" y="369888"/>
            <a:ext cx="7315200" cy="620712"/>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zh-TW" altLang="en-US" sz="2800" b="1">
                <a:solidFill>
                  <a:srgbClr val="000099"/>
                </a:solidFill>
                <a:latin typeface="Berlin Sans FB Demi" pitchFamily="34" charset="0"/>
                <a:ea typeface="黑体" pitchFamily="49" charset="-122"/>
              </a:rPr>
              <a:t>中</a:t>
            </a:r>
            <a:r>
              <a:rPr lang="zh-TW" altLang="zh-CN" sz="2800" b="1">
                <a:solidFill>
                  <a:srgbClr val="000099"/>
                </a:solidFill>
                <a:latin typeface="Berlin Sans FB Demi" pitchFamily="34" charset="0"/>
                <a:ea typeface="黑体" pitchFamily="49" charset="-122"/>
              </a:rPr>
              <a:t>药</a:t>
            </a:r>
            <a:r>
              <a:rPr lang="zh-TW" altLang="en-US" sz="2800" b="1">
                <a:solidFill>
                  <a:srgbClr val="000099"/>
                </a:solidFill>
                <a:latin typeface="Berlin Sans FB Demi" pitchFamily="34" charset="0"/>
                <a:ea typeface="黑体" pitchFamily="49" charset="-122"/>
              </a:rPr>
              <a:t>临床</a:t>
            </a:r>
            <a:r>
              <a:rPr lang="zh-TW" altLang="zh-CN" sz="2800" b="1">
                <a:solidFill>
                  <a:srgbClr val="000099"/>
                </a:solidFill>
                <a:latin typeface="Berlin Sans FB Demi" pitchFamily="34" charset="0"/>
                <a:ea typeface="黑体" pitchFamily="49" charset="-122"/>
              </a:rPr>
              <a:t>试验</a:t>
            </a:r>
            <a:r>
              <a:rPr lang="zh-TW" altLang="en-US" sz="2800" b="1">
                <a:solidFill>
                  <a:srgbClr val="000099"/>
                </a:solidFill>
                <a:latin typeface="Berlin Sans FB Demi" pitchFamily="34" charset="0"/>
                <a:ea typeface="黑体" pitchFamily="49" charset="-122"/>
              </a:rPr>
              <a:t>中</a:t>
            </a:r>
            <a:r>
              <a:rPr lang="zh-TW" altLang="zh-CN" sz="2800" b="1">
                <a:solidFill>
                  <a:srgbClr val="000099"/>
                </a:solidFill>
                <a:latin typeface="Berlin Sans FB Demi" pitchFamily="34" charset="0"/>
                <a:ea typeface="黑体" pitchFamily="49" charset="-122"/>
              </a:rPr>
              <a:t>的</a:t>
            </a:r>
            <a:r>
              <a:rPr lang="zh-TW" altLang="en-US" sz="2800" b="1">
                <a:solidFill>
                  <a:srgbClr val="000099"/>
                </a:solidFill>
                <a:latin typeface="Berlin Sans FB Demi" pitchFamily="34" charset="0"/>
                <a:ea typeface="黑体" pitchFamily="49" charset="-122"/>
              </a:rPr>
              <a:t>药物基因组学</a:t>
            </a:r>
            <a:r>
              <a:rPr lang="zh-TW" altLang="zh-CN" sz="2800" b="1">
                <a:solidFill>
                  <a:srgbClr val="000099"/>
                </a:solidFill>
                <a:latin typeface="Berlin Sans FB Demi" pitchFamily="34" charset="0"/>
                <a:ea typeface="黑体" pitchFamily="49" charset="-122"/>
              </a:rPr>
              <a:t>问题</a:t>
            </a:r>
            <a:endParaRPr lang="zh-TW" altLang="en-US" sz="2800" b="1">
              <a:solidFill>
                <a:srgbClr val="000099"/>
              </a:solidFill>
              <a:latin typeface="Berlin Sans FB Demi" pitchFamily="34" charset="0"/>
              <a:ea typeface="黑体" pitchFamily="49" charset="-122"/>
            </a:endParaRPr>
          </a:p>
        </p:txBody>
      </p:sp>
      <p:sp>
        <p:nvSpPr>
          <p:cNvPr id="492547" name="Rectangle 3"/>
          <p:cNvSpPr>
            <a:spLocks noGrp="1" noChangeArrowheads="1"/>
          </p:cNvSpPr>
          <p:nvPr>
            <p:ph type="body" idx="1"/>
          </p:nvPr>
        </p:nvSpPr>
        <p:spPr bwMode="auto">
          <a:xfrm>
            <a:off x="914400" y="1371600"/>
            <a:ext cx="8077200" cy="5461000"/>
          </a:xfrm>
          <a:noFill/>
          <a:ln>
            <a:miter lim="800000"/>
            <a:headEnd/>
            <a:tailEnd/>
          </a:ln>
        </p:spPr>
        <p:txBody>
          <a:bodyPr vert="horz" wrap="square" lIns="91440" tIns="45720" rIns="91440" bIns="45720" numCol="1" anchor="t" anchorCtr="0" compatLnSpc="1">
            <a:prstTxWarp prst="textNoShape">
              <a:avLst/>
            </a:prstTxWarp>
          </a:bodyPr>
          <a:lstStyle/>
          <a:p>
            <a:pPr>
              <a:lnSpc>
                <a:spcPct val="95000"/>
              </a:lnSpc>
              <a:spcBef>
                <a:spcPct val="55000"/>
              </a:spcBef>
              <a:buClr>
                <a:srgbClr val="0068D0"/>
              </a:buClr>
              <a:buSzPct val="70000"/>
              <a:buFont typeface="Wingdings" pitchFamily="2" charset="2"/>
              <a:buChar char="n"/>
            </a:pPr>
            <a:r>
              <a:rPr lang="zh-CN" altLang="en-US" sz="2000" b="1" dirty="0">
                <a:solidFill>
                  <a:srgbClr val="0000CC"/>
                </a:solidFill>
                <a:latin typeface="黑体" pitchFamily="49" charset="-122"/>
                <a:ea typeface="黑体" pitchFamily="49" charset="-122"/>
              </a:rPr>
              <a:t>中药的本质是由各种物质组成的，和化学药一样，它们在体内均有代谢和转运机制，也要作用于体内某种靶点产生效应</a:t>
            </a:r>
          </a:p>
          <a:p>
            <a:pPr>
              <a:lnSpc>
                <a:spcPct val="95000"/>
              </a:lnSpc>
              <a:spcBef>
                <a:spcPct val="55000"/>
              </a:spcBef>
              <a:buClr>
                <a:srgbClr val="0068D0"/>
              </a:buClr>
              <a:buSzPct val="70000"/>
              <a:buFont typeface="Wingdings" pitchFamily="2" charset="2"/>
              <a:buChar char="n"/>
            </a:pPr>
            <a:r>
              <a:rPr lang="zh-CN" altLang="en-US" sz="2000" b="1" dirty="0">
                <a:solidFill>
                  <a:srgbClr val="0000CC"/>
                </a:solidFill>
                <a:latin typeface="黑体" pitchFamily="49" charset="-122"/>
                <a:ea typeface="黑体" pitchFamily="49" charset="-122"/>
              </a:rPr>
              <a:t>中药也会有个体差异，在应用相同治疗方案后，某些个体可能无效或产生毒性作用；产生个体差异的一个重要原因应是遗传变异（基因多态性）</a:t>
            </a:r>
          </a:p>
          <a:p>
            <a:pPr>
              <a:lnSpc>
                <a:spcPct val="95000"/>
              </a:lnSpc>
              <a:spcBef>
                <a:spcPct val="55000"/>
              </a:spcBef>
              <a:buClr>
                <a:srgbClr val="0068D0"/>
              </a:buClr>
              <a:buSzPct val="70000"/>
              <a:buFont typeface="Wingdings" pitchFamily="2" charset="2"/>
              <a:buChar char="n"/>
            </a:pPr>
            <a:r>
              <a:rPr lang="zh-CN" altLang="en-US" sz="2000" b="1" dirty="0">
                <a:solidFill>
                  <a:srgbClr val="0000CC"/>
                </a:solidFill>
                <a:latin typeface="黑体" pitchFamily="49" charset="-122"/>
                <a:ea typeface="黑体" pitchFamily="49" charset="-122"/>
              </a:rPr>
              <a:t>中西药物合用会因中药对药物代谢酶的抑制或诱导引起化学药物的失效或毒性增加</a:t>
            </a:r>
          </a:p>
          <a:p>
            <a:pPr>
              <a:lnSpc>
                <a:spcPct val="95000"/>
              </a:lnSpc>
              <a:spcBef>
                <a:spcPct val="55000"/>
              </a:spcBef>
              <a:buClr>
                <a:srgbClr val="0068D0"/>
              </a:buClr>
              <a:buSzPct val="70000"/>
              <a:buFont typeface="Wingdings" pitchFamily="2" charset="2"/>
              <a:buChar char="n"/>
            </a:pPr>
            <a:r>
              <a:rPr lang="zh-CN" altLang="en-US" sz="2000" b="1" dirty="0">
                <a:solidFill>
                  <a:srgbClr val="0000CC"/>
                </a:solidFill>
                <a:latin typeface="黑体" pitchFamily="49" charset="-122"/>
                <a:ea typeface="黑体" pitchFamily="49" charset="-122"/>
              </a:rPr>
              <a:t>但目前对中药的遗传药理学和药物基因组学的研究还十分初步，对其认识还知之甚少，我国政府和科学工作者责无旁贷地应支持和进行研究</a:t>
            </a:r>
          </a:p>
          <a:p>
            <a:pPr>
              <a:lnSpc>
                <a:spcPct val="95000"/>
              </a:lnSpc>
              <a:spcBef>
                <a:spcPct val="55000"/>
              </a:spcBef>
              <a:buClr>
                <a:srgbClr val="0068D0"/>
              </a:buClr>
              <a:buSzPct val="70000"/>
              <a:buFont typeface="Wingdings" pitchFamily="2" charset="2"/>
              <a:buChar char="n"/>
            </a:pPr>
            <a:r>
              <a:rPr lang="zh-CN" altLang="en-US" sz="2000" b="1" dirty="0">
                <a:solidFill>
                  <a:srgbClr val="0000CC"/>
                </a:solidFill>
                <a:latin typeface="黑体" pitchFamily="49" charset="-122"/>
                <a:ea typeface="黑体" pitchFamily="49" charset="-122"/>
              </a:rPr>
              <a:t>在中药临床评价中应当注意遗传药理学和药物基因组学问题：受试者的遗传变异影响药物的有效性和不良反应率</a:t>
            </a:r>
          </a:p>
          <a:p>
            <a:pPr>
              <a:lnSpc>
                <a:spcPct val="95000"/>
              </a:lnSpc>
              <a:spcBef>
                <a:spcPct val="55000"/>
              </a:spcBef>
              <a:buClr>
                <a:srgbClr val="0068D0"/>
              </a:buClr>
              <a:buSzPct val="70000"/>
              <a:buFont typeface="Wingdings" pitchFamily="2" charset="2"/>
              <a:buChar char="n"/>
            </a:pPr>
            <a:r>
              <a:rPr lang="zh-CN" altLang="en-US" sz="2000" b="1" dirty="0">
                <a:solidFill>
                  <a:srgbClr val="0000CC"/>
                </a:solidFill>
                <a:latin typeface="黑体" pitchFamily="49" charset="-122"/>
                <a:ea typeface="黑体" pitchFamily="49" charset="-122"/>
              </a:rPr>
              <a:t>在目前对于中药复杂成分了解不充分的情况下，至少对每一临床试验受试者保留血标本，已备在出现异常不良反应或无效病人时查其原因时研究应用</a:t>
            </a:r>
            <a:endParaRPr lang="zh-CN" altLang="en-US" sz="2000" b="1" dirty="0">
              <a:solidFill>
                <a:srgbClr val="0000CC"/>
              </a:solidFill>
              <a:ea typeface="黑体"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bwMode="auto">
          <a:xfrm>
            <a:off x="1371600" y="369888"/>
            <a:ext cx="7315200" cy="620712"/>
          </a:xfrm>
          <a:noFill/>
          <a:ln>
            <a:miter lim="800000"/>
            <a:headEnd/>
            <a:tailEnd/>
          </a:ln>
        </p:spPr>
        <p:txBody>
          <a:bodyPr vert="horz" wrap="square" lIns="91440" tIns="45720" rIns="91440" bIns="45720" numCol="1" anchor="t" anchorCtr="0" compatLnSpc="1">
            <a:prstTxWarp prst="textNoShape">
              <a:avLst/>
            </a:prstTxWarp>
          </a:bodyPr>
          <a:lstStyle/>
          <a:p>
            <a:pPr eaLnBrk="0" hangingPunct="0"/>
            <a:r>
              <a:rPr lang="zh-TW" altLang="en-US" sz="2800" b="1" dirty="0">
                <a:solidFill>
                  <a:srgbClr val="0000CC"/>
                </a:solidFill>
                <a:latin typeface="Berlin Sans FB Demi" pitchFamily="34" charset="0"/>
                <a:ea typeface="黑体" pitchFamily="49" charset="-122"/>
              </a:rPr>
              <a:t>中</a:t>
            </a:r>
            <a:r>
              <a:rPr lang="zh-TW" altLang="zh-CN" sz="2800" b="1" dirty="0">
                <a:solidFill>
                  <a:srgbClr val="0000CC"/>
                </a:solidFill>
                <a:latin typeface="Berlin Sans FB Demi" pitchFamily="34" charset="0"/>
                <a:ea typeface="黑体" pitchFamily="49" charset="-122"/>
              </a:rPr>
              <a:t>药</a:t>
            </a:r>
            <a:r>
              <a:rPr lang="zh-TW" altLang="en-US" sz="2800" b="1" dirty="0">
                <a:solidFill>
                  <a:srgbClr val="0000CC"/>
                </a:solidFill>
                <a:latin typeface="Berlin Sans FB Demi" pitchFamily="34" charset="0"/>
                <a:ea typeface="黑体" pitchFamily="49" charset="-122"/>
              </a:rPr>
              <a:t>临床</a:t>
            </a:r>
            <a:r>
              <a:rPr lang="zh-TW" altLang="zh-CN" sz="2800" b="1" dirty="0">
                <a:solidFill>
                  <a:srgbClr val="0000CC"/>
                </a:solidFill>
                <a:latin typeface="Berlin Sans FB Demi" pitchFamily="34" charset="0"/>
                <a:ea typeface="黑体" pitchFamily="49" charset="-122"/>
              </a:rPr>
              <a:t>试验</a:t>
            </a:r>
            <a:r>
              <a:rPr lang="zh-TW" altLang="en-US" sz="2800" b="1" dirty="0">
                <a:solidFill>
                  <a:srgbClr val="0000CC"/>
                </a:solidFill>
                <a:latin typeface="Berlin Sans FB Demi" pitchFamily="34" charset="0"/>
                <a:ea typeface="黑体" pitchFamily="49" charset="-122"/>
              </a:rPr>
              <a:t>中</a:t>
            </a:r>
            <a:r>
              <a:rPr lang="zh-TW" altLang="zh-CN" sz="2800" b="1" dirty="0">
                <a:solidFill>
                  <a:srgbClr val="0000CC"/>
                </a:solidFill>
                <a:latin typeface="Berlin Sans FB Demi" pitchFamily="34" charset="0"/>
                <a:ea typeface="黑体" pitchFamily="49" charset="-122"/>
              </a:rPr>
              <a:t>的</a:t>
            </a:r>
            <a:r>
              <a:rPr lang="zh-TW" altLang="en-US" sz="2800" b="1" dirty="0">
                <a:solidFill>
                  <a:srgbClr val="0000CC"/>
                </a:solidFill>
                <a:latin typeface="Berlin Sans FB Demi" pitchFamily="34" charset="0"/>
                <a:ea typeface="黑体" pitchFamily="49" charset="-122"/>
              </a:rPr>
              <a:t>药物基因组学</a:t>
            </a:r>
            <a:r>
              <a:rPr lang="zh-TW" altLang="zh-CN" sz="2800" b="1" dirty="0">
                <a:solidFill>
                  <a:srgbClr val="0000CC"/>
                </a:solidFill>
                <a:latin typeface="Berlin Sans FB Demi" pitchFamily="34" charset="0"/>
                <a:ea typeface="黑体" pitchFamily="49" charset="-122"/>
              </a:rPr>
              <a:t>问题</a:t>
            </a:r>
            <a:endParaRPr lang="zh-TW" altLang="en-US" sz="2800" b="1" dirty="0">
              <a:solidFill>
                <a:srgbClr val="0000CC"/>
              </a:solidFill>
              <a:latin typeface="Berlin Sans FB Demi" pitchFamily="34" charset="0"/>
              <a:ea typeface="黑体" pitchFamily="49" charset="-122"/>
            </a:endParaRPr>
          </a:p>
        </p:txBody>
      </p:sp>
      <p:sp>
        <p:nvSpPr>
          <p:cNvPr id="493571" name="Rectangle 3"/>
          <p:cNvSpPr>
            <a:spLocks noGrp="1" noChangeArrowheads="1"/>
          </p:cNvSpPr>
          <p:nvPr>
            <p:ph type="body" idx="1"/>
          </p:nvPr>
        </p:nvSpPr>
        <p:spPr bwMode="auto">
          <a:xfrm>
            <a:off x="1143000" y="1589088"/>
            <a:ext cx="7677150" cy="5040312"/>
          </a:xfrm>
          <a:noFill/>
          <a:ln>
            <a:miter lim="800000"/>
            <a:headEnd/>
            <a:tailEnd/>
          </a:ln>
        </p:spPr>
        <p:txBody>
          <a:bodyPr vert="horz" wrap="square" lIns="91440" tIns="45720" rIns="91440" bIns="45720" numCol="1" anchor="t" anchorCtr="0" compatLnSpc="1">
            <a:prstTxWarp prst="textNoShape">
              <a:avLst/>
            </a:prstTxWarp>
          </a:bodyPr>
          <a:lstStyle/>
          <a:p>
            <a:pPr>
              <a:spcBef>
                <a:spcPct val="85000"/>
              </a:spcBef>
              <a:buClr>
                <a:srgbClr val="0068D0"/>
              </a:buClr>
              <a:buSzPct val="60000"/>
              <a:buFont typeface="Wingdings" pitchFamily="2" charset="2"/>
              <a:buChar char="n"/>
            </a:pPr>
            <a:r>
              <a:rPr lang="zh-CN" altLang="en-US" sz="2800" b="1">
                <a:solidFill>
                  <a:srgbClr val="0000CC"/>
                </a:solidFill>
                <a:latin typeface="黑体" pitchFamily="49" charset="-122"/>
                <a:ea typeface="黑体" pitchFamily="49" charset="-122"/>
              </a:rPr>
              <a:t>疗效好和疗效差群体关联分析</a:t>
            </a:r>
          </a:p>
          <a:p>
            <a:pPr>
              <a:spcBef>
                <a:spcPct val="85000"/>
              </a:spcBef>
              <a:buClr>
                <a:srgbClr val="0068D0"/>
              </a:buClr>
              <a:buSzPct val="60000"/>
              <a:buFont typeface="Wingdings" pitchFamily="2" charset="2"/>
              <a:buChar char="n"/>
            </a:pPr>
            <a:r>
              <a:rPr lang="zh-CN" altLang="en-US" sz="2800" b="1">
                <a:solidFill>
                  <a:srgbClr val="0000CC"/>
                </a:solidFill>
                <a:latin typeface="黑体" pitchFamily="49" charset="-122"/>
                <a:ea typeface="黑体" pitchFamily="49" charset="-122"/>
              </a:rPr>
              <a:t>毒性群体和无毒性群体的关联分析</a:t>
            </a:r>
          </a:p>
          <a:p>
            <a:pPr>
              <a:spcBef>
                <a:spcPct val="85000"/>
              </a:spcBef>
              <a:buClr>
                <a:srgbClr val="0068D0"/>
              </a:buClr>
              <a:buSzPct val="60000"/>
              <a:buFont typeface="Wingdings" pitchFamily="2" charset="2"/>
              <a:buChar char="n"/>
            </a:pPr>
            <a:r>
              <a:rPr lang="zh-CN" altLang="en-US" sz="2800" b="1">
                <a:solidFill>
                  <a:srgbClr val="0000CC"/>
                </a:solidFill>
                <a:latin typeface="黑体" pitchFamily="49" charset="-122"/>
                <a:ea typeface="黑体" pitchFamily="49" charset="-122"/>
              </a:rPr>
              <a:t>特殊毒性反应个体的相关基因分析</a:t>
            </a:r>
          </a:p>
          <a:p>
            <a:pPr>
              <a:spcBef>
                <a:spcPct val="85000"/>
              </a:spcBef>
              <a:buClr>
                <a:srgbClr val="0068D0"/>
              </a:buClr>
              <a:buSzPct val="60000"/>
              <a:buFont typeface="Wingdings" pitchFamily="2" charset="2"/>
              <a:buChar char="n"/>
            </a:pPr>
            <a:r>
              <a:rPr lang="zh-CN" altLang="en-US" sz="2800" b="1">
                <a:solidFill>
                  <a:srgbClr val="0000CC"/>
                </a:solidFill>
                <a:latin typeface="黑体" pitchFamily="49" charset="-122"/>
                <a:ea typeface="黑体" pitchFamily="49" charset="-122"/>
              </a:rPr>
              <a:t>受试者已知有效活性成分相关生物标记物基因多态性分层对照</a:t>
            </a:r>
          </a:p>
          <a:p>
            <a:pPr>
              <a:spcBef>
                <a:spcPct val="85000"/>
              </a:spcBef>
              <a:buClr>
                <a:srgbClr val="0068D0"/>
              </a:buClr>
              <a:buSzPct val="60000"/>
              <a:buFont typeface="Wingdings" pitchFamily="2" charset="2"/>
              <a:buChar char="n"/>
            </a:pPr>
            <a:r>
              <a:rPr lang="zh-CN" altLang="en-US" sz="2800" b="1">
                <a:solidFill>
                  <a:srgbClr val="0000CC"/>
                </a:solidFill>
                <a:latin typeface="黑体" pitchFamily="49" charset="-122"/>
                <a:ea typeface="黑体" pitchFamily="49" charset="-122"/>
              </a:rPr>
              <a:t>和化学药合用时可能发生的基因多态性相关性药物相互作用引起的异常疗效和毒副作用</a:t>
            </a:r>
            <a:endParaRPr lang="zh-CN" altLang="en-US" sz="2800" b="1">
              <a:solidFill>
                <a:srgbClr val="0000CC"/>
              </a:solidFill>
              <a:ea typeface="宋体"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0"/>
            <a:ext cx="8229600" cy="1143000"/>
          </a:xfrm>
        </p:spPr>
        <p:txBody>
          <a:bodyPr/>
          <a:lstStyle/>
          <a:p>
            <a:pPr algn="ctr"/>
            <a:r>
              <a:rPr lang="zh-CN" altLang="en-US" sz="3600" b="1" dirty="0" smtClean="0">
                <a:solidFill>
                  <a:srgbClr val="0000FF"/>
                </a:solidFill>
                <a:latin typeface="黑体" pitchFamily="49" charset="-122"/>
                <a:ea typeface="黑体" pitchFamily="49" charset="-122"/>
              </a:rPr>
              <a:t>本章要求</a:t>
            </a:r>
            <a:endParaRPr lang="zh-CN" altLang="en-US" sz="3600" b="1" dirty="0">
              <a:solidFill>
                <a:srgbClr val="0000FF"/>
              </a:solidFill>
              <a:latin typeface="黑体" pitchFamily="49" charset="-122"/>
              <a:ea typeface="黑体" pitchFamily="49" charset="-122"/>
            </a:endParaRPr>
          </a:p>
        </p:txBody>
      </p:sp>
      <p:sp>
        <p:nvSpPr>
          <p:cNvPr id="3" name="内容占位符 2"/>
          <p:cNvSpPr>
            <a:spLocks noGrp="1"/>
          </p:cNvSpPr>
          <p:nvPr>
            <p:ph idx="1"/>
          </p:nvPr>
        </p:nvSpPr>
        <p:spPr/>
        <p:txBody>
          <a:bodyPr/>
          <a:lstStyle/>
          <a:p>
            <a:pPr>
              <a:lnSpc>
                <a:spcPct val="150000"/>
              </a:lnSpc>
            </a:pPr>
            <a:r>
              <a:rPr lang="zh-CN" altLang="en-US" b="1" dirty="0" smtClean="0">
                <a:solidFill>
                  <a:schemeClr val="bg1"/>
                </a:solidFill>
                <a:latin typeface="黑体" pitchFamily="49" charset="-122"/>
                <a:ea typeface="黑体" pitchFamily="49" charset="-122"/>
              </a:rPr>
              <a:t>掌握药物基因组学的基本概念和原理</a:t>
            </a:r>
            <a:endParaRPr lang="en-US" altLang="zh-CN" b="1" dirty="0" smtClean="0">
              <a:solidFill>
                <a:schemeClr val="bg1"/>
              </a:solidFill>
              <a:latin typeface="黑体" pitchFamily="49" charset="-122"/>
              <a:ea typeface="黑体" pitchFamily="49" charset="-122"/>
            </a:endParaRPr>
          </a:p>
          <a:p>
            <a:pPr>
              <a:lnSpc>
                <a:spcPct val="150000"/>
              </a:lnSpc>
            </a:pPr>
            <a:r>
              <a:rPr lang="zh-CN" altLang="en-US" b="1" dirty="0" smtClean="0">
                <a:solidFill>
                  <a:schemeClr val="bg1"/>
                </a:solidFill>
                <a:latin typeface="黑体" pitchFamily="49" charset="-122"/>
                <a:ea typeface="黑体" pitchFamily="49" charset="-122"/>
              </a:rPr>
              <a:t>掌握单核苷酸多态性的概念和特征</a:t>
            </a:r>
            <a:endParaRPr lang="en-US" altLang="zh-CN" b="1" dirty="0" smtClean="0">
              <a:solidFill>
                <a:schemeClr val="bg1"/>
              </a:solidFill>
              <a:latin typeface="黑体" pitchFamily="49" charset="-122"/>
              <a:ea typeface="黑体" pitchFamily="49" charset="-122"/>
            </a:endParaRPr>
          </a:p>
          <a:p>
            <a:pPr>
              <a:lnSpc>
                <a:spcPct val="150000"/>
              </a:lnSpc>
            </a:pPr>
            <a:r>
              <a:rPr lang="zh-CN" altLang="en-US" b="1" dirty="0" smtClean="0">
                <a:solidFill>
                  <a:schemeClr val="bg1"/>
                </a:solidFill>
                <a:latin typeface="黑体" pitchFamily="49" charset="-122"/>
                <a:ea typeface="黑体" pitchFamily="49" charset="-122"/>
              </a:rPr>
              <a:t>熟悉经典个体化用药典型案例及分析</a:t>
            </a:r>
            <a:endParaRPr lang="en-US" altLang="zh-CN" b="1" dirty="0" smtClean="0">
              <a:solidFill>
                <a:schemeClr val="bg1"/>
              </a:solidFill>
              <a:latin typeface="黑体" pitchFamily="49" charset="-122"/>
              <a:ea typeface="黑体" pitchFamily="49" charset="-122"/>
            </a:endParaRPr>
          </a:p>
          <a:p>
            <a:pPr>
              <a:lnSpc>
                <a:spcPct val="150000"/>
              </a:lnSpc>
            </a:pPr>
            <a:r>
              <a:rPr lang="zh-CN" altLang="en-US" b="1" dirty="0" smtClean="0">
                <a:solidFill>
                  <a:schemeClr val="bg1"/>
                </a:solidFill>
                <a:latin typeface="黑体" pitchFamily="49" charset="-122"/>
                <a:ea typeface="黑体" pitchFamily="49" charset="-122"/>
              </a:rPr>
              <a:t>了解个体化用药与新药研发</a:t>
            </a:r>
            <a:endParaRPr lang="en-US" altLang="zh-CN" b="1" dirty="0" smtClean="0">
              <a:solidFill>
                <a:schemeClr val="bg1"/>
              </a:solidFill>
              <a:latin typeface="黑体" pitchFamily="49" charset="-122"/>
              <a:ea typeface="黑体" pitchFamily="49" charset="-122"/>
            </a:endParaRPr>
          </a:p>
          <a:p>
            <a:endParaRPr lang="zh-CN" alt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Oval 2"/>
          <p:cNvSpPr>
            <a:spLocks noChangeArrowheads="1"/>
          </p:cNvSpPr>
          <p:nvPr/>
        </p:nvSpPr>
        <p:spPr bwMode="auto">
          <a:xfrm>
            <a:off x="2614613" y="2255838"/>
            <a:ext cx="3529012" cy="3238500"/>
          </a:xfrm>
          <a:prstGeom prst="ellipse">
            <a:avLst/>
          </a:prstGeom>
          <a:noFill/>
          <a:ln w="57150" cmpd="thickThin" algn="ctr">
            <a:solidFill>
              <a:srgbClr val="9D2EDA"/>
            </a:solidFill>
            <a:round/>
            <a:headEnd/>
            <a:tailEnd/>
          </a:ln>
          <a:effectLst/>
        </p:spPr>
        <p:txBody>
          <a:bodyPr anchor="ctr"/>
          <a:lstStyle/>
          <a:p>
            <a:endParaRPr lang="zh-CN" altLang="en-US"/>
          </a:p>
        </p:txBody>
      </p:sp>
      <p:sp>
        <p:nvSpPr>
          <p:cNvPr id="309251" name="Text Box 3"/>
          <p:cNvSpPr txBox="1">
            <a:spLocks noChangeArrowheads="1"/>
          </p:cNvSpPr>
          <p:nvPr/>
        </p:nvSpPr>
        <p:spPr bwMode="auto">
          <a:xfrm>
            <a:off x="1385888" y="3759200"/>
            <a:ext cx="1509712" cy="1220788"/>
          </a:xfrm>
          <a:prstGeom prst="rect">
            <a:avLst/>
          </a:prstGeom>
          <a:noFill/>
          <a:ln w="9525">
            <a:noFill/>
            <a:miter lim="800000"/>
            <a:headEnd/>
            <a:tailEnd/>
          </a:ln>
          <a:effectLst/>
        </p:spPr>
        <p:txBody>
          <a:bodyPr>
            <a:spAutoFit/>
          </a:bodyPr>
          <a:lstStyle/>
          <a:p>
            <a:pPr eaLnBrk="1" latinLnBrk="1" hangingPunct="1">
              <a:spcBef>
                <a:spcPct val="0"/>
              </a:spcBef>
            </a:pPr>
            <a:r>
              <a:rPr lang="zh-CN" altLang="en-US" sz="2000" b="1">
                <a:solidFill>
                  <a:srgbClr val="0000CC"/>
                </a:solidFill>
              </a:rPr>
              <a:t>年龄</a:t>
            </a:r>
          </a:p>
          <a:p>
            <a:pPr eaLnBrk="1" latinLnBrk="1" hangingPunct="1">
              <a:spcBef>
                <a:spcPct val="0"/>
              </a:spcBef>
            </a:pPr>
            <a:r>
              <a:rPr lang="zh-CN" altLang="en-US" b="1" i="1">
                <a:solidFill>
                  <a:srgbClr val="0000CC"/>
                </a:solidFill>
              </a:rPr>
              <a:t>老年人</a:t>
            </a:r>
          </a:p>
          <a:p>
            <a:pPr eaLnBrk="1" latinLnBrk="1" hangingPunct="1">
              <a:spcBef>
                <a:spcPct val="0"/>
              </a:spcBef>
            </a:pPr>
            <a:r>
              <a:rPr lang="zh-CN" altLang="en-US" b="1" i="1">
                <a:solidFill>
                  <a:srgbClr val="0000CC"/>
                </a:solidFill>
              </a:rPr>
              <a:t>儿童</a:t>
            </a:r>
          </a:p>
          <a:p>
            <a:pPr eaLnBrk="1" latinLnBrk="1" hangingPunct="1">
              <a:spcBef>
                <a:spcPct val="0"/>
              </a:spcBef>
            </a:pPr>
            <a:r>
              <a:rPr lang="zh-CN" altLang="en-US" b="1" i="1">
                <a:solidFill>
                  <a:srgbClr val="0000CC"/>
                </a:solidFill>
              </a:rPr>
              <a:t>新生儿</a:t>
            </a:r>
          </a:p>
        </p:txBody>
      </p:sp>
      <p:sp>
        <p:nvSpPr>
          <p:cNvPr id="309252" name="Text Box 4"/>
          <p:cNvSpPr txBox="1">
            <a:spLocks noChangeArrowheads="1"/>
          </p:cNvSpPr>
          <p:nvPr/>
        </p:nvSpPr>
        <p:spPr bwMode="auto">
          <a:xfrm>
            <a:off x="1289050" y="2525713"/>
            <a:ext cx="254000" cy="396875"/>
          </a:xfrm>
          <a:prstGeom prst="rect">
            <a:avLst/>
          </a:prstGeom>
          <a:noFill/>
          <a:ln w="9525">
            <a:noFill/>
            <a:miter lim="800000"/>
            <a:headEnd/>
            <a:tailEnd/>
          </a:ln>
          <a:effectLst/>
        </p:spPr>
        <p:txBody>
          <a:bodyPr wrap="none">
            <a:spAutoFit/>
          </a:bodyPr>
          <a:lstStyle/>
          <a:p>
            <a:pPr>
              <a:spcBef>
                <a:spcPct val="0"/>
              </a:spcBef>
            </a:pPr>
            <a:r>
              <a:rPr lang="zh-TW" altLang="en-US" sz="2000" b="1">
                <a:solidFill>
                  <a:srgbClr val="0000CC"/>
                </a:solidFill>
              </a:rPr>
              <a:t> </a:t>
            </a:r>
          </a:p>
        </p:txBody>
      </p:sp>
      <p:sp>
        <p:nvSpPr>
          <p:cNvPr id="309253" name="Text Box 5"/>
          <p:cNvSpPr txBox="1">
            <a:spLocks noChangeArrowheads="1"/>
          </p:cNvSpPr>
          <p:nvPr/>
        </p:nvSpPr>
        <p:spPr bwMode="auto">
          <a:xfrm>
            <a:off x="1336675" y="2514600"/>
            <a:ext cx="1770063" cy="396875"/>
          </a:xfrm>
          <a:prstGeom prst="rect">
            <a:avLst/>
          </a:prstGeom>
          <a:noFill/>
          <a:ln w="9525">
            <a:noFill/>
            <a:miter lim="800000"/>
            <a:headEnd/>
            <a:tailEnd/>
          </a:ln>
          <a:effectLst/>
        </p:spPr>
        <p:txBody>
          <a:bodyPr>
            <a:spAutoFit/>
          </a:bodyPr>
          <a:lstStyle/>
          <a:p>
            <a:pPr algn="ctr">
              <a:spcBef>
                <a:spcPct val="0"/>
              </a:spcBef>
            </a:pPr>
            <a:r>
              <a:rPr lang="zh-CN" altLang="en-US" sz="2000" b="1">
                <a:solidFill>
                  <a:srgbClr val="0000CC"/>
                </a:solidFill>
              </a:rPr>
              <a:t>性别</a:t>
            </a:r>
          </a:p>
        </p:txBody>
      </p:sp>
      <p:sp>
        <p:nvSpPr>
          <p:cNvPr id="309254" name="Text Box 6"/>
          <p:cNvSpPr txBox="1">
            <a:spLocks noChangeArrowheads="1"/>
          </p:cNvSpPr>
          <p:nvPr/>
        </p:nvSpPr>
        <p:spPr bwMode="auto">
          <a:xfrm>
            <a:off x="2497138" y="1609725"/>
            <a:ext cx="1600200" cy="396875"/>
          </a:xfrm>
          <a:prstGeom prst="rect">
            <a:avLst/>
          </a:prstGeom>
          <a:noFill/>
          <a:ln w="9525">
            <a:noFill/>
            <a:miter lim="800000"/>
            <a:headEnd/>
            <a:tailEnd/>
          </a:ln>
          <a:effectLst/>
        </p:spPr>
        <p:txBody>
          <a:bodyPr>
            <a:spAutoFit/>
          </a:bodyPr>
          <a:lstStyle/>
          <a:p>
            <a:pPr>
              <a:spcBef>
                <a:spcPct val="0"/>
              </a:spcBef>
            </a:pPr>
            <a:r>
              <a:rPr lang="zh-CN" altLang="en-US" sz="2000" b="1">
                <a:solidFill>
                  <a:srgbClr val="0000CC"/>
                </a:solidFill>
              </a:rPr>
              <a:t>身高</a:t>
            </a:r>
            <a:r>
              <a:rPr lang="en-US" altLang="zh-CN" sz="2000" b="1">
                <a:solidFill>
                  <a:srgbClr val="0000CC"/>
                </a:solidFill>
              </a:rPr>
              <a:t>/</a:t>
            </a:r>
            <a:r>
              <a:rPr lang="zh-CN" altLang="en-US" sz="2000" b="1">
                <a:solidFill>
                  <a:srgbClr val="0000CC"/>
                </a:solidFill>
              </a:rPr>
              <a:t>体重</a:t>
            </a:r>
            <a:endParaRPr lang="zh-TW" altLang="en-US" sz="2000" b="1">
              <a:solidFill>
                <a:srgbClr val="0000CC"/>
              </a:solidFill>
            </a:endParaRPr>
          </a:p>
        </p:txBody>
      </p:sp>
      <p:sp>
        <p:nvSpPr>
          <p:cNvPr id="309255" name="Text Box 7"/>
          <p:cNvSpPr txBox="1">
            <a:spLocks noChangeArrowheads="1"/>
          </p:cNvSpPr>
          <p:nvPr/>
        </p:nvSpPr>
        <p:spPr bwMode="auto">
          <a:xfrm>
            <a:off x="3586163" y="3402013"/>
            <a:ext cx="254000" cy="396875"/>
          </a:xfrm>
          <a:prstGeom prst="rect">
            <a:avLst/>
          </a:prstGeom>
          <a:noFill/>
          <a:ln w="9525">
            <a:noFill/>
            <a:miter lim="800000"/>
            <a:headEnd/>
            <a:tailEnd/>
          </a:ln>
          <a:effectLst/>
        </p:spPr>
        <p:txBody>
          <a:bodyPr wrap="none">
            <a:spAutoFit/>
          </a:bodyPr>
          <a:lstStyle/>
          <a:p>
            <a:pPr>
              <a:spcBef>
                <a:spcPct val="0"/>
              </a:spcBef>
            </a:pPr>
            <a:r>
              <a:rPr lang="zh-TW" altLang="en-US" sz="2000" b="1">
                <a:solidFill>
                  <a:srgbClr val="0000CC"/>
                </a:solidFill>
              </a:rPr>
              <a:t> </a:t>
            </a:r>
          </a:p>
        </p:txBody>
      </p:sp>
      <p:sp>
        <p:nvSpPr>
          <p:cNvPr id="309256" name="Rectangle 8"/>
          <p:cNvSpPr>
            <a:spLocks noChangeArrowheads="1"/>
          </p:cNvSpPr>
          <p:nvPr/>
        </p:nvSpPr>
        <p:spPr bwMode="auto">
          <a:xfrm>
            <a:off x="2535238" y="5622925"/>
            <a:ext cx="2552700" cy="396875"/>
          </a:xfrm>
          <a:prstGeom prst="rect">
            <a:avLst/>
          </a:prstGeom>
          <a:noFill/>
          <a:ln w="9525">
            <a:noFill/>
            <a:miter lim="800000"/>
            <a:headEnd/>
            <a:tailEnd/>
          </a:ln>
          <a:effectLst/>
        </p:spPr>
        <p:txBody>
          <a:bodyPr>
            <a:spAutoFit/>
          </a:bodyPr>
          <a:lstStyle/>
          <a:p>
            <a:pPr eaLnBrk="1" latinLnBrk="1" hangingPunct="1">
              <a:spcBef>
                <a:spcPct val="0"/>
              </a:spcBef>
            </a:pPr>
            <a:r>
              <a:rPr lang="zh-CN" altLang="en-US" sz="2000" b="1">
                <a:solidFill>
                  <a:srgbClr val="0000CC"/>
                </a:solidFill>
              </a:rPr>
              <a:t>并发症</a:t>
            </a:r>
          </a:p>
        </p:txBody>
      </p:sp>
      <p:sp>
        <p:nvSpPr>
          <p:cNvPr id="309257" name="Rectangle 9"/>
          <p:cNvSpPr>
            <a:spLocks noChangeArrowheads="1"/>
          </p:cNvSpPr>
          <p:nvPr/>
        </p:nvSpPr>
        <p:spPr bwMode="auto">
          <a:xfrm>
            <a:off x="6107113" y="4826000"/>
            <a:ext cx="2808287" cy="396875"/>
          </a:xfrm>
          <a:prstGeom prst="rect">
            <a:avLst/>
          </a:prstGeom>
          <a:noFill/>
          <a:ln w="9525">
            <a:noFill/>
            <a:miter lim="800000"/>
            <a:headEnd/>
            <a:tailEnd/>
          </a:ln>
          <a:effectLst/>
        </p:spPr>
        <p:txBody>
          <a:bodyPr>
            <a:spAutoFit/>
          </a:bodyPr>
          <a:lstStyle/>
          <a:p>
            <a:pPr eaLnBrk="1" latinLnBrk="1" hangingPunct="1">
              <a:spcBef>
                <a:spcPct val="0"/>
              </a:spcBef>
            </a:pPr>
            <a:r>
              <a:rPr lang="zh-CN" altLang="en-US" sz="2000" b="1">
                <a:solidFill>
                  <a:srgbClr val="0000CC"/>
                </a:solidFill>
              </a:rPr>
              <a:t>病程</a:t>
            </a:r>
            <a:r>
              <a:rPr lang="zh-TW" altLang="en-US" sz="2000" b="1">
                <a:solidFill>
                  <a:srgbClr val="0000CC"/>
                </a:solidFill>
              </a:rPr>
              <a:t> </a:t>
            </a:r>
          </a:p>
        </p:txBody>
      </p:sp>
      <p:sp>
        <p:nvSpPr>
          <p:cNvPr id="309258" name="AutoShape 10"/>
          <p:cNvSpPr>
            <a:spLocks noChangeAspect="1" noChangeArrowheads="1" noTextEdit="1"/>
          </p:cNvSpPr>
          <p:nvPr/>
        </p:nvSpPr>
        <p:spPr bwMode="auto">
          <a:xfrm>
            <a:off x="3192463" y="3248025"/>
            <a:ext cx="2824162" cy="1489075"/>
          </a:xfrm>
          <a:prstGeom prst="rect">
            <a:avLst/>
          </a:prstGeom>
          <a:noFill/>
          <a:ln w="9525">
            <a:noFill/>
            <a:miter lim="800000"/>
            <a:headEnd/>
            <a:tailEnd/>
          </a:ln>
        </p:spPr>
        <p:txBody>
          <a:bodyPr/>
          <a:lstStyle/>
          <a:p>
            <a:endParaRPr lang="zh-CN" altLang="en-US"/>
          </a:p>
        </p:txBody>
      </p:sp>
      <p:grpSp>
        <p:nvGrpSpPr>
          <p:cNvPr id="309259" name="Group 11"/>
          <p:cNvGrpSpPr>
            <a:grpSpLocks/>
          </p:cNvGrpSpPr>
          <p:nvPr/>
        </p:nvGrpSpPr>
        <p:grpSpPr bwMode="auto">
          <a:xfrm>
            <a:off x="2759075" y="3057525"/>
            <a:ext cx="792163" cy="1495425"/>
            <a:chOff x="2735" y="1888"/>
            <a:chExt cx="213" cy="814"/>
          </a:xfrm>
        </p:grpSpPr>
        <p:grpSp>
          <p:nvGrpSpPr>
            <p:cNvPr id="309260" name="Group 12"/>
            <p:cNvGrpSpPr>
              <a:grpSpLocks/>
            </p:cNvGrpSpPr>
            <p:nvPr/>
          </p:nvGrpSpPr>
          <p:grpSpPr bwMode="auto">
            <a:xfrm>
              <a:off x="2785" y="1888"/>
              <a:ext cx="115" cy="130"/>
              <a:chOff x="2785" y="1888"/>
              <a:chExt cx="115" cy="130"/>
            </a:xfrm>
          </p:grpSpPr>
          <p:sp>
            <p:nvSpPr>
              <p:cNvPr id="309261" name="Freeform 13"/>
              <p:cNvSpPr>
                <a:spLocks/>
              </p:cNvSpPr>
              <p:nvPr/>
            </p:nvSpPr>
            <p:spPr bwMode="auto">
              <a:xfrm>
                <a:off x="2799" y="1894"/>
                <a:ext cx="89" cy="124"/>
              </a:xfrm>
              <a:custGeom>
                <a:avLst/>
                <a:gdLst/>
                <a:ahLst/>
                <a:cxnLst>
                  <a:cxn ang="0">
                    <a:pos x="21" y="116"/>
                  </a:cxn>
                  <a:cxn ang="0">
                    <a:pos x="21" y="98"/>
                  </a:cxn>
                  <a:cxn ang="0">
                    <a:pos x="15" y="88"/>
                  </a:cxn>
                  <a:cxn ang="0">
                    <a:pos x="10" y="80"/>
                  </a:cxn>
                  <a:cxn ang="0">
                    <a:pos x="6" y="69"/>
                  </a:cxn>
                  <a:cxn ang="0">
                    <a:pos x="2" y="60"/>
                  </a:cxn>
                  <a:cxn ang="0">
                    <a:pos x="0" y="54"/>
                  </a:cxn>
                  <a:cxn ang="0">
                    <a:pos x="0" y="38"/>
                  </a:cxn>
                  <a:cxn ang="0">
                    <a:pos x="2" y="26"/>
                  </a:cxn>
                  <a:cxn ang="0">
                    <a:pos x="8" y="16"/>
                  </a:cxn>
                  <a:cxn ang="0">
                    <a:pos x="13" y="10"/>
                  </a:cxn>
                  <a:cxn ang="0">
                    <a:pos x="19" y="5"/>
                  </a:cxn>
                  <a:cxn ang="0">
                    <a:pos x="27" y="2"/>
                  </a:cxn>
                  <a:cxn ang="0">
                    <a:pos x="41" y="0"/>
                  </a:cxn>
                  <a:cxn ang="0">
                    <a:pos x="56" y="0"/>
                  </a:cxn>
                  <a:cxn ang="0">
                    <a:pos x="66" y="3"/>
                  </a:cxn>
                  <a:cxn ang="0">
                    <a:pos x="77" y="10"/>
                  </a:cxn>
                  <a:cxn ang="0">
                    <a:pos x="83" y="16"/>
                  </a:cxn>
                  <a:cxn ang="0">
                    <a:pos x="87" y="23"/>
                  </a:cxn>
                  <a:cxn ang="0">
                    <a:pos x="89" y="31"/>
                  </a:cxn>
                  <a:cxn ang="0">
                    <a:pos x="89" y="46"/>
                  </a:cxn>
                  <a:cxn ang="0">
                    <a:pos x="85" y="59"/>
                  </a:cxn>
                  <a:cxn ang="0">
                    <a:pos x="79" y="72"/>
                  </a:cxn>
                  <a:cxn ang="0">
                    <a:pos x="73" y="82"/>
                  </a:cxn>
                  <a:cxn ang="0">
                    <a:pos x="70" y="88"/>
                  </a:cxn>
                  <a:cxn ang="0">
                    <a:pos x="64" y="98"/>
                  </a:cxn>
                  <a:cxn ang="0">
                    <a:pos x="62" y="111"/>
                  </a:cxn>
                  <a:cxn ang="0">
                    <a:pos x="62" y="119"/>
                  </a:cxn>
                  <a:cxn ang="0">
                    <a:pos x="54" y="124"/>
                  </a:cxn>
                  <a:cxn ang="0">
                    <a:pos x="44" y="124"/>
                  </a:cxn>
                  <a:cxn ang="0">
                    <a:pos x="33" y="124"/>
                  </a:cxn>
                  <a:cxn ang="0">
                    <a:pos x="25" y="121"/>
                  </a:cxn>
                  <a:cxn ang="0">
                    <a:pos x="21" y="116"/>
                  </a:cxn>
                </a:cxnLst>
                <a:rect l="0" t="0" r="r" b="b"/>
                <a:pathLst>
                  <a:path w="89" h="124">
                    <a:moveTo>
                      <a:pt x="21" y="116"/>
                    </a:moveTo>
                    <a:lnTo>
                      <a:pt x="21" y="98"/>
                    </a:lnTo>
                    <a:lnTo>
                      <a:pt x="15" y="88"/>
                    </a:lnTo>
                    <a:lnTo>
                      <a:pt x="10" y="80"/>
                    </a:lnTo>
                    <a:lnTo>
                      <a:pt x="6" y="69"/>
                    </a:lnTo>
                    <a:lnTo>
                      <a:pt x="2" y="60"/>
                    </a:lnTo>
                    <a:lnTo>
                      <a:pt x="0" y="54"/>
                    </a:lnTo>
                    <a:lnTo>
                      <a:pt x="0" y="38"/>
                    </a:lnTo>
                    <a:lnTo>
                      <a:pt x="2" y="26"/>
                    </a:lnTo>
                    <a:lnTo>
                      <a:pt x="8" y="16"/>
                    </a:lnTo>
                    <a:lnTo>
                      <a:pt x="13" y="10"/>
                    </a:lnTo>
                    <a:lnTo>
                      <a:pt x="19" y="5"/>
                    </a:lnTo>
                    <a:lnTo>
                      <a:pt x="27" y="2"/>
                    </a:lnTo>
                    <a:lnTo>
                      <a:pt x="41" y="0"/>
                    </a:lnTo>
                    <a:lnTo>
                      <a:pt x="56" y="0"/>
                    </a:lnTo>
                    <a:lnTo>
                      <a:pt x="66" y="3"/>
                    </a:lnTo>
                    <a:lnTo>
                      <a:pt x="77" y="10"/>
                    </a:lnTo>
                    <a:lnTo>
                      <a:pt x="83" y="16"/>
                    </a:lnTo>
                    <a:lnTo>
                      <a:pt x="87" y="23"/>
                    </a:lnTo>
                    <a:lnTo>
                      <a:pt x="89" y="31"/>
                    </a:lnTo>
                    <a:lnTo>
                      <a:pt x="89" y="46"/>
                    </a:lnTo>
                    <a:lnTo>
                      <a:pt x="85" y="59"/>
                    </a:lnTo>
                    <a:lnTo>
                      <a:pt x="79" y="72"/>
                    </a:lnTo>
                    <a:lnTo>
                      <a:pt x="73" y="82"/>
                    </a:lnTo>
                    <a:lnTo>
                      <a:pt x="70" y="88"/>
                    </a:lnTo>
                    <a:lnTo>
                      <a:pt x="64" y="98"/>
                    </a:lnTo>
                    <a:lnTo>
                      <a:pt x="62" y="111"/>
                    </a:lnTo>
                    <a:lnTo>
                      <a:pt x="62" y="119"/>
                    </a:lnTo>
                    <a:lnTo>
                      <a:pt x="54" y="124"/>
                    </a:lnTo>
                    <a:lnTo>
                      <a:pt x="44" y="124"/>
                    </a:lnTo>
                    <a:lnTo>
                      <a:pt x="33" y="124"/>
                    </a:lnTo>
                    <a:lnTo>
                      <a:pt x="25" y="121"/>
                    </a:lnTo>
                    <a:lnTo>
                      <a:pt x="21" y="116"/>
                    </a:lnTo>
                    <a:close/>
                  </a:path>
                </a:pathLst>
              </a:custGeom>
              <a:solidFill>
                <a:srgbClr val="FF7F7F"/>
              </a:solidFill>
              <a:ln w="9525">
                <a:noFill/>
                <a:round/>
                <a:headEnd/>
                <a:tailEnd/>
              </a:ln>
            </p:spPr>
            <p:txBody>
              <a:bodyPr/>
              <a:lstStyle/>
              <a:p>
                <a:endParaRPr lang="zh-CN" altLang="en-US"/>
              </a:p>
            </p:txBody>
          </p:sp>
          <p:sp>
            <p:nvSpPr>
              <p:cNvPr id="309262" name="Freeform 14"/>
              <p:cNvSpPr>
                <a:spLocks/>
              </p:cNvSpPr>
              <p:nvPr/>
            </p:nvSpPr>
            <p:spPr bwMode="auto">
              <a:xfrm>
                <a:off x="2785" y="1888"/>
                <a:ext cx="115" cy="86"/>
              </a:xfrm>
              <a:custGeom>
                <a:avLst/>
                <a:gdLst/>
                <a:ahLst/>
                <a:cxnLst>
                  <a:cxn ang="0">
                    <a:pos x="8" y="73"/>
                  </a:cxn>
                  <a:cxn ang="0">
                    <a:pos x="0" y="65"/>
                  </a:cxn>
                  <a:cxn ang="0">
                    <a:pos x="0" y="57"/>
                  </a:cxn>
                  <a:cxn ang="0">
                    <a:pos x="0" y="44"/>
                  </a:cxn>
                  <a:cxn ang="0">
                    <a:pos x="0" y="35"/>
                  </a:cxn>
                  <a:cxn ang="0">
                    <a:pos x="6" y="24"/>
                  </a:cxn>
                  <a:cxn ang="0">
                    <a:pos x="12" y="18"/>
                  </a:cxn>
                  <a:cxn ang="0">
                    <a:pos x="20" y="11"/>
                  </a:cxn>
                  <a:cxn ang="0">
                    <a:pos x="29" y="3"/>
                  </a:cxn>
                  <a:cxn ang="0">
                    <a:pos x="39" y="1"/>
                  </a:cxn>
                  <a:cxn ang="0">
                    <a:pos x="56" y="0"/>
                  </a:cxn>
                  <a:cxn ang="0">
                    <a:pos x="72" y="1"/>
                  </a:cxn>
                  <a:cxn ang="0">
                    <a:pos x="84" y="3"/>
                  </a:cxn>
                  <a:cxn ang="0">
                    <a:pos x="91" y="6"/>
                  </a:cxn>
                  <a:cxn ang="0">
                    <a:pos x="101" y="14"/>
                  </a:cxn>
                  <a:cxn ang="0">
                    <a:pos x="107" y="21"/>
                  </a:cxn>
                  <a:cxn ang="0">
                    <a:pos x="113" y="29"/>
                  </a:cxn>
                  <a:cxn ang="0">
                    <a:pos x="115" y="37"/>
                  </a:cxn>
                  <a:cxn ang="0">
                    <a:pos x="115" y="52"/>
                  </a:cxn>
                  <a:cxn ang="0">
                    <a:pos x="115" y="63"/>
                  </a:cxn>
                  <a:cxn ang="0">
                    <a:pos x="111" y="68"/>
                  </a:cxn>
                  <a:cxn ang="0">
                    <a:pos x="105" y="75"/>
                  </a:cxn>
                  <a:cxn ang="0">
                    <a:pos x="101" y="79"/>
                  </a:cxn>
                  <a:cxn ang="0">
                    <a:pos x="89" y="83"/>
                  </a:cxn>
                  <a:cxn ang="0">
                    <a:pos x="80" y="86"/>
                  </a:cxn>
                  <a:cxn ang="0">
                    <a:pos x="87" y="75"/>
                  </a:cxn>
                  <a:cxn ang="0">
                    <a:pos x="95" y="57"/>
                  </a:cxn>
                  <a:cxn ang="0">
                    <a:pos x="97" y="50"/>
                  </a:cxn>
                  <a:cxn ang="0">
                    <a:pos x="95" y="44"/>
                  </a:cxn>
                  <a:cxn ang="0">
                    <a:pos x="91" y="35"/>
                  </a:cxn>
                  <a:cxn ang="0">
                    <a:pos x="74" y="40"/>
                  </a:cxn>
                  <a:cxn ang="0">
                    <a:pos x="53" y="40"/>
                  </a:cxn>
                  <a:cxn ang="0">
                    <a:pos x="37" y="39"/>
                  </a:cxn>
                  <a:cxn ang="0">
                    <a:pos x="25" y="37"/>
                  </a:cxn>
                  <a:cxn ang="0">
                    <a:pos x="22" y="40"/>
                  </a:cxn>
                  <a:cxn ang="0">
                    <a:pos x="18" y="50"/>
                  </a:cxn>
                  <a:cxn ang="0">
                    <a:pos x="18" y="58"/>
                  </a:cxn>
                  <a:cxn ang="0">
                    <a:pos x="27" y="75"/>
                  </a:cxn>
                  <a:cxn ang="0">
                    <a:pos x="31" y="86"/>
                  </a:cxn>
                  <a:cxn ang="0">
                    <a:pos x="18" y="79"/>
                  </a:cxn>
                  <a:cxn ang="0">
                    <a:pos x="8" y="73"/>
                  </a:cxn>
                </a:cxnLst>
                <a:rect l="0" t="0" r="r" b="b"/>
                <a:pathLst>
                  <a:path w="115" h="86">
                    <a:moveTo>
                      <a:pt x="8" y="73"/>
                    </a:moveTo>
                    <a:lnTo>
                      <a:pt x="0" y="65"/>
                    </a:lnTo>
                    <a:lnTo>
                      <a:pt x="0" y="57"/>
                    </a:lnTo>
                    <a:lnTo>
                      <a:pt x="0" y="44"/>
                    </a:lnTo>
                    <a:lnTo>
                      <a:pt x="0" y="35"/>
                    </a:lnTo>
                    <a:lnTo>
                      <a:pt x="6" y="24"/>
                    </a:lnTo>
                    <a:lnTo>
                      <a:pt x="12" y="18"/>
                    </a:lnTo>
                    <a:lnTo>
                      <a:pt x="20" y="11"/>
                    </a:lnTo>
                    <a:lnTo>
                      <a:pt x="29" y="3"/>
                    </a:lnTo>
                    <a:lnTo>
                      <a:pt x="39" y="1"/>
                    </a:lnTo>
                    <a:lnTo>
                      <a:pt x="56" y="0"/>
                    </a:lnTo>
                    <a:lnTo>
                      <a:pt x="72" y="1"/>
                    </a:lnTo>
                    <a:lnTo>
                      <a:pt x="84" y="3"/>
                    </a:lnTo>
                    <a:lnTo>
                      <a:pt x="91" y="6"/>
                    </a:lnTo>
                    <a:lnTo>
                      <a:pt x="101" y="14"/>
                    </a:lnTo>
                    <a:lnTo>
                      <a:pt x="107" y="21"/>
                    </a:lnTo>
                    <a:lnTo>
                      <a:pt x="113" y="29"/>
                    </a:lnTo>
                    <a:lnTo>
                      <a:pt x="115" y="37"/>
                    </a:lnTo>
                    <a:lnTo>
                      <a:pt x="115" y="52"/>
                    </a:lnTo>
                    <a:lnTo>
                      <a:pt x="115" y="63"/>
                    </a:lnTo>
                    <a:lnTo>
                      <a:pt x="111" y="68"/>
                    </a:lnTo>
                    <a:lnTo>
                      <a:pt x="105" y="75"/>
                    </a:lnTo>
                    <a:lnTo>
                      <a:pt x="101" y="79"/>
                    </a:lnTo>
                    <a:lnTo>
                      <a:pt x="89" y="83"/>
                    </a:lnTo>
                    <a:lnTo>
                      <a:pt x="80" y="86"/>
                    </a:lnTo>
                    <a:lnTo>
                      <a:pt x="87" y="75"/>
                    </a:lnTo>
                    <a:lnTo>
                      <a:pt x="95" y="57"/>
                    </a:lnTo>
                    <a:lnTo>
                      <a:pt x="97" y="50"/>
                    </a:lnTo>
                    <a:lnTo>
                      <a:pt x="95" y="44"/>
                    </a:lnTo>
                    <a:lnTo>
                      <a:pt x="91" y="35"/>
                    </a:lnTo>
                    <a:lnTo>
                      <a:pt x="74" y="40"/>
                    </a:lnTo>
                    <a:lnTo>
                      <a:pt x="53" y="40"/>
                    </a:lnTo>
                    <a:lnTo>
                      <a:pt x="37" y="39"/>
                    </a:lnTo>
                    <a:lnTo>
                      <a:pt x="25" y="37"/>
                    </a:lnTo>
                    <a:lnTo>
                      <a:pt x="22" y="40"/>
                    </a:lnTo>
                    <a:lnTo>
                      <a:pt x="18" y="50"/>
                    </a:lnTo>
                    <a:lnTo>
                      <a:pt x="18" y="58"/>
                    </a:lnTo>
                    <a:lnTo>
                      <a:pt x="27" y="75"/>
                    </a:lnTo>
                    <a:lnTo>
                      <a:pt x="31" y="86"/>
                    </a:lnTo>
                    <a:lnTo>
                      <a:pt x="18" y="79"/>
                    </a:lnTo>
                    <a:lnTo>
                      <a:pt x="8" y="73"/>
                    </a:lnTo>
                    <a:close/>
                  </a:path>
                </a:pathLst>
              </a:custGeom>
              <a:solidFill>
                <a:srgbClr val="000000"/>
              </a:solidFill>
              <a:ln w="9525">
                <a:noFill/>
                <a:round/>
                <a:headEnd/>
                <a:tailEnd/>
              </a:ln>
            </p:spPr>
            <p:txBody>
              <a:bodyPr/>
              <a:lstStyle/>
              <a:p>
                <a:endParaRPr lang="zh-CN" altLang="en-US"/>
              </a:p>
            </p:txBody>
          </p:sp>
          <p:grpSp>
            <p:nvGrpSpPr>
              <p:cNvPr id="309263" name="Group 15"/>
              <p:cNvGrpSpPr>
                <a:grpSpLocks/>
              </p:cNvGrpSpPr>
              <p:nvPr/>
            </p:nvGrpSpPr>
            <p:grpSpPr bwMode="auto">
              <a:xfrm>
                <a:off x="2797" y="1953"/>
                <a:ext cx="91" cy="13"/>
                <a:chOff x="2797" y="1953"/>
                <a:chExt cx="91" cy="13"/>
              </a:xfrm>
            </p:grpSpPr>
            <p:sp>
              <p:nvSpPr>
                <p:cNvPr id="309264" name="Oval 16"/>
                <p:cNvSpPr>
                  <a:spLocks noChangeArrowheads="1"/>
                </p:cNvSpPr>
                <p:nvPr/>
              </p:nvSpPr>
              <p:spPr bwMode="auto">
                <a:xfrm>
                  <a:off x="2797" y="1953"/>
                  <a:ext cx="12" cy="10"/>
                </a:xfrm>
                <a:prstGeom prst="ellipse">
                  <a:avLst/>
                </a:prstGeom>
                <a:solidFill>
                  <a:srgbClr val="005F7F"/>
                </a:solidFill>
                <a:ln w="9525">
                  <a:noFill/>
                  <a:round/>
                  <a:headEnd/>
                  <a:tailEnd/>
                </a:ln>
              </p:spPr>
              <p:txBody>
                <a:bodyPr/>
                <a:lstStyle/>
                <a:p>
                  <a:endParaRPr lang="zh-CN" altLang="en-US"/>
                </a:p>
              </p:txBody>
            </p:sp>
            <p:sp>
              <p:nvSpPr>
                <p:cNvPr id="309265" name="Oval 17"/>
                <p:cNvSpPr>
                  <a:spLocks noChangeArrowheads="1"/>
                </p:cNvSpPr>
                <p:nvPr/>
              </p:nvSpPr>
              <p:spPr bwMode="auto">
                <a:xfrm>
                  <a:off x="2876" y="1954"/>
                  <a:ext cx="12" cy="12"/>
                </a:xfrm>
                <a:prstGeom prst="ellipse">
                  <a:avLst/>
                </a:prstGeom>
                <a:solidFill>
                  <a:srgbClr val="005F7F"/>
                </a:solidFill>
                <a:ln w="9525">
                  <a:noFill/>
                  <a:round/>
                  <a:headEnd/>
                  <a:tailEnd/>
                </a:ln>
              </p:spPr>
              <p:txBody>
                <a:bodyPr/>
                <a:lstStyle/>
                <a:p>
                  <a:endParaRPr lang="zh-CN" altLang="en-US"/>
                </a:p>
              </p:txBody>
            </p:sp>
          </p:grpSp>
        </p:grpSp>
        <p:sp>
          <p:nvSpPr>
            <p:cNvPr id="309266" name="Freeform 18"/>
            <p:cNvSpPr>
              <a:spLocks/>
            </p:cNvSpPr>
            <p:nvPr/>
          </p:nvSpPr>
          <p:spPr bwMode="auto">
            <a:xfrm>
              <a:off x="2779" y="2440"/>
              <a:ext cx="111" cy="237"/>
            </a:xfrm>
            <a:custGeom>
              <a:avLst/>
              <a:gdLst/>
              <a:ahLst/>
              <a:cxnLst>
                <a:cxn ang="0">
                  <a:pos x="26" y="0"/>
                </a:cxn>
                <a:cxn ang="0">
                  <a:pos x="22" y="27"/>
                </a:cxn>
                <a:cxn ang="0">
                  <a:pos x="20" y="58"/>
                </a:cxn>
                <a:cxn ang="0">
                  <a:pos x="20" y="91"/>
                </a:cxn>
                <a:cxn ang="0">
                  <a:pos x="22" y="120"/>
                </a:cxn>
                <a:cxn ang="0">
                  <a:pos x="24" y="145"/>
                </a:cxn>
                <a:cxn ang="0">
                  <a:pos x="24" y="174"/>
                </a:cxn>
                <a:cxn ang="0">
                  <a:pos x="20" y="187"/>
                </a:cxn>
                <a:cxn ang="0">
                  <a:pos x="6" y="224"/>
                </a:cxn>
                <a:cxn ang="0">
                  <a:pos x="0" y="237"/>
                </a:cxn>
                <a:cxn ang="0">
                  <a:pos x="24" y="237"/>
                </a:cxn>
                <a:cxn ang="0">
                  <a:pos x="35" y="221"/>
                </a:cxn>
                <a:cxn ang="0">
                  <a:pos x="41" y="203"/>
                </a:cxn>
                <a:cxn ang="0">
                  <a:pos x="45" y="172"/>
                </a:cxn>
                <a:cxn ang="0">
                  <a:pos x="61" y="91"/>
                </a:cxn>
                <a:cxn ang="0">
                  <a:pos x="64" y="68"/>
                </a:cxn>
                <a:cxn ang="0">
                  <a:pos x="61" y="112"/>
                </a:cxn>
                <a:cxn ang="0">
                  <a:pos x="64" y="140"/>
                </a:cxn>
                <a:cxn ang="0">
                  <a:pos x="66" y="164"/>
                </a:cxn>
                <a:cxn ang="0">
                  <a:pos x="64" y="189"/>
                </a:cxn>
                <a:cxn ang="0">
                  <a:pos x="66" y="198"/>
                </a:cxn>
                <a:cxn ang="0">
                  <a:pos x="82" y="234"/>
                </a:cxn>
                <a:cxn ang="0">
                  <a:pos x="95" y="234"/>
                </a:cxn>
                <a:cxn ang="0">
                  <a:pos x="103" y="234"/>
                </a:cxn>
                <a:cxn ang="0">
                  <a:pos x="111" y="228"/>
                </a:cxn>
                <a:cxn ang="0">
                  <a:pos x="90" y="189"/>
                </a:cxn>
                <a:cxn ang="0">
                  <a:pos x="99" y="106"/>
                </a:cxn>
                <a:cxn ang="0">
                  <a:pos x="105" y="66"/>
                </a:cxn>
                <a:cxn ang="0">
                  <a:pos x="105" y="0"/>
                </a:cxn>
                <a:cxn ang="0">
                  <a:pos x="26" y="0"/>
                </a:cxn>
              </a:cxnLst>
              <a:rect l="0" t="0" r="r" b="b"/>
              <a:pathLst>
                <a:path w="111" h="237">
                  <a:moveTo>
                    <a:pt x="26" y="0"/>
                  </a:moveTo>
                  <a:lnTo>
                    <a:pt x="22" y="27"/>
                  </a:lnTo>
                  <a:lnTo>
                    <a:pt x="20" y="58"/>
                  </a:lnTo>
                  <a:lnTo>
                    <a:pt x="20" y="91"/>
                  </a:lnTo>
                  <a:lnTo>
                    <a:pt x="22" y="120"/>
                  </a:lnTo>
                  <a:lnTo>
                    <a:pt x="24" y="145"/>
                  </a:lnTo>
                  <a:lnTo>
                    <a:pt x="24" y="174"/>
                  </a:lnTo>
                  <a:lnTo>
                    <a:pt x="20" y="187"/>
                  </a:lnTo>
                  <a:lnTo>
                    <a:pt x="6" y="224"/>
                  </a:lnTo>
                  <a:lnTo>
                    <a:pt x="0" y="237"/>
                  </a:lnTo>
                  <a:lnTo>
                    <a:pt x="24" y="237"/>
                  </a:lnTo>
                  <a:lnTo>
                    <a:pt x="35" y="221"/>
                  </a:lnTo>
                  <a:lnTo>
                    <a:pt x="41" y="203"/>
                  </a:lnTo>
                  <a:lnTo>
                    <a:pt x="45" y="172"/>
                  </a:lnTo>
                  <a:lnTo>
                    <a:pt x="61" y="91"/>
                  </a:lnTo>
                  <a:lnTo>
                    <a:pt x="64" y="68"/>
                  </a:lnTo>
                  <a:lnTo>
                    <a:pt x="61" y="112"/>
                  </a:lnTo>
                  <a:lnTo>
                    <a:pt x="64" y="140"/>
                  </a:lnTo>
                  <a:lnTo>
                    <a:pt x="66" y="164"/>
                  </a:lnTo>
                  <a:lnTo>
                    <a:pt x="64" y="189"/>
                  </a:lnTo>
                  <a:lnTo>
                    <a:pt x="66" y="198"/>
                  </a:lnTo>
                  <a:lnTo>
                    <a:pt x="82" y="234"/>
                  </a:lnTo>
                  <a:lnTo>
                    <a:pt x="95" y="234"/>
                  </a:lnTo>
                  <a:lnTo>
                    <a:pt x="103" y="234"/>
                  </a:lnTo>
                  <a:lnTo>
                    <a:pt x="111" y="228"/>
                  </a:lnTo>
                  <a:lnTo>
                    <a:pt x="90" y="189"/>
                  </a:lnTo>
                  <a:lnTo>
                    <a:pt x="99" y="106"/>
                  </a:lnTo>
                  <a:lnTo>
                    <a:pt x="105" y="66"/>
                  </a:lnTo>
                  <a:lnTo>
                    <a:pt x="105" y="0"/>
                  </a:lnTo>
                  <a:lnTo>
                    <a:pt x="26" y="0"/>
                  </a:lnTo>
                  <a:close/>
                </a:path>
              </a:pathLst>
            </a:custGeom>
            <a:solidFill>
              <a:srgbClr val="FF7F7F"/>
            </a:solidFill>
            <a:ln w="9525">
              <a:noFill/>
              <a:round/>
              <a:headEnd/>
              <a:tailEnd/>
            </a:ln>
          </p:spPr>
          <p:txBody>
            <a:bodyPr/>
            <a:lstStyle/>
            <a:p>
              <a:endParaRPr lang="zh-CN" altLang="en-US"/>
            </a:p>
          </p:txBody>
        </p:sp>
        <p:grpSp>
          <p:nvGrpSpPr>
            <p:cNvPr id="309267" name="Group 19"/>
            <p:cNvGrpSpPr>
              <a:grpSpLocks/>
            </p:cNvGrpSpPr>
            <p:nvPr/>
          </p:nvGrpSpPr>
          <p:grpSpPr bwMode="auto">
            <a:xfrm>
              <a:off x="2739" y="2142"/>
              <a:ext cx="205" cy="237"/>
              <a:chOff x="2739" y="2142"/>
              <a:chExt cx="205" cy="237"/>
            </a:xfrm>
          </p:grpSpPr>
          <p:sp>
            <p:nvSpPr>
              <p:cNvPr id="309268" name="Freeform 20"/>
              <p:cNvSpPr>
                <a:spLocks/>
              </p:cNvSpPr>
              <p:nvPr/>
            </p:nvSpPr>
            <p:spPr bwMode="auto">
              <a:xfrm>
                <a:off x="2739" y="2148"/>
                <a:ext cx="56" cy="231"/>
              </a:xfrm>
              <a:custGeom>
                <a:avLst/>
                <a:gdLst/>
                <a:ahLst/>
                <a:cxnLst>
                  <a:cxn ang="0">
                    <a:pos x="2" y="0"/>
                  </a:cxn>
                  <a:cxn ang="0">
                    <a:pos x="0" y="54"/>
                  </a:cxn>
                  <a:cxn ang="0">
                    <a:pos x="7" y="126"/>
                  </a:cxn>
                  <a:cxn ang="0">
                    <a:pos x="15" y="187"/>
                  </a:cxn>
                  <a:cxn ang="0">
                    <a:pos x="31" y="225"/>
                  </a:cxn>
                  <a:cxn ang="0">
                    <a:pos x="37" y="231"/>
                  </a:cxn>
                  <a:cxn ang="0">
                    <a:pos x="40" y="222"/>
                  </a:cxn>
                  <a:cxn ang="0">
                    <a:pos x="42" y="196"/>
                  </a:cxn>
                  <a:cxn ang="0">
                    <a:pos x="56" y="187"/>
                  </a:cxn>
                  <a:cxn ang="0">
                    <a:pos x="38" y="166"/>
                  </a:cxn>
                  <a:cxn ang="0">
                    <a:pos x="27" y="155"/>
                  </a:cxn>
                  <a:cxn ang="0">
                    <a:pos x="29" y="47"/>
                  </a:cxn>
                  <a:cxn ang="0">
                    <a:pos x="35" y="5"/>
                  </a:cxn>
                  <a:cxn ang="0">
                    <a:pos x="2" y="0"/>
                  </a:cxn>
                </a:cxnLst>
                <a:rect l="0" t="0" r="r" b="b"/>
                <a:pathLst>
                  <a:path w="56" h="231">
                    <a:moveTo>
                      <a:pt x="2" y="0"/>
                    </a:moveTo>
                    <a:lnTo>
                      <a:pt x="0" y="54"/>
                    </a:lnTo>
                    <a:lnTo>
                      <a:pt x="7" y="126"/>
                    </a:lnTo>
                    <a:lnTo>
                      <a:pt x="15" y="187"/>
                    </a:lnTo>
                    <a:lnTo>
                      <a:pt x="31" y="225"/>
                    </a:lnTo>
                    <a:lnTo>
                      <a:pt x="37" y="231"/>
                    </a:lnTo>
                    <a:lnTo>
                      <a:pt x="40" y="222"/>
                    </a:lnTo>
                    <a:lnTo>
                      <a:pt x="42" y="196"/>
                    </a:lnTo>
                    <a:lnTo>
                      <a:pt x="56" y="187"/>
                    </a:lnTo>
                    <a:lnTo>
                      <a:pt x="38" y="166"/>
                    </a:lnTo>
                    <a:lnTo>
                      <a:pt x="27" y="155"/>
                    </a:lnTo>
                    <a:lnTo>
                      <a:pt x="29" y="47"/>
                    </a:lnTo>
                    <a:lnTo>
                      <a:pt x="35" y="5"/>
                    </a:lnTo>
                    <a:lnTo>
                      <a:pt x="2" y="0"/>
                    </a:lnTo>
                    <a:close/>
                  </a:path>
                </a:pathLst>
              </a:custGeom>
              <a:solidFill>
                <a:srgbClr val="FF7F7F"/>
              </a:solidFill>
              <a:ln w="9525">
                <a:noFill/>
                <a:round/>
                <a:headEnd/>
                <a:tailEnd/>
              </a:ln>
            </p:spPr>
            <p:txBody>
              <a:bodyPr/>
              <a:lstStyle/>
              <a:p>
                <a:endParaRPr lang="zh-CN" altLang="en-US"/>
              </a:p>
            </p:txBody>
          </p:sp>
          <p:sp>
            <p:nvSpPr>
              <p:cNvPr id="309269" name="Freeform 21"/>
              <p:cNvSpPr>
                <a:spLocks/>
              </p:cNvSpPr>
              <p:nvPr/>
            </p:nvSpPr>
            <p:spPr bwMode="auto">
              <a:xfrm>
                <a:off x="2894" y="2142"/>
                <a:ext cx="50" cy="216"/>
              </a:xfrm>
              <a:custGeom>
                <a:avLst/>
                <a:gdLst/>
                <a:ahLst/>
                <a:cxnLst>
                  <a:cxn ang="0">
                    <a:pos x="15" y="6"/>
                  </a:cxn>
                  <a:cxn ang="0">
                    <a:pos x="21" y="45"/>
                  </a:cxn>
                  <a:cxn ang="0">
                    <a:pos x="21" y="138"/>
                  </a:cxn>
                  <a:cxn ang="0">
                    <a:pos x="0" y="176"/>
                  </a:cxn>
                  <a:cxn ang="0">
                    <a:pos x="6" y="180"/>
                  </a:cxn>
                  <a:cxn ang="0">
                    <a:pos x="0" y="200"/>
                  </a:cxn>
                  <a:cxn ang="0">
                    <a:pos x="6" y="216"/>
                  </a:cxn>
                  <a:cxn ang="0">
                    <a:pos x="21" y="190"/>
                  </a:cxn>
                  <a:cxn ang="0">
                    <a:pos x="35" y="141"/>
                  </a:cxn>
                  <a:cxn ang="0">
                    <a:pos x="50" y="35"/>
                  </a:cxn>
                  <a:cxn ang="0">
                    <a:pos x="42" y="0"/>
                  </a:cxn>
                  <a:cxn ang="0">
                    <a:pos x="15" y="6"/>
                  </a:cxn>
                </a:cxnLst>
                <a:rect l="0" t="0" r="r" b="b"/>
                <a:pathLst>
                  <a:path w="50" h="216">
                    <a:moveTo>
                      <a:pt x="15" y="6"/>
                    </a:moveTo>
                    <a:lnTo>
                      <a:pt x="21" y="45"/>
                    </a:lnTo>
                    <a:lnTo>
                      <a:pt x="21" y="138"/>
                    </a:lnTo>
                    <a:lnTo>
                      <a:pt x="0" y="176"/>
                    </a:lnTo>
                    <a:lnTo>
                      <a:pt x="6" y="180"/>
                    </a:lnTo>
                    <a:lnTo>
                      <a:pt x="0" y="200"/>
                    </a:lnTo>
                    <a:lnTo>
                      <a:pt x="6" y="216"/>
                    </a:lnTo>
                    <a:lnTo>
                      <a:pt x="21" y="190"/>
                    </a:lnTo>
                    <a:lnTo>
                      <a:pt x="35" y="141"/>
                    </a:lnTo>
                    <a:lnTo>
                      <a:pt x="50" y="35"/>
                    </a:lnTo>
                    <a:lnTo>
                      <a:pt x="42" y="0"/>
                    </a:lnTo>
                    <a:lnTo>
                      <a:pt x="15" y="6"/>
                    </a:lnTo>
                    <a:close/>
                  </a:path>
                </a:pathLst>
              </a:custGeom>
              <a:solidFill>
                <a:srgbClr val="FF7F7F"/>
              </a:solidFill>
              <a:ln w="9525">
                <a:noFill/>
                <a:round/>
                <a:headEnd/>
                <a:tailEnd/>
              </a:ln>
            </p:spPr>
            <p:txBody>
              <a:bodyPr/>
              <a:lstStyle/>
              <a:p>
                <a:endParaRPr lang="zh-CN" altLang="en-US"/>
              </a:p>
            </p:txBody>
          </p:sp>
        </p:grpSp>
        <p:grpSp>
          <p:nvGrpSpPr>
            <p:cNvPr id="309270" name="Group 22"/>
            <p:cNvGrpSpPr>
              <a:grpSpLocks/>
            </p:cNvGrpSpPr>
            <p:nvPr/>
          </p:nvGrpSpPr>
          <p:grpSpPr bwMode="auto">
            <a:xfrm>
              <a:off x="2774" y="2630"/>
              <a:ext cx="124" cy="72"/>
              <a:chOff x="2774" y="2630"/>
              <a:chExt cx="124" cy="72"/>
            </a:xfrm>
          </p:grpSpPr>
          <p:sp>
            <p:nvSpPr>
              <p:cNvPr id="309271" name="Freeform 23"/>
              <p:cNvSpPr>
                <a:spLocks/>
              </p:cNvSpPr>
              <p:nvPr/>
            </p:nvSpPr>
            <p:spPr bwMode="auto">
              <a:xfrm>
                <a:off x="2774" y="2637"/>
                <a:ext cx="48" cy="65"/>
              </a:xfrm>
              <a:custGeom>
                <a:avLst/>
                <a:gdLst/>
                <a:ahLst/>
                <a:cxnLst>
                  <a:cxn ang="0">
                    <a:pos x="7" y="32"/>
                  </a:cxn>
                  <a:cxn ang="0">
                    <a:pos x="2" y="42"/>
                  </a:cxn>
                  <a:cxn ang="0">
                    <a:pos x="0" y="50"/>
                  </a:cxn>
                  <a:cxn ang="0">
                    <a:pos x="0" y="55"/>
                  </a:cxn>
                  <a:cxn ang="0">
                    <a:pos x="0" y="60"/>
                  </a:cxn>
                  <a:cxn ang="0">
                    <a:pos x="3" y="63"/>
                  </a:cxn>
                  <a:cxn ang="0">
                    <a:pos x="11" y="65"/>
                  </a:cxn>
                  <a:cxn ang="0">
                    <a:pos x="19" y="65"/>
                  </a:cxn>
                  <a:cxn ang="0">
                    <a:pos x="27" y="62"/>
                  </a:cxn>
                  <a:cxn ang="0">
                    <a:pos x="33" y="55"/>
                  </a:cxn>
                  <a:cxn ang="0">
                    <a:pos x="38" y="47"/>
                  </a:cxn>
                  <a:cxn ang="0">
                    <a:pos x="42" y="29"/>
                  </a:cxn>
                  <a:cxn ang="0">
                    <a:pos x="48" y="11"/>
                  </a:cxn>
                  <a:cxn ang="0">
                    <a:pos x="48" y="0"/>
                  </a:cxn>
                  <a:cxn ang="0">
                    <a:pos x="38" y="26"/>
                  </a:cxn>
                  <a:cxn ang="0">
                    <a:pos x="29" y="40"/>
                  </a:cxn>
                  <a:cxn ang="0">
                    <a:pos x="17" y="40"/>
                  </a:cxn>
                  <a:cxn ang="0">
                    <a:pos x="5" y="40"/>
                  </a:cxn>
                  <a:cxn ang="0">
                    <a:pos x="7" y="32"/>
                  </a:cxn>
                </a:cxnLst>
                <a:rect l="0" t="0" r="r" b="b"/>
                <a:pathLst>
                  <a:path w="48" h="65">
                    <a:moveTo>
                      <a:pt x="7" y="32"/>
                    </a:moveTo>
                    <a:lnTo>
                      <a:pt x="2" y="42"/>
                    </a:lnTo>
                    <a:lnTo>
                      <a:pt x="0" y="50"/>
                    </a:lnTo>
                    <a:lnTo>
                      <a:pt x="0" y="55"/>
                    </a:lnTo>
                    <a:lnTo>
                      <a:pt x="0" y="60"/>
                    </a:lnTo>
                    <a:lnTo>
                      <a:pt x="3" y="63"/>
                    </a:lnTo>
                    <a:lnTo>
                      <a:pt x="11" y="65"/>
                    </a:lnTo>
                    <a:lnTo>
                      <a:pt x="19" y="65"/>
                    </a:lnTo>
                    <a:lnTo>
                      <a:pt x="27" y="62"/>
                    </a:lnTo>
                    <a:lnTo>
                      <a:pt x="33" y="55"/>
                    </a:lnTo>
                    <a:lnTo>
                      <a:pt x="38" y="47"/>
                    </a:lnTo>
                    <a:lnTo>
                      <a:pt x="42" y="29"/>
                    </a:lnTo>
                    <a:lnTo>
                      <a:pt x="48" y="11"/>
                    </a:lnTo>
                    <a:lnTo>
                      <a:pt x="48" y="0"/>
                    </a:lnTo>
                    <a:lnTo>
                      <a:pt x="38" y="26"/>
                    </a:lnTo>
                    <a:lnTo>
                      <a:pt x="29" y="40"/>
                    </a:lnTo>
                    <a:lnTo>
                      <a:pt x="17" y="40"/>
                    </a:lnTo>
                    <a:lnTo>
                      <a:pt x="5" y="40"/>
                    </a:lnTo>
                    <a:lnTo>
                      <a:pt x="7" y="32"/>
                    </a:lnTo>
                    <a:close/>
                  </a:path>
                </a:pathLst>
              </a:custGeom>
              <a:solidFill>
                <a:srgbClr val="FF1F3F"/>
              </a:solidFill>
              <a:ln w="9525">
                <a:noFill/>
                <a:round/>
                <a:headEnd/>
                <a:tailEnd/>
              </a:ln>
            </p:spPr>
            <p:txBody>
              <a:bodyPr/>
              <a:lstStyle/>
              <a:p>
                <a:endParaRPr lang="zh-CN" altLang="en-US"/>
              </a:p>
            </p:txBody>
          </p:sp>
          <p:sp>
            <p:nvSpPr>
              <p:cNvPr id="309272" name="Freeform 24"/>
              <p:cNvSpPr>
                <a:spLocks/>
              </p:cNvSpPr>
              <p:nvPr/>
            </p:nvSpPr>
            <p:spPr bwMode="auto">
              <a:xfrm>
                <a:off x="2841" y="2630"/>
                <a:ext cx="57" cy="72"/>
              </a:xfrm>
              <a:custGeom>
                <a:avLst/>
                <a:gdLst/>
                <a:ahLst/>
                <a:cxnLst>
                  <a:cxn ang="0">
                    <a:pos x="2" y="0"/>
                  </a:cxn>
                  <a:cxn ang="0">
                    <a:pos x="0" y="7"/>
                  </a:cxn>
                  <a:cxn ang="0">
                    <a:pos x="8" y="26"/>
                  </a:cxn>
                  <a:cxn ang="0">
                    <a:pos x="14" y="41"/>
                  </a:cxn>
                  <a:cxn ang="0">
                    <a:pos x="18" y="54"/>
                  </a:cxn>
                  <a:cxn ang="0">
                    <a:pos x="24" y="62"/>
                  </a:cxn>
                  <a:cxn ang="0">
                    <a:pos x="30" y="69"/>
                  </a:cxn>
                  <a:cxn ang="0">
                    <a:pos x="37" y="70"/>
                  </a:cxn>
                  <a:cxn ang="0">
                    <a:pos x="45" y="72"/>
                  </a:cxn>
                  <a:cxn ang="0">
                    <a:pos x="51" y="69"/>
                  </a:cxn>
                  <a:cxn ang="0">
                    <a:pos x="55" y="67"/>
                  </a:cxn>
                  <a:cxn ang="0">
                    <a:pos x="57" y="60"/>
                  </a:cxn>
                  <a:cxn ang="0">
                    <a:pos x="55" y="51"/>
                  </a:cxn>
                  <a:cxn ang="0">
                    <a:pos x="51" y="39"/>
                  </a:cxn>
                  <a:cxn ang="0">
                    <a:pos x="47" y="34"/>
                  </a:cxn>
                  <a:cxn ang="0">
                    <a:pos x="45" y="39"/>
                  </a:cxn>
                  <a:cxn ang="0">
                    <a:pos x="43" y="41"/>
                  </a:cxn>
                  <a:cxn ang="0">
                    <a:pos x="35" y="43"/>
                  </a:cxn>
                  <a:cxn ang="0">
                    <a:pos x="31" y="44"/>
                  </a:cxn>
                  <a:cxn ang="0">
                    <a:pos x="20" y="43"/>
                  </a:cxn>
                  <a:cxn ang="0">
                    <a:pos x="8" y="15"/>
                  </a:cxn>
                  <a:cxn ang="0">
                    <a:pos x="2" y="0"/>
                  </a:cxn>
                </a:cxnLst>
                <a:rect l="0" t="0" r="r" b="b"/>
                <a:pathLst>
                  <a:path w="57" h="72">
                    <a:moveTo>
                      <a:pt x="2" y="0"/>
                    </a:moveTo>
                    <a:lnTo>
                      <a:pt x="0" y="7"/>
                    </a:lnTo>
                    <a:lnTo>
                      <a:pt x="8" y="26"/>
                    </a:lnTo>
                    <a:lnTo>
                      <a:pt x="14" y="41"/>
                    </a:lnTo>
                    <a:lnTo>
                      <a:pt x="18" y="54"/>
                    </a:lnTo>
                    <a:lnTo>
                      <a:pt x="24" y="62"/>
                    </a:lnTo>
                    <a:lnTo>
                      <a:pt x="30" y="69"/>
                    </a:lnTo>
                    <a:lnTo>
                      <a:pt x="37" y="70"/>
                    </a:lnTo>
                    <a:lnTo>
                      <a:pt x="45" y="72"/>
                    </a:lnTo>
                    <a:lnTo>
                      <a:pt x="51" y="69"/>
                    </a:lnTo>
                    <a:lnTo>
                      <a:pt x="55" y="67"/>
                    </a:lnTo>
                    <a:lnTo>
                      <a:pt x="57" y="60"/>
                    </a:lnTo>
                    <a:lnTo>
                      <a:pt x="55" y="51"/>
                    </a:lnTo>
                    <a:lnTo>
                      <a:pt x="51" y="39"/>
                    </a:lnTo>
                    <a:lnTo>
                      <a:pt x="47" y="34"/>
                    </a:lnTo>
                    <a:lnTo>
                      <a:pt x="45" y="39"/>
                    </a:lnTo>
                    <a:lnTo>
                      <a:pt x="43" y="41"/>
                    </a:lnTo>
                    <a:lnTo>
                      <a:pt x="35" y="43"/>
                    </a:lnTo>
                    <a:lnTo>
                      <a:pt x="31" y="44"/>
                    </a:lnTo>
                    <a:lnTo>
                      <a:pt x="20" y="43"/>
                    </a:lnTo>
                    <a:lnTo>
                      <a:pt x="8" y="15"/>
                    </a:lnTo>
                    <a:lnTo>
                      <a:pt x="2" y="0"/>
                    </a:lnTo>
                    <a:close/>
                  </a:path>
                </a:pathLst>
              </a:custGeom>
              <a:solidFill>
                <a:srgbClr val="FF1F3F"/>
              </a:solidFill>
              <a:ln w="9525">
                <a:noFill/>
                <a:round/>
                <a:headEnd/>
                <a:tailEnd/>
              </a:ln>
            </p:spPr>
            <p:txBody>
              <a:bodyPr/>
              <a:lstStyle/>
              <a:p>
                <a:endParaRPr lang="zh-CN" altLang="en-US"/>
              </a:p>
            </p:txBody>
          </p:sp>
        </p:grpSp>
        <p:sp>
          <p:nvSpPr>
            <p:cNvPr id="309273" name="Freeform 25"/>
            <p:cNvSpPr>
              <a:spLocks/>
            </p:cNvSpPr>
            <p:nvPr/>
          </p:nvSpPr>
          <p:spPr bwMode="auto">
            <a:xfrm>
              <a:off x="2735" y="2006"/>
              <a:ext cx="213" cy="456"/>
            </a:xfrm>
            <a:custGeom>
              <a:avLst/>
              <a:gdLst/>
              <a:ahLst/>
              <a:cxnLst>
                <a:cxn ang="0">
                  <a:pos x="85" y="0"/>
                </a:cxn>
                <a:cxn ang="0">
                  <a:pos x="35" y="23"/>
                </a:cxn>
                <a:cxn ang="0">
                  <a:pos x="27" y="31"/>
                </a:cxn>
                <a:cxn ang="0">
                  <a:pos x="0" y="144"/>
                </a:cxn>
                <a:cxn ang="0">
                  <a:pos x="41" y="149"/>
                </a:cxn>
                <a:cxn ang="0">
                  <a:pos x="46" y="121"/>
                </a:cxn>
                <a:cxn ang="0">
                  <a:pos x="62" y="180"/>
                </a:cxn>
                <a:cxn ang="0">
                  <a:pos x="37" y="256"/>
                </a:cxn>
                <a:cxn ang="0">
                  <a:pos x="37" y="312"/>
                </a:cxn>
                <a:cxn ang="0">
                  <a:pos x="41" y="351"/>
                </a:cxn>
                <a:cxn ang="0">
                  <a:pos x="54" y="408"/>
                </a:cxn>
                <a:cxn ang="0">
                  <a:pos x="66" y="450"/>
                </a:cxn>
                <a:cxn ang="0">
                  <a:pos x="105" y="456"/>
                </a:cxn>
                <a:cxn ang="0">
                  <a:pos x="108" y="448"/>
                </a:cxn>
                <a:cxn ang="0">
                  <a:pos x="147" y="448"/>
                </a:cxn>
                <a:cxn ang="0">
                  <a:pos x="159" y="395"/>
                </a:cxn>
                <a:cxn ang="0">
                  <a:pos x="170" y="325"/>
                </a:cxn>
                <a:cxn ang="0">
                  <a:pos x="180" y="255"/>
                </a:cxn>
                <a:cxn ang="0">
                  <a:pos x="157" y="173"/>
                </a:cxn>
                <a:cxn ang="0">
                  <a:pos x="165" y="129"/>
                </a:cxn>
                <a:cxn ang="0">
                  <a:pos x="170" y="145"/>
                </a:cxn>
                <a:cxn ang="0">
                  <a:pos x="213" y="136"/>
                </a:cxn>
                <a:cxn ang="0">
                  <a:pos x="180" y="30"/>
                </a:cxn>
                <a:cxn ang="0">
                  <a:pos x="126" y="0"/>
                </a:cxn>
                <a:cxn ang="0">
                  <a:pos x="126" y="4"/>
                </a:cxn>
                <a:cxn ang="0">
                  <a:pos x="118" y="9"/>
                </a:cxn>
                <a:cxn ang="0">
                  <a:pos x="112" y="9"/>
                </a:cxn>
                <a:cxn ang="0">
                  <a:pos x="106" y="9"/>
                </a:cxn>
                <a:cxn ang="0">
                  <a:pos x="101" y="9"/>
                </a:cxn>
                <a:cxn ang="0">
                  <a:pos x="95" y="7"/>
                </a:cxn>
                <a:cxn ang="0">
                  <a:pos x="87" y="4"/>
                </a:cxn>
                <a:cxn ang="0">
                  <a:pos x="85" y="0"/>
                </a:cxn>
              </a:cxnLst>
              <a:rect l="0" t="0" r="r" b="b"/>
              <a:pathLst>
                <a:path w="213" h="456">
                  <a:moveTo>
                    <a:pt x="85" y="0"/>
                  </a:moveTo>
                  <a:lnTo>
                    <a:pt x="35" y="23"/>
                  </a:lnTo>
                  <a:lnTo>
                    <a:pt x="27" y="31"/>
                  </a:lnTo>
                  <a:lnTo>
                    <a:pt x="0" y="144"/>
                  </a:lnTo>
                  <a:lnTo>
                    <a:pt x="41" y="149"/>
                  </a:lnTo>
                  <a:lnTo>
                    <a:pt x="46" y="121"/>
                  </a:lnTo>
                  <a:lnTo>
                    <a:pt x="62" y="180"/>
                  </a:lnTo>
                  <a:lnTo>
                    <a:pt x="37" y="256"/>
                  </a:lnTo>
                  <a:lnTo>
                    <a:pt x="37" y="312"/>
                  </a:lnTo>
                  <a:lnTo>
                    <a:pt x="41" y="351"/>
                  </a:lnTo>
                  <a:lnTo>
                    <a:pt x="54" y="408"/>
                  </a:lnTo>
                  <a:lnTo>
                    <a:pt x="66" y="450"/>
                  </a:lnTo>
                  <a:lnTo>
                    <a:pt x="105" y="456"/>
                  </a:lnTo>
                  <a:lnTo>
                    <a:pt x="108" y="448"/>
                  </a:lnTo>
                  <a:lnTo>
                    <a:pt x="147" y="448"/>
                  </a:lnTo>
                  <a:lnTo>
                    <a:pt x="159" y="395"/>
                  </a:lnTo>
                  <a:lnTo>
                    <a:pt x="170" y="325"/>
                  </a:lnTo>
                  <a:lnTo>
                    <a:pt x="180" y="255"/>
                  </a:lnTo>
                  <a:lnTo>
                    <a:pt x="157" y="173"/>
                  </a:lnTo>
                  <a:lnTo>
                    <a:pt x="165" y="129"/>
                  </a:lnTo>
                  <a:lnTo>
                    <a:pt x="170" y="145"/>
                  </a:lnTo>
                  <a:lnTo>
                    <a:pt x="213" y="136"/>
                  </a:lnTo>
                  <a:lnTo>
                    <a:pt x="180" y="30"/>
                  </a:lnTo>
                  <a:lnTo>
                    <a:pt x="126" y="0"/>
                  </a:lnTo>
                  <a:lnTo>
                    <a:pt x="126" y="4"/>
                  </a:lnTo>
                  <a:lnTo>
                    <a:pt x="118" y="9"/>
                  </a:lnTo>
                  <a:lnTo>
                    <a:pt x="112" y="9"/>
                  </a:lnTo>
                  <a:lnTo>
                    <a:pt x="106" y="9"/>
                  </a:lnTo>
                  <a:lnTo>
                    <a:pt x="101" y="9"/>
                  </a:lnTo>
                  <a:lnTo>
                    <a:pt x="95" y="7"/>
                  </a:lnTo>
                  <a:lnTo>
                    <a:pt x="87" y="4"/>
                  </a:lnTo>
                  <a:lnTo>
                    <a:pt x="85" y="0"/>
                  </a:lnTo>
                  <a:close/>
                </a:path>
              </a:pathLst>
            </a:custGeom>
            <a:solidFill>
              <a:srgbClr val="FF1F3F"/>
            </a:solidFill>
            <a:ln w="9525">
              <a:solidFill>
                <a:srgbClr val="FF1F3F"/>
              </a:solidFill>
              <a:prstDash val="solid"/>
              <a:round/>
              <a:headEnd/>
              <a:tailEnd/>
            </a:ln>
          </p:spPr>
          <p:txBody>
            <a:bodyPr/>
            <a:lstStyle/>
            <a:p>
              <a:endParaRPr lang="zh-CN" altLang="en-US"/>
            </a:p>
          </p:txBody>
        </p:sp>
      </p:grpSp>
      <p:grpSp>
        <p:nvGrpSpPr>
          <p:cNvPr id="309274" name="Group 26"/>
          <p:cNvGrpSpPr>
            <a:grpSpLocks/>
          </p:cNvGrpSpPr>
          <p:nvPr/>
        </p:nvGrpSpPr>
        <p:grpSpPr bwMode="auto">
          <a:xfrm>
            <a:off x="4200525" y="2957513"/>
            <a:ext cx="484188" cy="1612900"/>
            <a:chOff x="2876" y="1870"/>
            <a:chExt cx="223" cy="871"/>
          </a:xfrm>
        </p:grpSpPr>
        <p:grpSp>
          <p:nvGrpSpPr>
            <p:cNvPr id="309275" name="Group 27"/>
            <p:cNvGrpSpPr>
              <a:grpSpLocks/>
            </p:cNvGrpSpPr>
            <p:nvPr/>
          </p:nvGrpSpPr>
          <p:grpSpPr bwMode="auto">
            <a:xfrm>
              <a:off x="2925" y="1870"/>
              <a:ext cx="116" cy="210"/>
              <a:chOff x="2925" y="1870"/>
              <a:chExt cx="116" cy="210"/>
            </a:xfrm>
          </p:grpSpPr>
          <p:sp>
            <p:nvSpPr>
              <p:cNvPr id="309276" name="Freeform 28"/>
              <p:cNvSpPr>
                <a:spLocks/>
              </p:cNvSpPr>
              <p:nvPr/>
            </p:nvSpPr>
            <p:spPr bwMode="auto">
              <a:xfrm>
                <a:off x="2925" y="1870"/>
                <a:ext cx="116" cy="161"/>
              </a:xfrm>
              <a:custGeom>
                <a:avLst/>
                <a:gdLst/>
                <a:ahLst/>
                <a:cxnLst>
                  <a:cxn ang="0">
                    <a:pos x="44" y="1"/>
                  </a:cxn>
                  <a:cxn ang="0">
                    <a:pos x="31" y="6"/>
                  </a:cxn>
                  <a:cxn ang="0">
                    <a:pos x="23" y="14"/>
                  </a:cxn>
                  <a:cxn ang="0">
                    <a:pos x="17" y="22"/>
                  </a:cxn>
                  <a:cxn ang="0">
                    <a:pos x="9" y="39"/>
                  </a:cxn>
                  <a:cxn ang="0">
                    <a:pos x="4" y="63"/>
                  </a:cxn>
                  <a:cxn ang="0">
                    <a:pos x="0" y="84"/>
                  </a:cxn>
                  <a:cxn ang="0">
                    <a:pos x="0" y="93"/>
                  </a:cxn>
                  <a:cxn ang="0">
                    <a:pos x="2" y="102"/>
                  </a:cxn>
                  <a:cxn ang="0">
                    <a:pos x="4" y="115"/>
                  </a:cxn>
                  <a:cxn ang="0">
                    <a:pos x="11" y="161"/>
                  </a:cxn>
                  <a:cxn ang="0">
                    <a:pos x="19" y="151"/>
                  </a:cxn>
                  <a:cxn ang="0">
                    <a:pos x="27" y="151"/>
                  </a:cxn>
                  <a:cxn ang="0">
                    <a:pos x="35" y="148"/>
                  </a:cxn>
                  <a:cxn ang="0">
                    <a:pos x="42" y="141"/>
                  </a:cxn>
                  <a:cxn ang="0">
                    <a:pos x="39" y="119"/>
                  </a:cxn>
                  <a:cxn ang="0">
                    <a:pos x="39" y="110"/>
                  </a:cxn>
                  <a:cxn ang="0">
                    <a:pos x="31" y="94"/>
                  </a:cxn>
                  <a:cxn ang="0">
                    <a:pos x="29" y="68"/>
                  </a:cxn>
                  <a:cxn ang="0">
                    <a:pos x="31" y="44"/>
                  </a:cxn>
                  <a:cxn ang="0">
                    <a:pos x="46" y="29"/>
                  </a:cxn>
                  <a:cxn ang="0">
                    <a:pos x="75" y="27"/>
                  </a:cxn>
                  <a:cxn ang="0">
                    <a:pos x="89" y="42"/>
                  </a:cxn>
                  <a:cxn ang="0">
                    <a:pos x="87" y="91"/>
                  </a:cxn>
                  <a:cxn ang="0">
                    <a:pos x="75" y="110"/>
                  </a:cxn>
                  <a:cxn ang="0">
                    <a:pos x="73" y="141"/>
                  </a:cxn>
                  <a:cxn ang="0">
                    <a:pos x="79" y="138"/>
                  </a:cxn>
                  <a:cxn ang="0">
                    <a:pos x="85" y="143"/>
                  </a:cxn>
                  <a:cxn ang="0">
                    <a:pos x="91" y="146"/>
                  </a:cxn>
                  <a:cxn ang="0">
                    <a:pos x="97" y="150"/>
                  </a:cxn>
                  <a:cxn ang="0">
                    <a:pos x="104" y="153"/>
                  </a:cxn>
                  <a:cxn ang="0">
                    <a:pos x="110" y="120"/>
                  </a:cxn>
                  <a:cxn ang="0">
                    <a:pos x="114" y="101"/>
                  </a:cxn>
                  <a:cxn ang="0">
                    <a:pos x="116" y="88"/>
                  </a:cxn>
                  <a:cxn ang="0">
                    <a:pos x="116" y="78"/>
                  </a:cxn>
                  <a:cxn ang="0">
                    <a:pos x="116" y="68"/>
                  </a:cxn>
                  <a:cxn ang="0">
                    <a:pos x="114" y="60"/>
                  </a:cxn>
                  <a:cxn ang="0">
                    <a:pos x="110" y="52"/>
                  </a:cxn>
                  <a:cxn ang="0">
                    <a:pos x="108" y="44"/>
                  </a:cxn>
                  <a:cxn ang="0">
                    <a:pos x="108" y="37"/>
                  </a:cxn>
                  <a:cxn ang="0">
                    <a:pos x="106" y="29"/>
                  </a:cxn>
                  <a:cxn ang="0">
                    <a:pos x="102" y="19"/>
                  </a:cxn>
                  <a:cxn ang="0">
                    <a:pos x="95" y="9"/>
                  </a:cxn>
                  <a:cxn ang="0">
                    <a:pos x="83" y="3"/>
                  </a:cxn>
                  <a:cxn ang="0">
                    <a:pos x="71" y="0"/>
                  </a:cxn>
                  <a:cxn ang="0">
                    <a:pos x="60" y="0"/>
                  </a:cxn>
                  <a:cxn ang="0">
                    <a:pos x="44" y="1"/>
                  </a:cxn>
                </a:cxnLst>
                <a:rect l="0" t="0" r="r" b="b"/>
                <a:pathLst>
                  <a:path w="116" h="161">
                    <a:moveTo>
                      <a:pt x="44" y="1"/>
                    </a:moveTo>
                    <a:lnTo>
                      <a:pt x="31" y="6"/>
                    </a:lnTo>
                    <a:lnTo>
                      <a:pt x="23" y="14"/>
                    </a:lnTo>
                    <a:lnTo>
                      <a:pt x="17" y="22"/>
                    </a:lnTo>
                    <a:lnTo>
                      <a:pt x="9" y="39"/>
                    </a:lnTo>
                    <a:lnTo>
                      <a:pt x="4" y="63"/>
                    </a:lnTo>
                    <a:lnTo>
                      <a:pt x="0" y="84"/>
                    </a:lnTo>
                    <a:lnTo>
                      <a:pt x="0" y="93"/>
                    </a:lnTo>
                    <a:lnTo>
                      <a:pt x="2" y="102"/>
                    </a:lnTo>
                    <a:lnTo>
                      <a:pt x="4" y="115"/>
                    </a:lnTo>
                    <a:lnTo>
                      <a:pt x="11" y="161"/>
                    </a:lnTo>
                    <a:lnTo>
                      <a:pt x="19" y="151"/>
                    </a:lnTo>
                    <a:lnTo>
                      <a:pt x="27" y="151"/>
                    </a:lnTo>
                    <a:lnTo>
                      <a:pt x="35" y="148"/>
                    </a:lnTo>
                    <a:lnTo>
                      <a:pt x="42" y="141"/>
                    </a:lnTo>
                    <a:lnTo>
                      <a:pt x="39" y="119"/>
                    </a:lnTo>
                    <a:lnTo>
                      <a:pt x="39" y="110"/>
                    </a:lnTo>
                    <a:lnTo>
                      <a:pt x="31" y="94"/>
                    </a:lnTo>
                    <a:lnTo>
                      <a:pt x="29" y="68"/>
                    </a:lnTo>
                    <a:lnTo>
                      <a:pt x="31" y="44"/>
                    </a:lnTo>
                    <a:lnTo>
                      <a:pt x="46" y="29"/>
                    </a:lnTo>
                    <a:lnTo>
                      <a:pt x="75" y="27"/>
                    </a:lnTo>
                    <a:lnTo>
                      <a:pt x="89" y="42"/>
                    </a:lnTo>
                    <a:lnTo>
                      <a:pt x="87" y="91"/>
                    </a:lnTo>
                    <a:lnTo>
                      <a:pt x="75" y="110"/>
                    </a:lnTo>
                    <a:lnTo>
                      <a:pt x="73" y="141"/>
                    </a:lnTo>
                    <a:lnTo>
                      <a:pt x="79" y="138"/>
                    </a:lnTo>
                    <a:lnTo>
                      <a:pt x="85" y="143"/>
                    </a:lnTo>
                    <a:lnTo>
                      <a:pt x="91" y="146"/>
                    </a:lnTo>
                    <a:lnTo>
                      <a:pt x="97" y="150"/>
                    </a:lnTo>
                    <a:lnTo>
                      <a:pt x="104" y="153"/>
                    </a:lnTo>
                    <a:lnTo>
                      <a:pt x="110" y="120"/>
                    </a:lnTo>
                    <a:lnTo>
                      <a:pt x="114" y="101"/>
                    </a:lnTo>
                    <a:lnTo>
                      <a:pt x="116" y="88"/>
                    </a:lnTo>
                    <a:lnTo>
                      <a:pt x="116" y="78"/>
                    </a:lnTo>
                    <a:lnTo>
                      <a:pt x="116" y="68"/>
                    </a:lnTo>
                    <a:lnTo>
                      <a:pt x="114" y="60"/>
                    </a:lnTo>
                    <a:lnTo>
                      <a:pt x="110" y="52"/>
                    </a:lnTo>
                    <a:lnTo>
                      <a:pt x="108" y="44"/>
                    </a:lnTo>
                    <a:lnTo>
                      <a:pt x="108" y="37"/>
                    </a:lnTo>
                    <a:lnTo>
                      <a:pt x="106" y="29"/>
                    </a:lnTo>
                    <a:lnTo>
                      <a:pt x="102" y="19"/>
                    </a:lnTo>
                    <a:lnTo>
                      <a:pt x="95" y="9"/>
                    </a:lnTo>
                    <a:lnTo>
                      <a:pt x="83" y="3"/>
                    </a:lnTo>
                    <a:lnTo>
                      <a:pt x="71" y="0"/>
                    </a:lnTo>
                    <a:lnTo>
                      <a:pt x="60" y="0"/>
                    </a:lnTo>
                    <a:lnTo>
                      <a:pt x="44" y="1"/>
                    </a:lnTo>
                    <a:close/>
                  </a:path>
                </a:pathLst>
              </a:custGeom>
              <a:solidFill>
                <a:srgbClr val="BF3F00"/>
              </a:solidFill>
              <a:ln w="9525">
                <a:noFill/>
                <a:round/>
                <a:headEnd/>
                <a:tailEnd/>
              </a:ln>
            </p:spPr>
            <p:txBody>
              <a:bodyPr/>
              <a:lstStyle/>
              <a:p>
                <a:endParaRPr lang="zh-CN" altLang="en-US"/>
              </a:p>
            </p:txBody>
          </p:sp>
          <p:sp>
            <p:nvSpPr>
              <p:cNvPr id="309277" name="Freeform 29"/>
              <p:cNvSpPr>
                <a:spLocks/>
              </p:cNvSpPr>
              <p:nvPr/>
            </p:nvSpPr>
            <p:spPr bwMode="auto">
              <a:xfrm>
                <a:off x="2936" y="1894"/>
                <a:ext cx="97" cy="186"/>
              </a:xfrm>
              <a:custGeom>
                <a:avLst/>
                <a:gdLst/>
                <a:ahLst/>
                <a:cxnLst>
                  <a:cxn ang="0">
                    <a:pos x="35" y="3"/>
                  </a:cxn>
                  <a:cxn ang="0">
                    <a:pos x="28" y="7"/>
                  </a:cxn>
                  <a:cxn ang="0">
                    <a:pos x="22" y="13"/>
                  </a:cxn>
                  <a:cxn ang="0">
                    <a:pos x="18" y="20"/>
                  </a:cxn>
                  <a:cxn ang="0">
                    <a:pos x="18" y="29"/>
                  </a:cxn>
                  <a:cxn ang="0">
                    <a:pos x="16" y="44"/>
                  </a:cxn>
                  <a:cxn ang="0">
                    <a:pos x="18" y="67"/>
                  </a:cxn>
                  <a:cxn ang="0">
                    <a:pos x="22" y="75"/>
                  </a:cxn>
                  <a:cxn ang="0">
                    <a:pos x="28" y="86"/>
                  </a:cxn>
                  <a:cxn ang="0">
                    <a:pos x="28" y="116"/>
                  </a:cxn>
                  <a:cxn ang="0">
                    <a:pos x="0" y="130"/>
                  </a:cxn>
                  <a:cxn ang="0">
                    <a:pos x="51" y="186"/>
                  </a:cxn>
                  <a:cxn ang="0">
                    <a:pos x="97" y="127"/>
                  </a:cxn>
                  <a:cxn ang="0">
                    <a:pos x="64" y="109"/>
                  </a:cxn>
                  <a:cxn ang="0">
                    <a:pos x="64" y="88"/>
                  </a:cxn>
                  <a:cxn ang="0">
                    <a:pos x="74" y="75"/>
                  </a:cxn>
                  <a:cxn ang="0">
                    <a:pos x="76" y="67"/>
                  </a:cxn>
                  <a:cxn ang="0">
                    <a:pos x="78" y="46"/>
                  </a:cxn>
                  <a:cxn ang="0">
                    <a:pos x="80" y="33"/>
                  </a:cxn>
                  <a:cxn ang="0">
                    <a:pos x="80" y="23"/>
                  </a:cxn>
                  <a:cxn ang="0">
                    <a:pos x="76" y="15"/>
                  </a:cxn>
                  <a:cxn ang="0">
                    <a:pos x="70" y="8"/>
                  </a:cxn>
                  <a:cxn ang="0">
                    <a:pos x="64" y="3"/>
                  </a:cxn>
                  <a:cxn ang="0">
                    <a:pos x="55" y="0"/>
                  </a:cxn>
                  <a:cxn ang="0">
                    <a:pos x="45" y="0"/>
                  </a:cxn>
                  <a:cxn ang="0">
                    <a:pos x="35" y="3"/>
                  </a:cxn>
                </a:cxnLst>
                <a:rect l="0" t="0" r="r" b="b"/>
                <a:pathLst>
                  <a:path w="97" h="186">
                    <a:moveTo>
                      <a:pt x="35" y="3"/>
                    </a:moveTo>
                    <a:lnTo>
                      <a:pt x="28" y="7"/>
                    </a:lnTo>
                    <a:lnTo>
                      <a:pt x="22" y="13"/>
                    </a:lnTo>
                    <a:lnTo>
                      <a:pt x="18" y="20"/>
                    </a:lnTo>
                    <a:lnTo>
                      <a:pt x="18" y="29"/>
                    </a:lnTo>
                    <a:lnTo>
                      <a:pt x="16" y="44"/>
                    </a:lnTo>
                    <a:lnTo>
                      <a:pt x="18" y="67"/>
                    </a:lnTo>
                    <a:lnTo>
                      <a:pt x="22" y="75"/>
                    </a:lnTo>
                    <a:lnTo>
                      <a:pt x="28" y="86"/>
                    </a:lnTo>
                    <a:lnTo>
                      <a:pt x="28" y="116"/>
                    </a:lnTo>
                    <a:lnTo>
                      <a:pt x="0" y="130"/>
                    </a:lnTo>
                    <a:lnTo>
                      <a:pt x="51" y="186"/>
                    </a:lnTo>
                    <a:lnTo>
                      <a:pt x="97" y="127"/>
                    </a:lnTo>
                    <a:lnTo>
                      <a:pt x="64" y="109"/>
                    </a:lnTo>
                    <a:lnTo>
                      <a:pt x="64" y="88"/>
                    </a:lnTo>
                    <a:lnTo>
                      <a:pt x="74" y="75"/>
                    </a:lnTo>
                    <a:lnTo>
                      <a:pt x="76" y="67"/>
                    </a:lnTo>
                    <a:lnTo>
                      <a:pt x="78" y="46"/>
                    </a:lnTo>
                    <a:lnTo>
                      <a:pt x="80" y="33"/>
                    </a:lnTo>
                    <a:lnTo>
                      <a:pt x="80" y="23"/>
                    </a:lnTo>
                    <a:lnTo>
                      <a:pt x="76" y="15"/>
                    </a:lnTo>
                    <a:lnTo>
                      <a:pt x="70" y="8"/>
                    </a:lnTo>
                    <a:lnTo>
                      <a:pt x="64" y="3"/>
                    </a:lnTo>
                    <a:lnTo>
                      <a:pt x="55" y="0"/>
                    </a:lnTo>
                    <a:lnTo>
                      <a:pt x="45" y="0"/>
                    </a:lnTo>
                    <a:lnTo>
                      <a:pt x="35" y="3"/>
                    </a:lnTo>
                    <a:close/>
                  </a:path>
                </a:pathLst>
              </a:custGeom>
              <a:solidFill>
                <a:srgbClr val="FF7F7F"/>
              </a:solidFill>
              <a:ln w="9525">
                <a:noFill/>
                <a:round/>
                <a:headEnd/>
                <a:tailEnd/>
              </a:ln>
            </p:spPr>
            <p:txBody>
              <a:bodyPr/>
              <a:lstStyle/>
              <a:p>
                <a:endParaRPr lang="zh-CN" altLang="en-US"/>
              </a:p>
            </p:txBody>
          </p:sp>
          <p:sp>
            <p:nvSpPr>
              <p:cNvPr id="309278" name="Freeform 30"/>
              <p:cNvSpPr>
                <a:spLocks/>
              </p:cNvSpPr>
              <p:nvPr/>
            </p:nvSpPr>
            <p:spPr bwMode="auto">
              <a:xfrm>
                <a:off x="2958" y="1927"/>
                <a:ext cx="31" cy="34"/>
              </a:xfrm>
              <a:custGeom>
                <a:avLst/>
                <a:gdLst/>
                <a:ahLst/>
                <a:cxnLst>
                  <a:cxn ang="0">
                    <a:pos x="4" y="0"/>
                  </a:cxn>
                  <a:cxn ang="0">
                    <a:pos x="11" y="0"/>
                  </a:cxn>
                  <a:cxn ang="0">
                    <a:pos x="19" y="1"/>
                  </a:cxn>
                  <a:cxn ang="0">
                    <a:pos x="23" y="3"/>
                  </a:cxn>
                  <a:cxn ang="0">
                    <a:pos x="23" y="31"/>
                  </a:cxn>
                  <a:cxn ang="0">
                    <a:pos x="31" y="31"/>
                  </a:cxn>
                  <a:cxn ang="0">
                    <a:pos x="25" y="34"/>
                  </a:cxn>
                  <a:cxn ang="0">
                    <a:pos x="19" y="31"/>
                  </a:cxn>
                  <a:cxn ang="0">
                    <a:pos x="19" y="9"/>
                  </a:cxn>
                  <a:cxn ang="0">
                    <a:pos x="7" y="11"/>
                  </a:cxn>
                  <a:cxn ang="0">
                    <a:pos x="15" y="8"/>
                  </a:cxn>
                  <a:cxn ang="0">
                    <a:pos x="6" y="8"/>
                  </a:cxn>
                  <a:cxn ang="0">
                    <a:pos x="0" y="6"/>
                  </a:cxn>
                  <a:cxn ang="0">
                    <a:pos x="4" y="0"/>
                  </a:cxn>
                </a:cxnLst>
                <a:rect l="0" t="0" r="r" b="b"/>
                <a:pathLst>
                  <a:path w="31" h="34">
                    <a:moveTo>
                      <a:pt x="4" y="0"/>
                    </a:moveTo>
                    <a:lnTo>
                      <a:pt x="11" y="0"/>
                    </a:lnTo>
                    <a:lnTo>
                      <a:pt x="19" y="1"/>
                    </a:lnTo>
                    <a:lnTo>
                      <a:pt x="23" y="3"/>
                    </a:lnTo>
                    <a:lnTo>
                      <a:pt x="23" y="31"/>
                    </a:lnTo>
                    <a:lnTo>
                      <a:pt x="31" y="31"/>
                    </a:lnTo>
                    <a:lnTo>
                      <a:pt x="25" y="34"/>
                    </a:lnTo>
                    <a:lnTo>
                      <a:pt x="19" y="31"/>
                    </a:lnTo>
                    <a:lnTo>
                      <a:pt x="19" y="9"/>
                    </a:lnTo>
                    <a:lnTo>
                      <a:pt x="7" y="11"/>
                    </a:lnTo>
                    <a:lnTo>
                      <a:pt x="15" y="8"/>
                    </a:lnTo>
                    <a:lnTo>
                      <a:pt x="6" y="8"/>
                    </a:lnTo>
                    <a:lnTo>
                      <a:pt x="0" y="6"/>
                    </a:lnTo>
                    <a:lnTo>
                      <a:pt x="4" y="0"/>
                    </a:lnTo>
                    <a:close/>
                  </a:path>
                </a:pathLst>
              </a:custGeom>
              <a:solidFill>
                <a:srgbClr val="BF3F00"/>
              </a:solidFill>
              <a:ln w="9525">
                <a:noFill/>
                <a:round/>
                <a:headEnd/>
                <a:tailEnd/>
              </a:ln>
            </p:spPr>
            <p:txBody>
              <a:bodyPr/>
              <a:lstStyle/>
              <a:p>
                <a:endParaRPr lang="zh-CN" altLang="en-US"/>
              </a:p>
            </p:txBody>
          </p:sp>
        </p:grpSp>
        <p:grpSp>
          <p:nvGrpSpPr>
            <p:cNvPr id="309279" name="Group 31"/>
            <p:cNvGrpSpPr>
              <a:grpSpLocks/>
            </p:cNvGrpSpPr>
            <p:nvPr/>
          </p:nvGrpSpPr>
          <p:grpSpPr bwMode="auto">
            <a:xfrm>
              <a:off x="2911" y="2290"/>
              <a:ext cx="182" cy="413"/>
              <a:chOff x="2911" y="2290"/>
              <a:chExt cx="182" cy="413"/>
            </a:xfrm>
          </p:grpSpPr>
          <p:grpSp>
            <p:nvGrpSpPr>
              <p:cNvPr id="309280" name="Group 32"/>
              <p:cNvGrpSpPr>
                <a:grpSpLocks/>
              </p:cNvGrpSpPr>
              <p:nvPr/>
            </p:nvGrpSpPr>
            <p:grpSpPr bwMode="auto">
              <a:xfrm>
                <a:off x="2911" y="2290"/>
                <a:ext cx="182" cy="413"/>
                <a:chOff x="2911" y="2290"/>
                <a:chExt cx="182" cy="413"/>
              </a:xfrm>
            </p:grpSpPr>
            <p:sp>
              <p:nvSpPr>
                <p:cNvPr id="309281" name="Freeform 33"/>
                <p:cNvSpPr>
                  <a:spLocks/>
                </p:cNvSpPr>
                <p:nvPr/>
              </p:nvSpPr>
              <p:spPr bwMode="auto">
                <a:xfrm>
                  <a:off x="2911" y="2379"/>
                  <a:ext cx="132" cy="324"/>
                </a:xfrm>
                <a:custGeom>
                  <a:avLst/>
                  <a:gdLst/>
                  <a:ahLst/>
                  <a:cxnLst>
                    <a:cxn ang="0">
                      <a:pos x="25" y="9"/>
                    </a:cxn>
                    <a:cxn ang="0">
                      <a:pos x="25" y="101"/>
                    </a:cxn>
                    <a:cxn ang="0">
                      <a:pos x="25" y="180"/>
                    </a:cxn>
                    <a:cxn ang="0">
                      <a:pos x="31" y="256"/>
                    </a:cxn>
                    <a:cxn ang="0">
                      <a:pos x="16" y="289"/>
                    </a:cxn>
                    <a:cxn ang="0">
                      <a:pos x="4" y="311"/>
                    </a:cxn>
                    <a:cxn ang="0">
                      <a:pos x="0" y="318"/>
                    </a:cxn>
                    <a:cxn ang="0">
                      <a:pos x="6" y="324"/>
                    </a:cxn>
                    <a:cxn ang="0">
                      <a:pos x="29" y="323"/>
                    </a:cxn>
                    <a:cxn ang="0">
                      <a:pos x="51" y="280"/>
                    </a:cxn>
                    <a:cxn ang="0">
                      <a:pos x="53" y="253"/>
                    </a:cxn>
                    <a:cxn ang="0">
                      <a:pos x="68" y="163"/>
                    </a:cxn>
                    <a:cxn ang="0">
                      <a:pos x="70" y="144"/>
                    </a:cxn>
                    <a:cxn ang="0">
                      <a:pos x="68" y="186"/>
                    </a:cxn>
                    <a:cxn ang="0">
                      <a:pos x="76" y="245"/>
                    </a:cxn>
                    <a:cxn ang="0">
                      <a:pos x="74" y="272"/>
                    </a:cxn>
                    <a:cxn ang="0">
                      <a:pos x="84" y="300"/>
                    </a:cxn>
                    <a:cxn ang="0">
                      <a:pos x="97" y="320"/>
                    </a:cxn>
                    <a:cxn ang="0">
                      <a:pos x="118" y="321"/>
                    </a:cxn>
                    <a:cxn ang="0">
                      <a:pos x="126" y="315"/>
                    </a:cxn>
                    <a:cxn ang="0">
                      <a:pos x="103" y="271"/>
                    </a:cxn>
                    <a:cxn ang="0">
                      <a:pos x="101" y="251"/>
                    </a:cxn>
                    <a:cxn ang="0">
                      <a:pos x="105" y="209"/>
                    </a:cxn>
                    <a:cxn ang="0">
                      <a:pos x="113" y="137"/>
                    </a:cxn>
                    <a:cxn ang="0">
                      <a:pos x="132" y="0"/>
                    </a:cxn>
                    <a:cxn ang="0">
                      <a:pos x="25" y="9"/>
                    </a:cxn>
                  </a:cxnLst>
                  <a:rect l="0" t="0" r="r" b="b"/>
                  <a:pathLst>
                    <a:path w="132" h="324">
                      <a:moveTo>
                        <a:pt x="25" y="9"/>
                      </a:moveTo>
                      <a:lnTo>
                        <a:pt x="25" y="101"/>
                      </a:lnTo>
                      <a:lnTo>
                        <a:pt x="25" y="180"/>
                      </a:lnTo>
                      <a:lnTo>
                        <a:pt x="31" y="256"/>
                      </a:lnTo>
                      <a:lnTo>
                        <a:pt x="16" y="289"/>
                      </a:lnTo>
                      <a:lnTo>
                        <a:pt x="4" y="311"/>
                      </a:lnTo>
                      <a:lnTo>
                        <a:pt x="0" y="318"/>
                      </a:lnTo>
                      <a:lnTo>
                        <a:pt x="6" y="324"/>
                      </a:lnTo>
                      <a:lnTo>
                        <a:pt x="29" y="323"/>
                      </a:lnTo>
                      <a:lnTo>
                        <a:pt x="51" y="280"/>
                      </a:lnTo>
                      <a:lnTo>
                        <a:pt x="53" y="253"/>
                      </a:lnTo>
                      <a:lnTo>
                        <a:pt x="68" y="163"/>
                      </a:lnTo>
                      <a:lnTo>
                        <a:pt x="70" y="144"/>
                      </a:lnTo>
                      <a:lnTo>
                        <a:pt x="68" y="186"/>
                      </a:lnTo>
                      <a:lnTo>
                        <a:pt x="76" y="245"/>
                      </a:lnTo>
                      <a:lnTo>
                        <a:pt x="74" y="272"/>
                      </a:lnTo>
                      <a:lnTo>
                        <a:pt x="84" y="300"/>
                      </a:lnTo>
                      <a:lnTo>
                        <a:pt x="97" y="320"/>
                      </a:lnTo>
                      <a:lnTo>
                        <a:pt x="118" y="321"/>
                      </a:lnTo>
                      <a:lnTo>
                        <a:pt x="126" y="315"/>
                      </a:lnTo>
                      <a:lnTo>
                        <a:pt x="103" y="271"/>
                      </a:lnTo>
                      <a:lnTo>
                        <a:pt x="101" y="251"/>
                      </a:lnTo>
                      <a:lnTo>
                        <a:pt x="105" y="209"/>
                      </a:lnTo>
                      <a:lnTo>
                        <a:pt x="113" y="137"/>
                      </a:lnTo>
                      <a:lnTo>
                        <a:pt x="132" y="0"/>
                      </a:lnTo>
                      <a:lnTo>
                        <a:pt x="25" y="9"/>
                      </a:lnTo>
                      <a:close/>
                    </a:path>
                  </a:pathLst>
                </a:custGeom>
                <a:solidFill>
                  <a:srgbClr val="FF7F3F"/>
                </a:solidFill>
                <a:ln w="9525">
                  <a:noFill/>
                  <a:round/>
                  <a:headEnd/>
                  <a:tailEnd/>
                </a:ln>
              </p:spPr>
              <p:txBody>
                <a:bodyPr/>
                <a:lstStyle/>
                <a:p>
                  <a:endParaRPr lang="zh-CN" altLang="en-US"/>
                </a:p>
              </p:txBody>
            </p:sp>
            <p:sp>
              <p:nvSpPr>
                <p:cNvPr id="309282" name="Freeform 34"/>
                <p:cNvSpPr>
                  <a:spLocks/>
                </p:cNvSpPr>
                <p:nvPr/>
              </p:nvSpPr>
              <p:spPr bwMode="auto">
                <a:xfrm>
                  <a:off x="3064" y="2290"/>
                  <a:ext cx="29" cy="41"/>
                </a:xfrm>
                <a:custGeom>
                  <a:avLst/>
                  <a:gdLst/>
                  <a:ahLst/>
                  <a:cxnLst>
                    <a:cxn ang="0">
                      <a:pos x="29" y="0"/>
                    </a:cxn>
                    <a:cxn ang="0">
                      <a:pos x="29" y="21"/>
                    </a:cxn>
                    <a:cxn ang="0">
                      <a:pos x="0" y="41"/>
                    </a:cxn>
                    <a:cxn ang="0">
                      <a:pos x="14" y="3"/>
                    </a:cxn>
                    <a:cxn ang="0">
                      <a:pos x="29" y="0"/>
                    </a:cxn>
                  </a:cxnLst>
                  <a:rect l="0" t="0" r="r" b="b"/>
                  <a:pathLst>
                    <a:path w="29" h="41">
                      <a:moveTo>
                        <a:pt x="29" y="0"/>
                      </a:moveTo>
                      <a:lnTo>
                        <a:pt x="29" y="21"/>
                      </a:lnTo>
                      <a:lnTo>
                        <a:pt x="0" y="41"/>
                      </a:lnTo>
                      <a:lnTo>
                        <a:pt x="14" y="3"/>
                      </a:lnTo>
                      <a:lnTo>
                        <a:pt x="29" y="0"/>
                      </a:lnTo>
                      <a:close/>
                    </a:path>
                  </a:pathLst>
                </a:custGeom>
                <a:solidFill>
                  <a:srgbClr val="FF7F3F"/>
                </a:solidFill>
                <a:ln w="9525">
                  <a:noFill/>
                  <a:round/>
                  <a:headEnd/>
                  <a:tailEnd/>
                </a:ln>
              </p:spPr>
              <p:txBody>
                <a:bodyPr/>
                <a:lstStyle/>
                <a:p>
                  <a:endParaRPr lang="zh-CN" altLang="en-US"/>
                </a:p>
              </p:txBody>
            </p:sp>
          </p:grpSp>
          <p:sp>
            <p:nvSpPr>
              <p:cNvPr id="309283" name="Freeform 35"/>
              <p:cNvSpPr>
                <a:spLocks/>
              </p:cNvSpPr>
              <p:nvPr/>
            </p:nvSpPr>
            <p:spPr bwMode="auto">
              <a:xfrm>
                <a:off x="2979" y="2383"/>
                <a:ext cx="10" cy="143"/>
              </a:xfrm>
              <a:custGeom>
                <a:avLst/>
                <a:gdLst/>
                <a:ahLst/>
                <a:cxnLst>
                  <a:cxn ang="0">
                    <a:pos x="10" y="0"/>
                  </a:cxn>
                  <a:cxn ang="0">
                    <a:pos x="10" y="47"/>
                  </a:cxn>
                  <a:cxn ang="0">
                    <a:pos x="8" y="76"/>
                  </a:cxn>
                  <a:cxn ang="0">
                    <a:pos x="6" y="107"/>
                  </a:cxn>
                  <a:cxn ang="0">
                    <a:pos x="0" y="136"/>
                  </a:cxn>
                  <a:cxn ang="0">
                    <a:pos x="2" y="143"/>
                  </a:cxn>
                  <a:cxn ang="0">
                    <a:pos x="10" y="0"/>
                  </a:cxn>
                </a:cxnLst>
                <a:rect l="0" t="0" r="r" b="b"/>
                <a:pathLst>
                  <a:path w="10" h="143">
                    <a:moveTo>
                      <a:pt x="10" y="0"/>
                    </a:moveTo>
                    <a:lnTo>
                      <a:pt x="10" y="47"/>
                    </a:lnTo>
                    <a:lnTo>
                      <a:pt x="8" y="76"/>
                    </a:lnTo>
                    <a:lnTo>
                      <a:pt x="6" y="107"/>
                    </a:lnTo>
                    <a:lnTo>
                      <a:pt x="0" y="136"/>
                    </a:lnTo>
                    <a:lnTo>
                      <a:pt x="2" y="143"/>
                    </a:lnTo>
                    <a:lnTo>
                      <a:pt x="10" y="0"/>
                    </a:lnTo>
                    <a:close/>
                  </a:path>
                </a:pathLst>
              </a:custGeom>
              <a:solidFill>
                <a:srgbClr val="FF5F1F"/>
              </a:solidFill>
              <a:ln w="9525">
                <a:solidFill>
                  <a:srgbClr val="FF5F1F"/>
                </a:solidFill>
                <a:prstDash val="solid"/>
                <a:round/>
                <a:headEnd/>
                <a:tailEnd/>
              </a:ln>
            </p:spPr>
            <p:txBody>
              <a:bodyPr/>
              <a:lstStyle/>
              <a:p>
                <a:endParaRPr lang="zh-CN" altLang="en-US"/>
              </a:p>
            </p:txBody>
          </p:sp>
        </p:grpSp>
        <p:grpSp>
          <p:nvGrpSpPr>
            <p:cNvPr id="309284" name="Group 36"/>
            <p:cNvGrpSpPr>
              <a:grpSpLocks/>
            </p:cNvGrpSpPr>
            <p:nvPr/>
          </p:nvGrpSpPr>
          <p:grpSpPr bwMode="auto">
            <a:xfrm>
              <a:off x="2905" y="2651"/>
              <a:ext cx="140" cy="90"/>
              <a:chOff x="2905" y="2651"/>
              <a:chExt cx="140" cy="90"/>
            </a:xfrm>
          </p:grpSpPr>
          <p:sp>
            <p:nvSpPr>
              <p:cNvPr id="309285" name="Freeform 37"/>
              <p:cNvSpPr>
                <a:spLocks/>
              </p:cNvSpPr>
              <p:nvPr/>
            </p:nvSpPr>
            <p:spPr bwMode="auto">
              <a:xfrm>
                <a:off x="2981" y="2651"/>
                <a:ext cx="64" cy="85"/>
              </a:xfrm>
              <a:custGeom>
                <a:avLst/>
                <a:gdLst/>
                <a:ahLst/>
                <a:cxnLst>
                  <a:cxn ang="0">
                    <a:pos x="4" y="0"/>
                  </a:cxn>
                  <a:cxn ang="0">
                    <a:pos x="0" y="13"/>
                  </a:cxn>
                  <a:cxn ang="0">
                    <a:pos x="0" y="38"/>
                  </a:cxn>
                  <a:cxn ang="0">
                    <a:pos x="6" y="28"/>
                  </a:cxn>
                  <a:cxn ang="0">
                    <a:pos x="14" y="41"/>
                  </a:cxn>
                  <a:cxn ang="0">
                    <a:pos x="15" y="59"/>
                  </a:cxn>
                  <a:cxn ang="0">
                    <a:pos x="25" y="75"/>
                  </a:cxn>
                  <a:cxn ang="0">
                    <a:pos x="41" y="83"/>
                  </a:cxn>
                  <a:cxn ang="0">
                    <a:pos x="52" y="85"/>
                  </a:cxn>
                  <a:cxn ang="0">
                    <a:pos x="64" y="83"/>
                  </a:cxn>
                  <a:cxn ang="0">
                    <a:pos x="64" y="67"/>
                  </a:cxn>
                  <a:cxn ang="0">
                    <a:pos x="54" y="41"/>
                  </a:cxn>
                  <a:cxn ang="0">
                    <a:pos x="50" y="48"/>
                  </a:cxn>
                  <a:cxn ang="0">
                    <a:pos x="41" y="48"/>
                  </a:cxn>
                  <a:cxn ang="0">
                    <a:pos x="27" y="48"/>
                  </a:cxn>
                  <a:cxn ang="0">
                    <a:pos x="19" y="36"/>
                  </a:cxn>
                  <a:cxn ang="0">
                    <a:pos x="12" y="22"/>
                  </a:cxn>
                  <a:cxn ang="0">
                    <a:pos x="4" y="0"/>
                  </a:cxn>
                </a:cxnLst>
                <a:rect l="0" t="0" r="r" b="b"/>
                <a:pathLst>
                  <a:path w="64" h="85">
                    <a:moveTo>
                      <a:pt x="4" y="0"/>
                    </a:moveTo>
                    <a:lnTo>
                      <a:pt x="0" y="13"/>
                    </a:lnTo>
                    <a:lnTo>
                      <a:pt x="0" y="38"/>
                    </a:lnTo>
                    <a:lnTo>
                      <a:pt x="6" y="28"/>
                    </a:lnTo>
                    <a:lnTo>
                      <a:pt x="14" y="41"/>
                    </a:lnTo>
                    <a:lnTo>
                      <a:pt x="15" y="59"/>
                    </a:lnTo>
                    <a:lnTo>
                      <a:pt x="25" y="75"/>
                    </a:lnTo>
                    <a:lnTo>
                      <a:pt x="41" y="83"/>
                    </a:lnTo>
                    <a:lnTo>
                      <a:pt x="52" y="85"/>
                    </a:lnTo>
                    <a:lnTo>
                      <a:pt x="64" y="83"/>
                    </a:lnTo>
                    <a:lnTo>
                      <a:pt x="64" y="67"/>
                    </a:lnTo>
                    <a:lnTo>
                      <a:pt x="54" y="41"/>
                    </a:lnTo>
                    <a:lnTo>
                      <a:pt x="50" y="48"/>
                    </a:lnTo>
                    <a:lnTo>
                      <a:pt x="41" y="48"/>
                    </a:lnTo>
                    <a:lnTo>
                      <a:pt x="27" y="48"/>
                    </a:lnTo>
                    <a:lnTo>
                      <a:pt x="19" y="36"/>
                    </a:lnTo>
                    <a:lnTo>
                      <a:pt x="12" y="22"/>
                    </a:lnTo>
                    <a:lnTo>
                      <a:pt x="4" y="0"/>
                    </a:lnTo>
                    <a:close/>
                  </a:path>
                </a:pathLst>
              </a:custGeom>
              <a:solidFill>
                <a:srgbClr val="7F5F3F"/>
              </a:solidFill>
              <a:ln w="9525">
                <a:noFill/>
                <a:round/>
                <a:headEnd/>
                <a:tailEnd/>
              </a:ln>
            </p:spPr>
            <p:txBody>
              <a:bodyPr/>
              <a:lstStyle/>
              <a:p>
                <a:endParaRPr lang="zh-CN" altLang="en-US"/>
              </a:p>
            </p:txBody>
          </p:sp>
          <p:sp>
            <p:nvSpPr>
              <p:cNvPr id="309286" name="Freeform 38"/>
              <p:cNvSpPr>
                <a:spLocks/>
              </p:cNvSpPr>
              <p:nvPr/>
            </p:nvSpPr>
            <p:spPr bwMode="auto">
              <a:xfrm>
                <a:off x="2905" y="2653"/>
                <a:ext cx="59" cy="88"/>
              </a:xfrm>
              <a:custGeom>
                <a:avLst/>
                <a:gdLst/>
                <a:ahLst/>
                <a:cxnLst>
                  <a:cxn ang="0">
                    <a:pos x="57" y="0"/>
                  </a:cxn>
                  <a:cxn ang="0">
                    <a:pos x="59" y="34"/>
                  </a:cxn>
                  <a:cxn ang="0">
                    <a:pos x="55" y="26"/>
                  </a:cxn>
                  <a:cxn ang="0">
                    <a:pos x="49" y="37"/>
                  </a:cxn>
                  <a:cxn ang="0">
                    <a:pos x="45" y="54"/>
                  </a:cxn>
                  <a:cxn ang="0">
                    <a:pos x="41" y="68"/>
                  </a:cxn>
                  <a:cxn ang="0">
                    <a:pos x="29" y="80"/>
                  </a:cxn>
                  <a:cxn ang="0">
                    <a:pos x="18" y="86"/>
                  </a:cxn>
                  <a:cxn ang="0">
                    <a:pos x="8" y="88"/>
                  </a:cxn>
                  <a:cxn ang="0">
                    <a:pos x="4" y="85"/>
                  </a:cxn>
                  <a:cxn ang="0">
                    <a:pos x="0" y="77"/>
                  </a:cxn>
                  <a:cxn ang="0">
                    <a:pos x="0" y="67"/>
                  </a:cxn>
                  <a:cxn ang="0">
                    <a:pos x="2" y="59"/>
                  </a:cxn>
                  <a:cxn ang="0">
                    <a:pos x="6" y="44"/>
                  </a:cxn>
                  <a:cxn ang="0">
                    <a:pos x="14" y="49"/>
                  </a:cxn>
                  <a:cxn ang="0">
                    <a:pos x="28" y="49"/>
                  </a:cxn>
                  <a:cxn ang="0">
                    <a:pos x="35" y="47"/>
                  </a:cxn>
                  <a:cxn ang="0">
                    <a:pos x="51" y="18"/>
                  </a:cxn>
                  <a:cxn ang="0">
                    <a:pos x="57" y="0"/>
                  </a:cxn>
                </a:cxnLst>
                <a:rect l="0" t="0" r="r" b="b"/>
                <a:pathLst>
                  <a:path w="59" h="88">
                    <a:moveTo>
                      <a:pt x="57" y="0"/>
                    </a:moveTo>
                    <a:lnTo>
                      <a:pt x="59" y="34"/>
                    </a:lnTo>
                    <a:lnTo>
                      <a:pt x="55" y="26"/>
                    </a:lnTo>
                    <a:lnTo>
                      <a:pt x="49" y="37"/>
                    </a:lnTo>
                    <a:lnTo>
                      <a:pt x="45" y="54"/>
                    </a:lnTo>
                    <a:lnTo>
                      <a:pt x="41" y="68"/>
                    </a:lnTo>
                    <a:lnTo>
                      <a:pt x="29" y="80"/>
                    </a:lnTo>
                    <a:lnTo>
                      <a:pt x="18" y="86"/>
                    </a:lnTo>
                    <a:lnTo>
                      <a:pt x="8" y="88"/>
                    </a:lnTo>
                    <a:lnTo>
                      <a:pt x="4" y="85"/>
                    </a:lnTo>
                    <a:lnTo>
                      <a:pt x="0" y="77"/>
                    </a:lnTo>
                    <a:lnTo>
                      <a:pt x="0" y="67"/>
                    </a:lnTo>
                    <a:lnTo>
                      <a:pt x="2" y="59"/>
                    </a:lnTo>
                    <a:lnTo>
                      <a:pt x="6" y="44"/>
                    </a:lnTo>
                    <a:lnTo>
                      <a:pt x="14" y="49"/>
                    </a:lnTo>
                    <a:lnTo>
                      <a:pt x="28" y="49"/>
                    </a:lnTo>
                    <a:lnTo>
                      <a:pt x="35" y="47"/>
                    </a:lnTo>
                    <a:lnTo>
                      <a:pt x="51" y="18"/>
                    </a:lnTo>
                    <a:lnTo>
                      <a:pt x="57" y="0"/>
                    </a:lnTo>
                    <a:close/>
                  </a:path>
                </a:pathLst>
              </a:custGeom>
              <a:solidFill>
                <a:srgbClr val="7F5F3F"/>
              </a:solidFill>
              <a:ln w="9525">
                <a:noFill/>
                <a:round/>
                <a:headEnd/>
                <a:tailEnd/>
              </a:ln>
            </p:spPr>
            <p:txBody>
              <a:bodyPr/>
              <a:lstStyle/>
              <a:p>
                <a:endParaRPr lang="zh-CN" altLang="en-US"/>
              </a:p>
            </p:txBody>
          </p:sp>
        </p:grpSp>
        <p:grpSp>
          <p:nvGrpSpPr>
            <p:cNvPr id="309287" name="Group 39"/>
            <p:cNvGrpSpPr>
              <a:grpSpLocks/>
            </p:cNvGrpSpPr>
            <p:nvPr/>
          </p:nvGrpSpPr>
          <p:grpSpPr bwMode="auto">
            <a:xfrm>
              <a:off x="2876" y="2015"/>
              <a:ext cx="223" cy="631"/>
              <a:chOff x="2876" y="2015"/>
              <a:chExt cx="223" cy="631"/>
            </a:xfrm>
          </p:grpSpPr>
          <p:grpSp>
            <p:nvGrpSpPr>
              <p:cNvPr id="309288" name="Group 40"/>
              <p:cNvGrpSpPr>
                <a:grpSpLocks/>
              </p:cNvGrpSpPr>
              <p:nvPr/>
            </p:nvGrpSpPr>
            <p:grpSpPr bwMode="auto">
              <a:xfrm>
                <a:off x="2876" y="2015"/>
                <a:ext cx="223" cy="631"/>
                <a:chOff x="2876" y="2015"/>
                <a:chExt cx="223" cy="631"/>
              </a:xfrm>
            </p:grpSpPr>
            <p:sp>
              <p:nvSpPr>
                <p:cNvPr id="309289" name="Freeform 41"/>
                <p:cNvSpPr>
                  <a:spLocks/>
                </p:cNvSpPr>
                <p:nvPr/>
              </p:nvSpPr>
              <p:spPr bwMode="auto">
                <a:xfrm>
                  <a:off x="2876" y="2015"/>
                  <a:ext cx="223" cy="631"/>
                </a:xfrm>
                <a:custGeom>
                  <a:avLst/>
                  <a:gdLst/>
                  <a:ahLst/>
                  <a:cxnLst>
                    <a:cxn ang="0">
                      <a:pos x="62" y="6"/>
                    </a:cxn>
                    <a:cxn ang="0">
                      <a:pos x="20" y="27"/>
                    </a:cxn>
                    <a:cxn ang="0">
                      <a:pos x="8" y="44"/>
                    </a:cxn>
                    <a:cxn ang="0">
                      <a:pos x="0" y="190"/>
                    </a:cxn>
                    <a:cxn ang="0">
                      <a:pos x="4" y="224"/>
                    </a:cxn>
                    <a:cxn ang="0">
                      <a:pos x="31" y="221"/>
                    </a:cxn>
                    <a:cxn ang="0">
                      <a:pos x="29" y="307"/>
                    </a:cxn>
                    <a:cxn ang="0">
                      <a:pos x="41" y="307"/>
                    </a:cxn>
                    <a:cxn ang="0">
                      <a:pos x="57" y="487"/>
                    </a:cxn>
                    <a:cxn ang="0">
                      <a:pos x="58" y="581"/>
                    </a:cxn>
                    <a:cxn ang="0">
                      <a:pos x="60" y="623"/>
                    </a:cxn>
                    <a:cxn ang="0">
                      <a:pos x="72" y="631"/>
                    </a:cxn>
                    <a:cxn ang="0">
                      <a:pos x="91" y="625"/>
                    </a:cxn>
                    <a:cxn ang="0">
                      <a:pos x="101" y="552"/>
                    </a:cxn>
                    <a:cxn ang="0">
                      <a:pos x="109" y="628"/>
                    </a:cxn>
                    <a:cxn ang="0">
                      <a:pos x="124" y="631"/>
                    </a:cxn>
                    <a:cxn ang="0">
                      <a:pos x="140" y="627"/>
                    </a:cxn>
                    <a:cxn ang="0">
                      <a:pos x="155" y="482"/>
                    </a:cxn>
                    <a:cxn ang="0">
                      <a:pos x="175" y="377"/>
                    </a:cxn>
                    <a:cxn ang="0">
                      <a:pos x="206" y="280"/>
                    </a:cxn>
                    <a:cxn ang="0">
                      <a:pos x="223" y="278"/>
                    </a:cxn>
                    <a:cxn ang="0">
                      <a:pos x="206" y="143"/>
                    </a:cxn>
                    <a:cxn ang="0">
                      <a:pos x="206" y="37"/>
                    </a:cxn>
                    <a:cxn ang="0">
                      <a:pos x="196" y="26"/>
                    </a:cxn>
                    <a:cxn ang="0">
                      <a:pos x="150" y="0"/>
                    </a:cxn>
                    <a:cxn ang="0">
                      <a:pos x="111" y="57"/>
                    </a:cxn>
                    <a:cxn ang="0">
                      <a:pos x="62" y="6"/>
                    </a:cxn>
                  </a:cxnLst>
                  <a:rect l="0" t="0" r="r" b="b"/>
                  <a:pathLst>
                    <a:path w="223" h="631">
                      <a:moveTo>
                        <a:pt x="62" y="6"/>
                      </a:moveTo>
                      <a:lnTo>
                        <a:pt x="20" y="27"/>
                      </a:lnTo>
                      <a:lnTo>
                        <a:pt x="8" y="44"/>
                      </a:lnTo>
                      <a:lnTo>
                        <a:pt x="0" y="190"/>
                      </a:lnTo>
                      <a:lnTo>
                        <a:pt x="4" y="224"/>
                      </a:lnTo>
                      <a:lnTo>
                        <a:pt x="31" y="221"/>
                      </a:lnTo>
                      <a:lnTo>
                        <a:pt x="29" y="307"/>
                      </a:lnTo>
                      <a:lnTo>
                        <a:pt x="41" y="307"/>
                      </a:lnTo>
                      <a:lnTo>
                        <a:pt x="57" y="487"/>
                      </a:lnTo>
                      <a:lnTo>
                        <a:pt x="58" y="581"/>
                      </a:lnTo>
                      <a:lnTo>
                        <a:pt x="60" y="623"/>
                      </a:lnTo>
                      <a:lnTo>
                        <a:pt x="72" y="631"/>
                      </a:lnTo>
                      <a:lnTo>
                        <a:pt x="91" y="625"/>
                      </a:lnTo>
                      <a:lnTo>
                        <a:pt x="101" y="552"/>
                      </a:lnTo>
                      <a:lnTo>
                        <a:pt x="109" y="628"/>
                      </a:lnTo>
                      <a:lnTo>
                        <a:pt x="124" y="631"/>
                      </a:lnTo>
                      <a:lnTo>
                        <a:pt x="140" y="627"/>
                      </a:lnTo>
                      <a:lnTo>
                        <a:pt x="155" y="482"/>
                      </a:lnTo>
                      <a:lnTo>
                        <a:pt x="175" y="377"/>
                      </a:lnTo>
                      <a:lnTo>
                        <a:pt x="206" y="280"/>
                      </a:lnTo>
                      <a:lnTo>
                        <a:pt x="223" y="278"/>
                      </a:lnTo>
                      <a:lnTo>
                        <a:pt x="206" y="143"/>
                      </a:lnTo>
                      <a:lnTo>
                        <a:pt x="206" y="37"/>
                      </a:lnTo>
                      <a:lnTo>
                        <a:pt x="196" y="26"/>
                      </a:lnTo>
                      <a:lnTo>
                        <a:pt x="150" y="0"/>
                      </a:lnTo>
                      <a:lnTo>
                        <a:pt x="111" y="57"/>
                      </a:lnTo>
                      <a:lnTo>
                        <a:pt x="62" y="6"/>
                      </a:lnTo>
                      <a:close/>
                    </a:path>
                  </a:pathLst>
                </a:custGeom>
                <a:solidFill>
                  <a:srgbClr val="7F5F3F"/>
                </a:solidFill>
                <a:ln w="9525">
                  <a:noFill/>
                  <a:round/>
                  <a:headEnd/>
                  <a:tailEnd/>
                </a:ln>
              </p:spPr>
              <p:txBody>
                <a:bodyPr/>
                <a:lstStyle/>
                <a:p>
                  <a:endParaRPr lang="zh-CN" altLang="en-US"/>
                </a:p>
              </p:txBody>
            </p:sp>
            <p:grpSp>
              <p:nvGrpSpPr>
                <p:cNvPr id="309290" name="Group 42"/>
                <p:cNvGrpSpPr>
                  <a:grpSpLocks/>
                </p:cNvGrpSpPr>
                <p:nvPr/>
              </p:nvGrpSpPr>
              <p:grpSpPr bwMode="auto">
                <a:xfrm>
                  <a:off x="2909" y="2189"/>
                  <a:ext cx="97" cy="133"/>
                  <a:chOff x="2909" y="2189"/>
                  <a:chExt cx="97" cy="133"/>
                </a:xfrm>
              </p:grpSpPr>
              <p:sp>
                <p:nvSpPr>
                  <p:cNvPr id="309291" name="Freeform 43"/>
                  <p:cNvSpPr>
                    <a:spLocks/>
                  </p:cNvSpPr>
                  <p:nvPr/>
                </p:nvSpPr>
                <p:spPr bwMode="auto">
                  <a:xfrm>
                    <a:off x="2923" y="2189"/>
                    <a:ext cx="83" cy="133"/>
                  </a:xfrm>
                  <a:custGeom>
                    <a:avLst/>
                    <a:gdLst/>
                    <a:ahLst/>
                    <a:cxnLst>
                      <a:cxn ang="0">
                        <a:pos x="0" y="133"/>
                      </a:cxn>
                      <a:cxn ang="0">
                        <a:pos x="81" y="127"/>
                      </a:cxn>
                      <a:cxn ang="0">
                        <a:pos x="83" y="0"/>
                      </a:cxn>
                    </a:cxnLst>
                    <a:rect l="0" t="0" r="r" b="b"/>
                    <a:pathLst>
                      <a:path w="83" h="133">
                        <a:moveTo>
                          <a:pt x="0" y="133"/>
                        </a:moveTo>
                        <a:lnTo>
                          <a:pt x="81" y="127"/>
                        </a:lnTo>
                        <a:lnTo>
                          <a:pt x="83" y="0"/>
                        </a:lnTo>
                      </a:path>
                    </a:pathLst>
                  </a:custGeom>
                  <a:noFill/>
                  <a:ln w="9525">
                    <a:solidFill>
                      <a:srgbClr val="5F3F1F"/>
                    </a:solidFill>
                    <a:prstDash val="solid"/>
                    <a:round/>
                    <a:headEnd/>
                    <a:tailEnd/>
                  </a:ln>
                </p:spPr>
                <p:txBody>
                  <a:bodyPr/>
                  <a:lstStyle/>
                  <a:p>
                    <a:endParaRPr lang="zh-CN" altLang="en-US"/>
                  </a:p>
                </p:txBody>
              </p:sp>
              <p:sp>
                <p:nvSpPr>
                  <p:cNvPr id="309292" name="Freeform 44"/>
                  <p:cNvSpPr>
                    <a:spLocks/>
                  </p:cNvSpPr>
                  <p:nvPr/>
                </p:nvSpPr>
                <p:spPr bwMode="auto">
                  <a:xfrm>
                    <a:off x="2909" y="2205"/>
                    <a:ext cx="95" cy="34"/>
                  </a:xfrm>
                  <a:custGeom>
                    <a:avLst/>
                    <a:gdLst/>
                    <a:ahLst/>
                    <a:cxnLst>
                      <a:cxn ang="0">
                        <a:pos x="0" y="34"/>
                      </a:cxn>
                      <a:cxn ang="0">
                        <a:pos x="35" y="25"/>
                      </a:cxn>
                      <a:cxn ang="0">
                        <a:pos x="95" y="0"/>
                      </a:cxn>
                    </a:cxnLst>
                    <a:rect l="0" t="0" r="r" b="b"/>
                    <a:pathLst>
                      <a:path w="95" h="34">
                        <a:moveTo>
                          <a:pt x="0" y="34"/>
                        </a:moveTo>
                        <a:lnTo>
                          <a:pt x="35" y="25"/>
                        </a:lnTo>
                        <a:lnTo>
                          <a:pt x="95" y="0"/>
                        </a:lnTo>
                      </a:path>
                    </a:pathLst>
                  </a:custGeom>
                  <a:noFill/>
                  <a:ln w="9525">
                    <a:solidFill>
                      <a:srgbClr val="5F3F1F"/>
                    </a:solidFill>
                    <a:prstDash val="solid"/>
                    <a:round/>
                    <a:headEnd/>
                    <a:tailEnd/>
                  </a:ln>
                </p:spPr>
                <p:txBody>
                  <a:bodyPr/>
                  <a:lstStyle/>
                  <a:p>
                    <a:endParaRPr lang="zh-CN" altLang="en-US"/>
                  </a:p>
                </p:txBody>
              </p:sp>
            </p:grpSp>
          </p:grpSp>
          <p:grpSp>
            <p:nvGrpSpPr>
              <p:cNvPr id="309293" name="Group 45"/>
              <p:cNvGrpSpPr>
                <a:grpSpLocks/>
              </p:cNvGrpSpPr>
              <p:nvPr/>
            </p:nvGrpSpPr>
            <p:grpSpPr bwMode="auto">
              <a:xfrm>
                <a:off x="2905" y="2080"/>
                <a:ext cx="138" cy="158"/>
                <a:chOff x="2905" y="2080"/>
                <a:chExt cx="138" cy="158"/>
              </a:xfrm>
            </p:grpSpPr>
            <p:sp>
              <p:nvSpPr>
                <p:cNvPr id="309294" name="Freeform 46"/>
                <p:cNvSpPr>
                  <a:spLocks/>
                </p:cNvSpPr>
                <p:nvPr/>
              </p:nvSpPr>
              <p:spPr bwMode="auto">
                <a:xfrm>
                  <a:off x="2917" y="2080"/>
                  <a:ext cx="116" cy="119"/>
                </a:xfrm>
                <a:custGeom>
                  <a:avLst/>
                  <a:gdLst/>
                  <a:ahLst/>
                  <a:cxnLst>
                    <a:cxn ang="0">
                      <a:pos x="0" y="42"/>
                    </a:cxn>
                    <a:cxn ang="0">
                      <a:pos x="74" y="0"/>
                    </a:cxn>
                    <a:cxn ang="0">
                      <a:pos x="116" y="80"/>
                    </a:cxn>
                    <a:cxn ang="0">
                      <a:pos x="41" y="119"/>
                    </a:cxn>
                    <a:cxn ang="0">
                      <a:pos x="0" y="42"/>
                    </a:cxn>
                  </a:cxnLst>
                  <a:rect l="0" t="0" r="r" b="b"/>
                  <a:pathLst>
                    <a:path w="116" h="119">
                      <a:moveTo>
                        <a:pt x="0" y="42"/>
                      </a:moveTo>
                      <a:lnTo>
                        <a:pt x="74" y="0"/>
                      </a:lnTo>
                      <a:lnTo>
                        <a:pt x="116" y="80"/>
                      </a:lnTo>
                      <a:lnTo>
                        <a:pt x="41" y="119"/>
                      </a:lnTo>
                      <a:lnTo>
                        <a:pt x="0" y="42"/>
                      </a:lnTo>
                      <a:close/>
                    </a:path>
                  </a:pathLst>
                </a:custGeom>
                <a:solidFill>
                  <a:srgbClr val="DFDFFF"/>
                </a:solidFill>
                <a:ln w="9525">
                  <a:noFill/>
                  <a:round/>
                  <a:headEnd/>
                  <a:tailEnd/>
                </a:ln>
              </p:spPr>
              <p:txBody>
                <a:bodyPr/>
                <a:lstStyle/>
                <a:p>
                  <a:endParaRPr lang="zh-CN" altLang="en-US"/>
                </a:p>
              </p:txBody>
            </p:sp>
            <p:sp>
              <p:nvSpPr>
                <p:cNvPr id="309295" name="Freeform 47"/>
                <p:cNvSpPr>
                  <a:spLocks/>
                </p:cNvSpPr>
                <p:nvPr/>
              </p:nvSpPr>
              <p:spPr bwMode="auto">
                <a:xfrm>
                  <a:off x="2991" y="2130"/>
                  <a:ext cx="52" cy="64"/>
                </a:xfrm>
                <a:custGeom>
                  <a:avLst/>
                  <a:gdLst/>
                  <a:ahLst/>
                  <a:cxnLst>
                    <a:cxn ang="0">
                      <a:pos x="0" y="39"/>
                    </a:cxn>
                    <a:cxn ang="0">
                      <a:pos x="13" y="30"/>
                    </a:cxn>
                    <a:cxn ang="0">
                      <a:pos x="21" y="10"/>
                    </a:cxn>
                    <a:cxn ang="0">
                      <a:pos x="31" y="5"/>
                    </a:cxn>
                    <a:cxn ang="0">
                      <a:pos x="35" y="0"/>
                    </a:cxn>
                    <a:cxn ang="0">
                      <a:pos x="38" y="2"/>
                    </a:cxn>
                    <a:cxn ang="0">
                      <a:pos x="38" y="7"/>
                    </a:cxn>
                    <a:cxn ang="0">
                      <a:pos x="48" y="15"/>
                    </a:cxn>
                    <a:cxn ang="0">
                      <a:pos x="52" y="31"/>
                    </a:cxn>
                    <a:cxn ang="0">
                      <a:pos x="48" y="43"/>
                    </a:cxn>
                    <a:cxn ang="0">
                      <a:pos x="35" y="54"/>
                    </a:cxn>
                    <a:cxn ang="0">
                      <a:pos x="5" y="64"/>
                    </a:cxn>
                    <a:cxn ang="0">
                      <a:pos x="0" y="39"/>
                    </a:cxn>
                  </a:cxnLst>
                  <a:rect l="0" t="0" r="r" b="b"/>
                  <a:pathLst>
                    <a:path w="52" h="64">
                      <a:moveTo>
                        <a:pt x="0" y="39"/>
                      </a:moveTo>
                      <a:lnTo>
                        <a:pt x="13" y="30"/>
                      </a:lnTo>
                      <a:lnTo>
                        <a:pt x="21" y="10"/>
                      </a:lnTo>
                      <a:lnTo>
                        <a:pt x="31" y="5"/>
                      </a:lnTo>
                      <a:lnTo>
                        <a:pt x="35" y="0"/>
                      </a:lnTo>
                      <a:lnTo>
                        <a:pt x="38" y="2"/>
                      </a:lnTo>
                      <a:lnTo>
                        <a:pt x="38" y="7"/>
                      </a:lnTo>
                      <a:lnTo>
                        <a:pt x="48" y="15"/>
                      </a:lnTo>
                      <a:lnTo>
                        <a:pt x="52" y="31"/>
                      </a:lnTo>
                      <a:lnTo>
                        <a:pt x="48" y="43"/>
                      </a:lnTo>
                      <a:lnTo>
                        <a:pt x="35" y="54"/>
                      </a:lnTo>
                      <a:lnTo>
                        <a:pt x="5" y="64"/>
                      </a:lnTo>
                      <a:lnTo>
                        <a:pt x="0" y="39"/>
                      </a:lnTo>
                      <a:close/>
                    </a:path>
                  </a:pathLst>
                </a:custGeom>
                <a:solidFill>
                  <a:srgbClr val="FF7F3F"/>
                </a:solidFill>
                <a:ln w="9525">
                  <a:noFill/>
                  <a:round/>
                  <a:headEnd/>
                  <a:tailEnd/>
                </a:ln>
              </p:spPr>
              <p:txBody>
                <a:bodyPr/>
                <a:lstStyle/>
                <a:p>
                  <a:endParaRPr lang="zh-CN" altLang="en-US"/>
                </a:p>
              </p:txBody>
            </p:sp>
            <p:sp>
              <p:nvSpPr>
                <p:cNvPr id="309296" name="Freeform 48"/>
                <p:cNvSpPr>
                  <a:spLocks/>
                </p:cNvSpPr>
                <p:nvPr/>
              </p:nvSpPr>
              <p:spPr bwMode="auto">
                <a:xfrm>
                  <a:off x="2905" y="2166"/>
                  <a:ext cx="95" cy="72"/>
                </a:xfrm>
                <a:custGeom>
                  <a:avLst/>
                  <a:gdLst/>
                  <a:ahLst/>
                  <a:cxnLst>
                    <a:cxn ang="0">
                      <a:pos x="0" y="72"/>
                    </a:cxn>
                    <a:cxn ang="0">
                      <a:pos x="39" y="59"/>
                    </a:cxn>
                    <a:cxn ang="0">
                      <a:pos x="68" y="44"/>
                    </a:cxn>
                    <a:cxn ang="0">
                      <a:pos x="95" y="31"/>
                    </a:cxn>
                    <a:cxn ang="0">
                      <a:pos x="86" y="0"/>
                    </a:cxn>
                    <a:cxn ang="0">
                      <a:pos x="35" y="20"/>
                    </a:cxn>
                    <a:cxn ang="0">
                      <a:pos x="4" y="29"/>
                    </a:cxn>
                    <a:cxn ang="0">
                      <a:pos x="4" y="24"/>
                    </a:cxn>
                    <a:cxn ang="0">
                      <a:pos x="0" y="72"/>
                    </a:cxn>
                  </a:cxnLst>
                  <a:rect l="0" t="0" r="r" b="b"/>
                  <a:pathLst>
                    <a:path w="95" h="72">
                      <a:moveTo>
                        <a:pt x="0" y="72"/>
                      </a:moveTo>
                      <a:lnTo>
                        <a:pt x="39" y="59"/>
                      </a:lnTo>
                      <a:lnTo>
                        <a:pt x="68" y="44"/>
                      </a:lnTo>
                      <a:lnTo>
                        <a:pt x="95" y="31"/>
                      </a:lnTo>
                      <a:lnTo>
                        <a:pt x="86" y="0"/>
                      </a:lnTo>
                      <a:lnTo>
                        <a:pt x="35" y="20"/>
                      </a:lnTo>
                      <a:lnTo>
                        <a:pt x="4" y="29"/>
                      </a:lnTo>
                      <a:lnTo>
                        <a:pt x="4" y="24"/>
                      </a:lnTo>
                      <a:lnTo>
                        <a:pt x="0" y="72"/>
                      </a:lnTo>
                      <a:close/>
                    </a:path>
                  </a:pathLst>
                </a:custGeom>
                <a:solidFill>
                  <a:srgbClr val="7F5F3F"/>
                </a:solidFill>
                <a:ln w="9525">
                  <a:noFill/>
                  <a:round/>
                  <a:headEnd/>
                  <a:tailEnd/>
                </a:ln>
              </p:spPr>
              <p:txBody>
                <a:bodyPr/>
                <a:lstStyle/>
                <a:p>
                  <a:endParaRPr lang="zh-CN" altLang="en-US"/>
                </a:p>
              </p:txBody>
            </p:sp>
          </p:grpSp>
        </p:grpSp>
        <p:sp>
          <p:nvSpPr>
            <p:cNvPr id="309297" name="Freeform 49"/>
            <p:cNvSpPr>
              <a:spLocks/>
            </p:cNvSpPr>
            <p:nvPr/>
          </p:nvSpPr>
          <p:spPr bwMode="auto">
            <a:xfrm>
              <a:off x="2977" y="2342"/>
              <a:ext cx="14" cy="230"/>
            </a:xfrm>
            <a:custGeom>
              <a:avLst/>
              <a:gdLst/>
              <a:ahLst/>
              <a:cxnLst>
                <a:cxn ang="0">
                  <a:pos x="14" y="0"/>
                </a:cxn>
                <a:cxn ang="0">
                  <a:pos x="10" y="124"/>
                </a:cxn>
                <a:cxn ang="0">
                  <a:pos x="0" y="230"/>
                </a:cxn>
              </a:cxnLst>
              <a:rect l="0" t="0" r="r" b="b"/>
              <a:pathLst>
                <a:path w="14" h="230">
                  <a:moveTo>
                    <a:pt x="14" y="0"/>
                  </a:moveTo>
                  <a:lnTo>
                    <a:pt x="10" y="124"/>
                  </a:lnTo>
                  <a:lnTo>
                    <a:pt x="0" y="230"/>
                  </a:lnTo>
                </a:path>
              </a:pathLst>
            </a:custGeom>
            <a:noFill/>
            <a:ln w="9525">
              <a:solidFill>
                <a:srgbClr val="5F3F1F"/>
              </a:solidFill>
              <a:prstDash val="solid"/>
              <a:round/>
              <a:headEnd/>
              <a:tailEnd/>
            </a:ln>
          </p:spPr>
          <p:txBody>
            <a:bodyPr/>
            <a:lstStyle/>
            <a:p>
              <a:endParaRPr lang="zh-CN" altLang="en-US"/>
            </a:p>
          </p:txBody>
        </p:sp>
      </p:grpSp>
      <p:grpSp>
        <p:nvGrpSpPr>
          <p:cNvPr id="309298" name="Group 50"/>
          <p:cNvGrpSpPr>
            <a:grpSpLocks/>
          </p:cNvGrpSpPr>
          <p:nvPr/>
        </p:nvGrpSpPr>
        <p:grpSpPr bwMode="auto">
          <a:xfrm>
            <a:off x="4914900" y="3235325"/>
            <a:ext cx="1143000" cy="1320800"/>
            <a:chOff x="3246" y="1844"/>
            <a:chExt cx="312" cy="832"/>
          </a:xfrm>
        </p:grpSpPr>
        <p:grpSp>
          <p:nvGrpSpPr>
            <p:cNvPr id="309299" name="Group 51"/>
            <p:cNvGrpSpPr>
              <a:grpSpLocks/>
            </p:cNvGrpSpPr>
            <p:nvPr/>
          </p:nvGrpSpPr>
          <p:grpSpPr bwMode="auto">
            <a:xfrm>
              <a:off x="3246" y="1964"/>
              <a:ext cx="312" cy="235"/>
              <a:chOff x="3246" y="1964"/>
              <a:chExt cx="312" cy="235"/>
            </a:xfrm>
          </p:grpSpPr>
          <p:sp>
            <p:nvSpPr>
              <p:cNvPr id="309300" name="Freeform 52"/>
              <p:cNvSpPr>
                <a:spLocks/>
              </p:cNvSpPr>
              <p:nvPr/>
            </p:nvSpPr>
            <p:spPr bwMode="auto">
              <a:xfrm>
                <a:off x="3246" y="1964"/>
                <a:ext cx="312" cy="235"/>
              </a:xfrm>
              <a:custGeom>
                <a:avLst/>
                <a:gdLst/>
                <a:ahLst/>
                <a:cxnLst>
                  <a:cxn ang="0">
                    <a:pos x="119" y="0"/>
                  </a:cxn>
                  <a:cxn ang="0">
                    <a:pos x="82" y="20"/>
                  </a:cxn>
                  <a:cxn ang="0">
                    <a:pos x="43" y="36"/>
                  </a:cxn>
                  <a:cxn ang="0">
                    <a:pos x="20" y="103"/>
                  </a:cxn>
                  <a:cxn ang="0">
                    <a:pos x="2" y="155"/>
                  </a:cxn>
                  <a:cxn ang="0">
                    <a:pos x="0" y="165"/>
                  </a:cxn>
                  <a:cxn ang="0">
                    <a:pos x="18" y="191"/>
                  </a:cxn>
                  <a:cxn ang="0">
                    <a:pos x="30" y="199"/>
                  </a:cxn>
                  <a:cxn ang="0">
                    <a:pos x="39" y="200"/>
                  </a:cxn>
                  <a:cxn ang="0">
                    <a:pos x="39" y="209"/>
                  </a:cxn>
                  <a:cxn ang="0">
                    <a:pos x="59" y="197"/>
                  </a:cxn>
                  <a:cxn ang="0">
                    <a:pos x="61" y="225"/>
                  </a:cxn>
                  <a:cxn ang="0">
                    <a:pos x="70" y="235"/>
                  </a:cxn>
                  <a:cxn ang="0">
                    <a:pos x="250" y="235"/>
                  </a:cxn>
                  <a:cxn ang="0">
                    <a:pos x="268" y="222"/>
                  </a:cxn>
                  <a:cxn ang="0">
                    <a:pos x="264" y="197"/>
                  </a:cxn>
                  <a:cxn ang="0">
                    <a:pos x="283" y="213"/>
                  </a:cxn>
                  <a:cxn ang="0">
                    <a:pos x="312" y="169"/>
                  </a:cxn>
                  <a:cxn ang="0">
                    <a:pos x="254" y="31"/>
                  </a:cxn>
                  <a:cxn ang="0">
                    <a:pos x="196" y="13"/>
                  </a:cxn>
                  <a:cxn ang="0">
                    <a:pos x="177" y="5"/>
                  </a:cxn>
                  <a:cxn ang="0">
                    <a:pos x="150" y="26"/>
                  </a:cxn>
                  <a:cxn ang="0">
                    <a:pos x="119" y="0"/>
                  </a:cxn>
                </a:cxnLst>
                <a:rect l="0" t="0" r="r" b="b"/>
                <a:pathLst>
                  <a:path w="312" h="235">
                    <a:moveTo>
                      <a:pt x="119" y="0"/>
                    </a:moveTo>
                    <a:lnTo>
                      <a:pt x="82" y="20"/>
                    </a:lnTo>
                    <a:lnTo>
                      <a:pt x="43" y="36"/>
                    </a:lnTo>
                    <a:lnTo>
                      <a:pt x="20" y="103"/>
                    </a:lnTo>
                    <a:lnTo>
                      <a:pt x="2" y="155"/>
                    </a:lnTo>
                    <a:lnTo>
                      <a:pt x="0" y="165"/>
                    </a:lnTo>
                    <a:lnTo>
                      <a:pt x="18" y="191"/>
                    </a:lnTo>
                    <a:lnTo>
                      <a:pt x="30" y="199"/>
                    </a:lnTo>
                    <a:lnTo>
                      <a:pt x="39" y="200"/>
                    </a:lnTo>
                    <a:lnTo>
                      <a:pt x="39" y="209"/>
                    </a:lnTo>
                    <a:lnTo>
                      <a:pt x="59" y="197"/>
                    </a:lnTo>
                    <a:lnTo>
                      <a:pt x="61" y="225"/>
                    </a:lnTo>
                    <a:lnTo>
                      <a:pt x="70" y="235"/>
                    </a:lnTo>
                    <a:lnTo>
                      <a:pt x="250" y="235"/>
                    </a:lnTo>
                    <a:lnTo>
                      <a:pt x="268" y="222"/>
                    </a:lnTo>
                    <a:lnTo>
                      <a:pt x="264" y="197"/>
                    </a:lnTo>
                    <a:lnTo>
                      <a:pt x="283" y="213"/>
                    </a:lnTo>
                    <a:lnTo>
                      <a:pt x="312" y="169"/>
                    </a:lnTo>
                    <a:lnTo>
                      <a:pt x="254" y="31"/>
                    </a:lnTo>
                    <a:lnTo>
                      <a:pt x="196" y="13"/>
                    </a:lnTo>
                    <a:lnTo>
                      <a:pt x="177" y="5"/>
                    </a:lnTo>
                    <a:lnTo>
                      <a:pt x="150" y="26"/>
                    </a:lnTo>
                    <a:lnTo>
                      <a:pt x="119" y="0"/>
                    </a:lnTo>
                    <a:close/>
                  </a:path>
                </a:pathLst>
              </a:custGeom>
              <a:solidFill>
                <a:srgbClr val="3F7FFF"/>
              </a:solidFill>
              <a:ln w="9525">
                <a:noFill/>
                <a:round/>
                <a:headEnd/>
                <a:tailEnd/>
              </a:ln>
            </p:spPr>
            <p:txBody>
              <a:bodyPr/>
              <a:lstStyle/>
              <a:p>
                <a:endParaRPr lang="zh-CN" altLang="en-US"/>
              </a:p>
            </p:txBody>
          </p:sp>
          <p:grpSp>
            <p:nvGrpSpPr>
              <p:cNvPr id="309301" name="Group 53"/>
              <p:cNvGrpSpPr>
                <a:grpSpLocks/>
              </p:cNvGrpSpPr>
              <p:nvPr/>
            </p:nvGrpSpPr>
            <p:grpSpPr bwMode="auto">
              <a:xfrm>
                <a:off x="3308" y="1989"/>
                <a:ext cx="216" cy="210"/>
                <a:chOff x="3308" y="1989"/>
                <a:chExt cx="216" cy="210"/>
              </a:xfrm>
            </p:grpSpPr>
            <p:sp>
              <p:nvSpPr>
                <p:cNvPr id="309302" name="Freeform 54"/>
                <p:cNvSpPr>
                  <a:spLocks/>
                </p:cNvSpPr>
                <p:nvPr/>
              </p:nvSpPr>
              <p:spPr bwMode="auto">
                <a:xfrm>
                  <a:off x="3376" y="1989"/>
                  <a:ext cx="45" cy="210"/>
                </a:xfrm>
                <a:custGeom>
                  <a:avLst/>
                  <a:gdLst/>
                  <a:ahLst/>
                  <a:cxnLst>
                    <a:cxn ang="0">
                      <a:pos x="12" y="0"/>
                    </a:cxn>
                    <a:cxn ang="0">
                      <a:pos x="4" y="14"/>
                    </a:cxn>
                    <a:cxn ang="0">
                      <a:pos x="12" y="21"/>
                    </a:cxn>
                    <a:cxn ang="0">
                      <a:pos x="0" y="167"/>
                    </a:cxn>
                    <a:cxn ang="0">
                      <a:pos x="0" y="193"/>
                    </a:cxn>
                    <a:cxn ang="0">
                      <a:pos x="24" y="210"/>
                    </a:cxn>
                    <a:cxn ang="0">
                      <a:pos x="45" y="192"/>
                    </a:cxn>
                    <a:cxn ang="0">
                      <a:pos x="45" y="161"/>
                    </a:cxn>
                    <a:cxn ang="0">
                      <a:pos x="26" y="22"/>
                    </a:cxn>
                    <a:cxn ang="0">
                      <a:pos x="35" y="14"/>
                    </a:cxn>
                    <a:cxn ang="0">
                      <a:pos x="27" y="0"/>
                    </a:cxn>
                    <a:cxn ang="0">
                      <a:pos x="20" y="4"/>
                    </a:cxn>
                    <a:cxn ang="0">
                      <a:pos x="12" y="0"/>
                    </a:cxn>
                  </a:cxnLst>
                  <a:rect l="0" t="0" r="r" b="b"/>
                  <a:pathLst>
                    <a:path w="45" h="210">
                      <a:moveTo>
                        <a:pt x="12" y="0"/>
                      </a:moveTo>
                      <a:lnTo>
                        <a:pt x="4" y="14"/>
                      </a:lnTo>
                      <a:lnTo>
                        <a:pt x="12" y="21"/>
                      </a:lnTo>
                      <a:lnTo>
                        <a:pt x="0" y="167"/>
                      </a:lnTo>
                      <a:lnTo>
                        <a:pt x="0" y="193"/>
                      </a:lnTo>
                      <a:lnTo>
                        <a:pt x="24" y="210"/>
                      </a:lnTo>
                      <a:lnTo>
                        <a:pt x="45" y="192"/>
                      </a:lnTo>
                      <a:lnTo>
                        <a:pt x="45" y="161"/>
                      </a:lnTo>
                      <a:lnTo>
                        <a:pt x="26" y="22"/>
                      </a:lnTo>
                      <a:lnTo>
                        <a:pt x="35" y="14"/>
                      </a:lnTo>
                      <a:lnTo>
                        <a:pt x="27" y="0"/>
                      </a:lnTo>
                      <a:lnTo>
                        <a:pt x="20" y="4"/>
                      </a:lnTo>
                      <a:lnTo>
                        <a:pt x="12" y="0"/>
                      </a:lnTo>
                      <a:close/>
                    </a:path>
                  </a:pathLst>
                </a:custGeom>
                <a:solidFill>
                  <a:srgbClr val="001F9F"/>
                </a:solidFill>
                <a:ln w="9525">
                  <a:noFill/>
                  <a:round/>
                  <a:headEnd/>
                  <a:tailEnd/>
                </a:ln>
              </p:spPr>
              <p:txBody>
                <a:bodyPr/>
                <a:lstStyle/>
                <a:p>
                  <a:endParaRPr lang="zh-CN" altLang="en-US"/>
                </a:p>
              </p:txBody>
            </p:sp>
            <p:grpSp>
              <p:nvGrpSpPr>
                <p:cNvPr id="309303" name="Group 55"/>
                <p:cNvGrpSpPr>
                  <a:grpSpLocks/>
                </p:cNvGrpSpPr>
                <p:nvPr/>
              </p:nvGrpSpPr>
              <p:grpSpPr bwMode="auto">
                <a:xfrm>
                  <a:off x="3308" y="2078"/>
                  <a:ext cx="216" cy="72"/>
                  <a:chOff x="3308" y="2078"/>
                  <a:chExt cx="216" cy="72"/>
                </a:xfrm>
              </p:grpSpPr>
              <p:sp>
                <p:nvSpPr>
                  <p:cNvPr id="309304" name="Freeform 56"/>
                  <p:cNvSpPr>
                    <a:spLocks/>
                  </p:cNvSpPr>
                  <p:nvPr/>
                </p:nvSpPr>
                <p:spPr bwMode="auto">
                  <a:xfrm>
                    <a:off x="3353" y="2093"/>
                    <a:ext cx="169" cy="45"/>
                  </a:xfrm>
                  <a:custGeom>
                    <a:avLst/>
                    <a:gdLst/>
                    <a:ahLst/>
                    <a:cxnLst>
                      <a:cxn ang="0">
                        <a:pos x="16" y="27"/>
                      </a:cxn>
                      <a:cxn ang="0">
                        <a:pos x="130" y="0"/>
                      </a:cxn>
                      <a:cxn ang="0">
                        <a:pos x="169" y="3"/>
                      </a:cxn>
                      <a:cxn ang="0">
                        <a:pos x="29" y="45"/>
                      </a:cxn>
                      <a:cxn ang="0">
                        <a:pos x="0" y="32"/>
                      </a:cxn>
                      <a:cxn ang="0">
                        <a:pos x="16" y="27"/>
                      </a:cxn>
                    </a:cxnLst>
                    <a:rect l="0" t="0" r="r" b="b"/>
                    <a:pathLst>
                      <a:path w="169" h="45">
                        <a:moveTo>
                          <a:pt x="16" y="27"/>
                        </a:moveTo>
                        <a:lnTo>
                          <a:pt x="130" y="0"/>
                        </a:lnTo>
                        <a:lnTo>
                          <a:pt x="169" y="3"/>
                        </a:lnTo>
                        <a:lnTo>
                          <a:pt x="29" y="45"/>
                        </a:lnTo>
                        <a:lnTo>
                          <a:pt x="0" y="32"/>
                        </a:lnTo>
                        <a:lnTo>
                          <a:pt x="16" y="27"/>
                        </a:lnTo>
                        <a:close/>
                      </a:path>
                    </a:pathLst>
                  </a:custGeom>
                  <a:solidFill>
                    <a:srgbClr val="000000"/>
                  </a:solidFill>
                  <a:ln w="9525">
                    <a:noFill/>
                    <a:round/>
                    <a:headEnd/>
                    <a:tailEnd/>
                  </a:ln>
                </p:spPr>
                <p:txBody>
                  <a:bodyPr/>
                  <a:lstStyle/>
                  <a:p>
                    <a:endParaRPr lang="zh-CN" altLang="en-US"/>
                  </a:p>
                </p:txBody>
              </p:sp>
              <p:sp>
                <p:nvSpPr>
                  <p:cNvPr id="309305" name="Freeform 57"/>
                  <p:cNvSpPr>
                    <a:spLocks/>
                  </p:cNvSpPr>
                  <p:nvPr/>
                </p:nvSpPr>
                <p:spPr bwMode="auto">
                  <a:xfrm>
                    <a:off x="3429" y="2094"/>
                    <a:ext cx="95" cy="53"/>
                  </a:xfrm>
                  <a:custGeom>
                    <a:avLst/>
                    <a:gdLst/>
                    <a:ahLst/>
                    <a:cxnLst>
                      <a:cxn ang="0">
                        <a:pos x="50" y="0"/>
                      </a:cxn>
                      <a:cxn ang="0">
                        <a:pos x="11" y="9"/>
                      </a:cxn>
                      <a:cxn ang="0">
                        <a:pos x="9" y="20"/>
                      </a:cxn>
                      <a:cxn ang="0">
                        <a:pos x="0" y="28"/>
                      </a:cxn>
                      <a:cxn ang="0">
                        <a:pos x="15" y="43"/>
                      </a:cxn>
                      <a:cxn ang="0">
                        <a:pos x="36" y="51"/>
                      </a:cxn>
                      <a:cxn ang="0">
                        <a:pos x="67" y="53"/>
                      </a:cxn>
                      <a:cxn ang="0">
                        <a:pos x="95" y="30"/>
                      </a:cxn>
                      <a:cxn ang="0">
                        <a:pos x="91" y="2"/>
                      </a:cxn>
                      <a:cxn ang="0">
                        <a:pos x="67" y="15"/>
                      </a:cxn>
                      <a:cxn ang="0">
                        <a:pos x="50" y="0"/>
                      </a:cxn>
                    </a:cxnLst>
                    <a:rect l="0" t="0" r="r" b="b"/>
                    <a:pathLst>
                      <a:path w="95" h="53">
                        <a:moveTo>
                          <a:pt x="50" y="0"/>
                        </a:moveTo>
                        <a:lnTo>
                          <a:pt x="11" y="9"/>
                        </a:lnTo>
                        <a:lnTo>
                          <a:pt x="9" y="20"/>
                        </a:lnTo>
                        <a:lnTo>
                          <a:pt x="0" y="28"/>
                        </a:lnTo>
                        <a:lnTo>
                          <a:pt x="15" y="43"/>
                        </a:lnTo>
                        <a:lnTo>
                          <a:pt x="36" y="51"/>
                        </a:lnTo>
                        <a:lnTo>
                          <a:pt x="67" y="53"/>
                        </a:lnTo>
                        <a:lnTo>
                          <a:pt x="95" y="30"/>
                        </a:lnTo>
                        <a:lnTo>
                          <a:pt x="91" y="2"/>
                        </a:lnTo>
                        <a:lnTo>
                          <a:pt x="67" y="15"/>
                        </a:lnTo>
                        <a:lnTo>
                          <a:pt x="50" y="0"/>
                        </a:lnTo>
                        <a:close/>
                      </a:path>
                    </a:pathLst>
                  </a:custGeom>
                  <a:solidFill>
                    <a:srgbClr val="FF7F7F"/>
                  </a:solidFill>
                  <a:ln w="9525">
                    <a:noFill/>
                    <a:round/>
                    <a:headEnd/>
                    <a:tailEnd/>
                  </a:ln>
                </p:spPr>
                <p:txBody>
                  <a:bodyPr/>
                  <a:lstStyle/>
                  <a:p>
                    <a:endParaRPr lang="zh-CN" altLang="en-US"/>
                  </a:p>
                </p:txBody>
              </p:sp>
              <p:sp>
                <p:nvSpPr>
                  <p:cNvPr id="309306" name="Freeform 58"/>
                  <p:cNvSpPr>
                    <a:spLocks/>
                  </p:cNvSpPr>
                  <p:nvPr/>
                </p:nvSpPr>
                <p:spPr bwMode="auto">
                  <a:xfrm>
                    <a:off x="3308" y="2078"/>
                    <a:ext cx="76" cy="72"/>
                  </a:xfrm>
                  <a:custGeom>
                    <a:avLst/>
                    <a:gdLst/>
                    <a:ahLst/>
                    <a:cxnLst>
                      <a:cxn ang="0">
                        <a:pos x="0" y="44"/>
                      </a:cxn>
                      <a:cxn ang="0">
                        <a:pos x="8" y="31"/>
                      </a:cxn>
                      <a:cxn ang="0">
                        <a:pos x="16" y="18"/>
                      </a:cxn>
                      <a:cxn ang="0">
                        <a:pos x="20" y="5"/>
                      </a:cxn>
                      <a:cxn ang="0">
                        <a:pos x="43" y="0"/>
                      </a:cxn>
                      <a:cxn ang="0">
                        <a:pos x="61" y="0"/>
                      </a:cxn>
                      <a:cxn ang="0">
                        <a:pos x="76" y="36"/>
                      </a:cxn>
                      <a:cxn ang="0">
                        <a:pos x="70" y="44"/>
                      </a:cxn>
                      <a:cxn ang="0">
                        <a:pos x="61" y="52"/>
                      </a:cxn>
                      <a:cxn ang="0">
                        <a:pos x="45" y="57"/>
                      </a:cxn>
                      <a:cxn ang="0">
                        <a:pos x="33" y="59"/>
                      </a:cxn>
                      <a:cxn ang="0">
                        <a:pos x="30" y="60"/>
                      </a:cxn>
                      <a:cxn ang="0">
                        <a:pos x="22" y="69"/>
                      </a:cxn>
                      <a:cxn ang="0">
                        <a:pos x="8" y="72"/>
                      </a:cxn>
                      <a:cxn ang="0">
                        <a:pos x="2" y="72"/>
                      </a:cxn>
                      <a:cxn ang="0">
                        <a:pos x="0" y="44"/>
                      </a:cxn>
                    </a:cxnLst>
                    <a:rect l="0" t="0" r="r" b="b"/>
                    <a:pathLst>
                      <a:path w="76" h="72">
                        <a:moveTo>
                          <a:pt x="0" y="44"/>
                        </a:moveTo>
                        <a:lnTo>
                          <a:pt x="8" y="31"/>
                        </a:lnTo>
                        <a:lnTo>
                          <a:pt x="16" y="18"/>
                        </a:lnTo>
                        <a:lnTo>
                          <a:pt x="20" y="5"/>
                        </a:lnTo>
                        <a:lnTo>
                          <a:pt x="43" y="0"/>
                        </a:lnTo>
                        <a:lnTo>
                          <a:pt x="61" y="0"/>
                        </a:lnTo>
                        <a:lnTo>
                          <a:pt x="76" y="36"/>
                        </a:lnTo>
                        <a:lnTo>
                          <a:pt x="70" y="44"/>
                        </a:lnTo>
                        <a:lnTo>
                          <a:pt x="61" y="52"/>
                        </a:lnTo>
                        <a:lnTo>
                          <a:pt x="45" y="57"/>
                        </a:lnTo>
                        <a:lnTo>
                          <a:pt x="33" y="59"/>
                        </a:lnTo>
                        <a:lnTo>
                          <a:pt x="30" y="60"/>
                        </a:lnTo>
                        <a:lnTo>
                          <a:pt x="22" y="69"/>
                        </a:lnTo>
                        <a:lnTo>
                          <a:pt x="8" y="72"/>
                        </a:lnTo>
                        <a:lnTo>
                          <a:pt x="2" y="72"/>
                        </a:lnTo>
                        <a:lnTo>
                          <a:pt x="0" y="44"/>
                        </a:lnTo>
                        <a:close/>
                      </a:path>
                    </a:pathLst>
                  </a:custGeom>
                  <a:solidFill>
                    <a:srgbClr val="FF7F7F"/>
                  </a:solidFill>
                  <a:ln w="9525">
                    <a:noFill/>
                    <a:round/>
                    <a:headEnd/>
                    <a:tailEnd/>
                  </a:ln>
                </p:spPr>
                <p:txBody>
                  <a:bodyPr/>
                  <a:lstStyle/>
                  <a:p>
                    <a:endParaRPr lang="zh-CN" altLang="en-US"/>
                  </a:p>
                </p:txBody>
              </p:sp>
            </p:grpSp>
          </p:grpSp>
        </p:grpSp>
        <p:grpSp>
          <p:nvGrpSpPr>
            <p:cNvPr id="309307" name="Group 59"/>
            <p:cNvGrpSpPr>
              <a:grpSpLocks/>
            </p:cNvGrpSpPr>
            <p:nvPr/>
          </p:nvGrpSpPr>
          <p:grpSpPr bwMode="auto">
            <a:xfrm>
              <a:off x="3254" y="1844"/>
              <a:ext cx="293" cy="832"/>
              <a:chOff x="3254" y="1844"/>
              <a:chExt cx="293" cy="832"/>
            </a:xfrm>
          </p:grpSpPr>
          <p:grpSp>
            <p:nvGrpSpPr>
              <p:cNvPr id="309308" name="Group 60"/>
              <p:cNvGrpSpPr>
                <a:grpSpLocks/>
              </p:cNvGrpSpPr>
              <p:nvPr/>
            </p:nvGrpSpPr>
            <p:grpSpPr bwMode="auto">
              <a:xfrm>
                <a:off x="3343" y="1844"/>
                <a:ext cx="109" cy="149"/>
                <a:chOff x="3343" y="1844"/>
                <a:chExt cx="109" cy="149"/>
              </a:xfrm>
            </p:grpSpPr>
            <p:sp>
              <p:nvSpPr>
                <p:cNvPr id="309309" name="Freeform 61"/>
                <p:cNvSpPr>
                  <a:spLocks/>
                </p:cNvSpPr>
                <p:nvPr/>
              </p:nvSpPr>
              <p:spPr bwMode="auto">
                <a:xfrm>
                  <a:off x="3345" y="1852"/>
                  <a:ext cx="101" cy="141"/>
                </a:xfrm>
                <a:custGeom>
                  <a:avLst/>
                  <a:gdLst/>
                  <a:ahLst/>
                  <a:cxnLst>
                    <a:cxn ang="0">
                      <a:pos x="0" y="60"/>
                    </a:cxn>
                    <a:cxn ang="0">
                      <a:pos x="6" y="73"/>
                    </a:cxn>
                    <a:cxn ang="0">
                      <a:pos x="8" y="80"/>
                    </a:cxn>
                    <a:cxn ang="0">
                      <a:pos x="12" y="86"/>
                    </a:cxn>
                    <a:cxn ang="0">
                      <a:pos x="18" y="84"/>
                    </a:cxn>
                    <a:cxn ang="0">
                      <a:pos x="20" y="84"/>
                    </a:cxn>
                    <a:cxn ang="0">
                      <a:pos x="20" y="114"/>
                    </a:cxn>
                    <a:cxn ang="0">
                      <a:pos x="51" y="141"/>
                    </a:cxn>
                    <a:cxn ang="0">
                      <a:pos x="78" y="120"/>
                    </a:cxn>
                    <a:cxn ang="0">
                      <a:pos x="80" y="114"/>
                    </a:cxn>
                    <a:cxn ang="0">
                      <a:pos x="84" y="107"/>
                    </a:cxn>
                    <a:cxn ang="0">
                      <a:pos x="88" y="101"/>
                    </a:cxn>
                    <a:cxn ang="0">
                      <a:pos x="91" y="89"/>
                    </a:cxn>
                    <a:cxn ang="0">
                      <a:pos x="97" y="76"/>
                    </a:cxn>
                    <a:cxn ang="0">
                      <a:pos x="99" y="67"/>
                    </a:cxn>
                    <a:cxn ang="0">
                      <a:pos x="99" y="42"/>
                    </a:cxn>
                    <a:cxn ang="0">
                      <a:pos x="101" y="32"/>
                    </a:cxn>
                    <a:cxn ang="0">
                      <a:pos x="99" y="21"/>
                    </a:cxn>
                    <a:cxn ang="0">
                      <a:pos x="91" y="13"/>
                    </a:cxn>
                    <a:cxn ang="0">
                      <a:pos x="82" y="5"/>
                    </a:cxn>
                    <a:cxn ang="0">
                      <a:pos x="68" y="1"/>
                    </a:cxn>
                    <a:cxn ang="0">
                      <a:pos x="55" y="0"/>
                    </a:cxn>
                    <a:cxn ang="0">
                      <a:pos x="41" y="1"/>
                    </a:cxn>
                    <a:cxn ang="0">
                      <a:pos x="29" y="5"/>
                    </a:cxn>
                    <a:cxn ang="0">
                      <a:pos x="20" y="10"/>
                    </a:cxn>
                    <a:cxn ang="0">
                      <a:pos x="14" y="16"/>
                    </a:cxn>
                    <a:cxn ang="0">
                      <a:pos x="8" y="23"/>
                    </a:cxn>
                    <a:cxn ang="0">
                      <a:pos x="4" y="31"/>
                    </a:cxn>
                    <a:cxn ang="0">
                      <a:pos x="4" y="39"/>
                    </a:cxn>
                    <a:cxn ang="0">
                      <a:pos x="2" y="49"/>
                    </a:cxn>
                    <a:cxn ang="0">
                      <a:pos x="4" y="55"/>
                    </a:cxn>
                    <a:cxn ang="0">
                      <a:pos x="0" y="60"/>
                    </a:cxn>
                  </a:cxnLst>
                  <a:rect l="0" t="0" r="r" b="b"/>
                  <a:pathLst>
                    <a:path w="101" h="141">
                      <a:moveTo>
                        <a:pt x="0" y="60"/>
                      </a:moveTo>
                      <a:lnTo>
                        <a:pt x="6" y="73"/>
                      </a:lnTo>
                      <a:lnTo>
                        <a:pt x="8" y="80"/>
                      </a:lnTo>
                      <a:lnTo>
                        <a:pt x="12" y="86"/>
                      </a:lnTo>
                      <a:lnTo>
                        <a:pt x="18" y="84"/>
                      </a:lnTo>
                      <a:lnTo>
                        <a:pt x="20" y="84"/>
                      </a:lnTo>
                      <a:lnTo>
                        <a:pt x="20" y="114"/>
                      </a:lnTo>
                      <a:lnTo>
                        <a:pt x="51" y="141"/>
                      </a:lnTo>
                      <a:lnTo>
                        <a:pt x="78" y="120"/>
                      </a:lnTo>
                      <a:lnTo>
                        <a:pt x="80" y="114"/>
                      </a:lnTo>
                      <a:lnTo>
                        <a:pt x="84" y="107"/>
                      </a:lnTo>
                      <a:lnTo>
                        <a:pt x="88" y="101"/>
                      </a:lnTo>
                      <a:lnTo>
                        <a:pt x="91" y="89"/>
                      </a:lnTo>
                      <a:lnTo>
                        <a:pt x="97" y="76"/>
                      </a:lnTo>
                      <a:lnTo>
                        <a:pt x="99" y="67"/>
                      </a:lnTo>
                      <a:lnTo>
                        <a:pt x="99" y="42"/>
                      </a:lnTo>
                      <a:lnTo>
                        <a:pt x="101" y="32"/>
                      </a:lnTo>
                      <a:lnTo>
                        <a:pt x="99" y="21"/>
                      </a:lnTo>
                      <a:lnTo>
                        <a:pt x="91" y="13"/>
                      </a:lnTo>
                      <a:lnTo>
                        <a:pt x="82" y="5"/>
                      </a:lnTo>
                      <a:lnTo>
                        <a:pt x="68" y="1"/>
                      </a:lnTo>
                      <a:lnTo>
                        <a:pt x="55" y="0"/>
                      </a:lnTo>
                      <a:lnTo>
                        <a:pt x="41" y="1"/>
                      </a:lnTo>
                      <a:lnTo>
                        <a:pt x="29" y="5"/>
                      </a:lnTo>
                      <a:lnTo>
                        <a:pt x="20" y="10"/>
                      </a:lnTo>
                      <a:lnTo>
                        <a:pt x="14" y="16"/>
                      </a:lnTo>
                      <a:lnTo>
                        <a:pt x="8" y="23"/>
                      </a:lnTo>
                      <a:lnTo>
                        <a:pt x="4" y="31"/>
                      </a:lnTo>
                      <a:lnTo>
                        <a:pt x="4" y="39"/>
                      </a:lnTo>
                      <a:lnTo>
                        <a:pt x="2" y="49"/>
                      </a:lnTo>
                      <a:lnTo>
                        <a:pt x="4" y="55"/>
                      </a:lnTo>
                      <a:lnTo>
                        <a:pt x="0" y="60"/>
                      </a:lnTo>
                      <a:close/>
                    </a:path>
                  </a:pathLst>
                </a:custGeom>
                <a:solidFill>
                  <a:srgbClr val="FF9F7F"/>
                </a:solidFill>
                <a:ln w="9525">
                  <a:noFill/>
                  <a:round/>
                  <a:headEnd/>
                  <a:tailEnd/>
                </a:ln>
              </p:spPr>
              <p:txBody>
                <a:bodyPr/>
                <a:lstStyle/>
                <a:p>
                  <a:endParaRPr lang="zh-CN" altLang="en-US"/>
                </a:p>
              </p:txBody>
            </p:sp>
            <p:sp>
              <p:nvSpPr>
                <p:cNvPr id="309310" name="Freeform 62"/>
                <p:cNvSpPr>
                  <a:spLocks/>
                </p:cNvSpPr>
                <p:nvPr/>
              </p:nvSpPr>
              <p:spPr bwMode="auto">
                <a:xfrm>
                  <a:off x="3345" y="1862"/>
                  <a:ext cx="72" cy="131"/>
                </a:xfrm>
                <a:custGeom>
                  <a:avLst/>
                  <a:gdLst/>
                  <a:ahLst/>
                  <a:cxnLst>
                    <a:cxn ang="0">
                      <a:pos x="12" y="9"/>
                    </a:cxn>
                    <a:cxn ang="0">
                      <a:pos x="16" y="4"/>
                    </a:cxn>
                    <a:cxn ang="0">
                      <a:pos x="22" y="0"/>
                    </a:cxn>
                    <a:cxn ang="0">
                      <a:pos x="41" y="16"/>
                    </a:cxn>
                    <a:cxn ang="0">
                      <a:pos x="41" y="37"/>
                    </a:cxn>
                    <a:cxn ang="0">
                      <a:pos x="60" y="42"/>
                    </a:cxn>
                    <a:cxn ang="0">
                      <a:pos x="68" y="42"/>
                    </a:cxn>
                    <a:cxn ang="0">
                      <a:pos x="72" y="71"/>
                    </a:cxn>
                    <a:cxn ang="0">
                      <a:pos x="66" y="70"/>
                    </a:cxn>
                    <a:cxn ang="0">
                      <a:pos x="62" y="73"/>
                    </a:cxn>
                    <a:cxn ang="0">
                      <a:pos x="62" y="47"/>
                    </a:cxn>
                    <a:cxn ang="0">
                      <a:pos x="43" y="50"/>
                    </a:cxn>
                    <a:cxn ang="0">
                      <a:pos x="37" y="53"/>
                    </a:cxn>
                    <a:cxn ang="0">
                      <a:pos x="33" y="60"/>
                    </a:cxn>
                    <a:cxn ang="0">
                      <a:pos x="41" y="71"/>
                    </a:cxn>
                    <a:cxn ang="0">
                      <a:pos x="33" y="76"/>
                    </a:cxn>
                    <a:cxn ang="0">
                      <a:pos x="33" y="96"/>
                    </a:cxn>
                    <a:cxn ang="0">
                      <a:pos x="43" y="101"/>
                    </a:cxn>
                    <a:cxn ang="0">
                      <a:pos x="55" y="105"/>
                    </a:cxn>
                    <a:cxn ang="0">
                      <a:pos x="49" y="131"/>
                    </a:cxn>
                    <a:cxn ang="0">
                      <a:pos x="20" y="104"/>
                    </a:cxn>
                    <a:cxn ang="0">
                      <a:pos x="20" y="74"/>
                    </a:cxn>
                    <a:cxn ang="0">
                      <a:pos x="12" y="74"/>
                    </a:cxn>
                    <a:cxn ang="0">
                      <a:pos x="0" y="52"/>
                    </a:cxn>
                    <a:cxn ang="0">
                      <a:pos x="4" y="47"/>
                    </a:cxn>
                    <a:cxn ang="0">
                      <a:pos x="2" y="39"/>
                    </a:cxn>
                    <a:cxn ang="0">
                      <a:pos x="4" y="34"/>
                    </a:cxn>
                    <a:cxn ang="0">
                      <a:pos x="4" y="27"/>
                    </a:cxn>
                    <a:cxn ang="0">
                      <a:pos x="6" y="17"/>
                    </a:cxn>
                    <a:cxn ang="0">
                      <a:pos x="12" y="9"/>
                    </a:cxn>
                  </a:cxnLst>
                  <a:rect l="0" t="0" r="r" b="b"/>
                  <a:pathLst>
                    <a:path w="72" h="131">
                      <a:moveTo>
                        <a:pt x="12" y="9"/>
                      </a:moveTo>
                      <a:lnTo>
                        <a:pt x="16" y="4"/>
                      </a:lnTo>
                      <a:lnTo>
                        <a:pt x="22" y="0"/>
                      </a:lnTo>
                      <a:lnTo>
                        <a:pt x="41" y="16"/>
                      </a:lnTo>
                      <a:lnTo>
                        <a:pt x="41" y="37"/>
                      </a:lnTo>
                      <a:lnTo>
                        <a:pt x="60" y="42"/>
                      </a:lnTo>
                      <a:lnTo>
                        <a:pt x="68" y="42"/>
                      </a:lnTo>
                      <a:lnTo>
                        <a:pt x="72" y="71"/>
                      </a:lnTo>
                      <a:lnTo>
                        <a:pt x="66" y="70"/>
                      </a:lnTo>
                      <a:lnTo>
                        <a:pt x="62" y="73"/>
                      </a:lnTo>
                      <a:lnTo>
                        <a:pt x="62" y="47"/>
                      </a:lnTo>
                      <a:lnTo>
                        <a:pt x="43" y="50"/>
                      </a:lnTo>
                      <a:lnTo>
                        <a:pt x="37" y="53"/>
                      </a:lnTo>
                      <a:lnTo>
                        <a:pt x="33" y="60"/>
                      </a:lnTo>
                      <a:lnTo>
                        <a:pt x="41" y="71"/>
                      </a:lnTo>
                      <a:lnTo>
                        <a:pt x="33" y="76"/>
                      </a:lnTo>
                      <a:lnTo>
                        <a:pt x="33" y="96"/>
                      </a:lnTo>
                      <a:lnTo>
                        <a:pt x="43" y="101"/>
                      </a:lnTo>
                      <a:lnTo>
                        <a:pt x="55" y="105"/>
                      </a:lnTo>
                      <a:lnTo>
                        <a:pt x="49" y="131"/>
                      </a:lnTo>
                      <a:lnTo>
                        <a:pt x="20" y="104"/>
                      </a:lnTo>
                      <a:lnTo>
                        <a:pt x="20" y="74"/>
                      </a:lnTo>
                      <a:lnTo>
                        <a:pt x="12" y="74"/>
                      </a:lnTo>
                      <a:lnTo>
                        <a:pt x="0" y="52"/>
                      </a:lnTo>
                      <a:lnTo>
                        <a:pt x="4" y="47"/>
                      </a:lnTo>
                      <a:lnTo>
                        <a:pt x="2" y="39"/>
                      </a:lnTo>
                      <a:lnTo>
                        <a:pt x="4" y="34"/>
                      </a:lnTo>
                      <a:lnTo>
                        <a:pt x="4" y="27"/>
                      </a:lnTo>
                      <a:lnTo>
                        <a:pt x="6" y="17"/>
                      </a:lnTo>
                      <a:lnTo>
                        <a:pt x="12" y="9"/>
                      </a:lnTo>
                      <a:close/>
                    </a:path>
                  </a:pathLst>
                </a:custGeom>
                <a:solidFill>
                  <a:srgbClr val="FF7F3F"/>
                </a:solidFill>
                <a:ln w="9525">
                  <a:noFill/>
                  <a:round/>
                  <a:headEnd/>
                  <a:tailEnd/>
                </a:ln>
              </p:spPr>
              <p:txBody>
                <a:bodyPr/>
                <a:lstStyle/>
                <a:p>
                  <a:endParaRPr lang="zh-CN" altLang="en-US"/>
                </a:p>
              </p:txBody>
            </p:sp>
            <p:sp>
              <p:nvSpPr>
                <p:cNvPr id="309311" name="Freeform 63"/>
                <p:cNvSpPr>
                  <a:spLocks/>
                </p:cNvSpPr>
                <p:nvPr/>
              </p:nvSpPr>
              <p:spPr bwMode="auto">
                <a:xfrm>
                  <a:off x="3343" y="1844"/>
                  <a:ext cx="109" cy="76"/>
                </a:xfrm>
                <a:custGeom>
                  <a:avLst/>
                  <a:gdLst/>
                  <a:ahLst/>
                  <a:cxnLst>
                    <a:cxn ang="0">
                      <a:pos x="2" y="63"/>
                    </a:cxn>
                    <a:cxn ang="0">
                      <a:pos x="0" y="53"/>
                    </a:cxn>
                    <a:cxn ang="0">
                      <a:pos x="2" y="40"/>
                    </a:cxn>
                    <a:cxn ang="0">
                      <a:pos x="6" y="29"/>
                    </a:cxn>
                    <a:cxn ang="0">
                      <a:pos x="10" y="21"/>
                    </a:cxn>
                    <a:cxn ang="0">
                      <a:pos x="16" y="13"/>
                    </a:cxn>
                    <a:cxn ang="0">
                      <a:pos x="24" y="9"/>
                    </a:cxn>
                    <a:cxn ang="0">
                      <a:pos x="29" y="6"/>
                    </a:cxn>
                    <a:cxn ang="0">
                      <a:pos x="39" y="3"/>
                    </a:cxn>
                    <a:cxn ang="0">
                      <a:pos x="49" y="0"/>
                    </a:cxn>
                    <a:cxn ang="0">
                      <a:pos x="60" y="0"/>
                    </a:cxn>
                    <a:cxn ang="0">
                      <a:pos x="74" y="1"/>
                    </a:cxn>
                    <a:cxn ang="0">
                      <a:pos x="82" y="5"/>
                    </a:cxn>
                    <a:cxn ang="0">
                      <a:pos x="88" y="9"/>
                    </a:cxn>
                    <a:cxn ang="0">
                      <a:pos x="97" y="14"/>
                    </a:cxn>
                    <a:cxn ang="0">
                      <a:pos x="103" y="21"/>
                    </a:cxn>
                    <a:cxn ang="0">
                      <a:pos x="109" y="24"/>
                    </a:cxn>
                    <a:cxn ang="0">
                      <a:pos x="103" y="24"/>
                    </a:cxn>
                    <a:cxn ang="0">
                      <a:pos x="103" y="27"/>
                    </a:cxn>
                    <a:cxn ang="0">
                      <a:pos x="103" y="31"/>
                    </a:cxn>
                    <a:cxn ang="0">
                      <a:pos x="103" y="37"/>
                    </a:cxn>
                    <a:cxn ang="0">
                      <a:pos x="105" y="45"/>
                    </a:cxn>
                    <a:cxn ang="0">
                      <a:pos x="105" y="55"/>
                    </a:cxn>
                    <a:cxn ang="0">
                      <a:pos x="101" y="65"/>
                    </a:cxn>
                    <a:cxn ang="0">
                      <a:pos x="101" y="50"/>
                    </a:cxn>
                    <a:cxn ang="0">
                      <a:pos x="101" y="40"/>
                    </a:cxn>
                    <a:cxn ang="0">
                      <a:pos x="97" y="35"/>
                    </a:cxn>
                    <a:cxn ang="0">
                      <a:pos x="93" y="34"/>
                    </a:cxn>
                    <a:cxn ang="0">
                      <a:pos x="91" y="31"/>
                    </a:cxn>
                    <a:cxn ang="0">
                      <a:pos x="88" y="31"/>
                    </a:cxn>
                    <a:cxn ang="0">
                      <a:pos x="80" y="34"/>
                    </a:cxn>
                    <a:cxn ang="0">
                      <a:pos x="74" y="34"/>
                    </a:cxn>
                    <a:cxn ang="0">
                      <a:pos x="66" y="34"/>
                    </a:cxn>
                    <a:cxn ang="0">
                      <a:pos x="59" y="32"/>
                    </a:cxn>
                    <a:cxn ang="0">
                      <a:pos x="53" y="32"/>
                    </a:cxn>
                    <a:cxn ang="0">
                      <a:pos x="59" y="34"/>
                    </a:cxn>
                    <a:cxn ang="0">
                      <a:pos x="62" y="35"/>
                    </a:cxn>
                    <a:cxn ang="0">
                      <a:pos x="57" y="35"/>
                    </a:cxn>
                    <a:cxn ang="0">
                      <a:pos x="49" y="35"/>
                    </a:cxn>
                    <a:cxn ang="0">
                      <a:pos x="41" y="35"/>
                    </a:cxn>
                    <a:cxn ang="0">
                      <a:pos x="33" y="34"/>
                    </a:cxn>
                    <a:cxn ang="0">
                      <a:pos x="27" y="34"/>
                    </a:cxn>
                    <a:cxn ang="0">
                      <a:pos x="26" y="34"/>
                    </a:cxn>
                    <a:cxn ang="0">
                      <a:pos x="26" y="35"/>
                    </a:cxn>
                    <a:cxn ang="0">
                      <a:pos x="27" y="39"/>
                    </a:cxn>
                    <a:cxn ang="0">
                      <a:pos x="27" y="44"/>
                    </a:cxn>
                    <a:cxn ang="0">
                      <a:pos x="27" y="48"/>
                    </a:cxn>
                    <a:cxn ang="0">
                      <a:pos x="24" y="53"/>
                    </a:cxn>
                    <a:cxn ang="0">
                      <a:pos x="20" y="60"/>
                    </a:cxn>
                    <a:cxn ang="0">
                      <a:pos x="20" y="66"/>
                    </a:cxn>
                    <a:cxn ang="0">
                      <a:pos x="20" y="73"/>
                    </a:cxn>
                    <a:cxn ang="0">
                      <a:pos x="22" y="76"/>
                    </a:cxn>
                    <a:cxn ang="0">
                      <a:pos x="16" y="71"/>
                    </a:cxn>
                    <a:cxn ang="0">
                      <a:pos x="8" y="65"/>
                    </a:cxn>
                    <a:cxn ang="0">
                      <a:pos x="6" y="66"/>
                    </a:cxn>
                    <a:cxn ang="0">
                      <a:pos x="4" y="70"/>
                    </a:cxn>
                    <a:cxn ang="0">
                      <a:pos x="2" y="63"/>
                    </a:cxn>
                  </a:cxnLst>
                  <a:rect l="0" t="0" r="r" b="b"/>
                  <a:pathLst>
                    <a:path w="109" h="76">
                      <a:moveTo>
                        <a:pt x="2" y="63"/>
                      </a:moveTo>
                      <a:lnTo>
                        <a:pt x="0" y="53"/>
                      </a:lnTo>
                      <a:lnTo>
                        <a:pt x="2" y="40"/>
                      </a:lnTo>
                      <a:lnTo>
                        <a:pt x="6" y="29"/>
                      </a:lnTo>
                      <a:lnTo>
                        <a:pt x="10" y="21"/>
                      </a:lnTo>
                      <a:lnTo>
                        <a:pt x="16" y="13"/>
                      </a:lnTo>
                      <a:lnTo>
                        <a:pt x="24" y="9"/>
                      </a:lnTo>
                      <a:lnTo>
                        <a:pt x="29" y="6"/>
                      </a:lnTo>
                      <a:lnTo>
                        <a:pt x="39" y="3"/>
                      </a:lnTo>
                      <a:lnTo>
                        <a:pt x="49" y="0"/>
                      </a:lnTo>
                      <a:lnTo>
                        <a:pt x="60" y="0"/>
                      </a:lnTo>
                      <a:lnTo>
                        <a:pt x="74" y="1"/>
                      </a:lnTo>
                      <a:lnTo>
                        <a:pt x="82" y="5"/>
                      </a:lnTo>
                      <a:lnTo>
                        <a:pt x="88" y="9"/>
                      </a:lnTo>
                      <a:lnTo>
                        <a:pt x="97" y="14"/>
                      </a:lnTo>
                      <a:lnTo>
                        <a:pt x="103" y="21"/>
                      </a:lnTo>
                      <a:lnTo>
                        <a:pt x="109" y="24"/>
                      </a:lnTo>
                      <a:lnTo>
                        <a:pt x="103" y="24"/>
                      </a:lnTo>
                      <a:lnTo>
                        <a:pt x="103" y="27"/>
                      </a:lnTo>
                      <a:lnTo>
                        <a:pt x="103" y="31"/>
                      </a:lnTo>
                      <a:lnTo>
                        <a:pt x="103" y="37"/>
                      </a:lnTo>
                      <a:lnTo>
                        <a:pt x="105" y="45"/>
                      </a:lnTo>
                      <a:lnTo>
                        <a:pt x="105" y="55"/>
                      </a:lnTo>
                      <a:lnTo>
                        <a:pt x="101" y="65"/>
                      </a:lnTo>
                      <a:lnTo>
                        <a:pt x="101" y="50"/>
                      </a:lnTo>
                      <a:lnTo>
                        <a:pt x="101" y="40"/>
                      </a:lnTo>
                      <a:lnTo>
                        <a:pt x="97" y="35"/>
                      </a:lnTo>
                      <a:lnTo>
                        <a:pt x="93" y="34"/>
                      </a:lnTo>
                      <a:lnTo>
                        <a:pt x="91" y="31"/>
                      </a:lnTo>
                      <a:lnTo>
                        <a:pt x="88" y="31"/>
                      </a:lnTo>
                      <a:lnTo>
                        <a:pt x="80" y="34"/>
                      </a:lnTo>
                      <a:lnTo>
                        <a:pt x="74" y="34"/>
                      </a:lnTo>
                      <a:lnTo>
                        <a:pt x="66" y="34"/>
                      </a:lnTo>
                      <a:lnTo>
                        <a:pt x="59" y="32"/>
                      </a:lnTo>
                      <a:lnTo>
                        <a:pt x="53" y="32"/>
                      </a:lnTo>
                      <a:lnTo>
                        <a:pt x="59" y="34"/>
                      </a:lnTo>
                      <a:lnTo>
                        <a:pt x="62" y="35"/>
                      </a:lnTo>
                      <a:lnTo>
                        <a:pt x="57" y="35"/>
                      </a:lnTo>
                      <a:lnTo>
                        <a:pt x="49" y="35"/>
                      </a:lnTo>
                      <a:lnTo>
                        <a:pt x="41" y="35"/>
                      </a:lnTo>
                      <a:lnTo>
                        <a:pt x="33" y="34"/>
                      </a:lnTo>
                      <a:lnTo>
                        <a:pt x="27" y="34"/>
                      </a:lnTo>
                      <a:lnTo>
                        <a:pt x="26" y="34"/>
                      </a:lnTo>
                      <a:lnTo>
                        <a:pt x="26" y="35"/>
                      </a:lnTo>
                      <a:lnTo>
                        <a:pt x="27" y="39"/>
                      </a:lnTo>
                      <a:lnTo>
                        <a:pt x="27" y="44"/>
                      </a:lnTo>
                      <a:lnTo>
                        <a:pt x="27" y="48"/>
                      </a:lnTo>
                      <a:lnTo>
                        <a:pt x="24" y="53"/>
                      </a:lnTo>
                      <a:lnTo>
                        <a:pt x="20" y="60"/>
                      </a:lnTo>
                      <a:lnTo>
                        <a:pt x="20" y="66"/>
                      </a:lnTo>
                      <a:lnTo>
                        <a:pt x="20" y="73"/>
                      </a:lnTo>
                      <a:lnTo>
                        <a:pt x="22" y="76"/>
                      </a:lnTo>
                      <a:lnTo>
                        <a:pt x="16" y="71"/>
                      </a:lnTo>
                      <a:lnTo>
                        <a:pt x="8" y="65"/>
                      </a:lnTo>
                      <a:lnTo>
                        <a:pt x="6" y="66"/>
                      </a:lnTo>
                      <a:lnTo>
                        <a:pt x="4" y="70"/>
                      </a:lnTo>
                      <a:lnTo>
                        <a:pt x="2" y="63"/>
                      </a:lnTo>
                      <a:close/>
                    </a:path>
                  </a:pathLst>
                </a:custGeom>
                <a:solidFill>
                  <a:srgbClr val="000000"/>
                </a:solidFill>
                <a:ln w="9525">
                  <a:noFill/>
                  <a:round/>
                  <a:headEnd/>
                  <a:tailEnd/>
                </a:ln>
              </p:spPr>
              <p:txBody>
                <a:bodyPr/>
                <a:lstStyle/>
                <a:p>
                  <a:endParaRPr lang="zh-CN" altLang="en-US"/>
                </a:p>
              </p:txBody>
            </p:sp>
          </p:grpSp>
          <p:grpSp>
            <p:nvGrpSpPr>
              <p:cNvPr id="309312" name="Group 64"/>
              <p:cNvGrpSpPr>
                <a:grpSpLocks/>
              </p:cNvGrpSpPr>
              <p:nvPr/>
            </p:nvGrpSpPr>
            <p:grpSpPr bwMode="auto">
              <a:xfrm>
                <a:off x="3254" y="2612"/>
                <a:ext cx="293" cy="64"/>
                <a:chOff x="3254" y="2612"/>
                <a:chExt cx="293" cy="64"/>
              </a:xfrm>
            </p:grpSpPr>
            <p:sp>
              <p:nvSpPr>
                <p:cNvPr id="309313" name="Freeform 65"/>
                <p:cNvSpPr>
                  <a:spLocks/>
                </p:cNvSpPr>
                <p:nvPr/>
              </p:nvSpPr>
              <p:spPr bwMode="auto">
                <a:xfrm>
                  <a:off x="3254" y="2612"/>
                  <a:ext cx="128" cy="64"/>
                </a:xfrm>
                <a:custGeom>
                  <a:avLst/>
                  <a:gdLst/>
                  <a:ahLst/>
                  <a:cxnLst>
                    <a:cxn ang="0">
                      <a:pos x="60" y="10"/>
                    </a:cxn>
                    <a:cxn ang="0">
                      <a:pos x="45" y="20"/>
                    </a:cxn>
                    <a:cxn ang="0">
                      <a:pos x="25" y="31"/>
                    </a:cxn>
                    <a:cxn ang="0">
                      <a:pos x="10" y="39"/>
                    </a:cxn>
                    <a:cxn ang="0">
                      <a:pos x="2" y="44"/>
                    </a:cxn>
                    <a:cxn ang="0">
                      <a:pos x="0" y="56"/>
                    </a:cxn>
                    <a:cxn ang="0">
                      <a:pos x="8" y="61"/>
                    </a:cxn>
                    <a:cxn ang="0">
                      <a:pos x="27" y="62"/>
                    </a:cxn>
                    <a:cxn ang="0">
                      <a:pos x="45" y="64"/>
                    </a:cxn>
                    <a:cxn ang="0">
                      <a:pos x="60" y="62"/>
                    </a:cxn>
                    <a:cxn ang="0">
                      <a:pos x="72" y="56"/>
                    </a:cxn>
                    <a:cxn ang="0">
                      <a:pos x="93" y="47"/>
                    </a:cxn>
                    <a:cxn ang="0">
                      <a:pos x="126" y="41"/>
                    </a:cxn>
                    <a:cxn ang="0">
                      <a:pos x="128" y="17"/>
                    </a:cxn>
                    <a:cxn ang="0">
                      <a:pos x="124" y="0"/>
                    </a:cxn>
                    <a:cxn ang="0">
                      <a:pos x="60" y="10"/>
                    </a:cxn>
                  </a:cxnLst>
                  <a:rect l="0" t="0" r="r" b="b"/>
                  <a:pathLst>
                    <a:path w="128" h="64">
                      <a:moveTo>
                        <a:pt x="60" y="10"/>
                      </a:moveTo>
                      <a:lnTo>
                        <a:pt x="45" y="20"/>
                      </a:lnTo>
                      <a:lnTo>
                        <a:pt x="25" y="31"/>
                      </a:lnTo>
                      <a:lnTo>
                        <a:pt x="10" y="39"/>
                      </a:lnTo>
                      <a:lnTo>
                        <a:pt x="2" y="44"/>
                      </a:lnTo>
                      <a:lnTo>
                        <a:pt x="0" y="56"/>
                      </a:lnTo>
                      <a:lnTo>
                        <a:pt x="8" y="61"/>
                      </a:lnTo>
                      <a:lnTo>
                        <a:pt x="27" y="62"/>
                      </a:lnTo>
                      <a:lnTo>
                        <a:pt x="45" y="64"/>
                      </a:lnTo>
                      <a:lnTo>
                        <a:pt x="60" y="62"/>
                      </a:lnTo>
                      <a:lnTo>
                        <a:pt x="72" y="56"/>
                      </a:lnTo>
                      <a:lnTo>
                        <a:pt x="93" y="47"/>
                      </a:lnTo>
                      <a:lnTo>
                        <a:pt x="126" y="41"/>
                      </a:lnTo>
                      <a:lnTo>
                        <a:pt x="128" y="17"/>
                      </a:lnTo>
                      <a:lnTo>
                        <a:pt x="124" y="0"/>
                      </a:lnTo>
                      <a:lnTo>
                        <a:pt x="60" y="10"/>
                      </a:lnTo>
                      <a:close/>
                    </a:path>
                  </a:pathLst>
                </a:custGeom>
                <a:solidFill>
                  <a:srgbClr val="3F1F00"/>
                </a:solidFill>
                <a:ln w="9525">
                  <a:noFill/>
                  <a:round/>
                  <a:headEnd/>
                  <a:tailEnd/>
                </a:ln>
              </p:spPr>
              <p:txBody>
                <a:bodyPr/>
                <a:lstStyle/>
                <a:p>
                  <a:endParaRPr lang="zh-CN" altLang="en-US"/>
                </a:p>
              </p:txBody>
            </p:sp>
            <p:sp>
              <p:nvSpPr>
                <p:cNvPr id="309314" name="Freeform 66"/>
                <p:cNvSpPr>
                  <a:spLocks/>
                </p:cNvSpPr>
                <p:nvPr/>
              </p:nvSpPr>
              <p:spPr bwMode="auto">
                <a:xfrm>
                  <a:off x="3413" y="2617"/>
                  <a:ext cx="134" cy="54"/>
                </a:xfrm>
                <a:custGeom>
                  <a:avLst/>
                  <a:gdLst/>
                  <a:ahLst/>
                  <a:cxnLst>
                    <a:cxn ang="0">
                      <a:pos x="2" y="0"/>
                    </a:cxn>
                    <a:cxn ang="0">
                      <a:pos x="0" y="21"/>
                    </a:cxn>
                    <a:cxn ang="0">
                      <a:pos x="2" y="38"/>
                    </a:cxn>
                    <a:cxn ang="0">
                      <a:pos x="33" y="42"/>
                    </a:cxn>
                    <a:cxn ang="0">
                      <a:pos x="49" y="42"/>
                    </a:cxn>
                    <a:cxn ang="0">
                      <a:pos x="70" y="49"/>
                    </a:cxn>
                    <a:cxn ang="0">
                      <a:pos x="97" y="52"/>
                    </a:cxn>
                    <a:cxn ang="0">
                      <a:pos x="132" y="54"/>
                    </a:cxn>
                    <a:cxn ang="0">
                      <a:pos x="134" y="46"/>
                    </a:cxn>
                    <a:cxn ang="0">
                      <a:pos x="134" y="38"/>
                    </a:cxn>
                    <a:cxn ang="0">
                      <a:pos x="105" y="26"/>
                    </a:cxn>
                    <a:cxn ang="0">
                      <a:pos x="76" y="12"/>
                    </a:cxn>
                    <a:cxn ang="0">
                      <a:pos x="56" y="0"/>
                    </a:cxn>
                    <a:cxn ang="0">
                      <a:pos x="2" y="0"/>
                    </a:cxn>
                  </a:cxnLst>
                  <a:rect l="0" t="0" r="r" b="b"/>
                  <a:pathLst>
                    <a:path w="134" h="54">
                      <a:moveTo>
                        <a:pt x="2" y="0"/>
                      </a:moveTo>
                      <a:lnTo>
                        <a:pt x="0" y="21"/>
                      </a:lnTo>
                      <a:lnTo>
                        <a:pt x="2" y="38"/>
                      </a:lnTo>
                      <a:lnTo>
                        <a:pt x="33" y="42"/>
                      </a:lnTo>
                      <a:lnTo>
                        <a:pt x="49" y="42"/>
                      </a:lnTo>
                      <a:lnTo>
                        <a:pt x="70" y="49"/>
                      </a:lnTo>
                      <a:lnTo>
                        <a:pt x="97" y="52"/>
                      </a:lnTo>
                      <a:lnTo>
                        <a:pt x="132" y="54"/>
                      </a:lnTo>
                      <a:lnTo>
                        <a:pt x="134" y="46"/>
                      </a:lnTo>
                      <a:lnTo>
                        <a:pt x="134" y="38"/>
                      </a:lnTo>
                      <a:lnTo>
                        <a:pt x="105" y="26"/>
                      </a:lnTo>
                      <a:lnTo>
                        <a:pt x="76" y="12"/>
                      </a:lnTo>
                      <a:lnTo>
                        <a:pt x="56" y="0"/>
                      </a:lnTo>
                      <a:lnTo>
                        <a:pt x="2" y="0"/>
                      </a:lnTo>
                      <a:close/>
                    </a:path>
                  </a:pathLst>
                </a:custGeom>
                <a:solidFill>
                  <a:srgbClr val="3F1F00"/>
                </a:solidFill>
                <a:ln w="9525">
                  <a:noFill/>
                  <a:round/>
                  <a:headEnd/>
                  <a:tailEnd/>
                </a:ln>
              </p:spPr>
              <p:txBody>
                <a:bodyPr/>
                <a:lstStyle/>
                <a:p>
                  <a:endParaRPr lang="zh-CN" altLang="en-US"/>
                </a:p>
              </p:txBody>
            </p:sp>
          </p:grpSp>
          <p:sp>
            <p:nvSpPr>
              <p:cNvPr id="309315" name="Freeform 67"/>
              <p:cNvSpPr>
                <a:spLocks/>
              </p:cNvSpPr>
              <p:nvPr/>
            </p:nvSpPr>
            <p:spPr bwMode="auto">
              <a:xfrm>
                <a:off x="3305" y="2197"/>
                <a:ext cx="199" cy="438"/>
              </a:xfrm>
              <a:custGeom>
                <a:avLst/>
                <a:gdLst/>
                <a:ahLst/>
                <a:cxnLst>
                  <a:cxn ang="0">
                    <a:pos x="5" y="0"/>
                  </a:cxn>
                  <a:cxn ang="0">
                    <a:pos x="0" y="37"/>
                  </a:cxn>
                  <a:cxn ang="0">
                    <a:pos x="0" y="98"/>
                  </a:cxn>
                  <a:cxn ang="0">
                    <a:pos x="0" y="169"/>
                  </a:cxn>
                  <a:cxn ang="0">
                    <a:pos x="5" y="212"/>
                  </a:cxn>
                  <a:cxn ang="0">
                    <a:pos x="5" y="230"/>
                  </a:cxn>
                  <a:cxn ang="0">
                    <a:pos x="2" y="296"/>
                  </a:cxn>
                  <a:cxn ang="0">
                    <a:pos x="3" y="344"/>
                  </a:cxn>
                  <a:cxn ang="0">
                    <a:pos x="9" y="410"/>
                  </a:cxn>
                  <a:cxn ang="0">
                    <a:pos x="9" y="427"/>
                  </a:cxn>
                  <a:cxn ang="0">
                    <a:pos x="21" y="436"/>
                  </a:cxn>
                  <a:cxn ang="0">
                    <a:pos x="71" y="425"/>
                  </a:cxn>
                  <a:cxn ang="0">
                    <a:pos x="87" y="285"/>
                  </a:cxn>
                  <a:cxn ang="0">
                    <a:pos x="91" y="197"/>
                  </a:cxn>
                  <a:cxn ang="0">
                    <a:pos x="97" y="119"/>
                  </a:cxn>
                  <a:cxn ang="0">
                    <a:pos x="102" y="243"/>
                  </a:cxn>
                  <a:cxn ang="0">
                    <a:pos x="108" y="423"/>
                  </a:cxn>
                  <a:cxn ang="0">
                    <a:pos x="159" y="438"/>
                  </a:cxn>
                  <a:cxn ang="0">
                    <a:pos x="170" y="427"/>
                  </a:cxn>
                  <a:cxn ang="0">
                    <a:pos x="182" y="267"/>
                  </a:cxn>
                  <a:cxn ang="0">
                    <a:pos x="184" y="191"/>
                  </a:cxn>
                  <a:cxn ang="0">
                    <a:pos x="199" y="21"/>
                  </a:cxn>
                  <a:cxn ang="0">
                    <a:pos x="195" y="2"/>
                  </a:cxn>
                  <a:cxn ang="0">
                    <a:pos x="5" y="0"/>
                  </a:cxn>
                </a:cxnLst>
                <a:rect l="0" t="0" r="r" b="b"/>
                <a:pathLst>
                  <a:path w="199" h="438">
                    <a:moveTo>
                      <a:pt x="5" y="0"/>
                    </a:moveTo>
                    <a:lnTo>
                      <a:pt x="0" y="37"/>
                    </a:lnTo>
                    <a:lnTo>
                      <a:pt x="0" y="98"/>
                    </a:lnTo>
                    <a:lnTo>
                      <a:pt x="0" y="169"/>
                    </a:lnTo>
                    <a:lnTo>
                      <a:pt x="5" y="212"/>
                    </a:lnTo>
                    <a:lnTo>
                      <a:pt x="5" y="230"/>
                    </a:lnTo>
                    <a:lnTo>
                      <a:pt x="2" y="296"/>
                    </a:lnTo>
                    <a:lnTo>
                      <a:pt x="3" y="344"/>
                    </a:lnTo>
                    <a:lnTo>
                      <a:pt x="9" y="410"/>
                    </a:lnTo>
                    <a:lnTo>
                      <a:pt x="9" y="427"/>
                    </a:lnTo>
                    <a:lnTo>
                      <a:pt x="21" y="436"/>
                    </a:lnTo>
                    <a:lnTo>
                      <a:pt x="71" y="425"/>
                    </a:lnTo>
                    <a:lnTo>
                      <a:pt x="87" y="285"/>
                    </a:lnTo>
                    <a:lnTo>
                      <a:pt x="91" y="197"/>
                    </a:lnTo>
                    <a:lnTo>
                      <a:pt x="97" y="119"/>
                    </a:lnTo>
                    <a:lnTo>
                      <a:pt x="102" y="243"/>
                    </a:lnTo>
                    <a:lnTo>
                      <a:pt x="108" y="423"/>
                    </a:lnTo>
                    <a:lnTo>
                      <a:pt x="159" y="438"/>
                    </a:lnTo>
                    <a:lnTo>
                      <a:pt x="170" y="427"/>
                    </a:lnTo>
                    <a:lnTo>
                      <a:pt x="182" y="267"/>
                    </a:lnTo>
                    <a:lnTo>
                      <a:pt x="184" y="191"/>
                    </a:lnTo>
                    <a:lnTo>
                      <a:pt x="199" y="21"/>
                    </a:lnTo>
                    <a:lnTo>
                      <a:pt x="195" y="2"/>
                    </a:lnTo>
                    <a:lnTo>
                      <a:pt x="5" y="0"/>
                    </a:lnTo>
                    <a:close/>
                  </a:path>
                </a:pathLst>
              </a:custGeom>
              <a:solidFill>
                <a:srgbClr val="000000"/>
              </a:solidFill>
              <a:ln w="9525">
                <a:noFill/>
                <a:round/>
                <a:headEnd/>
                <a:tailEnd/>
              </a:ln>
            </p:spPr>
            <p:txBody>
              <a:bodyPr/>
              <a:lstStyle/>
              <a:p>
                <a:endParaRPr lang="zh-CN" altLang="en-US"/>
              </a:p>
            </p:txBody>
          </p:sp>
        </p:grpSp>
      </p:grpSp>
      <p:grpSp>
        <p:nvGrpSpPr>
          <p:cNvPr id="309316" name="Group 68"/>
          <p:cNvGrpSpPr>
            <a:grpSpLocks/>
          </p:cNvGrpSpPr>
          <p:nvPr/>
        </p:nvGrpSpPr>
        <p:grpSpPr bwMode="auto">
          <a:xfrm>
            <a:off x="4627563" y="3724275"/>
            <a:ext cx="417512" cy="846138"/>
            <a:chOff x="2208" y="1928"/>
            <a:chExt cx="211" cy="813"/>
          </a:xfrm>
        </p:grpSpPr>
        <p:grpSp>
          <p:nvGrpSpPr>
            <p:cNvPr id="309317" name="Group 69"/>
            <p:cNvGrpSpPr>
              <a:grpSpLocks/>
            </p:cNvGrpSpPr>
            <p:nvPr/>
          </p:nvGrpSpPr>
          <p:grpSpPr bwMode="auto">
            <a:xfrm>
              <a:off x="2210" y="2181"/>
              <a:ext cx="205" cy="237"/>
              <a:chOff x="2210" y="2181"/>
              <a:chExt cx="205" cy="237"/>
            </a:xfrm>
          </p:grpSpPr>
          <p:sp>
            <p:nvSpPr>
              <p:cNvPr id="309318" name="Freeform 70"/>
              <p:cNvSpPr>
                <a:spLocks/>
              </p:cNvSpPr>
              <p:nvPr/>
            </p:nvSpPr>
            <p:spPr bwMode="auto">
              <a:xfrm>
                <a:off x="2210" y="2187"/>
                <a:ext cx="56" cy="231"/>
              </a:xfrm>
              <a:custGeom>
                <a:avLst/>
                <a:gdLst/>
                <a:ahLst/>
                <a:cxnLst>
                  <a:cxn ang="0">
                    <a:pos x="2" y="0"/>
                  </a:cxn>
                  <a:cxn ang="0">
                    <a:pos x="0" y="52"/>
                  </a:cxn>
                  <a:cxn ang="0">
                    <a:pos x="9" y="124"/>
                  </a:cxn>
                  <a:cxn ang="0">
                    <a:pos x="17" y="188"/>
                  </a:cxn>
                  <a:cxn ang="0">
                    <a:pos x="31" y="225"/>
                  </a:cxn>
                  <a:cxn ang="0">
                    <a:pos x="37" y="231"/>
                  </a:cxn>
                  <a:cxn ang="0">
                    <a:pos x="40" y="222"/>
                  </a:cxn>
                  <a:cxn ang="0">
                    <a:pos x="42" y="194"/>
                  </a:cxn>
                  <a:cxn ang="0">
                    <a:pos x="56" y="188"/>
                  </a:cxn>
                  <a:cxn ang="0">
                    <a:pos x="38" y="166"/>
                  </a:cxn>
                  <a:cxn ang="0">
                    <a:pos x="27" y="155"/>
                  </a:cxn>
                  <a:cxn ang="0">
                    <a:pos x="29" y="47"/>
                  </a:cxn>
                  <a:cxn ang="0">
                    <a:pos x="35" y="5"/>
                  </a:cxn>
                  <a:cxn ang="0">
                    <a:pos x="2" y="0"/>
                  </a:cxn>
                </a:cxnLst>
                <a:rect l="0" t="0" r="r" b="b"/>
                <a:pathLst>
                  <a:path w="56" h="231">
                    <a:moveTo>
                      <a:pt x="2" y="0"/>
                    </a:moveTo>
                    <a:lnTo>
                      <a:pt x="0" y="52"/>
                    </a:lnTo>
                    <a:lnTo>
                      <a:pt x="9" y="124"/>
                    </a:lnTo>
                    <a:lnTo>
                      <a:pt x="17" y="188"/>
                    </a:lnTo>
                    <a:lnTo>
                      <a:pt x="31" y="225"/>
                    </a:lnTo>
                    <a:lnTo>
                      <a:pt x="37" y="231"/>
                    </a:lnTo>
                    <a:lnTo>
                      <a:pt x="40" y="222"/>
                    </a:lnTo>
                    <a:lnTo>
                      <a:pt x="42" y="194"/>
                    </a:lnTo>
                    <a:lnTo>
                      <a:pt x="56" y="188"/>
                    </a:lnTo>
                    <a:lnTo>
                      <a:pt x="38" y="166"/>
                    </a:lnTo>
                    <a:lnTo>
                      <a:pt x="27" y="155"/>
                    </a:lnTo>
                    <a:lnTo>
                      <a:pt x="29" y="47"/>
                    </a:lnTo>
                    <a:lnTo>
                      <a:pt x="35" y="5"/>
                    </a:lnTo>
                    <a:lnTo>
                      <a:pt x="2" y="0"/>
                    </a:lnTo>
                    <a:close/>
                  </a:path>
                </a:pathLst>
              </a:custGeom>
              <a:solidFill>
                <a:srgbClr val="FFBF7F"/>
              </a:solidFill>
              <a:ln w="9525">
                <a:noFill/>
                <a:round/>
                <a:headEnd/>
                <a:tailEnd/>
              </a:ln>
            </p:spPr>
            <p:txBody>
              <a:bodyPr/>
              <a:lstStyle/>
              <a:p>
                <a:endParaRPr lang="zh-CN" altLang="en-US"/>
              </a:p>
            </p:txBody>
          </p:sp>
          <p:sp>
            <p:nvSpPr>
              <p:cNvPr id="309319" name="Freeform 71"/>
              <p:cNvSpPr>
                <a:spLocks/>
              </p:cNvSpPr>
              <p:nvPr/>
            </p:nvSpPr>
            <p:spPr bwMode="auto">
              <a:xfrm>
                <a:off x="2367" y="2181"/>
                <a:ext cx="48" cy="216"/>
              </a:xfrm>
              <a:custGeom>
                <a:avLst/>
                <a:gdLst/>
                <a:ahLst/>
                <a:cxnLst>
                  <a:cxn ang="0">
                    <a:pos x="13" y="6"/>
                  </a:cxn>
                  <a:cxn ang="0">
                    <a:pos x="21" y="45"/>
                  </a:cxn>
                  <a:cxn ang="0">
                    <a:pos x="19" y="137"/>
                  </a:cxn>
                  <a:cxn ang="0">
                    <a:pos x="0" y="176"/>
                  </a:cxn>
                  <a:cxn ang="0">
                    <a:pos x="4" y="179"/>
                  </a:cxn>
                  <a:cxn ang="0">
                    <a:pos x="0" y="200"/>
                  </a:cxn>
                  <a:cxn ang="0">
                    <a:pos x="4" y="216"/>
                  </a:cxn>
                  <a:cxn ang="0">
                    <a:pos x="19" y="190"/>
                  </a:cxn>
                  <a:cxn ang="0">
                    <a:pos x="35" y="141"/>
                  </a:cxn>
                  <a:cxn ang="0">
                    <a:pos x="48" y="36"/>
                  </a:cxn>
                  <a:cxn ang="0">
                    <a:pos x="42" y="0"/>
                  </a:cxn>
                  <a:cxn ang="0">
                    <a:pos x="13" y="6"/>
                  </a:cxn>
                </a:cxnLst>
                <a:rect l="0" t="0" r="r" b="b"/>
                <a:pathLst>
                  <a:path w="48" h="216">
                    <a:moveTo>
                      <a:pt x="13" y="6"/>
                    </a:moveTo>
                    <a:lnTo>
                      <a:pt x="21" y="45"/>
                    </a:lnTo>
                    <a:lnTo>
                      <a:pt x="19" y="137"/>
                    </a:lnTo>
                    <a:lnTo>
                      <a:pt x="0" y="176"/>
                    </a:lnTo>
                    <a:lnTo>
                      <a:pt x="4" y="179"/>
                    </a:lnTo>
                    <a:lnTo>
                      <a:pt x="0" y="200"/>
                    </a:lnTo>
                    <a:lnTo>
                      <a:pt x="4" y="216"/>
                    </a:lnTo>
                    <a:lnTo>
                      <a:pt x="19" y="190"/>
                    </a:lnTo>
                    <a:lnTo>
                      <a:pt x="35" y="141"/>
                    </a:lnTo>
                    <a:lnTo>
                      <a:pt x="48" y="36"/>
                    </a:lnTo>
                    <a:lnTo>
                      <a:pt x="42" y="0"/>
                    </a:lnTo>
                    <a:lnTo>
                      <a:pt x="13" y="6"/>
                    </a:lnTo>
                    <a:close/>
                  </a:path>
                </a:pathLst>
              </a:custGeom>
              <a:solidFill>
                <a:srgbClr val="FFBF7F"/>
              </a:solidFill>
              <a:ln w="9525">
                <a:noFill/>
                <a:round/>
                <a:headEnd/>
                <a:tailEnd/>
              </a:ln>
            </p:spPr>
            <p:txBody>
              <a:bodyPr/>
              <a:lstStyle/>
              <a:p>
                <a:endParaRPr lang="zh-CN" altLang="en-US"/>
              </a:p>
            </p:txBody>
          </p:sp>
        </p:grpSp>
        <p:sp>
          <p:nvSpPr>
            <p:cNvPr id="309320" name="Freeform 72"/>
            <p:cNvSpPr>
              <a:spLocks/>
            </p:cNvSpPr>
            <p:nvPr/>
          </p:nvSpPr>
          <p:spPr bwMode="auto">
            <a:xfrm>
              <a:off x="2208" y="2046"/>
              <a:ext cx="211" cy="350"/>
            </a:xfrm>
            <a:custGeom>
              <a:avLst/>
              <a:gdLst/>
              <a:ahLst/>
              <a:cxnLst>
                <a:cxn ang="0">
                  <a:pos x="85" y="0"/>
                </a:cxn>
                <a:cxn ang="0">
                  <a:pos x="33" y="22"/>
                </a:cxn>
                <a:cxn ang="0">
                  <a:pos x="27" y="31"/>
                </a:cxn>
                <a:cxn ang="0">
                  <a:pos x="0" y="143"/>
                </a:cxn>
                <a:cxn ang="0">
                  <a:pos x="4" y="262"/>
                </a:cxn>
                <a:cxn ang="0">
                  <a:pos x="37" y="254"/>
                </a:cxn>
                <a:cxn ang="0">
                  <a:pos x="39" y="148"/>
                </a:cxn>
                <a:cxn ang="0">
                  <a:pos x="44" y="118"/>
                </a:cxn>
                <a:cxn ang="0">
                  <a:pos x="46" y="180"/>
                </a:cxn>
                <a:cxn ang="0">
                  <a:pos x="37" y="288"/>
                </a:cxn>
                <a:cxn ang="0">
                  <a:pos x="52" y="288"/>
                </a:cxn>
                <a:cxn ang="0">
                  <a:pos x="50" y="325"/>
                </a:cxn>
                <a:cxn ang="0">
                  <a:pos x="52" y="346"/>
                </a:cxn>
                <a:cxn ang="0">
                  <a:pos x="106" y="350"/>
                </a:cxn>
                <a:cxn ang="0">
                  <a:pos x="151" y="340"/>
                </a:cxn>
                <a:cxn ang="0">
                  <a:pos x="178" y="340"/>
                </a:cxn>
                <a:cxn ang="0">
                  <a:pos x="174" y="281"/>
                </a:cxn>
                <a:cxn ang="0">
                  <a:pos x="178" y="254"/>
                </a:cxn>
                <a:cxn ang="0">
                  <a:pos x="164" y="171"/>
                </a:cxn>
                <a:cxn ang="0">
                  <a:pos x="164" y="128"/>
                </a:cxn>
                <a:cxn ang="0">
                  <a:pos x="168" y="144"/>
                </a:cxn>
                <a:cxn ang="0">
                  <a:pos x="174" y="239"/>
                </a:cxn>
                <a:cxn ang="0">
                  <a:pos x="201" y="244"/>
                </a:cxn>
                <a:cxn ang="0">
                  <a:pos x="211" y="135"/>
                </a:cxn>
                <a:cxn ang="0">
                  <a:pos x="180" y="29"/>
                </a:cxn>
                <a:cxn ang="0">
                  <a:pos x="126" y="0"/>
                </a:cxn>
                <a:cxn ang="0">
                  <a:pos x="85" y="0"/>
                </a:cxn>
              </a:cxnLst>
              <a:rect l="0" t="0" r="r" b="b"/>
              <a:pathLst>
                <a:path w="211" h="350">
                  <a:moveTo>
                    <a:pt x="85" y="0"/>
                  </a:moveTo>
                  <a:lnTo>
                    <a:pt x="33" y="22"/>
                  </a:lnTo>
                  <a:lnTo>
                    <a:pt x="27" y="31"/>
                  </a:lnTo>
                  <a:lnTo>
                    <a:pt x="0" y="143"/>
                  </a:lnTo>
                  <a:lnTo>
                    <a:pt x="4" y="262"/>
                  </a:lnTo>
                  <a:lnTo>
                    <a:pt x="37" y="254"/>
                  </a:lnTo>
                  <a:lnTo>
                    <a:pt x="39" y="148"/>
                  </a:lnTo>
                  <a:lnTo>
                    <a:pt x="44" y="118"/>
                  </a:lnTo>
                  <a:lnTo>
                    <a:pt x="46" y="180"/>
                  </a:lnTo>
                  <a:lnTo>
                    <a:pt x="37" y="288"/>
                  </a:lnTo>
                  <a:lnTo>
                    <a:pt x="52" y="288"/>
                  </a:lnTo>
                  <a:lnTo>
                    <a:pt x="50" y="325"/>
                  </a:lnTo>
                  <a:lnTo>
                    <a:pt x="52" y="346"/>
                  </a:lnTo>
                  <a:lnTo>
                    <a:pt x="106" y="350"/>
                  </a:lnTo>
                  <a:lnTo>
                    <a:pt x="151" y="340"/>
                  </a:lnTo>
                  <a:lnTo>
                    <a:pt x="178" y="340"/>
                  </a:lnTo>
                  <a:lnTo>
                    <a:pt x="174" y="281"/>
                  </a:lnTo>
                  <a:lnTo>
                    <a:pt x="178" y="254"/>
                  </a:lnTo>
                  <a:lnTo>
                    <a:pt x="164" y="171"/>
                  </a:lnTo>
                  <a:lnTo>
                    <a:pt x="164" y="128"/>
                  </a:lnTo>
                  <a:lnTo>
                    <a:pt x="168" y="144"/>
                  </a:lnTo>
                  <a:lnTo>
                    <a:pt x="174" y="239"/>
                  </a:lnTo>
                  <a:lnTo>
                    <a:pt x="201" y="244"/>
                  </a:lnTo>
                  <a:lnTo>
                    <a:pt x="211" y="135"/>
                  </a:lnTo>
                  <a:lnTo>
                    <a:pt x="180" y="29"/>
                  </a:lnTo>
                  <a:lnTo>
                    <a:pt x="126" y="0"/>
                  </a:lnTo>
                  <a:lnTo>
                    <a:pt x="85" y="0"/>
                  </a:lnTo>
                  <a:close/>
                </a:path>
              </a:pathLst>
            </a:custGeom>
            <a:solidFill>
              <a:srgbClr val="9FBFFF"/>
            </a:solidFill>
            <a:ln w="9525">
              <a:solidFill>
                <a:srgbClr val="9FBFFF"/>
              </a:solidFill>
              <a:prstDash val="solid"/>
              <a:round/>
              <a:headEnd/>
              <a:tailEnd/>
            </a:ln>
          </p:spPr>
          <p:txBody>
            <a:bodyPr/>
            <a:lstStyle/>
            <a:p>
              <a:endParaRPr lang="zh-CN" altLang="en-US"/>
            </a:p>
          </p:txBody>
        </p:sp>
        <p:grpSp>
          <p:nvGrpSpPr>
            <p:cNvPr id="309321" name="Group 73"/>
            <p:cNvGrpSpPr>
              <a:grpSpLocks/>
            </p:cNvGrpSpPr>
            <p:nvPr/>
          </p:nvGrpSpPr>
          <p:grpSpPr bwMode="auto">
            <a:xfrm>
              <a:off x="2245" y="1928"/>
              <a:ext cx="131" cy="813"/>
              <a:chOff x="2245" y="1928"/>
              <a:chExt cx="131" cy="813"/>
            </a:xfrm>
          </p:grpSpPr>
          <p:sp>
            <p:nvSpPr>
              <p:cNvPr id="309322" name="Freeform 74"/>
              <p:cNvSpPr>
                <a:spLocks/>
              </p:cNvSpPr>
              <p:nvPr/>
            </p:nvSpPr>
            <p:spPr bwMode="auto">
              <a:xfrm>
                <a:off x="2250" y="2384"/>
                <a:ext cx="124" cy="332"/>
              </a:xfrm>
              <a:custGeom>
                <a:avLst/>
                <a:gdLst/>
                <a:ahLst/>
                <a:cxnLst>
                  <a:cxn ang="0">
                    <a:pos x="18" y="5"/>
                  </a:cxn>
                  <a:cxn ang="0">
                    <a:pos x="22" y="122"/>
                  </a:cxn>
                  <a:cxn ang="0">
                    <a:pos x="20" y="153"/>
                  </a:cxn>
                  <a:cxn ang="0">
                    <a:pos x="20" y="186"/>
                  </a:cxn>
                  <a:cxn ang="0">
                    <a:pos x="22" y="215"/>
                  </a:cxn>
                  <a:cxn ang="0">
                    <a:pos x="24" y="240"/>
                  </a:cxn>
                  <a:cxn ang="0">
                    <a:pos x="24" y="269"/>
                  </a:cxn>
                  <a:cxn ang="0">
                    <a:pos x="22" y="282"/>
                  </a:cxn>
                  <a:cxn ang="0">
                    <a:pos x="6" y="318"/>
                  </a:cxn>
                  <a:cxn ang="0">
                    <a:pos x="0" y="332"/>
                  </a:cxn>
                  <a:cxn ang="0">
                    <a:pos x="26" y="332"/>
                  </a:cxn>
                  <a:cxn ang="0">
                    <a:pos x="35" y="316"/>
                  </a:cxn>
                  <a:cxn ang="0">
                    <a:pos x="43" y="297"/>
                  </a:cxn>
                  <a:cxn ang="0">
                    <a:pos x="47" y="267"/>
                  </a:cxn>
                  <a:cxn ang="0">
                    <a:pos x="60" y="186"/>
                  </a:cxn>
                  <a:cxn ang="0">
                    <a:pos x="64" y="163"/>
                  </a:cxn>
                  <a:cxn ang="0">
                    <a:pos x="62" y="207"/>
                  </a:cxn>
                  <a:cxn ang="0">
                    <a:pos x="66" y="235"/>
                  </a:cxn>
                  <a:cxn ang="0">
                    <a:pos x="68" y="259"/>
                  </a:cxn>
                  <a:cxn ang="0">
                    <a:pos x="64" y="282"/>
                  </a:cxn>
                  <a:cxn ang="0">
                    <a:pos x="66" y="293"/>
                  </a:cxn>
                  <a:cxn ang="0">
                    <a:pos x="82" y="329"/>
                  </a:cxn>
                  <a:cxn ang="0">
                    <a:pos x="95" y="329"/>
                  </a:cxn>
                  <a:cxn ang="0">
                    <a:pos x="103" y="329"/>
                  </a:cxn>
                  <a:cxn ang="0">
                    <a:pos x="111" y="323"/>
                  </a:cxn>
                  <a:cxn ang="0">
                    <a:pos x="90" y="282"/>
                  </a:cxn>
                  <a:cxn ang="0">
                    <a:pos x="101" y="201"/>
                  </a:cxn>
                  <a:cxn ang="0">
                    <a:pos x="105" y="162"/>
                  </a:cxn>
                  <a:cxn ang="0">
                    <a:pos x="124" y="0"/>
                  </a:cxn>
                  <a:cxn ang="0">
                    <a:pos x="18" y="5"/>
                  </a:cxn>
                </a:cxnLst>
                <a:rect l="0" t="0" r="r" b="b"/>
                <a:pathLst>
                  <a:path w="124" h="332">
                    <a:moveTo>
                      <a:pt x="18" y="5"/>
                    </a:moveTo>
                    <a:lnTo>
                      <a:pt x="22" y="122"/>
                    </a:lnTo>
                    <a:lnTo>
                      <a:pt x="20" y="153"/>
                    </a:lnTo>
                    <a:lnTo>
                      <a:pt x="20" y="186"/>
                    </a:lnTo>
                    <a:lnTo>
                      <a:pt x="22" y="215"/>
                    </a:lnTo>
                    <a:lnTo>
                      <a:pt x="24" y="240"/>
                    </a:lnTo>
                    <a:lnTo>
                      <a:pt x="24" y="269"/>
                    </a:lnTo>
                    <a:lnTo>
                      <a:pt x="22" y="282"/>
                    </a:lnTo>
                    <a:lnTo>
                      <a:pt x="6" y="318"/>
                    </a:lnTo>
                    <a:lnTo>
                      <a:pt x="0" y="332"/>
                    </a:lnTo>
                    <a:lnTo>
                      <a:pt x="26" y="332"/>
                    </a:lnTo>
                    <a:lnTo>
                      <a:pt x="35" y="316"/>
                    </a:lnTo>
                    <a:lnTo>
                      <a:pt x="43" y="297"/>
                    </a:lnTo>
                    <a:lnTo>
                      <a:pt x="47" y="267"/>
                    </a:lnTo>
                    <a:lnTo>
                      <a:pt x="60" y="186"/>
                    </a:lnTo>
                    <a:lnTo>
                      <a:pt x="64" y="163"/>
                    </a:lnTo>
                    <a:lnTo>
                      <a:pt x="62" y="207"/>
                    </a:lnTo>
                    <a:lnTo>
                      <a:pt x="66" y="235"/>
                    </a:lnTo>
                    <a:lnTo>
                      <a:pt x="68" y="259"/>
                    </a:lnTo>
                    <a:lnTo>
                      <a:pt x="64" y="282"/>
                    </a:lnTo>
                    <a:lnTo>
                      <a:pt x="66" y="293"/>
                    </a:lnTo>
                    <a:lnTo>
                      <a:pt x="82" y="329"/>
                    </a:lnTo>
                    <a:lnTo>
                      <a:pt x="95" y="329"/>
                    </a:lnTo>
                    <a:lnTo>
                      <a:pt x="103" y="329"/>
                    </a:lnTo>
                    <a:lnTo>
                      <a:pt x="111" y="323"/>
                    </a:lnTo>
                    <a:lnTo>
                      <a:pt x="90" y="282"/>
                    </a:lnTo>
                    <a:lnTo>
                      <a:pt x="101" y="201"/>
                    </a:lnTo>
                    <a:lnTo>
                      <a:pt x="105" y="162"/>
                    </a:lnTo>
                    <a:lnTo>
                      <a:pt x="124" y="0"/>
                    </a:lnTo>
                    <a:lnTo>
                      <a:pt x="18" y="5"/>
                    </a:lnTo>
                    <a:close/>
                  </a:path>
                </a:pathLst>
              </a:custGeom>
              <a:solidFill>
                <a:srgbClr val="FFBF7F"/>
              </a:solidFill>
              <a:ln w="9525">
                <a:noFill/>
                <a:round/>
                <a:headEnd/>
                <a:tailEnd/>
              </a:ln>
            </p:spPr>
            <p:txBody>
              <a:bodyPr/>
              <a:lstStyle/>
              <a:p>
                <a:endParaRPr lang="zh-CN" altLang="en-US"/>
              </a:p>
            </p:txBody>
          </p:sp>
          <p:grpSp>
            <p:nvGrpSpPr>
              <p:cNvPr id="309323" name="Group 75"/>
              <p:cNvGrpSpPr>
                <a:grpSpLocks/>
              </p:cNvGrpSpPr>
              <p:nvPr/>
            </p:nvGrpSpPr>
            <p:grpSpPr bwMode="auto">
              <a:xfrm>
                <a:off x="2270" y="2046"/>
                <a:ext cx="91" cy="179"/>
                <a:chOff x="2270" y="2046"/>
                <a:chExt cx="91" cy="179"/>
              </a:xfrm>
            </p:grpSpPr>
            <p:sp>
              <p:nvSpPr>
                <p:cNvPr id="309324" name="Freeform 76"/>
                <p:cNvSpPr>
                  <a:spLocks/>
                </p:cNvSpPr>
                <p:nvPr/>
              </p:nvSpPr>
              <p:spPr bwMode="auto">
                <a:xfrm>
                  <a:off x="2289" y="2046"/>
                  <a:ext cx="49" cy="21"/>
                </a:xfrm>
                <a:custGeom>
                  <a:avLst/>
                  <a:gdLst/>
                  <a:ahLst/>
                  <a:cxnLst>
                    <a:cxn ang="0">
                      <a:pos x="0" y="3"/>
                    </a:cxn>
                    <a:cxn ang="0">
                      <a:pos x="12" y="21"/>
                    </a:cxn>
                    <a:cxn ang="0">
                      <a:pos x="25" y="0"/>
                    </a:cxn>
                    <a:cxn ang="0">
                      <a:pos x="39" y="21"/>
                    </a:cxn>
                    <a:cxn ang="0">
                      <a:pos x="49" y="3"/>
                    </a:cxn>
                  </a:cxnLst>
                  <a:rect l="0" t="0" r="r" b="b"/>
                  <a:pathLst>
                    <a:path w="49" h="21">
                      <a:moveTo>
                        <a:pt x="0" y="3"/>
                      </a:moveTo>
                      <a:lnTo>
                        <a:pt x="12" y="21"/>
                      </a:lnTo>
                      <a:lnTo>
                        <a:pt x="25" y="0"/>
                      </a:lnTo>
                      <a:lnTo>
                        <a:pt x="39" y="21"/>
                      </a:lnTo>
                      <a:lnTo>
                        <a:pt x="49" y="3"/>
                      </a:lnTo>
                    </a:path>
                  </a:pathLst>
                </a:custGeom>
                <a:noFill/>
                <a:ln w="9525">
                  <a:solidFill>
                    <a:srgbClr val="3F7FFF"/>
                  </a:solidFill>
                  <a:prstDash val="solid"/>
                  <a:round/>
                  <a:headEnd/>
                  <a:tailEnd/>
                </a:ln>
              </p:spPr>
              <p:txBody>
                <a:bodyPr/>
                <a:lstStyle/>
                <a:p>
                  <a:endParaRPr lang="zh-CN" altLang="en-US"/>
                </a:p>
              </p:txBody>
            </p:sp>
            <p:sp>
              <p:nvSpPr>
                <p:cNvPr id="309325" name="Freeform 77"/>
                <p:cNvSpPr>
                  <a:spLocks/>
                </p:cNvSpPr>
                <p:nvPr/>
              </p:nvSpPr>
              <p:spPr bwMode="auto">
                <a:xfrm>
                  <a:off x="2314" y="2050"/>
                  <a:ext cx="4" cy="173"/>
                </a:xfrm>
                <a:custGeom>
                  <a:avLst/>
                  <a:gdLst/>
                  <a:ahLst/>
                  <a:cxnLst>
                    <a:cxn ang="0">
                      <a:pos x="0" y="0"/>
                    </a:cxn>
                    <a:cxn ang="0">
                      <a:pos x="4" y="72"/>
                    </a:cxn>
                    <a:cxn ang="0">
                      <a:pos x="4" y="173"/>
                    </a:cxn>
                  </a:cxnLst>
                  <a:rect l="0" t="0" r="r" b="b"/>
                  <a:pathLst>
                    <a:path w="4" h="173">
                      <a:moveTo>
                        <a:pt x="0" y="0"/>
                      </a:moveTo>
                      <a:lnTo>
                        <a:pt x="4" y="72"/>
                      </a:lnTo>
                      <a:lnTo>
                        <a:pt x="4" y="173"/>
                      </a:lnTo>
                    </a:path>
                  </a:pathLst>
                </a:custGeom>
                <a:noFill/>
                <a:ln w="9525">
                  <a:solidFill>
                    <a:srgbClr val="3F7FFF"/>
                  </a:solidFill>
                  <a:prstDash val="solid"/>
                  <a:round/>
                  <a:headEnd/>
                  <a:tailEnd/>
                </a:ln>
              </p:spPr>
              <p:txBody>
                <a:bodyPr/>
                <a:lstStyle/>
                <a:p>
                  <a:endParaRPr lang="zh-CN" altLang="en-US"/>
                </a:p>
              </p:txBody>
            </p:sp>
            <p:sp>
              <p:nvSpPr>
                <p:cNvPr id="309326" name="Freeform 78"/>
                <p:cNvSpPr>
                  <a:spLocks/>
                </p:cNvSpPr>
                <p:nvPr/>
              </p:nvSpPr>
              <p:spPr bwMode="auto">
                <a:xfrm>
                  <a:off x="2270" y="2221"/>
                  <a:ext cx="91" cy="4"/>
                </a:xfrm>
                <a:custGeom>
                  <a:avLst/>
                  <a:gdLst/>
                  <a:ahLst/>
                  <a:cxnLst>
                    <a:cxn ang="0">
                      <a:pos x="0" y="4"/>
                    </a:cxn>
                    <a:cxn ang="0">
                      <a:pos x="50" y="0"/>
                    </a:cxn>
                    <a:cxn ang="0">
                      <a:pos x="91" y="2"/>
                    </a:cxn>
                  </a:cxnLst>
                  <a:rect l="0" t="0" r="r" b="b"/>
                  <a:pathLst>
                    <a:path w="91" h="4">
                      <a:moveTo>
                        <a:pt x="0" y="4"/>
                      </a:moveTo>
                      <a:lnTo>
                        <a:pt x="50" y="0"/>
                      </a:lnTo>
                      <a:lnTo>
                        <a:pt x="91" y="2"/>
                      </a:lnTo>
                    </a:path>
                  </a:pathLst>
                </a:custGeom>
                <a:noFill/>
                <a:ln w="9525">
                  <a:solidFill>
                    <a:srgbClr val="3F7FFF"/>
                  </a:solidFill>
                  <a:prstDash val="solid"/>
                  <a:round/>
                  <a:headEnd/>
                  <a:tailEnd/>
                </a:ln>
              </p:spPr>
              <p:txBody>
                <a:bodyPr/>
                <a:lstStyle/>
                <a:p>
                  <a:endParaRPr lang="zh-CN" altLang="en-US"/>
                </a:p>
              </p:txBody>
            </p:sp>
          </p:grpSp>
          <p:grpSp>
            <p:nvGrpSpPr>
              <p:cNvPr id="309327" name="Group 79"/>
              <p:cNvGrpSpPr>
                <a:grpSpLocks/>
              </p:cNvGrpSpPr>
              <p:nvPr/>
            </p:nvGrpSpPr>
            <p:grpSpPr bwMode="auto">
              <a:xfrm>
                <a:off x="2245" y="2669"/>
                <a:ext cx="124" cy="72"/>
                <a:chOff x="2245" y="2669"/>
                <a:chExt cx="124" cy="72"/>
              </a:xfrm>
            </p:grpSpPr>
            <p:sp>
              <p:nvSpPr>
                <p:cNvPr id="309328" name="Freeform 80"/>
                <p:cNvSpPr>
                  <a:spLocks/>
                </p:cNvSpPr>
                <p:nvPr/>
              </p:nvSpPr>
              <p:spPr bwMode="auto">
                <a:xfrm>
                  <a:off x="2245" y="2676"/>
                  <a:ext cx="48" cy="65"/>
                </a:xfrm>
                <a:custGeom>
                  <a:avLst/>
                  <a:gdLst/>
                  <a:ahLst/>
                  <a:cxnLst>
                    <a:cxn ang="0">
                      <a:pos x="9" y="32"/>
                    </a:cxn>
                    <a:cxn ang="0">
                      <a:pos x="2" y="42"/>
                    </a:cxn>
                    <a:cxn ang="0">
                      <a:pos x="0" y="50"/>
                    </a:cxn>
                    <a:cxn ang="0">
                      <a:pos x="0" y="55"/>
                    </a:cxn>
                    <a:cxn ang="0">
                      <a:pos x="2" y="60"/>
                    </a:cxn>
                    <a:cxn ang="0">
                      <a:pos x="5" y="63"/>
                    </a:cxn>
                    <a:cxn ang="0">
                      <a:pos x="11" y="65"/>
                    </a:cxn>
                    <a:cxn ang="0">
                      <a:pos x="19" y="65"/>
                    </a:cxn>
                    <a:cxn ang="0">
                      <a:pos x="27" y="62"/>
                    </a:cxn>
                    <a:cxn ang="0">
                      <a:pos x="34" y="55"/>
                    </a:cxn>
                    <a:cxn ang="0">
                      <a:pos x="40" y="45"/>
                    </a:cxn>
                    <a:cxn ang="0">
                      <a:pos x="42" y="29"/>
                    </a:cxn>
                    <a:cxn ang="0">
                      <a:pos x="48" y="11"/>
                    </a:cxn>
                    <a:cxn ang="0">
                      <a:pos x="48" y="0"/>
                    </a:cxn>
                    <a:cxn ang="0">
                      <a:pos x="38" y="24"/>
                    </a:cxn>
                    <a:cxn ang="0">
                      <a:pos x="31" y="40"/>
                    </a:cxn>
                    <a:cxn ang="0">
                      <a:pos x="17" y="40"/>
                    </a:cxn>
                    <a:cxn ang="0">
                      <a:pos x="7" y="39"/>
                    </a:cxn>
                    <a:cxn ang="0">
                      <a:pos x="9" y="32"/>
                    </a:cxn>
                  </a:cxnLst>
                  <a:rect l="0" t="0" r="r" b="b"/>
                  <a:pathLst>
                    <a:path w="48" h="65">
                      <a:moveTo>
                        <a:pt x="9" y="32"/>
                      </a:moveTo>
                      <a:lnTo>
                        <a:pt x="2" y="42"/>
                      </a:lnTo>
                      <a:lnTo>
                        <a:pt x="0" y="50"/>
                      </a:lnTo>
                      <a:lnTo>
                        <a:pt x="0" y="55"/>
                      </a:lnTo>
                      <a:lnTo>
                        <a:pt x="2" y="60"/>
                      </a:lnTo>
                      <a:lnTo>
                        <a:pt x="5" y="63"/>
                      </a:lnTo>
                      <a:lnTo>
                        <a:pt x="11" y="65"/>
                      </a:lnTo>
                      <a:lnTo>
                        <a:pt x="19" y="65"/>
                      </a:lnTo>
                      <a:lnTo>
                        <a:pt x="27" y="62"/>
                      </a:lnTo>
                      <a:lnTo>
                        <a:pt x="34" y="55"/>
                      </a:lnTo>
                      <a:lnTo>
                        <a:pt x="40" y="45"/>
                      </a:lnTo>
                      <a:lnTo>
                        <a:pt x="42" y="29"/>
                      </a:lnTo>
                      <a:lnTo>
                        <a:pt x="48" y="11"/>
                      </a:lnTo>
                      <a:lnTo>
                        <a:pt x="48" y="0"/>
                      </a:lnTo>
                      <a:lnTo>
                        <a:pt x="38" y="24"/>
                      </a:lnTo>
                      <a:lnTo>
                        <a:pt x="31" y="40"/>
                      </a:lnTo>
                      <a:lnTo>
                        <a:pt x="17" y="40"/>
                      </a:lnTo>
                      <a:lnTo>
                        <a:pt x="7" y="39"/>
                      </a:lnTo>
                      <a:lnTo>
                        <a:pt x="9" y="32"/>
                      </a:lnTo>
                      <a:close/>
                    </a:path>
                  </a:pathLst>
                </a:custGeom>
                <a:solidFill>
                  <a:srgbClr val="000000"/>
                </a:solidFill>
                <a:ln w="9525">
                  <a:noFill/>
                  <a:round/>
                  <a:headEnd/>
                  <a:tailEnd/>
                </a:ln>
              </p:spPr>
              <p:txBody>
                <a:bodyPr/>
                <a:lstStyle/>
                <a:p>
                  <a:endParaRPr lang="zh-CN" altLang="en-US"/>
                </a:p>
              </p:txBody>
            </p:sp>
            <p:sp>
              <p:nvSpPr>
                <p:cNvPr id="309329" name="Freeform 81"/>
                <p:cNvSpPr>
                  <a:spLocks/>
                </p:cNvSpPr>
                <p:nvPr/>
              </p:nvSpPr>
              <p:spPr bwMode="auto">
                <a:xfrm>
                  <a:off x="2314" y="2669"/>
                  <a:ext cx="55" cy="72"/>
                </a:xfrm>
                <a:custGeom>
                  <a:avLst/>
                  <a:gdLst/>
                  <a:ahLst/>
                  <a:cxnLst>
                    <a:cxn ang="0">
                      <a:pos x="0" y="0"/>
                    </a:cxn>
                    <a:cxn ang="0">
                      <a:pos x="0" y="7"/>
                    </a:cxn>
                    <a:cxn ang="0">
                      <a:pos x="6" y="25"/>
                    </a:cxn>
                    <a:cxn ang="0">
                      <a:pos x="12" y="39"/>
                    </a:cxn>
                    <a:cxn ang="0">
                      <a:pos x="18" y="54"/>
                    </a:cxn>
                    <a:cxn ang="0">
                      <a:pos x="24" y="62"/>
                    </a:cxn>
                    <a:cxn ang="0">
                      <a:pos x="27" y="67"/>
                    </a:cxn>
                    <a:cxn ang="0">
                      <a:pos x="35" y="70"/>
                    </a:cxn>
                    <a:cxn ang="0">
                      <a:pos x="45" y="72"/>
                    </a:cxn>
                    <a:cxn ang="0">
                      <a:pos x="49" y="69"/>
                    </a:cxn>
                    <a:cxn ang="0">
                      <a:pos x="53" y="67"/>
                    </a:cxn>
                    <a:cxn ang="0">
                      <a:pos x="55" y="61"/>
                    </a:cxn>
                    <a:cxn ang="0">
                      <a:pos x="53" y="51"/>
                    </a:cxn>
                    <a:cxn ang="0">
                      <a:pos x="49" y="39"/>
                    </a:cxn>
                    <a:cxn ang="0">
                      <a:pos x="45" y="33"/>
                    </a:cxn>
                    <a:cxn ang="0">
                      <a:pos x="43" y="39"/>
                    </a:cxn>
                    <a:cxn ang="0">
                      <a:pos x="41" y="41"/>
                    </a:cxn>
                    <a:cxn ang="0">
                      <a:pos x="35" y="43"/>
                    </a:cxn>
                    <a:cxn ang="0">
                      <a:pos x="29" y="44"/>
                    </a:cxn>
                    <a:cxn ang="0">
                      <a:pos x="18" y="43"/>
                    </a:cxn>
                    <a:cxn ang="0">
                      <a:pos x="6" y="15"/>
                    </a:cxn>
                    <a:cxn ang="0">
                      <a:pos x="0" y="0"/>
                    </a:cxn>
                  </a:cxnLst>
                  <a:rect l="0" t="0" r="r" b="b"/>
                  <a:pathLst>
                    <a:path w="55" h="72">
                      <a:moveTo>
                        <a:pt x="0" y="0"/>
                      </a:moveTo>
                      <a:lnTo>
                        <a:pt x="0" y="7"/>
                      </a:lnTo>
                      <a:lnTo>
                        <a:pt x="6" y="25"/>
                      </a:lnTo>
                      <a:lnTo>
                        <a:pt x="12" y="39"/>
                      </a:lnTo>
                      <a:lnTo>
                        <a:pt x="18" y="54"/>
                      </a:lnTo>
                      <a:lnTo>
                        <a:pt x="24" y="62"/>
                      </a:lnTo>
                      <a:lnTo>
                        <a:pt x="27" y="67"/>
                      </a:lnTo>
                      <a:lnTo>
                        <a:pt x="35" y="70"/>
                      </a:lnTo>
                      <a:lnTo>
                        <a:pt x="45" y="72"/>
                      </a:lnTo>
                      <a:lnTo>
                        <a:pt x="49" y="69"/>
                      </a:lnTo>
                      <a:lnTo>
                        <a:pt x="53" y="67"/>
                      </a:lnTo>
                      <a:lnTo>
                        <a:pt x="55" y="61"/>
                      </a:lnTo>
                      <a:lnTo>
                        <a:pt x="53" y="51"/>
                      </a:lnTo>
                      <a:lnTo>
                        <a:pt x="49" y="39"/>
                      </a:lnTo>
                      <a:lnTo>
                        <a:pt x="45" y="33"/>
                      </a:lnTo>
                      <a:lnTo>
                        <a:pt x="43" y="39"/>
                      </a:lnTo>
                      <a:lnTo>
                        <a:pt x="41" y="41"/>
                      </a:lnTo>
                      <a:lnTo>
                        <a:pt x="35" y="43"/>
                      </a:lnTo>
                      <a:lnTo>
                        <a:pt x="29" y="44"/>
                      </a:lnTo>
                      <a:lnTo>
                        <a:pt x="18" y="43"/>
                      </a:lnTo>
                      <a:lnTo>
                        <a:pt x="6" y="15"/>
                      </a:lnTo>
                      <a:lnTo>
                        <a:pt x="0" y="0"/>
                      </a:lnTo>
                      <a:close/>
                    </a:path>
                  </a:pathLst>
                </a:custGeom>
                <a:solidFill>
                  <a:srgbClr val="000000"/>
                </a:solidFill>
                <a:ln w="9525">
                  <a:noFill/>
                  <a:round/>
                  <a:headEnd/>
                  <a:tailEnd/>
                </a:ln>
              </p:spPr>
              <p:txBody>
                <a:bodyPr/>
                <a:lstStyle/>
                <a:p>
                  <a:endParaRPr lang="zh-CN" altLang="en-US"/>
                </a:p>
              </p:txBody>
            </p:sp>
          </p:grpSp>
          <p:grpSp>
            <p:nvGrpSpPr>
              <p:cNvPr id="309330" name="Group 82"/>
              <p:cNvGrpSpPr>
                <a:grpSpLocks/>
              </p:cNvGrpSpPr>
              <p:nvPr/>
            </p:nvGrpSpPr>
            <p:grpSpPr bwMode="auto">
              <a:xfrm>
                <a:off x="2260" y="1928"/>
                <a:ext cx="116" cy="118"/>
                <a:chOff x="2260" y="1928"/>
                <a:chExt cx="116" cy="118"/>
              </a:xfrm>
            </p:grpSpPr>
            <p:sp>
              <p:nvSpPr>
                <p:cNvPr id="309331" name="Freeform 83"/>
                <p:cNvSpPr>
                  <a:spLocks/>
                </p:cNvSpPr>
                <p:nvPr/>
              </p:nvSpPr>
              <p:spPr bwMode="auto">
                <a:xfrm>
                  <a:off x="2274" y="1936"/>
                  <a:ext cx="85" cy="110"/>
                </a:xfrm>
                <a:custGeom>
                  <a:avLst/>
                  <a:gdLst/>
                  <a:ahLst/>
                  <a:cxnLst>
                    <a:cxn ang="0">
                      <a:pos x="21" y="110"/>
                    </a:cxn>
                    <a:cxn ang="0">
                      <a:pos x="21" y="93"/>
                    </a:cxn>
                    <a:cxn ang="0">
                      <a:pos x="13" y="80"/>
                    </a:cxn>
                    <a:cxn ang="0">
                      <a:pos x="7" y="72"/>
                    </a:cxn>
                    <a:cxn ang="0">
                      <a:pos x="4" y="57"/>
                    </a:cxn>
                    <a:cxn ang="0">
                      <a:pos x="2" y="51"/>
                    </a:cxn>
                    <a:cxn ang="0">
                      <a:pos x="0" y="35"/>
                    </a:cxn>
                    <a:cxn ang="0">
                      <a:pos x="7" y="17"/>
                    </a:cxn>
                    <a:cxn ang="0">
                      <a:pos x="21" y="5"/>
                    </a:cxn>
                    <a:cxn ang="0">
                      <a:pos x="35" y="0"/>
                    </a:cxn>
                    <a:cxn ang="0">
                      <a:pos x="52" y="0"/>
                    </a:cxn>
                    <a:cxn ang="0">
                      <a:pos x="67" y="5"/>
                    </a:cxn>
                    <a:cxn ang="0">
                      <a:pos x="81" y="15"/>
                    </a:cxn>
                    <a:cxn ang="0">
                      <a:pos x="85" y="28"/>
                    </a:cxn>
                    <a:cxn ang="0">
                      <a:pos x="85" y="43"/>
                    </a:cxn>
                    <a:cxn ang="0">
                      <a:pos x="83" y="56"/>
                    </a:cxn>
                    <a:cxn ang="0">
                      <a:pos x="75" y="72"/>
                    </a:cxn>
                    <a:cxn ang="0">
                      <a:pos x="71" y="79"/>
                    </a:cxn>
                    <a:cxn ang="0">
                      <a:pos x="67" y="87"/>
                    </a:cxn>
                    <a:cxn ang="0">
                      <a:pos x="66" y="93"/>
                    </a:cxn>
                    <a:cxn ang="0">
                      <a:pos x="62" y="110"/>
                    </a:cxn>
                    <a:cxn ang="0">
                      <a:pos x="21" y="110"/>
                    </a:cxn>
                  </a:cxnLst>
                  <a:rect l="0" t="0" r="r" b="b"/>
                  <a:pathLst>
                    <a:path w="85" h="110">
                      <a:moveTo>
                        <a:pt x="21" y="110"/>
                      </a:moveTo>
                      <a:lnTo>
                        <a:pt x="21" y="93"/>
                      </a:lnTo>
                      <a:lnTo>
                        <a:pt x="13" y="80"/>
                      </a:lnTo>
                      <a:lnTo>
                        <a:pt x="7" y="72"/>
                      </a:lnTo>
                      <a:lnTo>
                        <a:pt x="4" y="57"/>
                      </a:lnTo>
                      <a:lnTo>
                        <a:pt x="2" y="51"/>
                      </a:lnTo>
                      <a:lnTo>
                        <a:pt x="0" y="35"/>
                      </a:lnTo>
                      <a:lnTo>
                        <a:pt x="7" y="17"/>
                      </a:lnTo>
                      <a:lnTo>
                        <a:pt x="21" y="5"/>
                      </a:lnTo>
                      <a:lnTo>
                        <a:pt x="35" y="0"/>
                      </a:lnTo>
                      <a:lnTo>
                        <a:pt x="52" y="0"/>
                      </a:lnTo>
                      <a:lnTo>
                        <a:pt x="67" y="5"/>
                      </a:lnTo>
                      <a:lnTo>
                        <a:pt x="81" y="15"/>
                      </a:lnTo>
                      <a:lnTo>
                        <a:pt x="85" y="28"/>
                      </a:lnTo>
                      <a:lnTo>
                        <a:pt x="85" y="43"/>
                      </a:lnTo>
                      <a:lnTo>
                        <a:pt x="83" y="56"/>
                      </a:lnTo>
                      <a:lnTo>
                        <a:pt x="75" y="72"/>
                      </a:lnTo>
                      <a:lnTo>
                        <a:pt x="71" y="79"/>
                      </a:lnTo>
                      <a:lnTo>
                        <a:pt x="67" y="87"/>
                      </a:lnTo>
                      <a:lnTo>
                        <a:pt x="66" y="93"/>
                      </a:lnTo>
                      <a:lnTo>
                        <a:pt x="62" y="110"/>
                      </a:lnTo>
                      <a:lnTo>
                        <a:pt x="21" y="110"/>
                      </a:lnTo>
                      <a:close/>
                    </a:path>
                  </a:pathLst>
                </a:custGeom>
                <a:solidFill>
                  <a:srgbClr val="FFBF7F"/>
                </a:solidFill>
                <a:ln w="9525">
                  <a:noFill/>
                  <a:round/>
                  <a:headEnd/>
                  <a:tailEnd/>
                </a:ln>
              </p:spPr>
              <p:txBody>
                <a:bodyPr/>
                <a:lstStyle/>
                <a:p>
                  <a:endParaRPr lang="zh-CN" altLang="en-US"/>
                </a:p>
              </p:txBody>
            </p:sp>
            <p:sp>
              <p:nvSpPr>
                <p:cNvPr id="309332" name="Freeform 84"/>
                <p:cNvSpPr>
                  <a:spLocks/>
                </p:cNvSpPr>
                <p:nvPr/>
              </p:nvSpPr>
              <p:spPr bwMode="auto">
                <a:xfrm>
                  <a:off x="2260" y="1928"/>
                  <a:ext cx="116" cy="87"/>
                </a:xfrm>
                <a:custGeom>
                  <a:avLst/>
                  <a:gdLst/>
                  <a:ahLst/>
                  <a:cxnLst>
                    <a:cxn ang="0">
                      <a:pos x="8" y="74"/>
                    </a:cxn>
                    <a:cxn ang="0">
                      <a:pos x="2" y="65"/>
                    </a:cxn>
                    <a:cxn ang="0">
                      <a:pos x="0" y="56"/>
                    </a:cxn>
                    <a:cxn ang="0">
                      <a:pos x="0" y="44"/>
                    </a:cxn>
                    <a:cxn ang="0">
                      <a:pos x="4" y="35"/>
                    </a:cxn>
                    <a:cxn ang="0">
                      <a:pos x="8" y="25"/>
                    </a:cxn>
                    <a:cxn ang="0">
                      <a:pos x="16" y="20"/>
                    </a:cxn>
                    <a:cxn ang="0">
                      <a:pos x="19" y="12"/>
                    </a:cxn>
                    <a:cxn ang="0">
                      <a:pos x="31" y="4"/>
                    </a:cxn>
                    <a:cxn ang="0">
                      <a:pos x="39" y="2"/>
                    </a:cxn>
                    <a:cxn ang="0">
                      <a:pos x="58" y="0"/>
                    </a:cxn>
                    <a:cxn ang="0">
                      <a:pos x="72" y="0"/>
                    </a:cxn>
                    <a:cxn ang="0">
                      <a:pos x="83" y="4"/>
                    </a:cxn>
                    <a:cxn ang="0">
                      <a:pos x="93" y="7"/>
                    </a:cxn>
                    <a:cxn ang="0">
                      <a:pos x="101" y="15"/>
                    </a:cxn>
                    <a:cxn ang="0">
                      <a:pos x="107" y="21"/>
                    </a:cxn>
                    <a:cxn ang="0">
                      <a:pos x="112" y="28"/>
                    </a:cxn>
                    <a:cxn ang="0">
                      <a:pos x="116" y="38"/>
                    </a:cxn>
                    <a:cxn ang="0">
                      <a:pos x="116" y="52"/>
                    </a:cxn>
                    <a:cxn ang="0">
                      <a:pos x="116" y="64"/>
                    </a:cxn>
                    <a:cxn ang="0">
                      <a:pos x="112" y="69"/>
                    </a:cxn>
                    <a:cxn ang="0">
                      <a:pos x="105" y="75"/>
                    </a:cxn>
                    <a:cxn ang="0">
                      <a:pos x="101" y="80"/>
                    </a:cxn>
                    <a:cxn ang="0">
                      <a:pos x="89" y="83"/>
                    </a:cxn>
                    <a:cxn ang="0">
                      <a:pos x="80" y="87"/>
                    </a:cxn>
                    <a:cxn ang="0">
                      <a:pos x="87" y="75"/>
                    </a:cxn>
                    <a:cxn ang="0">
                      <a:pos x="97" y="57"/>
                    </a:cxn>
                    <a:cxn ang="0">
                      <a:pos x="93" y="36"/>
                    </a:cxn>
                    <a:cxn ang="0">
                      <a:pos x="76" y="41"/>
                    </a:cxn>
                    <a:cxn ang="0">
                      <a:pos x="52" y="41"/>
                    </a:cxn>
                    <a:cxn ang="0">
                      <a:pos x="37" y="39"/>
                    </a:cxn>
                    <a:cxn ang="0">
                      <a:pos x="25" y="38"/>
                    </a:cxn>
                    <a:cxn ang="0">
                      <a:pos x="25" y="43"/>
                    </a:cxn>
                    <a:cxn ang="0">
                      <a:pos x="19" y="59"/>
                    </a:cxn>
                    <a:cxn ang="0">
                      <a:pos x="27" y="75"/>
                    </a:cxn>
                    <a:cxn ang="0">
                      <a:pos x="33" y="87"/>
                    </a:cxn>
                    <a:cxn ang="0">
                      <a:pos x="19" y="80"/>
                    </a:cxn>
                    <a:cxn ang="0">
                      <a:pos x="8" y="74"/>
                    </a:cxn>
                  </a:cxnLst>
                  <a:rect l="0" t="0" r="r" b="b"/>
                  <a:pathLst>
                    <a:path w="116" h="87">
                      <a:moveTo>
                        <a:pt x="8" y="74"/>
                      </a:moveTo>
                      <a:lnTo>
                        <a:pt x="2" y="65"/>
                      </a:lnTo>
                      <a:lnTo>
                        <a:pt x="0" y="56"/>
                      </a:lnTo>
                      <a:lnTo>
                        <a:pt x="0" y="44"/>
                      </a:lnTo>
                      <a:lnTo>
                        <a:pt x="4" y="35"/>
                      </a:lnTo>
                      <a:lnTo>
                        <a:pt x="8" y="25"/>
                      </a:lnTo>
                      <a:lnTo>
                        <a:pt x="16" y="20"/>
                      </a:lnTo>
                      <a:lnTo>
                        <a:pt x="19" y="12"/>
                      </a:lnTo>
                      <a:lnTo>
                        <a:pt x="31" y="4"/>
                      </a:lnTo>
                      <a:lnTo>
                        <a:pt x="39" y="2"/>
                      </a:lnTo>
                      <a:lnTo>
                        <a:pt x="58" y="0"/>
                      </a:lnTo>
                      <a:lnTo>
                        <a:pt x="72" y="0"/>
                      </a:lnTo>
                      <a:lnTo>
                        <a:pt x="83" y="4"/>
                      </a:lnTo>
                      <a:lnTo>
                        <a:pt x="93" y="7"/>
                      </a:lnTo>
                      <a:lnTo>
                        <a:pt x="101" y="15"/>
                      </a:lnTo>
                      <a:lnTo>
                        <a:pt x="107" y="21"/>
                      </a:lnTo>
                      <a:lnTo>
                        <a:pt x="112" y="28"/>
                      </a:lnTo>
                      <a:lnTo>
                        <a:pt x="116" y="38"/>
                      </a:lnTo>
                      <a:lnTo>
                        <a:pt x="116" y="52"/>
                      </a:lnTo>
                      <a:lnTo>
                        <a:pt x="116" y="64"/>
                      </a:lnTo>
                      <a:lnTo>
                        <a:pt x="112" y="69"/>
                      </a:lnTo>
                      <a:lnTo>
                        <a:pt x="105" y="75"/>
                      </a:lnTo>
                      <a:lnTo>
                        <a:pt x="101" y="80"/>
                      </a:lnTo>
                      <a:lnTo>
                        <a:pt x="89" y="83"/>
                      </a:lnTo>
                      <a:lnTo>
                        <a:pt x="80" y="87"/>
                      </a:lnTo>
                      <a:lnTo>
                        <a:pt x="87" y="75"/>
                      </a:lnTo>
                      <a:lnTo>
                        <a:pt x="97" y="57"/>
                      </a:lnTo>
                      <a:lnTo>
                        <a:pt x="93" y="36"/>
                      </a:lnTo>
                      <a:lnTo>
                        <a:pt x="76" y="41"/>
                      </a:lnTo>
                      <a:lnTo>
                        <a:pt x="52" y="41"/>
                      </a:lnTo>
                      <a:lnTo>
                        <a:pt x="37" y="39"/>
                      </a:lnTo>
                      <a:lnTo>
                        <a:pt x="25" y="38"/>
                      </a:lnTo>
                      <a:lnTo>
                        <a:pt x="25" y="43"/>
                      </a:lnTo>
                      <a:lnTo>
                        <a:pt x="19" y="59"/>
                      </a:lnTo>
                      <a:lnTo>
                        <a:pt x="27" y="75"/>
                      </a:lnTo>
                      <a:lnTo>
                        <a:pt x="33" y="87"/>
                      </a:lnTo>
                      <a:lnTo>
                        <a:pt x="19" y="80"/>
                      </a:lnTo>
                      <a:lnTo>
                        <a:pt x="8" y="74"/>
                      </a:lnTo>
                      <a:close/>
                    </a:path>
                  </a:pathLst>
                </a:custGeom>
                <a:solidFill>
                  <a:srgbClr val="7F3F00"/>
                </a:solidFill>
                <a:ln w="9525">
                  <a:noFill/>
                  <a:round/>
                  <a:headEnd/>
                  <a:tailEnd/>
                </a:ln>
              </p:spPr>
              <p:txBody>
                <a:bodyPr/>
                <a:lstStyle/>
                <a:p>
                  <a:endParaRPr lang="zh-CN" altLang="en-US"/>
                </a:p>
              </p:txBody>
            </p:sp>
            <p:grpSp>
              <p:nvGrpSpPr>
                <p:cNvPr id="309333" name="Group 85"/>
                <p:cNvGrpSpPr>
                  <a:grpSpLocks/>
                </p:cNvGrpSpPr>
                <p:nvPr/>
              </p:nvGrpSpPr>
              <p:grpSpPr bwMode="auto">
                <a:xfrm>
                  <a:off x="2272" y="1990"/>
                  <a:ext cx="93" cy="12"/>
                  <a:chOff x="2272" y="1990"/>
                  <a:chExt cx="93" cy="12"/>
                </a:xfrm>
              </p:grpSpPr>
              <p:sp>
                <p:nvSpPr>
                  <p:cNvPr id="309334" name="Oval 86"/>
                  <p:cNvSpPr>
                    <a:spLocks noChangeArrowheads="1"/>
                  </p:cNvSpPr>
                  <p:nvPr/>
                </p:nvSpPr>
                <p:spPr bwMode="auto">
                  <a:xfrm>
                    <a:off x="2272" y="1990"/>
                    <a:ext cx="11" cy="10"/>
                  </a:xfrm>
                  <a:prstGeom prst="ellipse">
                    <a:avLst/>
                  </a:prstGeom>
                  <a:solidFill>
                    <a:srgbClr val="5F7FFF"/>
                  </a:solidFill>
                  <a:ln w="9525">
                    <a:noFill/>
                    <a:round/>
                    <a:headEnd/>
                    <a:tailEnd/>
                  </a:ln>
                </p:spPr>
                <p:txBody>
                  <a:bodyPr/>
                  <a:lstStyle/>
                  <a:p>
                    <a:endParaRPr lang="zh-CN" altLang="en-US"/>
                  </a:p>
                </p:txBody>
              </p:sp>
              <p:sp>
                <p:nvSpPr>
                  <p:cNvPr id="309335" name="Oval 87"/>
                  <p:cNvSpPr>
                    <a:spLocks noChangeArrowheads="1"/>
                  </p:cNvSpPr>
                  <p:nvPr/>
                </p:nvSpPr>
                <p:spPr bwMode="auto">
                  <a:xfrm>
                    <a:off x="2353" y="1992"/>
                    <a:ext cx="12" cy="10"/>
                  </a:xfrm>
                  <a:prstGeom prst="ellipse">
                    <a:avLst/>
                  </a:prstGeom>
                  <a:solidFill>
                    <a:srgbClr val="5F7FFF"/>
                  </a:solidFill>
                  <a:ln w="9525">
                    <a:noFill/>
                    <a:round/>
                    <a:headEnd/>
                    <a:tailEnd/>
                  </a:ln>
                </p:spPr>
                <p:txBody>
                  <a:bodyPr/>
                  <a:lstStyle/>
                  <a:p>
                    <a:endParaRPr lang="zh-CN" altLang="en-US"/>
                  </a:p>
                </p:txBody>
              </p:sp>
            </p:grpSp>
          </p:grpSp>
        </p:grpSp>
      </p:grpSp>
      <p:grpSp>
        <p:nvGrpSpPr>
          <p:cNvPr id="309336" name="Group 88"/>
          <p:cNvGrpSpPr>
            <a:grpSpLocks/>
          </p:cNvGrpSpPr>
          <p:nvPr/>
        </p:nvGrpSpPr>
        <p:grpSpPr bwMode="auto">
          <a:xfrm>
            <a:off x="3524250" y="3414713"/>
            <a:ext cx="350838" cy="1155700"/>
            <a:chOff x="2382" y="1881"/>
            <a:chExt cx="221" cy="871"/>
          </a:xfrm>
        </p:grpSpPr>
        <p:grpSp>
          <p:nvGrpSpPr>
            <p:cNvPr id="309337" name="Group 89"/>
            <p:cNvGrpSpPr>
              <a:grpSpLocks/>
            </p:cNvGrpSpPr>
            <p:nvPr/>
          </p:nvGrpSpPr>
          <p:grpSpPr bwMode="auto">
            <a:xfrm>
              <a:off x="2429" y="1881"/>
              <a:ext cx="118" cy="152"/>
              <a:chOff x="2429" y="1881"/>
              <a:chExt cx="118" cy="152"/>
            </a:xfrm>
          </p:grpSpPr>
          <p:sp>
            <p:nvSpPr>
              <p:cNvPr id="309338" name="Freeform 90"/>
              <p:cNvSpPr>
                <a:spLocks/>
              </p:cNvSpPr>
              <p:nvPr/>
            </p:nvSpPr>
            <p:spPr bwMode="auto">
              <a:xfrm>
                <a:off x="2429" y="1881"/>
                <a:ext cx="118" cy="117"/>
              </a:xfrm>
              <a:custGeom>
                <a:avLst/>
                <a:gdLst/>
                <a:ahLst/>
                <a:cxnLst>
                  <a:cxn ang="0">
                    <a:pos x="44" y="2"/>
                  </a:cxn>
                  <a:cxn ang="0">
                    <a:pos x="31" y="7"/>
                  </a:cxn>
                  <a:cxn ang="0">
                    <a:pos x="23" y="13"/>
                  </a:cxn>
                  <a:cxn ang="0">
                    <a:pos x="17" y="21"/>
                  </a:cxn>
                  <a:cxn ang="0">
                    <a:pos x="11" y="38"/>
                  </a:cxn>
                  <a:cxn ang="0">
                    <a:pos x="4" y="62"/>
                  </a:cxn>
                  <a:cxn ang="0">
                    <a:pos x="0" y="83"/>
                  </a:cxn>
                  <a:cxn ang="0">
                    <a:pos x="2" y="93"/>
                  </a:cxn>
                  <a:cxn ang="0">
                    <a:pos x="4" y="101"/>
                  </a:cxn>
                  <a:cxn ang="0">
                    <a:pos x="5" y="112"/>
                  </a:cxn>
                  <a:cxn ang="0">
                    <a:pos x="5" y="116"/>
                  </a:cxn>
                  <a:cxn ang="0">
                    <a:pos x="9" y="116"/>
                  </a:cxn>
                  <a:cxn ang="0">
                    <a:pos x="15" y="114"/>
                  </a:cxn>
                  <a:cxn ang="0">
                    <a:pos x="23" y="114"/>
                  </a:cxn>
                  <a:cxn ang="0">
                    <a:pos x="35" y="117"/>
                  </a:cxn>
                  <a:cxn ang="0">
                    <a:pos x="40" y="117"/>
                  </a:cxn>
                  <a:cxn ang="0">
                    <a:pos x="40" y="109"/>
                  </a:cxn>
                  <a:cxn ang="0">
                    <a:pos x="33" y="93"/>
                  </a:cxn>
                  <a:cxn ang="0">
                    <a:pos x="31" y="67"/>
                  </a:cxn>
                  <a:cxn ang="0">
                    <a:pos x="33" y="44"/>
                  </a:cxn>
                  <a:cxn ang="0">
                    <a:pos x="48" y="29"/>
                  </a:cxn>
                  <a:cxn ang="0">
                    <a:pos x="75" y="26"/>
                  </a:cxn>
                  <a:cxn ang="0">
                    <a:pos x="89" y="42"/>
                  </a:cxn>
                  <a:cxn ang="0">
                    <a:pos x="89" y="91"/>
                  </a:cxn>
                  <a:cxn ang="0">
                    <a:pos x="75" y="111"/>
                  </a:cxn>
                  <a:cxn ang="0">
                    <a:pos x="75" y="117"/>
                  </a:cxn>
                  <a:cxn ang="0">
                    <a:pos x="83" y="117"/>
                  </a:cxn>
                  <a:cxn ang="0">
                    <a:pos x="91" y="116"/>
                  </a:cxn>
                  <a:cxn ang="0">
                    <a:pos x="99" y="116"/>
                  </a:cxn>
                  <a:cxn ang="0">
                    <a:pos x="106" y="116"/>
                  </a:cxn>
                  <a:cxn ang="0">
                    <a:pos x="108" y="117"/>
                  </a:cxn>
                  <a:cxn ang="0">
                    <a:pos x="110" y="109"/>
                  </a:cxn>
                  <a:cxn ang="0">
                    <a:pos x="114" y="98"/>
                  </a:cxn>
                  <a:cxn ang="0">
                    <a:pos x="116" y="86"/>
                  </a:cxn>
                  <a:cxn ang="0">
                    <a:pos x="118" y="78"/>
                  </a:cxn>
                  <a:cxn ang="0">
                    <a:pos x="116" y="67"/>
                  </a:cxn>
                  <a:cxn ang="0">
                    <a:pos x="114" y="60"/>
                  </a:cxn>
                  <a:cxn ang="0">
                    <a:pos x="112" y="52"/>
                  </a:cxn>
                  <a:cxn ang="0">
                    <a:pos x="110" y="44"/>
                  </a:cxn>
                  <a:cxn ang="0">
                    <a:pos x="110" y="38"/>
                  </a:cxn>
                  <a:cxn ang="0">
                    <a:pos x="108" y="29"/>
                  </a:cxn>
                  <a:cxn ang="0">
                    <a:pos x="104" y="18"/>
                  </a:cxn>
                  <a:cxn ang="0">
                    <a:pos x="97" y="8"/>
                  </a:cxn>
                  <a:cxn ang="0">
                    <a:pos x="85" y="2"/>
                  </a:cxn>
                  <a:cxn ang="0">
                    <a:pos x="71" y="0"/>
                  </a:cxn>
                  <a:cxn ang="0">
                    <a:pos x="60" y="0"/>
                  </a:cxn>
                  <a:cxn ang="0">
                    <a:pos x="44" y="2"/>
                  </a:cxn>
                </a:cxnLst>
                <a:rect l="0" t="0" r="r" b="b"/>
                <a:pathLst>
                  <a:path w="118" h="117">
                    <a:moveTo>
                      <a:pt x="44" y="2"/>
                    </a:moveTo>
                    <a:lnTo>
                      <a:pt x="31" y="7"/>
                    </a:lnTo>
                    <a:lnTo>
                      <a:pt x="23" y="13"/>
                    </a:lnTo>
                    <a:lnTo>
                      <a:pt x="17" y="21"/>
                    </a:lnTo>
                    <a:lnTo>
                      <a:pt x="11" y="38"/>
                    </a:lnTo>
                    <a:lnTo>
                      <a:pt x="4" y="62"/>
                    </a:lnTo>
                    <a:lnTo>
                      <a:pt x="0" y="83"/>
                    </a:lnTo>
                    <a:lnTo>
                      <a:pt x="2" y="93"/>
                    </a:lnTo>
                    <a:lnTo>
                      <a:pt x="4" y="101"/>
                    </a:lnTo>
                    <a:lnTo>
                      <a:pt x="5" y="112"/>
                    </a:lnTo>
                    <a:lnTo>
                      <a:pt x="5" y="116"/>
                    </a:lnTo>
                    <a:lnTo>
                      <a:pt x="9" y="116"/>
                    </a:lnTo>
                    <a:lnTo>
                      <a:pt x="15" y="114"/>
                    </a:lnTo>
                    <a:lnTo>
                      <a:pt x="23" y="114"/>
                    </a:lnTo>
                    <a:lnTo>
                      <a:pt x="35" y="117"/>
                    </a:lnTo>
                    <a:lnTo>
                      <a:pt x="40" y="117"/>
                    </a:lnTo>
                    <a:lnTo>
                      <a:pt x="40" y="109"/>
                    </a:lnTo>
                    <a:lnTo>
                      <a:pt x="33" y="93"/>
                    </a:lnTo>
                    <a:lnTo>
                      <a:pt x="31" y="67"/>
                    </a:lnTo>
                    <a:lnTo>
                      <a:pt x="33" y="44"/>
                    </a:lnTo>
                    <a:lnTo>
                      <a:pt x="48" y="29"/>
                    </a:lnTo>
                    <a:lnTo>
                      <a:pt x="75" y="26"/>
                    </a:lnTo>
                    <a:lnTo>
                      <a:pt x="89" y="42"/>
                    </a:lnTo>
                    <a:lnTo>
                      <a:pt x="89" y="91"/>
                    </a:lnTo>
                    <a:lnTo>
                      <a:pt x="75" y="111"/>
                    </a:lnTo>
                    <a:lnTo>
                      <a:pt x="75" y="117"/>
                    </a:lnTo>
                    <a:lnTo>
                      <a:pt x="83" y="117"/>
                    </a:lnTo>
                    <a:lnTo>
                      <a:pt x="91" y="116"/>
                    </a:lnTo>
                    <a:lnTo>
                      <a:pt x="99" y="116"/>
                    </a:lnTo>
                    <a:lnTo>
                      <a:pt x="106" y="116"/>
                    </a:lnTo>
                    <a:lnTo>
                      <a:pt x="108" y="117"/>
                    </a:lnTo>
                    <a:lnTo>
                      <a:pt x="110" y="109"/>
                    </a:lnTo>
                    <a:lnTo>
                      <a:pt x="114" y="98"/>
                    </a:lnTo>
                    <a:lnTo>
                      <a:pt x="116" y="86"/>
                    </a:lnTo>
                    <a:lnTo>
                      <a:pt x="118" y="78"/>
                    </a:lnTo>
                    <a:lnTo>
                      <a:pt x="116" y="67"/>
                    </a:lnTo>
                    <a:lnTo>
                      <a:pt x="114" y="60"/>
                    </a:lnTo>
                    <a:lnTo>
                      <a:pt x="112" y="52"/>
                    </a:lnTo>
                    <a:lnTo>
                      <a:pt x="110" y="44"/>
                    </a:lnTo>
                    <a:lnTo>
                      <a:pt x="110" y="38"/>
                    </a:lnTo>
                    <a:lnTo>
                      <a:pt x="108" y="29"/>
                    </a:lnTo>
                    <a:lnTo>
                      <a:pt x="104" y="18"/>
                    </a:lnTo>
                    <a:lnTo>
                      <a:pt x="97" y="8"/>
                    </a:lnTo>
                    <a:lnTo>
                      <a:pt x="85" y="2"/>
                    </a:lnTo>
                    <a:lnTo>
                      <a:pt x="71" y="0"/>
                    </a:lnTo>
                    <a:lnTo>
                      <a:pt x="60" y="0"/>
                    </a:lnTo>
                    <a:lnTo>
                      <a:pt x="44" y="2"/>
                    </a:lnTo>
                    <a:close/>
                  </a:path>
                </a:pathLst>
              </a:custGeom>
              <a:solidFill>
                <a:srgbClr val="BF3F00"/>
              </a:solidFill>
              <a:ln w="9525">
                <a:noFill/>
                <a:round/>
                <a:headEnd/>
                <a:tailEnd/>
              </a:ln>
            </p:spPr>
            <p:txBody>
              <a:bodyPr/>
              <a:lstStyle/>
              <a:p>
                <a:endParaRPr lang="zh-CN" altLang="en-US"/>
              </a:p>
            </p:txBody>
          </p:sp>
          <p:sp>
            <p:nvSpPr>
              <p:cNvPr id="309339" name="Freeform 91"/>
              <p:cNvSpPr>
                <a:spLocks/>
              </p:cNvSpPr>
              <p:nvPr/>
            </p:nvSpPr>
            <p:spPr bwMode="auto">
              <a:xfrm>
                <a:off x="2454" y="1904"/>
                <a:ext cx="68" cy="129"/>
              </a:xfrm>
              <a:custGeom>
                <a:avLst/>
                <a:gdLst/>
                <a:ahLst/>
                <a:cxnLst>
                  <a:cxn ang="0">
                    <a:pos x="8" y="13"/>
                  </a:cxn>
                  <a:cxn ang="0">
                    <a:pos x="4" y="21"/>
                  </a:cxn>
                  <a:cxn ang="0">
                    <a:pos x="2" y="32"/>
                  </a:cxn>
                  <a:cxn ang="0">
                    <a:pos x="0" y="44"/>
                  </a:cxn>
                  <a:cxn ang="0">
                    <a:pos x="2" y="52"/>
                  </a:cxn>
                  <a:cxn ang="0">
                    <a:pos x="4" y="62"/>
                  </a:cxn>
                  <a:cxn ang="0">
                    <a:pos x="15" y="88"/>
                  </a:cxn>
                  <a:cxn ang="0">
                    <a:pos x="15" y="112"/>
                  </a:cxn>
                  <a:cxn ang="0">
                    <a:pos x="35" y="129"/>
                  </a:cxn>
                  <a:cxn ang="0">
                    <a:pos x="50" y="111"/>
                  </a:cxn>
                  <a:cxn ang="0">
                    <a:pos x="50" y="88"/>
                  </a:cxn>
                  <a:cxn ang="0">
                    <a:pos x="66" y="67"/>
                  </a:cxn>
                  <a:cxn ang="0">
                    <a:pos x="68" y="54"/>
                  </a:cxn>
                  <a:cxn ang="0">
                    <a:pos x="68" y="44"/>
                  </a:cxn>
                  <a:cxn ang="0">
                    <a:pos x="68" y="34"/>
                  </a:cxn>
                  <a:cxn ang="0">
                    <a:pos x="68" y="26"/>
                  </a:cxn>
                  <a:cxn ang="0">
                    <a:pos x="66" y="16"/>
                  </a:cxn>
                  <a:cxn ang="0">
                    <a:pos x="60" y="8"/>
                  </a:cxn>
                  <a:cxn ang="0">
                    <a:pos x="54" y="3"/>
                  </a:cxn>
                  <a:cxn ang="0">
                    <a:pos x="43" y="0"/>
                  </a:cxn>
                  <a:cxn ang="0">
                    <a:pos x="31" y="0"/>
                  </a:cxn>
                  <a:cxn ang="0">
                    <a:pos x="21" y="2"/>
                  </a:cxn>
                  <a:cxn ang="0">
                    <a:pos x="13" y="6"/>
                  </a:cxn>
                  <a:cxn ang="0">
                    <a:pos x="8" y="13"/>
                  </a:cxn>
                </a:cxnLst>
                <a:rect l="0" t="0" r="r" b="b"/>
                <a:pathLst>
                  <a:path w="68" h="129">
                    <a:moveTo>
                      <a:pt x="8" y="13"/>
                    </a:moveTo>
                    <a:lnTo>
                      <a:pt x="4" y="21"/>
                    </a:lnTo>
                    <a:lnTo>
                      <a:pt x="2" y="32"/>
                    </a:lnTo>
                    <a:lnTo>
                      <a:pt x="0" y="44"/>
                    </a:lnTo>
                    <a:lnTo>
                      <a:pt x="2" y="52"/>
                    </a:lnTo>
                    <a:lnTo>
                      <a:pt x="4" y="62"/>
                    </a:lnTo>
                    <a:lnTo>
                      <a:pt x="15" y="88"/>
                    </a:lnTo>
                    <a:lnTo>
                      <a:pt x="15" y="112"/>
                    </a:lnTo>
                    <a:lnTo>
                      <a:pt x="35" y="129"/>
                    </a:lnTo>
                    <a:lnTo>
                      <a:pt x="50" y="111"/>
                    </a:lnTo>
                    <a:lnTo>
                      <a:pt x="50" y="88"/>
                    </a:lnTo>
                    <a:lnTo>
                      <a:pt x="66" y="67"/>
                    </a:lnTo>
                    <a:lnTo>
                      <a:pt x="68" y="54"/>
                    </a:lnTo>
                    <a:lnTo>
                      <a:pt x="68" y="44"/>
                    </a:lnTo>
                    <a:lnTo>
                      <a:pt x="68" y="34"/>
                    </a:lnTo>
                    <a:lnTo>
                      <a:pt x="68" y="26"/>
                    </a:lnTo>
                    <a:lnTo>
                      <a:pt x="66" y="16"/>
                    </a:lnTo>
                    <a:lnTo>
                      <a:pt x="60" y="8"/>
                    </a:lnTo>
                    <a:lnTo>
                      <a:pt x="54" y="3"/>
                    </a:lnTo>
                    <a:lnTo>
                      <a:pt x="43" y="0"/>
                    </a:lnTo>
                    <a:lnTo>
                      <a:pt x="31" y="0"/>
                    </a:lnTo>
                    <a:lnTo>
                      <a:pt x="21" y="2"/>
                    </a:lnTo>
                    <a:lnTo>
                      <a:pt x="13" y="6"/>
                    </a:lnTo>
                    <a:lnTo>
                      <a:pt x="8" y="13"/>
                    </a:lnTo>
                    <a:close/>
                  </a:path>
                </a:pathLst>
              </a:custGeom>
              <a:solidFill>
                <a:srgbClr val="FF7F7F"/>
              </a:solidFill>
              <a:ln w="9525">
                <a:noFill/>
                <a:round/>
                <a:headEnd/>
                <a:tailEnd/>
              </a:ln>
            </p:spPr>
            <p:txBody>
              <a:bodyPr/>
              <a:lstStyle/>
              <a:p>
                <a:endParaRPr lang="zh-CN" altLang="en-US"/>
              </a:p>
            </p:txBody>
          </p:sp>
          <p:grpSp>
            <p:nvGrpSpPr>
              <p:cNvPr id="309340" name="Group 92"/>
              <p:cNvGrpSpPr>
                <a:grpSpLocks/>
              </p:cNvGrpSpPr>
              <p:nvPr/>
            </p:nvGrpSpPr>
            <p:grpSpPr bwMode="auto">
              <a:xfrm>
                <a:off x="2448" y="1959"/>
                <a:ext cx="80" cy="17"/>
                <a:chOff x="2448" y="1959"/>
                <a:chExt cx="80" cy="17"/>
              </a:xfrm>
            </p:grpSpPr>
            <p:grpSp>
              <p:nvGrpSpPr>
                <p:cNvPr id="309341" name="Group 93"/>
                <p:cNvGrpSpPr>
                  <a:grpSpLocks/>
                </p:cNvGrpSpPr>
                <p:nvPr/>
              </p:nvGrpSpPr>
              <p:grpSpPr bwMode="auto">
                <a:xfrm>
                  <a:off x="2448" y="1959"/>
                  <a:ext cx="14" cy="17"/>
                  <a:chOff x="2448" y="1959"/>
                  <a:chExt cx="14" cy="17"/>
                </a:xfrm>
              </p:grpSpPr>
              <p:sp>
                <p:nvSpPr>
                  <p:cNvPr id="309342" name="Oval 94"/>
                  <p:cNvSpPr>
                    <a:spLocks noChangeArrowheads="1"/>
                  </p:cNvSpPr>
                  <p:nvPr/>
                </p:nvSpPr>
                <p:spPr bwMode="auto">
                  <a:xfrm>
                    <a:off x="2448" y="1959"/>
                    <a:ext cx="14" cy="17"/>
                  </a:xfrm>
                  <a:prstGeom prst="ellipse">
                    <a:avLst/>
                  </a:prstGeom>
                  <a:solidFill>
                    <a:srgbClr val="5F009F"/>
                  </a:solidFill>
                  <a:ln w="9525">
                    <a:noFill/>
                    <a:round/>
                    <a:headEnd/>
                    <a:tailEnd/>
                  </a:ln>
                </p:spPr>
                <p:txBody>
                  <a:bodyPr/>
                  <a:lstStyle/>
                  <a:p>
                    <a:endParaRPr lang="zh-CN" altLang="en-US"/>
                  </a:p>
                </p:txBody>
              </p:sp>
              <p:sp>
                <p:nvSpPr>
                  <p:cNvPr id="309343" name="Oval 95"/>
                  <p:cNvSpPr>
                    <a:spLocks noChangeArrowheads="1"/>
                  </p:cNvSpPr>
                  <p:nvPr/>
                </p:nvSpPr>
                <p:spPr bwMode="auto">
                  <a:xfrm>
                    <a:off x="2450" y="1961"/>
                    <a:ext cx="10" cy="13"/>
                  </a:xfrm>
                  <a:prstGeom prst="ellipse">
                    <a:avLst/>
                  </a:prstGeom>
                  <a:solidFill>
                    <a:srgbClr val="BF5FFF"/>
                  </a:solidFill>
                  <a:ln w="9525">
                    <a:noFill/>
                    <a:round/>
                    <a:headEnd/>
                    <a:tailEnd/>
                  </a:ln>
                </p:spPr>
                <p:txBody>
                  <a:bodyPr/>
                  <a:lstStyle/>
                  <a:p>
                    <a:endParaRPr lang="zh-CN" altLang="en-US"/>
                  </a:p>
                </p:txBody>
              </p:sp>
            </p:grpSp>
            <p:grpSp>
              <p:nvGrpSpPr>
                <p:cNvPr id="309344" name="Group 96"/>
                <p:cNvGrpSpPr>
                  <a:grpSpLocks/>
                </p:cNvGrpSpPr>
                <p:nvPr/>
              </p:nvGrpSpPr>
              <p:grpSpPr bwMode="auto">
                <a:xfrm>
                  <a:off x="2514" y="1959"/>
                  <a:ext cx="14" cy="17"/>
                  <a:chOff x="2514" y="1959"/>
                  <a:chExt cx="14" cy="17"/>
                </a:xfrm>
              </p:grpSpPr>
              <p:sp>
                <p:nvSpPr>
                  <p:cNvPr id="309345" name="Oval 97"/>
                  <p:cNvSpPr>
                    <a:spLocks noChangeArrowheads="1"/>
                  </p:cNvSpPr>
                  <p:nvPr/>
                </p:nvSpPr>
                <p:spPr bwMode="auto">
                  <a:xfrm>
                    <a:off x="2514" y="1959"/>
                    <a:ext cx="14" cy="17"/>
                  </a:xfrm>
                  <a:prstGeom prst="ellipse">
                    <a:avLst/>
                  </a:prstGeom>
                  <a:solidFill>
                    <a:srgbClr val="5F009F"/>
                  </a:solidFill>
                  <a:ln w="9525">
                    <a:noFill/>
                    <a:round/>
                    <a:headEnd/>
                    <a:tailEnd/>
                  </a:ln>
                </p:spPr>
                <p:txBody>
                  <a:bodyPr/>
                  <a:lstStyle/>
                  <a:p>
                    <a:endParaRPr lang="zh-CN" altLang="en-US"/>
                  </a:p>
                </p:txBody>
              </p:sp>
              <p:sp>
                <p:nvSpPr>
                  <p:cNvPr id="309346" name="Oval 98"/>
                  <p:cNvSpPr>
                    <a:spLocks noChangeArrowheads="1"/>
                  </p:cNvSpPr>
                  <p:nvPr/>
                </p:nvSpPr>
                <p:spPr bwMode="auto">
                  <a:xfrm>
                    <a:off x="2518" y="1961"/>
                    <a:ext cx="8" cy="13"/>
                  </a:xfrm>
                  <a:prstGeom prst="ellipse">
                    <a:avLst/>
                  </a:prstGeom>
                  <a:solidFill>
                    <a:srgbClr val="BF5FFF"/>
                  </a:solidFill>
                  <a:ln w="9525">
                    <a:noFill/>
                    <a:round/>
                    <a:headEnd/>
                    <a:tailEnd/>
                  </a:ln>
                </p:spPr>
                <p:txBody>
                  <a:bodyPr/>
                  <a:lstStyle/>
                  <a:p>
                    <a:endParaRPr lang="zh-CN" altLang="en-US"/>
                  </a:p>
                </p:txBody>
              </p:sp>
            </p:grpSp>
          </p:grpSp>
        </p:grpSp>
        <p:grpSp>
          <p:nvGrpSpPr>
            <p:cNvPr id="309347" name="Group 99"/>
            <p:cNvGrpSpPr>
              <a:grpSpLocks/>
            </p:cNvGrpSpPr>
            <p:nvPr/>
          </p:nvGrpSpPr>
          <p:grpSpPr bwMode="auto">
            <a:xfrm>
              <a:off x="2417" y="2301"/>
              <a:ext cx="182" cy="414"/>
              <a:chOff x="2417" y="2301"/>
              <a:chExt cx="182" cy="414"/>
            </a:xfrm>
          </p:grpSpPr>
          <p:grpSp>
            <p:nvGrpSpPr>
              <p:cNvPr id="309348" name="Group 100"/>
              <p:cNvGrpSpPr>
                <a:grpSpLocks/>
              </p:cNvGrpSpPr>
              <p:nvPr/>
            </p:nvGrpSpPr>
            <p:grpSpPr bwMode="auto">
              <a:xfrm>
                <a:off x="2417" y="2301"/>
                <a:ext cx="182" cy="414"/>
                <a:chOff x="2417" y="2301"/>
                <a:chExt cx="182" cy="414"/>
              </a:xfrm>
            </p:grpSpPr>
            <p:sp>
              <p:nvSpPr>
                <p:cNvPr id="309349" name="Freeform 101"/>
                <p:cNvSpPr>
                  <a:spLocks/>
                </p:cNvSpPr>
                <p:nvPr/>
              </p:nvSpPr>
              <p:spPr bwMode="auto">
                <a:xfrm>
                  <a:off x="2417" y="2391"/>
                  <a:ext cx="130" cy="324"/>
                </a:xfrm>
                <a:custGeom>
                  <a:avLst/>
                  <a:gdLst/>
                  <a:ahLst/>
                  <a:cxnLst>
                    <a:cxn ang="0">
                      <a:pos x="23" y="6"/>
                    </a:cxn>
                    <a:cxn ang="0">
                      <a:pos x="25" y="99"/>
                    </a:cxn>
                    <a:cxn ang="0">
                      <a:pos x="25" y="179"/>
                    </a:cxn>
                    <a:cxn ang="0">
                      <a:pos x="31" y="254"/>
                    </a:cxn>
                    <a:cxn ang="0">
                      <a:pos x="16" y="288"/>
                    </a:cxn>
                    <a:cxn ang="0">
                      <a:pos x="4" y="309"/>
                    </a:cxn>
                    <a:cxn ang="0">
                      <a:pos x="0" y="316"/>
                    </a:cxn>
                    <a:cxn ang="0">
                      <a:pos x="6" y="324"/>
                    </a:cxn>
                    <a:cxn ang="0">
                      <a:pos x="29" y="322"/>
                    </a:cxn>
                    <a:cxn ang="0">
                      <a:pos x="50" y="280"/>
                    </a:cxn>
                    <a:cxn ang="0">
                      <a:pos x="50" y="252"/>
                    </a:cxn>
                    <a:cxn ang="0">
                      <a:pos x="66" y="163"/>
                    </a:cxn>
                    <a:cxn ang="0">
                      <a:pos x="68" y="141"/>
                    </a:cxn>
                    <a:cxn ang="0">
                      <a:pos x="68" y="184"/>
                    </a:cxn>
                    <a:cxn ang="0">
                      <a:pos x="76" y="244"/>
                    </a:cxn>
                    <a:cxn ang="0">
                      <a:pos x="72" y="272"/>
                    </a:cxn>
                    <a:cxn ang="0">
                      <a:pos x="83" y="299"/>
                    </a:cxn>
                    <a:cxn ang="0">
                      <a:pos x="97" y="319"/>
                    </a:cxn>
                    <a:cxn ang="0">
                      <a:pos x="118" y="321"/>
                    </a:cxn>
                    <a:cxn ang="0">
                      <a:pos x="124" y="312"/>
                    </a:cxn>
                    <a:cxn ang="0">
                      <a:pos x="103" y="270"/>
                    </a:cxn>
                    <a:cxn ang="0">
                      <a:pos x="101" y="251"/>
                    </a:cxn>
                    <a:cxn ang="0">
                      <a:pos x="105" y="207"/>
                    </a:cxn>
                    <a:cxn ang="0">
                      <a:pos x="112" y="135"/>
                    </a:cxn>
                    <a:cxn ang="0">
                      <a:pos x="130" y="0"/>
                    </a:cxn>
                    <a:cxn ang="0">
                      <a:pos x="23" y="6"/>
                    </a:cxn>
                  </a:cxnLst>
                  <a:rect l="0" t="0" r="r" b="b"/>
                  <a:pathLst>
                    <a:path w="130" h="324">
                      <a:moveTo>
                        <a:pt x="23" y="6"/>
                      </a:moveTo>
                      <a:lnTo>
                        <a:pt x="25" y="99"/>
                      </a:lnTo>
                      <a:lnTo>
                        <a:pt x="25" y="179"/>
                      </a:lnTo>
                      <a:lnTo>
                        <a:pt x="31" y="254"/>
                      </a:lnTo>
                      <a:lnTo>
                        <a:pt x="16" y="288"/>
                      </a:lnTo>
                      <a:lnTo>
                        <a:pt x="4" y="309"/>
                      </a:lnTo>
                      <a:lnTo>
                        <a:pt x="0" y="316"/>
                      </a:lnTo>
                      <a:lnTo>
                        <a:pt x="6" y="324"/>
                      </a:lnTo>
                      <a:lnTo>
                        <a:pt x="29" y="322"/>
                      </a:lnTo>
                      <a:lnTo>
                        <a:pt x="50" y="280"/>
                      </a:lnTo>
                      <a:lnTo>
                        <a:pt x="50" y="252"/>
                      </a:lnTo>
                      <a:lnTo>
                        <a:pt x="66" y="163"/>
                      </a:lnTo>
                      <a:lnTo>
                        <a:pt x="68" y="141"/>
                      </a:lnTo>
                      <a:lnTo>
                        <a:pt x="68" y="184"/>
                      </a:lnTo>
                      <a:lnTo>
                        <a:pt x="76" y="244"/>
                      </a:lnTo>
                      <a:lnTo>
                        <a:pt x="72" y="272"/>
                      </a:lnTo>
                      <a:lnTo>
                        <a:pt x="83" y="299"/>
                      </a:lnTo>
                      <a:lnTo>
                        <a:pt x="97" y="319"/>
                      </a:lnTo>
                      <a:lnTo>
                        <a:pt x="118" y="321"/>
                      </a:lnTo>
                      <a:lnTo>
                        <a:pt x="124" y="312"/>
                      </a:lnTo>
                      <a:lnTo>
                        <a:pt x="103" y="270"/>
                      </a:lnTo>
                      <a:lnTo>
                        <a:pt x="101" y="251"/>
                      </a:lnTo>
                      <a:lnTo>
                        <a:pt x="105" y="207"/>
                      </a:lnTo>
                      <a:lnTo>
                        <a:pt x="112" y="135"/>
                      </a:lnTo>
                      <a:lnTo>
                        <a:pt x="130" y="0"/>
                      </a:lnTo>
                      <a:lnTo>
                        <a:pt x="23" y="6"/>
                      </a:lnTo>
                      <a:close/>
                    </a:path>
                  </a:pathLst>
                </a:custGeom>
                <a:solidFill>
                  <a:srgbClr val="FF7F3F"/>
                </a:solidFill>
                <a:ln w="9525">
                  <a:noFill/>
                  <a:round/>
                  <a:headEnd/>
                  <a:tailEnd/>
                </a:ln>
              </p:spPr>
              <p:txBody>
                <a:bodyPr/>
                <a:lstStyle/>
                <a:p>
                  <a:endParaRPr lang="zh-CN" altLang="en-US"/>
                </a:p>
              </p:txBody>
            </p:sp>
            <p:sp>
              <p:nvSpPr>
                <p:cNvPr id="309350" name="Freeform 102"/>
                <p:cNvSpPr>
                  <a:spLocks/>
                </p:cNvSpPr>
                <p:nvPr/>
              </p:nvSpPr>
              <p:spPr bwMode="auto">
                <a:xfrm>
                  <a:off x="2568" y="2301"/>
                  <a:ext cx="31" cy="41"/>
                </a:xfrm>
                <a:custGeom>
                  <a:avLst/>
                  <a:gdLst/>
                  <a:ahLst/>
                  <a:cxnLst>
                    <a:cxn ang="0">
                      <a:pos x="31" y="0"/>
                    </a:cxn>
                    <a:cxn ang="0">
                      <a:pos x="31" y="21"/>
                    </a:cxn>
                    <a:cxn ang="0">
                      <a:pos x="0" y="41"/>
                    </a:cxn>
                    <a:cxn ang="0">
                      <a:pos x="14" y="3"/>
                    </a:cxn>
                    <a:cxn ang="0">
                      <a:pos x="31" y="0"/>
                    </a:cxn>
                  </a:cxnLst>
                  <a:rect l="0" t="0" r="r" b="b"/>
                  <a:pathLst>
                    <a:path w="31" h="41">
                      <a:moveTo>
                        <a:pt x="31" y="0"/>
                      </a:moveTo>
                      <a:lnTo>
                        <a:pt x="31" y="21"/>
                      </a:lnTo>
                      <a:lnTo>
                        <a:pt x="0" y="41"/>
                      </a:lnTo>
                      <a:lnTo>
                        <a:pt x="14" y="3"/>
                      </a:lnTo>
                      <a:lnTo>
                        <a:pt x="31" y="0"/>
                      </a:lnTo>
                      <a:close/>
                    </a:path>
                  </a:pathLst>
                </a:custGeom>
                <a:solidFill>
                  <a:srgbClr val="FF7F3F"/>
                </a:solidFill>
                <a:ln w="9525">
                  <a:noFill/>
                  <a:round/>
                  <a:headEnd/>
                  <a:tailEnd/>
                </a:ln>
              </p:spPr>
              <p:txBody>
                <a:bodyPr/>
                <a:lstStyle/>
                <a:p>
                  <a:endParaRPr lang="zh-CN" altLang="en-US"/>
                </a:p>
              </p:txBody>
            </p:sp>
          </p:grpSp>
          <p:sp>
            <p:nvSpPr>
              <p:cNvPr id="309351" name="Freeform 103"/>
              <p:cNvSpPr>
                <a:spLocks/>
              </p:cNvSpPr>
              <p:nvPr/>
            </p:nvSpPr>
            <p:spPr bwMode="auto">
              <a:xfrm>
                <a:off x="2485" y="2394"/>
                <a:ext cx="10" cy="143"/>
              </a:xfrm>
              <a:custGeom>
                <a:avLst/>
                <a:gdLst/>
                <a:ahLst/>
                <a:cxnLst>
                  <a:cxn ang="0">
                    <a:pos x="10" y="0"/>
                  </a:cxn>
                  <a:cxn ang="0">
                    <a:pos x="10" y="47"/>
                  </a:cxn>
                  <a:cxn ang="0">
                    <a:pos x="8" y="75"/>
                  </a:cxn>
                  <a:cxn ang="0">
                    <a:pos x="6" y="106"/>
                  </a:cxn>
                  <a:cxn ang="0">
                    <a:pos x="0" y="135"/>
                  </a:cxn>
                  <a:cxn ang="0">
                    <a:pos x="2" y="143"/>
                  </a:cxn>
                  <a:cxn ang="0">
                    <a:pos x="10" y="0"/>
                  </a:cxn>
                </a:cxnLst>
                <a:rect l="0" t="0" r="r" b="b"/>
                <a:pathLst>
                  <a:path w="10" h="143">
                    <a:moveTo>
                      <a:pt x="10" y="0"/>
                    </a:moveTo>
                    <a:lnTo>
                      <a:pt x="10" y="47"/>
                    </a:lnTo>
                    <a:lnTo>
                      <a:pt x="8" y="75"/>
                    </a:lnTo>
                    <a:lnTo>
                      <a:pt x="6" y="106"/>
                    </a:lnTo>
                    <a:lnTo>
                      <a:pt x="0" y="135"/>
                    </a:lnTo>
                    <a:lnTo>
                      <a:pt x="2" y="143"/>
                    </a:lnTo>
                    <a:lnTo>
                      <a:pt x="10" y="0"/>
                    </a:lnTo>
                    <a:close/>
                  </a:path>
                </a:pathLst>
              </a:custGeom>
              <a:solidFill>
                <a:srgbClr val="FF5F1F"/>
              </a:solidFill>
              <a:ln w="9525">
                <a:solidFill>
                  <a:srgbClr val="FF5F1F"/>
                </a:solidFill>
                <a:prstDash val="solid"/>
                <a:round/>
                <a:headEnd/>
                <a:tailEnd/>
              </a:ln>
            </p:spPr>
            <p:txBody>
              <a:bodyPr/>
              <a:lstStyle/>
              <a:p>
                <a:endParaRPr lang="zh-CN" altLang="en-US"/>
              </a:p>
            </p:txBody>
          </p:sp>
        </p:grpSp>
        <p:grpSp>
          <p:nvGrpSpPr>
            <p:cNvPr id="309352" name="Group 104"/>
            <p:cNvGrpSpPr>
              <a:grpSpLocks/>
            </p:cNvGrpSpPr>
            <p:nvPr/>
          </p:nvGrpSpPr>
          <p:grpSpPr bwMode="auto">
            <a:xfrm>
              <a:off x="2382" y="2013"/>
              <a:ext cx="221" cy="389"/>
              <a:chOff x="2382" y="2013"/>
              <a:chExt cx="221" cy="389"/>
            </a:xfrm>
          </p:grpSpPr>
          <p:sp>
            <p:nvSpPr>
              <p:cNvPr id="309353" name="Freeform 105"/>
              <p:cNvSpPr>
                <a:spLocks/>
              </p:cNvSpPr>
              <p:nvPr/>
            </p:nvSpPr>
            <p:spPr bwMode="auto">
              <a:xfrm>
                <a:off x="2382" y="2013"/>
                <a:ext cx="221" cy="389"/>
              </a:xfrm>
              <a:custGeom>
                <a:avLst/>
                <a:gdLst/>
                <a:ahLst/>
                <a:cxnLst>
                  <a:cxn ang="0">
                    <a:pos x="87" y="3"/>
                  </a:cxn>
                  <a:cxn ang="0">
                    <a:pos x="20" y="39"/>
                  </a:cxn>
                  <a:cxn ang="0">
                    <a:pos x="8" y="57"/>
                  </a:cxn>
                  <a:cxn ang="0">
                    <a:pos x="0" y="202"/>
                  </a:cxn>
                  <a:cxn ang="0">
                    <a:pos x="2" y="238"/>
                  </a:cxn>
                  <a:cxn ang="0">
                    <a:pos x="29" y="234"/>
                  </a:cxn>
                  <a:cxn ang="0">
                    <a:pos x="27" y="319"/>
                  </a:cxn>
                  <a:cxn ang="0">
                    <a:pos x="41" y="319"/>
                  </a:cxn>
                  <a:cxn ang="0">
                    <a:pos x="52" y="388"/>
                  </a:cxn>
                  <a:cxn ang="0">
                    <a:pos x="99" y="388"/>
                  </a:cxn>
                  <a:cxn ang="0">
                    <a:pos x="138" y="384"/>
                  </a:cxn>
                  <a:cxn ang="0">
                    <a:pos x="165" y="389"/>
                  </a:cxn>
                  <a:cxn ang="0">
                    <a:pos x="204" y="291"/>
                  </a:cxn>
                  <a:cxn ang="0">
                    <a:pos x="221" y="290"/>
                  </a:cxn>
                  <a:cxn ang="0">
                    <a:pos x="206" y="156"/>
                  </a:cxn>
                  <a:cxn ang="0">
                    <a:pos x="206" y="50"/>
                  </a:cxn>
                  <a:cxn ang="0">
                    <a:pos x="196" y="37"/>
                  </a:cxn>
                  <a:cxn ang="0">
                    <a:pos x="122" y="0"/>
                  </a:cxn>
                  <a:cxn ang="0">
                    <a:pos x="107" y="16"/>
                  </a:cxn>
                  <a:cxn ang="0">
                    <a:pos x="87" y="3"/>
                  </a:cxn>
                </a:cxnLst>
                <a:rect l="0" t="0" r="r" b="b"/>
                <a:pathLst>
                  <a:path w="221" h="389">
                    <a:moveTo>
                      <a:pt x="87" y="3"/>
                    </a:moveTo>
                    <a:lnTo>
                      <a:pt x="20" y="39"/>
                    </a:lnTo>
                    <a:lnTo>
                      <a:pt x="8" y="57"/>
                    </a:lnTo>
                    <a:lnTo>
                      <a:pt x="0" y="202"/>
                    </a:lnTo>
                    <a:lnTo>
                      <a:pt x="2" y="238"/>
                    </a:lnTo>
                    <a:lnTo>
                      <a:pt x="29" y="234"/>
                    </a:lnTo>
                    <a:lnTo>
                      <a:pt x="27" y="319"/>
                    </a:lnTo>
                    <a:lnTo>
                      <a:pt x="41" y="319"/>
                    </a:lnTo>
                    <a:lnTo>
                      <a:pt x="52" y="388"/>
                    </a:lnTo>
                    <a:lnTo>
                      <a:pt x="99" y="388"/>
                    </a:lnTo>
                    <a:lnTo>
                      <a:pt x="138" y="384"/>
                    </a:lnTo>
                    <a:lnTo>
                      <a:pt x="165" y="389"/>
                    </a:lnTo>
                    <a:lnTo>
                      <a:pt x="204" y="291"/>
                    </a:lnTo>
                    <a:lnTo>
                      <a:pt x="221" y="290"/>
                    </a:lnTo>
                    <a:lnTo>
                      <a:pt x="206" y="156"/>
                    </a:lnTo>
                    <a:lnTo>
                      <a:pt x="206" y="50"/>
                    </a:lnTo>
                    <a:lnTo>
                      <a:pt x="196" y="37"/>
                    </a:lnTo>
                    <a:lnTo>
                      <a:pt x="122" y="0"/>
                    </a:lnTo>
                    <a:lnTo>
                      <a:pt x="107" y="16"/>
                    </a:lnTo>
                    <a:lnTo>
                      <a:pt x="87" y="3"/>
                    </a:lnTo>
                    <a:close/>
                  </a:path>
                </a:pathLst>
              </a:custGeom>
              <a:solidFill>
                <a:srgbClr val="5F009F"/>
              </a:solidFill>
              <a:ln w="9525">
                <a:noFill/>
                <a:round/>
                <a:headEnd/>
                <a:tailEnd/>
              </a:ln>
            </p:spPr>
            <p:txBody>
              <a:bodyPr/>
              <a:lstStyle/>
              <a:p>
                <a:endParaRPr lang="zh-CN" altLang="en-US"/>
              </a:p>
            </p:txBody>
          </p:sp>
          <p:grpSp>
            <p:nvGrpSpPr>
              <p:cNvPr id="309354" name="Group 106"/>
              <p:cNvGrpSpPr>
                <a:grpSpLocks/>
              </p:cNvGrpSpPr>
              <p:nvPr/>
            </p:nvGrpSpPr>
            <p:grpSpPr bwMode="auto">
              <a:xfrm>
                <a:off x="2411" y="2091"/>
                <a:ext cx="136" cy="241"/>
                <a:chOff x="2411" y="2091"/>
                <a:chExt cx="136" cy="241"/>
              </a:xfrm>
            </p:grpSpPr>
            <p:grpSp>
              <p:nvGrpSpPr>
                <p:cNvPr id="309355" name="Group 107"/>
                <p:cNvGrpSpPr>
                  <a:grpSpLocks/>
                </p:cNvGrpSpPr>
                <p:nvPr/>
              </p:nvGrpSpPr>
              <p:grpSpPr bwMode="auto">
                <a:xfrm>
                  <a:off x="2415" y="2200"/>
                  <a:ext cx="97" cy="132"/>
                  <a:chOff x="2415" y="2200"/>
                  <a:chExt cx="97" cy="132"/>
                </a:xfrm>
              </p:grpSpPr>
              <p:sp>
                <p:nvSpPr>
                  <p:cNvPr id="309356" name="Freeform 108"/>
                  <p:cNvSpPr>
                    <a:spLocks/>
                  </p:cNvSpPr>
                  <p:nvPr/>
                </p:nvSpPr>
                <p:spPr bwMode="auto">
                  <a:xfrm>
                    <a:off x="2427" y="2200"/>
                    <a:ext cx="85" cy="132"/>
                  </a:xfrm>
                  <a:custGeom>
                    <a:avLst/>
                    <a:gdLst/>
                    <a:ahLst/>
                    <a:cxnLst>
                      <a:cxn ang="0">
                        <a:pos x="0" y="132"/>
                      </a:cxn>
                      <a:cxn ang="0">
                        <a:pos x="83" y="126"/>
                      </a:cxn>
                      <a:cxn ang="0">
                        <a:pos x="85" y="0"/>
                      </a:cxn>
                    </a:cxnLst>
                    <a:rect l="0" t="0" r="r" b="b"/>
                    <a:pathLst>
                      <a:path w="85" h="132">
                        <a:moveTo>
                          <a:pt x="0" y="132"/>
                        </a:moveTo>
                        <a:lnTo>
                          <a:pt x="83" y="126"/>
                        </a:lnTo>
                        <a:lnTo>
                          <a:pt x="85" y="0"/>
                        </a:lnTo>
                      </a:path>
                    </a:pathLst>
                  </a:custGeom>
                  <a:noFill/>
                  <a:ln w="9525">
                    <a:solidFill>
                      <a:srgbClr val="9F3FDF"/>
                    </a:solidFill>
                    <a:prstDash val="solid"/>
                    <a:round/>
                    <a:headEnd/>
                    <a:tailEnd/>
                  </a:ln>
                </p:spPr>
                <p:txBody>
                  <a:bodyPr/>
                  <a:lstStyle/>
                  <a:p>
                    <a:endParaRPr lang="zh-CN" altLang="en-US"/>
                  </a:p>
                </p:txBody>
              </p:sp>
              <p:sp>
                <p:nvSpPr>
                  <p:cNvPr id="309357" name="Freeform 109"/>
                  <p:cNvSpPr>
                    <a:spLocks/>
                  </p:cNvSpPr>
                  <p:nvPr/>
                </p:nvSpPr>
                <p:spPr bwMode="auto">
                  <a:xfrm>
                    <a:off x="2415" y="2217"/>
                    <a:ext cx="95" cy="32"/>
                  </a:xfrm>
                  <a:custGeom>
                    <a:avLst/>
                    <a:gdLst/>
                    <a:ahLst/>
                    <a:cxnLst>
                      <a:cxn ang="0">
                        <a:pos x="0" y="32"/>
                      </a:cxn>
                      <a:cxn ang="0">
                        <a:pos x="33" y="22"/>
                      </a:cxn>
                      <a:cxn ang="0">
                        <a:pos x="95" y="0"/>
                      </a:cxn>
                    </a:cxnLst>
                    <a:rect l="0" t="0" r="r" b="b"/>
                    <a:pathLst>
                      <a:path w="95" h="32">
                        <a:moveTo>
                          <a:pt x="0" y="32"/>
                        </a:moveTo>
                        <a:lnTo>
                          <a:pt x="33" y="22"/>
                        </a:lnTo>
                        <a:lnTo>
                          <a:pt x="95" y="0"/>
                        </a:lnTo>
                      </a:path>
                    </a:pathLst>
                  </a:custGeom>
                  <a:noFill/>
                  <a:ln w="9525">
                    <a:solidFill>
                      <a:srgbClr val="9F3FDF"/>
                    </a:solidFill>
                    <a:prstDash val="solid"/>
                    <a:round/>
                    <a:headEnd/>
                    <a:tailEnd/>
                  </a:ln>
                </p:spPr>
                <p:txBody>
                  <a:bodyPr/>
                  <a:lstStyle/>
                  <a:p>
                    <a:endParaRPr lang="zh-CN" altLang="en-US"/>
                  </a:p>
                </p:txBody>
              </p:sp>
            </p:grpSp>
            <p:grpSp>
              <p:nvGrpSpPr>
                <p:cNvPr id="309358" name="Group 110"/>
                <p:cNvGrpSpPr>
                  <a:grpSpLocks/>
                </p:cNvGrpSpPr>
                <p:nvPr/>
              </p:nvGrpSpPr>
              <p:grpSpPr bwMode="auto">
                <a:xfrm>
                  <a:off x="2411" y="2091"/>
                  <a:ext cx="136" cy="156"/>
                  <a:chOff x="2411" y="2091"/>
                  <a:chExt cx="136" cy="156"/>
                </a:xfrm>
              </p:grpSpPr>
              <p:sp>
                <p:nvSpPr>
                  <p:cNvPr id="309359" name="Freeform 111"/>
                  <p:cNvSpPr>
                    <a:spLocks/>
                  </p:cNvSpPr>
                  <p:nvPr/>
                </p:nvSpPr>
                <p:spPr bwMode="auto">
                  <a:xfrm>
                    <a:off x="2421" y="2091"/>
                    <a:ext cx="118" cy="119"/>
                  </a:xfrm>
                  <a:custGeom>
                    <a:avLst/>
                    <a:gdLst/>
                    <a:ahLst/>
                    <a:cxnLst>
                      <a:cxn ang="0">
                        <a:pos x="0" y="42"/>
                      </a:cxn>
                      <a:cxn ang="0">
                        <a:pos x="76" y="0"/>
                      </a:cxn>
                      <a:cxn ang="0">
                        <a:pos x="118" y="80"/>
                      </a:cxn>
                      <a:cxn ang="0">
                        <a:pos x="43" y="119"/>
                      </a:cxn>
                      <a:cxn ang="0">
                        <a:pos x="0" y="42"/>
                      </a:cxn>
                    </a:cxnLst>
                    <a:rect l="0" t="0" r="r" b="b"/>
                    <a:pathLst>
                      <a:path w="118" h="119">
                        <a:moveTo>
                          <a:pt x="0" y="42"/>
                        </a:moveTo>
                        <a:lnTo>
                          <a:pt x="76" y="0"/>
                        </a:lnTo>
                        <a:lnTo>
                          <a:pt x="118" y="80"/>
                        </a:lnTo>
                        <a:lnTo>
                          <a:pt x="43" y="119"/>
                        </a:lnTo>
                        <a:lnTo>
                          <a:pt x="0" y="42"/>
                        </a:lnTo>
                        <a:close/>
                      </a:path>
                    </a:pathLst>
                  </a:custGeom>
                  <a:solidFill>
                    <a:srgbClr val="DFDFFF"/>
                  </a:solidFill>
                  <a:ln w="9525">
                    <a:noFill/>
                    <a:round/>
                    <a:headEnd/>
                    <a:tailEnd/>
                  </a:ln>
                </p:spPr>
                <p:txBody>
                  <a:bodyPr/>
                  <a:lstStyle/>
                  <a:p>
                    <a:endParaRPr lang="zh-CN" altLang="en-US"/>
                  </a:p>
                </p:txBody>
              </p:sp>
              <p:grpSp>
                <p:nvGrpSpPr>
                  <p:cNvPr id="309360" name="Group 112"/>
                  <p:cNvGrpSpPr>
                    <a:grpSpLocks/>
                  </p:cNvGrpSpPr>
                  <p:nvPr/>
                </p:nvGrpSpPr>
                <p:grpSpPr bwMode="auto">
                  <a:xfrm>
                    <a:off x="2411" y="2140"/>
                    <a:ext cx="136" cy="107"/>
                    <a:chOff x="2411" y="2140"/>
                    <a:chExt cx="136" cy="107"/>
                  </a:xfrm>
                </p:grpSpPr>
                <p:sp>
                  <p:nvSpPr>
                    <p:cNvPr id="309361" name="Freeform 113"/>
                    <p:cNvSpPr>
                      <a:spLocks/>
                    </p:cNvSpPr>
                    <p:nvPr/>
                  </p:nvSpPr>
                  <p:spPr bwMode="auto">
                    <a:xfrm>
                      <a:off x="2497" y="2140"/>
                      <a:ext cx="50" cy="64"/>
                    </a:xfrm>
                    <a:custGeom>
                      <a:avLst/>
                      <a:gdLst/>
                      <a:ahLst/>
                      <a:cxnLst>
                        <a:cxn ang="0">
                          <a:pos x="0" y="39"/>
                        </a:cxn>
                        <a:cxn ang="0">
                          <a:pos x="13" y="29"/>
                        </a:cxn>
                        <a:cxn ang="0">
                          <a:pos x="19" y="11"/>
                        </a:cxn>
                        <a:cxn ang="0">
                          <a:pos x="29" y="5"/>
                        </a:cxn>
                        <a:cxn ang="0">
                          <a:pos x="34" y="0"/>
                        </a:cxn>
                        <a:cxn ang="0">
                          <a:pos x="38" y="2"/>
                        </a:cxn>
                        <a:cxn ang="0">
                          <a:pos x="38" y="7"/>
                        </a:cxn>
                        <a:cxn ang="0">
                          <a:pos x="48" y="16"/>
                        </a:cxn>
                        <a:cxn ang="0">
                          <a:pos x="50" y="31"/>
                        </a:cxn>
                        <a:cxn ang="0">
                          <a:pos x="48" y="42"/>
                        </a:cxn>
                        <a:cxn ang="0">
                          <a:pos x="32" y="55"/>
                        </a:cxn>
                        <a:cxn ang="0">
                          <a:pos x="5" y="64"/>
                        </a:cxn>
                        <a:cxn ang="0">
                          <a:pos x="0" y="39"/>
                        </a:cxn>
                      </a:cxnLst>
                      <a:rect l="0" t="0" r="r" b="b"/>
                      <a:pathLst>
                        <a:path w="50" h="64">
                          <a:moveTo>
                            <a:pt x="0" y="39"/>
                          </a:moveTo>
                          <a:lnTo>
                            <a:pt x="13" y="29"/>
                          </a:lnTo>
                          <a:lnTo>
                            <a:pt x="19" y="11"/>
                          </a:lnTo>
                          <a:lnTo>
                            <a:pt x="29" y="5"/>
                          </a:lnTo>
                          <a:lnTo>
                            <a:pt x="34" y="0"/>
                          </a:lnTo>
                          <a:lnTo>
                            <a:pt x="38" y="2"/>
                          </a:lnTo>
                          <a:lnTo>
                            <a:pt x="38" y="7"/>
                          </a:lnTo>
                          <a:lnTo>
                            <a:pt x="48" y="16"/>
                          </a:lnTo>
                          <a:lnTo>
                            <a:pt x="50" y="31"/>
                          </a:lnTo>
                          <a:lnTo>
                            <a:pt x="48" y="42"/>
                          </a:lnTo>
                          <a:lnTo>
                            <a:pt x="32" y="55"/>
                          </a:lnTo>
                          <a:lnTo>
                            <a:pt x="5" y="64"/>
                          </a:lnTo>
                          <a:lnTo>
                            <a:pt x="0" y="39"/>
                          </a:lnTo>
                          <a:close/>
                        </a:path>
                      </a:pathLst>
                    </a:custGeom>
                    <a:solidFill>
                      <a:srgbClr val="FF7F3F"/>
                    </a:solidFill>
                    <a:ln w="9525">
                      <a:noFill/>
                      <a:round/>
                      <a:headEnd/>
                      <a:tailEnd/>
                    </a:ln>
                  </p:spPr>
                  <p:txBody>
                    <a:bodyPr/>
                    <a:lstStyle/>
                    <a:p>
                      <a:endParaRPr lang="zh-CN" altLang="en-US"/>
                    </a:p>
                  </p:txBody>
                </p:sp>
                <p:sp>
                  <p:nvSpPr>
                    <p:cNvPr id="309362" name="Freeform 114"/>
                    <p:cNvSpPr>
                      <a:spLocks/>
                    </p:cNvSpPr>
                    <p:nvPr/>
                  </p:nvSpPr>
                  <p:spPr bwMode="auto">
                    <a:xfrm>
                      <a:off x="2411" y="2177"/>
                      <a:ext cx="95" cy="70"/>
                    </a:xfrm>
                    <a:custGeom>
                      <a:avLst/>
                      <a:gdLst/>
                      <a:ahLst/>
                      <a:cxnLst>
                        <a:cxn ang="0">
                          <a:pos x="0" y="70"/>
                        </a:cxn>
                        <a:cxn ang="0">
                          <a:pos x="39" y="57"/>
                        </a:cxn>
                        <a:cxn ang="0">
                          <a:pos x="68" y="44"/>
                        </a:cxn>
                        <a:cxn ang="0">
                          <a:pos x="95" y="30"/>
                        </a:cxn>
                        <a:cxn ang="0">
                          <a:pos x="84" y="0"/>
                        </a:cxn>
                        <a:cxn ang="0">
                          <a:pos x="33" y="20"/>
                        </a:cxn>
                        <a:cxn ang="0">
                          <a:pos x="4" y="28"/>
                        </a:cxn>
                        <a:cxn ang="0">
                          <a:pos x="2" y="23"/>
                        </a:cxn>
                        <a:cxn ang="0">
                          <a:pos x="0" y="70"/>
                        </a:cxn>
                      </a:cxnLst>
                      <a:rect l="0" t="0" r="r" b="b"/>
                      <a:pathLst>
                        <a:path w="95" h="70">
                          <a:moveTo>
                            <a:pt x="0" y="70"/>
                          </a:moveTo>
                          <a:lnTo>
                            <a:pt x="39" y="57"/>
                          </a:lnTo>
                          <a:lnTo>
                            <a:pt x="68" y="44"/>
                          </a:lnTo>
                          <a:lnTo>
                            <a:pt x="95" y="30"/>
                          </a:lnTo>
                          <a:lnTo>
                            <a:pt x="84" y="0"/>
                          </a:lnTo>
                          <a:lnTo>
                            <a:pt x="33" y="20"/>
                          </a:lnTo>
                          <a:lnTo>
                            <a:pt x="4" y="28"/>
                          </a:lnTo>
                          <a:lnTo>
                            <a:pt x="2" y="23"/>
                          </a:lnTo>
                          <a:lnTo>
                            <a:pt x="0" y="70"/>
                          </a:lnTo>
                          <a:close/>
                        </a:path>
                      </a:pathLst>
                    </a:custGeom>
                    <a:solidFill>
                      <a:srgbClr val="5F009F"/>
                    </a:solidFill>
                    <a:ln w="9525">
                      <a:noFill/>
                      <a:round/>
                      <a:headEnd/>
                      <a:tailEnd/>
                    </a:ln>
                  </p:spPr>
                  <p:txBody>
                    <a:bodyPr/>
                    <a:lstStyle/>
                    <a:p>
                      <a:endParaRPr lang="zh-CN" altLang="en-US"/>
                    </a:p>
                  </p:txBody>
                </p:sp>
              </p:grpSp>
            </p:grpSp>
          </p:grpSp>
        </p:grpSp>
        <p:grpSp>
          <p:nvGrpSpPr>
            <p:cNvPr id="309363" name="Group 115"/>
            <p:cNvGrpSpPr>
              <a:grpSpLocks/>
            </p:cNvGrpSpPr>
            <p:nvPr/>
          </p:nvGrpSpPr>
          <p:grpSpPr bwMode="auto">
            <a:xfrm>
              <a:off x="2409" y="2661"/>
              <a:ext cx="140" cy="91"/>
              <a:chOff x="2409" y="2661"/>
              <a:chExt cx="140" cy="91"/>
            </a:xfrm>
          </p:grpSpPr>
          <p:sp>
            <p:nvSpPr>
              <p:cNvPr id="309364" name="Freeform 116"/>
              <p:cNvSpPr>
                <a:spLocks/>
              </p:cNvSpPr>
              <p:nvPr/>
            </p:nvSpPr>
            <p:spPr bwMode="auto">
              <a:xfrm>
                <a:off x="2487" y="2661"/>
                <a:ext cx="62" cy="86"/>
              </a:xfrm>
              <a:custGeom>
                <a:avLst/>
                <a:gdLst/>
                <a:ahLst/>
                <a:cxnLst>
                  <a:cxn ang="0">
                    <a:pos x="4" y="0"/>
                  </a:cxn>
                  <a:cxn ang="0">
                    <a:pos x="0" y="13"/>
                  </a:cxn>
                  <a:cxn ang="0">
                    <a:pos x="0" y="39"/>
                  </a:cxn>
                  <a:cxn ang="0">
                    <a:pos x="6" y="29"/>
                  </a:cxn>
                  <a:cxn ang="0">
                    <a:pos x="13" y="41"/>
                  </a:cxn>
                  <a:cxn ang="0">
                    <a:pos x="15" y="59"/>
                  </a:cxn>
                  <a:cxn ang="0">
                    <a:pos x="25" y="75"/>
                  </a:cxn>
                  <a:cxn ang="0">
                    <a:pos x="41" y="85"/>
                  </a:cxn>
                  <a:cxn ang="0">
                    <a:pos x="52" y="86"/>
                  </a:cxn>
                  <a:cxn ang="0">
                    <a:pos x="62" y="85"/>
                  </a:cxn>
                  <a:cxn ang="0">
                    <a:pos x="62" y="67"/>
                  </a:cxn>
                  <a:cxn ang="0">
                    <a:pos x="54" y="42"/>
                  </a:cxn>
                  <a:cxn ang="0">
                    <a:pos x="48" y="49"/>
                  </a:cxn>
                  <a:cxn ang="0">
                    <a:pos x="41" y="49"/>
                  </a:cxn>
                  <a:cxn ang="0">
                    <a:pos x="27" y="47"/>
                  </a:cxn>
                  <a:cxn ang="0">
                    <a:pos x="19" y="36"/>
                  </a:cxn>
                  <a:cxn ang="0">
                    <a:pos x="11" y="23"/>
                  </a:cxn>
                  <a:cxn ang="0">
                    <a:pos x="4" y="0"/>
                  </a:cxn>
                </a:cxnLst>
                <a:rect l="0" t="0" r="r" b="b"/>
                <a:pathLst>
                  <a:path w="62" h="86">
                    <a:moveTo>
                      <a:pt x="4" y="0"/>
                    </a:moveTo>
                    <a:lnTo>
                      <a:pt x="0" y="13"/>
                    </a:lnTo>
                    <a:lnTo>
                      <a:pt x="0" y="39"/>
                    </a:lnTo>
                    <a:lnTo>
                      <a:pt x="6" y="29"/>
                    </a:lnTo>
                    <a:lnTo>
                      <a:pt x="13" y="41"/>
                    </a:lnTo>
                    <a:lnTo>
                      <a:pt x="15" y="59"/>
                    </a:lnTo>
                    <a:lnTo>
                      <a:pt x="25" y="75"/>
                    </a:lnTo>
                    <a:lnTo>
                      <a:pt x="41" y="85"/>
                    </a:lnTo>
                    <a:lnTo>
                      <a:pt x="52" y="86"/>
                    </a:lnTo>
                    <a:lnTo>
                      <a:pt x="62" y="85"/>
                    </a:lnTo>
                    <a:lnTo>
                      <a:pt x="62" y="67"/>
                    </a:lnTo>
                    <a:lnTo>
                      <a:pt x="54" y="42"/>
                    </a:lnTo>
                    <a:lnTo>
                      <a:pt x="48" y="49"/>
                    </a:lnTo>
                    <a:lnTo>
                      <a:pt x="41" y="49"/>
                    </a:lnTo>
                    <a:lnTo>
                      <a:pt x="27" y="47"/>
                    </a:lnTo>
                    <a:lnTo>
                      <a:pt x="19" y="36"/>
                    </a:lnTo>
                    <a:lnTo>
                      <a:pt x="11" y="23"/>
                    </a:lnTo>
                    <a:lnTo>
                      <a:pt x="4" y="0"/>
                    </a:lnTo>
                    <a:close/>
                  </a:path>
                </a:pathLst>
              </a:custGeom>
              <a:solidFill>
                <a:srgbClr val="DF3F5F"/>
              </a:solidFill>
              <a:ln w="9525">
                <a:noFill/>
                <a:round/>
                <a:headEnd/>
                <a:tailEnd/>
              </a:ln>
            </p:spPr>
            <p:txBody>
              <a:bodyPr/>
              <a:lstStyle/>
              <a:p>
                <a:endParaRPr lang="zh-CN" altLang="en-US"/>
              </a:p>
            </p:txBody>
          </p:sp>
          <p:sp>
            <p:nvSpPr>
              <p:cNvPr id="309365" name="Freeform 117"/>
              <p:cNvSpPr>
                <a:spLocks/>
              </p:cNvSpPr>
              <p:nvPr/>
            </p:nvSpPr>
            <p:spPr bwMode="auto">
              <a:xfrm>
                <a:off x="2409" y="2663"/>
                <a:ext cx="58" cy="89"/>
              </a:xfrm>
              <a:custGeom>
                <a:avLst/>
                <a:gdLst/>
                <a:ahLst/>
                <a:cxnLst>
                  <a:cxn ang="0">
                    <a:pos x="58" y="0"/>
                  </a:cxn>
                  <a:cxn ang="0">
                    <a:pos x="58" y="36"/>
                  </a:cxn>
                  <a:cxn ang="0">
                    <a:pos x="56" y="27"/>
                  </a:cxn>
                  <a:cxn ang="0">
                    <a:pos x="51" y="37"/>
                  </a:cxn>
                  <a:cxn ang="0">
                    <a:pos x="47" y="55"/>
                  </a:cxn>
                  <a:cxn ang="0">
                    <a:pos x="41" y="70"/>
                  </a:cxn>
                  <a:cxn ang="0">
                    <a:pos x="29" y="80"/>
                  </a:cxn>
                  <a:cxn ang="0">
                    <a:pos x="20" y="86"/>
                  </a:cxn>
                  <a:cxn ang="0">
                    <a:pos x="8" y="89"/>
                  </a:cxn>
                  <a:cxn ang="0">
                    <a:pos x="6" y="84"/>
                  </a:cxn>
                  <a:cxn ang="0">
                    <a:pos x="2" y="76"/>
                  </a:cxn>
                  <a:cxn ang="0">
                    <a:pos x="0" y="68"/>
                  </a:cxn>
                  <a:cxn ang="0">
                    <a:pos x="2" y="58"/>
                  </a:cxn>
                  <a:cxn ang="0">
                    <a:pos x="8" y="44"/>
                  </a:cxn>
                  <a:cxn ang="0">
                    <a:pos x="16" y="49"/>
                  </a:cxn>
                  <a:cxn ang="0">
                    <a:pos x="27" y="49"/>
                  </a:cxn>
                  <a:cxn ang="0">
                    <a:pos x="37" y="49"/>
                  </a:cxn>
                  <a:cxn ang="0">
                    <a:pos x="53" y="18"/>
                  </a:cxn>
                  <a:cxn ang="0">
                    <a:pos x="58" y="0"/>
                  </a:cxn>
                </a:cxnLst>
                <a:rect l="0" t="0" r="r" b="b"/>
                <a:pathLst>
                  <a:path w="58" h="89">
                    <a:moveTo>
                      <a:pt x="58" y="0"/>
                    </a:moveTo>
                    <a:lnTo>
                      <a:pt x="58" y="36"/>
                    </a:lnTo>
                    <a:lnTo>
                      <a:pt x="56" y="27"/>
                    </a:lnTo>
                    <a:lnTo>
                      <a:pt x="51" y="37"/>
                    </a:lnTo>
                    <a:lnTo>
                      <a:pt x="47" y="55"/>
                    </a:lnTo>
                    <a:lnTo>
                      <a:pt x="41" y="70"/>
                    </a:lnTo>
                    <a:lnTo>
                      <a:pt x="29" y="80"/>
                    </a:lnTo>
                    <a:lnTo>
                      <a:pt x="20" y="86"/>
                    </a:lnTo>
                    <a:lnTo>
                      <a:pt x="8" y="89"/>
                    </a:lnTo>
                    <a:lnTo>
                      <a:pt x="6" y="84"/>
                    </a:lnTo>
                    <a:lnTo>
                      <a:pt x="2" y="76"/>
                    </a:lnTo>
                    <a:lnTo>
                      <a:pt x="0" y="68"/>
                    </a:lnTo>
                    <a:lnTo>
                      <a:pt x="2" y="58"/>
                    </a:lnTo>
                    <a:lnTo>
                      <a:pt x="8" y="44"/>
                    </a:lnTo>
                    <a:lnTo>
                      <a:pt x="16" y="49"/>
                    </a:lnTo>
                    <a:lnTo>
                      <a:pt x="27" y="49"/>
                    </a:lnTo>
                    <a:lnTo>
                      <a:pt x="37" y="49"/>
                    </a:lnTo>
                    <a:lnTo>
                      <a:pt x="53" y="18"/>
                    </a:lnTo>
                    <a:lnTo>
                      <a:pt x="58" y="0"/>
                    </a:lnTo>
                    <a:close/>
                  </a:path>
                </a:pathLst>
              </a:custGeom>
              <a:solidFill>
                <a:srgbClr val="DF3F5F"/>
              </a:solidFill>
              <a:ln w="9525">
                <a:noFill/>
                <a:round/>
                <a:headEnd/>
                <a:tailEnd/>
              </a:ln>
            </p:spPr>
            <p:txBody>
              <a:bodyPr/>
              <a:lstStyle/>
              <a:p>
                <a:endParaRPr lang="zh-CN" altLang="en-US"/>
              </a:p>
            </p:txBody>
          </p:sp>
        </p:grpSp>
      </p:grpSp>
      <p:grpSp>
        <p:nvGrpSpPr>
          <p:cNvPr id="309366" name="Group 118"/>
          <p:cNvGrpSpPr>
            <a:grpSpLocks/>
          </p:cNvGrpSpPr>
          <p:nvPr/>
        </p:nvGrpSpPr>
        <p:grpSpPr bwMode="auto">
          <a:xfrm>
            <a:off x="3840163" y="2427288"/>
            <a:ext cx="352425" cy="2128837"/>
            <a:chOff x="3619" y="1912"/>
            <a:chExt cx="222" cy="873"/>
          </a:xfrm>
        </p:grpSpPr>
        <p:grpSp>
          <p:nvGrpSpPr>
            <p:cNvPr id="309367" name="Group 119"/>
            <p:cNvGrpSpPr>
              <a:grpSpLocks/>
            </p:cNvGrpSpPr>
            <p:nvPr/>
          </p:nvGrpSpPr>
          <p:grpSpPr bwMode="auto">
            <a:xfrm>
              <a:off x="3677" y="1912"/>
              <a:ext cx="116" cy="210"/>
              <a:chOff x="3677" y="1912"/>
              <a:chExt cx="116" cy="210"/>
            </a:xfrm>
          </p:grpSpPr>
          <p:sp>
            <p:nvSpPr>
              <p:cNvPr id="309368" name="Freeform 120"/>
              <p:cNvSpPr>
                <a:spLocks/>
              </p:cNvSpPr>
              <p:nvPr/>
            </p:nvSpPr>
            <p:spPr bwMode="auto">
              <a:xfrm>
                <a:off x="3677" y="1912"/>
                <a:ext cx="116" cy="119"/>
              </a:xfrm>
              <a:custGeom>
                <a:avLst/>
                <a:gdLst/>
                <a:ahLst/>
                <a:cxnLst>
                  <a:cxn ang="0">
                    <a:pos x="66" y="3"/>
                  </a:cxn>
                  <a:cxn ang="0">
                    <a:pos x="83" y="8"/>
                  </a:cxn>
                  <a:cxn ang="0">
                    <a:pos x="93" y="15"/>
                  </a:cxn>
                  <a:cxn ang="0">
                    <a:pos x="99" y="23"/>
                  </a:cxn>
                  <a:cxn ang="0">
                    <a:pos x="104" y="39"/>
                  </a:cxn>
                  <a:cxn ang="0">
                    <a:pos x="112" y="64"/>
                  </a:cxn>
                  <a:cxn ang="0">
                    <a:pos x="116" y="85"/>
                  </a:cxn>
                  <a:cxn ang="0">
                    <a:pos x="116" y="93"/>
                  </a:cxn>
                  <a:cxn ang="0">
                    <a:pos x="114" y="103"/>
                  </a:cxn>
                  <a:cxn ang="0">
                    <a:pos x="112" y="117"/>
                  </a:cxn>
                  <a:cxn ang="0">
                    <a:pos x="106" y="117"/>
                  </a:cxn>
                  <a:cxn ang="0">
                    <a:pos x="100" y="116"/>
                  </a:cxn>
                  <a:cxn ang="0">
                    <a:pos x="93" y="116"/>
                  </a:cxn>
                  <a:cxn ang="0">
                    <a:pos x="81" y="117"/>
                  </a:cxn>
                  <a:cxn ang="0">
                    <a:pos x="75" y="119"/>
                  </a:cxn>
                  <a:cxn ang="0">
                    <a:pos x="75" y="111"/>
                  </a:cxn>
                  <a:cxn ang="0">
                    <a:pos x="83" y="94"/>
                  </a:cxn>
                  <a:cxn ang="0">
                    <a:pos x="87" y="68"/>
                  </a:cxn>
                  <a:cxn ang="0">
                    <a:pos x="83" y="44"/>
                  </a:cxn>
                  <a:cxn ang="0">
                    <a:pos x="68" y="29"/>
                  </a:cxn>
                  <a:cxn ang="0">
                    <a:pos x="40" y="28"/>
                  </a:cxn>
                  <a:cxn ang="0">
                    <a:pos x="27" y="42"/>
                  </a:cxn>
                  <a:cxn ang="0">
                    <a:pos x="29" y="91"/>
                  </a:cxn>
                  <a:cxn ang="0">
                    <a:pos x="40" y="111"/>
                  </a:cxn>
                  <a:cxn ang="0">
                    <a:pos x="40" y="117"/>
                  </a:cxn>
                  <a:cxn ang="0">
                    <a:pos x="33" y="117"/>
                  </a:cxn>
                  <a:cxn ang="0">
                    <a:pos x="25" y="117"/>
                  </a:cxn>
                  <a:cxn ang="0">
                    <a:pos x="17" y="116"/>
                  </a:cxn>
                  <a:cxn ang="0">
                    <a:pos x="7" y="119"/>
                  </a:cxn>
                  <a:cxn ang="0">
                    <a:pos x="6" y="111"/>
                  </a:cxn>
                  <a:cxn ang="0">
                    <a:pos x="2" y="99"/>
                  </a:cxn>
                  <a:cxn ang="0">
                    <a:pos x="0" y="88"/>
                  </a:cxn>
                  <a:cxn ang="0">
                    <a:pos x="0" y="78"/>
                  </a:cxn>
                  <a:cxn ang="0">
                    <a:pos x="0" y="68"/>
                  </a:cxn>
                  <a:cxn ang="0">
                    <a:pos x="2" y="60"/>
                  </a:cxn>
                  <a:cxn ang="0">
                    <a:pos x="4" y="52"/>
                  </a:cxn>
                  <a:cxn ang="0">
                    <a:pos x="6" y="44"/>
                  </a:cxn>
                  <a:cxn ang="0">
                    <a:pos x="6" y="39"/>
                  </a:cxn>
                  <a:cxn ang="0">
                    <a:pos x="9" y="29"/>
                  </a:cxn>
                  <a:cxn ang="0">
                    <a:pos x="11" y="20"/>
                  </a:cxn>
                  <a:cxn ang="0">
                    <a:pos x="23" y="10"/>
                  </a:cxn>
                  <a:cxn ang="0">
                    <a:pos x="31" y="3"/>
                  </a:cxn>
                  <a:cxn ang="0">
                    <a:pos x="44" y="0"/>
                  </a:cxn>
                  <a:cxn ang="0">
                    <a:pos x="56" y="0"/>
                  </a:cxn>
                  <a:cxn ang="0">
                    <a:pos x="66" y="3"/>
                  </a:cxn>
                </a:cxnLst>
                <a:rect l="0" t="0" r="r" b="b"/>
                <a:pathLst>
                  <a:path w="116" h="119">
                    <a:moveTo>
                      <a:pt x="66" y="3"/>
                    </a:moveTo>
                    <a:lnTo>
                      <a:pt x="83" y="8"/>
                    </a:lnTo>
                    <a:lnTo>
                      <a:pt x="93" y="15"/>
                    </a:lnTo>
                    <a:lnTo>
                      <a:pt x="99" y="23"/>
                    </a:lnTo>
                    <a:lnTo>
                      <a:pt x="104" y="39"/>
                    </a:lnTo>
                    <a:lnTo>
                      <a:pt x="112" y="64"/>
                    </a:lnTo>
                    <a:lnTo>
                      <a:pt x="116" y="85"/>
                    </a:lnTo>
                    <a:lnTo>
                      <a:pt x="116" y="93"/>
                    </a:lnTo>
                    <a:lnTo>
                      <a:pt x="114" y="103"/>
                    </a:lnTo>
                    <a:lnTo>
                      <a:pt x="112" y="117"/>
                    </a:lnTo>
                    <a:lnTo>
                      <a:pt x="106" y="117"/>
                    </a:lnTo>
                    <a:lnTo>
                      <a:pt x="100" y="116"/>
                    </a:lnTo>
                    <a:lnTo>
                      <a:pt x="93" y="116"/>
                    </a:lnTo>
                    <a:lnTo>
                      <a:pt x="81" y="117"/>
                    </a:lnTo>
                    <a:lnTo>
                      <a:pt x="75" y="119"/>
                    </a:lnTo>
                    <a:lnTo>
                      <a:pt x="75" y="111"/>
                    </a:lnTo>
                    <a:lnTo>
                      <a:pt x="83" y="94"/>
                    </a:lnTo>
                    <a:lnTo>
                      <a:pt x="87" y="68"/>
                    </a:lnTo>
                    <a:lnTo>
                      <a:pt x="83" y="44"/>
                    </a:lnTo>
                    <a:lnTo>
                      <a:pt x="68" y="29"/>
                    </a:lnTo>
                    <a:lnTo>
                      <a:pt x="40" y="28"/>
                    </a:lnTo>
                    <a:lnTo>
                      <a:pt x="27" y="42"/>
                    </a:lnTo>
                    <a:lnTo>
                      <a:pt x="29" y="91"/>
                    </a:lnTo>
                    <a:lnTo>
                      <a:pt x="40" y="111"/>
                    </a:lnTo>
                    <a:lnTo>
                      <a:pt x="40" y="117"/>
                    </a:lnTo>
                    <a:lnTo>
                      <a:pt x="33" y="117"/>
                    </a:lnTo>
                    <a:lnTo>
                      <a:pt x="25" y="117"/>
                    </a:lnTo>
                    <a:lnTo>
                      <a:pt x="17" y="116"/>
                    </a:lnTo>
                    <a:lnTo>
                      <a:pt x="7" y="119"/>
                    </a:lnTo>
                    <a:lnTo>
                      <a:pt x="6" y="111"/>
                    </a:lnTo>
                    <a:lnTo>
                      <a:pt x="2" y="99"/>
                    </a:lnTo>
                    <a:lnTo>
                      <a:pt x="0" y="88"/>
                    </a:lnTo>
                    <a:lnTo>
                      <a:pt x="0" y="78"/>
                    </a:lnTo>
                    <a:lnTo>
                      <a:pt x="0" y="68"/>
                    </a:lnTo>
                    <a:lnTo>
                      <a:pt x="2" y="60"/>
                    </a:lnTo>
                    <a:lnTo>
                      <a:pt x="4" y="52"/>
                    </a:lnTo>
                    <a:lnTo>
                      <a:pt x="6" y="44"/>
                    </a:lnTo>
                    <a:lnTo>
                      <a:pt x="6" y="39"/>
                    </a:lnTo>
                    <a:lnTo>
                      <a:pt x="9" y="29"/>
                    </a:lnTo>
                    <a:lnTo>
                      <a:pt x="11" y="20"/>
                    </a:lnTo>
                    <a:lnTo>
                      <a:pt x="23" y="10"/>
                    </a:lnTo>
                    <a:lnTo>
                      <a:pt x="31" y="3"/>
                    </a:lnTo>
                    <a:lnTo>
                      <a:pt x="44" y="0"/>
                    </a:lnTo>
                    <a:lnTo>
                      <a:pt x="56" y="0"/>
                    </a:lnTo>
                    <a:lnTo>
                      <a:pt x="66" y="3"/>
                    </a:lnTo>
                    <a:close/>
                  </a:path>
                </a:pathLst>
              </a:custGeom>
              <a:solidFill>
                <a:srgbClr val="000000"/>
              </a:solidFill>
              <a:ln w="9525">
                <a:noFill/>
                <a:round/>
                <a:headEnd/>
                <a:tailEnd/>
              </a:ln>
            </p:spPr>
            <p:txBody>
              <a:bodyPr/>
              <a:lstStyle/>
              <a:p>
                <a:endParaRPr lang="zh-CN" altLang="en-US"/>
              </a:p>
            </p:txBody>
          </p:sp>
          <p:sp>
            <p:nvSpPr>
              <p:cNvPr id="309369" name="Freeform 121"/>
              <p:cNvSpPr>
                <a:spLocks/>
              </p:cNvSpPr>
              <p:nvPr/>
            </p:nvSpPr>
            <p:spPr bwMode="auto">
              <a:xfrm>
                <a:off x="3684" y="1935"/>
                <a:ext cx="97" cy="187"/>
              </a:xfrm>
              <a:custGeom>
                <a:avLst/>
                <a:gdLst/>
                <a:ahLst/>
                <a:cxnLst>
                  <a:cxn ang="0">
                    <a:pos x="59" y="1"/>
                  </a:cxn>
                  <a:cxn ang="0">
                    <a:pos x="66" y="5"/>
                  </a:cxn>
                  <a:cxn ang="0">
                    <a:pos x="72" y="8"/>
                  </a:cxn>
                  <a:cxn ang="0">
                    <a:pos x="78" y="14"/>
                  </a:cxn>
                  <a:cxn ang="0">
                    <a:pos x="80" y="21"/>
                  </a:cxn>
                  <a:cxn ang="0">
                    <a:pos x="82" y="45"/>
                  </a:cxn>
                  <a:cxn ang="0">
                    <a:pos x="82" y="54"/>
                  </a:cxn>
                  <a:cxn ang="0">
                    <a:pos x="78" y="70"/>
                  </a:cxn>
                  <a:cxn ang="0">
                    <a:pos x="74" y="78"/>
                  </a:cxn>
                  <a:cxn ang="0">
                    <a:pos x="68" y="88"/>
                  </a:cxn>
                  <a:cxn ang="0">
                    <a:pos x="68" y="117"/>
                  </a:cxn>
                  <a:cxn ang="0">
                    <a:pos x="97" y="132"/>
                  </a:cxn>
                  <a:cxn ang="0">
                    <a:pos x="47" y="187"/>
                  </a:cxn>
                  <a:cxn ang="0">
                    <a:pos x="0" y="128"/>
                  </a:cxn>
                  <a:cxn ang="0">
                    <a:pos x="33" y="111"/>
                  </a:cxn>
                  <a:cxn ang="0">
                    <a:pos x="33" y="89"/>
                  </a:cxn>
                  <a:cxn ang="0">
                    <a:pos x="24" y="78"/>
                  </a:cxn>
                  <a:cxn ang="0">
                    <a:pos x="20" y="70"/>
                  </a:cxn>
                  <a:cxn ang="0">
                    <a:pos x="18" y="60"/>
                  </a:cxn>
                  <a:cxn ang="0">
                    <a:pos x="18" y="49"/>
                  </a:cxn>
                  <a:cxn ang="0">
                    <a:pos x="18" y="42"/>
                  </a:cxn>
                  <a:cxn ang="0">
                    <a:pos x="18" y="31"/>
                  </a:cxn>
                  <a:cxn ang="0">
                    <a:pos x="18" y="23"/>
                  </a:cxn>
                  <a:cxn ang="0">
                    <a:pos x="20" y="14"/>
                  </a:cxn>
                  <a:cxn ang="0">
                    <a:pos x="26" y="6"/>
                  </a:cxn>
                  <a:cxn ang="0">
                    <a:pos x="33" y="3"/>
                  </a:cxn>
                  <a:cxn ang="0">
                    <a:pos x="39" y="0"/>
                  </a:cxn>
                  <a:cxn ang="0">
                    <a:pos x="49" y="0"/>
                  </a:cxn>
                  <a:cxn ang="0">
                    <a:pos x="59" y="1"/>
                  </a:cxn>
                </a:cxnLst>
                <a:rect l="0" t="0" r="r" b="b"/>
                <a:pathLst>
                  <a:path w="97" h="187">
                    <a:moveTo>
                      <a:pt x="59" y="1"/>
                    </a:moveTo>
                    <a:lnTo>
                      <a:pt x="66" y="5"/>
                    </a:lnTo>
                    <a:lnTo>
                      <a:pt x="72" y="8"/>
                    </a:lnTo>
                    <a:lnTo>
                      <a:pt x="78" y="14"/>
                    </a:lnTo>
                    <a:lnTo>
                      <a:pt x="80" y="21"/>
                    </a:lnTo>
                    <a:lnTo>
                      <a:pt x="82" y="45"/>
                    </a:lnTo>
                    <a:lnTo>
                      <a:pt x="82" y="54"/>
                    </a:lnTo>
                    <a:lnTo>
                      <a:pt x="78" y="70"/>
                    </a:lnTo>
                    <a:lnTo>
                      <a:pt x="74" y="78"/>
                    </a:lnTo>
                    <a:lnTo>
                      <a:pt x="68" y="88"/>
                    </a:lnTo>
                    <a:lnTo>
                      <a:pt x="68" y="117"/>
                    </a:lnTo>
                    <a:lnTo>
                      <a:pt x="97" y="132"/>
                    </a:lnTo>
                    <a:lnTo>
                      <a:pt x="47" y="187"/>
                    </a:lnTo>
                    <a:lnTo>
                      <a:pt x="0" y="128"/>
                    </a:lnTo>
                    <a:lnTo>
                      <a:pt x="33" y="111"/>
                    </a:lnTo>
                    <a:lnTo>
                      <a:pt x="33" y="89"/>
                    </a:lnTo>
                    <a:lnTo>
                      <a:pt x="24" y="78"/>
                    </a:lnTo>
                    <a:lnTo>
                      <a:pt x="20" y="70"/>
                    </a:lnTo>
                    <a:lnTo>
                      <a:pt x="18" y="60"/>
                    </a:lnTo>
                    <a:lnTo>
                      <a:pt x="18" y="49"/>
                    </a:lnTo>
                    <a:lnTo>
                      <a:pt x="18" y="42"/>
                    </a:lnTo>
                    <a:lnTo>
                      <a:pt x="18" y="31"/>
                    </a:lnTo>
                    <a:lnTo>
                      <a:pt x="18" y="23"/>
                    </a:lnTo>
                    <a:lnTo>
                      <a:pt x="20" y="14"/>
                    </a:lnTo>
                    <a:lnTo>
                      <a:pt x="26" y="6"/>
                    </a:lnTo>
                    <a:lnTo>
                      <a:pt x="33" y="3"/>
                    </a:lnTo>
                    <a:lnTo>
                      <a:pt x="39" y="0"/>
                    </a:lnTo>
                    <a:lnTo>
                      <a:pt x="49" y="0"/>
                    </a:lnTo>
                    <a:lnTo>
                      <a:pt x="59" y="1"/>
                    </a:lnTo>
                    <a:close/>
                  </a:path>
                </a:pathLst>
              </a:custGeom>
              <a:solidFill>
                <a:srgbClr val="FF7F7F"/>
              </a:solidFill>
              <a:ln w="9525">
                <a:noFill/>
                <a:round/>
                <a:headEnd/>
                <a:tailEnd/>
              </a:ln>
            </p:spPr>
            <p:txBody>
              <a:bodyPr/>
              <a:lstStyle/>
              <a:p>
                <a:endParaRPr lang="zh-CN" altLang="en-US"/>
              </a:p>
            </p:txBody>
          </p:sp>
        </p:grpSp>
        <p:grpSp>
          <p:nvGrpSpPr>
            <p:cNvPr id="309370" name="Group 122"/>
            <p:cNvGrpSpPr>
              <a:grpSpLocks/>
            </p:cNvGrpSpPr>
            <p:nvPr/>
          </p:nvGrpSpPr>
          <p:grpSpPr bwMode="auto">
            <a:xfrm>
              <a:off x="3622" y="2332"/>
              <a:ext cx="183" cy="414"/>
              <a:chOff x="3622" y="2332"/>
              <a:chExt cx="183" cy="414"/>
            </a:xfrm>
          </p:grpSpPr>
          <p:grpSp>
            <p:nvGrpSpPr>
              <p:cNvPr id="309371" name="Group 123"/>
              <p:cNvGrpSpPr>
                <a:grpSpLocks/>
              </p:cNvGrpSpPr>
              <p:nvPr/>
            </p:nvGrpSpPr>
            <p:grpSpPr bwMode="auto">
              <a:xfrm>
                <a:off x="3622" y="2332"/>
                <a:ext cx="183" cy="414"/>
                <a:chOff x="3622" y="2332"/>
                <a:chExt cx="183" cy="414"/>
              </a:xfrm>
            </p:grpSpPr>
            <p:sp>
              <p:nvSpPr>
                <p:cNvPr id="309372" name="Freeform 124"/>
                <p:cNvSpPr>
                  <a:spLocks/>
                </p:cNvSpPr>
                <p:nvPr/>
              </p:nvSpPr>
              <p:spPr bwMode="auto">
                <a:xfrm>
                  <a:off x="3675" y="2422"/>
                  <a:ext cx="130" cy="324"/>
                </a:xfrm>
                <a:custGeom>
                  <a:avLst/>
                  <a:gdLst/>
                  <a:ahLst/>
                  <a:cxnLst>
                    <a:cxn ang="0">
                      <a:pos x="106" y="8"/>
                    </a:cxn>
                    <a:cxn ang="0">
                      <a:pos x="104" y="101"/>
                    </a:cxn>
                    <a:cxn ang="0">
                      <a:pos x="106" y="179"/>
                    </a:cxn>
                    <a:cxn ang="0">
                      <a:pos x="101" y="255"/>
                    </a:cxn>
                    <a:cxn ang="0">
                      <a:pos x="114" y="288"/>
                    </a:cxn>
                    <a:cxn ang="0">
                      <a:pos x="126" y="311"/>
                    </a:cxn>
                    <a:cxn ang="0">
                      <a:pos x="130" y="317"/>
                    </a:cxn>
                    <a:cxn ang="0">
                      <a:pos x="124" y="324"/>
                    </a:cxn>
                    <a:cxn ang="0">
                      <a:pos x="101" y="324"/>
                    </a:cxn>
                    <a:cxn ang="0">
                      <a:pos x="81" y="280"/>
                    </a:cxn>
                    <a:cxn ang="0">
                      <a:pos x="79" y="252"/>
                    </a:cxn>
                    <a:cxn ang="0">
                      <a:pos x="64" y="164"/>
                    </a:cxn>
                    <a:cxn ang="0">
                      <a:pos x="62" y="143"/>
                    </a:cxn>
                    <a:cxn ang="0">
                      <a:pos x="62" y="185"/>
                    </a:cxn>
                    <a:cxn ang="0">
                      <a:pos x="56" y="244"/>
                    </a:cxn>
                    <a:cxn ang="0">
                      <a:pos x="58" y="272"/>
                    </a:cxn>
                    <a:cxn ang="0">
                      <a:pos x="46" y="299"/>
                    </a:cxn>
                    <a:cxn ang="0">
                      <a:pos x="33" y="319"/>
                    </a:cxn>
                    <a:cxn ang="0">
                      <a:pos x="11" y="321"/>
                    </a:cxn>
                    <a:cxn ang="0">
                      <a:pos x="6" y="314"/>
                    </a:cxn>
                    <a:cxn ang="0">
                      <a:pos x="29" y="270"/>
                    </a:cxn>
                    <a:cxn ang="0">
                      <a:pos x="31" y="251"/>
                    </a:cxn>
                    <a:cxn ang="0">
                      <a:pos x="25" y="208"/>
                    </a:cxn>
                    <a:cxn ang="0">
                      <a:pos x="17" y="137"/>
                    </a:cxn>
                    <a:cxn ang="0">
                      <a:pos x="0" y="0"/>
                    </a:cxn>
                    <a:cxn ang="0">
                      <a:pos x="106" y="8"/>
                    </a:cxn>
                  </a:cxnLst>
                  <a:rect l="0" t="0" r="r" b="b"/>
                  <a:pathLst>
                    <a:path w="130" h="324">
                      <a:moveTo>
                        <a:pt x="106" y="8"/>
                      </a:moveTo>
                      <a:lnTo>
                        <a:pt x="104" y="101"/>
                      </a:lnTo>
                      <a:lnTo>
                        <a:pt x="106" y="179"/>
                      </a:lnTo>
                      <a:lnTo>
                        <a:pt x="101" y="255"/>
                      </a:lnTo>
                      <a:lnTo>
                        <a:pt x="114" y="288"/>
                      </a:lnTo>
                      <a:lnTo>
                        <a:pt x="126" y="311"/>
                      </a:lnTo>
                      <a:lnTo>
                        <a:pt x="130" y="317"/>
                      </a:lnTo>
                      <a:lnTo>
                        <a:pt x="124" y="324"/>
                      </a:lnTo>
                      <a:lnTo>
                        <a:pt x="101" y="324"/>
                      </a:lnTo>
                      <a:lnTo>
                        <a:pt x="81" y="280"/>
                      </a:lnTo>
                      <a:lnTo>
                        <a:pt x="79" y="252"/>
                      </a:lnTo>
                      <a:lnTo>
                        <a:pt x="64" y="164"/>
                      </a:lnTo>
                      <a:lnTo>
                        <a:pt x="62" y="143"/>
                      </a:lnTo>
                      <a:lnTo>
                        <a:pt x="62" y="185"/>
                      </a:lnTo>
                      <a:lnTo>
                        <a:pt x="56" y="244"/>
                      </a:lnTo>
                      <a:lnTo>
                        <a:pt x="58" y="272"/>
                      </a:lnTo>
                      <a:lnTo>
                        <a:pt x="46" y="299"/>
                      </a:lnTo>
                      <a:lnTo>
                        <a:pt x="33" y="319"/>
                      </a:lnTo>
                      <a:lnTo>
                        <a:pt x="11" y="321"/>
                      </a:lnTo>
                      <a:lnTo>
                        <a:pt x="6" y="314"/>
                      </a:lnTo>
                      <a:lnTo>
                        <a:pt x="29" y="270"/>
                      </a:lnTo>
                      <a:lnTo>
                        <a:pt x="31" y="251"/>
                      </a:lnTo>
                      <a:lnTo>
                        <a:pt x="25" y="208"/>
                      </a:lnTo>
                      <a:lnTo>
                        <a:pt x="17" y="137"/>
                      </a:lnTo>
                      <a:lnTo>
                        <a:pt x="0" y="0"/>
                      </a:lnTo>
                      <a:lnTo>
                        <a:pt x="106" y="8"/>
                      </a:lnTo>
                      <a:close/>
                    </a:path>
                  </a:pathLst>
                </a:custGeom>
                <a:solidFill>
                  <a:srgbClr val="FF7F7F"/>
                </a:solidFill>
                <a:ln w="9525">
                  <a:noFill/>
                  <a:round/>
                  <a:headEnd/>
                  <a:tailEnd/>
                </a:ln>
              </p:spPr>
              <p:txBody>
                <a:bodyPr/>
                <a:lstStyle/>
                <a:p>
                  <a:endParaRPr lang="zh-CN" altLang="en-US"/>
                </a:p>
              </p:txBody>
            </p:sp>
            <p:sp>
              <p:nvSpPr>
                <p:cNvPr id="309373" name="Freeform 125"/>
                <p:cNvSpPr>
                  <a:spLocks/>
                </p:cNvSpPr>
                <p:nvPr/>
              </p:nvSpPr>
              <p:spPr bwMode="auto">
                <a:xfrm>
                  <a:off x="3622" y="2332"/>
                  <a:ext cx="31" cy="41"/>
                </a:xfrm>
                <a:custGeom>
                  <a:avLst/>
                  <a:gdLst/>
                  <a:ahLst/>
                  <a:cxnLst>
                    <a:cxn ang="0">
                      <a:pos x="0" y="0"/>
                    </a:cxn>
                    <a:cxn ang="0">
                      <a:pos x="0" y="21"/>
                    </a:cxn>
                    <a:cxn ang="0">
                      <a:pos x="31" y="41"/>
                    </a:cxn>
                    <a:cxn ang="0">
                      <a:pos x="18" y="3"/>
                    </a:cxn>
                    <a:cxn ang="0">
                      <a:pos x="0" y="0"/>
                    </a:cxn>
                  </a:cxnLst>
                  <a:rect l="0" t="0" r="r" b="b"/>
                  <a:pathLst>
                    <a:path w="31" h="41">
                      <a:moveTo>
                        <a:pt x="0" y="0"/>
                      </a:moveTo>
                      <a:lnTo>
                        <a:pt x="0" y="21"/>
                      </a:lnTo>
                      <a:lnTo>
                        <a:pt x="31" y="41"/>
                      </a:lnTo>
                      <a:lnTo>
                        <a:pt x="18" y="3"/>
                      </a:lnTo>
                      <a:lnTo>
                        <a:pt x="0" y="0"/>
                      </a:lnTo>
                      <a:close/>
                    </a:path>
                  </a:pathLst>
                </a:custGeom>
                <a:solidFill>
                  <a:srgbClr val="FF7F7F"/>
                </a:solidFill>
                <a:ln w="9525">
                  <a:noFill/>
                  <a:round/>
                  <a:headEnd/>
                  <a:tailEnd/>
                </a:ln>
              </p:spPr>
              <p:txBody>
                <a:bodyPr/>
                <a:lstStyle/>
                <a:p>
                  <a:endParaRPr lang="zh-CN" altLang="en-US"/>
                </a:p>
              </p:txBody>
            </p:sp>
          </p:grpSp>
          <p:sp>
            <p:nvSpPr>
              <p:cNvPr id="309374" name="Freeform 126"/>
              <p:cNvSpPr>
                <a:spLocks/>
              </p:cNvSpPr>
              <p:nvPr/>
            </p:nvSpPr>
            <p:spPr bwMode="auto">
              <a:xfrm>
                <a:off x="3727" y="2425"/>
                <a:ext cx="10" cy="143"/>
              </a:xfrm>
              <a:custGeom>
                <a:avLst/>
                <a:gdLst/>
                <a:ahLst/>
                <a:cxnLst>
                  <a:cxn ang="0">
                    <a:pos x="0" y="0"/>
                  </a:cxn>
                  <a:cxn ang="0">
                    <a:pos x="0" y="49"/>
                  </a:cxn>
                  <a:cxn ang="0">
                    <a:pos x="2" y="77"/>
                  </a:cxn>
                  <a:cxn ang="0">
                    <a:pos x="4" y="107"/>
                  </a:cxn>
                  <a:cxn ang="0">
                    <a:pos x="10" y="137"/>
                  </a:cxn>
                  <a:cxn ang="0">
                    <a:pos x="8" y="143"/>
                  </a:cxn>
                  <a:cxn ang="0">
                    <a:pos x="0" y="0"/>
                  </a:cxn>
                </a:cxnLst>
                <a:rect l="0" t="0" r="r" b="b"/>
                <a:pathLst>
                  <a:path w="10" h="143">
                    <a:moveTo>
                      <a:pt x="0" y="0"/>
                    </a:moveTo>
                    <a:lnTo>
                      <a:pt x="0" y="49"/>
                    </a:lnTo>
                    <a:lnTo>
                      <a:pt x="2" y="77"/>
                    </a:lnTo>
                    <a:lnTo>
                      <a:pt x="4" y="107"/>
                    </a:lnTo>
                    <a:lnTo>
                      <a:pt x="10" y="137"/>
                    </a:lnTo>
                    <a:lnTo>
                      <a:pt x="8" y="143"/>
                    </a:lnTo>
                    <a:lnTo>
                      <a:pt x="0" y="0"/>
                    </a:lnTo>
                    <a:close/>
                  </a:path>
                </a:pathLst>
              </a:custGeom>
              <a:solidFill>
                <a:srgbClr val="FF7F7F"/>
              </a:solidFill>
              <a:ln w="9525">
                <a:solidFill>
                  <a:srgbClr val="FF5F1F"/>
                </a:solidFill>
                <a:prstDash val="solid"/>
                <a:round/>
                <a:headEnd/>
                <a:tailEnd/>
              </a:ln>
            </p:spPr>
            <p:txBody>
              <a:bodyPr/>
              <a:lstStyle/>
              <a:p>
                <a:endParaRPr lang="zh-CN" altLang="en-US"/>
              </a:p>
            </p:txBody>
          </p:sp>
        </p:grpSp>
        <p:grpSp>
          <p:nvGrpSpPr>
            <p:cNvPr id="309375" name="Group 127"/>
            <p:cNvGrpSpPr>
              <a:grpSpLocks/>
            </p:cNvGrpSpPr>
            <p:nvPr/>
          </p:nvGrpSpPr>
          <p:grpSpPr bwMode="auto">
            <a:xfrm>
              <a:off x="3673" y="2694"/>
              <a:ext cx="139" cy="91"/>
              <a:chOff x="3673" y="2694"/>
              <a:chExt cx="139" cy="91"/>
            </a:xfrm>
          </p:grpSpPr>
          <p:sp>
            <p:nvSpPr>
              <p:cNvPr id="309376" name="Freeform 128"/>
              <p:cNvSpPr>
                <a:spLocks/>
              </p:cNvSpPr>
              <p:nvPr/>
            </p:nvSpPr>
            <p:spPr bwMode="auto">
              <a:xfrm>
                <a:off x="3673" y="2694"/>
                <a:ext cx="62" cy="84"/>
              </a:xfrm>
              <a:custGeom>
                <a:avLst/>
                <a:gdLst/>
                <a:ahLst/>
                <a:cxnLst>
                  <a:cxn ang="0">
                    <a:pos x="58" y="0"/>
                  </a:cxn>
                  <a:cxn ang="0">
                    <a:pos x="62" y="13"/>
                  </a:cxn>
                  <a:cxn ang="0">
                    <a:pos x="62" y="37"/>
                  </a:cxn>
                  <a:cxn ang="0">
                    <a:pos x="56" y="27"/>
                  </a:cxn>
                  <a:cxn ang="0">
                    <a:pos x="50" y="40"/>
                  </a:cxn>
                  <a:cxn ang="0">
                    <a:pos x="48" y="58"/>
                  </a:cxn>
                  <a:cxn ang="0">
                    <a:pos x="39" y="75"/>
                  </a:cxn>
                  <a:cxn ang="0">
                    <a:pos x="23" y="83"/>
                  </a:cxn>
                  <a:cxn ang="0">
                    <a:pos x="10" y="84"/>
                  </a:cxn>
                  <a:cxn ang="0">
                    <a:pos x="0" y="83"/>
                  </a:cxn>
                  <a:cxn ang="0">
                    <a:pos x="0" y="66"/>
                  </a:cxn>
                  <a:cxn ang="0">
                    <a:pos x="8" y="40"/>
                  </a:cxn>
                  <a:cxn ang="0">
                    <a:pos x="13" y="47"/>
                  </a:cxn>
                  <a:cxn ang="0">
                    <a:pos x="23" y="47"/>
                  </a:cxn>
                  <a:cxn ang="0">
                    <a:pos x="35" y="47"/>
                  </a:cxn>
                  <a:cxn ang="0">
                    <a:pos x="42" y="36"/>
                  </a:cxn>
                  <a:cxn ang="0">
                    <a:pos x="50" y="21"/>
                  </a:cxn>
                  <a:cxn ang="0">
                    <a:pos x="58" y="0"/>
                  </a:cxn>
                </a:cxnLst>
                <a:rect l="0" t="0" r="r" b="b"/>
                <a:pathLst>
                  <a:path w="62" h="84">
                    <a:moveTo>
                      <a:pt x="58" y="0"/>
                    </a:moveTo>
                    <a:lnTo>
                      <a:pt x="62" y="13"/>
                    </a:lnTo>
                    <a:lnTo>
                      <a:pt x="62" y="37"/>
                    </a:lnTo>
                    <a:lnTo>
                      <a:pt x="56" y="27"/>
                    </a:lnTo>
                    <a:lnTo>
                      <a:pt x="50" y="40"/>
                    </a:lnTo>
                    <a:lnTo>
                      <a:pt x="48" y="58"/>
                    </a:lnTo>
                    <a:lnTo>
                      <a:pt x="39" y="75"/>
                    </a:lnTo>
                    <a:lnTo>
                      <a:pt x="23" y="83"/>
                    </a:lnTo>
                    <a:lnTo>
                      <a:pt x="10" y="84"/>
                    </a:lnTo>
                    <a:lnTo>
                      <a:pt x="0" y="83"/>
                    </a:lnTo>
                    <a:lnTo>
                      <a:pt x="0" y="66"/>
                    </a:lnTo>
                    <a:lnTo>
                      <a:pt x="8" y="40"/>
                    </a:lnTo>
                    <a:lnTo>
                      <a:pt x="13" y="47"/>
                    </a:lnTo>
                    <a:lnTo>
                      <a:pt x="23" y="47"/>
                    </a:lnTo>
                    <a:lnTo>
                      <a:pt x="35" y="47"/>
                    </a:lnTo>
                    <a:lnTo>
                      <a:pt x="42" y="36"/>
                    </a:lnTo>
                    <a:lnTo>
                      <a:pt x="50" y="21"/>
                    </a:lnTo>
                    <a:lnTo>
                      <a:pt x="58" y="0"/>
                    </a:lnTo>
                    <a:close/>
                  </a:path>
                </a:pathLst>
              </a:custGeom>
              <a:solidFill>
                <a:srgbClr val="7F7F7F"/>
              </a:solidFill>
              <a:ln w="9525">
                <a:noFill/>
                <a:round/>
                <a:headEnd/>
                <a:tailEnd/>
              </a:ln>
            </p:spPr>
            <p:txBody>
              <a:bodyPr/>
              <a:lstStyle/>
              <a:p>
                <a:endParaRPr lang="zh-CN" altLang="en-US"/>
              </a:p>
            </p:txBody>
          </p:sp>
          <p:sp>
            <p:nvSpPr>
              <p:cNvPr id="309377" name="Freeform 129"/>
              <p:cNvSpPr>
                <a:spLocks/>
              </p:cNvSpPr>
              <p:nvPr/>
            </p:nvSpPr>
            <p:spPr bwMode="auto">
              <a:xfrm>
                <a:off x="3754" y="2695"/>
                <a:ext cx="58" cy="90"/>
              </a:xfrm>
              <a:custGeom>
                <a:avLst/>
                <a:gdLst/>
                <a:ahLst/>
                <a:cxnLst>
                  <a:cxn ang="0">
                    <a:pos x="0" y="0"/>
                  </a:cxn>
                  <a:cxn ang="0">
                    <a:pos x="0" y="35"/>
                  </a:cxn>
                  <a:cxn ang="0">
                    <a:pos x="4" y="26"/>
                  </a:cxn>
                  <a:cxn ang="0">
                    <a:pos x="8" y="38"/>
                  </a:cxn>
                  <a:cxn ang="0">
                    <a:pos x="12" y="54"/>
                  </a:cxn>
                  <a:cxn ang="0">
                    <a:pos x="18" y="69"/>
                  </a:cxn>
                  <a:cxn ang="0">
                    <a:pos x="29" y="80"/>
                  </a:cxn>
                  <a:cxn ang="0">
                    <a:pos x="39" y="87"/>
                  </a:cxn>
                  <a:cxn ang="0">
                    <a:pos x="51" y="90"/>
                  </a:cxn>
                  <a:cxn ang="0">
                    <a:pos x="54" y="85"/>
                  </a:cxn>
                  <a:cxn ang="0">
                    <a:pos x="56" y="77"/>
                  </a:cxn>
                  <a:cxn ang="0">
                    <a:pos x="58" y="67"/>
                  </a:cxn>
                  <a:cxn ang="0">
                    <a:pos x="56" y="59"/>
                  </a:cxn>
                  <a:cxn ang="0">
                    <a:pos x="53" y="44"/>
                  </a:cxn>
                  <a:cxn ang="0">
                    <a:pos x="43" y="49"/>
                  </a:cxn>
                  <a:cxn ang="0">
                    <a:pos x="31" y="49"/>
                  </a:cxn>
                  <a:cxn ang="0">
                    <a:pos x="22" y="48"/>
                  </a:cxn>
                  <a:cxn ang="0">
                    <a:pos x="6" y="18"/>
                  </a:cxn>
                  <a:cxn ang="0">
                    <a:pos x="0" y="0"/>
                  </a:cxn>
                </a:cxnLst>
                <a:rect l="0" t="0" r="r" b="b"/>
                <a:pathLst>
                  <a:path w="58" h="90">
                    <a:moveTo>
                      <a:pt x="0" y="0"/>
                    </a:moveTo>
                    <a:lnTo>
                      <a:pt x="0" y="35"/>
                    </a:lnTo>
                    <a:lnTo>
                      <a:pt x="4" y="26"/>
                    </a:lnTo>
                    <a:lnTo>
                      <a:pt x="8" y="38"/>
                    </a:lnTo>
                    <a:lnTo>
                      <a:pt x="12" y="54"/>
                    </a:lnTo>
                    <a:lnTo>
                      <a:pt x="18" y="69"/>
                    </a:lnTo>
                    <a:lnTo>
                      <a:pt x="29" y="80"/>
                    </a:lnTo>
                    <a:lnTo>
                      <a:pt x="39" y="87"/>
                    </a:lnTo>
                    <a:lnTo>
                      <a:pt x="51" y="90"/>
                    </a:lnTo>
                    <a:lnTo>
                      <a:pt x="54" y="85"/>
                    </a:lnTo>
                    <a:lnTo>
                      <a:pt x="56" y="77"/>
                    </a:lnTo>
                    <a:lnTo>
                      <a:pt x="58" y="67"/>
                    </a:lnTo>
                    <a:lnTo>
                      <a:pt x="56" y="59"/>
                    </a:lnTo>
                    <a:lnTo>
                      <a:pt x="53" y="44"/>
                    </a:lnTo>
                    <a:lnTo>
                      <a:pt x="43" y="49"/>
                    </a:lnTo>
                    <a:lnTo>
                      <a:pt x="31" y="49"/>
                    </a:lnTo>
                    <a:lnTo>
                      <a:pt x="22" y="48"/>
                    </a:lnTo>
                    <a:lnTo>
                      <a:pt x="6" y="18"/>
                    </a:lnTo>
                    <a:lnTo>
                      <a:pt x="0" y="0"/>
                    </a:lnTo>
                    <a:close/>
                  </a:path>
                </a:pathLst>
              </a:custGeom>
              <a:solidFill>
                <a:srgbClr val="7F7F7F"/>
              </a:solidFill>
              <a:ln w="9525">
                <a:noFill/>
                <a:round/>
                <a:headEnd/>
                <a:tailEnd/>
              </a:ln>
            </p:spPr>
            <p:txBody>
              <a:bodyPr/>
              <a:lstStyle/>
              <a:p>
                <a:endParaRPr lang="zh-CN" altLang="en-US"/>
              </a:p>
            </p:txBody>
          </p:sp>
        </p:grpSp>
        <p:sp>
          <p:nvSpPr>
            <p:cNvPr id="309378" name="Freeform 130"/>
            <p:cNvSpPr>
              <a:spLocks/>
            </p:cNvSpPr>
            <p:nvPr/>
          </p:nvSpPr>
          <p:spPr bwMode="auto">
            <a:xfrm>
              <a:off x="3619" y="2057"/>
              <a:ext cx="222" cy="633"/>
            </a:xfrm>
            <a:custGeom>
              <a:avLst/>
              <a:gdLst/>
              <a:ahLst/>
              <a:cxnLst>
                <a:cxn ang="0">
                  <a:pos x="158" y="6"/>
                </a:cxn>
                <a:cxn ang="0">
                  <a:pos x="201" y="28"/>
                </a:cxn>
                <a:cxn ang="0">
                  <a:pos x="213" y="44"/>
                </a:cxn>
                <a:cxn ang="0">
                  <a:pos x="222" y="190"/>
                </a:cxn>
                <a:cxn ang="0">
                  <a:pos x="219" y="225"/>
                </a:cxn>
                <a:cxn ang="0">
                  <a:pos x="191" y="221"/>
                </a:cxn>
                <a:cxn ang="0">
                  <a:pos x="193" y="308"/>
                </a:cxn>
                <a:cxn ang="0">
                  <a:pos x="180" y="308"/>
                </a:cxn>
                <a:cxn ang="0">
                  <a:pos x="164" y="487"/>
                </a:cxn>
                <a:cxn ang="0">
                  <a:pos x="164" y="581"/>
                </a:cxn>
                <a:cxn ang="0">
                  <a:pos x="162" y="624"/>
                </a:cxn>
                <a:cxn ang="0">
                  <a:pos x="151" y="633"/>
                </a:cxn>
                <a:cxn ang="0">
                  <a:pos x="131" y="625"/>
                </a:cxn>
                <a:cxn ang="0">
                  <a:pos x="122" y="552"/>
                </a:cxn>
                <a:cxn ang="0">
                  <a:pos x="114" y="629"/>
                </a:cxn>
                <a:cxn ang="0">
                  <a:pos x="96" y="632"/>
                </a:cxn>
                <a:cxn ang="0">
                  <a:pos x="83" y="627"/>
                </a:cxn>
                <a:cxn ang="0">
                  <a:pos x="67" y="482"/>
                </a:cxn>
                <a:cxn ang="0">
                  <a:pos x="46" y="378"/>
                </a:cxn>
                <a:cxn ang="0">
                  <a:pos x="17" y="280"/>
                </a:cxn>
                <a:cxn ang="0">
                  <a:pos x="0" y="278"/>
                </a:cxn>
                <a:cxn ang="0">
                  <a:pos x="15" y="143"/>
                </a:cxn>
                <a:cxn ang="0">
                  <a:pos x="17" y="37"/>
                </a:cxn>
                <a:cxn ang="0">
                  <a:pos x="27" y="26"/>
                </a:cxn>
                <a:cxn ang="0">
                  <a:pos x="71" y="0"/>
                </a:cxn>
                <a:cxn ang="0">
                  <a:pos x="112" y="57"/>
                </a:cxn>
                <a:cxn ang="0">
                  <a:pos x="158" y="6"/>
                </a:cxn>
              </a:cxnLst>
              <a:rect l="0" t="0" r="r" b="b"/>
              <a:pathLst>
                <a:path w="222" h="633">
                  <a:moveTo>
                    <a:pt x="158" y="6"/>
                  </a:moveTo>
                  <a:lnTo>
                    <a:pt x="201" y="28"/>
                  </a:lnTo>
                  <a:lnTo>
                    <a:pt x="213" y="44"/>
                  </a:lnTo>
                  <a:lnTo>
                    <a:pt x="222" y="190"/>
                  </a:lnTo>
                  <a:lnTo>
                    <a:pt x="219" y="225"/>
                  </a:lnTo>
                  <a:lnTo>
                    <a:pt x="191" y="221"/>
                  </a:lnTo>
                  <a:lnTo>
                    <a:pt x="193" y="308"/>
                  </a:lnTo>
                  <a:lnTo>
                    <a:pt x="180" y="308"/>
                  </a:lnTo>
                  <a:lnTo>
                    <a:pt x="164" y="487"/>
                  </a:lnTo>
                  <a:lnTo>
                    <a:pt x="164" y="581"/>
                  </a:lnTo>
                  <a:lnTo>
                    <a:pt x="162" y="624"/>
                  </a:lnTo>
                  <a:lnTo>
                    <a:pt x="151" y="633"/>
                  </a:lnTo>
                  <a:lnTo>
                    <a:pt x="131" y="625"/>
                  </a:lnTo>
                  <a:lnTo>
                    <a:pt x="122" y="552"/>
                  </a:lnTo>
                  <a:lnTo>
                    <a:pt x="114" y="629"/>
                  </a:lnTo>
                  <a:lnTo>
                    <a:pt x="96" y="632"/>
                  </a:lnTo>
                  <a:lnTo>
                    <a:pt x="83" y="627"/>
                  </a:lnTo>
                  <a:lnTo>
                    <a:pt x="67" y="482"/>
                  </a:lnTo>
                  <a:lnTo>
                    <a:pt x="46" y="378"/>
                  </a:lnTo>
                  <a:lnTo>
                    <a:pt x="17" y="280"/>
                  </a:lnTo>
                  <a:lnTo>
                    <a:pt x="0" y="278"/>
                  </a:lnTo>
                  <a:lnTo>
                    <a:pt x="15" y="143"/>
                  </a:lnTo>
                  <a:lnTo>
                    <a:pt x="17" y="37"/>
                  </a:lnTo>
                  <a:lnTo>
                    <a:pt x="27" y="26"/>
                  </a:lnTo>
                  <a:lnTo>
                    <a:pt x="71" y="0"/>
                  </a:lnTo>
                  <a:lnTo>
                    <a:pt x="112" y="57"/>
                  </a:lnTo>
                  <a:lnTo>
                    <a:pt x="158" y="6"/>
                  </a:lnTo>
                  <a:close/>
                </a:path>
              </a:pathLst>
            </a:custGeom>
            <a:solidFill>
              <a:srgbClr val="9F9F9F"/>
            </a:solidFill>
            <a:ln w="9525">
              <a:noFill/>
              <a:round/>
              <a:headEnd/>
              <a:tailEnd/>
            </a:ln>
          </p:spPr>
          <p:txBody>
            <a:bodyPr/>
            <a:lstStyle/>
            <a:p>
              <a:endParaRPr lang="zh-CN" altLang="en-US"/>
            </a:p>
          </p:txBody>
        </p:sp>
        <p:grpSp>
          <p:nvGrpSpPr>
            <p:cNvPr id="309379" name="Group 131"/>
            <p:cNvGrpSpPr>
              <a:grpSpLocks/>
            </p:cNvGrpSpPr>
            <p:nvPr/>
          </p:nvGrpSpPr>
          <p:grpSpPr bwMode="auto">
            <a:xfrm>
              <a:off x="3675" y="2122"/>
              <a:ext cx="135" cy="158"/>
              <a:chOff x="3675" y="2122"/>
              <a:chExt cx="135" cy="158"/>
            </a:xfrm>
          </p:grpSpPr>
          <p:sp>
            <p:nvSpPr>
              <p:cNvPr id="309380" name="Freeform 132"/>
              <p:cNvSpPr>
                <a:spLocks/>
              </p:cNvSpPr>
              <p:nvPr/>
            </p:nvSpPr>
            <p:spPr bwMode="auto">
              <a:xfrm>
                <a:off x="3683" y="2122"/>
                <a:ext cx="118" cy="119"/>
              </a:xfrm>
              <a:custGeom>
                <a:avLst/>
                <a:gdLst/>
                <a:ahLst/>
                <a:cxnLst>
                  <a:cxn ang="0">
                    <a:pos x="118" y="42"/>
                  </a:cxn>
                  <a:cxn ang="0">
                    <a:pos x="42" y="0"/>
                  </a:cxn>
                  <a:cxn ang="0">
                    <a:pos x="0" y="80"/>
                  </a:cxn>
                  <a:cxn ang="0">
                    <a:pos x="75" y="119"/>
                  </a:cxn>
                  <a:cxn ang="0">
                    <a:pos x="118" y="42"/>
                  </a:cxn>
                </a:cxnLst>
                <a:rect l="0" t="0" r="r" b="b"/>
                <a:pathLst>
                  <a:path w="118" h="119">
                    <a:moveTo>
                      <a:pt x="118" y="42"/>
                    </a:moveTo>
                    <a:lnTo>
                      <a:pt x="42" y="0"/>
                    </a:lnTo>
                    <a:lnTo>
                      <a:pt x="0" y="80"/>
                    </a:lnTo>
                    <a:lnTo>
                      <a:pt x="75" y="119"/>
                    </a:lnTo>
                    <a:lnTo>
                      <a:pt x="118" y="42"/>
                    </a:lnTo>
                    <a:close/>
                  </a:path>
                </a:pathLst>
              </a:custGeom>
              <a:solidFill>
                <a:srgbClr val="DFDFFF"/>
              </a:solidFill>
              <a:ln w="9525">
                <a:noFill/>
                <a:round/>
                <a:headEnd/>
                <a:tailEnd/>
              </a:ln>
            </p:spPr>
            <p:txBody>
              <a:bodyPr/>
              <a:lstStyle/>
              <a:p>
                <a:endParaRPr lang="zh-CN" altLang="en-US"/>
              </a:p>
            </p:txBody>
          </p:sp>
          <p:sp>
            <p:nvSpPr>
              <p:cNvPr id="309381" name="Freeform 133"/>
              <p:cNvSpPr>
                <a:spLocks/>
              </p:cNvSpPr>
              <p:nvPr/>
            </p:nvSpPr>
            <p:spPr bwMode="auto">
              <a:xfrm>
                <a:off x="3675" y="2173"/>
                <a:ext cx="50" cy="63"/>
              </a:xfrm>
              <a:custGeom>
                <a:avLst/>
                <a:gdLst/>
                <a:ahLst/>
                <a:cxnLst>
                  <a:cxn ang="0">
                    <a:pos x="50" y="39"/>
                  </a:cxn>
                  <a:cxn ang="0">
                    <a:pos x="39" y="29"/>
                  </a:cxn>
                  <a:cxn ang="0">
                    <a:pos x="31" y="9"/>
                  </a:cxn>
                  <a:cxn ang="0">
                    <a:pos x="21" y="4"/>
                  </a:cxn>
                  <a:cxn ang="0">
                    <a:pos x="15" y="0"/>
                  </a:cxn>
                  <a:cxn ang="0">
                    <a:pos x="13" y="1"/>
                  </a:cxn>
                  <a:cxn ang="0">
                    <a:pos x="11" y="6"/>
                  </a:cxn>
                  <a:cxn ang="0">
                    <a:pos x="2" y="14"/>
                  </a:cxn>
                  <a:cxn ang="0">
                    <a:pos x="0" y="31"/>
                  </a:cxn>
                  <a:cxn ang="0">
                    <a:pos x="2" y="42"/>
                  </a:cxn>
                  <a:cxn ang="0">
                    <a:pos x="17" y="53"/>
                  </a:cxn>
                  <a:cxn ang="0">
                    <a:pos x="46" y="63"/>
                  </a:cxn>
                  <a:cxn ang="0">
                    <a:pos x="50" y="39"/>
                  </a:cxn>
                </a:cxnLst>
                <a:rect l="0" t="0" r="r" b="b"/>
                <a:pathLst>
                  <a:path w="50" h="63">
                    <a:moveTo>
                      <a:pt x="50" y="39"/>
                    </a:moveTo>
                    <a:lnTo>
                      <a:pt x="39" y="29"/>
                    </a:lnTo>
                    <a:lnTo>
                      <a:pt x="31" y="9"/>
                    </a:lnTo>
                    <a:lnTo>
                      <a:pt x="21" y="4"/>
                    </a:lnTo>
                    <a:lnTo>
                      <a:pt x="15" y="0"/>
                    </a:lnTo>
                    <a:lnTo>
                      <a:pt x="13" y="1"/>
                    </a:lnTo>
                    <a:lnTo>
                      <a:pt x="11" y="6"/>
                    </a:lnTo>
                    <a:lnTo>
                      <a:pt x="2" y="14"/>
                    </a:lnTo>
                    <a:lnTo>
                      <a:pt x="0" y="31"/>
                    </a:lnTo>
                    <a:lnTo>
                      <a:pt x="2" y="42"/>
                    </a:lnTo>
                    <a:lnTo>
                      <a:pt x="17" y="53"/>
                    </a:lnTo>
                    <a:lnTo>
                      <a:pt x="46" y="63"/>
                    </a:lnTo>
                    <a:lnTo>
                      <a:pt x="50" y="39"/>
                    </a:lnTo>
                    <a:close/>
                  </a:path>
                </a:pathLst>
              </a:custGeom>
              <a:solidFill>
                <a:srgbClr val="FF7F7F"/>
              </a:solidFill>
              <a:ln w="9525">
                <a:noFill/>
                <a:round/>
                <a:headEnd/>
                <a:tailEnd/>
              </a:ln>
            </p:spPr>
            <p:txBody>
              <a:bodyPr/>
              <a:lstStyle/>
              <a:p>
                <a:endParaRPr lang="zh-CN" altLang="en-US"/>
              </a:p>
            </p:txBody>
          </p:sp>
          <p:sp>
            <p:nvSpPr>
              <p:cNvPr id="309382" name="Freeform 134"/>
              <p:cNvSpPr>
                <a:spLocks/>
              </p:cNvSpPr>
              <p:nvPr/>
            </p:nvSpPr>
            <p:spPr bwMode="auto">
              <a:xfrm>
                <a:off x="3715" y="2208"/>
                <a:ext cx="95" cy="72"/>
              </a:xfrm>
              <a:custGeom>
                <a:avLst/>
                <a:gdLst/>
                <a:ahLst/>
                <a:cxnLst>
                  <a:cxn ang="0">
                    <a:pos x="95" y="72"/>
                  </a:cxn>
                  <a:cxn ang="0">
                    <a:pos x="59" y="59"/>
                  </a:cxn>
                  <a:cxn ang="0">
                    <a:pos x="28" y="44"/>
                  </a:cxn>
                  <a:cxn ang="0">
                    <a:pos x="0" y="31"/>
                  </a:cxn>
                  <a:cxn ang="0">
                    <a:pos x="12" y="0"/>
                  </a:cxn>
                  <a:cxn ang="0">
                    <a:pos x="62" y="20"/>
                  </a:cxn>
                  <a:cxn ang="0">
                    <a:pos x="92" y="30"/>
                  </a:cxn>
                  <a:cxn ang="0">
                    <a:pos x="93" y="25"/>
                  </a:cxn>
                  <a:cxn ang="0">
                    <a:pos x="95" y="72"/>
                  </a:cxn>
                </a:cxnLst>
                <a:rect l="0" t="0" r="r" b="b"/>
                <a:pathLst>
                  <a:path w="95" h="72">
                    <a:moveTo>
                      <a:pt x="95" y="72"/>
                    </a:moveTo>
                    <a:lnTo>
                      <a:pt x="59" y="59"/>
                    </a:lnTo>
                    <a:lnTo>
                      <a:pt x="28" y="44"/>
                    </a:lnTo>
                    <a:lnTo>
                      <a:pt x="0" y="31"/>
                    </a:lnTo>
                    <a:lnTo>
                      <a:pt x="12" y="0"/>
                    </a:lnTo>
                    <a:lnTo>
                      <a:pt x="62" y="20"/>
                    </a:lnTo>
                    <a:lnTo>
                      <a:pt x="92" y="30"/>
                    </a:lnTo>
                    <a:lnTo>
                      <a:pt x="93" y="25"/>
                    </a:lnTo>
                    <a:lnTo>
                      <a:pt x="95" y="72"/>
                    </a:lnTo>
                    <a:close/>
                  </a:path>
                </a:pathLst>
              </a:custGeom>
              <a:solidFill>
                <a:srgbClr val="9F9F9F"/>
              </a:solidFill>
              <a:ln w="9525">
                <a:noFill/>
                <a:round/>
                <a:headEnd/>
                <a:tailEnd/>
              </a:ln>
            </p:spPr>
            <p:txBody>
              <a:bodyPr/>
              <a:lstStyle/>
              <a:p>
                <a:endParaRPr lang="zh-CN" altLang="en-US"/>
              </a:p>
            </p:txBody>
          </p:sp>
        </p:grpSp>
        <p:grpSp>
          <p:nvGrpSpPr>
            <p:cNvPr id="309383" name="Group 135"/>
            <p:cNvGrpSpPr>
              <a:grpSpLocks/>
            </p:cNvGrpSpPr>
            <p:nvPr/>
          </p:nvGrpSpPr>
          <p:grpSpPr bwMode="auto">
            <a:xfrm>
              <a:off x="3710" y="2231"/>
              <a:ext cx="97" cy="383"/>
              <a:chOff x="3710" y="2231"/>
              <a:chExt cx="97" cy="383"/>
            </a:xfrm>
          </p:grpSpPr>
          <p:grpSp>
            <p:nvGrpSpPr>
              <p:cNvPr id="309384" name="Group 136"/>
              <p:cNvGrpSpPr>
                <a:grpSpLocks/>
              </p:cNvGrpSpPr>
              <p:nvPr/>
            </p:nvGrpSpPr>
            <p:grpSpPr bwMode="auto">
              <a:xfrm>
                <a:off x="3710" y="2231"/>
                <a:ext cx="97" cy="134"/>
                <a:chOff x="3710" y="2231"/>
                <a:chExt cx="97" cy="134"/>
              </a:xfrm>
            </p:grpSpPr>
            <p:sp>
              <p:nvSpPr>
                <p:cNvPr id="309385" name="Freeform 137"/>
                <p:cNvSpPr>
                  <a:spLocks/>
                </p:cNvSpPr>
                <p:nvPr/>
              </p:nvSpPr>
              <p:spPr bwMode="auto">
                <a:xfrm>
                  <a:off x="3710" y="2231"/>
                  <a:ext cx="85" cy="134"/>
                </a:xfrm>
                <a:custGeom>
                  <a:avLst/>
                  <a:gdLst/>
                  <a:ahLst/>
                  <a:cxnLst>
                    <a:cxn ang="0">
                      <a:pos x="85" y="134"/>
                    </a:cxn>
                    <a:cxn ang="0">
                      <a:pos x="2" y="127"/>
                    </a:cxn>
                    <a:cxn ang="0">
                      <a:pos x="0" y="0"/>
                    </a:cxn>
                  </a:cxnLst>
                  <a:rect l="0" t="0" r="r" b="b"/>
                  <a:pathLst>
                    <a:path w="85" h="134">
                      <a:moveTo>
                        <a:pt x="85" y="134"/>
                      </a:moveTo>
                      <a:lnTo>
                        <a:pt x="2" y="127"/>
                      </a:lnTo>
                      <a:lnTo>
                        <a:pt x="0" y="0"/>
                      </a:lnTo>
                    </a:path>
                  </a:pathLst>
                </a:custGeom>
                <a:noFill/>
                <a:ln w="9525">
                  <a:solidFill>
                    <a:srgbClr val="7F7F7F"/>
                  </a:solidFill>
                  <a:prstDash val="solid"/>
                  <a:round/>
                  <a:headEnd/>
                  <a:tailEnd/>
                </a:ln>
              </p:spPr>
              <p:txBody>
                <a:bodyPr/>
                <a:lstStyle/>
                <a:p>
                  <a:endParaRPr lang="zh-CN" altLang="en-US"/>
                </a:p>
              </p:txBody>
            </p:sp>
            <p:sp>
              <p:nvSpPr>
                <p:cNvPr id="309386" name="Freeform 138"/>
                <p:cNvSpPr>
                  <a:spLocks/>
                </p:cNvSpPr>
                <p:nvPr/>
              </p:nvSpPr>
              <p:spPr bwMode="auto">
                <a:xfrm>
                  <a:off x="3712" y="2247"/>
                  <a:ext cx="95" cy="35"/>
                </a:xfrm>
                <a:custGeom>
                  <a:avLst/>
                  <a:gdLst/>
                  <a:ahLst/>
                  <a:cxnLst>
                    <a:cxn ang="0">
                      <a:pos x="95" y="35"/>
                    </a:cxn>
                    <a:cxn ang="0">
                      <a:pos x="62" y="25"/>
                    </a:cxn>
                    <a:cxn ang="0">
                      <a:pos x="0" y="0"/>
                    </a:cxn>
                  </a:cxnLst>
                  <a:rect l="0" t="0" r="r" b="b"/>
                  <a:pathLst>
                    <a:path w="95" h="35">
                      <a:moveTo>
                        <a:pt x="95" y="35"/>
                      </a:moveTo>
                      <a:lnTo>
                        <a:pt x="62" y="25"/>
                      </a:lnTo>
                      <a:lnTo>
                        <a:pt x="0" y="0"/>
                      </a:lnTo>
                    </a:path>
                  </a:pathLst>
                </a:custGeom>
                <a:noFill/>
                <a:ln w="9525">
                  <a:solidFill>
                    <a:srgbClr val="7F7F7F"/>
                  </a:solidFill>
                  <a:prstDash val="solid"/>
                  <a:round/>
                  <a:headEnd/>
                  <a:tailEnd/>
                </a:ln>
              </p:spPr>
              <p:txBody>
                <a:bodyPr/>
                <a:lstStyle/>
                <a:p>
                  <a:endParaRPr lang="zh-CN" altLang="en-US"/>
                </a:p>
              </p:txBody>
            </p:sp>
          </p:grpSp>
          <p:sp>
            <p:nvSpPr>
              <p:cNvPr id="309387" name="Freeform 139"/>
              <p:cNvSpPr>
                <a:spLocks/>
              </p:cNvSpPr>
              <p:nvPr/>
            </p:nvSpPr>
            <p:spPr bwMode="auto">
              <a:xfrm>
                <a:off x="3727" y="2384"/>
                <a:ext cx="12" cy="230"/>
              </a:xfrm>
              <a:custGeom>
                <a:avLst/>
                <a:gdLst/>
                <a:ahLst/>
                <a:cxnLst>
                  <a:cxn ang="0">
                    <a:pos x="0" y="0"/>
                  </a:cxn>
                  <a:cxn ang="0">
                    <a:pos x="4" y="124"/>
                  </a:cxn>
                  <a:cxn ang="0">
                    <a:pos x="12" y="230"/>
                  </a:cxn>
                </a:cxnLst>
                <a:rect l="0" t="0" r="r" b="b"/>
                <a:pathLst>
                  <a:path w="12" h="230">
                    <a:moveTo>
                      <a:pt x="0" y="0"/>
                    </a:moveTo>
                    <a:lnTo>
                      <a:pt x="4" y="124"/>
                    </a:lnTo>
                    <a:lnTo>
                      <a:pt x="12" y="230"/>
                    </a:lnTo>
                  </a:path>
                </a:pathLst>
              </a:custGeom>
              <a:noFill/>
              <a:ln w="9525">
                <a:solidFill>
                  <a:srgbClr val="7F7F7F"/>
                </a:solidFill>
                <a:prstDash val="solid"/>
                <a:round/>
                <a:headEnd/>
                <a:tailEnd/>
              </a:ln>
            </p:spPr>
            <p:txBody>
              <a:bodyPr/>
              <a:lstStyle/>
              <a:p>
                <a:endParaRPr lang="zh-CN" altLang="en-US"/>
              </a:p>
            </p:txBody>
          </p:sp>
        </p:grpSp>
      </p:grpSp>
      <p:sp>
        <p:nvSpPr>
          <p:cNvPr id="309388" name="AutoShape 140"/>
          <p:cNvSpPr>
            <a:spLocks noChangeArrowheads="1"/>
          </p:cNvSpPr>
          <p:nvPr/>
        </p:nvSpPr>
        <p:spPr bwMode="auto">
          <a:xfrm rot="-1020437">
            <a:off x="2305050" y="4106863"/>
            <a:ext cx="323850" cy="360362"/>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89" name="AutoShape 141"/>
          <p:cNvSpPr>
            <a:spLocks noChangeArrowheads="1"/>
          </p:cNvSpPr>
          <p:nvPr/>
        </p:nvSpPr>
        <p:spPr bwMode="auto">
          <a:xfrm rot="1847401">
            <a:off x="2571750" y="2713038"/>
            <a:ext cx="323850" cy="360362"/>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90" name="AutoShape 142"/>
          <p:cNvSpPr>
            <a:spLocks noChangeArrowheads="1"/>
          </p:cNvSpPr>
          <p:nvPr/>
        </p:nvSpPr>
        <p:spPr bwMode="auto">
          <a:xfrm rot="4015911">
            <a:off x="3487738" y="1982788"/>
            <a:ext cx="322262" cy="360362"/>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91" name="AutoShape 143"/>
          <p:cNvSpPr>
            <a:spLocks noChangeArrowheads="1"/>
          </p:cNvSpPr>
          <p:nvPr/>
        </p:nvSpPr>
        <p:spPr bwMode="auto">
          <a:xfrm rot="9455895">
            <a:off x="6134100" y="3279775"/>
            <a:ext cx="323850" cy="360363"/>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92" name="AutoShape 144"/>
          <p:cNvSpPr>
            <a:spLocks noChangeArrowheads="1"/>
          </p:cNvSpPr>
          <p:nvPr/>
        </p:nvSpPr>
        <p:spPr bwMode="auto">
          <a:xfrm rot="12419329">
            <a:off x="5800725" y="4749800"/>
            <a:ext cx="323850" cy="360363"/>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93" name="AutoShape 145"/>
          <p:cNvSpPr>
            <a:spLocks noChangeArrowheads="1"/>
          </p:cNvSpPr>
          <p:nvPr/>
        </p:nvSpPr>
        <p:spPr bwMode="auto">
          <a:xfrm rot="14749927">
            <a:off x="4726782" y="5445918"/>
            <a:ext cx="323850" cy="360363"/>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94" name="AutoShape 146"/>
          <p:cNvSpPr>
            <a:spLocks noChangeArrowheads="1"/>
          </p:cNvSpPr>
          <p:nvPr/>
        </p:nvSpPr>
        <p:spPr bwMode="auto">
          <a:xfrm rot="17839545">
            <a:off x="3239294" y="5283994"/>
            <a:ext cx="323850" cy="360362"/>
          </a:xfrm>
          <a:prstGeom prst="rightArrow">
            <a:avLst>
              <a:gd name="adj1" fmla="val 50000"/>
              <a:gd name="adj2" fmla="val 25000"/>
            </a:avLst>
          </a:prstGeom>
          <a:noFill/>
          <a:ln w="28575" algn="ctr">
            <a:solidFill>
              <a:srgbClr val="800080"/>
            </a:solidFill>
            <a:miter lim="800000"/>
            <a:headEnd/>
            <a:tailEnd/>
          </a:ln>
          <a:effectLst/>
        </p:spPr>
        <p:txBody>
          <a:bodyPr anchor="ctr"/>
          <a:lstStyle/>
          <a:p>
            <a:endParaRPr lang="zh-CN" altLang="en-US"/>
          </a:p>
        </p:txBody>
      </p:sp>
      <p:sp>
        <p:nvSpPr>
          <p:cNvPr id="309395" name="Text Box 147"/>
          <p:cNvSpPr txBox="1">
            <a:spLocks noChangeArrowheads="1"/>
          </p:cNvSpPr>
          <p:nvPr/>
        </p:nvSpPr>
        <p:spPr bwMode="auto">
          <a:xfrm>
            <a:off x="1474788" y="404813"/>
            <a:ext cx="7593012" cy="450893"/>
          </a:xfrm>
          <a:prstGeom prst="rect">
            <a:avLst/>
          </a:prstGeom>
          <a:noFill/>
          <a:ln w="15875" algn="ctr">
            <a:noFill/>
            <a:miter lim="800000"/>
            <a:headEnd/>
            <a:tailEnd/>
          </a:ln>
          <a:effectLst/>
        </p:spPr>
        <p:txBody>
          <a:bodyPr>
            <a:spAutoFit/>
          </a:bodyPr>
          <a:lstStyle/>
          <a:p>
            <a:pPr>
              <a:lnSpc>
                <a:spcPct val="80000"/>
              </a:lnSpc>
            </a:pPr>
            <a:r>
              <a:rPr kumimoji="1" lang="zh-CN" altLang="en-US" sz="2800" b="1" dirty="0">
                <a:solidFill>
                  <a:srgbClr val="C00000"/>
                </a:solidFill>
                <a:latin typeface="华文新魏" pitchFamily="2" charset="-122"/>
                <a:ea typeface="华文新魏" pitchFamily="2" charset="-122"/>
              </a:rPr>
              <a:t>药物个体差异的影响因素  </a:t>
            </a:r>
          </a:p>
        </p:txBody>
      </p:sp>
      <p:sp>
        <p:nvSpPr>
          <p:cNvPr id="309396" name="Rectangle 148"/>
          <p:cNvSpPr>
            <a:spLocks noChangeArrowheads="1"/>
          </p:cNvSpPr>
          <p:nvPr/>
        </p:nvSpPr>
        <p:spPr bwMode="auto">
          <a:xfrm>
            <a:off x="3365500" y="5791200"/>
            <a:ext cx="4321175" cy="671513"/>
          </a:xfrm>
          <a:prstGeom prst="rect">
            <a:avLst/>
          </a:prstGeom>
          <a:noFill/>
          <a:ln w="9525">
            <a:noFill/>
            <a:miter lim="800000"/>
            <a:headEnd/>
            <a:tailEnd/>
          </a:ln>
          <a:effectLst/>
        </p:spPr>
        <p:txBody>
          <a:bodyPr>
            <a:spAutoFit/>
          </a:bodyPr>
          <a:lstStyle/>
          <a:p>
            <a:pPr algn="ctr">
              <a:spcBef>
                <a:spcPct val="0"/>
              </a:spcBef>
            </a:pPr>
            <a:r>
              <a:rPr lang="zh-CN" altLang="en-US" sz="2000" b="1">
                <a:solidFill>
                  <a:srgbClr val="0000CC"/>
                </a:solidFill>
              </a:rPr>
              <a:t>脏器功能</a:t>
            </a:r>
          </a:p>
          <a:p>
            <a:pPr algn="ctr">
              <a:spcBef>
                <a:spcPct val="0"/>
              </a:spcBef>
            </a:pPr>
            <a:r>
              <a:rPr lang="zh-CN" altLang="en-US" b="1" i="1">
                <a:solidFill>
                  <a:srgbClr val="0000CC"/>
                </a:solidFill>
              </a:rPr>
              <a:t>肝</a:t>
            </a:r>
            <a:r>
              <a:rPr lang="en-US" altLang="zh-TW" b="1" i="1">
                <a:solidFill>
                  <a:srgbClr val="0000CC"/>
                </a:solidFill>
              </a:rPr>
              <a:t>, </a:t>
            </a:r>
            <a:r>
              <a:rPr lang="zh-CN" altLang="en-US" b="1" i="1">
                <a:solidFill>
                  <a:srgbClr val="0000CC"/>
                </a:solidFill>
              </a:rPr>
              <a:t>肾</a:t>
            </a:r>
            <a:r>
              <a:rPr lang="en-US" altLang="zh-TW" b="1" i="1">
                <a:solidFill>
                  <a:srgbClr val="0000CC"/>
                </a:solidFill>
              </a:rPr>
              <a:t>, </a:t>
            </a:r>
            <a:r>
              <a:rPr lang="zh-CN" altLang="en-US" b="1" i="1">
                <a:solidFill>
                  <a:srgbClr val="0000CC"/>
                </a:solidFill>
              </a:rPr>
              <a:t>心</a:t>
            </a:r>
            <a:endParaRPr lang="zh-TW" altLang="en-US" b="1" i="1">
              <a:solidFill>
                <a:srgbClr val="0000CC"/>
              </a:solidFill>
            </a:endParaRPr>
          </a:p>
        </p:txBody>
      </p:sp>
      <p:sp>
        <p:nvSpPr>
          <p:cNvPr id="309397" name="AutoShape 149"/>
          <p:cNvSpPr>
            <a:spLocks noChangeArrowheads="1"/>
          </p:cNvSpPr>
          <p:nvPr/>
        </p:nvSpPr>
        <p:spPr bwMode="auto">
          <a:xfrm>
            <a:off x="5237163" y="1506538"/>
            <a:ext cx="2192337" cy="855662"/>
          </a:xfrm>
          <a:prstGeom prst="wedgeEllipseCallout">
            <a:avLst>
              <a:gd name="adj1" fmla="val -50870"/>
              <a:gd name="adj2" fmla="val 62986"/>
            </a:avLst>
          </a:prstGeom>
          <a:solidFill>
            <a:schemeClr val="bg2">
              <a:lumMod val="75000"/>
            </a:schemeClr>
          </a:solidFill>
          <a:ln w="57150" cmpd="thickThin" algn="ctr">
            <a:solidFill>
              <a:srgbClr val="9D2EDA"/>
            </a:solidFill>
            <a:miter lim="800000"/>
            <a:headEnd/>
            <a:tailEnd/>
          </a:ln>
          <a:effectLst/>
        </p:spPr>
        <p:txBody>
          <a:bodyPr anchor="ctr"/>
          <a:lstStyle/>
          <a:p>
            <a:pPr algn="ctr" eaLnBrk="1" latinLnBrk="1" hangingPunct="1">
              <a:spcBef>
                <a:spcPct val="0"/>
              </a:spcBef>
            </a:pPr>
            <a:endParaRPr kumimoji="1" lang="zh-CN" altLang="en-US" sz="2000" b="1">
              <a:solidFill>
                <a:srgbClr val="000066"/>
              </a:solidFill>
              <a:effectLst>
                <a:outerShdw blurRad="38100" dist="38100" dir="2700000" algn="tl">
                  <a:srgbClr val="C0C0C0"/>
                </a:outerShdw>
              </a:effectLst>
            </a:endParaRPr>
          </a:p>
        </p:txBody>
      </p:sp>
      <p:sp>
        <p:nvSpPr>
          <p:cNvPr id="309398" name="Text Box 150"/>
          <p:cNvSpPr txBox="1">
            <a:spLocks noChangeArrowheads="1"/>
          </p:cNvSpPr>
          <p:nvPr/>
        </p:nvSpPr>
        <p:spPr bwMode="auto">
          <a:xfrm>
            <a:off x="6502400" y="2813050"/>
            <a:ext cx="2090738" cy="946150"/>
          </a:xfrm>
          <a:prstGeom prst="rect">
            <a:avLst/>
          </a:prstGeom>
          <a:noFill/>
          <a:ln w="9525">
            <a:noFill/>
            <a:miter lim="800000"/>
            <a:headEnd/>
            <a:tailEnd/>
          </a:ln>
          <a:effectLst/>
        </p:spPr>
        <p:txBody>
          <a:bodyPr>
            <a:spAutoFit/>
          </a:bodyPr>
          <a:lstStyle/>
          <a:p>
            <a:pPr>
              <a:spcBef>
                <a:spcPct val="0"/>
              </a:spcBef>
            </a:pPr>
            <a:r>
              <a:rPr lang="zh-CN" altLang="en-US" sz="2000" b="1">
                <a:solidFill>
                  <a:srgbClr val="0000CC"/>
                </a:solidFill>
              </a:rPr>
              <a:t>环境因素</a:t>
            </a:r>
          </a:p>
          <a:p>
            <a:pPr>
              <a:spcBef>
                <a:spcPct val="0"/>
              </a:spcBef>
            </a:pPr>
            <a:r>
              <a:rPr lang="zh-CN" altLang="en-US" b="1" i="1">
                <a:solidFill>
                  <a:srgbClr val="0000CC"/>
                </a:solidFill>
              </a:rPr>
              <a:t>饮食</a:t>
            </a:r>
            <a:r>
              <a:rPr lang="zh-TW" altLang="en-US" b="1" i="1">
                <a:solidFill>
                  <a:srgbClr val="0000CC"/>
                </a:solidFill>
              </a:rPr>
              <a:t> </a:t>
            </a:r>
            <a:r>
              <a:rPr lang="en-US" altLang="zh-TW" b="1" i="1">
                <a:solidFill>
                  <a:srgbClr val="0000CC"/>
                </a:solidFill>
              </a:rPr>
              <a:t>/ </a:t>
            </a:r>
            <a:r>
              <a:rPr lang="zh-CN" altLang="en-US" b="1" i="1">
                <a:solidFill>
                  <a:srgbClr val="0000CC"/>
                </a:solidFill>
              </a:rPr>
              <a:t>吸烟</a:t>
            </a:r>
            <a:r>
              <a:rPr lang="en-US" altLang="zh-TW" b="1" i="1">
                <a:solidFill>
                  <a:srgbClr val="0000CC"/>
                </a:solidFill>
              </a:rPr>
              <a:t>/ </a:t>
            </a:r>
          </a:p>
          <a:p>
            <a:pPr>
              <a:spcBef>
                <a:spcPct val="0"/>
              </a:spcBef>
            </a:pPr>
            <a:r>
              <a:rPr lang="zh-CN" altLang="en-US" b="1" i="1">
                <a:solidFill>
                  <a:srgbClr val="0000CC"/>
                </a:solidFill>
              </a:rPr>
              <a:t>合并用药</a:t>
            </a:r>
          </a:p>
        </p:txBody>
      </p:sp>
      <p:sp>
        <p:nvSpPr>
          <p:cNvPr id="309399" name="Text Box 151"/>
          <p:cNvSpPr txBox="1">
            <a:spLocks noChangeArrowheads="1"/>
          </p:cNvSpPr>
          <p:nvPr/>
        </p:nvSpPr>
        <p:spPr bwMode="auto">
          <a:xfrm>
            <a:off x="3028950" y="4754563"/>
            <a:ext cx="2736850" cy="350837"/>
          </a:xfrm>
          <a:prstGeom prst="rect">
            <a:avLst/>
          </a:prstGeom>
          <a:noFill/>
          <a:ln w="9525">
            <a:noFill/>
            <a:miter lim="800000"/>
            <a:headEnd/>
            <a:tailEnd/>
          </a:ln>
          <a:effectLst/>
        </p:spPr>
        <p:txBody>
          <a:bodyPr>
            <a:spAutoFit/>
          </a:bodyPr>
          <a:lstStyle/>
          <a:p>
            <a:pPr algn="ctr">
              <a:lnSpc>
                <a:spcPct val="85000"/>
              </a:lnSpc>
              <a:spcBef>
                <a:spcPct val="0"/>
              </a:spcBef>
            </a:pPr>
            <a:r>
              <a:rPr lang="zh-CN" altLang="en-US" sz="2000" b="1">
                <a:solidFill>
                  <a:srgbClr val="990000"/>
                </a:solidFill>
              </a:rPr>
              <a:t>药物反应个体差异</a:t>
            </a:r>
          </a:p>
        </p:txBody>
      </p:sp>
      <p:sp>
        <p:nvSpPr>
          <p:cNvPr id="309400" name="Text Box 152"/>
          <p:cNvSpPr txBox="1">
            <a:spLocks noChangeArrowheads="1"/>
          </p:cNvSpPr>
          <p:nvPr/>
        </p:nvSpPr>
        <p:spPr bwMode="auto">
          <a:xfrm>
            <a:off x="5608638" y="1724025"/>
            <a:ext cx="2232025" cy="396875"/>
          </a:xfrm>
          <a:prstGeom prst="rect">
            <a:avLst/>
          </a:prstGeom>
          <a:noFill/>
          <a:ln w="9525">
            <a:noFill/>
            <a:miter lim="800000"/>
            <a:headEnd/>
            <a:tailEnd/>
          </a:ln>
          <a:effectLst/>
        </p:spPr>
        <p:txBody>
          <a:bodyPr>
            <a:spAutoFit/>
          </a:bodyPr>
          <a:lstStyle/>
          <a:p>
            <a:r>
              <a:rPr kumimoji="1" lang="zh-CN" altLang="en-US" sz="2000" b="1" dirty="0">
                <a:solidFill>
                  <a:srgbClr val="FF0000"/>
                </a:solidFill>
              </a:rPr>
              <a:t>基因多态性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9397"/>
                                        </p:tgtEl>
                                        <p:attrNameLst>
                                          <p:attrName>style.visibility</p:attrName>
                                        </p:attrNameLst>
                                      </p:cBhvr>
                                      <p:to>
                                        <p:strVal val="visible"/>
                                      </p:to>
                                    </p:set>
                                    <p:animEffect transition="in" filter="box(in)">
                                      <p:cBhvr>
                                        <p:cTn id="7" dur="500"/>
                                        <p:tgtEl>
                                          <p:spTgt spid="30939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09400"/>
                                        </p:tgtEl>
                                        <p:attrNameLst>
                                          <p:attrName>style.visibility</p:attrName>
                                        </p:attrNameLst>
                                      </p:cBhvr>
                                      <p:to>
                                        <p:strVal val="visible"/>
                                      </p:to>
                                    </p:set>
                                    <p:animEffect transition="in" filter="box(in)">
                                      <p:cBhvr>
                                        <p:cTn id="10" dur="500"/>
                                        <p:tgtEl>
                                          <p:spTgt spid="30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97" grpId="0" animBg="1"/>
      <p:bldP spid="309400" grpId="0"/>
    </p:bldLst>
  </p:timing>
</p:sld>
</file>

<file path=ppt/theme/theme1.xml><?xml version="1.0" encoding="utf-8"?>
<a:theme xmlns:a="http://schemas.openxmlformats.org/drawingml/2006/main" name="New World">
  <a:themeElements>
    <a:clrScheme name="New World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New Worl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New World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New World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New World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New World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New World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New World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New World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New World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New World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AP Titles">
  <a:themeElements>
    <a:clrScheme name="2_CAP Titl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AP Tit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2_CAP Titl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AP Titl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AP Titl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AP Titl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AP Titl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AP Titl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AP Titl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AP Titl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AP Titl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AP Titl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AP Titl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AP Titl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Cascade</Template>
  <TotalTime>11602</TotalTime>
  <Words>7524</Words>
  <Application>Microsoft Office PowerPoint</Application>
  <PresentationFormat>全屏显示(4:3)</PresentationFormat>
  <Paragraphs>1558</Paragraphs>
  <Slides>89</Slides>
  <Notes>31</Notes>
  <HiddenSlides>0</HiddenSlides>
  <MMClips>0</MMClips>
  <ScaleCrop>false</ScaleCrop>
  <HeadingPairs>
    <vt:vector size="8" baseType="variant">
      <vt:variant>
        <vt:lpstr>已用的字体</vt:lpstr>
      </vt:variant>
      <vt:variant>
        <vt:i4>27</vt:i4>
      </vt:variant>
      <vt:variant>
        <vt:lpstr>主题</vt:lpstr>
      </vt:variant>
      <vt:variant>
        <vt:i4>2</vt:i4>
      </vt:variant>
      <vt:variant>
        <vt:lpstr>嵌入 OLE 服务器</vt:lpstr>
      </vt:variant>
      <vt:variant>
        <vt:i4>2</vt:i4>
      </vt:variant>
      <vt:variant>
        <vt:lpstr>幻灯片标题</vt:lpstr>
      </vt:variant>
      <vt:variant>
        <vt:i4>89</vt:i4>
      </vt:variant>
    </vt:vector>
  </HeadingPairs>
  <TitlesOfParts>
    <vt:vector size="120" baseType="lpstr">
      <vt:lpstr>Gulim</vt:lpstr>
      <vt:lpstr>MS PGothic</vt:lpstr>
      <vt:lpstr>黑体</vt:lpstr>
      <vt:lpstr>华文细黑</vt:lpstr>
      <vt:lpstr>华文新魏</vt:lpstr>
      <vt:lpstr>楷体_GB2312</vt:lpstr>
      <vt:lpstr>宋体</vt:lpstr>
      <vt:lpstr>Arial</vt:lpstr>
      <vt:lpstr>Arial Black</vt:lpstr>
      <vt:lpstr>Arial Narrow</vt:lpstr>
      <vt:lpstr>Baskerville Old Face</vt:lpstr>
      <vt:lpstr>Berlin Sans FB</vt:lpstr>
      <vt:lpstr>Berlin Sans FB Demi</vt:lpstr>
      <vt:lpstr>Book Antiqua</vt:lpstr>
      <vt:lpstr>Calibri</vt:lpstr>
      <vt:lpstr>Century Schoolbook</vt:lpstr>
      <vt:lpstr>Constantia</vt:lpstr>
      <vt:lpstr>Cooper Black</vt:lpstr>
      <vt:lpstr>Copperplate Gothic Bold</vt:lpstr>
      <vt:lpstr>Symbol</vt:lpstr>
      <vt:lpstr>Tahoma</vt:lpstr>
      <vt:lpstr>Times</vt:lpstr>
      <vt:lpstr>Times New Roman</vt:lpstr>
      <vt:lpstr>Verdana</vt:lpstr>
      <vt:lpstr>Webdings</vt:lpstr>
      <vt:lpstr>Wingdings</vt:lpstr>
      <vt:lpstr>Wingdings 3</vt:lpstr>
      <vt:lpstr>New World</vt:lpstr>
      <vt:lpstr>2_CAP Titles</vt:lpstr>
      <vt:lpstr>Image</vt:lpstr>
      <vt:lpstr>Chart</vt:lpstr>
      <vt:lpstr>各种“组学”（omics）应运而生</vt:lpstr>
      <vt:lpstr>PowerPoint 演示文稿</vt:lpstr>
      <vt:lpstr>PowerPoint 演示文稿</vt:lpstr>
      <vt:lpstr>PowerPoint 演示文稿</vt:lpstr>
      <vt:lpstr>PowerPoint 演示文稿</vt:lpstr>
      <vt:lpstr>药物基因组学-基本概念</vt:lpstr>
      <vt:lpstr>PowerPoint 演示文稿</vt:lpstr>
      <vt:lpstr>PowerPoint 演示文稿</vt:lpstr>
      <vt:lpstr>PowerPoint 演示文稿</vt:lpstr>
      <vt:lpstr>PowerPoint 演示文稿</vt:lpstr>
      <vt:lpstr>PowerPoint 演示文稿</vt:lpstr>
      <vt:lpstr>单核苷酸多态性</vt:lpstr>
      <vt:lpstr>药物作用受药物代谢、转运、靶点多态性控制</vt:lpstr>
      <vt:lpstr>PowerPoint 演示文稿</vt:lpstr>
      <vt:lpstr>PowerPoint 演示文稿</vt:lpstr>
      <vt:lpstr>PowerPoint 演示文稿</vt:lpstr>
      <vt:lpstr>举例: 6-巯基嘌呤代谢 和 巯基嘌呤甲基转移酶 </vt:lpstr>
      <vt:lpstr>PowerPoint 演示文稿</vt:lpstr>
      <vt:lpstr>PowerPoint 演示文稿</vt:lpstr>
      <vt:lpstr>PowerPoint 演示文稿</vt:lpstr>
      <vt:lpstr>PowerPoint 演示文稿</vt:lpstr>
      <vt:lpstr>PowerPoint 演示文稿</vt:lpstr>
      <vt:lpstr>UGT1A*28相关的伊立替康疗效 (4～5级嗜中性白血球低下)</vt:lpstr>
      <vt:lpstr>EGFR信号通路和恶性肿瘤靶向药物治疗</vt:lpstr>
      <vt:lpstr>PowerPoint 演示文稿</vt:lpstr>
      <vt:lpstr>K-ras发生率及药物疗效 </vt:lpstr>
      <vt:lpstr>个体化用药能够提高结肠癌的药物疗效</vt:lpstr>
      <vt:lpstr>PowerPoint 演示文稿</vt:lpstr>
      <vt:lpstr>PowerPoint 演示文稿</vt:lpstr>
      <vt:lpstr>携带EGFR突变的非小细胞肺癌患者对吉非替尼(gefitinib,TKI) 疗效更好</vt:lpstr>
      <vt:lpstr>根据非小细胞肺癌患者EGFR基因型应用吉非替尼(gefitinib,TKI)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个体化医学</vt:lpstr>
      <vt:lpstr>PowerPoint 演示文稿</vt:lpstr>
      <vt:lpstr>PowerPoint 演示文稿</vt:lpstr>
      <vt:lpstr>PowerPoint 演示文稿</vt:lpstr>
      <vt:lpstr>个体化用药-个体化医学的先行领域</vt:lpstr>
      <vt:lpstr>PowerPoint 演示文稿</vt:lpstr>
      <vt:lpstr>PowerPoint 演示文稿</vt:lpstr>
      <vt:lpstr>PowerPoint 演示文稿</vt:lpstr>
      <vt:lpstr>PowerPoint 演示文稿</vt:lpstr>
      <vt:lpstr>PowerPoint 演示文稿</vt:lpstr>
      <vt:lpstr>PowerPoint 演示文稿</vt:lpstr>
      <vt:lpstr>检测方法的发现、确证和临床应用</vt:lpstr>
      <vt:lpstr>需要PGx干预施行个体化治疗的药物</vt:lpstr>
      <vt:lpstr>PowerPoint 演示文稿</vt:lpstr>
      <vt:lpstr>PowerPoint 演示文稿</vt:lpstr>
      <vt:lpstr>PowerPoint 演示文稿</vt:lpstr>
      <vt:lpstr>PowerPoint 演示文稿</vt:lpstr>
      <vt:lpstr>PowerPoint 演示文稿</vt:lpstr>
      <vt:lpstr>PowerPoint 演示文稿</vt:lpstr>
      <vt:lpstr>科技部药物基因组学创新技术服务平台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应用PGx开发新药的策略</vt:lpstr>
      <vt:lpstr>核赛汀(Herceptin)-人源化单抗-个体化药物</vt:lpstr>
      <vt:lpstr>核赛汀(Herceptin)-源化单抗-个体化药物</vt:lpstr>
      <vt:lpstr>PowerPoint 演示文稿</vt:lpstr>
      <vt:lpstr>FDA官员重视PGx在新药研发中的作用</vt:lpstr>
      <vt:lpstr>FDA与药物基因组学</vt:lpstr>
      <vt:lpstr>PowerPoint 演示文稿</vt:lpstr>
      <vt:lpstr>开发费用 (M=百万美元)</vt:lpstr>
      <vt:lpstr>PowerPoint 演示文稿</vt:lpstr>
      <vt:lpstr>PGx 在新药研发中的作用</vt:lpstr>
      <vt:lpstr>地昔帕明 PK 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中药临床试验中的药物基因组学问题</vt:lpstr>
      <vt:lpstr>中药临床试验中的药物基因组学问题</vt:lpstr>
      <vt:lpstr>本章要求</vt:lpstr>
    </vt:vector>
  </TitlesOfParts>
  <Company>Genzyme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Medicine</dc:title>
  <dc:creator>aspma01</dc:creator>
  <cp:lastModifiedBy>168</cp:lastModifiedBy>
  <cp:revision>687</cp:revision>
  <dcterms:created xsi:type="dcterms:W3CDTF">2008-05-21T14:00:51Z</dcterms:created>
  <dcterms:modified xsi:type="dcterms:W3CDTF">2022-12-02T03:56:37Z</dcterms:modified>
</cp:coreProperties>
</file>