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0.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8"/>
  </p:notesMasterIdLst>
  <p:sldIdLst>
    <p:sldId id="661" r:id="rId2"/>
    <p:sldId id="3154" r:id="rId3"/>
    <p:sldId id="258" r:id="rId4"/>
    <p:sldId id="335" r:id="rId5"/>
    <p:sldId id="3166" r:id="rId6"/>
    <p:sldId id="3161" r:id="rId7"/>
    <p:sldId id="285" r:id="rId8"/>
    <p:sldId id="3162" r:id="rId9"/>
    <p:sldId id="3157" r:id="rId10"/>
    <p:sldId id="3176" r:id="rId11"/>
    <p:sldId id="3178" r:id="rId12"/>
    <p:sldId id="3179" r:id="rId13"/>
    <p:sldId id="3177" r:id="rId14"/>
    <p:sldId id="3180" r:id="rId15"/>
    <p:sldId id="3158" r:id="rId16"/>
    <p:sldId id="3156" r:id="rId17"/>
    <p:sldId id="270" r:id="rId18"/>
    <p:sldId id="267" r:id="rId19"/>
    <p:sldId id="3173" r:id="rId20"/>
    <p:sldId id="3169" r:id="rId21"/>
    <p:sldId id="3170" r:id="rId22"/>
    <p:sldId id="3168" r:id="rId23"/>
    <p:sldId id="278" r:id="rId24"/>
    <p:sldId id="3181" r:id="rId25"/>
    <p:sldId id="3172" r:id="rId26"/>
    <p:sldId id="316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4D0D1"/>
    <a:srgbClr val="FF6699"/>
    <a:srgbClr val="FF0000"/>
    <a:srgbClr val="D75558"/>
    <a:srgbClr val="FF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56" autoAdjust="0"/>
  </p:normalViewPr>
  <p:slideViewPr>
    <p:cSldViewPr snapToGrid="0">
      <p:cViewPr varScale="1">
        <p:scale>
          <a:sx n="58" d="100"/>
          <a:sy n="58" d="100"/>
        </p:scale>
        <p:origin x="154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F3310-FB0D-4159-8630-D4B52632FA04}"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A3C36-25AE-4014-B3B0-90F49CC675C2}" type="slidenum">
              <a:rPr lang="zh-CN" altLang="en-US" smtClean="0"/>
              <a:t>‹#›</a:t>
            </a:fld>
            <a:endParaRPr lang="zh-CN" altLang="en-US"/>
          </a:p>
        </p:txBody>
      </p:sp>
    </p:spTree>
    <p:extLst>
      <p:ext uri="{BB962C8B-B14F-4D97-AF65-F5344CB8AC3E}">
        <p14:creationId xmlns:p14="http://schemas.microsoft.com/office/powerpoint/2010/main" val="111348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1</a:t>
            </a:fld>
            <a:endParaRPr lang="zh-CN" altLang="en-US"/>
          </a:p>
        </p:txBody>
      </p:sp>
    </p:spTree>
    <p:extLst>
      <p:ext uri="{BB962C8B-B14F-4D97-AF65-F5344CB8AC3E}">
        <p14:creationId xmlns:p14="http://schemas.microsoft.com/office/powerpoint/2010/main" val="3189815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随着仪器的发展，现在有很多新型检测平台，比如毛细管电泳质谱（</a:t>
            </a:r>
            <a:r>
              <a:rPr lang="en-US" altLang="zh-CN" dirty="0"/>
              <a:t>CE-MS</a:t>
            </a:r>
            <a:r>
              <a:rPr lang="zh-CN" altLang="en-US" dirty="0"/>
              <a:t>）和电感耦合等离子体质谱（</a:t>
            </a:r>
            <a:r>
              <a:rPr lang="en-US" altLang="zh-CN" dirty="0"/>
              <a:t>ICP-MS</a:t>
            </a:r>
            <a:r>
              <a:rPr lang="zh-CN" altLang="en-US" dirty="0"/>
              <a:t>）；但目前代谢组学最经典的三种代谢组学分析平台仍然是核磁共振波谱仪，气质联用色谱仪，液质联用色谱仪。</a:t>
            </a:r>
            <a:endParaRPr lang="en-GB" dirty="0"/>
          </a:p>
        </p:txBody>
      </p:sp>
      <p:sp>
        <p:nvSpPr>
          <p:cNvPr id="4" name="灯片编号占位符 3"/>
          <p:cNvSpPr>
            <a:spLocks noGrp="1"/>
          </p:cNvSpPr>
          <p:nvPr>
            <p:ph type="sldNum" sz="quarter" idx="10"/>
          </p:nvPr>
        </p:nvSpPr>
        <p:spPr/>
        <p:txBody>
          <a:bodyPr/>
          <a:lstStyle/>
          <a:p>
            <a:fld id="{CF4A3C36-25AE-4014-B3B0-90F49CC675C2}" type="slidenum">
              <a:rPr lang="zh-CN" altLang="en-US" smtClean="0"/>
              <a:t>13</a:t>
            </a:fld>
            <a:endParaRPr lang="zh-CN" altLang="en-US"/>
          </a:p>
        </p:txBody>
      </p:sp>
    </p:spTree>
    <p:extLst>
      <p:ext uri="{BB962C8B-B14F-4D97-AF65-F5344CB8AC3E}">
        <p14:creationId xmlns:p14="http://schemas.microsoft.com/office/powerpoint/2010/main" val="2763493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dirty="0"/>
              <a:t>PCA</a:t>
            </a:r>
            <a:r>
              <a:rPr lang="zh-CN" altLang="en-US" dirty="0"/>
              <a:t>是一种使用最广泛的数据降维算法，能对复杂数据集（与其是高通量数据）提供直观解释；常用于观测数据的分组，趋势以及离群</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（对明显的离群样本加以分析甄别或剔除）</a:t>
            </a:r>
            <a:endParaRPr lang="en-US" altLang="zh-CN" dirty="0"/>
          </a:p>
          <a:p>
            <a:r>
              <a:rPr lang="en-US" dirty="0"/>
              <a:t>PLS-DA</a:t>
            </a:r>
            <a:r>
              <a:rPr lang="zh-CN" altLang="en-US" dirty="0"/>
              <a:t>是在降维的基础上结合了回归模型，并利用一定的判别阈值对回归结果进行判别分析。利用分组的信息放大组间差异，有利于发现不同组间的异同点。</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（主成分过多或者分组过于复杂时要防止出现过拟合现象）</a:t>
            </a:r>
            <a:endParaRPr lang="en-GB" dirty="0"/>
          </a:p>
        </p:txBody>
      </p:sp>
      <p:sp>
        <p:nvSpPr>
          <p:cNvPr id="4" name="灯片编号占位符 3"/>
          <p:cNvSpPr>
            <a:spLocks noGrp="1"/>
          </p:cNvSpPr>
          <p:nvPr>
            <p:ph type="sldNum" sz="quarter" idx="10"/>
          </p:nvPr>
        </p:nvSpPr>
        <p:spPr/>
        <p:txBody>
          <a:bodyPr/>
          <a:lstStyle/>
          <a:p>
            <a:fld id="{CF4A3C36-25AE-4014-B3B0-90F49CC675C2}" type="slidenum">
              <a:rPr lang="zh-CN" altLang="en-US" smtClean="0"/>
              <a:t>14</a:t>
            </a:fld>
            <a:endParaRPr lang="zh-CN" altLang="en-US"/>
          </a:p>
        </p:txBody>
      </p:sp>
    </p:spTree>
    <p:extLst>
      <p:ext uri="{BB962C8B-B14F-4D97-AF65-F5344CB8AC3E}">
        <p14:creationId xmlns:p14="http://schemas.microsoft.com/office/powerpoint/2010/main" val="258636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代谢组学通过检测机体内源性代谢物表型的变化推测与药物导致的功能变化。</a:t>
            </a:r>
          </a:p>
        </p:txBody>
      </p:sp>
      <p:sp>
        <p:nvSpPr>
          <p:cNvPr id="4" name="灯片编号占位符 3"/>
          <p:cNvSpPr>
            <a:spLocks noGrp="1"/>
          </p:cNvSpPr>
          <p:nvPr>
            <p:ph type="sldNum" sz="quarter" idx="5"/>
          </p:nvPr>
        </p:nvSpPr>
        <p:spPr/>
        <p:txBody>
          <a:bodyPr/>
          <a:lstStyle/>
          <a:p>
            <a:fld id="{B9D89E88-AF52-48E5-B407-6F6420073F62}" type="slidenum">
              <a:rPr lang="zh-CN" altLang="en-US" smtClean="0"/>
              <a:t>16</a:t>
            </a:fld>
            <a:endParaRPr lang="zh-CN" altLang="en-US"/>
          </a:p>
        </p:txBody>
      </p:sp>
    </p:spTree>
    <p:extLst>
      <p:ext uri="{BB962C8B-B14F-4D97-AF65-F5344CB8AC3E}">
        <p14:creationId xmlns:p14="http://schemas.microsoft.com/office/powerpoint/2010/main" val="2892408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9D89E88-AF52-48E5-B407-6F6420073F62}" type="slidenum">
              <a:rPr lang="zh-CN" altLang="en-US" smtClean="0"/>
              <a:t>17</a:t>
            </a:fld>
            <a:endParaRPr lang="zh-CN" altLang="en-US"/>
          </a:p>
        </p:txBody>
      </p:sp>
    </p:spTree>
    <p:extLst>
      <p:ext uri="{BB962C8B-B14F-4D97-AF65-F5344CB8AC3E}">
        <p14:creationId xmlns:p14="http://schemas.microsoft.com/office/powerpoint/2010/main" val="3005888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9D89E88-AF52-48E5-B407-6F6420073F62}" type="slidenum">
              <a:rPr lang="zh-CN" altLang="en-US" smtClean="0"/>
              <a:t>18</a:t>
            </a:fld>
            <a:endParaRPr lang="zh-CN" altLang="en-US"/>
          </a:p>
        </p:txBody>
      </p:sp>
    </p:spTree>
    <p:extLst>
      <p:ext uri="{BB962C8B-B14F-4D97-AF65-F5344CB8AC3E}">
        <p14:creationId xmlns:p14="http://schemas.microsoft.com/office/powerpoint/2010/main" val="79951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这个实验中我们基于代谢组学探讨了毛冬青对大鼠急性血瘀证的预防作用及作用机制，发现毛冬青可以明显减轻急性血瘀大鼠的凝血程度，对血瘀有较好的预防作用。这个图清晰地展示了非靶向代谢组学的分析流程，主要包括样品制备，数据采集，多元统计分析（模式识别分析），差异代谢物的筛选与鉴定以及（使用热图开展的）</a:t>
            </a:r>
          </a:p>
          <a:p>
            <a:r>
              <a:rPr lang="zh-CN" altLang="en-US" dirty="0"/>
              <a:t>聚类分析。</a:t>
            </a:r>
          </a:p>
        </p:txBody>
      </p:sp>
      <p:sp>
        <p:nvSpPr>
          <p:cNvPr id="4" name="灯片编号占位符 3"/>
          <p:cNvSpPr>
            <a:spLocks noGrp="1"/>
          </p:cNvSpPr>
          <p:nvPr>
            <p:ph type="sldNum" sz="quarter" idx="5"/>
          </p:nvPr>
        </p:nvSpPr>
        <p:spPr/>
        <p:txBody>
          <a:bodyPr/>
          <a:lstStyle/>
          <a:p>
            <a:fld id="{B9D89E88-AF52-48E5-B407-6F6420073F62}" type="slidenum">
              <a:rPr lang="zh-CN" altLang="en-US" smtClean="0"/>
              <a:t>19</a:t>
            </a:fld>
            <a:endParaRPr lang="zh-CN" altLang="en-US"/>
          </a:p>
        </p:txBody>
      </p:sp>
    </p:spTree>
    <p:extLst>
      <p:ext uri="{BB962C8B-B14F-4D97-AF65-F5344CB8AC3E}">
        <p14:creationId xmlns:p14="http://schemas.microsoft.com/office/powerpoint/2010/main" val="79951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prstClr val="black"/>
                </a:solidFill>
                <a:effectLst/>
                <a:uLnTx/>
                <a:uFillTx/>
                <a:latin typeface="+mn-lt"/>
                <a:cs typeface="+mn-cs"/>
              </a:rPr>
              <a:t>通过对血浆样本进行代谢组学分析发现了</a:t>
            </a:r>
            <a:r>
              <a:rPr lang="en-US" altLang="zh-CN" dirty="0"/>
              <a:t>18</a:t>
            </a:r>
            <a:r>
              <a:rPr lang="zh-CN" altLang="en-US" dirty="0"/>
              <a:t>个差异代谢物，并通过查阅文献，</a:t>
            </a:r>
            <a:r>
              <a:rPr lang="en-US" altLang="zh-CN" dirty="0"/>
              <a:t>KEGG</a:t>
            </a:r>
            <a:r>
              <a:rPr lang="zh-CN" altLang="en-US" dirty="0"/>
              <a:t>数据库，</a:t>
            </a:r>
            <a:r>
              <a:rPr lang="en-US" altLang="zh-CN" dirty="0"/>
              <a:t>HMDB</a:t>
            </a:r>
            <a:r>
              <a:rPr lang="zh-CN" altLang="en-US" dirty="0"/>
              <a:t>数据库等构建了毛冬青治疗血瘀的代谢网络图。从图中我们可以看出</a:t>
            </a:r>
            <a:r>
              <a:rPr kumimoji="0" lang="zh-CN" altLang="en-US" sz="1200" b="0" i="0" u="none" strike="noStrike" kern="1200" cap="none" spc="0" normalizeH="0" baseline="0" noProof="0" dirty="0">
                <a:ln>
                  <a:noFill/>
                </a:ln>
                <a:solidFill>
                  <a:prstClr val="black"/>
                </a:solidFill>
                <a:effectLst/>
                <a:uLnTx/>
                <a:uFillTx/>
                <a:latin typeface="+mn-lt"/>
                <a:cs typeface="+mn-cs"/>
              </a:rPr>
              <a:t>毛冬青可通过调节花生四烯酸代谢、甘油磷脂代谢和胆汁酸生物合成等代谢途径来发挥预防作用。</a:t>
            </a:r>
            <a:r>
              <a:rPr lang="zh-CN" altLang="en-US" dirty="0"/>
              <a:t>其中毛冬青对磷脂代谢和花生四烯酸代谢的干预与疗效密切相关。这提示我们毛冬青可能通过改变上述代谢途径中的相关蛋白</a:t>
            </a:r>
            <a:r>
              <a:rPr lang="en-US" altLang="zh-CN" dirty="0"/>
              <a:t>/</a:t>
            </a:r>
            <a:r>
              <a:rPr lang="zh-CN" altLang="en-US" dirty="0"/>
              <a:t>酶来发挥预防血瘀的疗效，为进一步的机制研究提供了方向。</a:t>
            </a:r>
          </a:p>
        </p:txBody>
      </p:sp>
      <p:sp>
        <p:nvSpPr>
          <p:cNvPr id="4" name="灯片编号占位符 3"/>
          <p:cNvSpPr>
            <a:spLocks noGrp="1"/>
          </p:cNvSpPr>
          <p:nvPr>
            <p:ph type="sldNum" sz="quarter" idx="5"/>
          </p:nvPr>
        </p:nvSpPr>
        <p:spPr/>
        <p:txBody>
          <a:bodyPr/>
          <a:lstStyle/>
          <a:p>
            <a:fld id="{B9D89E88-AF52-48E5-B407-6F6420073F62}" type="slidenum">
              <a:rPr lang="zh-CN" altLang="en-US" smtClean="0"/>
              <a:t>20</a:t>
            </a:fld>
            <a:endParaRPr lang="zh-CN" altLang="en-US"/>
          </a:p>
        </p:txBody>
      </p:sp>
    </p:spTree>
    <p:extLst>
      <p:ext uri="{BB962C8B-B14F-4D97-AF65-F5344CB8AC3E}">
        <p14:creationId xmlns:p14="http://schemas.microsoft.com/office/powerpoint/2010/main" val="799518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救必应是岭南地区常用中药材， 常用于治疗心脑血管系统疾病 。有研究报道救必应的降血脂活性较好 ，为了进一步分析救必应降血脂的作用机制，我们同样采用代谢组学的方法开展研究。上次实验中我们意识到只采用血浆开展代谢组学研究得到的代谢产物信息有限，不能全面表征药物对疾病状态下代谢表型的调控；基于此，我们在本次实验中分析了救必应干预的高脂血大鼠的血浆，尿液和盲肠内容物。本次实验中共鉴定出</a:t>
            </a:r>
            <a:r>
              <a:rPr lang="en-US" altLang="zh-CN" dirty="0"/>
              <a:t>65</a:t>
            </a:r>
            <a:r>
              <a:rPr lang="zh-CN" altLang="en-US" dirty="0"/>
              <a:t>个差异代谢物涉及胆汁酸，鞘脂，磷脂，脂肪酸和氨基酸等（较上次实验代谢的数目和种类有了明显提升），由此富集到</a:t>
            </a:r>
            <a:r>
              <a:rPr lang="en-US" altLang="zh-CN" dirty="0"/>
              <a:t>10</a:t>
            </a:r>
            <a:r>
              <a:rPr lang="zh-CN" altLang="en-US" dirty="0"/>
              <a:t>条代谢可能与救必应疗效相关，具体见下面的代谢网络图。</a:t>
            </a:r>
          </a:p>
        </p:txBody>
      </p:sp>
      <p:sp>
        <p:nvSpPr>
          <p:cNvPr id="4" name="灯片编号占位符 3"/>
          <p:cNvSpPr>
            <a:spLocks noGrp="1"/>
          </p:cNvSpPr>
          <p:nvPr>
            <p:ph type="sldNum" sz="quarter" idx="5"/>
          </p:nvPr>
        </p:nvSpPr>
        <p:spPr/>
        <p:txBody>
          <a:bodyPr/>
          <a:lstStyle/>
          <a:p>
            <a:fld id="{B9D89E88-AF52-48E5-B407-6F6420073F62}" type="slidenum">
              <a:rPr lang="zh-CN" altLang="en-US" smtClean="0"/>
              <a:t>21</a:t>
            </a:fld>
            <a:endParaRPr lang="zh-CN" altLang="en-US"/>
          </a:p>
        </p:txBody>
      </p:sp>
    </p:spTree>
    <p:extLst>
      <p:ext uri="{BB962C8B-B14F-4D97-AF65-F5344CB8AC3E}">
        <p14:creationId xmlns:p14="http://schemas.microsoft.com/office/powerpoint/2010/main" val="799518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如图所示，救必应的降血脂作用可能与</a:t>
            </a:r>
            <a:r>
              <a:rPr lang="en-US" altLang="zh-CN" dirty="0"/>
              <a:t>10</a:t>
            </a:r>
            <a:r>
              <a:rPr lang="zh-CN" altLang="en-US" dirty="0"/>
              <a:t>条代谢通路的调控有关，分别为亚油酸代谢、花生四烯酸代谢</a:t>
            </a:r>
            <a:r>
              <a:rPr kumimoji="0" lang="zh-CN" altLang="en-US" sz="1200" b="0" i="0" u="none" strike="noStrike" kern="1200" cap="none" spc="0" normalizeH="0" baseline="0" noProof="0" dirty="0">
                <a:ln>
                  <a:noFill/>
                </a:ln>
                <a:solidFill>
                  <a:prstClr val="black"/>
                </a:solidFill>
                <a:effectLst/>
                <a:uLnTx/>
                <a:uFillTx/>
                <a:latin typeface="+mn-lt"/>
                <a:cs typeface="+mn-cs"/>
              </a:rPr>
              <a:t>、</a:t>
            </a:r>
            <a:r>
              <a:rPr lang="zh-CN" altLang="en-US" dirty="0"/>
              <a:t>牛磺酸与亚牛磺酸代谢、乙醛酸和二羧酸代谢</a:t>
            </a:r>
            <a:r>
              <a:rPr kumimoji="0" lang="zh-CN" altLang="en-US" sz="1200" b="0" i="0" u="none" strike="noStrike" kern="1200" cap="none" spc="0" normalizeH="0" baseline="0" noProof="0" dirty="0">
                <a:ln>
                  <a:noFill/>
                </a:ln>
                <a:solidFill>
                  <a:prstClr val="black"/>
                </a:solidFill>
                <a:effectLst/>
                <a:uLnTx/>
                <a:uFillTx/>
                <a:latin typeface="+mn-lt"/>
                <a:cs typeface="+mn-cs"/>
              </a:rPr>
              <a:t>、</a:t>
            </a:r>
            <a:r>
              <a:rPr lang="zh-CN" altLang="en-US" dirty="0"/>
              <a:t>甘油磷脂代谢</a:t>
            </a:r>
            <a:r>
              <a:rPr kumimoji="0" lang="zh-CN" altLang="en-US" sz="1200" b="0" i="0" u="none" strike="noStrike" kern="1200" cap="none" spc="0" normalizeH="0" baseline="0" noProof="0" dirty="0">
                <a:ln>
                  <a:noFill/>
                </a:ln>
                <a:solidFill>
                  <a:prstClr val="black"/>
                </a:solidFill>
                <a:effectLst/>
                <a:uLnTx/>
                <a:uFillTx/>
                <a:latin typeface="+mn-lt"/>
                <a:cs typeface="+mn-cs"/>
              </a:rPr>
              <a:t>、</a:t>
            </a:r>
            <a:r>
              <a:rPr lang="zh-CN" altLang="en-US" dirty="0"/>
              <a:t>泛酸和辅酶</a:t>
            </a:r>
            <a:r>
              <a:rPr lang="en-US" altLang="zh-CN" dirty="0"/>
              <a:t>A</a:t>
            </a:r>
            <a:r>
              <a:rPr lang="zh-CN" altLang="en-US" dirty="0"/>
              <a:t>生物合成、酮体的合成与降解、鞘脂代谢</a:t>
            </a:r>
            <a:r>
              <a:rPr kumimoji="0" lang="zh-CN" altLang="en-US" sz="1200" b="0" i="0" u="none" strike="noStrike" kern="1200" cap="none" spc="0" normalizeH="0" baseline="0" noProof="0" dirty="0">
                <a:ln>
                  <a:noFill/>
                </a:ln>
                <a:solidFill>
                  <a:prstClr val="black"/>
                </a:solidFill>
                <a:effectLst/>
                <a:uLnTx/>
                <a:uFillTx/>
                <a:latin typeface="+mn-lt"/>
                <a:cs typeface="+mn-cs"/>
              </a:rPr>
              <a:t>、</a:t>
            </a:r>
            <a:r>
              <a:rPr lang="zh-CN" altLang="en-US" dirty="0"/>
              <a:t>核黄素代谢</a:t>
            </a:r>
            <a:r>
              <a:rPr kumimoji="0" lang="zh-CN" altLang="en-US" sz="1200" b="0" i="0" u="none" strike="noStrike" kern="1200" cap="none" spc="0" normalizeH="0" baseline="0" noProof="0" dirty="0">
                <a:ln>
                  <a:noFill/>
                </a:ln>
                <a:solidFill>
                  <a:prstClr val="black"/>
                </a:solidFill>
                <a:effectLst/>
                <a:uLnTx/>
                <a:uFillTx/>
                <a:latin typeface="+mn-lt"/>
                <a:cs typeface="+mn-cs"/>
              </a:rPr>
              <a:t>、</a:t>
            </a:r>
            <a:r>
              <a:rPr lang="zh-CN" altLang="en-US" dirty="0"/>
              <a:t>不饱和脂肪酸的生物合成，充分展现了中药多组分多靶点作用特点。也为后期开展机制研究打下良好基础。</a:t>
            </a:r>
          </a:p>
        </p:txBody>
      </p:sp>
      <p:sp>
        <p:nvSpPr>
          <p:cNvPr id="4" name="灯片编号占位符 3"/>
          <p:cNvSpPr>
            <a:spLocks noGrp="1"/>
          </p:cNvSpPr>
          <p:nvPr>
            <p:ph type="sldNum" sz="quarter" idx="5"/>
          </p:nvPr>
        </p:nvSpPr>
        <p:spPr/>
        <p:txBody>
          <a:bodyPr/>
          <a:lstStyle/>
          <a:p>
            <a:fld id="{B9D89E88-AF52-48E5-B407-6F6420073F62}" type="slidenum">
              <a:rPr lang="zh-CN" altLang="en-US" smtClean="0"/>
              <a:t>22</a:t>
            </a:fld>
            <a:endParaRPr lang="zh-CN" altLang="en-US"/>
          </a:p>
        </p:txBody>
      </p:sp>
    </p:spTree>
    <p:extLst>
      <p:ext uri="{BB962C8B-B14F-4D97-AF65-F5344CB8AC3E}">
        <p14:creationId xmlns:p14="http://schemas.microsoft.com/office/powerpoint/2010/main" val="799518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9D89E88-AF52-48E5-B407-6F6420073F62}" type="slidenum">
              <a:rPr lang="zh-CN" altLang="en-US" smtClean="0"/>
              <a:t>23</a:t>
            </a:fld>
            <a:endParaRPr lang="zh-CN" altLang="en-US"/>
          </a:p>
        </p:txBody>
      </p:sp>
    </p:spTree>
    <p:extLst>
      <p:ext uri="{BB962C8B-B14F-4D97-AF65-F5344CB8AC3E}">
        <p14:creationId xmlns:p14="http://schemas.microsoft.com/office/powerpoint/2010/main" val="20818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2</a:t>
            </a:fld>
            <a:endParaRPr lang="zh-CN" altLang="en-US"/>
          </a:p>
        </p:txBody>
      </p:sp>
    </p:spTree>
    <p:extLst>
      <p:ext uri="{BB962C8B-B14F-4D97-AF65-F5344CB8AC3E}">
        <p14:creationId xmlns:p14="http://schemas.microsoft.com/office/powerpoint/2010/main" val="2307184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marR="0" lvl="0" indent="-342900" algn="l" defTabSz="914400" rtl="0" eaLnBrk="1" fontAlgn="auto" latinLnBrk="0" hangingPunct="1">
              <a:lnSpc>
                <a:spcPct val="150000"/>
              </a:lnSpc>
              <a:spcBef>
                <a:spcPts val="0"/>
              </a:spcBef>
              <a:spcAft>
                <a:spcPts val="60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mn-lt"/>
                <a:cs typeface="+mn-cs"/>
              </a:rPr>
              <a:t> </a:t>
            </a:r>
            <a:r>
              <a:rPr kumimoji="0" lang="zh-CN" altLang="en-US"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rPr>
              <a:t>代谢物的覆盖度有限</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。一是不同代谢物理化性质差异很大，没办法都能够提取出来检测；二是一些代谢物质谱的方法不容易检测到；三是一些代谢物含量太低，所以检测不到。</a:t>
            </a:r>
          </a:p>
          <a:p>
            <a:pPr marL="342900" marR="0" lvl="0" indent="-342900" algn="l" defTabSz="914400" rtl="0" eaLnBrk="1" fontAlgn="auto" latinLnBrk="0" hangingPunct="1">
              <a:lnSpc>
                <a:spcPct val="150000"/>
              </a:lnSpc>
              <a:spcBef>
                <a:spcPts val="0"/>
              </a:spcBef>
              <a:spcAft>
                <a:spcPts val="600"/>
              </a:spcAft>
              <a:buClrTx/>
              <a:buSzTx/>
              <a:buFont typeface="+mj-lt"/>
              <a:buAutoNum type="arabicPeriod"/>
              <a:tabLst/>
              <a:defRPr/>
            </a:pPr>
            <a:r>
              <a:rPr kumimoji="0" lang="zh-CN" altLang="en-US"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rPr>
              <a:t>如何确定是哪个代谢物的变化</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。现在还有很多代谢物没办法确定结构。人类已知的小分子（分子量小于</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1000</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）代谢物大概有</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2500</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种左右，能被我们常规分析仪器检测到的大致有一半，</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1200</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种左右，</a:t>
            </a:r>
          </a:p>
          <a:p>
            <a:pPr marL="342900" marR="0" lvl="0" indent="-342900" algn="l" defTabSz="914400" rtl="0" eaLnBrk="1" fontAlgn="auto" latinLnBrk="0" hangingPunct="1">
              <a:lnSpc>
                <a:spcPct val="150000"/>
              </a:lnSpc>
              <a:spcBef>
                <a:spcPts val="0"/>
              </a:spcBef>
              <a:spcAft>
                <a:spcPts val="600"/>
              </a:spcAft>
              <a:buClrTx/>
              <a:buSzTx/>
              <a:buFont typeface="+mj-lt"/>
              <a:buAutoNum type="arabicPeriod"/>
              <a:tabLst/>
              <a:defRPr/>
            </a:pPr>
            <a:r>
              <a:rPr kumimoji="0" lang="zh-CN" altLang="en-US"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rPr>
              <a:t>不能做到高通量</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。现在的方法一个样品要跑半个小时，有时候为了覆盖度好还要多跑几遍，考虑到重复组和对照组，工作量就很大了。</a:t>
            </a:r>
          </a:p>
          <a:p>
            <a:pPr marL="342900" marR="0" lvl="0" indent="-342900" algn="l" defTabSz="914400" rtl="0" eaLnBrk="1" fontAlgn="auto" latinLnBrk="0" hangingPunct="1">
              <a:lnSpc>
                <a:spcPct val="150000"/>
              </a:lnSpc>
              <a:spcBef>
                <a:spcPts val="0"/>
              </a:spcBef>
              <a:spcAft>
                <a:spcPts val="600"/>
              </a:spcAft>
              <a:buClrTx/>
              <a:buSzTx/>
              <a:buFont typeface="+mj-lt"/>
              <a:buAutoNum type="arabicPeriod"/>
              <a:tabLst/>
              <a:defRPr/>
            </a:pPr>
            <a:r>
              <a:rPr kumimoji="0" lang="zh-CN" altLang="en-US"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rPr>
              <a:t>代谢组的数据分析不容易</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，现在还需要有经验的专门的分析员来做。未来希望能够有简单的工具给各个方向的研究员使用，但是暂时还没有。</a:t>
            </a:r>
          </a:p>
          <a:p>
            <a:pPr marL="342900" marR="0" lvl="0" indent="-342900" algn="l" defTabSz="914400" rtl="0" eaLnBrk="1" fontAlgn="auto" latinLnBrk="0" hangingPunct="1">
              <a:lnSpc>
                <a:spcPct val="150000"/>
              </a:lnSpc>
              <a:spcBef>
                <a:spcPts val="0"/>
              </a:spcBef>
              <a:spcAft>
                <a:spcPts val="600"/>
              </a:spcAft>
              <a:buClrTx/>
              <a:buSzTx/>
              <a:buFont typeface="+mj-lt"/>
              <a:buAutoNum type="arabicPeriod"/>
              <a:tabLst/>
              <a:defRPr/>
            </a:pPr>
            <a:r>
              <a:rPr kumimoji="0" lang="zh-CN" altLang="en-US"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数据的可重复性</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。生物体内能够干扰代谢物组成的变化很多，所以做实验的时候要设计好控制对照，保证同样的条件，否则温度、时间、昼夜节律等因素对结果的影响都很大。</a:t>
            </a:r>
          </a:p>
          <a:p>
            <a:pPr marL="342900" marR="0" lvl="0" indent="-342900" algn="l" defTabSz="914400" rtl="0" eaLnBrk="1" fontAlgn="auto" latinLnBrk="0" hangingPunct="1">
              <a:lnSpc>
                <a:spcPct val="150000"/>
              </a:lnSpc>
              <a:spcBef>
                <a:spcPts val="0"/>
              </a:spcBef>
              <a:spcAft>
                <a:spcPts val="600"/>
              </a:spcAft>
              <a:buClrTx/>
              <a:buSzTx/>
              <a:buFont typeface="+mj-lt"/>
              <a:buAutoNum type="arabicPeriod"/>
              <a:tabLst/>
              <a:defRPr/>
            </a:pPr>
            <a:r>
              <a:rPr kumimoji="0" lang="zh-CN" altLang="en-US"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rPr>
              <a:t>已知的代谢网络还是有限的</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，有一些可能有意义的变化会因为在分析时被忽略</a:t>
            </a:r>
            <a:endPar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endParaRPr lang="en-US" dirty="0"/>
          </a:p>
        </p:txBody>
      </p:sp>
      <p:sp>
        <p:nvSpPr>
          <p:cNvPr id="4" name="灯片编号占位符 3"/>
          <p:cNvSpPr>
            <a:spLocks noGrp="1"/>
          </p:cNvSpPr>
          <p:nvPr>
            <p:ph type="sldNum" sz="quarter" idx="10"/>
          </p:nvPr>
        </p:nvSpPr>
        <p:spPr/>
        <p:txBody>
          <a:bodyPr/>
          <a:lstStyle/>
          <a:p>
            <a:fld id="{CF4A3C36-25AE-4014-B3B0-90F49CC675C2}" type="slidenum">
              <a:rPr lang="zh-CN" altLang="en-US" smtClean="0"/>
              <a:t>24</a:t>
            </a:fld>
            <a:endParaRPr lang="zh-CN" altLang="en-US"/>
          </a:p>
        </p:txBody>
      </p:sp>
    </p:spTree>
    <p:extLst>
      <p:ext uri="{BB962C8B-B14F-4D97-AF65-F5344CB8AC3E}">
        <p14:creationId xmlns:p14="http://schemas.microsoft.com/office/powerpoint/2010/main" val="2182911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26</a:t>
            </a:fld>
            <a:endParaRPr lang="zh-CN" altLang="en-US"/>
          </a:p>
        </p:txBody>
      </p:sp>
    </p:spTree>
    <p:extLst>
      <p:ext uri="{BB962C8B-B14F-4D97-AF65-F5344CB8AC3E}">
        <p14:creationId xmlns:p14="http://schemas.microsoft.com/office/powerpoint/2010/main" val="2826865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4</a:t>
            </a:fld>
            <a:endParaRPr lang="zh-CN" altLang="en-US"/>
          </a:p>
        </p:txBody>
      </p:sp>
    </p:spTree>
    <p:extLst>
      <p:ext uri="{BB962C8B-B14F-4D97-AF65-F5344CB8AC3E}">
        <p14:creationId xmlns:p14="http://schemas.microsoft.com/office/powerpoint/2010/main" val="143740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5</a:t>
            </a:fld>
            <a:endParaRPr lang="zh-CN" altLang="en-US"/>
          </a:p>
        </p:txBody>
      </p:sp>
    </p:spTree>
    <p:extLst>
      <p:ext uri="{BB962C8B-B14F-4D97-AF65-F5344CB8AC3E}">
        <p14:creationId xmlns:p14="http://schemas.microsoft.com/office/powerpoint/2010/main" val="143740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prstClr val="black"/>
                </a:solidFill>
                <a:effectLst/>
                <a:uLnTx/>
                <a:uFillTx/>
                <a:latin typeface="+mn-lt"/>
                <a:cs typeface="+mn-cs"/>
              </a:rPr>
              <a:t>从</a:t>
            </a:r>
            <a:r>
              <a:rPr kumimoji="0" lang="en-US" altLang="zh-CN" sz="1200" b="0" i="0" u="none" strike="noStrike" kern="1200" cap="none" spc="0" normalizeH="0" baseline="0" noProof="0" dirty="0">
                <a:ln>
                  <a:noFill/>
                </a:ln>
                <a:solidFill>
                  <a:prstClr val="black"/>
                </a:solidFill>
                <a:effectLst/>
                <a:uLnTx/>
                <a:uFillTx/>
                <a:latin typeface="+mn-lt"/>
                <a:cs typeface="+mn-cs"/>
              </a:rPr>
              <a:t>20</a:t>
            </a:r>
            <a:r>
              <a:rPr kumimoji="0" lang="zh-CN" altLang="en-US" sz="1200" b="0" i="0" u="none" strike="noStrike" kern="1200" cap="none" spc="0" normalizeH="0" baseline="0" noProof="0" dirty="0">
                <a:ln>
                  <a:noFill/>
                </a:ln>
                <a:solidFill>
                  <a:prstClr val="black"/>
                </a:solidFill>
                <a:effectLst/>
                <a:uLnTx/>
                <a:uFillTx/>
                <a:latin typeface="+mn-lt"/>
                <a:cs typeface="+mn-cs"/>
              </a:rPr>
              <a:t>世纪</a:t>
            </a:r>
            <a:r>
              <a:rPr kumimoji="0" lang="en-US" altLang="zh-CN" sz="1200" b="0" i="0" u="none" strike="noStrike" kern="1200" cap="none" spc="0" normalizeH="0" baseline="0" noProof="0" dirty="0">
                <a:ln>
                  <a:noFill/>
                </a:ln>
                <a:solidFill>
                  <a:prstClr val="black"/>
                </a:solidFill>
                <a:effectLst/>
                <a:uLnTx/>
                <a:uFillTx/>
                <a:latin typeface="+mn-lt"/>
                <a:cs typeface="+mn-cs"/>
              </a:rPr>
              <a:t>70</a:t>
            </a:r>
            <a:r>
              <a:rPr kumimoji="0" lang="zh-CN" altLang="en-US" sz="1200" b="0" i="0" u="none" strike="noStrike" kern="1200" cap="none" spc="0" normalizeH="0" baseline="0" noProof="0" dirty="0">
                <a:ln>
                  <a:noFill/>
                </a:ln>
                <a:solidFill>
                  <a:prstClr val="black"/>
                </a:solidFill>
                <a:effectLst/>
                <a:uLnTx/>
                <a:uFillTx/>
                <a:latin typeface="+mn-lt"/>
                <a:cs typeface="+mn-cs"/>
              </a:rPr>
              <a:t>年代开始，历经近</a:t>
            </a:r>
            <a:r>
              <a:rPr kumimoji="0" lang="en-US" altLang="zh-CN" sz="1200" b="0" i="0" u="none" strike="noStrike" kern="1200" cap="none" spc="0" normalizeH="0" baseline="0" noProof="0" dirty="0">
                <a:ln>
                  <a:noFill/>
                </a:ln>
                <a:solidFill>
                  <a:prstClr val="black"/>
                </a:solidFill>
                <a:effectLst/>
                <a:uLnTx/>
                <a:uFillTx/>
                <a:latin typeface="+mn-lt"/>
                <a:cs typeface="+mn-cs"/>
              </a:rPr>
              <a:t>30</a:t>
            </a:r>
            <a:r>
              <a:rPr kumimoji="0" lang="zh-CN" altLang="en-US" sz="1200" b="0" i="0" u="none" strike="noStrike" kern="1200" cap="none" spc="0" normalizeH="0" baseline="0" noProof="0" dirty="0">
                <a:ln>
                  <a:noFill/>
                </a:ln>
                <a:solidFill>
                  <a:prstClr val="black"/>
                </a:solidFill>
                <a:effectLst/>
                <a:uLnTx/>
                <a:uFillTx/>
                <a:latin typeface="+mn-lt"/>
                <a:cs typeface="+mn-cs"/>
              </a:rPr>
              <a:t>年的发展，被誉为“代谢组学之父”的</a:t>
            </a:r>
            <a:r>
              <a:rPr lang="en-US" altLang="zh-CN" dirty="0"/>
              <a:t>Jeremy </a:t>
            </a:r>
            <a:r>
              <a:rPr lang="en-US" altLang="zh-CN" dirty="0" err="1"/>
              <a:t>K.Nicholson</a:t>
            </a:r>
            <a:r>
              <a:rPr lang="zh-CN" altLang="en-US" dirty="0"/>
              <a:t>在</a:t>
            </a:r>
            <a:r>
              <a:rPr lang="en-US" altLang="zh-CN" dirty="0"/>
              <a:t>1999</a:t>
            </a:r>
            <a:r>
              <a:rPr lang="zh-CN" altLang="en-US" dirty="0"/>
              <a:t>年提 </a:t>
            </a:r>
            <a:r>
              <a:rPr lang="en-US" altLang="zh-CN" dirty="0" err="1"/>
              <a:t>metabonomics</a:t>
            </a:r>
            <a:r>
              <a:rPr lang="en-US" altLang="zh-CN" dirty="0"/>
              <a:t> </a:t>
            </a:r>
            <a:r>
              <a:rPr lang="zh-CN" altLang="en-US" dirty="0"/>
              <a:t>的概念，并在疾病诊断、药物筛选等方面做了大量的卓有成效的工作，使得代谢组学得到了极大的充实。</a:t>
            </a:r>
          </a:p>
          <a:p>
            <a:endParaRPr lang="zh-CN" altLang="en-US"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6</a:t>
            </a:fld>
            <a:endParaRPr lang="zh-CN" altLang="en-US"/>
          </a:p>
        </p:txBody>
      </p:sp>
    </p:spTree>
    <p:extLst>
      <p:ext uri="{BB962C8B-B14F-4D97-AF65-F5344CB8AC3E}">
        <p14:creationId xmlns:p14="http://schemas.microsoft.com/office/powerpoint/2010/main" val="143740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pPr algn="just"/>
            <a:r>
              <a:rPr lang="zh-CN" altLang="en-US" sz="1200" dirty="0">
                <a:latin typeface="Times New Roman"/>
              </a:rPr>
              <a:t>基因组的变化不一定能够得到表达，从而并不对系统产生影响。</a:t>
            </a:r>
          </a:p>
          <a:p>
            <a:pPr algn="just"/>
            <a:r>
              <a:rPr lang="zh-CN" altLang="en-US" sz="1200" dirty="0">
                <a:latin typeface="Times New Roman"/>
              </a:rPr>
              <a:t>某些蛋白的浓度会由于外部条件的变化而升高，但由于这个蛋白可能不具备活性，从而也不对系统产生影响。</a:t>
            </a:r>
          </a:p>
          <a:p>
            <a:pPr algn="just"/>
            <a:r>
              <a:rPr lang="zh-CN" altLang="en-US" sz="1200" dirty="0">
                <a:latin typeface="Times New Roman"/>
              </a:rPr>
              <a:t>由于基因或蛋白的功能补偿作用，某个基因或蛋白的缺失会由于其它基因或蛋白的存在而得到补偿，最后反应的净结果为零。而小分子的产生和代谢才是这一系列事件的最终结果，它能够更准确地反映生物体系的状态。是基因组学和蛋白组学的延伸。</a:t>
            </a:r>
            <a:endParaRPr lang="en-US" altLang="zh-CN" sz="1200" dirty="0">
              <a:latin typeface="Times New Roman"/>
            </a:endParaRPr>
          </a:p>
          <a:p>
            <a:pPr algn="just"/>
            <a:endParaRPr lang="zh-CN" altLang="en-US" sz="1200" dirty="0">
              <a:latin typeface="Times New Roman"/>
            </a:endParaRPr>
          </a:p>
          <a:p>
            <a:endParaRPr lang="zh-CN" altLang="en-US" dirty="0"/>
          </a:p>
        </p:txBody>
      </p:sp>
      <p:sp>
        <p:nvSpPr>
          <p:cNvPr id="4" name="灯片编号占位符 3"/>
          <p:cNvSpPr>
            <a:spLocks noGrp="1"/>
          </p:cNvSpPr>
          <p:nvPr>
            <p:ph type="sldNum" sz="quarter" idx="10"/>
          </p:nvPr>
        </p:nvSpPr>
        <p:spPr/>
        <p:txBody>
          <a:bodyPr/>
          <a:lstStyle/>
          <a:p>
            <a:pPr>
              <a:defRPr/>
            </a:pPr>
            <a:fld id="{52961674-FFE2-44D0-9D75-08C535A914E3}" type="slidenum">
              <a:rPr lang="zh-CN" altLang="en-US" smtClean="0"/>
              <a:pPr>
                <a:defRPr/>
              </a:pPr>
              <a:t>7</a:t>
            </a:fld>
            <a:endParaRPr lang="zh-CN" altLang="en-US" dirty="0"/>
          </a:p>
        </p:txBody>
      </p:sp>
    </p:spTree>
    <p:extLst>
      <p:ext uri="{BB962C8B-B14F-4D97-AF65-F5344CB8AC3E}">
        <p14:creationId xmlns:p14="http://schemas.microsoft.com/office/powerpoint/2010/main" val="521157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pPr algn="just"/>
            <a:endParaRPr lang="zh-CN" altLang="en-US" sz="1200" dirty="0">
              <a:latin typeface="Times New Roman"/>
            </a:endParaRPr>
          </a:p>
        </p:txBody>
      </p:sp>
      <p:sp>
        <p:nvSpPr>
          <p:cNvPr id="4" name="灯片编号占位符 3"/>
          <p:cNvSpPr>
            <a:spLocks noGrp="1"/>
          </p:cNvSpPr>
          <p:nvPr>
            <p:ph type="sldNum" sz="quarter" idx="10"/>
          </p:nvPr>
        </p:nvSpPr>
        <p:spPr/>
        <p:txBody>
          <a:bodyPr/>
          <a:lstStyle/>
          <a:p>
            <a:pPr>
              <a:defRPr/>
            </a:pPr>
            <a:fld id="{52961674-FFE2-44D0-9D75-08C535A914E3}" type="slidenum">
              <a:rPr lang="zh-CN" altLang="en-US" smtClean="0"/>
              <a:pPr>
                <a:defRPr/>
              </a:pPr>
              <a:t>8</a:t>
            </a:fld>
            <a:endParaRPr lang="zh-CN" altLang="en-US" dirty="0"/>
          </a:p>
        </p:txBody>
      </p:sp>
    </p:spTree>
    <p:extLst>
      <p:ext uri="{BB962C8B-B14F-4D97-AF65-F5344CB8AC3E}">
        <p14:creationId xmlns:p14="http://schemas.microsoft.com/office/powerpoint/2010/main" val="52115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广泛靶向代谢组学技术是目前最理想的代谢组学技术，但是由于该技术必须基于较大的自建的广泛代谢物数据库，使得该技术无法广泛开展；而且该技术进样处理复杂，检测过程繁琐，目前是代谢组学检测公司开发的热点；实验室目前开展最多的是非靶向代谢组学和靶向代谢组学，后续也是以这两种技术为主进行介绍。</a:t>
            </a:r>
            <a:endParaRPr lang="en-GB" dirty="0"/>
          </a:p>
        </p:txBody>
      </p:sp>
      <p:sp>
        <p:nvSpPr>
          <p:cNvPr id="4" name="灯片编号占位符 3"/>
          <p:cNvSpPr>
            <a:spLocks noGrp="1"/>
          </p:cNvSpPr>
          <p:nvPr>
            <p:ph type="sldNum" sz="quarter" idx="10"/>
          </p:nvPr>
        </p:nvSpPr>
        <p:spPr/>
        <p:txBody>
          <a:bodyPr/>
          <a:lstStyle/>
          <a:p>
            <a:fld id="{CF4A3C36-25AE-4014-B3B0-90F49CC675C2}" type="slidenum">
              <a:rPr lang="zh-CN" altLang="en-US" smtClean="0"/>
              <a:t>10</a:t>
            </a:fld>
            <a:endParaRPr lang="zh-CN" altLang="en-US"/>
          </a:p>
        </p:txBody>
      </p:sp>
    </p:spTree>
    <p:extLst>
      <p:ext uri="{BB962C8B-B14F-4D97-AF65-F5344CB8AC3E}">
        <p14:creationId xmlns:p14="http://schemas.microsoft.com/office/powerpoint/2010/main" val="3234874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b="0" i="0" dirty="0">
                <a:solidFill>
                  <a:srgbClr val="333333"/>
                </a:solidFill>
                <a:effectLst/>
                <a:latin typeface="Arial"/>
              </a:rPr>
              <a:t>ROC</a:t>
            </a:r>
            <a:r>
              <a:rPr lang="zh-CN" altLang="en-US" b="0" i="0" dirty="0">
                <a:solidFill>
                  <a:srgbClr val="333333"/>
                </a:solidFill>
                <a:effectLst/>
                <a:latin typeface="Arial"/>
              </a:rPr>
              <a:t>曲线指受试者工作特征曲线</a:t>
            </a:r>
            <a:r>
              <a:rPr lang="en-US" altLang="zh-CN" b="0" i="0" dirty="0">
                <a:solidFill>
                  <a:srgbClr val="333333"/>
                </a:solidFill>
                <a:effectLst/>
                <a:latin typeface="Arial"/>
              </a:rPr>
              <a:t>(receiver operating characteristic curve), </a:t>
            </a:r>
            <a:r>
              <a:rPr lang="zh-CN" altLang="en-US" b="0" i="0" dirty="0">
                <a:solidFill>
                  <a:srgbClr val="333333"/>
                </a:solidFill>
                <a:effectLst/>
                <a:latin typeface="Arial"/>
              </a:rPr>
              <a:t>是反映敏感性和特异性连续变量的综合指标</a:t>
            </a:r>
            <a:r>
              <a:rPr lang="en-US" altLang="zh-CN" b="0" i="0" dirty="0">
                <a:solidFill>
                  <a:srgbClr val="333333"/>
                </a:solidFill>
                <a:effectLst/>
                <a:latin typeface="Arial"/>
              </a:rPr>
              <a:t>,</a:t>
            </a:r>
            <a:r>
              <a:rPr lang="zh-CN" altLang="en-US" b="0" i="0" dirty="0">
                <a:solidFill>
                  <a:srgbClr val="333333"/>
                </a:solidFill>
                <a:effectLst/>
                <a:latin typeface="Arial"/>
              </a:rPr>
              <a:t>是用构图法揭示敏感性和特异性的相互关系</a:t>
            </a:r>
            <a:r>
              <a:rPr lang="en-US" altLang="zh-CN" b="0" i="0" dirty="0">
                <a:solidFill>
                  <a:srgbClr val="333333"/>
                </a:solidFill>
                <a:effectLst/>
                <a:latin typeface="Arial"/>
              </a:rPr>
              <a:t>,</a:t>
            </a:r>
            <a:r>
              <a:rPr lang="zh-CN" altLang="en-US" b="0" i="0" dirty="0">
                <a:solidFill>
                  <a:srgbClr val="333333"/>
                </a:solidFill>
                <a:effectLst/>
                <a:latin typeface="Arial"/>
              </a:rPr>
              <a:t>它通过将连续变量设定出多个不同的临界值</a:t>
            </a:r>
            <a:r>
              <a:rPr lang="en-US" altLang="zh-CN" b="0" i="0" dirty="0">
                <a:solidFill>
                  <a:srgbClr val="333333"/>
                </a:solidFill>
                <a:effectLst/>
                <a:latin typeface="Arial"/>
              </a:rPr>
              <a:t>,</a:t>
            </a:r>
            <a:r>
              <a:rPr lang="zh-CN" altLang="en-US" b="0" i="0" dirty="0">
                <a:solidFill>
                  <a:srgbClr val="333333"/>
                </a:solidFill>
                <a:effectLst/>
                <a:latin typeface="Arial"/>
              </a:rPr>
              <a:t>从而计算出一系列敏感性和特异性</a:t>
            </a:r>
            <a:r>
              <a:rPr lang="en-US" altLang="zh-CN" b="0" i="0" dirty="0">
                <a:solidFill>
                  <a:srgbClr val="333333"/>
                </a:solidFill>
                <a:effectLst/>
                <a:latin typeface="Arial"/>
              </a:rPr>
              <a:t>,</a:t>
            </a:r>
            <a:r>
              <a:rPr lang="zh-CN" altLang="en-US" b="0" i="0" dirty="0">
                <a:solidFill>
                  <a:srgbClr val="333333"/>
                </a:solidFill>
                <a:effectLst/>
                <a:latin typeface="Arial"/>
              </a:rPr>
              <a:t>再以敏感性为纵坐标、</a:t>
            </a:r>
            <a:r>
              <a:rPr lang="en-US" altLang="zh-CN" b="0" i="0" dirty="0">
                <a:solidFill>
                  <a:srgbClr val="333333"/>
                </a:solidFill>
                <a:effectLst/>
                <a:latin typeface="Arial"/>
              </a:rPr>
              <a:t>(1-</a:t>
            </a:r>
            <a:r>
              <a:rPr lang="zh-CN" altLang="en-US" b="0" i="0" dirty="0">
                <a:solidFill>
                  <a:srgbClr val="333333"/>
                </a:solidFill>
                <a:effectLst/>
                <a:latin typeface="Arial"/>
              </a:rPr>
              <a:t>特异性</a:t>
            </a:r>
            <a:r>
              <a:rPr lang="en-US" altLang="zh-CN" b="0" i="0" dirty="0">
                <a:solidFill>
                  <a:srgbClr val="333333"/>
                </a:solidFill>
                <a:effectLst/>
                <a:latin typeface="Arial"/>
              </a:rPr>
              <a:t>)</a:t>
            </a:r>
            <a:r>
              <a:rPr lang="zh-CN" altLang="en-US" b="0" i="0" dirty="0">
                <a:solidFill>
                  <a:srgbClr val="333333"/>
                </a:solidFill>
                <a:effectLst/>
                <a:latin typeface="Arial"/>
              </a:rPr>
              <a:t>为横坐标绘制成曲线</a:t>
            </a:r>
            <a:r>
              <a:rPr lang="en-US" altLang="zh-CN" b="0" i="0" dirty="0">
                <a:solidFill>
                  <a:srgbClr val="333333"/>
                </a:solidFill>
                <a:effectLst/>
                <a:latin typeface="Arial"/>
              </a:rPr>
              <a:t>,</a:t>
            </a:r>
            <a:r>
              <a:rPr lang="zh-CN" altLang="en-US" b="0" i="0" dirty="0">
                <a:solidFill>
                  <a:srgbClr val="FF0000"/>
                </a:solidFill>
                <a:effectLst/>
                <a:latin typeface="Arial"/>
              </a:rPr>
              <a:t>曲线下面积（</a:t>
            </a:r>
            <a:r>
              <a:rPr lang="en-US" altLang="zh-CN" b="0" i="0" dirty="0">
                <a:solidFill>
                  <a:srgbClr val="FF0000"/>
                </a:solidFill>
                <a:effectLst/>
                <a:latin typeface="Arial"/>
              </a:rPr>
              <a:t>AUC</a:t>
            </a:r>
            <a:r>
              <a:rPr lang="zh-CN" altLang="en-US" b="0" i="0" dirty="0">
                <a:solidFill>
                  <a:srgbClr val="FF0000"/>
                </a:solidFill>
                <a:effectLst/>
                <a:latin typeface="Arial"/>
              </a:rPr>
              <a:t>值）越大</a:t>
            </a:r>
            <a:r>
              <a:rPr lang="en-US" altLang="zh-CN" b="0" i="0" dirty="0">
                <a:solidFill>
                  <a:srgbClr val="FF0000"/>
                </a:solidFill>
                <a:effectLst/>
                <a:latin typeface="Arial"/>
              </a:rPr>
              <a:t>,</a:t>
            </a:r>
            <a:r>
              <a:rPr lang="zh-CN" altLang="en-US" b="0" i="0" dirty="0">
                <a:solidFill>
                  <a:srgbClr val="FF0000"/>
                </a:solidFill>
                <a:effectLst/>
                <a:latin typeface="Arial"/>
              </a:rPr>
              <a:t>诊断准确性越高</a:t>
            </a:r>
            <a:endParaRPr lang="en-GB" dirty="0">
              <a:solidFill>
                <a:srgbClr val="FF0000"/>
              </a:solidFill>
            </a:endParaRPr>
          </a:p>
        </p:txBody>
      </p:sp>
      <p:sp>
        <p:nvSpPr>
          <p:cNvPr id="4" name="灯片编号占位符 3"/>
          <p:cNvSpPr>
            <a:spLocks noGrp="1"/>
          </p:cNvSpPr>
          <p:nvPr>
            <p:ph type="sldNum" sz="quarter" idx="10"/>
          </p:nvPr>
        </p:nvSpPr>
        <p:spPr/>
        <p:txBody>
          <a:bodyPr/>
          <a:lstStyle/>
          <a:p>
            <a:fld id="{CF4A3C36-25AE-4014-B3B0-90F49CC675C2}" type="slidenum">
              <a:rPr lang="zh-CN" altLang="en-US" smtClean="0"/>
              <a:t>11</a:t>
            </a:fld>
            <a:endParaRPr lang="zh-CN" altLang="en-US"/>
          </a:p>
        </p:txBody>
      </p:sp>
    </p:spTree>
    <p:extLst>
      <p:ext uri="{BB962C8B-B14F-4D97-AF65-F5344CB8AC3E}">
        <p14:creationId xmlns:p14="http://schemas.microsoft.com/office/powerpoint/2010/main" val="242217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420096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180677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1067476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3" name="PA-组合 26">
            <a:extLst>
              <a:ext uri="{FF2B5EF4-FFF2-40B4-BE49-F238E27FC236}">
                <a16:creationId xmlns:a16="http://schemas.microsoft.com/office/drawing/2014/main" id="{A5F6A11B-902B-4EAB-A72F-CF948704FE3F}"/>
              </a:ext>
            </a:extLst>
          </p:cNvPr>
          <p:cNvGrpSpPr/>
          <p:nvPr userDrawn="1">
            <p:custDataLst>
              <p:tags r:id="rId1"/>
            </p:custDataLst>
          </p:nvPr>
        </p:nvGrpSpPr>
        <p:grpSpPr>
          <a:xfrm>
            <a:off x="-427801" y="-844272"/>
            <a:ext cx="10263063" cy="7519848"/>
            <a:chOff x="-598740" y="-833048"/>
            <a:chExt cx="13684084" cy="7519848"/>
          </a:xfrm>
        </p:grpSpPr>
        <p:sp>
          <p:nvSpPr>
            <p:cNvPr id="4" name="PA-矩形 28">
              <a:extLst>
                <a:ext uri="{FF2B5EF4-FFF2-40B4-BE49-F238E27FC236}">
                  <a16:creationId xmlns:a16="http://schemas.microsoft.com/office/drawing/2014/main" id="{D1553C41-BE89-497F-9EE0-60271A315323}"/>
                </a:ext>
              </a:extLst>
            </p:cNvPr>
            <p:cNvSpPr/>
            <p:nvPr>
              <p:custDataLst>
                <p:tags r:id="rId2"/>
              </p:custDataLst>
            </p:nvPr>
          </p:nvSpPr>
          <p:spPr>
            <a:xfrm>
              <a:off x="178958" y="171200"/>
              <a:ext cx="11834085" cy="65156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PA-矩形 34">
              <a:extLst>
                <a:ext uri="{FF2B5EF4-FFF2-40B4-BE49-F238E27FC236}">
                  <a16:creationId xmlns:a16="http://schemas.microsoft.com/office/drawing/2014/main" id="{1ED607A4-8C03-4903-999B-02E2A276E946}"/>
                </a:ext>
              </a:extLst>
            </p:cNvPr>
            <p:cNvSpPr/>
            <p:nvPr>
              <p:custDataLst>
                <p:tags r:id="rId3"/>
              </p:custDataLst>
            </p:nvPr>
          </p:nvSpPr>
          <p:spPr>
            <a:xfrm rot="18900000">
              <a:off x="-598740" y="-426217"/>
              <a:ext cx="1540440" cy="1056880"/>
            </a:xfrm>
            <a:prstGeom prst="rect">
              <a:avLst/>
            </a:prstGeom>
            <a:solidFill>
              <a:srgbClr val="F4D0D1"/>
            </a:solidFill>
            <a:ln>
              <a:noFill/>
            </a:ln>
            <a:effectLst>
              <a:outerShdw blurRad="50800" dist="508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PA-矩形 35">
              <a:extLst>
                <a:ext uri="{FF2B5EF4-FFF2-40B4-BE49-F238E27FC236}">
                  <a16:creationId xmlns:a16="http://schemas.microsoft.com/office/drawing/2014/main" id="{2E218B76-0648-4819-8771-75A3D3E9D556}"/>
                </a:ext>
              </a:extLst>
            </p:cNvPr>
            <p:cNvSpPr/>
            <p:nvPr>
              <p:custDataLst>
                <p:tags r:id="rId4"/>
              </p:custDataLst>
            </p:nvPr>
          </p:nvSpPr>
          <p:spPr>
            <a:xfrm rot="18900000">
              <a:off x="11623538" y="-833048"/>
              <a:ext cx="820072" cy="1902966"/>
            </a:xfrm>
            <a:prstGeom prst="rect">
              <a:avLst/>
            </a:prstGeom>
            <a:solidFill>
              <a:srgbClr val="D97A83"/>
            </a:solidFill>
            <a:ln>
              <a:noFill/>
            </a:ln>
            <a:effectLst>
              <a:outerShdw blurRad="508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PA-文本框 37">
              <a:extLst>
                <a:ext uri="{FF2B5EF4-FFF2-40B4-BE49-F238E27FC236}">
                  <a16:creationId xmlns:a16="http://schemas.microsoft.com/office/drawing/2014/main" id="{DDB218FA-4127-44E0-9FB4-C376F93B35DD}"/>
                </a:ext>
              </a:extLst>
            </p:cNvPr>
            <p:cNvSpPr txBox="1"/>
            <p:nvPr>
              <p:custDataLst>
                <p:tags r:id="rId5"/>
              </p:custDataLst>
            </p:nvPr>
          </p:nvSpPr>
          <p:spPr>
            <a:xfrm>
              <a:off x="4536599" y="452945"/>
              <a:ext cx="3118804" cy="415498"/>
            </a:xfrm>
            <a:prstGeom prst="rect">
              <a:avLst/>
            </a:prstGeom>
            <a:noFill/>
          </p:spPr>
          <p:txBody>
            <a:bodyPr wrap="none">
              <a:spAutoFit/>
              <a:scene3d>
                <a:camera prst="orthographicFront"/>
                <a:lightRig rig="threePt" dir="t"/>
              </a:scene3d>
              <a:sp3d contourW="12700"/>
            </a:bodyPr>
            <a:lstStyle/>
            <a:p>
              <a:pPr algn="ctr">
                <a:defRPr/>
              </a:pPr>
              <a:r>
                <a:rPr lang="zh-CN" altLang="en-US" sz="2100" dirty="0">
                  <a:solidFill>
                    <a:schemeClr val="tx1">
                      <a:lumMod val="75000"/>
                      <a:lumOff val="25000"/>
                    </a:schemeClr>
                  </a:solidFill>
                  <a:latin typeface="华文细黑" panose="02010600040101010101" pitchFamily="2" charset="-122"/>
                  <a:ea typeface="华文细黑" panose="02010600040101010101" pitchFamily="2" charset="-122"/>
                </a:rPr>
                <a:t>复制您的标题到此</a:t>
              </a:r>
            </a:p>
          </p:txBody>
        </p:sp>
        <p:sp>
          <p:nvSpPr>
            <p:cNvPr id="8" name="PA-矩形 42">
              <a:extLst>
                <a:ext uri="{FF2B5EF4-FFF2-40B4-BE49-F238E27FC236}">
                  <a16:creationId xmlns:a16="http://schemas.microsoft.com/office/drawing/2014/main" id="{CB3B65CA-F6CA-4C0E-8316-4A4623CAEFC0}"/>
                </a:ext>
              </a:extLst>
            </p:cNvPr>
            <p:cNvSpPr/>
            <p:nvPr>
              <p:custDataLst>
                <p:tags r:id="rId6"/>
              </p:custDataLst>
            </p:nvPr>
          </p:nvSpPr>
          <p:spPr>
            <a:xfrm rot="18900000">
              <a:off x="11791586" y="5016430"/>
              <a:ext cx="1293758" cy="1361442"/>
            </a:xfrm>
            <a:prstGeom prst="rect">
              <a:avLst/>
            </a:prstGeom>
            <a:solidFill>
              <a:srgbClr val="AEBBD0"/>
            </a:solidFill>
            <a:ln>
              <a:noFill/>
            </a:ln>
            <a:effectLst>
              <a:outerShdw blurRad="508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229167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392890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222109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146913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7643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318478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166930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121855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CD21154-0506-458D-A8D6-5095C4B0CFEB}" type="datetimeFigureOut">
              <a:rPr lang="zh-CN" altLang="en-US" smtClean="0"/>
              <a:t>2021/12/22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1525782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21154-0506-458D-A8D6-5095C4B0CFEB}" type="datetimeFigureOut">
              <a:rPr lang="zh-CN" altLang="en-US" smtClean="0"/>
              <a:t>2021/12/22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CD554-959C-42D5-B9F2-1E5F6512B069}" type="slidenum">
              <a:rPr lang="zh-CN" altLang="en-US" smtClean="0"/>
              <a:t>‹#›</a:t>
            </a:fld>
            <a:endParaRPr lang="zh-CN" altLang="en-US"/>
          </a:p>
        </p:txBody>
      </p:sp>
    </p:spTree>
    <p:extLst>
      <p:ext uri="{BB962C8B-B14F-4D97-AF65-F5344CB8AC3E}">
        <p14:creationId xmlns:p14="http://schemas.microsoft.com/office/powerpoint/2010/main" val="226765079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microsoft.com/office/2007/relationships/hdphoto" Target="../media/hdphoto1.wdp"/><Relationship Id="rId5" Type="http://schemas.openxmlformats.org/officeDocument/2006/relationships/tags" Target="../tags/tag11.xml"/><Relationship Id="rId10" Type="http://schemas.openxmlformats.org/officeDocument/2006/relationships/image" Target="../media/image1.png"/><Relationship Id="rId4" Type="http://schemas.openxmlformats.org/officeDocument/2006/relationships/tags" Target="../tags/tag10.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18" Type="http://schemas.openxmlformats.org/officeDocument/2006/relationships/tags" Target="../tags/tag116.xml"/><Relationship Id="rId3" Type="http://schemas.openxmlformats.org/officeDocument/2006/relationships/tags" Target="../tags/tag101.xml"/><Relationship Id="rId21" Type="http://schemas.openxmlformats.org/officeDocument/2006/relationships/slideLayout" Target="../slideLayouts/slideLayout6.xml"/><Relationship Id="rId7" Type="http://schemas.openxmlformats.org/officeDocument/2006/relationships/tags" Target="../tags/tag105.xml"/><Relationship Id="rId12" Type="http://schemas.openxmlformats.org/officeDocument/2006/relationships/tags" Target="../tags/tag110.xml"/><Relationship Id="rId17" Type="http://schemas.openxmlformats.org/officeDocument/2006/relationships/tags" Target="../tags/tag115.xml"/><Relationship Id="rId2" Type="http://schemas.openxmlformats.org/officeDocument/2006/relationships/tags" Target="../tags/tag100.xml"/><Relationship Id="rId16" Type="http://schemas.openxmlformats.org/officeDocument/2006/relationships/tags" Target="../tags/tag114.xml"/><Relationship Id="rId20" Type="http://schemas.openxmlformats.org/officeDocument/2006/relationships/tags" Target="../tags/tag118.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5" Type="http://schemas.openxmlformats.org/officeDocument/2006/relationships/tags" Target="../tags/tag113.xml"/><Relationship Id="rId10" Type="http://schemas.openxmlformats.org/officeDocument/2006/relationships/tags" Target="../tags/tag108.xml"/><Relationship Id="rId19" Type="http://schemas.openxmlformats.org/officeDocument/2006/relationships/tags" Target="../tags/tag117.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 Id="rId2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notesSlide" Target="../notesSlides/notesSlide2.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microsoft.com/office/2007/relationships/hdphoto" Target="../media/hdphoto1.wdp"/><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tags" Target="../tags/tag136.xml"/><Relationship Id="rId3" Type="http://schemas.openxmlformats.org/officeDocument/2006/relationships/tags" Target="../tags/tag121.xml"/><Relationship Id="rId21" Type="http://schemas.openxmlformats.org/officeDocument/2006/relationships/slideLayout" Target="../slideLayouts/slideLayout6.xml"/><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tags" Target="../tags/tag135.xml"/><Relationship Id="rId2" Type="http://schemas.openxmlformats.org/officeDocument/2006/relationships/tags" Target="../tags/tag120.xml"/><Relationship Id="rId16" Type="http://schemas.openxmlformats.org/officeDocument/2006/relationships/tags" Target="../tags/tag134.xml"/><Relationship Id="rId20" Type="http://schemas.openxmlformats.org/officeDocument/2006/relationships/tags" Target="../tags/tag138.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tags" Target="../tags/tag133.xml"/><Relationship Id="rId10" Type="http://schemas.openxmlformats.org/officeDocument/2006/relationships/tags" Target="../tags/tag128.xml"/><Relationship Id="rId19" Type="http://schemas.openxmlformats.org/officeDocument/2006/relationships/tags" Target="../tags/tag137.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microsoft.com/office/2007/relationships/hdphoto" Target="../media/hdphoto1.wdp"/><Relationship Id="rId5" Type="http://schemas.openxmlformats.org/officeDocument/2006/relationships/tags" Target="../tags/tag143.xml"/><Relationship Id="rId10" Type="http://schemas.openxmlformats.org/officeDocument/2006/relationships/image" Target="../media/image1.png"/><Relationship Id="rId4" Type="http://schemas.openxmlformats.org/officeDocument/2006/relationships/tags" Target="../tags/tag142.xml"/><Relationship Id="rId9"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tags" Target="../tags/tag37.xml"/><Relationship Id="rId21" Type="http://schemas.openxmlformats.org/officeDocument/2006/relationships/tags" Target="../tags/tag55.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notesSlide" Target="../notesSlides/notesSlide5.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slideLayout" Target="../slideLayouts/slideLayout6.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26" Type="http://schemas.openxmlformats.org/officeDocument/2006/relationships/slideLayout" Target="../slideLayouts/slideLayout6.xml"/><Relationship Id="rId3" Type="http://schemas.openxmlformats.org/officeDocument/2006/relationships/tags" Target="../tags/tag60.xml"/><Relationship Id="rId21" Type="http://schemas.openxmlformats.org/officeDocument/2006/relationships/tags" Target="../tags/tag78.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5" Type="http://schemas.openxmlformats.org/officeDocument/2006/relationships/tags" Target="../tags/tag82.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29" Type="http://schemas.microsoft.com/office/2007/relationships/hdphoto" Target="../media/hdphoto1.wdp"/><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tags" Target="../tags/tag81.xml"/><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tags" Target="../tags/tag80.xml"/><Relationship Id="rId28" Type="http://schemas.openxmlformats.org/officeDocument/2006/relationships/image" Target="../media/image1.png"/><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tags" Target="../tags/tag79.xml"/><Relationship Id="rId27"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A-矩形 17">
            <a:extLst>
              <a:ext uri="{FF2B5EF4-FFF2-40B4-BE49-F238E27FC236}">
                <a16:creationId xmlns:a16="http://schemas.microsoft.com/office/drawing/2014/main" id="{45722889-79B8-4385-ABA6-F99572DF95F4}"/>
              </a:ext>
            </a:extLst>
          </p:cNvPr>
          <p:cNvSpPr/>
          <p:nvPr>
            <p:custDataLst>
              <p:tags r:id="rId1"/>
            </p:custDataLst>
          </p:nvPr>
        </p:nvSpPr>
        <p:spPr>
          <a:xfrm rot="18900000">
            <a:off x="3410078" y="-1762838"/>
            <a:ext cx="3143250" cy="9745167"/>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PA-矩形 9">
            <a:extLst>
              <a:ext uri="{FF2B5EF4-FFF2-40B4-BE49-F238E27FC236}">
                <a16:creationId xmlns:a16="http://schemas.microsoft.com/office/drawing/2014/main" id="{6C8A68E4-08E7-4678-BD53-5EB66753C86C}"/>
              </a:ext>
            </a:extLst>
          </p:cNvPr>
          <p:cNvSpPr/>
          <p:nvPr>
            <p:custDataLst>
              <p:tags r:id="rId2"/>
            </p:custDataLst>
          </p:nvPr>
        </p:nvSpPr>
        <p:spPr>
          <a:xfrm rot="18900000">
            <a:off x="423214" y="2074487"/>
            <a:ext cx="4334300" cy="4543425"/>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PA-矩形 16">
            <a:extLst>
              <a:ext uri="{FF2B5EF4-FFF2-40B4-BE49-F238E27FC236}">
                <a16:creationId xmlns:a16="http://schemas.microsoft.com/office/drawing/2014/main" id="{FFE563B0-7BE2-4C11-8F0B-1CC9F05C60A2}"/>
              </a:ext>
            </a:extLst>
          </p:cNvPr>
          <p:cNvSpPr/>
          <p:nvPr>
            <p:custDataLst>
              <p:tags r:id="rId3"/>
            </p:custDataLst>
          </p:nvPr>
        </p:nvSpPr>
        <p:spPr>
          <a:xfrm rot="18900000">
            <a:off x="5259871" y="2119252"/>
            <a:ext cx="3007678" cy="3191413"/>
          </a:xfrm>
          <a:prstGeom prst="rect">
            <a:avLst/>
          </a:prstGeom>
          <a:solidFill>
            <a:srgbClr val="D97A8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9" name="PA-图片 28">
            <a:extLst>
              <a:ext uri="{FF2B5EF4-FFF2-40B4-BE49-F238E27FC236}">
                <a16:creationId xmlns:a16="http://schemas.microsoft.com/office/drawing/2014/main" id="{448A7047-466A-4CE5-98B5-E273E6986547}"/>
              </a:ext>
            </a:extLst>
          </p:cNvPr>
          <p:cNvPicPr>
            <a:picLocks noChangeAspect="1"/>
          </p:cNvPicPr>
          <p:nvPr>
            <p:custDataLst>
              <p:tags r:id="rId4"/>
            </p:custDataLst>
          </p:nvPr>
        </p:nvPicPr>
        <p:blipFill rotWithShape="1">
          <a:blip r:embed="rId10" cstate="screen">
            <a:extLst>
              <a:ext uri="{BEBA8EAE-BF5A-486C-A8C5-ECC9F3942E4B}">
                <a14:imgProps xmlns:a14="http://schemas.microsoft.com/office/drawing/2010/main">
                  <a14:imgLayer r:embed="rId11">
                    <a14:imgEffect>
                      <a14:brightnessContrast bright="7000" contrast="-76000"/>
                    </a14:imgEffect>
                  </a14:imgLayer>
                </a14:imgProps>
              </a:ext>
              <a:ext uri="{28A0092B-C50C-407E-A947-70E740481C1C}">
                <a14:useLocalDpi xmlns:a14="http://schemas.microsoft.com/office/drawing/2010/main"/>
              </a:ext>
            </a:extLst>
          </a:blip>
          <a:srcRect/>
          <a:stretch/>
        </p:blipFill>
        <p:spPr>
          <a:xfrm rot="5400000" flipH="1">
            <a:off x="2970181" y="1018121"/>
            <a:ext cx="1366208" cy="7306572"/>
          </a:xfrm>
          <a:prstGeom prst="rect">
            <a:avLst/>
          </a:prstGeom>
        </p:spPr>
      </p:pic>
      <p:pic>
        <p:nvPicPr>
          <p:cNvPr id="33" name="PA-图片 32">
            <a:extLst>
              <a:ext uri="{FF2B5EF4-FFF2-40B4-BE49-F238E27FC236}">
                <a16:creationId xmlns:a16="http://schemas.microsoft.com/office/drawing/2014/main" id="{534C12CC-3EE7-4F32-9958-0F8613771932}"/>
              </a:ext>
            </a:extLst>
          </p:cNvPr>
          <p:cNvPicPr>
            <a:picLocks noChangeAspect="1"/>
          </p:cNvPicPr>
          <p:nvPr>
            <p:custDataLst>
              <p:tags r:id="rId5"/>
            </p:custDataLst>
          </p:nvPr>
        </p:nvPicPr>
        <p:blipFill rotWithShape="1">
          <a:blip r:embed="rId10" cstate="screen">
            <a:extLst>
              <a:ext uri="{BEBA8EAE-BF5A-486C-A8C5-ECC9F3942E4B}">
                <a14:imgProps xmlns:a14="http://schemas.microsoft.com/office/drawing/2010/main">
                  <a14:imgLayer r:embed="rId11">
                    <a14:imgEffect>
                      <a14:brightnessContrast bright="7000" contrast="-76000"/>
                    </a14:imgEffect>
                  </a14:imgLayer>
                </a14:imgProps>
              </a:ext>
              <a:ext uri="{28A0092B-C50C-407E-A947-70E740481C1C}">
                <a14:useLocalDpi xmlns:a14="http://schemas.microsoft.com/office/drawing/2010/main"/>
              </a:ext>
            </a:extLst>
          </a:blip>
          <a:srcRect/>
          <a:stretch/>
        </p:blipFill>
        <p:spPr>
          <a:xfrm flipH="1">
            <a:off x="7234159" y="2532364"/>
            <a:ext cx="277667" cy="1793270"/>
          </a:xfrm>
          <a:prstGeom prst="rect">
            <a:avLst/>
          </a:prstGeom>
        </p:spPr>
      </p:pic>
      <p:sp>
        <p:nvSpPr>
          <p:cNvPr id="40" name="PA-矩形 39">
            <a:extLst>
              <a:ext uri="{FF2B5EF4-FFF2-40B4-BE49-F238E27FC236}">
                <a16:creationId xmlns:a16="http://schemas.microsoft.com/office/drawing/2014/main" id="{99C5B228-02D3-45AE-B8AF-A33345253C39}"/>
              </a:ext>
            </a:extLst>
          </p:cNvPr>
          <p:cNvSpPr/>
          <p:nvPr>
            <p:custDataLst>
              <p:tags r:id="rId6"/>
            </p:custDataLst>
          </p:nvPr>
        </p:nvSpPr>
        <p:spPr>
          <a:xfrm>
            <a:off x="-1" y="2538188"/>
            <a:ext cx="7306573" cy="180801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PA-文本框 31">
            <a:extLst>
              <a:ext uri="{FF2B5EF4-FFF2-40B4-BE49-F238E27FC236}">
                <a16:creationId xmlns:a16="http://schemas.microsoft.com/office/drawing/2014/main" id="{BC3BB674-79F0-42D1-B4DD-20107794420A}"/>
              </a:ext>
            </a:extLst>
          </p:cNvPr>
          <p:cNvSpPr txBox="1"/>
          <p:nvPr>
            <p:custDataLst>
              <p:tags r:id="rId7"/>
            </p:custDataLst>
          </p:nvPr>
        </p:nvSpPr>
        <p:spPr>
          <a:xfrm>
            <a:off x="1539702" y="2944599"/>
            <a:ext cx="4714367" cy="1015663"/>
          </a:xfrm>
          <a:prstGeom prst="rect">
            <a:avLst/>
          </a:prstGeom>
          <a:noFill/>
          <a:effectLst>
            <a:outerShdw blurRad="50800" dist="50800" dir="5400000" sx="1000" sy="1000" algn="ctr" rotWithShape="0">
              <a:srgbClr val="2B7D1E"/>
            </a:outerShdw>
          </a:effectLst>
        </p:spPr>
        <p:txBody>
          <a:bodyPr wrap="none" rtlCol="0">
            <a:spAutoFit/>
          </a:bodyPr>
          <a:lstStyle/>
          <a:p>
            <a:pPr algn="ctr"/>
            <a:r>
              <a:rPr lang="zh-CN" altLang="en-US" sz="6000" b="1" spc="-113" dirty="0">
                <a:solidFill>
                  <a:srgbClr val="DA7B84"/>
                </a:solidFill>
                <a:latin typeface="微软雅黑" panose="020B0503020204020204" pitchFamily="34" charset="-122"/>
                <a:ea typeface="微软雅黑" panose="020B0503020204020204" pitchFamily="34" charset="-122"/>
              </a:rPr>
              <a:t>药物代谢组学</a:t>
            </a:r>
          </a:p>
        </p:txBody>
      </p:sp>
      <p:sp>
        <p:nvSpPr>
          <p:cNvPr id="2" name="标题 1">
            <a:extLst>
              <a:ext uri="{FF2B5EF4-FFF2-40B4-BE49-F238E27FC236}">
                <a16:creationId xmlns:a16="http://schemas.microsoft.com/office/drawing/2014/main" id="{45306452-2A45-4238-85E2-8F9E9C33CBBC}"/>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40959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37451" y="496340"/>
            <a:ext cx="5367251" cy="1108513"/>
            <a:chOff x="3132985" y="-435029"/>
            <a:chExt cx="7156335" cy="1478018"/>
          </a:xfrm>
        </p:grpSpPr>
        <p:sp>
          <p:nvSpPr>
            <p:cNvPr id="3" name="矩形 2"/>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TextBox 3"/>
            <p:cNvSpPr txBox="1"/>
            <p:nvPr/>
          </p:nvSpPr>
          <p:spPr>
            <a:xfrm>
              <a:off x="3132985" y="-435029"/>
              <a:ext cx="7156335" cy="861775"/>
            </a:xfrm>
            <a:prstGeom prst="rect">
              <a:avLst/>
            </a:prstGeom>
            <a:noFill/>
          </p:spPr>
          <p:txBody>
            <a:bodyPr wrap="square" rtlCol="0">
              <a:spAutoFit/>
            </a:bodyPr>
            <a:lstStyle/>
            <a:p>
              <a:pPr algn="ctr"/>
              <a:r>
                <a:rPr lang="zh-CN" altLang="en-US" sz="3600" b="1" dirty="0">
                  <a:solidFill>
                    <a:srgbClr val="C00000"/>
                  </a:solidFill>
                  <a:latin typeface="微软雅黑" panose="020B0503020204020204" pitchFamily="34" charset="-122"/>
                  <a:ea typeface="微软雅黑" panose="020B0503020204020204" pitchFamily="34" charset="-122"/>
                </a:rPr>
                <a:t>代谢组学分析技术</a:t>
              </a:r>
              <a:endParaRPr lang="en-GB" sz="3600" b="1" dirty="0">
                <a:solidFill>
                  <a:srgbClr val="C00000"/>
                </a:solidFill>
                <a:latin typeface="微软雅黑" panose="020B0503020204020204" pitchFamily="34" charset="-122"/>
                <a:ea typeface="微软雅黑" panose="020B0503020204020204" pitchFamily="34" charset="-122"/>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82" y="1897764"/>
            <a:ext cx="8353401" cy="346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6</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70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714498" y="385335"/>
            <a:ext cx="5367251" cy="1219517"/>
            <a:chOff x="2969048" y="-583034"/>
            <a:chExt cx="7156335" cy="1626023"/>
          </a:xfrm>
        </p:grpSpPr>
        <p:sp>
          <p:nvSpPr>
            <p:cNvPr id="43" name="矩形 42"/>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4" name="TextBox 43"/>
            <p:cNvSpPr txBox="1"/>
            <p:nvPr/>
          </p:nvSpPr>
          <p:spPr>
            <a:xfrm>
              <a:off x="2969048" y="-583034"/>
              <a:ext cx="7156335" cy="779700"/>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代谢组学分析流程</a:t>
              </a:r>
              <a:endParaRPr lang="en-GB" sz="3200" b="1" dirty="0">
                <a:solidFill>
                  <a:srgbClr val="C00000"/>
                </a:solidFill>
                <a:latin typeface="微软雅黑" panose="020B0503020204020204" pitchFamily="34" charset="-122"/>
                <a:ea typeface="微软雅黑" panose="020B0503020204020204" pitchFamily="34" charset="-122"/>
              </a:endParaRPr>
            </a:p>
          </p:txBody>
        </p:sp>
      </p:grpSp>
      <p:grpSp>
        <p:nvGrpSpPr>
          <p:cNvPr id="7" name="组合 6">
            <a:extLst>
              <a:ext uri="{FF2B5EF4-FFF2-40B4-BE49-F238E27FC236}">
                <a16:creationId xmlns:a16="http://schemas.microsoft.com/office/drawing/2014/main" id="{6A6B75BC-D03C-47FD-B1D2-1926FFD03E22}"/>
              </a:ext>
            </a:extLst>
          </p:cNvPr>
          <p:cNvGrpSpPr/>
          <p:nvPr/>
        </p:nvGrpSpPr>
        <p:grpSpPr>
          <a:xfrm>
            <a:off x="1158075" y="1090502"/>
            <a:ext cx="7875756" cy="4949381"/>
            <a:chOff x="1191126" y="1646447"/>
            <a:chExt cx="7456384" cy="4347629"/>
          </a:xfrm>
        </p:grpSpPr>
        <p:sp>
          <p:nvSpPr>
            <p:cNvPr id="2" name="圆角矩形 1"/>
            <p:cNvSpPr/>
            <p:nvPr/>
          </p:nvSpPr>
          <p:spPr>
            <a:xfrm>
              <a:off x="1191126" y="1952124"/>
              <a:ext cx="1046747" cy="445168"/>
            </a:xfrm>
            <a:prstGeom prst="roundRect">
              <a:avLst/>
            </a:prstGeom>
            <a:solidFill>
              <a:srgbClr val="F4D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3" name="TextBox 2"/>
            <p:cNvSpPr txBox="1"/>
            <p:nvPr/>
          </p:nvSpPr>
          <p:spPr>
            <a:xfrm>
              <a:off x="1275347" y="2048376"/>
              <a:ext cx="962526" cy="29739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样本采集</a:t>
              </a:r>
              <a:endParaRPr lang="en-GB" sz="1600" b="1"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921" y="3525346"/>
              <a:ext cx="364331" cy="492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512" y="1646447"/>
              <a:ext cx="571500" cy="450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164303" y="2048376"/>
              <a:ext cx="3156101" cy="29739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细胞，组织，血浆，尿液，粪便</a:t>
              </a:r>
              <a:endParaRPr lang="en-GB" sz="1600" b="1" dirty="0">
                <a:latin typeface="微软雅黑" panose="020B0503020204020204" pitchFamily="34" charset="-122"/>
                <a:ea typeface="微软雅黑" panose="020B0503020204020204" pitchFamily="34" charset="-122"/>
              </a:endParaRPr>
            </a:p>
          </p:txBody>
        </p:sp>
        <p:sp>
          <p:nvSpPr>
            <p:cNvPr id="6" name="圆角矩形 5"/>
            <p:cNvSpPr/>
            <p:nvPr/>
          </p:nvSpPr>
          <p:spPr>
            <a:xfrm>
              <a:off x="3164303" y="1898226"/>
              <a:ext cx="2929031" cy="513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8" name="燕尾形箭头 7"/>
            <p:cNvSpPr/>
            <p:nvPr/>
          </p:nvSpPr>
          <p:spPr>
            <a:xfrm rot="5400000">
              <a:off x="1482070" y="2560357"/>
              <a:ext cx="464857" cy="270524"/>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9" name="五边形 8"/>
            <p:cNvSpPr/>
            <p:nvPr/>
          </p:nvSpPr>
          <p:spPr>
            <a:xfrm>
              <a:off x="1275347" y="3062318"/>
              <a:ext cx="1024000" cy="463028"/>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10" name="TextBox 9"/>
            <p:cNvSpPr txBox="1"/>
            <p:nvPr/>
          </p:nvSpPr>
          <p:spPr>
            <a:xfrm>
              <a:off x="1227220" y="3131591"/>
              <a:ext cx="1155032" cy="29739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代谢物提取</a:t>
              </a:r>
              <a:endParaRPr lang="en-GB" sz="1600" b="1" dirty="0">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a:off x="1756610" y="3580945"/>
              <a:ext cx="0" cy="381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836" y="3511669"/>
              <a:ext cx="364331" cy="492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圆角矩形 12"/>
            <p:cNvSpPr/>
            <p:nvPr/>
          </p:nvSpPr>
          <p:spPr>
            <a:xfrm>
              <a:off x="1227220" y="4018265"/>
              <a:ext cx="1503947" cy="15673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14" name="TextBox 13"/>
            <p:cNvSpPr txBox="1"/>
            <p:nvPr/>
          </p:nvSpPr>
          <p:spPr>
            <a:xfrm>
              <a:off x="1227221" y="4163807"/>
              <a:ext cx="1612231" cy="1340631"/>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溶剂提取法（甲醇、乙腈等）</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固相萃取法（</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SPE</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小柱）</a:t>
              </a:r>
              <a:endParaRPr lang="en-GB"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燕尾形箭头 17"/>
            <p:cNvSpPr/>
            <p:nvPr/>
          </p:nvSpPr>
          <p:spPr>
            <a:xfrm>
              <a:off x="5961645" y="3121683"/>
              <a:ext cx="464857" cy="270524"/>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19" name="五边形 18"/>
            <p:cNvSpPr/>
            <p:nvPr/>
          </p:nvSpPr>
          <p:spPr>
            <a:xfrm>
              <a:off x="3053013" y="3041815"/>
              <a:ext cx="1024000" cy="463028"/>
            </a:xfrm>
            <a:prstGeom prst="homePlat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20" name="TextBox 19"/>
            <p:cNvSpPr txBox="1"/>
            <p:nvPr/>
          </p:nvSpPr>
          <p:spPr>
            <a:xfrm>
              <a:off x="3004886" y="3111088"/>
              <a:ext cx="1155032" cy="29739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代谢物检测</a:t>
              </a:r>
              <a:endParaRPr lang="en-GB" sz="1600" b="1" dirty="0">
                <a:latin typeface="微软雅黑" panose="020B0503020204020204" pitchFamily="34" charset="-122"/>
                <a:ea typeface="微软雅黑" panose="020B0503020204020204" pitchFamily="34" charset="-122"/>
              </a:endParaRPr>
            </a:p>
          </p:txBody>
        </p:sp>
        <p:sp>
          <p:nvSpPr>
            <p:cNvPr id="23" name="燕尾形箭头 22"/>
            <p:cNvSpPr/>
            <p:nvPr/>
          </p:nvSpPr>
          <p:spPr>
            <a:xfrm rot="10800000">
              <a:off x="2498738" y="2111821"/>
              <a:ext cx="464857" cy="270524"/>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cxnSp>
          <p:nvCxnSpPr>
            <p:cNvPr id="24" name="直接箭头连接符 23"/>
            <p:cNvCxnSpPr/>
            <p:nvPr/>
          </p:nvCxnSpPr>
          <p:spPr>
            <a:xfrm>
              <a:off x="3558996" y="3580945"/>
              <a:ext cx="0" cy="381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0000"/>
            <a:stretch/>
          </p:blipFill>
          <p:spPr bwMode="auto">
            <a:xfrm>
              <a:off x="3677809" y="3517568"/>
              <a:ext cx="798407" cy="5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圆角矩形 25"/>
            <p:cNvSpPr/>
            <p:nvPr/>
          </p:nvSpPr>
          <p:spPr>
            <a:xfrm>
              <a:off x="2923672" y="4051393"/>
              <a:ext cx="1503947" cy="18921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微软雅黑" panose="020B0503020204020204" pitchFamily="34" charset="-122"/>
                <a:ea typeface="微软雅黑" panose="020B0503020204020204" pitchFamily="34" charset="-122"/>
              </a:endParaRPr>
            </a:p>
          </p:txBody>
        </p:sp>
        <p:sp>
          <p:nvSpPr>
            <p:cNvPr id="27" name="TextBox 26"/>
            <p:cNvSpPr txBox="1"/>
            <p:nvPr/>
          </p:nvSpPr>
          <p:spPr>
            <a:xfrm>
              <a:off x="3004886" y="4004588"/>
              <a:ext cx="1612231" cy="1989488"/>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液质联用色谱仪（</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LC-MS</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气质联用色谱仪（</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GC-MS</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核磁共振波谱仪（</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NMR</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en-GB"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燕尾形箭头 27"/>
            <p:cNvSpPr/>
            <p:nvPr/>
          </p:nvSpPr>
          <p:spPr>
            <a:xfrm>
              <a:off x="2434752" y="3141814"/>
              <a:ext cx="464857" cy="270524"/>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29" name="五边形 28"/>
            <p:cNvSpPr/>
            <p:nvPr/>
          </p:nvSpPr>
          <p:spPr>
            <a:xfrm>
              <a:off x="4812630" y="3025432"/>
              <a:ext cx="1024000" cy="463028"/>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30" name="TextBox 29"/>
            <p:cNvSpPr txBox="1"/>
            <p:nvPr/>
          </p:nvSpPr>
          <p:spPr>
            <a:xfrm>
              <a:off x="4872787" y="3094705"/>
              <a:ext cx="1155032" cy="29739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数据分析</a:t>
              </a:r>
              <a:endParaRPr lang="en-GB" sz="1600" b="1" dirty="0">
                <a:latin typeface="微软雅黑" panose="020B0503020204020204" pitchFamily="34" charset="-122"/>
                <a:ea typeface="微软雅黑" panose="020B0503020204020204" pitchFamily="34" charset="-122"/>
              </a:endParaRPr>
            </a:p>
          </p:txBody>
        </p:sp>
        <p:sp>
          <p:nvSpPr>
            <p:cNvPr id="31" name="燕尾形箭头 30"/>
            <p:cNvSpPr/>
            <p:nvPr/>
          </p:nvSpPr>
          <p:spPr>
            <a:xfrm>
              <a:off x="4195191" y="3141814"/>
              <a:ext cx="464857" cy="270524"/>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33" name="五边形 32"/>
            <p:cNvSpPr/>
            <p:nvPr/>
          </p:nvSpPr>
          <p:spPr>
            <a:xfrm>
              <a:off x="6584281" y="3025431"/>
              <a:ext cx="1024000" cy="463028"/>
            </a:xfrm>
            <a:prstGeom prst="homePlat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34" name="TextBox 33"/>
            <p:cNvSpPr txBox="1"/>
            <p:nvPr/>
          </p:nvSpPr>
          <p:spPr>
            <a:xfrm>
              <a:off x="6655100" y="3062317"/>
              <a:ext cx="1155032" cy="29739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生物内涵</a:t>
              </a:r>
              <a:endParaRPr lang="en-GB" sz="1600" b="1" dirty="0">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a:off x="5324629" y="3525346"/>
              <a:ext cx="0" cy="381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4690126" y="3982381"/>
              <a:ext cx="1503947" cy="19389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微软雅黑" panose="020B0503020204020204" pitchFamily="34" charset="-122"/>
                <a:ea typeface="微软雅黑" panose="020B0503020204020204" pitchFamily="34" charset="-122"/>
              </a:endParaRPr>
            </a:p>
          </p:txBody>
        </p:sp>
        <p:sp>
          <p:nvSpPr>
            <p:cNvPr id="37" name="TextBox 36"/>
            <p:cNvSpPr txBox="1"/>
            <p:nvPr/>
          </p:nvSpPr>
          <p:spPr>
            <a:xfrm>
              <a:off x="4690126" y="4018264"/>
              <a:ext cx="1630280" cy="159510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主成分分析（</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PCA</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偏最小二乘法（</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PLS-DA</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正交偏最小二乘法（</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OPLS-DA</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r>
                <a:rPr lang="en-US" sz="1600" b="1" dirty="0">
                  <a:latin typeface="微软雅黑" panose="020B0503020204020204" pitchFamily="34" charset="-122"/>
                  <a:ea typeface="微软雅黑" panose="020B0503020204020204" pitchFamily="34" charset="-122"/>
                  <a:cs typeface="Times New Roman" panose="02020603050405020304" pitchFamily="18" charset="0"/>
                </a:rPr>
                <a:t>ROC</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分析</a:t>
              </a:r>
              <a:endParaRPr lang="en-GB"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0302" y="3589075"/>
              <a:ext cx="643033" cy="390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9" name="直接箭头连接符 38"/>
            <p:cNvCxnSpPr/>
            <p:nvPr/>
          </p:nvCxnSpPr>
          <p:spPr>
            <a:xfrm>
              <a:off x="6978971" y="3558981"/>
              <a:ext cx="0" cy="381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6426500" y="4001297"/>
              <a:ext cx="1503947" cy="15673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微软雅黑" panose="020B0503020204020204" pitchFamily="34" charset="-122"/>
                <a:ea typeface="微软雅黑" panose="020B0503020204020204" pitchFamily="34" charset="-122"/>
              </a:endParaRPr>
            </a:p>
          </p:txBody>
        </p:sp>
        <p:sp>
          <p:nvSpPr>
            <p:cNvPr id="41" name="TextBox 40"/>
            <p:cNvSpPr txBox="1"/>
            <p:nvPr/>
          </p:nvSpPr>
          <p:spPr>
            <a:xfrm>
              <a:off x="6426500" y="4051393"/>
              <a:ext cx="1736374" cy="1340631"/>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KEGG</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数据库</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MetaboAnalyst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代谢通路分析</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调控网络分析</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TextBox 44"/>
            <p:cNvSpPr txBox="1"/>
            <p:nvPr/>
          </p:nvSpPr>
          <p:spPr>
            <a:xfrm>
              <a:off x="8227887" y="5657137"/>
              <a:ext cx="419623" cy="297392"/>
            </a:xfrm>
            <a:prstGeom prst="rect">
              <a:avLst/>
            </a:prstGeom>
            <a:noFill/>
          </p:spPr>
          <p:txBody>
            <a:bodyPr wrap="square" rtlCol="0">
              <a:spAutoFit/>
            </a:bodyPr>
            <a:lstStyle/>
            <a:p>
              <a:r>
                <a:rPr lang="en-US" sz="1600" dirty="0">
                  <a:latin typeface="微软雅黑" panose="020B0503020204020204" pitchFamily="34" charset="-122"/>
                  <a:ea typeface="微软雅黑" panose="020B0503020204020204" pitchFamily="34" charset="-122"/>
                  <a:cs typeface="Times New Roman" panose="02020603050405020304" pitchFamily="18" charset="0"/>
                </a:rPr>
                <a:t>7</a:t>
              </a:r>
              <a:endParaRPr lang="en-GB"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29135" y="3561413"/>
              <a:ext cx="632624" cy="42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3051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76145" y="165342"/>
            <a:ext cx="5367251" cy="948464"/>
            <a:chOff x="3317911" y="-876357"/>
            <a:chExt cx="7156335" cy="1264618"/>
          </a:xfrm>
        </p:grpSpPr>
        <p:sp>
          <p:nvSpPr>
            <p:cNvPr id="3" name="矩形 2"/>
            <p:cNvSpPr/>
            <p:nvPr/>
          </p:nvSpPr>
          <p:spPr>
            <a:xfrm>
              <a:off x="3317911" y="-29753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TextBox 3"/>
            <p:cNvSpPr txBox="1"/>
            <p:nvPr/>
          </p:nvSpPr>
          <p:spPr>
            <a:xfrm>
              <a:off x="3317911" y="-876357"/>
              <a:ext cx="7156335" cy="779700"/>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样本采集和处理</a:t>
              </a:r>
              <a:endParaRPr lang="en-GB" sz="3200" b="1" dirty="0">
                <a:solidFill>
                  <a:srgbClr val="C00000"/>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335658" y="1152150"/>
            <a:ext cx="8311852" cy="5144998"/>
          </a:xfrm>
          <a:prstGeom prst="rect">
            <a:avLst/>
          </a:prstGeom>
        </p:spPr>
        <p:txBody>
          <a:bodyPr wrap="square">
            <a:spAutoFit/>
          </a:bodyPr>
          <a:lstStyle/>
          <a:p>
            <a:pPr>
              <a:lnSpc>
                <a:spcPct val="125000"/>
              </a:lnSpc>
              <a:spcAft>
                <a:spcPts val="750"/>
              </a:spcAft>
            </a:pPr>
            <a:r>
              <a:rPr lang="zh-CN" altLang="en-US" sz="2000" b="1" dirty="0">
                <a:latin typeface="黑体" panose="02010609060101010101" pitchFamily="49" charset="-122"/>
                <a:ea typeface="黑体" panose="02010609060101010101" pitchFamily="49" charset="-122"/>
              </a:rPr>
              <a:t>代谢组学研究的样本主要是尿液、血浆或血清、唾液，以及细胞和组织的提取液等。</a:t>
            </a:r>
            <a:endParaRPr lang="en-US" altLang="zh-CN" sz="2000" b="1" dirty="0">
              <a:latin typeface="黑体" panose="02010609060101010101" pitchFamily="49" charset="-122"/>
              <a:ea typeface="黑体" panose="02010609060101010101" pitchFamily="49" charset="-122"/>
            </a:endParaRPr>
          </a:p>
          <a:p>
            <a:pPr>
              <a:lnSpc>
                <a:spcPct val="125000"/>
              </a:lnSpc>
            </a:pPr>
            <a:r>
              <a:rPr lang="en-US" altLang="zh-CN"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1. </a:t>
            </a:r>
            <a:r>
              <a:rPr lang="zh-CN" altLang="en-US"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样本收集：</a:t>
            </a:r>
            <a:endParaRPr lang="en-US" altLang="zh-CN"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endParaRPr>
          </a:p>
          <a:p>
            <a:pPr marL="257175" indent="-257175">
              <a:lnSpc>
                <a:spcPct val="125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由于代谢谱容易受到众多因素的影响，样本收集需要</a:t>
            </a:r>
            <a:r>
              <a:rPr lang="zh-CN" altLang="en-US" sz="2000" b="1" dirty="0">
                <a:solidFill>
                  <a:srgbClr val="FF0000"/>
                </a:solidFill>
                <a:latin typeface="黑体" panose="02010609060101010101" pitchFamily="49" charset="-122"/>
                <a:ea typeface="黑体" panose="02010609060101010101" pitchFamily="49" charset="-122"/>
              </a:rPr>
              <a:t>严格控制</a:t>
            </a:r>
            <a:r>
              <a:rPr lang="zh-CN" altLang="en-US" sz="2000" b="1" dirty="0">
                <a:latin typeface="黑体" panose="02010609060101010101" pitchFamily="49" charset="-122"/>
                <a:ea typeface="黑体" panose="02010609060101010101" pitchFamily="49" charset="-122"/>
              </a:rPr>
              <a:t>实验设计、样本特征，考虑收集的时间、样本的保存条件和保存时间等的</a:t>
            </a:r>
            <a:r>
              <a:rPr lang="zh-CN" altLang="en-US" sz="2000" b="1" dirty="0">
                <a:solidFill>
                  <a:srgbClr val="FF0000"/>
                </a:solidFill>
                <a:latin typeface="黑体" panose="02010609060101010101" pitchFamily="49" charset="-122"/>
                <a:ea typeface="黑体" panose="02010609060101010101" pitchFamily="49" charset="-122"/>
              </a:rPr>
              <a:t>平行性</a:t>
            </a:r>
            <a:r>
              <a:rPr lang="zh-CN" altLang="en-US"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a:p>
            <a:pPr marL="257175" indent="-257175">
              <a:lnSpc>
                <a:spcPct val="125000"/>
              </a:lnSpc>
              <a:spcAft>
                <a:spcPts val="750"/>
              </a:spcAft>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样本采集需要马上进行</a:t>
            </a:r>
            <a:r>
              <a:rPr lang="zh-CN" altLang="en-US" sz="2000" b="1" dirty="0">
                <a:solidFill>
                  <a:srgbClr val="FF0000"/>
                </a:solidFill>
                <a:latin typeface="黑体" panose="02010609060101010101" pitchFamily="49" charset="-122"/>
                <a:ea typeface="黑体" panose="02010609060101010101" pitchFamily="49" charset="-122"/>
              </a:rPr>
              <a:t>萃灭</a:t>
            </a:r>
            <a:r>
              <a:rPr lang="zh-CN" altLang="en-US" sz="2000" b="1" dirty="0">
                <a:latin typeface="黑体" panose="02010609060101010101" pitchFamily="49" charset="-122"/>
                <a:ea typeface="黑体" panose="02010609060101010101" pitchFamily="49" charset="-122"/>
              </a:rPr>
              <a:t>：快速使组织或细胞内的酶失活，防止代谢物的变化。</a:t>
            </a:r>
            <a:r>
              <a:rPr lang="zh-CN" altLang="en-US" sz="2000" b="1" dirty="0">
                <a:solidFill>
                  <a:srgbClr val="FF0000"/>
                </a:solidFill>
                <a:latin typeface="黑体" panose="02010609060101010101" pitchFamily="49" charset="-122"/>
                <a:ea typeface="黑体" panose="02010609060101010101" pitchFamily="49" charset="-122"/>
              </a:rPr>
              <a:t>液氮速冻</a:t>
            </a:r>
            <a:r>
              <a:rPr lang="zh-CN" altLang="en-US" sz="2000" b="1" dirty="0">
                <a:latin typeface="黑体" panose="02010609060101010101" pitchFamily="49" charset="-122"/>
                <a:ea typeface="黑体" panose="02010609060101010101" pitchFamily="49" charset="-122"/>
              </a:rPr>
              <a:t>是常用的萃灭方式。</a:t>
            </a:r>
            <a:endParaRPr lang="en-US" sz="2000" b="1" dirty="0">
              <a:latin typeface="黑体" panose="02010609060101010101" pitchFamily="49" charset="-122"/>
              <a:ea typeface="黑体" panose="02010609060101010101" pitchFamily="49" charset="-122"/>
            </a:endParaRPr>
          </a:p>
          <a:p>
            <a:pPr>
              <a:lnSpc>
                <a:spcPct val="125000"/>
              </a:lnSpc>
            </a:pPr>
            <a:r>
              <a:rPr lang="en-US" altLang="zh-CN"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000" b="1" dirty="0">
                <a:solidFill>
                  <a:srgbClr val="0070C0"/>
                </a:solidFill>
                <a:latin typeface="黑体" panose="02010609060101010101" pitchFamily="49" charset="-122"/>
                <a:ea typeface="黑体" panose="02010609060101010101" pitchFamily="49" charset="-122"/>
              </a:rPr>
              <a:t>样本预处理：</a:t>
            </a:r>
            <a:endParaRPr lang="en-US" altLang="zh-CN" sz="2000" b="1" dirty="0">
              <a:solidFill>
                <a:srgbClr val="0070C0"/>
              </a:solidFill>
              <a:latin typeface="黑体" panose="02010609060101010101" pitchFamily="49" charset="-122"/>
              <a:ea typeface="黑体" panose="02010609060101010101" pitchFamily="49" charset="-122"/>
            </a:endParaRPr>
          </a:p>
          <a:p>
            <a:pPr marL="257175" indent="-257175">
              <a:lnSpc>
                <a:spcPct val="125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需要建立</a:t>
            </a:r>
            <a:r>
              <a:rPr lang="zh-CN" altLang="en-US" sz="2000" b="1" dirty="0">
                <a:solidFill>
                  <a:srgbClr val="FF0000"/>
                </a:solidFill>
                <a:latin typeface="黑体" panose="02010609060101010101" pitchFamily="49" charset="-122"/>
                <a:ea typeface="黑体" panose="02010609060101010101" pitchFamily="49" charset="-122"/>
              </a:rPr>
              <a:t>操作快速且重复性好</a:t>
            </a:r>
            <a:r>
              <a:rPr lang="zh-CN" altLang="en-US" sz="2000" b="1" dirty="0">
                <a:latin typeface="黑体" panose="02010609060101010101" pitchFamily="49" charset="-122"/>
                <a:ea typeface="黑体" panose="02010609060101010101" pitchFamily="49" charset="-122"/>
              </a:rPr>
              <a:t>的样本前处理方法，达到一定的</a:t>
            </a:r>
            <a:r>
              <a:rPr lang="zh-CN" altLang="en-US" sz="2000" b="1" dirty="0">
                <a:solidFill>
                  <a:srgbClr val="FF0000"/>
                </a:solidFill>
                <a:latin typeface="黑体" panose="02010609060101010101" pitchFamily="49" charset="-122"/>
                <a:ea typeface="黑体" panose="02010609060101010101" pitchFamily="49" charset="-122"/>
              </a:rPr>
              <a:t>精密度和准确度</a:t>
            </a:r>
            <a:r>
              <a:rPr lang="zh-CN" altLang="en-US" sz="2000" b="1" dirty="0">
                <a:latin typeface="黑体" panose="02010609060101010101" pitchFamily="49" charset="-122"/>
                <a:ea typeface="黑体" panose="02010609060101010101" pitchFamily="49" charset="-122"/>
              </a:rPr>
              <a:t>要求。</a:t>
            </a:r>
            <a:endParaRPr lang="en-US" altLang="zh-CN" sz="2000" b="1" dirty="0">
              <a:latin typeface="黑体" panose="02010609060101010101" pitchFamily="49" charset="-122"/>
              <a:ea typeface="黑体" panose="02010609060101010101" pitchFamily="49" charset="-122"/>
            </a:endParaRPr>
          </a:p>
          <a:p>
            <a:pPr marL="257175" indent="-257175">
              <a:lnSpc>
                <a:spcPct val="125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需要覆盖</a:t>
            </a:r>
            <a:r>
              <a:rPr lang="zh-CN" altLang="en-US" sz="2000" b="1" dirty="0">
                <a:solidFill>
                  <a:srgbClr val="FF0000"/>
                </a:solidFill>
                <a:latin typeface="黑体" panose="02010609060101010101" pitchFamily="49" charset="-122"/>
                <a:ea typeface="黑体" panose="02010609060101010101" pitchFamily="49" charset="-122"/>
              </a:rPr>
              <a:t>尽可能多</a:t>
            </a:r>
            <a:r>
              <a:rPr lang="zh-CN" altLang="en-US" sz="2000" b="1" dirty="0">
                <a:latin typeface="黑体" panose="02010609060101010101" pitchFamily="49" charset="-122"/>
                <a:ea typeface="黑体" panose="02010609060101010101" pitchFamily="49" charset="-122"/>
              </a:rPr>
              <a:t>的代谢物，从水溶性的糖类到脂溶性的甘油三酯</a:t>
            </a:r>
            <a:endParaRPr lang="en-US" altLang="zh-CN" sz="2000" b="1" dirty="0">
              <a:latin typeface="黑体" panose="02010609060101010101" pitchFamily="49" charset="-122"/>
              <a:ea typeface="黑体" panose="02010609060101010101" pitchFamily="49" charset="-122"/>
            </a:endParaRPr>
          </a:p>
          <a:p>
            <a:endParaRPr lang="en-GB" sz="1500" b="1" dirty="0">
              <a:latin typeface="宋体" panose="02010600030101010101" pitchFamily="2" charset="-122"/>
              <a:ea typeface="宋体" panose="02010600030101010101" pitchFamily="2" charset="-122"/>
            </a:endParaRPr>
          </a:p>
        </p:txBody>
      </p:sp>
      <p:sp>
        <p:nvSpPr>
          <p:cNvPr id="6" name="TextBox 5"/>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8</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27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57052" y="348727"/>
            <a:ext cx="5367251" cy="1256126"/>
            <a:chOff x="3025787" y="-631846"/>
            <a:chExt cx="7156335" cy="1674835"/>
          </a:xfrm>
        </p:grpSpPr>
        <p:sp>
          <p:nvSpPr>
            <p:cNvPr id="18" name="矩形 17"/>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 name="TextBox 18"/>
            <p:cNvSpPr txBox="1"/>
            <p:nvPr/>
          </p:nvSpPr>
          <p:spPr>
            <a:xfrm>
              <a:off x="3025787" y="-631846"/>
              <a:ext cx="7156335" cy="779700"/>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代谢组学分析平台</a:t>
              </a:r>
              <a:endParaRPr lang="en-GB" sz="3200" b="1" dirty="0">
                <a:solidFill>
                  <a:srgbClr val="C00000"/>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E78E32B2-4C08-410D-8819-49937E16C55A}"/>
              </a:ext>
            </a:extLst>
          </p:cNvPr>
          <p:cNvGrpSpPr/>
          <p:nvPr/>
        </p:nvGrpSpPr>
        <p:grpSpPr>
          <a:xfrm>
            <a:off x="165577" y="1604853"/>
            <a:ext cx="8922062" cy="4795982"/>
            <a:chOff x="165577" y="1604853"/>
            <a:chExt cx="8922062" cy="4795982"/>
          </a:xfrm>
        </p:grpSpPr>
        <p:sp>
          <p:nvSpPr>
            <p:cNvPr id="12" name="矩形 11"/>
            <p:cNvSpPr/>
            <p:nvPr/>
          </p:nvSpPr>
          <p:spPr>
            <a:xfrm>
              <a:off x="6160813" y="2246221"/>
              <a:ext cx="2926826" cy="1815882"/>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目前应用范围最广最具发展前景的代谢组学研究技术之一</a:t>
              </a:r>
              <a:endParaRPr lang="en-US" altLang="zh-CN"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优点</a:t>
              </a:r>
              <a:r>
                <a:rPr lang="zh-CN" altLang="en-US" sz="1600" b="1" dirty="0">
                  <a:latin typeface="微软雅黑" panose="020B0503020204020204" pitchFamily="34" charset="-122"/>
                  <a:ea typeface="微软雅黑" panose="020B0503020204020204" pitchFamily="34" charset="-122"/>
                </a:rPr>
                <a:t>：常用于复杂体系（极性、难挥发性、热不稳定和分子量较大的代谢物）的分析</a:t>
              </a:r>
              <a:endParaRPr lang="en-US" altLang="zh-CN" sz="1600" b="1" dirty="0">
                <a:latin typeface="微软雅黑" panose="020B0503020204020204" pitchFamily="34" charset="-122"/>
                <a:ea typeface="微软雅黑" panose="020B0503020204020204" pitchFamily="34" charset="-122"/>
              </a:endParaRPr>
            </a:p>
            <a:p>
              <a:r>
                <a:rPr lang="zh-CN" altLang="en-US" sz="1600" b="1" dirty="0">
                  <a:solidFill>
                    <a:srgbClr val="00B0F0"/>
                  </a:solidFill>
                  <a:latin typeface="微软雅黑" panose="020B0503020204020204" pitchFamily="34" charset="-122"/>
                  <a:ea typeface="微软雅黑" panose="020B0503020204020204" pitchFamily="34" charset="-122"/>
                </a:rPr>
                <a:t>缺点</a:t>
              </a:r>
              <a:r>
                <a:rPr lang="zh-CN" altLang="en-US" sz="1600" b="1" dirty="0">
                  <a:latin typeface="微软雅黑" panose="020B0503020204020204" pitchFamily="34" charset="-122"/>
                  <a:ea typeface="微软雅黑" panose="020B0503020204020204" pitchFamily="34" charset="-122"/>
                </a:rPr>
                <a:t>：数据库不健全，鉴定的化合物有限</a:t>
              </a:r>
              <a:endParaRPr lang="en-GB" sz="1600" b="1" dirty="0">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04545098-216A-4531-A5C2-99BDB447DCF7}"/>
                </a:ext>
              </a:extLst>
            </p:cNvPr>
            <p:cNvGrpSpPr/>
            <p:nvPr/>
          </p:nvGrpSpPr>
          <p:grpSpPr>
            <a:xfrm>
              <a:off x="165577" y="1604853"/>
              <a:ext cx="8481933" cy="4795982"/>
              <a:chOff x="165577" y="1604853"/>
              <a:chExt cx="8481933" cy="4795982"/>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299" y="1604853"/>
                <a:ext cx="1299152" cy="1355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椭圆 1"/>
              <p:cNvSpPr/>
              <p:nvPr/>
            </p:nvSpPr>
            <p:spPr>
              <a:xfrm rot="20623421">
                <a:off x="2646947" y="3143250"/>
                <a:ext cx="2719137" cy="1094874"/>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微软雅黑" panose="020B0503020204020204" pitchFamily="34" charset="-122"/>
                  <a:ea typeface="微软雅黑" panose="020B0503020204020204" pitchFamily="34" charset="-122"/>
                </a:endParaRPr>
              </a:p>
            </p:txBody>
          </p:sp>
          <p:sp>
            <p:nvSpPr>
              <p:cNvPr id="3" name="椭圆 2"/>
              <p:cNvSpPr/>
              <p:nvPr/>
            </p:nvSpPr>
            <p:spPr>
              <a:xfrm rot="20292185">
                <a:off x="2735840" y="3221692"/>
                <a:ext cx="2541351" cy="9372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微软雅黑" panose="020B0503020204020204" pitchFamily="34" charset="-122"/>
                  <a:ea typeface="微软雅黑" panose="020B0503020204020204" pitchFamily="34" charset="-122"/>
                </a:endParaRPr>
              </a:p>
            </p:txBody>
          </p:sp>
          <p:sp>
            <p:nvSpPr>
              <p:cNvPr id="4" name="TextBox 3"/>
              <p:cNvSpPr txBox="1"/>
              <p:nvPr/>
            </p:nvSpPr>
            <p:spPr>
              <a:xfrm>
                <a:off x="3474118" y="3551801"/>
                <a:ext cx="106479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代谢组学</a:t>
                </a:r>
                <a:endParaRPr lang="en-GB" dirty="0">
                  <a:latin typeface="微软雅黑" panose="020B0503020204020204" pitchFamily="34" charset="-122"/>
                  <a:ea typeface="微软雅黑" panose="020B0503020204020204" pitchFamily="34" charset="-122"/>
                </a:endParaRPr>
              </a:p>
            </p:txBody>
          </p:sp>
          <p:sp>
            <p:nvSpPr>
              <p:cNvPr id="5" name="椭圆 4"/>
              <p:cNvSpPr/>
              <p:nvPr/>
            </p:nvSpPr>
            <p:spPr>
              <a:xfrm>
                <a:off x="2785029" y="2796573"/>
                <a:ext cx="932728" cy="551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微软雅黑" panose="020B0503020204020204" pitchFamily="34" charset="-122"/>
                  <a:ea typeface="微软雅黑" panose="020B0503020204020204" pitchFamily="34" charset="-122"/>
                </a:endParaRPr>
              </a:p>
            </p:txBody>
          </p:sp>
          <p:sp>
            <p:nvSpPr>
              <p:cNvPr id="6" name="椭圆 5"/>
              <p:cNvSpPr/>
              <p:nvPr/>
            </p:nvSpPr>
            <p:spPr>
              <a:xfrm>
                <a:off x="5137203" y="2846017"/>
                <a:ext cx="932728" cy="551612"/>
              </a:xfrm>
              <a:prstGeom prst="ellipse">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微软雅黑" panose="020B0503020204020204" pitchFamily="34" charset="-122"/>
                  <a:ea typeface="微软雅黑" panose="020B0503020204020204" pitchFamily="34" charset="-122"/>
                </a:endParaRPr>
              </a:p>
            </p:txBody>
          </p:sp>
          <p:sp>
            <p:nvSpPr>
              <p:cNvPr id="7" name="椭圆 6"/>
              <p:cNvSpPr/>
              <p:nvPr/>
            </p:nvSpPr>
            <p:spPr>
              <a:xfrm>
                <a:off x="3073786" y="4321425"/>
                <a:ext cx="932728" cy="551612"/>
              </a:xfrm>
              <a:prstGeom prst="ellipse">
                <a:avLst/>
              </a:prstGeom>
              <a:solidFill>
                <a:srgbClr val="F4D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latin typeface="微软雅黑" panose="020B0503020204020204" pitchFamily="34" charset="-122"/>
                  <a:ea typeface="微软雅黑" panose="020B0503020204020204" pitchFamily="34" charset="-122"/>
                </a:endParaRPr>
              </a:p>
            </p:txBody>
          </p:sp>
          <p:sp>
            <p:nvSpPr>
              <p:cNvPr id="8" name="TextBox 7"/>
              <p:cNvSpPr txBox="1"/>
              <p:nvPr/>
            </p:nvSpPr>
            <p:spPr>
              <a:xfrm>
                <a:off x="2914508" y="2933879"/>
                <a:ext cx="794083" cy="300082"/>
              </a:xfrm>
              <a:prstGeom prst="rect">
                <a:avLst/>
              </a:prstGeom>
              <a:noFill/>
            </p:spPr>
            <p:txBody>
              <a:bodyPr wrap="square" rtlCol="0">
                <a:spAutoFit/>
              </a:bodyPr>
              <a:lstStyle/>
              <a:p>
                <a:r>
                  <a:rPr lang="en-US" sz="1350" b="1" dirty="0">
                    <a:latin typeface="微软雅黑" panose="020B0503020204020204" pitchFamily="34" charset="-122"/>
                    <a:ea typeface="微软雅黑" panose="020B0503020204020204" pitchFamily="34" charset="-122"/>
                    <a:cs typeface="Times New Roman" panose="02020603050405020304" pitchFamily="18" charset="0"/>
                  </a:rPr>
                  <a:t>GC-MS</a:t>
                </a:r>
                <a:endParaRPr lang="en-GB" sz="135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TextBox 8"/>
              <p:cNvSpPr txBox="1"/>
              <p:nvPr/>
            </p:nvSpPr>
            <p:spPr>
              <a:xfrm>
                <a:off x="5290743" y="2983324"/>
                <a:ext cx="794083" cy="300082"/>
              </a:xfrm>
              <a:prstGeom prst="rect">
                <a:avLst/>
              </a:prstGeom>
              <a:noFill/>
            </p:spPr>
            <p:txBody>
              <a:bodyPr wrap="square" rtlCol="0">
                <a:spAutoFit/>
              </a:bodyPr>
              <a:lstStyle/>
              <a:p>
                <a:r>
                  <a:rPr lang="en-US" sz="1350" b="1" dirty="0">
                    <a:latin typeface="微软雅黑" panose="020B0503020204020204" pitchFamily="34" charset="-122"/>
                    <a:ea typeface="微软雅黑" panose="020B0503020204020204" pitchFamily="34" charset="-122"/>
                    <a:cs typeface="Times New Roman" panose="02020603050405020304" pitchFamily="18" charset="0"/>
                  </a:rPr>
                  <a:t>LC-MS</a:t>
                </a:r>
                <a:endParaRPr lang="en-GB" sz="135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extBox 9"/>
              <p:cNvSpPr txBox="1"/>
              <p:nvPr/>
            </p:nvSpPr>
            <p:spPr>
              <a:xfrm>
                <a:off x="3143108" y="4458730"/>
                <a:ext cx="794083" cy="300082"/>
              </a:xfrm>
              <a:prstGeom prst="rect">
                <a:avLst/>
              </a:prstGeom>
              <a:noFill/>
            </p:spPr>
            <p:txBody>
              <a:bodyPr wrap="square" rtlCol="0">
                <a:spAutoFit/>
              </a:bodyPr>
              <a:lstStyle/>
              <a:p>
                <a:pPr algn="ctr"/>
                <a:r>
                  <a:rPr lang="en-US" sz="1350" b="1" dirty="0">
                    <a:latin typeface="微软雅黑" panose="020B0503020204020204" pitchFamily="34" charset="-122"/>
                    <a:ea typeface="微软雅黑" panose="020B0503020204020204" pitchFamily="34" charset="-122"/>
                    <a:cs typeface="Times New Roman" panose="02020603050405020304" pitchFamily="18" charset="0"/>
                  </a:rPr>
                  <a:t>NMR</a:t>
                </a:r>
                <a:endParaRPr lang="en-GB" sz="135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extBox 10"/>
              <p:cNvSpPr txBox="1"/>
              <p:nvPr/>
            </p:nvSpPr>
            <p:spPr>
              <a:xfrm>
                <a:off x="1572985" y="4831175"/>
                <a:ext cx="4728411" cy="156966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代谢组学研究中最常见的分析工具</a:t>
                </a:r>
                <a:endParaRPr lang="en-US" altLang="zh-CN"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优点</a:t>
                </a:r>
                <a:r>
                  <a:rPr lang="zh-CN" altLang="en-US" sz="1600" b="1" dirty="0">
                    <a:latin typeface="微软雅黑" panose="020B0503020204020204" pitchFamily="34" charset="-122"/>
                    <a:ea typeface="微软雅黑" panose="020B0503020204020204" pitchFamily="34" charset="-122"/>
                  </a:rPr>
                  <a:t>：无损伤性、非偏向性、方法灵活 、处理简单 </a:t>
                </a:r>
              </a:p>
              <a:p>
                <a:r>
                  <a:rPr lang="zh-CN" altLang="en-US" sz="1600" b="1" dirty="0">
                    <a:solidFill>
                      <a:srgbClr val="00B0F0"/>
                    </a:solidFill>
                    <a:latin typeface="微软雅黑" panose="020B0503020204020204" pitchFamily="34" charset="-122"/>
                    <a:ea typeface="微软雅黑" panose="020B0503020204020204" pitchFamily="34" charset="-122"/>
                  </a:rPr>
                  <a:t>缺陷</a:t>
                </a:r>
                <a:r>
                  <a:rPr lang="zh-CN" altLang="en-US" sz="1600" b="1" dirty="0">
                    <a:latin typeface="微软雅黑" panose="020B0503020204020204" pitchFamily="34" charset="-122"/>
                    <a:ea typeface="微软雅黑" panose="020B0503020204020204" pitchFamily="34" charset="-122"/>
                  </a:rPr>
                  <a:t>：灵敏度低、分辨率不高（微摩尔级）、动态范围有限、硬件投资大</a:t>
                </a:r>
              </a:p>
              <a:p>
                <a:endParaRPr lang="en-US" altLang="zh-CN" sz="1600" b="1" dirty="0">
                  <a:latin typeface="微软雅黑" panose="020B0503020204020204" pitchFamily="34" charset="-122"/>
                  <a:ea typeface="微软雅黑" panose="020B0503020204020204" pitchFamily="34" charset="-122"/>
                </a:endParaRPr>
              </a:p>
              <a:p>
                <a:endParaRPr lang="en-GB" sz="1600" b="1" dirty="0">
                  <a:latin typeface="微软雅黑" panose="020B0503020204020204" pitchFamily="34" charset="-122"/>
                  <a:ea typeface="微软雅黑" panose="020B0503020204020204" pitchFamily="34" charset="-122"/>
                </a:endParaRPr>
              </a:p>
            </p:txBody>
          </p:sp>
          <p:sp>
            <p:nvSpPr>
              <p:cNvPr id="13" name="矩形 12"/>
              <p:cNvSpPr/>
              <p:nvPr/>
            </p:nvSpPr>
            <p:spPr>
              <a:xfrm>
                <a:off x="165577" y="1945771"/>
                <a:ext cx="4520260" cy="107721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在植物代谢组学和肠道菌群代谢物中较多使用</a:t>
                </a:r>
              </a:p>
              <a:p>
                <a:r>
                  <a:rPr lang="zh-CN" altLang="en-US" sz="1600" b="1" dirty="0">
                    <a:solidFill>
                      <a:srgbClr val="FF0000"/>
                    </a:solidFill>
                    <a:latin typeface="微软雅黑" panose="020B0503020204020204" pitchFamily="34" charset="-122"/>
                    <a:ea typeface="微软雅黑" panose="020B0503020204020204" pitchFamily="34" charset="-122"/>
                  </a:rPr>
                  <a:t>优点</a:t>
                </a:r>
                <a:r>
                  <a:rPr lang="zh-CN" altLang="en-US" sz="1600" b="1" dirty="0">
                    <a:latin typeface="微软雅黑" panose="020B0503020204020204" pitchFamily="34" charset="-122"/>
                    <a:ea typeface="微软雅黑" panose="020B0503020204020204" pitchFamily="34" charset="-122"/>
                  </a:rPr>
                  <a:t>：分辨率高、选择性好</a:t>
                </a:r>
                <a:r>
                  <a:rPr lang="zh-CN" altLang="en-US" sz="1600" b="1" dirty="0">
                    <a:solidFill>
                      <a:prstClr val="black"/>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数据库较为健全</a:t>
                </a:r>
              </a:p>
              <a:p>
                <a:r>
                  <a:rPr lang="zh-CN" altLang="en-US" sz="1600" b="1" dirty="0">
                    <a:solidFill>
                      <a:srgbClr val="00B0F0"/>
                    </a:solidFill>
                    <a:latin typeface="微软雅黑" panose="020B0503020204020204" pitchFamily="34" charset="-122"/>
                    <a:ea typeface="微软雅黑" panose="020B0503020204020204" pitchFamily="34" charset="-122"/>
                  </a:rPr>
                  <a:t>缺点</a:t>
                </a:r>
                <a:r>
                  <a:rPr lang="zh-CN" altLang="en-US" sz="1600" b="1" dirty="0">
                    <a:latin typeface="微软雅黑" panose="020B0503020204020204" pitchFamily="34" charset="-122"/>
                    <a:ea typeface="微软雅黑" panose="020B0503020204020204" pitchFamily="34" charset="-122"/>
                  </a:rPr>
                  <a:t>：只能对挥发性组分进行分析</a:t>
                </a:r>
                <a:r>
                  <a:rPr lang="zh-CN" altLang="en-US" sz="1600" b="1" dirty="0">
                    <a:solidFill>
                      <a:prstClr val="black"/>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衍生化限制应用范围</a:t>
                </a:r>
              </a:p>
            </p:txBody>
          </p:sp>
          <p:pic>
            <p:nvPicPr>
              <p:cNvPr id="14" name="Picture 2" descr="https://dss2.bdstatic.com/70cFvnSh_Q1YnxGkpoWK1HF6hhy/it/u=2461623611,333546351&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396" y="4542679"/>
                <a:ext cx="1471004" cy="13426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56" y="2999785"/>
                <a:ext cx="1350179" cy="1735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8227887" y="5657137"/>
                <a:ext cx="419623" cy="300082"/>
              </a:xfrm>
              <a:prstGeom prst="rect">
                <a:avLst/>
              </a:prstGeom>
              <a:noFill/>
            </p:spPr>
            <p:txBody>
              <a:bodyPr wrap="square" rtlCol="0">
                <a:spAutoFit/>
              </a:bodyPr>
              <a:lstStyle/>
              <a:p>
                <a:r>
                  <a:rPr lang="en-US" sz="1350" dirty="0">
                    <a:latin typeface="微软雅黑" panose="020B0503020204020204" pitchFamily="34" charset="-122"/>
                    <a:ea typeface="微软雅黑" panose="020B0503020204020204" pitchFamily="34" charset="-122"/>
                    <a:cs typeface="Times New Roman" panose="02020603050405020304" pitchFamily="18" charset="0"/>
                  </a:rPr>
                  <a:t>6</a:t>
                </a:r>
                <a:endParaRPr lang="en-GB" sz="135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spTree>
    <p:extLst>
      <p:ext uri="{BB962C8B-B14F-4D97-AF65-F5344CB8AC3E}">
        <p14:creationId xmlns:p14="http://schemas.microsoft.com/office/powerpoint/2010/main" val="189307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12134" y="368671"/>
            <a:ext cx="5367251" cy="1236182"/>
            <a:chOff x="3099229" y="-605252"/>
            <a:chExt cx="7156335" cy="1648241"/>
          </a:xfrm>
        </p:grpSpPr>
        <p:sp>
          <p:nvSpPr>
            <p:cNvPr id="3" name="矩形 2"/>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TextBox 3"/>
            <p:cNvSpPr txBox="1"/>
            <p:nvPr/>
          </p:nvSpPr>
          <p:spPr>
            <a:xfrm>
              <a:off x="3099229" y="-605252"/>
              <a:ext cx="7156335" cy="779699"/>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数据分析和解释</a:t>
              </a:r>
              <a:endParaRPr lang="en-GB" sz="3200" b="1" dirty="0">
                <a:solidFill>
                  <a:srgbClr val="C00000"/>
                </a:solidFill>
                <a:latin typeface="微软雅黑" panose="020B0503020204020204" pitchFamily="34" charset="-122"/>
                <a:ea typeface="微软雅黑" panose="020B0503020204020204" pitchFamily="34" charset="-122"/>
              </a:endParaRPr>
            </a:p>
          </p:txBody>
        </p:sp>
      </p:grpSp>
      <p:sp>
        <p:nvSpPr>
          <p:cNvPr id="2055" name="TextBox 2054"/>
          <p:cNvSpPr txBox="1"/>
          <p:nvPr/>
        </p:nvSpPr>
        <p:spPr>
          <a:xfrm>
            <a:off x="148310" y="1134017"/>
            <a:ext cx="4787247" cy="5078313"/>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cs typeface="Times New Roman" panose="02020603050405020304" pitchFamily="18" charset="0"/>
              </a:rPr>
              <a:t>代谢组学常用数据分析方法：</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r>
              <a:rPr lang="en-US" b="1"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1.</a:t>
            </a:r>
            <a:r>
              <a:rPr lang="zh-CN" altLang="en-US" b="1"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单变量分析</a:t>
            </a:r>
            <a:endParaRPr lang="en-US" altLang="zh-CN" b="1"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214313" indent="-214313">
              <a:buFont typeface="Wingdings" panose="05000000000000000000" pitchFamily="2" charset="2"/>
              <a:buChar char="Ø"/>
            </a:pPr>
            <a:r>
              <a:rPr lang="zh-CN" altLang="en-US"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差异倍数分析</a:t>
            </a:r>
            <a:r>
              <a:rPr lang="en-US" altLang="zh-CN"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(Fold change, FC</a:t>
            </a:r>
            <a:r>
              <a:rPr lang="en-US" altLang="zh-CN" b="1" dirty="0">
                <a:latin typeface="黑体" panose="02010609060101010101" pitchFamily="49" charset="-122"/>
                <a:ea typeface="黑体" panose="02010609060101010101" pitchFamily="49" charset="-122"/>
                <a:cs typeface="Times New Roman" panose="02020603050405020304" pitchFamily="18" charset="0"/>
              </a:rPr>
              <a:t>):</a:t>
            </a:r>
            <a:r>
              <a:rPr lang="zh-CN" altLang="en-US" b="1" dirty="0">
                <a:latin typeface="黑体" panose="02010609060101010101" pitchFamily="49" charset="-122"/>
                <a:ea typeface="黑体" panose="02010609060101010101" pitchFamily="49" charset="-122"/>
                <a:cs typeface="Times New Roman" panose="02020603050405020304" pitchFamily="18" charset="0"/>
              </a:rPr>
              <a:t> 实验组与对照组的含量比值</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214313" indent="-214313">
              <a:buFont typeface="Wingdings" panose="05000000000000000000" pitchFamily="2" charset="2"/>
              <a:buChar char="Ø"/>
            </a:pP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214313" indent="-214313">
              <a:buFont typeface="Wingdings" panose="05000000000000000000" pitchFamily="2" charset="2"/>
              <a:buChar char="Ø"/>
            </a:pPr>
            <a:r>
              <a:rPr lang="zh-CN" altLang="en-US"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显著性检验</a:t>
            </a:r>
            <a:r>
              <a:rPr lang="en-US" altLang="zh-CN"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a:t>
            </a:r>
            <a:r>
              <a:rPr lang="en-US" altLang="zh-CN" b="1" i="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P</a:t>
            </a:r>
            <a:r>
              <a:rPr lang="zh-CN" altLang="en-US"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值</a:t>
            </a:r>
            <a:r>
              <a:rPr lang="en-US" altLang="zh-CN"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a:t>
            </a:r>
            <a:r>
              <a:rPr lang="en-US" altLang="zh-CN" b="1" dirty="0">
                <a:latin typeface="黑体" panose="02010609060101010101" pitchFamily="49" charset="-122"/>
                <a:ea typeface="黑体" panose="02010609060101010101" pitchFamily="49" charset="-122"/>
                <a:cs typeface="Times New Roman" panose="02020603050405020304" pitchFamily="18" charset="0"/>
              </a:rPr>
              <a:t>:</a:t>
            </a:r>
            <a:r>
              <a:rPr lang="zh-CN" altLang="en-US" b="1" dirty="0">
                <a:latin typeface="黑体" panose="02010609060101010101" pitchFamily="49" charset="-122"/>
                <a:ea typeface="黑体" panose="02010609060101010101" pitchFamily="49" charset="-122"/>
                <a:cs typeface="Times New Roman" panose="02020603050405020304" pitchFamily="18" charset="0"/>
              </a:rPr>
              <a:t>分析某一代谢物在实验组和正常组之间差异是否具有统计学意义；一般需要进行假阳性校正</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214313" indent="-214313">
              <a:buFont typeface="Wingdings" panose="05000000000000000000" pitchFamily="2" charset="2"/>
              <a:buChar char="Ø"/>
            </a:pP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r>
              <a:rPr lang="en-US" b="1"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2.</a:t>
            </a:r>
            <a:r>
              <a:rPr lang="zh-CN" altLang="en-US" b="1" dirty="0">
                <a:solidFill>
                  <a:schemeClr val="accent1"/>
                </a:solidFill>
                <a:latin typeface="黑体" panose="02010609060101010101" pitchFamily="49" charset="-122"/>
                <a:ea typeface="黑体" panose="02010609060101010101" pitchFamily="49" charset="-122"/>
                <a:cs typeface="Times New Roman" panose="02020603050405020304" pitchFamily="18" charset="0"/>
              </a:rPr>
              <a:t>多变量统计分析</a:t>
            </a:r>
            <a:endParaRPr lang="en-US" altLang="zh-CN" b="1" dirty="0">
              <a:solidFill>
                <a:schemeClr val="accent1"/>
              </a:solidFill>
              <a:latin typeface="黑体" panose="02010609060101010101" pitchFamily="49" charset="-122"/>
              <a:ea typeface="黑体" panose="02010609060101010101" pitchFamily="49" charset="-122"/>
              <a:cs typeface="Times New Roman" panose="02020603050405020304" pitchFamily="18" charset="0"/>
            </a:endParaRPr>
          </a:p>
          <a:p>
            <a:pPr marL="214313" indent="-214313">
              <a:buFont typeface="Wingdings" panose="05000000000000000000" pitchFamily="2" charset="2"/>
              <a:buChar char="Ø"/>
            </a:pPr>
            <a:r>
              <a:rPr lang="zh-CN" altLang="en-US"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无监督分析法</a:t>
            </a:r>
            <a:r>
              <a:rPr lang="zh-CN" altLang="en-US" b="1" dirty="0">
                <a:latin typeface="黑体" panose="02010609060101010101" pitchFamily="49" charset="-122"/>
                <a:ea typeface="黑体" panose="02010609060101010101" pitchFamily="49" charset="-122"/>
                <a:cs typeface="Times New Roman" panose="02020603050405020304" pitchFamily="18" charset="0"/>
              </a:rPr>
              <a:t>（不分组）：主要为主成分分析法（</a:t>
            </a:r>
            <a:r>
              <a:rPr lang="en-US" altLang="zh-CN"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PCA</a:t>
            </a:r>
            <a:r>
              <a:rPr lang="zh-CN" altLang="en-US" b="1" dirty="0">
                <a:latin typeface="黑体" panose="02010609060101010101" pitchFamily="49" charset="-122"/>
                <a:ea typeface="黑体" panose="02010609060101010101" pitchFamily="49" charset="-122"/>
                <a:cs typeface="Times New Roman" panose="02020603050405020304" pitchFamily="18" charset="0"/>
              </a:rPr>
              <a:t>），观测数据的分组，趋势以及离群；适合多组样本的分析</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214313" indent="-214313">
              <a:buFont typeface="Wingdings" panose="05000000000000000000" pitchFamily="2" charset="2"/>
              <a:buChar char="Ø"/>
            </a:pP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214313" indent="-214313">
              <a:buFont typeface="Wingdings" panose="05000000000000000000" pitchFamily="2" charset="2"/>
              <a:buChar char="Ø"/>
            </a:pPr>
            <a:r>
              <a:rPr lang="zh-CN" altLang="en-US" b="1"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有监督分析法</a:t>
            </a:r>
            <a:r>
              <a:rPr lang="zh-CN" altLang="en-US" b="1" dirty="0">
                <a:latin typeface="黑体" panose="02010609060101010101" pitchFamily="49" charset="-122"/>
                <a:ea typeface="黑体" panose="02010609060101010101" pitchFamily="49" charset="-122"/>
                <a:cs typeface="Times New Roman" panose="02020603050405020304" pitchFamily="18" charset="0"/>
              </a:rPr>
              <a:t>（标记分组）</a:t>
            </a:r>
            <a:r>
              <a:rPr lang="zh-CN" altLang="en-US" b="1"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：主要为偏最小二乘法（</a:t>
            </a:r>
            <a:r>
              <a:rPr lang="en-US" altLang="zh-CN" b="1" dirty="0">
                <a:solidFill>
                  <a:srgbClr val="FF3300"/>
                </a:solidFill>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PLS-DA</a:t>
            </a:r>
            <a:r>
              <a:rPr lang="zh-CN" altLang="en-US" b="1" dirty="0">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），可以放大组间差异；识别潜在的生物标志物；主要用于两组样本的分析</a:t>
            </a:r>
            <a:endParaRPr lang="en-GB"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05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914" y="2001894"/>
            <a:ext cx="3847559" cy="239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9</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23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矩形 17">
            <a:extLst>
              <a:ext uri="{FF2B5EF4-FFF2-40B4-BE49-F238E27FC236}">
                <a16:creationId xmlns:a16="http://schemas.microsoft.com/office/drawing/2014/main" id="{E4E85F4B-D893-4D9F-B661-5E0F7E2DE5C5}"/>
              </a:ext>
            </a:extLst>
          </p:cNvPr>
          <p:cNvSpPr/>
          <p:nvPr>
            <p:custDataLst>
              <p:tags r:id="rId1"/>
            </p:custDataLst>
          </p:nvPr>
        </p:nvSpPr>
        <p:spPr>
          <a:xfrm rot="18900000">
            <a:off x="3410078" y="-1762838"/>
            <a:ext cx="3143250" cy="9745167"/>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a:extLst>
              <a:ext uri="{FF2B5EF4-FFF2-40B4-BE49-F238E27FC236}">
                <a16:creationId xmlns:a16="http://schemas.microsoft.com/office/drawing/2014/main" id="{A6CB4168-750D-4A5C-BAEF-6452B5D5CBBF}"/>
              </a:ext>
            </a:extLst>
          </p:cNvPr>
          <p:cNvSpPr/>
          <p:nvPr/>
        </p:nvSpPr>
        <p:spPr>
          <a:xfrm rot="18978301">
            <a:off x="372825" y="1359085"/>
            <a:ext cx="3718560" cy="3718560"/>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文本框 1">
            <a:extLst>
              <a:ext uri="{FF2B5EF4-FFF2-40B4-BE49-F238E27FC236}">
                <a16:creationId xmlns:a16="http://schemas.microsoft.com/office/drawing/2014/main" id="{2BF21CE4-6B90-44C7-B835-969C50173BF5}"/>
              </a:ext>
            </a:extLst>
          </p:cNvPr>
          <p:cNvSpPr txBox="1"/>
          <p:nvPr>
            <p:custDataLst>
              <p:tags r:id="rId2"/>
            </p:custDataLst>
          </p:nvPr>
        </p:nvSpPr>
        <p:spPr>
          <a:xfrm>
            <a:off x="1393031" y="2598004"/>
            <a:ext cx="1785938" cy="1685077"/>
          </a:xfrm>
          <a:prstGeom prst="rect">
            <a:avLst/>
          </a:prstGeom>
          <a:noFill/>
        </p:spPr>
        <p:txBody>
          <a:bodyPr wrap="square" rtlCol="0">
            <a:spAutoFit/>
          </a:bodyPr>
          <a:lstStyle/>
          <a:p>
            <a:r>
              <a:rPr lang="en-US" altLang="zh-CN" sz="10350" b="1" dirty="0">
                <a:solidFill>
                  <a:schemeClr val="bg1"/>
                </a:solidFill>
                <a:latin typeface="华文细黑" panose="02010600040101010101" pitchFamily="2" charset="-122"/>
                <a:ea typeface="华文细黑" panose="02010600040101010101" pitchFamily="2" charset="-122"/>
              </a:rPr>
              <a:t>03</a:t>
            </a:r>
            <a:endParaRPr lang="zh-CN" altLang="en-US" sz="10350" b="1" dirty="0">
              <a:solidFill>
                <a:schemeClr val="bg1"/>
              </a:solidFill>
              <a:latin typeface="华文细黑" panose="02010600040101010101" pitchFamily="2" charset="-122"/>
              <a:ea typeface="华文细黑" panose="02010600040101010101" pitchFamily="2" charset="-122"/>
            </a:endParaRPr>
          </a:p>
        </p:txBody>
      </p:sp>
      <p:grpSp>
        <p:nvGrpSpPr>
          <p:cNvPr id="7" name="PA-组合 6">
            <a:extLst>
              <a:ext uri="{FF2B5EF4-FFF2-40B4-BE49-F238E27FC236}">
                <a16:creationId xmlns:a16="http://schemas.microsoft.com/office/drawing/2014/main" id="{28F1E7B1-276B-4AC0-A56A-3814923AFFD0}"/>
              </a:ext>
            </a:extLst>
          </p:cNvPr>
          <p:cNvGrpSpPr/>
          <p:nvPr>
            <p:custDataLst>
              <p:tags r:id="rId3"/>
            </p:custDataLst>
          </p:nvPr>
        </p:nvGrpSpPr>
        <p:grpSpPr>
          <a:xfrm>
            <a:off x="3750644" y="2598004"/>
            <a:ext cx="5022578" cy="1673942"/>
            <a:chOff x="3907622" y="568118"/>
            <a:chExt cx="6696770" cy="2231923"/>
          </a:xfrm>
          <a:solidFill>
            <a:srgbClr val="D97980"/>
          </a:solidFill>
          <a:effectLst>
            <a:outerShdw blurRad="63500" sx="102000" sy="102000" algn="ctr" rotWithShape="0">
              <a:prstClr val="black">
                <a:alpha val="40000"/>
              </a:prstClr>
            </a:outerShdw>
          </a:effectLst>
        </p:grpSpPr>
        <p:sp>
          <p:nvSpPr>
            <p:cNvPr id="8" name="PA-矩形 7">
              <a:extLst>
                <a:ext uri="{FF2B5EF4-FFF2-40B4-BE49-F238E27FC236}">
                  <a16:creationId xmlns:a16="http://schemas.microsoft.com/office/drawing/2014/main" id="{FB8F1E4A-D565-47FE-B4A8-5F3C6C88C066}"/>
                </a:ext>
              </a:extLst>
            </p:cNvPr>
            <p:cNvSpPr/>
            <p:nvPr>
              <p:custDataLst>
                <p:tags r:id="rId5"/>
              </p:custDataLst>
            </p:nvPr>
          </p:nvSpPr>
          <p:spPr>
            <a:xfrm>
              <a:off x="3907622" y="568118"/>
              <a:ext cx="6696770" cy="2231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11" name="ïṣlïdè">
              <a:extLst>
                <a:ext uri="{FF2B5EF4-FFF2-40B4-BE49-F238E27FC236}">
                  <a16:creationId xmlns:a16="http://schemas.microsoft.com/office/drawing/2014/main" id="{D3E6FBAA-7F86-43D6-A14E-421037B590D4}"/>
                </a:ext>
              </a:extLst>
            </p:cNvPr>
            <p:cNvGrpSpPr/>
            <p:nvPr/>
          </p:nvGrpSpPr>
          <p:grpSpPr>
            <a:xfrm>
              <a:off x="4509436" y="859194"/>
              <a:ext cx="248229" cy="240890"/>
              <a:chOff x="6183313" y="2785269"/>
              <a:chExt cx="912813" cy="885825"/>
            </a:xfrm>
            <a:grpFill/>
          </p:grpSpPr>
          <p:sp>
            <p:nvSpPr>
              <p:cNvPr id="12" name="PA-iṣliḓè">
                <a:extLst>
                  <a:ext uri="{FF2B5EF4-FFF2-40B4-BE49-F238E27FC236}">
                    <a16:creationId xmlns:a16="http://schemas.microsoft.com/office/drawing/2014/main" id="{E6B5CA45-73F5-4713-9497-7DD05C785BDC}"/>
                  </a:ext>
                </a:extLst>
              </p:cNvPr>
              <p:cNvSpPr/>
              <p:nvPr>
                <p:custDataLst>
                  <p:tags r:id="rId6"/>
                </p:custDataLst>
              </p:nvPr>
            </p:nvSpPr>
            <p:spPr>
              <a:xfrm>
                <a:off x="6208939" y="2805113"/>
                <a:ext cx="849086" cy="8490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grpSp>
            <p:nvGrpSpPr>
              <p:cNvPr id="13" name="îṥ1iḓe">
                <a:extLst>
                  <a:ext uri="{FF2B5EF4-FFF2-40B4-BE49-F238E27FC236}">
                    <a16:creationId xmlns:a16="http://schemas.microsoft.com/office/drawing/2014/main" id="{28DB5329-5BE0-4B8B-800C-68B629DE0AA6}"/>
                  </a:ext>
                </a:extLst>
              </p:cNvPr>
              <p:cNvGrpSpPr/>
              <p:nvPr/>
            </p:nvGrpSpPr>
            <p:grpSpPr>
              <a:xfrm>
                <a:off x="6183313" y="2785269"/>
                <a:ext cx="912813" cy="885825"/>
                <a:chOff x="5651500" y="2984500"/>
                <a:chExt cx="912813" cy="885825"/>
              </a:xfrm>
              <a:grpFill/>
            </p:grpSpPr>
            <p:sp>
              <p:nvSpPr>
                <p:cNvPr id="14" name="PA-íṩľîďé">
                  <a:extLst>
                    <a:ext uri="{FF2B5EF4-FFF2-40B4-BE49-F238E27FC236}">
                      <a16:creationId xmlns:a16="http://schemas.microsoft.com/office/drawing/2014/main" id="{5E853B1B-F561-460B-8FFE-35702952F781}"/>
                    </a:ext>
                  </a:extLst>
                </p:cNvPr>
                <p:cNvSpPr/>
                <p:nvPr>
                  <p:custDataLst>
                    <p:tags r:id="rId7"/>
                  </p:custDataLst>
                </p:nvPr>
              </p:nvSpPr>
              <p:spPr bwMode="auto">
                <a:xfrm>
                  <a:off x="5651500" y="2984500"/>
                  <a:ext cx="896938" cy="885825"/>
                </a:xfrm>
                <a:custGeom>
                  <a:avLst/>
                  <a:gdLst>
                    <a:gd name="T0" fmla="*/ 68 w 269"/>
                    <a:gd name="T1" fmla="*/ 241 h 267"/>
                    <a:gd name="T2" fmla="*/ 69 w 269"/>
                    <a:gd name="T3" fmla="*/ 239 h 267"/>
                    <a:gd name="T4" fmla="*/ 12 w 269"/>
                    <a:gd name="T5" fmla="*/ 160 h 267"/>
                    <a:gd name="T6" fmla="*/ 27 w 269"/>
                    <a:gd name="T7" fmla="*/ 66 h 267"/>
                    <a:gd name="T8" fmla="*/ 106 w 269"/>
                    <a:gd name="T9" fmla="*/ 11 h 267"/>
                    <a:gd name="T10" fmla="*/ 201 w 269"/>
                    <a:gd name="T11" fmla="*/ 28 h 267"/>
                    <a:gd name="T12" fmla="*/ 258 w 269"/>
                    <a:gd name="T13" fmla="*/ 107 h 267"/>
                    <a:gd name="T14" fmla="*/ 242 w 269"/>
                    <a:gd name="T15" fmla="*/ 201 h 267"/>
                    <a:gd name="T16" fmla="*/ 164 w 269"/>
                    <a:gd name="T17" fmla="*/ 256 h 267"/>
                    <a:gd name="T18" fmla="*/ 69 w 269"/>
                    <a:gd name="T19" fmla="*/ 239 h 267"/>
                    <a:gd name="T20" fmla="*/ 67 w 269"/>
                    <a:gd name="T21" fmla="*/ 242 h 267"/>
                    <a:gd name="T22" fmla="*/ 68 w 269"/>
                    <a:gd name="T23" fmla="*/ 241 h 267"/>
                    <a:gd name="T24" fmla="*/ 67 w 269"/>
                    <a:gd name="T25" fmla="*/ 242 h 267"/>
                    <a:gd name="T26" fmla="*/ 165 w 269"/>
                    <a:gd name="T27" fmla="*/ 260 h 267"/>
                    <a:gd name="T28" fmla="*/ 246 w 269"/>
                    <a:gd name="T29" fmla="*/ 203 h 267"/>
                    <a:gd name="T30" fmla="*/ 262 w 269"/>
                    <a:gd name="T31" fmla="*/ 106 h 267"/>
                    <a:gd name="T32" fmla="*/ 203 w 269"/>
                    <a:gd name="T33" fmla="*/ 25 h 267"/>
                    <a:gd name="T34" fmla="*/ 105 w 269"/>
                    <a:gd name="T35" fmla="*/ 7 h 267"/>
                    <a:gd name="T36" fmla="*/ 24 w 269"/>
                    <a:gd name="T37" fmla="*/ 64 h 267"/>
                    <a:gd name="T38" fmla="*/ 8 w 269"/>
                    <a:gd name="T39" fmla="*/ 161 h 267"/>
                    <a:gd name="T40" fmla="*/ 67 w 269"/>
                    <a:gd name="T41" fmla="*/ 2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67">
                      <a:moveTo>
                        <a:pt x="68" y="241"/>
                      </a:moveTo>
                      <a:cubicBezTo>
                        <a:pt x="69" y="239"/>
                        <a:pt x="69" y="239"/>
                        <a:pt x="69" y="239"/>
                      </a:cubicBezTo>
                      <a:cubicBezTo>
                        <a:pt x="39" y="220"/>
                        <a:pt x="20" y="192"/>
                        <a:pt x="12" y="160"/>
                      </a:cubicBezTo>
                      <a:cubicBezTo>
                        <a:pt x="5" y="129"/>
                        <a:pt x="9" y="95"/>
                        <a:pt x="27" y="66"/>
                      </a:cubicBezTo>
                      <a:cubicBezTo>
                        <a:pt x="46" y="37"/>
                        <a:pt x="74" y="18"/>
                        <a:pt x="106" y="11"/>
                      </a:cubicBezTo>
                      <a:cubicBezTo>
                        <a:pt x="137" y="4"/>
                        <a:pt x="171" y="9"/>
                        <a:pt x="201" y="28"/>
                      </a:cubicBezTo>
                      <a:cubicBezTo>
                        <a:pt x="231" y="47"/>
                        <a:pt x="250" y="75"/>
                        <a:pt x="258" y="107"/>
                      </a:cubicBezTo>
                      <a:cubicBezTo>
                        <a:pt x="265" y="138"/>
                        <a:pt x="261" y="172"/>
                        <a:pt x="242" y="201"/>
                      </a:cubicBezTo>
                      <a:cubicBezTo>
                        <a:pt x="224" y="230"/>
                        <a:pt x="195" y="249"/>
                        <a:pt x="164" y="256"/>
                      </a:cubicBezTo>
                      <a:cubicBezTo>
                        <a:pt x="133" y="263"/>
                        <a:pt x="98" y="258"/>
                        <a:pt x="69" y="239"/>
                      </a:cubicBezTo>
                      <a:cubicBezTo>
                        <a:pt x="67" y="242"/>
                        <a:pt x="67" y="242"/>
                        <a:pt x="67" y="242"/>
                      </a:cubicBezTo>
                      <a:cubicBezTo>
                        <a:pt x="68" y="241"/>
                        <a:pt x="68" y="241"/>
                        <a:pt x="68" y="241"/>
                      </a:cubicBezTo>
                      <a:close/>
                      <a:moveTo>
                        <a:pt x="67" y="242"/>
                      </a:moveTo>
                      <a:cubicBezTo>
                        <a:pt x="97" y="262"/>
                        <a:pt x="133" y="267"/>
                        <a:pt x="165" y="260"/>
                      </a:cubicBezTo>
                      <a:cubicBezTo>
                        <a:pt x="198" y="253"/>
                        <a:pt x="227" y="233"/>
                        <a:pt x="246" y="203"/>
                      </a:cubicBezTo>
                      <a:cubicBezTo>
                        <a:pt x="265" y="173"/>
                        <a:pt x="269" y="138"/>
                        <a:pt x="262" y="106"/>
                      </a:cubicBezTo>
                      <a:cubicBezTo>
                        <a:pt x="254" y="74"/>
                        <a:pt x="234" y="44"/>
                        <a:pt x="203" y="25"/>
                      </a:cubicBezTo>
                      <a:cubicBezTo>
                        <a:pt x="173" y="5"/>
                        <a:pt x="137" y="0"/>
                        <a:pt x="105" y="7"/>
                      </a:cubicBezTo>
                      <a:cubicBezTo>
                        <a:pt x="72" y="14"/>
                        <a:pt x="43" y="34"/>
                        <a:pt x="24" y="64"/>
                      </a:cubicBezTo>
                      <a:cubicBezTo>
                        <a:pt x="5" y="94"/>
                        <a:pt x="0" y="129"/>
                        <a:pt x="8" y="161"/>
                      </a:cubicBezTo>
                      <a:cubicBezTo>
                        <a:pt x="16" y="194"/>
                        <a:pt x="36" y="223"/>
                        <a:pt x="67"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5" name="PA-işlíḑe">
                  <a:extLst>
                    <a:ext uri="{FF2B5EF4-FFF2-40B4-BE49-F238E27FC236}">
                      <a16:creationId xmlns:a16="http://schemas.microsoft.com/office/drawing/2014/main" id="{8F59D5C4-065B-4F73-B1CB-41069596A29D}"/>
                    </a:ext>
                  </a:extLst>
                </p:cNvPr>
                <p:cNvSpPr/>
                <p:nvPr>
                  <p:custDataLst>
                    <p:tags r:id="rId8"/>
                  </p:custDataLst>
                </p:nvPr>
              </p:nvSpPr>
              <p:spPr bwMode="auto">
                <a:xfrm>
                  <a:off x="5681663" y="3003550"/>
                  <a:ext cx="882650" cy="863600"/>
                </a:xfrm>
                <a:custGeom>
                  <a:avLst/>
                  <a:gdLst>
                    <a:gd name="T0" fmla="*/ 146 w 265"/>
                    <a:gd name="T1" fmla="*/ 81 h 260"/>
                    <a:gd name="T2" fmla="*/ 98 w 265"/>
                    <a:gd name="T3" fmla="*/ 110 h 260"/>
                    <a:gd name="T4" fmla="*/ 98 w 265"/>
                    <a:gd name="T5" fmla="*/ 110 h 260"/>
                    <a:gd name="T6" fmla="*/ 97 w 265"/>
                    <a:gd name="T7" fmla="*/ 110 h 260"/>
                    <a:gd name="T8" fmla="*/ 83 w 265"/>
                    <a:gd name="T9" fmla="*/ 90 h 260"/>
                    <a:gd name="T10" fmla="*/ 121 w 265"/>
                    <a:gd name="T11" fmla="*/ 27 h 260"/>
                    <a:gd name="T12" fmla="*/ 130 w 265"/>
                    <a:gd name="T13" fmla="*/ 5 h 260"/>
                    <a:gd name="T14" fmla="*/ 130 w 265"/>
                    <a:gd name="T15" fmla="*/ 2 h 260"/>
                    <a:gd name="T16" fmla="*/ 128 w 265"/>
                    <a:gd name="T17" fmla="*/ 1 h 260"/>
                    <a:gd name="T18" fmla="*/ 40 w 265"/>
                    <a:gd name="T19" fmla="*/ 29 h 260"/>
                    <a:gd name="T20" fmla="*/ 40 w 265"/>
                    <a:gd name="T21" fmla="*/ 30 h 260"/>
                    <a:gd name="T22" fmla="*/ 79 w 265"/>
                    <a:gd name="T23" fmla="*/ 90 h 260"/>
                    <a:gd name="T24" fmla="*/ 10 w 265"/>
                    <a:gd name="T25" fmla="*/ 105 h 260"/>
                    <a:gd name="T26" fmla="*/ 0 w 265"/>
                    <a:gd name="T27" fmla="*/ 104 h 260"/>
                    <a:gd name="T28" fmla="*/ 33 w 265"/>
                    <a:gd name="T29" fmla="*/ 107 h 260"/>
                    <a:gd name="T30" fmla="*/ 84 w 265"/>
                    <a:gd name="T31" fmla="*/ 97 h 260"/>
                    <a:gd name="T32" fmla="*/ 96 w 265"/>
                    <a:gd name="T33" fmla="*/ 112 h 260"/>
                    <a:gd name="T34" fmla="*/ 94 w 265"/>
                    <a:gd name="T35" fmla="*/ 113 h 260"/>
                    <a:gd name="T36" fmla="*/ 30 w 265"/>
                    <a:gd name="T37" fmla="*/ 177 h 260"/>
                    <a:gd name="T38" fmla="*/ 22 w 265"/>
                    <a:gd name="T39" fmla="*/ 198 h 260"/>
                    <a:gd name="T40" fmla="*/ 96 w 265"/>
                    <a:gd name="T41" fmla="*/ 115 h 260"/>
                    <a:gd name="T42" fmla="*/ 111 w 265"/>
                    <a:gd name="T43" fmla="*/ 130 h 260"/>
                    <a:gd name="T44" fmla="*/ 112 w 265"/>
                    <a:gd name="T45" fmla="*/ 132 h 260"/>
                    <a:gd name="T46" fmla="*/ 95 w 265"/>
                    <a:gd name="T47" fmla="*/ 213 h 260"/>
                    <a:gd name="T48" fmla="*/ 107 w 265"/>
                    <a:gd name="T49" fmla="*/ 253 h 260"/>
                    <a:gd name="T50" fmla="*/ 170 w 265"/>
                    <a:gd name="T51" fmla="*/ 247 h 260"/>
                    <a:gd name="T52" fmla="*/ 201 w 265"/>
                    <a:gd name="T53" fmla="*/ 232 h 260"/>
                    <a:gd name="T54" fmla="*/ 182 w 265"/>
                    <a:gd name="T55" fmla="*/ 209 h 260"/>
                    <a:gd name="T56" fmla="*/ 152 w 265"/>
                    <a:gd name="T57" fmla="*/ 122 h 260"/>
                    <a:gd name="T58" fmla="*/ 241 w 265"/>
                    <a:gd name="T59" fmla="*/ 145 h 260"/>
                    <a:gd name="T60" fmla="*/ 250 w 265"/>
                    <a:gd name="T61" fmla="*/ 149 h 260"/>
                    <a:gd name="T62" fmla="*/ 252 w 265"/>
                    <a:gd name="T63" fmla="*/ 149 h 260"/>
                    <a:gd name="T64" fmla="*/ 252 w 265"/>
                    <a:gd name="T65" fmla="*/ 149 h 260"/>
                    <a:gd name="T66" fmla="*/ 255 w 265"/>
                    <a:gd name="T67" fmla="*/ 149 h 260"/>
                    <a:gd name="T68" fmla="*/ 225 w 265"/>
                    <a:gd name="T69" fmla="*/ 45 h 260"/>
                    <a:gd name="T70" fmla="*/ 63 w 265"/>
                    <a:gd name="T71" fmla="*/ 60 h 260"/>
                    <a:gd name="T72" fmla="*/ 43 w 265"/>
                    <a:gd name="T73" fmla="*/ 30 h 260"/>
                    <a:gd name="T74" fmla="*/ 117 w 265"/>
                    <a:gd name="T75" fmla="*/ 4 h 260"/>
                    <a:gd name="T76" fmla="*/ 127 w 265"/>
                    <a:gd name="T77" fmla="*/ 3 h 260"/>
                    <a:gd name="T78" fmla="*/ 127 w 265"/>
                    <a:gd name="T79" fmla="*/ 6 h 260"/>
                    <a:gd name="T80" fmla="*/ 81 w 265"/>
                    <a:gd name="T81" fmla="*/ 88 h 260"/>
                    <a:gd name="T82" fmla="*/ 164 w 265"/>
                    <a:gd name="T83" fmla="*/ 191 h 260"/>
                    <a:gd name="T84" fmla="*/ 197 w 265"/>
                    <a:gd name="T85" fmla="*/ 231 h 260"/>
                    <a:gd name="T86" fmla="*/ 109 w 265"/>
                    <a:gd name="T87" fmla="*/ 251 h 260"/>
                    <a:gd name="T88" fmla="*/ 97 w 265"/>
                    <a:gd name="T89" fmla="*/ 204 h 260"/>
                    <a:gd name="T90" fmla="*/ 114 w 265"/>
                    <a:gd name="T91" fmla="*/ 134 h 260"/>
                    <a:gd name="T92" fmla="*/ 164 w 265"/>
                    <a:gd name="T93" fmla="*/ 191 h 260"/>
                    <a:gd name="T94" fmla="*/ 253 w 265"/>
                    <a:gd name="T95" fmla="*/ 139 h 260"/>
                    <a:gd name="T96" fmla="*/ 251 w 265"/>
                    <a:gd name="T97" fmla="*/ 145 h 260"/>
                    <a:gd name="T98" fmla="*/ 245 w 265"/>
                    <a:gd name="T99" fmla="*/ 144 h 260"/>
                    <a:gd name="T100" fmla="*/ 115 w 265"/>
                    <a:gd name="T101" fmla="*/ 130 h 260"/>
                    <a:gd name="T102" fmla="*/ 100 w 265"/>
                    <a:gd name="T103" fmla="*/ 112 h 260"/>
                    <a:gd name="T104" fmla="*/ 202 w 265"/>
                    <a:gd name="T105" fmla="*/ 57 h 260"/>
                    <a:gd name="T106" fmla="*/ 224 w 265"/>
                    <a:gd name="T107"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 h="260">
                      <a:moveTo>
                        <a:pt x="224" y="46"/>
                      </a:moveTo>
                      <a:cubicBezTo>
                        <a:pt x="224" y="46"/>
                        <a:pt x="188" y="58"/>
                        <a:pt x="146" y="81"/>
                      </a:cubicBezTo>
                      <a:cubicBezTo>
                        <a:pt x="130" y="89"/>
                        <a:pt x="114" y="99"/>
                        <a:pt x="99" y="110"/>
                      </a:cubicBezTo>
                      <a:cubicBezTo>
                        <a:pt x="98" y="110"/>
                        <a:pt x="98" y="110"/>
                        <a:pt x="98" y="110"/>
                      </a:cubicBezTo>
                      <a:cubicBezTo>
                        <a:pt x="98" y="110"/>
                        <a:pt x="98" y="110"/>
                        <a:pt x="98" y="110"/>
                      </a:cubicBezTo>
                      <a:cubicBezTo>
                        <a:pt x="98" y="110"/>
                        <a:pt x="98" y="110"/>
                        <a:pt x="98" y="110"/>
                      </a:cubicBezTo>
                      <a:cubicBezTo>
                        <a:pt x="97" y="110"/>
                        <a:pt x="97" y="110"/>
                        <a:pt x="97" y="110"/>
                      </a:cubicBezTo>
                      <a:cubicBezTo>
                        <a:pt x="97" y="110"/>
                        <a:pt x="97" y="110"/>
                        <a:pt x="97" y="110"/>
                      </a:cubicBezTo>
                      <a:cubicBezTo>
                        <a:pt x="97" y="110"/>
                        <a:pt x="95" y="108"/>
                        <a:pt x="94" y="105"/>
                      </a:cubicBezTo>
                      <a:cubicBezTo>
                        <a:pt x="91" y="102"/>
                        <a:pt x="87" y="96"/>
                        <a:pt x="83" y="90"/>
                      </a:cubicBezTo>
                      <a:cubicBezTo>
                        <a:pt x="88" y="85"/>
                        <a:pt x="93" y="78"/>
                        <a:pt x="98" y="69"/>
                      </a:cubicBezTo>
                      <a:cubicBezTo>
                        <a:pt x="107" y="56"/>
                        <a:pt x="115" y="40"/>
                        <a:pt x="121" y="27"/>
                      </a:cubicBezTo>
                      <a:cubicBezTo>
                        <a:pt x="124" y="20"/>
                        <a:pt x="127" y="15"/>
                        <a:pt x="128" y="10"/>
                      </a:cubicBezTo>
                      <a:cubicBezTo>
                        <a:pt x="129" y="8"/>
                        <a:pt x="130" y="7"/>
                        <a:pt x="130" y="5"/>
                      </a:cubicBezTo>
                      <a:cubicBezTo>
                        <a:pt x="130" y="4"/>
                        <a:pt x="130" y="4"/>
                        <a:pt x="130" y="3"/>
                      </a:cubicBezTo>
                      <a:cubicBezTo>
                        <a:pt x="130" y="3"/>
                        <a:pt x="131" y="2"/>
                        <a:pt x="130" y="2"/>
                      </a:cubicBezTo>
                      <a:cubicBezTo>
                        <a:pt x="129" y="1"/>
                        <a:pt x="129" y="1"/>
                        <a:pt x="129" y="1"/>
                      </a:cubicBezTo>
                      <a:cubicBezTo>
                        <a:pt x="129" y="1"/>
                        <a:pt x="128" y="1"/>
                        <a:pt x="128" y="1"/>
                      </a:cubicBezTo>
                      <a:cubicBezTo>
                        <a:pt x="125" y="0"/>
                        <a:pt x="120" y="0"/>
                        <a:pt x="113" y="1"/>
                      </a:cubicBezTo>
                      <a:cubicBezTo>
                        <a:pt x="93" y="3"/>
                        <a:pt x="58" y="11"/>
                        <a:pt x="40" y="29"/>
                      </a:cubicBezTo>
                      <a:cubicBezTo>
                        <a:pt x="40" y="29"/>
                        <a:pt x="40" y="29"/>
                        <a:pt x="40" y="29"/>
                      </a:cubicBezTo>
                      <a:cubicBezTo>
                        <a:pt x="40" y="30"/>
                        <a:pt x="40" y="30"/>
                        <a:pt x="40" y="30"/>
                      </a:cubicBezTo>
                      <a:cubicBezTo>
                        <a:pt x="40" y="30"/>
                        <a:pt x="52" y="49"/>
                        <a:pt x="66" y="69"/>
                      </a:cubicBezTo>
                      <a:cubicBezTo>
                        <a:pt x="70" y="76"/>
                        <a:pt x="75" y="84"/>
                        <a:pt x="79" y="90"/>
                      </a:cubicBezTo>
                      <a:cubicBezTo>
                        <a:pt x="70" y="99"/>
                        <a:pt x="50" y="103"/>
                        <a:pt x="33" y="104"/>
                      </a:cubicBezTo>
                      <a:cubicBezTo>
                        <a:pt x="24" y="105"/>
                        <a:pt x="16" y="105"/>
                        <a:pt x="10" y="105"/>
                      </a:cubicBezTo>
                      <a:cubicBezTo>
                        <a:pt x="7" y="105"/>
                        <a:pt x="4" y="104"/>
                        <a:pt x="3" y="104"/>
                      </a:cubicBezTo>
                      <a:cubicBezTo>
                        <a:pt x="1" y="104"/>
                        <a:pt x="0" y="104"/>
                        <a:pt x="0" y="104"/>
                      </a:cubicBezTo>
                      <a:cubicBezTo>
                        <a:pt x="0" y="107"/>
                        <a:pt x="0" y="107"/>
                        <a:pt x="0" y="107"/>
                      </a:cubicBezTo>
                      <a:cubicBezTo>
                        <a:pt x="0" y="107"/>
                        <a:pt x="15" y="108"/>
                        <a:pt x="33" y="107"/>
                      </a:cubicBezTo>
                      <a:cubicBezTo>
                        <a:pt x="51" y="106"/>
                        <a:pt x="70" y="102"/>
                        <a:pt x="81" y="92"/>
                      </a:cubicBezTo>
                      <a:cubicBezTo>
                        <a:pt x="82" y="94"/>
                        <a:pt x="83" y="95"/>
                        <a:pt x="84" y="97"/>
                      </a:cubicBezTo>
                      <a:cubicBezTo>
                        <a:pt x="87" y="101"/>
                        <a:pt x="89" y="104"/>
                        <a:pt x="91" y="107"/>
                      </a:cubicBezTo>
                      <a:cubicBezTo>
                        <a:pt x="93" y="109"/>
                        <a:pt x="94" y="111"/>
                        <a:pt x="96" y="112"/>
                      </a:cubicBezTo>
                      <a:cubicBezTo>
                        <a:pt x="96" y="112"/>
                        <a:pt x="96" y="112"/>
                        <a:pt x="96" y="112"/>
                      </a:cubicBezTo>
                      <a:cubicBezTo>
                        <a:pt x="95" y="112"/>
                        <a:pt x="95" y="112"/>
                        <a:pt x="94" y="113"/>
                      </a:cubicBezTo>
                      <a:cubicBezTo>
                        <a:pt x="94" y="113"/>
                        <a:pt x="94" y="113"/>
                        <a:pt x="94" y="113"/>
                      </a:cubicBezTo>
                      <a:cubicBezTo>
                        <a:pt x="68" y="131"/>
                        <a:pt x="45" y="153"/>
                        <a:pt x="30" y="177"/>
                      </a:cubicBezTo>
                      <a:cubicBezTo>
                        <a:pt x="26" y="183"/>
                        <a:pt x="22" y="190"/>
                        <a:pt x="20" y="197"/>
                      </a:cubicBezTo>
                      <a:cubicBezTo>
                        <a:pt x="22" y="198"/>
                        <a:pt x="22" y="198"/>
                        <a:pt x="22" y="198"/>
                      </a:cubicBezTo>
                      <a:cubicBezTo>
                        <a:pt x="25" y="191"/>
                        <a:pt x="28" y="185"/>
                        <a:pt x="32" y="178"/>
                      </a:cubicBezTo>
                      <a:cubicBezTo>
                        <a:pt x="47" y="155"/>
                        <a:pt x="70" y="133"/>
                        <a:pt x="96" y="115"/>
                      </a:cubicBezTo>
                      <a:cubicBezTo>
                        <a:pt x="96" y="115"/>
                        <a:pt x="97" y="114"/>
                        <a:pt x="97" y="114"/>
                      </a:cubicBezTo>
                      <a:cubicBezTo>
                        <a:pt x="100" y="117"/>
                        <a:pt x="105" y="122"/>
                        <a:pt x="111" y="130"/>
                      </a:cubicBezTo>
                      <a:cubicBezTo>
                        <a:pt x="111" y="130"/>
                        <a:pt x="112" y="131"/>
                        <a:pt x="112" y="131"/>
                      </a:cubicBezTo>
                      <a:cubicBezTo>
                        <a:pt x="112" y="132"/>
                        <a:pt x="112" y="132"/>
                        <a:pt x="112" y="132"/>
                      </a:cubicBezTo>
                      <a:cubicBezTo>
                        <a:pt x="108" y="135"/>
                        <a:pt x="105" y="139"/>
                        <a:pt x="102" y="143"/>
                      </a:cubicBezTo>
                      <a:cubicBezTo>
                        <a:pt x="90" y="163"/>
                        <a:pt x="91" y="190"/>
                        <a:pt x="95" y="213"/>
                      </a:cubicBezTo>
                      <a:cubicBezTo>
                        <a:pt x="99" y="235"/>
                        <a:pt x="107" y="252"/>
                        <a:pt x="107" y="252"/>
                      </a:cubicBezTo>
                      <a:cubicBezTo>
                        <a:pt x="107" y="253"/>
                        <a:pt x="107" y="253"/>
                        <a:pt x="107" y="253"/>
                      </a:cubicBezTo>
                      <a:cubicBezTo>
                        <a:pt x="108" y="253"/>
                        <a:pt x="108" y="253"/>
                        <a:pt x="108" y="253"/>
                      </a:cubicBezTo>
                      <a:cubicBezTo>
                        <a:pt x="130" y="259"/>
                        <a:pt x="153" y="254"/>
                        <a:pt x="170" y="247"/>
                      </a:cubicBezTo>
                      <a:cubicBezTo>
                        <a:pt x="188" y="241"/>
                        <a:pt x="200" y="233"/>
                        <a:pt x="200" y="233"/>
                      </a:cubicBezTo>
                      <a:cubicBezTo>
                        <a:pt x="201" y="232"/>
                        <a:pt x="201" y="232"/>
                        <a:pt x="201" y="232"/>
                      </a:cubicBezTo>
                      <a:cubicBezTo>
                        <a:pt x="201" y="231"/>
                        <a:pt x="201" y="231"/>
                        <a:pt x="201" y="231"/>
                      </a:cubicBezTo>
                      <a:cubicBezTo>
                        <a:pt x="199" y="229"/>
                        <a:pt x="192" y="221"/>
                        <a:pt x="182" y="209"/>
                      </a:cubicBezTo>
                      <a:cubicBezTo>
                        <a:pt x="164" y="187"/>
                        <a:pt x="135" y="154"/>
                        <a:pt x="116" y="132"/>
                      </a:cubicBezTo>
                      <a:cubicBezTo>
                        <a:pt x="126" y="125"/>
                        <a:pt x="138" y="122"/>
                        <a:pt x="152" y="122"/>
                      </a:cubicBezTo>
                      <a:cubicBezTo>
                        <a:pt x="174" y="122"/>
                        <a:pt x="198" y="129"/>
                        <a:pt x="217" y="136"/>
                      </a:cubicBezTo>
                      <a:cubicBezTo>
                        <a:pt x="227" y="139"/>
                        <a:pt x="235" y="143"/>
                        <a:pt x="241" y="145"/>
                      </a:cubicBezTo>
                      <a:cubicBezTo>
                        <a:pt x="244" y="146"/>
                        <a:pt x="246" y="147"/>
                        <a:pt x="248" y="148"/>
                      </a:cubicBezTo>
                      <a:cubicBezTo>
                        <a:pt x="249" y="148"/>
                        <a:pt x="250" y="149"/>
                        <a:pt x="250" y="149"/>
                      </a:cubicBezTo>
                      <a:cubicBezTo>
                        <a:pt x="251" y="149"/>
                        <a:pt x="251" y="149"/>
                        <a:pt x="251" y="149"/>
                      </a:cubicBezTo>
                      <a:cubicBezTo>
                        <a:pt x="252" y="149"/>
                        <a:pt x="252" y="149"/>
                        <a:pt x="252" y="149"/>
                      </a:cubicBezTo>
                      <a:cubicBezTo>
                        <a:pt x="252" y="149"/>
                        <a:pt x="252" y="149"/>
                        <a:pt x="252" y="149"/>
                      </a:cubicBezTo>
                      <a:cubicBezTo>
                        <a:pt x="252" y="149"/>
                        <a:pt x="252" y="149"/>
                        <a:pt x="252" y="149"/>
                      </a:cubicBezTo>
                      <a:cubicBezTo>
                        <a:pt x="254" y="154"/>
                        <a:pt x="254" y="154"/>
                        <a:pt x="254" y="154"/>
                      </a:cubicBezTo>
                      <a:cubicBezTo>
                        <a:pt x="255" y="149"/>
                        <a:pt x="255" y="149"/>
                        <a:pt x="255" y="149"/>
                      </a:cubicBezTo>
                      <a:cubicBezTo>
                        <a:pt x="255" y="149"/>
                        <a:pt x="265" y="92"/>
                        <a:pt x="225" y="46"/>
                      </a:cubicBezTo>
                      <a:cubicBezTo>
                        <a:pt x="225" y="45"/>
                        <a:pt x="225" y="45"/>
                        <a:pt x="225" y="45"/>
                      </a:cubicBezTo>
                      <a:lnTo>
                        <a:pt x="224" y="46"/>
                      </a:lnTo>
                      <a:close/>
                      <a:moveTo>
                        <a:pt x="63" y="60"/>
                      </a:moveTo>
                      <a:cubicBezTo>
                        <a:pt x="57" y="52"/>
                        <a:pt x="52" y="44"/>
                        <a:pt x="49" y="38"/>
                      </a:cubicBezTo>
                      <a:cubicBezTo>
                        <a:pt x="46" y="34"/>
                        <a:pt x="44" y="31"/>
                        <a:pt x="43" y="30"/>
                      </a:cubicBezTo>
                      <a:cubicBezTo>
                        <a:pt x="55" y="18"/>
                        <a:pt x="76" y="11"/>
                        <a:pt x="93" y="7"/>
                      </a:cubicBezTo>
                      <a:cubicBezTo>
                        <a:pt x="102" y="5"/>
                        <a:pt x="111" y="4"/>
                        <a:pt x="117" y="4"/>
                      </a:cubicBezTo>
                      <a:cubicBezTo>
                        <a:pt x="120" y="3"/>
                        <a:pt x="123" y="3"/>
                        <a:pt x="125" y="3"/>
                      </a:cubicBezTo>
                      <a:cubicBezTo>
                        <a:pt x="126" y="3"/>
                        <a:pt x="127" y="3"/>
                        <a:pt x="127" y="3"/>
                      </a:cubicBezTo>
                      <a:cubicBezTo>
                        <a:pt x="128" y="3"/>
                        <a:pt x="128" y="3"/>
                        <a:pt x="128" y="3"/>
                      </a:cubicBezTo>
                      <a:cubicBezTo>
                        <a:pt x="128" y="4"/>
                        <a:pt x="127" y="5"/>
                        <a:pt x="127" y="6"/>
                      </a:cubicBezTo>
                      <a:cubicBezTo>
                        <a:pt x="124" y="15"/>
                        <a:pt x="110" y="45"/>
                        <a:pt x="96" y="68"/>
                      </a:cubicBezTo>
                      <a:cubicBezTo>
                        <a:pt x="91" y="76"/>
                        <a:pt x="86" y="83"/>
                        <a:pt x="81" y="88"/>
                      </a:cubicBezTo>
                      <a:cubicBezTo>
                        <a:pt x="76" y="79"/>
                        <a:pt x="69" y="70"/>
                        <a:pt x="63" y="60"/>
                      </a:cubicBezTo>
                      <a:close/>
                      <a:moveTo>
                        <a:pt x="164" y="191"/>
                      </a:moveTo>
                      <a:cubicBezTo>
                        <a:pt x="173" y="202"/>
                        <a:pt x="181" y="212"/>
                        <a:pt x="187" y="219"/>
                      </a:cubicBezTo>
                      <a:cubicBezTo>
                        <a:pt x="192" y="225"/>
                        <a:pt x="196" y="229"/>
                        <a:pt x="197" y="231"/>
                      </a:cubicBezTo>
                      <a:cubicBezTo>
                        <a:pt x="197" y="231"/>
                        <a:pt x="197" y="232"/>
                        <a:pt x="196" y="232"/>
                      </a:cubicBezTo>
                      <a:cubicBezTo>
                        <a:pt x="187" y="238"/>
                        <a:pt x="146" y="260"/>
                        <a:pt x="109" y="251"/>
                      </a:cubicBezTo>
                      <a:cubicBezTo>
                        <a:pt x="109" y="250"/>
                        <a:pt x="109" y="250"/>
                        <a:pt x="108" y="249"/>
                      </a:cubicBezTo>
                      <a:cubicBezTo>
                        <a:pt x="106" y="242"/>
                        <a:pt x="99" y="224"/>
                        <a:pt x="97" y="204"/>
                      </a:cubicBezTo>
                      <a:cubicBezTo>
                        <a:pt x="94" y="184"/>
                        <a:pt x="94" y="161"/>
                        <a:pt x="105" y="145"/>
                      </a:cubicBezTo>
                      <a:cubicBezTo>
                        <a:pt x="107" y="141"/>
                        <a:pt x="110" y="137"/>
                        <a:pt x="114" y="134"/>
                      </a:cubicBezTo>
                      <a:cubicBezTo>
                        <a:pt x="114" y="134"/>
                        <a:pt x="114" y="134"/>
                        <a:pt x="114" y="134"/>
                      </a:cubicBezTo>
                      <a:cubicBezTo>
                        <a:pt x="128" y="150"/>
                        <a:pt x="147" y="172"/>
                        <a:pt x="164" y="191"/>
                      </a:cubicBezTo>
                      <a:close/>
                      <a:moveTo>
                        <a:pt x="252" y="115"/>
                      </a:moveTo>
                      <a:cubicBezTo>
                        <a:pt x="253" y="125"/>
                        <a:pt x="253" y="133"/>
                        <a:pt x="253" y="139"/>
                      </a:cubicBezTo>
                      <a:cubicBezTo>
                        <a:pt x="253" y="142"/>
                        <a:pt x="252" y="144"/>
                        <a:pt x="252" y="146"/>
                      </a:cubicBezTo>
                      <a:cubicBezTo>
                        <a:pt x="251" y="145"/>
                        <a:pt x="251" y="145"/>
                        <a:pt x="251" y="145"/>
                      </a:cubicBezTo>
                      <a:cubicBezTo>
                        <a:pt x="250" y="146"/>
                        <a:pt x="250" y="146"/>
                        <a:pt x="250" y="146"/>
                      </a:cubicBezTo>
                      <a:cubicBezTo>
                        <a:pt x="249" y="146"/>
                        <a:pt x="247" y="145"/>
                        <a:pt x="245" y="144"/>
                      </a:cubicBezTo>
                      <a:cubicBezTo>
                        <a:pt x="233" y="139"/>
                        <a:pt x="209" y="128"/>
                        <a:pt x="183" y="123"/>
                      </a:cubicBezTo>
                      <a:cubicBezTo>
                        <a:pt x="158" y="118"/>
                        <a:pt x="132" y="117"/>
                        <a:pt x="115" y="130"/>
                      </a:cubicBezTo>
                      <a:cubicBezTo>
                        <a:pt x="108" y="122"/>
                        <a:pt x="102" y="116"/>
                        <a:pt x="100" y="112"/>
                      </a:cubicBezTo>
                      <a:cubicBezTo>
                        <a:pt x="100" y="112"/>
                        <a:pt x="100" y="112"/>
                        <a:pt x="100" y="112"/>
                      </a:cubicBezTo>
                      <a:cubicBezTo>
                        <a:pt x="116" y="101"/>
                        <a:pt x="132" y="92"/>
                        <a:pt x="147" y="83"/>
                      </a:cubicBezTo>
                      <a:cubicBezTo>
                        <a:pt x="168" y="72"/>
                        <a:pt x="188" y="63"/>
                        <a:pt x="202" y="57"/>
                      </a:cubicBezTo>
                      <a:cubicBezTo>
                        <a:pt x="209" y="54"/>
                        <a:pt x="215" y="52"/>
                        <a:pt x="219" y="50"/>
                      </a:cubicBezTo>
                      <a:cubicBezTo>
                        <a:pt x="221" y="49"/>
                        <a:pt x="223" y="49"/>
                        <a:pt x="224" y="48"/>
                      </a:cubicBezTo>
                      <a:cubicBezTo>
                        <a:pt x="243" y="71"/>
                        <a:pt x="250" y="95"/>
                        <a:pt x="252"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grpSp>
      </p:grpSp>
      <p:sp>
        <p:nvSpPr>
          <p:cNvPr id="16" name="PA-文本框 10">
            <a:extLst>
              <a:ext uri="{FF2B5EF4-FFF2-40B4-BE49-F238E27FC236}">
                <a16:creationId xmlns:a16="http://schemas.microsoft.com/office/drawing/2014/main" id="{F698C971-8174-41EE-A954-70BF5C7BCD34}"/>
              </a:ext>
            </a:extLst>
          </p:cNvPr>
          <p:cNvSpPr txBox="1"/>
          <p:nvPr>
            <p:custDataLst>
              <p:tags r:id="rId4"/>
            </p:custDataLst>
          </p:nvPr>
        </p:nvSpPr>
        <p:spPr>
          <a:xfrm>
            <a:off x="4000560" y="2984402"/>
            <a:ext cx="4588104" cy="1036823"/>
          </a:xfrm>
          <a:prstGeom prst="rect">
            <a:avLst/>
          </a:prstGeom>
          <a:noFill/>
        </p:spPr>
        <p:txBody>
          <a:bodyPr wrap="square" lIns="51435" tIns="25718" rIns="51435" bIns="25718">
            <a:spAutoFit/>
          </a:bodyPr>
          <a:lstStyle/>
          <a:p>
            <a:pPr algn="ctr">
              <a:defRPr/>
            </a:pPr>
            <a:r>
              <a:rPr lang="zh-CN" altLang="en-US" sz="3200" b="1" dirty="0">
                <a:solidFill>
                  <a:schemeClr val="bg1"/>
                </a:solidFill>
                <a:latin typeface="思源黑体 CN Bold" panose="020B0800000000000000" pitchFamily="34" charset="-122"/>
                <a:ea typeface="思源黑体 CN Bold" panose="020B0800000000000000" pitchFamily="34" charset="-122"/>
                <a:sym typeface="+mn-ea"/>
              </a:rPr>
              <a:t>代谢组学在药物研究中的应用</a:t>
            </a:r>
          </a:p>
        </p:txBody>
      </p:sp>
      <p:sp>
        <p:nvSpPr>
          <p:cNvPr id="3" name="标题 2">
            <a:extLst>
              <a:ext uri="{FF2B5EF4-FFF2-40B4-BE49-F238E27FC236}">
                <a16:creationId xmlns:a16="http://schemas.microsoft.com/office/drawing/2014/main" id="{76CDFD96-C88E-4597-9D12-DD9C74633FD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4374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884241" y="483988"/>
            <a:ext cx="5367251" cy="1120864"/>
            <a:chOff x="3195372" y="-451496"/>
            <a:chExt cx="7156335" cy="1494485"/>
          </a:xfrm>
        </p:grpSpPr>
        <p:sp>
          <p:nvSpPr>
            <p:cNvPr id="36" name="矩形 35"/>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7" name="TextBox 36"/>
            <p:cNvSpPr txBox="1"/>
            <p:nvPr/>
          </p:nvSpPr>
          <p:spPr>
            <a:xfrm>
              <a:off x="3195372" y="-451496"/>
              <a:ext cx="7156335" cy="779700"/>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代谢组学药物研究相关应用</a:t>
              </a:r>
              <a:endParaRPr lang="en-GB" sz="3200" b="1" dirty="0">
                <a:solidFill>
                  <a:srgbClr val="C00000"/>
                </a:solidFill>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EB15839A-1194-4E66-AC21-EAF55BB8A943}"/>
              </a:ext>
            </a:extLst>
          </p:cNvPr>
          <p:cNvGrpSpPr/>
          <p:nvPr/>
        </p:nvGrpSpPr>
        <p:grpSpPr>
          <a:xfrm>
            <a:off x="669107" y="2119700"/>
            <a:ext cx="7769814" cy="3039879"/>
            <a:chOff x="669107" y="2119700"/>
            <a:chExt cx="7978403" cy="3039879"/>
          </a:xfrm>
        </p:grpSpPr>
        <p:grpSp>
          <p:nvGrpSpPr>
            <p:cNvPr id="3" name="PA-组合 1">
              <a:extLst>
                <a:ext uri="{FF2B5EF4-FFF2-40B4-BE49-F238E27FC236}">
                  <a16:creationId xmlns:a16="http://schemas.microsoft.com/office/drawing/2014/main" id="{16504420-C64D-4855-8423-E088DFCADD99}"/>
                </a:ext>
              </a:extLst>
            </p:cNvPr>
            <p:cNvGrpSpPr/>
            <p:nvPr>
              <p:custDataLst>
                <p:tags r:id="rId1"/>
              </p:custDataLst>
            </p:nvPr>
          </p:nvGrpSpPr>
          <p:grpSpPr>
            <a:xfrm>
              <a:off x="3273979" y="2295687"/>
              <a:ext cx="2596042" cy="2357056"/>
              <a:chOff x="4366990" y="2349716"/>
              <a:chExt cx="3461389" cy="3142741"/>
            </a:xfrm>
          </p:grpSpPr>
          <p:sp>
            <p:nvSpPr>
              <p:cNvPr id="4" name="PA-Freeform: Shape 3">
                <a:extLst>
                  <a:ext uri="{FF2B5EF4-FFF2-40B4-BE49-F238E27FC236}">
                    <a16:creationId xmlns:a16="http://schemas.microsoft.com/office/drawing/2014/main" id="{46B9FD48-7747-4CF7-BE40-EF88B330C139}"/>
                  </a:ext>
                </a:extLst>
              </p:cNvPr>
              <p:cNvSpPr/>
              <p:nvPr>
                <p:custDataLst>
                  <p:tags r:id="rId8"/>
                </p:custDataLst>
              </p:nvPr>
            </p:nvSpPr>
            <p:spPr>
              <a:xfrm>
                <a:off x="4977729" y="2698762"/>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bg1">
                  <a:lumMod val="85000"/>
                </a:schemeClr>
              </a:solidFill>
              <a:ln w="12700">
                <a:miter lim="400000"/>
              </a:ln>
            </p:spPr>
            <p:txBody>
              <a:bodyPr anchor="ct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5" name="PA-Freeform: Shape 8">
                <a:extLst>
                  <a:ext uri="{FF2B5EF4-FFF2-40B4-BE49-F238E27FC236}">
                    <a16:creationId xmlns:a16="http://schemas.microsoft.com/office/drawing/2014/main" id="{A2E77C01-8375-4C47-8AF5-6556DE77C96C}"/>
                  </a:ext>
                </a:extLst>
              </p:cNvPr>
              <p:cNvSpPr/>
              <p:nvPr>
                <p:custDataLst>
                  <p:tags r:id="rId9"/>
                </p:custDataLst>
              </p:nvPr>
            </p:nvSpPr>
            <p:spPr>
              <a:xfrm>
                <a:off x="7047449" y="3564504"/>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rgbClr val="AEBBD0"/>
              </a:solidFill>
              <a:ln w="12700" cap="flat">
                <a:noFill/>
                <a:miter lim="400000"/>
              </a:ln>
              <a:effectLst/>
            </p:spPr>
            <p:txBody>
              <a:bodyPr anchor="ct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6" name="PA-Freeform: Shape 11">
                <a:extLst>
                  <a:ext uri="{FF2B5EF4-FFF2-40B4-BE49-F238E27FC236}">
                    <a16:creationId xmlns:a16="http://schemas.microsoft.com/office/drawing/2014/main" id="{93D9AC82-CA53-414D-8DF5-67A95A1B789C}"/>
                  </a:ext>
                </a:extLst>
              </p:cNvPr>
              <p:cNvSpPr/>
              <p:nvPr>
                <p:custDataLst>
                  <p:tags r:id="rId10"/>
                </p:custDataLst>
              </p:nvPr>
            </p:nvSpPr>
            <p:spPr>
              <a:xfrm>
                <a:off x="5045587" y="2349716"/>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rgbClr val="D97980"/>
              </a:solidFill>
              <a:ln w="12700" cap="flat">
                <a:noFill/>
                <a:miter lim="400000"/>
              </a:ln>
              <a:effectLst/>
            </p:spPr>
            <p:txBody>
              <a:bodyPr anchor="ct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7" name="PA-Freeform: Shape 20">
                <a:extLst>
                  <a:ext uri="{FF2B5EF4-FFF2-40B4-BE49-F238E27FC236}">
                    <a16:creationId xmlns:a16="http://schemas.microsoft.com/office/drawing/2014/main" id="{08F30B0D-4695-44AA-BD69-07B7C304F05C}"/>
                  </a:ext>
                </a:extLst>
              </p:cNvPr>
              <p:cNvSpPr/>
              <p:nvPr>
                <p:custDataLst>
                  <p:tags r:id="rId11"/>
                </p:custDataLst>
              </p:nvPr>
            </p:nvSpPr>
            <p:spPr>
              <a:xfrm>
                <a:off x="4366990" y="3564509"/>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rgbClr val="AEBBD0"/>
              </a:solidFill>
              <a:ln w="12700" cap="flat">
                <a:noFill/>
                <a:miter lim="400000"/>
              </a:ln>
              <a:effectLst/>
            </p:spPr>
            <p:txBody>
              <a:bodyPr anchor="ct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8" name="PA-Freeform: Shape 5">
                <a:extLst>
                  <a:ext uri="{FF2B5EF4-FFF2-40B4-BE49-F238E27FC236}">
                    <a16:creationId xmlns:a16="http://schemas.microsoft.com/office/drawing/2014/main" id="{4213DBC8-6EEC-444A-91BA-D6CCCE969519}"/>
                  </a:ext>
                </a:extLst>
              </p:cNvPr>
              <p:cNvSpPr/>
              <p:nvPr>
                <p:custDataLst>
                  <p:tags r:id="rId12"/>
                </p:custDataLst>
              </p:nvPr>
            </p:nvSpPr>
            <p:spPr>
              <a:xfrm>
                <a:off x="6368851" y="2437263"/>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rgbClr val="AEBBD0"/>
              </a:solidFill>
              <a:ln w="12700" cap="flat">
                <a:noFill/>
                <a:miter lim="400000"/>
              </a:ln>
              <a:effectLst/>
            </p:spPr>
            <p:txBody>
              <a:bodyPr anchor="ct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9" name="PA-Freeform: Shape 14">
                <a:extLst>
                  <a:ext uri="{FF2B5EF4-FFF2-40B4-BE49-F238E27FC236}">
                    <a16:creationId xmlns:a16="http://schemas.microsoft.com/office/drawing/2014/main" id="{DE808726-4C99-4ED7-89DE-6E35BE739ED0}"/>
                  </a:ext>
                </a:extLst>
              </p:cNvPr>
              <p:cNvSpPr/>
              <p:nvPr>
                <p:custDataLst>
                  <p:tags r:id="rId13"/>
                </p:custDataLst>
              </p:nvPr>
            </p:nvSpPr>
            <p:spPr>
              <a:xfrm>
                <a:off x="5045587" y="4711492"/>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rgbClr val="AEBBD0"/>
              </a:solidFill>
              <a:ln w="12700" cap="flat">
                <a:noFill/>
                <a:miter lim="400000"/>
              </a:ln>
              <a:effectLst/>
            </p:spPr>
            <p:txBody>
              <a:bodyPr anchor="ct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0" name="PA-Freeform: Shape 17">
                <a:extLst>
                  <a:ext uri="{FF2B5EF4-FFF2-40B4-BE49-F238E27FC236}">
                    <a16:creationId xmlns:a16="http://schemas.microsoft.com/office/drawing/2014/main" id="{7AFE145E-30CB-48FC-ACAE-0D70A18910B0}"/>
                  </a:ext>
                </a:extLst>
              </p:cNvPr>
              <p:cNvSpPr/>
              <p:nvPr>
                <p:custDataLst>
                  <p:tags r:id="rId14"/>
                </p:custDataLst>
              </p:nvPr>
            </p:nvSpPr>
            <p:spPr>
              <a:xfrm>
                <a:off x="6368851" y="4711492"/>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rgbClr val="AEBBD0"/>
              </a:solidFill>
              <a:ln w="12700" cap="flat">
                <a:noFill/>
                <a:miter lim="400000"/>
              </a:ln>
              <a:effectLst/>
            </p:spPr>
            <p:txBody>
              <a:bodyPr anchor="ct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1" name="PA-Freeform: Shape 8">
                <a:extLst>
                  <a:ext uri="{FF2B5EF4-FFF2-40B4-BE49-F238E27FC236}">
                    <a16:creationId xmlns:a16="http://schemas.microsoft.com/office/drawing/2014/main" id="{0AAE56E1-23D1-4019-9F25-55857C684F3B}"/>
                  </a:ext>
                </a:extLst>
              </p:cNvPr>
              <p:cNvSpPr/>
              <p:nvPr>
                <p:custDataLst>
                  <p:tags r:id="rId15"/>
                </p:custDataLst>
              </p:nvPr>
            </p:nvSpPr>
            <p:spPr>
              <a:xfrm>
                <a:off x="7266198" y="3783546"/>
                <a:ext cx="343432" cy="342872"/>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2" name="PA-Freeform: Shape 11">
                <a:extLst>
                  <a:ext uri="{FF2B5EF4-FFF2-40B4-BE49-F238E27FC236}">
                    <a16:creationId xmlns:a16="http://schemas.microsoft.com/office/drawing/2014/main" id="{5E152CA8-FD15-4F93-B668-868AF3B55421}"/>
                  </a:ext>
                </a:extLst>
              </p:cNvPr>
              <p:cNvSpPr/>
              <p:nvPr>
                <p:custDataLst>
                  <p:tags r:id="rId16"/>
                </p:custDataLst>
              </p:nvPr>
            </p:nvSpPr>
            <p:spPr>
              <a:xfrm>
                <a:off x="5279461" y="2568473"/>
                <a:ext cx="313212" cy="343436"/>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3" name="PA-Freeform: Shape 20">
                <a:extLst>
                  <a:ext uri="{FF2B5EF4-FFF2-40B4-BE49-F238E27FC236}">
                    <a16:creationId xmlns:a16="http://schemas.microsoft.com/office/drawing/2014/main" id="{144DD830-6005-465F-BC5D-B8F7F64A266F}"/>
                  </a:ext>
                </a:extLst>
              </p:cNvPr>
              <p:cNvSpPr/>
              <p:nvPr>
                <p:custDataLst>
                  <p:tags r:id="rId17"/>
                </p:custDataLst>
              </p:nvPr>
            </p:nvSpPr>
            <p:spPr>
              <a:xfrm>
                <a:off x="4591312" y="3783263"/>
                <a:ext cx="332315" cy="343436"/>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4" name="PA-Freeform: Shape 5">
                <a:extLst>
                  <a:ext uri="{FF2B5EF4-FFF2-40B4-BE49-F238E27FC236}">
                    <a16:creationId xmlns:a16="http://schemas.microsoft.com/office/drawing/2014/main" id="{5C886736-0380-4AA3-9D08-4A91812F4543}"/>
                  </a:ext>
                </a:extLst>
              </p:cNvPr>
              <p:cNvSpPr/>
              <p:nvPr>
                <p:custDataLst>
                  <p:tags r:id="rId18"/>
                </p:custDataLst>
              </p:nvPr>
            </p:nvSpPr>
            <p:spPr>
              <a:xfrm>
                <a:off x="6602717" y="2656020"/>
                <a:ext cx="313206" cy="343430"/>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5" name="PA-Freeform: Shape 14">
                <a:extLst>
                  <a:ext uri="{FF2B5EF4-FFF2-40B4-BE49-F238E27FC236}">
                    <a16:creationId xmlns:a16="http://schemas.microsoft.com/office/drawing/2014/main" id="{F69811BF-CA6E-4D1D-AA81-A2E9726F239D}"/>
                  </a:ext>
                </a:extLst>
              </p:cNvPr>
              <p:cNvSpPr/>
              <p:nvPr>
                <p:custDataLst>
                  <p:tags r:id="rId19"/>
                </p:custDataLst>
              </p:nvPr>
            </p:nvSpPr>
            <p:spPr>
              <a:xfrm>
                <a:off x="5293130" y="4930250"/>
                <a:ext cx="285844" cy="343428"/>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6" name="PA-Freeform: Shape 17">
                <a:extLst>
                  <a:ext uri="{FF2B5EF4-FFF2-40B4-BE49-F238E27FC236}">
                    <a16:creationId xmlns:a16="http://schemas.microsoft.com/office/drawing/2014/main" id="{4278CBF9-B7EA-461E-9394-2618504BBFCD}"/>
                  </a:ext>
                </a:extLst>
              </p:cNvPr>
              <p:cNvSpPr/>
              <p:nvPr>
                <p:custDataLst>
                  <p:tags r:id="rId20"/>
                </p:custDataLst>
              </p:nvPr>
            </p:nvSpPr>
            <p:spPr>
              <a:xfrm>
                <a:off x="6616023" y="4930256"/>
                <a:ext cx="286597" cy="343438"/>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400">
                  <a:latin typeface="微软雅黑" panose="020B0503020204020204" pitchFamily="34" charset="-122"/>
                  <a:ea typeface="微软雅黑" panose="020B0503020204020204" pitchFamily="34" charset="-122"/>
                  <a:sym typeface="Century Gothic" panose="020B0502020202020204" pitchFamily="34" charset="0"/>
                </a:endParaRPr>
              </a:p>
            </p:txBody>
          </p:sp>
        </p:grpSp>
        <p:sp>
          <p:nvSpPr>
            <p:cNvPr id="18" name="PA-矩形 22">
              <a:extLst>
                <a:ext uri="{FF2B5EF4-FFF2-40B4-BE49-F238E27FC236}">
                  <a16:creationId xmlns:a16="http://schemas.microsoft.com/office/drawing/2014/main" id="{6060C6BE-3E0A-4241-ABBA-52C9E82787F6}"/>
                </a:ext>
              </a:extLst>
            </p:cNvPr>
            <p:cNvSpPr/>
            <p:nvPr>
              <p:custDataLst>
                <p:tags r:id="rId2"/>
              </p:custDataLst>
            </p:nvPr>
          </p:nvSpPr>
          <p:spPr>
            <a:xfrm>
              <a:off x="669107" y="2135854"/>
              <a:ext cx="270709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rgbClr val="FF0000"/>
                  </a:solidFill>
                  <a:latin typeface="微软雅黑" panose="020B0503020204020204" pitchFamily="34" charset="-122"/>
                  <a:ea typeface="微软雅黑" panose="020B0503020204020204" pitchFamily="34" charset="-122"/>
                  <a:sym typeface="Century Gothic" panose="020B0502020202020204" pitchFamily="34" charset="0"/>
                </a:rPr>
                <a:t>研究药物的作用机制</a:t>
              </a:r>
            </a:p>
          </p:txBody>
        </p:sp>
        <p:sp>
          <p:nvSpPr>
            <p:cNvPr id="21" name="PA-矩形 37">
              <a:extLst>
                <a:ext uri="{FF2B5EF4-FFF2-40B4-BE49-F238E27FC236}">
                  <a16:creationId xmlns:a16="http://schemas.microsoft.com/office/drawing/2014/main" id="{F4DD7D3B-EFBC-42EC-B4B9-E12BBF0699F4}"/>
                </a:ext>
              </a:extLst>
            </p:cNvPr>
            <p:cNvSpPr/>
            <p:nvPr>
              <p:custDataLst>
                <p:tags r:id="rId3"/>
              </p:custDataLst>
            </p:nvPr>
          </p:nvSpPr>
          <p:spPr>
            <a:xfrm>
              <a:off x="669107" y="3247864"/>
              <a:ext cx="2437806"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评价药物的安全性</a:t>
              </a:r>
            </a:p>
          </p:txBody>
        </p:sp>
        <p:sp>
          <p:nvSpPr>
            <p:cNvPr id="24" name="PA-矩形 46">
              <a:extLst>
                <a:ext uri="{FF2B5EF4-FFF2-40B4-BE49-F238E27FC236}">
                  <a16:creationId xmlns:a16="http://schemas.microsoft.com/office/drawing/2014/main" id="{1F1D4600-2E7C-4D71-BEDA-A0A9039D8BFC}"/>
                </a:ext>
              </a:extLst>
            </p:cNvPr>
            <p:cNvSpPr/>
            <p:nvPr>
              <p:custDataLst>
                <p:tags r:id="rId4"/>
              </p:custDataLst>
            </p:nvPr>
          </p:nvSpPr>
          <p:spPr>
            <a:xfrm>
              <a:off x="669107" y="4359873"/>
              <a:ext cx="2437806"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评价药物的有效性</a:t>
              </a:r>
            </a:p>
          </p:txBody>
        </p:sp>
        <p:sp>
          <p:nvSpPr>
            <p:cNvPr id="27" name="PA-矩形 55">
              <a:extLst>
                <a:ext uri="{FF2B5EF4-FFF2-40B4-BE49-F238E27FC236}">
                  <a16:creationId xmlns:a16="http://schemas.microsoft.com/office/drawing/2014/main" id="{D0B36324-3576-4F8F-8138-E81A23D2AE5E}"/>
                </a:ext>
              </a:extLst>
            </p:cNvPr>
            <p:cNvSpPr/>
            <p:nvPr>
              <p:custDataLst>
                <p:tags r:id="rId5"/>
              </p:custDataLst>
            </p:nvPr>
          </p:nvSpPr>
          <p:spPr>
            <a:xfrm>
              <a:off x="5810433" y="2119700"/>
              <a:ext cx="2837077" cy="430374"/>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分析药物相互作用关系</a:t>
              </a:r>
            </a:p>
          </p:txBody>
        </p:sp>
        <p:sp>
          <p:nvSpPr>
            <p:cNvPr id="30" name="PA-矩形 61">
              <a:extLst>
                <a:ext uri="{FF2B5EF4-FFF2-40B4-BE49-F238E27FC236}">
                  <a16:creationId xmlns:a16="http://schemas.microsoft.com/office/drawing/2014/main" id="{B8AE87D5-49ED-419E-8CED-1B594AEBF5BC}"/>
                </a:ext>
              </a:extLst>
            </p:cNvPr>
            <p:cNvSpPr/>
            <p:nvPr>
              <p:custDataLst>
                <p:tags r:id="rId6"/>
              </p:custDataLst>
            </p:nvPr>
          </p:nvSpPr>
          <p:spPr>
            <a:xfrm>
              <a:off x="6104615" y="3239787"/>
              <a:ext cx="2437806" cy="799706"/>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药物或毒物对靶器官的作用</a:t>
              </a:r>
            </a:p>
          </p:txBody>
        </p:sp>
        <p:sp>
          <p:nvSpPr>
            <p:cNvPr id="33" name="PA-矩形 64">
              <a:extLst>
                <a:ext uri="{FF2B5EF4-FFF2-40B4-BE49-F238E27FC236}">
                  <a16:creationId xmlns:a16="http://schemas.microsoft.com/office/drawing/2014/main" id="{7B272351-C0D7-4B46-BA97-9E51DE4B48BB}"/>
                </a:ext>
              </a:extLst>
            </p:cNvPr>
            <p:cNvSpPr/>
            <p:nvPr>
              <p:custDataLst>
                <p:tags r:id="rId7"/>
              </p:custDataLst>
            </p:nvPr>
          </p:nvSpPr>
          <p:spPr>
            <a:xfrm>
              <a:off x="6104615" y="4359873"/>
              <a:ext cx="2437806" cy="799706"/>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药物临床试验中药效监测</a:t>
              </a:r>
            </a:p>
          </p:txBody>
        </p:sp>
        <p:sp>
          <p:nvSpPr>
            <p:cNvPr id="2" name="TextBox 1"/>
            <p:cNvSpPr txBox="1"/>
            <p:nvPr/>
          </p:nvSpPr>
          <p:spPr>
            <a:xfrm>
              <a:off x="1166115" y="2541727"/>
              <a:ext cx="1732547" cy="584775"/>
            </a:xfrm>
            <a:prstGeom prst="rect">
              <a:avLst/>
            </a:prstGeom>
            <a:noFill/>
            <a:ln w="28575">
              <a:solidFill>
                <a:schemeClr val="accent1">
                  <a:lumMod val="60000"/>
                  <a:lumOff val="40000"/>
                </a:schemeClr>
              </a:solidFill>
            </a:ln>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非靶向代谢组学</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靶向代谢组学</a:t>
              </a:r>
              <a:endParaRPr lang="en-GB" sz="1600" dirty="0">
                <a:latin typeface="微软雅黑" panose="020B0503020204020204" pitchFamily="34" charset="-122"/>
                <a:ea typeface="微软雅黑" panose="020B0503020204020204" pitchFamily="34" charset="-122"/>
              </a:endParaRPr>
            </a:p>
          </p:txBody>
        </p:sp>
      </p:grpSp>
      <p:sp>
        <p:nvSpPr>
          <p:cNvPr id="38" name="TextBox 37"/>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10</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613831" y="311042"/>
            <a:ext cx="6153060" cy="552822"/>
            <a:chOff x="3099232" y="357189"/>
            <a:chExt cx="8204080" cy="737095"/>
          </a:xfrm>
        </p:grpSpPr>
        <p:sp>
          <p:nvSpPr>
            <p:cNvPr id="28" name="矩形 27"/>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 name="TextBox 28"/>
            <p:cNvSpPr txBox="1"/>
            <p:nvPr/>
          </p:nvSpPr>
          <p:spPr>
            <a:xfrm>
              <a:off x="3099232" y="396658"/>
              <a:ext cx="8204080" cy="697626"/>
            </a:xfrm>
            <a:prstGeom prst="rect">
              <a:avLst/>
            </a:prstGeom>
            <a:noFill/>
          </p:spPr>
          <p:txBody>
            <a:bodyPr wrap="square" rtlCol="0">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非靶向代谢组学在中药研究中的应用</a:t>
              </a:r>
              <a:endParaRPr lang="en-GB" sz="2800" b="1" dirty="0">
                <a:solidFill>
                  <a:srgbClr val="C00000"/>
                </a:solidFill>
                <a:latin typeface="微软雅黑" panose="020B0503020204020204" pitchFamily="34" charset="-122"/>
                <a:ea typeface="微软雅黑" panose="020B0503020204020204" pitchFamily="34" charset="-122"/>
              </a:endParaRPr>
            </a:p>
          </p:txBody>
        </p:sp>
      </p:grpSp>
      <p:sp>
        <p:nvSpPr>
          <p:cNvPr id="30" name="TextBox 29"/>
          <p:cNvSpPr txBox="1"/>
          <p:nvPr/>
        </p:nvSpPr>
        <p:spPr>
          <a:xfrm>
            <a:off x="617173" y="1074726"/>
            <a:ext cx="7757173" cy="1707199"/>
          </a:xfrm>
          <a:prstGeom prst="rect">
            <a:avLst/>
          </a:prstGeom>
          <a:noFill/>
          <a:ln w="28575">
            <a:solidFill>
              <a:schemeClr val="accent1">
                <a:lumMod val="60000"/>
                <a:lumOff val="40000"/>
              </a:schemeClr>
            </a:solidFill>
            <a:prstDash val="dash"/>
          </a:ln>
        </p:spPr>
        <p:txBody>
          <a:bodyPr wrap="square" rtlCol="0">
            <a:spAutoFit/>
          </a:bodyPr>
          <a:lstStyle/>
          <a:p>
            <a:pPr marL="257175" indent="-257175">
              <a:lnSpc>
                <a:spcPct val="150000"/>
              </a:lnSpc>
              <a:buFont typeface="Wingdings" panose="05000000000000000000" pitchFamily="2" charset="2"/>
              <a:buChar char="Ø"/>
            </a:pPr>
            <a:r>
              <a:rPr lang="zh-CN" altLang="en-US" b="1" dirty="0">
                <a:latin typeface="微软雅黑 Light" panose="020B0502040204020203" pitchFamily="34" charset="-122"/>
                <a:ea typeface="微软雅黑 Light" panose="020B0502040204020203" pitchFamily="34" charset="-122"/>
              </a:rPr>
              <a:t>中药尤其是中药复方物质基础复杂，并且通过多组分协同、多靶点发挥整体药效作用，这种复杂性给中医药现代化带来很多困难。</a:t>
            </a:r>
            <a:endParaRPr lang="en-US" altLang="zh-CN" b="1" dirty="0">
              <a:latin typeface="微软雅黑 Light" panose="020B0502040204020203" pitchFamily="34" charset="-122"/>
              <a:ea typeface="微软雅黑 Light" panose="020B0502040204020203" pitchFamily="34" charset="-122"/>
            </a:endParaRPr>
          </a:p>
          <a:p>
            <a:pPr marL="257175" indent="-257175">
              <a:lnSpc>
                <a:spcPct val="150000"/>
              </a:lnSpc>
              <a:buFont typeface="Wingdings" panose="05000000000000000000" pitchFamily="2" charset="2"/>
              <a:buChar char="Ø"/>
            </a:pPr>
            <a:r>
              <a:rPr lang="zh-CN" altLang="en-US" b="1" dirty="0">
                <a:latin typeface="微软雅黑 Light" panose="020B0502040204020203" pitchFamily="34" charset="-122"/>
                <a:ea typeface="微软雅黑 Light" panose="020B0502040204020203" pitchFamily="34" charset="-122"/>
              </a:rPr>
              <a:t>非靶向代谢组学可以监测生物体受外界刺激后产生的整体代谢物的变化，契合中医药治疗的整体观，为中医药现代化研究提供了很好的发展方向。</a:t>
            </a:r>
            <a:endParaRPr lang="en-GB" b="1" dirty="0">
              <a:latin typeface="微软雅黑 Light" panose="020B0502040204020203" pitchFamily="34" charset="-122"/>
              <a:ea typeface="微软雅黑 Light" panose="020B0502040204020203" pitchFamily="34" charset="-122"/>
            </a:endParaRPr>
          </a:p>
        </p:txBody>
      </p:sp>
      <p:sp>
        <p:nvSpPr>
          <p:cNvPr id="31" name="TextBox 30"/>
          <p:cNvSpPr txBox="1"/>
          <p:nvPr/>
        </p:nvSpPr>
        <p:spPr>
          <a:xfrm>
            <a:off x="700297" y="3050868"/>
            <a:ext cx="7301143" cy="874407"/>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本次以冬青科岭南道地中药</a:t>
            </a:r>
            <a:r>
              <a:rPr lang="zh-CN" altLang="en-US" b="1" dirty="0">
                <a:solidFill>
                  <a:srgbClr val="FF0000"/>
                </a:solidFill>
                <a:latin typeface="微软雅黑" panose="020B0503020204020204" pitchFamily="34" charset="-122"/>
                <a:ea typeface="微软雅黑" panose="020B0503020204020204" pitchFamily="34" charset="-122"/>
              </a:rPr>
              <a:t>毛冬青</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FF0000"/>
                </a:solidFill>
                <a:latin typeface="微软雅黑" panose="020B0503020204020204" pitchFamily="34" charset="-122"/>
                <a:ea typeface="微软雅黑" panose="020B0503020204020204" pitchFamily="34" charset="-122"/>
              </a:rPr>
              <a:t>救必应</a:t>
            </a:r>
            <a:r>
              <a:rPr lang="zh-CN" altLang="en-US" b="1" dirty="0">
                <a:latin typeface="微软雅黑" panose="020B0503020204020204" pitchFamily="34" charset="-122"/>
                <a:ea typeface="微软雅黑" panose="020B0503020204020204" pitchFamily="34" charset="-122"/>
              </a:rPr>
              <a:t>为例，讲解</a:t>
            </a:r>
            <a:r>
              <a:rPr lang="zh-CN" altLang="en-US" b="1" dirty="0">
                <a:solidFill>
                  <a:srgbClr val="FF0000"/>
                </a:solidFill>
                <a:latin typeface="微软雅黑" panose="020B0503020204020204" pitchFamily="34" charset="-122"/>
                <a:ea typeface="微软雅黑" panose="020B0503020204020204" pitchFamily="34" charset="-122"/>
              </a:rPr>
              <a:t>非靶向代谢组学在探索药物作用机制方面的应用</a:t>
            </a:r>
            <a:endParaRPr lang="en-GB" b="1" dirty="0">
              <a:solidFill>
                <a:srgbClr val="FF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9032" y="4432154"/>
            <a:ext cx="1967418" cy="1125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386" y="4436053"/>
            <a:ext cx="1485646" cy="112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760" y="4352210"/>
            <a:ext cx="1700213"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2109" y="4379763"/>
            <a:ext cx="2193131" cy="1264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11</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61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47073" y="445733"/>
            <a:ext cx="6092612" cy="1159120"/>
            <a:chOff x="2780785" y="-502503"/>
            <a:chExt cx="7156335" cy="1545492"/>
          </a:xfrm>
        </p:grpSpPr>
        <p:sp>
          <p:nvSpPr>
            <p:cNvPr id="46" name="矩形 45"/>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TextBox 46"/>
            <p:cNvSpPr txBox="1"/>
            <p:nvPr/>
          </p:nvSpPr>
          <p:spPr>
            <a:xfrm>
              <a:off x="2780785" y="-502503"/>
              <a:ext cx="7156335" cy="779699"/>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毛冬青的研究背景</a:t>
              </a:r>
              <a:endParaRPr lang="en-GB" sz="3200" b="1" dirty="0">
                <a:solidFill>
                  <a:srgbClr val="C00000"/>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296440" y="1250857"/>
            <a:ext cx="8551119" cy="2951898"/>
          </a:xfrm>
          <a:prstGeom prst="rect">
            <a:avLst/>
          </a:prstGeom>
        </p:spPr>
        <p:txBody>
          <a:bodyPr wrap="square">
            <a:spAutoFit/>
          </a:bodyPr>
          <a:lstStyle/>
          <a:p>
            <a:pPr marL="257175" indent="-257175">
              <a:lnSpc>
                <a:spcPct val="150000"/>
              </a:lnSpc>
              <a:buFont typeface="Wingdings" panose="05000000000000000000" pitchFamily="2" charset="2"/>
              <a:buChar char="Ø"/>
            </a:pPr>
            <a:r>
              <a:rPr lang="zh-CN" altLang="en-US" sz="15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毛冬青为冬青科（</a:t>
            </a:r>
            <a:r>
              <a:rPr lang="en-US" altLang="zh-CN" b="1" dirty="0" err="1">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Aquifoliaceae</a:t>
            </a:r>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）冬青属（</a:t>
            </a:r>
            <a:r>
              <a:rPr lang="en-US" altLang="zh-CN"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Ilex L.</a:t>
            </a:r>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）植物毛冬青 </a:t>
            </a:r>
            <a:r>
              <a:rPr lang="en-US" altLang="zh-CN"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i="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Ilex </a:t>
            </a:r>
            <a:r>
              <a:rPr lang="en-US" altLang="zh-CN" b="1" i="1" dirty="0" err="1">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Pubescens</a:t>
            </a:r>
            <a:r>
              <a:rPr lang="en-US" altLang="zh-CN" b="1" i="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Hook. et </a:t>
            </a:r>
            <a:r>
              <a:rPr lang="en-US" altLang="zh-CN" b="1" dirty="0" err="1">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Arn</a:t>
            </a:r>
            <a:r>
              <a:rPr lang="en-US" altLang="zh-CN"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的根，具有活血通脉、消肿止痛、清热解毒的功效，是我国南方常用中药材。 目前已有多种</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单方制剂（毛冬青片、毛冬青胶囊、毛冬青注射液）和复方制剂在临床上广泛使用。</a:t>
            </a:r>
            <a:endPar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57175" indent="-257175">
              <a:lnSpc>
                <a:spcPct val="150000"/>
              </a:lnSpc>
              <a:buFont typeface="Wingdings" panose="05000000000000000000" pitchFamily="2" charset="2"/>
              <a:buChar char="Ø"/>
            </a:pPr>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毛冬青临床上主要用于冠心病、血栓闭塞性脉管炎等心血管疾病的治疗，疗效确切，安全可靠。</a:t>
            </a:r>
            <a:endParaRPr lang="en-US" altLang="zh-CN"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marL="257175" indent="-257175">
              <a:lnSpc>
                <a:spcPct val="150000"/>
              </a:lnSpc>
              <a:buFont typeface="Wingdings" panose="05000000000000000000" pitchFamily="2" charset="2"/>
              <a:buChar char="Ø"/>
            </a:pPr>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研究表明毛冬青具有确切的抗血栓活性，然而其具体的作用机制有待进一步研究。</a:t>
            </a:r>
            <a:endParaRPr lang="en-GB"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924" y="4497552"/>
            <a:ext cx="1764506"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388" y="4371966"/>
            <a:ext cx="2136395" cy="1577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9511" y="4423105"/>
            <a:ext cx="2249417" cy="1577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TextBox 47"/>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12</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26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070810" y="450446"/>
            <a:ext cx="7366888" cy="1154407"/>
            <a:chOff x="2456289" y="-496219"/>
            <a:chExt cx="8653089" cy="1539208"/>
          </a:xfrm>
        </p:grpSpPr>
        <p:sp>
          <p:nvSpPr>
            <p:cNvPr id="46" name="矩形 45"/>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TextBox 46"/>
            <p:cNvSpPr txBox="1"/>
            <p:nvPr/>
          </p:nvSpPr>
          <p:spPr>
            <a:xfrm>
              <a:off x="2456289" y="-496219"/>
              <a:ext cx="8653089" cy="697626"/>
            </a:xfrm>
            <a:prstGeom prst="rect">
              <a:avLst/>
            </a:prstGeom>
            <a:noFill/>
          </p:spPr>
          <p:txBody>
            <a:bodyPr wrap="square" rtlCol="0">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基于代谢组学探讨毛冬青治疗血瘀的作用机制</a:t>
              </a:r>
              <a:endParaRPr lang="en-GB" sz="2800" b="1" dirty="0">
                <a:solidFill>
                  <a:srgbClr val="C00000"/>
                </a:solidFill>
                <a:latin typeface="微软雅黑" panose="020B0503020204020204" pitchFamily="34" charset="-122"/>
                <a:ea typeface="微软雅黑" panose="020B0503020204020204" pitchFamily="34" charset="-122"/>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94" y="1263374"/>
            <a:ext cx="7501504" cy="488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13</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12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矩形 20">
            <a:extLst>
              <a:ext uri="{FF2B5EF4-FFF2-40B4-BE49-F238E27FC236}">
                <a16:creationId xmlns:a16="http://schemas.microsoft.com/office/drawing/2014/main" id="{8A29D828-EB17-4202-8894-C991D4E73060}"/>
              </a:ext>
            </a:extLst>
          </p:cNvPr>
          <p:cNvSpPr/>
          <p:nvPr>
            <p:custDataLst>
              <p:tags r:id="rId1"/>
            </p:custDataLst>
          </p:nvPr>
        </p:nvSpPr>
        <p:spPr>
          <a:xfrm rot="18900000">
            <a:off x="-367458" y="-42322"/>
            <a:ext cx="3143250" cy="9745167"/>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PA-矩形 26">
            <a:extLst>
              <a:ext uri="{FF2B5EF4-FFF2-40B4-BE49-F238E27FC236}">
                <a16:creationId xmlns:a16="http://schemas.microsoft.com/office/drawing/2014/main" id="{160E3AFC-237C-464A-A24B-31767D087F45}"/>
              </a:ext>
            </a:extLst>
          </p:cNvPr>
          <p:cNvSpPr/>
          <p:nvPr>
            <p:custDataLst>
              <p:tags r:id="rId2"/>
            </p:custDataLst>
          </p:nvPr>
        </p:nvSpPr>
        <p:spPr>
          <a:xfrm rot="18900000">
            <a:off x="423214" y="2074487"/>
            <a:ext cx="4334300" cy="4543425"/>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PA-矩形 27">
            <a:extLst>
              <a:ext uri="{FF2B5EF4-FFF2-40B4-BE49-F238E27FC236}">
                <a16:creationId xmlns:a16="http://schemas.microsoft.com/office/drawing/2014/main" id="{26BA2B84-DAED-4612-A3CF-1ED28E66B25D}"/>
              </a:ext>
            </a:extLst>
          </p:cNvPr>
          <p:cNvSpPr/>
          <p:nvPr>
            <p:custDataLst>
              <p:tags r:id="rId3"/>
            </p:custDataLst>
          </p:nvPr>
        </p:nvSpPr>
        <p:spPr>
          <a:xfrm rot="18900000">
            <a:off x="4118454" y="3950764"/>
            <a:ext cx="3007678" cy="3191413"/>
          </a:xfrm>
          <a:prstGeom prst="rect">
            <a:avLst/>
          </a:prstGeom>
          <a:solidFill>
            <a:srgbClr val="D97A8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9" name="PA-图片 28">
            <a:extLst>
              <a:ext uri="{FF2B5EF4-FFF2-40B4-BE49-F238E27FC236}">
                <a16:creationId xmlns:a16="http://schemas.microsoft.com/office/drawing/2014/main" id="{448A7047-466A-4CE5-98B5-E273E6986547}"/>
              </a:ext>
            </a:extLst>
          </p:cNvPr>
          <p:cNvPicPr>
            <a:picLocks noChangeAspect="1"/>
          </p:cNvPicPr>
          <p:nvPr>
            <p:custDataLst>
              <p:tags r:id="rId4"/>
            </p:custDataLst>
          </p:nvPr>
        </p:nvPicPr>
        <p:blipFill rotWithShape="1">
          <a:blip r:embed="rId14" cstate="screen">
            <a:extLst>
              <a:ext uri="{BEBA8EAE-BF5A-486C-A8C5-ECC9F3942E4B}">
                <a14:imgProps xmlns:a14="http://schemas.microsoft.com/office/drawing/2010/main">
                  <a14:imgLayer r:embed="rId15">
                    <a14:imgEffect>
                      <a14:brightnessContrast bright="7000" contrast="-76000"/>
                    </a14:imgEffect>
                  </a14:imgLayer>
                </a14:imgProps>
              </a:ext>
              <a:ext uri="{28A0092B-C50C-407E-A947-70E740481C1C}">
                <a14:useLocalDpi xmlns:a14="http://schemas.microsoft.com/office/drawing/2010/main"/>
              </a:ext>
            </a:extLst>
          </a:blip>
          <a:srcRect/>
          <a:stretch/>
        </p:blipFill>
        <p:spPr>
          <a:xfrm rot="5400000" flipH="1">
            <a:off x="2965867" y="1648234"/>
            <a:ext cx="1366208" cy="7315202"/>
          </a:xfrm>
          <a:prstGeom prst="rect">
            <a:avLst/>
          </a:prstGeom>
        </p:spPr>
      </p:pic>
      <p:grpSp>
        <p:nvGrpSpPr>
          <p:cNvPr id="4" name="PA-组合 3">
            <a:extLst>
              <a:ext uri="{FF2B5EF4-FFF2-40B4-BE49-F238E27FC236}">
                <a16:creationId xmlns:a16="http://schemas.microsoft.com/office/drawing/2014/main" id="{C3E42EA2-F41F-4673-B53D-F34BDEC747D5}"/>
              </a:ext>
            </a:extLst>
          </p:cNvPr>
          <p:cNvGrpSpPr/>
          <p:nvPr>
            <p:custDataLst>
              <p:tags r:id="rId5"/>
            </p:custDataLst>
          </p:nvPr>
        </p:nvGrpSpPr>
        <p:grpSpPr>
          <a:xfrm>
            <a:off x="-1" y="1858883"/>
            <a:ext cx="7521350" cy="3140235"/>
            <a:chOff x="-1" y="1335510"/>
            <a:chExt cx="10028466" cy="4186980"/>
          </a:xfrm>
        </p:grpSpPr>
        <p:sp>
          <p:nvSpPr>
            <p:cNvPr id="40" name="PA-矩形 39">
              <a:extLst>
                <a:ext uri="{FF2B5EF4-FFF2-40B4-BE49-F238E27FC236}">
                  <a16:creationId xmlns:a16="http://schemas.microsoft.com/office/drawing/2014/main" id="{99C5B228-02D3-45AE-B8AF-A33345253C39}"/>
                </a:ext>
              </a:extLst>
            </p:cNvPr>
            <p:cNvSpPr/>
            <p:nvPr>
              <p:custDataLst>
                <p:tags r:id="rId6"/>
              </p:custDataLst>
            </p:nvPr>
          </p:nvSpPr>
          <p:spPr>
            <a:xfrm>
              <a:off x="-1" y="1335510"/>
              <a:ext cx="9742097" cy="418698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pic>
          <p:nvPicPr>
            <p:cNvPr id="33" name="PA-图片 32">
              <a:extLst>
                <a:ext uri="{FF2B5EF4-FFF2-40B4-BE49-F238E27FC236}">
                  <a16:creationId xmlns:a16="http://schemas.microsoft.com/office/drawing/2014/main" id="{534C12CC-3EE7-4F32-9958-0F8613771932}"/>
                </a:ext>
              </a:extLst>
            </p:cNvPr>
            <p:cNvPicPr>
              <a:picLocks noChangeAspect="1"/>
            </p:cNvPicPr>
            <p:nvPr>
              <p:custDataLst>
                <p:tags r:id="rId7"/>
              </p:custDataLst>
            </p:nvPr>
          </p:nvPicPr>
          <p:blipFill rotWithShape="1">
            <a:blip r:embed="rId14" cstate="screen">
              <a:extLst>
                <a:ext uri="{BEBA8EAE-BF5A-486C-A8C5-ECC9F3942E4B}">
                  <a14:imgProps xmlns:a14="http://schemas.microsoft.com/office/drawing/2010/main">
                    <a14:imgLayer r:embed="rId15">
                      <a14:imgEffect>
                        <a14:brightnessContrast bright="7000" contrast="-76000"/>
                      </a14:imgEffect>
                    </a14:imgLayer>
                  </a14:imgProps>
                </a:ext>
                <a:ext uri="{28A0092B-C50C-407E-A947-70E740481C1C}">
                  <a14:useLocalDpi xmlns:a14="http://schemas.microsoft.com/office/drawing/2010/main"/>
                </a:ext>
              </a:extLst>
            </a:blip>
            <a:srcRect/>
            <a:stretch/>
          </p:blipFill>
          <p:spPr>
            <a:xfrm flipH="1">
              <a:off x="9658242" y="1363259"/>
              <a:ext cx="370223" cy="4076822"/>
            </a:xfrm>
            <a:prstGeom prst="rect">
              <a:avLst/>
            </a:prstGeom>
          </p:spPr>
        </p:pic>
        <p:sp>
          <p:nvSpPr>
            <p:cNvPr id="32" name="PA-文本框 31">
              <a:extLst>
                <a:ext uri="{FF2B5EF4-FFF2-40B4-BE49-F238E27FC236}">
                  <a16:creationId xmlns:a16="http://schemas.microsoft.com/office/drawing/2014/main" id="{BC3BB674-79F0-42D1-B4DD-20107794420A}"/>
                </a:ext>
              </a:extLst>
            </p:cNvPr>
            <p:cNvSpPr txBox="1"/>
            <p:nvPr>
              <p:custDataLst>
                <p:tags r:id="rId8"/>
              </p:custDataLst>
            </p:nvPr>
          </p:nvSpPr>
          <p:spPr>
            <a:xfrm>
              <a:off x="1168920" y="2234349"/>
              <a:ext cx="1073285" cy="2154436"/>
            </a:xfrm>
            <a:prstGeom prst="rect">
              <a:avLst/>
            </a:prstGeom>
            <a:noFill/>
            <a:effectLst>
              <a:outerShdw blurRad="50800" dist="50800" dir="5400000" sx="1000" sy="1000" algn="ctr" rotWithShape="0">
                <a:srgbClr val="2B7D1E"/>
              </a:outerShdw>
            </a:effectLst>
          </p:spPr>
          <p:txBody>
            <a:bodyPr wrap="none" rtlCol="0">
              <a:spAutoFit/>
            </a:bodyPr>
            <a:lstStyle/>
            <a:p>
              <a:r>
                <a:rPr lang="zh-CN" altLang="en-US" sz="4950" spc="-113" dirty="0">
                  <a:solidFill>
                    <a:srgbClr val="D97980"/>
                  </a:solidFill>
                  <a:latin typeface="华文琥珀" panose="02010800040101010101" pitchFamily="2" charset="-122"/>
                  <a:ea typeface="华文琥珀" panose="02010800040101010101" pitchFamily="2" charset="-122"/>
                </a:rPr>
                <a:t>目</a:t>
              </a:r>
              <a:endParaRPr lang="en-US" altLang="zh-CN" sz="4950" spc="-113" dirty="0">
                <a:solidFill>
                  <a:srgbClr val="D97980"/>
                </a:solidFill>
                <a:latin typeface="华文琥珀" panose="02010800040101010101" pitchFamily="2" charset="-122"/>
                <a:ea typeface="华文琥珀" panose="02010800040101010101" pitchFamily="2" charset="-122"/>
              </a:endParaRPr>
            </a:p>
            <a:p>
              <a:r>
                <a:rPr lang="zh-CN" altLang="en-US" sz="4950" spc="-113" dirty="0">
                  <a:solidFill>
                    <a:srgbClr val="D97980"/>
                  </a:solidFill>
                  <a:latin typeface="华文琥珀" panose="02010800040101010101" pitchFamily="2" charset="-122"/>
                  <a:ea typeface="华文琥珀" panose="02010800040101010101" pitchFamily="2" charset="-122"/>
                </a:rPr>
                <a:t>录</a:t>
              </a:r>
            </a:p>
          </p:txBody>
        </p:sp>
        <p:sp>
          <p:nvSpPr>
            <p:cNvPr id="20" name="PA-文本框 19">
              <a:extLst>
                <a:ext uri="{FF2B5EF4-FFF2-40B4-BE49-F238E27FC236}">
                  <a16:creationId xmlns:a16="http://schemas.microsoft.com/office/drawing/2014/main" id="{1E62A8A6-3EB7-430D-8D7E-EF02890EF2BC}"/>
                </a:ext>
              </a:extLst>
            </p:cNvPr>
            <p:cNvSpPr txBox="1"/>
            <p:nvPr>
              <p:custDataLst>
                <p:tags r:id="rId9"/>
              </p:custDataLst>
            </p:nvPr>
          </p:nvSpPr>
          <p:spPr>
            <a:xfrm>
              <a:off x="2706689" y="2237383"/>
              <a:ext cx="3118802" cy="697627"/>
            </a:xfrm>
            <a:prstGeom prst="rect">
              <a:avLst/>
            </a:prstGeom>
            <a:noFill/>
          </p:spPr>
          <p:txBody>
            <a:bodyPr wrap="none">
              <a:spAutoFit/>
              <a:scene3d>
                <a:camera prst="orthographicFront"/>
                <a:lightRig rig="threePt" dir="t"/>
              </a:scene3d>
              <a:sp3d contourW="12700"/>
            </a:bodyPr>
            <a:lstStyle/>
            <a:p>
              <a:pPr>
                <a:defRPr/>
              </a:pPr>
              <a:r>
                <a:rPr lang="zh-CN" altLang="en-US" sz="2800" b="1" dirty="0">
                  <a:solidFill>
                    <a:srgbClr val="0070C0"/>
                  </a:solidFill>
                  <a:latin typeface="微软雅黑" panose="020B0503020204020204" pitchFamily="34" charset="-122"/>
                  <a:ea typeface="微软雅黑" panose="020B0503020204020204" pitchFamily="34" charset="-122"/>
                </a:rPr>
                <a:t>代谢组学简介</a:t>
              </a:r>
            </a:p>
          </p:txBody>
        </p:sp>
        <p:sp>
          <p:nvSpPr>
            <p:cNvPr id="22" name="PA-文本框 21">
              <a:extLst>
                <a:ext uri="{FF2B5EF4-FFF2-40B4-BE49-F238E27FC236}">
                  <a16:creationId xmlns:a16="http://schemas.microsoft.com/office/drawing/2014/main" id="{32C19BB8-71DA-475A-86B0-BECDFCDA90B8}"/>
                </a:ext>
              </a:extLst>
            </p:cNvPr>
            <p:cNvSpPr txBox="1"/>
            <p:nvPr>
              <p:custDataLst>
                <p:tags r:id="rId10"/>
              </p:custDataLst>
            </p:nvPr>
          </p:nvSpPr>
          <p:spPr>
            <a:xfrm>
              <a:off x="2709873" y="4110279"/>
              <a:ext cx="6470146" cy="697627"/>
            </a:xfrm>
            <a:prstGeom prst="rect">
              <a:avLst/>
            </a:prstGeom>
            <a:noFill/>
          </p:spPr>
          <p:txBody>
            <a:bodyPr wrap="none">
              <a:spAutoFit/>
              <a:scene3d>
                <a:camera prst="orthographicFront"/>
                <a:lightRig rig="threePt" dir="t"/>
              </a:scene3d>
              <a:sp3d contourW="12700"/>
            </a:bodyPr>
            <a:lstStyle/>
            <a:p>
              <a:pPr>
                <a:defRPr/>
              </a:pPr>
              <a:r>
                <a:rPr lang="zh-CN" altLang="en-US" sz="2800" b="1" dirty="0">
                  <a:solidFill>
                    <a:srgbClr val="0070C0"/>
                  </a:solidFill>
                  <a:latin typeface="微软雅黑" panose="020B0503020204020204" pitchFamily="34" charset="-122"/>
                  <a:ea typeface="微软雅黑" panose="020B0503020204020204" pitchFamily="34" charset="-122"/>
                </a:rPr>
                <a:t>代谢组学在药物研究中的应用</a:t>
              </a:r>
            </a:p>
          </p:txBody>
        </p:sp>
        <p:sp>
          <p:nvSpPr>
            <p:cNvPr id="23" name="PA-文本框 22">
              <a:extLst>
                <a:ext uri="{FF2B5EF4-FFF2-40B4-BE49-F238E27FC236}">
                  <a16:creationId xmlns:a16="http://schemas.microsoft.com/office/drawing/2014/main" id="{8AC115CF-2083-4B77-83EF-5A2F39691215}"/>
                </a:ext>
              </a:extLst>
            </p:cNvPr>
            <p:cNvSpPr txBox="1"/>
            <p:nvPr>
              <p:custDataLst>
                <p:tags r:id="rId11"/>
              </p:custDataLst>
            </p:nvPr>
          </p:nvSpPr>
          <p:spPr>
            <a:xfrm>
              <a:off x="2684868" y="3156607"/>
              <a:ext cx="4555093" cy="697627"/>
            </a:xfrm>
            <a:prstGeom prst="rect">
              <a:avLst/>
            </a:prstGeom>
            <a:noFill/>
          </p:spPr>
          <p:txBody>
            <a:bodyPr wrap="none">
              <a:spAutoFit/>
              <a:scene3d>
                <a:camera prst="orthographicFront"/>
                <a:lightRig rig="threePt" dir="t"/>
              </a:scene3d>
              <a:sp3d contourW="12700"/>
            </a:bodyPr>
            <a:lstStyle/>
            <a:p>
              <a:pPr>
                <a:defRPr/>
              </a:pPr>
              <a:r>
                <a:rPr lang="zh-CN" altLang="en-US" sz="2800" b="1" dirty="0">
                  <a:solidFill>
                    <a:srgbClr val="0070C0"/>
                  </a:solidFill>
                  <a:latin typeface="微软雅黑" panose="020B0503020204020204" pitchFamily="34" charset="-122"/>
                  <a:ea typeface="微软雅黑" panose="020B0503020204020204" pitchFamily="34" charset="-122"/>
                </a:rPr>
                <a:t>代谢组学的研究方法</a:t>
              </a:r>
            </a:p>
          </p:txBody>
        </p:sp>
      </p:grpSp>
      <p:sp>
        <p:nvSpPr>
          <p:cNvPr id="2" name="标题 1">
            <a:extLst>
              <a:ext uri="{FF2B5EF4-FFF2-40B4-BE49-F238E27FC236}">
                <a16:creationId xmlns:a16="http://schemas.microsoft.com/office/drawing/2014/main" id="{2D8E7964-5AFA-42FC-986D-29AEE5571EE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0137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82879" y="450934"/>
            <a:ext cx="6092612" cy="1153918"/>
            <a:chOff x="2653326" y="-495568"/>
            <a:chExt cx="7156335" cy="1538557"/>
          </a:xfrm>
        </p:grpSpPr>
        <p:sp>
          <p:nvSpPr>
            <p:cNvPr id="46" name="矩形 45"/>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TextBox 46"/>
            <p:cNvSpPr txBox="1"/>
            <p:nvPr/>
          </p:nvSpPr>
          <p:spPr>
            <a:xfrm>
              <a:off x="2653326" y="-495568"/>
              <a:ext cx="7156335" cy="677108"/>
            </a:xfrm>
            <a:prstGeom prst="rect">
              <a:avLst/>
            </a:prstGeom>
            <a:noFill/>
          </p:spPr>
          <p:txBody>
            <a:bodyPr wrap="square" rtlCol="0">
              <a:spAutoFit/>
            </a:bodyPr>
            <a:lstStyle/>
            <a:p>
              <a:pPr algn="ctr"/>
              <a:r>
                <a:rPr lang="zh-CN" altLang="en-US" sz="2700" b="1" dirty="0">
                  <a:solidFill>
                    <a:srgbClr val="C00000"/>
                  </a:solidFill>
                  <a:latin typeface="微软雅黑" panose="020B0503020204020204" pitchFamily="34" charset="-122"/>
                  <a:ea typeface="微软雅黑" panose="020B0503020204020204" pitchFamily="34" charset="-122"/>
                </a:rPr>
                <a:t>毛冬青抗血瘀的代谢网络图</a:t>
              </a:r>
              <a:endParaRPr lang="en-GB" sz="2700" b="1" dirty="0">
                <a:solidFill>
                  <a:srgbClr val="C00000"/>
                </a:solidFill>
                <a:latin typeface="微软雅黑" panose="020B0503020204020204" pitchFamily="34" charset="-122"/>
                <a:ea typeface="微软雅黑" panose="020B0503020204020204" pitchFamily="34" charset="-122"/>
              </a:endParaRPr>
            </a:p>
          </p:txBody>
        </p:sp>
      </p:gr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87" y="1249155"/>
            <a:ext cx="8599826" cy="4964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14</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108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657632" y="481891"/>
            <a:ext cx="6092612" cy="1152563"/>
            <a:chOff x="3200398" y="-493761"/>
            <a:chExt cx="7156335" cy="1536750"/>
          </a:xfrm>
        </p:grpSpPr>
        <p:sp>
          <p:nvSpPr>
            <p:cNvPr id="46" name="矩形 45"/>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TextBox 46"/>
            <p:cNvSpPr txBox="1"/>
            <p:nvPr/>
          </p:nvSpPr>
          <p:spPr>
            <a:xfrm>
              <a:off x="3200398" y="-493761"/>
              <a:ext cx="7156335" cy="677108"/>
            </a:xfrm>
            <a:prstGeom prst="rect">
              <a:avLst/>
            </a:prstGeom>
            <a:noFill/>
          </p:spPr>
          <p:txBody>
            <a:bodyPr wrap="square" rtlCol="0">
              <a:spAutoFit/>
            </a:bodyPr>
            <a:lstStyle/>
            <a:p>
              <a:pPr algn="ctr"/>
              <a:r>
                <a:rPr lang="zh-CN" altLang="en-US" sz="2700" b="1" dirty="0">
                  <a:solidFill>
                    <a:srgbClr val="C00000"/>
                  </a:solidFill>
                  <a:latin typeface="微软雅黑" panose="020B0503020204020204" pitchFamily="34" charset="-122"/>
                  <a:ea typeface="微软雅黑" panose="020B0503020204020204" pitchFamily="34" charset="-122"/>
                </a:rPr>
                <a:t>基于代谢组学探讨救必应的降血脂机制</a:t>
              </a:r>
              <a:endParaRPr lang="en-GB" sz="2700" b="1" dirty="0">
                <a:solidFill>
                  <a:srgbClr val="C00000"/>
                </a:solidFill>
                <a:latin typeface="微软雅黑" panose="020B0503020204020204" pitchFamily="34" charset="-122"/>
                <a:ea typeface="微软雅黑" panose="020B0503020204020204" pitchFamily="34" charset="-122"/>
              </a:endParaRPr>
            </a:p>
          </p:txBody>
        </p:sp>
      </p:gr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17" y="1377279"/>
            <a:ext cx="8301241" cy="3704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15</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61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20195" y="426815"/>
            <a:ext cx="6092612" cy="1178037"/>
            <a:chOff x="2638863" y="-527727"/>
            <a:chExt cx="7156335" cy="1570716"/>
          </a:xfrm>
        </p:grpSpPr>
        <p:sp>
          <p:nvSpPr>
            <p:cNvPr id="46" name="矩形 45"/>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TextBox 46"/>
            <p:cNvSpPr txBox="1"/>
            <p:nvPr/>
          </p:nvSpPr>
          <p:spPr>
            <a:xfrm>
              <a:off x="2638863" y="-527727"/>
              <a:ext cx="7156335" cy="697627"/>
            </a:xfrm>
            <a:prstGeom prst="rect">
              <a:avLst/>
            </a:prstGeom>
            <a:noFill/>
          </p:spPr>
          <p:txBody>
            <a:bodyPr wrap="square" rtlCol="0">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救必应降血脂的代谢网络图</a:t>
              </a:r>
              <a:endParaRPr lang="en-GB" sz="2800" b="1" dirty="0">
                <a:solidFill>
                  <a:srgbClr val="C00000"/>
                </a:solidFill>
                <a:latin typeface="微软雅黑" panose="020B0503020204020204" pitchFamily="34" charset="-122"/>
                <a:ea typeface="微软雅黑" panose="020B0503020204020204" pitchFamily="34" charset="-122"/>
              </a:endParaRPr>
            </a:p>
          </p:txBody>
        </p:sp>
      </p:gr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54" y="1265218"/>
            <a:ext cx="7175503" cy="478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16</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891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578665" y="222088"/>
            <a:ext cx="6092612" cy="1221697"/>
            <a:chOff x="2884728" y="-585940"/>
            <a:chExt cx="7156335" cy="1628929"/>
          </a:xfrm>
        </p:grpSpPr>
        <p:sp>
          <p:nvSpPr>
            <p:cNvPr id="23" name="矩形 22"/>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 name="TextBox 23"/>
            <p:cNvSpPr txBox="1"/>
            <p:nvPr/>
          </p:nvSpPr>
          <p:spPr>
            <a:xfrm>
              <a:off x="2884728" y="-585940"/>
              <a:ext cx="7156335" cy="677108"/>
            </a:xfrm>
            <a:prstGeom prst="rect">
              <a:avLst/>
            </a:prstGeom>
            <a:noFill/>
          </p:spPr>
          <p:txBody>
            <a:bodyPr wrap="square" rtlCol="0">
              <a:spAutoFit/>
            </a:bodyPr>
            <a:lstStyle/>
            <a:p>
              <a:pPr algn="ctr"/>
              <a:r>
                <a:rPr lang="zh-CN" altLang="en-US" sz="2700" b="1" dirty="0">
                  <a:solidFill>
                    <a:srgbClr val="C00000"/>
                  </a:solidFill>
                  <a:latin typeface="微软雅黑" panose="020B0503020204020204" pitchFamily="34" charset="-122"/>
                  <a:ea typeface="微软雅黑" panose="020B0503020204020204" pitchFamily="34" charset="-122"/>
                </a:rPr>
                <a:t>靶向与非靶向代谢组学</a:t>
              </a:r>
              <a:endParaRPr lang="en-GB" sz="2700" b="1" dirty="0">
                <a:solidFill>
                  <a:srgbClr val="C00000"/>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3203835" y="1028287"/>
            <a:ext cx="6079193" cy="830997"/>
          </a:xfrm>
          <a:prstGeom prst="rect">
            <a:avLst/>
          </a:prstGeom>
          <a:noFill/>
        </p:spPr>
        <p:txBody>
          <a:bodyPr wrap="squar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以心血管潜在治疗靶点黄素单加氧酶（</a:t>
            </a:r>
            <a:r>
              <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FMO3</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）为例：</a:t>
            </a:r>
            <a:endParaRPr lang="en-GB"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TextBox 20"/>
          <p:cNvSpPr txBox="1"/>
          <p:nvPr/>
        </p:nvSpPr>
        <p:spPr>
          <a:xfrm>
            <a:off x="2910770" y="1804368"/>
            <a:ext cx="5847350" cy="4870564"/>
          </a:xfrm>
          <a:prstGeom prst="rect">
            <a:avLst/>
          </a:prstGeom>
          <a:noFill/>
        </p:spPr>
        <p:txBody>
          <a:bodyPr wrap="square" rtlCol="0">
            <a:spAutoFit/>
          </a:bodyPr>
          <a:lstStyle/>
          <a:p>
            <a:pPr marL="257175" indent="-257175">
              <a:lnSpc>
                <a:spcPct val="150000"/>
              </a:lnSpc>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非靶向代谢组学</a:t>
            </a:r>
            <a:r>
              <a:rPr lang="zh-CN" altLang="en-US" b="1" dirty="0">
                <a:latin typeface="黑体" panose="02010609060101010101" pitchFamily="49" charset="-122"/>
                <a:ea typeface="黑体" panose="02010609060101010101" pitchFamily="49" charset="-122"/>
                <a:cs typeface="Times New Roman" panose="02020603050405020304" pitchFamily="18" charset="0"/>
              </a:rPr>
              <a:t>发现心血管患者的血浆样本中氧化三甲胺（</a:t>
            </a:r>
            <a:r>
              <a:rPr lang="en-US" altLang="zh-CN" b="1" dirty="0">
                <a:latin typeface="黑体" panose="02010609060101010101" pitchFamily="49" charset="-122"/>
                <a:ea typeface="黑体" panose="02010609060101010101" pitchFamily="49" charset="-122"/>
                <a:cs typeface="Times New Roman" panose="02020603050405020304" pitchFamily="18" charset="0"/>
              </a:rPr>
              <a:t>TMAO</a:t>
            </a:r>
            <a:r>
              <a:rPr lang="zh-CN" altLang="en-US" b="1" dirty="0">
                <a:latin typeface="黑体" panose="02010609060101010101" pitchFamily="49" charset="-122"/>
                <a:ea typeface="黑体" panose="02010609060101010101" pitchFamily="49" charset="-122"/>
                <a:cs typeface="Times New Roman" panose="02020603050405020304" pitchFamily="18" charset="0"/>
              </a:rPr>
              <a:t>）明显升高</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257175" indent="-257175">
              <a:lnSpc>
                <a:spcPct val="150000"/>
              </a:lnSpc>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靶向代谢组学</a:t>
            </a:r>
            <a:r>
              <a:rPr lang="zh-CN" altLang="en-US" b="1" dirty="0">
                <a:latin typeface="黑体" panose="02010609060101010101" pitchFamily="49" charset="-122"/>
                <a:ea typeface="黑体" panose="02010609060101010101" pitchFamily="49" charset="-122"/>
                <a:cs typeface="Times New Roman" panose="02020603050405020304" pitchFamily="18" charset="0"/>
              </a:rPr>
              <a:t>进一步确证了在心血管患者体内含有较高的</a:t>
            </a:r>
            <a:r>
              <a:rPr lang="en-US" altLang="zh-CN" b="1" dirty="0">
                <a:latin typeface="黑体" panose="02010609060101010101" pitchFamily="49" charset="-122"/>
                <a:ea typeface="黑体" panose="02010609060101010101" pitchFamily="49" charset="-122"/>
                <a:cs typeface="Times New Roman" panose="02020603050405020304" pitchFamily="18" charset="0"/>
              </a:rPr>
              <a:t>TMAO</a:t>
            </a:r>
          </a:p>
          <a:p>
            <a:pPr marL="257175" indent="-257175">
              <a:lnSpc>
                <a:spcPct val="150000"/>
              </a:lnSpc>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与代谢物相关的蛋白靶向发现</a:t>
            </a:r>
            <a:r>
              <a:rPr lang="zh-CN" altLang="en-US" b="1" dirty="0">
                <a:latin typeface="黑体" panose="02010609060101010101" pitchFamily="49" charset="-122"/>
                <a:ea typeface="黑体" panose="02010609060101010101" pitchFamily="49" charset="-122"/>
                <a:cs typeface="Times New Roman" panose="02020603050405020304" pitchFamily="18" charset="0"/>
              </a:rPr>
              <a:t>：查阅文献和数据库，发现</a:t>
            </a:r>
            <a:r>
              <a:rPr lang="en-US" altLang="zh-CN" b="1" dirty="0">
                <a:latin typeface="黑体" panose="02010609060101010101" pitchFamily="49" charset="-122"/>
                <a:ea typeface="黑体" panose="02010609060101010101" pitchFamily="49" charset="-122"/>
                <a:cs typeface="Times New Roman" panose="02020603050405020304" pitchFamily="18" charset="0"/>
              </a:rPr>
              <a:t>TMAO</a:t>
            </a:r>
            <a:r>
              <a:rPr lang="zh-CN" altLang="en-US" b="1" dirty="0">
                <a:latin typeface="黑体" panose="02010609060101010101" pitchFamily="49" charset="-122"/>
                <a:ea typeface="黑体" panose="02010609060101010101" pitchFamily="49" charset="-122"/>
                <a:cs typeface="Times New Roman" panose="02020603050405020304" pitchFamily="18" charset="0"/>
              </a:rPr>
              <a:t>来源于食物中的胆碱类物质，并在肠道菌群的胆碱</a:t>
            </a:r>
            <a:r>
              <a:rPr lang="en-US" altLang="zh-CN" b="1" dirty="0">
                <a:latin typeface="黑体" panose="02010609060101010101" pitchFamily="49" charset="-122"/>
                <a:ea typeface="黑体" panose="02010609060101010101" pitchFamily="49" charset="-122"/>
                <a:cs typeface="Times New Roman" panose="02020603050405020304" pitchFamily="18" charset="0"/>
              </a:rPr>
              <a:t>-</a:t>
            </a:r>
            <a:r>
              <a:rPr lang="zh-CN" altLang="en-US" b="1" dirty="0">
                <a:latin typeface="黑体" panose="02010609060101010101" pitchFamily="49" charset="-122"/>
                <a:ea typeface="黑体" panose="02010609060101010101" pitchFamily="49" charset="-122"/>
                <a:cs typeface="Times New Roman" panose="02020603050405020304" pitchFamily="18" charset="0"/>
              </a:rPr>
              <a:t>三甲胺裂解酶的作用下生成三甲胺（</a:t>
            </a:r>
            <a:r>
              <a:rPr lang="en-US" altLang="zh-CN" b="1" dirty="0">
                <a:latin typeface="黑体" panose="02010609060101010101" pitchFamily="49" charset="-122"/>
                <a:ea typeface="黑体" panose="02010609060101010101" pitchFamily="49" charset="-122"/>
                <a:cs typeface="Times New Roman" panose="02020603050405020304" pitchFamily="18" charset="0"/>
              </a:rPr>
              <a:t>TMA</a:t>
            </a:r>
            <a:r>
              <a:rPr lang="zh-CN" altLang="en-US" b="1" dirty="0">
                <a:latin typeface="黑体" panose="02010609060101010101" pitchFamily="49" charset="-122"/>
                <a:ea typeface="黑体" panose="02010609060101010101" pitchFamily="49" charset="-122"/>
                <a:cs typeface="Times New Roman" panose="02020603050405020304" pitchFamily="18" charset="0"/>
              </a:rPr>
              <a:t>）</a:t>
            </a:r>
            <a:r>
              <a:rPr lang="en-US" altLang="zh-CN" b="1" dirty="0">
                <a:latin typeface="黑体" panose="02010609060101010101" pitchFamily="49" charset="-122"/>
                <a:ea typeface="黑体" panose="02010609060101010101" pitchFamily="49" charset="-122"/>
                <a:cs typeface="Times New Roman" panose="02020603050405020304" pitchFamily="18" charset="0"/>
              </a:rPr>
              <a:t>;TMA</a:t>
            </a:r>
            <a:r>
              <a:rPr lang="zh-CN" altLang="en-US" b="1" dirty="0">
                <a:latin typeface="黑体" panose="02010609060101010101" pitchFamily="49" charset="-122"/>
                <a:ea typeface="黑体" panose="02010609060101010101" pitchFamily="49" charset="-122"/>
                <a:cs typeface="Times New Roman" panose="02020603050405020304" pitchFamily="18" charset="0"/>
              </a:rPr>
              <a:t>在肝脏经</a:t>
            </a:r>
            <a:r>
              <a:rPr lang="en-US" altLang="zh-CN" b="1" dirty="0">
                <a:latin typeface="黑体" panose="02010609060101010101" pitchFamily="49" charset="-122"/>
                <a:ea typeface="黑体" panose="02010609060101010101" pitchFamily="49" charset="-122"/>
                <a:cs typeface="Times New Roman" panose="02020603050405020304" pitchFamily="18" charset="0"/>
              </a:rPr>
              <a:t>FMO3</a:t>
            </a:r>
            <a:r>
              <a:rPr lang="zh-CN" altLang="en-US" b="1" dirty="0">
                <a:latin typeface="黑体" panose="02010609060101010101" pitchFamily="49" charset="-122"/>
                <a:ea typeface="黑体" panose="02010609060101010101" pitchFamily="49" charset="-122"/>
                <a:cs typeface="Times New Roman" panose="02020603050405020304" pitchFamily="18" charset="0"/>
              </a:rPr>
              <a:t>可代谢生成</a:t>
            </a:r>
            <a:r>
              <a:rPr lang="en-US" altLang="zh-CN" b="1" dirty="0">
                <a:latin typeface="黑体" panose="02010609060101010101" pitchFamily="49" charset="-122"/>
                <a:ea typeface="黑体" panose="02010609060101010101" pitchFamily="49" charset="-122"/>
                <a:cs typeface="Times New Roman" panose="02020603050405020304" pitchFamily="18" charset="0"/>
              </a:rPr>
              <a:t>TMAO.</a:t>
            </a:r>
          </a:p>
          <a:p>
            <a:pPr marL="257175" indent="-257175">
              <a:lnSpc>
                <a:spcPct val="150000"/>
              </a:lnSpc>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功能验证</a:t>
            </a:r>
            <a:r>
              <a:rPr lang="zh-CN" altLang="en-US" b="1" dirty="0">
                <a:latin typeface="黑体" panose="02010609060101010101" pitchFamily="49" charset="-122"/>
                <a:ea typeface="黑体" panose="02010609060101010101" pitchFamily="49" charset="-122"/>
                <a:cs typeface="Times New Roman" panose="02020603050405020304" pitchFamily="18" charset="0"/>
              </a:rPr>
              <a:t>：采用</a:t>
            </a:r>
            <a:r>
              <a:rPr lang="en-US" altLang="zh-CN" b="1" i="1" dirty="0">
                <a:latin typeface="黑体" panose="02010609060101010101" pitchFamily="49" charset="-122"/>
                <a:ea typeface="黑体" panose="02010609060101010101" pitchFamily="49" charset="-122"/>
                <a:cs typeface="Times New Roman" panose="02020603050405020304" pitchFamily="18" charset="0"/>
              </a:rPr>
              <a:t>FMO3</a:t>
            </a:r>
            <a:r>
              <a:rPr lang="zh-CN" altLang="en-US" b="1" dirty="0">
                <a:latin typeface="黑体" panose="02010609060101010101" pitchFamily="49" charset="-122"/>
                <a:ea typeface="黑体" panose="02010609060101010101" pitchFamily="49" charset="-122"/>
                <a:cs typeface="Times New Roman" panose="02020603050405020304" pitchFamily="18" charset="0"/>
              </a:rPr>
              <a:t>过表达转基因小鼠和反义寡核苷酸技术沉默</a:t>
            </a:r>
            <a:r>
              <a:rPr lang="en-US" altLang="zh-CN" b="1" i="1" dirty="0">
                <a:solidFill>
                  <a:prstClr val="black"/>
                </a:solidFill>
                <a:latin typeface="黑体" panose="02010609060101010101" pitchFamily="49" charset="-122"/>
                <a:ea typeface="黑体" panose="02010609060101010101" pitchFamily="49" charset="-122"/>
                <a:cs typeface="Times New Roman" panose="02020603050405020304" pitchFamily="18" charset="0"/>
              </a:rPr>
              <a:t>FMO3</a:t>
            </a:r>
            <a:r>
              <a:rPr lang="zh-CN" altLang="en-US" b="1" dirty="0">
                <a:solidFill>
                  <a:prstClr val="black"/>
                </a:solidFill>
                <a:latin typeface="黑体" panose="02010609060101010101" pitchFamily="49" charset="-122"/>
                <a:ea typeface="黑体" panose="02010609060101010101" pitchFamily="49" charset="-122"/>
                <a:cs typeface="Times New Roman" panose="02020603050405020304" pitchFamily="18" charset="0"/>
              </a:rPr>
              <a:t>表达的小鼠验证</a:t>
            </a:r>
            <a:r>
              <a:rPr lang="en-US" altLang="zh-CN" b="1" dirty="0">
                <a:solidFill>
                  <a:prstClr val="black"/>
                </a:solidFill>
                <a:latin typeface="黑体" panose="02010609060101010101" pitchFamily="49" charset="-122"/>
                <a:ea typeface="黑体" panose="02010609060101010101" pitchFamily="49" charset="-122"/>
                <a:cs typeface="Times New Roman" panose="02020603050405020304" pitchFamily="18" charset="0"/>
              </a:rPr>
              <a:t>FMO3</a:t>
            </a:r>
            <a:r>
              <a:rPr lang="zh-CN" altLang="en-US" b="1" dirty="0">
                <a:solidFill>
                  <a:prstClr val="black"/>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b="1" dirty="0">
                <a:solidFill>
                  <a:prstClr val="black"/>
                </a:solidFill>
                <a:latin typeface="黑体" panose="02010609060101010101" pitchFamily="49" charset="-122"/>
                <a:ea typeface="黑体" panose="02010609060101010101" pitchFamily="49" charset="-122"/>
                <a:cs typeface="Times New Roman" panose="02020603050405020304" pitchFamily="18" charset="0"/>
              </a:rPr>
              <a:t>TMAO</a:t>
            </a:r>
            <a:r>
              <a:rPr lang="zh-CN" altLang="en-US" b="1" dirty="0">
                <a:solidFill>
                  <a:prstClr val="black"/>
                </a:solidFill>
                <a:latin typeface="黑体" panose="02010609060101010101" pitchFamily="49" charset="-122"/>
                <a:ea typeface="黑体" panose="02010609060101010101" pitchFamily="49" charset="-122"/>
                <a:cs typeface="Times New Roman" panose="02020603050405020304" pitchFamily="18" charset="0"/>
              </a:rPr>
              <a:t>的调控作用。</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214313" indent="-214313">
              <a:buFont typeface="Wingdings" panose="05000000000000000000" pitchFamily="2" charset="2"/>
              <a:buChar char="Ø"/>
            </a:pPr>
            <a:endParaRPr lang="en-GB" sz="1350" b="1" dirty="0"/>
          </a:p>
        </p:txBody>
      </p:sp>
      <p:pic>
        <p:nvPicPr>
          <p:cNvPr id="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61" y="1489534"/>
            <a:ext cx="2664209" cy="43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TextBox 84"/>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17</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46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80841" y="440592"/>
            <a:ext cx="5367251" cy="1164260"/>
            <a:chOff x="2924172" y="-509358"/>
            <a:chExt cx="7156335" cy="1552347"/>
          </a:xfrm>
        </p:grpSpPr>
        <p:sp>
          <p:nvSpPr>
            <p:cNvPr id="3" name="矩形 2"/>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TextBox 3"/>
            <p:cNvSpPr txBox="1"/>
            <p:nvPr/>
          </p:nvSpPr>
          <p:spPr>
            <a:xfrm>
              <a:off x="2924172" y="-509358"/>
              <a:ext cx="7156335" cy="779700"/>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代谢组学研究的挑战</a:t>
              </a:r>
              <a:endParaRPr lang="en-GB" sz="3200" b="1" dirty="0">
                <a:solidFill>
                  <a:srgbClr val="C00000"/>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596139" y="1274270"/>
            <a:ext cx="8129220" cy="4546564"/>
            <a:chOff x="1102316" y="1203804"/>
            <a:chExt cx="10132242" cy="5183622"/>
          </a:xfrm>
        </p:grpSpPr>
        <p:grpSp>
          <p:nvGrpSpPr>
            <p:cNvPr id="8" name="PA-组合 19">
              <a:extLst>
                <a:ext uri="{FF2B5EF4-FFF2-40B4-BE49-F238E27FC236}">
                  <a16:creationId xmlns:a16="http://schemas.microsoft.com/office/drawing/2014/main" id="{BB438B94-D089-401F-8EC6-D543526BBDC6}"/>
                </a:ext>
              </a:extLst>
            </p:cNvPr>
            <p:cNvGrpSpPr/>
            <p:nvPr>
              <p:custDataLst>
                <p:tags r:id="rId1"/>
              </p:custDataLst>
            </p:nvPr>
          </p:nvGrpSpPr>
          <p:grpSpPr>
            <a:xfrm>
              <a:off x="4965844" y="1424031"/>
              <a:ext cx="2040945" cy="4355297"/>
              <a:chOff x="5208225" y="2097677"/>
              <a:chExt cx="2040945" cy="4355297"/>
            </a:xfrm>
          </p:grpSpPr>
          <p:cxnSp>
            <p:nvCxnSpPr>
              <p:cNvPr id="21" name="PA-直接连接符 76"/>
              <p:cNvCxnSpPr>
                <a:cxnSpLocks/>
              </p:cNvCxnSpPr>
              <p:nvPr>
                <p:custDataLst>
                  <p:tags r:id="rId8"/>
                </p:custDataLst>
              </p:nvPr>
            </p:nvCxnSpPr>
            <p:spPr>
              <a:xfrm>
                <a:off x="6252472" y="2100341"/>
                <a:ext cx="0" cy="4352633"/>
              </a:xfrm>
              <a:prstGeom prst="line">
                <a:avLst/>
              </a:prstGeom>
              <a:ln w="12700">
                <a:solidFill>
                  <a:schemeClr val="bg2">
                    <a:lumMod val="7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32DFD73C-0F4C-4DCF-878D-B3FC2C01BFDD}"/>
                  </a:ext>
                </a:extLst>
              </p:cNvPr>
              <p:cNvGrpSpPr/>
              <p:nvPr/>
            </p:nvGrpSpPr>
            <p:grpSpPr>
              <a:xfrm>
                <a:off x="5211333" y="2097677"/>
                <a:ext cx="2037837" cy="561600"/>
                <a:chOff x="5054861" y="2110983"/>
                <a:chExt cx="2037837" cy="561600"/>
              </a:xfrm>
            </p:grpSpPr>
            <p:sp>
              <p:nvSpPr>
                <p:cNvPr id="35" name="PA-圆角矩形 40"/>
                <p:cNvSpPr>
                  <a:spLocks noChangeAspect="1"/>
                </p:cNvSpPr>
                <p:nvPr>
                  <p:custDataLst>
                    <p:tags r:id="rId17"/>
                  </p:custDataLst>
                </p:nvPr>
              </p:nvSpPr>
              <p:spPr>
                <a:xfrm>
                  <a:off x="5099302" y="2110983"/>
                  <a:ext cx="561668" cy="561600"/>
                </a:xfrm>
                <a:prstGeom prst="roundRect">
                  <a:avLst/>
                </a:pr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id-ID" sz="16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PA-圆角矩形 40">
                  <a:extLst>
                    <a:ext uri="{FF2B5EF4-FFF2-40B4-BE49-F238E27FC236}">
                      <a16:creationId xmlns:a16="http://schemas.microsoft.com/office/drawing/2014/main" id="{1B141ED8-FBA2-46E3-92A4-9257CEC0573A}"/>
                    </a:ext>
                  </a:extLst>
                </p:cNvPr>
                <p:cNvSpPr>
                  <a:spLocks noChangeAspect="1"/>
                </p:cNvSpPr>
                <p:nvPr>
                  <p:custDataLst>
                    <p:tags r:id="rId18"/>
                  </p:custDataLst>
                </p:nvPr>
              </p:nvSpPr>
              <p:spPr>
                <a:xfrm>
                  <a:off x="6531030" y="2110983"/>
                  <a:ext cx="561668" cy="561600"/>
                </a:xfrm>
                <a:prstGeom prst="roundRect">
                  <a:avLst/>
                </a:pr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id-ID" sz="16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7" name="组合 36">
                  <a:extLst>
                    <a:ext uri="{FF2B5EF4-FFF2-40B4-BE49-F238E27FC236}">
                      <a16:creationId xmlns:a16="http://schemas.microsoft.com/office/drawing/2014/main" id="{191656A9-1CDB-4F0A-9DD3-644EC1E9821D}"/>
                    </a:ext>
                  </a:extLst>
                </p:cNvPr>
                <p:cNvGrpSpPr/>
                <p:nvPr/>
              </p:nvGrpSpPr>
              <p:grpSpPr>
                <a:xfrm>
                  <a:off x="5054861" y="2197608"/>
                  <a:ext cx="1977576" cy="385992"/>
                  <a:chOff x="5054861" y="2197608"/>
                  <a:chExt cx="1977576" cy="385992"/>
                </a:xfrm>
              </p:grpSpPr>
              <p:sp>
                <p:nvSpPr>
                  <p:cNvPr id="38" name="PA-矩形 4">
                    <a:extLst>
                      <a:ext uri="{FF2B5EF4-FFF2-40B4-BE49-F238E27FC236}">
                        <a16:creationId xmlns:a16="http://schemas.microsoft.com/office/drawing/2014/main" id="{7E322E24-8F05-4BE9-A3A9-E12000DC0E4A}"/>
                      </a:ext>
                    </a:extLst>
                  </p:cNvPr>
                  <p:cNvSpPr/>
                  <p:nvPr>
                    <p:custDataLst>
                      <p:tags r:id="rId19"/>
                    </p:custDataLst>
                  </p:nvPr>
                </p:nvSpPr>
                <p:spPr>
                  <a:xfrm>
                    <a:off x="5054861" y="2197608"/>
                    <a:ext cx="545847" cy="385992"/>
                  </a:xfrm>
                  <a:prstGeom prst="rect">
                    <a:avLst/>
                  </a:prstGeom>
                </p:spPr>
                <p:txBody>
                  <a:bodyPr wrap="none">
                    <a:spAutoFit/>
                  </a:bodyPr>
                  <a:lstStyle/>
                  <a:p>
                    <a:pPr algn="r">
                      <a:defRPr/>
                    </a:pPr>
                    <a:r>
                      <a:rPr lang="en-US" altLang="zh-CN"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PA-矩形 70">
                    <a:extLst>
                      <a:ext uri="{FF2B5EF4-FFF2-40B4-BE49-F238E27FC236}">
                        <a16:creationId xmlns:a16="http://schemas.microsoft.com/office/drawing/2014/main" id="{0582BA0F-FD9C-47B4-9C4F-D6D6094D7EF3}"/>
                      </a:ext>
                    </a:extLst>
                  </p:cNvPr>
                  <p:cNvSpPr/>
                  <p:nvPr>
                    <p:custDataLst>
                      <p:tags r:id="rId20"/>
                    </p:custDataLst>
                  </p:nvPr>
                </p:nvSpPr>
                <p:spPr>
                  <a:xfrm>
                    <a:off x="6486590" y="2197608"/>
                    <a:ext cx="545847" cy="385992"/>
                  </a:xfrm>
                  <a:prstGeom prst="rect">
                    <a:avLst/>
                  </a:prstGeom>
                </p:spPr>
                <p:txBody>
                  <a:bodyPr wrap="none">
                    <a:spAutoFit/>
                  </a:bodyPr>
                  <a:lstStyle/>
                  <a:p>
                    <a:pPr algn="r">
                      <a:defRPr/>
                    </a:pPr>
                    <a:r>
                      <a:rPr lang="en-US" altLang="zh-CN"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D9A22711-C0F2-45A5-B22E-483319F5FBAA}"/>
                  </a:ext>
                </a:extLst>
              </p:cNvPr>
              <p:cNvGrpSpPr/>
              <p:nvPr/>
            </p:nvGrpSpPr>
            <p:grpSpPr>
              <a:xfrm>
                <a:off x="5208225" y="4037076"/>
                <a:ext cx="2040945" cy="568285"/>
                <a:chOff x="5051753" y="3876815"/>
                <a:chExt cx="2040945" cy="568285"/>
              </a:xfrm>
            </p:grpSpPr>
            <p:sp>
              <p:nvSpPr>
                <p:cNvPr id="30" name="PA-圆角矩形 106"/>
                <p:cNvSpPr>
                  <a:spLocks noChangeAspect="1"/>
                </p:cNvSpPr>
                <p:nvPr>
                  <p:custDataLst>
                    <p:tags r:id="rId13"/>
                  </p:custDataLst>
                </p:nvPr>
              </p:nvSpPr>
              <p:spPr>
                <a:xfrm>
                  <a:off x="5096193" y="3883500"/>
                  <a:ext cx="561668" cy="561600"/>
                </a:xfrm>
                <a:prstGeom prst="roundRect">
                  <a:avLst/>
                </a:pr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id-ID" sz="16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PA-圆角矩形 106">
                  <a:extLst>
                    <a:ext uri="{FF2B5EF4-FFF2-40B4-BE49-F238E27FC236}">
                      <a16:creationId xmlns:a16="http://schemas.microsoft.com/office/drawing/2014/main" id="{6B4C02FE-80A2-455E-949D-869C8D82A7B3}"/>
                    </a:ext>
                  </a:extLst>
                </p:cNvPr>
                <p:cNvSpPr>
                  <a:spLocks noChangeAspect="1"/>
                </p:cNvSpPr>
                <p:nvPr>
                  <p:custDataLst>
                    <p:tags r:id="rId14"/>
                  </p:custDataLst>
                </p:nvPr>
              </p:nvSpPr>
              <p:spPr>
                <a:xfrm>
                  <a:off x="6531030" y="3876815"/>
                  <a:ext cx="561668" cy="561600"/>
                </a:xfrm>
                <a:prstGeom prst="roundRect">
                  <a:avLst/>
                </a:pr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id-ID" sz="16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2" name="组合 31">
                  <a:extLst>
                    <a:ext uri="{FF2B5EF4-FFF2-40B4-BE49-F238E27FC236}">
                      <a16:creationId xmlns:a16="http://schemas.microsoft.com/office/drawing/2014/main" id="{01034E0B-DA87-4107-8C2B-980B4923E0F6}"/>
                    </a:ext>
                  </a:extLst>
                </p:cNvPr>
                <p:cNvGrpSpPr/>
                <p:nvPr/>
              </p:nvGrpSpPr>
              <p:grpSpPr>
                <a:xfrm>
                  <a:off x="5051753" y="3960657"/>
                  <a:ext cx="1980686" cy="392676"/>
                  <a:chOff x="5051753" y="3960657"/>
                  <a:chExt cx="1980686" cy="392676"/>
                </a:xfrm>
              </p:grpSpPr>
              <p:sp>
                <p:nvSpPr>
                  <p:cNvPr id="33" name="PA-矩形 66">
                    <a:extLst>
                      <a:ext uri="{FF2B5EF4-FFF2-40B4-BE49-F238E27FC236}">
                        <a16:creationId xmlns:a16="http://schemas.microsoft.com/office/drawing/2014/main" id="{1309C568-E677-4208-AECB-A4ED900DFB84}"/>
                      </a:ext>
                    </a:extLst>
                  </p:cNvPr>
                  <p:cNvSpPr/>
                  <p:nvPr>
                    <p:custDataLst>
                      <p:tags r:id="rId15"/>
                    </p:custDataLst>
                  </p:nvPr>
                </p:nvSpPr>
                <p:spPr>
                  <a:xfrm>
                    <a:off x="5051753" y="3967342"/>
                    <a:ext cx="545848" cy="385991"/>
                  </a:xfrm>
                  <a:prstGeom prst="rect">
                    <a:avLst/>
                  </a:prstGeom>
                </p:spPr>
                <p:txBody>
                  <a:bodyPr wrap="none">
                    <a:spAutoFit/>
                  </a:bodyPr>
                  <a:lstStyle/>
                  <a:p>
                    <a:pPr algn="r">
                      <a:defRPr/>
                    </a:pPr>
                    <a:r>
                      <a:rPr lang="en-US" altLang="zh-CN"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PA-矩形 71">
                    <a:extLst>
                      <a:ext uri="{FF2B5EF4-FFF2-40B4-BE49-F238E27FC236}">
                        <a16:creationId xmlns:a16="http://schemas.microsoft.com/office/drawing/2014/main" id="{026DDFB7-6324-4D32-B564-50B3F840E54D}"/>
                      </a:ext>
                    </a:extLst>
                  </p:cNvPr>
                  <p:cNvSpPr/>
                  <p:nvPr>
                    <p:custDataLst>
                      <p:tags r:id="rId16"/>
                    </p:custDataLst>
                  </p:nvPr>
                </p:nvSpPr>
                <p:spPr>
                  <a:xfrm>
                    <a:off x="6486591" y="3960657"/>
                    <a:ext cx="545848" cy="385991"/>
                  </a:xfrm>
                  <a:prstGeom prst="rect">
                    <a:avLst/>
                  </a:prstGeom>
                </p:spPr>
                <p:txBody>
                  <a:bodyPr wrap="none">
                    <a:spAutoFit/>
                  </a:bodyPr>
                  <a:lstStyle/>
                  <a:p>
                    <a:pPr algn="r">
                      <a:defRPr/>
                    </a:pPr>
                    <a:r>
                      <a:rPr lang="en-US" altLang="zh-CN"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24" name="组合 23">
                <a:extLst>
                  <a:ext uri="{FF2B5EF4-FFF2-40B4-BE49-F238E27FC236}">
                    <a16:creationId xmlns:a16="http://schemas.microsoft.com/office/drawing/2014/main" id="{A60F18F5-7F3C-48D0-9551-310D52CD8CAE}"/>
                  </a:ext>
                </a:extLst>
              </p:cNvPr>
              <p:cNvGrpSpPr/>
              <p:nvPr/>
            </p:nvGrpSpPr>
            <p:grpSpPr>
              <a:xfrm>
                <a:off x="5211335" y="5844650"/>
                <a:ext cx="2037834" cy="608324"/>
                <a:chOff x="5054863" y="5510822"/>
                <a:chExt cx="2037834" cy="608324"/>
              </a:xfrm>
            </p:grpSpPr>
            <p:sp>
              <p:nvSpPr>
                <p:cNvPr id="25" name="PA-圆角矩形 107"/>
                <p:cNvSpPr>
                  <a:spLocks noChangeAspect="1"/>
                </p:cNvSpPr>
                <p:nvPr>
                  <p:custDataLst>
                    <p:tags r:id="rId9"/>
                  </p:custDataLst>
                </p:nvPr>
              </p:nvSpPr>
              <p:spPr>
                <a:xfrm>
                  <a:off x="5099302" y="5557546"/>
                  <a:ext cx="561668" cy="561600"/>
                </a:xfrm>
                <a:prstGeom prst="roundRect">
                  <a:avLst/>
                </a:pr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id-ID" sz="16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PA-圆角矩形 107">
                  <a:extLst>
                    <a:ext uri="{FF2B5EF4-FFF2-40B4-BE49-F238E27FC236}">
                      <a16:creationId xmlns:a16="http://schemas.microsoft.com/office/drawing/2014/main" id="{2ECDEA5B-9CFD-4FED-92A3-1EBAD87239DE}"/>
                    </a:ext>
                  </a:extLst>
                </p:cNvPr>
                <p:cNvSpPr>
                  <a:spLocks noChangeAspect="1"/>
                </p:cNvSpPr>
                <p:nvPr>
                  <p:custDataLst>
                    <p:tags r:id="rId10"/>
                  </p:custDataLst>
                </p:nvPr>
              </p:nvSpPr>
              <p:spPr>
                <a:xfrm>
                  <a:off x="6531029" y="5510822"/>
                  <a:ext cx="561668" cy="561600"/>
                </a:xfrm>
                <a:prstGeom prst="roundRect">
                  <a:avLst/>
                </a:pr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id-ID" sz="1600"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7" name="组合 26">
                  <a:extLst>
                    <a:ext uri="{FF2B5EF4-FFF2-40B4-BE49-F238E27FC236}">
                      <a16:creationId xmlns:a16="http://schemas.microsoft.com/office/drawing/2014/main" id="{26C60533-831F-48A2-945F-8EFD984F3C88}"/>
                    </a:ext>
                  </a:extLst>
                </p:cNvPr>
                <p:cNvGrpSpPr/>
                <p:nvPr/>
              </p:nvGrpSpPr>
              <p:grpSpPr>
                <a:xfrm>
                  <a:off x="5054863" y="5591881"/>
                  <a:ext cx="1977573" cy="432716"/>
                  <a:chOff x="5054863" y="5591881"/>
                  <a:chExt cx="1977573" cy="432716"/>
                </a:xfrm>
              </p:grpSpPr>
              <p:sp>
                <p:nvSpPr>
                  <p:cNvPr id="28" name="PA-矩形 67">
                    <a:extLst>
                      <a:ext uri="{FF2B5EF4-FFF2-40B4-BE49-F238E27FC236}">
                        <a16:creationId xmlns:a16="http://schemas.microsoft.com/office/drawing/2014/main" id="{32F2552A-C0B0-45C4-8BAF-A03ACFF417D5}"/>
                      </a:ext>
                    </a:extLst>
                  </p:cNvPr>
                  <p:cNvSpPr/>
                  <p:nvPr>
                    <p:custDataLst>
                      <p:tags r:id="rId11"/>
                    </p:custDataLst>
                  </p:nvPr>
                </p:nvSpPr>
                <p:spPr>
                  <a:xfrm>
                    <a:off x="5054863" y="5638605"/>
                    <a:ext cx="545847" cy="385992"/>
                  </a:xfrm>
                  <a:prstGeom prst="rect">
                    <a:avLst/>
                  </a:prstGeom>
                </p:spPr>
                <p:txBody>
                  <a:bodyPr wrap="none">
                    <a:spAutoFit/>
                  </a:bodyPr>
                  <a:lstStyle/>
                  <a:p>
                    <a:pPr algn="r">
                      <a:defRPr/>
                    </a:pPr>
                    <a:r>
                      <a:rPr lang="en-US" altLang="zh-CN"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PA-矩形 72">
                    <a:extLst>
                      <a:ext uri="{FF2B5EF4-FFF2-40B4-BE49-F238E27FC236}">
                        <a16:creationId xmlns:a16="http://schemas.microsoft.com/office/drawing/2014/main" id="{8A9A1049-B54B-46AC-9FBF-3CCD05B23E0B}"/>
                      </a:ext>
                    </a:extLst>
                  </p:cNvPr>
                  <p:cNvSpPr/>
                  <p:nvPr>
                    <p:custDataLst>
                      <p:tags r:id="rId12"/>
                    </p:custDataLst>
                  </p:nvPr>
                </p:nvSpPr>
                <p:spPr>
                  <a:xfrm>
                    <a:off x="6486589" y="5591881"/>
                    <a:ext cx="545847" cy="385992"/>
                  </a:xfrm>
                  <a:prstGeom prst="rect">
                    <a:avLst/>
                  </a:prstGeom>
                </p:spPr>
                <p:txBody>
                  <a:bodyPr wrap="none">
                    <a:spAutoFit/>
                  </a:bodyPr>
                  <a:lstStyle/>
                  <a:p>
                    <a:pPr algn="r">
                      <a:defRPr/>
                    </a:pPr>
                    <a:r>
                      <a:rPr lang="en-US" altLang="zh-CN"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06</a:t>
                    </a:r>
                    <a:endParaRPr lang="zh-CN" altLang="en-US"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sp>
          <p:nvSpPr>
            <p:cNvPr id="9" name="PA-矩形 75">
              <a:extLst>
                <a:ext uri="{FF2B5EF4-FFF2-40B4-BE49-F238E27FC236}">
                  <a16:creationId xmlns:a16="http://schemas.microsoft.com/office/drawing/2014/main" id="{130DACD0-7591-41D4-B286-38E383C80E9A}"/>
                </a:ext>
              </a:extLst>
            </p:cNvPr>
            <p:cNvSpPr/>
            <p:nvPr>
              <p:custDataLst>
                <p:tags r:id="rId2"/>
              </p:custDataLst>
            </p:nvPr>
          </p:nvSpPr>
          <p:spPr>
            <a:xfrm>
              <a:off x="1102316" y="1203804"/>
              <a:ext cx="3942326" cy="641639"/>
            </a:xfrm>
            <a:prstGeom prst="rect">
              <a:avLst/>
            </a:prstGeom>
          </p:spPr>
          <p:txBody>
            <a:bodyPr wrap="square">
              <a:spAutoFit/>
            </a:bodyPr>
            <a:lstStyle/>
            <a:p>
              <a:pPr algn="ctr">
                <a:lnSpc>
                  <a:spcPct val="200000"/>
                </a:lnSpc>
              </a:pPr>
              <a:r>
                <a:rPr lang="zh-CN" altLang="en-US" b="1" dirty="0">
                  <a:solidFill>
                    <a:srgbClr val="C00000"/>
                  </a:solidFill>
                  <a:latin typeface="微软雅黑" panose="020B0503020204020204" pitchFamily="34" charset="-122"/>
                  <a:ea typeface="微软雅黑" panose="020B0503020204020204" pitchFamily="34" charset="-122"/>
                </a:rPr>
                <a:t>代谢物的覆盖有限</a:t>
              </a:r>
            </a:p>
          </p:txBody>
        </p:sp>
        <p:sp>
          <p:nvSpPr>
            <p:cNvPr id="10" name="PA-矩形 75">
              <a:extLst>
                <a:ext uri="{FF2B5EF4-FFF2-40B4-BE49-F238E27FC236}">
                  <a16:creationId xmlns:a16="http://schemas.microsoft.com/office/drawing/2014/main" id="{130DACD0-7591-41D4-B286-38E383C80E9A}"/>
                </a:ext>
              </a:extLst>
            </p:cNvPr>
            <p:cNvSpPr/>
            <p:nvPr>
              <p:custDataLst>
                <p:tags r:id="rId3"/>
              </p:custDataLst>
            </p:nvPr>
          </p:nvSpPr>
          <p:spPr>
            <a:xfrm>
              <a:off x="1102316" y="2914076"/>
              <a:ext cx="3942326" cy="641639"/>
            </a:xfrm>
            <a:prstGeom prst="rect">
              <a:avLst/>
            </a:prstGeom>
          </p:spPr>
          <p:txBody>
            <a:bodyPr wrap="square">
              <a:spAutoFit/>
            </a:bodyPr>
            <a:lstStyle/>
            <a:p>
              <a:pPr algn="ctr">
                <a:lnSpc>
                  <a:spcPct val="200000"/>
                </a:lnSpc>
              </a:pPr>
              <a:r>
                <a:rPr lang="zh-CN" altLang="en-US" b="1" dirty="0">
                  <a:solidFill>
                    <a:srgbClr val="C00000"/>
                  </a:solidFill>
                  <a:latin typeface="微软雅黑" panose="020B0503020204020204" pitchFamily="34" charset="-122"/>
                  <a:ea typeface="微软雅黑" panose="020B0503020204020204" pitchFamily="34" charset="-122"/>
                </a:rPr>
                <a:t>代谢物结构鉴定困难</a:t>
              </a:r>
            </a:p>
          </p:txBody>
        </p:sp>
        <p:sp>
          <p:nvSpPr>
            <p:cNvPr id="11" name="PA-矩形 75">
              <a:extLst>
                <a:ext uri="{FF2B5EF4-FFF2-40B4-BE49-F238E27FC236}">
                  <a16:creationId xmlns:a16="http://schemas.microsoft.com/office/drawing/2014/main" id="{130DACD0-7591-41D4-B286-38E383C80E9A}"/>
                </a:ext>
              </a:extLst>
            </p:cNvPr>
            <p:cNvSpPr/>
            <p:nvPr>
              <p:custDataLst>
                <p:tags r:id="rId4"/>
              </p:custDataLst>
            </p:nvPr>
          </p:nvSpPr>
          <p:spPr>
            <a:xfrm>
              <a:off x="1206591" y="4853359"/>
              <a:ext cx="3942326" cy="641639"/>
            </a:xfrm>
            <a:prstGeom prst="rect">
              <a:avLst/>
            </a:prstGeom>
          </p:spPr>
          <p:txBody>
            <a:bodyPr wrap="square">
              <a:spAutoFit/>
            </a:bodyPr>
            <a:lstStyle/>
            <a:p>
              <a:pPr algn="ctr">
                <a:lnSpc>
                  <a:spcPct val="200000"/>
                </a:lnSpc>
              </a:pPr>
              <a:r>
                <a:rPr lang="zh-CN" altLang="en-US" b="1" dirty="0">
                  <a:solidFill>
                    <a:srgbClr val="C00000"/>
                  </a:solidFill>
                  <a:latin typeface="微软雅黑" panose="020B0503020204020204" pitchFamily="34" charset="-122"/>
                  <a:ea typeface="微软雅黑" panose="020B0503020204020204" pitchFamily="34" charset="-122"/>
                </a:rPr>
                <a:t>无法实现高通量</a:t>
              </a:r>
            </a:p>
          </p:txBody>
        </p:sp>
        <p:sp>
          <p:nvSpPr>
            <p:cNvPr id="12" name="PA-矩形 75">
              <a:extLst>
                <a:ext uri="{FF2B5EF4-FFF2-40B4-BE49-F238E27FC236}">
                  <a16:creationId xmlns:a16="http://schemas.microsoft.com/office/drawing/2014/main" id="{130DACD0-7591-41D4-B286-38E383C80E9A}"/>
                </a:ext>
              </a:extLst>
            </p:cNvPr>
            <p:cNvSpPr/>
            <p:nvPr>
              <p:custDataLst>
                <p:tags r:id="rId5"/>
              </p:custDataLst>
            </p:nvPr>
          </p:nvSpPr>
          <p:spPr>
            <a:xfrm>
              <a:off x="6531029" y="1205437"/>
              <a:ext cx="3942326" cy="641639"/>
            </a:xfrm>
            <a:prstGeom prst="rect">
              <a:avLst/>
            </a:prstGeom>
          </p:spPr>
          <p:txBody>
            <a:bodyPr wrap="square">
              <a:spAutoFit/>
            </a:bodyPr>
            <a:lstStyle/>
            <a:p>
              <a:pPr algn="ctr">
                <a:lnSpc>
                  <a:spcPct val="200000"/>
                </a:lnSpc>
              </a:pPr>
              <a:r>
                <a:rPr lang="zh-CN" altLang="en-US" b="1" dirty="0">
                  <a:solidFill>
                    <a:srgbClr val="C00000"/>
                  </a:solidFill>
                  <a:latin typeface="微软雅黑" panose="020B0503020204020204" pitchFamily="34" charset="-122"/>
                  <a:ea typeface="微软雅黑" panose="020B0503020204020204" pitchFamily="34" charset="-122"/>
                </a:rPr>
                <a:t>数据分析困难</a:t>
              </a:r>
            </a:p>
          </p:txBody>
        </p:sp>
        <p:sp>
          <p:nvSpPr>
            <p:cNvPr id="13" name="PA-矩形 75">
              <a:extLst>
                <a:ext uri="{FF2B5EF4-FFF2-40B4-BE49-F238E27FC236}">
                  <a16:creationId xmlns:a16="http://schemas.microsoft.com/office/drawing/2014/main" id="{130DACD0-7591-41D4-B286-38E383C80E9A}"/>
                </a:ext>
              </a:extLst>
            </p:cNvPr>
            <p:cNvSpPr/>
            <p:nvPr>
              <p:custDataLst>
                <p:tags r:id="rId6"/>
              </p:custDataLst>
            </p:nvPr>
          </p:nvSpPr>
          <p:spPr>
            <a:xfrm>
              <a:off x="7292232" y="4842711"/>
              <a:ext cx="3942326" cy="641639"/>
            </a:xfrm>
            <a:prstGeom prst="rect">
              <a:avLst/>
            </a:prstGeom>
          </p:spPr>
          <p:txBody>
            <a:bodyPr wrap="square">
              <a:spAutoFit/>
            </a:bodyPr>
            <a:lstStyle/>
            <a:p>
              <a:pPr algn="ctr">
                <a:lnSpc>
                  <a:spcPct val="200000"/>
                </a:lnSpc>
              </a:pPr>
              <a:r>
                <a:rPr lang="zh-CN" altLang="en-US" b="1" dirty="0">
                  <a:solidFill>
                    <a:srgbClr val="C00000"/>
                  </a:solidFill>
                  <a:latin typeface="微软雅黑" panose="020B0503020204020204" pitchFamily="34" charset="-122"/>
                  <a:ea typeface="微软雅黑" panose="020B0503020204020204" pitchFamily="34" charset="-122"/>
                </a:rPr>
                <a:t>已知的代谢网络具有局限性</a:t>
              </a:r>
            </a:p>
          </p:txBody>
        </p:sp>
        <p:sp>
          <p:nvSpPr>
            <p:cNvPr id="14" name="PA-矩形 75">
              <a:extLst>
                <a:ext uri="{FF2B5EF4-FFF2-40B4-BE49-F238E27FC236}">
                  <a16:creationId xmlns:a16="http://schemas.microsoft.com/office/drawing/2014/main" id="{130DACD0-7591-41D4-B286-38E383C80E9A}"/>
                </a:ext>
              </a:extLst>
            </p:cNvPr>
            <p:cNvSpPr/>
            <p:nvPr>
              <p:custDataLst>
                <p:tags r:id="rId7"/>
              </p:custDataLst>
            </p:nvPr>
          </p:nvSpPr>
          <p:spPr>
            <a:xfrm>
              <a:off x="6531030" y="2969066"/>
              <a:ext cx="3942326" cy="641639"/>
            </a:xfrm>
            <a:prstGeom prst="rect">
              <a:avLst/>
            </a:prstGeom>
          </p:spPr>
          <p:txBody>
            <a:bodyPr wrap="square">
              <a:spAutoFit/>
            </a:bodyPr>
            <a:lstStyle/>
            <a:p>
              <a:pPr algn="ctr">
                <a:lnSpc>
                  <a:spcPct val="200000"/>
                </a:lnSpc>
              </a:pPr>
              <a:r>
                <a:rPr lang="zh-CN" altLang="en-US" b="1" dirty="0">
                  <a:solidFill>
                    <a:srgbClr val="C00000"/>
                  </a:solidFill>
                  <a:latin typeface="微软雅黑" panose="020B0503020204020204" pitchFamily="34" charset="-122"/>
                  <a:ea typeface="微软雅黑" panose="020B0503020204020204" pitchFamily="34" charset="-122"/>
                </a:rPr>
                <a:t>数据重复性差</a:t>
              </a:r>
            </a:p>
          </p:txBody>
        </p:sp>
        <p:sp>
          <p:nvSpPr>
            <p:cNvPr id="15" name="TextBox 14"/>
            <p:cNvSpPr txBox="1"/>
            <p:nvPr/>
          </p:nvSpPr>
          <p:spPr>
            <a:xfrm>
              <a:off x="1206591" y="1824744"/>
              <a:ext cx="3061094" cy="1231106"/>
            </a:xfrm>
            <a:prstGeom prst="rect">
              <a:avLst/>
            </a:prstGeom>
            <a:noFill/>
          </p:spPr>
          <p:txBody>
            <a:bodyPr wrap="square" rtlCol="0">
              <a:spAutoFit/>
            </a:bodyPr>
            <a:lstStyle/>
            <a:p>
              <a:pPr marL="257175" indent="-257175">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仪器平台具有局限性</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57175" indent="-257175">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代谢物理化性质差异大</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57175" indent="-257175">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部分代谢物含量较低</a:t>
              </a:r>
              <a:endParaRPr lang="en-GB"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1206591" y="3507709"/>
              <a:ext cx="3529261" cy="1508877"/>
            </a:xfrm>
            <a:prstGeom prst="rect">
              <a:avLst/>
            </a:prstGeom>
          </p:spPr>
          <p:txBody>
            <a:bodyPr wrap="square">
              <a:spAutoFit/>
            </a:bodyPr>
            <a:lstStyle/>
            <a:p>
              <a:pPr marL="257175" indent="-257175">
                <a:buFont typeface="+mj-lt"/>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样本的复杂性及仪器的局限性导致代谢物结构信息较少</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57175" indent="-257175">
                <a:buFont typeface="+mj-lt"/>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须通过自建数据库或标准品进行鉴定</a:t>
              </a:r>
              <a:endParaRPr lang="en-GB"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TextBox 16"/>
            <p:cNvSpPr txBox="1"/>
            <p:nvPr/>
          </p:nvSpPr>
          <p:spPr>
            <a:xfrm>
              <a:off x="1206591" y="5439991"/>
              <a:ext cx="3606413" cy="94743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面对临床大样本无法保证样品和仪器的稳定性，从而实现高通量</a:t>
              </a:r>
              <a:endParaRPr lang="en-GB"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TextBox 17"/>
            <p:cNvSpPr txBox="1"/>
            <p:nvPr/>
          </p:nvSpPr>
          <p:spPr>
            <a:xfrm>
              <a:off x="7555696" y="1802719"/>
              <a:ext cx="3415393" cy="677108"/>
            </a:xfrm>
            <a:prstGeom prst="rect">
              <a:avLst/>
            </a:prstGeom>
            <a:noFill/>
          </p:spPr>
          <p:txBody>
            <a:bodyPr wrap="square" rtlCol="0">
              <a:spAutoFit/>
            </a:bodyPr>
            <a:lstStyle/>
            <a:p>
              <a:pPr marL="257175" indent="-257175">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数据分析专业性强</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57175" indent="-257175">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需要选择合适的处理方法</a:t>
              </a:r>
              <a:endParaRPr lang="en-GB"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TextBox 18"/>
            <p:cNvSpPr txBox="1"/>
            <p:nvPr/>
          </p:nvSpPr>
          <p:spPr>
            <a:xfrm>
              <a:off x="7560353" y="3530665"/>
              <a:ext cx="3674205" cy="1228156"/>
            </a:xfrm>
            <a:prstGeom prst="rect">
              <a:avLst/>
            </a:prstGeom>
            <a:noFill/>
          </p:spPr>
          <p:txBody>
            <a:bodyPr wrap="square" rtlCol="0">
              <a:spAutoFit/>
            </a:bodyPr>
            <a:lstStyle/>
            <a:p>
              <a:pPr marL="257175" indent="-257175">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干扰代谢物组成的变化因素多</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57175" indent="-257175">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实验设计是否严格</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57175" indent="-257175">
                <a:buAutoNum type="arabicPeriod"/>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实验对照是否和</a:t>
              </a:r>
              <a:endParaRPr lang="en-GB"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7560353" y="5439991"/>
              <a:ext cx="3410736" cy="67710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目前对代谢物及代谢表型的变化均具有一定的局限性</a:t>
              </a:r>
              <a:endParaRPr lang="en-GB" sz="1600" b="1" dirty="0">
                <a:latin typeface="微软雅黑" panose="020B0503020204020204" pitchFamily="34" charset="-122"/>
                <a:ea typeface="微软雅黑" panose="020B0503020204020204" pitchFamily="34" charset="-122"/>
              </a:endParaRPr>
            </a:p>
          </p:txBody>
        </p:sp>
      </p:grpSp>
      <p:sp>
        <p:nvSpPr>
          <p:cNvPr id="40" name="TextBox 39"/>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18</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966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25694" y="523334"/>
            <a:ext cx="6092612" cy="1081519"/>
            <a:chOff x="2762780" y="-399035"/>
            <a:chExt cx="7156335" cy="1442024"/>
          </a:xfrm>
        </p:grpSpPr>
        <p:sp>
          <p:nvSpPr>
            <p:cNvPr id="3" name="矩形 2"/>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TextBox 3"/>
            <p:cNvSpPr txBox="1"/>
            <p:nvPr/>
          </p:nvSpPr>
          <p:spPr>
            <a:xfrm>
              <a:off x="2762780" y="-399035"/>
              <a:ext cx="7156335" cy="677108"/>
            </a:xfrm>
            <a:prstGeom prst="rect">
              <a:avLst/>
            </a:prstGeom>
            <a:noFill/>
          </p:spPr>
          <p:txBody>
            <a:bodyPr wrap="square" rtlCol="0">
              <a:spAutoFit/>
            </a:bodyPr>
            <a:lstStyle/>
            <a:p>
              <a:pPr algn="ctr"/>
              <a:r>
                <a:rPr lang="zh-CN" altLang="en-US" sz="2700" b="1" dirty="0">
                  <a:solidFill>
                    <a:srgbClr val="C00000"/>
                  </a:solidFill>
                  <a:latin typeface="微软雅黑" panose="020B0503020204020204" pitchFamily="34" charset="-122"/>
                  <a:ea typeface="微软雅黑" panose="020B0503020204020204" pitchFamily="34" charset="-122"/>
                </a:rPr>
                <a:t>展 望</a:t>
              </a:r>
              <a:endParaRPr lang="en-GB" sz="2700" b="1" dirty="0">
                <a:solidFill>
                  <a:srgbClr val="C00000"/>
                </a:solidFill>
                <a:latin typeface="微软雅黑" panose="020B0503020204020204" pitchFamily="34" charset="-122"/>
                <a:ea typeface="微软雅黑" panose="020B0503020204020204" pitchFamily="34" charset="-122"/>
              </a:endParaRPr>
            </a:p>
          </p:txBody>
        </p:sp>
      </p:grpSp>
      <p:sp>
        <p:nvSpPr>
          <p:cNvPr id="5" name="TextBox 4"/>
          <p:cNvSpPr txBox="1"/>
          <p:nvPr/>
        </p:nvSpPr>
        <p:spPr>
          <a:xfrm>
            <a:off x="739942" y="1347678"/>
            <a:ext cx="7664116" cy="1866858"/>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代谢组学正处于快速发展的阶段。高通量、高分辨率的分析技术，与生物信息学相整合，为生物代谢层面的研究提供了独特视角。代谢组学必将在药物开发、临床诊断和预防发挥越来越大的作用。相信通过我们的努力目标将越来越接近。</a:t>
            </a:r>
            <a:endParaRPr lang="en-GB" sz="2000" b="1" dirty="0">
              <a:solidFill>
                <a:srgbClr val="0070C0"/>
              </a:solidFill>
              <a:latin typeface="微软雅黑" panose="020B0503020204020204" pitchFamily="34" charset="-122"/>
              <a:ea typeface="微软雅黑" panose="020B0503020204020204" pitchFamily="34"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272" y="3643465"/>
            <a:ext cx="6096034" cy="2485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19</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947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A-矩形 17">
            <a:extLst>
              <a:ext uri="{FF2B5EF4-FFF2-40B4-BE49-F238E27FC236}">
                <a16:creationId xmlns:a16="http://schemas.microsoft.com/office/drawing/2014/main" id="{45722889-79B8-4385-ABA6-F99572DF95F4}"/>
              </a:ext>
            </a:extLst>
          </p:cNvPr>
          <p:cNvSpPr/>
          <p:nvPr>
            <p:custDataLst>
              <p:tags r:id="rId1"/>
            </p:custDataLst>
          </p:nvPr>
        </p:nvSpPr>
        <p:spPr>
          <a:xfrm rot="18900000">
            <a:off x="3410078" y="-1762838"/>
            <a:ext cx="3143250" cy="9745167"/>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PA-矩形 9">
            <a:extLst>
              <a:ext uri="{FF2B5EF4-FFF2-40B4-BE49-F238E27FC236}">
                <a16:creationId xmlns:a16="http://schemas.microsoft.com/office/drawing/2014/main" id="{6C8A68E4-08E7-4678-BD53-5EB66753C86C}"/>
              </a:ext>
            </a:extLst>
          </p:cNvPr>
          <p:cNvSpPr/>
          <p:nvPr>
            <p:custDataLst>
              <p:tags r:id="rId2"/>
            </p:custDataLst>
          </p:nvPr>
        </p:nvSpPr>
        <p:spPr>
          <a:xfrm rot="18900000">
            <a:off x="423214" y="2074487"/>
            <a:ext cx="4334300" cy="4543425"/>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PA-矩形 16">
            <a:extLst>
              <a:ext uri="{FF2B5EF4-FFF2-40B4-BE49-F238E27FC236}">
                <a16:creationId xmlns:a16="http://schemas.microsoft.com/office/drawing/2014/main" id="{FFE563B0-7BE2-4C11-8F0B-1CC9F05C60A2}"/>
              </a:ext>
            </a:extLst>
          </p:cNvPr>
          <p:cNvSpPr/>
          <p:nvPr>
            <p:custDataLst>
              <p:tags r:id="rId3"/>
            </p:custDataLst>
          </p:nvPr>
        </p:nvSpPr>
        <p:spPr>
          <a:xfrm rot="18900000">
            <a:off x="5259871" y="2119252"/>
            <a:ext cx="3007678" cy="3191413"/>
          </a:xfrm>
          <a:prstGeom prst="rect">
            <a:avLst/>
          </a:prstGeom>
          <a:solidFill>
            <a:srgbClr val="D97A8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9" name="PA-图片 28">
            <a:extLst>
              <a:ext uri="{FF2B5EF4-FFF2-40B4-BE49-F238E27FC236}">
                <a16:creationId xmlns:a16="http://schemas.microsoft.com/office/drawing/2014/main" id="{448A7047-466A-4CE5-98B5-E273E6986547}"/>
              </a:ext>
            </a:extLst>
          </p:cNvPr>
          <p:cNvPicPr>
            <a:picLocks noChangeAspect="1"/>
          </p:cNvPicPr>
          <p:nvPr>
            <p:custDataLst>
              <p:tags r:id="rId4"/>
            </p:custDataLst>
          </p:nvPr>
        </p:nvPicPr>
        <p:blipFill rotWithShape="1">
          <a:blip r:embed="rId10" cstate="screen">
            <a:extLst>
              <a:ext uri="{BEBA8EAE-BF5A-486C-A8C5-ECC9F3942E4B}">
                <a14:imgProps xmlns:a14="http://schemas.microsoft.com/office/drawing/2010/main">
                  <a14:imgLayer r:embed="rId11">
                    <a14:imgEffect>
                      <a14:brightnessContrast bright="7000" contrast="-76000"/>
                    </a14:imgEffect>
                  </a14:imgLayer>
                </a14:imgProps>
              </a:ext>
              <a:ext uri="{28A0092B-C50C-407E-A947-70E740481C1C}">
                <a14:useLocalDpi xmlns:a14="http://schemas.microsoft.com/office/drawing/2010/main"/>
              </a:ext>
            </a:extLst>
          </a:blip>
          <a:srcRect/>
          <a:stretch/>
        </p:blipFill>
        <p:spPr>
          <a:xfrm rot="5400000" flipH="1">
            <a:off x="2970181" y="1018121"/>
            <a:ext cx="1366208" cy="7306572"/>
          </a:xfrm>
          <a:prstGeom prst="rect">
            <a:avLst/>
          </a:prstGeom>
        </p:spPr>
      </p:pic>
      <p:pic>
        <p:nvPicPr>
          <p:cNvPr id="33" name="PA-图片 32">
            <a:extLst>
              <a:ext uri="{FF2B5EF4-FFF2-40B4-BE49-F238E27FC236}">
                <a16:creationId xmlns:a16="http://schemas.microsoft.com/office/drawing/2014/main" id="{534C12CC-3EE7-4F32-9958-0F8613771932}"/>
              </a:ext>
            </a:extLst>
          </p:cNvPr>
          <p:cNvPicPr>
            <a:picLocks noChangeAspect="1"/>
          </p:cNvPicPr>
          <p:nvPr>
            <p:custDataLst>
              <p:tags r:id="rId5"/>
            </p:custDataLst>
          </p:nvPr>
        </p:nvPicPr>
        <p:blipFill rotWithShape="1">
          <a:blip r:embed="rId10" cstate="screen">
            <a:extLst>
              <a:ext uri="{BEBA8EAE-BF5A-486C-A8C5-ECC9F3942E4B}">
                <a14:imgProps xmlns:a14="http://schemas.microsoft.com/office/drawing/2010/main">
                  <a14:imgLayer r:embed="rId11">
                    <a14:imgEffect>
                      <a14:brightnessContrast bright="7000" contrast="-76000"/>
                    </a14:imgEffect>
                  </a14:imgLayer>
                </a14:imgProps>
              </a:ext>
              <a:ext uri="{28A0092B-C50C-407E-A947-70E740481C1C}">
                <a14:useLocalDpi xmlns:a14="http://schemas.microsoft.com/office/drawing/2010/main"/>
              </a:ext>
            </a:extLst>
          </a:blip>
          <a:srcRect/>
          <a:stretch/>
        </p:blipFill>
        <p:spPr>
          <a:xfrm flipH="1">
            <a:off x="7234159" y="2532364"/>
            <a:ext cx="277667" cy="1793270"/>
          </a:xfrm>
          <a:prstGeom prst="rect">
            <a:avLst/>
          </a:prstGeom>
        </p:spPr>
      </p:pic>
      <p:sp>
        <p:nvSpPr>
          <p:cNvPr id="40" name="PA-矩形 39">
            <a:extLst>
              <a:ext uri="{FF2B5EF4-FFF2-40B4-BE49-F238E27FC236}">
                <a16:creationId xmlns:a16="http://schemas.microsoft.com/office/drawing/2014/main" id="{99C5B228-02D3-45AE-B8AF-A33345253C39}"/>
              </a:ext>
            </a:extLst>
          </p:cNvPr>
          <p:cNvSpPr/>
          <p:nvPr>
            <p:custDataLst>
              <p:tags r:id="rId6"/>
            </p:custDataLst>
          </p:nvPr>
        </p:nvSpPr>
        <p:spPr>
          <a:xfrm>
            <a:off x="-1" y="2538188"/>
            <a:ext cx="7306573" cy="180801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PA-文本框 31">
            <a:extLst>
              <a:ext uri="{FF2B5EF4-FFF2-40B4-BE49-F238E27FC236}">
                <a16:creationId xmlns:a16="http://schemas.microsoft.com/office/drawing/2014/main" id="{BC3BB674-79F0-42D1-B4DD-20107794420A}"/>
              </a:ext>
            </a:extLst>
          </p:cNvPr>
          <p:cNvSpPr txBox="1"/>
          <p:nvPr>
            <p:custDataLst>
              <p:tags r:id="rId7"/>
            </p:custDataLst>
          </p:nvPr>
        </p:nvSpPr>
        <p:spPr>
          <a:xfrm>
            <a:off x="3157445" y="2907436"/>
            <a:ext cx="2002087" cy="854080"/>
          </a:xfrm>
          <a:prstGeom prst="rect">
            <a:avLst/>
          </a:prstGeom>
          <a:noFill/>
          <a:effectLst>
            <a:outerShdw blurRad="50800" dist="50800" dir="5400000" sx="1000" sy="1000" algn="ctr" rotWithShape="0">
              <a:srgbClr val="2B7D1E"/>
            </a:outerShdw>
          </a:effectLst>
        </p:spPr>
        <p:txBody>
          <a:bodyPr wrap="none" rtlCol="0">
            <a:spAutoFit/>
          </a:bodyPr>
          <a:lstStyle/>
          <a:p>
            <a:r>
              <a:rPr lang="zh-CN" altLang="en-US" sz="4950" b="1" spc="-113" dirty="0">
                <a:solidFill>
                  <a:srgbClr val="DA7B84"/>
                </a:solidFill>
                <a:latin typeface="华文彩云" panose="02010800040101010101" pitchFamily="2" charset="-122"/>
                <a:ea typeface="华文彩云" panose="02010800040101010101" pitchFamily="2" charset="-122"/>
              </a:rPr>
              <a:t>谢    谢</a:t>
            </a:r>
          </a:p>
        </p:txBody>
      </p:sp>
      <p:sp>
        <p:nvSpPr>
          <p:cNvPr id="2" name="标题 1">
            <a:extLst>
              <a:ext uri="{FF2B5EF4-FFF2-40B4-BE49-F238E27FC236}">
                <a16:creationId xmlns:a16="http://schemas.microsoft.com/office/drawing/2014/main" id="{26715639-AA14-417D-9F41-85D2A9108C17}"/>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0745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矩形 17">
            <a:extLst>
              <a:ext uri="{FF2B5EF4-FFF2-40B4-BE49-F238E27FC236}">
                <a16:creationId xmlns:a16="http://schemas.microsoft.com/office/drawing/2014/main" id="{E4E85F4B-D893-4D9F-B661-5E0F7E2DE5C5}"/>
              </a:ext>
            </a:extLst>
          </p:cNvPr>
          <p:cNvSpPr/>
          <p:nvPr>
            <p:custDataLst>
              <p:tags r:id="rId1"/>
            </p:custDataLst>
          </p:nvPr>
        </p:nvSpPr>
        <p:spPr>
          <a:xfrm rot="18900000">
            <a:off x="3410078" y="-1762838"/>
            <a:ext cx="3143250" cy="9745167"/>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a:extLst>
              <a:ext uri="{FF2B5EF4-FFF2-40B4-BE49-F238E27FC236}">
                <a16:creationId xmlns:a16="http://schemas.microsoft.com/office/drawing/2014/main" id="{A6CB4168-750D-4A5C-BAEF-6452B5D5CBBF}"/>
              </a:ext>
            </a:extLst>
          </p:cNvPr>
          <p:cNvSpPr/>
          <p:nvPr/>
        </p:nvSpPr>
        <p:spPr>
          <a:xfrm rot="18978301">
            <a:off x="372825" y="1359085"/>
            <a:ext cx="3718560" cy="3718560"/>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文本框 1">
            <a:extLst>
              <a:ext uri="{FF2B5EF4-FFF2-40B4-BE49-F238E27FC236}">
                <a16:creationId xmlns:a16="http://schemas.microsoft.com/office/drawing/2014/main" id="{2BF21CE4-6B90-44C7-B835-969C50173BF5}"/>
              </a:ext>
            </a:extLst>
          </p:cNvPr>
          <p:cNvSpPr txBox="1"/>
          <p:nvPr>
            <p:custDataLst>
              <p:tags r:id="rId2"/>
            </p:custDataLst>
          </p:nvPr>
        </p:nvSpPr>
        <p:spPr>
          <a:xfrm>
            <a:off x="1393031" y="2598004"/>
            <a:ext cx="1785938" cy="1685077"/>
          </a:xfrm>
          <a:prstGeom prst="rect">
            <a:avLst/>
          </a:prstGeom>
          <a:noFill/>
        </p:spPr>
        <p:txBody>
          <a:bodyPr wrap="square" rtlCol="0">
            <a:spAutoFit/>
          </a:bodyPr>
          <a:lstStyle/>
          <a:p>
            <a:r>
              <a:rPr lang="en-US" altLang="zh-CN" sz="10350" b="1" dirty="0">
                <a:solidFill>
                  <a:schemeClr val="bg1"/>
                </a:solidFill>
                <a:latin typeface="华文细黑" panose="02010600040101010101" pitchFamily="2" charset="-122"/>
                <a:ea typeface="华文细黑" panose="02010600040101010101" pitchFamily="2" charset="-122"/>
              </a:rPr>
              <a:t>01</a:t>
            </a:r>
            <a:endParaRPr lang="zh-CN" altLang="en-US" sz="10350" b="1" dirty="0">
              <a:solidFill>
                <a:schemeClr val="bg1"/>
              </a:solidFill>
              <a:latin typeface="华文细黑" panose="02010600040101010101" pitchFamily="2" charset="-122"/>
              <a:ea typeface="华文细黑" panose="02010600040101010101" pitchFamily="2" charset="-122"/>
            </a:endParaRPr>
          </a:p>
        </p:txBody>
      </p:sp>
      <p:grpSp>
        <p:nvGrpSpPr>
          <p:cNvPr id="7" name="PA-组合 6">
            <a:extLst>
              <a:ext uri="{FF2B5EF4-FFF2-40B4-BE49-F238E27FC236}">
                <a16:creationId xmlns:a16="http://schemas.microsoft.com/office/drawing/2014/main" id="{28F1E7B1-276B-4AC0-A56A-3814923AFFD0}"/>
              </a:ext>
            </a:extLst>
          </p:cNvPr>
          <p:cNvGrpSpPr/>
          <p:nvPr>
            <p:custDataLst>
              <p:tags r:id="rId3"/>
            </p:custDataLst>
          </p:nvPr>
        </p:nvGrpSpPr>
        <p:grpSpPr>
          <a:xfrm>
            <a:off x="3750644" y="2598004"/>
            <a:ext cx="5022578" cy="1673942"/>
            <a:chOff x="3907622" y="568118"/>
            <a:chExt cx="6696770" cy="2231923"/>
          </a:xfrm>
          <a:solidFill>
            <a:srgbClr val="D97980"/>
          </a:solidFill>
          <a:effectLst>
            <a:outerShdw blurRad="63500" sx="102000" sy="102000" algn="ctr" rotWithShape="0">
              <a:prstClr val="black">
                <a:alpha val="40000"/>
              </a:prstClr>
            </a:outerShdw>
          </a:effectLst>
        </p:grpSpPr>
        <p:sp>
          <p:nvSpPr>
            <p:cNvPr id="8" name="PA-矩形 7">
              <a:extLst>
                <a:ext uri="{FF2B5EF4-FFF2-40B4-BE49-F238E27FC236}">
                  <a16:creationId xmlns:a16="http://schemas.microsoft.com/office/drawing/2014/main" id="{FB8F1E4A-D565-47FE-B4A8-5F3C6C88C066}"/>
                </a:ext>
              </a:extLst>
            </p:cNvPr>
            <p:cNvSpPr/>
            <p:nvPr>
              <p:custDataLst>
                <p:tags r:id="rId5"/>
              </p:custDataLst>
            </p:nvPr>
          </p:nvSpPr>
          <p:spPr>
            <a:xfrm>
              <a:off x="3907622" y="568118"/>
              <a:ext cx="6696770" cy="2231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11" name="ïṣlïdè">
              <a:extLst>
                <a:ext uri="{FF2B5EF4-FFF2-40B4-BE49-F238E27FC236}">
                  <a16:creationId xmlns:a16="http://schemas.microsoft.com/office/drawing/2014/main" id="{D3E6FBAA-7F86-43D6-A14E-421037B590D4}"/>
                </a:ext>
              </a:extLst>
            </p:cNvPr>
            <p:cNvGrpSpPr/>
            <p:nvPr/>
          </p:nvGrpSpPr>
          <p:grpSpPr>
            <a:xfrm>
              <a:off x="4509436" y="859194"/>
              <a:ext cx="248229" cy="240890"/>
              <a:chOff x="6183313" y="2785269"/>
              <a:chExt cx="912813" cy="885825"/>
            </a:xfrm>
            <a:grpFill/>
          </p:grpSpPr>
          <p:sp>
            <p:nvSpPr>
              <p:cNvPr id="12" name="PA-iṣliḓè">
                <a:extLst>
                  <a:ext uri="{FF2B5EF4-FFF2-40B4-BE49-F238E27FC236}">
                    <a16:creationId xmlns:a16="http://schemas.microsoft.com/office/drawing/2014/main" id="{E6B5CA45-73F5-4713-9497-7DD05C785BDC}"/>
                  </a:ext>
                </a:extLst>
              </p:cNvPr>
              <p:cNvSpPr/>
              <p:nvPr>
                <p:custDataLst>
                  <p:tags r:id="rId6"/>
                </p:custDataLst>
              </p:nvPr>
            </p:nvSpPr>
            <p:spPr>
              <a:xfrm>
                <a:off x="6208939" y="2805113"/>
                <a:ext cx="849086" cy="8490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grpSp>
            <p:nvGrpSpPr>
              <p:cNvPr id="13" name="îṥ1iḓe">
                <a:extLst>
                  <a:ext uri="{FF2B5EF4-FFF2-40B4-BE49-F238E27FC236}">
                    <a16:creationId xmlns:a16="http://schemas.microsoft.com/office/drawing/2014/main" id="{28DB5329-5BE0-4B8B-800C-68B629DE0AA6}"/>
                  </a:ext>
                </a:extLst>
              </p:cNvPr>
              <p:cNvGrpSpPr/>
              <p:nvPr/>
            </p:nvGrpSpPr>
            <p:grpSpPr>
              <a:xfrm>
                <a:off x="6183313" y="2785269"/>
                <a:ext cx="912813" cy="885825"/>
                <a:chOff x="5651500" y="2984500"/>
                <a:chExt cx="912813" cy="885825"/>
              </a:xfrm>
              <a:grpFill/>
            </p:grpSpPr>
            <p:sp>
              <p:nvSpPr>
                <p:cNvPr id="14" name="PA-íṩľîďé">
                  <a:extLst>
                    <a:ext uri="{FF2B5EF4-FFF2-40B4-BE49-F238E27FC236}">
                      <a16:creationId xmlns:a16="http://schemas.microsoft.com/office/drawing/2014/main" id="{5E853B1B-F561-460B-8FFE-35702952F781}"/>
                    </a:ext>
                  </a:extLst>
                </p:cNvPr>
                <p:cNvSpPr/>
                <p:nvPr>
                  <p:custDataLst>
                    <p:tags r:id="rId7"/>
                  </p:custDataLst>
                </p:nvPr>
              </p:nvSpPr>
              <p:spPr bwMode="auto">
                <a:xfrm>
                  <a:off x="5651500" y="2984500"/>
                  <a:ext cx="896938" cy="885825"/>
                </a:xfrm>
                <a:custGeom>
                  <a:avLst/>
                  <a:gdLst>
                    <a:gd name="T0" fmla="*/ 68 w 269"/>
                    <a:gd name="T1" fmla="*/ 241 h 267"/>
                    <a:gd name="T2" fmla="*/ 69 w 269"/>
                    <a:gd name="T3" fmla="*/ 239 h 267"/>
                    <a:gd name="T4" fmla="*/ 12 w 269"/>
                    <a:gd name="T5" fmla="*/ 160 h 267"/>
                    <a:gd name="T6" fmla="*/ 27 w 269"/>
                    <a:gd name="T7" fmla="*/ 66 h 267"/>
                    <a:gd name="T8" fmla="*/ 106 w 269"/>
                    <a:gd name="T9" fmla="*/ 11 h 267"/>
                    <a:gd name="T10" fmla="*/ 201 w 269"/>
                    <a:gd name="T11" fmla="*/ 28 h 267"/>
                    <a:gd name="T12" fmla="*/ 258 w 269"/>
                    <a:gd name="T13" fmla="*/ 107 h 267"/>
                    <a:gd name="T14" fmla="*/ 242 w 269"/>
                    <a:gd name="T15" fmla="*/ 201 h 267"/>
                    <a:gd name="T16" fmla="*/ 164 w 269"/>
                    <a:gd name="T17" fmla="*/ 256 h 267"/>
                    <a:gd name="T18" fmla="*/ 69 w 269"/>
                    <a:gd name="T19" fmla="*/ 239 h 267"/>
                    <a:gd name="T20" fmla="*/ 67 w 269"/>
                    <a:gd name="T21" fmla="*/ 242 h 267"/>
                    <a:gd name="T22" fmla="*/ 68 w 269"/>
                    <a:gd name="T23" fmla="*/ 241 h 267"/>
                    <a:gd name="T24" fmla="*/ 67 w 269"/>
                    <a:gd name="T25" fmla="*/ 242 h 267"/>
                    <a:gd name="T26" fmla="*/ 165 w 269"/>
                    <a:gd name="T27" fmla="*/ 260 h 267"/>
                    <a:gd name="T28" fmla="*/ 246 w 269"/>
                    <a:gd name="T29" fmla="*/ 203 h 267"/>
                    <a:gd name="T30" fmla="*/ 262 w 269"/>
                    <a:gd name="T31" fmla="*/ 106 h 267"/>
                    <a:gd name="T32" fmla="*/ 203 w 269"/>
                    <a:gd name="T33" fmla="*/ 25 h 267"/>
                    <a:gd name="T34" fmla="*/ 105 w 269"/>
                    <a:gd name="T35" fmla="*/ 7 h 267"/>
                    <a:gd name="T36" fmla="*/ 24 w 269"/>
                    <a:gd name="T37" fmla="*/ 64 h 267"/>
                    <a:gd name="T38" fmla="*/ 8 w 269"/>
                    <a:gd name="T39" fmla="*/ 161 h 267"/>
                    <a:gd name="T40" fmla="*/ 67 w 269"/>
                    <a:gd name="T41" fmla="*/ 2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67">
                      <a:moveTo>
                        <a:pt x="68" y="241"/>
                      </a:moveTo>
                      <a:cubicBezTo>
                        <a:pt x="69" y="239"/>
                        <a:pt x="69" y="239"/>
                        <a:pt x="69" y="239"/>
                      </a:cubicBezTo>
                      <a:cubicBezTo>
                        <a:pt x="39" y="220"/>
                        <a:pt x="20" y="192"/>
                        <a:pt x="12" y="160"/>
                      </a:cubicBezTo>
                      <a:cubicBezTo>
                        <a:pt x="5" y="129"/>
                        <a:pt x="9" y="95"/>
                        <a:pt x="27" y="66"/>
                      </a:cubicBezTo>
                      <a:cubicBezTo>
                        <a:pt x="46" y="37"/>
                        <a:pt x="74" y="18"/>
                        <a:pt x="106" y="11"/>
                      </a:cubicBezTo>
                      <a:cubicBezTo>
                        <a:pt x="137" y="4"/>
                        <a:pt x="171" y="9"/>
                        <a:pt x="201" y="28"/>
                      </a:cubicBezTo>
                      <a:cubicBezTo>
                        <a:pt x="231" y="47"/>
                        <a:pt x="250" y="75"/>
                        <a:pt x="258" y="107"/>
                      </a:cubicBezTo>
                      <a:cubicBezTo>
                        <a:pt x="265" y="138"/>
                        <a:pt x="261" y="172"/>
                        <a:pt x="242" y="201"/>
                      </a:cubicBezTo>
                      <a:cubicBezTo>
                        <a:pt x="224" y="230"/>
                        <a:pt x="195" y="249"/>
                        <a:pt x="164" y="256"/>
                      </a:cubicBezTo>
                      <a:cubicBezTo>
                        <a:pt x="133" y="263"/>
                        <a:pt x="98" y="258"/>
                        <a:pt x="69" y="239"/>
                      </a:cubicBezTo>
                      <a:cubicBezTo>
                        <a:pt x="67" y="242"/>
                        <a:pt x="67" y="242"/>
                        <a:pt x="67" y="242"/>
                      </a:cubicBezTo>
                      <a:cubicBezTo>
                        <a:pt x="68" y="241"/>
                        <a:pt x="68" y="241"/>
                        <a:pt x="68" y="241"/>
                      </a:cubicBezTo>
                      <a:close/>
                      <a:moveTo>
                        <a:pt x="67" y="242"/>
                      </a:moveTo>
                      <a:cubicBezTo>
                        <a:pt x="97" y="262"/>
                        <a:pt x="133" y="267"/>
                        <a:pt x="165" y="260"/>
                      </a:cubicBezTo>
                      <a:cubicBezTo>
                        <a:pt x="198" y="253"/>
                        <a:pt x="227" y="233"/>
                        <a:pt x="246" y="203"/>
                      </a:cubicBezTo>
                      <a:cubicBezTo>
                        <a:pt x="265" y="173"/>
                        <a:pt x="269" y="138"/>
                        <a:pt x="262" y="106"/>
                      </a:cubicBezTo>
                      <a:cubicBezTo>
                        <a:pt x="254" y="74"/>
                        <a:pt x="234" y="44"/>
                        <a:pt x="203" y="25"/>
                      </a:cubicBezTo>
                      <a:cubicBezTo>
                        <a:pt x="173" y="5"/>
                        <a:pt x="137" y="0"/>
                        <a:pt x="105" y="7"/>
                      </a:cubicBezTo>
                      <a:cubicBezTo>
                        <a:pt x="72" y="14"/>
                        <a:pt x="43" y="34"/>
                        <a:pt x="24" y="64"/>
                      </a:cubicBezTo>
                      <a:cubicBezTo>
                        <a:pt x="5" y="94"/>
                        <a:pt x="0" y="129"/>
                        <a:pt x="8" y="161"/>
                      </a:cubicBezTo>
                      <a:cubicBezTo>
                        <a:pt x="16" y="194"/>
                        <a:pt x="36" y="223"/>
                        <a:pt x="67"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5" name="PA-işlíḑe">
                  <a:extLst>
                    <a:ext uri="{FF2B5EF4-FFF2-40B4-BE49-F238E27FC236}">
                      <a16:creationId xmlns:a16="http://schemas.microsoft.com/office/drawing/2014/main" id="{8F59D5C4-065B-4F73-B1CB-41069596A29D}"/>
                    </a:ext>
                  </a:extLst>
                </p:cNvPr>
                <p:cNvSpPr/>
                <p:nvPr>
                  <p:custDataLst>
                    <p:tags r:id="rId8"/>
                  </p:custDataLst>
                </p:nvPr>
              </p:nvSpPr>
              <p:spPr bwMode="auto">
                <a:xfrm>
                  <a:off x="5681663" y="3003550"/>
                  <a:ext cx="882650" cy="863600"/>
                </a:xfrm>
                <a:custGeom>
                  <a:avLst/>
                  <a:gdLst>
                    <a:gd name="T0" fmla="*/ 146 w 265"/>
                    <a:gd name="T1" fmla="*/ 81 h 260"/>
                    <a:gd name="T2" fmla="*/ 98 w 265"/>
                    <a:gd name="T3" fmla="*/ 110 h 260"/>
                    <a:gd name="T4" fmla="*/ 98 w 265"/>
                    <a:gd name="T5" fmla="*/ 110 h 260"/>
                    <a:gd name="T6" fmla="*/ 97 w 265"/>
                    <a:gd name="T7" fmla="*/ 110 h 260"/>
                    <a:gd name="T8" fmla="*/ 83 w 265"/>
                    <a:gd name="T9" fmla="*/ 90 h 260"/>
                    <a:gd name="T10" fmla="*/ 121 w 265"/>
                    <a:gd name="T11" fmla="*/ 27 h 260"/>
                    <a:gd name="T12" fmla="*/ 130 w 265"/>
                    <a:gd name="T13" fmla="*/ 5 h 260"/>
                    <a:gd name="T14" fmla="*/ 130 w 265"/>
                    <a:gd name="T15" fmla="*/ 2 h 260"/>
                    <a:gd name="T16" fmla="*/ 128 w 265"/>
                    <a:gd name="T17" fmla="*/ 1 h 260"/>
                    <a:gd name="T18" fmla="*/ 40 w 265"/>
                    <a:gd name="T19" fmla="*/ 29 h 260"/>
                    <a:gd name="T20" fmla="*/ 40 w 265"/>
                    <a:gd name="T21" fmla="*/ 30 h 260"/>
                    <a:gd name="T22" fmla="*/ 79 w 265"/>
                    <a:gd name="T23" fmla="*/ 90 h 260"/>
                    <a:gd name="T24" fmla="*/ 10 w 265"/>
                    <a:gd name="T25" fmla="*/ 105 h 260"/>
                    <a:gd name="T26" fmla="*/ 0 w 265"/>
                    <a:gd name="T27" fmla="*/ 104 h 260"/>
                    <a:gd name="T28" fmla="*/ 33 w 265"/>
                    <a:gd name="T29" fmla="*/ 107 h 260"/>
                    <a:gd name="T30" fmla="*/ 84 w 265"/>
                    <a:gd name="T31" fmla="*/ 97 h 260"/>
                    <a:gd name="T32" fmla="*/ 96 w 265"/>
                    <a:gd name="T33" fmla="*/ 112 h 260"/>
                    <a:gd name="T34" fmla="*/ 94 w 265"/>
                    <a:gd name="T35" fmla="*/ 113 h 260"/>
                    <a:gd name="T36" fmla="*/ 30 w 265"/>
                    <a:gd name="T37" fmla="*/ 177 h 260"/>
                    <a:gd name="T38" fmla="*/ 22 w 265"/>
                    <a:gd name="T39" fmla="*/ 198 h 260"/>
                    <a:gd name="T40" fmla="*/ 96 w 265"/>
                    <a:gd name="T41" fmla="*/ 115 h 260"/>
                    <a:gd name="T42" fmla="*/ 111 w 265"/>
                    <a:gd name="T43" fmla="*/ 130 h 260"/>
                    <a:gd name="T44" fmla="*/ 112 w 265"/>
                    <a:gd name="T45" fmla="*/ 132 h 260"/>
                    <a:gd name="T46" fmla="*/ 95 w 265"/>
                    <a:gd name="T47" fmla="*/ 213 h 260"/>
                    <a:gd name="T48" fmla="*/ 107 w 265"/>
                    <a:gd name="T49" fmla="*/ 253 h 260"/>
                    <a:gd name="T50" fmla="*/ 170 w 265"/>
                    <a:gd name="T51" fmla="*/ 247 h 260"/>
                    <a:gd name="T52" fmla="*/ 201 w 265"/>
                    <a:gd name="T53" fmla="*/ 232 h 260"/>
                    <a:gd name="T54" fmla="*/ 182 w 265"/>
                    <a:gd name="T55" fmla="*/ 209 h 260"/>
                    <a:gd name="T56" fmla="*/ 152 w 265"/>
                    <a:gd name="T57" fmla="*/ 122 h 260"/>
                    <a:gd name="T58" fmla="*/ 241 w 265"/>
                    <a:gd name="T59" fmla="*/ 145 h 260"/>
                    <a:gd name="T60" fmla="*/ 250 w 265"/>
                    <a:gd name="T61" fmla="*/ 149 h 260"/>
                    <a:gd name="T62" fmla="*/ 252 w 265"/>
                    <a:gd name="T63" fmla="*/ 149 h 260"/>
                    <a:gd name="T64" fmla="*/ 252 w 265"/>
                    <a:gd name="T65" fmla="*/ 149 h 260"/>
                    <a:gd name="T66" fmla="*/ 255 w 265"/>
                    <a:gd name="T67" fmla="*/ 149 h 260"/>
                    <a:gd name="T68" fmla="*/ 225 w 265"/>
                    <a:gd name="T69" fmla="*/ 45 h 260"/>
                    <a:gd name="T70" fmla="*/ 63 w 265"/>
                    <a:gd name="T71" fmla="*/ 60 h 260"/>
                    <a:gd name="T72" fmla="*/ 43 w 265"/>
                    <a:gd name="T73" fmla="*/ 30 h 260"/>
                    <a:gd name="T74" fmla="*/ 117 w 265"/>
                    <a:gd name="T75" fmla="*/ 4 h 260"/>
                    <a:gd name="T76" fmla="*/ 127 w 265"/>
                    <a:gd name="T77" fmla="*/ 3 h 260"/>
                    <a:gd name="T78" fmla="*/ 127 w 265"/>
                    <a:gd name="T79" fmla="*/ 6 h 260"/>
                    <a:gd name="T80" fmla="*/ 81 w 265"/>
                    <a:gd name="T81" fmla="*/ 88 h 260"/>
                    <a:gd name="T82" fmla="*/ 164 w 265"/>
                    <a:gd name="T83" fmla="*/ 191 h 260"/>
                    <a:gd name="T84" fmla="*/ 197 w 265"/>
                    <a:gd name="T85" fmla="*/ 231 h 260"/>
                    <a:gd name="T86" fmla="*/ 109 w 265"/>
                    <a:gd name="T87" fmla="*/ 251 h 260"/>
                    <a:gd name="T88" fmla="*/ 97 w 265"/>
                    <a:gd name="T89" fmla="*/ 204 h 260"/>
                    <a:gd name="T90" fmla="*/ 114 w 265"/>
                    <a:gd name="T91" fmla="*/ 134 h 260"/>
                    <a:gd name="T92" fmla="*/ 164 w 265"/>
                    <a:gd name="T93" fmla="*/ 191 h 260"/>
                    <a:gd name="T94" fmla="*/ 253 w 265"/>
                    <a:gd name="T95" fmla="*/ 139 h 260"/>
                    <a:gd name="T96" fmla="*/ 251 w 265"/>
                    <a:gd name="T97" fmla="*/ 145 h 260"/>
                    <a:gd name="T98" fmla="*/ 245 w 265"/>
                    <a:gd name="T99" fmla="*/ 144 h 260"/>
                    <a:gd name="T100" fmla="*/ 115 w 265"/>
                    <a:gd name="T101" fmla="*/ 130 h 260"/>
                    <a:gd name="T102" fmla="*/ 100 w 265"/>
                    <a:gd name="T103" fmla="*/ 112 h 260"/>
                    <a:gd name="T104" fmla="*/ 202 w 265"/>
                    <a:gd name="T105" fmla="*/ 57 h 260"/>
                    <a:gd name="T106" fmla="*/ 224 w 265"/>
                    <a:gd name="T107"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 h="260">
                      <a:moveTo>
                        <a:pt x="224" y="46"/>
                      </a:moveTo>
                      <a:cubicBezTo>
                        <a:pt x="224" y="46"/>
                        <a:pt x="188" y="58"/>
                        <a:pt x="146" y="81"/>
                      </a:cubicBezTo>
                      <a:cubicBezTo>
                        <a:pt x="130" y="89"/>
                        <a:pt x="114" y="99"/>
                        <a:pt x="99" y="110"/>
                      </a:cubicBezTo>
                      <a:cubicBezTo>
                        <a:pt x="98" y="110"/>
                        <a:pt x="98" y="110"/>
                        <a:pt x="98" y="110"/>
                      </a:cubicBezTo>
                      <a:cubicBezTo>
                        <a:pt x="98" y="110"/>
                        <a:pt x="98" y="110"/>
                        <a:pt x="98" y="110"/>
                      </a:cubicBezTo>
                      <a:cubicBezTo>
                        <a:pt x="98" y="110"/>
                        <a:pt x="98" y="110"/>
                        <a:pt x="98" y="110"/>
                      </a:cubicBezTo>
                      <a:cubicBezTo>
                        <a:pt x="97" y="110"/>
                        <a:pt x="97" y="110"/>
                        <a:pt x="97" y="110"/>
                      </a:cubicBezTo>
                      <a:cubicBezTo>
                        <a:pt x="97" y="110"/>
                        <a:pt x="97" y="110"/>
                        <a:pt x="97" y="110"/>
                      </a:cubicBezTo>
                      <a:cubicBezTo>
                        <a:pt x="97" y="110"/>
                        <a:pt x="95" y="108"/>
                        <a:pt x="94" y="105"/>
                      </a:cubicBezTo>
                      <a:cubicBezTo>
                        <a:pt x="91" y="102"/>
                        <a:pt x="87" y="96"/>
                        <a:pt x="83" y="90"/>
                      </a:cubicBezTo>
                      <a:cubicBezTo>
                        <a:pt x="88" y="85"/>
                        <a:pt x="93" y="78"/>
                        <a:pt x="98" y="69"/>
                      </a:cubicBezTo>
                      <a:cubicBezTo>
                        <a:pt x="107" y="56"/>
                        <a:pt x="115" y="40"/>
                        <a:pt x="121" y="27"/>
                      </a:cubicBezTo>
                      <a:cubicBezTo>
                        <a:pt x="124" y="20"/>
                        <a:pt x="127" y="15"/>
                        <a:pt x="128" y="10"/>
                      </a:cubicBezTo>
                      <a:cubicBezTo>
                        <a:pt x="129" y="8"/>
                        <a:pt x="130" y="7"/>
                        <a:pt x="130" y="5"/>
                      </a:cubicBezTo>
                      <a:cubicBezTo>
                        <a:pt x="130" y="4"/>
                        <a:pt x="130" y="4"/>
                        <a:pt x="130" y="3"/>
                      </a:cubicBezTo>
                      <a:cubicBezTo>
                        <a:pt x="130" y="3"/>
                        <a:pt x="131" y="2"/>
                        <a:pt x="130" y="2"/>
                      </a:cubicBezTo>
                      <a:cubicBezTo>
                        <a:pt x="129" y="1"/>
                        <a:pt x="129" y="1"/>
                        <a:pt x="129" y="1"/>
                      </a:cubicBezTo>
                      <a:cubicBezTo>
                        <a:pt x="129" y="1"/>
                        <a:pt x="128" y="1"/>
                        <a:pt x="128" y="1"/>
                      </a:cubicBezTo>
                      <a:cubicBezTo>
                        <a:pt x="125" y="0"/>
                        <a:pt x="120" y="0"/>
                        <a:pt x="113" y="1"/>
                      </a:cubicBezTo>
                      <a:cubicBezTo>
                        <a:pt x="93" y="3"/>
                        <a:pt x="58" y="11"/>
                        <a:pt x="40" y="29"/>
                      </a:cubicBezTo>
                      <a:cubicBezTo>
                        <a:pt x="40" y="29"/>
                        <a:pt x="40" y="29"/>
                        <a:pt x="40" y="29"/>
                      </a:cubicBezTo>
                      <a:cubicBezTo>
                        <a:pt x="40" y="30"/>
                        <a:pt x="40" y="30"/>
                        <a:pt x="40" y="30"/>
                      </a:cubicBezTo>
                      <a:cubicBezTo>
                        <a:pt x="40" y="30"/>
                        <a:pt x="52" y="49"/>
                        <a:pt x="66" y="69"/>
                      </a:cubicBezTo>
                      <a:cubicBezTo>
                        <a:pt x="70" y="76"/>
                        <a:pt x="75" y="84"/>
                        <a:pt x="79" y="90"/>
                      </a:cubicBezTo>
                      <a:cubicBezTo>
                        <a:pt x="70" y="99"/>
                        <a:pt x="50" y="103"/>
                        <a:pt x="33" y="104"/>
                      </a:cubicBezTo>
                      <a:cubicBezTo>
                        <a:pt x="24" y="105"/>
                        <a:pt x="16" y="105"/>
                        <a:pt x="10" y="105"/>
                      </a:cubicBezTo>
                      <a:cubicBezTo>
                        <a:pt x="7" y="105"/>
                        <a:pt x="4" y="104"/>
                        <a:pt x="3" y="104"/>
                      </a:cubicBezTo>
                      <a:cubicBezTo>
                        <a:pt x="1" y="104"/>
                        <a:pt x="0" y="104"/>
                        <a:pt x="0" y="104"/>
                      </a:cubicBezTo>
                      <a:cubicBezTo>
                        <a:pt x="0" y="107"/>
                        <a:pt x="0" y="107"/>
                        <a:pt x="0" y="107"/>
                      </a:cubicBezTo>
                      <a:cubicBezTo>
                        <a:pt x="0" y="107"/>
                        <a:pt x="15" y="108"/>
                        <a:pt x="33" y="107"/>
                      </a:cubicBezTo>
                      <a:cubicBezTo>
                        <a:pt x="51" y="106"/>
                        <a:pt x="70" y="102"/>
                        <a:pt x="81" y="92"/>
                      </a:cubicBezTo>
                      <a:cubicBezTo>
                        <a:pt x="82" y="94"/>
                        <a:pt x="83" y="95"/>
                        <a:pt x="84" y="97"/>
                      </a:cubicBezTo>
                      <a:cubicBezTo>
                        <a:pt x="87" y="101"/>
                        <a:pt x="89" y="104"/>
                        <a:pt x="91" y="107"/>
                      </a:cubicBezTo>
                      <a:cubicBezTo>
                        <a:pt x="93" y="109"/>
                        <a:pt x="94" y="111"/>
                        <a:pt x="96" y="112"/>
                      </a:cubicBezTo>
                      <a:cubicBezTo>
                        <a:pt x="96" y="112"/>
                        <a:pt x="96" y="112"/>
                        <a:pt x="96" y="112"/>
                      </a:cubicBezTo>
                      <a:cubicBezTo>
                        <a:pt x="95" y="112"/>
                        <a:pt x="95" y="112"/>
                        <a:pt x="94" y="113"/>
                      </a:cubicBezTo>
                      <a:cubicBezTo>
                        <a:pt x="94" y="113"/>
                        <a:pt x="94" y="113"/>
                        <a:pt x="94" y="113"/>
                      </a:cubicBezTo>
                      <a:cubicBezTo>
                        <a:pt x="68" y="131"/>
                        <a:pt x="45" y="153"/>
                        <a:pt x="30" y="177"/>
                      </a:cubicBezTo>
                      <a:cubicBezTo>
                        <a:pt x="26" y="183"/>
                        <a:pt x="22" y="190"/>
                        <a:pt x="20" y="197"/>
                      </a:cubicBezTo>
                      <a:cubicBezTo>
                        <a:pt x="22" y="198"/>
                        <a:pt x="22" y="198"/>
                        <a:pt x="22" y="198"/>
                      </a:cubicBezTo>
                      <a:cubicBezTo>
                        <a:pt x="25" y="191"/>
                        <a:pt x="28" y="185"/>
                        <a:pt x="32" y="178"/>
                      </a:cubicBezTo>
                      <a:cubicBezTo>
                        <a:pt x="47" y="155"/>
                        <a:pt x="70" y="133"/>
                        <a:pt x="96" y="115"/>
                      </a:cubicBezTo>
                      <a:cubicBezTo>
                        <a:pt x="96" y="115"/>
                        <a:pt x="97" y="114"/>
                        <a:pt x="97" y="114"/>
                      </a:cubicBezTo>
                      <a:cubicBezTo>
                        <a:pt x="100" y="117"/>
                        <a:pt x="105" y="122"/>
                        <a:pt x="111" y="130"/>
                      </a:cubicBezTo>
                      <a:cubicBezTo>
                        <a:pt x="111" y="130"/>
                        <a:pt x="112" y="131"/>
                        <a:pt x="112" y="131"/>
                      </a:cubicBezTo>
                      <a:cubicBezTo>
                        <a:pt x="112" y="132"/>
                        <a:pt x="112" y="132"/>
                        <a:pt x="112" y="132"/>
                      </a:cubicBezTo>
                      <a:cubicBezTo>
                        <a:pt x="108" y="135"/>
                        <a:pt x="105" y="139"/>
                        <a:pt x="102" y="143"/>
                      </a:cubicBezTo>
                      <a:cubicBezTo>
                        <a:pt x="90" y="163"/>
                        <a:pt x="91" y="190"/>
                        <a:pt x="95" y="213"/>
                      </a:cubicBezTo>
                      <a:cubicBezTo>
                        <a:pt x="99" y="235"/>
                        <a:pt x="107" y="252"/>
                        <a:pt x="107" y="252"/>
                      </a:cubicBezTo>
                      <a:cubicBezTo>
                        <a:pt x="107" y="253"/>
                        <a:pt x="107" y="253"/>
                        <a:pt x="107" y="253"/>
                      </a:cubicBezTo>
                      <a:cubicBezTo>
                        <a:pt x="108" y="253"/>
                        <a:pt x="108" y="253"/>
                        <a:pt x="108" y="253"/>
                      </a:cubicBezTo>
                      <a:cubicBezTo>
                        <a:pt x="130" y="259"/>
                        <a:pt x="153" y="254"/>
                        <a:pt x="170" y="247"/>
                      </a:cubicBezTo>
                      <a:cubicBezTo>
                        <a:pt x="188" y="241"/>
                        <a:pt x="200" y="233"/>
                        <a:pt x="200" y="233"/>
                      </a:cubicBezTo>
                      <a:cubicBezTo>
                        <a:pt x="201" y="232"/>
                        <a:pt x="201" y="232"/>
                        <a:pt x="201" y="232"/>
                      </a:cubicBezTo>
                      <a:cubicBezTo>
                        <a:pt x="201" y="231"/>
                        <a:pt x="201" y="231"/>
                        <a:pt x="201" y="231"/>
                      </a:cubicBezTo>
                      <a:cubicBezTo>
                        <a:pt x="199" y="229"/>
                        <a:pt x="192" y="221"/>
                        <a:pt x="182" y="209"/>
                      </a:cubicBezTo>
                      <a:cubicBezTo>
                        <a:pt x="164" y="187"/>
                        <a:pt x="135" y="154"/>
                        <a:pt x="116" y="132"/>
                      </a:cubicBezTo>
                      <a:cubicBezTo>
                        <a:pt x="126" y="125"/>
                        <a:pt x="138" y="122"/>
                        <a:pt x="152" y="122"/>
                      </a:cubicBezTo>
                      <a:cubicBezTo>
                        <a:pt x="174" y="122"/>
                        <a:pt x="198" y="129"/>
                        <a:pt x="217" y="136"/>
                      </a:cubicBezTo>
                      <a:cubicBezTo>
                        <a:pt x="227" y="139"/>
                        <a:pt x="235" y="143"/>
                        <a:pt x="241" y="145"/>
                      </a:cubicBezTo>
                      <a:cubicBezTo>
                        <a:pt x="244" y="146"/>
                        <a:pt x="246" y="147"/>
                        <a:pt x="248" y="148"/>
                      </a:cubicBezTo>
                      <a:cubicBezTo>
                        <a:pt x="249" y="148"/>
                        <a:pt x="250" y="149"/>
                        <a:pt x="250" y="149"/>
                      </a:cubicBezTo>
                      <a:cubicBezTo>
                        <a:pt x="251" y="149"/>
                        <a:pt x="251" y="149"/>
                        <a:pt x="251" y="149"/>
                      </a:cubicBezTo>
                      <a:cubicBezTo>
                        <a:pt x="252" y="149"/>
                        <a:pt x="252" y="149"/>
                        <a:pt x="252" y="149"/>
                      </a:cubicBezTo>
                      <a:cubicBezTo>
                        <a:pt x="252" y="149"/>
                        <a:pt x="252" y="149"/>
                        <a:pt x="252" y="149"/>
                      </a:cubicBezTo>
                      <a:cubicBezTo>
                        <a:pt x="252" y="149"/>
                        <a:pt x="252" y="149"/>
                        <a:pt x="252" y="149"/>
                      </a:cubicBezTo>
                      <a:cubicBezTo>
                        <a:pt x="254" y="154"/>
                        <a:pt x="254" y="154"/>
                        <a:pt x="254" y="154"/>
                      </a:cubicBezTo>
                      <a:cubicBezTo>
                        <a:pt x="255" y="149"/>
                        <a:pt x="255" y="149"/>
                        <a:pt x="255" y="149"/>
                      </a:cubicBezTo>
                      <a:cubicBezTo>
                        <a:pt x="255" y="149"/>
                        <a:pt x="265" y="92"/>
                        <a:pt x="225" y="46"/>
                      </a:cubicBezTo>
                      <a:cubicBezTo>
                        <a:pt x="225" y="45"/>
                        <a:pt x="225" y="45"/>
                        <a:pt x="225" y="45"/>
                      </a:cubicBezTo>
                      <a:lnTo>
                        <a:pt x="224" y="46"/>
                      </a:lnTo>
                      <a:close/>
                      <a:moveTo>
                        <a:pt x="63" y="60"/>
                      </a:moveTo>
                      <a:cubicBezTo>
                        <a:pt x="57" y="52"/>
                        <a:pt x="52" y="44"/>
                        <a:pt x="49" y="38"/>
                      </a:cubicBezTo>
                      <a:cubicBezTo>
                        <a:pt x="46" y="34"/>
                        <a:pt x="44" y="31"/>
                        <a:pt x="43" y="30"/>
                      </a:cubicBezTo>
                      <a:cubicBezTo>
                        <a:pt x="55" y="18"/>
                        <a:pt x="76" y="11"/>
                        <a:pt x="93" y="7"/>
                      </a:cubicBezTo>
                      <a:cubicBezTo>
                        <a:pt x="102" y="5"/>
                        <a:pt x="111" y="4"/>
                        <a:pt x="117" y="4"/>
                      </a:cubicBezTo>
                      <a:cubicBezTo>
                        <a:pt x="120" y="3"/>
                        <a:pt x="123" y="3"/>
                        <a:pt x="125" y="3"/>
                      </a:cubicBezTo>
                      <a:cubicBezTo>
                        <a:pt x="126" y="3"/>
                        <a:pt x="127" y="3"/>
                        <a:pt x="127" y="3"/>
                      </a:cubicBezTo>
                      <a:cubicBezTo>
                        <a:pt x="128" y="3"/>
                        <a:pt x="128" y="3"/>
                        <a:pt x="128" y="3"/>
                      </a:cubicBezTo>
                      <a:cubicBezTo>
                        <a:pt x="128" y="4"/>
                        <a:pt x="127" y="5"/>
                        <a:pt x="127" y="6"/>
                      </a:cubicBezTo>
                      <a:cubicBezTo>
                        <a:pt x="124" y="15"/>
                        <a:pt x="110" y="45"/>
                        <a:pt x="96" y="68"/>
                      </a:cubicBezTo>
                      <a:cubicBezTo>
                        <a:pt x="91" y="76"/>
                        <a:pt x="86" y="83"/>
                        <a:pt x="81" y="88"/>
                      </a:cubicBezTo>
                      <a:cubicBezTo>
                        <a:pt x="76" y="79"/>
                        <a:pt x="69" y="70"/>
                        <a:pt x="63" y="60"/>
                      </a:cubicBezTo>
                      <a:close/>
                      <a:moveTo>
                        <a:pt x="164" y="191"/>
                      </a:moveTo>
                      <a:cubicBezTo>
                        <a:pt x="173" y="202"/>
                        <a:pt x="181" y="212"/>
                        <a:pt x="187" y="219"/>
                      </a:cubicBezTo>
                      <a:cubicBezTo>
                        <a:pt x="192" y="225"/>
                        <a:pt x="196" y="229"/>
                        <a:pt x="197" y="231"/>
                      </a:cubicBezTo>
                      <a:cubicBezTo>
                        <a:pt x="197" y="231"/>
                        <a:pt x="197" y="232"/>
                        <a:pt x="196" y="232"/>
                      </a:cubicBezTo>
                      <a:cubicBezTo>
                        <a:pt x="187" y="238"/>
                        <a:pt x="146" y="260"/>
                        <a:pt x="109" y="251"/>
                      </a:cubicBezTo>
                      <a:cubicBezTo>
                        <a:pt x="109" y="250"/>
                        <a:pt x="109" y="250"/>
                        <a:pt x="108" y="249"/>
                      </a:cubicBezTo>
                      <a:cubicBezTo>
                        <a:pt x="106" y="242"/>
                        <a:pt x="99" y="224"/>
                        <a:pt x="97" y="204"/>
                      </a:cubicBezTo>
                      <a:cubicBezTo>
                        <a:pt x="94" y="184"/>
                        <a:pt x="94" y="161"/>
                        <a:pt x="105" y="145"/>
                      </a:cubicBezTo>
                      <a:cubicBezTo>
                        <a:pt x="107" y="141"/>
                        <a:pt x="110" y="137"/>
                        <a:pt x="114" y="134"/>
                      </a:cubicBezTo>
                      <a:cubicBezTo>
                        <a:pt x="114" y="134"/>
                        <a:pt x="114" y="134"/>
                        <a:pt x="114" y="134"/>
                      </a:cubicBezTo>
                      <a:cubicBezTo>
                        <a:pt x="128" y="150"/>
                        <a:pt x="147" y="172"/>
                        <a:pt x="164" y="191"/>
                      </a:cubicBezTo>
                      <a:close/>
                      <a:moveTo>
                        <a:pt x="252" y="115"/>
                      </a:moveTo>
                      <a:cubicBezTo>
                        <a:pt x="253" y="125"/>
                        <a:pt x="253" y="133"/>
                        <a:pt x="253" y="139"/>
                      </a:cubicBezTo>
                      <a:cubicBezTo>
                        <a:pt x="253" y="142"/>
                        <a:pt x="252" y="144"/>
                        <a:pt x="252" y="146"/>
                      </a:cubicBezTo>
                      <a:cubicBezTo>
                        <a:pt x="251" y="145"/>
                        <a:pt x="251" y="145"/>
                        <a:pt x="251" y="145"/>
                      </a:cubicBezTo>
                      <a:cubicBezTo>
                        <a:pt x="250" y="146"/>
                        <a:pt x="250" y="146"/>
                        <a:pt x="250" y="146"/>
                      </a:cubicBezTo>
                      <a:cubicBezTo>
                        <a:pt x="249" y="146"/>
                        <a:pt x="247" y="145"/>
                        <a:pt x="245" y="144"/>
                      </a:cubicBezTo>
                      <a:cubicBezTo>
                        <a:pt x="233" y="139"/>
                        <a:pt x="209" y="128"/>
                        <a:pt x="183" y="123"/>
                      </a:cubicBezTo>
                      <a:cubicBezTo>
                        <a:pt x="158" y="118"/>
                        <a:pt x="132" y="117"/>
                        <a:pt x="115" y="130"/>
                      </a:cubicBezTo>
                      <a:cubicBezTo>
                        <a:pt x="108" y="122"/>
                        <a:pt x="102" y="116"/>
                        <a:pt x="100" y="112"/>
                      </a:cubicBezTo>
                      <a:cubicBezTo>
                        <a:pt x="100" y="112"/>
                        <a:pt x="100" y="112"/>
                        <a:pt x="100" y="112"/>
                      </a:cubicBezTo>
                      <a:cubicBezTo>
                        <a:pt x="116" y="101"/>
                        <a:pt x="132" y="92"/>
                        <a:pt x="147" y="83"/>
                      </a:cubicBezTo>
                      <a:cubicBezTo>
                        <a:pt x="168" y="72"/>
                        <a:pt x="188" y="63"/>
                        <a:pt x="202" y="57"/>
                      </a:cubicBezTo>
                      <a:cubicBezTo>
                        <a:pt x="209" y="54"/>
                        <a:pt x="215" y="52"/>
                        <a:pt x="219" y="50"/>
                      </a:cubicBezTo>
                      <a:cubicBezTo>
                        <a:pt x="221" y="49"/>
                        <a:pt x="223" y="49"/>
                        <a:pt x="224" y="48"/>
                      </a:cubicBezTo>
                      <a:cubicBezTo>
                        <a:pt x="243" y="71"/>
                        <a:pt x="250" y="95"/>
                        <a:pt x="252"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grpSp>
      </p:grpSp>
      <p:sp>
        <p:nvSpPr>
          <p:cNvPr id="16" name="PA-文本框 10">
            <a:extLst>
              <a:ext uri="{FF2B5EF4-FFF2-40B4-BE49-F238E27FC236}">
                <a16:creationId xmlns:a16="http://schemas.microsoft.com/office/drawing/2014/main" id="{F698C971-8174-41EE-A954-70BF5C7BCD34}"/>
              </a:ext>
            </a:extLst>
          </p:cNvPr>
          <p:cNvSpPr txBox="1"/>
          <p:nvPr>
            <p:custDataLst>
              <p:tags r:id="rId4"/>
            </p:custDataLst>
          </p:nvPr>
        </p:nvSpPr>
        <p:spPr>
          <a:xfrm>
            <a:off x="4074633" y="3218365"/>
            <a:ext cx="3222473" cy="605936"/>
          </a:xfrm>
          <a:prstGeom prst="rect">
            <a:avLst/>
          </a:prstGeom>
          <a:noFill/>
        </p:spPr>
        <p:txBody>
          <a:bodyPr wrap="square" lIns="51435" tIns="25718" rIns="51435" bIns="25718">
            <a:spAutoFit/>
          </a:bodyPr>
          <a:lstStyle/>
          <a:p>
            <a:pPr algn="ctr">
              <a:defRPr/>
            </a:pPr>
            <a:r>
              <a:rPr lang="zh-CN" altLang="en-US" sz="3600" b="1" dirty="0">
                <a:solidFill>
                  <a:schemeClr val="bg1"/>
                </a:solidFill>
                <a:latin typeface="思源黑体 CN Bold" panose="020B0800000000000000" pitchFamily="34" charset="-122"/>
                <a:ea typeface="思源黑体 CN Bold" panose="020B0800000000000000" pitchFamily="34" charset="-122"/>
                <a:sym typeface="+mn-ea"/>
              </a:rPr>
              <a:t>代谢组学简介</a:t>
            </a:r>
          </a:p>
        </p:txBody>
      </p:sp>
      <p:sp>
        <p:nvSpPr>
          <p:cNvPr id="3" name="标题 2">
            <a:extLst>
              <a:ext uri="{FF2B5EF4-FFF2-40B4-BE49-F238E27FC236}">
                <a16:creationId xmlns:a16="http://schemas.microsoft.com/office/drawing/2014/main" id="{9C4299BA-3808-4373-8BE0-2B9E80D5CEFA}"/>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5168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任意多边形 306"/>
          <p:cNvSpPr>
            <a:spLocks/>
          </p:cNvSpPr>
          <p:nvPr>
            <p:custDataLst>
              <p:tags r:id="rId1"/>
            </p:custDataLst>
          </p:nvPr>
        </p:nvSpPr>
        <p:spPr bwMode="auto">
          <a:xfrm>
            <a:off x="1441705" y="2642673"/>
            <a:ext cx="263462" cy="262878"/>
          </a:xfrm>
          <a:custGeom>
            <a:avLst/>
            <a:gdLst>
              <a:gd name="T0" fmla="*/ 63 w 64"/>
              <a:gd name="T1" fmla="*/ 8 h 64"/>
              <a:gd name="T2" fmla="*/ 35 w 64"/>
              <a:gd name="T3" fmla="*/ 0 h 64"/>
              <a:gd name="T4" fmla="*/ 5 w 64"/>
              <a:gd name="T5" fmla="*/ 13 h 64"/>
              <a:gd name="T6" fmla="*/ 0 w 64"/>
              <a:gd name="T7" fmla="*/ 27 h 64"/>
              <a:gd name="T8" fmla="*/ 2 w 64"/>
              <a:gd name="T9" fmla="*/ 42 h 64"/>
              <a:gd name="T10" fmla="*/ 44 w 64"/>
              <a:gd name="T11" fmla="*/ 10 h 64"/>
              <a:gd name="T12" fmla="*/ 15 w 64"/>
              <a:gd name="T13" fmla="*/ 29 h 64"/>
              <a:gd name="T14" fmla="*/ 14 w 64"/>
              <a:gd name="T15" fmla="*/ 30 h 64"/>
              <a:gd name="T16" fmla="*/ 9 w 64"/>
              <a:gd name="T17" fmla="*/ 40 h 64"/>
              <a:gd name="T18" fmla="*/ 4 w 64"/>
              <a:gd name="T19" fmla="*/ 64 h 64"/>
              <a:gd name="T20" fmla="*/ 12 w 64"/>
              <a:gd name="T21" fmla="*/ 64 h 64"/>
              <a:gd name="T22" fmla="*/ 13 w 64"/>
              <a:gd name="T23" fmla="*/ 48 h 64"/>
              <a:gd name="T24" fmla="*/ 22 w 64"/>
              <a:gd name="T25" fmla="*/ 48 h 64"/>
              <a:gd name="T26" fmla="*/ 39 w 64"/>
              <a:gd name="T27" fmla="*/ 43 h 64"/>
              <a:gd name="T28" fmla="*/ 46 w 64"/>
              <a:gd name="T29" fmla="*/ 32 h 64"/>
              <a:gd name="T30" fmla="*/ 63 w 64"/>
              <a:gd name="T31" fmla="*/ 12 h 64"/>
              <a:gd name="T32" fmla="*/ 64 w 64"/>
              <a:gd name="T33" fmla="*/ 10 h 64"/>
              <a:gd name="T34" fmla="*/ 63 w 64"/>
              <a:gd name="T3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64">
                <a:moveTo>
                  <a:pt x="63" y="8"/>
                </a:moveTo>
                <a:cubicBezTo>
                  <a:pt x="56" y="3"/>
                  <a:pt x="46" y="0"/>
                  <a:pt x="35" y="0"/>
                </a:cubicBezTo>
                <a:cubicBezTo>
                  <a:pt x="21" y="0"/>
                  <a:pt x="10" y="5"/>
                  <a:pt x="5" y="13"/>
                </a:cubicBezTo>
                <a:cubicBezTo>
                  <a:pt x="2" y="17"/>
                  <a:pt x="0" y="21"/>
                  <a:pt x="0" y="27"/>
                </a:cubicBezTo>
                <a:cubicBezTo>
                  <a:pt x="0" y="31"/>
                  <a:pt x="1" y="36"/>
                  <a:pt x="2" y="42"/>
                </a:cubicBezTo>
                <a:cubicBezTo>
                  <a:pt x="8" y="24"/>
                  <a:pt x="25" y="10"/>
                  <a:pt x="44" y="10"/>
                </a:cubicBezTo>
                <a:cubicBezTo>
                  <a:pt x="44" y="10"/>
                  <a:pt x="26" y="15"/>
                  <a:pt x="15" y="29"/>
                </a:cubicBezTo>
                <a:cubicBezTo>
                  <a:pt x="15" y="29"/>
                  <a:pt x="15" y="29"/>
                  <a:pt x="14" y="30"/>
                </a:cubicBezTo>
                <a:cubicBezTo>
                  <a:pt x="12" y="33"/>
                  <a:pt x="10" y="36"/>
                  <a:pt x="9" y="40"/>
                </a:cubicBezTo>
                <a:cubicBezTo>
                  <a:pt x="6" y="46"/>
                  <a:pt x="4" y="54"/>
                  <a:pt x="4" y="64"/>
                </a:cubicBezTo>
                <a:cubicBezTo>
                  <a:pt x="12" y="64"/>
                  <a:pt x="12" y="64"/>
                  <a:pt x="12" y="64"/>
                </a:cubicBezTo>
                <a:cubicBezTo>
                  <a:pt x="12" y="64"/>
                  <a:pt x="11" y="56"/>
                  <a:pt x="13" y="48"/>
                </a:cubicBezTo>
                <a:cubicBezTo>
                  <a:pt x="16" y="48"/>
                  <a:pt x="20" y="48"/>
                  <a:pt x="22" y="48"/>
                </a:cubicBezTo>
                <a:cubicBezTo>
                  <a:pt x="30" y="48"/>
                  <a:pt x="35" y="47"/>
                  <a:pt x="39" y="43"/>
                </a:cubicBezTo>
                <a:cubicBezTo>
                  <a:pt x="42" y="40"/>
                  <a:pt x="44" y="36"/>
                  <a:pt x="46" y="32"/>
                </a:cubicBezTo>
                <a:cubicBezTo>
                  <a:pt x="49" y="25"/>
                  <a:pt x="53" y="18"/>
                  <a:pt x="63" y="12"/>
                </a:cubicBezTo>
                <a:cubicBezTo>
                  <a:pt x="64" y="11"/>
                  <a:pt x="64" y="11"/>
                  <a:pt x="64" y="10"/>
                </a:cubicBezTo>
                <a:cubicBezTo>
                  <a:pt x="64" y="9"/>
                  <a:pt x="64" y="9"/>
                  <a:pt x="63" y="8"/>
                </a:cubicBezTo>
                <a:close/>
              </a:path>
            </a:pathLst>
          </a:custGeom>
          <a:solidFill>
            <a:schemeClr val="bg1"/>
          </a:solidFill>
          <a:ln>
            <a:noFill/>
          </a:ln>
        </p:spPr>
        <p:txBody>
          <a:bodyPr vert="horz" wrap="square" lIns="69129" tIns="34565" rIns="69129" bIns="34565" numCol="1" anchor="t" anchorCtr="0" compatLnSpc="1">
            <a:prstTxWarp prst="textNoShape">
              <a:avLst/>
            </a:prstTxWarp>
          </a:bodyPr>
          <a:lstStyle/>
          <a:p>
            <a:pPr defTabSz="685723">
              <a:defRPr/>
            </a:pPr>
            <a:endParaRPr lang="bg-BG" sz="1350">
              <a:solidFill>
                <a:srgbClr val="EFF0F4"/>
              </a:solidFill>
            </a:endParaRPr>
          </a:p>
        </p:txBody>
      </p:sp>
      <p:sp>
        <p:nvSpPr>
          <p:cNvPr id="4" name="TextBox 3"/>
          <p:cNvSpPr txBox="1"/>
          <p:nvPr/>
        </p:nvSpPr>
        <p:spPr>
          <a:xfrm>
            <a:off x="2465328" y="277726"/>
            <a:ext cx="4213344" cy="584775"/>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代谢组学的定义</a:t>
            </a:r>
            <a:endParaRPr lang="en-GB" sz="3200" b="1" dirty="0">
              <a:solidFill>
                <a:srgbClr val="C0000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374572" y="1038244"/>
            <a:ext cx="8516040" cy="5249642"/>
          </a:xfrm>
          <a:prstGeom prst="rect">
            <a:avLst/>
          </a:prstGeom>
          <a:noFill/>
        </p:spPr>
        <p:txBody>
          <a:bodyPr wrap="square" rtlCol="0">
            <a:spAutoFit/>
          </a:bodyPr>
          <a:lstStyle/>
          <a:p>
            <a:pPr>
              <a:lnSpc>
                <a:spcPct val="120000"/>
              </a:lnSpc>
              <a:spcAft>
                <a:spcPts val="1200"/>
              </a:spcAft>
            </a:pPr>
            <a:r>
              <a:rPr lang="zh-CN" altLang="en-US" sz="2400" b="1" dirty="0">
                <a:solidFill>
                  <a:srgbClr val="FF0000"/>
                </a:solidFill>
                <a:latin typeface="Arial" panose="020B0604020202020204" pitchFamily="34" charset="0"/>
                <a:ea typeface="黑体" panose="02010609060101010101" pitchFamily="49" charset="-122"/>
                <a:cs typeface="Arial" panose="020B0604020202020204" pitchFamily="34" charset="0"/>
              </a:rPr>
              <a:t>代谢组学</a:t>
            </a:r>
            <a:r>
              <a:rPr lang="zh-CN" altLang="en-GB" sz="2400" b="1" dirty="0">
                <a:latin typeface="Arial" panose="020B0604020202020204" pitchFamily="34" charset="0"/>
                <a:ea typeface="黑体" panose="02010609060101010101" pitchFamily="49" charset="-122"/>
                <a:cs typeface="Arial" panose="020B0604020202020204" pitchFamily="34" charset="0"/>
              </a:rPr>
              <a:t>（</a:t>
            </a:r>
            <a:r>
              <a:rPr lang="en-GB" altLang="zh-CN" sz="2400" b="1" dirty="0" err="1">
                <a:latin typeface="Arial" panose="020B0604020202020204" pitchFamily="34" charset="0"/>
                <a:ea typeface="黑体" panose="02010609060101010101" pitchFamily="49" charset="-122"/>
                <a:cs typeface="Arial" panose="020B0604020202020204" pitchFamily="34" charset="0"/>
              </a:rPr>
              <a:t>Metabonomics</a:t>
            </a:r>
            <a:r>
              <a:rPr lang="en-GB" altLang="zh-CN" sz="2400" b="1" dirty="0">
                <a:latin typeface="Arial" panose="020B0604020202020204" pitchFamily="34" charset="0"/>
                <a:ea typeface="黑体" panose="02010609060101010101" pitchFamily="49" charset="-122"/>
                <a:cs typeface="Arial" panose="020B0604020202020204" pitchFamily="34" charset="0"/>
              </a:rPr>
              <a:t>/Metabolomics</a:t>
            </a:r>
            <a:r>
              <a:rPr lang="zh-CN" altLang="en-GB" sz="2400" b="1" dirty="0">
                <a:latin typeface="Arial" panose="020B0604020202020204" pitchFamily="34" charset="0"/>
                <a:ea typeface="黑体" panose="02010609060101010101" pitchFamily="49" charset="-122"/>
                <a:cs typeface="Arial" panose="020B0604020202020204" pitchFamily="34" charset="0"/>
              </a:rPr>
              <a:t>）</a:t>
            </a:r>
            <a:r>
              <a:rPr lang="zh-CN" altLang="en-US" sz="2400" b="1" dirty="0">
                <a:latin typeface="Arial" panose="020B0604020202020204" pitchFamily="34" charset="0"/>
                <a:ea typeface="黑体" panose="02010609060101010101" pitchFamily="49" charset="-122"/>
                <a:cs typeface="Arial" panose="020B0604020202020204" pitchFamily="34" charset="0"/>
              </a:rPr>
              <a:t>：</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通过考察生物体系（细胞、组织或生物体）受刺激或扰动后（如将某个特定的基因变异或环境变化后），其</a:t>
            </a:r>
            <a:r>
              <a:rPr lang="zh-CN" altLang="en-US" sz="2400" b="1" dirty="0">
                <a:solidFill>
                  <a:srgbClr val="C00000"/>
                </a:solidFill>
                <a:latin typeface="Arial" panose="020B0604020202020204" pitchFamily="34" charset="0"/>
                <a:ea typeface="黑体" panose="02010609060101010101" pitchFamily="49" charset="-122"/>
                <a:cs typeface="Arial" panose="020B0604020202020204" pitchFamily="34" charset="0"/>
              </a:rPr>
              <a:t>代谢产物</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的变化或其随时间的变化，来研究生物体系的一门科学。</a:t>
            </a:r>
            <a:endParaRPr lang="en-US" altLang="zh-CN" sz="2400" b="1" dirty="0">
              <a:solidFill>
                <a:srgbClr val="002060"/>
              </a:solidFill>
              <a:latin typeface="Arial" panose="020B0604020202020204" pitchFamily="34" charset="0"/>
              <a:ea typeface="黑体" panose="02010609060101010101" pitchFamily="49" charset="-122"/>
              <a:cs typeface="Arial" panose="020B0604020202020204" pitchFamily="34" charset="0"/>
            </a:endParaRPr>
          </a:p>
          <a:p>
            <a:pPr>
              <a:lnSpc>
                <a:spcPct val="120000"/>
              </a:lnSpc>
              <a:spcAft>
                <a:spcPts val="450"/>
              </a:spcAft>
            </a:pPr>
            <a:r>
              <a:rPr lang="zh-CN" altLang="en-US" sz="2400" b="1" dirty="0">
                <a:solidFill>
                  <a:srgbClr val="FF0000"/>
                </a:solidFill>
                <a:latin typeface="Arial" panose="020B0604020202020204" pitchFamily="34" charset="0"/>
                <a:ea typeface="黑体" panose="02010609060101010101" pitchFamily="49" charset="-122"/>
                <a:cs typeface="Arial" panose="020B0604020202020204" pitchFamily="34" charset="0"/>
              </a:rPr>
              <a:t>研究对象</a:t>
            </a:r>
            <a:r>
              <a:rPr lang="zh-CN" altLang="en-US" sz="2400" b="1" dirty="0">
                <a:latin typeface="Arial" panose="020B0604020202020204" pitchFamily="34" charset="0"/>
                <a:ea typeface="黑体" panose="02010609060101010101" pitchFamily="49" charset="-122"/>
                <a:cs typeface="Arial" panose="020B0604020202020204" pitchFamily="34" charset="0"/>
              </a:rPr>
              <a:t>：</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生物体内的所有代谢产物，一般指分子量小于</a:t>
            </a:r>
            <a:r>
              <a:rPr lang="en-US" altLang="zh-CN" sz="2400" b="1" dirty="0">
                <a:solidFill>
                  <a:srgbClr val="002060"/>
                </a:solidFill>
                <a:latin typeface="Arial" panose="020B0604020202020204" pitchFamily="34" charset="0"/>
                <a:ea typeface="黑体" panose="02010609060101010101" pitchFamily="49" charset="-122"/>
                <a:cs typeface="Arial" panose="020B0604020202020204" pitchFamily="34" charset="0"/>
              </a:rPr>
              <a:t>1000 Da</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的内源性小分子。</a:t>
            </a:r>
            <a:endParaRPr lang="en-US" altLang="zh-CN" sz="2400" b="1" dirty="0">
              <a:solidFill>
                <a:srgbClr val="002060"/>
              </a:solidFill>
              <a:latin typeface="Arial" panose="020B0604020202020204" pitchFamily="34" charset="0"/>
              <a:ea typeface="黑体" panose="02010609060101010101" pitchFamily="49" charset="-122"/>
              <a:cs typeface="Arial" panose="020B0604020202020204" pitchFamily="34" charset="0"/>
            </a:endParaRPr>
          </a:p>
          <a:p>
            <a:pPr>
              <a:spcAft>
                <a:spcPts val="450"/>
              </a:spcAft>
            </a:pPr>
            <a:endParaRPr lang="en-US" altLang="zh-CN" sz="2400" b="1" dirty="0">
              <a:solidFill>
                <a:prstClr val="black"/>
              </a:solidFill>
              <a:latin typeface="Arial" panose="020B0604020202020204" pitchFamily="34" charset="0"/>
              <a:ea typeface="黑体" panose="02010609060101010101" pitchFamily="49" charset="-122"/>
              <a:cs typeface="Arial" panose="020B0604020202020204" pitchFamily="34" charset="0"/>
            </a:endParaRPr>
          </a:p>
          <a:p>
            <a:r>
              <a:rPr lang="zh-CN" altLang="en-US" sz="2400" b="1" dirty="0">
                <a:solidFill>
                  <a:srgbClr val="FF0000"/>
                </a:solidFill>
                <a:latin typeface="Arial" panose="020B0604020202020204" pitchFamily="34" charset="0"/>
                <a:ea typeface="黑体" panose="02010609060101010101" pitchFamily="49" charset="-122"/>
                <a:cs typeface="Arial" panose="020B0604020202020204" pitchFamily="34" charset="0"/>
              </a:rPr>
              <a:t>研究目的</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a:t>
            </a:r>
            <a:r>
              <a:rPr lang="en-US" altLang="zh-CN" sz="2400" b="1" dirty="0">
                <a:solidFill>
                  <a:srgbClr val="002060"/>
                </a:solidFill>
                <a:latin typeface="Arial" panose="020B0604020202020204" pitchFamily="34" charset="0"/>
                <a:ea typeface="黑体" panose="02010609060101010101" pitchFamily="49" charset="-122"/>
                <a:cs typeface="Arial" panose="020B0604020202020204" pitchFamily="34" charset="0"/>
              </a:rPr>
              <a:t>1</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定量分析一个生物系统内所有代谢物的含量</a:t>
            </a:r>
          </a:p>
          <a:p>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a:t>
            </a:r>
            <a:r>
              <a:rPr lang="en-US" altLang="zh-CN" sz="2400" b="1" dirty="0">
                <a:solidFill>
                  <a:srgbClr val="002060"/>
                </a:solidFill>
                <a:latin typeface="Arial" panose="020B0604020202020204" pitchFamily="34" charset="0"/>
                <a:ea typeface="黑体" panose="02010609060101010101" pitchFamily="49" charset="-122"/>
                <a:cs typeface="Arial" panose="020B0604020202020204" pitchFamily="34" charset="0"/>
              </a:rPr>
              <a:t>2</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指示细胞、组织或器官的生化状态</a:t>
            </a:r>
          </a:p>
          <a:p>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a:t>
            </a:r>
            <a:r>
              <a:rPr lang="en-US" altLang="zh-CN" sz="2400" b="1" dirty="0">
                <a:solidFill>
                  <a:srgbClr val="002060"/>
                </a:solidFill>
                <a:latin typeface="Arial" panose="020B0604020202020204" pitchFamily="34" charset="0"/>
                <a:ea typeface="黑体" panose="02010609060101010101" pitchFamily="49" charset="-122"/>
                <a:cs typeface="Arial" panose="020B0604020202020204" pitchFamily="34" charset="0"/>
              </a:rPr>
              <a:t>3</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协助阐释新基因或未知功能基因的功能</a:t>
            </a:r>
          </a:p>
          <a:p>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a:t>
            </a:r>
            <a:r>
              <a:rPr lang="en-US" altLang="zh-CN" sz="2400" b="1" dirty="0">
                <a:solidFill>
                  <a:srgbClr val="002060"/>
                </a:solidFill>
                <a:latin typeface="Arial" panose="020B0604020202020204" pitchFamily="34" charset="0"/>
                <a:ea typeface="黑体" panose="02010609060101010101" pitchFamily="49" charset="-122"/>
                <a:cs typeface="Arial" panose="020B0604020202020204" pitchFamily="34" charset="0"/>
              </a:rPr>
              <a:t>4</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揭示生物各代谢网络间的关联性</a:t>
            </a:r>
          </a:p>
          <a:p>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a:t>
            </a:r>
            <a:r>
              <a:rPr lang="en-US" altLang="zh-CN" sz="2400" b="1" dirty="0">
                <a:solidFill>
                  <a:srgbClr val="002060"/>
                </a:solidFill>
                <a:latin typeface="Arial" panose="020B0604020202020204" pitchFamily="34" charset="0"/>
                <a:ea typeface="黑体" panose="02010609060101010101" pitchFamily="49" charset="-122"/>
                <a:cs typeface="Arial" panose="020B0604020202020204" pitchFamily="34" charset="0"/>
              </a:rPr>
              <a:t>5</a:t>
            </a:r>
            <a:r>
              <a:rPr lang="zh-CN" altLang="en-US" sz="2400" b="1" dirty="0">
                <a:solidFill>
                  <a:srgbClr val="002060"/>
                </a:solidFill>
                <a:latin typeface="Arial" panose="020B0604020202020204" pitchFamily="34" charset="0"/>
                <a:ea typeface="黑体" panose="02010609060101010101" pitchFamily="49" charset="-122"/>
                <a:cs typeface="Arial" panose="020B0604020202020204" pitchFamily="34" charset="0"/>
              </a:rPr>
              <a:t>） 更系统地认识生物体</a:t>
            </a:r>
            <a:endParaRPr lang="en-GB" sz="1500" b="1" dirty="0">
              <a:solidFill>
                <a:srgbClr val="002060"/>
              </a:solidFill>
              <a:latin typeface="Arial" panose="020B0604020202020204" pitchFamily="34" charset="0"/>
              <a:ea typeface="黑体" panose="02010609060101010101" pitchFamily="49" charset="-122"/>
              <a:cs typeface="Arial" panose="020B0604020202020204" pitchFamily="34" charset="0"/>
            </a:endParaRPr>
          </a:p>
        </p:txBody>
      </p:sp>
      <p:sp>
        <p:nvSpPr>
          <p:cNvPr id="3" name="TextBox 2"/>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1</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42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任意多边形 306"/>
          <p:cNvSpPr>
            <a:spLocks/>
          </p:cNvSpPr>
          <p:nvPr>
            <p:custDataLst>
              <p:tags r:id="rId1"/>
            </p:custDataLst>
          </p:nvPr>
        </p:nvSpPr>
        <p:spPr bwMode="auto">
          <a:xfrm>
            <a:off x="1441705" y="2642673"/>
            <a:ext cx="263462" cy="262878"/>
          </a:xfrm>
          <a:custGeom>
            <a:avLst/>
            <a:gdLst>
              <a:gd name="T0" fmla="*/ 63 w 64"/>
              <a:gd name="T1" fmla="*/ 8 h 64"/>
              <a:gd name="T2" fmla="*/ 35 w 64"/>
              <a:gd name="T3" fmla="*/ 0 h 64"/>
              <a:gd name="T4" fmla="*/ 5 w 64"/>
              <a:gd name="T5" fmla="*/ 13 h 64"/>
              <a:gd name="T6" fmla="*/ 0 w 64"/>
              <a:gd name="T7" fmla="*/ 27 h 64"/>
              <a:gd name="T8" fmla="*/ 2 w 64"/>
              <a:gd name="T9" fmla="*/ 42 h 64"/>
              <a:gd name="T10" fmla="*/ 44 w 64"/>
              <a:gd name="T11" fmla="*/ 10 h 64"/>
              <a:gd name="T12" fmla="*/ 15 w 64"/>
              <a:gd name="T13" fmla="*/ 29 h 64"/>
              <a:gd name="T14" fmla="*/ 14 w 64"/>
              <a:gd name="T15" fmla="*/ 30 h 64"/>
              <a:gd name="T16" fmla="*/ 9 w 64"/>
              <a:gd name="T17" fmla="*/ 40 h 64"/>
              <a:gd name="T18" fmla="*/ 4 w 64"/>
              <a:gd name="T19" fmla="*/ 64 h 64"/>
              <a:gd name="T20" fmla="*/ 12 w 64"/>
              <a:gd name="T21" fmla="*/ 64 h 64"/>
              <a:gd name="T22" fmla="*/ 13 w 64"/>
              <a:gd name="T23" fmla="*/ 48 h 64"/>
              <a:gd name="T24" fmla="*/ 22 w 64"/>
              <a:gd name="T25" fmla="*/ 48 h 64"/>
              <a:gd name="T26" fmla="*/ 39 w 64"/>
              <a:gd name="T27" fmla="*/ 43 h 64"/>
              <a:gd name="T28" fmla="*/ 46 w 64"/>
              <a:gd name="T29" fmla="*/ 32 h 64"/>
              <a:gd name="T30" fmla="*/ 63 w 64"/>
              <a:gd name="T31" fmla="*/ 12 h 64"/>
              <a:gd name="T32" fmla="*/ 64 w 64"/>
              <a:gd name="T33" fmla="*/ 10 h 64"/>
              <a:gd name="T34" fmla="*/ 63 w 64"/>
              <a:gd name="T3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64">
                <a:moveTo>
                  <a:pt x="63" y="8"/>
                </a:moveTo>
                <a:cubicBezTo>
                  <a:pt x="56" y="3"/>
                  <a:pt x="46" y="0"/>
                  <a:pt x="35" y="0"/>
                </a:cubicBezTo>
                <a:cubicBezTo>
                  <a:pt x="21" y="0"/>
                  <a:pt x="10" y="5"/>
                  <a:pt x="5" y="13"/>
                </a:cubicBezTo>
                <a:cubicBezTo>
                  <a:pt x="2" y="17"/>
                  <a:pt x="0" y="21"/>
                  <a:pt x="0" y="27"/>
                </a:cubicBezTo>
                <a:cubicBezTo>
                  <a:pt x="0" y="31"/>
                  <a:pt x="1" y="36"/>
                  <a:pt x="2" y="42"/>
                </a:cubicBezTo>
                <a:cubicBezTo>
                  <a:pt x="8" y="24"/>
                  <a:pt x="25" y="10"/>
                  <a:pt x="44" y="10"/>
                </a:cubicBezTo>
                <a:cubicBezTo>
                  <a:pt x="44" y="10"/>
                  <a:pt x="26" y="15"/>
                  <a:pt x="15" y="29"/>
                </a:cubicBezTo>
                <a:cubicBezTo>
                  <a:pt x="15" y="29"/>
                  <a:pt x="15" y="29"/>
                  <a:pt x="14" y="30"/>
                </a:cubicBezTo>
                <a:cubicBezTo>
                  <a:pt x="12" y="33"/>
                  <a:pt x="10" y="36"/>
                  <a:pt x="9" y="40"/>
                </a:cubicBezTo>
                <a:cubicBezTo>
                  <a:pt x="6" y="46"/>
                  <a:pt x="4" y="54"/>
                  <a:pt x="4" y="64"/>
                </a:cubicBezTo>
                <a:cubicBezTo>
                  <a:pt x="12" y="64"/>
                  <a:pt x="12" y="64"/>
                  <a:pt x="12" y="64"/>
                </a:cubicBezTo>
                <a:cubicBezTo>
                  <a:pt x="12" y="64"/>
                  <a:pt x="11" y="56"/>
                  <a:pt x="13" y="48"/>
                </a:cubicBezTo>
                <a:cubicBezTo>
                  <a:pt x="16" y="48"/>
                  <a:pt x="20" y="48"/>
                  <a:pt x="22" y="48"/>
                </a:cubicBezTo>
                <a:cubicBezTo>
                  <a:pt x="30" y="48"/>
                  <a:pt x="35" y="47"/>
                  <a:pt x="39" y="43"/>
                </a:cubicBezTo>
                <a:cubicBezTo>
                  <a:pt x="42" y="40"/>
                  <a:pt x="44" y="36"/>
                  <a:pt x="46" y="32"/>
                </a:cubicBezTo>
                <a:cubicBezTo>
                  <a:pt x="49" y="25"/>
                  <a:pt x="53" y="18"/>
                  <a:pt x="63" y="12"/>
                </a:cubicBezTo>
                <a:cubicBezTo>
                  <a:pt x="64" y="11"/>
                  <a:pt x="64" y="11"/>
                  <a:pt x="64" y="10"/>
                </a:cubicBezTo>
                <a:cubicBezTo>
                  <a:pt x="64" y="9"/>
                  <a:pt x="64" y="9"/>
                  <a:pt x="63" y="8"/>
                </a:cubicBezTo>
                <a:close/>
              </a:path>
            </a:pathLst>
          </a:custGeom>
          <a:solidFill>
            <a:schemeClr val="bg1"/>
          </a:solidFill>
          <a:ln>
            <a:noFill/>
          </a:ln>
        </p:spPr>
        <p:txBody>
          <a:bodyPr vert="horz" wrap="square" lIns="69129" tIns="34565" rIns="69129" bIns="34565" numCol="1" anchor="t" anchorCtr="0" compatLnSpc="1">
            <a:prstTxWarp prst="textNoShape">
              <a:avLst/>
            </a:prstTxWarp>
          </a:bodyPr>
          <a:lstStyle/>
          <a:p>
            <a:pPr defTabSz="685723">
              <a:defRPr/>
            </a:pPr>
            <a:endParaRPr lang="bg-BG" sz="1350">
              <a:solidFill>
                <a:srgbClr val="EFF0F4"/>
              </a:solidFill>
            </a:endParaRPr>
          </a:p>
        </p:txBody>
      </p:sp>
      <p:grpSp>
        <p:nvGrpSpPr>
          <p:cNvPr id="5" name="组合 4"/>
          <p:cNvGrpSpPr/>
          <p:nvPr/>
        </p:nvGrpSpPr>
        <p:grpSpPr>
          <a:xfrm>
            <a:off x="1705167" y="415291"/>
            <a:ext cx="6127832" cy="1224201"/>
            <a:chOff x="2273557" y="-589278"/>
            <a:chExt cx="8170443" cy="1632267"/>
          </a:xfrm>
        </p:grpSpPr>
        <p:sp>
          <p:nvSpPr>
            <p:cNvPr id="2" name="矩形 1"/>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TextBox 3"/>
            <p:cNvSpPr txBox="1"/>
            <p:nvPr/>
          </p:nvSpPr>
          <p:spPr>
            <a:xfrm>
              <a:off x="2273557" y="-589278"/>
              <a:ext cx="8170443" cy="779699"/>
            </a:xfrm>
            <a:prstGeom prst="rect">
              <a:avLst/>
            </a:prstGeom>
            <a:noFill/>
          </p:spPr>
          <p:txBody>
            <a:bodyPr wrap="square" rtlCol="0">
              <a:spAutoFit/>
            </a:bodyPr>
            <a:lstStyle/>
            <a:p>
              <a:pPr algn="ctr"/>
              <a:r>
                <a:rPr lang="en-GB" altLang="zh-CN" sz="3200" b="1" dirty="0" err="1">
                  <a:solidFill>
                    <a:srgbClr val="C00000"/>
                  </a:solidFill>
                  <a:latin typeface="Arial" panose="020B0604020202020204" pitchFamily="34" charset="0"/>
                  <a:ea typeface="微软雅黑" panose="020B0503020204020204" pitchFamily="34" charset="-122"/>
                  <a:cs typeface="Arial" panose="020B0604020202020204" pitchFamily="34" charset="0"/>
                </a:rPr>
                <a:t>Metabonomics</a:t>
              </a:r>
              <a:r>
                <a:rPr lang="en-GB" altLang="zh-CN" sz="3200" b="1" dirty="0">
                  <a:solidFill>
                    <a:srgbClr val="C00000"/>
                  </a:solidFill>
                  <a:latin typeface="Arial" panose="020B0604020202020204" pitchFamily="34" charset="0"/>
                  <a:ea typeface="微软雅黑" panose="020B0503020204020204" pitchFamily="34" charset="-122"/>
                  <a:cs typeface="Arial" panose="020B0604020202020204" pitchFamily="34" charset="0"/>
                </a:rPr>
                <a:t>/Metabolomics</a:t>
              </a:r>
              <a:endParaRPr lang="en-GB" sz="3200" b="1"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 name="TextBox 2"/>
          <p:cNvSpPr txBox="1"/>
          <p:nvPr/>
        </p:nvSpPr>
        <p:spPr>
          <a:xfrm>
            <a:off x="684086" y="1382317"/>
            <a:ext cx="8052289" cy="5026248"/>
          </a:xfrm>
          <a:prstGeom prst="rect">
            <a:avLst/>
          </a:prstGeom>
          <a:noFill/>
        </p:spPr>
        <p:txBody>
          <a:bodyPr wrap="square" rtlCol="0">
            <a:spAutoFit/>
          </a:bodyPr>
          <a:lstStyle/>
          <a:p>
            <a:pPr marL="257175" indent="-257175">
              <a:lnSpc>
                <a:spcPct val="150000"/>
              </a:lnSpc>
              <a:spcAft>
                <a:spcPts val="450"/>
              </a:spcAft>
              <a:buFont typeface="Wingdings" panose="05000000000000000000" pitchFamily="2" charset="2"/>
              <a:buChar char="Ø"/>
            </a:pPr>
            <a:r>
              <a:rPr lang="zh-CN" altLang="en-US" sz="2000" b="1" dirty="0">
                <a:latin typeface="Arial" panose="020B0604020202020204" pitchFamily="34" charset="0"/>
                <a:ea typeface="黑体" panose="02010609060101010101" pitchFamily="49" charset="-122"/>
                <a:cs typeface="Arial" panose="020B0604020202020204" pitchFamily="34" charset="0"/>
              </a:rPr>
              <a:t>目前国际上形成了代谢组学的两大主流领域：</a:t>
            </a:r>
            <a:r>
              <a:rPr lang="en-GB" altLang="zh-CN" sz="2000" b="1" dirty="0" err="1">
                <a:latin typeface="Arial" panose="020B0604020202020204" pitchFamily="34" charset="0"/>
                <a:ea typeface="黑体" panose="02010609060101010101" pitchFamily="49" charset="-122"/>
                <a:cs typeface="Arial" panose="020B0604020202020204" pitchFamily="34" charset="0"/>
              </a:rPr>
              <a:t>Metabonomics</a:t>
            </a:r>
            <a:r>
              <a:rPr lang="en-GB" altLang="zh-CN" sz="2000" b="1" dirty="0">
                <a:latin typeface="Arial" panose="020B0604020202020204" pitchFamily="34" charset="0"/>
                <a:ea typeface="黑体" panose="02010609060101010101" pitchFamily="49" charset="-122"/>
                <a:cs typeface="Arial" panose="020B0604020202020204" pitchFamily="34" charset="0"/>
              </a:rPr>
              <a:t> </a:t>
            </a:r>
            <a:r>
              <a:rPr lang="zh-CN" altLang="en-US" sz="2000" b="1" dirty="0">
                <a:latin typeface="Arial" panose="020B0604020202020204" pitchFamily="34" charset="0"/>
                <a:ea typeface="黑体" panose="02010609060101010101" pitchFamily="49" charset="-122"/>
                <a:cs typeface="Arial" panose="020B0604020202020204" pitchFamily="34" charset="0"/>
              </a:rPr>
              <a:t>和 </a:t>
            </a:r>
            <a:r>
              <a:rPr lang="en-GB" altLang="zh-CN" sz="2000" b="1" dirty="0">
                <a:latin typeface="Arial" panose="020B0604020202020204" pitchFamily="34" charset="0"/>
                <a:ea typeface="黑体" panose="02010609060101010101" pitchFamily="49" charset="-122"/>
                <a:cs typeface="Arial" panose="020B0604020202020204" pitchFamily="34" charset="0"/>
              </a:rPr>
              <a:t>Metabolomics</a:t>
            </a:r>
            <a:r>
              <a:rPr lang="zh-CN" altLang="en-US" sz="2000" b="1" dirty="0">
                <a:latin typeface="Arial" panose="020B0604020202020204" pitchFamily="34" charset="0"/>
                <a:ea typeface="黑体" panose="02010609060101010101" pitchFamily="49" charset="-122"/>
                <a:cs typeface="Arial" panose="020B0604020202020204" pitchFamily="34" charset="0"/>
              </a:rPr>
              <a:t>。</a:t>
            </a:r>
            <a:endParaRPr lang="en-GB" altLang="zh-CN" sz="2000" b="1" dirty="0">
              <a:latin typeface="Arial" panose="020B0604020202020204" pitchFamily="34" charset="0"/>
              <a:ea typeface="黑体" panose="02010609060101010101" pitchFamily="49" charset="-122"/>
              <a:cs typeface="Arial" panose="020B0604020202020204" pitchFamily="34" charset="0"/>
            </a:endParaRPr>
          </a:p>
          <a:p>
            <a:pPr marL="257175" indent="-257175">
              <a:lnSpc>
                <a:spcPct val="150000"/>
              </a:lnSpc>
              <a:spcAft>
                <a:spcPts val="450"/>
              </a:spcAft>
              <a:buFont typeface="Wingdings" panose="05000000000000000000" pitchFamily="2" charset="2"/>
              <a:buChar char="Ø"/>
            </a:pPr>
            <a:r>
              <a:rPr lang="en-US" altLang="zh-CN" sz="2400" b="1" dirty="0">
                <a:solidFill>
                  <a:srgbClr val="FF0000"/>
                </a:solidFill>
                <a:latin typeface="Arial" panose="020B0604020202020204" pitchFamily="34" charset="0"/>
                <a:ea typeface="黑体" panose="02010609060101010101" pitchFamily="49" charset="-122"/>
                <a:cs typeface="Arial" panose="020B0604020202020204" pitchFamily="34" charset="0"/>
              </a:rPr>
              <a:t>Metabolomics</a:t>
            </a:r>
            <a:r>
              <a:rPr lang="zh-CN" altLang="en-US" sz="2400" b="1" dirty="0">
                <a:latin typeface="Arial" panose="020B0604020202020204" pitchFamily="34" charset="0"/>
                <a:ea typeface="黑体" panose="02010609060101010101" pitchFamily="49" charset="-122"/>
                <a:cs typeface="Arial" panose="020B0604020202020204" pitchFamily="34" charset="0"/>
              </a:rPr>
              <a:t>：</a:t>
            </a:r>
            <a:r>
              <a:rPr lang="zh-CN" altLang="en-US" sz="2000" b="1" dirty="0">
                <a:latin typeface="Arial" panose="020B0604020202020204" pitchFamily="34" charset="0"/>
                <a:ea typeface="黑体" panose="02010609060101010101" pitchFamily="49" charset="-122"/>
                <a:cs typeface="Arial" panose="020B0604020202020204" pitchFamily="34" charset="0"/>
              </a:rPr>
              <a:t>通过</a:t>
            </a:r>
            <a:r>
              <a:rPr lang="zh-CN" altLang="en-US" sz="2000" b="1" dirty="0">
                <a:solidFill>
                  <a:srgbClr val="0070C0"/>
                </a:solidFill>
                <a:latin typeface="Arial" panose="020B0604020202020204" pitchFamily="34" charset="0"/>
                <a:ea typeface="黑体" panose="02010609060101010101" pitchFamily="49" charset="-122"/>
                <a:cs typeface="Arial" panose="020B0604020202020204" pitchFamily="34" charset="0"/>
              </a:rPr>
              <a:t>定性和定量分析</a:t>
            </a:r>
            <a:r>
              <a:rPr lang="zh-CN" altLang="en-US" sz="2000" b="1" dirty="0">
                <a:latin typeface="Arial" panose="020B0604020202020204" pitchFamily="34" charset="0"/>
                <a:ea typeface="黑体" panose="02010609060101010101" pitchFamily="49" charset="-122"/>
                <a:cs typeface="Arial" panose="020B0604020202020204" pitchFamily="34" charset="0"/>
              </a:rPr>
              <a:t>生物体内在给定时间和给定条件下</a:t>
            </a:r>
            <a:r>
              <a:rPr lang="zh-CN" altLang="en-US" sz="2000" b="1" dirty="0">
                <a:solidFill>
                  <a:srgbClr val="0070C0"/>
                </a:solidFill>
                <a:latin typeface="Arial" panose="020B0604020202020204" pitchFamily="34" charset="0"/>
                <a:ea typeface="黑体" panose="02010609060101010101" pitchFamily="49" charset="-122"/>
                <a:cs typeface="Arial" panose="020B0604020202020204" pitchFamily="34" charset="0"/>
              </a:rPr>
              <a:t>所有小分子代谢物</a:t>
            </a:r>
            <a:r>
              <a:rPr lang="zh-CN" altLang="en-US" sz="2000" b="1" dirty="0">
                <a:latin typeface="Arial" panose="020B0604020202020204" pitchFamily="34" charset="0"/>
                <a:ea typeface="黑体" panose="02010609060101010101" pitchFamily="49" charset="-122"/>
                <a:cs typeface="Arial" panose="020B0604020202020204" pitchFamily="34" charset="0"/>
              </a:rPr>
              <a:t>组成来研究代谢途径。早期主要以</a:t>
            </a:r>
            <a:r>
              <a:rPr lang="zh-CN" altLang="en-US" sz="2000" b="1" dirty="0">
                <a:solidFill>
                  <a:srgbClr val="FF0000"/>
                </a:solidFill>
                <a:latin typeface="Arial" panose="020B0604020202020204" pitchFamily="34" charset="0"/>
                <a:ea typeface="黑体" panose="02010609060101010101" pitchFamily="49" charset="-122"/>
                <a:cs typeface="Arial" panose="020B0604020202020204" pitchFamily="34" charset="0"/>
              </a:rPr>
              <a:t>气质联用（</a:t>
            </a:r>
            <a:r>
              <a:rPr lang="en-US" altLang="zh-CN" sz="2000" b="1" dirty="0">
                <a:solidFill>
                  <a:srgbClr val="FF0000"/>
                </a:solidFill>
                <a:latin typeface="Arial" panose="020B0604020202020204" pitchFamily="34" charset="0"/>
                <a:ea typeface="黑体" panose="02010609060101010101" pitchFamily="49" charset="-122"/>
                <a:cs typeface="Arial" panose="020B0604020202020204" pitchFamily="34" charset="0"/>
              </a:rPr>
              <a:t>GC-MS</a:t>
            </a:r>
            <a:r>
              <a:rPr lang="zh-CN" altLang="en-US" sz="2000" b="1" dirty="0">
                <a:solidFill>
                  <a:srgbClr val="FF0000"/>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latin typeface="Arial" panose="020B0604020202020204" pitchFamily="34" charset="0"/>
                <a:ea typeface="黑体" panose="02010609060101010101" pitchFamily="49" charset="-122"/>
                <a:cs typeface="Arial" panose="020B0604020202020204" pitchFamily="34" charset="0"/>
              </a:rPr>
              <a:t>为主要研究平台；现在一般以</a:t>
            </a:r>
            <a:r>
              <a:rPr lang="zh-CN" altLang="en-US" sz="2000" b="1" dirty="0">
                <a:solidFill>
                  <a:srgbClr val="FF0000"/>
                </a:solidFill>
                <a:latin typeface="Arial" panose="020B0604020202020204" pitchFamily="34" charset="0"/>
                <a:ea typeface="黑体" panose="02010609060101010101" pitchFamily="49" charset="-122"/>
                <a:cs typeface="Arial" panose="020B0604020202020204" pitchFamily="34" charset="0"/>
              </a:rPr>
              <a:t>细胞</a:t>
            </a:r>
            <a:r>
              <a:rPr lang="zh-CN" altLang="en-US" sz="2000" b="1" dirty="0">
                <a:latin typeface="Arial" panose="020B0604020202020204" pitchFamily="34" charset="0"/>
                <a:ea typeface="黑体" panose="02010609060101010101" pitchFamily="49" charset="-122"/>
                <a:cs typeface="Arial" panose="020B0604020202020204" pitchFamily="34" charset="0"/>
              </a:rPr>
              <a:t>作为研究对象。</a:t>
            </a:r>
            <a:endParaRPr lang="en-US" altLang="zh-CN" sz="2000" b="1" dirty="0">
              <a:latin typeface="Arial" panose="020B0604020202020204" pitchFamily="34" charset="0"/>
              <a:ea typeface="黑体" panose="02010609060101010101" pitchFamily="49" charset="-122"/>
              <a:cs typeface="Arial" panose="020B0604020202020204" pitchFamily="34" charset="0"/>
            </a:endParaRPr>
          </a:p>
          <a:p>
            <a:pPr marL="257175" indent="-257175">
              <a:lnSpc>
                <a:spcPct val="150000"/>
              </a:lnSpc>
              <a:spcAft>
                <a:spcPts val="450"/>
              </a:spcAft>
              <a:buFont typeface="Wingdings" panose="05000000000000000000" pitchFamily="2" charset="2"/>
              <a:buChar char="Ø"/>
            </a:pPr>
            <a:r>
              <a:rPr lang="en-GB" sz="2400" b="1" dirty="0" err="1">
                <a:solidFill>
                  <a:srgbClr val="FF0000"/>
                </a:solidFill>
                <a:latin typeface="Arial" panose="020B0604020202020204" pitchFamily="34" charset="0"/>
                <a:ea typeface="黑体" panose="02010609060101010101" pitchFamily="49" charset="-122"/>
                <a:cs typeface="Arial" panose="020B0604020202020204" pitchFamily="34" charset="0"/>
              </a:rPr>
              <a:t>Metabonomics</a:t>
            </a:r>
            <a:r>
              <a:rPr lang="en-GB" sz="2400" b="1" dirty="0">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70C0"/>
                </a:solidFill>
                <a:latin typeface="Arial" panose="020B0604020202020204" pitchFamily="34" charset="0"/>
                <a:ea typeface="黑体" panose="02010609060101010101" pitchFamily="49" charset="-122"/>
                <a:cs typeface="Arial" panose="020B0604020202020204" pitchFamily="34" charset="0"/>
              </a:rPr>
              <a:t>定量描述生物内源性代谢物质</a:t>
            </a:r>
            <a:r>
              <a:rPr lang="zh-CN" altLang="en-US" sz="2000" b="1" dirty="0">
                <a:latin typeface="Arial" panose="020B0604020202020204" pitchFamily="34" charset="0"/>
                <a:ea typeface="黑体" panose="02010609060101010101" pitchFamily="49" charset="-122"/>
                <a:cs typeface="Arial" panose="020B0604020202020204" pitchFamily="34" charset="0"/>
              </a:rPr>
              <a:t>的整体及其对内因和外因变化应答规律的科学。早期主要使用</a:t>
            </a:r>
            <a:r>
              <a:rPr lang="zh-CN" altLang="en-US" sz="2000" b="1" dirty="0">
                <a:solidFill>
                  <a:srgbClr val="FF0000"/>
                </a:solidFill>
                <a:latin typeface="Arial" panose="020B0604020202020204" pitchFamily="34" charset="0"/>
                <a:ea typeface="黑体" panose="02010609060101010101" pitchFamily="49" charset="-122"/>
                <a:cs typeface="Arial" panose="020B0604020202020204" pitchFamily="34" charset="0"/>
              </a:rPr>
              <a:t>核磁共振波谱仪（</a:t>
            </a:r>
            <a:r>
              <a:rPr lang="en-US" altLang="zh-CN" sz="2000" b="1" dirty="0">
                <a:solidFill>
                  <a:srgbClr val="FF0000"/>
                </a:solidFill>
                <a:latin typeface="Arial" panose="020B0604020202020204" pitchFamily="34" charset="0"/>
                <a:ea typeface="黑体" panose="02010609060101010101" pitchFamily="49" charset="-122"/>
                <a:cs typeface="Arial" panose="020B0604020202020204" pitchFamily="34" charset="0"/>
              </a:rPr>
              <a:t>NMR</a:t>
            </a:r>
            <a:r>
              <a:rPr lang="zh-CN" altLang="en-US" sz="2000" b="1" dirty="0">
                <a:solidFill>
                  <a:srgbClr val="FF0000"/>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latin typeface="Arial" panose="020B0604020202020204" pitchFamily="34" charset="0"/>
                <a:ea typeface="黑体" panose="02010609060101010101" pitchFamily="49" charset="-122"/>
                <a:cs typeface="Arial" panose="020B0604020202020204" pitchFamily="34" charset="0"/>
              </a:rPr>
              <a:t>为研究手段；现在主要分析</a:t>
            </a:r>
            <a:r>
              <a:rPr lang="zh-CN" altLang="en-US" sz="2000" b="1" dirty="0">
                <a:solidFill>
                  <a:srgbClr val="FF0000"/>
                </a:solidFill>
                <a:latin typeface="Arial" panose="020B0604020202020204" pitchFamily="34" charset="0"/>
                <a:ea typeface="黑体" panose="02010609060101010101" pitchFamily="49" charset="-122"/>
                <a:cs typeface="Arial" panose="020B0604020202020204" pitchFamily="34" charset="0"/>
              </a:rPr>
              <a:t>动物的体液和组织</a:t>
            </a:r>
            <a:r>
              <a:rPr lang="zh-CN" altLang="en-US" sz="2000" b="1" dirty="0">
                <a:latin typeface="Arial" panose="020B0604020202020204" pitchFamily="34" charset="0"/>
                <a:ea typeface="黑体" panose="02010609060101010101" pitchFamily="49" charset="-122"/>
                <a:cs typeface="Arial" panose="020B0604020202020204" pitchFamily="34" charset="0"/>
              </a:rPr>
              <a:t>。</a:t>
            </a:r>
            <a:endParaRPr lang="en-US" altLang="zh-CN" sz="2000" b="1" dirty="0">
              <a:latin typeface="Arial" panose="020B0604020202020204" pitchFamily="34" charset="0"/>
              <a:ea typeface="黑体" panose="02010609060101010101" pitchFamily="49" charset="-122"/>
              <a:cs typeface="Arial" panose="020B0604020202020204" pitchFamily="34" charset="0"/>
            </a:endParaRPr>
          </a:p>
          <a:p>
            <a:pPr marL="257175" indent="-257175">
              <a:lnSpc>
                <a:spcPct val="150000"/>
              </a:lnSpc>
              <a:spcAft>
                <a:spcPts val="450"/>
              </a:spcAft>
              <a:buFont typeface="Wingdings" panose="05000000000000000000" pitchFamily="2" charset="2"/>
              <a:buChar char="Ø"/>
            </a:pPr>
            <a:r>
              <a:rPr lang="zh-CN" altLang="en-US" sz="2000" b="1" dirty="0">
                <a:latin typeface="Arial" panose="020B0604020202020204" pitchFamily="34" charset="0"/>
                <a:ea typeface="黑体" panose="02010609060101010101" pitchFamily="49" charset="-122"/>
                <a:cs typeface="Arial" panose="020B0604020202020204" pitchFamily="34" charset="0"/>
              </a:rPr>
              <a:t>两个流派发展到今天已相互交融，研究手段也覆盖了</a:t>
            </a:r>
            <a:r>
              <a:rPr lang="en-US" altLang="zh-CN" sz="2000" b="1" dirty="0">
                <a:latin typeface="Arial" panose="020B0604020202020204" pitchFamily="34" charset="0"/>
                <a:ea typeface="黑体" panose="02010609060101010101" pitchFamily="49" charset="-122"/>
                <a:cs typeface="Arial" panose="020B0604020202020204" pitchFamily="34" charset="0"/>
              </a:rPr>
              <a:t>NMR, GC-MS </a:t>
            </a:r>
            <a:r>
              <a:rPr lang="zh-CN" altLang="en-US" sz="2000" b="1" dirty="0">
                <a:latin typeface="Arial" panose="020B0604020202020204" pitchFamily="34" charset="0"/>
                <a:ea typeface="黑体" panose="02010609060101010101" pitchFamily="49" charset="-122"/>
                <a:cs typeface="Arial" panose="020B0604020202020204" pitchFamily="34" charset="0"/>
              </a:rPr>
              <a:t>和液质联用色谱仪（</a:t>
            </a:r>
            <a:r>
              <a:rPr lang="en-US" altLang="zh-CN" sz="2000" b="1" dirty="0">
                <a:latin typeface="Arial" panose="020B0604020202020204" pitchFamily="34" charset="0"/>
                <a:ea typeface="黑体" panose="02010609060101010101" pitchFamily="49" charset="-122"/>
                <a:cs typeface="Arial" panose="020B0604020202020204" pitchFamily="34" charset="0"/>
              </a:rPr>
              <a:t>LC-MS</a:t>
            </a:r>
            <a:r>
              <a:rPr lang="zh-CN" altLang="en-US" sz="2000" b="1" dirty="0">
                <a:latin typeface="Arial" panose="020B0604020202020204" pitchFamily="34" charset="0"/>
                <a:ea typeface="黑体" panose="02010609060101010101" pitchFamily="49" charset="-122"/>
                <a:cs typeface="Arial" panose="020B0604020202020204" pitchFamily="34" charset="0"/>
              </a:rPr>
              <a:t>）等技术手段。</a:t>
            </a:r>
            <a:endParaRPr lang="zh-CN" altLang="en-US" sz="1500" b="1" dirty="0">
              <a:latin typeface="Arial" panose="020B0604020202020204" pitchFamily="34" charset="0"/>
              <a:ea typeface="黑体" panose="02010609060101010101" pitchFamily="49" charset="-122"/>
              <a:cs typeface="Arial" panose="020B0604020202020204" pitchFamily="34" charset="0"/>
            </a:endParaRPr>
          </a:p>
        </p:txBody>
      </p:sp>
      <p:sp>
        <p:nvSpPr>
          <p:cNvPr id="8" name="TextBox 7"/>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2</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15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49310" y="413962"/>
            <a:ext cx="5942602" cy="1293437"/>
            <a:chOff x="3200398" y="6907"/>
            <a:chExt cx="7923469" cy="1224229"/>
          </a:xfrm>
        </p:grpSpPr>
        <p:sp>
          <p:nvSpPr>
            <p:cNvPr id="2" name="矩形 1"/>
            <p:cNvSpPr/>
            <p:nvPr/>
          </p:nvSpPr>
          <p:spPr>
            <a:xfrm>
              <a:off x="3200398" y="584806"/>
              <a:ext cx="7130658" cy="646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TextBox 3"/>
            <p:cNvSpPr txBox="1"/>
            <p:nvPr/>
          </p:nvSpPr>
          <p:spPr>
            <a:xfrm>
              <a:off x="3521762" y="6907"/>
              <a:ext cx="7602105" cy="553486"/>
            </a:xfrm>
            <a:prstGeom prst="rect">
              <a:avLst/>
            </a:prstGeom>
            <a:noFill/>
          </p:spPr>
          <p:txBody>
            <a:bodyPr wrap="square" rtlCol="0">
              <a:spAutoFit/>
            </a:bodyPr>
            <a:lstStyle/>
            <a:p>
              <a:pPr algn="ctr"/>
              <a:r>
                <a:rPr lang="zh-CN" altLang="en-US" sz="3200" b="1" dirty="0">
                  <a:solidFill>
                    <a:srgbClr val="C00000"/>
                  </a:solidFill>
                  <a:latin typeface="微软雅黑" panose="020B0503020204020204" pitchFamily="34" charset="-122"/>
                  <a:ea typeface="微软雅黑" panose="020B0503020204020204" pitchFamily="34" charset="-122"/>
                </a:rPr>
                <a:t>代谢组学的发展历史</a:t>
              </a:r>
              <a:endParaRPr lang="en-GB" sz="3200" b="1" dirty="0">
                <a:solidFill>
                  <a:srgbClr val="C00000"/>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3E139139-751E-4926-B047-4B7F2A4C8470}"/>
              </a:ext>
            </a:extLst>
          </p:cNvPr>
          <p:cNvGrpSpPr/>
          <p:nvPr/>
        </p:nvGrpSpPr>
        <p:grpSpPr>
          <a:xfrm>
            <a:off x="759860" y="1515312"/>
            <a:ext cx="7624280" cy="4282359"/>
            <a:chOff x="603607" y="1812767"/>
            <a:chExt cx="6990866" cy="3713572"/>
          </a:xfrm>
        </p:grpSpPr>
        <p:sp>
          <p:nvSpPr>
            <p:cNvPr id="24" name="PA-形状 1624">
              <a:extLst>
                <a:ext uri="{FF2B5EF4-FFF2-40B4-BE49-F238E27FC236}">
                  <a16:creationId xmlns:a16="http://schemas.microsoft.com/office/drawing/2014/main" id="{417B96CC-F783-4AC4-91BE-490CF5F4DC63}"/>
                </a:ext>
              </a:extLst>
            </p:cNvPr>
            <p:cNvSpPr/>
            <p:nvPr>
              <p:custDataLst>
                <p:tags r:id="rId1"/>
              </p:custDataLst>
            </p:nvPr>
          </p:nvSpPr>
          <p:spPr>
            <a:xfrm>
              <a:off x="1809502" y="2595909"/>
              <a:ext cx="4758815" cy="26649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rgbClr val="AEBBD0"/>
            </a:solidFill>
            <a:ln w="12700">
              <a:miter lim="400000"/>
            </a:ln>
          </p:spPr>
          <p:txBody>
            <a:bodyPr lIns="0" tIns="0" rIns="0" bIns="0"/>
            <a:lstStyle/>
            <a:p>
              <a:pPr defTabSz="685800" fontAlgn="base">
                <a:lnSpc>
                  <a:spcPct val="120000"/>
                </a:lnSpc>
                <a:spcBef>
                  <a:spcPct val="0"/>
                </a:spcBef>
                <a:spcAft>
                  <a:spcPct val="0"/>
                </a:spcAft>
                <a:defRPr/>
              </a:pPr>
              <a:endParaRPr sz="1200" kern="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25" name="PA-形状 1626">
              <a:extLst>
                <a:ext uri="{FF2B5EF4-FFF2-40B4-BE49-F238E27FC236}">
                  <a16:creationId xmlns:a16="http://schemas.microsoft.com/office/drawing/2014/main" id="{DD00CB33-74FF-44F3-884A-E3DE653445E1}"/>
                </a:ext>
              </a:extLst>
            </p:cNvPr>
            <p:cNvSpPr/>
            <p:nvPr>
              <p:custDataLst>
                <p:tags r:id="rId2"/>
              </p:custDataLst>
            </p:nvPr>
          </p:nvSpPr>
          <p:spPr>
            <a:xfrm flipV="1">
              <a:off x="2163961" y="3936763"/>
              <a:ext cx="1" cy="952655"/>
            </a:xfrm>
            <a:prstGeom prst="line">
              <a:avLst/>
            </a:prstGeom>
            <a:ln w="12700">
              <a:solidFill>
                <a:srgbClr val="A6AAA9"/>
              </a:solidFill>
              <a:miter lim="400000"/>
            </a:ln>
          </p:spPr>
          <p:txBody>
            <a:bodyPr lIns="17447" tIns="17447" rIns="17447" bIns="17447" anchor="ctr"/>
            <a:lstStyle/>
            <a:p>
              <a:pPr fontAlgn="base">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26" name="PA-形状 1627">
              <a:extLst>
                <a:ext uri="{FF2B5EF4-FFF2-40B4-BE49-F238E27FC236}">
                  <a16:creationId xmlns:a16="http://schemas.microsoft.com/office/drawing/2014/main" id="{7895C19E-3268-420B-9E64-BA07FBBF6D6E}"/>
                </a:ext>
              </a:extLst>
            </p:cNvPr>
            <p:cNvSpPr/>
            <p:nvPr>
              <p:custDataLst>
                <p:tags r:id="rId3"/>
              </p:custDataLst>
            </p:nvPr>
          </p:nvSpPr>
          <p:spPr>
            <a:xfrm flipV="1">
              <a:off x="3076299" y="2896398"/>
              <a:ext cx="1" cy="1352925"/>
            </a:xfrm>
            <a:prstGeom prst="line">
              <a:avLst/>
            </a:prstGeom>
            <a:ln w="12700">
              <a:solidFill>
                <a:srgbClr val="A6AAA9"/>
              </a:solidFill>
              <a:miter lim="400000"/>
            </a:ln>
          </p:spPr>
          <p:txBody>
            <a:bodyPr lIns="17447" tIns="17447" rIns="17447" bIns="17447" anchor="ctr"/>
            <a:lstStyle/>
            <a:p>
              <a:pPr fontAlgn="base">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27" name="PA-形状 1628">
              <a:extLst>
                <a:ext uri="{FF2B5EF4-FFF2-40B4-BE49-F238E27FC236}">
                  <a16:creationId xmlns:a16="http://schemas.microsoft.com/office/drawing/2014/main" id="{E971BFD5-146A-425C-A569-3BB334A7A54C}"/>
                </a:ext>
              </a:extLst>
            </p:cNvPr>
            <p:cNvSpPr/>
            <p:nvPr>
              <p:custDataLst>
                <p:tags r:id="rId4"/>
              </p:custDataLst>
            </p:nvPr>
          </p:nvSpPr>
          <p:spPr>
            <a:xfrm flipV="1">
              <a:off x="3625872" y="2475081"/>
              <a:ext cx="1" cy="1407771"/>
            </a:xfrm>
            <a:prstGeom prst="line">
              <a:avLst/>
            </a:prstGeom>
            <a:ln w="12700">
              <a:solidFill>
                <a:srgbClr val="A6AAA9"/>
              </a:solidFill>
              <a:miter lim="400000"/>
            </a:ln>
          </p:spPr>
          <p:txBody>
            <a:bodyPr lIns="17447" tIns="17447" rIns="17447" bIns="17447" anchor="ctr"/>
            <a:lstStyle/>
            <a:p>
              <a:pPr fontAlgn="base">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28" name="PA-形状 1629">
              <a:extLst>
                <a:ext uri="{FF2B5EF4-FFF2-40B4-BE49-F238E27FC236}">
                  <a16:creationId xmlns:a16="http://schemas.microsoft.com/office/drawing/2014/main" id="{64CAFA7B-AE1C-48AC-AF9A-2C81C518A71B}"/>
                </a:ext>
              </a:extLst>
            </p:cNvPr>
            <p:cNvSpPr/>
            <p:nvPr>
              <p:custDataLst>
                <p:tags r:id="rId5"/>
              </p:custDataLst>
            </p:nvPr>
          </p:nvSpPr>
          <p:spPr>
            <a:xfrm flipV="1">
              <a:off x="5188322" y="3460986"/>
              <a:ext cx="1" cy="934795"/>
            </a:xfrm>
            <a:prstGeom prst="line">
              <a:avLst/>
            </a:prstGeom>
            <a:ln w="12700">
              <a:solidFill>
                <a:srgbClr val="A6AAA9"/>
              </a:solidFill>
              <a:miter lim="400000"/>
            </a:ln>
          </p:spPr>
          <p:txBody>
            <a:bodyPr lIns="17447" tIns="17447" rIns="17447" bIns="17447" anchor="ctr"/>
            <a:lstStyle/>
            <a:p>
              <a:pPr fontAlgn="base">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29" name="PA-形状 1630">
              <a:extLst>
                <a:ext uri="{FF2B5EF4-FFF2-40B4-BE49-F238E27FC236}">
                  <a16:creationId xmlns:a16="http://schemas.microsoft.com/office/drawing/2014/main" id="{B8BEFC93-4874-4907-82F7-242267B08A09}"/>
                </a:ext>
              </a:extLst>
            </p:cNvPr>
            <p:cNvSpPr/>
            <p:nvPr>
              <p:custDataLst>
                <p:tags r:id="rId6"/>
              </p:custDataLst>
            </p:nvPr>
          </p:nvSpPr>
          <p:spPr>
            <a:xfrm>
              <a:off x="1806344" y="3585432"/>
              <a:ext cx="660059" cy="629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97980"/>
            </a:solidFill>
            <a:ln w="12700" cap="flat">
              <a:noFill/>
              <a:miter lim="400000"/>
            </a:ln>
            <a:effectLst/>
          </p:spPr>
          <p:txBody>
            <a:bodyPr wrap="square" lIns="13085" tIns="13085" rIns="13085" bIns="13085" numCol="1" anchor="ctr">
              <a:noAutofit/>
            </a:bodyPr>
            <a:lstStyle/>
            <a:p>
              <a:pPr defTabSz="685800" fontAlgn="base">
                <a:lnSpc>
                  <a:spcPct val="120000"/>
                </a:lnSpc>
                <a:spcBef>
                  <a:spcPct val="0"/>
                </a:spcBef>
                <a:spcAft>
                  <a:spcPct val="0"/>
                </a:spcAft>
                <a:defRPr/>
              </a:pPr>
              <a:endParaRPr sz="1200" kern="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30" name="PA-形状 1653">
              <a:extLst>
                <a:ext uri="{FF2B5EF4-FFF2-40B4-BE49-F238E27FC236}">
                  <a16:creationId xmlns:a16="http://schemas.microsoft.com/office/drawing/2014/main" id="{CB23CEF7-EC61-412E-8155-74D635624B5E}"/>
                </a:ext>
              </a:extLst>
            </p:cNvPr>
            <p:cNvSpPr/>
            <p:nvPr>
              <p:custDataLst>
                <p:tags r:id="rId7"/>
              </p:custDataLst>
            </p:nvPr>
          </p:nvSpPr>
          <p:spPr>
            <a:xfrm>
              <a:off x="2124276" y="4855382"/>
              <a:ext cx="79365" cy="793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fontAlgn="base">
                <a:lnSpc>
                  <a:spcPct val="120000"/>
                </a:lnSpc>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31" name="PA-形状 1654">
              <a:extLst>
                <a:ext uri="{FF2B5EF4-FFF2-40B4-BE49-F238E27FC236}">
                  <a16:creationId xmlns:a16="http://schemas.microsoft.com/office/drawing/2014/main" id="{0127E577-AEF1-4664-B397-B97190D83786}"/>
                </a:ext>
              </a:extLst>
            </p:cNvPr>
            <p:cNvSpPr/>
            <p:nvPr>
              <p:custDataLst>
                <p:tags r:id="rId8"/>
              </p:custDataLst>
            </p:nvPr>
          </p:nvSpPr>
          <p:spPr>
            <a:xfrm>
              <a:off x="3014559" y="4189272"/>
              <a:ext cx="123474" cy="1234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fontAlgn="base">
                <a:lnSpc>
                  <a:spcPct val="120000"/>
                </a:lnSpc>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32" name="PA-形状 1655">
              <a:extLst>
                <a:ext uri="{FF2B5EF4-FFF2-40B4-BE49-F238E27FC236}">
                  <a16:creationId xmlns:a16="http://schemas.microsoft.com/office/drawing/2014/main" id="{17097774-DB67-4A2D-8346-FC083806E092}"/>
                </a:ext>
              </a:extLst>
            </p:cNvPr>
            <p:cNvSpPr/>
            <p:nvPr>
              <p:custDataLst>
                <p:tags r:id="rId9"/>
              </p:custDataLst>
            </p:nvPr>
          </p:nvSpPr>
          <p:spPr>
            <a:xfrm>
              <a:off x="3565589" y="3891296"/>
              <a:ext cx="158717" cy="1587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fontAlgn="base">
                <a:lnSpc>
                  <a:spcPct val="120000"/>
                </a:lnSpc>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33" name="PA-形状 1656">
              <a:extLst>
                <a:ext uri="{FF2B5EF4-FFF2-40B4-BE49-F238E27FC236}">
                  <a16:creationId xmlns:a16="http://schemas.microsoft.com/office/drawing/2014/main" id="{C5147602-C328-4EF5-90BE-D032061BA2A6}"/>
                </a:ext>
              </a:extLst>
            </p:cNvPr>
            <p:cNvSpPr/>
            <p:nvPr>
              <p:custDataLst>
                <p:tags r:id="rId10"/>
              </p:custDataLst>
            </p:nvPr>
          </p:nvSpPr>
          <p:spPr>
            <a:xfrm>
              <a:off x="5088044" y="3364794"/>
              <a:ext cx="196274" cy="1962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fontAlgn="base">
                <a:lnSpc>
                  <a:spcPct val="120000"/>
                </a:lnSpc>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34" name="PA-TextPlaceholder 4">
              <a:extLst>
                <a:ext uri="{FF2B5EF4-FFF2-40B4-BE49-F238E27FC236}">
                  <a16:creationId xmlns:a16="http://schemas.microsoft.com/office/drawing/2014/main" id="{0F9521BD-97B0-491E-A52C-E95E4FDDCAFF}"/>
                </a:ext>
              </a:extLst>
            </p:cNvPr>
            <p:cNvSpPr txBox="1">
              <a:spLocks/>
            </p:cNvSpPr>
            <p:nvPr>
              <p:custDataLst>
                <p:tags r:id="rId11"/>
              </p:custDataLst>
            </p:nvPr>
          </p:nvSpPr>
          <p:spPr>
            <a:xfrm>
              <a:off x="1932363" y="3771533"/>
              <a:ext cx="463198" cy="241655"/>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base">
                <a:lnSpc>
                  <a:spcPct val="120000"/>
                </a:lnSpc>
                <a:spcAft>
                  <a:spcPct val="0"/>
                </a:spcAft>
              </a:pPr>
              <a:r>
                <a:rPr lang="en-US"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rPr>
                <a:t>1970s</a:t>
              </a:r>
              <a:endParaRPr lang="id-ID"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endParaRPr>
            </a:p>
          </p:txBody>
        </p:sp>
        <p:sp>
          <p:nvSpPr>
            <p:cNvPr id="35" name="PA-形状 1625">
              <a:extLst>
                <a:ext uri="{FF2B5EF4-FFF2-40B4-BE49-F238E27FC236}">
                  <a16:creationId xmlns:a16="http://schemas.microsoft.com/office/drawing/2014/main" id="{23AA96E4-7F33-42B8-9939-924FC7C2260F}"/>
                </a:ext>
              </a:extLst>
            </p:cNvPr>
            <p:cNvSpPr/>
            <p:nvPr>
              <p:custDataLst>
                <p:tags r:id="rId12"/>
              </p:custDataLst>
            </p:nvPr>
          </p:nvSpPr>
          <p:spPr>
            <a:xfrm>
              <a:off x="6641818" y="2555353"/>
              <a:ext cx="952655" cy="9526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7980"/>
            </a:solidFill>
            <a:ln w="12700">
              <a:miter lim="400000"/>
            </a:ln>
          </p:spPr>
          <p:txBody>
            <a:bodyPr lIns="0" tIns="0" rIns="0" bIns="0"/>
            <a:lstStyle/>
            <a:p>
              <a:pPr defTabSz="685800" fontAlgn="base">
                <a:lnSpc>
                  <a:spcPct val="120000"/>
                </a:lnSpc>
                <a:spcBef>
                  <a:spcPct val="0"/>
                </a:spcBef>
                <a:spcAft>
                  <a:spcPct val="0"/>
                </a:spcAft>
                <a:defRPr/>
              </a:pPr>
              <a:endParaRPr sz="1200" kern="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36" name="PA-TextPlaceholder 3">
              <a:extLst>
                <a:ext uri="{FF2B5EF4-FFF2-40B4-BE49-F238E27FC236}">
                  <a16:creationId xmlns:a16="http://schemas.microsoft.com/office/drawing/2014/main" id="{2570150A-248A-451E-AFA8-1970AE2786A4}"/>
                </a:ext>
              </a:extLst>
            </p:cNvPr>
            <p:cNvSpPr txBox="1">
              <a:spLocks/>
            </p:cNvSpPr>
            <p:nvPr>
              <p:custDataLst>
                <p:tags r:id="rId13"/>
              </p:custDataLst>
            </p:nvPr>
          </p:nvSpPr>
          <p:spPr>
            <a:xfrm>
              <a:off x="6704826" y="2848817"/>
              <a:ext cx="826637" cy="379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base">
                <a:lnSpc>
                  <a:spcPct val="130000"/>
                </a:lnSpc>
                <a:spcAft>
                  <a:spcPct val="0"/>
                </a:spcAft>
              </a:pPr>
              <a:r>
                <a:rPr lang="zh-CN" altLang="en-US" sz="15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代谢组学</a:t>
              </a:r>
              <a:endParaRPr lang="id-ID" sz="1500" b="1"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TextBox 36"/>
            <p:cNvSpPr txBox="1"/>
            <p:nvPr/>
          </p:nvSpPr>
          <p:spPr>
            <a:xfrm>
              <a:off x="603607" y="3659030"/>
              <a:ext cx="1286726" cy="682813"/>
            </a:xfrm>
            <a:prstGeom prst="rect">
              <a:avLst/>
            </a:prstGeom>
            <a:noFill/>
          </p:spPr>
          <p:txBody>
            <a:bodyPr wrap="square" rtlCol="0">
              <a:spAutoFit/>
            </a:bodyPr>
            <a:lstStyle/>
            <a:p>
              <a:pPr>
                <a:lnSpc>
                  <a:spcPct val="150000"/>
                </a:lnSpc>
              </a:pPr>
              <a:r>
                <a:rPr lang="en-GB" sz="1600" dirty="0" err="1">
                  <a:latin typeface="Times New Roman" panose="02020603050405020304" pitchFamily="18" charset="0"/>
                  <a:ea typeface="微软雅黑" panose="020B0503020204020204" pitchFamily="34" charset="-122"/>
                  <a:cs typeface="Times New Roman" panose="02020603050405020304" pitchFamily="18" charset="0"/>
                </a:rPr>
                <a:t>M.G.Horming</a:t>
              </a:r>
              <a:endParaRPr lang="en-GB"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代谢轮廓分析</a:t>
              </a:r>
            </a:p>
          </p:txBody>
        </p:sp>
        <p:sp>
          <p:nvSpPr>
            <p:cNvPr id="38" name="PA-形状 1628">
              <a:extLst>
                <a:ext uri="{FF2B5EF4-FFF2-40B4-BE49-F238E27FC236}">
                  <a16:creationId xmlns:a16="http://schemas.microsoft.com/office/drawing/2014/main" id="{E971BFD5-146A-425C-A569-3BB334A7A54C}"/>
                </a:ext>
              </a:extLst>
            </p:cNvPr>
            <p:cNvSpPr/>
            <p:nvPr>
              <p:custDataLst>
                <p:tags r:id="rId14"/>
              </p:custDataLst>
            </p:nvPr>
          </p:nvSpPr>
          <p:spPr>
            <a:xfrm flipH="1">
              <a:off x="4609683" y="3591860"/>
              <a:ext cx="1" cy="1342886"/>
            </a:xfrm>
            <a:prstGeom prst="line">
              <a:avLst/>
            </a:prstGeom>
            <a:ln w="12700">
              <a:solidFill>
                <a:srgbClr val="A6AAA9"/>
              </a:solidFill>
              <a:miter lim="400000"/>
            </a:ln>
          </p:spPr>
          <p:txBody>
            <a:bodyPr lIns="17447" tIns="17447" rIns="17447" bIns="17447" anchor="ctr"/>
            <a:lstStyle/>
            <a:p>
              <a:pPr fontAlgn="base">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39" name="PA-形状 1655">
              <a:extLst>
                <a:ext uri="{FF2B5EF4-FFF2-40B4-BE49-F238E27FC236}">
                  <a16:creationId xmlns:a16="http://schemas.microsoft.com/office/drawing/2014/main" id="{17097774-DB67-4A2D-8346-FC083806E092}"/>
                </a:ext>
              </a:extLst>
            </p:cNvPr>
            <p:cNvSpPr/>
            <p:nvPr>
              <p:custDataLst>
                <p:tags r:id="rId15"/>
              </p:custDataLst>
            </p:nvPr>
          </p:nvSpPr>
          <p:spPr>
            <a:xfrm>
              <a:off x="4530325" y="3514991"/>
              <a:ext cx="158717" cy="1587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fontAlgn="base">
                <a:lnSpc>
                  <a:spcPct val="120000"/>
                </a:lnSpc>
                <a:spcBef>
                  <a:spcPct val="0"/>
                </a:spcBef>
                <a:spcAft>
                  <a:spcPct val="0"/>
                </a:spcAft>
              </a:pPr>
              <a:endParaRPr sz="120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40" name="PA-形状 1630">
              <a:extLst>
                <a:ext uri="{FF2B5EF4-FFF2-40B4-BE49-F238E27FC236}">
                  <a16:creationId xmlns:a16="http://schemas.microsoft.com/office/drawing/2014/main" id="{B8BEFC93-4874-4907-82F7-242267B08A09}"/>
                </a:ext>
              </a:extLst>
            </p:cNvPr>
            <p:cNvSpPr/>
            <p:nvPr>
              <p:custDataLst>
                <p:tags r:id="rId16"/>
              </p:custDataLst>
            </p:nvPr>
          </p:nvSpPr>
          <p:spPr>
            <a:xfrm>
              <a:off x="2746267" y="2307678"/>
              <a:ext cx="660059" cy="629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97980"/>
            </a:solidFill>
            <a:ln w="12700" cap="flat">
              <a:noFill/>
              <a:miter lim="400000"/>
            </a:ln>
            <a:effectLst/>
          </p:spPr>
          <p:txBody>
            <a:bodyPr wrap="square" lIns="13085" tIns="13085" rIns="13085" bIns="13085" numCol="1" anchor="ctr">
              <a:noAutofit/>
            </a:bodyPr>
            <a:lstStyle/>
            <a:p>
              <a:pPr defTabSz="685800" fontAlgn="base">
                <a:lnSpc>
                  <a:spcPct val="120000"/>
                </a:lnSpc>
                <a:spcBef>
                  <a:spcPct val="0"/>
                </a:spcBef>
                <a:spcAft>
                  <a:spcPct val="0"/>
                </a:spcAft>
                <a:defRPr/>
              </a:pPr>
              <a:endParaRPr sz="1200" kern="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41" name="PA-TextPlaceholder 4">
              <a:extLst>
                <a:ext uri="{FF2B5EF4-FFF2-40B4-BE49-F238E27FC236}">
                  <a16:creationId xmlns:a16="http://schemas.microsoft.com/office/drawing/2014/main" id="{0F9521BD-97B0-491E-A52C-E95E4FDDCAFF}"/>
                </a:ext>
              </a:extLst>
            </p:cNvPr>
            <p:cNvSpPr txBox="1">
              <a:spLocks/>
            </p:cNvSpPr>
            <p:nvPr>
              <p:custDataLst>
                <p:tags r:id="rId17"/>
              </p:custDataLst>
            </p:nvPr>
          </p:nvSpPr>
          <p:spPr>
            <a:xfrm>
              <a:off x="2844700" y="2475081"/>
              <a:ext cx="463198" cy="241655"/>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base">
                <a:lnSpc>
                  <a:spcPct val="120000"/>
                </a:lnSpc>
                <a:spcAft>
                  <a:spcPct val="0"/>
                </a:spcAft>
              </a:pPr>
              <a:r>
                <a:rPr lang="en-US"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rPr>
                <a:t>1982</a:t>
              </a:r>
              <a:endParaRPr lang="id-ID"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endParaRPr>
            </a:p>
          </p:txBody>
        </p:sp>
        <p:sp>
          <p:nvSpPr>
            <p:cNvPr id="42" name="PA-形状 1630">
              <a:extLst>
                <a:ext uri="{FF2B5EF4-FFF2-40B4-BE49-F238E27FC236}">
                  <a16:creationId xmlns:a16="http://schemas.microsoft.com/office/drawing/2014/main" id="{B8BEFC93-4874-4907-82F7-242267B08A09}"/>
                </a:ext>
              </a:extLst>
            </p:cNvPr>
            <p:cNvSpPr/>
            <p:nvPr>
              <p:custDataLst>
                <p:tags r:id="rId18"/>
              </p:custDataLst>
            </p:nvPr>
          </p:nvSpPr>
          <p:spPr>
            <a:xfrm>
              <a:off x="3347960" y="1836161"/>
              <a:ext cx="660059" cy="629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97980"/>
            </a:solidFill>
            <a:ln w="12700" cap="flat">
              <a:noFill/>
              <a:miter lim="400000"/>
            </a:ln>
            <a:effectLst/>
          </p:spPr>
          <p:txBody>
            <a:bodyPr wrap="square" lIns="13085" tIns="13085" rIns="13085" bIns="13085" numCol="1" anchor="ctr">
              <a:noAutofit/>
            </a:bodyPr>
            <a:lstStyle/>
            <a:p>
              <a:pPr defTabSz="685800" fontAlgn="base">
                <a:lnSpc>
                  <a:spcPct val="120000"/>
                </a:lnSpc>
                <a:spcBef>
                  <a:spcPct val="0"/>
                </a:spcBef>
                <a:spcAft>
                  <a:spcPct val="0"/>
                </a:spcAft>
                <a:defRPr/>
              </a:pPr>
              <a:endParaRPr sz="1200" kern="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43" name="PA-TextPlaceholder 4">
              <a:extLst>
                <a:ext uri="{FF2B5EF4-FFF2-40B4-BE49-F238E27FC236}">
                  <a16:creationId xmlns:a16="http://schemas.microsoft.com/office/drawing/2014/main" id="{0F9521BD-97B0-491E-A52C-E95E4FDDCAFF}"/>
                </a:ext>
              </a:extLst>
            </p:cNvPr>
            <p:cNvSpPr txBox="1">
              <a:spLocks/>
            </p:cNvSpPr>
            <p:nvPr>
              <p:custDataLst>
                <p:tags r:id="rId19"/>
              </p:custDataLst>
            </p:nvPr>
          </p:nvSpPr>
          <p:spPr>
            <a:xfrm>
              <a:off x="3446394" y="2003564"/>
              <a:ext cx="463198" cy="241655"/>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base">
                <a:lnSpc>
                  <a:spcPct val="120000"/>
                </a:lnSpc>
                <a:spcAft>
                  <a:spcPct val="0"/>
                </a:spcAft>
              </a:pPr>
              <a:r>
                <a:rPr lang="en-US"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rPr>
                <a:t>1983</a:t>
              </a:r>
              <a:endParaRPr lang="id-ID"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endParaRPr>
            </a:p>
          </p:txBody>
        </p:sp>
        <p:sp>
          <p:nvSpPr>
            <p:cNvPr id="44" name="PA-形状 1630">
              <a:extLst>
                <a:ext uri="{FF2B5EF4-FFF2-40B4-BE49-F238E27FC236}">
                  <a16:creationId xmlns:a16="http://schemas.microsoft.com/office/drawing/2014/main" id="{B8BEFC93-4874-4907-82F7-242267B08A09}"/>
                </a:ext>
              </a:extLst>
            </p:cNvPr>
            <p:cNvSpPr/>
            <p:nvPr>
              <p:custDataLst>
                <p:tags r:id="rId20"/>
              </p:custDataLst>
            </p:nvPr>
          </p:nvSpPr>
          <p:spPr>
            <a:xfrm>
              <a:off x="4279653" y="4853233"/>
              <a:ext cx="660059" cy="629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97980"/>
            </a:solidFill>
            <a:ln w="12700" cap="flat">
              <a:noFill/>
              <a:miter lim="400000"/>
            </a:ln>
            <a:effectLst/>
          </p:spPr>
          <p:txBody>
            <a:bodyPr wrap="square" lIns="13085" tIns="13085" rIns="13085" bIns="13085" numCol="1" anchor="ctr">
              <a:noAutofit/>
            </a:bodyPr>
            <a:lstStyle/>
            <a:p>
              <a:pPr defTabSz="685800" fontAlgn="base">
                <a:lnSpc>
                  <a:spcPct val="120000"/>
                </a:lnSpc>
                <a:spcBef>
                  <a:spcPct val="0"/>
                </a:spcBef>
                <a:spcAft>
                  <a:spcPct val="0"/>
                </a:spcAft>
                <a:defRPr/>
              </a:pPr>
              <a:endParaRPr sz="1200" kern="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45" name="PA-TextPlaceholder 4">
              <a:extLst>
                <a:ext uri="{FF2B5EF4-FFF2-40B4-BE49-F238E27FC236}">
                  <a16:creationId xmlns:a16="http://schemas.microsoft.com/office/drawing/2014/main" id="{0F9521BD-97B0-491E-A52C-E95E4FDDCAFF}"/>
                </a:ext>
              </a:extLst>
            </p:cNvPr>
            <p:cNvSpPr txBox="1">
              <a:spLocks/>
            </p:cNvSpPr>
            <p:nvPr>
              <p:custDataLst>
                <p:tags r:id="rId21"/>
              </p:custDataLst>
            </p:nvPr>
          </p:nvSpPr>
          <p:spPr>
            <a:xfrm>
              <a:off x="4378086" y="5020636"/>
              <a:ext cx="463198" cy="241655"/>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base">
                <a:lnSpc>
                  <a:spcPct val="120000"/>
                </a:lnSpc>
                <a:spcAft>
                  <a:spcPct val="0"/>
                </a:spcAft>
              </a:pPr>
              <a:r>
                <a:rPr lang="en-US"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rPr>
                <a:t>1997</a:t>
              </a:r>
              <a:endParaRPr lang="id-ID"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endParaRPr>
            </a:p>
          </p:txBody>
        </p:sp>
        <p:sp>
          <p:nvSpPr>
            <p:cNvPr id="46" name="PA-形状 1630">
              <a:extLst>
                <a:ext uri="{FF2B5EF4-FFF2-40B4-BE49-F238E27FC236}">
                  <a16:creationId xmlns:a16="http://schemas.microsoft.com/office/drawing/2014/main" id="{B8BEFC93-4874-4907-82F7-242267B08A09}"/>
                </a:ext>
              </a:extLst>
            </p:cNvPr>
            <p:cNvSpPr/>
            <p:nvPr>
              <p:custDataLst>
                <p:tags r:id="rId22"/>
              </p:custDataLst>
            </p:nvPr>
          </p:nvSpPr>
          <p:spPr>
            <a:xfrm>
              <a:off x="4954288" y="4312746"/>
              <a:ext cx="660059" cy="629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97980"/>
            </a:solidFill>
            <a:ln w="12700" cap="flat">
              <a:noFill/>
              <a:miter lim="400000"/>
            </a:ln>
            <a:effectLst/>
          </p:spPr>
          <p:txBody>
            <a:bodyPr wrap="square" lIns="13085" tIns="13085" rIns="13085" bIns="13085" numCol="1" anchor="ctr">
              <a:noAutofit/>
            </a:bodyPr>
            <a:lstStyle/>
            <a:p>
              <a:pPr defTabSz="685800" fontAlgn="base">
                <a:lnSpc>
                  <a:spcPct val="120000"/>
                </a:lnSpc>
                <a:spcBef>
                  <a:spcPct val="0"/>
                </a:spcBef>
                <a:spcAft>
                  <a:spcPct val="0"/>
                </a:spcAft>
                <a:defRPr/>
              </a:pPr>
              <a:endParaRPr sz="1200" kern="0" dirty="0">
                <a:solidFill>
                  <a:prstClr val="black"/>
                </a:solidFill>
                <a:latin typeface="Arial" panose="020B0604020202020204" pitchFamily="34" charset="0"/>
                <a:ea typeface="华文细黑" panose="02010600040101010101" pitchFamily="2" charset="-122"/>
                <a:sym typeface="Arial" panose="020B0604020202020204" pitchFamily="34" charset="0"/>
              </a:endParaRPr>
            </a:p>
          </p:txBody>
        </p:sp>
        <p:sp>
          <p:nvSpPr>
            <p:cNvPr id="47" name="PA-TextPlaceholder 4">
              <a:extLst>
                <a:ext uri="{FF2B5EF4-FFF2-40B4-BE49-F238E27FC236}">
                  <a16:creationId xmlns:a16="http://schemas.microsoft.com/office/drawing/2014/main" id="{0F9521BD-97B0-491E-A52C-E95E4FDDCAFF}"/>
                </a:ext>
              </a:extLst>
            </p:cNvPr>
            <p:cNvSpPr txBox="1">
              <a:spLocks/>
            </p:cNvSpPr>
            <p:nvPr>
              <p:custDataLst>
                <p:tags r:id="rId23"/>
              </p:custDataLst>
            </p:nvPr>
          </p:nvSpPr>
          <p:spPr>
            <a:xfrm>
              <a:off x="5052722" y="4480150"/>
              <a:ext cx="463198" cy="241655"/>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base">
                <a:lnSpc>
                  <a:spcPct val="120000"/>
                </a:lnSpc>
                <a:spcAft>
                  <a:spcPct val="0"/>
                </a:spcAft>
              </a:pPr>
              <a:r>
                <a:rPr lang="en-US"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rPr>
                <a:t>1999</a:t>
              </a:r>
              <a:endParaRPr lang="id-ID" sz="1500" b="1" dirty="0">
                <a:solidFill>
                  <a:srgbClr val="FCFCFC"/>
                </a:solidFill>
                <a:latin typeface="Times New Roman" panose="02020603050405020304" pitchFamily="18" charset="0"/>
                <a:ea typeface="华文细黑" panose="02010600040101010101" pitchFamily="2" charset="-122"/>
                <a:cs typeface="Times New Roman" panose="02020603050405020304" pitchFamily="18" charset="0"/>
                <a:sym typeface="Arial" panose="020B0604020202020204" pitchFamily="34" charset="0"/>
              </a:endParaRPr>
            </a:p>
          </p:txBody>
        </p:sp>
        <p:sp>
          <p:nvSpPr>
            <p:cNvPr id="48" name="矩形 47"/>
            <p:cNvSpPr/>
            <p:nvPr/>
          </p:nvSpPr>
          <p:spPr>
            <a:xfrm>
              <a:off x="3985236" y="1812767"/>
              <a:ext cx="2337610" cy="1003089"/>
            </a:xfrm>
            <a:prstGeom prst="rect">
              <a:avLst/>
            </a:prstGeom>
          </p:spPr>
          <p:txBody>
            <a:bodyPr wrap="square">
              <a:spAutoFit/>
            </a:bodyPr>
            <a:lstStyle/>
            <a:p>
              <a:pPr>
                <a:lnSpc>
                  <a:spcPct val="150000"/>
                </a:lnSpc>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J.Nicholson</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发表第一个有关全血和血浆的 </a:t>
              </a:r>
              <a:r>
                <a:rPr lang="en-US" altLang="zh-CN" sz="1600" baseline="30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H-NMR</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谱</a:t>
              </a:r>
              <a:endParaRPr lang="en-GB"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TextBox 48"/>
            <p:cNvSpPr txBox="1"/>
            <p:nvPr/>
          </p:nvSpPr>
          <p:spPr>
            <a:xfrm>
              <a:off x="972276" y="2225569"/>
              <a:ext cx="1773990" cy="682813"/>
            </a:xfrm>
            <a:prstGeom prst="rect">
              <a:avLst/>
            </a:prstGeom>
            <a:noFill/>
          </p:spPr>
          <p:txBody>
            <a:bodyPr wrap="square" rtlCol="0">
              <a:spAutoFit/>
            </a:bodyPr>
            <a:lstStyle/>
            <a:p>
              <a:pPr>
                <a:lnSpc>
                  <a:spcPct val="150000"/>
                </a:lnSpc>
              </a:pPr>
              <a:r>
                <a:rPr lang="en-GB" sz="1600" dirty="0">
                  <a:latin typeface="Times New Roman" panose="02020603050405020304" pitchFamily="18" charset="0"/>
                  <a:ea typeface="微软雅黑" panose="020B0503020204020204" pitchFamily="34" charset="-122"/>
                  <a:cs typeface="Times New Roman" panose="02020603050405020304" pitchFamily="18" charset="0"/>
                </a:rPr>
                <a:t>van der </a:t>
              </a:r>
              <a:r>
                <a:rPr lang="en-GB" sz="1600" dirty="0" err="1">
                  <a:latin typeface="Times New Roman" panose="02020603050405020304" pitchFamily="18" charset="0"/>
                  <a:ea typeface="微软雅黑" panose="020B0503020204020204" pitchFamily="34" charset="-122"/>
                  <a:cs typeface="Times New Roman" panose="02020603050405020304" pitchFamily="18" charset="0"/>
                </a:rPr>
                <a:t>Greef</a:t>
              </a:r>
              <a:r>
                <a:rPr lang="en-GB"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发表尿的</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MS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代谢轮廓</a:t>
              </a:r>
            </a:p>
          </p:txBody>
        </p:sp>
        <p:sp>
          <p:nvSpPr>
            <p:cNvPr id="50" name="矩形 49"/>
            <p:cNvSpPr/>
            <p:nvPr/>
          </p:nvSpPr>
          <p:spPr>
            <a:xfrm>
              <a:off x="2395559" y="4843527"/>
              <a:ext cx="1864298" cy="682812"/>
            </a:xfrm>
            <a:prstGeom prst="rect">
              <a:avLst/>
            </a:prstGeom>
          </p:spPr>
          <p:txBody>
            <a:bodyPr wrap="square">
              <a:spAutoFit/>
            </a:bodyPr>
            <a:lstStyle/>
            <a:p>
              <a:pPr>
                <a:lnSpc>
                  <a:spcPct val="150000"/>
                </a:lnSpc>
              </a:pPr>
              <a:r>
                <a:rPr lang="en-GB" sz="1600" dirty="0">
                  <a:latin typeface="Times New Roman" panose="02020603050405020304" pitchFamily="18" charset="0"/>
                  <a:ea typeface="微软雅黑" panose="020B0503020204020204" pitchFamily="34" charset="-122"/>
                  <a:cs typeface="Times New Roman" panose="02020603050405020304" pitchFamily="18" charset="0"/>
                </a:rPr>
                <a:t>Steven Oliver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给出了</a:t>
              </a:r>
            </a:p>
            <a:p>
              <a:pPr>
                <a:lnSpc>
                  <a:spcPct val="150000"/>
                </a:lnSpc>
              </a:pPr>
              <a:r>
                <a:rPr lang="en-GB" sz="1600" dirty="0">
                  <a:latin typeface="Times New Roman" panose="02020603050405020304" pitchFamily="18" charset="0"/>
                  <a:ea typeface="微软雅黑" panose="020B0503020204020204" pitchFamily="34" charset="-122"/>
                  <a:cs typeface="Times New Roman" panose="02020603050405020304" pitchFamily="18" charset="0"/>
                </a:rPr>
                <a:t>Metabolome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的概念</a:t>
              </a:r>
              <a:endParaRPr lang="en-GB"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 name="矩形 50"/>
            <p:cNvSpPr/>
            <p:nvPr/>
          </p:nvSpPr>
          <p:spPr>
            <a:xfrm>
              <a:off x="5636981" y="4223017"/>
              <a:ext cx="1915144" cy="682813"/>
            </a:xfrm>
            <a:prstGeom prst="rect">
              <a:avLst/>
            </a:prstGeom>
          </p:spPr>
          <p:txBody>
            <a:bodyPr wrap="square">
              <a:spAutoFit/>
            </a:bodyPr>
            <a:lstStyle/>
            <a:p>
              <a:pPr>
                <a:lnSpc>
                  <a:spcPct val="150000"/>
                </a:lnSpc>
              </a:pPr>
              <a:r>
                <a:rPr lang="en-GB" sz="1600" dirty="0" err="1">
                  <a:latin typeface="Times New Roman" panose="02020603050405020304" pitchFamily="18" charset="0"/>
                  <a:ea typeface="微软雅黑" panose="020B0503020204020204" pitchFamily="34" charset="-122"/>
                  <a:cs typeface="Times New Roman" panose="02020603050405020304" pitchFamily="18" charset="0"/>
                </a:rPr>
                <a:t>J.Nicholson</a:t>
              </a:r>
              <a:r>
                <a:rPr lang="en-GB"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给出了</a:t>
              </a:r>
              <a:r>
                <a:rPr lang="en-GB" sz="1600" dirty="0" err="1">
                  <a:latin typeface="Times New Roman" panose="02020603050405020304" pitchFamily="18" charset="0"/>
                  <a:ea typeface="微软雅黑" panose="020B0503020204020204" pitchFamily="34" charset="-122"/>
                  <a:cs typeface="Times New Roman" panose="02020603050405020304" pitchFamily="18" charset="0"/>
                </a:rPr>
                <a:t>metabonomics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的概念</a:t>
              </a:r>
              <a:endParaRPr lang="en-GB"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2" name="TextBox 51"/>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3</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19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245623" y="491853"/>
            <a:ext cx="6574998" cy="646331"/>
            <a:chOff x="2840407" y="357188"/>
            <a:chExt cx="8766664" cy="972461"/>
          </a:xfrm>
        </p:grpSpPr>
        <p:sp>
          <p:nvSpPr>
            <p:cNvPr id="27" name="矩形 26"/>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C00000"/>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840407" y="357188"/>
              <a:ext cx="8766664" cy="972461"/>
            </a:xfrm>
            <a:prstGeom prst="rect">
              <a:avLst/>
            </a:prstGeom>
            <a:noFill/>
          </p:spPr>
          <p:txBody>
            <a:bodyPr wrap="square" rtlCol="0">
              <a:spAutoFit/>
            </a:bodyPr>
            <a:lstStyle/>
            <a:p>
              <a:pPr algn="ctr"/>
              <a:r>
                <a:rPr lang="zh-CN" altLang="en-US" sz="3600" b="1" dirty="0">
                  <a:solidFill>
                    <a:srgbClr val="C00000"/>
                  </a:solidFill>
                  <a:latin typeface="微软雅黑" panose="020B0503020204020204" pitchFamily="34" charset="-122"/>
                  <a:ea typeface="微软雅黑" panose="020B0503020204020204" pitchFamily="34" charset="-122"/>
                </a:rPr>
                <a:t>代谢组学与其他组学的关系</a:t>
              </a:r>
              <a:endParaRPr lang="en-GB" sz="3600" b="1" dirty="0">
                <a:solidFill>
                  <a:srgbClr val="C00000"/>
                </a:solidFill>
                <a:latin typeface="微软雅黑" panose="020B0503020204020204" pitchFamily="34" charset="-122"/>
                <a:ea typeface="微软雅黑" panose="020B0503020204020204" pitchFamily="34" charset="-122"/>
              </a:endParaRPr>
            </a:p>
          </p:txBody>
        </p:sp>
      </p:grpSp>
      <p:sp>
        <p:nvSpPr>
          <p:cNvPr id="18" name="TextBox 17"/>
          <p:cNvSpPr txBox="1"/>
          <p:nvPr/>
        </p:nvSpPr>
        <p:spPr>
          <a:xfrm>
            <a:off x="283811" y="1687908"/>
            <a:ext cx="553998" cy="3090049"/>
          </a:xfrm>
          <a:prstGeom prst="rect">
            <a:avLst/>
          </a:prstGeom>
          <a:noFill/>
        </p:spPr>
        <p:txBody>
          <a:bodyPr vert="eaVert" wrap="square" rtlCol="0">
            <a:spAutoFit/>
          </a:bodyPr>
          <a:lstStyle/>
          <a:p>
            <a:r>
              <a:rPr lang="zh-CN" altLang="en-US" sz="2400" b="1" dirty="0">
                <a:solidFill>
                  <a:srgbClr val="FF5050"/>
                </a:solidFill>
                <a:latin typeface="宋体" panose="02010600030101010101" pitchFamily="2" charset="-122"/>
                <a:ea typeface="宋体" panose="02010600030101010101" pitchFamily="2" charset="-122"/>
              </a:rPr>
              <a:t>系  统  生  物  学</a:t>
            </a:r>
            <a:endParaRPr lang="en-GB" sz="2400" b="1" dirty="0">
              <a:solidFill>
                <a:srgbClr val="FF5050"/>
              </a:solidFill>
              <a:latin typeface="宋体" panose="02010600030101010101" pitchFamily="2" charset="-122"/>
              <a:ea typeface="宋体" panose="02010600030101010101" pitchFamily="2" charset="-122"/>
            </a:endParaRPr>
          </a:p>
        </p:txBody>
      </p:sp>
      <p:grpSp>
        <p:nvGrpSpPr>
          <p:cNvPr id="3" name="组合 2">
            <a:extLst>
              <a:ext uri="{FF2B5EF4-FFF2-40B4-BE49-F238E27FC236}">
                <a16:creationId xmlns:a16="http://schemas.microsoft.com/office/drawing/2014/main" id="{9A3115A5-BCFB-4773-934D-A9D3A5CC3ACB}"/>
              </a:ext>
            </a:extLst>
          </p:cNvPr>
          <p:cNvGrpSpPr/>
          <p:nvPr/>
        </p:nvGrpSpPr>
        <p:grpSpPr>
          <a:xfrm>
            <a:off x="694062" y="1587722"/>
            <a:ext cx="8276295" cy="4533802"/>
            <a:chOff x="583894" y="1587722"/>
            <a:chExt cx="8142603" cy="4365786"/>
          </a:xfrm>
        </p:grpSpPr>
        <p:sp>
          <p:nvSpPr>
            <p:cNvPr id="9" name="TextBox 8"/>
            <p:cNvSpPr txBox="1"/>
            <p:nvPr/>
          </p:nvSpPr>
          <p:spPr>
            <a:xfrm>
              <a:off x="3470117" y="1587722"/>
              <a:ext cx="2126011"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外部或内部刺激</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3480673" y="2298989"/>
              <a:ext cx="2472125"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生物系统（机体）</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82571" y="3004731"/>
              <a:ext cx="1851787"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基因（</a:t>
              </a:r>
              <a:r>
                <a:rPr lang="en-US" altLang="zh-CN" sz="2000" b="1" dirty="0">
                  <a:solidFill>
                    <a:schemeClr val="accent1">
                      <a:lumMod val="75000"/>
                    </a:schemeClr>
                  </a:solidFill>
                  <a:latin typeface="微软雅黑" panose="020B0503020204020204" pitchFamily="34" charset="-122"/>
                  <a:ea typeface="微软雅黑" panose="020B0503020204020204" pitchFamily="34" charset="-122"/>
                </a:rPr>
                <a:t>DNA</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2551775" y="3029612"/>
              <a:ext cx="1802053"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转录（</a:t>
              </a:r>
              <a:r>
                <a:rPr lang="en-US" altLang="zh-CN" sz="2000" b="1" dirty="0">
                  <a:solidFill>
                    <a:schemeClr val="accent1">
                      <a:lumMod val="75000"/>
                    </a:schemeClr>
                  </a:solidFill>
                  <a:latin typeface="微软雅黑" panose="020B0503020204020204" pitchFamily="34" charset="-122"/>
                  <a:ea typeface="微软雅黑" panose="020B0503020204020204" pitchFamily="34" charset="-122"/>
                </a:rPr>
                <a:t>mRNA</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4441028" y="3014530"/>
              <a:ext cx="1858337"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翻译（蛋白质）</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47" name="直接箭头连接符 46"/>
            <p:cNvCxnSpPr/>
            <p:nvPr/>
          </p:nvCxnSpPr>
          <p:spPr>
            <a:xfrm>
              <a:off x="6129079" y="3202736"/>
              <a:ext cx="319199" cy="1"/>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61642" y="3029612"/>
              <a:ext cx="2264855"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代谢（代谢产物）</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885901" y="3782717"/>
              <a:ext cx="1235925"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基因组学、 </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3261605" y="3763022"/>
              <a:ext cx="1235926"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转录组学、</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4587573" y="3763021"/>
              <a:ext cx="1554870"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蛋白组学、</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935870" y="3763022"/>
              <a:ext cx="1728290"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代谢组学</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60" name="直接箭头连接符 59"/>
            <p:cNvCxnSpPr/>
            <p:nvPr/>
          </p:nvCxnSpPr>
          <p:spPr>
            <a:xfrm>
              <a:off x="4268375" y="2677874"/>
              <a:ext cx="0" cy="351738"/>
            </a:xfrm>
            <a:prstGeom prst="straightConnector1">
              <a:avLst/>
            </a:prstGeom>
            <a:ln w="38100">
              <a:solidFill>
                <a:srgbClr val="FF5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97602" y="4409239"/>
              <a:ext cx="2438268" cy="385283"/>
            </a:xfrm>
            <a:prstGeom prst="rect">
              <a:avLst/>
            </a:prstGeom>
            <a:noFill/>
          </p:spPr>
          <p:txBody>
            <a:bodyPr wrap="square" rtlCol="0">
              <a:sp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数据处理及分析</a:t>
              </a:r>
              <a:endParaRPr lang="en-GB"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207885" y="5027914"/>
              <a:ext cx="3184258" cy="918749"/>
            </a:xfrm>
            <a:prstGeom prst="rect">
              <a:avLst/>
            </a:prstGeom>
          </p:spPr>
          <p:txBody>
            <a:bodyPr wrap="square">
              <a:spAutoFit/>
            </a:bodyPr>
            <a:lstStyle/>
            <a:p>
              <a:r>
                <a:rPr lang="zh-CN" altLang="en-US" sz="2800" b="1" dirty="0">
                  <a:solidFill>
                    <a:srgbClr val="FF5050"/>
                  </a:solidFill>
                  <a:latin typeface="微软雅黑" panose="020B0503020204020204" pitchFamily="34" charset="-122"/>
                  <a:ea typeface="微软雅黑" panose="020B0503020204020204" pitchFamily="34" charset="-122"/>
                </a:rPr>
                <a:t>代谢组学是“组学”研究的最终方向</a:t>
              </a:r>
              <a:endParaRPr lang="en-GB" sz="2800" b="1" dirty="0">
                <a:solidFill>
                  <a:srgbClr val="FF5050"/>
                </a:solidFill>
                <a:latin typeface="微软雅黑" panose="020B0503020204020204" pitchFamily="34" charset="-122"/>
                <a:ea typeface="微软雅黑" panose="020B0503020204020204" pitchFamily="34" charset="-122"/>
              </a:endParaRPr>
            </a:p>
          </p:txBody>
        </p:sp>
        <p:cxnSp>
          <p:nvCxnSpPr>
            <p:cNvPr id="62" name="直接箭头连接符 61"/>
            <p:cNvCxnSpPr/>
            <p:nvPr/>
          </p:nvCxnSpPr>
          <p:spPr>
            <a:xfrm>
              <a:off x="4071349" y="3188398"/>
              <a:ext cx="319199" cy="1"/>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2227959" y="3202735"/>
              <a:ext cx="319199" cy="1"/>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4268375" y="1947251"/>
              <a:ext cx="0" cy="351738"/>
            </a:xfrm>
            <a:prstGeom prst="straightConnector1">
              <a:avLst/>
            </a:prstGeom>
            <a:ln w="38100">
              <a:solidFill>
                <a:srgbClr val="FF5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4252787" y="3417471"/>
              <a:ext cx="0" cy="351738"/>
            </a:xfrm>
            <a:prstGeom prst="straightConnector1">
              <a:avLst/>
            </a:prstGeom>
            <a:ln w="38100">
              <a:solidFill>
                <a:srgbClr val="FF5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4268375" y="4109270"/>
              <a:ext cx="0" cy="351738"/>
            </a:xfrm>
            <a:prstGeom prst="straightConnector1">
              <a:avLst/>
            </a:prstGeom>
            <a:ln w="38100">
              <a:solidFill>
                <a:srgbClr val="FF5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837809" y="4765447"/>
              <a:ext cx="3603219" cy="1153192"/>
            </a:xfrm>
            <a:prstGeom prst="rect">
              <a:avLst/>
            </a:prstGeom>
          </p:spPr>
          <p:txBody>
            <a:bodyPr wrap="square">
              <a:spAutoFit/>
            </a:bodyPr>
            <a:lstStyle/>
            <a:p>
              <a:pPr>
                <a:lnSpc>
                  <a:spcPct val="150000"/>
                </a:lnSpc>
              </a:pP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基因组学告诉你可能发生什么</a:t>
              </a:r>
            </a:p>
            <a:p>
              <a:pPr>
                <a:lnSpc>
                  <a:spcPct val="150000"/>
                </a:lnSpc>
              </a:pP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蛋白质组学告诉你如何发生什么</a:t>
              </a:r>
            </a:p>
            <a:p>
              <a:pPr>
                <a:lnSpc>
                  <a:spcPct val="150000"/>
                </a:lnSpc>
              </a:pP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代谢组学告诉你已经发生了什么</a:t>
              </a:r>
              <a:endParaRPr lang="en-GB" sz="1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0" name="圆角矩形 69"/>
            <p:cNvSpPr/>
            <p:nvPr/>
          </p:nvSpPr>
          <p:spPr>
            <a:xfrm>
              <a:off x="583894" y="4765447"/>
              <a:ext cx="3326993" cy="1107996"/>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latin typeface="微软雅黑" panose="020B0503020204020204" pitchFamily="34" charset="-122"/>
                <a:ea typeface="微软雅黑" panose="020B0503020204020204" pitchFamily="34" charset="-122"/>
              </a:endParaRPr>
            </a:p>
          </p:txBody>
        </p:sp>
        <p:sp>
          <p:nvSpPr>
            <p:cNvPr id="24" name="右箭头 23"/>
            <p:cNvSpPr/>
            <p:nvPr/>
          </p:nvSpPr>
          <p:spPr>
            <a:xfrm>
              <a:off x="4277658" y="5222267"/>
              <a:ext cx="700064" cy="361450"/>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a:latin typeface="微软雅黑" panose="020B0503020204020204" pitchFamily="34" charset="-122"/>
                <a:ea typeface="微软雅黑" panose="020B0503020204020204" pitchFamily="34" charset="-122"/>
              </a:endParaRPr>
            </a:p>
          </p:txBody>
        </p:sp>
        <p:sp>
          <p:nvSpPr>
            <p:cNvPr id="29" name="TextBox 28"/>
            <p:cNvSpPr txBox="1"/>
            <p:nvPr/>
          </p:nvSpPr>
          <p:spPr>
            <a:xfrm>
              <a:off x="8227887" y="5657137"/>
              <a:ext cx="419623" cy="296371"/>
            </a:xfrm>
            <a:prstGeom prst="rect">
              <a:avLst/>
            </a:prstGeom>
            <a:noFill/>
          </p:spPr>
          <p:txBody>
            <a:bodyPr wrap="square" rtlCol="0">
              <a:spAutoFit/>
            </a:bodyPr>
            <a:lstStyle/>
            <a:p>
              <a:r>
                <a:rPr lang="en-US" sz="1400" b="1" dirty="0">
                  <a:latin typeface="微软雅黑" panose="020B0503020204020204" pitchFamily="34" charset="-122"/>
                  <a:ea typeface="微软雅黑" panose="020B0503020204020204" pitchFamily="34" charset="-122"/>
                  <a:cs typeface="Times New Roman" panose="02020603050405020304" pitchFamily="18" charset="0"/>
                </a:rPr>
                <a:t>4</a:t>
              </a:r>
              <a:endParaRPr lang="en-GB"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55637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405465" y="385940"/>
            <a:ext cx="8161020" cy="1278253"/>
            <a:chOff x="1759250" y="-880254"/>
            <a:chExt cx="9474593" cy="1923243"/>
          </a:xfrm>
        </p:grpSpPr>
        <p:sp>
          <p:nvSpPr>
            <p:cNvPr id="27" name="矩形 26"/>
            <p:cNvSpPr/>
            <p:nvPr/>
          </p:nvSpPr>
          <p:spPr>
            <a:xfrm>
              <a:off x="3200398" y="357189"/>
              <a:ext cx="5783298"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 name="TextBox 27"/>
            <p:cNvSpPr txBox="1"/>
            <p:nvPr/>
          </p:nvSpPr>
          <p:spPr>
            <a:xfrm>
              <a:off x="1759250" y="-880254"/>
              <a:ext cx="9474593" cy="972461"/>
            </a:xfrm>
            <a:prstGeom prst="rect">
              <a:avLst/>
            </a:prstGeom>
            <a:noFill/>
          </p:spPr>
          <p:txBody>
            <a:bodyPr wrap="square" rtlCol="0">
              <a:spAutoFit/>
            </a:bodyPr>
            <a:lstStyle/>
            <a:p>
              <a:pPr lvl="0" algn="ctr"/>
              <a:r>
                <a:rPr lang="zh-CN" altLang="en-US" sz="3600" b="1" dirty="0">
                  <a:solidFill>
                    <a:srgbClr val="C00000"/>
                  </a:solidFill>
                  <a:latin typeface="微软雅黑" panose="020B0503020204020204" pitchFamily="34" charset="-122"/>
                  <a:ea typeface="微软雅黑" panose="020B0503020204020204" pitchFamily="34" charset="-122"/>
                </a:rPr>
                <a:t>代谢组学的特点</a:t>
              </a:r>
              <a:endParaRPr lang="en-GB" sz="3600" b="1" dirty="0">
                <a:solidFill>
                  <a:srgbClr val="C00000"/>
                </a:solidFill>
                <a:latin typeface="微软雅黑" panose="020B0503020204020204" pitchFamily="34" charset="-122"/>
                <a:ea typeface="微软雅黑" panose="020B0503020204020204" pitchFamily="34" charset="-122"/>
              </a:endParaRPr>
            </a:p>
          </p:txBody>
        </p:sp>
      </p:grpSp>
      <p:grpSp>
        <p:nvGrpSpPr>
          <p:cNvPr id="30" name="PA-组合 7">
            <a:extLst>
              <a:ext uri="{FF2B5EF4-FFF2-40B4-BE49-F238E27FC236}">
                <a16:creationId xmlns:a16="http://schemas.microsoft.com/office/drawing/2014/main" id="{202ADE36-6AA7-48F6-9949-BDF7A2E09E89}"/>
              </a:ext>
            </a:extLst>
          </p:cNvPr>
          <p:cNvGrpSpPr/>
          <p:nvPr>
            <p:custDataLst>
              <p:tags r:id="rId1"/>
            </p:custDataLst>
          </p:nvPr>
        </p:nvGrpSpPr>
        <p:grpSpPr>
          <a:xfrm>
            <a:off x="834690" y="1956956"/>
            <a:ext cx="7559004" cy="3929910"/>
            <a:chOff x="1127342" y="1775596"/>
            <a:chExt cx="9974147" cy="4996803"/>
          </a:xfrm>
        </p:grpSpPr>
        <p:grpSp>
          <p:nvGrpSpPr>
            <p:cNvPr id="31" name="组合 30">
              <a:extLst>
                <a:ext uri="{FF2B5EF4-FFF2-40B4-BE49-F238E27FC236}">
                  <a16:creationId xmlns:a16="http://schemas.microsoft.com/office/drawing/2014/main" id="{29A0F697-13F5-4C67-9D2F-FA793A477DBA}"/>
                </a:ext>
              </a:extLst>
            </p:cNvPr>
            <p:cNvGrpSpPr/>
            <p:nvPr/>
          </p:nvGrpSpPr>
          <p:grpSpPr>
            <a:xfrm>
              <a:off x="1127342" y="1798466"/>
              <a:ext cx="3525423" cy="4973933"/>
              <a:chOff x="1127342" y="1820849"/>
              <a:chExt cx="3525423" cy="4973933"/>
            </a:xfrm>
          </p:grpSpPr>
          <p:grpSp>
            <p:nvGrpSpPr>
              <p:cNvPr id="41" name="组合 40">
                <a:extLst>
                  <a:ext uri="{FF2B5EF4-FFF2-40B4-BE49-F238E27FC236}">
                    <a16:creationId xmlns:a16="http://schemas.microsoft.com/office/drawing/2014/main" id="{EC9D2C92-99AD-45A0-842B-05EEB4CAEFE5}"/>
                  </a:ext>
                </a:extLst>
              </p:cNvPr>
              <p:cNvGrpSpPr/>
              <p:nvPr/>
            </p:nvGrpSpPr>
            <p:grpSpPr>
              <a:xfrm>
                <a:off x="1127342" y="1820849"/>
                <a:ext cx="3525423" cy="1428704"/>
                <a:chOff x="1134386" y="1363263"/>
                <a:chExt cx="3525423" cy="1428704"/>
              </a:xfrm>
            </p:grpSpPr>
            <p:sp>
              <p:nvSpPr>
                <p:cNvPr id="49" name="PA-矩形 65">
                  <a:extLst>
                    <a:ext uri="{FF2B5EF4-FFF2-40B4-BE49-F238E27FC236}">
                      <a16:creationId xmlns:a16="http://schemas.microsoft.com/office/drawing/2014/main" id="{01C5CA6C-7CF9-4611-8AA0-94FE3D578A0D}"/>
                    </a:ext>
                  </a:extLst>
                </p:cNvPr>
                <p:cNvSpPr/>
                <p:nvPr>
                  <p:custDataLst>
                    <p:tags r:id="rId24"/>
                  </p:custDataLst>
                </p:nvPr>
              </p:nvSpPr>
              <p:spPr>
                <a:xfrm>
                  <a:off x="1134386" y="1790647"/>
                  <a:ext cx="3525423" cy="1001320"/>
                </a:xfrm>
                <a:prstGeom prst="rect">
                  <a:avLst/>
                </a:prstGeom>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放大基因和蛋白表达的微小变化，从而使检测更容易</a:t>
                  </a:r>
                </a:p>
              </p:txBody>
            </p:sp>
            <p:sp>
              <p:nvSpPr>
                <p:cNvPr id="50" name="PA-矩形 66">
                  <a:extLst>
                    <a:ext uri="{FF2B5EF4-FFF2-40B4-BE49-F238E27FC236}">
                      <a16:creationId xmlns:a16="http://schemas.microsoft.com/office/drawing/2014/main" id="{AEF30A7A-12C9-436E-94DF-50DC441C4900}"/>
                    </a:ext>
                  </a:extLst>
                </p:cNvPr>
                <p:cNvSpPr/>
                <p:nvPr>
                  <p:custDataLst>
                    <p:tags r:id="rId25"/>
                  </p:custDataLst>
                </p:nvPr>
              </p:nvSpPr>
              <p:spPr>
                <a:xfrm>
                  <a:off x="1930308" y="1363263"/>
                  <a:ext cx="1529692" cy="5087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易于</a:t>
                  </a:r>
                  <a:r>
                    <a:rPr lang="zh-CN" altLang="en-US" sz="2000" b="1" dirty="0">
                      <a:solidFill>
                        <a:srgbClr val="FF0000"/>
                      </a:solidFill>
                      <a:latin typeface="微软雅黑" panose="020B0503020204020204" pitchFamily="34" charset="-122"/>
                      <a:ea typeface="微软雅黑" panose="020B0503020204020204" pitchFamily="34" charset="-122"/>
                    </a:rPr>
                    <a:t>检测</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EA82BB01-24A9-4EF5-AA40-B982D81BB1BA}"/>
                  </a:ext>
                </a:extLst>
              </p:cNvPr>
              <p:cNvGrpSpPr/>
              <p:nvPr/>
            </p:nvGrpSpPr>
            <p:grpSpPr>
              <a:xfrm>
                <a:off x="1497398" y="4419343"/>
                <a:ext cx="2785310" cy="2375439"/>
                <a:chOff x="1504442" y="1450200"/>
                <a:chExt cx="2785310" cy="2375439"/>
              </a:xfrm>
            </p:grpSpPr>
            <p:sp>
              <p:nvSpPr>
                <p:cNvPr id="43" name="PA-矩形 78">
                  <a:extLst>
                    <a:ext uri="{FF2B5EF4-FFF2-40B4-BE49-F238E27FC236}">
                      <a16:creationId xmlns:a16="http://schemas.microsoft.com/office/drawing/2014/main" id="{E2B577B7-7622-40FE-8285-C39F244017B9}"/>
                    </a:ext>
                  </a:extLst>
                </p:cNvPr>
                <p:cNvSpPr/>
                <p:nvPr>
                  <p:custDataLst>
                    <p:tags r:id="rId22"/>
                  </p:custDataLst>
                </p:nvPr>
              </p:nvSpPr>
              <p:spPr>
                <a:xfrm>
                  <a:off x="1504442" y="1885121"/>
                  <a:ext cx="2785310" cy="1940518"/>
                </a:xfrm>
                <a:prstGeom prst="rect">
                  <a:avLst/>
                </a:prstGeom>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无需特征化的数据库，且代谢产物的种类要远小于基因和蛋白的数目</a:t>
                  </a:r>
                </a:p>
              </p:txBody>
            </p:sp>
            <p:sp>
              <p:nvSpPr>
                <p:cNvPr id="48" name="PA-矩形 79">
                  <a:extLst>
                    <a:ext uri="{FF2B5EF4-FFF2-40B4-BE49-F238E27FC236}">
                      <a16:creationId xmlns:a16="http://schemas.microsoft.com/office/drawing/2014/main" id="{3C33872E-1CE0-4A36-B3C5-D6520132E4B9}"/>
                    </a:ext>
                  </a:extLst>
                </p:cNvPr>
                <p:cNvSpPr/>
                <p:nvPr>
                  <p:custDataLst>
                    <p:tags r:id="rId23"/>
                  </p:custDataLst>
                </p:nvPr>
              </p:nvSpPr>
              <p:spPr>
                <a:xfrm>
                  <a:off x="1707279" y="1450200"/>
                  <a:ext cx="2071175" cy="469598"/>
                </a:xfrm>
                <a:prstGeom prst="rect">
                  <a:avLst/>
                </a:prstGeom>
              </p:spPr>
              <p:txBody>
                <a:bodyPr wrap="none">
                  <a:spAutoFit/>
                </a:bodyPr>
                <a:lstStyle/>
                <a:p>
                  <a:r>
                    <a:rPr lang="zh-CN" altLang="en-US" b="1" dirty="0">
                      <a:solidFill>
                        <a:srgbClr val="00B0F0"/>
                      </a:solidFill>
                      <a:latin typeface="微软雅黑" panose="020B0503020204020204" pitchFamily="34" charset="-122"/>
                      <a:ea typeface="微软雅黑" panose="020B0503020204020204" pitchFamily="34" charset="-122"/>
                    </a:rPr>
                    <a:t>分析相对简单</a:t>
                  </a:r>
                </a:p>
              </p:txBody>
            </p:sp>
          </p:grpSp>
        </p:grpSp>
        <p:grpSp>
          <p:nvGrpSpPr>
            <p:cNvPr id="32" name="组合 31">
              <a:extLst>
                <a:ext uri="{FF2B5EF4-FFF2-40B4-BE49-F238E27FC236}">
                  <a16:creationId xmlns:a16="http://schemas.microsoft.com/office/drawing/2014/main" id="{D39B4AF4-0501-4FBA-A849-C423F86F3745}"/>
                </a:ext>
              </a:extLst>
            </p:cNvPr>
            <p:cNvGrpSpPr/>
            <p:nvPr/>
          </p:nvGrpSpPr>
          <p:grpSpPr>
            <a:xfrm>
              <a:off x="8018841" y="1775596"/>
              <a:ext cx="3082648" cy="4895481"/>
              <a:chOff x="407417" y="1797979"/>
              <a:chExt cx="3082648" cy="4895481"/>
            </a:xfrm>
          </p:grpSpPr>
          <p:grpSp>
            <p:nvGrpSpPr>
              <p:cNvPr id="33" name="组合 32">
                <a:extLst>
                  <a:ext uri="{FF2B5EF4-FFF2-40B4-BE49-F238E27FC236}">
                    <a16:creationId xmlns:a16="http://schemas.microsoft.com/office/drawing/2014/main" id="{0314DFD4-54FE-4752-BB7C-933D19255D0D}"/>
                  </a:ext>
                </a:extLst>
              </p:cNvPr>
              <p:cNvGrpSpPr/>
              <p:nvPr/>
            </p:nvGrpSpPr>
            <p:grpSpPr>
              <a:xfrm>
                <a:off x="407417" y="1797979"/>
                <a:ext cx="3082648" cy="1926471"/>
                <a:chOff x="414461" y="1340393"/>
                <a:chExt cx="3082648" cy="1926471"/>
              </a:xfrm>
            </p:grpSpPr>
            <p:sp>
              <p:nvSpPr>
                <p:cNvPr id="39" name="PA-矩形 85">
                  <a:extLst>
                    <a:ext uri="{FF2B5EF4-FFF2-40B4-BE49-F238E27FC236}">
                      <a16:creationId xmlns:a16="http://schemas.microsoft.com/office/drawing/2014/main" id="{4BA36B06-D4A0-4F88-82E2-21946A4AB521}"/>
                    </a:ext>
                  </a:extLst>
                </p:cNvPr>
                <p:cNvSpPr/>
                <p:nvPr>
                  <p:custDataLst>
                    <p:tags r:id="rId20"/>
                  </p:custDataLst>
                </p:nvPr>
              </p:nvSpPr>
              <p:spPr>
                <a:xfrm>
                  <a:off x="414461" y="1795947"/>
                  <a:ext cx="3082648" cy="1470917"/>
                </a:xfrm>
                <a:prstGeom prst="rect">
                  <a:avLst/>
                </a:prstGeom>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检测样本主要为尿液和血清，取材时对机体伤害性较低</a:t>
                  </a:r>
                </a:p>
              </p:txBody>
            </p:sp>
            <p:sp>
              <p:nvSpPr>
                <p:cNvPr id="40" name="PA-矩形 86">
                  <a:extLst>
                    <a:ext uri="{FF2B5EF4-FFF2-40B4-BE49-F238E27FC236}">
                      <a16:creationId xmlns:a16="http://schemas.microsoft.com/office/drawing/2014/main" id="{F8167A56-4586-498D-9D80-FDF4D1681437}"/>
                    </a:ext>
                  </a:extLst>
                </p:cNvPr>
                <p:cNvSpPr/>
                <p:nvPr>
                  <p:custDataLst>
                    <p:tags r:id="rId21"/>
                  </p:custDataLst>
                </p:nvPr>
              </p:nvSpPr>
              <p:spPr>
                <a:xfrm>
                  <a:off x="797362" y="1340393"/>
                  <a:ext cx="2071175" cy="469598"/>
                </a:xfrm>
                <a:prstGeom prst="rect">
                  <a:avLst/>
                </a:prstGeom>
              </p:spPr>
              <p:txBody>
                <a:bodyPr wrap="none">
                  <a:spAutoFit/>
                </a:bodyPr>
                <a:lstStyle/>
                <a:p>
                  <a:r>
                    <a:rPr lang="zh-CN" altLang="en-US" b="1" dirty="0">
                      <a:solidFill>
                        <a:srgbClr val="00B0F0"/>
                      </a:solidFill>
                      <a:latin typeface="微软雅黑" panose="020B0503020204020204" pitchFamily="34" charset="-122"/>
                      <a:ea typeface="微软雅黑" panose="020B0503020204020204" pitchFamily="34" charset="-122"/>
                    </a:rPr>
                    <a:t>对机体损伤小</a:t>
                  </a:r>
                </a:p>
              </p:txBody>
            </p:sp>
          </p:grpSp>
          <p:grpSp>
            <p:nvGrpSpPr>
              <p:cNvPr id="34" name="组合 33">
                <a:extLst>
                  <a:ext uri="{FF2B5EF4-FFF2-40B4-BE49-F238E27FC236}">
                    <a16:creationId xmlns:a16="http://schemas.microsoft.com/office/drawing/2014/main" id="{D2D9C187-4C71-4F64-8DB2-AF50FC4F4976}"/>
                  </a:ext>
                </a:extLst>
              </p:cNvPr>
              <p:cNvGrpSpPr/>
              <p:nvPr/>
            </p:nvGrpSpPr>
            <p:grpSpPr>
              <a:xfrm>
                <a:off x="407419" y="4337932"/>
                <a:ext cx="2906184" cy="2355528"/>
                <a:chOff x="414463" y="1368789"/>
                <a:chExt cx="2906184" cy="2355528"/>
              </a:xfrm>
            </p:grpSpPr>
            <p:sp>
              <p:nvSpPr>
                <p:cNvPr id="35" name="PA-矩形 83">
                  <a:extLst>
                    <a:ext uri="{FF2B5EF4-FFF2-40B4-BE49-F238E27FC236}">
                      <a16:creationId xmlns:a16="http://schemas.microsoft.com/office/drawing/2014/main" id="{950E6E58-3CA4-4CC8-8BFF-746BF7B54645}"/>
                    </a:ext>
                  </a:extLst>
                </p:cNvPr>
                <p:cNvSpPr/>
                <p:nvPr>
                  <p:custDataLst>
                    <p:tags r:id="rId18"/>
                  </p:custDataLst>
                </p:nvPr>
              </p:nvSpPr>
              <p:spPr>
                <a:xfrm>
                  <a:off x="414463" y="1783799"/>
                  <a:ext cx="2906184" cy="1940518"/>
                </a:xfrm>
                <a:prstGeom prst="rect">
                  <a:avLst/>
                </a:prstGeom>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代谢组学能够提供整个机体功能统一性的信息，能够反映生理病理状态</a:t>
                  </a:r>
                </a:p>
              </p:txBody>
            </p:sp>
            <p:sp>
              <p:nvSpPr>
                <p:cNvPr id="36" name="PA-矩形 84">
                  <a:extLst>
                    <a:ext uri="{FF2B5EF4-FFF2-40B4-BE49-F238E27FC236}">
                      <a16:creationId xmlns:a16="http://schemas.microsoft.com/office/drawing/2014/main" id="{8F4370D0-A26B-4E22-9DB7-45979B6436DC}"/>
                    </a:ext>
                  </a:extLst>
                </p:cNvPr>
                <p:cNvSpPr/>
                <p:nvPr>
                  <p:custDataLst>
                    <p:tags r:id="rId19"/>
                  </p:custDataLst>
                </p:nvPr>
              </p:nvSpPr>
              <p:spPr>
                <a:xfrm>
                  <a:off x="797361" y="1368789"/>
                  <a:ext cx="1462007" cy="469598"/>
                </a:xfrm>
                <a:prstGeom prst="rect">
                  <a:avLst/>
                </a:prstGeom>
              </p:spPr>
              <p:txBody>
                <a:bodyPr wrap="none">
                  <a:spAutoFit/>
                </a:bodyPr>
                <a:lstStyle/>
                <a:p>
                  <a:r>
                    <a:rPr lang="zh-CN" altLang="en-US" b="1" dirty="0">
                      <a:solidFill>
                        <a:srgbClr val="FF5050"/>
                      </a:solidFill>
                      <a:latin typeface="微软雅黑" panose="020B0503020204020204" pitchFamily="34" charset="-122"/>
                      <a:ea typeface="微软雅黑" panose="020B0503020204020204" pitchFamily="34" charset="-122"/>
                    </a:rPr>
                    <a:t>信息量大</a:t>
                  </a:r>
                </a:p>
              </p:txBody>
            </p:sp>
          </p:grpSp>
        </p:grpSp>
      </p:grpSp>
      <p:sp>
        <p:nvSpPr>
          <p:cNvPr id="54" name="PA-任意多边形 5">
            <a:extLst>
              <a:ext uri="{FF2B5EF4-FFF2-40B4-BE49-F238E27FC236}">
                <a16:creationId xmlns:a16="http://schemas.microsoft.com/office/drawing/2014/main" id="{2E692D48-524F-40F3-AF61-736BA14F02F3}"/>
              </a:ext>
            </a:extLst>
          </p:cNvPr>
          <p:cNvSpPr>
            <a:spLocks/>
          </p:cNvSpPr>
          <p:nvPr>
            <p:custDataLst>
              <p:tags r:id="rId2"/>
            </p:custDataLst>
          </p:nvPr>
        </p:nvSpPr>
        <p:spPr bwMode="auto">
          <a:xfrm>
            <a:off x="3092945" y="2340267"/>
            <a:ext cx="619681" cy="199025"/>
          </a:xfrm>
          <a:custGeom>
            <a:avLst/>
            <a:gdLst>
              <a:gd name="T0" fmla="*/ 149 w 486"/>
              <a:gd name="T1" fmla="*/ 147 h 151"/>
              <a:gd name="T2" fmla="*/ 29 w 486"/>
              <a:gd name="T3" fmla="*/ 27 h 151"/>
              <a:gd name="T4" fmla="*/ 33 w 486"/>
              <a:gd name="T5" fmla="*/ 17 h 151"/>
              <a:gd name="T6" fmla="*/ 16 w 486"/>
              <a:gd name="T7" fmla="*/ 0 h 151"/>
              <a:gd name="T8" fmla="*/ 0 w 486"/>
              <a:gd name="T9" fmla="*/ 17 h 151"/>
              <a:gd name="T10" fmla="*/ 16 w 486"/>
              <a:gd name="T11" fmla="*/ 34 h 151"/>
              <a:gd name="T12" fmla="*/ 26 w 486"/>
              <a:gd name="T13" fmla="*/ 30 h 151"/>
              <a:gd name="T14" fmla="*/ 147 w 486"/>
              <a:gd name="T15" fmla="*/ 151 h 151"/>
              <a:gd name="T16" fmla="*/ 486 w 486"/>
              <a:gd name="T17" fmla="*/ 151 h 151"/>
              <a:gd name="T18" fmla="*/ 486 w 486"/>
              <a:gd name="T19" fmla="*/ 147 h 151"/>
              <a:gd name="T20" fmla="*/ 149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149" y="147"/>
                </a:moveTo>
                <a:cubicBezTo>
                  <a:pt x="29" y="27"/>
                  <a:pt x="29" y="27"/>
                  <a:pt x="29" y="27"/>
                </a:cubicBezTo>
                <a:cubicBezTo>
                  <a:pt x="31" y="24"/>
                  <a:pt x="33" y="21"/>
                  <a:pt x="33" y="17"/>
                </a:cubicBezTo>
                <a:cubicBezTo>
                  <a:pt x="33" y="8"/>
                  <a:pt x="25" y="0"/>
                  <a:pt x="16" y="0"/>
                </a:cubicBezTo>
                <a:cubicBezTo>
                  <a:pt x="7" y="0"/>
                  <a:pt x="0" y="8"/>
                  <a:pt x="0" y="17"/>
                </a:cubicBezTo>
                <a:cubicBezTo>
                  <a:pt x="0" y="26"/>
                  <a:pt x="7" y="34"/>
                  <a:pt x="16" y="34"/>
                </a:cubicBezTo>
                <a:cubicBezTo>
                  <a:pt x="20" y="34"/>
                  <a:pt x="24" y="32"/>
                  <a:pt x="26" y="30"/>
                </a:cubicBezTo>
                <a:cubicBezTo>
                  <a:pt x="147" y="151"/>
                  <a:pt x="147" y="151"/>
                  <a:pt x="147" y="151"/>
                </a:cubicBezTo>
                <a:cubicBezTo>
                  <a:pt x="486" y="151"/>
                  <a:pt x="486" y="151"/>
                  <a:pt x="486" y="151"/>
                </a:cubicBezTo>
                <a:cubicBezTo>
                  <a:pt x="486" y="147"/>
                  <a:pt x="486" y="147"/>
                  <a:pt x="486" y="147"/>
                </a:cubicBezTo>
                <a:lnTo>
                  <a:pt x="149" y="147"/>
                </a:lnTo>
                <a:close/>
              </a:path>
            </a:pathLst>
          </a:custGeom>
          <a:solidFill>
            <a:schemeClr val="bg1">
              <a:lumMod val="75000"/>
            </a:schemeClr>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56" name="PA-任意多边形 6">
            <a:extLst>
              <a:ext uri="{FF2B5EF4-FFF2-40B4-BE49-F238E27FC236}">
                <a16:creationId xmlns:a16="http://schemas.microsoft.com/office/drawing/2014/main" id="{9238ABB6-B4F1-4018-BDF6-7FF9303790CA}"/>
              </a:ext>
            </a:extLst>
          </p:cNvPr>
          <p:cNvSpPr>
            <a:spLocks/>
          </p:cNvSpPr>
          <p:nvPr>
            <p:custDataLst>
              <p:tags r:id="rId3"/>
            </p:custDataLst>
          </p:nvPr>
        </p:nvSpPr>
        <p:spPr bwMode="auto">
          <a:xfrm>
            <a:off x="5437799" y="2340267"/>
            <a:ext cx="619681" cy="199025"/>
          </a:xfrm>
          <a:custGeom>
            <a:avLst/>
            <a:gdLst>
              <a:gd name="T0" fmla="*/ 337 w 486"/>
              <a:gd name="T1" fmla="*/ 147 h 151"/>
              <a:gd name="T2" fmla="*/ 457 w 486"/>
              <a:gd name="T3" fmla="*/ 27 h 151"/>
              <a:gd name="T4" fmla="*/ 453 w 486"/>
              <a:gd name="T5" fmla="*/ 17 h 151"/>
              <a:gd name="T6" fmla="*/ 470 w 486"/>
              <a:gd name="T7" fmla="*/ 0 h 151"/>
              <a:gd name="T8" fmla="*/ 486 w 486"/>
              <a:gd name="T9" fmla="*/ 17 h 151"/>
              <a:gd name="T10" fmla="*/ 470 w 486"/>
              <a:gd name="T11" fmla="*/ 34 h 151"/>
              <a:gd name="T12" fmla="*/ 460 w 486"/>
              <a:gd name="T13" fmla="*/ 30 h 151"/>
              <a:gd name="T14" fmla="*/ 339 w 486"/>
              <a:gd name="T15" fmla="*/ 151 h 151"/>
              <a:gd name="T16" fmla="*/ 0 w 486"/>
              <a:gd name="T17" fmla="*/ 151 h 151"/>
              <a:gd name="T18" fmla="*/ 0 w 486"/>
              <a:gd name="T19" fmla="*/ 147 h 151"/>
              <a:gd name="T20" fmla="*/ 337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337" y="147"/>
                </a:moveTo>
                <a:cubicBezTo>
                  <a:pt x="457" y="27"/>
                  <a:pt x="457" y="27"/>
                  <a:pt x="457" y="27"/>
                </a:cubicBezTo>
                <a:cubicBezTo>
                  <a:pt x="455" y="24"/>
                  <a:pt x="453" y="21"/>
                  <a:pt x="453" y="17"/>
                </a:cubicBezTo>
                <a:cubicBezTo>
                  <a:pt x="453" y="8"/>
                  <a:pt x="461" y="0"/>
                  <a:pt x="470" y="0"/>
                </a:cubicBezTo>
                <a:cubicBezTo>
                  <a:pt x="479" y="0"/>
                  <a:pt x="486" y="8"/>
                  <a:pt x="486" y="17"/>
                </a:cubicBezTo>
                <a:cubicBezTo>
                  <a:pt x="486" y="26"/>
                  <a:pt x="479" y="34"/>
                  <a:pt x="470" y="34"/>
                </a:cubicBezTo>
                <a:cubicBezTo>
                  <a:pt x="466" y="34"/>
                  <a:pt x="462" y="32"/>
                  <a:pt x="460" y="30"/>
                </a:cubicBezTo>
                <a:cubicBezTo>
                  <a:pt x="339" y="151"/>
                  <a:pt x="339" y="151"/>
                  <a:pt x="339" y="151"/>
                </a:cubicBezTo>
                <a:cubicBezTo>
                  <a:pt x="0" y="151"/>
                  <a:pt x="0" y="151"/>
                  <a:pt x="0" y="151"/>
                </a:cubicBezTo>
                <a:cubicBezTo>
                  <a:pt x="0" y="147"/>
                  <a:pt x="0" y="147"/>
                  <a:pt x="0" y="147"/>
                </a:cubicBezTo>
                <a:lnTo>
                  <a:pt x="337" y="147"/>
                </a:lnTo>
                <a:close/>
              </a:path>
            </a:pathLst>
          </a:custGeom>
          <a:solidFill>
            <a:schemeClr val="bg1">
              <a:lumMod val="75000"/>
            </a:schemeClr>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58" name="PA-任意多边形 7">
            <a:extLst>
              <a:ext uri="{FF2B5EF4-FFF2-40B4-BE49-F238E27FC236}">
                <a16:creationId xmlns:a16="http://schemas.microsoft.com/office/drawing/2014/main" id="{65CC1F39-6BA4-4E3B-AF38-BD757DCB5A59}"/>
              </a:ext>
            </a:extLst>
          </p:cNvPr>
          <p:cNvSpPr>
            <a:spLocks/>
          </p:cNvSpPr>
          <p:nvPr>
            <p:custDataLst>
              <p:tags r:id="rId4"/>
            </p:custDataLst>
          </p:nvPr>
        </p:nvSpPr>
        <p:spPr bwMode="auto">
          <a:xfrm>
            <a:off x="3092945" y="4498390"/>
            <a:ext cx="619681" cy="199025"/>
          </a:xfrm>
          <a:custGeom>
            <a:avLst/>
            <a:gdLst>
              <a:gd name="T0" fmla="*/ 149 w 486"/>
              <a:gd name="T1" fmla="*/ 4 h 150"/>
              <a:gd name="T2" fmla="*/ 29 w 486"/>
              <a:gd name="T3" fmla="*/ 124 h 150"/>
              <a:gd name="T4" fmla="*/ 33 w 486"/>
              <a:gd name="T5" fmla="*/ 134 h 150"/>
              <a:gd name="T6" fmla="*/ 16 w 486"/>
              <a:gd name="T7" fmla="*/ 150 h 150"/>
              <a:gd name="T8" fmla="*/ 0 w 486"/>
              <a:gd name="T9" fmla="*/ 134 h 150"/>
              <a:gd name="T10" fmla="*/ 16 w 486"/>
              <a:gd name="T11" fmla="*/ 117 h 150"/>
              <a:gd name="T12" fmla="*/ 26 w 486"/>
              <a:gd name="T13" fmla="*/ 121 h 150"/>
              <a:gd name="T14" fmla="*/ 147 w 486"/>
              <a:gd name="T15" fmla="*/ 0 h 150"/>
              <a:gd name="T16" fmla="*/ 486 w 486"/>
              <a:gd name="T17" fmla="*/ 0 h 150"/>
              <a:gd name="T18" fmla="*/ 486 w 486"/>
              <a:gd name="T19" fmla="*/ 4 h 150"/>
              <a:gd name="T20" fmla="*/ 149 w 486"/>
              <a:gd name="T21"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0">
                <a:moveTo>
                  <a:pt x="149" y="4"/>
                </a:moveTo>
                <a:cubicBezTo>
                  <a:pt x="29" y="124"/>
                  <a:pt x="29" y="124"/>
                  <a:pt x="29" y="124"/>
                </a:cubicBezTo>
                <a:cubicBezTo>
                  <a:pt x="31" y="126"/>
                  <a:pt x="33" y="130"/>
                  <a:pt x="33" y="134"/>
                </a:cubicBezTo>
                <a:cubicBezTo>
                  <a:pt x="33" y="143"/>
                  <a:pt x="25" y="150"/>
                  <a:pt x="16" y="150"/>
                </a:cubicBezTo>
                <a:cubicBezTo>
                  <a:pt x="7" y="150"/>
                  <a:pt x="0" y="143"/>
                  <a:pt x="0" y="134"/>
                </a:cubicBezTo>
                <a:cubicBezTo>
                  <a:pt x="0" y="125"/>
                  <a:pt x="7" y="117"/>
                  <a:pt x="16" y="117"/>
                </a:cubicBezTo>
                <a:cubicBezTo>
                  <a:pt x="20" y="117"/>
                  <a:pt x="24" y="119"/>
                  <a:pt x="26" y="121"/>
                </a:cubicBezTo>
                <a:cubicBezTo>
                  <a:pt x="147" y="0"/>
                  <a:pt x="147" y="0"/>
                  <a:pt x="147" y="0"/>
                </a:cubicBezTo>
                <a:cubicBezTo>
                  <a:pt x="486" y="0"/>
                  <a:pt x="486" y="0"/>
                  <a:pt x="486" y="0"/>
                </a:cubicBezTo>
                <a:cubicBezTo>
                  <a:pt x="486" y="4"/>
                  <a:pt x="486" y="4"/>
                  <a:pt x="486" y="4"/>
                </a:cubicBezTo>
                <a:lnTo>
                  <a:pt x="149" y="4"/>
                </a:lnTo>
                <a:close/>
              </a:path>
            </a:pathLst>
          </a:custGeom>
          <a:solidFill>
            <a:schemeClr val="bg1">
              <a:lumMod val="75000"/>
            </a:schemeClr>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62" name="PA-任意多边形 8">
            <a:extLst>
              <a:ext uri="{FF2B5EF4-FFF2-40B4-BE49-F238E27FC236}">
                <a16:creationId xmlns:a16="http://schemas.microsoft.com/office/drawing/2014/main" id="{423CB52C-A951-451A-B3D8-0051718A48AA}"/>
              </a:ext>
            </a:extLst>
          </p:cNvPr>
          <p:cNvSpPr>
            <a:spLocks/>
          </p:cNvSpPr>
          <p:nvPr>
            <p:custDataLst>
              <p:tags r:id="rId5"/>
            </p:custDataLst>
          </p:nvPr>
        </p:nvSpPr>
        <p:spPr bwMode="auto">
          <a:xfrm>
            <a:off x="5437799" y="4498390"/>
            <a:ext cx="619681" cy="199025"/>
          </a:xfrm>
          <a:custGeom>
            <a:avLst/>
            <a:gdLst>
              <a:gd name="T0" fmla="*/ 337 w 486"/>
              <a:gd name="T1" fmla="*/ 4 h 150"/>
              <a:gd name="T2" fmla="*/ 457 w 486"/>
              <a:gd name="T3" fmla="*/ 124 h 150"/>
              <a:gd name="T4" fmla="*/ 453 w 486"/>
              <a:gd name="T5" fmla="*/ 134 h 150"/>
              <a:gd name="T6" fmla="*/ 470 w 486"/>
              <a:gd name="T7" fmla="*/ 150 h 150"/>
              <a:gd name="T8" fmla="*/ 486 w 486"/>
              <a:gd name="T9" fmla="*/ 134 h 150"/>
              <a:gd name="T10" fmla="*/ 470 w 486"/>
              <a:gd name="T11" fmla="*/ 117 h 150"/>
              <a:gd name="T12" fmla="*/ 460 w 486"/>
              <a:gd name="T13" fmla="*/ 121 h 150"/>
              <a:gd name="T14" fmla="*/ 339 w 486"/>
              <a:gd name="T15" fmla="*/ 0 h 150"/>
              <a:gd name="T16" fmla="*/ 0 w 486"/>
              <a:gd name="T17" fmla="*/ 0 h 150"/>
              <a:gd name="T18" fmla="*/ 0 w 486"/>
              <a:gd name="T19" fmla="*/ 4 h 150"/>
              <a:gd name="T20" fmla="*/ 337 w 486"/>
              <a:gd name="T21"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0">
                <a:moveTo>
                  <a:pt x="337" y="4"/>
                </a:moveTo>
                <a:cubicBezTo>
                  <a:pt x="457" y="124"/>
                  <a:pt x="457" y="124"/>
                  <a:pt x="457" y="124"/>
                </a:cubicBezTo>
                <a:cubicBezTo>
                  <a:pt x="455" y="126"/>
                  <a:pt x="453" y="130"/>
                  <a:pt x="453" y="134"/>
                </a:cubicBezTo>
                <a:cubicBezTo>
                  <a:pt x="453" y="143"/>
                  <a:pt x="461" y="150"/>
                  <a:pt x="470" y="150"/>
                </a:cubicBezTo>
                <a:cubicBezTo>
                  <a:pt x="479" y="150"/>
                  <a:pt x="486" y="143"/>
                  <a:pt x="486" y="134"/>
                </a:cubicBezTo>
                <a:cubicBezTo>
                  <a:pt x="486" y="125"/>
                  <a:pt x="479" y="117"/>
                  <a:pt x="470" y="117"/>
                </a:cubicBezTo>
                <a:cubicBezTo>
                  <a:pt x="466" y="117"/>
                  <a:pt x="462" y="119"/>
                  <a:pt x="460" y="121"/>
                </a:cubicBezTo>
                <a:cubicBezTo>
                  <a:pt x="339" y="0"/>
                  <a:pt x="339" y="0"/>
                  <a:pt x="339" y="0"/>
                </a:cubicBezTo>
                <a:cubicBezTo>
                  <a:pt x="0" y="0"/>
                  <a:pt x="0" y="0"/>
                  <a:pt x="0" y="0"/>
                </a:cubicBezTo>
                <a:cubicBezTo>
                  <a:pt x="0" y="4"/>
                  <a:pt x="0" y="4"/>
                  <a:pt x="0" y="4"/>
                </a:cubicBezTo>
                <a:lnTo>
                  <a:pt x="337" y="4"/>
                </a:lnTo>
                <a:close/>
              </a:path>
            </a:pathLst>
          </a:custGeom>
          <a:solidFill>
            <a:schemeClr val="bg1">
              <a:lumMod val="75000"/>
            </a:schemeClr>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63" name="PA-任意多边形 9">
            <a:extLst>
              <a:ext uri="{FF2B5EF4-FFF2-40B4-BE49-F238E27FC236}">
                <a16:creationId xmlns:a16="http://schemas.microsoft.com/office/drawing/2014/main" id="{B66AC745-8577-459D-82E7-FE4801055B55}"/>
              </a:ext>
            </a:extLst>
          </p:cNvPr>
          <p:cNvSpPr>
            <a:spLocks/>
          </p:cNvSpPr>
          <p:nvPr>
            <p:custDataLst>
              <p:tags r:id="rId6"/>
            </p:custDataLst>
          </p:nvPr>
        </p:nvSpPr>
        <p:spPr bwMode="auto">
          <a:xfrm>
            <a:off x="3262331" y="3607592"/>
            <a:ext cx="1225957" cy="1271192"/>
          </a:xfrm>
          <a:custGeom>
            <a:avLst/>
            <a:gdLst>
              <a:gd name="T0" fmla="*/ 384 w 962"/>
              <a:gd name="T1" fmla="*/ 5 h 961"/>
              <a:gd name="T2" fmla="*/ 6 w 962"/>
              <a:gd name="T3" fmla="*/ 382 h 961"/>
              <a:gd name="T4" fmla="*/ 6 w 962"/>
              <a:gd name="T5" fmla="*/ 405 h 961"/>
              <a:gd name="T6" fmla="*/ 556 w 962"/>
              <a:gd name="T7" fmla="*/ 955 h 961"/>
              <a:gd name="T8" fmla="*/ 579 w 962"/>
              <a:gd name="T9" fmla="*/ 955 h 961"/>
              <a:gd name="T10" fmla="*/ 957 w 962"/>
              <a:gd name="T11" fmla="*/ 578 h 961"/>
              <a:gd name="T12" fmla="*/ 962 w 962"/>
              <a:gd name="T13" fmla="*/ 566 h 961"/>
              <a:gd name="T14" fmla="*/ 962 w 962"/>
              <a:gd name="T15" fmla="*/ 16 h 961"/>
              <a:gd name="T16" fmla="*/ 945 w 962"/>
              <a:gd name="T17" fmla="*/ 0 h 961"/>
              <a:gd name="T18" fmla="*/ 395 w 962"/>
              <a:gd name="T19" fmla="*/ 0 h 961"/>
              <a:gd name="T20" fmla="*/ 384 w 962"/>
              <a:gd name="T21" fmla="*/ 5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2" h="961">
                <a:moveTo>
                  <a:pt x="384" y="5"/>
                </a:moveTo>
                <a:cubicBezTo>
                  <a:pt x="6" y="382"/>
                  <a:pt x="6" y="382"/>
                  <a:pt x="6" y="382"/>
                </a:cubicBezTo>
                <a:cubicBezTo>
                  <a:pt x="0" y="388"/>
                  <a:pt x="0" y="399"/>
                  <a:pt x="6" y="405"/>
                </a:cubicBezTo>
                <a:cubicBezTo>
                  <a:pt x="556" y="955"/>
                  <a:pt x="556" y="955"/>
                  <a:pt x="556" y="955"/>
                </a:cubicBezTo>
                <a:cubicBezTo>
                  <a:pt x="563" y="961"/>
                  <a:pt x="573" y="961"/>
                  <a:pt x="579" y="955"/>
                </a:cubicBezTo>
                <a:cubicBezTo>
                  <a:pt x="957" y="578"/>
                  <a:pt x="957" y="578"/>
                  <a:pt x="957" y="578"/>
                </a:cubicBezTo>
                <a:cubicBezTo>
                  <a:pt x="960" y="575"/>
                  <a:pt x="962" y="570"/>
                  <a:pt x="962" y="566"/>
                </a:cubicBezTo>
                <a:cubicBezTo>
                  <a:pt x="962" y="16"/>
                  <a:pt x="962" y="16"/>
                  <a:pt x="962" y="16"/>
                </a:cubicBezTo>
                <a:cubicBezTo>
                  <a:pt x="962" y="7"/>
                  <a:pt x="954" y="0"/>
                  <a:pt x="945" y="0"/>
                </a:cubicBezTo>
                <a:cubicBezTo>
                  <a:pt x="395" y="0"/>
                  <a:pt x="395" y="0"/>
                  <a:pt x="395" y="0"/>
                </a:cubicBezTo>
                <a:cubicBezTo>
                  <a:pt x="391" y="0"/>
                  <a:pt x="387" y="2"/>
                  <a:pt x="384" y="5"/>
                </a:cubicBez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en-IN" sz="1350">
              <a:solidFill>
                <a:srgbClr val="FFFFFF"/>
              </a:solidFill>
              <a:latin typeface="微软雅黑" panose="020B0503020204020204" pitchFamily="34" charset="-122"/>
              <a:ea typeface="微软雅黑" panose="020B0503020204020204" pitchFamily="34" charset="-122"/>
            </a:endParaRPr>
          </a:p>
        </p:txBody>
      </p:sp>
      <p:sp>
        <p:nvSpPr>
          <p:cNvPr id="64" name="PA-任意多边形 10">
            <a:extLst>
              <a:ext uri="{FF2B5EF4-FFF2-40B4-BE49-F238E27FC236}">
                <a16:creationId xmlns:a16="http://schemas.microsoft.com/office/drawing/2014/main" id="{D0C470B9-C802-4585-BFD0-B1594056AEA7}"/>
              </a:ext>
            </a:extLst>
          </p:cNvPr>
          <p:cNvSpPr>
            <a:spLocks/>
          </p:cNvSpPr>
          <p:nvPr>
            <p:custDataLst>
              <p:tags r:id="rId7"/>
            </p:custDataLst>
          </p:nvPr>
        </p:nvSpPr>
        <p:spPr bwMode="auto">
          <a:xfrm>
            <a:off x="4636795" y="3607592"/>
            <a:ext cx="1249672" cy="1271192"/>
          </a:xfrm>
          <a:custGeom>
            <a:avLst/>
            <a:gdLst>
              <a:gd name="T0" fmla="*/ 5 w 980"/>
              <a:gd name="T1" fmla="*/ 5 h 961"/>
              <a:gd name="T2" fmla="*/ 5 w 980"/>
              <a:gd name="T3" fmla="*/ 5 h 961"/>
              <a:gd name="T4" fmla="*/ 0 w 980"/>
              <a:gd name="T5" fmla="*/ 16 h 961"/>
              <a:gd name="T6" fmla="*/ 0 w 980"/>
              <a:gd name="T7" fmla="*/ 548 h 961"/>
              <a:gd name="T8" fmla="*/ 5 w 980"/>
              <a:gd name="T9" fmla="*/ 559 h 961"/>
              <a:gd name="T10" fmla="*/ 401 w 980"/>
              <a:gd name="T11" fmla="*/ 955 h 961"/>
              <a:gd name="T12" fmla="*/ 424 w 980"/>
              <a:gd name="T13" fmla="*/ 955 h 961"/>
              <a:gd name="T14" fmla="*/ 974 w 980"/>
              <a:gd name="T15" fmla="*/ 405 h 961"/>
              <a:gd name="T16" fmla="*/ 974 w 980"/>
              <a:gd name="T17" fmla="*/ 382 h 961"/>
              <a:gd name="T18" fmla="*/ 596 w 980"/>
              <a:gd name="T19" fmla="*/ 5 h 961"/>
              <a:gd name="T20" fmla="*/ 585 w 980"/>
              <a:gd name="T21" fmla="*/ 0 h 961"/>
              <a:gd name="T22" fmla="*/ 16 w 980"/>
              <a:gd name="T23" fmla="*/ 0 h 961"/>
              <a:gd name="T24" fmla="*/ 5 w 980"/>
              <a:gd name="T25" fmla="*/ 5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961">
                <a:moveTo>
                  <a:pt x="5" y="5"/>
                </a:moveTo>
                <a:cubicBezTo>
                  <a:pt x="5" y="5"/>
                  <a:pt x="5" y="5"/>
                  <a:pt x="5" y="5"/>
                </a:cubicBezTo>
                <a:cubicBezTo>
                  <a:pt x="2" y="8"/>
                  <a:pt x="0" y="12"/>
                  <a:pt x="0" y="16"/>
                </a:cubicBezTo>
                <a:cubicBezTo>
                  <a:pt x="0" y="548"/>
                  <a:pt x="0" y="548"/>
                  <a:pt x="0" y="548"/>
                </a:cubicBezTo>
                <a:cubicBezTo>
                  <a:pt x="0" y="552"/>
                  <a:pt x="2" y="556"/>
                  <a:pt x="5" y="559"/>
                </a:cubicBezTo>
                <a:cubicBezTo>
                  <a:pt x="401" y="955"/>
                  <a:pt x="401" y="955"/>
                  <a:pt x="401" y="955"/>
                </a:cubicBezTo>
                <a:cubicBezTo>
                  <a:pt x="407" y="961"/>
                  <a:pt x="417" y="961"/>
                  <a:pt x="424" y="955"/>
                </a:cubicBezTo>
                <a:cubicBezTo>
                  <a:pt x="974" y="405"/>
                  <a:pt x="974" y="405"/>
                  <a:pt x="974" y="405"/>
                </a:cubicBezTo>
                <a:cubicBezTo>
                  <a:pt x="980" y="399"/>
                  <a:pt x="980" y="388"/>
                  <a:pt x="974" y="382"/>
                </a:cubicBezTo>
                <a:cubicBezTo>
                  <a:pt x="596" y="5"/>
                  <a:pt x="596" y="5"/>
                  <a:pt x="596" y="5"/>
                </a:cubicBezTo>
                <a:cubicBezTo>
                  <a:pt x="593" y="2"/>
                  <a:pt x="589" y="0"/>
                  <a:pt x="585" y="0"/>
                </a:cubicBezTo>
                <a:cubicBezTo>
                  <a:pt x="16" y="0"/>
                  <a:pt x="16" y="0"/>
                  <a:pt x="16" y="0"/>
                </a:cubicBezTo>
                <a:cubicBezTo>
                  <a:pt x="12" y="0"/>
                  <a:pt x="8" y="2"/>
                  <a:pt x="5" y="5"/>
                </a:cubicBez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en-IN" sz="1350">
              <a:solidFill>
                <a:srgbClr val="FFFFFF"/>
              </a:solidFill>
              <a:latin typeface="微软雅黑" panose="020B0503020204020204" pitchFamily="34" charset="-122"/>
              <a:ea typeface="微软雅黑" panose="020B0503020204020204" pitchFamily="34" charset="-122"/>
            </a:endParaRPr>
          </a:p>
        </p:txBody>
      </p:sp>
      <p:sp>
        <p:nvSpPr>
          <p:cNvPr id="65" name="PA-任意多边形 11">
            <a:extLst>
              <a:ext uri="{FF2B5EF4-FFF2-40B4-BE49-F238E27FC236}">
                <a16:creationId xmlns:a16="http://schemas.microsoft.com/office/drawing/2014/main" id="{8FBA5E5A-DD31-4905-B545-6540DA5466C1}"/>
              </a:ext>
            </a:extLst>
          </p:cNvPr>
          <p:cNvSpPr>
            <a:spLocks/>
          </p:cNvSpPr>
          <p:nvPr>
            <p:custDataLst>
              <p:tags r:id="rId8"/>
            </p:custDataLst>
          </p:nvPr>
        </p:nvSpPr>
        <p:spPr bwMode="auto">
          <a:xfrm>
            <a:off x="4636795" y="2208639"/>
            <a:ext cx="1249672" cy="1304364"/>
          </a:xfrm>
          <a:custGeom>
            <a:avLst/>
            <a:gdLst>
              <a:gd name="T0" fmla="*/ 30 w 980"/>
              <a:gd name="T1" fmla="*/ 980 h 985"/>
              <a:gd name="T2" fmla="*/ 566 w 980"/>
              <a:gd name="T3" fmla="*/ 980 h 985"/>
              <a:gd name="T4" fmla="*/ 578 w 980"/>
              <a:gd name="T5" fmla="*/ 976 h 985"/>
              <a:gd name="T6" fmla="*/ 974 w 980"/>
              <a:gd name="T7" fmla="*/ 580 h 985"/>
              <a:gd name="T8" fmla="*/ 974 w 980"/>
              <a:gd name="T9" fmla="*/ 557 h 985"/>
              <a:gd name="T10" fmla="*/ 424 w 980"/>
              <a:gd name="T11" fmla="*/ 7 h 985"/>
              <a:gd name="T12" fmla="*/ 401 w 980"/>
              <a:gd name="T13" fmla="*/ 7 h 985"/>
              <a:gd name="T14" fmla="*/ 5 w 980"/>
              <a:gd name="T15" fmla="*/ 403 h 985"/>
              <a:gd name="T16" fmla="*/ 0 w 980"/>
              <a:gd name="T17" fmla="*/ 414 h 985"/>
              <a:gd name="T18" fmla="*/ 0 w 980"/>
              <a:gd name="T19" fmla="*/ 956 h 985"/>
              <a:gd name="T20" fmla="*/ 30 w 980"/>
              <a:gd name="T21" fmla="*/ 98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0" h="985">
                <a:moveTo>
                  <a:pt x="30" y="980"/>
                </a:moveTo>
                <a:cubicBezTo>
                  <a:pt x="566" y="980"/>
                  <a:pt x="566" y="980"/>
                  <a:pt x="566" y="980"/>
                </a:cubicBezTo>
                <a:cubicBezTo>
                  <a:pt x="571" y="980"/>
                  <a:pt x="575" y="979"/>
                  <a:pt x="578" y="976"/>
                </a:cubicBezTo>
                <a:cubicBezTo>
                  <a:pt x="974" y="580"/>
                  <a:pt x="974" y="580"/>
                  <a:pt x="974" y="580"/>
                </a:cubicBezTo>
                <a:cubicBezTo>
                  <a:pt x="980" y="573"/>
                  <a:pt x="980" y="563"/>
                  <a:pt x="974" y="557"/>
                </a:cubicBezTo>
                <a:cubicBezTo>
                  <a:pt x="424" y="7"/>
                  <a:pt x="424" y="7"/>
                  <a:pt x="424" y="7"/>
                </a:cubicBezTo>
                <a:cubicBezTo>
                  <a:pt x="417" y="0"/>
                  <a:pt x="407" y="0"/>
                  <a:pt x="401" y="7"/>
                </a:cubicBezTo>
                <a:cubicBezTo>
                  <a:pt x="5" y="403"/>
                  <a:pt x="5" y="403"/>
                  <a:pt x="5" y="403"/>
                </a:cubicBezTo>
                <a:cubicBezTo>
                  <a:pt x="2" y="406"/>
                  <a:pt x="0" y="410"/>
                  <a:pt x="0" y="414"/>
                </a:cubicBezTo>
                <a:cubicBezTo>
                  <a:pt x="0" y="956"/>
                  <a:pt x="0" y="956"/>
                  <a:pt x="0" y="956"/>
                </a:cubicBezTo>
                <a:cubicBezTo>
                  <a:pt x="0" y="985"/>
                  <a:pt x="17" y="980"/>
                  <a:pt x="30" y="980"/>
                </a:cubicBezTo>
                <a:close/>
              </a:path>
            </a:pathLst>
          </a:custGeom>
          <a:solidFill>
            <a:srgbClr val="D979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en-IN" sz="1350">
              <a:solidFill>
                <a:srgbClr val="FFFFFF"/>
              </a:solidFill>
              <a:latin typeface="微软雅黑" panose="020B0503020204020204" pitchFamily="34" charset="-122"/>
              <a:ea typeface="微软雅黑" panose="020B0503020204020204" pitchFamily="34" charset="-122"/>
            </a:endParaRPr>
          </a:p>
        </p:txBody>
      </p:sp>
      <p:sp>
        <p:nvSpPr>
          <p:cNvPr id="66" name="PA-任意多边形 12">
            <a:extLst>
              <a:ext uri="{FF2B5EF4-FFF2-40B4-BE49-F238E27FC236}">
                <a16:creationId xmlns:a16="http://schemas.microsoft.com/office/drawing/2014/main" id="{CD40E516-8310-4BA5-80B5-D161231CA955}"/>
              </a:ext>
            </a:extLst>
          </p:cNvPr>
          <p:cNvSpPr>
            <a:spLocks/>
          </p:cNvSpPr>
          <p:nvPr>
            <p:custDataLst>
              <p:tags r:id="rId9"/>
            </p:custDataLst>
          </p:nvPr>
        </p:nvSpPr>
        <p:spPr bwMode="auto">
          <a:xfrm>
            <a:off x="3262331" y="2208639"/>
            <a:ext cx="1225957" cy="1296874"/>
          </a:xfrm>
          <a:custGeom>
            <a:avLst/>
            <a:gdLst>
              <a:gd name="T0" fmla="*/ 957 w 962"/>
              <a:gd name="T1" fmla="*/ 976 h 980"/>
              <a:gd name="T2" fmla="*/ 957 w 962"/>
              <a:gd name="T3" fmla="*/ 976 h 980"/>
              <a:gd name="T4" fmla="*/ 962 w 962"/>
              <a:gd name="T5" fmla="*/ 964 h 980"/>
              <a:gd name="T6" fmla="*/ 962 w 962"/>
              <a:gd name="T7" fmla="*/ 396 h 980"/>
              <a:gd name="T8" fmla="*/ 957 w 962"/>
              <a:gd name="T9" fmla="*/ 384 h 980"/>
              <a:gd name="T10" fmla="*/ 579 w 962"/>
              <a:gd name="T11" fmla="*/ 7 h 980"/>
              <a:gd name="T12" fmla="*/ 556 w 962"/>
              <a:gd name="T13" fmla="*/ 7 h 980"/>
              <a:gd name="T14" fmla="*/ 6 w 962"/>
              <a:gd name="T15" fmla="*/ 557 h 980"/>
              <a:gd name="T16" fmla="*/ 6 w 962"/>
              <a:gd name="T17" fmla="*/ 580 h 980"/>
              <a:gd name="T18" fmla="*/ 402 w 962"/>
              <a:gd name="T19" fmla="*/ 976 h 980"/>
              <a:gd name="T20" fmla="*/ 414 w 962"/>
              <a:gd name="T21" fmla="*/ 980 h 980"/>
              <a:gd name="T22" fmla="*/ 945 w 962"/>
              <a:gd name="T23" fmla="*/ 980 h 980"/>
              <a:gd name="T24" fmla="*/ 957 w 962"/>
              <a:gd name="T25" fmla="*/ 976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2" h="980">
                <a:moveTo>
                  <a:pt x="957" y="976"/>
                </a:moveTo>
                <a:cubicBezTo>
                  <a:pt x="957" y="976"/>
                  <a:pt x="957" y="976"/>
                  <a:pt x="957" y="976"/>
                </a:cubicBezTo>
                <a:cubicBezTo>
                  <a:pt x="960" y="973"/>
                  <a:pt x="962" y="968"/>
                  <a:pt x="962" y="964"/>
                </a:cubicBezTo>
                <a:cubicBezTo>
                  <a:pt x="962" y="396"/>
                  <a:pt x="962" y="396"/>
                  <a:pt x="962" y="396"/>
                </a:cubicBezTo>
                <a:cubicBezTo>
                  <a:pt x="962" y="391"/>
                  <a:pt x="960" y="387"/>
                  <a:pt x="957" y="384"/>
                </a:cubicBezTo>
                <a:cubicBezTo>
                  <a:pt x="579" y="7"/>
                  <a:pt x="579" y="7"/>
                  <a:pt x="579" y="7"/>
                </a:cubicBezTo>
                <a:cubicBezTo>
                  <a:pt x="573" y="0"/>
                  <a:pt x="563" y="0"/>
                  <a:pt x="556" y="7"/>
                </a:cubicBezTo>
                <a:cubicBezTo>
                  <a:pt x="6" y="557"/>
                  <a:pt x="6" y="557"/>
                  <a:pt x="6" y="557"/>
                </a:cubicBezTo>
                <a:cubicBezTo>
                  <a:pt x="0" y="563"/>
                  <a:pt x="0" y="573"/>
                  <a:pt x="6" y="580"/>
                </a:cubicBezTo>
                <a:cubicBezTo>
                  <a:pt x="402" y="976"/>
                  <a:pt x="402" y="976"/>
                  <a:pt x="402" y="976"/>
                </a:cubicBezTo>
                <a:cubicBezTo>
                  <a:pt x="405" y="979"/>
                  <a:pt x="410" y="980"/>
                  <a:pt x="414" y="980"/>
                </a:cubicBezTo>
                <a:cubicBezTo>
                  <a:pt x="945" y="980"/>
                  <a:pt x="945" y="980"/>
                  <a:pt x="945" y="980"/>
                </a:cubicBezTo>
                <a:cubicBezTo>
                  <a:pt x="950" y="980"/>
                  <a:pt x="954" y="979"/>
                  <a:pt x="957" y="976"/>
                </a:cubicBezTo>
                <a:close/>
              </a:path>
            </a:pathLst>
          </a:custGeom>
          <a:solidFill>
            <a:srgbClr val="AEBBD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82968" tIns="41484" rIns="82968" bIns="41484" rtlCol="0" anchor="ctr"/>
          <a:lstStyle/>
          <a:p>
            <a:pPr algn="ctr" defTabSz="685723"/>
            <a:endParaRPr lang="en-IN" sz="1350">
              <a:solidFill>
                <a:srgbClr val="FFFFFF"/>
              </a:solidFill>
              <a:latin typeface="微软雅黑" panose="020B0503020204020204" pitchFamily="34" charset="-122"/>
              <a:ea typeface="微软雅黑" panose="020B0503020204020204" pitchFamily="34" charset="-122"/>
            </a:endParaRPr>
          </a:p>
        </p:txBody>
      </p:sp>
      <p:sp>
        <p:nvSpPr>
          <p:cNvPr id="67" name="PA-任意多边形 13">
            <a:extLst>
              <a:ext uri="{FF2B5EF4-FFF2-40B4-BE49-F238E27FC236}">
                <a16:creationId xmlns:a16="http://schemas.microsoft.com/office/drawing/2014/main" id="{C6437476-F8F1-4A88-8066-DF8523D659FA}"/>
              </a:ext>
            </a:extLst>
          </p:cNvPr>
          <p:cNvSpPr>
            <a:spLocks noEditPoints="1"/>
          </p:cNvSpPr>
          <p:nvPr>
            <p:custDataLst>
              <p:tags r:id="rId10"/>
            </p:custDataLst>
          </p:nvPr>
        </p:nvSpPr>
        <p:spPr bwMode="auto">
          <a:xfrm>
            <a:off x="5186784" y="2862070"/>
            <a:ext cx="216528" cy="225777"/>
          </a:xfrm>
          <a:custGeom>
            <a:avLst/>
            <a:gdLst>
              <a:gd name="T0" fmla="*/ 152 w 170"/>
              <a:gd name="T1" fmla="*/ 68 h 170"/>
              <a:gd name="T2" fmla="*/ 143 w 170"/>
              <a:gd name="T3" fmla="*/ 57 h 170"/>
              <a:gd name="T4" fmla="*/ 150 w 170"/>
              <a:gd name="T5" fmla="*/ 44 h 170"/>
              <a:gd name="T6" fmla="*/ 140 w 170"/>
              <a:gd name="T7" fmla="*/ 20 h 170"/>
              <a:gd name="T8" fmla="*/ 126 w 170"/>
              <a:gd name="T9" fmla="*/ 20 h 170"/>
              <a:gd name="T10" fmla="*/ 116 w 170"/>
              <a:gd name="T11" fmla="*/ 27 h 170"/>
              <a:gd name="T12" fmla="*/ 106 w 170"/>
              <a:gd name="T13" fmla="*/ 24 h 170"/>
              <a:gd name="T14" fmla="*/ 102 w 170"/>
              <a:gd name="T15" fmla="*/ 10 h 170"/>
              <a:gd name="T16" fmla="*/ 78 w 170"/>
              <a:gd name="T17" fmla="*/ 0 h 170"/>
              <a:gd name="T18" fmla="*/ 68 w 170"/>
              <a:gd name="T19" fmla="*/ 18 h 170"/>
              <a:gd name="T20" fmla="*/ 57 w 170"/>
              <a:gd name="T21" fmla="*/ 26 h 170"/>
              <a:gd name="T22" fmla="*/ 50 w 170"/>
              <a:gd name="T23" fmla="*/ 26 h 170"/>
              <a:gd name="T24" fmla="*/ 37 w 170"/>
              <a:gd name="T25" fmla="*/ 17 h 170"/>
              <a:gd name="T26" fmla="*/ 20 w 170"/>
              <a:gd name="T27" fmla="*/ 29 h 170"/>
              <a:gd name="T28" fmla="*/ 20 w 170"/>
              <a:gd name="T29" fmla="*/ 44 h 170"/>
              <a:gd name="T30" fmla="*/ 27 w 170"/>
              <a:gd name="T31" fmla="*/ 57 h 170"/>
              <a:gd name="T32" fmla="*/ 19 w 170"/>
              <a:gd name="T33" fmla="*/ 68 h 170"/>
              <a:gd name="T34" fmla="*/ 0 w 170"/>
              <a:gd name="T35" fmla="*/ 78 h 170"/>
              <a:gd name="T36" fmla="*/ 10 w 170"/>
              <a:gd name="T37" fmla="*/ 102 h 170"/>
              <a:gd name="T38" fmla="*/ 24 w 170"/>
              <a:gd name="T39" fmla="*/ 106 h 170"/>
              <a:gd name="T40" fmla="*/ 26 w 170"/>
              <a:gd name="T41" fmla="*/ 120 h 170"/>
              <a:gd name="T42" fmla="*/ 20 w 170"/>
              <a:gd name="T43" fmla="*/ 140 h 170"/>
              <a:gd name="T44" fmla="*/ 37 w 170"/>
              <a:gd name="T45" fmla="*/ 153 h 170"/>
              <a:gd name="T46" fmla="*/ 50 w 170"/>
              <a:gd name="T47" fmla="*/ 144 h 170"/>
              <a:gd name="T48" fmla="*/ 57 w 170"/>
              <a:gd name="T49" fmla="*/ 143 h 170"/>
              <a:gd name="T50" fmla="*/ 68 w 170"/>
              <a:gd name="T51" fmla="*/ 151 h 170"/>
              <a:gd name="T52" fmla="*/ 78 w 170"/>
              <a:gd name="T53" fmla="*/ 170 h 170"/>
              <a:gd name="T54" fmla="*/ 102 w 170"/>
              <a:gd name="T55" fmla="*/ 159 h 170"/>
              <a:gd name="T56" fmla="*/ 106 w 170"/>
              <a:gd name="T57" fmla="*/ 146 h 170"/>
              <a:gd name="T58" fmla="*/ 116 w 170"/>
              <a:gd name="T59" fmla="*/ 142 h 170"/>
              <a:gd name="T60" fmla="*/ 126 w 170"/>
              <a:gd name="T61" fmla="*/ 149 h 170"/>
              <a:gd name="T62" fmla="*/ 140 w 170"/>
              <a:gd name="T63" fmla="*/ 149 h 170"/>
              <a:gd name="T64" fmla="*/ 150 w 170"/>
              <a:gd name="T65" fmla="*/ 125 h 170"/>
              <a:gd name="T66" fmla="*/ 143 w 170"/>
              <a:gd name="T67" fmla="*/ 113 h 170"/>
              <a:gd name="T68" fmla="*/ 152 w 170"/>
              <a:gd name="T69" fmla="*/ 102 h 170"/>
              <a:gd name="T70" fmla="*/ 170 w 170"/>
              <a:gd name="T71" fmla="*/ 91 h 170"/>
              <a:gd name="T72" fmla="*/ 160 w 170"/>
              <a:gd name="T73" fmla="*/ 68 h 170"/>
              <a:gd name="T74" fmla="*/ 85 w 170"/>
              <a:gd name="T75" fmla="*/ 115 h 170"/>
              <a:gd name="T76" fmla="*/ 85 w 170"/>
              <a:gd name="T77" fmla="*/ 54 h 170"/>
              <a:gd name="T78" fmla="*/ 116 w 170"/>
              <a:gd name="T79"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70">
                <a:moveTo>
                  <a:pt x="160" y="68"/>
                </a:moveTo>
                <a:cubicBezTo>
                  <a:pt x="152" y="68"/>
                  <a:pt x="152" y="68"/>
                  <a:pt x="152" y="68"/>
                </a:cubicBezTo>
                <a:cubicBezTo>
                  <a:pt x="149" y="68"/>
                  <a:pt x="147" y="66"/>
                  <a:pt x="146" y="63"/>
                </a:cubicBezTo>
                <a:cubicBezTo>
                  <a:pt x="145" y="61"/>
                  <a:pt x="144" y="59"/>
                  <a:pt x="143" y="57"/>
                </a:cubicBezTo>
                <a:cubicBezTo>
                  <a:pt x="142" y="55"/>
                  <a:pt x="143" y="51"/>
                  <a:pt x="144" y="50"/>
                </a:cubicBezTo>
                <a:cubicBezTo>
                  <a:pt x="150" y="44"/>
                  <a:pt x="150" y="44"/>
                  <a:pt x="150" y="44"/>
                </a:cubicBezTo>
                <a:cubicBezTo>
                  <a:pt x="154" y="40"/>
                  <a:pt x="154" y="33"/>
                  <a:pt x="150" y="29"/>
                </a:cubicBezTo>
                <a:cubicBezTo>
                  <a:pt x="140" y="20"/>
                  <a:pt x="140" y="20"/>
                  <a:pt x="140" y="20"/>
                </a:cubicBezTo>
                <a:cubicBezTo>
                  <a:pt x="139" y="18"/>
                  <a:pt x="136" y="17"/>
                  <a:pt x="133" y="17"/>
                </a:cubicBezTo>
                <a:cubicBezTo>
                  <a:pt x="130" y="17"/>
                  <a:pt x="128" y="18"/>
                  <a:pt x="126" y="20"/>
                </a:cubicBezTo>
                <a:cubicBezTo>
                  <a:pt x="120" y="26"/>
                  <a:pt x="120" y="26"/>
                  <a:pt x="120" y="26"/>
                </a:cubicBezTo>
                <a:cubicBezTo>
                  <a:pt x="119" y="27"/>
                  <a:pt x="117" y="27"/>
                  <a:pt x="116" y="27"/>
                </a:cubicBezTo>
                <a:cubicBezTo>
                  <a:pt x="115" y="27"/>
                  <a:pt x="114" y="27"/>
                  <a:pt x="113" y="27"/>
                </a:cubicBezTo>
                <a:cubicBezTo>
                  <a:pt x="111" y="25"/>
                  <a:pt x="109" y="25"/>
                  <a:pt x="106" y="24"/>
                </a:cubicBezTo>
                <a:cubicBezTo>
                  <a:pt x="104" y="23"/>
                  <a:pt x="102" y="20"/>
                  <a:pt x="102" y="18"/>
                </a:cubicBezTo>
                <a:cubicBezTo>
                  <a:pt x="102" y="10"/>
                  <a:pt x="102" y="10"/>
                  <a:pt x="102" y="10"/>
                </a:cubicBezTo>
                <a:cubicBezTo>
                  <a:pt x="102" y="4"/>
                  <a:pt x="97" y="0"/>
                  <a:pt x="92" y="0"/>
                </a:cubicBezTo>
                <a:cubicBezTo>
                  <a:pt x="78" y="0"/>
                  <a:pt x="78" y="0"/>
                  <a:pt x="78" y="0"/>
                </a:cubicBezTo>
                <a:cubicBezTo>
                  <a:pt x="73" y="0"/>
                  <a:pt x="68" y="4"/>
                  <a:pt x="68" y="10"/>
                </a:cubicBezTo>
                <a:cubicBezTo>
                  <a:pt x="68" y="18"/>
                  <a:pt x="68" y="18"/>
                  <a:pt x="68" y="18"/>
                </a:cubicBezTo>
                <a:cubicBezTo>
                  <a:pt x="68" y="20"/>
                  <a:pt x="66" y="23"/>
                  <a:pt x="64" y="24"/>
                </a:cubicBezTo>
                <a:cubicBezTo>
                  <a:pt x="61" y="25"/>
                  <a:pt x="59" y="25"/>
                  <a:pt x="57" y="26"/>
                </a:cubicBezTo>
                <a:cubicBezTo>
                  <a:pt x="56" y="27"/>
                  <a:pt x="55" y="27"/>
                  <a:pt x="54" y="27"/>
                </a:cubicBezTo>
                <a:cubicBezTo>
                  <a:pt x="53" y="27"/>
                  <a:pt x="51" y="27"/>
                  <a:pt x="50" y="26"/>
                </a:cubicBezTo>
                <a:cubicBezTo>
                  <a:pt x="44" y="20"/>
                  <a:pt x="44" y="20"/>
                  <a:pt x="44" y="20"/>
                </a:cubicBezTo>
                <a:cubicBezTo>
                  <a:pt x="42" y="18"/>
                  <a:pt x="40" y="17"/>
                  <a:pt x="37" y="17"/>
                </a:cubicBezTo>
                <a:cubicBezTo>
                  <a:pt x="34" y="17"/>
                  <a:pt x="32" y="18"/>
                  <a:pt x="30" y="20"/>
                </a:cubicBezTo>
                <a:cubicBezTo>
                  <a:pt x="20" y="29"/>
                  <a:pt x="20" y="29"/>
                  <a:pt x="20" y="29"/>
                </a:cubicBezTo>
                <a:cubicBezTo>
                  <a:pt x="18" y="31"/>
                  <a:pt x="17" y="34"/>
                  <a:pt x="17" y="37"/>
                </a:cubicBezTo>
                <a:cubicBezTo>
                  <a:pt x="17" y="39"/>
                  <a:pt x="18" y="42"/>
                  <a:pt x="20" y="44"/>
                </a:cubicBezTo>
                <a:cubicBezTo>
                  <a:pt x="26" y="50"/>
                  <a:pt x="26" y="50"/>
                  <a:pt x="26" y="50"/>
                </a:cubicBezTo>
                <a:cubicBezTo>
                  <a:pt x="28" y="51"/>
                  <a:pt x="28" y="55"/>
                  <a:pt x="27" y="57"/>
                </a:cubicBezTo>
                <a:cubicBezTo>
                  <a:pt x="26" y="59"/>
                  <a:pt x="25" y="61"/>
                  <a:pt x="24" y="63"/>
                </a:cubicBezTo>
                <a:cubicBezTo>
                  <a:pt x="23" y="66"/>
                  <a:pt x="21" y="68"/>
                  <a:pt x="19" y="68"/>
                </a:cubicBezTo>
                <a:cubicBezTo>
                  <a:pt x="10" y="68"/>
                  <a:pt x="10" y="68"/>
                  <a:pt x="10" y="68"/>
                </a:cubicBezTo>
                <a:cubicBezTo>
                  <a:pt x="5" y="68"/>
                  <a:pt x="0" y="72"/>
                  <a:pt x="0" y="78"/>
                </a:cubicBezTo>
                <a:cubicBezTo>
                  <a:pt x="0" y="91"/>
                  <a:pt x="0" y="91"/>
                  <a:pt x="0" y="91"/>
                </a:cubicBezTo>
                <a:cubicBezTo>
                  <a:pt x="0" y="97"/>
                  <a:pt x="5" y="102"/>
                  <a:pt x="10" y="102"/>
                </a:cubicBezTo>
                <a:cubicBezTo>
                  <a:pt x="19" y="102"/>
                  <a:pt x="19" y="102"/>
                  <a:pt x="19" y="102"/>
                </a:cubicBezTo>
                <a:cubicBezTo>
                  <a:pt x="21" y="102"/>
                  <a:pt x="23" y="104"/>
                  <a:pt x="24" y="106"/>
                </a:cubicBezTo>
                <a:cubicBezTo>
                  <a:pt x="25" y="108"/>
                  <a:pt x="26" y="110"/>
                  <a:pt x="27" y="113"/>
                </a:cubicBezTo>
                <a:cubicBezTo>
                  <a:pt x="28" y="115"/>
                  <a:pt x="28" y="118"/>
                  <a:pt x="26" y="120"/>
                </a:cubicBezTo>
                <a:cubicBezTo>
                  <a:pt x="20" y="125"/>
                  <a:pt x="20" y="125"/>
                  <a:pt x="20" y="125"/>
                </a:cubicBezTo>
                <a:cubicBezTo>
                  <a:pt x="16" y="129"/>
                  <a:pt x="16" y="136"/>
                  <a:pt x="20" y="140"/>
                </a:cubicBezTo>
                <a:cubicBezTo>
                  <a:pt x="30" y="149"/>
                  <a:pt x="30" y="149"/>
                  <a:pt x="30" y="149"/>
                </a:cubicBezTo>
                <a:cubicBezTo>
                  <a:pt x="32" y="151"/>
                  <a:pt x="34" y="153"/>
                  <a:pt x="37" y="153"/>
                </a:cubicBezTo>
                <a:cubicBezTo>
                  <a:pt x="40" y="153"/>
                  <a:pt x="42" y="151"/>
                  <a:pt x="44" y="149"/>
                </a:cubicBezTo>
                <a:cubicBezTo>
                  <a:pt x="50" y="144"/>
                  <a:pt x="50" y="144"/>
                  <a:pt x="50" y="144"/>
                </a:cubicBezTo>
                <a:cubicBezTo>
                  <a:pt x="51" y="143"/>
                  <a:pt x="53" y="142"/>
                  <a:pt x="54" y="142"/>
                </a:cubicBezTo>
                <a:cubicBezTo>
                  <a:pt x="55" y="142"/>
                  <a:pt x="56" y="142"/>
                  <a:pt x="57" y="143"/>
                </a:cubicBezTo>
                <a:cubicBezTo>
                  <a:pt x="59" y="144"/>
                  <a:pt x="61" y="145"/>
                  <a:pt x="64" y="146"/>
                </a:cubicBezTo>
                <a:cubicBezTo>
                  <a:pt x="66" y="146"/>
                  <a:pt x="68" y="149"/>
                  <a:pt x="68" y="151"/>
                </a:cubicBezTo>
                <a:cubicBezTo>
                  <a:pt x="68" y="159"/>
                  <a:pt x="68" y="159"/>
                  <a:pt x="68" y="159"/>
                </a:cubicBezTo>
                <a:cubicBezTo>
                  <a:pt x="68" y="165"/>
                  <a:pt x="73" y="170"/>
                  <a:pt x="78" y="170"/>
                </a:cubicBezTo>
                <a:cubicBezTo>
                  <a:pt x="92" y="170"/>
                  <a:pt x="92" y="170"/>
                  <a:pt x="92" y="170"/>
                </a:cubicBezTo>
                <a:cubicBezTo>
                  <a:pt x="97" y="170"/>
                  <a:pt x="102" y="165"/>
                  <a:pt x="102" y="159"/>
                </a:cubicBezTo>
                <a:cubicBezTo>
                  <a:pt x="102" y="151"/>
                  <a:pt x="102" y="151"/>
                  <a:pt x="102" y="151"/>
                </a:cubicBezTo>
                <a:cubicBezTo>
                  <a:pt x="102" y="149"/>
                  <a:pt x="104" y="146"/>
                  <a:pt x="106" y="146"/>
                </a:cubicBezTo>
                <a:cubicBezTo>
                  <a:pt x="109" y="145"/>
                  <a:pt x="111" y="144"/>
                  <a:pt x="113" y="143"/>
                </a:cubicBezTo>
                <a:cubicBezTo>
                  <a:pt x="114" y="142"/>
                  <a:pt x="115" y="142"/>
                  <a:pt x="116" y="142"/>
                </a:cubicBezTo>
                <a:cubicBezTo>
                  <a:pt x="117" y="142"/>
                  <a:pt x="119" y="143"/>
                  <a:pt x="120" y="144"/>
                </a:cubicBezTo>
                <a:cubicBezTo>
                  <a:pt x="126" y="149"/>
                  <a:pt x="126" y="149"/>
                  <a:pt x="126" y="149"/>
                </a:cubicBezTo>
                <a:cubicBezTo>
                  <a:pt x="128" y="151"/>
                  <a:pt x="130" y="153"/>
                  <a:pt x="133" y="153"/>
                </a:cubicBezTo>
                <a:cubicBezTo>
                  <a:pt x="136" y="153"/>
                  <a:pt x="139" y="151"/>
                  <a:pt x="140" y="149"/>
                </a:cubicBezTo>
                <a:cubicBezTo>
                  <a:pt x="150" y="140"/>
                  <a:pt x="150" y="140"/>
                  <a:pt x="150" y="140"/>
                </a:cubicBezTo>
                <a:cubicBezTo>
                  <a:pt x="154" y="136"/>
                  <a:pt x="154" y="129"/>
                  <a:pt x="150" y="125"/>
                </a:cubicBezTo>
                <a:cubicBezTo>
                  <a:pt x="144" y="120"/>
                  <a:pt x="144" y="120"/>
                  <a:pt x="144" y="120"/>
                </a:cubicBezTo>
                <a:cubicBezTo>
                  <a:pt x="143" y="118"/>
                  <a:pt x="142" y="115"/>
                  <a:pt x="143" y="113"/>
                </a:cubicBezTo>
                <a:cubicBezTo>
                  <a:pt x="144" y="110"/>
                  <a:pt x="145" y="108"/>
                  <a:pt x="146" y="106"/>
                </a:cubicBezTo>
                <a:cubicBezTo>
                  <a:pt x="147" y="104"/>
                  <a:pt x="149" y="102"/>
                  <a:pt x="152" y="102"/>
                </a:cubicBezTo>
                <a:cubicBezTo>
                  <a:pt x="160" y="102"/>
                  <a:pt x="160" y="102"/>
                  <a:pt x="160" y="102"/>
                </a:cubicBezTo>
                <a:cubicBezTo>
                  <a:pt x="165" y="102"/>
                  <a:pt x="170" y="97"/>
                  <a:pt x="170" y="91"/>
                </a:cubicBezTo>
                <a:cubicBezTo>
                  <a:pt x="170" y="78"/>
                  <a:pt x="170" y="78"/>
                  <a:pt x="170" y="78"/>
                </a:cubicBezTo>
                <a:cubicBezTo>
                  <a:pt x="170" y="72"/>
                  <a:pt x="165" y="68"/>
                  <a:pt x="160" y="68"/>
                </a:cubicBezTo>
                <a:close/>
                <a:moveTo>
                  <a:pt x="116" y="85"/>
                </a:moveTo>
                <a:cubicBezTo>
                  <a:pt x="116" y="101"/>
                  <a:pt x="102" y="115"/>
                  <a:pt x="85" y="115"/>
                </a:cubicBezTo>
                <a:cubicBezTo>
                  <a:pt x="68" y="115"/>
                  <a:pt x="55" y="101"/>
                  <a:pt x="55" y="85"/>
                </a:cubicBezTo>
                <a:cubicBezTo>
                  <a:pt x="55" y="68"/>
                  <a:pt x="68" y="54"/>
                  <a:pt x="85" y="54"/>
                </a:cubicBezTo>
                <a:cubicBezTo>
                  <a:pt x="102" y="54"/>
                  <a:pt x="116" y="68"/>
                  <a:pt x="116" y="85"/>
                </a:cubicBezTo>
                <a:close/>
                <a:moveTo>
                  <a:pt x="116" y="85"/>
                </a:moveTo>
                <a:cubicBezTo>
                  <a:pt x="116" y="85"/>
                  <a:pt x="116" y="85"/>
                  <a:pt x="116" y="85"/>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68" name="PA-任意多边形 15">
            <a:extLst>
              <a:ext uri="{FF2B5EF4-FFF2-40B4-BE49-F238E27FC236}">
                <a16:creationId xmlns:a16="http://schemas.microsoft.com/office/drawing/2014/main" id="{835D31F0-B895-48D9-B872-266A55C94768}"/>
              </a:ext>
            </a:extLst>
          </p:cNvPr>
          <p:cNvSpPr>
            <a:spLocks noEditPoints="1"/>
          </p:cNvSpPr>
          <p:nvPr>
            <p:custDataLst>
              <p:tags r:id="rId11"/>
            </p:custDataLst>
          </p:nvPr>
        </p:nvSpPr>
        <p:spPr bwMode="auto">
          <a:xfrm>
            <a:off x="3760280" y="2844723"/>
            <a:ext cx="233025" cy="243967"/>
          </a:xfrm>
          <a:custGeom>
            <a:avLst/>
            <a:gdLst>
              <a:gd name="T0" fmla="*/ 149 w 183"/>
              <a:gd name="T1" fmla="*/ 117 h 184"/>
              <a:gd name="T2" fmla="*/ 123 w 183"/>
              <a:gd name="T3" fmla="*/ 129 h 184"/>
              <a:gd name="T4" fmla="*/ 66 w 183"/>
              <a:gd name="T5" fmla="*/ 100 h 184"/>
              <a:gd name="T6" fmla="*/ 67 w 183"/>
              <a:gd name="T7" fmla="*/ 92 h 184"/>
              <a:gd name="T8" fmla="*/ 66 w 183"/>
              <a:gd name="T9" fmla="*/ 82 h 184"/>
              <a:gd name="T10" fmla="*/ 122 w 183"/>
              <a:gd name="T11" fmla="*/ 53 h 184"/>
              <a:gd name="T12" fmla="*/ 149 w 183"/>
              <a:gd name="T13" fmla="*/ 67 h 184"/>
              <a:gd name="T14" fmla="*/ 183 w 183"/>
              <a:gd name="T15" fmla="*/ 33 h 184"/>
              <a:gd name="T16" fmla="*/ 149 w 183"/>
              <a:gd name="T17" fmla="*/ 0 h 184"/>
              <a:gd name="T18" fmla="*/ 116 w 183"/>
              <a:gd name="T19" fmla="*/ 33 h 184"/>
              <a:gd name="T20" fmla="*/ 117 w 183"/>
              <a:gd name="T21" fmla="*/ 42 h 184"/>
              <a:gd name="T22" fmla="*/ 60 w 183"/>
              <a:gd name="T23" fmla="*/ 71 h 184"/>
              <a:gd name="T24" fmla="*/ 34 w 183"/>
              <a:gd name="T25" fmla="*/ 58 h 184"/>
              <a:gd name="T26" fmla="*/ 0 w 183"/>
              <a:gd name="T27" fmla="*/ 92 h 184"/>
              <a:gd name="T28" fmla="*/ 34 w 183"/>
              <a:gd name="T29" fmla="*/ 125 h 184"/>
              <a:gd name="T30" fmla="*/ 60 w 183"/>
              <a:gd name="T31" fmla="*/ 112 h 184"/>
              <a:gd name="T32" fmla="*/ 117 w 183"/>
              <a:gd name="T33" fmla="*/ 141 h 184"/>
              <a:gd name="T34" fmla="*/ 115 w 183"/>
              <a:gd name="T35" fmla="*/ 150 h 184"/>
              <a:gd name="T36" fmla="*/ 149 w 183"/>
              <a:gd name="T37" fmla="*/ 184 h 184"/>
              <a:gd name="T38" fmla="*/ 183 w 183"/>
              <a:gd name="T39" fmla="*/ 150 h 184"/>
              <a:gd name="T40" fmla="*/ 149 w 183"/>
              <a:gd name="T41" fmla="*/ 117 h 184"/>
              <a:gd name="T42" fmla="*/ 149 w 183"/>
              <a:gd name="T43" fmla="*/ 117 h 184"/>
              <a:gd name="T44" fmla="*/ 149 w 183"/>
              <a:gd name="T45" fmla="*/ 1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184">
                <a:moveTo>
                  <a:pt x="149" y="117"/>
                </a:moveTo>
                <a:cubicBezTo>
                  <a:pt x="138" y="117"/>
                  <a:pt x="129" y="122"/>
                  <a:pt x="123" y="129"/>
                </a:cubicBezTo>
                <a:cubicBezTo>
                  <a:pt x="66" y="100"/>
                  <a:pt x="66" y="100"/>
                  <a:pt x="66" y="100"/>
                </a:cubicBezTo>
                <a:cubicBezTo>
                  <a:pt x="67" y="98"/>
                  <a:pt x="67" y="95"/>
                  <a:pt x="67" y="92"/>
                </a:cubicBezTo>
                <a:cubicBezTo>
                  <a:pt x="67" y="88"/>
                  <a:pt x="67" y="85"/>
                  <a:pt x="66" y="82"/>
                </a:cubicBezTo>
                <a:cubicBezTo>
                  <a:pt x="122" y="53"/>
                  <a:pt x="122" y="53"/>
                  <a:pt x="122" y="53"/>
                </a:cubicBezTo>
                <a:cubicBezTo>
                  <a:pt x="128" y="61"/>
                  <a:pt x="138" y="67"/>
                  <a:pt x="149" y="67"/>
                </a:cubicBezTo>
                <a:cubicBezTo>
                  <a:pt x="168" y="67"/>
                  <a:pt x="183" y="52"/>
                  <a:pt x="183" y="33"/>
                </a:cubicBezTo>
                <a:cubicBezTo>
                  <a:pt x="183" y="15"/>
                  <a:pt x="168" y="0"/>
                  <a:pt x="149" y="0"/>
                </a:cubicBezTo>
                <a:cubicBezTo>
                  <a:pt x="131" y="0"/>
                  <a:pt x="116" y="15"/>
                  <a:pt x="116" y="33"/>
                </a:cubicBezTo>
                <a:cubicBezTo>
                  <a:pt x="116" y="36"/>
                  <a:pt x="116" y="39"/>
                  <a:pt x="117" y="42"/>
                </a:cubicBezTo>
                <a:cubicBezTo>
                  <a:pt x="60" y="71"/>
                  <a:pt x="60" y="71"/>
                  <a:pt x="60" y="71"/>
                </a:cubicBezTo>
                <a:cubicBezTo>
                  <a:pt x="54" y="63"/>
                  <a:pt x="44" y="58"/>
                  <a:pt x="34" y="58"/>
                </a:cubicBezTo>
                <a:cubicBezTo>
                  <a:pt x="15" y="58"/>
                  <a:pt x="0" y="73"/>
                  <a:pt x="0" y="92"/>
                </a:cubicBezTo>
                <a:cubicBezTo>
                  <a:pt x="0" y="110"/>
                  <a:pt x="15" y="125"/>
                  <a:pt x="34" y="125"/>
                </a:cubicBezTo>
                <a:cubicBezTo>
                  <a:pt x="45" y="125"/>
                  <a:pt x="54" y="120"/>
                  <a:pt x="60" y="112"/>
                </a:cubicBezTo>
                <a:cubicBezTo>
                  <a:pt x="117" y="141"/>
                  <a:pt x="117" y="141"/>
                  <a:pt x="117" y="141"/>
                </a:cubicBezTo>
                <a:cubicBezTo>
                  <a:pt x="116" y="144"/>
                  <a:pt x="115" y="147"/>
                  <a:pt x="115" y="150"/>
                </a:cubicBezTo>
                <a:cubicBezTo>
                  <a:pt x="115" y="169"/>
                  <a:pt x="131" y="184"/>
                  <a:pt x="149" y="184"/>
                </a:cubicBezTo>
                <a:cubicBezTo>
                  <a:pt x="168" y="184"/>
                  <a:pt x="183" y="169"/>
                  <a:pt x="183" y="150"/>
                </a:cubicBezTo>
                <a:cubicBezTo>
                  <a:pt x="183" y="132"/>
                  <a:pt x="168" y="117"/>
                  <a:pt x="149" y="117"/>
                </a:cubicBezTo>
                <a:close/>
                <a:moveTo>
                  <a:pt x="149" y="117"/>
                </a:moveTo>
                <a:cubicBezTo>
                  <a:pt x="149" y="117"/>
                  <a:pt x="149" y="117"/>
                  <a:pt x="149" y="11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69" name="PA-任意多边形 16">
            <a:extLst>
              <a:ext uri="{FF2B5EF4-FFF2-40B4-BE49-F238E27FC236}">
                <a16:creationId xmlns:a16="http://schemas.microsoft.com/office/drawing/2014/main" id="{31398E44-A66B-4932-B4DE-A119D43417C7}"/>
              </a:ext>
            </a:extLst>
          </p:cNvPr>
          <p:cNvSpPr>
            <a:spLocks noEditPoints="1"/>
          </p:cNvSpPr>
          <p:nvPr>
            <p:custDataLst>
              <p:tags r:id="rId12"/>
            </p:custDataLst>
          </p:nvPr>
        </p:nvSpPr>
        <p:spPr bwMode="auto">
          <a:xfrm>
            <a:off x="5228621" y="3975277"/>
            <a:ext cx="62896" cy="128404"/>
          </a:xfrm>
          <a:custGeom>
            <a:avLst/>
            <a:gdLst>
              <a:gd name="T0" fmla="*/ 30 w 50"/>
              <a:gd name="T1" fmla="*/ 40 h 97"/>
              <a:gd name="T2" fmla="*/ 18 w 50"/>
              <a:gd name="T3" fmla="*/ 31 h 97"/>
              <a:gd name="T4" fmla="*/ 24 w 50"/>
              <a:gd name="T5" fmla="*/ 25 h 97"/>
              <a:gd name="T6" fmla="*/ 32 w 50"/>
              <a:gd name="T7" fmla="*/ 28 h 97"/>
              <a:gd name="T8" fmla="*/ 38 w 50"/>
              <a:gd name="T9" fmla="*/ 31 h 97"/>
              <a:gd name="T10" fmla="*/ 46 w 50"/>
              <a:gd name="T11" fmla="*/ 22 h 97"/>
              <a:gd name="T12" fmla="*/ 41 w 50"/>
              <a:gd name="T13" fmla="*/ 15 h 97"/>
              <a:gd name="T14" fmla="*/ 33 w 50"/>
              <a:gd name="T15" fmla="*/ 11 h 97"/>
              <a:gd name="T16" fmla="*/ 33 w 50"/>
              <a:gd name="T17" fmla="*/ 7 h 97"/>
              <a:gd name="T18" fmla="*/ 27 w 50"/>
              <a:gd name="T19" fmla="*/ 0 h 97"/>
              <a:gd name="T20" fmla="*/ 22 w 50"/>
              <a:gd name="T21" fmla="*/ 0 h 97"/>
              <a:gd name="T22" fmla="*/ 15 w 50"/>
              <a:gd name="T23" fmla="*/ 7 h 97"/>
              <a:gd name="T24" fmla="*/ 15 w 50"/>
              <a:gd name="T25" fmla="*/ 11 h 97"/>
              <a:gd name="T26" fmla="*/ 1 w 50"/>
              <a:gd name="T27" fmla="*/ 31 h 97"/>
              <a:gd name="T28" fmla="*/ 23 w 50"/>
              <a:gd name="T29" fmla="*/ 54 h 97"/>
              <a:gd name="T30" fmla="*/ 33 w 50"/>
              <a:gd name="T31" fmla="*/ 64 h 97"/>
              <a:gd name="T32" fmla="*/ 23 w 50"/>
              <a:gd name="T33" fmla="*/ 72 h 97"/>
              <a:gd name="T34" fmla="*/ 14 w 50"/>
              <a:gd name="T35" fmla="*/ 69 h 97"/>
              <a:gd name="T36" fmla="*/ 8 w 50"/>
              <a:gd name="T37" fmla="*/ 66 h 97"/>
              <a:gd name="T38" fmla="*/ 0 w 50"/>
              <a:gd name="T39" fmla="*/ 75 h 97"/>
              <a:gd name="T40" fmla="*/ 4 w 50"/>
              <a:gd name="T41" fmla="*/ 82 h 97"/>
              <a:gd name="T42" fmla="*/ 15 w 50"/>
              <a:gd name="T43" fmla="*/ 87 h 97"/>
              <a:gd name="T44" fmla="*/ 15 w 50"/>
              <a:gd name="T45" fmla="*/ 90 h 97"/>
              <a:gd name="T46" fmla="*/ 22 w 50"/>
              <a:gd name="T47" fmla="*/ 97 h 97"/>
              <a:gd name="T48" fmla="*/ 27 w 50"/>
              <a:gd name="T49" fmla="*/ 97 h 97"/>
              <a:gd name="T50" fmla="*/ 33 w 50"/>
              <a:gd name="T51" fmla="*/ 90 h 97"/>
              <a:gd name="T52" fmla="*/ 33 w 50"/>
              <a:gd name="T53" fmla="*/ 87 h 97"/>
              <a:gd name="T54" fmla="*/ 50 w 50"/>
              <a:gd name="T55" fmla="*/ 63 h 97"/>
              <a:gd name="T56" fmla="*/ 30 w 50"/>
              <a:gd name="T57" fmla="*/ 40 h 97"/>
              <a:gd name="T58" fmla="*/ 30 w 50"/>
              <a:gd name="T59" fmla="*/ 40 h 97"/>
              <a:gd name="T60" fmla="*/ 30 w 50"/>
              <a:gd name="T61"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97">
                <a:moveTo>
                  <a:pt x="30" y="40"/>
                </a:moveTo>
                <a:cubicBezTo>
                  <a:pt x="24" y="37"/>
                  <a:pt x="18" y="36"/>
                  <a:pt x="18" y="31"/>
                </a:cubicBezTo>
                <a:cubicBezTo>
                  <a:pt x="18" y="27"/>
                  <a:pt x="20" y="25"/>
                  <a:pt x="24" y="25"/>
                </a:cubicBezTo>
                <a:cubicBezTo>
                  <a:pt x="27" y="25"/>
                  <a:pt x="29" y="26"/>
                  <a:pt x="32" y="28"/>
                </a:cubicBezTo>
                <a:cubicBezTo>
                  <a:pt x="33" y="30"/>
                  <a:pt x="35" y="31"/>
                  <a:pt x="38" y="31"/>
                </a:cubicBezTo>
                <a:cubicBezTo>
                  <a:pt x="42" y="31"/>
                  <a:pt x="46" y="26"/>
                  <a:pt x="46" y="22"/>
                </a:cubicBezTo>
                <a:cubicBezTo>
                  <a:pt x="46" y="19"/>
                  <a:pt x="44" y="17"/>
                  <a:pt x="41" y="15"/>
                </a:cubicBezTo>
                <a:cubicBezTo>
                  <a:pt x="39" y="13"/>
                  <a:pt x="36" y="12"/>
                  <a:pt x="33" y="11"/>
                </a:cubicBezTo>
                <a:cubicBezTo>
                  <a:pt x="33" y="7"/>
                  <a:pt x="33" y="7"/>
                  <a:pt x="33" y="7"/>
                </a:cubicBezTo>
                <a:cubicBezTo>
                  <a:pt x="33" y="3"/>
                  <a:pt x="30" y="0"/>
                  <a:pt x="27" y="0"/>
                </a:cubicBezTo>
                <a:cubicBezTo>
                  <a:pt x="22" y="0"/>
                  <a:pt x="22" y="0"/>
                  <a:pt x="22" y="0"/>
                </a:cubicBezTo>
                <a:cubicBezTo>
                  <a:pt x="18" y="0"/>
                  <a:pt x="15" y="3"/>
                  <a:pt x="15" y="7"/>
                </a:cubicBezTo>
                <a:cubicBezTo>
                  <a:pt x="15" y="11"/>
                  <a:pt x="15" y="11"/>
                  <a:pt x="15" y="11"/>
                </a:cubicBezTo>
                <a:cubicBezTo>
                  <a:pt x="6" y="15"/>
                  <a:pt x="1" y="23"/>
                  <a:pt x="1" y="31"/>
                </a:cubicBezTo>
                <a:cubicBezTo>
                  <a:pt x="1" y="44"/>
                  <a:pt x="13" y="50"/>
                  <a:pt x="23" y="54"/>
                </a:cubicBezTo>
                <a:cubicBezTo>
                  <a:pt x="31" y="58"/>
                  <a:pt x="33" y="60"/>
                  <a:pt x="33" y="64"/>
                </a:cubicBezTo>
                <a:cubicBezTo>
                  <a:pt x="33" y="69"/>
                  <a:pt x="28" y="72"/>
                  <a:pt x="23" y="72"/>
                </a:cubicBezTo>
                <a:cubicBezTo>
                  <a:pt x="20" y="72"/>
                  <a:pt x="17" y="72"/>
                  <a:pt x="14" y="69"/>
                </a:cubicBezTo>
                <a:cubicBezTo>
                  <a:pt x="12" y="68"/>
                  <a:pt x="10" y="66"/>
                  <a:pt x="8" y="66"/>
                </a:cubicBezTo>
                <a:cubicBezTo>
                  <a:pt x="3" y="66"/>
                  <a:pt x="0" y="71"/>
                  <a:pt x="0" y="75"/>
                </a:cubicBezTo>
                <a:cubicBezTo>
                  <a:pt x="0" y="78"/>
                  <a:pt x="1" y="80"/>
                  <a:pt x="4" y="82"/>
                </a:cubicBezTo>
                <a:cubicBezTo>
                  <a:pt x="7" y="84"/>
                  <a:pt x="11" y="86"/>
                  <a:pt x="15" y="87"/>
                </a:cubicBezTo>
                <a:cubicBezTo>
                  <a:pt x="15" y="90"/>
                  <a:pt x="15" y="90"/>
                  <a:pt x="15" y="90"/>
                </a:cubicBezTo>
                <a:cubicBezTo>
                  <a:pt x="15" y="94"/>
                  <a:pt x="18" y="97"/>
                  <a:pt x="22" y="97"/>
                </a:cubicBezTo>
                <a:cubicBezTo>
                  <a:pt x="27" y="97"/>
                  <a:pt x="27" y="97"/>
                  <a:pt x="27" y="97"/>
                </a:cubicBezTo>
                <a:cubicBezTo>
                  <a:pt x="30" y="97"/>
                  <a:pt x="33" y="94"/>
                  <a:pt x="33" y="90"/>
                </a:cubicBezTo>
                <a:cubicBezTo>
                  <a:pt x="33" y="87"/>
                  <a:pt x="33" y="87"/>
                  <a:pt x="33" y="87"/>
                </a:cubicBezTo>
                <a:cubicBezTo>
                  <a:pt x="43" y="83"/>
                  <a:pt x="50" y="75"/>
                  <a:pt x="50" y="63"/>
                </a:cubicBezTo>
                <a:cubicBezTo>
                  <a:pt x="50" y="51"/>
                  <a:pt x="41" y="46"/>
                  <a:pt x="30" y="40"/>
                </a:cubicBezTo>
                <a:close/>
                <a:moveTo>
                  <a:pt x="30" y="40"/>
                </a:moveTo>
                <a:cubicBezTo>
                  <a:pt x="30" y="40"/>
                  <a:pt x="30" y="40"/>
                  <a:pt x="30" y="4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70" name="PA-任意多边形 17">
            <a:extLst>
              <a:ext uri="{FF2B5EF4-FFF2-40B4-BE49-F238E27FC236}">
                <a16:creationId xmlns:a16="http://schemas.microsoft.com/office/drawing/2014/main" id="{7146062E-A054-433B-937C-67BED21F128C}"/>
              </a:ext>
            </a:extLst>
          </p:cNvPr>
          <p:cNvSpPr>
            <a:spLocks noEditPoints="1"/>
          </p:cNvSpPr>
          <p:nvPr>
            <p:custDataLst>
              <p:tags r:id="rId13"/>
            </p:custDataLst>
          </p:nvPr>
        </p:nvSpPr>
        <p:spPr bwMode="auto">
          <a:xfrm>
            <a:off x="5144949" y="3920176"/>
            <a:ext cx="231994" cy="240757"/>
          </a:xfrm>
          <a:custGeom>
            <a:avLst/>
            <a:gdLst>
              <a:gd name="T0" fmla="*/ 91 w 182"/>
              <a:gd name="T1" fmla="*/ 0 h 182"/>
              <a:gd name="T2" fmla="*/ 0 w 182"/>
              <a:gd name="T3" fmla="*/ 91 h 182"/>
              <a:gd name="T4" fmla="*/ 91 w 182"/>
              <a:gd name="T5" fmla="*/ 182 h 182"/>
              <a:gd name="T6" fmla="*/ 182 w 182"/>
              <a:gd name="T7" fmla="*/ 91 h 182"/>
              <a:gd name="T8" fmla="*/ 91 w 182"/>
              <a:gd name="T9" fmla="*/ 0 h 182"/>
              <a:gd name="T10" fmla="*/ 91 w 182"/>
              <a:gd name="T11" fmla="*/ 156 h 182"/>
              <a:gd name="T12" fmla="*/ 26 w 182"/>
              <a:gd name="T13" fmla="*/ 91 h 182"/>
              <a:gd name="T14" fmla="*/ 91 w 182"/>
              <a:gd name="T15" fmla="*/ 26 h 182"/>
              <a:gd name="T16" fmla="*/ 156 w 182"/>
              <a:gd name="T17" fmla="*/ 91 h 182"/>
              <a:gd name="T18" fmla="*/ 91 w 182"/>
              <a:gd name="T19" fmla="*/ 156 h 182"/>
              <a:gd name="T20" fmla="*/ 91 w 182"/>
              <a:gd name="T21" fmla="*/ 156 h 182"/>
              <a:gd name="T22" fmla="*/ 91 w 182"/>
              <a:gd name="T23" fmla="*/ 15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82">
                <a:moveTo>
                  <a:pt x="91" y="0"/>
                </a:moveTo>
                <a:cubicBezTo>
                  <a:pt x="40" y="0"/>
                  <a:pt x="0" y="41"/>
                  <a:pt x="0" y="91"/>
                </a:cubicBezTo>
                <a:cubicBezTo>
                  <a:pt x="0" y="142"/>
                  <a:pt x="40" y="182"/>
                  <a:pt x="91" y="182"/>
                </a:cubicBezTo>
                <a:cubicBezTo>
                  <a:pt x="141" y="182"/>
                  <a:pt x="182" y="142"/>
                  <a:pt x="182" y="91"/>
                </a:cubicBezTo>
                <a:cubicBezTo>
                  <a:pt x="182" y="41"/>
                  <a:pt x="141" y="0"/>
                  <a:pt x="91" y="0"/>
                </a:cubicBezTo>
                <a:close/>
                <a:moveTo>
                  <a:pt x="91" y="156"/>
                </a:moveTo>
                <a:cubicBezTo>
                  <a:pt x="55" y="156"/>
                  <a:pt x="26" y="127"/>
                  <a:pt x="26" y="91"/>
                </a:cubicBezTo>
                <a:cubicBezTo>
                  <a:pt x="26" y="55"/>
                  <a:pt x="55" y="26"/>
                  <a:pt x="91" y="26"/>
                </a:cubicBezTo>
                <a:cubicBezTo>
                  <a:pt x="127" y="26"/>
                  <a:pt x="156" y="55"/>
                  <a:pt x="156" y="91"/>
                </a:cubicBezTo>
                <a:cubicBezTo>
                  <a:pt x="156" y="127"/>
                  <a:pt x="127" y="156"/>
                  <a:pt x="91" y="156"/>
                </a:cubicBezTo>
                <a:close/>
                <a:moveTo>
                  <a:pt x="91" y="156"/>
                </a:moveTo>
                <a:cubicBezTo>
                  <a:pt x="91" y="156"/>
                  <a:pt x="91" y="156"/>
                  <a:pt x="91" y="15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71" name="PA-任意多边形 18">
            <a:extLst>
              <a:ext uri="{FF2B5EF4-FFF2-40B4-BE49-F238E27FC236}">
                <a16:creationId xmlns:a16="http://schemas.microsoft.com/office/drawing/2014/main" id="{239A8421-E5BB-4B76-A404-571302645EFC}"/>
              </a:ext>
            </a:extLst>
          </p:cNvPr>
          <p:cNvSpPr>
            <a:spLocks noEditPoints="1"/>
          </p:cNvSpPr>
          <p:nvPr>
            <p:custDataLst>
              <p:tags r:id="rId14"/>
            </p:custDataLst>
          </p:nvPr>
        </p:nvSpPr>
        <p:spPr bwMode="auto">
          <a:xfrm>
            <a:off x="3768444" y="3957930"/>
            <a:ext cx="216528" cy="170135"/>
          </a:xfrm>
          <a:custGeom>
            <a:avLst/>
            <a:gdLst>
              <a:gd name="T0" fmla="*/ 160 w 170"/>
              <a:gd name="T1" fmla="*/ 0 h 128"/>
              <a:gd name="T2" fmla="*/ 11 w 170"/>
              <a:gd name="T3" fmla="*/ 0 h 128"/>
              <a:gd name="T4" fmla="*/ 0 w 170"/>
              <a:gd name="T5" fmla="*/ 10 h 128"/>
              <a:gd name="T6" fmla="*/ 0 w 170"/>
              <a:gd name="T7" fmla="*/ 117 h 128"/>
              <a:gd name="T8" fmla="*/ 11 w 170"/>
              <a:gd name="T9" fmla="*/ 128 h 128"/>
              <a:gd name="T10" fmla="*/ 160 w 170"/>
              <a:gd name="T11" fmla="*/ 128 h 128"/>
              <a:gd name="T12" fmla="*/ 170 w 170"/>
              <a:gd name="T13" fmla="*/ 117 h 128"/>
              <a:gd name="T14" fmla="*/ 170 w 170"/>
              <a:gd name="T15" fmla="*/ 10 h 128"/>
              <a:gd name="T16" fmla="*/ 160 w 170"/>
              <a:gd name="T17" fmla="*/ 0 h 128"/>
              <a:gd name="T18" fmla="*/ 157 w 170"/>
              <a:gd name="T19" fmla="*/ 110 h 128"/>
              <a:gd name="T20" fmla="*/ 13 w 170"/>
              <a:gd name="T21" fmla="*/ 110 h 128"/>
              <a:gd name="T22" fmla="*/ 13 w 170"/>
              <a:gd name="T23" fmla="*/ 14 h 128"/>
              <a:gd name="T24" fmla="*/ 157 w 170"/>
              <a:gd name="T25" fmla="*/ 14 h 128"/>
              <a:gd name="T26" fmla="*/ 157 w 170"/>
              <a:gd name="T27" fmla="*/ 110 h 128"/>
              <a:gd name="T28" fmla="*/ 157 w 170"/>
              <a:gd name="T29" fmla="*/ 110 h 128"/>
              <a:gd name="T30" fmla="*/ 157 w 170"/>
              <a:gd name="T31" fmla="*/ 11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 h="128">
                <a:moveTo>
                  <a:pt x="160" y="0"/>
                </a:moveTo>
                <a:cubicBezTo>
                  <a:pt x="11" y="0"/>
                  <a:pt x="11" y="0"/>
                  <a:pt x="11" y="0"/>
                </a:cubicBezTo>
                <a:cubicBezTo>
                  <a:pt x="5" y="0"/>
                  <a:pt x="0" y="4"/>
                  <a:pt x="0" y="10"/>
                </a:cubicBezTo>
                <a:cubicBezTo>
                  <a:pt x="0" y="117"/>
                  <a:pt x="0" y="117"/>
                  <a:pt x="0" y="117"/>
                </a:cubicBezTo>
                <a:cubicBezTo>
                  <a:pt x="0" y="123"/>
                  <a:pt x="5" y="128"/>
                  <a:pt x="11" y="128"/>
                </a:cubicBezTo>
                <a:cubicBezTo>
                  <a:pt x="160" y="128"/>
                  <a:pt x="160" y="128"/>
                  <a:pt x="160" y="128"/>
                </a:cubicBezTo>
                <a:cubicBezTo>
                  <a:pt x="166" y="128"/>
                  <a:pt x="170" y="123"/>
                  <a:pt x="170" y="117"/>
                </a:cubicBezTo>
                <a:cubicBezTo>
                  <a:pt x="170" y="10"/>
                  <a:pt x="170" y="10"/>
                  <a:pt x="170" y="10"/>
                </a:cubicBezTo>
                <a:cubicBezTo>
                  <a:pt x="170" y="4"/>
                  <a:pt x="166" y="0"/>
                  <a:pt x="160" y="0"/>
                </a:cubicBezTo>
                <a:close/>
                <a:moveTo>
                  <a:pt x="157" y="110"/>
                </a:moveTo>
                <a:cubicBezTo>
                  <a:pt x="13" y="110"/>
                  <a:pt x="13" y="110"/>
                  <a:pt x="13" y="110"/>
                </a:cubicBezTo>
                <a:cubicBezTo>
                  <a:pt x="13" y="14"/>
                  <a:pt x="13" y="14"/>
                  <a:pt x="13" y="14"/>
                </a:cubicBezTo>
                <a:cubicBezTo>
                  <a:pt x="157" y="14"/>
                  <a:pt x="157" y="14"/>
                  <a:pt x="157" y="14"/>
                </a:cubicBezTo>
                <a:lnTo>
                  <a:pt x="157" y="110"/>
                </a:lnTo>
                <a:close/>
                <a:moveTo>
                  <a:pt x="157" y="110"/>
                </a:moveTo>
                <a:cubicBezTo>
                  <a:pt x="157" y="110"/>
                  <a:pt x="157" y="110"/>
                  <a:pt x="157" y="11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72" name="PA-任意多边形 19">
            <a:extLst>
              <a:ext uri="{FF2B5EF4-FFF2-40B4-BE49-F238E27FC236}">
                <a16:creationId xmlns:a16="http://schemas.microsoft.com/office/drawing/2014/main" id="{A33EC857-BAF0-495B-B440-365A4F640645}"/>
              </a:ext>
            </a:extLst>
          </p:cNvPr>
          <p:cNvSpPr>
            <a:spLocks noEditPoints="1"/>
          </p:cNvSpPr>
          <p:nvPr>
            <p:custDataLst>
              <p:tags r:id="rId15"/>
            </p:custDataLst>
          </p:nvPr>
        </p:nvSpPr>
        <p:spPr bwMode="auto">
          <a:xfrm>
            <a:off x="3827115" y="4125275"/>
            <a:ext cx="97954" cy="45719"/>
          </a:xfrm>
          <a:custGeom>
            <a:avLst/>
            <a:gdLst>
              <a:gd name="T0" fmla="*/ 23 w 95"/>
              <a:gd name="T1" fmla="*/ 0 h 24"/>
              <a:gd name="T2" fmla="*/ 0 w 95"/>
              <a:gd name="T3" fmla="*/ 24 h 24"/>
              <a:gd name="T4" fmla="*/ 95 w 95"/>
              <a:gd name="T5" fmla="*/ 24 h 24"/>
              <a:gd name="T6" fmla="*/ 71 w 95"/>
              <a:gd name="T7" fmla="*/ 0 h 24"/>
              <a:gd name="T8" fmla="*/ 23 w 95"/>
              <a:gd name="T9" fmla="*/ 0 h 24"/>
              <a:gd name="T10" fmla="*/ 23 w 95"/>
              <a:gd name="T11" fmla="*/ 0 h 24"/>
              <a:gd name="T12" fmla="*/ 23 w 9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95" h="24">
                <a:moveTo>
                  <a:pt x="23" y="0"/>
                </a:moveTo>
                <a:lnTo>
                  <a:pt x="0" y="24"/>
                </a:lnTo>
                <a:lnTo>
                  <a:pt x="95" y="24"/>
                </a:lnTo>
                <a:lnTo>
                  <a:pt x="71" y="0"/>
                </a:lnTo>
                <a:lnTo>
                  <a:pt x="23" y="0"/>
                </a:lnTo>
                <a:close/>
                <a:moveTo>
                  <a:pt x="23" y="0"/>
                </a:moveTo>
                <a:lnTo>
                  <a:pt x="23"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sp>
        <p:nvSpPr>
          <p:cNvPr id="73" name="PA-任意多边形 20">
            <a:extLst>
              <a:ext uri="{FF2B5EF4-FFF2-40B4-BE49-F238E27FC236}">
                <a16:creationId xmlns:a16="http://schemas.microsoft.com/office/drawing/2014/main" id="{F8928108-2778-4902-B877-05DF1801911C}"/>
              </a:ext>
            </a:extLst>
          </p:cNvPr>
          <p:cNvSpPr>
            <a:spLocks noEditPoints="1"/>
          </p:cNvSpPr>
          <p:nvPr>
            <p:custDataLst>
              <p:tags r:id="rId16"/>
            </p:custDataLst>
          </p:nvPr>
        </p:nvSpPr>
        <p:spPr bwMode="auto">
          <a:xfrm>
            <a:off x="3827115" y="4125275"/>
            <a:ext cx="97954" cy="45719"/>
          </a:xfrm>
          <a:custGeom>
            <a:avLst/>
            <a:gdLst>
              <a:gd name="T0" fmla="*/ 23 w 95"/>
              <a:gd name="T1" fmla="*/ 0 h 24"/>
              <a:gd name="T2" fmla="*/ 0 w 95"/>
              <a:gd name="T3" fmla="*/ 24 h 24"/>
              <a:gd name="T4" fmla="*/ 95 w 95"/>
              <a:gd name="T5" fmla="*/ 24 h 24"/>
              <a:gd name="T6" fmla="*/ 71 w 95"/>
              <a:gd name="T7" fmla="*/ 0 h 24"/>
              <a:gd name="T8" fmla="*/ 23 w 95"/>
              <a:gd name="T9" fmla="*/ 0 h 24"/>
              <a:gd name="T10" fmla="*/ 23 w 95"/>
              <a:gd name="T11" fmla="*/ 0 h 24"/>
              <a:gd name="T12" fmla="*/ 23 w 9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95" h="24">
                <a:moveTo>
                  <a:pt x="23" y="0"/>
                </a:moveTo>
                <a:lnTo>
                  <a:pt x="0" y="24"/>
                </a:lnTo>
                <a:lnTo>
                  <a:pt x="95" y="24"/>
                </a:lnTo>
                <a:lnTo>
                  <a:pt x="71" y="0"/>
                </a:lnTo>
                <a:lnTo>
                  <a:pt x="23" y="0"/>
                </a:lnTo>
                <a:moveTo>
                  <a:pt x="23" y="0"/>
                </a:moveTo>
                <a:lnTo>
                  <a:pt x="23" y="0"/>
                </a:ln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IN" sz="1350">
              <a:latin typeface="微软雅黑" panose="020B0503020204020204" pitchFamily="34" charset="-122"/>
              <a:ea typeface="微软雅黑" panose="020B0503020204020204" pitchFamily="34" charset="-122"/>
            </a:endParaRPr>
          </a:p>
        </p:txBody>
      </p:sp>
      <p:pic>
        <p:nvPicPr>
          <p:cNvPr id="74" name="PA-图片 63">
            <a:extLst>
              <a:ext uri="{FF2B5EF4-FFF2-40B4-BE49-F238E27FC236}">
                <a16:creationId xmlns:a16="http://schemas.microsoft.com/office/drawing/2014/main" id="{CBDADC55-2065-47E8-A67C-12FB1FE95920}"/>
              </a:ext>
            </a:extLst>
          </p:cNvPr>
          <p:cNvPicPr>
            <a:picLocks noChangeAspect="1"/>
          </p:cNvPicPr>
          <p:nvPr>
            <p:custDataLst>
              <p:tags r:id="rId17"/>
            </p:custDataLst>
          </p:nvPr>
        </p:nvPicPr>
        <p:blipFill rotWithShape="1">
          <a:blip r:embed="rId28" cstate="screen">
            <a:extLst>
              <a:ext uri="{BEBA8EAE-BF5A-486C-A8C5-ECC9F3942E4B}">
                <a14:imgProps xmlns:a14="http://schemas.microsoft.com/office/drawing/2010/main">
                  <a14:imgLayer r:embed="rId29">
                    <a14:imgEffect>
                      <a14:brightnessContrast bright="7000" contrast="-76000"/>
                    </a14:imgEffect>
                  </a14:imgLayer>
                </a14:imgProps>
              </a:ext>
              <a:ext uri="{28A0092B-C50C-407E-A947-70E740481C1C}">
                <a14:useLocalDpi xmlns:a14="http://schemas.microsoft.com/office/drawing/2010/main"/>
              </a:ext>
            </a:extLst>
          </a:blip>
          <a:srcRect/>
          <a:stretch/>
        </p:blipFill>
        <p:spPr>
          <a:xfrm rot="5400000" flipH="1">
            <a:off x="4471547" y="2680459"/>
            <a:ext cx="278333" cy="1669059"/>
          </a:xfrm>
          <a:custGeom>
            <a:avLst/>
            <a:gdLst>
              <a:gd name="connsiteX0" fmla="*/ 353895 w 353895"/>
              <a:gd name="connsiteY0" fmla="*/ 974695 h 2122174"/>
              <a:gd name="connsiteX1" fmla="*/ 353895 w 353895"/>
              <a:gd name="connsiteY1" fmla="*/ 0 h 2122174"/>
              <a:gd name="connsiteX2" fmla="*/ 0 w 353895"/>
              <a:gd name="connsiteY2" fmla="*/ 0 h 2122174"/>
              <a:gd name="connsiteX3" fmla="*/ 0 w 353895"/>
              <a:gd name="connsiteY3" fmla="*/ 974695 h 2122174"/>
              <a:gd name="connsiteX4" fmla="*/ 353895 w 353895"/>
              <a:gd name="connsiteY4" fmla="*/ 2122174 h 2122174"/>
              <a:gd name="connsiteX5" fmla="*/ 353895 w 353895"/>
              <a:gd name="connsiteY5" fmla="*/ 1189657 h 2122174"/>
              <a:gd name="connsiteX6" fmla="*/ 0 w 353895"/>
              <a:gd name="connsiteY6" fmla="*/ 1189657 h 2122174"/>
              <a:gd name="connsiteX7" fmla="*/ 0 w 353895"/>
              <a:gd name="connsiteY7" fmla="*/ 2122174 h 212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895" h="2122174">
                <a:moveTo>
                  <a:pt x="353895" y="974695"/>
                </a:moveTo>
                <a:lnTo>
                  <a:pt x="353895" y="0"/>
                </a:lnTo>
                <a:lnTo>
                  <a:pt x="0" y="0"/>
                </a:lnTo>
                <a:lnTo>
                  <a:pt x="0" y="974695"/>
                </a:lnTo>
                <a:close/>
                <a:moveTo>
                  <a:pt x="353895" y="2122174"/>
                </a:moveTo>
                <a:lnTo>
                  <a:pt x="353895" y="1189657"/>
                </a:lnTo>
                <a:lnTo>
                  <a:pt x="0" y="1189657"/>
                </a:lnTo>
                <a:lnTo>
                  <a:pt x="0" y="2122174"/>
                </a:lnTo>
                <a:close/>
              </a:path>
            </a:pathLst>
          </a:custGeom>
        </p:spPr>
      </p:pic>
      <p:sp>
        <p:nvSpPr>
          <p:cNvPr id="37" name="TextBox 36"/>
          <p:cNvSpPr txBox="1"/>
          <p:nvPr/>
        </p:nvSpPr>
        <p:spPr>
          <a:xfrm>
            <a:off x="8227887" y="5657137"/>
            <a:ext cx="419623" cy="300082"/>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5</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20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矩形 17">
            <a:extLst>
              <a:ext uri="{FF2B5EF4-FFF2-40B4-BE49-F238E27FC236}">
                <a16:creationId xmlns:a16="http://schemas.microsoft.com/office/drawing/2014/main" id="{E4E85F4B-D893-4D9F-B661-5E0F7E2DE5C5}"/>
              </a:ext>
            </a:extLst>
          </p:cNvPr>
          <p:cNvSpPr/>
          <p:nvPr>
            <p:custDataLst>
              <p:tags r:id="rId1"/>
            </p:custDataLst>
          </p:nvPr>
        </p:nvSpPr>
        <p:spPr>
          <a:xfrm rot="18900000">
            <a:off x="3410078" y="-1762838"/>
            <a:ext cx="3143250" cy="9745167"/>
          </a:xfrm>
          <a:prstGeom prst="rect">
            <a:avLst/>
          </a:prstGeom>
          <a:solidFill>
            <a:srgbClr val="F4D0D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a:extLst>
              <a:ext uri="{FF2B5EF4-FFF2-40B4-BE49-F238E27FC236}">
                <a16:creationId xmlns:a16="http://schemas.microsoft.com/office/drawing/2014/main" id="{A6CB4168-750D-4A5C-BAEF-6452B5D5CBBF}"/>
              </a:ext>
            </a:extLst>
          </p:cNvPr>
          <p:cNvSpPr/>
          <p:nvPr/>
        </p:nvSpPr>
        <p:spPr>
          <a:xfrm rot="18978301">
            <a:off x="372825" y="1359085"/>
            <a:ext cx="3718560" cy="3718560"/>
          </a:xfrm>
          <a:prstGeom prst="rect">
            <a:avLst/>
          </a:prstGeom>
          <a:solidFill>
            <a:srgbClr val="AEBBD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文本框 1">
            <a:extLst>
              <a:ext uri="{FF2B5EF4-FFF2-40B4-BE49-F238E27FC236}">
                <a16:creationId xmlns:a16="http://schemas.microsoft.com/office/drawing/2014/main" id="{2BF21CE4-6B90-44C7-B835-969C50173BF5}"/>
              </a:ext>
            </a:extLst>
          </p:cNvPr>
          <p:cNvSpPr txBox="1"/>
          <p:nvPr>
            <p:custDataLst>
              <p:tags r:id="rId2"/>
            </p:custDataLst>
          </p:nvPr>
        </p:nvSpPr>
        <p:spPr>
          <a:xfrm>
            <a:off x="1393031" y="2598004"/>
            <a:ext cx="1785938" cy="1685077"/>
          </a:xfrm>
          <a:prstGeom prst="rect">
            <a:avLst/>
          </a:prstGeom>
          <a:noFill/>
        </p:spPr>
        <p:txBody>
          <a:bodyPr wrap="square" rtlCol="0">
            <a:spAutoFit/>
          </a:bodyPr>
          <a:lstStyle/>
          <a:p>
            <a:r>
              <a:rPr lang="en-US" altLang="zh-CN" sz="10350" b="1" dirty="0">
                <a:solidFill>
                  <a:schemeClr val="bg1"/>
                </a:solidFill>
                <a:latin typeface="华文细黑" panose="02010600040101010101" pitchFamily="2" charset="-122"/>
                <a:ea typeface="华文细黑" panose="02010600040101010101" pitchFamily="2" charset="-122"/>
              </a:rPr>
              <a:t>02</a:t>
            </a:r>
            <a:endParaRPr lang="zh-CN" altLang="en-US" sz="10350" b="1" dirty="0">
              <a:solidFill>
                <a:schemeClr val="bg1"/>
              </a:solidFill>
              <a:latin typeface="华文细黑" panose="02010600040101010101" pitchFamily="2" charset="-122"/>
              <a:ea typeface="华文细黑" panose="02010600040101010101" pitchFamily="2" charset="-122"/>
            </a:endParaRPr>
          </a:p>
        </p:txBody>
      </p:sp>
      <p:grpSp>
        <p:nvGrpSpPr>
          <p:cNvPr id="7" name="PA-组合 6">
            <a:extLst>
              <a:ext uri="{FF2B5EF4-FFF2-40B4-BE49-F238E27FC236}">
                <a16:creationId xmlns:a16="http://schemas.microsoft.com/office/drawing/2014/main" id="{28F1E7B1-276B-4AC0-A56A-3814923AFFD0}"/>
              </a:ext>
            </a:extLst>
          </p:cNvPr>
          <p:cNvGrpSpPr/>
          <p:nvPr>
            <p:custDataLst>
              <p:tags r:id="rId3"/>
            </p:custDataLst>
          </p:nvPr>
        </p:nvGrpSpPr>
        <p:grpSpPr>
          <a:xfrm>
            <a:off x="3750644" y="2598004"/>
            <a:ext cx="5022578" cy="1673942"/>
            <a:chOff x="3907622" y="568118"/>
            <a:chExt cx="6696770" cy="2231923"/>
          </a:xfrm>
          <a:solidFill>
            <a:srgbClr val="D97980"/>
          </a:solidFill>
          <a:effectLst>
            <a:outerShdw blurRad="63500" sx="102000" sy="102000" algn="ctr" rotWithShape="0">
              <a:prstClr val="black">
                <a:alpha val="40000"/>
              </a:prstClr>
            </a:outerShdw>
          </a:effectLst>
        </p:grpSpPr>
        <p:sp>
          <p:nvSpPr>
            <p:cNvPr id="8" name="PA-矩形 7">
              <a:extLst>
                <a:ext uri="{FF2B5EF4-FFF2-40B4-BE49-F238E27FC236}">
                  <a16:creationId xmlns:a16="http://schemas.microsoft.com/office/drawing/2014/main" id="{FB8F1E4A-D565-47FE-B4A8-5F3C6C88C066}"/>
                </a:ext>
              </a:extLst>
            </p:cNvPr>
            <p:cNvSpPr/>
            <p:nvPr>
              <p:custDataLst>
                <p:tags r:id="rId5"/>
              </p:custDataLst>
            </p:nvPr>
          </p:nvSpPr>
          <p:spPr>
            <a:xfrm>
              <a:off x="3907622" y="568118"/>
              <a:ext cx="6696770" cy="2231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ïṣlïdè">
              <a:extLst>
                <a:ext uri="{FF2B5EF4-FFF2-40B4-BE49-F238E27FC236}">
                  <a16:creationId xmlns:a16="http://schemas.microsoft.com/office/drawing/2014/main" id="{D3E6FBAA-7F86-43D6-A14E-421037B590D4}"/>
                </a:ext>
              </a:extLst>
            </p:cNvPr>
            <p:cNvGrpSpPr/>
            <p:nvPr/>
          </p:nvGrpSpPr>
          <p:grpSpPr>
            <a:xfrm>
              <a:off x="4509436" y="859194"/>
              <a:ext cx="248229" cy="240890"/>
              <a:chOff x="6183313" y="2785269"/>
              <a:chExt cx="912813" cy="885825"/>
            </a:xfrm>
            <a:grpFill/>
          </p:grpSpPr>
          <p:sp>
            <p:nvSpPr>
              <p:cNvPr id="12" name="PA-iṣliḓè">
                <a:extLst>
                  <a:ext uri="{FF2B5EF4-FFF2-40B4-BE49-F238E27FC236}">
                    <a16:creationId xmlns:a16="http://schemas.microsoft.com/office/drawing/2014/main" id="{E6B5CA45-73F5-4713-9497-7DD05C785BDC}"/>
                  </a:ext>
                </a:extLst>
              </p:cNvPr>
              <p:cNvSpPr/>
              <p:nvPr>
                <p:custDataLst>
                  <p:tags r:id="rId6"/>
                </p:custDataLst>
              </p:nvPr>
            </p:nvSpPr>
            <p:spPr>
              <a:xfrm>
                <a:off x="6208939" y="2805113"/>
                <a:ext cx="849086" cy="8490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3" name="îṥ1iḓe">
                <a:extLst>
                  <a:ext uri="{FF2B5EF4-FFF2-40B4-BE49-F238E27FC236}">
                    <a16:creationId xmlns:a16="http://schemas.microsoft.com/office/drawing/2014/main" id="{28DB5329-5BE0-4B8B-800C-68B629DE0AA6}"/>
                  </a:ext>
                </a:extLst>
              </p:cNvPr>
              <p:cNvGrpSpPr/>
              <p:nvPr/>
            </p:nvGrpSpPr>
            <p:grpSpPr>
              <a:xfrm>
                <a:off x="6183313" y="2785269"/>
                <a:ext cx="912813" cy="885825"/>
                <a:chOff x="5651500" y="2984500"/>
                <a:chExt cx="912813" cy="885825"/>
              </a:xfrm>
              <a:grpFill/>
            </p:grpSpPr>
            <p:sp>
              <p:nvSpPr>
                <p:cNvPr id="14" name="PA-íṩľîďé">
                  <a:extLst>
                    <a:ext uri="{FF2B5EF4-FFF2-40B4-BE49-F238E27FC236}">
                      <a16:creationId xmlns:a16="http://schemas.microsoft.com/office/drawing/2014/main" id="{5E853B1B-F561-460B-8FFE-35702952F781}"/>
                    </a:ext>
                  </a:extLst>
                </p:cNvPr>
                <p:cNvSpPr/>
                <p:nvPr>
                  <p:custDataLst>
                    <p:tags r:id="rId7"/>
                  </p:custDataLst>
                </p:nvPr>
              </p:nvSpPr>
              <p:spPr bwMode="auto">
                <a:xfrm>
                  <a:off x="5651500" y="2984500"/>
                  <a:ext cx="896938" cy="885825"/>
                </a:xfrm>
                <a:custGeom>
                  <a:avLst/>
                  <a:gdLst>
                    <a:gd name="T0" fmla="*/ 68 w 269"/>
                    <a:gd name="T1" fmla="*/ 241 h 267"/>
                    <a:gd name="T2" fmla="*/ 69 w 269"/>
                    <a:gd name="T3" fmla="*/ 239 h 267"/>
                    <a:gd name="T4" fmla="*/ 12 w 269"/>
                    <a:gd name="T5" fmla="*/ 160 h 267"/>
                    <a:gd name="T6" fmla="*/ 27 w 269"/>
                    <a:gd name="T7" fmla="*/ 66 h 267"/>
                    <a:gd name="T8" fmla="*/ 106 w 269"/>
                    <a:gd name="T9" fmla="*/ 11 h 267"/>
                    <a:gd name="T10" fmla="*/ 201 w 269"/>
                    <a:gd name="T11" fmla="*/ 28 h 267"/>
                    <a:gd name="T12" fmla="*/ 258 w 269"/>
                    <a:gd name="T13" fmla="*/ 107 h 267"/>
                    <a:gd name="T14" fmla="*/ 242 w 269"/>
                    <a:gd name="T15" fmla="*/ 201 h 267"/>
                    <a:gd name="T16" fmla="*/ 164 w 269"/>
                    <a:gd name="T17" fmla="*/ 256 h 267"/>
                    <a:gd name="T18" fmla="*/ 69 w 269"/>
                    <a:gd name="T19" fmla="*/ 239 h 267"/>
                    <a:gd name="T20" fmla="*/ 67 w 269"/>
                    <a:gd name="T21" fmla="*/ 242 h 267"/>
                    <a:gd name="T22" fmla="*/ 68 w 269"/>
                    <a:gd name="T23" fmla="*/ 241 h 267"/>
                    <a:gd name="T24" fmla="*/ 67 w 269"/>
                    <a:gd name="T25" fmla="*/ 242 h 267"/>
                    <a:gd name="T26" fmla="*/ 165 w 269"/>
                    <a:gd name="T27" fmla="*/ 260 h 267"/>
                    <a:gd name="T28" fmla="*/ 246 w 269"/>
                    <a:gd name="T29" fmla="*/ 203 h 267"/>
                    <a:gd name="T30" fmla="*/ 262 w 269"/>
                    <a:gd name="T31" fmla="*/ 106 h 267"/>
                    <a:gd name="T32" fmla="*/ 203 w 269"/>
                    <a:gd name="T33" fmla="*/ 25 h 267"/>
                    <a:gd name="T34" fmla="*/ 105 w 269"/>
                    <a:gd name="T35" fmla="*/ 7 h 267"/>
                    <a:gd name="T36" fmla="*/ 24 w 269"/>
                    <a:gd name="T37" fmla="*/ 64 h 267"/>
                    <a:gd name="T38" fmla="*/ 8 w 269"/>
                    <a:gd name="T39" fmla="*/ 161 h 267"/>
                    <a:gd name="T40" fmla="*/ 67 w 269"/>
                    <a:gd name="T41" fmla="*/ 2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67">
                      <a:moveTo>
                        <a:pt x="68" y="241"/>
                      </a:moveTo>
                      <a:cubicBezTo>
                        <a:pt x="69" y="239"/>
                        <a:pt x="69" y="239"/>
                        <a:pt x="69" y="239"/>
                      </a:cubicBezTo>
                      <a:cubicBezTo>
                        <a:pt x="39" y="220"/>
                        <a:pt x="20" y="192"/>
                        <a:pt x="12" y="160"/>
                      </a:cubicBezTo>
                      <a:cubicBezTo>
                        <a:pt x="5" y="129"/>
                        <a:pt x="9" y="95"/>
                        <a:pt x="27" y="66"/>
                      </a:cubicBezTo>
                      <a:cubicBezTo>
                        <a:pt x="46" y="37"/>
                        <a:pt x="74" y="18"/>
                        <a:pt x="106" y="11"/>
                      </a:cubicBezTo>
                      <a:cubicBezTo>
                        <a:pt x="137" y="4"/>
                        <a:pt x="171" y="9"/>
                        <a:pt x="201" y="28"/>
                      </a:cubicBezTo>
                      <a:cubicBezTo>
                        <a:pt x="231" y="47"/>
                        <a:pt x="250" y="75"/>
                        <a:pt x="258" y="107"/>
                      </a:cubicBezTo>
                      <a:cubicBezTo>
                        <a:pt x="265" y="138"/>
                        <a:pt x="261" y="172"/>
                        <a:pt x="242" y="201"/>
                      </a:cubicBezTo>
                      <a:cubicBezTo>
                        <a:pt x="224" y="230"/>
                        <a:pt x="195" y="249"/>
                        <a:pt x="164" y="256"/>
                      </a:cubicBezTo>
                      <a:cubicBezTo>
                        <a:pt x="133" y="263"/>
                        <a:pt x="98" y="258"/>
                        <a:pt x="69" y="239"/>
                      </a:cubicBezTo>
                      <a:cubicBezTo>
                        <a:pt x="67" y="242"/>
                        <a:pt x="67" y="242"/>
                        <a:pt x="67" y="242"/>
                      </a:cubicBezTo>
                      <a:cubicBezTo>
                        <a:pt x="68" y="241"/>
                        <a:pt x="68" y="241"/>
                        <a:pt x="68" y="241"/>
                      </a:cubicBezTo>
                      <a:close/>
                      <a:moveTo>
                        <a:pt x="67" y="242"/>
                      </a:moveTo>
                      <a:cubicBezTo>
                        <a:pt x="97" y="262"/>
                        <a:pt x="133" y="267"/>
                        <a:pt x="165" y="260"/>
                      </a:cubicBezTo>
                      <a:cubicBezTo>
                        <a:pt x="198" y="253"/>
                        <a:pt x="227" y="233"/>
                        <a:pt x="246" y="203"/>
                      </a:cubicBezTo>
                      <a:cubicBezTo>
                        <a:pt x="265" y="173"/>
                        <a:pt x="269" y="138"/>
                        <a:pt x="262" y="106"/>
                      </a:cubicBezTo>
                      <a:cubicBezTo>
                        <a:pt x="254" y="74"/>
                        <a:pt x="234" y="44"/>
                        <a:pt x="203" y="25"/>
                      </a:cubicBezTo>
                      <a:cubicBezTo>
                        <a:pt x="173" y="5"/>
                        <a:pt x="137" y="0"/>
                        <a:pt x="105" y="7"/>
                      </a:cubicBezTo>
                      <a:cubicBezTo>
                        <a:pt x="72" y="14"/>
                        <a:pt x="43" y="34"/>
                        <a:pt x="24" y="64"/>
                      </a:cubicBezTo>
                      <a:cubicBezTo>
                        <a:pt x="5" y="94"/>
                        <a:pt x="0" y="129"/>
                        <a:pt x="8" y="161"/>
                      </a:cubicBezTo>
                      <a:cubicBezTo>
                        <a:pt x="16" y="194"/>
                        <a:pt x="36" y="223"/>
                        <a:pt x="67"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PA-işlíḑe">
                  <a:extLst>
                    <a:ext uri="{FF2B5EF4-FFF2-40B4-BE49-F238E27FC236}">
                      <a16:creationId xmlns:a16="http://schemas.microsoft.com/office/drawing/2014/main" id="{8F59D5C4-065B-4F73-B1CB-41069596A29D}"/>
                    </a:ext>
                  </a:extLst>
                </p:cNvPr>
                <p:cNvSpPr/>
                <p:nvPr>
                  <p:custDataLst>
                    <p:tags r:id="rId8"/>
                  </p:custDataLst>
                </p:nvPr>
              </p:nvSpPr>
              <p:spPr bwMode="auto">
                <a:xfrm>
                  <a:off x="5681663" y="3003550"/>
                  <a:ext cx="882650" cy="863600"/>
                </a:xfrm>
                <a:custGeom>
                  <a:avLst/>
                  <a:gdLst>
                    <a:gd name="T0" fmla="*/ 146 w 265"/>
                    <a:gd name="T1" fmla="*/ 81 h 260"/>
                    <a:gd name="T2" fmla="*/ 98 w 265"/>
                    <a:gd name="T3" fmla="*/ 110 h 260"/>
                    <a:gd name="T4" fmla="*/ 98 w 265"/>
                    <a:gd name="T5" fmla="*/ 110 h 260"/>
                    <a:gd name="T6" fmla="*/ 97 w 265"/>
                    <a:gd name="T7" fmla="*/ 110 h 260"/>
                    <a:gd name="T8" fmla="*/ 83 w 265"/>
                    <a:gd name="T9" fmla="*/ 90 h 260"/>
                    <a:gd name="T10" fmla="*/ 121 w 265"/>
                    <a:gd name="T11" fmla="*/ 27 h 260"/>
                    <a:gd name="T12" fmla="*/ 130 w 265"/>
                    <a:gd name="T13" fmla="*/ 5 h 260"/>
                    <a:gd name="T14" fmla="*/ 130 w 265"/>
                    <a:gd name="T15" fmla="*/ 2 h 260"/>
                    <a:gd name="T16" fmla="*/ 128 w 265"/>
                    <a:gd name="T17" fmla="*/ 1 h 260"/>
                    <a:gd name="T18" fmla="*/ 40 w 265"/>
                    <a:gd name="T19" fmla="*/ 29 h 260"/>
                    <a:gd name="T20" fmla="*/ 40 w 265"/>
                    <a:gd name="T21" fmla="*/ 30 h 260"/>
                    <a:gd name="T22" fmla="*/ 79 w 265"/>
                    <a:gd name="T23" fmla="*/ 90 h 260"/>
                    <a:gd name="T24" fmla="*/ 10 w 265"/>
                    <a:gd name="T25" fmla="*/ 105 h 260"/>
                    <a:gd name="T26" fmla="*/ 0 w 265"/>
                    <a:gd name="T27" fmla="*/ 104 h 260"/>
                    <a:gd name="T28" fmla="*/ 33 w 265"/>
                    <a:gd name="T29" fmla="*/ 107 h 260"/>
                    <a:gd name="T30" fmla="*/ 84 w 265"/>
                    <a:gd name="T31" fmla="*/ 97 h 260"/>
                    <a:gd name="T32" fmla="*/ 96 w 265"/>
                    <a:gd name="T33" fmla="*/ 112 h 260"/>
                    <a:gd name="T34" fmla="*/ 94 w 265"/>
                    <a:gd name="T35" fmla="*/ 113 h 260"/>
                    <a:gd name="T36" fmla="*/ 30 w 265"/>
                    <a:gd name="T37" fmla="*/ 177 h 260"/>
                    <a:gd name="T38" fmla="*/ 22 w 265"/>
                    <a:gd name="T39" fmla="*/ 198 h 260"/>
                    <a:gd name="T40" fmla="*/ 96 w 265"/>
                    <a:gd name="T41" fmla="*/ 115 h 260"/>
                    <a:gd name="T42" fmla="*/ 111 w 265"/>
                    <a:gd name="T43" fmla="*/ 130 h 260"/>
                    <a:gd name="T44" fmla="*/ 112 w 265"/>
                    <a:gd name="T45" fmla="*/ 132 h 260"/>
                    <a:gd name="T46" fmla="*/ 95 w 265"/>
                    <a:gd name="T47" fmla="*/ 213 h 260"/>
                    <a:gd name="T48" fmla="*/ 107 w 265"/>
                    <a:gd name="T49" fmla="*/ 253 h 260"/>
                    <a:gd name="T50" fmla="*/ 170 w 265"/>
                    <a:gd name="T51" fmla="*/ 247 h 260"/>
                    <a:gd name="T52" fmla="*/ 201 w 265"/>
                    <a:gd name="T53" fmla="*/ 232 h 260"/>
                    <a:gd name="T54" fmla="*/ 182 w 265"/>
                    <a:gd name="T55" fmla="*/ 209 h 260"/>
                    <a:gd name="T56" fmla="*/ 152 w 265"/>
                    <a:gd name="T57" fmla="*/ 122 h 260"/>
                    <a:gd name="T58" fmla="*/ 241 w 265"/>
                    <a:gd name="T59" fmla="*/ 145 h 260"/>
                    <a:gd name="T60" fmla="*/ 250 w 265"/>
                    <a:gd name="T61" fmla="*/ 149 h 260"/>
                    <a:gd name="T62" fmla="*/ 252 w 265"/>
                    <a:gd name="T63" fmla="*/ 149 h 260"/>
                    <a:gd name="T64" fmla="*/ 252 w 265"/>
                    <a:gd name="T65" fmla="*/ 149 h 260"/>
                    <a:gd name="T66" fmla="*/ 255 w 265"/>
                    <a:gd name="T67" fmla="*/ 149 h 260"/>
                    <a:gd name="T68" fmla="*/ 225 w 265"/>
                    <a:gd name="T69" fmla="*/ 45 h 260"/>
                    <a:gd name="T70" fmla="*/ 63 w 265"/>
                    <a:gd name="T71" fmla="*/ 60 h 260"/>
                    <a:gd name="T72" fmla="*/ 43 w 265"/>
                    <a:gd name="T73" fmla="*/ 30 h 260"/>
                    <a:gd name="T74" fmla="*/ 117 w 265"/>
                    <a:gd name="T75" fmla="*/ 4 h 260"/>
                    <a:gd name="T76" fmla="*/ 127 w 265"/>
                    <a:gd name="T77" fmla="*/ 3 h 260"/>
                    <a:gd name="T78" fmla="*/ 127 w 265"/>
                    <a:gd name="T79" fmla="*/ 6 h 260"/>
                    <a:gd name="T80" fmla="*/ 81 w 265"/>
                    <a:gd name="T81" fmla="*/ 88 h 260"/>
                    <a:gd name="T82" fmla="*/ 164 w 265"/>
                    <a:gd name="T83" fmla="*/ 191 h 260"/>
                    <a:gd name="T84" fmla="*/ 197 w 265"/>
                    <a:gd name="T85" fmla="*/ 231 h 260"/>
                    <a:gd name="T86" fmla="*/ 109 w 265"/>
                    <a:gd name="T87" fmla="*/ 251 h 260"/>
                    <a:gd name="T88" fmla="*/ 97 w 265"/>
                    <a:gd name="T89" fmla="*/ 204 h 260"/>
                    <a:gd name="T90" fmla="*/ 114 w 265"/>
                    <a:gd name="T91" fmla="*/ 134 h 260"/>
                    <a:gd name="T92" fmla="*/ 164 w 265"/>
                    <a:gd name="T93" fmla="*/ 191 h 260"/>
                    <a:gd name="T94" fmla="*/ 253 w 265"/>
                    <a:gd name="T95" fmla="*/ 139 h 260"/>
                    <a:gd name="T96" fmla="*/ 251 w 265"/>
                    <a:gd name="T97" fmla="*/ 145 h 260"/>
                    <a:gd name="T98" fmla="*/ 245 w 265"/>
                    <a:gd name="T99" fmla="*/ 144 h 260"/>
                    <a:gd name="T100" fmla="*/ 115 w 265"/>
                    <a:gd name="T101" fmla="*/ 130 h 260"/>
                    <a:gd name="T102" fmla="*/ 100 w 265"/>
                    <a:gd name="T103" fmla="*/ 112 h 260"/>
                    <a:gd name="T104" fmla="*/ 202 w 265"/>
                    <a:gd name="T105" fmla="*/ 57 h 260"/>
                    <a:gd name="T106" fmla="*/ 224 w 265"/>
                    <a:gd name="T107"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 h="260">
                      <a:moveTo>
                        <a:pt x="224" y="46"/>
                      </a:moveTo>
                      <a:cubicBezTo>
                        <a:pt x="224" y="46"/>
                        <a:pt x="188" y="58"/>
                        <a:pt x="146" y="81"/>
                      </a:cubicBezTo>
                      <a:cubicBezTo>
                        <a:pt x="130" y="89"/>
                        <a:pt x="114" y="99"/>
                        <a:pt x="99" y="110"/>
                      </a:cubicBezTo>
                      <a:cubicBezTo>
                        <a:pt x="98" y="110"/>
                        <a:pt x="98" y="110"/>
                        <a:pt x="98" y="110"/>
                      </a:cubicBezTo>
                      <a:cubicBezTo>
                        <a:pt x="98" y="110"/>
                        <a:pt x="98" y="110"/>
                        <a:pt x="98" y="110"/>
                      </a:cubicBezTo>
                      <a:cubicBezTo>
                        <a:pt x="98" y="110"/>
                        <a:pt x="98" y="110"/>
                        <a:pt x="98" y="110"/>
                      </a:cubicBezTo>
                      <a:cubicBezTo>
                        <a:pt x="97" y="110"/>
                        <a:pt x="97" y="110"/>
                        <a:pt x="97" y="110"/>
                      </a:cubicBezTo>
                      <a:cubicBezTo>
                        <a:pt x="97" y="110"/>
                        <a:pt x="97" y="110"/>
                        <a:pt x="97" y="110"/>
                      </a:cubicBezTo>
                      <a:cubicBezTo>
                        <a:pt x="97" y="110"/>
                        <a:pt x="95" y="108"/>
                        <a:pt x="94" y="105"/>
                      </a:cubicBezTo>
                      <a:cubicBezTo>
                        <a:pt x="91" y="102"/>
                        <a:pt x="87" y="96"/>
                        <a:pt x="83" y="90"/>
                      </a:cubicBezTo>
                      <a:cubicBezTo>
                        <a:pt x="88" y="85"/>
                        <a:pt x="93" y="78"/>
                        <a:pt x="98" y="69"/>
                      </a:cubicBezTo>
                      <a:cubicBezTo>
                        <a:pt x="107" y="56"/>
                        <a:pt x="115" y="40"/>
                        <a:pt x="121" y="27"/>
                      </a:cubicBezTo>
                      <a:cubicBezTo>
                        <a:pt x="124" y="20"/>
                        <a:pt x="127" y="15"/>
                        <a:pt x="128" y="10"/>
                      </a:cubicBezTo>
                      <a:cubicBezTo>
                        <a:pt x="129" y="8"/>
                        <a:pt x="130" y="7"/>
                        <a:pt x="130" y="5"/>
                      </a:cubicBezTo>
                      <a:cubicBezTo>
                        <a:pt x="130" y="4"/>
                        <a:pt x="130" y="4"/>
                        <a:pt x="130" y="3"/>
                      </a:cubicBezTo>
                      <a:cubicBezTo>
                        <a:pt x="130" y="3"/>
                        <a:pt x="131" y="2"/>
                        <a:pt x="130" y="2"/>
                      </a:cubicBezTo>
                      <a:cubicBezTo>
                        <a:pt x="129" y="1"/>
                        <a:pt x="129" y="1"/>
                        <a:pt x="129" y="1"/>
                      </a:cubicBezTo>
                      <a:cubicBezTo>
                        <a:pt x="129" y="1"/>
                        <a:pt x="128" y="1"/>
                        <a:pt x="128" y="1"/>
                      </a:cubicBezTo>
                      <a:cubicBezTo>
                        <a:pt x="125" y="0"/>
                        <a:pt x="120" y="0"/>
                        <a:pt x="113" y="1"/>
                      </a:cubicBezTo>
                      <a:cubicBezTo>
                        <a:pt x="93" y="3"/>
                        <a:pt x="58" y="11"/>
                        <a:pt x="40" y="29"/>
                      </a:cubicBezTo>
                      <a:cubicBezTo>
                        <a:pt x="40" y="29"/>
                        <a:pt x="40" y="29"/>
                        <a:pt x="40" y="29"/>
                      </a:cubicBezTo>
                      <a:cubicBezTo>
                        <a:pt x="40" y="30"/>
                        <a:pt x="40" y="30"/>
                        <a:pt x="40" y="30"/>
                      </a:cubicBezTo>
                      <a:cubicBezTo>
                        <a:pt x="40" y="30"/>
                        <a:pt x="52" y="49"/>
                        <a:pt x="66" y="69"/>
                      </a:cubicBezTo>
                      <a:cubicBezTo>
                        <a:pt x="70" y="76"/>
                        <a:pt x="75" y="84"/>
                        <a:pt x="79" y="90"/>
                      </a:cubicBezTo>
                      <a:cubicBezTo>
                        <a:pt x="70" y="99"/>
                        <a:pt x="50" y="103"/>
                        <a:pt x="33" y="104"/>
                      </a:cubicBezTo>
                      <a:cubicBezTo>
                        <a:pt x="24" y="105"/>
                        <a:pt x="16" y="105"/>
                        <a:pt x="10" y="105"/>
                      </a:cubicBezTo>
                      <a:cubicBezTo>
                        <a:pt x="7" y="105"/>
                        <a:pt x="4" y="104"/>
                        <a:pt x="3" y="104"/>
                      </a:cubicBezTo>
                      <a:cubicBezTo>
                        <a:pt x="1" y="104"/>
                        <a:pt x="0" y="104"/>
                        <a:pt x="0" y="104"/>
                      </a:cubicBezTo>
                      <a:cubicBezTo>
                        <a:pt x="0" y="107"/>
                        <a:pt x="0" y="107"/>
                        <a:pt x="0" y="107"/>
                      </a:cubicBezTo>
                      <a:cubicBezTo>
                        <a:pt x="0" y="107"/>
                        <a:pt x="15" y="108"/>
                        <a:pt x="33" y="107"/>
                      </a:cubicBezTo>
                      <a:cubicBezTo>
                        <a:pt x="51" y="106"/>
                        <a:pt x="70" y="102"/>
                        <a:pt x="81" y="92"/>
                      </a:cubicBezTo>
                      <a:cubicBezTo>
                        <a:pt x="82" y="94"/>
                        <a:pt x="83" y="95"/>
                        <a:pt x="84" y="97"/>
                      </a:cubicBezTo>
                      <a:cubicBezTo>
                        <a:pt x="87" y="101"/>
                        <a:pt x="89" y="104"/>
                        <a:pt x="91" y="107"/>
                      </a:cubicBezTo>
                      <a:cubicBezTo>
                        <a:pt x="93" y="109"/>
                        <a:pt x="94" y="111"/>
                        <a:pt x="96" y="112"/>
                      </a:cubicBezTo>
                      <a:cubicBezTo>
                        <a:pt x="96" y="112"/>
                        <a:pt x="96" y="112"/>
                        <a:pt x="96" y="112"/>
                      </a:cubicBezTo>
                      <a:cubicBezTo>
                        <a:pt x="95" y="112"/>
                        <a:pt x="95" y="112"/>
                        <a:pt x="94" y="113"/>
                      </a:cubicBezTo>
                      <a:cubicBezTo>
                        <a:pt x="94" y="113"/>
                        <a:pt x="94" y="113"/>
                        <a:pt x="94" y="113"/>
                      </a:cubicBezTo>
                      <a:cubicBezTo>
                        <a:pt x="68" y="131"/>
                        <a:pt x="45" y="153"/>
                        <a:pt x="30" y="177"/>
                      </a:cubicBezTo>
                      <a:cubicBezTo>
                        <a:pt x="26" y="183"/>
                        <a:pt x="22" y="190"/>
                        <a:pt x="20" y="197"/>
                      </a:cubicBezTo>
                      <a:cubicBezTo>
                        <a:pt x="22" y="198"/>
                        <a:pt x="22" y="198"/>
                        <a:pt x="22" y="198"/>
                      </a:cubicBezTo>
                      <a:cubicBezTo>
                        <a:pt x="25" y="191"/>
                        <a:pt x="28" y="185"/>
                        <a:pt x="32" y="178"/>
                      </a:cubicBezTo>
                      <a:cubicBezTo>
                        <a:pt x="47" y="155"/>
                        <a:pt x="70" y="133"/>
                        <a:pt x="96" y="115"/>
                      </a:cubicBezTo>
                      <a:cubicBezTo>
                        <a:pt x="96" y="115"/>
                        <a:pt x="97" y="114"/>
                        <a:pt x="97" y="114"/>
                      </a:cubicBezTo>
                      <a:cubicBezTo>
                        <a:pt x="100" y="117"/>
                        <a:pt x="105" y="122"/>
                        <a:pt x="111" y="130"/>
                      </a:cubicBezTo>
                      <a:cubicBezTo>
                        <a:pt x="111" y="130"/>
                        <a:pt x="112" y="131"/>
                        <a:pt x="112" y="131"/>
                      </a:cubicBezTo>
                      <a:cubicBezTo>
                        <a:pt x="112" y="132"/>
                        <a:pt x="112" y="132"/>
                        <a:pt x="112" y="132"/>
                      </a:cubicBezTo>
                      <a:cubicBezTo>
                        <a:pt x="108" y="135"/>
                        <a:pt x="105" y="139"/>
                        <a:pt x="102" y="143"/>
                      </a:cubicBezTo>
                      <a:cubicBezTo>
                        <a:pt x="90" y="163"/>
                        <a:pt x="91" y="190"/>
                        <a:pt x="95" y="213"/>
                      </a:cubicBezTo>
                      <a:cubicBezTo>
                        <a:pt x="99" y="235"/>
                        <a:pt x="107" y="252"/>
                        <a:pt x="107" y="252"/>
                      </a:cubicBezTo>
                      <a:cubicBezTo>
                        <a:pt x="107" y="253"/>
                        <a:pt x="107" y="253"/>
                        <a:pt x="107" y="253"/>
                      </a:cubicBezTo>
                      <a:cubicBezTo>
                        <a:pt x="108" y="253"/>
                        <a:pt x="108" y="253"/>
                        <a:pt x="108" y="253"/>
                      </a:cubicBezTo>
                      <a:cubicBezTo>
                        <a:pt x="130" y="259"/>
                        <a:pt x="153" y="254"/>
                        <a:pt x="170" y="247"/>
                      </a:cubicBezTo>
                      <a:cubicBezTo>
                        <a:pt x="188" y="241"/>
                        <a:pt x="200" y="233"/>
                        <a:pt x="200" y="233"/>
                      </a:cubicBezTo>
                      <a:cubicBezTo>
                        <a:pt x="201" y="232"/>
                        <a:pt x="201" y="232"/>
                        <a:pt x="201" y="232"/>
                      </a:cubicBezTo>
                      <a:cubicBezTo>
                        <a:pt x="201" y="231"/>
                        <a:pt x="201" y="231"/>
                        <a:pt x="201" y="231"/>
                      </a:cubicBezTo>
                      <a:cubicBezTo>
                        <a:pt x="199" y="229"/>
                        <a:pt x="192" y="221"/>
                        <a:pt x="182" y="209"/>
                      </a:cubicBezTo>
                      <a:cubicBezTo>
                        <a:pt x="164" y="187"/>
                        <a:pt x="135" y="154"/>
                        <a:pt x="116" y="132"/>
                      </a:cubicBezTo>
                      <a:cubicBezTo>
                        <a:pt x="126" y="125"/>
                        <a:pt x="138" y="122"/>
                        <a:pt x="152" y="122"/>
                      </a:cubicBezTo>
                      <a:cubicBezTo>
                        <a:pt x="174" y="122"/>
                        <a:pt x="198" y="129"/>
                        <a:pt x="217" y="136"/>
                      </a:cubicBezTo>
                      <a:cubicBezTo>
                        <a:pt x="227" y="139"/>
                        <a:pt x="235" y="143"/>
                        <a:pt x="241" y="145"/>
                      </a:cubicBezTo>
                      <a:cubicBezTo>
                        <a:pt x="244" y="146"/>
                        <a:pt x="246" y="147"/>
                        <a:pt x="248" y="148"/>
                      </a:cubicBezTo>
                      <a:cubicBezTo>
                        <a:pt x="249" y="148"/>
                        <a:pt x="250" y="149"/>
                        <a:pt x="250" y="149"/>
                      </a:cubicBezTo>
                      <a:cubicBezTo>
                        <a:pt x="251" y="149"/>
                        <a:pt x="251" y="149"/>
                        <a:pt x="251" y="149"/>
                      </a:cubicBezTo>
                      <a:cubicBezTo>
                        <a:pt x="252" y="149"/>
                        <a:pt x="252" y="149"/>
                        <a:pt x="252" y="149"/>
                      </a:cubicBezTo>
                      <a:cubicBezTo>
                        <a:pt x="252" y="149"/>
                        <a:pt x="252" y="149"/>
                        <a:pt x="252" y="149"/>
                      </a:cubicBezTo>
                      <a:cubicBezTo>
                        <a:pt x="252" y="149"/>
                        <a:pt x="252" y="149"/>
                        <a:pt x="252" y="149"/>
                      </a:cubicBezTo>
                      <a:cubicBezTo>
                        <a:pt x="254" y="154"/>
                        <a:pt x="254" y="154"/>
                        <a:pt x="254" y="154"/>
                      </a:cubicBezTo>
                      <a:cubicBezTo>
                        <a:pt x="255" y="149"/>
                        <a:pt x="255" y="149"/>
                        <a:pt x="255" y="149"/>
                      </a:cubicBezTo>
                      <a:cubicBezTo>
                        <a:pt x="255" y="149"/>
                        <a:pt x="265" y="92"/>
                        <a:pt x="225" y="46"/>
                      </a:cubicBezTo>
                      <a:cubicBezTo>
                        <a:pt x="225" y="45"/>
                        <a:pt x="225" y="45"/>
                        <a:pt x="225" y="45"/>
                      </a:cubicBezTo>
                      <a:lnTo>
                        <a:pt x="224" y="46"/>
                      </a:lnTo>
                      <a:close/>
                      <a:moveTo>
                        <a:pt x="63" y="60"/>
                      </a:moveTo>
                      <a:cubicBezTo>
                        <a:pt x="57" y="52"/>
                        <a:pt x="52" y="44"/>
                        <a:pt x="49" y="38"/>
                      </a:cubicBezTo>
                      <a:cubicBezTo>
                        <a:pt x="46" y="34"/>
                        <a:pt x="44" y="31"/>
                        <a:pt x="43" y="30"/>
                      </a:cubicBezTo>
                      <a:cubicBezTo>
                        <a:pt x="55" y="18"/>
                        <a:pt x="76" y="11"/>
                        <a:pt x="93" y="7"/>
                      </a:cubicBezTo>
                      <a:cubicBezTo>
                        <a:pt x="102" y="5"/>
                        <a:pt x="111" y="4"/>
                        <a:pt x="117" y="4"/>
                      </a:cubicBezTo>
                      <a:cubicBezTo>
                        <a:pt x="120" y="3"/>
                        <a:pt x="123" y="3"/>
                        <a:pt x="125" y="3"/>
                      </a:cubicBezTo>
                      <a:cubicBezTo>
                        <a:pt x="126" y="3"/>
                        <a:pt x="127" y="3"/>
                        <a:pt x="127" y="3"/>
                      </a:cubicBezTo>
                      <a:cubicBezTo>
                        <a:pt x="128" y="3"/>
                        <a:pt x="128" y="3"/>
                        <a:pt x="128" y="3"/>
                      </a:cubicBezTo>
                      <a:cubicBezTo>
                        <a:pt x="128" y="4"/>
                        <a:pt x="127" y="5"/>
                        <a:pt x="127" y="6"/>
                      </a:cubicBezTo>
                      <a:cubicBezTo>
                        <a:pt x="124" y="15"/>
                        <a:pt x="110" y="45"/>
                        <a:pt x="96" y="68"/>
                      </a:cubicBezTo>
                      <a:cubicBezTo>
                        <a:pt x="91" y="76"/>
                        <a:pt x="86" y="83"/>
                        <a:pt x="81" y="88"/>
                      </a:cubicBezTo>
                      <a:cubicBezTo>
                        <a:pt x="76" y="79"/>
                        <a:pt x="69" y="70"/>
                        <a:pt x="63" y="60"/>
                      </a:cubicBezTo>
                      <a:close/>
                      <a:moveTo>
                        <a:pt x="164" y="191"/>
                      </a:moveTo>
                      <a:cubicBezTo>
                        <a:pt x="173" y="202"/>
                        <a:pt x="181" y="212"/>
                        <a:pt x="187" y="219"/>
                      </a:cubicBezTo>
                      <a:cubicBezTo>
                        <a:pt x="192" y="225"/>
                        <a:pt x="196" y="229"/>
                        <a:pt x="197" y="231"/>
                      </a:cubicBezTo>
                      <a:cubicBezTo>
                        <a:pt x="197" y="231"/>
                        <a:pt x="197" y="232"/>
                        <a:pt x="196" y="232"/>
                      </a:cubicBezTo>
                      <a:cubicBezTo>
                        <a:pt x="187" y="238"/>
                        <a:pt x="146" y="260"/>
                        <a:pt x="109" y="251"/>
                      </a:cubicBezTo>
                      <a:cubicBezTo>
                        <a:pt x="109" y="250"/>
                        <a:pt x="109" y="250"/>
                        <a:pt x="108" y="249"/>
                      </a:cubicBezTo>
                      <a:cubicBezTo>
                        <a:pt x="106" y="242"/>
                        <a:pt x="99" y="224"/>
                        <a:pt x="97" y="204"/>
                      </a:cubicBezTo>
                      <a:cubicBezTo>
                        <a:pt x="94" y="184"/>
                        <a:pt x="94" y="161"/>
                        <a:pt x="105" y="145"/>
                      </a:cubicBezTo>
                      <a:cubicBezTo>
                        <a:pt x="107" y="141"/>
                        <a:pt x="110" y="137"/>
                        <a:pt x="114" y="134"/>
                      </a:cubicBezTo>
                      <a:cubicBezTo>
                        <a:pt x="114" y="134"/>
                        <a:pt x="114" y="134"/>
                        <a:pt x="114" y="134"/>
                      </a:cubicBezTo>
                      <a:cubicBezTo>
                        <a:pt x="128" y="150"/>
                        <a:pt x="147" y="172"/>
                        <a:pt x="164" y="191"/>
                      </a:cubicBezTo>
                      <a:close/>
                      <a:moveTo>
                        <a:pt x="252" y="115"/>
                      </a:moveTo>
                      <a:cubicBezTo>
                        <a:pt x="253" y="125"/>
                        <a:pt x="253" y="133"/>
                        <a:pt x="253" y="139"/>
                      </a:cubicBezTo>
                      <a:cubicBezTo>
                        <a:pt x="253" y="142"/>
                        <a:pt x="252" y="144"/>
                        <a:pt x="252" y="146"/>
                      </a:cubicBezTo>
                      <a:cubicBezTo>
                        <a:pt x="251" y="145"/>
                        <a:pt x="251" y="145"/>
                        <a:pt x="251" y="145"/>
                      </a:cubicBezTo>
                      <a:cubicBezTo>
                        <a:pt x="250" y="146"/>
                        <a:pt x="250" y="146"/>
                        <a:pt x="250" y="146"/>
                      </a:cubicBezTo>
                      <a:cubicBezTo>
                        <a:pt x="249" y="146"/>
                        <a:pt x="247" y="145"/>
                        <a:pt x="245" y="144"/>
                      </a:cubicBezTo>
                      <a:cubicBezTo>
                        <a:pt x="233" y="139"/>
                        <a:pt x="209" y="128"/>
                        <a:pt x="183" y="123"/>
                      </a:cubicBezTo>
                      <a:cubicBezTo>
                        <a:pt x="158" y="118"/>
                        <a:pt x="132" y="117"/>
                        <a:pt x="115" y="130"/>
                      </a:cubicBezTo>
                      <a:cubicBezTo>
                        <a:pt x="108" y="122"/>
                        <a:pt x="102" y="116"/>
                        <a:pt x="100" y="112"/>
                      </a:cubicBezTo>
                      <a:cubicBezTo>
                        <a:pt x="100" y="112"/>
                        <a:pt x="100" y="112"/>
                        <a:pt x="100" y="112"/>
                      </a:cubicBezTo>
                      <a:cubicBezTo>
                        <a:pt x="116" y="101"/>
                        <a:pt x="132" y="92"/>
                        <a:pt x="147" y="83"/>
                      </a:cubicBezTo>
                      <a:cubicBezTo>
                        <a:pt x="168" y="72"/>
                        <a:pt x="188" y="63"/>
                        <a:pt x="202" y="57"/>
                      </a:cubicBezTo>
                      <a:cubicBezTo>
                        <a:pt x="209" y="54"/>
                        <a:pt x="215" y="52"/>
                        <a:pt x="219" y="50"/>
                      </a:cubicBezTo>
                      <a:cubicBezTo>
                        <a:pt x="221" y="49"/>
                        <a:pt x="223" y="49"/>
                        <a:pt x="224" y="48"/>
                      </a:cubicBezTo>
                      <a:cubicBezTo>
                        <a:pt x="243" y="71"/>
                        <a:pt x="250" y="95"/>
                        <a:pt x="252"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sp>
        <p:nvSpPr>
          <p:cNvPr id="16" name="PA-文本框 10">
            <a:extLst>
              <a:ext uri="{FF2B5EF4-FFF2-40B4-BE49-F238E27FC236}">
                <a16:creationId xmlns:a16="http://schemas.microsoft.com/office/drawing/2014/main" id="{F698C971-8174-41EE-A954-70BF5C7BCD34}"/>
              </a:ext>
            </a:extLst>
          </p:cNvPr>
          <p:cNvSpPr txBox="1"/>
          <p:nvPr>
            <p:custDataLst>
              <p:tags r:id="rId4"/>
            </p:custDataLst>
          </p:nvPr>
        </p:nvSpPr>
        <p:spPr>
          <a:xfrm>
            <a:off x="4074633" y="3218365"/>
            <a:ext cx="3923613" cy="544381"/>
          </a:xfrm>
          <a:prstGeom prst="rect">
            <a:avLst/>
          </a:prstGeom>
          <a:noFill/>
        </p:spPr>
        <p:txBody>
          <a:bodyPr wrap="square" lIns="51435" tIns="25718" rIns="51435" bIns="25718">
            <a:spAutoFit/>
          </a:bodyPr>
          <a:lstStyle/>
          <a:p>
            <a:pPr algn="ctr">
              <a:defRPr/>
            </a:pPr>
            <a:r>
              <a:rPr lang="zh-CN" altLang="en-US" sz="3200" b="1" dirty="0">
                <a:solidFill>
                  <a:schemeClr val="bg1"/>
                </a:solidFill>
                <a:latin typeface="思源黑体 CN Bold" panose="020B0800000000000000" pitchFamily="34" charset="-122"/>
                <a:ea typeface="思源黑体 CN Bold" panose="020B0800000000000000" pitchFamily="34" charset="-122"/>
                <a:sym typeface="+mn-ea"/>
              </a:rPr>
              <a:t>代谢组学的研究方法</a:t>
            </a:r>
          </a:p>
        </p:txBody>
      </p:sp>
      <p:sp>
        <p:nvSpPr>
          <p:cNvPr id="3" name="标题 2">
            <a:extLst>
              <a:ext uri="{FF2B5EF4-FFF2-40B4-BE49-F238E27FC236}">
                <a16:creationId xmlns:a16="http://schemas.microsoft.com/office/drawing/2014/main" id="{E3CB3573-5C6A-49A7-8E23-1277EDE86D7D}"/>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638610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4"/>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00.xml><?xml version="1.0" encoding="utf-8"?>
<p:tagLst xmlns:a="http://schemas.openxmlformats.org/drawingml/2006/main" xmlns:r="http://schemas.openxmlformats.org/officeDocument/2006/relationships" xmlns:p="http://schemas.openxmlformats.org/presentationml/2006/main">
  <p:tag name="PA" val="v5.2.4"/>
</p:tagLst>
</file>

<file path=ppt/tags/tag101.xml><?xml version="1.0" encoding="utf-8"?>
<p:tagLst xmlns:a="http://schemas.openxmlformats.org/drawingml/2006/main" xmlns:r="http://schemas.openxmlformats.org/officeDocument/2006/relationships" xmlns:p="http://schemas.openxmlformats.org/presentationml/2006/main">
  <p:tag name="PA" val="v5.2.4"/>
</p:tagLst>
</file>

<file path=ppt/tags/tag102.xml><?xml version="1.0" encoding="utf-8"?>
<p:tagLst xmlns:a="http://schemas.openxmlformats.org/drawingml/2006/main" xmlns:r="http://schemas.openxmlformats.org/officeDocument/2006/relationships" xmlns:p="http://schemas.openxmlformats.org/presentationml/2006/main">
  <p:tag name="PA" val="v5.2.4"/>
</p:tagLst>
</file>

<file path=ppt/tags/tag103.xml><?xml version="1.0" encoding="utf-8"?>
<p:tagLst xmlns:a="http://schemas.openxmlformats.org/drawingml/2006/main" xmlns:r="http://schemas.openxmlformats.org/officeDocument/2006/relationships" xmlns:p="http://schemas.openxmlformats.org/presentationml/2006/main">
  <p:tag name="PA" val="v5.2.4"/>
</p:tagLst>
</file>

<file path=ppt/tags/tag104.xml><?xml version="1.0" encoding="utf-8"?>
<p:tagLst xmlns:a="http://schemas.openxmlformats.org/drawingml/2006/main" xmlns:r="http://schemas.openxmlformats.org/officeDocument/2006/relationships" xmlns:p="http://schemas.openxmlformats.org/presentationml/2006/main">
  <p:tag name="PA" val="v5.2.4"/>
</p:tagLst>
</file>

<file path=ppt/tags/tag105.xml><?xml version="1.0" encoding="utf-8"?>
<p:tagLst xmlns:a="http://schemas.openxmlformats.org/drawingml/2006/main" xmlns:r="http://schemas.openxmlformats.org/officeDocument/2006/relationships" xmlns:p="http://schemas.openxmlformats.org/presentationml/2006/main">
  <p:tag name="PA" val="v5.2.4"/>
</p:tagLst>
</file>

<file path=ppt/tags/tag106.xml><?xml version="1.0" encoding="utf-8"?>
<p:tagLst xmlns:a="http://schemas.openxmlformats.org/drawingml/2006/main" xmlns:r="http://schemas.openxmlformats.org/officeDocument/2006/relationships" xmlns:p="http://schemas.openxmlformats.org/presentationml/2006/main">
  <p:tag name="PA" val="v5.2.4"/>
</p:tagLst>
</file>

<file path=ppt/tags/tag107.xml><?xml version="1.0" encoding="utf-8"?>
<p:tagLst xmlns:a="http://schemas.openxmlformats.org/drawingml/2006/main" xmlns:r="http://schemas.openxmlformats.org/officeDocument/2006/relationships" xmlns:p="http://schemas.openxmlformats.org/presentationml/2006/main">
  <p:tag name="PA" val="v5.2.4"/>
</p:tagLst>
</file>

<file path=ppt/tags/tag108.xml><?xml version="1.0" encoding="utf-8"?>
<p:tagLst xmlns:a="http://schemas.openxmlformats.org/drawingml/2006/main" xmlns:r="http://schemas.openxmlformats.org/officeDocument/2006/relationships" xmlns:p="http://schemas.openxmlformats.org/presentationml/2006/main">
  <p:tag name="PA" val="v5.2.4"/>
</p:tagLst>
</file>

<file path=ppt/tags/tag109.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10.xml><?xml version="1.0" encoding="utf-8"?>
<p:tagLst xmlns:a="http://schemas.openxmlformats.org/drawingml/2006/main" xmlns:r="http://schemas.openxmlformats.org/officeDocument/2006/relationships" xmlns:p="http://schemas.openxmlformats.org/presentationml/2006/main">
  <p:tag name="PA" val="v5.2.4"/>
</p:tagLst>
</file>

<file path=ppt/tags/tag111.xml><?xml version="1.0" encoding="utf-8"?>
<p:tagLst xmlns:a="http://schemas.openxmlformats.org/drawingml/2006/main" xmlns:r="http://schemas.openxmlformats.org/officeDocument/2006/relationships" xmlns:p="http://schemas.openxmlformats.org/presentationml/2006/main">
  <p:tag name="PA" val="v5.2.4"/>
</p:tagLst>
</file>

<file path=ppt/tags/tag112.xml><?xml version="1.0" encoding="utf-8"?>
<p:tagLst xmlns:a="http://schemas.openxmlformats.org/drawingml/2006/main" xmlns:r="http://schemas.openxmlformats.org/officeDocument/2006/relationships" xmlns:p="http://schemas.openxmlformats.org/presentationml/2006/main">
  <p:tag name="PA" val="v5.2.4"/>
</p:tagLst>
</file>

<file path=ppt/tags/tag113.xml><?xml version="1.0" encoding="utf-8"?>
<p:tagLst xmlns:a="http://schemas.openxmlformats.org/drawingml/2006/main" xmlns:r="http://schemas.openxmlformats.org/officeDocument/2006/relationships" xmlns:p="http://schemas.openxmlformats.org/presentationml/2006/main">
  <p:tag name="PA" val="v5.2.4"/>
</p:tagLst>
</file>

<file path=ppt/tags/tag114.xml><?xml version="1.0" encoding="utf-8"?>
<p:tagLst xmlns:a="http://schemas.openxmlformats.org/drawingml/2006/main" xmlns:r="http://schemas.openxmlformats.org/officeDocument/2006/relationships" xmlns:p="http://schemas.openxmlformats.org/presentationml/2006/main">
  <p:tag name="PA" val="v5.2.4"/>
</p:tagLst>
</file>

<file path=ppt/tags/tag115.xml><?xml version="1.0" encoding="utf-8"?>
<p:tagLst xmlns:a="http://schemas.openxmlformats.org/drawingml/2006/main" xmlns:r="http://schemas.openxmlformats.org/officeDocument/2006/relationships" xmlns:p="http://schemas.openxmlformats.org/presentationml/2006/main">
  <p:tag name="PA" val="v5.2.4"/>
</p:tagLst>
</file>

<file path=ppt/tags/tag116.xml><?xml version="1.0" encoding="utf-8"?>
<p:tagLst xmlns:a="http://schemas.openxmlformats.org/drawingml/2006/main" xmlns:r="http://schemas.openxmlformats.org/officeDocument/2006/relationships" xmlns:p="http://schemas.openxmlformats.org/presentationml/2006/main">
  <p:tag name="PA" val="v5.2.4"/>
</p:tagLst>
</file>

<file path=ppt/tags/tag117.xml><?xml version="1.0" encoding="utf-8"?>
<p:tagLst xmlns:a="http://schemas.openxmlformats.org/drawingml/2006/main" xmlns:r="http://schemas.openxmlformats.org/officeDocument/2006/relationships" xmlns:p="http://schemas.openxmlformats.org/presentationml/2006/main">
  <p:tag name="PA" val="v5.2.4"/>
</p:tagLst>
</file>

<file path=ppt/tags/tag118.xml><?xml version="1.0" encoding="utf-8"?>
<p:tagLst xmlns:a="http://schemas.openxmlformats.org/drawingml/2006/main" xmlns:r="http://schemas.openxmlformats.org/officeDocument/2006/relationships" xmlns:p="http://schemas.openxmlformats.org/presentationml/2006/main">
  <p:tag name="PA" val="v5.2.4"/>
</p:tagLst>
</file>

<file path=ppt/tags/tag119.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20.xml><?xml version="1.0" encoding="utf-8"?>
<p:tagLst xmlns:a="http://schemas.openxmlformats.org/drawingml/2006/main" xmlns:r="http://schemas.openxmlformats.org/officeDocument/2006/relationships" xmlns:p="http://schemas.openxmlformats.org/presentationml/2006/main">
  <p:tag name="PA" val="v5.2.4"/>
</p:tagLst>
</file>

<file path=ppt/tags/tag121.xml><?xml version="1.0" encoding="utf-8"?>
<p:tagLst xmlns:a="http://schemas.openxmlformats.org/drawingml/2006/main" xmlns:r="http://schemas.openxmlformats.org/officeDocument/2006/relationships" xmlns:p="http://schemas.openxmlformats.org/presentationml/2006/main">
  <p:tag name="PA" val="v5.2.4"/>
</p:tagLst>
</file>

<file path=ppt/tags/tag122.xml><?xml version="1.0" encoding="utf-8"?>
<p:tagLst xmlns:a="http://schemas.openxmlformats.org/drawingml/2006/main" xmlns:r="http://schemas.openxmlformats.org/officeDocument/2006/relationships" xmlns:p="http://schemas.openxmlformats.org/presentationml/2006/main">
  <p:tag name="PA" val="v5.2.4"/>
</p:tagLst>
</file>

<file path=ppt/tags/tag123.xml><?xml version="1.0" encoding="utf-8"?>
<p:tagLst xmlns:a="http://schemas.openxmlformats.org/drawingml/2006/main" xmlns:r="http://schemas.openxmlformats.org/officeDocument/2006/relationships" xmlns:p="http://schemas.openxmlformats.org/presentationml/2006/main">
  <p:tag name="PA" val="v5.2.4"/>
</p:tagLst>
</file>

<file path=ppt/tags/tag124.xml><?xml version="1.0" encoding="utf-8"?>
<p:tagLst xmlns:a="http://schemas.openxmlformats.org/drawingml/2006/main" xmlns:r="http://schemas.openxmlformats.org/officeDocument/2006/relationships" xmlns:p="http://schemas.openxmlformats.org/presentationml/2006/main">
  <p:tag name="PA" val="v5.2.4"/>
</p:tagLst>
</file>

<file path=ppt/tags/tag125.xml><?xml version="1.0" encoding="utf-8"?>
<p:tagLst xmlns:a="http://schemas.openxmlformats.org/drawingml/2006/main" xmlns:r="http://schemas.openxmlformats.org/officeDocument/2006/relationships" xmlns:p="http://schemas.openxmlformats.org/presentationml/2006/main">
  <p:tag name="PA" val="v5.2.4"/>
</p:tagLst>
</file>

<file path=ppt/tags/tag126.xml><?xml version="1.0" encoding="utf-8"?>
<p:tagLst xmlns:a="http://schemas.openxmlformats.org/drawingml/2006/main" xmlns:r="http://schemas.openxmlformats.org/officeDocument/2006/relationships" xmlns:p="http://schemas.openxmlformats.org/presentationml/2006/main">
  <p:tag name="PA" val="v5.2.4"/>
</p:tagLst>
</file>

<file path=ppt/tags/tag127.xml><?xml version="1.0" encoding="utf-8"?>
<p:tagLst xmlns:a="http://schemas.openxmlformats.org/drawingml/2006/main" xmlns:r="http://schemas.openxmlformats.org/officeDocument/2006/relationships" xmlns:p="http://schemas.openxmlformats.org/presentationml/2006/main">
  <p:tag name="PA" val="v5.2.4"/>
</p:tagLst>
</file>

<file path=ppt/tags/tag128.xml><?xml version="1.0" encoding="utf-8"?>
<p:tagLst xmlns:a="http://schemas.openxmlformats.org/drawingml/2006/main" xmlns:r="http://schemas.openxmlformats.org/officeDocument/2006/relationships" xmlns:p="http://schemas.openxmlformats.org/presentationml/2006/main">
  <p:tag name="PA" val="v5.2.4"/>
</p:tagLst>
</file>

<file path=ppt/tags/tag129.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30.xml><?xml version="1.0" encoding="utf-8"?>
<p:tagLst xmlns:a="http://schemas.openxmlformats.org/drawingml/2006/main" xmlns:r="http://schemas.openxmlformats.org/officeDocument/2006/relationships" xmlns:p="http://schemas.openxmlformats.org/presentationml/2006/main">
  <p:tag name="PA" val="v5.2.4"/>
</p:tagLst>
</file>

<file path=ppt/tags/tag131.xml><?xml version="1.0" encoding="utf-8"?>
<p:tagLst xmlns:a="http://schemas.openxmlformats.org/drawingml/2006/main" xmlns:r="http://schemas.openxmlformats.org/officeDocument/2006/relationships" xmlns:p="http://schemas.openxmlformats.org/presentationml/2006/main">
  <p:tag name="PA" val="v5.2.4"/>
</p:tagLst>
</file>

<file path=ppt/tags/tag132.xml><?xml version="1.0" encoding="utf-8"?>
<p:tagLst xmlns:a="http://schemas.openxmlformats.org/drawingml/2006/main" xmlns:r="http://schemas.openxmlformats.org/officeDocument/2006/relationships" xmlns:p="http://schemas.openxmlformats.org/presentationml/2006/main">
  <p:tag name="PA" val="v5.2.4"/>
</p:tagLst>
</file>

<file path=ppt/tags/tag133.xml><?xml version="1.0" encoding="utf-8"?>
<p:tagLst xmlns:a="http://schemas.openxmlformats.org/drawingml/2006/main" xmlns:r="http://schemas.openxmlformats.org/officeDocument/2006/relationships" xmlns:p="http://schemas.openxmlformats.org/presentationml/2006/main">
  <p:tag name="PA" val="v5.2.4"/>
</p:tagLst>
</file>

<file path=ppt/tags/tag134.xml><?xml version="1.0" encoding="utf-8"?>
<p:tagLst xmlns:a="http://schemas.openxmlformats.org/drawingml/2006/main" xmlns:r="http://schemas.openxmlformats.org/officeDocument/2006/relationships" xmlns:p="http://schemas.openxmlformats.org/presentationml/2006/main">
  <p:tag name="PA" val="v5.2.4"/>
</p:tagLst>
</file>

<file path=ppt/tags/tag135.xml><?xml version="1.0" encoding="utf-8"?>
<p:tagLst xmlns:a="http://schemas.openxmlformats.org/drawingml/2006/main" xmlns:r="http://schemas.openxmlformats.org/officeDocument/2006/relationships" xmlns:p="http://schemas.openxmlformats.org/presentationml/2006/main">
  <p:tag name="PA" val="v5.2.4"/>
</p:tagLst>
</file>

<file path=ppt/tags/tag136.xml><?xml version="1.0" encoding="utf-8"?>
<p:tagLst xmlns:a="http://schemas.openxmlformats.org/drawingml/2006/main" xmlns:r="http://schemas.openxmlformats.org/officeDocument/2006/relationships" xmlns:p="http://schemas.openxmlformats.org/presentationml/2006/main">
  <p:tag name="PA" val="v5.2.4"/>
</p:tagLst>
</file>

<file path=ppt/tags/tag137.xml><?xml version="1.0" encoding="utf-8"?>
<p:tagLst xmlns:a="http://schemas.openxmlformats.org/drawingml/2006/main" xmlns:r="http://schemas.openxmlformats.org/officeDocument/2006/relationships" xmlns:p="http://schemas.openxmlformats.org/presentationml/2006/main">
  <p:tag name="PA" val="v5.2.4"/>
</p:tagLst>
</file>

<file path=ppt/tags/tag138.xml><?xml version="1.0" encoding="utf-8"?>
<p:tagLst xmlns:a="http://schemas.openxmlformats.org/drawingml/2006/main" xmlns:r="http://schemas.openxmlformats.org/officeDocument/2006/relationships" xmlns:p="http://schemas.openxmlformats.org/presentationml/2006/main">
  <p:tag name="PA" val="v5.2.4"/>
</p:tagLst>
</file>

<file path=ppt/tags/tag139.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40.xml><?xml version="1.0" encoding="utf-8"?>
<p:tagLst xmlns:a="http://schemas.openxmlformats.org/drawingml/2006/main" xmlns:r="http://schemas.openxmlformats.org/officeDocument/2006/relationships" xmlns:p="http://schemas.openxmlformats.org/presentationml/2006/main">
  <p:tag name="PA" val="v5.2.4"/>
</p:tagLst>
</file>

<file path=ppt/tags/tag141.xml><?xml version="1.0" encoding="utf-8"?>
<p:tagLst xmlns:a="http://schemas.openxmlformats.org/drawingml/2006/main" xmlns:r="http://schemas.openxmlformats.org/officeDocument/2006/relationships" xmlns:p="http://schemas.openxmlformats.org/presentationml/2006/main">
  <p:tag name="PA" val="v5.2.4"/>
</p:tagLst>
</file>

<file path=ppt/tags/tag142.xml><?xml version="1.0" encoding="utf-8"?>
<p:tagLst xmlns:a="http://schemas.openxmlformats.org/drawingml/2006/main" xmlns:r="http://schemas.openxmlformats.org/officeDocument/2006/relationships" xmlns:p="http://schemas.openxmlformats.org/presentationml/2006/main">
  <p:tag name="PA" val="v5.2.4"/>
</p:tagLst>
</file>

<file path=ppt/tags/tag143.xml><?xml version="1.0" encoding="utf-8"?>
<p:tagLst xmlns:a="http://schemas.openxmlformats.org/drawingml/2006/main" xmlns:r="http://schemas.openxmlformats.org/officeDocument/2006/relationships" xmlns:p="http://schemas.openxmlformats.org/presentationml/2006/main">
  <p:tag name="PA" val="v5.2.4"/>
</p:tagLst>
</file>

<file path=ppt/tags/tag144.xml><?xml version="1.0" encoding="utf-8"?>
<p:tagLst xmlns:a="http://schemas.openxmlformats.org/drawingml/2006/main" xmlns:r="http://schemas.openxmlformats.org/officeDocument/2006/relationships" xmlns:p="http://schemas.openxmlformats.org/presentationml/2006/main">
  <p:tag name="PA" val="v5.2.4"/>
</p:tagLst>
</file>

<file path=ppt/tags/tag145.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33.xml><?xml version="1.0" encoding="utf-8"?>
<p:tagLst xmlns:a="http://schemas.openxmlformats.org/drawingml/2006/main" xmlns:r="http://schemas.openxmlformats.org/officeDocument/2006/relationships" xmlns:p="http://schemas.openxmlformats.org/presentationml/2006/main">
  <p:tag name="PA" val="v5.2.4"/>
</p:tagLst>
</file>

<file path=ppt/tags/tag34.xml><?xml version="1.0" encoding="utf-8"?>
<p:tagLst xmlns:a="http://schemas.openxmlformats.org/drawingml/2006/main" xmlns:r="http://schemas.openxmlformats.org/officeDocument/2006/relationships" xmlns:p="http://schemas.openxmlformats.org/presentationml/2006/main">
  <p:tag name="PA" val="v5.2.4"/>
</p:tagLst>
</file>

<file path=ppt/tags/tag35.xml><?xml version="1.0" encoding="utf-8"?>
<p:tagLst xmlns:a="http://schemas.openxmlformats.org/drawingml/2006/main" xmlns:r="http://schemas.openxmlformats.org/officeDocument/2006/relationships" xmlns:p="http://schemas.openxmlformats.org/presentationml/2006/main">
  <p:tag name="PA" val="v5.2.4"/>
</p:tagLst>
</file>

<file path=ppt/tags/tag36.xml><?xml version="1.0" encoding="utf-8"?>
<p:tagLst xmlns:a="http://schemas.openxmlformats.org/drawingml/2006/main" xmlns:r="http://schemas.openxmlformats.org/officeDocument/2006/relationships" xmlns:p="http://schemas.openxmlformats.org/presentationml/2006/main">
  <p:tag name="PA" val="v5.2.4"/>
</p:tagLst>
</file>

<file path=ppt/tags/tag37.xml><?xml version="1.0" encoding="utf-8"?>
<p:tagLst xmlns:a="http://schemas.openxmlformats.org/drawingml/2006/main" xmlns:r="http://schemas.openxmlformats.org/officeDocument/2006/relationships" xmlns:p="http://schemas.openxmlformats.org/presentationml/2006/main">
  <p:tag name="PA" val="v5.2.4"/>
</p:tagLst>
</file>

<file path=ppt/tags/tag38.xml><?xml version="1.0" encoding="utf-8"?>
<p:tagLst xmlns:a="http://schemas.openxmlformats.org/drawingml/2006/main" xmlns:r="http://schemas.openxmlformats.org/officeDocument/2006/relationships" xmlns:p="http://schemas.openxmlformats.org/presentationml/2006/main">
  <p:tag name="PA" val="v5.2.4"/>
</p:tagLst>
</file>

<file path=ppt/tags/tag39.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40.xml><?xml version="1.0" encoding="utf-8"?>
<p:tagLst xmlns:a="http://schemas.openxmlformats.org/drawingml/2006/main" xmlns:r="http://schemas.openxmlformats.org/officeDocument/2006/relationships" xmlns:p="http://schemas.openxmlformats.org/presentationml/2006/main">
  <p:tag name="PA" val="v5.2.4"/>
</p:tagLst>
</file>

<file path=ppt/tags/tag41.xml><?xml version="1.0" encoding="utf-8"?>
<p:tagLst xmlns:a="http://schemas.openxmlformats.org/drawingml/2006/main" xmlns:r="http://schemas.openxmlformats.org/officeDocument/2006/relationships" xmlns:p="http://schemas.openxmlformats.org/presentationml/2006/main">
  <p:tag name="PA" val="v5.2.4"/>
</p:tagLst>
</file>

<file path=ppt/tags/tag42.xml><?xml version="1.0" encoding="utf-8"?>
<p:tagLst xmlns:a="http://schemas.openxmlformats.org/drawingml/2006/main" xmlns:r="http://schemas.openxmlformats.org/officeDocument/2006/relationships" xmlns:p="http://schemas.openxmlformats.org/presentationml/2006/main">
  <p:tag name="PA" val="v5.2.4"/>
</p:tagLst>
</file>

<file path=ppt/tags/tag43.xml><?xml version="1.0" encoding="utf-8"?>
<p:tagLst xmlns:a="http://schemas.openxmlformats.org/drawingml/2006/main" xmlns:r="http://schemas.openxmlformats.org/officeDocument/2006/relationships" xmlns:p="http://schemas.openxmlformats.org/presentationml/2006/main">
  <p:tag name="PA" val="v5.2.4"/>
</p:tagLst>
</file>

<file path=ppt/tags/tag44.xml><?xml version="1.0" encoding="utf-8"?>
<p:tagLst xmlns:a="http://schemas.openxmlformats.org/drawingml/2006/main" xmlns:r="http://schemas.openxmlformats.org/officeDocument/2006/relationships" xmlns:p="http://schemas.openxmlformats.org/presentationml/2006/main">
  <p:tag name="PA" val="v5.2.4"/>
</p:tagLst>
</file>

<file path=ppt/tags/tag45.xml><?xml version="1.0" encoding="utf-8"?>
<p:tagLst xmlns:a="http://schemas.openxmlformats.org/drawingml/2006/main" xmlns:r="http://schemas.openxmlformats.org/officeDocument/2006/relationships" xmlns:p="http://schemas.openxmlformats.org/presentationml/2006/main">
  <p:tag name="PA" val="v5.2.4"/>
</p:tagLst>
</file>

<file path=ppt/tags/tag46.xml><?xml version="1.0" encoding="utf-8"?>
<p:tagLst xmlns:a="http://schemas.openxmlformats.org/drawingml/2006/main" xmlns:r="http://schemas.openxmlformats.org/officeDocument/2006/relationships" xmlns:p="http://schemas.openxmlformats.org/presentationml/2006/main">
  <p:tag name="PA" val="v5.2.4"/>
</p:tagLst>
</file>

<file path=ppt/tags/tag47.xml><?xml version="1.0" encoding="utf-8"?>
<p:tagLst xmlns:a="http://schemas.openxmlformats.org/drawingml/2006/main" xmlns:r="http://schemas.openxmlformats.org/officeDocument/2006/relationships" xmlns:p="http://schemas.openxmlformats.org/presentationml/2006/main">
  <p:tag name="PA" val="v5.2.4"/>
</p:tagLst>
</file>

<file path=ppt/tags/tag48.xml><?xml version="1.0" encoding="utf-8"?>
<p:tagLst xmlns:a="http://schemas.openxmlformats.org/drawingml/2006/main" xmlns:r="http://schemas.openxmlformats.org/officeDocument/2006/relationships" xmlns:p="http://schemas.openxmlformats.org/presentationml/2006/main">
  <p:tag name="PA" val="v5.2.4"/>
</p:tagLst>
</file>

<file path=ppt/tags/tag49.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50.xml><?xml version="1.0" encoding="utf-8"?>
<p:tagLst xmlns:a="http://schemas.openxmlformats.org/drawingml/2006/main" xmlns:r="http://schemas.openxmlformats.org/officeDocument/2006/relationships" xmlns:p="http://schemas.openxmlformats.org/presentationml/2006/main">
  <p:tag name="PA" val="v5.2.4"/>
</p:tagLst>
</file>

<file path=ppt/tags/tag51.xml><?xml version="1.0" encoding="utf-8"?>
<p:tagLst xmlns:a="http://schemas.openxmlformats.org/drawingml/2006/main" xmlns:r="http://schemas.openxmlformats.org/officeDocument/2006/relationships" xmlns:p="http://schemas.openxmlformats.org/presentationml/2006/main">
  <p:tag name="PA" val="v5.2.4"/>
</p:tagLst>
</file>

<file path=ppt/tags/tag52.xml><?xml version="1.0" encoding="utf-8"?>
<p:tagLst xmlns:a="http://schemas.openxmlformats.org/drawingml/2006/main" xmlns:r="http://schemas.openxmlformats.org/officeDocument/2006/relationships" xmlns:p="http://schemas.openxmlformats.org/presentationml/2006/main">
  <p:tag name="PA" val="v5.2.4"/>
</p:tagLst>
</file>

<file path=ppt/tags/tag53.xml><?xml version="1.0" encoding="utf-8"?>
<p:tagLst xmlns:a="http://schemas.openxmlformats.org/drawingml/2006/main" xmlns:r="http://schemas.openxmlformats.org/officeDocument/2006/relationships" xmlns:p="http://schemas.openxmlformats.org/presentationml/2006/main">
  <p:tag name="PA" val="v5.2.4"/>
</p:tagLst>
</file>

<file path=ppt/tags/tag54.xml><?xml version="1.0" encoding="utf-8"?>
<p:tagLst xmlns:a="http://schemas.openxmlformats.org/drawingml/2006/main" xmlns:r="http://schemas.openxmlformats.org/officeDocument/2006/relationships" xmlns:p="http://schemas.openxmlformats.org/presentationml/2006/main">
  <p:tag name="PA" val="v5.2.4"/>
</p:tagLst>
</file>

<file path=ppt/tags/tag55.xml><?xml version="1.0" encoding="utf-8"?>
<p:tagLst xmlns:a="http://schemas.openxmlformats.org/drawingml/2006/main" xmlns:r="http://schemas.openxmlformats.org/officeDocument/2006/relationships" xmlns:p="http://schemas.openxmlformats.org/presentationml/2006/main">
  <p:tag name="PA" val="v5.2.4"/>
</p:tagLst>
</file>

<file path=ppt/tags/tag56.xml><?xml version="1.0" encoding="utf-8"?>
<p:tagLst xmlns:a="http://schemas.openxmlformats.org/drawingml/2006/main" xmlns:r="http://schemas.openxmlformats.org/officeDocument/2006/relationships" xmlns:p="http://schemas.openxmlformats.org/presentationml/2006/main">
  <p:tag name="PA" val="v5.2.4"/>
</p:tagLst>
</file>

<file path=ppt/tags/tag57.xml><?xml version="1.0" encoding="utf-8"?>
<p:tagLst xmlns:a="http://schemas.openxmlformats.org/drawingml/2006/main" xmlns:r="http://schemas.openxmlformats.org/officeDocument/2006/relationships" xmlns:p="http://schemas.openxmlformats.org/presentationml/2006/main">
  <p:tag name="PA" val="v5.2.4"/>
</p:tagLst>
</file>

<file path=ppt/tags/tag58.xml><?xml version="1.0" encoding="utf-8"?>
<p:tagLst xmlns:a="http://schemas.openxmlformats.org/drawingml/2006/main" xmlns:r="http://schemas.openxmlformats.org/officeDocument/2006/relationships" xmlns:p="http://schemas.openxmlformats.org/presentationml/2006/main">
  <p:tag name="PA" val="v5.2.4"/>
</p:tagLst>
</file>

<file path=ppt/tags/tag59.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60.xml><?xml version="1.0" encoding="utf-8"?>
<p:tagLst xmlns:a="http://schemas.openxmlformats.org/drawingml/2006/main" xmlns:r="http://schemas.openxmlformats.org/officeDocument/2006/relationships" xmlns:p="http://schemas.openxmlformats.org/presentationml/2006/main">
  <p:tag name="PA" val="v5.2.4"/>
</p:tagLst>
</file>

<file path=ppt/tags/tag61.xml><?xml version="1.0" encoding="utf-8"?>
<p:tagLst xmlns:a="http://schemas.openxmlformats.org/drawingml/2006/main" xmlns:r="http://schemas.openxmlformats.org/officeDocument/2006/relationships" xmlns:p="http://schemas.openxmlformats.org/presentationml/2006/main">
  <p:tag name="PA" val="v5.2.4"/>
</p:tagLst>
</file>

<file path=ppt/tags/tag62.xml><?xml version="1.0" encoding="utf-8"?>
<p:tagLst xmlns:a="http://schemas.openxmlformats.org/drawingml/2006/main" xmlns:r="http://schemas.openxmlformats.org/officeDocument/2006/relationships" xmlns:p="http://schemas.openxmlformats.org/presentationml/2006/main">
  <p:tag name="PA" val="v5.2.4"/>
</p:tagLst>
</file>

<file path=ppt/tags/tag63.xml><?xml version="1.0" encoding="utf-8"?>
<p:tagLst xmlns:a="http://schemas.openxmlformats.org/drawingml/2006/main" xmlns:r="http://schemas.openxmlformats.org/officeDocument/2006/relationships" xmlns:p="http://schemas.openxmlformats.org/presentationml/2006/main">
  <p:tag name="PA" val="v5.2.4"/>
</p:tagLst>
</file>

<file path=ppt/tags/tag64.xml><?xml version="1.0" encoding="utf-8"?>
<p:tagLst xmlns:a="http://schemas.openxmlformats.org/drawingml/2006/main" xmlns:r="http://schemas.openxmlformats.org/officeDocument/2006/relationships" xmlns:p="http://schemas.openxmlformats.org/presentationml/2006/main">
  <p:tag name="PA" val="v5.2.4"/>
</p:tagLst>
</file>

<file path=ppt/tags/tag65.xml><?xml version="1.0" encoding="utf-8"?>
<p:tagLst xmlns:a="http://schemas.openxmlformats.org/drawingml/2006/main" xmlns:r="http://schemas.openxmlformats.org/officeDocument/2006/relationships" xmlns:p="http://schemas.openxmlformats.org/presentationml/2006/main">
  <p:tag name="PA" val="v5.2.4"/>
</p:tagLst>
</file>

<file path=ppt/tags/tag66.xml><?xml version="1.0" encoding="utf-8"?>
<p:tagLst xmlns:a="http://schemas.openxmlformats.org/drawingml/2006/main" xmlns:r="http://schemas.openxmlformats.org/officeDocument/2006/relationships" xmlns:p="http://schemas.openxmlformats.org/presentationml/2006/main">
  <p:tag name="PA" val="v5.2.4"/>
</p:tagLst>
</file>

<file path=ppt/tags/tag67.xml><?xml version="1.0" encoding="utf-8"?>
<p:tagLst xmlns:a="http://schemas.openxmlformats.org/drawingml/2006/main" xmlns:r="http://schemas.openxmlformats.org/officeDocument/2006/relationships" xmlns:p="http://schemas.openxmlformats.org/presentationml/2006/main">
  <p:tag name="PA" val="v5.2.4"/>
</p:tagLst>
</file>

<file path=ppt/tags/tag68.xml><?xml version="1.0" encoding="utf-8"?>
<p:tagLst xmlns:a="http://schemas.openxmlformats.org/drawingml/2006/main" xmlns:r="http://schemas.openxmlformats.org/officeDocument/2006/relationships" xmlns:p="http://schemas.openxmlformats.org/presentationml/2006/main">
  <p:tag name="PA" val="v5.2.4"/>
</p:tagLst>
</file>

<file path=ppt/tags/tag69.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70.xml><?xml version="1.0" encoding="utf-8"?>
<p:tagLst xmlns:a="http://schemas.openxmlformats.org/drawingml/2006/main" xmlns:r="http://schemas.openxmlformats.org/officeDocument/2006/relationships" xmlns:p="http://schemas.openxmlformats.org/presentationml/2006/main">
  <p:tag name="PA" val="v5.2.4"/>
</p:tagLst>
</file>

<file path=ppt/tags/tag71.xml><?xml version="1.0" encoding="utf-8"?>
<p:tagLst xmlns:a="http://schemas.openxmlformats.org/drawingml/2006/main" xmlns:r="http://schemas.openxmlformats.org/officeDocument/2006/relationships" xmlns:p="http://schemas.openxmlformats.org/presentationml/2006/main">
  <p:tag name="PA" val="v5.2.4"/>
</p:tagLst>
</file>

<file path=ppt/tags/tag72.xml><?xml version="1.0" encoding="utf-8"?>
<p:tagLst xmlns:a="http://schemas.openxmlformats.org/drawingml/2006/main" xmlns:r="http://schemas.openxmlformats.org/officeDocument/2006/relationships" xmlns:p="http://schemas.openxmlformats.org/presentationml/2006/main">
  <p:tag name="PA" val="v5.2.4"/>
</p:tagLst>
</file>

<file path=ppt/tags/tag73.xml><?xml version="1.0" encoding="utf-8"?>
<p:tagLst xmlns:a="http://schemas.openxmlformats.org/drawingml/2006/main" xmlns:r="http://schemas.openxmlformats.org/officeDocument/2006/relationships" xmlns:p="http://schemas.openxmlformats.org/presentationml/2006/main">
  <p:tag name="PA" val="v5.2.4"/>
</p:tagLst>
</file>

<file path=ppt/tags/tag74.xml><?xml version="1.0" encoding="utf-8"?>
<p:tagLst xmlns:a="http://schemas.openxmlformats.org/drawingml/2006/main" xmlns:r="http://schemas.openxmlformats.org/officeDocument/2006/relationships" xmlns:p="http://schemas.openxmlformats.org/presentationml/2006/main">
  <p:tag name="PA" val="v5.2.4"/>
</p:tagLst>
</file>

<file path=ppt/tags/tag75.xml><?xml version="1.0" encoding="utf-8"?>
<p:tagLst xmlns:a="http://schemas.openxmlformats.org/drawingml/2006/main" xmlns:r="http://schemas.openxmlformats.org/officeDocument/2006/relationships" xmlns:p="http://schemas.openxmlformats.org/presentationml/2006/main">
  <p:tag name="PA" val="v5.2.4"/>
</p:tagLst>
</file>

<file path=ppt/tags/tag76.xml><?xml version="1.0" encoding="utf-8"?>
<p:tagLst xmlns:a="http://schemas.openxmlformats.org/drawingml/2006/main" xmlns:r="http://schemas.openxmlformats.org/officeDocument/2006/relationships" xmlns:p="http://schemas.openxmlformats.org/presentationml/2006/main">
  <p:tag name="PA" val="v5.2.4"/>
</p:tagLst>
</file>

<file path=ppt/tags/tag77.xml><?xml version="1.0" encoding="utf-8"?>
<p:tagLst xmlns:a="http://schemas.openxmlformats.org/drawingml/2006/main" xmlns:r="http://schemas.openxmlformats.org/officeDocument/2006/relationships" xmlns:p="http://schemas.openxmlformats.org/presentationml/2006/main">
  <p:tag name="PA" val="v5.2.4"/>
</p:tagLst>
</file>

<file path=ppt/tags/tag78.xml><?xml version="1.0" encoding="utf-8"?>
<p:tagLst xmlns:a="http://schemas.openxmlformats.org/drawingml/2006/main" xmlns:r="http://schemas.openxmlformats.org/officeDocument/2006/relationships" xmlns:p="http://schemas.openxmlformats.org/presentationml/2006/main">
  <p:tag name="PA" val="v5.2.4"/>
</p:tagLst>
</file>

<file path=ppt/tags/tag79.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80.xml><?xml version="1.0" encoding="utf-8"?>
<p:tagLst xmlns:a="http://schemas.openxmlformats.org/drawingml/2006/main" xmlns:r="http://schemas.openxmlformats.org/officeDocument/2006/relationships" xmlns:p="http://schemas.openxmlformats.org/presentationml/2006/main">
  <p:tag name="PA" val="v5.2.4"/>
</p:tagLst>
</file>

<file path=ppt/tags/tag81.xml><?xml version="1.0" encoding="utf-8"?>
<p:tagLst xmlns:a="http://schemas.openxmlformats.org/drawingml/2006/main" xmlns:r="http://schemas.openxmlformats.org/officeDocument/2006/relationships" xmlns:p="http://schemas.openxmlformats.org/presentationml/2006/main">
  <p:tag name="PA" val="v5.2.4"/>
</p:tagLst>
</file>

<file path=ppt/tags/tag82.xml><?xml version="1.0" encoding="utf-8"?>
<p:tagLst xmlns:a="http://schemas.openxmlformats.org/drawingml/2006/main" xmlns:r="http://schemas.openxmlformats.org/officeDocument/2006/relationships" xmlns:p="http://schemas.openxmlformats.org/presentationml/2006/main">
  <p:tag name="PA" val="v5.2.4"/>
</p:tagLst>
</file>

<file path=ppt/tags/tag83.xml><?xml version="1.0" encoding="utf-8"?>
<p:tagLst xmlns:a="http://schemas.openxmlformats.org/drawingml/2006/main" xmlns:r="http://schemas.openxmlformats.org/officeDocument/2006/relationships" xmlns:p="http://schemas.openxmlformats.org/presentationml/2006/main">
  <p:tag name="PA" val="v5.2.4"/>
</p:tagLst>
</file>

<file path=ppt/tags/tag84.xml><?xml version="1.0" encoding="utf-8"?>
<p:tagLst xmlns:a="http://schemas.openxmlformats.org/drawingml/2006/main" xmlns:r="http://schemas.openxmlformats.org/officeDocument/2006/relationships" xmlns:p="http://schemas.openxmlformats.org/presentationml/2006/main">
  <p:tag name="PA" val="v5.2.4"/>
</p:tagLst>
</file>

<file path=ppt/tags/tag85.xml><?xml version="1.0" encoding="utf-8"?>
<p:tagLst xmlns:a="http://schemas.openxmlformats.org/drawingml/2006/main" xmlns:r="http://schemas.openxmlformats.org/officeDocument/2006/relationships" xmlns:p="http://schemas.openxmlformats.org/presentationml/2006/main">
  <p:tag name="PA" val="v5.2.4"/>
</p:tagLst>
</file>

<file path=ppt/tags/tag86.xml><?xml version="1.0" encoding="utf-8"?>
<p:tagLst xmlns:a="http://schemas.openxmlformats.org/drawingml/2006/main" xmlns:r="http://schemas.openxmlformats.org/officeDocument/2006/relationships" xmlns:p="http://schemas.openxmlformats.org/presentationml/2006/main">
  <p:tag name="PA" val="v5.2.4"/>
</p:tagLst>
</file>

<file path=ppt/tags/tag87.xml><?xml version="1.0" encoding="utf-8"?>
<p:tagLst xmlns:a="http://schemas.openxmlformats.org/drawingml/2006/main" xmlns:r="http://schemas.openxmlformats.org/officeDocument/2006/relationships" xmlns:p="http://schemas.openxmlformats.org/presentationml/2006/main">
  <p:tag name="PA" val="v5.2.4"/>
</p:tagLst>
</file>

<file path=ppt/tags/tag88.xml><?xml version="1.0" encoding="utf-8"?>
<p:tagLst xmlns:a="http://schemas.openxmlformats.org/drawingml/2006/main" xmlns:r="http://schemas.openxmlformats.org/officeDocument/2006/relationships" xmlns:p="http://schemas.openxmlformats.org/presentationml/2006/main">
  <p:tag name="PA" val="v5.2.4"/>
</p:tagLst>
</file>

<file path=ppt/tags/tag89.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ags/tag90.xml><?xml version="1.0" encoding="utf-8"?>
<p:tagLst xmlns:a="http://schemas.openxmlformats.org/drawingml/2006/main" xmlns:r="http://schemas.openxmlformats.org/officeDocument/2006/relationships" xmlns:p="http://schemas.openxmlformats.org/presentationml/2006/main">
  <p:tag name="PA" val="v5.2.4"/>
</p:tagLst>
</file>

<file path=ppt/tags/tag91.xml><?xml version="1.0" encoding="utf-8"?>
<p:tagLst xmlns:a="http://schemas.openxmlformats.org/drawingml/2006/main" xmlns:r="http://schemas.openxmlformats.org/officeDocument/2006/relationships" xmlns:p="http://schemas.openxmlformats.org/presentationml/2006/main">
  <p:tag name="PA" val="v5.2.4"/>
</p:tagLst>
</file>

<file path=ppt/tags/tag92.xml><?xml version="1.0" encoding="utf-8"?>
<p:tagLst xmlns:a="http://schemas.openxmlformats.org/drawingml/2006/main" xmlns:r="http://schemas.openxmlformats.org/officeDocument/2006/relationships" xmlns:p="http://schemas.openxmlformats.org/presentationml/2006/main">
  <p:tag name="PA" val="v5.2.4"/>
</p:tagLst>
</file>

<file path=ppt/tags/tag93.xml><?xml version="1.0" encoding="utf-8"?>
<p:tagLst xmlns:a="http://schemas.openxmlformats.org/drawingml/2006/main" xmlns:r="http://schemas.openxmlformats.org/officeDocument/2006/relationships" xmlns:p="http://schemas.openxmlformats.org/presentationml/2006/main">
  <p:tag name="PA" val="v5.2.4"/>
</p:tagLst>
</file>

<file path=ppt/tags/tag94.xml><?xml version="1.0" encoding="utf-8"?>
<p:tagLst xmlns:a="http://schemas.openxmlformats.org/drawingml/2006/main" xmlns:r="http://schemas.openxmlformats.org/officeDocument/2006/relationships" xmlns:p="http://schemas.openxmlformats.org/presentationml/2006/main">
  <p:tag name="PA" val="v5.2.4"/>
</p:tagLst>
</file>

<file path=ppt/tags/tag95.xml><?xml version="1.0" encoding="utf-8"?>
<p:tagLst xmlns:a="http://schemas.openxmlformats.org/drawingml/2006/main" xmlns:r="http://schemas.openxmlformats.org/officeDocument/2006/relationships" xmlns:p="http://schemas.openxmlformats.org/presentationml/2006/main">
  <p:tag name="PA" val="v5.2.4"/>
</p:tagLst>
</file>

<file path=ppt/tags/tag96.xml><?xml version="1.0" encoding="utf-8"?>
<p:tagLst xmlns:a="http://schemas.openxmlformats.org/drawingml/2006/main" xmlns:r="http://schemas.openxmlformats.org/officeDocument/2006/relationships" xmlns:p="http://schemas.openxmlformats.org/presentationml/2006/main">
  <p:tag name="PA" val="v5.2.4"/>
</p:tagLst>
</file>

<file path=ppt/tags/tag97.xml><?xml version="1.0" encoding="utf-8"?>
<p:tagLst xmlns:a="http://schemas.openxmlformats.org/drawingml/2006/main" xmlns:r="http://schemas.openxmlformats.org/officeDocument/2006/relationships" xmlns:p="http://schemas.openxmlformats.org/presentationml/2006/main">
  <p:tag name="PA" val="v5.2.4"/>
</p:tagLst>
</file>

<file path=ppt/tags/tag98.xml><?xml version="1.0" encoding="utf-8"?>
<p:tagLst xmlns:a="http://schemas.openxmlformats.org/drawingml/2006/main" xmlns:r="http://schemas.openxmlformats.org/officeDocument/2006/relationships" xmlns:p="http://schemas.openxmlformats.org/presentationml/2006/main">
  <p:tag name="PA" val="v5.2.4"/>
</p:tagLst>
</file>

<file path=ppt/tags/tag9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4791</TotalTime>
  <Words>2995</Words>
  <Application>Microsoft Office PowerPoint</Application>
  <PresentationFormat>全屏显示(4:3)</PresentationFormat>
  <Paragraphs>236</Paragraphs>
  <Slides>26</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等线</vt:lpstr>
      <vt:lpstr>黑体</vt:lpstr>
      <vt:lpstr>华文彩云</vt:lpstr>
      <vt:lpstr>华文琥珀</vt:lpstr>
      <vt:lpstr>华文细黑</vt:lpstr>
      <vt:lpstr>思源黑体 CN Bold</vt:lpstr>
      <vt:lpstr>宋体</vt:lpstr>
      <vt:lpstr>微软雅黑</vt:lpstr>
      <vt:lpstr>微软雅黑 Light</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2911536061@qq.com</dc:creator>
  <cp:lastModifiedBy>Jinhao Jin</cp:lastModifiedBy>
  <cp:revision>114</cp:revision>
  <dcterms:created xsi:type="dcterms:W3CDTF">2019-05-26T12:56:21Z</dcterms:created>
  <dcterms:modified xsi:type="dcterms:W3CDTF">2021-12-22T03:04:43Z</dcterms:modified>
</cp:coreProperties>
</file>