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7" r:id="rId2"/>
    <p:sldMasterId id="2147483689" r:id="rId3"/>
  </p:sldMasterIdLst>
  <p:notesMasterIdLst>
    <p:notesMasterId r:id="rId45"/>
  </p:notesMasterIdLst>
  <p:sldIdLst>
    <p:sldId id="256" r:id="rId4"/>
    <p:sldId id="257" r:id="rId5"/>
    <p:sldId id="258" r:id="rId6"/>
    <p:sldId id="259" r:id="rId7"/>
    <p:sldId id="268" r:id="rId8"/>
    <p:sldId id="271" r:id="rId9"/>
    <p:sldId id="272" r:id="rId10"/>
    <p:sldId id="273" r:id="rId11"/>
    <p:sldId id="277" r:id="rId12"/>
    <p:sldId id="345" r:id="rId13"/>
    <p:sldId id="278" r:id="rId14"/>
    <p:sldId id="342" r:id="rId15"/>
    <p:sldId id="284" r:id="rId16"/>
    <p:sldId id="286" r:id="rId17"/>
    <p:sldId id="287" r:id="rId18"/>
    <p:sldId id="289" r:id="rId19"/>
    <p:sldId id="290" r:id="rId20"/>
    <p:sldId id="291" r:id="rId21"/>
    <p:sldId id="324" r:id="rId22"/>
    <p:sldId id="343" r:id="rId23"/>
    <p:sldId id="292" r:id="rId24"/>
    <p:sldId id="295" r:id="rId25"/>
    <p:sldId id="294" r:id="rId26"/>
    <p:sldId id="301" r:id="rId27"/>
    <p:sldId id="296" r:id="rId28"/>
    <p:sldId id="304" r:id="rId29"/>
    <p:sldId id="297" r:id="rId30"/>
    <p:sldId id="308" r:id="rId31"/>
    <p:sldId id="309" r:id="rId32"/>
    <p:sldId id="311" r:id="rId33"/>
    <p:sldId id="349" r:id="rId34"/>
    <p:sldId id="350" r:id="rId35"/>
    <p:sldId id="351" r:id="rId36"/>
    <p:sldId id="352" r:id="rId37"/>
    <p:sldId id="353" r:id="rId38"/>
    <p:sldId id="356" r:id="rId39"/>
    <p:sldId id="366" r:id="rId40"/>
    <p:sldId id="359" r:id="rId41"/>
    <p:sldId id="361" r:id="rId42"/>
    <p:sldId id="362" r:id="rId43"/>
    <p:sldId id="340"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华文新魏" pitchFamily="2" charset="-122"/>
        <a:ea typeface="宋体" pitchFamily="2" charset="-122"/>
        <a:cs typeface="+mn-cs"/>
      </a:defRPr>
    </a:lvl1pPr>
    <a:lvl2pPr marL="457200" algn="l" rtl="0" fontAlgn="base">
      <a:spcBef>
        <a:spcPct val="0"/>
      </a:spcBef>
      <a:spcAft>
        <a:spcPct val="0"/>
      </a:spcAft>
      <a:defRPr kern="1200">
        <a:solidFill>
          <a:schemeClr val="tx1"/>
        </a:solidFill>
        <a:latin typeface="华文新魏" pitchFamily="2" charset="-122"/>
        <a:ea typeface="宋体" pitchFamily="2" charset="-122"/>
        <a:cs typeface="+mn-cs"/>
      </a:defRPr>
    </a:lvl2pPr>
    <a:lvl3pPr marL="914400" algn="l" rtl="0" fontAlgn="base">
      <a:spcBef>
        <a:spcPct val="0"/>
      </a:spcBef>
      <a:spcAft>
        <a:spcPct val="0"/>
      </a:spcAft>
      <a:defRPr kern="1200">
        <a:solidFill>
          <a:schemeClr val="tx1"/>
        </a:solidFill>
        <a:latin typeface="华文新魏" pitchFamily="2" charset="-122"/>
        <a:ea typeface="宋体" pitchFamily="2" charset="-122"/>
        <a:cs typeface="+mn-cs"/>
      </a:defRPr>
    </a:lvl3pPr>
    <a:lvl4pPr marL="1371600" algn="l" rtl="0" fontAlgn="base">
      <a:spcBef>
        <a:spcPct val="0"/>
      </a:spcBef>
      <a:spcAft>
        <a:spcPct val="0"/>
      </a:spcAft>
      <a:defRPr kern="1200">
        <a:solidFill>
          <a:schemeClr val="tx1"/>
        </a:solidFill>
        <a:latin typeface="华文新魏" pitchFamily="2" charset="-122"/>
        <a:ea typeface="宋体" pitchFamily="2" charset="-122"/>
        <a:cs typeface="+mn-cs"/>
      </a:defRPr>
    </a:lvl4pPr>
    <a:lvl5pPr marL="1828800" algn="l" rtl="0" fontAlgn="base">
      <a:spcBef>
        <a:spcPct val="0"/>
      </a:spcBef>
      <a:spcAft>
        <a:spcPct val="0"/>
      </a:spcAft>
      <a:defRPr kern="1200">
        <a:solidFill>
          <a:schemeClr val="tx1"/>
        </a:solidFill>
        <a:latin typeface="华文新魏" pitchFamily="2" charset="-122"/>
        <a:ea typeface="宋体" pitchFamily="2" charset="-122"/>
        <a:cs typeface="+mn-cs"/>
      </a:defRPr>
    </a:lvl5pPr>
    <a:lvl6pPr marL="2286000" algn="l" defTabSz="914400" rtl="0" eaLnBrk="1" latinLnBrk="0" hangingPunct="1">
      <a:defRPr kern="1200">
        <a:solidFill>
          <a:schemeClr val="tx1"/>
        </a:solidFill>
        <a:latin typeface="华文新魏" pitchFamily="2" charset="-122"/>
        <a:ea typeface="宋体" pitchFamily="2" charset="-122"/>
        <a:cs typeface="+mn-cs"/>
      </a:defRPr>
    </a:lvl6pPr>
    <a:lvl7pPr marL="2743200" algn="l" defTabSz="914400" rtl="0" eaLnBrk="1" latinLnBrk="0" hangingPunct="1">
      <a:defRPr kern="1200">
        <a:solidFill>
          <a:schemeClr val="tx1"/>
        </a:solidFill>
        <a:latin typeface="华文新魏" pitchFamily="2" charset="-122"/>
        <a:ea typeface="宋体" pitchFamily="2" charset="-122"/>
        <a:cs typeface="+mn-cs"/>
      </a:defRPr>
    </a:lvl7pPr>
    <a:lvl8pPr marL="3200400" algn="l" defTabSz="914400" rtl="0" eaLnBrk="1" latinLnBrk="0" hangingPunct="1">
      <a:defRPr kern="1200">
        <a:solidFill>
          <a:schemeClr val="tx1"/>
        </a:solidFill>
        <a:latin typeface="华文新魏" pitchFamily="2" charset="-122"/>
        <a:ea typeface="宋体" pitchFamily="2" charset="-122"/>
        <a:cs typeface="+mn-cs"/>
      </a:defRPr>
    </a:lvl8pPr>
    <a:lvl9pPr marL="3657600" algn="l" defTabSz="914400" rtl="0" eaLnBrk="1" latinLnBrk="0" hangingPunct="1">
      <a:defRPr kern="1200">
        <a:solidFill>
          <a:schemeClr val="tx1"/>
        </a:solidFill>
        <a:latin typeface="华文新魏"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CB1"/>
    <a:srgbClr val="B8CADE"/>
    <a:srgbClr val="AE78D6"/>
    <a:srgbClr val="FF66FF"/>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159" autoAdjust="0"/>
  </p:normalViewPr>
  <p:slideViewPr>
    <p:cSldViewPr showGuides="1">
      <p:cViewPr varScale="1">
        <p:scale>
          <a:sx n="69" d="100"/>
          <a:sy n="69" d="100"/>
        </p:scale>
        <p:origin x="-192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91E2257-A91A-458F-8ABF-2760E4FAC4DC}" type="datetimeFigureOut">
              <a:rPr lang="zh-CN" altLang="en-US"/>
              <a:pPr>
                <a:defRPr/>
              </a:pPr>
              <a:t>2018/11/28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3FEBFAB-8785-470A-979D-EAEFA3CDC1A0}" type="slidenum">
              <a:rPr lang="zh-CN" altLang="en-US"/>
              <a:pPr>
                <a:defRPr/>
              </a:pPr>
              <a:t>‹#›</a:t>
            </a:fld>
            <a:endParaRPr lang="zh-CN" altLang="en-US"/>
          </a:p>
        </p:txBody>
      </p:sp>
    </p:spTree>
    <p:extLst>
      <p:ext uri="{BB962C8B-B14F-4D97-AF65-F5344CB8AC3E}">
        <p14:creationId xmlns="" xmlns:p14="http://schemas.microsoft.com/office/powerpoint/2010/main" val="2253091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 poly(A)-binding protein (PABP) </a:t>
            </a:r>
            <a:r>
              <a:rPr lang="en-US" altLang="zh-CN" dirty="0" err="1" smtClean="0"/>
              <a:t>eukaryon</a:t>
            </a:r>
            <a:r>
              <a:rPr lang="en-US" altLang="zh-CN" dirty="0" smtClean="0"/>
              <a:t> initiation factor </a:t>
            </a:r>
            <a:r>
              <a:rPr lang="en-US" altLang="zh-CN" dirty="0" err="1" smtClean="0"/>
              <a:t>eIF</a:t>
            </a:r>
            <a:r>
              <a:rPr lang="en-US" altLang="zh-CN" dirty="0" smtClean="0"/>
              <a:t>;</a:t>
            </a:r>
            <a:r>
              <a:rPr lang="en-US" altLang="zh-CN" baseline="0" dirty="0" smtClean="0"/>
              <a:t> 7-</a:t>
            </a:r>
            <a:r>
              <a:rPr lang="zh-CN" altLang="en-US" baseline="0" dirty="0" smtClean="0"/>
              <a:t>甲基鸟嘌呤；翻译起始因子</a:t>
            </a:r>
            <a:r>
              <a:rPr lang="en-US" altLang="zh-CN" baseline="0" dirty="0" smtClean="0"/>
              <a:t>IF</a:t>
            </a:r>
            <a:endParaRPr lang="zh-CN" altLang="en-US" dirty="0" smtClean="0"/>
          </a:p>
        </p:txBody>
      </p:sp>
      <p:sp>
        <p:nvSpPr>
          <p:cNvPr id="8090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7B46E6-BEE8-4560-91EF-B7ECC1C466E2}" type="slidenum">
              <a:rPr lang="zh-CN" altLang="en-US" smtClean="0"/>
              <a:pPr fontAlgn="base">
                <a:spcBef>
                  <a:spcPct val="0"/>
                </a:spcBef>
                <a:spcAft>
                  <a:spcPct val="0"/>
                </a:spcAft>
                <a:defRPr/>
              </a:pPr>
              <a:t>5</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RNA</a:t>
            </a:r>
            <a:r>
              <a:rPr lang="zh-CN" altLang="en-US" smtClean="0"/>
              <a:t>一度被认为仅仅是</a:t>
            </a:r>
            <a:r>
              <a:rPr lang="en-US" altLang="zh-CN" smtClean="0"/>
              <a:t>DNA</a:t>
            </a:r>
            <a:r>
              <a:rPr lang="zh-CN" altLang="en-US" smtClean="0"/>
              <a:t>和蛋白质之间的“过渡”，但越来越多的证据清楚的表明，</a:t>
            </a:r>
            <a:r>
              <a:rPr lang="en-US" altLang="zh-CN" smtClean="0"/>
              <a:t>RNA</a:t>
            </a:r>
            <a:r>
              <a:rPr lang="zh-CN" altLang="en-US" smtClean="0"/>
              <a:t>在生命的进程中扮演的角色远比我们早前设想的更为重要。</a:t>
            </a:r>
            <a:r>
              <a:rPr lang="en-US" altLang="zh-CN" smtClean="0"/>
              <a:t>RNA</a:t>
            </a:r>
            <a:r>
              <a:rPr lang="zh-CN" altLang="en-US" smtClean="0"/>
              <a:t>干扰（</a:t>
            </a:r>
            <a:r>
              <a:rPr lang="en-US" altLang="zh-CN" smtClean="0"/>
              <a:t>RNA interference</a:t>
            </a:r>
            <a:r>
              <a:rPr lang="zh-CN" altLang="en-US" smtClean="0"/>
              <a:t>）的发现使得人们对</a:t>
            </a:r>
            <a:r>
              <a:rPr lang="en-US" altLang="zh-CN" smtClean="0"/>
              <a:t>RNA</a:t>
            </a:r>
            <a:r>
              <a:rPr lang="zh-CN" altLang="en-US" smtClean="0"/>
              <a:t>调控基因表达的功能有了全新的认识，更因为可以简化</a:t>
            </a:r>
            <a:r>
              <a:rPr lang="en-US" altLang="zh-CN" smtClean="0"/>
              <a:t>/</a:t>
            </a:r>
            <a:r>
              <a:rPr lang="zh-CN" altLang="en-US" smtClean="0"/>
              <a:t>替代基因敲除而成为研究基因功能的有力工具，因此格外引人注意，在</a:t>
            </a:r>
            <a:r>
              <a:rPr lang="en-US" altLang="zh-CN" smtClean="0"/>
              <a:t>2002</a:t>
            </a:r>
            <a:r>
              <a:rPr lang="zh-CN" altLang="en-US" smtClean="0"/>
              <a:t>年度</a:t>
            </a:r>
            <a:r>
              <a:rPr lang="en-US" altLang="zh-CN" smtClean="0"/>
              <a:t>Science</a:t>
            </a:r>
            <a:r>
              <a:rPr lang="zh-CN" altLang="en-US" smtClean="0"/>
              <a:t>评选的</a:t>
            </a:r>
            <a:r>
              <a:rPr lang="en-US" altLang="zh-CN" smtClean="0"/>
              <a:t>10</a:t>
            </a:r>
            <a:r>
              <a:rPr lang="zh-CN" altLang="en-US" smtClean="0"/>
              <a:t>大科学成就中</a:t>
            </a:r>
            <a:r>
              <a:rPr lang="en-US" altLang="zh-CN" smtClean="0"/>
              <a:t>RNAi</a:t>
            </a:r>
            <a:r>
              <a:rPr lang="zh-CN" altLang="en-US" smtClean="0"/>
              <a:t>名列榜首。随着对小分子</a:t>
            </a:r>
            <a:r>
              <a:rPr lang="en-US" altLang="zh-CN" smtClean="0"/>
              <a:t>R NA</a:t>
            </a:r>
            <a:r>
              <a:rPr lang="zh-CN" altLang="en-US" smtClean="0"/>
              <a:t>研究的不断深入，研究人员开始认识到：小分子</a:t>
            </a:r>
            <a:r>
              <a:rPr lang="en-US" altLang="zh-CN" smtClean="0"/>
              <a:t>RNA</a:t>
            </a:r>
            <a:r>
              <a:rPr lang="zh-CN" altLang="en-US" smtClean="0"/>
              <a:t>的世界一点都不小。有人推测：小分子</a:t>
            </a:r>
            <a:r>
              <a:rPr lang="en-US" altLang="zh-CN" smtClean="0"/>
              <a:t>RNA</a:t>
            </a:r>
            <a:r>
              <a:rPr lang="zh-CN" altLang="en-US" smtClean="0"/>
              <a:t>可能代表发现了一个新层次上的基因表达调控方式。</a:t>
            </a:r>
            <a:endParaRPr lang="en-US" altLang="zh-CN" smtClean="0"/>
          </a:p>
          <a:p>
            <a:pPr eaLnBrk="1" hangingPunct="1">
              <a:spcBef>
                <a:spcPct val="0"/>
              </a:spcBef>
            </a:pPr>
            <a:endParaRPr lang="zh-CN" altLang="en-US" smtClean="0"/>
          </a:p>
        </p:txBody>
      </p:sp>
      <p:sp>
        <p:nvSpPr>
          <p:cNvPr id="890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A76A6B-51F0-4EBA-85F5-D53220E55125}" type="slidenum">
              <a:rPr lang="zh-CN" altLang="en-US" smtClean="0"/>
              <a:pPr fontAlgn="base">
                <a:spcBef>
                  <a:spcPct val="0"/>
                </a:spcBef>
                <a:spcAft>
                  <a:spcPct val="0"/>
                </a:spcAft>
                <a:defRPr/>
              </a:pPr>
              <a:t>25</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这些</a:t>
            </a:r>
            <a:r>
              <a:rPr lang="en-US" altLang="zh-CN" dirty="0" err="1" smtClean="0"/>
              <a:t>miRNA</a:t>
            </a:r>
            <a:r>
              <a:rPr lang="zh-CN" altLang="en-US" dirty="0" smtClean="0"/>
              <a:t>基因首先在细胞核内转录成原始</a:t>
            </a:r>
            <a:r>
              <a:rPr lang="en-US" altLang="zh-CN" dirty="0" err="1" smtClean="0"/>
              <a:t>miRNA</a:t>
            </a:r>
            <a:r>
              <a:rPr lang="zh-CN" altLang="en-US" dirty="0" smtClean="0"/>
              <a:t>转录本（</a:t>
            </a:r>
            <a:r>
              <a:rPr lang="en-US" altLang="zh-CN" dirty="0" smtClean="0"/>
              <a:t>primary transcripts </a:t>
            </a:r>
            <a:r>
              <a:rPr lang="en-US" altLang="zh-CN" dirty="0" err="1" smtClean="0"/>
              <a:t>miRNA,pri-miRNA</a:t>
            </a:r>
            <a:r>
              <a:rPr lang="zh-CN" altLang="en-US" dirty="0" smtClean="0"/>
              <a:t>），在核糖核酸酶</a:t>
            </a:r>
            <a:r>
              <a:rPr lang="en-US" altLang="zh-CN" dirty="0" err="1" smtClean="0"/>
              <a:t>Drosha</a:t>
            </a:r>
            <a:r>
              <a:rPr lang="zh-CN" altLang="en-US" dirty="0" smtClean="0"/>
              <a:t>的作用下剪切形成约</a:t>
            </a:r>
            <a:r>
              <a:rPr lang="en-US" altLang="zh-CN" dirty="0" smtClean="0"/>
              <a:t>60-70nt </a:t>
            </a:r>
            <a:r>
              <a:rPr lang="zh-CN" altLang="en-US" dirty="0" smtClean="0"/>
              <a:t>的发卡状</a:t>
            </a:r>
            <a:r>
              <a:rPr lang="en-US" altLang="zh-CN" dirty="0" err="1" smtClean="0"/>
              <a:t>miRNA</a:t>
            </a:r>
            <a:r>
              <a:rPr lang="zh-CN" altLang="en-US" dirty="0" smtClean="0"/>
              <a:t>前体（或者称为</a:t>
            </a:r>
            <a:r>
              <a:rPr lang="en-US" altLang="zh-CN" dirty="0" smtClean="0"/>
              <a:t>pre-</a:t>
            </a:r>
            <a:r>
              <a:rPr lang="en-US" altLang="zh-CN" dirty="0" err="1" smtClean="0"/>
              <a:t>miRNA</a:t>
            </a:r>
            <a:r>
              <a:rPr lang="zh-CN" altLang="en-US" dirty="0" smtClean="0"/>
              <a:t>），然后</a:t>
            </a:r>
            <a:r>
              <a:rPr lang="en-US" altLang="zh-CN" dirty="0" smtClean="0"/>
              <a:t>Ran-GTP /</a:t>
            </a:r>
            <a:r>
              <a:rPr lang="en-US" altLang="zh-CN" dirty="0" err="1" smtClean="0"/>
              <a:t>Exportin</a:t>
            </a:r>
            <a:r>
              <a:rPr lang="en-US" altLang="zh-CN" dirty="0" smtClean="0"/>
              <a:t> 5</a:t>
            </a:r>
            <a:r>
              <a:rPr lang="zh-CN" altLang="en-US" dirty="0" smtClean="0"/>
              <a:t>将</a:t>
            </a:r>
            <a:r>
              <a:rPr lang="en-US" altLang="zh-CN" dirty="0" smtClean="0"/>
              <a:t>pre-</a:t>
            </a:r>
            <a:r>
              <a:rPr lang="en-US" altLang="zh-CN" dirty="0" err="1" smtClean="0"/>
              <a:t>miRNA</a:t>
            </a:r>
            <a:r>
              <a:rPr lang="zh-CN" altLang="en-US" dirty="0" smtClean="0"/>
              <a:t>转运到细胞质，随后，另一个核糖核酸酶</a:t>
            </a:r>
            <a:r>
              <a:rPr lang="en-US" altLang="zh-CN" dirty="0" smtClean="0"/>
              <a:t>Dicer</a:t>
            </a:r>
            <a:r>
              <a:rPr lang="zh-CN" altLang="en-US" dirty="0" smtClean="0"/>
              <a:t>将其剪切成约为</a:t>
            </a:r>
            <a:r>
              <a:rPr lang="en-US" altLang="zh-CN" dirty="0" smtClean="0"/>
              <a:t>20-24</a:t>
            </a:r>
            <a:r>
              <a:rPr lang="zh-CN" altLang="en-US" dirty="0" smtClean="0"/>
              <a:t>个核苷酸长度的</a:t>
            </a:r>
            <a:r>
              <a:rPr lang="en-US" altLang="zh-CN" dirty="0" err="1" smtClean="0"/>
              <a:t>miRNA</a:t>
            </a:r>
            <a:r>
              <a:rPr lang="en-US" altLang="zh-CN" dirty="0" smtClean="0"/>
              <a:t> :</a:t>
            </a:r>
            <a:r>
              <a:rPr lang="en-US" altLang="zh-CN" dirty="0" err="1" smtClean="0"/>
              <a:t>miRNA</a:t>
            </a:r>
            <a:r>
              <a:rPr lang="zh-CN" altLang="en-US" dirty="0" smtClean="0"/>
              <a:t>双链。这种双链很快被载入</a:t>
            </a:r>
            <a:r>
              <a:rPr lang="en-US" altLang="zh-CN" dirty="0" smtClean="0"/>
              <a:t>RNA</a:t>
            </a:r>
            <a:r>
              <a:rPr lang="zh-CN" altLang="en-US" dirty="0" smtClean="0"/>
              <a:t>诱导沉默复合体（</a:t>
            </a:r>
            <a:r>
              <a:rPr lang="en-US" altLang="zh-CN" dirty="0" smtClean="0"/>
              <a:t>RISC</a:t>
            </a:r>
            <a:r>
              <a:rPr lang="zh-CN" altLang="en-US" dirty="0" smtClean="0"/>
              <a:t>）中，之后其中一条单链</a:t>
            </a:r>
            <a:r>
              <a:rPr lang="en-US" altLang="zh-CN" dirty="0" err="1" smtClean="0"/>
              <a:t>miRNA</a:t>
            </a:r>
            <a:r>
              <a:rPr lang="zh-CN" altLang="en-US" dirty="0" smtClean="0"/>
              <a:t>被降解，另一条成熟的单链</a:t>
            </a:r>
            <a:r>
              <a:rPr lang="en-US" altLang="zh-CN" dirty="0" err="1" smtClean="0"/>
              <a:t>miRNA</a:t>
            </a:r>
            <a:r>
              <a:rPr lang="zh-CN" altLang="en-US" dirty="0" smtClean="0"/>
              <a:t>分子通过与靶基因的</a:t>
            </a:r>
            <a:r>
              <a:rPr lang="en-US" altLang="zh-CN" dirty="0" smtClean="0"/>
              <a:t>3’UTR</a:t>
            </a:r>
            <a:r>
              <a:rPr lang="zh-CN" altLang="en-US" dirty="0" smtClean="0"/>
              <a:t>区互补配对，对靶基因进行降解或者翻译抑制。 </a:t>
            </a:r>
          </a:p>
          <a:p>
            <a:pPr eaLnBrk="1" hangingPunct="1">
              <a:spcBef>
                <a:spcPct val="0"/>
              </a:spcBef>
            </a:pPr>
            <a:endParaRPr lang="zh-CN" altLang="en-US" dirty="0" smtClean="0"/>
          </a:p>
        </p:txBody>
      </p:sp>
      <p:sp>
        <p:nvSpPr>
          <p:cNvPr id="931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E9FB34-4583-4BCC-9CB1-E25330AE0A9A}" type="slidenum">
              <a:rPr lang="zh-CN" altLang="en-US" smtClean="0"/>
              <a:pPr fontAlgn="base">
                <a:spcBef>
                  <a:spcPct val="0"/>
                </a:spcBef>
                <a:spcAft>
                  <a:spcPct val="0"/>
                </a:spcAft>
                <a:defRPr/>
              </a:pPr>
              <a:t>26</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蛋白质会因突变、转录或翻译出错、氧化或其</a:t>
            </a:r>
          </a:p>
          <a:p>
            <a:pPr eaLnBrk="1" hangingPunct="1">
              <a:spcBef>
                <a:spcPct val="0"/>
              </a:spcBef>
            </a:pPr>
            <a:r>
              <a:rPr lang="zh-CN" altLang="en-US" dirty="0" smtClean="0"/>
              <a:t>他环境应激而导致损伤，也会因蛋白质加工出错而</a:t>
            </a:r>
          </a:p>
          <a:p>
            <a:pPr eaLnBrk="1" hangingPunct="1">
              <a:spcBef>
                <a:spcPct val="0"/>
              </a:spcBef>
            </a:pPr>
            <a:r>
              <a:rPr lang="zh-CN" altLang="en-US" dirty="0" smtClean="0"/>
              <a:t>导致蛋白质错误折叠，还会因新陈代谢需要而降解</a:t>
            </a:r>
          </a:p>
          <a:p>
            <a:pPr eaLnBrk="1" hangingPunct="1">
              <a:spcBef>
                <a:spcPct val="0"/>
              </a:spcBef>
            </a:pPr>
            <a:r>
              <a:rPr lang="zh-CN" altLang="en-US" dirty="0" smtClean="0"/>
              <a:t>特定蛋白质，这些蛋白质如不及时降解，就会产生</a:t>
            </a:r>
          </a:p>
          <a:p>
            <a:pPr eaLnBrk="1" hangingPunct="1">
              <a:spcBef>
                <a:spcPct val="0"/>
              </a:spcBef>
            </a:pPr>
            <a:r>
              <a:rPr lang="zh-CN" altLang="en-US" dirty="0" smtClean="0"/>
              <a:t>有害效应</a:t>
            </a:r>
            <a:r>
              <a:rPr lang="en-US" altLang="zh-CN" dirty="0" smtClean="0"/>
              <a:t>[1]</a:t>
            </a:r>
            <a:r>
              <a:rPr lang="zh-CN" altLang="en-US" dirty="0" smtClean="0"/>
              <a:t>，甚至导致疾病，所以细胞进化产生了</a:t>
            </a:r>
          </a:p>
          <a:p>
            <a:pPr eaLnBrk="1" hangingPunct="1">
              <a:spcBef>
                <a:spcPct val="0"/>
              </a:spcBef>
            </a:pPr>
            <a:r>
              <a:rPr lang="zh-CN" altLang="en-US" dirty="0" smtClean="0"/>
              <a:t>蛋白质降解体系．已发现有</a:t>
            </a:r>
            <a:r>
              <a:rPr lang="en-US" altLang="zh-CN" dirty="0" smtClean="0"/>
              <a:t>4 </a:t>
            </a:r>
            <a:r>
              <a:rPr lang="zh-CN" altLang="en-US" dirty="0" smtClean="0"/>
              <a:t>种蛋白质水解体系，</a:t>
            </a:r>
          </a:p>
          <a:p>
            <a:pPr eaLnBrk="1" hangingPunct="1">
              <a:spcBef>
                <a:spcPct val="0"/>
              </a:spcBef>
            </a:pPr>
            <a:r>
              <a:rPr lang="zh-CN" altLang="en-US" dirty="0" smtClean="0"/>
              <a:t>分别是自噬</a:t>
            </a:r>
            <a:r>
              <a:rPr lang="en-US" altLang="zh-CN" dirty="0" smtClean="0"/>
              <a:t>- </a:t>
            </a:r>
            <a:r>
              <a:rPr lang="zh-CN" altLang="en-US" dirty="0" smtClean="0"/>
              <a:t>溶酶体体系、线粒体蛋白酶体系、钙</a:t>
            </a:r>
          </a:p>
          <a:p>
            <a:pPr eaLnBrk="1" hangingPunct="1">
              <a:spcBef>
                <a:spcPct val="0"/>
              </a:spcBef>
            </a:pPr>
            <a:r>
              <a:rPr lang="zh-CN" altLang="en-US" dirty="0" smtClean="0"/>
              <a:t>依赖</a:t>
            </a:r>
            <a:endParaRPr lang="en-US" altLang="zh-CN" dirty="0" smtClean="0"/>
          </a:p>
          <a:p>
            <a:pPr eaLnBrk="1" hangingPunct="1">
              <a:spcBef>
                <a:spcPct val="0"/>
              </a:spcBef>
            </a:pPr>
            <a:r>
              <a:rPr lang="zh-CN" altLang="en-US" dirty="0" smtClean="0"/>
              <a:t>真核细胞中蛋白质降解主要依赖于蛋白酶体的作用，细胞内被降解的蛋白质</a:t>
            </a:r>
            <a:r>
              <a:rPr lang="en-US" altLang="zh-CN" dirty="0" smtClean="0"/>
              <a:t>70%</a:t>
            </a:r>
            <a:r>
              <a:rPr lang="zh-CN" altLang="en-US" dirty="0" smtClean="0"/>
              <a:t>～</a:t>
            </a:r>
            <a:r>
              <a:rPr lang="en-US" altLang="zh-CN" dirty="0" smtClean="0"/>
              <a:t>80%</a:t>
            </a:r>
            <a:r>
              <a:rPr lang="zh-CN" altLang="en-US" dirty="0" smtClean="0"/>
              <a:t>以上由蛋白酶体体系负责降解，主要降解短寿命蛋白质如新合成的蛋白质、错误折叠的蛋白质和调节蛋白质。</a:t>
            </a:r>
          </a:p>
          <a:p>
            <a:pPr eaLnBrk="1" hangingPunct="1">
              <a:spcBef>
                <a:spcPct val="0"/>
              </a:spcBef>
            </a:pPr>
            <a:endParaRPr lang="zh-CN" altLang="en-US" dirty="0" smtClean="0"/>
          </a:p>
        </p:txBody>
      </p:sp>
      <p:sp>
        <p:nvSpPr>
          <p:cNvPr id="9830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3374F9C-943C-47EE-944E-F401CF686EBB}" type="slidenum">
              <a:rPr lang="zh-CN" altLang="en-US" smtClean="0">
                <a:solidFill>
                  <a:prstClr val="black"/>
                </a:solidFill>
              </a:rPr>
              <a:pPr>
                <a:defRPr/>
              </a:pPr>
              <a:t>31</a:t>
            </a:fld>
            <a:endParaRPr lang="zh-CN" altLang="en-US" smtClean="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spcBef>
                <a:spcPct val="0"/>
              </a:spcBef>
            </a:pPr>
            <a:r>
              <a:rPr lang="zh-CN" altLang="en-US" smtClean="0"/>
              <a:t>不论是在古生菌、原核生物中</a:t>
            </a:r>
            <a:r>
              <a:rPr lang="en-US" altLang="zh-CN" smtClean="0"/>
              <a:t>, </a:t>
            </a:r>
            <a:r>
              <a:rPr lang="zh-CN" altLang="en-US" smtClean="0"/>
              <a:t>还是在真菌和哺乳动物中都是高度保守的</a:t>
            </a:r>
            <a:r>
              <a:rPr lang="en-US" altLang="zh-CN" smtClean="0"/>
              <a:t>Lon</a:t>
            </a:r>
            <a:r>
              <a:rPr lang="zh-CN" altLang="en-US" smtClean="0"/>
              <a:t>蛋白酶</a:t>
            </a:r>
          </a:p>
          <a:p>
            <a:pPr eaLnBrk="1" hangingPunct="1">
              <a:spcBef>
                <a:spcPct val="0"/>
              </a:spcBef>
            </a:pPr>
            <a:r>
              <a:rPr lang="zh-CN" altLang="en-US" smtClean="0"/>
              <a:t>通过介导异常或损伤的蛋白和短暂调控蛋白的降解来维持细胞的体内平衡</a:t>
            </a:r>
            <a:endParaRPr lang="en-US" altLang="zh-CN" smtClean="0"/>
          </a:p>
          <a:p>
            <a:pPr eaLnBrk="1" hangingPunct="1">
              <a:spcBef>
                <a:spcPct val="0"/>
              </a:spcBef>
            </a:pPr>
            <a:endParaRPr lang="zh-CN" altLang="en-US" smtClean="0"/>
          </a:p>
        </p:txBody>
      </p:sp>
      <p:sp>
        <p:nvSpPr>
          <p:cNvPr id="9933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BE4C5C6-E35D-4442-9963-3C4520170EAE}" type="slidenum">
              <a:rPr lang="zh-CN" altLang="en-US" smtClean="0">
                <a:solidFill>
                  <a:prstClr val="black"/>
                </a:solidFill>
              </a:rPr>
              <a:pPr>
                <a:defRPr/>
              </a:pPr>
              <a:t>32</a:t>
            </a:fld>
            <a:endParaRPr lang="zh-CN" altLang="en-US"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Lon</a:t>
            </a:r>
            <a:r>
              <a:rPr lang="zh-CN" altLang="en-US" dirty="0" smtClean="0"/>
              <a:t>蛋白酶属于</a:t>
            </a:r>
            <a:r>
              <a:rPr lang="en-US" altLang="zh-CN" dirty="0" smtClean="0"/>
              <a:t>AAA+</a:t>
            </a:r>
            <a:r>
              <a:rPr lang="zh-CN" altLang="en-US" dirty="0" smtClean="0"/>
              <a:t>超家族</a:t>
            </a:r>
            <a:r>
              <a:rPr lang="en-US" altLang="zh-CN" dirty="0" smtClean="0"/>
              <a:t>(</a:t>
            </a:r>
            <a:r>
              <a:rPr lang="zh-CN" altLang="en-US" dirty="0" smtClean="0"/>
              <a:t>与多种细胞活性相关的</a:t>
            </a:r>
            <a:r>
              <a:rPr lang="en-US" altLang="zh-CN" dirty="0" smtClean="0"/>
              <a:t>ATP</a:t>
            </a:r>
            <a:r>
              <a:rPr lang="zh-CN" altLang="en-US" dirty="0" smtClean="0"/>
              <a:t>酶</a:t>
            </a:r>
            <a:r>
              <a:rPr lang="en-US" altLang="zh-CN" dirty="0" smtClean="0"/>
              <a:t>)</a:t>
            </a:r>
          </a:p>
          <a:p>
            <a:pPr eaLnBrk="1" hangingPunct="1">
              <a:spcBef>
                <a:spcPct val="0"/>
              </a:spcBef>
            </a:pPr>
            <a:r>
              <a:rPr lang="zh-CN" altLang="en-US" dirty="0" smtClean="0"/>
              <a:t>第一</a:t>
            </a:r>
            <a:r>
              <a:rPr lang="en-US" altLang="zh-CN" dirty="0" smtClean="0"/>
              <a:t>, </a:t>
            </a:r>
            <a:r>
              <a:rPr lang="zh-CN" altLang="en-US" dirty="0" smtClean="0"/>
              <a:t>通过全酶</a:t>
            </a:r>
          </a:p>
          <a:p>
            <a:pPr eaLnBrk="1" hangingPunct="1">
              <a:spcBef>
                <a:spcPct val="0"/>
              </a:spcBef>
            </a:pPr>
            <a:r>
              <a:rPr lang="zh-CN" altLang="en-US" dirty="0" smtClean="0"/>
              <a:t>的</a:t>
            </a:r>
            <a:r>
              <a:rPr lang="en-US" altLang="zh-CN" dirty="0" smtClean="0"/>
              <a:t>N</a:t>
            </a:r>
            <a:r>
              <a:rPr lang="zh-CN" altLang="en-US" dirty="0" smtClean="0"/>
              <a:t>端结构域和</a:t>
            </a:r>
            <a:r>
              <a:rPr lang="en-US" altLang="zh-CN" dirty="0" smtClean="0"/>
              <a:t>AAA+</a:t>
            </a:r>
            <a:r>
              <a:rPr lang="zh-CN" altLang="en-US" dirty="0" smtClean="0"/>
              <a:t>结构域识别并结合蛋白底物</a:t>
            </a:r>
          </a:p>
          <a:p>
            <a:pPr eaLnBrk="1" hangingPunct="1">
              <a:spcBef>
                <a:spcPct val="0"/>
              </a:spcBef>
            </a:pPr>
            <a:r>
              <a:rPr lang="zh-CN" altLang="en-US" dirty="0" smtClean="0"/>
              <a:t>的特异性识别位点</a:t>
            </a:r>
            <a:r>
              <a:rPr lang="en-US" altLang="zh-CN" dirty="0" smtClean="0"/>
              <a:t>, </a:t>
            </a:r>
            <a:r>
              <a:rPr lang="zh-CN" altLang="en-US" dirty="0" smtClean="0"/>
              <a:t>但不依赖于</a:t>
            </a:r>
            <a:r>
              <a:rPr lang="en-US" altLang="zh-CN" dirty="0" smtClean="0"/>
              <a:t>ATP</a:t>
            </a:r>
            <a:r>
              <a:rPr lang="zh-CN" altLang="en-US" dirty="0" smtClean="0"/>
              <a:t>的水解</a:t>
            </a:r>
            <a:r>
              <a:rPr lang="en-US" altLang="zh-CN" dirty="0" smtClean="0"/>
              <a:t>; </a:t>
            </a:r>
            <a:r>
              <a:rPr lang="zh-CN" altLang="en-US" dirty="0" smtClean="0"/>
              <a:t>第二</a:t>
            </a:r>
            <a:r>
              <a:rPr lang="en-US" altLang="zh-CN" dirty="0" smtClean="0"/>
              <a:t>,</a:t>
            </a:r>
          </a:p>
          <a:p>
            <a:pPr eaLnBrk="1" hangingPunct="1">
              <a:spcBef>
                <a:spcPct val="0"/>
              </a:spcBef>
            </a:pPr>
            <a:r>
              <a:rPr lang="en-US" altLang="zh-CN" dirty="0" smtClean="0"/>
              <a:t>ATP</a:t>
            </a:r>
            <a:r>
              <a:rPr lang="zh-CN" altLang="en-US" dirty="0" smtClean="0"/>
              <a:t>的结合和水解使复合体的构象发生改变</a:t>
            </a:r>
            <a:r>
              <a:rPr lang="en-US" altLang="zh-CN" dirty="0" smtClean="0"/>
              <a:t>, </a:t>
            </a:r>
            <a:r>
              <a:rPr lang="zh-CN" altLang="en-US" dirty="0" smtClean="0"/>
              <a:t>底物</a:t>
            </a:r>
          </a:p>
          <a:p>
            <a:pPr eaLnBrk="1" hangingPunct="1">
              <a:spcBef>
                <a:spcPct val="0"/>
              </a:spcBef>
            </a:pPr>
            <a:r>
              <a:rPr lang="zh-CN" altLang="en-US" dirty="0" smtClean="0"/>
              <a:t>多肽去折叠</a:t>
            </a:r>
            <a:r>
              <a:rPr lang="en-US" altLang="zh-CN" dirty="0" smtClean="0"/>
              <a:t>; </a:t>
            </a:r>
            <a:r>
              <a:rPr lang="zh-CN" altLang="en-US" dirty="0" smtClean="0"/>
              <a:t>第三</a:t>
            </a:r>
            <a:r>
              <a:rPr lang="en-US" altLang="zh-CN" dirty="0" smtClean="0"/>
              <a:t>, </a:t>
            </a:r>
            <a:r>
              <a:rPr lang="zh-CN" altLang="en-US" dirty="0" smtClean="0"/>
              <a:t>底物进入蛋白水解部位</a:t>
            </a:r>
            <a:r>
              <a:rPr lang="en-US" altLang="zh-CN" dirty="0" smtClean="0"/>
              <a:t>; </a:t>
            </a:r>
            <a:r>
              <a:rPr lang="zh-CN" altLang="en-US" dirty="0" smtClean="0"/>
              <a:t>第四</a:t>
            </a:r>
            <a:r>
              <a:rPr lang="en-US" altLang="zh-CN" dirty="0" smtClean="0"/>
              <a:t>, </a:t>
            </a:r>
            <a:r>
              <a:rPr lang="zh-CN" altLang="en-US" dirty="0" smtClean="0"/>
              <a:t>当</a:t>
            </a:r>
          </a:p>
          <a:p>
            <a:pPr eaLnBrk="1" hangingPunct="1">
              <a:spcBef>
                <a:spcPct val="0"/>
              </a:spcBef>
            </a:pPr>
            <a:r>
              <a:rPr lang="zh-CN" altLang="en-US" dirty="0" smtClean="0"/>
              <a:t>去折叠的底物进入蛋白降解部位后</a:t>
            </a:r>
            <a:r>
              <a:rPr lang="en-US" altLang="zh-CN" dirty="0" smtClean="0"/>
              <a:t>, </a:t>
            </a:r>
            <a:r>
              <a:rPr lang="zh-CN" altLang="en-US" dirty="0" smtClean="0"/>
              <a:t>肽键剪切开始</a:t>
            </a:r>
          </a:p>
          <a:p>
            <a:pPr eaLnBrk="1" hangingPunct="1">
              <a:spcBef>
                <a:spcPct val="0"/>
              </a:spcBef>
            </a:pPr>
            <a:r>
              <a:rPr lang="zh-CN" altLang="en-US" dirty="0" smtClean="0"/>
              <a:t>发生。</a:t>
            </a:r>
            <a:endParaRPr lang="en-US" altLang="zh-CN" dirty="0" smtClean="0"/>
          </a:p>
          <a:p>
            <a:pPr eaLnBrk="1" hangingPunct="1">
              <a:spcBef>
                <a:spcPct val="0"/>
              </a:spcBef>
            </a:pPr>
            <a:r>
              <a:rPr lang="en-US" altLang="zh-CN" dirty="0" smtClean="0"/>
              <a:t>General paradigm for the recognition and degradation of protein substrates by the Lon protease. Step 1, recognition and binding of a structural feature or sequence within a protein substrate. Step 2, unfolding of structured protein substrates by the AAA+ domains of the </a:t>
            </a:r>
            <a:r>
              <a:rPr lang="en-US" altLang="zh-CN" dirty="0" err="1" smtClean="0"/>
              <a:t>holoenzyme</a:t>
            </a:r>
            <a:r>
              <a:rPr lang="en-US" altLang="zh-CN" dirty="0" smtClean="0"/>
              <a:t>, which requires ATP -binding and -hydrolysis. Unfolded substrates or peptides bypass this step. Step 3, translocation of unfolded polypeptides or short peptide sequences into the degradation chamber, which also requires ATP -binding and -hydrolysis. Step 4, peptide bond cleavage resulting in the generation of small peptide products. Reiterative rounds of substrate unfolding and translocation are required to degrade substrates completely.</a:t>
            </a:r>
          </a:p>
          <a:p>
            <a:pPr eaLnBrk="1" hangingPunct="1">
              <a:spcBef>
                <a:spcPct val="0"/>
              </a:spcBef>
            </a:pPr>
            <a:endParaRPr lang="zh-CN" altLang="en-US" dirty="0" smtClean="0"/>
          </a:p>
        </p:txBody>
      </p:sp>
      <p:sp>
        <p:nvSpPr>
          <p:cNvPr id="1003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DBC1CCE-8990-494C-8D8D-0F74F91092F7}" type="slidenum">
              <a:rPr lang="zh-CN" altLang="en-US" smtClean="0">
                <a:solidFill>
                  <a:prstClr val="black"/>
                </a:solidFill>
              </a:rPr>
              <a:pPr>
                <a:defRPr/>
              </a:pPr>
              <a:t>33</a:t>
            </a:fld>
            <a:endParaRPr lang="zh-CN" altLang="en-US" smtClean="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特点</a:t>
            </a:r>
          </a:p>
          <a:p>
            <a:pPr eaLnBrk="1" hangingPunct="1">
              <a:spcBef>
                <a:spcPct val="0"/>
              </a:spcBef>
            </a:pPr>
            <a:r>
              <a:rPr lang="zh-CN" altLang="en-US" smtClean="0"/>
              <a:t>　　溶酶体的酶有</a:t>
            </a:r>
            <a:r>
              <a:rPr lang="en-US" altLang="zh-CN" smtClean="0"/>
              <a:t>3</a:t>
            </a:r>
            <a:r>
              <a:rPr lang="zh-CN" altLang="en-US" smtClean="0"/>
              <a:t>个特点：</a:t>
            </a:r>
            <a:r>
              <a:rPr lang="en-US" altLang="zh-CN" smtClean="0"/>
              <a:t>(1)</a:t>
            </a:r>
            <a:r>
              <a:rPr lang="zh-CN" altLang="en-US" smtClean="0"/>
              <a:t>溶酶体膜蛋白多为糖蛋白，溶酶体膜内表面带负电荷。所以有助于溶酶体中的酶保持游离状态。这对行使正常功能和防止细胞自身被消化有着重要意义；</a:t>
            </a:r>
            <a:r>
              <a:rPr lang="en-US" altLang="zh-CN" smtClean="0"/>
              <a:t>(2)</a:t>
            </a:r>
            <a:r>
              <a:rPr lang="zh-CN" altLang="en-US" smtClean="0"/>
              <a:t>所有水解酶在</a:t>
            </a:r>
            <a:r>
              <a:rPr lang="en-US" altLang="zh-CN" smtClean="0"/>
              <a:t>pH</a:t>
            </a:r>
            <a:r>
              <a:rPr lang="zh-CN" altLang="en-US" smtClean="0"/>
              <a:t>值</a:t>
            </a:r>
            <a:r>
              <a:rPr lang="en-US" altLang="zh-CN" smtClean="0"/>
              <a:t>=5</a:t>
            </a:r>
            <a:r>
              <a:rPr lang="zh-CN" altLang="en-US" smtClean="0"/>
              <a:t>时左右活性最佳，但其周围胞质中</a:t>
            </a:r>
            <a:r>
              <a:rPr lang="en-US" altLang="zh-CN" smtClean="0"/>
              <a:t>pH</a:t>
            </a:r>
            <a:r>
              <a:rPr lang="zh-CN" altLang="en-US" smtClean="0"/>
              <a:t>值为</a:t>
            </a:r>
            <a:r>
              <a:rPr lang="en-US" altLang="zh-CN" smtClean="0"/>
              <a:t>7.2</a:t>
            </a:r>
            <a:r>
              <a:rPr lang="zh-CN" altLang="en-US" smtClean="0"/>
              <a:t>。溶酶体膜内含有一种特殊的转运蛋白，可以利用</a:t>
            </a:r>
            <a:r>
              <a:rPr lang="en-US" altLang="zh-CN" smtClean="0"/>
              <a:t>ATP</a:t>
            </a:r>
            <a:r>
              <a:rPr lang="zh-CN" altLang="en-US" smtClean="0"/>
              <a:t>水解的能量将胞质中的</a:t>
            </a:r>
            <a:r>
              <a:rPr lang="en-US" altLang="zh-CN" smtClean="0"/>
              <a:t>H+</a:t>
            </a:r>
            <a:r>
              <a:rPr lang="zh-CN" altLang="en-US" smtClean="0"/>
              <a:t>（氢离子）泵入溶酶体，以维持其</a:t>
            </a:r>
            <a:r>
              <a:rPr lang="en-US" altLang="zh-CN" smtClean="0"/>
              <a:t>pH5</a:t>
            </a:r>
            <a:r>
              <a:rPr lang="zh-CN" altLang="en-US" smtClean="0"/>
              <a:t>；</a:t>
            </a:r>
            <a:r>
              <a:rPr lang="en-US" altLang="zh-CN" smtClean="0"/>
              <a:t>(3)</a:t>
            </a:r>
            <a:r>
              <a:rPr lang="zh-CN" altLang="en-US" smtClean="0"/>
              <a:t>只有当被水解的物质进入溶酶体内时，溶酶体内的酶类才行使其分解作用。一旦溶酶体膜破损，水解酶逸出，导致细胞自溶。</a:t>
            </a:r>
            <a:r>
              <a:rPr lang="en-US" altLang="zh-CN" smtClean="0"/>
              <a:t>[1]</a:t>
            </a:r>
            <a:endParaRPr lang="zh-CN" altLang="en-US" smtClean="0"/>
          </a:p>
        </p:txBody>
      </p:sp>
      <p:sp>
        <p:nvSpPr>
          <p:cNvPr id="1024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F6D6CBE-2816-46A3-AB69-4ACF0B96E894}" type="slidenum">
              <a:rPr lang="zh-CN" altLang="en-US" smtClean="0">
                <a:solidFill>
                  <a:prstClr val="black"/>
                </a:solidFill>
              </a:rPr>
              <a:pPr>
                <a:defRPr/>
              </a:pPr>
              <a:t>34</a:t>
            </a:fld>
            <a:endParaRPr lang="zh-CN" altLang="en-US" smtClean="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瑞典皇家科学院于</a:t>
            </a:r>
            <a:r>
              <a:rPr lang="en-US" altLang="zh-CN" dirty="0" smtClean="0"/>
              <a:t>2004</a:t>
            </a:r>
            <a:r>
              <a:rPr lang="zh-CN" altLang="en-US" dirty="0" smtClean="0"/>
              <a:t>年</a:t>
            </a:r>
            <a:r>
              <a:rPr lang="en-US" altLang="zh-CN" dirty="0" smtClean="0"/>
              <a:t>10</a:t>
            </a:r>
            <a:r>
              <a:rPr lang="zh-CN" altLang="en-US" dirty="0" smtClean="0"/>
              <a:t>月</a:t>
            </a:r>
            <a:r>
              <a:rPr lang="en-US" altLang="zh-CN" dirty="0" smtClean="0"/>
              <a:t>6</a:t>
            </a:r>
            <a:r>
              <a:rPr lang="zh-CN" altLang="en-US" dirty="0" smtClean="0"/>
              <a:t>日宣布</a:t>
            </a:r>
            <a:r>
              <a:rPr lang="en-US" altLang="zh-CN" dirty="0" smtClean="0"/>
              <a:t>,</a:t>
            </a:r>
            <a:r>
              <a:rPr lang="zh-CN" altLang="en-US" dirty="0" smtClean="0"/>
              <a:t>以色列科学家阿龙</a:t>
            </a:r>
            <a:r>
              <a:rPr lang="en-US" altLang="zh-CN" dirty="0" smtClean="0"/>
              <a:t>·</a:t>
            </a:r>
            <a:r>
              <a:rPr lang="zh-CN" altLang="en-US" dirty="0" smtClean="0"/>
              <a:t>切哈诺沃</a:t>
            </a:r>
            <a:r>
              <a:rPr lang="en-US" altLang="zh-CN" dirty="0" smtClean="0"/>
              <a:t>(Aaron </a:t>
            </a:r>
            <a:r>
              <a:rPr lang="en-US" altLang="zh-CN" dirty="0" err="1" smtClean="0"/>
              <a:t>Ciecl</a:t>
            </a:r>
            <a:r>
              <a:rPr lang="zh-CN" altLang="en-US" dirty="0" smtClean="0"/>
              <a:t>飞</a:t>
            </a:r>
            <a:r>
              <a:rPr lang="en-US" altLang="zh-CN" dirty="0" err="1" smtClean="0"/>
              <a:t>anover</a:t>
            </a:r>
            <a:r>
              <a:rPr lang="en-US" altLang="zh-CN" dirty="0" smtClean="0"/>
              <a:t>)</a:t>
            </a:r>
            <a:r>
              <a:rPr lang="zh-CN" altLang="en-US" dirty="0" smtClean="0"/>
              <a:t>、阿弗拉姆</a:t>
            </a:r>
            <a:r>
              <a:rPr lang="en-US" altLang="zh-CN" dirty="0" smtClean="0"/>
              <a:t>·</a:t>
            </a:r>
            <a:r>
              <a:rPr lang="zh-CN" altLang="en-US" dirty="0" smtClean="0"/>
              <a:t>赫尔科</a:t>
            </a:r>
            <a:r>
              <a:rPr lang="en-US" altLang="zh-CN" dirty="0" smtClean="0"/>
              <a:t>(</a:t>
            </a:r>
            <a:r>
              <a:rPr lang="en-US" altLang="zh-CN" dirty="0" err="1" smtClean="0"/>
              <a:t>AVramf</a:t>
            </a:r>
            <a:r>
              <a:rPr lang="zh-CN" altLang="en-US" dirty="0" smtClean="0"/>
              <a:t>飞比</a:t>
            </a:r>
            <a:r>
              <a:rPr lang="en-US" altLang="zh-CN" dirty="0" smtClean="0"/>
              <a:t>h</a:t>
            </a:r>
            <a:r>
              <a:rPr lang="zh-CN" altLang="en-US" dirty="0" smtClean="0"/>
              <a:t>幼</a:t>
            </a:r>
            <a:r>
              <a:rPr lang="en-US" altLang="zh-CN" dirty="0" smtClean="0"/>
              <a:t>)</a:t>
            </a:r>
            <a:r>
              <a:rPr lang="zh-CN" altLang="en-US" dirty="0" smtClean="0"/>
              <a:t>和美国科学家欧文</a:t>
            </a:r>
            <a:r>
              <a:rPr lang="en-US" altLang="zh-CN" dirty="0" smtClean="0"/>
              <a:t>·</a:t>
            </a:r>
            <a:r>
              <a:rPr lang="zh-CN" altLang="en-US" dirty="0" smtClean="0"/>
              <a:t>罗斯</a:t>
            </a:r>
            <a:r>
              <a:rPr lang="en-US" altLang="zh-CN" dirty="0" smtClean="0"/>
              <a:t>(I</a:t>
            </a:r>
            <a:r>
              <a:rPr lang="zh-CN" altLang="en-US" dirty="0" smtClean="0"/>
              <a:t>柳</a:t>
            </a:r>
            <a:r>
              <a:rPr lang="en-US" altLang="zh-CN" dirty="0" err="1" smtClean="0"/>
              <a:t>inR</a:t>
            </a:r>
            <a:r>
              <a:rPr lang="zh-CN" altLang="en-US" dirty="0" smtClean="0"/>
              <a:t>咙</a:t>
            </a:r>
            <a:r>
              <a:rPr lang="en-US" altLang="zh-CN" dirty="0" smtClean="0"/>
              <a:t>e)3</a:t>
            </a:r>
            <a:r>
              <a:rPr lang="zh-CN" altLang="en-US" dirty="0" smtClean="0"/>
              <a:t>人因突破性地发现了人类细胞控制某种蛋白质的过程</a:t>
            </a:r>
            <a:r>
              <a:rPr lang="en-US" altLang="zh-CN" dirty="0" smtClean="0"/>
              <a:t>,</a:t>
            </a:r>
            <a:r>
              <a:rPr lang="zh-CN" altLang="en-US" dirty="0" smtClean="0"/>
              <a:t>即人类细胞对无用蛋白质的“废物处理”过程而分享</a:t>
            </a:r>
            <a:r>
              <a:rPr lang="en-US" altLang="zh-CN" dirty="0" smtClean="0"/>
              <a:t>2004</a:t>
            </a:r>
            <a:r>
              <a:rPr lang="zh-CN" altLang="en-US" dirty="0" smtClean="0"/>
              <a:t>年诺贝尔化学奖。获奖的</a:t>
            </a:r>
            <a:r>
              <a:rPr lang="en-US" altLang="zh-CN" dirty="0" smtClean="0"/>
              <a:t>3</a:t>
            </a:r>
            <a:r>
              <a:rPr lang="zh-CN" altLang="en-US" dirty="0" smtClean="0"/>
              <a:t>位科学家独辟蹊径</a:t>
            </a:r>
            <a:r>
              <a:rPr lang="en-US" altLang="zh-CN" dirty="0" smtClean="0"/>
              <a:t>,</a:t>
            </a:r>
            <a:r>
              <a:rPr lang="zh-CN" altLang="en-US" dirty="0" smtClean="0"/>
              <a:t>提出了泛素一蛋白酶体途径的蛋白质降解机理。</a:t>
            </a:r>
            <a:r>
              <a:rPr lang="en-US" altLang="zh-CN" dirty="0" smtClean="0"/>
              <a:t>1</a:t>
            </a:r>
            <a:r>
              <a:rPr lang="zh-CN" altLang="en-US" dirty="0" smtClean="0"/>
              <a:t>有关获奖成果的介绍 以色列科学家阿龙</a:t>
            </a:r>
            <a:r>
              <a:rPr lang="en-US" altLang="zh-CN" dirty="0" smtClean="0"/>
              <a:t>·</a:t>
            </a:r>
            <a:r>
              <a:rPr lang="zh-CN" altLang="en-US" dirty="0" smtClean="0"/>
              <a:t>切哈诺沃、阿弗拉姆</a:t>
            </a:r>
            <a:r>
              <a:rPr lang="en-US" altLang="zh-CN" dirty="0" smtClean="0"/>
              <a:t>·</a:t>
            </a:r>
            <a:r>
              <a:rPr lang="zh-CN" altLang="en-US" dirty="0" smtClean="0"/>
              <a:t>赫尔科和美国科学家欧文</a:t>
            </a:r>
            <a:r>
              <a:rPr lang="en-US" altLang="zh-CN" dirty="0" smtClean="0"/>
              <a:t>·</a:t>
            </a:r>
            <a:r>
              <a:rPr lang="zh-CN" altLang="en-US" dirty="0" smtClean="0"/>
              <a:t>罗斯经过多年研究</a:t>
            </a:r>
            <a:r>
              <a:rPr lang="en-US" altLang="zh-CN" dirty="0" smtClean="0"/>
              <a:t>,</a:t>
            </a:r>
            <a:r>
              <a:rPr lang="zh-CN" altLang="en-US" dirty="0" smtClean="0"/>
              <a:t>找到了人体细胞控制和调节某种人体蛋白质数量多少的方法。他们发现</a:t>
            </a:r>
            <a:r>
              <a:rPr lang="en-US" altLang="zh-CN" dirty="0" smtClean="0"/>
              <a:t>,</a:t>
            </a:r>
            <a:r>
              <a:rPr lang="zh-CN" altLang="en-US" dirty="0" smtClean="0"/>
              <a:t>人体细胞通过给无用蛋白质“贴标签”的方法</a:t>
            </a:r>
            <a:r>
              <a:rPr lang="en-US" altLang="zh-CN" dirty="0" smtClean="0"/>
              <a:t>,</a:t>
            </a:r>
            <a:r>
              <a:rPr lang="zh-CN" altLang="en-US" dirty="0" smtClean="0"/>
              <a:t>帮助人体将那些被贴上标记的蛋白质进行“废物处理”</a:t>
            </a:r>
            <a:r>
              <a:rPr lang="en-US" altLang="zh-CN" dirty="0" smtClean="0"/>
              <a:t>,</a:t>
            </a:r>
            <a:r>
              <a:rPr lang="zh-CN" altLang="en-US" dirty="0" smtClean="0"/>
              <a:t>使它们破裂、消亡。 蛋白质的选择性降解是生物体在长期的进化过程中形成的一种精密的调控机制</a:t>
            </a:r>
            <a:r>
              <a:rPr lang="en-US" altLang="zh-CN" dirty="0" smtClean="0"/>
              <a:t>,</a:t>
            </a:r>
            <a:r>
              <a:rPr lang="zh-CN" altLang="en-US" dirty="0" smtClean="0"/>
              <a:t>它与常规溶酶体途径最为显著的区别就是对底物的选择性。蛋白质的选择性降解可以实现对一些短命蛋白、经损伤不能修复的蛋白、合成错误的蛋白等的降解</a:t>
            </a:r>
            <a:r>
              <a:rPr lang="en-US" altLang="zh-CN" dirty="0" smtClean="0"/>
              <a:t>,</a:t>
            </a:r>
            <a:r>
              <a:rPr lang="zh-CN" altLang="en-US" dirty="0" smtClean="0"/>
              <a:t>同时它又广泛参与生理生化过程</a:t>
            </a:r>
            <a:r>
              <a:rPr lang="en-US" altLang="zh-CN" dirty="0" smtClean="0"/>
              <a:t>,</a:t>
            </a:r>
            <a:r>
              <a:rPr lang="zh-CN" altLang="en-US" dirty="0" smtClean="0"/>
              <a:t>因而在生命活动的调控中起着重要作用。在蛋白质的选择性降解中</a:t>
            </a:r>
            <a:r>
              <a:rPr lang="en-US" altLang="zh-CN" dirty="0" smtClean="0"/>
              <a:t>,</a:t>
            </a:r>
            <a:r>
              <a:rPr lang="zh-CN" altLang="en-US" dirty="0" smtClean="0"/>
              <a:t>最为广泛的是泛</a:t>
            </a:r>
            <a:r>
              <a:rPr lang="en-US" altLang="zh-CN" dirty="0" smtClean="0"/>
              <a:t>.</a:t>
            </a:r>
          </a:p>
          <a:p>
            <a:pPr eaLnBrk="1" hangingPunct="1">
              <a:spcBef>
                <a:spcPct val="0"/>
              </a:spcBef>
            </a:pPr>
            <a:r>
              <a:rPr lang="zh-CN" altLang="en-US" dirty="0" smtClean="0"/>
              <a:t>然而，在对网织红血球的研究中发现，在缺少溶酶体的情况下，</a:t>
            </a:r>
            <a:r>
              <a:rPr lang="en-US" altLang="zh-CN" dirty="0" smtClean="0"/>
              <a:t>ATP</a:t>
            </a:r>
            <a:r>
              <a:rPr lang="zh-CN" altLang="en-US" dirty="0" smtClean="0"/>
              <a:t>依赖的蛋白质降解依然能够发生；这一结果提示，细胞中存在另一种蛋白质降解机制。</a:t>
            </a:r>
            <a:r>
              <a:rPr lang="en-US" altLang="zh-CN" dirty="0" smtClean="0"/>
              <a:t>1978</a:t>
            </a:r>
            <a:r>
              <a:rPr lang="zh-CN" altLang="en-US" dirty="0" smtClean="0"/>
              <a:t>年，一些研究者发现这一新的降解机制有多种不同的蛋白质参与，在当时被认为是新的蛋白酶。</a:t>
            </a:r>
            <a:r>
              <a:rPr lang="en-US" altLang="zh-CN" dirty="0" smtClean="0"/>
              <a:t>[5] </a:t>
            </a:r>
            <a:r>
              <a:rPr lang="zh-CN" altLang="en-US" dirty="0" smtClean="0"/>
              <a:t>随后在对组蛋白修饰的研究工作中发现，组蛋白发生了意外的共价修饰：组蛋白上的一个赖氨酸残基与泛素蛋白</a:t>
            </a:r>
            <a:r>
              <a:rPr lang="en-US" altLang="zh-CN" dirty="0" smtClean="0"/>
              <a:t>C-</a:t>
            </a:r>
            <a:r>
              <a:rPr lang="zh-CN" altLang="en-US" dirty="0" smtClean="0"/>
              <a:t>端的甘氨酸残基之间形成了共价连接，但其对应的功能未知。</a:t>
            </a:r>
            <a:r>
              <a:rPr lang="en-US" altLang="zh-CN" dirty="0" smtClean="0"/>
              <a:t>[6] </a:t>
            </a:r>
            <a:r>
              <a:rPr lang="zh-CN" altLang="en-US" dirty="0" smtClean="0"/>
              <a:t>而后又发现先前鉴定的一个参与新的降解机制的蛋白质，</a:t>
            </a:r>
            <a:r>
              <a:rPr lang="en-US" altLang="zh-CN" dirty="0" smtClean="0"/>
              <a:t>ATP</a:t>
            </a:r>
            <a:r>
              <a:rPr lang="zh-CN" altLang="en-US" dirty="0" smtClean="0"/>
              <a:t>依赖的蛋白质水解因子</a:t>
            </a:r>
            <a:r>
              <a:rPr lang="en-US" altLang="zh-CN" dirty="0" smtClean="0"/>
              <a:t>1</a:t>
            </a:r>
            <a:r>
              <a:rPr lang="zh-CN" altLang="en-US" dirty="0" smtClean="0"/>
              <a:t>（</a:t>
            </a:r>
            <a:r>
              <a:rPr lang="en-US" altLang="zh-CN" dirty="0" smtClean="0"/>
              <a:t>ATP-dependent proteolysis factor 1</a:t>
            </a:r>
            <a:r>
              <a:rPr lang="zh-CN" altLang="en-US" dirty="0" smtClean="0"/>
              <a:t>，</a:t>
            </a:r>
            <a:r>
              <a:rPr lang="en-US" altLang="zh-CN" dirty="0" smtClean="0"/>
              <a:t>APF-1</a:t>
            </a:r>
            <a:r>
              <a:rPr lang="zh-CN" altLang="en-US" dirty="0" smtClean="0"/>
              <a:t>），实际上就是泛素。</a:t>
            </a:r>
            <a:r>
              <a:rPr lang="en-US" altLang="zh-CN" dirty="0" smtClean="0"/>
              <a:t>[7]</a:t>
            </a:r>
          </a:p>
          <a:p>
            <a:pPr eaLnBrk="1" hangingPunct="1">
              <a:spcBef>
                <a:spcPct val="0"/>
              </a:spcBef>
            </a:pPr>
            <a:endParaRPr lang="en-US" altLang="zh-CN" dirty="0" smtClean="0"/>
          </a:p>
          <a:p>
            <a:pPr eaLnBrk="1" hangingPunct="1">
              <a:spcBef>
                <a:spcPct val="0"/>
              </a:spcBef>
            </a:pPr>
            <a:r>
              <a:rPr lang="zh-CN" altLang="en-US" dirty="0" smtClean="0"/>
              <a:t>这些早期的工作导致了</a:t>
            </a:r>
            <a:r>
              <a:rPr lang="en-US" altLang="zh-CN" dirty="0" smtClean="0"/>
              <a:t>1970</a:t>
            </a:r>
            <a:r>
              <a:rPr lang="zh-CN" altLang="en-US" dirty="0" smtClean="0"/>
              <a:t>年代末和</a:t>
            </a:r>
            <a:r>
              <a:rPr lang="en-US" altLang="zh-CN" dirty="0" smtClean="0"/>
              <a:t>1980</a:t>
            </a:r>
            <a:r>
              <a:rPr lang="zh-CN" altLang="en-US" dirty="0" smtClean="0"/>
              <a:t>年代初，泛素</a:t>
            </a:r>
            <a:r>
              <a:rPr lang="en-US" altLang="zh-CN" dirty="0" smtClean="0"/>
              <a:t>-</a:t>
            </a:r>
            <a:r>
              <a:rPr lang="zh-CN" altLang="en-US" dirty="0" smtClean="0"/>
              <a:t>蛋白酶体系统在以色列技术工程学院（</a:t>
            </a:r>
            <a:r>
              <a:rPr lang="en-US" altLang="zh-CN" dirty="0" err="1" smtClean="0"/>
              <a:t>Technion</a:t>
            </a:r>
            <a:r>
              <a:rPr lang="en-US" altLang="zh-CN" dirty="0" smtClean="0"/>
              <a:t> – Israel Institute of Technology</a:t>
            </a:r>
            <a:r>
              <a:rPr lang="zh-CN" altLang="en-US" dirty="0" smtClean="0"/>
              <a:t>）阿夫拉姆</a:t>
            </a:r>
            <a:r>
              <a:rPr lang="en-US" altLang="zh-CN" dirty="0" smtClean="0"/>
              <a:t>·</a:t>
            </a:r>
            <a:r>
              <a:rPr lang="zh-CN" altLang="en-US" dirty="0" smtClean="0"/>
              <a:t>赫什科的实验室中发现，而阿龙</a:t>
            </a:r>
            <a:r>
              <a:rPr lang="en-US" altLang="zh-CN" dirty="0" smtClean="0"/>
              <a:t>·</a:t>
            </a:r>
            <a:r>
              <a:rPr lang="zh-CN" altLang="en-US" dirty="0" smtClean="0"/>
              <a:t>切哈诺沃是当时实验室中的一名研究生。正是在福克斯詹士癌症中心（</a:t>
            </a:r>
            <a:r>
              <a:rPr lang="en-US" altLang="zh-CN" dirty="0" smtClean="0"/>
              <a:t>Fox Chase Cancer Center</a:t>
            </a:r>
            <a:r>
              <a:rPr lang="zh-CN" altLang="en-US" dirty="0" smtClean="0"/>
              <a:t>）欧文</a:t>
            </a:r>
            <a:r>
              <a:rPr lang="en-US" altLang="zh-CN" dirty="0" smtClean="0"/>
              <a:t>·</a:t>
            </a:r>
            <a:r>
              <a:rPr lang="zh-CN" altLang="en-US" dirty="0" smtClean="0"/>
              <a:t>罗斯的实验室做访问研究期间，赫什科提出了关键的概念性想法，而罗斯后来并没有对自己在其中的贡献加以强调。</a:t>
            </a:r>
            <a:r>
              <a:rPr lang="en-US" altLang="zh-CN" dirty="0" smtClean="0"/>
              <a:t>[8] </a:t>
            </a:r>
            <a:r>
              <a:rPr lang="zh-CN" altLang="en-US" dirty="0" smtClean="0"/>
              <a:t>由于他们在发现泛素</a:t>
            </a:r>
            <a:r>
              <a:rPr lang="en-US" altLang="zh-CN" dirty="0" smtClean="0"/>
              <a:t>-</a:t>
            </a:r>
            <a:r>
              <a:rPr lang="zh-CN" altLang="en-US" dirty="0" smtClean="0"/>
              <a:t>蛋白酶体系统上的贡献，这三人一起分享了</a:t>
            </a:r>
            <a:r>
              <a:rPr lang="en-US" altLang="zh-CN" dirty="0" smtClean="0"/>
              <a:t>2004</a:t>
            </a:r>
            <a:r>
              <a:rPr lang="zh-CN" altLang="en-US" dirty="0" smtClean="0"/>
              <a:t>年度的诺贝尔化学奖。</a:t>
            </a:r>
            <a:r>
              <a:rPr lang="en-US" altLang="zh-CN" dirty="0" smtClean="0"/>
              <a:t>[4]</a:t>
            </a:r>
          </a:p>
          <a:p>
            <a:pPr eaLnBrk="1" hangingPunct="1">
              <a:spcBef>
                <a:spcPct val="0"/>
              </a:spcBef>
            </a:pPr>
            <a:endParaRPr lang="en-US" altLang="zh-CN" dirty="0" smtClean="0"/>
          </a:p>
          <a:p>
            <a:pPr eaLnBrk="1" hangingPunct="1">
              <a:spcBef>
                <a:spcPct val="0"/>
              </a:spcBef>
            </a:pPr>
            <a:endParaRPr lang="en-US" altLang="zh-CN" dirty="0" smtClean="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FD0E579-755E-4A05-B0AE-3A0B0E811D94}" type="slidenum">
              <a:rPr lang="zh-CN" altLang="en-US" smtClean="0">
                <a:solidFill>
                  <a:prstClr val="black"/>
                </a:solidFill>
              </a:rPr>
              <a:pPr>
                <a:defRPr/>
              </a:pPr>
              <a:t>35</a:t>
            </a:fld>
            <a:endParaRPr lang="zh-CN" altLang="en-US"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泛素</a:t>
            </a:r>
            <a:r>
              <a:rPr lang="en-US" altLang="zh-CN" smtClean="0"/>
              <a:t>-</a:t>
            </a:r>
            <a:r>
              <a:rPr lang="zh-CN" altLang="en-US" smtClean="0"/>
              <a:t>蛋白酶体降解途径包括两个主要阶段。第一阶段为泛素与蛋白底物的相互作用：①高能硫酯键</a:t>
            </a:r>
            <a:r>
              <a:rPr lang="en-US" altLang="zh-CN" smtClean="0"/>
              <a:t>E1-</a:t>
            </a:r>
            <a:r>
              <a:rPr lang="zh-CN" altLang="en-US" smtClean="0"/>
              <a:t>泛素复合物的形成，消耗一分子</a:t>
            </a:r>
            <a:r>
              <a:rPr lang="en-US" altLang="zh-CN" smtClean="0"/>
              <a:t>ATP</a:t>
            </a:r>
            <a:r>
              <a:rPr lang="zh-CN" altLang="en-US" smtClean="0"/>
              <a:t>，并释放一分子单磷酸腺苷（</a:t>
            </a:r>
            <a:r>
              <a:rPr lang="en-US" altLang="zh-CN" smtClean="0"/>
              <a:t>AMP</a:t>
            </a:r>
            <a:r>
              <a:rPr lang="zh-CN" altLang="en-US" smtClean="0"/>
              <a:t>）和一分子焦磷酸。②活化泛素（</a:t>
            </a:r>
            <a:r>
              <a:rPr lang="en-US" altLang="zh-CN" smtClean="0"/>
              <a:t>E1-</a:t>
            </a:r>
            <a:r>
              <a:rPr lang="zh-CN" altLang="en-US" smtClean="0"/>
              <a:t>泛素复合物）转移到</a:t>
            </a:r>
            <a:r>
              <a:rPr lang="en-US" altLang="zh-CN" smtClean="0"/>
              <a:t>E2s</a:t>
            </a:r>
            <a:r>
              <a:rPr lang="zh-CN" altLang="en-US" smtClean="0"/>
              <a:t>上，释放出</a:t>
            </a:r>
            <a:r>
              <a:rPr lang="en-US" altLang="zh-CN" smtClean="0"/>
              <a:t>E1</a:t>
            </a:r>
            <a:r>
              <a:rPr lang="zh-CN" altLang="en-US" smtClean="0"/>
              <a:t>，形成高能键</a:t>
            </a:r>
            <a:r>
              <a:rPr lang="en-US" altLang="zh-CN" smtClean="0"/>
              <a:t>E2-</a:t>
            </a:r>
            <a:r>
              <a:rPr lang="zh-CN" altLang="en-US" smtClean="0"/>
              <a:t>泛素复合物。③底物（被磷酸化、氧化、错误折叠或与辅助蛋白结合的蛋白质）被</a:t>
            </a:r>
            <a:r>
              <a:rPr lang="en-US" altLang="zh-CN" smtClean="0"/>
              <a:t>E3s</a:t>
            </a:r>
            <a:r>
              <a:rPr lang="zh-CN" altLang="en-US" smtClean="0"/>
              <a:t>识别并与之结合。④</a:t>
            </a:r>
            <a:r>
              <a:rPr lang="en-US" altLang="zh-CN" smtClean="0"/>
              <a:t>E2-</a:t>
            </a:r>
            <a:r>
              <a:rPr lang="zh-CN" altLang="en-US" smtClean="0"/>
              <a:t>泛素复合物上的泛素转移到</a:t>
            </a:r>
            <a:r>
              <a:rPr lang="en-US" altLang="zh-CN" smtClean="0"/>
              <a:t>E3s</a:t>
            </a:r>
            <a:r>
              <a:rPr lang="zh-CN" altLang="en-US" smtClean="0"/>
              <a:t>上，形成高能键复合物，继而底物通过赖氨酸的</a:t>
            </a:r>
            <a:r>
              <a:rPr lang="en-US" altLang="zh-CN" smtClean="0"/>
              <a:t>ε-</a:t>
            </a:r>
            <a:r>
              <a:rPr lang="zh-CN" altLang="en-US" smtClean="0"/>
              <a:t>氨基形成酰胺键与泛素连接，泛素分子逐个相加形成链状结构。此外，第一个泛素分子也可与底物</a:t>
            </a:r>
            <a:r>
              <a:rPr lang="en-US" altLang="zh-CN" smtClean="0"/>
              <a:t>N</a:t>
            </a:r>
            <a:r>
              <a:rPr lang="zh-CN" altLang="en-US" smtClean="0"/>
              <a:t>末端氨基酸残基连接。第二阶段为蛋白酶体对底物的降解：⑤底物泛素链与蛋白酶体</a:t>
            </a:r>
            <a:r>
              <a:rPr lang="en-US" altLang="zh-CN" smtClean="0"/>
              <a:t>19S</a:t>
            </a:r>
            <a:r>
              <a:rPr lang="zh-CN" altLang="en-US" smtClean="0"/>
              <a:t>的泛素受体相互作用，蛋白底物去折叠，并通过蛋白酶体受体端裂隙进入</a:t>
            </a:r>
            <a:r>
              <a:rPr lang="en-US" altLang="zh-CN" smtClean="0"/>
              <a:t>20S</a:t>
            </a:r>
            <a:r>
              <a:rPr lang="zh-CN" altLang="en-US" smtClean="0"/>
              <a:t>核心颗料内部，被逐步降解；⑥在泛素</a:t>
            </a:r>
            <a:r>
              <a:rPr lang="en-US" altLang="zh-CN" smtClean="0"/>
              <a:t>C-</a:t>
            </a:r>
            <a:r>
              <a:rPr lang="zh-CN" altLang="en-US" smtClean="0"/>
              <a:t>端水解酶、脱泛素酶和寡肽酶的作用下，释放出泛素分子（可再次参与循环）。</a:t>
            </a:r>
          </a:p>
          <a:p>
            <a:pPr eaLnBrk="1" hangingPunct="1">
              <a:spcBef>
                <a:spcPct val="0"/>
              </a:spcBef>
            </a:pPr>
            <a:endParaRPr lang="zh-CN" altLang="en-US" smtClean="0"/>
          </a:p>
        </p:txBody>
      </p:sp>
      <p:sp>
        <p:nvSpPr>
          <p:cNvPr id="10650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746A9A4-E744-46A4-82E6-AA413A2D30FB}" type="slidenum">
              <a:rPr lang="zh-CN" altLang="en-US" smtClean="0">
                <a:solidFill>
                  <a:prstClr val="black"/>
                </a:solidFill>
              </a:rPr>
              <a:pPr>
                <a:defRPr/>
              </a:pPr>
              <a:t>36</a:t>
            </a:fld>
            <a:endParaRPr lang="zh-CN" altLang="en-US" smtClean="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被蛋白酶体降解的蛋白质会先被连接上泛素作为标记，即蛋白质上的一个赖氨酸与泛素之间形成共价连接。当附有泛素的蛋白质移动到桶状的蛋白酶的时候，蛋白酶就会将该蛋白质水解。泛素高度保守，人与酵母仅有</a:t>
            </a:r>
            <a:r>
              <a:rPr lang="en-US" altLang="zh-CN" dirty="0" smtClean="0"/>
              <a:t>3</a:t>
            </a:r>
            <a:r>
              <a:rPr lang="zh-CN" altLang="en-US" dirty="0" smtClean="0"/>
              <a:t>个氨基酸差异</a:t>
            </a:r>
          </a:p>
          <a:p>
            <a:r>
              <a:rPr lang="zh-CN" altLang="en-US" dirty="0" smtClean="0"/>
              <a:t>是一种广泛存在于大多数真核细胞中的小蛋白，它的主要功能是标记需要分解掉的蛋白质，形成蛋白酶体降解的识别信号；</a:t>
            </a:r>
          </a:p>
          <a:p>
            <a:r>
              <a:rPr lang="zh-CN" altLang="en-US" dirty="0" smtClean="0"/>
              <a:t>泛素也可以标记跨膜蛋白，如受体，将其从细胞膜上除去。 </a:t>
            </a:r>
          </a:p>
          <a:p>
            <a:endParaRPr lang="zh-CN" altLang="en-US" dirty="0"/>
          </a:p>
        </p:txBody>
      </p:sp>
      <p:sp>
        <p:nvSpPr>
          <p:cNvPr id="4" name="灯片编号占位符 3"/>
          <p:cNvSpPr>
            <a:spLocks noGrp="1"/>
          </p:cNvSpPr>
          <p:nvPr>
            <p:ph type="sldNum" sz="quarter" idx="10"/>
          </p:nvPr>
        </p:nvSpPr>
        <p:spPr/>
        <p:txBody>
          <a:bodyPr/>
          <a:lstStyle/>
          <a:p>
            <a:pPr>
              <a:defRPr/>
            </a:pPr>
            <a:fld id="{F3FEBFAB-8785-470A-979D-EAEFA3CDC1A0}" type="slidenum">
              <a:rPr lang="zh-CN" altLang="en-US" smtClean="0"/>
              <a:pPr>
                <a:defRPr/>
              </a:pPr>
              <a:t>37</a:t>
            </a:fld>
            <a:endParaRPr lang="zh-CN" altLang="en-US"/>
          </a:p>
        </p:txBody>
      </p:sp>
    </p:spTree>
    <p:extLst>
      <p:ext uri="{BB962C8B-B14F-4D97-AF65-F5344CB8AC3E}">
        <p14:creationId xmlns="" xmlns:p14="http://schemas.microsoft.com/office/powerpoint/2010/main" val="363086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FEBFAB-8785-470A-979D-EAEFA3CDC1A0}" type="slidenum">
              <a:rPr lang="zh-CN" altLang="en-US" smtClean="0"/>
              <a:pPr>
                <a:defRPr/>
              </a:pPr>
              <a:t>6</a:t>
            </a:fld>
            <a:endParaRPr lang="zh-CN" altLang="en-US"/>
          </a:p>
        </p:txBody>
      </p:sp>
    </p:spTree>
    <p:extLst>
      <p:ext uri="{BB962C8B-B14F-4D97-AF65-F5344CB8AC3E}">
        <p14:creationId xmlns="" xmlns:p14="http://schemas.microsoft.com/office/powerpoint/2010/main" val="338258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Regulation of eIF4E inhibitory proteins</a:t>
            </a:r>
          </a:p>
          <a:p>
            <a:pPr eaLnBrk="1" hangingPunct="1">
              <a:spcBef>
                <a:spcPct val="0"/>
              </a:spcBef>
            </a:pPr>
            <a:r>
              <a:rPr lang="en-US" altLang="zh-CN" dirty="0" smtClean="0"/>
              <a:t>The kinase FRAP/</a:t>
            </a:r>
            <a:r>
              <a:rPr lang="en-US" altLang="zh-CN" dirty="0" err="1" smtClean="0"/>
              <a:t>mTOR</a:t>
            </a:r>
            <a:r>
              <a:rPr lang="en-US" altLang="zh-CN" dirty="0" smtClean="0"/>
              <a:t> </a:t>
            </a:r>
            <a:r>
              <a:rPr lang="en-US" altLang="zh-CN" dirty="0" err="1" smtClean="0"/>
              <a:t>hyperphosphorylates</a:t>
            </a:r>
            <a:r>
              <a:rPr lang="en-US" altLang="zh-CN" dirty="0" smtClean="0"/>
              <a:t> 4E-BP on several sites; this causes the liberation of eIF4E from 4E-BP, and the association of eIF4E with both capped mRNA and eIF4G. The inhibition of FRAP/</a:t>
            </a:r>
            <a:r>
              <a:rPr lang="en-US" altLang="zh-CN" dirty="0" err="1" smtClean="0"/>
              <a:t>mTOR</a:t>
            </a:r>
            <a:r>
              <a:rPr lang="en-US" altLang="zh-CN" dirty="0" smtClean="0"/>
              <a:t> by </a:t>
            </a:r>
            <a:r>
              <a:rPr lang="en-US" altLang="zh-CN" dirty="0" err="1" smtClean="0"/>
              <a:t>rapamycin</a:t>
            </a:r>
            <a:r>
              <a:rPr lang="en-US" altLang="zh-CN" dirty="0" smtClean="0"/>
              <a:t> leads to the </a:t>
            </a:r>
            <a:r>
              <a:rPr lang="en-US" altLang="zh-CN" dirty="0" err="1" smtClean="0"/>
              <a:t>hypophosphorylation</a:t>
            </a:r>
            <a:r>
              <a:rPr lang="en-US" altLang="zh-CN" dirty="0" smtClean="0"/>
              <a:t> of 4E-BP and enhanced binding to eIF4E. </a:t>
            </a:r>
            <a:r>
              <a:rPr lang="en-US" altLang="zh-CN" dirty="0" err="1" smtClean="0"/>
              <a:t>Maskin</a:t>
            </a:r>
            <a:r>
              <a:rPr lang="en-US" altLang="zh-CN" dirty="0" smtClean="0"/>
              <a:t> binding to eIF4E excludes the eIF4G–eIF4E interaction on CPE-containing mRNAs. The inhibition of translation by </a:t>
            </a:r>
            <a:r>
              <a:rPr lang="en-US" altLang="zh-CN" dirty="0" err="1" smtClean="0"/>
              <a:t>Maskin</a:t>
            </a:r>
            <a:r>
              <a:rPr lang="en-US" altLang="zh-CN" dirty="0" smtClean="0"/>
              <a:t> is abrogated by cytoplasmic </a:t>
            </a:r>
            <a:r>
              <a:rPr lang="en-US" altLang="zh-CN" dirty="0" err="1" smtClean="0"/>
              <a:t>polyadenylation</a:t>
            </a:r>
            <a:r>
              <a:rPr lang="en-US" altLang="zh-CN" dirty="0" smtClean="0"/>
              <a:t>, which is induced by Aurora A-</a:t>
            </a:r>
            <a:r>
              <a:rPr lang="en-US" altLang="zh-CN" dirty="0" err="1" smtClean="0"/>
              <a:t>catalysed</a:t>
            </a:r>
            <a:r>
              <a:rPr lang="en-US" altLang="zh-CN" dirty="0" smtClean="0"/>
              <a:t> CPEB phosphorylation. The newly elongated poly(A) tail is bound by poly(A) binding protein, whose association with eIF4G helps disrupt the </a:t>
            </a:r>
            <a:r>
              <a:rPr lang="en-US" altLang="zh-CN" dirty="0" err="1" smtClean="0"/>
              <a:t>Maskin</a:t>
            </a:r>
            <a:r>
              <a:rPr lang="en-US" altLang="zh-CN" dirty="0" smtClean="0"/>
              <a:t>–eIF4E complex and facilitate initiation. The compartmentalization of </a:t>
            </a:r>
            <a:r>
              <a:rPr lang="en-US" altLang="zh-CN" dirty="0" err="1" smtClean="0"/>
              <a:t>Maskin</a:t>
            </a:r>
            <a:r>
              <a:rPr lang="en-US" altLang="zh-CN" dirty="0" smtClean="0"/>
              <a:t>- (or Cup-) bound eIF4E probably makes it resistant to further regulation by 4E-BP.</a:t>
            </a:r>
          </a:p>
          <a:p>
            <a:pPr eaLnBrk="1" hangingPunct="1">
              <a:spcBef>
                <a:spcPct val="0"/>
              </a:spcBef>
            </a:pPr>
            <a:r>
              <a:rPr lang="zh-CN" altLang="en-US" dirty="0" smtClean="0"/>
              <a:t>但并非所有起始因子的磷酸化都对翻译起抑制作用的，如</a:t>
            </a:r>
            <a:r>
              <a:rPr lang="en-US" altLang="zh-CN" dirty="0" smtClean="0"/>
              <a:t>eIF-4E</a:t>
            </a:r>
            <a:r>
              <a:rPr lang="zh-CN" altLang="en-US" dirty="0" smtClean="0"/>
              <a:t>的</a:t>
            </a:r>
            <a:r>
              <a:rPr lang="en-US" altLang="zh-CN" dirty="0" smtClean="0"/>
              <a:t>53</a:t>
            </a:r>
            <a:r>
              <a:rPr lang="zh-CN" altLang="en-US" dirty="0" smtClean="0"/>
              <a:t>位丝氨酸的磷酸化，反而促进翻译。 </a:t>
            </a:r>
          </a:p>
          <a:p>
            <a:pPr eaLnBrk="1" hangingPunct="1">
              <a:spcBef>
                <a:spcPct val="0"/>
              </a:spcBef>
            </a:pPr>
            <a:endParaRPr lang="en-US" altLang="zh-CN" dirty="0" smtClean="0"/>
          </a:p>
          <a:p>
            <a:pPr eaLnBrk="1" hangingPunct="1">
              <a:spcBef>
                <a:spcPct val="0"/>
              </a:spcBef>
            </a:pPr>
            <a:endParaRPr lang="zh-CN" altLang="en-US" dirty="0" smtClean="0"/>
          </a:p>
        </p:txBody>
      </p:sp>
      <p:sp>
        <p:nvSpPr>
          <p:cNvPr id="8192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8DB2D2-9A1E-43CD-89B5-D64DEC0026CC}" type="slidenum">
              <a:rPr lang="zh-CN" altLang="en-US" smtClean="0"/>
              <a:pPr fontAlgn="base">
                <a:spcBef>
                  <a:spcPct val="0"/>
                </a:spcBef>
                <a:spcAft>
                  <a:spcPct val="0"/>
                </a:spcAft>
                <a:defRPr/>
              </a:pPr>
              <a:t>8</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400175" y="914400"/>
            <a:ext cx="4056063" cy="3135313"/>
          </a:xfrm>
          <a:prstGeom prst="rect">
            <a:avLst/>
          </a:prstGeom>
          <a:solidFill>
            <a:srgbClr val="FFFFFF"/>
          </a:solidFill>
          <a:ln w="9525">
            <a:solidFill>
              <a:srgbClr val="000000"/>
            </a:solidFill>
            <a:miter lim="800000"/>
            <a:headEnd/>
            <a:tailEnd/>
          </a:ln>
        </p:spPr>
        <p:txBody>
          <a:bodyPr wrap="none" lIns="82058" tIns="41029" rIns="82058" bIns="41029" anchor="ctr"/>
          <a:lstStyle>
            <a:lvl1pPr defTabSz="409575" eaLnBrk="0" hangingPunct="0">
              <a:defRPr>
                <a:solidFill>
                  <a:schemeClr val="tx1"/>
                </a:solidFill>
                <a:latin typeface="华文新魏" pitchFamily="2" charset="-122"/>
                <a:ea typeface="宋体" pitchFamily="2" charset="-122"/>
              </a:defRPr>
            </a:lvl1pPr>
            <a:lvl2pPr marL="742950" indent="-285750" defTabSz="409575" eaLnBrk="0" hangingPunct="0">
              <a:defRPr>
                <a:solidFill>
                  <a:schemeClr val="tx1"/>
                </a:solidFill>
                <a:latin typeface="华文新魏" pitchFamily="2" charset="-122"/>
                <a:ea typeface="宋体" pitchFamily="2" charset="-122"/>
              </a:defRPr>
            </a:lvl2pPr>
            <a:lvl3pPr marL="1143000" indent="-228600" defTabSz="409575" eaLnBrk="0" hangingPunct="0">
              <a:defRPr>
                <a:solidFill>
                  <a:schemeClr val="tx1"/>
                </a:solidFill>
                <a:latin typeface="华文新魏" pitchFamily="2" charset="-122"/>
                <a:ea typeface="宋体" pitchFamily="2" charset="-122"/>
              </a:defRPr>
            </a:lvl3pPr>
            <a:lvl4pPr marL="1600200" indent="-228600" defTabSz="409575" eaLnBrk="0" hangingPunct="0">
              <a:defRPr>
                <a:solidFill>
                  <a:schemeClr val="tx1"/>
                </a:solidFill>
                <a:latin typeface="华文新魏" pitchFamily="2" charset="-122"/>
                <a:ea typeface="宋体" pitchFamily="2" charset="-122"/>
              </a:defRPr>
            </a:lvl4pPr>
            <a:lvl5pPr marL="2057400" indent="-228600" defTabSz="409575" eaLnBrk="0" hangingPunct="0">
              <a:defRPr>
                <a:solidFill>
                  <a:schemeClr val="tx1"/>
                </a:solidFill>
                <a:latin typeface="华文新魏" pitchFamily="2" charset="-122"/>
                <a:ea typeface="宋体" pitchFamily="2" charset="-122"/>
              </a:defRPr>
            </a:lvl5pPr>
            <a:lvl6pPr marL="2514600" indent="-228600" defTabSz="409575"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defTabSz="409575"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defTabSz="409575"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defTabSz="409575"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a:lnSpc>
                <a:spcPct val="93000"/>
              </a:lnSpc>
              <a:buClr>
                <a:srgbClr val="000000"/>
              </a:buClr>
              <a:buSzPct val="45000"/>
            </a:pPr>
            <a:endParaRPr lang="zh-CN" altLang="en-US" sz="2200">
              <a:solidFill>
                <a:srgbClr val="000000"/>
              </a:solidFill>
              <a:latin typeface="Times New Roman" pitchFamily="18" charset="0"/>
            </a:endParaRPr>
          </a:p>
        </p:txBody>
      </p:sp>
      <p:sp>
        <p:nvSpPr>
          <p:cNvPr id="86019" name="Text Box 2"/>
          <p:cNvSpPr>
            <a:spLocks noGrp="1" noChangeArrowheads="1"/>
          </p:cNvSpPr>
          <p:nvPr>
            <p:ph type="body"/>
          </p:nvPr>
        </p:nvSpPr>
        <p:spPr bwMode="auto">
          <a:xfrm>
            <a:off x="1046163" y="4352925"/>
            <a:ext cx="4770437" cy="3478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pPr marL="85725" indent="-85725" eaLnBrk="1" hangingPunct="1">
              <a:lnSpc>
                <a:spcPct val="93000"/>
              </a:lnSpc>
              <a:spcBef>
                <a:spcPct val="0"/>
              </a:spcBef>
              <a:buSzPct val="45000"/>
              <a:buFont typeface="Wingdings" pitchFamily="2" charset="2"/>
              <a:buNone/>
              <a:tabLst>
                <a:tab pos="723900" algn="l"/>
                <a:tab pos="1447800" algn="l"/>
                <a:tab pos="2171700" algn="l"/>
                <a:tab pos="2895600" algn="l"/>
                <a:tab pos="3619500" algn="l"/>
                <a:tab pos="4343400" algn="l"/>
                <a:tab pos="5067300" algn="l"/>
              </a:tabLst>
            </a:pPr>
            <a:r>
              <a:rPr lang="en-GB" altLang="zh-CN" dirty="0" smtClean="0">
                <a:solidFill>
                  <a:srgbClr val="000000"/>
                </a:solidFill>
                <a:latin typeface="Arial" pitchFamily="34" charset="0"/>
                <a:ea typeface="msgothic"/>
                <a:cs typeface="msgothic"/>
              </a:rPr>
              <a:t>Translational control by 4E-BPs. 7mG (cap)-dependent translation depends on ordered interactions among eIF4E, eIF4G, the large </a:t>
            </a:r>
            <a:r>
              <a:rPr lang="en-GB" altLang="zh-CN" dirty="0" err="1" smtClean="0">
                <a:solidFill>
                  <a:srgbClr val="000000"/>
                </a:solidFill>
                <a:latin typeface="Arial" pitchFamily="34" charset="0"/>
                <a:ea typeface="msgothic"/>
                <a:cs typeface="msgothic"/>
              </a:rPr>
              <a:t>multisubunit</a:t>
            </a:r>
            <a:r>
              <a:rPr lang="en-GB" altLang="zh-CN" dirty="0" smtClean="0">
                <a:solidFill>
                  <a:srgbClr val="000000"/>
                </a:solidFill>
                <a:latin typeface="Arial" pitchFamily="34" charset="0"/>
                <a:ea typeface="msgothic"/>
                <a:cs typeface="msgothic"/>
              </a:rPr>
              <a:t> eIF3, and the 40S ribosomal subunit. The eIF4E–eIF4G interaction can be disrupted by any one of three 4E-BPs, which inhibits the translation of many mRNAs by sequestering eIF4E (Richter and </a:t>
            </a:r>
            <a:r>
              <a:rPr lang="en-GB" altLang="zh-CN" dirty="0" err="1" smtClean="0">
                <a:solidFill>
                  <a:srgbClr val="000000"/>
                </a:solidFill>
                <a:latin typeface="Arial" pitchFamily="34" charset="0"/>
                <a:ea typeface="msgothic"/>
                <a:cs typeface="msgothic"/>
              </a:rPr>
              <a:t>Sonenberg</a:t>
            </a:r>
            <a:r>
              <a:rPr lang="en-GB" altLang="zh-CN" dirty="0" smtClean="0">
                <a:solidFill>
                  <a:srgbClr val="000000"/>
                </a:solidFill>
                <a:latin typeface="Arial" pitchFamily="34" charset="0"/>
                <a:ea typeface="msgothic"/>
                <a:cs typeface="msgothic"/>
              </a:rPr>
              <a:t> 2005). The eIF4E–eIF4G interaction can also be disrupted by </a:t>
            </a:r>
            <a:r>
              <a:rPr lang="en-GB" altLang="zh-CN" dirty="0" err="1" smtClean="0">
                <a:solidFill>
                  <a:srgbClr val="000000"/>
                </a:solidFill>
                <a:latin typeface="Arial" pitchFamily="34" charset="0"/>
                <a:ea typeface="msgothic"/>
                <a:cs typeface="msgothic"/>
              </a:rPr>
              <a:t>Maskin</a:t>
            </a:r>
            <a:r>
              <a:rPr lang="en-GB" altLang="zh-CN" dirty="0" smtClean="0">
                <a:solidFill>
                  <a:srgbClr val="000000"/>
                </a:solidFill>
                <a:latin typeface="Arial" pitchFamily="34" charset="0"/>
                <a:ea typeface="msgothic"/>
                <a:cs typeface="msgothic"/>
              </a:rPr>
              <a:t>, </a:t>
            </a:r>
            <a:r>
              <a:rPr lang="en-GB" altLang="zh-CN" dirty="0" err="1" smtClean="0">
                <a:solidFill>
                  <a:srgbClr val="000000"/>
                </a:solidFill>
                <a:latin typeface="Arial" pitchFamily="34" charset="0"/>
                <a:ea typeface="msgothic"/>
                <a:cs typeface="msgothic"/>
              </a:rPr>
              <a:t>Neuroguidin</a:t>
            </a:r>
            <a:r>
              <a:rPr lang="en-GB" altLang="zh-CN" dirty="0" smtClean="0">
                <a:solidFill>
                  <a:srgbClr val="000000"/>
                </a:solidFill>
                <a:latin typeface="Arial" pitchFamily="34" charset="0"/>
                <a:ea typeface="msgothic"/>
                <a:cs typeface="msgothic"/>
              </a:rPr>
              <a:t> (</a:t>
            </a:r>
            <a:r>
              <a:rPr lang="en-GB" altLang="zh-CN" dirty="0" err="1" smtClean="0">
                <a:solidFill>
                  <a:srgbClr val="000000"/>
                </a:solidFill>
                <a:latin typeface="Arial" pitchFamily="34" charset="0"/>
                <a:ea typeface="msgothic"/>
                <a:cs typeface="msgothic"/>
              </a:rPr>
              <a:t>Ngd</a:t>
            </a:r>
            <a:r>
              <a:rPr lang="en-GB" altLang="zh-CN" dirty="0" smtClean="0">
                <a:solidFill>
                  <a:srgbClr val="000000"/>
                </a:solidFill>
                <a:latin typeface="Arial" pitchFamily="34" charset="0"/>
                <a:ea typeface="msgothic"/>
                <a:cs typeface="msgothic"/>
              </a:rPr>
              <a:t>), Bruno, or CYFIP1. Because these proteins are tethered to specific mRNAs via CPEB (and its binding sequence, the CPE), Bruno (and its binding sequence, the BRE), or FMRP (in some cases acting through the small noncoding BC1 RNA), translation is inhibited on only a subset of mRNAs.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01B02A-89AF-4F2E-AAF7-3B332A44DD09}" type="slidenum">
              <a:rPr lang="zh-CN" altLang="en-US" smtClean="0"/>
              <a:pPr fontAlgn="base">
                <a:spcBef>
                  <a:spcPct val="0"/>
                </a:spcBef>
                <a:spcAft>
                  <a:spcPct val="0"/>
                </a:spcAft>
                <a:defRPr/>
              </a:pPr>
              <a:t>11</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在蛋白质合成过程中很多酶和蛋白因子的活性受到磷酸化和脱磷酸的调控。</a:t>
            </a:r>
          </a:p>
          <a:p>
            <a:pPr eaLnBrk="1" hangingPunct="1">
              <a:spcBef>
                <a:spcPct val="0"/>
              </a:spcBef>
            </a:pPr>
            <a:endParaRPr lang="zh-CN" altLang="en-US" dirty="0" smtClean="0"/>
          </a:p>
          <a:p>
            <a:pPr eaLnBrk="1" hangingPunct="1">
              <a:spcBef>
                <a:spcPct val="0"/>
              </a:spcBef>
            </a:pPr>
            <a:r>
              <a:rPr lang="zh-CN" altLang="en-US" dirty="0" smtClean="0"/>
              <a:t>例如</a:t>
            </a:r>
            <a:r>
              <a:rPr lang="en-US" altLang="zh-CN" dirty="0" smtClean="0"/>
              <a:t>eIF-2</a:t>
            </a:r>
            <a:r>
              <a:rPr lang="zh-CN" altLang="en-US" dirty="0" smtClean="0"/>
              <a:t>磷酸化对翻译起始的影响：用兔网织红细胞无细胞体系体外翻译时发现，如果不向这一体系添加血红素，几分钟后蛋白合成会下降且停止。</a:t>
            </a:r>
          </a:p>
          <a:p>
            <a:pPr eaLnBrk="1" hangingPunct="1">
              <a:spcBef>
                <a:spcPct val="0"/>
              </a:spcBef>
            </a:pPr>
            <a:endParaRPr lang="zh-CN" altLang="en-US" dirty="0" smtClean="0"/>
          </a:p>
          <a:p>
            <a:pPr eaLnBrk="1" hangingPunct="1">
              <a:spcBef>
                <a:spcPct val="0"/>
              </a:spcBef>
            </a:pPr>
            <a:r>
              <a:rPr lang="zh-CN" altLang="en-US" dirty="0" smtClean="0"/>
              <a:t>原因在于血红素可抑制</a:t>
            </a:r>
            <a:r>
              <a:rPr lang="en-US" altLang="zh-CN" dirty="0" smtClean="0"/>
              <a:t>eIF-2</a:t>
            </a:r>
            <a:r>
              <a:rPr lang="zh-CN" altLang="en-US" dirty="0" smtClean="0"/>
              <a:t>激酶（</a:t>
            </a:r>
            <a:r>
              <a:rPr lang="en-US" altLang="zh-CN" dirty="0" err="1" smtClean="0"/>
              <a:t>heme</a:t>
            </a:r>
            <a:r>
              <a:rPr lang="en-US" altLang="zh-CN" dirty="0" smtClean="0"/>
              <a:t>-regulated inhibitor</a:t>
            </a:r>
            <a:r>
              <a:rPr lang="zh-CN" altLang="en-US" dirty="0" smtClean="0"/>
              <a:t>，</a:t>
            </a:r>
            <a:r>
              <a:rPr lang="en-US" altLang="zh-CN" dirty="0" smtClean="0"/>
              <a:t>HRI</a:t>
            </a:r>
            <a:r>
              <a:rPr lang="zh-CN" altLang="en-US" dirty="0" smtClean="0"/>
              <a:t>）的活性，</a:t>
            </a:r>
            <a:r>
              <a:rPr lang="en-US" altLang="zh-CN" dirty="0" smtClean="0"/>
              <a:t>HRI</a:t>
            </a:r>
            <a:r>
              <a:rPr lang="zh-CN" altLang="en-US" dirty="0" smtClean="0"/>
              <a:t>可使</a:t>
            </a:r>
            <a:r>
              <a:rPr lang="en-US" altLang="zh-CN" dirty="0" smtClean="0"/>
              <a:t>eIF-2</a:t>
            </a:r>
            <a:r>
              <a:rPr lang="zh-CN" altLang="en-US" dirty="0" smtClean="0"/>
              <a:t>的</a:t>
            </a:r>
            <a:r>
              <a:rPr lang="en-US" altLang="zh-CN" dirty="0" smtClean="0"/>
              <a:t>a</a:t>
            </a:r>
            <a:r>
              <a:rPr lang="zh-CN" altLang="en-US" dirty="0" smtClean="0"/>
              <a:t>亚基磷酸化，磷酸化的</a:t>
            </a:r>
            <a:r>
              <a:rPr lang="en-US" altLang="zh-CN" dirty="0" smtClean="0"/>
              <a:t>eIF-2</a:t>
            </a:r>
            <a:r>
              <a:rPr lang="zh-CN" altLang="en-US" dirty="0" smtClean="0"/>
              <a:t>与</a:t>
            </a:r>
            <a:r>
              <a:rPr lang="en-US" altLang="zh-CN" dirty="0" smtClean="0"/>
              <a:t>eIF-2B</a:t>
            </a:r>
            <a:r>
              <a:rPr lang="zh-CN" altLang="en-US" dirty="0" smtClean="0"/>
              <a:t>紧密结合，影响</a:t>
            </a:r>
            <a:r>
              <a:rPr lang="en-US" altLang="zh-CN" dirty="0" smtClean="0"/>
              <a:t>eIF-2</a:t>
            </a:r>
            <a:r>
              <a:rPr lang="zh-CN" altLang="en-US" dirty="0" smtClean="0"/>
              <a:t>的再利用，使翻译起始效率降低。</a:t>
            </a:r>
            <a:endParaRPr lang="en-US" altLang="zh-CN" dirty="0" smtClean="0"/>
          </a:p>
          <a:p>
            <a:pPr eaLnBrk="1" hangingPunct="1">
              <a:spcBef>
                <a:spcPct val="0"/>
              </a:spcBef>
            </a:pPr>
            <a:r>
              <a:rPr lang="zh-CN" altLang="en-US" dirty="0" smtClean="0"/>
              <a:t>免网织红细胞和大多数生物的网织红细胞一样是没有细胞核的，因此没有</a:t>
            </a:r>
            <a:r>
              <a:rPr lang="en-US" altLang="zh-CN" dirty="0" smtClean="0"/>
              <a:t>DNA</a:t>
            </a:r>
            <a:r>
              <a:rPr lang="zh-CN" altLang="en-US" dirty="0" smtClean="0"/>
              <a:t>，而</a:t>
            </a:r>
            <a:r>
              <a:rPr lang="en-US" altLang="zh-CN" dirty="0" smtClean="0"/>
              <a:t>mRNA</a:t>
            </a:r>
            <a:r>
              <a:rPr lang="zh-CN" altLang="en-US" dirty="0" smtClean="0"/>
              <a:t>也早已加工好了，所以蛋白质的合成调节只能依赖于翻译水平，很多基因表达水平的资料就是从研究网织红细胞中获得的。血红素对珠蛋白合成的调控就是一例，这种调节是通过对翻译起始的复合物的形成来控制的。</a:t>
            </a:r>
          </a:p>
          <a:p>
            <a:pPr eaLnBrk="1" hangingPunct="1">
              <a:spcBef>
                <a:spcPct val="0"/>
              </a:spcBef>
            </a:pPr>
            <a:endParaRPr lang="zh-CN" altLang="en-US" dirty="0" smtClean="0"/>
          </a:p>
          <a:p>
            <a:pPr eaLnBrk="1" hangingPunct="1">
              <a:spcBef>
                <a:spcPct val="0"/>
              </a:spcBef>
            </a:pPr>
            <a:r>
              <a:rPr lang="zh-CN" altLang="en-US" dirty="0" smtClean="0"/>
              <a:t>在网织红细胞中有两个合成酶系，一个合成血红素，另一个合成珠蛋白，血红素通过自身的反馈调节来控制，而其浓度又可调节珠蛋白合成的速率，使珠蛋白合成速度为血红素的两倍，这种调控是通过控制翻译起始复合物的形成来进行的。</a:t>
            </a:r>
          </a:p>
          <a:p>
            <a:pPr eaLnBrk="1" hangingPunct="1">
              <a:spcBef>
                <a:spcPct val="0"/>
              </a:spcBef>
            </a:pPr>
            <a:endParaRPr lang="zh-CN" altLang="en-US" dirty="0" smtClean="0"/>
          </a:p>
          <a:p>
            <a:pPr eaLnBrk="1" hangingPunct="1">
              <a:spcBef>
                <a:spcPct val="0"/>
              </a:spcBef>
            </a:pPr>
            <a:endParaRPr lang="zh-CN" altLang="en-US" dirty="0"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3524A8-E5A2-4C3E-985B-D10E3612B7A2}" type="slidenum">
              <a:rPr lang="zh-CN" altLang="en-US" smtClean="0"/>
              <a:pPr fontAlgn="base">
                <a:spcBef>
                  <a:spcPct val="0"/>
                </a:spcBef>
                <a:spcAft>
                  <a:spcPct val="0"/>
                </a:spcAft>
                <a:defRPr/>
              </a:pPr>
              <a:t>13</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通常核糖体中的 </a:t>
            </a:r>
            <a:r>
              <a:rPr lang="en-US" altLang="zh-CN" dirty="0" err="1" smtClean="0"/>
              <a:t>rRNA</a:t>
            </a:r>
            <a:r>
              <a:rPr lang="zh-CN" altLang="en-US" dirty="0" smtClean="0"/>
              <a:t>和</a:t>
            </a:r>
            <a:r>
              <a:rPr lang="en-US" altLang="zh-CN" dirty="0" err="1" smtClean="0"/>
              <a:t>tRNA</a:t>
            </a:r>
            <a:r>
              <a:rPr lang="zh-CN" altLang="en-US" dirty="0" smtClean="0"/>
              <a:t>是很稳定的，相比之下</a:t>
            </a:r>
            <a:r>
              <a:rPr lang="en-US" altLang="zh-CN" dirty="0" smtClean="0"/>
              <a:t>mRNA</a:t>
            </a:r>
            <a:r>
              <a:rPr lang="zh-CN" altLang="en-US" dirty="0" smtClean="0"/>
              <a:t>分子的稳定性很不一致，有的</a:t>
            </a:r>
            <a:r>
              <a:rPr lang="en-US" altLang="zh-CN" dirty="0" smtClean="0"/>
              <a:t>mRNA</a:t>
            </a:r>
            <a:r>
              <a:rPr lang="zh-CN" altLang="en-US" dirty="0" smtClean="0"/>
              <a:t>的寿命可延续好几个月，有的只有几分钟。我们在某些类型的细胞中加入调节物可使某些特殊蛋白的合成增加。这可能涉及到相关基因转录速率的增加，也可能涉及到其</a:t>
            </a:r>
            <a:r>
              <a:rPr lang="en-US" altLang="zh-CN" dirty="0" smtClean="0"/>
              <a:t>mRNA</a:t>
            </a:r>
            <a:r>
              <a:rPr lang="zh-CN" altLang="en-US" dirty="0" smtClean="0"/>
              <a:t>稳定性的增加。真核生物基因的翻译调控的一个重要作用是控制</a:t>
            </a:r>
            <a:r>
              <a:rPr lang="en-US" altLang="zh-CN" dirty="0" smtClean="0"/>
              <a:t>mRNA</a:t>
            </a:r>
            <a:r>
              <a:rPr lang="zh-CN" altLang="en-US" dirty="0" smtClean="0"/>
              <a:t>的稳定性。这种状态的</a:t>
            </a:r>
            <a:r>
              <a:rPr lang="en-US" altLang="zh-CN" dirty="0" smtClean="0"/>
              <a:t>mRNA</a:t>
            </a:r>
            <a:r>
              <a:rPr lang="zh-CN" altLang="en-US" dirty="0" smtClean="0"/>
              <a:t>的半衰期可以延长。</a:t>
            </a:r>
            <a:r>
              <a:rPr lang="en-US" altLang="zh-CN" dirty="0" smtClean="0"/>
              <a:t>mRNA</a:t>
            </a:r>
            <a:r>
              <a:rPr lang="zh-CN" altLang="en-US" dirty="0" smtClean="0"/>
              <a:t>的寿命越长，以它为模板进行翻译的次数越多。家蚕的丝芯蛋白基因是单拷贝的，但在几天内，一个细胞中可以合成多达</a:t>
            </a:r>
            <a:r>
              <a:rPr lang="en-US" altLang="zh-CN" dirty="0" smtClean="0"/>
              <a:t>1010</a:t>
            </a:r>
            <a:r>
              <a:rPr lang="zh-CN" altLang="en-US" dirty="0" smtClean="0"/>
              <a:t>个丝芯蛋白分子。这是它的</a:t>
            </a:r>
            <a:r>
              <a:rPr lang="en-US" altLang="zh-CN" dirty="0" smtClean="0"/>
              <a:t>mRNA</a:t>
            </a:r>
            <a:r>
              <a:rPr lang="zh-CN" altLang="en-US" dirty="0" smtClean="0"/>
              <a:t>分子和蛋白质结合成为</a:t>
            </a:r>
            <a:r>
              <a:rPr lang="en-US" altLang="zh-CN" dirty="0" smtClean="0"/>
              <a:t>RNP</a:t>
            </a:r>
            <a:r>
              <a:rPr lang="zh-CN" altLang="en-US" dirty="0" smtClean="0"/>
              <a:t>颗粒而延长了寿命的结果。真核细胞中</a:t>
            </a:r>
            <a:r>
              <a:rPr lang="en-US" altLang="zh-CN" dirty="0" smtClean="0"/>
              <a:t>mRNA</a:t>
            </a:r>
            <a:r>
              <a:rPr lang="zh-CN" altLang="en-US" dirty="0" smtClean="0"/>
              <a:t>的平均寿命通常为</a:t>
            </a:r>
            <a:r>
              <a:rPr lang="en-US" altLang="zh-CN" dirty="0" smtClean="0"/>
              <a:t>3 h</a:t>
            </a:r>
            <a:r>
              <a:rPr lang="zh-CN" altLang="en-US" dirty="0" smtClean="0"/>
              <a:t>，而丝芯蛋白的</a:t>
            </a:r>
            <a:r>
              <a:rPr lang="en-US" altLang="zh-CN" dirty="0" smtClean="0"/>
              <a:t>mRNA</a:t>
            </a:r>
            <a:r>
              <a:rPr lang="zh-CN" altLang="en-US" dirty="0" smtClean="0"/>
              <a:t>的平均寿命却长达</a:t>
            </a:r>
            <a:r>
              <a:rPr lang="en-US" altLang="zh-CN" dirty="0" smtClean="0"/>
              <a:t>4 d</a:t>
            </a:r>
            <a:r>
              <a:rPr lang="zh-CN" altLang="en-US" dirty="0" smtClean="0"/>
              <a:t>，从这里可以看出</a:t>
            </a:r>
            <a:r>
              <a:rPr lang="en-US" altLang="zh-CN" dirty="0" smtClean="0"/>
              <a:t>mRNA</a:t>
            </a:r>
            <a:r>
              <a:rPr lang="zh-CN" altLang="en-US" dirty="0" smtClean="0"/>
              <a:t>的寿命控制着翻译活性。不同发育时期，</a:t>
            </a:r>
            <a:r>
              <a:rPr lang="en-US" altLang="zh-CN" dirty="0" smtClean="0"/>
              <a:t>mRNA</a:t>
            </a:r>
            <a:r>
              <a:rPr lang="zh-CN" altLang="en-US" dirty="0" smtClean="0"/>
              <a:t>的寿命的长短不同，翻译的活性也不同。</a:t>
            </a:r>
            <a:r>
              <a:rPr lang="en-US" altLang="zh-CN" dirty="0" smtClean="0"/>
              <a:t>mRNA</a:t>
            </a:r>
            <a:r>
              <a:rPr lang="zh-CN" altLang="en-US" dirty="0" smtClean="0"/>
              <a:t>的寿命除与</a:t>
            </a:r>
            <a:r>
              <a:rPr lang="en-US" altLang="zh-CN" dirty="0" smtClean="0"/>
              <a:t>5′</a:t>
            </a:r>
            <a:r>
              <a:rPr lang="zh-CN" altLang="en-US" dirty="0" smtClean="0"/>
              <a:t>的帽和</a:t>
            </a:r>
            <a:r>
              <a:rPr lang="en-US" altLang="zh-CN" dirty="0" smtClean="0"/>
              <a:t>3′</a:t>
            </a:r>
            <a:r>
              <a:rPr lang="zh-CN" altLang="en-US" dirty="0" smtClean="0"/>
              <a:t>的尾有关外，还与</a:t>
            </a:r>
            <a:r>
              <a:rPr lang="en-US" altLang="zh-CN" dirty="0" smtClean="0"/>
              <a:t>mRNA</a:t>
            </a:r>
            <a:r>
              <a:rPr lang="zh-CN" altLang="en-US" dirty="0" smtClean="0"/>
              <a:t>结合形成</a:t>
            </a:r>
            <a:r>
              <a:rPr lang="en-US" altLang="zh-CN" dirty="0" smtClean="0"/>
              <a:t>mRNA</a:t>
            </a:r>
            <a:r>
              <a:rPr lang="zh-CN" altLang="en-US" dirty="0" smtClean="0"/>
              <a:t>蛋白质颗粒的蛋白质组分有关。</a:t>
            </a:r>
          </a:p>
          <a:p>
            <a:pPr eaLnBrk="1" hangingPunct="1">
              <a:spcBef>
                <a:spcPct val="0"/>
              </a:spcBef>
            </a:pPr>
            <a:endParaRPr lang="zh-CN" altLang="en-US" dirty="0" smtClean="0"/>
          </a:p>
          <a:p>
            <a:pPr eaLnBrk="1" hangingPunct="1">
              <a:spcBef>
                <a:spcPct val="0"/>
              </a:spcBef>
            </a:pPr>
            <a:endParaRPr lang="zh-CN" altLang="en-US" dirty="0" smtClean="0"/>
          </a:p>
          <a:p>
            <a:pPr eaLnBrk="1" hangingPunct="1">
              <a:spcBef>
                <a:spcPct val="0"/>
              </a:spcBef>
            </a:pPr>
            <a:endParaRPr lang="zh-CN" altLang="en-US" dirty="0" smtClean="0"/>
          </a:p>
          <a:p>
            <a:pPr eaLnBrk="1" hangingPunct="1">
              <a:spcBef>
                <a:spcPct val="0"/>
              </a:spcBef>
            </a:pPr>
            <a:endParaRPr lang="zh-CN" alt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7F441F-EDFA-4089-8BB0-744ADE08E238}" type="slidenum">
              <a:rPr lang="zh-CN" altLang="en-US" smtClean="0"/>
              <a:pPr fontAlgn="base">
                <a:spcBef>
                  <a:spcPct val="0"/>
                </a:spcBef>
                <a:spcAft>
                  <a:spcPct val="0"/>
                </a:spcAft>
                <a:defRPr/>
              </a:pPr>
              <a:t>18</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MRNA 3′</a:t>
            </a:r>
            <a:r>
              <a:rPr lang="zh-CN" altLang="en-US" dirty="0" smtClean="0"/>
              <a:t>端的</a:t>
            </a:r>
            <a:r>
              <a:rPr lang="en-US" altLang="zh-CN" dirty="0" smtClean="0"/>
              <a:t>poly(A)</a:t>
            </a:r>
            <a:r>
              <a:rPr lang="zh-CN" altLang="en-US" dirty="0" smtClean="0"/>
              <a:t>不仅和</a:t>
            </a:r>
            <a:r>
              <a:rPr lang="en-US" altLang="zh-CN" dirty="0" smtClean="0"/>
              <a:t>mRNA</a:t>
            </a:r>
            <a:r>
              <a:rPr lang="zh-CN" altLang="en-US" dirty="0" smtClean="0"/>
              <a:t>穿越核膜的能力有关，而且影响到</a:t>
            </a:r>
            <a:r>
              <a:rPr lang="en-US" altLang="zh-CN" dirty="0" smtClean="0"/>
              <a:t>mRNA</a:t>
            </a:r>
            <a:r>
              <a:rPr lang="zh-CN" altLang="en-US" dirty="0" smtClean="0"/>
              <a:t>的稳定性和翻译效率。有</a:t>
            </a:r>
            <a:r>
              <a:rPr lang="en-US" altLang="zh-CN" dirty="0" smtClean="0"/>
              <a:t>ploy</a:t>
            </a:r>
            <a:r>
              <a:rPr lang="zh-CN" altLang="en-US" dirty="0" smtClean="0"/>
              <a:t>（</a:t>
            </a:r>
            <a:r>
              <a:rPr lang="en-US" altLang="zh-CN" dirty="0" smtClean="0"/>
              <a:t>A</a:t>
            </a:r>
            <a:r>
              <a:rPr lang="zh-CN" altLang="en-US" dirty="0" smtClean="0"/>
              <a:t>）的</a:t>
            </a:r>
            <a:r>
              <a:rPr lang="en-US" altLang="zh-CN" dirty="0" smtClean="0"/>
              <a:t>mRNA</a:t>
            </a:r>
            <a:r>
              <a:rPr lang="zh-CN" altLang="en-US" dirty="0" smtClean="0"/>
              <a:t>其翻译效率明显高于无</a:t>
            </a:r>
            <a:r>
              <a:rPr lang="en-US" altLang="zh-CN" dirty="0" smtClean="0"/>
              <a:t>poly(A)</a:t>
            </a:r>
            <a:r>
              <a:rPr lang="zh-CN" altLang="en-US" dirty="0" smtClean="0"/>
              <a:t>的</a:t>
            </a:r>
            <a:r>
              <a:rPr lang="en-US" altLang="zh-CN" dirty="0" smtClean="0"/>
              <a:t>mRNA </a:t>
            </a:r>
            <a:r>
              <a:rPr lang="zh-CN" altLang="en-US" dirty="0" smtClean="0"/>
              <a:t>，</a:t>
            </a:r>
            <a:r>
              <a:rPr lang="en-US" altLang="zh-CN" dirty="0" smtClean="0"/>
              <a:t>Poly A</a:t>
            </a:r>
            <a:r>
              <a:rPr lang="zh-CN" altLang="en-US" dirty="0" smtClean="0"/>
              <a:t>长度和翻译效率有关。有人将</a:t>
            </a:r>
            <a:r>
              <a:rPr lang="en-US" altLang="zh-CN" dirty="0" smtClean="0"/>
              <a:t>poly(A)</a:t>
            </a:r>
            <a:r>
              <a:rPr lang="zh-CN" altLang="en-US" dirty="0" smtClean="0"/>
              <a:t>比做翻译的计数器，随着翻译次数的增加，</a:t>
            </a:r>
            <a:r>
              <a:rPr lang="en-US" altLang="zh-CN" dirty="0" smtClean="0"/>
              <a:t>poly(A)</a:t>
            </a:r>
            <a:r>
              <a:rPr lang="zh-CN" altLang="en-US" dirty="0" smtClean="0"/>
              <a:t>在逐步缩短，也就是说</a:t>
            </a:r>
            <a:r>
              <a:rPr lang="en-US" altLang="zh-CN" dirty="0" smtClean="0"/>
              <a:t>poly(A)</a:t>
            </a:r>
            <a:r>
              <a:rPr lang="zh-CN" altLang="en-US" dirty="0" smtClean="0"/>
              <a:t>越长</a:t>
            </a:r>
            <a:r>
              <a:rPr lang="en-US" altLang="zh-CN" dirty="0" smtClean="0"/>
              <a:t>mRNA</a:t>
            </a:r>
            <a:r>
              <a:rPr lang="zh-CN" altLang="en-US" dirty="0" smtClean="0"/>
              <a:t>作为模板的使用的半衰期越长。</a:t>
            </a:r>
            <a:r>
              <a:rPr lang="en-US" altLang="zh-CN" dirty="0" smtClean="0"/>
              <a:t>Poly(A)</a:t>
            </a:r>
            <a:r>
              <a:rPr lang="zh-CN" altLang="en-US" dirty="0" smtClean="0"/>
              <a:t>对翻译的促进作用是需要</a:t>
            </a:r>
            <a:r>
              <a:rPr lang="en-US" altLang="zh-CN" dirty="0" smtClean="0"/>
              <a:t>PABP</a:t>
            </a:r>
            <a:r>
              <a:rPr lang="zh-CN" altLang="en-US" dirty="0" smtClean="0"/>
              <a:t>（</a:t>
            </a:r>
            <a:r>
              <a:rPr lang="en-US" altLang="zh-CN" dirty="0" smtClean="0"/>
              <a:t>poly(A)</a:t>
            </a:r>
            <a:r>
              <a:rPr lang="zh-CN" altLang="en-US" dirty="0" smtClean="0"/>
              <a:t>结合蛋白）的存在，</a:t>
            </a:r>
            <a:r>
              <a:rPr lang="en-US" altLang="zh-CN" dirty="0" smtClean="0"/>
              <a:t>PAPB</a:t>
            </a:r>
            <a:r>
              <a:rPr lang="zh-CN" altLang="en-US" dirty="0" smtClean="0"/>
              <a:t>结合</a:t>
            </a:r>
            <a:r>
              <a:rPr lang="en-US" altLang="zh-CN" dirty="0" smtClean="0"/>
              <a:t>poly(A)</a:t>
            </a:r>
            <a:r>
              <a:rPr lang="zh-CN" altLang="en-US" dirty="0" smtClean="0"/>
              <a:t>最短的长度为</a:t>
            </a:r>
            <a:r>
              <a:rPr lang="en-US" altLang="zh-CN" dirty="0" smtClean="0"/>
              <a:t>12 </a:t>
            </a:r>
            <a:r>
              <a:rPr lang="en-US" altLang="zh-CN" dirty="0" err="1" smtClean="0"/>
              <a:t>nt</a:t>
            </a:r>
            <a:r>
              <a:rPr lang="zh-CN" altLang="en-US" dirty="0" smtClean="0"/>
              <a:t>，当</a:t>
            </a:r>
            <a:r>
              <a:rPr lang="en-US" altLang="zh-CN" dirty="0" smtClean="0"/>
              <a:t>poly(A)</a:t>
            </a:r>
            <a:r>
              <a:rPr lang="zh-CN" altLang="en-US" dirty="0" smtClean="0"/>
              <a:t>缺乏</a:t>
            </a:r>
            <a:r>
              <a:rPr lang="en-US" altLang="zh-CN" dirty="0" smtClean="0"/>
              <a:t>PAPB</a:t>
            </a:r>
            <a:r>
              <a:rPr lang="zh-CN" altLang="en-US" dirty="0" smtClean="0"/>
              <a:t>的结合时，</a:t>
            </a:r>
            <a:r>
              <a:rPr lang="en-US" altLang="zh-CN" dirty="0" smtClean="0"/>
              <a:t>mRNA 3′</a:t>
            </a:r>
            <a:r>
              <a:rPr lang="zh-CN" altLang="en-US" dirty="0" smtClean="0"/>
              <a:t>端的裸露易招致降解。</a:t>
            </a:r>
            <a:r>
              <a:rPr lang="en-US" altLang="zh-CN" dirty="0" smtClean="0"/>
              <a:t>PAPB</a:t>
            </a:r>
            <a:r>
              <a:rPr lang="zh-CN" altLang="en-US" dirty="0" smtClean="0"/>
              <a:t>迁移到</a:t>
            </a:r>
            <a:r>
              <a:rPr lang="en-US" altLang="zh-CN" dirty="0" smtClean="0"/>
              <a:t>AU</a:t>
            </a:r>
            <a:r>
              <a:rPr lang="zh-CN" altLang="en-US" dirty="0" smtClean="0"/>
              <a:t>序列时，导致</a:t>
            </a:r>
            <a:r>
              <a:rPr lang="en-US" altLang="zh-CN" dirty="0" smtClean="0"/>
              <a:t>poly(A)</a:t>
            </a:r>
            <a:r>
              <a:rPr lang="zh-CN" altLang="en-US" dirty="0" smtClean="0"/>
              <a:t>的暴露促进了</a:t>
            </a:r>
            <a:r>
              <a:rPr lang="en-US" altLang="zh-CN" dirty="0" smtClean="0"/>
              <a:t>mRNA</a:t>
            </a:r>
            <a:r>
              <a:rPr lang="zh-CN" altLang="en-US" dirty="0" smtClean="0"/>
              <a:t>的降解。</a:t>
            </a:r>
          </a:p>
          <a:p>
            <a:pPr eaLnBrk="1" hangingPunct="1">
              <a:spcBef>
                <a:spcPct val="0"/>
              </a:spcBef>
            </a:pPr>
            <a:endParaRPr lang="zh-CN" altLang="en-US" dirty="0" smtClean="0"/>
          </a:p>
          <a:p>
            <a:pPr eaLnBrk="1" hangingPunct="1">
              <a:spcBef>
                <a:spcPct val="0"/>
              </a:spcBef>
            </a:pPr>
            <a:endParaRPr lang="zh-CN" altLang="en-US" dirty="0"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B24B54-C939-48ED-9E5D-C7ADA5A6750F}" type="slidenum">
              <a:rPr lang="zh-CN" altLang="en-US" smtClean="0"/>
              <a:pPr fontAlgn="base">
                <a:spcBef>
                  <a:spcPct val="0"/>
                </a:spcBef>
                <a:spcAft>
                  <a:spcPct val="0"/>
                </a:spcAft>
                <a:defRPr/>
              </a:pPr>
              <a:t>19</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a | The precursor structure and mature microRNA (</a:t>
            </a:r>
            <a:r>
              <a:rPr lang="en-US" altLang="zh-CN" dirty="0" err="1" smtClean="0"/>
              <a:t>miRNA</a:t>
            </a:r>
            <a:r>
              <a:rPr lang="en-US" altLang="zh-CN" dirty="0" smtClean="0"/>
              <a:t>) sequence of lin-4. b | Sequence complementarity between lin-4 (red) and the 3'-untranslated region (UTR) of lin-14 mRNA (blue). lin-4 is partially complementary to 7 sites in the lin-14 3' UTR; its binding to these sites of complementarity brings about repression of LIN-14 protein synthesis13, 18. RISC, RNA-induced silencing complex.</a:t>
            </a:r>
          </a:p>
          <a:p>
            <a:pPr eaLnBrk="1" hangingPunct="1">
              <a:spcBef>
                <a:spcPct val="0"/>
              </a:spcBef>
            </a:pPr>
            <a:endParaRPr lang="en-US" altLang="zh-CN" dirty="0" smtClean="0"/>
          </a:p>
          <a:p>
            <a:pPr eaLnBrk="1" hangingPunct="1">
              <a:spcBef>
                <a:spcPct val="0"/>
              </a:spcBef>
            </a:pPr>
            <a:endParaRPr lang="zh-CN" altLang="en-US" dirty="0" smtClean="0"/>
          </a:p>
        </p:txBody>
      </p:sp>
      <p:sp>
        <p:nvSpPr>
          <p:cNvPr id="880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446E6F-7D71-4A2B-9074-9A539D0D8188}" type="slidenum">
              <a:rPr lang="zh-CN" altLang="en-US" smtClean="0"/>
              <a:pPr fontAlgn="base">
                <a:spcBef>
                  <a:spcPct val="0"/>
                </a:spcBef>
                <a:spcAft>
                  <a:spcPct val="0"/>
                </a:spcAft>
                <a:defRPr/>
              </a:pPr>
              <a:t>24</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logo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l="6311"/>
          <a:stretch>
            <a:fillRect/>
          </a:stretch>
        </p:blipFill>
        <p:spPr bwMode="auto">
          <a:xfrm>
            <a:off x="212725" y="290513"/>
            <a:ext cx="252730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370" name="Rectangle 2"/>
          <p:cNvSpPr>
            <a:spLocks noGrp="1" noChangeArrowheads="1"/>
          </p:cNvSpPr>
          <p:nvPr>
            <p:ph type="ctrTitle" sz="quarter"/>
          </p:nvPr>
        </p:nvSpPr>
        <p:spPr>
          <a:xfrm>
            <a:off x="1293813" y="762000"/>
            <a:ext cx="7772400" cy="1143000"/>
          </a:xfrm>
        </p:spPr>
        <p:txBody>
          <a:bodyPr anchor="b"/>
          <a:lstStyle>
            <a:lvl1pPr>
              <a:defRPr/>
            </a:lvl1pPr>
          </a:lstStyle>
          <a:p>
            <a:r>
              <a:rPr lang="zh-CN" altLang="en-US" smtClean="0"/>
              <a:t>单击此处编辑母版标题样式</a:t>
            </a:r>
            <a:endParaRPr lang="zh-CN" altLang="en-US"/>
          </a:p>
        </p:txBody>
      </p:sp>
      <p:sp>
        <p:nvSpPr>
          <p:cNvPr id="58371" name="Rectangle 3"/>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 name="Rectangle 4"/>
          <p:cNvSpPr>
            <a:spLocks noGrp="1" noChangeArrowheads="1"/>
          </p:cNvSpPr>
          <p:nvPr>
            <p:ph type="dt" sz="quarter" idx="10"/>
          </p:nvPr>
        </p:nvSpPr>
        <p:spPr>
          <a:xfrm>
            <a:off x="685800" y="6248400"/>
            <a:ext cx="1905000" cy="457200"/>
          </a:xfrm>
        </p:spPr>
        <p:txBody>
          <a:bodyPr/>
          <a:lstStyle>
            <a:lvl1pPr>
              <a:defRPr b="0"/>
            </a:lvl1pPr>
          </a:lstStyle>
          <a:p>
            <a:pPr>
              <a:defRPr/>
            </a:pPr>
            <a:fld id="{D2C94518-7E6C-47DC-8B7A-BACE43E8A5F1}" type="datetime1">
              <a:rPr lang="zh-CN" altLang="en-US" smtClean="0"/>
              <a:pPr>
                <a:defRPr/>
              </a:pPr>
              <a:t>2018/11/28</a:t>
            </a:fld>
            <a:endParaRPr lang="zh-CN"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b="0"/>
            </a:lvl1pPr>
          </a:lstStyle>
          <a:p>
            <a:pPr>
              <a:defRPr/>
            </a:pPr>
            <a:r>
              <a:rPr lang="zh-CN" altLang="en-US" smtClean="0"/>
              <a:t>药学院 金晶</a:t>
            </a:r>
            <a:endParaRPr lang="zh-CN"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b="0"/>
            </a:lvl1pPr>
          </a:lstStyle>
          <a:p>
            <a:pPr>
              <a:defRPr/>
            </a:pPr>
            <a:fld id="{B19F4868-A131-476A-B6F9-7015BB8142DB}" type="slidenum">
              <a:rPr lang="zh-CN" altLang="en-US"/>
              <a:pPr>
                <a:defRPr/>
              </a:pPr>
              <a:t>‹#›</a:t>
            </a:fld>
            <a:endParaRPr lang="zh-CN" altLang="en-US"/>
          </a:p>
        </p:txBody>
      </p:sp>
    </p:spTree>
    <p:extLst>
      <p:ext uri="{BB962C8B-B14F-4D97-AF65-F5344CB8AC3E}">
        <p14:creationId xmlns="" xmlns:p14="http://schemas.microsoft.com/office/powerpoint/2010/main" val="292197513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fld id="{B14449F6-A914-43F6-B24A-7E9F358C4CF5}" type="datetime1">
              <a:rPr lang="zh-CN" altLang="en-US" smtClean="0"/>
              <a:pPr>
                <a:defRPr/>
              </a:pPr>
              <a:t>2018/11/28</a:t>
            </a:fld>
            <a:endParaRPr lang="zh-CN" altLang="en-US"/>
          </a:p>
        </p:txBody>
      </p:sp>
      <p:sp>
        <p:nvSpPr>
          <p:cNvPr id="5"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6" name="Rectangle 5"/>
          <p:cNvSpPr>
            <a:spLocks noGrp="1" noChangeArrowheads="1"/>
          </p:cNvSpPr>
          <p:nvPr>
            <p:ph type="sldNum" sz="quarter" idx="12"/>
          </p:nvPr>
        </p:nvSpPr>
        <p:spPr>
          <a:ln/>
        </p:spPr>
        <p:txBody>
          <a:bodyPr/>
          <a:lstStyle>
            <a:lvl1pPr>
              <a:defRPr/>
            </a:lvl1pPr>
          </a:lstStyle>
          <a:p>
            <a:pPr>
              <a:defRPr/>
            </a:pPr>
            <a:fld id="{C87D5874-6414-42AB-91BD-B71D46E496D3}" type="slidenum">
              <a:rPr lang="zh-CN" altLang="en-US"/>
              <a:pPr>
                <a:defRPr/>
              </a:pPr>
              <a:t>‹#›</a:t>
            </a:fld>
            <a:endParaRPr lang="zh-CN" altLang="en-US"/>
          </a:p>
        </p:txBody>
      </p:sp>
    </p:spTree>
    <p:extLst>
      <p:ext uri="{BB962C8B-B14F-4D97-AF65-F5344CB8AC3E}">
        <p14:creationId xmlns="" xmlns:p14="http://schemas.microsoft.com/office/powerpoint/2010/main" val="30014597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fld id="{5A8266A6-30ED-4862-B839-83F468F9F1A5}" type="datetime1">
              <a:rPr lang="zh-CN" altLang="en-US" smtClean="0"/>
              <a:pPr>
                <a:defRPr/>
              </a:pPr>
              <a:t>2018/11/28</a:t>
            </a:fld>
            <a:endParaRPr lang="zh-CN" altLang="en-US"/>
          </a:p>
        </p:txBody>
      </p:sp>
      <p:sp>
        <p:nvSpPr>
          <p:cNvPr id="5"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6" name="Rectangle 5"/>
          <p:cNvSpPr>
            <a:spLocks noGrp="1" noChangeArrowheads="1"/>
          </p:cNvSpPr>
          <p:nvPr>
            <p:ph type="sldNum" sz="quarter" idx="12"/>
          </p:nvPr>
        </p:nvSpPr>
        <p:spPr>
          <a:ln/>
        </p:spPr>
        <p:txBody>
          <a:bodyPr/>
          <a:lstStyle>
            <a:lvl1pPr>
              <a:defRPr/>
            </a:lvl1pPr>
          </a:lstStyle>
          <a:p>
            <a:pPr>
              <a:defRPr/>
            </a:pPr>
            <a:fld id="{E16D81A8-C0C3-4764-9506-FA805FB3C29E}" type="slidenum">
              <a:rPr lang="zh-CN" altLang="en-US"/>
              <a:pPr>
                <a:defRPr/>
              </a:pPr>
              <a:t>‹#›</a:t>
            </a:fld>
            <a:endParaRPr lang="zh-CN" altLang="en-US"/>
          </a:p>
        </p:txBody>
      </p:sp>
    </p:spTree>
    <p:extLst>
      <p:ext uri="{BB962C8B-B14F-4D97-AF65-F5344CB8AC3E}">
        <p14:creationId xmlns="" xmlns:p14="http://schemas.microsoft.com/office/powerpoint/2010/main" val="215972687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ln/>
        </p:spPr>
        <p:txBody>
          <a:bodyPr/>
          <a:lstStyle>
            <a:lvl1pPr>
              <a:defRPr/>
            </a:lvl1pPr>
          </a:lstStyle>
          <a:p>
            <a:pPr>
              <a:defRPr/>
            </a:pPr>
            <a:fld id="{0F4498C7-E9BC-4FAE-A165-9312A0898B35}" type="datetime1">
              <a:rPr lang="zh-CN" altLang="en-US" smtClean="0"/>
              <a:pPr>
                <a:defRPr/>
              </a:pPr>
              <a:t>2018/11/28</a:t>
            </a:fld>
            <a:endParaRPr lang="zh-CN" altLang="en-US"/>
          </a:p>
        </p:txBody>
      </p:sp>
      <p:sp>
        <p:nvSpPr>
          <p:cNvPr id="6"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7" name="Rectangle 5"/>
          <p:cNvSpPr>
            <a:spLocks noGrp="1" noChangeArrowheads="1"/>
          </p:cNvSpPr>
          <p:nvPr>
            <p:ph type="sldNum" sz="quarter" idx="12"/>
          </p:nvPr>
        </p:nvSpPr>
        <p:spPr>
          <a:ln/>
        </p:spPr>
        <p:txBody>
          <a:bodyPr/>
          <a:lstStyle>
            <a:lvl1pPr>
              <a:defRPr/>
            </a:lvl1pPr>
          </a:lstStyle>
          <a:p>
            <a:pPr>
              <a:defRPr/>
            </a:pPr>
            <a:fld id="{6826810B-92E3-4C2F-A1CA-041385DC0022}" type="slidenum">
              <a:rPr lang="zh-CN" altLang="en-US"/>
              <a:pPr>
                <a:defRPr/>
              </a:pPr>
              <a:t>‹#›</a:t>
            </a:fld>
            <a:endParaRPr lang="zh-CN" altLang="en-US"/>
          </a:p>
        </p:txBody>
      </p:sp>
    </p:spTree>
    <p:extLst>
      <p:ext uri="{BB962C8B-B14F-4D97-AF65-F5344CB8AC3E}">
        <p14:creationId xmlns="" xmlns:p14="http://schemas.microsoft.com/office/powerpoint/2010/main" val="106002340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ln/>
        </p:spPr>
        <p:txBody>
          <a:bodyPr/>
          <a:lstStyle>
            <a:lvl1pPr>
              <a:defRPr/>
            </a:lvl1pPr>
          </a:lstStyle>
          <a:p>
            <a:pPr>
              <a:defRPr/>
            </a:pPr>
            <a:fld id="{678BFCB4-7DFC-4A0E-85C7-11EF2E63A1E8}" type="datetime1">
              <a:rPr lang="zh-CN" altLang="en-US" smtClean="0"/>
              <a:pPr>
                <a:defRPr/>
              </a:pPr>
              <a:t>2018/11/28</a:t>
            </a:fld>
            <a:endParaRPr lang="zh-CN" altLang="en-US"/>
          </a:p>
        </p:txBody>
      </p:sp>
      <p:sp>
        <p:nvSpPr>
          <p:cNvPr id="6"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7" name="Rectangle 5"/>
          <p:cNvSpPr>
            <a:spLocks noGrp="1" noChangeArrowheads="1"/>
          </p:cNvSpPr>
          <p:nvPr>
            <p:ph type="sldNum" sz="quarter" idx="12"/>
          </p:nvPr>
        </p:nvSpPr>
        <p:spPr>
          <a:ln/>
        </p:spPr>
        <p:txBody>
          <a:bodyPr/>
          <a:lstStyle>
            <a:lvl1pPr>
              <a:defRPr/>
            </a:lvl1pPr>
          </a:lstStyle>
          <a:p>
            <a:pPr>
              <a:defRPr/>
            </a:pPr>
            <a:fld id="{602EB45D-7F8F-4F6C-ADE2-FD4A107B318F}" type="slidenum">
              <a:rPr lang="zh-CN" altLang="en-US"/>
              <a:pPr>
                <a:defRPr/>
              </a:pPr>
              <a:t>‹#›</a:t>
            </a:fld>
            <a:endParaRPr lang="zh-CN" altLang="en-US"/>
          </a:p>
        </p:txBody>
      </p:sp>
    </p:spTree>
    <p:extLst>
      <p:ext uri="{BB962C8B-B14F-4D97-AF65-F5344CB8AC3E}">
        <p14:creationId xmlns="" xmlns:p14="http://schemas.microsoft.com/office/powerpoint/2010/main" val="2332231898"/>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ln/>
        </p:spPr>
        <p:txBody>
          <a:bodyPr/>
          <a:lstStyle>
            <a:lvl1pPr>
              <a:defRPr/>
            </a:lvl1pPr>
          </a:lstStyle>
          <a:p>
            <a:pPr>
              <a:defRPr/>
            </a:pPr>
            <a:fld id="{1E009B22-2555-46D9-9CE3-70CB4CF22CE2}" type="datetime1">
              <a:rPr lang="zh-CN" altLang="en-US" smtClean="0"/>
              <a:pPr>
                <a:defRPr/>
              </a:pPr>
              <a:t>2018/11/28</a:t>
            </a:fld>
            <a:endParaRPr lang="zh-CN" altLang="en-US"/>
          </a:p>
        </p:txBody>
      </p:sp>
      <p:sp>
        <p:nvSpPr>
          <p:cNvPr id="6"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7" name="Rectangle 5"/>
          <p:cNvSpPr>
            <a:spLocks noGrp="1" noChangeArrowheads="1"/>
          </p:cNvSpPr>
          <p:nvPr>
            <p:ph type="sldNum" sz="quarter" idx="12"/>
          </p:nvPr>
        </p:nvSpPr>
        <p:spPr>
          <a:ln/>
        </p:spPr>
        <p:txBody>
          <a:bodyPr/>
          <a:lstStyle>
            <a:lvl1pPr>
              <a:defRPr/>
            </a:lvl1pPr>
          </a:lstStyle>
          <a:p>
            <a:pPr>
              <a:defRPr/>
            </a:pPr>
            <a:fld id="{C9CF4E11-F82E-4FAB-B26C-B0E9178878E2}" type="slidenum">
              <a:rPr lang="zh-CN" altLang="en-US"/>
              <a:pPr>
                <a:defRPr/>
              </a:pPr>
              <a:t>‹#›</a:t>
            </a:fld>
            <a:endParaRPr lang="zh-CN" altLang="en-US"/>
          </a:p>
        </p:txBody>
      </p:sp>
    </p:spTree>
    <p:extLst>
      <p:ext uri="{BB962C8B-B14F-4D97-AF65-F5344CB8AC3E}">
        <p14:creationId xmlns="" xmlns:p14="http://schemas.microsoft.com/office/powerpoint/2010/main" val="3338655532"/>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dt" sz="half" idx="10"/>
          </p:nvPr>
        </p:nvSpPr>
        <p:spPr>
          <a:ln/>
        </p:spPr>
        <p:txBody>
          <a:bodyPr/>
          <a:lstStyle>
            <a:lvl1pPr>
              <a:defRPr/>
            </a:lvl1pPr>
          </a:lstStyle>
          <a:p>
            <a:pPr>
              <a:defRPr/>
            </a:pPr>
            <a:fld id="{3232A5C9-1DDC-4E21-8A53-38BA5EF32E72}" type="datetime1">
              <a:rPr lang="zh-CN" altLang="en-US" smtClean="0"/>
              <a:pPr>
                <a:defRPr/>
              </a:pPr>
              <a:t>2018/11/28</a:t>
            </a:fld>
            <a:endParaRPr lang="zh-CN" altLang="en-US"/>
          </a:p>
        </p:txBody>
      </p:sp>
      <p:sp>
        <p:nvSpPr>
          <p:cNvPr id="7"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8" name="Rectangle 5"/>
          <p:cNvSpPr>
            <a:spLocks noGrp="1" noChangeArrowheads="1"/>
          </p:cNvSpPr>
          <p:nvPr>
            <p:ph type="sldNum" sz="quarter" idx="12"/>
          </p:nvPr>
        </p:nvSpPr>
        <p:spPr>
          <a:ln/>
        </p:spPr>
        <p:txBody>
          <a:bodyPr/>
          <a:lstStyle>
            <a:lvl1pPr>
              <a:defRPr/>
            </a:lvl1pPr>
          </a:lstStyle>
          <a:p>
            <a:pPr>
              <a:defRPr/>
            </a:pPr>
            <a:fld id="{081D35AA-3E0C-4704-8964-DB67C846798C}" type="slidenum">
              <a:rPr lang="zh-CN" altLang="en-US"/>
              <a:pPr>
                <a:defRPr/>
              </a:pPr>
              <a:t>‹#›</a:t>
            </a:fld>
            <a:endParaRPr lang="zh-CN" altLang="en-US"/>
          </a:p>
        </p:txBody>
      </p:sp>
    </p:spTree>
    <p:extLst>
      <p:ext uri="{BB962C8B-B14F-4D97-AF65-F5344CB8AC3E}">
        <p14:creationId xmlns="" xmlns:p14="http://schemas.microsoft.com/office/powerpoint/2010/main" val="783599157"/>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685800" y="4114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dt" sz="half" idx="10"/>
          </p:nvPr>
        </p:nvSpPr>
        <p:spPr>
          <a:ln/>
        </p:spPr>
        <p:txBody>
          <a:bodyPr/>
          <a:lstStyle>
            <a:lvl1pPr>
              <a:defRPr/>
            </a:lvl1pPr>
          </a:lstStyle>
          <a:p>
            <a:pPr>
              <a:defRPr/>
            </a:pPr>
            <a:fld id="{6100D722-99B4-40C7-A6E4-1EEC1FC8AB71}" type="datetime1">
              <a:rPr lang="zh-CN" altLang="en-US" smtClean="0"/>
              <a:pPr>
                <a:defRPr/>
              </a:pPr>
              <a:t>2018/11/28</a:t>
            </a:fld>
            <a:endParaRPr lang="zh-CN" altLang="en-US"/>
          </a:p>
        </p:txBody>
      </p:sp>
      <p:sp>
        <p:nvSpPr>
          <p:cNvPr id="7"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8" name="Rectangle 5"/>
          <p:cNvSpPr>
            <a:spLocks noGrp="1" noChangeArrowheads="1"/>
          </p:cNvSpPr>
          <p:nvPr>
            <p:ph type="sldNum" sz="quarter" idx="12"/>
          </p:nvPr>
        </p:nvSpPr>
        <p:spPr>
          <a:ln/>
        </p:spPr>
        <p:txBody>
          <a:bodyPr/>
          <a:lstStyle>
            <a:lvl1pPr>
              <a:defRPr/>
            </a:lvl1pPr>
          </a:lstStyle>
          <a:p>
            <a:pPr>
              <a:defRPr/>
            </a:pPr>
            <a:fld id="{D8EA659F-3485-40DC-8805-E9804D087599}" type="slidenum">
              <a:rPr lang="zh-CN" altLang="en-US"/>
              <a:pPr>
                <a:defRPr/>
              </a:pPr>
              <a:t>‹#›</a:t>
            </a:fld>
            <a:endParaRPr lang="zh-CN" altLang="en-US"/>
          </a:p>
        </p:txBody>
      </p:sp>
    </p:spTree>
    <p:extLst>
      <p:ext uri="{BB962C8B-B14F-4D97-AF65-F5344CB8AC3E}">
        <p14:creationId xmlns="" xmlns:p14="http://schemas.microsoft.com/office/powerpoint/2010/main" val="1650904268"/>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40" y="2129984"/>
            <a:ext cx="7773120" cy="147039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414848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3634641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880" y="4406863"/>
            <a:ext cx="7771680" cy="1362383"/>
          </a:xfrm>
        </p:spPr>
        <p:txBody>
          <a:bodyPr anchor="t"/>
          <a:lstStyle>
            <a:lvl1pPr algn="l">
              <a:defRPr sz="3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zh-CN" altLang="en-US" smtClean="0"/>
              <a:t>单击此处编辑母版文本样式</a:t>
            </a:r>
          </a:p>
        </p:txBody>
      </p:sp>
    </p:spTree>
    <p:extLst>
      <p:ext uri="{BB962C8B-B14F-4D97-AF65-F5344CB8AC3E}">
        <p14:creationId xmlns="" xmlns:p14="http://schemas.microsoft.com/office/powerpoint/2010/main" val="126355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ct val="100000"/>
              </a:lnSpc>
              <a:spcBef>
                <a:spcPts val="600"/>
              </a:spcBef>
              <a:buSzPct val="70000"/>
              <a:defRPr>
                <a:latin typeface="Times New Roman" pitchFamily="18" charset="0"/>
                <a:cs typeface="Times New Roman" pitchFamily="18" charset="0"/>
              </a:defRPr>
            </a:lvl1pPr>
            <a:lvl2pPr>
              <a:lnSpc>
                <a:spcPct val="100000"/>
              </a:lnSpc>
              <a:spcBef>
                <a:spcPts val="600"/>
              </a:spcBef>
              <a:buSzPct val="70000"/>
              <a:defRPr>
                <a:latin typeface="Times New Roman" pitchFamily="18" charset="0"/>
                <a:cs typeface="Times New Roman" pitchFamily="18" charset="0"/>
              </a:defRPr>
            </a:lvl2pPr>
            <a:lvl3pPr>
              <a:lnSpc>
                <a:spcPct val="100000"/>
              </a:lnSpc>
              <a:spcBef>
                <a:spcPts val="600"/>
              </a:spcBef>
              <a:buSzPct val="70000"/>
              <a:defRPr>
                <a:latin typeface="Times New Roman" pitchFamily="18" charset="0"/>
                <a:cs typeface="Times New Roman" pitchFamily="18" charset="0"/>
              </a:defRPr>
            </a:lvl3pPr>
            <a:lvl4pPr>
              <a:lnSpc>
                <a:spcPct val="100000"/>
              </a:lnSpc>
              <a:spcBef>
                <a:spcPts val="600"/>
              </a:spcBef>
              <a:buSzPct val="70000"/>
              <a:defRPr>
                <a:latin typeface="Times New Roman" pitchFamily="18" charset="0"/>
                <a:cs typeface="Times New Roman" pitchFamily="18" charset="0"/>
              </a:defRPr>
            </a:lvl4pPr>
            <a:lvl5pPr>
              <a:lnSpc>
                <a:spcPct val="100000"/>
              </a:lnSpc>
              <a:spcBef>
                <a:spcPts val="600"/>
              </a:spcBef>
              <a:buSzPct val="70000"/>
              <a:defRPr>
                <a:latin typeface="Times New Roman" pitchFamily="18" charset="0"/>
                <a:cs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fld id="{1AEA8DA1-8FED-4216-827E-D5AF2F2C97F2}" type="datetime1">
              <a:rPr lang="zh-CN" altLang="en-US" smtClean="0"/>
              <a:pPr>
                <a:defRPr/>
              </a:pPr>
              <a:t>2018/11/28</a:t>
            </a:fld>
            <a:endParaRPr lang="zh-CN" altLang="en-US"/>
          </a:p>
        </p:txBody>
      </p:sp>
      <p:sp>
        <p:nvSpPr>
          <p:cNvPr id="5"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6" name="Rectangle 5"/>
          <p:cNvSpPr>
            <a:spLocks noGrp="1" noChangeArrowheads="1"/>
          </p:cNvSpPr>
          <p:nvPr>
            <p:ph type="sldNum" sz="quarter" idx="12"/>
          </p:nvPr>
        </p:nvSpPr>
        <p:spPr>
          <a:ln/>
        </p:spPr>
        <p:txBody>
          <a:bodyPr/>
          <a:lstStyle>
            <a:lvl1pPr>
              <a:defRPr/>
            </a:lvl1pPr>
          </a:lstStyle>
          <a:p>
            <a:pPr>
              <a:defRPr/>
            </a:pPr>
            <a:fld id="{77110A85-4791-4565-9705-6D5B87E38D5B}" type="slidenum">
              <a:rPr lang="zh-CN" altLang="en-US"/>
              <a:pPr>
                <a:defRPr/>
              </a:pPr>
              <a:t>‹#›</a:t>
            </a:fld>
            <a:endParaRPr lang="zh-CN" altLang="en-US"/>
          </a:p>
        </p:txBody>
      </p:sp>
    </p:spTree>
    <p:extLst>
      <p:ext uri="{BB962C8B-B14F-4D97-AF65-F5344CB8AC3E}">
        <p14:creationId xmlns="" xmlns:p14="http://schemas.microsoft.com/office/powerpoint/2010/main" val="3189279277"/>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1040" y="1906761"/>
            <a:ext cx="3833280" cy="4319014"/>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561" y="1906761"/>
            <a:ext cx="3834720" cy="4319014"/>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152308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921" y="275070"/>
            <a:ext cx="8229600" cy="1142039"/>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709068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650024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70021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920" y="273629"/>
            <a:ext cx="3008160" cy="1160762"/>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zh-CN" altLang="en-US" smtClean="0"/>
              <a:t>单击此处编辑母版文本样式</a:t>
            </a:r>
          </a:p>
        </p:txBody>
      </p:sp>
    </p:spTree>
    <p:extLst>
      <p:ext uri="{BB962C8B-B14F-4D97-AF65-F5344CB8AC3E}">
        <p14:creationId xmlns="" xmlns:p14="http://schemas.microsoft.com/office/powerpoint/2010/main" val="2792240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801" y="4800025"/>
            <a:ext cx="5486400" cy="567420"/>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endParaRPr lang="zh-CN" altLang="en-US" noProof="0"/>
          </a:p>
        </p:txBody>
      </p:sp>
      <p:sp>
        <p:nvSpPr>
          <p:cNvPr id="4" name="文本占位符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zh-CN" altLang="en-US" smtClean="0"/>
              <a:t>单击此处编辑母版文本样式</a:t>
            </a:r>
          </a:p>
        </p:txBody>
      </p:sp>
    </p:spTree>
    <p:extLst>
      <p:ext uri="{BB962C8B-B14F-4D97-AF65-F5344CB8AC3E}">
        <p14:creationId xmlns="" xmlns:p14="http://schemas.microsoft.com/office/powerpoint/2010/main" val="1394822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57785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6081" y="568860"/>
            <a:ext cx="1951200" cy="565691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1040" y="568860"/>
            <a:ext cx="5716800" cy="565691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160461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logo2"/>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l="6311"/>
          <a:stretch>
            <a:fillRect/>
          </a:stretch>
        </p:blipFill>
        <p:spPr bwMode="auto">
          <a:xfrm>
            <a:off x="212725" y="290513"/>
            <a:ext cx="252730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8"/>
          <p:cNvSpPr txBox="1">
            <a:spLocks noChangeArrowheads="1"/>
          </p:cNvSpPr>
          <p:nvPr userDrawn="1"/>
        </p:nvSpPr>
        <p:spPr bwMode="auto">
          <a:xfrm>
            <a:off x="6372225" y="0"/>
            <a:ext cx="25257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rgbClr val="CCECFF"/>
                </a:solidFill>
                <a:ea typeface="华文新魏" pitchFamily="2" charset="-122"/>
              </a:rPr>
              <a:t>第七章 基因表达的调控</a:t>
            </a:r>
            <a:endParaRPr lang="zh-CN" altLang="en-US">
              <a:solidFill>
                <a:srgbClr val="FFFFFF"/>
              </a:solidFill>
              <a:latin typeface="Arial" pitchFamily="34" charset="0"/>
            </a:endParaRPr>
          </a:p>
        </p:txBody>
      </p:sp>
      <p:sp>
        <p:nvSpPr>
          <p:cNvPr id="50178" name="Rectangle 2"/>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50179" name="Rectangle 3"/>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6" name="Rectangle 4"/>
          <p:cNvSpPr>
            <a:spLocks noGrp="1" noChangeArrowheads="1"/>
          </p:cNvSpPr>
          <p:nvPr>
            <p:ph type="dt" sz="quarter" idx="10"/>
          </p:nvPr>
        </p:nvSpPr>
        <p:spPr>
          <a:xfrm>
            <a:off x="685800" y="6248400"/>
            <a:ext cx="1905000" cy="457200"/>
          </a:xfrm>
        </p:spPr>
        <p:txBody>
          <a:bodyPr/>
          <a:lstStyle>
            <a:lvl1pPr fontAlgn="auto">
              <a:spcBef>
                <a:spcPts val="0"/>
              </a:spcBef>
              <a:spcAft>
                <a:spcPts val="0"/>
              </a:spcAft>
              <a:defRPr b="0"/>
            </a:lvl1pPr>
          </a:lstStyle>
          <a:p>
            <a:pPr>
              <a:defRPr/>
            </a:pPr>
            <a:fld id="{B8E89C7F-9ADD-40BD-B843-6629DBCD4784}" type="datetime1">
              <a:rPr lang="zh-CN" altLang="en-US" smtClean="0"/>
              <a:pPr>
                <a:defRPr/>
              </a:pPr>
              <a:t>2018/11/28</a:t>
            </a:fld>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fontAlgn="auto">
              <a:spcBef>
                <a:spcPts val="0"/>
              </a:spcBef>
              <a:spcAft>
                <a:spcPts val="0"/>
              </a:spcAft>
              <a:defRPr b="0"/>
            </a:lvl1pPr>
          </a:lstStyle>
          <a:p>
            <a:pPr>
              <a:defRPr/>
            </a:pPr>
            <a:r>
              <a:rPr lang="zh-CN" altLang="en-US" smtClean="0"/>
              <a:t>药学院 金晶</a:t>
            </a: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fontAlgn="auto">
              <a:spcBef>
                <a:spcPts val="0"/>
              </a:spcBef>
              <a:spcAft>
                <a:spcPts val="0"/>
              </a:spcAft>
              <a:defRPr b="0"/>
            </a:lvl1pPr>
          </a:lstStyle>
          <a:p>
            <a:pPr>
              <a:defRPr/>
            </a:pPr>
            <a:fld id="{0511F4E5-8CD0-4DC2-BD95-6AA0F668C116}" type="slidenum">
              <a:rPr lang="en-US" altLang="zh-CN"/>
              <a:pPr>
                <a:defRPr/>
              </a:pPr>
              <a:t>‹#›</a:t>
            </a:fld>
            <a:endParaRPr lang="en-US" altLang="zh-CN"/>
          </a:p>
        </p:txBody>
      </p:sp>
    </p:spTree>
    <p:extLst>
      <p:ext uri="{BB962C8B-B14F-4D97-AF65-F5344CB8AC3E}">
        <p14:creationId xmlns="" xmlns:p14="http://schemas.microsoft.com/office/powerpoint/2010/main" val="557771255"/>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SzPct val="70000"/>
              <a:defRPr/>
            </a:lvl1pPr>
            <a:lvl2pPr>
              <a:buSzPct val="70000"/>
              <a:defRPr/>
            </a:lvl2pPr>
            <a:lvl3pPr>
              <a:buSzPct val="70000"/>
              <a:defRPr/>
            </a:lvl3pPr>
            <a:lvl4pPr>
              <a:buSzPct val="70000"/>
              <a:defRPr/>
            </a:lvl4pPr>
            <a:lvl5pPr>
              <a:buSzPct val="7000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8DD2535B-1F01-4B01-891D-61B8A2425133}" type="datetime1">
              <a:rPr lang="zh-CN" altLang="en-US" smtClean="0"/>
              <a:pPr>
                <a:defRPr/>
              </a:pPr>
              <a:t>2018/11/28</a:t>
            </a:fld>
            <a:endParaRPr lang="en-US" altLang="zh-CN"/>
          </a:p>
        </p:txBody>
      </p:sp>
      <p:sp>
        <p:nvSpPr>
          <p:cNvPr id="5"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6"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445DCDD0-288C-47F9-A6B2-99DB98302195}" type="slidenum">
              <a:rPr lang="en-US" altLang="zh-CN"/>
              <a:pPr>
                <a:defRPr/>
              </a:pPr>
              <a:t>‹#›</a:t>
            </a:fld>
            <a:endParaRPr lang="en-US" altLang="zh-CN"/>
          </a:p>
        </p:txBody>
      </p:sp>
    </p:spTree>
    <p:extLst>
      <p:ext uri="{BB962C8B-B14F-4D97-AF65-F5344CB8AC3E}">
        <p14:creationId xmlns="" xmlns:p14="http://schemas.microsoft.com/office/powerpoint/2010/main" val="72707039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79C63048-9615-47BF-BDF5-DA40F56DE379}" type="datetime1">
              <a:rPr lang="zh-CN" altLang="en-US" smtClean="0"/>
              <a:pPr>
                <a:defRPr/>
              </a:pPr>
              <a:t>2018/11/28</a:t>
            </a:fld>
            <a:endParaRPr lang="zh-CN" altLang="en-US"/>
          </a:p>
        </p:txBody>
      </p:sp>
      <p:sp>
        <p:nvSpPr>
          <p:cNvPr id="5"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6" name="Rectangle 5"/>
          <p:cNvSpPr>
            <a:spLocks noGrp="1" noChangeArrowheads="1"/>
          </p:cNvSpPr>
          <p:nvPr>
            <p:ph type="sldNum" sz="quarter" idx="12"/>
          </p:nvPr>
        </p:nvSpPr>
        <p:spPr>
          <a:ln/>
        </p:spPr>
        <p:txBody>
          <a:bodyPr/>
          <a:lstStyle>
            <a:lvl1pPr>
              <a:defRPr/>
            </a:lvl1pPr>
          </a:lstStyle>
          <a:p>
            <a:pPr>
              <a:defRPr/>
            </a:pPr>
            <a:fld id="{4A43C0C3-C5EA-4AB5-869A-14D0D1FE61D5}" type="slidenum">
              <a:rPr lang="zh-CN" altLang="en-US"/>
              <a:pPr>
                <a:defRPr/>
              </a:pPr>
              <a:t>‹#›</a:t>
            </a:fld>
            <a:endParaRPr lang="zh-CN" altLang="en-US"/>
          </a:p>
        </p:txBody>
      </p:sp>
    </p:spTree>
    <p:extLst>
      <p:ext uri="{BB962C8B-B14F-4D97-AF65-F5344CB8AC3E}">
        <p14:creationId xmlns="" xmlns:p14="http://schemas.microsoft.com/office/powerpoint/2010/main" val="318522425"/>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0ECE689D-4BDF-4FB2-AB9E-E9CC0C781550}" type="datetime1">
              <a:rPr lang="zh-CN" altLang="en-US" smtClean="0"/>
              <a:pPr>
                <a:defRPr/>
              </a:pPr>
              <a:t>2018/11/28</a:t>
            </a:fld>
            <a:endParaRPr lang="en-US" altLang="zh-CN"/>
          </a:p>
        </p:txBody>
      </p:sp>
      <p:sp>
        <p:nvSpPr>
          <p:cNvPr id="5"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6"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38F99E29-79DC-492B-9ED0-4C32E3B0DBCC}" type="slidenum">
              <a:rPr lang="en-US" altLang="zh-CN"/>
              <a:pPr>
                <a:defRPr/>
              </a:pPr>
              <a:t>‹#›</a:t>
            </a:fld>
            <a:endParaRPr lang="en-US" altLang="zh-CN"/>
          </a:p>
        </p:txBody>
      </p:sp>
    </p:spTree>
    <p:extLst>
      <p:ext uri="{BB962C8B-B14F-4D97-AF65-F5344CB8AC3E}">
        <p14:creationId xmlns="" xmlns:p14="http://schemas.microsoft.com/office/powerpoint/2010/main" val="2391967517"/>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D872274C-C1B4-49A6-AA98-926D15490FAC}" type="datetime1">
              <a:rPr lang="zh-CN" altLang="en-US" smtClean="0"/>
              <a:pPr>
                <a:defRPr/>
              </a:pPr>
              <a:t>2018/11/28</a:t>
            </a:fld>
            <a:endParaRPr lang="en-US" altLang="zh-CN"/>
          </a:p>
        </p:txBody>
      </p:sp>
      <p:sp>
        <p:nvSpPr>
          <p:cNvPr id="6"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7"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64DEAE6D-60E7-4A76-8C5E-68DD9806C9EF}" type="slidenum">
              <a:rPr lang="en-US" altLang="zh-CN"/>
              <a:pPr>
                <a:defRPr/>
              </a:pPr>
              <a:t>‹#›</a:t>
            </a:fld>
            <a:endParaRPr lang="en-US" altLang="zh-CN"/>
          </a:p>
        </p:txBody>
      </p:sp>
    </p:spTree>
    <p:extLst>
      <p:ext uri="{BB962C8B-B14F-4D97-AF65-F5344CB8AC3E}">
        <p14:creationId xmlns="" xmlns:p14="http://schemas.microsoft.com/office/powerpoint/2010/main" val="3146617040"/>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3EB61B58-B3B9-49D4-9D4E-F083A95E3AD8}" type="datetime1">
              <a:rPr lang="zh-CN" altLang="en-US" smtClean="0"/>
              <a:pPr>
                <a:defRPr/>
              </a:pPr>
              <a:t>2018/11/28</a:t>
            </a:fld>
            <a:endParaRPr lang="en-US" altLang="zh-CN"/>
          </a:p>
        </p:txBody>
      </p:sp>
      <p:sp>
        <p:nvSpPr>
          <p:cNvPr id="8"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9"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468E6234-CB33-40B8-BB66-DEDE3E694340}" type="slidenum">
              <a:rPr lang="en-US" altLang="zh-CN"/>
              <a:pPr>
                <a:defRPr/>
              </a:pPr>
              <a:t>‹#›</a:t>
            </a:fld>
            <a:endParaRPr lang="en-US" altLang="zh-CN"/>
          </a:p>
        </p:txBody>
      </p:sp>
    </p:spTree>
    <p:extLst>
      <p:ext uri="{BB962C8B-B14F-4D97-AF65-F5344CB8AC3E}">
        <p14:creationId xmlns="" xmlns:p14="http://schemas.microsoft.com/office/powerpoint/2010/main" val="3747951731"/>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230C485B-20BF-4054-B848-2F4AA18D7FA6}" type="datetime1">
              <a:rPr lang="zh-CN" altLang="en-US" smtClean="0"/>
              <a:pPr>
                <a:defRPr/>
              </a:pPr>
              <a:t>2018/11/28</a:t>
            </a:fld>
            <a:endParaRPr lang="en-US" altLang="zh-CN"/>
          </a:p>
        </p:txBody>
      </p:sp>
      <p:sp>
        <p:nvSpPr>
          <p:cNvPr id="4"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5"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9E91626E-6B53-4131-BD9A-BD5102EA946B}" type="slidenum">
              <a:rPr lang="en-US" altLang="zh-CN"/>
              <a:pPr>
                <a:defRPr/>
              </a:pPr>
              <a:t>‹#›</a:t>
            </a:fld>
            <a:endParaRPr lang="en-US" altLang="zh-CN"/>
          </a:p>
        </p:txBody>
      </p:sp>
    </p:spTree>
    <p:extLst>
      <p:ext uri="{BB962C8B-B14F-4D97-AF65-F5344CB8AC3E}">
        <p14:creationId xmlns="" xmlns:p14="http://schemas.microsoft.com/office/powerpoint/2010/main" val="358509003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AF7017F1-617D-49B3-9B4C-E84D49966283}" type="datetime1">
              <a:rPr lang="zh-CN" altLang="en-US" smtClean="0"/>
              <a:pPr>
                <a:defRPr/>
              </a:pPr>
              <a:t>2018/11/28</a:t>
            </a:fld>
            <a:endParaRPr lang="en-US" altLang="zh-CN"/>
          </a:p>
        </p:txBody>
      </p:sp>
      <p:sp>
        <p:nvSpPr>
          <p:cNvPr id="3"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4"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6C44F115-1693-4DBC-AE02-A5F6CA7C3227}" type="slidenum">
              <a:rPr lang="en-US" altLang="zh-CN"/>
              <a:pPr>
                <a:defRPr/>
              </a:pPr>
              <a:t>‹#›</a:t>
            </a:fld>
            <a:endParaRPr lang="en-US" altLang="zh-CN"/>
          </a:p>
        </p:txBody>
      </p:sp>
    </p:spTree>
    <p:extLst>
      <p:ext uri="{BB962C8B-B14F-4D97-AF65-F5344CB8AC3E}">
        <p14:creationId xmlns="" xmlns:p14="http://schemas.microsoft.com/office/powerpoint/2010/main" val="104206727"/>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58C54B6A-797B-442D-82B9-F16A0071F41D}" type="datetime1">
              <a:rPr lang="zh-CN" altLang="en-US" smtClean="0"/>
              <a:pPr>
                <a:defRPr/>
              </a:pPr>
              <a:t>2018/11/28</a:t>
            </a:fld>
            <a:endParaRPr lang="en-US" altLang="zh-CN"/>
          </a:p>
        </p:txBody>
      </p:sp>
      <p:sp>
        <p:nvSpPr>
          <p:cNvPr id="6"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7"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9DD63E43-8758-4BDA-A7AE-7152E4EDA2D3}" type="slidenum">
              <a:rPr lang="en-US" altLang="zh-CN"/>
              <a:pPr>
                <a:defRPr/>
              </a:pPr>
              <a:t>‹#›</a:t>
            </a:fld>
            <a:endParaRPr lang="en-US" altLang="zh-CN"/>
          </a:p>
        </p:txBody>
      </p:sp>
    </p:spTree>
    <p:extLst>
      <p:ext uri="{BB962C8B-B14F-4D97-AF65-F5344CB8AC3E}">
        <p14:creationId xmlns="" xmlns:p14="http://schemas.microsoft.com/office/powerpoint/2010/main" val="2216257131"/>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6ED37AB9-2D3D-4019-BCA1-0E38842BE485}" type="datetime1">
              <a:rPr lang="zh-CN" altLang="en-US" smtClean="0"/>
              <a:pPr>
                <a:defRPr/>
              </a:pPr>
              <a:t>2018/11/28</a:t>
            </a:fld>
            <a:endParaRPr lang="en-US" altLang="zh-CN"/>
          </a:p>
        </p:txBody>
      </p:sp>
      <p:sp>
        <p:nvSpPr>
          <p:cNvPr id="6"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7"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CE24ABF0-EEAD-4A34-A90D-D740C21F752F}" type="slidenum">
              <a:rPr lang="en-US" altLang="zh-CN"/>
              <a:pPr>
                <a:defRPr/>
              </a:pPr>
              <a:t>‹#›</a:t>
            </a:fld>
            <a:endParaRPr lang="en-US" altLang="zh-CN"/>
          </a:p>
        </p:txBody>
      </p:sp>
    </p:spTree>
    <p:extLst>
      <p:ext uri="{BB962C8B-B14F-4D97-AF65-F5344CB8AC3E}">
        <p14:creationId xmlns="" xmlns:p14="http://schemas.microsoft.com/office/powerpoint/2010/main" val="995882916"/>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AC244DF3-A8D9-464C-B374-D7D6F4EA2422}" type="datetime1">
              <a:rPr lang="zh-CN" altLang="en-US" smtClean="0"/>
              <a:pPr>
                <a:defRPr/>
              </a:pPr>
              <a:t>2018/11/28</a:t>
            </a:fld>
            <a:endParaRPr lang="en-US" altLang="zh-CN"/>
          </a:p>
        </p:txBody>
      </p:sp>
      <p:sp>
        <p:nvSpPr>
          <p:cNvPr id="5"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6"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134F66B0-BE6B-449C-898F-5D143EF7E6B4}" type="slidenum">
              <a:rPr lang="en-US" altLang="zh-CN"/>
              <a:pPr>
                <a:defRPr/>
              </a:pPr>
              <a:t>‹#›</a:t>
            </a:fld>
            <a:endParaRPr lang="en-US" altLang="zh-CN"/>
          </a:p>
        </p:txBody>
      </p:sp>
    </p:spTree>
    <p:extLst>
      <p:ext uri="{BB962C8B-B14F-4D97-AF65-F5344CB8AC3E}">
        <p14:creationId xmlns="" xmlns:p14="http://schemas.microsoft.com/office/powerpoint/2010/main" val="4293825387"/>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2022E238-228F-45A7-975E-D6D6FE05F34B}" type="datetime1">
              <a:rPr lang="zh-CN" altLang="en-US" smtClean="0"/>
              <a:pPr>
                <a:defRPr/>
              </a:pPr>
              <a:t>2018/11/28</a:t>
            </a:fld>
            <a:endParaRPr lang="en-US" altLang="zh-CN"/>
          </a:p>
        </p:txBody>
      </p:sp>
      <p:sp>
        <p:nvSpPr>
          <p:cNvPr id="5"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6"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CC228E93-8536-47CF-B283-ABF78FE10134}" type="slidenum">
              <a:rPr lang="en-US" altLang="zh-CN"/>
              <a:pPr>
                <a:defRPr/>
              </a:pPr>
              <a:t>‹#›</a:t>
            </a:fld>
            <a:endParaRPr lang="en-US" altLang="zh-CN"/>
          </a:p>
        </p:txBody>
      </p:sp>
    </p:spTree>
    <p:extLst>
      <p:ext uri="{BB962C8B-B14F-4D97-AF65-F5344CB8AC3E}">
        <p14:creationId xmlns="" xmlns:p14="http://schemas.microsoft.com/office/powerpoint/2010/main" val="2775460899"/>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EB44DB80-0674-400E-880C-AE7F0B99D8C9}" type="datetime1">
              <a:rPr lang="zh-CN" altLang="en-US" smtClean="0"/>
              <a:pPr>
                <a:defRPr/>
              </a:pPr>
              <a:t>2018/11/28</a:t>
            </a:fld>
            <a:endParaRPr lang="en-US" altLang="zh-CN"/>
          </a:p>
        </p:txBody>
      </p:sp>
      <p:sp>
        <p:nvSpPr>
          <p:cNvPr id="7"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8"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1375C104-C349-4094-9999-CC8EF1C7C6F0}" type="slidenum">
              <a:rPr lang="en-US" altLang="zh-CN"/>
              <a:pPr>
                <a:defRPr/>
              </a:pPr>
              <a:t>‹#›</a:t>
            </a:fld>
            <a:endParaRPr lang="en-US" altLang="zh-CN"/>
          </a:p>
        </p:txBody>
      </p:sp>
    </p:spTree>
    <p:extLst>
      <p:ext uri="{BB962C8B-B14F-4D97-AF65-F5344CB8AC3E}">
        <p14:creationId xmlns="" xmlns:p14="http://schemas.microsoft.com/office/powerpoint/2010/main" val="260031460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ln/>
        </p:spPr>
        <p:txBody>
          <a:bodyPr/>
          <a:lstStyle>
            <a:lvl1pPr>
              <a:defRPr/>
            </a:lvl1pPr>
          </a:lstStyle>
          <a:p>
            <a:pPr>
              <a:defRPr/>
            </a:pPr>
            <a:fld id="{730BD0F1-3D22-4CDE-B20F-228835403F3A}" type="datetime1">
              <a:rPr lang="zh-CN" altLang="en-US" smtClean="0"/>
              <a:pPr>
                <a:defRPr/>
              </a:pPr>
              <a:t>2018/11/28</a:t>
            </a:fld>
            <a:endParaRPr lang="zh-CN" altLang="en-US"/>
          </a:p>
        </p:txBody>
      </p:sp>
      <p:sp>
        <p:nvSpPr>
          <p:cNvPr id="6"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7" name="Rectangle 5"/>
          <p:cNvSpPr>
            <a:spLocks noGrp="1" noChangeArrowheads="1"/>
          </p:cNvSpPr>
          <p:nvPr>
            <p:ph type="sldNum" sz="quarter" idx="12"/>
          </p:nvPr>
        </p:nvSpPr>
        <p:spPr>
          <a:ln/>
        </p:spPr>
        <p:txBody>
          <a:bodyPr/>
          <a:lstStyle>
            <a:lvl1pPr>
              <a:defRPr/>
            </a:lvl1pPr>
          </a:lstStyle>
          <a:p>
            <a:pPr>
              <a:defRPr/>
            </a:pPr>
            <a:fld id="{820615D7-78B8-4105-82F6-EF9C8B50FAA5}" type="slidenum">
              <a:rPr lang="zh-CN" altLang="en-US"/>
              <a:pPr>
                <a:defRPr/>
              </a:pPr>
              <a:t>‹#›</a:t>
            </a:fld>
            <a:endParaRPr lang="zh-CN" altLang="en-US"/>
          </a:p>
        </p:txBody>
      </p:sp>
    </p:spTree>
    <p:extLst>
      <p:ext uri="{BB962C8B-B14F-4D97-AF65-F5344CB8AC3E}">
        <p14:creationId xmlns="" xmlns:p14="http://schemas.microsoft.com/office/powerpoint/2010/main" val="2470500778"/>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BD20FAFB-E082-4DF0-B2BC-8E3DBFF265C1}" type="datetime1">
              <a:rPr lang="zh-CN" altLang="en-US" smtClean="0"/>
              <a:pPr>
                <a:defRPr/>
              </a:pPr>
              <a:t>2018/11/28</a:t>
            </a:fld>
            <a:endParaRPr lang="en-US" altLang="zh-CN"/>
          </a:p>
        </p:txBody>
      </p:sp>
      <p:sp>
        <p:nvSpPr>
          <p:cNvPr id="6"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7"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E5B114D6-B447-452E-B8E2-66C0B61095B8}" type="slidenum">
              <a:rPr lang="en-US" altLang="zh-CN"/>
              <a:pPr>
                <a:defRPr/>
              </a:pPr>
              <a:t>‹#›</a:t>
            </a:fld>
            <a:endParaRPr lang="en-US" altLang="zh-CN"/>
          </a:p>
        </p:txBody>
      </p:sp>
    </p:spTree>
    <p:extLst>
      <p:ext uri="{BB962C8B-B14F-4D97-AF65-F5344CB8AC3E}">
        <p14:creationId xmlns="" xmlns:p14="http://schemas.microsoft.com/office/powerpoint/2010/main" val="2381554146"/>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2185B46D-5486-4866-8BE5-65D6B215FA0F}" type="datetime1">
              <a:rPr lang="zh-CN" altLang="en-US" smtClean="0"/>
              <a:pPr>
                <a:defRPr/>
              </a:pPr>
              <a:t>2018/11/28</a:t>
            </a:fld>
            <a:endParaRPr lang="en-US" altLang="zh-CN"/>
          </a:p>
        </p:txBody>
      </p:sp>
      <p:sp>
        <p:nvSpPr>
          <p:cNvPr id="6"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7"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8BD41BFF-95BF-4F6F-ACED-AC1577F86DB7}" type="slidenum">
              <a:rPr lang="en-US" altLang="zh-CN"/>
              <a:pPr>
                <a:defRPr/>
              </a:pPr>
              <a:t>‹#›</a:t>
            </a:fld>
            <a:endParaRPr lang="en-US" altLang="zh-CN"/>
          </a:p>
        </p:txBody>
      </p:sp>
    </p:spTree>
    <p:extLst>
      <p:ext uri="{BB962C8B-B14F-4D97-AF65-F5344CB8AC3E}">
        <p14:creationId xmlns="" xmlns:p14="http://schemas.microsoft.com/office/powerpoint/2010/main" val="3571193628"/>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fld id="{72F56B42-2250-40DD-9329-F99A9027AD43}" type="datetime1">
              <a:rPr lang="zh-CN" altLang="en-US" smtClean="0"/>
              <a:pPr>
                <a:defRPr/>
              </a:pPr>
              <a:t>2018/11/28</a:t>
            </a:fld>
            <a:endParaRPr lang="en-US" altLang="zh-CN"/>
          </a:p>
        </p:txBody>
      </p:sp>
      <p:sp>
        <p:nvSpPr>
          <p:cNvPr id="5" name="Rectangle 4"/>
          <p:cNvSpPr>
            <a:spLocks noGrp="1" noChangeArrowheads="1"/>
          </p:cNvSpPr>
          <p:nvPr>
            <p:ph type="ftr" sz="quarter" idx="11"/>
          </p:nvPr>
        </p:nvSpPr>
        <p:spPr/>
        <p:txBody>
          <a:bodyPr/>
          <a:lstStyle>
            <a:lvl1pPr fontAlgn="auto">
              <a:spcBef>
                <a:spcPts val="0"/>
              </a:spcBef>
              <a:spcAft>
                <a:spcPts val="0"/>
              </a:spcAft>
              <a:defRPr/>
            </a:lvl1pPr>
          </a:lstStyle>
          <a:p>
            <a:pPr>
              <a:defRPr/>
            </a:pPr>
            <a:r>
              <a:rPr lang="zh-CN" altLang="en-US" smtClean="0"/>
              <a:t>药学院 金晶</a:t>
            </a:r>
            <a:endParaRPr lang="en-US" altLang="zh-CN"/>
          </a:p>
        </p:txBody>
      </p:sp>
      <p:sp>
        <p:nvSpPr>
          <p:cNvPr id="6"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AC58A477-18B7-4441-A890-8AA06D6E3A1B}" type="slidenum">
              <a:rPr lang="en-US" altLang="zh-CN"/>
              <a:pPr>
                <a:defRPr/>
              </a:pPr>
              <a:t>‹#›</a:t>
            </a:fld>
            <a:endParaRPr lang="en-US" altLang="zh-CN"/>
          </a:p>
        </p:txBody>
      </p:sp>
    </p:spTree>
    <p:extLst>
      <p:ext uri="{BB962C8B-B14F-4D97-AF65-F5344CB8AC3E}">
        <p14:creationId xmlns="" xmlns:p14="http://schemas.microsoft.com/office/powerpoint/2010/main" val="246064746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a:ln/>
        </p:spPr>
        <p:txBody>
          <a:bodyPr/>
          <a:lstStyle>
            <a:lvl1pPr>
              <a:defRPr/>
            </a:lvl1pPr>
          </a:lstStyle>
          <a:p>
            <a:pPr>
              <a:defRPr/>
            </a:pPr>
            <a:fld id="{34414EB3-D3C8-40BF-8D41-B2C6C00C022B}" type="datetime1">
              <a:rPr lang="zh-CN" altLang="en-US" smtClean="0"/>
              <a:pPr>
                <a:defRPr/>
              </a:pPr>
              <a:t>2018/11/28</a:t>
            </a:fld>
            <a:endParaRPr lang="zh-CN" altLang="en-US"/>
          </a:p>
        </p:txBody>
      </p:sp>
      <p:sp>
        <p:nvSpPr>
          <p:cNvPr id="8"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9" name="Rectangle 5"/>
          <p:cNvSpPr>
            <a:spLocks noGrp="1" noChangeArrowheads="1"/>
          </p:cNvSpPr>
          <p:nvPr>
            <p:ph type="sldNum" sz="quarter" idx="12"/>
          </p:nvPr>
        </p:nvSpPr>
        <p:spPr>
          <a:ln/>
        </p:spPr>
        <p:txBody>
          <a:bodyPr/>
          <a:lstStyle>
            <a:lvl1pPr>
              <a:defRPr/>
            </a:lvl1pPr>
          </a:lstStyle>
          <a:p>
            <a:pPr>
              <a:defRPr/>
            </a:pPr>
            <a:fld id="{F4848EF0-972B-4112-9151-F340E58B628D}" type="slidenum">
              <a:rPr lang="zh-CN" altLang="en-US"/>
              <a:pPr>
                <a:defRPr/>
              </a:pPr>
              <a:t>‹#›</a:t>
            </a:fld>
            <a:endParaRPr lang="zh-CN" altLang="en-US"/>
          </a:p>
        </p:txBody>
      </p:sp>
    </p:spTree>
    <p:extLst>
      <p:ext uri="{BB962C8B-B14F-4D97-AF65-F5344CB8AC3E}">
        <p14:creationId xmlns="" xmlns:p14="http://schemas.microsoft.com/office/powerpoint/2010/main" val="143775484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a:ln/>
        </p:spPr>
        <p:txBody>
          <a:bodyPr/>
          <a:lstStyle>
            <a:lvl1pPr>
              <a:defRPr/>
            </a:lvl1pPr>
          </a:lstStyle>
          <a:p>
            <a:pPr>
              <a:defRPr/>
            </a:pPr>
            <a:fld id="{E3FDC577-8B2C-4D35-9089-35BF9A709B1A}" type="datetime1">
              <a:rPr lang="zh-CN" altLang="en-US" smtClean="0"/>
              <a:pPr>
                <a:defRPr/>
              </a:pPr>
              <a:t>2018/11/28</a:t>
            </a:fld>
            <a:endParaRPr lang="zh-CN" altLang="en-US"/>
          </a:p>
        </p:txBody>
      </p:sp>
      <p:sp>
        <p:nvSpPr>
          <p:cNvPr id="4"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5" name="Rectangle 5"/>
          <p:cNvSpPr>
            <a:spLocks noGrp="1" noChangeArrowheads="1"/>
          </p:cNvSpPr>
          <p:nvPr>
            <p:ph type="sldNum" sz="quarter" idx="12"/>
          </p:nvPr>
        </p:nvSpPr>
        <p:spPr>
          <a:ln/>
        </p:spPr>
        <p:txBody>
          <a:bodyPr/>
          <a:lstStyle>
            <a:lvl1pPr>
              <a:defRPr/>
            </a:lvl1pPr>
          </a:lstStyle>
          <a:p>
            <a:pPr>
              <a:defRPr/>
            </a:pPr>
            <a:fld id="{8C354874-6D9D-4279-8126-E933A7E7B8AC}" type="slidenum">
              <a:rPr lang="zh-CN" altLang="en-US"/>
              <a:pPr>
                <a:defRPr/>
              </a:pPr>
              <a:t>‹#›</a:t>
            </a:fld>
            <a:endParaRPr lang="zh-CN" altLang="en-US"/>
          </a:p>
        </p:txBody>
      </p:sp>
    </p:spTree>
    <p:extLst>
      <p:ext uri="{BB962C8B-B14F-4D97-AF65-F5344CB8AC3E}">
        <p14:creationId xmlns="" xmlns:p14="http://schemas.microsoft.com/office/powerpoint/2010/main" val="256469041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7CF96DDC-0260-4138-B351-86EA9C1D68C0}" type="datetime1">
              <a:rPr lang="zh-CN" altLang="en-US" smtClean="0"/>
              <a:pPr>
                <a:defRPr/>
              </a:pPr>
              <a:t>2018/11/28</a:t>
            </a:fld>
            <a:endParaRPr lang="zh-CN" altLang="en-US"/>
          </a:p>
        </p:txBody>
      </p:sp>
      <p:sp>
        <p:nvSpPr>
          <p:cNvPr id="3"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4" name="Rectangle 5"/>
          <p:cNvSpPr>
            <a:spLocks noGrp="1" noChangeArrowheads="1"/>
          </p:cNvSpPr>
          <p:nvPr>
            <p:ph type="sldNum" sz="quarter" idx="12"/>
          </p:nvPr>
        </p:nvSpPr>
        <p:spPr>
          <a:ln/>
        </p:spPr>
        <p:txBody>
          <a:bodyPr/>
          <a:lstStyle>
            <a:lvl1pPr>
              <a:defRPr/>
            </a:lvl1pPr>
          </a:lstStyle>
          <a:p>
            <a:pPr>
              <a:defRPr/>
            </a:pPr>
            <a:fld id="{A5ADD379-057D-4606-AD41-A8B3BD2835F3}" type="slidenum">
              <a:rPr lang="zh-CN" altLang="en-US"/>
              <a:pPr>
                <a:defRPr/>
              </a:pPr>
              <a:t>‹#›</a:t>
            </a:fld>
            <a:endParaRPr lang="zh-CN" altLang="en-US"/>
          </a:p>
        </p:txBody>
      </p:sp>
    </p:spTree>
    <p:extLst>
      <p:ext uri="{BB962C8B-B14F-4D97-AF65-F5344CB8AC3E}">
        <p14:creationId xmlns="" xmlns:p14="http://schemas.microsoft.com/office/powerpoint/2010/main" val="367760786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CBB62073-B53E-4C0F-8908-14BF73E35291}" type="datetime1">
              <a:rPr lang="zh-CN" altLang="en-US" smtClean="0"/>
              <a:pPr>
                <a:defRPr/>
              </a:pPr>
              <a:t>2018/11/28</a:t>
            </a:fld>
            <a:endParaRPr lang="zh-CN" altLang="en-US"/>
          </a:p>
        </p:txBody>
      </p:sp>
      <p:sp>
        <p:nvSpPr>
          <p:cNvPr id="6"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7" name="Rectangle 5"/>
          <p:cNvSpPr>
            <a:spLocks noGrp="1" noChangeArrowheads="1"/>
          </p:cNvSpPr>
          <p:nvPr>
            <p:ph type="sldNum" sz="quarter" idx="12"/>
          </p:nvPr>
        </p:nvSpPr>
        <p:spPr>
          <a:ln/>
        </p:spPr>
        <p:txBody>
          <a:bodyPr/>
          <a:lstStyle>
            <a:lvl1pPr>
              <a:defRPr/>
            </a:lvl1pPr>
          </a:lstStyle>
          <a:p>
            <a:pPr>
              <a:defRPr/>
            </a:pPr>
            <a:fld id="{B02B2326-8D0C-4880-905B-C4B6AD04C503}" type="slidenum">
              <a:rPr lang="zh-CN" altLang="en-US"/>
              <a:pPr>
                <a:defRPr/>
              </a:pPr>
              <a:t>‹#›</a:t>
            </a:fld>
            <a:endParaRPr lang="zh-CN" altLang="en-US"/>
          </a:p>
        </p:txBody>
      </p:sp>
    </p:spTree>
    <p:extLst>
      <p:ext uri="{BB962C8B-B14F-4D97-AF65-F5344CB8AC3E}">
        <p14:creationId xmlns="" xmlns:p14="http://schemas.microsoft.com/office/powerpoint/2010/main" val="113637558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58C7D13D-9C8C-4FC7-965C-A7193B1F6F6C}" type="datetime1">
              <a:rPr lang="zh-CN" altLang="en-US" smtClean="0"/>
              <a:pPr>
                <a:defRPr/>
              </a:pPr>
              <a:t>2018/11/28</a:t>
            </a:fld>
            <a:endParaRPr lang="zh-CN" altLang="en-US"/>
          </a:p>
        </p:txBody>
      </p:sp>
      <p:sp>
        <p:nvSpPr>
          <p:cNvPr id="6" name="Rectangle 4"/>
          <p:cNvSpPr>
            <a:spLocks noGrp="1" noChangeArrowheads="1"/>
          </p:cNvSpPr>
          <p:nvPr>
            <p:ph type="ftr" sz="quarter" idx="11"/>
          </p:nvPr>
        </p:nvSpPr>
        <p:spPr>
          <a:ln/>
        </p:spPr>
        <p:txBody>
          <a:bodyPr/>
          <a:lstStyle>
            <a:lvl1pPr>
              <a:defRPr/>
            </a:lvl1pPr>
          </a:lstStyle>
          <a:p>
            <a:pPr>
              <a:defRPr/>
            </a:pPr>
            <a:r>
              <a:rPr lang="zh-CN" altLang="en-US" smtClean="0"/>
              <a:t>药学院 金晶</a:t>
            </a:r>
            <a:endParaRPr lang="zh-CN" altLang="en-US"/>
          </a:p>
        </p:txBody>
      </p:sp>
      <p:sp>
        <p:nvSpPr>
          <p:cNvPr id="7" name="Rectangle 5"/>
          <p:cNvSpPr>
            <a:spLocks noGrp="1" noChangeArrowheads="1"/>
          </p:cNvSpPr>
          <p:nvPr>
            <p:ph type="sldNum" sz="quarter" idx="12"/>
          </p:nvPr>
        </p:nvSpPr>
        <p:spPr>
          <a:ln/>
        </p:spPr>
        <p:txBody>
          <a:bodyPr/>
          <a:lstStyle>
            <a:lvl1pPr>
              <a:defRPr/>
            </a:lvl1pPr>
          </a:lstStyle>
          <a:p>
            <a:pPr>
              <a:defRPr/>
            </a:pPr>
            <a:fld id="{B34525B7-7283-4406-AD4D-613B4306D8E8}" type="slidenum">
              <a:rPr lang="zh-CN" altLang="en-US"/>
              <a:pPr>
                <a:defRPr/>
              </a:pPr>
              <a:t>‹#›</a:t>
            </a:fld>
            <a:endParaRPr lang="zh-CN" altLang="en-US"/>
          </a:p>
        </p:txBody>
      </p:sp>
    </p:spTree>
    <p:extLst>
      <p:ext uri="{BB962C8B-B14F-4D97-AF65-F5344CB8AC3E}">
        <p14:creationId xmlns="" xmlns:p14="http://schemas.microsoft.com/office/powerpoint/2010/main" val="170006807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2.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3.jpeg"/><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690563" y="374650"/>
            <a:ext cx="7772400" cy="8937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7347" name="Rectangle 3"/>
          <p:cNvSpPr>
            <a:spLocks noGrp="1" noChangeArrowheads="1"/>
          </p:cNvSpPr>
          <p:nvPr>
            <p:ph type="dt" sz="half" idx="2"/>
          </p:nvPr>
        </p:nvSpPr>
        <p:spPr bwMode="auto">
          <a:xfrm>
            <a:off x="219075" y="6553200"/>
            <a:ext cx="1704975"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fontAlgn="auto">
              <a:spcBef>
                <a:spcPts val="0"/>
              </a:spcBef>
              <a:spcAft>
                <a:spcPts val="0"/>
              </a:spcAft>
              <a:defRPr sz="1400" b="1">
                <a:solidFill>
                  <a:srgbClr val="CC6600"/>
                </a:solidFill>
                <a:latin typeface="+mn-lt"/>
                <a:ea typeface="+mn-ea"/>
              </a:defRPr>
            </a:lvl1pPr>
          </a:lstStyle>
          <a:p>
            <a:pPr>
              <a:defRPr/>
            </a:pPr>
            <a:fld id="{B61C6C54-E939-431E-9390-A0155971A43A}" type="datetime1">
              <a:rPr lang="zh-CN" altLang="en-US" smtClean="0"/>
              <a:pPr>
                <a:defRPr/>
              </a:pPr>
              <a:t>2018/11/28</a:t>
            </a:fld>
            <a:endParaRPr lang="zh-CN" altLang="en-US"/>
          </a:p>
        </p:txBody>
      </p:sp>
      <p:sp>
        <p:nvSpPr>
          <p:cNvPr id="57348" name="Rectangle 4"/>
          <p:cNvSpPr>
            <a:spLocks noGrp="1" noChangeArrowheads="1"/>
          </p:cNvSpPr>
          <p:nvPr>
            <p:ph type="ftr" sz="quarter" idx="3"/>
          </p:nvPr>
        </p:nvSpPr>
        <p:spPr bwMode="auto">
          <a:xfrm>
            <a:off x="2611438" y="6534150"/>
            <a:ext cx="3325812"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spAutoFit/>
          </a:bodyPr>
          <a:lstStyle>
            <a:lvl1pPr algn="ctr" fontAlgn="auto">
              <a:spcBef>
                <a:spcPts val="0"/>
              </a:spcBef>
              <a:spcAft>
                <a:spcPts val="0"/>
              </a:spcAft>
              <a:defRPr sz="1400" b="1">
                <a:solidFill>
                  <a:srgbClr val="CC6600"/>
                </a:solidFill>
                <a:latin typeface="+mn-lt"/>
                <a:ea typeface="+mn-ea"/>
              </a:defRPr>
            </a:lvl1pPr>
          </a:lstStyle>
          <a:p>
            <a:pPr>
              <a:defRPr/>
            </a:pPr>
            <a:r>
              <a:rPr lang="zh-CN" altLang="en-US" smtClean="0"/>
              <a:t>药学院 金晶</a:t>
            </a:r>
            <a:endParaRPr lang="zh-CN" altLang="en-US"/>
          </a:p>
        </p:txBody>
      </p:sp>
      <p:sp>
        <p:nvSpPr>
          <p:cNvPr id="57349" name="Rectangle 5"/>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fontAlgn="auto">
              <a:spcBef>
                <a:spcPts val="0"/>
              </a:spcBef>
              <a:spcAft>
                <a:spcPts val="0"/>
              </a:spcAft>
              <a:defRPr sz="1400" b="1">
                <a:solidFill>
                  <a:srgbClr val="CC6600"/>
                </a:solidFill>
                <a:latin typeface="+mn-lt"/>
                <a:ea typeface="+mn-ea"/>
              </a:defRPr>
            </a:lvl1pPr>
          </a:lstStyle>
          <a:p>
            <a:pPr>
              <a:defRPr/>
            </a:pPr>
            <a:fld id="{CEE92D52-3E14-4444-AF14-7401046DF998}" type="slidenum">
              <a:rPr lang="zh-CN" altLang="en-US"/>
              <a:pPr>
                <a:defRPr/>
              </a:pPr>
              <a:t>‹#›</a:t>
            </a:fld>
            <a:endParaRPr lang="zh-CN" altLang="en-US"/>
          </a:p>
        </p:txBody>
      </p:sp>
      <p:sp>
        <p:nvSpPr>
          <p:cNvPr id="1030" name="Rectangle 6"/>
          <p:cNvSpPr>
            <a:spLocks noGrp="1" noChangeArrowheads="1"/>
          </p:cNvSpPr>
          <p:nvPr>
            <p:ph type="body" idx="1"/>
          </p:nvPr>
        </p:nvSpPr>
        <p:spPr bwMode="auto">
          <a:xfrm>
            <a:off x="685800" y="1341438"/>
            <a:ext cx="7772400" cy="475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1" name="Picture 7" descr="logo2"/>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 xmlns:a14="http://schemas.microsoft.com/office/drawing/2010/main" val="0"/>
              </a:ext>
            </a:extLst>
          </a:blip>
          <a:srcRect l="5544" r="5049"/>
          <a:stretch>
            <a:fillRect/>
          </a:stretch>
        </p:blipFill>
        <p:spPr bwMode="auto">
          <a:xfrm>
            <a:off x="0" y="0"/>
            <a:ext cx="13811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5902325" y="0"/>
            <a:ext cx="3241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rgbClr val="666666"/>
                </a:solidFill>
                <a:ea typeface="华文新魏" pitchFamily="2" charset="-122"/>
              </a:rPr>
              <a:t>第四章第四节 蛋白质合成调控</a:t>
            </a:r>
          </a:p>
        </p:txBody>
      </p:sp>
    </p:spTree>
  </p:cSld>
  <p:clrMap bg1="dk2" tx1="lt1" bg2="dk1" tx2="lt2" accent1="accent1" accent2="accent2" accent3="accent3" accent4="accent4" accent5="accent5" accent6="accent6" hlink="hlink" folHlink="folHlink"/>
  <p:sldLayoutIdLst>
    <p:sldLayoutId id="2147484037"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Lst>
  <p:transition>
    <p:random/>
  </p:transition>
  <p:timing>
    <p:tnLst>
      <p:par>
        <p:cTn id="1" dur="indefinite" restart="never" nodeType="tmRoot"/>
      </p:par>
    </p:tnLst>
  </p:timing>
  <p:hf hdr="0"/>
  <p:txStyles>
    <p:titleStyle>
      <a:lvl1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2pPr>
      <a:lvl3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3pPr>
      <a:lvl4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4pPr>
      <a:lvl5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5pPr>
      <a:lvl6pPr marL="457200" algn="ctr" rtl="0" eaLnBrk="1" fontAlgn="base" hangingPunct="1">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6pPr>
      <a:lvl7pPr marL="914400" algn="ctr" rtl="0" eaLnBrk="1" fontAlgn="base" hangingPunct="1">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7pPr>
      <a:lvl8pPr marL="1371600" algn="ctr" rtl="0" eaLnBrk="1" fontAlgn="base" hangingPunct="1">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8pPr>
      <a:lvl9pPr marL="1828800" algn="ctr" rtl="0" eaLnBrk="1" fontAlgn="base" hangingPunct="1">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9pPr>
    </p:titleStyle>
    <p:bodyStyle>
      <a:lvl1pPr marL="342900" indent="-342900" algn="l" rtl="0" eaLnBrk="0" fontAlgn="base" hangingPunct="0">
        <a:spcBef>
          <a:spcPts val="600"/>
        </a:spcBef>
        <a:spcAft>
          <a:spcPts val="600"/>
        </a:spcAft>
        <a:buClr>
          <a:srgbClr val="CC0000"/>
        </a:buClr>
        <a:buSzPct val="70000"/>
        <a:buFont typeface="Wingdings" pitchFamily="2" charset="2"/>
        <a:buChar char="u"/>
        <a:defRPr sz="3200">
          <a:solidFill>
            <a:srgbClr val="000099"/>
          </a:solidFill>
          <a:latin typeface="Times New Roman" pitchFamily="18" charset="0"/>
          <a:ea typeface="+mn-ea"/>
          <a:cs typeface="Times New Roman" pitchFamily="18" charset="0"/>
        </a:defRPr>
      </a:lvl1pPr>
      <a:lvl2pPr marL="742950" indent="-285750" algn="l" rtl="0" eaLnBrk="0" fontAlgn="base" hangingPunct="0">
        <a:spcBef>
          <a:spcPts val="600"/>
        </a:spcBef>
        <a:spcAft>
          <a:spcPts val="600"/>
        </a:spcAft>
        <a:buClr>
          <a:srgbClr val="CC0000"/>
        </a:buClr>
        <a:buSzPct val="70000"/>
        <a:buFont typeface="Wingdings" pitchFamily="2" charset="2"/>
        <a:buChar char="u"/>
        <a:defRPr sz="2800">
          <a:solidFill>
            <a:srgbClr val="000099"/>
          </a:solidFill>
          <a:latin typeface="Times New Roman" pitchFamily="18" charset="0"/>
          <a:ea typeface="+mn-ea"/>
          <a:cs typeface="Times New Roman" pitchFamily="18" charset="0"/>
        </a:defRPr>
      </a:lvl2pPr>
      <a:lvl3pPr marL="1143000" indent="-228600" algn="l" rtl="0" eaLnBrk="0" fontAlgn="base" hangingPunct="0">
        <a:spcBef>
          <a:spcPts val="600"/>
        </a:spcBef>
        <a:spcAft>
          <a:spcPts val="600"/>
        </a:spcAft>
        <a:buClr>
          <a:srgbClr val="CC0000"/>
        </a:buClr>
        <a:buSzPct val="70000"/>
        <a:buFont typeface="Wingdings" pitchFamily="2" charset="2"/>
        <a:buChar char="u"/>
        <a:defRPr sz="2400">
          <a:solidFill>
            <a:srgbClr val="000099"/>
          </a:solidFill>
          <a:latin typeface="Times New Roman" pitchFamily="18" charset="0"/>
          <a:ea typeface="+mn-ea"/>
          <a:cs typeface="Times New Roman" pitchFamily="18" charset="0"/>
        </a:defRPr>
      </a:lvl3pPr>
      <a:lvl4pPr marL="1600200" indent="-228600" algn="l" rtl="0" eaLnBrk="0" fontAlgn="base" hangingPunct="0">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4pPr>
      <a:lvl5pPr marL="2057400" indent="-228600" algn="l" rtl="0" eaLnBrk="0" fontAlgn="base" hangingPunct="0">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6pPr>
      <a:lvl7pPr marL="29718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7pPr>
      <a:lvl8pPr marL="34290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8pPr>
      <a:lvl9pPr marL="38862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71513" y="568325"/>
            <a:ext cx="7805737" cy="114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zh-CN" smtClean="0"/>
              <a:t>Click to edit the title text format</a:t>
            </a:r>
          </a:p>
        </p:txBody>
      </p:sp>
      <p:sp>
        <p:nvSpPr>
          <p:cNvPr id="2051" name="Rectangle 2"/>
          <p:cNvSpPr>
            <a:spLocks noGrp="1" noChangeArrowheads="1"/>
          </p:cNvSpPr>
          <p:nvPr>
            <p:ph type="body" idx="1"/>
          </p:nvPr>
        </p:nvSpPr>
        <p:spPr bwMode="auto">
          <a:xfrm>
            <a:off x="671513" y="1906588"/>
            <a:ext cx="7805737" cy="431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hf hdr="0"/>
  <p:txStyles>
    <p:titleStyle>
      <a:lvl1pPr algn="ctr" defTabSz="414338" rtl="0" eaLnBrk="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mj-lt"/>
          <a:ea typeface="+mj-ea"/>
          <a:cs typeface="+mj-cs"/>
        </a:defRPr>
      </a:lvl1pPr>
      <a:lvl2pPr algn="ctr" defTabSz="414338" rtl="0" eaLnBrk="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2pPr>
      <a:lvl3pPr algn="ctr" defTabSz="414338" rtl="0" eaLnBrk="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3pPr>
      <a:lvl4pPr algn="ctr" defTabSz="414338" rtl="0" eaLnBrk="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4pPr>
      <a:lvl5pPr algn="ctr" defTabSz="414338" rtl="0" eaLnBrk="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5pPr>
      <a:lvl6pPr marL="1393941" indent="-195843" algn="ctr" defTabSz="414726" rtl="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6pPr>
      <a:lvl7pPr marL="1808667" indent="-195843" algn="ctr" defTabSz="414726" rtl="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7pPr>
      <a:lvl8pPr marL="2223393" indent="-195843" algn="ctr" defTabSz="414726" rtl="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8pPr>
      <a:lvl9pPr marL="2638119" indent="-195843" algn="ctr" defTabSz="414726" rtl="0" fontAlgn="base" hangingPunct="0">
        <a:lnSpc>
          <a:spcPct val="93000"/>
        </a:lnSpc>
        <a:spcBef>
          <a:spcPct val="0"/>
        </a:spcBef>
        <a:spcAft>
          <a:spcPct val="0"/>
        </a:spcAft>
        <a:buClr>
          <a:srgbClr val="000000"/>
        </a:buClr>
        <a:buSzPct val="45000"/>
        <a:buFont typeface="Wingdings" pitchFamily="2" charset="2"/>
        <a:defRPr sz="2500" b="1">
          <a:solidFill>
            <a:srgbClr val="000000"/>
          </a:solidFill>
          <a:latin typeface="Times New Roman" pitchFamily="18" charset="0"/>
          <a:ea typeface="msgothic" charset="0"/>
          <a:cs typeface="msgothic" charset="0"/>
        </a:defRPr>
      </a:lvl9pPr>
    </p:titleStyle>
    <p:bodyStyle>
      <a:lvl1pPr marL="390525" indent="-293688" algn="l" defTabSz="414338" rtl="0" eaLnBrk="0" fontAlgn="base" hangingPunct="0">
        <a:lnSpc>
          <a:spcPct val="93000"/>
        </a:lnSpc>
        <a:spcBef>
          <a:spcPct val="0"/>
        </a:spcBef>
        <a:spcAft>
          <a:spcPts val="800"/>
        </a:spcAft>
        <a:buClr>
          <a:srgbClr val="000000"/>
        </a:buClr>
        <a:buSzPct val="100000"/>
        <a:buFont typeface="Arial" pitchFamily="34" charset="0"/>
        <a:buChar char="•"/>
        <a:defRPr sz="3200">
          <a:solidFill>
            <a:srgbClr val="000000"/>
          </a:solidFill>
          <a:latin typeface="+mn-lt"/>
          <a:ea typeface="+mn-ea"/>
          <a:cs typeface="+mn-cs"/>
        </a:defRPr>
      </a:lvl1pPr>
      <a:lvl2pPr marL="782638" indent="-260350" algn="l" defTabSz="414338" rtl="0" eaLnBrk="0" fontAlgn="base" hangingPunct="0">
        <a:lnSpc>
          <a:spcPct val="93000"/>
        </a:lnSpc>
        <a:spcBef>
          <a:spcPct val="0"/>
        </a:spcBef>
        <a:spcAft>
          <a:spcPts val="1038"/>
        </a:spcAft>
        <a:buClr>
          <a:srgbClr val="000000"/>
        </a:buClr>
        <a:buSzPct val="75000"/>
        <a:buFont typeface="Symbol" pitchFamily="18" charset="2"/>
        <a:buChar char=""/>
        <a:defRPr sz="2400">
          <a:solidFill>
            <a:srgbClr val="000000"/>
          </a:solidFill>
          <a:latin typeface="+mn-lt"/>
          <a:ea typeface="+mn-ea"/>
          <a:cs typeface="+mn-cs"/>
        </a:defRPr>
      </a:lvl2pPr>
      <a:lvl3pPr marL="1174750" indent="-195263" algn="l" defTabSz="414338" rtl="0" eaLnBrk="0" fontAlgn="base" hangingPunct="0">
        <a:lnSpc>
          <a:spcPct val="93000"/>
        </a:lnSpc>
        <a:spcBef>
          <a:spcPct val="0"/>
        </a:spcBef>
        <a:spcAft>
          <a:spcPts val="775"/>
        </a:spcAft>
        <a:buClr>
          <a:srgbClr val="000000"/>
        </a:buClr>
        <a:buSzPct val="45000"/>
        <a:buFont typeface="Wingdings" pitchFamily="2" charset="2"/>
        <a:buChar char=""/>
        <a:defRPr sz="2200">
          <a:solidFill>
            <a:srgbClr val="000000"/>
          </a:solidFill>
          <a:latin typeface="+mn-lt"/>
          <a:ea typeface="+mn-ea"/>
          <a:cs typeface="+mn-cs"/>
        </a:defRPr>
      </a:lvl3pPr>
      <a:lvl4pPr marL="1565275" indent="-195263" algn="l" defTabSz="414338" rtl="0" eaLnBrk="0" fontAlgn="base" hangingPunct="0">
        <a:lnSpc>
          <a:spcPct val="93000"/>
        </a:lnSpc>
        <a:spcBef>
          <a:spcPct val="0"/>
        </a:spcBef>
        <a:spcAft>
          <a:spcPts val="525"/>
        </a:spcAft>
        <a:buClr>
          <a:srgbClr val="000000"/>
        </a:buClr>
        <a:buSzPct val="75000"/>
        <a:buFont typeface="Symbol" pitchFamily="18" charset="2"/>
        <a:buChar char=""/>
        <a:defRPr sz="2000">
          <a:solidFill>
            <a:srgbClr val="000000"/>
          </a:solidFill>
          <a:latin typeface="+mn-lt"/>
          <a:ea typeface="+mn-ea"/>
          <a:cs typeface="+mn-cs"/>
        </a:defRPr>
      </a:lvl4pPr>
      <a:lvl5pPr marL="1957388" indent="-195263" algn="l" defTabSz="414338" rtl="0" eaLnBrk="0" fontAlgn="base" hangingPunct="0">
        <a:lnSpc>
          <a:spcPct val="93000"/>
        </a:lnSpc>
        <a:spcBef>
          <a:spcPct val="0"/>
        </a:spcBef>
        <a:spcAft>
          <a:spcPts val="263"/>
        </a:spcAft>
        <a:buClr>
          <a:srgbClr val="000000"/>
        </a:buClr>
        <a:buSzPct val="45000"/>
        <a:buFont typeface="Wingdings" pitchFamily="2" charset="2"/>
        <a:buChar char=""/>
        <a:defRPr sz="2000">
          <a:solidFill>
            <a:srgbClr val="000000"/>
          </a:solidFill>
          <a:latin typeface="+mn-lt"/>
          <a:ea typeface="+mn-ea"/>
          <a:cs typeface="+mn-cs"/>
        </a:defRPr>
      </a:lvl5pPr>
      <a:lvl6pPr marL="2373155" indent="-195843" algn="l" defTabSz="414726" rtl="0" fontAlgn="base" hangingPunct="0">
        <a:lnSpc>
          <a:spcPct val="93000"/>
        </a:lnSpc>
        <a:spcBef>
          <a:spcPct val="0"/>
        </a:spcBef>
        <a:spcAft>
          <a:spcPts val="261"/>
        </a:spcAft>
        <a:buClr>
          <a:srgbClr val="000000"/>
        </a:buClr>
        <a:buSzPct val="45000"/>
        <a:buFont typeface="Wingdings" pitchFamily="2" charset="2"/>
        <a:buChar char=""/>
        <a:defRPr sz="1800">
          <a:solidFill>
            <a:srgbClr val="000000"/>
          </a:solidFill>
          <a:latin typeface="+mn-lt"/>
          <a:ea typeface="+mn-ea"/>
          <a:cs typeface="+mn-cs"/>
        </a:defRPr>
      </a:lvl6pPr>
      <a:lvl7pPr marL="2787881" indent="-195843" algn="l" defTabSz="414726" rtl="0" fontAlgn="base" hangingPunct="0">
        <a:lnSpc>
          <a:spcPct val="93000"/>
        </a:lnSpc>
        <a:spcBef>
          <a:spcPct val="0"/>
        </a:spcBef>
        <a:spcAft>
          <a:spcPts val="261"/>
        </a:spcAft>
        <a:buClr>
          <a:srgbClr val="000000"/>
        </a:buClr>
        <a:buSzPct val="45000"/>
        <a:buFont typeface="Wingdings" pitchFamily="2" charset="2"/>
        <a:buChar char=""/>
        <a:defRPr sz="1800">
          <a:solidFill>
            <a:srgbClr val="000000"/>
          </a:solidFill>
          <a:latin typeface="+mn-lt"/>
          <a:ea typeface="+mn-ea"/>
          <a:cs typeface="+mn-cs"/>
        </a:defRPr>
      </a:lvl7pPr>
      <a:lvl8pPr marL="3202607" indent="-195843" algn="l" defTabSz="414726" rtl="0" fontAlgn="base" hangingPunct="0">
        <a:lnSpc>
          <a:spcPct val="93000"/>
        </a:lnSpc>
        <a:spcBef>
          <a:spcPct val="0"/>
        </a:spcBef>
        <a:spcAft>
          <a:spcPts val="261"/>
        </a:spcAft>
        <a:buClr>
          <a:srgbClr val="000000"/>
        </a:buClr>
        <a:buSzPct val="45000"/>
        <a:buFont typeface="Wingdings" pitchFamily="2" charset="2"/>
        <a:buChar char=""/>
        <a:defRPr sz="1800">
          <a:solidFill>
            <a:srgbClr val="000000"/>
          </a:solidFill>
          <a:latin typeface="+mn-lt"/>
          <a:ea typeface="+mn-ea"/>
          <a:cs typeface="+mn-cs"/>
        </a:defRPr>
      </a:lvl8pPr>
      <a:lvl9pPr marL="3617333" indent="-195843" algn="l" defTabSz="414726" rtl="0" fontAlgn="base" hangingPunct="0">
        <a:lnSpc>
          <a:spcPct val="93000"/>
        </a:lnSpc>
        <a:spcBef>
          <a:spcPct val="0"/>
        </a:spcBef>
        <a:spcAft>
          <a:spcPts val="261"/>
        </a:spcAft>
        <a:buClr>
          <a:srgbClr val="000000"/>
        </a:buClr>
        <a:buSzPct val="45000"/>
        <a:buFont typeface="Wingdings" pitchFamily="2" charset="2"/>
        <a:buChar char=""/>
        <a:defRPr sz="1800">
          <a:solidFill>
            <a:srgbClr val="000000"/>
          </a:solidFill>
          <a:latin typeface="+mn-lt"/>
          <a:ea typeface="+mn-ea"/>
          <a:cs typeface="+mn-cs"/>
        </a:defRPr>
      </a:lvl9pPr>
    </p:bodyStyle>
    <p:otherStyle>
      <a:defPPr>
        <a:defRPr lang="zh-CN"/>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49155" name="Rectangle 3"/>
          <p:cNvSpPr>
            <a:spLocks noGrp="1" noChangeArrowheads="1"/>
          </p:cNvSpPr>
          <p:nvPr>
            <p:ph type="dt" sz="half" idx="2"/>
          </p:nvPr>
        </p:nvSpPr>
        <p:spPr bwMode="auto">
          <a:xfrm>
            <a:off x="219075" y="6553200"/>
            <a:ext cx="1704975"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b="1">
                <a:solidFill>
                  <a:srgbClr val="CC6600"/>
                </a:solidFill>
                <a:latin typeface="+mn-lt"/>
                <a:ea typeface="+mn-ea"/>
              </a:defRPr>
            </a:lvl1pPr>
          </a:lstStyle>
          <a:p>
            <a:pPr>
              <a:defRPr/>
            </a:pPr>
            <a:fld id="{63824EE7-23D2-458A-B389-12EB85B4A151}" type="datetime1">
              <a:rPr lang="zh-CN" altLang="en-US" smtClean="0"/>
              <a:pPr>
                <a:defRPr/>
              </a:pPr>
              <a:t>2018/11/28</a:t>
            </a:fld>
            <a:endParaRPr lang="en-US" altLang="zh-CN"/>
          </a:p>
        </p:txBody>
      </p:sp>
      <p:sp>
        <p:nvSpPr>
          <p:cNvPr id="49156" name="Rectangle 4"/>
          <p:cNvSpPr>
            <a:spLocks noGrp="1" noChangeArrowheads="1"/>
          </p:cNvSpPr>
          <p:nvPr>
            <p:ph type="ftr" sz="quarter" idx="3"/>
          </p:nvPr>
        </p:nvSpPr>
        <p:spPr bwMode="auto">
          <a:xfrm>
            <a:off x="2611438" y="6534150"/>
            <a:ext cx="3325812"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spAutoFit/>
          </a:bodyPr>
          <a:lstStyle>
            <a:lvl1pPr algn="ctr">
              <a:defRPr sz="1400" b="1">
                <a:solidFill>
                  <a:srgbClr val="CC6600"/>
                </a:solidFill>
                <a:latin typeface="+mn-lt"/>
                <a:ea typeface="+mn-ea"/>
              </a:defRPr>
            </a:lvl1pPr>
          </a:lstStyle>
          <a:p>
            <a:pPr>
              <a:defRPr/>
            </a:pPr>
            <a:r>
              <a:rPr lang="zh-CN" altLang="en-US" smtClean="0"/>
              <a:t>药学院 金晶</a:t>
            </a:r>
            <a:endParaRPr lang="en-US" altLang="zh-CN"/>
          </a:p>
        </p:txBody>
      </p:sp>
      <p:sp>
        <p:nvSpPr>
          <p:cNvPr id="49157" name="Rectangle 5"/>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b="1">
                <a:solidFill>
                  <a:srgbClr val="CC6600"/>
                </a:solidFill>
                <a:latin typeface="+mn-lt"/>
                <a:ea typeface="+mn-ea"/>
              </a:defRPr>
            </a:lvl1pPr>
          </a:lstStyle>
          <a:p>
            <a:pPr>
              <a:defRPr/>
            </a:pPr>
            <a:fld id="{E6398AE1-2B3C-42F4-B23B-89FD59008B0B}" type="slidenum">
              <a:rPr lang="en-US" altLang="zh-CN"/>
              <a:pPr>
                <a:defRPr/>
              </a:pPr>
              <a:t>‹#›</a:t>
            </a:fld>
            <a:endParaRPr lang="en-US" altLang="zh-CN"/>
          </a:p>
        </p:txBody>
      </p:sp>
      <p:sp>
        <p:nvSpPr>
          <p:cNvPr id="3078" name="Rectangle 6"/>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3079" name="Picture 7" descr="logo2"/>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 xmlns:a14="http://schemas.microsoft.com/office/drawing/2010/main" val="0"/>
              </a:ext>
            </a:extLst>
          </a:blip>
          <a:srcRect l="5544" r="5049"/>
          <a:stretch>
            <a:fillRect/>
          </a:stretch>
        </p:blipFill>
        <p:spPr bwMode="auto">
          <a:xfrm>
            <a:off x="0" y="0"/>
            <a:ext cx="13811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6372225" y="4763"/>
            <a:ext cx="25257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rgbClr val="CCECFF"/>
                </a:solidFill>
                <a:ea typeface="华文新魏" pitchFamily="2" charset="-122"/>
              </a:rPr>
              <a:t>第七章 基因表达的调控</a:t>
            </a:r>
            <a:endParaRPr lang="zh-CN" altLang="en-US">
              <a:solidFill>
                <a:srgbClr val="FFFFFF"/>
              </a:solidFill>
              <a:ea typeface="华文新魏" pitchFamily="2" charset="-122"/>
            </a:endParaRPr>
          </a:p>
        </p:txBody>
      </p:sp>
    </p:spTree>
  </p:cSld>
  <p:clrMap bg1="dk2" tx1="lt1" bg2="dk1"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Lst>
  <p:transition>
    <p:random/>
  </p:transition>
  <p:hf hdr="0"/>
  <p:txStyles>
    <p:titleStyle>
      <a:lvl1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2pPr>
      <a:lvl3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3pPr>
      <a:lvl4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4pPr>
      <a:lvl5pPr algn="ctr" rtl="0" eaLnBrk="0" fontAlgn="base" hangingPunct="0">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5pPr>
      <a:lvl6pPr marL="457200" algn="ctr" rtl="0" fontAlgn="base">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6pPr>
      <a:lvl7pPr marL="914400" algn="ctr" rtl="0" fontAlgn="base">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7pPr>
      <a:lvl8pPr marL="1371600" algn="ctr" rtl="0" fontAlgn="base">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8pPr>
      <a:lvl9pPr marL="1828800" algn="ctr" rtl="0" fontAlgn="base">
        <a:spcBef>
          <a:spcPct val="0"/>
        </a:spcBef>
        <a:spcAft>
          <a:spcPct val="0"/>
        </a:spcAft>
        <a:defRPr sz="4400">
          <a:solidFill>
            <a:srgbClr val="DE9400"/>
          </a:solidFill>
          <a:effectLst>
            <a:outerShdw blurRad="38100" dist="38100" dir="2700000" algn="tl">
              <a:srgbClr val="000000"/>
            </a:outerShdw>
          </a:effectLst>
          <a:latin typeface="华文新魏" pitchFamily="2" charset="-122"/>
          <a:ea typeface="华文新魏" pitchFamily="2" charset="-122"/>
        </a:defRPr>
      </a:lvl9pPr>
    </p:titleStyle>
    <p:bodyStyle>
      <a:lvl1pPr marL="342900" indent="-342900" algn="l" rtl="0" eaLnBrk="0" fontAlgn="base" hangingPunct="0">
        <a:spcBef>
          <a:spcPct val="20000"/>
        </a:spcBef>
        <a:spcAft>
          <a:spcPct val="20000"/>
        </a:spcAft>
        <a:buClr>
          <a:srgbClr val="CC0000"/>
        </a:buClr>
        <a:buSzPct val="85000"/>
        <a:buFont typeface="Wingdings" pitchFamily="2" charset="2"/>
        <a:buChar char="u"/>
        <a:defRPr sz="3200">
          <a:solidFill>
            <a:srgbClr val="000099"/>
          </a:solidFill>
          <a:latin typeface="+mn-lt"/>
          <a:ea typeface="+mn-ea"/>
          <a:cs typeface="+mn-cs"/>
        </a:defRPr>
      </a:lvl1pPr>
      <a:lvl2pPr marL="742950" indent="-285750" algn="l" rtl="0" eaLnBrk="0" fontAlgn="base" hangingPunct="0">
        <a:spcBef>
          <a:spcPct val="20000"/>
        </a:spcBef>
        <a:spcAft>
          <a:spcPct val="20000"/>
        </a:spcAft>
        <a:buClr>
          <a:srgbClr val="CC0000"/>
        </a:buClr>
        <a:buSzPct val="85000"/>
        <a:buFont typeface="Wingdings" pitchFamily="2" charset="2"/>
        <a:buChar char="u"/>
        <a:defRPr sz="2800">
          <a:solidFill>
            <a:srgbClr val="000099"/>
          </a:solidFill>
          <a:latin typeface="+mn-lt"/>
          <a:ea typeface="+mn-ea"/>
        </a:defRPr>
      </a:lvl2pPr>
      <a:lvl3pPr marL="1143000" indent="-228600" algn="l" rtl="0" eaLnBrk="0" fontAlgn="base" hangingPunct="0">
        <a:spcBef>
          <a:spcPct val="20000"/>
        </a:spcBef>
        <a:spcAft>
          <a:spcPct val="20000"/>
        </a:spcAft>
        <a:buClr>
          <a:srgbClr val="CC0000"/>
        </a:buClr>
        <a:buSzPct val="85000"/>
        <a:buFont typeface="Wingdings" pitchFamily="2" charset="2"/>
        <a:buChar char="u"/>
        <a:defRPr sz="2400">
          <a:solidFill>
            <a:srgbClr val="000099"/>
          </a:solidFill>
          <a:latin typeface="+mn-lt"/>
          <a:ea typeface="+mn-ea"/>
        </a:defRPr>
      </a:lvl3pPr>
      <a:lvl4pPr marL="1600200" indent="-228600" algn="l" rtl="0" eaLnBrk="0" fontAlgn="base" hangingPunct="0">
        <a:spcBef>
          <a:spcPct val="20000"/>
        </a:spcBef>
        <a:spcAft>
          <a:spcPct val="20000"/>
        </a:spcAft>
        <a:buClr>
          <a:srgbClr val="CC0000"/>
        </a:buClr>
        <a:buSzPct val="85000"/>
        <a:buFont typeface="Wingdings" pitchFamily="2" charset="2"/>
        <a:buChar char="u"/>
        <a:defRPr sz="2000">
          <a:solidFill>
            <a:srgbClr val="000099"/>
          </a:solidFill>
          <a:latin typeface="+mn-lt"/>
          <a:ea typeface="+mn-ea"/>
        </a:defRPr>
      </a:lvl4pPr>
      <a:lvl5pPr marL="2057400" indent="-228600" algn="l" rtl="0" eaLnBrk="0" fontAlgn="base" hangingPunct="0">
        <a:spcBef>
          <a:spcPct val="20000"/>
        </a:spcBef>
        <a:spcAft>
          <a:spcPct val="20000"/>
        </a:spcAft>
        <a:buClr>
          <a:srgbClr val="CC0000"/>
        </a:buClr>
        <a:buSzPct val="85000"/>
        <a:buFont typeface="Wingdings" pitchFamily="2" charset="2"/>
        <a:buChar char="u"/>
        <a:defRPr sz="2000">
          <a:solidFill>
            <a:srgbClr val="000099"/>
          </a:solidFill>
          <a:latin typeface="+mn-lt"/>
          <a:ea typeface="+mn-ea"/>
        </a:defRPr>
      </a:lvl5pPr>
      <a:lvl6pPr marL="2514600" indent="-228600" algn="l" rtl="0" fontAlgn="base">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6pPr>
      <a:lvl7pPr marL="2971800" indent="-228600" algn="l" rtl="0" fontAlgn="base">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7pPr>
      <a:lvl8pPr marL="3429000" indent="-228600" algn="l" rtl="0" fontAlgn="base">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8pPr>
      <a:lvl9pPr marL="3886200" indent="-228600" algn="l" rtl="0" fontAlgn="base">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aike.baidu.com/view/212891.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pPr algn="l" eaLnBrk="1" hangingPunct="1">
              <a:defRPr/>
            </a:pPr>
            <a:r>
              <a:rPr lang="zh-CN" altLang="en-US" dirty="0" smtClean="0"/>
              <a:t>第四章</a:t>
            </a:r>
            <a:r>
              <a:rPr lang="zh-CN" altLang="en-US" b="1" dirty="0"/>
              <a:t>第四节 </a:t>
            </a:r>
            <a:endParaRPr lang="zh-CN" altLang="en-US" dirty="0"/>
          </a:p>
        </p:txBody>
      </p:sp>
      <p:sp>
        <p:nvSpPr>
          <p:cNvPr id="20483" name="副标题 2"/>
          <p:cNvSpPr>
            <a:spLocks noGrp="1"/>
          </p:cNvSpPr>
          <p:nvPr>
            <p:ph type="subTitle" sz="quarter" idx="1"/>
          </p:nvPr>
        </p:nvSpPr>
        <p:spPr>
          <a:xfrm>
            <a:off x="1187450" y="2636838"/>
            <a:ext cx="6400800" cy="1752600"/>
          </a:xfrm>
        </p:spPr>
        <p:txBody>
          <a:bodyPr/>
          <a:lstStyle/>
          <a:p>
            <a:pPr eaLnBrk="1" hangingPunct="1"/>
            <a:r>
              <a:rPr lang="zh-CN" altLang="en-US" sz="4800" b="1" dirty="0" smtClean="0"/>
              <a:t>蛋白质合成的调控</a:t>
            </a:r>
            <a:endParaRPr lang="en-US" altLang="zh-CN" sz="4800" b="1" dirty="0" smtClean="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FADE059C-568D-4306-825E-A5186DA15DDA}" type="datetime1">
              <a:rPr lang="zh-CN" altLang="en-US" smtClean="0"/>
              <a:pPr>
                <a:defRPr/>
              </a:pPr>
              <a:t>2018/11/28</a:t>
            </a:fld>
            <a:endParaRPr lang="zh-CN" altLang="en-US"/>
          </a:p>
        </p:txBody>
      </p:sp>
      <p:sp>
        <p:nvSpPr>
          <p:cNvPr id="4" name="页脚占位符 3"/>
          <p:cNvSpPr>
            <a:spLocks noGrp="1"/>
          </p:cNvSpPr>
          <p:nvPr>
            <p:ph type="ftr" sz="quarter" idx="11"/>
          </p:nvPr>
        </p:nvSpPr>
        <p:spPr/>
        <p:txBody>
          <a:bodyPr/>
          <a:lstStyle/>
          <a:p>
            <a:pPr>
              <a:defRPr/>
            </a:pPr>
            <a:r>
              <a:rPr lang="zh-CN" altLang="en-US" smtClean="0"/>
              <a:t>药学院 金晶</a:t>
            </a:r>
            <a:endParaRPr lang="zh-CN" altLang="en-US"/>
          </a:p>
        </p:txBody>
      </p:sp>
      <p:sp>
        <p:nvSpPr>
          <p:cNvPr id="5" name="灯片编号占位符 4"/>
          <p:cNvSpPr>
            <a:spLocks noGrp="1"/>
          </p:cNvSpPr>
          <p:nvPr>
            <p:ph type="sldNum" sz="quarter" idx="12"/>
          </p:nvPr>
        </p:nvSpPr>
        <p:spPr/>
        <p:txBody>
          <a:bodyPr/>
          <a:lstStyle/>
          <a:p>
            <a:pPr>
              <a:defRPr/>
            </a:pPr>
            <a:fld id="{8C354874-6D9D-4279-8126-E933A7E7B8AC}" type="slidenum">
              <a:rPr lang="zh-CN" altLang="en-US" smtClean="0"/>
              <a:pPr>
                <a:defRPr/>
              </a:pPr>
              <a:t>10</a:t>
            </a:fld>
            <a:endParaRPr lang="zh-CN" altLang="en-US"/>
          </a:p>
        </p:txBody>
      </p:sp>
      <p:sp>
        <p:nvSpPr>
          <p:cNvPr id="8" name="内容占位符 6"/>
          <p:cNvSpPr txBox="1">
            <a:spLocks/>
          </p:cNvSpPr>
          <p:nvPr/>
        </p:nvSpPr>
        <p:spPr>
          <a:xfrm>
            <a:off x="467544" y="404664"/>
            <a:ext cx="7772400" cy="1080119"/>
          </a:xfrm>
          <a:prstGeom prst="rect">
            <a:avLst/>
          </a:prstGeom>
        </p:spPr>
        <p:txBody>
          <a:bodyPr>
            <a:normAutofit fontScale="92500" lnSpcReduction="10000"/>
          </a:bodyPr>
          <a:lstStyle>
            <a:lvl1pPr marL="342900" indent="-342900" algn="l" rtl="0" eaLnBrk="0" fontAlgn="base" hangingPunct="0">
              <a:spcBef>
                <a:spcPts val="600"/>
              </a:spcBef>
              <a:spcAft>
                <a:spcPts val="600"/>
              </a:spcAft>
              <a:buClr>
                <a:srgbClr val="CC0000"/>
              </a:buClr>
              <a:buSzPct val="70000"/>
              <a:buFont typeface="Wingdings" pitchFamily="2" charset="2"/>
              <a:buChar char="u"/>
              <a:defRPr sz="3200">
                <a:solidFill>
                  <a:srgbClr val="000099"/>
                </a:solidFill>
                <a:latin typeface="Times New Roman" pitchFamily="18" charset="0"/>
                <a:ea typeface="+mn-ea"/>
                <a:cs typeface="Times New Roman" pitchFamily="18" charset="0"/>
              </a:defRPr>
            </a:lvl1pPr>
            <a:lvl2pPr marL="742950" indent="-285750" algn="l" rtl="0" eaLnBrk="0" fontAlgn="base" hangingPunct="0">
              <a:spcBef>
                <a:spcPts val="600"/>
              </a:spcBef>
              <a:spcAft>
                <a:spcPts val="600"/>
              </a:spcAft>
              <a:buClr>
                <a:srgbClr val="CC0000"/>
              </a:buClr>
              <a:buSzPct val="70000"/>
              <a:buFont typeface="Wingdings" pitchFamily="2" charset="2"/>
              <a:buChar char="u"/>
              <a:defRPr sz="2800">
                <a:solidFill>
                  <a:srgbClr val="000099"/>
                </a:solidFill>
                <a:latin typeface="Times New Roman" pitchFamily="18" charset="0"/>
                <a:ea typeface="+mn-ea"/>
                <a:cs typeface="Times New Roman" pitchFamily="18" charset="0"/>
              </a:defRPr>
            </a:lvl2pPr>
            <a:lvl3pPr marL="1143000" indent="-228600" algn="l" rtl="0" eaLnBrk="0" fontAlgn="base" hangingPunct="0">
              <a:spcBef>
                <a:spcPts val="600"/>
              </a:spcBef>
              <a:spcAft>
                <a:spcPts val="600"/>
              </a:spcAft>
              <a:buClr>
                <a:srgbClr val="CC0000"/>
              </a:buClr>
              <a:buSzPct val="70000"/>
              <a:buFont typeface="Wingdings" pitchFamily="2" charset="2"/>
              <a:buChar char="u"/>
              <a:defRPr sz="2400">
                <a:solidFill>
                  <a:srgbClr val="000099"/>
                </a:solidFill>
                <a:latin typeface="Times New Roman" pitchFamily="18" charset="0"/>
                <a:ea typeface="+mn-ea"/>
                <a:cs typeface="Times New Roman" pitchFamily="18" charset="0"/>
              </a:defRPr>
            </a:lvl3pPr>
            <a:lvl4pPr marL="1600200" indent="-228600" algn="l" rtl="0" eaLnBrk="0" fontAlgn="base" hangingPunct="0">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4pPr>
            <a:lvl5pPr marL="2057400" indent="-228600" algn="l" rtl="0" eaLnBrk="0" fontAlgn="base" hangingPunct="0">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6pPr>
            <a:lvl7pPr marL="29718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7pPr>
            <a:lvl8pPr marL="34290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8pPr>
            <a:lvl9pPr marL="38862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9pPr>
          </a:lstStyle>
          <a:p>
            <a:pPr marL="514350" indent="-514350" eaLnBrk="1" hangingPunct="1">
              <a:buFont typeface="华文新魏" pitchFamily="2" charset="-122"/>
              <a:buAutoNum type="circleNumDbPlain" startAt="2"/>
            </a:pPr>
            <a:r>
              <a:rPr lang="en-US" altLang="zh-CN" b="1" dirty="0" smtClean="0"/>
              <a:t>eIF-2</a:t>
            </a:r>
            <a:r>
              <a:rPr lang="zh-CN" altLang="en-US" b="1" dirty="0" smtClean="0"/>
              <a:t>：活性形式为</a:t>
            </a:r>
            <a:r>
              <a:rPr lang="en-US" altLang="zh-CN" b="1" dirty="0" smtClean="0"/>
              <a:t>eIF-2-GTP</a:t>
            </a:r>
          </a:p>
          <a:p>
            <a:pPr lvl="1" eaLnBrk="1" hangingPunct="1"/>
            <a:r>
              <a:rPr lang="en-US" altLang="zh-CN" b="1" dirty="0"/>
              <a:t>Met-</a:t>
            </a:r>
            <a:r>
              <a:rPr lang="en-US" altLang="zh-CN" b="1" dirty="0" err="1"/>
              <a:t>tRNAi</a:t>
            </a:r>
            <a:r>
              <a:rPr lang="zh-CN" altLang="en-US" b="1" dirty="0"/>
              <a:t>与核糖体结合是受到</a:t>
            </a:r>
            <a:r>
              <a:rPr lang="en-US" altLang="zh-CN" b="1" dirty="0"/>
              <a:t>eIF-2</a:t>
            </a:r>
            <a:r>
              <a:rPr lang="zh-CN" altLang="en-US" b="1" dirty="0"/>
              <a:t>的</a:t>
            </a:r>
            <a:r>
              <a:rPr lang="zh-CN" altLang="en-US" b="1" dirty="0" smtClean="0"/>
              <a:t>控制。</a:t>
            </a:r>
            <a:endParaRPr lang="en-US" altLang="zh-CN" b="1" dirty="0" smtClean="0"/>
          </a:p>
        </p:txBody>
      </p:sp>
      <p:sp>
        <p:nvSpPr>
          <p:cNvPr id="6" name="TextBox 5"/>
          <p:cNvSpPr txBox="1"/>
          <p:nvPr/>
        </p:nvSpPr>
        <p:spPr>
          <a:xfrm>
            <a:off x="251520" y="2276872"/>
            <a:ext cx="2088233" cy="3067506"/>
          </a:xfrm>
          <a:prstGeom prst="rect">
            <a:avLst/>
          </a:prstGeom>
          <a:noFill/>
        </p:spPr>
        <p:txBody>
          <a:bodyPr wrap="square" rtlCol="0">
            <a:spAutoFit/>
          </a:bodyPr>
          <a:lstStyle/>
          <a:p>
            <a:pPr>
              <a:lnSpc>
                <a:spcPts val="2880"/>
              </a:lnSpc>
            </a:pPr>
            <a:r>
              <a:rPr lang="zh-CN" altLang="en-US" sz="2000" b="1" dirty="0" smtClean="0">
                <a:solidFill>
                  <a:srgbClr val="000099"/>
                </a:solidFill>
                <a:latin typeface="Times New Roman" pitchFamily="18" charset="0"/>
                <a:ea typeface="+mn-ea"/>
                <a:cs typeface="Times New Roman" pitchFamily="18" charset="0"/>
              </a:rPr>
              <a:t>在</a:t>
            </a:r>
            <a:r>
              <a:rPr lang="en-US" altLang="zh-CN" sz="2000" b="1" dirty="0">
                <a:solidFill>
                  <a:srgbClr val="000099"/>
                </a:solidFill>
                <a:latin typeface="Times New Roman" pitchFamily="18" charset="0"/>
                <a:ea typeface="+mn-ea"/>
                <a:cs typeface="Times New Roman" pitchFamily="18" charset="0"/>
              </a:rPr>
              <a:t>eIF-2</a:t>
            </a:r>
            <a:r>
              <a:rPr lang="zh-CN" altLang="en-US" sz="2000" b="1" dirty="0">
                <a:solidFill>
                  <a:srgbClr val="000099"/>
                </a:solidFill>
                <a:latin typeface="Times New Roman" pitchFamily="18" charset="0"/>
                <a:ea typeface="+mn-ea"/>
                <a:cs typeface="Times New Roman" pitchFamily="18" charset="0"/>
              </a:rPr>
              <a:t>的协助下，</a:t>
            </a:r>
            <a:r>
              <a:rPr lang="en-US" altLang="zh-CN" sz="2000" b="1" dirty="0" smtClean="0">
                <a:solidFill>
                  <a:srgbClr val="000099"/>
                </a:solidFill>
                <a:latin typeface="Times New Roman" pitchFamily="18" charset="0"/>
                <a:ea typeface="+mn-ea"/>
                <a:cs typeface="Times New Roman" pitchFamily="18" charset="0"/>
              </a:rPr>
              <a:t>Met-</a:t>
            </a:r>
            <a:r>
              <a:rPr lang="en-US" altLang="zh-CN" sz="2000" b="1" dirty="0" err="1" smtClean="0">
                <a:solidFill>
                  <a:srgbClr val="000099"/>
                </a:solidFill>
                <a:latin typeface="Times New Roman" pitchFamily="18" charset="0"/>
                <a:ea typeface="+mn-ea"/>
                <a:cs typeface="Times New Roman" pitchFamily="18" charset="0"/>
              </a:rPr>
              <a:t>tRNAi</a:t>
            </a:r>
            <a:r>
              <a:rPr lang="zh-CN" altLang="en-US" sz="2000" b="1" dirty="0" smtClean="0">
                <a:solidFill>
                  <a:srgbClr val="000099"/>
                </a:solidFill>
                <a:latin typeface="Times New Roman" pitchFamily="18" charset="0"/>
                <a:ea typeface="+mn-ea"/>
                <a:cs typeface="Times New Roman" pitchFamily="18" charset="0"/>
              </a:rPr>
              <a:t>识别对应核糖体</a:t>
            </a:r>
            <a:r>
              <a:rPr lang="en-US" altLang="zh-CN" sz="2000" b="1" dirty="0" smtClean="0">
                <a:solidFill>
                  <a:srgbClr val="000099"/>
                </a:solidFill>
                <a:latin typeface="Times New Roman" pitchFamily="18" charset="0"/>
                <a:ea typeface="+mn-ea"/>
                <a:cs typeface="Times New Roman" pitchFamily="18" charset="0"/>
              </a:rPr>
              <a:t>P</a:t>
            </a:r>
            <a:r>
              <a:rPr lang="zh-CN" altLang="en-US" sz="2000" b="1" dirty="0" smtClean="0">
                <a:solidFill>
                  <a:srgbClr val="000099"/>
                </a:solidFill>
                <a:latin typeface="Times New Roman" pitchFamily="18" charset="0"/>
                <a:ea typeface="+mn-ea"/>
                <a:cs typeface="Times New Roman" pitchFamily="18" charset="0"/>
              </a:rPr>
              <a:t>位的</a:t>
            </a:r>
            <a:r>
              <a:rPr lang="en-US" altLang="zh-CN" sz="2000" b="1" dirty="0" smtClean="0">
                <a:solidFill>
                  <a:srgbClr val="000099"/>
                </a:solidFill>
                <a:latin typeface="Times New Roman" pitchFamily="18" charset="0"/>
                <a:ea typeface="+mn-ea"/>
                <a:cs typeface="Times New Roman" pitchFamily="18" charset="0"/>
              </a:rPr>
              <a:t>mRNA</a:t>
            </a:r>
            <a:r>
              <a:rPr lang="zh-CN" altLang="en-US" sz="2000" b="1" dirty="0" smtClean="0">
                <a:solidFill>
                  <a:srgbClr val="000099"/>
                </a:solidFill>
                <a:latin typeface="Times New Roman" pitchFamily="18" charset="0"/>
                <a:ea typeface="+mn-ea"/>
                <a:cs typeface="Times New Roman" pitchFamily="18" charset="0"/>
              </a:rPr>
              <a:t>起始密码子</a:t>
            </a:r>
            <a:r>
              <a:rPr lang="en-US" altLang="zh-CN" sz="2000" b="1" dirty="0" smtClean="0">
                <a:solidFill>
                  <a:srgbClr val="000099"/>
                </a:solidFill>
                <a:latin typeface="Times New Roman" pitchFamily="18" charset="0"/>
                <a:ea typeface="+mn-ea"/>
                <a:cs typeface="Times New Roman" pitchFamily="18" charset="0"/>
              </a:rPr>
              <a:t>AUG</a:t>
            </a:r>
            <a:r>
              <a:rPr lang="zh-CN" altLang="en-US" sz="2000" b="1" dirty="0" smtClean="0">
                <a:solidFill>
                  <a:srgbClr val="000099"/>
                </a:solidFill>
                <a:latin typeface="Times New Roman" pitchFamily="18" charset="0"/>
                <a:ea typeface="+mn-ea"/>
                <a:cs typeface="Times New Roman" pitchFamily="18" charset="0"/>
              </a:rPr>
              <a:t>，并与之结合，促进</a:t>
            </a:r>
            <a:r>
              <a:rPr lang="en-US" altLang="zh-CN" sz="2000" b="1" dirty="0" smtClean="0">
                <a:solidFill>
                  <a:srgbClr val="000099"/>
                </a:solidFill>
                <a:latin typeface="Times New Roman" pitchFamily="18" charset="0"/>
                <a:ea typeface="+mn-ea"/>
                <a:cs typeface="Times New Roman" pitchFamily="18" charset="0"/>
              </a:rPr>
              <a:t>mRNA</a:t>
            </a:r>
            <a:r>
              <a:rPr lang="zh-CN" altLang="en-US" sz="2000" b="1" dirty="0" smtClean="0">
                <a:solidFill>
                  <a:srgbClr val="000099"/>
                </a:solidFill>
                <a:latin typeface="Times New Roman" pitchFamily="18" charset="0"/>
                <a:ea typeface="+mn-ea"/>
                <a:cs typeface="Times New Roman" pitchFamily="18" charset="0"/>
              </a:rPr>
              <a:t>的准确就位。</a:t>
            </a:r>
            <a:endParaRPr lang="zh-CN" altLang="en-US" sz="2000" b="1" dirty="0">
              <a:solidFill>
                <a:srgbClr val="000099"/>
              </a:solidFill>
              <a:latin typeface="Times New Roman" pitchFamily="18" charset="0"/>
              <a:ea typeface="+mn-ea"/>
              <a:cs typeface="Times New Roman" pitchFamily="18" charset="0"/>
            </a:endParaRPr>
          </a:p>
        </p:txBody>
      </p:sp>
      <p:pic>
        <p:nvPicPr>
          <p:cNvPr id="675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28860" y="1714488"/>
            <a:ext cx="6317515" cy="4268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28530573"/>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6"/>
          <p:cNvSpPr>
            <a:spLocks noGrp="1"/>
          </p:cNvSpPr>
          <p:nvPr>
            <p:ph idx="1"/>
          </p:nvPr>
        </p:nvSpPr>
        <p:spPr>
          <a:xfrm>
            <a:off x="642938" y="905516"/>
            <a:ext cx="7772400" cy="1692275"/>
          </a:xfrm>
        </p:spPr>
        <p:txBody>
          <a:bodyPr/>
          <a:lstStyle/>
          <a:p>
            <a:pPr eaLnBrk="1" hangingPunct="1"/>
            <a:r>
              <a:rPr lang="en-US" altLang="zh-CN" dirty="0" smtClean="0"/>
              <a:t>eIF2</a:t>
            </a:r>
            <a:r>
              <a:rPr lang="zh-CN" altLang="en-US" dirty="0" smtClean="0"/>
              <a:t>的</a:t>
            </a:r>
            <a:r>
              <a:rPr lang="zh-CN" altLang="en-US" b="1" u="sng" dirty="0" smtClean="0">
                <a:solidFill>
                  <a:srgbClr val="FF0000"/>
                </a:solidFill>
              </a:rPr>
              <a:t>磷酸化调节</a:t>
            </a:r>
            <a:r>
              <a:rPr lang="zh-CN" altLang="en-US" dirty="0" smtClean="0"/>
              <a:t>对起始阶段有重要的控制作用。</a:t>
            </a:r>
            <a:endParaRPr lang="en-US" altLang="zh-CN" dirty="0" smtClean="0"/>
          </a:p>
        </p:txBody>
      </p:sp>
      <p:sp>
        <p:nvSpPr>
          <p:cNvPr id="29699" name="内容占位符 6"/>
          <p:cNvSpPr txBox="1">
            <a:spLocks/>
          </p:cNvSpPr>
          <p:nvPr/>
        </p:nvSpPr>
        <p:spPr bwMode="auto">
          <a:xfrm>
            <a:off x="617770" y="1988840"/>
            <a:ext cx="7914670" cy="2880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spcBef>
                <a:spcPts val="600"/>
              </a:spcBef>
              <a:spcAft>
                <a:spcPts val="600"/>
              </a:spcAft>
              <a:buClr>
                <a:srgbClr val="CC0000"/>
              </a:buClr>
              <a:buSzPct val="70000"/>
              <a:buFont typeface="Wingdings" pitchFamily="2" charset="2"/>
              <a:buChar char="u"/>
            </a:pPr>
            <a:r>
              <a:rPr lang="en-US" altLang="zh-CN" sz="2800" dirty="0">
                <a:solidFill>
                  <a:srgbClr val="000099"/>
                </a:solidFill>
                <a:latin typeface="Times New Roman" pitchFamily="18" charset="0"/>
                <a:ea typeface="华文新魏" pitchFamily="2" charset="-122"/>
                <a:cs typeface="Times New Roman" pitchFamily="18" charset="0"/>
              </a:rPr>
              <a:t>eIF-2α</a:t>
            </a:r>
            <a:r>
              <a:rPr lang="zh-CN" altLang="en-US" sz="2800" dirty="0">
                <a:solidFill>
                  <a:srgbClr val="000099"/>
                </a:solidFill>
                <a:latin typeface="Times New Roman" pitchFamily="18" charset="0"/>
                <a:ea typeface="华文新魏" pitchFamily="2" charset="-122"/>
                <a:cs typeface="Times New Roman" pitchFamily="18" charset="0"/>
              </a:rPr>
              <a:t>在特异激酶的作用下磷酸化后，使</a:t>
            </a:r>
            <a:r>
              <a:rPr lang="zh-CN" altLang="en-US" sz="2800" dirty="0">
                <a:solidFill>
                  <a:srgbClr val="FF0000"/>
                </a:solidFill>
                <a:latin typeface="Times New Roman" pitchFamily="18" charset="0"/>
                <a:ea typeface="华文新魏" pitchFamily="2" charset="-122"/>
                <a:cs typeface="Times New Roman" pitchFamily="18" charset="0"/>
              </a:rPr>
              <a:t>鸟苷酸交换因子</a:t>
            </a:r>
            <a:r>
              <a:rPr lang="zh-CN" altLang="en-US" sz="2800" dirty="0">
                <a:solidFill>
                  <a:srgbClr val="000099"/>
                </a:solidFill>
                <a:latin typeface="Times New Roman" pitchFamily="18" charset="0"/>
                <a:ea typeface="华文新魏" pitchFamily="2" charset="-122"/>
                <a:cs typeface="Times New Roman" pitchFamily="18" charset="0"/>
              </a:rPr>
              <a:t>（</a:t>
            </a:r>
            <a:r>
              <a:rPr lang="en-US" altLang="zh-CN" sz="2800" dirty="0">
                <a:solidFill>
                  <a:srgbClr val="FF0000"/>
                </a:solidFill>
                <a:latin typeface="Times New Roman" pitchFamily="18" charset="0"/>
                <a:ea typeface="华文新魏" pitchFamily="2" charset="-122"/>
                <a:cs typeface="Times New Roman" pitchFamily="18" charset="0"/>
              </a:rPr>
              <a:t>eIF-2B</a:t>
            </a:r>
            <a:r>
              <a:rPr lang="zh-CN" altLang="en-US" sz="2800" dirty="0">
                <a:solidFill>
                  <a:srgbClr val="FF0000"/>
                </a:solidFill>
                <a:latin typeface="Times New Roman" pitchFamily="18" charset="0"/>
                <a:ea typeface="华文新魏" pitchFamily="2" charset="-122"/>
                <a:cs typeface="Times New Roman" pitchFamily="18" charset="0"/>
              </a:rPr>
              <a:t>、</a:t>
            </a:r>
            <a:r>
              <a:rPr lang="en-US" altLang="zh-CN" sz="2800" dirty="0">
                <a:solidFill>
                  <a:srgbClr val="FF0000"/>
                </a:solidFill>
                <a:latin typeface="Times New Roman" pitchFamily="18" charset="0"/>
                <a:ea typeface="华文新魏" pitchFamily="2" charset="-122"/>
                <a:cs typeface="Times New Roman" pitchFamily="18" charset="0"/>
              </a:rPr>
              <a:t>GEF</a:t>
            </a:r>
            <a:r>
              <a:rPr lang="zh-CN" altLang="en-US" sz="2800" dirty="0">
                <a:solidFill>
                  <a:srgbClr val="000099"/>
                </a:solidFill>
                <a:latin typeface="Times New Roman" pitchFamily="18" charset="0"/>
                <a:ea typeface="华文新魏" pitchFamily="2" charset="-122"/>
                <a:cs typeface="Times New Roman" pitchFamily="18" charset="0"/>
              </a:rPr>
              <a:t>）与非活化状态的</a:t>
            </a:r>
            <a:r>
              <a:rPr lang="en-US" altLang="zh-CN" sz="2800" dirty="0">
                <a:solidFill>
                  <a:srgbClr val="000099"/>
                </a:solidFill>
                <a:latin typeface="Times New Roman" pitchFamily="18" charset="0"/>
                <a:ea typeface="华文新魏" pitchFamily="2" charset="-122"/>
                <a:cs typeface="Times New Roman" pitchFamily="18" charset="0"/>
              </a:rPr>
              <a:t>eIF-2GDP</a:t>
            </a:r>
            <a:r>
              <a:rPr lang="zh-CN" altLang="en-US" sz="2800" dirty="0">
                <a:solidFill>
                  <a:srgbClr val="000099"/>
                </a:solidFill>
                <a:latin typeface="Times New Roman" pitchFamily="18" charset="0"/>
                <a:ea typeface="华文新魏" pitchFamily="2" charset="-122"/>
                <a:cs typeface="Times New Roman" pitchFamily="18" charset="0"/>
              </a:rPr>
              <a:t>紧密结合在一起</a:t>
            </a:r>
            <a:r>
              <a:rPr lang="zh-CN" altLang="en-US" sz="2800" dirty="0" smtClean="0">
                <a:solidFill>
                  <a:srgbClr val="000099"/>
                </a:solidFill>
                <a:latin typeface="Times New Roman" pitchFamily="18" charset="0"/>
                <a:ea typeface="华文新魏" pitchFamily="2" charset="-122"/>
                <a:cs typeface="Times New Roman" pitchFamily="18" charset="0"/>
              </a:rPr>
              <a:t>，妨碍了</a:t>
            </a:r>
            <a:r>
              <a:rPr lang="en-US" altLang="zh-CN" sz="2800" dirty="0" smtClean="0">
                <a:solidFill>
                  <a:srgbClr val="000099"/>
                </a:solidFill>
                <a:latin typeface="Times New Roman" pitchFamily="18" charset="0"/>
                <a:ea typeface="华文新魏" pitchFamily="2" charset="-122"/>
                <a:cs typeface="Times New Roman" pitchFamily="18" charset="0"/>
              </a:rPr>
              <a:t>eIF-2</a:t>
            </a:r>
            <a:r>
              <a:rPr lang="zh-CN" altLang="en-US" sz="2800" dirty="0" smtClean="0">
                <a:solidFill>
                  <a:srgbClr val="000099"/>
                </a:solidFill>
                <a:latin typeface="Times New Roman" pitchFamily="18" charset="0"/>
                <a:ea typeface="华文新魏" pitchFamily="2" charset="-122"/>
                <a:cs typeface="Times New Roman" pitchFamily="18" charset="0"/>
              </a:rPr>
              <a:t>的再循环利</a:t>
            </a:r>
            <a:endParaRPr lang="zh-CN" altLang="en-US" sz="2800" dirty="0">
              <a:solidFill>
                <a:srgbClr val="000099"/>
              </a:solidFill>
              <a:latin typeface="Times New Roman" pitchFamily="18" charset="0"/>
              <a:ea typeface="华文新魏" pitchFamily="2" charset="-122"/>
              <a:cs typeface="Times New Roman" pitchFamily="18" charset="0"/>
            </a:endParaRPr>
          </a:p>
        </p:txBody>
      </p:sp>
      <p:sp>
        <p:nvSpPr>
          <p:cNvPr id="29701" name="日期占位符 1"/>
          <p:cNvSpPr>
            <a:spLocks noGrp="1"/>
          </p:cNvSpPr>
          <p:nvPr>
            <p:ph type="dt" sz="quarter" idx="10"/>
          </p:nvPr>
        </p:nvSpPr>
        <p:spPr/>
        <p:txBody>
          <a:bodyPr/>
          <a:lstStyle/>
          <a:p>
            <a:pPr fontAlgn="base">
              <a:spcBef>
                <a:spcPct val="0"/>
              </a:spcBef>
              <a:spcAft>
                <a:spcPct val="0"/>
              </a:spcAft>
              <a:defRPr/>
            </a:pPr>
            <a:fld id="{09281AC9-3DEA-4A2E-B0DB-B7ACC737AEFA}" type="datetime1">
              <a:rPr lang="zh-CN" altLang="en-US" smtClean="0"/>
              <a:pPr fontAlgn="base">
                <a:spcBef>
                  <a:spcPct val="0"/>
                </a:spcBef>
                <a:spcAft>
                  <a:spcPct val="0"/>
                </a:spcAft>
                <a:defRPr/>
              </a:pPr>
              <a:t>2018/11/28</a:t>
            </a:fld>
            <a:endParaRPr lang="zh-CN" altLang="en-US" smtClean="0"/>
          </a:p>
        </p:txBody>
      </p:sp>
      <p:sp>
        <p:nvSpPr>
          <p:cNvPr id="29702" name="页脚占位符 2"/>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29703" name="灯片编号占位符 3"/>
          <p:cNvSpPr>
            <a:spLocks noGrp="1"/>
          </p:cNvSpPr>
          <p:nvPr>
            <p:ph type="sldNum" sz="quarter" idx="12"/>
          </p:nvPr>
        </p:nvSpPr>
        <p:spPr/>
        <p:txBody>
          <a:bodyPr/>
          <a:lstStyle/>
          <a:p>
            <a:pPr fontAlgn="base">
              <a:spcBef>
                <a:spcPct val="0"/>
              </a:spcBef>
              <a:spcAft>
                <a:spcPct val="0"/>
              </a:spcAft>
              <a:defRPr/>
            </a:pPr>
            <a:fld id="{17CF5979-81FB-46BF-98D6-D603F8833442}" type="slidenum">
              <a:rPr lang="zh-CN" altLang="en-US" smtClean="0"/>
              <a:pPr fontAlgn="base">
                <a:spcBef>
                  <a:spcPct val="0"/>
                </a:spcBef>
                <a:spcAft>
                  <a:spcPct val="0"/>
                </a:spcAft>
                <a:defRPr/>
              </a:pPr>
              <a:t>11</a:t>
            </a:fld>
            <a:endParaRPr lang="zh-CN" altLang="en-US" smtClean="0"/>
          </a:p>
        </p:txBody>
      </p:sp>
      <p:sp>
        <p:nvSpPr>
          <p:cNvPr id="8" name="内容占位符 6"/>
          <p:cNvSpPr txBox="1">
            <a:spLocks/>
          </p:cNvSpPr>
          <p:nvPr/>
        </p:nvSpPr>
        <p:spPr bwMode="auto">
          <a:xfrm>
            <a:off x="971600" y="3356992"/>
            <a:ext cx="3456384" cy="2880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marL="0" indent="0" eaLnBrk="1" hangingPunct="1">
              <a:spcBef>
                <a:spcPts val="600"/>
              </a:spcBef>
              <a:spcAft>
                <a:spcPts val="600"/>
              </a:spcAft>
              <a:buClr>
                <a:srgbClr val="CC0000"/>
              </a:buClr>
              <a:buSzPct val="70000"/>
            </a:pPr>
            <a:r>
              <a:rPr lang="zh-CN" altLang="en-US" sz="2800" dirty="0" smtClean="0">
                <a:solidFill>
                  <a:srgbClr val="000099"/>
                </a:solidFill>
                <a:latin typeface="Times New Roman" pitchFamily="18" charset="0"/>
                <a:ea typeface="华文新魏" pitchFamily="2" charset="-122"/>
                <a:cs typeface="Times New Roman" pitchFamily="18" charset="0"/>
              </a:rPr>
              <a:t>用</a:t>
            </a:r>
            <a:r>
              <a:rPr lang="zh-CN" altLang="en-US" sz="2800" dirty="0">
                <a:solidFill>
                  <a:srgbClr val="000099"/>
                </a:solidFill>
                <a:latin typeface="Times New Roman" pitchFamily="18" charset="0"/>
                <a:ea typeface="华文新魏" pitchFamily="2" charset="-122"/>
                <a:cs typeface="Times New Roman" pitchFamily="18" charset="0"/>
              </a:rPr>
              <a:t>，从而影响</a:t>
            </a:r>
            <a:r>
              <a:rPr lang="en-US" altLang="zh-CN" sz="2800" b="1" dirty="0">
                <a:solidFill>
                  <a:srgbClr val="C00000"/>
                </a:solidFill>
                <a:latin typeface="Times New Roman" pitchFamily="18" charset="0"/>
                <a:ea typeface="华文新魏" pitchFamily="2" charset="-122"/>
                <a:cs typeface="Times New Roman" pitchFamily="18" charset="0"/>
              </a:rPr>
              <a:t>eIF-2-GTP-Met-tRNAi</a:t>
            </a:r>
            <a:r>
              <a:rPr lang="en-US" altLang="zh-CN" sz="2800" b="1" baseline="30000" dirty="0">
                <a:solidFill>
                  <a:srgbClr val="C00000"/>
                </a:solidFill>
                <a:latin typeface="Times New Roman" pitchFamily="18" charset="0"/>
                <a:ea typeface="华文新魏" pitchFamily="2" charset="-122"/>
                <a:cs typeface="Times New Roman" pitchFamily="18" charset="0"/>
              </a:rPr>
              <a:t>met</a:t>
            </a:r>
            <a:r>
              <a:rPr lang="zh-CN" altLang="en-US" sz="2800" dirty="0">
                <a:solidFill>
                  <a:srgbClr val="000099"/>
                </a:solidFill>
                <a:latin typeface="Times New Roman" pitchFamily="18" charset="0"/>
                <a:ea typeface="华文新魏" pitchFamily="2" charset="-122"/>
                <a:cs typeface="Times New Roman" pitchFamily="18" charset="0"/>
              </a:rPr>
              <a:t>前起始复合物的形成，抑制了蛋白质合成的起始。</a:t>
            </a:r>
          </a:p>
        </p:txBody>
      </p:sp>
      <p:pic>
        <p:nvPicPr>
          <p:cNvPr id="65540" name="Picture 4" descr="The eIF-2 cycle"/>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l="22738" t="5301" r="5124" b="5732"/>
          <a:stretch/>
        </p:blipFill>
        <p:spPr bwMode="auto">
          <a:xfrm>
            <a:off x="4644008" y="4005064"/>
            <a:ext cx="3607358" cy="254223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组合 6"/>
          <p:cNvGrpSpPr/>
          <p:nvPr/>
        </p:nvGrpSpPr>
        <p:grpSpPr>
          <a:xfrm>
            <a:off x="6876256" y="3645024"/>
            <a:ext cx="504056" cy="1044116"/>
            <a:chOff x="6876256" y="3645024"/>
            <a:chExt cx="504056" cy="1044116"/>
          </a:xfrm>
          <a:effectLst>
            <a:glow rad="139700">
              <a:schemeClr val="accent2">
                <a:satMod val="175000"/>
                <a:alpha val="40000"/>
              </a:schemeClr>
            </a:glow>
          </a:effectLst>
        </p:grpSpPr>
        <p:sp>
          <p:nvSpPr>
            <p:cNvPr id="2" name="椭圆 1"/>
            <p:cNvSpPr/>
            <p:nvPr/>
          </p:nvSpPr>
          <p:spPr>
            <a:xfrm>
              <a:off x="6876256" y="3645024"/>
              <a:ext cx="504056" cy="504056"/>
            </a:xfrm>
            <a:prstGeom prst="ellipse">
              <a:avLst/>
            </a:prstGeom>
            <a:solidFill>
              <a:srgbClr val="FF0000"/>
            </a:solidFill>
            <a:ln>
              <a:solidFill>
                <a:srgbClr val="FF00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2"/>
                  </a:solidFill>
                  <a:latin typeface="Times New Roman" pitchFamily="18" charset="0"/>
                  <a:cs typeface="Times New Roman" pitchFamily="18" charset="0"/>
                </a:rPr>
                <a:t>P</a:t>
              </a:r>
              <a:endParaRPr lang="zh-CN" altLang="en-US" sz="2400" b="1" dirty="0">
                <a:solidFill>
                  <a:schemeClr val="bg2"/>
                </a:solidFill>
                <a:latin typeface="Times New Roman" pitchFamily="18" charset="0"/>
                <a:cs typeface="Times New Roman" pitchFamily="18" charset="0"/>
              </a:endParaRPr>
            </a:p>
          </p:txBody>
        </p:sp>
        <p:cxnSp>
          <p:nvCxnSpPr>
            <p:cNvPr id="4" name="直接连接符 3"/>
            <p:cNvCxnSpPr/>
            <p:nvPr/>
          </p:nvCxnSpPr>
          <p:spPr>
            <a:xfrm>
              <a:off x="7128284" y="4149080"/>
              <a:ext cx="0" cy="5400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48264" y="4689140"/>
              <a:ext cx="3600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6300192" y="5733256"/>
            <a:ext cx="1008112" cy="705803"/>
            <a:chOff x="6300192" y="5733256"/>
            <a:chExt cx="1008112" cy="705803"/>
          </a:xfrm>
        </p:grpSpPr>
        <p:sp>
          <p:nvSpPr>
            <p:cNvPr id="5" name="椭圆 4"/>
            <p:cNvSpPr/>
            <p:nvPr/>
          </p:nvSpPr>
          <p:spPr>
            <a:xfrm>
              <a:off x="6447687" y="6007011"/>
              <a:ext cx="860617" cy="432048"/>
            </a:xfrm>
            <a:prstGeom prst="ellipse">
              <a:avLst/>
            </a:prstGeo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162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B0F0"/>
                  </a:solidFill>
                  <a:latin typeface="Times New Roman" pitchFamily="18" charset="0"/>
                  <a:cs typeface="Times New Roman" pitchFamily="18" charset="0"/>
                </a:rPr>
                <a:t>eIF-2B</a:t>
              </a:r>
              <a:endParaRPr lang="zh-CN" altLang="en-US" sz="1200" b="1" dirty="0">
                <a:solidFill>
                  <a:srgbClr val="00B0F0"/>
                </a:solidFill>
                <a:latin typeface="Times New Roman" pitchFamily="18" charset="0"/>
                <a:cs typeface="Times New Roman" pitchFamily="18" charset="0"/>
              </a:endParaRPr>
            </a:p>
          </p:txBody>
        </p:sp>
        <p:sp>
          <p:nvSpPr>
            <p:cNvPr id="3" name="椭圆 2"/>
            <p:cNvSpPr/>
            <p:nvPr/>
          </p:nvSpPr>
          <p:spPr>
            <a:xfrm>
              <a:off x="6300192" y="5733256"/>
              <a:ext cx="828092" cy="360040"/>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rgbClr val="FF0000"/>
                  </a:solidFill>
                  <a:latin typeface="Times New Roman" pitchFamily="18" charset="0"/>
                  <a:cs typeface="Times New Roman" pitchFamily="18" charset="0"/>
                </a:rPr>
                <a:t>eIF-2</a:t>
              </a:r>
              <a:r>
                <a:rPr lang="en-US" altLang="zh-CN" sz="1100" b="1" dirty="0" smtClean="0">
                  <a:solidFill>
                    <a:srgbClr val="FF0000"/>
                  </a:solidFill>
                  <a:latin typeface="Symbol" pitchFamily="18" charset="2"/>
                  <a:cs typeface="Times New Roman" pitchFamily="18" charset="0"/>
                </a:rPr>
                <a:t>a</a:t>
              </a:r>
              <a:endParaRPr lang="zh-CN" altLang="en-US" sz="1100" b="1" dirty="0">
                <a:solidFill>
                  <a:srgbClr val="FF0000"/>
                </a:solidFill>
                <a:latin typeface="Symbol" pitchFamily="18" charset="2"/>
                <a:cs typeface="Times New Roman" pitchFamily="18" charset="0"/>
              </a:endParaRPr>
            </a:p>
          </p:txBody>
        </p:sp>
      </p:grpSp>
      <p:grpSp>
        <p:nvGrpSpPr>
          <p:cNvPr id="16" name="组合 15"/>
          <p:cNvGrpSpPr/>
          <p:nvPr/>
        </p:nvGrpSpPr>
        <p:grpSpPr>
          <a:xfrm rot="2424066">
            <a:off x="6877995" y="5733256"/>
            <a:ext cx="1008112" cy="705803"/>
            <a:chOff x="6300192" y="5733256"/>
            <a:chExt cx="1008112" cy="705803"/>
          </a:xfrm>
        </p:grpSpPr>
        <p:sp>
          <p:nvSpPr>
            <p:cNvPr id="17" name="椭圆 16"/>
            <p:cNvSpPr/>
            <p:nvPr/>
          </p:nvSpPr>
          <p:spPr>
            <a:xfrm>
              <a:off x="6447687" y="6007011"/>
              <a:ext cx="860617" cy="432048"/>
            </a:xfrm>
            <a:prstGeom prst="ellipse">
              <a:avLst/>
            </a:prstGeo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162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B0F0"/>
                  </a:solidFill>
                  <a:latin typeface="Times New Roman" pitchFamily="18" charset="0"/>
                  <a:cs typeface="Times New Roman" pitchFamily="18" charset="0"/>
                </a:rPr>
                <a:t>eIF-2B</a:t>
              </a:r>
              <a:endParaRPr lang="zh-CN" altLang="en-US" sz="1200" b="1" dirty="0">
                <a:solidFill>
                  <a:srgbClr val="00B0F0"/>
                </a:solidFill>
                <a:latin typeface="Times New Roman" pitchFamily="18" charset="0"/>
                <a:cs typeface="Times New Roman" pitchFamily="18" charset="0"/>
              </a:endParaRPr>
            </a:p>
          </p:txBody>
        </p:sp>
        <p:sp>
          <p:nvSpPr>
            <p:cNvPr id="18" name="椭圆 17"/>
            <p:cNvSpPr/>
            <p:nvPr/>
          </p:nvSpPr>
          <p:spPr>
            <a:xfrm>
              <a:off x="6300192" y="5733256"/>
              <a:ext cx="828092" cy="360040"/>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rgbClr val="FF0000"/>
                  </a:solidFill>
                  <a:latin typeface="Times New Roman" pitchFamily="18" charset="0"/>
                  <a:cs typeface="Times New Roman" pitchFamily="18" charset="0"/>
                </a:rPr>
                <a:t>eIF-2</a:t>
              </a:r>
              <a:r>
                <a:rPr lang="en-US" altLang="zh-CN" sz="1100" b="1" dirty="0" smtClean="0">
                  <a:solidFill>
                    <a:srgbClr val="FF0000"/>
                  </a:solidFill>
                  <a:latin typeface="Symbol" pitchFamily="18" charset="2"/>
                  <a:cs typeface="Times New Roman" pitchFamily="18" charset="0"/>
                </a:rPr>
                <a:t>a</a:t>
              </a:r>
              <a:endParaRPr lang="zh-CN" altLang="en-US" sz="1100" b="1" dirty="0">
                <a:solidFill>
                  <a:srgbClr val="FF0000"/>
                </a:solidFill>
                <a:latin typeface="Symbol" pitchFamily="18" charset="2"/>
                <a:cs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endParaRPr lang="zh-CN" altLang="en-US" smtClean="0"/>
          </a:p>
        </p:txBody>
      </p:sp>
      <p:sp>
        <p:nvSpPr>
          <p:cNvPr id="3" name="标题 2"/>
          <p:cNvSpPr>
            <a:spLocks noGrp="1"/>
          </p:cNvSpPr>
          <p:nvPr>
            <p:ph type="title"/>
          </p:nvPr>
        </p:nvSpPr>
        <p:spPr/>
        <p:txBody>
          <a:bodyPr/>
          <a:lstStyle/>
          <a:p>
            <a:pPr>
              <a:defRPr/>
            </a:pPr>
            <a:endParaRPr lang="zh-CN" altLang="en-US"/>
          </a:p>
        </p:txBody>
      </p:sp>
      <p:sp>
        <p:nvSpPr>
          <p:cNvPr id="4" name="日期占位符 3"/>
          <p:cNvSpPr>
            <a:spLocks noGrp="1"/>
          </p:cNvSpPr>
          <p:nvPr>
            <p:ph type="dt" sz="quarter" idx="10"/>
          </p:nvPr>
        </p:nvSpPr>
        <p:spPr/>
        <p:txBody>
          <a:bodyPr/>
          <a:lstStyle/>
          <a:p>
            <a:pPr>
              <a:defRPr/>
            </a:pPr>
            <a:fld id="{A48A275C-6955-4058-A8DC-B97296FCD956}" type="datetime1">
              <a:rPr lang="zh-CN" altLang="en-US" smtClean="0"/>
              <a:pPr>
                <a:defRPr/>
              </a:pPr>
              <a:t>2018/11/28</a:t>
            </a:fld>
            <a:endParaRPr lang="zh-CN" altLang="en-US"/>
          </a:p>
        </p:txBody>
      </p:sp>
      <p:sp>
        <p:nvSpPr>
          <p:cNvPr id="5" name="页脚占位符 4"/>
          <p:cNvSpPr>
            <a:spLocks noGrp="1"/>
          </p:cNvSpPr>
          <p:nvPr>
            <p:ph type="ftr" sz="quarter" idx="11"/>
          </p:nvPr>
        </p:nvSpPr>
        <p:spPr/>
        <p:txBody>
          <a:bodyPr/>
          <a:lstStyle/>
          <a:p>
            <a:pPr>
              <a:defRPr/>
            </a:pPr>
            <a:r>
              <a:rPr lang="zh-CN" altLang="en-US" smtClean="0"/>
              <a:t>药学院 金晶</a:t>
            </a:r>
            <a:endParaRPr lang="zh-CN" altLang="en-US"/>
          </a:p>
        </p:txBody>
      </p:sp>
      <p:sp>
        <p:nvSpPr>
          <p:cNvPr id="6" name="灯片编号占位符 5"/>
          <p:cNvSpPr>
            <a:spLocks noGrp="1"/>
          </p:cNvSpPr>
          <p:nvPr>
            <p:ph type="sldNum" sz="quarter" idx="12"/>
          </p:nvPr>
        </p:nvSpPr>
        <p:spPr/>
        <p:txBody>
          <a:bodyPr/>
          <a:lstStyle/>
          <a:p>
            <a:pPr>
              <a:defRPr/>
            </a:pPr>
            <a:fld id="{18516046-9323-4882-BC76-B1A4A6286200}" type="slidenum">
              <a:rPr lang="zh-CN" altLang="en-US" smtClean="0"/>
              <a:pPr>
                <a:defRPr/>
              </a:pPr>
              <a:t>12</a:t>
            </a:fld>
            <a:endParaRPr lang="zh-CN" altLang="en-US"/>
          </a:p>
        </p:txBody>
      </p:sp>
      <p:pic>
        <p:nvPicPr>
          <p:cNvPr id="30727" name="Picture 2" descr="Recycling of eIF2 by eIF2B and Regulation by eIF2a Kinases"/>
          <p:cNvPicPr>
            <a:picLocks noChangeAspect="1" noChangeArrowheads="1"/>
          </p:cNvPicPr>
          <p:nvPr/>
        </p:nvPicPr>
        <p:blipFill>
          <a:blip r:embed="rId2">
            <a:extLst>
              <a:ext uri="{28A0092B-C50C-407E-A947-70E740481C1C}">
                <a14:useLocalDpi xmlns="" xmlns:a14="http://schemas.microsoft.com/office/drawing/2010/main" val="0"/>
              </a:ext>
            </a:extLst>
          </a:blip>
          <a:srcRect t="4387" b="4045"/>
          <a:stretch>
            <a:fillRect/>
          </a:stretch>
        </p:blipFill>
        <p:spPr bwMode="auto">
          <a:xfrm>
            <a:off x="714375" y="500063"/>
            <a:ext cx="8269288" cy="602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9"/>
          <p:cNvGrpSpPr>
            <a:grpSpLocks/>
          </p:cNvGrpSpPr>
          <p:nvPr/>
        </p:nvGrpSpPr>
        <p:grpSpPr bwMode="auto">
          <a:xfrm>
            <a:off x="642938" y="1182688"/>
            <a:ext cx="7343775" cy="5491162"/>
            <a:chOff x="792100" y="1340768"/>
            <a:chExt cx="7343775" cy="5490898"/>
          </a:xfrm>
        </p:grpSpPr>
        <p:pic>
          <p:nvPicPr>
            <p:cNvPr id="31755"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792100" y="1471203"/>
              <a:ext cx="7343775" cy="528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椭圆 3"/>
            <p:cNvSpPr/>
            <p:nvPr/>
          </p:nvSpPr>
          <p:spPr>
            <a:xfrm>
              <a:off x="5076762" y="1340768"/>
              <a:ext cx="1447800" cy="495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solidFill>
                    <a:schemeClr val="bg2"/>
                  </a:solidFill>
                </a:rPr>
                <a:t>eIF2</a:t>
              </a:r>
              <a:r>
                <a:rPr lang="zh-CN" altLang="en-US" sz="1600" b="1" dirty="0">
                  <a:solidFill>
                    <a:schemeClr val="bg2"/>
                  </a:solidFill>
                </a:rPr>
                <a:t>激酶</a:t>
              </a:r>
            </a:p>
          </p:txBody>
        </p:sp>
        <p:sp>
          <p:nvSpPr>
            <p:cNvPr id="12" name="圆角矩形 11"/>
            <p:cNvSpPr/>
            <p:nvPr/>
          </p:nvSpPr>
          <p:spPr>
            <a:xfrm>
              <a:off x="1835087" y="2375768"/>
              <a:ext cx="1296988" cy="258750"/>
            </a:xfrm>
            <a:prstGeom prst="roundRect">
              <a:avLst>
                <a:gd name="adj" fmla="val 41156"/>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chemeClr val="bg2"/>
                  </a:solidFill>
                </a:rPr>
                <a:t>磷酸酶</a:t>
              </a:r>
            </a:p>
          </p:txBody>
        </p:sp>
        <p:sp>
          <p:nvSpPr>
            <p:cNvPr id="13" name="圆角矩形 12"/>
            <p:cNvSpPr/>
            <p:nvPr/>
          </p:nvSpPr>
          <p:spPr>
            <a:xfrm>
              <a:off x="3995675" y="4293376"/>
              <a:ext cx="936625" cy="360345"/>
            </a:xfrm>
            <a:prstGeom prst="roundRect">
              <a:avLst>
                <a:gd name="adj" fmla="val 38436"/>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t>eIF-2B</a:t>
              </a:r>
              <a:endParaRPr lang="zh-CN" altLang="en-US" b="1" dirty="0"/>
            </a:p>
          </p:txBody>
        </p:sp>
        <p:cxnSp>
          <p:nvCxnSpPr>
            <p:cNvPr id="15" name="直接箭头连接符 14"/>
            <p:cNvCxnSpPr/>
            <p:nvPr/>
          </p:nvCxnSpPr>
          <p:spPr>
            <a:xfrm flipH="1">
              <a:off x="4463987" y="1588406"/>
              <a:ext cx="612775" cy="1396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1760" name="组合 17"/>
            <p:cNvGrpSpPr>
              <a:grpSpLocks/>
            </p:cNvGrpSpPr>
            <p:nvPr/>
          </p:nvGrpSpPr>
          <p:grpSpPr bwMode="auto">
            <a:xfrm>
              <a:off x="7167900" y="1340768"/>
              <a:ext cx="877163" cy="675048"/>
              <a:chOff x="7423188" y="2060848"/>
              <a:chExt cx="877163" cy="675048"/>
            </a:xfrm>
          </p:grpSpPr>
          <p:sp>
            <p:nvSpPr>
              <p:cNvPr id="31767" name="TextBox 4"/>
              <p:cNvSpPr txBox="1">
                <a:spLocks noChangeArrowheads="1"/>
              </p:cNvSpPr>
              <p:nvPr/>
            </p:nvSpPr>
            <p:spPr bwMode="auto">
              <a:xfrm>
                <a:off x="7423188" y="2366564"/>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chemeClr val="bg2"/>
                    </a:solidFill>
                    <a:ea typeface="华文新魏" pitchFamily="2" charset="-122"/>
                  </a:rPr>
                  <a:t>血红素</a:t>
                </a:r>
              </a:p>
            </p:txBody>
          </p:sp>
          <p:sp>
            <p:nvSpPr>
              <p:cNvPr id="17" name="椭圆 16"/>
              <p:cNvSpPr/>
              <p:nvPr/>
            </p:nvSpPr>
            <p:spPr>
              <a:xfrm>
                <a:off x="7740288" y="2060848"/>
                <a:ext cx="222250" cy="314310"/>
              </a:xfrm>
              <a:prstGeom prst="ellipse">
                <a:avLst/>
              </a:prstGeom>
              <a:solidFill>
                <a:srgbClr val="FF0000"/>
              </a:solidFill>
              <a:ln/>
            </p:spPr>
            <p:style>
              <a:lnRef idx="1">
                <a:schemeClr val="accent3"/>
              </a:lnRef>
              <a:fillRef idx="1003">
                <a:schemeClr val="lt2"/>
              </a:fillRef>
              <a:effectRef idx="2">
                <a:schemeClr val="accent3"/>
              </a:effectRef>
              <a:fontRef idx="minor">
                <a:schemeClr val="lt1"/>
              </a:fontRef>
            </p:style>
            <p:txBody>
              <a:bodyPr anchor="ctr"/>
              <a:lstStyle/>
              <a:p>
                <a:pPr algn="ctr" fontAlgn="auto">
                  <a:spcBef>
                    <a:spcPts val="0"/>
                  </a:spcBef>
                  <a:spcAft>
                    <a:spcPts val="0"/>
                  </a:spcAft>
                  <a:defRPr/>
                </a:pPr>
                <a:endParaRPr lang="zh-CN" altLang="en-US"/>
              </a:p>
            </p:txBody>
          </p:sp>
        </p:grpSp>
        <p:cxnSp>
          <p:nvCxnSpPr>
            <p:cNvPr id="20" name="直接连接符 19"/>
            <p:cNvCxnSpPr/>
            <p:nvPr/>
          </p:nvCxnSpPr>
          <p:spPr>
            <a:xfrm rot="10800000">
              <a:off x="6649975" y="1515385"/>
              <a:ext cx="690562"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49975" y="1383628"/>
              <a:ext cx="0" cy="3174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2484375" y="4293376"/>
              <a:ext cx="1511300" cy="1793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4932300" y="4293376"/>
              <a:ext cx="1511300" cy="1793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765" name="TextBox 28"/>
            <p:cNvSpPr txBox="1">
              <a:spLocks noChangeArrowheads="1"/>
            </p:cNvSpPr>
            <p:nvPr/>
          </p:nvSpPr>
          <p:spPr bwMode="auto">
            <a:xfrm>
              <a:off x="1397029" y="6431616"/>
              <a:ext cx="12105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sz="2000">
                  <a:solidFill>
                    <a:schemeClr val="bg2"/>
                  </a:solidFill>
                  <a:ea typeface="华文新魏" pitchFamily="2" charset="-122"/>
                </a:rPr>
                <a:t>翻译起始</a:t>
              </a:r>
            </a:p>
          </p:txBody>
        </p:sp>
        <p:sp>
          <p:nvSpPr>
            <p:cNvPr id="31766" name="TextBox 31"/>
            <p:cNvSpPr txBox="1">
              <a:spLocks noChangeArrowheads="1"/>
            </p:cNvSpPr>
            <p:nvPr/>
          </p:nvSpPr>
          <p:spPr bwMode="auto">
            <a:xfrm>
              <a:off x="6338630" y="6053302"/>
              <a:ext cx="12105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sz="2000">
                  <a:solidFill>
                    <a:schemeClr val="bg2"/>
                  </a:solidFill>
                  <a:ea typeface="华文新魏" pitchFamily="2" charset="-122"/>
                </a:rPr>
                <a:t>翻译终止</a:t>
              </a:r>
            </a:p>
          </p:txBody>
        </p:sp>
      </p:grpSp>
      <p:sp>
        <p:nvSpPr>
          <p:cNvPr id="31747" name="TextBox 30"/>
          <p:cNvSpPr txBox="1">
            <a:spLocks noChangeArrowheads="1"/>
          </p:cNvSpPr>
          <p:nvPr/>
        </p:nvSpPr>
        <p:spPr bwMode="auto">
          <a:xfrm>
            <a:off x="6167438" y="1960563"/>
            <a:ext cx="27241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chemeClr val="bg2"/>
                </a:solidFill>
                <a:ea typeface="华文新魏" pitchFamily="2" charset="-122"/>
              </a:rPr>
              <a:t>血红素降低时，激酶活化</a:t>
            </a:r>
          </a:p>
        </p:txBody>
      </p:sp>
      <p:sp>
        <p:nvSpPr>
          <p:cNvPr id="31748" name="TextBox 2047"/>
          <p:cNvSpPr txBox="1">
            <a:spLocks noChangeArrowheads="1"/>
          </p:cNvSpPr>
          <p:nvPr/>
        </p:nvSpPr>
        <p:spPr bwMode="auto">
          <a:xfrm>
            <a:off x="3424315" y="4724400"/>
            <a:ext cx="2587799"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algn="ctr" eaLnBrk="1" hangingPunct="1"/>
            <a:r>
              <a:rPr lang="en-US" altLang="zh-CN" b="1" dirty="0">
                <a:solidFill>
                  <a:srgbClr val="FF0000"/>
                </a:solidFill>
                <a:latin typeface="Times New Roman" pitchFamily="18" charset="0"/>
                <a:ea typeface="华文新魏" pitchFamily="2" charset="-122"/>
                <a:cs typeface="Times New Roman" pitchFamily="18" charset="0"/>
              </a:rPr>
              <a:t>eIF-2B</a:t>
            </a:r>
            <a:r>
              <a:rPr lang="zh-CN" altLang="en-US" b="1" dirty="0">
                <a:solidFill>
                  <a:srgbClr val="FF0000"/>
                </a:solidFill>
                <a:latin typeface="Times New Roman" pitchFamily="18" charset="0"/>
                <a:ea typeface="华文新魏" pitchFamily="2" charset="-122"/>
                <a:cs typeface="Times New Roman" pitchFamily="18" charset="0"/>
              </a:rPr>
              <a:t>被耗竭时，</a:t>
            </a:r>
            <a:r>
              <a:rPr lang="en-US" altLang="zh-CN" b="1" dirty="0" smtClean="0">
                <a:solidFill>
                  <a:srgbClr val="FF0000"/>
                </a:solidFill>
                <a:latin typeface="Times New Roman" pitchFamily="18" charset="0"/>
                <a:ea typeface="华文新魏" pitchFamily="2" charset="-122"/>
                <a:cs typeface="Times New Roman" pitchFamily="18" charset="0"/>
              </a:rPr>
              <a:t>eIF-2-GDP</a:t>
            </a:r>
            <a:r>
              <a:rPr lang="zh-CN" altLang="en-US" b="1" dirty="0">
                <a:solidFill>
                  <a:srgbClr val="FF0000"/>
                </a:solidFill>
                <a:latin typeface="Times New Roman" pitchFamily="18" charset="0"/>
                <a:ea typeface="华文新魏" pitchFamily="2" charset="-122"/>
                <a:cs typeface="Times New Roman" pitchFamily="18" charset="0"/>
              </a:rPr>
              <a:t>不能转化为</a:t>
            </a:r>
            <a:r>
              <a:rPr lang="en-US" altLang="zh-CN" b="1" dirty="0">
                <a:solidFill>
                  <a:srgbClr val="FF0000"/>
                </a:solidFill>
                <a:latin typeface="Times New Roman" pitchFamily="18" charset="0"/>
                <a:ea typeface="华文新魏" pitchFamily="2" charset="-122"/>
                <a:cs typeface="Times New Roman" pitchFamily="18" charset="0"/>
              </a:rPr>
              <a:t>GTP</a:t>
            </a:r>
            <a:r>
              <a:rPr lang="zh-CN" altLang="en-US" b="1" dirty="0">
                <a:solidFill>
                  <a:srgbClr val="FF0000"/>
                </a:solidFill>
                <a:latin typeface="Times New Roman" pitchFamily="18" charset="0"/>
                <a:ea typeface="华文新魏" pitchFamily="2" charset="-122"/>
                <a:cs typeface="Times New Roman" pitchFamily="18" charset="0"/>
              </a:rPr>
              <a:t>，翻译不能起始。</a:t>
            </a:r>
            <a:endParaRPr lang="en-US" altLang="zh-CN" b="1" dirty="0">
              <a:solidFill>
                <a:srgbClr val="FF0000"/>
              </a:solidFill>
              <a:latin typeface="Times New Roman" pitchFamily="18" charset="0"/>
              <a:ea typeface="华文新魏" pitchFamily="2" charset="-122"/>
              <a:cs typeface="Times New Roman" pitchFamily="18" charset="0"/>
            </a:endParaRPr>
          </a:p>
          <a:p>
            <a:pPr algn="ctr" eaLnBrk="1" hangingPunct="1"/>
            <a:r>
              <a:rPr lang="zh-CN" altLang="en-US" b="1" dirty="0">
                <a:solidFill>
                  <a:srgbClr val="FF0000"/>
                </a:solidFill>
                <a:latin typeface="Times New Roman" pitchFamily="18" charset="0"/>
                <a:ea typeface="华文新魏" pitchFamily="2" charset="-122"/>
                <a:cs typeface="Times New Roman" pitchFamily="18" charset="0"/>
              </a:rPr>
              <a:t>如网织红细胞。</a:t>
            </a:r>
          </a:p>
        </p:txBody>
      </p:sp>
      <p:sp>
        <p:nvSpPr>
          <p:cNvPr id="2049" name="标题 2048"/>
          <p:cNvSpPr>
            <a:spLocks noGrp="1"/>
          </p:cNvSpPr>
          <p:nvPr>
            <p:ph type="title"/>
          </p:nvPr>
        </p:nvSpPr>
        <p:spPr>
          <a:xfrm>
            <a:off x="690563" y="285750"/>
            <a:ext cx="7772400" cy="893763"/>
          </a:xfrm>
        </p:spPr>
        <p:txBody>
          <a:bodyPr/>
          <a:lstStyle/>
          <a:p>
            <a:pPr eaLnBrk="1" hangingPunct="1">
              <a:defRPr/>
            </a:pPr>
            <a:r>
              <a:rPr lang="zh-CN" altLang="en-US" dirty="0" smtClean="0"/>
              <a:t>血红素调控的翻译起始</a:t>
            </a:r>
            <a:endParaRPr lang="zh-CN" altLang="en-US" dirty="0"/>
          </a:p>
        </p:txBody>
      </p:sp>
      <p:sp>
        <p:nvSpPr>
          <p:cNvPr id="30726" name="日期占位符 2051"/>
          <p:cNvSpPr>
            <a:spLocks noGrp="1"/>
          </p:cNvSpPr>
          <p:nvPr>
            <p:ph type="dt" sz="quarter" idx="10"/>
          </p:nvPr>
        </p:nvSpPr>
        <p:spPr/>
        <p:txBody>
          <a:bodyPr/>
          <a:lstStyle/>
          <a:p>
            <a:pPr fontAlgn="base">
              <a:spcBef>
                <a:spcPct val="0"/>
              </a:spcBef>
              <a:spcAft>
                <a:spcPct val="0"/>
              </a:spcAft>
              <a:defRPr/>
            </a:pPr>
            <a:fld id="{436E23BA-2B94-4E98-9341-9C2F06D2298E}" type="datetime1">
              <a:rPr lang="zh-CN" altLang="en-US" smtClean="0"/>
              <a:pPr fontAlgn="base">
                <a:spcBef>
                  <a:spcPct val="0"/>
                </a:spcBef>
                <a:spcAft>
                  <a:spcPct val="0"/>
                </a:spcAft>
                <a:defRPr/>
              </a:pPr>
              <a:t>2018/11/28</a:t>
            </a:fld>
            <a:endParaRPr lang="zh-CN" altLang="en-US" smtClean="0"/>
          </a:p>
        </p:txBody>
      </p:sp>
      <p:sp>
        <p:nvSpPr>
          <p:cNvPr id="30727" name="页脚占位符 2052"/>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0728" name="灯片编号占位符 2053"/>
          <p:cNvSpPr>
            <a:spLocks noGrp="1"/>
          </p:cNvSpPr>
          <p:nvPr>
            <p:ph type="sldNum" sz="quarter" idx="12"/>
          </p:nvPr>
        </p:nvSpPr>
        <p:spPr/>
        <p:txBody>
          <a:bodyPr/>
          <a:lstStyle/>
          <a:p>
            <a:pPr fontAlgn="base">
              <a:spcBef>
                <a:spcPct val="0"/>
              </a:spcBef>
              <a:spcAft>
                <a:spcPct val="0"/>
              </a:spcAft>
              <a:defRPr/>
            </a:pPr>
            <a:fld id="{501DB564-E2EB-4E59-8F24-E6DE69238B67}" type="slidenum">
              <a:rPr lang="zh-CN" altLang="en-US" smtClean="0"/>
              <a:pPr fontAlgn="base">
                <a:spcBef>
                  <a:spcPct val="0"/>
                </a:spcBef>
                <a:spcAft>
                  <a:spcPct val="0"/>
                </a:spcAft>
                <a:defRPr/>
              </a:pPr>
              <a:t>13</a:t>
            </a:fld>
            <a:endParaRPr lang="zh-CN" altLang="en-US" smtClean="0"/>
          </a:p>
        </p:txBody>
      </p:sp>
      <p:sp>
        <p:nvSpPr>
          <p:cNvPr id="31753" name="TextBox 22"/>
          <p:cNvSpPr txBox="1">
            <a:spLocks noChangeArrowheads="1"/>
          </p:cNvSpPr>
          <p:nvPr/>
        </p:nvSpPr>
        <p:spPr bwMode="auto">
          <a:xfrm>
            <a:off x="7191375" y="5000625"/>
            <a:ext cx="191095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algn="ctr" eaLnBrk="1" hangingPunct="1"/>
            <a:r>
              <a:rPr lang="en-US" altLang="zh-CN" b="1" dirty="0">
                <a:solidFill>
                  <a:schemeClr val="bg2"/>
                </a:solidFill>
                <a:latin typeface="Times New Roman" pitchFamily="18" charset="0"/>
                <a:cs typeface="Times New Roman" pitchFamily="18" charset="0"/>
              </a:rPr>
              <a:t>eIF-2B:</a:t>
            </a:r>
          </a:p>
          <a:p>
            <a:pPr algn="ctr" eaLnBrk="1" hangingPunct="1"/>
            <a:r>
              <a:rPr lang="zh-CN" altLang="en-US" b="1" dirty="0">
                <a:solidFill>
                  <a:schemeClr val="bg2"/>
                </a:solidFill>
                <a:latin typeface="Times New Roman" pitchFamily="18" charset="0"/>
                <a:cs typeface="Times New Roman" pitchFamily="18" charset="0"/>
              </a:rPr>
              <a:t>鸟甘酸交换因子（</a:t>
            </a:r>
            <a:r>
              <a:rPr lang="en-US" altLang="zh-CN" b="1" dirty="0">
                <a:solidFill>
                  <a:schemeClr val="bg2"/>
                </a:solidFill>
                <a:latin typeface="Times New Roman" pitchFamily="18" charset="0"/>
                <a:cs typeface="Times New Roman" pitchFamily="18" charset="0"/>
              </a:rPr>
              <a:t>GEF</a:t>
            </a:r>
            <a:r>
              <a:rPr lang="zh-CN" altLang="en-US" b="1" dirty="0">
                <a:solidFill>
                  <a:schemeClr val="bg2"/>
                </a:solidFill>
                <a:latin typeface="Times New Roman" pitchFamily="18" charset="0"/>
                <a:cs typeface="Times New Roman" pitchFamily="18" charset="0"/>
              </a:rPr>
              <a:t>）</a:t>
            </a:r>
          </a:p>
        </p:txBody>
      </p:sp>
      <p:sp>
        <p:nvSpPr>
          <p:cNvPr id="31754" name="矩形 23"/>
          <p:cNvSpPr>
            <a:spLocks noChangeArrowheads="1"/>
          </p:cNvSpPr>
          <p:nvPr/>
        </p:nvSpPr>
        <p:spPr bwMode="auto">
          <a:xfrm>
            <a:off x="3714750" y="3786188"/>
            <a:ext cx="11239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FF0000"/>
                </a:solidFill>
                <a:latin typeface="Times New Roman" pitchFamily="18" charset="0"/>
                <a:cs typeface="Times New Roman" pitchFamily="18" charset="0"/>
              </a:rPr>
              <a:t>（</a:t>
            </a:r>
            <a:r>
              <a:rPr lang="en-US" altLang="zh-CN" b="1" dirty="0">
                <a:solidFill>
                  <a:srgbClr val="FF0000"/>
                </a:solidFill>
                <a:latin typeface="Times New Roman" pitchFamily="18" charset="0"/>
                <a:cs typeface="Times New Roman" pitchFamily="18" charset="0"/>
              </a:rPr>
              <a:t>GEF</a:t>
            </a:r>
            <a:r>
              <a:rPr lang="zh-CN" altLang="en-US" b="1" dirty="0">
                <a:solidFill>
                  <a:srgbClr val="FF0000"/>
                </a:solidFill>
                <a:latin typeface="Times New Roman" pitchFamily="18" charset="0"/>
                <a:cs typeface="Times New Roman" pitchFamily="18" charset="0"/>
              </a:rPr>
              <a:t>）</a:t>
            </a:r>
            <a:endParaRPr lang="zh-CN" altLang="en-US" b="1" dirty="0">
              <a:solidFill>
                <a:srgbClr val="FF0000"/>
              </a:solidFill>
            </a:endParaRPr>
          </a:p>
        </p:txBody>
      </p:sp>
      <p:cxnSp>
        <p:nvCxnSpPr>
          <p:cNvPr id="3" name="直接箭头连接符 2"/>
          <p:cNvCxnSpPr/>
          <p:nvPr/>
        </p:nvCxnSpPr>
        <p:spPr>
          <a:xfrm>
            <a:off x="2123728" y="4225131"/>
            <a:ext cx="504056" cy="49926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双链</a:t>
            </a:r>
            <a:r>
              <a:rPr lang="en-US" altLang="zh-CN" dirty="0" smtClean="0"/>
              <a:t>RNA</a:t>
            </a:r>
            <a:r>
              <a:rPr lang="zh-CN" altLang="en-US" dirty="0" smtClean="0"/>
              <a:t>调控翻译的起始</a:t>
            </a:r>
            <a:endParaRPr lang="zh-CN" altLang="en-US" dirty="0"/>
          </a:p>
        </p:txBody>
      </p:sp>
      <p:sp>
        <p:nvSpPr>
          <p:cNvPr id="32771" name="Rectangle 2"/>
          <p:cNvSpPr>
            <a:spLocks noChangeArrowheads="1"/>
          </p:cNvSpPr>
          <p:nvPr/>
        </p:nvSpPr>
        <p:spPr bwMode="auto">
          <a:xfrm>
            <a:off x="0" y="0"/>
            <a:ext cx="914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华文新魏" pitchFamily="2" charset="-122"/>
            </a:endParaRPr>
          </a:p>
        </p:txBody>
      </p:sp>
      <p:pic>
        <p:nvPicPr>
          <p:cNvPr id="32772"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132138" y="1628775"/>
            <a:ext cx="5040312" cy="4398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直接箭头连接符 4"/>
          <p:cNvCxnSpPr/>
          <p:nvPr/>
        </p:nvCxnSpPr>
        <p:spPr>
          <a:xfrm flipH="1">
            <a:off x="2627313" y="4149725"/>
            <a:ext cx="72072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774" name="TextBox 5"/>
          <p:cNvSpPr txBox="1">
            <a:spLocks noChangeArrowheads="1"/>
          </p:cNvSpPr>
          <p:nvPr/>
        </p:nvSpPr>
        <p:spPr bwMode="auto">
          <a:xfrm>
            <a:off x="1214438" y="3929063"/>
            <a:ext cx="14160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sz="2400">
                <a:solidFill>
                  <a:schemeClr val="bg2"/>
                </a:solidFill>
                <a:ea typeface="华文新魏" pitchFamily="2" charset="-122"/>
              </a:rPr>
              <a:t>翻译起始</a:t>
            </a:r>
          </a:p>
        </p:txBody>
      </p:sp>
      <p:sp>
        <p:nvSpPr>
          <p:cNvPr id="31751" name="日期占位符 6"/>
          <p:cNvSpPr>
            <a:spLocks noGrp="1"/>
          </p:cNvSpPr>
          <p:nvPr>
            <p:ph type="dt" sz="quarter" idx="10"/>
          </p:nvPr>
        </p:nvSpPr>
        <p:spPr/>
        <p:txBody>
          <a:bodyPr/>
          <a:lstStyle/>
          <a:p>
            <a:pPr fontAlgn="base">
              <a:spcBef>
                <a:spcPct val="0"/>
              </a:spcBef>
              <a:spcAft>
                <a:spcPct val="0"/>
              </a:spcAft>
              <a:defRPr/>
            </a:pPr>
            <a:fld id="{AC26E672-C027-451D-91F1-C4CD4B516BEB}" type="datetime1">
              <a:rPr lang="zh-CN" altLang="en-US" smtClean="0"/>
              <a:pPr fontAlgn="base">
                <a:spcBef>
                  <a:spcPct val="0"/>
                </a:spcBef>
                <a:spcAft>
                  <a:spcPct val="0"/>
                </a:spcAft>
                <a:defRPr/>
              </a:pPr>
              <a:t>2018/11/28</a:t>
            </a:fld>
            <a:endParaRPr lang="zh-CN" altLang="en-US" smtClean="0"/>
          </a:p>
        </p:txBody>
      </p:sp>
      <p:sp>
        <p:nvSpPr>
          <p:cNvPr id="31752" name="页脚占位符 7"/>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1753" name="灯片编号占位符 8"/>
          <p:cNvSpPr>
            <a:spLocks noGrp="1"/>
          </p:cNvSpPr>
          <p:nvPr>
            <p:ph type="sldNum" sz="quarter" idx="12"/>
          </p:nvPr>
        </p:nvSpPr>
        <p:spPr/>
        <p:txBody>
          <a:bodyPr/>
          <a:lstStyle/>
          <a:p>
            <a:pPr fontAlgn="base">
              <a:spcBef>
                <a:spcPct val="0"/>
              </a:spcBef>
              <a:spcAft>
                <a:spcPct val="0"/>
              </a:spcAft>
              <a:defRPr/>
            </a:pPr>
            <a:fld id="{1FE22675-B24F-4375-9FA5-0C666C74DDB9}" type="slidenum">
              <a:rPr lang="zh-CN" altLang="en-US" smtClean="0"/>
              <a:pPr fontAlgn="base">
                <a:spcBef>
                  <a:spcPct val="0"/>
                </a:spcBef>
                <a:spcAft>
                  <a:spcPct val="0"/>
                </a:spcAft>
                <a:defRPr/>
              </a:pPr>
              <a:t>14</a:t>
            </a:fld>
            <a:endParaRPr lang="zh-CN" altLang="en-US" smtClean="0"/>
          </a:p>
        </p:txBody>
      </p:sp>
      <p:sp>
        <p:nvSpPr>
          <p:cNvPr id="10" name="TextBox 9"/>
          <p:cNvSpPr txBox="1"/>
          <p:nvPr/>
        </p:nvSpPr>
        <p:spPr>
          <a:xfrm>
            <a:off x="357188" y="2071688"/>
            <a:ext cx="2786062" cy="1200150"/>
          </a:xfrm>
          <a:prstGeom prst="rect">
            <a:avLst/>
          </a:prstGeom>
          <a:noFill/>
        </p:spPr>
        <p:txBody>
          <a:bodyPr>
            <a:spAutoFit/>
          </a:bodyPr>
          <a:lstStyle/>
          <a:p>
            <a:pPr>
              <a:defRPr/>
            </a:pPr>
            <a:r>
              <a:rPr lang="zh-CN" altLang="en-US" sz="2400" dirty="0">
                <a:solidFill>
                  <a:schemeClr val="bg2"/>
                </a:solidFill>
                <a:latin typeface="Times New Roman" pitchFamily="18" charset="0"/>
                <a:ea typeface="+mn-ea"/>
                <a:cs typeface="Times New Roman" pitchFamily="18" charset="0"/>
              </a:rPr>
              <a:t>双链</a:t>
            </a:r>
            <a:r>
              <a:rPr lang="en-US" altLang="zh-CN" sz="2400" dirty="0">
                <a:solidFill>
                  <a:schemeClr val="bg2"/>
                </a:solidFill>
                <a:latin typeface="Times New Roman" pitchFamily="18" charset="0"/>
                <a:ea typeface="+mn-ea"/>
                <a:cs typeface="Times New Roman" pitchFamily="18" charset="0"/>
              </a:rPr>
              <a:t>RNA</a:t>
            </a:r>
            <a:r>
              <a:rPr lang="zh-CN" altLang="en-US" sz="2400" dirty="0">
                <a:solidFill>
                  <a:schemeClr val="bg2"/>
                </a:solidFill>
                <a:latin typeface="Times New Roman" pitchFamily="18" charset="0"/>
                <a:ea typeface="+mn-ea"/>
                <a:cs typeface="Times New Roman" pitchFamily="18" charset="0"/>
              </a:rPr>
              <a:t>激活</a:t>
            </a:r>
            <a:r>
              <a:rPr lang="en-US" altLang="zh-CN" sz="2400" dirty="0">
                <a:solidFill>
                  <a:schemeClr val="bg2"/>
                </a:solidFill>
                <a:latin typeface="Times New Roman" pitchFamily="18" charset="0"/>
                <a:ea typeface="+mn-ea"/>
                <a:cs typeface="Times New Roman" pitchFamily="18" charset="0"/>
              </a:rPr>
              <a:t>eIF-2</a:t>
            </a:r>
            <a:r>
              <a:rPr lang="zh-CN" altLang="en-US" sz="2400" dirty="0">
                <a:solidFill>
                  <a:schemeClr val="bg2"/>
                </a:solidFill>
                <a:latin typeface="Times New Roman" pitchFamily="18" charset="0"/>
                <a:ea typeface="+mn-ea"/>
                <a:cs typeface="Times New Roman" pitchFamily="18" charset="0"/>
              </a:rPr>
              <a:t>激酶，从而抑制翻译起始。</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3"/>
          <p:cNvSpPr>
            <a:spLocks noGrp="1"/>
          </p:cNvSpPr>
          <p:nvPr>
            <p:ph idx="1"/>
          </p:nvPr>
        </p:nvSpPr>
        <p:spPr>
          <a:xfrm>
            <a:off x="685800" y="836613"/>
            <a:ext cx="7772400" cy="2879725"/>
          </a:xfrm>
        </p:spPr>
        <p:txBody>
          <a:bodyPr/>
          <a:lstStyle/>
          <a:p>
            <a:pPr marL="514350" indent="-514350" eaLnBrk="1" hangingPunct="1">
              <a:buFont typeface="华文新魏" pitchFamily="2" charset="-122"/>
              <a:buAutoNum type="arabicPeriod" startAt="2"/>
            </a:pPr>
            <a:r>
              <a:rPr lang="zh-CN" altLang="en-US" dirty="0" smtClean="0"/>
              <a:t>阻遏蛋白的调控作用</a:t>
            </a:r>
            <a:endParaRPr lang="en-US" altLang="zh-CN" dirty="0" smtClean="0"/>
          </a:p>
          <a:p>
            <a:pPr lvl="1" eaLnBrk="1" hangingPunct="1"/>
            <a:r>
              <a:rPr lang="zh-CN" altLang="en-US" dirty="0" smtClean="0"/>
              <a:t>并不是所有进入细胞质的</a:t>
            </a:r>
            <a:r>
              <a:rPr lang="en-US" altLang="zh-CN" dirty="0" smtClean="0"/>
              <a:t>mRNA</a:t>
            </a:r>
            <a:r>
              <a:rPr lang="zh-CN" altLang="en-US" dirty="0" smtClean="0"/>
              <a:t>都可以翻译成蛋白；</a:t>
            </a:r>
            <a:endParaRPr lang="en-US" altLang="zh-CN" dirty="0" smtClean="0"/>
          </a:p>
          <a:p>
            <a:pPr lvl="1" eaLnBrk="1" hangingPunct="1"/>
            <a:r>
              <a:rPr lang="zh-CN" altLang="en-US" dirty="0" smtClean="0"/>
              <a:t>如铁蛋白</a:t>
            </a:r>
            <a:r>
              <a:rPr lang="en-US" altLang="zh-CN" dirty="0" smtClean="0"/>
              <a:t>mRNA</a:t>
            </a:r>
            <a:r>
              <a:rPr lang="zh-CN" altLang="en-US" dirty="0" smtClean="0"/>
              <a:t>的铁反应元件（</a:t>
            </a:r>
            <a:r>
              <a:rPr lang="en-US" altLang="zh-CN" b="1" dirty="0" smtClean="0">
                <a:solidFill>
                  <a:srgbClr val="FF0000"/>
                </a:solidFill>
              </a:rPr>
              <a:t>IRE</a:t>
            </a:r>
            <a:r>
              <a:rPr lang="zh-CN" altLang="en-US" dirty="0" smtClean="0"/>
              <a:t>）</a:t>
            </a:r>
          </a:p>
        </p:txBody>
      </p:sp>
      <p:grpSp>
        <p:nvGrpSpPr>
          <p:cNvPr id="34819" name="组合 4"/>
          <p:cNvGrpSpPr>
            <a:grpSpLocks/>
          </p:cNvGrpSpPr>
          <p:nvPr/>
        </p:nvGrpSpPr>
        <p:grpSpPr bwMode="auto">
          <a:xfrm>
            <a:off x="642938" y="3419475"/>
            <a:ext cx="5732462" cy="1377950"/>
            <a:chOff x="2942167" y="2259624"/>
            <a:chExt cx="5733439" cy="1377208"/>
          </a:xfrm>
        </p:grpSpPr>
        <p:graphicFrame>
          <p:nvGraphicFramePr>
            <p:cNvPr id="34826" name="对象 5"/>
            <p:cNvGraphicFramePr>
              <a:graphicFrameLocks noChangeAspect="1"/>
            </p:cNvGraphicFramePr>
            <p:nvPr/>
          </p:nvGraphicFramePr>
          <p:xfrm>
            <a:off x="2942167" y="2444054"/>
            <a:ext cx="4865894" cy="1008112"/>
          </p:xfrm>
          <a:graphic>
            <a:graphicData uri="http://schemas.openxmlformats.org/presentationml/2006/ole">
              <p:oleObj spid="_x0000_s34931" name="CS ChemDraw Drawing" r:id="rId3" imgW="4068675" imgH="842430" progId="">
                <p:embed/>
              </p:oleObj>
            </a:graphicData>
          </a:graphic>
        </p:graphicFrame>
        <p:sp>
          <p:nvSpPr>
            <p:cNvPr id="34827" name="TextBox 6"/>
            <p:cNvSpPr txBox="1">
              <a:spLocks noChangeArrowheads="1"/>
            </p:cNvSpPr>
            <p:nvPr/>
          </p:nvSpPr>
          <p:spPr bwMode="auto">
            <a:xfrm>
              <a:off x="4559911" y="3267500"/>
              <a:ext cx="5950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2"/>
                  </a:solidFill>
                  <a:latin typeface="Times New Roman" pitchFamily="18" charset="0"/>
                  <a:ea typeface="华文新魏" pitchFamily="2" charset="-122"/>
                  <a:cs typeface="Times New Roman" pitchFamily="18" charset="0"/>
                </a:rPr>
                <a:t>IRE</a:t>
              </a:r>
              <a:endParaRPr lang="zh-CN" altLang="en-US" b="1">
                <a:solidFill>
                  <a:schemeClr val="bg2"/>
                </a:solidFill>
                <a:latin typeface="Times New Roman" pitchFamily="18" charset="0"/>
                <a:ea typeface="华文新魏" pitchFamily="2" charset="-122"/>
                <a:cs typeface="Times New Roman" pitchFamily="18" charset="0"/>
              </a:endParaRPr>
            </a:p>
          </p:txBody>
        </p:sp>
        <p:sp>
          <p:nvSpPr>
            <p:cNvPr id="34828" name="TextBox 7"/>
            <p:cNvSpPr txBox="1">
              <a:spLocks noChangeArrowheads="1"/>
            </p:cNvSpPr>
            <p:nvPr/>
          </p:nvSpPr>
          <p:spPr bwMode="auto">
            <a:xfrm>
              <a:off x="3957181" y="2259624"/>
              <a:ext cx="180049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chemeClr val="bg2"/>
                  </a:solidFill>
                  <a:ea typeface="华文新魏" pitchFamily="2" charset="-122"/>
                </a:rPr>
                <a:t>铁结合调节蛋白</a:t>
              </a:r>
            </a:p>
          </p:txBody>
        </p:sp>
        <p:sp>
          <p:nvSpPr>
            <p:cNvPr id="34829" name="TextBox 8"/>
            <p:cNvSpPr txBox="1">
              <a:spLocks noChangeArrowheads="1"/>
            </p:cNvSpPr>
            <p:nvPr/>
          </p:nvSpPr>
          <p:spPr bwMode="auto">
            <a:xfrm>
              <a:off x="3275855" y="3267500"/>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chemeClr val="bg2"/>
                  </a:solidFill>
                  <a:ea typeface="华文新魏" pitchFamily="2" charset="-122"/>
                </a:rPr>
                <a:t>核糖体</a:t>
              </a:r>
            </a:p>
          </p:txBody>
        </p:sp>
        <p:sp>
          <p:nvSpPr>
            <p:cNvPr id="34830" name="TextBox 9"/>
            <p:cNvSpPr txBox="1">
              <a:spLocks noChangeArrowheads="1"/>
            </p:cNvSpPr>
            <p:nvPr/>
          </p:nvSpPr>
          <p:spPr bwMode="auto">
            <a:xfrm>
              <a:off x="7808061" y="2887055"/>
              <a:ext cx="8675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a:solidFill>
                    <a:schemeClr val="bg2"/>
                  </a:solidFill>
                  <a:latin typeface="Times New Roman" pitchFamily="18" charset="0"/>
                  <a:ea typeface="华文新魏" pitchFamily="2" charset="-122"/>
                  <a:cs typeface="Times New Roman" pitchFamily="18" charset="0"/>
                </a:rPr>
                <a:t>mRNA</a:t>
              </a:r>
              <a:endParaRPr lang="zh-CN" altLang="en-US">
                <a:solidFill>
                  <a:schemeClr val="bg2"/>
                </a:solidFill>
                <a:latin typeface="Times New Roman" pitchFamily="18" charset="0"/>
                <a:ea typeface="华文新魏" pitchFamily="2" charset="-122"/>
                <a:cs typeface="Times New Roman" pitchFamily="18" charset="0"/>
              </a:endParaRPr>
            </a:p>
          </p:txBody>
        </p:sp>
      </p:grpSp>
      <p:grpSp>
        <p:nvGrpSpPr>
          <p:cNvPr id="34820" name="组合 10"/>
          <p:cNvGrpSpPr>
            <a:grpSpLocks/>
          </p:cNvGrpSpPr>
          <p:nvPr/>
        </p:nvGrpSpPr>
        <p:grpSpPr bwMode="auto">
          <a:xfrm>
            <a:off x="4284663" y="4757738"/>
            <a:ext cx="4608512" cy="1947862"/>
            <a:chOff x="2710973" y="4139788"/>
            <a:chExt cx="4608512" cy="1947335"/>
          </a:xfrm>
        </p:grpSpPr>
        <p:graphicFrame>
          <p:nvGraphicFramePr>
            <p:cNvPr id="34824" name="对象 11"/>
            <p:cNvGraphicFramePr>
              <a:graphicFrameLocks noChangeAspect="1"/>
            </p:cNvGraphicFramePr>
            <p:nvPr/>
          </p:nvGraphicFramePr>
          <p:xfrm>
            <a:off x="2710973" y="4139788"/>
            <a:ext cx="4608512" cy="1947335"/>
          </p:xfrm>
          <a:graphic>
            <a:graphicData uri="http://schemas.openxmlformats.org/presentationml/2006/ole">
              <p:oleObj spid="_x0000_s34932" name="CS ChemDraw Drawing" r:id="rId4" imgW="4068675" imgH="1718903" progId="">
                <p:embed/>
              </p:oleObj>
            </a:graphicData>
          </a:graphic>
        </p:graphicFrame>
        <p:sp>
          <p:nvSpPr>
            <p:cNvPr id="34825" name="TextBox 12"/>
            <p:cNvSpPr txBox="1">
              <a:spLocks noChangeArrowheads="1"/>
            </p:cNvSpPr>
            <p:nvPr/>
          </p:nvSpPr>
          <p:spPr bwMode="auto">
            <a:xfrm>
              <a:off x="3572670" y="4211796"/>
              <a:ext cx="41549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a:solidFill>
                    <a:schemeClr val="bg2"/>
                  </a:solidFill>
                  <a:ea typeface="华文新魏" pitchFamily="2" charset="-122"/>
                </a:rPr>
                <a:t>铁</a:t>
              </a:r>
            </a:p>
          </p:txBody>
        </p:sp>
      </p:grpSp>
      <p:sp>
        <p:nvSpPr>
          <p:cNvPr id="33797" name="日期占位符 13"/>
          <p:cNvSpPr>
            <a:spLocks noGrp="1"/>
          </p:cNvSpPr>
          <p:nvPr>
            <p:ph type="dt" sz="quarter" idx="10"/>
          </p:nvPr>
        </p:nvSpPr>
        <p:spPr/>
        <p:txBody>
          <a:bodyPr/>
          <a:lstStyle/>
          <a:p>
            <a:pPr fontAlgn="base">
              <a:spcBef>
                <a:spcPct val="0"/>
              </a:spcBef>
              <a:spcAft>
                <a:spcPct val="0"/>
              </a:spcAft>
              <a:defRPr/>
            </a:pPr>
            <a:fld id="{04A4EC95-42EF-4403-A3A5-CED51A7E636B}" type="datetime1">
              <a:rPr lang="zh-CN" altLang="en-US" smtClean="0"/>
              <a:pPr fontAlgn="base">
                <a:spcBef>
                  <a:spcPct val="0"/>
                </a:spcBef>
                <a:spcAft>
                  <a:spcPct val="0"/>
                </a:spcAft>
                <a:defRPr/>
              </a:pPr>
              <a:t>2018/11/28</a:t>
            </a:fld>
            <a:endParaRPr lang="zh-CN" altLang="en-US" smtClean="0"/>
          </a:p>
        </p:txBody>
      </p:sp>
      <p:sp>
        <p:nvSpPr>
          <p:cNvPr id="33798" name="页脚占位符 1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3799" name="灯片编号占位符 15"/>
          <p:cNvSpPr>
            <a:spLocks noGrp="1"/>
          </p:cNvSpPr>
          <p:nvPr>
            <p:ph type="sldNum" sz="quarter" idx="12"/>
          </p:nvPr>
        </p:nvSpPr>
        <p:spPr/>
        <p:txBody>
          <a:bodyPr/>
          <a:lstStyle/>
          <a:p>
            <a:pPr fontAlgn="base">
              <a:spcBef>
                <a:spcPct val="0"/>
              </a:spcBef>
              <a:spcAft>
                <a:spcPct val="0"/>
              </a:spcAft>
              <a:defRPr/>
            </a:pPr>
            <a:fld id="{3B727EDF-8381-4307-B262-6B6AF626D68D}" type="slidenum">
              <a:rPr lang="zh-CN" altLang="en-US" smtClean="0"/>
              <a:pPr fontAlgn="base">
                <a:spcBef>
                  <a:spcPct val="0"/>
                </a:spcBef>
                <a:spcAft>
                  <a:spcPct val="0"/>
                </a:spcAft>
                <a:defRPr/>
              </a:pPr>
              <a:t>15</a:t>
            </a:fld>
            <a:endParaRPr lang="zh-CN" altLang="en-US" smtClean="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92150"/>
            <a:ext cx="7772400" cy="2305050"/>
          </a:xfrm>
        </p:spPr>
        <p:txBody>
          <a:bodyPr>
            <a:normAutofit fontScale="92500" lnSpcReduction="10000"/>
          </a:bodyPr>
          <a:lstStyle/>
          <a:p>
            <a:pPr marL="514350" indent="-514350" eaLnBrk="1" hangingPunct="1">
              <a:buFont typeface="+mj-lt"/>
              <a:buAutoNum type="arabicPeriod" startAt="3"/>
              <a:defRPr/>
            </a:pPr>
            <a:r>
              <a:rPr lang="en-US" altLang="zh-CN" dirty="0" smtClean="0"/>
              <a:t>5</a:t>
            </a:r>
            <a:r>
              <a:rPr lang="el-GR" altLang="zh-CN" dirty="0" smtClean="0"/>
              <a:t>′</a:t>
            </a:r>
            <a:r>
              <a:rPr lang="en-US" altLang="zh-CN" dirty="0" smtClean="0"/>
              <a:t>AUG</a:t>
            </a:r>
            <a:r>
              <a:rPr lang="zh-CN" altLang="en-US" dirty="0" smtClean="0"/>
              <a:t>的调控作用</a:t>
            </a:r>
            <a:endParaRPr lang="en-US" altLang="zh-CN" dirty="0" smtClean="0"/>
          </a:p>
          <a:p>
            <a:pPr lvl="1" eaLnBrk="1" hangingPunct="1">
              <a:defRPr/>
            </a:pPr>
            <a:r>
              <a:rPr lang="zh-CN" altLang="en-US" dirty="0" smtClean="0"/>
              <a:t>大多数</a:t>
            </a:r>
            <a:r>
              <a:rPr lang="en-US" altLang="zh-CN" dirty="0" smtClean="0"/>
              <a:t>mRNA</a:t>
            </a:r>
            <a:r>
              <a:rPr lang="zh-CN" altLang="en-US" dirty="0" smtClean="0"/>
              <a:t>翻译为第一</a:t>
            </a:r>
            <a:r>
              <a:rPr lang="en-US" altLang="zh-CN" dirty="0" smtClean="0"/>
              <a:t>AUG</a:t>
            </a:r>
            <a:r>
              <a:rPr lang="zh-CN" altLang="en-US" dirty="0" smtClean="0"/>
              <a:t>规律</a:t>
            </a:r>
            <a:endParaRPr lang="en-US" altLang="zh-CN" dirty="0" smtClean="0"/>
          </a:p>
          <a:p>
            <a:pPr lvl="1" eaLnBrk="1" hangingPunct="1">
              <a:defRPr/>
            </a:pPr>
            <a:r>
              <a:rPr lang="en-US" altLang="zh-CN" dirty="0" smtClean="0"/>
              <a:t>10%</a:t>
            </a:r>
            <a:r>
              <a:rPr lang="zh-CN" altLang="en-US" dirty="0" smtClean="0"/>
              <a:t>的</a:t>
            </a:r>
            <a:r>
              <a:rPr lang="en-US" altLang="zh-CN" dirty="0" smtClean="0"/>
              <a:t>mRNA</a:t>
            </a:r>
            <a:r>
              <a:rPr lang="zh-CN" altLang="en-US" dirty="0" smtClean="0"/>
              <a:t>作为翻译的第一</a:t>
            </a:r>
            <a:r>
              <a:rPr lang="en-US" altLang="zh-CN" dirty="0" smtClean="0"/>
              <a:t>AUG</a:t>
            </a:r>
            <a:r>
              <a:rPr lang="zh-CN" altLang="en-US" dirty="0" smtClean="0"/>
              <a:t>的</a:t>
            </a:r>
            <a:r>
              <a:rPr lang="en-US" altLang="zh-CN" dirty="0" smtClean="0"/>
              <a:t>5′</a:t>
            </a:r>
            <a:r>
              <a:rPr lang="zh-CN" altLang="en-US" dirty="0" smtClean="0"/>
              <a:t>端的非编码区有多个</a:t>
            </a:r>
            <a:r>
              <a:rPr lang="en-US" altLang="zh-CN" dirty="0"/>
              <a:t>‘</a:t>
            </a:r>
            <a:r>
              <a:rPr lang="en-US" altLang="zh-CN" dirty="0" smtClean="0"/>
              <a:t>AUG’</a:t>
            </a:r>
            <a:r>
              <a:rPr lang="zh-CN" altLang="en-US" dirty="0" smtClean="0"/>
              <a:t>，其作用在于导致无效翻译，从而减少翻译的水平。</a:t>
            </a:r>
            <a:endParaRPr lang="zh-CN" altLang="en-US" dirty="0"/>
          </a:p>
        </p:txBody>
      </p:sp>
      <p:grpSp>
        <p:nvGrpSpPr>
          <p:cNvPr id="35843" name="组合 41"/>
          <p:cNvGrpSpPr>
            <a:grpSpLocks/>
          </p:cNvGrpSpPr>
          <p:nvPr/>
        </p:nvGrpSpPr>
        <p:grpSpPr bwMode="auto">
          <a:xfrm>
            <a:off x="1019175" y="4903788"/>
            <a:ext cx="7624763" cy="147637"/>
            <a:chOff x="1070487" y="5959144"/>
            <a:chExt cx="7624219" cy="147310"/>
          </a:xfrm>
        </p:grpSpPr>
        <p:grpSp>
          <p:nvGrpSpPr>
            <p:cNvPr id="35863" name="组合 36"/>
            <p:cNvGrpSpPr>
              <a:grpSpLocks/>
            </p:cNvGrpSpPr>
            <p:nvPr/>
          </p:nvGrpSpPr>
          <p:grpSpPr bwMode="auto">
            <a:xfrm>
              <a:off x="1070487" y="5980770"/>
              <a:ext cx="1341273" cy="125684"/>
              <a:chOff x="1070487" y="5980770"/>
              <a:chExt cx="1341273" cy="125684"/>
            </a:xfrm>
          </p:grpSpPr>
          <p:grpSp>
            <p:nvGrpSpPr>
              <p:cNvPr id="35899" name="Group 30"/>
              <p:cNvGrpSpPr>
                <a:grpSpLocks/>
              </p:cNvGrpSpPr>
              <p:nvPr/>
            </p:nvGrpSpPr>
            <p:grpSpPr bwMode="auto">
              <a:xfrm>
                <a:off x="1070487" y="5982139"/>
                <a:ext cx="823038" cy="124315"/>
                <a:chOff x="978" y="2465"/>
                <a:chExt cx="2152" cy="450"/>
              </a:xfrm>
            </p:grpSpPr>
            <p:sp>
              <p:nvSpPr>
                <p:cNvPr id="35903"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904"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nvGrpSpPr>
              <p:cNvPr id="35900" name="Group 30"/>
              <p:cNvGrpSpPr>
                <a:grpSpLocks/>
              </p:cNvGrpSpPr>
              <p:nvPr/>
            </p:nvGrpSpPr>
            <p:grpSpPr bwMode="auto">
              <a:xfrm flipV="1">
                <a:off x="1588722" y="5980770"/>
                <a:ext cx="823038" cy="124315"/>
                <a:chOff x="978" y="2465"/>
                <a:chExt cx="2152" cy="450"/>
              </a:xfrm>
            </p:grpSpPr>
            <p:sp>
              <p:nvSpPr>
                <p:cNvPr id="35901"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902"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grpSp>
          <p:nvGrpSpPr>
            <p:cNvPr id="35864" name="组合 42"/>
            <p:cNvGrpSpPr>
              <a:grpSpLocks/>
            </p:cNvGrpSpPr>
            <p:nvPr/>
          </p:nvGrpSpPr>
          <p:grpSpPr bwMode="auto">
            <a:xfrm flipH="1">
              <a:off x="2411760" y="5979401"/>
              <a:ext cx="1341273" cy="125684"/>
              <a:chOff x="1070487" y="5980770"/>
              <a:chExt cx="1341273" cy="125684"/>
            </a:xfrm>
          </p:grpSpPr>
          <p:grpSp>
            <p:nvGrpSpPr>
              <p:cNvPr id="35893" name="Group 30"/>
              <p:cNvGrpSpPr>
                <a:grpSpLocks/>
              </p:cNvGrpSpPr>
              <p:nvPr/>
            </p:nvGrpSpPr>
            <p:grpSpPr bwMode="auto">
              <a:xfrm>
                <a:off x="1070487" y="5982139"/>
                <a:ext cx="823038" cy="124315"/>
                <a:chOff x="978" y="2465"/>
                <a:chExt cx="2152" cy="450"/>
              </a:xfrm>
            </p:grpSpPr>
            <p:sp>
              <p:nvSpPr>
                <p:cNvPr id="35897"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898"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nvGrpSpPr>
              <p:cNvPr id="35894" name="Group 30"/>
              <p:cNvGrpSpPr>
                <a:grpSpLocks/>
              </p:cNvGrpSpPr>
              <p:nvPr/>
            </p:nvGrpSpPr>
            <p:grpSpPr bwMode="auto">
              <a:xfrm flipV="1">
                <a:off x="1588722" y="5980770"/>
                <a:ext cx="823038" cy="124315"/>
                <a:chOff x="978" y="2465"/>
                <a:chExt cx="2152" cy="450"/>
              </a:xfrm>
            </p:grpSpPr>
            <p:sp>
              <p:nvSpPr>
                <p:cNvPr id="35895"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896"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grpSp>
          <p:nvGrpSpPr>
            <p:cNvPr id="35865" name="组合 51"/>
            <p:cNvGrpSpPr>
              <a:grpSpLocks/>
            </p:cNvGrpSpPr>
            <p:nvPr/>
          </p:nvGrpSpPr>
          <p:grpSpPr bwMode="auto">
            <a:xfrm>
              <a:off x="3530046" y="5967058"/>
              <a:ext cx="1341273" cy="125684"/>
              <a:chOff x="1070487" y="5980770"/>
              <a:chExt cx="1341273" cy="125684"/>
            </a:xfrm>
          </p:grpSpPr>
          <p:grpSp>
            <p:nvGrpSpPr>
              <p:cNvPr id="35887" name="Group 30"/>
              <p:cNvGrpSpPr>
                <a:grpSpLocks/>
              </p:cNvGrpSpPr>
              <p:nvPr/>
            </p:nvGrpSpPr>
            <p:grpSpPr bwMode="auto">
              <a:xfrm>
                <a:off x="1070487" y="5982139"/>
                <a:ext cx="823038" cy="124315"/>
                <a:chOff x="978" y="2465"/>
                <a:chExt cx="2152" cy="450"/>
              </a:xfrm>
            </p:grpSpPr>
            <p:sp>
              <p:nvSpPr>
                <p:cNvPr id="35891"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92D050"/>
                </a:solidFill>
                <a:ln w="0">
                  <a:solidFill>
                    <a:srgbClr val="92D050"/>
                  </a:solidFill>
                  <a:round/>
                  <a:headEnd/>
                  <a:tailEnd/>
                </a:ln>
              </p:spPr>
              <p:txBody>
                <a:bodyPr/>
                <a:lstStyle/>
                <a:p>
                  <a:endParaRPr lang="zh-CN" altLang="en-US"/>
                </a:p>
              </p:txBody>
            </p:sp>
            <p:sp>
              <p:nvSpPr>
                <p:cNvPr id="35892"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nvGrpSpPr>
              <p:cNvPr id="35888" name="Group 30"/>
              <p:cNvGrpSpPr>
                <a:grpSpLocks/>
              </p:cNvGrpSpPr>
              <p:nvPr/>
            </p:nvGrpSpPr>
            <p:grpSpPr bwMode="auto">
              <a:xfrm flipV="1">
                <a:off x="1588722" y="5980770"/>
                <a:ext cx="823038" cy="124315"/>
                <a:chOff x="978" y="2465"/>
                <a:chExt cx="2152" cy="450"/>
              </a:xfrm>
            </p:grpSpPr>
            <p:sp>
              <p:nvSpPr>
                <p:cNvPr id="35889"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890"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grpSp>
          <p:nvGrpSpPr>
            <p:cNvPr id="35866" name="组合 52"/>
            <p:cNvGrpSpPr>
              <a:grpSpLocks/>
            </p:cNvGrpSpPr>
            <p:nvPr/>
          </p:nvGrpSpPr>
          <p:grpSpPr bwMode="auto">
            <a:xfrm flipH="1">
              <a:off x="4871319" y="5965689"/>
              <a:ext cx="1341273" cy="125684"/>
              <a:chOff x="1070487" y="5980770"/>
              <a:chExt cx="1341273" cy="125684"/>
            </a:xfrm>
          </p:grpSpPr>
          <p:grpSp>
            <p:nvGrpSpPr>
              <p:cNvPr id="35881" name="Group 30"/>
              <p:cNvGrpSpPr>
                <a:grpSpLocks/>
              </p:cNvGrpSpPr>
              <p:nvPr/>
            </p:nvGrpSpPr>
            <p:grpSpPr bwMode="auto">
              <a:xfrm>
                <a:off x="1070487" y="5982139"/>
                <a:ext cx="823038" cy="124315"/>
                <a:chOff x="978" y="2465"/>
                <a:chExt cx="2152" cy="450"/>
              </a:xfrm>
            </p:grpSpPr>
            <p:sp>
              <p:nvSpPr>
                <p:cNvPr id="35885"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886"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noFill/>
                <a:ln w="10" cap="rnd">
                  <a:solidFill>
                    <a:srgbClr val="7A321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35882" name="Group 30"/>
              <p:cNvGrpSpPr>
                <a:grpSpLocks/>
              </p:cNvGrpSpPr>
              <p:nvPr/>
            </p:nvGrpSpPr>
            <p:grpSpPr bwMode="auto">
              <a:xfrm flipV="1">
                <a:off x="1588722" y="5980770"/>
                <a:ext cx="823038" cy="124315"/>
                <a:chOff x="978" y="2465"/>
                <a:chExt cx="2152" cy="450"/>
              </a:xfrm>
            </p:grpSpPr>
            <p:sp>
              <p:nvSpPr>
                <p:cNvPr id="35883"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92D050"/>
                </a:solidFill>
                <a:ln w="0">
                  <a:solidFill>
                    <a:srgbClr val="92D050"/>
                  </a:solidFill>
                  <a:round/>
                  <a:headEnd/>
                  <a:tailEnd/>
                </a:ln>
              </p:spPr>
              <p:txBody>
                <a:bodyPr/>
                <a:lstStyle/>
                <a:p>
                  <a:endParaRPr lang="zh-CN" altLang="en-US"/>
                </a:p>
              </p:txBody>
            </p:sp>
            <p:sp>
              <p:nvSpPr>
                <p:cNvPr id="35884"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grpSp>
          <p:nvGrpSpPr>
            <p:cNvPr id="35867" name="组合 66"/>
            <p:cNvGrpSpPr>
              <a:grpSpLocks/>
            </p:cNvGrpSpPr>
            <p:nvPr/>
          </p:nvGrpSpPr>
          <p:grpSpPr bwMode="auto">
            <a:xfrm>
              <a:off x="6012160" y="5960513"/>
              <a:ext cx="1341273" cy="125684"/>
              <a:chOff x="1070487" y="5980770"/>
              <a:chExt cx="1341273" cy="125684"/>
            </a:xfrm>
          </p:grpSpPr>
          <p:grpSp>
            <p:nvGrpSpPr>
              <p:cNvPr id="35875" name="Group 30"/>
              <p:cNvGrpSpPr>
                <a:grpSpLocks/>
              </p:cNvGrpSpPr>
              <p:nvPr/>
            </p:nvGrpSpPr>
            <p:grpSpPr bwMode="auto">
              <a:xfrm>
                <a:off x="1070487" y="5982139"/>
                <a:ext cx="823038" cy="124315"/>
                <a:chOff x="978" y="2465"/>
                <a:chExt cx="2152" cy="450"/>
              </a:xfrm>
            </p:grpSpPr>
            <p:sp>
              <p:nvSpPr>
                <p:cNvPr id="35879"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880"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nvGrpSpPr>
              <p:cNvPr id="35876" name="Group 30"/>
              <p:cNvGrpSpPr>
                <a:grpSpLocks/>
              </p:cNvGrpSpPr>
              <p:nvPr/>
            </p:nvGrpSpPr>
            <p:grpSpPr bwMode="auto">
              <a:xfrm flipV="1">
                <a:off x="1588722" y="5980770"/>
                <a:ext cx="823038" cy="124315"/>
                <a:chOff x="978" y="2465"/>
                <a:chExt cx="2152" cy="450"/>
              </a:xfrm>
            </p:grpSpPr>
            <p:sp>
              <p:nvSpPr>
                <p:cNvPr id="35877"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878"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grpSp>
          <p:nvGrpSpPr>
            <p:cNvPr id="35868" name="组合 67"/>
            <p:cNvGrpSpPr>
              <a:grpSpLocks/>
            </p:cNvGrpSpPr>
            <p:nvPr/>
          </p:nvGrpSpPr>
          <p:grpSpPr bwMode="auto">
            <a:xfrm flipH="1">
              <a:off x="7353433" y="5959144"/>
              <a:ext cx="1341273" cy="125684"/>
              <a:chOff x="1070487" y="5980770"/>
              <a:chExt cx="1341273" cy="125684"/>
            </a:xfrm>
          </p:grpSpPr>
          <p:grpSp>
            <p:nvGrpSpPr>
              <p:cNvPr id="35869" name="Group 30"/>
              <p:cNvGrpSpPr>
                <a:grpSpLocks/>
              </p:cNvGrpSpPr>
              <p:nvPr/>
            </p:nvGrpSpPr>
            <p:grpSpPr bwMode="auto">
              <a:xfrm>
                <a:off x="1070487" y="5982139"/>
                <a:ext cx="823038" cy="124315"/>
                <a:chOff x="978" y="2465"/>
                <a:chExt cx="2152" cy="450"/>
              </a:xfrm>
            </p:grpSpPr>
            <p:sp>
              <p:nvSpPr>
                <p:cNvPr id="35873"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FF0000"/>
                </a:solidFill>
                <a:ln w="0">
                  <a:solidFill>
                    <a:srgbClr val="FF0000"/>
                  </a:solidFill>
                  <a:round/>
                  <a:headEnd/>
                  <a:tailEnd/>
                </a:ln>
              </p:spPr>
              <p:txBody>
                <a:bodyPr/>
                <a:lstStyle/>
                <a:p>
                  <a:endParaRPr lang="zh-CN" altLang="en-US"/>
                </a:p>
              </p:txBody>
            </p:sp>
            <p:sp>
              <p:nvSpPr>
                <p:cNvPr id="35874"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noFill/>
                <a:ln w="10" cap="rnd">
                  <a:solidFill>
                    <a:srgbClr val="7A321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35870" name="Group 30"/>
              <p:cNvGrpSpPr>
                <a:grpSpLocks/>
              </p:cNvGrpSpPr>
              <p:nvPr/>
            </p:nvGrpSpPr>
            <p:grpSpPr bwMode="auto">
              <a:xfrm flipV="1">
                <a:off x="1588722" y="5980770"/>
                <a:ext cx="823038" cy="124315"/>
                <a:chOff x="978" y="2465"/>
                <a:chExt cx="2152" cy="450"/>
              </a:xfrm>
            </p:grpSpPr>
            <p:sp>
              <p:nvSpPr>
                <p:cNvPr id="35871" name="Freeform 28"/>
                <p:cNvSpPr>
                  <a:spLocks/>
                </p:cNvSpPr>
                <p:nvPr/>
              </p:nvSpPr>
              <p:spPr bwMode="auto">
                <a:xfrm>
                  <a:off x="978" y="2465"/>
                  <a:ext cx="2152" cy="450"/>
                </a:xfrm>
                <a:custGeom>
                  <a:avLst/>
                  <a:gdLst>
                    <a:gd name="T0" fmla="*/ 3 w 4290"/>
                    <a:gd name="T1" fmla="*/ 6 h 910"/>
                    <a:gd name="T2" fmla="*/ 8 w 4290"/>
                    <a:gd name="T3" fmla="*/ 1 h 910"/>
                    <a:gd name="T4" fmla="*/ 13 w 4290"/>
                    <a:gd name="T5" fmla="*/ 1 h 910"/>
                    <a:gd name="T6" fmla="*/ 18 w 4290"/>
                    <a:gd name="T7" fmla="*/ 7 h 910"/>
                    <a:gd name="T8" fmla="*/ 22 w 4290"/>
                    <a:gd name="T9" fmla="*/ 12 h 910"/>
                    <a:gd name="T10" fmla="*/ 28 w 4290"/>
                    <a:gd name="T11" fmla="*/ 12 h 910"/>
                    <a:gd name="T12" fmla="*/ 33 w 4290"/>
                    <a:gd name="T13" fmla="*/ 6 h 910"/>
                    <a:gd name="T14" fmla="*/ 37 w 4290"/>
                    <a:gd name="T15" fmla="*/ 1 h 910"/>
                    <a:gd name="T16" fmla="*/ 43 w 4290"/>
                    <a:gd name="T17" fmla="*/ 1 h 910"/>
                    <a:gd name="T18" fmla="*/ 47 w 4290"/>
                    <a:gd name="T19" fmla="*/ 6 h 910"/>
                    <a:gd name="T20" fmla="*/ 52 w 4290"/>
                    <a:gd name="T21" fmla="*/ 12 h 910"/>
                    <a:gd name="T22" fmla="*/ 57 w 4290"/>
                    <a:gd name="T23" fmla="*/ 12 h 910"/>
                    <a:gd name="T24" fmla="*/ 62 w 4290"/>
                    <a:gd name="T25" fmla="*/ 6 h 910"/>
                    <a:gd name="T26" fmla="*/ 66 w 4290"/>
                    <a:gd name="T27" fmla="*/ 1 h 910"/>
                    <a:gd name="T28" fmla="*/ 68 w 4290"/>
                    <a:gd name="T29" fmla="*/ 0 h 910"/>
                    <a:gd name="T30" fmla="*/ 63 w 4290"/>
                    <a:gd name="T31" fmla="*/ 1 h 910"/>
                    <a:gd name="T32" fmla="*/ 59 w 4290"/>
                    <a:gd name="T33" fmla="*/ 6 h 910"/>
                    <a:gd name="T34" fmla="*/ 55 w 4290"/>
                    <a:gd name="T35" fmla="*/ 12 h 910"/>
                    <a:gd name="T36" fmla="*/ 49 w 4290"/>
                    <a:gd name="T37" fmla="*/ 12 h 910"/>
                    <a:gd name="T38" fmla="*/ 44 w 4290"/>
                    <a:gd name="T39" fmla="*/ 7 h 910"/>
                    <a:gd name="T40" fmla="*/ 40 w 4290"/>
                    <a:gd name="T41" fmla="*/ 1 h 910"/>
                    <a:gd name="T42" fmla="*/ 34 w 4290"/>
                    <a:gd name="T43" fmla="*/ 1 h 910"/>
                    <a:gd name="T44" fmla="*/ 30 w 4290"/>
                    <a:gd name="T45" fmla="*/ 6 h 910"/>
                    <a:gd name="T46" fmla="*/ 25 w 4290"/>
                    <a:gd name="T47" fmla="*/ 12 h 910"/>
                    <a:gd name="T48" fmla="*/ 19 w 4290"/>
                    <a:gd name="T49" fmla="*/ 12 h 910"/>
                    <a:gd name="T50" fmla="*/ 15 w 4290"/>
                    <a:gd name="T51" fmla="*/ 6 h 910"/>
                    <a:gd name="T52" fmla="*/ 10 w 4290"/>
                    <a:gd name="T53" fmla="*/ 1 h 910"/>
                    <a:gd name="T54" fmla="*/ 5 w 4290"/>
                    <a:gd name="T55" fmla="*/ 1 h 910"/>
                    <a:gd name="T56" fmla="*/ 1 w 4290"/>
                    <a:gd name="T57" fmla="*/ 6 h 910"/>
                    <a:gd name="T58" fmla="*/ 1 w 4290"/>
                    <a:gd name="T59" fmla="*/ 7 h 910"/>
                    <a:gd name="T60" fmla="*/ 3 w 4290"/>
                    <a:gd name="T61" fmla="*/ 7 h 910"/>
                    <a:gd name="T62" fmla="*/ 3 w 4290"/>
                    <a:gd name="T63" fmla="*/ 6 h 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0"/>
                    <a:gd name="T97" fmla="*/ 0 h 910"/>
                    <a:gd name="T98" fmla="*/ 4290 w 4290"/>
                    <a:gd name="T99" fmla="*/ 910 h 9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0" h="910">
                      <a:moveTo>
                        <a:pt x="166" y="460"/>
                      </a:moveTo>
                      <a:cubicBezTo>
                        <a:pt x="220" y="390"/>
                        <a:pt x="340" y="140"/>
                        <a:pt x="450" y="77"/>
                      </a:cubicBezTo>
                      <a:cubicBezTo>
                        <a:pt x="556" y="14"/>
                        <a:pt x="710" y="14"/>
                        <a:pt x="816" y="77"/>
                      </a:cubicBezTo>
                      <a:cubicBezTo>
                        <a:pt x="926" y="144"/>
                        <a:pt x="1013" y="337"/>
                        <a:pt x="1106" y="464"/>
                      </a:cubicBezTo>
                      <a:cubicBezTo>
                        <a:pt x="1200" y="590"/>
                        <a:pt x="1273" y="777"/>
                        <a:pt x="1383" y="840"/>
                      </a:cubicBezTo>
                      <a:cubicBezTo>
                        <a:pt x="1490" y="904"/>
                        <a:pt x="1643" y="910"/>
                        <a:pt x="1750" y="847"/>
                      </a:cubicBezTo>
                      <a:cubicBezTo>
                        <a:pt x="1860" y="784"/>
                        <a:pt x="1940" y="587"/>
                        <a:pt x="2033" y="460"/>
                      </a:cubicBezTo>
                      <a:cubicBezTo>
                        <a:pt x="2126" y="330"/>
                        <a:pt x="2200" y="137"/>
                        <a:pt x="2306" y="74"/>
                      </a:cubicBezTo>
                      <a:cubicBezTo>
                        <a:pt x="2416" y="7"/>
                        <a:pt x="2573" y="7"/>
                        <a:pt x="2683" y="74"/>
                      </a:cubicBezTo>
                      <a:cubicBezTo>
                        <a:pt x="2790" y="137"/>
                        <a:pt x="2866" y="334"/>
                        <a:pt x="2960" y="460"/>
                      </a:cubicBezTo>
                      <a:cubicBezTo>
                        <a:pt x="3050" y="587"/>
                        <a:pt x="3133" y="774"/>
                        <a:pt x="3240" y="837"/>
                      </a:cubicBezTo>
                      <a:cubicBezTo>
                        <a:pt x="3350" y="897"/>
                        <a:pt x="3500" y="897"/>
                        <a:pt x="3610" y="837"/>
                      </a:cubicBezTo>
                      <a:cubicBezTo>
                        <a:pt x="3716" y="774"/>
                        <a:pt x="3796" y="587"/>
                        <a:pt x="3890" y="460"/>
                      </a:cubicBezTo>
                      <a:cubicBezTo>
                        <a:pt x="3986" y="334"/>
                        <a:pt x="4113" y="154"/>
                        <a:pt x="4173" y="77"/>
                      </a:cubicBezTo>
                      <a:cubicBezTo>
                        <a:pt x="4233" y="0"/>
                        <a:pt x="4290" y="4"/>
                        <a:pt x="4256" y="4"/>
                      </a:cubicBezTo>
                      <a:cubicBezTo>
                        <a:pt x="4223" y="4"/>
                        <a:pt x="4066" y="0"/>
                        <a:pt x="3976" y="77"/>
                      </a:cubicBezTo>
                      <a:cubicBezTo>
                        <a:pt x="3886" y="154"/>
                        <a:pt x="3796" y="334"/>
                        <a:pt x="3706" y="460"/>
                      </a:cubicBezTo>
                      <a:cubicBezTo>
                        <a:pt x="3616" y="587"/>
                        <a:pt x="3546" y="777"/>
                        <a:pt x="3436" y="840"/>
                      </a:cubicBezTo>
                      <a:cubicBezTo>
                        <a:pt x="3330" y="904"/>
                        <a:pt x="3160" y="904"/>
                        <a:pt x="3050" y="840"/>
                      </a:cubicBezTo>
                      <a:cubicBezTo>
                        <a:pt x="2940" y="777"/>
                        <a:pt x="2866" y="594"/>
                        <a:pt x="2773" y="464"/>
                      </a:cubicBezTo>
                      <a:cubicBezTo>
                        <a:pt x="2683" y="337"/>
                        <a:pt x="2606" y="137"/>
                        <a:pt x="2500" y="74"/>
                      </a:cubicBezTo>
                      <a:cubicBezTo>
                        <a:pt x="2390" y="7"/>
                        <a:pt x="2226" y="7"/>
                        <a:pt x="2116" y="74"/>
                      </a:cubicBezTo>
                      <a:cubicBezTo>
                        <a:pt x="2010" y="137"/>
                        <a:pt x="1933" y="334"/>
                        <a:pt x="1843" y="460"/>
                      </a:cubicBezTo>
                      <a:cubicBezTo>
                        <a:pt x="1750" y="587"/>
                        <a:pt x="1673" y="770"/>
                        <a:pt x="1566" y="837"/>
                      </a:cubicBezTo>
                      <a:cubicBezTo>
                        <a:pt x="1456" y="900"/>
                        <a:pt x="1300" y="904"/>
                        <a:pt x="1193" y="840"/>
                      </a:cubicBezTo>
                      <a:cubicBezTo>
                        <a:pt x="1083" y="777"/>
                        <a:pt x="1003" y="587"/>
                        <a:pt x="910" y="460"/>
                      </a:cubicBezTo>
                      <a:cubicBezTo>
                        <a:pt x="816" y="334"/>
                        <a:pt x="743" y="140"/>
                        <a:pt x="633" y="77"/>
                      </a:cubicBezTo>
                      <a:cubicBezTo>
                        <a:pt x="526" y="14"/>
                        <a:pt x="360" y="17"/>
                        <a:pt x="260" y="77"/>
                      </a:cubicBezTo>
                      <a:cubicBezTo>
                        <a:pt x="160" y="140"/>
                        <a:pt x="73" y="377"/>
                        <a:pt x="36" y="444"/>
                      </a:cubicBezTo>
                      <a:cubicBezTo>
                        <a:pt x="0" y="510"/>
                        <a:pt x="26" y="467"/>
                        <a:pt x="43" y="477"/>
                      </a:cubicBezTo>
                      <a:cubicBezTo>
                        <a:pt x="60" y="484"/>
                        <a:pt x="120" y="494"/>
                        <a:pt x="140" y="490"/>
                      </a:cubicBezTo>
                      <a:cubicBezTo>
                        <a:pt x="163" y="490"/>
                        <a:pt x="163" y="467"/>
                        <a:pt x="166" y="460"/>
                      </a:cubicBezTo>
                    </a:path>
                  </a:pathLst>
                </a:custGeom>
                <a:solidFill>
                  <a:srgbClr val="7A3212"/>
                </a:solidFill>
                <a:ln w="0">
                  <a:solidFill>
                    <a:srgbClr val="000000"/>
                  </a:solidFill>
                  <a:round/>
                  <a:headEnd/>
                  <a:tailEnd/>
                </a:ln>
              </p:spPr>
              <p:txBody>
                <a:bodyPr/>
                <a:lstStyle/>
                <a:p>
                  <a:endParaRPr lang="zh-CN" altLang="en-US"/>
                </a:p>
              </p:txBody>
            </p:sp>
            <p:sp>
              <p:nvSpPr>
                <p:cNvPr id="35872" name="Freeform 29"/>
                <p:cNvSpPr>
                  <a:spLocks/>
                </p:cNvSpPr>
                <p:nvPr/>
              </p:nvSpPr>
              <p:spPr bwMode="auto">
                <a:xfrm>
                  <a:off x="978" y="2465"/>
                  <a:ext cx="2152" cy="450"/>
                </a:xfrm>
                <a:custGeom>
                  <a:avLst/>
                  <a:gdLst>
                    <a:gd name="T0" fmla="*/ 83 w 2152"/>
                    <a:gd name="T1" fmla="*/ 228 h 450"/>
                    <a:gd name="T2" fmla="*/ 225 w 2152"/>
                    <a:gd name="T3" fmla="*/ 38 h 450"/>
                    <a:gd name="T4" fmla="*/ 409 w 2152"/>
                    <a:gd name="T5" fmla="*/ 38 h 450"/>
                    <a:gd name="T6" fmla="*/ 555 w 2152"/>
                    <a:gd name="T7" fmla="*/ 230 h 450"/>
                    <a:gd name="T8" fmla="*/ 693 w 2152"/>
                    <a:gd name="T9" fmla="*/ 416 h 450"/>
                    <a:gd name="T10" fmla="*/ 878 w 2152"/>
                    <a:gd name="T11" fmla="*/ 419 h 450"/>
                    <a:gd name="T12" fmla="*/ 1020 w 2152"/>
                    <a:gd name="T13" fmla="*/ 228 h 450"/>
                    <a:gd name="T14" fmla="*/ 1156 w 2152"/>
                    <a:gd name="T15" fmla="*/ 37 h 450"/>
                    <a:gd name="T16" fmla="*/ 1346 w 2152"/>
                    <a:gd name="T17" fmla="*/ 37 h 450"/>
                    <a:gd name="T18" fmla="*/ 1484 w 2152"/>
                    <a:gd name="T19" fmla="*/ 228 h 450"/>
                    <a:gd name="T20" fmla="*/ 1625 w 2152"/>
                    <a:gd name="T21" fmla="*/ 414 h 450"/>
                    <a:gd name="T22" fmla="*/ 1811 w 2152"/>
                    <a:gd name="T23" fmla="*/ 414 h 450"/>
                    <a:gd name="T24" fmla="*/ 1951 w 2152"/>
                    <a:gd name="T25" fmla="*/ 228 h 450"/>
                    <a:gd name="T26" fmla="*/ 2093 w 2152"/>
                    <a:gd name="T27" fmla="*/ 38 h 450"/>
                    <a:gd name="T28" fmla="*/ 2135 w 2152"/>
                    <a:gd name="T29" fmla="*/ 2 h 450"/>
                    <a:gd name="T30" fmla="*/ 1994 w 2152"/>
                    <a:gd name="T31" fmla="*/ 38 h 450"/>
                    <a:gd name="T32" fmla="*/ 1859 w 2152"/>
                    <a:gd name="T33" fmla="*/ 228 h 450"/>
                    <a:gd name="T34" fmla="*/ 1723 w 2152"/>
                    <a:gd name="T35" fmla="*/ 416 h 450"/>
                    <a:gd name="T36" fmla="*/ 1530 w 2152"/>
                    <a:gd name="T37" fmla="*/ 416 h 450"/>
                    <a:gd name="T38" fmla="*/ 1391 w 2152"/>
                    <a:gd name="T39" fmla="*/ 230 h 450"/>
                    <a:gd name="T40" fmla="*/ 1254 w 2152"/>
                    <a:gd name="T41" fmla="*/ 37 h 450"/>
                    <a:gd name="T42" fmla="*/ 1061 w 2152"/>
                    <a:gd name="T43" fmla="*/ 37 h 450"/>
                    <a:gd name="T44" fmla="*/ 924 w 2152"/>
                    <a:gd name="T45" fmla="*/ 228 h 450"/>
                    <a:gd name="T46" fmla="*/ 785 w 2152"/>
                    <a:gd name="T47" fmla="*/ 414 h 450"/>
                    <a:gd name="T48" fmla="*/ 598 w 2152"/>
                    <a:gd name="T49" fmla="*/ 416 h 450"/>
                    <a:gd name="T50" fmla="*/ 456 w 2152"/>
                    <a:gd name="T51" fmla="*/ 228 h 450"/>
                    <a:gd name="T52" fmla="*/ 317 w 2152"/>
                    <a:gd name="T53" fmla="*/ 38 h 450"/>
                    <a:gd name="T54" fmla="*/ 130 w 2152"/>
                    <a:gd name="T55" fmla="*/ 38 h 450"/>
                    <a:gd name="T56" fmla="*/ 18 w 2152"/>
                    <a:gd name="T57" fmla="*/ 220 h 450"/>
                    <a:gd name="T58" fmla="*/ 21 w 2152"/>
                    <a:gd name="T59" fmla="*/ 236 h 450"/>
                    <a:gd name="T60" fmla="*/ 70 w 2152"/>
                    <a:gd name="T61" fmla="*/ 242 h 450"/>
                    <a:gd name="T62" fmla="*/ 83 w 2152"/>
                    <a:gd name="T63" fmla="*/ 22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52"/>
                    <a:gd name="T97" fmla="*/ 0 h 450"/>
                    <a:gd name="T98" fmla="*/ 2152 w 2152"/>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52" h="450">
                      <a:moveTo>
                        <a:pt x="83" y="228"/>
                      </a:moveTo>
                      <a:cubicBezTo>
                        <a:pt x="110" y="193"/>
                        <a:pt x="170" y="69"/>
                        <a:pt x="225" y="38"/>
                      </a:cubicBezTo>
                      <a:cubicBezTo>
                        <a:pt x="279" y="7"/>
                        <a:pt x="356" y="7"/>
                        <a:pt x="409" y="38"/>
                      </a:cubicBezTo>
                      <a:cubicBezTo>
                        <a:pt x="464" y="71"/>
                        <a:pt x="508" y="167"/>
                        <a:pt x="555" y="230"/>
                      </a:cubicBezTo>
                      <a:cubicBezTo>
                        <a:pt x="602" y="292"/>
                        <a:pt x="638" y="385"/>
                        <a:pt x="693" y="416"/>
                      </a:cubicBezTo>
                      <a:cubicBezTo>
                        <a:pt x="747" y="447"/>
                        <a:pt x="824" y="450"/>
                        <a:pt x="878" y="419"/>
                      </a:cubicBezTo>
                      <a:cubicBezTo>
                        <a:pt x="933" y="388"/>
                        <a:pt x="973" y="290"/>
                        <a:pt x="1020" y="228"/>
                      </a:cubicBezTo>
                      <a:cubicBezTo>
                        <a:pt x="1066" y="163"/>
                        <a:pt x="1103" y="68"/>
                        <a:pt x="1156" y="37"/>
                      </a:cubicBezTo>
                      <a:cubicBezTo>
                        <a:pt x="1212" y="3"/>
                        <a:pt x="1290" y="3"/>
                        <a:pt x="1346" y="37"/>
                      </a:cubicBezTo>
                      <a:cubicBezTo>
                        <a:pt x="1399" y="68"/>
                        <a:pt x="1437" y="165"/>
                        <a:pt x="1484" y="228"/>
                      </a:cubicBezTo>
                      <a:cubicBezTo>
                        <a:pt x="1530" y="290"/>
                        <a:pt x="1571" y="383"/>
                        <a:pt x="1625" y="414"/>
                      </a:cubicBezTo>
                      <a:cubicBezTo>
                        <a:pt x="1680" y="444"/>
                        <a:pt x="1755" y="444"/>
                        <a:pt x="1811" y="414"/>
                      </a:cubicBezTo>
                      <a:cubicBezTo>
                        <a:pt x="1864" y="383"/>
                        <a:pt x="1904" y="290"/>
                        <a:pt x="1951" y="228"/>
                      </a:cubicBezTo>
                      <a:cubicBezTo>
                        <a:pt x="1999" y="165"/>
                        <a:pt x="2063" y="76"/>
                        <a:pt x="2093" y="38"/>
                      </a:cubicBezTo>
                      <a:cubicBezTo>
                        <a:pt x="2123" y="0"/>
                        <a:pt x="2152" y="2"/>
                        <a:pt x="2135" y="2"/>
                      </a:cubicBezTo>
                      <a:cubicBezTo>
                        <a:pt x="2118" y="2"/>
                        <a:pt x="2039" y="0"/>
                        <a:pt x="1994" y="38"/>
                      </a:cubicBezTo>
                      <a:cubicBezTo>
                        <a:pt x="1949" y="76"/>
                        <a:pt x="1904" y="165"/>
                        <a:pt x="1859" y="228"/>
                      </a:cubicBezTo>
                      <a:cubicBezTo>
                        <a:pt x="1814" y="290"/>
                        <a:pt x="1778" y="385"/>
                        <a:pt x="1723" y="416"/>
                      </a:cubicBezTo>
                      <a:cubicBezTo>
                        <a:pt x="1670" y="447"/>
                        <a:pt x="1585" y="447"/>
                        <a:pt x="1530" y="416"/>
                      </a:cubicBezTo>
                      <a:cubicBezTo>
                        <a:pt x="1474" y="385"/>
                        <a:pt x="1437" y="294"/>
                        <a:pt x="1391" y="230"/>
                      </a:cubicBezTo>
                      <a:cubicBezTo>
                        <a:pt x="1346" y="167"/>
                        <a:pt x="1307" y="68"/>
                        <a:pt x="1254" y="37"/>
                      </a:cubicBezTo>
                      <a:cubicBezTo>
                        <a:pt x="1199" y="3"/>
                        <a:pt x="1116" y="3"/>
                        <a:pt x="1061" y="37"/>
                      </a:cubicBezTo>
                      <a:cubicBezTo>
                        <a:pt x="1008" y="68"/>
                        <a:pt x="969" y="165"/>
                        <a:pt x="924" y="228"/>
                      </a:cubicBezTo>
                      <a:cubicBezTo>
                        <a:pt x="878" y="290"/>
                        <a:pt x="839" y="381"/>
                        <a:pt x="785" y="414"/>
                      </a:cubicBezTo>
                      <a:cubicBezTo>
                        <a:pt x="730" y="445"/>
                        <a:pt x="652" y="447"/>
                        <a:pt x="598" y="416"/>
                      </a:cubicBezTo>
                      <a:cubicBezTo>
                        <a:pt x="543" y="385"/>
                        <a:pt x="503" y="290"/>
                        <a:pt x="456" y="228"/>
                      </a:cubicBezTo>
                      <a:cubicBezTo>
                        <a:pt x="409" y="165"/>
                        <a:pt x="372" y="69"/>
                        <a:pt x="317" y="38"/>
                      </a:cubicBezTo>
                      <a:cubicBezTo>
                        <a:pt x="264" y="7"/>
                        <a:pt x="180" y="8"/>
                        <a:pt x="130" y="38"/>
                      </a:cubicBezTo>
                      <a:cubicBezTo>
                        <a:pt x="80" y="69"/>
                        <a:pt x="36" y="187"/>
                        <a:pt x="18" y="220"/>
                      </a:cubicBezTo>
                      <a:cubicBezTo>
                        <a:pt x="0" y="252"/>
                        <a:pt x="13" y="231"/>
                        <a:pt x="21" y="236"/>
                      </a:cubicBezTo>
                      <a:cubicBezTo>
                        <a:pt x="30" y="239"/>
                        <a:pt x="60" y="244"/>
                        <a:pt x="70" y="242"/>
                      </a:cubicBezTo>
                      <a:cubicBezTo>
                        <a:pt x="82" y="242"/>
                        <a:pt x="82" y="231"/>
                        <a:pt x="83" y="228"/>
                      </a:cubicBezTo>
                    </a:path>
                  </a:pathLst>
                </a:custGeom>
                <a:solidFill>
                  <a:srgbClr val="FFFFFF"/>
                </a:solidFill>
                <a:ln w="10" cap="rnd">
                  <a:solidFill>
                    <a:srgbClr val="92D050"/>
                  </a:solidFill>
                  <a:round/>
                  <a:headEnd/>
                  <a:tailEnd/>
                </a:ln>
              </p:spPr>
              <p:txBody>
                <a:bodyPr/>
                <a:lstStyle/>
                <a:p>
                  <a:endParaRPr lang="zh-CN" altLang="en-US"/>
                </a:p>
              </p:txBody>
            </p:sp>
          </p:grpSp>
        </p:grpSp>
      </p:grpSp>
      <p:graphicFrame>
        <p:nvGraphicFramePr>
          <p:cNvPr id="35844" name="对象 3"/>
          <p:cNvGraphicFramePr>
            <a:graphicFrameLocks noChangeAspect="1"/>
          </p:cNvGraphicFramePr>
          <p:nvPr/>
        </p:nvGraphicFramePr>
        <p:xfrm>
          <a:off x="1843088" y="4648200"/>
          <a:ext cx="992187" cy="655638"/>
        </p:xfrm>
        <a:graphic>
          <a:graphicData uri="http://schemas.openxmlformats.org/presentationml/2006/ole">
            <p:oleObj spid="_x0000_s36105" name="CS ChemDraw Drawing" r:id="rId3" imgW="991544" imgH="654923" progId="">
              <p:embed/>
            </p:oleObj>
          </a:graphicData>
        </a:graphic>
      </p:graphicFrame>
      <p:sp>
        <p:nvSpPr>
          <p:cNvPr id="83" name="TextBox 82"/>
          <p:cNvSpPr txBox="1"/>
          <p:nvPr/>
        </p:nvSpPr>
        <p:spPr>
          <a:xfrm>
            <a:off x="1170878" y="5060633"/>
            <a:ext cx="482889" cy="987001"/>
          </a:xfrm>
          <a:prstGeom prst="rect">
            <a:avLst/>
          </a:prstGeom>
          <a:noFill/>
        </p:spPr>
        <p:txBody>
          <a:bodyPr vert="wordArtVertRtl" wrap="none">
            <a:spAutoFit/>
          </a:bodyPr>
          <a:lstStyle/>
          <a:p>
            <a:pPr fontAlgn="auto">
              <a:spcBef>
                <a:spcPts val="0"/>
              </a:spcBef>
              <a:spcAft>
                <a:spcPts val="0"/>
              </a:spcAft>
              <a:defRPr/>
            </a:pPr>
            <a:r>
              <a:rPr lang="en-US" altLang="zh-CN" b="1" dirty="0">
                <a:solidFill>
                  <a:schemeClr val="bg2"/>
                </a:solidFill>
                <a:latin typeface="Times New Roman" pitchFamily="18" charset="0"/>
                <a:ea typeface="+mn-ea"/>
                <a:cs typeface="Times New Roman" pitchFamily="18" charset="0"/>
              </a:rPr>
              <a:t>AUG</a:t>
            </a:r>
            <a:endParaRPr lang="zh-CN" altLang="en-US" b="1" dirty="0">
              <a:solidFill>
                <a:schemeClr val="bg2"/>
              </a:solidFill>
              <a:latin typeface="Times New Roman" pitchFamily="18" charset="0"/>
              <a:ea typeface="+mn-ea"/>
              <a:cs typeface="Times New Roman" pitchFamily="18" charset="0"/>
            </a:endParaRPr>
          </a:p>
        </p:txBody>
      </p:sp>
      <p:sp>
        <p:nvSpPr>
          <p:cNvPr id="85" name="TextBox 84"/>
          <p:cNvSpPr txBox="1"/>
          <p:nvPr/>
        </p:nvSpPr>
        <p:spPr>
          <a:xfrm>
            <a:off x="7749419" y="5020998"/>
            <a:ext cx="482889" cy="987001"/>
          </a:xfrm>
          <a:prstGeom prst="rect">
            <a:avLst/>
          </a:prstGeom>
          <a:noFill/>
        </p:spPr>
        <p:txBody>
          <a:bodyPr vert="wordArtVertRtl" wrap="none">
            <a:spAutoFit/>
          </a:bodyPr>
          <a:lstStyle/>
          <a:p>
            <a:pPr fontAlgn="auto">
              <a:spcBef>
                <a:spcPts val="0"/>
              </a:spcBef>
              <a:spcAft>
                <a:spcPts val="0"/>
              </a:spcAft>
              <a:defRPr/>
            </a:pPr>
            <a:r>
              <a:rPr lang="en-US" altLang="zh-CN" b="1" dirty="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rPr>
              <a:t>AUG</a:t>
            </a:r>
            <a:endParaRPr lang="zh-CN" altLang="en-US" b="1" dirty="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81" name="TextBox 80"/>
          <p:cNvSpPr txBox="1"/>
          <p:nvPr/>
        </p:nvSpPr>
        <p:spPr>
          <a:xfrm>
            <a:off x="3407797" y="4998678"/>
            <a:ext cx="482889" cy="987001"/>
          </a:xfrm>
          <a:prstGeom prst="rect">
            <a:avLst/>
          </a:prstGeom>
          <a:noFill/>
        </p:spPr>
        <p:txBody>
          <a:bodyPr vert="wordArtVertRtl" wrap="none">
            <a:spAutoFit/>
          </a:bodyPr>
          <a:lstStyle/>
          <a:p>
            <a:pPr fontAlgn="auto">
              <a:spcBef>
                <a:spcPts val="0"/>
              </a:spcBef>
              <a:spcAft>
                <a:spcPts val="0"/>
              </a:spcAft>
              <a:defRPr/>
            </a:pPr>
            <a:r>
              <a:rPr lang="en-US" altLang="zh-CN" b="1" dirty="0">
                <a:solidFill>
                  <a:schemeClr val="bg2"/>
                </a:solidFill>
                <a:latin typeface="Times New Roman" pitchFamily="18" charset="0"/>
                <a:ea typeface="+mn-ea"/>
                <a:cs typeface="Times New Roman" pitchFamily="18" charset="0"/>
              </a:rPr>
              <a:t>AUU</a:t>
            </a:r>
            <a:endParaRPr lang="zh-CN" altLang="en-US" b="1" dirty="0">
              <a:solidFill>
                <a:schemeClr val="bg2"/>
              </a:solidFill>
              <a:latin typeface="Times New Roman" pitchFamily="18" charset="0"/>
              <a:ea typeface="+mn-ea"/>
              <a:cs typeface="Times New Roman" pitchFamily="18" charset="0"/>
            </a:endParaRPr>
          </a:p>
        </p:txBody>
      </p:sp>
      <p:sp>
        <p:nvSpPr>
          <p:cNvPr id="87" name="TextBox 86"/>
          <p:cNvSpPr txBox="1"/>
          <p:nvPr/>
        </p:nvSpPr>
        <p:spPr>
          <a:xfrm>
            <a:off x="4212651" y="5060633"/>
            <a:ext cx="482889" cy="987001"/>
          </a:xfrm>
          <a:prstGeom prst="rect">
            <a:avLst/>
          </a:prstGeom>
          <a:noFill/>
          <a:ln>
            <a:solidFill>
              <a:schemeClr val="tx1"/>
            </a:solidFill>
          </a:ln>
        </p:spPr>
        <p:txBody>
          <a:bodyPr vert="wordArtVertRtl" wrap="none">
            <a:spAutoFit/>
          </a:bodyPr>
          <a:lstStyle/>
          <a:p>
            <a:pPr fontAlgn="auto">
              <a:spcBef>
                <a:spcPts val="0"/>
              </a:spcBef>
              <a:spcAft>
                <a:spcPts val="0"/>
              </a:spcAft>
              <a:defRPr/>
            </a:pPr>
            <a:r>
              <a:rPr lang="en-US" altLang="zh-CN" b="1" dirty="0">
                <a:solidFill>
                  <a:schemeClr val="bg2"/>
                </a:solidFill>
                <a:latin typeface="Times New Roman" pitchFamily="18" charset="0"/>
                <a:ea typeface="+mn-ea"/>
                <a:cs typeface="Times New Roman" pitchFamily="18" charset="0"/>
              </a:rPr>
              <a:t>AUG</a:t>
            </a:r>
            <a:endParaRPr lang="zh-CN" altLang="en-US" b="1" dirty="0">
              <a:solidFill>
                <a:schemeClr val="bg2"/>
              </a:solidFill>
              <a:latin typeface="Times New Roman" pitchFamily="18" charset="0"/>
              <a:ea typeface="+mn-ea"/>
              <a:cs typeface="Times New Roman" pitchFamily="18" charset="0"/>
            </a:endParaRPr>
          </a:p>
        </p:txBody>
      </p:sp>
      <p:sp>
        <p:nvSpPr>
          <p:cNvPr id="88" name="TextBox 87"/>
          <p:cNvSpPr txBox="1"/>
          <p:nvPr/>
        </p:nvSpPr>
        <p:spPr>
          <a:xfrm>
            <a:off x="6869348" y="4976081"/>
            <a:ext cx="482889" cy="987001"/>
          </a:xfrm>
          <a:prstGeom prst="rect">
            <a:avLst/>
          </a:prstGeom>
          <a:noFill/>
        </p:spPr>
        <p:txBody>
          <a:bodyPr vert="wordArtVertRtl" wrap="none">
            <a:spAutoFit/>
          </a:bodyPr>
          <a:lstStyle/>
          <a:p>
            <a:pPr fontAlgn="auto">
              <a:spcBef>
                <a:spcPts val="0"/>
              </a:spcBef>
              <a:spcAft>
                <a:spcPts val="0"/>
              </a:spcAft>
              <a:defRPr/>
            </a:pPr>
            <a:r>
              <a:rPr lang="en-US" altLang="zh-CN" b="1" dirty="0">
                <a:solidFill>
                  <a:schemeClr val="bg2"/>
                </a:solidFill>
                <a:latin typeface="Times New Roman" pitchFamily="18" charset="0"/>
                <a:ea typeface="+mn-ea"/>
                <a:cs typeface="Times New Roman" pitchFamily="18" charset="0"/>
              </a:rPr>
              <a:t>AUU</a:t>
            </a:r>
            <a:endParaRPr lang="zh-CN" altLang="en-US" b="1" dirty="0">
              <a:solidFill>
                <a:schemeClr val="bg2"/>
              </a:solidFill>
              <a:latin typeface="Times New Roman" pitchFamily="18" charset="0"/>
              <a:ea typeface="+mn-ea"/>
              <a:cs typeface="Times New Roman" pitchFamily="18" charset="0"/>
            </a:endParaRPr>
          </a:p>
        </p:txBody>
      </p:sp>
      <p:sp>
        <p:nvSpPr>
          <p:cNvPr id="91" name="等腰三角形 90"/>
          <p:cNvSpPr/>
          <p:nvPr/>
        </p:nvSpPr>
        <p:spPr>
          <a:xfrm flipV="1">
            <a:off x="3573463" y="4729163"/>
            <a:ext cx="152400" cy="25241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等腰三角形 91"/>
          <p:cNvSpPr/>
          <p:nvPr/>
        </p:nvSpPr>
        <p:spPr>
          <a:xfrm flipV="1">
            <a:off x="7034213" y="4729163"/>
            <a:ext cx="152400" cy="25241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正五边形 93"/>
          <p:cNvSpPr/>
          <p:nvPr/>
        </p:nvSpPr>
        <p:spPr>
          <a:xfrm>
            <a:off x="1225550" y="4721225"/>
            <a:ext cx="411163" cy="28892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正五边形 96"/>
          <p:cNvSpPr/>
          <p:nvPr/>
        </p:nvSpPr>
        <p:spPr>
          <a:xfrm>
            <a:off x="4232275" y="4721225"/>
            <a:ext cx="411163" cy="28892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正五边形 97"/>
          <p:cNvSpPr/>
          <p:nvPr/>
        </p:nvSpPr>
        <p:spPr>
          <a:xfrm>
            <a:off x="7785100" y="4694238"/>
            <a:ext cx="411163" cy="288925"/>
          </a:xfrm>
          <a:prstGeom prst="pentag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35855" name="对象 95"/>
          <p:cNvGraphicFramePr>
            <a:graphicFrameLocks noChangeAspect="1"/>
          </p:cNvGraphicFramePr>
          <p:nvPr/>
        </p:nvGraphicFramePr>
        <p:xfrm>
          <a:off x="2511425" y="5065713"/>
          <a:ext cx="712788" cy="1104900"/>
        </p:xfrm>
        <a:graphic>
          <a:graphicData uri="http://schemas.openxmlformats.org/presentationml/2006/ole">
            <p:oleObj spid="_x0000_s36106" name="CS ChemDraw Drawing" r:id="rId4" imgW="1282857" imgH="1989897" progId="">
              <p:embed/>
            </p:oleObj>
          </a:graphicData>
        </a:graphic>
      </p:graphicFrame>
      <p:graphicFrame>
        <p:nvGraphicFramePr>
          <p:cNvPr id="35856" name="对象 101"/>
          <p:cNvGraphicFramePr>
            <a:graphicFrameLocks noChangeAspect="1"/>
          </p:cNvGraphicFramePr>
          <p:nvPr/>
        </p:nvGraphicFramePr>
        <p:xfrm>
          <a:off x="5146675" y="4660900"/>
          <a:ext cx="992188" cy="655638"/>
        </p:xfrm>
        <a:graphic>
          <a:graphicData uri="http://schemas.openxmlformats.org/presentationml/2006/ole">
            <p:oleObj spid="_x0000_s36107" name="CS ChemDraw Drawing" r:id="rId5" imgW="991544" imgH="654923" progId="">
              <p:embed/>
            </p:oleObj>
          </a:graphicData>
        </a:graphic>
      </p:graphicFrame>
      <p:graphicFrame>
        <p:nvGraphicFramePr>
          <p:cNvPr id="35857" name="对象 102"/>
          <p:cNvGraphicFramePr>
            <a:graphicFrameLocks noChangeAspect="1"/>
          </p:cNvGraphicFramePr>
          <p:nvPr/>
        </p:nvGraphicFramePr>
        <p:xfrm>
          <a:off x="5805488" y="5060950"/>
          <a:ext cx="712787" cy="1104900"/>
        </p:xfrm>
        <a:graphic>
          <a:graphicData uri="http://schemas.openxmlformats.org/presentationml/2006/ole">
            <p:oleObj spid="_x0000_s36108" name="CS ChemDraw Drawing" r:id="rId6" imgW="1282857" imgH="1989897" progId="">
              <p:embed/>
            </p:oleObj>
          </a:graphicData>
        </a:graphic>
      </p:graphicFrame>
      <p:sp>
        <p:nvSpPr>
          <p:cNvPr id="100" name="左大括号 99"/>
          <p:cNvSpPr/>
          <p:nvPr/>
        </p:nvSpPr>
        <p:spPr>
          <a:xfrm rot="5400000">
            <a:off x="4043363" y="1108075"/>
            <a:ext cx="623888" cy="6618287"/>
          </a:xfrm>
          <a:prstGeom prst="leftBrace">
            <a:avLst>
              <a:gd name="adj1" fmla="val 46010"/>
              <a:gd name="adj2" fmla="val 49408"/>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859" name="TextBox 100"/>
          <p:cNvSpPr txBox="1">
            <a:spLocks noChangeArrowheads="1"/>
          </p:cNvSpPr>
          <p:nvPr/>
        </p:nvSpPr>
        <p:spPr bwMode="auto">
          <a:xfrm>
            <a:off x="3649663" y="3644900"/>
            <a:ext cx="15684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sz="2400">
                <a:solidFill>
                  <a:schemeClr val="bg2"/>
                </a:solidFill>
                <a:ea typeface="华文新魏" pitchFamily="2" charset="-122"/>
              </a:rPr>
              <a:t>非编码区</a:t>
            </a:r>
          </a:p>
        </p:txBody>
      </p:sp>
      <p:sp>
        <p:nvSpPr>
          <p:cNvPr id="34836" name="日期占位符 103"/>
          <p:cNvSpPr>
            <a:spLocks noGrp="1"/>
          </p:cNvSpPr>
          <p:nvPr>
            <p:ph type="dt" sz="quarter" idx="10"/>
          </p:nvPr>
        </p:nvSpPr>
        <p:spPr/>
        <p:txBody>
          <a:bodyPr/>
          <a:lstStyle/>
          <a:p>
            <a:pPr fontAlgn="base">
              <a:spcBef>
                <a:spcPct val="0"/>
              </a:spcBef>
              <a:spcAft>
                <a:spcPct val="0"/>
              </a:spcAft>
              <a:defRPr/>
            </a:pPr>
            <a:fld id="{B2CB649C-61CC-4D3B-BB67-CC64E2BB3396}" type="datetime1">
              <a:rPr lang="zh-CN" altLang="en-US" smtClean="0"/>
              <a:pPr fontAlgn="base">
                <a:spcBef>
                  <a:spcPct val="0"/>
                </a:spcBef>
                <a:spcAft>
                  <a:spcPct val="0"/>
                </a:spcAft>
                <a:defRPr/>
              </a:pPr>
              <a:t>2018/11/28</a:t>
            </a:fld>
            <a:endParaRPr lang="zh-CN" altLang="en-US" smtClean="0"/>
          </a:p>
        </p:txBody>
      </p:sp>
      <p:sp>
        <p:nvSpPr>
          <p:cNvPr id="34837" name="页脚占位符 10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4838" name="灯片编号占位符 105"/>
          <p:cNvSpPr>
            <a:spLocks noGrp="1"/>
          </p:cNvSpPr>
          <p:nvPr>
            <p:ph type="sldNum" sz="quarter" idx="12"/>
          </p:nvPr>
        </p:nvSpPr>
        <p:spPr/>
        <p:txBody>
          <a:bodyPr/>
          <a:lstStyle/>
          <a:p>
            <a:pPr fontAlgn="base">
              <a:spcBef>
                <a:spcPct val="0"/>
              </a:spcBef>
              <a:spcAft>
                <a:spcPct val="0"/>
              </a:spcAft>
              <a:defRPr/>
            </a:pPr>
            <a:fld id="{04EC5C12-95F3-409D-AC55-5598F57328BD}" type="slidenum">
              <a:rPr lang="zh-CN" altLang="en-US" smtClean="0"/>
              <a:pPr fontAlgn="base">
                <a:spcBef>
                  <a:spcPct val="0"/>
                </a:spcBef>
                <a:spcAft>
                  <a:spcPct val="0"/>
                </a:spcAft>
                <a:defRPr/>
              </a:pPr>
              <a:t>16</a:t>
            </a:fld>
            <a:endParaRPr lang="zh-CN" altLang="en-US" smtClean="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36867" name="内容占位符 2"/>
          <p:cNvSpPr>
            <a:spLocks noGrp="1"/>
          </p:cNvSpPr>
          <p:nvPr>
            <p:ph idx="1"/>
          </p:nvPr>
        </p:nvSpPr>
        <p:spPr/>
        <p:txBody>
          <a:bodyPr/>
          <a:lstStyle/>
          <a:p>
            <a:pPr marL="514350" indent="-514350" eaLnBrk="1" hangingPunct="1">
              <a:buFont typeface="华文新魏" pitchFamily="2" charset="-122"/>
              <a:buAutoNum type="arabicPeriod" startAt="4"/>
            </a:pPr>
            <a:r>
              <a:rPr lang="en-US" altLang="zh-CN" dirty="0" smtClean="0"/>
              <a:t>mRNA</a:t>
            </a:r>
            <a:r>
              <a:rPr lang="zh-CN" altLang="en-US" dirty="0" smtClean="0"/>
              <a:t>的</a:t>
            </a:r>
            <a:r>
              <a:rPr lang="en-US" altLang="zh-CN" dirty="0" smtClean="0"/>
              <a:t>5′-</a:t>
            </a:r>
            <a:r>
              <a:rPr lang="zh-CN" altLang="en-US" dirty="0" smtClean="0"/>
              <a:t>非编码区长度对翻译的影响</a:t>
            </a:r>
            <a:endParaRPr lang="en-US" altLang="zh-CN" dirty="0" smtClean="0"/>
          </a:p>
          <a:p>
            <a:pPr lvl="1" eaLnBrk="1" hangingPunct="1"/>
            <a:r>
              <a:rPr lang="en-US" altLang="zh-CN" dirty="0" smtClean="0"/>
              <a:t>5′</a:t>
            </a:r>
            <a:r>
              <a:rPr lang="zh-CN" altLang="en-US" dirty="0" smtClean="0"/>
              <a:t>端非翻译区的长度也会影响到翻译的效率和起始的精确性</a:t>
            </a:r>
            <a:endParaRPr lang="en-US" altLang="zh-CN" dirty="0" smtClean="0"/>
          </a:p>
          <a:p>
            <a:pPr lvl="1" eaLnBrk="1" hangingPunct="1"/>
            <a:r>
              <a:rPr lang="zh-CN" altLang="en-US" dirty="0" smtClean="0"/>
              <a:t>当此区长度在</a:t>
            </a:r>
            <a:r>
              <a:rPr lang="en-US" altLang="zh-CN" dirty="0" smtClean="0"/>
              <a:t>17</a:t>
            </a:r>
            <a:r>
              <a:rPr lang="zh-CN" altLang="en-US" dirty="0" smtClean="0"/>
              <a:t>～</a:t>
            </a:r>
            <a:r>
              <a:rPr lang="en-US" altLang="zh-CN" dirty="0" smtClean="0"/>
              <a:t>80</a:t>
            </a:r>
            <a:r>
              <a:rPr lang="zh-CN" altLang="en-US" dirty="0" smtClean="0"/>
              <a:t>之间时，体外翻译效率与其长度变成正比</a:t>
            </a:r>
            <a:endParaRPr lang="en-US" altLang="zh-CN" dirty="0" smtClean="0"/>
          </a:p>
          <a:p>
            <a:pPr lvl="1" eaLnBrk="1" hangingPunct="1"/>
            <a:r>
              <a:rPr lang="zh-CN" altLang="en-US" dirty="0" smtClean="0"/>
              <a:t>此区长度太近时，</a:t>
            </a:r>
            <a:r>
              <a:rPr lang="en-US" altLang="zh-CN" dirty="0" smtClean="0"/>
              <a:t>40S</a:t>
            </a:r>
            <a:r>
              <a:rPr lang="zh-CN" altLang="en-US" dirty="0" smtClean="0"/>
              <a:t>亚基不易识别</a:t>
            </a:r>
            <a:r>
              <a:rPr lang="en-US" altLang="zh-CN" dirty="0" smtClean="0"/>
              <a:t>AUG</a:t>
            </a:r>
          </a:p>
          <a:p>
            <a:pPr lvl="2" eaLnBrk="1" hangingPunct="1"/>
            <a:r>
              <a:rPr lang="zh-CN" altLang="en-US" dirty="0" smtClean="0"/>
              <a:t>当</a:t>
            </a:r>
            <a:r>
              <a:rPr lang="en-US" altLang="zh-CN" dirty="0" smtClean="0"/>
              <a:t>mRNA5′</a:t>
            </a:r>
            <a:r>
              <a:rPr lang="zh-CN" altLang="en-US" dirty="0" smtClean="0"/>
              <a:t>非编码区长度小于</a:t>
            </a:r>
            <a:r>
              <a:rPr lang="en-US" altLang="zh-CN" dirty="0" smtClean="0"/>
              <a:t>12</a:t>
            </a:r>
            <a:r>
              <a:rPr lang="zh-CN" altLang="en-US" dirty="0" smtClean="0"/>
              <a:t>个碱基时，一半以上的</a:t>
            </a:r>
            <a:r>
              <a:rPr lang="en-US" altLang="zh-CN" dirty="0" smtClean="0"/>
              <a:t>40S</a:t>
            </a:r>
            <a:r>
              <a:rPr lang="zh-CN" altLang="en-US" dirty="0" smtClean="0"/>
              <a:t>亚基会滑过第一个</a:t>
            </a:r>
            <a:r>
              <a:rPr lang="en-US" altLang="zh-CN" dirty="0" smtClean="0"/>
              <a:t>AUG</a:t>
            </a:r>
            <a:r>
              <a:rPr lang="zh-CN" altLang="en-US" dirty="0" smtClean="0"/>
              <a:t>。</a:t>
            </a:r>
          </a:p>
        </p:txBody>
      </p:sp>
      <p:sp>
        <p:nvSpPr>
          <p:cNvPr id="35844" name="日期占位符 3"/>
          <p:cNvSpPr>
            <a:spLocks noGrp="1"/>
          </p:cNvSpPr>
          <p:nvPr>
            <p:ph type="dt" sz="quarter" idx="10"/>
          </p:nvPr>
        </p:nvSpPr>
        <p:spPr/>
        <p:txBody>
          <a:bodyPr/>
          <a:lstStyle/>
          <a:p>
            <a:pPr fontAlgn="base">
              <a:spcBef>
                <a:spcPct val="0"/>
              </a:spcBef>
              <a:spcAft>
                <a:spcPct val="0"/>
              </a:spcAft>
              <a:defRPr/>
            </a:pPr>
            <a:fld id="{DA1FF112-12B7-4977-84BC-9D1DD1D9DFC1}" type="datetime1">
              <a:rPr lang="zh-CN" altLang="en-US" smtClean="0"/>
              <a:pPr fontAlgn="base">
                <a:spcBef>
                  <a:spcPct val="0"/>
                </a:spcBef>
                <a:spcAft>
                  <a:spcPct val="0"/>
                </a:spcAft>
                <a:defRPr/>
              </a:pPr>
              <a:t>2018/11/28</a:t>
            </a:fld>
            <a:endParaRPr lang="zh-CN" altLang="en-US" smtClean="0"/>
          </a:p>
        </p:txBody>
      </p:sp>
      <p:sp>
        <p:nvSpPr>
          <p:cNvPr id="35845"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5846" name="灯片编号占位符 5"/>
          <p:cNvSpPr>
            <a:spLocks noGrp="1"/>
          </p:cNvSpPr>
          <p:nvPr>
            <p:ph type="sldNum" sz="quarter" idx="12"/>
          </p:nvPr>
        </p:nvSpPr>
        <p:spPr/>
        <p:txBody>
          <a:bodyPr/>
          <a:lstStyle/>
          <a:p>
            <a:pPr fontAlgn="base">
              <a:spcBef>
                <a:spcPct val="0"/>
              </a:spcBef>
              <a:spcAft>
                <a:spcPct val="0"/>
              </a:spcAft>
              <a:defRPr/>
            </a:pPr>
            <a:fld id="{75AFD72F-85A2-4783-A5A2-1F4741AAD161}" type="slidenum">
              <a:rPr lang="zh-CN" altLang="en-US" smtClean="0"/>
              <a:pPr fontAlgn="base">
                <a:spcBef>
                  <a:spcPct val="0"/>
                </a:spcBef>
                <a:spcAft>
                  <a:spcPct val="0"/>
                </a:spcAft>
                <a:defRPr/>
              </a:pPr>
              <a:t>17</a:t>
            </a:fld>
            <a:endParaRPr lang="zh-CN" altLang="en-US" smtClean="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eaLnBrk="1" hangingPunct="1">
              <a:defRPr/>
            </a:pPr>
            <a:r>
              <a:rPr lang="zh-CN" altLang="en-US" dirty="0"/>
              <a:t>在细胞质中所有的</a:t>
            </a:r>
            <a:r>
              <a:rPr lang="en-US" altLang="zh-CN" dirty="0"/>
              <a:t>RNA</a:t>
            </a:r>
            <a:r>
              <a:rPr lang="zh-CN" altLang="en-US" dirty="0"/>
              <a:t>都要受到降解控制（</a:t>
            </a:r>
            <a:r>
              <a:rPr lang="en-US" altLang="zh-CN" dirty="0"/>
              <a:t>degradation control</a:t>
            </a:r>
            <a:r>
              <a:rPr lang="zh-CN" altLang="en-US" dirty="0"/>
              <a:t>）在控制中</a:t>
            </a:r>
            <a:r>
              <a:rPr lang="en-US" altLang="zh-CN" dirty="0"/>
              <a:t>RNA</a:t>
            </a:r>
            <a:r>
              <a:rPr lang="zh-CN" altLang="en-US" dirty="0"/>
              <a:t>降解的速率（也称为</a:t>
            </a:r>
            <a:r>
              <a:rPr lang="en-US" altLang="zh-CN" dirty="0"/>
              <a:t>RNA</a:t>
            </a:r>
            <a:r>
              <a:rPr lang="zh-CN" altLang="en-US" dirty="0"/>
              <a:t>的</a:t>
            </a:r>
            <a:r>
              <a:rPr lang="zh-CN" altLang="en-US" dirty="0" smtClean="0"/>
              <a:t>转换率</a:t>
            </a:r>
            <a:r>
              <a:rPr lang="en-US" altLang="zh-CN" dirty="0" smtClean="0"/>
              <a:t>)</a:t>
            </a:r>
            <a:r>
              <a:rPr lang="zh-CN" altLang="en-US" dirty="0" smtClean="0"/>
              <a:t>是</a:t>
            </a:r>
            <a:r>
              <a:rPr lang="zh-CN" altLang="en-US" dirty="0"/>
              <a:t>受到调节</a:t>
            </a:r>
            <a:r>
              <a:rPr lang="zh-CN" altLang="en-US" dirty="0" smtClean="0"/>
              <a:t>的；</a:t>
            </a:r>
            <a:endParaRPr lang="en-US" altLang="zh-CN" dirty="0" smtClean="0"/>
          </a:p>
          <a:p>
            <a:pPr eaLnBrk="1" hangingPunct="1">
              <a:defRPr/>
            </a:pPr>
            <a:r>
              <a:rPr lang="en-US" altLang="zh-CN" dirty="0" smtClean="0"/>
              <a:t>mRNA</a:t>
            </a:r>
            <a:r>
              <a:rPr lang="zh-CN" altLang="en-US" dirty="0"/>
              <a:t>分子的稳定性很不一致，有的</a:t>
            </a:r>
            <a:r>
              <a:rPr lang="en-US" altLang="zh-CN" dirty="0"/>
              <a:t>mRNA</a:t>
            </a:r>
            <a:r>
              <a:rPr lang="zh-CN" altLang="en-US" dirty="0"/>
              <a:t>的寿命可延续好几个月，有的只有</a:t>
            </a:r>
            <a:r>
              <a:rPr lang="zh-CN" altLang="en-US" dirty="0" smtClean="0"/>
              <a:t>几分钟；</a:t>
            </a:r>
            <a:endParaRPr lang="zh-CN" altLang="en-US" dirty="0"/>
          </a:p>
          <a:p>
            <a:pPr lvl="1" eaLnBrk="1" hangingPunct="1">
              <a:defRPr/>
            </a:pPr>
            <a:r>
              <a:rPr lang="en-US" altLang="zh-CN" dirty="0" smtClean="0"/>
              <a:t>5′</a:t>
            </a:r>
            <a:r>
              <a:rPr lang="zh-CN" altLang="en-US" dirty="0" smtClean="0"/>
              <a:t>的帽子结构和</a:t>
            </a:r>
            <a:r>
              <a:rPr lang="en-US" altLang="zh-CN" dirty="0" smtClean="0"/>
              <a:t>3′</a:t>
            </a:r>
            <a:r>
              <a:rPr lang="zh-CN" altLang="en-US" dirty="0" smtClean="0"/>
              <a:t>末端的</a:t>
            </a:r>
            <a:r>
              <a:rPr lang="en-US" altLang="zh-CN" dirty="0" err="1" smtClean="0"/>
              <a:t>polyA</a:t>
            </a:r>
            <a:r>
              <a:rPr lang="zh-CN" altLang="en-US" dirty="0" smtClean="0"/>
              <a:t>对</a:t>
            </a:r>
            <a:r>
              <a:rPr lang="en-US" altLang="zh-CN" dirty="0"/>
              <a:t>mRNA</a:t>
            </a:r>
            <a:r>
              <a:rPr lang="zh-CN" altLang="en-US" dirty="0"/>
              <a:t>分子的</a:t>
            </a:r>
            <a:r>
              <a:rPr lang="zh-CN" altLang="en-US" dirty="0" smtClean="0"/>
              <a:t>稳定性起到很大作用</a:t>
            </a:r>
            <a:endParaRPr lang="en-US" altLang="zh-CN" dirty="0" smtClean="0"/>
          </a:p>
          <a:p>
            <a:pPr lvl="1" eaLnBrk="1" hangingPunct="1">
              <a:defRPr/>
            </a:pPr>
            <a:r>
              <a:rPr lang="zh-CN" altLang="en-US" dirty="0" smtClean="0"/>
              <a:t>在</a:t>
            </a:r>
            <a:r>
              <a:rPr lang="zh-CN" altLang="en-US" dirty="0"/>
              <a:t>某些真核细胞中的</a:t>
            </a:r>
            <a:r>
              <a:rPr lang="en-US" altLang="zh-CN" dirty="0"/>
              <a:t>mRNA</a:t>
            </a:r>
            <a:r>
              <a:rPr lang="zh-CN" altLang="en-US" dirty="0"/>
              <a:t>进入细胞质以后，并不立即作为模板进行蛋白质合成，而是与一些蛋白质结合形成</a:t>
            </a:r>
            <a:r>
              <a:rPr lang="en-US" altLang="zh-CN" dirty="0"/>
              <a:t>RNA</a:t>
            </a:r>
            <a:r>
              <a:rPr lang="zh-CN" altLang="en-US" dirty="0"/>
              <a:t>蛋白质（</a:t>
            </a:r>
            <a:r>
              <a:rPr lang="en-US" altLang="zh-CN" dirty="0"/>
              <a:t>RNP</a:t>
            </a:r>
            <a:r>
              <a:rPr lang="zh-CN" altLang="en-US" dirty="0"/>
              <a:t>）</a:t>
            </a:r>
            <a:r>
              <a:rPr lang="zh-CN" altLang="en-US" dirty="0" smtClean="0"/>
              <a:t>颗粒；</a:t>
            </a:r>
            <a:endParaRPr lang="en-US" altLang="zh-CN" dirty="0" smtClean="0"/>
          </a:p>
          <a:p>
            <a:pPr lvl="1" eaLnBrk="1" hangingPunct="1">
              <a:defRPr/>
            </a:pPr>
            <a:r>
              <a:rPr lang="zh-CN" altLang="en-US" dirty="0">
                <a:solidFill>
                  <a:srgbClr val="FF0000"/>
                </a:solidFill>
              </a:rPr>
              <a:t>真核细胞中</a:t>
            </a:r>
            <a:r>
              <a:rPr lang="en-US" altLang="zh-CN" dirty="0">
                <a:solidFill>
                  <a:srgbClr val="FF0000"/>
                </a:solidFill>
              </a:rPr>
              <a:t>mRNA</a:t>
            </a:r>
            <a:r>
              <a:rPr lang="zh-CN" altLang="en-US" dirty="0">
                <a:solidFill>
                  <a:srgbClr val="FF0000"/>
                </a:solidFill>
              </a:rPr>
              <a:t>的平均寿命通常为</a:t>
            </a:r>
            <a:r>
              <a:rPr lang="en-US" altLang="zh-CN" dirty="0">
                <a:solidFill>
                  <a:srgbClr val="FF0000"/>
                </a:solidFill>
              </a:rPr>
              <a:t>3 h</a:t>
            </a:r>
            <a:r>
              <a:rPr lang="zh-CN" altLang="en-US" dirty="0"/>
              <a:t>，而</a:t>
            </a:r>
            <a:r>
              <a:rPr lang="zh-CN" altLang="en-US" dirty="0" smtClean="0"/>
              <a:t>家蚕的丝</a:t>
            </a:r>
            <a:r>
              <a:rPr lang="zh-CN" altLang="en-US" dirty="0"/>
              <a:t>芯蛋白的</a:t>
            </a:r>
            <a:r>
              <a:rPr lang="en-US" altLang="zh-CN" dirty="0"/>
              <a:t>mRNA</a:t>
            </a:r>
            <a:r>
              <a:rPr lang="zh-CN" altLang="en-US" dirty="0"/>
              <a:t>的平均寿命却长达</a:t>
            </a:r>
            <a:r>
              <a:rPr lang="en-US" altLang="zh-CN" dirty="0"/>
              <a:t>4 </a:t>
            </a:r>
            <a:r>
              <a:rPr lang="zh-CN" altLang="en-US" dirty="0" smtClean="0"/>
              <a:t>天。</a:t>
            </a:r>
            <a:endParaRPr lang="en-US" altLang="zh-CN" dirty="0" smtClean="0"/>
          </a:p>
          <a:p>
            <a:pPr eaLnBrk="1" hangingPunct="1">
              <a:defRPr/>
            </a:pPr>
            <a:endParaRPr lang="zh-CN" altLang="en-US" dirty="0"/>
          </a:p>
        </p:txBody>
      </p:sp>
      <p:sp>
        <p:nvSpPr>
          <p:cNvPr id="3" name="标题 2"/>
          <p:cNvSpPr>
            <a:spLocks noGrp="1"/>
          </p:cNvSpPr>
          <p:nvPr>
            <p:ph type="title"/>
          </p:nvPr>
        </p:nvSpPr>
        <p:spPr/>
        <p:txBody>
          <a:bodyPr/>
          <a:lstStyle/>
          <a:p>
            <a:pPr eaLnBrk="1" hangingPunct="1">
              <a:defRPr/>
            </a:pPr>
            <a:r>
              <a:rPr lang="zh-CN" altLang="en-US" sz="3200" dirty="0" smtClean="0"/>
              <a:t>（二）</a:t>
            </a:r>
            <a:r>
              <a:rPr lang="en-US" altLang="zh-CN" sz="3200" dirty="0" smtClean="0"/>
              <a:t>mRNA</a:t>
            </a:r>
            <a:r>
              <a:rPr lang="zh-CN" altLang="en-US" sz="3200" dirty="0" smtClean="0"/>
              <a:t>的稳定性对翻译水平的影响</a:t>
            </a:r>
            <a:endParaRPr lang="zh-CN" altLang="en-US" sz="3200" dirty="0"/>
          </a:p>
        </p:txBody>
      </p:sp>
      <p:sp>
        <p:nvSpPr>
          <p:cNvPr id="36868" name="日期占位符 3"/>
          <p:cNvSpPr>
            <a:spLocks noGrp="1"/>
          </p:cNvSpPr>
          <p:nvPr>
            <p:ph type="dt" sz="quarter" idx="10"/>
          </p:nvPr>
        </p:nvSpPr>
        <p:spPr/>
        <p:txBody>
          <a:bodyPr/>
          <a:lstStyle/>
          <a:p>
            <a:pPr fontAlgn="base">
              <a:spcBef>
                <a:spcPct val="0"/>
              </a:spcBef>
              <a:spcAft>
                <a:spcPct val="0"/>
              </a:spcAft>
              <a:defRPr/>
            </a:pPr>
            <a:fld id="{4ED6A5FA-4A0F-4C0F-B324-34FD92DC2B98}" type="datetime1">
              <a:rPr lang="zh-CN" altLang="en-US" smtClean="0"/>
              <a:pPr fontAlgn="base">
                <a:spcBef>
                  <a:spcPct val="0"/>
                </a:spcBef>
                <a:spcAft>
                  <a:spcPct val="0"/>
                </a:spcAft>
                <a:defRPr/>
              </a:pPr>
              <a:t>2018/11/28</a:t>
            </a:fld>
            <a:endParaRPr lang="zh-CN" altLang="en-US" smtClean="0"/>
          </a:p>
        </p:txBody>
      </p:sp>
      <p:sp>
        <p:nvSpPr>
          <p:cNvPr id="36869"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6870" name="灯片编号占位符 5"/>
          <p:cNvSpPr>
            <a:spLocks noGrp="1"/>
          </p:cNvSpPr>
          <p:nvPr>
            <p:ph type="sldNum" sz="quarter" idx="12"/>
          </p:nvPr>
        </p:nvSpPr>
        <p:spPr/>
        <p:txBody>
          <a:bodyPr/>
          <a:lstStyle/>
          <a:p>
            <a:pPr fontAlgn="base">
              <a:spcBef>
                <a:spcPct val="0"/>
              </a:spcBef>
              <a:spcAft>
                <a:spcPct val="0"/>
              </a:spcAft>
              <a:defRPr/>
            </a:pPr>
            <a:fld id="{B1329924-344E-43DB-9A5C-A30FB6C40193}" type="slidenum">
              <a:rPr lang="zh-CN" altLang="en-US" smtClean="0"/>
              <a:pPr fontAlgn="base">
                <a:spcBef>
                  <a:spcPct val="0"/>
                </a:spcBef>
                <a:spcAft>
                  <a:spcPct val="0"/>
                </a:spcAft>
                <a:defRPr/>
              </a:pPr>
              <a:t>18</a:t>
            </a:fld>
            <a:endParaRPr lang="zh-CN" altLang="en-US" smtClean="0"/>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altLang="zh-CN" smtClean="0"/>
              <a:t>mRNA 3′</a:t>
            </a:r>
            <a:r>
              <a:rPr lang="zh-CN" altLang="en-US" smtClean="0"/>
              <a:t>端的</a:t>
            </a:r>
            <a:r>
              <a:rPr lang="en-US" altLang="zh-CN" smtClean="0"/>
              <a:t>poly(A)</a:t>
            </a:r>
            <a:r>
              <a:rPr lang="zh-CN" altLang="en-US" smtClean="0"/>
              <a:t>：</a:t>
            </a:r>
            <a:endParaRPr lang="en-US" altLang="zh-CN" smtClean="0"/>
          </a:p>
          <a:p>
            <a:pPr lvl="1" eaLnBrk="1" hangingPunct="1"/>
            <a:r>
              <a:rPr lang="zh-CN" altLang="en-US" smtClean="0"/>
              <a:t>不仅和</a:t>
            </a:r>
            <a:r>
              <a:rPr lang="en-US" altLang="zh-CN" smtClean="0"/>
              <a:t>mRNA</a:t>
            </a:r>
            <a:r>
              <a:rPr lang="zh-CN" altLang="en-US" smtClean="0"/>
              <a:t>穿越核膜的能力有关，而且影响到</a:t>
            </a:r>
            <a:r>
              <a:rPr lang="en-US" altLang="zh-CN" smtClean="0"/>
              <a:t>mRNA</a:t>
            </a:r>
            <a:r>
              <a:rPr lang="zh-CN" altLang="en-US" smtClean="0"/>
              <a:t>的稳定性和翻译效率。</a:t>
            </a:r>
            <a:endParaRPr lang="en-US" altLang="zh-CN" smtClean="0"/>
          </a:p>
          <a:p>
            <a:pPr lvl="2" eaLnBrk="1" hangingPunct="1"/>
            <a:r>
              <a:rPr lang="zh-CN" altLang="en-US" smtClean="0"/>
              <a:t>有</a:t>
            </a:r>
            <a:r>
              <a:rPr lang="en-US" altLang="zh-CN" smtClean="0"/>
              <a:t>ploy</a:t>
            </a:r>
            <a:r>
              <a:rPr lang="zh-CN" altLang="en-US" smtClean="0"/>
              <a:t>（</a:t>
            </a:r>
            <a:r>
              <a:rPr lang="en-US" altLang="zh-CN" smtClean="0"/>
              <a:t>A</a:t>
            </a:r>
            <a:r>
              <a:rPr lang="zh-CN" altLang="en-US" smtClean="0"/>
              <a:t>）的</a:t>
            </a:r>
            <a:r>
              <a:rPr lang="en-US" altLang="zh-CN" smtClean="0"/>
              <a:t>mRNA</a:t>
            </a:r>
            <a:r>
              <a:rPr lang="zh-CN" altLang="en-US" smtClean="0"/>
              <a:t>其翻译效率明显高于无</a:t>
            </a:r>
            <a:r>
              <a:rPr lang="en-US" altLang="zh-CN" smtClean="0"/>
              <a:t>poly(A)</a:t>
            </a:r>
            <a:r>
              <a:rPr lang="zh-CN" altLang="en-US" smtClean="0"/>
              <a:t>的</a:t>
            </a:r>
            <a:r>
              <a:rPr lang="en-US" altLang="zh-CN" smtClean="0"/>
              <a:t>mRNA </a:t>
            </a:r>
            <a:r>
              <a:rPr lang="zh-CN" altLang="en-US" smtClean="0"/>
              <a:t>，</a:t>
            </a:r>
            <a:r>
              <a:rPr lang="en-US" altLang="zh-CN" smtClean="0"/>
              <a:t>Poly A</a:t>
            </a:r>
            <a:r>
              <a:rPr lang="zh-CN" altLang="en-US" smtClean="0"/>
              <a:t>长度和翻译效率有关。</a:t>
            </a:r>
            <a:endParaRPr lang="en-US" altLang="zh-CN" smtClean="0"/>
          </a:p>
          <a:p>
            <a:pPr lvl="2" eaLnBrk="1" hangingPunct="1"/>
            <a:r>
              <a:rPr lang="zh-CN" altLang="en-US" smtClean="0"/>
              <a:t>有人将</a:t>
            </a:r>
            <a:r>
              <a:rPr lang="en-US" altLang="zh-CN" smtClean="0"/>
              <a:t>poly(A)</a:t>
            </a:r>
            <a:r>
              <a:rPr lang="zh-CN" altLang="en-US" smtClean="0"/>
              <a:t>比做翻译的计数器，随着翻译次数的增加，</a:t>
            </a:r>
            <a:r>
              <a:rPr lang="en-US" altLang="zh-CN" smtClean="0"/>
              <a:t>poly(A)</a:t>
            </a:r>
            <a:r>
              <a:rPr lang="zh-CN" altLang="en-US" smtClean="0"/>
              <a:t>在逐步缩短，也就是说</a:t>
            </a:r>
            <a:r>
              <a:rPr lang="en-US" altLang="zh-CN" smtClean="0"/>
              <a:t>poly(A)</a:t>
            </a:r>
            <a:r>
              <a:rPr lang="zh-CN" altLang="en-US" smtClean="0"/>
              <a:t>越长</a:t>
            </a:r>
            <a:r>
              <a:rPr lang="en-US" altLang="zh-CN" smtClean="0"/>
              <a:t>mRNA</a:t>
            </a:r>
            <a:r>
              <a:rPr lang="zh-CN" altLang="en-US" smtClean="0"/>
              <a:t>作为模板的使用的半衰期越长。</a:t>
            </a:r>
            <a:endParaRPr lang="en-US" altLang="zh-CN" smtClean="0"/>
          </a:p>
          <a:p>
            <a:pPr eaLnBrk="1" hangingPunct="1"/>
            <a:endParaRPr lang="zh-CN" altLang="en-US" smtClean="0"/>
          </a:p>
        </p:txBody>
      </p:sp>
      <p:sp>
        <p:nvSpPr>
          <p:cNvPr id="3" name="标题 2"/>
          <p:cNvSpPr>
            <a:spLocks noGrp="1"/>
          </p:cNvSpPr>
          <p:nvPr>
            <p:ph type="title"/>
          </p:nvPr>
        </p:nvSpPr>
        <p:spPr/>
        <p:txBody>
          <a:bodyPr/>
          <a:lstStyle/>
          <a:p>
            <a:pPr eaLnBrk="1" hangingPunct="1">
              <a:defRPr/>
            </a:pPr>
            <a:endParaRPr lang="zh-CN" altLang="en-US"/>
          </a:p>
        </p:txBody>
      </p:sp>
      <p:sp>
        <p:nvSpPr>
          <p:cNvPr id="37892" name="日期占位符 3"/>
          <p:cNvSpPr>
            <a:spLocks noGrp="1"/>
          </p:cNvSpPr>
          <p:nvPr>
            <p:ph type="dt" sz="quarter" idx="10"/>
          </p:nvPr>
        </p:nvSpPr>
        <p:spPr/>
        <p:txBody>
          <a:bodyPr/>
          <a:lstStyle/>
          <a:p>
            <a:pPr fontAlgn="base">
              <a:spcBef>
                <a:spcPct val="0"/>
              </a:spcBef>
              <a:spcAft>
                <a:spcPct val="0"/>
              </a:spcAft>
              <a:defRPr/>
            </a:pPr>
            <a:fld id="{0A278018-AF97-4378-B2B2-B20EA693692C}" type="datetime1">
              <a:rPr lang="zh-CN" altLang="en-US" smtClean="0"/>
              <a:pPr fontAlgn="base">
                <a:spcBef>
                  <a:spcPct val="0"/>
                </a:spcBef>
                <a:spcAft>
                  <a:spcPct val="0"/>
                </a:spcAft>
                <a:defRPr/>
              </a:pPr>
              <a:t>2018/11/28</a:t>
            </a:fld>
            <a:endParaRPr lang="zh-CN" altLang="en-US" smtClean="0"/>
          </a:p>
        </p:txBody>
      </p:sp>
      <p:sp>
        <p:nvSpPr>
          <p:cNvPr id="37893"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7894" name="灯片编号占位符 5"/>
          <p:cNvSpPr>
            <a:spLocks noGrp="1"/>
          </p:cNvSpPr>
          <p:nvPr>
            <p:ph type="sldNum" sz="quarter" idx="12"/>
          </p:nvPr>
        </p:nvSpPr>
        <p:spPr/>
        <p:txBody>
          <a:bodyPr/>
          <a:lstStyle/>
          <a:p>
            <a:pPr fontAlgn="base">
              <a:spcBef>
                <a:spcPct val="0"/>
              </a:spcBef>
              <a:spcAft>
                <a:spcPct val="0"/>
              </a:spcAft>
              <a:defRPr/>
            </a:pPr>
            <a:fld id="{6933848C-380C-4DCA-AA3F-88479D27213C}" type="slidenum">
              <a:rPr lang="zh-CN" altLang="en-US" smtClean="0"/>
              <a:pPr fontAlgn="base">
                <a:spcBef>
                  <a:spcPct val="0"/>
                </a:spcBef>
                <a:spcAft>
                  <a:spcPct val="0"/>
                </a:spcAft>
                <a:defRPr/>
              </a:pPr>
              <a:t>19</a:t>
            </a:fld>
            <a:endParaRPr lang="zh-CN" altLang="en-US" smtClean="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概说</a:t>
            </a:r>
            <a:endParaRPr lang="zh-CN" altLang="en-US" dirty="0"/>
          </a:p>
        </p:txBody>
      </p:sp>
      <p:sp>
        <p:nvSpPr>
          <p:cNvPr id="21507" name="内容占位符 2"/>
          <p:cNvSpPr>
            <a:spLocks noGrp="1"/>
          </p:cNvSpPr>
          <p:nvPr>
            <p:ph idx="1"/>
          </p:nvPr>
        </p:nvSpPr>
        <p:spPr/>
        <p:txBody>
          <a:bodyPr/>
          <a:lstStyle/>
          <a:p>
            <a:pPr eaLnBrk="1" hangingPunct="1"/>
            <a:r>
              <a:rPr lang="zh-CN" altLang="en-US" dirty="0" smtClean="0"/>
              <a:t>生物体内蛋白质合成的速度，主要在转录水平上，其次在翻译过程中进行调节控制。</a:t>
            </a:r>
            <a:endParaRPr lang="en-US" altLang="zh-CN" dirty="0" smtClean="0"/>
          </a:p>
          <a:p>
            <a:pPr lvl="1" eaLnBrk="1" hangingPunct="1"/>
            <a:r>
              <a:rPr lang="zh-CN" altLang="en-US" dirty="0" smtClean="0"/>
              <a:t>它受性别、激素、细胞周期、生长发育、健康状况和生存环境等多种因素及参与蛋白质合成的众多的生化物质变化的影响。</a:t>
            </a:r>
            <a:endParaRPr lang="en-US" altLang="zh-CN" dirty="0" smtClean="0"/>
          </a:p>
          <a:p>
            <a:pPr lvl="2" eaLnBrk="1" hangingPunct="1"/>
            <a:r>
              <a:rPr lang="zh-CN" altLang="en-US" dirty="0" smtClean="0"/>
              <a:t>由于原核生物的翻译与转录通常是偶联在一起的，且其</a:t>
            </a:r>
            <a:r>
              <a:rPr lang="en-US" altLang="zh-CN" dirty="0" smtClean="0"/>
              <a:t>RNA</a:t>
            </a:r>
            <a:r>
              <a:rPr lang="zh-CN" altLang="en-US" dirty="0" smtClean="0"/>
              <a:t>的寿命短，因而</a:t>
            </a:r>
            <a:r>
              <a:rPr lang="zh-CN" altLang="en-US" u="sng" dirty="0" smtClean="0">
                <a:solidFill>
                  <a:srgbClr val="FF0000"/>
                </a:solidFill>
              </a:rPr>
              <a:t>蛋白质合成的速度主要由转录的速度决定</a:t>
            </a:r>
            <a:r>
              <a:rPr lang="zh-CN" altLang="en-US" dirty="0" smtClean="0"/>
              <a:t>。</a:t>
            </a:r>
            <a:endParaRPr lang="en-US" altLang="zh-CN" dirty="0" smtClean="0"/>
          </a:p>
        </p:txBody>
      </p:sp>
      <p:sp>
        <p:nvSpPr>
          <p:cNvPr id="21508" name="日期占位符 3"/>
          <p:cNvSpPr>
            <a:spLocks noGrp="1"/>
          </p:cNvSpPr>
          <p:nvPr>
            <p:ph type="dt" sz="quarter" idx="10"/>
          </p:nvPr>
        </p:nvSpPr>
        <p:spPr/>
        <p:txBody>
          <a:bodyPr/>
          <a:lstStyle/>
          <a:p>
            <a:pPr fontAlgn="base">
              <a:spcBef>
                <a:spcPct val="0"/>
              </a:spcBef>
              <a:spcAft>
                <a:spcPct val="0"/>
              </a:spcAft>
              <a:defRPr/>
            </a:pPr>
            <a:fld id="{D1BC4DEE-7518-4421-BEAF-9C4D84A83046}" type="datetime1">
              <a:rPr lang="zh-CN" altLang="en-US" smtClean="0"/>
              <a:pPr fontAlgn="base">
                <a:spcBef>
                  <a:spcPct val="0"/>
                </a:spcBef>
                <a:spcAft>
                  <a:spcPct val="0"/>
                </a:spcAft>
                <a:defRPr/>
              </a:pPr>
              <a:t>2018/11/28</a:t>
            </a:fld>
            <a:endParaRPr lang="zh-CN" altLang="en-US" smtClean="0"/>
          </a:p>
        </p:txBody>
      </p:sp>
      <p:sp>
        <p:nvSpPr>
          <p:cNvPr id="21509"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21510" name="灯片编号占位符 5"/>
          <p:cNvSpPr>
            <a:spLocks noGrp="1"/>
          </p:cNvSpPr>
          <p:nvPr>
            <p:ph type="sldNum" sz="quarter" idx="12"/>
          </p:nvPr>
        </p:nvSpPr>
        <p:spPr/>
        <p:txBody>
          <a:bodyPr/>
          <a:lstStyle/>
          <a:p>
            <a:pPr fontAlgn="base">
              <a:spcBef>
                <a:spcPct val="0"/>
              </a:spcBef>
              <a:spcAft>
                <a:spcPct val="0"/>
              </a:spcAft>
              <a:defRPr/>
            </a:pPr>
            <a:fld id="{84D735F6-FBE3-47CF-95FD-2E127F5E79CE}" type="slidenum">
              <a:rPr lang="zh-CN" altLang="en-US" smtClean="0"/>
              <a:pPr fontAlgn="base">
                <a:spcBef>
                  <a:spcPct val="0"/>
                </a:spcBef>
                <a:spcAft>
                  <a:spcPct val="0"/>
                </a:spcAft>
                <a:defRPr/>
              </a:pPr>
              <a:t>2</a:t>
            </a:fld>
            <a:endParaRPr lang="zh-CN" altLang="en-US" smtClean="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椭圆 368"/>
          <p:cNvSpPr/>
          <p:nvPr/>
        </p:nvSpPr>
        <p:spPr>
          <a:xfrm>
            <a:off x="3286125" y="3357563"/>
            <a:ext cx="2571750" cy="857250"/>
          </a:xfrm>
          <a:prstGeom prst="ellipse">
            <a:avLst/>
          </a:prstGeom>
          <a:gradFill flip="none" rotWithShape="1">
            <a:gsLst>
              <a:gs pos="0">
                <a:srgbClr val="FF66FF">
                  <a:tint val="66000"/>
                  <a:satMod val="160000"/>
                </a:srgbClr>
              </a:gs>
              <a:gs pos="50000">
                <a:srgbClr val="FF66FF">
                  <a:tint val="44500"/>
                  <a:satMod val="160000"/>
                </a:srgbClr>
              </a:gs>
              <a:gs pos="100000">
                <a:srgbClr val="FF66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内容占位符 1"/>
          <p:cNvSpPr>
            <a:spLocks noGrp="1"/>
          </p:cNvSpPr>
          <p:nvPr>
            <p:ph idx="1"/>
          </p:nvPr>
        </p:nvSpPr>
        <p:spPr>
          <a:xfrm>
            <a:off x="685800" y="1341438"/>
            <a:ext cx="7772400" cy="1801812"/>
          </a:xfrm>
        </p:spPr>
        <p:txBody>
          <a:bodyPr>
            <a:normAutofit fontScale="85000" lnSpcReduction="10000"/>
          </a:bodyPr>
          <a:lstStyle/>
          <a:p>
            <a:pPr>
              <a:defRPr/>
            </a:pPr>
            <a:r>
              <a:rPr lang="en-US" altLang="zh-CN" dirty="0" smtClean="0"/>
              <a:t>Poly(A)</a:t>
            </a:r>
            <a:r>
              <a:rPr lang="zh-CN" altLang="en-US" dirty="0" smtClean="0"/>
              <a:t>对翻译的促进作用是需要</a:t>
            </a:r>
            <a:r>
              <a:rPr lang="en-US" altLang="zh-CN" dirty="0" smtClean="0"/>
              <a:t>PABP</a:t>
            </a:r>
            <a:r>
              <a:rPr lang="zh-CN" altLang="en-US" dirty="0" smtClean="0"/>
              <a:t>（</a:t>
            </a:r>
            <a:r>
              <a:rPr lang="en-US" altLang="zh-CN" dirty="0" smtClean="0"/>
              <a:t>poly(A)</a:t>
            </a:r>
            <a:r>
              <a:rPr lang="zh-CN" altLang="en-US" dirty="0" smtClean="0"/>
              <a:t>结合蛋白）的存在，</a:t>
            </a:r>
            <a:r>
              <a:rPr lang="en-US" altLang="zh-CN" dirty="0" smtClean="0"/>
              <a:t>PAPB</a:t>
            </a:r>
            <a:r>
              <a:rPr lang="zh-CN" altLang="en-US" dirty="0" smtClean="0"/>
              <a:t>结合</a:t>
            </a:r>
            <a:r>
              <a:rPr lang="en-US" altLang="zh-CN" dirty="0" smtClean="0"/>
              <a:t>poly(A)</a:t>
            </a:r>
            <a:r>
              <a:rPr lang="zh-CN" altLang="en-US" dirty="0" smtClean="0"/>
              <a:t>最短的长度为</a:t>
            </a:r>
            <a:r>
              <a:rPr lang="en-US" altLang="zh-CN" dirty="0" smtClean="0"/>
              <a:t>12 </a:t>
            </a:r>
            <a:r>
              <a:rPr lang="en-US" altLang="zh-CN" dirty="0" err="1" smtClean="0"/>
              <a:t>nt</a:t>
            </a:r>
            <a:r>
              <a:rPr lang="zh-CN" altLang="en-US" dirty="0" smtClean="0"/>
              <a:t>，当</a:t>
            </a:r>
            <a:r>
              <a:rPr lang="en-US" altLang="zh-CN" dirty="0" smtClean="0"/>
              <a:t>poly(A)</a:t>
            </a:r>
            <a:r>
              <a:rPr lang="zh-CN" altLang="en-US" dirty="0" smtClean="0"/>
              <a:t>缺乏</a:t>
            </a:r>
            <a:r>
              <a:rPr lang="en-US" altLang="zh-CN" dirty="0" smtClean="0"/>
              <a:t>PAPB</a:t>
            </a:r>
            <a:r>
              <a:rPr lang="zh-CN" altLang="en-US" dirty="0" smtClean="0"/>
              <a:t>的结合时，</a:t>
            </a:r>
            <a:r>
              <a:rPr lang="en-US" altLang="zh-CN" dirty="0" smtClean="0"/>
              <a:t>mRNA 3′</a:t>
            </a:r>
            <a:r>
              <a:rPr lang="zh-CN" altLang="en-US" dirty="0" smtClean="0"/>
              <a:t>端的裸露易招致降解。</a:t>
            </a:r>
          </a:p>
          <a:p>
            <a:pPr>
              <a:defRPr/>
            </a:pPr>
            <a:endParaRPr lang="zh-CN" altLang="en-US" dirty="0"/>
          </a:p>
        </p:txBody>
      </p:sp>
      <p:sp>
        <p:nvSpPr>
          <p:cNvPr id="3" name="标题 2"/>
          <p:cNvSpPr>
            <a:spLocks noGrp="1"/>
          </p:cNvSpPr>
          <p:nvPr>
            <p:ph type="title"/>
          </p:nvPr>
        </p:nvSpPr>
        <p:spPr/>
        <p:txBody>
          <a:bodyPr/>
          <a:lstStyle/>
          <a:p>
            <a:pPr>
              <a:defRPr/>
            </a:pPr>
            <a:endParaRPr lang="zh-CN" altLang="en-US" dirty="0"/>
          </a:p>
        </p:txBody>
      </p:sp>
      <p:sp>
        <p:nvSpPr>
          <p:cNvPr id="4" name="日期占位符 3"/>
          <p:cNvSpPr>
            <a:spLocks noGrp="1"/>
          </p:cNvSpPr>
          <p:nvPr>
            <p:ph type="dt" sz="quarter" idx="10"/>
          </p:nvPr>
        </p:nvSpPr>
        <p:spPr/>
        <p:txBody>
          <a:bodyPr/>
          <a:lstStyle/>
          <a:p>
            <a:pPr>
              <a:defRPr/>
            </a:pPr>
            <a:fld id="{A819CC5B-69D2-46AE-BA5D-B4333A1382C6}" type="datetime1">
              <a:rPr lang="zh-CN" altLang="en-US" smtClean="0"/>
              <a:pPr>
                <a:defRPr/>
              </a:pPr>
              <a:t>2018/11/28</a:t>
            </a:fld>
            <a:endParaRPr lang="zh-CN" altLang="en-US"/>
          </a:p>
        </p:txBody>
      </p:sp>
      <p:sp>
        <p:nvSpPr>
          <p:cNvPr id="5" name="页脚占位符 4"/>
          <p:cNvSpPr>
            <a:spLocks noGrp="1"/>
          </p:cNvSpPr>
          <p:nvPr>
            <p:ph type="ftr" sz="quarter" idx="11"/>
          </p:nvPr>
        </p:nvSpPr>
        <p:spPr/>
        <p:txBody>
          <a:bodyPr/>
          <a:lstStyle/>
          <a:p>
            <a:pPr>
              <a:defRPr/>
            </a:pPr>
            <a:r>
              <a:rPr lang="zh-CN" altLang="en-US" smtClean="0"/>
              <a:t>药学院 金晶</a:t>
            </a:r>
            <a:endParaRPr lang="zh-CN" altLang="en-US"/>
          </a:p>
        </p:txBody>
      </p:sp>
      <p:sp>
        <p:nvSpPr>
          <p:cNvPr id="6" name="灯片编号占位符 5"/>
          <p:cNvSpPr>
            <a:spLocks noGrp="1"/>
          </p:cNvSpPr>
          <p:nvPr>
            <p:ph type="sldNum" sz="quarter" idx="12"/>
          </p:nvPr>
        </p:nvSpPr>
        <p:spPr/>
        <p:txBody>
          <a:bodyPr/>
          <a:lstStyle/>
          <a:p>
            <a:pPr>
              <a:defRPr/>
            </a:pPr>
            <a:fld id="{738BC20A-0F67-415A-9D9E-C55B4E0E3400}" type="slidenum">
              <a:rPr lang="zh-CN" altLang="en-US" smtClean="0"/>
              <a:pPr>
                <a:defRPr/>
              </a:pPr>
              <a:t>20</a:t>
            </a:fld>
            <a:endParaRPr lang="zh-CN" altLang="en-US"/>
          </a:p>
        </p:txBody>
      </p:sp>
      <p:grpSp>
        <p:nvGrpSpPr>
          <p:cNvPr id="39945" name="Group 3738"/>
          <p:cNvGrpSpPr>
            <a:grpSpLocks/>
          </p:cNvGrpSpPr>
          <p:nvPr/>
        </p:nvGrpSpPr>
        <p:grpSpPr bwMode="auto">
          <a:xfrm>
            <a:off x="714375" y="3714750"/>
            <a:ext cx="5214938" cy="142875"/>
            <a:chOff x="0" y="744"/>
            <a:chExt cx="5715" cy="197"/>
          </a:xfrm>
        </p:grpSpPr>
        <p:sp>
          <p:nvSpPr>
            <p:cNvPr id="39964" name="AutoShape 2981"/>
            <p:cNvSpPr>
              <a:spLocks noChangeAspect="1" noChangeArrowheads="1"/>
            </p:cNvSpPr>
            <p:nvPr/>
          </p:nvSpPr>
          <p:spPr bwMode="auto">
            <a:xfrm rot="5400000" flipV="1">
              <a:off x="164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39965" name="AutoShape 2982"/>
            <p:cNvSpPr>
              <a:spLocks noChangeAspect="1" noChangeArrowheads="1"/>
            </p:cNvSpPr>
            <p:nvPr/>
          </p:nvSpPr>
          <p:spPr bwMode="auto">
            <a:xfrm>
              <a:off x="1647"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39966" name="AutoShape 2983"/>
            <p:cNvSpPr>
              <a:spLocks noChangeAspect="1" noChangeArrowheads="1"/>
            </p:cNvSpPr>
            <p:nvPr/>
          </p:nvSpPr>
          <p:spPr bwMode="auto">
            <a:xfrm rot="5400000" flipV="1">
              <a:off x="2357"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39967" name="AutoShape 2984"/>
            <p:cNvSpPr>
              <a:spLocks noChangeAspect="1" noChangeArrowheads="1"/>
            </p:cNvSpPr>
            <p:nvPr/>
          </p:nvSpPr>
          <p:spPr bwMode="auto">
            <a:xfrm>
              <a:off x="2359"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39968" name="AutoShape 2985"/>
            <p:cNvSpPr>
              <a:spLocks noChangeAspect="1" noChangeArrowheads="1"/>
            </p:cNvSpPr>
            <p:nvPr/>
          </p:nvSpPr>
          <p:spPr bwMode="auto">
            <a:xfrm rot="5400000" flipV="1">
              <a:off x="306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39969" name="AutoShape 2986"/>
            <p:cNvSpPr>
              <a:spLocks noChangeAspect="1" noChangeArrowheads="1"/>
            </p:cNvSpPr>
            <p:nvPr/>
          </p:nvSpPr>
          <p:spPr bwMode="auto">
            <a:xfrm>
              <a:off x="3071"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39970" name="AutoShape 2987"/>
            <p:cNvSpPr>
              <a:spLocks noChangeAspect="1" noChangeArrowheads="1"/>
            </p:cNvSpPr>
            <p:nvPr/>
          </p:nvSpPr>
          <p:spPr bwMode="auto">
            <a:xfrm rot="5400000" flipV="1">
              <a:off x="378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39971" name="AutoShape 2988"/>
            <p:cNvSpPr>
              <a:spLocks noChangeAspect="1" noChangeArrowheads="1"/>
            </p:cNvSpPr>
            <p:nvPr/>
          </p:nvSpPr>
          <p:spPr bwMode="auto">
            <a:xfrm>
              <a:off x="3783"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39972" name="AutoShape 2989"/>
            <p:cNvSpPr>
              <a:spLocks noChangeAspect="1" noChangeArrowheads="1"/>
            </p:cNvSpPr>
            <p:nvPr/>
          </p:nvSpPr>
          <p:spPr bwMode="auto">
            <a:xfrm>
              <a:off x="230" y="74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39973" name="AutoShape 2990"/>
            <p:cNvSpPr>
              <a:spLocks noChangeAspect="1" noChangeArrowheads="1"/>
            </p:cNvSpPr>
            <p:nvPr/>
          </p:nvSpPr>
          <p:spPr bwMode="auto">
            <a:xfrm rot="5400000" flipV="1">
              <a:off x="561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19" name="AutoShape 2991"/>
            <p:cNvSpPr>
              <a:spLocks noChangeAspect="1" noChangeArrowheads="1"/>
            </p:cNvSpPr>
            <p:nvPr/>
          </p:nvSpPr>
          <p:spPr bwMode="auto">
            <a:xfrm>
              <a:off x="5616"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39975" name="Freeform 2992"/>
            <p:cNvSpPr>
              <a:spLocks noChangeAspect="1"/>
            </p:cNvSpPr>
            <p:nvPr/>
          </p:nvSpPr>
          <p:spPr bwMode="auto">
            <a:xfrm>
              <a:off x="5627"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76" name="Line 2993"/>
            <p:cNvSpPr>
              <a:spLocks noChangeAspect="1" noChangeShapeType="1"/>
            </p:cNvSpPr>
            <p:nvPr/>
          </p:nvSpPr>
          <p:spPr bwMode="auto">
            <a:xfrm>
              <a:off x="563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977" name="AutoShape 2996"/>
            <p:cNvSpPr>
              <a:spLocks noChangeAspect="1" noChangeArrowheads="1"/>
            </p:cNvSpPr>
            <p:nvPr/>
          </p:nvSpPr>
          <p:spPr bwMode="auto">
            <a:xfrm rot="5400000" flipV="1">
              <a:off x="542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23" name="AutoShape 2997"/>
            <p:cNvSpPr>
              <a:spLocks noChangeAspect="1" noChangeArrowheads="1"/>
            </p:cNvSpPr>
            <p:nvPr/>
          </p:nvSpPr>
          <p:spPr bwMode="auto">
            <a:xfrm>
              <a:off x="5430" y="748"/>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39979" name="Freeform 2998"/>
            <p:cNvSpPr>
              <a:spLocks noChangeAspect="1"/>
            </p:cNvSpPr>
            <p:nvPr/>
          </p:nvSpPr>
          <p:spPr bwMode="auto">
            <a:xfrm>
              <a:off x="5440"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80" name="Line 2999"/>
            <p:cNvSpPr>
              <a:spLocks noChangeAspect="1" noChangeShapeType="1"/>
            </p:cNvSpPr>
            <p:nvPr/>
          </p:nvSpPr>
          <p:spPr bwMode="auto">
            <a:xfrm>
              <a:off x="5445"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981" name="Oval 3000"/>
            <p:cNvSpPr>
              <a:spLocks noChangeAspect="1" noChangeArrowheads="1"/>
            </p:cNvSpPr>
            <p:nvPr/>
          </p:nvSpPr>
          <p:spPr bwMode="auto">
            <a:xfrm rot="5400000">
              <a:off x="551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39982" name="Freeform 3001"/>
            <p:cNvSpPr>
              <a:spLocks noChangeAspect="1"/>
            </p:cNvSpPr>
            <p:nvPr/>
          </p:nvSpPr>
          <p:spPr bwMode="auto">
            <a:xfrm>
              <a:off x="5539"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83" name="AutoShape 3002"/>
            <p:cNvSpPr>
              <a:spLocks noChangeAspect="1" noChangeArrowheads="1"/>
            </p:cNvSpPr>
            <p:nvPr/>
          </p:nvSpPr>
          <p:spPr bwMode="auto">
            <a:xfrm rot="5400000" flipV="1">
              <a:off x="524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29" name="AutoShape 3003"/>
            <p:cNvSpPr>
              <a:spLocks noChangeAspect="1" noChangeArrowheads="1"/>
            </p:cNvSpPr>
            <p:nvPr/>
          </p:nvSpPr>
          <p:spPr bwMode="auto">
            <a:xfrm>
              <a:off x="5242"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39985" name="Freeform 3004"/>
            <p:cNvSpPr>
              <a:spLocks noChangeAspect="1"/>
            </p:cNvSpPr>
            <p:nvPr/>
          </p:nvSpPr>
          <p:spPr bwMode="auto">
            <a:xfrm>
              <a:off x="5253"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86" name="Line 3005"/>
            <p:cNvSpPr>
              <a:spLocks noChangeAspect="1" noChangeShapeType="1"/>
            </p:cNvSpPr>
            <p:nvPr/>
          </p:nvSpPr>
          <p:spPr bwMode="auto">
            <a:xfrm>
              <a:off x="5258"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987" name="Oval 3006"/>
            <p:cNvSpPr>
              <a:spLocks noChangeAspect="1" noChangeArrowheads="1"/>
            </p:cNvSpPr>
            <p:nvPr/>
          </p:nvSpPr>
          <p:spPr bwMode="auto">
            <a:xfrm rot="5400000">
              <a:off x="532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39988" name="Freeform 3007"/>
            <p:cNvSpPr>
              <a:spLocks noChangeAspect="1"/>
            </p:cNvSpPr>
            <p:nvPr/>
          </p:nvSpPr>
          <p:spPr bwMode="auto">
            <a:xfrm>
              <a:off x="5352"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89" name="AutoShape 3008"/>
            <p:cNvSpPr>
              <a:spLocks noChangeAspect="1" noChangeArrowheads="1"/>
            </p:cNvSpPr>
            <p:nvPr/>
          </p:nvSpPr>
          <p:spPr bwMode="auto">
            <a:xfrm rot="5400000" flipV="1">
              <a:off x="505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35" name="AutoShape 3009"/>
            <p:cNvSpPr>
              <a:spLocks noChangeAspect="1" noChangeArrowheads="1"/>
            </p:cNvSpPr>
            <p:nvPr/>
          </p:nvSpPr>
          <p:spPr bwMode="auto">
            <a:xfrm>
              <a:off x="5056"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39991" name="Freeform 3010"/>
            <p:cNvSpPr>
              <a:spLocks noChangeAspect="1"/>
            </p:cNvSpPr>
            <p:nvPr/>
          </p:nvSpPr>
          <p:spPr bwMode="auto">
            <a:xfrm>
              <a:off x="5069"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92" name="Line 3011"/>
            <p:cNvSpPr>
              <a:spLocks noChangeAspect="1" noChangeShapeType="1"/>
            </p:cNvSpPr>
            <p:nvPr/>
          </p:nvSpPr>
          <p:spPr bwMode="auto">
            <a:xfrm>
              <a:off x="5070"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993" name="Oval 3012"/>
            <p:cNvSpPr>
              <a:spLocks noChangeAspect="1" noChangeArrowheads="1"/>
            </p:cNvSpPr>
            <p:nvPr/>
          </p:nvSpPr>
          <p:spPr bwMode="auto">
            <a:xfrm rot="5400000">
              <a:off x="514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39994" name="Freeform 3013"/>
            <p:cNvSpPr>
              <a:spLocks noChangeAspect="1"/>
            </p:cNvSpPr>
            <p:nvPr/>
          </p:nvSpPr>
          <p:spPr bwMode="auto">
            <a:xfrm>
              <a:off x="5166"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95" name="AutoShape 3014"/>
            <p:cNvSpPr>
              <a:spLocks noChangeAspect="1" noChangeArrowheads="1"/>
            </p:cNvSpPr>
            <p:nvPr/>
          </p:nvSpPr>
          <p:spPr bwMode="auto">
            <a:xfrm rot="5400000" flipV="1">
              <a:off x="486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1" name="AutoShape 3015"/>
            <p:cNvSpPr>
              <a:spLocks noChangeAspect="1" noChangeArrowheads="1"/>
            </p:cNvSpPr>
            <p:nvPr/>
          </p:nvSpPr>
          <p:spPr bwMode="auto">
            <a:xfrm>
              <a:off x="4869" y="748"/>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39997" name="Freeform 3016"/>
            <p:cNvSpPr>
              <a:spLocks noChangeAspect="1"/>
            </p:cNvSpPr>
            <p:nvPr/>
          </p:nvSpPr>
          <p:spPr bwMode="auto">
            <a:xfrm>
              <a:off x="4882"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998" name="Line 3017"/>
            <p:cNvSpPr>
              <a:spLocks noChangeAspect="1" noChangeShapeType="1"/>
            </p:cNvSpPr>
            <p:nvPr/>
          </p:nvSpPr>
          <p:spPr bwMode="auto">
            <a:xfrm>
              <a:off x="4883"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999" name="Oval 3018"/>
            <p:cNvSpPr>
              <a:spLocks noChangeAspect="1" noChangeArrowheads="1"/>
            </p:cNvSpPr>
            <p:nvPr/>
          </p:nvSpPr>
          <p:spPr bwMode="auto">
            <a:xfrm rot="5400000">
              <a:off x="495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00" name="Freeform 3019"/>
            <p:cNvSpPr>
              <a:spLocks noChangeAspect="1"/>
            </p:cNvSpPr>
            <p:nvPr/>
          </p:nvSpPr>
          <p:spPr bwMode="auto">
            <a:xfrm>
              <a:off x="4979"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01" name="AutoShape 3020"/>
            <p:cNvSpPr>
              <a:spLocks noChangeAspect="1" noChangeArrowheads="1"/>
            </p:cNvSpPr>
            <p:nvPr/>
          </p:nvSpPr>
          <p:spPr bwMode="auto">
            <a:xfrm rot="5400000" flipV="1">
              <a:off x="468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7" name="AutoShape 3021"/>
            <p:cNvSpPr>
              <a:spLocks noChangeAspect="1" noChangeArrowheads="1"/>
            </p:cNvSpPr>
            <p:nvPr/>
          </p:nvSpPr>
          <p:spPr bwMode="auto">
            <a:xfrm>
              <a:off x="4682"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0003" name="Freeform 3022"/>
            <p:cNvSpPr>
              <a:spLocks noChangeAspect="1"/>
            </p:cNvSpPr>
            <p:nvPr/>
          </p:nvSpPr>
          <p:spPr bwMode="auto">
            <a:xfrm>
              <a:off x="4695"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04" name="Line 3023"/>
            <p:cNvSpPr>
              <a:spLocks noChangeAspect="1" noChangeShapeType="1"/>
            </p:cNvSpPr>
            <p:nvPr/>
          </p:nvSpPr>
          <p:spPr bwMode="auto">
            <a:xfrm>
              <a:off x="4696"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005" name="Oval 3024"/>
            <p:cNvSpPr>
              <a:spLocks noChangeAspect="1" noChangeArrowheads="1"/>
            </p:cNvSpPr>
            <p:nvPr/>
          </p:nvSpPr>
          <p:spPr bwMode="auto">
            <a:xfrm rot="5400000">
              <a:off x="476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06" name="Freeform 3025"/>
            <p:cNvSpPr>
              <a:spLocks noChangeAspect="1"/>
            </p:cNvSpPr>
            <p:nvPr/>
          </p:nvSpPr>
          <p:spPr bwMode="auto">
            <a:xfrm>
              <a:off x="4792"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07" name="AutoShape 3026"/>
            <p:cNvSpPr>
              <a:spLocks noChangeAspect="1" noChangeArrowheads="1"/>
            </p:cNvSpPr>
            <p:nvPr/>
          </p:nvSpPr>
          <p:spPr bwMode="auto">
            <a:xfrm rot="5400000" flipV="1">
              <a:off x="449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3" name="AutoShape 3027"/>
            <p:cNvSpPr>
              <a:spLocks noChangeAspect="1" noChangeArrowheads="1"/>
            </p:cNvSpPr>
            <p:nvPr/>
          </p:nvSpPr>
          <p:spPr bwMode="auto">
            <a:xfrm>
              <a:off x="4495"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0009" name="Freeform 3028"/>
            <p:cNvSpPr>
              <a:spLocks noChangeAspect="1"/>
            </p:cNvSpPr>
            <p:nvPr/>
          </p:nvSpPr>
          <p:spPr bwMode="auto">
            <a:xfrm>
              <a:off x="4509"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10" name="Line 3029"/>
            <p:cNvSpPr>
              <a:spLocks noChangeAspect="1" noChangeShapeType="1"/>
            </p:cNvSpPr>
            <p:nvPr/>
          </p:nvSpPr>
          <p:spPr bwMode="auto">
            <a:xfrm>
              <a:off x="451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011" name="Oval 3030"/>
            <p:cNvSpPr>
              <a:spLocks noChangeAspect="1" noChangeArrowheads="1"/>
            </p:cNvSpPr>
            <p:nvPr/>
          </p:nvSpPr>
          <p:spPr bwMode="auto">
            <a:xfrm rot="5400000">
              <a:off x="458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12" name="Freeform 3031"/>
            <p:cNvSpPr>
              <a:spLocks noChangeAspect="1"/>
            </p:cNvSpPr>
            <p:nvPr/>
          </p:nvSpPr>
          <p:spPr bwMode="auto">
            <a:xfrm>
              <a:off x="4606"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13" name="Freeform 3032"/>
            <p:cNvSpPr>
              <a:spLocks noChangeAspect="1"/>
            </p:cNvSpPr>
            <p:nvPr/>
          </p:nvSpPr>
          <p:spPr bwMode="auto">
            <a:xfrm>
              <a:off x="3793"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14" name="AutoShape 3033"/>
            <p:cNvSpPr>
              <a:spLocks noChangeAspect="1" noChangeArrowheads="1"/>
            </p:cNvSpPr>
            <p:nvPr/>
          </p:nvSpPr>
          <p:spPr bwMode="auto">
            <a:xfrm rot="5400000" flipV="1">
              <a:off x="431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15" name="AutoShape 3034"/>
            <p:cNvSpPr>
              <a:spLocks noChangeAspect="1" noChangeArrowheads="1"/>
            </p:cNvSpPr>
            <p:nvPr/>
          </p:nvSpPr>
          <p:spPr bwMode="auto">
            <a:xfrm>
              <a:off x="4313"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016" name="Freeform 3035"/>
            <p:cNvSpPr>
              <a:spLocks noChangeAspect="1"/>
            </p:cNvSpPr>
            <p:nvPr/>
          </p:nvSpPr>
          <p:spPr bwMode="auto">
            <a:xfrm>
              <a:off x="4323"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17" name="AutoShape 3036"/>
            <p:cNvSpPr>
              <a:spLocks noChangeAspect="1" noChangeArrowheads="1"/>
            </p:cNvSpPr>
            <p:nvPr/>
          </p:nvSpPr>
          <p:spPr bwMode="auto">
            <a:xfrm rot="5400000" flipV="1">
              <a:off x="413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63" name="AutoShape 3037"/>
            <p:cNvSpPr>
              <a:spLocks noChangeAspect="1" noChangeArrowheads="1"/>
            </p:cNvSpPr>
            <p:nvPr/>
          </p:nvSpPr>
          <p:spPr bwMode="auto">
            <a:xfrm>
              <a:off x="4135" y="746"/>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0019" name="Group 3038"/>
            <p:cNvGrpSpPr>
              <a:grpSpLocks noChangeAspect="1"/>
            </p:cNvGrpSpPr>
            <p:nvPr/>
          </p:nvGrpSpPr>
          <p:grpSpPr bwMode="auto">
            <a:xfrm>
              <a:off x="4146" y="805"/>
              <a:ext cx="25" cy="32"/>
              <a:chOff x="263" y="1301"/>
              <a:chExt cx="540" cy="690"/>
            </a:xfrm>
          </p:grpSpPr>
          <p:sp>
            <p:nvSpPr>
              <p:cNvPr id="40141" name="Freeform 30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42" name="Line 30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0020" name="AutoShape 3041"/>
            <p:cNvSpPr>
              <a:spLocks noChangeAspect="1" noChangeArrowheads="1"/>
            </p:cNvSpPr>
            <p:nvPr/>
          </p:nvSpPr>
          <p:spPr bwMode="auto">
            <a:xfrm rot="5400000" flipV="1">
              <a:off x="395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21" name="AutoShape 3042"/>
            <p:cNvSpPr>
              <a:spLocks noChangeAspect="1" noChangeArrowheads="1"/>
            </p:cNvSpPr>
            <p:nvPr/>
          </p:nvSpPr>
          <p:spPr bwMode="auto">
            <a:xfrm>
              <a:off x="3957"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0022" name="Oval 3043"/>
            <p:cNvSpPr>
              <a:spLocks noChangeAspect="1" noChangeArrowheads="1"/>
            </p:cNvSpPr>
            <p:nvPr/>
          </p:nvSpPr>
          <p:spPr bwMode="auto">
            <a:xfrm rot="5400000">
              <a:off x="4219"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23" name="Freeform 3044"/>
            <p:cNvSpPr>
              <a:spLocks noChangeAspect="1"/>
            </p:cNvSpPr>
            <p:nvPr/>
          </p:nvSpPr>
          <p:spPr bwMode="auto">
            <a:xfrm>
              <a:off x="4245"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24" name="Oval 3045"/>
            <p:cNvSpPr>
              <a:spLocks noChangeAspect="1" noChangeArrowheads="1"/>
            </p:cNvSpPr>
            <p:nvPr/>
          </p:nvSpPr>
          <p:spPr bwMode="auto">
            <a:xfrm rot="5400000">
              <a:off x="4041"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25" name="Freeform 3046"/>
            <p:cNvSpPr>
              <a:spLocks noChangeAspect="1"/>
            </p:cNvSpPr>
            <p:nvPr/>
          </p:nvSpPr>
          <p:spPr bwMode="auto">
            <a:xfrm>
              <a:off x="4067"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26" name="Oval 3047"/>
            <p:cNvSpPr>
              <a:spLocks noChangeAspect="1" noChangeArrowheads="1"/>
            </p:cNvSpPr>
            <p:nvPr/>
          </p:nvSpPr>
          <p:spPr bwMode="auto">
            <a:xfrm rot="5400000">
              <a:off x="3863"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27" name="Freeform 3048"/>
            <p:cNvSpPr>
              <a:spLocks noChangeAspect="1"/>
            </p:cNvSpPr>
            <p:nvPr/>
          </p:nvSpPr>
          <p:spPr bwMode="auto">
            <a:xfrm>
              <a:off x="3889"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28" name="Oval 3049"/>
            <p:cNvSpPr>
              <a:spLocks noChangeAspect="1" noChangeArrowheads="1"/>
            </p:cNvSpPr>
            <p:nvPr/>
          </p:nvSpPr>
          <p:spPr bwMode="auto">
            <a:xfrm rot="5400000">
              <a:off x="4403"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29" name="Freeform 3050"/>
            <p:cNvSpPr>
              <a:spLocks noChangeAspect="1"/>
            </p:cNvSpPr>
            <p:nvPr/>
          </p:nvSpPr>
          <p:spPr bwMode="auto">
            <a:xfrm>
              <a:off x="4429"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30" name="Freeform 3051"/>
            <p:cNvSpPr>
              <a:spLocks noChangeAspect="1"/>
            </p:cNvSpPr>
            <p:nvPr/>
          </p:nvSpPr>
          <p:spPr bwMode="auto">
            <a:xfrm>
              <a:off x="3081"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31" name="AutoShape 3052"/>
            <p:cNvSpPr>
              <a:spLocks noChangeAspect="1" noChangeArrowheads="1"/>
            </p:cNvSpPr>
            <p:nvPr/>
          </p:nvSpPr>
          <p:spPr bwMode="auto">
            <a:xfrm rot="5400000" flipV="1">
              <a:off x="360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32" name="AutoShape 3053"/>
            <p:cNvSpPr>
              <a:spLocks noChangeAspect="1" noChangeArrowheads="1"/>
            </p:cNvSpPr>
            <p:nvPr/>
          </p:nvSpPr>
          <p:spPr bwMode="auto">
            <a:xfrm>
              <a:off x="3601"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033" name="Freeform 3054"/>
            <p:cNvSpPr>
              <a:spLocks noChangeAspect="1"/>
            </p:cNvSpPr>
            <p:nvPr/>
          </p:nvSpPr>
          <p:spPr bwMode="auto">
            <a:xfrm>
              <a:off x="3611"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34" name="AutoShape 3055"/>
            <p:cNvSpPr>
              <a:spLocks noChangeAspect="1" noChangeArrowheads="1"/>
            </p:cNvSpPr>
            <p:nvPr/>
          </p:nvSpPr>
          <p:spPr bwMode="auto">
            <a:xfrm rot="5400000" flipV="1">
              <a:off x="3423"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80" name="AutoShape 3056"/>
            <p:cNvSpPr>
              <a:spLocks noChangeAspect="1" noChangeArrowheads="1"/>
            </p:cNvSpPr>
            <p:nvPr/>
          </p:nvSpPr>
          <p:spPr bwMode="auto">
            <a:xfrm>
              <a:off x="3424" y="746"/>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0036" name="Group 3057"/>
            <p:cNvGrpSpPr>
              <a:grpSpLocks noChangeAspect="1"/>
            </p:cNvGrpSpPr>
            <p:nvPr/>
          </p:nvGrpSpPr>
          <p:grpSpPr bwMode="auto">
            <a:xfrm>
              <a:off x="3434" y="805"/>
              <a:ext cx="25" cy="32"/>
              <a:chOff x="263" y="1301"/>
              <a:chExt cx="540" cy="690"/>
            </a:xfrm>
          </p:grpSpPr>
          <p:sp>
            <p:nvSpPr>
              <p:cNvPr id="40139" name="Freeform 30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40" name="Line 30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0037" name="AutoShape 3060"/>
            <p:cNvSpPr>
              <a:spLocks noChangeAspect="1" noChangeArrowheads="1"/>
            </p:cNvSpPr>
            <p:nvPr/>
          </p:nvSpPr>
          <p:spPr bwMode="auto">
            <a:xfrm rot="5400000" flipV="1">
              <a:off x="324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38" name="AutoShape 3061"/>
            <p:cNvSpPr>
              <a:spLocks noChangeAspect="1" noChangeArrowheads="1"/>
            </p:cNvSpPr>
            <p:nvPr/>
          </p:nvSpPr>
          <p:spPr bwMode="auto">
            <a:xfrm>
              <a:off x="3245"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0039" name="Oval 3062"/>
            <p:cNvSpPr>
              <a:spLocks noChangeAspect="1" noChangeArrowheads="1"/>
            </p:cNvSpPr>
            <p:nvPr/>
          </p:nvSpPr>
          <p:spPr bwMode="auto">
            <a:xfrm rot="5400000">
              <a:off x="3507"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40" name="Freeform 3063"/>
            <p:cNvSpPr>
              <a:spLocks noChangeAspect="1"/>
            </p:cNvSpPr>
            <p:nvPr/>
          </p:nvSpPr>
          <p:spPr bwMode="auto">
            <a:xfrm>
              <a:off x="3533"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41" name="Oval 3064"/>
            <p:cNvSpPr>
              <a:spLocks noChangeAspect="1" noChangeArrowheads="1"/>
            </p:cNvSpPr>
            <p:nvPr/>
          </p:nvSpPr>
          <p:spPr bwMode="auto">
            <a:xfrm rot="5400000">
              <a:off x="3329"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42" name="Freeform 3065"/>
            <p:cNvSpPr>
              <a:spLocks noChangeAspect="1"/>
            </p:cNvSpPr>
            <p:nvPr/>
          </p:nvSpPr>
          <p:spPr bwMode="auto">
            <a:xfrm>
              <a:off x="3355"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43" name="Oval 3066"/>
            <p:cNvSpPr>
              <a:spLocks noChangeAspect="1" noChangeArrowheads="1"/>
            </p:cNvSpPr>
            <p:nvPr/>
          </p:nvSpPr>
          <p:spPr bwMode="auto">
            <a:xfrm rot="5400000">
              <a:off x="3151"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44" name="Freeform 3067"/>
            <p:cNvSpPr>
              <a:spLocks noChangeAspect="1"/>
            </p:cNvSpPr>
            <p:nvPr/>
          </p:nvSpPr>
          <p:spPr bwMode="auto">
            <a:xfrm>
              <a:off x="3177"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45" name="Oval 3068"/>
            <p:cNvSpPr>
              <a:spLocks noChangeAspect="1" noChangeArrowheads="1"/>
            </p:cNvSpPr>
            <p:nvPr/>
          </p:nvSpPr>
          <p:spPr bwMode="auto">
            <a:xfrm rot="5400000">
              <a:off x="3691"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46" name="Freeform 3069"/>
            <p:cNvSpPr>
              <a:spLocks noChangeAspect="1"/>
            </p:cNvSpPr>
            <p:nvPr/>
          </p:nvSpPr>
          <p:spPr bwMode="auto">
            <a:xfrm>
              <a:off x="3717"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47" name="Freeform 3070"/>
            <p:cNvSpPr>
              <a:spLocks noChangeAspect="1"/>
            </p:cNvSpPr>
            <p:nvPr/>
          </p:nvSpPr>
          <p:spPr bwMode="auto">
            <a:xfrm>
              <a:off x="2369"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48" name="AutoShape 3071"/>
            <p:cNvSpPr>
              <a:spLocks noChangeAspect="1" noChangeArrowheads="1"/>
            </p:cNvSpPr>
            <p:nvPr/>
          </p:nvSpPr>
          <p:spPr bwMode="auto">
            <a:xfrm rot="5400000" flipV="1">
              <a:off x="289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49" name="AutoShape 3072"/>
            <p:cNvSpPr>
              <a:spLocks noChangeAspect="1" noChangeArrowheads="1"/>
            </p:cNvSpPr>
            <p:nvPr/>
          </p:nvSpPr>
          <p:spPr bwMode="auto">
            <a:xfrm>
              <a:off x="2889"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050" name="Freeform 3073"/>
            <p:cNvSpPr>
              <a:spLocks noChangeAspect="1"/>
            </p:cNvSpPr>
            <p:nvPr/>
          </p:nvSpPr>
          <p:spPr bwMode="auto">
            <a:xfrm>
              <a:off x="2899"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51" name="AutoShape 3074"/>
            <p:cNvSpPr>
              <a:spLocks noChangeAspect="1" noChangeArrowheads="1"/>
            </p:cNvSpPr>
            <p:nvPr/>
          </p:nvSpPr>
          <p:spPr bwMode="auto">
            <a:xfrm rot="5400000" flipV="1">
              <a:off x="271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97" name="AutoShape 3075"/>
            <p:cNvSpPr>
              <a:spLocks noChangeAspect="1" noChangeArrowheads="1"/>
            </p:cNvSpPr>
            <p:nvPr/>
          </p:nvSpPr>
          <p:spPr bwMode="auto">
            <a:xfrm>
              <a:off x="2710" y="746"/>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0053" name="Group 3076"/>
            <p:cNvGrpSpPr>
              <a:grpSpLocks noChangeAspect="1"/>
            </p:cNvGrpSpPr>
            <p:nvPr/>
          </p:nvGrpSpPr>
          <p:grpSpPr bwMode="auto">
            <a:xfrm>
              <a:off x="2722" y="805"/>
              <a:ext cx="25" cy="32"/>
              <a:chOff x="263" y="1301"/>
              <a:chExt cx="540" cy="690"/>
            </a:xfrm>
          </p:grpSpPr>
          <p:sp>
            <p:nvSpPr>
              <p:cNvPr id="40137" name="Freeform 307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38" name="Line 307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0054" name="AutoShape 3079"/>
            <p:cNvSpPr>
              <a:spLocks noChangeAspect="1" noChangeArrowheads="1"/>
            </p:cNvSpPr>
            <p:nvPr/>
          </p:nvSpPr>
          <p:spPr bwMode="auto">
            <a:xfrm rot="5400000" flipV="1">
              <a:off x="253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55" name="AutoShape 3080"/>
            <p:cNvSpPr>
              <a:spLocks noChangeAspect="1" noChangeArrowheads="1"/>
            </p:cNvSpPr>
            <p:nvPr/>
          </p:nvSpPr>
          <p:spPr bwMode="auto">
            <a:xfrm>
              <a:off x="2533"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0056" name="Oval 3081"/>
            <p:cNvSpPr>
              <a:spLocks noChangeAspect="1" noChangeArrowheads="1"/>
            </p:cNvSpPr>
            <p:nvPr/>
          </p:nvSpPr>
          <p:spPr bwMode="auto">
            <a:xfrm rot="5400000">
              <a:off x="2795"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57" name="Freeform 3082"/>
            <p:cNvSpPr>
              <a:spLocks noChangeAspect="1"/>
            </p:cNvSpPr>
            <p:nvPr/>
          </p:nvSpPr>
          <p:spPr bwMode="auto">
            <a:xfrm>
              <a:off x="2821"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58" name="Oval 3083"/>
            <p:cNvSpPr>
              <a:spLocks noChangeAspect="1" noChangeArrowheads="1"/>
            </p:cNvSpPr>
            <p:nvPr/>
          </p:nvSpPr>
          <p:spPr bwMode="auto">
            <a:xfrm rot="5400000">
              <a:off x="2617"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59" name="Freeform 3084"/>
            <p:cNvSpPr>
              <a:spLocks noChangeAspect="1"/>
            </p:cNvSpPr>
            <p:nvPr/>
          </p:nvSpPr>
          <p:spPr bwMode="auto">
            <a:xfrm>
              <a:off x="2643"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60" name="Oval 3085"/>
            <p:cNvSpPr>
              <a:spLocks noChangeAspect="1" noChangeArrowheads="1"/>
            </p:cNvSpPr>
            <p:nvPr/>
          </p:nvSpPr>
          <p:spPr bwMode="auto">
            <a:xfrm rot="5400000">
              <a:off x="2439"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61" name="Freeform 3086"/>
            <p:cNvSpPr>
              <a:spLocks noChangeAspect="1"/>
            </p:cNvSpPr>
            <p:nvPr/>
          </p:nvSpPr>
          <p:spPr bwMode="auto">
            <a:xfrm>
              <a:off x="2465"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62" name="Oval 3087"/>
            <p:cNvSpPr>
              <a:spLocks noChangeAspect="1" noChangeArrowheads="1"/>
            </p:cNvSpPr>
            <p:nvPr/>
          </p:nvSpPr>
          <p:spPr bwMode="auto">
            <a:xfrm rot="5400000">
              <a:off x="2979"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63" name="Freeform 3088"/>
            <p:cNvSpPr>
              <a:spLocks noChangeAspect="1"/>
            </p:cNvSpPr>
            <p:nvPr/>
          </p:nvSpPr>
          <p:spPr bwMode="auto">
            <a:xfrm>
              <a:off x="3005"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64" name="Freeform 3089"/>
            <p:cNvSpPr>
              <a:spLocks noChangeAspect="1"/>
            </p:cNvSpPr>
            <p:nvPr/>
          </p:nvSpPr>
          <p:spPr bwMode="auto">
            <a:xfrm>
              <a:off x="1661"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65" name="AutoShape 3090"/>
            <p:cNvSpPr>
              <a:spLocks noChangeAspect="1" noChangeArrowheads="1"/>
            </p:cNvSpPr>
            <p:nvPr/>
          </p:nvSpPr>
          <p:spPr bwMode="auto">
            <a:xfrm rot="5400000" flipV="1">
              <a:off x="218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66" name="AutoShape 3091"/>
            <p:cNvSpPr>
              <a:spLocks noChangeAspect="1" noChangeArrowheads="1"/>
            </p:cNvSpPr>
            <p:nvPr/>
          </p:nvSpPr>
          <p:spPr bwMode="auto">
            <a:xfrm>
              <a:off x="2177"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067" name="Freeform 3092"/>
            <p:cNvSpPr>
              <a:spLocks noChangeAspect="1"/>
            </p:cNvSpPr>
            <p:nvPr/>
          </p:nvSpPr>
          <p:spPr bwMode="auto">
            <a:xfrm>
              <a:off x="2187"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68" name="AutoShape 3093"/>
            <p:cNvSpPr>
              <a:spLocks noChangeAspect="1" noChangeArrowheads="1"/>
            </p:cNvSpPr>
            <p:nvPr/>
          </p:nvSpPr>
          <p:spPr bwMode="auto">
            <a:xfrm rot="5400000" flipV="1">
              <a:off x="199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114" name="AutoShape 3094"/>
            <p:cNvSpPr>
              <a:spLocks noChangeAspect="1" noChangeArrowheads="1"/>
            </p:cNvSpPr>
            <p:nvPr/>
          </p:nvSpPr>
          <p:spPr bwMode="auto">
            <a:xfrm>
              <a:off x="1999" y="746"/>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0070" name="Group 3095"/>
            <p:cNvGrpSpPr>
              <a:grpSpLocks noChangeAspect="1"/>
            </p:cNvGrpSpPr>
            <p:nvPr/>
          </p:nvGrpSpPr>
          <p:grpSpPr bwMode="auto">
            <a:xfrm>
              <a:off x="2010" y="805"/>
              <a:ext cx="25" cy="32"/>
              <a:chOff x="263" y="1301"/>
              <a:chExt cx="540" cy="690"/>
            </a:xfrm>
          </p:grpSpPr>
          <p:sp>
            <p:nvSpPr>
              <p:cNvPr id="40135" name="Freeform 309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36" name="Line 309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0071" name="AutoShape 3098"/>
            <p:cNvSpPr>
              <a:spLocks noChangeAspect="1" noChangeArrowheads="1"/>
            </p:cNvSpPr>
            <p:nvPr/>
          </p:nvSpPr>
          <p:spPr bwMode="auto">
            <a:xfrm rot="5400000" flipV="1">
              <a:off x="182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72" name="AutoShape 3099"/>
            <p:cNvSpPr>
              <a:spLocks noChangeAspect="1" noChangeArrowheads="1"/>
            </p:cNvSpPr>
            <p:nvPr/>
          </p:nvSpPr>
          <p:spPr bwMode="auto">
            <a:xfrm>
              <a:off x="1821"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0073" name="Oval 3100"/>
            <p:cNvSpPr>
              <a:spLocks noChangeAspect="1" noChangeArrowheads="1"/>
            </p:cNvSpPr>
            <p:nvPr/>
          </p:nvSpPr>
          <p:spPr bwMode="auto">
            <a:xfrm rot="5400000">
              <a:off x="2083"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74" name="Freeform 3101"/>
            <p:cNvSpPr>
              <a:spLocks noChangeAspect="1"/>
            </p:cNvSpPr>
            <p:nvPr/>
          </p:nvSpPr>
          <p:spPr bwMode="auto">
            <a:xfrm>
              <a:off x="2109"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75" name="Oval 3102"/>
            <p:cNvSpPr>
              <a:spLocks noChangeAspect="1" noChangeArrowheads="1"/>
            </p:cNvSpPr>
            <p:nvPr/>
          </p:nvSpPr>
          <p:spPr bwMode="auto">
            <a:xfrm rot="5400000">
              <a:off x="1905"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76" name="Freeform 3103"/>
            <p:cNvSpPr>
              <a:spLocks noChangeAspect="1"/>
            </p:cNvSpPr>
            <p:nvPr/>
          </p:nvSpPr>
          <p:spPr bwMode="auto">
            <a:xfrm>
              <a:off x="1931"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77" name="Oval 3104"/>
            <p:cNvSpPr>
              <a:spLocks noChangeAspect="1" noChangeArrowheads="1"/>
            </p:cNvSpPr>
            <p:nvPr/>
          </p:nvSpPr>
          <p:spPr bwMode="auto">
            <a:xfrm rot="5400000">
              <a:off x="1727"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78" name="Freeform 3105"/>
            <p:cNvSpPr>
              <a:spLocks noChangeAspect="1"/>
            </p:cNvSpPr>
            <p:nvPr/>
          </p:nvSpPr>
          <p:spPr bwMode="auto">
            <a:xfrm>
              <a:off x="1753"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79" name="Oval 3106"/>
            <p:cNvSpPr>
              <a:spLocks noChangeAspect="1" noChangeArrowheads="1"/>
            </p:cNvSpPr>
            <p:nvPr/>
          </p:nvSpPr>
          <p:spPr bwMode="auto">
            <a:xfrm rot="5400000">
              <a:off x="2267"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80" name="Freeform 3107"/>
            <p:cNvSpPr>
              <a:spLocks noChangeAspect="1"/>
            </p:cNvSpPr>
            <p:nvPr/>
          </p:nvSpPr>
          <p:spPr bwMode="auto">
            <a:xfrm>
              <a:off x="2293"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81" name="AutoShape 3108"/>
            <p:cNvSpPr>
              <a:spLocks noChangeAspect="1" noChangeArrowheads="1"/>
            </p:cNvSpPr>
            <p:nvPr/>
          </p:nvSpPr>
          <p:spPr bwMode="auto">
            <a:xfrm rot="5400000" flipV="1">
              <a:off x="129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82" name="AutoShape 3109"/>
            <p:cNvSpPr>
              <a:spLocks noChangeAspect="1" noChangeArrowheads="1"/>
            </p:cNvSpPr>
            <p:nvPr/>
          </p:nvSpPr>
          <p:spPr bwMode="auto">
            <a:xfrm>
              <a:off x="1292"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083" name="Freeform 3110"/>
            <p:cNvSpPr>
              <a:spLocks noChangeAspect="1"/>
            </p:cNvSpPr>
            <p:nvPr/>
          </p:nvSpPr>
          <p:spPr bwMode="auto">
            <a:xfrm>
              <a:off x="1304" y="804"/>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84" name="AutoShape 3111"/>
            <p:cNvSpPr>
              <a:spLocks noChangeAspect="1" noChangeArrowheads="1"/>
            </p:cNvSpPr>
            <p:nvPr/>
          </p:nvSpPr>
          <p:spPr bwMode="auto">
            <a:xfrm rot="5400000" flipV="1">
              <a:off x="1474"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130" name="AutoShape 3112"/>
            <p:cNvSpPr>
              <a:spLocks noChangeAspect="1" noChangeArrowheads="1"/>
            </p:cNvSpPr>
            <p:nvPr/>
          </p:nvSpPr>
          <p:spPr bwMode="auto">
            <a:xfrm>
              <a:off x="1474" y="746"/>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0086" name="Group 3113"/>
            <p:cNvGrpSpPr>
              <a:grpSpLocks noChangeAspect="1"/>
            </p:cNvGrpSpPr>
            <p:nvPr/>
          </p:nvGrpSpPr>
          <p:grpSpPr bwMode="auto">
            <a:xfrm>
              <a:off x="1487" y="804"/>
              <a:ext cx="25" cy="32"/>
              <a:chOff x="263" y="1301"/>
              <a:chExt cx="540" cy="690"/>
            </a:xfrm>
          </p:grpSpPr>
          <p:sp>
            <p:nvSpPr>
              <p:cNvPr id="40133" name="Freeform 311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34" name="Line 311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0087" name="AutoShape 3116"/>
            <p:cNvSpPr>
              <a:spLocks noChangeAspect="1" noChangeArrowheads="1"/>
            </p:cNvSpPr>
            <p:nvPr/>
          </p:nvSpPr>
          <p:spPr bwMode="auto">
            <a:xfrm rot="5400000" flipV="1">
              <a:off x="1115"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88" name="AutoShape 3117"/>
            <p:cNvSpPr>
              <a:spLocks noChangeAspect="1" noChangeArrowheads="1"/>
            </p:cNvSpPr>
            <p:nvPr/>
          </p:nvSpPr>
          <p:spPr bwMode="auto">
            <a:xfrm>
              <a:off x="1116"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0089" name="Oval 3118"/>
            <p:cNvSpPr>
              <a:spLocks noChangeAspect="1" noChangeArrowheads="1"/>
            </p:cNvSpPr>
            <p:nvPr/>
          </p:nvSpPr>
          <p:spPr bwMode="auto">
            <a:xfrm rot="5400000">
              <a:off x="1198"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90" name="Freeform 3119"/>
            <p:cNvSpPr>
              <a:spLocks noChangeAspect="1"/>
            </p:cNvSpPr>
            <p:nvPr/>
          </p:nvSpPr>
          <p:spPr bwMode="auto">
            <a:xfrm>
              <a:off x="1224" y="899"/>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91" name="Oval 3120"/>
            <p:cNvSpPr>
              <a:spLocks noChangeAspect="1" noChangeArrowheads="1"/>
            </p:cNvSpPr>
            <p:nvPr/>
          </p:nvSpPr>
          <p:spPr bwMode="auto">
            <a:xfrm rot="5400000">
              <a:off x="1380"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92" name="Freeform 3121"/>
            <p:cNvSpPr>
              <a:spLocks noChangeAspect="1"/>
            </p:cNvSpPr>
            <p:nvPr/>
          </p:nvSpPr>
          <p:spPr bwMode="auto">
            <a:xfrm>
              <a:off x="1406"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93" name="Oval 3122"/>
            <p:cNvSpPr>
              <a:spLocks noChangeAspect="1" noChangeArrowheads="1"/>
            </p:cNvSpPr>
            <p:nvPr/>
          </p:nvSpPr>
          <p:spPr bwMode="auto">
            <a:xfrm rot="5400000">
              <a:off x="1022"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94" name="Freeform 3123"/>
            <p:cNvSpPr>
              <a:spLocks noChangeAspect="1"/>
            </p:cNvSpPr>
            <p:nvPr/>
          </p:nvSpPr>
          <p:spPr bwMode="auto">
            <a:xfrm>
              <a:off x="1048" y="897"/>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95" name="Oval 3124"/>
            <p:cNvSpPr>
              <a:spLocks noChangeAspect="1" noChangeArrowheads="1"/>
            </p:cNvSpPr>
            <p:nvPr/>
          </p:nvSpPr>
          <p:spPr bwMode="auto">
            <a:xfrm rot="5400000">
              <a:off x="155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096" name="Freeform 3125"/>
            <p:cNvSpPr>
              <a:spLocks noChangeAspect="1"/>
            </p:cNvSpPr>
            <p:nvPr/>
          </p:nvSpPr>
          <p:spPr bwMode="auto">
            <a:xfrm>
              <a:off x="1588"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97" name="AutoShape 3126"/>
            <p:cNvSpPr>
              <a:spLocks noChangeAspect="1" noChangeArrowheads="1"/>
            </p:cNvSpPr>
            <p:nvPr/>
          </p:nvSpPr>
          <p:spPr bwMode="auto">
            <a:xfrm rot="5400000" flipV="1">
              <a:off x="228"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098" name="Freeform 3127"/>
            <p:cNvSpPr>
              <a:spLocks noChangeAspect="1"/>
            </p:cNvSpPr>
            <p:nvPr/>
          </p:nvSpPr>
          <p:spPr bwMode="auto">
            <a:xfrm>
              <a:off x="244" y="804"/>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099" name="AutoShape 3128"/>
            <p:cNvSpPr>
              <a:spLocks noChangeAspect="1" noChangeArrowheads="1"/>
            </p:cNvSpPr>
            <p:nvPr/>
          </p:nvSpPr>
          <p:spPr bwMode="auto">
            <a:xfrm rot="5400000" flipV="1">
              <a:off x="76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100" name="AutoShape 3129"/>
            <p:cNvSpPr>
              <a:spLocks noChangeAspect="1" noChangeArrowheads="1"/>
            </p:cNvSpPr>
            <p:nvPr/>
          </p:nvSpPr>
          <p:spPr bwMode="auto">
            <a:xfrm>
              <a:off x="760"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101" name="Freeform 3130"/>
            <p:cNvSpPr>
              <a:spLocks noChangeAspect="1"/>
            </p:cNvSpPr>
            <p:nvPr/>
          </p:nvSpPr>
          <p:spPr bwMode="auto">
            <a:xfrm>
              <a:off x="768" y="802"/>
              <a:ext cx="29" cy="33"/>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1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02" name="AutoShape 3131"/>
            <p:cNvSpPr>
              <a:spLocks noChangeAspect="1" noChangeArrowheads="1"/>
            </p:cNvSpPr>
            <p:nvPr/>
          </p:nvSpPr>
          <p:spPr bwMode="auto">
            <a:xfrm rot="5400000" flipV="1">
              <a:off x="582"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148" name="AutoShape 3132"/>
            <p:cNvSpPr>
              <a:spLocks noChangeAspect="1" noChangeArrowheads="1"/>
            </p:cNvSpPr>
            <p:nvPr/>
          </p:nvSpPr>
          <p:spPr bwMode="auto">
            <a:xfrm>
              <a:off x="583" y="746"/>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0104" name="Group 3133"/>
            <p:cNvGrpSpPr>
              <a:grpSpLocks noChangeAspect="1"/>
            </p:cNvGrpSpPr>
            <p:nvPr/>
          </p:nvGrpSpPr>
          <p:grpSpPr bwMode="auto">
            <a:xfrm>
              <a:off x="595" y="804"/>
              <a:ext cx="25" cy="32"/>
              <a:chOff x="263" y="1301"/>
              <a:chExt cx="540" cy="690"/>
            </a:xfrm>
          </p:grpSpPr>
          <p:sp>
            <p:nvSpPr>
              <p:cNvPr id="40131" name="Freeform 313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32" name="Line 313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0105" name="AutoShape 3136"/>
            <p:cNvSpPr>
              <a:spLocks noChangeAspect="1" noChangeArrowheads="1"/>
            </p:cNvSpPr>
            <p:nvPr/>
          </p:nvSpPr>
          <p:spPr bwMode="auto">
            <a:xfrm rot="5400000" flipV="1">
              <a:off x="40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106" name="AutoShape 3137"/>
            <p:cNvSpPr>
              <a:spLocks noChangeAspect="1" noChangeArrowheads="1"/>
            </p:cNvSpPr>
            <p:nvPr/>
          </p:nvSpPr>
          <p:spPr bwMode="auto">
            <a:xfrm>
              <a:off x="404"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0107" name="Oval 3138"/>
            <p:cNvSpPr>
              <a:spLocks noChangeAspect="1" noChangeArrowheads="1"/>
            </p:cNvSpPr>
            <p:nvPr/>
          </p:nvSpPr>
          <p:spPr bwMode="auto">
            <a:xfrm rot="5400000">
              <a:off x="666"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108" name="Freeform 3139"/>
            <p:cNvSpPr>
              <a:spLocks noChangeAspect="1"/>
            </p:cNvSpPr>
            <p:nvPr/>
          </p:nvSpPr>
          <p:spPr bwMode="auto">
            <a:xfrm>
              <a:off x="692" y="899"/>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09" name="Oval 3140"/>
            <p:cNvSpPr>
              <a:spLocks noChangeAspect="1" noChangeArrowheads="1"/>
            </p:cNvSpPr>
            <p:nvPr/>
          </p:nvSpPr>
          <p:spPr bwMode="auto">
            <a:xfrm rot="5400000">
              <a:off x="488"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110" name="Freeform 3141"/>
            <p:cNvSpPr>
              <a:spLocks noChangeAspect="1"/>
            </p:cNvSpPr>
            <p:nvPr/>
          </p:nvSpPr>
          <p:spPr bwMode="auto">
            <a:xfrm>
              <a:off x="514"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11" name="Oval 3142"/>
            <p:cNvSpPr>
              <a:spLocks noChangeAspect="1" noChangeArrowheads="1"/>
            </p:cNvSpPr>
            <p:nvPr/>
          </p:nvSpPr>
          <p:spPr bwMode="auto">
            <a:xfrm rot="5400000">
              <a:off x="310"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112" name="Freeform 3143"/>
            <p:cNvSpPr>
              <a:spLocks noChangeAspect="1"/>
            </p:cNvSpPr>
            <p:nvPr/>
          </p:nvSpPr>
          <p:spPr bwMode="auto">
            <a:xfrm>
              <a:off x="336" y="897"/>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13" name="AutoShape 3144"/>
            <p:cNvSpPr>
              <a:spLocks noChangeAspect="1" noChangeArrowheads="1"/>
            </p:cNvSpPr>
            <p:nvPr/>
          </p:nvSpPr>
          <p:spPr bwMode="auto">
            <a:xfrm rot="5400000" flipV="1">
              <a:off x="54"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114" name="AutoShape 3145"/>
            <p:cNvSpPr>
              <a:spLocks noChangeAspect="1" noChangeArrowheads="1"/>
            </p:cNvSpPr>
            <p:nvPr/>
          </p:nvSpPr>
          <p:spPr bwMode="auto">
            <a:xfrm>
              <a:off x="51" y="748"/>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115" name="Freeform 3146"/>
            <p:cNvSpPr>
              <a:spLocks noChangeAspect="1"/>
            </p:cNvSpPr>
            <p:nvPr/>
          </p:nvSpPr>
          <p:spPr bwMode="auto">
            <a:xfrm>
              <a:off x="65" y="806"/>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16" name="Oval 3147"/>
            <p:cNvSpPr>
              <a:spLocks noChangeAspect="1" noChangeArrowheads="1"/>
            </p:cNvSpPr>
            <p:nvPr/>
          </p:nvSpPr>
          <p:spPr bwMode="auto">
            <a:xfrm rot="5400000">
              <a:off x="141" y="894"/>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117" name="Freeform 3148"/>
            <p:cNvSpPr>
              <a:spLocks noChangeAspect="1"/>
            </p:cNvSpPr>
            <p:nvPr/>
          </p:nvSpPr>
          <p:spPr bwMode="auto">
            <a:xfrm>
              <a:off x="167" y="903"/>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18" name="AutoShape 3149"/>
            <p:cNvSpPr>
              <a:spLocks noChangeAspect="1" noChangeArrowheads="1"/>
            </p:cNvSpPr>
            <p:nvPr/>
          </p:nvSpPr>
          <p:spPr bwMode="auto">
            <a:xfrm rot="5400000" flipV="1">
              <a:off x="936" y="8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164" name="AutoShape 3150"/>
            <p:cNvSpPr>
              <a:spLocks noChangeAspect="1" noChangeArrowheads="1"/>
            </p:cNvSpPr>
            <p:nvPr/>
          </p:nvSpPr>
          <p:spPr bwMode="auto">
            <a:xfrm>
              <a:off x="938" y="744"/>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0120" name="Group 3151"/>
            <p:cNvGrpSpPr>
              <a:grpSpLocks noChangeAspect="1"/>
            </p:cNvGrpSpPr>
            <p:nvPr/>
          </p:nvGrpSpPr>
          <p:grpSpPr bwMode="auto">
            <a:xfrm>
              <a:off x="949" y="802"/>
              <a:ext cx="29" cy="36"/>
              <a:chOff x="263" y="1301"/>
              <a:chExt cx="540" cy="690"/>
            </a:xfrm>
          </p:grpSpPr>
          <p:sp>
            <p:nvSpPr>
              <p:cNvPr id="40129" name="Freeform 3152"/>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30" name="Line 3153"/>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0121" name="Oval 3154"/>
            <p:cNvSpPr>
              <a:spLocks noChangeAspect="1" noChangeArrowheads="1"/>
            </p:cNvSpPr>
            <p:nvPr/>
          </p:nvSpPr>
          <p:spPr bwMode="auto">
            <a:xfrm rot="5400000">
              <a:off x="844"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0122" name="Freeform 3155"/>
            <p:cNvSpPr>
              <a:spLocks noChangeAspect="1"/>
            </p:cNvSpPr>
            <p:nvPr/>
          </p:nvSpPr>
          <p:spPr bwMode="auto">
            <a:xfrm>
              <a:off x="870"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23" name="Freeform 3156"/>
            <p:cNvSpPr>
              <a:spLocks noChangeAspect="1"/>
            </p:cNvSpPr>
            <p:nvPr/>
          </p:nvSpPr>
          <p:spPr bwMode="auto">
            <a:xfrm>
              <a:off x="1831" y="802"/>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24" name="Freeform 3157"/>
            <p:cNvSpPr>
              <a:spLocks noChangeAspect="1"/>
            </p:cNvSpPr>
            <p:nvPr/>
          </p:nvSpPr>
          <p:spPr bwMode="auto">
            <a:xfrm>
              <a:off x="416" y="803"/>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25" name="Freeform 3158"/>
            <p:cNvSpPr>
              <a:spLocks noChangeAspect="1"/>
            </p:cNvSpPr>
            <p:nvPr/>
          </p:nvSpPr>
          <p:spPr bwMode="auto">
            <a:xfrm>
              <a:off x="1127" y="802"/>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26" name="Freeform 3159"/>
            <p:cNvSpPr>
              <a:spLocks noChangeAspect="1"/>
            </p:cNvSpPr>
            <p:nvPr/>
          </p:nvSpPr>
          <p:spPr bwMode="auto">
            <a:xfrm>
              <a:off x="2542" y="807"/>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27" name="Freeform 3160"/>
            <p:cNvSpPr>
              <a:spLocks noChangeAspect="1"/>
            </p:cNvSpPr>
            <p:nvPr/>
          </p:nvSpPr>
          <p:spPr bwMode="auto">
            <a:xfrm>
              <a:off x="3255" y="804"/>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128" name="Freeform 3161"/>
            <p:cNvSpPr>
              <a:spLocks noChangeAspect="1"/>
            </p:cNvSpPr>
            <p:nvPr/>
          </p:nvSpPr>
          <p:spPr bwMode="auto">
            <a:xfrm>
              <a:off x="3968" y="801"/>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39946" name="矩形 369"/>
          <p:cNvSpPr>
            <a:spLocks noChangeArrowheads="1"/>
          </p:cNvSpPr>
          <p:nvPr/>
        </p:nvSpPr>
        <p:spPr bwMode="auto">
          <a:xfrm>
            <a:off x="4214813" y="4071938"/>
            <a:ext cx="76993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Times New Roman" pitchFamily="18" charset="0"/>
                <a:cs typeface="Times New Roman" pitchFamily="18" charset="0"/>
              </a:rPr>
              <a:t>PABP</a:t>
            </a:r>
            <a:endParaRPr lang="zh-CN" altLang="en-US" b="1">
              <a:solidFill>
                <a:srgbClr val="FF0000"/>
              </a:solidFill>
              <a:latin typeface="Times New Roman" pitchFamily="18" charset="0"/>
              <a:cs typeface="Times New Roman" pitchFamily="18" charset="0"/>
            </a:endParaRPr>
          </a:p>
        </p:txBody>
      </p:sp>
      <p:grpSp>
        <p:nvGrpSpPr>
          <p:cNvPr id="39947" name="组合 393"/>
          <p:cNvGrpSpPr>
            <a:grpSpLocks/>
          </p:cNvGrpSpPr>
          <p:nvPr/>
        </p:nvGrpSpPr>
        <p:grpSpPr bwMode="auto">
          <a:xfrm>
            <a:off x="3714750" y="3416300"/>
            <a:ext cx="2338388" cy="369888"/>
            <a:chOff x="5786446" y="3000372"/>
            <a:chExt cx="2338818" cy="369332"/>
          </a:xfrm>
        </p:grpSpPr>
        <p:sp>
          <p:nvSpPr>
            <p:cNvPr id="39952" name="TextBox 372"/>
            <p:cNvSpPr txBox="1">
              <a:spLocks noChangeArrowheads="1"/>
            </p:cNvSpPr>
            <p:nvPr/>
          </p:nvSpPr>
          <p:spPr bwMode="auto">
            <a:xfrm>
              <a:off x="5786446"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53" name="TextBox 373"/>
            <p:cNvSpPr txBox="1">
              <a:spLocks noChangeArrowheads="1"/>
            </p:cNvSpPr>
            <p:nvPr/>
          </p:nvSpPr>
          <p:spPr bwMode="auto">
            <a:xfrm>
              <a:off x="6150130"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54" name="TextBox 376"/>
            <p:cNvSpPr txBox="1">
              <a:spLocks noChangeArrowheads="1"/>
            </p:cNvSpPr>
            <p:nvPr/>
          </p:nvSpPr>
          <p:spPr bwMode="auto">
            <a:xfrm>
              <a:off x="5968288"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55" name="TextBox 377"/>
            <p:cNvSpPr txBox="1">
              <a:spLocks noChangeArrowheads="1"/>
            </p:cNvSpPr>
            <p:nvPr/>
          </p:nvSpPr>
          <p:spPr bwMode="auto">
            <a:xfrm>
              <a:off x="6331972"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56" name="TextBox 378"/>
            <p:cNvSpPr txBox="1">
              <a:spLocks noChangeArrowheads="1"/>
            </p:cNvSpPr>
            <p:nvPr/>
          </p:nvSpPr>
          <p:spPr bwMode="auto">
            <a:xfrm>
              <a:off x="6513814"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57" name="TextBox 379"/>
            <p:cNvSpPr txBox="1">
              <a:spLocks noChangeArrowheads="1"/>
            </p:cNvSpPr>
            <p:nvPr/>
          </p:nvSpPr>
          <p:spPr bwMode="auto">
            <a:xfrm>
              <a:off x="6877498"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58" name="TextBox 380"/>
            <p:cNvSpPr txBox="1">
              <a:spLocks noChangeArrowheads="1"/>
            </p:cNvSpPr>
            <p:nvPr/>
          </p:nvSpPr>
          <p:spPr bwMode="auto">
            <a:xfrm>
              <a:off x="7241182"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59" name="TextBox 381"/>
            <p:cNvSpPr txBox="1">
              <a:spLocks noChangeArrowheads="1"/>
            </p:cNvSpPr>
            <p:nvPr/>
          </p:nvSpPr>
          <p:spPr bwMode="auto">
            <a:xfrm>
              <a:off x="7604866"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60" name="TextBox 382"/>
            <p:cNvSpPr txBox="1">
              <a:spLocks noChangeArrowheads="1"/>
            </p:cNvSpPr>
            <p:nvPr/>
          </p:nvSpPr>
          <p:spPr bwMode="auto">
            <a:xfrm>
              <a:off x="6695656"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61" name="TextBox 383"/>
            <p:cNvSpPr txBox="1">
              <a:spLocks noChangeArrowheads="1"/>
            </p:cNvSpPr>
            <p:nvPr/>
          </p:nvSpPr>
          <p:spPr bwMode="auto">
            <a:xfrm>
              <a:off x="7059340"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62" name="TextBox 384"/>
            <p:cNvSpPr txBox="1">
              <a:spLocks noChangeArrowheads="1"/>
            </p:cNvSpPr>
            <p:nvPr/>
          </p:nvSpPr>
          <p:spPr bwMode="auto">
            <a:xfrm>
              <a:off x="7423024"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sp>
          <p:nvSpPr>
            <p:cNvPr id="39963" name="TextBox 385"/>
            <p:cNvSpPr txBox="1">
              <a:spLocks noChangeArrowheads="1"/>
            </p:cNvSpPr>
            <p:nvPr/>
          </p:nvSpPr>
          <p:spPr bwMode="auto">
            <a:xfrm>
              <a:off x="7786710" y="3000372"/>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1"/>
                  </a:solidFill>
                </a:rPr>
                <a:t>A</a:t>
              </a:r>
              <a:endParaRPr lang="zh-CN" altLang="en-US" b="1">
                <a:solidFill>
                  <a:schemeClr val="bg1"/>
                </a:solidFill>
              </a:endParaRPr>
            </a:p>
          </p:txBody>
        </p:sp>
      </p:grpSp>
      <p:grpSp>
        <p:nvGrpSpPr>
          <p:cNvPr id="397" name="Group 3738"/>
          <p:cNvGrpSpPr>
            <a:grpSpLocks/>
          </p:cNvGrpSpPr>
          <p:nvPr/>
        </p:nvGrpSpPr>
        <p:grpSpPr bwMode="auto">
          <a:xfrm>
            <a:off x="1221488" y="5262441"/>
            <a:ext cx="5214937" cy="142875"/>
            <a:chOff x="0" y="744"/>
            <a:chExt cx="5715" cy="197"/>
          </a:xfrm>
        </p:grpSpPr>
        <p:sp>
          <p:nvSpPr>
            <p:cNvPr id="398" name="AutoShape 2981"/>
            <p:cNvSpPr>
              <a:spLocks noChangeAspect="1" noChangeArrowheads="1"/>
            </p:cNvSpPr>
            <p:nvPr/>
          </p:nvSpPr>
          <p:spPr bwMode="auto">
            <a:xfrm rot="5400000" flipV="1">
              <a:off x="164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399" name="AutoShape 2982"/>
            <p:cNvSpPr>
              <a:spLocks noChangeAspect="1" noChangeArrowheads="1"/>
            </p:cNvSpPr>
            <p:nvPr/>
          </p:nvSpPr>
          <p:spPr bwMode="auto">
            <a:xfrm>
              <a:off x="1647"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0" name="AutoShape 2983"/>
            <p:cNvSpPr>
              <a:spLocks noChangeAspect="1" noChangeArrowheads="1"/>
            </p:cNvSpPr>
            <p:nvPr/>
          </p:nvSpPr>
          <p:spPr bwMode="auto">
            <a:xfrm rot="5400000" flipV="1">
              <a:off x="2357"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1" name="AutoShape 2984"/>
            <p:cNvSpPr>
              <a:spLocks noChangeAspect="1" noChangeArrowheads="1"/>
            </p:cNvSpPr>
            <p:nvPr/>
          </p:nvSpPr>
          <p:spPr bwMode="auto">
            <a:xfrm>
              <a:off x="2359"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2" name="AutoShape 2985"/>
            <p:cNvSpPr>
              <a:spLocks noChangeAspect="1" noChangeArrowheads="1"/>
            </p:cNvSpPr>
            <p:nvPr/>
          </p:nvSpPr>
          <p:spPr bwMode="auto">
            <a:xfrm rot="5400000" flipV="1">
              <a:off x="306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3" name="AutoShape 2986"/>
            <p:cNvSpPr>
              <a:spLocks noChangeAspect="1" noChangeArrowheads="1"/>
            </p:cNvSpPr>
            <p:nvPr/>
          </p:nvSpPr>
          <p:spPr bwMode="auto">
            <a:xfrm>
              <a:off x="3071"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4" name="AutoShape 2987"/>
            <p:cNvSpPr>
              <a:spLocks noChangeAspect="1" noChangeArrowheads="1"/>
            </p:cNvSpPr>
            <p:nvPr/>
          </p:nvSpPr>
          <p:spPr bwMode="auto">
            <a:xfrm rot="5400000" flipV="1">
              <a:off x="378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5" name="AutoShape 2988"/>
            <p:cNvSpPr>
              <a:spLocks noChangeAspect="1" noChangeArrowheads="1"/>
            </p:cNvSpPr>
            <p:nvPr/>
          </p:nvSpPr>
          <p:spPr bwMode="auto">
            <a:xfrm>
              <a:off x="3783"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6" name="AutoShape 2989"/>
            <p:cNvSpPr>
              <a:spLocks noChangeAspect="1" noChangeArrowheads="1"/>
            </p:cNvSpPr>
            <p:nvPr/>
          </p:nvSpPr>
          <p:spPr bwMode="auto">
            <a:xfrm>
              <a:off x="230" y="74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08" name="AutoShape 2990"/>
            <p:cNvSpPr>
              <a:spLocks noChangeAspect="1" noChangeArrowheads="1"/>
            </p:cNvSpPr>
            <p:nvPr/>
          </p:nvSpPr>
          <p:spPr bwMode="auto">
            <a:xfrm rot="5400000" flipV="1">
              <a:off x="561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09" name="AutoShape 2991"/>
            <p:cNvSpPr>
              <a:spLocks noChangeAspect="1" noChangeArrowheads="1"/>
            </p:cNvSpPr>
            <p:nvPr/>
          </p:nvSpPr>
          <p:spPr bwMode="auto">
            <a:xfrm>
              <a:off x="5616"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10" name="Freeform 2992"/>
            <p:cNvSpPr>
              <a:spLocks noChangeAspect="1"/>
            </p:cNvSpPr>
            <p:nvPr/>
          </p:nvSpPr>
          <p:spPr bwMode="auto">
            <a:xfrm>
              <a:off x="5627"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12" name="Line 2993"/>
            <p:cNvSpPr>
              <a:spLocks noChangeAspect="1" noChangeShapeType="1"/>
            </p:cNvSpPr>
            <p:nvPr/>
          </p:nvSpPr>
          <p:spPr bwMode="auto">
            <a:xfrm>
              <a:off x="563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3" name="AutoShape 2996"/>
            <p:cNvSpPr>
              <a:spLocks noChangeAspect="1" noChangeArrowheads="1"/>
            </p:cNvSpPr>
            <p:nvPr/>
          </p:nvSpPr>
          <p:spPr bwMode="auto">
            <a:xfrm rot="5400000" flipV="1">
              <a:off x="542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14" name="AutoShape 2997"/>
            <p:cNvSpPr>
              <a:spLocks noChangeAspect="1" noChangeArrowheads="1"/>
            </p:cNvSpPr>
            <p:nvPr/>
          </p:nvSpPr>
          <p:spPr bwMode="auto">
            <a:xfrm>
              <a:off x="5430" y="748"/>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15" name="Freeform 2998"/>
            <p:cNvSpPr>
              <a:spLocks noChangeAspect="1"/>
            </p:cNvSpPr>
            <p:nvPr/>
          </p:nvSpPr>
          <p:spPr bwMode="auto">
            <a:xfrm>
              <a:off x="5440"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16" name="Line 2999"/>
            <p:cNvSpPr>
              <a:spLocks noChangeAspect="1" noChangeShapeType="1"/>
            </p:cNvSpPr>
            <p:nvPr/>
          </p:nvSpPr>
          <p:spPr bwMode="auto">
            <a:xfrm>
              <a:off x="5445"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8" name="Oval 3000"/>
            <p:cNvSpPr>
              <a:spLocks noChangeAspect="1" noChangeArrowheads="1"/>
            </p:cNvSpPr>
            <p:nvPr/>
          </p:nvSpPr>
          <p:spPr bwMode="auto">
            <a:xfrm rot="5400000">
              <a:off x="551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19" name="Freeform 3001"/>
            <p:cNvSpPr>
              <a:spLocks noChangeAspect="1"/>
            </p:cNvSpPr>
            <p:nvPr/>
          </p:nvSpPr>
          <p:spPr bwMode="auto">
            <a:xfrm>
              <a:off x="5539"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20" name="AutoShape 3002"/>
            <p:cNvSpPr>
              <a:spLocks noChangeAspect="1" noChangeArrowheads="1"/>
            </p:cNvSpPr>
            <p:nvPr/>
          </p:nvSpPr>
          <p:spPr bwMode="auto">
            <a:xfrm rot="5400000" flipV="1">
              <a:off x="524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21" name="AutoShape 3003"/>
            <p:cNvSpPr>
              <a:spLocks noChangeAspect="1" noChangeArrowheads="1"/>
            </p:cNvSpPr>
            <p:nvPr/>
          </p:nvSpPr>
          <p:spPr bwMode="auto">
            <a:xfrm>
              <a:off x="5242"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22" name="Freeform 3004"/>
            <p:cNvSpPr>
              <a:spLocks noChangeAspect="1"/>
            </p:cNvSpPr>
            <p:nvPr/>
          </p:nvSpPr>
          <p:spPr bwMode="auto">
            <a:xfrm>
              <a:off x="5253"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24" name="Line 3005"/>
            <p:cNvSpPr>
              <a:spLocks noChangeAspect="1" noChangeShapeType="1"/>
            </p:cNvSpPr>
            <p:nvPr/>
          </p:nvSpPr>
          <p:spPr bwMode="auto">
            <a:xfrm>
              <a:off x="5258"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25" name="Oval 3006"/>
            <p:cNvSpPr>
              <a:spLocks noChangeAspect="1" noChangeArrowheads="1"/>
            </p:cNvSpPr>
            <p:nvPr/>
          </p:nvSpPr>
          <p:spPr bwMode="auto">
            <a:xfrm rot="5400000">
              <a:off x="532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26" name="Freeform 3007"/>
            <p:cNvSpPr>
              <a:spLocks noChangeAspect="1"/>
            </p:cNvSpPr>
            <p:nvPr/>
          </p:nvSpPr>
          <p:spPr bwMode="auto">
            <a:xfrm>
              <a:off x="5352"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27" name="AutoShape 3008"/>
            <p:cNvSpPr>
              <a:spLocks noChangeAspect="1" noChangeArrowheads="1"/>
            </p:cNvSpPr>
            <p:nvPr/>
          </p:nvSpPr>
          <p:spPr bwMode="auto">
            <a:xfrm rot="5400000" flipV="1">
              <a:off x="505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28" name="AutoShape 3009"/>
            <p:cNvSpPr>
              <a:spLocks noChangeAspect="1" noChangeArrowheads="1"/>
            </p:cNvSpPr>
            <p:nvPr/>
          </p:nvSpPr>
          <p:spPr bwMode="auto">
            <a:xfrm>
              <a:off x="5056"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30" name="Freeform 3010"/>
            <p:cNvSpPr>
              <a:spLocks noChangeAspect="1"/>
            </p:cNvSpPr>
            <p:nvPr/>
          </p:nvSpPr>
          <p:spPr bwMode="auto">
            <a:xfrm>
              <a:off x="5069"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31" name="Line 3011"/>
            <p:cNvSpPr>
              <a:spLocks noChangeAspect="1" noChangeShapeType="1"/>
            </p:cNvSpPr>
            <p:nvPr/>
          </p:nvSpPr>
          <p:spPr bwMode="auto">
            <a:xfrm>
              <a:off x="5070"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2" name="Oval 3012"/>
            <p:cNvSpPr>
              <a:spLocks noChangeAspect="1" noChangeArrowheads="1"/>
            </p:cNvSpPr>
            <p:nvPr/>
          </p:nvSpPr>
          <p:spPr bwMode="auto">
            <a:xfrm rot="5400000">
              <a:off x="514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33" name="Freeform 3013"/>
            <p:cNvSpPr>
              <a:spLocks noChangeAspect="1"/>
            </p:cNvSpPr>
            <p:nvPr/>
          </p:nvSpPr>
          <p:spPr bwMode="auto">
            <a:xfrm>
              <a:off x="5166"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34" name="AutoShape 3014"/>
            <p:cNvSpPr>
              <a:spLocks noChangeAspect="1" noChangeArrowheads="1"/>
            </p:cNvSpPr>
            <p:nvPr/>
          </p:nvSpPr>
          <p:spPr bwMode="auto">
            <a:xfrm rot="5400000" flipV="1">
              <a:off x="486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36" name="AutoShape 3015"/>
            <p:cNvSpPr>
              <a:spLocks noChangeAspect="1" noChangeArrowheads="1"/>
            </p:cNvSpPr>
            <p:nvPr/>
          </p:nvSpPr>
          <p:spPr bwMode="auto">
            <a:xfrm>
              <a:off x="4869" y="748"/>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37" name="Freeform 3016"/>
            <p:cNvSpPr>
              <a:spLocks noChangeAspect="1"/>
            </p:cNvSpPr>
            <p:nvPr/>
          </p:nvSpPr>
          <p:spPr bwMode="auto">
            <a:xfrm>
              <a:off x="4882"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38" name="Line 3017"/>
            <p:cNvSpPr>
              <a:spLocks noChangeAspect="1" noChangeShapeType="1"/>
            </p:cNvSpPr>
            <p:nvPr/>
          </p:nvSpPr>
          <p:spPr bwMode="auto">
            <a:xfrm>
              <a:off x="4883"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9" name="Oval 3018"/>
            <p:cNvSpPr>
              <a:spLocks noChangeAspect="1" noChangeArrowheads="1"/>
            </p:cNvSpPr>
            <p:nvPr/>
          </p:nvSpPr>
          <p:spPr bwMode="auto">
            <a:xfrm rot="5400000">
              <a:off x="495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40" name="Freeform 3019"/>
            <p:cNvSpPr>
              <a:spLocks noChangeAspect="1"/>
            </p:cNvSpPr>
            <p:nvPr/>
          </p:nvSpPr>
          <p:spPr bwMode="auto">
            <a:xfrm>
              <a:off x="4979"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42" name="AutoShape 3020"/>
            <p:cNvSpPr>
              <a:spLocks noChangeAspect="1" noChangeArrowheads="1"/>
            </p:cNvSpPr>
            <p:nvPr/>
          </p:nvSpPr>
          <p:spPr bwMode="auto">
            <a:xfrm rot="5400000" flipV="1">
              <a:off x="468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43" name="AutoShape 3021"/>
            <p:cNvSpPr>
              <a:spLocks noChangeAspect="1" noChangeArrowheads="1"/>
            </p:cNvSpPr>
            <p:nvPr/>
          </p:nvSpPr>
          <p:spPr bwMode="auto">
            <a:xfrm>
              <a:off x="4682"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44" name="Freeform 3022"/>
            <p:cNvSpPr>
              <a:spLocks noChangeAspect="1"/>
            </p:cNvSpPr>
            <p:nvPr/>
          </p:nvSpPr>
          <p:spPr bwMode="auto">
            <a:xfrm>
              <a:off x="4695"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45" name="Line 3023"/>
            <p:cNvSpPr>
              <a:spLocks noChangeAspect="1" noChangeShapeType="1"/>
            </p:cNvSpPr>
            <p:nvPr/>
          </p:nvSpPr>
          <p:spPr bwMode="auto">
            <a:xfrm>
              <a:off x="4696"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46" name="Oval 3024"/>
            <p:cNvSpPr>
              <a:spLocks noChangeAspect="1" noChangeArrowheads="1"/>
            </p:cNvSpPr>
            <p:nvPr/>
          </p:nvSpPr>
          <p:spPr bwMode="auto">
            <a:xfrm rot="5400000">
              <a:off x="476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47" name="Freeform 3025"/>
            <p:cNvSpPr>
              <a:spLocks noChangeAspect="1"/>
            </p:cNvSpPr>
            <p:nvPr/>
          </p:nvSpPr>
          <p:spPr bwMode="auto">
            <a:xfrm>
              <a:off x="4792"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48" name="AutoShape 3026"/>
            <p:cNvSpPr>
              <a:spLocks noChangeAspect="1" noChangeArrowheads="1"/>
            </p:cNvSpPr>
            <p:nvPr/>
          </p:nvSpPr>
          <p:spPr bwMode="auto">
            <a:xfrm rot="5400000" flipV="1">
              <a:off x="449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49" name="AutoShape 3027"/>
            <p:cNvSpPr>
              <a:spLocks noChangeAspect="1" noChangeArrowheads="1"/>
            </p:cNvSpPr>
            <p:nvPr/>
          </p:nvSpPr>
          <p:spPr bwMode="auto">
            <a:xfrm>
              <a:off x="4495" y="748"/>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sp>
          <p:nvSpPr>
            <p:cNvPr id="450" name="Freeform 3028"/>
            <p:cNvSpPr>
              <a:spLocks noChangeAspect="1"/>
            </p:cNvSpPr>
            <p:nvPr/>
          </p:nvSpPr>
          <p:spPr bwMode="auto">
            <a:xfrm>
              <a:off x="4509" y="806"/>
              <a:ext cx="25" cy="32"/>
            </a:xfrm>
            <a:custGeom>
              <a:avLst/>
              <a:gdLst>
                <a:gd name="T0" fmla="*/ 0 w 540"/>
                <a:gd name="T1" fmla="*/ 1 h 690"/>
                <a:gd name="T2" fmla="*/ 1 w 540"/>
                <a:gd name="T3" fmla="*/ 0 h 690"/>
                <a:gd name="T4" fmla="*/ 1 w 540"/>
                <a:gd name="T5" fmla="*/ 1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52" name="Line 3029"/>
            <p:cNvSpPr>
              <a:spLocks noChangeAspect="1" noChangeShapeType="1"/>
            </p:cNvSpPr>
            <p:nvPr/>
          </p:nvSpPr>
          <p:spPr bwMode="auto">
            <a:xfrm>
              <a:off x="451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3" name="Oval 3030"/>
            <p:cNvSpPr>
              <a:spLocks noChangeAspect="1" noChangeArrowheads="1"/>
            </p:cNvSpPr>
            <p:nvPr/>
          </p:nvSpPr>
          <p:spPr bwMode="auto">
            <a:xfrm rot="5400000">
              <a:off x="458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54" name="Freeform 3031"/>
            <p:cNvSpPr>
              <a:spLocks noChangeAspect="1"/>
            </p:cNvSpPr>
            <p:nvPr/>
          </p:nvSpPr>
          <p:spPr bwMode="auto">
            <a:xfrm>
              <a:off x="4606"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55" name="Freeform 3032"/>
            <p:cNvSpPr>
              <a:spLocks noChangeAspect="1"/>
            </p:cNvSpPr>
            <p:nvPr/>
          </p:nvSpPr>
          <p:spPr bwMode="auto">
            <a:xfrm>
              <a:off x="3793"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56" name="AutoShape 3033"/>
            <p:cNvSpPr>
              <a:spLocks noChangeAspect="1" noChangeArrowheads="1"/>
            </p:cNvSpPr>
            <p:nvPr/>
          </p:nvSpPr>
          <p:spPr bwMode="auto">
            <a:xfrm rot="5400000" flipV="1">
              <a:off x="431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57" name="AutoShape 3034"/>
            <p:cNvSpPr>
              <a:spLocks noChangeAspect="1" noChangeArrowheads="1"/>
            </p:cNvSpPr>
            <p:nvPr/>
          </p:nvSpPr>
          <p:spPr bwMode="auto">
            <a:xfrm>
              <a:off x="4313"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58" name="Freeform 3035"/>
            <p:cNvSpPr>
              <a:spLocks noChangeAspect="1"/>
            </p:cNvSpPr>
            <p:nvPr/>
          </p:nvSpPr>
          <p:spPr bwMode="auto">
            <a:xfrm>
              <a:off x="4323"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59" name="AutoShape 3036"/>
            <p:cNvSpPr>
              <a:spLocks noChangeAspect="1" noChangeArrowheads="1"/>
            </p:cNvSpPr>
            <p:nvPr/>
          </p:nvSpPr>
          <p:spPr bwMode="auto">
            <a:xfrm rot="5400000" flipV="1">
              <a:off x="413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60" name="AutoShape 3037"/>
            <p:cNvSpPr>
              <a:spLocks noChangeAspect="1" noChangeArrowheads="1"/>
            </p:cNvSpPr>
            <p:nvPr/>
          </p:nvSpPr>
          <p:spPr bwMode="auto">
            <a:xfrm>
              <a:off x="4135" y="746"/>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61" name="Group 3038"/>
            <p:cNvGrpSpPr>
              <a:grpSpLocks noChangeAspect="1"/>
            </p:cNvGrpSpPr>
            <p:nvPr/>
          </p:nvGrpSpPr>
          <p:grpSpPr bwMode="auto">
            <a:xfrm>
              <a:off x="4146" y="805"/>
              <a:ext cx="25" cy="32"/>
              <a:chOff x="263" y="1301"/>
              <a:chExt cx="540" cy="690"/>
            </a:xfrm>
          </p:grpSpPr>
          <p:sp>
            <p:nvSpPr>
              <p:cNvPr id="590" name="Freeform 30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91" name="Line 30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62" name="AutoShape 3041"/>
            <p:cNvSpPr>
              <a:spLocks noChangeAspect="1" noChangeArrowheads="1"/>
            </p:cNvSpPr>
            <p:nvPr/>
          </p:nvSpPr>
          <p:spPr bwMode="auto">
            <a:xfrm rot="5400000" flipV="1">
              <a:off x="395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63" name="AutoShape 3042"/>
            <p:cNvSpPr>
              <a:spLocks noChangeAspect="1" noChangeArrowheads="1"/>
            </p:cNvSpPr>
            <p:nvPr/>
          </p:nvSpPr>
          <p:spPr bwMode="auto">
            <a:xfrm>
              <a:off x="3957"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64" name="Oval 3043"/>
            <p:cNvSpPr>
              <a:spLocks noChangeAspect="1" noChangeArrowheads="1"/>
            </p:cNvSpPr>
            <p:nvPr/>
          </p:nvSpPr>
          <p:spPr bwMode="auto">
            <a:xfrm rot="5400000">
              <a:off x="4219"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65" name="Freeform 3044"/>
            <p:cNvSpPr>
              <a:spLocks noChangeAspect="1"/>
            </p:cNvSpPr>
            <p:nvPr/>
          </p:nvSpPr>
          <p:spPr bwMode="auto">
            <a:xfrm>
              <a:off x="4245"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66" name="Oval 3045"/>
            <p:cNvSpPr>
              <a:spLocks noChangeAspect="1" noChangeArrowheads="1"/>
            </p:cNvSpPr>
            <p:nvPr/>
          </p:nvSpPr>
          <p:spPr bwMode="auto">
            <a:xfrm rot="5400000">
              <a:off x="4041"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67" name="Freeform 3046"/>
            <p:cNvSpPr>
              <a:spLocks noChangeAspect="1"/>
            </p:cNvSpPr>
            <p:nvPr/>
          </p:nvSpPr>
          <p:spPr bwMode="auto">
            <a:xfrm>
              <a:off x="4067"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69" name="Oval 3047"/>
            <p:cNvSpPr>
              <a:spLocks noChangeAspect="1" noChangeArrowheads="1"/>
            </p:cNvSpPr>
            <p:nvPr/>
          </p:nvSpPr>
          <p:spPr bwMode="auto">
            <a:xfrm rot="5400000">
              <a:off x="3863"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70" name="Freeform 3048"/>
            <p:cNvSpPr>
              <a:spLocks noChangeAspect="1"/>
            </p:cNvSpPr>
            <p:nvPr/>
          </p:nvSpPr>
          <p:spPr bwMode="auto">
            <a:xfrm>
              <a:off x="3889"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71" name="Oval 3049"/>
            <p:cNvSpPr>
              <a:spLocks noChangeAspect="1" noChangeArrowheads="1"/>
            </p:cNvSpPr>
            <p:nvPr/>
          </p:nvSpPr>
          <p:spPr bwMode="auto">
            <a:xfrm rot="5400000">
              <a:off x="4403"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72" name="Freeform 3050"/>
            <p:cNvSpPr>
              <a:spLocks noChangeAspect="1"/>
            </p:cNvSpPr>
            <p:nvPr/>
          </p:nvSpPr>
          <p:spPr bwMode="auto">
            <a:xfrm>
              <a:off x="4429"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73" name="Freeform 3051"/>
            <p:cNvSpPr>
              <a:spLocks noChangeAspect="1"/>
            </p:cNvSpPr>
            <p:nvPr/>
          </p:nvSpPr>
          <p:spPr bwMode="auto">
            <a:xfrm>
              <a:off x="3081"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74" name="AutoShape 3052"/>
            <p:cNvSpPr>
              <a:spLocks noChangeAspect="1" noChangeArrowheads="1"/>
            </p:cNvSpPr>
            <p:nvPr/>
          </p:nvSpPr>
          <p:spPr bwMode="auto">
            <a:xfrm rot="5400000" flipV="1">
              <a:off x="360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75" name="AutoShape 3053"/>
            <p:cNvSpPr>
              <a:spLocks noChangeAspect="1" noChangeArrowheads="1"/>
            </p:cNvSpPr>
            <p:nvPr/>
          </p:nvSpPr>
          <p:spPr bwMode="auto">
            <a:xfrm>
              <a:off x="3601"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76" name="Freeform 3054"/>
            <p:cNvSpPr>
              <a:spLocks noChangeAspect="1"/>
            </p:cNvSpPr>
            <p:nvPr/>
          </p:nvSpPr>
          <p:spPr bwMode="auto">
            <a:xfrm>
              <a:off x="3611"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77" name="AutoShape 3055"/>
            <p:cNvSpPr>
              <a:spLocks noChangeAspect="1" noChangeArrowheads="1"/>
            </p:cNvSpPr>
            <p:nvPr/>
          </p:nvSpPr>
          <p:spPr bwMode="auto">
            <a:xfrm rot="5400000" flipV="1">
              <a:off x="3423"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78" name="AutoShape 3056"/>
            <p:cNvSpPr>
              <a:spLocks noChangeAspect="1" noChangeArrowheads="1"/>
            </p:cNvSpPr>
            <p:nvPr/>
          </p:nvSpPr>
          <p:spPr bwMode="auto">
            <a:xfrm>
              <a:off x="3424" y="746"/>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79" name="Group 3057"/>
            <p:cNvGrpSpPr>
              <a:grpSpLocks noChangeAspect="1"/>
            </p:cNvGrpSpPr>
            <p:nvPr/>
          </p:nvGrpSpPr>
          <p:grpSpPr bwMode="auto">
            <a:xfrm>
              <a:off x="3434" y="805"/>
              <a:ext cx="25" cy="32"/>
              <a:chOff x="263" y="1301"/>
              <a:chExt cx="540" cy="690"/>
            </a:xfrm>
          </p:grpSpPr>
          <p:sp>
            <p:nvSpPr>
              <p:cNvPr id="588" name="Freeform 30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89" name="Line 30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80" name="AutoShape 3060"/>
            <p:cNvSpPr>
              <a:spLocks noChangeAspect="1" noChangeArrowheads="1"/>
            </p:cNvSpPr>
            <p:nvPr/>
          </p:nvSpPr>
          <p:spPr bwMode="auto">
            <a:xfrm rot="5400000" flipV="1">
              <a:off x="324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81" name="AutoShape 3061"/>
            <p:cNvSpPr>
              <a:spLocks noChangeAspect="1" noChangeArrowheads="1"/>
            </p:cNvSpPr>
            <p:nvPr/>
          </p:nvSpPr>
          <p:spPr bwMode="auto">
            <a:xfrm>
              <a:off x="3245"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482" name="Oval 3062"/>
            <p:cNvSpPr>
              <a:spLocks noChangeAspect="1" noChangeArrowheads="1"/>
            </p:cNvSpPr>
            <p:nvPr/>
          </p:nvSpPr>
          <p:spPr bwMode="auto">
            <a:xfrm rot="5400000">
              <a:off x="3507"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83" name="Freeform 3063"/>
            <p:cNvSpPr>
              <a:spLocks noChangeAspect="1"/>
            </p:cNvSpPr>
            <p:nvPr/>
          </p:nvSpPr>
          <p:spPr bwMode="auto">
            <a:xfrm>
              <a:off x="3533"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84" name="Oval 3064"/>
            <p:cNvSpPr>
              <a:spLocks noChangeAspect="1" noChangeArrowheads="1"/>
            </p:cNvSpPr>
            <p:nvPr/>
          </p:nvSpPr>
          <p:spPr bwMode="auto">
            <a:xfrm rot="5400000">
              <a:off x="3329"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86" name="Freeform 3065"/>
            <p:cNvSpPr>
              <a:spLocks noChangeAspect="1"/>
            </p:cNvSpPr>
            <p:nvPr/>
          </p:nvSpPr>
          <p:spPr bwMode="auto">
            <a:xfrm>
              <a:off x="3355"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87" name="Oval 3066"/>
            <p:cNvSpPr>
              <a:spLocks noChangeAspect="1" noChangeArrowheads="1"/>
            </p:cNvSpPr>
            <p:nvPr/>
          </p:nvSpPr>
          <p:spPr bwMode="auto">
            <a:xfrm rot="5400000">
              <a:off x="3151"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88" name="Freeform 3067"/>
            <p:cNvSpPr>
              <a:spLocks noChangeAspect="1"/>
            </p:cNvSpPr>
            <p:nvPr/>
          </p:nvSpPr>
          <p:spPr bwMode="auto">
            <a:xfrm>
              <a:off x="3177"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89" name="Oval 3068"/>
            <p:cNvSpPr>
              <a:spLocks noChangeAspect="1" noChangeArrowheads="1"/>
            </p:cNvSpPr>
            <p:nvPr/>
          </p:nvSpPr>
          <p:spPr bwMode="auto">
            <a:xfrm rot="5400000">
              <a:off x="3691"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490" name="Freeform 3069"/>
            <p:cNvSpPr>
              <a:spLocks noChangeAspect="1"/>
            </p:cNvSpPr>
            <p:nvPr/>
          </p:nvSpPr>
          <p:spPr bwMode="auto">
            <a:xfrm>
              <a:off x="3717"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91" name="Freeform 3070"/>
            <p:cNvSpPr>
              <a:spLocks noChangeAspect="1"/>
            </p:cNvSpPr>
            <p:nvPr/>
          </p:nvSpPr>
          <p:spPr bwMode="auto">
            <a:xfrm>
              <a:off x="2369"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92" name="AutoShape 3071"/>
            <p:cNvSpPr>
              <a:spLocks noChangeAspect="1" noChangeArrowheads="1"/>
            </p:cNvSpPr>
            <p:nvPr/>
          </p:nvSpPr>
          <p:spPr bwMode="auto">
            <a:xfrm rot="5400000" flipV="1">
              <a:off x="289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93" name="AutoShape 3072"/>
            <p:cNvSpPr>
              <a:spLocks noChangeAspect="1" noChangeArrowheads="1"/>
            </p:cNvSpPr>
            <p:nvPr/>
          </p:nvSpPr>
          <p:spPr bwMode="auto">
            <a:xfrm>
              <a:off x="2889"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494" name="Freeform 3073"/>
            <p:cNvSpPr>
              <a:spLocks noChangeAspect="1"/>
            </p:cNvSpPr>
            <p:nvPr/>
          </p:nvSpPr>
          <p:spPr bwMode="auto">
            <a:xfrm>
              <a:off x="2899"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95" name="AutoShape 3074"/>
            <p:cNvSpPr>
              <a:spLocks noChangeAspect="1" noChangeArrowheads="1"/>
            </p:cNvSpPr>
            <p:nvPr/>
          </p:nvSpPr>
          <p:spPr bwMode="auto">
            <a:xfrm rot="5400000" flipV="1">
              <a:off x="271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96" name="AutoShape 3075"/>
            <p:cNvSpPr>
              <a:spLocks noChangeAspect="1" noChangeArrowheads="1"/>
            </p:cNvSpPr>
            <p:nvPr/>
          </p:nvSpPr>
          <p:spPr bwMode="auto">
            <a:xfrm>
              <a:off x="2710" y="746"/>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497" name="Group 3076"/>
            <p:cNvGrpSpPr>
              <a:grpSpLocks noChangeAspect="1"/>
            </p:cNvGrpSpPr>
            <p:nvPr/>
          </p:nvGrpSpPr>
          <p:grpSpPr bwMode="auto">
            <a:xfrm>
              <a:off x="2722" y="805"/>
              <a:ext cx="25" cy="32"/>
              <a:chOff x="263" y="1301"/>
              <a:chExt cx="540" cy="690"/>
            </a:xfrm>
          </p:grpSpPr>
          <p:sp>
            <p:nvSpPr>
              <p:cNvPr id="586" name="Freeform 307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87" name="Line 307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98" name="AutoShape 3079"/>
            <p:cNvSpPr>
              <a:spLocks noChangeAspect="1" noChangeArrowheads="1"/>
            </p:cNvSpPr>
            <p:nvPr/>
          </p:nvSpPr>
          <p:spPr bwMode="auto">
            <a:xfrm rot="5400000" flipV="1">
              <a:off x="253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499" name="AutoShape 3080"/>
            <p:cNvSpPr>
              <a:spLocks noChangeAspect="1" noChangeArrowheads="1"/>
            </p:cNvSpPr>
            <p:nvPr/>
          </p:nvSpPr>
          <p:spPr bwMode="auto">
            <a:xfrm>
              <a:off x="2533"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500" name="Oval 3081"/>
            <p:cNvSpPr>
              <a:spLocks noChangeAspect="1" noChangeArrowheads="1"/>
            </p:cNvSpPr>
            <p:nvPr/>
          </p:nvSpPr>
          <p:spPr bwMode="auto">
            <a:xfrm rot="5400000">
              <a:off x="2795"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01" name="Freeform 3082"/>
            <p:cNvSpPr>
              <a:spLocks noChangeAspect="1"/>
            </p:cNvSpPr>
            <p:nvPr/>
          </p:nvSpPr>
          <p:spPr bwMode="auto">
            <a:xfrm>
              <a:off x="2821"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03" name="Oval 3083"/>
            <p:cNvSpPr>
              <a:spLocks noChangeAspect="1" noChangeArrowheads="1"/>
            </p:cNvSpPr>
            <p:nvPr/>
          </p:nvSpPr>
          <p:spPr bwMode="auto">
            <a:xfrm rot="5400000">
              <a:off x="2617"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04" name="Freeform 3084"/>
            <p:cNvSpPr>
              <a:spLocks noChangeAspect="1"/>
            </p:cNvSpPr>
            <p:nvPr/>
          </p:nvSpPr>
          <p:spPr bwMode="auto">
            <a:xfrm>
              <a:off x="2643"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05" name="Oval 3085"/>
            <p:cNvSpPr>
              <a:spLocks noChangeAspect="1" noChangeArrowheads="1"/>
            </p:cNvSpPr>
            <p:nvPr/>
          </p:nvSpPr>
          <p:spPr bwMode="auto">
            <a:xfrm rot="5400000">
              <a:off x="2439"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06" name="Freeform 3086"/>
            <p:cNvSpPr>
              <a:spLocks noChangeAspect="1"/>
            </p:cNvSpPr>
            <p:nvPr/>
          </p:nvSpPr>
          <p:spPr bwMode="auto">
            <a:xfrm>
              <a:off x="2465"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07" name="Oval 3087"/>
            <p:cNvSpPr>
              <a:spLocks noChangeAspect="1" noChangeArrowheads="1"/>
            </p:cNvSpPr>
            <p:nvPr/>
          </p:nvSpPr>
          <p:spPr bwMode="auto">
            <a:xfrm rot="5400000">
              <a:off x="2979"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08" name="Freeform 3088"/>
            <p:cNvSpPr>
              <a:spLocks noChangeAspect="1"/>
            </p:cNvSpPr>
            <p:nvPr/>
          </p:nvSpPr>
          <p:spPr bwMode="auto">
            <a:xfrm>
              <a:off x="3005"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09" name="Freeform 3089"/>
            <p:cNvSpPr>
              <a:spLocks noChangeAspect="1"/>
            </p:cNvSpPr>
            <p:nvPr/>
          </p:nvSpPr>
          <p:spPr bwMode="auto">
            <a:xfrm>
              <a:off x="1661" y="805"/>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10" name="AutoShape 3090"/>
            <p:cNvSpPr>
              <a:spLocks noChangeAspect="1" noChangeArrowheads="1"/>
            </p:cNvSpPr>
            <p:nvPr/>
          </p:nvSpPr>
          <p:spPr bwMode="auto">
            <a:xfrm rot="5400000" flipV="1">
              <a:off x="218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11" name="AutoShape 3091"/>
            <p:cNvSpPr>
              <a:spLocks noChangeAspect="1" noChangeArrowheads="1"/>
            </p:cNvSpPr>
            <p:nvPr/>
          </p:nvSpPr>
          <p:spPr bwMode="auto">
            <a:xfrm>
              <a:off x="2177"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512" name="Freeform 3092"/>
            <p:cNvSpPr>
              <a:spLocks noChangeAspect="1"/>
            </p:cNvSpPr>
            <p:nvPr/>
          </p:nvSpPr>
          <p:spPr bwMode="auto">
            <a:xfrm>
              <a:off x="2187" y="805"/>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13" name="AutoShape 3093"/>
            <p:cNvSpPr>
              <a:spLocks noChangeAspect="1" noChangeArrowheads="1"/>
            </p:cNvSpPr>
            <p:nvPr/>
          </p:nvSpPr>
          <p:spPr bwMode="auto">
            <a:xfrm rot="5400000" flipV="1">
              <a:off x="199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14" name="AutoShape 3094"/>
            <p:cNvSpPr>
              <a:spLocks noChangeAspect="1" noChangeArrowheads="1"/>
            </p:cNvSpPr>
            <p:nvPr/>
          </p:nvSpPr>
          <p:spPr bwMode="auto">
            <a:xfrm>
              <a:off x="1999" y="746"/>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515" name="Group 3095"/>
            <p:cNvGrpSpPr>
              <a:grpSpLocks noChangeAspect="1"/>
            </p:cNvGrpSpPr>
            <p:nvPr/>
          </p:nvGrpSpPr>
          <p:grpSpPr bwMode="auto">
            <a:xfrm>
              <a:off x="2010" y="805"/>
              <a:ext cx="25" cy="32"/>
              <a:chOff x="263" y="1301"/>
              <a:chExt cx="540" cy="690"/>
            </a:xfrm>
          </p:grpSpPr>
          <p:sp>
            <p:nvSpPr>
              <p:cNvPr id="584" name="Freeform 309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85" name="Line 309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16" name="AutoShape 3098"/>
            <p:cNvSpPr>
              <a:spLocks noChangeAspect="1" noChangeArrowheads="1"/>
            </p:cNvSpPr>
            <p:nvPr/>
          </p:nvSpPr>
          <p:spPr bwMode="auto">
            <a:xfrm rot="5400000" flipV="1">
              <a:off x="182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17" name="AutoShape 3099"/>
            <p:cNvSpPr>
              <a:spLocks noChangeAspect="1" noChangeArrowheads="1"/>
            </p:cNvSpPr>
            <p:nvPr/>
          </p:nvSpPr>
          <p:spPr bwMode="auto">
            <a:xfrm>
              <a:off x="1821"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519" name="Oval 3100"/>
            <p:cNvSpPr>
              <a:spLocks noChangeAspect="1" noChangeArrowheads="1"/>
            </p:cNvSpPr>
            <p:nvPr/>
          </p:nvSpPr>
          <p:spPr bwMode="auto">
            <a:xfrm rot="5400000">
              <a:off x="2083"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20" name="Freeform 3101"/>
            <p:cNvSpPr>
              <a:spLocks noChangeAspect="1"/>
            </p:cNvSpPr>
            <p:nvPr/>
          </p:nvSpPr>
          <p:spPr bwMode="auto">
            <a:xfrm>
              <a:off x="2109"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1" name="Oval 3102"/>
            <p:cNvSpPr>
              <a:spLocks noChangeAspect="1" noChangeArrowheads="1"/>
            </p:cNvSpPr>
            <p:nvPr/>
          </p:nvSpPr>
          <p:spPr bwMode="auto">
            <a:xfrm rot="5400000">
              <a:off x="1905"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22" name="Freeform 3103"/>
            <p:cNvSpPr>
              <a:spLocks noChangeAspect="1"/>
            </p:cNvSpPr>
            <p:nvPr/>
          </p:nvSpPr>
          <p:spPr bwMode="auto">
            <a:xfrm>
              <a:off x="1931"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3" name="Oval 3104"/>
            <p:cNvSpPr>
              <a:spLocks noChangeAspect="1" noChangeArrowheads="1"/>
            </p:cNvSpPr>
            <p:nvPr/>
          </p:nvSpPr>
          <p:spPr bwMode="auto">
            <a:xfrm rot="5400000">
              <a:off x="1727"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24" name="Freeform 3105"/>
            <p:cNvSpPr>
              <a:spLocks noChangeAspect="1"/>
            </p:cNvSpPr>
            <p:nvPr/>
          </p:nvSpPr>
          <p:spPr bwMode="auto">
            <a:xfrm>
              <a:off x="1753"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5" name="Oval 3106"/>
            <p:cNvSpPr>
              <a:spLocks noChangeAspect="1" noChangeArrowheads="1"/>
            </p:cNvSpPr>
            <p:nvPr/>
          </p:nvSpPr>
          <p:spPr bwMode="auto">
            <a:xfrm rot="5400000">
              <a:off x="2267"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26" name="Freeform 3107"/>
            <p:cNvSpPr>
              <a:spLocks noChangeAspect="1"/>
            </p:cNvSpPr>
            <p:nvPr/>
          </p:nvSpPr>
          <p:spPr bwMode="auto">
            <a:xfrm>
              <a:off x="2293" y="902"/>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7" name="AutoShape 3108"/>
            <p:cNvSpPr>
              <a:spLocks noChangeAspect="1" noChangeArrowheads="1"/>
            </p:cNvSpPr>
            <p:nvPr/>
          </p:nvSpPr>
          <p:spPr bwMode="auto">
            <a:xfrm rot="5400000" flipV="1">
              <a:off x="129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28" name="AutoShape 3109"/>
            <p:cNvSpPr>
              <a:spLocks noChangeAspect="1" noChangeArrowheads="1"/>
            </p:cNvSpPr>
            <p:nvPr/>
          </p:nvSpPr>
          <p:spPr bwMode="auto">
            <a:xfrm>
              <a:off x="1292"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529" name="Freeform 3110"/>
            <p:cNvSpPr>
              <a:spLocks noChangeAspect="1"/>
            </p:cNvSpPr>
            <p:nvPr/>
          </p:nvSpPr>
          <p:spPr bwMode="auto">
            <a:xfrm>
              <a:off x="1304" y="804"/>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0" name="AutoShape 3111"/>
            <p:cNvSpPr>
              <a:spLocks noChangeAspect="1" noChangeArrowheads="1"/>
            </p:cNvSpPr>
            <p:nvPr/>
          </p:nvSpPr>
          <p:spPr bwMode="auto">
            <a:xfrm rot="5400000" flipV="1">
              <a:off x="1474"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31" name="AutoShape 3112"/>
            <p:cNvSpPr>
              <a:spLocks noChangeAspect="1" noChangeArrowheads="1"/>
            </p:cNvSpPr>
            <p:nvPr/>
          </p:nvSpPr>
          <p:spPr bwMode="auto">
            <a:xfrm>
              <a:off x="1474" y="746"/>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532" name="Group 3113"/>
            <p:cNvGrpSpPr>
              <a:grpSpLocks noChangeAspect="1"/>
            </p:cNvGrpSpPr>
            <p:nvPr/>
          </p:nvGrpSpPr>
          <p:grpSpPr bwMode="auto">
            <a:xfrm>
              <a:off x="1487" y="804"/>
              <a:ext cx="25" cy="32"/>
              <a:chOff x="263" y="1301"/>
              <a:chExt cx="540" cy="690"/>
            </a:xfrm>
          </p:grpSpPr>
          <p:sp>
            <p:nvSpPr>
              <p:cNvPr id="582" name="Freeform 311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83" name="Line 311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3" name="AutoShape 3116"/>
            <p:cNvSpPr>
              <a:spLocks noChangeAspect="1" noChangeArrowheads="1"/>
            </p:cNvSpPr>
            <p:nvPr/>
          </p:nvSpPr>
          <p:spPr bwMode="auto">
            <a:xfrm rot="5400000" flipV="1">
              <a:off x="1115"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34" name="AutoShape 3117"/>
            <p:cNvSpPr>
              <a:spLocks noChangeAspect="1" noChangeArrowheads="1"/>
            </p:cNvSpPr>
            <p:nvPr/>
          </p:nvSpPr>
          <p:spPr bwMode="auto">
            <a:xfrm>
              <a:off x="1116"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535" name="Oval 3118"/>
            <p:cNvSpPr>
              <a:spLocks noChangeAspect="1" noChangeArrowheads="1"/>
            </p:cNvSpPr>
            <p:nvPr/>
          </p:nvSpPr>
          <p:spPr bwMode="auto">
            <a:xfrm rot="5400000">
              <a:off x="1198"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37" name="Freeform 3119"/>
            <p:cNvSpPr>
              <a:spLocks noChangeAspect="1"/>
            </p:cNvSpPr>
            <p:nvPr/>
          </p:nvSpPr>
          <p:spPr bwMode="auto">
            <a:xfrm>
              <a:off x="1224" y="899"/>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 name="Oval 3120"/>
            <p:cNvSpPr>
              <a:spLocks noChangeAspect="1" noChangeArrowheads="1"/>
            </p:cNvSpPr>
            <p:nvPr/>
          </p:nvSpPr>
          <p:spPr bwMode="auto">
            <a:xfrm rot="5400000">
              <a:off x="1380"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39" name="Freeform 3121"/>
            <p:cNvSpPr>
              <a:spLocks noChangeAspect="1"/>
            </p:cNvSpPr>
            <p:nvPr/>
          </p:nvSpPr>
          <p:spPr bwMode="auto">
            <a:xfrm>
              <a:off x="1406"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 name="Oval 3122"/>
            <p:cNvSpPr>
              <a:spLocks noChangeAspect="1" noChangeArrowheads="1"/>
            </p:cNvSpPr>
            <p:nvPr/>
          </p:nvSpPr>
          <p:spPr bwMode="auto">
            <a:xfrm rot="5400000">
              <a:off x="1022"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41" name="Freeform 3123"/>
            <p:cNvSpPr>
              <a:spLocks noChangeAspect="1"/>
            </p:cNvSpPr>
            <p:nvPr/>
          </p:nvSpPr>
          <p:spPr bwMode="auto">
            <a:xfrm>
              <a:off x="1048" y="897"/>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 name="Oval 3124"/>
            <p:cNvSpPr>
              <a:spLocks noChangeAspect="1" noChangeArrowheads="1"/>
            </p:cNvSpPr>
            <p:nvPr/>
          </p:nvSpPr>
          <p:spPr bwMode="auto">
            <a:xfrm rot="5400000">
              <a:off x="155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43" name="Freeform 3125"/>
            <p:cNvSpPr>
              <a:spLocks noChangeAspect="1"/>
            </p:cNvSpPr>
            <p:nvPr/>
          </p:nvSpPr>
          <p:spPr bwMode="auto">
            <a:xfrm>
              <a:off x="1588" y="901"/>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 name="AutoShape 3126"/>
            <p:cNvSpPr>
              <a:spLocks noChangeAspect="1" noChangeArrowheads="1"/>
            </p:cNvSpPr>
            <p:nvPr/>
          </p:nvSpPr>
          <p:spPr bwMode="auto">
            <a:xfrm rot="5400000" flipV="1">
              <a:off x="228"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45" name="Freeform 3127"/>
            <p:cNvSpPr>
              <a:spLocks noChangeAspect="1"/>
            </p:cNvSpPr>
            <p:nvPr/>
          </p:nvSpPr>
          <p:spPr bwMode="auto">
            <a:xfrm>
              <a:off x="244" y="804"/>
              <a:ext cx="25" cy="32"/>
            </a:xfrm>
            <a:custGeom>
              <a:avLst/>
              <a:gdLst>
                <a:gd name="T0" fmla="*/ 1 w 524"/>
                <a:gd name="T1" fmla="*/ 0 h 653"/>
                <a:gd name="T2" fmla="*/ 1 w 524"/>
                <a:gd name="T3" fmla="*/ 0 h 653"/>
                <a:gd name="T4" fmla="*/ 0 w 524"/>
                <a:gd name="T5" fmla="*/ 0 h 653"/>
                <a:gd name="T6" fmla="*/ 0 w 524"/>
                <a:gd name="T7" fmla="*/ 0 h 653"/>
                <a:gd name="T8" fmla="*/ 0 w 524"/>
                <a:gd name="T9" fmla="*/ 1 h 653"/>
                <a:gd name="T10" fmla="*/ 0 w 524"/>
                <a:gd name="T11" fmla="*/ 1 h 653"/>
                <a:gd name="T12" fmla="*/ 1 w 524"/>
                <a:gd name="T13" fmla="*/ 2 h 653"/>
                <a:gd name="T14" fmla="*/ 1 w 524"/>
                <a:gd name="T15" fmla="*/ 1 h 653"/>
                <a:gd name="T16" fmla="*/ 1 w 524"/>
                <a:gd name="T17" fmla="*/ 1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 name="AutoShape 3128"/>
            <p:cNvSpPr>
              <a:spLocks noChangeAspect="1" noChangeArrowheads="1"/>
            </p:cNvSpPr>
            <p:nvPr/>
          </p:nvSpPr>
          <p:spPr bwMode="auto">
            <a:xfrm rot="5400000" flipV="1">
              <a:off x="76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47" name="AutoShape 3129"/>
            <p:cNvSpPr>
              <a:spLocks noChangeAspect="1" noChangeArrowheads="1"/>
            </p:cNvSpPr>
            <p:nvPr/>
          </p:nvSpPr>
          <p:spPr bwMode="auto">
            <a:xfrm>
              <a:off x="760"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548" name="Freeform 3130"/>
            <p:cNvSpPr>
              <a:spLocks noChangeAspect="1"/>
            </p:cNvSpPr>
            <p:nvPr/>
          </p:nvSpPr>
          <p:spPr bwMode="auto">
            <a:xfrm>
              <a:off x="768" y="802"/>
              <a:ext cx="29" cy="33"/>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1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 name="AutoShape 3131"/>
            <p:cNvSpPr>
              <a:spLocks noChangeAspect="1" noChangeArrowheads="1"/>
            </p:cNvSpPr>
            <p:nvPr/>
          </p:nvSpPr>
          <p:spPr bwMode="auto">
            <a:xfrm rot="5400000" flipV="1">
              <a:off x="582"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50" name="AutoShape 3132"/>
            <p:cNvSpPr>
              <a:spLocks noChangeAspect="1" noChangeArrowheads="1"/>
            </p:cNvSpPr>
            <p:nvPr/>
          </p:nvSpPr>
          <p:spPr bwMode="auto">
            <a:xfrm>
              <a:off x="583" y="746"/>
              <a:ext cx="47"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551" name="Group 3133"/>
            <p:cNvGrpSpPr>
              <a:grpSpLocks noChangeAspect="1"/>
            </p:cNvGrpSpPr>
            <p:nvPr/>
          </p:nvGrpSpPr>
          <p:grpSpPr bwMode="auto">
            <a:xfrm>
              <a:off x="595" y="804"/>
              <a:ext cx="25" cy="32"/>
              <a:chOff x="263" y="1301"/>
              <a:chExt cx="540" cy="690"/>
            </a:xfrm>
          </p:grpSpPr>
          <p:sp>
            <p:nvSpPr>
              <p:cNvPr id="580" name="Freeform 313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81" name="Line 313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3" name="AutoShape 3136"/>
            <p:cNvSpPr>
              <a:spLocks noChangeAspect="1" noChangeArrowheads="1"/>
            </p:cNvSpPr>
            <p:nvPr/>
          </p:nvSpPr>
          <p:spPr bwMode="auto">
            <a:xfrm rot="5400000" flipV="1">
              <a:off x="40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54" name="AutoShape 3137"/>
            <p:cNvSpPr>
              <a:spLocks noChangeAspect="1" noChangeArrowheads="1"/>
            </p:cNvSpPr>
            <p:nvPr/>
          </p:nvSpPr>
          <p:spPr bwMode="auto">
            <a:xfrm>
              <a:off x="404"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cs typeface="Arial" pitchFamily="34" charset="0"/>
              </a:endParaRPr>
            </a:p>
          </p:txBody>
        </p:sp>
        <p:sp>
          <p:nvSpPr>
            <p:cNvPr id="555" name="Oval 3138"/>
            <p:cNvSpPr>
              <a:spLocks noChangeAspect="1" noChangeArrowheads="1"/>
            </p:cNvSpPr>
            <p:nvPr/>
          </p:nvSpPr>
          <p:spPr bwMode="auto">
            <a:xfrm rot="5400000">
              <a:off x="666"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56" name="Freeform 3139"/>
            <p:cNvSpPr>
              <a:spLocks noChangeAspect="1"/>
            </p:cNvSpPr>
            <p:nvPr/>
          </p:nvSpPr>
          <p:spPr bwMode="auto">
            <a:xfrm>
              <a:off x="692" y="899"/>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7" name="Oval 3140"/>
            <p:cNvSpPr>
              <a:spLocks noChangeAspect="1" noChangeArrowheads="1"/>
            </p:cNvSpPr>
            <p:nvPr/>
          </p:nvSpPr>
          <p:spPr bwMode="auto">
            <a:xfrm rot="5400000">
              <a:off x="488"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58" name="Freeform 3141"/>
            <p:cNvSpPr>
              <a:spLocks noChangeAspect="1"/>
            </p:cNvSpPr>
            <p:nvPr/>
          </p:nvSpPr>
          <p:spPr bwMode="auto">
            <a:xfrm>
              <a:off x="514" y="900"/>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9" name="Oval 3142"/>
            <p:cNvSpPr>
              <a:spLocks noChangeAspect="1" noChangeArrowheads="1"/>
            </p:cNvSpPr>
            <p:nvPr/>
          </p:nvSpPr>
          <p:spPr bwMode="auto">
            <a:xfrm rot="5400000">
              <a:off x="310"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60" name="Freeform 3143"/>
            <p:cNvSpPr>
              <a:spLocks noChangeAspect="1"/>
            </p:cNvSpPr>
            <p:nvPr/>
          </p:nvSpPr>
          <p:spPr bwMode="auto">
            <a:xfrm>
              <a:off x="336" y="897"/>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61" name="AutoShape 3144"/>
            <p:cNvSpPr>
              <a:spLocks noChangeAspect="1" noChangeArrowheads="1"/>
            </p:cNvSpPr>
            <p:nvPr/>
          </p:nvSpPr>
          <p:spPr bwMode="auto">
            <a:xfrm rot="5400000" flipV="1">
              <a:off x="54"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62" name="AutoShape 3145"/>
            <p:cNvSpPr>
              <a:spLocks noChangeAspect="1" noChangeArrowheads="1"/>
            </p:cNvSpPr>
            <p:nvPr/>
          </p:nvSpPr>
          <p:spPr bwMode="auto">
            <a:xfrm>
              <a:off x="51" y="748"/>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cs typeface="Arial" pitchFamily="34" charset="0"/>
              </a:endParaRPr>
            </a:p>
          </p:txBody>
        </p:sp>
        <p:sp>
          <p:nvSpPr>
            <p:cNvPr id="563" name="Freeform 3146"/>
            <p:cNvSpPr>
              <a:spLocks noChangeAspect="1"/>
            </p:cNvSpPr>
            <p:nvPr/>
          </p:nvSpPr>
          <p:spPr bwMode="auto">
            <a:xfrm>
              <a:off x="65" y="806"/>
              <a:ext cx="28" cy="32"/>
            </a:xfrm>
            <a:custGeom>
              <a:avLst/>
              <a:gdLst>
                <a:gd name="T0" fmla="*/ 1 w 562"/>
                <a:gd name="T1" fmla="*/ 0 h 641"/>
                <a:gd name="T2" fmla="*/ 1 w 562"/>
                <a:gd name="T3" fmla="*/ 0 h 641"/>
                <a:gd name="T4" fmla="*/ 1 w 562"/>
                <a:gd name="T5" fmla="*/ 0 h 641"/>
                <a:gd name="T6" fmla="*/ 0 w 562"/>
                <a:gd name="T7" fmla="*/ 0 h 641"/>
                <a:gd name="T8" fmla="*/ 0 w 562"/>
                <a:gd name="T9" fmla="*/ 1 h 641"/>
                <a:gd name="T10" fmla="*/ 0 w 562"/>
                <a:gd name="T11" fmla="*/ 1 h 641"/>
                <a:gd name="T12" fmla="*/ 0 w 562"/>
                <a:gd name="T13" fmla="*/ 2 h 641"/>
                <a:gd name="T14" fmla="*/ 1 w 562"/>
                <a:gd name="T15" fmla="*/ 2 h 641"/>
                <a:gd name="T16" fmla="*/ 1 w 562"/>
                <a:gd name="T17" fmla="*/ 1 h 641"/>
                <a:gd name="T18" fmla="*/ 1 w 562"/>
                <a:gd name="T19" fmla="*/ 1 h 641"/>
                <a:gd name="T20" fmla="*/ 1 w 562"/>
                <a:gd name="T21" fmla="*/ 1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64" name="Oval 3147"/>
            <p:cNvSpPr>
              <a:spLocks noChangeAspect="1" noChangeArrowheads="1"/>
            </p:cNvSpPr>
            <p:nvPr/>
          </p:nvSpPr>
          <p:spPr bwMode="auto">
            <a:xfrm rot="5400000">
              <a:off x="141" y="894"/>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65" name="Freeform 3148"/>
            <p:cNvSpPr>
              <a:spLocks noChangeAspect="1"/>
            </p:cNvSpPr>
            <p:nvPr/>
          </p:nvSpPr>
          <p:spPr bwMode="auto">
            <a:xfrm>
              <a:off x="167" y="903"/>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66" name="AutoShape 3149"/>
            <p:cNvSpPr>
              <a:spLocks noChangeAspect="1" noChangeArrowheads="1"/>
            </p:cNvSpPr>
            <p:nvPr/>
          </p:nvSpPr>
          <p:spPr bwMode="auto">
            <a:xfrm rot="5400000" flipV="1">
              <a:off x="936" y="8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cs typeface="Arial" pitchFamily="34" charset="0"/>
              </a:endParaRPr>
            </a:p>
          </p:txBody>
        </p:sp>
        <p:sp>
          <p:nvSpPr>
            <p:cNvPr id="567" name="AutoShape 3150"/>
            <p:cNvSpPr>
              <a:spLocks noChangeAspect="1" noChangeArrowheads="1"/>
            </p:cNvSpPr>
            <p:nvPr/>
          </p:nvSpPr>
          <p:spPr bwMode="auto">
            <a:xfrm>
              <a:off x="938" y="744"/>
              <a:ext cx="49" cy="15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w="6350" algn="ctr">
              <a:noFill/>
              <a:round/>
              <a:headEnd/>
              <a:tailEnd/>
            </a:ln>
            <a:effectLst/>
          </p:spPr>
          <p:txBody>
            <a:bodyPr wrap="none" anchor="ctr"/>
            <a:lstStyle/>
            <a:p>
              <a:pPr>
                <a:defRPr/>
              </a:pPr>
              <a:endParaRPr lang="zh-CN" altLang="zh-CN" sz="800">
                <a:solidFill>
                  <a:srgbClr val="FFFF00"/>
                </a:solidFill>
                <a:cs typeface="Arial" pitchFamily="34" charset="0"/>
              </a:endParaRPr>
            </a:p>
          </p:txBody>
        </p:sp>
        <p:grpSp>
          <p:nvGrpSpPr>
            <p:cNvPr id="568" name="Group 3151"/>
            <p:cNvGrpSpPr>
              <a:grpSpLocks noChangeAspect="1"/>
            </p:cNvGrpSpPr>
            <p:nvPr/>
          </p:nvGrpSpPr>
          <p:grpSpPr bwMode="auto">
            <a:xfrm>
              <a:off x="949" y="802"/>
              <a:ext cx="29" cy="36"/>
              <a:chOff x="263" y="1301"/>
              <a:chExt cx="540" cy="690"/>
            </a:xfrm>
          </p:grpSpPr>
          <p:sp>
            <p:nvSpPr>
              <p:cNvPr id="578" name="Freeform 3152"/>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79" name="Line 3153"/>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69" name="Oval 3154"/>
            <p:cNvSpPr>
              <a:spLocks noChangeAspect="1" noChangeArrowheads="1"/>
            </p:cNvSpPr>
            <p:nvPr/>
          </p:nvSpPr>
          <p:spPr bwMode="auto">
            <a:xfrm rot="5400000">
              <a:off x="844"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570" name="Freeform 3155"/>
            <p:cNvSpPr>
              <a:spLocks noChangeAspect="1"/>
            </p:cNvSpPr>
            <p:nvPr/>
          </p:nvSpPr>
          <p:spPr bwMode="auto">
            <a:xfrm>
              <a:off x="870" y="898"/>
              <a:ext cx="14" cy="23"/>
            </a:xfrm>
            <a:custGeom>
              <a:avLst/>
              <a:gdLst>
                <a:gd name="T0" fmla="*/ 0 w 407"/>
                <a:gd name="T1" fmla="*/ 1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71" name="Freeform 3156"/>
            <p:cNvSpPr>
              <a:spLocks noChangeAspect="1"/>
            </p:cNvSpPr>
            <p:nvPr/>
          </p:nvSpPr>
          <p:spPr bwMode="auto">
            <a:xfrm>
              <a:off x="1831" y="802"/>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72" name="Freeform 3157"/>
            <p:cNvSpPr>
              <a:spLocks noChangeAspect="1"/>
            </p:cNvSpPr>
            <p:nvPr/>
          </p:nvSpPr>
          <p:spPr bwMode="auto">
            <a:xfrm>
              <a:off x="416" y="803"/>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73" name="Freeform 3158"/>
            <p:cNvSpPr>
              <a:spLocks noChangeAspect="1"/>
            </p:cNvSpPr>
            <p:nvPr/>
          </p:nvSpPr>
          <p:spPr bwMode="auto">
            <a:xfrm>
              <a:off x="1127" y="802"/>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74" name="Freeform 3159"/>
            <p:cNvSpPr>
              <a:spLocks noChangeAspect="1"/>
            </p:cNvSpPr>
            <p:nvPr/>
          </p:nvSpPr>
          <p:spPr bwMode="auto">
            <a:xfrm>
              <a:off x="2542" y="807"/>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75" name="Freeform 3160"/>
            <p:cNvSpPr>
              <a:spLocks noChangeAspect="1"/>
            </p:cNvSpPr>
            <p:nvPr/>
          </p:nvSpPr>
          <p:spPr bwMode="auto">
            <a:xfrm>
              <a:off x="3255" y="804"/>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77" name="Freeform 3161"/>
            <p:cNvSpPr>
              <a:spLocks noChangeAspect="1"/>
            </p:cNvSpPr>
            <p:nvPr/>
          </p:nvSpPr>
          <p:spPr bwMode="auto">
            <a:xfrm>
              <a:off x="3968" y="801"/>
              <a:ext cx="28" cy="35"/>
            </a:xfrm>
            <a:custGeom>
              <a:avLst/>
              <a:gdLst>
                <a:gd name="T0" fmla="*/ 3 w 285"/>
                <a:gd name="T1" fmla="*/ 0 h 383"/>
                <a:gd name="T2" fmla="*/ 3 w 285"/>
                <a:gd name="T3" fmla="*/ 2 h 383"/>
                <a:gd name="T4" fmla="*/ 2 w 285"/>
                <a:gd name="T5" fmla="*/ 3 h 383"/>
                <a:gd name="T6" fmla="*/ 1 w 285"/>
                <a:gd name="T7" fmla="*/ 3 h 383"/>
                <a:gd name="T8" fmla="*/ 0 w 285"/>
                <a:gd name="T9" fmla="*/ 3 h 383"/>
                <a:gd name="T10" fmla="*/ 0 w 285"/>
                <a:gd name="T11" fmla="*/ 2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92" name="组合 591"/>
          <p:cNvGrpSpPr/>
          <p:nvPr/>
        </p:nvGrpSpPr>
        <p:grpSpPr>
          <a:xfrm>
            <a:off x="6109701" y="4765279"/>
            <a:ext cx="1143000" cy="1000125"/>
            <a:chOff x="4648634" y="4689309"/>
            <a:chExt cx="1143000" cy="1000125"/>
          </a:xfrm>
        </p:grpSpPr>
        <p:sp>
          <p:nvSpPr>
            <p:cNvPr id="593" name="饼形 592"/>
            <p:cNvSpPr/>
            <p:nvPr/>
          </p:nvSpPr>
          <p:spPr>
            <a:xfrm rot="20842234" flipH="1">
              <a:off x="4648634" y="4689309"/>
              <a:ext cx="1143000" cy="1000125"/>
            </a:xfrm>
            <a:prstGeom prst="pie">
              <a:avLst>
                <a:gd name="adj1" fmla="val 44371"/>
                <a:gd name="adj2" fmla="val 2144628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err="1" smtClean="0">
                  <a:solidFill>
                    <a:srgbClr val="FF0000"/>
                  </a:solidFill>
                </a:rPr>
                <a:t>RNase</a:t>
              </a:r>
              <a:endParaRPr lang="zh-CN" altLang="en-US" sz="1600" b="1" dirty="0">
                <a:solidFill>
                  <a:srgbClr val="FF0000"/>
                </a:solidFill>
              </a:endParaRPr>
            </a:p>
          </p:txBody>
        </p:sp>
        <p:sp>
          <p:nvSpPr>
            <p:cNvPr id="594" name="椭圆 593"/>
            <p:cNvSpPr/>
            <p:nvPr/>
          </p:nvSpPr>
          <p:spPr>
            <a:xfrm>
              <a:off x="5005822" y="4689309"/>
              <a:ext cx="428625" cy="2857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5" name="椭圆 594"/>
            <p:cNvSpPr/>
            <p:nvPr/>
          </p:nvSpPr>
          <p:spPr>
            <a:xfrm>
              <a:off x="5077259" y="4689309"/>
              <a:ext cx="214313" cy="21431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96" name="矩形 595"/>
          <p:cNvSpPr/>
          <p:nvPr/>
        </p:nvSpPr>
        <p:spPr>
          <a:xfrm>
            <a:off x="6752708" y="5105972"/>
            <a:ext cx="1970459" cy="4286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97" name="组合 596"/>
          <p:cNvGrpSpPr/>
          <p:nvPr/>
        </p:nvGrpSpPr>
        <p:grpSpPr>
          <a:xfrm>
            <a:off x="6109701" y="4765279"/>
            <a:ext cx="1143000" cy="1000125"/>
            <a:chOff x="4648634" y="4689309"/>
            <a:chExt cx="1143000" cy="1000125"/>
          </a:xfrm>
        </p:grpSpPr>
        <p:sp>
          <p:nvSpPr>
            <p:cNvPr id="598" name="饼形 597"/>
            <p:cNvSpPr/>
            <p:nvPr/>
          </p:nvSpPr>
          <p:spPr>
            <a:xfrm rot="20842234" flipH="1">
              <a:off x="4648634" y="4689309"/>
              <a:ext cx="1143000" cy="1000125"/>
            </a:xfrm>
            <a:prstGeom prst="pie">
              <a:avLst>
                <a:gd name="adj1" fmla="val 1206066"/>
                <a:gd name="adj2" fmla="val 2144628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err="1" smtClean="0">
                  <a:solidFill>
                    <a:srgbClr val="FF0000"/>
                  </a:solidFill>
                </a:rPr>
                <a:t>RNase</a:t>
              </a:r>
              <a:endParaRPr lang="zh-CN" altLang="en-US" sz="1600" b="1" dirty="0">
                <a:solidFill>
                  <a:srgbClr val="FF0000"/>
                </a:solidFill>
              </a:endParaRPr>
            </a:p>
          </p:txBody>
        </p:sp>
        <p:sp>
          <p:nvSpPr>
            <p:cNvPr id="599" name="椭圆 598"/>
            <p:cNvSpPr/>
            <p:nvPr/>
          </p:nvSpPr>
          <p:spPr>
            <a:xfrm>
              <a:off x="5005822" y="4689309"/>
              <a:ext cx="428625" cy="2857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0" name="椭圆 599"/>
            <p:cNvSpPr/>
            <p:nvPr/>
          </p:nvSpPr>
          <p:spPr>
            <a:xfrm>
              <a:off x="5077259" y="4689309"/>
              <a:ext cx="214313" cy="21431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01" name="组合 600"/>
          <p:cNvGrpSpPr/>
          <p:nvPr/>
        </p:nvGrpSpPr>
        <p:grpSpPr>
          <a:xfrm>
            <a:off x="6109701" y="4765279"/>
            <a:ext cx="1143000" cy="1000125"/>
            <a:chOff x="4648634" y="4689309"/>
            <a:chExt cx="1143000" cy="1000125"/>
          </a:xfrm>
        </p:grpSpPr>
        <p:sp>
          <p:nvSpPr>
            <p:cNvPr id="602" name="饼形 601"/>
            <p:cNvSpPr/>
            <p:nvPr/>
          </p:nvSpPr>
          <p:spPr>
            <a:xfrm rot="20842234" flipH="1">
              <a:off x="4648634" y="4689309"/>
              <a:ext cx="1143000" cy="1000125"/>
            </a:xfrm>
            <a:prstGeom prst="pie">
              <a:avLst>
                <a:gd name="adj1" fmla="val 1206066"/>
                <a:gd name="adj2" fmla="val 20999134"/>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err="1" smtClean="0">
                  <a:solidFill>
                    <a:srgbClr val="FF0000"/>
                  </a:solidFill>
                </a:rPr>
                <a:t>RNase</a:t>
              </a:r>
              <a:endParaRPr lang="zh-CN" altLang="en-US" sz="1600" b="1" dirty="0">
                <a:solidFill>
                  <a:srgbClr val="FF0000"/>
                </a:solidFill>
              </a:endParaRPr>
            </a:p>
          </p:txBody>
        </p:sp>
        <p:sp>
          <p:nvSpPr>
            <p:cNvPr id="603" name="椭圆 602"/>
            <p:cNvSpPr/>
            <p:nvPr/>
          </p:nvSpPr>
          <p:spPr>
            <a:xfrm>
              <a:off x="5005822" y="4689309"/>
              <a:ext cx="428625" cy="2857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 name="椭圆 603"/>
            <p:cNvSpPr/>
            <p:nvPr/>
          </p:nvSpPr>
          <p:spPr>
            <a:xfrm>
              <a:off x="5077259" y="4689309"/>
              <a:ext cx="214313" cy="21431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05" name="组合 604"/>
          <p:cNvGrpSpPr/>
          <p:nvPr/>
        </p:nvGrpSpPr>
        <p:grpSpPr>
          <a:xfrm>
            <a:off x="6109701" y="4765279"/>
            <a:ext cx="1143000" cy="1000125"/>
            <a:chOff x="4648634" y="4689309"/>
            <a:chExt cx="1143000" cy="1000125"/>
          </a:xfrm>
        </p:grpSpPr>
        <p:sp>
          <p:nvSpPr>
            <p:cNvPr id="606" name="饼形 605"/>
            <p:cNvSpPr/>
            <p:nvPr/>
          </p:nvSpPr>
          <p:spPr>
            <a:xfrm rot="20842234" flipH="1">
              <a:off x="4648634" y="4689309"/>
              <a:ext cx="1143000" cy="1000125"/>
            </a:xfrm>
            <a:prstGeom prst="pie">
              <a:avLst>
                <a:gd name="adj1" fmla="val 1206066"/>
                <a:gd name="adj2" fmla="val 20176553"/>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err="1" smtClean="0">
                  <a:solidFill>
                    <a:srgbClr val="FF0000"/>
                  </a:solidFill>
                </a:rPr>
                <a:t>RNase</a:t>
              </a:r>
              <a:endParaRPr lang="zh-CN" altLang="en-US" sz="1600" b="1" dirty="0">
                <a:solidFill>
                  <a:srgbClr val="FF0000"/>
                </a:solidFill>
              </a:endParaRPr>
            </a:p>
          </p:txBody>
        </p:sp>
        <p:sp>
          <p:nvSpPr>
            <p:cNvPr id="607" name="椭圆 606"/>
            <p:cNvSpPr/>
            <p:nvPr/>
          </p:nvSpPr>
          <p:spPr>
            <a:xfrm>
              <a:off x="5005822" y="4689309"/>
              <a:ext cx="428625" cy="2857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8" name="椭圆 607"/>
            <p:cNvSpPr/>
            <p:nvPr/>
          </p:nvSpPr>
          <p:spPr>
            <a:xfrm>
              <a:off x="5077259" y="4689309"/>
              <a:ext cx="214313" cy="21431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250" fill="hold"/>
                                        <p:tgtEl>
                                          <p:spTgt spid="397"/>
                                        </p:tgtEl>
                                        <p:attrNameLst>
                                          <p:attrName>ppt_x</p:attrName>
                                          <p:attrName>ppt_y</p:attrName>
                                        </p:attrNameLst>
                                      </p:cBhvr>
                                    </p:animMotion>
                                  </p:childTnLst>
                                </p:cTn>
                              </p:par>
                              <p:par>
                                <p:cTn id="7" presetID="10" presetClass="entr" presetSubtype="0" fill="hold" nodeType="withEffect">
                                  <p:stCondLst>
                                    <p:cond delay="0"/>
                                  </p:stCondLst>
                                  <p:childTnLst>
                                    <p:set>
                                      <p:cBhvr>
                                        <p:cTn id="8" dur="1" fill="hold">
                                          <p:stCondLst>
                                            <p:cond delay="0"/>
                                          </p:stCondLst>
                                        </p:cTn>
                                        <p:tgtEl>
                                          <p:spTgt spid="605"/>
                                        </p:tgtEl>
                                        <p:attrNameLst>
                                          <p:attrName>style.visibility</p:attrName>
                                        </p:attrNameLst>
                                      </p:cBhvr>
                                      <p:to>
                                        <p:strVal val="visible"/>
                                      </p:to>
                                    </p:set>
                                    <p:animEffect transition="in" filter="fade">
                                      <p:cBhvr>
                                        <p:cTn id="9" dur="500"/>
                                        <p:tgtEl>
                                          <p:spTgt spid="605"/>
                                        </p:tgtEl>
                                      </p:cBhvr>
                                    </p:animEffect>
                                  </p:childTnLst>
                                </p:cTn>
                              </p:par>
                              <p:par>
                                <p:cTn id="10" presetID="10" presetClass="entr" presetSubtype="0" fill="hold" nodeType="withEffect">
                                  <p:stCondLst>
                                    <p:cond delay="400"/>
                                  </p:stCondLst>
                                  <p:childTnLst>
                                    <p:set>
                                      <p:cBhvr>
                                        <p:cTn id="11" dur="1" fill="hold">
                                          <p:stCondLst>
                                            <p:cond delay="0"/>
                                          </p:stCondLst>
                                        </p:cTn>
                                        <p:tgtEl>
                                          <p:spTgt spid="601"/>
                                        </p:tgtEl>
                                        <p:attrNameLst>
                                          <p:attrName>style.visibility</p:attrName>
                                        </p:attrNameLst>
                                      </p:cBhvr>
                                      <p:to>
                                        <p:strVal val="visible"/>
                                      </p:to>
                                    </p:set>
                                    <p:animEffect transition="in" filter="fade">
                                      <p:cBhvr>
                                        <p:cTn id="12" dur="600"/>
                                        <p:tgtEl>
                                          <p:spTgt spid="601"/>
                                        </p:tgtEl>
                                      </p:cBhvr>
                                    </p:animEffect>
                                  </p:childTnLst>
                                </p:cTn>
                              </p:par>
                              <p:par>
                                <p:cTn id="13" presetID="10" presetClass="entr" presetSubtype="0" fill="hold" nodeType="withEffect">
                                  <p:stCondLst>
                                    <p:cond delay="1000"/>
                                  </p:stCondLst>
                                  <p:childTnLst>
                                    <p:set>
                                      <p:cBhvr>
                                        <p:cTn id="14" dur="1" fill="hold">
                                          <p:stCondLst>
                                            <p:cond delay="0"/>
                                          </p:stCondLst>
                                        </p:cTn>
                                        <p:tgtEl>
                                          <p:spTgt spid="597"/>
                                        </p:tgtEl>
                                        <p:attrNameLst>
                                          <p:attrName>style.visibility</p:attrName>
                                        </p:attrNameLst>
                                      </p:cBhvr>
                                      <p:to>
                                        <p:strVal val="visible"/>
                                      </p:to>
                                    </p:set>
                                    <p:animEffect transition="in" filter="fade">
                                      <p:cBhvr>
                                        <p:cTn id="15" dur="500"/>
                                        <p:tgtEl>
                                          <p:spTgt spid="597"/>
                                        </p:tgtEl>
                                      </p:cBhvr>
                                    </p:animEffect>
                                  </p:childTnLst>
                                </p:cTn>
                              </p:par>
                              <p:par>
                                <p:cTn id="16" presetID="10" presetClass="entr" presetSubtype="0" fill="hold" nodeType="withEffect">
                                  <p:stCondLst>
                                    <p:cond delay="1500"/>
                                  </p:stCondLst>
                                  <p:childTnLst>
                                    <p:set>
                                      <p:cBhvr>
                                        <p:cTn id="17" dur="1" fill="hold">
                                          <p:stCondLst>
                                            <p:cond delay="0"/>
                                          </p:stCondLst>
                                        </p:cTn>
                                        <p:tgtEl>
                                          <p:spTgt spid="592"/>
                                        </p:tgtEl>
                                        <p:attrNameLst>
                                          <p:attrName>style.visibility</p:attrName>
                                        </p:attrNameLst>
                                      </p:cBhvr>
                                      <p:to>
                                        <p:strVal val="visible"/>
                                      </p:to>
                                    </p:set>
                                    <p:animEffect transition="in" filter="fade">
                                      <p:cBhvr>
                                        <p:cTn id="18" dur="500"/>
                                        <p:tgtEl>
                                          <p:spTgt spid="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800" y="1341438"/>
            <a:ext cx="7772400" cy="3024187"/>
          </a:xfrm>
        </p:spPr>
        <p:txBody>
          <a:bodyPr>
            <a:normAutofit fontScale="85000" lnSpcReduction="20000"/>
          </a:bodyPr>
          <a:lstStyle/>
          <a:p>
            <a:pPr eaLnBrk="1" hangingPunct="1">
              <a:defRPr/>
            </a:pPr>
            <a:r>
              <a:rPr lang="en-US" altLang="zh-CN" dirty="0"/>
              <a:t>Lee</a:t>
            </a:r>
            <a:r>
              <a:rPr lang="zh-CN" altLang="en-US" dirty="0"/>
              <a:t>等（</a:t>
            </a:r>
            <a:r>
              <a:rPr lang="en-US" altLang="zh-CN" dirty="0"/>
              <a:t>1993</a:t>
            </a:r>
            <a:r>
              <a:rPr lang="zh-CN" altLang="en-US" dirty="0"/>
              <a:t>）发现有一种小分子</a:t>
            </a:r>
            <a:r>
              <a:rPr lang="en-US" altLang="zh-CN" dirty="0"/>
              <a:t>RNA</a:t>
            </a:r>
            <a:r>
              <a:rPr lang="zh-CN" altLang="en-US" dirty="0"/>
              <a:t>可对真核生物的</a:t>
            </a:r>
            <a:r>
              <a:rPr lang="en-US" altLang="zh-CN" dirty="0"/>
              <a:t>mRNA</a:t>
            </a:r>
            <a:r>
              <a:rPr lang="zh-CN" altLang="en-US" dirty="0"/>
              <a:t>起</a:t>
            </a:r>
            <a:r>
              <a:rPr lang="zh-CN" altLang="en-US" dirty="0" smtClean="0"/>
              <a:t>抑制作用，称为</a:t>
            </a:r>
            <a:r>
              <a:rPr lang="en-US" altLang="zh-CN" dirty="0" smtClean="0"/>
              <a:t>Lin-4RNA</a:t>
            </a:r>
          </a:p>
          <a:p>
            <a:pPr lvl="1" eaLnBrk="1" hangingPunct="1">
              <a:defRPr/>
            </a:pPr>
            <a:r>
              <a:rPr lang="zh-CN" altLang="en-US" dirty="0" smtClean="0"/>
              <a:t>其由</a:t>
            </a:r>
            <a:r>
              <a:rPr lang="en-US" altLang="zh-CN" dirty="0"/>
              <a:t>Lin-4</a:t>
            </a:r>
            <a:r>
              <a:rPr lang="zh-CN" altLang="en-US" dirty="0"/>
              <a:t>基因编码，它能抑制一种调控生长发育的时间选择的核蛋白</a:t>
            </a:r>
            <a:r>
              <a:rPr lang="en-US" altLang="zh-CN" dirty="0"/>
              <a:t>Lin-14</a:t>
            </a:r>
            <a:r>
              <a:rPr lang="zh-CN" altLang="en-US" dirty="0"/>
              <a:t>的合成</a:t>
            </a:r>
            <a:r>
              <a:rPr lang="zh-CN" altLang="en-US" dirty="0" smtClean="0"/>
              <a:t>。</a:t>
            </a:r>
            <a:endParaRPr lang="en-US" altLang="zh-CN" dirty="0" smtClean="0"/>
          </a:p>
          <a:p>
            <a:pPr lvl="1" eaLnBrk="1" hangingPunct="1">
              <a:defRPr/>
            </a:pPr>
            <a:r>
              <a:rPr lang="en-US" altLang="zh-CN" dirty="0" smtClean="0"/>
              <a:t>Lin-4</a:t>
            </a:r>
            <a:r>
              <a:rPr lang="zh-CN" altLang="en-US" dirty="0"/>
              <a:t>基因编码</a:t>
            </a:r>
            <a:r>
              <a:rPr lang="en-US" altLang="zh-CN" dirty="0"/>
              <a:t>2</a:t>
            </a:r>
            <a:r>
              <a:rPr lang="zh-CN" altLang="en-US" dirty="0"/>
              <a:t>个小分子的</a:t>
            </a:r>
            <a:r>
              <a:rPr lang="en-US" altLang="zh-CN" dirty="0"/>
              <a:t>RNA</a:t>
            </a:r>
            <a:r>
              <a:rPr lang="zh-CN" altLang="en-US" dirty="0"/>
              <a:t>，其中主要的一个长度为</a:t>
            </a:r>
            <a:r>
              <a:rPr lang="en-US" altLang="zh-CN" dirty="0"/>
              <a:t>22</a:t>
            </a:r>
            <a:r>
              <a:rPr lang="zh-CN" altLang="en-US" dirty="0"/>
              <a:t>个核苷酸，另一个则可在其</a:t>
            </a:r>
            <a:r>
              <a:rPr lang="en-US" altLang="zh-CN" dirty="0"/>
              <a:t>3′</a:t>
            </a:r>
            <a:r>
              <a:rPr lang="zh-CN" altLang="en-US" dirty="0"/>
              <a:t>端延长至</a:t>
            </a:r>
            <a:r>
              <a:rPr lang="en-US" altLang="zh-CN" dirty="0"/>
              <a:t>4</a:t>
            </a:r>
            <a:r>
              <a:rPr lang="zh-CN" altLang="en-US" dirty="0"/>
              <a:t>个核苷酸。它们的核苷酸序列高度保守，只要有一个碱基的变化就会失去它对</a:t>
            </a:r>
            <a:r>
              <a:rPr lang="en-US" altLang="zh-CN" dirty="0"/>
              <a:t>mRNA</a:t>
            </a:r>
            <a:r>
              <a:rPr lang="zh-CN" altLang="en-US" dirty="0"/>
              <a:t>的抑制作用。 </a:t>
            </a:r>
          </a:p>
          <a:p>
            <a:pPr eaLnBrk="1" hangingPunct="1">
              <a:defRPr/>
            </a:pPr>
            <a:endParaRPr lang="zh-CN" altLang="en-US" dirty="0"/>
          </a:p>
          <a:p>
            <a:pPr eaLnBrk="1" hangingPunct="1">
              <a:defRPr/>
            </a:pPr>
            <a:endParaRPr lang="zh-CN" altLang="en-US" dirty="0"/>
          </a:p>
        </p:txBody>
      </p:sp>
      <p:sp>
        <p:nvSpPr>
          <p:cNvPr id="3" name="标题 2"/>
          <p:cNvSpPr>
            <a:spLocks noGrp="1"/>
          </p:cNvSpPr>
          <p:nvPr>
            <p:ph type="title"/>
          </p:nvPr>
        </p:nvSpPr>
        <p:spPr/>
        <p:txBody>
          <a:bodyPr/>
          <a:lstStyle/>
          <a:p>
            <a:pPr eaLnBrk="1" hangingPunct="1">
              <a:defRPr/>
            </a:pPr>
            <a:r>
              <a:rPr lang="zh-CN" altLang="en-US" sz="3600" dirty="0" smtClean="0"/>
              <a:t>（三）小分子</a:t>
            </a:r>
            <a:r>
              <a:rPr lang="en-US" altLang="zh-CN" sz="3600" dirty="0" smtClean="0"/>
              <a:t>RNA</a:t>
            </a:r>
            <a:r>
              <a:rPr lang="zh-CN" altLang="en-US" sz="3600" dirty="0" smtClean="0"/>
              <a:t>对翻译水平的影响</a:t>
            </a:r>
            <a:endParaRPr lang="zh-CN" altLang="en-US" sz="3600" dirty="0"/>
          </a:p>
        </p:txBody>
      </p:sp>
      <p:sp>
        <p:nvSpPr>
          <p:cNvPr id="38916" name="日期占位符 3"/>
          <p:cNvSpPr>
            <a:spLocks noGrp="1"/>
          </p:cNvSpPr>
          <p:nvPr>
            <p:ph type="dt" sz="quarter" idx="10"/>
          </p:nvPr>
        </p:nvSpPr>
        <p:spPr/>
        <p:txBody>
          <a:bodyPr/>
          <a:lstStyle/>
          <a:p>
            <a:pPr fontAlgn="base">
              <a:spcBef>
                <a:spcPct val="0"/>
              </a:spcBef>
              <a:spcAft>
                <a:spcPct val="0"/>
              </a:spcAft>
              <a:defRPr/>
            </a:pPr>
            <a:fld id="{10FC1803-0DF6-41EB-B36B-1FCC200BD10B}" type="datetime1">
              <a:rPr lang="zh-CN" altLang="en-US" smtClean="0"/>
              <a:pPr fontAlgn="base">
                <a:spcBef>
                  <a:spcPct val="0"/>
                </a:spcBef>
                <a:spcAft>
                  <a:spcPct val="0"/>
                </a:spcAft>
                <a:defRPr/>
              </a:pPr>
              <a:t>2018/11/28</a:t>
            </a:fld>
            <a:endParaRPr lang="zh-CN" altLang="en-US" smtClean="0"/>
          </a:p>
        </p:txBody>
      </p:sp>
      <p:sp>
        <p:nvSpPr>
          <p:cNvPr id="38917"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8918" name="灯片编号占位符 5"/>
          <p:cNvSpPr>
            <a:spLocks noGrp="1"/>
          </p:cNvSpPr>
          <p:nvPr>
            <p:ph type="sldNum" sz="quarter" idx="12"/>
          </p:nvPr>
        </p:nvSpPr>
        <p:spPr/>
        <p:txBody>
          <a:bodyPr/>
          <a:lstStyle/>
          <a:p>
            <a:pPr fontAlgn="base">
              <a:spcBef>
                <a:spcPct val="0"/>
              </a:spcBef>
              <a:spcAft>
                <a:spcPct val="0"/>
              </a:spcAft>
              <a:defRPr/>
            </a:pPr>
            <a:fld id="{CA2505B2-33EA-433C-9631-CE4BA352CD20}" type="slidenum">
              <a:rPr lang="zh-CN" altLang="en-US" smtClean="0"/>
              <a:pPr fontAlgn="base">
                <a:spcBef>
                  <a:spcPct val="0"/>
                </a:spcBef>
                <a:spcAft>
                  <a:spcPct val="0"/>
                </a:spcAft>
                <a:defRPr/>
              </a:pPr>
              <a:t>21</a:t>
            </a:fld>
            <a:endParaRPr lang="zh-CN" altLang="en-US" smtClean="0"/>
          </a:p>
        </p:txBody>
      </p:sp>
      <p:pic>
        <p:nvPicPr>
          <p:cNvPr id="40967" name="Picture 2" descr="http://www.microrna.ic.cz/obr/image001.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996950" y="4221163"/>
            <a:ext cx="7150100" cy="225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eaLnBrk="1" hangingPunct="1">
              <a:defRPr/>
            </a:pPr>
            <a:r>
              <a:rPr lang="en-US" altLang="zh-CN" dirty="0" smtClean="0"/>
              <a:t>Lin-4 RNA </a:t>
            </a:r>
            <a:r>
              <a:rPr lang="zh-CN" altLang="en-US" dirty="0"/>
              <a:t>调控翻译的机制，目前尚不清楚</a:t>
            </a:r>
            <a:r>
              <a:rPr lang="zh-CN" altLang="en-US" dirty="0" smtClean="0"/>
              <a:t>。</a:t>
            </a:r>
            <a:endParaRPr lang="en-US" altLang="zh-CN" dirty="0" smtClean="0"/>
          </a:p>
          <a:p>
            <a:pPr lvl="1" eaLnBrk="1" hangingPunct="1">
              <a:defRPr/>
            </a:pPr>
            <a:r>
              <a:rPr lang="zh-CN" altLang="en-US" dirty="0" smtClean="0"/>
              <a:t>可能机制是</a:t>
            </a:r>
            <a:endParaRPr lang="en-US" altLang="zh-CN" dirty="0" smtClean="0"/>
          </a:p>
          <a:p>
            <a:pPr marL="1371600" lvl="2" indent="-457200" eaLnBrk="1" hangingPunct="1">
              <a:buFont typeface="+mj-ea"/>
              <a:buAutoNum type="circleNumDbPlain"/>
              <a:defRPr/>
            </a:pPr>
            <a:r>
              <a:rPr lang="zh-CN" altLang="en-US" dirty="0" smtClean="0"/>
              <a:t>与</a:t>
            </a:r>
            <a:r>
              <a:rPr lang="en-US" altLang="zh-CN" dirty="0"/>
              <a:t>3′-UTR</a:t>
            </a:r>
            <a:r>
              <a:rPr lang="zh-CN" altLang="en-US" dirty="0"/>
              <a:t>相结合调控</a:t>
            </a:r>
            <a:r>
              <a:rPr lang="en-US" altLang="zh-CN" dirty="0"/>
              <a:t>poly A</a:t>
            </a:r>
            <a:r>
              <a:rPr lang="zh-CN" altLang="en-US" dirty="0"/>
              <a:t>尾</a:t>
            </a:r>
            <a:r>
              <a:rPr lang="zh-CN" altLang="en-US" dirty="0" smtClean="0"/>
              <a:t>长度</a:t>
            </a:r>
            <a:endParaRPr lang="en-US" altLang="zh-CN" dirty="0"/>
          </a:p>
          <a:p>
            <a:pPr marL="1371600" lvl="2" indent="-457200" eaLnBrk="1" hangingPunct="1">
              <a:buFont typeface="+mj-ea"/>
              <a:buAutoNum type="circleNumDbPlain"/>
              <a:defRPr/>
            </a:pPr>
            <a:r>
              <a:rPr lang="zh-CN" altLang="en-US" dirty="0" smtClean="0"/>
              <a:t>调控细胞骨架</a:t>
            </a:r>
            <a:endParaRPr lang="en-US" altLang="zh-CN" dirty="0" smtClean="0"/>
          </a:p>
          <a:p>
            <a:pPr marL="1371600" lvl="2" indent="-457200" eaLnBrk="1" hangingPunct="1">
              <a:buFont typeface="+mj-ea"/>
              <a:buAutoNum type="circleNumDbPlain"/>
              <a:defRPr/>
            </a:pPr>
            <a:r>
              <a:rPr lang="zh-CN" altLang="en-US" dirty="0" smtClean="0"/>
              <a:t>调整</a:t>
            </a:r>
            <a:r>
              <a:rPr lang="en-US" altLang="zh-CN" dirty="0"/>
              <a:t>mRNA</a:t>
            </a:r>
            <a:r>
              <a:rPr lang="zh-CN" altLang="en-US" dirty="0"/>
              <a:t>在细胞中的位置，而从翻译机制中隐蔽</a:t>
            </a:r>
            <a:r>
              <a:rPr lang="en-US" altLang="zh-CN" dirty="0"/>
              <a:t>mRNA</a:t>
            </a:r>
            <a:r>
              <a:rPr lang="zh-CN" altLang="en-US" dirty="0" smtClean="0"/>
              <a:t>。</a:t>
            </a:r>
            <a:endParaRPr lang="en-US" altLang="zh-CN" dirty="0" smtClean="0"/>
          </a:p>
          <a:p>
            <a:pPr lvl="1" eaLnBrk="1" hangingPunct="1">
              <a:defRPr/>
            </a:pPr>
            <a:r>
              <a:rPr lang="zh-CN" altLang="en-US" dirty="0" smtClean="0"/>
              <a:t>总之</a:t>
            </a:r>
            <a:r>
              <a:rPr lang="zh-CN" altLang="en-US" dirty="0"/>
              <a:t>，以前一直认为由蛋白质完成的事情，现在发现</a:t>
            </a:r>
            <a:r>
              <a:rPr lang="en-US" altLang="zh-CN" dirty="0"/>
              <a:t>RNA</a:t>
            </a:r>
            <a:r>
              <a:rPr lang="zh-CN" altLang="en-US" dirty="0"/>
              <a:t>也能完成，</a:t>
            </a:r>
            <a:r>
              <a:rPr lang="zh-CN" altLang="en-US" dirty="0">
                <a:solidFill>
                  <a:srgbClr val="C00000"/>
                </a:solidFill>
              </a:rPr>
              <a:t>这是一个十分有趣和值得进一步深入研究的课题。</a:t>
            </a:r>
          </a:p>
          <a:p>
            <a:pPr eaLnBrk="1" hangingPunct="1">
              <a:defRPr/>
            </a:pPr>
            <a:endParaRPr lang="zh-CN" altLang="en-US" dirty="0"/>
          </a:p>
        </p:txBody>
      </p:sp>
      <p:sp>
        <p:nvSpPr>
          <p:cNvPr id="3" name="标题 2"/>
          <p:cNvSpPr>
            <a:spLocks noGrp="1"/>
          </p:cNvSpPr>
          <p:nvPr>
            <p:ph type="title"/>
          </p:nvPr>
        </p:nvSpPr>
        <p:spPr/>
        <p:txBody>
          <a:bodyPr/>
          <a:lstStyle/>
          <a:p>
            <a:pPr eaLnBrk="1" hangingPunct="1">
              <a:defRPr/>
            </a:pPr>
            <a:endParaRPr lang="zh-CN" altLang="en-US"/>
          </a:p>
        </p:txBody>
      </p:sp>
      <p:sp>
        <p:nvSpPr>
          <p:cNvPr id="39940" name="日期占位符 3"/>
          <p:cNvSpPr>
            <a:spLocks noGrp="1"/>
          </p:cNvSpPr>
          <p:nvPr>
            <p:ph type="dt" sz="quarter" idx="10"/>
          </p:nvPr>
        </p:nvSpPr>
        <p:spPr/>
        <p:txBody>
          <a:bodyPr/>
          <a:lstStyle/>
          <a:p>
            <a:pPr fontAlgn="base">
              <a:spcBef>
                <a:spcPct val="0"/>
              </a:spcBef>
              <a:spcAft>
                <a:spcPct val="0"/>
              </a:spcAft>
              <a:defRPr/>
            </a:pPr>
            <a:fld id="{1196BD27-DA91-4669-9A21-F8459085AAF4}" type="datetime1">
              <a:rPr lang="zh-CN" altLang="en-US" smtClean="0"/>
              <a:pPr fontAlgn="base">
                <a:spcBef>
                  <a:spcPct val="0"/>
                </a:spcBef>
                <a:spcAft>
                  <a:spcPct val="0"/>
                </a:spcAft>
                <a:defRPr/>
              </a:pPr>
              <a:t>2018/11/28</a:t>
            </a:fld>
            <a:endParaRPr lang="zh-CN" altLang="en-US" smtClean="0"/>
          </a:p>
        </p:txBody>
      </p:sp>
      <p:sp>
        <p:nvSpPr>
          <p:cNvPr id="39941"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39942" name="灯片编号占位符 5"/>
          <p:cNvSpPr>
            <a:spLocks noGrp="1"/>
          </p:cNvSpPr>
          <p:nvPr>
            <p:ph type="sldNum" sz="quarter" idx="12"/>
          </p:nvPr>
        </p:nvSpPr>
        <p:spPr/>
        <p:txBody>
          <a:bodyPr/>
          <a:lstStyle/>
          <a:p>
            <a:pPr fontAlgn="base">
              <a:spcBef>
                <a:spcPct val="0"/>
              </a:spcBef>
              <a:spcAft>
                <a:spcPct val="0"/>
              </a:spcAft>
              <a:defRPr/>
            </a:pPr>
            <a:fld id="{42B30715-879F-487C-9D19-6754CF07A9BF}" type="slidenum">
              <a:rPr lang="zh-CN" altLang="en-US" smtClean="0"/>
              <a:pPr fontAlgn="base">
                <a:spcBef>
                  <a:spcPct val="0"/>
                </a:spcBef>
                <a:spcAft>
                  <a:spcPct val="0"/>
                </a:spcAft>
                <a:defRPr/>
              </a:pPr>
              <a:t>22</a:t>
            </a:fld>
            <a:endParaRPr lang="zh-CN" altLang="en-US" smtClean="0"/>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sz="3200" dirty="0" smtClean="0"/>
              <a:t>Lin-4</a:t>
            </a:r>
            <a:r>
              <a:rPr lang="zh-CN" altLang="en-US" sz="3200" dirty="0" smtClean="0"/>
              <a:t>调控翻译机制的模式图</a:t>
            </a:r>
            <a:endParaRPr lang="zh-CN" altLang="en-US" sz="3200" dirty="0"/>
          </a:p>
        </p:txBody>
      </p:sp>
      <p:sp>
        <p:nvSpPr>
          <p:cNvPr id="40963" name="日期占位符 1"/>
          <p:cNvSpPr>
            <a:spLocks noGrp="1"/>
          </p:cNvSpPr>
          <p:nvPr>
            <p:ph type="dt" sz="quarter" idx="10"/>
          </p:nvPr>
        </p:nvSpPr>
        <p:spPr/>
        <p:txBody>
          <a:bodyPr/>
          <a:lstStyle/>
          <a:p>
            <a:pPr fontAlgn="base">
              <a:spcBef>
                <a:spcPct val="0"/>
              </a:spcBef>
              <a:spcAft>
                <a:spcPct val="0"/>
              </a:spcAft>
              <a:defRPr/>
            </a:pPr>
            <a:fld id="{5A144698-546F-481C-84E3-B4470D19A7F5}" type="datetime1">
              <a:rPr lang="zh-CN" altLang="en-US" smtClean="0"/>
              <a:pPr fontAlgn="base">
                <a:spcBef>
                  <a:spcPct val="0"/>
                </a:spcBef>
                <a:spcAft>
                  <a:spcPct val="0"/>
                </a:spcAft>
                <a:defRPr/>
              </a:pPr>
              <a:t>2018/11/28</a:t>
            </a:fld>
            <a:endParaRPr lang="zh-CN" altLang="en-US" smtClean="0"/>
          </a:p>
        </p:txBody>
      </p:sp>
      <p:sp>
        <p:nvSpPr>
          <p:cNvPr id="40964" name="页脚占位符 2"/>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40965" name="灯片编号占位符 3"/>
          <p:cNvSpPr>
            <a:spLocks noGrp="1"/>
          </p:cNvSpPr>
          <p:nvPr>
            <p:ph type="sldNum" sz="quarter" idx="12"/>
          </p:nvPr>
        </p:nvSpPr>
        <p:spPr/>
        <p:txBody>
          <a:bodyPr/>
          <a:lstStyle/>
          <a:p>
            <a:pPr fontAlgn="base">
              <a:spcBef>
                <a:spcPct val="0"/>
              </a:spcBef>
              <a:spcAft>
                <a:spcPct val="0"/>
              </a:spcAft>
              <a:defRPr/>
            </a:pPr>
            <a:fld id="{8AD38894-10EA-4E62-A774-4EBA5DDC32ED}" type="slidenum">
              <a:rPr lang="zh-CN" altLang="en-US" smtClean="0"/>
              <a:pPr fontAlgn="base">
                <a:spcBef>
                  <a:spcPct val="0"/>
                </a:spcBef>
                <a:spcAft>
                  <a:spcPct val="0"/>
                </a:spcAft>
                <a:defRPr/>
              </a:pPr>
              <a:t>23</a:t>
            </a:fld>
            <a:endParaRPr lang="zh-CN" altLang="en-US" smtClean="0"/>
          </a:p>
        </p:txBody>
      </p:sp>
      <p:pic>
        <p:nvPicPr>
          <p:cNvPr id="43014" name="Picture 2" descr="http://www.laskerfoundation.org/awards/images/2008basic_description.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619250" y="1484313"/>
            <a:ext cx="5715000" cy="486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015" name="TextBox 5"/>
          <p:cNvSpPr txBox="1">
            <a:spLocks noChangeArrowheads="1"/>
          </p:cNvSpPr>
          <p:nvPr/>
        </p:nvSpPr>
        <p:spPr bwMode="auto">
          <a:xfrm>
            <a:off x="3708400" y="4605338"/>
            <a:ext cx="14700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a:solidFill>
                  <a:schemeClr val="bg2"/>
                </a:solidFill>
                <a:ea typeface="华文新魏" pitchFamily="2" charset="-122"/>
              </a:rPr>
              <a:t>3′</a:t>
            </a:r>
            <a:r>
              <a:rPr lang="zh-CN" altLang="en-US">
                <a:solidFill>
                  <a:schemeClr val="bg2"/>
                </a:solidFill>
                <a:ea typeface="华文新魏" pitchFamily="2" charset="-122"/>
              </a:rPr>
              <a:t>非翻译区</a:t>
            </a: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hangingPunct="1">
              <a:defRPr/>
            </a:pPr>
            <a:r>
              <a:rPr lang="en-US" altLang="zh-CN" sz="3200" dirty="0" smtClean="0"/>
              <a:t>Lin-4</a:t>
            </a:r>
            <a:r>
              <a:rPr lang="zh-CN" altLang="en-US" sz="3200" dirty="0" smtClean="0"/>
              <a:t>调控</a:t>
            </a:r>
            <a:r>
              <a:rPr lang="en-US" altLang="zh-CN" sz="3200" dirty="0" smtClean="0"/>
              <a:t>Lin-14mRNA</a:t>
            </a:r>
            <a:r>
              <a:rPr lang="zh-CN" altLang="en-US" sz="3200" dirty="0" smtClean="0"/>
              <a:t>翻译作用的示意图</a:t>
            </a:r>
            <a:endParaRPr lang="zh-CN" altLang="en-US" sz="3200" dirty="0"/>
          </a:p>
        </p:txBody>
      </p:sp>
      <p:sp>
        <p:nvSpPr>
          <p:cNvPr id="41987" name="日期占位符 3"/>
          <p:cNvSpPr>
            <a:spLocks noGrp="1"/>
          </p:cNvSpPr>
          <p:nvPr>
            <p:ph type="dt" sz="quarter" idx="10"/>
          </p:nvPr>
        </p:nvSpPr>
        <p:spPr/>
        <p:txBody>
          <a:bodyPr/>
          <a:lstStyle/>
          <a:p>
            <a:pPr fontAlgn="base">
              <a:spcBef>
                <a:spcPct val="0"/>
              </a:spcBef>
              <a:spcAft>
                <a:spcPct val="0"/>
              </a:spcAft>
              <a:defRPr/>
            </a:pPr>
            <a:fld id="{50928D6F-7429-4450-83A1-AF07C493C315}" type="datetime1">
              <a:rPr lang="zh-CN" altLang="en-US" smtClean="0"/>
              <a:pPr fontAlgn="base">
                <a:spcBef>
                  <a:spcPct val="0"/>
                </a:spcBef>
                <a:spcAft>
                  <a:spcPct val="0"/>
                </a:spcAft>
                <a:defRPr/>
              </a:pPr>
              <a:t>2018/11/28</a:t>
            </a:fld>
            <a:endParaRPr lang="zh-CN" altLang="en-US" smtClean="0"/>
          </a:p>
        </p:txBody>
      </p:sp>
      <p:sp>
        <p:nvSpPr>
          <p:cNvPr id="41988"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41989" name="灯片编号占位符 5"/>
          <p:cNvSpPr>
            <a:spLocks noGrp="1"/>
          </p:cNvSpPr>
          <p:nvPr>
            <p:ph type="sldNum" sz="quarter" idx="12"/>
          </p:nvPr>
        </p:nvSpPr>
        <p:spPr/>
        <p:txBody>
          <a:bodyPr/>
          <a:lstStyle/>
          <a:p>
            <a:pPr fontAlgn="base">
              <a:spcBef>
                <a:spcPct val="0"/>
              </a:spcBef>
              <a:spcAft>
                <a:spcPct val="0"/>
              </a:spcAft>
              <a:defRPr/>
            </a:pPr>
            <a:fld id="{7984D068-A597-4249-BDD4-8F7B32F063CE}" type="slidenum">
              <a:rPr lang="zh-CN" altLang="en-US" smtClean="0"/>
              <a:pPr fontAlgn="base">
                <a:spcBef>
                  <a:spcPct val="0"/>
                </a:spcBef>
                <a:spcAft>
                  <a:spcPct val="0"/>
                </a:spcAft>
                <a:defRPr/>
              </a:pPr>
              <a:t>24</a:t>
            </a:fld>
            <a:endParaRPr lang="zh-CN" altLang="en-US" smtClean="0"/>
          </a:p>
        </p:txBody>
      </p:sp>
      <p:pic>
        <p:nvPicPr>
          <p:cNvPr id="44038" name="Picture 2" descr="MicroRNAs: small RNAs with a big role in gene regulation"/>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55650" y="1557338"/>
            <a:ext cx="7632700" cy="451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6"/>
          <p:cNvSpPr>
            <a:spLocks noGrp="1"/>
          </p:cNvSpPr>
          <p:nvPr>
            <p:ph idx="1"/>
          </p:nvPr>
        </p:nvSpPr>
        <p:spPr/>
        <p:txBody>
          <a:bodyPr/>
          <a:lstStyle/>
          <a:p>
            <a:pPr eaLnBrk="1" hangingPunct="1"/>
            <a:r>
              <a:rPr lang="en-US" altLang="zh-CN" u="sng" dirty="0">
                <a:solidFill>
                  <a:srgbClr val="C00000"/>
                </a:solidFill>
              </a:rPr>
              <a:t>m</a:t>
            </a:r>
            <a:r>
              <a:rPr lang="en-US" altLang="zh-CN" u="sng" dirty="0" smtClean="0">
                <a:solidFill>
                  <a:srgbClr val="C00000"/>
                </a:solidFill>
              </a:rPr>
              <a:t>icroRNA (</a:t>
            </a:r>
            <a:r>
              <a:rPr lang="en-US" altLang="zh-CN" b="1" u="sng" dirty="0" err="1" smtClean="0">
                <a:solidFill>
                  <a:srgbClr val="C00000"/>
                </a:solidFill>
                <a:hlinkClick r:id="rId3" action="ppaction://hlinkfile"/>
              </a:rPr>
              <a:t>miRNA</a:t>
            </a:r>
            <a:r>
              <a:rPr lang="en-US" altLang="zh-CN" u="sng" dirty="0" smtClean="0">
                <a:solidFill>
                  <a:srgbClr val="C00000"/>
                </a:solidFill>
              </a:rPr>
              <a:t>) </a:t>
            </a:r>
            <a:r>
              <a:rPr lang="zh-CN" altLang="en-US" u="sng" dirty="0" smtClean="0">
                <a:solidFill>
                  <a:srgbClr val="C00000"/>
                </a:solidFill>
              </a:rPr>
              <a:t>是一类长度约为</a:t>
            </a:r>
            <a:r>
              <a:rPr lang="en-US" altLang="zh-CN" u="sng" dirty="0" smtClean="0">
                <a:solidFill>
                  <a:srgbClr val="C00000"/>
                </a:solidFill>
              </a:rPr>
              <a:t>20-24</a:t>
            </a:r>
            <a:r>
              <a:rPr lang="zh-CN" altLang="en-US" u="sng" dirty="0" smtClean="0">
                <a:solidFill>
                  <a:srgbClr val="C00000"/>
                </a:solidFill>
              </a:rPr>
              <a:t>个核苷酸长度的具有调控基因表达功能的非编码</a:t>
            </a:r>
            <a:r>
              <a:rPr lang="en-US" altLang="zh-CN" u="sng" dirty="0" smtClean="0">
                <a:solidFill>
                  <a:srgbClr val="C00000"/>
                </a:solidFill>
              </a:rPr>
              <a:t>RNA</a:t>
            </a:r>
            <a:r>
              <a:rPr lang="zh-CN" altLang="en-US" dirty="0" smtClean="0"/>
              <a:t>。</a:t>
            </a:r>
            <a:endParaRPr lang="en-US" altLang="zh-CN" dirty="0" smtClean="0"/>
          </a:p>
          <a:p>
            <a:pPr lvl="1" eaLnBrk="1" hangingPunct="1"/>
            <a:r>
              <a:rPr lang="zh-CN" altLang="en-US" dirty="0" smtClean="0"/>
              <a:t>是由具有发夹结构的约</a:t>
            </a:r>
            <a:r>
              <a:rPr lang="en-US" altLang="zh-CN" dirty="0" smtClean="0"/>
              <a:t>70-90</a:t>
            </a:r>
            <a:r>
              <a:rPr lang="zh-CN" altLang="en-US" dirty="0" smtClean="0"/>
              <a:t>个碱基大小的单链</a:t>
            </a:r>
            <a:r>
              <a:rPr lang="en-US" altLang="zh-CN" dirty="0" smtClean="0"/>
              <a:t>RNA</a:t>
            </a:r>
            <a:r>
              <a:rPr lang="zh-CN" altLang="en-US" dirty="0" smtClean="0"/>
              <a:t>前体经过</a:t>
            </a:r>
            <a:r>
              <a:rPr lang="en-US" altLang="zh-CN" dirty="0" smtClean="0"/>
              <a:t>Dicer</a:t>
            </a:r>
            <a:r>
              <a:rPr lang="zh-CN" altLang="en-US" dirty="0" smtClean="0"/>
              <a:t>酶加工后生成</a:t>
            </a:r>
            <a:endParaRPr lang="en-US" altLang="zh-CN" dirty="0" smtClean="0"/>
          </a:p>
          <a:p>
            <a:pPr lvl="1" eaLnBrk="1" hangingPunct="1"/>
            <a:r>
              <a:rPr lang="en-US" altLang="zh-CN" dirty="0" err="1" smtClean="0"/>
              <a:t>miRNA</a:t>
            </a:r>
            <a:r>
              <a:rPr lang="en-US" altLang="zh-CN" dirty="0" smtClean="0"/>
              <a:t> </a:t>
            </a:r>
            <a:r>
              <a:rPr lang="zh-CN" altLang="en-US" dirty="0" smtClean="0"/>
              <a:t>主要参与基因转录后水平的调控。</a:t>
            </a:r>
            <a:endParaRPr lang="en-US" altLang="zh-CN" dirty="0" smtClean="0"/>
          </a:p>
          <a:p>
            <a:pPr lvl="1" eaLnBrk="1" hangingPunct="1"/>
            <a:r>
              <a:rPr lang="zh-CN" altLang="en-US" dirty="0" smtClean="0"/>
              <a:t>在动物和植物体内广泛存，目前已被证实</a:t>
            </a:r>
            <a:r>
              <a:rPr lang="en-US" altLang="zh-CN" dirty="0" err="1" smtClean="0"/>
              <a:t>miRNA</a:t>
            </a:r>
            <a:r>
              <a:rPr lang="zh-CN" altLang="en-US" dirty="0" smtClean="0"/>
              <a:t>有几百种之多。</a:t>
            </a:r>
            <a:endParaRPr lang="en-US" altLang="zh-CN" dirty="0" smtClean="0"/>
          </a:p>
        </p:txBody>
      </p:sp>
      <p:sp>
        <p:nvSpPr>
          <p:cNvPr id="6" name="标题 5"/>
          <p:cNvSpPr>
            <a:spLocks noGrp="1"/>
          </p:cNvSpPr>
          <p:nvPr>
            <p:ph type="title"/>
          </p:nvPr>
        </p:nvSpPr>
        <p:spPr/>
        <p:txBody>
          <a:bodyPr/>
          <a:lstStyle/>
          <a:p>
            <a:pPr eaLnBrk="1" hangingPunct="1">
              <a:defRPr/>
            </a:pPr>
            <a:r>
              <a:rPr lang="zh-CN" altLang="en-US" sz="3600" dirty="0" smtClean="0"/>
              <a:t>引发基因沉默的</a:t>
            </a:r>
            <a:r>
              <a:rPr lang="en-US" altLang="zh-CN" sz="3600" dirty="0" smtClean="0"/>
              <a:t>microRNA </a:t>
            </a:r>
            <a:r>
              <a:rPr lang="en-US" altLang="zh-CN" sz="3600" dirty="0"/>
              <a:t>(</a:t>
            </a:r>
            <a:r>
              <a:rPr lang="en-US" altLang="zh-CN" sz="3600" dirty="0" err="1">
                <a:hlinkClick r:id="rId3" action="ppaction://hlinkfile"/>
              </a:rPr>
              <a:t>miRNA</a:t>
            </a:r>
            <a:r>
              <a:rPr lang="en-US" altLang="zh-CN" sz="3600" dirty="0"/>
              <a:t>) </a:t>
            </a:r>
            <a:endParaRPr lang="zh-CN" altLang="en-US" sz="3600" dirty="0"/>
          </a:p>
        </p:txBody>
      </p:sp>
      <p:sp>
        <p:nvSpPr>
          <p:cNvPr id="43012" name="日期占位符 2"/>
          <p:cNvSpPr>
            <a:spLocks noGrp="1"/>
          </p:cNvSpPr>
          <p:nvPr>
            <p:ph type="dt" sz="quarter" idx="10"/>
          </p:nvPr>
        </p:nvSpPr>
        <p:spPr/>
        <p:txBody>
          <a:bodyPr/>
          <a:lstStyle/>
          <a:p>
            <a:pPr fontAlgn="base">
              <a:spcBef>
                <a:spcPct val="0"/>
              </a:spcBef>
              <a:spcAft>
                <a:spcPct val="0"/>
              </a:spcAft>
              <a:defRPr/>
            </a:pPr>
            <a:fld id="{E76D391C-FE16-4D35-9B26-18A8E372C23D}" type="datetime1">
              <a:rPr lang="zh-CN" altLang="en-US" smtClean="0"/>
              <a:pPr fontAlgn="base">
                <a:spcBef>
                  <a:spcPct val="0"/>
                </a:spcBef>
                <a:spcAft>
                  <a:spcPct val="0"/>
                </a:spcAft>
                <a:defRPr/>
              </a:pPr>
              <a:t>2018/11/28</a:t>
            </a:fld>
            <a:endParaRPr lang="zh-CN" altLang="en-US" smtClean="0"/>
          </a:p>
        </p:txBody>
      </p:sp>
      <p:sp>
        <p:nvSpPr>
          <p:cNvPr id="43013" name="页脚占位符 3"/>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43014" name="灯片编号占位符 4"/>
          <p:cNvSpPr>
            <a:spLocks noGrp="1"/>
          </p:cNvSpPr>
          <p:nvPr>
            <p:ph type="sldNum" sz="quarter" idx="12"/>
          </p:nvPr>
        </p:nvSpPr>
        <p:spPr/>
        <p:txBody>
          <a:bodyPr/>
          <a:lstStyle/>
          <a:p>
            <a:pPr fontAlgn="base">
              <a:spcBef>
                <a:spcPct val="0"/>
              </a:spcBef>
              <a:spcAft>
                <a:spcPct val="0"/>
              </a:spcAft>
              <a:defRPr/>
            </a:pPr>
            <a:fld id="{13E6CFCE-9916-495F-93B9-93DFC79AFE2E}" type="slidenum">
              <a:rPr lang="zh-CN" altLang="en-US" smtClean="0"/>
              <a:pPr fontAlgn="base">
                <a:spcBef>
                  <a:spcPct val="0"/>
                </a:spcBef>
                <a:spcAft>
                  <a:spcPct val="0"/>
                </a:spcAft>
                <a:defRPr/>
              </a:pPr>
              <a:t>25</a:t>
            </a:fld>
            <a:endParaRPr lang="zh-CN" altLang="en-US" smtClean="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52463" y="230188"/>
            <a:ext cx="7772400" cy="895350"/>
          </a:xfrm>
        </p:spPr>
        <p:txBody>
          <a:bodyPr/>
          <a:lstStyle/>
          <a:p>
            <a:pPr eaLnBrk="1" hangingPunct="1">
              <a:defRPr/>
            </a:pPr>
            <a:r>
              <a:rPr lang="en-US" altLang="zh-CN" sz="3600" dirty="0" smtClean="0"/>
              <a:t>microRNA</a:t>
            </a:r>
            <a:r>
              <a:rPr lang="zh-CN" altLang="en-US" sz="3600" dirty="0" smtClean="0"/>
              <a:t>作用原理</a:t>
            </a:r>
            <a:endParaRPr lang="zh-CN" altLang="en-US" sz="3600" dirty="0"/>
          </a:p>
        </p:txBody>
      </p:sp>
      <p:sp>
        <p:nvSpPr>
          <p:cNvPr id="50179" name="日期占位符 3"/>
          <p:cNvSpPr>
            <a:spLocks noGrp="1"/>
          </p:cNvSpPr>
          <p:nvPr>
            <p:ph type="dt" sz="quarter" idx="10"/>
          </p:nvPr>
        </p:nvSpPr>
        <p:spPr/>
        <p:txBody>
          <a:bodyPr/>
          <a:lstStyle/>
          <a:p>
            <a:pPr fontAlgn="base">
              <a:spcBef>
                <a:spcPct val="0"/>
              </a:spcBef>
              <a:spcAft>
                <a:spcPct val="0"/>
              </a:spcAft>
              <a:defRPr/>
            </a:pPr>
            <a:fld id="{9D469140-CB1B-4ADE-B5AC-92ED1303056E}" type="datetime1">
              <a:rPr lang="zh-CN" altLang="en-US" smtClean="0"/>
              <a:pPr fontAlgn="base">
                <a:spcBef>
                  <a:spcPct val="0"/>
                </a:spcBef>
                <a:spcAft>
                  <a:spcPct val="0"/>
                </a:spcAft>
                <a:defRPr/>
              </a:pPr>
              <a:t>2018/11/28</a:t>
            </a:fld>
            <a:endParaRPr lang="zh-CN" altLang="en-US" smtClean="0"/>
          </a:p>
        </p:txBody>
      </p:sp>
      <p:sp>
        <p:nvSpPr>
          <p:cNvPr id="50180"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50181" name="灯片编号占位符 5"/>
          <p:cNvSpPr>
            <a:spLocks noGrp="1"/>
          </p:cNvSpPr>
          <p:nvPr>
            <p:ph type="sldNum" sz="quarter" idx="12"/>
          </p:nvPr>
        </p:nvSpPr>
        <p:spPr/>
        <p:txBody>
          <a:bodyPr/>
          <a:lstStyle/>
          <a:p>
            <a:pPr fontAlgn="base">
              <a:spcBef>
                <a:spcPct val="0"/>
              </a:spcBef>
              <a:spcAft>
                <a:spcPct val="0"/>
              </a:spcAft>
              <a:defRPr/>
            </a:pPr>
            <a:fld id="{AA7E7537-353E-4A9E-8967-83E30A857581}" type="slidenum">
              <a:rPr lang="zh-CN" altLang="en-US" smtClean="0"/>
              <a:pPr fontAlgn="base">
                <a:spcBef>
                  <a:spcPct val="0"/>
                </a:spcBef>
                <a:spcAft>
                  <a:spcPct val="0"/>
                </a:spcAft>
                <a:defRPr/>
              </a:pPr>
              <a:t>26</a:t>
            </a:fld>
            <a:endParaRPr lang="zh-CN" altLang="en-US" smtClean="0"/>
          </a:p>
        </p:txBody>
      </p:sp>
      <p:sp>
        <p:nvSpPr>
          <p:cNvPr id="14" name="空心弧 13"/>
          <p:cNvSpPr/>
          <p:nvPr/>
        </p:nvSpPr>
        <p:spPr>
          <a:xfrm flipV="1">
            <a:off x="414338" y="-1401763"/>
            <a:ext cx="8315325" cy="5253038"/>
          </a:xfrm>
          <a:prstGeom prst="blockArc">
            <a:avLst>
              <a:gd name="adj1" fmla="val 10800000"/>
              <a:gd name="adj2" fmla="val 2764"/>
              <a:gd name="adj3" fmla="val 49480"/>
            </a:avLst>
          </a:prstGeom>
          <a:gradFill flip="none" rotWithShape="1">
            <a:gsLst>
              <a:gs pos="100000">
                <a:srgbClr val="0F6CB1"/>
              </a:gs>
              <a:gs pos="55000">
                <a:srgbClr val="B8CADE"/>
              </a:gs>
            </a:gsLst>
            <a:path path="circle">
              <a:fillToRect l="50000" t="50000" r="50000" b="50000"/>
            </a:path>
            <a:tileRect/>
          </a:gradFill>
          <a:ln>
            <a:noFill/>
          </a:ln>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Times New Roman" pitchFamily="18" charset="0"/>
              <a:cs typeface="Times New Roman" pitchFamily="18" charset="0"/>
            </a:endParaRPr>
          </a:p>
        </p:txBody>
      </p:sp>
      <p:grpSp>
        <p:nvGrpSpPr>
          <p:cNvPr id="53255" name="Group 5660"/>
          <p:cNvGrpSpPr>
            <a:grpSpLocks/>
          </p:cNvGrpSpPr>
          <p:nvPr/>
        </p:nvGrpSpPr>
        <p:grpSpPr bwMode="auto">
          <a:xfrm>
            <a:off x="1093788" y="1979613"/>
            <a:ext cx="1371600" cy="258762"/>
            <a:chOff x="103" y="1811"/>
            <a:chExt cx="1152" cy="132"/>
          </a:xfrm>
        </p:grpSpPr>
        <p:sp>
          <p:nvSpPr>
            <p:cNvPr id="55358" name="Freeform 5661"/>
            <p:cNvSpPr>
              <a:spLocks noChangeAspect="1"/>
            </p:cNvSpPr>
            <p:nvPr/>
          </p:nvSpPr>
          <p:spPr bwMode="auto">
            <a:xfrm>
              <a:off x="375"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3175">
                  <a:solidFill>
                    <a:srgbClr val="000000"/>
                  </a:solidFill>
                  <a:round/>
                  <a:headEnd/>
                  <a:tailEnd/>
                </a14:hiddenLine>
              </a:ext>
            </a:extLst>
          </p:spPr>
          <p:txBody>
            <a:bodyPr/>
            <a:lstStyle/>
            <a:p>
              <a:endParaRPr lang="zh-CN" altLang="en-US"/>
            </a:p>
          </p:txBody>
        </p:sp>
        <p:sp>
          <p:nvSpPr>
            <p:cNvPr id="55359" name="Freeform 5662"/>
            <p:cNvSpPr>
              <a:spLocks noChangeAspect="1"/>
            </p:cNvSpPr>
            <p:nvPr/>
          </p:nvSpPr>
          <p:spPr bwMode="auto">
            <a:xfrm>
              <a:off x="297" y="1811"/>
              <a:ext cx="141"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3175">
                  <a:solidFill>
                    <a:srgbClr val="000000"/>
                  </a:solidFill>
                  <a:round/>
                  <a:headEnd/>
                  <a:tailEnd/>
                </a14:hiddenLine>
              </a:ext>
            </a:extLst>
          </p:spPr>
          <p:txBody>
            <a:bodyPr/>
            <a:lstStyle/>
            <a:p>
              <a:endParaRPr lang="zh-CN" altLang="en-US"/>
            </a:p>
          </p:txBody>
        </p:sp>
        <p:sp>
          <p:nvSpPr>
            <p:cNvPr id="55360" name="Freeform 5663"/>
            <p:cNvSpPr>
              <a:spLocks noChangeAspect="1"/>
            </p:cNvSpPr>
            <p:nvPr/>
          </p:nvSpPr>
          <p:spPr bwMode="auto">
            <a:xfrm>
              <a:off x="647" y="1811"/>
              <a:ext cx="143"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61" name="Freeform 5664"/>
            <p:cNvSpPr>
              <a:spLocks noChangeAspect="1"/>
            </p:cNvSpPr>
            <p:nvPr/>
          </p:nvSpPr>
          <p:spPr bwMode="auto">
            <a:xfrm>
              <a:off x="568" y="1811"/>
              <a:ext cx="143"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62" name="Freeform 5665"/>
            <p:cNvSpPr>
              <a:spLocks noChangeAspect="1"/>
            </p:cNvSpPr>
            <p:nvPr/>
          </p:nvSpPr>
          <p:spPr bwMode="auto">
            <a:xfrm>
              <a:off x="841"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63" name="Freeform 5666"/>
            <p:cNvSpPr>
              <a:spLocks noChangeAspect="1"/>
            </p:cNvSpPr>
            <p:nvPr/>
          </p:nvSpPr>
          <p:spPr bwMode="auto">
            <a:xfrm>
              <a:off x="920"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64" name="Freeform 5667"/>
            <p:cNvSpPr>
              <a:spLocks noChangeAspect="1"/>
            </p:cNvSpPr>
            <p:nvPr/>
          </p:nvSpPr>
          <p:spPr bwMode="auto">
            <a:xfrm>
              <a:off x="1113"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65" name="Freeform 5668"/>
            <p:cNvSpPr>
              <a:spLocks noChangeAspect="1"/>
            </p:cNvSpPr>
            <p:nvPr/>
          </p:nvSpPr>
          <p:spPr bwMode="auto">
            <a:xfrm>
              <a:off x="103"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3175">
                  <a:solidFill>
                    <a:srgbClr val="000000"/>
                  </a:solidFill>
                  <a:round/>
                  <a:headEnd/>
                  <a:tailEnd/>
                </a14:hiddenLine>
              </a:ext>
            </a:extLst>
          </p:spPr>
          <p:txBody>
            <a:bodyPr/>
            <a:lstStyle/>
            <a:p>
              <a:endParaRPr lang="zh-CN" altLang="en-US"/>
            </a:p>
          </p:txBody>
        </p:sp>
        <p:grpSp>
          <p:nvGrpSpPr>
            <p:cNvPr id="55366" name="Group 5669"/>
            <p:cNvGrpSpPr>
              <a:grpSpLocks noChangeAspect="1"/>
            </p:cNvGrpSpPr>
            <p:nvPr/>
          </p:nvGrpSpPr>
          <p:grpSpPr bwMode="auto">
            <a:xfrm>
              <a:off x="237" y="1812"/>
              <a:ext cx="11" cy="86"/>
              <a:chOff x="1015" y="2428"/>
              <a:chExt cx="46" cy="372"/>
            </a:xfrm>
          </p:grpSpPr>
          <p:sp>
            <p:nvSpPr>
              <p:cNvPr id="55456" name="AutoShape 5670"/>
              <p:cNvSpPr>
                <a:spLocks noChangeAspect="1" noChangeArrowheads="1"/>
              </p:cNvSpPr>
              <p:nvPr/>
            </p:nvSpPr>
            <p:spPr bwMode="auto">
              <a:xfrm>
                <a:off x="1015" y="2428"/>
                <a:ext cx="46" cy="189"/>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57" name="AutoShape 5671"/>
              <p:cNvSpPr>
                <a:spLocks noChangeAspect="1" noChangeArrowheads="1"/>
              </p:cNvSpPr>
              <p:nvPr/>
            </p:nvSpPr>
            <p:spPr bwMode="auto">
              <a:xfrm>
                <a:off x="1015" y="2611"/>
                <a:ext cx="46" cy="189"/>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67" name="Group 5672"/>
            <p:cNvGrpSpPr>
              <a:grpSpLocks noChangeAspect="1"/>
            </p:cNvGrpSpPr>
            <p:nvPr/>
          </p:nvGrpSpPr>
          <p:grpSpPr bwMode="auto">
            <a:xfrm>
              <a:off x="402" y="1827"/>
              <a:ext cx="9" cy="104"/>
              <a:chOff x="1790" y="2461"/>
              <a:chExt cx="40" cy="447"/>
            </a:xfrm>
          </p:grpSpPr>
          <p:sp>
            <p:nvSpPr>
              <p:cNvPr id="55454" name="AutoShape 5673"/>
              <p:cNvSpPr>
                <a:spLocks noChangeAspect="1" noChangeArrowheads="1"/>
              </p:cNvSpPr>
              <p:nvPr/>
            </p:nvSpPr>
            <p:spPr bwMode="auto">
              <a:xfrm>
                <a:off x="1790" y="2461"/>
                <a:ext cx="40" cy="223"/>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55" name="AutoShape 5674"/>
              <p:cNvSpPr>
                <a:spLocks noChangeAspect="1" noChangeArrowheads="1"/>
              </p:cNvSpPr>
              <p:nvPr/>
            </p:nvSpPr>
            <p:spPr bwMode="auto">
              <a:xfrm>
                <a:off x="1790" y="2684"/>
                <a:ext cx="40" cy="224"/>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68" name="Group 5675"/>
            <p:cNvGrpSpPr>
              <a:grpSpLocks noChangeAspect="1"/>
            </p:cNvGrpSpPr>
            <p:nvPr/>
          </p:nvGrpSpPr>
          <p:grpSpPr bwMode="auto">
            <a:xfrm>
              <a:off x="268" y="1824"/>
              <a:ext cx="9" cy="107"/>
              <a:chOff x="1151" y="2490"/>
              <a:chExt cx="40" cy="455"/>
            </a:xfrm>
          </p:grpSpPr>
          <p:sp>
            <p:nvSpPr>
              <p:cNvPr id="55452" name="AutoShape 5676"/>
              <p:cNvSpPr>
                <a:spLocks noChangeAspect="1" noChangeArrowheads="1"/>
              </p:cNvSpPr>
              <p:nvPr/>
            </p:nvSpPr>
            <p:spPr bwMode="auto">
              <a:xfrm>
                <a:off x="1151" y="2716"/>
                <a:ext cx="40" cy="229"/>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53" name="AutoShape 5677"/>
              <p:cNvSpPr>
                <a:spLocks noChangeAspect="1" noChangeArrowheads="1"/>
              </p:cNvSpPr>
              <p:nvPr/>
            </p:nvSpPr>
            <p:spPr bwMode="auto">
              <a:xfrm>
                <a:off x="1151" y="2490"/>
                <a:ext cx="40" cy="229"/>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69" name="Group 5678"/>
            <p:cNvGrpSpPr>
              <a:grpSpLocks noChangeAspect="1"/>
            </p:cNvGrpSpPr>
            <p:nvPr/>
          </p:nvGrpSpPr>
          <p:grpSpPr bwMode="auto">
            <a:xfrm>
              <a:off x="432" y="1815"/>
              <a:ext cx="9" cy="75"/>
              <a:chOff x="1914" y="2425"/>
              <a:chExt cx="40" cy="326"/>
            </a:xfrm>
          </p:grpSpPr>
          <p:sp>
            <p:nvSpPr>
              <p:cNvPr id="55450" name="AutoShape 5679"/>
              <p:cNvSpPr>
                <a:spLocks noChangeAspect="1" noChangeArrowheads="1"/>
              </p:cNvSpPr>
              <p:nvPr/>
            </p:nvSpPr>
            <p:spPr bwMode="auto">
              <a:xfrm>
                <a:off x="1914" y="2425"/>
                <a:ext cx="40" cy="163"/>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51" name="AutoShape 5680"/>
              <p:cNvSpPr>
                <a:spLocks noChangeAspect="1" noChangeArrowheads="1"/>
              </p:cNvSpPr>
              <p:nvPr/>
            </p:nvSpPr>
            <p:spPr bwMode="auto">
              <a:xfrm>
                <a:off x="1914" y="2588"/>
                <a:ext cx="40" cy="163"/>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0" name="Group 5681"/>
            <p:cNvGrpSpPr>
              <a:grpSpLocks noChangeAspect="1"/>
            </p:cNvGrpSpPr>
            <p:nvPr/>
          </p:nvGrpSpPr>
          <p:grpSpPr bwMode="auto">
            <a:xfrm>
              <a:off x="298" y="1861"/>
              <a:ext cx="9" cy="78"/>
              <a:chOff x="1284" y="2652"/>
              <a:chExt cx="40" cy="337"/>
            </a:xfrm>
          </p:grpSpPr>
          <p:sp>
            <p:nvSpPr>
              <p:cNvPr id="55448" name="AutoShape 5682"/>
              <p:cNvSpPr>
                <a:spLocks noChangeAspect="1" noChangeArrowheads="1"/>
              </p:cNvSpPr>
              <p:nvPr/>
            </p:nvSpPr>
            <p:spPr bwMode="auto">
              <a:xfrm>
                <a:off x="1284" y="2821"/>
                <a:ext cx="40" cy="168"/>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49" name="AutoShape 5683"/>
              <p:cNvSpPr>
                <a:spLocks noChangeAspect="1" noChangeArrowheads="1"/>
              </p:cNvSpPr>
              <p:nvPr/>
            </p:nvSpPr>
            <p:spPr bwMode="auto">
              <a:xfrm>
                <a:off x="1284" y="2652"/>
                <a:ext cx="40" cy="168"/>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1" name="Group 5684"/>
            <p:cNvGrpSpPr>
              <a:grpSpLocks noChangeAspect="1"/>
            </p:cNvGrpSpPr>
            <p:nvPr/>
          </p:nvGrpSpPr>
          <p:grpSpPr bwMode="auto">
            <a:xfrm>
              <a:off x="370" y="1861"/>
              <a:ext cx="9" cy="82"/>
              <a:chOff x="1658" y="2628"/>
              <a:chExt cx="40" cy="355"/>
            </a:xfrm>
          </p:grpSpPr>
          <p:sp>
            <p:nvSpPr>
              <p:cNvPr id="55446" name="AutoShape 5685"/>
              <p:cNvSpPr>
                <a:spLocks noChangeAspect="1" noChangeArrowheads="1"/>
              </p:cNvSpPr>
              <p:nvPr/>
            </p:nvSpPr>
            <p:spPr bwMode="auto">
              <a:xfrm>
                <a:off x="1658" y="2628"/>
                <a:ext cx="40" cy="178"/>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47" name="AutoShape 5686"/>
              <p:cNvSpPr>
                <a:spLocks noChangeAspect="1" noChangeArrowheads="1"/>
              </p:cNvSpPr>
              <p:nvPr/>
            </p:nvSpPr>
            <p:spPr bwMode="auto">
              <a:xfrm>
                <a:off x="1658" y="2805"/>
                <a:ext cx="40" cy="178"/>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2" name="Group 5687"/>
            <p:cNvGrpSpPr>
              <a:grpSpLocks noChangeAspect="1"/>
            </p:cNvGrpSpPr>
            <p:nvPr/>
          </p:nvGrpSpPr>
          <p:grpSpPr bwMode="auto">
            <a:xfrm>
              <a:off x="341" y="1903"/>
              <a:ext cx="10" cy="28"/>
              <a:chOff x="1516" y="2835"/>
              <a:chExt cx="42" cy="123"/>
            </a:xfrm>
          </p:grpSpPr>
          <p:sp>
            <p:nvSpPr>
              <p:cNvPr id="55444" name="AutoShape 5688"/>
              <p:cNvSpPr>
                <a:spLocks noChangeAspect="1" noChangeArrowheads="1"/>
              </p:cNvSpPr>
              <p:nvPr/>
            </p:nvSpPr>
            <p:spPr bwMode="auto">
              <a:xfrm>
                <a:off x="1516" y="2897"/>
                <a:ext cx="42" cy="61"/>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45" name="AutoShape 5689"/>
              <p:cNvSpPr>
                <a:spLocks noChangeAspect="1" noChangeArrowheads="1"/>
              </p:cNvSpPr>
              <p:nvPr/>
            </p:nvSpPr>
            <p:spPr bwMode="auto">
              <a:xfrm>
                <a:off x="1516" y="2835"/>
                <a:ext cx="42" cy="62"/>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3" name="Group 5690"/>
            <p:cNvGrpSpPr>
              <a:grpSpLocks noChangeAspect="1"/>
            </p:cNvGrpSpPr>
            <p:nvPr/>
          </p:nvGrpSpPr>
          <p:grpSpPr bwMode="auto">
            <a:xfrm>
              <a:off x="529" y="1819"/>
              <a:ext cx="9" cy="102"/>
              <a:chOff x="2195" y="2463"/>
              <a:chExt cx="40" cy="442"/>
            </a:xfrm>
          </p:grpSpPr>
          <p:sp>
            <p:nvSpPr>
              <p:cNvPr id="55442" name="AutoShape 5691"/>
              <p:cNvSpPr>
                <a:spLocks noChangeAspect="1" noChangeArrowheads="1"/>
              </p:cNvSpPr>
              <p:nvPr/>
            </p:nvSpPr>
            <p:spPr bwMode="auto">
              <a:xfrm>
                <a:off x="2195" y="2684"/>
                <a:ext cx="40" cy="221"/>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43" name="AutoShape 5692"/>
              <p:cNvSpPr>
                <a:spLocks noChangeAspect="1" noChangeArrowheads="1"/>
              </p:cNvSpPr>
              <p:nvPr/>
            </p:nvSpPr>
            <p:spPr bwMode="auto">
              <a:xfrm>
                <a:off x="2195" y="2463"/>
                <a:ext cx="40" cy="221"/>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4" name="Group 5693"/>
            <p:cNvGrpSpPr>
              <a:grpSpLocks noChangeAspect="1"/>
            </p:cNvGrpSpPr>
            <p:nvPr/>
          </p:nvGrpSpPr>
          <p:grpSpPr bwMode="auto">
            <a:xfrm>
              <a:off x="561" y="1851"/>
              <a:ext cx="10" cy="90"/>
              <a:chOff x="2329" y="2599"/>
              <a:chExt cx="43" cy="386"/>
            </a:xfrm>
          </p:grpSpPr>
          <p:sp>
            <p:nvSpPr>
              <p:cNvPr id="55440" name="AutoShape 5694"/>
              <p:cNvSpPr>
                <a:spLocks noChangeAspect="1" noChangeArrowheads="1"/>
              </p:cNvSpPr>
              <p:nvPr/>
            </p:nvSpPr>
            <p:spPr bwMode="auto">
              <a:xfrm>
                <a:off x="2329" y="2791"/>
                <a:ext cx="43" cy="194"/>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41" name="AutoShape 5695"/>
              <p:cNvSpPr>
                <a:spLocks noChangeAspect="1" noChangeArrowheads="1"/>
              </p:cNvSpPr>
              <p:nvPr/>
            </p:nvSpPr>
            <p:spPr bwMode="auto">
              <a:xfrm>
                <a:off x="2329" y="2599"/>
                <a:ext cx="43" cy="194"/>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5" name="Group 5696"/>
            <p:cNvGrpSpPr>
              <a:grpSpLocks noChangeAspect="1"/>
            </p:cNvGrpSpPr>
            <p:nvPr/>
          </p:nvGrpSpPr>
          <p:grpSpPr bwMode="auto">
            <a:xfrm>
              <a:off x="461" y="1820"/>
              <a:ext cx="10" cy="37"/>
              <a:chOff x="2478" y="2807"/>
              <a:chExt cx="43" cy="178"/>
            </a:xfrm>
          </p:grpSpPr>
          <p:sp>
            <p:nvSpPr>
              <p:cNvPr id="55438" name="AutoShape 5697"/>
              <p:cNvSpPr>
                <a:spLocks noChangeAspect="1" noChangeArrowheads="1"/>
              </p:cNvSpPr>
              <p:nvPr/>
            </p:nvSpPr>
            <p:spPr bwMode="auto">
              <a:xfrm>
                <a:off x="2478" y="2807"/>
                <a:ext cx="43" cy="89"/>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39" name="AutoShape 5698"/>
              <p:cNvSpPr>
                <a:spLocks noChangeAspect="1" noChangeArrowheads="1"/>
              </p:cNvSpPr>
              <p:nvPr/>
            </p:nvSpPr>
            <p:spPr bwMode="auto">
              <a:xfrm>
                <a:off x="2478" y="2896"/>
                <a:ext cx="43" cy="89"/>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6" name="Group 5699"/>
            <p:cNvGrpSpPr>
              <a:grpSpLocks noChangeAspect="1"/>
            </p:cNvGrpSpPr>
            <p:nvPr/>
          </p:nvGrpSpPr>
          <p:grpSpPr bwMode="auto">
            <a:xfrm>
              <a:off x="498" y="1815"/>
              <a:ext cx="9" cy="62"/>
              <a:chOff x="2065" y="2441"/>
              <a:chExt cx="40" cy="272"/>
            </a:xfrm>
          </p:grpSpPr>
          <p:sp>
            <p:nvSpPr>
              <p:cNvPr id="55436" name="AutoShape 5700"/>
              <p:cNvSpPr>
                <a:spLocks noChangeAspect="1" noChangeArrowheads="1"/>
              </p:cNvSpPr>
              <p:nvPr/>
            </p:nvSpPr>
            <p:spPr bwMode="auto">
              <a:xfrm>
                <a:off x="2065" y="2576"/>
                <a:ext cx="40" cy="137"/>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37" name="AutoShape 5701"/>
              <p:cNvSpPr>
                <a:spLocks noChangeAspect="1" noChangeArrowheads="1"/>
              </p:cNvSpPr>
              <p:nvPr/>
            </p:nvSpPr>
            <p:spPr bwMode="auto">
              <a:xfrm>
                <a:off x="2065" y="2441"/>
                <a:ext cx="40" cy="137"/>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7" name="Group 5702"/>
            <p:cNvGrpSpPr>
              <a:grpSpLocks noChangeAspect="1"/>
            </p:cNvGrpSpPr>
            <p:nvPr/>
          </p:nvGrpSpPr>
          <p:grpSpPr bwMode="auto">
            <a:xfrm>
              <a:off x="593" y="1897"/>
              <a:ext cx="10" cy="37"/>
              <a:chOff x="2478" y="2807"/>
              <a:chExt cx="43" cy="178"/>
            </a:xfrm>
          </p:grpSpPr>
          <p:sp>
            <p:nvSpPr>
              <p:cNvPr id="55434" name="AutoShape 5703"/>
              <p:cNvSpPr>
                <a:spLocks noChangeAspect="1" noChangeArrowheads="1"/>
              </p:cNvSpPr>
              <p:nvPr/>
            </p:nvSpPr>
            <p:spPr bwMode="auto">
              <a:xfrm>
                <a:off x="2478" y="2807"/>
                <a:ext cx="43" cy="89"/>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35" name="AutoShape 5704"/>
              <p:cNvSpPr>
                <a:spLocks noChangeAspect="1" noChangeArrowheads="1"/>
              </p:cNvSpPr>
              <p:nvPr/>
            </p:nvSpPr>
            <p:spPr bwMode="auto">
              <a:xfrm>
                <a:off x="2478" y="2896"/>
                <a:ext cx="43" cy="89"/>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8" name="Group 5705"/>
            <p:cNvGrpSpPr>
              <a:grpSpLocks noChangeAspect="1"/>
            </p:cNvGrpSpPr>
            <p:nvPr/>
          </p:nvGrpSpPr>
          <p:grpSpPr bwMode="auto">
            <a:xfrm>
              <a:off x="720" y="1815"/>
              <a:ext cx="10" cy="52"/>
              <a:chOff x="3094" y="2443"/>
              <a:chExt cx="40" cy="183"/>
            </a:xfrm>
          </p:grpSpPr>
          <p:sp>
            <p:nvSpPr>
              <p:cNvPr id="55432" name="AutoShape 5706"/>
              <p:cNvSpPr>
                <a:spLocks noChangeAspect="1" noChangeArrowheads="1"/>
              </p:cNvSpPr>
              <p:nvPr/>
            </p:nvSpPr>
            <p:spPr bwMode="auto">
              <a:xfrm flipV="1">
                <a:off x="3094" y="2443"/>
                <a:ext cx="40" cy="92"/>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33" name="AutoShape 5707"/>
              <p:cNvSpPr>
                <a:spLocks noChangeAspect="1" noChangeArrowheads="1"/>
              </p:cNvSpPr>
              <p:nvPr/>
            </p:nvSpPr>
            <p:spPr bwMode="auto">
              <a:xfrm flipV="1">
                <a:off x="3094" y="2534"/>
                <a:ext cx="40" cy="92"/>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79" name="Group 5708"/>
            <p:cNvGrpSpPr>
              <a:grpSpLocks noChangeAspect="1"/>
            </p:cNvGrpSpPr>
            <p:nvPr/>
          </p:nvGrpSpPr>
          <p:grpSpPr bwMode="auto">
            <a:xfrm>
              <a:off x="693" y="1815"/>
              <a:ext cx="11" cy="95"/>
              <a:chOff x="2978" y="2432"/>
              <a:chExt cx="46" cy="375"/>
            </a:xfrm>
          </p:grpSpPr>
          <p:sp>
            <p:nvSpPr>
              <p:cNvPr id="55430" name="AutoShape 5709"/>
              <p:cNvSpPr>
                <a:spLocks noChangeAspect="1" noChangeArrowheads="1"/>
              </p:cNvSpPr>
              <p:nvPr/>
            </p:nvSpPr>
            <p:spPr bwMode="auto">
              <a:xfrm>
                <a:off x="2978" y="2619"/>
                <a:ext cx="46" cy="188"/>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31" name="AutoShape 5710"/>
              <p:cNvSpPr>
                <a:spLocks noChangeAspect="1" noChangeArrowheads="1"/>
              </p:cNvSpPr>
              <p:nvPr/>
            </p:nvSpPr>
            <p:spPr bwMode="auto">
              <a:xfrm>
                <a:off x="2978" y="2432"/>
                <a:ext cx="46" cy="188"/>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0" name="Group 5711"/>
            <p:cNvGrpSpPr>
              <a:grpSpLocks noChangeAspect="1"/>
            </p:cNvGrpSpPr>
            <p:nvPr/>
          </p:nvGrpSpPr>
          <p:grpSpPr bwMode="auto">
            <a:xfrm>
              <a:off x="662" y="1834"/>
              <a:ext cx="10" cy="102"/>
              <a:chOff x="2832" y="2516"/>
              <a:chExt cx="43" cy="436"/>
            </a:xfrm>
          </p:grpSpPr>
          <p:sp>
            <p:nvSpPr>
              <p:cNvPr id="55428" name="AutoShape 5712"/>
              <p:cNvSpPr>
                <a:spLocks noChangeAspect="1" noChangeArrowheads="1"/>
              </p:cNvSpPr>
              <p:nvPr/>
            </p:nvSpPr>
            <p:spPr bwMode="auto">
              <a:xfrm flipV="1">
                <a:off x="2832" y="2516"/>
                <a:ext cx="43" cy="218"/>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29" name="AutoShape 5713"/>
              <p:cNvSpPr>
                <a:spLocks noChangeAspect="1" noChangeArrowheads="1"/>
              </p:cNvSpPr>
              <p:nvPr/>
            </p:nvSpPr>
            <p:spPr bwMode="auto">
              <a:xfrm flipV="1">
                <a:off x="2832" y="2734"/>
                <a:ext cx="43" cy="218"/>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1" name="Group 5714"/>
            <p:cNvGrpSpPr>
              <a:grpSpLocks noChangeAspect="1"/>
            </p:cNvGrpSpPr>
            <p:nvPr/>
          </p:nvGrpSpPr>
          <p:grpSpPr bwMode="auto">
            <a:xfrm>
              <a:off x="629" y="1886"/>
              <a:ext cx="9" cy="50"/>
              <a:chOff x="2668" y="2761"/>
              <a:chExt cx="40" cy="217"/>
            </a:xfrm>
          </p:grpSpPr>
          <p:sp>
            <p:nvSpPr>
              <p:cNvPr id="55426" name="AutoShape 5715"/>
              <p:cNvSpPr>
                <a:spLocks noChangeAspect="1" noChangeArrowheads="1"/>
              </p:cNvSpPr>
              <p:nvPr/>
            </p:nvSpPr>
            <p:spPr bwMode="auto">
              <a:xfrm>
                <a:off x="2668" y="2870"/>
                <a:ext cx="40" cy="108"/>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27" name="AutoShape 5716"/>
              <p:cNvSpPr>
                <a:spLocks noChangeAspect="1" noChangeArrowheads="1"/>
              </p:cNvSpPr>
              <p:nvPr/>
            </p:nvSpPr>
            <p:spPr bwMode="auto">
              <a:xfrm>
                <a:off x="2668" y="2761"/>
                <a:ext cx="40" cy="108"/>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2" name="Group 5717"/>
            <p:cNvGrpSpPr>
              <a:grpSpLocks noChangeAspect="1"/>
            </p:cNvGrpSpPr>
            <p:nvPr/>
          </p:nvGrpSpPr>
          <p:grpSpPr bwMode="auto">
            <a:xfrm flipV="1">
              <a:off x="825" y="1838"/>
              <a:ext cx="9" cy="102"/>
              <a:chOff x="3217" y="3037"/>
              <a:chExt cx="46" cy="372"/>
            </a:xfrm>
          </p:grpSpPr>
          <p:sp>
            <p:nvSpPr>
              <p:cNvPr id="55424" name="AutoShape 5718"/>
              <p:cNvSpPr>
                <a:spLocks noChangeAspect="1" noChangeArrowheads="1"/>
              </p:cNvSpPr>
              <p:nvPr/>
            </p:nvSpPr>
            <p:spPr bwMode="auto">
              <a:xfrm>
                <a:off x="3217" y="3037"/>
                <a:ext cx="46" cy="189"/>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25" name="AutoShape 5719"/>
              <p:cNvSpPr>
                <a:spLocks noChangeAspect="1" noChangeArrowheads="1"/>
              </p:cNvSpPr>
              <p:nvPr/>
            </p:nvSpPr>
            <p:spPr bwMode="auto">
              <a:xfrm>
                <a:off x="3217" y="3220"/>
                <a:ext cx="46" cy="189"/>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3" name="Group 5720"/>
            <p:cNvGrpSpPr>
              <a:grpSpLocks noChangeAspect="1"/>
            </p:cNvGrpSpPr>
            <p:nvPr/>
          </p:nvGrpSpPr>
          <p:grpSpPr bwMode="auto">
            <a:xfrm>
              <a:off x="791" y="1812"/>
              <a:ext cx="12" cy="102"/>
              <a:chOff x="3353" y="3099"/>
              <a:chExt cx="40" cy="455"/>
            </a:xfrm>
          </p:grpSpPr>
          <p:sp>
            <p:nvSpPr>
              <p:cNvPr id="55422" name="AutoShape 5721"/>
              <p:cNvSpPr>
                <a:spLocks noChangeAspect="1" noChangeArrowheads="1"/>
              </p:cNvSpPr>
              <p:nvPr/>
            </p:nvSpPr>
            <p:spPr bwMode="auto">
              <a:xfrm>
                <a:off x="3353" y="3325"/>
                <a:ext cx="40" cy="229"/>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23" name="AutoShape 5722"/>
              <p:cNvSpPr>
                <a:spLocks noChangeAspect="1" noChangeArrowheads="1"/>
              </p:cNvSpPr>
              <p:nvPr/>
            </p:nvSpPr>
            <p:spPr bwMode="auto">
              <a:xfrm>
                <a:off x="3353" y="3099"/>
                <a:ext cx="40" cy="229"/>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4" name="Group 5723"/>
            <p:cNvGrpSpPr>
              <a:grpSpLocks noChangeAspect="1"/>
            </p:cNvGrpSpPr>
            <p:nvPr/>
          </p:nvGrpSpPr>
          <p:grpSpPr bwMode="auto">
            <a:xfrm>
              <a:off x="764" y="1814"/>
              <a:ext cx="11" cy="60"/>
              <a:chOff x="3486" y="3261"/>
              <a:chExt cx="40" cy="337"/>
            </a:xfrm>
          </p:grpSpPr>
          <p:sp>
            <p:nvSpPr>
              <p:cNvPr id="55420" name="AutoShape 5724"/>
              <p:cNvSpPr>
                <a:spLocks noChangeAspect="1" noChangeArrowheads="1"/>
              </p:cNvSpPr>
              <p:nvPr/>
            </p:nvSpPr>
            <p:spPr bwMode="auto">
              <a:xfrm>
                <a:off x="3486" y="3430"/>
                <a:ext cx="40" cy="168"/>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21" name="AutoShape 5725"/>
              <p:cNvSpPr>
                <a:spLocks noChangeAspect="1" noChangeArrowheads="1"/>
              </p:cNvSpPr>
              <p:nvPr/>
            </p:nvSpPr>
            <p:spPr bwMode="auto">
              <a:xfrm>
                <a:off x="3486" y="3261"/>
                <a:ext cx="40" cy="168"/>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5" name="Group 5726"/>
            <p:cNvGrpSpPr>
              <a:grpSpLocks noChangeAspect="1"/>
            </p:cNvGrpSpPr>
            <p:nvPr/>
          </p:nvGrpSpPr>
          <p:grpSpPr bwMode="auto">
            <a:xfrm>
              <a:off x="957" y="1818"/>
              <a:ext cx="10" cy="103"/>
              <a:chOff x="2195" y="2463"/>
              <a:chExt cx="40" cy="442"/>
            </a:xfrm>
          </p:grpSpPr>
          <p:sp>
            <p:nvSpPr>
              <p:cNvPr id="55418" name="AutoShape 5727"/>
              <p:cNvSpPr>
                <a:spLocks noChangeAspect="1" noChangeArrowheads="1"/>
              </p:cNvSpPr>
              <p:nvPr/>
            </p:nvSpPr>
            <p:spPr bwMode="auto">
              <a:xfrm>
                <a:off x="2195" y="2684"/>
                <a:ext cx="40" cy="221"/>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19" name="AutoShape 5728"/>
              <p:cNvSpPr>
                <a:spLocks noChangeAspect="1" noChangeArrowheads="1"/>
              </p:cNvSpPr>
              <p:nvPr/>
            </p:nvSpPr>
            <p:spPr bwMode="auto">
              <a:xfrm>
                <a:off x="2195" y="2463"/>
                <a:ext cx="40" cy="221"/>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6" name="Group 5729"/>
            <p:cNvGrpSpPr>
              <a:grpSpLocks noChangeAspect="1"/>
            </p:cNvGrpSpPr>
            <p:nvPr/>
          </p:nvGrpSpPr>
          <p:grpSpPr bwMode="auto">
            <a:xfrm>
              <a:off x="921" y="1851"/>
              <a:ext cx="10" cy="90"/>
              <a:chOff x="2329" y="2599"/>
              <a:chExt cx="43" cy="386"/>
            </a:xfrm>
          </p:grpSpPr>
          <p:sp>
            <p:nvSpPr>
              <p:cNvPr id="55416" name="AutoShape 5730"/>
              <p:cNvSpPr>
                <a:spLocks noChangeAspect="1" noChangeArrowheads="1"/>
              </p:cNvSpPr>
              <p:nvPr/>
            </p:nvSpPr>
            <p:spPr bwMode="auto">
              <a:xfrm>
                <a:off x="2329" y="2791"/>
                <a:ext cx="43" cy="194"/>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17" name="AutoShape 5731"/>
              <p:cNvSpPr>
                <a:spLocks noChangeAspect="1" noChangeArrowheads="1"/>
              </p:cNvSpPr>
              <p:nvPr/>
            </p:nvSpPr>
            <p:spPr bwMode="auto">
              <a:xfrm>
                <a:off x="2329" y="2599"/>
                <a:ext cx="43" cy="194"/>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7" name="Group 5732"/>
            <p:cNvGrpSpPr>
              <a:grpSpLocks noChangeAspect="1"/>
            </p:cNvGrpSpPr>
            <p:nvPr/>
          </p:nvGrpSpPr>
          <p:grpSpPr bwMode="auto">
            <a:xfrm>
              <a:off x="853" y="1876"/>
              <a:ext cx="10" cy="62"/>
              <a:chOff x="2065" y="2441"/>
              <a:chExt cx="40" cy="272"/>
            </a:xfrm>
          </p:grpSpPr>
          <p:sp>
            <p:nvSpPr>
              <p:cNvPr id="55414" name="AutoShape 5733"/>
              <p:cNvSpPr>
                <a:spLocks noChangeAspect="1" noChangeArrowheads="1"/>
              </p:cNvSpPr>
              <p:nvPr/>
            </p:nvSpPr>
            <p:spPr bwMode="auto">
              <a:xfrm>
                <a:off x="2065" y="2576"/>
                <a:ext cx="40" cy="137"/>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15" name="AutoShape 5734"/>
              <p:cNvSpPr>
                <a:spLocks noChangeAspect="1" noChangeArrowheads="1"/>
              </p:cNvSpPr>
              <p:nvPr/>
            </p:nvSpPr>
            <p:spPr bwMode="auto">
              <a:xfrm>
                <a:off x="2065" y="2441"/>
                <a:ext cx="40" cy="137"/>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8" name="Group 5735"/>
            <p:cNvGrpSpPr>
              <a:grpSpLocks noChangeAspect="1"/>
            </p:cNvGrpSpPr>
            <p:nvPr/>
          </p:nvGrpSpPr>
          <p:grpSpPr bwMode="auto">
            <a:xfrm flipV="1">
              <a:off x="893" y="1892"/>
              <a:ext cx="10" cy="42"/>
              <a:chOff x="2815" y="1923"/>
              <a:chExt cx="40" cy="217"/>
            </a:xfrm>
          </p:grpSpPr>
          <p:sp>
            <p:nvSpPr>
              <p:cNvPr id="55412" name="AutoShape 5736"/>
              <p:cNvSpPr>
                <a:spLocks noChangeAspect="1" noChangeArrowheads="1"/>
              </p:cNvSpPr>
              <p:nvPr/>
            </p:nvSpPr>
            <p:spPr bwMode="auto">
              <a:xfrm>
                <a:off x="2815" y="2032"/>
                <a:ext cx="40" cy="108"/>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13" name="AutoShape 5737"/>
              <p:cNvSpPr>
                <a:spLocks noChangeAspect="1" noChangeArrowheads="1"/>
              </p:cNvSpPr>
              <p:nvPr/>
            </p:nvSpPr>
            <p:spPr bwMode="auto">
              <a:xfrm>
                <a:off x="2815" y="1923"/>
                <a:ext cx="40" cy="108"/>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89" name="Group 5738"/>
            <p:cNvGrpSpPr>
              <a:grpSpLocks noChangeAspect="1"/>
            </p:cNvGrpSpPr>
            <p:nvPr/>
          </p:nvGrpSpPr>
          <p:grpSpPr bwMode="auto">
            <a:xfrm>
              <a:off x="987" y="1814"/>
              <a:ext cx="11" cy="63"/>
              <a:chOff x="2329" y="2599"/>
              <a:chExt cx="43" cy="386"/>
            </a:xfrm>
          </p:grpSpPr>
          <p:sp>
            <p:nvSpPr>
              <p:cNvPr id="55410" name="AutoShape 5739"/>
              <p:cNvSpPr>
                <a:spLocks noChangeAspect="1" noChangeArrowheads="1"/>
              </p:cNvSpPr>
              <p:nvPr/>
            </p:nvSpPr>
            <p:spPr bwMode="auto">
              <a:xfrm>
                <a:off x="2329" y="2791"/>
                <a:ext cx="43" cy="194"/>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11" name="AutoShape 5740"/>
              <p:cNvSpPr>
                <a:spLocks noChangeAspect="1" noChangeArrowheads="1"/>
              </p:cNvSpPr>
              <p:nvPr/>
            </p:nvSpPr>
            <p:spPr bwMode="auto">
              <a:xfrm>
                <a:off x="2329" y="2599"/>
                <a:ext cx="43" cy="194"/>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90" name="Group 5741"/>
            <p:cNvGrpSpPr>
              <a:grpSpLocks noChangeAspect="1"/>
            </p:cNvGrpSpPr>
            <p:nvPr/>
          </p:nvGrpSpPr>
          <p:grpSpPr bwMode="auto">
            <a:xfrm>
              <a:off x="1026" y="1819"/>
              <a:ext cx="10" cy="37"/>
              <a:chOff x="2478" y="2807"/>
              <a:chExt cx="43" cy="178"/>
            </a:xfrm>
          </p:grpSpPr>
          <p:sp>
            <p:nvSpPr>
              <p:cNvPr id="55408" name="AutoShape 5742"/>
              <p:cNvSpPr>
                <a:spLocks noChangeAspect="1" noChangeArrowheads="1"/>
              </p:cNvSpPr>
              <p:nvPr/>
            </p:nvSpPr>
            <p:spPr bwMode="auto">
              <a:xfrm>
                <a:off x="2478" y="2807"/>
                <a:ext cx="43" cy="89"/>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09" name="AutoShape 5743"/>
              <p:cNvSpPr>
                <a:spLocks noChangeAspect="1" noChangeArrowheads="1"/>
              </p:cNvSpPr>
              <p:nvPr/>
            </p:nvSpPr>
            <p:spPr bwMode="auto">
              <a:xfrm>
                <a:off x="2478" y="2896"/>
                <a:ext cx="43" cy="89"/>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91" name="Group 5744"/>
            <p:cNvGrpSpPr>
              <a:grpSpLocks noChangeAspect="1"/>
            </p:cNvGrpSpPr>
            <p:nvPr/>
          </p:nvGrpSpPr>
          <p:grpSpPr bwMode="auto">
            <a:xfrm>
              <a:off x="1086" y="1829"/>
              <a:ext cx="11" cy="103"/>
              <a:chOff x="2195" y="2463"/>
              <a:chExt cx="40" cy="442"/>
            </a:xfrm>
          </p:grpSpPr>
          <p:sp>
            <p:nvSpPr>
              <p:cNvPr id="55406" name="AutoShape 5745"/>
              <p:cNvSpPr>
                <a:spLocks noChangeAspect="1" noChangeArrowheads="1"/>
              </p:cNvSpPr>
              <p:nvPr/>
            </p:nvSpPr>
            <p:spPr bwMode="auto">
              <a:xfrm>
                <a:off x="2195" y="2684"/>
                <a:ext cx="40" cy="221"/>
              </a:xfrm>
              <a:prstGeom prst="roundRect">
                <a:avLst>
                  <a:gd name="adj" fmla="val 16667"/>
                </a:avLst>
              </a:prstGeom>
              <a:solidFill>
                <a:srgbClr val="00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07" name="AutoShape 5746"/>
              <p:cNvSpPr>
                <a:spLocks noChangeAspect="1" noChangeArrowheads="1"/>
              </p:cNvSpPr>
              <p:nvPr/>
            </p:nvSpPr>
            <p:spPr bwMode="auto">
              <a:xfrm>
                <a:off x="2195" y="2463"/>
                <a:ext cx="40" cy="221"/>
              </a:xfrm>
              <a:prstGeom prst="roundRect">
                <a:avLst>
                  <a:gd name="adj" fmla="val 16667"/>
                </a:avLst>
              </a:prstGeom>
              <a:gradFill rotWithShape="1">
                <a:gsLst>
                  <a:gs pos="0">
                    <a:srgbClr val="8488C4"/>
                  </a:gs>
                  <a:gs pos="53000">
                    <a:srgbClr val="D4DEFF"/>
                  </a:gs>
                  <a:gs pos="83000">
                    <a:srgbClr val="D4DEFF"/>
                  </a:gs>
                  <a:gs pos="100000">
                    <a:srgbClr val="96AB94"/>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92" name="Group 5747"/>
            <p:cNvGrpSpPr>
              <a:grpSpLocks noChangeAspect="1"/>
            </p:cNvGrpSpPr>
            <p:nvPr/>
          </p:nvGrpSpPr>
          <p:grpSpPr bwMode="auto">
            <a:xfrm>
              <a:off x="1119" y="1867"/>
              <a:ext cx="10" cy="73"/>
              <a:chOff x="2329" y="2599"/>
              <a:chExt cx="43" cy="386"/>
            </a:xfrm>
          </p:grpSpPr>
          <p:sp>
            <p:nvSpPr>
              <p:cNvPr id="55404" name="AutoShape 5748"/>
              <p:cNvSpPr>
                <a:spLocks noChangeAspect="1" noChangeArrowheads="1"/>
              </p:cNvSpPr>
              <p:nvPr/>
            </p:nvSpPr>
            <p:spPr bwMode="auto">
              <a:xfrm>
                <a:off x="2329" y="2791"/>
                <a:ext cx="43" cy="194"/>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05" name="AutoShape 5749"/>
              <p:cNvSpPr>
                <a:spLocks noChangeAspect="1" noChangeArrowheads="1"/>
              </p:cNvSpPr>
              <p:nvPr/>
            </p:nvSpPr>
            <p:spPr bwMode="auto">
              <a:xfrm>
                <a:off x="2329" y="2599"/>
                <a:ext cx="43" cy="194"/>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grpSp>
          <p:nvGrpSpPr>
            <p:cNvPr id="55393" name="Group 5750"/>
            <p:cNvGrpSpPr>
              <a:grpSpLocks noChangeAspect="1"/>
            </p:cNvGrpSpPr>
            <p:nvPr/>
          </p:nvGrpSpPr>
          <p:grpSpPr bwMode="auto">
            <a:xfrm>
              <a:off x="1055" y="1813"/>
              <a:ext cx="11" cy="78"/>
              <a:chOff x="2065" y="2441"/>
              <a:chExt cx="40" cy="272"/>
            </a:xfrm>
          </p:grpSpPr>
          <p:sp>
            <p:nvSpPr>
              <p:cNvPr id="55402" name="AutoShape 5751"/>
              <p:cNvSpPr>
                <a:spLocks noChangeAspect="1" noChangeArrowheads="1"/>
              </p:cNvSpPr>
              <p:nvPr/>
            </p:nvSpPr>
            <p:spPr bwMode="auto">
              <a:xfrm>
                <a:off x="2065" y="2576"/>
                <a:ext cx="40" cy="137"/>
              </a:xfrm>
              <a:prstGeom prst="roundRect">
                <a:avLst>
                  <a:gd name="adj" fmla="val 16667"/>
                </a:avLst>
              </a:prstGeom>
              <a:gradFill rotWithShape="1">
                <a:gsLst>
                  <a:gs pos="0">
                    <a:srgbClr val="8C3D91"/>
                  </a:gs>
                  <a:gs pos="12000">
                    <a:srgbClr val="7005D4"/>
                  </a:gs>
                  <a:gs pos="30000">
                    <a:srgbClr val="181CC7"/>
                  </a:gs>
                  <a:gs pos="60001">
                    <a:srgbClr val="0A128C"/>
                  </a:gs>
                  <a:gs pos="100000">
                    <a:srgbClr val="0000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403" name="AutoShape 5752"/>
              <p:cNvSpPr>
                <a:spLocks noChangeAspect="1" noChangeArrowheads="1"/>
              </p:cNvSpPr>
              <p:nvPr/>
            </p:nvSpPr>
            <p:spPr bwMode="auto">
              <a:xfrm>
                <a:off x="2065" y="2441"/>
                <a:ext cx="40" cy="137"/>
              </a:xfrm>
              <a:prstGeom prst="roundRect">
                <a:avLst>
                  <a:gd name="adj" fmla="val 16667"/>
                </a:avLst>
              </a:prstGeom>
              <a:gradFill rotWithShape="1">
                <a:gsLst>
                  <a:gs pos="0">
                    <a:srgbClr val="FFF200"/>
                  </a:gs>
                  <a:gs pos="45000">
                    <a:srgbClr val="FF7A00"/>
                  </a:gs>
                  <a:gs pos="70000">
                    <a:srgbClr val="FF0300"/>
                  </a:gs>
                  <a:gs pos="100000">
                    <a:srgbClr val="4D080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grpSp>
        <p:sp>
          <p:nvSpPr>
            <p:cNvPr id="55394" name="Freeform 5753"/>
            <p:cNvSpPr>
              <a:spLocks noChangeAspect="1"/>
            </p:cNvSpPr>
            <p:nvPr/>
          </p:nvSpPr>
          <p:spPr bwMode="auto">
            <a:xfrm flipH="1">
              <a:off x="1056"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95" name="Freeform 5754"/>
            <p:cNvSpPr>
              <a:spLocks noChangeAspect="1"/>
            </p:cNvSpPr>
            <p:nvPr/>
          </p:nvSpPr>
          <p:spPr bwMode="auto">
            <a:xfrm flipH="1">
              <a:off x="977"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96" name="Freeform 5755"/>
            <p:cNvSpPr>
              <a:spLocks noChangeAspect="1"/>
            </p:cNvSpPr>
            <p:nvPr/>
          </p:nvSpPr>
          <p:spPr bwMode="auto">
            <a:xfrm flipH="1">
              <a:off x="783" y="1811"/>
              <a:ext cx="143"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97" name="Freeform 5756"/>
            <p:cNvSpPr>
              <a:spLocks noChangeAspect="1"/>
            </p:cNvSpPr>
            <p:nvPr/>
          </p:nvSpPr>
          <p:spPr bwMode="auto">
            <a:xfrm flipH="1">
              <a:off x="704" y="1811"/>
              <a:ext cx="143"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98" name="Freeform 5757"/>
            <p:cNvSpPr>
              <a:spLocks noChangeAspect="1"/>
            </p:cNvSpPr>
            <p:nvPr/>
          </p:nvSpPr>
          <p:spPr bwMode="auto">
            <a:xfrm flipH="1">
              <a:off x="511" y="1811"/>
              <a:ext cx="143"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399" name="Freeform 5758"/>
            <p:cNvSpPr>
              <a:spLocks noChangeAspect="1"/>
            </p:cNvSpPr>
            <p:nvPr/>
          </p:nvSpPr>
          <p:spPr bwMode="auto">
            <a:xfrm flipH="1">
              <a:off x="432" y="1811"/>
              <a:ext cx="143"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55400" name="Freeform 5759"/>
            <p:cNvSpPr>
              <a:spLocks noChangeAspect="1"/>
            </p:cNvSpPr>
            <p:nvPr/>
          </p:nvSpPr>
          <p:spPr bwMode="auto">
            <a:xfrm flipH="1">
              <a:off x="239" y="1811"/>
              <a:ext cx="142"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xtLst>
              <a:ext uri="{91240B29-F687-4F45-9708-019B960494DF}">
                <a14:hiddenLine xmlns="" xmlns:a14="http://schemas.microsoft.com/office/drawing/2010/main" w="3175">
                  <a:solidFill>
                    <a:srgbClr val="000000"/>
                  </a:solidFill>
                  <a:round/>
                  <a:headEnd/>
                  <a:tailEnd/>
                </a14:hiddenLine>
              </a:ext>
            </a:extLst>
          </p:spPr>
          <p:txBody>
            <a:bodyPr/>
            <a:lstStyle/>
            <a:p>
              <a:endParaRPr lang="zh-CN" altLang="en-US"/>
            </a:p>
          </p:txBody>
        </p:sp>
        <p:sp>
          <p:nvSpPr>
            <p:cNvPr id="55401" name="Freeform 5760"/>
            <p:cNvSpPr>
              <a:spLocks noChangeAspect="1"/>
            </p:cNvSpPr>
            <p:nvPr/>
          </p:nvSpPr>
          <p:spPr bwMode="auto">
            <a:xfrm flipH="1">
              <a:off x="161" y="1811"/>
              <a:ext cx="141" cy="132"/>
            </a:xfrm>
            <a:custGeom>
              <a:avLst/>
              <a:gdLst>
                <a:gd name="T0" fmla="*/ 0 w 2730"/>
                <a:gd name="T1" fmla="*/ 0 h 2533"/>
                <a:gd name="T2" fmla="*/ 0 w 2730"/>
                <a:gd name="T3" fmla="*/ 0 h 2533"/>
                <a:gd name="T4" fmla="*/ 0 w 2730"/>
                <a:gd name="T5" fmla="*/ 0 h 2533"/>
                <a:gd name="T6" fmla="*/ 0 w 2730"/>
                <a:gd name="T7" fmla="*/ 0 h 2533"/>
                <a:gd name="T8" fmla="*/ 0 w 2730"/>
                <a:gd name="T9" fmla="*/ 0 h 2533"/>
                <a:gd name="T10" fmla="*/ 0 w 2730"/>
                <a:gd name="T11" fmla="*/ 0 h 2533"/>
                <a:gd name="T12" fmla="*/ 0 w 2730"/>
                <a:gd name="T13" fmla="*/ 0 h 2533"/>
                <a:gd name="T14" fmla="*/ 0 w 2730"/>
                <a:gd name="T15" fmla="*/ 0 h 2533"/>
                <a:gd name="T16" fmla="*/ 0 w 2730"/>
                <a:gd name="T17" fmla="*/ 0 h 2533"/>
                <a:gd name="T18" fmla="*/ 0 w 2730"/>
                <a:gd name="T19" fmla="*/ 0 h 2533"/>
                <a:gd name="T20" fmla="*/ 0 w 2730"/>
                <a:gd name="T21" fmla="*/ 0 h 2533"/>
                <a:gd name="T22" fmla="*/ 0 w 2730"/>
                <a:gd name="T23" fmla="*/ 0 h 2533"/>
                <a:gd name="T24" fmla="*/ 0 w 2730"/>
                <a:gd name="T25" fmla="*/ 0 h 2533"/>
                <a:gd name="T26" fmla="*/ 0 w 2730"/>
                <a:gd name="T27" fmla="*/ 0 h 2533"/>
                <a:gd name="T28" fmla="*/ 0 w 2730"/>
                <a:gd name="T29" fmla="*/ 0 h 2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0"/>
                <a:gd name="T46" fmla="*/ 0 h 2533"/>
                <a:gd name="T47" fmla="*/ 2730 w 2730"/>
                <a:gd name="T48" fmla="*/ 2533 h 25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0" h="2533">
                  <a:moveTo>
                    <a:pt x="41" y="2512"/>
                  </a:moveTo>
                  <a:cubicBezTo>
                    <a:pt x="0" y="2505"/>
                    <a:pt x="225" y="2451"/>
                    <a:pt x="310" y="2397"/>
                  </a:cubicBezTo>
                  <a:cubicBezTo>
                    <a:pt x="395" y="2343"/>
                    <a:pt x="478" y="2265"/>
                    <a:pt x="550" y="2186"/>
                  </a:cubicBezTo>
                  <a:cubicBezTo>
                    <a:pt x="622" y="2107"/>
                    <a:pt x="624" y="2108"/>
                    <a:pt x="742" y="1924"/>
                  </a:cubicBezTo>
                  <a:cubicBezTo>
                    <a:pt x="860" y="1740"/>
                    <a:pt x="1080" y="1348"/>
                    <a:pt x="1261" y="1084"/>
                  </a:cubicBezTo>
                  <a:cubicBezTo>
                    <a:pt x="1442" y="820"/>
                    <a:pt x="1661" y="514"/>
                    <a:pt x="1831" y="342"/>
                  </a:cubicBezTo>
                  <a:cubicBezTo>
                    <a:pt x="2001" y="170"/>
                    <a:pt x="2137" y="108"/>
                    <a:pt x="2282" y="54"/>
                  </a:cubicBezTo>
                  <a:cubicBezTo>
                    <a:pt x="2427" y="0"/>
                    <a:pt x="2676" y="6"/>
                    <a:pt x="2703" y="18"/>
                  </a:cubicBezTo>
                  <a:cubicBezTo>
                    <a:pt x="2730" y="30"/>
                    <a:pt x="2522" y="77"/>
                    <a:pt x="2441" y="126"/>
                  </a:cubicBezTo>
                  <a:cubicBezTo>
                    <a:pt x="2360" y="175"/>
                    <a:pt x="2292" y="231"/>
                    <a:pt x="2214" y="314"/>
                  </a:cubicBezTo>
                  <a:cubicBezTo>
                    <a:pt x="2136" y="397"/>
                    <a:pt x="2060" y="494"/>
                    <a:pt x="1971" y="623"/>
                  </a:cubicBezTo>
                  <a:cubicBezTo>
                    <a:pt x="1882" y="752"/>
                    <a:pt x="1823" y="867"/>
                    <a:pt x="1678" y="1089"/>
                  </a:cubicBezTo>
                  <a:cubicBezTo>
                    <a:pt x="1533" y="1311"/>
                    <a:pt x="1289" y="1728"/>
                    <a:pt x="1102" y="1953"/>
                  </a:cubicBezTo>
                  <a:cubicBezTo>
                    <a:pt x="915" y="2178"/>
                    <a:pt x="731" y="2347"/>
                    <a:pt x="554" y="2440"/>
                  </a:cubicBezTo>
                  <a:cubicBezTo>
                    <a:pt x="377" y="2533"/>
                    <a:pt x="82" y="2519"/>
                    <a:pt x="41" y="2512"/>
                  </a:cubicBezTo>
                  <a:close/>
                </a:path>
              </a:pathLst>
            </a:custGeom>
            <a:gradFill rotWithShape="1">
              <a:gsLst>
                <a:gs pos="0">
                  <a:srgbClr val="000000"/>
                </a:gs>
                <a:gs pos="50000">
                  <a:srgbClr val="C7FF29"/>
                </a:gs>
                <a:gs pos="100000">
                  <a:srgbClr val="00000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nvGrpSpPr>
          <p:cNvPr id="53256" name="组合 16"/>
          <p:cNvGrpSpPr>
            <a:grpSpLocks/>
          </p:cNvGrpSpPr>
          <p:nvPr/>
        </p:nvGrpSpPr>
        <p:grpSpPr bwMode="auto">
          <a:xfrm>
            <a:off x="2727325" y="1601788"/>
            <a:ext cx="1992313" cy="1778000"/>
            <a:chOff x="3488623" y="1229954"/>
            <a:chExt cx="1992698" cy="1778034"/>
          </a:xfrm>
        </p:grpSpPr>
        <p:grpSp>
          <p:nvGrpSpPr>
            <p:cNvPr id="54626" name="组合 1385"/>
            <p:cNvGrpSpPr>
              <a:grpSpLocks/>
            </p:cNvGrpSpPr>
            <p:nvPr/>
          </p:nvGrpSpPr>
          <p:grpSpPr bwMode="auto">
            <a:xfrm>
              <a:off x="4582598" y="1229954"/>
              <a:ext cx="493458" cy="1569621"/>
              <a:chOff x="2093006" y="980728"/>
              <a:chExt cx="706115" cy="2638458"/>
            </a:xfrm>
          </p:grpSpPr>
          <p:grpSp>
            <p:nvGrpSpPr>
              <p:cNvPr id="55077" name="Group 3448"/>
              <p:cNvGrpSpPr>
                <a:grpSpLocks/>
              </p:cNvGrpSpPr>
              <p:nvPr/>
            </p:nvGrpSpPr>
            <p:grpSpPr bwMode="auto">
              <a:xfrm>
                <a:off x="2093006" y="980728"/>
                <a:ext cx="706115" cy="549163"/>
                <a:chOff x="2463" y="961"/>
                <a:chExt cx="816" cy="866"/>
              </a:xfrm>
            </p:grpSpPr>
            <p:sp>
              <p:nvSpPr>
                <p:cNvPr id="55290" name="AutoShape 3432"/>
                <p:cNvSpPr>
                  <a:spLocks noChangeAspect="1" noChangeArrowheads="1"/>
                </p:cNvSpPr>
                <p:nvPr/>
              </p:nvSpPr>
              <p:spPr bwMode="auto">
                <a:xfrm rot="-2989292">
                  <a:off x="3083" y="100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91" name="AutoShape 3401"/>
                <p:cNvSpPr>
                  <a:spLocks noChangeAspect="1" noChangeArrowheads="1"/>
                </p:cNvSpPr>
                <p:nvPr/>
              </p:nvSpPr>
              <p:spPr bwMode="auto">
                <a:xfrm rot="5400000" flipH="1">
                  <a:off x="2774" y="94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92" name="AutoShape 3442"/>
                <p:cNvSpPr>
                  <a:spLocks noChangeAspect="1" noChangeArrowheads="1"/>
                </p:cNvSpPr>
                <p:nvPr/>
              </p:nvSpPr>
              <p:spPr bwMode="auto">
                <a:xfrm rot="5400000" flipH="1">
                  <a:off x="2928" y="94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93" name="AutoShape 3443"/>
                <p:cNvSpPr>
                  <a:spLocks noChangeAspect="1" noChangeArrowheads="1"/>
                </p:cNvSpPr>
                <p:nvPr/>
              </p:nvSpPr>
              <p:spPr bwMode="auto">
                <a:xfrm flipH="1" flipV="1">
                  <a:off x="2926" y="103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94" name="Freeform 3444"/>
                <p:cNvSpPr>
                  <a:spLocks noChangeAspect="1"/>
                </p:cNvSpPr>
                <p:nvPr/>
              </p:nvSpPr>
              <p:spPr bwMode="auto">
                <a:xfrm>
                  <a:off x="2934" y="109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95" name="AutoShape 3370"/>
                <p:cNvSpPr>
                  <a:spLocks noChangeAspect="1" noChangeArrowheads="1"/>
                </p:cNvSpPr>
                <p:nvPr/>
              </p:nvSpPr>
              <p:spPr bwMode="auto">
                <a:xfrm rot="79691">
                  <a:off x="3232" y="13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2056" name="AutoShape 3371"/>
                <p:cNvSpPr>
                  <a:spLocks noChangeAspect="1" noChangeArrowheads="1"/>
                </p:cNvSpPr>
                <p:nvPr/>
              </p:nvSpPr>
              <p:spPr bwMode="auto">
                <a:xfrm rot="5479691" flipV="1">
                  <a:off x="3142" y="1332"/>
                  <a:ext cx="46" cy="155"/>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297" name="Group 3372"/>
                <p:cNvGrpSpPr>
                  <a:grpSpLocks noChangeAspect="1"/>
                </p:cNvGrpSpPr>
                <p:nvPr/>
              </p:nvGrpSpPr>
              <p:grpSpPr bwMode="auto">
                <a:xfrm rot="5479691">
                  <a:off x="3150" y="1395"/>
                  <a:ext cx="25" cy="32"/>
                  <a:chOff x="263" y="1301"/>
                  <a:chExt cx="540" cy="690"/>
                </a:xfrm>
              </p:grpSpPr>
              <p:sp>
                <p:nvSpPr>
                  <p:cNvPr id="55356" name="Freeform 337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57" name="Line 337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298" name="Oval 3375"/>
                <p:cNvSpPr>
                  <a:spLocks noChangeAspect="1" noChangeArrowheads="1"/>
                </p:cNvSpPr>
                <p:nvPr/>
              </p:nvSpPr>
              <p:spPr bwMode="auto">
                <a:xfrm rot="79691" flipV="1">
                  <a:off x="3222" y="147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99" name="Freeform 3376"/>
                <p:cNvSpPr>
                  <a:spLocks noChangeAspect="1"/>
                </p:cNvSpPr>
                <p:nvPr/>
              </p:nvSpPr>
              <p:spPr bwMode="auto">
                <a:xfrm rot="-5479691" flipH="1" flipV="1">
                  <a:off x="3242" y="148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00" name="AutoShape 3362"/>
                <p:cNvSpPr>
                  <a:spLocks noChangeAspect="1" noChangeArrowheads="1"/>
                </p:cNvSpPr>
                <p:nvPr/>
              </p:nvSpPr>
              <p:spPr bwMode="auto">
                <a:xfrm rot="18850181" flipH="1">
                  <a:off x="2598" y="165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2061" name="AutoShape 3363"/>
                <p:cNvSpPr>
                  <a:spLocks noChangeAspect="1" noChangeArrowheads="1"/>
                </p:cNvSpPr>
                <p:nvPr/>
              </p:nvSpPr>
              <p:spPr bwMode="auto">
                <a:xfrm rot="13450181" flipH="1" flipV="1">
                  <a:off x="2660" y="1592"/>
                  <a:ext cx="50" cy="156"/>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302" name="Group 3364"/>
                <p:cNvGrpSpPr>
                  <a:grpSpLocks noChangeAspect="1"/>
                </p:cNvGrpSpPr>
                <p:nvPr/>
              </p:nvGrpSpPr>
              <p:grpSpPr bwMode="auto">
                <a:xfrm rot="8149819" flipH="1" flipV="1">
                  <a:off x="2675" y="1654"/>
                  <a:ext cx="25" cy="32"/>
                  <a:chOff x="263" y="1301"/>
                  <a:chExt cx="540" cy="690"/>
                </a:xfrm>
              </p:grpSpPr>
              <p:sp>
                <p:nvSpPr>
                  <p:cNvPr id="55354" name="Freeform 336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55" name="Line 336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303" name="Oval 3367"/>
                <p:cNvSpPr>
                  <a:spLocks noChangeAspect="1" noChangeArrowheads="1"/>
                </p:cNvSpPr>
                <p:nvPr/>
              </p:nvSpPr>
              <p:spPr bwMode="auto">
                <a:xfrm rot="-2749819" flipH="1" flipV="1">
                  <a:off x="2657" y="17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04" name="Freeform 3368"/>
                <p:cNvSpPr>
                  <a:spLocks noChangeAspect="1"/>
                </p:cNvSpPr>
                <p:nvPr/>
              </p:nvSpPr>
              <p:spPr bwMode="auto">
                <a:xfrm rot="-8149819">
                  <a:off x="2679" y="177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05" name="AutoShape 3377"/>
                <p:cNvSpPr>
                  <a:spLocks noChangeAspect="1" noChangeArrowheads="1"/>
                </p:cNvSpPr>
                <p:nvPr/>
              </p:nvSpPr>
              <p:spPr bwMode="auto">
                <a:xfrm rot="20203052" flipH="1">
                  <a:off x="2501" y="150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306" name="AutoShape 3378"/>
                <p:cNvSpPr>
                  <a:spLocks noChangeAspect="1" noChangeArrowheads="1"/>
                </p:cNvSpPr>
                <p:nvPr/>
              </p:nvSpPr>
              <p:spPr bwMode="auto">
                <a:xfrm rot="-6796949" flipH="1" flipV="1">
                  <a:off x="2582" y="1471"/>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307" name="Freeform 3379"/>
                <p:cNvSpPr>
                  <a:spLocks noChangeAspect="1"/>
                </p:cNvSpPr>
                <p:nvPr/>
              </p:nvSpPr>
              <p:spPr bwMode="auto">
                <a:xfrm rot="-1396948">
                  <a:off x="2594" y="153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08" name="Oval 3380"/>
                <p:cNvSpPr>
                  <a:spLocks noChangeAspect="1" noChangeArrowheads="1"/>
                </p:cNvSpPr>
                <p:nvPr/>
              </p:nvSpPr>
              <p:spPr bwMode="auto">
                <a:xfrm rot="-1396948" flipH="1" flipV="1">
                  <a:off x="2534" y="165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09" name="Freeform 3381"/>
                <p:cNvSpPr>
                  <a:spLocks noChangeAspect="1"/>
                </p:cNvSpPr>
                <p:nvPr/>
              </p:nvSpPr>
              <p:spPr bwMode="auto">
                <a:xfrm rot="-6796949">
                  <a:off x="2555" y="165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10" name="AutoShape 3383"/>
                <p:cNvSpPr>
                  <a:spLocks noChangeAspect="1" noChangeArrowheads="1"/>
                </p:cNvSpPr>
                <p:nvPr/>
              </p:nvSpPr>
              <p:spPr bwMode="auto">
                <a:xfrm flipH="1">
                  <a:off x="2467" y="132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311" name="AutoShape 3384"/>
                <p:cNvSpPr>
                  <a:spLocks noChangeAspect="1" noChangeArrowheads="1"/>
                </p:cNvSpPr>
                <p:nvPr/>
              </p:nvSpPr>
              <p:spPr bwMode="auto">
                <a:xfrm rot="-5400000" flipH="1" flipV="1">
                  <a:off x="2556" y="132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312" name="Freeform 3385"/>
                <p:cNvSpPr>
                  <a:spLocks noChangeAspect="1"/>
                </p:cNvSpPr>
                <p:nvPr/>
              </p:nvSpPr>
              <p:spPr bwMode="auto">
                <a:xfrm>
                  <a:off x="2568" y="1383"/>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13" name="Oval 3386"/>
                <p:cNvSpPr>
                  <a:spLocks noChangeAspect="1" noChangeArrowheads="1"/>
                </p:cNvSpPr>
                <p:nvPr/>
              </p:nvSpPr>
              <p:spPr bwMode="auto">
                <a:xfrm flipH="1" flipV="1">
                  <a:off x="2463" y="14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14" name="Freeform 3387"/>
                <p:cNvSpPr>
                  <a:spLocks noChangeAspect="1"/>
                </p:cNvSpPr>
                <p:nvPr/>
              </p:nvSpPr>
              <p:spPr bwMode="auto">
                <a:xfrm rot="-5400000">
                  <a:off x="2485" y="148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15" name="AutoShape 3389"/>
                <p:cNvSpPr>
                  <a:spLocks noChangeAspect="1" noChangeArrowheads="1"/>
                </p:cNvSpPr>
                <p:nvPr/>
              </p:nvSpPr>
              <p:spPr bwMode="auto">
                <a:xfrm rot="1533926" flipH="1">
                  <a:off x="2508" y="114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316" name="AutoShape 3390"/>
                <p:cNvSpPr>
                  <a:spLocks noChangeAspect="1" noChangeArrowheads="1"/>
                </p:cNvSpPr>
                <p:nvPr/>
              </p:nvSpPr>
              <p:spPr bwMode="auto">
                <a:xfrm rot="-3866074" flipH="1" flipV="1">
                  <a:off x="2587" y="118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5317" name="Oval 3391"/>
                <p:cNvSpPr>
                  <a:spLocks noChangeAspect="1" noChangeArrowheads="1"/>
                </p:cNvSpPr>
                <p:nvPr/>
              </p:nvSpPr>
              <p:spPr bwMode="auto">
                <a:xfrm rot="1533926" flipH="1" flipV="1">
                  <a:off x="2465" y="1287"/>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18" name="Freeform 3392"/>
                <p:cNvSpPr>
                  <a:spLocks noChangeAspect="1"/>
                </p:cNvSpPr>
                <p:nvPr/>
              </p:nvSpPr>
              <p:spPr bwMode="auto">
                <a:xfrm rot="-3866074">
                  <a:off x="2488" y="129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19" name="Freeform 3393"/>
                <p:cNvSpPr>
                  <a:spLocks noChangeAspect="1"/>
                </p:cNvSpPr>
                <p:nvPr/>
              </p:nvSpPr>
              <p:spPr bwMode="auto">
                <a:xfrm rot="17733926" flipH="1">
                  <a:off x="2601" y="1249"/>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20" name="AutoShape 3395"/>
                <p:cNvSpPr>
                  <a:spLocks noChangeAspect="1" noChangeArrowheads="1"/>
                </p:cNvSpPr>
                <p:nvPr/>
              </p:nvSpPr>
              <p:spPr bwMode="auto">
                <a:xfrm rot="2989292" flipH="1">
                  <a:off x="2615" y="10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321" name="AutoShape 3396"/>
                <p:cNvSpPr>
                  <a:spLocks noChangeAspect="1" noChangeArrowheads="1"/>
                </p:cNvSpPr>
                <p:nvPr/>
              </p:nvSpPr>
              <p:spPr bwMode="auto">
                <a:xfrm rot="-2410708" flipH="1" flipV="1">
                  <a:off x="2668" y="107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322" name="Freeform 3397"/>
                <p:cNvSpPr>
                  <a:spLocks noChangeAspect="1"/>
                </p:cNvSpPr>
                <p:nvPr/>
              </p:nvSpPr>
              <p:spPr bwMode="auto">
                <a:xfrm rot="19189292" flipV="1">
                  <a:off x="2683" y="113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23" name="Oval 3398"/>
                <p:cNvSpPr>
                  <a:spLocks noChangeAspect="1" noChangeArrowheads="1"/>
                </p:cNvSpPr>
                <p:nvPr/>
              </p:nvSpPr>
              <p:spPr bwMode="auto">
                <a:xfrm rot="2989292" flipH="1" flipV="1">
                  <a:off x="2545" y="112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24" name="Freeform 3399"/>
                <p:cNvSpPr>
                  <a:spLocks noChangeAspect="1"/>
                </p:cNvSpPr>
                <p:nvPr/>
              </p:nvSpPr>
              <p:spPr bwMode="auto">
                <a:xfrm rot="-2410708">
                  <a:off x="2569" y="112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25" name="AutoShape 3402"/>
                <p:cNvSpPr>
                  <a:spLocks noChangeAspect="1" noChangeArrowheads="1"/>
                </p:cNvSpPr>
                <p:nvPr/>
              </p:nvSpPr>
              <p:spPr bwMode="auto">
                <a:xfrm flipH="1" flipV="1">
                  <a:off x="2767" y="1031"/>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326" name="Freeform 3403"/>
                <p:cNvSpPr>
                  <a:spLocks noChangeAspect="1"/>
                </p:cNvSpPr>
                <p:nvPr/>
              </p:nvSpPr>
              <p:spPr bwMode="auto">
                <a:xfrm flipV="1">
                  <a:off x="2782" y="109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27" name="Oval 3404"/>
                <p:cNvSpPr>
                  <a:spLocks noChangeAspect="1" noChangeArrowheads="1"/>
                </p:cNvSpPr>
                <p:nvPr/>
              </p:nvSpPr>
              <p:spPr bwMode="auto">
                <a:xfrm rot="5400000" flipH="1" flipV="1">
                  <a:off x="2679" y="100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28" name="Freeform 3405"/>
                <p:cNvSpPr>
                  <a:spLocks noChangeAspect="1"/>
                </p:cNvSpPr>
                <p:nvPr/>
              </p:nvSpPr>
              <p:spPr bwMode="auto">
                <a:xfrm>
                  <a:off x="2703" y="101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29" name="AutoShape 3410"/>
                <p:cNvSpPr>
                  <a:spLocks noChangeAspect="1" noChangeArrowheads="1"/>
                </p:cNvSpPr>
                <p:nvPr/>
              </p:nvSpPr>
              <p:spPr bwMode="auto">
                <a:xfrm rot="2749819">
                  <a:off x="3100" y="16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2090" name="AutoShape 3411"/>
                <p:cNvSpPr>
                  <a:spLocks noChangeAspect="1" noChangeArrowheads="1"/>
                </p:cNvSpPr>
                <p:nvPr/>
              </p:nvSpPr>
              <p:spPr bwMode="auto">
                <a:xfrm rot="8149819" flipV="1">
                  <a:off x="3035" y="1601"/>
                  <a:ext cx="47" cy="151"/>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331" name="Group 3412"/>
                <p:cNvGrpSpPr>
                  <a:grpSpLocks noChangeAspect="1"/>
                </p:cNvGrpSpPr>
                <p:nvPr/>
              </p:nvGrpSpPr>
              <p:grpSpPr bwMode="auto">
                <a:xfrm rot="13450181" flipV="1">
                  <a:off x="3043" y="1659"/>
                  <a:ext cx="25" cy="32"/>
                  <a:chOff x="263" y="1301"/>
                  <a:chExt cx="540" cy="690"/>
                </a:xfrm>
              </p:grpSpPr>
              <p:sp>
                <p:nvSpPr>
                  <p:cNvPr id="55352" name="Freeform 341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53" name="Line 341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332" name="Oval 3415"/>
                <p:cNvSpPr>
                  <a:spLocks noChangeAspect="1" noChangeArrowheads="1"/>
                </p:cNvSpPr>
                <p:nvPr/>
              </p:nvSpPr>
              <p:spPr bwMode="auto">
                <a:xfrm rot="2749819" flipV="1">
                  <a:off x="3028" y="178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33" name="Freeform 3416"/>
                <p:cNvSpPr>
                  <a:spLocks noChangeAspect="1"/>
                </p:cNvSpPr>
                <p:nvPr/>
              </p:nvSpPr>
              <p:spPr bwMode="auto">
                <a:xfrm rot="-2749819">
                  <a:off x="3052" y="178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34" name="AutoShape 3417"/>
                <p:cNvSpPr>
                  <a:spLocks noChangeAspect="1" noChangeArrowheads="1"/>
                </p:cNvSpPr>
                <p:nvPr/>
              </p:nvSpPr>
              <p:spPr bwMode="auto">
                <a:xfrm rot="1396948">
                  <a:off x="3196" y="151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335" name="AutoShape 3418"/>
                <p:cNvSpPr>
                  <a:spLocks noChangeAspect="1" noChangeArrowheads="1"/>
                </p:cNvSpPr>
                <p:nvPr/>
              </p:nvSpPr>
              <p:spPr bwMode="auto">
                <a:xfrm rot="6796949" flipV="1">
                  <a:off x="3114" y="147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336" name="Freeform 3419"/>
                <p:cNvSpPr>
                  <a:spLocks noChangeAspect="1"/>
                </p:cNvSpPr>
                <p:nvPr/>
              </p:nvSpPr>
              <p:spPr bwMode="auto">
                <a:xfrm rot="1214672">
                  <a:off x="3121" y="1536"/>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37" name="Oval 3420"/>
                <p:cNvSpPr>
                  <a:spLocks noChangeAspect="1" noChangeArrowheads="1"/>
                </p:cNvSpPr>
                <p:nvPr/>
              </p:nvSpPr>
              <p:spPr bwMode="auto">
                <a:xfrm rot="1396948" flipV="1">
                  <a:off x="3152" y="165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38" name="Freeform 3421"/>
                <p:cNvSpPr>
                  <a:spLocks noChangeAspect="1"/>
                </p:cNvSpPr>
                <p:nvPr/>
              </p:nvSpPr>
              <p:spPr bwMode="auto">
                <a:xfrm rot="-4391565" flipH="1" flipV="1">
                  <a:off x="3173" y="1665"/>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39" name="AutoShape 3427"/>
                <p:cNvSpPr>
                  <a:spLocks noChangeAspect="1" noChangeArrowheads="1"/>
                </p:cNvSpPr>
                <p:nvPr/>
              </p:nvSpPr>
              <p:spPr bwMode="auto">
                <a:xfrm rot="-1533926">
                  <a:off x="3189" y="1150"/>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340" name="AutoShape 3428"/>
                <p:cNvSpPr>
                  <a:spLocks noChangeAspect="1" noChangeArrowheads="1"/>
                </p:cNvSpPr>
                <p:nvPr/>
              </p:nvSpPr>
              <p:spPr bwMode="auto">
                <a:xfrm rot="3866074" flipV="1">
                  <a:off x="3109" y="119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5341" name="Oval 3429"/>
                <p:cNvSpPr>
                  <a:spLocks noChangeAspect="1" noChangeArrowheads="1"/>
                </p:cNvSpPr>
                <p:nvPr/>
              </p:nvSpPr>
              <p:spPr bwMode="auto">
                <a:xfrm rot="20066074" flipV="1">
                  <a:off x="3221" y="12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42" name="Freeform 3430"/>
                <p:cNvSpPr>
                  <a:spLocks noChangeAspect="1"/>
                </p:cNvSpPr>
                <p:nvPr/>
              </p:nvSpPr>
              <p:spPr bwMode="auto">
                <a:xfrm rot="-7125209" flipH="1" flipV="1">
                  <a:off x="3244" y="130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43" name="Freeform 3431"/>
                <p:cNvSpPr>
                  <a:spLocks noChangeAspect="1"/>
                </p:cNvSpPr>
                <p:nvPr/>
              </p:nvSpPr>
              <p:spPr bwMode="auto">
                <a:xfrm rot="3866074">
                  <a:off x="3115" y="125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44" name="AutoShape 3433"/>
                <p:cNvSpPr>
                  <a:spLocks noChangeAspect="1" noChangeArrowheads="1"/>
                </p:cNvSpPr>
                <p:nvPr/>
              </p:nvSpPr>
              <p:spPr bwMode="auto">
                <a:xfrm rot="2410708" flipV="1">
                  <a:off x="3025" y="1078"/>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345" name="Freeform 3434"/>
                <p:cNvSpPr>
                  <a:spLocks noChangeAspect="1"/>
                </p:cNvSpPr>
                <p:nvPr/>
              </p:nvSpPr>
              <p:spPr bwMode="auto">
                <a:xfrm rot="19189292" flipV="1">
                  <a:off x="3035" y="1139"/>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46" name="Oval 3435"/>
                <p:cNvSpPr>
                  <a:spLocks noChangeAspect="1" noChangeArrowheads="1"/>
                </p:cNvSpPr>
                <p:nvPr/>
              </p:nvSpPr>
              <p:spPr bwMode="auto">
                <a:xfrm rot="18610708" flipV="1">
                  <a:off x="3140" y="112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47" name="Freeform 3436"/>
                <p:cNvSpPr>
                  <a:spLocks noChangeAspect="1"/>
                </p:cNvSpPr>
                <p:nvPr/>
              </p:nvSpPr>
              <p:spPr bwMode="auto">
                <a:xfrm rot="2989292">
                  <a:off x="3162" y="113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48" name="Oval 3440"/>
                <p:cNvSpPr>
                  <a:spLocks noChangeAspect="1" noChangeArrowheads="1"/>
                </p:cNvSpPr>
                <p:nvPr/>
              </p:nvSpPr>
              <p:spPr bwMode="auto">
                <a:xfrm rot="16200000" flipV="1">
                  <a:off x="3006" y="101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49" name="Freeform 3441"/>
                <p:cNvSpPr>
                  <a:spLocks noChangeAspect="1"/>
                </p:cNvSpPr>
                <p:nvPr/>
              </p:nvSpPr>
              <p:spPr bwMode="auto">
                <a:xfrm>
                  <a:off x="3028" y="101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350" name="Oval 3445"/>
                <p:cNvSpPr>
                  <a:spLocks noChangeAspect="1" noChangeArrowheads="1"/>
                </p:cNvSpPr>
                <p:nvPr/>
              </p:nvSpPr>
              <p:spPr bwMode="auto">
                <a:xfrm rot="5400000" flipH="1" flipV="1">
                  <a:off x="2838" y="100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351" name="Freeform 3446"/>
                <p:cNvSpPr>
                  <a:spLocks noChangeAspect="1"/>
                </p:cNvSpPr>
                <p:nvPr/>
              </p:nvSpPr>
              <p:spPr bwMode="auto">
                <a:xfrm flipV="1">
                  <a:off x="2862" y="961"/>
                  <a:ext cx="29" cy="47"/>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5078" name="Group 3449"/>
              <p:cNvGrpSpPr>
                <a:grpSpLocks/>
              </p:cNvGrpSpPr>
              <p:nvPr/>
            </p:nvGrpSpPr>
            <p:grpSpPr bwMode="auto">
              <a:xfrm>
                <a:off x="2209827" y="1512345"/>
                <a:ext cx="510549" cy="426775"/>
                <a:chOff x="2584" y="1801"/>
                <a:chExt cx="590" cy="673"/>
              </a:xfrm>
            </p:grpSpPr>
            <p:sp>
              <p:nvSpPr>
                <p:cNvPr id="55253" name="AutoShape 3355"/>
                <p:cNvSpPr>
                  <a:spLocks noChangeAspect="1" noChangeArrowheads="1"/>
                </p:cNvSpPr>
                <p:nvPr/>
              </p:nvSpPr>
              <p:spPr bwMode="auto">
                <a:xfrm rot="10800000" flipH="1">
                  <a:off x="3021" y="180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5254" name="AutoShape 3356"/>
                <p:cNvSpPr>
                  <a:spLocks noChangeAspect="1" noChangeArrowheads="1"/>
                </p:cNvSpPr>
                <p:nvPr/>
              </p:nvSpPr>
              <p:spPr bwMode="auto">
                <a:xfrm rot="5400000" flipH="1" flipV="1">
                  <a:off x="2930" y="180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55" name="Freeform 3357"/>
                <p:cNvSpPr>
                  <a:spLocks noChangeAspect="1"/>
                </p:cNvSpPr>
                <p:nvPr/>
              </p:nvSpPr>
              <p:spPr bwMode="auto">
                <a:xfrm>
                  <a:off x="2938" y="186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56" name="AutoShape 3342"/>
                <p:cNvSpPr>
                  <a:spLocks noChangeAspect="1" noChangeArrowheads="1"/>
                </p:cNvSpPr>
                <p:nvPr/>
              </p:nvSpPr>
              <p:spPr bwMode="auto">
                <a:xfrm rot="10800000" flipH="1">
                  <a:off x="3022" y="1984"/>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5257" name="AutoShape 3343"/>
                <p:cNvSpPr>
                  <a:spLocks noChangeAspect="1" noChangeArrowheads="1"/>
                </p:cNvSpPr>
                <p:nvPr/>
              </p:nvSpPr>
              <p:spPr bwMode="auto">
                <a:xfrm rot="5400000" flipH="1" flipV="1">
                  <a:off x="2931" y="1983"/>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58" name="Freeform 3344"/>
                <p:cNvSpPr>
                  <a:spLocks noChangeAspect="1"/>
                </p:cNvSpPr>
                <p:nvPr/>
              </p:nvSpPr>
              <p:spPr bwMode="auto">
                <a:xfrm>
                  <a:off x="2939" y="2042"/>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59" name="Oval 3345"/>
                <p:cNvSpPr>
                  <a:spLocks noChangeAspect="1" noChangeArrowheads="1"/>
                </p:cNvSpPr>
                <p:nvPr/>
              </p:nvSpPr>
              <p:spPr bwMode="auto">
                <a:xfrm rot="10800000" flipH="1" flipV="1">
                  <a:off x="3013"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60" name="Freeform 3346"/>
                <p:cNvSpPr>
                  <a:spLocks noChangeAspect="1"/>
                </p:cNvSpPr>
                <p:nvPr/>
              </p:nvSpPr>
              <p:spPr bwMode="auto">
                <a:xfrm rot="5400000">
                  <a:off x="3035" y="195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61" name="AutoShape 3334"/>
                <p:cNvSpPr>
                  <a:spLocks noChangeAspect="1" noChangeArrowheads="1"/>
                </p:cNvSpPr>
                <p:nvPr/>
              </p:nvSpPr>
              <p:spPr bwMode="auto">
                <a:xfrm rot="10800000" flipH="1">
                  <a:off x="3023" y="21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2022" name="AutoShape 3335"/>
                <p:cNvSpPr>
                  <a:spLocks noChangeAspect="1" noChangeArrowheads="1"/>
                </p:cNvSpPr>
                <p:nvPr/>
              </p:nvSpPr>
              <p:spPr bwMode="auto">
                <a:xfrm rot="5400000" flipH="1" flipV="1">
                  <a:off x="2933" y="2159"/>
                  <a:ext cx="46"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263" name="Group 3336"/>
                <p:cNvGrpSpPr>
                  <a:grpSpLocks noChangeAspect="1"/>
                </p:cNvGrpSpPr>
                <p:nvPr/>
              </p:nvGrpSpPr>
              <p:grpSpPr bwMode="auto">
                <a:xfrm flipH="1">
                  <a:off x="2941" y="2220"/>
                  <a:ext cx="25" cy="32"/>
                  <a:chOff x="263" y="1301"/>
                  <a:chExt cx="540" cy="690"/>
                </a:xfrm>
              </p:grpSpPr>
              <p:sp>
                <p:nvSpPr>
                  <p:cNvPr id="55288" name="Freeform 333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89" name="Line 333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264" name="Oval 3339"/>
                <p:cNvSpPr>
                  <a:spLocks noChangeAspect="1" noChangeArrowheads="1"/>
                </p:cNvSpPr>
                <p:nvPr/>
              </p:nvSpPr>
              <p:spPr bwMode="auto">
                <a:xfrm rot="10800000" flipH="1" flipV="1">
                  <a:off x="3015" y="213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65" name="Freeform 3340"/>
                <p:cNvSpPr>
                  <a:spLocks noChangeAspect="1"/>
                </p:cNvSpPr>
                <p:nvPr/>
              </p:nvSpPr>
              <p:spPr bwMode="auto">
                <a:xfrm rot="5400000">
                  <a:off x="3035" y="214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66" name="Oval 3225"/>
                <p:cNvSpPr>
                  <a:spLocks noChangeAspect="1" noChangeArrowheads="1"/>
                </p:cNvSpPr>
                <p:nvPr/>
              </p:nvSpPr>
              <p:spPr bwMode="auto">
                <a:xfrm rot="8387617" flipH="1" flipV="1">
                  <a:off x="3018" y="230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67" name="Freeform 3226"/>
                <p:cNvSpPr>
                  <a:spLocks noChangeAspect="1"/>
                </p:cNvSpPr>
                <p:nvPr/>
              </p:nvSpPr>
              <p:spPr bwMode="auto">
                <a:xfrm rot="2987617">
                  <a:off x="3037" y="231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55268" name="Group 3216"/>
                <p:cNvGrpSpPr>
                  <a:grpSpLocks noChangeAspect="1"/>
                </p:cNvGrpSpPr>
                <p:nvPr/>
              </p:nvGrpSpPr>
              <p:grpSpPr bwMode="auto">
                <a:xfrm rot="18931519" flipH="1">
                  <a:off x="2704" y="2439"/>
                  <a:ext cx="25" cy="32"/>
                  <a:chOff x="263" y="1301"/>
                  <a:chExt cx="540" cy="690"/>
                </a:xfrm>
              </p:grpSpPr>
              <p:sp>
                <p:nvSpPr>
                  <p:cNvPr id="55286" name="Freeform 321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87" name="Line 321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269" name="Freeform 3222"/>
                <p:cNvSpPr>
                  <a:spLocks noChangeAspect="1"/>
                </p:cNvSpPr>
                <p:nvPr/>
              </p:nvSpPr>
              <p:spPr bwMode="auto">
                <a:xfrm>
                  <a:off x="2584" y="245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70" name="Freeform 3247"/>
                <p:cNvSpPr>
                  <a:spLocks noChangeAspect="1"/>
                </p:cNvSpPr>
                <p:nvPr/>
              </p:nvSpPr>
              <p:spPr bwMode="auto">
                <a:xfrm>
                  <a:off x="3160" y="244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71" name="AutoShape 3219"/>
                <p:cNvSpPr>
                  <a:spLocks noChangeAspect="1" noChangeArrowheads="1"/>
                </p:cNvSpPr>
                <p:nvPr/>
              </p:nvSpPr>
              <p:spPr bwMode="auto">
                <a:xfrm flipH="1">
                  <a:off x="2677" y="2159"/>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272" name="AutoShape 3220"/>
                <p:cNvSpPr>
                  <a:spLocks noChangeAspect="1" noChangeArrowheads="1"/>
                </p:cNvSpPr>
                <p:nvPr/>
              </p:nvSpPr>
              <p:spPr bwMode="auto">
                <a:xfrm rot="-5400000" flipH="1" flipV="1">
                  <a:off x="2766" y="216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5273" name="Oval 3223"/>
                <p:cNvSpPr>
                  <a:spLocks noChangeAspect="1" noChangeArrowheads="1"/>
                </p:cNvSpPr>
                <p:nvPr/>
              </p:nvSpPr>
              <p:spPr bwMode="auto">
                <a:xfrm flipH="1" flipV="1">
                  <a:off x="2674" y="230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74" name="Freeform 3224"/>
                <p:cNvSpPr>
                  <a:spLocks noChangeAspect="1"/>
                </p:cNvSpPr>
                <p:nvPr/>
              </p:nvSpPr>
              <p:spPr bwMode="auto">
                <a:xfrm rot="-5400000">
                  <a:off x="2696" y="231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75" name="Freeform 3290"/>
                <p:cNvSpPr>
                  <a:spLocks noChangeAspect="1"/>
                </p:cNvSpPr>
                <p:nvPr/>
              </p:nvSpPr>
              <p:spPr bwMode="auto">
                <a:xfrm flipH="1">
                  <a:off x="2775" y="2220"/>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76" name="AutoShape 3327"/>
                <p:cNvSpPr>
                  <a:spLocks noChangeAspect="1" noChangeArrowheads="1"/>
                </p:cNvSpPr>
                <p:nvPr/>
              </p:nvSpPr>
              <p:spPr bwMode="auto">
                <a:xfrm flipH="1">
                  <a:off x="2679" y="197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277" name="AutoShape 3328"/>
                <p:cNvSpPr>
                  <a:spLocks noChangeAspect="1" noChangeArrowheads="1"/>
                </p:cNvSpPr>
                <p:nvPr/>
              </p:nvSpPr>
              <p:spPr bwMode="auto">
                <a:xfrm rot="-5400000" flipH="1" flipV="1">
                  <a:off x="2767" y="198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78" name="Freeform 3329"/>
                <p:cNvSpPr>
                  <a:spLocks noChangeAspect="1"/>
                </p:cNvSpPr>
                <p:nvPr/>
              </p:nvSpPr>
              <p:spPr bwMode="auto">
                <a:xfrm flipV="1">
                  <a:off x="2781" y="2041"/>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79" name="Oval 3330"/>
                <p:cNvSpPr>
                  <a:spLocks noChangeAspect="1" noChangeArrowheads="1"/>
                </p:cNvSpPr>
                <p:nvPr/>
              </p:nvSpPr>
              <p:spPr bwMode="auto">
                <a:xfrm flipH="1" flipV="1">
                  <a:off x="2673" y="212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80" name="Freeform 3331"/>
                <p:cNvSpPr>
                  <a:spLocks noChangeAspect="1"/>
                </p:cNvSpPr>
                <p:nvPr/>
              </p:nvSpPr>
              <p:spPr bwMode="auto">
                <a:xfrm rot="-5400000">
                  <a:off x="2701" y="213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81" name="AutoShape 3348"/>
                <p:cNvSpPr>
                  <a:spLocks noChangeAspect="1" noChangeArrowheads="1"/>
                </p:cNvSpPr>
                <p:nvPr/>
              </p:nvSpPr>
              <p:spPr bwMode="auto">
                <a:xfrm flipH="1">
                  <a:off x="2678" y="18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5282" name="AutoShape 3349"/>
                <p:cNvSpPr>
                  <a:spLocks noChangeAspect="1" noChangeArrowheads="1"/>
                </p:cNvSpPr>
                <p:nvPr/>
              </p:nvSpPr>
              <p:spPr bwMode="auto">
                <a:xfrm rot="-5400000" flipH="1" flipV="1">
                  <a:off x="2766" y="180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83" name="Freeform 3350"/>
                <p:cNvSpPr>
                  <a:spLocks noChangeAspect="1"/>
                </p:cNvSpPr>
                <p:nvPr/>
              </p:nvSpPr>
              <p:spPr bwMode="auto">
                <a:xfrm flipV="1">
                  <a:off x="2780" y="186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84" name="Oval 3351"/>
                <p:cNvSpPr>
                  <a:spLocks noChangeAspect="1" noChangeArrowheads="1"/>
                </p:cNvSpPr>
                <p:nvPr/>
              </p:nvSpPr>
              <p:spPr bwMode="auto">
                <a:xfrm flipH="1" flipV="1">
                  <a:off x="2678"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85" name="Freeform 3352"/>
                <p:cNvSpPr>
                  <a:spLocks noChangeAspect="1"/>
                </p:cNvSpPr>
                <p:nvPr/>
              </p:nvSpPr>
              <p:spPr bwMode="auto">
                <a:xfrm rot="-5400000">
                  <a:off x="2700" y="195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55079" name="AutoShape 2586"/>
              <p:cNvSpPr>
                <a:spLocks noChangeAspect="1" noChangeArrowheads="1"/>
              </p:cNvSpPr>
              <p:nvPr/>
            </p:nvSpPr>
            <p:spPr bwMode="auto">
              <a:xfrm flipH="1">
                <a:off x="2296617" y="2718939"/>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80" name="AutoShape 2587"/>
              <p:cNvSpPr>
                <a:spLocks noChangeAspect="1" noChangeArrowheads="1"/>
              </p:cNvSpPr>
              <p:nvPr/>
            </p:nvSpPr>
            <p:spPr bwMode="auto">
              <a:xfrm rot="-5400000" flipH="1" flipV="1">
                <a:off x="2378547" y="2704423"/>
                <a:ext cx="31707" cy="132397"/>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081" name="AutoShape 2588"/>
              <p:cNvSpPr>
                <a:spLocks noChangeAspect="1" noChangeArrowheads="1"/>
              </p:cNvSpPr>
              <p:nvPr/>
            </p:nvSpPr>
            <p:spPr bwMode="auto">
              <a:xfrm flipH="1">
                <a:off x="2296617" y="3170445"/>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82" name="AutoShape 2589"/>
              <p:cNvSpPr>
                <a:spLocks noChangeAspect="1" noChangeArrowheads="1"/>
              </p:cNvSpPr>
              <p:nvPr/>
            </p:nvSpPr>
            <p:spPr bwMode="auto">
              <a:xfrm rot="-5400000" flipH="1" flipV="1">
                <a:off x="2378547" y="3155929"/>
                <a:ext cx="31707" cy="132397"/>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083" name="Freeform 2632"/>
              <p:cNvSpPr>
                <a:spLocks noChangeAspect="1"/>
              </p:cNvSpPr>
              <p:nvPr/>
            </p:nvSpPr>
            <p:spPr bwMode="auto">
              <a:xfrm rot="16200000" flipV="1">
                <a:off x="2388637" y="3206696"/>
                <a:ext cx="15853" cy="27691"/>
              </a:xfrm>
              <a:custGeom>
                <a:avLst/>
                <a:gdLst>
                  <a:gd name="T0" fmla="*/ 2147483647 w 524"/>
                  <a:gd name="T1" fmla="*/ 2147483647 h 653"/>
                  <a:gd name="T2" fmla="*/ 2147483647 w 524"/>
                  <a:gd name="T3" fmla="*/ 2147483647 h 653"/>
                  <a:gd name="T4" fmla="*/ 2147483647 w 524"/>
                  <a:gd name="T5" fmla="*/ 2147483647 h 653"/>
                  <a:gd name="T6" fmla="*/ 2147483647 w 524"/>
                  <a:gd name="T7" fmla="*/ 2147483647 h 653"/>
                  <a:gd name="T8" fmla="*/ 2147483647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84" name="AutoShape 2633"/>
              <p:cNvSpPr>
                <a:spLocks noChangeAspect="1" noChangeArrowheads="1"/>
              </p:cNvSpPr>
              <p:nvPr/>
            </p:nvSpPr>
            <p:spPr bwMode="auto">
              <a:xfrm flipH="1">
                <a:off x="2296617" y="3509708"/>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85" name="AutoShape 2634"/>
              <p:cNvSpPr>
                <a:spLocks noChangeAspect="1" noChangeArrowheads="1"/>
              </p:cNvSpPr>
              <p:nvPr/>
            </p:nvSpPr>
            <p:spPr bwMode="auto">
              <a:xfrm rot="-5400000" flipH="1" flipV="1">
                <a:off x="2379181" y="3491387"/>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086" name="Freeform 2635"/>
              <p:cNvSpPr>
                <a:spLocks noChangeAspect="1"/>
              </p:cNvSpPr>
              <p:nvPr/>
            </p:nvSpPr>
            <p:spPr bwMode="auto">
              <a:xfrm rot="-5400000">
                <a:off x="2387686" y="3543740"/>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87" name="AutoShape 2636"/>
              <p:cNvSpPr>
                <a:spLocks noChangeAspect="1" noChangeArrowheads="1"/>
              </p:cNvSpPr>
              <p:nvPr/>
            </p:nvSpPr>
            <p:spPr bwMode="auto">
              <a:xfrm flipH="1">
                <a:off x="2296617" y="3394930"/>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848" name="AutoShape 2637"/>
              <p:cNvSpPr>
                <a:spLocks noChangeAspect="1" noChangeArrowheads="1"/>
              </p:cNvSpPr>
              <p:nvPr/>
            </p:nvSpPr>
            <p:spPr bwMode="auto">
              <a:xfrm rot="16200000" flipH="1" flipV="1">
                <a:off x="2380550" y="3379254"/>
                <a:ext cx="29353"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089" name="Group 2638"/>
              <p:cNvGrpSpPr>
                <a:grpSpLocks noChangeAspect="1"/>
              </p:cNvGrpSpPr>
              <p:nvPr/>
            </p:nvGrpSpPr>
            <p:grpSpPr bwMode="auto">
              <a:xfrm rot="16200000" flipH="1">
                <a:off x="2388637" y="3430547"/>
                <a:ext cx="15853" cy="27691"/>
                <a:chOff x="263" y="1301"/>
                <a:chExt cx="540" cy="690"/>
              </a:xfrm>
            </p:grpSpPr>
            <p:sp>
              <p:nvSpPr>
                <p:cNvPr id="55251" name="Freeform 26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52" name="Line 26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090" name="AutoShape 2641"/>
              <p:cNvSpPr>
                <a:spLocks noChangeAspect="1" noChangeArrowheads="1"/>
              </p:cNvSpPr>
              <p:nvPr/>
            </p:nvSpPr>
            <p:spPr bwMode="auto">
              <a:xfrm flipH="1">
                <a:off x="2296617" y="3281419"/>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91" name="AutoShape 2642"/>
              <p:cNvSpPr>
                <a:spLocks noChangeAspect="1" noChangeArrowheads="1"/>
              </p:cNvSpPr>
              <p:nvPr/>
            </p:nvSpPr>
            <p:spPr bwMode="auto">
              <a:xfrm rot="-5400000" flipH="1" flipV="1">
                <a:off x="2379498" y="3265317"/>
                <a:ext cx="29804"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092" name="Oval 2643"/>
              <p:cNvSpPr>
                <a:spLocks noChangeAspect="1" noChangeArrowheads="1"/>
              </p:cNvSpPr>
              <p:nvPr/>
            </p:nvSpPr>
            <p:spPr bwMode="auto">
              <a:xfrm flipH="1" flipV="1">
                <a:off x="2295752" y="3489416"/>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93" name="Freeform 2644"/>
              <p:cNvSpPr>
                <a:spLocks noChangeAspect="1"/>
              </p:cNvSpPr>
              <p:nvPr/>
            </p:nvSpPr>
            <p:spPr bwMode="auto">
              <a:xfrm rot="-5400000">
                <a:off x="2315543" y="3489928"/>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94" name="Oval 2645"/>
              <p:cNvSpPr>
                <a:spLocks noChangeAspect="1" noChangeArrowheads="1"/>
              </p:cNvSpPr>
              <p:nvPr/>
            </p:nvSpPr>
            <p:spPr bwMode="auto">
              <a:xfrm flipH="1" flipV="1">
                <a:off x="2294887" y="3376540"/>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95" name="Freeform 2646"/>
              <p:cNvSpPr>
                <a:spLocks noChangeAspect="1"/>
              </p:cNvSpPr>
              <p:nvPr/>
            </p:nvSpPr>
            <p:spPr bwMode="auto">
              <a:xfrm rot="-5400000">
                <a:off x="2314677" y="3377051"/>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96" name="Oval 2647"/>
              <p:cNvSpPr>
                <a:spLocks noChangeAspect="1" noChangeArrowheads="1"/>
              </p:cNvSpPr>
              <p:nvPr/>
            </p:nvSpPr>
            <p:spPr bwMode="auto">
              <a:xfrm flipH="1" flipV="1">
                <a:off x="2297483" y="3263663"/>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97" name="Freeform 2648"/>
              <p:cNvSpPr>
                <a:spLocks noChangeAspect="1"/>
              </p:cNvSpPr>
              <p:nvPr/>
            </p:nvSpPr>
            <p:spPr bwMode="auto">
              <a:xfrm rot="-5400000">
                <a:off x="2317273" y="3264175"/>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98" name="Freeform 2651"/>
              <p:cNvSpPr>
                <a:spLocks noChangeAspect="1"/>
              </p:cNvSpPr>
              <p:nvPr/>
            </p:nvSpPr>
            <p:spPr bwMode="auto">
              <a:xfrm rot="-5400000">
                <a:off x="2388637" y="2757727"/>
                <a:ext cx="15853" cy="27691"/>
              </a:xfrm>
              <a:custGeom>
                <a:avLst/>
                <a:gdLst>
                  <a:gd name="T0" fmla="*/ 2147483647 w 524"/>
                  <a:gd name="T1" fmla="*/ 2147483647 h 653"/>
                  <a:gd name="T2" fmla="*/ 2147483647 w 524"/>
                  <a:gd name="T3" fmla="*/ 2147483647 h 653"/>
                  <a:gd name="T4" fmla="*/ 2147483647 w 524"/>
                  <a:gd name="T5" fmla="*/ 2147483647 h 653"/>
                  <a:gd name="T6" fmla="*/ 2147483647 w 524"/>
                  <a:gd name="T7" fmla="*/ 2147483647 h 653"/>
                  <a:gd name="T8" fmla="*/ 2147483647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99" name="AutoShape 2652"/>
              <p:cNvSpPr>
                <a:spLocks noChangeAspect="1" noChangeArrowheads="1"/>
              </p:cNvSpPr>
              <p:nvPr/>
            </p:nvSpPr>
            <p:spPr bwMode="auto">
              <a:xfrm flipH="1">
                <a:off x="2296617" y="3058203"/>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00" name="AutoShape 2653"/>
              <p:cNvSpPr>
                <a:spLocks noChangeAspect="1" noChangeArrowheads="1"/>
              </p:cNvSpPr>
              <p:nvPr/>
            </p:nvSpPr>
            <p:spPr bwMode="auto">
              <a:xfrm rot="-5400000" flipH="1" flipV="1">
                <a:off x="2379181" y="3039882"/>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01" name="Freeform 2654"/>
              <p:cNvSpPr>
                <a:spLocks noChangeAspect="1"/>
              </p:cNvSpPr>
              <p:nvPr/>
            </p:nvSpPr>
            <p:spPr bwMode="auto">
              <a:xfrm rot="-5400000">
                <a:off x="2387686" y="3092234"/>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02" name="AutoShape 2655"/>
              <p:cNvSpPr>
                <a:spLocks noChangeAspect="1" noChangeArrowheads="1"/>
              </p:cNvSpPr>
              <p:nvPr/>
            </p:nvSpPr>
            <p:spPr bwMode="auto">
              <a:xfrm flipH="1">
                <a:off x="2296617" y="2943424"/>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863" name="AutoShape 2656"/>
              <p:cNvSpPr>
                <a:spLocks noChangeAspect="1" noChangeArrowheads="1"/>
              </p:cNvSpPr>
              <p:nvPr/>
            </p:nvSpPr>
            <p:spPr bwMode="auto">
              <a:xfrm rot="16200000" flipH="1" flipV="1">
                <a:off x="2380549" y="2928268"/>
                <a:ext cx="29355"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104" name="Group 2657"/>
              <p:cNvGrpSpPr>
                <a:grpSpLocks noChangeAspect="1"/>
              </p:cNvGrpSpPr>
              <p:nvPr/>
            </p:nvGrpSpPr>
            <p:grpSpPr bwMode="auto">
              <a:xfrm rot="16200000" flipH="1">
                <a:off x="2388637" y="2979041"/>
                <a:ext cx="15853" cy="27691"/>
                <a:chOff x="263" y="1301"/>
                <a:chExt cx="540" cy="690"/>
              </a:xfrm>
            </p:grpSpPr>
            <p:sp>
              <p:nvSpPr>
                <p:cNvPr id="55249" name="Freeform 26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50" name="Line 26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105" name="AutoShape 2660"/>
              <p:cNvSpPr>
                <a:spLocks noChangeAspect="1" noChangeArrowheads="1"/>
              </p:cNvSpPr>
              <p:nvPr/>
            </p:nvSpPr>
            <p:spPr bwMode="auto">
              <a:xfrm flipH="1">
                <a:off x="2296617" y="2829913"/>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06" name="AutoShape 2661"/>
              <p:cNvSpPr>
                <a:spLocks noChangeAspect="1" noChangeArrowheads="1"/>
              </p:cNvSpPr>
              <p:nvPr/>
            </p:nvSpPr>
            <p:spPr bwMode="auto">
              <a:xfrm rot="-5400000" flipH="1" flipV="1">
                <a:off x="2379498" y="2813811"/>
                <a:ext cx="29804"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107" name="Oval 2662"/>
              <p:cNvSpPr>
                <a:spLocks noChangeAspect="1" noChangeArrowheads="1"/>
              </p:cNvSpPr>
              <p:nvPr/>
            </p:nvSpPr>
            <p:spPr bwMode="auto">
              <a:xfrm flipH="1" flipV="1">
                <a:off x="2295752" y="3037910"/>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08" name="Freeform 2663"/>
              <p:cNvSpPr>
                <a:spLocks noChangeAspect="1"/>
              </p:cNvSpPr>
              <p:nvPr/>
            </p:nvSpPr>
            <p:spPr bwMode="auto">
              <a:xfrm rot="-5400000">
                <a:off x="2315543" y="3038422"/>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09" name="Oval 2664"/>
              <p:cNvSpPr>
                <a:spLocks noChangeAspect="1" noChangeArrowheads="1"/>
              </p:cNvSpPr>
              <p:nvPr/>
            </p:nvSpPr>
            <p:spPr bwMode="auto">
              <a:xfrm flipH="1" flipV="1">
                <a:off x="2294887" y="2925034"/>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10" name="Freeform 2665"/>
              <p:cNvSpPr>
                <a:spLocks noChangeAspect="1"/>
              </p:cNvSpPr>
              <p:nvPr/>
            </p:nvSpPr>
            <p:spPr bwMode="auto">
              <a:xfrm rot="-5400000">
                <a:off x="2316408" y="2925546"/>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11" name="Oval 2666"/>
              <p:cNvSpPr>
                <a:spLocks noChangeAspect="1" noChangeArrowheads="1"/>
              </p:cNvSpPr>
              <p:nvPr/>
            </p:nvSpPr>
            <p:spPr bwMode="auto">
              <a:xfrm flipH="1" flipV="1">
                <a:off x="2297483" y="2812157"/>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12" name="Freeform 2667"/>
              <p:cNvSpPr>
                <a:spLocks noChangeAspect="1"/>
              </p:cNvSpPr>
              <p:nvPr/>
            </p:nvSpPr>
            <p:spPr bwMode="auto">
              <a:xfrm rot="-5400000">
                <a:off x="2317273" y="2812669"/>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13" name="Oval 2668"/>
              <p:cNvSpPr>
                <a:spLocks noChangeAspect="1" noChangeArrowheads="1"/>
              </p:cNvSpPr>
              <p:nvPr/>
            </p:nvSpPr>
            <p:spPr bwMode="auto">
              <a:xfrm flipH="1" flipV="1">
                <a:off x="2294021" y="3154591"/>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14" name="Freeform 2669"/>
              <p:cNvSpPr>
                <a:spLocks noChangeAspect="1"/>
              </p:cNvSpPr>
              <p:nvPr/>
            </p:nvSpPr>
            <p:spPr bwMode="auto">
              <a:xfrm rot="-5400000">
                <a:off x="2313812" y="3155103"/>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15" name="AutoShape 2670"/>
              <p:cNvSpPr>
                <a:spLocks noChangeAspect="1" noChangeArrowheads="1"/>
              </p:cNvSpPr>
              <p:nvPr/>
            </p:nvSpPr>
            <p:spPr bwMode="auto">
              <a:xfrm flipH="1">
                <a:off x="2297483" y="2495723"/>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16" name="AutoShape 2671"/>
              <p:cNvSpPr>
                <a:spLocks noChangeAspect="1" noChangeArrowheads="1"/>
              </p:cNvSpPr>
              <p:nvPr/>
            </p:nvSpPr>
            <p:spPr bwMode="auto">
              <a:xfrm rot="-5400000" flipH="1" flipV="1">
                <a:off x="2380047" y="2478670"/>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17" name="Freeform 2672"/>
              <p:cNvSpPr>
                <a:spLocks noChangeAspect="1"/>
              </p:cNvSpPr>
              <p:nvPr/>
            </p:nvSpPr>
            <p:spPr bwMode="auto">
              <a:xfrm rot="-5400000">
                <a:off x="2388551" y="2532291"/>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18" name="AutoShape 2673"/>
              <p:cNvSpPr>
                <a:spLocks noChangeAspect="1" noChangeArrowheads="1"/>
              </p:cNvSpPr>
              <p:nvPr/>
            </p:nvSpPr>
            <p:spPr bwMode="auto">
              <a:xfrm flipH="1">
                <a:off x="2297483" y="2610501"/>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879" name="AutoShape 2674"/>
              <p:cNvSpPr>
                <a:spLocks noChangeAspect="1" noChangeArrowheads="1"/>
              </p:cNvSpPr>
              <p:nvPr/>
            </p:nvSpPr>
            <p:spPr bwMode="auto">
              <a:xfrm rot="16200000" flipH="1" flipV="1">
                <a:off x="2380550" y="2594697"/>
                <a:ext cx="29353"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120" name="Group 2675"/>
              <p:cNvGrpSpPr>
                <a:grpSpLocks noChangeAspect="1"/>
              </p:cNvGrpSpPr>
              <p:nvPr/>
            </p:nvGrpSpPr>
            <p:grpSpPr bwMode="auto">
              <a:xfrm rot="16200000" flipH="1">
                <a:off x="2389503" y="2647387"/>
                <a:ext cx="15853" cy="27691"/>
                <a:chOff x="263" y="1301"/>
                <a:chExt cx="540" cy="690"/>
              </a:xfrm>
            </p:grpSpPr>
            <p:sp>
              <p:nvSpPr>
                <p:cNvPr id="55247" name="Freeform 267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48" name="Line 267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121" name="AutoShape 2678"/>
              <p:cNvSpPr>
                <a:spLocks noChangeAspect="1" noChangeArrowheads="1"/>
              </p:cNvSpPr>
              <p:nvPr/>
            </p:nvSpPr>
            <p:spPr bwMode="auto">
              <a:xfrm flipH="1">
                <a:off x="2297483" y="2382846"/>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22" name="AutoShape 2679"/>
              <p:cNvSpPr>
                <a:spLocks noChangeAspect="1" noChangeArrowheads="1"/>
              </p:cNvSpPr>
              <p:nvPr/>
            </p:nvSpPr>
            <p:spPr bwMode="auto">
              <a:xfrm rot="-5400000" flipH="1" flipV="1">
                <a:off x="2380364" y="2366745"/>
                <a:ext cx="29804"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123" name="Oval 2680"/>
              <p:cNvSpPr>
                <a:spLocks noChangeAspect="1" noChangeArrowheads="1"/>
              </p:cNvSpPr>
              <p:nvPr/>
            </p:nvSpPr>
            <p:spPr bwMode="auto">
              <a:xfrm flipH="1" flipV="1">
                <a:off x="2296617" y="2476698"/>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24" name="Freeform 2681"/>
              <p:cNvSpPr>
                <a:spLocks noChangeAspect="1"/>
              </p:cNvSpPr>
              <p:nvPr/>
            </p:nvSpPr>
            <p:spPr bwMode="auto">
              <a:xfrm rot="-5400000">
                <a:off x="2316408" y="2477210"/>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25" name="Oval 2682"/>
              <p:cNvSpPr>
                <a:spLocks noChangeAspect="1" noChangeArrowheads="1"/>
              </p:cNvSpPr>
              <p:nvPr/>
            </p:nvSpPr>
            <p:spPr bwMode="auto">
              <a:xfrm flipH="1" flipV="1">
                <a:off x="2295752" y="2592111"/>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26" name="Freeform 2683"/>
              <p:cNvSpPr>
                <a:spLocks noChangeAspect="1"/>
              </p:cNvSpPr>
              <p:nvPr/>
            </p:nvSpPr>
            <p:spPr bwMode="auto">
              <a:xfrm rot="-5400000">
                <a:off x="2315543" y="2592623"/>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27" name="Oval 2684"/>
              <p:cNvSpPr>
                <a:spLocks noChangeAspect="1" noChangeArrowheads="1"/>
              </p:cNvSpPr>
              <p:nvPr/>
            </p:nvSpPr>
            <p:spPr bwMode="auto">
              <a:xfrm flipH="1" flipV="1">
                <a:off x="2298348" y="2365090"/>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28" name="Freeform 2685"/>
              <p:cNvSpPr>
                <a:spLocks noChangeAspect="1"/>
              </p:cNvSpPr>
              <p:nvPr/>
            </p:nvSpPr>
            <p:spPr bwMode="auto">
              <a:xfrm rot="-5400000">
                <a:off x="2318139" y="2365602"/>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29" name="Oval 2686"/>
              <p:cNvSpPr>
                <a:spLocks noChangeAspect="1" noChangeArrowheads="1"/>
              </p:cNvSpPr>
              <p:nvPr/>
            </p:nvSpPr>
            <p:spPr bwMode="auto">
              <a:xfrm flipH="1" flipV="1">
                <a:off x="2294887" y="2703720"/>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30" name="Freeform 2687"/>
              <p:cNvSpPr>
                <a:spLocks noChangeAspect="1"/>
              </p:cNvSpPr>
              <p:nvPr/>
            </p:nvSpPr>
            <p:spPr bwMode="auto">
              <a:xfrm rot="-5400000">
                <a:off x="2316408" y="2704232"/>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31" name="AutoShape 2688"/>
              <p:cNvSpPr>
                <a:spLocks noChangeAspect="1" noChangeArrowheads="1"/>
              </p:cNvSpPr>
              <p:nvPr/>
            </p:nvSpPr>
            <p:spPr bwMode="auto">
              <a:xfrm flipH="1">
                <a:off x="2297483" y="2159630"/>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32" name="AutoShape 2689"/>
              <p:cNvSpPr>
                <a:spLocks noChangeAspect="1" noChangeArrowheads="1"/>
              </p:cNvSpPr>
              <p:nvPr/>
            </p:nvSpPr>
            <p:spPr bwMode="auto">
              <a:xfrm rot="-5400000" flipH="1" flipV="1">
                <a:off x="2380047" y="2141309"/>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33" name="Freeform 2690"/>
              <p:cNvSpPr>
                <a:spLocks noChangeAspect="1"/>
              </p:cNvSpPr>
              <p:nvPr/>
            </p:nvSpPr>
            <p:spPr bwMode="auto">
              <a:xfrm rot="-5400000">
                <a:off x="2389532" y="2192278"/>
                <a:ext cx="18390" cy="285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34" name="AutoShape 2691"/>
              <p:cNvSpPr>
                <a:spLocks noChangeAspect="1" noChangeArrowheads="1"/>
              </p:cNvSpPr>
              <p:nvPr/>
            </p:nvSpPr>
            <p:spPr bwMode="auto">
              <a:xfrm flipH="1">
                <a:off x="2297483" y="2044851"/>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895" name="AutoShape 2692"/>
              <p:cNvSpPr>
                <a:spLocks noChangeAspect="1" noChangeArrowheads="1"/>
              </p:cNvSpPr>
              <p:nvPr/>
            </p:nvSpPr>
            <p:spPr bwMode="auto">
              <a:xfrm rot="16200000" flipH="1" flipV="1">
                <a:off x="2380550" y="2028962"/>
                <a:ext cx="29353"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136" name="Group 2693"/>
              <p:cNvGrpSpPr>
                <a:grpSpLocks noChangeAspect="1"/>
              </p:cNvGrpSpPr>
              <p:nvPr/>
            </p:nvGrpSpPr>
            <p:grpSpPr bwMode="auto">
              <a:xfrm rot="16200000" flipH="1">
                <a:off x="2389503" y="2081736"/>
                <a:ext cx="15853" cy="27691"/>
                <a:chOff x="263" y="1301"/>
                <a:chExt cx="540" cy="690"/>
              </a:xfrm>
            </p:grpSpPr>
            <p:sp>
              <p:nvSpPr>
                <p:cNvPr id="55245"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46"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137" name="AutoShape 2696"/>
              <p:cNvSpPr>
                <a:spLocks noChangeAspect="1" noChangeArrowheads="1"/>
              </p:cNvSpPr>
              <p:nvPr/>
            </p:nvSpPr>
            <p:spPr bwMode="auto">
              <a:xfrm flipH="1">
                <a:off x="2297483" y="1931340"/>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38" name="AutoShape 2697"/>
              <p:cNvSpPr>
                <a:spLocks noChangeAspect="1" noChangeArrowheads="1"/>
              </p:cNvSpPr>
              <p:nvPr/>
            </p:nvSpPr>
            <p:spPr bwMode="auto">
              <a:xfrm rot="-5400000" flipH="1" flipV="1">
                <a:off x="2380364" y="1915239"/>
                <a:ext cx="29804"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139" name="Oval 2698"/>
              <p:cNvSpPr>
                <a:spLocks noChangeAspect="1" noChangeArrowheads="1"/>
              </p:cNvSpPr>
              <p:nvPr/>
            </p:nvSpPr>
            <p:spPr bwMode="auto">
              <a:xfrm flipH="1" flipV="1">
                <a:off x="2296617" y="2139337"/>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40" name="Freeform 2699"/>
              <p:cNvSpPr>
                <a:spLocks noChangeAspect="1"/>
              </p:cNvSpPr>
              <p:nvPr/>
            </p:nvSpPr>
            <p:spPr bwMode="auto">
              <a:xfrm rot="-5400000">
                <a:off x="2316408" y="2139849"/>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41" name="Oval 2700"/>
              <p:cNvSpPr>
                <a:spLocks noChangeAspect="1" noChangeArrowheads="1"/>
              </p:cNvSpPr>
              <p:nvPr/>
            </p:nvSpPr>
            <p:spPr bwMode="auto">
              <a:xfrm flipH="1" flipV="1">
                <a:off x="2295752" y="2026461"/>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42" name="Freeform 2701"/>
              <p:cNvSpPr>
                <a:spLocks noChangeAspect="1"/>
              </p:cNvSpPr>
              <p:nvPr/>
            </p:nvSpPr>
            <p:spPr bwMode="auto">
              <a:xfrm rot="-5400000">
                <a:off x="2315543" y="2026973"/>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43" name="AutoShape 2702"/>
              <p:cNvSpPr>
                <a:spLocks noChangeAspect="1" noChangeArrowheads="1"/>
              </p:cNvSpPr>
              <p:nvPr/>
            </p:nvSpPr>
            <p:spPr bwMode="auto">
              <a:xfrm flipH="1">
                <a:off x="2299213" y="2269335"/>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904" name="AutoShape 2703"/>
              <p:cNvSpPr>
                <a:spLocks noChangeAspect="1" noChangeArrowheads="1"/>
              </p:cNvSpPr>
              <p:nvPr/>
            </p:nvSpPr>
            <p:spPr bwMode="auto">
              <a:xfrm rot="16200000" flipH="1" flipV="1">
                <a:off x="2381487" y="2254455"/>
                <a:ext cx="32023"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145" name="Group 2704"/>
              <p:cNvGrpSpPr>
                <a:grpSpLocks noChangeAspect="1"/>
              </p:cNvGrpSpPr>
              <p:nvPr/>
            </p:nvGrpSpPr>
            <p:grpSpPr bwMode="auto">
              <a:xfrm rot="16200000" flipH="1">
                <a:off x="2388234" y="2305759"/>
                <a:ext cx="18390" cy="31152"/>
                <a:chOff x="263" y="1301"/>
                <a:chExt cx="540" cy="690"/>
              </a:xfrm>
            </p:grpSpPr>
            <p:sp>
              <p:nvSpPr>
                <p:cNvPr id="55243"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44"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146" name="Oval 2707"/>
              <p:cNvSpPr>
                <a:spLocks noChangeAspect="1" noChangeArrowheads="1"/>
              </p:cNvSpPr>
              <p:nvPr/>
            </p:nvSpPr>
            <p:spPr bwMode="auto">
              <a:xfrm flipH="1" flipV="1">
                <a:off x="2297483" y="2252214"/>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47" name="Freeform 2708"/>
              <p:cNvSpPr>
                <a:spLocks noChangeAspect="1"/>
              </p:cNvSpPr>
              <p:nvPr/>
            </p:nvSpPr>
            <p:spPr bwMode="auto">
              <a:xfrm rot="-5400000">
                <a:off x="2317273" y="2252726"/>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48" name="Freeform 2709"/>
              <p:cNvSpPr>
                <a:spLocks noChangeAspect="1"/>
              </p:cNvSpPr>
              <p:nvPr/>
            </p:nvSpPr>
            <p:spPr bwMode="auto">
              <a:xfrm rot="16200000" flipH="1">
                <a:off x="2388984" y="2865184"/>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49" name="Freeform 2710"/>
              <p:cNvSpPr>
                <a:spLocks noChangeAspect="1"/>
              </p:cNvSpPr>
              <p:nvPr/>
            </p:nvSpPr>
            <p:spPr bwMode="auto">
              <a:xfrm rot="16200000" flipH="1">
                <a:off x="2388119" y="1967879"/>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50" name="Freeform 2711"/>
              <p:cNvSpPr>
                <a:spLocks noChangeAspect="1"/>
              </p:cNvSpPr>
              <p:nvPr/>
            </p:nvSpPr>
            <p:spPr bwMode="auto">
              <a:xfrm rot="16200000" flipH="1">
                <a:off x="2388984" y="2418751"/>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51" name="Freeform 2712"/>
              <p:cNvSpPr>
                <a:spLocks noChangeAspect="1"/>
              </p:cNvSpPr>
              <p:nvPr/>
            </p:nvSpPr>
            <p:spPr bwMode="auto">
              <a:xfrm rot="16200000" flipH="1">
                <a:off x="2384657" y="3316055"/>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52" name="AutoShape 2555"/>
              <p:cNvSpPr>
                <a:spLocks noChangeAspect="1" noChangeArrowheads="1"/>
              </p:cNvSpPr>
              <p:nvPr/>
            </p:nvSpPr>
            <p:spPr bwMode="auto">
              <a:xfrm rot="5400000">
                <a:off x="2378547" y="1813460"/>
                <a:ext cx="31707" cy="132397"/>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53" name="AutoShape 2556"/>
              <p:cNvSpPr>
                <a:spLocks noChangeAspect="1" noChangeArrowheads="1"/>
              </p:cNvSpPr>
              <p:nvPr/>
            </p:nvSpPr>
            <p:spPr bwMode="auto">
              <a:xfrm rot="10800000" flipV="1">
                <a:off x="2297483" y="1828610"/>
                <a:ext cx="39806" cy="97023"/>
              </a:xfrm>
              <a:prstGeom prst="can">
                <a:avLst>
                  <a:gd name="adj" fmla="val 38976"/>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54" name="Freeform 2557"/>
              <p:cNvSpPr>
                <a:spLocks noChangeAspect="1"/>
              </p:cNvSpPr>
              <p:nvPr/>
            </p:nvSpPr>
            <p:spPr bwMode="auto">
              <a:xfrm rot="5400000" flipH="1" flipV="1">
                <a:off x="2389503" y="1867398"/>
                <a:ext cx="15853" cy="27691"/>
              </a:xfrm>
              <a:custGeom>
                <a:avLst/>
                <a:gdLst>
                  <a:gd name="T0" fmla="*/ 2147483647 w 524"/>
                  <a:gd name="T1" fmla="*/ 2147483647 h 653"/>
                  <a:gd name="T2" fmla="*/ 2147483647 w 524"/>
                  <a:gd name="T3" fmla="*/ 2147483647 h 653"/>
                  <a:gd name="T4" fmla="*/ 2147483647 w 524"/>
                  <a:gd name="T5" fmla="*/ 2147483647 h 653"/>
                  <a:gd name="T6" fmla="*/ 2147483647 w 524"/>
                  <a:gd name="T7" fmla="*/ 2147483647 h 653"/>
                  <a:gd name="T8" fmla="*/ 2147483647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55" name="Oval 2562"/>
              <p:cNvSpPr>
                <a:spLocks noChangeAspect="1" noChangeArrowheads="1"/>
              </p:cNvSpPr>
              <p:nvPr/>
            </p:nvSpPr>
            <p:spPr bwMode="auto">
              <a:xfrm rot="10800000">
                <a:off x="2295752" y="1921194"/>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56" name="Freeform 2563"/>
              <p:cNvSpPr>
                <a:spLocks noChangeAspect="1"/>
              </p:cNvSpPr>
              <p:nvPr/>
            </p:nvSpPr>
            <p:spPr bwMode="auto">
              <a:xfrm rot="5269715" flipH="1" flipV="1">
                <a:off x="2314677" y="1922340"/>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57" name="AutoShape 2380"/>
              <p:cNvSpPr>
                <a:spLocks noChangeAspect="1" noChangeArrowheads="1"/>
              </p:cNvSpPr>
              <p:nvPr/>
            </p:nvSpPr>
            <p:spPr bwMode="auto">
              <a:xfrm flipV="1">
                <a:off x="2595117" y="3409921"/>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58" name="AutoShape 2382"/>
              <p:cNvSpPr>
                <a:spLocks noChangeAspect="1" noChangeArrowheads="1"/>
              </p:cNvSpPr>
              <p:nvPr/>
            </p:nvSpPr>
            <p:spPr bwMode="auto">
              <a:xfrm rot="-5400000">
                <a:off x="2522152" y="3389697"/>
                <a:ext cx="31707" cy="132397"/>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59" name="AutoShape 2347"/>
              <p:cNvSpPr>
                <a:spLocks noChangeAspect="1" noChangeArrowheads="1"/>
              </p:cNvSpPr>
              <p:nvPr/>
            </p:nvSpPr>
            <p:spPr bwMode="auto">
              <a:xfrm flipV="1">
                <a:off x="2595117" y="2958415"/>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60" name="AutoShape 2349"/>
              <p:cNvSpPr>
                <a:spLocks noChangeAspect="1" noChangeArrowheads="1"/>
              </p:cNvSpPr>
              <p:nvPr/>
            </p:nvSpPr>
            <p:spPr bwMode="auto">
              <a:xfrm rot="-5400000">
                <a:off x="2522152" y="2938191"/>
                <a:ext cx="31707" cy="132397"/>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61" name="AutoShape 2314"/>
              <p:cNvSpPr>
                <a:spLocks noChangeAspect="1" noChangeArrowheads="1"/>
              </p:cNvSpPr>
              <p:nvPr/>
            </p:nvSpPr>
            <p:spPr bwMode="auto">
              <a:xfrm flipV="1">
                <a:off x="2595117" y="2506909"/>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62" name="AutoShape 2316"/>
              <p:cNvSpPr>
                <a:spLocks noChangeAspect="1" noChangeArrowheads="1"/>
              </p:cNvSpPr>
              <p:nvPr/>
            </p:nvSpPr>
            <p:spPr bwMode="auto">
              <a:xfrm rot="-5400000">
                <a:off x="2522152" y="2486686"/>
                <a:ext cx="31707" cy="132397"/>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63" name="Freeform 2315"/>
              <p:cNvSpPr>
                <a:spLocks noChangeAspect="1"/>
              </p:cNvSpPr>
              <p:nvPr/>
            </p:nvSpPr>
            <p:spPr bwMode="auto">
              <a:xfrm rot="-5400000">
                <a:off x="2527915" y="2540624"/>
                <a:ext cx="15854" cy="27691"/>
              </a:xfrm>
              <a:custGeom>
                <a:avLst/>
                <a:gdLst>
                  <a:gd name="T0" fmla="*/ 2147483647 w 524"/>
                  <a:gd name="T1" fmla="*/ 2147483647 h 653"/>
                  <a:gd name="T2" fmla="*/ 2147483647 w 524"/>
                  <a:gd name="T3" fmla="*/ 2147483647 h 653"/>
                  <a:gd name="T4" fmla="*/ 2147483647 w 524"/>
                  <a:gd name="T5" fmla="*/ 2147483647 h 653"/>
                  <a:gd name="T6" fmla="*/ 2147483647 w 524"/>
                  <a:gd name="T7" fmla="*/ 2147483647 h 653"/>
                  <a:gd name="T8" fmla="*/ 2147483647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64" name="AutoShape 2318"/>
              <p:cNvSpPr>
                <a:spLocks noChangeAspect="1" noChangeArrowheads="1"/>
              </p:cNvSpPr>
              <p:nvPr/>
            </p:nvSpPr>
            <p:spPr bwMode="auto">
              <a:xfrm flipV="1">
                <a:off x="2595117" y="2167646"/>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65" name="AutoShape 2319"/>
              <p:cNvSpPr>
                <a:spLocks noChangeAspect="1" noChangeArrowheads="1"/>
              </p:cNvSpPr>
              <p:nvPr/>
            </p:nvSpPr>
            <p:spPr bwMode="auto">
              <a:xfrm rot="-5400000">
                <a:off x="2522786" y="2151227"/>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66" name="Freeform 2320"/>
              <p:cNvSpPr>
                <a:spLocks noChangeAspect="1"/>
              </p:cNvSpPr>
              <p:nvPr/>
            </p:nvSpPr>
            <p:spPr bwMode="auto">
              <a:xfrm rot="-5400000">
                <a:off x="2526964" y="2203580"/>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67" name="AutoShape 2322"/>
              <p:cNvSpPr>
                <a:spLocks noChangeAspect="1" noChangeArrowheads="1"/>
              </p:cNvSpPr>
              <p:nvPr/>
            </p:nvSpPr>
            <p:spPr bwMode="auto">
              <a:xfrm flipV="1">
                <a:off x="2595117" y="2282424"/>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928" name="AutoShape 2323"/>
              <p:cNvSpPr>
                <a:spLocks noChangeAspect="1" noChangeArrowheads="1"/>
              </p:cNvSpPr>
              <p:nvPr/>
            </p:nvSpPr>
            <p:spPr bwMode="auto">
              <a:xfrm rot="16200000">
                <a:off x="2522356" y="2265130"/>
                <a:ext cx="32023"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169" name="Group 2324"/>
              <p:cNvGrpSpPr>
                <a:grpSpLocks noChangeAspect="1"/>
              </p:cNvGrpSpPr>
              <p:nvPr/>
            </p:nvGrpSpPr>
            <p:grpSpPr bwMode="auto">
              <a:xfrm rot="-5400000">
                <a:off x="2527915" y="2316774"/>
                <a:ext cx="15854" cy="27691"/>
                <a:chOff x="263" y="1301"/>
                <a:chExt cx="540" cy="690"/>
              </a:xfrm>
            </p:grpSpPr>
            <p:sp>
              <p:nvSpPr>
                <p:cNvPr id="55241" name="Freeform 232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42" name="Line 232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170" name="AutoShape 2328"/>
              <p:cNvSpPr>
                <a:spLocks noChangeAspect="1" noChangeArrowheads="1"/>
              </p:cNvSpPr>
              <p:nvPr/>
            </p:nvSpPr>
            <p:spPr bwMode="auto">
              <a:xfrm flipV="1">
                <a:off x="2595117" y="2395935"/>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71" name="AutoShape 2329"/>
              <p:cNvSpPr>
                <a:spLocks noChangeAspect="1" noChangeArrowheads="1"/>
              </p:cNvSpPr>
              <p:nvPr/>
            </p:nvSpPr>
            <p:spPr bwMode="auto">
              <a:xfrm rot="-5400000">
                <a:off x="2523103" y="2377297"/>
                <a:ext cx="29805"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5172" name="Oval 2334"/>
              <p:cNvSpPr>
                <a:spLocks noChangeAspect="1" noChangeArrowheads="1"/>
              </p:cNvSpPr>
              <p:nvPr/>
            </p:nvSpPr>
            <p:spPr bwMode="auto">
              <a:xfrm>
                <a:off x="2588194" y="2262132"/>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73" name="Freeform 2335"/>
              <p:cNvSpPr>
                <a:spLocks noChangeAspect="1"/>
              </p:cNvSpPr>
              <p:nvPr/>
            </p:nvSpPr>
            <p:spPr bwMode="auto">
              <a:xfrm rot="-5400000">
                <a:off x="2609716" y="2261376"/>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74" name="Oval 2337"/>
              <p:cNvSpPr>
                <a:spLocks noChangeAspect="1" noChangeArrowheads="1"/>
              </p:cNvSpPr>
              <p:nvPr/>
            </p:nvSpPr>
            <p:spPr bwMode="auto">
              <a:xfrm>
                <a:off x="2589059" y="2375008"/>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75" name="Freeform 2338"/>
              <p:cNvSpPr>
                <a:spLocks noChangeAspect="1"/>
              </p:cNvSpPr>
              <p:nvPr/>
            </p:nvSpPr>
            <p:spPr bwMode="auto">
              <a:xfrm rot="-5400000">
                <a:off x="2610581" y="2374252"/>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76" name="Oval 2340"/>
              <p:cNvSpPr>
                <a:spLocks noChangeAspect="1" noChangeArrowheads="1"/>
              </p:cNvSpPr>
              <p:nvPr/>
            </p:nvSpPr>
            <p:spPr bwMode="auto">
              <a:xfrm>
                <a:off x="2586464" y="2487885"/>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77" name="Freeform 2341"/>
              <p:cNvSpPr>
                <a:spLocks noChangeAspect="1"/>
              </p:cNvSpPr>
              <p:nvPr/>
            </p:nvSpPr>
            <p:spPr bwMode="auto">
              <a:xfrm rot="-5400000">
                <a:off x="2607985" y="2487128"/>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78" name="Oval 2343"/>
              <p:cNvSpPr>
                <a:spLocks noChangeAspect="1" noChangeArrowheads="1"/>
              </p:cNvSpPr>
              <p:nvPr/>
            </p:nvSpPr>
            <p:spPr bwMode="auto">
              <a:xfrm>
                <a:off x="2589925" y="2145451"/>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79" name="Freeform 2344"/>
              <p:cNvSpPr>
                <a:spLocks noChangeAspect="1"/>
              </p:cNvSpPr>
              <p:nvPr/>
            </p:nvSpPr>
            <p:spPr bwMode="auto">
              <a:xfrm rot="-5400000">
                <a:off x="2611447" y="2144694"/>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80" name="Freeform 2348"/>
              <p:cNvSpPr>
                <a:spLocks noChangeAspect="1"/>
              </p:cNvSpPr>
              <p:nvPr/>
            </p:nvSpPr>
            <p:spPr bwMode="auto">
              <a:xfrm rot="-5400000">
                <a:off x="2527915" y="2992130"/>
                <a:ext cx="15854" cy="27691"/>
              </a:xfrm>
              <a:custGeom>
                <a:avLst/>
                <a:gdLst>
                  <a:gd name="T0" fmla="*/ 2147483647 w 524"/>
                  <a:gd name="T1" fmla="*/ 2147483647 h 653"/>
                  <a:gd name="T2" fmla="*/ 2147483647 w 524"/>
                  <a:gd name="T3" fmla="*/ 2147483647 h 653"/>
                  <a:gd name="T4" fmla="*/ 2147483647 w 524"/>
                  <a:gd name="T5" fmla="*/ 2147483647 h 653"/>
                  <a:gd name="T6" fmla="*/ 2147483647 w 524"/>
                  <a:gd name="T7" fmla="*/ 2147483647 h 653"/>
                  <a:gd name="T8" fmla="*/ 2147483647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81" name="AutoShape 2351"/>
              <p:cNvSpPr>
                <a:spLocks noChangeAspect="1" noChangeArrowheads="1"/>
              </p:cNvSpPr>
              <p:nvPr/>
            </p:nvSpPr>
            <p:spPr bwMode="auto">
              <a:xfrm flipV="1">
                <a:off x="2595117" y="2619151"/>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82" name="AutoShape 2352"/>
              <p:cNvSpPr>
                <a:spLocks noChangeAspect="1" noChangeArrowheads="1"/>
              </p:cNvSpPr>
              <p:nvPr/>
            </p:nvSpPr>
            <p:spPr bwMode="auto">
              <a:xfrm rot="-5400000">
                <a:off x="2522786" y="2602733"/>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183" name="Freeform 2353"/>
              <p:cNvSpPr>
                <a:spLocks noChangeAspect="1"/>
              </p:cNvSpPr>
              <p:nvPr/>
            </p:nvSpPr>
            <p:spPr bwMode="auto">
              <a:xfrm rot="-5400000">
                <a:off x="2526964" y="2655086"/>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84" name="AutoShape 2355"/>
              <p:cNvSpPr>
                <a:spLocks noChangeAspect="1" noChangeArrowheads="1"/>
              </p:cNvSpPr>
              <p:nvPr/>
            </p:nvSpPr>
            <p:spPr bwMode="auto">
              <a:xfrm flipV="1">
                <a:off x="2595117" y="2733930"/>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945" name="AutoShape 2356"/>
              <p:cNvSpPr>
                <a:spLocks noChangeAspect="1" noChangeArrowheads="1"/>
              </p:cNvSpPr>
              <p:nvPr/>
            </p:nvSpPr>
            <p:spPr bwMode="auto">
              <a:xfrm rot="16200000">
                <a:off x="2522356" y="2716116"/>
                <a:ext cx="32023"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186" name="Group 2357"/>
              <p:cNvGrpSpPr>
                <a:grpSpLocks noChangeAspect="1"/>
              </p:cNvGrpSpPr>
              <p:nvPr/>
            </p:nvGrpSpPr>
            <p:grpSpPr bwMode="auto">
              <a:xfrm rot="-5400000">
                <a:off x="2527915" y="2768279"/>
                <a:ext cx="15854" cy="27691"/>
                <a:chOff x="263" y="1301"/>
                <a:chExt cx="540" cy="690"/>
              </a:xfrm>
            </p:grpSpPr>
            <p:sp>
              <p:nvSpPr>
                <p:cNvPr id="55239" name="Freeform 23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40" name="Line 23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187" name="AutoShape 2361"/>
              <p:cNvSpPr>
                <a:spLocks noChangeAspect="1" noChangeArrowheads="1"/>
              </p:cNvSpPr>
              <p:nvPr/>
            </p:nvSpPr>
            <p:spPr bwMode="auto">
              <a:xfrm flipV="1">
                <a:off x="2595117" y="2847441"/>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88" name="AutoShape 2362"/>
              <p:cNvSpPr>
                <a:spLocks noChangeAspect="1" noChangeArrowheads="1"/>
              </p:cNvSpPr>
              <p:nvPr/>
            </p:nvSpPr>
            <p:spPr bwMode="auto">
              <a:xfrm rot="-5400000">
                <a:off x="2523103" y="2828803"/>
                <a:ext cx="29805"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5189" name="Oval 2367"/>
              <p:cNvSpPr>
                <a:spLocks noChangeAspect="1" noChangeArrowheads="1"/>
              </p:cNvSpPr>
              <p:nvPr/>
            </p:nvSpPr>
            <p:spPr bwMode="auto">
              <a:xfrm>
                <a:off x="2588194" y="2713638"/>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90" name="Freeform 2368"/>
              <p:cNvSpPr>
                <a:spLocks noChangeAspect="1"/>
              </p:cNvSpPr>
              <p:nvPr/>
            </p:nvSpPr>
            <p:spPr bwMode="auto">
              <a:xfrm rot="-5400000">
                <a:off x="2609716" y="2712881"/>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91" name="Oval 2370"/>
              <p:cNvSpPr>
                <a:spLocks noChangeAspect="1" noChangeArrowheads="1"/>
              </p:cNvSpPr>
              <p:nvPr/>
            </p:nvSpPr>
            <p:spPr bwMode="auto">
              <a:xfrm>
                <a:off x="2589059" y="2826514"/>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92" name="Freeform 2371"/>
              <p:cNvSpPr>
                <a:spLocks noChangeAspect="1"/>
              </p:cNvSpPr>
              <p:nvPr/>
            </p:nvSpPr>
            <p:spPr bwMode="auto">
              <a:xfrm rot="-5400000">
                <a:off x="2610581" y="2825758"/>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93" name="Oval 2373"/>
              <p:cNvSpPr>
                <a:spLocks noChangeAspect="1" noChangeArrowheads="1"/>
              </p:cNvSpPr>
              <p:nvPr/>
            </p:nvSpPr>
            <p:spPr bwMode="auto">
              <a:xfrm>
                <a:off x="2586464" y="2939391"/>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94" name="Freeform 2374"/>
              <p:cNvSpPr>
                <a:spLocks noChangeAspect="1"/>
              </p:cNvSpPr>
              <p:nvPr/>
            </p:nvSpPr>
            <p:spPr bwMode="auto">
              <a:xfrm rot="-5400000">
                <a:off x="2607985" y="2938634"/>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95" name="Oval 2376"/>
              <p:cNvSpPr>
                <a:spLocks noChangeAspect="1" noChangeArrowheads="1"/>
              </p:cNvSpPr>
              <p:nvPr/>
            </p:nvSpPr>
            <p:spPr bwMode="auto">
              <a:xfrm>
                <a:off x="2589925" y="2596956"/>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196" name="Freeform 2377"/>
              <p:cNvSpPr>
                <a:spLocks noChangeAspect="1"/>
              </p:cNvSpPr>
              <p:nvPr/>
            </p:nvSpPr>
            <p:spPr bwMode="auto">
              <a:xfrm rot="-5400000">
                <a:off x="2611447" y="2596200"/>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97" name="Freeform 2381"/>
              <p:cNvSpPr>
                <a:spLocks noChangeAspect="1"/>
              </p:cNvSpPr>
              <p:nvPr/>
            </p:nvSpPr>
            <p:spPr bwMode="auto">
              <a:xfrm rot="-5400000">
                <a:off x="2527915" y="3443636"/>
                <a:ext cx="15854" cy="27691"/>
              </a:xfrm>
              <a:custGeom>
                <a:avLst/>
                <a:gdLst>
                  <a:gd name="T0" fmla="*/ 2147483647 w 524"/>
                  <a:gd name="T1" fmla="*/ 2147483647 h 653"/>
                  <a:gd name="T2" fmla="*/ 2147483647 w 524"/>
                  <a:gd name="T3" fmla="*/ 2147483647 h 653"/>
                  <a:gd name="T4" fmla="*/ 2147483647 w 524"/>
                  <a:gd name="T5" fmla="*/ 2147483647 h 653"/>
                  <a:gd name="T6" fmla="*/ 2147483647 w 524"/>
                  <a:gd name="T7" fmla="*/ 2147483647 h 653"/>
                  <a:gd name="T8" fmla="*/ 2147483647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198" name="AutoShape 2384"/>
              <p:cNvSpPr>
                <a:spLocks noChangeAspect="1" noChangeArrowheads="1"/>
              </p:cNvSpPr>
              <p:nvPr/>
            </p:nvSpPr>
            <p:spPr bwMode="auto">
              <a:xfrm flipV="1">
                <a:off x="2595117" y="3070657"/>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199" name="AutoShape 2385"/>
              <p:cNvSpPr>
                <a:spLocks noChangeAspect="1" noChangeArrowheads="1"/>
              </p:cNvSpPr>
              <p:nvPr/>
            </p:nvSpPr>
            <p:spPr bwMode="auto">
              <a:xfrm rot="-5400000">
                <a:off x="2522786" y="3054239"/>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00" name="Freeform 2386"/>
              <p:cNvSpPr>
                <a:spLocks noChangeAspect="1"/>
              </p:cNvSpPr>
              <p:nvPr/>
            </p:nvSpPr>
            <p:spPr bwMode="auto">
              <a:xfrm rot="-5400000">
                <a:off x="2526964" y="3106592"/>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01" name="AutoShape 2388"/>
              <p:cNvSpPr>
                <a:spLocks noChangeAspect="1" noChangeArrowheads="1"/>
              </p:cNvSpPr>
              <p:nvPr/>
            </p:nvSpPr>
            <p:spPr bwMode="auto">
              <a:xfrm flipV="1">
                <a:off x="2595117" y="3185436"/>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962" name="AutoShape 2389"/>
              <p:cNvSpPr>
                <a:spLocks noChangeAspect="1" noChangeArrowheads="1"/>
              </p:cNvSpPr>
              <p:nvPr/>
            </p:nvSpPr>
            <p:spPr bwMode="auto">
              <a:xfrm rot="16200000">
                <a:off x="2523689" y="3168439"/>
                <a:ext cx="29355" cy="13178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203" name="Group 2390"/>
              <p:cNvGrpSpPr>
                <a:grpSpLocks noChangeAspect="1"/>
              </p:cNvGrpSpPr>
              <p:nvPr/>
            </p:nvGrpSpPr>
            <p:grpSpPr bwMode="auto">
              <a:xfrm rot="-5400000">
                <a:off x="2527915" y="3219785"/>
                <a:ext cx="15854" cy="27691"/>
                <a:chOff x="263" y="1301"/>
                <a:chExt cx="540" cy="690"/>
              </a:xfrm>
            </p:grpSpPr>
            <p:sp>
              <p:nvSpPr>
                <p:cNvPr id="55237" name="Freeform 2391"/>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38" name="Line 2392"/>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204" name="AutoShape 2394"/>
              <p:cNvSpPr>
                <a:spLocks noChangeAspect="1" noChangeArrowheads="1"/>
              </p:cNvSpPr>
              <p:nvPr/>
            </p:nvSpPr>
            <p:spPr bwMode="auto">
              <a:xfrm flipV="1">
                <a:off x="2595117" y="3298947"/>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05" name="AutoShape 2395"/>
              <p:cNvSpPr>
                <a:spLocks noChangeAspect="1" noChangeArrowheads="1"/>
              </p:cNvSpPr>
              <p:nvPr/>
            </p:nvSpPr>
            <p:spPr bwMode="auto">
              <a:xfrm rot="-5400000">
                <a:off x="2523103" y="3280308"/>
                <a:ext cx="29805"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5206" name="Oval 2400"/>
              <p:cNvSpPr>
                <a:spLocks noChangeAspect="1" noChangeArrowheads="1"/>
              </p:cNvSpPr>
              <p:nvPr/>
            </p:nvSpPr>
            <p:spPr bwMode="auto">
              <a:xfrm>
                <a:off x="2588194" y="3165144"/>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07" name="Freeform 2401"/>
              <p:cNvSpPr>
                <a:spLocks noChangeAspect="1"/>
              </p:cNvSpPr>
              <p:nvPr/>
            </p:nvSpPr>
            <p:spPr bwMode="auto">
              <a:xfrm rot="-5400000">
                <a:off x="2609716" y="3164387"/>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08" name="Oval 2403"/>
              <p:cNvSpPr>
                <a:spLocks noChangeAspect="1" noChangeArrowheads="1"/>
              </p:cNvSpPr>
              <p:nvPr/>
            </p:nvSpPr>
            <p:spPr bwMode="auto">
              <a:xfrm>
                <a:off x="2589059" y="3278020"/>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09" name="Freeform 2404"/>
              <p:cNvSpPr>
                <a:spLocks noChangeAspect="1"/>
              </p:cNvSpPr>
              <p:nvPr/>
            </p:nvSpPr>
            <p:spPr bwMode="auto">
              <a:xfrm rot="-5400000">
                <a:off x="2610581" y="3277264"/>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10" name="Oval 2406"/>
              <p:cNvSpPr>
                <a:spLocks noChangeAspect="1" noChangeArrowheads="1"/>
              </p:cNvSpPr>
              <p:nvPr/>
            </p:nvSpPr>
            <p:spPr bwMode="auto">
              <a:xfrm>
                <a:off x="2586464" y="3390896"/>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11" name="Freeform 2407"/>
              <p:cNvSpPr>
                <a:spLocks noChangeAspect="1"/>
              </p:cNvSpPr>
              <p:nvPr/>
            </p:nvSpPr>
            <p:spPr bwMode="auto">
              <a:xfrm rot="-5400000">
                <a:off x="2607985" y="3390140"/>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12" name="Oval 2409"/>
              <p:cNvSpPr>
                <a:spLocks noChangeAspect="1" noChangeArrowheads="1"/>
              </p:cNvSpPr>
              <p:nvPr/>
            </p:nvSpPr>
            <p:spPr bwMode="auto">
              <a:xfrm>
                <a:off x="2589925" y="3048462"/>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13" name="Freeform 2410"/>
              <p:cNvSpPr>
                <a:spLocks noChangeAspect="1"/>
              </p:cNvSpPr>
              <p:nvPr/>
            </p:nvSpPr>
            <p:spPr bwMode="auto">
              <a:xfrm rot="-5400000">
                <a:off x="2611447" y="3047706"/>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14" name="AutoShape 2417"/>
              <p:cNvSpPr>
                <a:spLocks noChangeAspect="1" noChangeArrowheads="1"/>
              </p:cNvSpPr>
              <p:nvPr/>
            </p:nvSpPr>
            <p:spPr bwMode="auto">
              <a:xfrm flipV="1">
                <a:off x="2595117" y="3522163"/>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15" name="AutoShape 2418"/>
              <p:cNvSpPr>
                <a:spLocks noChangeAspect="1" noChangeArrowheads="1"/>
              </p:cNvSpPr>
              <p:nvPr/>
            </p:nvSpPr>
            <p:spPr bwMode="auto">
              <a:xfrm rot="-5400000">
                <a:off x="2522786" y="3505744"/>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16" name="Freeform 2419"/>
              <p:cNvSpPr>
                <a:spLocks noChangeAspect="1"/>
              </p:cNvSpPr>
              <p:nvPr/>
            </p:nvSpPr>
            <p:spPr bwMode="auto">
              <a:xfrm rot="-5400000">
                <a:off x="2526964" y="3558097"/>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17" name="Oval 2442"/>
              <p:cNvSpPr>
                <a:spLocks noChangeAspect="1" noChangeArrowheads="1"/>
              </p:cNvSpPr>
              <p:nvPr/>
            </p:nvSpPr>
            <p:spPr bwMode="auto">
              <a:xfrm>
                <a:off x="2589925" y="3499968"/>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18" name="Freeform 2443"/>
              <p:cNvSpPr>
                <a:spLocks noChangeAspect="1"/>
              </p:cNvSpPr>
              <p:nvPr/>
            </p:nvSpPr>
            <p:spPr bwMode="auto">
              <a:xfrm rot="-5400000">
                <a:off x="2611447" y="3499212"/>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19" name="Freeform 2532"/>
              <p:cNvSpPr>
                <a:spLocks noChangeAspect="1"/>
              </p:cNvSpPr>
              <p:nvPr/>
            </p:nvSpPr>
            <p:spPr bwMode="auto">
              <a:xfrm rot="-5400000">
                <a:off x="2529993" y="3331681"/>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20" name="Freeform 2533"/>
              <p:cNvSpPr>
                <a:spLocks noChangeAspect="1"/>
              </p:cNvSpPr>
              <p:nvPr/>
            </p:nvSpPr>
            <p:spPr bwMode="auto">
              <a:xfrm rot="-5400000">
                <a:off x="2527397" y="2879541"/>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21" name="Freeform 2534"/>
              <p:cNvSpPr>
                <a:spLocks noChangeAspect="1"/>
              </p:cNvSpPr>
              <p:nvPr/>
            </p:nvSpPr>
            <p:spPr bwMode="auto">
              <a:xfrm rot="-5400000">
                <a:off x="2524801" y="2427401"/>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22" name="AutoShape 2540"/>
              <p:cNvSpPr>
                <a:spLocks noChangeAspect="1" noChangeArrowheads="1"/>
              </p:cNvSpPr>
              <p:nvPr/>
            </p:nvSpPr>
            <p:spPr bwMode="auto">
              <a:xfrm rot="-5400000">
                <a:off x="2522152" y="1918499"/>
                <a:ext cx="31707" cy="132397"/>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23" name="AutoShape 2541"/>
              <p:cNvSpPr>
                <a:spLocks noChangeAspect="1" noChangeArrowheads="1"/>
              </p:cNvSpPr>
              <p:nvPr/>
            </p:nvSpPr>
            <p:spPr bwMode="auto">
              <a:xfrm flipV="1">
                <a:off x="2595117" y="1938722"/>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24" name="Freeform 2542"/>
              <p:cNvSpPr>
                <a:spLocks noChangeAspect="1"/>
              </p:cNvSpPr>
              <p:nvPr/>
            </p:nvSpPr>
            <p:spPr bwMode="auto">
              <a:xfrm rot="-5400000">
                <a:off x="2527915" y="1969900"/>
                <a:ext cx="15854" cy="27691"/>
              </a:xfrm>
              <a:custGeom>
                <a:avLst/>
                <a:gdLst>
                  <a:gd name="T0" fmla="*/ 2147483647 w 524"/>
                  <a:gd name="T1" fmla="*/ 2147483647 h 653"/>
                  <a:gd name="T2" fmla="*/ 2147483647 w 524"/>
                  <a:gd name="T3" fmla="*/ 2147483647 h 653"/>
                  <a:gd name="T4" fmla="*/ 2147483647 w 524"/>
                  <a:gd name="T5" fmla="*/ 2147483647 h 653"/>
                  <a:gd name="T6" fmla="*/ 2147483647 w 524"/>
                  <a:gd name="T7" fmla="*/ 2147483647 h 653"/>
                  <a:gd name="T8" fmla="*/ 2147483647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25" name="AutoShape 2543"/>
              <p:cNvSpPr>
                <a:spLocks noChangeAspect="1" noChangeArrowheads="1"/>
              </p:cNvSpPr>
              <p:nvPr/>
            </p:nvSpPr>
            <p:spPr bwMode="auto">
              <a:xfrm flipV="1">
                <a:off x="2595117" y="1827748"/>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26" name="AutoShape 2544"/>
              <p:cNvSpPr>
                <a:spLocks noChangeAspect="1" noChangeArrowheads="1"/>
              </p:cNvSpPr>
              <p:nvPr/>
            </p:nvSpPr>
            <p:spPr bwMode="auto">
              <a:xfrm rot="-5400000">
                <a:off x="2523103" y="1809110"/>
                <a:ext cx="29805" cy="132397"/>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5227" name="Oval 2545"/>
              <p:cNvSpPr>
                <a:spLocks noChangeAspect="1" noChangeArrowheads="1"/>
              </p:cNvSpPr>
              <p:nvPr/>
            </p:nvSpPr>
            <p:spPr bwMode="auto">
              <a:xfrm>
                <a:off x="2589059" y="1806821"/>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28" name="Freeform 2546"/>
              <p:cNvSpPr>
                <a:spLocks noChangeAspect="1"/>
              </p:cNvSpPr>
              <p:nvPr/>
            </p:nvSpPr>
            <p:spPr bwMode="auto">
              <a:xfrm rot="-5400000">
                <a:off x="2610581" y="1806065"/>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29" name="Oval 2547"/>
              <p:cNvSpPr>
                <a:spLocks noChangeAspect="1" noChangeArrowheads="1"/>
              </p:cNvSpPr>
              <p:nvPr/>
            </p:nvSpPr>
            <p:spPr bwMode="auto">
              <a:xfrm>
                <a:off x="2586464" y="1919698"/>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30" name="Freeform 2548"/>
              <p:cNvSpPr>
                <a:spLocks noChangeAspect="1"/>
              </p:cNvSpPr>
              <p:nvPr/>
            </p:nvSpPr>
            <p:spPr bwMode="auto">
              <a:xfrm rot="-5400000">
                <a:off x="2607985" y="1918941"/>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31" name="AutoShape 2549"/>
              <p:cNvSpPr>
                <a:spLocks noChangeAspect="1" noChangeArrowheads="1"/>
              </p:cNvSpPr>
              <p:nvPr/>
            </p:nvSpPr>
            <p:spPr bwMode="auto">
              <a:xfrm flipV="1">
                <a:off x="2596848" y="2049062"/>
                <a:ext cx="39805" cy="97023"/>
              </a:xfrm>
              <a:prstGeom prst="can">
                <a:avLst>
                  <a:gd name="adj" fmla="val 38977"/>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32" name="AutoShape 2550"/>
              <p:cNvSpPr>
                <a:spLocks noChangeAspect="1" noChangeArrowheads="1"/>
              </p:cNvSpPr>
              <p:nvPr/>
            </p:nvSpPr>
            <p:spPr bwMode="auto">
              <a:xfrm rot="-5400000">
                <a:off x="2524517" y="2032643"/>
                <a:ext cx="30439" cy="132397"/>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233" name="Freeform 2551"/>
              <p:cNvSpPr>
                <a:spLocks noChangeAspect="1"/>
              </p:cNvSpPr>
              <p:nvPr/>
            </p:nvSpPr>
            <p:spPr bwMode="auto">
              <a:xfrm rot="-5400000">
                <a:off x="2528694" y="2082460"/>
                <a:ext cx="17756" cy="2769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214748364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34" name="Oval 2552"/>
              <p:cNvSpPr>
                <a:spLocks noChangeAspect="1" noChangeArrowheads="1"/>
              </p:cNvSpPr>
              <p:nvPr/>
            </p:nvSpPr>
            <p:spPr bwMode="auto">
              <a:xfrm>
                <a:off x="2591656" y="2026867"/>
                <a:ext cx="49324" cy="24097"/>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235" name="Freeform 2553"/>
              <p:cNvSpPr>
                <a:spLocks noChangeAspect="1"/>
              </p:cNvSpPr>
              <p:nvPr/>
            </p:nvSpPr>
            <p:spPr bwMode="auto">
              <a:xfrm rot="-5400000">
                <a:off x="2613177" y="2026111"/>
                <a:ext cx="8878" cy="19903"/>
              </a:xfrm>
              <a:custGeom>
                <a:avLst/>
                <a:gdLst>
                  <a:gd name="T0" fmla="*/ 0 w 407"/>
                  <a:gd name="T1" fmla="*/ 2147483647 h 666"/>
                  <a:gd name="T2" fmla="*/ 0 w 407"/>
                  <a:gd name="T3" fmla="*/ 0 h 666"/>
                  <a:gd name="T4" fmla="*/ 2147483647 w 407"/>
                  <a:gd name="T5" fmla="*/ 0 h 666"/>
                  <a:gd name="T6" fmla="*/ 2147483647 w 407"/>
                  <a:gd name="T7" fmla="*/ 2147483647 h 666"/>
                  <a:gd name="T8" fmla="*/ 2147483647 w 407"/>
                  <a:gd name="T9" fmla="*/ 2147483647 h 666"/>
                  <a:gd name="T10" fmla="*/ 2147483647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236" name="Freeform 2554"/>
              <p:cNvSpPr>
                <a:spLocks noChangeAspect="1"/>
              </p:cNvSpPr>
              <p:nvPr/>
            </p:nvSpPr>
            <p:spPr bwMode="auto">
              <a:xfrm rot="-5400000">
                <a:off x="2527397" y="1858579"/>
                <a:ext cx="17756" cy="30287"/>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4627" name="组合 1386"/>
            <p:cNvGrpSpPr>
              <a:grpSpLocks/>
            </p:cNvGrpSpPr>
            <p:nvPr/>
          </p:nvGrpSpPr>
          <p:grpSpPr bwMode="auto">
            <a:xfrm>
              <a:off x="3488623" y="2769285"/>
              <a:ext cx="996691" cy="118225"/>
              <a:chOff x="1136206" y="4912685"/>
              <a:chExt cx="996691" cy="118225"/>
            </a:xfrm>
          </p:grpSpPr>
          <p:sp>
            <p:nvSpPr>
              <p:cNvPr id="55001" name="AutoShape 2586"/>
              <p:cNvSpPr>
                <a:spLocks noChangeAspect="1" noChangeArrowheads="1"/>
              </p:cNvSpPr>
              <p:nvPr/>
            </p:nvSpPr>
            <p:spPr bwMode="auto">
              <a:xfrm rot="5400000" flipH="1">
                <a:off x="1621586"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02" name="AutoShape 2588"/>
              <p:cNvSpPr>
                <a:spLocks noChangeAspect="1" noChangeArrowheads="1"/>
              </p:cNvSpPr>
              <p:nvPr/>
            </p:nvSpPr>
            <p:spPr bwMode="auto">
              <a:xfrm rot="5400000" flipH="1">
                <a:off x="1352984"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03" name="AutoShape 2589"/>
              <p:cNvSpPr>
                <a:spLocks noChangeAspect="1" noChangeArrowheads="1"/>
              </p:cNvSpPr>
              <p:nvPr/>
            </p:nvSpPr>
            <p:spPr bwMode="auto">
              <a:xfrm flipH="1" flipV="1">
                <a:off x="1355576" y="4936572"/>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004" name="Freeform 2632"/>
              <p:cNvSpPr>
                <a:spLocks noChangeAspect="1"/>
              </p:cNvSpPr>
              <p:nvPr/>
            </p:nvSpPr>
            <p:spPr bwMode="auto">
              <a:xfrm flipV="1">
                <a:off x="1361235" y="4974669"/>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05" name="AutoShape 2633"/>
              <p:cNvSpPr>
                <a:spLocks noChangeAspect="1" noChangeArrowheads="1"/>
              </p:cNvSpPr>
              <p:nvPr/>
            </p:nvSpPr>
            <p:spPr bwMode="auto">
              <a:xfrm rot="5400000" flipH="1">
                <a:off x="1151157"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06" name="AutoShape 2634"/>
              <p:cNvSpPr>
                <a:spLocks noChangeAspect="1" noChangeArrowheads="1"/>
              </p:cNvSpPr>
              <p:nvPr/>
            </p:nvSpPr>
            <p:spPr bwMode="auto">
              <a:xfrm flipH="1" flipV="1">
                <a:off x="1156389" y="4936572"/>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007" name="Freeform 2635"/>
              <p:cNvSpPr>
                <a:spLocks noChangeAspect="1"/>
              </p:cNvSpPr>
              <p:nvPr/>
            </p:nvSpPr>
            <p:spPr bwMode="auto">
              <a:xfrm>
                <a:off x="1160161" y="4974670"/>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08" name="AutoShape 2636"/>
              <p:cNvSpPr>
                <a:spLocks noChangeAspect="1" noChangeArrowheads="1"/>
              </p:cNvSpPr>
              <p:nvPr/>
            </p:nvSpPr>
            <p:spPr bwMode="auto">
              <a:xfrm rot="5400000" flipH="1">
                <a:off x="1219438"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769" name="AutoShape 2637"/>
              <p:cNvSpPr>
                <a:spLocks noChangeAspect="1" noChangeArrowheads="1"/>
              </p:cNvSpPr>
              <p:nvPr/>
            </p:nvSpPr>
            <p:spPr bwMode="auto">
              <a:xfrm flipH="1" flipV="1">
                <a:off x="1223536" y="4937070"/>
                <a:ext cx="17465"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010" name="Group 2638"/>
              <p:cNvGrpSpPr>
                <a:grpSpLocks noChangeAspect="1"/>
              </p:cNvGrpSpPr>
              <p:nvPr/>
            </p:nvGrpSpPr>
            <p:grpSpPr bwMode="auto">
              <a:xfrm flipH="1">
                <a:off x="1228066" y="4974669"/>
                <a:ext cx="9431" cy="19351"/>
                <a:chOff x="263" y="1301"/>
                <a:chExt cx="540" cy="690"/>
              </a:xfrm>
            </p:grpSpPr>
            <p:sp>
              <p:nvSpPr>
                <p:cNvPr id="55075" name="Freeform 26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76" name="Line 26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011" name="AutoShape 2641"/>
              <p:cNvSpPr>
                <a:spLocks noChangeAspect="1" noChangeArrowheads="1"/>
              </p:cNvSpPr>
              <p:nvPr/>
            </p:nvSpPr>
            <p:spPr bwMode="auto">
              <a:xfrm rot="5400000" flipH="1">
                <a:off x="1286966"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12" name="AutoShape 2642"/>
              <p:cNvSpPr>
                <a:spLocks noChangeAspect="1" noChangeArrowheads="1"/>
              </p:cNvSpPr>
              <p:nvPr/>
            </p:nvSpPr>
            <p:spPr bwMode="auto">
              <a:xfrm flipH="1" flipV="1">
                <a:off x="1291067" y="4936571"/>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013" name="Oval 2643"/>
              <p:cNvSpPr>
                <a:spLocks noChangeAspect="1" noChangeArrowheads="1"/>
              </p:cNvSpPr>
              <p:nvPr/>
            </p:nvSpPr>
            <p:spPr bwMode="auto">
              <a:xfrm rot="5400000" flipH="1" flipV="1">
                <a:off x="1181594"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14" name="Freeform 2644"/>
              <p:cNvSpPr>
                <a:spLocks noChangeAspect="1"/>
              </p:cNvSpPr>
              <p:nvPr/>
            </p:nvSpPr>
            <p:spPr bwMode="auto">
              <a:xfrm>
                <a:off x="1197131"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15" name="Oval 2645"/>
              <p:cNvSpPr>
                <a:spLocks noChangeAspect="1" noChangeArrowheads="1"/>
              </p:cNvSpPr>
              <p:nvPr/>
            </p:nvSpPr>
            <p:spPr bwMode="auto">
              <a:xfrm rot="5400000" flipH="1" flipV="1">
                <a:off x="1248744" y="492335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16" name="Freeform 2646"/>
              <p:cNvSpPr>
                <a:spLocks noChangeAspect="1"/>
              </p:cNvSpPr>
              <p:nvPr/>
            </p:nvSpPr>
            <p:spPr bwMode="auto">
              <a:xfrm>
                <a:off x="1264282" y="492326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17" name="Oval 2647"/>
              <p:cNvSpPr>
                <a:spLocks noChangeAspect="1" noChangeArrowheads="1"/>
              </p:cNvSpPr>
              <p:nvPr/>
            </p:nvSpPr>
            <p:spPr bwMode="auto">
              <a:xfrm rot="5400000" flipH="1" flipV="1">
                <a:off x="1315895" y="492517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18" name="Freeform 2648"/>
              <p:cNvSpPr>
                <a:spLocks noChangeAspect="1"/>
              </p:cNvSpPr>
              <p:nvPr/>
            </p:nvSpPr>
            <p:spPr bwMode="auto">
              <a:xfrm>
                <a:off x="1331432" y="492508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19" name="AutoShape 2652"/>
              <p:cNvSpPr>
                <a:spLocks noChangeAspect="1" noChangeArrowheads="1"/>
              </p:cNvSpPr>
              <p:nvPr/>
            </p:nvSpPr>
            <p:spPr bwMode="auto">
              <a:xfrm rot="5400000" flipH="1">
                <a:off x="1419757"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20" name="AutoShape 2653"/>
              <p:cNvSpPr>
                <a:spLocks noChangeAspect="1" noChangeArrowheads="1"/>
              </p:cNvSpPr>
              <p:nvPr/>
            </p:nvSpPr>
            <p:spPr bwMode="auto">
              <a:xfrm flipH="1" flipV="1">
                <a:off x="1424989" y="4936572"/>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021" name="Freeform 2654"/>
              <p:cNvSpPr>
                <a:spLocks noChangeAspect="1"/>
              </p:cNvSpPr>
              <p:nvPr/>
            </p:nvSpPr>
            <p:spPr bwMode="auto">
              <a:xfrm>
                <a:off x="1428762" y="4974670"/>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22" name="AutoShape 2655"/>
              <p:cNvSpPr>
                <a:spLocks noChangeAspect="1" noChangeArrowheads="1"/>
              </p:cNvSpPr>
              <p:nvPr/>
            </p:nvSpPr>
            <p:spPr bwMode="auto">
              <a:xfrm rot="5400000" flipH="1">
                <a:off x="1488039"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783" name="AutoShape 2656"/>
              <p:cNvSpPr>
                <a:spLocks noChangeAspect="1" noChangeArrowheads="1"/>
              </p:cNvSpPr>
              <p:nvPr/>
            </p:nvSpPr>
            <p:spPr bwMode="auto">
              <a:xfrm flipH="1" flipV="1">
                <a:off x="1491875" y="4937070"/>
                <a:ext cx="19054"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024" name="Group 2657"/>
              <p:cNvGrpSpPr>
                <a:grpSpLocks noChangeAspect="1"/>
              </p:cNvGrpSpPr>
              <p:nvPr/>
            </p:nvGrpSpPr>
            <p:grpSpPr bwMode="auto">
              <a:xfrm flipH="1">
                <a:off x="1496667" y="4974669"/>
                <a:ext cx="9431" cy="19351"/>
                <a:chOff x="263" y="1301"/>
                <a:chExt cx="540" cy="690"/>
              </a:xfrm>
            </p:grpSpPr>
            <p:sp>
              <p:nvSpPr>
                <p:cNvPr id="55073" name="Freeform 26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74" name="Line 26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025" name="AutoShape 2660"/>
              <p:cNvSpPr>
                <a:spLocks noChangeAspect="1" noChangeArrowheads="1"/>
              </p:cNvSpPr>
              <p:nvPr/>
            </p:nvSpPr>
            <p:spPr bwMode="auto">
              <a:xfrm rot="5400000" flipH="1">
                <a:off x="1555567"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26" name="AutoShape 2661"/>
              <p:cNvSpPr>
                <a:spLocks noChangeAspect="1" noChangeArrowheads="1"/>
              </p:cNvSpPr>
              <p:nvPr/>
            </p:nvSpPr>
            <p:spPr bwMode="auto">
              <a:xfrm flipH="1" flipV="1">
                <a:off x="1559668" y="4936571"/>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027" name="Oval 2662"/>
              <p:cNvSpPr>
                <a:spLocks noChangeAspect="1" noChangeArrowheads="1"/>
              </p:cNvSpPr>
              <p:nvPr/>
            </p:nvSpPr>
            <p:spPr bwMode="auto">
              <a:xfrm rot="5400000" flipH="1" flipV="1">
                <a:off x="1450196"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28" name="Freeform 2663"/>
              <p:cNvSpPr>
                <a:spLocks noChangeAspect="1"/>
              </p:cNvSpPr>
              <p:nvPr/>
            </p:nvSpPr>
            <p:spPr bwMode="auto">
              <a:xfrm>
                <a:off x="1465733"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29" name="Oval 2664"/>
              <p:cNvSpPr>
                <a:spLocks noChangeAspect="1" noChangeArrowheads="1"/>
              </p:cNvSpPr>
              <p:nvPr/>
            </p:nvSpPr>
            <p:spPr bwMode="auto">
              <a:xfrm rot="5400000" flipH="1" flipV="1">
                <a:off x="1517346" y="492335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30" name="Freeform 2665"/>
              <p:cNvSpPr>
                <a:spLocks noChangeAspect="1"/>
              </p:cNvSpPr>
              <p:nvPr/>
            </p:nvSpPr>
            <p:spPr bwMode="auto">
              <a:xfrm>
                <a:off x="1532883"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31" name="Oval 2666"/>
              <p:cNvSpPr>
                <a:spLocks noChangeAspect="1" noChangeArrowheads="1"/>
              </p:cNvSpPr>
              <p:nvPr/>
            </p:nvSpPr>
            <p:spPr bwMode="auto">
              <a:xfrm rot="5400000" flipH="1" flipV="1">
                <a:off x="1584496" y="492517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32" name="Freeform 2667"/>
              <p:cNvSpPr>
                <a:spLocks noChangeAspect="1"/>
              </p:cNvSpPr>
              <p:nvPr/>
            </p:nvSpPr>
            <p:spPr bwMode="auto">
              <a:xfrm>
                <a:off x="1600033" y="492508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33" name="Oval 2668"/>
              <p:cNvSpPr>
                <a:spLocks noChangeAspect="1" noChangeArrowheads="1"/>
              </p:cNvSpPr>
              <p:nvPr/>
            </p:nvSpPr>
            <p:spPr bwMode="auto">
              <a:xfrm rot="5400000" flipH="1" flipV="1">
                <a:off x="1380782" y="49227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34" name="Freeform 2669"/>
              <p:cNvSpPr>
                <a:spLocks noChangeAspect="1"/>
              </p:cNvSpPr>
              <p:nvPr/>
            </p:nvSpPr>
            <p:spPr bwMode="auto">
              <a:xfrm>
                <a:off x="1396319" y="492266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35" name="AutoShape 2670"/>
              <p:cNvSpPr>
                <a:spLocks noChangeAspect="1" noChangeArrowheads="1"/>
              </p:cNvSpPr>
              <p:nvPr/>
            </p:nvSpPr>
            <p:spPr bwMode="auto">
              <a:xfrm rot="5400000" flipH="1">
                <a:off x="1754377"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36" name="AutoShape 2673"/>
              <p:cNvSpPr>
                <a:spLocks noChangeAspect="1" noChangeArrowheads="1"/>
              </p:cNvSpPr>
              <p:nvPr/>
            </p:nvSpPr>
            <p:spPr bwMode="auto">
              <a:xfrm rot="5400000" flipH="1">
                <a:off x="1686096"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37" name="Line 2677"/>
              <p:cNvSpPr>
                <a:spLocks noChangeAspect="1" noChangeShapeType="1"/>
              </p:cNvSpPr>
              <p:nvPr/>
            </p:nvSpPr>
            <p:spPr bwMode="auto">
              <a:xfrm flipH="1">
                <a:off x="1695855" y="4940516"/>
                <a:ext cx="5868"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038" name="AutoShape 2678"/>
              <p:cNvSpPr>
                <a:spLocks noChangeAspect="1" noChangeArrowheads="1"/>
              </p:cNvSpPr>
              <p:nvPr/>
            </p:nvSpPr>
            <p:spPr bwMode="auto">
              <a:xfrm rot="5400000" flipH="1">
                <a:off x="1821528"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39" name="AutoShape 2679"/>
              <p:cNvSpPr>
                <a:spLocks noChangeAspect="1" noChangeArrowheads="1"/>
              </p:cNvSpPr>
              <p:nvPr/>
            </p:nvSpPr>
            <p:spPr bwMode="auto">
              <a:xfrm flipH="1" flipV="1">
                <a:off x="1825628" y="4937177"/>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040" name="Oval 2680"/>
              <p:cNvSpPr>
                <a:spLocks noChangeAspect="1" noChangeArrowheads="1"/>
              </p:cNvSpPr>
              <p:nvPr/>
            </p:nvSpPr>
            <p:spPr bwMode="auto">
              <a:xfrm rot="5400000" flipH="1" flipV="1">
                <a:off x="1784061" y="492456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41" name="Freeform 2681"/>
              <p:cNvSpPr>
                <a:spLocks noChangeAspect="1"/>
              </p:cNvSpPr>
              <p:nvPr/>
            </p:nvSpPr>
            <p:spPr bwMode="auto">
              <a:xfrm>
                <a:off x="1799598"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42" name="Oval 2682"/>
              <p:cNvSpPr>
                <a:spLocks noChangeAspect="1" noChangeArrowheads="1"/>
              </p:cNvSpPr>
              <p:nvPr/>
            </p:nvSpPr>
            <p:spPr bwMode="auto">
              <a:xfrm rot="5400000" flipH="1" flipV="1">
                <a:off x="1715402"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43" name="Freeform 2683"/>
              <p:cNvSpPr>
                <a:spLocks noChangeAspect="1"/>
              </p:cNvSpPr>
              <p:nvPr/>
            </p:nvSpPr>
            <p:spPr bwMode="auto">
              <a:xfrm>
                <a:off x="1730939"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44" name="Oval 2684"/>
              <p:cNvSpPr>
                <a:spLocks noChangeAspect="1" noChangeArrowheads="1"/>
              </p:cNvSpPr>
              <p:nvPr/>
            </p:nvSpPr>
            <p:spPr bwMode="auto">
              <a:xfrm rot="5400000" flipH="1" flipV="1">
                <a:off x="1850457" y="492577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45" name="Freeform 2685"/>
              <p:cNvSpPr>
                <a:spLocks noChangeAspect="1"/>
              </p:cNvSpPr>
              <p:nvPr/>
            </p:nvSpPr>
            <p:spPr bwMode="auto">
              <a:xfrm>
                <a:off x="1865994" y="492568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46" name="Oval 2686"/>
              <p:cNvSpPr>
                <a:spLocks noChangeAspect="1" noChangeArrowheads="1"/>
              </p:cNvSpPr>
              <p:nvPr/>
            </p:nvSpPr>
            <p:spPr bwMode="auto">
              <a:xfrm rot="5400000" flipH="1" flipV="1">
                <a:off x="1649006" y="492335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47" name="Freeform 2687"/>
              <p:cNvSpPr>
                <a:spLocks noChangeAspect="1"/>
              </p:cNvSpPr>
              <p:nvPr/>
            </p:nvSpPr>
            <p:spPr bwMode="auto">
              <a:xfrm>
                <a:off x="1664543"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48" name="AutoShape 2688"/>
              <p:cNvSpPr>
                <a:spLocks noChangeAspect="1" noChangeArrowheads="1"/>
              </p:cNvSpPr>
              <p:nvPr/>
            </p:nvSpPr>
            <p:spPr bwMode="auto">
              <a:xfrm rot="5400000" flipH="1">
                <a:off x="1954319"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49" name="AutoShape 2689"/>
              <p:cNvSpPr>
                <a:spLocks noChangeAspect="1" noChangeArrowheads="1"/>
              </p:cNvSpPr>
              <p:nvPr/>
            </p:nvSpPr>
            <p:spPr bwMode="auto">
              <a:xfrm flipH="1" flipV="1">
                <a:off x="1959551" y="4937177"/>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5050" name="Freeform 2690"/>
              <p:cNvSpPr>
                <a:spLocks noChangeAspect="1"/>
              </p:cNvSpPr>
              <p:nvPr/>
            </p:nvSpPr>
            <p:spPr bwMode="auto">
              <a:xfrm>
                <a:off x="1963701" y="4975879"/>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51" name="AutoShape 2691"/>
              <p:cNvSpPr>
                <a:spLocks noChangeAspect="1" noChangeArrowheads="1"/>
              </p:cNvSpPr>
              <p:nvPr/>
            </p:nvSpPr>
            <p:spPr bwMode="auto">
              <a:xfrm rot="5400000" flipH="1">
                <a:off x="2022601"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812" name="AutoShape 2692"/>
              <p:cNvSpPr>
                <a:spLocks noChangeAspect="1" noChangeArrowheads="1"/>
              </p:cNvSpPr>
              <p:nvPr/>
            </p:nvSpPr>
            <p:spPr bwMode="auto">
              <a:xfrm flipH="1" flipV="1">
                <a:off x="2026966" y="4937070"/>
                <a:ext cx="17465"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053" name="Group 2693"/>
              <p:cNvGrpSpPr>
                <a:grpSpLocks noChangeAspect="1"/>
              </p:cNvGrpSpPr>
              <p:nvPr/>
            </p:nvGrpSpPr>
            <p:grpSpPr bwMode="auto">
              <a:xfrm flipH="1">
                <a:off x="2030475" y="4975275"/>
                <a:ext cx="9431" cy="19351"/>
                <a:chOff x="263" y="1301"/>
                <a:chExt cx="540" cy="690"/>
              </a:xfrm>
            </p:grpSpPr>
            <p:sp>
              <p:nvSpPr>
                <p:cNvPr id="55071"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72"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054" name="AutoShape 2696"/>
              <p:cNvSpPr>
                <a:spLocks noChangeAspect="1" noChangeArrowheads="1"/>
              </p:cNvSpPr>
              <p:nvPr/>
            </p:nvSpPr>
            <p:spPr bwMode="auto">
              <a:xfrm rot="5400000" flipH="1">
                <a:off x="2090129"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055" name="AutoShape 2697"/>
              <p:cNvSpPr>
                <a:spLocks noChangeAspect="1" noChangeArrowheads="1"/>
              </p:cNvSpPr>
              <p:nvPr/>
            </p:nvSpPr>
            <p:spPr bwMode="auto">
              <a:xfrm flipH="1" flipV="1">
                <a:off x="2094229" y="4937177"/>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5056" name="Oval 2698"/>
              <p:cNvSpPr>
                <a:spLocks noChangeAspect="1" noChangeArrowheads="1"/>
              </p:cNvSpPr>
              <p:nvPr/>
            </p:nvSpPr>
            <p:spPr bwMode="auto">
              <a:xfrm rot="5400000" flipH="1" flipV="1">
                <a:off x="1984758" y="492456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57" name="Freeform 2699"/>
              <p:cNvSpPr>
                <a:spLocks noChangeAspect="1"/>
              </p:cNvSpPr>
              <p:nvPr/>
            </p:nvSpPr>
            <p:spPr bwMode="auto">
              <a:xfrm>
                <a:off x="2000294"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58" name="Oval 2700"/>
              <p:cNvSpPr>
                <a:spLocks noChangeAspect="1" noChangeArrowheads="1"/>
              </p:cNvSpPr>
              <p:nvPr/>
            </p:nvSpPr>
            <p:spPr bwMode="auto">
              <a:xfrm rot="5400000" flipH="1" flipV="1">
                <a:off x="2051908"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59" name="Freeform 2701"/>
              <p:cNvSpPr>
                <a:spLocks noChangeAspect="1"/>
              </p:cNvSpPr>
              <p:nvPr/>
            </p:nvSpPr>
            <p:spPr bwMode="auto">
              <a:xfrm>
                <a:off x="2067445"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60" name="AutoShape 2702"/>
              <p:cNvSpPr>
                <a:spLocks noChangeAspect="1" noChangeArrowheads="1"/>
              </p:cNvSpPr>
              <p:nvPr/>
            </p:nvSpPr>
            <p:spPr bwMode="auto">
              <a:xfrm rot="5400000" flipH="1">
                <a:off x="1889056" y="4901363"/>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821" name="AutoShape 2703"/>
              <p:cNvSpPr>
                <a:spLocks noChangeAspect="1" noChangeArrowheads="1"/>
              </p:cNvSpPr>
              <p:nvPr/>
            </p:nvSpPr>
            <p:spPr bwMode="auto">
              <a:xfrm flipH="1" flipV="1">
                <a:off x="1892002" y="4938658"/>
                <a:ext cx="19054"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5062" name="Group 2704"/>
              <p:cNvGrpSpPr>
                <a:grpSpLocks noChangeAspect="1"/>
              </p:cNvGrpSpPr>
              <p:nvPr/>
            </p:nvGrpSpPr>
            <p:grpSpPr bwMode="auto">
              <a:xfrm flipH="1">
                <a:off x="1895419" y="4974065"/>
                <a:ext cx="10940" cy="21770"/>
                <a:chOff x="263" y="1301"/>
                <a:chExt cx="540" cy="690"/>
              </a:xfrm>
            </p:grpSpPr>
            <p:sp>
              <p:nvSpPr>
                <p:cNvPr id="55069"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70"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5063" name="Oval 2707"/>
              <p:cNvSpPr>
                <a:spLocks noChangeAspect="1" noChangeArrowheads="1"/>
              </p:cNvSpPr>
              <p:nvPr/>
            </p:nvSpPr>
            <p:spPr bwMode="auto">
              <a:xfrm rot="5400000" flipH="1" flipV="1">
                <a:off x="1917607" y="492517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5064" name="Freeform 2708"/>
              <p:cNvSpPr>
                <a:spLocks noChangeAspect="1"/>
              </p:cNvSpPr>
              <p:nvPr/>
            </p:nvSpPr>
            <p:spPr bwMode="auto">
              <a:xfrm>
                <a:off x="1933144" y="492508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65" name="Freeform 2709"/>
              <p:cNvSpPr>
                <a:spLocks noChangeAspect="1"/>
              </p:cNvSpPr>
              <p:nvPr/>
            </p:nvSpPr>
            <p:spPr bwMode="auto">
              <a:xfrm flipH="1">
                <a:off x="1563063" y="4974670"/>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66" name="Freeform 2710"/>
              <p:cNvSpPr>
                <a:spLocks noChangeAspect="1"/>
              </p:cNvSpPr>
              <p:nvPr/>
            </p:nvSpPr>
            <p:spPr bwMode="auto">
              <a:xfrm flipH="1">
                <a:off x="2096870" y="4974065"/>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67" name="Freeform 2711"/>
              <p:cNvSpPr>
                <a:spLocks noChangeAspect="1"/>
              </p:cNvSpPr>
              <p:nvPr/>
            </p:nvSpPr>
            <p:spPr bwMode="auto">
              <a:xfrm flipH="1">
                <a:off x="1828646" y="4974670"/>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68" name="Freeform 2712"/>
              <p:cNvSpPr>
                <a:spLocks noChangeAspect="1"/>
              </p:cNvSpPr>
              <p:nvPr/>
            </p:nvSpPr>
            <p:spPr bwMode="auto">
              <a:xfrm flipH="1">
                <a:off x="1294839" y="497164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4628" name="组合 1387"/>
            <p:cNvGrpSpPr>
              <a:grpSpLocks/>
            </p:cNvGrpSpPr>
            <p:nvPr/>
          </p:nvGrpSpPr>
          <p:grpSpPr bwMode="auto">
            <a:xfrm>
              <a:off x="3491880" y="2888324"/>
              <a:ext cx="999710" cy="118224"/>
              <a:chOff x="1128796" y="5036928"/>
              <a:chExt cx="999710" cy="118224"/>
            </a:xfrm>
          </p:grpSpPr>
          <p:sp>
            <p:nvSpPr>
              <p:cNvPr id="54941" name="AutoShape 2380"/>
              <p:cNvSpPr>
                <a:spLocks noChangeAspect="1" noChangeArrowheads="1"/>
              </p:cNvSpPr>
              <p:nvPr/>
            </p:nvSpPr>
            <p:spPr bwMode="auto">
              <a:xfrm rot="5400000" flipV="1">
                <a:off x="1210520"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42" name="AutoShape 2382"/>
              <p:cNvSpPr>
                <a:spLocks noChangeAspect="1" noChangeArrowheads="1"/>
              </p:cNvSpPr>
              <p:nvPr/>
            </p:nvSpPr>
            <p:spPr bwMode="auto">
              <a:xfrm>
                <a:off x="1216507" y="50369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43" name="AutoShape 2347"/>
              <p:cNvSpPr>
                <a:spLocks noChangeAspect="1" noChangeArrowheads="1"/>
              </p:cNvSpPr>
              <p:nvPr/>
            </p:nvSpPr>
            <p:spPr bwMode="auto">
              <a:xfrm rot="5400000" flipV="1">
                <a:off x="1479122"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44" name="AutoShape 2349"/>
              <p:cNvSpPr>
                <a:spLocks noChangeAspect="1" noChangeArrowheads="1"/>
              </p:cNvSpPr>
              <p:nvPr/>
            </p:nvSpPr>
            <p:spPr bwMode="auto">
              <a:xfrm>
                <a:off x="1485108" y="50369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45" name="AutoShape 2318"/>
              <p:cNvSpPr>
                <a:spLocks noChangeAspect="1" noChangeArrowheads="1"/>
              </p:cNvSpPr>
              <p:nvPr/>
            </p:nvSpPr>
            <p:spPr bwMode="auto">
              <a:xfrm rot="5400000" flipV="1">
                <a:off x="1949551"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46" name="AutoShape 2319"/>
              <p:cNvSpPr>
                <a:spLocks noChangeAspect="1" noChangeArrowheads="1"/>
              </p:cNvSpPr>
              <p:nvPr/>
            </p:nvSpPr>
            <p:spPr bwMode="auto">
              <a:xfrm>
                <a:off x="1953651" y="50369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47" name="Freeform 2320"/>
              <p:cNvSpPr>
                <a:spLocks noChangeAspect="1"/>
              </p:cNvSpPr>
              <p:nvPr/>
            </p:nvSpPr>
            <p:spPr bwMode="auto">
              <a:xfrm>
                <a:off x="1957424" y="507200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48" name="AutoShape 2322"/>
              <p:cNvSpPr>
                <a:spLocks noChangeAspect="1" noChangeArrowheads="1"/>
              </p:cNvSpPr>
              <p:nvPr/>
            </p:nvSpPr>
            <p:spPr bwMode="auto">
              <a:xfrm rot="5400000" flipV="1">
                <a:off x="1881269"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709" name="AutoShape 2323"/>
              <p:cNvSpPr>
                <a:spLocks noChangeAspect="1" noChangeArrowheads="1"/>
              </p:cNvSpPr>
              <p:nvPr/>
            </p:nvSpPr>
            <p:spPr bwMode="auto">
              <a:xfrm>
                <a:off x="1886099" y="5037527"/>
                <a:ext cx="19054"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950" name="Group 2324"/>
              <p:cNvGrpSpPr>
                <a:grpSpLocks noChangeAspect="1"/>
              </p:cNvGrpSpPr>
              <p:nvPr/>
            </p:nvGrpSpPr>
            <p:grpSpPr bwMode="auto">
              <a:xfrm>
                <a:off x="1890650" y="5072002"/>
                <a:ext cx="9432" cy="19351"/>
                <a:chOff x="263" y="1301"/>
                <a:chExt cx="540" cy="690"/>
              </a:xfrm>
            </p:grpSpPr>
            <p:sp>
              <p:nvSpPr>
                <p:cNvPr id="54999" name="Freeform 232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000" name="Line 232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951" name="AutoShape 2328"/>
              <p:cNvSpPr>
                <a:spLocks noChangeAspect="1" noChangeArrowheads="1"/>
              </p:cNvSpPr>
              <p:nvPr/>
            </p:nvSpPr>
            <p:spPr bwMode="auto">
              <a:xfrm rot="5400000" flipV="1">
                <a:off x="1813742"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52" name="AutoShape 2329"/>
              <p:cNvSpPr>
                <a:spLocks noChangeAspect="1" noChangeArrowheads="1"/>
              </p:cNvSpPr>
              <p:nvPr/>
            </p:nvSpPr>
            <p:spPr bwMode="auto">
              <a:xfrm>
                <a:off x="1819350" y="5036928"/>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953" name="Oval 2334"/>
              <p:cNvSpPr>
                <a:spLocks noChangeAspect="1" noChangeArrowheads="1"/>
              </p:cNvSpPr>
              <p:nvPr/>
            </p:nvSpPr>
            <p:spPr bwMode="auto">
              <a:xfrm rot="5400000">
                <a:off x="1911707" y="512833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54" name="Freeform 2335"/>
              <p:cNvSpPr>
                <a:spLocks noChangeAspect="1"/>
              </p:cNvSpPr>
              <p:nvPr/>
            </p:nvSpPr>
            <p:spPr bwMode="auto">
              <a:xfrm>
                <a:off x="1927998" y="512945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55" name="Oval 2337"/>
              <p:cNvSpPr>
                <a:spLocks noChangeAspect="1" noChangeArrowheads="1"/>
              </p:cNvSpPr>
              <p:nvPr/>
            </p:nvSpPr>
            <p:spPr bwMode="auto">
              <a:xfrm rot="5400000">
                <a:off x="1844557" y="5128935"/>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56" name="Freeform 2338"/>
              <p:cNvSpPr>
                <a:spLocks noChangeAspect="1"/>
              </p:cNvSpPr>
              <p:nvPr/>
            </p:nvSpPr>
            <p:spPr bwMode="auto">
              <a:xfrm>
                <a:off x="1860848" y="513005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57" name="Oval 2343"/>
              <p:cNvSpPr>
                <a:spLocks noChangeAspect="1" noChangeArrowheads="1"/>
              </p:cNvSpPr>
              <p:nvPr/>
            </p:nvSpPr>
            <p:spPr bwMode="auto">
              <a:xfrm rot="5400000">
                <a:off x="1981120" y="512954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58" name="Freeform 2344"/>
              <p:cNvSpPr>
                <a:spLocks noChangeAspect="1"/>
              </p:cNvSpPr>
              <p:nvPr/>
            </p:nvSpPr>
            <p:spPr bwMode="auto">
              <a:xfrm>
                <a:off x="1997412" y="513066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59" name="Freeform 2348"/>
              <p:cNvSpPr>
                <a:spLocks noChangeAspect="1"/>
              </p:cNvSpPr>
              <p:nvPr/>
            </p:nvSpPr>
            <p:spPr bwMode="auto">
              <a:xfrm>
                <a:off x="1488880" y="5072002"/>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60" name="AutoShape 2361"/>
              <p:cNvSpPr>
                <a:spLocks noChangeAspect="1" noChangeArrowheads="1"/>
              </p:cNvSpPr>
              <p:nvPr/>
            </p:nvSpPr>
            <p:spPr bwMode="auto">
              <a:xfrm rot="5400000" flipV="1">
                <a:off x="1545140"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61" name="AutoShape 2362"/>
              <p:cNvSpPr>
                <a:spLocks noChangeAspect="1" noChangeArrowheads="1"/>
              </p:cNvSpPr>
              <p:nvPr/>
            </p:nvSpPr>
            <p:spPr bwMode="auto">
              <a:xfrm>
                <a:off x="1550749" y="5036928"/>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962" name="Oval 2373"/>
              <p:cNvSpPr>
                <a:spLocks noChangeAspect="1" noChangeArrowheads="1"/>
              </p:cNvSpPr>
              <p:nvPr/>
            </p:nvSpPr>
            <p:spPr bwMode="auto">
              <a:xfrm rot="5400000">
                <a:off x="1508805" y="512712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63" name="Freeform 2374"/>
              <p:cNvSpPr>
                <a:spLocks noChangeAspect="1"/>
              </p:cNvSpPr>
              <p:nvPr/>
            </p:nvSpPr>
            <p:spPr bwMode="auto">
              <a:xfrm>
                <a:off x="1525097" y="512824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64" name="Freeform 2381"/>
              <p:cNvSpPr>
                <a:spLocks noChangeAspect="1"/>
              </p:cNvSpPr>
              <p:nvPr/>
            </p:nvSpPr>
            <p:spPr bwMode="auto">
              <a:xfrm>
                <a:off x="1220279" y="5072002"/>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65" name="AutoShape 2384"/>
              <p:cNvSpPr>
                <a:spLocks noChangeAspect="1" noChangeArrowheads="1"/>
              </p:cNvSpPr>
              <p:nvPr/>
            </p:nvSpPr>
            <p:spPr bwMode="auto">
              <a:xfrm rot="5400000" flipV="1">
                <a:off x="1412349"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66" name="AutoShape 2385"/>
              <p:cNvSpPr>
                <a:spLocks noChangeAspect="1" noChangeArrowheads="1"/>
              </p:cNvSpPr>
              <p:nvPr/>
            </p:nvSpPr>
            <p:spPr bwMode="auto">
              <a:xfrm>
                <a:off x="1416448" y="50369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67" name="Freeform 2386"/>
              <p:cNvSpPr>
                <a:spLocks noChangeAspect="1"/>
              </p:cNvSpPr>
              <p:nvPr/>
            </p:nvSpPr>
            <p:spPr bwMode="auto">
              <a:xfrm>
                <a:off x="1420221" y="507200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68" name="AutoShape 2388"/>
              <p:cNvSpPr>
                <a:spLocks noChangeAspect="1" noChangeArrowheads="1"/>
              </p:cNvSpPr>
              <p:nvPr/>
            </p:nvSpPr>
            <p:spPr bwMode="auto">
              <a:xfrm rot="5400000" flipV="1">
                <a:off x="1344067"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729" name="AutoShape 2389"/>
              <p:cNvSpPr>
                <a:spLocks noChangeAspect="1" noChangeArrowheads="1"/>
              </p:cNvSpPr>
              <p:nvPr/>
            </p:nvSpPr>
            <p:spPr bwMode="auto">
              <a:xfrm>
                <a:off x="1349421" y="5037527"/>
                <a:ext cx="17465"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970" name="Group 2390"/>
              <p:cNvGrpSpPr>
                <a:grpSpLocks noChangeAspect="1"/>
              </p:cNvGrpSpPr>
              <p:nvPr/>
            </p:nvGrpSpPr>
            <p:grpSpPr bwMode="auto">
              <a:xfrm>
                <a:off x="1353448" y="5072002"/>
                <a:ext cx="9432" cy="19351"/>
                <a:chOff x="263" y="1301"/>
                <a:chExt cx="540" cy="690"/>
              </a:xfrm>
            </p:grpSpPr>
            <p:sp>
              <p:nvSpPr>
                <p:cNvPr id="54997" name="Freeform 2391"/>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98" name="Line 2392"/>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971" name="AutoShape 2394"/>
              <p:cNvSpPr>
                <a:spLocks noChangeAspect="1" noChangeArrowheads="1"/>
              </p:cNvSpPr>
              <p:nvPr/>
            </p:nvSpPr>
            <p:spPr bwMode="auto">
              <a:xfrm rot="5400000" flipV="1">
                <a:off x="1276539"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72" name="AutoShape 2395"/>
              <p:cNvSpPr>
                <a:spLocks noChangeAspect="1" noChangeArrowheads="1"/>
              </p:cNvSpPr>
              <p:nvPr/>
            </p:nvSpPr>
            <p:spPr bwMode="auto">
              <a:xfrm>
                <a:off x="1282148" y="5036928"/>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973" name="Oval 2400"/>
              <p:cNvSpPr>
                <a:spLocks noChangeAspect="1" noChangeArrowheads="1"/>
              </p:cNvSpPr>
              <p:nvPr/>
            </p:nvSpPr>
            <p:spPr bwMode="auto">
              <a:xfrm rot="5400000">
                <a:off x="1374504" y="512833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74" name="Freeform 2401"/>
              <p:cNvSpPr>
                <a:spLocks noChangeAspect="1"/>
              </p:cNvSpPr>
              <p:nvPr/>
            </p:nvSpPr>
            <p:spPr bwMode="auto">
              <a:xfrm>
                <a:off x="1390796" y="512945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75" name="Oval 2403"/>
              <p:cNvSpPr>
                <a:spLocks noChangeAspect="1" noChangeArrowheads="1"/>
              </p:cNvSpPr>
              <p:nvPr/>
            </p:nvSpPr>
            <p:spPr bwMode="auto">
              <a:xfrm rot="5400000">
                <a:off x="1307354" y="5128935"/>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76" name="Freeform 2404"/>
              <p:cNvSpPr>
                <a:spLocks noChangeAspect="1"/>
              </p:cNvSpPr>
              <p:nvPr/>
            </p:nvSpPr>
            <p:spPr bwMode="auto">
              <a:xfrm>
                <a:off x="1323645" y="513005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77" name="Oval 2406"/>
              <p:cNvSpPr>
                <a:spLocks noChangeAspect="1" noChangeArrowheads="1"/>
              </p:cNvSpPr>
              <p:nvPr/>
            </p:nvSpPr>
            <p:spPr bwMode="auto">
              <a:xfrm rot="5400000">
                <a:off x="1240204" y="512712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78" name="Freeform 2407"/>
              <p:cNvSpPr>
                <a:spLocks noChangeAspect="1"/>
              </p:cNvSpPr>
              <p:nvPr/>
            </p:nvSpPr>
            <p:spPr bwMode="auto">
              <a:xfrm>
                <a:off x="1256495" y="512824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79" name="Oval 2409"/>
              <p:cNvSpPr>
                <a:spLocks noChangeAspect="1" noChangeArrowheads="1"/>
              </p:cNvSpPr>
              <p:nvPr/>
            </p:nvSpPr>
            <p:spPr bwMode="auto">
              <a:xfrm rot="5400000">
                <a:off x="1443918" y="512954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80" name="Freeform 2410"/>
              <p:cNvSpPr>
                <a:spLocks noChangeAspect="1"/>
              </p:cNvSpPr>
              <p:nvPr/>
            </p:nvSpPr>
            <p:spPr bwMode="auto">
              <a:xfrm>
                <a:off x="1460210" y="513066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81" name="AutoShape 2417"/>
              <p:cNvSpPr>
                <a:spLocks noChangeAspect="1" noChangeArrowheads="1"/>
              </p:cNvSpPr>
              <p:nvPr/>
            </p:nvSpPr>
            <p:spPr bwMode="auto">
              <a:xfrm rot="5400000" flipV="1">
                <a:off x="1143747"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82" name="AutoShape 2418"/>
              <p:cNvSpPr>
                <a:spLocks noChangeAspect="1" noChangeArrowheads="1"/>
              </p:cNvSpPr>
              <p:nvPr/>
            </p:nvSpPr>
            <p:spPr bwMode="auto">
              <a:xfrm>
                <a:off x="1147848" y="50369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83" name="Freeform 2419"/>
              <p:cNvSpPr>
                <a:spLocks noChangeAspect="1"/>
              </p:cNvSpPr>
              <p:nvPr/>
            </p:nvSpPr>
            <p:spPr bwMode="auto">
              <a:xfrm>
                <a:off x="1151620" y="507200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84" name="Oval 2442"/>
              <p:cNvSpPr>
                <a:spLocks noChangeAspect="1" noChangeArrowheads="1"/>
              </p:cNvSpPr>
              <p:nvPr/>
            </p:nvSpPr>
            <p:spPr bwMode="auto">
              <a:xfrm rot="5400000">
                <a:off x="1175317" y="512954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85" name="Freeform 2443"/>
              <p:cNvSpPr>
                <a:spLocks noChangeAspect="1"/>
              </p:cNvSpPr>
              <p:nvPr/>
            </p:nvSpPr>
            <p:spPr bwMode="auto">
              <a:xfrm>
                <a:off x="1191608" y="513066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86" name="Freeform 2532"/>
              <p:cNvSpPr>
                <a:spLocks noChangeAspect="1"/>
              </p:cNvSpPr>
              <p:nvPr/>
            </p:nvSpPr>
            <p:spPr bwMode="auto">
              <a:xfrm>
                <a:off x="1285543" y="5073212"/>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87" name="Freeform 2533"/>
              <p:cNvSpPr>
                <a:spLocks noChangeAspect="1"/>
              </p:cNvSpPr>
              <p:nvPr/>
            </p:nvSpPr>
            <p:spPr bwMode="auto">
              <a:xfrm>
                <a:off x="1554522" y="5071398"/>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88" name="Freeform 2534"/>
              <p:cNvSpPr>
                <a:spLocks noChangeAspect="1"/>
              </p:cNvSpPr>
              <p:nvPr/>
            </p:nvSpPr>
            <p:spPr bwMode="auto">
              <a:xfrm>
                <a:off x="1823500" y="5069583"/>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89" name="AutoShape 2540"/>
              <p:cNvSpPr>
                <a:spLocks noChangeAspect="1" noChangeArrowheads="1"/>
              </p:cNvSpPr>
              <p:nvPr/>
            </p:nvSpPr>
            <p:spPr bwMode="auto">
              <a:xfrm>
                <a:off x="2091724" y="50369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90" name="AutoShape 2541"/>
              <p:cNvSpPr>
                <a:spLocks noChangeAspect="1" noChangeArrowheads="1"/>
              </p:cNvSpPr>
              <p:nvPr/>
            </p:nvSpPr>
            <p:spPr bwMode="auto">
              <a:xfrm rot="5400000" flipV="1">
                <a:off x="2085738"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91" name="Freeform 2542"/>
              <p:cNvSpPr>
                <a:spLocks noChangeAspect="1"/>
              </p:cNvSpPr>
              <p:nvPr/>
            </p:nvSpPr>
            <p:spPr bwMode="auto">
              <a:xfrm>
                <a:off x="2097006" y="5072002"/>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92" name="AutoShape 2549"/>
              <p:cNvSpPr>
                <a:spLocks noChangeAspect="1" noChangeArrowheads="1"/>
              </p:cNvSpPr>
              <p:nvPr/>
            </p:nvSpPr>
            <p:spPr bwMode="auto">
              <a:xfrm rot="5400000" flipV="1">
                <a:off x="2020097" y="510936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93" name="AutoShape 2550"/>
              <p:cNvSpPr>
                <a:spLocks noChangeAspect="1" noChangeArrowheads="1"/>
              </p:cNvSpPr>
              <p:nvPr/>
            </p:nvSpPr>
            <p:spPr bwMode="auto">
              <a:xfrm>
                <a:off x="2024197" y="503813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94" name="Freeform 2551"/>
              <p:cNvSpPr>
                <a:spLocks noChangeAspect="1"/>
              </p:cNvSpPr>
              <p:nvPr/>
            </p:nvSpPr>
            <p:spPr bwMode="auto">
              <a:xfrm>
                <a:off x="2029478" y="507321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95" name="Oval 2552"/>
              <p:cNvSpPr>
                <a:spLocks noChangeAspect="1" noChangeArrowheads="1"/>
              </p:cNvSpPr>
              <p:nvPr/>
            </p:nvSpPr>
            <p:spPr bwMode="auto">
              <a:xfrm rot="5400000">
                <a:off x="2051666" y="513075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96" name="Freeform 2553"/>
              <p:cNvSpPr>
                <a:spLocks noChangeAspect="1"/>
              </p:cNvSpPr>
              <p:nvPr/>
            </p:nvSpPr>
            <p:spPr bwMode="auto">
              <a:xfrm>
                <a:off x="2067957" y="513187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4629" name="组合 1388"/>
            <p:cNvGrpSpPr>
              <a:grpSpLocks/>
            </p:cNvGrpSpPr>
            <p:nvPr/>
          </p:nvGrpSpPr>
          <p:grpSpPr bwMode="auto">
            <a:xfrm>
              <a:off x="3773884" y="1815283"/>
              <a:ext cx="493458" cy="965645"/>
              <a:chOff x="1769396" y="2741856"/>
              <a:chExt cx="493458" cy="965645"/>
            </a:xfrm>
          </p:grpSpPr>
          <p:grpSp>
            <p:nvGrpSpPr>
              <p:cNvPr id="54764" name="Group 3448"/>
              <p:cNvGrpSpPr>
                <a:grpSpLocks/>
              </p:cNvGrpSpPr>
              <p:nvPr/>
            </p:nvGrpSpPr>
            <p:grpSpPr bwMode="auto">
              <a:xfrm>
                <a:off x="1769396" y="2741856"/>
                <a:ext cx="493458" cy="326698"/>
                <a:chOff x="2463" y="961"/>
                <a:chExt cx="816" cy="866"/>
              </a:xfrm>
            </p:grpSpPr>
            <p:sp>
              <p:nvSpPr>
                <p:cNvPr id="54873" name="AutoShape 3432"/>
                <p:cNvSpPr>
                  <a:spLocks noChangeAspect="1" noChangeArrowheads="1"/>
                </p:cNvSpPr>
                <p:nvPr/>
              </p:nvSpPr>
              <p:spPr bwMode="auto">
                <a:xfrm rot="-2989292">
                  <a:off x="3083" y="100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74" name="AutoShape 3401"/>
                <p:cNvSpPr>
                  <a:spLocks noChangeAspect="1" noChangeArrowheads="1"/>
                </p:cNvSpPr>
                <p:nvPr/>
              </p:nvSpPr>
              <p:spPr bwMode="auto">
                <a:xfrm rot="5400000" flipH="1">
                  <a:off x="2774" y="94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75" name="AutoShape 3442"/>
                <p:cNvSpPr>
                  <a:spLocks noChangeAspect="1" noChangeArrowheads="1"/>
                </p:cNvSpPr>
                <p:nvPr/>
              </p:nvSpPr>
              <p:spPr bwMode="auto">
                <a:xfrm rot="5400000" flipH="1">
                  <a:off x="2928" y="94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76" name="AutoShape 3443"/>
                <p:cNvSpPr>
                  <a:spLocks noChangeAspect="1" noChangeArrowheads="1"/>
                </p:cNvSpPr>
                <p:nvPr/>
              </p:nvSpPr>
              <p:spPr bwMode="auto">
                <a:xfrm flipH="1" flipV="1">
                  <a:off x="2926" y="103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77" name="Freeform 3444"/>
                <p:cNvSpPr>
                  <a:spLocks noChangeAspect="1"/>
                </p:cNvSpPr>
                <p:nvPr/>
              </p:nvSpPr>
              <p:spPr bwMode="auto">
                <a:xfrm>
                  <a:off x="2934" y="109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78" name="AutoShape 3370"/>
                <p:cNvSpPr>
                  <a:spLocks noChangeAspect="1" noChangeArrowheads="1"/>
                </p:cNvSpPr>
                <p:nvPr/>
              </p:nvSpPr>
              <p:spPr bwMode="auto">
                <a:xfrm rot="79691">
                  <a:off x="3232" y="13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1639" name="AutoShape 3371"/>
                <p:cNvSpPr>
                  <a:spLocks noChangeAspect="1" noChangeArrowheads="1"/>
                </p:cNvSpPr>
                <p:nvPr/>
              </p:nvSpPr>
              <p:spPr bwMode="auto">
                <a:xfrm rot="5479691" flipV="1">
                  <a:off x="3139" y="1341"/>
                  <a:ext cx="42"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880" name="Group 3372"/>
                <p:cNvGrpSpPr>
                  <a:grpSpLocks noChangeAspect="1"/>
                </p:cNvGrpSpPr>
                <p:nvPr/>
              </p:nvGrpSpPr>
              <p:grpSpPr bwMode="auto">
                <a:xfrm rot="5479691">
                  <a:off x="3150" y="1395"/>
                  <a:ext cx="25" cy="32"/>
                  <a:chOff x="263" y="1301"/>
                  <a:chExt cx="540" cy="690"/>
                </a:xfrm>
              </p:grpSpPr>
              <p:sp>
                <p:nvSpPr>
                  <p:cNvPr id="54939" name="Freeform 337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40" name="Line 337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881" name="Oval 3375"/>
                <p:cNvSpPr>
                  <a:spLocks noChangeAspect="1" noChangeArrowheads="1"/>
                </p:cNvSpPr>
                <p:nvPr/>
              </p:nvSpPr>
              <p:spPr bwMode="auto">
                <a:xfrm rot="79691" flipV="1">
                  <a:off x="3222" y="147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82" name="Freeform 3376"/>
                <p:cNvSpPr>
                  <a:spLocks noChangeAspect="1"/>
                </p:cNvSpPr>
                <p:nvPr/>
              </p:nvSpPr>
              <p:spPr bwMode="auto">
                <a:xfrm rot="-5479691" flipH="1" flipV="1">
                  <a:off x="3242" y="148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83" name="AutoShape 3362"/>
                <p:cNvSpPr>
                  <a:spLocks noChangeAspect="1" noChangeArrowheads="1"/>
                </p:cNvSpPr>
                <p:nvPr/>
              </p:nvSpPr>
              <p:spPr bwMode="auto">
                <a:xfrm rot="18850181" flipH="1">
                  <a:off x="2598" y="165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644" name="AutoShape 3363"/>
                <p:cNvSpPr>
                  <a:spLocks noChangeAspect="1" noChangeArrowheads="1"/>
                </p:cNvSpPr>
                <p:nvPr/>
              </p:nvSpPr>
              <p:spPr bwMode="auto">
                <a:xfrm rot="13450181" flipH="1" flipV="1">
                  <a:off x="2661" y="1593"/>
                  <a:ext cx="47" cy="156"/>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885" name="Group 3364"/>
                <p:cNvGrpSpPr>
                  <a:grpSpLocks noChangeAspect="1"/>
                </p:cNvGrpSpPr>
                <p:nvPr/>
              </p:nvGrpSpPr>
              <p:grpSpPr bwMode="auto">
                <a:xfrm rot="8149819" flipH="1" flipV="1">
                  <a:off x="2675" y="1654"/>
                  <a:ext cx="25" cy="32"/>
                  <a:chOff x="263" y="1301"/>
                  <a:chExt cx="540" cy="690"/>
                </a:xfrm>
              </p:grpSpPr>
              <p:sp>
                <p:nvSpPr>
                  <p:cNvPr id="54937" name="Freeform 336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38" name="Line 336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886" name="Oval 3367"/>
                <p:cNvSpPr>
                  <a:spLocks noChangeAspect="1" noChangeArrowheads="1"/>
                </p:cNvSpPr>
                <p:nvPr/>
              </p:nvSpPr>
              <p:spPr bwMode="auto">
                <a:xfrm rot="-2749819" flipH="1" flipV="1">
                  <a:off x="2657" y="17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87" name="Freeform 3368"/>
                <p:cNvSpPr>
                  <a:spLocks noChangeAspect="1"/>
                </p:cNvSpPr>
                <p:nvPr/>
              </p:nvSpPr>
              <p:spPr bwMode="auto">
                <a:xfrm rot="-8149819">
                  <a:off x="2679" y="177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88" name="AutoShape 3377"/>
                <p:cNvSpPr>
                  <a:spLocks noChangeAspect="1" noChangeArrowheads="1"/>
                </p:cNvSpPr>
                <p:nvPr/>
              </p:nvSpPr>
              <p:spPr bwMode="auto">
                <a:xfrm rot="20203052" flipH="1">
                  <a:off x="2501" y="150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889" name="AutoShape 3378"/>
                <p:cNvSpPr>
                  <a:spLocks noChangeAspect="1" noChangeArrowheads="1"/>
                </p:cNvSpPr>
                <p:nvPr/>
              </p:nvSpPr>
              <p:spPr bwMode="auto">
                <a:xfrm rot="-6796949" flipH="1" flipV="1">
                  <a:off x="2582" y="1471"/>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90" name="Freeform 3379"/>
                <p:cNvSpPr>
                  <a:spLocks noChangeAspect="1"/>
                </p:cNvSpPr>
                <p:nvPr/>
              </p:nvSpPr>
              <p:spPr bwMode="auto">
                <a:xfrm rot="-1396948">
                  <a:off x="2594" y="153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91" name="Oval 3380"/>
                <p:cNvSpPr>
                  <a:spLocks noChangeAspect="1" noChangeArrowheads="1"/>
                </p:cNvSpPr>
                <p:nvPr/>
              </p:nvSpPr>
              <p:spPr bwMode="auto">
                <a:xfrm rot="-1396948" flipH="1" flipV="1">
                  <a:off x="2534" y="165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92" name="Freeform 3381"/>
                <p:cNvSpPr>
                  <a:spLocks noChangeAspect="1"/>
                </p:cNvSpPr>
                <p:nvPr/>
              </p:nvSpPr>
              <p:spPr bwMode="auto">
                <a:xfrm rot="-6796949">
                  <a:off x="2555" y="165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93" name="AutoShape 3383"/>
                <p:cNvSpPr>
                  <a:spLocks noChangeAspect="1" noChangeArrowheads="1"/>
                </p:cNvSpPr>
                <p:nvPr/>
              </p:nvSpPr>
              <p:spPr bwMode="auto">
                <a:xfrm flipH="1">
                  <a:off x="2467" y="132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894" name="AutoShape 3384"/>
                <p:cNvSpPr>
                  <a:spLocks noChangeAspect="1" noChangeArrowheads="1"/>
                </p:cNvSpPr>
                <p:nvPr/>
              </p:nvSpPr>
              <p:spPr bwMode="auto">
                <a:xfrm rot="-5400000" flipH="1" flipV="1">
                  <a:off x="2556" y="132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95" name="Freeform 3385"/>
                <p:cNvSpPr>
                  <a:spLocks noChangeAspect="1"/>
                </p:cNvSpPr>
                <p:nvPr/>
              </p:nvSpPr>
              <p:spPr bwMode="auto">
                <a:xfrm>
                  <a:off x="2568" y="1383"/>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96" name="Oval 3386"/>
                <p:cNvSpPr>
                  <a:spLocks noChangeAspect="1" noChangeArrowheads="1"/>
                </p:cNvSpPr>
                <p:nvPr/>
              </p:nvSpPr>
              <p:spPr bwMode="auto">
                <a:xfrm flipH="1" flipV="1">
                  <a:off x="2463" y="14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97" name="Freeform 3387"/>
                <p:cNvSpPr>
                  <a:spLocks noChangeAspect="1"/>
                </p:cNvSpPr>
                <p:nvPr/>
              </p:nvSpPr>
              <p:spPr bwMode="auto">
                <a:xfrm rot="-5400000">
                  <a:off x="2485" y="148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98" name="AutoShape 3389"/>
                <p:cNvSpPr>
                  <a:spLocks noChangeAspect="1" noChangeArrowheads="1"/>
                </p:cNvSpPr>
                <p:nvPr/>
              </p:nvSpPr>
              <p:spPr bwMode="auto">
                <a:xfrm rot="1533926" flipH="1">
                  <a:off x="2508" y="114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899" name="AutoShape 3390"/>
                <p:cNvSpPr>
                  <a:spLocks noChangeAspect="1" noChangeArrowheads="1"/>
                </p:cNvSpPr>
                <p:nvPr/>
              </p:nvSpPr>
              <p:spPr bwMode="auto">
                <a:xfrm rot="-3866074" flipH="1" flipV="1">
                  <a:off x="2587" y="118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4900" name="Oval 3391"/>
                <p:cNvSpPr>
                  <a:spLocks noChangeAspect="1" noChangeArrowheads="1"/>
                </p:cNvSpPr>
                <p:nvPr/>
              </p:nvSpPr>
              <p:spPr bwMode="auto">
                <a:xfrm rot="1533926" flipH="1" flipV="1">
                  <a:off x="2465" y="1287"/>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01" name="Freeform 3392"/>
                <p:cNvSpPr>
                  <a:spLocks noChangeAspect="1"/>
                </p:cNvSpPr>
                <p:nvPr/>
              </p:nvSpPr>
              <p:spPr bwMode="auto">
                <a:xfrm rot="-3866074">
                  <a:off x="2488" y="129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02" name="Freeform 3393"/>
                <p:cNvSpPr>
                  <a:spLocks noChangeAspect="1"/>
                </p:cNvSpPr>
                <p:nvPr/>
              </p:nvSpPr>
              <p:spPr bwMode="auto">
                <a:xfrm rot="17733926" flipH="1">
                  <a:off x="2601" y="1249"/>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03" name="AutoShape 3395"/>
                <p:cNvSpPr>
                  <a:spLocks noChangeAspect="1" noChangeArrowheads="1"/>
                </p:cNvSpPr>
                <p:nvPr/>
              </p:nvSpPr>
              <p:spPr bwMode="auto">
                <a:xfrm rot="2989292" flipH="1">
                  <a:off x="2615" y="10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904" name="AutoShape 3396"/>
                <p:cNvSpPr>
                  <a:spLocks noChangeAspect="1" noChangeArrowheads="1"/>
                </p:cNvSpPr>
                <p:nvPr/>
              </p:nvSpPr>
              <p:spPr bwMode="auto">
                <a:xfrm rot="-2410708" flipH="1" flipV="1">
                  <a:off x="2668" y="107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05" name="Freeform 3397"/>
                <p:cNvSpPr>
                  <a:spLocks noChangeAspect="1"/>
                </p:cNvSpPr>
                <p:nvPr/>
              </p:nvSpPr>
              <p:spPr bwMode="auto">
                <a:xfrm rot="19189292" flipV="1">
                  <a:off x="2683" y="113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06" name="Oval 3398"/>
                <p:cNvSpPr>
                  <a:spLocks noChangeAspect="1" noChangeArrowheads="1"/>
                </p:cNvSpPr>
                <p:nvPr/>
              </p:nvSpPr>
              <p:spPr bwMode="auto">
                <a:xfrm rot="2989292" flipH="1" flipV="1">
                  <a:off x="2545" y="112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07" name="Freeform 3399"/>
                <p:cNvSpPr>
                  <a:spLocks noChangeAspect="1"/>
                </p:cNvSpPr>
                <p:nvPr/>
              </p:nvSpPr>
              <p:spPr bwMode="auto">
                <a:xfrm rot="-2410708">
                  <a:off x="2569" y="112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08" name="AutoShape 3402"/>
                <p:cNvSpPr>
                  <a:spLocks noChangeAspect="1" noChangeArrowheads="1"/>
                </p:cNvSpPr>
                <p:nvPr/>
              </p:nvSpPr>
              <p:spPr bwMode="auto">
                <a:xfrm flipH="1" flipV="1">
                  <a:off x="2767" y="1031"/>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09" name="Freeform 3403"/>
                <p:cNvSpPr>
                  <a:spLocks noChangeAspect="1"/>
                </p:cNvSpPr>
                <p:nvPr/>
              </p:nvSpPr>
              <p:spPr bwMode="auto">
                <a:xfrm flipV="1">
                  <a:off x="2782" y="109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10" name="Oval 3404"/>
                <p:cNvSpPr>
                  <a:spLocks noChangeAspect="1" noChangeArrowheads="1"/>
                </p:cNvSpPr>
                <p:nvPr/>
              </p:nvSpPr>
              <p:spPr bwMode="auto">
                <a:xfrm rot="5400000" flipH="1" flipV="1">
                  <a:off x="2679" y="100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11" name="Freeform 3405"/>
                <p:cNvSpPr>
                  <a:spLocks noChangeAspect="1"/>
                </p:cNvSpPr>
                <p:nvPr/>
              </p:nvSpPr>
              <p:spPr bwMode="auto">
                <a:xfrm>
                  <a:off x="2703" y="101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12" name="AutoShape 3410"/>
                <p:cNvSpPr>
                  <a:spLocks noChangeAspect="1" noChangeArrowheads="1"/>
                </p:cNvSpPr>
                <p:nvPr/>
              </p:nvSpPr>
              <p:spPr bwMode="auto">
                <a:xfrm rot="2749819">
                  <a:off x="3100" y="16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673" name="AutoShape 3411"/>
                <p:cNvSpPr>
                  <a:spLocks noChangeAspect="1" noChangeArrowheads="1"/>
                </p:cNvSpPr>
                <p:nvPr/>
              </p:nvSpPr>
              <p:spPr bwMode="auto">
                <a:xfrm rot="8149819" flipV="1">
                  <a:off x="3034" y="1602"/>
                  <a:ext cx="47" cy="151"/>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914" name="Group 3412"/>
                <p:cNvGrpSpPr>
                  <a:grpSpLocks noChangeAspect="1"/>
                </p:cNvGrpSpPr>
                <p:nvPr/>
              </p:nvGrpSpPr>
              <p:grpSpPr bwMode="auto">
                <a:xfrm rot="13450181" flipV="1">
                  <a:off x="3043" y="1659"/>
                  <a:ext cx="25" cy="32"/>
                  <a:chOff x="263" y="1301"/>
                  <a:chExt cx="540" cy="690"/>
                </a:xfrm>
              </p:grpSpPr>
              <p:sp>
                <p:nvSpPr>
                  <p:cNvPr id="54935" name="Freeform 341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36" name="Line 341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915" name="Oval 3415"/>
                <p:cNvSpPr>
                  <a:spLocks noChangeAspect="1" noChangeArrowheads="1"/>
                </p:cNvSpPr>
                <p:nvPr/>
              </p:nvSpPr>
              <p:spPr bwMode="auto">
                <a:xfrm rot="2749819" flipV="1">
                  <a:off x="3028" y="178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16" name="Freeform 3416"/>
                <p:cNvSpPr>
                  <a:spLocks noChangeAspect="1"/>
                </p:cNvSpPr>
                <p:nvPr/>
              </p:nvSpPr>
              <p:spPr bwMode="auto">
                <a:xfrm rot="-2749819">
                  <a:off x="3052" y="178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17" name="AutoShape 3417"/>
                <p:cNvSpPr>
                  <a:spLocks noChangeAspect="1" noChangeArrowheads="1"/>
                </p:cNvSpPr>
                <p:nvPr/>
              </p:nvSpPr>
              <p:spPr bwMode="auto">
                <a:xfrm rot="1396948">
                  <a:off x="3196" y="151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918" name="AutoShape 3418"/>
                <p:cNvSpPr>
                  <a:spLocks noChangeAspect="1" noChangeArrowheads="1"/>
                </p:cNvSpPr>
                <p:nvPr/>
              </p:nvSpPr>
              <p:spPr bwMode="auto">
                <a:xfrm rot="6796949" flipV="1">
                  <a:off x="3114" y="147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19" name="Freeform 3419"/>
                <p:cNvSpPr>
                  <a:spLocks noChangeAspect="1"/>
                </p:cNvSpPr>
                <p:nvPr/>
              </p:nvSpPr>
              <p:spPr bwMode="auto">
                <a:xfrm rot="1214672">
                  <a:off x="3121" y="1536"/>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20" name="Oval 3420"/>
                <p:cNvSpPr>
                  <a:spLocks noChangeAspect="1" noChangeArrowheads="1"/>
                </p:cNvSpPr>
                <p:nvPr/>
              </p:nvSpPr>
              <p:spPr bwMode="auto">
                <a:xfrm rot="1396948" flipV="1">
                  <a:off x="3152" y="165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21" name="Freeform 3421"/>
                <p:cNvSpPr>
                  <a:spLocks noChangeAspect="1"/>
                </p:cNvSpPr>
                <p:nvPr/>
              </p:nvSpPr>
              <p:spPr bwMode="auto">
                <a:xfrm rot="-4391565" flipH="1" flipV="1">
                  <a:off x="3173" y="1665"/>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22" name="AutoShape 3427"/>
                <p:cNvSpPr>
                  <a:spLocks noChangeAspect="1" noChangeArrowheads="1"/>
                </p:cNvSpPr>
                <p:nvPr/>
              </p:nvSpPr>
              <p:spPr bwMode="auto">
                <a:xfrm rot="-1533926">
                  <a:off x="3189" y="1150"/>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923" name="AutoShape 3428"/>
                <p:cNvSpPr>
                  <a:spLocks noChangeAspect="1" noChangeArrowheads="1"/>
                </p:cNvSpPr>
                <p:nvPr/>
              </p:nvSpPr>
              <p:spPr bwMode="auto">
                <a:xfrm rot="3866074" flipV="1">
                  <a:off x="3109" y="119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4924" name="Oval 3429"/>
                <p:cNvSpPr>
                  <a:spLocks noChangeAspect="1" noChangeArrowheads="1"/>
                </p:cNvSpPr>
                <p:nvPr/>
              </p:nvSpPr>
              <p:spPr bwMode="auto">
                <a:xfrm rot="20066074" flipV="1">
                  <a:off x="3221" y="12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25" name="Freeform 3430"/>
                <p:cNvSpPr>
                  <a:spLocks noChangeAspect="1"/>
                </p:cNvSpPr>
                <p:nvPr/>
              </p:nvSpPr>
              <p:spPr bwMode="auto">
                <a:xfrm rot="-7125209" flipH="1" flipV="1">
                  <a:off x="3244" y="130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26" name="Freeform 3431"/>
                <p:cNvSpPr>
                  <a:spLocks noChangeAspect="1"/>
                </p:cNvSpPr>
                <p:nvPr/>
              </p:nvSpPr>
              <p:spPr bwMode="auto">
                <a:xfrm rot="3866074">
                  <a:off x="3115" y="125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27" name="AutoShape 3433"/>
                <p:cNvSpPr>
                  <a:spLocks noChangeAspect="1" noChangeArrowheads="1"/>
                </p:cNvSpPr>
                <p:nvPr/>
              </p:nvSpPr>
              <p:spPr bwMode="auto">
                <a:xfrm rot="2410708" flipV="1">
                  <a:off x="3025" y="1078"/>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928" name="Freeform 3434"/>
                <p:cNvSpPr>
                  <a:spLocks noChangeAspect="1"/>
                </p:cNvSpPr>
                <p:nvPr/>
              </p:nvSpPr>
              <p:spPr bwMode="auto">
                <a:xfrm rot="19189292" flipV="1">
                  <a:off x="3035" y="1139"/>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29" name="Oval 3435"/>
                <p:cNvSpPr>
                  <a:spLocks noChangeAspect="1" noChangeArrowheads="1"/>
                </p:cNvSpPr>
                <p:nvPr/>
              </p:nvSpPr>
              <p:spPr bwMode="auto">
                <a:xfrm rot="18610708" flipV="1">
                  <a:off x="3140" y="112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30" name="Freeform 3436"/>
                <p:cNvSpPr>
                  <a:spLocks noChangeAspect="1"/>
                </p:cNvSpPr>
                <p:nvPr/>
              </p:nvSpPr>
              <p:spPr bwMode="auto">
                <a:xfrm rot="2989292">
                  <a:off x="3162" y="113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31" name="Oval 3440"/>
                <p:cNvSpPr>
                  <a:spLocks noChangeAspect="1" noChangeArrowheads="1"/>
                </p:cNvSpPr>
                <p:nvPr/>
              </p:nvSpPr>
              <p:spPr bwMode="auto">
                <a:xfrm rot="16200000" flipV="1">
                  <a:off x="3006" y="101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32" name="Freeform 3441"/>
                <p:cNvSpPr>
                  <a:spLocks noChangeAspect="1"/>
                </p:cNvSpPr>
                <p:nvPr/>
              </p:nvSpPr>
              <p:spPr bwMode="auto">
                <a:xfrm>
                  <a:off x="3028" y="101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933" name="Oval 3445"/>
                <p:cNvSpPr>
                  <a:spLocks noChangeAspect="1" noChangeArrowheads="1"/>
                </p:cNvSpPr>
                <p:nvPr/>
              </p:nvSpPr>
              <p:spPr bwMode="auto">
                <a:xfrm rot="5400000" flipH="1" flipV="1">
                  <a:off x="2838" y="100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934" name="Freeform 3446"/>
                <p:cNvSpPr>
                  <a:spLocks noChangeAspect="1"/>
                </p:cNvSpPr>
                <p:nvPr/>
              </p:nvSpPr>
              <p:spPr bwMode="auto">
                <a:xfrm flipV="1">
                  <a:off x="2862" y="961"/>
                  <a:ext cx="29" cy="47"/>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4765" name="Group 3449"/>
              <p:cNvGrpSpPr>
                <a:grpSpLocks/>
              </p:cNvGrpSpPr>
              <p:nvPr/>
            </p:nvGrpSpPr>
            <p:grpSpPr bwMode="auto">
              <a:xfrm>
                <a:off x="1851035" y="3058115"/>
                <a:ext cx="356790" cy="253889"/>
                <a:chOff x="2584" y="1801"/>
                <a:chExt cx="590" cy="673"/>
              </a:xfrm>
            </p:grpSpPr>
            <p:sp>
              <p:nvSpPr>
                <p:cNvPr id="54836" name="AutoShape 3355"/>
                <p:cNvSpPr>
                  <a:spLocks noChangeAspect="1" noChangeArrowheads="1"/>
                </p:cNvSpPr>
                <p:nvPr/>
              </p:nvSpPr>
              <p:spPr bwMode="auto">
                <a:xfrm rot="10800000" flipH="1">
                  <a:off x="3021" y="180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4837" name="AutoShape 3356"/>
                <p:cNvSpPr>
                  <a:spLocks noChangeAspect="1" noChangeArrowheads="1"/>
                </p:cNvSpPr>
                <p:nvPr/>
              </p:nvSpPr>
              <p:spPr bwMode="auto">
                <a:xfrm rot="5400000" flipH="1" flipV="1">
                  <a:off x="2930" y="180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38" name="Freeform 3357"/>
                <p:cNvSpPr>
                  <a:spLocks noChangeAspect="1"/>
                </p:cNvSpPr>
                <p:nvPr/>
              </p:nvSpPr>
              <p:spPr bwMode="auto">
                <a:xfrm>
                  <a:off x="2938" y="186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39" name="AutoShape 3342"/>
                <p:cNvSpPr>
                  <a:spLocks noChangeAspect="1" noChangeArrowheads="1"/>
                </p:cNvSpPr>
                <p:nvPr/>
              </p:nvSpPr>
              <p:spPr bwMode="auto">
                <a:xfrm rot="10800000" flipH="1">
                  <a:off x="3022" y="1984"/>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4840" name="AutoShape 3343"/>
                <p:cNvSpPr>
                  <a:spLocks noChangeAspect="1" noChangeArrowheads="1"/>
                </p:cNvSpPr>
                <p:nvPr/>
              </p:nvSpPr>
              <p:spPr bwMode="auto">
                <a:xfrm rot="5400000" flipH="1" flipV="1">
                  <a:off x="2931" y="1983"/>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41" name="Freeform 3344"/>
                <p:cNvSpPr>
                  <a:spLocks noChangeAspect="1"/>
                </p:cNvSpPr>
                <p:nvPr/>
              </p:nvSpPr>
              <p:spPr bwMode="auto">
                <a:xfrm>
                  <a:off x="2939" y="2042"/>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42" name="Oval 3345"/>
                <p:cNvSpPr>
                  <a:spLocks noChangeAspect="1" noChangeArrowheads="1"/>
                </p:cNvSpPr>
                <p:nvPr/>
              </p:nvSpPr>
              <p:spPr bwMode="auto">
                <a:xfrm rot="10800000" flipH="1" flipV="1">
                  <a:off x="3013"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43" name="Freeform 3346"/>
                <p:cNvSpPr>
                  <a:spLocks noChangeAspect="1"/>
                </p:cNvSpPr>
                <p:nvPr/>
              </p:nvSpPr>
              <p:spPr bwMode="auto">
                <a:xfrm rot="5400000">
                  <a:off x="3035" y="195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44" name="AutoShape 3334"/>
                <p:cNvSpPr>
                  <a:spLocks noChangeAspect="1" noChangeArrowheads="1"/>
                </p:cNvSpPr>
                <p:nvPr/>
              </p:nvSpPr>
              <p:spPr bwMode="auto">
                <a:xfrm rot="10800000" flipH="1">
                  <a:off x="3023" y="21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1605" name="AutoShape 3335"/>
                <p:cNvSpPr>
                  <a:spLocks noChangeAspect="1" noChangeArrowheads="1"/>
                </p:cNvSpPr>
                <p:nvPr/>
              </p:nvSpPr>
              <p:spPr bwMode="auto">
                <a:xfrm rot="5400000" flipH="1" flipV="1">
                  <a:off x="2930" y="2162"/>
                  <a:ext cx="46" cy="15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846" name="Group 3336"/>
                <p:cNvGrpSpPr>
                  <a:grpSpLocks noChangeAspect="1"/>
                </p:cNvGrpSpPr>
                <p:nvPr/>
              </p:nvGrpSpPr>
              <p:grpSpPr bwMode="auto">
                <a:xfrm flipH="1">
                  <a:off x="2941" y="2220"/>
                  <a:ext cx="25" cy="32"/>
                  <a:chOff x="263" y="1301"/>
                  <a:chExt cx="540" cy="690"/>
                </a:xfrm>
              </p:grpSpPr>
              <p:sp>
                <p:nvSpPr>
                  <p:cNvPr id="54871" name="Freeform 333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72" name="Line 333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847" name="Oval 3339"/>
                <p:cNvSpPr>
                  <a:spLocks noChangeAspect="1" noChangeArrowheads="1"/>
                </p:cNvSpPr>
                <p:nvPr/>
              </p:nvSpPr>
              <p:spPr bwMode="auto">
                <a:xfrm rot="10800000" flipH="1" flipV="1">
                  <a:off x="3015" y="213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48" name="Freeform 3340"/>
                <p:cNvSpPr>
                  <a:spLocks noChangeAspect="1"/>
                </p:cNvSpPr>
                <p:nvPr/>
              </p:nvSpPr>
              <p:spPr bwMode="auto">
                <a:xfrm rot="5400000">
                  <a:off x="3035" y="214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49" name="Oval 3225"/>
                <p:cNvSpPr>
                  <a:spLocks noChangeAspect="1" noChangeArrowheads="1"/>
                </p:cNvSpPr>
                <p:nvPr/>
              </p:nvSpPr>
              <p:spPr bwMode="auto">
                <a:xfrm rot="8387617" flipH="1" flipV="1">
                  <a:off x="3018" y="230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50" name="Freeform 3226"/>
                <p:cNvSpPr>
                  <a:spLocks noChangeAspect="1"/>
                </p:cNvSpPr>
                <p:nvPr/>
              </p:nvSpPr>
              <p:spPr bwMode="auto">
                <a:xfrm rot="2987617">
                  <a:off x="3037" y="231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54851" name="Group 3216"/>
                <p:cNvGrpSpPr>
                  <a:grpSpLocks noChangeAspect="1"/>
                </p:cNvGrpSpPr>
                <p:nvPr/>
              </p:nvGrpSpPr>
              <p:grpSpPr bwMode="auto">
                <a:xfrm rot="18931519" flipH="1">
                  <a:off x="2704" y="2439"/>
                  <a:ext cx="25" cy="32"/>
                  <a:chOff x="263" y="1301"/>
                  <a:chExt cx="540" cy="690"/>
                </a:xfrm>
              </p:grpSpPr>
              <p:sp>
                <p:nvSpPr>
                  <p:cNvPr id="54869" name="Freeform 321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70" name="Line 321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852" name="Freeform 3222"/>
                <p:cNvSpPr>
                  <a:spLocks noChangeAspect="1"/>
                </p:cNvSpPr>
                <p:nvPr/>
              </p:nvSpPr>
              <p:spPr bwMode="auto">
                <a:xfrm>
                  <a:off x="2584" y="245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53" name="Freeform 3247"/>
                <p:cNvSpPr>
                  <a:spLocks noChangeAspect="1"/>
                </p:cNvSpPr>
                <p:nvPr/>
              </p:nvSpPr>
              <p:spPr bwMode="auto">
                <a:xfrm>
                  <a:off x="3160" y="244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54" name="AutoShape 3219"/>
                <p:cNvSpPr>
                  <a:spLocks noChangeAspect="1" noChangeArrowheads="1"/>
                </p:cNvSpPr>
                <p:nvPr/>
              </p:nvSpPr>
              <p:spPr bwMode="auto">
                <a:xfrm flipH="1">
                  <a:off x="2677" y="2159"/>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855" name="AutoShape 3220"/>
                <p:cNvSpPr>
                  <a:spLocks noChangeAspect="1" noChangeArrowheads="1"/>
                </p:cNvSpPr>
                <p:nvPr/>
              </p:nvSpPr>
              <p:spPr bwMode="auto">
                <a:xfrm rot="-5400000" flipH="1" flipV="1">
                  <a:off x="2766" y="216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4856" name="Oval 3223"/>
                <p:cNvSpPr>
                  <a:spLocks noChangeAspect="1" noChangeArrowheads="1"/>
                </p:cNvSpPr>
                <p:nvPr/>
              </p:nvSpPr>
              <p:spPr bwMode="auto">
                <a:xfrm flipH="1" flipV="1">
                  <a:off x="2674" y="230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57" name="Freeform 3224"/>
                <p:cNvSpPr>
                  <a:spLocks noChangeAspect="1"/>
                </p:cNvSpPr>
                <p:nvPr/>
              </p:nvSpPr>
              <p:spPr bwMode="auto">
                <a:xfrm rot="-5400000">
                  <a:off x="2696" y="231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58" name="Freeform 3290"/>
                <p:cNvSpPr>
                  <a:spLocks noChangeAspect="1"/>
                </p:cNvSpPr>
                <p:nvPr/>
              </p:nvSpPr>
              <p:spPr bwMode="auto">
                <a:xfrm flipH="1">
                  <a:off x="2775" y="2220"/>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59" name="AutoShape 3327"/>
                <p:cNvSpPr>
                  <a:spLocks noChangeAspect="1" noChangeArrowheads="1"/>
                </p:cNvSpPr>
                <p:nvPr/>
              </p:nvSpPr>
              <p:spPr bwMode="auto">
                <a:xfrm flipH="1">
                  <a:off x="2679" y="197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860" name="AutoShape 3328"/>
                <p:cNvSpPr>
                  <a:spLocks noChangeAspect="1" noChangeArrowheads="1"/>
                </p:cNvSpPr>
                <p:nvPr/>
              </p:nvSpPr>
              <p:spPr bwMode="auto">
                <a:xfrm rot="-5400000" flipH="1" flipV="1">
                  <a:off x="2767" y="198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61" name="Freeform 3329"/>
                <p:cNvSpPr>
                  <a:spLocks noChangeAspect="1"/>
                </p:cNvSpPr>
                <p:nvPr/>
              </p:nvSpPr>
              <p:spPr bwMode="auto">
                <a:xfrm flipV="1">
                  <a:off x="2781" y="2041"/>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62" name="Oval 3330"/>
                <p:cNvSpPr>
                  <a:spLocks noChangeAspect="1" noChangeArrowheads="1"/>
                </p:cNvSpPr>
                <p:nvPr/>
              </p:nvSpPr>
              <p:spPr bwMode="auto">
                <a:xfrm flipH="1" flipV="1">
                  <a:off x="2673" y="212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63" name="Freeform 3331"/>
                <p:cNvSpPr>
                  <a:spLocks noChangeAspect="1"/>
                </p:cNvSpPr>
                <p:nvPr/>
              </p:nvSpPr>
              <p:spPr bwMode="auto">
                <a:xfrm rot="-5400000">
                  <a:off x="2701" y="213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64" name="AutoShape 3348"/>
                <p:cNvSpPr>
                  <a:spLocks noChangeAspect="1" noChangeArrowheads="1"/>
                </p:cNvSpPr>
                <p:nvPr/>
              </p:nvSpPr>
              <p:spPr bwMode="auto">
                <a:xfrm flipH="1">
                  <a:off x="2678" y="18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865" name="AutoShape 3349"/>
                <p:cNvSpPr>
                  <a:spLocks noChangeAspect="1" noChangeArrowheads="1"/>
                </p:cNvSpPr>
                <p:nvPr/>
              </p:nvSpPr>
              <p:spPr bwMode="auto">
                <a:xfrm rot="-5400000" flipH="1" flipV="1">
                  <a:off x="2766" y="180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66" name="Freeform 3350"/>
                <p:cNvSpPr>
                  <a:spLocks noChangeAspect="1"/>
                </p:cNvSpPr>
                <p:nvPr/>
              </p:nvSpPr>
              <p:spPr bwMode="auto">
                <a:xfrm flipV="1">
                  <a:off x="2780" y="186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67" name="Oval 3351"/>
                <p:cNvSpPr>
                  <a:spLocks noChangeAspect="1" noChangeArrowheads="1"/>
                </p:cNvSpPr>
                <p:nvPr/>
              </p:nvSpPr>
              <p:spPr bwMode="auto">
                <a:xfrm flipH="1" flipV="1">
                  <a:off x="2678"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68" name="Freeform 3352"/>
                <p:cNvSpPr>
                  <a:spLocks noChangeAspect="1"/>
                </p:cNvSpPr>
                <p:nvPr/>
              </p:nvSpPr>
              <p:spPr bwMode="auto">
                <a:xfrm rot="-5400000">
                  <a:off x="2700" y="195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54766" name="AutoShape 2670"/>
              <p:cNvSpPr>
                <a:spLocks noChangeAspect="1" noChangeArrowheads="1"/>
              </p:cNvSpPr>
              <p:nvPr/>
            </p:nvSpPr>
            <p:spPr bwMode="auto">
              <a:xfrm flipH="1">
                <a:off x="1912292" y="364312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67" name="AutoShape 2678"/>
              <p:cNvSpPr>
                <a:spLocks noChangeAspect="1" noChangeArrowheads="1"/>
              </p:cNvSpPr>
              <p:nvPr/>
            </p:nvSpPr>
            <p:spPr bwMode="auto">
              <a:xfrm flipH="1">
                <a:off x="1912292" y="3575977"/>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68" name="AutoShape 2679"/>
              <p:cNvSpPr>
                <a:spLocks noChangeAspect="1" noChangeArrowheads="1"/>
              </p:cNvSpPr>
              <p:nvPr/>
            </p:nvSpPr>
            <p:spPr bwMode="auto">
              <a:xfrm rot="-5400000" flipH="1" flipV="1">
                <a:off x="1971761" y="3559518"/>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769" name="Oval 2680"/>
              <p:cNvSpPr>
                <a:spLocks noChangeAspect="1" noChangeArrowheads="1"/>
              </p:cNvSpPr>
              <p:nvPr/>
            </p:nvSpPr>
            <p:spPr bwMode="auto">
              <a:xfrm flipH="1" flipV="1">
                <a:off x="1911687" y="363181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70" name="Freeform 2681"/>
              <p:cNvSpPr>
                <a:spLocks noChangeAspect="1"/>
              </p:cNvSpPr>
              <p:nvPr/>
            </p:nvSpPr>
            <p:spPr bwMode="auto">
              <a:xfrm rot="-5400000">
                <a:off x="1925979" y="363108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71" name="Oval 2684"/>
              <p:cNvSpPr>
                <a:spLocks noChangeAspect="1" noChangeArrowheads="1"/>
              </p:cNvSpPr>
              <p:nvPr/>
            </p:nvSpPr>
            <p:spPr bwMode="auto">
              <a:xfrm flipH="1" flipV="1">
                <a:off x="1912896" y="356541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72" name="Freeform 2685"/>
              <p:cNvSpPr>
                <a:spLocks noChangeAspect="1"/>
              </p:cNvSpPr>
              <p:nvPr/>
            </p:nvSpPr>
            <p:spPr bwMode="auto">
              <a:xfrm rot="-5400000">
                <a:off x="1927188" y="356468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73" name="AutoShape 2688"/>
              <p:cNvSpPr>
                <a:spLocks noChangeAspect="1" noChangeArrowheads="1"/>
              </p:cNvSpPr>
              <p:nvPr/>
            </p:nvSpPr>
            <p:spPr bwMode="auto">
              <a:xfrm flipH="1">
                <a:off x="1912292" y="3443186"/>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74" name="AutoShape 2689"/>
              <p:cNvSpPr>
                <a:spLocks noChangeAspect="1" noChangeArrowheads="1"/>
              </p:cNvSpPr>
              <p:nvPr/>
            </p:nvSpPr>
            <p:spPr bwMode="auto">
              <a:xfrm rot="-5400000" flipH="1" flipV="1">
                <a:off x="1971572" y="3425406"/>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75" name="Freeform 2690"/>
              <p:cNvSpPr>
                <a:spLocks noChangeAspect="1"/>
              </p:cNvSpPr>
              <p:nvPr/>
            </p:nvSpPr>
            <p:spPr bwMode="auto">
              <a:xfrm rot="-5400000">
                <a:off x="1977574" y="3461124"/>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76" name="AutoShape 2691"/>
              <p:cNvSpPr>
                <a:spLocks noChangeAspect="1" noChangeArrowheads="1"/>
              </p:cNvSpPr>
              <p:nvPr/>
            </p:nvSpPr>
            <p:spPr bwMode="auto">
              <a:xfrm flipH="1">
                <a:off x="1912292" y="33749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537" name="AutoShape 2692"/>
              <p:cNvSpPr>
                <a:spLocks noChangeAspect="1" noChangeArrowheads="1"/>
              </p:cNvSpPr>
              <p:nvPr/>
            </p:nvSpPr>
            <p:spPr bwMode="auto">
              <a:xfrm rot="16200000" flipH="1" flipV="1">
                <a:off x="1972387" y="3359072"/>
                <a:ext cx="17463" cy="9209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778" name="Group 2693"/>
              <p:cNvGrpSpPr>
                <a:grpSpLocks noChangeAspect="1"/>
              </p:cNvGrpSpPr>
              <p:nvPr/>
            </p:nvGrpSpPr>
            <p:grpSpPr bwMode="auto">
              <a:xfrm rot="16200000" flipH="1">
                <a:off x="1977422" y="3395408"/>
                <a:ext cx="9431" cy="19351"/>
                <a:chOff x="263" y="1301"/>
                <a:chExt cx="540" cy="690"/>
              </a:xfrm>
            </p:grpSpPr>
            <p:sp>
              <p:nvSpPr>
                <p:cNvPr id="54834"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35"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779" name="AutoShape 2696"/>
              <p:cNvSpPr>
                <a:spLocks noChangeAspect="1" noChangeArrowheads="1"/>
              </p:cNvSpPr>
              <p:nvPr/>
            </p:nvSpPr>
            <p:spPr bwMode="auto">
              <a:xfrm flipH="1">
                <a:off x="1912292" y="3307376"/>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80" name="AutoShape 2697"/>
              <p:cNvSpPr>
                <a:spLocks noChangeAspect="1" noChangeArrowheads="1"/>
              </p:cNvSpPr>
              <p:nvPr/>
            </p:nvSpPr>
            <p:spPr bwMode="auto">
              <a:xfrm rot="-5400000" flipH="1" flipV="1">
                <a:off x="1971761" y="3290917"/>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781" name="Oval 2698"/>
              <p:cNvSpPr>
                <a:spLocks noChangeAspect="1" noChangeArrowheads="1"/>
              </p:cNvSpPr>
              <p:nvPr/>
            </p:nvSpPr>
            <p:spPr bwMode="auto">
              <a:xfrm flipH="1" flipV="1">
                <a:off x="1911687" y="343111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82" name="Freeform 2699"/>
              <p:cNvSpPr>
                <a:spLocks noChangeAspect="1"/>
              </p:cNvSpPr>
              <p:nvPr/>
            </p:nvSpPr>
            <p:spPr bwMode="auto">
              <a:xfrm rot="-5400000">
                <a:off x="1925979" y="343038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83" name="Oval 2700"/>
              <p:cNvSpPr>
                <a:spLocks noChangeAspect="1" noChangeArrowheads="1"/>
              </p:cNvSpPr>
              <p:nvPr/>
            </p:nvSpPr>
            <p:spPr bwMode="auto">
              <a:xfrm flipH="1" flipV="1">
                <a:off x="1911082" y="336396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84" name="Freeform 2701"/>
              <p:cNvSpPr>
                <a:spLocks noChangeAspect="1"/>
              </p:cNvSpPr>
              <p:nvPr/>
            </p:nvSpPr>
            <p:spPr bwMode="auto">
              <a:xfrm rot="-5400000">
                <a:off x="1925374" y="336323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85" name="AutoShape 2702"/>
              <p:cNvSpPr>
                <a:spLocks noChangeAspect="1" noChangeArrowheads="1"/>
              </p:cNvSpPr>
              <p:nvPr/>
            </p:nvSpPr>
            <p:spPr bwMode="auto">
              <a:xfrm flipH="1">
                <a:off x="1913501" y="350844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546" name="AutoShape 2703"/>
              <p:cNvSpPr>
                <a:spLocks noChangeAspect="1" noChangeArrowheads="1"/>
              </p:cNvSpPr>
              <p:nvPr/>
            </p:nvSpPr>
            <p:spPr bwMode="auto">
              <a:xfrm rot="16200000" flipH="1" flipV="1">
                <a:off x="1973181" y="3491631"/>
                <a:ext cx="17463" cy="93681"/>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787" name="Group 2704"/>
              <p:cNvGrpSpPr>
                <a:grpSpLocks noChangeAspect="1"/>
              </p:cNvGrpSpPr>
              <p:nvPr/>
            </p:nvGrpSpPr>
            <p:grpSpPr bwMode="auto">
              <a:xfrm rot="16200000" flipH="1">
                <a:off x="1976667" y="3528499"/>
                <a:ext cx="10940" cy="21770"/>
                <a:chOff x="263" y="1301"/>
                <a:chExt cx="540" cy="690"/>
              </a:xfrm>
            </p:grpSpPr>
            <p:sp>
              <p:nvSpPr>
                <p:cNvPr id="54832"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33"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788" name="Oval 2707"/>
              <p:cNvSpPr>
                <a:spLocks noChangeAspect="1" noChangeArrowheads="1"/>
              </p:cNvSpPr>
              <p:nvPr/>
            </p:nvSpPr>
            <p:spPr bwMode="auto">
              <a:xfrm flipH="1" flipV="1">
                <a:off x="1912292" y="349826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89" name="Freeform 2708"/>
              <p:cNvSpPr>
                <a:spLocks noChangeAspect="1"/>
              </p:cNvSpPr>
              <p:nvPr/>
            </p:nvSpPr>
            <p:spPr bwMode="auto">
              <a:xfrm rot="-5400000">
                <a:off x="1926583" y="349753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90" name="Freeform 2710"/>
              <p:cNvSpPr>
                <a:spLocks noChangeAspect="1"/>
              </p:cNvSpPr>
              <p:nvPr/>
            </p:nvSpPr>
            <p:spPr bwMode="auto">
              <a:xfrm rot="16200000" flipH="1">
                <a:off x="1976554" y="3327539"/>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91" name="Freeform 2711"/>
              <p:cNvSpPr>
                <a:spLocks noChangeAspect="1"/>
              </p:cNvSpPr>
              <p:nvPr/>
            </p:nvSpPr>
            <p:spPr bwMode="auto">
              <a:xfrm rot="16200000" flipH="1">
                <a:off x="1977159" y="3595763"/>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92" name="AutoShape 2555"/>
              <p:cNvSpPr>
                <a:spLocks noChangeAspect="1" noChangeArrowheads="1"/>
              </p:cNvSpPr>
              <p:nvPr/>
            </p:nvSpPr>
            <p:spPr bwMode="auto">
              <a:xfrm rot="5400000">
                <a:off x="1970590" y="3230369"/>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93" name="AutoShape 2556"/>
              <p:cNvSpPr>
                <a:spLocks noChangeAspect="1" noChangeArrowheads="1"/>
              </p:cNvSpPr>
              <p:nvPr/>
            </p:nvSpPr>
            <p:spPr bwMode="auto">
              <a:xfrm rot="10800000" flipV="1">
                <a:off x="1912292" y="3246262"/>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94" name="Freeform 2557"/>
              <p:cNvSpPr>
                <a:spLocks noChangeAspect="1"/>
              </p:cNvSpPr>
              <p:nvPr/>
            </p:nvSpPr>
            <p:spPr bwMode="auto">
              <a:xfrm rot="5400000" flipH="1" flipV="1">
                <a:off x="1977422" y="3267898"/>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95" name="Oval 2562"/>
              <p:cNvSpPr>
                <a:spLocks noChangeAspect="1" noChangeArrowheads="1"/>
              </p:cNvSpPr>
              <p:nvPr/>
            </p:nvSpPr>
            <p:spPr bwMode="auto">
              <a:xfrm rot="10800000">
                <a:off x="1911082" y="330134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96" name="Freeform 2563"/>
              <p:cNvSpPr>
                <a:spLocks noChangeAspect="1"/>
              </p:cNvSpPr>
              <p:nvPr/>
            </p:nvSpPr>
            <p:spPr bwMode="auto">
              <a:xfrm rot="5269715" flipH="1" flipV="1">
                <a:off x="1924769" y="330098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97" name="AutoShape 2314"/>
              <p:cNvSpPr>
                <a:spLocks noChangeAspect="1" noChangeArrowheads="1"/>
              </p:cNvSpPr>
              <p:nvPr/>
            </p:nvSpPr>
            <p:spPr bwMode="auto">
              <a:xfrm flipV="1">
                <a:off x="2120289" y="3649782"/>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98" name="AutoShape 2318"/>
              <p:cNvSpPr>
                <a:spLocks noChangeAspect="1" noChangeArrowheads="1"/>
              </p:cNvSpPr>
              <p:nvPr/>
            </p:nvSpPr>
            <p:spPr bwMode="auto">
              <a:xfrm flipV="1">
                <a:off x="2120289" y="3447955"/>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99" name="AutoShape 2319"/>
              <p:cNvSpPr>
                <a:spLocks noChangeAspect="1" noChangeArrowheads="1"/>
              </p:cNvSpPr>
              <p:nvPr/>
            </p:nvSpPr>
            <p:spPr bwMode="auto">
              <a:xfrm rot="-5400000">
                <a:off x="2071323" y="3431307"/>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00" name="Freeform 2320"/>
              <p:cNvSpPr>
                <a:spLocks noChangeAspect="1"/>
              </p:cNvSpPr>
              <p:nvPr/>
            </p:nvSpPr>
            <p:spPr bwMode="auto">
              <a:xfrm rot="-5400000">
                <a:off x="2073584" y="3467893"/>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01" name="AutoShape 2322"/>
              <p:cNvSpPr>
                <a:spLocks noChangeAspect="1" noChangeArrowheads="1"/>
              </p:cNvSpPr>
              <p:nvPr/>
            </p:nvSpPr>
            <p:spPr bwMode="auto">
              <a:xfrm flipV="1">
                <a:off x="2120289" y="351623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562" name="AutoShape 2323"/>
              <p:cNvSpPr>
                <a:spLocks noChangeAspect="1" noChangeArrowheads="1"/>
              </p:cNvSpPr>
              <p:nvPr/>
            </p:nvSpPr>
            <p:spPr bwMode="auto">
              <a:xfrm rot="16200000">
                <a:off x="2070831" y="3498775"/>
                <a:ext cx="17463" cy="92093"/>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803" name="Group 2324"/>
              <p:cNvGrpSpPr>
                <a:grpSpLocks noChangeAspect="1"/>
              </p:cNvGrpSpPr>
              <p:nvPr/>
            </p:nvGrpSpPr>
            <p:grpSpPr bwMode="auto">
              <a:xfrm rot="-5400000">
                <a:off x="2074150" y="3535232"/>
                <a:ext cx="9432" cy="19351"/>
                <a:chOff x="263" y="1301"/>
                <a:chExt cx="540" cy="690"/>
              </a:xfrm>
            </p:grpSpPr>
            <p:sp>
              <p:nvSpPr>
                <p:cNvPr id="54830" name="Freeform 232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31" name="Line 232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804" name="AutoShape 2328"/>
              <p:cNvSpPr>
                <a:spLocks noChangeAspect="1" noChangeArrowheads="1"/>
              </p:cNvSpPr>
              <p:nvPr/>
            </p:nvSpPr>
            <p:spPr bwMode="auto">
              <a:xfrm flipV="1">
                <a:off x="2120289" y="3583764"/>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05" name="AutoShape 2329"/>
              <p:cNvSpPr>
                <a:spLocks noChangeAspect="1" noChangeArrowheads="1"/>
              </p:cNvSpPr>
              <p:nvPr/>
            </p:nvSpPr>
            <p:spPr bwMode="auto">
              <a:xfrm rot="-5400000">
                <a:off x="2071512" y="3565796"/>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806" name="Oval 2334"/>
              <p:cNvSpPr>
                <a:spLocks noChangeAspect="1" noChangeArrowheads="1"/>
              </p:cNvSpPr>
              <p:nvPr/>
            </p:nvSpPr>
            <p:spPr bwMode="auto">
              <a:xfrm>
                <a:off x="2115451" y="350416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07" name="Freeform 2335"/>
              <p:cNvSpPr>
                <a:spLocks noChangeAspect="1"/>
              </p:cNvSpPr>
              <p:nvPr/>
            </p:nvSpPr>
            <p:spPr bwMode="auto">
              <a:xfrm rot="-5400000">
                <a:off x="2130952" y="350268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08" name="Oval 2337"/>
              <p:cNvSpPr>
                <a:spLocks noChangeAspect="1" noChangeArrowheads="1"/>
              </p:cNvSpPr>
              <p:nvPr/>
            </p:nvSpPr>
            <p:spPr bwMode="auto">
              <a:xfrm>
                <a:off x="2116055" y="357131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09" name="Freeform 2338"/>
              <p:cNvSpPr>
                <a:spLocks noChangeAspect="1"/>
              </p:cNvSpPr>
              <p:nvPr/>
            </p:nvSpPr>
            <p:spPr bwMode="auto">
              <a:xfrm rot="-5400000">
                <a:off x="2131557" y="356983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10" name="Oval 2340"/>
              <p:cNvSpPr>
                <a:spLocks noChangeAspect="1" noChangeArrowheads="1"/>
              </p:cNvSpPr>
              <p:nvPr/>
            </p:nvSpPr>
            <p:spPr bwMode="auto">
              <a:xfrm>
                <a:off x="2114242" y="3638465"/>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11" name="Freeform 2341"/>
              <p:cNvSpPr>
                <a:spLocks noChangeAspect="1"/>
              </p:cNvSpPr>
              <p:nvPr/>
            </p:nvSpPr>
            <p:spPr bwMode="auto">
              <a:xfrm rot="-5400000">
                <a:off x="2129743" y="363698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12" name="Oval 2343"/>
              <p:cNvSpPr>
                <a:spLocks noChangeAspect="1" noChangeArrowheads="1"/>
              </p:cNvSpPr>
              <p:nvPr/>
            </p:nvSpPr>
            <p:spPr bwMode="auto">
              <a:xfrm>
                <a:off x="2116660" y="343475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13" name="Freeform 2344"/>
              <p:cNvSpPr>
                <a:spLocks noChangeAspect="1"/>
              </p:cNvSpPr>
              <p:nvPr/>
            </p:nvSpPr>
            <p:spPr bwMode="auto">
              <a:xfrm rot="-5400000">
                <a:off x="2132162" y="343326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14" name="Freeform 2534"/>
              <p:cNvSpPr>
                <a:spLocks noChangeAspect="1"/>
              </p:cNvSpPr>
              <p:nvPr/>
            </p:nvSpPr>
            <p:spPr bwMode="auto">
              <a:xfrm rot="-5400000">
                <a:off x="2072072" y="3600909"/>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15" name="AutoShape 2540"/>
              <p:cNvSpPr>
                <a:spLocks noChangeAspect="1" noChangeArrowheads="1"/>
              </p:cNvSpPr>
              <p:nvPr/>
            </p:nvSpPr>
            <p:spPr bwMode="auto">
              <a:xfrm rot="-5400000">
                <a:off x="2070946" y="3292857"/>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16" name="AutoShape 2541"/>
              <p:cNvSpPr>
                <a:spLocks noChangeAspect="1" noChangeArrowheads="1"/>
              </p:cNvSpPr>
              <p:nvPr/>
            </p:nvSpPr>
            <p:spPr bwMode="auto">
              <a:xfrm flipV="1">
                <a:off x="2120289" y="3311767"/>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17" name="Freeform 2542"/>
              <p:cNvSpPr>
                <a:spLocks noChangeAspect="1"/>
              </p:cNvSpPr>
              <p:nvPr/>
            </p:nvSpPr>
            <p:spPr bwMode="auto">
              <a:xfrm rot="-5400000">
                <a:off x="2074150" y="3328876"/>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18" name="AutoShape 2543"/>
              <p:cNvSpPr>
                <a:spLocks noChangeAspect="1" noChangeArrowheads="1"/>
              </p:cNvSpPr>
              <p:nvPr/>
            </p:nvSpPr>
            <p:spPr bwMode="auto">
              <a:xfrm flipV="1">
                <a:off x="2120289" y="3245749"/>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19" name="AutoShape 2544"/>
              <p:cNvSpPr>
                <a:spLocks noChangeAspect="1" noChangeArrowheads="1"/>
              </p:cNvSpPr>
              <p:nvPr/>
            </p:nvSpPr>
            <p:spPr bwMode="auto">
              <a:xfrm rot="-5400000">
                <a:off x="2071512" y="3227781"/>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820" name="Oval 2545"/>
              <p:cNvSpPr>
                <a:spLocks noChangeAspect="1" noChangeArrowheads="1"/>
              </p:cNvSpPr>
              <p:nvPr/>
            </p:nvSpPr>
            <p:spPr bwMode="auto">
              <a:xfrm>
                <a:off x="2116055" y="3233299"/>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21" name="Freeform 2546"/>
              <p:cNvSpPr>
                <a:spLocks noChangeAspect="1"/>
              </p:cNvSpPr>
              <p:nvPr/>
            </p:nvSpPr>
            <p:spPr bwMode="auto">
              <a:xfrm rot="-5400000">
                <a:off x="2131557" y="3231815"/>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22" name="Oval 2547"/>
              <p:cNvSpPr>
                <a:spLocks noChangeAspect="1" noChangeArrowheads="1"/>
              </p:cNvSpPr>
              <p:nvPr/>
            </p:nvSpPr>
            <p:spPr bwMode="auto">
              <a:xfrm>
                <a:off x="2114242" y="330045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23" name="Freeform 2548"/>
              <p:cNvSpPr>
                <a:spLocks noChangeAspect="1"/>
              </p:cNvSpPr>
              <p:nvPr/>
            </p:nvSpPr>
            <p:spPr bwMode="auto">
              <a:xfrm rot="-5400000">
                <a:off x="2129743" y="3298965"/>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24" name="AutoShape 2549"/>
              <p:cNvSpPr>
                <a:spLocks noChangeAspect="1" noChangeArrowheads="1"/>
              </p:cNvSpPr>
              <p:nvPr/>
            </p:nvSpPr>
            <p:spPr bwMode="auto">
              <a:xfrm flipV="1">
                <a:off x="2121499" y="3377409"/>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25" name="AutoShape 2550"/>
              <p:cNvSpPr>
                <a:spLocks noChangeAspect="1" noChangeArrowheads="1"/>
              </p:cNvSpPr>
              <p:nvPr/>
            </p:nvSpPr>
            <p:spPr bwMode="auto">
              <a:xfrm rot="-5400000">
                <a:off x="2072533" y="3360761"/>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826" name="Freeform 2551"/>
              <p:cNvSpPr>
                <a:spLocks noChangeAspect="1"/>
              </p:cNvSpPr>
              <p:nvPr/>
            </p:nvSpPr>
            <p:spPr bwMode="auto">
              <a:xfrm rot="-5400000">
                <a:off x="2074793" y="3395838"/>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27" name="Oval 2552"/>
              <p:cNvSpPr>
                <a:spLocks noChangeAspect="1" noChangeArrowheads="1"/>
              </p:cNvSpPr>
              <p:nvPr/>
            </p:nvSpPr>
            <p:spPr bwMode="auto">
              <a:xfrm>
                <a:off x="2117870" y="3364205"/>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828" name="Freeform 2553"/>
              <p:cNvSpPr>
                <a:spLocks noChangeAspect="1"/>
              </p:cNvSpPr>
              <p:nvPr/>
            </p:nvSpPr>
            <p:spPr bwMode="auto">
              <a:xfrm rot="-5400000">
                <a:off x="2133371" y="336272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829" name="Freeform 2554"/>
              <p:cNvSpPr>
                <a:spLocks noChangeAspect="1"/>
              </p:cNvSpPr>
              <p:nvPr/>
            </p:nvSpPr>
            <p:spPr bwMode="auto">
              <a:xfrm rot="-5400000">
                <a:off x="2073886" y="326251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4630" name="组合 1389"/>
            <p:cNvGrpSpPr>
              <a:grpSpLocks/>
            </p:cNvGrpSpPr>
            <p:nvPr/>
          </p:nvGrpSpPr>
          <p:grpSpPr bwMode="auto">
            <a:xfrm>
              <a:off x="4481611" y="2889764"/>
              <a:ext cx="999710" cy="118224"/>
              <a:chOff x="1128796" y="5036928"/>
              <a:chExt cx="999710" cy="118224"/>
            </a:xfrm>
          </p:grpSpPr>
          <p:sp>
            <p:nvSpPr>
              <p:cNvPr id="54705" name="AutoShape 2380"/>
              <p:cNvSpPr>
                <a:spLocks noChangeAspect="1" noChangeArrowheads="1"/>
              </p:cNvSpPr>
              <p:nvPr/>
            </p:nvSpPr>
            <p:spPr bwMode="auto">
              <a:xfrm rot="5400000" flipV="1">
                <a:off x="1210520"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06" name="AutoShape 2382"/>
              <p:cNvSpPr>
                <a:spLocks noChangeAspect="1" noChangeArrowheads="1"/>
              </p:cNvSpPr>
              <p:nvPr/>
            </p:nvSpPr>
            <p:spPr bwMode="auto">
              <a:xfrm>
                <a:off x="1216507" y="50369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07" name="AutoShape 2314"/>
              <p:cNvSpPr>
                <a:spLocks noChangeAspect="1" noChangeArrowheads="1"/>
              </p:cNvSpPr>
              <p:nvPr/>
            </p:nvSpPr>
            <p:spPr bwMode="auto">
              <a:xfrm rot="5400000" flipV="1">
                <a:off x="1747723"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08" name="AutoShape 2316"/>
              <p:cNvSpPr>
                <a:spLocks noChangeAspect="1" noChangeArrowheads="1"/>
              </p:cNvSpPr>
              <p:nvPr/>
            </p:nvSpPr>
            <p:spPr bwMode="auto">
              <a:xfrm>
                <a:off x="1753709" y="50369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09" name="Freeform 2315"/>
              <p:cNvSpPr>
                <a:spLocks noChangeAspect="1"/>
              </p:cNvSpPr>
              <p:nvPr/>
            </p:nvSpPr>
            <p:spPr bwMode="auto">
              <a:xfrm>
                <a:off x="1757482" y="5072002"/>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10" name="AutoShape 2318"/>
              <p:cNvSpPr>
                <a:spLocks noChangeAspect="1" noChangeArrowheads="1"/>
              </p:cNvSpPr>
              <p:nvPr/>
            </p:nvSpPr>
            <p:spPr bwMode="auto">
              <a:xfrm rot="5400000" flipV="1">
                <a:off x="1949551"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11" name="AutoShape 2319"/>
              <p:cNvSpPr>
                <a:spLocks noChangeAspect="1" noChangeArrowheads="1"/>
              </p:cNvSpPr>
              <p:nvPr/>
            </p:nvSpPr>
            <p:spPr bwMode="auto">
              <a:xfrm>
                <a:off x="1953651" y="50369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12" name="Freeform 2320"/>
              <p:cNvSpPr>
                <a:spLocks noChangeAspect="1"/>
              </p:cNvSpPr>
              <p:nvPr/>
            </p:nvSpPr>
            <p:spPr bwMode="auto">
              <a:xfrm>
                <a:off x="1957424" y="507200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13" name="AutoShape 2322"/>
              <p:cNvSpPr>
                <a:spLocks noChangeAspect="1" noChangeArrowheads="1"/>
              </p:cNvSpPr>
              <p:nvPr/>
            </p:nvSpPr>
            <p:spPr bwMode="auto">
              <a:xfrm rot="5400000" flipV="1">
                <a:off x="1881269"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474" name="AutoShape 2323"/>
              <p:cNvSpPr>
                <a:spLocks noChangeAspect="1" noChangeArrowheads="1"/>
              </p:cNvSpPr>
              <p:nvPr/>
            </p:nvSpPr>
            <p:spPr bwMode="auto">
              <a:xfrm>
                <a:off x="1885571" y="5037675"/>
                <a:ext cx="19054"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715" name="Group 2324"/>
              <p:cNvGrpSpPr>
                <a:grpSpLocks noChangeAspect="1"/>
              </p:cNvGrpSpPr>
              <p:nvPr/>
            </p:nvGrpSpPr>
            <p:grpSpPr bwMode="auto">
              <a:xfrm>
                <a:off x="1890650" y="5072002"/>
                <a:ext cx="9432" cy="19351"/>
                <a:chOff x="263" y="1301"/>
                <a:chExt cx="540" cy="690"/>
              </a:xfrm>
            </p:grpSpPr>
            <p:sp>
              <p:nvSpPr>
                <p:cNvPr id="54762" name="Freeform 232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63" name="Line 232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716" name="AutoShape 2328"/>
              <p:cNvSpPr>
                <a:spLocks noChangeAspect="1" noChangeArrowheads="1"/>
              </p:cNvSpPr>
              <p:nvPr/>
            </p:nvSpPr>
            <p:spPr bwMode="auto">
              <a:xfrm rot="5400000" flipV="1">
                <a:off x="1813742"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17" name="AutoShape 2329"/>
              <p:cNvSpPr>
                <a:spLocks noChangeAspect="1" noChangeArrowheads="1"/>
              </p:cNvSpPr>
              <p:nvPr/>
            </p:nvSpPr>
            <p:spPr bwMode="auto">
              <a:xfrm>
                <a:off x="1819350" y="5036928"/>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718" name="Oval 2334"/>
              <p:cNvSpPr>
                <a:spLocks noChangeAspect="1" noChangeArrowheads="1"/>
              </p:cNvSpPr>
              <p:nvPr/>
            </p:nvSpPr>
            <p:spPr bwMode="auto">
              <a:xfrm rot="5400000">
                <a:off x="1911707" y="512833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19" name="Freeform 2335"/>
              <p:cNvSpPr>
                <a:spLocks noChangeAspect="1"/>
              </p:cNvSpPr>
              <p:nvPr/>
            </p:nvSpPr>
            <p:spPr bwMode="auto">
              <a:xfrm>
                <a:off x="1927998" y="512945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20" name="Oval 2337"/>
              <p:cNvSpPr>
                <a:spLocks noChangeAspect="1" noChangeArrowheads="1"/>
              </p:cNvSpPr>
              <p:nvPr/>
            </p:nvSpPr>
            <p:spPr bwMode="auto">
              <a:xfrm rot="5400000">
                <a:off x="1844557" y="5128935"/>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21" name="Freeform 2338"/>
              <p:cNvSpPr>
                <a:spLocks noChangeAspect="1"/>
              </p:cNvSpPr>
              <p:nvPr/>
            </p:nvSpPr>
            <p:spPr bwMode="auto">
              <a:xfrm>
                <a:off x="1860848" y="513005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22" name="Oval 2340"/>
              <p:cNvSpPr>
                <a:spLocks noChangeAspect="1" noChangeArrowheads="1"/>
              </p:cNvSpPr>
              <p:nvPr/>
            </p:nvSpPr>
            <p:spPr bwMode="auto">
              <a:xfrm rot="5400000">
                <a:off x="1777406" y="512712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23" name="Freeform 2341"/>
              <p:cNvSpPr>
                <a:spLocks noChangeAspect="1"/>
              </p:cNvSpPr>
              <p:nvPr/>
            </p:nvSpPr>
            <p:spPr bwMode="auto">
              <a:xfrm>
                <a:off x="1793698" y="512824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24" name="Oval 2343"/>
              <p:cNvSpPr>
                <a:spLocks noChangeAspect="1" noChangeArrowheads="1"/>
              </p:cNvSpPr>
              <p:nvPr/>
            </p:nvSpPr>
            <p:spPr bwMode="auto">
              <a:xfrm rot="5400000">
                <a:off x="1981120" y="512954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25" name="Freeform 2344"/>
              <p:cNvSpPr>
                <a:spLocks noChangeAspect="1"/>
              </p:cNvSpPr>
              <p:nvPr/>
            </p:nvSpPr>
            <p:spPr bwMode="auto">
              <a:xfrm>
                <a:off x="1997412" y="513066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26" name="AutoShape 2351"/>
              <p:cNvSpPr>
                <a:spLocks noChangeAspect="1" noChangeArrowheads="1"/>
              </p:cNvSpPr>
              <p:nvPr/>
            </p:nvSpPr>
            <p:spPr bwMode="auto">
              <a:xfrm rot="5400000" flipV="1">
                <a:off x="1680950"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27" name="AutoShape 2352"/>
              <p:cNvSpPr>
                <a:spLocks noChangeAspect="1" noChangeArrowheads="1"/>
              </p:cNvSpPr>
              <p:nvPr/>
            </p:nvSpPr>
            <p:spPr bwMode="auto">
              <a:xfrm>
                <a:off x="1685050" y="50369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28" name="Freeform 2353"/>
              <p:cNvSpPr>
                <a:spLocks noChangeAspect="1"/>
              </p:cNvSpPr>
              <p:nvPr/>
            </p:nvSpPr>
            <p:spPr bwMode="auto">
              <a:xfrm>
                <a:off x="1688822" y="507200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29" name="Oval 2367"/>
              <p:cNvSpPr>
                <a:spLocks noChangeAspect="1" noChangeArrowheads="1"/>
              </p:cNvSpPr>
              <p:nvPr/>
            </p:nvSpPr>
            <p:spPr bwMode="auto">
              <a:xfrm rot="5400000">
                <a:off x="1643105" y="512833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30" name="Freeform 2368"/>
              <p:cNvSpPr>
                <a:spLocks noChangeAspect="1"/>
              </p:cNvSpPr>
              <p:nvPr/>
            </p:nvSpPr>
            <p:spPr bwMode="auto">
              <a:xfrm>
                <a:off x="1659397" y="512945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31" name="Oval 2376"/>
              <p:cNvSpPr>
                <a:spLocks noChangeAspect="1" noChangeArrowheads="1"/>
              </p:cNvSpPr>
              <p:nvPr/>
            </p:nvSpPr>
            <p:spPr bwMode="auto">
              <a:xfrm rot="5400000">
                <a:off x="1712520" y="512954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32" name="Freeform 2377"/>
              <p:cNvSpPr>
                <a:spLocks noChangeAspect="1"/>
              </p:cNvSpPr>
              <p:nvPr/>
            </p:nvSpPr>
            <p:spPr bwMode="auto">
              <a:xfrm>
                <a:off x="1728811" y="513066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33" name="Freeform 2381"/>
              <p:cNvSpPr>
                <a:spLocks noChangeAspect="1"/>
              </p:cNvSpPr>
              <p:nvPr/>
            </p:nvSpPr>
            <p:spPr bwMode="auto">
              <a:xfrm>
                <a:off x="1220279" y="5072002"/>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34" name="AutoShape 2388"/>
              <p:cNvSpPr>
                <a:spLocks noChangeAspect="1" noChangeArrowheads="1"/>
              </p:cNvSpPr>
              <p:nvPr/>
            </p:nvSpPr>
            <p:spPr bwMode="auto">
              <a:xfrm rot="5400000" flipV="1">
                <a:off x="1344067"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495" name="AutoShape 2389"/>
              <p:cNvSpPr>
                <a:spLocks noChangeAspect="1" noChangeArrowheads="1"/>
              </p:cNvSpPr>
              <p:nvPr/>
            </p:nvSpPr>
            <p:spPr bwMode="auto">
              <a:xfrm>
                <a:off x="1348892" y="5037675"/>
                <a:ext cx="17466"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736" name="Group 2390"/>
              <p:cNvGrpSpPr>
                <a:grpSpLocks noChangeAspect="1"/>
              </p:cNvGrpSpPr>
              <p:nvPr/>
            </p:nvGrpSpPr>
            <p:grpSpPr bwMode="auto">
              <a:xfrm>
                <a:off x="1353448" y="5072002"/>
                <a:ext cx="9432" cy="19351"/>
                <a:chOff x="263" y="1301"/>
                <a:chExt cx="540" cy="690"/>
              </a:xfrm>
            </p:grpSpPr>
            <p:sp>
              <p:nvSpPr>
                <p:cNvPr id="54760" name="Freeform 2391"/>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61" name="Line 2392"/>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737" name="AutoShape 2394"/>
              <p:cNvSpPr>
                <a:spLocks noChangeAspect="1" noChangeArrowheads="1"/>
              </p:cNvSpPr>
              <p:nvPr/>
            </p:nvSpPr>
            <p:spPr bwMode="auto">
              <a:xfrm rot="5400000" flipV="1">
                <a:off x="1276539"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38" name="AutoShape 2395"/>
              <p:cNvSpPr>
                <a:spLocks noChangeAspect="1" noChangeArrowheads="1"/>
              </p:cNvSpPr>
              <p:nvPr/>
            </p:nvSpPr>
            <p:spPr bwMode="auto">
              <a:xfrm>
                <a:off x="1282148" y="5036928"/>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739" name="Oval 2400"/>
              <p:cNvSpPr>
                <a:spLocks noChangeAspect="1" noChangeArrowheads="1"/>
              </p:cNvSpPr>
              <p:nvPr/>
            </p:nvSpPr>
            <p:spPr bwMode="auto">
              <a:xfrm rot="5400000">
                <a:off x="1374504" y="512833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40" name="Freeform 2401"/>
              <p:cNvSpPr>
                <a:spLocks noChangeAspect="1"/>
              </p:cNvSpPr>
              <p:nvPr/>
            </p:nvSpPr>
            <p:spPr bwMode="auto">
              <a:xfrm>
                <a:off x="1390796" y="512945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41" name="Oval 2403"/>
              <p:cNvSpPr>
                <a:spLocks noChangeAspect="1" noChangeArrowheads="1"/>
              </p:cNvSpPr>
              <p:nvPr/>
            </p:nvSpPr>
            <p:spPr bwMode="auto">
              <a:xfrm rot="5400000">
                <a:off x="1307354" y="5128935"/>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42" name="Freeform 2404"/>
              <p:cNvSpPr>
                <a:spLocks noChangeAspect="1"/>
              </p:cNvSpPr>
              <p:nvPr/>
            </p:nvSpPr>
            <p:spPr bwMode="auto">
              <a:xfrm>
                <a:off x="1323645" y="513005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43" name="Oval 2406"/>
              <p:cNvSpPr>
                <a:spLocks noChangeAspect="1" noChangeArrowheads="1"/>
              </p:cNvSpPr>
              <p:nvPr/>
            </p:nvSpPr>
            <p:spPr bwMode="auto">
              <a:xfrm rot="5400000">
                <a:off x="1240204" y="512712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44" name="Freeform 2407"/>
              <p:cNvSpPr>
                <a:spLocks noChangeAspect="1"/>
              </p:cNvSpPr>
              <p:nvPr/>
            </p:nvSpPr>
            <p:spPr bwMode="auto">
              <a:xfrm>
                <a:off x="1256495" y="512824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45" name="AutoShape 2417"/>
              <p:cNvSpPr>
                <a:spLocks noChangeAspect="1" noChangeArrowheads="1"/>
              </p:cNvSpPr>
              <p:nvPr/>
            </p:nvSpPr>
            <p:spPr bwMode="auto">
              <a:xfrm rot="5400000" flipV="1">
                <a:off x="1143747"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46" name="AutoShape 2418"/>
              <p:cNvSpPr>
                <a:spLocks noChangeAspect="1" noChangeArrowheads="1"/>
              </p:cNvSpPr>
              <p:nvPr/>
            </p:nvSpPr>
            <p:spPr bwMode="auto">
              <a:xfrm>
                <a:off x="1147848" y="50369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47" name="Freeform 2419"/>
              <p:cNvSpPr>
                <a:spLocks noChangeAspect="1"/>
              </p:cNvSpPr>
              <p:nvPr/>
            </p:nvSpPr>
            <p:spPr bwMode="auto">
              <a:xfrm>
                <a:off x="1151620" y="507200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48" name="Oval 2442"/>
              <p:cNvSpPr>
                <a:spLocks noChangeAspect="1" noChangeArrowheads="1"/>
              </p:cNvSpPr>
              <p:nvPr/>
            </p:nvSpPr>
            <p:spPr bwMode="auto">
              <a:xfrm rot="5400000">
                <a:off x="1175317" y="512954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49" name="Freeform 2443"/>
              <p:cNvSpPr>
                <a:spLocks noChangeAspect="1"/>
              </p:cNvSpPr>
              <p:nvPr/>
            </p:nvSpPr>
            <p:spPr bwMode="auto">
              <a:xfrm>
                <a:off x="1191608" y="5130661"/>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50" name="Freeform 2532"/>
              <p:cNvSpPr>
                <a:spLocks noChangeAspect="1"/>
              </p:cNvSpPr>
              <p:nvPr/>
            </p:nvSpPr>
            <p:spPr bwMode="auto">
              <a:xfrm>
                <a:off x="1285543" y="5073212"/>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51" name="Freeform 2534"/>
              <p:cNvSpPr>
                <a:spLocks noChangeAspect="1"/>
              </p:cNvSpPr>
              <p:nvPr/>
            </p:nvSpPr>
            <p:spPr bwMode="auto">
              <a:xfrm>
                <a:off x="1823500" y="5069583"/>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52" name="AutoShape 2540"/>
              <p:cNvSpPr>
                <a:spLocks noChangeAspect="1" noChangeArrowheads="1"/>
              </p:cNvSpPr>
              <p:nvPr/>
            </p:nvSpPr>
            <p:spPr bwMode="auto">
              <a:xfrm>
                <a:off x="2091724" y="50369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53" name="AutoShape 2541"/>
              <p:cNvSpPr>
                <a:spLocks noChangeAspect="1" noChangeArrowheads="1"/>
              </p:cNvSpPr>
              <p:nvPr/>
            </p:nvSpPr>
            <p:spPr bwMode="auto">
              <a:xfrm rot="5400000" flipV="1">
                <a:off x="2085738" y="510815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54" name="Freeform 2542"/>
              <p:cNvSpPr>
                <a:spLocks noChangeAspect="1"/>
              </p:cNvSpPr>
              <p:nvPr/>
            </p:nvSpPr>
            <p:spPr bwMode="auto">
              <a:xfrm>
                <a:off x="2097006" y="5072002"/>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55" name="AutoShape 2549"/>
              <p:cNvSpPr>
                <a:spLocks noChangeAspect="1" noChangeArrowheads="1"/>
              </p:cNvSpPr>
              <p:nvPr/>
            </p:nvSpPr>
            <p:spPr bwMode="auto">
              <a:xfrm rot="5400000" flipV="1">
                <a:off x="2020097" y="510936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756" name="AutoShape 2550"/>
              <p:cNvSpPr>
                <a:spLocks noChangeAspect="1" noChangeArrowheads="1"/>
              </p:cNvSpPr>
              <p:nvPr/>
            </p:nvSpPr>
            <p:spPr bwMode="auto">
              <a:xfrm>
                <a:off x="2024197" y="503813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757" name="Freeform 2551"/>
              <p:cNvSpPr>
                <a:spLocks noChangeAspect="1"/>
              </p:cNvSpPr>
              <p:nvPr/>
            </p:nvSpPr>
            <p:spPr bwMode="auto">
              <a:xfrm>
                <a:off x="2029478" y="507321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58" name="Oval 2552"/>
              <p:cNvSpPr>
                <a:spLocks noChangeAspect="1" noChangeArrowheads="1"/>
              </p:cNvSpPr>
              <p:nvPr/>
            </p:nvSpPr>
            <p:spPr bwMode="auto">
              <a:xfrm rot="5400000">
                <a:off x="2051666" y="5130750"/>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759" name="Freeform 2553"/>
              <p:cNvSpPr>
                <a:spLocks noChangeAspect="1"/>
              </p:cNvSpPr>
              <p:nvPr/>
            </p:nvSpPr>
            <p:spPr bwMode="auto">
              <a:xfrm>
                <a:off x="2067957" y="513187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4631" name="组合 1390"/>
            <p:cNvGrpSpPr>
              <a:grpSpLocks/>
            </p:cNvGrpSpPr>
            <p:nvPr/>
          </p:nvGrpSpPr>
          <p:grpSpPr bwMode="auto">
            <a:xfrm>
              <a:off x="4481045" y="2769285"/>
              <a:ext cx="996691" cy="118225"/>
              <a:chOff x="1136206" y="4912685"/>
              <a:chExt cx="996691" cy="118225"/>
            </a:xfrm>
          </p:grpSpPr>
          <p:sp>
            <p:nvSpPr>
              <p:cNvPr id="54632" name="AutoShape 2586"/>
              <p:cNvSpPr>
                <a:spLocks noChangeAspect="1" noChangeArrowheads="1"/>
              </p:cNvSpPr>
              <p:nvPr/>
            </p:nvSpPr>
            <p:spPr bwMode="auto">
              <a:xfrm rot="5400000" flipH="1">
                <a:off x="1621586"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33" name="AutoShape 2588"/>
              <p:cNvSpPr>
                <a:spLocks noChangeAspect="1" noChangeArrowheads="1"/>
              </p:cNvSpPr>
              <p:nvPr/>
            </p:nvSpPr>
            <p:spPr bwMode="auto">
              <a:xfrm rot="5400000" flipH="1">
                <a:off x="1352984"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34" name="AutoShape 2589"/>
              <p:cNvSpPr>
                <a:spLocks noChangeAspect="1" noChangeArrowheads="1"/>
              </p:cNvSpPr>
              <p:nvPr/>
            </p:nvSpPr>
            <p:spPr bwMode="auto">
              <a:xfrm flipH="1" flipV="1">
                <a:off x="1355576" y="4936572"/>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635" name="Freeform 2632"/>
              <p:cNvSpPr>
                <a:spLocks noChangeAspect="1"/>
              </p:cNvSpPr>
              <p:nvPr/>
            </p:nvSpPr>
            <p:spPr bwMode="auto">
              <a:xfrm flipV="1">
                <a:off x="1361235" y="4974669"/>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36" name="AutoShape 2633"/>
              <p:cNvSpPr>
                <a:spLocks noChangeAspect="1" noChangeArrowheads="1"/>
              </p:cNvSpPr>
              <p:nvPr/>
            </p:nvSpPr>
            <p:spPr bwMode="auto">
              <a:xfrm rot="5400000" flipH="1">
                <a:off x="1151157"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37" name="AutoShape 2634"/>
              <p:cNvSpPr>
                <a:spLocks noChangeAspect="1" noChangeArrowheads="1"/>
              </p:cNvSpPr>
              <p:nvPr/>
            </p:nvSpPr>
            <p:spPr bwMode="auto">
              <a:xfrm flipH="1" flipV="1">
                <a:off x="1156389" y="4936572"/>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638" name="Freeform 2635"/>
              <p:cNvSpPr>
                <a:spLocks noChangeAspect="1"/>
              </p:cNvSpPr>
              <p:nvPr/>
            </p:nvSpPr>
            <p:spPr bwMode="auto">
              <a:xfrm>
                <a:off x="1160161" y="4974670"/>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39" name="AutoShape 2636"/>
              <p:cNvSpPr>
                <a:spLocks noChangeAspect="1" noChangeArrowheads="1"/>
              </p:cNvSpPr>
              <p:nvPr/>
            </p:nvSpPr>
            <p:spPr bwMode="auto">
              <a:xfrm rot="5400000" flipH="1">
                <a:off x="1219438"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400" name="AutoShape 2637"/>
              <p:cNvSpPr>
                <a:spLocks noChangeAspect="1" noChangeArrowheads="1"/>
              </p:cNvSpPr>
              <p:nvPr/>
            </p:nvSpPr>
            <p:spPr bwMode="auto">
              <a:xfrm flipH="1" flipV="1">
                <a:off x="1223493" y="4937070"/>
                <a:ext cx="17466"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641" name="Group 2638"/>
              <p:cNvGrpSpPr>
                <a:grpSpLocks noChangeAspect="1"/>
              </p:cNvGrpSpPr>
              <p:nvPr/>
            </p:nvGrpSpPr>
            <p:grpSpPr bwMode="auto">
              <a:xfrm flipH="1">
                <a:off x="1228066" y="4974669"/>
                <a:ext cx="9431" cy="19351"/>
                <a:chOff x="263" y="1301"/>
                <a:chExt cx="540" cy="690"/>
              </a:xfrm>
            </p:grpSpPr>
            <p:sp>
              <p:nvSpPr>
                <p:cNvPr id="54703" name="Freeform 26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04" name="Line 26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642" name="AutoShape 2641"/>
              <p:cNvSpPr>
                <a:spLocks noChangeAspect="1" noChangeArrowheads="1"/>
              </p:cNvSpPr>
              <p:nvPr/>
            </p:nvSpPr>
            <p:spPr bwMode="auto">
              <a:xfrm rot="5400000" flipH="1">
                <a:off x="1286966"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43" name="AutoShape 2642"/>
              <p:cNvSpPr>
                <a:spLocks noChangeAspect="1" noChangeArrowheads="1"/>
              </p:cNvSpPr>
              <p:nvPr/>
            </p:nvSpPr>
            <p:spPr bwMode="auto">
              <a:xfrm flipH="1" flipV="1">
                <a:off x="1291067" y="4936571"/>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644" name="Oval 2643"/>
              <p:cNvSpPr>
                <a:spLocks noChangeAspect="1" noChangeArrowheads="1"/>
              </p:cNvSpPr>
              <p:nvPr/>
            </p:nvSpPr>
            <p:spPr bwMode="auto">
              <a:xfrm rot="5400000" flipH="1" flipV="1">
                <a:off x="1181594"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45" name="Freeform 2644"/>
              <p:cNvSpPr>
                <a:spLocks noChangeAspect="1"/>
              </p:cNvSpPr>
              <p:nvPr/>
            </p:nvSpPr>
            <p:spPr bwMode="auto">
              <a:xfrm>
                <a:off x="1197131"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46" name="Oval 2645"/>
              <p:cNvSpPr>
                <a:spLocks noChangeAspect="1" noChangeArrowheads="1"/>
              </p:cNvSpPr>
              <p:nvPr/>
            </p:nvSpPr>
            <p:spPr bwMode="auto">
              <a:xfrm rot="5400000" flipH="1" flipV="1">
                <a:off x="1248744" y="492335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47" name="Freeform 2646"/>
              <p:cNvSpPr>
                <a:spLocks noChangeAspect="1"/>
              </p:cNvSpPr>
              <p:nvPr/>
            </p:nvSpPr>
            <p:spPr bwMode="auto">
              <a:xfrm>
                <a:off x="1264282" y="492326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48" name="Oval 2647"/>
              <p:cNvSpPr>
                <a:spLocks noChangeAspect="1" noChangeArrowheads="1"/>
              </p:cNvSpPr>
              <p:nvPr/>
            </p:nvSpPr>
            <p:spPr bwMode="auto">
              <a:xfrm rot="5400000" flipH="1" flipV="1">
                <a:off x="1315895" y="492517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49" name="Freeform 2648"/>
              <p:cNvSpPr>
                <a:spLocks noChangeAspect="1"/>
              </p:cNvSpPr>
              <p:nvPr/>
            </p:nvSpPr>
            <p:spPr bwMode="auto">
              <a:xfrm>
                <a:off x="1331432" y="492508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50" name="AutoShape 2652"/>
              <p:cNvSpPr>
                <a:spLocks noChangeAspect="1" noChangeArrowheads="1"/>
              </p:cNvSpPr>
              <p:nvPr/>
            </p:nvSpPr>
            <p:spPr bwMode="auto">
              <a:xfrm rot="5400000" flipH="1">
                <a:off x="1419757"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51" name="AutoShape 2655"/>
              <p:cNvSpPr>
                <a:spLocks noChangeAspect="1" noChangeArrowheads="1"/>
              </p:cNvSpPr>
              <p:nvPr/>
            </p:nvSpPr>
            <p:spPr bwMode="auto">
              <a:xfrm rot="5400000" flipH="1">
                <a:off x="1488039"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52" name="AutoShape 2660"/>
              <p:cNvSpPr>
                <a:spLocks noChangeAspect="1" noChangeArrowheads="1"/>
              </p:cNvSpPr>
              <p:nvPr/>
            </p:nvSpPr>
            <p:spPr bwMode="auto">
              <a:xfrm rot="5400000" flipH="1">
                <a:off x="1555567" y="4899548"/>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53" name="Oval 2662"/>
              <p:cNvSpPr>
                <a:spLocks noChangeAspect="1" noChangeArrowheads="1"/>
              </p:cNvSpPr>
              <p:nvPr/>
            </p:nvSpPr>
            <p:spPr bwMode="auto">
              <a:xfrm rot="5400000" flipH="1" flipV="1">
                <a:off x="1450196"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54" name="Freeform 2663"/>
              <p:cNvSpPr>
                <a:spLocks noChangeAspect="1"/>
              </p:cNvSpPr>
              <p:nvPr/>
            </p:nvSpPr>
            <p:spPr bwMode="auto">
              <a:xfrm>
                <a:off x="1465733"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55" name="Oval 2664"/>
              <p:cNvSpPr>
                <a:spLocks noChangeAspect="1" noChangeArrowheads="1"/>
              </p:cNvSpPr>
              <p:nvPr/>
            </p:nvSpPr>
            <p:spPr bwMode="auto">
              <a:xfrm rot="5400000" flipH="1" flipV="1">
                <a:off x="1517346" y="492335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56" name="Freeform 2665"/>
              <p:cNvSpPr>
                <a:spLocks noChangeAspect="1"/>
              </p:cNvSpPr>
              <p:nvPr/>
            </p:nvSpPr>
            <p:spPr bwMode="auto">
              <a:xfrm>
                <a:off x="1532883"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57" name="Oval 2666"/>
              <p:cNvSpPr>
                <a:spLocks noChangeAspect="1" noChangeArrowheads="1"/>
              </p:cNvSpPr>
              <p:nvPr/>
            </p:nvSpPr>
            <p:spPr bwMode="auto">
              <a:xfrm rot="5400000" flipH="1" flipV="1">
                <a:off x="1584496" y="492517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58" name="Freeform 2667"/>
              <p:cNvSpPr>
                <a:spLocks noChangeAspect="1"/>
              </p:cNvSpPr>
              <p:nvPr/>
            </p:nvSpPr>
            <p:spPr bwMode="auto">
              <a:xfrm>
                <a:off x="1600033" y="492508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59" name="Oval 2668"/>
              <p:cNvSpPr>
                <a:spLocks noChangeAspect="1" noChangeArrowheads="1"/>
              </p:cNvSpPr>
              <p:nvPr/>
            </p:nvSpPr>
            <p:spPr bwMode="auto">
              <a:xfrm rot="5400000" flipH="1" flipV="1">
                <a:off x="1380782" y="49227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60" name="Freeform 2669"/>
              <p:cNvSpPr>
                <a:spLocks noChangeAspect="1"/>
              </p:cNvSpPr>
              <p:nvPr/>
            </p:nvSpPr>
            <p:spPr bwMode="auto">
              <a:xfrm>
                <a:off x="1396319" y="492266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61" name="AutoShape 2670"/>
              <p:cNvSpPr>
                <a:spLocks noChangeAspect="1" noChangeArrowheads="1"/>
              </p:cNvSpPr>
              <p:nvPr/>
            </p:nvSpPr>
            <p:spPr bwMode="auto">
              <a:xfrm rot="5400000" flipH="1">
                <a:off x="1754377"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62" name="AutoShape 2671"/>
              <p:cNvSpPr>
                <a:spLocks noChangeAspect="1" noChangeArrowheads="1"/>
              </p:cNvSpPr>
              <p:nvPr/>
            </p:nvSpPr>
            <p:spPr bwMode="auto">
              <a:xfrm flipH="1" flipV="1">
                <a:off x="1758855" y="4937177"/>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663" name="Freeform 2672"/>
              <p:cNvSpPr>
                <a:spLocks noChangeAspect="1"/>
              </p:cNvSpPr>
              <p:nvPr/>
            </p:nvSpPr>
            <p:spPr bwMode="auto">
              <a:xfrm>
                <a:off x="1761873" y="4975274"/>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64" name="AutoShape 2673"/>
              <p:cNvSpPr>
                <a:spLocks noChangeAspect="1" noChangeArrowheads="1"/>
              </p:cNvSpPr>
              <p:nvPr/>
            </p:nvSpPr>
            <p:spPr bwMode="auto">
              <a:xfrm rot="5400000" flipH="1">
                <a:off x="1686096"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425" name="AutoShape 2674"/>
              <p:cNvSpPr>
                <a:spLocks noChangeAspect="1" noChangeArrowheads="1"/>
              </p:cNvSpPr>
              <p:nvPr/>
            </p:nvSpPr>
            <p:spPr bwMode="auto">
              <a:xfrm flipH="1" flipV="1">
                <a:off x="1690308" y="4937070"/>
                <a:ext cx="17466"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666" name="Group 2675"/>
              <p:cNvGrpSpPr>
                <a:grpSpLocks noChangeAspect="1"/>
              </p:cNvGrpSpPr>
              <p:nvPr/>
            </p:nvGrpSpPr>
            <p:grpSpPr bwMode="auto">
              <a:xfrm flipH="1">
                <a:off x="1693968" y="4975275"/>
                <a:ext cx="9431" cy="19351"/>
                <a:chOff x="263" y="1301"/>
                <a:chExt cx="540" cy="690"/>
              </a:xfrm>
            </p:grpSpPr>
            <p:sp>
              <p:nvSpPr>
                <p:cNvPr id="54701" name="Freeform 267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02" name="Line 267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667" name="AutoShape 2678"/>
              <p:cNvSpPr>
                <a:spLocks noChangeAspect="1" noChangeArrowheads="1"/>
              </p:cNvSpPr>
              <p:nvPr/>
            </p:nvSpPr>
            <p:spPr bwMode="auto">
              <a:xfrm rot="5400000" flipH="1">
                <a:off x="1821528"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68" name="AutoShape 2679"/>
              <p:cNvSpPr>
                <a:spLocks noChangeAspect="1" noChangeArrowheads="1"/>
              </p:cNvSpPr>
              <p:nvPr/>
            </p:nvSpPr>
            <p:spPr bwMode="auto">
              <a:xfrm flipH="1" flipV="1">
                <a:off x="1825628" y="4937177"/>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669" name="Oval 2680"/>
              <p:cNvSpPr>
                <a:spLocks noChangeAspect="1" noChangeArrowheads="1"/>
              </p:cNvSpPr>
              <p:nvPr/>
            </p:nvSpPr>
            <p:spPr bwMode="auto">
              <a:xfrm rot="5400000" flipH="1" flipV="1">
                <a:off x="1784061" y="492456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70" name="Freeform 2681"/>
              <p:cNvSpPr>
                <a:spLocks noChangeAspect="1"/>
              </p:cNvSpPr>
              <p:nvPr/>
            </p:nvSpPr>
            <p:spPr bwMode="auto">
              <a:xfrm>
                <a:off x="1799598"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71" name="Oval 2682"/>
              <p:cNvSpPr>
                <a:spLocks noChangeAspect="1" noChangeArrowheads="1"/>
              </p:cNvSpPr>
              <p:nvPr/>
            </p:nvSpPr>
            <p:spPr bwMode="auto">
              <a:xfrm rot="5400000" flipH="1" flipV="1">
                <a:off x="1715402"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72" name="Freeform 2683"/>
              <p:cNvSpPr>
                <a:spLocks noChangeAspect="1"/>
              </p:cNvSpPr>
              <p:nvPr/>
            </p:nvSpPr>
            <p:spPr bwMode="auto">
              <a:xfrm>
                <a:off x="1730939"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73" name="Oval 2684"/>
              <p:cNvSpPr>
                <a:spLocks noChangeAspect="1" noChangeArrowheads="1"/>
              </p:cNvSpPr>
              <p:nvPr/>
            </p:nvSpPr>
            <p:spPr bwMode="auto">
              <a:xfrm rot="5400000" flipH="1" flipV="1">
                <a:off x="1850457" y="492577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74" name="Freeform 2685"/>
              <p:cNvSpPr>
                <a:spLocks noChangeAspect="1"/>
              </p:cNvSpPr>
              <p:nvPr/>
            </p:nvSpPr>
            <p:spPr bwMode="auto">
              <a:xfrm>
                <a:off x="1865994" y="492568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75" name="Oval 2686"/>
              <p:cNvSpPr>
                <a:spLocks noChangeAspect="1" noChangeArrowheads="1"/>
              </p:cNvSpPr>
              <p:nvPr/>
            </p:nvSpPr>
            <p:spPr bwMode="auto">
              <a:xfrm rot="5400000" flipH="1" flipV="1">
                <a:off x="1649006" y="492335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76" name="Freeform 2687"/>
              <p:cNvSpPr>
                <a:spLocks noChangeAspect="1"/>
              </p:cNvSpPr>
              <p:nvPr/>
            </p:nvSpPr>
            <p:spPr bwMode="auto">
              <a:xfrm>
                <a:off x="1664543"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77" name="AutoShape 2688"/>
              <p:cNvSpPr>
                <a:spLocks noChangeAspect="1" noChangeArrowheads="1"/>
              </p:cNvSpPr>
              <p:nvPr/>
            </p:nvSpPr>
            <p:spPr bwMode="auto">
              <a:xfrm rot="5400000" flipH="1">
                <a:off x="1954319"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78" name="AutoShape 2689"/>
              <p:cNvSpPr>
                <a:spLocks noChangeAspect="1" noChangeArrowheads="1"/>
              </p:cNvSpPr>
              <p:nvPr/>
            </p:nvSpPr>
            <p:spPr bwMode="auto">
              <a:xfrm flipH="1" flipV="1">
                <a:off x="1959551" y="4937177"/>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679" name="Freeform 2690"/>
              <p:cNvSpPr>
                <a:spLocks noChangeAspect="1"/>
              </p:cNvSpPr>
              <p:nvPr/>
            </p:nvSpPr>
            <p:spPr bwMode="auto">
              <a:xfrm>
                <a:off x="1963701" y="4975879"/>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80" name="AutoShape 2691"/>
              <p:cNvSpPr>
                <a:spLocks noChangeAspect="1" noChangeArrowheads="1"/>
              </p:cNvSpPr>
              <p:nvPr/>
            </p:nvSpPr>
            <p:spPr bwMode="auto">
              <a:xfrm rot="5400000" flipH="1">
                <a:off x="2022601"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441" name="AutoShape 2692"/>
              <p:cNvSpPr>
                <a:spLocks noChangeAspect="1" noChangeArrowheads="1"/>
              </p:cNvSpPr>
              <p:nvPr/>
            </p:nvSpPr>
            <p:spPr bwMode="auto">
              <a:xfrm flipH="1" flipV="1">
                <a:off x="2026923" y="4937070"/>
                <a:ext cx="17466"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682" name="Group 2693"/>
              <p:cNvGrpSpPr>
                <a:grpSpLocks noChangeAspect="1"/>
              </p:cNvGrpSpPr>
              <p:nvPr/>
            </p:nvGrpSpPr>
            <p:grpSpPr bwMode="auto">
              <a:xfrm flipH="1">
                <a:off x="2030475" y="4975275"/>
                <a:ext cx="9431" cy="19351"/>
                <a:chOff x="263" y="1301"/>
                <a:chExt cx="540" cy="690"/>
              </a:xfrm>
            </p:grpSpPr>
            <p:sp>
              <p:nvSpPr>
                <p:cNvPr id="54699"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700"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683" name="AutoShape 2696"/>
              <p:cNvSpPr>
                <a:spLocks noChangeAspect="1" noChangeArrowheads="1"/>
              </p:cNvSpPr>
              <p:nvPr/>
            </p:nvSpPr>
            <p:spPr bwMode="auto">
              <a:xfrm rot="5400000" flipH="1">
                <a:off x="2090129" y="490015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684" name="AutoShape 2697"/>
              <p:cNvSpPr>
                <a:spLocks noChangeAspect="1" noChangeArrowheads="1"/>
              </p:cNvSpPr>
              <p:nvPr/>
            </p:nvSpPr>
            <p:spPr bwMode="auto">
              <a:xfrm flipH="1" flipV="1">
                <a:off x="2094229" y="4937177"/>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685" name="Oval 2698"/>
              <p:cNvSpPr>
                <a:spLocks noChangeAspect="1" noChangeArrowheads="1"/>
              </p:cNvSpPr>
              <p:nvPr/>
            </p:nvSpPr>
            <p:spPr bwMode="auto">
              <a:xfrm rot="5400000" flipH="1" flipV="1">
                <a:off x="1984758" y="492456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86" name="Freeform 2699"/>
              <p:cNvSpPr>
                <a:spLocks noChangeAspect="1"/>
              </p:cNvSpPr>
              <p:nvPr/>
            </p:nvSpPr>
            <p:spPr bwMode="auto">
              <a:xfrm>
                <a:off x="2000294" y="49244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87" name="Oval 2700"/>
              <p:cNvSpPr>
                <a:spLocks noChangeAspect="1" noChangeArrowheads="1"/>
              </p:cNvSpPr>
              <p:nvPr/>
            </p:nvSpPr>
            <p:spPr bwMode="auto">
              <a:xfrm rot="5400000" flipH="1" flipV="1">
                <a:off x="2051908" y="492396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88" name="Freeform 2701"/>
              <p:cNvSpPr>
                <a:spLocks noChangeAspect="1"/>
              </p:cNvSpPr>
              <p:nvPr/>
            </p:nvSpPr>
            <p:spPr bwMode="auto">
              <a:xfrm>
                <a:off x="2067445" y="492387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89" name="AutoShape 2702"/>
              <p:cNvSpPr>
                <a:spLocks noChangeAspect="1" noChangeArrowheads="1"/>
              </p:cNvSpPr>
              <p:nvPr/>
            </p:nvSpPr>
            <p:spPr bwMode="auto">
              <a:xfrm rot="5400000" flipH="1">
                <a:off x="1889056" y="4901363"/>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450" name="AutoShape 2703"/>
              <p:cNvSpPr>
                <a:spLocks noChangeAspect="1" noChangeArrowheads="1"/>
              </p:cNvSpPr>
              <p:nvPr/>
            </p:nvSpPr>
            <p:spPr bwMode="auto">
              <a:xfrm flipH="1" flipV="1">
                <a:off x="1891960" y="4938658"/>
                <a:ext cx="19054" cy="9207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691" name="Group 2704"/>
              <p:cNvGrpSpPr>
                <a:grpSpLocks noChangeAspect="1"/>
              </p:cNvGrpSpPr>
              <p:nvPr/>
            </p:nvGrpSpPr>
            <p:grpSpPr bwMode="auto">
              <a:xfrm flipH="1">
                <a:off x="1895419" y="4974065"/>
                <a:ext cx="10940" cy="21770"/>
                <a:chOff x="263" y="1301"/>
                <a:chExt cx="540" cy="690"/>
              </a:xfrm>
            </p:grpSpPr>
            <p:sp>
              <p:nvSpPr>
                <p:cNvPr id="54697"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98"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692" name="Oval 2707"/>
              <p:cNvSpPr>
                <a:spLocks noChangeAspect="1" noChangeArrowheads="1"/>
              </p:cNvSpPr>
              <p:nvPr/>
            </p:nvSpPr>
            <p:spPr bwMode="auto">
              <a:xfrm rot="5400000" flipH="1" flipV="1">
                <a:off x="1917607" y="492517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93" name="Freeform 2708"/>
              <p:cNvSpPr>
                <a:spLocks noChangeAspect="1"/>
              </p:cNvSpPr>
              <p:nvPr/>
            </p:nvSpPr>
            <p:spPr bwMode="auto">
              <a:xfrm>
                <a:off x="1933144" y="492508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94" name="Freeform 2710"/>
              <p:cNvSpPr>
                <a:spLocks noChangeAspect="1"/>
              </p:cNvSpPr>
              <p:nvPr/>
            </p:nvSpPr>
            <p:spPr bwMode="auto">
              <a:xfrm flipH="1">
                <a:off x="2096870" y="4974065"/>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95" name="Freeform 2711"/>
              <p:cNvSpPr>
                <a:spLocks noChangeAspect="1"/>
              </p:cNvSpPr>
              <p:nvPr/>
            </p:nvSpPr>
            <p:spPr bwMode="auto">
              <a:xfrm flipH="1">
                <a:off x="1828646" y="4974670"/>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96" name="Freeform 2712"/>
              <p:cNvSpPr>
                <a:spLocks noChangeAspect="1"/>
              </p:cNvSpPr>
              <p:nvPr/>
            </p:nvSpPr>
            <p:spPr bwMode="auto">
              <a:xfrm flipH="1">
                <a:off x="1294839" y="497164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grpSp>
        <p:nvGrpSpPr>
          <p:cNvPr id="53257" name="组合 17"/>
          <p:cNvGrpSpPr>
            <a:grpSpLocks/>
          </p:cNvGrpSpPr>
          <p:nvPr/>
        </p:nvGrpSpPr>
        <p:grpSpPr bwMode="auto">
          <a:xfrm>
            <a:off x="4051300" y="2506663"/>
            <a:ext cx="1438275" cy="528637"/>
            <a:chOff x="4859424" y="1961555"/>
            <a:chExt cx="1437789" cy="529460"/>
          </a:xfrm>
        </p:grpSpPr>
        <p:sp>
          <p:nvSpPr>
            <p:cNvPr id="1384" name="椭圆 1383"/>
            <p:cNvSpPr/>
            <p:nvPr/>
          </p:nvSpPr>
          <p:spPr>
            <a:xfrm>
              <a:off x="5202208" y="1961555"/>
              <a:ext cx="1095005" cy="35933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solidFill>
                    <a:srgbClr val="C00000"/>
                  </a:solidFill>
                  <a:latin typeface="Times New Roman" pitchFamily="18" charset="0"/>
                  <a:cs typeface="Times New Roman" pitchFamily="18" charset="0"/>
                </a:rPr>
                <a:t>Drosha</a:t>
              </a:r>
              <a:endParaRPr lang="zh-CN" altLang="en-US" sz="1400" b="1" dirty="0">
                <a:solidFill>
                  <a:srgbClr val="C00000"/>
                </a:solidFill>
                <a:latin typeface="Times New Roman" pitchFamily="18" charset="0"/>
                <a:cs typeface="Times New Roman" pitchFamily="18" charset="0"/>
              </a:endParaRPr>
            </a:p>
          </p:txBody>
        </p:sp>
        <p:pic>
          <p:nvPicPr>
            <p:cNvPr id="1385" name="图片 1384"/>
            <p:cNvPicPr>
              <a:picLocks/>
            </p:cNvPicPr>
            <p:nvPr/>
          </p:nvPicPr>
          <p:blipFill>
            <a:blip r:embed="rId4" cstate="print">
              <a:duotone>
                <a:prstClr val="black"/>
                <a:schemeClr val="accent1">
                  <a:tint val="45000"/>
                  <a:satMod val="400000"/>
                </a:schemeClr>
              </a:duotone>
              <a:extLst/>
            </a:blip>
            <a:stretch>
              <a:fillRect/>
            </a:stretch>
          </p:blipFill>
          <p:spPr>
            <a:xfrm rot="8360891">
              <a:off x="4859424" y="2202983"/>
              <a:ext cx="477837" cy="288032"/>
            </a:xfrm>
            <a:prstGeom prst="rect">
              <a:avLst/>
            </a:prstGeom>
          </p:spPr>
        </p:pic>
      </p:grpSp>
      <p:graphicFrame>
        <p:nvGraphicFramePr>
          <p:cNvPr id="53258" name="对象 18"/>
          <p:cNvGraphicFramePr>
            <a:graphicFrameLocks noChangeAspect="1"/>
          </p:cNvGraphicFramePr>
          <p:nvPr/>
        </p:nvGraphicFramePr>
        <p:xfrm>
          <a:off x="7483475" y="2492375"/>
          <a:ext cx="647700" cy="636588"/>
        </p:xfrm>
        <a:graphic>
          <a:graphicData uri="http://schemas.openxmlformats.org/presentationml/2006/ole">
            <p:oleObj spid="_x0000_s55508" name="CS ChemDraw Drawing" r:id="rId5" imgW="2148435" imgH="2110398" progId="">
              <p:embed/>
            </p:oleObj>
          </a:graphicData>
        </a:graphic>
      </p:graphicFrame>
      <p:grpSp>
        <p:nvGrpSpPr>
          <p:cNvPr id="53259" name="组合 1"/>
          <p:cNvGrpSpPr>
            <a:grpSpLocks/>
          </p:cNvGrpSpPr>
          <p:nvPr/>
        </p:nvGrpSpPr>
        <p:grpSpPr bwMode="auto">
          <a:xfrm>
            <a:off x="6611938" y="3651250"/>
            <a:ext cx="1539875" cy="401638"/>
            <a:chOff x="6612309" y="3651293"/>
            <a:chExt cx="1539056" cy="401526"/>
          </a:xfrm>
        </p:grpSpPr>
        <p:sp>
          <p:nvSpPr>
            <p:cNvPr id="20" name="椭圆 19"/>
            <p:cNvSpPr/>
            <p:nvPr/>
          </p:nvSpPr>
          <p:spPr>
            <a:xfrm>
              <a:off x="6612309" y="3668751"/>
              <a:ext cx="1218552" cy="384068"/>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atin typeface="Times New Roman" pitchFamily="18" charset="0"/>
                  <a:cs typeface="Times New Roman" pitchFamily="18" charset="0"/>
                </a:rPr>
                <a:t>Dicer</a:t>
              </a:r>
              <a:endParaRPr lang="zh-CN" altLang="en-US" b="1" dirty="0">
                <a:latin typeface="Times New Roman" pitchFamily="18" charset="0"/>
                <a:cs typeface="Times New Roman" pitchFamily="18" charset="0"/>
              </a:endParaRPr>
            </a:p>
          </p:txBody>
        </p:sp>
        <p:pic>
          <p:nvPicPr>
            <p:cNvPr id="21" name="图片 20"/>
            <p:cNvPicPr>
              <a:picLocks/>
            </p:cNvPicPr>
            <p:nvPr/>
          </p:nvPicPr>
          <p:blipFill>
            <a:blip r:embed="rId4" cstate="print">
              <a:duotone>
                <a:prstClr val="black"/>
                <a:schemeClr val="tx2">
                  <a:tint val="45000"/>
                  <a:satMod val="400000"/>
                </a:schemeClr>
              </a:duotone>
              <a:extLst/>
            </a:blip>
            <a:stretch>
              <a:fillRect/>
            </a:stretch>
          </p:blipFill>
          <p:spPr>
            <a:xfrm rot="21410285">
              <a:off x="7673528" y="3651293"/>
              <a:ext cx="477837" cy="288032"/>
            </a:xfrm>
            <a:prstGeom prst="rect">
              <a:avLst/>
            </a:prstGeom>
          </p:spPr>
        </p:pic>
      </p:grpSp>
      <p:grpSp>
        <p:nvGrpSpPr>
          <p:cNvPr id="53260" name="组合 21"/>
          <p:cNvGrpSpPr>
            <a:grpSpLocks/>
          </p:cNvGrpSpPr>
          <p:nvPr/>
        </p:nvGrpSpPr>
        <p:grpSpPr bwMode="auto">
          <a:xfrm>
            <a:off x="8054975" y="3344863"/>
            <a:ext cx="493713" cy="1235075"/>
            <a:chOff x="8054851" y="2772894"/>
            <a:chExt cx="493458" cy="1234247"/>
          </a:xfrm>
        </p:grpSpPr>
        <p:grpSp>
          <p:nvGrpSpPr>
            <p:cNvPr id="54396" name="Group 3448"/>
            <p:cNvGrpSpPr>
              <a:grpSpLocks/>
            </p:cNvGrpSpPr>
            <p:nvPr/>
          </p:nvGrpSpPr>
          <p:grpSpPr bwMode="auto">
            <a:xfrm>
              <a:off x="8054851" y="2772894"/>
              <a:ext cx="493458" cy="326698"/>
              <a:chOff x="2463" y="961"/>
              <a:chExt cx="816" cy="866"/>
            </a:xfrm>
          </p:grpSpPr>
          <p:sp>
            <p:nvSpPr>
              <p:cNvPr id="54554" name="AutoShape 3432"/>
              <p:cNvSpPr>
                <a:spLocks noChangeAspect="1" noChangeArrowheads="1"/>
              </p:cNvSpPr>
              <p:nvPr/>
            </p:nvSpPr>
            <p:spPr bwMode="auto">
              <a:xfrm rot="-2989292">
                <a:off x="3083" y="100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555" name="AutoShape 3401"/>
              <p:cNvSpPr>
                <a:spLocks noChangeAspect="1" noChangeArrowheads="1"/>
              </p:cNvSpPr>
              <p:nvPr/>
            </p:nvSpPr>
            <p:spPr bwMode="auto">
              <a:xfrm rot="5400000" flipH="1">
                <a:off x="2774" y="94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556" name="AutoShape 3442"/>
              <p:cNvSpPr>
                <a:spLocks noChangeAspect="1" noChangeArrowheads="1"/>
              </p:cNvSpPr>
              <p:nvPr/>
            </p:nvSpPr>
            <p:spPr bwMode="auto">
              <a:xfrm rot="5400000" flipH="1">
                <a:off x="2928" y="94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557" name="AutoShape 3443"/>
              <p:cNvSpPr>
                <a:spLocks noChangeAspect="1" noChangeArrowheads="1"/>
              </p:cNvSpPr>
              <p:nvPr/>
            </p:nvSpPr>
            <p:spPr bwMode="auto">
              <a:xfrm flipH="1" flipV="1">
                <a:off x="2926" y="103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58" name="Freeform 3444"/>
              <p:cNvSpPr>
                <a:spLocks noChangeAspect="1"/>
              </p:cNvSpPr>
              <p:nvPr/>
            </p:nvSpPr>
            <p:spPr bwMode="auto">
              <a:xfrm>
                <a:off x="2934" y="109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59" name="AutoShape 3370"/>
              <p:cNvSpPr>
                <a:spLocks noChangeAspect="1" noChangeArrowheads="1"/>
              </p:cNvSpPr>
              <p:nvPr/>
            </p:nvSpPr>
            <p:spPr bwMode="auto">
              <a:xfrm rot="79691">
                <a:off x="3232" y="13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1322" name="AutoShape 3371"/>
              <p:cNvSpPr>
                <a:spLocks noChangeAspect="1" noChangeArrowheads="1"/>
              </p:cNvSpPr>
              <p:nvPr/>
            </p:nvSpPr>
            <p:spPr bwMode="auto">
              <a:xfrm rot="5479691" flipV="1">
                <a:off x="3142" y="1331"/>
                <a:ext cx="46" cy="155"/>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561" name="Group 3372"/>
              <p:cNvGrpSpPr>
                <a:grpSpLocks noChangeAspect="1"/>
              </p:cNvGrpSpPr>
              <p:nvPr/>
            </p:nvGrpSpPr>
            <p:grpSpPr bwMode="auto">
              <a:xfrm rot="5479691">
                <a:off x="3150" y="1395"/>
                <a:ext cx="25" cy="32"/>
                <a:chOff x="263" y="1301"/>
                <a:chExt cx="540" cy="690"/>
              </a:xfrm>
            </p:grpSpPr>
            <p:sp>
              <p:nvSpPr>
                <p:cNvPr id="54620" name="Freeform 337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21" name="Line 337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562" name="Oval 3375"/>
              <p:cNvSpPr>
                <a:spLocks noChangeAspect="1" noChangeArrowheads="1"/>
              </p:cNvSpPr>
              <p:nvPr/>
            </p:nvSpPr>
            <p:spPr bwMode="auto">
              <a:xfrm rot="79691" flipV="1">
                <a:off x="3222" y="147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63" name="Freeform 3376"/>
              <p:cNvSpPr>
                <a:spLocks noChangeAspect="1"/>
              </p:cNvSpPr>
              <p:nvPr/>
            </p:nvSpPr>
            <p:spPr bwMode="auto">
              <a:xfrm rot="-5479691" flipH="1" flipV="1">
                <a:off x="3242" y="148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64" name="AutoShape 3362"/>
              <p:cNvSpPr>
                <a:spLocks noChangeAspect="1" noChangeArrowheads="1"/>
              </p:cNvSpPr>
              <p:nvPr/>
            </p:nvSpPr>
            <p:spPr bwMode="auto">
              <a:xfrm rot="18850181" flipH="1">
                <a:off x="2598" y="165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327" name="AutoShape 3363"/>
              <p:cNvSpPr>
                <a:spLocks noChangeAspect="1" noChangeArrowheads="1"/>
              </p:cNvSpPr>
              <p:nvPr/>
            </p:nvSpPr>
            <p:spPr bwMode="auto">
              <a:xfrm rot="13450181" flipH="1" flipV="1">
                <a:off x="2660" y="1592"/>
                <a:ext cx="50" cy="156"/>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566" name="Group 3364"/>
              <p:cNvGrpSpPr>
                <a:grpSpLocks noChangeAspect="1"/>
              </p:cNvGrpSpPr>
              <p:nvPr/>
            </p:nvGrpSpPr>
            <p:grpSpPr bwMode="auto">
              <a:xfrm rot="8149819" flipH="1" flipV="1">
                <a:off x="2675" y="1654"/>
                <a:ext cx="25" cy="32"/>
                <a:chOff x="263" y="1301"/>
                <a:chExt cx="540" cy="690"/>
              </a:xfrm>
            </p:grpSpPr>
            <p:sp>
              <p:nvSpPr>
                <p:cNvPr id="54618" name="Freeform 336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19" name="Line 336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567" name="Oval 3367"/>
              <p:cNvSpPr>
                <a:spLocks noChangeAspect="1" noChangeArrowheads="1"/>
              </p:cNvSpPr>
              <p:nvPr/>
            </p:nvSpPr>
            <p:spPr bwMode="auto">
              <a:xfrm rot="-2749819" flipH="1" flipV="1">
                <a:off x="2657" y="17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68" name="Freeform 3368"/>
              <p:cNvSpPr>
                <a:spLocks noChangeAspect="1"/>
              </p:cNvSpPr>
              <p:nvPr/>
            </p:nvSpPr>
            <p:spPr bwMode="auto">
              <a:xfrm rot="-8149819">
                <a:off x="2679" y="177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69" name="AutoShape 3377"/>
              <p:cNvSpPr>
                <a:spLocks noChangeAspect="1" noChangeArrowheads="1"/>
              </p:cNvSpPr>
              <p:nvPr/>
            </p:nvSpPr>
            <p:spPr bwMode="auto">
              <a:xfrm rot="20203052" flipH="1">
                <a:off x="2501" y="150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570" name="AutoShape 3378"/>
              <p:cNvSpPr>
                <a:spLocks noChangeAspect="1" noChangeArrowheads="1"/>
              </p:cNvSpPr>
              <p:nvPr/>
            </p:nvSpPr>
            <p:spPr bwMode="auto">
              <a:xfrm rot="-6796949" flipH="1" flipV="1">
                <a:off x="2582" y="1471"/>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71" name="Freeform 3379"/>
              <p:cNvSpPr>
                <a:spLocks noChangeAspect="1"/>
              </p:cNvSpPr>
              <p:nvPr/>
            </p:nvSpPr>
            <p:spPr bwMode="auto">
              <a:xfrm rot="-1396948">
                <a:off x="2594" y="153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72" name="Oval 3380"/>
              <p:cNvSpPr>
                <a:spLocks noChangeAspect="1" noChangeArrowheads="1"/>
              </p:cNvSpPr>
              <p:nvPr/>
            </p:nvSpPr>
            <p:spPr bwMode="auto">
              <a:xfrm rot="-1396948" flipH="1" flipV="1">
                <a:off x="2534" y="165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73" name="Freeform 3381"/>
              <p:cNvSpPr>
                <a:spLocks noChangeAspect="1"/>
              </p:cNvSpPr>
              <p:nvPr/>
            </p:nvSpPr>
            <p:spPr bwMode="auto">
              <a:xfrm rot="-6796949">
                <a:off x="2555" y="165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74" name="AutoShape 3383"/>
              <p:cNvSpPr>
                <a:spLocks noChangeAspect="1" noChangeArrowheads="1"/>
              </p:cNvSpPr>
              <p:nvPr/>
            </p:nvSpPr>
            <p:spPr bwMode="auto">
              <a:xfrm flipH="1">
                <a:off x="2467" y="132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575" name="AutoShape 3384"/>
              <p:cNvSpPr>
                <a:spLocks noChangeAspect="1" noChangeArrowheads="1"/>
              </p:cNvSpPr>
              <p:nvPr/>
            </p:nvSpPr>
            <p:spPr bwMode="auto">
              <a:xfrm rot="-5400000" flipH="1" flipV="1">
                <a:off x="2556" y="132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76" name="Freeform 3385"/>
              <p:cNvSpPr>
                <a:spLocks noChangeAspect="1"/>
              </p:cNvSpPr>
              <p:nvPr/>
            </p:nvSpPr>
            <p:spPr bwMode="auto">
              <a:xfrm>
                <a:off x="2568" y="1383"/>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77" name="Oval 3386"/>
              <p:cNvSpPr>
                <a:spLocks noChangeAspect="1" noChangeArrowheads="1"/>
              </p:cNvSpPr>
              <p:nvPr/>
            </p:nvSpPr>
            <p:spPr bwMode="auto">
              <a:xfrm flipH="1" flipV="1">
                <a:off x="2463" y="14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78" name="Freeform 3387"/>
              <p:cNvSpPr>
                <a:spLocks noChangeAspect="1"/>
              </p:cNvSpPr>
              <p:nvPr/>
            </p:nvSpPr>
            <p:spPr bwMode="auto">
              <a:xfrm rot="-5400000">
                <a:off x="2485" y="148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79" name="AutoShape 3389"/>
              <p:cNvSpPr>
                <a:spLocks noChangeAspect="1" noChangeArrowheads="1"/>
              </p:cNvSpPr>
              <p:nvPr/>
            </p:nvSpPr>
            <p:spPr bwMode="auto">
              <a:xfrm rot="1533926" flipH="1">
                <a:off x="2508" y="114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580" name="AutoShape 3390"/>
              <p:cNvSpPr>
                <a:spLocks noChangeAspect="1" noChangeArrowheads="1"/>
              </p:cNvSpPr>
              <p:nvPr/>
            </p:nvSpPr>
            <p:spPr bwMode="auto">
              <a:xfrm rot="-3866074" flipH="1" flipV="1">
                <a:off x="2587" y="118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4581" name="Oval 3391"/>
              <p:cNvSpPr>
                <a:spLocks noChangeAspect="1" noChangeArrowheads="1"/>
              </p:cNvSpPr>
              <p:nvPr/>
            </p:nvSpPr>
            <p:spPr bwMode="auto">
              <a:xfrm rot="1533926" flipH="1" flipV="1">
                <a:off x="2465" y="1287"/>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82" name="Freeform 3392"/>
              <p:cNvSpPr>
                <a:spLocks noChangeAspect="1"/>
              </p:cNvSpPr>
              <p:nvPr/>
            </p:nvSpPr>
            <p:spPr bwMode="auto">
              <a:xfrm rot="-3866074">
                <a:off x="2488" y="129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83" name="Freeform 3393"/>
              <p:cNvSpPr>
                <a:spLocks noChangeAspect="1"/>
              </p:cNvSpPr>
              <p:nvPr/>
            </p:nvSpPr>
            <p:spPr bwMode="auto">
              <a:xfrm rot="17733926" flipH="1">
                <a:off x="2601" y="1249"/>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84" name="AutoShape 3395"/>
              <p:cNvSpPr>
                <a:spLocks noChangeAspect="1" noChangeArrowheads="1"/>
              </p:cNvSpPr>
              <p:nvPr/>
            </p:nvSpPr>
            <p:spPr bwMode="auto">
              <a:xfrm rot="2989292" flipH="1">
                <a:off x="2615" y="10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585" name="AutoShape 3396"/>
              <p:cNvSpPr>
                <a:spLocks noChangeAspect="1" noChangeArrowheads="1"/>
              </p:cNvSpPr>
              <p:nvPr/>
            </p:nvSpPr>
            <p:spPr bwMode="auto">
              <a:xfrm rot="-2410708" flipH="1" flipV="1">
                <a:off x="2668" y="107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86" name="Freeform 3397"/>
              <p:cNvSpPr>
                <a:spLocks noChangeAspect="1"/>
              </p:cNvSpPr>
              <p:nvPr/>
            </p:nvSpPr>
            <p:spPr bwMode="auto">
              <a:xfrm rot="19189292" flipV="1">
                <a:off x="2683" y="113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87" name="Oval 3398"/>
              <p:cNvSpPr>
                <a:spLocks noChangeAspect="1" noChangeArrowheads="1"/>
              </p:cNvSpPr>
              <p:nvPr/>
            </p:nvSpPr>
            <p:spPr bwMode="auto">
              <a:xfrm rot="2989292" flipH="1" flipV="1">
                <a:off x="2545" y="112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88" name="Freeform 3399"/>
              <p:cNvSpPr>
                <a:spLocks noChangeAspect="1"/>
              </p:cNvSpPr>
              <p:nvPr/>
            </p:nvSpPr>
            <p:spPr bwMode="auto">
              <a:xfrm rot="-2410708">
                <a:off x="2569" y="112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89" name="AutoShape 3402"/>
              <p:cNvSpPr>
                <a:spLocks noChangeAspect="1" noChangeArrowheads="1"/>
              </p:cNvSpPr>
              <p:nvPr/>
            </p:nvSpPr>
            <p:spPr bwMode="auto">
              <a:xfrm flipH="1" flipV="1">
                <a:off x="2767" y="1031"/>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90" name="Freeform 3403"/>
              <p:cNvSpPr>
                <a:spLocks noChangeAspect="1"/>
              </p:cNvSpPr>
              <p:nvPr/>
            </p:nvSpPr>
            <p:spPr bwMode="auto">
              <a:xfrm flipV="1">
                <a:off x="2782" y="109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91" name="Oval 3404"/>
              <p:cNvSpPr>
                <a:spLocks noChangeAspect="1" noChangeArrowheads="1"/>
              </p:cNvSpPr>
              <p:nvPr/>
            </p:nvSpPr>
            <p:spPr bwMode="auto">
              <a:xfrm rot="5400000" flipH="1" flipV="1">
                <a:off x="2679" y="100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92" name="Freeform 3405"/>
              <p:cNvSpPr>
                <a:spLocks noChangeAspect="1"/>
              </p:cNvSpPr>
              <p:nvPr/>
            </p:nvSpPr>
            <p:spPr bwMode="auto">
              <a:xfrm>
                <a:off x="2703" y="101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93" name="AutoShape 3410"/>
              <p:cNvSpPr>
                <a:spLocks noChangeAspect="1" noChangeArrowheads="1"/>
              </p:cNvSpPr>
              <p:nvPr/>
            </p:nvSpPr>
            <p:spPr bwMode="auto">
              <a:xfrm rot="2749819">
                <a:off x="3100" y="16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356" name="AutoShape 3411"/>
              <p:cNvSpPr>
                <a:spLocks noChangeAspect="1" noChangeArrowheads="1"/>
              </p:cNvSpPr>
              <p:nvPr/>
            </p:nvSpPr>
            <p:spPr bwMode="auto">
              <a:xfrm rot="8149819" flipV="1">
                <a:off x="3035" y="1600"/>
                <a:ext cx="47" cy="151"/>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595" name="Group 3412"/>
              <p:cNvGrpSpPr>
                <a:grpSpLocks noChangeAspect="1"/>
              </p:cNvGrpSpPr>
              <p:nvPr/>
            </p:nvGrpSpPr>
            <p:grpSpPr bwMode="auto">
              <a:xfrm rot="13450181" flipV="1">
                <a:off x="3043" y="1659"/>
                <a:ext cx="25" cy="32"/>
                <a:chOff x="263" y="1301"/>
                <a:chExt cx="540" cy="690"/>
              </a:xfrm>
            </p:grpSpPr>
            <p:sp>
              <p:nvSpPr>
                <p:cNvPr id="54616" name="Freeform 341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17" name="Line 341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596" name="Oval 3415"/>
              <p:cNvSpPr>
                <a:spLocks noChangeAspect="1" noChangeArrowheads="1"/>
              </p:cNvSpPr>
              <p:nvPr/>
            </p:nvSpPr>
            <p:spPr bwMode="auto">
              <a:xfrm rot="2749819" flipV="1">
                <a:off x="3028" y="178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97" name="Freeform 3416"/>
              <p:cNvSpPr>
                <a:spLocks noChangeAspect="1"/>
              </p:cNvSpPr>
              <p:nvPr/>
            </p:nvSpPr>
            <p:spPr bwMode="auto">
              <a:xfrm rot="-2749819">
                <a:off x="3052" y="178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98" name="AutoShape 3417"/>
              <p:cNvSpPr>
                <a:spLocks noChangeAspect="1" noChangeArrowheads="1"/>
              </p:cNvSpPr>
              <p:nvPr/>
            </p:nvSpPr>
            <p:spPr bwMode="auto">
              <a:xfrm rot="1396948">
                <a:off x="3196" y="151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599" name="AutoShape 3418"/>
              <p:cNvSpPr>
                <a:spLocks noChangeAspect="1" noChangeArrowheads="1"/>
              </p:cNvSpPr>
              <p:nvPr/>
            </p:nvSpPr>
            <p:spPr bwMode="auto">
              <a:xfrm rot="6796949" flipV="1">
                <a:off x="3114" y="147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600" name="Freeform 3419"/>
              <p:cNvSpPr>
                <a:spLocks noChangeAspect="1"/>
              </p:cNvSpPr>
              <p:nvPr/>
            </p:nvSpPr>
            <p:spPr bwMode="auto">
              <a:xfrm rot="1214672">
                <a:off x="3121" y="1536"/>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01" name="Oval 3420"/>
              <p:cNvSpPr>
                <a:spLocks noChangeAspect="1" noChangeArrowheads="1"/>
              </p:cNvSpPr>
              <p:nvPr/>
            </p:nvSpPr>
            <p:spPr bwMode="auto">
              <a:xfrm rot="1396948" flipV="1">
                <a:off x="3152" y="165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02" name="Freeform 3421"/>
              <p:cNvSpPr>
                <a:spLocks noChangeAspect="1"/>
              </p:cNvSpPr>
              <p:nvPr/>
            </p:nvSpPr>
            <p:spPr bwMode="auto">
              <a:xfrm rot="-4391565" flipH="1" flipV="1">
                <a:off x="3173" y="1665"/>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03" name="AutoShape 3427"/>
              <p:cNvSpPr>
                <a:spLocks noChangeAspect="1" noChangeArrowheads="1"/>
              </p:cNvSpPr>
              <p:nvPr/>
            </p:nvSpPr>
            <p:spPr bwMode="auto">
              <a:xfrm rot="-1533926">
                <a:off x="3189" y="1150"/>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604" name="AutoShape 3428"/>
              <p:cNvSpPr>
                <a:spLocks noChangeAspect="1" noChangeArrowheads="1"/>
              </p:cNvSpPr>
              <p:nvPr/>
            </p:nvSpPr>
            <p:spPr bwMode="auto">
              <a:xfrm rot="3866074" flipV="1">
                <a:off x="3109" y="119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4605" name="Oval 3429"/>
              <p:cNvSpPr>
                <a:spLocks noChangeAspect="1" noChangeArrowheads="1"/>
              </p:cNvSpPr>
              <p:nvPr/>
            </p:nvSpPr>
            <p:spPr bwMode="auto">
              <a:xfrm rot="20066074" flipV="1">
                <a:off x="3221" y="12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06" name="Freeform 3430"/>
              <p:cNvSpPr>
                <a:spLocks noChangeAspect="1"/>
              </p:cNvSpPr>
              <p:nvPr/>
            </p:nvSpPr>
            <p:spPr bwMode="auto">
              <a:xfrm rot="-7125209" flipH="1" flipV="1">
                <a:off x="3244" y="130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07" name="Freeform 3431"/>
              <p:cNvSpPr>
                <a:spLocks noChangeAspect="1"/>
              </p:cNvSpPr>
              <p:nvPr/>
            </p:nvSpPr>
            <p:spPr bwMode="auto">
              <a:xfrm rot="3866074">
                <a:off x="3115" y="125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08" name="AutoShape 3433"/>
              <p:cNvSpPr>
                <a:spLocks noChangeAspect="1" noChangeArrowheads="1"/>
              </p:cNvSpPr>
              <p:nvPr/>
            </p:nvSpPr>
            <p:spPr bwMode="auto">
              <a:xfrm rot="2410708" flipV="1">
                <a:off x="3025" y="1078"/>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609" name="Freeform 3434"/>
              <p:cNvSpPr>
                <a:spLocks noChangeAspect="1"/>
              </p:cNvSpPr>
              <p:nvPr/>
            </p:nvSpPr>
            <p:spPr bwMode="auto">
              <a:xfrm rot="19189292" flipV="1">
                <a:off x="3035" y="1139"/>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10" name="Oval 3435"/>
              <p:cNvSpPr>
                <a:spLocks noChangeAspect="1" noChangeArrowheads="1"/>
              </p:cNvSpPr>
              <p:nvPr/>
            </p:nvSpPr>
            <p:spPr bwMode="auto">
              <a:xfrm rot="18610708" flipV="1">
                <a:off x="3140" y="112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11" name="Freeform 3436"/>
              <p:cNvSpPr>
                <a:spLocks noChangeAspect="1"/>
              </p:cNvSpPr>
              <p:nvPr/>
            </p:nvSpPr>
            <p:spPr bwMode="auto">
              <a:xfrm rot="2989292">
                <a:off x="3162" y="113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12" name="Oval 3440"/>
              <p:cNvSpPr>
                <a:spLocks noChangeAspect="1" noChangeArrowheads="1"/>
              </p:cNvSpPr>
              <p:nvPr/>
            </p:nvSpPr>
            <p:spPr bwMode="auto">
              <a:xfrm rot="16200000" flipV="1">
                <a:off x="3006" y="101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13" name="Freeform 3441"/>
              <p:cNvSpPr>
                <a:spLocks noChangeAspect="1"/>
              </p:cNvSpPr>
              <p:nvPr/>
            </p:nvSpPr>
            <p:spPr bwMode="auto">
              <a:xfrm>
                <a:off x="3028" y="101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614" name="Oval 3445"/>
              <p:cNvSpPr>
                <a:spLocks noChangeAspect="1" noChangeArrowheads="1"/>
              </p:cNvSpPr>
              <p:nvPr/>
            </p:nvSpPr>
            <p:spPr bwMode="auto">
              <a:xfrm rot="5400000" flipH="1" flipV="1">
                <a:off x="2838" y="100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615" name="Freeform 3446"/>
              <p:cNvSpPr>
                <a:spLocks noChangeAspect="1"/>
              </p:cNvSpPr>
              <p:nvPr/>
            </p:nvSpPr>
            <p:spPr bwMode="auto">
              <a:xfrm flipV="1">
                <a:off x="2862" y="961"/>
                <a:ext cx="29" cy="47"/>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4397" name="Group 3449"/>
            <p:cNvGrpSpPr>
              <a:grpSpLocks/>
            </p:cNvGrpSpPr>
            <p:nvPr/>
          </p:nvGrpSpPr>
          <p:grpSpPr bwMode="auto">
            <a:xfrm>
              <a:off x="8136490" y="3089153"/>
              <a:ext cx="356790" cy="253889"/>
              <a:chOff x="2584" y="1801"/>
              <a:chExt cx="590" cy="673"/>
            </a:xfrm>
          </p:grpSpPr>
          <p:sp>
            <p:nvSpPr>
              <p:cNvPr id="54517" name="AutoShape 3355"/>
              <p:cNvSpPr>
                <a:spLocks noChangeAspect="1" noChangeArrowheads="1"/>
              </p:cNvSpPr>
              <p:nvPr/>
            </p:nvSpPr>
            <p:spPr bwMode="auto">
              <a:xfrm rot="10800000" flipH="1">
                <a:off x="3021" y="180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4518" name="AutoShape 3356"/>
              <p:cNvSpPr>
                <a:spLocks noChangeAspect="1" noChangeArrowheads="1"/>
              </p:cNvSpPr>
              <p:nvPr/>
            </p:nvSpPr>
            <p:spPr bwMode="auto">
              <a:xfrm rot="5400000" flipH="1" flipV="1">
                <a:off x="2930" y="180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19" name="Freeform 3357"/>
              <p:cNvSpPr>
                <a:spLocks noChangeAspect="1"/>
              </p:cNvSpPr>
              <p:nvPr/>
            </p:nvSpPr>
            <p:spPr bwMode="auto">
              <a:xfrm>
                <a:off x="2938" y="186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20" name="AutoShape 3342"/>
              <p:cNvSpPr>
                <a:spLocks noChangeAspect="1" noChangeArrowheads="1"/>
              </p:cNvSpPr>
              <p:nvPr/>
            </p:nvSpPr>
            <p:spPr bwMode="auto">
              <a:xfrm rot="10800000" flipH="1">
                <a:off x="3022" y="1984"/>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4521" name="AutoShape 3343"/>
              <p:cNvSpPr>
                <a:spLocks noChangeAspect="1" noChangeArrowheads="1"/>
              </p:cNvSpPr>
              <p:nvPr/>
            </p:nvSpPr>
            <p:spPr bwMode="auto">
              <a:xfrm rot="5400000" flipH="1" flipV="1">
                <a:off x="2931" y="1983"/>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22" name="Freeform 3344"/>
              <p:cNvSpPr>
                <a:spLocks noChangeAspect="1"/>
              </p:cNvSpPr>
              <p:nvPr/>
            </p:nvSpPr>
            <p:spPr bwMode="auto">
              <a:xfrm>
                <a:off x="2939" y="2042"/>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23" name="Oval 3345"/>
              <p:cNvSpPr>
                <a:spLocks noChangeAspect="1" noChangeArrowheads="1"/>
              </p:cNvSpPr>
              <p:nvPr/>
            </p:nvSpPr>
            <p:spPr bwMode="auto">
              <a:xfrm rot="10800000" flipH="1" flipV="1">
                <a:off x="3013"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24" name="Freeform 3346"/>
              <p:cNvSpPr>
                <a:spLocks noChangeAspect="1"/>
              </p:cNvSpPr>
              <p:nvPr/>
            </p:nvSpPr>
            <p:spPr bwMode="auto">
              <a:xfrm rot="5400000">
                <a:off x="3035" y="195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25" name="AutoShape 3334"/>
              <p:cNvSpPr>
                <a:spLocks noChangeAspect="1" noChangeArrowheads="1"/>
              </p:cNvSpPr>
              <p:nvPr/>
            </p:nvSpPr>
            <p:spPr bwMode="auto">
              <a:xfrm rot="10800000" flipH="1">
                <a:off x="3023" y="21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1288" name="AutoShape 3335"/>
              <p:cNvSpPr>
                <a:spLocks noChangeAspect="1" noChangeArrowheads="1"/>
              </p:cNvSpPr>
              <p:nvPr/>
            </p:nvSpPr>
            <p:spPr bwMode="auto">
              <a:xfrm rot="5400000" flipH="1" flipV="1">
                <a:off x="2931" y="2160"/>
                <a:ext cx="46" cy="15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527" name="Group 3336"/>
              <p:cNvGrpSpPr>
                <a:grpSpLocks noChangeAspect="1"/>
              </p:cNvGrpSpPr>
              <p:nvPr/>
            </p:nvGrpSpPr>
            <p:grpSpPr bwMode="auto">
              <a:xfrm flipH="1">
                <a:off x="2941" y="2220"/>
                <a:ext cx="25" cy="32"/>
                <a:chOff x="263" y="1301"/>
                <a:chExt cx="540" cy="690"/>
              </a:xfrm>
            </p:grpSpPr>
            <p:sp>
              <p:nvSpPr>
                <p:cNvPr id="54552" name="Freeform 333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53" name="Line 333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528" name="Oval 3339"/>
              <p:cNvSpPr>
                <a:spLocks noChangeAspect="1" noChangeArrowheads="1"/>
              </p:cNvSpPr>
              <p:nvPr/>
            </p:nvSpPr>
            <p:spPr bwMode="auto">
              <a:xfrm rot="10800000" flipH="1" flipV="1">
                <a:off x="3015" y="213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29" name="Freeform 3340"/>
              <p:cNvSpPr>
                <a:spLocks noChangeAspect="1"/>
              </p:cNvSpPr>
              <p:nvPr/>
            </p:nvSpPr>
            <p:spPr bwMode="auto">
              <a:xfrm rot="5400000">
                <a:off x="3035" y="214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30" name="Oval 3225"/>
              <p:cNvSpPr>
                <a:spLocks noChangeAspect="1" noChangeArrowheads="1"/>
              </p:cNvSpPr>
              <p:nvPr/>
            </p:nvSpPr>
            <p:spPr bwMode="auto">
              <a:xfrm rot="8387617" flipH="1" flipV="1">
                <a:off x="3018" y="230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31" name="Freeform 3226"/>
              <p:cNvSpPr>
                <a:spLocks noChangeAspect="1"/>
              </p:cNvSpPr>
              <p:nvPr/>
            </p:nvSpPr>
            <p:spPr bwMode="auto">
              <a:xfrm rot="2987617">
                <a:off x="3037" y="231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54532" name="Group 3216"/>
              <p:cNvGrpSpPr>
                <a:grpSpLocks noChangeAspect="1"/>
              </p:cNvGrpSpPr>
              <p:nvPr/>
            </p:nvGrpSpPr>
            <p:grpSpPr bwMode="auto">
              <a:xfrm rot="18931519" flipH="1">
                <a:off x="2704" y="2439"/>
                <a:ext cx="25" cy="32"/>
                <a:chOff x="263" y="1301"/>
                <a:chExt cx="540" cy="690"/>
              </a:xfrm>
            </p:grpSpPr>
            <p:sp>
              <p:nvSpPr>
                <p:cNvPr id="54550" name="Freeform 321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51" name="Line 321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533" name="Freeform 3222"/>
              <p:cNvSpPr>
                <a:spLocks noChangeAspect="1"/>
              </p:cNvSpPr>
              <p:nvPr/>
            </p:nvSpPr>
            <p:spPr bwMode="auto">
              <a:xfrm>
                <a:off x="2584" y="245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34" name="Freeform 3247"/>
              <p:cNvSpPr>
                <a:spLocks noChangeAspect="1"/>
              </p:cNvSpPr>
              <p:nvPr/>
            </p:nvSpPr>
            <p:spPr bwMode="auto">
              <a:xfrm>
                <a:off x="3160" y="244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35" name="AutoShape 3219"/>
              <p:cNvSpPr>
                <a:spLocks noChangeAspect="1" noChangeArrowheads="1"/>
              </p:cNvSpPr>
              <p:nvPr/>
            </p:nvSpPr>
            <p:spPr bwMode="auto">
              <a:xfrm flipH="1">
                <a:off x="2677" y="2159"/>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536" name="AutoShape 3220"/>
              <p:cNvSpPr>
                <a:spLocks noChangeAspect="1" noChangeArrowheads="1"/>
              </p:cNvSpPr>
              <p:nvPr/>
            </p:nvSpPr>
            <p:spPr bwMode="auto">
              <a:xfrm rot="-5400000" flipH="1" flipV="1">
                <a:off x="2766" y="216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4537" name="Oval 3223"/>
              <p:cNvSpPr>
                <a:spLocks noChangeAspect="1" noChangeArrowheads="1"/>
              </p:cNvSpPr>
              <p:nvPr/>
            </p:nvSpPr>
            <p:spPr bwMode="auto">
              <a:xfrm flipH="1" flipV="1">
                <a:off x="2674" y="230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38" name="Freeform 3224"/>
              <p:cNvSpPr>
                <a:spLocks noChangeAspect="1"/>
              </p:cNvSpPr>
              <p:nvPr/>
            </p:nvSpPr>
            <p:spPr bwMode="auto">
              <a:xfrm rot="-5400000">
                <a:off x="2696" y="231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39" name="Freeform 3290"/>
              <p:cNvSpPr>
                <a:spLocks noChangeAspect="1"/>
              </p:cNvSpPr>
              <p:nvPr/>
            </p:nvSpPr>
            <p:spPr bwMode="auto">
              <a:xfrm flipH="1">
                <a:off x="2775" y="2220"/>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40" name="AutoShape 3327"/>
              <p:cNvSpPr>
                <a:spLocks noChangeAspect="1" noChangeArrowheads="1"/>
              </p:cNvSpPr>
              <p:nvPr/>
            </p:nvSpPr>
            <p:spPr bwMode="auto">
              <a:xfrm flipH="1">
                <a:off x="2679" y="197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541" name="AutoShape 3328"/>
              <p:cNvSpPr>
                <a:spLocks noChangeAspect="1" noChangeArrowheads="1"/>
              </p:cNvSpPr>
              <p:nvPr/>
            </p:nvSpPr>
            <p:spPr bwMode="auto">
              <a:xfrm rot="-5400000" flipH="1" flipV="1">
                <a:off x="2767" y="198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42" name="Freeform 3329"/>
              <p:cNvSpPr>
                <a:spLocks noChangeAspect="1"/>
              </p:cNvSpPr>
              <p:nvPr/>
            </p:nvSpPr>
            <p:spPr bwMode="auto">
              <a:xfrm flipV="1">
                <a:off x="2781" y="2041"/>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43" name="Oval 3330"/>
              <p:cNvSpPr>
                <a:spLocks noChangeAspect="1" noChangeArrowheads="1"/>
              </p:cNvSpPr>
              <p:nvPr/>
            </p:nvSpPr>
            <p:spPr bwMode="auto">
              <a:xfrm flipH="1" flipV="1">
                <a:off x="2673" y="212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44" name="Freeform 3331"/>
              <p:cNvSpPr>
                <a:spLocks noChangeAspect="1"/>
              </p:cNvSpPr>
              <p:nvPr/>
            </p:nvSpPr>
            <p:spPr bwMode="auto">
              <a:xfrm rot="-5400000">
                <a:off x="2701" y="213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45" name="AutoShape 3348"/>
              <p:cNvSpPr>
                <a:spLocks noChangeAspect="1" noChangeArrowheads="1"/>
              </p:cNvSpPr>
              <p:nvPr/>
            </p:nvSpPr>
            <p:spPr bwMode="auto">
              <a:xfrm flipH="1">
                <a:off x="2678" y="18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4546" name="AutoShape 3349"/>
              <p:cNvSpPr>
                <a:spLocks noChangeAspect="1" noChangeArrowheads="1"/>
              </p:cNvSpPr>
              <p:nvPr/>
            </p:nvSpPr>
            <p:spPr bwMode="auto">
              <a:xfrm rot="-5400000" flipH="1" flipV="1">
                <a:off x="2766" y="180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47" name="Freeform 3350"/>
              <p:cNvSpPr>
                <a:spLocks noChangeAspect="1"/>
              </p:cNvSpPr>
              <p:nvPr/>
            </p:nvSpPr>
            <p:spPr bwMode="auto">
              <a:xfrm flipV="1">
                <a:off x="2780" y="186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48" name="Oval 3351"/>
              <p:cNvSpPr>
                <a:spLocks noChangeAspect="1" noChangeArrowheads="1"/>
              </p:cNvSpPr>
              <p:nvPr/>
            </p:nvSpPr>
            <p:spPr bwMode="auto">
              <a:xfrm flipH="1" flipV="1">
                <a:off x="2678"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49" name="Freeform 3352"/>
              <p:cNvSpPr>
                <a:spLocks noChangeAspect="1"/>
              </p:cNvSpPr>
              <p:nvPr/>
            </p:nvSpPr>
            <p:spPr bwMode="auto">
              <a:xfrm rot="-5400000">
                <a:off x="2700" y="195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54398" name="AutoShape 2586"/>
            <p:cNvSpPr>
              <a:spLocks noChangeAspect="1" noChangeArrowheads="1"/>
            </p:cNvSpPr>
            <p:nvPr/>
          </p:nvSpPr>
          <p:spPr bwMode="auto">
            <a:xfrm flipH="1">
              <a:off x="8197142" y="3806957"/>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99" name="AutoShape 2587"/>
            <p:cNvSpPr>
              <a:spLocks noChangeAspect="1" noChangeArrowheads="1"/>
            </p:cNvSpPr>
            <p:nvPr/>
          </p:nvSpPr>
          <p:spPr bwMode="auto">
            <a:xfrm rot="-5400000" flipH="1" flipV="1">
              <a:off x="8256045" y="3791441"/>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00" name="Freeform 2651"/>
            <p:cNvSpPr>
              <a:spLocks noChangeAspect="1"/>
            </p:cNvSpPr>
            <p:nvPr/>
          </p:nvSpPr>
          <p:spPr bwMode="auto">
            <a:xfrm rot="-5400000">
              <a:off x="8262272" y="3828593"/>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01" name="AutoShape 2655"/>
            <p:cNvSpPr>
              <a:spLocks noChangeAspect="1" noChangeArrowheads="1"/>
            </p:cNvSpPr>
            <p:nvPr/>
          </p:nvSpPr>
          <p:spPr bwMode="auto">
            <a:xfrm flipH="1">
              <a:off x="8197142" y="39405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164" name="AutoShape 2656"/>
            <p:cNvSpPr>
              <a:spLocks noChangeAspect="1" noChangeArrowheads="1"/>
            </p:cNvSpPr>
            <p:nvPr/>
          </p:nvSpPr>
          <p:spPr bwMode="auto">
            <a:xfrm rot="16200000" flipH="1" flipV="1">
              <a:off x="8257154" y="3923846"/>
              <a:ext cx="17451" cy="9202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403" name="Group 2657"/>
            <p:cNvGrpSpPr>
              <a:grpSpLocks noChangeAspect="1"/>
            </p:cNvGrpSpPr>
            <p:nvPr/>
          </p:nvGrpSpPr>
          <p:grpSpPr bwMode="auto">
            <a:xfrm rot="16200000" flipH="1">
              <a:off x="8262272" y="3960253"/>
              <a:ext cx="9431" cy="19351"/>
              <a:chOff x="263" y="1301"/>
              <a:chExt cx="540" cy="690"/>
            </a:xfrm>
          </p:grpSpPr>
          <p:sp>
            <p:nvSpPr>
              <p:cNvPr id="54515" name="Freeform 26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16" name="Line 26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404" name="AutoShape 2660"/>
            <p:cNvSpPr>
              <a:spLocks noChangeAspect="1" noChangeArrowheads="1"/>
            </p:cNvSpPr>
            <p:nvPr/>
          </p:nvSpPr>
          <p:spPr bwMode="auto">
            <a:xfrm flipH="1">
              <a:off x="8197142" y="3872976"/>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05" name="AutoShape 2661"/>
            <p:cNvSpPr>
              <a:spLocks noChangeAspect="1" noChangeArrowheads="1"/>
            </p:cNvSpPr>
            <p:nvPr/>
          </p:nvSpPr>
          <p:spPr bwMode="auto">
            <a:xfrm rot="-5400000" flipH="1" flipV="1">
              <a:off x="8256611" y="3856516"/>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406" name="Oval 2664"/>
            <p:cNvSpPr>
              <a:spLocks noChangeAspect="1" noChangeArrowheads="1"/>
            </p:cNvSpPr>
            <p:nvPr/>
          </p:nvSpPr>
          <p:spPr bwMode="auto">
            <a:xfrm flipH="1" flipV="1">
              <a:off x="8195933" y="392956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07" name="Freeform 2665"/>
            <p:cNvSpPr>
              <a:spLocks noChangeAspect="1"/>
            </p:cNvSpPr>
            <p:nvPr/>
          </p:nvSpPr>
          <p:spPr bwMode="auto">
            <a:xfrm rot="-5400000">
              <a:off x="8211434" y="392883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08" name="Oval 2666"/>
            <p:cNvSpPr>
              <a:spLocks noChangeAspect="1" noChangeArrowheads="1"/>
            </p:cNvSpPr>
            <p:nvPr/>
          </p:nvSpPr>
          <p:spPr bwMode="auto">
            <a:xfrm flipH="1" flipV="1">
              <a:off x="8197747" y="386241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09" name="Freeform 2667"/>
            <p:cNvSpPr>
              <a:spLocks noChangeAspect="1"/>
            </p:cNvSpPr>
            <p:nvPr/>
          </p:nvSpPr>
          <p:spPr bwMode="auto">
            <a:xfrm rot="-5400000">
              <a:off x="8212038" y="386168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10" name="AutoShape 2670"/>
            <p:cNvSpPr>
              <a:spLocks noChangeAspect="1" noChangeArrowheads="1"/>
            </p:cNvSpPr>
            <p:nvPr/>
          </p:nvSpPr>
          <p:spPr bwMode="auto">
            <a:xfrm flipH="1">
              <a:off x="8197747" y="3674166"/>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11" name="AutoShape 2671"/>
            <p:cNvSpPr>
              <a:spLocks noChangeAspect="1" noChangeArrowheads="1"/>
            </p:cNvSpPr>
            <p:nvPr/>
          </p:nvSpPr>
          <p:spPr bwMode="auto">
            <a:xfrm rot="-5400000" flipH="1" flipV="1">
              <a:off x="8257027" y="3657141"/>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12" name="Freeform 2672"/>
            <p:cNvSpPr>
              <a:spLocks noChangeAspect="1"/>
            </p:cNvSpPr>
            <p:nvPr/>
          </p:nvSpPr>
          <p:spPr bwMode="auto">
            <a:xfrm rot="-5400000">
              <a:off x="8262311" y="369448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13" name="AutoShape 2673"/>
            <p:cNvSpPr>
              <a:spLocks noChangeAspect="1" noChangeArrowheads="1"/>
            </p:cNvSpPr>
            <p:nvPr/>
          </p:nvSpPr>
          <p:spPr bwMode="auto">
            <a:xfrm flipH="1">
              <a:off x="8197747" y="3742447"/>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176" name="AutoShape 2674"/>
            <p:cNvSpPr>
              <a:spLocks noChangeAspect="1" noChangeArrowheads="1"/>
            </p:cNvSpPr>
            <p:nvPr/>
          </p:nvSpPr>
          <p:spPr bwMode="auto">
            <a:xfrm rot="16200000" flipH="1" flipV="1">
              <a:off x="8256361" y="3726334"/>
              <a:ext cx="19037" cy="9202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415" name="Group 2675"/>
            <p:cNvGrpSpPr>
              <a:grpSpLocks noChangeAspect="1"/>
            </p:cNvGrpSpPr>
            <p:nvPr/>
          </p:nvGrpSpPr>
          <p:grpSpPr bwMode="auto">
            <a:xfrm rot="16200000" flipH="1">
              <a:off x="8262877" y="3762952"/>
              <a:ext cx="9431" cy="19351"/>
              <a:chOff x="263" y="1301"/>
              <a:chExt cx="540" cy="690"/>
            </a:xfrm>
          </p:grpSpPr>
          <p:sp>
            <p:nvSpPr>
              <p:cNvPr id="54513" name="Freeform 267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14" name="Line 267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416" name="AutoShape 2678"/>
            <p:cNvSpPr>
              <a:spLocks noChangeAspect="1" noChangeArrowheads="1"/>
            </p:cNvSpPr>
            <p:nvPr/>
          </p:nvSpPr>
          <p:spPr bwMode="auto">
            <a:xfrm flipH="1">
              <a:off x="8197747" y="360701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17" name="AutoShape 2679"/>
            <p:cNvSpPr>
              <a:spLocks noChangeAspect="1" noChangeArrowheads="1"/>
            </p:cNvSpPr>
            <p:nvPr/>
          </p:nvSpPr>
          <p:spPr bwMode="auto">
            <a:xfrm rot="-5400000" flipH="1" flipV="1">
              <a:off x="8257216" y="3590556"/>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418" name="Oval 2680"/>
            <p:cNvSpPr>
              <a:spLocks noChangeAspect="1" noChangeArrowheads="1"/>
            </p:cNvSpPr>
            <p:nvPr/>
          </p:nvSpPr>
          <p:spPr bwMode="auto">
            <a:xfrm flipH="1" flipV="1">
              <a:off x="8197142" y="366284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19" name="Freeform 2681"/>
            <p:cNvSpPr>
              <a:spLocks noChangeAspect="1"/>
            </p:cNvSpPr>
            <p:nvPr/>
          </p:nvSpPr>
          <p:spPr bwMode="auto">
            <a:xfrm rot="-5400000">
              <a:off x="8211434" y="366211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20" name="Oval 2682"/>
            <p:cNvSpPr>
              <a:spLocks noChangeAspect="1" noChangeArrowheads="1"/>
            </p:cNvSpPr>
            <p:nvPr/>
          </p:nvSpPr>
          <p:spPr bwMode="auto">
            <a:xfrm flipH="1" flipV="1">
              <a:off x="8196537" y="373150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21" name="Freeform 2683"/>
            <p:cNvSpPr>
              <a:spLocks noChangeAspect="1"/>
            </p:cNvSpPr>
            <p:nvPr/>
          </p:nvSpPr>
          <p:spPr bwMode="auto">
            <a:xfrm rot="-5400000">
              <a:off x="8210829" y="37307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22" name="Oval 2684"/>
            <p:cNvSpPr>
              <a:spLocks noChangeAspect="1" noChangeArrowheads="1"/>
            </p:cNvSpPr>
            <p:nvPr/>
          </p:nvSpPr>
          <p:spPr bwMode="auto">
            <a:xfrm flipH="1" flipV="1">
              <a:off x="8198351" y="35964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23" name="Freeform 2685"/>
            <p:cNvSpPr>
              <a:spLocks noChangeAspect="1"/>
            </p:cNvSpPr>
            <p:nvPr/>
          </p:nvSpPr>
          <p:spPr bwMode="auto">
            <a:xfrm rot="-5400000">
              <a:off x="8212643" y="359572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24" name="Oval 2686"/>
            <p:cNvSpPr>
              <a:spLocks noChangeAspect="1" noChangeArrowheads="1"/>
            </p:cNvSpPr>
            <p:nvPr/>
          </p:nvSpPr>
          <p:spPr bwMode="auto">
            <a:xfrm flipH="1" flipV="1">
              <a:off x="8195933" y="379790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25" name="Freeform 2687"/>
            <p:cNvSpPr>
              <a:spLocks noChangeAspect="1"/>
            </p:cNvSpPr>
            <p:nvPr/>
          </p:nvSpPr>
          <p:spPr bwMode="auto">
            <a:xfrm rot="-5400000">
              <a:off x="8211434" y="379717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26" name="AutoShape 2688"/>
            <p:cNvSpPr>
              <a:spLocks noChangeAspect="1" noChangeArrowheads="1"/>
            </p:cNvSpPr>
            <p:nvPr/>
          </p:nvSpPr>
          <p:spPr bwMode="auto">
            <a:xfrm flipH="1">
              <a:off x="8197747" y="347422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27" name="AutoShape 2689"/>
            <p:cNvSpPr>
              <a:spLocks noChangeAspect="1" noChangeArrowheads="1"/>
            </p:cNvSpPr>
            <p:nvPr/>
          </p:nvSpPr>
          <p:spPr bwMode="auto">
            <a:xfrm rot="-5400000" flipH="1" flipV="1">
              <a:off x="8257027" y="3456444"/>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28" name="Freeform 2690"/>
            <p:cNvSpPr>
              <a:spLocks noChangeAspect="1"/>
            </p:cNvSpPr>
            <p:nvPr/>
          </p:nvSpPr>
          <p:spPr bwMode="auto">
            <a:xfrm rot="-5400000">
              <a:off x="8263029" y="3492162"/>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29" name="AutoShape 2691"/>
            <p:cNvSpPr>
              <a:spLocks noChangeAspect="1" noChangeArrowheads="1"/>
            </p:cNvSpPr>
            <p:nvPr/>
          </p:nvSpPr>
          <p:spPr bwMode="auto">
            <a:xfrm flipH="1">
              <a:off x="8197747" y="3405942"/>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192" name="AutoShape 2692"/>
            <p:cNvSpPr>
              <a:spLocks noChangeAspect="1" noChangeArrowheads="1"/>
            </p:cNvSpPr>
            <p:nvPr/>
          </p:nvSpPr>
          <p:spPr bwMode="auto">
            <a:xfrm rot="16200000" flipH="1" flipV="1">
              <a:off x="8257155" y="3389216"/>
              <a:ext cx="17450" cy="9202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431" name="Group 2693"/>
            <p:cNvGrpSpPr>
              <a:grpSpLocks noChangeAspect="1"/>
            </p:cNvGrpSpPr>
            <p:nvPr/>
          </p:nvGrpSpPr>
          <p:grpSpPr bwMode="auto">
            <a:xfrm rot="16200000" flipH="1">
              <a:off x="8262877" y="3426446"/>
              <a:ext cx="9431" cy="19351"/>
              <a:chOff x="263" y="1301"/>
              <a:chExt cx="540" cy="690"/>
            </a:xfrm>
          </p:grpSpPr>
          <p:sp>
            <p:nvSpPr>
              <p:cNvPr id="54511"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12"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432" name="AutoShape 2696"/>
            <p:cNvSpPr>
              <a:spLocks noChangeAspect="1" noChangeArrowheads="1"/>
            </p:cNvSpPr>
            <p:nvPr/>
          </p:nvSpPr>
          <p:spPr bwMode="auto">
            <a:xfrm flipH="1">
              <a:off x="8197747" y="333841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33" name="AutoShape 2697"/>
            <p:cNvSpPr>
              <a:spLocks noChangeAspect="1" noChangeArrowheads="1"/>
            </p:cNvSpPr>
            <p:nvPr/>
          </p:nvSpPr>
          <p:spPr bwMode="auto">
            <a:xfrm rot="-5400000" flipH="1" flipV="1">
              <a:off x="8257216" y="3321955"/>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434" name="Oval 2698"/>
            <p:cNvSpPr>
              <a:spLocks noChangeAspect="1" noChangeArrowheads="1"/>
            </p:cNvSpPr>
            <p:nvPr/>
          </p:nvSpPr>
          <p:spPr bwMode="auto">
            <a:xfrm flipH="1" flipV="1">
              <a:off x="8197142" y="34621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35" name="Freeform 2699"/>
            <p:cNvSpPr>
              <a:spLocks noChangeAspect="1"/>
            </p:cNvSpPr>
            <p:nvPr/>
          </p:nvSpPr>
          <p:spPr bwMode="auto">
            <a:xfrm rot="-5400000">
              <a:off x="8211434" y="346142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36" name="Oval 2700"/>
            <p:cNvSpPr>
              <a:spLocks noChangeAspect="1" noChangeArrowheads="1"/>
            </p:cNvSpPr>
            <p:nvPr/>
          </p:nvSpPr>
          <p:spPr bwMode="auto">
            <a:xfrm flipH="1" flipV="1">
              <a:off x="8196537" y="339500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37" name="Freeform 2701"/>
            <p:cNvSpPr>
              <a:spLocks noChangeAspect="1"/>
            </p:cNvSpPr>
            <p:nvPr/>
          </p:nvSpPr>
          <p:spPr bwMode="auto">
            <a:xfrm rot="-5400000">
              <a:off x="8210829" y="339427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38" name="AutoShape 2702"/>
            <p:cNvSpPr>
              <a:spLocks noChangeAspect="1" noChangeArrowheads="1"/>
            </p:cNvSpPr>
            <p:nvPr/>
          </p:nvSpPr>
          <p:spPr bwMode="auto">
            <a:xfrm flipH="1">
              <a:off x="8198956" y="3539487"/>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201" name="AutoShape 2703"/>
            <p:cNvSpPr>
              <a:spLocks noChangeAspect="1" noChangeArrowheads="1"/>
            </p:cNvSpPr>
            <p:nvPr/>
          </p:nvSpPr>
          <p:spPr bwMode="auto">
            <a:xfrm rot="16200000" flipH="1" flipV="1">
              <a:off x="8258741" y="3524064"/>
              <a:ext cx="17451" cy="9202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440" name="Group 2704"/>
            <p:cNvGrpSpPr>
              <a:grpSpLocks noChangeAspect="1"/>
            </p:cNvGrpSpPr>
            <p:nvPr/>
          </p:nvGrpSpPr>
          <p:grpSpPr bwMode="auto">
            <a:xfrm rot="16200000" flipH="1">
              <a:off x="8262122" y="3559537"/>
              <a:ext cx="10940" cy="21770"/>
              <a:chOff x="263" y="1301"/>
              <a:chExt cx="540" cy="690"/>
            </a:xfrm>
          </p:grpSpPr>
          <p:sp>
            <p:nvSpPr>
              <p:cNvPr id="54509"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10"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441" name="Oval 2707"/>
            <p:cNvSpPr>
              <a:spLocks noChangeAspect="1" noChangeArrowheads="1"/>
            </p:cNvSpPr>
            <p:nvPr/>
          </p:nvSpPr>
          <p:spPr bwMode="auto">
            <a:xfrm flipH="1" flipV="1">
              <a:off x="8197747" y="352930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42" name="Freeform 2708"/>
            <p:cNvSpPr>
              <a:spLocks noChangeAspect="1"/>
            </p:cNvSpPr>
            <p:nvPr/>
          </p:nvSpPr>
          <p:spPr bwMode="auto">
            <a:xfrm rot="-5400000">
              <a:off x="8212038" y="352857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43" name="Freeform 2709"/>
            <p:cNvSpPr>
              <a:spLocks noChangeAspect="1"/>
            </p:cNvSpPr>
            <p:nvPr/>
          </p:nvSpPr>
          <p:spPr bwMode="auto">
            <a:xfrm rot="16200000" flipH="1">
              <a:off x="8262614" y="3892385"/>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44" name="Freeform 2710"/>
            <p:cNvSpPr>
              <a:spLocks noChangeAspect="1"/>
            </p:cNvSpPr>
            <p:nvPr/>
          </p:nvSpPr>
          <p:spPr bwMode="auto">
            <a:xfrm rot="16200000" flipH="1">
              <a:off x="8262009" y="3358577"/>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45" name="Freeform 2711"/>
            <p:cNvSpPr>
              <a:spLocks noChangeAspect="1"/>
            </p:cNvSpPr>
            <p:nvPr/>
          </p:nvSpPr>
          <p:spPr bwMode="auto">
            <a:xfrm rot="16200000" flipH="1">
              <a:off x="8262614" y="3626801"/>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46" name="AutoShape 2555"/>
            <p:cNvSpPr>
              <a:spLocks noChangeAspect="1" noChangeArrowheads="1"/>
            </p:cNvSpPr>
            <p:nvPr/>
          </p:nvSpPr>
          <p:spPr bwMode="auto">
            <a:xfrm rot="5400000">
              <a:off x="8256045" y="3261407"/>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47" name="AutoShape 2556"/>
            <p:cNvSpPr>
              <a:spLocks noChangeAspect="1" noChangeArrowheads="1"/>
            </p:cNvSpPr>
            <p:nvPr/>
          </p:nvSpPr>
          <p:spPr bwMode="auto">
            <a:xfrm rot="10800000" flipV="1">
              <a:off x="8197747" y="327730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48" name="Freeform 2557"/>
            <p:cNvSpPr>
              <a:spLocks noChangeAspect="1"/>
            </p:cNvSpPr>
            <p:nvPr/>
          </p:nvSpPr>
          <p:spPr bwMode="auto">
            <a:xfrm rot="5400000" flipH="1" flipV="1">
              <a:off x="8262877" y="3298936"/>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49" name="Oval 2562"/>
            <p:cNvSpPr>
              <a:spLocks noChangeAspect="1" noChangeArrowheads="1"/>
            </p:cNvSpPr>
            <p:nvPr/>
          </p:nvSpPr>
          <p:spPr bwMode="auto">
            <a:xfrm rot="10800000">
              <a:off x="8196537" y="333237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50" name="Freeform 2563"/>
            <p:cNvSpPr>
              <a:spLocks noChangeAspect="1"/>
            </p:cNvSpPr>
            <p:nvPr/>
          </p:nvSpPr>
          <p:spPr bwMode="auto">
            <a:xfrm rot="5269715" flipH="1" flipV="1">
              <a:off x="8210224" y="333202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51" name="AutoShape 2347"/>
            <p:cNvSpPr>
              <a:spLocks noChangeAspect="1" noChangeArrowheads="1"/>
            </p:cNvSpPr>
            <p:nvPr/>
          </p:nvSpPr>
          <p:spPr bwMode="auto">
            <a:xfrm flipV="1">
              <a:off x="8405744" y="3949422"/>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52" name="AutoShape 2349"/>
            <p:cNvSpPr>
              <a:spLocks noChangeAspect="1" noChangeArrowheads="1"/>
            </p:cNvSpPr>
            <p:nvPr/>
          </p:nvSpPr>
          <p:spPr bwMode="auto">
            <a:xfrm rot="-5400000">
              <a:off x="8356401" y="3930510"/>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53" name="AutoShape 2314"/>
            <p:cNvSpPr>
              <a:spLocks noChangeAspect="1" noChangeArrowheads="1"/>
            </p:cNvSpPr>
            <p:nvPr/>
          </p:nvSpPr>
          <p:spPr bwMode="auto">
            <a:xfrm flipV="1">
              <a:off x="8405744" y="368082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54" name="AutoShape 2316"/>
            <p:cNvSpPr>
              <a:spLocks noChangeAspect="1" noChangeArrowheads="1"/>
            </p:cNvSpPr>
            <p:nvPr/>
          </p:nvSpPr>
          <p:spPr bwMode="auto">
            <a:xfrm rot="-5400000">
              <a:off x="8356401" y="3661909"/>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55" name="Freeform 2315"/>
            <p:cNvSpPr>
              <a:spLocks noChangeAspect="1"/>
            </p:cNvSpPr>
            <p:nvPr/>
          </p:nvSpPr>
          <p:spPr bwMode="auto">
            <a:xfrm rot="-5400000">
              <a:off x="8359605" y="3699438"/>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56" name="AutoShape 2318"/>
            <p:cNvSpPr>
              <a:spLocks noChangeAspect="1" noChangeArrowheads="1"/>
            </p:cNvSpPr>
            <p:nvPr/>
          </p:nvSpPr>
          <p:spPr bwMode="auto">
            <a:xfrm flipV="1">
              <a:off x="8405744" y="3478993"/>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57" name="AutoShape 2319"/>
            <p:cNvSpPr>
              <a:spLocks noChangeAspect="1" noChangeArrowheads="1"/>
            </p:cNvSpPr>
            <p:nvPr/>
          </p:nvSpPr>
          <p:spPr bwMode="auto">
            <a:xfrm rot="-5400000">
              <a:off x="8356778" y="3462345"/>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58" name="Freeform 2320"/>
            <p:cNvSpPr>
              <a:spLocks noChangeAspect="1"/>
            </p:cNvSpPr>
            <p:nvPr/>
          </p:nvSpPr>
          <p:spPr bwMode="auto">
            <a:xfrm rot="-5400000">
              <a:off x="8359039" y="349893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59" name="AutoShape 2322"/>
            <p:cNvSpPr>
              <a:spLocks noChangeAspect="1" noChangeArrowheads="1"/>
            </p:cNvSpPr>
            <p:nvPr/>
          </p:nvSpPr>
          <p:spPr bwMode="auto">
            <a:xfrm flipV="1">
              <a:off x="8405744" y="3547274"/>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222" name="AutoShape 2323"/>
            <p:cNvSpPr>
              <a:spLocks noChangeAspect="1" noChangeArrowheads="1"/>
            </p:cNvSpPr>
            <p:nvPr/>
          </p:nvSpPr>
          <p:spPr bwMode="auto">
            <a:xfrm rot="16200000">
              <a:off x="8356323" y="3529616"/>
              <a:ext cx="19037" cy="9202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461" name="Group 2324"/>
            <p:cNvGrpSpPr>
              <a:grpSpLocks noChangeAspect="1"/>
            </p:cNvGrpSpPr>
            <p:nvPr/>
          </p:nvGrpSpPr>
          <p:grpSpPr bwMode="auto">
            <a:xfrm rot="-5400000">
              <a:off x="8359605" y="3566270"/>
              <a:ext cx="9432" cy="19351"/>
              <a:chOff x="263" y="1301"/>
              <a:chExt cx="540" cy="690"/>
            </a:xfrm>
          </p:grpSpPr>
          <p:sp>
            <p:nvSpPr>
              <p:cNvPr id="54507" name="Freeform 232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08" name="Line 232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462" name="AutoShape 2328"/>
            <p:cNvSpPr>
              <a:spLocks noChangeAspect="1" noChangeArrowheads="1"/>
            </p:cNvSpPr>
            <p:nvPr/>
          </p:nvSpPr>
          <p:spPr bwMode="auto">
            <a:xfrm flipV="1">
              <a:off x="8405744" y="3614802"/>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63" name="AutoShape 2329"/>
            <p:cNvSpPr>
              <a:spLocks noChangeAspect="1" noChangeArrowheads="1"/>
            </p:cNvSpPr>
            <p:nvPr/>
          </p:nvSpPr>
          <p:spPr bwMode="auto">
            <a:xfrm rot="-5400000">
              <a:off x="8356967" y="3596834"/>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464" name="Oval 2334"/>
            <p:cNvSpPr>
              <a:spLocks noChangeAspect="1" noChangeArrowheads="1"/>
            </p:cNvSpPr>
            <p:nvPr/>
          </p:nvSpPr>
          <p:spPr bwMode="auto">
            <a:xfrm>
              <a:off x="8400906" y="353520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65" name="Freeform 2335"/>
            <p:cNvSpPr>
              <a:spLocks noChangeAspect="1"/>
            </p:cNvSpPr>
            <p:nvPr/>
          </p:nvSpPr>
          <p:spPr bwMode="auto">
            <a:xfrm rot="-5400000">
              <a:off x="8416407" y="353371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66" name="Oval 2337"/>
            <p:cNvSpPr>
              <a:spLocks noChangeAspect="1" noChangeArrowheads="1"/>
            </p:cNvSpPr>
            <p:nvPr/>
          </p:nvSpPr>
          <p:spPr bwMode="auto">
            <a:xfrm>
              <a:off x="8401510" y="36023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67" name="Freeform 2338"/>
            <p:cNvSpPr>
              <a:spLocks noChangeAspect="1"/>
            </p:cNvSpPr>
            <p:nvPr/>
          </p:nvSpPr>
          <p:spPr bwMode="auto">
            <a:xfrm rot="-5400000">
              <a:off x="8417012" y="360086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68" name="Oval 2340"/>
            <p:cNvSpPr>
              <a:spLocks noChangeAspect="1" noChangeArrowheads="1"/>
            </p:cNvSpPr>
            <p:nvPr/>
          </p:nvSpPr>
          <p:spPr bwMode="auto">
            <a:xfrm>
              <a:off x="8399697" y="366950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69" name="Freeform 2341"/>
            <p:cNvSpPr>
              <a:spLocks noChangeAspect="1"/>
            </p:cNvSpPr>
            <p:nvPr/>
          </p:nvSpPr>
          <p:spPr bwMode="auto">
            <a:xfrm rot="-5400000">
              <a:off x="8415198" y="366801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70" name="Oval 2343"/>
            <p:cNvSpPr>
              <a:spLocks noChangeAspect="1" noChangeArrowheads="1"/>
            </p:cNvSpPr>
            <p:nvPr/>
          </p:nvSpPr>
          <p:spPr bwMode="auto">
            <a:xfrm>
              <a:off x="8402115" y="3465789"/>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71" name="Freeform 2344"/>
            <p:cNvSpPr>
              <a:spLocks noChangeAspect="1"/>
            </p:cNvSpPr>
            <p:nvPr/>
          </p:nvSpPr>
          <p:spPr bwMode="auto">
            <a:xfrm rot="-5400000">
              <a:off x="8417617" y="346430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72" name="AutoShape 2351"/>
            <p:cNvSpPr>
              <a:spLocks noChangeAspect="1" noChangeArrowheads="1"/>
            </p:cNvSpPr>
            <p:nvPr/>
          </p:nvSpPr>
          <p:spPr bwMode="auto">
            <a:xfrm flipV="1">
              <a:off x="8405744" y="3747593"/>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73" name="AutoShape 2352"/>
            <p:cNvSpPr>
              <a:spLocks noChangeAspect="1" noChangeArrowheads="1"/>
            </p:cNvSpPr>
            <p:nvPr/>
          </p:nvSpPr>
          <p:spPr bwMode="auto">
            <a:xfrm rot="-5400000">
              <a:off x="8356778" y="3730946"/>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74" name="Freeform 2353"/>
            <p:cNvSpPr>
              <a:spLocks noChangeAspect="1"/>
            </p:cNvSpPr>
            <p:nvPr/>
          </p:nvSpPr>
          <p:spPr bwMode="auto">
            <a:xfrm rot="-5400000">
              <a:off x="8359039" y="376753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75" name="AutoShape 2355"/>
            <p:cNvSpPr>
              <a:spLocks noChangeAspect="1" noChangeArrowheads="1"/>
            </p:cNvSpPr>
            <p:nvPr/>
          </p:nvSpPr>
          <p:spPr bwMode="auto">
            <a:xfrm flipV="1">
              <a:off x="8405744" y="3815875"/>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238" name="AutoShape 2356"/>
            <p:cNvSpPr>
              <a:spLocks noChangeAspect="1" noChangeArrowheads="1"/>
            </p:cNvSpPr>
            <p:nvPr/>
          </p:nvSpPr>
          <p:spPr bwMode="auto">
            <a:xfrm rot="16200000">
              <a:off x="8357116" y="3798517"/>
              <a:ext cx="17450" cy="92027"/>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477" name="Group 2357"/>
            <p:cNvGrpSpPr>
              <a:grpSpLocks noChangeAspect="1"/>
            </p:cNvGrpSpPr>
            <p:nvPr/>
          </p:nvGrpSpPr>
          <p:grpSpPr bwMode="auto">
            <a:xfrm rot="-5400000">
              <a:off x="8359605" y="3834871"/>
              <a:ext cx="9432" cy="19351"/>
              <a:chOff x="263" y="1301"/>
              <a:chExt cx="540" cy="690"/>
            </a:xfrm>
          </p:grpSpPr>
          <p:sp>
            <p:nvSpPr>
              <p:cNvPr id="54505" name="Freeform 23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06" name="Line 23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478" name="AutoShape 2361"/>
            <p:cNvSpPr>
              <a:spLocks noChangeAspect="1" noChangeArrowheads="1"/>
            </p:cNvSpPr>
            <p:nvPr/>
          </p:nvSpPr>
          <p:spPr bwMode="auto">
            <a:xfrm flipV="1">
              <a:off x="8405744" y="3883403"/>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79" name="AutoShape 2362"/>
            <p:cNvSpPr>
              <a:spLocks noChangeAspect="1" noChangeArrowheads="1"/>
            </p:cNvSpPr>
            <p:nvPr/>
          </p:nvSpPr>
          <p:spPr bwMode="auto">
            <a:xfrm rot="-5400000">
              <a:off x="8356967" y="3865435"/>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480" name="Oval 2367"/>
            <p:cNvSpPr>
              <a:spLocks noChangeAspect="1" noChangeArrowheads="1"/>
            </p:cNvSpPr>
            <p:nvPr/>
          </p:nvSpPr>
          <p:spPr bwMode="auto">
            <a:xfrm>
              <a:off x="8400906" y="380380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81" name="Freeform 2368"/>
            <p:cNvSpPr>
              <a:spLocks noChangeAspect="1"/>
            </p:cNvSpPr>
            <p:nvPr/>
          </p:nvSpPr>
          <p:spPr bwMode="auto">
            <a:xfrm rot="-5400000">
              <a:off x="8416407" y="380231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82" name="Oval 2370"/>
            <p:cNvSpPr>
              <a:spLocks noChangeAspect="1" noChangeArrowheads="1"/>
            </p:cNvSpPr>
            <p:nvPr/>
          </p:nvSpPr>
          <p:spPr bwMode="auto">
            <a:xfrm>
              <a:off x="8401510" y="387095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83" name="Freeform 2371"/>
            <p:cNvSpPr>
              <a:spLocks noChangeAspect="1"/>
            </p:cNvSpPr>
            <p:nvPr/>
          </p:nvSpPr>
          <p:spPr bwMode="auto">
            <a:xfrm rot="-5400000">
              <a:off x="8417012" y="386947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84" name="Oval 2373"/>
            <p:cNvSpPr>
              <a:spLocks noChangeAspect="1" noChangeArrowheads="1"/>
            </p:cNvSpPr>
            <p:nvPr/>
          </p:nvSpPr>
          <p:spPr bwMode="auto">
            <a:xfrm>
              <a:off x="8399697" y="393810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85" name="Freeform 2374"/>
            <p:cNvSpPr>
              <a:spLocks noChangeAspect="1"/>
            </p:cNvSpPr>
            <p:nvPr/>
          </p:nvSpPr>
          <p:spPr bwMode="auto">
            <a:xfrm rot="-5400000">
              <a:off x="8415198" y="393662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86" name="Oval 2376"/>
            <p:cNvSpPr>
              <a:spLocks noChangeAspect="1" noChangeArrowheads="1"/>
            </p:cNvSpPr>
            <p:nvPr/>
          </p:nvSpPr>
          <p:spPr bwMode="auto">
            <a:xfrm>
              <a:off x="8402115" y="3734389"/>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87" name="Freeform 2377"/>
            <p:cNvSpPr>
              <a:spLocks noChangeAspect="1"/>
            </p:cNvSpPr>
            <p:nvPr/>
          </p:nvSpPr>
          <p:spPr bwMode="auto">
            <a:xfrm rot="-5400000">
              <a:off x="8417617" y="3732905"/>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88" name="Freeform 2533"/>
            <p:cNvSpPr>
              <a:spLocks noChangeAspect="1"/>
            </p:cNvSpPr>
            <p:nvPr/>
          </p:nvSpPr>
          <p:spPr bwMode="auto">
            <a:xfrm rot="-5400000">
              <a:off x="8359341" y="390092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89" name="Freeform 2534"/>
            <p:cNvSpPr>
              <a:spLocks noChangeAspect="1"/>
            </p:cNvSpPr>
            <p:nvPr/>
          </p:nvSpPr>
          <p:spPr bwMode="auto">
            <a:xfrm rot="-5400000">
              <a:off x="8357527" y="3631947"/>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90" name="AutoShape 2540"/>
            <p:cNvSpPr>
              <a:spLocks noChangeAspect="1" noChangeArrowheads="1"/>
            </p:cNvSpPr>
            <p:nvPr/>
          </p:nvSpPr>
          <p:spPr bwMode="auto">
            <a:xfrm rot="-5400000">
              <a:off x="8356401" y="3323895"/>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491" name="AutoShape 2541"/>
            <p:cNvSpPr>
              <a:spLocks noChangeAspect="1" noChangeArrowheads="1"/>
            </p:cNvSpPr>
            <p:nvPr/>
          </p:nvSpPr>
          <p:spPr bwMode="auto">
            <a:xfrm flipV="1">
              <a:off x="8405744" y="3342805"/>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92" name="Freeform 2542"/>
            <p:cNvSpPr>
              <a:spLocks noChangeAspect="1"/>
            </p:cNvSpPr>
            <p:nvPr/>
          </p:nvSpPr>
          <p:spPr bwMode="auto">
            <a:xfrm rot="-5400000">
              <a:off x="8359605" y="3359914"/>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93" name="AutoShape 2543"/>
            <p:cNvSpPr>
              <a:spLocks noChangeAspect="1" noChangeArrowheads="1"/>
            </p:cNvSpPr>
            <p:nvPr/>
          </p:nvSpPr>
          <p:spPr bwMode="auto">
            <a:xfrm flipV="1">
              <a:off x="8405744" y="3276787"/>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494" name="AutoShape 2544"/>
            <p:cNvSpPr>
              <a:spLocks noChangeAspect="1" noChangeArrowheads="1"/>
            </p:cNvSpPr>
            <p:nvPr/>
          </p:nvSpPr>
          <p:spPr bwMode="auto">
            <a:xfrm rot="-5400000">
              <a:off x="8356967" y="3258819"/>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495" name="Oval 2545"/>
            <p:cNvSpPr>
              <a:spLocks noChangeAspect="1" noChangeArrowheads="1"/>
            </p:cNvSpPr>
            <p:nvPr/>
          </p:nvSpPr>
          <p:spPr bwMode="auto">
            <a:xfrm>
              <a:off x="8401510" y="326433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96" name="Freeform 2546"/>
            <p:cNvSpPr>
              <a:spLocks noChangeAspect="1"/>
            </p:cNvSpPr>
            <p:nvPr/>
          </p:nvSpPr>
          <p:spPr bwMode="auto">
            <a:xfrm rot="-5400000">
              <a:off x="8417012" y="32628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97" name="Oval 2547"/>
            <p:cNvSpPr>
              <a:spLocks noChangeAspect="1" noChangeArrowheads="1"/>
            </p:cNvSpPr>
            <p:nvPr/>
          </p:nvSpPr>
          <p:spPr bwMode="auto">
            <a:xfrm>
              <a:off x="8399697" y="333148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498" name="Freeform 2548"/>
            <p:cNvSpPr>
              <a:spLocks noChangeAspect="1"/>
            </p:cNvSpPr>
            <p:nvPr/>
          </p:nvSpPr>
          <p:spPr bwMode="auto">
            <a:xfrm rot="-5400000">
              <a:off x="8415198" y="333000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499" name="AutoShape 2549"/>
            <p:cNvSpPr>
              <a:spLocks noChangeAspect="1" noChangeArrowheads="1"/>
            </p:cNvSpPr>
            <p:nvPr/>
          </p:nvSpPr>
          <p:spPr bwMode="auto">
            <a:xfrm flipV="1">
              <a:off x="8406954" y="3408447"/>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500" name="AutoShape 2550"/>
            <p:cNvSpPr>
              <a:spLocks noChangeAspect="1" noChangeArrowheads="1"/>
            </p:cNvSpPr>
            <p:nvPr/>
          </p:nvSpPr>
          <p:spPr bwMode="auto">
            <a:xfrm rot="-5400000">
              <a:off x="8357988" y="3391799"/>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501" name="Freeform 2551"/>
            <p:cNvSpPr>
              <a:spLocks noChangeAspect="1"/>
            </p:cNvSpPr>
            <p:nvPr/>
          </p:nvSpPr>
          <p:spPr bwMode="auto">
            <a:xfrm rot="-5400000">
              <a:off x="8360248" y="3426876"/>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02" name="Oval 2552"/>
            <p:cNvSpPr>
              <a:spLocks noChangeAspect="1" noChangeArrowheads="1"/>
            </p:cNvSpPr>
            <p:nvPr/>
          </p:nvSpPr>
          <p:spPr bwMode="auto">
            <a:xfrm>
              <a:off x="8403325" y="339524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503" name="Freeform 2553"/>
            <p:cNvSpPr>
              <a:spLocks noChangeAspect="1"/>
            </p:cNvSpPr>
            <p:nvPr/>
          </p:nvSpPr>
          <p:spPr bwMode="auto">
            <a:xfrm rot="-5400000">
              <a:off x="8418826" y="339375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504" name="Freeform 2554"/>
            <p:cNvSpPr>
              <a:spLocks noChangeAspect="1"/>
            </p:cNvSpPr>
            <p:nvPr/>
          </p:nvSpPr>
          <p:spPr bwMode="auto">
            <a:xfrm rot="-5400000">
              <a:off x="8359341" y="3293554"/>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3261" name="组合 22"/>
          <p:cNvGrpSpPr>
            <a:grpSpLocks/>
          </p:cNvGrpSpPr>
          <p:nvPr/>
        </p:nvGrpSpPr>
        <p:grpSpPr bwMode="auto">
          <a:xfrm>
            <a:off x="6538913" y="4821238"/>
            <a:ext cx="1066800" cy="241300"/>
            <a:chOff x="5697316" y="4410341"/>
            <a:chExt cx="1065728" cy="242467"/>
          </a:xfrm>
        </p:grpSpPr>
        <p:sp>
          <p:nvSpPr>
            <p:cNvPr id="54224" name="AutoShape 2586"/>
            <p:cNvSpPr>
              <a:spLocks noChangeAspect="1" noChangeArrowheads="1"/>
            </p:cNvSpPr>
            <p:nvPr/>
          </p:nvSpPr>
          <p:spPr bwMode="auto">
            <a:xfrm rot="5400000" flipH="1">
              <a:off x="6190106"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25" name="AutoShape 2587"/>
            <p:cNvSpPr>
              <a:spLocks noChangeAspect="1" noChangeArrowheads="1"/>
            </p:cNvSpPr>
            <p:nvPr/>
          </p:nvSpPr>
          <p:spPr bwMode="auto">
            <a:xfrm flipH="1" flipV="1">
              <a:off x="6192697" y="44342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26" name="AutoShape 2588"/>
            <p:cNvSpPr>
              <a:spLocks noChangeAspect="1" noChangeArrowheads="1"/>
            </p:cNvSpPr>
            <p:nvPr/>
          </p:nvSpPr>
          <p:spPr bwMode="auto">
            <a:xfrm rot="5400000" flipH="1">
              <a:off x="5921504"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27" name="AutoShape 2589"/>
            <p:cNvSpPr>
              <a:spLocks noChangeAspect="1" noChangeArrowheads="1"/>
            </p:cNvSpPr>
            <p:nvPr/>
          </p:nvSpPr>
          <p:spPr bwMode="auto">
            <a:xfrm flipH="1" flipV="1">
              <a:off x="5924096" y="44342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28" name="Freeform 2632"/>
            <p:cNvSpPr>
              <a:spLocks noChangeAspect="1"/>
            </p:cNvSpPr>
            <p:nvPr/>
          </p:nvSpPr>
          <p:spPr bwMode="auto">
            <a:xfrm flipV="1">
              <a:off x="5929755" y="4472325"/>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29" name="AutoShape 2633"/>
            <p:cNvSpPr>
              <a:spLocks noChangeAspect="1" noChangeArrowheads="1"/>
            </p:cNvSpPr>
            <p:nvPr/>
          </p:nvSpPr>
          <p:spPr bwMode="auto">
            <a:xfrm rot="5400000" flipH="1">
              <a:off x="5719677"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30" name="AutoShape 2634"/>
            <p:cNvSpPr>
              <a:spLocks noChangeAspect="1" noChangeArrowheads="1"/>
            </p:cNvSpPr>
            <p:nvPr/>
          </p:nvSpPr>
          <p:spPr bwMode="auto">
            <a:xfrm flipH="1" flipV="1">
              <a:off x="5724909" y="44342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31" name="Freeform 2635"/>
            <p:cNvSpPr>
              <a:spLocks noChangeAspect="1"/>
            </p:cNvSpPr>
            <p:nvPr/>
          </p:nvSpPr>
          <p:spPr bwMode="auto">
            <a:xfrm>
              <a:off x="5728681" y="4472326"/>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32" name="AutoShape 2636"/>
            <p:cNvSpPr>
              <a:spLocks noChangeAspect="1" noChangeArrowheads="1"/>
            </p:cNvSpPr>
            <p:nvPr/>
          </p:nvSpPr>
          <p:spPr bwMode="auto">
            <a:xfrm rot="5400000" flipH="1">
              <a:off x="5787958"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995" name="AutoShape 2637"/>
            <p:cNvSpPr>
              <a:spLocks noChangeAspect="1" noChangeArrowheads="1"/>
            </p:cNvSpPr>
            <p:nvPr/>
          </p:nvSpPr>
          <p:spPr bwMode="auto">
            <a:xfrm flipH="1" flipV="1">
              <a:off x="5792470" y="4434268"/>
              <a:ext cx="17444"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234" name="Group 2638"/>
            <p:cNvGrpSpPr>
              <a:grpSpLocks noChangeAspect="1"/>
            </p:cNvGrpSpPr>
            <p:nvPr/>
          </p:nvGrpSpPr>
          <p:grpSpPr bwMode="auto">
            <a:xfrm flipH="1">
              <a:off x="5796586" y="4472325"/>
              <a:ext cx="9431" cy="19351"/>
              <a:chOff x="263" y="1301"/>
              <a:chExt cx="540" cy="690"/>
            </a:xfrm>
          </p:grpSpPr>
          <p:sp>
            <p:nvSpPr>
              <p:cNvPr id="54394" name="Freeform 26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95" name="Line 26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235" name="AutoShape 2641"/>
            <p:cNvSpPr>
              <a:spLocks noChangeAspect="1" noChangeArrowheads="1"/>
            </p:cNvSpPr>
            <p:nvPr/>
          </p:nvSpPr>
          <p:spPr bwMode="auto">
            <a:xfrm rot="5400000" flipH="1">
              <a:off x="5855486"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36" name="AutoShape 2642"/>
            <p:cNvSpPr>
              <a:spLocks noChangeAspect="1" noChangeArrowheads="1"/>
            </p:cNvSpPr>
            <p:nvPr/>
          </p:nvSpPr>
          <p:spPr bwMode="auto">
            <a:xfrm flipH="1" flipV="1">
              <a:off x="5859587" y="4434227"/>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237" name="Oval 2643"/>
            <p:cNvSpPr>
              <a:spLocks noChangeAspect="1" noChangeArrowheads="1"/>
            </p:cNvSpPr>
            <p:nvPr/>
          </p:nvSpPr>
          <p:spPr bwMode="auto">
            <a:xfrm rot="5400000" flipH="1" flipV="1">
              <a:off x="5750114" y="442161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38" name="Freeform 2644"/>
            <p:cNvSpPr>
              <a:spLocks noChangeAspect="1"/>
            </p:cNvSpPr>
            <p:nvPr/>
          </p:nvSpPr>
          <p:spPr bwMode="auto">
            <a:xfrm>
              <a:off x="5765651" y="442152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39" name="Oval 2645"/>
            <p:cNvSpPr>
              <a:spLocks noChangeAspect="1" noChangeArrowheads="1"/>
            </p:cNvSpPr>
            <p:nvPr/>
          </p:nvSpPr>
          <p:spPr bwMode="auto">
            <a:xfrm rot="5400000" flipH="1" flipV="1">
              <a:off x="5817264" y="442101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40" name="Freeform 2646"/>
            <p:cNvSpPr>
              <a:spLocks noChangeAspect="1"/>
            </p:cNvSpPr>
            <p:nvPr/>
          </p:nvSpPr>
          <p:spPr bwMode="auto">
            <a:xfrm>
              <a:off x="5832802" y="442092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41" name="Oval 2647"/>
            <p:cNvSpPr>
              <a:spLocks noChangeAspect="1" noChangeArrowheads="1"/>
            </p:cNvSpPr>
            <p:nvPr/>
          </p:nvSpPr>
          <p:spPr bwMode="auto">
            <a:xfrm rot="5400000" flipH="1" flipV="1">
              <a:off x="5884415" y="442282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42" name="Freeform 2648"/>
            <p:cNvSpPr>
              <a:spLocks noChangeAspect="1"/>
            </p:cNvSpPr>
            <p:nvPr/>
          </p:nvSpPr>
          <p:spPr bwMode="auto">
            <a:xfrm>
              <a:off x="5899952" y="442273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43" name="Freeform 2651"/>
            <p:cNvSpPr>
              <a:spLocks noChangeAspect="1"/>
            </p:cNvSpPr>
            <p:nvPr/>
          </p:nvSpPr>
          <p:spPr bwMode="auto">
            <a:xfrm>
              <a:off x="6196847" y="4472325"/>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44" name="AutoShape 2652"/>
            <p:cNvSpPr>
              <a:spLocks noChangeAspect="1" noChangeArrowheads="1"/>
            </p:cNvSpPr>
            <p:nvPr/>
          </p:nvSpPr>
          <p:spPr bwMode="auto">
            <a:xfrm rot="5400000" flipH="1">
              <a:off x="5988277"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45" name="AutoShape 2653"/>
            <p:cNvSpPr>
              <a:spLocks noChangeAspect="1" noChangeArrowheads="1"/>
            </p:cNvSpPr>
            <p:nvPr/>
          </p:nvSpPr>
          <p:spPr bwMode="auto">
            <a:xfrm flipH="1" flipV="1">
              <a:off x="5993509" y="443422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46" name="Freeform 2654"/>
            <p:cNvSpPr>
              <a:spLocks noChangeAspect="1"/>
            </p:cNvSpPr>
            <p:nvPr/>
          </p:nvSpPr>
          <p:spPr bwMode="auto">
            <a:xfrm>
              <a:off x="5997282" y="4472326"/>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47" name="AutoShape 2655"/>
            <p:cNvSpPr>
              <a:spLocks noChangeAspect="1" noChangeArrowheads="1"/>
            </p:cNvSpPr>
            <p:nvPr/>
          </p:nvSpPr>
          <p:spPr bwMode="auto">
            <a:xfrm rot="5400000" flipH="1">
              <a:off x="6056559"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010" name="AutoShape 2656"/>
            <p:cNvSpPr>
              <a:spLocks noChangeAspect="1" noChangeArrowheads="1"/>
            </p:cNvSpPr>
            <p:nvPr/>
          </p:nvSpPr>
          <p:spPr bwMode="auto">
            <a:xfrm flipH="1" flipV="1">
              <a:off x="6060488" y="4434268"/>
              <a:ext cx="19031"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249" name="Group 2657"/>
            <p:cNvGrpSpPr>
              <a:grpSpLocks noChangeAspect="1"/>
            </p:cNvGrpSpPr>
            <p:nvPr/>
          </p:nvGrpSpPr>
          <p:grpSpPr bwMode="auto">
            <a:xfrm flipH="1">
              <a:off x="6065187" y="4472325"/>
              <a:ext cx="9431" cy="19351"/>
              <a:chOff x="263" y="1301"/>
              <a:chExt cx="540" cy="690"/>
            </a:xfrm>
          </p:grpSpPr>
          <p:sp>
            <p:nvSpPr>
              <p:cNvPr id="54392" name="Freeform 26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93" name="Line 26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250" name="AutoShape 2660"/>
            <p:cNvSpPr>
              <a:spLocks noChangeAspect="1" noChangeArrowheads="1"/>
            </p:cNvSpPr>
            <p:nvPr/>
          </p:nvSpPr>
          <p:spPr bwMode="auto">
            <a:xfrm rot="5400000" flipH="1">
              <a:off x="6124087" y="43972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51" name="AutoShape 2661"/>
            <p:cNvSpPr>
              <a:spLocks noChangeAspect="1" noChangeArrowheads="1"/>
            </p:cNvSpPr>
            <p:nvPr/>
          </p:nvSpPr>
          <p:spPr bwMode="auto">
            <a:xfrm flipH="1" flipV="1">
              <a:off x="6128188" y="4434227"/>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252" name="Oval 2662"/>
            <p:cNvSpPr>
              <a:spLocks noChangeAspect="1" noChangeArrowheads="1"/>
            </p:cNvSpPr>
            <p:nvPr/>
          </p:nvSpPr>
          <p:spPr bwMode="auto">
            <a:xfrm rot="5400000" flipH="1" flipV="1">
              <a:off x="6018716" y="442161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53" name="Freeform 2663"/>
            <p:cNvSpPr>
              <a:spLocks noChangeAspect="1"/>
            </p:cNvSpPr>
            <p:nvPr/>
          </p:nvSpPr>
          <p:spPr bwMode="auto">
            <a:xfrm>
              <a:off x="6034253" y="442152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54" name="Oval 2664"/>
            <p:cNvSpPr>
              <a:spLocks noChangeAspect="1" noChangeArrowheads="1"/>
            </p:cNvSpPr>
            <p:nvPr/>
          </p:nvSpPr>
          <p:spPr bwMode="auto">
            <a:xfrm rot="5400000" flipH="1" flipV="1">
              <a:off x="6085866" y="442101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55" name="Freeform 2665"/>
            <p:cNvSpPr>
              <a:spLocks noChangeAspect="1"/>
            </p:cNvSpPr>
            <p:nvPr/>
          </p:nvSpPr>
          <p:spPr bwMode="auto">
            <a:xfrm>
              <a:off x="6101403" y="442213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56" name="Oval 2666"/>
            <p:cNvSpPr>
              <a:spLocks noChangeAspect="1" noChangeArrowheads="1"/>
            </p:cNvSpPr>
            <p:nvPr/>
          </p:nvSpPr>
          <p:spPr bwMode="auto">
            <a:xfrm rot="5400000" flipH="1" flipV="1">
              <a:off x="6153016" y="442282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57" name="Freeform 2667"/>
            <p:cNvSpPr>
              <a:spLocks noChangeAspect="1"/>
            </p:cNvSpPr>
            <p:nvPr/>
          </p:nvSpPr>
          <p:spPr bwMode="auto">
            <a:xfrm>
              <a:off x="6168553" y="442273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58" name="Oval 2668"/>
            <p:cNvSpPr>
              <a:spLocks noChangeAspect="1" noChangeArrowheads="1"/>
            </p:cNvSpPr>
            <p:nvPr/>
          </p:nvSpPr>
          <p:spPr bwMode="auto">
            <a:xfrm rot="5400000" flipH="1" flipV="1">
              <a:off x="5949302" y="442040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59" name="Freeform 2669"/>
            <p:cNvSpPr>
              <a:spLocks noChangeAspect="1"/>
            </p:cNvSpPr>
            <p:nvPr/>
          </p:nvSpPr>
          <p:spPr bwMode="auto">
            <a:xfrm>
              <a:off x="5964839" y="442031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60" name="AutoShape 2670"/>
            <p:cNvSpPr>
              <a:spLocks noChangeAspect="1" noChangeArrowheads="1"/>
            </p:cNvSpPr>
            <p:nvPr/>
          </p:nvSpPr>
          <p:spPr bwMode="auto">
            <a:xfrm rot="5400000" flipH="1">
              <a:off x="6322897" y="439781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61" name="AutoShape 2671"/>
            <p:cNvSpPr>
              <a:spLocks noChangeAspect="1" noChangeArrowheads="1"/>
            </p:cNvSpPr>
            <p:nvPr/>
          </p:nvSpPr>
          <p:spPr bwMode="auto">
            <a:xfrm flipH="1" flipV="1">
              <a:off x="6327375" y="4434833"/>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62" name="Freeform 2672"/>
            <p:cNvSpPr>
              <a:spLocks noChangeAspect="1"/>
            </p:cNvSpPr>
            <p:nvPr/>
          </p:nvSpPr>
          <p:spPr bwMode="auto">
            <a:xfrm>
              <a:off x="6330393" y="4472930"/>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63" name="AutoShape 2673"/>
            <p:cNvSpPr>
              <a:spLocks noChangeAspect="1" noChangeArrowheads="1"/>
            </p:cNvSpPr>
            <p:nvPr/>
          </p:nvSpPr>
          <p:spPr bwMode="auto">
            <a:xfrm rot="5400000" flipH="1">
              <a:off x="6254616" y="439781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026" name="AutoShape 2674"/>
            <p:cNvSpPr>
              <a:spLocks noChangeAspect="1" noChangeArrowheads="1"/>
            </p:cNvSpPr>
            <p:nvPr/>
          </p:nvSpPr>
          <p:spPr bwMode="auto">
            <a:xfrm flipH="1" flipV="1">
              <a:off x="6258726" y="4434268"/>
              <a:ext cx="17444"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265" name="Group 2675"/>
            <p:cNvGrpSpPr>
              <a:grpSpLocks noChangeAspect="1"/>
            </p:cNvGrpSpPr>
            <p:nvPr/>
          </p:nvGrpSpPr>
          <p:grpSpPr bwMode="auto">
            <a:xfrm flipH="1">
              <a:off x="6262488" y="4472931"/>
              <a:ext cx="9431" cy="19351"/>
              <a:chOff x="263" y="1301"/>
              <a:chExt cx="540" cy="690"/>
            </a:xfrm>
          </p:grpSpPr>
          <p:sp>
            <p:nvSpPr>
              <p:cNvPr id="54390" name="Freeform 267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91" name="Line 267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266" name="AutoShape 2678"/>
            <p:cNvSpPr>
              <a:spLocks noChangeAspect="1" noChangeArrowheads="1"/>
            </p:cNvSpPr>
            <p:nvPr/>
          </p:nvSpPr>
          <p:spPr bwMode="auto">
            <a:xfrm rot="5400000" flipH="1">
              <a:off x="6390048" y="439781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67" name="AutoShape 2679"/>
            <p:cNvSpPr>
              <a:spLocks noChangeAspect="1" noChangeArrowheads="1"/>
            </p:cNvSpPr>
            <p:nvPr/>
          </p:nvSpPr>
          <p:spPr bwMode="auto">
            <a:xfrm flipH="1" flipV="1">
              <a:off x="6394148" y="4434833"/>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268" name="Oval 2680"/>
            <p:cNvSpPr>
              <a:spLocks noChangeAspect="1" noChangeArrowheads="1"/>
            </p:cNvSpPr>
            <p:nvPr/>
          </p:nvSpPr>
          <p:spPr bwMode="auto">
            <a:xfrm rot="5400000" flipH="1" flipV="1">
              <a:off x="6352581" y="442222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69" name="Freeform 2681"/>
            <p:cNvSpPr>
              <a:spLocks noChangeAspect="1"/>
            </p:cNvSpPr>
            <p:nvPr/>
          </p:nvSpPr>
          <p:spPr bwMode="auto">
            <a:xfrm>
              <a:off x="6368118" y="442213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70" name="Oval 2682"/>
            <p:cNvSpPr>
              <a:spLocks noChangeAspect="1" noChangeArrowheads="1"/>
            </p:cNvSpPr>
            <p:nvPr/>
          </p:nvSpPr>
          <p:spPr bwMode="auto">
            <a:xfrm rot="5400000" flipH="1" flipV="1">
              <a:off x="6283922" y="442161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71" name="Freeform 2683"/>
            <p:cNvSpPr>
              <a:spLocks noChangeAspect="1"/>
            </p:cNvSpPr>
            <p:nvPr/>
          </p:nvSpPr>
          <p:spPr bwMode="auto">
            <a:xfrm>
              <a:off x="6299459" y="442152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72" name="Oval 2684"/>
            <p:cNvSpPr>
              <a:spLocks noChangeAspect="1" noChangeArrowheads="1"/>
            </p:cNvSpPr>
            <p:nvPr/>
          </p:nvSpPr>
          <p:spPr bwMode="auto">
            <a:xfrm rot="5400000" flipH="1" flipV="1">
              <a:off x="6418977" y="442343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73" name="Freeform 2685"/>
            <p:cNvSpPr>
              <a:spLocks noChangeAspect="1"/>
            </p:cNvSpPr>
            <p:nvPr/>
          </p:nvSpPr>
          <p:spPr bwMode="auto">
            <a:xfrm>
              <a:off x="6434514" y="442334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74" name="Oval 2686"/>
            <p:cNvSpPr>
              <a:spLocks noChangeAspect="1" noChangeArrowheads="1"/>
            </p:cNvSpPr>
            <p:nvPr/>
          </p:nvSpPr>
          <p:spPr bwMode="auto">
            <a:xfrm rot="5400000" flipH="1" flipV="1">
              <a:off x="6217526" y="442101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75" name="Freeform 2687"/>
            <p:cNvSpPr>
              <a:spLocks noChangeAspect="1"/>
            </p:cNvSpPr>
            <p:nvPr/>
          </p:nvSpPr>
          <p:spPr bwMode="auto">
            <a:xfrm>
              <a:off x="6233063" y="442213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76" name="AutoShape 2688"/>
            <p:cNvSpPr>
              <a:spLocks noChangeAspect="1" noChangeArrowheads="1"/>
            </p:cNvSpPr>
            <p:nvPr/>
          </p:nvSpPr>
          <p:spPr bwMode="auto">
            <a:xfrm rot="5400000" flipH="1">
              <a:off x="6522839" y="439781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77" name="AutoShape 2689"/>
            <p:cNvSpPr>
              <a:spLocks noChangeAspect="1" noChangeArrowheads="1"/>
            </p:cNvSpPr>
            <p:nvPr/>
          </p:nvSpPr>
          <p:spPr bwMode="auto">
            <a:xfrm flipH="1" flipV="1">
              <a:off x="6528071" y="4434833"/>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78" name="Freeform 2690"/>
            <p:cNvSpPr>
              <a:spLocks noChangeAspect="1"/>
            </p:cNvSpPr>
            <p:nvPr/>
          </p:nvSpPr>
          <p:spPr bwMode="auto">
            <a:xfrm>
              <a:off x="6532221" y="4473535"/>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79" name="AutoShape 2691"/>
            <p:cNvSpPr>
              <a:spLocks noChangeAspect="1" noChangeArrowheads="1"/>
            </p:cNvSpPr>
            <p:nvPr/>
          </p:nvSpPr>
          <p:spPr bwMode="auto">
            <a:xfrm rot="5400000" flipH="1">
              <a:off x="6591121" y="439781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042" name="AutoShape 2692"/>
            <p:cNvSpPr>
              <a:spLocks noChangeAspect="1" noChangeArrowheads="1"/>
            </p:cNvSpPr>
            <p:nvPr/>
          </p:nvSpPr>
          <p:spPr bwMode="auto">
            <a:xfrm flipH="1" flipV="1">
              <a:off x="6594938" y="4434268"/>
              <a:ext cx="19031"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281" name="Group 2693"/>
            <p:cNvGrpSpPr>
              <a:grpSpLocks noChangeAspect="1"/>
            </p:cNvGrpSpPr>
            <p:nvPr/>
          </p:nvGrpSpPr>
          <p:grpSpPr bwMode="auto">
            <a:xfrm flipH="1">
              <a:off x="6598995" y="4472931"/>
              <a:ext cx="9431" cy="19351"/>
              <a:chOff x="263" y="1301"/>
              <a:chExt cx="540" cy="690"/>
            </a:xfrm>
          </p:grpSpPr>
          <p:sp>
            <p:nvSpPr>
              <p:cNvPr id="54388"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89"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282" name="AutoShape 2696"/>
            <p:cNvSpPr>
              <a:spLocks noChangeAspect="1" noChangeArrowheads="1"/>
            </p:cNvSpPr>
            <p:nvPr/>
          </p:nvSpPr>
          <p:spPr bwMode="auto">
            <a:xfrm rot="5400000" flipH="1">
              <a:off x="6658649" y="439781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83" name="AutoShape 2697"/>
            <p:cNvSpPr>
              <a:spLocks noChangeAspect="1" noChangeArrowheads="1"/>
            </p:cNvSpPr>
            <p:nvPr/>
          </p:nvSpPr>
          <p:spPr bwMode="auto">
            <a:xfrm flipH="1" flipV="1">
              <a:off x="6662749" y="4434833"/>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284" name="Oval 2698"/>
            <p:cNvSpPr>
              <a:spLocks noChangeAspect="1" noChangeArrowheads="1"/>
            </p:cNvSpPr>
            <p:nvPr/>
          </p:nvSpPr>
          <p:spPr bwMode="auto">
            <a:xfrm rot="5400000" flipH="1" flipV="1">
              <a:off x="6553278" y="442222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85" name="Freeform 2699"/>
            <p:cNvSpPr>
              <a:spLocks noChangeAspect="1"/>
            </p:cNvSpPr>
            <p:nvPr/>
          </p:nvSpPr>
          <p:spPr bwMode="auto">
            <a:xfrm>
              <a:off x="6568814" y="442213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86" name="Oval 2700"/>
            <p:cNvSpPr>
              <a:spLocks noChangeAspect="1" noChangeArrowheads="1"/>
            </p:cNvSpPr>
            <p:nvPr/>
          </p:nvSpPr>
          <p:spPr bwMode="auto">
            <a:xfrm rot="5400000" flipH="1" flipV="1">
              <a:off x="6620428" y="442161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87" name="Freeform 2701"/>
            <p:cNvSpPr>
              <a:spLocks noChangeAspect="1"/>
            </p:cNvSpPr>
            <p:nvPr/>
          </p:nvSpPr>
          <p:spPr bwMode="auto">
            <a:xfrm>
              <a:off x="6635965" y="442152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88" name="AutoShape 2702"/>
            <p:cNvSpPr>
              <a:spLocks noChangeAspect="1" noChangeArrowheads="1"/>
            </p:cNvSpPr>
            <p:nvPr/>
          </p:nvSpPr>
          <p:spPr bwMode="auto">
            <a:xfrm rot="5400000" flipH="1">
              <a:off x="6457576" y="43990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051" name="AutoShape 2703"/>
            <p:cNvSpPr>
              <a:spLocks noChangeAspect="1" noChangeArrowheads="1"/>
            </p:cNvSpPr>
            <p:nvPr/>
          </p:nvSpPr>
          <p:spPr bwMode="auto">
            <a:xfrm flipH="1" flipV="1">
              <a:off x="6460136" y="4435864"/>
              <a:ext cx="19031"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290" name="Group 2704"/>
            <p:cNvGrpSpPr>
              <a:grpSpLocks noChangeAspect="1"/>
            </p:cNvGrpSpPr>
            <p:nvPr/>
          </p:nvGrpSpPr>
          <p:grpSpPr bwMode="auto">
            <a:xfrm flipH="1">
              <a:off x="6463939" y="4471721"/>
              <a:ext cx="10940" cy="21770"/>
              <a:chOff x="263" y="1301"/>
              <a:chExt cx="540" cy="690"/>
            </a:xfrm>
          </p:grpSpPr>
          <p:sp>
            <p:nvSpPr>
              <p:cNvPr id="54386"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87"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291" name="Oval 2707"/>
            <p:cNvSpPr>
              <a:spLocks noChangeAspect="1" noChangeArrowheads="1"/>
            </p:cNvSpPr>
            <p:nvPr/>
          </p:nvSpPr>
          <p:spPr bwMode="auto">
            <a:xfrm rot="5400000" flipH="1" flipV="1">
              <a:off x="6486127" y="442282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92" name="Freeform 2708"/>
            <p:cNvSpPr>
              <a:spLocks noChangeAspect="1"/>
            </p:cNvSpPr>
            <p:nvPr/>
          </p:nvSpPr>
          <p:spPr bwMode="auto">
            <a:xfrm>
              <a:off x="6501664" y="442273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93" name="Freeform 2709"/>
            <p:cNvSpPr>
              <a:spLocks noChangeAspect="1"/>
            </p:cNvSpPr>
            <p:nvPr/>
          </p:nvSpPr>
          <p:spPr bwMode="auto">
            <a:xfrm flipH="1">
              <a:off x="6131583" y="447232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94" name="Freeform 2710"/>
            <p:cNvSpPr>
              <a:spLocks noChangeAspect="1"/>
            </p:cNvSpPr>
            <p:nvPr/>
          </p:nvSpPr>
          <p:spPr bwMode="auto">
            <a:xfrm flipH="1">
              <a:off x="6665390" y="4471721"/>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95" name="Freeform 2711"/>
            <p:cNvSpPr>
              <a:spLocks noChangeAspect="1"/>
            </p:cNvSpPr>
            <p:nvPr/>
          </p:nvSpPr>
          <p:spPr bwMode="auto">
            <a:xfrm flipH="1">
              <a:off x="6397166" y="447232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96" name="Freeform 2712"/>
            <p:cNvSpPr>
              <a:spLocks noChangeAspect="1"/>
            </p:cNvSpPr>
            <p:nvPr/>
          </p:nvSpPr>
          <p:spPr bwMode="auto">
            <a:xfrm flipH="1">
              <a:off x="5863359" y="4469302"/>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97" name="AutoShape 2555"/>
            <p:cNvSpPr>
              <a:spLocks noChangeAspect="1" noChangeArrowheads="1"/>
            </p:cNvSpPr>
            <p:nvPr/>
          </p:nvSpPr>
          <p:spPr bwMode="auto">
            <a:xfrm rot="10800000">
              <a:off x="6722732" y="4434228"/>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98" name="AutoShape 2556"/>
            <p:cNvSpPr>
              <a:spLocks noChangeAspect="1" noChangeArrowheads="1"/>
            </p:cNvSpPr>
            <p:nvPr/>
          </p:nvSpPr>
          <p:spPr bwMode="auto">
            <a:xfrm rot="16200000" flipV="1">
              <a:off x="6719763" y="439781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99" name="Freeform 2557"/>
            <p:cNvSpPr>
              <a:spLocks noChangeAspect="1"/>
            </p:cNvSpPr>
            <p:nvPr/>
          </p:nvSpPr>
          <p:spPr bwMode="auto">
            <a:xfrm rot="10800000" flipH="1" flipV="1">
              <a:off x="6726505" y="4472931"/>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00" name="Oval 2562"/>
            <p:cNvSpPr>
              <a:spLocks noChangeAspect="1" noChangeArrowheads="1"/>
            </p:cNvSpPr>
            <p:nvPr/>
          </p:nvSpPr>
          <p:spPr bwMode="auto">
            <a:xfrm rot="-5400000">
              <a:off x="6683051" y="442161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01" name="Freeform 2563"/>
            <p:cNvSpPr>
              <a:spLocks noChangeAspect="1"/>
            </p:cNvSpPr>
            <p:nvPr/>
          </p:nvSpPr>
          <p:spPr bwMode="auto">
            <a:xfrm rot="10669715" flipH="1" flipV="1">
              <a:off x="6698211" y="442092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02" name="AutoShape 2380"/>
            <p:cNvSpPr>
              <a:spLocks noChangeAspect="1" noChangeArrowheads="1"/>
            </p:cNvSpPr>
            <p:nvPr/>
          </p:nvSpPr>
          <p:spPr bwMode="auto">
            <a:xfrm rot="5400000" flipV="1">
              <a:off x="5779040"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03" name="AutoShape 2382"/>
            <p:cNvSpPr>
              <a:spLocks noChangeAspect="1" noChangeArrowheads="1"/>
            </p:cNvSpPr>
            <p:nvPr/>
          </p:nvSpPr>
          <p:spPr bwMode="auto">
            <a:xfrm>
              <a:off x="5785027" y="4534584"/>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04" name="AutoShape 2347"/>
            <p:cNvSpPr>
              <a:spLocks noChangeAspect="1" noChangeArrowheads="1"/>
            </p:cNvSpPr>
            <p:nvPr/>
          </p:nvSpPr>
          <p:spPr bwMode="auto">
            <a:xfrm rot="5400000" flipV="1">
              <a:off x="6047642"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05" name="AutoShape 2349"/>
            <p:cNvSpPr>
              <a:spLocks noChangeAspect="1" noChangeArrowheads="1"/>
            </p:cNvSpPr>
            <p:nvPr/>
          </p:nvSpPr>
          <p:spPr bwMode="auto">
            <a:xfrm>
              <a:off x="6053628" y="4534584"/>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06" name="AutoShape 2314"/>
            <p:cNvSpPr>
              <a:spLocks noChangeAspect="1" noChangeArrowheads="1"/>
            </p:cNvSpPr>
            <p:nvPr/>
          </p:nvSpPr>
          <p:spPr bwMode="auto">
            <a:xfrm rot="5400000" flipV="1">
              <a:off x="6316243"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07" name="AutoShape 2316"/>
            <p:cNvSpPr>
              <a:spLocks noChangeAspect="1" noChangeArrowheads="1"/>
            </p:cNvSpPr>
            <p:nvPr/>
          </p:nvSpPr>
          <p:spPr bwMode="auto">
            <a:xfrm>
              <a:off x="6322229" y="4534584"/>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08" name="Freeform 2315"/>
            <p:cNvSpPr>
              <a:spLocks noChangeAspect="1"/>
            </p:cNvSpPr>
            <p:nvPr/>
          </p:nvSpPr>
          <p:spPr bwMode="auto">
            <a:xfrm>
              <a:off x="6326002" y="4569658"/>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09" name="AutoShape 2318"/>
            <p:cNvSpPr>
              <a:spLocks noChangeAspect="1" noChangeArrowheads="1"/>
            </p:cNvSpPr>
            <p:nvPr/>
          </p:nvSpPr>
          <p:spPr bwMode="auto">
            <a:xfrm rot="5400000" flipV="1">
              <a:off x="6518071"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10" name="AutoShape 2319"/>
            <p:cNvSpPr>
              <a:spLocks noChangeAspect="1" noChangeArrowheads="1"/>
            </p:cNvSpPr>
            <p:nvPr/>
          </p:nvSpPr>
          <p:spPr bwMode="auto">
            <a:xfrm>
              <a:off x="6522171" y="4534584"/>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11" name="Freeform 2320"/>
            <p:cNvSpPr>
              <a:spLocks noChangeAspect="1"/>
            </p:cNvSpPr>
            <p:nvPr/>
          </p:nvSpPr>
          <p:spPr bwMode="auto">
            <a:xfrm>
              <a:off x="6525944" y="4569658"/>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12" name="AutoShape 2322"/>
            <p:cNvSpPr>
              <a:spLocks noChangeAspect="1" noChangeArrowheads="1"/>
            </p:cNvSpPr>
            <p:nvPr/>
          </p:nvSpPr>
          <p:spPr bwMode="auto">
            <a:xfrm rot="5400000" flipV="1">
              <a:off x="6449789"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075" name="AutoShape 2323"/>
            <p:cNvSpPr>
              <a:spLocks noChangeAspect="1" noChangeArrowheads="1"/>
            </p:cNvSpPr>
            <p:nvPr/>
          </p:nvSpPr>
          <p:spPr bwMode="auto">
            <a:xfrm>
              <a:off x="6455378" y="4534765"/>
              <a:ext cx="17444"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314" name="Group 2324"/>
            <p:cNvGrpSpPr>
              <a:grpSpLocks noChangeAspect="1"/>
            </p:cNvGrpSpPr>
            <p:nvPr/>
          </p:nvGrpSpPr>
          <p:grpSpPr bwMode="auto">
            <a:xfrm>
              <a:off x="6459170" y="4569658"/>
              <a:ext cx="9432" cy="19351"/>
              <a:chOff x="263" y="1301"/>
              <a:chExt cx="540" cy="690"/>
            </a:xfrm>
          </p:grpSpPr>
          <p:sp>
            <p:nvSpPr>
              <p:cNvPr id="54384" name="Freeform 232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85" name="Line 232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315" name="AutoShape 2328"/>
            <p:cNvSpPr>
              <a:spLocks noChangeAspect="1" noChangeArrowheads="1"/>
            </p:cNvSpPr>
            <p:nvPr/>
          </p:nvSpPr>
          <p:spPr bwMode="auto">
            <a:xfrm rot="5400000" flipV="1">
              <a:off x="6382262"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16" name="AutoShape 2329"/>
            <p:cNvSpPr>
              <a:spLocks noChangeAspect="1" noChangeArrowheads="1"/>
            </p:cNvSpPr>
            <p:nvPr/>
          </p:nvSpPr>
          <p:spPr bwMode="auto">
            <a:xfrm>
              <a:off x="6387870" y="4534584"/>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317" name="Oval 2334"/>
            <p:cNvSpPr>
              <a:spLocks noChangeAspect="1" noChangeArrowheads="1"/>
            </p:cNvSpPr>
            <p:nvPr/>
          </p:nvSpPr>
          <p:spPr bwMode="auto">
            <a:xfrm rot="5400000">
              <a:off x="6480227" y="462598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18" name="Freeform 2335"/>
            <p:cNvSpPr>
              <a:spLocks noChangeAspect="1"/>
            </p:cNvSpPr>
            <p:nvPr/>
          </p:nvSpPr>
          <p:spPr bwMode="auto">
            <a:xfrm>
              <a:off x="6496518" y="462710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19" name="Oval 2337"/>
            <p:cNvSpPr>
              <a:spLocks noChangeAspect="1" noChangeArrowheads="1"/>
            </p:cNvSpPr>
            <p:nvPr/>
          </p:nvSpPr>
          <p:spPr bwMode="auto">
            <a:xfrm rot="5400000">
              <a:off x="6413077" y="462659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20" name="Freeform 2338"/>
            <p:cNvSpPr>
              <a:spLocks noChangeAspect="1"/>
            </p:cNvSpPr>
            <p:nvPr/>
          </p:nvSpPr>
          <p:spPr bwMode="auto">
            <a:xfrm>
              <a:off x="6429368" y="462771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21" name="Oval 2340"/>
            <p:cNvSpPr>
              <a:spLocks noChangeAspect="1" noChangeArrowheads="1"/>
            </p:cNvSpPr>
            <p:nvPr/>
          </p:nvSpPr>
          <p:spPr bwMode="auto">
            <a:xfrm rot="5400000">
              <a:off x="6345926" y="462477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22" name="Freeform 2341"/>
            <p:cNvSpPr>
              <a:spLocks noChangeAspect="1"/>
            </p:cNvSpPr>
            <p:nvPr/>
          </p:nvSpPr>
          <p:spPr bwMode="auto">
            <a:xfrm>
              <a:off x="6362218" y="462589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23" name="Oval 2343"/>
            <p:cNvSpPr>
              <a:spLocks noChangeAspect="1" noChangeArrowheads="1"/>
            </p:cNvSpPr>
            <p:nvPr/>
          </p:nvSpPr>
          <p:spPr bwMode="auto">
            <a:xfrm rot="5400000">
              <a:off x="6549640" y="462719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24" name="Freeform 2344"/>
            <p:cNvSpPr>
              <a:spLocks noChangeAspect="1"/>
            </p:cNvSpPr>
            <p:nvPr/>
          </p:nvSpPr>
          <p:spPr bwMode="auto">
            <a:xfrm>
              <a:off x="6565932" y="462831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25" name="Freeform 2348"/>
            <p:cNvSpPr>
              <a:spLocks noChangeAspect="1"/>
            </p:cNvSpPr>
            <p:nvPr/>
          </p:nvSpPr>
          <p:spPr bwMode="auto">
            <a:xfrm>
              <a:off x="6057400" y="4569658"/>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26" name="AutoShape 2351"/>
            <p:cNvSpPr>
              <a:spLocks noChangeAspect="1" noChangeArrowheads="1"/>
            </p:cNvSpPr>
            <p:nvPr/>
          </p:nvSpPr>
          <p:spPr bwMode="auto">
            <a:xfrm rot="5400000" flipV="1">
              <a:off x="6249470"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27" name="AutoShape 2352"/>
            <p:cNvSpPr>
              <a:spLocks noChangeAspect="1" noChangeArrowheads="1"/>
            </p:cNvSpPr>
            <p:nvPr/>
          </p:nvSpPr>
          <p:spPr bwMode="auto">
            <a:xfrm>
              <a:off x="6253570" y="4534584"/>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28" name="Freeform 2353"/>
            <p:cNvSpPr>
              <a:spLocks noChangeAspect="1"/>
            </p:cNvSpPr>
            <p:nvPr/>
          </p:nvSpPr>
          <p:spPr bwMode="auto">
            <a:xfrm>
              <a:off x="6257342" y="4569658"/>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29" name="AutoShape 2355"/>
            <p:cNvSpPr>
              <a:spLocks noChangeAspect="1" noChangeArrowheads="1"/>
            </p:cNvSpPr>
            <p:nvPr/>
          </p:nvSpPr>
          <p:spPr bwMode="auto">
            <a:xfrm rot="5400000" flipV="1">
              <a:off x="6181188"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092" name="AutoShape 2356"/>
            <p:cNvSpPr>
              <a:spLocks noChangeAspect="1" noChangeArrowheads="1"/>
            </p:cNvSpPr>
            <p:nvPr/>
          </p:nvSpPr>
          <p:spPr bwMode="auto">
            <a:xfrm>
              <a:off x="6185775" y="4534765"/>
              <a:ext cx="19031"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331" name="Group 2357"/>
            <p:cNvGrpSpPr>
              <a:grpSpLocks noChangeAspect="1"/>
            </p:cNvGrpSpPr>
            <p:nvPr/>
          </p:nvGrpSpPr>
          <p:grpSpPr bwMode="auto">
            <a:xfrm>
              <a:off x="6190569" y="4569658"/>
              <a:ext cx="9432" cy="19351"/>
              <a:chOff x="263" y="1301"/>
              <a:chExt cx="540" cy="690"/>
            </a:xfrm>
          </p:grpSpPr>
          <p:sp>
            <p:nvSpPr>
              <p:cNvPr id="54382" name="Freeform 23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83" name="Line 23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332" name="AutoShape 2361"/>
            <p:cNvSpPr>
              <a:spLocks noChangeAspect="1" noChangeArrowheads="1"/>
            </p:cNvSpPr>
            <p:nvPr/>
          </p:nvSpPr>
          <p:spPr bwMode="auto">
            <a:xfrm rot="5400000" flipV="1">
              <a:off x="6113660"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33" name="AutoShape 2362"/>
            <p:cNvSpPr>
              <a:spLocks noChangeAspect="1" noChangeArrowheads="1"/>
            </p:cNvSpPr>
            <p:nvPr/>
          </p:nvSpPr>
          <p:spPr bwMode="auto">
            <a:xfrm>
              <a:off x="6119269" y="4534584"/>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334" name="Oval 2367"/>
            <p:cNvSpPr>
              <a:spLocks noChangeAspect="1" noChangeArrowheads="1"/>
            </p:cNvSpPr>
            <p:nvPr/>
          </p:nvSpPr>
          <p:spPr bwMode="auto">
            <a:xfrm rot="5400000">
              <a:off x="6211625" y="462598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35" name="Freeform 2368"/>
            <p:cNvSpPr>
              <a:spLocks noChangeAspect="1"/>
            </p:cNvSpPr>
            <p:nvPr/>
          </p:nvSpPr>
          <p:spPr bwMode="auto">
            <a:xfrm>
              <a:off x="6227917" y="462710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36" name="Oval 2370"/>
            <p:cNvSpPr>
              <a:spLocks noChangeAspect="1" noChangeArrowheads="1"/>
            </p:cNvSpPr>
            <p:nvPr/>
          </p:nvSpPr>
          <p:spPr bwMode="auto">
            <a:xfrm rot="5400000">
              <a:off x="6144475" y="462659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37" name="Freeform 2371"/>
            <p:cNvSpPr>
              <a:spLocks noChangeAspect="1"/>
            </p:cNvSpPr>
            <p:nvPr/>
          </p:nvSpPr>
          <p:spPr bwMode="auto">
            <a:xfrm>
              <a:off x="6160767" y="462771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38" name="Oval 2373"/>
            <p:cNvSpPr>
              <a:spLocks noChangeAspect="1" noChangeArrowheads="1"/>
            </p:cNvSpPr>
            <p:nvPr/>
          </p:nvSpPr>
          <p:spPr bwMode="auto">
            <a:xfrm rot="5400000">
              <a:off x="6077325" y="462477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39" name="Freeform 2374"/>
            <p:cNvSpPr>
              <a:spLocks noChangeAspect="1"/>
            </p:cNvSpPr>
            <p:nvPr/>
          </p:nvSpPr>
          <p:spPr bwMode="auto">
            <a:xfrm>
              <a:off x="6093617" y="462589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40" name="Oval 2376"/>
            <p:cNvSpPr>
              <a:spLocks noChangeAspect="1" noChangeArrowheads="1"/>
            </p:cNvSpPr>
            <p:nvPr/>
          </p:nvSpPr>
          <p:spPr bwMode="auto">
            <a:xfrm rot="5400000">
              <a:off x="6281040" y="462719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41" name="Freeform 2377"/>
            <p:cNvSpPr>
              <a:spLocks noChangeAspect="1"/>
            </p:cNvSpPr>
            <p:nvPr/>
          </p:nvSpPr>
          <p:spPr bwMode="auto">
            <a:xfrm>
              <a:off x="6297331" y="462831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42" name="Freeform 2381"/>
            <p:cNvSpPr>
              <a:spLocks noChangeAspect="1"/>
            </p:cNvSpPr>
            <p:nvPr/>
          </p:nvSpPr>
          <p:spPr bwMode="auto">
            <a:xfrm>
              <a:off x="5788799" y="4569658"/>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43" name="AutoShape 2384"/>
            <p:cNvSpPr>
              <a:spLocks noChangeAspect="1" noChangeArrowheads="1"/>
            </p:cNvSpPr>
            <p:nvPr/>
          </p:nvSpPr>
          <p:spPr bwMode="auto">
            <a:xfrm rot="5400000" flipV="1">
              <a:off x="5980869"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44" name="AutoShape 2385"/>
            <p:cNvSpPr>
              <a:spLocks noChangeAspect="1" noChangeArrowheads="1"/>
            </p:cNvSpPr>
            <p:nvPr/>
          </p:nvSpPr>
          <p:spPr bwMode="auto">
            <a:xfrm>
              <a:off x="5984968" y="4534584"/>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45" name="Freeform 2386"/>
            <p:cNvSpPr>
              <a:spLocks noChangeAspect="1"/>
            </p:cNvSpPr>
            <p:nvPr/>
          </p:nvSpPr>
          <p:spPr bwMode="auto">
            <a:xfrm>
              <a:off x="5988741" y="4569658"/>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46" name="AutoShape 2388"/>
            <p:cNvSpPr>
              <a:spLocks noChangeAspect="1" noChangeArrowheads="1"/>
            </p:cNvSpPr>
            <p:nvPr/>
          </p:nvSpPr>
          <p:spPr bwMode="auto">
            <a:xfrm rot="5400000" flipV="1">
              <a:off x="5912587"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109" name="AutoShape 2389"/>
            <p:cNvSpPr>
              <a:spLocks noChangeAspect="1" noChangeArrowheads="1"/>
            </p:cNvSpPr>
            <p:nvPr/>
          </p:nvSpPr>
          <p:spPr bwMode="auto">
            <a:xfrm>
              <a:off x="5917756" y="4534765"/>
              <a:ext cx="17445" cy="925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348" name="Group 2390"/>
            <p:cNvGrpSpPr>
              <a:grpSpLocks noChangeAspect="1"/>
            </p:cNvGrpSpPr>
            <p:nvPr/>
          </p:nvGrpSpPr>
          <p:grpSpPr bwMode="auto">
            <a:xfrm>
              <a:off x="5921968" y="4569658"/>
              <a:ext cx="9432" cy="19351"/>
              <a:chOff x="263" y="1301"/>
              <a:chExt cx="540" cy="690"/>
            </a:xfrm>
          </p:grpSpPr>
          <p:sp>
            <p:nvSpPr>
              <p:cNvPr id="54380" name="Freeform 2391"/>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81" name="Line 2392"/>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349" name="AutoShape 2394"/>
            <p:cNvSpPr>
              <a:spLocks noChangeAspect="1" noChangeArrowheads="1"/>
            </p:cNvSpPr>
            <p:nvPr/>
          </p:nvSpPr>
          <p:spPr bwMode="auto">
            <a:xfrm rot="5400000" flipV="1">
              <a:off x="5845059"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50" name="AutoShape 2395"/>
            <p:cNvSpPr>
              <a:spLocks noChangeAspect="1" noChangeArrowheads="1"/>
            </p:cNvSpPr>
            <p:nvPr/>
          </p:nvSpPr>
          <p:spPr bwMode="auto">
            <a:xfrm>
              <a:off x="5850668" y="4534584"/>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351" name="Oval 2400"/>
            <p:cNvSpPr>
              <a:spLocks noChangeAspect="1" noChangeArrowheads="1"/>
            </p:cNvSpPr>
            <p:nvPr/>
          </p:nvSpPr>
          <p:spPr bwMode="auto">
            <a:xfrm rot="5400000">
              <a:off x="5943024" y="462598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52" name="Freeform 2401"/>
            <p:cNvSpPr>
              <a:spLocks noChangeAspect="1"/>
            </p:cNvSpPr>
            <p:nvPr/>
          </p:nvSpPr>
          <p:spPr bwMode="auto">
            <a:xfrm>
              <a:off x="5959316" y="462710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53" name="Oval 2403"/>
            <p:cNvSpPr>
              <a:spLocks noChangeAspect="1" noChangeArrowheads="1"/>
            </p:cNvSpPr>
            <p:nvPr/>
          </p:nvSpPr>
          <p:spPr bwMode="auto">
            <a:xfrm rot="5400000">
              <a:off x="5875874" y="462659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54" name="Freeform 2404"/>
            <p:cNvSpPr>
              <a:spLocks noChangeAspect="1"/>
            </p:cNvSpPr>
            <p:nvPr/>
          </p:nvSpPr>
          <p:spPr bwMode="auto">
            <a:xfrm>
              <a:off x="5892165" y="462771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55" name="Oval 2406"/>
            <p:cNvSpPr>
              <a:spLocks noChangeAspect="1" noChangeArrowheads="1"/>
            </p:cNvSpPr>
            <p:nvPr/>
          </p:nvSpPr>
          <p:spPr bwMode="auto">
            <a:xfrm rot="5400000">
              <a:off x="5808724" y="462477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56" name="Freeform 2407"/>
            <p:cNvSpPr>
              <a:spLocks noChangeAspect="1"/>
            </p:cNvSpPr>
            <p:nvPr/>
          </p:nvSpPr>
          <p:spPr bwMode="auto">
            <a:xfrm>
              <a:off x="5825015" y="462589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57" name="Oval 2409"/>
            <p:cNvSpPr>
              <a:spLocks noChangeAspect="1" noChangeArrowheads="1"/>
            </p:cNvSpPr>
            <p:nvPr/>
          </p:nvSpPr>
          <p:spPr bwMode="auto">
            <a:xfrm rot="5400000">
              <a:off x="6012438" y="462719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58" name="Freeform 2410"/>
            <p:cNvSpPr>
              <a:spLocks noChangeAspect="1"/>
            </p:cNvSpPr>
            <p:nvPr/>
          </p:nvSpPr>
          <p:spPr bwMode="auto">
            <a:xfrm>
              <a:off x="6028730" y="462831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59" name="AutoShape 2417"/>
            <p:cNvSpPr>
              <a:spLocks noChangeAspect="1" noChangeArrowheads="1"/>
            </p:cNvSpPr>
            <p:nvPr/>
          </p:nvSpPr>
          <p:spPr bwMode="auto">
            <a:xfrm rot="5400000" flipV="1">
              <a:off x="5712267"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60" name="AutoShape 2418"/>
            <p:cNvSpPr>
              <a:spLocks noChangeAspect="1" noChangeArrowheads="1"/>
            </p:cNvSpPr>
            <p:nvPr/>
          </p:nvSpPr>
          <p:spPr bwMode="auto">
            <a:xfrm>
              <a:off x="5716368" y="4534584"/>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61" name="Freeform 2419"/>
            <p:cNvSpPr>
              <a:spLocks noChangeAspect="1"/>
            </p:cNvSpPr>
            <p:nvPr/>
          </p:nvSpPr>
          <p:spPr bwMode="auto">
            <a:xfrm>
              <a:off x="5720140" y="4569658"/>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62" name="Oval 2442"/>
            <p:cNvSpPr>
              <a:spLocks noChangeAspect="1" noChangeArrowheads="1"/>
            </p:cNvSpPr>
            <p:nvPr/>
          </p:nvSpPr>
          <p:spPr bwMode="auto">
            <a:xfrm rot="5400000">
              <a:off x="5743837" y="462719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63" name="Freeform 2443"/>
            <p:cNvSpPr>
              <a:spLocks noChangeAspect="1"/>
            </p:cNvSpPr>
            <p:nvPr/>
          </p:nvSpPr>
          <p:spPr bwMode="auto">
            <a:xfrm>
              <a:off x="5760128" y="462831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64" name="Freeform 2532"/>
            <p:cNvSpPr>
              <a:spLocks noChangeAspect="1"/>
            </p:cNvSpPr>
            <p:nvPr/>
          </p:nvSpPr>
          <p:spPr bwMode="auto">
            <a:xfrm>
              <a:off x="5854063" y="4570868"/>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65" name="Freeform 2533"/>
            <p:cNvSpPr>
              <a:spLocks noChangeAspect="1"/>
            </p:cNvSpPr>
            <p:nvPr/>
          </p:nvSpPr>
          <p:spPr bwMode="auto">
            <a:xfrm>
              <a:off x="6123042" y="4569054"/>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66" name="Freeform 2534"/>
            <p:cNvSpPr>
              <a:spLocks noChangeAspect="1"/>
            </p:cNvSpPr>
            <p:nvPr/>
          </p:nvSpPr>
          <p:spPr bwMode="auto">
            <a:xfrm>
              <a:off x="6392020" y="4567239"/>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67" name="AutoShape 2540"/>
            <p:cNvSpPr>
              <a:spLocks noChangeAspect="1" noChangeArrowheads="1"/>
            </p:cNvSpPr>
            <p:nvPr/>
          </p:nvSpPr>
          <p:spPr bwMode="auto">
            <a:xfrm>
              <a:off x="6660244" y="4534584"/>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68" name="AutoShape 2541"/>
            <p:cNvSpPr>
              <a:spLocks noChangeAspect="1" noChangeArrowheads="1"/>
            </p:cNvSpPr>
            <p:nvPr/>
          </p:nvSpPr>
          <p:spPr bwMode="auto">
            <a:xfrm rot="5400000" flipV="1">
              <a:off x="6654258"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69" name="Freeform 2542"/>
            <p:cNvSpPr>
              <a:spLocks noChangeAspect="1"/>
            </p:cNvSpPr>
            <p:nvPr/>
          </p:nvSpPr>
          <p:spPr bwMode="auto">
            <a:xfrm>
              <a:off x="6665526" y="4569658"/>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70" name="AutoShape 2543"/>
            <p:cNvSpPr>
              <a:spLocks noChangeAspect="1" noChangeArrowheads="1"/>
            </p:cNvSpPr>
            <p:nvPr/>
          </p:nvSpPr>
          <p:spPr bwMode="auto">
            <a:xfrm rot="5400000" flipV="1">
              <a:off x="6720276" y="460580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71" name="AutoShape 2544"/>
            <p:cNvSpPr>
              <a:spLocks noChangeAspect="1" noChangeArrowheads="1"/>
            </p:cNvSpPr>
            <p:nvPr/>
          </p:nvSpPr>
          <p:spPr bwMode="auto">
            <a:xfrm>
              <a:off x="6725885" y="4534584"/>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372" name="Oval 2547"/>
            <p:cNvSpPr>
              <a:spLocks noChangeAspect="1" noChangeArrowheads="1"/>
            </p:cNvSpPr>
            <p:nvPr/>
          </p:nvSpPr>
          <p:spPr bwMode="auto">
            <a:xfrm rot="5400000">
              <a:off x="6683941" y="462477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73" name="Freeform 2548"/>
            <p:cNvSpPr>
              <a:spLocks noChangeAspect="1"/>
            </p:cNvSpPr>
            <p:nvPr/>
          </p:nvSpPr>
          <p:spPr bwMode="auto">
            <a:xfrm>
              <a:off x="6700233" y="462589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74" name="AutoShape 2549"/>
            <p:cNvSpPr>
              <a:spLocks noChangeAspect="1" noChangeArrowheads="1"/>
            </p:cNvSpPr>
            <p:nvPr/>
          </p:nvSpPr>
          <p:spPr bwMode="auto">
            <a:xfrm rot="5400000" flipV="1">
              <a:off x="6588617" y="4607016"/>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375" name="AutoShape 2550"/>
            <p:cNvSpPr>
              <a:spLocks noChangeAspect="1" noChangeArrowheads="1"/>
            </p:cNvSpPr>
            <p:nvPr/>
          </p:nvSpPr>
          <p:spPr bwMode="auto">
            <a:xfrm>
              <a:off x="6592717" y="4535794"/>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376" name="Freeform 2551"/>
            <p:cNvSpPr>
              <a:spLocks noChangeAspect="1"/>
            </p:cNvSpPr>
            <p:nvPr/>
          </p:nvSpPr>
          <p:spPr bwMode="auto">
            <a:xfrm>
              <a:off x="6597998" y="4570867"/>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77" name="Oval 2552"/>
            <p:cNvSpPr>
              <a:spLocks noChangeAspect="1" noChangeArrowheads="1"/>
            </p:cNvSpPr>
            <p:nvPr/>
          </p:nvSpPr>
          <p:spPr bwMode="auto">
            <a:xfrm rot="5400000">
              <a:off x="6620186" y="4628406"/>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378" name="Freeform 2553"/>
            <p:cNvSpPr>
              <a:spLocks noChangeAspect="1"/>
            </p:cNvSpPr>
            <p:nvPr/>
          </p:nvSpPr>
          <p:spPr bwMode="auto">
            <a:xfrm>
              <a:off x="6636477" y="462952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79" name="Freeform 2554"/>
            <p:cNvSpPr>
              <a:spLocks noChangeAspect="1"/>
            </p:cNvSpPr>
            <p:nvPr/>
          </p:nvSpPr>
          <p:spPr bwMode="auto">
            <a:xfrm>
              <a:off x="6730413" y="4569054"/>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3262" name="组合 23"/>
          <p:cNvGrpSpPr>
            <a:grpSpLocks/>
          </p:cNvGrpSpPr>
          <p:nvPr/>
        </p:nvGrpSpPr>
        <p:grpSpPr bwMode="auto">
          <a:xfrm>
            <a:off x="4391025" y="4578350"/>
            <a:ext cx="1303338" cy="715963"/>
            <a:chOff x="5364088" y="4862053"/>
            <a:chExt cx="1302508" cy="715532"/>
          </a:xfrm>
        </p:grpSpPr>
        <p:sp>
          <p:nvSpPr>
            <p:cNvPr id="896" name="椭圆 895"/>
            <p:cNvSpPr/>
            <p:nvPr/>
          </p:nvSpPr>
          <p:spPr>
            <a:xfrm>
              <a:off x="5364088" y="4862053"/>
              <a:ext cx="1302508" cy="715532"/>
            </a:xfrm>
            <a:prstGeom prst="ellipse">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err="1">
                  <a:latin typeface="Times New Roman" pitchFamily="18" charset="0"/>
                  <a:cs typeface="Times New Roman" pitchFamily="18" charset="0"/>
                </a:rPr>
                <a:t>miRISC</a:t>
              </a:r>
              <a:endParaRPr lang="zh-CN" altLang="en-US" sz="1600" b="1" dirty="0">
                <a:latin typeface="Times New Roman" pitchFamily="18" charset="0"/>
                <a:cs typeface="Times New Roman" pitchFamily="18" charset="0"/>
              </a:endParaRPr>
            </a:p>
          </p:txBody>
        </p:sp>
        <p:grpSp>
          <p:nvGrpSpPr>
            <p:cNvPr id="54135" name="组合 896"/>
            <p:cNvGrpSpPr>
              <a:grpSpLocks/>
            </p:cNvGrpSpPr>
            <p:nvPr/>
          </p:nvGrpSpPr>
          <p:grpSpPr bwMode="auto">
            <a:xfrm>
              <a:off x="5497253" y="5410709"/>
              <a:ext cx="1057805" cy="118225"/>
              <a:chOff x="5497253" y="5733256"/>
              <a:chExt cx="1057805" cy="118225"/>
            </a:xfrm>
          </p:grpSpPr>
          <p:sp>
            <p:nvSpPr>
              <p:cNvPr id="54136" name="AutoShape 2586"/>
              <p:cNvSpPr>
                <a:spLocks noChangeAspect="1" noChangeArrowheads="1"/>
              </p:cNvSpPr>
              <p:nvPr/>
            </p:nvSpPr>
            <p:spPr bwMode="auto">
              <a:xfrm rot="5400000" flipH="1">
                <a:off x="5982633"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37" name="AutoShape 2587"/>
              <p:cNvSpPr>
                <a:spLocks noChangeAspect="1" noChangeArrowheads="1"/>
              </p:cNvSpPr>
              <p:nvPr/>
            </p:nvSpPr>
            <p:spPr bwMode="auto">
              <a:xfrm flipH="1" flipV="1">
                <a:off x="5985224" y="5757143"/>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138" name="AutoShape 2588"/>
              <p:cNvSpPr>
                <a:spLocks noChangeAspect="1" noChangeArrowheads="1"/>
              </p:cNvSpPr>
              <p:nvPr/>
            </p:nvSpPr>
            <p:spPr bwMode="auto">
              <a:xfrm rot="5400000" flipH="1">
                <a:off x="5714031"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39" name="AutoShape 2589"/>
              <p:cNvSpPr>
                <a:spLocks noChangeAspect="1" noChangeArrowheads="1"/>
              </p:cNvSpPr>
              <p:nvPr/>
            </p:nvSpPr>
            <p:spPr bwMode="auto">
              <a:xfrm flipH="1" flipV="1">
                <a:off x="5716623" y="5757143"/>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140" name="Freeform 2632"/>
              <p:cNvSpPr>
                <a:spLocks noChangeAspect="1"/>
              </p:cNvSpPr>
              <p:nvPr/>
            </p:nvSpPr>
            <p:spPr bwMode="auto">
              <a:xfrm flipV="1">
                <a:off x="5722282" y="5795240"/>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41" name="AutoShape 2633"/>
              <p:cNvSpPr>
                <a:spLocks noChangeAspect="1" noChangeArrowheads="1"/>
              </p:cNvSpPr>
              <p:nvPr/>
            </p:nvSpPr>
            <p:spPr bwMode="auto">
              <a:xfrm rot="5400000" flipH="1">
                <a:off x="5512204"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42" name="AutoShape 2634"/>
              <p:cNvSpPr>
                <a:spLocks noChangeAspect="1" noChangeArrowheads="1"/>
              </p:cNvSpPr>
              <p:nvPr/>
            </p:nvSpPr>
            <p:spPr bwMode="auto">
              <a:xfrm flipH="1" flipV="1">
                <a:off x="5517436" y="5757143"/>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143" name="Freeform 2635"/>
              <p:cNvSpPr>
                <a:spLocks noChangeAspect="1"/>
              </p:cNvSpPr>
              <p:nvPr/>
            </p:nvSpPr>
            <p:spPr bwMode="auto">
              <a:xfrm>
                <a:off x="5521208" y="579524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44" name="AutoShape 2636"/>
              <p:cNvSpPr>
                <a:spLocks noChangeAspect="1" noChangeArrowheads="1"/>
              </p:cNvSpPr>
              <p:nvPr/>
            </p:nvSpPr>
            <p:spPr bwMode="auto">
              <a:xfrm rot="5400000" flipH="1">
                <a:off x="5580485"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907" name="AutoShape 2637"/>
              <p:cNvSpPr>
                <a:spLocks noChangeAspect="1" noChangeArrowheads="1"/>
              </p:cNvSpPr>
              <p:nvPr/>
            </p:nvSpPr>
            <p:spPr bwMode="auto">
              <a:xfrm flipH="1" flipV="1">
                <a:off x="5584610" y="5757344"/>
                <a:ext cx="17451" cy="920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146" name="Group 2638"/>
              <p:cNvGrpSpPr>
                <a:grpSpLocks noChangeAspect="1"/>
              </p:cNvGrpSpPr>
              <p:nvPr/>
            </p:nvGrpSpPr>
            <p:grpSpPr bwMode="auto">
              <a:xfrm flipH="1">
                <a:off x="5589113" y="5795240"/>
                <a:ext cx="9431" cy="19351"/>
                <a:chOff x="263" y="1301"/>
                <a:chExt cx="540" cy="690"/>
              </a:xfrm>
            </p:grpSpPr>
            <p:sp>
              <p:nvSpPr>
                <p:cNvPr id="54222" name="Freeform 26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23" name="Line 26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147" name="AutoShape 2641"/>
              <p:cNvSpPr>
                <a:spLocks noChangeAspect="1" noChangeArrowheads="1"/>
              </p:cNvSpPr>
              <p:nvPr/>
            </p:nvSpPr>
            <p:spPr bwMode="auto">
              <a:xfrm rot="5400000" flipH="1">
                <a:off x="5648013"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48" name="AutoShape 2642"/>
              <p:cNvSpPr>
                <a:spLocks noChangeAspect="1" noChangeArrowheads="1"/>
              </p:cNvSpPr>
              <p:nvPr/>
            </p:nvSpPr>
            <p:spPr bwMode="auto">
              <a:xfrm flipH="1" flipV="1">
                <a:off x="5652114" y="5757142"/>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149" name="Oval 2643"/>
              <p:cNvSpPr>
                <a:spLocks noChangeAspect="1" noChangeArrowheads="1"/>
              </p:cNvSpPr>
              <p:nvPr/>
            </p:nvSpPr>
            <p:spPr bwMode="auto">
              <a:xfrm rot="5400000" flipH="1" flipV="1">
                <a:off x="5542641"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50" name="Freeform 2644"/>
              <p:cNvSpPr>
                <a:spLocks noChangeAspect="1"/>
              </p:cNvSpPr>
              <p:nvPr/>
            </p:nvSpPr>
            <p:spPr bwMode="auto">
              <a:xfrm>
                <a:off x="5558178"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51" name="Oval 2645"/>
              <p:cNvSpPr>
                <a:spLocks noChangeAspect="1" noChangeArrowheads="1"/>
              </p:cNvSpPr>
              <p:nvPr/>
            </p:nvSpPr>
            <p:spPr bwMode="auto">
              <a:xfrm rot="5400000" flipH="1" flipV="1">
                <a:off x="5609791" y="574392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52" name="Freeform 2646"/>
              <p:cNvSpPr>
                <a:spLocks noChangeAspect="1"/>
              </p:cNvSpPr>
              <p:nvPr/>
            </p:nvSpPr>
            <p:spPr bwMode="auto">
              <a:xfrm>
                <a:off x="5625329" y="574383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53" name="Oval 2647"/>
              <p:cNvSpPr>
                <a:spLocks noChangeAspect="1" noChangeArrowheads="1"/>
              </p:cNvSpPr>
              <p:nvPr/>
            </p:nvSpPr>
            <p:spPr bwMode="auto">
              <a:xfrm rot="5400000" flipH="1" flipV="1">
                <a:off x="5676942" y="574574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54" name="Freeform 2648"/>
              <p:cNvSpPr>
                <a:spLocks noChangeAspect="1"/>
              </p:cNvSpPr>
              <p:nvPr/>
            </p:nvSpPr>
            <p:spPr bwMode="auto">
              <a:xfrm>
                <a:off x="5692479" y="57456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55" name="Freeform 2651"/>
              <p:cNvSpPr>
                <a:spLocks noChangeAspect="1"/>
              </p:cNvSpPr>
              <p:nvPr/>
            </p:nvSpPr>
            <p:spPr bwMode="auto">
              <a:xfrm>
                <a:off x="5989374" y="5795240"/>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56" name="AutoShape 2652"/>
              <p:cNvSpPr>
                <a:spLocks noChangeAspect="1" noChangeArrowheads="1"/>
              </p:cNvSpPr>
              <p:nvPr/>
            </p:nvSpPr>
            <p:spPr bwMode="auto">
              <a:xfrm rot="5400000" flipH="1">
                <a:off x="5780804"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57" name="AutoShape 2653"/>
              <p:cNvSpPr>
                <a:spLocks noChangeAspect="1" noChangeArrowheads="1"/>
              </p:cNvSpPr>
              <p:nvPr/>
            </p:nvSpPr>
            <p:spPr bwMode="auto">
              <a:xfrm flipH="1" flipV="1">
                <a:off x="5786036" y="5757143"/>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158" name="Freeform 2654"/>
              <p:cNvSpPr>
                <a:spLocks noChangeAspect="1"/>
              </p:cNvSpPr>
              <p:nvPr/>
            </p:nvSpPr>
            <p:spPr bwMode="auto">
              <a:xfrm>
                <a:off x="5789809" y="579524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59" name="AutoShape 2655"/>
              <p:cNvSpPr>
                <a:spLocks noChangeAspect="1" noChangeArrowheads="1"/>
              </p:cNvSpPr>
              <p:nvPr/>
            </p:nvSpPr>
            <p:spPr bwMode="auto">
              <a:xfrm rot="5400000" flipH="1">
                <a:off x="5849086"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922" name="AutoShape 2656"/>
              <p:cNvSpPr>
                <a:spLocks noChangeAspect="1" noChangeArrowheads="1"/>
              </p:cNvSpPr>
              <p:nvPr/>
            </p:nvSpPr>
            <p:spPr bwMode="auto">
              <a:xfrm flipH="1" flipV="1">
                <a:off x="5852727" y="5757344"/>
                <a:ext cx="19038" cy="920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161" name="Group 2657"/>
              <p:cNvGrpSpPr>
                <a:grpSpLocks noChangeAspect="1"/>
              </p:cNvGrpSpPr>
              <p:nvPr/>
            </p:nvGrpSpPr>
            <p:grpSpPr bwMode="auto">
              <a:xfrm flipH="1">
                <a:off x="5857714" y="5795240"/>
                <a:ext cx="9431" cy="19351"/>
                <a:chOff x="263" y="1301"/>
                <a:chExt cx="540" cy="690"/>
              </a:xfrm>
            </p:grpSpPr>
            <p:sp>
              <p:nvSpPr>
                <p:cNvPr id="54220" name="Freeform 26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21" name="Line 26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162" name="AutoShape 2660"/>
              <p:cNvSpPr>
                <a:spLocks noChangeAspect="1" noChangeArrowheads="1"/>
              </p:cNvSpPr>
              <p:nvPr/>
            </p:nvSpPr>
            <p:spPr bwMode="auto">
              <a:xfrm rot="5400000" flipH="1">
                <a:off x="5916614"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63" name="AutoShape 2661"/>
              <p:cNvSpPr>
                <a:spLocks noChangeAspect="1" noChangeArrowheads="1"/>
              </p:cNvSpPr>
              <p:nvPr/>
            </p:nvSpPr>
            <p:spPr bwMode="auto">
              <a:xfrm flipH="1" flipV="1">
                <a:off x="5920715" y="5757142"/>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164" name="Oval 2662"/>
              <p:cNvSpPr>
                <a:spLocks noChangeAspect="1" noChangeArrowheads="1"/>
              </p:cNvSpPr>
              <p:nvPr/>
            </p:nvSpPr>
            <p:spPr bwMode="auto">
              <a:xfrm rot="5400000" flipH="1" flipV="1">
                <a:off x="5811243"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65" name="Freeform 2663"/>
              <p:cNvSpPr>
                <a:spLocks noChangeAspect="1"/>
              </p:cNvSpPr>
              <p:nvPr/>
            </p:nvSpPr>
            <p:spPr bwMode="auto">
              <a:xfrm>
                <a:off x="5826780"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66" name="Oval 2664"/>
              <p:cNvSpPr>
                <a:spLocks noChangeAspect="1" noChangeArrowheads="1"/>
              </p:cNvSpPr>
              <p:nvPr/>
            </p:nvSpPr>
            <p:spPr bwMode="auto">
              <a:xfrm rot="5400000" flipH="1" flipV="1">
                <a:off x="5878393" y="574392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67" name="Freeform 2665"/>
              <p:cNvSpPr>
                <a:spLocks noChangeAspect="1"/>
              </p:cNvSpPr>
              <p:nvPr/>
            </p:nvSpPr>
            <p:spPr bwMode="auto">
              <a:xfrm>
                <a:off x="5893930"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68" name="Oval 2666"/>
              <p:cNvSpPr>
                <a:spLocks noChangeAspect="1" noChangeArrowheads="1"/>
              </p:cNvSpPr>
              <p:nvPr/>
            </p:nvSpPr>
            <p:spPr bwMode="auto">
              <a:xfrm rot="5400000" flipH="1" flipV="1">
                <a:off x="5945543" y="574574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69" name="Freeform 2667"/>
              <p:cNvSpPr>
                <a:spLocks noChangeAspect="1"/>
              </p:cNvSpPr>
              <p:nvPr/>
            </p:nvSpPr>
            <p:spPr bwMode="auto">
              <a:xfrm>
                <a:off x="5961080" y="57456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70" name="Oval 2668"/>
              <p:cNvSpPr>
                <a:spLocks noChangeAspect="1" noChangeArrowheads="1"/>
              </p:cNvSpPr>
              <p:nvPr/>
            </p:nvSpPr>
            <p:spPr bwMode="auto">
              <a:xfrm rot="5400000" flipH="1" flipV="1">
                <a:off x="5741829" y="574332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71" name="Freeform 2669"/>
              <p:cNvSpPr>
                <a:spLocks noChangeAspect="1"/>
              </p:cNvSpPr>
              <p:nvPr/>
            </p:nvSpPr>
            <p:spPr bwMode="auto">
              <a:xfrm>
                <a:off x="5757366" y="574323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72" name="AutoShape 2670"/>
              <p:cNvSpPr>
                <a:spLocks noChangeAspect="1" noChangeArrowheads="1"/>
              </p:cNvSpPr>
              <p:nvPr/>
            </p:nvSpPr>
            <p:spPr bwMode="auto">
              <a:xfrm rot="5400000" flipH="1">
                <a:off x="6115424"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73" name="AutoShape 2671"/>
              <p:cNvSpPr>
                <a:spLocks noChangeAspect="1" noChangeArrowheads="1"/>
              </p:cNvSpPr>
              <p:nvPr/>
            </p:nvSpPr>
            <p:spPr bwMode="auto">
              <a:xfrm flipH="1" flipV="1">
                <a:off x="6119902" y="575774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174" name="Freeform 2672"/>
              <p:cNvSpPr>
                <a:spLocks noChangeAspect="1"/>
              </p:cNvSpPr>
              <p:nvPr/>
            </p:nvSpPr>
            <p:spPr bwMode="auto">
              <a:xfrm>
                <a:off x="6122920" y="5795845"/>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75" name="AutoShape 2673"/>
              <p:cNvSpPr>
                <a:spLocks noChangeAspect="1" noChangeArrowheads="1"/>
              </p:cNvSpPr>
              <p:nvPr/>
            </p:nvSpPr>
            <p:spPr bwMode="auto">
              <a:xfrm rot="5400000" flipH="1">
                <a:off x="6047143"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938" name="AutoShape 2674"/>
              <p:cNvSpPr>
                <a:spLocks noChangeAspect="1" noChangeArrowheads="1"/>
              </p:cNvSpPr>
              <p:nvPr/>
            </p:nvSpPr>
            <p:spPr bwMode="auto">
              <a:xfrm flipH="1" flipV="1">
                <a:off x="6051038" y="5757344"/>
                <a:ext cx="19038" cy="920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177" name="Group 2675"/>
              <p:cNvGrpSpPr>
                <a:grpSpLocks noChangeAspect="1"/>
              </p:cNvGrpSpPr>
              <p:nvPr/>
            </p:nvGrpSpPr>
            <p:grpSpPr bwMode="auto">
              <a:xfrm flipH="1">
                <a:off x="6055015" y="5795846"/>
                <a:ext cx="9431" cy="19351"/>
                <a:chOff x="263" y="1301"/>
                <a:chExt cx="540" cy="690"/>
              </a:xfrm>
            </p:grpSpPr>
            <p:sp>
              <p:nvSpPr>
                <p:cNvPr id="54218" name="Freeform 267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19" name="Line 267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178" name="AutoShape 2678"/>
              <p:cNvSpPr>
                <a:spLocks noChangeAspect="1" noChangeArrowheads="1"/>
              </p:cNvSpPr>
              <p:nvPr/>
            </p:nvSpPr>
            <p:spPr bwMode="auto">
              <a:xfrm rot="5400000" flipH="1">
                <a:off x="6182575"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79" name="AutoShape 2679"/>
              <p:cNvSpPr>
                <a:spLocks noChangeAspect="1" noChangeArrowheads="1"/>
              </p:cNvSpPr>
              <p:nvPr/>
            </p:nvSpPr>
            <p:spPr bwMode="auto">
              <a:xfrm flipH="1" flipV="1">
                <a:off x="6186675" y="5757748"/>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180" name="Oval 2680"/>
              <p:cNvSpPr>
                <a:spLocks noChangeAspect="1" noChangeArrowheads="1"/>
              </p:cNvSpPr>
              <p:nvPr/>
            </p:nvSpPr>
            <p:spPr bwMode="auto">
              <a:xfrm rot="5400000" flipH="1" flipV="1">
                <a:off x="6145108" y="574513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81" name="Freeform 2681"/>
              <p:cNvSpPr>
                <a:spLocks noChangeAspect="1"/>
              </p:cNvSpPr>
              <p:nvPr/>
            </p:nvSpPr>
            <p:spPr bwMode="auto">
              <a:xfrm>
                <a:off x="6160645"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82" name="Oval 2682"/>
              <p:cNvSpPr>
                <a:spLocks noChangeAspect="1" noChangeArrowheads="1"/>
              </p:cNvSpPr>
              <p:nvPr/>
            </p:nvSpPr>
            <p:spPr bwMode="auto">
              <a:xfrm rot="5400000" flipH="1" flipV="1">
                <a:off x="6076449"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83" name="Freeform 2683"/>
              <p:cNvSpPr>
                <a:spLocks noChangeAspect="1"/>
              </p:cNvSpPr>
              <p:nvPr/>
            </p:nvSpPr>
            <p:spPr bwMode="auto">
              <a:xfrm>
                <a:off x="6091986"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84" name="Oval 2684"/>
              <p:cNvSpPr>
                <a:spLocks noChangeAspect="1" noChangeArrowheads="1"/>
              </p:cNvSpPr>
              <p:nvPr/>
            </p:nvSpPr>
            <p:spPr bwMode="auto">
              <a:xfrm rot="5400000" flipH="1" flipV="1">
                <a:off x="6211504" y="574634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85" name="Freeform 2685"/>
              <p:cNvSpPr>
                <a:spLocks noChangeAspect="1"/>
              </p:cNvSpPr>
              <p:nvPr/>
            </p:nvSpPr>
            <p:spPr bwMode="auto">
              <a:xfrm>
                <a:off x="6227041" y="574625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86" name="Oval 2686"/>
              <p:cNvSpPr>
                <a:spLocks noChangeAspect="1" noChangeArrowheads="1"/>
              </p:cNvSpPr>
              <p:nvPr/>
            </p:nvSpPr>
            <p:spPr bwMode="auto">
              <a:xfrm rot="5400000" flipH="1" flipV="1">
                <a:off x="6010053" y="574392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87" name="Freeform 2687"/>
              <p:cNvSpPr>
                <a:spLocks noChangeAspect="1"/>
              </p:cNvSpPr>
              <p:nvPr/>
            </p:nvSpPr>
            <p:spPr bwMode="auto">
              <a:xfrm>
                <a:off x="6025590"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88" name="AutoShape 2688"/>
              <p:cNvSpPr>
                <a:spLocks noChangeAspect="1" noChangeArrowheads="1"/>
              </p:cNvSpPr>
              <p:nvPr/>
            </p:nvSpPr>
            <p:spPr bwMode="auto">
              <a:xfrm rot="5400000" flipH="1">
                <a:off x="6315366"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89" name="AutoShape 2689"/>
              <p:cNvSpPr>
                <a:spLocks noChangeAspect="1" noChangeArrowheads="1"/>
              </p:cNvSpPr>
              <p:nvPr/>
            </p:nvSpPr>
            <p:spPr bwMode="auto">
              <a:xfrm flipH="1" flipV="1">
                <a:off x="6320598" y="575774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190" name="Freeform 2690"/>
              <p:cNvSpPr>
                <a:spLocks noChangeAspect="1"/>
              </p:cNvSpPr>
              <p:nvPr/>
            </p:nvSpPr>
            <p:spPr bwMode="auto">
              <a:xfrm>
                <a:off x="6324748" y="5796450"/>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91" name="AutoShape 2691"/>
              <p:cNvSpPr>
                <a:spLocks noChangeAspect="1" noChangeArrowheads="1"/>
              </p:cNvSpPr>
              <p:nvPr/>
            </p:nvSpPr>
            <p:spPr bwMode="auto">
              <a:xfrm rot="5400000" flipH="1">
                <a:off x="6383648"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954" name="AutoShape 2692"/>
              <p:cNvSpPr>
                <a:spLocks noChangeAspect="1" noChangeArrowheads="1"/>
              </p:cNvSpPr>
              <p:nvPr/>
            </p:nvSpPr>
            <p:spPr bwMode="auto">
              <a:xfrm flipH="1" flipV="1">
                <a:off x="6388960" y="5757344"/>
                <a:ext cx="17452" cy="920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193" name="Group 2693"/>
              <p:cNvGrpSpPr>
                <a:grpSpLocks noChangeAspect="1"/>
              </p:cNvGrpSpPr>
              <p:nvPr/>
            </p:nvGrpSpPr>
            <p:grpSpPr bwMode="auto">
              <a:xfrm flipH="1">
                <a:off x="6391522" y="5795846"/>
                <a:ext cx="9431" cy="19351"/>
                <a:chOff x="263" y="1301"/>
                <a:chExt cx="540" cy="690"/>
              </a:xfrm>
            </p:grpSpPr>
            <p:sp>
              <p:nvSpPr>
                <p:cNvPr id="54216"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17"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194" name="AutoShape 2696"/>
              <p:cNvSpPr>
                <a:spLocks noChangeAspect="1" noChangeArrowheads="1"/>
              </p:cNvSpPr>
              <p:nvPr/>
            </p:nvSpPr>
            <p:spPr bwMode="auto">
              <a:xfrm rot="5400000" flipH="1">
                <a:off x="6451176"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95" name="AutoShape 2697"/>
              <p:cNvSpPr>
                <a:spLocks noChangeAspect="1" noChangeArrowheads="1"/>
              </p:cNvSpPr>
              <p:nvPr/>
            </p:nvSpPr>
            <p:spPr bwMode="auto">
              <a:xfrm flipH="1" flipV="1">
                <a:off x="6455276" y="5757748"/>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4196" name="Oval 2698"/>
              <p:cNvSpPr>
                <a:spLocks noChangeAspect="1" noChangeArrowheads="1"/>
              </p:cNvSpPr>
              <p:nvPr/>
            </p:nvSpPr>
            <p:spPr bwMode="auto">
              <a:xfrm rot="5400000" flipH="1" flipV="1">
                <a:off x="6345805" y="574513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97" name="Freeform 2699"/>
              <p:cNvSpPr>
                <a:spLocks noChangeAspect="1"/>
              </p:cNvSpPr>
              <p:nvPr/>
            </p:nvSpPr>
            <p:spPr bwMode="auto">
              <a:xfrm>
                <a:off x="6361341"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98" name="Oval 2700"/>
              <p:cNvSpPr>
                <a:spLocks noChangeAspect="1" noChangeArrowheads="1"/>
              </p:cNvSpPr>
              <p:nvPr/>
            </p:nvSpPr>
            <p:spPr bwMode="auto">
              <a:xfrm rot="5400000" flipH="1" flipV="1">
                <a:off x="6412955"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99" name="Freeform 2701"/>
              <p:cNvSpPr>
                <a:spLocks noChangeAspect="1"/>
              </p:cNvSpPr>
              <p:nvPr/>
            </p:nvSpPr>
            <p:spPr bwMode="auto">
              <a:xfrm>
                <a:off x="6428492"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00" name="AutoShape 2702"/>
              <p:cNvSpPr>
                <a:spLocks noChangeAspect="1" noChangeArrowheads="1"/>
              </p:cNvSpPr>
              <p:nvPr/>
            </p:nvSpPr>
            <p:spPr bwMode="auto">
              <a:xfrm rot="5400000" flipH="1">
                <a:off x="6250103" y="572193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963" name="AutoShape 2703"/>
              <p:cNvSpPr>
                <a:spLocks noChangeAspect="1" noChangeArrowheads="1"/>
              </p:cNvSpPr>
              <p:nvPr/>
            </p:nvSpPr>
            <p:spPr bwMode="auto">
              <a:xfrm flipH="1" flipV="1">
                <a:off x="6254109" y="5758930"/>
                <a:ext cx="17451" cy="9202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202" name="Group 2704"/>
              <p:cNvGrpSpPr>
                <a:grpSpLocks noChangeAspect="1"/>
              </p:cNvGrpSpPr>
              <p:nvPr/>
            </p:nvGrpSpPr>
            <p:grpSpPr bwMode="auto">
              <a:xfrm flipH="1">
                <a:off x="6256466" y="5794636"/>
                <a:ext cx="10940" cy="21770"/>
                <a:chOff x="263" y="1301"/>
                <a:chExt cx="540" cy="690"/>
              </a:xfrm>
            </p:grpSpPr>
            <p:sp>
              <p:nvSpPr>
                <p:cNvPr id="54214"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15"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203" name="Oval 2707"/>
              <p:cNvSpPr>
                <a:spLocks noChangeAspect="1" noChangeArrowheads="1"/>
              </p:cNvSpPr>
              <p:nvPr/>
            </p:nvSpPr>
            <p:spPr bwMode="auto">
              <a:xfrm rot="5400000" flipH="1" flipV="1">
                <a:off x="6278654" y="574574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04" name="Freeform 2708"/>
              <p:cNvSpPr>
                <a:spLocks noChangeAspect="1"/>
              </p:cNvSpPr>
              <p:nvPr/>
            </p:nvSpPr>
            <p:spPr bwMode="auto">
              <a:xfrm>
                <a:off x="6294191" y="57456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05" name="Freeform 2709"/>
              <p:cNvSpPr>
                <a:spLocks noChangeAspect="1"/>
              </p:cNvSpPr>
              <p:nvPr/>
            </p:nvSpPr>
            <p:spPr bwMode="auto">
              <a:xfrm flipH="1">
                <a:off x="5924110" y="5795241"/>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06" name="Freeform 2710"/>
              <p:cNvSpPr>
                <a:spLocks noChangeAspect="1"/>
              </p:cNvSpPr>
              <p:nvPr/>
            </p:nvSpPr>
            <p:spPr bwMode="auto">
              <a:xfrm flipH="1">
                <a:off x="6457917" y="579463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07" name="Freeform 2711"/>
              <p:cNvSpPr>
                <a:spLocks noChangeAspect="1"/>
              </p:cNvSpPr>
              <p:nvPr/>
            </p:nvSpPr>
            <p:spPr bwMode="auto">
              <a:xfrm flipH="1">
                <a:off x="6189693" y="5795241"/>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08" name="Freeform 2712"/>
              <p:cNvSpPr>
                <a:spLocks noChangeAspect="1"/>
              </p:cNvSpPr>
              <p:nvPr/>
            </p:nvSpPr>
            <p:spPr bwMode="auto">
              <a:xfrm flipH="1">
                <a:off x="5655886" y="5792217"/>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09" name="AutoShape 2555"/>
              <p:cNvSpPr>
                <a:spLocks noChangeAspect="1" noChangeArrowheads="1"/>
              </p:cNvSpPr>
              <p:nvPr/>
            </p:nvSpPr>
            <p:spPr bwMode="auto">
              <a:xfrm rot="10800000">
                <a:off x="6515259" y="5757143"/>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210" name="AutoShape 2556"/>
              <p:cNvSpPr>
                <a:spLocks noChangeAspect="1" noChangeArrowheads="1"/>
              </p:cNvSpPr>
              <p:nvPr/>
            </p:nvSpPr>
            <p:spPr bwMode="auto">
              <a:xfrm rot="16200000" flipV="1">
                <a:off x="6512290"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211" name="Freeform 2557"/>
              <p:cNvSpPr>
                <a:spLocks noChangeAspect="1"/>
              </p:cNvSpPr>
              <p:nvPr/>
            </p:nvSpPr>
            <p:spPr bwMode="auto">
              <a:xfrm rot="10800000" flipH="1" flipV="1">
                <a:off x="6519032" y="5795846"/>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212" name="Oval 2562"/>
              <p:cNvSpPr>
                <a:spLocks noChangeAspect="1" noChangeArrowheads="1"/>
              </p:cNvSpPr>
              <p:nvPr/>
            </p:nvSpPr>
            <p:spPr bwMode="auto">
              <a:xfrm rot="-5400000">
                <a:off x="6475578"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213" name="Freeform 2563"/>
              <p:cNvSpPr>
                <a:spLocks noChangeAspect="1"/>
              </p:cNvSpPr>
              <p:nvPr/>
            </p:nvSpPr>
            <p:spPr bwMode="auto">
              <a:xfrm rot="10669715" flipH="1" flipV="1">
                <a:off x="6490738" y="574383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grpSp>
        <p:nvGrpSpPr>
          <p:cNvPr id="53263" name="组合 24"/>
          <p:cNvGrpSpPr>
            <a:grpSpLocks/>
          </p:cNvGrpSpPr>
          <p:nvPr/>
        </p:nvGrpSpPr>
        <p:grpSpPr bwMode="auto">
          <a:xfrm>
            <a:off x="495300" y="5610225"/>
            <a:ext cx="6726238" cy="555625"/>
            <a:chOff x="272675" y="5232015"/>
            <a:chExt cx="6725944" cy="554942"/>
          </a:xfrm>
        </p:grpSpPr>
        <p:sp>
          <p:nvSpPr>
            <p:cNvPr id="354" name="椭圆 353"/>
            <p:cNvSpPr/>
            <p:nvPr/>
          </p:nvSpPr>
          <p:spPr>
            <a:xfrm>
              <a:off x="272675" y="5232015"/>
              <a:ext cx="1585844" cy="547015"/>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latin typeface="Times New Roman" pitchFamily="18" charset="0"/>
                  <a:cs typeface="Times New Roman" pitchFamily="18" charset="0"/>
                </a:rPr>
                <a:t>Ribosome</a:t>
              </a:r>
              <a:endParaRPr lang="zh-CN" altLang="en-US" sz="1600" b="1" dirty="0">
                <a:latin typeface="Times New Roman" pitchFamily="18" charset="0"/>
                <a:cs typeface="Times New Roman" pitchFamily="18" charset="0"/>
              </a:endParaRPr>
            </a:p>
          </p:txBody>
        </p:sp>
        <p:grpSp>
          <p:nvGrpSpPr>
            <p:cNvPr id="53593" name="组合 354"/>
            <p:cNvGrpSpPr>
              <a:grpSpLocks/>
            </p:cNvGrpSpPr>
            <p:nvPr/>
          </p:nvGrpSpPr>
          <p:grpSpPr bwMode="auto">
            <a:xfrm>
              <a:off x="413792" y="5661248"/>
              <a:ext cx="4347754" cy="125709"/>
              <a:chOff x="1691680" y="5724126"/>
              <a:chExt cx="4347754" cy="125709"/>
            </a:xfrm>
          </p:grpSpPr>
          <p:grpSp>
            <p:nvGrpSpPr>
              <p:cNvPr id="53774" name="Group 3738"/>
              <p:cNvGrpSpPr>
                <a:grpSpLocks/>
              </p:cNvGrpSpPr>
              <p:nvPr/>
            </p:nvGrpSpPr>
            <p:grpSpPr bwMode="auto">
              <a:xfrm>
                <a:off x="1691680" y="5724126"/>
                <a:ext cx="2210595" cy="125709"/>
                <a:chOff x="0" y="744"/>
                <a:chExt cx="5715" cy="197"/>
              </a:xfrm>
            </p:grpSpPr>
            <p:sp>
              <p:nvSpPr>
                <p:cNvPr id="53955" name="AutoShape 2981"/>
                <p:cNvSpPr>
                  <a:spLocks noChangeAspect="1" noChangeArrowheads="1"/>
                </p:cNvSpPr>
                <p:nvPr/>
              </p:nvSpPr>
              <p:spPr bwMode="auto">
                <a:xfrm rot="5400000" flipV="1">
                  <a:off x="164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56" name="AutoShape 2982"/>
                <p:cNvSpPr>
                  <a:spLocks noChangeAspect="1" noChangeArrowheads="1"/>
                </p:cNvSpPr>
                <p:nvPr/>
              </p:nvSpPr>
              <p:spPr bwMode="auto">
                <a:xfrm>
                  <a:off x="1647"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957" name="AutoShape 2983"/>
                <p:cNvSpPr>
                  <a:spLocks noChangeAspect="1" noChangeArrowheads="1"/>
                </p:cNvSpPr>
                <p:nvPr/>
              </p:nvSpPr>
              <p:spPr bwMode="auto">
                <a:xfrm rot="5400000" flipV="1">
                  <a:off x="2357"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58" name="AutoShape 2984"/>
                <p:cNvSpPr>
                  <a:spLocks noChangeAspect="1" noChangeArrowheads="1"/>
                </p:cNvSpPr>
                <p:nvPr/>
              </p:nvSpPr>
              <p:spPr bwMode="auto">
                <a:xfrm>
                  <a:off x="2359"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959" name="AutoShape 2985"/>
                <p:cNvSpPr>
                  <a:spLocks noChangeAspect="1" noChangeArrowheads="1"/>
                </p:cNvSpPr>
                <p:nvPr/>
              </p:nvSpPr>
              <p:spPr bwMode="auto">
                <a:xfrm rot="5400000" flipV="1">
                  <a:off x="306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60" name="AutoShape 2986"/>
                <p:cNvSpPr>
                  <a:spLocks noChangeAspect="1" noChangeArrowheads="1"/>
                </p:cNvSpPr>
                <p:nvPr/>
              </p:nvSpPr>
              <p:spPr bwMode="auto">
                <a:xfrm>
                  <a:off x="3071"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961" name="AutoShape 2987"/>
                <p:cNvSpPr>
                  <a:spLocks noChangeAspect="1" noChangeArrowheads="1"/>
                </p:cNvSpPr>
                <p:nvPr/>
              </p:nvSpPr>
              <p:spPr bwMode="auto">
                <a:xfrm rot="5400000" flipV="1">
                  <a:off x="378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62" name="AutoShape 2988"/>
                <p:cNvSpPr>
                  <a:spLocks noChangeAspect="1" noChangeArrowheads="1"/>
                </p:cNvSpPr>
                <p:nvPr/>
              </p:nvSpPr>
              <p:spPr bwMode="auto">
                <a:xfrm>
                  <a:off x="3783"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963" name="AutoShape 2989"/>
                <p:cNvSpPr>
                  <a:spLocks noChangeAspect="1" noChangeArrowheads="1"/>
                </p:cNvSpPr>
                <p:nvPr/>
              </p:nvSpPr>
              <p:spPr bwMode="auto">
                <a:xfrm>
                  <a:off x="230" y="74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964" name="AutoShape 2990"/>
                <p:cNvSpPr>
                  <a:spLocks noChangeAspect="1" noChangeArrowheads="1"/>
                </p:cNvSpPr>
                <p:nvPr/>
              </p:nvSpPr>
              <p:spPr bwMode="auto">
                <a:xfrm rot="5400000" flipV="1">
                  <a:off x="561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27" name="AutoShape 2991"/>
                <p:cNvSpPr>
                  <a:spLocks noChangeAspect="1" noChangeArrowheads="1"/>
                </p:cNvSpPr>
                <p:nvPr/>
              </p:nvSpPr>
              <p:spPr bwMode="auto">
                <a:xfrm>
                  <a:off x="5639" y="750"/>
                  <a:ext cx="37"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966" name="Freeform 2992"/>
                <p:cNvSpPr>
                  <a:spLocks noChangeAspect="1"/>
                </p:cNvSpPr>
                <p:nvPr/>
              </p:nvSpPr>
              <p:spPr bwMode="auto">
                <a:xfrm>
                  <a:off x="5627"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67" name="Line 2993"/>
                <p:cNvSpPr>
                  <a:spLocks noChangeAspect="1" noChangeShapeType="1"/>
                </p:cNvSpPr>
                <p:nvPr/>
              </p:nvSpPr>
              <p:spPr bwMode="auto">
                <a:xfrm>
                  <a:off x="563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968" name="AutoShape 2996"/>
                <p:cNvSpPr>
                  <a:spLocks noChangeAspect="1" noChangeArrowheads="1"/>
                </p:cNvSpPr>
                <p:nvPr/>
              </p:nvSpPr>
              <p:spPr bwMode="auto">
                <a:xfrm rot="5400000" flipV="1">
                  <a:off x="542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31" name="AutoShape 2997"/>
                <p:cNvSpPr>
                  <a:spLocks noChangeAspect="1" noChangeArrowheads="1"/>
                </p:cNvSpPr>
                <p:nvPr/>
              </p:nvSpPr>
              <p:spPr bwMode="auto">
                <a:xfrm>
                  <a:off x="5438" y="750"/>
                  <a:ext cx="41"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970" name="Freeform 2998"/>
                <p:cNvSpPr>
                  <a:spLocks noChangeAspect="1"/>
                </p:cNvSpPr>
                <p:nvPr/>
              </p:nvSpPr>
              <p:spPr bwMode="auto">
                <a:xfrm>
                  <a:off x="5440"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71" name="Line 2999"/>
                <p:cNvSpPr>
                  <a:spLocks noChangeAspect="1" noChangeShapeType="1"/>
                </p:cNvSpPr>
                <p:nvPr/>
              </p:nvSpPr>
              <p:spPr bwMode="auto">
                <a:xfrm>
                  <a:off x="5445"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972" name="Oval 3000"/>
                <p:cNvSpPr>
                  <a:spLocks noChangeAspect="1" noChangeArrowheads="1"/>
                </p:cNvSpPr>
                <p:nvPr/>
              </p:nvSpPr>
              <p:spPr bwMode="auto">
                <a:xfrm rot="5400000">
                  <a:off x="551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73" name="Freeform 3001"/>
                <p:cNvSpPr>
                  <a:spLocks noChangeAspect="1"/>
                </p:cNvSpPr>
                <p:nvPr/>
              </p:nvSpPr>
              <p:spPr bwMode="auto">
                <a:xfrm>
                  <a:off x="5539"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74" name="AutoShape 3002"/>
                <p:cNvSpPr>
                  <a:spLocks noChangeAspect="1" noChangeArrowheads="1"/>
                </p:cNvSpPr>
                <p:nvPr/>
              </p:nvSpPr>
              <p:spPr bwMode="auto">
                <a:xfrm rot="5400000" flipV="1">
                  <a:off x="524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37" name="AutoShape 3003"/>
                <p:cNvSpPr>
                  <a:spLocks noChangeAspect="1" noChangeArrowheads="1"/>
                </p:cNvSpPr>
                <p:nvPr/>
              </p:nvSpPr>
              <p:spPr bwMode="auto">
                <a:xfrm>
                  <a:off x="5245" y="750"/>
                  <a:ext cx="45"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976" name="Freeform 3004"/>
                <p:cNvSpPr>
                  <a:spLocks noChangeAspect="1"/>
                </p:cNvSpPr>
                <p:nvPr/>
              </p:nvSpPr>
              <p:spPr bwMode="auto">
                <a:xfrm>
                  <a:off x="5253"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77" name="Line 3005"/>
                <p:cNvSpPr>
                  <a:spLocks noChangeAspect="1" noChangeShapeType="1"/>
                </p:cNvSpPr>
                <p:nvPr/>
              </p:nvSpPr>
              <p:spPr bwMode="auto">
                <a:xfrm>
                  <a:off x="5258"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978" name="Oval 3006"/>
                <p:cNvSpPr>
                  <a:spLocks noChangeAspect="1" noChangeArrowheads="1"/>
                </p:cNvSpPr>
                <p:nvPr/>
              </p:nvSpPr>
              <p:spPr bwMode="auto">
                <a:xfrm rot="5400000">
                  <a:off x="532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79" name="Freeform 3007"/>
                <p:cNvSpPr>
                  <a:spLocks noChangeAspect="1"/>
                </p:cNvSpPr>
                <p:nvPr/>
              </p:nvSpPr>
              <p:spPr bwMode="auto">
                <a:xfrm>
                  <a:off x="5352"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80" name="AutoShape 3008"/>
                <p:cNvSpPr>
                  <a:spLocks noChangeAspect="1" noChangeArrowheads="1"/>
                </p:cNvSpPr>
                <p:nvPr/>
              </p:nvSpPr>
              <p:spPr bwMode="auto">
                <a:xfrm rot="5400000" flipV="1">
                  <a:off x="505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43" name="AutoShape 3009"/>
                <p:cNvSpPr>
                  <a:spLocks noChangeAspect="1" noChangeArrowheads="1"/>
                </p:cNvSpPr>
                <p:nvPr/>
              </p:nvSpPr>
              <p:spPr bwMode="auto">
                <a:xfrm>
                  <a:off x="5056"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982" name="Freeform 3010"/>
                <p:cNvSpPr>
                  <a:spLocks noChangeAspect="1"/>
                </p:cNvSpPr>
                <p:nvPr/>
              </p:nvSpPr>
              <p:spPr bwMode="auto">
                <a:xfrm>
                  <a:off x="5069"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83" name="Line 3011"/>
                <p:cNvSpPr>
                  <a:spLocks noChangeAspect="1" noChangeShapeType="1"/>
                </p:cNvSpPr>
                <p:nvPr/>
              </p:nvSpPr>
              <p:spPr bwMode="auto">
                <a:xfrm>
                  <a:off x="5070"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984" name="Oval 3012"/>
                <p:cNvSpPr>
                  <a:spLocks noChangeAspect="1" noChangeArrowheads="1"/>
                </p:cNvSpPr>
                <p:nvPr/>
              </p:nvSpPr>
              <p:spPr bwMode="auto">
                <a:xfrm rot="5400000">
                  <a:off x="514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85" name="Freeform 3013"/>
                <p:cNvSpPr>
                  <a:spLocks noChangeAspect="1"/>
                </p:cNvSpPr>
                <p:nvPr/>
              </p:nvSpPr>
              <p:spPr bwMode="auto">
                <a:xfrm>
                  <a:off x="5166"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86" name="AutoShape 3014"/>
                <p:cNvSpPr>
                  <a:spLocks noChangeAspect="1" noChangeArrowheads="1"/>
                </p:cNvSpPr>
                <p:nvPr/>
              </p:nvSpPr>
              <p:spPr bwMode="auto">
                <a:xfrm rot="5400000" flipV="1">
                  <a:off x="486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49" name="AutoShape 3015"/>
                <p:cNvSpPr>
                  <a:spLocks noChangeAspect="1" noChangeArrowheads="1"/>
                </p:cNvSpPr>
                <p:nvPr/>
              </p:nvSpPr>
              <p:spPr bwMode="auto">
                <a:xfrm>
                  <a:off x="4876" y="750"/>
                  <a:ext cx="41"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988" name="Freeform 3016"/>
                <p:cNvSpPr>
                  <a:spLocks noChangeAspect="1"/>
                </p:cNvSpPr>
                <p:nvPr/>
              </p:nvSpPr>
              <p:spPr bwMode="auto">
                <a:xfrm>
                  <a:off x="4882"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89" name="Line 3017"/>
                <p:cNvSpPr>
                  <a:spLocks noChangeAspect="1" noChangeShapeType="1"/>
                </p:cNvSpPr>
                <p:nvPr/>
              </p:nvSpPr>
              <p:spPr bwMode="auto">
                <a:xfrm>
                  <a:off x="4883"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990" name="Oval 3018"/>
                <p:cNvSpPr>
                  <a:spLocks noChangeAspect="1" noChangeArrowheads="1"/>
                </p:cNvSpPr>
                <p:nvPr/>
              </p:nvSpPr>
              <p:spPr bwMode="auto">
                <a:xfrm rot="5400000">
                  <a:off x="495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91" name="Freeform 3019"/>
                <p:cNvSpPr>
                  <a:spLocks noChangeAspect="1"/>
                </p:cNvSpPr>
                <p:nvPr/>
              </p:nvSpPr>
              <p:spPr bwMode="auto">
                <a:xfrm>
                  <a:off x="4979"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92" name="AutoShape 3020"/>
                <p:cNvSpPr>
                  <a:spLocks noChangeAspect="1" noChangeArrowheads="1"/>
                </p:cNvSpPr>
                <p:nvPr/>
              </p:nvSpPr>
              <p:spPr bwMode="auto">
                <a:xfrm rot="5400000" flipV="1">
                  <a:off x="468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55" name="AutoShape 3021"/>
                <p:cNvSpPr>
                  <a:spLocks noChangeAspect="1" noChangeArrowheads="1"/>
                </p:cNvSpPr>
                <p:nvPr/>
              </p:nvSpPr>
              <p:spPr bwMode="auto">
                <a:xfrm>
                  <a:off x="4683"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994" name="Freeform 3022"/>
                <p:cNvSpPr>
                  <a:spLocks noChangeAspect="1"/>
                </p:cNvSpPr>
                <p:nvPr/>
              </p:nvSpPr>
              <p:spPr bwMode="auto">
                <a:xfrm>
                  <a:off x="4695"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95" name="Line 3023"/>
                <p:cNvSpPr>
                  <a:spLocks noChangeAspect="1" noChangeShapeType="1"/>
                </p:cNvSpPr>
                <p:nvPr/>
              </p:nvSpPr>
              <p:spPr bwMode="auto">
                <a:xfrm>
                  <a:off x="4696"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996" name="Oval 3024"/>
                <p:cNvSpPr>
                  <a:spLocks noChangeAspect="1" noChangeArrowheads="1"/>
                </p:cNvSpPr>
                <p:nvPr/>
              </p:nvSpPr>
              <p:spPr bwMode="auto">
                <a:xfrm rot="5400000">
                  <a:off x="476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97" name="Freeform 3025"/>
                <p:cNvSpPr>
                  <a:spLocks noChangeAspect="1"/>
                </p:cNvSpPr>
                <p:nvPr/>
              </p:nvSpPr>
              <p:spPr bwMode="auto">
                <a:xfrm>
                  <a:off x="4792"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98" name="AutoShape 3026"/>
                <p:cNvSpPr>
                  <a:spLocks noChangeAspect="1" noChangeArrowheads="1"/>
                </p:cNvSpPr>
                <p:nvPr/>
              </p:nvSpPr>
              <p:spPr bwMode="auto">
                <a:xfrm rot="5400000" flipV="1">
                  <a:off x="449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61" name="AutoShape 3027"/>
                <p:cNvSpPr>
                  <a:spLocks noChangeAspect="1" noChangeArrowheads="1"/>
                </p:cNvSpPr>
                <p:nvPr/>
              </p:nvSpPr>
              <p:spPr bwMode="auto">
                <a:xfrm>
                  <a:off x="4498"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4000" name="Freeform 3028"/>
                <p:cNvSpPr>
                  <a:spLocks noChangeAspect="1"/>
                </p:cNvSpPr>
                <p:nvPr/>
              </p:nvSpPr>
              <p:spPr bwMode="auto">
                <a:xfrm>
                  <a:off x="4509"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01" name="Line 3029"/>
                <p:cNvSpPr>
                  <a:spLocks noChangeAspect="1" noChangeShapeType="1"/>
                </p:cNvSpPr>
                <p:nvPr/>
              </p:nvSpPr>
              <p:spPr bwMode="auto">
                <a:xfrm>
                  <a:off x="451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002" name="Oval 3030"/>
                <p:cNvSpPr>
                  <a:spLocks noChangeAspect="1" noChangeArrowheads="1"/>
                </p:cNvSpPr>
                <p:nvPr/>
              </p:nvSpPr>
              <p:spPr bwMode="auto">
                <a:xfrm rot="5400000">
                  <a:off x="458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03" name="Freeform 3031"/>
                <p:cNvSpPr>
                  <a:spLocks noChangeAspect="1"/>
                </p:cNvSpPr>
                <p:nvPr/>
              </p:nvSpPr>
              <p:spPr bwMode="auto">
                <a:xfrm>
                  <a:off x="4606"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04" name="Freeform 3032"/>
                <p:cNvSpPr>
                  <a:spLocks noChangeAspect="1"/>
                </p:cNvSpPr>
                <p:nvPr/>
              </p:nvSpPr>
              <p:spPr bwMode="auto">
                <a:xfrm>
                  <a:off x="3793"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05" name="AutoShape 3033"/>
                <p:cNvSpPr>
                  <a:spLocks noChangeAspect="1" noChangeArrowheads="1"/>
                </p:cNvSpPr>
                <p:nvPr/>
              </p:nvSpPr>
              <p:spPr bwMode="auto">
                <a:xfrm rot="5400000" flipV="1">
                  <a:off x="431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06" name="AutoShape 3034"/>
                <p:cNvSpPr>
                  <a:spLocks noChangeAspect="1" noChangeArrowheads="1"/>
                </p:cNvSpPr>
                <p:nvPr/>
              </p:nvSpPr>
              <p:spPr bwMode="auto">
                <a:xfrm>
                  <a:off x="4313"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007" name="Freeform 3035"/>
                <p:cNvSpPr>
                  <a:spLocks noChangeAspect="1"/>
                </p:cNvSpPr>
                <p:nvPr/>
              </p:nvSpPr>
              <p:spPr bwMode="auto">
                <a:xfrm>
                  <a:off x="4323"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08" name="AutoShape 3036"/>
                <p:cNvSpPr>
                  <a:spLocks noChangeAspect="1" noChangeArrowheads="1"/>
                </p:cNvSpPr>
                <p:nvPr/>
              </p:nvSpPr>
              <p:spPr bwMode="auto">
                <a:xfrm rot="5400000" flipV="1">
                  <a:off x="413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71" name="AutoShape 3037"/>
                <p:cNvSpPr>
                  <a:spLocks noChangeAspect="1" noChangeArrowheads="1"/>
                </p:cNvSpPr>
                <p:nvPr/>
              </p:nvSpPr>
              <p:spPr bwMode="auto">
                <a:xfrm>
                  <a:off x="4137" y="747"/>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010" name="Group 3038"/>
                <p:cNvGrpSpPr>
                  <a:grpSpLocks noChangeAspect="1"/>
                </p:cNvGrpSpPr>
                <p:nvPr/>
              </p:nvGrpSpPr>
              <p:grpSpPr bwMode="auto">
                <a:xfrm>
                  <a:off x="4146" y="805"/>
                  <a:ext cx="25" cy="32"/>
                  <a:chOff x="263" y="1301"/>
                  <a:chExt cx="540" cy="690"/>
                </a:xfrm>
              </p:grpSpPr>
              <p:sp>
                <p:nvSpPr>
                  <p:cNvPr id="54132" name="Freeform 30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33" name="Line 30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011" name="AutoShape 3041"/>
                <p:cNvSpPr>
                  <a:spLocks noChangeAspect="1" noChangeArrowheads="1"/>
                </p:cNvSpPr>
                <p:nvPr/>
              </p:nvSpPr>
              <p:spPr bwMode="auto">
                <a:xfrm rot="5400000" flipV="1">
                  <a:off x="395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12" name="AutoShape 3042"/>
                <p:cNvSpPr>
                  <a:spLocks noChangeAspect="1" noChangeArrowheads="1"/>
                </p:cNvSpPr>
                <p:nvPr/>
              </p:nvSpPr>
              <p:spPr bwMode="auto">
                <a:xfrm>
                  <a:off x="3957"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013" name="Oval 3043"/>
                <p:cNvSpPr>
                  <a:spLocks noChangeAspect="1" noChangeArrowheads="1"/>
                </p:cNvSpPr>
                <p:nvPr/>
              </p:nvSpPr>
              <p:spPr bwMode="auto">
                <a:xfrm rot="5400000">
                  <a:off x="4219"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14" name="Freeform 3044"/>
                <p:cNvSpPr>
                  <a:spLocks noChangeAspect="1"/>
                </p:cNvSpPr>
                <p:nvPr/>
              </p:nvSpPr>
              <p:spPr bwMode="auto">
                <a:xfrm>
                  <a:off x="4245"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15" name="Oval 3045"/>
                <p:cNvSpPr>
                  <a:spLocks noChangeAspect="1" noChangeArrowheads="1"/>
                </p:cNvSpPr>
                <p:nvPr/>
              </p:nvSpPr>
              <p:spPr bwMode="auto">
                <a:xfrm rot="5400000">
                  <a:off x="4041"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16" name="Freeform 3046"/>
                <p:cNvSpPr>
                  <a:spLocks noChangeAspect="1"/>
                </p:cNvSpPr>
                <p:nvPr/>
              </p:nvSpPr>
              <p:spPr bwMode="auto">
                <a:xfrm>
                  <a:off x="4067"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17" name="Oval 3047"/>
                <p:cNvSpPr>
                  <a:spLocks noChangeAspect="1" noChangeArrowheads="1"/>
                </p:cNvSpPr>
                <p:nvPr/>
              </p:nvSpPr>
              <p:spPr bwMode="auto">
                <a:xfrm rot="5400000">
                  <a:off x="3863"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18" name="Freeform 3048"/>
                <p:cNvSpPr>
                  <a:spLocks noChangeAspect="1"/>
                </p:cNvSpPr>
                <p:nvPr/>
              </p:nvSpPr>
              <p:spPr bwMode="auto">
                <a:xfrm>
                  <a:off x="3889"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19" name="Oval 3049"/>
                <p:cNvSpPr>
                  <a:spLocks noChangeAspect="1" noChangeArrowheads="1"/>
                </p:cNvSpPr>
                <p:nvPr/>
              </p:nvSpPr>
              <p:spPr bwMode="auto">
                <a:xfrm rot="5400000">
                  <a:off x="4403"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20" name="Freeform 3050"/>
                <p:cNvSpPr>
                  <a:spLocks noChangeAspect="1"/>
                </p:cNvSpPr>
                <p:nvPr/>
              </p:nvSpPr>
              <p:spPr bwMode="auto">
                <a:xfrm>
                  <a:off x="4429"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21" name="Freeform 3051"/>
                <p:cNvSpPr>
                  <a:spLocks noChangeAspect="1"/>
                </p:cNvSpPr>
                <p:nvPr/>
              </p:nvSpPr>
              <p:spPr bwMode="auto">
                <a:xfrm>
                  <a:off x="3081"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22" name="AutoShape 3052"/>
                <p:cNvSpPr>
                  <a:spLocks noChangeAspect="1" noChangeArrowheads="1"/>
                </p:cNvSpPr>
                <p:nvPr/>
              </p:nvSpPr>
              <p:spPr bwMode="auto">
                <a:xfrm rot="5400000" flipV="1">
                  <a:off x="360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23" name="AutoShape 3053"/>
                <p:cNvSpPr>
                  <a:spLocks noChangeAspect="1" noChangeArrowheads="1"/>
                </p:cNvSpPr>
                <p:nvPr/>
              </p:nvSpPr>
              <p:spPr bwMode="auto">
                <a:xfrm>
                  <a:off x="3601"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024" name="Freeform 3054"/>
                <p:cNvSpPr>
                  <a:spLocks noChangeAspect="1"/>
                </p:cNvSpPr>
                <p:nvPr/>
              </p:nvSpPr>
              <p:spPr bwMode="auto">
                <a:xfrm>
                  <a:off x="3611"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25" name="AutoShape 3055"/>
                <p:cNvSpPr>
                  <a:spLocks noChangeAspect="1" noChangeArrowheads="1"/>
                </p:cNvSpPr>
                <p:nvPr/>
              </p:nvSpPr>
              <p:spPr bwMode="auto">
                <a:xfrm rot="5400000" flipV="1">
                  <a:off x="3423"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88" name="AutoShape 3056"/>
                <p:cNvSpPr>
                  <a:spLocks noChangeAspect="1" noChangeArrowheads="1"/>
                </p:cNvSpPr>
                <p:nvPr/>
              </p:nvSpPr>
              <p:spPr bwMode="auto">
                <a:xfrm>
                  <a:off x="3423" y="747"/>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027" name="Group 3057"/>
                <p:cNvGrpSpPr>
                  <a:grpSpLocks noChangeAspect="1"/>
                </p:cNvGrpSpPr>
                <p:nvPr/>
              </p:nvGrpSpPr>
              <p:grpSpPr bwMode="auto">
                <a:xfrm>
                  <a:off x="3434" y="805"/>
                  <a:ext cx="25" cy="32"/>
                  <a:chOff x="263" y="1301"/>
                  <a:chExt cx="540" cy="690"/>
                </a:xfrm>
              </p:grpSpPr>
              <p:sp>
                <p:nvSpPr>
                  <p:cNvPr id="54130" name="Freeform 30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31" name="Line 30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028" name="AutoShape 3060"/>
                <p:cNvSpPr>
                  <a:spLocks noChangeAspect="1" noChangeArrowheads="1"/>
                </p:cNvSpPr>
                <p:nvPr/>
              </p:nvSpPr>
              <p:spPr bwMode="auto">
                <a:xfrm rot="5400000" flipV="1">
                  <a:off x="324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29" name="AutoShape 3061"/>
                <p:cNvSpPr>
                  <a:spLocks noChangeAspect="1" noChangeArrowheads="1"/>
                </p:cNvSpPr>
                <p:nvPr/>
              </p:nvSpPr>
              <p:spPr bwMode="auto">
                <a:xfrm>
                  <a:off x="3245"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030" name="Oval 3062"/>
                <p:cNvSpPr>
                  <a:spLocks noChangeAspect="1" noChangeArrowheads="1"/>
                </p:cNvSpPr>
                <p:nvPr/>
              </p:nvSpPr>
              <p:spPr bwMode="auto">
                <a:xfrm rot="5400000">
                  <a:off x="3507"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31" name="Freeform 3063"/>
                <p:cNvSpPr>
                  <a:spLocks noChangeAspect="1"/>
                </p:cNvSpPr>
                <p:nvPr/>
              </p:nvSpPr>
              <p:spPr bwMode="auto">
                <a:xfrm>
                  <a:off x="3533"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32" name="Oval 3064"/>
                <p:cNvSpPr>
                  <a:spLocks noChangeAspect="1" noChangeArrowheads="1"/>
                </p:cNvSpPr>
                <p:nvPr/>
              </p:nvSpPr>
              <p:spPr bwMode="auto">
                <a:xfrm rot="5400000">
                  <a:off x="3329"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33" name="Freeform 3065"/>
                <p:cNvSpPr>
                  <a:spLocks noChangeAspect="1"/>
                </p:cNvSpPr>
                <p:nvPr/>
              </p:nvSpPr>
              <p:spPr bwMode="auto">
                <a:xfrm>
                  <a:off x="3355"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34" name="Oval 3066"/>
                <p:cNvSpPr>
                  <a:spLocks noChangeAspect="1" noChangeArrowheads="1"/>
                </p:cNvSpPr>
                <p:nvPr/>
              </p:nvSpPr>
              <p:spPr bwMode="auto">
                <a:xfrm rot="5400000">
                  <a:off x="3151"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35" name="Freeform 3067"/>
                <p:cNvSpPr>
                  <a:spLocks noChangeAspect="1"/>
                </p:cNvSpPr>
                <p:nvPr/>
              </p:nvSpPr>
              <p:spPr bwMode="auto">
                <a:xfrm>
                  <a:off x="3177"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36" name="Oval 3068"/>
                <p:cNvSpPr>
                  <a:spLocks noChangeAspect="1" noChangeArrowheads="1"/>
                </p:cNvSpPr>
                <p:nvPr/>
              </p:nvSpPr>
              <p:spPr bwMode="auto">
                <a:xfrm rot="5400000">
                  <a:off x="3691"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37" name="Freeform 3069"/>
                <p:cNvSpPr>
                  <a:spLocks noChangeAspect="1"/>
                </p:cNvSpPr>
                <p:nvPr/>
              </p:nvSpPr>
              <p:spPr bwMode="auto">
                <a:xfrm>
                  <a:off x="3717"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38" name="Freeform 3070"/>
                <p:cNvSpPr>
                  <a:spLocks noChangeAspect="1"/>
                </p:cNvSpPr>
                <p:nvPr/>
              </p:nvSpPr>
              <p:spPr bwMode="auto">
                <a:xfrm>
                  <a:off x="2369"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39" name="AutoShape 3071"/>
                <p:cNvSpPr>
                  <a:spLocks noChangeAspect="1" noChangeArrowheads="1"/>
                </p:cNvSpPr>
                <p:nvPr/>
              </p:nvSpPr>
              <p:spPr bwMode="auto">
                <a:xfrm rot="5400000" flipV="1">
                  <a:off x="289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40" name="AutoShape 3072"/>
                <p:cNvSpPr>
                  <a:spLocks noChangeAspect="1" noChangeArrowheads="1"/>
                </p:cNvSpPr>
                <p:nvPr/>
              </p:nvSpPr>
              <p:spPr bwMode="auto">
                <a:xfrm>
                  <a:off x="2889"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041" name="Freeform 3073"/>
                <p:cNvSpPr>
                  <a:spLocks noChangeAspect="1"/>
                </p:cNvSpPr>
                <p:nvPr/>
              </p:nvSpPr>
              <p:spPr bwMode="auto">
                <a:xfrm>
                  <a:off x="2899"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42" name="AutoShape 3074"/>
                <p:cNvSpPr>
                  <a:spLocks noChangeAspect="1" noChangeArrowheads="1"/>
                </p:cNvSpPr>
                <p:nvPr/>
              </p:nvSpPr>
              <p:spPr bwMode="auto">
                <a:xfrm rot="5400000" flipV="1">
                  <a:off x="271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805" name="AutoShape 3075"/>
                <p:cNvSpPr>
                  <a:spLocks noChangeAspect="1" noChangeArrowheads="1"/>
                </p:cNvSpPr>
                <p:nvPr/>
              </p:nvSpPr>
              <p:spPr bwMode="auto">
                <a:xfrm>
                  <a:off x="2713" y="747"/>
                  <a:ext cx="45"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044" name="Group 3076"/>
                <p:cNvGrpSpPr>
                  <a:grpSpLocks noChangeAspect="1"/>
                </p:cNvGrpSpPr>
                <p:nvPr/>
              </p:nvGrpSpPr>
              <p:grpSpPr bwMode="auto">
                <a:xfrm>
                  <a:off x="2722" y="805"/>
                  <a:ext cx="25" cy="32"/>
                  <a:chOff x="263" y="1301"/>
                  <a:chExt cx="540" cy="690"/>
                </a:xfrm>
              </p:grpSpPr>
              <p:sp>
                <p:nvSpPr>
                  <p:cNvPr id="54128" name="Freeform 307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29" name="Line 307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045" name="AutoShape 3079"/>
                <p:cNvSpPr>
                  <a:spLocks noChangeAspect="1" noChangeArrowheads="1"/>
                </p:cNvSpPr>
                <p:nvPr/>
              </p:nvSpPr>
              <p:spPr bwMode="auto">
                <a:xfrm rot="5400000" flipV="1">
                  <a:off x="253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46" name="AutoShape 3080"/>
                <p:cNvSpPr>
                  <a:spLocks noChangeAspect="1" noChangeArrowheads="1"/>
                </p:cNvSpPr>
                <p:nvPr/>
              </p:nvSpPr>
              <p:spPr bwMode="auto">
                <a:xfrm>
                  <a:off x="2533"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047" name="Oval 3081"/>
                <p:cNvSpPr>
                  <a:spLocks noChangeAspect="1" noChangeArrowheads="1"/>
                </p:cNvSpPr>
                <p:nvPr/>
              </p:nvSpPr>
              <p:spPr bwMode="auto">
                <a:xfrm rot="5400000">
                  <a:off x="2795"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48" name="Freeform 3082"/>
                <p:cNvSpPr>
                  <a:spLocks noChangeAspect="1"/>
                </p:cNvSpPr>
                <p:nvPr/>
              </p:nvSpPr>
              <p:spPr bwMode="auto">
                <a:xfrm>
                  <a:off x="2821"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49" name="Oval 3083"/>
                <p:cNvSpPr>
                  <a:spLocks noChangeAspect="1" noChangeArrowheads="1"/>
                </p:cNvSpPr>
                <p:nvPr/>
              </p:nvSpPr>
              <p:spPr bwMode="auto">
                <a:xfrm rot="5400000">
                  <a:off x="2617"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50" name="Freeform 3084"/>
                <p:cNvSpPr>
                  <a:spLocks noChangeAspect="1"/>
                </p:cNvSpPr>
                <p:nvPr/>
              </p:nvSpPr>
              <p:spPr bwMode="auto">
                <a:xfrm>
                  <a:off x="2643"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51" name="Oval 3085"/>
                <p:cNvSpPr>
                  <a:spLocks noChangeAspect="1" noChangeArrowheads="1"/>
                </p:cNvSpPr>
                <p:nvPr/>
              </p:nvSpPr>
              <p:spPr bwMode="auto">
                <a:xfrm rot="5400000">
                  <a:off x="2439"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52" name="Freeform 3086"/>
                <p:cNvSpPr>
                  <a:spLocks noChangeAspect="1"/>
                </p:cNvSpPr>
                <p:nvPr/>
              </p:nvSpPr>
              <p:spPr bwMode="auto">
                <a:xfrm>
                  <a:off x="2465"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53" name="Oval 3087"/>
                <p:cNvSpPr>
                  <a:spLocks noChangeAspect="1" noChangeArrowheads="1"/>
                </p:cNvSpPr>
                <p:nvPr/>
              </p:nvSpPr>
              <p:spPr bwMode="auto">
                <a:xfrm rot="5400000">
                  <a:off x="2979"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54" name="Freeform 3088"/>
                <p:cNvSpPr>
                  <a:spLocks noChangeAspect="1"/>
                </p:cNvSpPr>
                <p:nvPr/>
              </p:nvSpPr>
              <p:spPr bwMode="auto">
                <a:xfrm>
                  <a:off x="3005"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55" name="Freeform 3089"/>
                <p:cNvSpPr>
                  <a:spLocks noChangeAspect="1"/>
                </p:cNvSpPr>
                <p:nvPr/>
              </p:nvSpPr>
              <p:spPr bwMode="auto">
                <a:xfrm>
                  <a:off x="1661"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56" name="AutoShape 3090"/>
                <p:cNvSpPr>
                  <a:spLocks noChangeAspect="1" noChangeArrowheads="1"/>
                </p:cNvSpPr>
                <p:nvPr/>
              </p:nvSpPr>
              <p:spPr bwMode="auto">
                <a:xfrm rot="5400000" flipV="1">
                  <a:off x="218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57" name="AutoShape 3091"/>
                <p:cNvSpPr>
                  <a:spLocks noChangeAspect="1" noChangeArrowheads="1"/>
                </p:cNvSpPr>
                <p:nvPr/>
              </p:nvSpPr>
              <p:spPr bwMode="auto">
                <a:xfrm>
                  <a:off x="2177"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058" name="Freeform 3092"/>
                <p:cNvSpPr>
                  <a:spLocks noChangeAspect="1"/>
                </p:cNvSpPr>
                <p:nvPr/>
              </p:nvSpPr>
              <p:spPr bwMode="auto">
                <a:xfrm>
                  <a:off x="2187"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59" name="AutoShape 3093"/>
                <p:cNvSpPr>
                  <a:spLocks noChangeAspect="1" noChangeArrowheads="1"/>
                </p:cNvSpPr>
                <p:nvPr/>
              </p:nvSpPr>
              <p:spPr bwMode="auto">
                <a:xfrm rot="5400000" flipV="1">
                  <a:off x="199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822" name="AutoShape 3094"/>
                <p:cNvSpPr>
                  <a:spLocks noChangeAspect="1" noChangeArrowheads="1"/>
                </p:cNvSpPr>
                <p:nvPr/>
              </p:nvSpPr>
              <p:spPr bwMode="auto">
                <a:xfrm>
                  <a:off x="1999" y="747"/>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061" name="Group 3095"/>
                <p:cNvGrpSpPr>
                  <a:grpSpLocks noChangeAspect="1"/>
                </p:cNvGrpSpPr>
                <p:nvPr/>
              </p:nvGrpSpPr>
              <p:grpSpPr bwMode="auto">
                <a:xfrm>
                  <a:off x="2010" y="805"/>
                  <a:ext cx="25" cy="32"/>
                  <a:chOff x="263" y="1301"/>
                  <a:chExt cx="540" cy="690"/>
                </a:xfrm>
              </p:grpSpPr>
              <p:sp>
                <p:nvSpPr>
                  <p:cNvPr id="54126" name="Freeform 309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27" name="Line 309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062" name="AutoShape 3098"/>
                <p:cNvSpPr>
                  <a:spLocks noChangeAspect="1" noChangeArrowheads="1"/>
                </p:cNvSpPr>
                <p:nvPr/>
              </p:nvSpPr>
              <p:spPr bwMode="auto">
                <a:xfrm rot="5400000" flipV="1">
                  <a:off x="182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63" name="AutoShape 3099"/>
                <p:cNvSpPr>
                  <a:spLocks noChangeAspect="1" noChangeArrowheads="1"/>
                </p:cNvSpPr>
                <p:nvPr/>
              </p:nvSpPr>
              <p:spPr bwMode="auto">
                <a:xfrm>
                  <a:off x="1821"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064" name="Oval 3100"/>
                <p:cNvSpPr>
                  <a:spLocks noChangeAspect="1" noChangeArrowheads="1"/>
                </p:cNvSpPr>
                <p:nvPr/>
              </p:nvSpPr>
              <p:spPr bwMode="auto">
                <a:xfrm rot="5400000">
                  <a:off x="2083"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65" name="Freeform 3101"/>
                <p:cNvSpPr>
                  <a:spLocks noChangeAspect="1"/>
                </p:cNvSpPr>
                <p:nvPr/>
              </p:nvSpPr>
              <p:spPr bwMode="auto">
                <a:xfrm>
                  <a:off x="2109"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66" name="Oval 3102"/>
                <p:cNvSpPr>
                  <a:spLocks noChangeAspect="1" noChangeArrowheads="1"/>
                </p:cNvSpPr>
                <p:nvPr/>
              </p:nvSpPr>
              <p:spPr bwMode="auto">
                <a:xfrm rot="5400000">
                  <a:off x="1905"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67" name="Freeform 3103"/>
                <p:cNvSpPr>
                  <a:spLocks noChangeAspect="1"/>
                </p:cNvSpPr>
                <p:nvPr/>
              </p:nvSpPr>
              <p:spPr bwMode="auto">
                <a:xfrm>
                  <a:off x="1931"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68" name="Oval 3104"/>
                <p:cNvSpPr>
                  <a:spLocks noChangeAspect="1" noChangeArrowheads="1"/>
                </p:cNvSpPr>
                <p:nvPr/>
              </p:nvSpPr>
              <p:spPr bwMode="auto">
                <a:xfrm rot="5400000">
                  <a:off x="1727"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69" name="Freeform 3105"/>
                <p:cNvSpPr>
                  <a:spLocks noChangeAspect="1"/>
                </p:cNvSpPr>
                <p:nvPr/>
              </p:nvSpPr>
              <p:spPr bwMode="auto">
                <a:xfrm>
                  <a:off x="1753"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70" name="Oval 3106"/>
                <p:cNvSpPr>
                  <a:spLocks noChangeAspect="1" noChangeArrowheads="1"/>
                </p:cNvSpPr>
                <p:nvPr/>
              </p:nvSpPr>
              <p:spPr bwMode="auto">
                <a:xfrm rot="5400000">
                  <a:off x="2267"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71" name="Freeform 3107"/>
                <p:cNvSpPr>
                  <a:spLocks noChangeAspect="1"/>
                </p:cNvSpPr>
                <p:nvPr/>
              </p:nvSpPr>
              <p:spPr bwMode="auto">
                <a:xfrm>
                  <a:off x="2293"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72" name="AutoShape 3108"/>
                <p:cNvSpPr>
                  <a:spLocks noChangeAspect="1" noChangeArrowheads="1"/>
                </p:cNvSpPr>
                <p:nvPr/>
              </p:nvSpPr>
              <p:spPr bwMode="auto">
                <a:xfrm rot="5400000" flipV="1">
                  <a:off x="129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73" name="AutoShape 3109"/>
                <p:cNvSpPr>
                  <a:spLocks noChangeAspect="1" noChangeArrowheads="1"/>
                </p:cNvSpPr>
                <p:nvPr/>
              </p:nvSpPr>
              <p:spPr bwMode="auto">
                <a:xfrm>
                  <a:off x="1292"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074" name="Freeform 3110"/>
                <p:cNvSpPr>
                  <a:spLocks noChangeAspect="1"/>
                </p:cNvSpPr>
                <p:nvPr/>
              </p:nvSpPr>
              <p:spPr bwMode="auto">
                <a:xfrm>
                  <a:off x="1304" y="804"/>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75" name="AutoShape 3111"/>
                <p:cNvSpPr>
                  <a:spLocks noChangeAspect="1" noChangeArrowheads="1"/>
                </p:cNvSpPr>
                <p:nvPr/>
              </p:nvSpPr>
              <p:spPr bwMode="auto">
                <a:xfrm rot="5400000" flipV="1">
                  <a:off x="1474"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838" name="AutoShape 3112"/>
                <p:cNvSpPr>
                  <a:spLocks noChangeAspect="1" noChangeArrowheads="1"/>
                </p:cNvSpPr>
                <p:nvPr/>
              </p:nvSpPr>
              <p:spPr bwMode="auto">
                <a:xfrm>
                  <a:off x="1474" y="747"/>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077" name="Group 3113"/>
                <p:cNvGrpSpPr>
                  <a:grpSpLocks noChangeAspect="1"/>
                </p:cNvGrpSpPr>
                <p:nvPr/>
              </p:nvGrpSpPr>
              <p:grpSpPr bwMode="auto">
                <a:xfrm>
                  <a:off x="1487" y="804"/>
                  <a:ext cx="25" cy="32"/>
                  <a:chOff x="263" y="1301"/>
                  <a:chExt cx="540" cy="690"/>
                </a:xfrm>
              </p:grpSpPr>
              <p:sp>
                <p:nvSpPr>
                  <p:cNvPr id="54124" name="Freeform 311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25" name="Line 311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078" name="AutoShape 3116"/>
                <p:cNvSpPr>
                  <a:spLocks noChangeAspect="1" noChangeArrowheads="1"/>
                </p:cNvSpPr>
                <p:nvPr/>
              </p:nvSpPr>
              <p:spPr bwMode="auto">
                <a:xfrm rot="5400000" flipV="1">
                  <a:off x="1115"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79" name="AutoShape 3117"/>
                <p:cNvSpPr>
                  <a:spLocks noChangeAspect="1" noChangeArrowheads="1"/>
                </p:cNvSpPr>
                <p:nvPr/>
              </p:nvSpPr>
              <p:spPr bwMode="auto">
                <a:xfrm>
                  <a:off x="1116"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080" name="Oval 3118"/>
                <p:cNvSpPr>
                  <a:spLocks noChangeAspect="1" noChangeArrowheads="1"/>
                </p:cNvSpPr>
                <p:nvPr/>
              </p:nvSpPr>
              <p:spPr bwMode="auto">
                <a:xfrm rot="5400000">
                  <a:off x="1198"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81" name="Freeform 3119"/>
                <p:cNvSpPr>
                  <a:spLocks noChangeAspect="1"/>
                </p:cNvSpPr>
                <p:nvPr/>
              </p:nvSpPr>
              <p:spPr bwMode="auto">
                <a:xfrm>
                  <a:off x="1224" y="89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82" name="Oval 3120"/>
                <p:cNvSpPr>
                  <a:spLocks noChangeAspect="1" noChangeArrowheads="1"/>
                </p:cNvSpPr>
                <p:nvPr/>
              </p:nvSpPr>
              <p:spPr bwMode="auto">
                <a:xfrm rot="5400000">
                  <a:off x="1380"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83" name="Freeform 3121"/>
                <p:cNvSpPr>
                  <a:spLocks noChangeAspect="1"/>
                </p:cNvSpPr>
                <p:nvPr/>
              </p:nvSpPr>
              <p:spPr bwMode="auto">
                <a:xfrm>
                  <a:off x="1406"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84" name="Oval 3122"/>
                <p:cNvSpPr>
                  <a:spLocks noChangeAspect="1" noChangeArrowheads="1"/>
                </p:cNvSpPr>
                <p:nvPr/>
              </p:nvSpPr>
              <p:spPr bwMode="auto">
                <a:xfrm rot="5400000">
                  <a:off x="1022"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85" name="Freeform 3123"/>
                <p:cNvSpPr>
                  <a:spLocks noChangeAspect="1"/>
                </p:cNvSpPr>
                <p:nvPr/>
              </p:nvSpPr>
              <p:spPr bwMode="auto">
                <a:xfrm>
                  <a:off x="1048" y="89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86" name="Oval 3124"/>
                <p:cNvSpPr>
                  <a:spLocks noChangeAspect="1" noChangeArrowheads="1"/>
                </p:cNvSpPr>
                <p:nvPr/>
              </p:nvSpPr>
              <p:spPr bwMode="auto">
                <a:xfrm rot="5400000">
                  <a:off x="155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87" name="Freeform 3125"/>
                <p:cNvSpPr>
                  <a:spLocks noChangeAspect="1"/>
                </p:cNvSpPr>
                <p:nvPr/>
              </p:nvSpPr>
              <p:spPr bwMode="auto">
                <a:xfrm>
                  <a:off x="1588"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88" name="AutoShape 3126"/>
                <p:cNvSpPr>
                  <a:spLocks noChangeAspect="1" noChangeArrowheads="1"/>
                </p:cNvSpPr>
                <p:nvPr/>
              </p:nvSpPr>
              <p:spPr bwMode="auto">
                <a:xfrm rot="5400000" flipV="1">
                  <a:off x="228"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89" name="Freeform 3127"/>
                <p:cNvSpPr>
                  <a:spLocks noChangeAspect="1"/>
                </p:cNvSpPr>
                <p:nvPr/>
              </p:nvSpPr>
              <p:spPr bwMode="auto">
                <a:xfrm>
                  <a:off x="244" y="80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90" name="AutoShape 3128"/>
                <p:cNvSpPr>
                  <a:spLocks noChangeAspect="1" noChangeArrowheads="1"/>
                </p:cNvSpPr>
                <p:nvPr/>
              </p:nvSpPr>
              <p:spPr bwMode="auto">
                <a:xfrm rot="5400000" flipV="1">
                  <a:off x="76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91" name="AutoShape 3129"/>
                <p:cNvSpPr>
                  <a:spLocks noChangeAspect="1" noChangeArrowheads="1"/>
                </p:cNvSpPr>
                <p:nvPr/>
              </p:nvSpPr>
              <p:spPr bwMode="auto">
                <a:xfrm>
                  <a:off x="760"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092" name="Freeform 3130"/>
                <p:cNvSpPr>
                  <a:spLocks noChangeAspect="1"/>
                </p:cNvSpPr>
                <p:nvPr/>
              </p:nvSpPr>
              <p:spPr bwMode="auto">
                <a:xfrm>
                  <a:off x="768" y="802"/>
                  <a:ext cx="29" cy="33"/>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093" name="AutoShape 3131"/>
                <p:cNvSpPr>
                  <a:spLocks noChangeAspect="1" noChangeArrowheads="1"/>
                </p:cNvSpPr>
                <p:nvPr/>
              </p:nvSpPr>
              <p:spPr bwMode="auto">
                <a:xfrm rot="5400000" flipV="1">
                  <a:off x="582"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856" name="AutoShape 3132"/>
                <p:cNvSpPr>
                  <a:spLocks noChangeAspect="1" noChangeArrowheads="1"/>
                </p:cNvSpPr>
                <p:nvPr/>
              </p:nvSpPr>
              <p:spPr bwMode="auto">
                <a:xfrm>
                  <a:off x="583" y="747"/>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095" name="Group 3133"/>
                <p:cNvGrpSpPr>
                  <a:grpSpLocks noChangeAspect="1"/>
                </p:cNvGrpSpPr>
                <p:nvPr/>
              </p:nvGrpSpPr>
              <p:grpSpPr bwMode="auto">
                <a:xfrm>
                  <a:off x="595" y="804"/>
                  <a:ext cx="25" cy="32"/>
                  <a:chOff x="263" y="1301"/>
                  <a:chExt cx="540" cy="690"/>
                </a:xfrm>
              </p:grpSpPr>
              <p:sp>
                <p:nvSpPr>
                  <p:cNvPr id="54122" name="Freeform 313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23" name="Line 313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096" name="AutoShape 3136"/>
                <p:cNvSpPr>
                  <a:spLocks noChangeAspect="1" noChangeArrowheads="1"/>
                </p:cNvSpPr>
                <p:nvPr/>
              </p:nvSpPr>
              <p:spPr bwMode="auto">
                <a:xfrm rot="5400000" flipV="1">
                  <a:off x="40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097" name="AutoShape 3137"/>
                <p:cNvSpPr>
                  <a:spLocks noChangeAspect="1" noChangeArrowheads="1"/>
                </p:cNvSpPr>
                <p:nvPr/>
              </p:nvSpPr>
              <p:spPr bwMode="auto">
                <a:xfrm>
                  <a:off x="404"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4098" name="Oval 3138"/>
                <p:cNvSpPr>
                  <a:spLocks noChangeAspect="1" noChangeArrowheads="1"/>
                </p:cNvSpPr>
                <p:nvPr/>
              </p:nvSpPr>
              <p:spPr bwMode="auto">
                <a:xfrm rot="5400000">
                  <a:off x="666"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099" name="Freeform 3139"/>
                <p:cNvSpPr>
                  <a:spLocks noChangeAspect="1"/>
                </p:cNvSpPr>
                <p:nvPr/>
              </p:nvSpPr>
              <p:spPr bwMode="auto">
                <a:xfrm>
                  <a:off x="692" y="89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00" name="Oval 3140"/>
                <p:cNvSpPr>
                  <a:spLocks noChangeAspect="1" noChangeArrowheads="1"/>
                </p:cNvSpPr>
                <p:nvPr/>
              </p:nvSpPr>
              <p:spPr bwMode="auto">
                <a:xfrm rot="5400000">
                  <a:off x="488"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01" name="Freeform 3141"/>
                <p:cNvSpPr>
                  <a:spLocks noChangeAspect="1"/>
                </p:cNvSpPr>
                <p:nvPr/>
              </p:nvSpPr>
              <p:spPr bwMode="auto">
                <a:xfrm>
                  <a:off x="514"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02" name="Oval 3142"/>
                <p:cNvSpPr>
                  <a:spLocks noChangeAspect="1" noChangeArrowheads="1"/>
                </p:cNvSpPr>
                <p:nvPr/>
              </p:nvSpPr>
              <p:spPr bwMode="auto">
                <a:xfrm rot="5400000">
                  <a:off x="310"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03" name="Freeform 3143"/>
                <p:cNvSpPr>
                  <a:spLocks noChangeAspect="1"/>
                </p:cNvSpPr>
                <p:nvPr/>
              </p:nvSpPr>
              <p:spPr bwMode="auto">
                <a:xfrm>
                  <a:off x="336" y="89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04" name="AutoShape 3144"/>
                <p:cNvSpPr>
                  <a:spLocks noChangeAspect="1" noChangeArrowheads="1"/>
                </p:cNvSpPr>
                <p:nvPr/>
              </p:nvSpPr>
              <p:spPr bwMode="auto">
                <a:xfrm rot="5400000" flipV="1">
                  <a:off x="54"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105" name="AutoShape 3145"/>
                <p:cNvSpPr>
                  <a:spLocks noChangeAspect="1" noChangeArrowheads="1"/>
                </p:cNvSpPr>
                <p:nvPr/>
              </p:nvSpPr>
              <p:spPr bwMode="auto">
                <a:xfrm>
                  <a:off x="51" y="748"/>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4106" name="Freeform 3146"/>
                <p:cNvSpPr>
                  <a:spLocks noChangeAspect="1"/>
                </p:cNvSpPr>
                <p:nvPr/>
              </p:nvSpPr>
              <p:spPr bwMode="auto">
                <a:xfrm>
                  <a:off x="65" y="806"/>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07" name="Oval 3147"/>
                <p:cNvSpPr>
                  <a:spLocks noChangeAspect="1" noChangeArrowheads="1"/>
                </p:cNvSpPr>
                <p:nvPr/>
              </p:nvSpPr>
              <p:spPr bwMode="auto">
                <a:xfrm rot="5400000">
                  <a:off x="141" y="894"/>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08" name="Freeform 3148"/>
                <p:cNvSpPr>
                  <a:spLocks noChangeAspect="1"/>
                </p:cNvSpPr>
                <p:nvPr/>
              </p:nvSpPr>
              <p:spPr bwMode="auto">
                <a:xfrm>
                  <a:off x="167" y="90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09" name="AutoShape 3149"/>
                <p:cNvSpPr>
                  <a:spLocks noChangeAspect="1" noChangeArrowheads="1"/>
                </p:cNvSpPr>
                <p:nvPr/>
              </p:nvSpPr>
              <p:spPr bwMode="auto">
                <a:xfrm rot="5400000" flipV="1">
                  <a:off x="936" y="8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872" name="AutoShape 3150"/>
                <p:cNvSpPr>
                  <a:spLocks noChangeAspect="1" noChangeArrowheads="1"/>
                </p:cNvSpPr>
                <p:nvPr/>
              </p:nvSpPr>
              <p:spPr bwMode="auto">
                <a:xfrm>
                  <a:off x="940" y="745"/>
                  <a:ext cx="45"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4111" name="Group 3151"/>
                <p:cNvGrpSpPr>
                  <a:grpSpLocks noChangeAspect="1"/>
                </p:cNvGrpSpPr>
                <p:nvPr/>
              </p:nvGrpSpPr>
              <p:grpSpPr bwMode="auto">
                <a:xfrm>
                  <a:off x="949" y="802"/>
                  <a:ext cx="29" cy="36"/>
                  <a:chOff x="263" y="1301"/>
                  <a:chExt cx="540" cy="690"/>
                </a:xfrm>
              </p:grpSpPr>
              <p:sp>
                <p:nvSpPr>
                  <p:cNvPr id="54120" name="Freeform 3152"/>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21" name="Line 3153"/>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112" name="Oval 3154"/>
                <p:cNvSpPr>
                  <a:spLocks noChangeAspect="1" noChangeArrowheads="1"/>
                </p:cNvSpPr>
                <p:nvPr/>
              </p:nvSpPr>
              <p:spPr bwMode="auto">
                <a:xfrm rot="5400000">
                  <a:off x="844"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4113" name="Freeform 3155"/>
                <p:cNvSpPr>
                  <a:spLocks noChangeAspect="1"/>
                </p:cNvSpPr>
                <p:nvPr/>
              </p:nvSpPr>
              <p:spPr bwMode="auto">
                <a:xfrm>
                  <a:off x="870"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14" name="Freeform 3156"/>
                <p:cNvSpPr>
                  <a:spLocks noChangeAspect="1"/>
                </p:cNvSpPr>
                <p:nvPr/>
              </p:nvSpPr>
              <p:spPr bwMode="auto">
                <a:xfrm>
                  <a:off x="1831" y="80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15" name="Freeform 3157"/>
                <p:cNvSpPr>
                  <a:spLocks noChangeAspect="1"/>
                </p:cNvSpPr>
                <p:nvPr/>
              </p:nvSpPr>
              <p:spPr bwMode="auto">
                <a:xfrm>
                  <a:off x="416" y="803"/>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16" name="Freeform 3158"/>
                <p:cNvSpPr>
                  <a:spLocks noChangeAspect="1"/>
                </p:cNvSpPr>
                <p:nvPr/>
              </p:nvSpPr>
              <p:spPr bwMode="auto">
                <a:xfrm>
                  <a:off x="1127" y="80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17" name="Freeform 3159"/>
                <p:cNvSpPr>
                  <a:spLocks noChangeAspect="1"/>
                </p:cNvSpPr>
                <p:nvPr/>
              </p:nvSpPr>
              <p:spPr bwMode="auto">
                <a:xfrm>
                  <a:off x="2542" y="807"/>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18" name="Freeform 3160"/>
                <p:cNvSpPr>
                  <a:spLocks noChangeAspect="1"/>
                </p:cNvSpPr>
                <p:nvPr/>
              </p:nvSpPr>
              <p:spPr bwMode="auto">
                <a:xfrm>
                  <a:off x="3255" y="804"/>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119" name="Freeform 3161"/>
                <p:cNvSpPr>
                  <a:spLocks noChangeAspect="1"/>
                </p:cNvSpPr>
                <p:nvPr/>
              </p:nvSpPr>
              <p:spPr bwMode="auto">
                <a:xfrm>
                  <a:off x="3968" y="801"/>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3775" name="Group 3738"/>
              <p:cNvGrpSpPr>
                <a:grpSpLocks/>
              </p:cNvGrpSpPr>
              <p:nvPr/>
            </p:nvGrpSpPr>
            <p:grpSpPr bwMode="auto">
              <a:xfrm>
                <a:off x="3828839" y="5724126"/>
                <a:ext cx="2210595" cy="125709"/>
                <a:chOff x="0" y="744"/>
                <a:chExt cx="5715" cy="197"/>
              </a:xfrm>
            </p:grpSpPr>
            <p:sp>
              <p:nvSpPr>
                <p:cNvPr id="53776" name="AutoShape 2981"/>
                <p:cNvSpPr>
                  <a:spLocks noChangeAspect="1" noChangeArrowheads="1"/>
                </p:cNvSpPr>
                <p:nvPr/>
              </p:nvSpPr>
              <p:spPr bwMode="auto">
                <a:xfrm rot="5400000" flipV="1">
                  <a:off x="164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77" name="AutoShape 2982"/>
                <p:cNvSpPr>
                  <a:spLocks noChangeAspect="1" noChangeArrowheads="1"/>
                </p:cNvSpPr>
                <p:nvPr/>
              </p:nvSpPr>
              <p:spPr bwMode="auto">
                <a:xfrm>
                  <a:off x="1647"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78" name="AutoShape 2983"/>
                <p:cNvSpPr>
                  <a:spLocks noChangeAspect="1" noChangeArrowheads="1"/>
                </p:cNvSpPr>
                <p:nvPr/>
              </p:nvSpPr>
              <p:spPr bwMode="auto">
                <a:xfrm rot="5400000" flipV="1">
                  <a:off x="2357"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79" name="AutoShape 2984"/>
                <p:cNvSpPr>
                  <a:spLocks noChangeAspect="1" noChangeArrowheads="1"/>
                </p:cNvSpPr>
                <p:nvPr/>
              </p:nvSpPr>
              <p:spPr bwMode="auto">
                <a:xfrm>
                  <a:off x="2359"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80" name="AutoShape 2985"/>
                <p:cNvSpPr>
                  <a:spLocks noChangeAspect="1" noChangeArrowheads="1"/>
                </p:cNvSpPr>
                <p:nvPr/>
              </p:nvSpPr>
              <p:spPr bwMode="auto">
                <a:xfrm rot="5400000" flipV="1">
                  <a:off x="306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81" name="AutoShape 2986"/>
                <p:cNvSpPr>
                  <a:spLocks noChangeAspect="1" noChangeArrowheads="1"/>
                </p:cNvSpPr>
                <p:nvPr/>
              </p:nvSpPr>
              <p:spPr bwMode="auto">
                <a:xfrm>
                  <a:off x="3071"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82" name="AutoShape 2987"/>
                <p:cNvSpPr>
                  <a:spLocks noChangeAspect="1" noChangeArrowheads="1"/>
                </p:cNvSpPr>
                <p:nvPr/>
              </p:nvSpPr>
              <p:spPr bwMode="auto">
                <a:xfrm rot="5400000" flipV="1">
                  <a:off x="378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83" name="AutoShape 2988"/>
                <p:cNvSpPr>
                  <a:spLocks noChangeAspect="1" noChangeArrowheads="1"/>
                </p:cNvSpPr>
                <p:nvPr/>
              </p:nvSpPr>
              <p:spPr bwMode="auto">
                <a:xfrm>
                  <a:off x="3783"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84" name="AutoShape 2989"/>
                <p:cNvSpPr>
                  <a:spLocks noChangeAspect="1" noChangeArrowheads="1"/>
                </p:cNvSpPr>
                <p:nvPr/>
              </p:nvSpPr>
              <p:spPr bwMode="auto">
                <a:xfrm>
                  <a:off x="230" y="74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85" name="AutoShape 2990"/>
                <p:cNvSpPr>
                  <a:spLocks noChangeAspect="1" noChangeArrowheads="1"/>
                </p:cNvSpPr>
                <p:nvPr/>
              </p:nvSpPr>
              <p:spPr bwMode="auto">
                <a:xfrm rot="5400000" flipV="1">
                  <a:off x="561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48" name="AutoShape 2991"/>
                <p:cNvSpPr>
                  <a:spLocks noChangeAspect="1" noChangeArrowheads="1"/>
                </p:cNvSpPr>
                <p:nvPr/>
              </p:nvSpPr>
              <p:spPr bwMode="auto">
                <a:xfrm>
                  <a:off x="5617"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787" name="Freeform 2992"/>
                <p:cNvSpPr>
                  <a:spLocks noChangeAspect="1"/>
                </p:cNvSpPr>
                <p:nvPr/>
              </p:nvSpPr>
              <p:spPr bwMode="auto">
                <a:xfrm>
                  <a:off x="5627"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88" name="Line 2993"/>
                <p:cNvSpPr>
                  <a:spLocks noChangeAspect="1" noChangeShapeType="1"/>
                </p:cNvSpPr>
                <p:nvPr/>
              </p:nvSpPr>
              <p:spPr bwMode="auto">
                <a:xfrm>
                  <a:off x="563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789" name="AutoShape 2996"/>
                <p:cNvSpPr>
                  <a:spLocks noChangeAspect="1" noChangeArrowheads="1"/>
                </p:cNvSpPr>
                <p:nvPr/>
              </p:nvSpPr>
              <p:spPr bwMode="auto">
                <a:xfrm rot="5400000" flipV="1">
                  <a:off x="542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2" name="AutoShape 2997"/>
                <p:cNvSpPr>
                  <a:spLocks noChangeAspect="1" noChangeArrowheads="1"/>
                </p:cNvSpPr>
                <p:nvPr/>
              </p:nvSpPr>
              <p:spPr bwMode="auto">
                <a:xfrm>
                  <a:off x="5429"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791" name="Freeform 2998"/>
                <p:cNvSpPr>
                  <a:spLocks noChangeAspect="1"/>
                </p:cNvSpPr>
                <p:nvPr/>
              </p:nvSpPr>
              <p:spPr bwMode="auto">
                <a:xfrm>
                  <a:off x="5440"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92" name="Line 2999"/>
                <p:cNvSpPr>
                  <a:spLocks noChangeAspect="1" noChangeShapeType="1"/>
                </p:cNvSpPr>
                <p:nvPr/>
              </p:nvSpPr>
              <p:spPr bwMode="auto">
                <a:xfrm>
                  <a:off x="5445"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793" name="Oval 3000"/>
                <p:cNvSpPr>
                  <a:spLocks noChangeAspect="1" noChangeArrowheads="1"/>
                </p:cNvSpPr>
                <p:nvPr/>
              </p:nvSpPr>
              <p:spPr bwMode="auto">
                <a:xfrm rot="5400000">
                  <a:off x="551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94" name="Freeform 3001"/>
                <p:cNvSpPr>
                  <a:spLocks noChangeAspect="1"/>
                </p:cNvSpPr>
                <p:nvPr/>
              </p:nvSpPr>
              <p:spPr bwMode="auto">
                <a:xfrm>
                  <a:off x="5539"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95" name="AutoShape 3002"/>
                <p:cNvSpPr>
                  <a:spLocks noChangeAspect="1" noChangeArrowheads="1"/>
                </p:cNvSpPr>
                <p:nvPr/>
              </p:nvSpPr>
              <p:spPr bwMode="auto">
                <a:xfrm rot="5400000" flipV="1">
                  <a:off x="524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58" name="AutoShape 3003"/>
                <p:cNvSpPr>
                  <a:spLocks noChangeAspect="1" noChangeArrowheads="1"/>
                </p:cNvSpPr>
                <p:nvPr/>
              </p:nvSpPr>
              <p:spPr bwMode="auto">
                <a:xfrm>
                  <a:off x="5244" y="750"/>
                  <a:ext cx="45"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797" name="Freeform 3004"/>
                <p:cNvSpPr>
                  <a:spLocks noChangeAspect="1"/>
                </p:cNvSpPr>
                <p:nvPr/>
              </p:nvSpPr>
              <p:spPr bwMode="auto">
                <a:xfrm>
                  <a:off x="5253"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98" name="Line 3005"/>
                <p:cNvSpPr>
                  <a:spLocks noChangeAspect="1" noChangeShapeType="1"/>
                </p:cNvSpPr>
                <p:nvPr/>
              </p:nvSpPr>
              <p:spPr bwMode="auto">
                <a:xfrm>
                  <a:off x="5258"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799" name="Oval 3006"/>
                <p:cNvSpPr>
                  <a:spLocks noChangeAspect="1" noChangeArrowheads="1"/>
                </p:cNvSpPr>
                <p:nvPr/>
              </p:nvSpPr>
              <p:spPr bwMode="auto">
                <a:xfrm rot="5400000">
                  <a:off x="532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00" name="Freeform 3007"/>
                <p:cNvSpPr>
                  <a:spLocks noChangeAspect="1"/>
                </p:cNvSpPr>
                <p:nvPr/>
              </p:nvSpPr>
              <p:spPr bwMode="auto">
                <a:xfrm>
                  <a:off x="5352"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01" name="AutoShape 3008"/>
                <p:cNvSpPr>
                  <a:spLocks noChangeAspect="1" noChangeArrowheads="1"/>
                </p:cNvSpPr>
                <p:nvPr/>
              </p:nvSpPr>
              <p:spPr bwMode="auto">
                <a:xfrm rot="5400000" flipV="1">
                  <a:off x="505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64" name="AutoShape 3009"/>
                <p:cNvSpPr>
                  <a:spLocks noChangeAspect="1" noChangeArrowheads="1"/>
                </p:cNvSpPr>
                <p:nvPr/>
              </p:nvSpPr>
              <p:spPr bwMode="auto">
                <a:xfrm>
                  <a:off x="5055"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803" name="Freeform 3010"/>
                <p:cNvSpPr>
                  <a:spLocks noChangeAspect="1"/>
                </p:cNvSpPr>
                <p:nvPr/>
              </p:nvSpPr>
              <p:spPr bwMode="auto">
                <a:xfrm>
                  <a:off x="5069"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04" name="Line 3011"/>
                <p:cNvSpPr>
                  <a:spLocks noChangeAspect="1" noChangeShapeType="1"/>
                </p:cNvSpPr>
                <p:nvPr/>
              </p:nvSpPr>
              <p:spPr bwMode="auto">
                <a:xfrm>
                  <a:off x="5070"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805" name="Oval 3012"/>
                <p:cNvSpPr>
                  <a:spLocks noChangeAspect="1" noChangeArrowheads="1"/>
                </p:cNvSpPr>
                <p:nvPr/>
              </p:nvSpPr>
              <p:spPr bwMode="auto">
                <a:xfrm rot="5400000">
                  <a:off x="514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06" name="Freeform 3013"/>
                <p:cNvSpPr>
                  <a:spLocks noChangeAspect="1"/>
                </p:cNvSpPr>
                <p:nvPr/>
              </p:nvSpPr>
              <p:spPr bwMode="auto">
                <a:xfrm>
                  <a:off x="5166"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07" name="AutoShape 3014"/>
                <p:cNvSpPr>
                  <a:spLocks noChangeAspect="1" noChangeArrowheads="1"/>
                </p:cNvSpPr>
                <p:nvPr/>
              </p:nvSpPr>
              <p:spPr bwMode="auto">
                <a:xfrm rot="5400000" flipV="1">
                  <a:off x="486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70" name="AutoShape 3015"/>
                <p:cNvSpPr>
                  <a:spLocks noChangeAspect="1" noChangeArrowheads="1"/>
                </p:cNvSpPr>
                <p:nvPr/>
              </p:nvSpPr>
              <p:spPr bwMode="auto">
                <a:xfrm>
                  <a:off x="4871" y="750"/>
                  <a:ext cx="45"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809" name="Freeform 3016"/>
                <p:cNvSpPr>
                  <a:spLocks noChangeAspect="1"/>
                </p:cNvSpPr>
                <p:nvPr/>
              </p:nvSpPr>
              <p:spPr bwMode="auto">
                <a:xfrm>
                  <a:off x="4882"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10" name="Line 3017"/>
                <p:cNvSpPr>
                  <a:spLocks noChangeAspect="1" noChangeShapeType="1"/>
                </p:cNvSpPr>
                <p:nvPr/>
              </p:nvSpPr>
              <p:spPr bwMode="auto">
                <a:xfrm>
                  <a:off x="4883"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811" name="Oval 3018"/>
                <p:cNvSpPr>
                  <a:spLocks noChangeAspect="1" noChangeArrowheads="1"/>
                </p:cNvSpPr>
                <p:nvPr/>
              </p:nvSpPr>
              <p:spPr bwMode="auto">
                <a:xfrm rot="5400000">
                  <a:off x="495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12" name="Freeform 3019"/>
                <p:cNvSpPr>
                  <a:spLocks noChangeAspect="1"/>
                </p:cNvSpPr>
                <p:nvPr/>
              </p:nvSpPr>
              <p:spPr bwMode="auto">
                <a:xfrm>
                  <a:off x="4979"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13" name="AutoShape 3020"/>
                <p:cNvSpPr>
                  <a:spLocks noChangeAspect="1" noChangeArrowheads="1"/>
                </p:cNvSpPr>
                <p:nvPr/>
              </p:nvSpPr>
              <p:spPr bwMode="auto">
                <a:xfrm rot="5400000" flipV="1">
                  <a:off x="468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76" name="AutoShape 3021"/>
                <p:cNvSpPr>
                  <a:spLocks noChangeAspect="1" noChangeArrowheads="1"/>
                </p:cNvSpPr>
                <p:nvPr/>
              </p:nvSpPr>
              <p:spPr bwMode="auto">
                <a:xfrm>
                  <a:off x="4682"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815" name="Freeform 3022"/>
                <p:cNvSpPr>
                  <a:spLocks noChangeAspect="1"/>
                </p:cNvSpPr>
                <p:nvPr/>
              </p:nvSpPr>
              <p:spPr bwMode="auto">
                <a:xfrm>
                  <a:off x="4695"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16" name="Line 3023"/>
                <p:cNvSpPr>
                  <a:spLocks noChangeAspect="1" noChangeShapeType="1"/>
                </p:cNvSpPr>
                <p:nvPr/>
              </p:nvSpPr>
              <p:spPr bwMode="auto">
                <a:xfrm>
                  <a:off x="4696"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817" name="Oval 3024"/>
                <p:cNvSpPr>
                  <a:spLocks noChangeAspect="1" noChangeArrowheads="1"/>
                </p:cNvSpPr>
                <p:nvPr/>
              </p:nvSpPr>
              <p:spPr bwMode="auto">
                <a:xfrm rot="5400000">
                  <a:off x="476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18" name="Freeform 3025"/>
                <p:cNvSpPr>
                  <a:spLocks noChangeAspect="1"/>
                </p:cNvSpPr>
                <p:nvPr/>
              </p:nvSpPr>
              <p:spPr bwMode="auto">
                <a:xfrm>
                  <a:off x="4792"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19" name="AutoShape 3026"/>
                <p:cNvSpPr>
                  <a:spLocks noChangeAspect="1" noChangeArrowheads="1"/>
                </p:cNvSpPr>
                <p:nvPr/>
              </p:nvSpPr>
              <p:spPr bwMode="auto">
                <a:xfrm rot="5400000" flipV="1">
                  <a:off x="449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82" name="AutoShape 3027"/>
                <p:cNvSpPr>
                  <a:spLocks noChangeAspect="1" noChangeArrowheads="1"/>
                </p:cNvSpPr>
                <p:nvPr/>
              </p:nvSpPr>
              <p:spPr bwMode="auto">
                <a:xfrm>
                  <a:off x="4497" y="750"/>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821" name="Freeform 3028"/>
                <p:cNvSpPr>
                  <a:spLocks noChangeAspect="1"/>
                </p:cNvSpPr>
                <p:nvPr/>
              </p:nvSpPr>
              <p:spPr bwMode="auto">
                <a:xfrm>
                  <a:off x="4509"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22" name="Line 3029"/>
                <p:cNvSpPr>
                  <a:spLocks noChangeAspect="1" noChangeShapeType="1"/>
                </p:cNvSpPr>
                <p:nvPr/>
              </p:nvSpPr>
              <p:spPr bwMode="auto">
                <a:xfrm>
                  <a:off x="451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823" name="Oval 3030"/>
                <p:cNvSpPr>
                  <a:spLocks noChangeAspect="1" noChangeArrowheads="1"/>
                </p:cNvSpPr>
                <p:nvPr/>
              </p:nvSpPr>
              <p:spPr bwMode="auto">
                <a:xfrm rot="5400000">
                  <a:off x="458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24" name="Freeform 3031"/>
                <p:cNvSpPr>
                  <a:spLocks noChangeAspect="1"/>
                </p:cNvSpPr>
                <p:nvPr/>
              </p:nvSpPr>
              <p:spPr bwMode="auto">
                <a:xfrm>
                  <a:off x="4606"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25" name="Freeform 3032"/>
                <p:cNvSpPr>
                  <a:spLocks noChangeAspect="1"/>
                </p:cNvSpPr>
                <p:nvPr/>
              </p:nvSpPr>
              <p:spPr bwMode="auto">
                <a:xfrm>
                  <a:off x="3793"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26" name="AutoShape 3033"/>
                <p:cNvSpPr>
                  <a:spLocks noChangeAspect="1" noChangeArrowheads="1"/>
                </p:cNvSpPr>
                <p:nvPr/>
              </p:nvSpPr>
              <p:spPr bwMode="auto">
                <a:xfrm rot="5400000" flipV="1">
                  <a:off x="431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27" name="AutoShape 3034"/>
                <p:cNvSpPr>
                  <a:spLocks noChangeAspect="1" noChangeArrowheads="1"/>
                </p:cNvSpPr>
                <p:nvPr/>
              </p:nvSpPr>
              <p:spPr bwMode="auto">
                <a:xfrm>
                  <a:off x="4313"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828" name="Freeform 3035"/>
                <p:cNvSpPr>
                  <a:spLocks noChangeAspect="1"/>
                </p:cNvSpPr>
                <p:nvPr/>
              </p:nvSpPr>
              <p:spPr bwMode="auto">
                <a:xfrm>
                  <a:off x="4323"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29" name="AutoShape 3036"/>
                <p:cNvSpPr>
                  <a:spLocks noChangeAspect="1" noChangeArrowheads="1"/>
                </p:cNvSpPr>
                <p:nvPr/>
              </p:nvSpPr>
              <p:spPr bwMode="auto">
                <a:xfrm rot="5400000" flipV="1">
                  <a:off x="413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92" name="AutoShape 3037"/>
                <p:cNvSpPr>
                  <a:spLocks noChangeAspect="1" noChangeArrowheads="1"/>
                </p:cNvSpPr>
                <p:nvPr/>
              </p:nvSpPr>
              <p:spPr bwMode="auto">
                <a:xfrm>
                  <a:off x="4136" y="747"/>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831" name="Group 3038"/>
                <p:cNvGrpSpPr>
                  <a:grpSpLocks noChangeAspect="1"/>
                </p:cNvGrpSpPr>
                <p:nvPr/>
              </p:nvGrpSpPr>
              <p:grpSpPr bwMode="auto">
                <a:xfrm>
                  <a:off x="4146" y="805"/>
                  <a:ext cx="25" cy="32"/>
                  <a:chOff x="263" y="1301"/>
                  <a:chExt cx="540" cy="690"/>
                </a:xfrm>
              </p:grpSpPr>
              <p:sp>
                <p:nvSpPr>
                  <p:cNvPr id="53953" name="Freeform 30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54" name="Line 30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832" name="AutoShape 3041"/>
                <p:cNvSpPr>
                  <a:spLocks noChangeAspect="1" noChangeArrowheads="1"/>
                </p:cNvSpPr>
                <p:nvPr/>
              </p:nvSpPr>
              <p:spPr bwMode="auto">
                <a:xfrm rot="5400000" flipV="1">
                  <a:off x="395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33" name="AutoShape 3042"/>
                <p:cNvSpPr>
                  <a:spLocks noChangeAspect="1" noChangeArrowheads="1"/>
                </p:cNvSpPr>
                <p:nvPr/>
              </p:nvSpPr>
              <p:spPr bwMode="auto">
                <a:xfrm>
                  <a:off x="3957"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834" name="Oval 3043"/>
                <p:cNvSpPr>
                  <a:spLocks noChangeAspect="1" noChangeArrowheads="1"/>
                </p:cNvSpPr>
                <p:nvPr/>
              </p:nvSpPr>
              <p:spPr bwMode="auto">
                <a:xfrm rot="5400000">
                  <a:off x="4219"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35" name="Freeform 3044"/>
                <p:cNvSpPr>
                  <a:spLocks noChangeAspect="1"/>
                </p:cNvSpPr>
                <p:nvPr/>
              </p:nvSpPr>
              <p:spPr bwMode="auto">
                <a:xfrm>
                  <a:off x="4245"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36" name="Oval 3045"/>
                <p:cNvSpPr>
                  <a:spLocks noChangeAspect="1" noChangeArrowheads="1"/>
                </p:cNvSpPr>
                <p:nvPr/>
              </p:nvSpPr>
              <p:spPr bwMode="auto">
                <a:xfrm rot="5400000">
                  <a:off x="4041"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37" name="Freeform 3046"/>
                <p:cNvSpPr>
                  <a:spLocks noChangeAspect="1"/>
                </p:cNvSpPr>
                <p:nvPr/>
              </p:nvSpPr>
              <p:spPr bwMode="auto">
                <a:xfrm>
                  <a:off x="4067"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38" name="Oval 3047"/>
                <p:cNvSpPr>
                  <a:spLocks noChangeAspect="1" noChangeArrowheads="1"/>
                </p:cNvSpPr>
                <p:nvPr/>
              </p:nvSpPr>
              <p:spPr bwMode="auto">
                <a:xfrm rot="5400000">
                  <a:off x="3863"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39" name="Freeform 3048"/>
                <p:cNvSpPr>
                  <a:spLocks noChangeAspect="1"/>
                </p:cNvSpPr>
                <p:nvPr/>
              </p:nvSpPr>
              <p:spPr bwMode="auto">
                <a:xfrm>
                  <a:off x="3889"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40" name="Oval 3049"/>
                <p:cNvSpPr>
                  <a:spLocks noChangeAspect="1" noChangeArrowheads="1"/>
                </p:cNvSpPr>
                <p:nvPr/>
              </p:nvSpPr>
              <p:spPr bwMode="auto">
                <a:xfrm rot="5400000">
                  <a:off x="4403"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41" name="Freeform 3050"/>
                <p:cNvSpPr>
                  <a:spLocks noChangeAspect="1"/>
                </p:cNvSpPr>
                <p:nvPr/>
              </p:nvSpPr>
              <p:spPr bwMode="auto">
                <a:xfrm>
                  <a:off x="4429"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42" name="Freeform 3051"/>
                <p:cNvSpPr>
                  <a:spLocks noChangeAspect="1"/>
                </p:cNvSpPr>
                <p:nvPr/>
              </p:nvSpPr>
              <p:spPr bwMode="auto">
                <a:xfrm>
                  <a:off x="3081"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43" name="AutoShape 3052"/>
                <p:cNvSpPr>
                  <a:spLocks noChangeAspect="1" noChangeArrowheads="1"/>
                </p:cNvSpPr>
                <p:nvPr/>
              </p:nvSpPr>
              <p:spPr bwMode="auto">
                <a:xfrm rot="5400000" flipV="1">
                  <a:off x="360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44" name="AutoShape 3053"/>
                <p:cNvSpPr>
                  <a:spLocks noChangeAspect="1" noChangeArrowheads="1"/>
                </p:cNvSpPr>
                <p:nvPr/>
              </p:nvSpPr>
              <p:spPr bwMode="auto">
                <a:xfrm>
                  <a:off x="3601"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845" name="Freeform 3054"/>
                <p:cNvSpPr>
                  <a:spLocks noChangeAspect="1"/>
                </p:cNvSpPr>
                <p:nvPr/>
              </p:nvSpPr>
              <p:spPr bwMode="auto">
                <a:xfrm>
                  <a:off x="3611"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46" name="AutoShape 3055"/>
                <p:cNvSpPr>
                  <a:spLocks noChangeAspect="1" noChangeArrowheads="1"/>
                </p:cNvSpPr>
                <p:nvPr/>
              </p:nvSpPr>
              <p:spPr bwMode="auto">
                <a:xfrm rot="5400000" flipV="1">
                  <a:off x="3423"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609" name="AutoShape 3056"/>
                <p:cNvSpPr>
                  <a:spLocks noChangeAspect="1" noChangeArrowheads="1"/>
                </p:cNvSpPr>
                <p:nvPr/>
              </p:nvSpPr>
              <p:spPr bwMode="auto">
                <a:xfrm>
                  <a:off x="3422" y="747"/>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848" name="Group 3057"/>
                <p:cNvGrpSpPr>
                  <a:grpSpLocks noChangeAspect="1"/>
                </p:cNvGrpSpPr>
                <p:nvPr/>
              </p:nvGrpSpPr>
              <p:grpSpPr bwMode="auto">
                <a:xfrm>
                  <a:off x="3434" y="805"/>
                  <a:ext cx="25" cy="32"/>
                  <a:chOff x="263" y="1301"/>
                  <a:chExt cx="540" cy="690"/>
                </a:xfrm>
              </p:grpSpPr>
              <p:sp>
                <p:nvSpPr>
                  <p:cNvPr id="53951" name="Freeform 30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52" name="Line 30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849" name="AutoShape 3060"/>
                <p:cNvSpPr>
                  <a:spLocks noChangeAspect="1" noChangeArrowheads="1"/>
                </p:cNvSpPr>
                <p:nvPr/>
              </p:nvSpPr>
              <p:spPr bwMode="auto">
                <a:xfrm rot="5400000" flipV="1">
                  <a:off x="324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50" name="AutoShape 3061"/>
                <p:cNvSpPr>
                  <a:spLocks noChangeAspect="1" noChangeArrowheads="1"/>
                </p:cNvSpPr>
                <p:nvPr/>
              </p:nvSpPr>
              <p:spPr bwMode="auto">
                <a:xfrm>
                  <a:off x="3245"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851" name="Oval 3062"/>
                <p:cNvSpPr>
                  <a:spLocks noChangeAspect="1" noChangeArrowheads="1"/>
                </p:cNvSpPr>
                <p:nvPr/>
              </p:nvSpPr>
              <p:spPr bwMode="auto">
                <a:xfrm rot="5400000">
                  <a:off x="3507"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52" name="Freeform 3063"/>
                <p:cNvSpPr>
                  <a:spLocks noChangeAspect="1"/>
                </p:cNvSpPr>
                <p:nvPr/>
              </p:nvSpPr>
              <p:spPr bwMode="auto">
                <a:xfrm>
                  <a:off x="3533"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53" name="Oval 3064"/>
                <p:cNvSpPr>
                  <a:spLocks noChangeAspect="1" noChangeArrowheads="1"/>
                </p:cNvSpPr>
                <p:nvPr/>
              </p:nvSpPr>
              <p:spPr bwMode="auto">
                <a:xfrm rot="5400000">
                  <a:off x="3329"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54" name="Freeform 3065"/>
                <p:cNvSpPr>
                  <a:spLocks noChangeAspect="1"/>
                </p:cNvSpPr>
                <p:nvPr/>
              </p:nvSpPr>
              <p:spPr bwMode="auto">
                <a:xfrm>
                  <a:off x="3355"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55" name="Oval 3066"/>
                <p:cNvSpPr>
                  <a:spLocks noChangeAspect="1" noChangeArrowheads="1"/>
                </p:cNvSpPr>
                <p:nvPr/>
              </p:nvSpPr>
              <p:spPr bwMode="auto">
                <a:xfrm rot="5400000">
                  <a:off x="3151"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56" name="Freeform 3067"/>
                <p:cNvSpPr>
                  <a:spLocks noChangeAspect="1"/>
                </p:cNvSpPr>
                <p:nvPr/>
              </p:nvSpPr>
              <p:spPr bwMode="auto">
                <a:xfrm>
                  <a:off x="3177"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57" name="Oval 3068"/>
                <p:cNvSpPr>
                  <a:spLocks noChangeAspect="1" noChangeArrowheads="1"/>
                </p:cNvSpPr>
                <p:nvPr/>
              </p:nvSpPr>
              <p:spPr bwMode="auto">
                <a:xfrm rot="5400000">
                  <a:off x="3691"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58" name="Freeform 3069"/>
                <p:cNvSpPr>
                  <a:spLocks noChangeAspect="1"/>
                </p:cNvSpPr>
                <p:nvPr/>
              </p:nvSpPr>
              <p:spPr bwMode="auto">
                <a:xfrm>
                  <a:off x="3717"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59" name="Freeform 3070"/>
                <p:cNvSpPr>
                  <a:spLocks noChangeAspect="1"/>
                </p:cNvSpPr>
                <p:nvPr/>
              </p:nvSpPr>
              <p:spPr bwMode="auto">
                <a:xfrm>
                  <a:off x="2369"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60" name="AutoShape 3071"/>
                <p:cNvSpPr>
                  <a:spLocks noChangeAspect="1" noChangeArrowheads="1"/>
                </p:cNvSpPr>
                <p:nvPr/>
              </p:nvSpPr>
              <p:spPr bwMode="auto">
                <a:xfrm rot="5400000" flipV="1">
                  <a:off x="289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61" name="AutoShape 3072"/>
                <p:cNvSpPr>
                  <a:spLocks noChangeAspect="1" noChangeArrowheads="1"/>
                </p:cNvSpPr>
                <p:nvPr/>
              </p:nvSpPr>
              <p:spPr bwMode="auto">
                <a:xfrm>
                  <a:off x="2889"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862" name="Freeform 3073"/>
                <p:cNvSpPr>
                  <a:spLocks noChangeAspect="1"/>
                </p:cNvSpPr>
                <p:nvPr/>
              </p:nvSpPr>
              <p:spPr bwMode="auto">
                <a:xfrm>
                  <a:off x="2899"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63" name="AutoShape 3074"/>
                <p:cNvSpPr>
                  <a:spLocks noChangeAspect="1" noChangeArrowheads="1"/>
                </p:cNvSpPr>
                <p:nvPr/>
              </p:nvSpPr>
              <p:spPr bwMode="auto">
                <a:xfrm rot="5400000" flipV="1">
                  <a:off x="271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626" name="AutoShape 3075"/>
                <p:cNvSpPr>
                  <a:spLocks noChangeAspect="1" noChangeArrowheads="1"/>
                </p:cNvSpPr>
                <p:nvPr/>
              </p:nvSpPr>
              <p:spPr bwMode="auto">
                <a:xfrm>
                  <a:off x="2712" y="747"/>
                  <a:ext cx="45"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865" name="Group 3076"/>
                <p:cNvGrpSpPr>
                  <a:grpSpLocks noChangeAspect="1"/>
                </p:cNvGrpSpPr>
                <p:nvPr/>
              </p:nvGrpSpPr>
              <p:grpSpPr bwMode="auto">
                <a:xfrm>
                  <a:off x="2722" y="805"/>
                  <a:ext cx="25" cy="32"/>
                  <a:chOff x="263" y="1301"/>
                  <a:chExt cx="540" cy="690"/>
                </a:xfrm>
              </p:grpSpPr>
              <p:sp>
                <p:nvSpPr>
                  <p:cNvPr id="53949" name="Freeform 307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50" name="Line 307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866" name="AutoShape 3079"/>
                <p:cNvSpPr>
                  <a:spLocks noChangeAspect="1" noChangeArrowheads="1"/>
                </p:cNvSpPr>
                <p:nvPr/>
              </p:nvSpPr>
              <p:spPr bwMode="auto">
                <a:xfrm rot="5400000" flipV="1">
                  <a:off x="253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67" name="AutoShape 3080"/>
                <p:cNvSpPr>
                  <a:spLocks noChangeAspect="1" noChangeArrowheads="1"/>
                </p:cNvSpPr>
                <p:nvPr/>
              </p:nvSpPr>
              <p:spPr bwMode="auto">
                <a:xfrm>
                  <a:off x="2533"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868" name="Oval 3081"/>
                <p:cNvSpPr>
                  <a:spLocks noChangeAspect="1" noChangeArrowheads="1"/>
                </p:cNvSpPr>
                <p:nvPr/>
              </p:nvSpPr>
              <p:spPr bwMode="auto">
                <a:xfrm rot="5400000">
                  <a:off x="2795"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69" name="Freeform 3082"/>
                <p:cNvSpPr>
                  <a:spLocks noChangeAspect="1"/>
                </p:cNvSpPr>
                <p:nvPr/>
              </p:nvSpPr>
              <p:spPr bwMode="auto">
                <a:xfrm>
                  <a:off x="2821"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70" name="Oval 3083"/>
                <p:cNvSpPr>
                  <a:spLocks noChangeAspect="1" noChangeArrowheads="1"/>
                </p:cNvSpPr>
                <p:nvPr/>
              </p:nvSpPr>
              <p:spPr bwMode="auto">
                <a:xfrm rot="5400000">
                  <a:off x="2617"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71" name="Freeform 3084"/>
                <p:cNvSpPr>
                  <a:spLocks noChangeAspect="1"/>
                </p:cNvSpPr>
                <p:nvPr/>
              </p:nvSpPr>
              <p:spPr bwMode="auto">
                <a:xfrm>
                  <a:off x="2643"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72" name="Oval 3085"/>
                <p:cNvSpPr>
                  <a:spLocks noChangeAspect="1" noChangeArrowheads="1"/>
                </p:cNvSpPr>
                <p:nvPr/>
              </p:nvSpPr>
              <p:spPr bwMode="auto">
                <a:xfrm rot="5400000">
                  <a:off x="2439"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73" name="Freeform 3086"/>
                <p:cNvSpPr>
                  <a:spLocks noChangeAspect="1"/>
                </p:cNvSpPr>
                <p:nvPr/>
              </p:nvSpPr>
              <p:spPr bwMode="auto">
                <a:xfrm>
                  <a:off x="2465"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74" name="Oval 3087"/>
                <p:cNvSpPr>
                  <a:spLocks noChangeAspect="1" noChangeArrowheads="1"/>
                </p:cNvSpPr>
                <p:nvPr/>
              </p:nvSpPr>
              <p:spPr bwMode="auto">
                <a:xfrm rot="5400000">
                  <a:off x="2979"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75" name="Freeform 3088"/>
                <p:cNvSpPr>
                  <a:spLocks noChangeAspect="1"/>
                </p:cNvSpPr>
                <p:nvPr/>
              </p:nvSpPr>
              <p:spPr bwMode="auto">
                <a:xfrm>
                  <a:off x="3005"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76" name="Freeform 3089"/>
                <p:cNvSpPr>
                  <a:spLocks noChangeAspect="1"/>
                </p:cNvSpPr>
                <p:nvPr/>
              </p:nvSpPr>
              <p:spPr bwMode="auto">
                <a:xfrm>
                  <a:off x="1661"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77" name="AutoShape 3090"/>
                <p:cNvSpPr>
                  <a:spLocks noChangeAspect="1" noChangeArrowheads="1"/>
                </p:cNvSpPr>
                <p:nvPr/>
              </p:nvSpPr>
              <p:spPr bwMode="auto">
                <a:xfrm rot="5400000" flipV="1">
                  <a:off x="218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78" name="AutoShape 3091"/>
                <p:cNvSpPr>
                  <a:spLocks noChangeAspect="1" noChangeArrowheads="1"/>
                </p:cNvSpPr>
                <p:nvPr/>
              </p:nvSpPr>
              <p:spPr bwMode="auto">
                <a:xfrm>
                  <a:off x="2177"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879" name="Freeform 3092"/>
                <p:cNvSpPr>
                  <a:spLocks noChangeAspect="1"/>
                </p:cNvSpPr>
                <p:nvPr/>
              </p:nvSpPr>
              <p:spPr bwMode="auto">
                <a:xfrm>
                  <a:off x="2187"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80" name="AutoShape 3093"/>
                <p:cNvSpPr>
                  <a:spLocks noChangeAspect="1" noChangeArrowheads="1"/>
                </p:cNvSpPr>
                <p:nvPr/>
              </p:nvSpPr>
              <p:spPr bwMode="auto">
                <a:xfrm rot="5400000" flipV="1">
                  <a:off x="199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643" name="AutoShape 3094"/>
                <p:cNvSpPr>
                  <a:spLocks noChangeAspect="1" noChangeArrowheads="1"/>
                </p:cNvSpPr>
                <p:nvPr/>
              </p:nvSpPr>
              <p:spPr bwMode="auto">
                <a:xfrm>
                  <a:off x="1998" y="747"/>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882" name="Group 3095"/>
                <p:cNvGrpSpPr>
                  <a:grpSpLocks noChangeAspect="1"/>
                </p:cNvGrpSpPr>
                <p:nvPr/>
              </p:nvGrpSpPr>
              <p:grpSpPr bwMode="auto">
                <a:xfrm>
                  <a:off x="2010" y="805"/>
                  <a:ext cx="25" cy="32"/>
                  <a:chOff x="263" y="1301"/>
                  <a:chExt cx="540" cy="690"/>
                </a:xfrm>
              </p:grpSpPr>
              <p:sp>
                <p:nvSpPr>
                  <p:cNvPr id="53947" name="Freeform 309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48" name="Line 309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883" name="AutoShape 3098"/>
                <p:cNvSpPr>
                  <a:spLocks noChangeAspect="1" noChangeArrowheads="1"/>
                </p:cNvSpPr>
                <p:nvPr/>
              </p:nvSpPr>
              <p:spPr bwMode="auto">
                <a:xfrm rot="5400000" flipV="1">
                  <a:off x="182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84" name="AutoShape 3099"/>
                <p:cNvSpPr>
                  <a:spLocks noChangeAspect="1" noChangeArrowheads="1"/>
                </p:cNvSpPr>
                <p:nvPr/>
              </p:nvSpPr>
              <p:spPr bwMode="auto">
                <a:xfrm>
                  <a:off x="1821"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885" name="Oval 3100"/>
                <p:cNvSpPr>
                  <a:spLocks noChangeAspect="1" noChangeArrowheads="1"/>
                </p:cNvSpPr>
                <p:nvPr/>
              </p:nvSpPr>
              <p:spPr bwMode="auto">
                <a:xfrm rot="5400000">
                  <a:off x="2083"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86" name="Freeform 3101"/>
                <p:cNvSpPr>
                  <a:spLocks noChangeAspect="1"/>
                </p:cNvSpPr>
                <p:nvPr/>
              </p:nvSpPr>
              <p:spPr bwMode="auto">
                <a:xfrm>
                  <a:off x="2109"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87" name="Oval 3102"/>
                <p:cNvSpPr>
                  <a:spLocks noChangeAspect="1" noChangeArrowheads="1"/>
                </p:cNvSpPr>
                <p:nvPr/>
              </p:nvSpPr>
              <p:spPr bwMode="auto">
                <a:xfrm rot="5400000">
                  <a:off x="1905"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88" name="Freeform 3103"/>
                <p:cNvSpPr>
                  <a:spLocks noChangeAspect="1"/>
                </p:cNvSpPr>
                <p:nvPr/>
              </p:nvSpPr>
              <p:spPr bwMode="auto">
                <a:xfrm>
                  <a:off x="1931"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89" name="Oval 3104"/>
                <p:cNvSpPr>
                  <a:spLocks noChangeAspect="1" noChangeArrowheads="1"/>
                </p:cNvSpPr>
                <p:nvPr/>
              </p:nvSpPr>
              <p:spPr bwMode="auto">
                <a:xfrm rot="5400000">
                  <a:off x="1727"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90" name="Freeform 3105"/>
                <p:cNvSpPr>
                  <a:spLocks noChangeAspect="1"/>
                </p:cNvSpPr>
                <p:nvPr/>
              </p:nvSpPr>
              <p:spPr bwMode="auto">
                <a:xfrm>
                  <a:off x="1753"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91" name="Oval 3106"/>
                <p:cNvSpPr>
                  <a:spLocks noChangeAspect="1" noChangeArrowheads="1"/>
                </p:cNvSpPr>
                <p:nvPr/>
              </p:nvSpPr>
              <p:spPr bwMode="auto">
                <a:xfrm rot="5400000">
                  <a:off x="2267"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892" name="Freeform 3107"/>
                <p:cNvSpPr>
                  <a:spLocks noChangeAspect="1"/>
                </p:cNvSpPr>
                <p:nvPr/>
              </p:nvSpPr>
              <p:spPr bwMode="auto">
                <a:xfrm>
                  <a:off x="2293"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93" name="AutoShape 3108"/>
                <p:cNvSpPr>
                  <a:spLocks noChangeAspect="1" noChangeArrowheads="1"/>
                </p:cNvSpPr>
                <p:nvPr/>
              </p:nvSpPr>
              <p:spPr bwMode="auto">
                <a:xfrm rot="5400000" flipV="1">
                  <a:off x="129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894" name="AutoShape 3109"/>
                <p:cNvSpPr>
                  <a:spLocks noChangeAspect="1" noChangeArrowheads="1"/>
                </p:cNvSpPr>
                <p:nvPr/>
              </p:nvSpPr>
              <p:spPr bwMode="auto">
                <a:xfrm>
                  <a:off x="1292"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895" name="Freeform 3110"/>
                <p:cNvSpPr>
                  <a:spLocks noChangeAspect="1"/>
                </p:cNvSpPr>
                <p:nvPr/>
              </p:nvSpPr>
              <p:spPr bwMode="auto">
                <a:xfrm>
                  <a:off x="1304" y="804"/>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896" name="AutoShape 3111"/>
                <p:cNvSpPr>
                  <a:spLocks noChangeAspect="1" noChangeArrowheads="1"/>
                </p:cNvSpPr>
                <p:nvPr/>
              </p:nvSpPr>
              <p:spPr bwMode="auto">
                <a:xfrm rot="5400000" flipV="1">
                  <a:off x="1474"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659" name="AutoShape 3112"/>
                <p:cNvSpPr>
                  <a:spLocks noChangeAspect="1" noChangeArrowheads="1"/>
                </p:cNvSpPr>
                <p:nvPr/>
              </p:nvSpPr>
              <p:spPr bwMode="auto">
                <a:xfrm>
                  <a:off x="1473" y="747"/>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898" name="Group 3113"/>
                <p:cNvGrpSpPr>
                  <a:grpSpLocks noChangeAspect="1"/>
                </p:cNvGrpSpPr>
                <p:nvPr/>
              </p:nvGrpSpPr>
              <p:grpSpPr bwMode="auto">
                <a:xfrm>
                  <a:off x="1487" y="804"/>
                  <a:ext cx="25" cy="32"/>
                  <a:chOff x="263" y="1301"/>
                  <a:chExt cx="540" cy="690"/>
                </a:xfrm>
              </p:grpSpPr>
              <p:sp>
                <p:nvSpPr>
                  <p:cNvPr id="53945" name="Freeform 311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46" name="Line 311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899" name="AutoShape 3116"/>
                <p:cNvSpPr>
                  <a:spLocks noChangeAspect="1" noChangeArrowheads="1"/>
                </p:cNvSpPr>
                <p:nvPr/>
              </p:nvSpPr>
              <p:spPr bwMode="auto">
                <a:xfrm rot="5400000" flipV="1">
                  <a:off x="1115"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00" name="AutoShape 3117"/>
                <p:cNvSpPr>
                  <a:spLocks noChangeAspect="1" noChangeArrowheads="1"/>
                </p:cNvSpPr>
                <p:nvPr/>
              </p:nvSpPr>
              <p:spPr bwMode="auto">
                <a:xfrm>
                  <a:off x="1116"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901" name="Oval 3118"/>
                <p:cNvSpPr>
                  <a:spLocks noChangeAspect="1" noChangeArrowheads="1"/>
                </p:cNvSpPr>
                <p:nvPr/>
              </p:nvSpPr>
              <p:spPr bwMode="auto">
                <a:xfrm rot="5400000">
                  <a:off x="1198"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02" name="Freeform 3119"/>
                <p:cNvSpPr>
                  <a:spLocks noChangeAspect="1"/>
                </p:cNvSpPr>
                <p:nvPr/>
              </p:nvSpPr>
              <p:spPr bwMode="auto">
                <a:xfrm>
                  <a:off x="1224" y="89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03" name="Oval 3120"/>
                <p:cNvSpPr>
                  <a:spLocks noChangeAspect="1" noChangeArrowheads="1"/>
                </p:cNvSpPr>
                <p:nvPr/>
              </p:nvSpPr>
              <p:spPr bwMode="auto">
                <a:xfrm rot="5400000">
                  <a:off x="1380"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04" name="Freeform 3121"/>
                <p:cNvSpPr>
                  <a:spLocks noChangeAspect="1"/>
                </p:cNvSpPr>
                <p:nvPr/>
              </p:nvSpPr>
              <p:spPr bwMode="auto">
                <a:xfrm>
                  <a:off x="1406"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05" name="Oval 3122"/>
                <p:cNvSpPr>
                  <a:spLocks noChangeAspect="1" noChangeArrowheads="1"/>
                </p:cNvSpPr>
                <p:nvPr/>
              </p:nvSpPr>
              <p:spPr bwMode="auto">
                <a:xfrm rot="5400000">
                  <a:off x="1022"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06" name="Freeform 3123"/>
                <p:cNvSpPr>
                  <a:spLocks noChangeAspect="1"/>
                </p:cNvSpPr>
                <p:nvPr/>
              </p:nvSpPr>
              <p:spPr bwMode="auto">
                <a:xfrm>
                  <a:off x="1048" y="89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07" name="Oval 3124"/>
                <p:cNvSpPr>
                  <a:spLocks noChangeAspect="1" noChangeArrowheads="1"/>
                </p:cNvSpPr>
                <p:nvPr/>
              </p:nvSpPr>
              <p:spPr bwMode="auto">
                <a:xfrm rot="5400000">
                  <a:off x="155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08" name="Freeform 3125"/>
                <p:cNvSpPr>
                  <a:spLocks noChangeAspect="1"/>
                </p:cNvSpPr>
                <p:nvPr/>
              </p:nvSpPr>
              <p:spPr bwMode="auto">
                <a:xfrm>
                  <a:off x="1588"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09" name="AutoShape 3126"/>
                <p:cNvSpPr>
                  <a:spLocks noChangeAspect="1" noChangeArrowheads="1"/>
                </p:cNvSpPr>
                <p:nvPr/>
              </p:nvSpPr>
              <p:spPr bwMode="auto">
                <a:xfrm rot="5400000" flipV="1">
                  <a:off x="228"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10" name="Freeform 3127"/>
                <p:cNvSpPr>
                  <a:spLocks noChangeAspect="1"/>
                </p:cNvSpPr>
                <p:nvPr/>
              </p:nvSpPr>
              <p:spPr bwMode="auto">
                <a:xfrm>
                  <a:off x="244" y="80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11" name="AutoShape 3128"/>
                <p:cNvSpPr>
                  <a:spLocks noChangeAspect="1" noChangeArrowheads="1"/>
                </p:cNvSpPr>
                <p:nvPr/>
              </p:nvSpPr>
              <p:spPr bwMode="auto">
                <a:xfrm rot="5400000" flipV="1">
                  <a:off x="76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12" name="AutoShape 3129"/>
                <p:cNvSpPr>
                  <a:spLocks noChangeAspect="1" noChangeArrowheads="1"/>
                </p:cNvSpPr>
                <p:nvPr/>
              </p:nvSpPr>
              <p:spPr bwMode="auto">
                <a:xfrm>
                  <a:off x="760"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913" name="Freeform 3130"/>
                <p:cNvSpPr>
                  <a:spLocks noChangeAspect="1"/>
                </p:cNvSpPr>
                <p:nvPr/>
              </p:nvSpPr>
              <p:spPr bwMode="auto">
                <a:xfrm>
                  <a:off x="768" y="802"/>
                  <a:ext cx="29" cy="33"/>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14" name="AutoShape 3131"/>
                <p:cNvSpPr>
                  <a:spLocks noChangeAspect="1" noChangeArrowheads="1"/>
                </p:cNvSpPr>
                <p:nvPr/>
              </p:nvSpPr>
              <p:spPr bwMode="auto">
                <a:xfrm rot="5400000" flipV="1">
                  <a:off x="582"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677" name="AutoShape 3132"/>
                <p:cNvSpPr>
                  <a:spLocks noChangeAspect="1" noChangeArrowheads="1"/>
                </p:cNvSpPr>
                <p:nvPr/>
              </p:nvSpPr>
              <p:spPr bwMode="auto">
                <a:xfrm>
                  <a:off x="582" y="747"/>
                  <a:ext cx="49"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916" name="Group 3133"/>
                <p:cNvGrpSpPr>
                  <a:grpSpLocks noChangeAspect="1"/>
                </p:cNvGrpSpPr>
                <p:nvPr/>
              </p:nvGrpSpPr>
              <p:grpSpPr bwMode="auto">
                <a:xfrm>
                  <a:off x="595" y="804"/>
                  <a:ext cx="25" cy="32"/>
                  <a:chOff x="263" y="1301"/>
                  <a:chExt cx="540" cy="690"/>
                </a:xfrm>
              </p:grpSpPr>
              <p:sp>
                <p:nvSpPr>
                  <p:cNvPr id="53943" name="Freeform 313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44" name="Line 313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917" name="AutoShape 3136"/>
                <p:cNvSpPr>
                  <a:spLocks noChangeAspect="1" noChangeArrowheads="1"/>
                </p:cNvSpPr>
                <p:nvPr/>
              </p:nvSpPr>
              <p:spPr bwMode="auto">
                <a:xfrm rot="5400000" flipV="1">
                  <a:off x="40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18" name="AutoShape 3137"/>
                <p:cNvSpPr>
                  <a:spLocks noChangeAspect="1" noChangeArrowheads="1"/>
                </p:cNvSpPr>
                <p:nvPr/>
              </p:nvSpPr>
              <p:spPr bwMode="auto">
                <a:xfrm>
                  <a:off x="404"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919" name="Oval 3138"/>
                <p:cNvSpPr>
                  <a:spLocks noChangeAspect="1" noChangeArrowheads="1"/>
                </p:cNvSpPr>
                <p:nvPr/>
              </p:nvSpPr>
              <p:spPr bwMode="auto">
                <a:xfrm rot="5400000">
                  <a:off x="666"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20" name="Freeform 3139"/>
                <p:cNvSpPr>
                  <a:spLocks noChangeAspect="1"/>
                </p:cNvSpPr>
                <p:nvPr/>
              </p:nvSpPr>
              <p:spPr bwMode="auto">
                <a:xfrm>
                  <a:off x="692" y="89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21" name="Oval 3140"/>
                <p:cNvSpPr>
                  <a:spLocks noChangeAspect="1" noChangeArrowheads="1"/>
                </p:cNvSpPr>
                <p:nvPr/>
              </p:nvSpPr>
              <p:spPr bwMode="auto">
                <a:xfrm rot="5400000">
                  <a:off x="488"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22" name="Freeform 3141"/>
                <p:cNvSpPr>
                  <a:spLocks noChangeAspect="1"/>
                </p:cNvSpPr>
                <p:nvPr/>
              </p:nvSpPr>
              <p:spPr bwMode="auto">
                <a:xfrm>
                  <a:off x="514"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23" name="Oval 3142"/>
                <p:cNvSpPr>
                  <a:spLocks noChangeAspect="1" noChangeArrowheads="1"/>
                </p:cNvSpPr>
                <p:nvPr/>
              </p:nvSpPr>
              <p:spPr bwMode="auto">
                <a:xfrm rot="5400000">
                  <a:off x="310"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24" name="Freeform 3143"/>
                <p:cNvSpPr>
                  <a:spLocks noChangeAspect="1"/>
                </p:cNvSpPr>
                <p:nvPr/>
              </p:nvSpPr>
              <p:spPr bwMode="auto">
                <a:xfrm>
                  <a:off x="336" y="89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25" name="AutoShape 3144"/>
                <p:cNvSpPr>
                  <a:spLocks noChangeAspect="1" noChangeArrowheads="1"/>
                </p:cNvSpPr>
                <p:nvPr/>
              </p:nvSpPr>
              <p:spPr bwMode="auto">
                <a:xfrm rot="5400000" flipV="1">
                  <a:off x="54"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926" name="AutoShape 3145"/>
                <p:cNvSpPr>
                  <a:spLocks noChangeAspect="1" noChangeArrowheads="1"/>
                </p:cNvSpPr>
                <p:nvPr/>
              </p:nvSpPr>
              <p:spPr bwMode="auto">
                <a:xfrm>
                  <a:off x="51" y="748"/>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927" name="Freeform 3146"/>
                <p:cNvSpPr>
                  <a:spLocks noChangeAspect="1"/>
                </p:cNvSpPr>
                <p:nvPr/>
              </p:nvSpPr>
              <p:spPr bwMode="auto">
                <a:xfrm>
                  <a:off x="65" y="806"/>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28" name="Oval 3147"/>
                <p:cNvSpPr>
                  <a:spLocks noChangeAspect="1" noChangeArrowheads="1"/>
                </p:cNvSpPr>
                <p:nvPr/>
              </p:nvSpPr>
              <p:spPr bwMode="auto">
                <a:xfrm rot="5400000">
                  <a:off x="141" y="894"/>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29" name="Freeform 3148"/>
                <p:cNvSpPr>
                  <a:spLocks noChangeAspect="1"/>
                </p:cNvSpPr>
                <p:nvPr/>
              </p:nvSpPr>
              <p:spPr bwMode="auto">
                <a:xfrm>
                  <a:off x="167" y="90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30" name="AutoShape 3149"/>
                <p:cNvSpPr>
                  <a:spLocks noChangeAspect="1" noChangeArrowheads="1"/>
                </p:cNvSpPr>
                <p:nvPr/>
              </p:nvSpPr>
              <p:spPr bwMode="auto">
                <a:xfrm rot="5400000" flipV="1">
                  <a:off x="936" y="8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693" name="AutoShape 3150"/>
                <p:cNvSpPr>
                  <a:spLocks noChangeAspect="1" noChangeArrowheads="1"/>
                </p:cNvSpPr>
                <p:nvPr/>
              </p:nvSpPr>
              <p:spPr bwMode="auto">
                <a:xfrm>
                  <a:off x="939" y="745"/>
                  <a:ext cx="45" cy="152"/>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932" name="Group 3151"/>
                <p:cNvGrpSpPr>
                  <a:grpSpLocks noChangeAspect="1"/>
                </p:cNvGrpSpPr>
                <p:nvPr/>
              </p:nvGrpSpPr>
              <p:grpSpPr bwMode="auto">
                <a:xfrm>
                  <a:off x="949" y="802"/>
                  <a:ext cx="29" cy="36"/>
                  <a:chOff x="263" y="1301"/>
                  <a:chExt cx="540" cy="690"/>
                </a:xfrm>
              </p:grpSpPr>
              <p:sp>
                <p:nvSpPr>
                  <p:cNvPr id="53941" name="Freeform 3152"/>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42" name="Line 3153"/>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933" name="Oval 3154"/>
                <p:cNvSpPr>
                  <a:spLocks noChangeAspect="1" noChangeArrowheads="1"/>
                </p:cNvSpPr>
                <p:nvPr/>
              </p:nvSpPr>
              <p:spPr bwMode="auto">
                <a:xfrm rot="5400000">
                  <a:off x="844"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934" name="Freeform 3155"/>
                <p:cNvSpPr>
                  <a:spLocks noChangeAspect="1"/>
                </p:cNvSpPr>
                <p:nvPr/>
              </p:nvSpPr>
              <p:spPr bwMode="auto">
                <a:xfrm>
                  <a:off x="870"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35" name="Freeform 3156"/>
                <p:cNvSpPr>
                  <a:spLocks noChangeAspect="1"/>
                </p:cNvSpPr>
                <p:nvPr/>
              </p:nvSpPr>
              <p:spPr bwMode="auto">
                <a:xfrm>
                  <a:off x="1831" y="80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36" name="Freeform 3157"/>
                <p:cNvSpPr>
                  <a:spLocks noChangeAspect="1"/>
                </p:cNvSpPr>
                <p:nvPr/>
              </p:nvSpPr>
              <p:spPr bwMode="auto">
                <a:xfrm>
                  <a:off x="416" y="803"/>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37" name="Freeform 3158"/>
                <p:cNvSpPr>
                  <a:spLocks noChangeAspect="1"/>
                </p:cNvSpPr>
                <p:nvPr/>
              </p:nvSpPr>
              <p:spPr bwMode="auto">
                <a:xfrm>
                  <a:off x="1127" y="80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38" name="Freeform 3159"/>
                <p:cNvSpPr>
                  <a:spLocks noChangeAspect="1"/>
                </p:cNvSpPr>
                <p:nvPr/>
              </p:nvSpPr>
              <p:spPr bwMode="auto">
                <a:xfrm>
                  <a:off x="2542" y="807"/>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39" name="Freeform 3160"/>
                <p:cNvSpPr>
                  <a:spLocks noChangeAspect="1"/>
                </p:cNvSpPr>
                <p:nvPr/>
              </p:nvSpPr>
              <p:spPr bwMode="auto">
                <a:xfrm>
                  <a:off x="3255" y="804"/>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940" name="Freeform 3161"/>
                <p:cNvSpPr>
                  <a:spLocks noChangeAspect="1"/>
                </p:cNvSpPr>
                <p:nvPr/>
              </p:nvSpPr>
              <p:spPr bwMode="auto">
                <a:xfrm>
                  <a:off x="3968" y="801"/>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grpSp>
          <p:nvGrpSpPr>
            <p:cNvPr id="53594" name="Group 3738"/>
            <p:cNvGrpSpPr>
              <a:grpSpLocks/>
            </p:cNvGrpSpPr>
            <p:nvPr/>
          </p:nvGrpSpPr>
          <p:grpSpPr bwMode="auto">
            <a:xfrm>
              <a:off x="4788024" y="5655881"/>
              <a:ext cx="2210595" cy="125709"/>
              <a:chOff x="0" y="744"/>
              <a:chExt cx="5715" cy="197"/>
            </a:xfrm>
          </p:grpSpPr>
          <p:sp>
            <p:nvSpPr>
              <p:cNvPr id="53595" name="AutoShape 2981"/>
              <p:cNvSpPr>
                <a:spLocks noChangeAspect="1" noChangeArrowheads="1"/>
              </p:cNvSpPr>
              <p:nvPr/>
            </p:nvSpPr>
            <p:spPr bwMode="auto">
              <a:xfrm rot="5400000" flipV="1">
                <a:off x="164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96" name="AutoShape 2982"/>
              <p:cNvSpPr>
                <a:spLocks noChangeAspect="1" noChangeArrowheads="1"/>
              </p:cNvSpPr>
              <p:nvPr/>
            </p:nvSpPr>
            <p:spPr bwMode="auto">
              <a:xfrm>
                <a:off x="1647"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97" name="AutoShape 2983"/>
              <p:cNvSpPr>
                <a:spLocks noChangeAspect="1" noChangeArrowheads="1"/>
              </p:cNvSpPr>
              <p:nvPr/>
            </p:nvSpPr>
            <p:spPr bwMode="auto">
              <a:xfrm rot="5400000" flipV="1">
                <a:off x="2357"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98" name="AutoShape 2984"/>
              <p:cNvSpPr>
                <a:spLocks noChangeAspect="1" noChangeArrowheads="1"/>
              </p:cNvSpPr>
              <p:nvPr/>
            </p:nvSpPr>
            <p:spPr bwMode="auto">
              <a:xfrm>
                <a:off x="2359"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99" name="AutoShape 2985"/>
              <p:cNvSpPr>
                <a:spLocks noChangeAspect="1" noChangeArrowheads="1"/>
              </p:cNvSpPr>
              <p:nvPr/>
            </p:nvSpPr>
            <p:spPr bwMode="auto">
              <a:xfrm rot="5400000" flipV="1">
                <a:off x="306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00" name="AutoShape 2986"/>
              <p:cNvSpPr>
                <a:spLocks noChangeAspect="1" noChangeArrowheads="1"/>
              </p:cNvSpPr>
              <p:nvPr/>
            </p:nvSpPr>
            <p:spPr bwMode="auto">
              <a:xfrm>
                <a:off x="3071"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601" name="AutoShape 2987"/>
              <p:cNvSpPr>
                <a:spLocks noChangeAspect="1" noChangeArrowheads="1"/>
              </p:cNvSpPr>
              <p:nvPr/>
            </p:nvSpPr>
            <p:spPr bwMode="auto">
              <a:xfrm rot="5400000" flipV="1">
                <a:off x="378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02" name="AutoShape 2988"/>
              <p:cNvSpPr>
                <a:spLocks noChangeAspect="1" noChangeArrowheads="1"/>
              </p:cNvSpPr>
              <p:nvPr/>
            </p:nvSpPr>
            <p:spPr bwMode="auto">
              <a:xfrm>
                <a:off x="3783" y="747"/>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603" name="AutoShape 2989"/>
              <p:cNvSpPr>
                <a:spLocks noChangeAspect="1" noChangeArrowheads="1"/>
              </p:cNvSpPr>
              <p:nvPr/>
            </p:nvSpPr>
            <p:spPr bwMode="auto">
              <a:xfrm>
                <a:off x="230" y="74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604" name="AutoShape 2990"/>
              <p:cNvSpPr>
                <a:spLocks noChangeAspect="1" noChangeArrowheads="1"/>
              </p:cNvSpPr>
              <p:nvPr/>
            </p:nvSpPr>
            <p:spPr bwMode="auto">
              <a:xfrm rot="5400000" flipV="1">
                <a:off x="561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67" name="AutoShape 2991"/>
              <p:cNvSpPr>
                <a:spLocks noChangeAspect="1" noChangeArrowheads="1"/>
              </p:cNvSpPr>
              <p:nvPr/>
            </p:nvSpPr>
            <p:spPr bwMode="auto">
              <a:xfrm>
                <a:off x="5617" y="748"/>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606" name="Freeform 2992"/>
              <p:cNvSpPr>
                <a:spLocks noChangeAspect="1"/>
              </p:cNvSpPr>
              <p:nvPr/>
            </p:nvSpPr>
            <p:spPr bwMode="auto">
              <a:xfrm>
                <a:off x="5627"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07" name="Line 2993"/>
              <p:cNvSpPr>
                <a:spLocks noChangeAspect="1" noChangeShapeType="1"/>
              </p:cNvSpPr>
              <p:nvPr/>
            </p:nvSpPr>
            <p:spPr bwMode="auto">
              <a:xfrm>
                <a:off x="563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608" name="AutoShape 2996"/>
              <p:cNvSpPr>
                <a:spLocks noChangeAspect="1" noChangeArrowheads="1"/>
              </p:cNvSpPr>
              <p:nvPr/>
            </p:nvSpPr>
            <p:spPr bwMode="auto">
              <a:xfrm rot="5400000" flipV="1">
                <a:off x="542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71" name="AutoShape 2997"/>
              <p:cNvSpPr>
                <a:spLocks noChangeAspect="1" noChangeArrowheads="1"/>
              </p:cNvSpPr>
              <p:nvPr/>
            </p:nvSpPr>
            <p:spPr bwMode="auto">
              <a:xfrm>
                <a:off x="5428" y="748"/>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610" name="Freeform 2998"/>
              <p:cNvSpPr>
                <a:spLocks noChangeAspect="1"/>
              </p:cNvSpPr>
              <p:nvPr/>
            </p:nvSpPr>
            <p:spPr bwMode="auto">
              <a:xfrm>
                <a:off x="5440"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11" name="Line 2999"/>
              <p:cNvSpPr>
                <a:spLocks noChangeAspect="1" noChangeShapeType="1"/>
              </p:cNvSpPr>
              <p:nvPr/>
            </p:nvSpPr>
            <p:spPr bwMode="auto">
              <a:xfrm>
                <a:off x="5445"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612" name="Oval 3000"/>
              <p:cNvSpPr>
                <a:spLocks noChangeAspect="1" noChangeArrowheads="1"/>
              </p:cNvSpPr>
              <p:nvPr/>
            </p:nvSpPr>
            <p:spPr bwMode="auto">
              <a:xfrm rot="5400000">
                <a:off x="551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13" name="Freeform 3001"/>
              <p:cNvSpPr>
                <a:spLocks noChangeAspect="1"/>
              </p:cNvSpPr>
              <p:nvPr/>
            </p:nvSpPr>
            <p:spPr bwMode="auto">
              <a:xfrm>
                <a:off x="5539"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14" name="AutoShape 3002"/>
              <p:cNvSpPr>
                <a:spLocks noChangeAspect="1" noChangeArrowheads="1"/>
              </p:cNvSpPr>
              <p:nvPr/>
            </p:nvSpPr>
            <p:spPr bwMode="auto">
              <a:xfrm rot="5400000" flipV="1">
                <a:off x="524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77" name="AutoShape 3003"/>
              <p:cNvSpPr>
                <a:spLocks noChangeAspect="1" noChangeArrowheads="1"/>
              </p:cNvSpPr>
              <p:nvPr/>
            </p:nvSpPr>
            <p:spPr bwMode="auto">
              <a:xfrm>
                <a:off x="5243" y="748"/>
                <a:ext cx="45"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616" name="Freeform 3004"/>
              <p:cNvSpPr>
                <a:spLocks noChangeAspect="1"/>
              </p:cNvSpPr>
              <p:nvPr/>
            </p:nvSpPr>
            <p:spPr bwMode="auto">
              <a:xfrm>
                <a:off x="5253"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17" name="Line 3005"/>
              <p:cNvSpPr>
                <a:spLocks noChangeAspect="1" noChangeShapeType="1"/>
              </p:cNvSpPr>
              <p:nvPr/>
            </p:nvSpPr>
            <p:spPr bwMode="auto">
              <a:xfrm>
                <a:off x="5258"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618" name="Oval 3006"/>
              <p:cNvSpPr>
                <a:spLocks noChangeAspect="1" noChangeArrowheads="1"/>
              </p:cNvSpPr>
              <p:nvPr/>
            </p:nvSpPr>
            <p:spPr bwMode="auto">
              <a:xfrm rot="5400000">
                <a:off x="532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19" name="Freeform 3007"/>
              <p:cNvSpPr>
                <a:spLocks noChangeAspect="1"/>
              </p:cNvSpPr>
              <p:nvPr/>
            </p:nvSpPr>
            <p:spPr bwMode="auto">
              <a:xfrm>
                <a:off x="5352"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20" name="AutoShape 3008"/>
              <p:cNvSpPr>
                <a:spLocks noChangeAspect="1" noChangeArrowheads="1"/>
              </p:cNvSpPr>
              <p:nvPr/>
            </p:nvSpPr>
            <p:spPr bwMode="auto">
              <a:xfrm rot="5400000" flipV="1">
                <a:off x="505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83" name="AutoShape 3009"/>
              <p:cNvSpPr>
                <a:spLocks noChangeAspect="1" noChangeArrowheads="1"/>
              </p:cNvSpPr>
              <p:nvPr/>
            </p:nvSpPr>
            <p:spPr bwMode="auto">
              <a:xfrm>
                <a:off x="5054" y="748"/>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622" name="Freeform 3010"/>
              <p:cNvSpPr>
                <a:spLocks noChangeAspect="1"/>
              </p:cNvSpPr>
              <p:nvPr/>
            </p:nvSpPr>
            <p:spPr bwMode="auto">
              <a:xfrm>
                <a:off x="5069"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23" name="Line 3011"/>
              <p:cNvSpPr>
                <a:spLocks noChangeAspect="1" noChangeShapeType="1"/>
              </p:cNvSpPr>
              <p:nvPr/>
            </p:nvSpPr>
            <p:spPr bwMode="auto">
              <a:xfrm>
                <a:off x="5070"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624" name="Oval 3012"/>
              <p:cNvSpPr>
                <a:spLocks noChangeAspect="1" noChangeArrowheads="1"/>
              </p:cNvSpPr>
              <p:nvPr/>
            </p:nvSpPr>
            <p:spPr bwMode="auto">
              <a:xfrm rot="5400000">
                <a:off x="514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25" name="Freeform 3013"/>
              <p:cNvSpPr>
                <a:spLocks noChangeAspect="1"/>
              </p:cNvSpPr>
              <p:nvPr/>
            </p:nvSpPr>
            <p:spPr bwMode="auto">
              <a:xfrm>
                <a:off x="5166"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26" name="AutoShape 3014"/>
              <p:cNvSpPr>
                <a:spLocks noChangeAspect="1" noChangeArrowheads="1"/>
              </p:cNvSpPr>
              <p:nvPr/>
            </p:nvSpPr>
            <p:spPr bwMode="auto">
              <a:xfrm rot="5400000" flipV="1">
                <a:off x="4869"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89" name="AutoShape 3015"/>
              <p:cNvSpPr>
                <a:spLocks noChangeAspect="1" noChangeArrowheads="1"/>
              </p:cNvSpPr>
              <p:nvPr/>
            </p:nvSpPr>
            <p:spPr bwMode="auto">
              <a:xfrm>
                <a:off x="4870" y="748"/>
                <a:ext cx="45"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628" name="Freeform 3016"/>
              <p:cNvSpPr>
                <a:spLocks noChangeAspect="1"/>
              </p:cNvSpPr>
              <p:nvPr/>
            </p:nvSpPr>
            <p:spPr bwMode="auto">
              <a:xfrm>
                <a:off x="4882"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29" name="Line 3017"/>
              <p:cNvSpPr>
                <a:spLocks noChangeAspect="1" noChangeShapeType="1"/>
              </p:cNvSpPr>
              <p:nvPr/>
            </p:nvSpPr>
            <p:spPr bwMode="auto">
              <a:xfrm>
                <a:off x="4883"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630" name="Oval 3018"/>
              <p:cNvSpPr>
                <a:spLocks noChangeAspect="1" noChangeArrowheads="1"/>
              </p:cNvSpPr>
              <p:nvPr/>
            </p:nvSpPr>
            <p:spPr bwMode="auto">
              <a:xfrm rot="5400000">
                <a:off x="4953"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31" name="Freeform 3019"/>
              <p:cNvSpPr>
                <a:spLocks noChangeAspect="1"/>
              </p:cNvSpPr>
              <p:nvPr/>
            </p:nvSpPr>
            <p:spPr bwMode="auto">
              <a:xfrm>
                <a:off x="4979"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32" name="AutoShape 3020"/>
              <p:cNvSpPr>
                <a:spLocks noChangeAspect="1" noChangeArrowheads="1"/>
              </p:cNvSpPr>
              <p:nvPr/>
            </p:nvSpPr>
            <p:spPr bwMode="auto">
              <a:xfrm rot="5400000" flipV="1">
                <a:off x="4682"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95" name="AutoShape 3021"/>
              <p:cNvSpPr>
                <a:spLocks noChangeAspect="1" noChangeArrowheads="1"/>
              </p:cNvSpPr>
              <p:nvPr/>
            </p:nvSpPr>
            <p:spPr bwMode="auto">
              <a:xfrm>
                <a:off x="4681" y="748"/>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634" name="Freeform 3022"/>
              <p:cNvSpPr>
                <a:spLocks noChangeAspect="1"/>
              </p:cNvSpPr>
              <p:nvPr/>
            </p:nvSpPr>
            <p:spPr bwMode="auto">
              <a:xfrm>
                <a:off x="4695"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35" name="Line 3023"/>
              <p:cNvSpPr>
                <a:spLocks noChangeAspect="1" noChangeShapeType="1"/>
              </p:cNvSpPr>
              <p:nvPr/>
            </p:nvSpPr>
            <p:spPr bwMode="auto">
              <a:xfrm>
                <a:off x="4696"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636" name="Oval 3024"/>
              <p:cNvSpPr>
                <a:spLocks noChangeAspect="1" noChangeArrowheads="1"/>
              </p:cNvSpPr>
              <p:nvPr/>
            </p:nvSpPr>
            <p:spPr bwMode="auto">
              <a:xfrm rot="5400000">
                <a:off x="476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37" name="Freeform 3025"/>
              <p:cNvSpPr>
                <a:spLocks noChangeAspect="1"/>
              </p:cNvSpPr>
              <p:nvPr/>
            </p:nvSpPr>
            <p:spPr bwMode="auto">
              <a:xfrm>
                <a:off x="4792"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38" name="AutoShape 3026"/>
              <p:cNvSpPr>
                <a:spLocks noChangeAspect="1" noChangeArrowheads="1"/>
              </p:cNvSpPr>
              <p:nvPr/>
            </p:nvSpPr>
            <p:spPr bwMode="auto">
              <a:xfrm rot="5400000" flipV="1">
                <a:off x="4496"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01" name="AutoShape 3027"/>
              <p:cNvSpPr>
                <a:spLocks noChangeAspect="1" noChangeArrowheads="1"/>
              </p:cNvSpPr>
              <p:nvPr/>
            </p:nvSpPr>
            <p:spPr bwMode="auto">
              <a:xfrm>
                <a:off x="4496" y="748"/>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sp>
            <p:nvSpPr>
              <p:cNvPr id="53640" name="Freeform 3028"/>
              <p:cNvSpPr>
                <a:spLocks noChangeAspect="1"/>
              </p:cNvSpPr>
              <p:nvPr/>
            </p:nvSpPr>
            <p:spPr bwMode="auto">
              <a:xfrm>
                <a:off x="4509" y="806"/>
                <a:ext cx="25" cy="32"/>
              </a:xfrm>
              <a:custGeom>
                <a:avLst/>
                <a:gdLst>
                  <a:gd name="T0" fmla="*/ 0 w 540"/>
                  <a:gd name="T1" fmla="*/ 0 h 690"/>
                  <a:gd name="T2" fmla="*/ 0 w 540"/>
                  <a:gd name="T3" fmla="*/ 0 h 690"/>
                  <a:gd name="T4" fmla="*/ 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41" name="Line 3029"/>
              <p:cNvSpPr>
                <a:spLocks noChangeAspect="1" noChangeShapeType="1"/>
              </p:cNvSpPr>
              <p:nvPr/>
            </p:nvSpPr>
            <p:spPr bwMode="auto">
              <a:xfrm>
                <a:off x="4512" y="821"/>
                <a:ext cx="16" cy="1"/>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642" name="Oval 3030"/>
              <p:cNvSpPr>
                <a:spLocks noChangeAspect="1" noChangeArrowheads="1"/>
              </p:cNvSpPr>
              <p:nvPr/>
            </p:nvSpPr>
            <p:spPr bwMode="auto">
              <a:xfrm rot="5400000">
                <a:off x="4580"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43" name="Freeform 3031"/>
              <p:cNvSpPr>
                <a:spLocks noChangeAspect="1"/>
              </p:cNvSpPr>
              <p:nvPr/>
            </p:nvSpPr>
            <p:spPr bwMode="auto">
              <a:xfrm>
                <a:off x="4606"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44" name="Freeform 3032"/>
              <p:cNvSpPr>
                <a:spLocks noChangeAspect="1"/>
              </p:cNvSpPr>
              <p:nvPr/>
            </p:nvSpPr>
            <p:spPr bwMode="auto">
              <a:xfrm>
                <a:off x="3793"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45" name="AutoShape 3033"/>
              <p:cNvSpPr>
                <a:spLocks noChangeAspect="1" noChangeArrowheads="1"/>
              </p:cNvSpPr>
              <p:nvPr/>
            </p:nvSpPr>
            <p:spPr bwMode="auto">
              <a:xfrm rot="5400000" flipV="1">
                <a:off x="431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46" name="AutoShape 3034"/>
              <p:cNvSpPr>
                <a:spLocks noChangeAspect="1" noChangeArrowheads="1"/>
              </p:cNvSpPr>
              <p:nvPr/>
            </p:nvSpPr>
            <p:spPr bwMode="auto">
              <a:xfrm>
                <a:off x="4313"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647" name="Freeform 3035"/>
              <p:cNvSpPr>
                <a:spLocks noChangeAspect="1"/>
              </p:cNvSpPr>
              <p:nvPr/>
            </p:nvSpPr>
            <p:spPr bwMode="auto">
              <a:xfrm>
                <a:off x="4323"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48" name="AutoShape 3036"/>
              <p:cNvSpPr>
                <a:spLocks noChangeAspect="1" noChangeArrowheads="1"/>
              </p:cNvSpPr>
              <p:nvPr/>
            </p:nvSpPr>
            <p:spPr bwMode="auto">
              <a:xfrm rot="5400000" flipV="1">
                <a:off x="4135"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11" name="AutoShape 3037"/>
              <p:cNvSpPr>
                <a:spLocks noChangeAspect="1" noChangeArrowheads="1"/>
              </p:cNvSpPr>
              <p:nvPr/>
            </p:nvSpPr>
            <p:spPr bwMode="auto">
              <a:xfrm>
                <a:off x="4135" y="746"/>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650" name="Group 3038"/>
              <p:cNvGrpSpPr>
                <a:grpSpLocks noChangeAspect="1"/>
              </p:cNvGrpSpPr>
              <p:nvPr/>
            </p:nvGrpSpPr>
            <p:grpSpPr bwMode="auto">
              <a:xfrm>
                <a:off x="4146" y="805"/>
                <a:ext cx="25" cy="32"/>
                <a:chOff x="263" y="1301"/>
                <a:chExt cx="540" cy="690"/>
              </a:xfrm>
            </p:grpSpPr>
            <p:sp>
              <p:nvSpPr>
                <p:cNvPr id="53772" name="Freeform 30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73" name="Line 30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651" name="AutoShape 3041"/>
              <p:cNvSpPr>
                <a:spLocks noChangeAspect="1" noChangeArrowheads="1"/>
              </p:cNvSpPr>
              <p:nvPr/>
            </p:nvSpPr>
            <p:spPr bwMode="auto">
              <a:xfrm rot="5400000" flipV="1">
                <a:off x="3956"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52" name="AutoShape 3042"/>
              <p:cNvSpPr>
                <a:spLocks noChangeAspect="1" noChangeArrowheads="1"/>
              </p:cNvSpPr>
              <p:nvPr/>
            </p:nvSpPr>
            <p:spPr bwMode="auto">
              <a:xfrm>
                <a:off x="3957"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653" name="Oval 3043"/>
              <p:cNvSpPr>
                <a:spLocks noChangeAspect="1" noChangeArrowheads="1"/>
              </p:cNvSpPr>
              <p:nvPr/>
            </p:nvSpPr>
            <p:spPr bwMode="auto">
              <a:xfrm rot="5400000">
                <a:off x="4219"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54" name="Freeform 3044"/>
              <p:cNvSpPr>
                <a:spLocks noChangeAspect="1"/>
              </p:cNvSpPr>
              <p:nvPr/>
            </p:nvSpPr>
            <p:spPr bwMode="auto">
              <a:xfrm>
                <a:off x="4245"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55" name="Oval 3045"/>
              <p:cNvSpPr>
                <a:spLocks noChangeAspect="1" noChangeArrowheads="1"/>
              </p:cNvSpPr>
              <p:nvPr/>
            </p:nvSpPr>
            <p:spPr bwMode="auto">
              <a:xfrm rot="5400000">
                <a:off x="4041"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56" name="Freeform 3046"/>
              <p:cNvSpPr>
                <a:spLocks noChangeAspect="1"/>
              </p:cNvSpPr>
              <p:nvPr/>
            </p:nvSpPr>
            <p:spPr bwMode="auto">
              <a:xfrm>
                <a:off x="4067"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57" name="Oval 3047"/>
              <p:cNvSpPr>
                <a:spLocks noChangeAspect="1" noChangeArrowheads="1"/>
              </p:cNvSpPr>
              <p:nvPr/>
            </p:nvSpPr>
            <p:spPr bwMode="auto">
              <a:xfrm rot="5400000">
                <a:off x="3863"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58" name="Freeform 3048"/>
              <p:cNvSpPr>
                <a:spLocks noChangeAspect="1"/>
              </p:cNvSpPr>
              <p:nvPr/>
            </p:nvSpPr>
            <p:spPr bwMode="auto">
              <a:xfrm>
                <a:off x="3889"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59" name="Oval 3049"/>
              <p:cNvSpPr>
                <a:spLocks noChangeAspect="1" noChangeArrowheads="1"/>
              </p:cNvSpPr>
              <p:nvPr/>
            </p:nvSpPr>
            <p:spPr bwMode="auto">
              <a:xfrm rot="5400000">
                <a:off x="4403"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60" name="Freeform 3050"/>
              <p:cNvSpPr>
                <a:spLocks noChangeAspect="1"/>
              </p:cNvSpPr>
              <p:nvPr/>
            </p:nvSpPr>
            <p:spPr bwMode="auto">
              <a:xfrm>
                <a:off x="4429"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61" name="Freeform 3051"/>
              <p:cNvSpPr>
                <a:spLocks noChangeAspect="1"/>
              </p:cNvSpPr>
              <p:nvPr/>
            </p:nvSpPr>
            <p:spPr bwMode="auto">
              <a:xfrm>
                <a:off x="3081"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62" name="AutoShape 3052"/>
              <p:cNvSpPr>
                <a:spLocks noChangeAspect="1" noChangeArrowheads="1"/>
              </p:cNvSpPr>
              <p:nvPr/>
            </p:nvSpPr>
            <p:spPr bwMode="auto">
              <a:xfrm rot="5400000" flipV="1">
                <a:off x="360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63" name="AutoShape 3053"/>
              <p:cNvSpPr>
                <a:spLocks noChangeAspect="1" noChangeArrowheads="1"/>
              </p:cNvSpPr>
              <p:nvPr/>
            </p:nvSpPr>
            <p:spPr bwMode="auto">
              <a:xfrm>
                <a:off x="3601"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664" name="Freeform 3054"/>
              <p:cNvSpPr>
                <a:spLocks noChangeAspect="1"/>
              </p:cNvSpPr>
              <p:nvPr/>
            </p:nvSpPr>
            <p:spPr bwMode="auto">
              <a:xfrm>
                <a:off x="3611"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65" name="AutoShape 3055"/>
              <p:cNvSpPr>
                <a:spLocks noChangeAspect="1" noChangeArrowheads="1"/>
              </p:cNvSpPr>
              <p:nvPr/>
            </p:nvSpPr>
            <p:spPr bwMode="auto">
              <a:xfrm rot="5400000" flipV="1">
                <a:off x="3423"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28" name="AutoShape 3056"/>
              <p:cNvSpPr>
                <a:spLocks noChangeAspect="1" noChangeArrowheads="1"/>
              </p:cNvSpPr>
              <p:nvPr/>
            </p:nvSpPr>
            <p:spPr bwMode="auto">
              <a:xfrm>
                <a:off x="3421" y="746"/>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667" name="Group 3057"/>
              <p:cNvGrpSpPr>
                <a:grpSpLocks noChangeAspect="1"/>
              </p:cNvGrpSpPr>
              <p:nvPr/>
            </p:nvGrpSpPr>
            <p:grpSpPr bwMode="auto">
              <a:xfrm>
                <a:off x="3434" y="805"/>
                <a:ext cx="25" cy="32"/>
                <a:chOff x="263" y="1301"/>
                <a:chExt cx="540" cy="690"/>
              </a:xfrm>
            </p:grpSpPr>
            <p:sp>
              <p:nvSpPr>
                <p:cNvPr id="53770" name="Freeform 30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71" name="Line 30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668" name="AutoShape 3060"/>
              <p:cNvSpPr>
                <a:spLocks noChangeAspect="1" noChangeArrowheads="1"/>
              </p:cNvSpPr>
              <p:nvPr/>
            </p:nvSpPr>
            <p:spPr bwMode="auto">
              <a:xfrm rot="5400000" flipV="1">
                <a:off x="3244"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69" name="AutoShape 3061"/>
              <p:cNvSpPr>
                <a:spLocks noChangeAspect="1" noChangeArrowheads="1"/>
              </p:cNvSpPr>
              <p:nvPr/>
            </p:nvSpPr>
            <p:spPr bwMode="auto">
              <a:xfrm>
                <a:off x="3245"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670" name="Oval 3062"/>
              <p:cNvSpPr>
                <a:spLocks noChangeAspect="1" noChangeArrowheads="1"/>
              </p:cNvSpPr>
              <p:nvPr/>
            </p:nvSpPr>
            <p:spPr bwMode="auto">
              <a:xfrm rot="5400000">
                <a:off x="3507"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71" name="Freeform 3063"/>
              <p:cNvSpPr>
                <a:spLocks noChangeAspect="1"/>
              </p:cNvSpPr>
              <p:nvPr/>
            </p:nvSpPr>
            <p:spPr bwMode="auto">
              <a:xfrm>
                <a:off x="3533"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72" name="Oval 3064"/>
              <p:cNvSpPr>
                <a:spLocks noChangeAspect="1" noChangeArrowheads="1"/>
              </p:cNvSpPr>
              <p:nvPr/>
            </p:nvSpPr>
            <p:spPr bwMode="auto">
              <a:xfrm rot="5400000">
                <a:off x="3329"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73" name="Freeform 3065"/>
              <p:cNvSpPr>
                <a:spLocks noChangeAspect="1"/>
              </p:cNvSpPr>
              <p:nvPr/>
            </p:nvSpPr>
            <p:spPr bwMode="auto">
              <a:xfrm>
                <a:off x="3355"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74" name="Oval 3066"/>
              <p:cNvSpPr>
                <a:spLocks noChangeAspect="1" noChangeArrowheads="1"/>
              </p:cNvSpPr>
              <p:nvPr/>
            </p:nvSpPr>
            <p:spPr bwMode="auto">
              <a:xfrm rot="5400000">
                <a:off x="3151"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75" name="Freeform 3067"/>
              <p:cNvSpPr>
                <a:spLocks noChangeAspect="1"/>
              </p:cNvSpPr>
              <p:nvPr/>
            </p:nvSpPr>
            <p:spPr bwMode="auto">
              <a:xfrm>
                <a:off x="3177"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76" name="Oval 3068"/>
              <p:cNvSpPr>
                <a:spLocks noChangeAspect="1" noChangeArrowheads="1"/>
              </p:cNvSpPr>
              <p:nvPr/>
            </p:nvSpPr>
            <p:spPr bwMode="auto">
              <a:xfrm rot="5400000">
                <a:off x="3691"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77" name="Freeform 3069"/>
              <p:cNvSpPr>
                <a:spLocks noChangeAspect="1"/>
              </p:cNvSpPr>
              <p:nvPr/>
            </p:nvSpPr>
            <p:spPr bwMode="auto">
              <a:xfrm>
                <a:off x="3717"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78" name="Freeform 3070"/>
              <p:cNvSpPr>
                <a:spLocks noChangeAspect="1"/>
              </p:cNvSpPr>
              <p:nvPr/>
            </p:nvSpPr>
            <p:spPr bwMode="auto">
              <a:xfrm>
                <a:off x="2369"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79" name="AutoShape 3071"/>
              <p:cNvSpPr>
                <a:spLocks noChangeAspect="1" noChangeArrowheads="1"/>
              </p:cNvSpPr>
              <p:nvPr/>
            </p:nvSpPr>
            <p:spPr bwMode="auto">
              <a:xfrm rot="5400000" flipV="1">
                <a:off x="289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80" name="AutoShape 3072"/>
              <p:cNvSpPr>
                <a:spLocks noChangeAspect="1" noChangeArrowheads="1"/>
              </p:cNvSpPr>
              <p:nvPr/>
            </p:nvSpPr>
            <p:spPr bwMode="auto">
              <a:xfrm>
                <a:off x="2889"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681" name="Freeform 3073"/>
              <p:cNvSpPr>
                <a:spLocks noChangeAspect="1"/>
              </p:cNvSpPr>
              <p:nvPr/>
            </p:nvSpPr>
            <p:spPr bwMode="auto">
              <a:xfrm>
                <a:off x="2899"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82" name="AutoShape 3074"/>
              <p:cNvSpPr>
                <a:spLocks noChangeAspect="1" noChangeArrowheads="1"/>
              </p:cNvSpPr>
              <p:nvPr/>
            </p:nvSpPr>
            <p:spPr bwMode="auto">
              <a:xfrm rot="5400000" flipV="1">
                <a:off x="2711"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45" name="AutoShape 3075"/>
              <p:cNvSpPr>
                <a:spLocks noChangeAspect="1" noChangeArrowheads="1"/>
              </p:cNvSpPr>
              <p:nvPr/>
            </p:nvSpPr>
            <p:spPr bwMode="auto">
              <a:xfrm>
                <a:off x="2711" y="746"/>
                <a:ext cx="45"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684" name="Group 3076"/>
              <p:cNvGrpSpPr>
                <a:grpSpLocks noChangeAspect="1"/>
              </p:cNvGrpSpPr>
              <p:nvPr/>
            </p:nvGrpSpPr>
            <p:grpSpPr bwMode="auto">
              <a:xfrm>
                <a:off x="2722" y="805"/>
                <a:ext cx="25" cy="32"/>
                <a:chOff x="263" y="1301"/>
                <a:chExt cx="540" cy="690"/>
              </a:xfrm>
            </p:grpSpPr>
            <p:sp>
              <p:nvSpPr>
                <p:cNvPr id="53768" name="Freeform 307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69" name="Line 307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685" name="AutoShape 3079"/>
              <p:cNvSpPr>
                <a:spLocks noChangeAspect="1" noChangeArrowheads="1"/>
              </p:cNvSpPr>
              <p:nvPr/>
            </p:nvSpPr>
            <p:spPr bwMode="auto">
              <a:xfrm rot="5400000" flipV="1">
                <a:off x="2532"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86" name="AutoShape 3080"/>
              <p:cNvSpPr>
                <a:spLocks noChangeAspect="1" noChangeArrowheads="1"/>
              </p:cNvSpPr>
              <p:nvPr/>
            </p:nvSpPr>
            <p:spPr bwMode="auto">
              <a:xfrm>
                <a:off x="2533"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687" name="Oval 3081"/>
              <p:cNvSpPr>
                <a:spLocks noChangeAspect="1" noChangeArrowheads="1"/>
              </p:cNvSpPr>
              <p:nvPr/>
            </p:nvSpPr>
            <p:spPr bwMode="auto">
              <a:xfrm rot="5400000">
                <a:off x="2795"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88" name="Freeform 3082"/>
              <p:cNvSpPr>
                <a:spLocks noChangeAspect="1"/>
              </p:cNvSpPr>
              <p:nvPr/>
            </p:nvSpPr>
            <p:spPr bwMode="auto">
              <a:xfrm>
                <a:off x="2821"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89" name="Oval 3083"/>
              <p:cNvSpPr>
                <a:spLocks noChangeAspect="1" noChangeArrowheads="1"/>
              </p:cNvSpPr>
              <p:nvPr/>
            </p:nvSpPr>
            <p:spPr bwMode="auto">
              <a:xfrm rot="5400000">
                <a:off x="2617"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90" name="Freeform 3084"/>
              <p:cNvSpPr>
                <a:spLocks noChangeAspect="1"/>
              </p:cNvSpPr>
              <p:nvPr/>
            </p:nvSpPr>
            <p:spPr bwMode="auto">
              <a:xfrm>
                <a:off x="2643"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91" name="Oval 3085"/>
              <p:cNvSpPr>
                <a:spLocks noChangeAspect="1" noChangeArrowheads="1"/>
              </p:cNvSpPr>
              <p:nvPr/>
            </p:nvSpPr>
            <p:spPr bwMode="auto">
              <a:xfrm rot="5400000">
                <a:off x="2439"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92" name="Freeform 3086"/>
              <p:cNvSpPr>
                <a:spLocks noChangeAspect="1"/>
              </p:cNvSpPr>
              <p:nvPr/>
            </p:nvSpPr>
            <p:spPr bwMode="auto">
              <a:xfrm>
                <a:off x="2465"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93" name="Oval 3087"/>
              <p:cNvSpPr>
                <a:spLocks noChangeAspect="1" noChangeArrowheads="1"/>
              </p:cNvSpPr>
              <p:nvPr/>
            </p:nvSpPr>
            <p:spPr bwMode="auto">
              <a:xfrm rot="5400000">
                <a:off x="2979"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694" name="Freeform 3088"/>
              <p:cNvSpPr>
                <a:spLocks noChangeAspect="1"/>
              </p:cNvSpPr>
              <p:nvPr/>
            </p:nvSpPr>
            <p:spPr bwMode="auto">
              <a:xfrm>
                <a:off x="3005"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95" name="Freeform 3089"/>
              <p:cNvSpPr>
                <a:spLocks noChangeAspect="1"/>
              </p:cNvSpPr>
              <p:nvPr/>
            </p:nvSpPr>
            <p:spPr bwMode="auto">
              <a:xfrm>
                <a:off x="1661" y="805"/>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96" name="AutoShape 3090"/>
              <p:cNvSpPr>
                <a:spLocks noChangeAspect="1" noChangeArrowheads="1"/>
              </p:cNvSpPr>
              <p:nvPr/>
            </p:nvSpPr>
            <p:spPr bwMode="auto">
              <a:xfrm rot="5400000" flipV="1">
                <a:off x="218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697" name="AutoShape 3091"/>
              <p:cNvSpPr>
                <a:spLocks noChangeAspect="1" noChangeArrowheads="1"/>
              </p:cNvSpPr>
              <p:nvPr/>
            </p:nvSpPr>
            <p:spPr bwMode="auto">
              <a:xfrm>
                <a:off x="2177" y="747"/>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698" name="Freeform 3092"/>
              <p:cNvSpPr>
                <a:spLocks noChangeAspect="1"/>
              </p:cNvSpPr>
              <p:nvPr/>
            </p:nvSpPr>
            <p:spPr bwMode="auto">
              <a:xfrm>
                <a:off x="2187" y="80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699" name="AutoShape 3093"/>
              <p:cNvSpPr>
                <a:spLocks noChangeAspect="1" noChangeArrowheads="1"/>
              </p:cNvSpPr>
              <p:nvPr/>
            </p:nvSpPr>
            <p:spPr bwMode="auto">
              <a:xfrm rot="5400000" flipV="1">
                <a:off x="1999"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62" name="AutoShape 3094"/>
              <p:cNvSpPr>
                <a:spLocks noChangeAspect="1" noChangeArrowheads="1"/>
              </p:cNvSpPr>
              <p:nvPr/>
            </p:nvSpPr>
            <p:spPr bwMode="auto">
              <a:xfrm>
                <a:off x="1997" y="746"/>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701" name="Group 3095"/>
              <p:cNvGrpSpPr>
                <a:grpSpLocks noChangeAspect="1"/>
              </p:cNvGrpSpPr>
              <p:nvPr/>
            </p:nvGrpSpPr>
            <p:grpSpPr bwMode="auto">
              <a:xfrm>
                <a:off x="2010" y="805"/>
                <a:ext cx="25" cy="32"/>
                <a:chOff x="263" y="1301"/>
                <a:chExt cx="540" cy="690"/>
              </a:xfrm>
            </p:grpSpPr>
            <p:sp>
              <p:nvSpPr>
                <p:cNvPr id="53766" name="Freeform 309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67" name="Line 309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702" name="AutoShape 3098"/>
              <p:cNvSpPr>
                <a:spLocks noChangeAspect="1" noChangeArrowheads="1"/>
              </p:cNvSpPr>
              <p:nvPr/>
            </p:nvSpPr>
            <p:spPr bwMode="auto">
              <a:xfrm rot="5400000" flipV="1">
                <a:off x="1820" y="83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03" name="AutoShape 3099"/>
              <p:cNvSpPr>
                <a:spLocks noChangeAspect="1" noChangeArrowheads="1"/>
              </p:cNvSpPr>
              <p:nvPr/>
            </p:nvSpPr>
            <p:spPr bwMode="auto">
              <a:xfrm>
                <a:off x="1821" y="747"/>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704" name="Oval 3100"/>
              <p:cNvSpPr>
                <a:spLocks noChangeAspect="1" noChangeArrowheads="1"/>
              </p:cNvSpPr>
              <p:nvPr/>
            </p:nvSpPr>
            <p:spPr bwMode="auto">
              <a:xfrm rot="5400000">
                <a:off x="2083"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05" name="Freeform 3101"/>
              <p:cNvSpPr>
                <a:spLocks noChangeAspect="1"/>
              </p:cNvSpPr>
              <p:nvPr/>
            </p:nvSpPr>
            <p:spPr bwMode="auto">
              <a:xfrm>
                <a:off x="2109"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06" name="Oval 3102"/>
              <p:cNvSpPr>
                <a:spLocks noChangeAspect="1" noChangeArrowheads="1"/>
              </p:cNvSpPr>
              <p:nvPr/>
            </p:nvSpPr>
            <p:spPr bwMode="auto">
              <a:xfrm rot="5400000">
                <a:off x="1905"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07" name="Freeform 3103"/>
              <p:cNvSpPr>
                <a:spLocks noChangeAspect="1"/>
              </p:cNvSpPr>
              <p:nvPr/>
            </p:nvSpPr>
            <p:spPr bwMode="auto">
              <a:xfrm>
                <a:off x="1931"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08" name="Oval 3104"/>
              <p:cNvSpPr>
                <a:spLocks noChangeAspect="1" noChangeArrowheads="1"/>
              </p:cNvSpPr>
              <p:nvPr/>
            </p:nvSpPr>
            <p:spPr bwMode="auto">
              <a:xfrm rot="5400000">
                <a:off x="1727"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09" name="Freeform 3105"/>
              <p:cNvSpPr>
                <a:spLocks noChangeAspect="1"/>
              </p:cNvSpPr>
              <p:nvPr/>
            </p:nvSpPr>
            <p:spPr bwMode="auto">
              <a:xfrm>
                <a:off x="1753"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10" name="Oval 3106"/>
              <p:cNvSpPr>
                <a:spLocks noChangeAspect="1" noChangeArrowheads="1"/>
              </p:cNvSpPr>
              <p:nvPr/>
            </p:nvSpPr>
            <p:spPr bwMode="auto">
              <a:xfrm rot="5400000">
                <a:off x="2267" y="893"/>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11" name="Freeform 3107"/>
              <p:cNvSpPr>
                <a:spLocks noChangeAspect="1"/>
              </p:cNvSpPr>
              <p:nvPr/>
            </p:nvSpPr>
            <p:spPr bwMode="auto">
              <a:xfrm>
                <a:off x="2293" y="90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12" name="AutoShape 3108"/>
              <p:cNvSpPr>
                <a:spLocks noChangeAspect="1" noChangeArrowheads="1"/>
              </p:cNvSpPr>
              <p:nvPr/>
            </p:nvSpPr>
            <p:spPr bwMode="auto">
              <a:xfrm rot="5400000" flipV="1">
                <a:off x="129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13" name="AutoShape 3109"/>
              <p:cNvSpPr>
                <a:spLocks noChangeAspect="1" noChangeArrowheads="1"/>
              </p:cNvSpPr>
              <p:nvPr/>
            </p:nvSpPr>
            <p:spPr bwMode="auto">
              <a:xfrm>
                <a:off x="1292"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14" name="Freeform 3110"/>
              <p:cNvSpPr>
                <a:spLocks noChangeAspect="1"/>
              </p:cNvSpPr>
              <p:nvPr/>
            </p:nvSpPr>
            <p:spPr bwMode="auto">
              <a:xfrm>
                <a:off x="1304" y="804"/>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15" name="AutoShape 3111"/>
              <p:cNvSpPr>
                <a:spLocks noChangeAspect="1" noChangeArrowheads="1"/>
              </p:cNvSpPr>
              <p:nvPr/>
            </p:nvSpPr>
            <p:spPr bwMode="auto">
              <a:xfrm rot="5400000" flipV="1">
                <a:off x="1474"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78" name="AutoShape 3112"/>
              <p:cNvSpPr>
                <a:spLocks noChangeAspect="1" noChangeArrowheads="1"/>
              </p:cNvSpPr>
              <p:nvPr/>
            </p:nvSpPr>
            <p:spPr bwMode="auto">
              <a:xfrm>
                <a:off x="1472" y="746"/>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717" name="Group 3113"/>
              <p:cNvGrpSpPr>
                <a:grpSpLocks noChangeAspect="1"/>
              </p:cNvGrpSpPr>
              <p:nvPr/>
            </p:nvGrpSpPr>
            <p:grpSpPr bwMode="auto">
              <a:xfrm>
                <a:off x="1487" y="804"/>
                <a:ext cx="25" cy="32"/>
                <a:chOff x="263" y="1301"/>
                <a:chExt cx="540" cy="690"/>
              </a:xfrm>
            </p:grpSpPr>
            <p:sp>
              <p:nvSpPr>
                <p:cNvPr id="53764" name="Freeform 311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65" name="Line 311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718" name="AutoShape 3116"/>
              <p:cNvSpPr>
                <a:spLocks noChangeAspect="1" noChangeArrowheads="1"/>
              </p:cNvSpPr>
              <p:nvPr/>
            </p:nvSpPr>
            <p:spPr bwMode="auto">
              <a:xfrm rot="5400000" flipV="1">
                <a:off x="1115"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19" name="AutoShape 3117"/>
              <p:cNvSpPr>
                <a:spLocks noChangeAspect="1" noChangeArrowheads="1"/>
              </p:cNvSpPr>
              <p:nvPr/>
            </p:nvSpPr>
            <p:spPr bwMode="auto">
              <a:xfrm>
                <a:off x="1116"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720" name="Oval 3118"/>
              <p:cNvSpPr>
                <a:spLocks noChangeAspect="1" noChangeArrowheads="1"/>
              </p:cNvSpPr>
              <p:nvPr/>
            </p:nvSpPr>
            <p:spPr bwMode="auto">
              <a:xfrm rot="5400000">
                <a:off x="1198"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21" name="Freeform 3119"/>
              <p:cNvSpPr>
                <a:spLocks noChangeAspect="1"/>
              </p:cNvSpPr>
              <p:nvPr/>
            </p:nvSpPr>
            <p:spPr bwMode="auto">
              <a:xfrm>
                <a:off x="1224" y="89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22" name="Oval 3120"/>
              <p:cNvSpPr>
                <a:spLocks noChangeAspect="1" noChangeArrowheads="1"/>
              </p:cNvSpPr>
              <p:nvPr/>
            </p:nvSpPr>
            <p:spPr bwMode="auto">
              <a:xfrm rot="5400000">
                <a:off x="1380"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23" name="Freeform 3121"/>
              <p:cNvSpPr>
                <a:spLocks noChangeAspect="1"/>
              </p:cNvSpPr>
              <p:nvPr/>
            </p:nvSpPr>
            <p:spPr bwMode="auto">
              <a:xfrm>
                <a:off x="1406"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24" name="Oval 3122"/>
              <p:cNvSpPr>
                <a:spLocks noChangeAspect="1" noChangeArrowheads="1"/>
              </p:cNvSpPr>
              <p:nvPr/>
            </p:nvSpPr>
            <p:spPr bwMode="auto">
              <a:xfrm rot="5400000">
                <a:off x="1022"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25" name="Freeform 3123"/>
              <p:cNvSpPr>
                <a:spLocks noChangeAspect="1"/>
              </p:cNvSpPr>
              <p:nvPr/>
            </p:nvSpPr>
            <p:spPr bwMode="auto">
              <a:xfrm>
                <a:off x="1048" y="89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26" name="Oval 3124"/>
              <p:cNvSpPr>
                <a:spLocks noChangeAspect="1" noChangeArrowheads="1"/>
              </p:cNvSpPr>
              <p:nvPr/>
            </p:nvSpPr>
            <p:spPr bwMode="auto">
              <a:xfrm rot="5400000">
                <a:off x="1556" y="8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27" name="Freeform 3125"/>
              <p:cNvSpPr>
                <a:spLocks noChangeAspect="1"/>
              </p:cNvSpPr>
              <p:nvPr/>
            </p:nvSpPr>
            <p:spPr bwMode="auto">
              <a:xfrm>
                <a:off x="1588" y="90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28" name="AutoShape 3126"/>
              <p:cNvSpPr>
                <a:spLocks noChangeAspect="1" noChangeArrowheads="1"/>
              </p:cNvSpPr>
              <p:nvPr/>
            </p:nvSpPr>
            <p:spPr bwMode="auto">
              <a:xfrm rot="5400000" flipV="1">
                <a:off x="228"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29" name="Freeform 3127"/>
              <p:cNvSpPr>
                <a:spLocks noChangeAspect="1"/>
              </p:cNvSpPr>
              <p:nvPr/>
            </p:nvSpPr>
            <p:spPr bwMode="auto">
              <a:xfrm>
                <a:off x="244" y="80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30" name="AutoShape 3128"/>
              <p:cNvSpPr>
                <a:spLocks noChangeAspect="1" noChangeArrowheads="1"/>
              </p:cNvSpPr>
              <p:nvPr/>
            </p:nvSpPr>
            <p:spPr bwMode="auto">
              <a:xfrm rot="5400000" flipV="1">
                <a:off x="76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31" name="AutoShape 3129"/>
              <p:cNvSpPr>
                <a:spLocks noChangeAspect="1" noChangeArrowheads="1"/>
              </p:cNvSpPr>
              <p:nvPr/>
            </p:nvSpPr>
            <p:spPr bwMode="auto">
              <a:xfrm>
                <a:off x="760" y="74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32" name="Freeform 3130"/>
              <p:cNvSpPr>
                <a:spLocks noChangeAspect="1"/>
              </p:cNvSpPr>
              <p:nvPr/>
            </p:nvSpPr>
            <p:spPr bwMode="auto">
              <a:xfrm>
                <a:off x="768" y="802"/>
                <a:ext cx="29" cy="33"/>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33" name="AutoShape 3131"/>
              <p:cNvSpPr>
                <a:spLocks noChangeAspect="1" noChangeArrowheads="1"/>
              </p:cNvSpPr>
              <p:nvPr/>
            </p:nvSpPr>
            <p:spPr bwMode="auto">
              <a:xfrm rot="5400000" flipV="1">
                <a:off x="582"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96" name="AutoShape 3132"/>
              <p:cNvSpPr>
                <a:spLocks noChangeAspect="1" noChangeArrowheads="1"/>
              </p:cNvSpPr>
              <p:nvPr/>
            </p:nvSpPr>
            <p:spPr bwMode="auto">
              <a:xfrm>
                <a:off x="581" y="746"/>
                <a:ext cx="49"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735" name="Group 3133"/>
              <p:cNvGrpSpPr>
                <a:grpSpLocks noChangeAspect="1"/>
              </p:cNvGrpSpPr>
              <p:nvPr/>
            </p:nvGrpSpPr>
            <p:grpSpPr bwMode="auto">
              <a:xfrm>
                <a:off x="595" y="804"/>
                <a:ext cx="25" cy="32"/>
                <a:chOff x="263" y="1301"/>
                <a:chExt cx="540" cy="690"/>
              </a:xfrm>
            </p:grpSpPr>
            <p:sp>
              <p:nvSpPr>
                <p:cNvPr id="53762" name="Freeform 313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63" name="Line 313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736" name="AutoShape 3136"/>
              <p:cNvSpPr>
                <a:spLocks noChangeAspect="1" noChangeArrowheads="1"/>
              </p:cNvSpPr>
              <p:nvPr/>
            </p:nvSpPr>
            <p:spPr bwMode="auto">
              <a:xfrm rot="5400000" flipV="1">
                <a:off x="403" y="83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37" name="AutoShape 3137"/>
              <p:cNvSpPr>
                <a:spLocks noChangeAspect="1" noChangeArrowheads="1"/>
              </p:cNvSpPr>
              <p:nvPr/>
            </p:nvSpPr>
            <p:spPr bwMode="auto">
              <a:xfrm>
                <a:off x="404" y="74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738" name="Oval 3138"/>
              <p:cNvSpPr>
                <a:spLocks noChangeAspect="1" noChangeArrowheads="1"/>
              </p:cNvSpPr>
              <p:nvPr/>
            </p:nvSpPr>
            <p:spPr bwMode="auto">
              <a:xfrm rot="5400000">
                <a:off x="666" y="89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39" name="Freeform 3139"/>
              <p:cNvSpPr>
                <a:spLocks noChangeAspect="1"/>
              </p:cNvSpPr>
              <p:nvPr/>
            </p:nvSpPr>
            <p:spPr bwMode="auto">
              <a:xfrm>
                <a:off x="692" y="89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40" name="Oval 3140"/>
              <p:cNvSpPr>
                <a:spLocks noChangeAspect="1" noChangeArrowheads="1"/>
              </p:cNvSpPr>
              <p:nvPr/>
            </p:nvSpPr>
            <p:spPr bwMode="auto">
              <a:xfrm rot="5400000">
                <a:off x="488" y="89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41" name="Freeform 3141"/>
              <p:cNvSpPr>
                <a:spLocks noChangeAspect="1"/>
              </p:cNvSpPr>
              <p:nvPr/>
            </p:nvSpPr>
            <p:spPr bwMode="auto">
              <a:xfrm>
                <a:off x="514" y="90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42" name="Oval 3142"/>
              <p:cNvSpPr>
                <a:spLocks noChangeAspect="1" noChangeArrowheads="1"/>
              </p:cNvSpPr>
              <p:nvPr/>
            </p:nvSpPr>
            <p:spPr bwMode="auto">
              <a:xfrm rot="5400000">
                <a:off x="310" y="88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43" name="Freeform 3143"/>
              <p:cNvSpPr>
                <a:spLocks noChangeAspect="1"/>
              </p:cNvSpPr>
              <p:nvPr/>
            </p:nvSpPr>
            <p:spPr bwMode="auto">
              <a:xfrm>
                <a:off x="336" y="89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44" name="AutoShape 3144"/>
              <p:cNvSpPr>
                <a:spLocks noChangeAspect="1" noChangeArrowheads="1"/>
              </p:cNvSpPr>
              <p:nvPr/>
            </p:nvSpPr>
            <p:spPr bwMode="auto">
              <a:xfrm rot="5400000" flipV="1">
                <a:off x="54" y="83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745" name="AutoShape 3145"/>
              <p:cNvSpPr>
                <a:spLocks noChangeAspect="1" noChangeArrowheads="1"/>
              </p:cNvSpPr>
              <p:nvPr/>
            </p:nvSpPr>
            <p:spPr bwMode="auto">
              <a:xfrm>
                <a:off x="51" y="748"/>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746" name="Freeform 3146"/>
              <p:cNvSpPr>
                <a:spLocks noChangeAspect="1"/>
              </p:cNvSpPr>
              <p:nvPr/>
            </p:nvSpPr>
            <p:spPr bwMode="auto">
              <a:xfrm>
                <a:off x="65" y="806"/>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47" name="Oval 3147"/>
              <p:cNvSpPr>
                <a:spLocks noChangeAspect="1" noChangeArrowheads="1"/>
              </p:cNvSpPr>
              <p:nvPr/>
            </p:nvSpPr>
            <p:spPr bwMode="auto">
              <a:xfrm rot="5400000">
                <a:off x="141" y="894"/>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48" name="Freeform 3148"/>
              <p:cNvSpPr>
                <a:spLocks noChangeAspect="1"/>
              </p:cNvSpPr>
              <p:nvPr/>
            </p:nvSpPr>
            <p:spPr bwMode="auto">
              <a:xfrm>
                <a:off x="167" y="90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49" name="AutoShape 3149"/>
              <p:cNvSpPr>
                <a:spLocks noChangeAspect="1" noChangeArrowheads="1"/>
              </p:cNvSpPr>
              <p:nvPr/>
            </p:nvSpPr>
            <p:spPr bwMode="auto">
              <a:xfrm rot="5400000" flipV="1">
                <a:off x="936" y="8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12" name="AutoShape 3150"/>
              <p:cNvSpPr>
                <a:spLocks noChangeAspect="1" noChangeArrowheads="1"/>
              </p:cNvSpPr>
              <p:nvPr/>
            </p:nvSpPr>
            <p:spPr bwMode="auto">
              <a:xfrm>
                <a:off x="938" y="743"/>
                <a:ext cx="45" cy="15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751" name="Group 3151"/>
              <p:cNvGrpSpPr>
                <a:grpSpLocks noChangeAspect="1"/>
              </p:cNvGrpSpPr>
              <p:nvPr/>
            </p:nvGrpSpPr>
            <p:grpSpPr bwMode="auto">
              <a:xfrm>
                <a:off x="949" y="802"/>
                <a:ext cx="29" cy="36"/>
                <a:chOff x="263" y="1301"/>
                <a:chExt cx="540" cy="690"/>
              </a:xfrm>
            </p:grpSpPr>
            <p:sp>
              <p:nvSpPr>
                <p:cNvPr id="53760" name="Freeform 3152"/>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61" name="Line 3153"/>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752" name="Oval 3154"/>
              <p:cNvSpPr>
                <a:spLocks noChangeAspect="1" noChangeArrowheads="1"/>
              </p:cNvSpPr>
              <p:nvPr/>
            </p:nvSpPr>
            <p:spPr bwMode="auto">
              <a:xfrm rot="5400000">
                <a:off x="844" y="88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753" name="Freeform 3155"/>
              <p:cNvSpPr>
                <a:spLocks noChangeAspect="1"/>
              </p:cNvSpPr>
              <p:nvPr/>
            </p:nvSpPr>
            <p:spPr bwMode="auto">
              <a:xfrm>
                <a:off x="870" y="89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54" name="Freeform 3156"/>
              <p:cNvSpPr>
                <a:spLocks noChangeAspect="1"/>
              </p:cNvSpPr>
              <p:nvPr/>
            </p:nvSpPr>
            <p:spPr bwMode="auto">
              <a:xfrm>
                <a:off x="1831" y="80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55" name="Freeform 3157"/>
              <p:cNvSpPr>
                <a:spLocks noChangeAspect="1"/>
              </p:cNvSpPr>
              <p:nvPr/>
            </p:nvSpPr>
            <p:spPr bwMode="auto">
              <a:xfrm>
                <a:off x="416" y="803"/>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56" name="Freeform 3158"/>
              <p:cNvSpPr>
                <a:spLocks noChangeAspect="1"/>
              </p:cNvSpPr>
              <p:nvPr/>
            </p:nvSpPr>
            <p:spPr bwMode="auto">
              <a:xfrm>
                <a:off x="1127" y="80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57" name="Freeform 3159"/>
              <p:cNvSpPr>
                <a:spLocks noChangeAspect="1"/>
              </p:cNvSpPr>
              <p:nvPr/>
            </p:nvSpPr>
            <p:spPr bwMode="auto">
              <a:xfrm>
                <a:off x="2542" y="807"/>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58" name="Freeform 3160"/>
              <p:cNvSpPr>
                <a:spLocks noChangeAspect="1"/>
              </p:cNvSpPr>
              <p:nvPr/>
            </p:nvSpPr>
            <p:spPr bwMode="auto">
              <a:xfrm>
                <a:off x="3255" y="804"/>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759" name="Freeform 3161"/>
              <p:cNvSpPr>
                <a:spLocks noChangeAspect="1"/>
              </p:cNvSpPr>
              <p:nvPr/>
            </p:nvSpPr>
            <p:spPr bwMode="auto">
              <a:xfrm>
                <a:off x="3968" y="801"/>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grpSp>
        <p:nvGrpSpPr>
          <p:cNvPr id="53264" name="组合 25"/>
          <p:cNvGrpSpPr>
            <a:grpSpLocks/>
          </p:cNvGrpSpPr>
          <p:nvPr/>
        </p:nvGrpSpPr>
        <p:grpSpPr bwMode="auto">
          <a:xfrm>
            <a:off x="5961063" y="5373688"/>
            <a:ext cx="1301750" cy="714375"/>
            <a:chOff x="5364088" y="4862053"/>
            <a:chExt cx="1302508" cy="715532"/>
          </a:xfrm>
        </p:grpSpPr>
        <p:sp>
          <p:nvSpPr>
            <p:cNvPr id="264" name="椭圆 263"/>
            <p:cNvSpPr/>
            <p:nvPr/>
          </p:nvSpPr>
          <p:spPr>
            <a:xfrm>
              <a:off x="5364088" y="4862053"/>
              <a:ext cx="1302508" cy="715532"/>
            </a:xfrm>
            <a:prstGeom prst="ellipse">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err="1">
                  <a:latin typeface="Times New Roman" pitchFamily="18" charset="0"/>
                  <a:cs typeface="Times New Roman" pitchFamily="18" charset="0"/>
                </a:rPr>
                <a:t>miRISC</a:t>
              </a:r>
              <a:endParaRPr lang="zh-CN" altLang="en-US" sz="1600" b="1" dirty="0">
                <a:latin typeface="Times New Roman" pitchFamily="18" charset="0"/>
                <a:cs typeface="Times New Roman" pitchFamily="18" charset="0"/>
              </a:endParaRPr>
            </a:p>
          </p:txBody>
        </p:sp>
        <p:grpSp>
          <p:nvGrpSpPr>
            <p:cNvPr id="53503" name="组合 264"/>
            <p:cNvGrpSpPr>
              <a:grpSpLocks/>
            </p:cNvGrpSpPr>
            <p:nvPr/>
          </p:nvGrpSpPr>
          <p:grpSpPr bwMode="auto">
            <a:xfrm>
              <a:off x="5497253" y="5410709"/>
              <a:ext cx="1057805" cy="118225"/>
              <a:chOff x="5497253" y="5733256"/>
              <a:chExt cx="1057805" cy="118225"/>
            </a:xfrm>
          </p:grpSpPr>
          <p:sp>
            <p:nvSpPr>
              <p:cNvPr id="53504" name="AutoShape 2586"/>
              <p:cNvSpPr>
                <a:spLocks noChangeAspect="1" noChangeArrowheads="1"/>
              </p:cNvSpPr>
              <p:nvPr/>
            </p:nvSpPr>
            <p:spPr bwMode="auto">
              <a:xfrm rot="5400000" flipH="1">
                <a:off x="5982633"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05" name="AutoShape 2587"/>
              <p:cNvSpPr>
                <a:spLocks noChangeAspect="1" noChangeArrowheads="1"/>
              </p:cNvSpPr>
              <p:nvPr/>
            </p:nvSpPr>
            <p:spPr bwMode="auto">
              <a:xfrm flipH="1" flipV="1">
                <a:off x="5985224" y="5757143"/>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06" name="AutoShape 2588"/>
              <p:cNvSpPr>
                <a:spLocks noChangeAspect="1" noChangeArrowheads="1"/>
              </p:cNvSpPr>
              <p:nvPr/>
            </p:nvSpPr>
            <p:spPr bwMode="auto">
              <a:xfrm rot="5400000" flipH="1">
                <a:off x="5714031"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07" name="AutoShape 2589"/>
              <p:cNvSpPr>
                <a:spLocks noChangeAspect="1" noChangeArrowheads="1"/>
              </p:cNvSpPr>
              <p:nvPr/>
            </p:nvSpPr>
            <p:spPr bwMode="auto">
              <a:xfrm flipH="1" flipV="1">
                <a:off x="5716623" y="5757143"/>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08" name="Freeform 2632"/>
              <p:cNvSpPr>
                <a:spLocks noChangeAspect="1"/>
              </p:cNvSpPr>
              <p:nvPr/>
            </p:nvSpPr>
            <p:spPr bwMode="auto">
              <a:xfrm flipV="1">
                <a:off x="5722282" y="5795240"/>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09" name="AutoShape 2633"/>
              <p:cNvSpPr>
                <a:spLocks noChangeAspect="1" noChangeArrowheads="1"/>
              </p:cNvSpPr>
              <p:nvPr/>
            </p:nvSpPr>
            <p:spPr bwMode="auto">
              <a:xfrm rot="5400000" flipH="1">
                <a:off x="5512204"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10" name="AutoShape 2634"/>
              <p:cNvSpPr>
                <a:spLocks noChangeAspect="1" noChangeArrowheads="1"/>
              </p:cNvSpPr>
              <p:nvPr/>
            </p:nvSpPr>
            <p:spPr bwMode="auto">
              <a:xfrm flipH="1" flipV="1">
                <a:off x="5517436" y="5757143"/>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11" name="Freeform 2635"/>
              <p:cNvSpPr>
                <a:spLocks noChangeAspect="1"/>
              </p:cNvSpPr>
              <p:nvPr/>
            </p:nvSpPr>
            <p:spPr bwMode="auto">
              <a:xfrm>
                <a:off x="5521208" y="579524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12" name="AutoShape 2636"/>
              <p:cNvSpPr>
                <a:spLocks noChangeAspect="1" noChangeArrowheads="1"/>
              </p:cNvSpPr>
              <p:nvPr/>
            </p:nvSpPr>
            <p:spPr bwMode="auto">
              <a:xfrm rot="5400000" flipH="1">
                <a:off x="5580485"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275" name="AutoShape 2637"/>
              <p:cNvSpPr>
                <a:spLocks noChangeAspect="1" noChangeArrowheads="1"/>
              </p:cNvSpPr>
              <p:nvPr/>
            </p:nvSpPr>
            <p:spPr bwMode="auto">
              <a:xfrm flipH="1" flipV="1">
                <a:off x="5584878" y="5757025"/>
                <a:ext cx="17473" cy="9222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514" name="Group 2638"/>
              <p:cNvGrpSpPr>
                <a:grpSpLocks noChangeAspect="1"/>
              </p:cNvGrpSpPr>
              <p:nvPr/>
            </p:nvGrpSpPr>
            <p:grpSpPr bwMode="auto">
              <a:xfrm flipH="1">
                <a:off x="5589113" y="5795240"/>
                <a:ext cx="9431" cy="19351"/>
                <a:chOff x="263" y="1301"/>
                <a:chExt cx="540" cy="690"/>
              </a:xfrm>
            </p:grpSpPr>
            <p:sp>
              <p:nvSpPr>
                <p:cNvPr id="53590" name="Freeform 2639"/>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91" name="Line 2640"/>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515" name="AutoShape 2641"/>
              <p:cNvSpPr>
                <a:spLocks noChangeAspect="1" noChangeArrowheads="1"/>
              </p:cNvSpPr>
              <p:nvPr/>
            </p:nvSpPr>
            <p:spPr bwMode="auto">
              <a:xfrm rot="5400000" flipH="1">
                <a:off x="5648013"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16" name="AutoShape 2642"/>
              <p:cNvSpPr>
                <a:spLocks noChangeAspect="1" noChangeArrowheads="1"/>
              </p:cNvSpPr>
              <p:nvPr/>
            </p:nvSpPr>
            <p:spPr bwMode="auto">
              <a:xfrm flipH="1" flipV="1">
                <a:off x="5652114" y="5757142"/>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3517" name="Oval 2643"/>
              <p:cNvSpPr>
                <a:spLocks noChangeAspect="1" noChangeArrowheads="1"/>
              </p:cNvSpPr>
              <p:nvPr/>
            </p:nvSpPr>
            <p:spPr bwMode="auto">
              <a:xfrm rot="5400000" flipH="1" flipV="1">
                <a:off x="5542641"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18" name="Freeform 2644"/>
              <p:cNvSpPr>
                <a:spLocks noChangeAspect="1"/>
              </p:cNvSpPr>
              <p:nvPr/>
            </p:nvSpPr>
            <p:spPr bwMode="auto">
              <a:xfrm>
                <a:off x="5558178"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19" name="Oval 2645"/>
              <p:cNvSpPr>
                <a:spLocks noChangeAspect="1" noChangeArrowheads="1"/>
              </p:cNvSpPr>
              <p:nvPr/>
            </p:nvSpPr>
            <p:spPr bwMode="auto">
              <a:xfrm rot="5400000" flipH="1" flipV="1">
                <a:off x="5609791" y="574392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20" name="Freeform 2646"/>
              <p:cNvSpPr>
                <a:spLocks noChangeAspect="1"/>
              </p:cNvSpPr>
              <p:nvPr/>
            </p:nvSpPr>
            <p:spPr bwMode="auto">
              <a:xfrm>
                <a:off x="5625329" y="574383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21" name="Oval 2647"/>
              <p:cNvSpPr>
                <a:spLocks noChangeAspect="1" noChangeArrowheads="1"/>
              </p:cNvSpPr>
              <p:nvPr/>
            </p:nvSpPr>
            <p:spPr bwMode="auto">
              <a:xfrm rot="5400000" flipH="1" flipV="1">
                <a:off x="5676942" y="574574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22" name="Freeform 2648"/>
              <p:cNvSpPr>
                <a:spLocks noChangeAspect="1"/>
              </p:cNvSpPr>
              <p:nvPr/>
            </p:nvSpPr>
            <p:spPr bwMode="auto">
              <a:xfrm>
                <a:off x="5692479" y="57456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23" name="Freeform 2651"/>
              <p:cNvSpPr>
                <a:spLocks noChangeAspect="1"/>
              </p:cNvSpPr>
              <p:nvPr/>
            </p:nvSpPr>
            <p:spPr bwMode="auto">
              <a:xfrm>
                <a:off x="5989374" y="5795240"/>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24" name="AutoShape 2652"/>
              <p:cNvSpPr>
                <a:spLocks noChangeAspect="1" noChangeArrowheads="1"/>
              </p:cNvSpPr>
              <p:nvPr/>
            </p:nvSpPr>
            <p:spPr bwMode="auto">
              <a:xfrm rot="5400000" flipH="1">
                <a:off x="5780804"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25" name="AutoShape 2653"/>
              <p:cNvSpPr>
                <a:spLocks noChangeAspect="1" noChangeArrowheads="1"/>
              </p:cNvSpPr>
              <p:nvPr/>
            </p:nvSpPr>
            <p:spPr bwMode="auto">
              <a:xfrm flipH="1" flipV="1">
                <a:off x="5786036" y="5757143"/>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26" name="Freeform 2654"/>
              <p:cNvSpPr>
                <a:spLocks noChangeAspect="1"/>
              </p:cNvSpPr>
              <p:nvPr/>
            </p:nvSpPr>
            <p:spPr bwMode="auto">
              <a:xfrm>
                <a:off x="5789809" y="579524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27" name="AutoShape 2655"/>
              <p:cNvSpPr>
                <a:spLocks noChangeAspect="1" noChangeArrowheads="1"/>
              </p:cNvSpPr>
              <p:nvPr/>
            </p:nvSpPr>
            <p:spPr bwMode="auto">
              <a:xfrm rot="5400000" flipH="1">
                <a:off x="5849086"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290" name="AutoShape 2656"/>
              <p:cNvSpPr>
                <a:spLocks noChangeAspect="1" noChangeArrowheads="1"/>
              </p:cNvSpPr>
              <p:nvPr/>
            </p:nvSpPr>
            <p:spPr bwMode="auto">
              <a:xfrm flipH="1" flipV="1">
                <a:off x="5853322" y="5757025"/>
                <a:ext cx="17472" cy="9222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529" name="Group 2657"/>
              <p:cNvGrpSpPr>
                <a:grpSpLocks noChangeAspect="1"/>
              </p:cNvGrpSpPr>
              <p:nvPr/>
            </p:nvGrpSpPr>
            <p:grpSpPr bwMode="auto">
              <a:xfrm flipH="1">
                <a:off x="5857714" y="5795240"/>
                <a:ext cx="9431" cy="19351"/>
                <a:chOff x="263" y="1301"/>
                <a:chExt cx="540" cy="690"/>
              </a:xfrm>
            </p:grpSpPr>
            <p:sp>
              <p:nvSpPr>
                <p:cNvPr id="53588" name="Freeform 26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89" name="Line 26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530" name="AutoShape 2660"/>
              <p:cNvSpPr>
                <a:spLocks noChangeAspect="1" noChangeArrowheads="1"/>
              </p:cNvSpPr>
              <p:nvPr/>
            </p:nvSpPr>
            <p:spPr bwMode="auto">
              <a:xfrm rot="5400000" flipH="1">
                <a:off x="5916614" y="5720119"/>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31" name="AutoShape 2661"/>
              <p:cNvSpPr>
                <a:spLocks noChangeAspect="1" noChangeArrowheads="1"/>
              </p:cNvSpPr>
              <p:nvPr/>
            </p:nvSpPr>
            <p:spPr bwMode="auto">
              <a:xfrm flipH="1" flipV="1">
                <a:off x="5920715" y="5757142"/>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3532" name="Oval 2662"/>
              <p:cNvSpPr>
                <a:spLocks noChangeAspect="1" noChangeArrowheads="1"/>
              </p:cNvSpPr>
              <p:nvPr/>
            </p:nvSpPr>
            <p:spPr bwMode="auto">
              <a:xfrm rot="5400000" flipH="1" flipV="1">
                <a:off x="5811243"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33" name="Freeform 2663"/>
              <p:cNvSpPr>
                <a:spLocks noChangeAspect="1"/>
              </p:cNvSpPr>
              <p:nvPr/>
            </p:nvSpPr>
            <p:spPr bwMode="auto">
              <a:xfrm>
                <a:off x="5826780"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34" name="Oval 2664"/>
              <p:cNvSpPr>
                <a:spLocks noChangeAspect="1" noChangeArrowheads="1"/>
              </p:cNvSpPr>
              <p:nvPr/>
            </p:nvSpPr>
            <p:spPr bwMode="auto">
              <a:xfrm rot="5400000" flipH="1" flipV="1">
                <a:off x="5878393" y="574392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35" name="Freeform 2665"/>
              <p:cNvSpPr>
                <a:spLocks noChangeAspect="1"/>
              </p:cNvSpPr>
              <p:nvPr/>
            </p:nvSpPr>
            <p:spPr bwMode="auto">
              <a:xfrm>
                <a:off x="5893930"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36" name="Oval 2666"/>
              <p:cNvSpPr>
                <a:spLocks noChangeAspect="1" noChangeArrowheads="1"/>
              </p:cNvSpPr>
              <p:nvPr/>
            </p:nvSpPr>
            <p:spPr bwMode="auto">
              <a:xfrm rot="5400000" flipH="1" flipV="1">
                <a:off x="5945543" y="574574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37" name="Freeform 2667"/>
              <p:cNvSpPr>
                <a:spLocks noChangeAspect="1"/>
              </p:cNvSpPr>
              <p:nvPr/>
            </p:nvSpPr>
            <p:spPr bwMode="auto">
              <a:xfrm>
                <a:off x="5961080" y="57456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38" name="Oval 2668"/>
              <p:cNvSpPr>
                <a:spLocks noChangeAspect="1" noChangeArrowheads="1"/>
              </p:cNvSpPr>
              <p:nvPr/>
            </p:nvSpPr>
            <p:spPr bwMode="auto">
              <a:xfrm rot="5400000" flipH="1" flipV="1">
                <a:off x="5741829" y="574332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39" name="Freeform 2669"/>
              <p:cNvSpPr>
                <a:spLocks noChangeAspect="1"/>
              </p:cNvSpPr>
              <p:nvPr/>
            </p:nvSpPr>
            <p:spPr bwMode="auto">
              <a:xfrm>
                <a:off x="5757366" y="574323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40" name="AutoShape 2670"/>
              <p:cNvSpPr>
                <a:spLocks noChangeAspect="1" noChangeArrowheads="1"/>
              </p:cNvSpPr>
              <p:nvPr/>
            </p:nvSpPr>
            <p:spPr bwMode="auto">
              <a:xfrm rot="5400000" flipH="1">
                <a:off x="6115424"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41" name="AutoShape 2671"/>
              <p:cNvSpPr>
                <a:spLocks noChangeAspect="1" noChangeArrowheads="1"/>
              </p:cNvSpPr>
              <p:nvPr/>
            </p:nvSpPr>
            <p:spPr bwMode="auto">
              <a:xfrm flipH="1" flipV="1">
                <a:off x="6119902" y="575774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42" name="Freeform 2672"/>
              <p:cNvSpPr>
                <a:spLocks noChangeAspect="1"/>
              </p:cNvSpPr>
              <p:nvPr/>
            </p:nvSpPr>
            <p:spPr bwMode="auto">
              <a:xfrm>
                <a:off x="6122920" y="5795845"/>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43" name="AutoShape 2673"/>
              <p:cNvSpPr>
                <a:spLocks noChangeAspect="1" noChangeArrowheads="1"/>
              </p:cNvSpPr>
              <p:nvPr/>
            </p:nvSpPr>
            <p:spPr bwMode="auto">
              <a:xfrm rot="5400000" flipH="1">
                <a:off x="6047143"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06" name="AutoShape 2674"/>
              <p:cNvSpPr>
                <a:spLocks noChangeAspect="1" noChangeArrowheads="1"/>
              </p:cNvSpPr>
              <p:nvPr/>
            </p:nvSpPr>
            <p:spPr bwMode="auto">
              <a:xfrm flipH="1" flipV="1">
                <a:off x="6051875" y="5757025"/>
                <a:ext cx="17473" cy="9222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545" name="Group 2675"/>
              <p:cNvGrpSpPr>
                <a:grpSpLocks noChangeAspect="1"/>
              </p:cNvGrpSpPr>
              <p:nvPr/>
            </p:nvGrpSpPr>
            <p:grpSpPr bwMode="auto">
              <a:xfrm flipH="1">
                <a:off x="6055015" y="5795846"/>
                <a:ext cx="9431" cy="19351"/>
                <a:chOff x="263" y="1301"/>
                <a:chExt cx="540" cy="690"/>
              </a:xfrm>
            </p:grpSpPr>
            <p:sp>
              <p:nvSpPr>
                <p:cNvPr id="53586" name="Freeform 267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87" name="Line 267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546" name="AutoShape 2678"/>
              <p:cNvSpPr>
                <a:spLocks noChangeAspect="1" noChangeArrowheads="1"/>
              </p:cNvSpPr>
              <p:nvPr/>
            </p:nvSpPr>
            <p:spPr bwMode="auto">
              <a:xfrm rot="5400000" flipH="1">
                <a:off x="6182575"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47" name="AutoShape 2679"/>
              <p:cNvSpPr>
                <a:spLocks noChangeAspect="1" noChangeArrowheads="1"/>
              </p:cNvSpPr>
              <p:nvPr/>
            </p:nvSpPr>
            <p:spPr bwMode="auto">
              <a:xfrm flipH="1" flipV="1">
                <a:off x="6186675" y="5757748"/>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3548" name="Oval 2680"/>
              <p:cNvSpPr>
                <a:spLocks noChangeAspect="1" noChangeArrowheads="1"/>
              </p:cNvSpPr>
              <p:nvPr/>
            </p:nvSpPr>
            <p:spPr bwMode="auto">
              <a:xfrm rot="5400000" flipH="1" flipV="1">
                <a:off x="6145108" y="574513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49" name="Freeform 2681"/>
              <p:cNvSpPr>
                <a:spLocks noChangeAspect="1"/>
              </p:cNvSpPr>
              <p:nvPr/>
            </p:nvSpPr>
            <p:spPr bwMode="auto">
              <a:xfrm>
                <a:off x="6160645"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50" name="Oval 2682"/>
              <p:cNvSpPr>
                <a:spLocks noChangeAspect="1" noChangeArrowheads="1"/>
              </p:cNvSpPr>
              <p:nvPr/>
            </p:nvSpPr>
            <p:spPr bwMode="auto">
              <a:xfrm rot="5400000" flipH="1" flipV="1">
                <a:off x="6076449"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51" name="Freeform 2683"/>
              <p:cNvSpPr>
                <a:spLocks noChangeAspect="1"/>
              </p:cNvSpPr>
              <p:nvPr/>
            </p:nvSpPr>
            <p:spPr bwMode="auto">
              <a:xfrm>
                <a:off x="6091986"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52" name="Oval 2684"/>
              <p:cNvSpPr>
                <a:spLocks noChangeAspect="1" noChangeArrowheads="1"/>
              </p:cNvSpPr>
              <p:nvPr/>
            </p:nvSpPr>
            <p:spPr bwMode="auto">
              <a:xfrm rot="5400000" flipH="1" flipV="1">
                <a:off x="6211504" y="574634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53" name="Freeform 2685"/>
              <p:cNvSpPr>
                <a:spLocks noChangeAspect="1"/>
              </p:cNvSpPr>
              <p:nvPr/>
            </p:nvSpPr>
            <p:spPr bwMode="auto">
              <a:xfrm>
                <a:off x="6227041" y="574625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54" name="Oval 2686"/>
              <p:cNvSpPr>
                <a:spLocks noChangeAspect="1" noChangeArrowheads="1"/>
              </p:cNvSpPr>
              <p:nvPr/>
            </p:nvSpPr>
            <p:spPr bwMode="auto">
              <a:xfrm rot="5400000" flipH="1" flipV="1">
                <a:off x="6010053" y="574392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55" name="Freeform 2687"/>
              <p:cNvSpPr>
                <a:spLocks noChangeAspect="1"/>
              </p:cNvSpPr>
              <p:nvPr/>
            </p:nvSpPr>
            <p:spPr bwMode="auto">
              <a:xfrm>
                <a:off x="6025590"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56" name="AutoShape 2688"/>
              <p:cNvSpPr>
                <a:spLocks noChangeAspect="1" noChangeArrowheads="1"/>
              </p:cNvSpPr>
              <p:nvPr/>
            </p:nvSpPr>
            <p:spPr bwMode="auto">
              <a:xfrm rot="5400000" flipH="1">
                <a:off x="6315366"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57" name="AutoShape 2689"/>
              <p:cNvSpPr>
                <a:spLocks noChangeAspect="1" noChangeArrowheads="1"/>
              </p:cNvSpPr>
              <p:nvPr/>
            </p:nvSpPr>
            <p:spPr bwMode="auto">
              <a:xfrm flipH="1" flipV="1">
                <a:off x="6320598" y="5757748"/>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58" name="Freeform 2690"/>
              <p:cNvSpPr>
                <a:spLocks noChangeAspect="1"/>
              </p:cNvSpPr>
              <p:nvPr/>
            </p:nvSpPr>
            <p:spPr bwMode="auto">
              <a:xfrm>
                <a:off x="6324748" y="5796450"/>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59" name="AutoShape 2691"/>
              <p:cNvSpPr>
                <a:spLocks noChangeAspect="1" noChangeArrowheads="1"/>
              </p:cNvSpPr>
              <p:nvPr/>
            </p:nvSpPr>
            <p:spPr bwMode="auto">
              <a:xfrm rot="5400000" flipH="1">
                <a:off x="6383648"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22" name="AutoShape 2692"/>
              <p:cNvSpPr>
                <a:spLocks noChangeAspect="1" noChangeArrowheads="1"/>
              </p:cNvSpPr>
              <p:nvPr/>
            </p:nvSpPr>
            <p:spPr bwMode="auto">
              <a:xfrm flipH="1" flipV="1">
                <a:off x="6388621" y="5757025"/>
                <a:ext cx="17473" cy="9222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561" name="Group 2693"/>
              <p:cNvGrpSpPr>
                <a:grpSpLocks noChangeAspect="1"/>
              </p:cNvGrpSpPr>
              <p:nvPr/>
            </p:nvGrpSpPr>
            <p:grpSpPr bwMode="auto">
              <a:xfrm flipH="1">
                <a:off x="6391522" y="5795846"/>
                <a:ext cx="9431" cy="19351"/>
                <a:chOff x="263" y="1301"/>
                <a:chExt cx="540" cy="690"/>
              </a:xfrm>
            </p:grpSpPr>
            <p:sp>
              <p:nvSpPr>
                <p:cNvPr id="53584"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85"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562" name="AutoShape 2696"/>
              <p:cNvSpPr>
                <a:spLocks noChangeAspect="1" noChangeArrowheads="1"/>
              </p:cNvSpPr>
              <p:nvPr/>
            </p:nvSpPr>
            <p:spPr bwMode="auto">
              <a:xfrm rot="5400000" flipH="1">
                <a:off x="6451176"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63" name="AutoShape 2697"/>
              <p:cNvSpPr>
                <a:spLocks noChangeAspect="1" noChangeArrowheads="1"/>
              </p:cNvSpPr>
              <p:nvPr/>
            </p:nvSpPr>
            <p:spPr bwMode="auto">
              <a:xfrm flipH="1" flipV="1">
                <a:off x="6455276" y="5757748"/>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3564" name="Oval 2698"/>
              <p:cNvSpPr>
                <a:spLocks noChangeAspect="1" noChangeArrowheads="1"/>
              </p:cNvSpPr>
              <p:nvPr/>
            </p:nvSpPr>
            <p:spPr bwMode="auto">
              <a:xfrm rot="5400000" flipH="1" flipV="1">
                <a:off x="6345805" y="574513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65" name="Freeform 2699"/>
              <p:cNvSpPr>
                <a:spLocks noChangeAspect="1"/>
              </p:cNvSpPr>
              <p:nvPr/>
            </p:nvSpPr>
            <p:spPr bwMode="auto">
              <a:xfrm>
                <a:off x="6361341" y="574504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66" name="Oval 2700"/>
              <p:cNvSpPr>
                <a:spLocks noChangeAspect="1" noChangeArrowheads="1"/>
              </p:cNvSpPr>
              <p:nvPr/>
            </p:nvSpPr>
            <p:spPr bwMode="auto">
              <a:xfrm rot="5400000" flipH="1" flipV="1">
                <a:off x="6412955"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67" name="Freeform 2701"/>
              <p:cNvSpPr>
                <a:spLocks noChangeAspect="1"/>
              </p:cNvSpPr>
              <p:nvPr/>
            </p:nvSpPr>
            <p:spPr bwMode="auto">
              <a:xfrm>
                <a:off x="6428492" y="574444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68" name="AutoShape 2702"/>
              <p:cNvSpPr>
                <a:spLocks noChangeAspect="1" noChangeArrowheads="1"/>
              </p:cNvSpPr>
              <p:nvPr/>
            </p:nvSpPr>
            <p:spPr bwMode="auto">
              <a:xfrm rot="5400000" flipH="1">
                <a:off x="6250103" y="572193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331" name="AutoShape 2703"/>
              <p:cNvSpPr>
                <a:spLocks noChangeAspect="1" noChangeArrowheads="1"/>
              </p:cNvSpPr>
              <p:nvPr/>
            </p:nvSpPr>
            <p:spPr bwMode="auto">
              <a:xfrm flipH="1" flipV="1">
                <a:off x="6253605" y="5758615"/>
                <a:ext cx="19061" cy="92224"/>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570" name="Group 2704"/>
              <p:cNvGrpSpPr>
                <a:grpSpLocks noChangeAspect="1"/>
              </p:cNvGrpSpPr>
              <p:nvPr/>
            </p:nvGrpSpPr>
            <p:grpSpPr bwMode="auto">
              <a:xfrm flipH="1">
                <a:off x="6256466" y="5794636"/>
                <a:ext cx="10940" cy="21770"/>
                <a:chOff x="263" y="1301"/>
                <a:chExt cx="540" cy="690"/>
              </a:xfrm>
            </p:grpSpPr>
            <p:sp>
              <p:nvSpPr>
                <p:cNvPr id="53582"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83"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571" name="Oval 2707"/>
              <p:cNvSpPr>
                <a:spLocks noChangeAspect="1" noChangeArrowheads="1"/>
              </p:cNvSpPr>
              <p:nvPr/>
            </p:nvSpPr>
            <p:spPr bwMode="auto">
              <a:xfrm rot="5400000" flipH="1" flipV="1">
                <a:off x="6278654" y="574574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72" name="Freeform 2708"/>
              <p:cNvSpPr>
                <a:spLocks noChangeAspect="1"/>
              </p:cNvSpPr>
              <p:nvPr/>
            </p:nvSpPr>
            <p:spPr bwMode="auto">
              <a:xfrm>
                <a:off x="6294191" y="57456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73" name="Freeform 2709"/>
              <p:cNvSpPr>
                <a:spLocks noChangeAspect="1"/>
              </p:cNvSpPr>
              <p:nvPr/>
            </p:nvSpPr>
            <p:spPr bwMode="auto">
              <a:xfrm flipH="1">
                <a:off x="5924110" y="5795241"/>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74" name="Freeform 2710"/>
              <p:cNvSpPr>
                <a:spLocks noChangeAspect="1"/>
              </p:cNvSpPr>
              <p:nvPr/>
            </p:nvSpPr>
            <p:spPr bwMode="auto">
              <a:xfrm flipH="1">
                <a:off x="6457917" y="579463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75" name="Freeform 2711"/>
              <p:cNvSpPr>
                <a:spLocks noChangeAspect="1"/>
              </p:cNvSpPr>
              <p:nvPr/>
            </p:nvSpPr>
            <p:spPr bwMode="auto">
              <a:xfrm flipH="1">
                <a:off x="6189693" y="5795241"/>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76" name="Freeform 2712"/>
              <p:cNvSpPr>
                <a:spLocks noChangeAspect="1"/>
              </p:cNvSpPr>
              <p:nvPr/>
            </p:nvSpPr>
            <p:spPr bwMode="auto">
              <a:xfrm flipH="1">
                <a:off x="5655886" y="5792217"/>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77" name="AutoShape 2555"/>
              <p:cNvSpPr>
                <a:spLocks noChangeAspect="1" noChangeArrowheads="1"/>
              </p:cNvSpPr>
              <p:nvPr/>
            </p:nvSpPr>
            <p:spPr bwMode="auto">
              <a:xfrm rot="10800000">
                <a:off x="6515259" y="5757143"/>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578" name="AutoShape 2556"/>
              <p:cNvSpPr>
                <a:spLocks noChangeAspect="1" noChangeArrowheads="1"/>
              </p:cNvSpPr>
              <p:nvPr/>
            </p:nvSpPr>
            <p:spPr bwMode="auto">
              <a:xfrm rot="16200000" flipV="1">
                <a:off x="6512290" y="572072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579" name="Freeform 2557"/>
              <p:cNvSpPr>
                <a:spLocks noChangeAspect="1"/>
              </p:cNvSpPr>
              <p:nvPr/>
            </p:nvSpPr>
            <p:spPr bwMode="auto">
              <a:xfrm rot="10800000" flipH="1" flipV="1">
                <a:off x="6519032" y="5795846"/>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80" name="Oval 2562"/>
              <p:cNvSpPr>
                <a:spLocks noChangeAspect="1" noChangeArrowheads="1"/>
              </p:cNvSpPr>
              <p:nvPr/>
            </p:nvSpPr>
            <p:spPr bwMode="auto">
              <a:xfrm rot="-5400000">
                <a:off x="6475578" y="574453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581" name="Freeform 2563"/>
              <p:cNvSpPr>
                <a:spLocks noChangeAspect="1"/>
              </p:cNvSpPr>
              <p:nvPr/>
            </p:nvSpPr>
            <p:spPr bwMode="auto">
              <a:xfrm rot="10669715" flipH="1" flipV="1">
                <a:off x="6490738" y="574383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grpSp>
        <p:nvGrpSpPr>
          <p:cNvPr id="53265" name="组合 26"/>
          <p:cNvGrpSpPr>
            <a:grpSpLocks/>
          </p:cNvGrpSpPr>
          <p:nvPr/>
        </p:nvGrpSpPr>
        <p:grpSpPr bwMode="auto">
          <a:xfrm>
            <a:off x="6583363" y="1481138"/>
            <a:ext cx="493712" cy="1235075"/>
            <a:chOff x="8054851" y="2772894"/>
            <a:chExt cx="493458" cy="1234247"/>
          </a:xfrm>
        </p:grpSpPr>
        <p:grpSp>
          <p:nvGrpSpPr>
            <p:cNvPr id="53276" name="Group 3448"/>
            <p:cNvGrpSpPr>
              <a:grpSpLocks/>
            </p:cNvGrpSpPr>
            <p:nvPr/>
          </p:nvGrpSpPr>
          <p:grpSpPr bwMode="auto">
            <a:xfrm>
              <a:off x="8054851" y="2772894"/>
              <a:ext cx="493458" cy="326698"/>
              <a:chOff x="2463" y="961"/>
              <a:chExt cx="816" cy="866"/>
            </a:xfrm>
          </p:grpSpPr>
          <p:sp>
            <p:nvSpPr>
              <p:cNvPr id="53434" name="AutoShape 3432"/>
              <p:cNvSpPr>
                <a:spLocks noChangeAspect="1" noChangeArrowheads="1"/>
              </p:cNvSpPr>
              <p:nvPr/>
            </p:nvSpPr>
            <p:spPr bwMode="auto">
              <a:xfrm rot="-2989292">
                <a:off x="3083" y="1006"/>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435" name="AutoShape 3401"/>
              <p:cNvSpPr>
                <a:spLocks noChangeAspect="1" noChangeArrowheads="1"/>
              </p:cNvSpPr>
              <p:nvPr/>
            </p:nvSpPr>
            <p:spPr bwMode="auto">
              <a:xfrm rot="5400000" flipH="1">
                <a:off x="2774" y="94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436" name="AutoShape 3442"/>
              <p:cNvSpPr>
                <a:spLocks noChangeAspect="1" noChangeArrowheads="1"/>
              </p:cNvSpPr>
              <p:nvPr/>
            </p:nvSpPr>
            <p:spPr bwMode="auto">
              <a:xfrm rot="5400000" flipH="1">
                <a:off x="2928" y="94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437" name="AutoShape 3443"/>
              <p:cNvSpPr>
                <a:spLocks noChangeAspect="1" noChangeArrowheads="1"/>
              </p:cNvSpPr>
              <p:nvPr/>
            </p:nvSpPr>
            <p:spPr bwMode="auto">
              <a:xfrm flipH="1" flipV="1">
                <a:off x="2926" y="103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38" name="Freeform 3444"/>
              <p:cNvSpPr>
                <a:spLocks noChangeAspect="1"/>
              </p:cNvSpPr>
              <p:nvPr/>
            </p:nvSpPr>
            <p:spPr bwMode="auto">
              <a:xfrm>
                <a:off x="2934" y="1095"/>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39" name="AutoShape 3370"/>
              <p:cNvSpPr>
                <a:spLocks noChangeAspect="1" noChangeArrowheads="1"/>
              </p:cNvSpPr>
              <p:nvPr/>
            </p:nvSpPr>
            <p:spPr bwMode="auto">
              <a:xfrm rot="79691">
                <a:off x="3232" y="133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202" name="AutoShape 3371"/>
              <p:cNvSpPr>
                <a:spLocks noChangeAspect="1" noChangeArrowheads="1"/>
              </p:cNvSpPr>
              <p:nvPr/>
            </p:nvSpPr>
            <p:spPr bwMode="auto">
              <a:xfrm rot="5479691" flipV="1">
                <a:off x="3142" y="1331"/>
                <a:ext cx="46" cy="155"/>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441" name="Group 3372"/>
              <p:cNvGrpSpPr>
                <a:grpSpLocks noChangeAspect="1"/>
              </p:cNvGrpSpPr>
              <p:nvPr/>
            </p:nvGrpSpPr>
            <p:grpSpPr bwMode="auto">
              <a:xfrm rot="5479691">
                <a:off x="3150" y="1395"/>
                <a:ext cx="25" cy="32"/>
                <a:chOff x="263" y="1301"/>
                <a:chExt cx="540" cy="690"/>
              </a:xfrm>
            </p:grpSpPr>
            <p:sp>
              <p:nvSpPr>
                <p:cNvPr id="53500" name="Freeform 337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501" name="Line 337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442" name="Oval 3375"/>
              <p:cNvSpPr>
                <a:spLocks noChangeAspect="1" noChangeArrowheads="1"/>
              </p:cNvSpPr>
              <p:nvPr/>
            </p:nvSpPr>
            <p:spPr bwMode="auto">
              <a:xfrm rot="79691" flipV="1">
                <a:off x="3222" y="147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43" name="Freeform 3376"/>
              <p:cNvSpPr>
                <a:spLocks noChangeAspect="1"/>
              </p:cNvSpPr>
              <p:nvPr/>
            </p:nvSpPr>
            <p:spPr bwMode="auto">
              <a:xfrm rot="-5479691" flipH="1" flipV="1">
                <a:off x="3242" y="1488"/>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44" name="AutoShape 3362"/>
              <p:cNvSpPr>
                <a:spLocks noChangeAspect="1" noChangeArrowheads="1"/>
              </p:cNvSpPr>
              <p:nvPr/>
            </p:nvSpPr>
            <p:spPr bwMode="auto">
              <a:xfrm rot="18850181" flipH="1">
                <a:off x="2598" y="1657"/>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207" name="AutoShape 3363"/>
              <p:cNvSpPr>
                <a:spLocks noChangeAspect="1" noChangeArrowheads="1"/>
              </p:cNvSpPr>
              <p:nvPr/>
            </p:nvSpPr>
            <p:spPr bwMode="auto">
              <a:xfrm rot="13450181" flipH="1" flipV="1">
                <a:off x="2660" y="1592"/>
                <a:ext cx="50" cy="156"/>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446" name="Group 3364"/>
              <p:cNvGrpSpPr>
                <a:grpSpLocks noChangeAspect="1"/>
              </p:cNvGrpSpPr>
              <p:nvPr/>
            </p:nvGrpSpPr>
            <p:grpSpPr bwMode="auto">
              <a:xfrm rot="8149819" flipH="1" flipV="1">
                <a:off x="2675" y="1654"/>
                <a:ext cx="25" cy="32"/>
                <a:chOff x="263" y="1301"/>
                <a:chExt cx="540" cy="690"/>
              </a:xfrm>
            </p:grpSpPr>
            <p:sp>
              <p:nvSpPr>
                <p:cNvPr id="53498" name="Freeform 336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99" name="Line 336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447" name="Oval 3367"/>
              <p:cNvSpPr>
                <a:spLocks noChangeAspect="1" noChangeArrowheads="1"/>
              </p:cNvSpPr>
              <p:nvPr/>
            </p:nvSpPr>
            <p:spPr bwMode="auto">
              <a:xfrm rot="-2749819" flipH="1" flipV="1">
                <a:off x="2657" y="17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48" name="Freeform 3368"/>
              <p:cNvSpPr>
                <a:spLocks noChangeAspect="1"/>
              </p:cNvSpPr>
              <p:nvPr/>
            </p:nvSpPr>
            <p:spPr bwMode="auto">
              <a:xfrm rot="-8149819">
                <a:off x="2679" y="177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49" name="AutoShape 3377"/>
              <p:cNvSpPr>
                <a:spLocks noChangeAspect="1" noChangeArrowheads="1"/>
              </p:cNvSpPr>
              <p:nvPr/>
            </p:nvSpPr>
            <p:spPr bwMode="auto">
              <a:xfrm rot="20203052" flipH="1">
                <a:off x="2501" y="150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50" name="AutoShape 3378"/>
              <p:cNvSpPr>
                <a:spLocks noChangeAspect="1" noChangeArrowheads="1"/>
              </p:cNvSpPr>
              <p:nvPr/>
            </p:nvSpPr>
            <p:spPr bwMode="auto">
              <a:xfrm rot="-6796949" flipH="1" flipV="1">
                <a:off x="2582" y="1471"/>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51" name="Freeform 3379"/>
              <p:cNvSpPr>
                <a:spLocks noChangeAspect="1"/>
              </p:cNvSpPr>
              <p:nvPr/>
            </p:nvSpPr>
            <p:spPr bwMode="auto">
              <a:xfrm rot="-1396948">
                <a:off x="2594" y="153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52" name="Oval 3380"/>
              <p:cNvSpPr>
                <a:spLocks noChangeAspect="1" noChangeArrowheads="1"/>
              </p:cNvSpPr>
              <p:nvPr/>
            </p:nvSpPr>
            <p:spPr bwMode="auto">
              <a:xfrm rot="-1396948" flipH="1" flipV="1">
                <a:off x="2534" y="165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53" name="Freeform 3381"/>
              <p:cNvSpPr>
                <a:spLocks noChangeAspect="1"/>
              </p:cNvSpPr>
              <p:nvPr/>
            </p:nvSpPr>
            <p:spPr bwMode="auto">
              <a:xfrm rot="-6796949">
                <a:off x="2555" y="165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54" name="AutoShape 3383"/>
              <p:cNvSpPr>
                <a:spLocks noChangeAspect="1" noChangeArrowheads="1"/>
              </p:cNvSpPr>
              <p:nvPr/>
            </p:nvSpPr>
            <p:spPr bwMode="auto">
              <a:xfrm flipH="1">
                <a:off x="2467" y="132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55" name="AutoShape 3384"/>
              <p:cNvSpPr>
                <a:spLocks noChangeAspect="1" noChangeArrowheads="1"/>
              </p:cNvSpPr>
              <p:nvPr/>
            </p:nvSpPr>
            <p:spPr bwMode="auto">
              <a:xfrm rot="-5400000" flipH="1" flipV="1">
                <a:off x="2556" y="132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56" name="Freeform 3385"/>
              <p:cNvSpPr>
                <a:spLocks noChangeAspect="1"/>
              </p:cNvSpPr>
              <p:nvPr/>
            </p:nvSpPr>
            <p:spPr bwMode="auto">
              <a:xfrm>
                <a:off x="2568" y="1383"/>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57" name="Oval 3386"/>
              <p:cNvSpPr>
                <a:spLocks noChangeAspect="1" noChangeArrowheads="1"/>
              </p:cNvSpPr>
              <p:nvPr/>
            </p:nvSpPr>
            <p:spPr bwMode="auto">
              <a:xfrm flipH="1" flipV="1">
                <a:off x="2463" y="147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58" name="Freeform 3387"/>
              <p:cNvSpPr>
                <a:spLocks noChangeAspect="1"/>
              </p:cNvSpPr>
              <p:nvPr/>
            </p:nvSpPr>
            <p:spPr bwMode="auto">
              <a:xfrm rot="-5400000">
                <a:off x="2485" y="148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59" name="AutoShape 3389"/>
              <p:cNvSpPr>
                <a:spLocks noChangeAspect="1" noChangeArrowheads="1"/>
              </p:cNvSpPr>
              <p:nvPr/>
            </p:nvSpPr>
            <p:spPr bwMode="auto">
              <a:xfrm rot="1533926" flipH="1">
                <a:off x="2508" y="1145"/>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60" name="AutoShape 3390"/>
              <p:cNvSpPr>
                <a:spLocks noChangeAspect="1" noChangeArrowheads="1"/>
              </p:cNvSpPr>
              <p:nvPr/>
            </p:nvSpPr>
            <p:spPr bwMode="auto">
              <a:xfrm rot="-3866074" flipH="1" flipV="1">
                <a:off x="2587" y="1186"/>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3461" name="Oval 3391"/>
              <p:cNvSpPr>
                <a:spLocks noChangeAspect="1" noChangeArrowheads="1"/>
              </p:cNvSpPr>
              <p:nvPr/>
            </p:nvSpPr>
            <p:spPr bwMode="auto">
              <a:xfrm rot="1533926" flipH="1" flipV="1">
                <a:off x="2465" y="1287"/>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62" name="Freeform 3392"/>
              <p:cNvSpPr>
                <a:spLocks noChangeAspect="1"/>
              </p:cNvSpPr>
              <p:nvPr/>
            </p:nvSpPr>
            <p:spPr bwMode="auto">
              <a:xfrm rot="-3866074">
                <a:off x="2488" y="129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63" name="Freeform 3393"/>
              <p:cNvSpPr>
                <a:spLocks noChangeAspect="1"/>
              </p:cNvSpPr>
              <p:nvPr/>
            </p:nvSpPr>
            <p:spPr bwMode="auto">
              <a:xfrm rot="17733926" flipH="1">
                <a:off x="2601" y="1249"/>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64" name="AutoShape 3395"/>
              <p:cNvSpPr>
                <a:spLocks noChangeAspect="1" noChangeArrowheads="1"/>
              </p:cNvSpPr>
              <p:nvPr/>
            </p:nvSpPr>
            <p:spPr bwMode="auto">
              <a:xfrm rot="2989292" flipH="1">
                <a:off x="2615" y="10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465" name="AutoShape 3396"/>
              <p:cNvSpPr>
                <a:spLocks noChangeAspect="1" noChangeArrowheads="1"/>
              </p:cNvSpPr>
              <p:nvPr/>
            </p:nvSpPr>
            <p:spPr bwMode="auto">
              <a:xfrm rot="-2410708" flipH="1" flipV="1">
                <a:off x="2668" y="107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66" name="Freeform 3397"/>
              <p:cNvSpPr>
                <a:spLocks noChangeAspect="1"/>
              </p:cNvSpPr>
              <p:nvPr/>
            </p:nvSpPr>
            <p:spPr bwMode="auto">
              <a:xfrm rot="19189292" flipV="1">
                <a:off x="2683" y="113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67" name="Oval 3398"/>
              <p:cNvSpPr>
                <a:spLocks noChangeAspect="1" noChangeArrowheads="1"/>
              </p:cNvSpPr>
              <p:nvPr/>
            </p:nvSpPr>
            <p:spPr bwMode="auto">
              <a:xfrm rot="2989292" flipH="1" flipV="1">
                <a:off x="2545" y="112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68" name="Freeform 3399"/>
              <p:cNvSpPr>
                <a:spLocks noChangeAspect="1"/>
              </p:cNvSpPr>
              <p:nvPr/>
            </p:nvSpPr>
            <p:spPr bwMode="auto">
              <a:xfrm rot="-2410708">
                <a:off x="2569" y="112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69" name="AutoShape 3402"/>
              <p:cNvSpPr>
                <a:spLocks noChangeAspect="1" noChangeArrowheads="1"/>
              </p:cNvSpPr>
              <p:nvPr/>
            </p:nvSpPr>
            <p:spPr bwMode="auto">
              <a:xfrm flipH="1" flipV="1">
                <a:off x="2767" y="1031"/>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70" name="Freeform 3403"/>
              <p:cNvSpPr>
                <a:spLocks noChangeAspect="1"/>
              </p:cNvSpPr>
              <p:nvPr/>
            </p:nvSpPr>
            <p:spPr bwMode="auto">
              <a:xfrm flipV="1">
                <a:off x="2782" y="109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71" name="Oval 3404"/>
              <p:cNvSpPr>
                <a:spLocks noChangeAspect="1" noChangeArrowheads="1"/>
              </p:cNvSpPr>
              <p:nvPr/>
            </p:nvSpPr>
            <p:spPr bwMode="auto">
              <a:xfrm rot="5400000" flipH="1" flipV="1">
                <a:off x="2679" y="100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72" name="Freeform 3405"/>
              <p:cNvSpPr>
                <a:spLocks noChangeAspect="1"/>
              </p:cNvSpPr>
              <p:nvPr/>
            </p:nvSpPr>
            <p:spPr bwMode="auto">
              <a:xfrm>
                <a:off x="2703" y="1012"/>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73" name="AutoShape 3410"/>
              <p:cNvSpPr>
                <a:spLocks noChangeAspect="1" noChangeArrowheads="1"/>
              </p:cNvSpPr>
              <p:nvPr/>
            </p:nvSpPr>
            <p:spPr bwMode="auto">
              <a:xfrm rot="2749819">
                <a:off x="3100" y="16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236" name="AutoShape 3411"/>
              <p:cNvSpPr>
                <a:spLocks noChangeAspect="1" noChangeArrowheads="1"/>
              </p:cNvSpPr>
              <p:nvPr/>
            </p:nvSpPr>
            <p:spPr bwMode="auto">
              <a:xfrm rot="8149819" flipV="1">
                <a:off x="3035" y="1600"/>
                <a:ext cx="47" cy="151"/>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475" name="Group 3412"/>
              <p:cNvGrpSpPr>
                <a:grpSpLocks noChangeAspect="1"/>
              </p:cNvGrpSpPr>
              <p:nvPr/>
            </p:nvGrpSpPr>
            <p:grpSpPr bwMode="auto">
              <a:xfrm rot="13450181" flipV="1">
                <a:off x="3043" y="1659"/>
                <a:ext cx="25" cy="32"/>
                <a:chOff x="263" y="1301"/>
                <a:chExt cx="540" cy="690"/>
              </a:xfrm>
            </p:grpSpPr>
            <p:sp>
              <p:nvSpPr>
                <p:cNvPr id="53496" name="Freeform 3413"/>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97" name="Line 3414"/>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476" name="Oval 3415"/>
              <p:cNvSpPr>
                <a:spLocks noChangeAspect="1" noChangeArrowheads="1"/>
              </p:cNvSpPr>
              <p:nvPr/>
            </p:nvSpPr>
            <p:spPr bwMode="auto">
              <a:xfrm rot="2749819" flipV="1">
                <a:off x="3028" y="178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77" name="Freeform 3416"/>
              <p:cNvSpPr>
                <a:spLocks noChangeAspect="1"/>
              </p:cNvSpPr>
              <p:nvPr/>
            </p:nvSpPr>
            <p:spPr bwMode="auto">
              <a:xfrm rot="-2749819">
                <a:off x="3052" y="1786"/>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78" name="AutoShape 3417"/>
              <p:cNvSpPr>
                <a:spLocks noChangeAspect="1" noChangeArrowheads="1"/>
              </p:cNvSpPr>
              <p:nvPr/>
            </p:nvSpPr>
            <p:spPr bwMode="auto">
              <a:xfrm rot="1396948">
                <a:off x="3196" y="151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79" name="AutoShape 3418"/>
              <p:cNvSpPr>
                <a:spLocks noChangeAspect="1" noChangeArrowheads="1"/>
              </p:cNvSpPr>
              <p:nvPr/>
            </p:nvSpPr>
            <p:spPr bwMode="auto">
              <a:xfrm rot="6796949" flipV="1">
                <a:off x="3114" y="1476"/>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80" name="Freeform 3419"/>
              <p:cNvSpPr>
                <a:spLocks noChangeAspect="1"/>
              </p:cNvSpPr>
              <p:nvPr/>
            </p:nvSpPr>
            <p:spPr bwMode="auto">
              <a:xfrm rot="1214672">
                <a:off x="3121" y="1536"/>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81" name="Oval 3420"/>
              <p:cNvSpPr>
                <a:spLocks noChangeAspect="1" noChangeArrowheads="1"/>
              </p:cNvSpPr>
              <p:nvPr/>
            </p:nvSpPr>
            <p:spPr bwMode="auto">
              <a:xfrm rot="1396948" flipV="1">
                <a:off x="3152" y="165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82" name="Freeform 3421"/>
              <p:cNvSpPr>
                <a:spLocks noChangeAspect="1"/>
              </p:cNvSpPr>
              <p:nvPr/>
            </p:nvSpPr>
            <p:spPr bwMode="auto">
              <a:xfrm rot="-4391565" flipH="1" flipV="1">
                <a:off x="3173" y="1665"/>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83" name="AutoShape 3427"/>
              <p:cNvSpPr>
                <a:spLocks noChangeAspect="1" noChangeArrowheads="1"/>
              </p:cNvSpPr>
              <p:nvPr/>
            </p:nvSpPr>
            <p:spPr bwMode="auto">
              <a:xfrm rot="-1533926">
                <a:off x="3189" y="1150"/>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84" name="AutoShape 3428"/>
              <p:cNvSpPr>
                <a:spLocks noChangeAspect="1" noChangeArrowheads="1"/>
              </p:cNvSpPr>
              <p:nvPr/>
            </p:nvSpPr>
            <p:spPr bwMode="auto">
              <a:xfrm rot="3866074" flipV="1">
                <a:off x="3109" y="119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3485" name="Oval 3429"/>
              <p:cNvSpPr>
                <a:spLocks noChangeAspect="1" noChangeArrowheads="1"/>
              </p:cNvSpPr>
              <p:nvPr/>
            </p:nvSpPr>
            <p:spPr bwMode="auto">
              <a:xfrm rot="20066074" flipV="1">
                <a:off x="3221" y="1292"/>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86" name="Freeform 3430"/>
              <p:cNvSpPr>
                <a:spLocks noChangeAspect="1"/>
              </p:cNvSpPr>
              <p:nvPr/>
            </p:nvSpPr>
            <p:spPr bwMode="auto">
              <a:xfrm rot="-7125209" flipH="1" flipV="1">
                <a:off x="3244" y="130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87" name="Freeform 3431"/>
              <p:cNvSpPr>
                <a:spLocks noChangeAspect="1"/>
              </p:cNvSpPr>
              <p:nvPr/>
            </p:nvSpPr>
            <p:spPr bwMode="auto">
              <a:xfrm rot="3866074">
                <a:off x="3115" y="1252"/>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88" name="AutoShape 3433"/>
              <p:cNvSpPr>
                <a:spLocks noChangeAspect="1" noChangeArrowheads="1"/>
              </p:cNvSpPr>
              <p:nvPr/>
            </p:nvSpPr>
            <p:spPr bwMode="auto">
              <a:xfrm rot="2410708" flipV="1">
                <a:off x="3025" y="1078"/>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89" name="Freeform 3434"/>
              <p:cNvSpPr>
                <a:spLocks noChangeAspect="1"/>
              </p:cNvSpPr>
              <p:nvPr/>
            </p:nvSpPr>
            <p:spPr bwMode="auto">
              <a:xfrm rot="19189292" flipV="1">
                <a:off x="3035" y="1139"/>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90" name="Oval 3435"/>
              <p:cNvSpPr>
                <a:spLocks noChangeAspect="1" noChangeArrowheads="1"/>
              </p:cNvSpPr>
              <p:nvPr/>
            </p:nvSpPr>
            <p:spPr bwMode="auto">
              <a:xfrm rot="18610708" flipV="1">
                <a:off x="3140" y="112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91" name="Freeform 3436"/>
              <p:cNvSpPr>
                <a:spLocks noChangeAspect="1"/>
              </p:cNvSpPr>
              <p:nvPr/>
            </p:nvSpPr>
            <p:spPr bwMode="auto">
              <a:xfrm rot="2989292">
                <a:off x="3162" y="113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92" name="Oval 3440"/>
              <p:cNvSpPr>
                <a:spLocks noChangeAspect="1" noChangeArrowheads="1"/>
              </p:cNvSpPr>
              <p:nvPr/>
            </p:nvSpPr>
            <p:spPr bwMode="auto">
              <a:xfrm rot="16200000" flipV="1">
                <a:off x="3006" y="1010"/>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93" name="Freeform 3441"/>
              <p:cNvSpPr>
                <a:spLocks noChangeAspect="1"/>
              </p:cNvSpPr>
              <p:nvPr/>
            </p:nvSpPr>
            <p:spPr bwMode="auto">
              <a:xfrm>
                <a:off x="3028" y="101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94" name="Oval 3445"/>
              <p:cNvSpPr>
                <a:spLocks noChangeAspect="1" noChangeArrowheads="1"/>
              </p:cNvSpPr>
              <p:nvPr/>
            </p:nvSpPr>
            <p:spPr bwMode="auto">
              <a:xfrm rot="5400000" flipH="1" flipV="1">
                <a:off x="2838" y="100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95" name="Freeform 3446"/>
              <p:cNvSpPr>
                <a:spLocks noChangeAspect="1"/>
              </p:cNvSpPr>
              <p:nvPr/>
            </p:nvSpPr>
            <p:spPr bwMode="auto">
              <a:xfrm flipV="1">
                <a:off x="2862" y="961"/>
                <a:ext cx="29" cy="47"/>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53277" name="Group 3449"/>
            <p:cNvGrpSpPr>
              <a:grpSpLocks/>
            </p:cNvGrpSpPr>
            <p:nvPr/>
          </p:nvGrpSpPr>
          <p:grpSpPr bwMode="auto">
            <a:xfrm>
              <a:off x="8136490" y="3089153"/>
              <a:ext cx="356790" cy="253889"/>
              <a:chOff x="2584" y="1801"/>
              <a:chExt cx="590" cy="673"/>
            </a:xfrm>
          </p:grpSpPr>
          <p:sp>
            <p:nvSpPr>
              <p:cNvPr id="53397" name="AutoShape 3355"/>
              <p:cNvSpPr>
                <a:spLocks noChangeAspect="1" noChangeArrowheads="1"/>
              </p:cNvSpPr>
              <p:nvPr/>
            </p:nvSpPr>
            <p:spPr bwMode="auto">
              <a:xfrm rot="10800000" flipH="1">
                <a:off x="3021" y="1803"/>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3398" name="AutoShape 3356"/>
              <p:cNvSpPr>
                <a:spLocks noChangeAspect="1" noChangeArrowheads="1"/>
              </p:cNvSpPr>
              <p:nvPr/>
            </p:nvSpPr>
            <p:spPr bwMode="auto">
              <a:xfrm rot="5400000" flipH="1" flipV="1">
                <a:off x="2930" y="1802"/>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99" name="Freeform 3357"/>
              <p:cNvSpPr>
                <a:spLocks noChangeAspect="1"/>
              </p:cNvSpPr>
              <p:nvPr/>
            </p:nvSpPr>
            <p:spPr bwMode="auto">
              <a:xfrm>
                <a:off x="2938" y="1861"/>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00" name="AutoShape 3342"/>
              <p:cNvSpPr>
                <a:spLocks noChangeAspect="1" noChangeArrowheads="1"/>
              </p:cNvSpPr>
              <p:nvPr/>
            </p:nvSpPr>
            <p:spPr bwMode="auto">
              <a:xfrm rot="10800000" flipH="1">
                <a:off x="3022" y="1984"/>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53401" name="AutoShape 3343"/>
              <p:cNvSpPr>
                <a:spLocks noChangeAspect="1" noChangeArrowheads="1"/>
              </p:cNvSpPr>
              <p:nvPr/>
            </p:nvSpPr>
            <p:spPr bwMode="auto">
              <a:xfrm rot="5400000" flipH="1" flipV="1">
                <a:off x="2931" y="1983"/>
                <a:ext cx="48" cy="153"/>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02" name="Freeform 3344"/>
              <p:cNvSpPr>
                <a:spLocks noChangeAspect="1"/>
              </p:cNvSpPr>
              <p:nvPr/>
            </p:nvSpPr>
            <p:spPr bwMode="auto">
              <a:xfrm>
                <a:off x="2939" y="2042"/>
                <a:ext cx="28" cy="32"/>
              </a:xfrm>
              <a:custGeom>
                <a:avLst/>
                <a:gdLst>
                  <a:gd name="T0" fmla="*/ 0 w 562"/>
                  <a:gd name="T1" fmla="*/ 0 h 641"/>
                  <a:gd name="T2" fmla="*/ 0 w 562"/>
                  <a:gd name="T3" fmla="*/ 0 h 641"/>
                  <a:gd name="T4" fmla="*/ 0 w 562"/>
                  <a:gd name="T5" fmla="*/ 0 h 641"/>
                  <a:gd name="T6" fmla="*/ 0 w 562"/>
                  <a:gd name="T7" fmla="*/ 0 h 641"/>
                  <a:gd name="T8" fmla="*/ 0 w 562"/>
                  <a:gd name="T9" fmla="*/ 0 h 641"/>
                  <a:gd name="T10" fmla="*/ 0 w 562"/>
                  <a:gd name="T11" fmla="*/ 0 h 641"/>
                  <a:gd name="T12" fmla="*/ 0 w 562"/>
                  <a:gd name="T13" fmla="*/ 0 h 641"/>
                  <a:gd name="T14" fmla="*/ 0 w 562"/>
                  <a:gd name="T15" fmla="*/ 0 h 641"/>
                  <a:gd name="T16" fmla="*/ 0 w 562"/>
                  <a:gd name="T17" fmla="*/ 0 h 641"/>
                  <a:gd name="T18" fmla="*/ 0 w 562"/>
                  <a:gd name="T19" fmla="*/ 0 h 641"/>
                  <a:gd name="T20" fmla="*/ 0 w 562"/>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03" name="Oval 3345"/>
              <p:cNvSpPr>
                <a:spLocks noChangeAspect="1" noChangeArrowheads="1"/>
              </p:cNvSpPr>
              <p:nvPr/>
            </p:nvSpPr>
            <p:spPr bwMode="auto">
              <a:xfrm rot="10800000" flipH="1" flipV="1">
                <a:off x="3013"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04" name="Freeform 3346"/>
              <p:cNvSpPr>
                <a:spLocks noChangeAspect="1"/>
              </p:cNvSpPr>
              <p:nvPr/>
            </p:nvSpPr>
            <p:spPr bwMode="auto">
              <a:xfrm rot="5400000">
                <a:off x="3035" y="1957"/>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05" name="AutoShape 3334"/>
              <p:cNvSpPr>
                <a:spLocks noChangeAspect="1" noChangeArrowheads="1"/>
              </p:cNvSpPr>
              <p:nvPr/>
            </p:nvSpPr>
            <p:spPr bwMode="auto">
              <a:xfrm rot="10800000" flipH="1">
                <a:off x="3023" y="2162"/>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wrap="none" anchor="ctr"/>
              <a:lstStyle/>
              <a:p>
                <a:endParaRPr lang="zh-CN" altLang="zh-CN" sz="1200">
                  <a:latin typeface="Times New Roman" pitchFamily="18" charset="0"/>
                  <a:ea typeface="华文新魏" pitchFamily="2" charset="-122"/>
                  <a:cs typeface="Times New Roman" pitchFamily="18" charset="0"/>
                </a:endParaRPr>
              </a:p>
            </p:txBody>
          </p:sp>
          <p:sp>
            <p:nvSpPr>
              <p:cNvPr id="168" name="AutoShape 3335"/>
              <p:cNvSpPr>
                <a:spLocks noChangeAspect="1" noChangeArrowheads="1"/>
              </p:cNvSpPr>
              <p:nvPr/>
            </p:nvSpPr>
            <p:spPr bwMode="auto">
              <a:xfrm rot="5400000" flipH="1" flipV="1">
                <a:off x="2931" y="2160"/>
                <a:ext cx="46" cy="150"/>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vert="eaVert"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407" name="Group 3336"/>
              <p:cNvGrpSpPr>
                <a:grpSpLocks noChangeAspect="1"/>
              </p:cNvGrpSpPr>
              <p:nvPr/>
            </p:nvGrpSpPr>
            <p:grpSpPr bwMode="auto">
              <a:xfrm flipH="1">
                <a:off x="2941" y="2220"/>
                <a:ext cx="25" cy="32"/>
                <a:chOff x="263" y="1301"/>
                <a:chExt cx="540" cy="690"/>
              </a:xfrm>
            </p:grpSpPr>
            <p:sp>
              <p:nvSpPr>
                <p:cNvPr id="53432" name="Freeform 333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33" name="Line 333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408" name="Oval 3339"/>
              <p:cNvSpPr>
                <a:spLocks noChangeAspect="1" noChangeArrowheads="1"/>
              </p:cNvSpPr>
              <p:nvPr/>
            </p:nvSpPr>
            <p:spPr bwMode="auto">
              <a:xfrm rot="10800000" flipH="1" flipV="1">
                <a:off x="3015" y="2131"/>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09" name="Freeform 3340"/>
              <p:cNvSpPr>
                <a:spLocks noChangeAspect="1"/>
              </p:cNvSpPr>
              <p:nvPr/>
            </p:nvSpPr>
            <p:spPr bwMode="auto">
              <a:xfrm rot="5400000">
                <a:off x="3035" y="214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10" name="Oval 3225"/>
              <p:cNvSpPr>
                <a:spLocks noChangeAspect="1" noChangeArrowheads="1"/>
              </p:cNvSpPr>
              <p:nvPr/>
            </p:nvSpPr>
            <p:spPr bwMode="auto">
              <a:xfrm rot="8387617" flipH="1" flipV="1">
                <a:off x="3018" y="2306"/>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11" name="Freeform 3226"/>
              <p:cNvSpPr>
                <a:spLocks noChangeAspect="1"/>
              </p:cNvSpPr>
              <p:nvPr/>
            </p:nvSpPr>
            <p:spPr bwMode="auto">
              <a:xfrm rot="2987617">
                <a:off x="3037" y="231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53412" name="Group 3216"/>
              <p:cNvGrpSpPr>
                <a:grpSpLocks noChangeAspect="1"/>
              </p:cNvGrpSpPr>
              <p:nvPr/>
            </p:nvGrpSpPr>
            <p:grpSpPr bwMode="auto">
              <a:xfrm rot="18931519" flipH="1">
                <a:off x="2704" y="2439"/>
                <a:ext cx="25" cy="32"/>
                <a:chOff x="263" y="1301"/>
                <a:chExt cx="540" cy="690"/>
              </a:xfrm>
            </p:grpSpPr>
            <p:sp>
              <p:nvSpPr>
                <p:cNvPr id="53430" name="Freeform 3217"/>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31" name="Line 3218"/>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413" name="Freeform 3222"/>
              <p:cNvSpPr>
                <a:spLocks noChangeAspect="1"/>
              </p:cNvSpPr>
              <p:nvPr/>
            </p:nvSpPr>
            <p:spPr bwMode="auto">
              <a:xfrm>
                <a:off x="2584" y="2451"/>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14" name="Freeform 3247"/>
              <p:cNvSpPr>
                <a:spLocks noChangeAspect="1"/>
              </p:cNvSpPr>
              <p:nvPr/>
            </p:nvSpPr>
            <p:spPr bwMode="auto">
              <a:xfrm>
                <a:off x="3160" y="2449"/>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15" name="AutoShape 3219"/>
              <p:cNvSpPr>
                <a:spLocks noChangeAspect="1" noChangeArrowheads="1"/>
              </p:cNvSpPr>
              <p:nvPr/>
            </p:nvSpPr>
            <p:spPr bwMode="auto">
              <a:xfrm flipH="1">
                <a:off x="2677" y="2159"/>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16" name="AutoShape 3220"/>
              <p:cNvSpPr>
                <a:spLocks noChangeAspect="1" noChangeArrowheads="1"/>
              </p:cNvSpPr>
              <p:nvPr/>
            </p:nvSpPr>
            <p:spPr bwMode="auto">
              <a:xfrm rot="-5400000" flipH="1" flipV="1">
                <a:off x="2766" y="2161"/>
                <a:ext cx="47" cy="153"/>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latin typeface="Times New Roman" pitchFamily="18" charset="0"/>
                  <a:ea typeface="华文新魏" pitchFamily="2" charset="-122"/>
                  <a:cs typeface="Times New Roman" pitchFamily="18" charset="0"/>
                </a:endParaRPr>
              </a:p>
            </p:txBody>
          </p:sp>
          <p:sp>
            <p:nvSpPr>
              <p:cNvPr id="53417" name="Oval 3223"/>
              <p:cNvSpPr>
                <a:spLocks noChangeAspect="1" noChangeArrowheads="1"/>
              </p:cNvSpPr>
              <p:nvPr/>
            </p:nvSpPr>
            <p:spPr bwMode="auto">
              <a:xfrm flipH="1" flipV="1">
                <a:off x="2674" y="2309"/>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18" name="Freeform 3224"/>
              <p:cNvSpPr>
                <a:spLocks noChangeAspect="1"/>
              </p:cNvSpPr>
              <p:nvPr/>
            </p:nvSpPr>
            <p:spPr bwMode="auto">
              <a:xfrm rot="-5400000">
                <a:off x="2696" y="2314"/>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19" name="Freeform 3290"/>
              <p:cNvSpPr>
                <a:spLocks noChangeAspect="1"/>
              </p:cNvSpPr>
              <p:nvPr/>
            </p:nvSpPr>
            <p:spPr bwMode="auto">
              <a:xfrm flipH="1">
                <a:off x="2775" y="2220"/>
                <a:ext cx="28" cy="35"/>
              </a:xfrm>
              <a:custGeom>
                <a:avLst/>
                <a:gdLst>
                  <a:gd name="T0" fmla="*/ 0 w 285"/>
                  <a:gd name="T1" fmla="*/ 0 h 383"/>
                  <a:gd name="T2" fmla="*/ 0 w 285"/>
                  <a:gd name="T3" fmla="*/ 0 h 383"/>
                  <a:gd name="T4" fmla="*/ 0 w 285"/>
                  <a:gd name="T5" fmla="*/ 0 h 383"/>
                  <a:gd name="T6" fmla="*/ 0 w 285"/>
                  <a:gd name="T7" fmla="*/ 0 h 383"/>
                  <a:gd name="T8" fmla="*/ 0 w 285"/>
                  <a:gd name="T9" fmla="*/ 0 h 383"/>
                  <a:gd name="T10" fmla="*/ 0 w 285"/>
                  <a:gd name="T11" fmla="*/ 0 h 383"/>
                  <a:gd name="T12" fmla="*/ 0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20" name="AutoShape 3327"/>
              <p:cNvSpPr>
                <a:spLocks noChangeAspect="1" noChangeArrowheads="1"/>
              </p:cNvSpPr>
              <p:nvPr/>
            </p:nvSpPr>
            <p:spPr bwMode="auto">
              <a:xfrm flipH="1">
                <a:off x="2679" y="1978"/>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21" name="AutoShape 3328"/>
              <p:cNvSpPr>
                <a:spLocks noChangeAspect="1" noChangeArrowheads="1"/>
              </p:cNvSpPr>
              <p:nvPr/>
            </p:nvSpPr>
            <p:spPr bwMode="auto">
              <a:xfrm rot="-5400000" flipH="1" flipV="1">
                <a:off x="2767" y="1983"/>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22" name="Freeform 3329"/>
              <p:cNvSpPr>
                <a:spLocks noChangeAspect="1"/>
              </p:cNvSpPr>
              <p:nvPr/>
            </p:nvSpPr>
            <p:spPr bwMode="auto">
              <a:xfrm flipV="1">
                <a:off x="2781" y="2041"/>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23" name="Oval 3330"/>
              <p:cNvSpPr>
                <a:spLocks noChangeAspect="1" noChangeArrowheads="1"/>
              </p:cNvSpPr>
              <p:nvPr/>
            </p:nvSpPr>
            <p:spPr bwMode="auto">
              <a:xfrm flipH="1" flipV="1">
                <a:off x="2673" y="2125"/>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24" name="Freeform 3331"/>
              <p:cNvSpPr>
                <a:spLocks noChangeAspect="1"/>
              </p:cNvSpPr>
              <p:nvPr/>
            </p:nvSpPr>
            <p:spPr bwMode="auto">
              <a:xfrm rot="-5400000">
                <a:off x="2701" y="2130"/>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25" name="AutoShape 3348"/>
              <p:cNvSpPr>
                <a:spLocks noChangeAspect="1" noChangeArrowheads="1"/>
              </p:cNvSpPr>
              <p:nvPr/>
            </p:nvSpPr>
            <p:spPr bwMode="auto">
              <a:xfrm flipH="1">
                <a:off x="2678" y="1801"/>
                <a:ext cx="46" cy="153"/>
              </a:xfrm>
              <a:prstGeom prst="can">
                <a:avLst>
                  <a:gd name="adj" fmla="val 38974"/>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zh-CN" sz="1200">
                  <a:latin typeface="Times New Roman" pitchFamily="18" charset="0"/>
                  <a:ea typeface="华文新魏" pitchFamily="2" charset="-122"/>
                  <a:cs typeface="Times New Roman" pitchFamily="18" charset="0"/>
                </a:endParaRPr>
              </a:p>
            </p:txBody>
          </p:sp>
          <p:sp>
            <p:nvSpPr>
              <p:cNvPr id="53426" name="AutoShape 3349"/>
              <p:cNvSpPr>
                <a:spLocks noChangeAspect="1" noChangeArrowheads="1"/>
              </p:cNvSpPr>
              <p:nvPr/>
            </p:nvSpPr>
            <p:spPr bwMode="auto">
              <a:xfrm rot="-5400000" flipH="1" flipV="1">
                <a:off x="2766" y="1806"/>
                <a:ext cx="50" cy="153"/>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vert="eaVert"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427" name="Freeform 3350"/>
              <p:cNvSpPr>
                <a:spLocks noChangeAspect="1"/>
              </p:cNvSpPr>
              <p:nvPr/>
            </p:nvSpPr>
            <p:spPr bwMode="auto">
              <a:xfrm flipV="1">
                <a:off x="2780" y="1864"/>
                <a:ext cx="25" cy="32"/>
              </a:xfrm>
              <a:custGeom>
                <a:avLst/>
                <a:gdLst>
                  <a:gd name="T0" fmla="*/ 0 w 524"/>
                  <a:gd name="T1" fmla="*/ 0 h 653"/>
                  <a:gd name="T2" fmla="*/ 0 w 524"/>
                  <a:gd name="T3" fmla="*/ 0 h 653"/>
                  <a:gd name="T4" fmla="*/ 0 w 524"/>
                  <a:gd name="T5" fmla="*/ 0 h 653"/>
                  <a:gd name="T6" fmla="*/ 0 w 524"/>
                  <a:gd name="T7" fmla="*/ 0 h 653"/>
                  <a:gd name="T8" fmla="*/ 0 w 524"/>
                  <a:gd name="T9" fmla="*/ 0 h 653"/>
                  <a:gd name="T10" fmla="*/ 0 w 524"/>
                  <a:gd name="T11" fmla="*/ 0 h 653"/>
                  <a:gd name="T12" fmla="*/ 0 w 524"/>
                  <a:gd name="T13" fmla="*/ 0 h 653"/>
                  <a:gd name="T14" fmla="*/ 0 w 524"/>
                  <a:gd name="T15" fmla="*/ 0 h 653"/>
                  <a:gd name="T16" fmla="*/ 0 w 524"/>
                  <a:gd name="T17" fmla="*/ 0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428" name="Oval 3351"/>
              <p:cNvSpPr>
                <a:spLocks noChangeAspect="1" noChangeArrowheads="1"/>
              </p:cNvSpPr>
              <p:nvPr/>
            </p:nvSpPr>
            <p:spPr bwMode="auto">
              <a:xfrm flipH="1" flipV="1">
                <a:off x="2678" y="1948"/>
                <a:ext cx="57" cy="38"/>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429" name="Freeform 3352"/>
              <p:cNvSpPr>
                <a:spLocks noChangeAspect="1"/>
              </p:cNvSpPr>
              <p:nvPr/>
            </p:nvSpPr>
            <p:spPr bwMode="auto">
              <a:xfrm rot="-5400000">
                <a:off x="2700" y="1953"/>
                <a:ext cx="14" cy="23"/>
              </a:xfrm>
              <a:custGeom>
                <a:avLst/>
                <a:gdLst>
                  <a:gd name="T0" fmla="*/ 0 w 407"/>
                  <a:gd name="T1" fmla="*/ 0 h 666"/>
                  <a:gd name="T2" fmla="*/ 0 w 407"/>
                  <a:gd name="T3" fmla="*/ 0 h 666"/>
                  <a:gd name="T4" fmla="*/ 0 w 407"/>
                  <a:gd name="T5" fmla="*/ 0 h 666"/>
                  <a:gd name="T6" fmla="*/ 0 w 407"/>
                  <a:gd name="T7" fmla="*/ 0 h 666"/>
                  <a:gd name="T8" fmla="*/ 0 w 407"/>
                  <a:gd name="T9" fmla="*/ 0 h 666"/>
                  <a:gd name="T10" fmla="*/ 0 w 407"/>
                  <a:gd name="T11" fmla="*/ 0 h 666"/>
                  <a:gd name="T12" fmla="*/ 0 w 407"/>
                  <a:gd name="T13" fmla="*/ 0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53278" name="AutoShape 2586"/>
            <p:cNvSpPr>
              <a:spLocks noChangeAspect="1" noChangeArrowheads="1"/>
            </p:cNvSpPr>
            <p:nvPr/>
          </p:nvSpPr>
          <p:spPr bwMode="auto">
            <a:xfrm flipH="1">
              <a:off x="8197142" y="3806957"/>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279" name="AutoShape 2587"/>
            <p:cNvSpPr>
              <a:spLocks noChangeAspect="1" noChangeArrowheads="1"/>
            </p:cNvSpPr>
            <p:nvPr/>
          </p:nvSpPr>
          <p:spPr bwMode="auto">
            <a:xfrm rot="-5400000" flipH="1" flipV="1">
              <a:off x="8256045" y="3791441"/>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280" name="Freeform 2651"/>
            <p:cNvSpPr>
              <a:spLocks noChangeAspect="1"/>
            </p:cNvSpPr>
            <p:nvPr/>
          </p:nvSpPr>
          <p:spPr bwMode="auto">
            <a:xfrm rot="-5400000">
              <a:off x="8262272" y="3828593"/>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281" name="AutoShape 2655"/>
            <p:cNvSpPr>
              <a:spLocks noChangeAspect="1" noChangeArrowheads="1"/>
            </p:cNvSpPr>
            <p:nvPr/>
          </p:nvSpPr>
          <p:spPr bwMode="auto">
            <a:xfrm flipH="1">
              <a:off x="8197142" y="394050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44" name="AutoShape 2656"/>
            <p:cNvSpPr>
              <a:spLocks noChangeAspect="1" noChangeArrowheads="1"/>
            </p:cNvSpPr>
            <p:nvPr/>
          </p:nvSpPr>
          <p:spPr bwMode="auto">
            <a:xfrm rot="16200000" flipH="1" flipV="1">
              <a:off x="8257154" y="3923846"/>
              <a:ext cx="17451" cy="92028"/>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283" name="Group 2657"/>
            <p:cNvGrpSpPr>
              <a:grpSpLocks noChangeAspect="1"/>
            </p:cNvGrpSpPr>
            <p:nvPr/>
          </p:nvGrpSpPr>
          <p:grpSpPr bwMode="auto">
            <a:xfrm rot="16200000" flipH="1">
              <a:off x="8262272" y="3960253"/>
              <a:ext cx="9431" cy="19351"/>
              <a:chOff x="263" y="1301"/>
              <a:chExt cx="540" cy="690"/>
            </a:xfrm>
          </p:grpSpPr>
          <p:sp>
            <p:nvSpPr>
              <p:cNvPr id="53395" name="Freeform 26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96" name="Line 26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284" name="AutoShape 2660"/>
            <p:cNvSpPr>
              <a:spLocks noChangeAspect="1" noChangeArrowheads="1"/>
            </p:cNvSpPr>
            <p:nvPr/>
          </p:nvSpPr>
          <p:spPr bwMode="auto">
            <a:xfrm flipH="1">
              <a:off x="8197142" y="3872976"/>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285" name="AutoShape 2661"/>
            <p:cNvSpPr>
              <a:spLocks noChangeAspect="1" noChangeArrowheads="1"/>
            </p:cNvSpPr>
            <p:nvPr/>
          </p:nvSpPr>
          <p:spPr bwMode="auto">
            <a:xfrm rot="-5400000" flipH="1" flipV="1">
              <a:off x="8256611" y="3856516"/>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3286" name="Oval 2664"/>
            <p:cNvSpPr>
              <a:spLocks noChangeAspect="1" noChangeArrowheads="1"/>
            </p:cNvSpPr>
            <p:nvPr/>
          </p:nvSpPr>
          <p:spPr bwMode="auto">
            <a:xfrm flipH="1" flipV="1">
              <a:off x="8195933" y="392956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287" name="Freeform 2665"/>
            <p:cNvSpPr>
              <a:spLocks noChangeAspect="1"/>
            </p:cNvSpPr>
            <p:nvPr/>
          </p:nvSpPr>
          <p:spPr bwMode="auto">
            <a:xfrm rot="-5400000">
              <a:off x="8211434" y="392883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288" name="Oval 2666"/>
            <p:cNvSpPr>
              <a:spLocks noChangeAspect="1" noChangeArrowheads="1"/>
            </p:cNvSpPr>
            <p:nvPr/>
          </p:nvSpPr>
          <p:spPr bwMode="auto">
            <a:xfrm flipH="1" flipV="1">
              <a:off x="8197747" y="386241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289" name="Freeform 2667"/>
            <p:cNvSpPr>
              <a:spLocks noChangeAspect="1"/>
            </p:cNvSpPr>
            <p:nvPr/>
          </p:nvSpPr>
          <p:spPr bwMode="auto">
            <a:xfrm rot="-5400000">
              <a:off x="8212038" y="386168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290" name="AutoShape 2670"/>
            <p:cNvSpPr>
              <a:spLocks noChangeAspect="1" noChangeArrowheads="1"/>
            </p:cNvSpPr>
            <p:nvPr/>
          </p:nvSpPr>
          <p:spPr bwMode="auto">
            <a:xfrm flipH="1">
              <a:off x="8197747" y="3674166"/>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291" name="AutoShape 2671"/>
            <p:cNvSpPr>
              <a:spLocks noChangeAspect="1" noChangeArrowheads="1"/>
            </p:cNvSpPr>
            <p:nvPr/>
          </p:nvSpPr>
          <p:spPr bwMode="auto">
            <a:xfrm rot="-5400000" flipH="1" flipV="1">
              <a:off x="8257027" y="3657141"/>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292" name="Freeform 2672"/>
            <p:cNvSpPr>
              <a:spLocks noChangeAspect="1"/>
            </p:cNvSpPr>
            <p:nvPr/>
          </p:nvSpPr>
          <p:spPr bwMode="auto">
            <a:xfrm rot="-5400000">
              <a:off x="8262311" y="369448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293" name="AutoShape 2673"/>
            <p:cNvSpPr>
              <a:spLocks noChangeAspect="1" noChangeArrowheads="1"/>
            </p:cNvSpPr>
            <p:nvPr/>
          </p:nvSpPr>
          <p:spPr bwMode="auto">
            <a:xfrm flipH="1">
              <a:off x="8197747" y="3742447"/>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6" name="AutoShape 2674"/>
            <p:cNvSpPr>
              <a:spLocks noChangeAspect="1" noChangeArrowheads="1"/>
            </p:cNvSpPr>
            <p:nvPr/>
          </p:nvSpPr>
          <p:spPr bwMode="auto">
            <a:xfrm rot="16200000" flipH="1" flipV="1">
              <a:off x="8256362" y="3726334"/>
              <a:ext cx="19037" cy="92028"/>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295" name="Group 2675"/>
            <p:cNvGrpSpPr>
              <a:grpSpLocks noChangeAspect="1"/>
            </p:cNvGrpSpPr>
            <p:nvPr/>
          </p:nvGrpSpPr>
          <p:grpSpPr bwMode="auto">
            <a:xfrm rot="16200000" flipH="1">
              <a:off x="8262877" y="3762952"/>
              <a:ext cx="9431" cy="19351"/>
              <a:chOff x="263" y="1301"/>
              <a:chExt cx="540" cy="690"/>
            </a:xfrm>
          </p:grpSpPr>
          <p:sp>
            <p:nvSpPr>
              <p:cNvPr id="53393" name="Freeform 2676"/>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94" name="Line 2677"/>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296" name="AutoShape 2678"/>
            <p:cNvSpPr>
              <a:spLocks noChangeAspect="1" noChangeArrowheads="1"/>
            </p:cNvSpPr>
            <p:nvPr/>
          </p:nvSpPr>
          <p:spPr bwMode="auto">
            <a:xfrm flipH="1">
              <a:off x="8197747" y="3607015"/>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297" name="AutoShape 2679"/>
            <p:cNvSpPr>
              <a:spLocks noChangeAspect="1" noChangeArrowheads="1"/>
            </p:cNvSpPr>
            <p:nvPr/>
          </p:nvSpPr>
          <p:spPr bwMode="auto">
            <a:xfrm rot="-5400000" flipH="1" flipV="1">
              <a:off x="8257216" y="3590556"/>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3298" name="Oval 2680"/>
            <p:cNvSpPr>
              <a:spLocks noChangeAspect="1" noChangeArrowheads="1"/>
            </p:cNvSpPr>
            <p:nvPr/>
          </p:nvSpPr>
          <p:spPr bwMode="auto">
            <a:xfrm flipH="1" flipV="1">
              <a:off x="8197142" y="366284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299" name="Freeform 2681"/>
            <p:cNvSpPr>
              <a:spLocks noChangeAspect="1"/>
            </p:cNvSpPr>
            <p:nvPr/>
          </p:nvSpPr>
          <p:spPr bwMode="auto">
            <a:xfrm rot="-5400000">
              <a:off x="8211434" y="366211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00" name="Oval 2682"/>
            <p:cNvSpPr>
              <a:spLocks noChangeAspect="1" noChangeArrowheads="1"/>
            </p:cNvSpPr>
            <p:nvPr/>
          </p:nvSpPr>
          <p:spPr bwMode="auto">
            <a:xfrm flipH="1" flipV="1">
              <a:off x="8196537" y="373150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01" name="Freeform 2683"/>
            <p:cNvSpPr>
              <a:spLocks noChangeAspect="1"/>
            </p:cNvSpPr>
            <p:nvPr/>
          </p:nvSpPr>
          <p:spPr bwMode="auto">
            <a:xfrm rot="-5400000">
              <a:off x="8210829" y="3730777"/>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02" name="Oval 2684"/>
            <p:cNvSpPr>
              <a:spLocks noChangeAspect="1" noChangeArrowheads="1"/>
            </p:cNvSpPr>
            <p:nvPr/>
          </p:nvSpPr>
          <p:spPr bwMode="auto">
            <a:xfrm flipH="1" flipV="1">
              <a:off x="8198351" y="35964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03" name="Freeform 2685"/>
            <p:cNvSpPr>
              <a:spLocks noChangeAspect="1"/>
            </p:cNvSpPr>
            <p:nvPr/>
          </p:nvSpPr>
          <p:spPr bwMode="auto">
            <a:xfrm rot="-5400000">
              <a:off x="8212643" y="359572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04" name="Oval 2686"/>
            <p:cNvSpPr>
              <a:spLocks noChangeAspect="1" noChangeArrowheads="1"/>
            </p:cNvSpPr>
            <p:nvPr/>
          </p:nvSpPr>
          <p:spPr bwMode="auto">
            <a:xfrm flipH="1" flipV="1">
              <a:off x="8195933" y="379790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05" name="Freeform 2687"/>
            <p:cNvSpPr>
              <a:spLocks noChangeAspect="1"/>
            </p:cNvSpPr>
            <p:nvPr/>
          </p:nvSpPr>
          <p:spPr bwMode="auto">
            <a:xfrm rot="-5400000">
              <a:off x="8211434" y="379717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06" name="AutoShape 2688"/>
            <p:cNvSpPr>
              <a:spLocks noChangeAspect="1" noChangeArrowheads="1"/>
            </p:cNvSpPr>
            <p:nvPr/>
          </p:nvSpPr>
          <p:spPr bwMode="auto">
            <a:xfrm flipH="1">
              <a:off x="8197747" y="347422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07" name="AutoShape 2689"/>
            <p:cNvSpPr>
              <a:spLocks noChangeAspect="1" noChangeArrowheads="1"/>
            </p:cNvSpPr>
            <p:nvPr/>
          </p:nvSpPr>
          <p:spPr bwMode="auto">
            <a:xfrm rot="-5400000" flipH="1" flipV="1">
              <a:off x="8257027" y="3456444"/>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08" name="Freeform 2690"/>
            <p:cNvSpPr>
              <a:spLocks noChangeAspect="1"/>
            </p:cNvSpPr>
            <p:nvPr/>
          </p:nvSpPr>
          <p:spPr bwMode="auto">
            <a:xfrm rot="-5400000">
              <a:off x="8263029" y="3492162"/>
              <a:ext cx="10940" cy="19956"/>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545069927 w 562"/>
                <a:gd name="T9" fmla="*/ 2147483647 h 641"/>
                <a:gd name="T10" fmla="*/ 2147483647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09" name="AutoShape 2691"/>
            <p:cNvSpPr>
              <a:spLocks noChangeAspect="1" noChangeArrowheads="1"/>
            </p:cNvSpPr>
            <p:nvPr/>
          </p:nvSpPr>
          <p:spPr bwMode="auto">
            <a:xfrm flipH="1">
              <a:off x="8197747" y="3405942"/>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72" name="AutoShape 2692"/>
            <p:cNvSpPr>
              <a:spLocks noChangeAspect="1" noChangeArrowheads="1"/>
            </p:cNvSpPr>
            <p:nvPr/>
          </p:nvSpPr>
          <p:spPr bwMode="auto">
            <a:xfrm rot="16200000" flipH="1" flipV="1">
              <a:off x="8257155" y="3389216"/>
              <a:ext cx="17450" cy="92028"/>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311" name="Group 2693"/>
            <p:cNvGrpSpPr>
              <a:grpSpLocks noChangeAspect="1"/>
            </p:cNvGrpSpPr>
            <p:nvPr/>
          </p:nvGrpSpPr>
          <p:grpSpPr bwMode="auto">
            <a:xfrm rot="16200000" flipH="1">
              <a:off x="8262877" y="3426446"/>
              <a:ext cx="9431" cy="19351"/>
              <a:chOff x="263" y="1301"/>
              <a:chExt cx="540" cy="690"/>
            </a:xfrm>
          </p:grpSpPr>
          <p:sp>
            <p:nvSpPr>
              <p:cNvPr id="53391" name="Freeform 2694"/>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92" name="Line 2695"/>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312" name="AutoShape 2696"/>
            <p:cNvSpPr>
              <a:spLocks noChangeAspect="1" noChangeArrowheads="1"/>
            </p:cNvSpPr>
            <p:nvPr/>
          </p:nvSpPr>
          <p:spPr bwMode="auto">
            <a:xfrm flipH="1">
              <a:off x="8197747" y="3338414"/>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13" name="AutoShape 2697"/>
            <p:cNvSpPr>
              <a:spLocks noChangeAspect="1" noChangeArrowheads="1"/>
            </p:cNvSpPr>
            <p:nvPr/>
          </p:nvSpPr>
          <p:spPr bwMode="auto">
            <a:xfrm rot="-5400000" flipH="1" flipV="1">
              <a:off x="8257216" y="3321955"/>
              <a:ext cx="17730"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latin typeface="Times New Roman" pitchFamily="18" charset="0"/>
                <a:ea typeface="华文新魏" pitchFamily="2" charset="-122"/>
                <a:cs typeface="Times New Roman" pitchFamily="18" charset="0"/>
              </a:endParaRPr>
            </a:p>
          </p:txBody>
        </p:sp>
        <p:sp>
          <p:nvSpPr>
            <p:cNvPr id="53314" name="Oval 2698"/>
            <p:cNvSpPr>
              <a:spLocks noChangeAspect="1" noChangeArrowheads="1"/>
            </p:cNvSpPr>
            <p:nvPr/>
          </p:nvSpPr>
          <p:spPr bwMode="auto">
            <a:xfrm flipH="1" flipV="1">
              <a:off x="8197142" y="34621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15" name="Freeform 2699"/>
            <p:cNvSpPr>
              <a:spLocks noChangeAspect="1"/>
            </p:cNvSpPr>
            <p:nvPr/>
          </p:nvSpPr>
          <p:spPr bwMode="auto">
            <a:xfrm rot="-5400000">
              <a:off x="8211434" y="346142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16" name="Oval 2700"/>
            <p:cNvSpPr>
              <a:spLocks noChangeAspect="1" noChangeArrowheads="1"/>
            </p:cNvSpPr>
            <p:nvPr/>
          </p:nvSpPr>
          <p:spPr bwMode="auto">
            <a:xfrm flipH="1" flipV="1">
              <a:off x="8196537" y="3395001"/>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17" name="Freeform 2701"/>
            <p:cNvSpPr>
              <a:spLocks noChangeAspect="1"/>
            </p:cNvSpPr>
            <p:nvPr/>
          </p:nvSpPr>
          <p:spPr bwMode="auto">
            <a:xfrm rot="-5400000">
              <a:off x="8210829" y="339427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18" name="AutoShape 2702"/>
            <p:cNvSpPr>
              <a:spLocks noChangeAspect="1" noChangeArrowheads="1"/>
            </p:cNvSpPr>
            <p:nvPr/>
          </p:nvSpPr>
          <p:spPr bwMode="auto">
            <a:xfrm flipH="1">
              <a:off x="8198956" y="3539487"/>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81" name="AutoShape 2703"/>
            <p:cNvSpPr>
              <a:spLocks noChangeAspect="1" noChangeArrowheads="1"/>
            </p:cNvSpPr>
            <p:nvPr/>
          </p:nvSpPr>
          <p:spPr bwMode="auto">
            <a:xfrm rot="16200000" flipH="1" flipV="1">
              <a:off x="8258740" y="3524064"/>
              <a:ext cx="17451" cy="92028"/>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rot="10800000"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320" name="Group 2704"/>
            <p:cNvGrpSpPr>
              <a:grpSpLocks noChangeAspect="1"/>
            </p:cNvGrpSpPr>
            <p:nvPr/>
          </p:nvGrpSpPr>
          <p:grpSpPr bwMode="auto">
            <a:xfrm rot="16200000" flipH="1">
              <a:off x="8262122" y="3559537"/>
              <a:ext cx="10940" cy="21770"/>
              <a:chOff x="263" y="1301"/>
              <a:chExt cx="540" cy="690"/>
            </a:xfrm>
          </p:grpSpPr>
          <p:sp>
            <p:nvSpPr>
              <p:cNvPr id="53389" name="Freeform 270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90" name="Line 270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321" name="Oval 2707"/>
            <p:cNvSpPr>
              <a:spLocks noChangeAspect="1" noChangeArrowheads="1"/>
            </p:cNvSpPr>
            <p:nvPr/>
          </p:nvSpPr>
          <p:spPr bwMode="auto">
            <a:xfrm flipH="1" flipV="1">
              <a:off x="8197747" y="352930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22" name="Freeform 2708"/>
            <p:cNvSpPr>
              <a:spLocks noChangeAspect="1"/>
            </p:cNvSpPr>
            <p:nvPr/>
          </p:nvSpPr>
          <p:spPr bwMode="auto">
            <a:xfrm rot="-5400000">
              <a:off x="8212038" y="3528572"/>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23" name="Freeform 2709"/>
            <p:cNvSpPr>
              <a:spLocks noChangeAspect="1"/>
            </p:cNvSpPr>
            <p:nvPr/>
          </p:nvSpPr>
          <p:spPr bwMode="auto">
            <a:xfrm rot="16200000" flipH="1">
              <a:off x="8262614" y="3892385"/>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24" name="Freeform 2710"/>
            <p:cNvSpPr>
              <a:spLocks noChangeAspect="1"/>
            </p:cNvSpPr>
            <p:nvPr/>
          </p:nvSpPr>
          <p:spPr bwMode="auto">
            <a:xfrm rot="16200000" flipH="1">
              <a:off x="8262009" y="3358577"/>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25" name="Freeform 2711"/>
            <p:cNvSpPr>
              <a:spLocks noChangeAspect="1"/>
            </p:cNvSpPr>
            <p:nvPr/>
          </p:nvSpPr>
          <p:spPr bwMode="auto">
            <a:xfrm rot="16200000" flipH="1">
              <a:off x="8262614" y="3626801"/>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26" name="AutoShape 2555"/>
            <p:cNvSpPr>
              <a:spLocks noChangeAspect="1" noChangeArrowheads="1"/>
            </p:cNvSpPr>
            <p:nvPr/>
          </p:nvSpPr>
          <p:spPr bwMode="auto">
            <a:xfrm rot="5400000">
              <a:off x="8256045" y="3261407"/>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rot="10800000"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27" name="AutoShape 2556"/>
            <p:cNvSpPr>
              <a:spLocks noChangeAspect="1" noChangeArrowheads="1"/>
            </p:cNvSpPr>
            <p:nvPr/>
          </p:nvSpPr>
          <p:spPr bwMode="auto">
            <a:xfrm rot="10800000" flipV="1">
              <a:off x="8197747" y="3277300"/>
              <a:ext cx="27818" cy="57719"/>
            </a:xfrm>
            <a:prstGeom prst="can">
              <a:avLst>
                <a:gd name="adj" fmla="val 38971"/>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rot="10800000"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28" name="Freeform 2557"/>
            <p:cNvSpPr>
              <a:spLocks noChangeAspect="1"/>
            </p:cNvSpPr>
            <p:nvPr/>
          </p:nvSpPr>
          <p:spPr bwMode="auto">
            <a:xfrm rot="5400000" flipH="1" flipV="1">
              <a:off x="8262877" y="3298936"/>
              <a:ext cx="9431" cy="19351"/>
            </a:xfrm>
            <a:custGeom>
              <a:avLst/>
              <a:gdLst>
                <a:gd name="T0" fmla="*/ 2147483647 w 524"/>
                <a:gd name="T1" fmla="*/ 2147483647 h 653"/>
                <a:gd name="T2" fmla="*/ 2147483647 w 524"/>
                <a:gd name="T3" fmla="*/ 2147483647 h 653"/>
                <a:gd name="T4" fmla="*/ 2147483647 w 524"/>
                <a:gd name="T5" fmla="*/ 2147483647 h 653"/>
                <a:gd name="T6" fmla="*/ 1087822673 w 524"/>
                <a:gd name="T7" fmla="*/ 2147483647 h 653"/>
                <a:gd name="T8" fmla="*/ 475967110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29" name="Oval 2562"/>
            <p:cNvSpPr>
              <a:spLocks noChangeAspect="1" noChangeArrowheads="1"/>
            </p:cNvSpPr>
            <p:nvPr/>
          </p:nvSpPr>
          <p:spPr bwMode="auto">
            <a:xfrm rot="10800000">
              <a:off x="8196537" y="333237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30" name="Freeform 2563"/>
            <p:cNvSpPr>
              <a:spLocks noChangeAspect="1"/>
            </p:cNvSpPr>
            <p:nvPr/>
          </p:nvSpPr>
          <p:spPr bwMode="auto">
            <a:xfrm rot="5269715" flipH="1" flipV="1">
              <a:off x="8210224" y="3332026"/>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31" name="AutoShape 2347"/>
            <p:cNvSpPr>
              <a:spLocks noChangeAspect="1" noChangeArrowheads="1"/>
            </p:cNvSpPr>
            <p:nvPr/>
          </p:nvSpPr>
          <p:spPr bwMode="auto">
            <a:xfrm flipV="1">
              <a:off x="8405744" y="3949422"/>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32" name="AutoShape 2349"/>
            <p:cNvSpPr>
              <a:spLocks noChangeAspect="1" noChangeArrowheads="1"/>
            </p:cNvSpPr>
            <p:nvPr/>
          </p:nvSpPr>
          <p:spPr bwMode="auto">
            <a:xfrm rot="-5400000">
              <a:off x="8356401" y="3930510"/>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33" name="AutoShape 2314"/>
            <p:cNvSpPr>
              <a:spLocks noChangeAspect="1" noChangeArrowheads="1"/>
            </p:cNvSpPr>
            <p:nvPr/>
          </p:nvSpPr>
          <p:spPr bwMode="auto">
            <a:xfrm flipV="1">
              <a:off x="8405744" y="3680820"/>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34" name="AutoShape 2316"/>
            <p:cNvSpPr>
              <a:spLocks noChangeAspect="1" noChangeArrowheads="1"/>
            </p:cNvSpPr>
            <p:nvPr/>
          </p:nvSpPr>
          <p:spPr bwMode="auto">
            <a:xfrm rot="-5400000">
              <a:off x="8356401" y="3661909"/>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35" name="Freeform 2315"/>
            <p:cNvSpPr>
              <a:spLocks noChangeAspect="1"/>
            </p:cNvSpPr>
            <p:nvPr/>
          </p:nvSpPr>
          <p:spPr bwMode="auto">
            <a:xfrm rot="-5400000">
              <a:off x="8359605" y="3699438"/>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36" name="AutoShape 2318"/>
            <p:cNvSpPr>
              <a:spLocks noChangeAspect="1" noChangeArrowheads="1"/>
            </p:cNvSpPr>
            <p:nvPr/>
          </p:nvSpPr>
          <p:spPr bwMode="auto">
            <a:xfrm flipV="1">
              <a:off x="8405744" y="3478993"/>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37" name="AutoShape 2319"/>
            <p:cNvSpPr>
              <a:spLocks noChangeAspect="1" noChangeArrowheads="1"/>
            </p:cNvSpPr>
            <p:nvPr/>
          </p:nvSpPr>
          <p:spPr bwMode="auto">
            <a:xfrm rot="-5400000">
              <a:off x="8356778" y="3462345"/>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38" name="Freeform 2320"/>
            <p:cNvSpPr>
              <a:spLocks noChangeAspect="1"/>
            </p:cNvSpPr>
            <p:nvPr/>
          </p:nvSpPr>
          <p:spPr bwMode="auto">
            <a:xfrm rot="-5400000">
              <a:off x="8359039" y="3498931"/>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39" name="AutoShape 2322"/>
            <p:cNvSpPr>
              <a:spLocks noChangeAspect="1" noChangeArrowheads="1"/>
            </p:cNvSpPr>
            <p:nvPr/>
          </p:nvSpPr>
          <p:spPr bwMode="auto">
            <a:xfrm flipV="1">
              <a:off x="8405744" y="3547274"/>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02" name="AutoShape 2323"/>
            <p:cNvSpPr>
              <a:spLocks noChangeAspect="1" noChangeArrowheads="1"/>
            </p:cNvSpPr>
            <p:nvPr/>
          </p:nvSpPr>
          <p:spPr bwMode="auto">
            <a:xfrm rot="16200000">
              <a:off x="8356322" y="3529616"/>
              <a:ext cx="19037" cy="92028"/>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341" name="Group 2324"/>
            <p:cNvGrpSpPr>
              <a:grpSpLocks noChangeAspect="1"/>
            </p:cNvGrpSpPr>
            <p:nvPr/>
          </p:nvGrpSpPr>
          <p:grpSpPr bwMode="auto">
            <a:xfrm rot="-5400000">
              <a:off x="8359605" y="3566270"/>
              <a:ext cx="9432" cy="19351"/>
              <a:chOff x="263" y="1301"/>
              <a:chExt cx="540" cy="690"/>
            </a:xfrm>
          </p:grpSpPr>
          <p:sp>
            <p:nvSpPr>
              <p:cNvPr id="53387" name="Freeform 2325"/>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88" name="Line 2326"/>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342" name="AutoShape 2328"/>
            <p:cNvSpPr>
              <a:spLocks noChangeAspect="1" noChangeArrowheads="1"/>
            </p:cNvSpPr>
            <p:nvPr/>
          </p:nvSpPr>
          <p:spPr bwMode="auto">
            <a:xfrm flipV="1">
              <a:off x="8405744" y="3614802"/>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43" name="AutoShape 2329"/>
            <p:cNvSpPr>
              <a:spLocks noChangeAspect="1" noChangeArrowheads="1"/>
            </p:cNvSpPr>
            <p:nvPr/>
          </p:nvSpPr>
          <p:spPr bwMode="auto">
            <a:xfrm rot="-5400000">
              <a:off x="8356967" y="3596834"/>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344" name="Oval 2334"/>
            <p:cNvSpPr>
              <a:spLocks noChangeAspect="1" noChangeArrowheads="1"/>
            </p:cNvSpPr>
            <p:nvPr/>
          </p:nvSpPr>
          <p:spPr bwMode="auto">
            <a:xfrm>
              <a:off x="8400906" y="353520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45" name="Freeform 2335"/>
            <p:cNvSpPr>
              <a:spLocks noChangeAspect="1"/>
            </p:cNvSpPr>
            <p:nvPr/>
          </p:nvSpPr>
          <p:spPr bwMode="auto">
            <a:xfrm rot="-5400000">
              <a:off x="8416407" y="353371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46" name="Oval 2337"/>
            <p:cNvSpPr>
              <a:spLocks noChangeAspect="1" noChangeArrowheads="1"/>
            </p:cNvSpPr>
            <p:nvPr/>
          </p:nvSpPr>
          <p:spPr bwMode="auto">
            <a:xfrm>
              <a:off x="8401510" y="3602352"/>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47" name="Freeform 2338"/>
            <p:cNvSpPr>
              <a:spLocks noChangeAspect="1"/>
            </p:cNvSpPr>
            <p:nvPr/>
          </p:nvSpPr>
          <p:spPr bwMode="auto">
            <a:xfrm rot="-5400000">
              <a:off x="8417012" y="360086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48" name="Oval 2340"/>
            <p:cNvSpPr>
              <a:spLocks noChangeAspect="1" noChangeArrowheads="1"/>
            </p:cNvSpPr>
            <p:nvPr/>
          </p:nvSpPr>
          <p:spPr bwMode="auto">
            <a:xfrm>
              <a:off x="8399697" y="366950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49" name="Freeform 2341"/>
            <p:cNvSpPr>
              <a:spLocks noChangeAspect="1"/>
            </p:cNvSpPr>
            <p:nvPr/>
          </p:nvSpPr>
          <p:spPr bwMode="auto">
            <a:xfrm rot="-5400000">
              <a:off x="8415198" y="3668018"/>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50" name="Oval 2343"/>
            <p:cNvSpPr>
              <a:spLocks noChangeAspect="1" noChangeArrowheads="1"/>
            </p:cNvSpPr>
            <p:nvPr/>
          </p:nvSpPr>
          <p:spPr bwMode="auto">
            <a:xfrm>
              <a:off x="8402115" y="3465789"/>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51" name="Freeform 2344"/>
            <p:cNvSpPr>
              <a:spLocks noChangeAspect="1"/>
            </p:cNvSpPr>
            <p:nvPr/>
          </p:nvSpPr>
          <p:spPr bwMode="auto">
            <a:xfrm rot="-5400000">
              <a:off x="8417617" y="3464304"/>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52" name="AutoShape 2351"/>
            <p:cNvSpPr>
              <a:spLocks noChangeAspect="1" noChangeArrowheads="1"/>
            </p:cNvSpPr>
            <p:nvPr/>
          </p:nvSpPr>
          <p:spPr bwMode="auto">
            <a:xfrm flipV="1">
              <a:off x="8405744" y="3747593"/>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53" name="AutoShape 2352"/>
            <p:cNvSpPr>
              <a:spLocks noChangeAspect="1" noChangeArrowheads="1"/>
            </p:cNvSpPr>
            <p:nvPr/>
          </p:nvSpPr>
          <p:spPr bwMode="auto">
            <a:xfrm rot="-5400000">
              <a:off x="8356778" y="3730946"/>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54" name="Freeform 2353"/>
            <p:cNvSpPr>
              <a:spLocks noChangeAspect="1"/>
            </p:cNvSpPr>
            <p:nvPr/>
          </p:nvSpPr>
          <p:spPr bwMode="auto">
            <a:xfrm rot="-5400000">
              <a:off x="8359039" y="3767532"/>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55" name="AutoShape 2355"/>
            <p:cNvSpPr>
              <a:spLocks noChangeAspect="1" noChangeArrowheads="1"/>
            </p:cNvSpPr>
            <p:nvPr/>
          </p:nvSpPr>
          <p:spPr bwMode="auto">
            <a:xfrm flipV="1">
              <a:off x="8405744" y="3815875"/>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118" name="AutoShape 2356"/>
            <p:cNvSpPr>
              <a:spLocks noChangeAspect="1" noChangeArrowheads="1"/>
            </p:cNvSpPr>
            <p:nvPr/>
          </p:nvSpPr>
          <p:spPr bwMode="auto">
            <a:xfrm rot="16200000">
              <a:off x="8357116" y="3798517"/>
              <a:ext cx="17450" cy="92028"/>
            </a:xfrm>
            <a:prstGeom prst="roundRect">
              <a:avLst>
                <a:gd name="adj" fmla="val 24769"/>
              </a:avLst>
            </a:prstGeom>
            <a:gradFill rotWithShape="1">
              <a:gsLst>
                <a:gs pos="0">
                  <a:schemeClr val="hlink">
                    <a:gamma/>
                    <a:shade val="0"/>
                    <a:invGamma/>
                  </a:schemeClr>
                </a:gs>
                <a:gs pos="50000">
                  <a:schemeClr val="hlink"/>
                </a:gs>
                <a:gs pos="100000">
                  <a:schemeClr val="hlink">
                    <a:gamma/>
                    <a:shade val="0"/>
                    <a:invGamma/>
                  </a:schemeClr>
                </a:gs>
              </a:gsLst>
              <a:lin ang="0" scaled="1"/>
            </a:gradFill>
            <a:ln>
              <a:noFill/>
            </a:ln>
            <a:effectLst/>
            <a:extLst/>
          </p:spPr>
          <p:txBody>
            <a:bodyPr wrap="none" anchor="ctr"/>
            <a:lstStyle/>
            <a:p>
              <a:pPr fontAlgn="auto">
                <a:spcBef>
                  <a:spcPts val="0"/>
                </a:spcBef>
                <a:spcAft>
                  <a:spcPts val="0"/>
                </a:spcAft>
                <a:defRPr/>
              </a:pPr>
              <a:endParaRPr lang="zh-CN" altLang="zh-CN" sz="800">
                <a:solidFill>
                  <a:srgbClr val="FFFF00"/>
                </a:solidFill>
                <a:latin typeface="Times New Roman" pitchFamily="18" charset="0"/>
                <a:ea typeface="+mn-ea"/>
                <a:cs typeface="Times New Roman" pitchFamily="18" charset="0"/>
              </a:endParaRPr>
            </a:p>
          </p:txBody>
        </p:sp>
        <p:grpSp>
          <p:nvGrpSpPr>
            <p:cNvPr id="53357" name="Group 2357"/>
            <p:cNvGrpSpPr>
              <a:grpSpLocks noChangeAspect="1"/>
            </p:cNvGrpSpPr>
            <p:nvPr/>
          </p:nvGrpSpPr>
          <p:grpSpPr bwMode="auto">
            <a:xfrm rot="-5400000">
              <a:off x="8359605" y="3834871"/>
              <a:ext cx="9432" cy="19351"/>
              <a:chOff x="263" y="1301"/>
              <a:chExt cx="540" cy="690"/>
            </a:xfrm>
          </p:grpSpPr>
          <p:sp>
            <p:nvSpPr>
              <p:cNvPr id="53385" name="Freeform 2358"/>
              <p:cNvSpPr>
                <a:spLocks noChangeAspect="1"/>
              </p:cNvSpPr>
              <p:nvPr/>
            </p:nvSpPr>
            <p:spPr bwMode="auto">
              <a:xfrm>
                <a:off x="263" y="1301"/>
                <a:ext cx="540" cy="690"/>
              </a:xfrm>
              <a:custGeom>
                <a:avLst/>
                <a:gdLst>
                  <a:gd name="T0" fmla="*/ 0 w 540"/>
                  <a:gd name="T1" fmla="*/ 690 h 690"/>
                  <a:gd name="T2" fmla="*/ 264 w 540"/>
                  <a:gd name="T3" fmla="*/ 0 h 690"/>
                  <a:gd name="T4" fmla="*/ 540 w 540"/>
                  <a:gd name="T5" fmla="*/ 678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264" y="0"/>
                    </a:lnTo>
                    <a:lnTo>
                      <a:pt x="540" y="678"/>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86" name="Line 2359"/>
              <p:cNvSpPr>
                <a:spLocks noChangeAspect="1" noChangeShapeType="1"/>
              </p:cNvSpPr>
              <p:nvPr/>
            </p:nvSpPr>
            <p:spPr bwMode="auto">
              <a:xfrm>
                <a:off x="359" y="1727"/>
                <a:ext cx="336" cy="0"/>
              </a:xfrm>
              <a:prstGeom prst="line">
                <a:avLst/>
              </a:prstGeom>
              <a:noFill/>
              <a:ln w="19050">
                <a:solidFill>
                  <a:srgbClr val="FFFF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358" name="AutoShape 2361"/>
            <p:cNvSpPr>
              <a:spLocks noChangeAspect="1" noChangeArrowheads="1"/>
            </p:cNvSpPr>
            <p:nvPr/>
          </p:nvSpPr>
          <p:spPr bwMode="auto">
            <a:xfrm flipV="1">
              <a:off x="8405744" y="3883403"/>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59" name="AutoShape 2362"/>
            <p:cNvSpPr>
              <a:spLocks noChangeAspect="1" noChangeArrowheads="1"/>
            </p:cNvSpPr>
            <p:nvPr/>
          </p:nvSpPr>
          <p:spPr bwMode="auto">
            <a:xfrm rot="-5400000">
              <a:off x="8356967" y="3865435"/>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360" name="Oval 2367"/>
            <p:cNvSpPr>
              <a:spLocks noChangeAspect="1" noChangeArrowheads="1"/>
            </p:cNvSpPr>
            <p:nvPr/>
          </p:nvSpPr>
          <p:spPr bwMode="auto">
            <a:xfrm>
              <a:off x="8400906" y="380380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61" name="Freeform 2368"/>
            <p:cNvSpPr>
              <a:spLocks noChangeAspect="1"/>
            </p:cNvSpPr>
            <p:nvPr/>
          </p:nvSpPr>
          <p:spPr bwMode="auto">
            <a:xfrm rot="-5400000">
              <a:off x="8416407" y="380231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62" name="Oval 2370"/>
            <p:cNvSpPr>
              <a:spLocks noChangeAspect="1" noChangeArrowheads="1"/>
            </p:cNvSpPr>
            <p:nvPr/>
          </p:nvSpPr>
          <p:spPr bwMode="auto">
            <a:xfrm>
              <a:off x="8401510" y="387095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63" name="Freeform 2371"/>
            <p:cNvSpPr>
              <a:spLocks noChangeAspect="1"/>
            </p:cNvSpPr>
            <p:nvPr/>
          </p:nvSpPr>
          <p:spPr bwMode="auto">
            <a:xfrm rot="-5400000">
              <a:off x="8417012" y="386947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64" name="Oval 2373"/>
            <p:cNvSpPr>
              <a:spLocks noChangeAspect="1" noChangeArrowheads="1"/>
            </p:cNvSpPr>
            <p:nvPr/>
          </p:nvSpPr>
          <p:spPr bwMode="auto">
            <a:xfrm>
              <a:off x="8399697" y="3938104"/>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65" name="Freeform 2374"/>
            <p:cNvSpPr>
              <a:spLocks noChangeAspect="1"/>
            </p:cNvSpPr>
            <p:nvPr/>
          </p:nvSpPr>
          <p:spPr bwMode="auto">
            <a:xfrm rot="-5400000">
              <a:off x="8415198" y="3936620"/>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66" name="Oval 2376"/>
            <p:cNvSpPr>
              <a:spLocks noChangeAspect="1" noChangeArrowheads="1"/>
            </p:cNvSpPr>
            <p:nvPr/>
          </p:nvSpPr>
          <p:spPr bwMode="auto">
            <a:xfrm>
              <a:off x="8402115" y="3734389"/>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67" name="Freeform 2377"/>
            <p:cNvSpPr>
              <a:spLocks noChangeAspect="1"/>
            </p:cNvSpPr>
            <p:nvPr/>
          </p:nvSpPr>
          <p:spPr bwMode="auto">
            <a:xfrm rot="-5400000">
              <a:off x="8417617" y="3732905"/>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68" name="Freeform 2533"/>
            <p:cNvSpPr>
              <a:spLocks noChangeAspect="1"/>
            </p:cNvSpPr>
            <p:nvPr/>
          </p:nvSpPr>
          <p:spPr bwMode="auto">
            <a:xfrm rot="-5400000">
              <a:off x="8359341" y="3900926"/>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69" name="Freeform 2534"/>
            <p:cNvSpPr>
              <a:spLocks noChangeAspect="1"/>
            </p:cNvSpPr>
            <p:nvPr/>
          </p:nvSpPr>
          <p:spPr bwMode="auto">
            <a:xfrm rot="-5400000">
              <a:off x="8357527" y="3631947"/>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70" name="AutoShape 2540"/>
            <p:cNvSpPr>
              <a:spLocks noChangeAspect="1" noChangeArrowheads="1"/>
            </p:cNvSpPr>
            <p:nvPr/>
          </p:nvSpPr>
          <p:spPr bwMode="auto">
            <a:xfrm rot="-5400000">
              <a:off x="8356401" y="3323895"/>
              <a:ext cx="18863" cy="92524"/>
            </a:xfrm>
            <a:prstGeom prst="roundRect">
              <a:avLst>
                <a:gd name="adj" fmla="val 24769"/>
              </a:avLst>
            </a:prstGeom>
            <a:gradFill rotWithShape="1">
              <a:gsLst>
                <a:gs pos="0">
                  <a:srgbClr val="000000"/>
                </a:gs>
                <a:gs pos="50000">
                  <a:srgbClr val="0000FF"/>
                </a:gs>
                <a:gs pos="100000">
                  <a:srgbClr val="00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71" name="AutoShape 2541"/>
            <p:cNvSpPr>
              <a:spLocks noChangeAspect="1" noChangeArrowheads="1"/>
            </p:cNvSpPr>
            <p:nvPr/>
          </p:nvSpPr>
          <p:spPr bwMode="auto">
            <a:xfrm flipV="1">
              <a:off x="8405744" y="3342805"/>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72" name="Freeform 2542"/>
            <p:cNvSpPr>
              <a:spLocks noChangeAspect="1"/>
            </p:cNvSpPr>
            <p:nvPr/>
          </p:nvSpPr>
          <p:spPr bwMode="auto">
            <a:xfrm rot="-5400000">
              <a:off x="8359605" y="3359914"/>
              <a:ext cx="9432" cy="19351"/>
            </a:xfrm>
            <a:custGeom>
              <a:avLst/>
              <a:gdLst>
                <a:gd name="T0" fmla="*/ 2147483647 w 524"/>
                <a:gd name="T1" fmla="*/ 2147483647 h 653"/>
                <a:gd name="T2" fmla="*/ 2147483647 w 524"/>
                <a:gd name="T3" fmla="*/ 2147483647 h 653"/>
                <a:gd name="T4" fmla="*/ 2147483647 w 524"/>
                <a:gd name="T5" fmla="*/ 2147483647 h 653"/>
                <a:gd name="T6" fmla="*/ 1088390988 w 524"/>
                <a:gd name="T7" fmla="*/ 2147483647 h 653"/>
                <a:gd name="T8" fmla="*/ 476171082 w 524"/>
                <a:gd name="T9" fmla="*/ 2147483647 h 653"/>
                <a:gd name="T10" fmla="*/ 2147483647 w 524"/>
                <a:gd name="T11" fmla="*/ 2147483647 h 653"/>
                <a:gd name="T12" fmla="*/ 2147483647 w 524"/>
                <a:gd name="T13" fmla="*/ 2147483647 h 653"/>
                <a:gd name="T14" fmla="*/ 2147483647 w 524"/>
                <a:gd name="T15" fmla="*/ 2147483647 h 653"/>
                <a:gd name="T16" fmla="*/ 2147483647 w 524"/>
                <a:gd name="T17" fmla="*/ 2147483647 h 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653"/>
                <a:gd name="T29" fmla="*/ 524 w 524"/>
                <a:gd name="T30" fmla="*/ 653 h 6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653">
                  <a:moveTo>
                    <a:pt x="506" y="171"/>
                  </a:moveTo>
                  <a:cubicBezTo>
                    <a:pt x="489" y="150"/>
                    <a:pt x="456" y="70"/>
                    <a:pt x="404" y="45"/>
                  </a:cubicBezTo>
                  <a:cubicBezTo>
                    <a:pt x="352" y="20"/>
                    <a:pt x="256" y="0"/>
                    <a:pt x="194" y="21"/>
                  </a:cubicBezTo>
                  <a:cubicBezTo>
                    <a:pt x="132" y="42"/>
                    <a:pt x="62" y="102"/>
                    <a:pt x="32" y="171"/>
                  </a:cubicBezTo>
                  <a:cubicBezTo>
                    <a:pt x="2" y="240"/>
                    <a:pt x="0" y="363"/>
                    <a:pt x="14" y="435"/>
                  </a:cubicBezTo>
                  <a:cubicBezTo>
                    <a:pt x="28" y="507"/>
                    <a:pt x="62" y="568"/>
                    <a:pt x="116" y="603"/>
                  </a:cubicBezTo>
                  <a:cubicBezTo>
                    <a:pt x="170" y="638"/>
                    <a:pt x="277" y="653"/>
                    <a:pt x="338" y="645"/>
                  </a:cubicBezTo>
                  <a:cubicBezTo>
                    <a:pt x="399" y="637"/>
                    <a:pt x="451" y="586"/>
                    <a:pt x="482" y="555"/>
                  </a:cubicBezTo>
                  <a:cubicBezTo>
                    <a:pt x="513" y="524"/>
                    <a:pt x="515" y="479"/>
                    <a:pt x="524" y="459"/>
                  </a:cubicBez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73" name="AutoShape 2543"/>
            <p:cNvSpPr>
              <a:spLocks noChangeAspect="1" noChangeArrowheads="1"/>
            </p:cNvSpPr>
            <p:nvPr/>
          </p:nvSpPr>
          <p:spPr bwMode="auto">
            <a:xfrm flipV="1">
              <a:off x="8405744" y="3276787"/>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74" name="AutoShape 2544"/>
            <p:cNvSpPr>
              <a:spLocks noChangeAspect="1" noChangeArrowheads="1"/>
            </p:cNvSpPr>
            <p:nvPr/>
          </p:nvSpPr>
          <p:spPr bwMode="auto">
            <a:xfrm rot="-5400000">
              <a:off x="8356967" y="3258819"/>
              <a:ext cx="17731" cy="92524"/>
            </a:xfrm>
            <a:prstGeom prst="roundRect">
              <a:avLst>
                <a:gd name="adj" fmla="val 24769"/>
              </a:avLst>
            </a:prstGeom>
            <a:gradFill rotWithShape="1">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latin typeface="Times New Roman" pitchFamily="18" charset="0"/>
                <a:ea typeface="华文新魏" pitchFamily="2" charset="-122"/>
                <a:cs typeface="Times New Roman" pitchFamily="18" charset="0"/>
              </a:endParaRPr>
            </a:p>
          </p:txBody>
        </p:sp>
        <p:sp>
          <p:nvSpPr>
            <p:cNvPr id="53375" name="Oval 2545"/>
            <p:cNvSpPr>
              <a:spLocks noChangeAspect="1" noChangeArrowheads="1"/>
            </p:cNvSpPr>
            <p:nvPr/>
          </p:nvSpPr>
          <p:spPr bwMode="auto">
            <a:xfrm>
              <a:off x="8401510" y="3264337"/>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76" name="Freeform 2546"/>
            <p:cNvSpPr>
              <a:spLocks noChangeAspect="1"/>
            </p:cNvSpPr>
            <p:nvPr/>
          </p:nvSpPr>
          <p:spPr bwMode="auto">
            <a:xfrm rot="-5400000">
              <a:off x="8417012" y="326285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77" name="Oval 2547"/>
            <p:cNvSpPr>
              <a:spLocks noChangeAspect="1" noChangeArrowheads="1"/>
            </p:cNvSpPr>
            <p:nvPr/>
          </p:nvSpPr>
          <p:spPr bwMode="auto">
            <a:xfrm>
              <a:off x="8399697" y="3331488"/>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78" name="Freeform 2548"/>
            <p:cNvSpPr>
              <a:spLocks noChangeAspect="1"/>
            </p:cNvSpPr>
            <p:nvPr/>
          </p:nvSpPr>
          <p:spPr bwMode="auto">
            <a:xfrm rot="-5400000">
              <a:off x="8415198" y="3330003"/>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79" name="AutoShape 2549"/>
            <p:cNvSpPr>
              <a:spLocks noChangeAspect="1" noChangeArrowheads="1"/>
            </p:cNvSpPr>
            <p:nvPr/>
          </p:nvSpPr>
          <p:spPr bwMode="auto">
            <a:xfrm flipV="1">
              <a:off x="8406954" y="3408447"/>
              <a:ext cx="27817" cy="57719"/>
            </a:xfrm>
            <a:prstGeom prst="can">
              <a:avLst>
                <a:gd name="adj" fmla="val 38973"/>
              </a:avLst>
            </a:prstGeom>
            <a:gradFill rotWithShape="1">
              <a:gsLst>
                <a:gs pos="0">
                  <a:srgbClr val="313131"/>
                </a:gs>
                <a:gs pos="50000">
                  <a:srgbClr val="C0C0C0"/>
                </a:gs>
                <a:gs pos="100000">
                  <a:srgbClr val="313131"/>
                </a:gs>
              </a:gsLst>
              <a:lin ang="0" scaled="1"/>
            </a:grad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zh-CN" sz="1200">
                <a:latin typeface="Times New Roman" pitchFamily="18" charset="0"/>
                <a:ea typeface="华文新魏" pitchFamily="2" charset="-122"/>
                <a:cs typeface="Times New Roman" pitchFamily="18" charset="0"/>
              </a:endParaRPr>
            </a:p>
          </p:txBody>
        </p:sp>
        <p:sp>
          <p:nvSpPr>
            <p:cNvPr id="53380" name="AutoShape 2550"/>
            <p:cNvSpPr>
              <a:spLocks noChangeAspect="1" noChangeArrowheads="1"/>
            </p:cNvSpPr>
            <p:nvPr/>
          </p:nvSpPr>
          <p:spPr bwMode="auto">
            <a:xfrm rot="-5400000">
              <a:off x="8357988" y="3391799"/>
              <a:ext cx="18108" cy="92524"/>
            </a:xfrm>
            <a:prstGeom prst="roundRect">
              <a:avLst>
                <a:gd name="adj" fmla="val 24769"/>
              </a:avLst>
            </a:prstGeom>
            <a:gradFill rotWithShape="1">
              <a:gsLst>
                <a:gs pos="0">
                  <a:srgbClr val="760000"/>
                </a:gs>
                <a:gs pos="50000">
                  <a:srgbClr val="FF0000"/>
                </a:gs>
                <a:gs pos="100000">
                  <a:srgbClr val="760000"/>
                </a:gs>
              </a:gsLst>
              <a:lin ang="0" scaled="1"/>
            </a:gradFill>
            <a:ln>
              <a:noFill/>
            </a:ln>
            <a:extLst>
              <a:ext uri="{91240B29-F687-4F45-9708-019B960494DF}">
                <a14:hiddenLine xmlns="" xmlns:a14="http://schemas.microsoft.com/office/drawing/2010/main" w="6350" algn="ctr">
                  <a:solidFill>
                    <a:srgbClr val="000000"/>
                  </a:solidFill>
                  <a:round/>
                  <a:headEnd/>
                  <a:tailEnd/>
                </a14:hiddenLine>
              </a:ext>
            </a:extLst>
          </p:spPr>
          <p:txBody>
            <a:bodyPr wrap="none" anchor="ctr"/>
            <a:lstStyle/>
            <a:p>
              <a:endParaRPr lang="zh-CN" altLang="zh-CN" sz="800">
                <a:solidFill>
                  <a:srgbClr val="FFFF00"/>
                </a:solidFill>
                <a:latin typeface="Times New Roman" pitchFamily="18" charset="0"/>
                <a:ea typeface="华文新魏" pitchFamily="2" charset="-122"/>
                <a:cs typeface="Times New Roman" pitchFamily="18" charset="0"/>
              </a:endParaRPr>
            </a:p>
          </p:txBody>
        </p:sp>
        <p:sp>
          <p:nvSpPr>
            <p:cNvPr id="53381" name="Freeform 2551"/>
            <p:cNvSpPr>
              <a:spLocks noChangeAspect="1"/>
            </p:cNvSpPr>
            <p:nvPr/>
          </p:nvSpPr>
          <p:spPr bwMode="auto">
            <a:xfrm rot="-5400000">
              <a:off x="8360248" y="3426876"/>
              <a:ext cx="10563" cy="19351"/>
            </a:xfrm>
            <a:custGeom>
              <a:avLst/>
              <a:gdLst>
                <a:gd name="T0" fmla="*/ 2147483647 w 562"/>
                <a:gd name="T1" fmla="*/ 2147483647 h 641"/>
                <a:gd name="T2" fmla="*/ 2147483647 w 562"/>
                <a:gd name="T3" fmla="*/ 2147483647 h 641"/>
                <a:gd name="T4" fmla="*/ 2147483647 w 562"/>
                <a:gd name="T5" fmla="*/ 2147483647 h 641"/>
                <a:gd name="T6" fmla="*/ 2147483647 w 562"/>
                <a:gd name="T7" fmla="*/ 2147483647 h 641"/>
                <a:gd name="T8" fmla="*/ 441033236 w 562"/>
                <a:gd name="T9" fmla="*/ 2147483647 h 641"/>
                <a:gd name="T10" fmla="*/ 1763880035 w 562"/>
                <a:gd name="T11" fmla="*/ 2147483647 h 641"/>
                <a:gd name="T12" fmla="*/ 2147483647 w 562"/>
                <a:gd name="T13" fmla="*/ 2147483647 h 641"/>
                <a:gd name="T14" fmla="*/ 2147483647 w 562"/>
                <a:gd name="T15" fmla="*/ 2147483647 h 641"/>
                <a:gd name="T16" fmla="*/ 2147483647 w 562"/>
                <a:gd name="T17" fmla="*/ 2147483647 h 641"/>
                <a:gd name="T18" fmla="*/ 2147483647 w 562"/>
                <a:gd name="T19" fmla="*/ 2147483647 h 641"/>
                <a:gd name="T20" fmla="*/ 2147483647 w 562"/>
                <a:gd name="T21" fmla="*/ 2147483647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641"/>
                <a:gd name="T35" fmla="*/ 562 w 562"/>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641">
                  <a:moveTo>
                    <a:pt x="550" y="166"/>
                  </a:moveTo>
                  <a:cubicBezTo>
                    <a:pt x="538" y="147"/>
                    <a:pt x="519" y="79"/>
                    <a:pt x="478" y="52"/>
                  </a:cubicBezTo>
                  <a:cubicBezTo>
                    <a:pt x="437" y="25"/>
                    <a:pt x="367" y="0"/>
                    <a:pt x="304" y="4"/>
                  </a:cubicBezTo>
                  <a:cubicBezTo>
                    <a:pt x="241" y="8"/>
                    <a:pt x="149" y="28"/>
                    <a:pt x="100" y="76"/>
                  </a:cubicBezTo>
                  <a:cubicBezTo>
                    <a:pt x="51" y="124"/>
                    <a:pt x="20" y="222"/>
                    <a:pt x="10" y="292"/>
                  </a:cubicBezTo>
                  <a:cubicBezTo>
                    <a:pt x="0" y="362"/>
                    <a:pt x="10" y="442"/>
                    <a:pt x="40" y="496"/>
                  </a:cubicBezTo>
                  <a:cubicBezTo>
                    <a:pt x="70" y="550"/>
                    <a:pt x="126" y="594"/>
                    <a:pt x="190" y="616"/>
                  </a:cubicBezTo>
                  <a:cubicBezTo>
                    <a:pt x="254" y="638"/>
                    <a:pt x="362" y="641"/>
                    <a:pt x="424" y="628"/>
                  </a:cubicBezTo>
                  <a:cubicBezTo>
                    <a:pt x="486" y="615"/>
                    <a:pt x="540" y="584"/>
                    <a:pt x="562" y="538"/>
                  </a:cubicBezTo>
                  <a:lnTo>
                    <a:pt x="556" y="352"/>
                  </a:lnTo>
                  <a:lnTo>
                    <a:pt x="322" y="352"/>
                  </a:lnTo>
                </a:path>
              </a:pathLst>
            </a:custGeom>
            <a:noFill/>
            <a:ln w="19050">
              <a:solidFill>
                <a:srgbClr val="FFFF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82" name="Oval 2552"/>
            <p:cNvSpPr>
              <a:spLocks noChangeAspect="1" noChangeArrowheads="1"/>
            </p:cNvSpPr>
            <p:nvPr/>
          </p:nvSpPr>
          <p:spPr bwMode="auto">
            <a:xfrm>
              <a:off x="8403325" y="3395243"/>
              <a:ext cx="34469" cy="14335"/>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latin typeface="Times New Roman" pitchFamily="18" charset="0"/>
                <a:ea typeface="华文新魏" pitchFamily="2" charset="-122"/>
                <a:cs typeface="Times New Roman" pitchFamily="18" charset="0"/>
              </a:endParaRPr>
            </a:p>
          </p:txBody>
        </p:sp>
        <p:sp>
          <p:nvSpPr>
            <p:cNvPr id="53383" name="Freeform 2553"/>
            <p:cNvSpPr>
              <a:spLocks noChangeAspect="1"/>
            </p:cNvSpPr>
            <p:nvPr/>
          </p:nvSpPr>
          <p:spPr bwMode="auto">
            <a:xfrm rot="-5400000">
              <a:off x="8418826" y="3393759"/>
              <a:ext cx="5282" cy="13909"/>
            </a:xfrm>
            <a:custGeom>
              <a:avLst/>
              <a:gdLst>
                <a:gd name="T0" fmla="*/ 0 w 407"/>
                <a:gd name="T1" fmla="*/ 2147483647 h 666"/>
                <a:gd name="T2" fmla="*/ 0 w 407"/>
                <a:gd name="T3" fmla="*/ 0 h 666"/>
                <a:gd name="T4" fmla="*/ 1175478952 w 407"/>
                <a:gd name="T5" fmla="*/ 0 h 666"/>
                <a:gd name="T6" fmla="*/ 1806136450 w 407"/>
                <a:gd name="T7" fmla="*/ 2147483647 h 666"/>
                <a:gd name="T8" fmla="*/ 1834845587 w 407"/>
                <a:gd name="T9" fmla="*/ 2147483647 h 666"/>
                <a:gd name="T10" fmla="*/ 1146771166 w 407"/>
                <a:gd name="T11" fmla="*/ 2147483647 h 666"/>
                <a:gd name="T12" fmla="*/ 0 w 407"/>
                <a:gd name="T13" fmla="*/ 2147483647 h 666"/>
                <a:gd name="T14" fmla="*/ 0 60000 65536"/>
                <a:gd name="T15" fmla="*/ 0 60000 65536"/>
                <a:gd name="T16" fmla="*/ 0 60000 65536"/>
                <a:gd name="T17" fmla="*/ 0 60000 65536"/>
                <a:gd name="T18" fmla="*/ 0 60000 65536"/>
                <a:gd name="T19" fmla="*/ 0 60000 65536"/>
                <a:gd name="T20" fmla="*/ 0 60000 65536"/>
                <a:gd name="T21" fmla="*/ 0 w 407"/>
                <a:gd name="T22" fmla="*/ 0 h 666"/>
                <a:gd name="T23" fmla="*/ 407 w 407"/>
                <a:gd name="T24" fmla="*/ 666 h 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666">
                  <a:moveTo>
                    <a:pt x="0" y="666"/>
                  </a:moveTo>
                  <a:lnTo>
                    <a:pt x="0" y="0"/>
                  </a:lnTo>
                  <a:lnTo>
                    <a:pt x="246" y="0"/>
                  </a:lnTo>
                  <a:cubicBezTo>
                    <a:pt x="309" y="13"/>
                    <a:pt x="355" y="37"/>
                    <a:pt x="378" y="78"/>
                  </a:cubicBezTo>
                  <a:cubicBezTo>
                    <a:pt x="401" y="119"/>
                    <a:pt x="407" y="201"/>
                    <a:pt x="384" y="246"/>
                  </a:cubicBezTo>
                  <a:cubicBezTo>
                    <a:pt x="361" y="291"/>
                    <a:pt x="304" y="331"/>
                    <a:pt x="240" y="348"/>
                  </a:cubicBezTo>
                  <a:lnTo>
                    <a:pt x="0" y="348"/>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384" name="Freeform 2554"/>
            <p:cNvSpPr>
              <a:spLocks noChangeAspect="1"/>
            </p:cNvSpPr>
            <p:nvPr/>
          </p:nvSpPr>
          <p:spPr bwMode="auto">
            <a:xfrm rot="-5400000">
              <a:off x="8359341" y="3293554"/>
              <a:ext cx="10563" cy="21166"/>
            </a:xfrm>
            <a:custGeom>
              <a:avLst/>
              <a:gdLst>
                <a:gd name="T0" fmla="*/ 2147483647 w 285"/>
                <a:gd name="T1" fmla="*/ 2147483647 h 383"/>
                <a:gd name="T2" fmla="*/ 2147483647 w 285"/>
                <a:gd name="T3" fmla="*/ 2147483647 h 383"/>
                <a:gd name="T4" fmla="*/ 2147483647 w 285"/>
                <a:gd name="T5" fmla="*/ 2147483647 h 383"/>
                <a:gd name="T6" fmla="*/ 2147483647 w 285"/>
                <a:gd name="T7" fmla="*/ 2147483647 h 383"/>
                <a:gd name="T8" fmla="*/ 2147483647 w 285"/>
                <a:gd name="T9" fmla="*/ 2147483647 h 383"/>
                <a:gd name="T10" fmla="*/ 2147483647 w 285"/>
                <a:gd name="T11" fmla="*/ 2147483647 h 383"/>
                <a:gd name="T12" fmla="*/ 2147483647 w 285"/>
                <a:gd name="T13" fmla="*/ 0 h 383"/>
                <a:gd name="T14" fmla="*/ 0 60000 65536"/>
                <a:gd name="T15" fmla="*/ 0 60000 65536"/>
                <a:gd name="T16" fmla="*/ 0 60000 65536"/>
                <a:gd name="T17" fmla="*/ 0 60000 65536"/>
                <a:gd name="T18" fmla="*/ 0 60000 65536"/>
                <a:gd name="T19" fmla="*/ 0 60000 65536"/>
                <a:gd name="T20" fmla="*/ 0 60000 65536"/>
                <a:gd name="T21" fmla="*/ 0 w 285"/>
                <a:gd name="T22" fmla="*/ 0 h 383"/>
                <a:gd name="T23" fmla="*/ 285 w 285"/>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83">
                  <a:moveTo>
                    <a:pt x="283" y="3"/>
                  </a:moveTo>
                  <a:cubicBezTo>
                    <a:pt x="283" y="37"/>
                    <a:pt x="285" y="147"/>
                    <a:pt x="279" y="203"/>
                  </a:cubicBezTo>
                  <a:cubicBezTo>
                    <a:pt x="273" y="259"/>
                    <a:pt x="272" y="309"/>
                    <a:pt x="247" y="339"/>
                  </a:cubicBezTo>
                  <a:cubicBezTo>
                    <a:pt x="222" y="369"/>
                    <a:pt x="167" y="383"/>
                    <a:pt x="130" y="382"/>
                  </a:cubicBezTo>
                  <a:cubicBezTo>
                    <a:pt x="93" y="381"/>
                    <a:pt x="48" y="356"/>
                    <a:pt x="27" y="330"/>
                  </a:cubicBezTo>
                  <a:cubicBezTo>
                    <a:pt x="6" y="303"/>
                    <a:pt x="8" y="276"/>
                    <a:pt x="4" y="221"/>
                  </a:cubicBezTo>
                  <a:cubicBezTo>
                    <a:pt x="0" y="167"/>
                    <a:pt x="4" y="37"/>
                    <a:pt x="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53266" name="TextBox 27"/>
          <p:cNvSpPr txBox="1">
            <a:spLocks noChangeArrowheads="1"/>
          </p:cNvSpPr>
          <p:nvPr/>
        </p:nvSpPr>
        <p:spPr bwMode="auto">
          <a:xfrm>
            <a:off x="1355725" y="1609725"/>
            <a:ext cx="6905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2"/>
                </a:solidFill>
                <a:latin typeface="Times New Roman" pitchFamily="18" charset="0"/>
                <a:ea typeface="华文新魏" pitchFamily="2" charset="-122"/>
                <a:cs typeface="Times New Roman" pitchFamily="18" charset="0"/>
              </a:rPr>
              <a:t>DNA</a:t>
            </a:r>
            <a:endParaRPr lang="zh-CN" altLang="en-US" b="1">
              <a:solidFill>
                <a:schemeClr val="bg2"/>
              </a:solidFill>
              <a:latin typeface="Times New Roman" pitchFamily="18" charset="0"/>
              <a:ea typeface="华文新魏" pitchFamily="2" charset="-122"/>
              <a:cs typeface="Times New Roman" pitchFamily="18" charset="0"/>
            </a:endParaRPr>
          </a:p>
        </p:txBody>
      </p:sp>
      <p:sp>
        <p:nvSpPr>
          <p:cNvPr id="53267" name="TextBox 28"/>
          <p:cNvSpPr txBox="1">
            <a:spLocks noChangeArrowheads="1"/>
          </p:cNvSpPr>
          <p:nvPr/>
        </p:nvSpPr>
        <p:spPr bwMode="auto">
          <a:xfrm>
            <a:off x="3127375" y="3298825"/>
            <a:ext cx="1327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2"/>
                </a:solidFill>
                <a:latin typeface="Times New Roman" pitchFamily="18" charset="0"/>
                <a:ea typeface="华文新魏" pitchFamily="2" charset="-122"/>
                <a:cs typeface="Times New Roman" pitchFamily="18" charset="0"/>
              </a:rPr>
              <a:t>Pri-miRNA</a:t>
            </a:r>
            <a:endParaRPr lang="zh-CN" altLang="en-US" b="1">
              <a:solidFill>
                <a:schemeClr val="bg2"/>
              </a:solidFill>
              <a:latin typeface="Times New Roman" pitchFamily="18" charset="0"/>
              <a:ea typeface="华文新魏" pitchFamily="2" charset="-122"/>
              <a:cs typeface="Times New Roman" pitchFamily="18" charset="0"/>
            </a:endParaRPr>
          </a:p>
        </p:txBody>
      </p:sp>
      <p:sp>
        <p:nvSpPr>
          <p:cNvPr id="53268" name="TextBox 29"/>
          <p:cNvSpPr txBox="1">
            <a:spLocks noChangeArrowheads="1"/>
          </p:cNvSpPr>
          <p:nvPr/>
        </p:nvSpPr>
        <p:spPr bwMode="auto">
          <a:xfrm>
            <a:off x="5668963" y="2744788"/>
            <a:ext cx="136048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2"/>
                </a:solidFill>
                <a:latin typeface="Times New Roman" pitchFamily="18" charset="0"/>
                <a:ea typeface="华文新魏" pitchFamily="2" charset="-122"/>
                <a:cs typeface="Times New Roman" pitchFamily="18" charset="0"/>
              </a:rPr>
              <a:t>Pre-miRNA</a:t>
            </a:r>
            <a:endParaRPr lang="zh-CN" altLang="en-US" b="1">
              <a:solidFill>
                <a:schemeClr val="bg2"/>
              </a:solidFill>
              <a:latin typeface="Times New Roman" pitchFamily="18" charset="0"/>
              <a:ea typeface="华文新魏" pitchFamily="2" charset="-122"/>
              <a:cs typeface="Times New Roman" pitchFamily="18" charset="0"/>
            </a:endParaRPr>
          </a:p>
        </p:txBody>
      </p:sp>
      <p:sp>
        <p:nvSpPr>
          <p:cNvPr id="53269" name="TextBox 30"/>
          <p:cNvSpPr txBox="1">
            <a:spLocks noChangeArrowheads="1"/>
          </p:cNvSpPr>
          <p:nvPr/>
        </p:nvSpPr>
        <p:spPr bwMode="auto">
          <a:xfrm>
            <a:off x="7807325" y="2184400"/>
            <a:ext cx="11842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chemeClr val="bg2"/>
                </a:solidFill>
                <a:latin typeface="Times New Roman" pitchFamily="18" charset="0"/>
                <a:ea typeface="华文新魏" pitchFamily="2" charset="-122"/>
                <a:cs typeface="Times New Roman" pitchFamily="18" charset="0"/>
              </a:rPr>
              <a:t>Exportin5</a:t>
            </a:r>
            <a:endParaRPr lang="zh-CN" altLang="en-US" b="1">
              <a:solidFill>
                <a:schemeClr val="bg2"/>
              </a:solidFill>
              <a:latin typeface="Times New Roman" pitchFamily="18" charset="0"/>
              <a:ea typeface="华文新魏" pitchFamily="2" charset="-122"/>
              <a:cs typeface="Times New Roman" pitchFamily="18" charset="0"/>
            </a:endParaRPr>
          </a:p>
        </p:txBody>
      </p:sp>
      <p:sp>
        <p:nvSpPr>
          <p:cNvPr id="32" name="右箭头 31"/>
          <p:cNvSpPr/>
          <p:nvPr/>
        </p:nvSpPr>
        <p:spPr>
          <a:xfrm rot="1288865">
            <a:off x="2398713" y="2255838"/>
            <a:ext cx="517525" cy="358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itchFamily="18" charset="0"/>
              <a:cs typeface="Times New Roman" pitchFamily="18" charset="0"/>
            </a:endParaRPr>
          </a:p>
        </p:txBody>
      </p:sp>
      <p:sp>
        <p:nvSpPr>
          <p:cNvPr id="33" name="右箭头 32"/>
          <p:cNvSpPr/>
          <p:nvPr/>
        </p:nvSpPr>
        <p:spPr>
          <a:xfrm rot="20567452">
            <a:off x="5745163" y="2260600"/>
            <a:ext cx="633412" cy="34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itchFamily="18" charset="0"/>
              <a:cs typeface="Times New Roman" pitchFamily="18" charset="0"/>
            </a:endParaRPr>
          </a:p>
        </p:txBody>
      </p:sp>
      <p:sp>
        <p:nvSpPr>
          <p:cNvPr id="34" name="右箭头 33"/>
          <p:cNvSpPr/>
          <p:nvPr/>
        </p:nvSpPr>
        <p:spPr>
          <a:xfrm rot="2923110">
            <a:off x="7207250" y="2565401"/>
            <a:ext cx="1000125"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itchFamily="18" charset="0"/>
              <a:cs typeface="Times New Roman" pitchFamily="18" charset="0"/>
            </a:endParaRPr>
          </a:p>
        </p:txBody>
      </p:sp>
      <p:sp>
        <p:nvSpPr>
          <p:cNvPr id="35" name="右箭头 34"/>
          <p:cNvSpPr/>
          <p:nvPr/>
        </p:nvSpPr>
        <p:spPr>
          <a:xfrm rot="8613781">
            <a:off x="7343775" y="4348163"/>
            <a:ext cx="592138" cy="26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itchFamily="18" charset="0"/>
              <a:cs typeface="Times New Roman" pitchFamily="18" charset="0"/>
            </a:endParaRPr>
          </a:p>
        </p:txBody>
      </p:sp>
      <p:sp>
        <p:nvSpPr>
          <p:cNvPr id="36" name="左箭头 35"/>
          <p:cNvSpPr/>
          <p:nvPr/>
        </p:nvSpPr>
        <p:spPr>
          <a:xfrm>
            <a:off x="5795963" y="4759325"/>
            <a:ext cx="531812" cy="330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itchFamily="18" charset="0"/>
              <a:cs typeface="Times New Roman" pitchFamily="18" charset="0"/>
            </a:endParaRPr>
          </a:p>
        </p:txBody>
      </p:sp>
      <p:sp>
        <p:nvSpPr>
          <p:cNvPr id="37" name="右箭头 36"/>
          <p:cNvSpPr/>
          <p:nvPr/>
        </p:nvSpPr>
        <p:spPr>
          <a:xfrm rot="1620409">
            <a:off x="5513388" y="5241925"/>
            <a:ext cx="565150" cy="358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itchFamily="18" charset="0"/>
              <a:cs typeface="Times New Roman" pitchFamily="18" charset="0"/>
            </a:endParaRPr>
          </a:p>
        </p:txBody>
      </p:sp>
      <p:sp>
        <p:nvSpPr>
          <p:cNvPr id="2" name="TextBox 1"/>
          <p:cNvSpPr txBox="1"/>
          <p:nvPr/>
        </p:nvSpPr>
        <p:spPr>
          <a:xfrm>
            <a:off x="791272" y="4443660"/>
            <a:ext cx="2531462" cy="707886"/>
          </a:xfrm>
          <a:prstGeom prst="rect">
            <a:avLst/>
          </a:prstGeom>
          <a:noFill/>
        </p:spPr>
        <p:txBody>
          <a:bodyPr wrap="none" rtlCol="0">
            <a:spAutoFit/>
          </a:bodyPr>
          <a:lstStyle/>
          <a:p>
            <a:r>
              <a:rPr lang="en-US" altLang="zh-CN" sz="2000" b="1" dirty="0" smtClean="0">
                <a:solidFill>
                  <a:srgbClr val="FF0000"/>
                </a:solidFill>
                <a:latin typeface="Times New Roman" pitchFamily="18" charset="0"/>
                <a:cs typeface="Times New Roman" pitchFamily="18" charset="0"/>
              </a:rPr>
              <a:t>RISC: </a:t>
            </a:r>
          </a:p>
          <a:p>
            <a:r>
              <a:rPr lang="en-US" altLang="zh-CN" sz="2000" b="1" dirty="0" smtClean="0">
                <a:solidFill>
                  <a:srgbClr val="FF0000"/>
                </a:solidFill>
                <a:latin typeface="Times New Roman" pitchFamily="18" charset="0"/>
                <a:cs typeface="Times New Roman" pitchFamily="18" charset="0"/>
              </a:rPr>
              <a:t>RNA</a:t>
            </a:r>
            <a:r>
              <a:rPr lang="zh-CN" altLang="en-US" sz="2000" b="1" dirty="0">
                <a:solidFill>
                  <a:srgbClr val="FF0000"/>
                </a:solidFill>
                <a:latin typeface="Times New Roman" pitchFamily="18" charset="0"/>
                <a:cs typeface="Times New Roman" pitchFamily="18" charset="0"/>
              </a:rPr>
              <a:t>诱导沉默复合体</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marL="514350" indent="-514350" eaLnBrk="1" hangingPunct="1">
              <a:buFont typeface="+mj-lt"/>
              <a:buAutoNum type="arabicPeriod"/>
              <a:defRPr/>
            </a:pPr>
            <a:r>
              <a:rPr lang="en-US" altLang="zh-CN" dirty="0" err="1" smtClean="0"/>
              <a:t>miRNA</a:t>
            </a:r>
            <a:r>
              <a:rPr lang="en-US" altLang="zh-CN" dirty="0" smtClean="0"/>
              <a:t> </a:t>
            </a:r>
            <a:r>
              <a:rPr lang="zh-CN" altLang="en-US" dirty="0"/>
              <a:t>在反复冻融，</a:t>
            </a:r>
            <a:r>
              <a:rPr lang="en-US" altLang="zh-CN" dirty="0"/>
              <a:t>PH</a:t>
            </a:r>
            <a:r>
              <a:rPr lang="zh-CN" altLang="en-US" dirty="0"/>
              <a:t>改变，</a:t>
            </a:r>
            <a:r>
              <a:rPr lang="en-US" altLang="zh-CN" dirty="0"/>
              <a:t>DNA</a:t>
            </a:r>
            <a:r>
              <a:rPr lang="zh-CN" altLang="en-US" dirty="0"/>
              <a:t>以及</a:t>
            </a:r>
            <a:r>
              <a:rPr lang="en-US" altLang="zh-CN" dirty="0"/>
              <a:t>RNA</a:t>
            </a:r>
            <a:r>
              <a:rPr lang="zh-CN" altLang="en-US" dirty="0"/>
              <a:t>裂解酶的作用下，不易降解，具有很高的稳定性。 　　</a:t>
            </a:r>
            <a:endParaRPr lang="en-US" altLang="zh-CN" dirty="0" smtClean="0"/>
          </a:p>
          <a:p>
            <a:pPr marL="514350" indent="-514350" eaLnBrk="1" hangingPunct="1">
              <a:buFont typeface="+mj-lt"/>
              <a:buAutoNum type="arabicPeriod"/>
              <a:defRPr/>
            </a:pPr>
            <a:r>
              <a:rPr lang="zh-CN" altLang="en-US" dirty="0" smtClean="0"/>
              <a:t>相同</a:t>
            </a:r>
            <a:r>
              <a:rPr lang="zh-CN" altLang="en-US" dirty="0"/>
              <a:t>的</a:t>
            </a:r>
            <a:r>
              <a:rPr lang="en-US" altLang="zh-CN" dirty="0" err="1"/>
              <a:t>miRNA</a:t>
            </a:r>
            <a:r>
              <a:rPr lang="zh-CN" altLang="en-US" dirty="0"/>
              <a:t>在不同细胞、不同组织器官以及不同种属之间具有相似的序列以及调控功能。 　　</a:t>
            </a:r>
            <a:endParaRPr lang="en-US" altLang="zh-CN" dirty="0" smtClean="0"/>
          </a:p>
          <a:p>
            <a:pPr marL="514350" indent="-514350" eaLnBrk="1" hangingPunct="1">
              <a:buFont typeface="+mj-lt"/>
              <a:buAutoNum type="arabicPeriod"/>
              <a:defRPr/>
            </a:pPr>
            <a:r>
              <a:rPr lang="en-US" altLang="zh-CN" dirty="0" err="1" smtClean="0"/>
              <a:t>miRNA</a:t>
            </a:r>
            <a:r>
              <a:rPr lang="zh-CN" altLang="en-US" dirty="0"/>
              <a:t>在不同组织、不同细胞间的表达谱表现特征不同，因此</a:t>
            </a:r>
            <a:r>
              <a:rPr lang="en-US" altLang="zh-CN" dirty="0" err="1"/>
              <a:t>miRNA</a:t>
            </a:r>
            <a:r>
              <a:rPr lang="zh-CN" altLang="en-US" dirty="0"/>
              <a:t>表达谱可以作为某些组织或细胞的特异性分子标志。 　</a:t>
            </a:r>
            <a:endParaRPr lang="en-US" altLang="zh-CN" dirty="0" smtClean="0"/>
          </a:p>
          <a:p>
            <a:pPr marL="514350" indent="-514350" eaLnBrk="1" hangingPunct="1">
              <a:buFont typeface="+mj-lt"/>
              <a:buAutoNum type="arabicPeriod"/>
              <a:defRPr/>
            </a:pPr>
            <a:r>
              <a:rPr lang="en-US" altLang="zh-CN" dirty="0" err="1" smtClean="0"/>
              <a:t>miRNA</a:t>
            </a:r>
            <a:r>
              <a:rPr lang="zh-CN" altLang="en-US" dirty="0"/>
              <a:t>的组成在细胞的不同发育阶段不同，特定的</a:t>
            </a:r>
            <a:r>
              <a:rPr lang="en-US" altLang="zh-CN" dirty="0" err="1"/>
              <a:t>miRNA</a:t>
            </a:r>
            <a:r>
              <a:rPr lang="zh-CN" altLang="en-US" dirty="0"/>
              <a:t>在特定细胞的特定阶段出现，决定细胞的分化方向和分化时相，因此</a:t>
            </a:r>
            <a:r>
              <a:rPr lang="en-US" altLang="zh-CN" dirty="0" err="1"/>
              <a:t>miRNA</a:t>
            </a:r>
            <a:r>
              <a:rPr lang="zh-CN" altLang="en-US" dirty="0"/>
              <a:t>是细胞定时、定向分化的开关。 　　</a:t>
            </a:r>
            <a:endParaRPr lang="en-US" altLang="zh-CN" dirty="0" smtClean="0"/>
          </a:p>
          <a:p>
            <a:pPr marL="514350" indent="-514350" eaLnBrk="1" hangingPunct="1">
              <a:buFont typeface="+mj-lt"/>
              <a:buAutoNum type="arabicPeriod"/>
              <a:defRPr/>
            </a:pPr>
            <a:r>
              <a:rPr lang="en-US" altLang="zh-CN" dirty="0" err="1" smtClean="0"/>
              <a:t>miRNA</a:t>
            </a:r>
            <a:r>
              <a:rPr lang="zh-CN" altLang="en-US" dirty="0"/>
              <a:t>的调控不是一一对应的，而是同时调节一组功能相似或相近的蛋白。 　</a:t>
            </a:r>
            <a:endParaRPr lang="en-US" altLang="zh-CN" dirty="0" smtClean="0"/>
          </a:p>
          <a:p>
            <a:pPr marL="514350" indent="-514350" eaLnBrk="1" hangingPunct="1">
              <a:buFont typeface="+mj-lt"/>
              <a:buAutoNum type="arabicPeriod"/>
              <a:defRPr/>
            </a:pPr>
            <a:r>
              <a:rPr lang="en-US" altLang="zh-CN" dirty="0" err="1" smtClean="0"/>
              <a:t>miRNA</a:t>
            </a:r>
            <a:r>
              <a:rPr lang="zh-CN" altLang="en-US" dirty="0"/>
              <a:t>的调控力度不是很强，一般仅占蛋白表达量的</a:t>
            </a:r>
            <a:r>
              <a:rPr lang="en-US" altLang="zh-CN" dirty="0"/>
              <a:t>30%</a:t>
            </a:r>
            <a:r>
              <a:rPr lang="zh-CN" altLang="en-US" dirty="0"/>
              <a:t>或以下。</a:t>
            </a:r>
          </a:p>
        </p:txBody>
      </p:sp>
      <p:sp>
        <p:nvSpPr>
          <p:cNvPr id="3" name="标题 2"/>
          <p:cNvSpPr>
            <a:spLocks noGrp="1"/>
          </p:cNvSpPr>
          <p:nvPr>
            <p:ph type="title"/>
          </p:nvPr>
        </p:nvSpPr>
        <p:spPr/>
        <p:txBody>
          <a:bodyPr/>
          <a:lstStyle/>
          <a:p>
            <a:pPr eaLnBrk="1" hangingPunct="1">
              <a:defRPr/>
            </a:pPr>
            <a:r>
              <a:rPr lang="en-US" altLang="zh-CN" dirty="0" err="1" smtClean="0"/>
              <a:t>miRNA</a:t>
            </a:r>
            <a:r>
              <a:rPr lang="zh-CN" altLang="en-US" dirty="0" smtClean="0"/>
              <a:t>的特点</a:t>
            </a:r>
            <a:r>
              <a:rPr lang="zh-CN" altLang="en-US" dirty="0"/>
              <a:t>　</a:t>
            </a:r>
          </a:p>
        </p:txBody>
      </p:sp>
      <p:sp>
        <p:nvSpPr>
          <p:cNvPr id="44036" name="日期占位符 3"/>
          <p:cNvSpPr>
            <a:spLocks noGrp="1"/>
          </p:cNvSpPr>
          <p:nvPr>
            <p:ph type="dt" sz="quarter" idx="10"/>
          </p:nvPr>
        </p:nvSpPr>
        <p:spPr/>
        <p:txBody>
          <a:bodyPr/>
          <a:lstStyle/>
          <a:p>
            <a:pPr fontAlgn="base">
              <a:spcBef>
                <a:spcPct val="0"/>
              </a:spcBef>
              <a:spcAft>
                <a:spcPct val="0"/>
              </a:spcAft>
              <a:defRPr/>
            </a:pPr>
            <a:fld id="{36BB8CCA-5D86-4DA9-AC93-5356BF8444C5}" type="datetime1">
              <a:rPr lang="zh-CN" altLang="en-US" smtClean="0"/>
              <a:pPr fontAlgn="base">
                <a:spcBef>
                  <a:spcPct val="0"/>
                </a:spcBef>
                <a:spcAft>
                  <a:spcPct val="0"/>
                </a:spcAft>
                <a:defRPr/>
              </a:pPr>
              <a:t>2018/11/28</a:t>
            </a:fld>
            <a:endParaRPr lang="zh-CN" altLang="en-US" smtClean="0"/>
          </a:p>
        </p:txBody>
      </p:sp>
      <p:sp>
        <p:nvSpPr>
          <p:cNvPr id="44037"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44038" name="灯片编号占位符 5"/>
          <p:cNvSpPr>
            <a:spLocks noGrp="1"/>
          </p:cNvSpPr>
          <p:nvPr>
            <p:ph type="sldNum" sz="quarter" idx="12"/>
          </p:nvPr>
        </p:nvSpPr>
        <p:spPr/>
        <p:txBody>
          <a:bodyPr/>
          <a:lstStyle/>
          <a:p>
            <a:pPr fontAlgn="base">
              <a:spcBef>
                <a:spcPct val="0"/>
              </a:spcBef>
              <a:spcAft>
                <a:spcPct val="0"/>
              </a:spcAft>
              <a:defRPr/>
            </a:pPr>
            <a:fld id="{B6BB10A6-5F28-4BD3-9967-B9FD75AD5638}" type="slidenum">
              <a:rPr lang="zh-CN" altLang="en-US" smtClean="0"/>
              <a:pPr fontAlgn="base">
                <a:spcBef>
                  <a:spcPct val="0"/>
                </a:spcBef>
                <a:spcAft>
                  <a:spcPct val="0"/>
                </a:spcAft>
                <a:defRPr/>
              </a:pPr>
              <a:t>27</a:t>
            </a:fld>
            <a:endParaRPr lang="zh-CN" altLang="en-US" smtClean="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6"/>
          <p:cNvSpPr>
            <a:spLocks noGrp="1"/>
          </p:cNvSpPr>
          <p:nvPr>
            <p:ph idx="1"/>
          </p:nvPr>
        </p:nvSpPr>
        <p:spPr/>
        <p:txBody>
          <a:bodyPr/>
          <a:lstStyle/>
          <a:p>
            <a:pPr eaLnBrk="1" hangingPunct="1"/>
            <a:r>
              <a:rPr lang="zh-CN" altLang="en-US" smtClean="0"/>
              <a:t>转录后基因表达的调节小分子</a:t>
            </a:r>
            <a:r>
              <a:rPr lang="en-US" altLang="zh-CN" smtClean="0"/>
              <a:t>RNA</a:t>
            </a:r>
            <a:r>
              <a:rPr lang="zh-CN" altLang="en-US" smtClean="0"/>
              <a:t>主要有两种：</a:t>
            </a:r>
            <a:endParaRPr lang="en-US" altLang="zh-CN" smtClean="0"/>
          </a:p>
          <a:p>
            <a:pPr lvl="1" eaLnBrk="1" hangingPunct="1"/>
            <a:r>
              <a:rPr lang="zh-CN" altLang="en-US" smtClean="0"/>
              <a:t>小干涉</a:t>
            </a:r>
            <a:r>
              <a:rPr lang="en-US" altLang="zh-CN" smtClean="0"/>
              <a:t>RNA</a:t>
            </a:r>
            <a:r>
              <a:rPr lang="zh-CN" altLang="en-US" smtClean="0"/>
              <a:t>（</a:t>
            </a:r>
            <a:r>
              <a:rPr lang="en-US" altLang="zh-CN" smtClean="0"/>
              <a:t>small interfering RNA; </a:t>
            </a:r>
            <a:r>
              <a:rPr lang="en-US" altLang="zh-CN" b="1" smtClean="0">
                <a:solidFill>
                  <a:srgbClr val="C00000"/>
                </a:solidFill>
              </a:rPr>
              <a:t>siRNA</a:t>
            </a:r>
            <a:r>
              <a:rPr lang="zh-CN" altLang="en-US" smtClean="0"/>
              <a:t>） 和微小</a:t>
            </a:r>
            <a:r>
              <a:rPr lang="en-US" altLang="zh-CN" smtClean="0"/>
              <a:t>RNA</a:t>
            </a:r>
            <a:r>
              <a:rPr lang="zh-CN" altLang="en-US" smtClean="0"/>
              <a:t>（</a:t>
            </a:r>
            <a:r>
              <a:rPr lang="en-US" altLang="zh-CN" smtClean="0"/>
              <a:t>microRNA</a:t>
            </a:r>
            <a:r>
              <a:rPr lang="zh-CN" altLang="en-US" smtClean="0"/>
              <a:t>；</a:t>
            </a:r>
            <a:r>
              <a:rPr lang="en-US" altLang="zh-CN" b="1" smtClean="0">
                <a:solidFill>
                  <a:srgbClr val="C00000"/>
                </a:solidFill>
              </a:rPr>
              <a:t>miRNA</a:t>
            </a:r>
            <a:r>
              <a:rPr lang="zh-CN" altLang="en-US" smtClean="0"/>
              <a:t>）</a:t>
            </a:r>
            <a:endParaRPr lang="en-US" altLang="zh-CN" smtClean="0"/>
          </a:p>
          <a:p>
            <a:pPr lvl="1" eaLnBrk="1" hangingPunct="1"/>
            <a:r>
              <a:rPr lang="zh-CN" altLang="en-US" smtClean="0"/>
              <a:t>它们的相关性密切，既具有相似性，又具有差异性</a:t>
            </a:r>
          </a:p>
        </p:txBody>
      </p:sp>
      <p:sp>
        <p:nvSpPr>
          <p:cNvPr id="6" name="标题 5"/>
          <p:cNvSpPr>
            <a:spLocks noGrp="1"/>
          </p:cNvSpPr>
          <p:nvPr>
            <p:ph type="title"/>
          </p:nvPr>
        </p:nvSpPr>
        <p:spPr/>
        <p:txBody>
          <a:bodyPr/>
          <a:lstStyle/>
          <a:p>
            <a:pPr eaLnBrk="1" hangingPunct="1">
              <a:defRPr/>
            </a:pPr>
            <a:r>
              <a:rPr lang="en-US" altLang="zh-CN" dirty="0" err="1" smtClean="0"/>
              <a:t>miRNA</a:t>
            </a:r>
            <a:r>
              <a:rPr lang="en-US" altLang="zh-CN" dirty="0" smtClean="0"/>
              <a:t> and </a:t>
            </a:r>
            <a:r>
              <a:rPr lang="en-US" altLang="zh-CN" dirty="0" err="1" smtClean="0"/>
              <a:t>siRNA</a:t>
            </a:r>
            <a:endParaRPr lang="zh-CN" altLang="en-US" dirty="0"/>
          </a:p>
        </p:txBody>
      </p:sp>
      <p:sp>
        <p:nvSpPr>
          <p:cNvPr id="54276" name="日期占位符 2"/>
          <p:cNvSpPr>
            <a:spLocks noGrp="1"/>
          </p:cNvSpPr>
          <p:nvPr>
            <p:ph type="dt" sz="quarter" idx="10"/>
          </p:nvPr>
        </p:nvSpPr>
        <p:spPr/>
        <p:txBody>
          <a:bodyPr/>
          <a:lstStyle/>
          <a:p>
            <a:pPr fontAlgn="base">
              <a:spcBef>
                <a:spcPct val="0"/>
              </a:spcBef>
              <a:spcAft>
                <a:spcPct val="0"/>
              </a:spcAft>
              <a:defRPr/>
            </a:pPr>
            <a:fld id="{ED531EAD-4996-46DA-8D5B-184DA4237B4D}" type="datetime1">
              <a:rPr lang="zh-CN" altLang="en-US" smtClean="0"/>
              <a:pPr fontAlgn="base">
                <a:spcBef>
                  <a:spcPct val="0"/>
                </a:spcBef>
                <a:spcAft>
                  <a:spcPct val="0"/>
                </a:spcAft>
                <a:defRPr/>
              </a:pPr>
              <a:t>2018/11/28</a:t>
            </a:fld>
            <a:endParaRPr lang="zh-CN" altLang="en-US" smtClean="0"/>
          </a:p>
        </p:txBody>
      </p:sp>
      <p:sp>
        <p:nvSpPr>
          <p:cNvPr id="54277" name="页脚占位符 3"/>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54278" name="灯片编号占位符 4"/>
          <p:cNvSpPr>
            <a:spLocks noGrp="1"/>
          </p:cNvSpPr>
          <p:nvPr>
            <p:ph type="sldNum" sz="quarter" idx="12"/>
          </p:nvPr>
        </p:nvSpPr>
        <p:spPr/>
        <p:txBody>
          <a:bodyPr/>
          <a:lstStyle/>
          <a:p>
            <a:pPr fontAlgn="base">
              <a:spcBef>
                <a:spcPct val="0"/>
              </a:spcBef>
              <a:spcAft>
                <a:spcPct val="0"/>
              </a:spcAft>
              <a:defRPr/>
            </a:pPr>
            <a:fld id="{E50A2085-0A2F-41E4-9C7D-2D76DBE0BF92}" type="slidenum">
              <a:rPr lang="zh-CN" altLang="en-US" smtClean="0"/>
              <a:pPr fontAlgn="base">
                <a:spcBef>
                  <a:spcPct val="0"/>
                </a:spcBef>
                <a:spcAft>
                  <a:spcPct val="0"/>
                </a:spcAft>
                <a:defRPr/>
              </a:pPr>
              <a:t>28</a:t>
            </a:fld>
            <a:endParaRPr lang="zh-CN" altLang="en-US" smtClean="0"/>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800" y="1125538"/>
            <a:ext cx="7772400" cy="4754562"/>
          </a:xfrm>
        </p:spPr>
        <p:txBody>
          <a:bodyPr>
            <a:noAutofit/>
          </a:bodyPr>
          <a:lstStyle/>
          <a:p>
            <a:pPr marL="514350" indent="-514350" eaLnBrk="1" hangingPunct="1">
              <a:spcBef>
                <a:spcPts val="0"/>
              </a:spcBef>
              <a:buFont typeface="+mj-lt"/>
              <a:buAutoNum type="arabicPeriod"/>
              <a:defRPr/>
            </a:pPr>
            <a:r>
              <a:rPr lang="zh-CN" altLang="en-US" sz="2400" dirty="0" smtClean="0"/>
              <a:t>来源</a:t>
            </a:r>
            <a:endParaRPr lang="en-US" altLang="zh-CN" sz="2400" dirty="0" smtClean="0"/>
          </a:p>
          <a:p>
            <a:pPr lvl="1" eaLnBrk="1" hangingPunct="1">
              <a:spcBef>
                <a:spcPts val="0"/>
              </a:spcBef>
              <a:defRPr/>
            </a:pPr>
            <a:r>
              <a:rPr lang="zh-CN" altLang="en-US" sz="2000" dirty="0" smtClean="0"/>
              <a:t>是</a:t>
            </a:r>
            <a:r>
              <a:rPr lang="en-US" altLang="zh-CN" sz="2000" dirty="0" err="1"/>
              <a:t>miRNA</a:t>
            </a:r>
            <a:r>
              <a:rPr lang="zh-CN" altLang="en-US" sz="2000" dirty="0"/>
              <a:t>是内源性的，是生物体的固有因素；而</a:t>
            </a:r>
            <a:r>
              <a:rPr lang="en-US" altLang="zh-CN" sz="2000" dirty="0" err="1"/>
              <a:t>siRNA</a:t>
            </a:r>
            <a:r>
              <a:rPr lang="zh-CN" altLang="en-US" sz="2000" dirty="0" smtClean="0"/>
              <a:t>是由外界因素（如：病毒感染或人工插入）诱导产生，属于异常情况，多</a:t>
            </a:r>
            <a:r>
              <a:rPr lang="zh-CN" altLang="en-US" sz="2000" dirty="0"/>
              <a:t>为人工体外合成的，通过转染进入体内，是</a:t>
            </a:r>
            <a:r>
              <a:rPr lang="en-US" altLang="zh-CN" sz="2000" dirty="0"/>
              <a:t>RNA</a:t>
            </a:r>
            <a:r>
              <a:rPr lang="zh-CN" altLang="en-US" sz="2000" dirty="0"/>
              <a:t>干涉的中间产物</a:t>
            </a:r>
            <a:r>
              <a:rPr lang="zh-CN" altLang="en-US" sz="2000" dirty="0" smtClean="0"/>
              <a:t>；</a:t>
            </a:r>
            <a:endParaRPr lang="en-US" altLang="zh-CN" sz="2000" dirty="0" smtClean="0"/>
          </a:p>
          <a:p>
            <a:pPr lvl="1" eaLnBrk="1" hangingPunct="1">
              <a:spcBef>
                <a:spcPts val="0"/>
              </a:spcBef>
              <a:defRPr/>
            </a:pPr>
            <a:r>
              <a:rPr lang="en-US" altLang="zh-CN" sz="2000" dirty="0" err="1" smtClean="0"/>
              <a:t>miRNA</a:t>
            </a:r>
            <a:r>
              <a:rPr lang="zh-CN" altLang="en-US" sz="2000" dirty="0" smtClean="0"/>
              <a:t>前体是发卡状</a:t>
            </a:r>
            <a:r>
              <a:rPr lang="en-US" altLang="zh-CN" sz="2000" dirty="0" smtClean="0"/>
              <a:t>pre-</a:t>
            </a:r>
            <a:r>
              <a:rPr lang="en-US" altLang="zh-CN" sz="2000" dirty="0" err="1" smtClean="0"/>
              <a:t>miRNA</a:t>
            </a:r>
            <a:r>
              <a:rPr lang="zh-CN" altLang="en-US" sz="2000" dirty="0" smtClean="0"/>
              <a:t>，而</a:t>
            </a:r>
            <a:r>
              <a:rPr lang="en-US" altLang="zh-CN" sz="2000" dirty="0" err="1" smtClean="0"/>
              <a:t>siRNA</a:t>
            </a:r>
            <a:r>
              <a:rPr lang="zh-CN" altLang="en-US" sz="2000" dirty="0" smtClean="0"/>
              <a:t>长链</a:t>
            </a:r>
            <a:r>
              <a:rPr lang="en-US" altLang="zh-CN" sz="2000" dirty="0" err="1" smtClean="0"/>
              <a:t>dsRNA</a:t>
            </a:r>
            <a:endParaRPr lang="en-US" altLang="zh-CN" sz="2000" dirty="0" smtClean="0"/>
          </a:p>
          <a:p>
            <a:pPr marL="514350" indent="-514350" eaLnBrk="1" hangingPunct="1">
              <a:spcBef>
                <a:spcPts val="0"/>
              </a:spcBef>
              <a:buFont typeface="+mj-lt"/>
              <a:buAutoNum type="arabicPeriod"/>
              <a:defRPr/>
            </a:pPr>
            <a:r>
              <a:rPr lang="zh-CN" altLang="en-US" sz="2400" dirty="0" smtClean="0"/>
              <a:t>结构</a:t>
            </a:r>
            <a:endParaRPr lang="en-US" altLang="zh-CN" sz="2400" dirty="0" smtClean="0"/>
          </a:p>
          <a:p>
            <a:pPr marL="914400" lvl="1" indent="-514350" eaLnBrk="1" hangingPunct="1">
              <a:spcBef>
                <a:spcPts val="0"/>
              </a:spcBef>
              <a:defRPr/>
            </a:pPr>
            <a:r>
              <a:rPr lang="en-US" altLang="zh-CN" sz="2000" dirty="0" err="1" smtClean="0"/>
              <a:t>miRNA</a:t>
            </a:r>
            <a:r>
              <a:rPr lang="zh-CN" altLang="en-US" sz="2000" dirty="0"/>
              <a:t>是单链</a:t>
            </a:r>
            <a:r>
              <a:rPr lang="en-US" altLang="zh-CN" sz="2000" dirty="0"/>
              <a:t>RNA</a:t>
            </a:r>
            <a:r>
              <a:rPr lang="zh-CN" altLang="en-US" sz="2000" dirty="0"/>
              <a:t>，而</a:t>
            </a:r>
            <a:r>
              <a:rPr lang="en-US" altLang="zh-CN" sz="2000" dirty="0" err="1"/>
              <a:t>siRNA</a:t>
            </a:r>
            <a:r>
              <a:rPr lang="zh-CN" altLang="en-US" sz="2000" dirty="0"/>
              <a:t>是双链</a:t>
            </a:r>
            <a:r>
              <a:rPr lang="en-US" altLang="zh-CN" sz="2000" dirty="0"/>
              <a:t>RNA</a:t>
            </a:r>
            <a:r>
              <a:rPr lang="zh-CN" altLang="en-US" sz="2000" dirty="0"/>
              <a:t>；</a:t>
            </a:r>
          </a:p>
          <a:p>
            <a:pPr marL="514350" indent="-514350" eaLnBrk="1" hangingPunct="1">
              <a:spcBef>
                <a:spcPts val="0"/>
              </a:spcBef>
              <a:buFont typeface="+mj-lt"/>
              <a:buAutoNum type="arabicPeriod"/>
              <a:defRPr/>
            </a:pPr>
            <a:r>
              <a:rPr lang="zh-CN" altLang="en-US" sz="2400" dirty="0" smtClean="0"/>
              <a:t>在</a:t>
            </a:r>
            <a:r>
              <a:rPr lang="zh-CN" altLang="en-US" sz="2400" dirty="0"/>
              <a:t>作用位置</a:t>
            </a:r>
            <a:r>
              <a:rPr lang="zh-CN" altLang="en-US" sz="2400" dirty="0" smtClean="0"/>
              <a:t>上</a:t>
            </a:r>
            <a:endParaRPr lang="en-US" altLang="zh-CN" sz="2400" dirty="0" smtClean="0"/>
          </a:p>
          <a:p>
            <a:pPr marL="914400" lvl="1" indent="-514350" eaLnBrk="1" hangingPunct="1">
              <a:spcBef>
                <a:spcPts val="0"/>
              </a:spcBef>
              <a:defRPr/>
            </a:pPr>
            <a:r>
              <a:rPr lang="en-US" altLang="zh-CN" sz="2000" dirty="0" err="1" smtClean="0"/>
              <a:t>miRNA</a:t>
            </a:r>
            <a:r>
              <a:rPr lang="zh-CN" altLang="en-US" sz="2000" dirty="0" smtClean="0"/>
              <a:t>主要作用于靶基因的</a:t>
            </a:r>
            <a:r>
              <a:rPr lang="en-US" altLang="zh-CN" sz="2000" dirty="0" smtClean="0"/>
              <a:t>3′-UTR</a:t>
            </a:r>
            <a:r>
              <a:rPr lang="zh-CN" altLang="en-US" sz="2000" dirty="0" smtClean="0"/>
              <a:t>区，而</a:t>
            </a:r>
            <a:r>
              <a:rPr lang="en-US" altLang="zh-CN" sz="2000" dirty="0" err="1" smtClean="0"/>
              <a:t>siRNA</a:t>
            </a:r>
            <a:r>
              <a:rPr lang="zh-CN" altLang="en-US" sz="2000" dirty="0"/>
              <a:t>可作用于</a:t>
            </a:r>
            <a:r>
              <a:rPr lang="en-US" altLang="zh-CN" sz="2000" dirty="0"/>
              <a:t>mRNA</a:t>
            </a:r>
            <a:r>
              <a:rPr lang="zh-CN" altLang="en-US" sz="2000" dirty="0"/>
              <a:t>的任何部位</a:t>
            </a:r>
            <a:r>
              <a:rPr lang="zh-CN" altLang="en-US" sz="2000" dirty="0" smtClean="0"/>
              <a:t>；</a:t>
            </a:r>
            <a:endParaRPr lang="en-US" altLang="zh-CN" sz="2000" dirty="0" smtClean="0"/>
          </a:p>
          <a:p>
            <a:pPr marL="514350" indent="-514350" eaLnBrk="1" hangingPunct="1">
              <a:spcBef>
                <a:spcPts val="0"/>
              </a:spcBef>
              <a:buFont typeface="+mj-lt"/>
              <a:buAutoNum type="arabicPeriod"/>
              <a:defRPr/>
            </a:pPr>
            <a:r>
              <a:rPr lang="zh-CN" altLang="en-US" sz="2400" dirty="0"/>
              <a:t>与靶基因的</a:t>
            </a:r>
            <a:r>
              <a:rPr lang="zh-CN" altLang="en-US" sz="2400" dirty="0" smtClean="0"/>
              <a:t>互补性</a:t>
            </a:r>
            <a:endParaRPr lang="en-US" altLang="zh-CN" sz="2400" dirty="0" smtClean="0"/>
          </a:p>
          <a:p>
            <a:pPr marL="914400" lvl="1" indent="-514350" eaLnBrk="1" hangingPunct="1">
              <a:spcBef>
                <a:spcPts val="0"/>
              </a:spcBef>
              <a:defRPr/>
            </a:pPr>
            <a:r>
              <a:rPr lang="en-US" altLang="zh-CN" sz="2000" dirty="0" err="1" smtClean="0"/>
              <a:t>miRNA</a:t>
            </a:r>
            <a:r>
              <a:rPr lang="zh-CN" altLang="en-US" sz="2000" dirty="0" smtClean="0"/>
              <a:t>不完全互补，存在错配，特异性较低；而</a:t>
            </a:r>
            <a:r>
              <a:rPr lang="en-US" altLang="zh-CN" sz="2000" dirty="0" err="1" smtClean="0"/>
              <a:t>siRNA</a:t>
            </a:r>
            <a:r>
              <a:rPr lang="zh-CN" altLang="en-US" sz="2000" dirty="0" smtClean="0"/>
              <a:t>一般要求完全互补，一个碱基的突变容易引起</a:t>
            </a:r>
            <a:r>
              <a:rPr lang="en-US" altLang="zh-CN" sz="2000" dirty="0" err="1" smtClean="0"/>
              <a:t>RNAi</a:t>
            </a:r>
            <a:r>
              <a:rPr lang="zh-CN" altLang="en-US" sz="2000" dirty="0" smtClean="0"/>
              <a:t>沉默效应的改变；</a:t>
            </a:r>
            <a:endParaRPr lang="en-US" altLang="zh-CN" sz="2000" dirty="0"/>
          </a:p>
          <a:p>
            <a:pPr marL="514350" indent="-514350" eaLnBrk="1" hangingPunct="1">
              <a:spcBef>
                <a:spcPts val="0"/>
              </a:spcBef>
              <a:defRPr/>
            </a:pPr>
            <a:endParaRPr lang="zh-CN" altLang="en-US" sz="2400" dirty="0"/>
          </a:p>
        </p:txBody>
      </p:sp>
      <p:sp>
        <p:nvSpPr>
          <p:cNvPr id="3" name="标题 2"/>
          <p:cNvSpPr>
            <a:spLocks noGrp="1"/>
          </p:cNvSpPr>
          <p:nvPr>
            <p:ph type="title"/>
          </p:nvPr>
        </p:nvSpPr>
        <p:spPr/>
        <p:txBody>
          <a:bodyPr/>
          <a:lstStyle/>
          <a:p>
            <a:pPr eaLnBrk="1" hangingPunct="1">
              <a:defRPr/>
            </a:pPr>
            <a:r>
              <a:rPr lang="en-US" altLang="zh-CN" sz="3600" dirty="0" err="1"/>
              <a:t>miRNA</a:t>
            </a:r>
            <a:r>
              <a:rPr lang="en-US" altLang="zh-CN" sz="3600" dirty="0"/>
              <a:t> and </a:t>
            </a:r>
            <a:r>
              <a:rPr lang="en-US" altLang="zh-CN" sz="3600" dirty="0" err="1" smtClean="0"/>
              <a:t>siRNA</a:t>
            </a:r>
            <a:r>
              <a:rPr lang="zh-CN" altLang="en-US" sz="3600" dirty="0" smtClean="0"/>
              <a:t>的不同点</a:t>
            </a:r>
            <a:endParaRPr lang="zh-CN" altLang="en-US" sz="3600" dirty="0"/>
          </a:p>
        </p:txBody>
      </p:sp>
      <p:sp>
        <p:nvSpPr>
          <p:cNvPr id="55300" name="日期占位符 3"/>
          <p:cNvSpPr>
            <a:spLocks noGrp="1"/>
          </p:cNvSpPr>
          <p:nvPr>
            <p:ph type="dt" sz="quarter" idx="10"/>
          </p:nvPr>
        </p:nvSpPr>
        <p:spPr/>
        <p:txBody>
          <a:bodyPr/>
          <a:lstStyle/>
          <a:p>
            <a:pPr fontAlgn="base">
              <a:spcBef>
                <a:spcPct val="0"/>
              </a:spcBef>
              <a:spcAft>
                <a:spcPct val="0"/>
              </a:spcAft>
              <a:defRPr/>
            </a:pPr>
            <a:fld id="{1E8FF1ED-1BB6-48E7-A048-275514036BCD}" type="datetime1">
              <a:rPr lang="zh-CN" altLang="en-US" smtClean="0"/>
              <a:pPr fontAlgn="base">
                <a:spcBef>
                  <a:spcPct val="0"/>
                </a:spcBef>
                <a:spcAft>
                  <a:spcPct val="0"/>
                </a:spcAft>
                <a:defRPr/>
              </a:pPr>
              <a:t>2018/11/28</a:t>
            </a:fld>
            <a:endParaRPr lang="zh-CN" altLang="en-US" smtClean="0"/>
          </a:p>
        </p:txBody>
      </p:sp>
      <p:sp>
        <p:nvSpPr>
          <p:cNvPr id="55301"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55302" name="灯片编号占位符 5"/>
          <p:cNvSpPr>
            <a:spLocks noGrp="1"/>
          </p:cNvSpPr>
          <p:nvPr>
            <p:ph type="sldNum" sz="quarter" idx="12"/>
          </p:nvPr>
        </p:nvSpPr>
        <p:spPr/>
        <p:txBody>
          <a:bodyPr/>
          <a:lstStyle/>
          <a:p>
            <a:pPr fontAlgn="base">
              <a:spcBef>
                <a:spcPct val="0"/>
              </a:spcBef>
              <a:spcAft>
                <a:spcPct val="0"/>
              </a:spcAft>
              <a:defRPr/>
            </a:pPr>
            <a:fld id="{FD444E26-BA2A-4208-BB66-24B8C6D5A433}" type="slidenum">
              <a:rPr lang="zh-CN" altLang="en-US" smtClean="0"/>
              <a:pPr fontAlgn="base">
                <a:spcBef>
                  <a:spcPct val="0"/>
                </a:spcBef>
                <a:spcAft>
                  <a:spcPct val="0"/>
                </a:spcAft>
                <a:defRPr/>
              </a:pPr>
              <a:t>29</a:t>
            </a:fld>
            <a:endParaRPr lang="zh-CN" altLang="en-US" smtClean="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一、蛋白质合成速率的调节</a:t>
            </a:r>
            <a:endParaRPr lang="zh-CN" altLang="en-US" dirty="0"/>
          </a:p>
        </p:txBody>
      </p:sp>
      <p:sp>
        <p:nvSpPr>
          <p:cNvPr id="3" name="内容占位符 2"/>
          <p:cNvSpPr>
            <a:spLocks noGrp="1"/>
          </p:cNvSpPr>
          <p:nvPr>
            <p:ph idx="1"/>
          </p:nvPr>
        </p:nvSpPr>
        <p:spPr/>
        <p:txBody>
          <a:bodyPr>
            <a:normAutofit fontScale="92500" lnSpcReduction="10000"/>
          </a:bodyPr>
          <a:lstStyle/>
          <a:p>
            <a:pPr eaLnBrk="1" hangingPunct="1">
              <a:defRPr/>
            </a:pPr>
            <a:r>
              <a:rPr lang="zh-CN" altLang="en-US" dirty="0"/>
              <a:t>在蛋白质生物合成的起始反应中主要涉及到细胞中的四种</a:t>
            </a:r>
            <a:r>
              <a:rPr lang="zh-CN" altLang="en-US" dirty="0" smtClean="0"/>
              <a:t>装置</a:t>
            </a:r>
            <a:r>
              <a:rPr lang="en-US" altLang="zh-CN" dirty="0" smtClean="0"/>
              <a:t>:</a:t>
            </a:r>
          </a:p>
          <a:p>
            <a:pPr marL="971550" lvl="1" indent="-514350" eaLnBrk="1" hangingPunct="1">
              <a:buFont typeface="+mj-ea"/>
              <a:buAutoNum type="circleNumDbPlain"/>
              <a:defRPr/>
            </a:pPr>
            <a:r>
              <a:rPr lang="zh-CN" altLang="en-US" dirty="0" smtClean="0"/>
              <a:t>核糖体</a:t>
            </a:r>
            <a:r>
              <a:rPr lang="en-US" altLang="zh-CN" dirty="0"/>
              <a:t>,</a:t>
            </a:r>
            <a:r>
              <a:rPr lang="zh-CN" altLang="en-US" dirty="0"/>
              <a:t>它是蛋白质生物合成的场所</a:t>
            </a:r>
            <a:r>
              <a:rPr lang="en-US" altLang="zh-CN" dirty="0" smtClean="0"/>
              <a:t>;</a:t>
            </a:r>
          </a:p>
          <a:p>
            <a:pPr marL="971550" lvl="1" indent="-514350" eaLnBrk="1" hangingPunct="1">
              <a:buFont typeface="+mj-ea"/>
              <a:buAutoNum type="circleNumDbPlain"/>
              <a:defRPr/>
            </a:pPr>
            <a:r>
              <a:rPr lang="zh-CN" altLang="en-US" dirty="0" smtClean="0"/>
              <a:t>蛋白质</a:t>
            </a:r>
            <a:r>
              <a:rPr lang="zh-CN" altLang="en-US" dirty="0"/>
              <a:t>合成的模板</a:t>
            </a:r>
            <a:r>
              <a:rPr lang="en-US" altLang="zh-CN" dirty="0" smtClean="0"/>
              <a:t>mRNA</a:t>
            </a:r>
            <a:r>
              <a:rPr lang="zh-CN" altLang="en-US" dirty="0" smtClean="0"/>
              <a:t>，它</a:t>
            </a:r>
            <a:r>
              <a:rPr lang="zh-CN" altLang="en-US" dirty="0"/>
              <a:t>是传递基因信息的媒介</a:t>
            </a:r>
            <a:r>
              <a:rPr lang="en-US" altLang="zh-CN" dirty="0" smtClean="0"/>
              <a:t>;</a:t>
            </a:r>
          </a:p>
          <a:p>
            <a:pPr marL="971550" lvl="1" indent="-514350" eaLnBrk="1" hangingPunct="1">
              <a:buFont typeface="+mj-ea"/>
              <a:buAutoNum type="circleNumDbPlain"/>
              <a:defRPr/>
            </a:pPr>
            <a:r>
              <a:rPr lang="zh-CN" altLang="en-US" dirty="0" smtClean="0"/>
              <a:t>可溶性</a:t>
            </a:r>
            <a:r>
              <a:rPr lang="zh-CN" altLang="en-US" dirty="0"/>
              <a:t>蛋白</a:t>
            </a:r>
            <a:r>
              <a:rPr lang="zh-CN" altLang="en-US" dirty="0" smtClean="0"/>
              <a:t>因子，这</a:t>
            </a:r>
            <a:r>
              <a:rPr lang="zh-CN" altLang="en-US" dirty="0"/>
              <a:t>是蛋白质生物合成起始物形成所必需的因子</a:t>
            </a:r>
            <a:r>
              <a:rPr lang="en-US" altLang="zh-CN" dirty="0" smtClean="0"/>
              <a:t>;</a:t>
            </a:r>
          </a:p>
          <a:p>
            <a:pPr marL="971550" lvl="1" indent="-514350" eaLnBrk="1" hangingPunct="1">
              <a:buFont typeface="+mj-ea"/>
              <a:buAutoNum type="circleNumDbPlain"/>
              <a:defRPr/>
            </a:pPr>
            <a:r>
              <a:rPr lang="en-US" altLang="zh-CN" dirty="0" err="1" smtClean="0"/>
              <a:t>tRNA</a:t>
            </a:r>
            <a:r>
              <a:rPr lang="zh-CN" altLang="en-US" dirty="0"/>
              <a:t>，</a:t>
            </a:r>
            <a:r>
              <a:rPr lang="zh-CN" altLang="en-US" dirty="0" smtClean="0"/>
              <a:t>它</a:t>
            </a:r>
            <a:r>
              <a:rPr lang="zh-CN" altLang="en-US" dirty="0"/>
              <a:t>是氨基酸的携带者</a:t>
            </a:r>
            <a:r>
              <a:rPr lang="zh-CN" altLang="en-US" dirty="0" smtClean="0"/>
              <a:t>。</a:t>
            </a:r>
            <a:endParaRPr lang="en-US" altLang="zh-CN" dirty="0" smtClean="0"/>
          </a:p>
          <a:p>
            <a:pPr eaLnBrk="1" hangingPunct="1">
              <a:defRPr/>
            </a:pPr>
            <a:r>
              <a:rPr lang="zh-CN" altLang="en-US" dirty="0" smtClean="0"/>
              <a:t>只有</a:t>
            </a:r>
            <a:r>
              <a:rPr lang="zh-CN" altLang="en-US" dirty="0"/>
              <a:t>这些装置和谐统一才能完成蛋白质的合成。</a:t>
            </a:r>
          </a:p>
          <a:p>
            <a:pPr eaLnBrk="1" hangingPunct="1">
              <a:defRPr/>
            </a:pPr>
            <a:endParaRPr lang="zh-CN" altLang="en-US" dirty="0"/>
          </a:p>
          <a:p>
            <a:pPr eaLnBrk="1" hangingPunct="1">
              <a:defRPr/>
            </a:pPr>
            <a:endParaRPr lang="zh-CN" altLang="en-US" dirty="0"/>
          </a:p>
        </p:txBody>
      </p:sp>
      <p:sp>
        <p:nvSpPr>
          <p:cNvPr id="22532" name="日期占位符 3"/>
          <p:cNvSpPr>
            <a:spLocks noGrp="1"/>
          </p:cNvSpPr>
          <p:nvPr>
            <p:ph type="dt" sz="quarter" idx="10"/>
          </p:nvPr>
        </p:nvSpPr>
        <p:spPr/>
        <p:txBody>
          <a:bodyPr/>
          <a:lstStyle/>
          <a:p>
            <a:pPr fontAlgn="base">
              <a:spcBef>
                <a:spcPct val="0"/>
              </a:spcBef>
              <a:spcAft>
                <a:spcPct val="0"/>
              </a:spcAft>
              <a:defRPr/>
            </a:pPr>
            <a:fld id="{27D68483-CCBC-4BA1-9DE1-2EF5D45F455F}" type="datetime1">
              <a:rPr lang="zh-CN" altLang="en-US" smtClean="0"/>
              <a:pPr fontAlgn="base">
                <a:spcBef>
                  <a:spcPct val="0"/>
                </a:spcBef>
                <a:spcAft>
                  <a:spcPct val="0"/>
                </a:spcAft>
                <a:defRPr/>
              </a:pPr>
              <a:t>2018/11/28</a:t>
            </a:fld>
            <a:endParaRPr lang="zh-CN" altLang="en-US" smtClean="0"/>
          </a:p>
        </p:txBody>
      </p:sp>
      <p:sp>
        <p:nvSpPr>
          <p:cNvPr id="22533"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22534" name="灯片编号占位符 5"/>
          <p:cNvSpPr>
            <a:spLocks noGrp="1"/>
          </p:cNvSpPr>
          <p:nvPr>
            <p:ph type="sldNum" sz="quarter" idx="12"/>
          </p:nvPr>
        </p:nvSpPr>
        <p:spPr/>
        <p:txBody>
          <a:bodyPr/>
          <a:lstStyle/>
          <a:p>
            <a:pPr fontAlgn="base">
              <a:spcBef>
                <a:spcPct val="0"/>
              </a:spcBef>
              <a:spcAft>
                <a:spcPct val="0"/>
              </a:spcAft>
              <a:defRPr/>
            </a:pPr>
            <a:fld id="{83D2F73C-E670-4CFE-A003-D5C7E219662E}" type="slidenum">
              <a:rPr lang="zh-CN" altLang="en-US" smtClean="0"/>
              <a:pPr fontAlgn="base">
                <a:spcBef>
                  <a:spcPct val="0"/>
                </a:spcBef>
                <a:spcAft>
                  <a:spcPct val="0"/>
                </a:spcAft>
                <a:defRPr/>
              </a:pPr>
              <a:t>3</a:t>
            </a:fld>
            <a:endParaRPr lang="zh-CN" altLang="en-US" smtClean="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marL="514350" indent="-514350" eaLnBrk="1" hangingPunct="1">
              <a:buFont typeface="+mj-lt"/>
              <a:buAutoNum type="arabicPeriod" startAt="5"/>
              <a:defRPr/>
            </a:pPr>
            <a:r>
              <a:rPr lang="zh-CN" altLang="en-US" dirty="0"/>
              <a:t>在作用方式上</a:t>
            </a:r>
          </a:p>
          <a:p>
            <a:pPr lvl="1" eaLnBrk="1" hangingPunct="1">
              <a:defRPr/>
            </a:pPr>
            <a:r>
              <a:rPr lang="en-US" altLang="zh-CN" dirty="0" err="1"/>
              <a:t>miRNA</a:t>
            </a:r>
            <a:r>
              <a:rPr lang="zh-CN" altLang="en-US" dirty="0"/>
              <a:t>可抑制靶标基因的翻译，也可导致靶标基因降解，即在转录水平后和翻译水平起作用；</a:t>
            </a:r>
          </a:p>
          <a:p>
            <a:pPr lvl="1" eaLnBrk="1" hangingPunct="1">
              <a:defRPr/>
            </a:pPr>
            <a:r>
              <a:rPr lang="zh-CN" altLang="en-US" dirty="0"/>
              <a:t>而</a:t>
            </a:r>
            <a:r>
              <a:rPr lang="en-US" altLang="zh-CN" dirty="0" err="1"/>
              <a:t>siRNA</a:t>
            </a:r>
            <a:r>
              <a:rPr lang="zh-CN" altLang="en-US" dirty="0"/>
              <a:t>只能导致靶标基因的降解，引起</a:t>
            </a:r>
            <a:r>
              <a:rPr lang="en-US" altLang="zh-CN" dirty="0"/>
              <a:t>mRNA</a:t>
            </a:r>
            <a:r>
              <a:rPr lang="zh-CN" altLang="en-US" dirty="0"/>
              <a:t>的破坏，抑制了其</a:t>
            </a:r>
            <a:r>
              <a:rPr lang="en-US" altLang="zh-CN" dirty="0"/>
              <a:t>mRNA</a:t>
            </a:r>
            <a:r>
              <a:rPr lang="zh-CN" altLang="en-US" dirty="0"/>
              <a:t>的翻译，即为转录水平后调控；</a:t>
            </a:r>
          </a:p>
          <a:p>
            <a:pPr marL="514350" indent="-514350" eaLnBrk="1" hangingPunct="1">
              <a:buFont typeface="+mj-lt"/>
              <a:buAutoNum type="arabicPeriod" startAt="6"/>
              <a:defRPr/>
            </a:pPr>
            <a:r>
              <a:rPr lang="zh-CN" altLang="en-US" dirty="0" smtClean="0"/>
              <a:t>生物学功能</a:t>
            </a:r>
            <a:endParaRPr lang="en-US" altLang="zh-CN" dirty="0" smtClean="0"/>
          </a:p>
          <a:p>
            <a:pPr marL="914400" lvl="1" indent="-514350" eaLnBrk="1" hangingPunct="1">
              <a:defRPr/>
            </a:pPr>
            <a:r>
              <a:rPr lang="en-US" altLang="zh-CN" dirty="0" err="1" smtClean="0"/>
              <a:t>miRNA</a:t>
            </a:r>
            <a:r>
              <a:rPr lang="zh-CN" altLang="en-US" dirty="0"/>
              <a:t>主要在发育过程中起作用，调节内源基因表达，而</a:t>
            </a:r>
            <a:r>
              <a:rPr lang="en-US" altLang="zh-CN" dirty="0" err="1"/>
              <a:t>siRNA</a:t>
            </a:r>
            <a:r>
              <a:rPr lang="zh-CN" altLang="en-US" dirty="0"/>
              <a:t>不参与生物生长，是</a:t>
            </a:r>
            <a:r>
              <a:rPr lang="en-US" altLang="zh-CN" dirty="0" err="1"/>
              <a:t>RNAi</a:t>
            </a:r>
            <a:r>
              <a:rPr lang="zh-CN" altLang="en-US" dirty="0"/>
              <a:t>的产物，原始作用是抑制转座子活性和病毒</a:t>
            </a:r>
            <a:r>
              <a:rPr lang="zh-CN" altLang="en-US" dirty="0" smtClean="0"/>
              <a:t>感染</a:t>
            </a:r>
            <a:endParaRPr lang="en-US" altLang="zh-CN" dirty="0" smtClean="0"/>
          </a:p>
          <a:p>
            <a:pPr marL="514350" indent="-514350" eaLnBrk="1" hangingPunct="1">
              <a:buFont typeface="+mj-lt"/>
              <a:buAutoNum type="arabicPeriod" startAt="6"/>
              <a:defRPr/>
            </a:pPr>
            <a:r>
              <a:rPr lang="zh-CN" altLang="en-US" dirty="0"/>
              <a:t>进化</a:t>
            </a:r>
            <a:r>
              <a:rPr lang="zh-CN" altLang="en-US" dirty="0" smtClean="0"/>
              <a:t>关系</a:t>
            </a:r>
            <a:endParaRPr lang="en-US" altLang="zh-CN" dirty="0" smtClean="0"/>
          </a:p>
          <a:p>
            <a:pPr marL="914400" lvl="1" indent="-514350" eaLnBrk="1" hangingPunct="1">
              <a:defRPr/>
            </a:pPr>
            <a:r>
              <a:rPr lang="en-US" altLang="zh-CN" dirty="0" smtClean="0">
                <a:latin typeface="宋体"/>
                <a:ea typeface="宋体"/>
              </a:rPr>
              <a:t>① </a:t>
            </a:r>
            <a:r>
              <a:rPr lang="en-US" altLang="zh-CN" dirty="0" err="1" smtClean="0"/>
              <a:t>siRNA</a:t>
            </a:r>
            <a:r>
              <a:rPr lang="zh-CN" altLang="en-US" dirty="0" smtClean="0"/>
              <a:t>是</a:t>
            </a:r>
            <a:r>
              <a:rPr lang="en-US" altLang="zh-CN" dirty="0" err="1" smtClean="0"/>
              <a:t>miRNA</a:t>
            </a:r>
            <a:r>
              <a:rPr lang="zh-CN" altLang="en-US" dirty="0" smtClean="0"/>
              <a:t>的补充说；</a:t>
            </a:r>
            <a:r>
              <a:rPr lang="zh-CN" altLang="en-US" dirty="0" smtClean="0">
                <a:latin typeface="宋体"/>
                <a:ea typeface="宋体"/>
              </a:rPr>
              <a:t>② </a:t>
            </a:r>
            <a:r>
              <a:rPr lang="en-US" altLang="zh-CN" dirty="0" err="1" smtClean="0"/>
              <a:t>miRNA</a:t>
            </a:r>
            <a:r>
              <a:rPr lang="zh-CN" altLang="en-US" dirty="0" smtClean="0"/>
              <a:t>在进化中替代了</a:t>
            </a:r>
            <a:r>
              <a:rPr lang="en-US" altLang="zh-CN" dirty="0" err="1" smtClean="0"/>
              <a:t>siRNA</a:t>
            </a:r>
            <a:r>
              <a:rPr lang="zh-CN" altLang="en-US" dirty="0" smtClean="0"/>
              <a:t>说。</a:t>
            </a:r>
            <a:endParaRPr lang="zh-CN" altLang="en-US" dirty="0"/>
          </a:p>
          <a:p>
            <a:pPr eaLnBrk="1" hangingPunct="1">
              <a:defRPr/>
            </a:pPr>
            <a:endParaRPr lang="zh-CN" altLang="en-US" dirty="0"/>
          </a:p>
        </p:txBody>
      </p:sp>
      <p:sp>
        <p:nvSpPr>
          <p:cNvPr id="3" name="标题 2"/>
          <p:cNvSpPr>
            <a:spLocks noGrp="1"/>
          </p:cNvSpPr>
          <p:nvPr>
            <p:ph type="title"/>
          </p:nvPr>
        </p:nvSpPr>
        <p:spPr/>
        <p:txBody>
          <a:bodyPr/>
          <a:lstStyle/>
          <a:p>
            <a:pPr eaLnBrk="1" hangingPunct="1">
              <a:defRPr/>
            </a:pPr>
            <a:endParaRPr lang="zh-CN" altLang="en-US"/>
          </a:p>
        </p:txBody>
      </p:sp>
      <p:sp>
        <p:nvSpPr>
          <p:cNvPr id="56324" name="日期占位符 3"/>
          <p:cNvSpPr>
            <a:spLocks noGrp="1"/>
          </p:cNvSpPr>
          <p:nvPr>
            <p:ph type="dt" sz="quarter" idx="10"/>
          </p:nvPr>
        </p:nvSpPr>
        <p:spPr/>
        <p:txBody>
          <a:bodyPr/>
          <a:lstStyle/>
          <a:p>
            <a:pPr fontAlgn="base">
              <a:spcBef>
                <a:spcPct val="0"/>
              </a:spcBef>
              <a:spcAft>
                <a:spcPct val="0"/>
              </a:spcAft>
              <a:defRPr/>
            </a:pPr>
            <a:fld id="{3B802B5E-7CE2-49EC-ACE6-0577EB8BC543}" type="datetime1">
              <a:rPr lang="zh-CN" altLang="en-US" smtClean="0"/>
              <a:pPr fontAlgn="base">
                <a:spcBef>
                  <a:spcPct val="0"/>
                </a:spcBef>
                <a:spcAft>
                  <a:spcPct val="0"/>
                </a:spcAft>
                <a:defRPr/>
              </a:pPr>
              <a:t>2018/11/28</a:t>
            </a:fld>
            <a:endParaRPr lang="zh-CN" altLang="en-US" smtClean="0"/>
          </a:p>
        </p:txBody>
      </p:sp>
      <p:sp>
        <p:nvSpPr>
          <p:cNvPr id="56325"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56326" name="灯片编号占位符 5"/>
          <p:cNvSpPr>
            <a:spLocks noGrp="1"/>
          </p:cNvSpPr>
          <p:nvPr>
            <p:ph type="sldNum" sz="quarter" idx="12"/>
          </p:nvPr>
        </p:nvSpPr>
        <p:spPr/>
        <p:txBody>
          <a:bodyPr/>
          <a:lstStyle/>
          <a:p>
            <a:pPr fontAlgn="base">
              <a:spcBef>
                <a:spcPct val="0"/>
              </a:spcBef>
              <a:spcAft>
                <a:spcPct val="0"/>
              </a:spcAft>
              <a:defRPr/>
            </a:pPr>
            <a:fld id="{7DB85FE6-11D7-4C1A-BD8E-3A77E2EED5C1}" type="slidenum">
              <a:rPr lang="zh-CN" altLang="en-US" smtClean="0"/>
              <a:pPr fontAlgn="base">
                <a:spcBef>
                  <a:spcPct val="0"/>
                </a:spcBef>
                <a:spcAft>
                  <a:spcPct val="0"/>
                </a:spcAft>
                <a:defRPr/>
              </a:pPr>
              <a:t>30</a:t>
            </a:fld>
            <a:endParaRPr lang="zh-CN" altLang="en-US" smtClean="0"/>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eaLnBrk="1" hangingPunct="1">
              <a:defRPr/>
            </a:pPr>
            <a:r>
              <a:rPr lang="zh-CN" altLang="en-US" dirty="0" smtClean="0"/>
              <a:t>细胞内存在</a:t>
            </a:r>
            <a:r>
              <a:rPr lang="en-US" altLang="zh-CN" dirty="0" smtClean="0"/>
              <a:t>4 </a:t>
            </a:r>
            <a:r>
              <a:rPr lang="zh-CN" altLang="en-US" dirty="0"/>
              <a:t>种蛋白质水解</a:t>
            </a:r>
            <a:r>
              <a:rPr lang="zh-CN" altLang="en-US" dirty="0" smtClean="0"/>
              <a:t>体系：</a:t>
            </a:r>
            <a:endParaRPr lang="en-US" altLang="zh-CN" dirty="0" smtClean="0"/>
          </a:p>
          <a:p>
            <a:pPr lvl="1" eaLnBrk="1" hangingPunct="1">
              <a:defRPr/>
            </a:pPr>
            <a:r>
              <a:rPr lang="zh-CN" altLang="en-US" dirty="0" smtClean="0"/>
              <a:t>自噬</a:t>
            </a:r>
            <a:r>
              <a:rPr lang="en-US" altLang="zh-CN" dirty="0"/>
              <a:t>- </a:t>
            </a:r>
            <a:r>
              <a:rPr lang="zh-CN" altLang="en-US" dirty="0"/>
              <a:t>溶酶体</a:t>
            </a:r>
            <a:r>
              <a:rPr lang="zh-CN" altLang="en-US" dirty="0" smtClean="0"/>
              <a:t>体系</a:t>
            </a:r>
            <a:endParaRPr lang="en-US" altLang="zh-CN" dirty="0" smtClean="0"/>
          </a:p>
          <a:p>
            <a:pPr lvl="1" eaLnBrk="1" hangingPunct="1">
              <a:defRPr/>
            </a:pPr>
            <a:r>
              <a:rPr lang="zh-CN" altLang="en-US" dirty="0" smtClean="0"/>
              <a:t>线粒体</a:t>
            </a:r>
            <a:r>
              <a:rPr lang="zh-CN" altLang="en-US" dirty="0"/>
              <a:t>蛋白酶</a:t>
            </a:r>
            <a:r>
              <a:rPr lang="zh-CN" altLang="en-US" dirty="0" smtClean="0"/>
              <a:t>体系</a:t>
            </a:r>
            <a:endParaRPr lang="en-US" altLang="zh-CN" dirty="0" smtClean="0"/>
          </a:p>
          <a:p>
            <a:pPr lvl="1" eaLnBrk="1" hangingPunct="1">
              <a:defRPr/>
            </a:pPr>
            <a:r>
              <a:rPr lang="zh-CN" altLang="en-US" dirty="0" smtClean="0"/>
              <a:t>钙</a:t>
            </a:r>
            <a:r>
              <a:rPr lang="zh-CN" altLang="en-US" dirty="0"/>
              <a:t>依赖蛋白酶</a:t>
            </a:r>
            <a:r>
              <a:rPr lang="zh-CN" altLang="en-US" dirty="0" smtClean="0"/>
              <a:t>体系</a:t>
            </a:r>
            <a:endParaRPr lang="en-US" altLang="zh-CN" dirty="0" smtClean="0"/>
          </a:p>
          <a:p>
            <a:pPr lvl="1" eaLnBrk="1" hangingPunct="1">
              <a:defRPr/>
            </a:pPr>
            <a:r>
              <a:rPr lang="zh-CN" altLang="en-US" dirty="0" smtClean="0"/>
              <a:t>泛</a:t>
            </a:r>
            <a:r>
              <a:rPr lang="zh-CN" altLang="en-US" dirty="0"/>
              <a:t>素</a:t>
            </a:r>
            <a:r>
              <a:rPr lang="en-US" altLang="zh-CN" dirty="0"/>
              <a:t>- </a:t>
            </a:r>
            <a:r>
              <a:rPr lang="zh-CN" altLang="en-US" dirty="0"/>
              <a:t>蛋白酶</a:t>
            </a:r>
            <a:r>
              <a:rPr lang="zh-CN" altLang="en-US" dirty="0" smtClean="0"/>
              <a:t>体系</a:t>
            </a:r>
            <a:endParaRPr lang="en-US" altLang="zh-CN" dirty="0" smtClean="0"/>
          </a:p>
          <a:p>
            <a:pPr eaLnBrk="1" hangingPunct="1">
              <a:defRPr/>
            </a:pPr>
            <a:r>
              <a:rPr lang="zh-CN" altLang="en-US" dirty="0"/>
              <a:t>真核细胞</a:t>
            </a:r>
            <a:r>
              <a:rPr lang="zh-CN" altLang="en-US" dirty="0" smtClean="0"/>
              <a:t>中蛋白质降解主要有两种途径</a:t>
            </a:r>
            <a:endParaRPr lang="en-US" altLang="zh-CN" dirty="0" smtClean="0"/>
          </a:p>
          <a:p>
            <a:pPr lvl="1" eaLnBrk="1" hangingPunct="1">
              <a:defRPr/>
            </a:pPr>
            <a:r>
              <a:rPr lang="zh-CN" altLang="en-US" u="sng" dirty="0" smtClean="0">
                <a:solidFill>
                  <a:srgbClr val="FF0000"/>
                </a:solidFill>
              </a:rPr>
              <a:t>不依赖于</a:t>
            </a:r>
            <a:r>
              <a:rPr lang="en-US" altLang="zh-CN" u="sng" dirty="0" smtClean="0">
                <a:solidFill>
                  <a:srgbClr val="FF0000"/>
                </a:solidFill>
              </a:rPr>
              <a:t>ATP</a:t>
            </a:r>
          </a:p>
          <a:p>
            <a:pPr lvl="2" eaLnBrk="1" hangingPunct="1">
              <a:defRPr/>
            </a:pPr>
            <a:r>
              <a:rPr lang="zh-CN" altLang="en-US" u="sng" dirty="0" smtClean="0">
                <a:solidFill>
                  <a:srgbClr val="FF0000"/>
                </a:solidFill>
              </a:rPr>
              <a:t>溶酶体降解：外来蛋白质、膜蛋白和长寿命蛋白</a:t>
            </a:r>
            <a:endParaRPr lang="en-US" altLang="zh-CN" u="sng" dirty="0" smtClean="0">
              <a:solidFill>
                <a:srgbClr val="FF0000"/>
              </a:solidFill>
            </a:endParaRPr>
          </a:p>
          <a:p>
            <a:pPr lvl="1" eaLnBrk="1" hangingPunct="1">
              <a:defRPr/>
            </a:pPr>
            <a:r>
              <a:rPr lang="zh-CN" altLang="en-US" u="sng" dirty="0" smtClean="0">
                <a:solidFill>
                  <a:srgbClr val="FF0000"/>
                </a:solidFill>
              </a:rPr>
              <a:t>依赖</a:t>
            </a:r>
            <a:r>
              <a:rPr lang="zh-CN" altLang="en-US" u="sng" dirty="0">
                <a:solidFill>
                  <a:srgbClr val="FF0000"/>
                </a:solidFill>
              </a:rPr>
              <a:t>于</a:t>
            </a:r>
            <a:r>
              <a:rPr lang="en-US" altLang="zh-CN" u="sng" dirty="0">
                <a:solidFill>
                  <a:srgbClr val="FF0000"/>
                </a:solidFill>
              </a:rPr>
              <a:t>ATP</a:t>
            </a:r>
          </a:p>
          <a:p>
            <a:pPr lvl="2" eaLnBrk="1" hangingPunct="1">
              <a:defRPr/>
            </a:pPr>
            <a:r>
              <a:rPr lang="zh-CN" altLang="en-US" u="sng" dirty="0" smtClean="0">
                <a:solidFill>
                  <a:srgbClr val="FF0000"/>
                </a:solidFill>
              </a:rPr>
              <a:t>泛素</a:t>
            </a:r>
            <a:r>
              <a:rPr lang="en-US" altLang="zh-CN" u="sng" dirty="0" smtClean="0">
                <a:solidFill>
                  <a:srgbClr val="FF0000"/>
                </a:solidFill>
              </a:rPr>
              <a:t>-</a:t>
            </a:r>
            <a:r>
              <a:rPr lang="zh-CN" altLang="en-US" u="sng" dirty="0" smtClean="0">
                <a:solidFill>
                  <a:srgbClr val="FF0000"/>
                </a:solidFill>
              </a:rPr>
              <a:t>蛋白酶体降解：异常蛋白和短寿命蛋白</a:t>
            </a:r>
            <a:endParaRPr lang="en-US" altLang="zh-CN" u="sng" dirty="0" smtClean="0">
              <a:solidFill>
                <a:srgbClr val="FF0000"/>
              </a:solidFill>
            </a:endParaRPr>
          </a:p>
        </p:txBody>
      </p:sp>
      <p:sp>
        <p:nvSpPr>
          <p:cNvPr id="3" name="标题 2"/>
          <p:cNvSpPr>
            <a:spLocks noGrp="1"/>
          </p:cNvSpPr>
          <p:nvPr>
            <p:ph type="title"/>
          </p:nvPr>
        </p:nvSpPr>
        <p:spPr/>
        <p:txBody>
          <a:bodyPr/>
          <a:lstStyle/>
          <a:p>
            <a:pPr eaLnBrk="1" hangingPunct="1">
              <a:defRPr/>
            </a:pPr>
            <a:r>
              <a:rPr lang="zh-CN" altLang="en-US" dirty="0"/>
              <a:t>二、蛋白质降解速率的调节</a:t>
            </a:r>
          </a:p>
        </p:txBody>
      </p:sp>
      <p:sp>
        <p:nvSpPr>
          <p:cNvPr id="62468" name="日期占位符 3"/>
          <p:cNvSpPr>
            <a:spLocks noGrp="1"/>
          </p:cNvSpPr>
          <p:nvPr>
            <p:ph type="dt" sz="quarter" idx="10"/>
          </p:nvPr>
        </p:nvSpPr>
        <p:spPr/>
        <p:txBody>
          <a:bodyPr/>
          <a:lstStyle/>
          <a:p>
            <a:pPr fontAlgn="base">
              <a:spcBef>
                <a:spcPct val="0"/>
              </a:spcBef>
              <a:spcAft>
                <a:spcPct val="0"/>
              </a:spcAft>
              <a:defRPr/>
            </a:pPr>
            <a:fld id="{1C05C8EC-6307-4187-A0D5-1AC6DCD062A2}" type="datetime1">
              <a:rPr lang="zh-CN" altLang="en-US" smtClean="0"/>
              <a:pPr fontAlgn="base">
                <a:spcBef>
                  <a:spcPct val="0"/>
                </a:spcBef>
                <a:spcAft>
                  <a:spcPct val="0"/>
                </a:spcAft>
                <a:defRPr/>
              </a:pPr>
              <a:t>2018/11/28</a:t>
            </a:fld>
            <a:endParaRPr lang="zh-CN" altLang="en-US" smtClean="0"/>
          </a:p>
        </p:txBody>
      </p:sp>
      <p:sp>
        <p:nvSpPr>
          <p:cNvPr id="62469"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62470" name="灯片编号占位符 5"/>
          <p:cNvSpPr>
            <a:spLocks noGrp="1"/>
          </p:cNvSpPr>
          <p:nvPr>
            <p:ph type="sldNum" sz="quarter" idx="12"/>
          </p:nvPr>
        </p:nvSpPr>
        <p:spPr/>
        <p:txBody>
          <a:bodyPr/>
          <a:lstStyle/>
          <a:p>
            <a:pPr fontAlgn="base">
              <a:spcBef>
                <a:spcPct val="0"/>
              </a:spcBef>
              <a:spcAft>
                <a:spcPct val="0"/>
              </a:spcAft>
              <a:defRPr/>
            </a:pPr>
            <a:fld id="{CAC7FA2F-40A8-4495-AFBD-CD1F50AB89D4}" type="slidenum">
              <a:rPr lang="zh-CN" altLang="en-US" smtClean="0"/>
              <a:pPr fontAlgn="base">
                <a:spcBef>
                  <a:spcPct val="0"/>
                </a:spcBef>
                <a:spcAft>
                  <a:spcPct val="0"/>
                </a:spcAft>
                <a:defRPr/>
              </a:pPr>
              <a:t>31</a:t>
            </a:fld>
            <a:endParaRPr lang="zh-CN" altLang="en-US" smtClean="0"/>
          </a:p>
        </p:txBody>
      </p:sp>
    </p:spTree>
    <p:extLst>
      <p:ext uri="{BB962C8B-B14F-4D97-AF65-F5344CB8AC3E}">
        <p14:creationId xmlns="" xmlns:p14="http://schemas.microsoft.com/office/powerpoint/2010/main" val="3265534584"/>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800" y="1554163"/>
            <a:ext cx="7772400" cy="2376487"/>
          </a:xfrm>
        </p:spPr>
        <p:txBody>
          <a:bodyPr>
            <a:normAutofit fontScale="85000" lnSpcReduction="20000"/>
          </a:bodyPr>
          <a:lstStyle/>
          <a:p>
            <a:pPr eaLnBrk="1" hangingPunct="1">
              <a:defRPr/>
            </a:pPr>
            <a:r>
              <a:rPr lang="en-US" altLang="zh-CN" dirty="0" smtClean="0"/>
              <a:t>Lon</a:t>
            </a:r>
            <a:r>
              <a:rPr lang="zh-CN" altLang="en-US" dirty="0"/>
              <a:t>蛋白酶</a:t>
            </a:r>
            <a:r>
              <a:rPr lang="zh-CN" altLang="en-US" dirty="0" smtClean="0"/>
              <a:t>主要存在原核生物</a:t>
            </a:r>
            <a:r>
              <a:rPr lang="zh-CN" altLang="en-US" dirty="0"/>
              <a:t>的胞质以及真核生物的线粒体和过氧化物酶体</a:t>
            </a:r>
            <a:r>
              <a:rPr lang="zh-CN" altLang="en-US" dirty="0" smtClean="0"/>
              <a:t>中；</a:t>
            </a:r>
            <a:endParaRPr lang="en-US" altLang="zh-CN" dirty="0" smtClean="0"/>
          </a:p>
          <a:p>
            <a:pPr eaLnBrk="1" hangingPunct="1">
              <a:defRPr/>
            </a:pPr>
            <a:r>
              <a:rPr lang="en-US" altLang="zh-CN" dirty="0"/>
              <a:t>Lon</a:t>
            </a:r>
            <a:r>
              <a:rPr lang="zh-CN" altLang="en-US" dirty="0"/>
              <a:t>作为一种多功能蛋白酶</a:t>
            </a:r>
            <a:r>
              <a:rPr lang="en-US" altLang="zh-CN" dirty="0"/>
              <a:t>, </a:t>
            </a:r>
            <a:r>
              <a:rPr lang="zh-CN" altLang="en-US" dirty="0"/>
              <a:t>对线粒体的</a:t>
            </a:r>
            <a:r>
              <a:rPr lang="zh-CN" altLang="en-US" dirty="0" smtClean="0"/>
              <a:t>多种功能</a:t>
            </a:r>
            <a:r>
              <a:rPr lang="zh-CN" altLang="en-US" dirty="0"/>
              <a:t>起着重要的调控作用</a:t>
            </a:r>
            <a:r>
              <a:rPr lang="en-US" altLang="zh-CN" dirty="0"/>
              <a:t>, </a:t>
            </a:r>
            <a:r>
              <a:rPr lang="zh-CN" altLang="en-US" dirty="0"/>
              <a:t>包括呼吸链蛋白</a:t>
            </a:r>
            <a:r>
              <a:rPr lang="zh-CN" altLang="en-US" dirty="0" smtClean="0"/>
              <a:t>复合体的</a:t>
            </a:r>
            <a:r>
              <a:rPr lang="zh-CN" altLang="en-US" dirty="0"/>
              <a:t>组装、异常和受损伤蛋白质的降解、</a:t>
            </a:r>
            <a:r>
              <a:rPr lang="en-US" altLang="zh-CN" dirty="0" err="1"/>
              <a:t>mtDNA</a:t>
            </a:r>
            <a:r>
              <a:rPr lang="zh-CN" altLang="en-US" dirty="0" smtClean="0"/>
              <a:t>完整性</a:t>
            </a:r>
            <a:r>
              <a:rPr lang="zh-CN" altLang="en-US" dirty="0"/>
              <a:t>的</a:t>
            </a:r>
            <a:r>
              <a:rPr lang="zh-CN" altLang="en-US" dirty="0" smtClean="0"/>
              <a:t>维持；</a:t>
            </a:r>
            <a:endParaRPr lang="en-US" altLang="zh-CN" dirty="0" smtClean="0"/>
          </a:p>
        </p:txBody>
      </p:sp>
      <p:sp>
        <p:nvSpPr>
          <p:cNvPr id="3" name="标题 2"/>
          <p:cNvSpPr>
            <a:spLocks noGrp="1"/>
          </p:cNvSpPr>
          <p:nvPr>
            <p:ph type="title"/>
          </p:nvPr>
        </p:nvSpPr>
        <p:spPr/>
        <p:txBody>
          <a:bodyPr/>
          <a:lstStyle/>
          <a:p>
            <a:pPr eaLnBrk="1" hangingPunct="1">
              <a:defRPr/>
            </a:pPr>
            <a:r>
              <a:rPr lang="zh-CN" altLang="en-US" sz="4000" dirty="0"/>
              <a:t>线粒体蛋白酶体系</a:t>
            </a:r>
            <a:br>
              <a:rPr lang="zh-CN" altLang="en-US" sz="4000" dirty="0"/>
            </a:br>
            <a:r>
              <a:rPr lang="en-US" altLang="zh-CN" sz="4000" dirty="0" smtClean="0"/>
              <a:t>-Lon</a:t>
            </a:r>
            <a:r>
              <a:rPr lang="zh-CN" altLang="en-US" sz="4000" dirty="0" smtClean="0"/>
              <a:t>蛋白酶</a:t>
            </a:r>
            <a:r>
              <a:rPr lang="en-US" altLang="zh-CN" sz="4000" dirty="0" smtClean="0"/>
              <a:t>-</a:t>
            </a:r>
            <a:endParaRPr lang="zh-CN" altLang="en-US" sz="4000" dirty="0"/>
          </a:p>
        </p:txBody>
      </p:sp>
      <p:sp>
        <p:nvSpPr>
          <p:cNvPr id="63492" name="日期占位符 3"/>
          <p:cNvSpPr>
            <a:spLocks noGrp="1"/>
          </p:cNvSpPr>
          <p:nvPr>
            <p:ph type="dt" sz="quarter" idx="10"/>
          </p:nvPr>
        </p:nvSpPr>
        <p:spPr/>
        <p:txBody>
          <a:bodyPr/>
          <a:lstStyle/>
          <a:p>
            <a:pPr fontAlgn="base">
              <a:spcBef>
                <a:spcPct val="0"/>
              </a:spcBef>
              <a:spcAft>
                <a:spcPct val="0"/>
              </a:spcAft>
              <a:defRPr/>
            </a:pPr>
            <a:fld id="{D9F25DE5-0682-4E8E-8ECF-E562AB4E153F}" type="datetime1">
              <a:rPr lang="zh-CN" altLang="en-US" smtClean="0"/>
              <a:pPr fontAlgn="base">
                <a:spcBef>
                  <a:spcPct val="0"/>
                </a:spcBef>
                <a:spcAft>
                  <a:spcPct val="0"/>
                </a:spcAft>
                <a:defRPr/>
              </a:pPr>
              <a:t>2018/11/28</a:t>
            </a:fld>
            <a:endParaRPr lang="zh-CN" altLang="en-US" smtClean="0"/>
          </a:p>
        </p:txBody>
      </p:sp>
      <p:sp>
        <p:nvSpPr>
          <p:cNvPr id="63493"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63494" name="灯片编号占位符 5"/>
          <p:cNvSpPr>
            <a:spLocks noGrp="1"/>
          </p:cNvSpPr>
          <p:nvPr>
            <p:ph type="sldNum" sz="quarter" idx="12"/>
          </p:nvPr>
        </p:nvSpPr>
        <p:spPr/>
        <p:txBody>
          <a:bodyPr/>
          <a:lstStyle/>
          <a:p>
            <a:pPr fontAlgn="base">
              <a:spcBef>
                <a:spcPct val="0"/>
              </a:spcBef>
              <a:spcAft>
                <a:spcPct val="0"/>
              </a:spcAft>
              <a:defRPr/>
            </a:pPr>
            <a:fld id="{FDEE39E0-5858-4DE1-8884-F72DC32453AB}" type="slidenum">
              <a:rPr lang="zh-CN" altLang="en-US" smtClean="0"/>
              <a:pPr fontAlgn="base">
                <a:spcBef>
                  <a:spcPct val="0"/>
                </a:spcBef>
                <a:spcAft>
                  <a:spcPct val="0"/>
                </a:spcAft>
                <a:defRPr/>
              </a:pPr>
              <a:t>32</a:t>
            </a:fld>
            <a:endParaRPr lang="zh-CN" altLang="en-US" smtClean="0"/>
          </a:p>
        </p:txBody>
      </p:sp>
      <p:grpSp>
        <p:nvGrpSpPr>
          <p:cNvPr id="66567" name="组合 26"/>
          <p:cNvGrpSpPr>
            <a:grpSpLocks/>
          </p:cNvGrpSpPr>
          <p:nvPr/>
        </p:nvGrpSpPr>
        <p:grpSpPr bwMode="auto">
          <a:xfrm>
            <a:off x="4932040" y="4167444"/>
            <a:ext cx="3456384" cy="2241873"/>
            <a:chOff x="2123728" y="3933056"/>
            <a:chExt cx="4464496" cy="2602883"/>
          </a:xfrm>
        </p:grpSpPr>
        <p:pic>
          <p:nvPicPr>
            <p:cNvPr id="66568" name="Picture 2" descr="http://www.sciencedirect.com/science?_ob=MiamiCaptionURL&amp;_method=retrieve&amp;_eid=1-s2.0-S1874939911002148&amp;_image=1-s2.0-S1874939911002148-gr1_lrg.jpg&amp;_ba=&amp;_fmt=full&amp;_orig=na&amp;_issn=18749399&amp;_pii=S1874939911002148&amp;_isHiQual=Y&amp;_acct=C000053667&amp;_version=1&amp;_urlVersion=0&amp;_userid=1553400&amp;md5=41dee03dbf305639564ec58a55a9a26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23728" y="3933056"/>
              <a:ext cx="4464496" cy="26028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69" name="TextBox 25"/>
            <p:cNvSpPr txBox="1">
              <a:spLocks noChangeArrowheads="1"/>
            </p:cNvSpPr>
            <p:nvPr/>
          </p:nvSpPr>
          <p:spPr bwMode="auto">
            <a:xfrm>
              <a:off x="3968837" y="4653136"/>
              <a:ext cx="582211" cy="369332"/>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b="1">
                  <a:solidFill>
                    <a:srgbClr val="FF0000"/>
                  </a:solidFill>
                  <a:latin typeface="Times New Roman" pitchFamily="18" charset="0"/>
                  <a:ea typeface="华文新魏" pitchFamily="2" charset="-122"/>
                  <a:cs typeface="Times New Roman" pitchFamily="18" charset="0"/>
                </a:rPr>
                <a:t>Lon</a:t>
              </a:r>
              <a:endParaRPr lang="zh-CN" altLang="en-US" b="1">
                <a:solidFill>
                  <a:srgbClr val="FF0000"/>
                </a:solidFill>
                <a:latin typeface="Times New Roman" pitchFamily="18" charset="0"/>
                <a:ea typeface="华文新魏" pitchFamily="2" charset="-122"/>
                <a:cs typeface="Times New Roman" pitchFamily="18" charset="0"/>
              </a:endParaRPr>
            </a:p>
          </p:txBody>
        </p:sp>
      </p:grpSp>
      <p:sp>
        <p:nvSpPr>
          <p:cNvPr id="10" name="内容占位符 1"/>
          <p:cNvSpPr txBox="1">
            <a:spLocks/>
          </p:cNvSpPr>
          <p:nvPr/>
        </p:nvSpPr>
        <p:spPr bwMode="auto">
          <a:xfrm>
            <a:off x="685800" y="4032830"/>
            <a:ext cx="4606280" cy="7548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lnSpc>
                <a:spcPct val="100000"/>
              </a:lnSpc>
              <a:spcBef>
                <a:spcPts val="600"/>
              </a:spcBef>
              <a:spcAft>
                <a:spcPts val="600"/>
              </a:spcAft>
              <a:buClr>
                <a:srgbClr val="CC0000"/>
              </a:buClr>
              <a:buSzPct val="70000"/>
              <a:buFont typeface="Wingdings" pitchFamily="2" charset="2"/>
              <a:buChar char="u"/>
              <a:defRPr sz="3200">
                <a:solidFill>
                  <a:srgbClr val="000099"/>
                </a:solidFill>
                <a:latin typeface="Times New Roman" pitchFamily="18" charset="0"/>
                <a:ea typeface="+mn-ea"/>
                <a:cs typeface="Times New Roman" pitchFamily="18" charset="0"/>
              </a:defRPr>
            </a:lvl1pPr>
            <a:lvl2pPr marL="742950" indent="-285750" algn="l" rtl="0" eaLnBrk="0" fontAlgn="base" hangingPunct="0">
              <a:lnSpc>
                <a:spcPct val="100000"/>
              </a:lnSpc>
              <a:spcBef>
                <a:spcPts val="600"/>
              </a:spcBef>
              <a:spcAft>
                <a:spcPts val="600"/>
              </a:spcAft>
              <a:buClr>
                <a:srgbClr val="CC0000"/>
              </a:buClr>
              <a:buSzPct val="70000"/>
              <a:buFont typeface="Wingdings" pitchFamily="2" charset="2"/>
              <a:buChar char="u"/>
              <a:defRPr sz="2800">
                <a:solidFill>
                  <a:srgbClr val="000099"/>
                </a:solidFill>
                <a:latin typeface="Times New Roman" pitchFamily="18" charset="0"/>
                <a:ea typeface="+mn-ea"/>
                <a:cs typeface="Times New Roman" pitchFamily="18" charset="0"/>
              </a:defRPr>
            </a:lvl2pPr>
            <a:lvl3pPr marL="1143000" indent="-228600" algn="l" rtl="0" eaLnBrk="0" fontAlgn="base" hangingPunct="0">
              <a:lnSpc>
                <a:spcPct val="100000"/>
              </a:lnSpc>
              <a:spcBef>
                <a:spcPts val="600"/>
              </a:spcBef>
              <a:spcAft>
                <a:spcPts val="600"/>
              </a:spcAft>
              <a:buClr>
                <a:srgbClr val="CC0000"/>
              </a:buClr>
              <a:buSzPct val="70000"/>
              <a:buFont typeface="Wingdings" pitchFamily="2" charset="2"/>
              <a:buChar char="u"/>
              <a:defRPr sz="2400">
                <a:solidFill>
                  <a:srgbClr val="000099"/>
                </a:solidFill>
                <a:latin typeface="Times New Roman" pitchFamily="18" charset="0"/>
                <a:ea typeface="+mn-ea"/>
                <a:cs typeface="Times New Roman" pitchFamily="18" charset="0"/>
              </a:defRPr>
            </a:lvl3pPr>
            <a:lvl4pPr marL="1600200" indent="-228600" algn="l" rtl="0" eaLnBrk="0" fontAlgn="base" hangingPunct="0">
              <a:lnSpc>
                <a:spcPct val="100000"/>
              </a:lnSpc>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4pPr>
            <a:lvl5pPr marL="2057400" indent="-228600" algn="l" rtl="0" eaLnBrk="0" fontAlgn="base" hangingPunct="0">
              <a:lnSpc>
                <a:spcPct val="100000"/>
              </a:lnSpc>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6pPr>
            <a:lvl7pPr marL="29718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7pPr>
            <a:lvl8pPr marL="34290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8pPr>
            <a:lvl9pPr marL="38862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9pPr>
          </a:lstStyle>
          <a:p>
            <a:pPr eaLnBrk="1" hangingPunct="1">
              <a:defRPr/>
            </a:pPr>
            <a:r>
              <a:rPr lang="zh-CN" altLang="en-US" dirty="0" smtClean="0"/>
              <a:t>每切除一个肽键，需消耗</a:t>
            </a:r>
            <a:r>
              <a:rPr lang="en-US" altLang="zh-CN" dirty="0" smtClean="0"/>
              <a:t>2</a:t>
            </a:r>
            <a:r>
              <a:rPr lang="zh-CN" altLang="en-US" dirty="0" smtClean="0"/>
              <a:t>个</a:t>
            </a:r>
            <a:r>
              <a:rPr lang="en-US" altLang="zh-CN" dirty="0" smtClean="0"/>
              <a:t>ATP</a:t>
            </a:r>
          </a:p>
          <a:p>
            <a:pPr eaLnBrk="1" hangingPunct="1">
              <a:defRPr/>
            </a:pPr>
            <a:endParaRPr lang="zh-CN" altLang="en-US" dirty="0"/>
          </a:p>
        </p:txBody>
      </p:sp>
    </p:spTree>
    <p:extLst>
      <p:ext uri="{BB962C8B-B14F-4D97-AF65-F5344CB8AC3E}">
        <p14:creationId xmlns="" xmlns:p14="http://schemas.microsoft.com/office/powerpoint/2010/main" val="893719062"/>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5800" y="476250"/>
            <a:ext cx="7772400" cy="720725"/>
          </a:xfrm>
        </p:spPr>
        <p:txBody>
          <a:bodyPr/>
          <a:lstStyle/>
          <a:p>
            <a:pPr eaLnBrk="1" hangingPunct="1">
              <a:defRPr/>
            </a:pPr>
            <a:r>
              <a:rPr lang="en-US" altLang="zh-CN" sz="3200" dirty="0" smtClean="0"/>
              <a:t>Lon</a:t>
            </a:r>
            <a:r>
              <a:rPr lang="zh-CN" altLang="en-US" sz="3200" dirty="0" smtClean="0"/>
              <a:t>蛋白酶降解蛋白的过程</a:t>
            </a:r>
            <a:endParaRPr lang="zh-CN" altLang="en-US" sz="3200" dirty="0"/>
          </a:p>
        </p:txBody>
      </p:sp>
      <p:sp>
        <p:nvSpPr>
          <p:cNvPr id="6" name="文本占位符 5"/>
          <p:cNvSpPr>
            <a:spLocks noGrp="1"/>
          </p:cNvSpPr>
          <p:nvPr>
            <p:ph type="body" sz="half" idx="1"/>
          </p:nvPr>
        </p:nvSpPr>
        <p:spPr>
          <a:xfrm>
            <a:off x="639763" y="1268413"/>
            <a:ext cx="7772400" cy="2149475"/>
          </a:xfrm>
        </p:spPr>
        <p:txBody>
          <a:bodyPr>
            <a:normAutofit fontScale="70000" lnSpcReduction="20000"/>
          </a:bodyPr>
          <a:lstStyle/>
          <a:p>
            <a:pPr eaLnBrk="1" hangingPunct="1">
              <a:defRPr/>
            </a:pPr>
            <a:r>
              <a:rPr lang="zh-CN" altLang="en-US" dirty="0" smtClean="0"/>
              <a:t>第一、通过全酶的</a:t>
            </a:r>
            <a:r>
              <a:rPr lang="en-US" altLang="zh-CN" dirty="0"/>
              <a:t>N</a:t>
            </a:r>
            <a:r>
              <a:rPr lang="zh-CN" altLang="en-US" dirty="0"/>
              <a:t>端结构</a:t>
            </a:r>
            <a:r>
              <a:rPr lang="zh-CN" altLang="en-US" dirty="0" smtClean="0"/>
              <a:t>域识别并结合蛋白底物的</a:t>
            </a:r>
            <a:r>
              <a:rPr lang="zh-CN" altLang="en-US" dirty="0"/>
              <a:t>特异性</a:t>
            </a:r>
            <a:r>
              <a:rPr lang="zh-CN" altLang="en-US" dirty="0" smtClean="0"/>
              <a:t>识别位点</a:t>
            </a:r>
            <a:r>
              <a:rPr lang="en-US" altLang="zh-CN" dirty="0" smtClean="0"/>
              <a:t>; </a:t>
            </a:r>
          </a:p>
          <a:p>
            <a:pPr eaLnBrk="1" hangingPunct="1">
              <a:defRPr/>
            </a:pPr>
            <a:r>
              <a:rPr lang="zh-CN" altLang="en-US" dirty="0" smtClean="0"/>
              <a:t>第二、</a:t>
            </a:r>
            <a:r>
              <a:rPr lang="en-US" altLang="zh-CN" dirty="0" smtClean="0"/>
              <a:t>ATP</a:t>
            </a:r>
            <a:r>
              <a:rPr lang="zh-CN" altLang="en-US" dirty="0"/>
              <a:t>的结合和水解使复合体的构象发生改变</a:t>
            </a:r>
            <a:r>
              <a:rPr lang="en-US" altLang="zh-CN" dirty="0"/>
              <a:t>, </a:t>
            </a:r>
            <a:r>
              <a:rPr lang="zh-CN" altLang="en-US" dirty="0" smtClean="0"/>
              <a:t>底物多肽</a:t>
            </a:r>
            <a:r>
              <a:rPr lang="zh-CN" altLang="en-US" dirty="0"/>
              <a:t>去</a:t>
            </a:r>
            <a:r>
              <a:rPr lang="zh-CN" altLang="en-US" dirty="0" smtClean="0"/>
              <a:t>折叠</a:t>
            </a:r>
            <a:r>
              <a:rPr lang="zh-CN" altLang="en-US" dirty="0"/>
              <a:t>，</a:t>
            </a:r>
            <a:r>
              <a:rPr lang="zh-CN" altLang="en-US" dirty="0" smtClean="0"/>
              <a:t>底物</a:t>
            </a:r>
            <a:r>
              <a:rPr lang="zh-CN" altLang="en-US" dirty="0"/>
              <a:t>进入蛋白水解部位</a:t>
            </a:r>
            <a:r>
              <a:rPr lang="en-US" altLang="zh-CN" dirty="0"/>
              <a:t>; </a:t>
            </a:r>
            <a:endParaRPr lang="en-US" altLang="zh-CN" dirty="0" smtClean="0"/>
          </a:p>
          <a:p>
            <a:pPr eaLnBrk="1" hangingPunct="1">
              <a:defRPr/>
            </a:pPr>
            <a:r>
              <a:rPr lang="zh-CN" altLang="en-US" dirty="0" smtClean="0"/>
              <a:t>第三、当去</a:t>
            </a:r>
            <a:r>
              <a:rPr lang="zh-CN" altLang="en-US" dirty="0"/>
              <a:t>折叠的底物进入蛋白降解部位后</a:t>
            </a:r>
            <a:r>
              <a:rPr lang="en-US" altLang="zh-CN" dirty="0"/>
              <a:t>, </a:t>
            </a:r>
            <a:r>
              <a:rPr lang="zh-CN" altLang="en-US" dirty="0"/>
              <a:t>肽键剪切</a:t>
            </a:r>
            <a:r>
              <a:rPr lang="zh-CN" altLang="en-US" dirty="0" smtClean="0"/>
              <a:t>开始发生。</a:t>
            </a:r>
            <a:endParaRPr lang="zh-CN" altLang="en-US" dirty="0"/>
          </a:p>
        </p:txBody>
      </p:sp>
      <p:sp>
        <p:nvSpPr>
          <p:cNvPr id="64517" name="日期占位符 1"/>
          <p:cNvSpPr>
            <a:spLocks noGrp="1"/>
          </p:cNvSpPr>
          <p:nvPr>
            <p:ph type="dt" sz="quarter" idx="10"/>
          </p:nvPr>
        </p:nvSpPr>
        <p:spPr/>
        <p:txBody>
          <a:bodyPr/>
          <a:lstStyle/>
          <a:p>
            <a:pPr fontAlgn="base">
              <a:spcBef>
                <a:spcPct val="0"/>
              </a:spcBef>
              <a:spcAft>
                <a:spcPct val="0"/>
              </a:spcAft>
              <a:defRPr/>
            </a:pPr>
            <a:fld id="{FD0E5512-7E80-47A5-BE98-E6BE4CD011B7}" type="datetime1">
              <a:rPr lang="zh-CN" altLang="en-US" smtClean="0"/>
              <a:pPr fontAlgn="base">
                <a:spcBef>
                  <a:spcPct val="0"/>
                </a:spcBef>
                <a:spcAft>
                  <a:spcPct val="0"/>
                </a:spcAft>
                <a:defRPr/>
              </a:pPr>
              <a:t>2018/11/28</a:t>
            </a:fld>
            <a:endParaRPr lang="zh-CN" altLang="en-US" smtClean="0"/>
          </a:p>
        </p:txBody>
      </p:sp>
      <p:sp>
        <p:nvSpPr>
          <p:cNvPr id="64518" name="页脚占位符 2"/>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64519" name="灯片编号占位符 3"/>
          <p:cNvSpPr>
            <a:spLocks noGrp="1"/>
          </p:cNvSpPr>
          <p:nvPr>
            <p:ph type="sldNum" sz="quarter" idx="12"/>
          </p:nvPr>
        </p:nvSpPr>
        <p:spPr/>
        <p:txBody>
          <a:bodyPr/>
          <a:lstStyle/>
          <a:p>
            <a:pPr fontAlgn="base">
              <a:spcBef>
                <a:spcPct val="0"/>
              </a:spcBef>
              <a:spcAft>
                <a:spcPct val="0"/>
              </a:spcAft>
              <a:defRPr/>
            </a:pPr>
            <a:fld id="{658D74B9-B923-4EA1-8316-1A6ECC8F9C54}" type="slidenum">
              <a:rPr lang="zh-CN" altLang="en-US" smtClean="0"/>
              <a:pPr fontAlgn="base">
                <a:spcBef>
                  <a:spcPct val="0"/>
                </a:spcBef>
                <a:spcAft>
                  <a:spcPct val="0"/>
                </a:spcAft>
                <a:defRPr/>
              </a:pPr>
              <a:t>33</a:t>
            </a:fld>
            <a:endParaRPr lang="zh-CN" altLang="en-US" smtClean="0"/>
          </a:p>
        </p:txBody>
      </p:sp>
      <p:grpSp>
        <p:nvGrpSpPr>
          <p:cNvPr id="4" name="组合 3"/>
          <p:cNvGrpSpPr/>
          <p:nvPr/>
        </p:nvGrpSpPr>
        <p:grpSpPr>
          <a:xfrm>
            <a:off x="23210" y="3429000"/>
            <a:ext cx="8719940" cy="2952750"/>
            <a:chOff x="23210" y="3429000"/>
            <a:chExt cx="8719940" cy="2952750"/>
          </a:xfrm>
        </p:grpSpPr>
        <p:pic>
          <p:nvPicPr>
            <p:cNvPr id="67592" name="Picture 4" descr="http://www.sciencedirect.com/science?_ob=MiamiCaptionURL&amp;_method=retrieve&amp;_eid=1-s2.0-S0167488911003053&amp;_image=1-s2.0-S0167488911003053-gr4_lrg.jpg&amp;_ba=&amp;_fmt=full&amp;_orig=na&amp;_issn=01674889&amp;_pii=S0167488911003053&amp;_isHiQual=Y&amp;_acct=C000053667&amp;_version=1&amp;_urlVersion=0&amp;_userid=1553400&amp;md5=ad5035d0653ed55001dfe55d376b587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55576" y="3429000"/>
              <a:ext cx="7951788" cy="295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5139278" y="4077072"/>
              <a:ext cx="3603872" cy="369332"/>
            </a:xfrm>
            <a:prstGeom prst="rect">
              <a:avLst/>
            </a:prstGeom>
            <a:noFill/>
          </p:spPr>
          <p:txBody>
            <a:bodyPr wrap="none" rtlCol="0">
              <a:spAutoFit/>
            </a:bodyPr>
            <a:lstStyle/>
            <a:p>
              <a:pPr>
                <a:defRPr/>
              </a:pPr>
              <a:r>
                <a:rPr lang="zh-CN" altLang="en-US" dirty="0">
                  <a:solidFill>
                    <a:srgbClr val="FF0000"/>
                  </a:solidFill>
                  <a:latin typeface="华文新魏"/>
                  <a:ea typeface="华文新魏"/>
                </a:rPr>
                <a:t>每切除一个肽键需消耗两个</a:t>
              </a:r>
              <a:r>
                <a:rPr lang="en-US" altLang="zh-CN" dirty="0">
                  <a:solidFill>
                    <a:srgbClr val="FF0000"/>
                  </a:solidFill>
                  <a:latin typeface="华文新魏"/>
                  <a:ea typeface="华文新魏"/>
                </a:rPr>
                <a:t>ATP</a:t>
              </a:r>
              <a:r>
                <a:rPr lang="zh-CN" altLang="en-US" dirty="0">
                  <a:solidFill>
                    <a:srgbClr val="FF0000"/>
                  </a:solidFill>
                  <a:latin typeface="华文新魏"/>
                  <a:ea typeface="华文新魏"/>
                </a:rPr>
                <a:t>。</a:t>
              </a:r>
            </a:p>
          </p:txBody>
        </p:sp>
        <p:sp>
          <p:nvSpPr>
            <p:cNvPr id="2" name="矩形 1"/>
            <p:cNvSpPr/>
            <p:nvPr/>
          </p:nvSpPr>
          <p:spPr>
            <a:xfrm>
              <a:off x="23210" y="5524503"/>
              <a:ext cx="1346844" cy="369332"/>
            </a:xfrm>
            <a:prstGeom prst="rect">
              <a:avLst/>
            </a:prstGeom>
          </p:spPr>
          <p:txBody>
            <a:bodyPr wrap="none">
              <a:spAutoFit/>
            </a:bodyPr>
            <a:lstStyle/>
            <a:p>
              <a:r>
                <a:rPr lang="zh-CN" altLang="en-US" b="1" dirty="0" smtClean="0">
                  <a:solidFill>
                    <a:schemeClr val="accent1">
                      <a:lumMod val="50000"/>
                    </a:schemeClr>
                  </a:solidFill>
                </a:rPr>
                <a:t>识别、结合</a:t>
              </a:r>
              <a:endParaRPr lang="zh-CN" altLang="en-US" b="1" dirty="0">
                <a:solidFill>
                  <a:schemeClr val="accent1">
                    <a:lumMod val="50000"/>
                  </a:schemeClr>
                </a:solidFill>
              </a:endParaRPr>
            </a:p>
          </p:txBody>
        </p:sp>
        <p:sp>
          <p:nvSpPr>
            <p:cNvPr id="11" name="矩形 10"/>
            <p:cNvSpPr/>
            <p:nvPr/>
          </p:nvSpPr>
          <p:spPr>
            <a:xfrm>
              <a:off x="2509936" y="5155171"/>
              <a:ext cx="1114408" cy="369332"/>
            </a:xfrm>
            <a:prstGeom prst="rect">
              <a:avLst/>
            </a:prstGeom>
          </p:spPr>
          <p:txBody>
            <a:bodyPr wrap="none">
              <a:spAutoFit/>
            </a:bodyPr>
            <a:lstStyle/>
            <a:p>
              <a:r>
                <a:rPr lang="zh-CN" altLang="en-US" b="1" dirty="0" smtClean="0">
                  <a:solidFill>
                    <a:schemeClr val="accent1">
                      <a:lumMod val="50000"/>
                    </a:schemeClr>
                  </a:solidFill>
                </a:rPr>
                <a:t>构象改变</a:t>
              </a:r>
              <a:endParaRPr lang="zh-CN" altLang="en-US" b="1" dirty="0">
                <a:solidFill>
                  <a:schemeClr val="accent1">
                    <a:lumMod val="50000"/>
                  </a:schemeClr>
                </a:solidFill>
              </a:endParaRPr>
            </a:p>
          </p:txBody>
        </p:sp>
        <p:sp>
          <p:nvSpPr>
            <p:cNvPr id="12" name="矩形 11"/>
            <p:cNvSpPr/>
            <p:nvPr/>
          </p:nvSpPr>
          <p:spPr>
            <a:xfrm>
              <a:off x="4958208" y="5155171"/>
              <a:ext cx="881973" cy="369332"/>
            </a:xfrm>
            <a:prstGeom prst="rect">
              <a:avLst/>
            </a:prstGeom>
          </p:spPr>
          <p:txBody>
            <a:bodyPr wrap="none">
              <a:spAutoFit/>
            </a:bodyPr>
            <a:lstStyle/>
            <a:p>
              <a:r>
                <a:rPr lang="zh-CN" altLang="en-US" b="1" dirty="0">
                  <a:solidFill>
                    <a:schemeClr val="accent1">
                      <a:lumMod val="50000"/>
                    </a:schemeClr>
                  </a:solidFill>
                </a:rPr>
                <a:t>去折叠</a:t>
              </a:r>
            </a:p>
          </p:txBody>
        </p:sp>
        <p:sp>
          <p:nvSpPr>
            <p:cNvPr id="13" name="矩形 12"/>
            <p:cNvSpPr/>
            <p:nvPr/>
          </p:nvSpPr>
          <p:spPr>
            <a:xfrm>
              <a:off x="7211540" y="5155171"/>
              <a:ext cx="881973" cy="369332"/>
            </a:xfrm>
            <a:prstGeom prst="rect">
              <a:avLst/>
            </a:prstGeom>
          </p:spPr>
          <p:txBody>
            <a:bodyPr wrap="none">
              <a:spAutoFit/>
            </a:bodyPr>
            <a:lstStyle/>
            <a:p>
              <a:r>
                <a:rPr lang="zh-CN" altLang="en-US" b="1" dirty="0" smtClean="0">
                  <a:solidFill>
                    <a:schemeClr val="accent1">
                      <a:lumMod val="50000"/>
                    </a:schemeClr>
                  </a:solidFill>
                </a:rPr>
                <a:t>切肽键</a:t>
              </a:r>
              <a:endParaRPr lang="zh-CN" altLang="en-US" b="1" dirty="0">
                <a:solidFill>
                  <a:schemeClr val="accent1">
                    <a:lumMod val="50000"/>
                  </a:schemeClr>
                </a:solidFill>
              </a:endParaRPr>
            </a:p>
          </p:txBody>
        </p:sp>
      </p:grpSp>
    </p:spTree>
    <p:extLst>
      <p:ext uri="{BB962C8B-B14F-4D97-AF65-F5344CB8AC3E}">
        <p14:creationId xmlns="" xmlns:p14="http://schemas.microsoft.com/office/powerpoint/2010/main" val="666404101"/>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800" y="1341438"/>
            <a:ext cx="7772400" cy="1511300"/>
          </a:xfrm>
        </p:spPr>
        <p:txBody>
          <a:bodyPr>
            <a:normAutofit fontScale="92500"/>
          </a:bodyPr>
          <a:lstStyle/>
          <a:p>
            <a:pPr eaLnBrk="1" hangingPunct="1">
              <a:defRPr/>
            </a:pPr>
            <a:r>
              <a:rPr lang="zh-CN" altLang="en-US" dirty="0"/>
              <a:t>溶酶体（</a:t>
            </a:r>
            <a:r>
              <a:rPr lang="en-US" altLang="zh-CN" dirty="0"/>
              <a:t>lysosomes</a:t>
            </a:r>
            <a:r>
              <a:rPr lang="zh-CN" altLang="en-US" dirty="0"/>
              <a:t>）真核细胞中的一种细胞器；为单层膜包被的囊状结构，直径约</a:t>
            </a:r>
            <a:r>
              <a:rPr lang="en-US" altLang="zh-CN" dirty="0"/>
              <a:t>0.025</a:t>
            </a:r>
            <a:r>
              <a:rPr lang="zh-CN" altLang="en-US" dirty="0"/>
              <a:t>～</a:t>
            </a:r>
            <a:r>
              <a:rPr lang="en-US" altLang="zh-CN" dirty="0"/>
              <a:t>0.8</a:t>
            </a:r>
            <a:r>
              <a:rPr lang="zh-CN" altLang="en-US" dirty="0" smtClean="0"/>
              <a:t>微米，</a:t>
            </a:r>
            <a:r>
              <a:rPr lang="zh-CN" altLang="en-US" b="1" dirty="0" smtClean="0">
                <a:solidFill>
                  <a:srgbClr val="FF0000"/>
                </a:solidFill>
              </a:rPr>
              <a:t>是不需</a:t>
            </a:r>
            <a:r>
              <a:rPr lang="en-US" altLang="zh-CN" b="1" dirty="0" smtClean="0">
                <a:solidFill>
                  <a:srgbClr val="FF0000"/>
                </a:solidFill>
              </a:rPr>
              <a:t>ATP</a:t>
            </a:r>
            <a:r>
              <a:rPr lang="zh-CN" altLang="en-US" b="1" dirty="0" smtClean="0">
                <a:solidFill>
                  <a:srgbClr val="FF0000"/>
                </a:solidFill>
              </a:rPr>
              <a:t>蛋白降解体系</a:t>
            </a:r>
            <a:r>
              <a:rPr lang="zh-CN" altLang="en-US" dirty="0" smtClean="0"/>
              <a:t>；</a:t>
            </a:r>
            <a:endParaRPr lang="en-US" altLang="zh-CN" dirty="0" smtClean="0"/>
          </a:p>
        </p:txBody>
      </p:sp>
      <p:sp>
        <p:nvSpPr>
          <p:cNvPr id="3" name="标题 2"/>
          <p:cNvSpPr>
            <a:spLocks noGrp="1"/>
          </p:cNvSpPr>
          <p:nvPr>
            <p:ph type="title"/>
          </p:nvPr>
        </p:nvSpPr>
        <p:spPr/>
        <p:txBody>
          <a:bodyPr/>
          <a:lstStyle/>
          <a:p>
            <a:pPr eaLnBrk="1" hangingPunct="1">
              <a:defRPr/>
            </a:pPr>
            <a:r>
              <a:rPr lang="zh-CN" altLang="en-US" dirty="0"/>
              <a:t>溶酶体</a:t>
            </a:r>
          </a:p>
        </p:txBody>
      </p:sp>
      <p:sp>
        <p:nvSpPr>
          <p:cNvPr id="66564" name="日期占位符 3"/>
          <p:cNvSpPr>
            <a:spLocks noGrp="1"/>
          </p:cNvSpPr>
          <p:nvPr>
            <p:ph type="dt" sz="quarter" idx="10"/>
          </p:nvPr>
        </p:nvSpPr>
        <p:spPr/>
        <p:txBody>
          <a:bodyPr/>
          <a:lstStyle/>
          <a:p>
            <a:pPr fontAlgn="base">
              <a:spcBef>
                <a:spcPct val="0"/>
              </a:spcBef>
              <a:spcAft>
                <a:spcPct val="0"/>
              </a:spcAft>
              <a:defRPr/>
            </a:pPr>
            <a:fld id="{1E72E097-B192-42E7-82BB-90CE9AA21E7B}" type="datetime1">
              <a:rPr lang="zh-CN" altLang="en-US" smtClean="0"/>
              <a:pPr fontAlgn="base">
                <a:spcBef>
                  <a:spcPct val="0"/>
                </a:spcBef>
                <a:spcAft>
                  <a:spcPct val="0"/>
                </a:spcAft>
                <a:defRPr/>
              </a:pPr>
              <a:t>2018/11/28</a:t>
            </a:fld>
            <a:endParaRPr lang="zh-CN" altLang="en-US" smtClean="0"/>
          </a:p>
        </p:txBody>
      </p:sp>
      <p:sp>
        <p:nvSpPr>
          <p:cNvPr id="66565"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66566" name="灯片编号占位符 5"/>
          <p:cNvSpPr>
            <a:spLocks noGrp="1"/>
          </p:cNvSpPr>
          <p:nvPr>
            <p:ph type="sldNum" sz="quarter" idx="12"/>
          </p:nvPr>
        </p:nvSpPr>
        <p:spPr/>
        <p:txBody>
          <a:bodyPr/>
          <a:lstStyle/>
          <a:p>
            <a:pPr fontAlgn="base">
              <a:spcBef>
                <a:spcPct val="0"/>
              </a:spcBef>
              <a:spcAft>
                <a:spcPct val="0"/>
              </a:spcAft>
              <a:defRPr/>
            </a:pPr>
            <a:fld id="{798BD9CB-88F9-4DDE-A98B-C1FBB58D5B14}" type="slidenum">
              <a:rPr lang="zh-CN" altLang="en-US" smtClean="0"/>
              <a:pPr fontAlgn="base">
                <a:spcBef>
                  <a:spcPct val="0"/>
                </a:spcBef>
                <a:spcAft>
                  <a:spcPct val="0"/>
                </a:spcAft>
                <a:defRPr/>
              </a:pPr>
              <a:t>34</a:t>
            </a:fld>
            <a:endParaRPr lang="zh-CN" altLang="en-US" smtClean="0"/>
          </a:p>
        </p:txBody>
      </p:sp>
      <p:pic>
        <p:nvPicPr>
          <p:cNvPr id="69639" name="Picture 2" descr="Anatomy of the Lysosom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91025" y="3429000"/>
            <a:ext cx="4295775" cy="25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内容占位符 1"/>
          <p:cNvSpPr txBox="1">
            <a:spLocks/>
          </p:cNvSpPr>
          <p:nvPr/>
        </p:nvSpPr>
        <p:spPr bwMode="auto">
          <a:xfrm>
            <a:off x="434975" y="3219450"/>
            <a:ext cx="3886200" cy="2809875"/>
          </a:xfrm>
          <a:prstGeom prst="rect">
            <a:avLst/>
          </a:prstGeom>
          <a:noFill/>
          <a:ln>
            <a:noFill/>
          </a:ln>
          <a:extLst/>
        </p:spPr>
        <p:txBody>
          <a:bodyPr>
            <a:normAutofit lnSpcReduction="10000"/>
          </a:bodyPr>
          <a:lstStyle>
            <a:lvl1pPr marL="342900" indent="-342900" algn="l" rtl="0" eaLnBrk="1" fontAlgn="base" hangingPunct="1">
              <a:lnSpc>
                <a:spcPct val="100000"/>
              </a:lnSpc>
              <a:spcBef>
                <a:spcPts val="600"/>
              </a:spcBef>
              <a:spcAft>
                <a:spcPts val="600"/>
              </a:spcAft>
              <a:buClr>
                <a:srgbClr val="CC0000"/>
              </a:buClr>
              <a:buSzPct val="70000"/>
              <a:buFont typeface="Wingdings" pitchFamily="2" charset="2"/>
              <a:buChar char="u"/>
              <a:defRPr sz="3200">
                <a:solidFill>
                  <a:srgbClr val="000099"/>
                </a:solidFill>
                <a:latin typeface="Times New Roman" pitchFamily="18" charset="0"/>
                <a:ea typeface="+mn-ea"/>
                <a:cs typeface="Times New Roman" pitchFamily="18" charset="0"/>
              </a:defRPr>
            </a:lvl1pPr>
            <a:lvl2pPr marL="742950" indent="-285750" algn="l" rtl="0" eaLnBrk="1" fontAlgn="base" hangingPunct="1">
              <a:lnSpc>
                <a:spcPct val="100000"/>
              </a:lnSpc>
              <a:spcBef>
                <a:spcPts val="600"/>
              </a:spcBef>
              <a:spcAft>
                <a:spcPts val="600"/>
              </a:spcAft>
              <a:buClr>
                <a:srgbClr val="CC0000"/>
              </a:buClr>
              <a:buSzPct val="70000"/>
              <a:buFont typeface="Wingdings" pitchFamily="2" charset="2"/>
              <a:buChar char="u"/>
              <a:defRPr sz="2800">
                <a:solidFill>
                  <a:srgbClr val="000099"/>
                </a:solidFill>
                <a:latin typeface="Times New Roman" pitchFamily="18" charset="0"/>
                <a:ea typeface="+mn-ea"/>
                <a:cs typeface="Times New Roman" pitchFamily="18" charset="0"/>
              </a:defRPr>
            </a:lvl2pPr>
            <a:lvl3pPr marL="1143000" indent="-228600" algn="l" rtl="0" eaLnBrk="1" fontAlgn="base" hangingPunct="1">
              <a:lnSpc>
                <a:spcPct val="100000"/>
              </a:lnSpc>
              <a:spcBef>
                <a:spcPts val="600"/>
              </a:spcBef>
              <a:spcAft>
                <a:spcPts val="600"/>
              </a:spcAft>
              <a:buClr>
                <a:srgbClr val="CC0000"/>
              </a:buClr>
              <a:buSzPct val="70000"/>
              <a:buFont typeface="Wingdings" pitchFamily="2" charset="2"/>
              <a:buChar char="u"/>
              <a:defRPr sz="2400">
                <a:solidFill>
                  <a:srgbClr val="000099"/>
                </a:solidFill>
                <a:latin typeface="Times New Roman" pitchFamily="18" charset="0"/>
                <a:ea typeface="+mn-ea"/>
                <a:cs typeface="Times New Roman" pitchFamily="18" charset="0"/>
              </a:defRPr>
            </a:lvl3pPr>
            <a:lvl4pPr marL="1600200" indent="-228600" algn="l" rtl="0" eaLnBrk="1" fontAlgn="base" hangingPunct="1">
              <a:lnSpc>
                <a:spcPct val="100000"/>
              </a:lnSpc>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4pPr>
            <a:lvl5pPr marL="2057400" indent="-228600" algn="l" rtl="0" eaLnBrk="1" fontAlgn="base" hangingPunct="1">
              <a:lnSpc>
                <a:spcPct val="100000"/>
              </a:lnSpc>
              <a:spcBef>
                <a:spcPts val="600"/>
              </a:spcBef>
              <a:spcAft>
                <a:spcPts val="600"/>
              </a:spcAft>
              <a:buClr>
                <a:srgbClr val="CC0000"/>
              </a:buClr>
              <a:buSzPct val="70000"/>
              <a:buFont typeface="Wingdings" pitchFamily="2" charset="2"/>
              <a:buChar char="u"/>
              <a:defRPr sz="2000">
                <a:solidFill>
                  <a:srgbClr val="000099"/>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6pPr>
            <a:lvl7pPr marL="29718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7pPr>
            <a:lvl8pPr marL="34290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8pPr>
            <a:lvl9pPr marL="38862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9pPr>
          </a:lstStyle>
          <a:p>
            <a:pPr>
              <a:defRPr/>
            </a:pPr>
            <a:r>
              <a:rPr lang="zh-CN" altLang="en-US" dirty="0" smtClean="0"/>
              <a:t>溶酶体内有</a:t>
            </a:r>
            <a:r>
              <a:rPr lang="en-US" altLang="zh-CN" dirty="0" smtClean="0"/>
              <a:t>50</a:t>
            </a:r>
            <a:r>
              <a:rPr lang="zh-CN" altLang="en-US" dirty="0" smtClean="0"/>
              <a:t>余种酸性水解酶</a:t>
            </a:r>
            <a:endParaRPr lang="en-US" altLang="zh-CN" dirty="0" smtClean="0"/>
          </a:p>
          <a:p>
            <a:pPr lvl="1">
              <a:defRPr/>
            </a:pPr>
            <a:r>
              <a:rPr lang="zh-CN" altLang="en-US" dirty="0" smtClean="0"/>
              <a:t>包括蛋白酶、核酸酶、磷酸酶、糖苷酶、脂肪酶、磷酸酯酶及硫酸脂酶等</a:t>
            </a:r>
            <a:endParaRPr lang="zh-CN" altLang="en-US" dirty="0"/>
          </a:p>
        </p:txBody>
      </p:sp>
    </p:spTree>
    <p:extLst>
      <p:ext uri="{BB962C8B-B14F-4D97-AF65-F5344CB8AC3E}">
        <p14:creationId xmlns="" xmlns:p14="http://schemas.microsoft.com/office/powerpoint/2010/main" val="2619065270"/>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6"/>
          <p:cNvSpPr>
            <a:spLocks noGrp="1"/>
          </p:cNvSpPr>
          <p:nvPr>
            <p:ph idx="1"/>
          </p:nvPr>
        </p:nvSpPr>
        <p:spPr/>
        <p:txBody>
          <a:bodyPr/>
          <a:lstStyle/>
          <a:p>
            <a:pPr eaLnBrk="1" hangingPunct="1"/>
            <a:r>
              <a:rPr lang="zh-CN" altLang="en-US" smtClean="0"/>
              <a:t>泛素</a:t>
            </a:r>
            <a:r>
              <a:rPr lang="en-US" altLang="zh-CN" smtClean="0"/>
              <a:t>-</a:t>
            </a:r>
            <a:r>
              <a:rPr lang="zh-CN" altLang="en-US" smtClean="0"/>
              <a:t>蛋白酶体系统</a:t>
            </a:r>
            <a:r>
              <a:rPr lang="en-US" altLang="zh-CN" smtClean="0"/>
              <a:t>ubiquitin-proteasome system</a:t>
            </a:r>
            <a:r>
              <a:rPr lang="zh-CN" altLang="en-US" smtClean="0"/>
              <a:t>：一个多步骤反应过程，有多种不同蛋白质参与。</a:t>
            </a:r>
            <a:endParaRPr lang="en-US" altLang="zh-CN" smtClean="0"/>
          </a:p>
          <a:p>
            <a:pPr lvl="1" eaLnBrk="1" hangingPunct="1"/>
            <a:r>
              <a:rPr lang="zh-CN" altLang="en-US" smtClean="0"/>
              <a:t>蛋白质先被泛素（多肽）标记，然后被蛋白酶体识别和降解。</a:t>
            </a:r>
            <a:r>
              <a:rPr lang="en-US" altLang="zh-CN" smtClean="0"/>
              <a:t>	</a:t>
            </a:r>
          </a:p>
          <a:p>
            <a:pPr eaLnBrk="1" hangingPunct="1"/>
            <a:r>
              <a:rPr lang="zh-CN" altLang="en-US" smtClean="0"/>
              <a:t>该系统包括泛素</a:t>
            </a:r>
            <a:r>
              <a:rPr lang="en-US" altLang="zh-CN" smtClean="0">
                <a:solidFill>
                  <a:srgbClr val="FF0000"/>
                </a:solidFill>
              </a:rPr>
              <a:t>Ub</a:t>
            </a:r>
            <a:r>
              <a:rPr lang="zh-CN" altLang="en-US" smtClean="0"/>
              <a:t>、泛素活化酶</a:t>
            </a:r>
            <a:r>
              <a:rPr lang="en-US" altLang="zh-CN" smtClean="0">
                <a:solidFill>
                  <a:srgbClr val="FF0000"/>
                </a:solidFill>
              </a:rPr>
              <a:t>E1</a:t>
            </a:r>
            <a:r>
              <a:rPr lang="zh-CN" altLang="en-US" smtClean="0"/>
              <a:t>，泛素结合酶</a:t>
            </a:r>
            <a:r>
              <a:rPr lang="en-US" altLang="zh-CN" smtClean="0">
                <a:solidFill>
                  <a:srgbClr val="FF0000"/>
                </a:solidFill>
              </a:rPr>
              <a:t>E2s</a:t>
            </a:r>
            <a:r>
              <a:rPr lang="zh-CN" altLang="en-US" smtClean="0"/>
              <a:t>，泛素</a:t>
            </a:r>
            <a:r>
              <a:rPr lang="en-US" altLang="zh-CN" smtClean="0"/>
              <a:t>-</a:t>
            </a:r>
            <a:r>
              <a:rPr lang="zh-CN" altLang="en-US" smtClean="0"/>
              <a:t>蛋白连接酶</a:t>
            </a:r>
            <a:r>
              <a:rPr lang="en-US" altLang="zh-CN" smtClean="0">
                <a:solidFill>
                  <a:srgbClr val="FF0000"/>
                </a:solidFill>
              </a:rPr>
              <a:t>E3s</a:t>
            </a:r>
            <a:r>
              <a:rPr lang="zh-CN" altLang="en-US" smtClean="0"/>
              <a:t>，</a:t>
            </a:r>
            <a:r>
              <a:rPr lang="en-US" altLang="zh-CN" smtClean="0">
                <a:solidFill>
                  <a:srgbClr val="FF0000"/>
                </a:solidFill>
              </a:rPr>
              <a:t>26S</a:t>
            </a:r>
            <a:r>
              <a:rPr lang="zh-CN" altLang="en-US" smtClean="0"/>
              <a:t>蛋白酶体和泛素解离酶</a:t>
            </a:r>
            <a:r>
              <a:rPr lang="en-US" altLang="zh-CN" smtClean="0">
                <a:solidFill>
                  <a:srgbClr val="FF0000"/>
                </a:solidFill>
              </a:rPr>
              <a:t>DUBs</a:t>
            </a:r>
            <a:r>
              <a:rPr lang="zh-CN" altLang="en-US" smtClean="0"/>
              <a:t>。</a:t>
            </a:r>
          </a:p>
        </p:txBody>
      </p:sp>
      <p:sp>
        <p:nvSpPr>
          <p:cNvPr id="6" name="标题 5"/>
          <p:cNvSpPr>
            <a:spLocks noGrp="1"/>
          </p:cNvSpPr>
          <p:nvPr>
            <p:ph type="title"/>
          </p:nvPr>
        </p:nvSpPr>
        <p:spPr/>
        <p:txBody>
          <a:bodyPr/>
          <a:lstStyle/>
          <a:p>
            <a:pPr eaLnBrk="1" hangingPunct="1">
              <a:defRPr/>
            </a:pPr>
            <a:r>
              <a:rPr lang="zh-CN" altLang="en-US" dirty="0" smtClean="0"/>
              <a:t>泛</a:t>
            </a:r>
            <a:r>
              <a:rPr lang="zh-CN" altLang="en-US" dirty="0"/>
              <a:t>素</a:t>
            </a:r>
            <a:r>
              <a:rPr lang="en-US" altLang="zh-CN" dirty="0"/>
              <a:t>- </a:t>
            </a:r>
            <a:r>
              <a:rPr lang="zh-CN" altLang="en-US" dirty="0"/>
              <a:t>蛋白酶体</a:t>
            </a:r>
            <a:r>
              <a:rPr lang="zh-CN" altLang="en-US" dirty="0" smtClean="0"/>
              <a:t>体系</a:t>
            </a:r>
            <a:endParaRPr lang="zh-CN" altLang="en-US" dirty="0"/>
          </a:p>
        </p:txBody>
      </p:sp>
      <p:sp>
        <p:nvSpPr>
          <p:cNvPr id="67588" name="日期占位符 2"/>
          <p:cNvSpPr>
            <a:spLocks noGrp="1"/>
          </p:cNvSpPr>
          <p:nvPr>
            <p:ph type="dt" sz="quarter" idx="10"/>
          </p:nvPr>
        </p:nvSpPr>
        <p:spPr/>
        <p:txBody>
          <a:bodyPr/>
          <a:lstStyle/>
          <a:p>
            <a:pPr fontAlgn="base">
              <a:spcBef>
                <a:spcPct val="0"/>
              </a:spcBef>
              <a:spcAft>
                <a:spcPct val="0"/>
              </a:spcAft>
              <a:defRPr/>
            </a:pPr>
            <a:fld id="{1792A697-2FB1-4B34-AE2A-52E16CE8C861}" type="datetime1">
              <a:rPr lang="zh-CN" altLang="en-US" smtClean="0"/>
              <a:pPr fontAlgn="base">
                <a:spcBef>
                  <a:spcPct val="0"/>
                </a:spcBef>
                <a:spcAft>
                  <a:spcPct val="0"/>
                </a:spcAft>
                <a:defRPr/>
              </a:pPr>
              <a:t>2018/11/28</a:t>
            </a:fld>
            <a:endParaRPr lang="zh-CN" altLang="en-US" smtClean="0"/>
          </a:p>
        </p:txBody>
      </p:sp>
      <p:sp>
        <p:nvSpPr>
          <p:cNvPr id="67589" name="页脚占位符 3"/>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67590" name="灯片编号占位符 4"/>
          <p:cNvSpPr>
            <a:spLocks noGrp="1"/>
          </p:cNvSpPr>
          <p:nvPr>
            <p:ph type="sldNum" sz="quarter" idx="12"/>
          </p:nvPr>
        </p:nvSpPr>
        <p:spPr/>
        <p:txBody>
          <a:bodyPr/>
          <a:lstStyle/>
          <a:p>
            <a:pPr fontAlgn="base">
              <a:spcBef>
                <a:spcPct val="0"/>
              </a:spcBef>
              <a:spcAft>
                <a:spcPct val="0"/>
              </a:spcAft>
              <a:defRPr/>
            </a:pPr>
            <a:fld id="{D64E25E5-1865-4581-B5FB-E95C38F16C62}" type="slidenum">
              <a:rPr lang="zh-CN" altLang="en-US" smtClean="0"/>
              <a:pPr fontAlgn="base">
                <a:spcBef>
                  <a:spcPct val="0"/>
                </a:spcBef>
                <a:spcAft>
                  <a:spcPct val="0"/>
                </a:spcAft>
                <a:defRPr/>
              </a:pPr>
              <a:t>35</a:t>
            </a:fld>
            <a:endParaRPr lang="zh-CN" altLang="en-US" smtClean="0"/>
          </a:p>
        </p:txBody>
      </p:sp>
    </p:spTree>
    <p:extLst>
      <p:ext uri="{BB962C8B-B14F-4D97-AF65-F5344CB8AC3E}">
        <p14:creationId xmlns="" xmlns:p14="http://schemas.microsoft.com/office/powerpoint/2010/main" val="3587357998"/>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6"/>
          <p:cNvSpPr>
            <a:spLocks noGrp="1"/>
          </p:cNvSpPr>
          <p:nvPr>
            <p:ph idx="1"/>
          </p:nvPr>
        </p:nvSpPr>
        <p:spPr/>
        <p:txBody>
          <a:bodyPr/>
          <a:lstStyle/>
          <a:p>
            <a:pPr eaLnBrk="1" hangingPunct="1"/>
            <a:r>
              <a:rPr lang="zh-CN" altLang="en-US" smtClean="0"/>
              <a:t>包括两个主要阶段</a:t>
            </a:r>
            <a:endParaRPr lang="en-US" altLang="zh-CN" smtClean="0"/>
          </a:p>
          <a:p>
            <a:pPr lvl="1" eaLnBrk="1" hangingPunct="1"/>
            <a:r>
              <a:rPr lang="zh-CN" altLang="en-US" smtClean="0"/>
              <a:t>第一阶段为泛素与蛋白底物的相互作用：将蛋白底物用活化的泛素进行标识；</a:t>
            </a:r>
            <a:endParaRPr lang="en-US" altLang="zh-CN" smtClean="0"/>
          </a:p>
          <a:p>
            <a:pPr lvl="1" algn="ctr" eaLnBrk="1" hangingPunct="1"/>
            <a:r>
              <a:rPr lang="zh-CN" altLang="en-US" smtClean="0"/>
              <a:t>第二阶段为蛋白酶体对底物的降解：包括对底物泛素链的识别与蛋白的逐步降解。</a:t>
            </a:r>
          </a:p>
          <a:p>
            <a:pPr eaLnBrk="1" hangingPunct="1"/>
            <a:endParaRPr lang="zh-CN" altLang="en-US" smtClean="0"/>
          </a:p>
        </p:txBody>
      </p:sp>
      <p:sp>
        <p:nvSpPr>
          <p:cNvPr id="6" name="标题 5"/>
          <p:cNvSpPr>
            <a:spLocks noGrp="1"/>
          </p:cNvSpPr>
          <p:nvPr>
            <p:ph type="title"/>
          </p:nvPr>
        </p:nvSpPr>
        <p:spPr/>
        <p:txBody>
          <a:bodyPr/>
          <a:lstStyle/>
          <a:p>
            <a:pPr eaLnBrk="1" hangingPunct="1">
              <a:defRPr/>
            </a:pPr>
            <a:r>
              <a:rPr lang="zh-CN" altLang="en-US" sz="3600" dirty="0"/>
              <a:t>泛素</a:t>
            </a:r>
            <a:r>
              <a:rPr lang="en-US" altLang="zh-CN" sz="3600" dirty="0"/>
              <a:t>-</a:t>
            </a:r>
            <a:r>
              <a:rPr lang="zh-CN" altLang="en-US" sz="3600" dirty="0"/>
              <a:t>蛋白酶体</a:t>
            </a:r>
            <a:r>
              <a:rPr lang="zh-CN" altLang="en-US" sz="3600" dirty="0" smtClean="0"/>
              <a:t>降解过程</a:t>
            </a:r>
            <a:endParaRPr lang="zh-CN" altLang="en-US" sz="3600" dirty="0"/>
          </a:p>
        </p:txBody>
      </p:sp>
      <p:sp>
        <p:nvSpPr>
          <p:cNvPr id="70660" name="日期占位符 2"/>
          <p:cNvSpPr>
            <a:spLocks noGrp="1"/>
          </p:cNvSpPr>
          <p:nvPr>
            <p:ph type="dt" sz="quarter" idx="10"/>
          </p:nvPr>
        </p:nvSpPr>
        <p:spPr/>
        <p:txBody>
          <a:bodyPr/>
          <a:lstStyle/>
          <a:p>
            <a:pPr fontAlgn="base">
              <a:spcBef>
                <a:spcPct val="0"/>
              </a:spcBef>
              <a:spcAft>
                <a:spcPct val="0"/>
              </a:spcAft>
              <a:defRPr/>
            </a:pPr>
            <a:fld id="{E3919A6A-1FB5-406D-974B-9557F179227A}" type="datetime1">
              <a:rPr lang="zh-CN" altLang="en-US" smtClean="0"/>
              <a:pPr fontAlgn="base">
                <a:spcBef>
                  <a:spcPct val="0"/>
                </a:spcBef>
                <a:spcAft>
                  <a:spcPct val="0"/>
                </a:spcAft>
                <a:defRPr/>
              </a:pPr>
              <a:t>2018/11/28</a:t>
            </a:fld>
            <a:endParaRPr lang="zh-CN" altLang="en-US" smtClean="0"/>
          </a:p>
        </p:txBody>
      </p:sp>
      <p:sp>
        <p:nvSpPr>
          <p:cNvPr id="70661" name="页脚占位符 3"/>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70662" name="灯片编号占位符 4"/>
          <p:cNvSpPr>
            <a:spLocks noGrp="1"/>
          </p:cNvSpPr>
          <p:nvPr>
            <p:ph type="sldNum" sz="quarter" idx="12"/>
          </p:nvPr>
        </p:nvSpPr>
        <p:spPr/>
        <p:txBody>
          <a:bodyPr/>
          <a:lstStyle/>
          <a:p>
            <a:pPr fontAlgn="base">
              <a:spcBef>
                <a:spcPct val="0"/>
              </a:spcBef>
              <a:spcAft>
                <a:spcPct val="0"/>
              </a:spcAft>
              <a:defRPr/>
            </a:pPr>
            <a:fld id="{42A665AC-F72D-4F54-B169-4CE1314012E9}" type="slidenum">
              <a:rPr lang="zh-CN" altLang="en-US" smtClean="0"/>
              <a:pPr fontAlgn="base">
                <a:spcBef>
                  <a:spcPct val="0"/>
                </a:spcBef>
                <a:spcAft>
                  <a:spcPct val="0"/>
                </a:spcAft>
                <a:defRPr/>
              </a:pPr>
              <a:t>36</a:t>
            </a:fld>
            <a:endParaRPr lang="zh-CN" altLang="en-US" smtClean="0"/>
          </a:p>
        </p:txBody>
      </p:sp>
    </p:spTree>
    <p:extLst>
      <p:ext uri="{BB962C8B-B14F-4D97-AF65-F5344CB8AC3E}">
        <p14:creationId xmlns="" xmlns:p14="http://schemas.microsoft.com/office/powerpoint/2010/main" val="2077944738"/>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altLang="en-US" dirty="0"/>
              <a:t>泛素</a:t>
            </a:r>
            <a:r>
              <a:rPr lang="en-US" altLang="zh-CN" dirty="0"/>
              <a:t>-</a:t>
            </a:r>
            <a:r>
              <a:rPr lang="zh-CN" altLang="en-US" dirty="0"/>
              <a:t>蛋白酶体降解过程</a:t>
            </a:r>
          </a:p>
        </p:txBody>
      </p:sp>
      <p:sp>
        <p:nvSpPr>
          <p:cNvPr id="4" name="日期占位符 3"/>
          <p:cNvSpPr>
            <a:spLocks noGrp="1"/>
          </p:cNvSpPr>
          <p:nvPr>
            <p:ph type="dt" sz="half" idx="10"/>
          </p:nvPr>
        </p:nvSpPr>
        <p:spPr/>
        <p:txBody>
          <a:bodyPr/>
          <a:lstStyle/>
          <a:p>
            <a:pPr>
              <a:defRPr/>
            </a:pPr>
            <a:fld id="{42B99C91-D10E-4563-8320-58B6AD1B18D6}" type="datetime1">
              <a:rPr lang="zh-CN" altLang="en-US" smtClean="0"/>
              <a:pPr>
                <a:defRPr/>
              </a:pPr>
              <a:t>2018/11/28</a:t>
            </a:fld>
            <a:endParaRPr lang="zh-CN" altLang="en-US"/>
          </a:p>
        </p:txBody>
      </p:sp>
      <p:sp>
        <p:nvSpPr>
          <p:cNvPr id="5" name="页脚占位符 4"/>
          <p:cNvSpPr>
            <a:spLocks noGrp="1"/>
          </p:cNvSpPr>
          <p:nvPr>
            <p:ph type="ftr" sz="quarter" idx="11"/>
          </p:nvPr>
        </p:nvSpPr>
        <p:spPr/>
        <p:txBody>
          <a:bodyPr/>
          <a:lstStyle/>
          <a:p>
            <a:pPr>
              <a:defRPr/>
            </a:pPr>
            <a:r>
              <a:rPr lang="zh-CN" altLang="en-US" smtClean="0"/>
              <a:t>药学院 金晶</a:t>
            </a:r>
            <a:endParaRPr lang="zh-CN" altLang="en-US"/>
          </a:p>
        </p:txBody>
      </p:sp>
      <p:sp>
        <p:nvSpPr>
          <p:cNvPr id="6" name="灯片编号占位符 5"/>
          <p:cNvSpPr>
            <a:spLocks noGrp="1"/>
          </p:cNvSpPr>
          <p:nvPr>
            <p:ph type="sldNum" sz="quarter" idx="12"/>
          </p:nvPr>
        </p:nvSpPr>
        <p:spPr/>
        <p:txBody>
          <a:bodyPr/>
          <a:lstStyle/>
          <a:p>
            <a:pPr>
              <a:defRPr/>
            </a:pPr>
            <a:fld id="{77110A85-4791-4565-9705-6D5B87E38D5B}" type="slidenum">
              <a:rPr lang="zh-CN" altLang="en-US" smtClean="0"/>
              <a:pPr>
                <a:defRPr/>
              </a:pPr>
              <a:t>37</a:t>
            </a:fld>
            <a:endParaRPr lang="zh-CN" altLang="en-US"/>
          </a:p>
        </p:txBody>
      </p:sp>
      <p:grpSp>
        <p:nvGrpSpPr>
          <p:cNvPr id="19" name="组合 18"/>
          <p:cNvGrpSpPr/>
          <p:nvPr/>
        </p:nvGrpSpPr>
        <p:grpSpPr>
          <a:xfrm>
            <a:off x="395536" y="1412776"/>
            <a:ext cx="8092772" cy="4684261"/>
            <a:chOff x="395536" y="1412776"/>
            <a:chExt cx="8092772" cy="4684261"/>
          </a:xfrm>
        </p:grpSpPr>
        <p:graphicFrame>
          <p:nvGraphicFramePr>
            <p:cNvPr id="7" name="对象 6"/>
            <p:cNvGraphicFramePr>
              <a:graphicFrameLocks noChangeAspect="1"/>
            </p:cNvGraphicFramePr>
            <p:nvPr>
              <p:extLst>
                <p:ext uri="{D42A27DB-BD31-4B8C-83A1-F6EECF244321}">
                  <p14:modId xmlns="" xmlns:p14="http://schemas.microsoft.com/office/powerpoint/2010/main" val="526739247"/>
                </p:ext>
              </p:extLst>
            </p:nvPr>
          </p:nvGraphicFramePr>
          <p:xfrm>
            <a:off x="1115616" y="1412776"/>
            <a:ext cx="6552728" cy="4684261"/>
          </p:xfrm>
          <a:graphic>
            <a:graphicData uri="http://schemas.openxmlformats.org/presentationml/2006/ole">
              <p:oleObj spid="_x0000_s64519" name="CS ChemDraw Drawing" r:id="rId4" imgW="4370994" imgH="3124178" progId="">
                <p:embed/>
              </p:oleObj>
            </a:graphicData>
          </a:graphic>
        </p:graphicFrame>
        <p:sp>
          <p:nvSpPr>
            <p:cNvPr id="8" name="TextBox 7"/>
            <p:cNvSpPr txBox="1"/>
            <p:nvPr/>
          </p:nvSpPr>
          <p:spPr>
            <a:xfrm>
              <a:off x="6472790" y="5479341"/>
              <a:ext cx="453970"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E3</a:t>
              </a:r>
              <a:endParaRPr lang="zh-CN" altLang="en-US" b="1" dirty="0">
                <a:latin typeface="Times New Roman" pitchFamily="18" charset="0"/>
                <a:cs typeface="Times New Roman" pitchFamily="18" charset="0"/>
              </a:endParaRPr>
            </a:p>
          </p:txBody>
        </p:sp>
        <p:sp>
          <p:nvSpPr>
            <p:cNvPr id="9" name="TextBox 8"/>
            <p:cNvSpPr txBox="1"/>
            <p:nvPr/>
          </p:nvSpPr>
          <p:spPr>
            <a:xfrm>
              <a:off x="611560" y="3252719"/>
              <a:ext cx="1107996" cy="369332"/>
            </a:xfrm>
            <a:prstGeom prst="rect">
              <a:avLst/>
            </a:prstGeom>
            <a:noFill/>
          </p:spPr>
          <p:txBody>
            <a:bodyPr wrap="none" rtlCol="0">
              <a:spAutoFit/>
            </a:bodyPr>
            <a:lstStyle/>
            <a:p>
              <a:r>
                <a:rPr lang="zh-CN" altLang="en-US" b="1" dirty="0" smtClean="0">
                  <a:solidFill>
                    <a:schemeClr val="bg2"/>
                  </a:solidFill>
                  <a:latin typeface="Times New Roman" pitchFamily="18" charset="0"/>
                  <a:cs typeface="Times New Roman" pitchFamily="18" charset="0"/>
                </a:rPr>
                <a:t>蛋白酶体</a:t>
              </a:r>
              <a:endParaRPr lang="zh-CN" altLang="en-US" b="1" dirty="0">
                <a:solidFill>
                  <a:schemeClr val="bg2"/>
                </a:solidFill>
                <a:latin typeface="Times New Roman" pitchFamily="18" charset="0"/>
                <a:cs typeface="Times New Roman" pitchFamily="18" charset="0"/>
              </a:endParaRPr>
            </a:p>
          </p:txBody>
        </p:sp>
        <p:sp>
          <p:nvSpPr>
            <p:cNvPr id="10" name="TextBox 9"/>
            <p:cNvSpPr txBox="1"/>
            <p:nvPr/>
          </p:nvSpPr>
          <p:spPr>
            <a:xfrm>
              <a:off x="5270438" y="1732330"/>
              <a:ext cx="646331" cy="369332"/>
            </a:xfrm>
            <a:prstGeom prst="rect">
              <a:avLst/>
            </a:prstGeom>
            <a:noFill/>
          </p:spPr>
          <p:txBody>
            <a:bodyPr wrap="none" rtlCol="0">
              <a:spAutoFit/>
            </a:bodyPr>
            <a:lstStyle/>
            <a:p>
              <a:r>
                <a:rPr lang="zh-CN" altLang="en-US" b="1" dirty="0" smtClean="0">
                  <a:solidFill>
                    <a:schemeClr val="bg2"/>
                  </a:solidFill>
                  <a:latin typeface="Times New Roman" pitchFamily="18" charset="0"/>
                  <a:cs typeface="Times New Roman" pitchFamily="18" charset="0"/>
                </a:rPr>
                <a:t>泛素</a:t>
              </a:r>
              <a:endParaRPr lang="zh-CN" altLang="en-US" b="1" dirty="0">
                <a:solidFill>
                  <a:schemeClr val="bg2"/>
                </a:solidFill>
                <a:latin typeface="Times New Roman" pitchFamily="18" charset="0"/>
                <a:cs typeface="Times New Roman" pitchFamily="18" charset="0"/>
              </a:endParaRPr>
            </a:p>
          </p:txBody>
        </p:sp>
        <p:sp>
          <p:nvSpPr>
            <p:cNvPr id="11" name="TextBox 10"/>
            <p:cNvSpPr txBox="1"/>
            <p:nvPr/>
          </p:nvSpPr>
          <p:spPr>
            <a:xfrm>
              <a:off x="5492903" y="2164214"/>
              <a:ext cx="629211" cy="369332"/>
            </a:xfrm>
            <a:prstGeom prst="rect">
              <a:avLst/>
            </a:prstGeom>
            <a:noFill/>
          </p:spPr>
          <p:txBody>
            <a:bodyPr wrap="none" rtlCol="0">
              <a:spAutoFit/>
            </a:bodyPr>
            <a:lstStyle/>
            <a:p>
              <a:r>
                <a:rPr lang="en-US" altLang="zh-CN" b="1" dirty="0" smtClean="0">
                  <a:solidFill>
                    <a:schemeClr val="bg2"/>
                  </a:solidFill>
                  <a:latin typeface="Times New Roman" pitchFamily="18" charset="0"/>
                  <a:cs typeface="Times New Roman" pitchFamily="18" charset="0"/>
                </a:rPr>
                <a:t>ATP</a:t>
              </a:r>
              <a:endParaRPr lang="zh-CN" altLang="en-US" b="1" dirty="0">
                <a:solidFill>
                  <a:schemeClr val="bg2"/>
                </a:solidFill>
                <a:latin typeface="Times New Roman" pitchFamily="18" charset="0"/>
                <a:cs typeface="Times New Roman" pitchFamily="18" charset="0"/>
              </a:endParaRPr>
            </a:p>
          </p:txBody>
        </p:sp>
        <p:sp>
          <p:nvSpPr>
            <p:cNvPr id="12" name="TextBox 11"/>
            <p:cNvSpPr txBox="1"/>
            <p:nvPr/>
          </p:nvSpPr>
          <p:spPr>
            <a:xfrm>
              <a:off x="5593604" y="2718212"/>
              <a:ext cx="1188146" cy="369332"/>
            </a:xfrm>
            <a:prstGeom prst="rect">
              <a:avLst/>
            </a:prstGeom>
            <a:noFill/>
          </p:spPr>
          <p:txBody>
            <a:bodyPr wrap="none" rtlCol="0">
              <a:spAutoFit/>
            </a:bodyPr>
            <a:lstStyle/>
            <a:p>
              <a:r>
                <a:rPr lang="en-US" altLang="zh-CN" b="1" dirty="0" err="1" smtClean="0">
                  <a:solidFill>
                    <a:schemeClr val="bg2"/>
                  </a:solidFill>
                  <a:latin typeface="Times New Roman" pitchFamily="18" charset="0"/>
                  <a:cs typeface="Times New Roman" pitchFamily="18" charset="0"/>
                </a:rPr>
                <a:t>AMP+PPi</a:t>
              </a:r>
              <a:endParaRPr lang="zh-CN" altLang="en-US" b="1" dirty="0">
                <a:solidFill>
                  <a:schemeClr val="bg2"/>
                </a:solidFill>
                <a:latin typeface="Times New Roman" pitchFamily="18" charset="0"/>
                <a:cs typeface="Times New Roman" pitchFamily="18" charset="0"/>
              </a:endParaRPr>
            </a:p>
          </p:txBody>
        </p:sp>
        <p:sp>
          <p:nvSpPr>
            <p:cNvPr id="13" name="TextBox 12"/>
            <p:cNvSpPr txBox="1"/>
            <p:nvPr/>
          </p:nvSpPr>
          <p:spPr>
            <a:xfrm>
              <a:off x="6826170" y="3036150"/>
              <a:ext cx="453970" cy="369332"/>
            </a:xfrm>
            <a:prstGeom prst="rect">
              <a:avLst/>
            </a:prstGeom>
            <a:noFill/>
          </p:spPr>
          <p:txBody>
            <a:bodyPr wrap="none" rtlCol="0">
              <a:spAutoFit/>
            </a:bodyPr>
            <a:lstStyle/>
            <a:p>
              <a:r>
                <a:rPr lang="en-US" altLang="zh-CN" b="1" dirty="0" smtClean="0">
                  <a:solidFill>
                    <a:schemeClr val="bg2"/>
                  </a:solidFill>
                  <a:latin typeface="Times New Roman" pitchFamily="18" charset="0"/>
                  <a:cs typeface="Times New Roman" pitchFamily="18" charset="0"/>
                </a:rPr>
                <a:t>E1</a:t>
              </a:r>
              <a:endParaRPr lang="zh-CN" altLang="en-US" b="1" dirty="0">
                <a:solidFill>
                  <a:schemeClr val="bg2"/>
                </a:solidFill>
                <a:latin typeface="Times New Roman" pitchFamily="18" charset="0"/>
                <a:cs typeface="Times New Roman" pitchFamily="18" charset="0"/>
              </a:endParaRPr>
            </a:p>
          </p:txBody>
        </p:sp>
        <p:sp>
          <p:nvSpPr>
            <p:cNvPr id="14" name="TextBox 13"/>
            <p:cNvSpPr txBox="1"/>
            <p:nvPr/>
          </p:nvSpPr>
          <p:spPr>
            <a:xfrm>
              <a:off x="5807508" y="4837802"/>
              <a:ext cx="453970" cy="369332"/>
            </a:xfrm>
            <a:prstGeom prst="rect">
              <a:avLst/>
            </a:prstGeom>
            <a:noFill/>
          </p:spPr>
          <p:txBody>
            <a:bodyPr wrap="none" rtlCol="0">
              <a:spAutoFit/>
            </a:bodyPr>
            <a:lstStyle/>
            <a:p>
              <a:r>
                <a:rPr lang="en-US" altLang="zh-CN" b="1" dirty="0" smtClean="0">
                  <a:solidFill>
                    <a:schemeClr val="bg2"/>
                  </a:solidFill>
                  <a:latin typeface="Times New Roman" pitchFamily="18" charset="0"/>
                  <a:cs typeface="Times New Roman" pitchFamily="18" charset="0"/>
                </a:rPr>
                <a:t>E2</a:t>
              </a:r>
              <a:endParaRPr lang="zh-CN" altLang="en-US" b="1" dirty="0">
                <a:solidFill>
                  <a:schemeClr val="bg2"/>
                </a:solidFill>
                <a:latin typeface="Times New Roman" pitchFamily="18" charset="0"/>
                <a:cs typeface="Times New Roman" pitchFamily="18" charset="0"/>
              </a:endParaRPr>
            </a:p>
          </p:txBody>
        </p:sp>
        <p:sp>
          <p:nvSpPr>
            <p:cNvPr id="15" name="TextBox 14"/>
            <p:cNvSpPr txBox="1"/>
            <p:nvPr/>
          </p:nvSpPr>
          <p:spPr>
            <a:xfrm>
              <a:off x="7380312" y="5053826"/>
              <a:ext cx="1107996" cy="369332"/>
            </a:xfrm>
            <a:prstGeom prst="rect">
              <a:avLst/>
            </a:prstGeom>
            <a:noFill/>
          </p:spPr>
          <p:txBody>
            <a:bodyPr wrap="none" rtlCol="0">
              <a:spAutoFit/>
            </a:bodyPr>
            <a:lstStyle/>
            <a:p>
              <a:r>
                <a:rPr lang="zh-CN" altLang="en-US" b="1" dirty="0" smtClean="0">
                  <a:solidFill>
                    <a:schemeClr val="bg2"/>
                  </a:solidFill>
                </a:rPr>
                <a:t>受体蛋白</a:t>
              </a:r>
              <a:endParaRPr lang="zh-CN" altLang="en-US" b="1" dirty="0">
                <a:solidFill>
                  <a:schemeClr val="bg2"/>
                </a:solidFill>
              </a:endParaRPr>
            </a:p>
          </p:txBody>
        </p:sp>
        <p:sp>
          <p:nvSpPr>
            <p:cNvPr id="16" name="TextBox 15"/>
            <p:cNvSpPr txBox="1"/>
            <p:nvPr/>
          </p:nvSpPr>
          <p:spPr>
            <a:xfrm>
              <a:off x="395536" y="5423158"/>
              <a:ext cx="646331" cy="369332"/>
            </a:xfrm>
            <a:prstGeom prst="rect">
              <a:avLst/>
            </a:prstGeom>
            <a:noFill/>
          </p:spPr>
          <p:txBody>
            <a:bodyPr wrap="none" rtlCol="0">
              <a:spAutoFit/>
            </a:bodyPr>
            <a:lstStyle/>
            <a:p>
              <a:r>
                <a:rPr lang="zh-CN" altLang="en-US" b="1" dirty="0" smtClean="0">
                  <a:solidFill>
                    <a:schemeClr val="bg2"/>
                  </a:solidFill>
                  <a:latin typeface="Times New Roman" pitchFamily="18" charset="0"/>
                  <a:cs typeface="Times New Roman" pitchFamily="18" charset="0"/>
                </a:rPr>
                <a:t>短肽</a:t>
              </a:r>
              <a:endParaRPr lang="zh-CN" altLang="en-US" b="1" dirty="0">
                <a:solidFill>
                  <a:schemeClr val="bg2"/>
                </a:solidFill>
                <a:latin typeface="Times New Roman" pitchFamily="18" charset="0"/>
                <a:cs typeface="Times New Roman" pitchFamily="18" charset="0"/>
              </a:endParaRPr>
            </a:p>
          </p:txBody>
        </p:sp>
        <p:sp>
          <p:nvSpPr>
            <p:cNvPr id="17" name="TextBox 16"/>
            <p:cNvSpPr txBox="1"/>
            <p:nvPr/>
          </p:nvSpPr>
          <p:spPr>
            <a:xfrm>
              <a:off x="2627784" y="4653136"/>
              <a:ext cx="629211" cy="369332"/>
            </a:xfrm>
            <a:prstGeom prst="rect">
              <a:avLst/>
            </a:prstGeom>
            <a:noFill/>
          </p:spPr>
          <p:txBody>
            <a:bodyPr wrap="none" rtlCol="0">
              <a:spAutoFit/>
            </a:bodyPr>
            <a:lstStyle/>
            <a:p>
              <a:r>
                <a:rPr lang="en-US" altLang="zh-CN" b="1" dirty="0" smtClean="0">
                  <a:solidFill>
                    <a:schemeClr val="bg2"/>
                  </a:solidFill>
                  <a:latin typeface="Times New Roman" pitchFamily="18" charset="0"/>
                  <a:cs typeface="Times New Roman" pitchFamily="18" charset="0"/>
                </a:rPr>
                <a:t>ATP</a:t>
              </a:r>
              <a:endParaRPr lang="zh-CN" altLang="en-US" b="1" dirty="0">
                <a:solidFill>
                  <a:schemeClr val="bg2"/>
                </a:solidFill>
                <a:latin typeface="Times New Roman" pitchFamily="18" charset="0"/>
                <a:cs typeface="Times New Roman" pitchFamily="18" charset="0"/>
              </a:endParaRPr>
            </a:p>
          </p:txBody>
        </p:sp>
        <p:sp>
          <p:nvSpPr>
            <p:cNvPr id="18" name="TextBox 17"/>
            <p:cNvSpPr txBox="1"/>
            <p:nvPr/>
          </p:nvSpPr>
          <p:spPr>
            <a:xfrm>
              <a:off x="3131840" y="5479341"/>
              <a:ext cx="1107996" cy="369332"/>
            </a:xfrm>
            <a:prstGeom prst="rect">
              <a:avLst/>
            </a:prstGeom>
            <a:noFill/>
          </p:spPr>
          <p:txBody>
            <a:bodyPr wrap="none" rtlCol="0">
              <a:spAutoFit/>
            </a:bodyPr>
            <a:lstStyle/>
            <a:p>
              <a:r>
                <a:rPr lang="zh-CN" altLang="en-US" b="1" dirty="0" smtClean="0">
                  <a:solidFill>
                    <a:schemeClr val="bg2"/>
                  </a:solidFill>
                </a:rPr>
                <a:t>受体蛋白</a:t>
              </a:r>
              <a:endParaRPr lang="zh-CN" altLang="en-US" b="1" dirty="0">
                <a:solidFill>
                  <a:schemeClr val="bg2"/>
                </a:solidFill>
              </a:endParaRPr>
            </a:p>
          </p:txBody>
        </p:sp>
      </p:grpSp>
    </p:spTree>
    <p:extLst>
      <p:ext uri="{BB962C8B-B14F-4D97-AF65-F5344CB8AC3E}">
        <p14:creationId xmlns="" xmlns:p14="http://schemas.microsoft.com/office/powerpoint/2010/main" val="2729843740"/>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smtClean="0"/>
              <a:t>泛素</a:t>
            </a:r>
            <a:r>
              <a:rPr lang="en-US" altLang="zh-CN" smtClean="0"/>
              <a:t>-</a:t>
            </a:r>
            <a:r>
              <a:rPr lang="zh-CN" altLang="en-US" smtClean="0"/>
              <a:t>蛋白酶体系统与蛋白质质量控制、细胞周期、</a:t>
            </a:r>
            <a:r>
              <a:rPr lang="en-US" altLang="zh-CN" smtClean="0"/>
              <a:t>DNA</a:t>
            </a:r>
            <a:r>
              <a:rPr lang="zh-CN" altLang="en-US" smtClean="0"/>
              <a:t>修复、转录及免疫应激等密切相关，也与许多种疾病的发生相关。</a:t>
            </a:r>
          </a:p>
        </p:txBody>
      </p:sp>
      <p:sp>
        <p:nvSpPr>
          <p:cNvPr id="3" name="标题 2"/>
          <p:cNvSpPr>
            <a:spLocks noGrp="1"/>
          </p:cNvSpPr>
          <p:nvPr>
            <p:ph type="title"/>
          </p:nvPr>
        </p:nvSpPr>
        <p:spPr/>
        <p:txBody>
          <a:bodyPr/>
          <a:lstStyle/>
          <a:p>
            <a:pPr eaLnBrk="1" hangingPunct="1">
              <a:defRPr/>
            </a:pPr>
            <a:endParaRPr lang="zh-CN" altLang="en-US"/>
          </a:p>
        </p:txBody>
      </p:sp>
      <p:sp>
        <p:nvSpPr>
          <p:cNvPr id="73732" name="日期占位符 3"/>
          <p:cNvSpPr>
            <a:spLocks noGrp="1"/>
          </p:cNvSpPr>
          <p:nvPr>
            <p:ph type="dt" sz="quarter" idx="10"/>
          </p:nvPr>
        </p:nvSpPr>
        <p:spPr/>
        <p:txBody>
          <a:bodyPr/>
          <a:lstStyle/>
          <a:p>
            <a:pPr fontAlgn="base">
              <a:spcBef>
                <a:spcPct val="0"/>
              </a:spcBef>
              <a:spcAft>
                <a:spcPct val="0"/>
              </a:spcAft>
              <a:defRPr/>
            </a:pPr>
            <a:fld id="{EC3EF387-6ABE-441A-B892-E5C5EC978C0C}" type="datetime1">
              <a:rPr lang="zh-CN" altLang="en-US" smtClean="0"/>
              <a:pPr fontAlgn="base">
                <a:spcBef>
                  <a:spcPct val="0"/>
                </a:spcBef>
                <a:spcAft>
                  <a:spcPct val="0"/>
                </a:spcAft>
                <a:defRPr/>
              </a:pPr>
              <a:t>2018/11/28</a:t>
            </a:fld>
            <a:endParaRPr lang="zh-CN" altLang="en-US" smtClean="0"/>
          </a:p>
        </p:txBody>
      </p:sp>
      <p:sp>
        <p:nvSpPr>
          <p:cNvPr id="73733"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73734" name="灯片编号占位符 5"/>
          <p:cNvSpPr>
            <a:spLocks noGrp="1"/>
          </p:cNvSpPr>
          <p:nvPr>
            <p:ph type="sldNum" sz="quarter" idx="12"/>
          </p:nvPr>
        </p:nvSpPr>
        <p:spPr/>
        <p:txBody>
          <a:bodyPr/>
          <a:lstStyle/>
          <a:p>
            <a:pPr fontAlgn="base">
              <a:spcBef>
                <a:spcPct val="0"/>
              </a:spcBef>
              <a:spcAft>
                <a:spcPct val="0"/>
              </a:spcAft>
              <a:defRPr/>
            </a:pPr>
            <a:fld id="{36C39357-EFE1-49E3-9AAE-55674F9E1669}" type="slidenum">
              <a:rPr lang="zh-CN" altLang="en-US" smtClean="0"/>
              <a:pPr fontAlgn="base">
                <a:spcBef>
                  <a:spcPct val="0"/>
                </a:spcBef>
                <a:spcAft>
                  <a:spcPct val="0"/>
                </a:spcAft>
                <a:defRPr/>
              </a:pPr>
              <a:t>38</a:t>
            </a:fld>
            <a:endParaRPr lang="zh-CN" altLang="en-US" smtClean="0"/>
          </a:p>
        </p:txBody>
      </p:sp>
    </p:spTree>
    <p:extLst>
      <p:ext uri="{BB962C8B-B14F-4D97-AF65-F5344CB8AC3E}">
        <p14:creationId xmlns="" xmlns:p14="http://schemas.microsoft.com/office/powerpoint/2010/main" val="3016760676"/>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85000" lnSpcReduction="20000"/>
          </a:bodyPr>
          <a:lstStyle/>
          <a:p>
            <a:pPr eaLnBrk="1" hangingPunct="1">
              <a:defRPr/>
            </a:pPr>
            <a:r>
              <a:rPr lang="zh-CN" altLang="en-US" dirty="0" smtClean="0"/>
              <a:t>半衰期</a:t>
            </a:r>
            <a:r>
              <a:rPr lang="zh-CN" altLang="en-US" dirty="0"/>
              <a:t>介于几十秒到百余</a:t>
            </a:r>
            <a:r>
              <a:rPr lang="zh-CN" altLang="en-US" dirty="0" smtClean="0"/>
              <a:t>天。 </a:t>
            </a:r>
            <a:endParaRPr lang="en-US" altLang="zh-CN" dirty="0" smtClean="0"/>
          </a:p>
          <a:p>
            <a:pPr eaLnBrk="1" hangingPunct="1">
              <a:defRPr/>
            </a:pPr>
            <a:r>
              <a:rPr lang="zh-CN" altLang="en-US" dirty="0" smtClean="0"/>
              <a:t>哺乳动物</a:t>
            </a:r>
            <a:r>
              <a:rPr lang="zh-CN" altLang="en-US" dirty="0"/>
              <a:t>细胞内各种蛋白质的平均周转率为</a:t>
            </a:r>
            <a:r>
              <a:rPr lang="en-US" altLang="zh-CN" dirty="0"/>
              <a:t>1 </a:t>
            </a:r>
            <a:r>
              <a:rPr lang="zh-CN" altLang="en-US" dirty="0"/>
              <a:t>～ </a:t>
            </a:r>
            <a:r>
              <a:rPr lang="en-US" altLang="zh-CN" dirty="0"/>
              <a:t>2d</a:t>
            </a:r>
            <a:r>
              <a:rPr lang="zh-CN" altLang="en-US" dirty="0" smtClean="0"/>
              <a:t>。</a:t>
            </a:r>
            <a:endParaRPr lang="en-US" altLang="zh-CN" dirty="0" smtClean="0"/>
          </a:p>
          <a:p>
            <a:pPr eaLnBrk="1" hangingPunct="1">
              <a:defRPr/>
            </a:pPr>
            <a:r>
              <a:rPr lang="zh-CN" altLang="en-US" dirty="0" smtClean="0"/>
              <a:t>代谢</a:t>
            </a:r>
            <a:r>
              <a:rPr lang="zh-CN" altLang="en-US" dirty="0"/>
              <a:t>过程中的关键酶以及处于分支点的酶寿命仅几分钟，有利于体内稳态在情况改变后快速建立。 </a:t>
            </a:r>
            <a:endParaRPr lang="en-US" altLang="zh-CN" dirty="0" smtClean="0"/>
          </a:p>
          <a:p>
            <a:pPr lvl="1" eaLnBrk="1" hangingPunct="1">
              <a:defRPr/>
            </a:pPr>
            <a:r>
              <a:rPr lang="en-US" altLang="zh-CN" dirty="0" smtClean="0"/>
              <a:t>– </a:t>
            </a:r>
            <a:r>
              <a:rPr lang="zh-CN" altLang="en-US" dirty="0"/>
              <a:t>大鼠肝脏的鸟氨酸脱羧酶半衰期仅</a:t>
            </a:r>
            <a:r>
              <a:rPr lang="en-US" altLang="zh-CN" dirty="0"/>
              <a:t>11min</a:t>
            </a:r>
            <a:r>
              <a:rPr lang="zh-CN" altLang="en-US" dirty="0"/>
              <a:t>，是大鼠肝脏中降解最快的蛋白质</a:t>
            </a:r>
            <a:r>
              <a:rPr lang="zh-CN" altLang="en-US" dirty="0" smtClean="0"/>
              <a:t>。</a:t>
            </a:r>
            <a:endParaRPr lang="en-US" altLang="zh-CN" dirty="0" smtClean="0"/>
          </a:p>
          <a:p>
            <a:pPr lvl="1" eaLnBrk="1" hangingPunct="1">
              <a:defRPr/>
            </a:pPr>
            <a:r>
              <a:rPr lang="zh-CN" altLang="en-US" dirty="0" smtClean="0"/>
              <a:t> </a:t>
            </a:r>
            <a:r>
              <a:rPr lang="en-US" altLang="zh-CN" dirty="0"/>
              <a:t>– </a:t>
            </a:r>
            <a:r>
              <a:rPr lang="zh-CN" altLang="en-US" dirty="0"/>
              <a:t>肌肉肌动蛋白和肌球蛋白的寿命约</a:t>
            </a:r>
            <a:r>
              <a:rPr lang="en-US" altLang="zh-CN" dirty="0"/>
              <a:t>l</a:t>
            </a:r>
            <a:r>
              <a:rPr lang="zh-CN" altLang="en-US" dirty="0"/>
              <a:t>～</a:t>
            </a:r>
            <a:r>
              <a:rPr lang="en-US" altLang="zh-CN" dirty="0"/>
              <a:t>2w</a:t>
            </a:r>
            <a:r>
              <a:rPr lang="zh-CN" altLang="en-US" dirty="0"/>
              <a:t>。 </a:t>
            </a:r>
            <a:endParaRPr lang="en-US" altLang="zh-CN" dirty="0" smtClean="0"/>
          </a:p>
          <a:p>
            <a:pPr lvl="1" eaLnBrk="1" hangingPunct="1">
              <a:defRPr/>
            </a:pPr>
            <a:r>
              <a:rPr lang="en-US" altLang="zh-CN" dirty="0" smtClean="0"/>
              <a:t>– </a:t>
            </a:r>
            <a:r>
              <a:rPr lang="zh-CN" altLang="en-US" dirty="0"/>
              <a:t>血红蛋白的寿命超过一个月。 </a:t>
            </a:r>
            <a:endParaRPr lang="en-US" altLang="zh-CN" dirty="0" smtClean="0"/>
          </a:p>
          <a:p>
            <a:pPr eaLnBrk="1" hangingPunct="1">
              <a:defRPr/>
            </a:pPr>
            <a:r>
              <a:rPr lang="zh-CN" altLang="en-US" dirty="0" smtClean="0"/>
              <a:t>蛋白质</a:t>
            </a:r>
            <a:r>
              <a:rPr lang="zh-CN" altLang="en-US" dirty="0"/>
              <a:t>的半衰期并不恒定，与细胞的生理状态密切相关。</a:t>
            </a:r>
          </a:p>
        </p:txBody>
      </p:sp>
      <p:sp>
        <p:nvSpPr>
          <p:cNvPr id="6" name="标题 5"/>
          <p:cNvSpPr>
            <a:spLocks noGrp="1"/>
          </p:cNvSpPr>
          <p:nvPr>
            <p:ph type="title"/>
          </p:nvPr>
        </p:nvSpPr>
        <p:spPr/>
        <p:txBody>
          <a:bodyPr/>
          <a:lstStyle/>
          <a:p>
            <a:pPr eaLnBrk="1" hangingPunct="1">
              <a:defRPr/>
            </a:pPr>
            <a:r>
              <a:rPr lang="zh-CN" altLang="en-US" sz="4000" dirty="0" smtClean="0"/>
              <a:t>蛋白质的寿命</a:t>
            </a:r>
            <a:endParaRPr lang="zh-CN" altLang="en-US" sz="4000" dirty="0"/>
          </a:p>
        </p:txBody>
      </p:sp>
      <p:sp>
        <p:nvSpPr>
          <p:cNvPr id="75780" name="日期占位符 2"/>
          <p:cNvSpPr>
            <a:spLocks noGrp="1"/>
          </p:cNvSpPr>
          <p:nvPr>
            <p:ph type="dt" sz="quarter" idx="10"/>
          </p:nvPr>
        </p:nvSpPr>
        <p:spPr/>
        <p:txBody>
          <a:bodyPr/>
          <a:lstStyle/>
          <a:p>
            <a:pPr fontAlgn="base">
              <a:spcBef>
                <a:spcPct val="0"/>
              </a:spcBef>
              <a:spcAft>
                <a:spcPct val="0"/>
              </a:spcAft>
              <a:defRPr/>
            </a:pPr>
            <a:fld id="{61F8AB53-25CF-4F31-9C01-88D74306ECE1}" type="datetime1">
              <a:rPr lang="zh-CN" altLang="en-US" smtClean="0"/>
              <a:pPr fontAlgn="base">
                <a:spcBef>
                  <a:spcPct val="0"/>
                </a:spcBef>
                <a:spcAft>
                  <a:spcPct val="0"/>
                </a:spcAft>
                <a:defRPr/>
              </a:pPr>
              <a:t>2018/11/28</a:t>
            </a:fld>
            <a:endParaRPr lang="zh-CN" altLang="en-US" smtClean="0"/>
          </a:p>
        </p:txBody>
      </p:sp>
      <p:sp>
        <p:nvSpPr>
          <p:cNvPr id="75781" name="页脚占位符 3"/>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75782" name="灯片编号占位符 4"/>
          <p:cNvSpPr>
            <a:spLocks noGrp="1"/>
          </p:cNvSpPr>
          <p:nvPr>
            <p:ph type="sldNum" sz="quarter" idx="12"/>
          </p:nvPr>
        </p:nvSpPr>
        <p:spPr/>
        <p:txBody>
          <a:bodyPr/>
          <a:lstStyle/>
          <a:p>
            <a:pPr fontAlgn="base">
              <a:spcBef>
                <a:spcPct val="0"/>
              </a:spcBef>
              <a:spcAft>
                <a:spcPct val="0"/>
              </a:spcAft>
              <a:defRPr/>
            </a:pPr>
            <a:fld id="{7DFC6D3B-19C5-4ECB-A576-AD50C4343B55}" type="slidenum">
              <a:rPr lang="zh-CN" altLang="en-US" smtClean="0"/>
              <a:pPr fontAlgn="base">
                <a:spcBef>
                  <a:spcPct val="0"/>
                </a:spcBef>
                <a:spcAft>
                  <a:spcPct val="0"/>
                </a:spcAft>
                <a:defRPr/>
              </a:pPr>
              <a:t>39</a:t>
            </a:fld>
            <a:endParaRPr lang="zh-CN" altLang="en-US" smtClean="0"/>
          </a:p>
        </p:txBody>
      </p:sp>
    </p:spTree>
    <p:extLst>
      <p:ext uri="{BB962C8B-B14F-4D97-AF65-F5344CB8AC3E}">
        <p14:creationId xmlns="" xmlns:p14="http://schemas.microsoft.com/office/powerpoint/2010/main" val="1296575408"/>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（一）翻译起始的调节</a:t>
            </a:r>
            <a:endParaRPr lang="zh-CN" altLang="en-US" dirty="0"/>
          </a:p>
        </p:txBody>
      </p:sp>
      <p:sp>
        <p:nvSpPr>
          <p:cNvPr id="3" name="内容占位符 2"/>
          <p:cNvSpPr>
            <a:spLocks noGrp="1"/>
          </p:cNvSpPr>
          <p:nvPr>
            <p:ph idx="1"/>
          </p:nvPr>
        </p:nvSpPr>
        <p:spPr/>
        <p:txBody>
          <a:bodyPr>
            <a:normAutofit/>
          </a:bodyPr>
          <a:lstStyle/>
          <a:p>
            <a:pPr marL="514350" indent="-514350" eaLnBrk="1" hangingPunct="1">
              <a:buFont typeface="+mj-lt"/>
              <a:buAutoNum type="arabicPeriod"/>
              <a:defRPr/>
            </a:pPr>
            <a:r>
              <a:rPr lang="zh-CN" altLang="en-US" dirty="0" smtClean="0"/>
              <a:t>翻译起始因子的调节作用</a:t>
            </a:r>
            <a:endParaRPr lang="en-US" altLang="zh-CN" dirty="0" smtClean="0"/>
          </a:p>
          <a:p>
            <a:pPr lvl="1" eaLnBrk="1" hangingPunct="1">
              <a:defRPr/>
            </a:pPr>
            <a:r>
              <a:rPr lang="en-US" altLang="zh-CN" dirty="0"/>
              <a:t>mRNA</a:t>
            </a:r>
            <a:r>
              <a:rPr lang="zh-CN" altLang="en-US" dirty="0"/>
              <a:t>翻译起始的调控是翻译水平调控的一个重要途径</a:t>
            </a:r>
            <a:r>
              <a:rPr lang="zh-CN" altLang="en-US" dirty="0" smtClean="0"/>
              <a:t>。</a:t>
            </a:r>
            <a:endParaRPr lang="en-US" altLang="zh-CN" dirty="0" smtClean="0"/>
          </a:p>
          <a:p>
            <a:pPr lvl="2" eaLnBrk="1" hangingPunct="1">
              <a:defRPr/>
            </a:pPr>
            <a:r>
              <a:rPr lang="zh-CN" altLang="en-US" dirty="0" smtClean="0"/>
              <a:t>在</a:t>
            </a:r>
            <a:r>
              <a:rPr lang="zh-CN" altLang="en-US" dirty="0"/>
              <a:t>真核生物的卵细胞中，贮存着许多</a:t>
            </a:r>
            <a:r>
              <a:rPr lang="en-US" altLang="zh-CN" dirty="0"/>
              <a:t>mRNA</a:t>
            </a:r>
            <a:r>
              <a:rPr lang="zh-CN" altLang="en-US" dirty="0"/>
              <a:t>，但在受精前它们中的大多数并不起始翻译</a:t>
            </a:r>
            <a:r>
              <a:rPr lang="zh-CN" altLang="en-US" dirty="0" smtClean="0"/>
              <a:t>。</a:t>
            </a:r>
            <a:endParaRPr lang="en-US" altLang="zh-CN" dirty="0" smtClean="0"/>
          </a:p>
          <a:p>
            <a:pPr lvl="3" eaLnBrk="1" hangingPunct="1">
              <a:defRPr/>
            </a:pPr>
            <a:r>
              <a:rPr lang="zh-CN" altLang="en-US" dirty="0" smtClean="0"/>
              <a:t>这些</a:t>
            </a:r>
            <a:r>
              <a:rPr lang="zh-CN" altLang="en-US" dirty="0"/>
              <a:t>没有翻译活性的</a:t>
            </a:r>
            <a:r>
              <a:rPr lang="en-US" altLang="zh-CN" dirty="0"/>
              <a:t>mRNA</a:t>
            </a:r>
            <a:r>
              <a:rPr lang="zh-CN" altLang="en-US" dirty="0"/>
              <a:t>称为</a:t>
            </a:r>
            <a:r>
              <a:rPr lang="zh-CN" altLang="en-US" dirty="0">
                <a:solidFill>
                  <a:srgbClr val="FF0000"/>
                </a:solidFill>
              </a:rPr>
              <a:t>隐蔽</a:t>
            </a:r>
            <a:r>
              <a:rPr lang="en-US" altLang="zh-CN" dirty="0">
                <a:solidFill>
                  <a:srgbClr val="FF0000"/>
                </a:solidFill>
              </a:rPr>
              <a:t>mRNA</a:t>
            </a:r>
            <a:r>
              <a:rPr lang="zh-CN" altLang="en-US" dirty="0"/>
              <a:t>（</a:t>
            </a:r>
            <a:r>
              <a:rPr lang="en-US" altLang="zh-CN" dirty="0"/>
              <a:t>masked mRNA</a:t>
            </a:r>
            <a:r>
              <a:rPr lang="zh-CN" altLang="en-US" dirty="0"/>
              <a:t>）</a:t>
            </a:r>
            <a:r>
              <a:rPr lang="zh-CN" altLang="en-US" dirty="0" smtClean="0"/>
              <a:t>。</a:t>
            </a:r>
            <a:endParaRPr lang="en-US" altLang="zh-CN" dirty="0" smtClean="0"/>
          </a:p>
          <a:p>
            <a:pPr lvl="2" eaLnBrk="1" hangingPunct="1">
              <a:defRPr/>
            </a:pPr>
            <a:r>
              <a:rPr lang="zh-CN" altLang="en-US" dirty="0" smtClean="0"/>
              <a:t>在</a:t>
            </a:r>
            <a:r>
              <a:rPr lang="zh-CN" altLang="en-US" dirty="0"/>
              <a:t>受精后几分钟，这些隐蔽</a:t>
            </a:r>
            <a:r>
              <a:rPr lang="en-US" altLang="zh-CN" dirty="0"/>
              <a:t>mRNA</a:t>
            </a:r>
            <a:r>
              <a:rPr lang="zh-CN" altLang="en-US" dirty="0"/>
              <a:t>被活化，蛋白质合成急剧增加，以满足快速卵裂的需要。可见受精卵中一定存在着激活隐蔽</a:t>
            </a:r>
            <a:r>
              <a:rPr lang="en-US" altLang="zh-CN" dirty="0"/>
              <a:t>mRNA</a:t>
            </a:r>
            <a:r>
              <a:rPr lang="zh-CN" altLang="en-US" dirty="0"/>
              <a:t>的某种机制。 </a:t>
            </a:r>
          </a:p>
          <a:p>
            <a:pPr eaLnBrk="1" hangingPunct="1">
              <a:defRPr/>
            </a:pPr>
            <a:endParaRPr lang="zh-CN" altLang="en-US" dirty="0"/>
          </a:p>
          <a:p>
            <a:pPr eaLnBrk="1" hangingPunct="1">
              <a:defRPr/>
            </a:pPr>
            <a:endParaRPr lang="zh-CN" altLang="en-US" dirty="0"/>
          </a:p>
        </p:txBody>
      </p:sp>
      <p:sp>
        <p:nvSpPr>
          <p:cNvPr id="23556" name="日期占位符 3"/>
          <p:cNvSpPr>
            <a:spLocks noGrp="1"/>
          </p:cNvSpPr>
          <p:nvPr>
            <p:ph type="dt" sz="quarter" idx="10"/>
          </p:nvPr>
        </p:nvSpPr>
        <p:spPr>
          <a:xfrm>
            <a:off x="219075" y="6510338"/>
            <a:ext cx="1704975" cy="304800"/>
          </a:xfrm>
        </p:spPr>
        <p:txBody>
          <a:bodyPr/>
          <a:lstStyle/>
          <a:p>
            <a:pPr fontAlgn="base">
              <a:spcBef>
                <a:spcPct val="0"/>
              </a:spcBef>
              <a:spcAft>
                <a:spcPct val="0"/>
              </a:spcAft>
              <a:defRPr/>
            </a:pPr>
            <a:fld id="{FB00BD33-2E33-4DA4-B07A-39DA460EA33C}" type="datetime1">
              <a:rPr lang="zh-CN" altLang="en-US" smtClean="0"/>
              <a:pPr fontAlgn="base">
                <a:spcBef>
                  <a:spcPct val="0"/>
                </a:spcBef>
                <a:spcAft>
                  <a:spcPct val="0"/>
                </a:spcAft>
                <a:defRPr/>
              </a:pPr>
              <a:t>2018/11/28</a:t>
            </a:fld>
            <a:endParaRPr lang="zh-CN" altLang="en-US" smtClean="0"/>
          </a:p>
        </p:txBody>
      </p:sp>
      <p:sp>
        <p:nvSpPr>
          <p:cNvPr id="23557" name="页脚占位符 4"/>
          <p:cNvSpPr>
            <a:spLocks noGrp="1"/>
          </p:cNvSpPr>
          <p:nvPr>
            <p:ph type="ftr" sz="quarter" idx="11"/>
          </p:nvPr>
        </p:nvSpPr>
        <p:spPr>
          <a:xfrm>
            <a:off x="2611438" y="6491288"/>
            <a:ext cx="3325812" cy="304800"/>
          </a:xfrm>
        </p:spPr>
        <p:txBody>
          <a:bodyPr/>
          <a:lstStyle/>
          <a:p>
            <a:pPr fontAlgn="base">
              <a:spcBef>
                <a:spcPct val="0"/>
              </a:spcBef>
              <a:spcAft>
                <a:spcPct val="0"/>
              </a:spcAft>
              <a:defRPr/>
            </a:pPr>
            <a:r>
              <a:rPr lang="zh-CN" altLang="en-US" smtClean="0"/>
              <a:t>药学院 金晶</a:t>
            </a:r>
          </a:p>
        </p:txBody>
      </p:sp>
      <p:sp>
        <p:nvSpPr>
          <p:cNvPr id="23558" name="灯片编号占位符 5"/>
          <p:cNvSpPr>
            <a:spLocks noGrp="1"/>
          </p:cNvSpPr>
          <p:nvPr>
            <p:ph type="sldNum" sz="quarter" idx="12"/>
          </p:nvPr>
        </p:nvSpPr>
        <p:spPr>
          <a:xfrm>
            <a:off x="6553200" y="6357938"/>
            <a:ext cx="1905000" cy="457200"/>
          </a:xfrm>
        </p:spPr>
        <p:txBody>
          <a:bodyPr/>
          <a:lstStyle/>
          <a:p>
            <a:pPr fontAlgn="base">
              <a:spcBef>
                <a:spcPct val="0"/>
              </a:spcBef>
              <a:spcAft>
                <a:spcPct val="0"/>
              </a:spcAft>
              <a:defRPr/>
            </a:pPr>
            <a:fld id="{94936D91-0471-40B3-962A-F6DD6D5799F5}" type="slidenum">
              <a:rPr lang="zh-CN" altLang="en-US" smtClean="0"/>
              <a:pPr fontAlgn="base">
                <a:spcBef>
                  <a:spcPct val="0"/>
                </a:spcBef>
                <a:spcAft>
                  <a:spcPct val="0"/>
                </a:spcAft>
                <a:defRPr/>
              </a:pPr>
              <a:t>4</a:t>
            </a:fld>
            <a:endParaRPr lang="zh-CN" altLang="en-US" smtClean="0"/>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smtClean="0"/>
              <a:t>细胞质中蛋白质的寿命与肽链的</a:t>
            </a:r>
            <a:r>
              <a:rPr lang="en-US" altLang="zh-CN" smtClean="0"/>
              <a:t>N</a:t>
            </a:r>
            <a:r>
              <a:rPr lang="zh-CN" altLang="en-US" smtClean="0"/>
              <a:t>端氨基酸残基的性质有一定的关系。 </a:t>
            </a:r>
            <a:endParaRPr lang="en-US" altLang="zh-CN" smtClean="0"/>
          </a:p>
          <a:p>
            <a:pPr lvl="1" eaLnBrk="1" hangingPunct="1"/>
            <a:r>
              <a:rPr lang="en-US" altLang="zh-CN" smtClean="0"/>
              <a:t> N</a:t>
            </a:r>
            <a:r>
              <a:rPr lang="zh-CN" altLang="en-US" smtClean="0"/>
              <a:t>端的氨基酸残基为天冬氨酸</a:t>
            </a:r>
            <a:r>
              <a:rPr lang="en-US" altLang="zh-CN" smtClean="0">
                <a:solidFill>
                  <a:srgbClr val="FF0000"/>
                </a:solidFill>
              </a:rPr>
              <a:t>D</a:t>
            </a:r>
            <a:r>
              <a:rPr lang="zh-CN" altLang="en-US" smtClean="0"/>
              <a:t>、精氨酸</a:t>
            </a:r>
            <a:r>
              <a:rPr lang="en-US" altLang="zh-CN" smtClean="0">
                <a:solidFill>
                  <a:srgbClr val="FF0000"/>
                </a:solidFill>
              </a:rPr>
              <a:t>R</a:t>
            </a:r>
            <a:r>
              <a:rPr lang="zh-CN" altLang="en-US" smtClean="0"/>
              <a:t>、组氨酸</a:t>
            </a:r>
            <a:r>
              <a:rPr lang="en-US" altLang="zh-CN" smtClean="0">
                <a:solidFill>
                  <a:srgbClr val="FF0000"/>
                </a:solidFill>
              </a:rPr>
              <a:t>H</a:t>
            </a:r>
            <a:r>
              <a:rPr lang="zh-CN" altLang="en-US" smtClean="0"/>
              <a:t>、亮氨酸</a:t>
            </a:r>
            <a:r>
              <a:rPr lang="en-US" altLang="zh-CN" smtClean="0">
                <a:solidFill>
                  <a:srgbClr val="FF0000"/>
                </a:solidFill>
              </a:rPr>
              <a:t>L</a:t>
            </a:r>
            <a:r>
              <a:rPr lang="zh-CN" altLang="en-US" smtClean="0"/>
              <a:t>、赖氨酸</a:t>
            </a:r>
            <a:r>
              <a:rPr lang="en-US" altLang="zh-CN" smtClean="0">
                <a:solidFill>
                  <a:srgbClr val="FF0000"/>
                </a:solidFill>
              </a:rPr>
              <a:t>K</a:t>
            </a:r>
            <a:r>
              <a:rPr lang="zh-CN" altLang="en-US" smtClean="0"/>
              <a:t>、色氨酸</a:t>
            </a:r>
            <a:r>
              <a:rPr lang="en-US" altLang="zh-CN" smtClean="0">
                <a:solidFill>
                  <a:srgbClr val="FF0000"/>
                </a:solidFill>
              </a:rPr>
              <a:t>W</a:t>
            </a:r>
            <a:r>
              <a:rPr lang="zh-CN" altLang="en-US" smtClean="0"/>
              <a:t>和苯丙氨酸</a:t>
            </a:r>
            <a:r>
              <a:rPr lang="en-US" altLang="zh-CN" smtClean="0">
                <a:solidFill>
                  <a:srgbClr val="FF0000"/>
                </a:solidFill>
              </a:rPr>
              <a:t>F</a:t>
            </a:r>
            <a:r>
              <a:rPr lang="zh-CN" altLang="en-US" smtClean="0"/>
              <a:t>的蛋白质，其半衰期只有</a:t>
            </a:r>
            <a:r>
              <a:rPr lang="en-US" altLang="zh-CN" smtClean="0"/>
              <a:t>2~3min</a:t>
            </a:r>
            <a:r>
              <a:rPr lang="zh-CN" altLang="en-US" smtClean="0"/>
              <a:t>。 </a:t>
            </a:r>
            <a:endParaRPr lang="en-US" altLang="zh-CN" smtClean="0"/>
          </a:p>
          <a:p>
            <a:pPr lvl="1" eaLnBrk="1" hangingPunct="1"/>
            <a:r>
              <a:rPr lang="en-US" altLang="zh-CN" smtClean="0"/>
              <a:t>N</a:t>
            </a:r>
            <a:r>
              <a:rPr lang="zh-CN" altLang="en-US" smtClean="0"/>
              <a:t>端的氨基酸残基为丙氨酸</a:t>
            </a:r>
            <a:r>
              <a:rPr lang="en-US" altLang="zh-CN" smtClean="0">
                <a:solidFill>
                  <a:srgbClr val="FF0000"/>
                </a:solidFill>
              </a:rPr>
              <a:t>A</a:t>
            </a:r>
            <a:r>
              <a:rPr lang="zh-CN" altLang="en-US" smtClean="0"/>
              <a:t>、苏氨酸</a:t>
            </a:r>
            <a:r>
              <a:rPr lang="en-US" altLang="zh-CN" smtClean="0">
                <a:solidFill>
                  <a:srgbClr val="FF0000"/>
                </a:solidFill>
              </a:rPr>
              <a:t>T</a:t>
            </a:r>
            <a:r>
              <a:rPr lang="zh-CN" altLang="en-US" smtClean="0"/>
              <a:t>、丝氨酸</a:t>
            </a:r>
            <a:r>
              <a:rPr lang="en-US" altLang="zh-CN" smtClean="0">
                <a:solidFill>
                  <a:srgbClr val="FF0000"/>
                </a:solidFill>
              </a:rPr>
              <a:t>S</a:t>
            </a:r>
            <a:r>
              <a:rPr lang="zh-CN" altLang="en-US" smtClean="0"/>
              <a:t>、甘氨酸</a:t>
            </a:r>
            <a:r>
              <a:rPr lang="en-US" altLang="zh-CN" smtClean="0">
                <a:solidFill>
                  <a:srgbClr val="FF0000"/>
                </a:solidFill>
              </a:rPr>
              <a:t>G</a:t>
            </a:r>
            <a:r>
              <a:rPr lang="zh-CN" altLang="en-US" smtClean="0"/>
              <a:t>、甲硫氨酸</a:t>
            </a:r>
            <a:r>
              <a:rPr lang="en-US" altLang="zh-CN" smtClean="0">
                <a:solidFill>
                  <a:srgbClr val="FF0000"/>
                </a:solidFill>
              </a:rPr>
              <a:t>M</a:t>
            </a:r>
            <a:r>
              <a:rPr lang="zh-CN" altLang="en-US" smtClean="0"/>
              <a:t>和缬氨酸</a:t>
            </a:r>
            <a:r>
              <a:rPr lang="en-US" altLang="zh-CN" smtClean="0">
                <a:solidFill>
                  <a:srgbClr val="FF0000"/>
                </a:solidFill>
              </a:rPr>
              <a:t>V</a:t>
            </a:r>
            <a:r>
              <a:rPr lang="zh-CN" altLang="en-US" smtClean="0"/>
              <a:t>的蛋白质，它们在原核细胞中的半衰期可超过</a:t>
            </a:r>
            <a:r>
              <a:rPr lang="en-US" altLang="zh-CN" smtClean="0"/>
              <a:t>10h</a:t>
            </a:r>
            <a:r>
              <a:rPr lang="zh-CN" altLang="en-US" smtClean="0"/>
              <a:t>，而在真核细胞中甚至可超过</a:t>
            </a:r>
            <a:r>
              <a:rPr lang="en-US" altLang="zh-CN" smtClean="0"/>
              <a:t>20h</a:t>
            </a:r>
            <a:r>
              <a:rPr lang="zh-CN" altLang="en-US" smtClean="0"/>
              <a:t>。</a:t>
            </a:r>
          </a:p>
        </p:txBody>
      </p:sp>
      <p:sp>
        <p:nvSpPr>
          <p:cNvPr id="3" name="标题 2"/>
          <p:cNvSpPr>
            <a:spLocks noGrp="1"/>
          </p:cNvSpPr>
          <p:nvPr>
            <p:ph type="title"/>
          </p:nvPr>
        </p:nvSpPr>
        <p:spPr/>
        <p:txBody>
          <a:bodyPr/>
          <a:lstStyle/>
          <a:p>
            <a:pPr eaLnBrk="1" hangingPunct="1">
              <a:defRPr/>
            </a:pPr>
            <a:r>
              <a:rPr lang="zh-CN" altLang="en-US" sz="4000" dirty="0" smtClean="0"/>
              <a:t>蛋白质</a:t>
            </a:r>
            <a:r>
              <a:rPr lang="zh-CN" altLang="en-US" sz="4000" dirty="0"/>
              <a:t>寿命的</a:t>
            </a:r>
            <a:r>
              <a:rPr lang="en-US" altLang="zh-CN" sz="4000" dirty="0"/>
              <a:t>N</a:t>
            </a:r>
            <a:r>
              <a:rPr lang="zh-CN" altLang="en-US" sz="4000" dirty="0"/>
              <a:t>端</a:t>
            </a:r>
            <a:r>
              <a:rPr lang="zh-CN" altLang="en-US" sz="4000" dirty="0" smtClean="0"/>
              <a:t>规则</a:t>
            </a:r>
            <a:endParaRPr lang="zh-CN" altLang="en-US" sz="4000" dirty="0"/>
          </a:p>
        </p:txBody>
      </p:sp>
      <p:sp>
        <p:nvSpPr>
          <p:cNvPr id="76804" name="日期占位符 3"/>
          <p:cNvSpPr>
            <a:spLocks noGrp="1"/>
          </p:cNvSpPr>
          <p:nvPr>
            <p:ph type="dt" sz="quarter" idx="10"/>
          </p:nvPr>
        </p:nvSpPr>
        <p:spPr/>
        <p:txBody>
          <a:bodyPr/>
          <a:lstStyle/>
          <a:p>
            <a:pPr fontAlgn="base">
              <a:spcBef>
                <a:spcPct val="0"/>
              </a:spcBef>
              <a:spcAft>
                <a:spcPct val="0"/>
              </a:spcAft>
              <a:defRPr/>
            </a:pPr>
            <a:fld id="{50CAFC48-5AA7-4E45-828B-5E19E713273E}" type="datetime1">
              <a:rPr lang="zh-CN" altLang="en-US" smtClean="0"/>
              <a:pPr fontAlgn="base">
                <a:spcBef>
                  <a:spcPct val="0"/>
                </a:spcBef>
                <a:spcAft>
                  <a:spcPct val="0"/>
                </a:spcAft>
                <a:defRPr/>
              </a:pPr>
              <a:t>2018/11/28</a:t>
            </a:fld>
            <a:endParaRPr lang="zh-CN" altLang="en-US" smtClean="0"/>
          </a:p>
        </p:txBody>
      </p:sp>
      <p:sp>
        <p:nvSpPr>
          <p:cNvPr id="76805"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76806" name="灯片编号占位符 5"/>
          <p:cNvSpPr>
            <a:spLocks noGrp="1"/>
          </p:cNvSpPr>
          <p:nvPr>
            <p:ph type="sldNum" sz="quarter" idx="12"/>
          </p:nvPr>
        </p:nvSpPr>
        <p:spPr/>
        <p:txBody>
          <a:bodyPr/>
          <a:lstStyle/>
          <a:p>
            <a:pPr fontAlgn="base">
              <a:spcBef>
                <a:spcPct val="0"/>
              </a:spcBef>
              <a:spcAft>
                <a:spcPct val="0"/>
              </a:spcAft>
              <a:defRPr/>
            </a:pPr>
            <a:fld id="{FB3D6B99-71D6-4350-9C30-D721860C6B36}" type="slidenum">
              <a:rPr lang="zh-CN" altLang="en-US" smtClean="0"/>
              <a:pPr fontAlgn="base">
                <a:spcBef>
                  <a:spcPct val="0"/>
                </a:spcBef>
                <a:spcAft>
                  <a:spcPct val="0"/>
                </a:spcAft>
                <a:defRPr/>
              </a:pPr>
              <a:t>40</a:t>
            </a:fld>
            <a:endParaRPr lang="zh-CN" altLang="en-US" smtClean="0"/>
          </a:p>
        </p:txBody>
      </p:sp>
    </p:spTree>
    <p:extLst>
      <p:ext uri="{BB962C8B-B14F-4D97-AF65-F5344CB8AC3E}">
        <p14:creationId xmlns="" xmlns:p14="http://schemas.microsoft.com/office/powerpoint/2010/main" val="929455192"/>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1"/>
          <p:cNvSpPr>
            <a:spLocks noGrp="1"/>
          </p:cNvSpPr>
          <p:nvPr>
            <p:ph idx="1"/>
          </p:nvPr>
        </p:nvSpPr>
        <p:spPr/>
        <p:txBody>
          <a:bodyPr/>
          <a:lstStyle/>
          <a:p>
            <a:pPr eaLnBrk="1" hangingPunct="1"/>
            <a:r>
              <a:rPr lang="zh-CN" altLang="en-US" dirty="0" smtClean="0"/>
              <a:t>一、蛋白质合成速率的调节</a:t>
            </a:r>
            <a:endParaRPr lang="en-US" altLang="zh-CN" dirty="0" smtClean="0"/>
          </a:p>
          <a:p>
            <a:pPr lvl="1" eaLnBrk="1" hangingPunct="1"/>
            <a:r>
              <a:rPr lang="zh-CN" altLang="en-US" dirty="0" smtClean="0"/>
              <a:t>掌握翻译起始调控的作用点</a:t>
            </a:r>
            <a:endParaRPr lang="en-US" altLang="zh-CN" dirty="0" smtClean="0"/>
          </a:p>
          <a:p>
            <a:pPr lvl="2" eaLnBrk="1" hangingPunct="1"/>
            <a:r>
              <a:rPr lang="zh-CN" altLang="en-US" dirty="0" smtClean="0"/>
              <a:t>熟悉翻译起始因子</a:t>
            </a:r>
            <a:r>
              <a:rPr lang="en-US" altLang="zh-CN" dirty="0" smtClean="0"/>
              <a:t>eIF-4E</a:t>
            </a:r>
            <a:r>
              <a:rPr lang="zh-CN" altLang="en-US" dirty="0" smtClean="0"/>
              <a:t>、</a:t>
            </a:r>
            <a:r>
              <a:rPr lang="en-US" altLang="zh-CN" dirty="0" smtClean="0"/>
              <a:t>eIF-2</a:t>
            </a:r>
            <a:r>
              <a:rPr lang="zh-CN" altLang="en-US" dirty="0" smtClean="0"/>
              <a:t>的调控方式</a:t>
            </a:r>
            <a:endParaRPr lang="en-US" altLang="zh-CN" dirty="0" smtClean="0"/>
          </a:p>
          <a:p>
            <a:pPr lvl="1" eaLnBrk="1" hangingPunct="1"/>
            <a:r>
              <a:rPr lang="zh-CN" altLang="en-US" dirty="0"/>
              <a:t>了解</a:t>
            </a:r>
            <a:r>
              <a:rPr lang="zh-CN" altLang="en-US" dirty="0" smtClean="0"/>
              <a:t>小分子</a:t>
            </a:r>
            <a:r>
              <a:rPr lang="en-US" altLang="zh-CN" dirty="0" smtClean="0"/>
              <a:t>RNA</a:t>
            </a:r>
            <a:r>
              <a:rPr lang="zh-CN" altLang="en-US" dirty="0" smtClean="0"/>
              <a:t>对翻译的影响</a:t>
            </a:r>
            <a:endParaRPr lang="en-US" altLang="zh-CN" dirty="0" smtClean="0"/>
          </a:p>
          <a:p>
            <a:pPr lvl="0" eaLnBrk="1" hangingPunct="1"/>
            <a:r>
              <a:rPr lang="zh-CN" altLang="en-US" dirty="0"/>
              <a:t>二、蛋白质降解速率的调节</a:t>
            </a:r>
            <a:endParaRPr lang="en-US" altLang="zh-CN" dirty="0"/>
          </a:p>
          <a:p>
            <a:pPr lvl="1" eaLnBrk="1" hangingPunct="1"/>
            <a:r>
              <a:rPr lang="zh-CN" altLang="en-US" dirty="0"/>
              <a:t>熟悉泛素</a:t>
            </a:r>
            <a:r>
              <a:rPr lang="en-US" altLang="zh-CN" dirty="0"/>
              <a:t>-</a:t>
            </a:r>
            <a:r>
              <a:rPr lang="zh-CN" altLang="en-US" dirty="0"/>
              <a:t>蛋白酶体降解体系</a:t>
            </a:r>
            <a:endParaRPr lang="en-US" altLang="zh-CN" dirty="0"/>
          </a:p>
          <a:p>
            <a:pPr lvl="1" eaLnBrk="1" hangingPunct="1"/>
            <a:r>
              <a:rPr lang="zh-CN" altLang="en-US" dirty="0"/>
              <a:t>了解蛋白质稳定的</a:t>
            </a:r>
            <a:r>
              <a:rPr lang="en-US" altLang="zh-CN" dirty="0"/>
              <a:t>N</a:t>
            </a:r>
            <a:r>
              <a:rPr lang="zh-CN" altLang="en-US" dirty="0"/>
              <a:t>端规则</a:t>
            </a:r>
          </a:p>
          <a:p>
            <a:pPr marL="0" indent="0" eaLnBrk="1" hangingPunct="1">
              <a:buNone/>
            </a:pPr>
            <a:endParaRPr lang="zh-CN" altLang="en-US" dirty="0" smtClean="0"/>
          </a:p>
        </p:txBody>
      </p:sp>
      <p:sp>
        <p:nvSpPr>
          <p:cNvPr id="3" name="标题 2"/>
          <p:cNvSpPr>
            <a:spLocks noGrp="1"/>
          </p:cNvSpPr>
          <p:nvPr>
            <p:ph type="title"/>
          </p:nvPr>
        </p:nvSpPr>
        <p:spPr/>
        <p:txBody>
          <a:bodyPr/>
          <a:lstStyle/>
          <a:p>
            <a:pPr eaLnBrk="1" hangingPunct="1">
              <a:defRPr/>
            </a:pPr>
            <a:r>
              <a:rPr lang="zh-CN" altLang="en-US" dirty="0"/>
              <a:t>第四章第四节 </a:t>
            </a:r>
            <a:r>
              <a:rPr lang="zh-CN" altLang="en-US" dirty="0" smtClean="0"/>
              <a:t>复习范围</a:t>
            </a:r>
            <a:endParaRPr lang="zh-CN" altLang="en-US" dirty="0"/>
          </a:p>
        </p:txBody>
      </p:sp>
      <p:sp>
        <p:nvSpPr>
          <p:cNvPr id="77828" name="日期占位符 3"/>
          <p:cNvSpPr>
            <a:spLocks noGrp="1"/>
          </p:cNvSpPr>
          <p:nvPr>
            <p:ph type="dt" sz="quarter" idx="10"/>
          </p:nvPr>
        </p:nvSpPr>
        <p:spPr/>
        <p:txBody>
          <a:bodyPr/>
          <a:lstStyle/>
          <a:p>
            <a:pPr fontAlgn="base">
              <a:spcBef>
                <a:spcPct val="0"/>
              </a:spcBef>
              <a:spcAft>
                <a:spcPct val="0"/>
              </a:spcAft>
              <a:defRPr/>
            </a:pPr>
            <a:fld id="{3B0F4D39-A7DF-4A36-A6C8-CF8A5F5A1078}" type="datetime1">
              <a:rPr lang="zh-CN" altLang="en-US" smtClean="0"/>
              <a:pPr fontAlgn="base">
                <a:spcBef>
                  <a:spcPct val="0"/>
                </a:spcBef>
                <a:spcAft>
                  <a:spcPct val="0"/>
                </a:spcAft>
                <a:defRPr/>
              </a:pPr>
              <a:t>2018/11/28</a:t>
            </a:fld>
            <a:endParaRPr lang="zh-CN" altLang="en-US" smtClean="0"/>
          </a:p>
        </p:txBody>
      </p:sp>
      <p:sp>
        <p:nvSpPr>
          <p:cNvPr id="77829"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77830" name="灯片编号占位符 5"/>
          <p:cNvSpPr>
            <a:spLocks noGrp="1"/>
          </p:cNvSpPr>
          <p:nvPr>
            <p:ph type="sldNum" sz="quarter" idx="12"/>
          </p:nvPr>
        </p:nvSpPr>
        <p:spPr/>
        <p:txBody>
          <a:bodyPr/>
          <a:lstStyle/>
          <a:p>
            <a:pPr fontAlgn="base">
              <a:spcBef>
                <a:spcPct val="0"/>
              </a:spcBef>
              <a:spcAft>
                <a:spcPct val="0"/>
              </a:spcAft>
              <a:defRPr/>
            </a:pPr>
            <a:fld id="{DAFEF4FA-B2CC-40E8-9555-71D4D9AC3788}" type="slidenum">
              <a:rPr lang="zh-CN" altLang="en-US" smtClean="0"/>
              <a:pPr fontAlgn="base">
                <a:spcBef>
                  <a:spcPct val="0"/>
                </a:spcBef>
                <a:spcAft>
                  <a:spcPct val="0"/>
                </a:spcAft>
                <a:defRPr/>
              </a:pPr>
              <a:t>41</a:t>
            </a:fld>
            <a:endParaRPr lang="zh-CN" altLang="en-US" smtClean="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73313" y="458788"/>
            <a:ext cx="3057525" cy="584200"/>
          </a:xfrm>
          <a:prstGeom prst="rect">
            <a:avLst/>
          </a:prstGeom>
          <a:noFill/>
        </p:spPr>
        <p:txBody>
          <a:bodyPr wrap="none">
            <a:spAutoFit/>
          </a:bodyPr>
          <a:lstStyle/>
          <a:p>
            <a:pPr fontAlgn="auto">
              <a:spcBef>
                <a:spcPts val="0"/>
              </a:spcBef>
              <a:spcAft>
                <a:spcPts val="0"/>
              </a:spcAft>
              <a:defRPr/>
            </a:pPr>
            <a:r>
              <a:rPr lang="zh-CN" altLang="en-US" sz="3200" b="1" dirty="0">
                <a:solidFill>
                  <a:schemeClr val="tx2">
                    <a:lumMod val="50000"/>
                  </a:schemeClr>
                </a:solidFill>
                <a:latin typeface="+mn-lt"/>
                <a:ea typeface="+mn-ea"/>
              </a:rPr>
              <a:t>翻译的起始过程</a:t>
            </a:r>
          </a:p>
        </p:txBody>
      </p:sp>
      <p:sp>
        <p:nvSpPr>
          <p:cNvPr id="24579" name="TextBox 3"/>
          <p:cNvSpPr txBox="1">
            <a:spLocks noChangeArrowheads="1"/>
          </p:cNvSpPr>
          <p:nvPr/>
        </p:nvSpPr>
        <p:spPr bwMode="auto">
          <a:xfrm>
            <a:off x="684213" y="2984500"/>
            <a:ext cx="7775575"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buFont typeface="华文新魏" pitchFamily="2" charset="-122"/>
              <a:buAutoNum type="arabicPeriod"/>
            </a:pPr>
            <a:r>
              <a:rPr lang="en-US" altLang="zh-CN" sz="2000" b="1" u="sng" dirty="0">
                <a:solidFill>
                  <a:srgbClr val="FF0000"/>
                </a:solidFill>
                <a:latin typeface="Times New Roman" pitchFamily="18" charset="0"/>
                <a:ea typeface="华文新魏" pitchFamily="2" charset="-122"/>
                <a:cs typeface="Times New Roman" pitchFamily="18" charset="0"/>
              </a:rPr>
              <a:t>eIF4E</a:t>
            </a:r>
            <a:r>
              <a:rPr lang="zh-CN" altLang="en-US" sz="2000" dirty="0">
                <a:solidFill>
                  <a:schemeClr val="bg2"/>
                </a:solidFill>
                <a:latin typeface="Times New Roman" pitchFamily="18" charset="0"/>
                <a:ea typeface="华文新魏" pitchFamily="2" charset="-122"/>
                <a:cs typeface="Times New Roman" pitchFamily="18" charset="0"/>
              </a:rPr>
              <a:t>与</a:t>
            </a:r>
            <a:r>
              <a:rPr lang="en-US" altLang="zh-CN" sz="2000" dirty="0">
                <a:solidFill>
                  <a:schemeClr val="bg2"/>
                </a:solidFill>
                <a:latin typeface="Times New Roman" pitchFamily="18" charset="0"/>
                <a:ea typeface="华文新魏" pitchFamily="2" charset="-122"/>
                <a:cs typeface="Times New Roman" pitchFamily="18" charset="0"/>
              </a:rPr>
              <a:t>5′mRNA</a:t>
            </a:r>
            <a:r>
              <a:rPr lang="zh-CN" altLang="en-US" sz="2000" dirty="0">
                <a:solidFill>
                  <a:schemeClr val="bg2"/>
                </a:solidFill>
                <a:latin typeface="Times New Roman" pitchFamily="18" charset="0"/>
                <a:ea typeface="华文新魏" pitchFamily="2" charset="-122"/>
                <a:cs typeface="Times New Roman" pitchFamily="18" charset="0"/>
              </a:rPr>
              <a:t>末端结合，并由此将</a:t>
            </a:r>
            <a:r>
              <a:rPr lang="en-US" altLang="zh-CN" sz="2000" dirty="0" smtClean="0">
                <a:solidFill>
                  <a:schemeClr val="bg2"/>
                </a:solidFill>
                <a:latin typeface="Times New Roman" pitchFamily="18" charset="0"/>
                <a:ea typeface="华文新魏" pitchFamily="2" charset="-122"/>
                <a:cs typeface="Times New Roman" pitchFamily="18" charset="0"/>
              </a:rPr>
              <a:t>eIF4E</a:t>
            </a:r>
            <a:r>
              <a:rPr lang="zh-CN" altLang="en-US" sz="2000" dirty="0" smtClean="0">
                <a:solidFill>
                  <a:schemeClr val="bg2"/>
                </a:solidFill>
                <a:latin typeface="Times New Roman" pitchFamily="18" charset="0"/>
                <a:ea typeface="华文新魏" pitchFamily="2" charset="-122"/>
                <a:cs typeface="Times New Roman" pitchFamily="18" charset="0"/>
              </a:rPr>
              <a:t>复合物</a:t>
            </a:r>
            <a:r>
              <a:rPr lang="en-US" altLang="zh-CN" sz="2000" dirty="0">
                <a:solidFill>
                  <a:schemeClr val="bg2"/>
                </a:solidFill>
                <a:latin typeface="Times New Roman" pitchFamily="18" charset="0"/>
                <a:ea typeface="华文新魏" pitchFamily="2" charset="-122"/>
                <a:cs typeface="Times New Roman" pitchFamily="18" charset="0"/>
              </a:rPr>
              <a:t>(eIF4A,eIF4E</a:t>
            </a:r>
            <a:r>
              <a:rPr lang="zh-CN" altLang="en-US" sz="2000" dirty="0">
                <a:solidFill>
                  <a:schemeClr val="bg2"/>
                </a:solidFill>
                <a:latin typeface="Times New Roman" pitchFamily="18" charset="0"/>
                <a:ea typeface="华文新魏" pitchFamily="2" charset="-122"/>
                <a:cs typeface="Times New Roman" pitchFamily="18" charset="0"/>
              </a:rPr>
              <a:t>和</a:t>
            </a:r>
            <a:r>
              <a:rPr lang="en-US" altLang="zh-CN" sz="2000" dirty="0">
                <a:solidFill>
                  <a:schemeClr val="bg2"/>
                </a:solidFill>
                <a:latin typeface="Times New Roman" pitchFamily="18" charset="0"/>
                <a:ea typeface="华文新魏" pitchFamily="2" charset="-122"/>
                <a:cs typeface="Times New Roman" pitchFamily="18" charset="0"/>
              </a:rPr>
              <a:t>eIF4G)</a:t>
            </a:r>
            <a:r>
              <a:rPr lang="zh-CN" altLang="en-US" sz="2000" dirty="0">
                <a:solidFill>
                  <a:schemeClr val="bg2"/>
                </a:solidFill>
                <a:latin typeface="Times New Roman" pitchFamily="18" charset="0"/>
                <a:ea typeface="华文新魏" pitchFamily="2" charset="-122"/>
                <a:cs typeface="Times New Roman" pitchFamily="18" charset="0"/>
              </a:rPr>
              <a:t>结合至</a:t>
            </a:r>
            <a:r>
              <a:rPr lang="en-US" altLang="zh-CN" sz="2000" dirty="0">
                <a:solidFill>
                  <a:schemeClr val="bg2"/>
                </a:solidFill>
                <a:latin typeface="Times New Roman" pitchFamily="18" charset="0"/>
                <a:ea typeface="华文新魏" pitchFamily="2" charset="-122"/>
                <a:cs typeface="Times New Roman" pitchFamily="18" charset="0"/>
              </a:rPr>
              <a:t>Cap</a:t>
            </a:r>
            <a:r>
              <a:rPr lang="zh-CN" altLang="en-US" sz="2000" dirty="0">
                <a:solidFill>
                  <a:schemeClr val="bg2"/>
                </a:solidFill>
                <a:latin typeface="Times New Roman" pitchFamily="18" charset="0"/>
                <a:ea typeface="华文新魏" pitchFamily="2" charset="-122"/>
                <a:cs typeface="Times New Roman" pitchFamily="18" charset="0"/>
              </a:rPr>
              <a:t>。此时</a:t>
            </a:r>
            <a:r>
              <a:rPr lang="en-US" altLang="zh-CN" sz="2000" dirty="0">
                <a:solidFill>
                  <a:schemeClr val="bg2"/>
                </a:solidFill>
                <a:latin typeface="Times New Roman" pitchFamily="18" charset="0"/>
                <a:ea typeface="华文新魏" pitchFamily="2" charset="-122"/>
                <a:cs typeface="Times New Roman" pitchFamily="18" charset="0"/>
              </a:rPr>
              <a:t>eIF4B</a:t>
            </a:r>
            <a:r>
              <a:rPr lang="zh-CN" altLang="en-US" sz="2000" dirty="0">
                <a:solidFill>
                  <a:schemeClr val="bg2"/>
                </a:solidFill>
                <a:latin typeface="Times New Roman" pitchFamily="18" charset="0"/>
                <a:ea typeface="华文新魏" pitchFamily="2" charset="-122"/>
                <a:cs typeface="Times New Roman" pitchFamily="18" charset="0"/>
              </a:rPr>
              <a:t>活化，并激活</a:t>
            </a:r>
            <a:r>
              <a:rPr lang="en-US" altLang="zh-CN" sz="2000" dirty="0">
                <a:solidFill>
                  <a:schemeClr val="bg2"/>
                </a:solidFill>
                <a:latin typeface="Times New Roman" pitchFamily="18" charset="0"/>
                <a:ea typeface="华文新魏" pitchFamily="2" charset="-122"/>
                <a:cs typeface="Times New Roman" pitchFamily="18" charset="0"/>
              </a:rPr>
              <a:t>ATP</a:t>
            </a:r>
            <a:r>
              <a:rPr lang="zh-CN" altLang="en-US" sz="2000" dirty="0">
                <a:solidFill>
                  <a:schemeClr val="bg2"/>
                </a:solidFill>
                <a:latin typeface="Times New Roman" pitchFamily="18" charset="0"/>
                <a:ea typeface="华文新魏" pitchFamily="2" charset="-122"/>
                <a:cs typeface="Times New Roman" pitchFamily="18" charset="0"/>
              </a:rPr>
              <a:t>依赖</a:t>
            </a:r>
            <a:r>
              <a:rPr lang="en-US" altLang="zh-CN" sz="2000" dirty="0">
                <a:solidFill>
                  <a:schemeClr val="bg2"/>
                </a:solidFill>
                <a:latin typeface="Times New Roman" pitchFamily="18" charset="0"/>
                <a:ea typeface="华文新魏" pitchFamily="2" charset="-122"/>
                <a:cs typeface="Times New Roman" pitchFamily="18" charset="0"/>
              </a:rPr>
              <a:t>RNA</a:t>
            </a:r>
            <a:r>
              <a:rPr lang="zh-CN" altLang="en-US" sz="2000" dirty="0">
                <a:solidFill>
                  <a:schemeClr val="bg2"/>
                </a:solidFill>
                <a:latin typeface="Times New Roman" pitchFamily="18" charset="0"/>
                <a:ea typeface="华文新魏" pitchFamily="2" charset="-122"/>
                <a:cs typeface="Times New Roman" pitchFamily="18" charset="0"/>
              </a:rPr>
              <a:t>解旋酶活性的</a:t>
            </a:r>
            <a:r>
              <a:rPr lang="en-US" altLang="zh-CN" sz="2000" dirty="0">
                <a:solidFill>
                  <a:schemeClr val="bg2"/>
                </a:solidFill>
                <a:latin typeface="Times New Roman" pitchFamily="18" charset="0"/>
                <a:ea typeface="华文新魏" pitchFamily="2" charset="-122"/>
                <a:cs typeface="Times New Roman" pitchFamily="18" charset="0"/>
              </a:rPr>
              <a:t>eIF4A</a:t>
            </a:r>
            <a:r>
              <a:rPr lang="zh-CN" altLang="en-US" sz="2000" dirty="0">
                <a:solidFill>
                  <a:schemeClr val="bg2"/>
                </a:solidFill>
                <a:latin typeface="Times New Roman" pitchFamily="18" charset="0"/>
                <a:ea typeface="华文新魏" pitchFamily="2" charset="-122"/>
                <a:cs typeface="Times New Roman" pitchFamily="18" charset="0"/>
              </a:rPr>
              <a:t>；</a:t>
            </a:r>
          </a:p>
        </p:txBody>
      </p:sp>
      <p:sp>
        <p:nvSpPr>
          <p:cNvPr id="24580" name="TextBox 6"/>
          <p:cNvSpPr txBox="1">
            <a:spLocks noChangeArrowheads="1"/>
          </p:cNvSpPr>
          <p:nvPr/>
        </p:nvSpPr>
        <p:spPr bwMode="auto">
          <a:xfrm>
            <a:off x="642938" y="5857875"/>
            <a:ext cx="777716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buFont typeface="华文新魏" pitchFamily="2" charset="-122"/>
              <a:buAutoNum type="arabicPeriod" startAt="2"/>
            </a:pPr>
            <a:r>
              <a:rPr lang="en-US" altLang="zh-CN" sz="2000" dirty="0">
                <a:solidFill>
                  <a:schemeClr val="bg2"/>
                </a:solidFill>
                <a:latin typeface="Times New Roman" pitchFamily="18" charset="0"/>
                <a:ea typeface="华文新魏" pitchFamily="2" charset="-122"/>
                <a:cs typeface="Times New Roman" pitchFamily="18" charset="0"/>
              </a:rPr>
              <a:t>eIF4A</a:t>
            </a:r>
            <a:r>
              <a:rPr lang="zh-CN" altLang="en-US" sz="2000" dirty="0">
                <a:solidFill>
                  <a:schemeClr val="bg2"/>
                </a:solidFill>
                <a:latin typeface="Times New Roman" pitchFamily="18" charset="0"/>
                <a:ea typeface="华文新魏" pitchFamily="2" charset="-122"/>
                <a:cs typeface="Times New Roman" pitchFamily="18" charset="0"/>
              </a:rPr>
              <a:t>解旋酶活化，并删除二级结构的</a:t>
            </a:r>
            <a:r>
              <a:rPr lang="en-US" altLang="zh-CN" sz="2000" dirty="0">
                <a:solidFill>
                  <a:schemeClr val="bg2"/>
                </a:solidFill>
                <a:latin typeface="Times New Roman" pitchFamily="18" charset="0"/>
                <a:ea typeface="华文新魏" pitchFamily="2" charset="-122"/>
                <a:cs typeface="Times New Roman" pitchFamily="18" charset="0"/>
              </a:rPr>
              <a:t>5′UTR</a:t>
            </a:r>
            <a:r>
              <a:rPr lang="zh-CN" altLang="en-US" sz="2000" dirty="0">
                <a:solidFill>
                  <a:schemeClr val="bg2"/>
                </a:solidFill>
                <a:latin typeface="Times New Roman" pitchFamily="18" charset="0"/>
                <a:ea typeface="华文新魏" pitchFamily="2" charset="-122"/>
                <a:cs typeface="Times New Roman" pitchFamily="18" charset="0"/>
              </a:rPr>
              <a:t>。</a:t>
            </a:r>
          </a:p>
        </p:txBody>
      </p:sp>
      <p:sp>
        <p:nvSpPr>
          <p:cNvPr id="24581" name="日期占位符 1"/>
          <p:cNvSpPr>
            <a:spLocks noGrp="1"/>
          </p:cNvSpPr>
          <p:nvPr>
            <p:ph type="dt" sz="quarter" idx="10"/>
          </p:nvPr>
        </p:nvSpPr>
        <p:spPr/>
        <p:txBody>
          <a:bodyPr/>
          <a:lstStyle/>
          <a:p>
            <a:pPr fontAlgn="base">
              <a:spcBef>
                <a:spcPct val="0"/>
              </a:spcBef>
              <a:spcAft>
                <a:spcPct val="0"/>
              </a:spcAft>
              <a:defRPr/>
            </a:pPr>
            <a:fld id="{1B33BF7A-5433-47E7-AD4E-750A2EA21C1B}" type="datetime1">
              <a:rPr lang="zh-CN" altLang="en-US" smtClean="0"/>
              <a:pPr fontAlgn="base">
                <a:spcBef>
                  <a:spcPct val="0"/>
                </a:spcBef>
                <a:spcAft>
                  <a:spcPct val="0"/>
                </a:spcAft>
                <a:defRPr/>
              </a:pPr>
              <a:t>2018/11/28</a:t>
            </a:fld>
            <a:endParaRPr lang="zh-CN" altLang="en-US" smtClean="0"/>
          </a:p>
        </p:txBody>
      </p:sp>
      <p:sp>
        <p:nvSpPr>
          <p:cNvPr id="24582"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24583" name="灯片编号占位符 7"/>
          <p:cNvSpPr>
            <a:spLocks noGrp="1"/>
          </p:cNvSpPr>
          <p:nvPr>
            <p:ph type="sldNum" sz="quarter" idx="12"/>
          </p:nvPr>
        </p:nvSpPr>
        <p:spPr/>
        <p:txBody>
          <a:bodyPr/>
          <a:lstStyle/>
          <a:p>
            <a:pPr fontAlgn="base">
              <a:spcBef>
                <a:spcPct val="0"/>
              </a:spcBef>
              <a:spcAft>
                <a:spcPct val="0"/>
              </a:spcAft>
              <a:defRPr/>
            </a:pPr>
            <a:fld id="{B2FD3E7B-A07F-4A1E-A8AC-C7FE46F8D6FA}" type="slidenum">
              <a:rPr lang="zh-CN" altLang="en-US" smtClean="0"/>
              <a:pPr fontAlgn="base">
                <a:spcBef>
                  <a:spcPct val="0"/>
                </a:spcBef>
                <a:spcAft>
                  <a:spcPct val="0"/>
                </a:spcAft>
                <a:defRPr/>
              </a:pPr>
              <a:t>5</a:t>
            </a:fld>
            <a:endParaRPr lang="zh-CN" altLang="en-US" smtClean="0"/>
          </a:p>
        </p:txBody>
      </p:sp>
      <p:pic>
        <p:nvPicPr>
          <p:cNvPr id="2458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58900" y="1173163"/>
            <a:ext cx="6426200" cy="179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5"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214438" y="4286250"/>
            <a:ext cx="633730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958850" y="2967038"/>
            <a:ext cx="72009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buFont typeface="华文新魏" pitchFamily="2" charset="-122"/>
              <a:buAutoNum type="arabicPeriod" startAt="3"/>
            </a:pPr>
            <a:r>
              <a:rPr lang="en-US" altLang="zh-CN" sz="2000" dirty="0">
                <a:solidFill>
                  <a:schemeClr val="bg2"/>
                </a:solidFill>
                <a:latin typeface="Times New Roman" pitchFamily="18" charset="0"/>
                <a:ea typeface="华文新魏" pitchFamily="2" charset="-122"/>
                <a:cs typeface="Times New Roman" pitchFamily="18" charset="0"/>
              </a:rPr>
              <a:t> </a:t>
            </a:r>
            <a:r>
              <a:rPr lang="zh-CN" altLang="en-US" sz="2000" dirty="0">
                <a:solidFill>
                  <a:schemeClr val="bg2"/>
                </a:solidFill>
                <a:latin typeface="Times New Roman" pitchFamily="18" charset="0"/>
                <a:ea typeface="华文新魏" pitchFamily="2" charset="-122"/>
                <a:cs typeface="Times New Roman" pitchFamily="18" charset="0"/>
              </a:rPr>
              <a:t>删除二级结构可促进小核糖体亚单位</a:t>
            </a:r>
            <a:r>
              <a:rPr lang="en-US" altLang="zh-CN" sz="2000" dirty="0">
                <a:solidFill>
                  <a:schemeClr val="bg2"/>
                </a:solidFill>
                <a:latin typeface="Times New Roman" pitchFamily="18" charset="0"/>
                <a:ea typeface="华文新魏" pitchFamily="2" charset="-122"/>
                <a:cs typeface="Times New Roman" pitchFamily="18" charset="0"/>
              </a:rPr>
              <a:t>(40S)</a:t>
            </a:r>
            <a:r>
              <a:rPr lang="zh-CN" altLang="en-US" sz="2000" dirty="0">
                <a:solidFill>
                  <a:schemeClr val="bg2"/>
                </a:solidFill>
                <a:latin typeface="Times New Roman" pitchFamily="18" charset="0"/>
                <a:ea typeface="华文新魏" pitchFamily="2" charset="-122"/>
                <a:cs typeface="Times New Roman" pitchFamily="18" charset="0"/>
              </a:rPr>
              <a:t>绑定在或接近</a:t>
            </a:r>
            <a:r>
              <a:rPr lang="en-US" altLang="zh-CN" sz="2000" dirty="0">
                <a:solidFill>
                  <a:schemeClr val="bg2"/>
                </a:solidFill>
                <a:latin typeface="Times New Roman" pitchFamily="18" charset="0"/>
                <a:ea typeface="华文新魏" pitchFamily="2" charset="-122"/>
                <a:cs typeface="Times New Roman" pitchFamily="18" charset="0"/>
              </a:rPr>
              <a:t>Cap</a:t>
            </a:r>
            <a:r>
              <a:rPr lang="zh-CN" altLang="en-US" sz="2000" dirty="0">
                <a:solidFill>
                  <a:schemeClr val="bg2"/>
                </a:solidFill>
                <a:latin typeface="Times New Roman" pitchFamily="18" charset="0"/>
                <a:ea typeface="华文新魏" pitchFamily="2" charset="-122"/>
                <a:cs typeface="Times New Roman" pitchFamily="18" charset="0"/>
              </a:rPr>
              <a:t>。</a:t>
            </a:r>
            <a:r>
              <a:rPr lang="en-US" altLang="zh-CN" sz="2000" dirty="0">
                <a:solidFill>
                  <a:schemeClr val="bg2"/>
                </a:solidFill>
                <a:latin typeface="Times New Roman" pitchFamily="18" charset="0"/>
                <a:ea typeface="华文新魏" pitchFamily="2" charset="-122"/>
                <a:cs typeface="Times New Roman" pitchFamily="18" charset="0"/>
              </a:rPr>
              <a:t>40S</a:t>
            </a:r>
            <a:r>
              <a:rPr lang="zh-CN" altLang="en-US" sz="2000" dirty="0">
                <a:solidFill>
                  <a:schemeClr val="bg2"/>
                </a:solidFill>
                <a:latin typeface="Times New Roman" pitchFamily="18" charset="0"/>
                <a:ea typeface="华文新魏" pitchFamily="2" charset="-122"/>
                <a:cs typeface="Times New Roman" pitchFamily="18" charset="0"/>
              </a:rPr>
              <a:t>带有许多起始因子；包括起始子</a:t>
            </a:r>
            <a:r>
              <a:rPr lang="en-US" altLang="zh-CN" sz="2000" dirty="0" err="1">
                <a:solidFill>
                  <a:schemeClr val="bg2"/>
                </a:solidFill>
                <a:latin typeface="Times New Roman" pitchFamily="18" charset="0"/>
                <a:ea typeface="华文新魏" pitchFamily="2" charset="-122"/>
                <a:cs typeface="Times New Roman" pitchFamily="18" charset="0"/>
              </a:rPr>
              <a:t>tRNA</a:t>
            </a:r>
            <a:r>
              <a:rPr lang="zh-CN" altLang="en-US" sz="2000" dirty="0">
                <a:solidFill>
                  <a:schemeClr val="bg2"/>
                </a:solidFill>
                <a:latin typeface="Times New Roman" pitchFamily="18" charset="0"/>
                <a:ea typeface="华文新魏" pitchFamily="2" charset="-122"/>
                <a:cs typeface="Times New Roman" pitchFamily="18" charset="0"/>
              </a:rPr>
              <a:t>复合物</a:t>
            </a:r>
            <a:r>
              <a:rPr lang="en-US" altLang="zh-CN" sz="2000" b="1" u="sng" dirty="0">
                <a:solidFill>
                  <a:srgbClr val="FF0000"/>
                </a:solidFill>
                <a:latin typeface="Times New Roman" pitchFamily="18" charset="0"/>
                <a:ea typeface="华文新魏" pitchFamily="2" charset="-122"/>
                <a:cs typeface="Times New Roman" pitchFamily="18" charset="0"/>
              </a:rPr>
              <a:t>(eIF2-GTP-tRNAi</a:t>
            </a:r>
            <a:r>
              <a:rPr lang="en-US" altLang="zh-CN" sz="2000" dirty="0">
                <a:solidFill>
                  <a:schemeClr val="bg2"/>
                </a:solidFill>
                <a:latin typeface="Times New Roman" pitchFamily="18" charset="0"/>
                <a:ea typeface="华文新魏" pitchFamily="2" charset="-122"/>
                <a:cs typeface="Times New Roman" pitchFamily="18" charset="0"/>
              </a:rPr>
              <a:t>)</a:t>
            </a:r>
            <a:r>
              <a:rPr lang="zh-CN" altLang="en-US" sz="2000" dirty="0">
                <a:solidFill>
                  <a:schemeClr val="bg2"/>
                </a:solidFill>
                <a:latin typeface="Times New Roman" pitchFamily="18" charset="0"/>
                <a:ea typeface="华文新魏" pitchFamily="2" charset="-122"/>
                <a:cs typeface="Times New Roman" pitchFamily="18" charset="0"/>
              </a:rPr>
              <a:t>，</a:t>
            </a:r>
            <a:r>
              <a:rPr lang="en-US" altLang="zh-CN" sz="2000" dirty="0">
                <a:solidFill>
                  <a:schemeClr val="bg2"/>
                </a:solidFill>
                <a:latin typeface="Times New Roman" pitchFamily="18" charset="0"/>
                <a:ea typeface="华文新魏" pitchFamily="2" charset="-122"/>
                <a:cs typeface="Times New Roman" pitchFamily="18" charset="0"/>
              </a:rPr>
              <a:t>eIF1</a:t>
            </a:r>
            <a:r>
              <a:rPr lang="zh-CN" altLang="en-US" sz="2000" dirty="0">
                <a:solidFill>
                  <a:schemeClr val="bg2"/>
                </a:solidFill>
                <a:latin typeface="Times New Roman" pitchFamily="18" charset="0"/>
                <a:ea typeface="华文新魏" pitchFamily="2" charset="-122"/>
                <a:cs typeface="Times New Roman" pitchFamily="18" charset="0"/>
              </a:rPr>
              <a:t>， </a:t>
            </a:r>
            <a:r>
              <a:rPr lang="en-US" altLang="zh-CN" sz="2000" dirty="0">
                <a:solidFill>
                  <a:schemeClr val="bg2"/>
                </a:solidFill>
                <a:latin typeface="Times New Roman" pitchFamily="18" charset="0"/>
                <a:ea typeface="华文新魏" pitchFamily="2" charset="-122"/>
                <a:cs typeface="Times New Roman" pitchFamily="18" charset="0"/>
              </a:rPr>
              <a:t>eIF1A</a:t>
            </a:r>
            <a:r>
              <a:rPr lang="zh-CN" altLang="en-US" sz="2000" dirty="0">
                <a:solidFill>
                  <a:schemeClr val="bg2"/>
                </a:solidFill>
                <a:latin typeface="Times New Roman" pitchFamily="18" charset="0"/>
                <a:ea typeface="华文新魏" pitchFamily="2" charset="-122"/>
                <a:cs typeface="Times New Roman" pitchFamily="18" charset="0"/>
              </a:rPr>
              <a:t>，</a:t>
            </a:r>
            <a:r>
              <a:rPr lang="en-US" altLang="zh-CN" sz="2000" dirty="0">
                <a:solidFill>
                  <a:schemeClr val="bg2"/>
                </a:solidFill>
                <a:latin typeface="Times New Roman" pitchFamily="18" charset="0"/>
                <a:ea typeface="华文新魏" pitchFamily="2" charset="-122"/>
                <a:cs typeface="Times New Roman" pitchFamily="18" charset="0"/>
              </a:rPr>
              <a:t>eIF5</a:t>
            </a:r>
            <a:r>
              <a:rPr lang="zh-CN" altLang="en-US" sz="2000" dirty="0">
                <a:solidFill>
                  <a:schemeClr val="bg2"/>
                </a:solidFill>
                <a:latin typeface="Times New Roman" pitchFamily="18" charset="0"/>
                <a:ea typeface="华文新魏" pitchFamily="2" charset="-122"/>
                <a:cs typeface="Times New Roman" pitchFamily="18" charset="0"/>
              </a:rPr>
              <a:t>和</a:t>
            </a:r>
            <a:r>
              <a:rPr lang="en-US" altLang="zh-CN" sz="2000" dirty="0">
                <a:solidFill>
                  <a:schemeClr val="bg2"/>
                </a:solidFill>
                <a:latin typeface="Times New Roman" pitchFamily="18" charset="0"/>
                <a:ea typeface="华文新魏" pitchFamily="2" charset="-122"/>
                <a:cs typeface="Times New Roman" pitchFamily="18" charset="0"/>
              </a:rPr>
              <a:t>eIF3</a:t>
            </a:r>
            <a:r>
              <a:rPr lang="zh-CN" altLang="en-US" sz="2000" dirty="0">
                <a:solidFill>
                  <a:schemeClr val="bg2"/>
                </a:solidFill>
                <a:latin typeface="Times New Roman" pitchFamily="18" charset="0"/>
                <a:ea typeface="华文新魏" pitchFamily="2" charset="-122"/>
                <a:cs typeface="Times New Roman" pitchFamily="18" charset="0"/>
              </a:rPr>
              <a:t>。</a:t>
            </a:r>
          </a:p>
        </p:txBody>
      </p:sp>
      <p:sp>
        <p:nvSpPr>
          <p:cNvPr id="25603" name="TextBox 3"/>
          <p:cNvSpPr txBox="1">
            <a:spLocks noChangeArrowheads="1"/>
          </p:cNvSpPr>
          <p:nvPr/>
        </p:nvSpPr>
        <p:spPr bwMode="auto">
          <a:xfrm>
            <a:off x="987425" y="5516563"/>
            <a:ext cx="72009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buFont typeface="华文新魏" pitchFamily="2" charset="-122"/>
              <a:buAutoNum type="arabicPeriod" startAt="4"/>
            </a:pPr>
            <a:r>
              <a:rPr lang="en-US" altLang="zh-CN" sz="2000">
                <a:solidFill>
                  <a:schemeClr val="bg2"/>
                </a:solidFill>
                <a:latin typeface="Times New Roman" pitchFamily="18" charset="0"/>
                <a:ea typeface="华文新魏" pitchFamily="2" charset="-122"/>
                <a:cs typeface="Times New Roman" pitchFamily="18" charset="0"/>
              </a:rPr>
              <a:t>40S</a:t>
            </a:r>
            <a:r>
              <a:rPr lang="zh-CN" altLang="en-US" sz="2000">
                <a:solidFill>
                  <a:schemeClr val="bg2"/>
                </a:solidFill>
                <a:latin typeface="Times New Roman" pitchFamily="18" charset="0"/>
                <a:ea typeface="华文新魏" pitchFamily="2" charset="-122"/>
                <a:cs typeface="Times New Roman" pitchFamily="18" charset="0"/>
              </a:rPr>
              <a:t>及其相关因子 “扫描”</a:t>
            </a:r>
            <a:r>
              <a:rPr lang="en-US" altLang="zh-CN" sz="2000">
                <a:solidFill>
                  <a:schemeClr val="bg2"/>
                </a:solidFill>
                <a:latin typeface="Times New Roman" pitchFamily="18" charset="0"/>
                <a:ea typeface="华文新魏" pitchFamily="2" charset="-122"/>
                <a:cs typeface="Times New Roman" pitchFamily="18" charset="0"/>
              </a:rPr>
              <a:t>5′UTR</a:t>
            </a:r>
            <a:r>
              <a:rPr lang="zh-CN" altLang="en-US" sz="2000">
                <a:solidFill>
                  <a:schemeClr val="bg2"/>
                </a:solidFill>
                <a:latin typeface="Times New Roman" pitchFamily="18" charset="0"/>
                <a:ea typeface="华文新魏" pitchFamily="2" charset="-122"/>
                <a:cs typeface="Times New Roman" pitchFamily="18" charset="0"/>
              </a:rPr>
              <a:t>，沿着</a:t>
            </a:r>
            <a:r>
              <a:rPr lang="en-US" altLang="zh-CN" sz="2000">
                <a:solidFill>
                  <a:schemeClr val="bg2"/>
                </a:solidFill>
                <a:latin typeface="Times New Roman" pitchFamily="18" charset="0"/>
                <a:ea typeface="华文新魏" pitchFamily="2" charset="-122"/>
                <a:cs typeface="Times New Roman" pitchFamily="18" charset="0"/>
              </a:rPr>
              <a:t>mRNA</a:t>
            </a:r>
            <a:r>
              <a:rPr lang="zh-CN" altLang="en-US" sz="2000">
                <a:solidFill>
                  <a:schemeClr val="bg2"/>
                </a:solidFill>
                <a:latin typeface="Times New Roman" pitchFamily="18" charset="0"/>
                <a:ea typeface="华文新魏" pitchFamily="2" charset="-122"/>
                <a:cs typeface="Times New Roman" pitchFamily="18" charset="0"/>
              </a:rPr>
              <a:t>模板滑动，直至找到一个合适的起始密码</a:t>
            </a:r>
            <a:r>
              <a:rPr lang="en-US" altLang="zh-CN" sz="2000">
                <a:solidFill>
                  <a:schemeClr val="bg2"/>
                </a:solidFill>
                <a:latin typeface="Times New Roman" pitchFamily="18" charset="0"/>
                <a:ea typeface="华文新魏" pitchFamily="2" charset="-122"/>
                <a:cs typeface="Times New Roman" pitchFamily="18" charset="0"/>
              </a:rPr>
              <a:t>(</a:t>
            </a:r>
            <a:r>
              <a:rPr lang="zh-CN" altLang="en-US" sz="2000">
                <a:solidFill>
                  <a:schemeClr val="bg2"/>
                </a:solidFill>
                <a:latin typeface="Times New Roman" pitchFamily="18" charset="0"/>
                <a:ea typeface="华文新魏" pitchFamily="2" charset="-122"/>
                <a:cs typeface="Times New Roman" pitchFamily="18" charset="0"/>
              </a:rPr>
              <a:t>最常遇到的第一个</a:t>
            </a:r>
            <a:r>
              <a:rPr lang="en-US" altLang="zh-CN" sz="2000">
                <a:solidFill>
                  <a:schemeClr val="bg2"/>
                </a:solidFill>
                <a:latin typeface="Times New Roman" pitchFamily="18" charset="0"/>
                <a:ea typeface="华文新魏" pitchFamily="2" charset="-122"/>
                <a:cs typeface="Times New Roman" pitchFamily="18" charset="0"/>
              </a:rPr>
              <a:t>AUG)</a:t>
            </a:r>
            <a:r>
              <a:rPr lang="zh-CN" altLang="en-US" sz="2000">
                <a:solidFill>
                  <a:schemeClr val="bg2"/>
                </a:solidFill>
                <a:latin typeface="Times New Roman" pitchFamily="18" charset="0"/>
                <a:ea typeface="华文新魏" pitchFamily="2" charset="-122"/>
                <a:cs typeface="Times New Roman" pitchFamily="18" charset="0"/>
              </a:rPr>
              <a:t>。</a:t>
            </a:r>
          </a:p>
        </p:txBody>
      </p:sp>
      <p:pic>
        <p:nvPicPr>
          <p:cNvPr id="25604" name="Picture 2" descr="http://www.reproduction-online.org/content/137/4/595/F3.large.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l="18436" t="56796" r="48045" b="26048"/>
          <a:stretch>
            <a:fillRect/>
          </a:stretch>
        </p:blipFill>
        <p:spPr bwMode="auto">
          <a:xfrm>
            <a:off x="1214438" y="4071938"/>
            <a:ext cx="4087812" cy="137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日期占位符 5"/>
          <p:cNvSpPr>
            <a:spLocks noGrp="1"/>
          </p:cNvSpPr>
          <p:nvPr>
            <p:ph type="dt" sz="quarter" idx="10"/>
          </p:nvPr>
        </p:nvSpPr>
        <p:spPr/>
        <p:txBody>
          <a:bodyPr/>
          <a:lstStyle/>
          <a:p>
            <a:pPr fontAlgn="base">
              <a:spcBef>
                <a:spcPct val="0"/>
              </a:spcBef>
              <a:spcAft>
                <a:spcPct val="0"/>
              </a:spcAft>
              <a:defRPr/>
            </a:pPr>
            <a:fld id="{1268A3FC-451A-408A-8AB7-2963D1B5B1BC}" type="datetime1">
              <a:rPr lang="zh-CN" altLang="en-US" smtClean="0"/>
              <a:pPr fontAlgn="base">
                <a:spcBef>
                  <a:spcPct val="0"/>
                </a:spcBef>
                <a:spcAft>
                  <a:spcPct val="0"/>
                </a:spcAft>
                <a:defRPr/>
              </a:pPr>
              <a:t>2018/11/28</a:t>
            </a:fld>
            <a:endParaRPr lang="zh-CN" altLang="en-US" smtClean="0"/>
          </a:p>
        </p:txBody>
      </p:sp>
      <p:sp>
        <p:nvSpPr>
          <p:cNvPr id="25606" name="页脚占位符 6"/>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25607" name="灯片编号占位符 7"/>
          <p:cNvSpPr>
            <a:spLocks noGrp="1"/>
          </p:cNvSpPr>
          <p:nvPr>
            <p:ph type="sldNum" sz="quarter" idx="12"/>
          </p:nvPr>
        </p:nvSpPr>
        <p:spPr/>
        <p:txBody>
          <a:bodyPr/>
          <a:lstStyle/>
          <a:p>
            <a:pPr fontAlgn="base">
              <a:spcBef>
                <a:spcPct val="0"/>
              </a:spcBef>
              <a:spcAft>
                <a:spcPct val="0"/>
              </a:spcAft>
              <a:defRPr/>
            </a:pPr>
            <a:fld id="{BCC64E57-1838-49A7-82EF-039B3A61E914}" type="slidenum">
              <a:rPr lang="zh-CN" altLang="en-US" smtClean="0"/>
              <a:pPr fontAlgn="base">
                <a:spcBef>
                  <a:spcPct val="0"/>
                </a:spcBef>
                <a:spcAft>
                  <a:spcPct val="0"/>
                </a:spcAft>
                <a:defRPr/>
              </a:pPr>
              <a:t>6</a:t>
            </a:fld>
            <a:endParaRPr lang="zh-CN" altLang="en-US" smtClean="0"/>
          </a:p>
        </p:txBody>
      </p:sp>
      <p:pic>
        <p:nvPicPr>
          <p:cNvPr id="25608"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14400" y="893763"/>
            <a:ext cx="7245350" cy="188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www.reproduction-online.org/content/137/4/595/F3.large.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l="18436" t="74791" r="48045" b="-188"/>
          <a:stretch>
            <a:fillRect/>
          </a:stretch>
        </p:blipFill>
        <p:spPr bwMode="auto">
          <a:xfrm>
            <a:off x="1908174" y="1380098"/>
            <a:ext cx="4086225"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7" name="TextBox 3"/>
          <p:cNvSpPr txBox="1">
            <a:spLocks noChangeArrowheads="1"/>
          </p:cNvSpPr>
          <p:nvPr/>
        </p:nvSpPr>
        <p:spPr bwMode="auto">
          <a:xfrm>
            <a:off x="1191262" y="3789040"/>
            <a:ext cx="7129463"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buFont typeface="华文新魏" pitchFamily="2" charset="-122"/>
              <a:buAutoNum type="arabicPeriod" startAt="5"/>
            </a:pPr>
            <a:r>
              <a:rPr lang="zh-CN" altLang="en-US" sz="2000" dirty="0">
                <a:solidFill>
                  <a:schemeClr val="bg2"/>
                </a:solidFill>
                <a:latin typeface="Times New Roman" pitchFamily="18" charset="0"/>
                <a:ea typeface="华文新魏" pitchFamily="2" charset="-122"/>
                <a:cs typeface="Times New Roman" pitchFamily="18" charset="0"/>
              </a:rPr>
              <a:t>起始密码识别的结果，导致</a:t>
            </a:r>
            <a:r>
              <a:rPr lang="en-US" altLang="zh-CN" sz="2000" dirty="0">
                <a:solidFill>
                  <a:schemeClr val="bg2"/>
                </a:solidFill>
                <a:latin typeface="Times New Roman" pitchFamily="18" charset="0"/>
                <a:ea typeface="华文新魏" pitchFamily="2" charset="-122"/>
                <a:cs typeface="Times New Roman" pitchFamily="18" charset="0"/>
              </a:rPr>
              <a:t>eIF2</a:t>
            </a:r>
            <a:r>
              <a:rPr lang="zh-CN" altLang="en-US" sz="2000" dirty="0">
                <a:solidFill>
                  <a:schemeClr val="bg2"/>
                </a:solidFill>
                <a:latin typeface="Times New Roman" pitchFamily="18" charset="0"/>
                <a:ea typeface="华文新魏" pitchFamily="2" charset="-122"/>
                <a:cs typeface="Times New Roman" pitchFamily="18" charset="0"/>
              </a:rPr>
              <a:t>三磷酸鸟苷水解，释放多个起始因子，核糖体大亚基单位</a:t>
            </a:r>
            <a:r>
              <a:rPr lang="en-US" altLang="zh-CN" sz="2000" dirty="0">
                <a:solidFill>
                  <a:schemeClr val="bg2"/>
                </a:solidFill>
                <a:latin typeface="Times New Roman" pitchFamily="18" charset="0"/>
                <a:ea typeface="华文新魏" pitchFamily="2" charset="-122"/>
                <a:cs typeface="Times New Roman" pitchFamily="18" charset="0"/>
              </a:rPr>
              <a:t>(60S)</a:t>
            </a:r>
            <a:r>
              <a:rPr lang="zh-CN" altLang="en-US" sz="2000" dirty="0">
                <a:solidFill>
                  <a:schemeClr val="bg2"/>
                </a:solidFill>
                <a:latin typeface="Times New Roman" pitchFamily="18" charset="0"/>
                <a:ea typeface="华文新魏" pitchFamily="2" charset="-122"/>
                <a:cs typeface="Times New Roman" pitchFamily="18" charset="0"/>
              </a:rPr>
              <a:t>的加入，形成了</a:t>
            </a:r>
            <a:r>
              <a:rPr lang="en-US" altLang="zh-CN" sz="2000" dirty="0">
                <a:solidFill>
                  <a:schemeClr val="bg2"/>
                </a:solidFill>
                <a:latin typeface="Times New Roman" pitchFamily="18" charset="0"/>
                <a:ea typeface="华文新魏" pitchFamily="2" charset="-122"/>
                <a:cs typeface="Times New Roman" pitchFamily="18" charset="0"/>
              </a:rPr>
              <a:t>80S</a:t>
            </a:r>
            <a:r>
              <a:rPr lang="zh-CN" altLang="en-US" sz="2000" dirty="0">
                <a:solidFill>
                  <a:schemeClr val="bg2"/>
                </a:solidFill>
                <a:latin typeface="Times New Roman" pitchFamily="18" charset="0"/>
                <a:ea typeface="华文新魏" pitchFamily="2" charset="-122"/>
                <a:cs typeface="Times New Roman" pitchFamily="18" charset="0"/>
              </a:rPr>
              <a:t>翻译核糖体；</a:t>
            </a:r>
          </a:p>
        </p:txBody>
      </p:sp>
      <p:sp>
        <p:nvSpPr>
          <p:cNvPr id="26628" name="日期占位符 1"/>
          <p:cNvSpPr>
            <a:spLocks noGrp="1"/>
          </p:cNvSpPr>
          <p:nvPr>
            <p:ph type="dt" sz="quarter" idx="10"/>
          </p:nvPr>
        </p:nvSpPr>
        <p:spPr/>
        <p:txBody>
          <a:bodyPr/>
          <a:lstStyle/>
          <a:p>
            <a:pPr fontAlgn="base">
              <a:spcBef>
                <a:spcPct val="0"/>
              </a:spcBef>
              <a:spcAft>
                <a:spcPct val="0"/>
              </a:spcAft>
              <a:defRPr/>
            </a:pPr>
            <a:fld id="{6955DA1F-C70F-4599-B640-780A4D3BAE88}" type="datetime1">
              <a:rPr lang="zh-CN" altLang="en-US" smtClean="0"/>
              <a:pPr fontAlgn="base">
                <a:spcBef>
                  <a:spcPct val="0"/>
                </a:spcBef>
                <a:spcAft>
                  <a:spcPct val="0"/>
                </a:spcAft>
                <a:defRPr/>
              </a:pPr>
              <a:t>2018/11/28</a:t>
            </a:fld>
            <a:endParaRPr lang="zh-CN" altLang="en-US" smtClean="0"/>
          </a:p>
        </p:txBody>
      </p:sp>
      <p:sp>
        <p:nvSpPr>
          <p:cNvPr id="26629" name="页脚占位符 4"/>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26630" name="灯片编号占位符 5"/>
          <p:cNvSpPr>
            <a:spLocks noGrp="1"/>
          </p:cNvSpPr>
          <p:nvPr>
            <p:ph type="sldNum" sz="quarter" idx="12"/>
          </p:nvPr>
        </p:nvSpPr>
        <p:spPr/>
        <p:txBody>
          <a:bodyPr/>
          <a:lstStyle/>
          <a:p>
            <a:pPr fontAlgn="base">
              <a:spcBef>
                <a:spcPct val="0"/>
              </a:spcBef>
              <a:spcAft>
                <a:spcPct val="0"/>
              </a:spcAft>
              <a:defRPr/>
            </a:pPr>
            <a:fld id="{59715002-8225-4683-8A87-FAE738CFF3D5}" type="slidenum">
              <a:rPr lang="zh-CN" altLang="en-US" smtClean="0"/>
              <a:pPr fontAlgn="base">
                <a:spcBef>
                  <a:spcPct val="0"/>
                </a:spcBef>
                <a:spcAft>
                  <a:spcPct val="0"/>
                </a:spcAft>
                <a:defRPr/>
              </a:pPr>
              <a:t>7</a:t>
            </a:fld>
            <a:endParaRPr lang="zh-CN" altLang="en-US" smtClean="0"/>
          </a:p>
        </p:txBody>
      </p:sp>
      <p:sp>
        <p:nvSpPr>
          <p:cNvPr id="7" name="TextBox 3"/>
          <p:cNvSpPr txBox="1">
            <a:spLocks noChangeArrowheads="1"/>
          </p:cNvSpPr>
          <p:nvPr/>
        </p:nvSpPr>
        <p:spPr bwMode="auto">
          <a:xfrm>
            <a:off x="1191262" y="4805040"/>
            <a:ext cx="712946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buFont typeface="Arial" pitchFamily="34" charset="0"/>
              <a:buChar char="•"/>
            </a:pPr>
            <a:r>
              <a:rPr lang="zh-CN" altLang="en-US" sz="2400" b="1" u="sng" dirty="0" smtClean="0">
                <a:solidFill>
                  <a:srgbClr val="FF0000"/>
                </a:solidFill>
                <a:latin typeface="Times New Roman" pitchFamily="18" charset="0"/>
                <a:ea typeface="华文新魏" pitchFamily="2" charset="-122"/>
                <a:cs typeface="Times New Roman" pitchFamily="18" charset="0"/>
              </a:rPr>
              <a:t>由此可见，</a:t>
            </a:r>
            <a:r>
              <a:rPr lang="en-US" altLang="zh-CN" sz="2400" b="1" u="sng" dirty="0" smtClean="0">
                <a:solidFill>
                  <a:srgbClr val="FF0000"/>
                </a:solidFill>
                <a:latin typeface="Times New Roman" pitchFamily="18" charset="0"/>
                <a:ea typeface="华文新魏" pitchFamily="2" charset="-122"/>
                <a:cs typeface="Times New Roman" pitchFamily="18" charset="0"/>
              </a:rPr>
              <a:t>eIF4E</a:t>
            </a:r>
            <a:r>
              <a:rPr lang="zh-CN" altLang="en-US" sz="2400" b="1" u="sng" dirty="0" smtClean="0">
                <a:solidFill>
                  <a:srgbClr val="FF0000"/>
                </a:solidFill>
                <a:latin typeface="Times New Roman" pitchFamily="18" charset="0"/>
                <a:ea typeface="华文新魏" pitchFamily="2" charset="-122"/>
                <a:cs typeface="Times New Roman" pitchFamily="18" charset="0"/>
              </a:rPr>
              <a:t>、</a:t>
            </a:r>
            <a:r>
              <a:rPr lang="en-US" altLang="zh-CN" sz="2400" b="1" u="sng" dirty="0" smtClean="0">
                <a:solidFill>
                  <a:srgbClr val="FF0000"/>
                </a:solidFill>
                <a:latin typeface="Times New Roman" pitchFamily="18" charset="0"/>
                <a:ea typeface="华文新魏" pitchFamily="2" charset="-122"/>
                <a:cs typeface="Times New Roman" pitchFamily="18" charset="0"/>
              </a:rPr>
              <a:t>eIF2-GTP</a:t>
            </a:r>
            <a:r>
              <a:rPr lang="zh-CN" altLang="en-US" sz="2400" b="1" u="sng" dirty="0" smtClean="0">
                <a:solidFill>
                  <a:srgbClr val="FF0000"/>
                </a:solidFill>
                <a:latin typeface="Times New Roman" pitchFamily="18" charset="0"/>
                <a:ea typeface="华文新魏" pitchFamily="2" charset="-122"/>
                <a:cs typeface="Times New Roman" pitchFamily="18" charset="0"/>
              </a:rPr>
              <a:t>在转录起始过程中起到了关键作用。</a:t>
            </a:r>
            <a:endParaRPr lang="zh-CN" altLang="en-US" sz="2400" b="1" u="sng" dirty="0">
              <a:solidFill>
                <a:srgbClr val="FF0000"/>
              </a:solidFill>
              <a:latin typeface="Times New Roman" pitchFamily="18" charset="0"/>
              <a:ea typeface="华文新魏" pitchFamily="2" charset="-122"/>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642938" y="928688"/>
            <a:ext cx="7772400" cy="1562100"/>
          </a:xfrm>
        </p:spPr>
        <p:txBody>
          <a:bodyPr/>
          <a:lstStyle/>
          <a:p>
            <a:pPr marL="514350" indent="-514350" eaLnBrk="1" hangingPunct="1">
              <a:buFont typeface="华文新魏" pitchFamily="2" charset="-122"/>
              <a:buAutoNum type="circleNumDbPlain"/>
            </a:pPr>
            <a:r>
              <a:rPr lang="en-US" altLang="zh-CN" dirty="0" smtClean="0"/>
              <a:t>eIF-4E</a:t>
            </a:r>
          </a:p>
          <a:p>
            <a:pPr lvl="1" eaLnBrk="1" hangingPunct="1"/>
            <a:r>
              <a:rPr lang="zh-CN" altLang="en-US" dirty="0" smtClean="0"/>
              <a:t>真核生物翻译起始的</a:t>
            </a:r>
            <a:r>
              <a:rPr lang="zh-CN" altLang="en-US" u="sng" dirty="0" smtClean="0"/>
              <a:t>限速步骤</a:t>
            </a:r>
          </a:p>
        </p:txBody>
      </p:sp>
      <p:sp>
        <p:nvSpPr>
          <p:cNvPr id="5" name="内容占位符 2"/>
          <p:cNvSpPr txBox="1">
            <a:spLocks/>
          </p:cNvSpPr>
          <p:nvPr/>
        </p:nvSpPr>
        <p:spPr bwMode="auto">
          <a:xfrm>
            <a:off x="285750" y="2643188"/>
            <a:ext cx="4102100" cy="2592387"/>
          </a:xfrm>
          <a:prstGeom prst="rect">
            <a:avLst/>
          </a:prstGeom>
          <a:noFill/>
          <a:ln>
            <a:noFill/>
          </a:ln>
          <a:extLst/>
        </p:spPr>
        <p:txBody>
          <a:bodyPr>
            <a:normAutofit fontScale="70000" lnSpcReduction="20000"/>
          </a:bodyPr>
          <a:lstStyle>
            <a:lvl1pPr marL="342900" indent="-342900" algn="l" rtl="0" eaLnBrk="1" fontAlgn="base" hangingPunct="1">
              <a:lnSpc>
                <a:spcPct val="100000"/>
              </a:lnSpc>
              <a:spcBef>
                <a:spcPts val="600"/>
              </a:spcBef>
              <a:spcAft>
                <a:spcPts val="600"/>
              </a:spcAft>
              <a:buClr>
                <a:srgbClr val="CC0000"/>
              </a:buClr>
              <a:buSzPct val="70000"/>
              <a:buFont typeface="Wingdings" pitchFamily="2" charset="2"/>
              <a:buChar char="u"/>
              <a:defRPr sz="3200">
                <a:solidFill>
                  <a:srgbClr val="000099"/>
                </a:solidFill>
                <a:latin typeface="+mn-lt"/>
                <a:ea typeface="+mn-ea"/>
                <a:cs typeface="+mn-cs"/>
              </a:defRPr>
            </a:lvl1pPr>
            <a:lvl2pPr marL="742950" indent="-285750" algn="l" rtl="0" eaLnBrk="1" fontAlgn="base" hangingPunct="1">
              <a:lnSpc>
                <a:spcPct val="100000"/>
              </a:lnSpc>
              <a:spcBef>
                <a:spcPts val="600"/>
              </a:spcBef>
              <a:spcAft>
                <a:spcPts val="600"/>
              </a:spcAft>
              <a:buClr>
                <a:srgbClr val="CC0000"/>
              </a:buClr>
              <a:buSzPct val="70000"/>
              <a:buFont typeface="Wingdings" pitchFamily="2" charset="2"/>
              <a:buChar char="u"/>
              <a:defRPr sz="2800">
                <a:solidFill>
                  <a:srgbClr val="000099"/>
                </a:solidFill>
                <a:latin typeface="+mn-lt"/>
                <a:ea typeface="+mn-ea"/>
              </a:defRPr>
            </a:lvl2pPr>
            <a:lvl3pPr marL="1143000" indent="-228600" algn="l" rtl="0" eaLnBrk="1" fontAlgn="base" hangingPunct="1">
              <a:lnSpc>
                <a:spcPct val="100000"/>
              </a:lnSpc>
              <a:spcBef>
                <a:spcPts val="600"/>
              </a:spcBef>
              <a:spcAft>
                <a:spcPts val="600"/>
              </a:spcAft>
              <a:buClr>
                <a:srgbClr val="CC0000"/>
              </a:buClr>
              <a:buSzPct val="70000"/>
              <a:buFont typeface="Wingdings" pitchFamily="2" charset="2"/>
              <a:buChar char="u"/>
              <a:defRPr sz="2400">
                <a:solidFill>
                  <a:srgbClr val="000099"/>
                </a:solidFill>
                <a:latin typeface="+mn-lt"/>
                <a:ea typeface="+mn-ea"/>
              </a:defRPr>
            </a:lvl3pPr>
            <a:lvl4pPr marL="1600200" indent="-228600" algn="l" rtl="0" eaLnBrk="1" fontAlgn="base" hangingPunct="1">
              <a:lnSpc>
                <a:spcPct val="100000"/>
              </a:lnSpc>
              <a:spcBef>
                <a:spcPts val="600"/>
              </a:spcBef>
              <a:spcAft>
                <a:spcPts val="600"/>
              </a:spcAft>
              <a:buClr>
                <a:srgbClr val="CC0000"/>
              </a:buClr>
              <a:buSzPct val="70000"/>
              <a:buFont typeface="Wingdings" pitchFamily="2" charset="2"/>
              <a:buChar char="u"/>
              <a:defRPr sz="2000">
                <a:solidFill>
                  <a:srgbClr val="000099"/>
                </a:solidFill>
                <a:latin typeface="+mn-lt"/>
                <a:ea typeface="+mn-ea"/>
              </a:defRPr>
            </a:lvl4pPr>
            <a:lvl5pPr marL="2057400" indent="-228600" algn="l" rtl="0" eaLnBrk="1" fontAlgn="base" hangingPunct="1">
              <a:lnSpc>
                <a:spcPct val="100000"/>
              </a:lnSpc>
              <a:spcBef>
                <a:spcPts val="600"/>
              </a:spcBef>
              <a:spcAft>
                <a:spcPts val="600"/>
              </a:spcAft>
              <a:buClr>
                <a:srgbClr val="CC0000"/>
              </a:buClr>
              <a:buSzPct val="70000"/>
              <a:buFont typeface="Wingdings" pitchFamily="2" charset="2"/>
              <a:buChar char="u"/>
              <a:defRPr sz="2000">
                <a:solidFill>
                  <a:srgbClr val="000099"/>
                </a:solidFill>
                <a:latin typeface="+mn-lt"/>
                <a:ea typeface="+mn-ea"/>
              </a:defRPr>
            </a:lvl5pPr>
            <a:lvl6pPr marL="25146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6pPr>
            <a:lvl7pPr marL="29718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7pPr>
            <a:lvl8pPr marL="34290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8pPr>
            <a:lvl9pPr marL="3886200" indent="-228600" algn="l" rtl="0" eaLnBrk="1" fontAlgn="base" hangingPunct="1">
              <a:spcBef>
                <a:spcPct val="20000"/>
              </a:spcBef>
              <a:spcAft>
                <a:spcPct val="20000"/>
              </a:spcAft>
              <a:buClr>
                <a:srgbClr val="CC0000"/>
              </a:buClr>
              <a:buSzPct val="85000"/>
              <a:buFont typeface="Wingdings" pitchFamily="2" charset="2"/>
              <a:buChar char="u"/>
              <a:defRPr sz="2000" b="1">
                <a:solidFill>
                  <a:srgbClr val="000099"/>
                </a:solidFill>
                <a:latin typeface="+mn-lt"/>
                <a:ea typeface="+mn-ea"/>
              </a:defRPr>
            </a:lvl9pPr>
          </a:lstStyle>
          <a:p>
            <a:pPr>
              <a:defRPr/>
            </a:pPr>
            <a:r>
              <a:rPr lang="en-US" altLang="zh-CN" dirty="0" smtClean="0">
                <a:latin typeface="Times New Roman" pitchFamily="18" charset="0"/>
                <a:cs typeface="Times New Roman" pitchFamily="18" charset="0"/>
              </a:rPr>
              <a:t>eIF-4E</a:t>
            </a:r>
            <a:r>
              <a:rPr lang="zh-CN" altLang="en-US" dirty="0" smtClean="0">
                <a:latin typeface="Times New Roman" pitchFamily="18" charset="0"/>
                <a:cs typeface="Times New Roman" pitchFamily="18" charset="0"/>
              </a:rPr>
              <a:t>结合蛋白</a:t>
            </a:r>
            <a:r>
              <a:rPr lang="en-US" altLang="zh-CN" dirty="0" smtClean="0">
                <a:solidFill>
                  <a:srgbClr val="FF0000"/>
                </a:solidFill>
                <a:latin typeface="Times New Roman" pitchFamily="18" charset="0"/>
                <a:cs typeface="Times New Roman" pitchFamily="18" charset="0"/>
              </a:rPr>
              <a:t>4E-BP</a:t>
            </a:r>
            <a:r>
              <a:rPr lang="zh-CN" altLang="en-US" dirty="0" smtClean="0">
                <a:latin typeface="Times New Roman" pitchFamily="18" charset="0"/>
                <a:cs typeface="Times New Roman" pitchFamily="18" charset="0"/>
              </a:rPr>
              <a:t>抑制</a:t>
            </a:r>
            <a:r>
              <a:rPr lang="en-US" altLang="zh-CN" dirty="0" smtClean="0">
                <a:latin typeface="Times New Roman" pitchFamily="18" charset="0"/>
                <a:cs typeface="Times New Roman" pitchFamily="18" charset="0"/>
              </a:rPr>
              <a:t>4E</a:t>
            </a:r>
            <a:r>
              <a:rPr lang="zh-CN" altLang="en-US" dirty="0" smtClean="0">
                <a:latin typeface="Times New Roman" pitchFamily="18" charset="0"/>
                <a:cs typeface="Times New Roman" pitchFamily="18" charset="0"/>
              </a:rPr>
              <a:t>与</a:t>
            </a:r>
            <a:r>
              <a:rPr lang="en-US" altLang="zh-CN" dirty="0" smtClean="0">
                <a:latin typeface="Times New Roman" pitchFamily="18" charset="0"/>
                <a:cs typeface="Times New Roman" pitchFamily="18" charset="0"/>
              </a:rPr>
              <a:t>Cap</a:t>
            </a:r>
            <a:r>
              <a:rPr lang="zh-CN" altLang="en-US" dirty="0" smtClean="0">
                <a:latin typeface="Times New Roman" pitchFamily="18" charset="0"/>
                <a:cs typeface="Times New Roman" pitchFamily="18" charset="0"/>
              </a:rPr>
              <a:t>结合，从而抑制翻译的起始；</a:t>
            </a:r>
            <a:endParaRPr lang="en-US" altLang="zh-CN" dirty="0" smtClean="0">
              <a:latin typeface="Times New Roman" pitchFamily="18" charset="0"/>
              <a:cs typeface="Times New Roman" pitchFamily="18" charset="0"/>
            </a:endParaRPr>
          </a:p>
          <a:p>
            <a:pPr>
              <a:defRPr/>
            </a:pPr>
            <a:r>
              <a:rPr lang="en-US" altLang="zh-CN" dirty="0" smtClean="0">
                <a:latin typeface="Times New Roman" pitchFamily="18" charset="0"/>
                <a:cs typeface="Times New Roman" pitchFamily="18" charset="0"/>
              </a:rPr>
              <a:t>4E-BP</a:t>
            </a:r>
            <a:r>
              <a:rPr lang="zh-CN" altLang="en-US" dirty="0" smtClean="0">
                <a:latin typeface="Times New Roman" pitchFamily="18" charset="0"/>
                <a:cs typeface="Times New Roman" pitchFamily="18" charset="0"/>
              </a:rPr>
              <a:t>过磷酸化时与</a:t>
            </a:r>
            <a:r>
              <a:rPr lang="en-US" altLang="zh-CN" dirty="0" smtClean="0">
                <a:latin typeface="Times New Roman" pitchFamily="18" charset="0"/>
                <a:cs typeface="Times New Roman" pitchFamily="18" charset="0"/>
              </a:rPr>
              <a:t>4E</a:t>
            </a:r>
            <a:r>
              <a:rPr lang="zh-CN" altLang="en-US" dirty="0" smtClean="0">
                <a:latin typeface="Times New Roman" pitchFamily="18" charset="0"/>
                <a:cs typeface="Times New Roman" pitchFamily="18" charset="0"/>
              </a:rPr>
              <a:t>解离；</a:t>
            </a:r>
            <a:endParaRPr lang="en-US" altLang="zh-CN" dirty="0" smtClean="0">
              <a:latin typeface="Times New Roman" pitchFamily="18" charset="0"/>
              <a:cs typeface="Times New Roman" pitchFamily="18" charset="0"/>
            </a:endParaRPr>
          </a:p>
          <a:p>
            <a:pPr>
              <a:defRPr/>
            </a:pPr>
            <a:r>
              <a:rPr lang="zh-CN" altLang="en-US" dirty="0" smtClean="0">
                <a:latin typeface="Times New Roman" pitchFamily="18" charset="0"/>
                <a:cs typeface="Times New Roman" pitchFamily="18" charset="0"/>
              </a:rPr>
              <a:t>胰岛素、丝裂原可使</a:t>
            </a:r>
            <a:r>
              <a:rPr lang="en-US" altLang="zh-CN" dirty="0" smtClean="0">
                <a:latin typeface="Times New Roman" pitchFamily="18" charset="0"/>
                <a:cs typeface="Times New Roman" pitchFamily="18" charset="0"/>
              </a:rPr>
              <a:t>4E-BP</a:t>
            </a:r>
            <a:r>
              <a:rPr lang="zh-CN" altLang="en-US" dirty="0" smtClean="0">
                <a:latin typeface="Times New Roman" pitchFamily="18" charset="0"/>
                <a:cs typeface="Times New Roman" pitchFamily="18" charset="0"/>
              </a:rPr>
              <a:t>过磷酸化，启动翻译过程。</a:t>
            </a:r>
            <a:endParaRPr lang="en-US" altLang="zh-CN" dirty="0" smtClean="0">
              <a:latin typeface="Times New Roman" pitchFamily="18" charset="0"/>
              <a:cs typeface="Times New Roman" pitchFamily="18" charset="0"/>
            </a:endParaRPr>
          </a:p>
        </p:txBody>
      </p:sp>
      <p:pic>
        <p:nvPicPr>
          <p:cNvPr id="2765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071938" y="1857375"/>
            <a:ext cx="4819650" cy="4684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4" name="日期占位符 5"/>
          <p:cNvSpPr>
            <a:spLocks noGrp="1"/>
          </p:cNvSpPr>
          <p:nvPr>
            <p:ph type="dt" sz="quarter" idx="10"/>
          </p:nvPr>
        </p:nvSpPr>
        <p:spPr/>
        <p:txBody>
          <a:bodyPr/>
          <a:lstStyle/>
          <a:p>
            <a:pPr fontAlgn="base">
              <a:spcBef>
                <a:spcPct val="0"/>
              </a:spcBef>
              <a:spcAft>
                <a:spcPct val="0"/>
              </a:spcAft>
              <a:defRPr/>
            </a:pPr>
            <a:fld id="{4593095E-2018-4126-8684-A50AC81F6A3B}" type="datetime1">
              <a:rPr lang="zh-CN" altLang="en-US" smtClean="0"/>
              <a:pPr fontAlgn="base">
                <a:spcBef>
                  <a:spcPct val="0"/>
                </a:spcBef>
                <a:spcAft>
                  <a:spcPct val="0"/>
                </a:spcAft>
                <a:defRPr/>
              </a:pPr>
              <a:t>2018/11/28</a:t>
            </a:fld>
            <a:endParaRPr lang="zh-CN" altLang="en-US" smtClean="0"/>
          </a:p>
        </p:txBody>
      </p:sp>
      <p:sp>
        <p:nvSpPr>
          <p:cNvPr id="27655" name="页脚占位符 6"/>
          <p:cNvSpPr>
            <a:spLocks noGrp="1"/>
          </p:cNvSpPr>
          <p:nvPr>
            <p:ph type="ftr" sz="quarter" idx="11"/>
          </p:nvPr>
        </p:nvSpPr>
        <p:spPr/>
        <p:txBody>
          <a:bodyPr/>
          <a:lstStyle/>
          <a:p>
            <a:pPr fontAlgn="base">
              <a:spcBef>
                <a:spcPct val="0"/>
              </a:spcBef>
              <a:spcAft>
                <a:spcPct val="0"/>
              </a:spcAft>
              <a:defRPr/>
            </a:pPr>
            <a:r>
              <a:rPr lang="zh-CN" altLang="en-US" smtClean="0"/>
              <a:t>药学院 金晶</a:t>
            </a:r>
          </a:p>
        </p:txBody>
      </p:sp>
      <p:sp>
        <p:nvSpPr>
          <p:cNvPr id="27656" name="灯片编号占位符 7"/>
          <p:cNvSpPr>
            <a:spLocks noGrp="1"/>
          </p:cNvSpPr>
          <p:nvPr>
            <p:ph type="sldNum" sz="quarter" idx="12"/>
          </p:nvPr>
        </p:nvSpPr>
        <p:spPr/>
        <p:txBody>
          <a:bodyPr/>
          <a:lstStyle/>
          <a:p>
            <a:pPr fontAlgn="base">
              <a:spcBef>
                <a:spcPct val="0"/>
              </a:spcBef>
              <a:spcAft>
                <a:spcPct val="0"/>
              </a:spcAft>
              <a:defRPr/>
            </a:pPr>
            <a:fld id="{DBDB1A56-B9AF-4B3E-9213-8E403FBFC1D7}" type="slidenum">
              <a:rPr lang="zh-CN" altLang="en-US" smtClean="0"/>
              <a:pPr fontAlgn="base">
                <a:spcBef>
                  <a:spcPct val="0"/>
                </a:spcBef>
                <a:spcAft>
                  <a:spcPct val="0"/>
                </a:spcAft>
                <a:defRPr/>
              </a:pPr>
              <a:t>8</a:t>
            </a:fld>
            <a:endParaRPr lang="zh-CN" altLang="en-US" smtClean="0"/>
          </a:p>
        </p:txBody>
      </p:sp>
      <p:sp>
        <p:nvSpPr>
          <p:cNvPr id="2" name="椭圆 1"/>
          <p:cNvSpPr/>
          <p:nvPr/>
        </p:nvSpPr>
        <p:spPr>
          <a:xfrm>
            <a:off x="6948264" y="4293096"/>
            <a:ext cx="1224136" cy="9424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1788" y="1500188"/>
            <a:ext cx="8312150" cy="321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8676" name="矩形 54"/>
          <p:cNvSpPr>
            <a:spLocks noChangeArrowheads="1"/>
          </p:cNvSpPr>
          <p:nvPr/>
        </p:nvSpPr>
        <p:spPr bwMode="auto">
          <a:xfrm>
            <a:off x="357188" y="1000125"/>
            <a:ext cx="8429625" cy="4857750"/>
          </a:xfrm>
          <a:prstGeom prst="rect">
            <a:avLst/>
          </a:prstGeom>
          <a:solidFill>
            <a:schemeClr val="bg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p>
            <a:pPr defTabSz="457200" hangingPunct="0">
              <a:lnSpc>
                <a:spcPct val="93000"/>
              </a:lnSpc>
              <a:buClr>
                <a:srgbClr val="000000"/>
              </a:buClr>
              <a:buSzPct val="45000"/>
              <a:buFont typeface="Wingdings" pitchFamily="2" charset="2"/>
              <a:buNone/>
            </a:pPr>
            <a:endParaRPr lang="zh-CN" altLang="en-US" sz="2400">
              <a:latin typeface="Times New Roman" pitchFamily="18" charset="0"/>
              <a:ea typeface="msgothic"/>
            </a:endParaRPr>
          </a:p>
        </p:txBody>
      </p:sp>
      <p:sp>
        <p:nvSpPr>
          <p:cNvPr id="28677" name="Text Box 4"/>
          <p:cNvSpPr txBox="1">
            <a:spLocks noChangeArrowheads="1"/>
          </p:cNvSpPr>
          <p:nvPr/>
        </p:nvSpPr>
        <p:spPr bwMode="auto">
          <a:xfrm>
            <a:off x="4900613" y="6256338"/>
            <a:ext cx="391795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lstStyle>
            <a:lvl1pPr defTabSz="414338" eaLnBrk="0" hangingPunct="0">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1pPr>
            <a:lvl2pPr marL="742950" indent="-285750" defTabSz="414338" eaLnBrk="0" hangingPunct="0">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2pPr>
            <a:lvl3pPr marL="1143000" indent="-228600" defTabSz="414338" eaLnBrk="0" hangingPunct="0">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3pPr>
            <a:lvl4pPr marL="1600200" indent="-228600" defTabSz="414338" eaLnBrk="0" hangingPunct="0">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4pPr>
            <a:lvl5pPr marL="2057400" indent="-228600" defTabSz="414338" eaLnBrk="0" hangingPunct="0">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5pPr>
            <a:lvl6pPr marL="2514600" indent="-228600" defTabSz="414338"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6pPr>
            <a:lvl7pPr marL="2971800" indent="-228600" defTabSz="414338"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7pPr>
            <a:lvl8pPr marL="3429000" indent="-228600" defTabSz="414338"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8pPr>
            <a:lvl9pPr marL="3886200" indent="-228600" defTabSz="414338"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华文新魏" pitchFamily="2" charset="-122"/>
                <a:ea typeface="宋体" pitchFamily="2" charset="-122"/>
              </a:defRPr>
            </a:lvl9pPr>
          </a:lstStyle>
          <a:p>
            <a:pPr eaLnBrk="1">
              <a:lnSpc>
                <a:spcPct val="93000"/>
              </a:lnSpc>
              <a:buClr>
                <a:srgbClr val="000000"/>
              </a:buClr>
              <a:buSzPct val="45000"/>
            </a:pPr>
            <a:r>
              <a:rPr lang="en-GB" altLang="zh-CN" sz="1100" b="1">
                <a:solidFill>
                  <a:srgbClr val="000000"/>
                </a:solidFill>
                <a:latin typeface="Arial" pitchFamily="34" charset="0"/>
                <a:ea typeface="msgothic"/>
              </a:rPr>
              <a:t>Richter J D , Klann E Genes Dev. 2009;23:1-11</a:t>
            </a:r>
          </a:p>
        </p:txBody>
      </p:sp>
      <p:sp>
        <p:nvSpPr>
          <p:cNvPr id="28678" name="任意多边形 11"/>
          <p:cNvSpPr>
            <a:spLocks noChangeArrowheads="1"/>
          </p:cNvSpPr>
          <p:nvPr/>
        </p:nvSpPr>
        <p:spPr bwMode="auto">
          <a:xfrm>
            <a:off x="928688" y="2000250"/>
            <a:ext cx="71437" cy="1571625"/>
          </a:xfrm>
          <a:custGeom>
            <a:avLst/>
            <a:gdLst>
              <a:gd name="T0" fmla="*/ 0 w 2130724"/>
              <a:gd name="T1" fmla="*/ 0 h 3971027"/>
              <a:gd name="T2" fmla="*/ 0 w 2130724"/>
              <a:gd name="T3" fmla="*/ 5863 h 3971027"/>
              <a:gd name="T4" fmla="*/ 0 w 2130724"/>
              <a:gd name="T5" fmla="*/ 5863 h 3971027"/>
              <a:gd name="T6" fmla="*/ 0 w 2130724"/>
              <a:gd name="T7" fmla="*/ 14743 h 3971027"/>
              <a:gd name="T8" fmla="*/ 0 w 2130724"/>
              <a:gd name="T9" fmla="*/ 21612 h 3971027"/>
              <a:gd name="T10" fmla="*/ 0 w 2130724"/>
              <a:gd name="T11" fmla="*/ 21779 h 3971027"/>
              <a:gd name="T12" fmla="*/ 0 w 2130724"/>
              <a:gd name="T13" fmla="*/ 28480 h 3971027"/>
              <a:gd name="T14" fmla="*/ 0 w 2130724"/>
              <a:gd name="T15" fmla="*/ 37024 h 3971027"/>
              <a:gd name="T16" fmla="*/ 0 w 2130724"/>
              <a:gd name="T17" fmla="*/ 37694 h 3971027"/>
              <a:gd name="T18" fmla="*/ 0 w 2130724"/>
              <a:gd name="T19" fmla="*/ 37694 h 3971027"/>
              <a:gd name="T20" fmla="*/ 0 w 2130724"/>
              <a:gd name="T21" fmla="*/ 37694 h 39710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0724"/>
              <a:gd name="T34" fmla="*/ 0 h 3971027"/>
              <a:gd name="T35" fmla="*/ 2130724 w 2130724"/>
              <a:gd name="T36" fmla="*/ 3971027 h 39710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0724" h="3971027">
                <a:moveTo>
                  <a:pt x="681487" y="0"/>
                </a:moveTo>
                <a:lnTo>
                  <a:pt x="664234" y="603849"/>
                </a:lnTo>
                <a:cubicBezTo>
                  <a:pt x="577970" y="756249"/>
                  <a:pt x="253042" y="1247955"/>
                  <a:pt x="146649" y="1518249"/>
                </a:cubicBezTo>
                <a:cubicBezTo>
                  <a:pt x="40257" y="1788543"/>
                  <a:pt x="46007" y="2104845"/>
                  <a:pt x="25879" y="2225615"/>
                </a:cubicBezTo>
                <a:cubicBezTo>
                  <a:pt x="5751" y="2346385"/>
                  <a:pt x="0" y="2124974"/>
                  <a:pt x="25879" y="2242868"/>
                </a:cubicBezTo>
                <a:cubicBezTo>
                  <a:pt x="51758" y="2360762"/>
                  <a:pt x="97766" y="2671313"/>
                  <a:pt x="181155" y="2932981"/>
                </a:cubicBezTo>
                <a:cubicBezTo>
                  <a:pt x="264544" y="3194649"/>
                  <a:pt x="347932" y="3654725"/>
                  <a:pt x="526211" y="3812876"/>
                </a:cubicBezTo>
                <a:cubicBezTo>
                  <a:pt x="704490" y="3971027"/>
                  <a:pt x="983411" y="3870385"/>
                  <a:pt x="1250830" y="3881887"/>
                </a:cubicBezTo>
                <a:cubicBezTo>
                  <a:pt x="1518249" y="3893389"/>
                  <a:pt x="2130724" y="3881887"/>
                  <a:pt x="2130724" y="3881887"/>
                </a:cubicBezTo>
              </a:path>
            </a:pathLst>
          </a:custGeom>
          <a:noFill/>
          <a:ln w="3810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28679" name="组合 31"/>
          <p:cNvGrpSpPr>
            <a:grpSpLocks/>
          </p:cNvGrpSpPr>
          <p:nvPr/>
        </p:nvGrpSpPr>
        <p:grpSpPr bwMode="auto">
          <a:xfrm>
            <a:off x="1604963" y="1357313"/>
            <a:ext cx="1181100" cy="2000250"/>
            <a:chOff x="1604316" y="1357298"/>
            <a:chExt cx="1181734" cy="2000264"/>
          </a:xfrm>
        </p:grpSpPr>
        <p:sp>
          <p:nvSpPr>
            <p:cNvPr id="28711" name="椭圆 5"/>
            <p:cNvSpPr>
              <a:spLocks noChangeArrowheads="1"/>
            </p:cNvSpPr>
            <p:nvPr/>
          </p:nvSpPr>
          <p:spPr bwMode="auto">
            <a:xfrm>
              <a:off x="1675754" y="2357430"/>
              <a:ext cx="1071570" cy="1000132"/>
            </a:xfrm>
            <a:prstGeom prst="ellipse">
              <a:avLst/>
            </a:prstGeom>
            <a:gradFill rotWithShape="1">
              <a:gsLst>
                <a:gs pos="0">
                  <a:srgbClr val="537E25"/>
                </a:gs>
                <a:gs pos="50000">
                  <a:srgbClr val="7AB73A"/>
                </a:gs>
                <a:gs pos="100000">
                  <a:srgbClr val="92DA46"/>
                </a:gs>
              </a:gsLst>
              <a:lin ang="5400000" scaled="1"/>
            </a:gra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endParaRPr lang="zh-CN" altLang="en-US" sz="2400">
                <a:latin typeface="Times New Roman" pitchFamily="18" charset="0"/>
                <a:ea typeface="msgothic"/>
              </a:endParaRPr>
            </a:p>
          </p:txBody>
        </p:sp>
        <p:sp>
          <p:nvSpPr>
            <p:cNvPr id="28712" name="椭圆 4"/>
            <p:cNvSpPr>
              <a:spLocks noChangeArrowheads="1"/>
            </p:cNvSpPr>
            <p:nvPr/>
          </p:nvSpPr>
          <p:spPr bwMode="auto">
            <a:xfrm>
              <a:off x="1675754" y="1357298"/>
              <a:ext cx="1071570" cy="1000132"/>
            </a:xfrm>
            <a:prstGeom prst="ellipse">
              <a:avLst/>
            </a:prstGeom>
            <a:gradFill rotWithShape="1">
              <a:gsLst>
                <a:gs pos="0">
                  <a:srgbClr val="006FA0"/>
                </a:gs>
                <a:gs pos="50000">
                  <a:srgbClr val="00A1E6"/>
                </a:gs>
                <a:gs pos="100000">
                  <a:srgbClr val="00C0FF"/>
                </a:gs>
              </a:gsLst>
              <a:lin ang="5400000" scaled="1"/>
            </a:gra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endParaRPr lang="zh-CN" altLang="en-US" sz="2400">
                <a:latin typeface="Times New Roman" pitchFamily="18" charset="0"/>
                <a:ea typeface="msgothic"/>
              </a:endParaRPr>
            </a:p>
          </p:txBody>
        </p:sp>
        <p:sp>
          <p:nvSpPr>
            <p:cNvPr id="28713" name="TextBox 14"/>
            <p:cNvSpPr txBox="1">
              <a:spLocks noChangeArrowheads="1"/>
            </p:cNvSpPr>
            <p:nvPr/>
          </p:nvSpPr>
          <p:spPr bwMode="auto">
            <a:xfrm>
              <a:off x="1961506" y="1571612"/>
              <a:ext cx="60305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solidFill>
                    <a:schemeClr val="bg1"/>
                  </a:solidFill>
                  <a:latin typeface="Times New Roman" pitchFamily="18" charset="0"/>
                  <a:cs typeface="Times New Roman" pitchFamily="18" charset="0"/>
                </a:rPr>
                <a:t>4E</a:t>
              </a:r>
              <a:endParaRPr lang="zh-CN" altLang="en-US" sz="2800" b="1">
                <a:solidFill>
                  <a:schemeClr val="bg1"/>
                </a:solidFill>
                <a:latin typeface="Times New Roman" pitchFamily="18" charset="0"/>
                <a:cs typeface="Times New Roman" pitchFamily="18" charset="0"/>
              </a:endParaRPr>
            </a:p>
          </p:txBody>
        </p:sp>
        <p:sp>
          <p:nvSpPr>
            <p:cNvPr id="28714" name="TextBox 15"/>
            <p:cNvSpPr txBox="1">
              <a:spLocks noChangeArrowheads="1"/>
            </p:cNvSpPr>
            <p:nvPr/>
          </p:nvSpPr>
          <p:spPr bwMode="auto">
            <a:xfrm>
              <a:off x="1604316" y="2571744"/>
              <a:ext cx="118173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solidFill>
                    <a:schemeClr val="bg1"/>
                  </a:solidFill>
                  <a:latin typeface="Times New Roman" pitchFamily="18" charset="0"/>
                  <a:cs typeface="Times New Roman" pitchFamily="18" charset="0"/>
                </a:rPr>
                <a:t>4E-BP</a:t>
              </a:r>
              <a:endParaRPr lang="zh-CN" altLang="en-US" sz="2800" b="1">
                <a:solidFill>
                  <a:schemeClr val="bg1"/>
                </a:solidFill>
                <a:latin typeface="Times New Roman" pitchFamily="18" charset="0"/>
                <a:cs typeface="Times New Roman" pitchFamily="18" charset="0"/>
              </a:endParaRPr>
            </a:p>
          </p:txBody>
        </p:sp>
      </p:grpSp>
      <p:sp>
        <p:nvSpPr>
          <p:cNvPr id="28680" name="TextBox 18"/>
          <p:cNvSpPr txBox="1">
            <a:spLocks noChangeArrowheads="1"/>
          </p:cNvSpPr>
          <p:nvPr/>
        </p:nvSpPr>
        <p:spPr bwMode="auto">
          <a:xfrm>
            <a:off x="500063" y="1571625"/>
            <a:ext cx="9429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latin typeface="Times New Roman" pitchFamily="18" charset="0"/>
                <a:cs typeface="Times New Roman" pitchFamily="18" charset="0"/>
              </a:rPr>
              <a:t>7mG</a:t>
            </a:r>
            <a:endParaRPr lang="zh-CN" altLang="en-US" sz="2800" b="1">
              <a:latin typeface="Times New Roman" pitchFamily="18" charset="0"/>
              <a:cs typeface="Times New Roman" pitchFamily="18" charset="0"/>
            </a:endParaRPr>
          </a:p>
        </p:txBody>
      </p:sp>
      <p:grpSp>
        <p:nvGrpSpPr>
          <p:cNvPr id="28681" name="组合 36"/>
          <p:cNvGrpSpPr>
            <a:grpSpLocks/>
          </p:cNvGrpSpPr>
          <p:nvPr/>
        </p:nvGrpSpPr>
        <p:grpSpPr bwMode="auto">
          <a:xfrm>
            <a:off x="5857875" y="1214438"/>
            <a:ext cx="1785938" cy="4357687"/>
            <a:chOff x="4714876" y="1142984"/>
            <a:chExt cx="1785950" cy="4357718"/>
          </a:xfrm>
        </p:grpSpPr>
        <p:sp>
          <p:nvSpPr>
            <p:cNvPr id="28699" name="椭圆 19"/>
            <p:cNvSpPr>
              <a:spLocks noChangeArrowheads="1"/>
            </p:cNvSpPr>
            <p:nvPr/>
          </p:nvSpPr>
          <p:spPr bwMode="auto">
            <a:xfrm>
              <a:off x="5357818" y="2143116"/>
              <a:ext cx="1071570" cy="1000132"/>
            </a:xfrm>
            <a:prstGeom prst="ellipse">
              <a:avLst/>
            </a:prstGeom>
            <a:gradFill rotWithShape="1">
              <a:gsLst>
                <a:gs pos="0">
                  <a:srgbClr val="A0A000"/>
                </a:gs>
                <a:gs pos="50000">
                  <a:srgbClr val="E6E600"/>
                </a:gs>
                <a:gs pos="100000">
                  <a:srgbClr val="FFFF00"/>
                </a:gs>
              </a:gsLst>
              <a:lin ang="5400000" scaled="1"/>
            </a:gra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endParaRPr lang="zh-CN" altLang="en-US" sz="2400">
                <a:latin typeface="Times New Roman" pitchFamily="18" charset="0"/>
                <a:ea typeface="msgothic"/>
              </a:endParaRPr>
            </a:p>
          </p:txBody>
        </p:sp>
        <p:sp>
          <p:nvSpPr>
            <p:cNvPr id="28700" name="椭圆 20"/>
            <p:cNvSpPr>
              <a:spLocks noChangeArrowheads="1"/>
            </p:cNvSpPr>
            <p:nvPr/>
          </p:nvSpPr>
          <p:spPr bwMode="auto">
            <a:xfrm>
              <a:off x="5429256" y="3143248"/>
              <a:ext cx="1071570" cy="1000132"/>
            </a:xfrm>
            <a:prstGeom prst="ellipse">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endParaRPr lang="zh-CN" altLang="en-US" sz="2400">
                <a:latin typeface="Times New Roman" pitchFamily="18" charset="0"/>
                <a:ea typeface="msgothic"/>
              </a:endParaRPr>
            </a:p>
          </p:txBody>
        </p:sp>
        <p:sp>
          <p:nvSpPr>
            <p:cNvPr id="22" name="椭圆 21"/>
            <p:cNvSpPr/>
            <p:nvPr/>
          </p:nvSpPr>
          <p:spPr bwMode="auto">
            <a:xfrm>
              <a:off x="5429256" y="4143380"/>
              <a:ext cx="1071570" cy="1000132"/>
            </a:xfrm>
            <a:prstGeom prst="ellipse">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a:ln w="9525" cap="flat" cmpd="sng" algn="ctr">
              <a:solidFill>
                <a:schemeClr val="tx1"/>
              </a:solidFill>
              <a:prstDash val="solid"/>
              <a:round/>
              <a:headEnd type="none" w="med" len="med"/>
              <a:tailEnd type="none" w="med" len="med"/>
            </a:ln>
            <a:effectLst/>
            <a:extLst/>
          </p:spPr>
          <p:txBody>
            <a:bodyPr/>
            <a:lstStyle/>
            <a:p>
              <a:pPr defTabSz="457200" hangingPunct="0">
                <a:lnSpc>
                  <a:spcPct val="93000"/>
                </a:lnSpc>
                <a:buClr>
                  <a:srgbClr val="000000"/>
                </a:buClr>
                <a:buSzPct val="45000"/>
                <a:buFont typeface="Wingdings" pitchFamily="2" charset="2"/>
                <a:buNone/>
                <a:defRPr/>
              </a:pPr>
              <a:endParaRPr lang="zh-CN" altLang="en-US" sz="2400">
                <a:latin typeface="Times New Roman" pitchFamily="18" charset="0"/>
                <a:ea typeface="msgothic"/>
              </a:endParaRPr>
            </a:p>
          </p:txBody>
        </p:sp>
        <p:sp>
          <p:nvSpPr>
            <p:cNvPr id="28702" name="任意多边形 22"/>
            <p:cNvSpPr>
              <a:spLocks noChangeArrowheads="1"/>
            </p:cNvSpPr>
            <p:nvPr/>
          </p:nvSpPr>
          <p:spPr bwMode="auto">
            <a:xfrm>
              <a:off x="4929190" y="1857364"/>
              <a:ext cx="916278" cy="3643338"/>
            </a:xfrm>
            <a:custGeom>
              <a:avLst/>
              <a:gdLst>
                <a:gd name="T0" fmla="*/ 10022 w 2130724"/>
                <a:gd name="T1" fmla="*/ 0 h 3971027"/>
                <a:gd name="T2" fmla="*/ 9769 w 2130724"/>
                <a:gd name="T3" fmla="*/ 392566 h 3971027"/>
                <a:gd name="T4" fmla="*/ 9769 w 2130724"/>
                <a:gd name="T5" fmla="*/ 392566 h 3971027"/>
                <a:gd name="T6" fmla="*/ 2157 w 2130724"/>
                <a:gd name="T7" fmla="*/ 987022 h 3971027"/>
                <a:gd name="T8" fmla="*/ 381 w 2130724"/>
                <a:gd name="T9" fmla="*/ 1446883 h 3971027"/>
                <a:gd name="T10" fmla="*/ 381 w 2130724"/>
                <a:gd name="T11" fmla="*/ 1458101 h 3971027"/>
                <a:gd name="T12" fmla="*/ 2664 w 2130724"/>
                <a:gd name="T13" fmla="*/ 1906747 h 3971027"/>
                <a:gd name="T14" fmla="*/ 7738 w 2130724"/>
                <a:gd name="T15" fmla="*/ 2478770 h 3971027"/>
                <a:gd name="T16" fmla="*/ 18395 w 2130724"/>
                <a:gd name="T17" fmla="*/ 2523634 h 3971027"/>
                <a:gd name="T18" fmla="*/ 31335 w 2130724"/>
                <a:gd name="T19" fmla="*/ 2523634 h 3971027"/>
                <a:gd name="T20" fmla="*/ 31335 w 2130724"/>
                <a:gd name="T21" fmla="*/ 2523634 h 39710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0724"/>
                <a:gd name="T34" fmla="*/ 0 h 3971027"/>
                <a:gd name="T35" fmla="*/ 2130724 w 2130724"/>
                <a:gd name="T36" fmla="*/ 3971027 h 39710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0724" h="3971027">
                  <a:moveTo>
                    <a:pt x="681487" y="0"/>
                  </a:moveTo>
                  <a:lnTo>
                    <a:pt x="664234" y="603849"/>
                  </a:lnTo>
                  <a:cubicBezTo>
                    <a:pt x="577970" y="756249"/>
                    <a:pt x="253042" y="1247955"/>
                    <a:pt x="146649" y="1518249"/>
                  </a:cubicBezTo>
                  <a:cubicBezTo>
                    <a:pt x="40257" y="1788543"/>
                    <a:pt x="46007" y="2104845"/>
                    <a:pt x="25879" y="2225615"/>
                  </a:cubicBezTo>
                  <a:cubicBezTo>
                    <a:pt x="5751" y="2346385"/>
                    <a:pt x="0" y="2124974"/>
                    <a:pt x="25879" y="2242868"/>
                  </a:cubicBezTo>
                  <a:cubicBezTo>
                    <a:pt x="51758" y="2360762"/>
                    <a:pt x="97766" y="2671313"/>
                    <a:pt x="181155" y="2932981"/>
                  </a:cubicBezTo>
                  <a:cubicBezTo>
                    <a:pt x="264544" y="3194649"/>
                    <a:pt x="347932" y="3654725"/>
                    <a:pt x="526211" y="3812876"/>
                  </a:cubicBezTo>
                  <a:cubicBezTo>
                    <a:pt x="704490" y="3971027"/>
                    <a:pt x="983411" y="3870385"/>
                    <a:pt x="1250830" y="3881887"/>
                  </a:cubicBezTo>
                  <a:cubicBezTo>
                    <a:pt x="1518249" y="3893389"/>
                    <a:pt x="2130724" y="3881887"/>
                    <a:pt x="2130724" y="3881887"/>
                  </a:cubicBezTo>
                </a:path>
              </a:pathLst>
            </a:custGeom>
            <a:noFill/>
            <a:ln w="38100" algn="ctr">
              <a:solidFill>
                <a:srgbClr val="FF0000"/>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28703" name="组合 23"/>
            <p:cNvGrpSpPr>
              <a:grpSpLocks/>
            </p:cNvGrpSpPr>
            <p:nvPr/>
          </p:nvGrpSpPr>
          <p:grpSpPr bwMode="auto">
            <a:xfrm>
              <a:off x="5212447" y="1142984"/>
              <a:ext cx="1216941" cy="1000132"/>
              <a:chOff x="1283357" y="1357298"/>
              <a:chExt cx="1216941" cy="1000132"/>
            </a:xfrm>
          </p:grpSpPr>
          <p:sp>
            <p:nvSpPr>
              <p:cNvPr id="28709" name="椭圆 24"/>
              <p:cNvSpPr>
                <a:spLocks noChangeArrowheads="1"/>
              </p:cNvSpPr>
              <p:nvPr/>
            </p:nvSpPr>
            <p:spPr bwMode="auto">
              <a:xfrm>
                <a:off x="1428728" y="1357298"/>
                <a:ext cx="1071570" cy="1000132"/>
              </a:xfrm>
              <a:prstGeom prst="ellipse">
                <a:avLst/>
              </a:prstGeom>
              <a:gradFill rotWithShape="1">
                <a:gsLst>
                  <a:gs pos="0">
                    <a:srgbClr val="006FA0"/>
                  </a:gs>
                  <a:gs pos="50000">
                    <a:srgbClr val="00A1E6"/>
                  </a:gs>
                  <a:gs pos="100000">
                    <a:srgbClr val="00C0FF"/>
                  </a:gs>
                </a:gsLst>
                <a:lin ang="5400000" scaled="1"/>
              </a:gra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endParaRPr lang="zh-CN" altLang="en-US" sz="2400">
                  <a:latin typeface="Times New Roman" pitchFamily="18" charset="0"/>
                  <a:ea typeface="msgothic"/>
                </a:endParaRPr>
              </a:p>
            </p:txBody>
          </p:sp>
          <p:sp>
            <p:nvSpPr>
              <p:cNvPr id="26" name="弦形 25"/>
              <p:cNvSpPr/>
              <p:nvPr/>
            </p:nvSpPr>
            <p:spPr bwMode="auto">
              <a:xfrm rot="12249590">
                <a:off x="1282677" y="1639875"/>
                <a:ext cx="428628" cy="428628"/>
              </a:xfrm>
              <a:prstGeom prst="chord">
                <a:avLst/>
              </a:prstGeom>
              <a:solidFill>
                <a:schemeClr val="bg1"/>
              </a:solidFill>
              <a:ln w="9525" cap="flat" cmpd="sng" algn="ctr">
                <a:noFill/>
                <a:prstDash val="solid"/>
                <a:round/>
                <a:headEnd type="none" w="med" len="med"/>
                <a:tailEnd type="none" w="med" len="med"/>
              </a:ln>
              <a:effectLst/>
              <a:extLst/>
            </p:spPr>
            <p:txBody>
              <a:bodyPr/>
              <a:lstStyle/>
              <a:p>
                <a:pPr defTabSz="457200" hangingPunct="0">
                  <a:lnSpc>
                    <a:spcPct val="93000"/>
                  </a:lnSpc>
                  <a:buClr>
                    <a:srgbClr val="000000"/>
                  </a:buClr>
                  <a:buSzPct val="45000"/>
                  <a:buFont typeface="Wingdings" pitchFamily="2" charset="2"/>
                  <a:buNone/>
                  <a:defRPr/>
                </a:pPr>
                <a:endParaRPr lang="zh-CN" altLang="en-US" sz="2400">
                  <a:latin typeface="Times New Roman" pitchFamily="18" charset="0"/>
                  <a:ea typeface="msgothic"/>
                </a:endParaRPr>
              </a:p>
            </p:txBody>
          </p:sp>
        </p:grpSp>
        <p:sp>
          <p:nvSpPr>
            <p:cNvPr id="28704" name="TextBox 26"/>
            <p:cNvSpPr txBox="1">
              <a:spLocks noChangeArrowheads="1"/>
            </p:cNvSpPr>
            <p:nvPr/>
          </p:nvSpPr>
          <p:spPr bwMode="auto">
            <a:xfrm>
              <a:off x="5643570" y="1357298"/>
              <a:ext cx="60305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solidFill>
                    <a:schemeClr val="bg1"/>
                  </a:solidFill>
                  <a:latin typeface="Times New Roman" pitchFamily="18" charset="0"/>
                  <a:cs typeface="Times New Roman" pitchFamily="18" charset="0"/>
                </a:rPr>
                <a:t>4E</a:t>
              </a:r>
              <a:endParaRPr lang="zh-CN" altLang="en-US" sz="2800" b="1">
                <a:solidFill>
                  <a:schemeClr val="bg1"/>
                </a:solidFill>
                <a:latin typeface="Times New Roman" pitchFamily="18" charset="0"/>
                <a:cs typeface="Times New Roman" pitchFamily="18" charset="0"/>
              </a:endParaRPr>
            </a:p>
          </p:txBody>
        </p:sp>
        <p:sp>
          <p:nvSpPr>
            <p:cNvPr id="28705" name="TextBox 27"/>
            <p:cNvSpPr txBox="1">
              <a:spLocks noChangeArrowheads="1"/>
            </p:cNvSpPr>
            <p:nvPr/>
          </p:nvSpPr>
          <p:spPr bwMode="auto">
            <a:xfrm>
              <a:off x="5572132" y="2357430"/>
              <a:ext cx="64312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latin typeface="Times New Roman" pitchFamily="18" charset="0"/>
                  <a:cs typeface="Times New Roman" pitchFamily="18" charset="0"/>
                </a:rPr>
                <a:t>4G</a:t>
              </a:r>
              <a:endParaRPr lang="zh-CN" altLang="en-US" sz="2800" b="1">
                <a:latin typeface="Times New Roman" pitchFamily="18" charset="0"/>
                <a:cs typeface="Times New Roman" pitchFamily="18" charset="0"/>
              </a:endParaRPr>
            </a:p>
          </p:txBody>
        </p:sp>
        <p:sp>
          <p:nvSpPr>
            <p:cNvPr id="28706" name="TextBox 28"/>
            <p:cNvSpPr txBox="1">
              <a:spLocks noChangeArrowheads="1"/>
            </p:cNvSpPr>
            <p:nvPr/>
          </p:nvSpPr>
          <p:spPr bwMode="auto">
            <a:xfrm>
              <a:off x="5643570" y="3357562"/>
              <a:ext cx="72327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latin typeface="Times New Roman" pitchFamily="18" charset="0"/>
                  <a:cs typeface="Times New Roman" pitchFamily="18" charset="0"/>
                </a:rPr>
                <a:t>IF3</a:t>
              </a:r>
              <a:endParaRPr lang="zh-CN" altLang="en-US" sz="2800" b="1">
                <a:latin typeface="Times New Roman" pitchFamily="18" charset="0"/>
                <a:cs typeface="Times New Roman" pitchFamily="18" charset="0"/>
              </a:endParaRPr>
            </a:p>
          </p:txBody>
        </p:sp>
        <p:sp>
          <p:nvSpPr>
            <p:cNvPr id="28707" name="TextBox 29"/>
            <p:cNvSpPr txBox="1">
              <a:spLocks noChangeArrowheads="1"/>
            </p:cNvSpPr>
            <p:nvPr/>
          </p:nvSpPr>
          <p:spPr bwMode="auto">
            <a:xfrm>
              <a:off x="5572132" y="4429132"/>
              <a:ext cx="74411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latin typeface="Times New Roman" pitchFamily="18" charset="0"/>
                  <a:cs typeface="Times New Roman" pitchFamily="18" charset="0"/>
                </a:rPr>
                <a:t>40S</a:t>
              </a:r>
              <a:endParaRPr lang="zh-CN" altLang="en-US" sz="2800" b="1">
                <a:latin typeface="Times New Roman" pitchFamily="18" charset="0"/>
                <a:cs typeface="Times New Roman" pitchFamily="18" charset="0"/>
              </a:endParaRPr>
            </a:p>
          </p:txBody>
        </p:sp>
        <p:sp>
          <p:nvSpPr>
            <p:cNvPr id="28708" name="TextBox 30"/>
            <p:cNvSpPr txBox="1">
              <a:spLocks noChangeArrowheads="1"/>
            </p:cNvSpPr>
            <p:nvPr/>
          </p:nvSpPr>
          <p:spPr bwMode="auto">
            <a:xfrm>
              <a:off x="4714876" y="1357298"/>
              <a:ext cx="9428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latin typeface="Times New Roman" pitchFamily="18" charset="0"/>
                  <a:cs typeface="Times New Roman" pitchFamily="18" charset="0"/>
                </a:rPr>
                <a:t>7mG</a:t>
              </a:r>
              <a:endParaRPr lang="zh-CN" altLang="en-US" sz="2800" b="1">
                <a:latin typeface="Times New Roman" pitchFamily="18" charset="0"/>
                <a:cs typeface="Times New Roman" pitchFamily="18" charset="0"/>
              </a:endParaRPr>
            </a:p>
          </p:txBody>
        </p:sp>
      </p:grpSp>
      <p:grpSp>
        <p:nvGrpSpPr>
          <p:cNvPr id="28682" name="组合 35"/>
          <p:cNvGrpSpPr>
            <a:grpSpLocks/>
          </p:cNvGrpSpPr>
          <p:nvPr/>
        </p:nvGrpSpPr>
        <p:grpSpPr bwMode="auto">
          <a:xfrm>
            <a:off x="1357313" y="1714500"/>
            <a:ext cx="285750" cy="285750"/>
            <a:chOff x="3357554" y="1643050"/>
            <a:chExt cx="285752" cy="285752"/>
          </a:xfrm>
        </p:grpSpPr>
        <p:cxnSp>
          <p:nvCxnSpPr>
            <p:cNvPr id="28697" name="直接连接符 33"/>
            <p:cNvCxnSpPr>
              <a:cxnSpLocks noChangeShapeType="1"/>
            </p:cNvCxnSpPr>
            <p:nvPr/>
          </p:nvCxnSpPr>
          <p:spPr bwMode="auto">
            <a:xfrm rot="5400000">
              <a:off x="3357554" y="1643050"/>
              <a:ext cx="285752" cy="285752"/>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cxnSp>
          <p:nvCxnSpPr>
            <p:cNvPr id="28698" name="直接连接符 34"/>
            <p:cNvCxnSpPr>
              <a:cxnSpLocks noChangeShapeType="1"/>
            </p:cNvCxnSpPr>
            <p:nvPr/>
          </p:nvCxnSpPr>
          <p:spPr bwMode="auto">
            <a:xfrm rot="16200000" flipH="1">
              <a:off x="3357554" y="1643050"/>
              <a:ext cx="285752" cy="285752"/>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grpSp>
      <p:grpSp>
        <p:nvGrpSpPr>
          <p:cNvPr id="28683" name="组合 42"/>
          <p:cNvGrpSpPr>
            <a:grpSpLocks/>
          </p:cNvGrpSpPr>
          <p:nvPr/>
        </p:nvGrpSpPr>
        <p:grpSpPr bwMode="auto">
          <a:xfrm>
            <a:off x="3929063" y="1714500"/>
            <a:ext cx="1071562" cy="1000125"/>
            <a:chOff x="3929058" y="1714488"/>
            <a:chExt cx="1071570" cy="1000132"/>
          </a:xfrm>
        </p:grpSpPr>
        <p:sp>
          <p:nvSpPr>
            <p:cNvPr id="28695" name="椭圆 39"/>
            <p:cNvSpPr>
              <a:spLocks noChangeArrowheads="1"/>
            </p:cNvSpPr>
            <p:nvPr/>
          </p:nvSpPr>
          <p:spPr bwMode="auto">
            <a:xfrm>
              <a:off x="3929058" y="1714488"/>
              <a:ext cx="1071570" cy="1000132"/>
            </a:xfrm>
            <a:prstGeom prst="ellipse">
              <a:avLst/>
            </a:prstGeom>
            <a:gradFill rotWithShape="1">
              <a:gsLst>
                <a:gs pos="0">
                  <a:srgbClr val="006FA0"/>
                </a:gs>
                <a:gs pos="50000">
                  <a:srgbClr val="00A1E6"/>
                </a:gs>
                <a:gs pos="100000">
                  <a:srgbClr val="00C0FF"/>
                </a:gs>
              </a:gsLst>
              <a:lin ang="5400000" scaled="1"/>
            </a:gra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endParaRPr lang="zh-CN" altLang="en-US" sz="2400">
                <a:latin typeface="Times New Roman" pitchFamily="18" charset="0"/>
                <a:ea typeface="msgothic"/>
              </a:endParaRPr>
            </a:p>
          </p:txBody>
        </p:sp>
        <p:sp>
          <p:nvSpPr>
            <p:cNvPr id="28696" name="TextBox 40"/>
            <p:cNvSpPr txBox="1">
              <a:spLocks noChangeArrowheads="1"/>
            </p:cNvSpPr>
            <p:nvPr/>
          </p:nvSpPr>
          <p:spPr bwMode="auto">
            <a:xfrm>
              <a:off x="4214810" y="1928802"/>
              <a:ext cx="60305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solidFill>
                    <a:schemeClr val="bg1"/>
                  </a:solidFill>
                  <a:latin typeface="Times New Roman" pitchFamily="18" charset="0"/>
                  <a:cs typeface="Times New Roman" pitchFamily="18" charset="0"/>
                </a:rPr>
                <a:t>4E</a:t>
              </a:r>
              <a:endParaRPr lang="zh-CN" altLang="en-US" sz="2800" b="1">
                <a:solidFill>
                  <a:schemeClr val="bg1"/>
                </a:solidFill>
                <a:latin typeface="Times New Roman" pitchFamily="18" charset="0"/>
                <a:cs typeface="Times New Roman" pitchFamily="18" charset="0"/>
              </a:endParaRPr>
            </a:p>
          </p:txBody>
        </p:sp>
      </p:grpSp>
      <p:grpSp>
        <p:nvGrpSpPr>
          <p:cNvPr id="28684" name="组合 43"/>
          <p:cNvGrpSpPr>
            <a:grpSpLocks/>
          </p:cNvGrpSpPr>
          <p:nvPr/>
        </p:nvGrpSpPr>
        <p:grpSpPr bwMode="auto">
          <a:xfrm>
            <a:off x="3786188" y="3786188"/>
            <a:ext cx="1181100" cy="1000125"/>
            <a:chOff x="3857620" y="2714620"/>
            <a:chExt cx="1181734" cy="1000132"/>
          </a:xfrm>
        </p:grpSpPr>
        <p:sp>
          <p:nvSpPr>
            <p:cNvPr id="28693" name="椭圆 38"/>
            <p:cNvSpPr>
              <a:spLocks noChangeArrowheads="1"/>
            </p:cNvSpPr>
            <p:nvPr/>
          </p:nvSpPr>
          <p:spPr bwMode="auto">
            <a:xfrm>
              <a:off x="3929058" y="2714620"/>
              <a:ext cx="1071570" cy="1000132"/>
            </a:xfrm>
            <a:prstGeom prst="ellipse">
              <a:avLst/>
            </a:prstGeom>
            <a:gradFill rotWithShape="1">
              <a:gsLst>
                <a:gs pos="0">
                  <a:srgbClr val="537E25"/>
                </a:gs>
                <a:gs pos="50000">
                  <a:srgbClr val="7AB73A"/>
                </a:gs>
                <a:gs pos="100000">
                  <a:srgbClr val="92DA46"/>
                </a:gs>
              </a:gsLst>
              <a:lin ang="5400000" scaled="1"/>
            </a:gra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endParaRPr lang="zh-CN" altLang="en-US" sz="2400">
                <a:solidFill>
                  <a:srgbClr val="FFFF00"/>
                </a:solidFill>
                <a:latin typeface="Times New Roman" pitchFamily="18" charset="0"/>
                <a:ea typeface="msgothic"/>
              </a:endParaRPr>
            </a:p>
          </p:txBody>
        </p:sp>
        <p:sp>
          <p:nvSpPr>
            <p:cNvPr id="28694" name="TextBox 41"/>
            <p:cNvSpPr txBox="1">
              <a:spLocks noChangeArrowheads="1"/>
            </p:cNvSpPr>
            <p:nvPr/>
          </p:nvSpPr>
          <p:spPr bwMode="auto">
            <a:xfrm>
              <a:off x="3857620" y="2928934"/>
              <a:ext cx="118173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en-US" altLang="zh-CN" sz="2800" b="1">
                  <a:solidFill>
                    <a:srgbClr val="FFFF00"/>
                  </a:solidFill>
                  <a:latin typeface="Times New Roman" pitchFamily="18" charset="0"/>
                  <a:cs typeface="Times New Roman" pitchFamily="18" charset="0"/>
                </a:rPr>
                <a:t>4E-BP</a:t>
              </a:r>
              <a:endParaRPr lang="zh-CN" altLang="en-US" sz="2800" b="1">
                <a:solidFill>
                  <a:srgbClr val="FFFF00"/>
                </a:solidFill>
                <a:latin typeface="Times New Roman" pitchFamily="18" charset="0"/>
                <a:cs typeface="Times New Roman" pitchFamily="18" charset="0"/>
              </a:endParaRPr>
            </a:p>
          </p:txBody>
        </p:sp>
      </p:grpSp>
      <p:sp>
        <p:nvSpPr>
          <p:cNvPr id="45" name="弧形 44"/>
          <p:cNvSpPr/>
          <p:nvPr/>
        </p:nvSpPr>
        <p:spPr bwMode="auto">
          <a:xfrm>
            <a:off x="1785938" y="1857375"/>
            <a:ext cx="2071687" cy="500063"/>
          </a:xfrm>
          <a:prstGeom prst="arc">
            <a:avLst/>
          </a:prstGeom>
          <a:noFill/>
          <a:ln w="57150" cap="flat" cmpd="sng" algn="ctr">
            <a:solidFill>
              <a:schemeClr val="accent1">
                <a:lumMod val="60000"/>
                <a:lumOff val="40000"/>
              </a:schemeClr>
            </a:solidFill>
            <a:prstDash val="solid"/>
            <a:round/>
            <a:headEnd type="none" w="med" len="med"/>
            <a:tailEnd type="triangle" w="med" len="med"/>
          </a:ln>
          <a:effectLst/>
          <a:extLst/>
        </p:spPr>
        <p:txBody>
          <a:bodyPr/>
          <a:lstStyle/>
          <a:p>
            <a:pPr defTabSz="457200" hangingPunct="0">
              <a:lnSpc>
                <a:spcPct val="93000"/>
              </a:lnSpc>
              <a:buClr>
                <a:srgbClr val="000000"/>
              </a:buClr>
              <a:buSzPct val="45000"/>
              <a:buFont typeface="Wingdings" pitchFamily="2" charset="2"/>
              <a:buNone/>
              <a:defRPr/>
            </a:pPr>
            <a:endParaRPr lang="zh-CN" altLang="en-US" sz="2400">
              <a:latin typeface="Times New Roman" pitchFamily="18" charset="0"/>
              <a:ea typeface="msgothic"/>
            </a:endParaRPr>
          </a:p>
        </p:txBody>
      </p:sp>
      <p:sp>
        <p:nvSpPr>
          <p:cNvPr id="46" name="弧形 45"/>
          <p:cNvSpPr/>
          <p:nvPr/>
        </p:nvSpPr>
        <p:spPr bwMode="auto">
          <a:xfrm rot="1509618">
            <a:off x="2151063" y="3059113"/>
            <a:ext cx="2071687" cy="500062"/>
          </a:xfrm>
          <a:prstGeom prst="arc">
            <a:avLst>
              <a:gd name="adj1" fmla="val 12347873"/>
              <a:gd name="adj2" fmla="val 0"/>
            </a:avLst>
          </a:prstGeom>
          <a:noFill/>
          <a:ln w="57150" cap="flat" cmpd="sng" algn="ctr">
            <a:solidFill>
              <a:schemeClr val="accent1">
                <a:lumMod val="60000"/>
                <a:lumOff val="40000"/>
              </a:schemeClr>
            </a:solidFill>
            <a:prstDash val="solid"/>
            <a:round/>
            <a:headEnd type="none" w="med" len="med"/>
            <a:tailEnd type="triangle" w="med" len="med"/>
          </a:ln>
          <a:effectLst/>
          <a:extLst/>
        </p:spPr>
        <p:txBody>
          <a:bodyPr/>
          <a:lstStyle/>
          <a:p>
            <a:pPr defTabSz="457200" hangingPunct="0">
              <a:lnSpc>
                <a:spcPct val="93000"/>
              </a:lnSpc>
              <a:buClr>
                <a:srgbClr val="000000"/>
              </a:buClr>
              <a:buSzPct val="45000"/>
              <a:buFont typeface="Wingdings" pitchFamily="2" charset="2"/>
              <a:buNone/>
              <a:defRPr/>
            </a:pPr>
            <a:endParaRPr lang="zh-CN" altLang="en-US" sz="2400">
              <a:latin typeface="Times New Roman" pitchFamily="18" charset="0"/>
              <a:ea typeface="msgothic"/>
            </a:endParaRPr>
          </a:p>
        </p:txBody>
      </p:sp>
      <p:cxnSp>
        <p:nvCxnSpPr>
          <p:cNvPr id="48" name="直接箭头连接符 47"/>
          <p:cNvCxnSpPr/>
          <p:nvPr/>
        </p:nvCxnSpPr>
        <p:spPr bwMode="auto">
          <a:xfrm flipV="1">
            <a:off x="5286375" y="2000250"/>
            <a:ext cx="714375" cy="214313"/>
          </a:xfrm>
          <a:prstGeom prst="straightConnector1">
            <a:avLst/>
          </a:prstGeom>
          <a:noFill/>
          <a:ln w="57150" cap="flat" cmpd="sng" algn="ctr">
            <a:solidFill>
              <a:schemeClr val="accent1">
                <a:lumMod val="60000"/>
                <a:lumOff val="40000"/>
              </a:schemeClr>
            </a:solidFill>
            <a:prstDash val="solid"/>
            <a:round/>
            <a:headEnd type="none" w="med" len="med"/>
            <a:tailEnd type="triangle" w="med" len="med"/>
          </a:ln>
          <a:effectLst/>
          <a:extLst/>
        </p:spPr>
      </p:cxnSp>
      <p:sp>
        <p:nvSpPr>
          <p:cNvPr id="28688" name="椭圆 48"/>
          <p:cNvSpPr>
            <a:spLocks noChangeArrowheads="1"/>
          </p:cNvSpPr>
          <p:nvPr/>
        </p:nvSpPr>
        <p:spPr bwMode="auto">
          <a:xfrm>
            <a:off x="4786313" y="4429125"/>
            <a:ext cx="428625" cy="428625"/>
          </a:xfrm>
          <a:prstGeom prst="ellipse">
            <a:avLst/>
          </a:prstGeom>
          <a:solidFill>
            <a:srgbClr val="C00000"/>
          </a:soli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r>
              <a:rPr lang="en-US" altLang="zh-CN" sz="2400" b="1">
                <a:solidFill>
                  <a:srgbClr val="FFFF00"/>
                </a:solidFill>
                <a:latin typeface="Times New Roman" pitchFamily="18" charset="0"/>
                <a:ea typeface="msgothic"/>
              </a:rPr>
              <a:t>P</a:t>
            </a:r>
            <a:endParaRPr lang="zh-CN" altLang="en-US" sz="2400" b="1">
              <a:solidFill>
                <a:srgbClr val="FFFF00"/>
              </a:solidFill>
              <a:latin typeface="Times New Roman" pitchFamily="18" charset="0"/>
              <a:ea typeface="msgothic"/>
            </a:endParaRPr>
          </a:p>
        </p:txBody>
      </p:sp>
      <p:sp>
        <p:nvSpPr>
          <p:cNvPr id="28689" name="椭圆 49"/>
          <p:cNvSpPr>
            <a:spLocks noChangeArrowheads="1"/>
          </p:cNvSpPr>
          <p:nvPr/>
        </p:nvSpPr>
        <p:spPr bwMode="auto">
          <a:xfrm>
            <a:off x="4572000" y="3571875"/>
            <a:ext cx="428625" cy="428625"/>
          </a:xfrm>
          <a:prstGeom prst="ellipse">
            <a:avLst/>
          </a:prstGeom>
          <a:solidFill>
            <a:srgbClr val="C00000"/>
          </a:soli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r>
              <a:rPr lang="en-US" altLang="zh-CN" sz="2400" b="1">
                <a:solidFill>
                  <a:srgbClr val="FFFF00"/>
                </a:solidFill>
                <a:latin typeface="Times New Roman" pitchFamily="18" charset="0"/>
                <a:ea typeface="msgothic"/>
              </a:rPr>
              <a:t>P</a:t>
            </a:r>
            <a:endParaRPr lang="zh-CN" altLang="en-US" sz="2400" b="1">
              <a:solidFill>
                <a:srgbClr val="FFFF00"/>
              </a:solidFill>
              <a:latin typeface="Times New Roman" pitchFamily="18" charset="0"/>
              <a:ea typeface="msgothic"/>
            </a:endParaRPr>
          </a:p>
        </p:txBody>
      </p:sp>
      <p:sp>
        <p:nvSpPr>
          <p:cNvPr id="28690" name="椭圆 50"/>
          <p:cNvSpPr>
            <a:spLocks noChangeArrowheads="1"/>
          </p:cNvSpPr>
          <p:nvPr/>
        </p:nvSpPr>
        <p:spPr bwMode="auto">
          <a:xfrm>
            <a:off x="3500438" y="3857625"/>
            <a:ext cx="428625" cy="428625"/>
          </a:xfrm>
          <a:prstGeom prst="ellipse">
            <a:avLst/>
          </a:prstGeom>
          <a:solidFill>
            <a:srgbClr val="C00000"/>
          </a:solidFill>
          <a:ln w="9525" algn="ctr">
            <a:solidFill>
              <a:schemeClr val="tx1"/>
            </a:solidFill>
            <a:round/>
            <a:headEnd/>
            <a:tailEnd/>
          </a:ln>
        </p:spPr>
        <p:txBody>
          <a:bodyPr/>
          <a:lstStyle/>
          <a:p>
            <a:pPr defTabSz="457200" hangingPunct="0">
              <a:lnSpc>
                <a:spcPct val="93000"/>
              </a:lnSpc>
              <a:buClr>
                <a:srgbClr val="000000"/>
              </a:buClr>
              <a:buSzPct val="45000"/>
              <a:buFont typeface="Wingdings" pitchFamily="2" charset="2"/>
              <a:buNone/>
            </a:pPr>
            <a:r>
              <a:rPr lang="en-US" altLang="zh-CN" sz="2400" b="1">
                <a:solidFill>
                  <a:srgbClr val="FFFF00"/>
                </a:solidFill>
                <a:latin typeface="Times New Roman" pitchFamily="18" charset="0"/>
                <a:ea typeface="msgothic"/>
              </a:rPr>
              <a:t>P</a:t>
            </a:r>
            <a:endParaRPr lang="zh-CN" altLang="en-US" sz="2400" b="1">
              <a:solidFill>
                <a:srgbClr val="FFFF00"/>
              </a:solidFill>
              <a:latin typeface="Times New Roman" pitchFamily="18" charset="0"/>
              <a:ea typeface="msgothic"/>
            </a:endParaRPr>
          </a:p>
        </p:txBody>
      </p:sp>
      <p:sp>
        <p:nvSpPr>
          <p:cNvPr id="28691" name="TextBox 52"/>
          <p:cNvSpPr txBox="1">
            <a:spLocks noChangeArrowheads="1"/>
          </p:cNvSpPr>
          <p:nvPr/>
        </p:nvSpPr>
        <p:spPr bwMode="auto">
          <a:xfrm>
            <a:off x="2714625" y="3071813"/>
            <a:ext cx="9540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华文新魏" pitchFamily="2" charset="-122"/>
                <a:ea typeface="宋体" pitchFamily="2" charset="-122"/>
              </a:defRPr>
            </a:lvl1pPr>
            <a:lvl2pPr marL="742950" indent="-285750" eaLnBrk="0" hangingPunct="0">
              <a:defRPr>
                <a:solidFill>
                  <a:schemeClr val="tx1"/>
                </a:solidFill>
                <a:latin typeface="华文新魏" pitchFamily="2" charset="-122"/>
                <a:ea typeface="宋体" pitchFamily="2" charset="-122"/>
              </a:defRPr>
            </a:lvl2pPr>
            <a:lvl3pPr marL="1143000" indent="-228600" eaLnBrk="0" hangingPunct="0">
              <a:defRPr>
                <a:solidFill>
                  <a:schemeClr val="tx1"/>
                </a:solidFill>
                <a:latin typeface="华文新魏" pitchFamily="2" charset="-122"/>
                <a:ea typeface="宋体" pitchFamily="2" charset="-122"/>
              </a:defRPr>
            </a:lvl3pPr>
            <a:lvl4pPr marL="1600200" indent="-228600" eaLnBrk="0" hangingPunct="0">
              <a:defRPr>
                <a:solidFill>
                  <a:schemeClr val="tx1"/>
                </a:solidFill>
                <a:latin typeface="华文新魏" pitchFamily="2" charset="-122"/>
                <a:ea typeface="宋体" pitchFamily="2" charset="-122"/>
              </a:defRPr>
            </a:lvl4pPr>
            <a:lvl5pPr marL="2057400" indent="-228600" eaLnBrk="0" hangingPunct="0">
              <a:defRPr>
                <a:solidFill>
                  <a:schemeClr val="tx1"/>
                </a:solidFill>
                <a:latin typeface="华文新魏" pitchFamily="2" charset="-122"/>
                <a:ea typeface="宋体" pitchFamily="2" charset="-122"/>
              </a:defRPr>
            </a:lvl5pPr>
            <a:lvl6pPr marL="2514600" indent="-228600" eaLnBrk="0" fontAlgn="base" hangingPunct="0">
              <a:spcBef>
                <a:spcPct val="0"/>
              </a:spcBef>
              <a:spcAft>
                <a:spcPct val="0"/>
              </a:spcAft>
              <a:defRPr>
                <a:solidFill>
                  <a:schemeClr val="tx1"/>
                </a:solidFill>
                <a:latin typeface="华文新魏" pitchFamily="2" charset="-122"/>
                <a:ea typeface="宋体" pitchFamily="2" charset="-122"/>
              </a:defRPr>
            </a:lvl6pPr>
            <a:lvl7pPr marL="2971800" indent="-228600" eaLnBrk="0" fontAlgn="base" hangingPunct="0">
              <a:spcBef>
                <a:spcPct val="0"/>
              </a:spcBef>
              <a:spcAft>
                <a:spcPct val="0"/>
              </a:spcAft>
              <a:defRPr>
                <a:solidFill>
                  <a:schemeClr val="tx1"/>
                </a:solidFill>
                <a:latin typeface="华文新魏" pitchFamily="2" charset="-122"/>
                <a:ea typeface="宋体" pitchFamily="2" charset="-122"/>
              </a:defRPr>
            </a:lvl7pPr>
            <a:lvl8pPr marL="3429000" indent="-228600" eaLnBrk="0" fontAlgn="base" hangingPunct="0">
              <a:spcBef>
                <a:spcPct val="0"/>
              </a:spcBef>
              <a:spcAft>
                <a:spcPct val="0"/>
              </a:spcAft>
              <a:defRPr>
                <a:solidFill>
                  <a:schemeClr val="tx1"/>
                </a:solidFill>
                <a:latin typeface="华文新魏" pitchFamily="2" charset="-122"/>
                <a:ea typeface="宋体" pitchFamily="2" charset="-122"/>
              </a:defRPr>
            </a:lvl8pPr>
            <a:lvl9pPr marL="3886200" indent="-228600" eaLnBrk="0" fontAlgn="base" hangingPunct="0">
              <a:spcBef>
                <a:spcPct val="0"/>
              </a:spcBef>
              <a:spcAft>
                <a:spcPct val="0"/>
              </a:spcAft>
              <a:defRPr>
                <a:solidFill>
                  <a:schemeClr val="tx1"/>
                </a:solidFill>
                <a:latin typeface="华文新魏" pitchFamily="2" charset="-122"/>
                <a:ea typeface="宋体" pitchFamily="2" charset="-122"/>
              </a:defRPr>
            </a:lvl9pPr>
          </a:lstStyle>
          <a:p>
            <a:pPr eaLnBrk="1" hangingPunct="1"/>
            <a:r>
              <a:rPr lang="zh-CN" altLang="en-US" sz="2000">
                <a:ea typeface="华文新魏" pitchFamily="2" charset="-122"/>
              </a:rPr>
              <a:t>磷酸化</a:t>
            </a:r>
          </a:p>
        </p:txBody>
      </p:sp>
      <p:sp>
        <p:nvSpPr>
          <p:cNvPr id="54" name="弦形 53"/>
          <p:cNvSpPr/>
          <p:nvPr/>
        </p:nvSpPr>
        <p:spPr bwMode="auto">
          <a:xfrm rot="12249590">
            <a:off x="3783013" y="1925638"/>
            <a:ext cx="428625" cy="428625"/>
          </a:xfrm>
          <a:prstGeom prst="chord">
            <a:avLst/>
          </a:prstGeom>
          <a:solidFill>
            <a:schemeClr val="bg1"/>
          </a:solidFill>
          <a:ln w="9525" cap="flat" cmpd="sng" algn="ctr">
            <a:noFill/>
            <a:prstDash val="solid"/>
            <a:round/>
            <a:headEnd type="none" w="med" len="med"/>
            <a:tailEnd type="none" w="med" len="med"/>
          </a:ln>
          <a:effectLst/>
          <a:extLst/>
        </p:spPr>
        <p:txBody>
          <a:bodyPr/>
          <a:lstStyle/>
          <a:p>
            <a:pPr defTabSz="457200" hangingPunct="0">
              <a:lnSpc>
                <a:spcPct val="93000"/>
              </a:lnSpc>
              <a:buClr>
                <a:srgbClr val="000000"/>
              </a:buClr>
              <a:buSzPct val="45000"/>
              <a:buFont typeface="Wingdings" pitchFamily="2" charset="2"/>
              <a:buNone/>
              <a:defRPr/>
            </a:pPr>
            <a:endParaRPr lang="zh-CN" altLang="en-US" sz="2400">
              <a:latin typeface="Times New Roman" pitchFamily="18" charset="0"/>
              <a:ea typeface="msgothic"/>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华文新魏"/>
        <a:ea typeface="华文新魏"/>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Times New Roman"/>
        <a:ea typeface="msgothic"/>
        <a:cs typeface="msgothic"/>
      </a:majorFont>
      <a:minorFont>
        <a:latin typeface="Times New Roman"/>
        <a:ea typeface="msgothic"/>
        <a:cs typeface="ms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pitchFamily="2" charset="2"/>
          <a:buNone/>
          <a:tabLst/>
          <a:defRPr kumimoji="0" lang="en-GB" sz="2400" b="0" i="0" u="none" strike="noStrike" cap="none" normalizeH="0" baseline="0" smtClean="0">
            <a:ln>
              <a:noFill/>
            </a:ln>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pitchFamily="2" charset="2"/>
          <a:buNone/>
          <a:tabLst/>
          <a:defRPr kumimoji="0" lang="en-GB" sz="2400" b="0" i="0" u="none" strike="noStrike" cap="none" normalizeH="0" baseline="0" smtClean="0">
            <a:ln>
              <a:noFill/>
            </a:ln>
            <a:effectLst/>
            <a:latin typeface="Times New Roman" pitchFamily="18"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华文新魏"/>
        <a:ea typeface="华文新魏"/>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第三章 基因表达调控（一）</Template>
  <TotalTime>4298</TotalTime>
  <Words>5361</Words>
  <Application>Microsoft Office PowerPoint</Application>
  <PresentationFormat>全屏显示(4:3)</PresentationFormat>
  <Paragraphs>435</Paragraphs>
  <Slides>41</Slides>
  <Notes>18</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41</vt:i4>
      </vt:variant>
    </vt:vector>
  </HeadingPairs>
  <TitlesOfParts>
    <vt:vector size="45" baseType="lpstr">
      <vt:lpstr>Soaring</vt:lpstr>
      <vt:lpstr>Office 主题​​</vt:lpstr>
      <vt:lpstr>1_Soaring</vt:lpstr>
      <vt:lpstr>CS ChemDraw Drawing</vt:lpstr>
      <vt:lpstr>第四章第四节 </vt:lpstr>
      <vt:lpstr>概说</vt:lpstr>
      <vt:lpstr>一、蛋白质合成速率的调节</vt:lpstr>
      <vt:lpstr>（一）翻译起始的调节</vt:lpstr>
      <vt:lpstr>幻灯片 5</vt:lpstr>
      <vt:lpstr>幻灯片 6</vt:lpstr>
      <vt:lpstr>幻灯片 7</vt:lpstr>
      <vt:lpstr>幻灯片 8</vt:lpstr>
      <vt:lpstr>幻灯片 9</vt:lpstr>
      <vt:lpstr>幻灯片 10</vt:lpstr>
      <vt:lpstr>幻灯片 11</vt:lpstr>
      <vt:lpstr>幻灯片 12</vt:lpstr>
      <vt:lpstr>血红素调控的翻译起始</vt:lpstr>
      <vt:lpstr>双链RNA调控翻译的起始</vt:lpstr>
      <vt:lpstr>幻灯片 15</vt:lpstr>
      <vt:lpstr>幻灯片 16</vt:lpstr>
      <vt:lpstr>幻灯片 17</vt:lpstr>
      <vt:lpstr>（二）mRNA的稳定性对翻译水平的影响</vt:lpstr>
      <vt:lpstr>幻灯片 19</vt:lpstr>
      <vt:lpstr>幻灯片 20</vt:lpstr>
      <vt:lpstr>（三）小分子RNA对翻译水平的影响</vt:lpstr>
      <vt:lpstr>幻灯片 22</vt:lpstr>
      <vt:lpstr>Lin-4调控翻译机制的模式图</vt:lpstr>
      <vt:lpstr>Lin-4调控Lin-14mRNA翻译作用的示意图</vt:lpstr>
      <vt:lpstr>引发基因沉默的microRNA (miRNA) </vt:lpstr>
      <vt:lpstr>microRNA作用原理</vt:lpstr>
      <vt:lpstr>miRNA的特点　</vt:lpstr>
      <vt:lpstr>miRNA and siRNA</vt:lpstr>
      <vt:lpstr>miRNA and siRNA的不同点</vt:lpstr>
      <vt:lpstr>幻灯片 30</vt:lpstr>
      <vt:lpstr>二、蛋白质降解速率的调节</vt:lpstr>
      <vt:lpstr>线粒体蛋白酶体系 -Lon蛋白酶-</vt:lpstr>
      <vt:lpstr>Lon蛋白酶降解蛋白的过程</vt:lpstr>
      <vt:lpstr>溶酶体</vt:lpstr>
      <vt:lpstr>泛素- 蛋白酶体体系</vt:lpstr>
      <vt:lpstr>泛素-蛋白酶体降解过程</vt:lpstr>
      <vt:lpstr>泛素-蛋白酶体降解过程</vt:lpstr>
      <vt:lpstr>幻灯片 38</vt:lpstr>
      <vt:lpstr>蛋白质的寿命</vt:lpstr>
      <vt:lpstr>蛋白质寿命的N端规则</vt:lpstr>
      <vt:lpstr>第四章第四节 复习范围</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dc:title>
  <dc:creator>Du</dc:creator>
  <cp:lastModifiedBy>deeplm</cp:lastModifiedBy>
  <cp:revision>208</cp:revision>
  <dcterms:created xsi:type="dcterms:W3CDTF">2012-10-17T06:53:56Z</dcterms:created>
  <dcterms:modified xsi:type="dcterms:W3CDTF">2018-11-28T11:15:04Z</dcterms:modified>
</cp:coreProperties>
</file>