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3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zh-CN"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int cas, t,i,len;</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char s[101];</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int cnt[4] = {0}, tot[4] = {0}, ans[4];</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scanf("%d", &amp;cas);</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for (t = 0; t &lt; cas; ++t){</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memset(&amp;cnt,0,sizeof(cnt));</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memset(&amp;tot,0,sizeof(tot));</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memset(&amp;ans,0,sizeof(ans));</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scanf("%s", s);</a:t>
            </a:r>
            <a:r>
              <a:rPr lang="en-US" alt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zh-CN" altLang="en-US" sz="2400" b="1" noProof="0" dirty="0" smtClean="0">
                <a:ln>
                  <a:noFill/>
                </a:ln>
                <a:solidFill>
                  <a:srgbClr val="000000"/>
                </a:solidFill>
                <a:effectLst/>
                <a:uLnTx/>
                <a:uFillTx/>
                <a:latin typeface="微软雅黑" panose="020B0503020204020204" charset="-122"/>
                <a:ea typeface="微软雅黑" panose="020B0503020204020204" charset="-122"/>
                <a:sym typeface="+mn-ea"/>
              </a:rPr>
              <a:t>输入序列</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len = strlen(s);</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for (i = 0; i &lt; len; ++i){</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++tot[i % 4];</a:t>
            </a:r>
            <a:r>
              <a:rPr lang="en-US" alt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zh-CN" sz="2400" b="1" noProof="0" dirty="0" smtClean="0">
                <a:ln>
                  <a:noFill/>
                </a:ln>
                <a:solidFill>
                  <a:srgbClr val="000000"/>
                </a:solidFill>
                <a:effectLst/>
                <a:uLnTx/>
                <a:uFillTx/>
                <a:sym typeface="+mn-ea"/>
              </a:rPr>
              <a:t>tot统计每个字符应该出现的次数</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switch(s[i]){</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zh-CN" sz="2400" b="1" noProof="0" dirty="0" smtClean="0">
                <a:ln>
                  <a:noFill/>
                </a:ln>
                <a:solidFill>
                  <a:srgbClr val="000000"/>
                </a:solidFill>
                <a:effectLst/>
                <a:uLnTx/>
                <a:uFillTx/>
                <a:sym typeface="+mn-ea"/>
              </a:rPr>
              <a:t>0123下标对应RBYG四种颜色。</a:t>
            </a:r>
            <a:endParaRPr lang="zh-CN" sz="24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sym typeface="+mn-ea"/>
              </a:rPr>
              <a:t>cnt统计每个字符实际出现的次数</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sym typeface="+mn-ea"/>
              </a:rPr>
              <a:t>ans【0-3】分别记录RB</a:t>
            </a:r>
            <a:r>
              <a:rPr lang="en-US" altLang="zh-CN" sz="2400" b="1" noProof="0" dirty="0" smtClean="0">
                <a:ln>
                  <a:noFill/>
                </a:ln>
                <a:solidFill>
                  <a:srgbClr val="000000"/>
                </a:solidFill>
                <a:effectLst/>
                <a:uLnTx/>
                <a:uFillTx/>
                <a:sym typeface="+mn-ea"/>
              </a:rPr>
              <a:t>YG</a:t>
            </a:r>
            <a:r>
              <a:rPr lang="zh-CN" sz="2400" b="1" noProof="0" dirty="0" smtClean="0">
                <a:ln>
                  <a:noFill/>
                </a:ln>
                <a:solidFill>
                  <a:srgbClr val="000000"/>
                </a:solidFill>
                <a:effectLst/>
                <a:uLnTx/>
                <a:uFillTx/>
                <a:sym typeface="+mn-ea"/>
              </a:rPr>
              <a:t>是第几个出现的   </a:t>
            </a:r>
            <a:r>
              <a:rPr lang="en-US" altLang="zh-CN" sz="2400" b="1" noProof="0" dirty="0" smtClean="0">
                <a:ln>
                  <a:noFill/>
                </a:ln>
                <a:solidFill>
                  <a:srgbClr val="000000"/>
                </a:solidFill>
                <a:effectLst/>
                <a:uLnTx/>
                <a:uFillTx/>
                <a:sym typeface="+mn-ea"/>
              </a:rPr>
              <a:t>*/</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case 'R': ++cnt[0]; ans[0] = i % 4; break;</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case 'B': ++cnt[1]; ans[1] = i % 4; break;</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case 'Y': ++cnt[2]; ans[2] = i % 4; break;</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case 'G': ++cnt[3]; ans[3] = i % 4; break;</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zh-CN" sz="2400" b="1" noProof="0" dirty="0" smtClean="0">
                <a:ln>
                  <a:noFill/>
                </a:ln>
                <a:solidFill>
                  <a:srgbClr val="000000"/>
                </a:solidFill>
                <a:effectLst/>
                <a:uLnTx/>
                <a:uFillTx/>
                <a:sym typeface="+mn-ea"/>
              </a:rPr>
              <a:t>应该出现的减去实际出现的就是坏掉的</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printf("case #%d:\n%d %d %d %d\n", t, tot[ans[0]] - cnt[0], tot[ans[1]] - cnt[1], tot[ans[2]] - cnt[2], tot[ans[3]] - cnt[3]);</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    return 0;</a:t>
            </a:r>
            <a:endParaRPr kumimoji="0" lang="zh-CN"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400"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lang="zh-CN" altLang="en-US" sz="24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string s;</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bool a[160][80];//每行字符数最少1个最多80个</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b[160];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len,r,M,m;//r为当前行，M标记当前最大行，m标记当前最小行</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i,j;</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while(cin&gt;&gt;s){</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memset(a,0,sizeof(a)),memset(b,0,sizeof(b));</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len=s.length();</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M=m=r=80,a[80][0]=1;//第一列初始为1</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for(i=1;i&lt;len;++i){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/*当一个字符的 ASCII 编码值比前一个字符大时，显示在上面一行；当一个字符比前一个字符小时，显示在下面一行；否则，显示在同一行上。*/</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if(s[i]&gt;s[i-1])a[--r][i]=1;</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else if(s[i]&lt;s[i-1])a[++r][i]=1;</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else a[r][i]=1;</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if(r&gt;M)M=r;//更新当前最大行</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if(r&lt;m)m=r;//更新当前最小行</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b[r]=i;//第r行一共有几列要输出。</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for(i=m;i&lt;=M;++i){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//从最小行到最大行依次输出</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for(j=0;j&lt;=b[i];++j){</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//第i行有b[i]列要输出，标记为1的输出该列字符</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if(a[i][j]==1)cout&lt;&lt;s[j];</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else cout&lt;&lt;'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cout&lt;&lt;endl;</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return 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lang="zh-CN" b="1" noProof="0" dirty="0" smtClean="0">
              <a:ln>
                <a:noFill/>
              </a:ln>
              <a:solidFill>
                <a:srgbClr val="000000"/>
              </a:solidFill>
              <a:effectLst/>
              <a:uLnTx/>
              <a:uFillTx/>
              <a:latin typeface="微软雅黑" panose="020B0503020204020204" charset="-122"/>
              <a:ea typeface="微软雅黑" panose="020B0503020204020204" charset="-122"/>
              <a:sym typeface="+mn-ea"/>
            </a:endParaRPr>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void mul(char *s, int a)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int len = strlen(s), ca = 0, temp[1000] = {0}, 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 = 0; i &lt; len; ++i) temp[i] = s[i] - '0';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 = 0; i &lt; len; ++i)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temp[i] = temp[i]*a+ca;</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ca = temp[i]/10;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temp[i] %= 10;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s[i] = temp[i]+'0';//转换为字符串</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if(ca) s[len] = ca+'0';//最后一位相乘时的进位</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int t, k = 0, a, n, 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cin &gt;&gt; t;</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while(t--)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char s[1000];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memset(s, 0, sizeof(s));</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scanf("%dj%d", &amp;a, &amp;n);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 &lt;&lt; "case #" &lt;&lt; k++ &lt;&lt; ':' &lt;&lt; endl;</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s[0] = '1';</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 = 0; i &lt; n; ++i) multi(s, a);</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int len = strlen(s);</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//控制输出格式</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if(n%4==0) for(i = len-1; i &gt;= 0; --i) cout &lt;&lt; s[i];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if(n%4==1)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 = len-1; i &gt;= 0; --i) cout &lt;&lt; s[i];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 &lt;&lt; 'j';</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if(n%4==2)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 &lt;&lt;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 = len-1; i &gt;= 0; --i) cout &lt;&lt; s[i];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if(n%4==3)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 &lt;&lt;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 = len-1; i &gt;= 0; --i) cout &lt;&lt; s[i];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 &lt;&lt; 'j';</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cout &lt;&lt; endl;</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endParaRPr>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const int maxN=260;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a[maxN],b[maxN];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int i,n,m;</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while(scanf("%d",&amp;n)&amp;&amp;n！=0){</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for(i=1;i&lt;=n;++i)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scanf("%d",&amp;a[i]);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m=1;</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while(m&lt;=n/2){</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//m=1,m=2,m=4....一共t次转化，2^t=n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for(i=1;i&lt;=m;++i){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//a[i]是两数之和，a[i+m]是两数之差</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b[2*i-1]=(a[i]+a[i+m])/2;</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b[2*i]=(a[i]-a[i+m])/2;</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for(i=1;i&lt;=2*m;++i)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//更新每轮恢复的值</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a[i]=b[i];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m*=2;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for(i=1;i&lt;=n;++i)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printf("%d ",a[i]);</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printf("\n");</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return 0;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T,n,cnt,u,v,w;</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a[1001];</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long long num,i,j,k;</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struct data{int q,p;}b[1000000];</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bool cmp(data a,data b)</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if(a.p==b.p)return a.q&lt;b.q;</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return a.p&lt;b.p;</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分数排序，</a:t>
            </a:r>
            <a:r>
              <a:rPr b="1" noProof="0" dirty="0" smtClean="0">
                <a:ln>
                  <a:noFill/>
                </a:ln>
                <a:solidFill>
                  <a:srgbClr val="000000"/>
                </a:solidFill>
                <a:effectLst/>
                <a:uLnTx/>
                <a:uFillTx/>
                <a:latin typeface="微软雅黑" panose="020B0503020204020204" charset="-122"/>
                <a:ea typeface="微软雅黑" panose="020B0503020204020204" charset="-122"/>
                <a:sym typeface="+mn-ea"/>
              </a:rPr>
              <a:t>q是分子，p是分母</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cin&gt;&gt;T;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for(i=0;i&lt;T;++i){</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cin&gt;&gt;n;</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for(j=cnt=num=0;j&lt;n;++j)cin&gt;&gt;a[j];</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//对输入的数字排序，排好序后，只能前面比上后面才是真分数</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sort(a,a+n);</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for(j=0;j&lt;n;++j)</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for(k=j+1;k&lt;n;++k){</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if(a[j]==a[k])continue;</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u=a[k],v=a[j];</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do{w=u%v,u=v,v=w;}while(w);</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//做完do while循环之后，u就是a[k],a[j]最大公约数,如果最大公约数不是1那么可以整除。</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if(u!=1)continue;</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//如果是1，那么存储分子a[j],分母a[k],num加1</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b[num].q=a[j],b[num].p=a[k];num++;</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//真分数</a:t>
            </a:r>
            <a:r>
              <a:rPr lang="zh-CN" b="1" noProof="0" dirty="0" smtClean="0">
                <a:ln>
                  <a:noFill/>
                </a:ln>
                <a:solidFill>
                  <a:srgbClr val="000000"/>
                </a:solidFill>
                <a:effectLst/>
                <a:uLnTx/>
                <a:uFillTx/>
                <a:latin typeface="微软雅黑" panose="020B0503020204020204" charset="-122"/>
                <a:ea typeface="微软雅黑" panose="020B0503020204020204" charset="-122"/>
                <a:sym typeface="+mn-ea"/>
              </a:rPr>
              <a:t>排序</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sort(b,b+num,cmp);</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//统计相同的个数</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for(j=1;j&lt;num;++j)if(b[j].p==b[j-1].p&amp;&amp;b[j].q==b[j-1].q)++cnt;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//去掉相同的就是不同真分数个数</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cout&lt;&lt;"case #"&lt;&lt;i&lt;&lt;":\n"&lt;&lt;num-cnt&lt;&lt;endl;</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return 0;</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queu[400];</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int t,n,temp=0,front,rear;</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scanf("%d",&amp;t);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while(t--){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scanf("%d",&amp;n);</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for(int i=0;i&lt;n;i++)queu[i]=i+1;//初始化队列，每张牌的编号</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front=0;//队首元素位置</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rear=n;//队尾元素后一个位置</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while(front&lt;rear){//队列非空</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//还剩最后一个</a:t>
            </a:r>
            <a:r>
              <a:rPr lang="zh-CN" altLang="en-US" b="1" noProof="0" dirty="0" smtClean="0">
                <a:ln>
                  <a:noFill/>
                </a:ln>
                <a:solidFill>
                  <a:srgbClr val="000000"/>
                </a:solidFill>
                <a:effectLst/>
                <a:uLnTx/>
                <a:uFillTx/>
                <a:sym typeface="+mn-ea"/>
              </a:rPr>
              <a:t>，</a:t>
            </a:r>
            <a:r>
              <a:rPr lang="en-US" altLang="zh-CN" b="1" noProof="0" dirty="0" smtClean="0">
                <a:ln>
                  <a:noFill/>
                </a:ln>
                <a:solidFill>
                  <a:srgbClr val="000000"/>
                </a:solidFill>
                <a:effectLst/>
                <a:uLnTx/>
                <a:uFillTx/>
                <a:sym typeface="+mn-ea"/>
              </a:rPr>
              <a:t>输出</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if(front==rear-1)  printf("case #%d:\n%d\n", temp++,queu[front]);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front++;//抛弃队首</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queu[rear++]=queu[front++];//将新的队首移到队尾</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    return 0;</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int main()</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int t,n,i,temp=0;</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cin&gt;&gt;t;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while(t--){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deque&lt;int&gt;v;</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cin&gt;&gt;n;</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for (i=1;i&lt;=n;i++)</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v.push_back(i);//</a:t>
            </a:r>
            <a:r>
              <a:rPr lang="zh-CN" altLang="en-US" b="1" noProof="0" dirty="0" smtClean="0">
                <a:ln>
                  <a:noFill/>
                </a:ln>
                <a:solidFill>
                  <a:srgbClr val="000000"/>
                </a:solidFill>
                <a:effectLst/>
                <a:uLnTx/>
                <a:uFillTx/>
                <a:sym typeface="+mn-ea"/>
              </a:rPr>
              <a:t>在尾部添加元素</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while (v.size() != 1)</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v.pop_front();//删除头部元素</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v.push_back(v.front());//尾部添加当前头元素</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v.pop_front();</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cout&lt;&lt;"case #"&lt;&lt;temp++&lt;&lt;":"&lt;&lt;endl&lt;&lt;v.at(0)&lt;&lt;endl;</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return 0;</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b="1" noProof="0" dirty="0" smtClean="0">
                <a:ln>
                  <a:noFill/>
                </a:ln>
                <a:solidFill>
                  <a:srgbClr val="000000"/>
                </a:solidFill>
                <a:effectLst/>
                <a:uLnTx/>
                <a:uFillTx/>
                <a:sym typeface="+mn-ea"/>
              </a:rPr>
              <a:t> }</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T,r,c,n,k,x,y,rst;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mp[11][11];</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i,j,l;</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//统计第x行y列开始，到最后一行最后一列的符合条件的矩形</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cnt(int x,int y)</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int ret=0,i,j,l;</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for(i=x;i&lt;=r;++i){//每i行进行矩形的统计</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int tmp=0;//每次行变换刷新点的计数</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for(j=y;j&lt;=c;++j){</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for(l=x;l&lt;=i;++l)//判断i-x行第j列中1的个数</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if(mp[l][j])</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++tmp;</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if(tmp&gt;=k){//当满足矩形对点的最小按要求时，执行下列程序</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ret+=c-j+1;//还剩几列，有几列就有几个矩形，加1包括当前列，当计数完成后，结束内行的变化</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break;</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return ret;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cin&gt;&gt;T;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for(i=0;i&lt;T;++i){</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cin&gt;&gt;r&gt;&gt;c&gt;&gt;n&gt;&gt;k;</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memset(mp,0,sizeof(mp));</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while(n--){</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cin&gt;&gt;x&gt;&gt;y;</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mp[x][y]=1;//对数组矩阵存储进行复制，默认为0</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rst=0;</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for(j=1;j&lt;=r;++j)</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for(l=1;l&lt;=c;++l)</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rst+=cnt(j,l);</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cout&lt;&lt;"case #"&lt;&lt;i&lt;&lt;":\n"&lt;&lt;rst&lt;&lt;endl;</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return 0;</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b="1" noProof="0" dirty="0" smtClean="0">
              <a:ln>
                <a:noFill/>
              </a:ln>
              <a:solidFill>
                <a:srgbClr val="000000"/>
              </a:solidFill>
              <a:effectLst/>
              <a:uLnTx/>
              <a:uFillTx/>
              <a:latin typeface="微软雅黑" panose="020B0503020204020204" charset="-122"/>
              <a:ea typeface="微软雅黑" panose="020B0503020204020204" charset="-122"/>
              <a:sym typeface="+mn-ea"/>
            </a:endParaRPr>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n,cnt;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a[500];</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i,j,k;</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gcd(int a,int b)</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int c=1;</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while(c)c=a%b,a=b,b=c;</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return a;</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en-US"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zh-CN" altLang="en-US" b="1" noProof="0" dirty="0" smtClean="0">
                <a:ln>
                  <a:noFill/>
                </a:ln>
                <a:solidFill>
                  <a:srgbClr val="000000"/>
                </a:solidFill>
                <a:effectLst/>
                <a:uLnTx/>
                <a:uFillTx/>
                <a:latin typeface="微软雅黑" panose="020B0503020204020204" charset="-122"/>
                <a:ea typeface="微软雅黑" panose="020B0503020204020204" charset="-122"/>
                <a:sym typeface="+mn-ea"/>
              </a:rPr>
              <a:t>是否互质</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int main()</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cin&gt;&gt;n;</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for(i=0;i&lt;n;++i)cin&gt;&gt;a[i];</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for(i=0;i&lt;n;++i)</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for(j=i+1;j&lt;n;++j)</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for(k=j+1;k&lt;n;++k){</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if(gcd(a[i],a[j])==1&amp;&amp;gcd(a[i],a[k])==1</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&amp;&amp;gcd(a[j],a[k])==1)++cnt;</a:t>
            </a:r>
            <a:r>
              <a:rPr lang="en-US" b="1" noProof="0" dirty="0" smtClean="0">
                <a:ln>
                  <a:noFill/>
                </a:ln>
                <a:solidFill>
                  <a:srgbClr val="000000"/>
                </a:solidFill>
                <a:effectLst/>
                <a:uLnTx/>
                <a:uFillTx/>
                <a:latin typeface="微软雅黑" panose="020B0503020204020204" charset="-122"/>
                <a:ea typeface="微软雅黑" panose="020B0503020204020204" charset="-122"/>
                <a:sym typeface="+mn-ea"/>
              </a:rPr>
              <a:t>//a,b,c  两两互质</a:t>
            </a:r>
            <a:r>
              <a:rPr b="1" noProof="0" dirty="0" smtClean="0">
                <a:ln>
                  <a:noFill/>
                </a:ln>
                <a:solidFill>
                  <a:srgbClr val="000000"/>
                </a:solidFill>
                <a:effectLst/>
                <a:uLnTx/>
                <a:uFillTx/>
                <a:latin typeface="微软雅黑" panose="020B0503020204020204" charset="-122"/>
                <a:ea typeface="微软雅黑" panose="020B0503020204020204" charset="-122"/>
                <a:sym typeface="+mn-ea"/>
              </a:rPr>
              <a:t>        if(gcd(a[i],a[j])!=1&amp;&amp;gcd(a[i],a[k])!=1</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&amp;&amp;gcd(a[j],a[k])!=1)++cnt;</a:t>
            </a:r>
            <a:r>
              <a:rPr lang="en-US" b="1" noProof="0" dirty="0" smtClean="0">
                <a:ln>
                  <a:noFill/>
                </a:ln>
                <a:solidFill>
                  <a:srgbClr val="000000"/>
                </a:solidFill>
                <a:effectLst/>
                <a:uLnTx/>
                <a:uFillTx/>
                <a:latin typeface="微软雅黑" panose="020B0503020204020204" charset="-122"/>
                <a:ea typeface="微软雅黑" panose="020B0503020204020204" charset="-122"/>
                <a:sym typeface="+mn-ea"/>
              </a:rPr>
              <a:t>//</a:t>
            </a:r>
            <a:r>
              <a:rPr lang="en-US" b="1" noProof="0" dirty="0" smtClean="0">
                <a:ln>
                  <a:noFill/>
                </a:ln>
                <a:solidFill>
                  <a:srgbClr val="000000"/>
                </a:solidFill>
                <a:effectLst/>
                <a:uLnTx/>
                <a:uFillTx/>
                <a:sym typeface="+mn-ea"/>
              </a:rPr>
              <a:t>a,b,c 两两不互质</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cout&lt;&lt;cnt&lt;&lt;endl;</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    return 0;</a:t>
            </a:r>
            <a:endParaRPr kumimoji="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b="1" noProof="0" dirty="0" smtClean="0">
                <a:ln>
                  <a:noFill/>
                </a:ln>
                <a:solidFill>
                  <a:srgbClr val="000000"/>
                </a:solidFill>
                <a:effectLst/>
                <a:uLnTx/>
                <a:uFillTx/>
                <a:latin typeface="微软雅黑" panose="020B0503020204020204" charset="-122"/>
                <a:ea typeface="微软雅黑" panose="020B0503020204020204" charset="-122"/>
                <a:sym typeface="+mn-ea"/>
              </a:rPr>
              <a:t>}</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0" y="2124393"/>
            <a:ext cx="12192000" cy="2305050"/>
          </a:xfrm>
          <a:solidFill>
            <a:srgbClr val="C00000"/>
          </a:solidFill>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程序设计实训讲解</a:t>
            </a:r>
            <a:endParaRPr kumimoji="0" lang="zh-CN" altLang="en-US" sz="6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endParaRPr>
          </a:p>
        </p:txBody>
      </p:sp>
      <p:pic>
        <p:nvPicPr>
          <p:cNvPr id="8195" name="Picture 4" descr="C:\Users\djhe\Desktop\华东师范大学图标.jpg"/>
          <p:cNvPicPr>
            <a:picLocks noChangeAspect="1"/>
          </p:cNvPicPr>
          <p:nvPr/>
        </p:nvPicPr>
        <p:blipFill>
          <a:blip r:embed="rId1"/>
          <a:stretch>
            <a:fillRect/>
          </a:stretch>
        </p:blipFill>
        <p:spPr>
          <a:xfrm>
            <a:off x="-635" y="18415"/>
            <a:ext cx="3507105" cy="727710"/>
          </a:xfrm>
          <a:prstGeom prst="rect">
            <a:avLst/>
          </a:prstGeom>
          <a:noFill/>
          <a:ln w="9525">
            <a:noFill/>
          </a:ln>
        </p:spPr>
      </p:pic>
      <p:sp>
        <p:nvSpPr>
          <p:cNvPr id="8196" name="副标题 2"/>
          <p:cNvSpPr txBox="1"/>
          <p:nvPr/>
        </p:nvSpPr>
        <p:spPr>
          <a:xfrm>
            <a:off x="2063750" y="4678680"/>
            <a:ext cx="7705725" cy="12001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lnSpc>
                <a:spcPct val="150000"/>
              </a:lnSpc>
              <a:spcBef>
                <a:spcPct val="0"/>
              </a:spcBef>
              <a:buNone/>
            </a:pPr>
            <a:r>
              <a:rPr lang="en-US" altLang="zh-CN" sz="2800" b="1" dirty="0">
                <a:solidFill>
                  <a:srgbClr val="595959"/>
                </a:solidFill>
                <a:latin typeface="华文楷体" panose="02010600040101010101" charset="-122"/>
                <a:ea typeface="华文楷体" panose="02010600040101010101" charset="-122"/>
                <a:cs typeface="华文楷体" panose="02010600040101010101" charset="-122"/>
              </a:rPr>
              <a:t>      </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rPr>
              <a:t>刘晓霞</a:t>
            </a:r>
            <a:r>
              <a:rPr lang="en-US" altLang="zh-CN" sz="1800" b="1" dirty="0">
                <a:solidFill>
                  <a:schemeClr val="tx1"/>
                </a:solidFill>
                <a:latin typeface="华文楷体" panose="02010600040101010101" charset="-122"/>
                <a:ea typeface="华文楷体" panose="02010600040101010101" charset="-122"/>
                <a:cs typeface="华文楷体" panose="02010600040101010101" charset="-122"/>
              </a:rPr>
              <a:t>	</a:t>
            </a:r>
            <a:r>
              <a:rPr lang="en-US" altLang="zh-CN" sz="1800" b="1" dirty="0">
                <a:solidFill>
                  <a:srgbClr val="595959"/>
                </a:solidFill>
                <a:latin typeface="华文楷体" panose="02010600040101010101" charset="-122"/>
                <a:ea typeface="华文楷体" panose="02010600040101010101" charset="-122"/>
                <a:cs typeface="华文楷体" panose="02010600040101010101" charset="-122"/>
              </a:rPr>
              <a:t>	</a:t>
            </a:r>
            <a:endParaRPr lang="en-US" altLang="zh-CN" sz="1800" b="1" dirty="0">
              <a:solidFill>
                <a:srgbClr val="595959"/>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altLang="zh-CN" b="1" dirty="0">
                <a:solidFill>
                  <a:schemeClr val="bg1"/>
                </a:solidFill>
                <a:latin typeface="Comic Sans MS" panose="030F0702030302020204" pitchFamily="66" charset="0"/>
                <a:sym typeface="+mn-ea"/>
              </a:rPr>
              <a:t>1108. 坏掉的彩灯</a:t>
            </a:r>
            <a:endParaRPr lang="zh-CN" altLang="zh-CN" b="1" dirty="0">
              <a:solidFill>
                <a:schemeClr val="bg1"/>
              </a:solidFill>
              <a:latin typeface="Comic Sans MS" panose="030F0702030302020204" pitchFamily="66" charset="0"/>
              <a:sym typeface="+mn-ea"/>
            </a:endParaRPr>
          </a:p>
        </p:txBody>
      </p:sp>
      <p:sp>
        <p:nvSpPr>
          <p:cNvPr id="10243" name="内容占位符 2"/>
          <p:cNvSpPr txBox="1"/>
          <p:nvPr/>
        </p:nvSpPr>
        <p:spPr bwMode="auto">
          <a:xfrm>
            <a:off x="407035" y="515620"/>
            <a:ext cx="11377930" cy="24394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Bob 有一串节日彩灯，彩灯共有 4 种颜色（R,B,Y,G 表示），可惜有一些灯泡已经坏掉了（ ! 表示）。Bob 并不记得彩灯的序列，只记得这串彩灯的任意 4 个连续的灯泡颜色都不相同。Bob 需要统计每种颜色坏掉的彩灯有多少个。</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每行输入一个长度为n的字符串（4⩽n⩽100），其中字母R,B,Y,G，分别表示4种不同颜色的彩灯，坏掉的彩灯用!表示。</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思路：一共四种彩灯，任意连续四个颜色不一样，说明给出的是按照RGBY某个排列的重复序列。统计每个字符应出现的次数和实际出现的次数，相减即可</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cas, t,i,len;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char s[101];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cnt[4] = {0}, tot[4] = {0}, ans[4];</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scanf("%d", &amp;cas);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 (t = 0; t &lt; cas; ++t){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memset(&amp;cnt,0,sizeof(cnt));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memset(&amp;tot,0,sizeof(tot));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memset(&amp;ans,0,sizeof(ans));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scanf("%s", s);</a:t>
            </a: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输入序列</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len = strlen(s);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 (i = 0; i &lt; len; ++i){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++tot[i % 4];</a:t>
            </a: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lang="zh-CN" sz="2200" b="1" noProof="0" dirty="0" smtClean="0">
                <a:ln>
                  <a:noFill/>
                </a:ln>
                <a:solidFill>
                  <a:srgbClr val="000000"/>
                </a:solidFill>
                <a:effectLst/>
                <a:uLnTx/>
                <a:uFillTx/>
                <a:sym typeface="+mn-ea"/>
              </a:rPr>
              <a:t>tot统计每个字符应该出现的次数</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switch(s[i]){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lang="zh-CN" sz="2200" b="1" noProof="0" dirty="0" smtClean="0">
                <a:ln>
                  <a:noFill/>
                </a:ln>
                <a:solidFill>
                  <a:srgbClr val="000000"/>
                </a:solidFill>
                <a:effectLst/>
                <a:uLnTx/>
                <a:uFillTx/>
                <a:sym typeface="+mn-ea"/>
              </a:rPr>
              <a:t>0123下标对应RBYG四种颜色。</a:t>
            </a:r>
            <a:endParaRPr 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cnt统计每个字符实际出现的次数</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ans【0-3】分别记录RB</a:t>
            </a:r>
            <a:r>
              <a:rPr lang="en-US" altLang="zh-CN" sz="2200" b="1" noProof="0" dirty="0" smtClean="0">
                <a:ln>
                  <a:noFill/>
                </a:ln>
                <a:solidFill>
                  <a:srgbClr val="000000"/>
                </a:solidFill>
                <a:effectLst/>
                <a:uLnTx/>
                <a:uFillTx/>
                <a:sym typeface="+mn-ea"/>
              </a:rPr>
              <a:t>YG</a:t>
            </a:r>
            <a:r>
              <a:rPr lang="zh-CN" sz="2200" b="1" noProof="0" dirty="0" smtClean="0">
                <a:ln>
                  <a:noFill/>
                </a:ln>
                <a:solidFill>
                  <a:srgbClr val="000000"/>
                </a:solidFill>
                <a:effectLst/>
                <a:uLnTx/>
                <a:uFillTx/>
                <a:sym typeface="+mn-ea"/>
              </a:rPr>
              <a:t>是第几个出现的   </a:t>
            </a:r>
            <a:r>
              <a:rPr lang="en-US" altLang="zh-CN" sz="2200" b="1" noProof="0" dirty="0" smtClean="0">
                <a:ln>
                  <a:noFill/>
                </a:ln>
                <a:solidFill>
                  <a:srgbClr val="000000"/>
                </a:solidFill>
                <a:effectLst/>
                <a:uLnTx/>
                <a:uFillTx/>
                <a:sym typeface="+mn-ea"/>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case 'R': ++cnt[0]; ans[0] = i % 4; break;</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case 'B': ++cnt[1]; ans[1] = i % 4; break;</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case 'Y': ++cnt[2]; ans[2] = i % 4; break;</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case 'G': ++cnt[3]; ans[3] = i % 4; break;</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lang="zh-CN" sz="2200" b="1" noProof="0" dirty="0" smtClean="0">
                <a:ln>
                  <a:noFill/>
                </a:ln>
                <a:solidFill>
                  <a:srgbClr val="000000"/>
                </a:solidFill>
                <a:effectLst/>
                <a:uLnTx/>
                <a:uFillTx/>
                <a:sym typeface="+mn-ea"/>
              </a:rPr>
              <a:t>应该出现的减去实际出现的就是坏掉的</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printf("case #%d:\n%d %d %d %d\n", t, tot[ans[0]] - cnt[0], tot[ans[1]] - cnt[1], tot[ans[2]] - cnt[2], tot[ans[3]] - cnt[3]);</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b="1" dirty="0">
                <a:solidFill>
                  <a:schemeClr val="bg1"/>
                </a:solidFill>
                <a:latin typeface="Comic Sans MS" panose="030F0702030302020204" pitchFamily="66" charset="0"/>
                <a:sym typeface="+mn-ea"/>
              </a:rPr>
              <a:t>1114. 波浪图</a:t>
            </a:r>
            <a:endParaRPr b="1" dirty="0">
              <a:solidFill>
                <a:schemeClr val="bg1"/>
              </a:solidFill>
              <a:latin typeface="Comic Sans MS" panose="030F0702030302020204" pitchFamily="66" charset="0"/>
              <a:sym typeface="+mn-ea"/>
            </a:endParaRPr>
          </a:p>
        </p:txBody>
      </p:sp>
      <p:sp>
        <p:nvSpPr>
          <p:cNvPr id="10243" name="内容占位符 2"/>
          <p:cNvSpPr txBox="1"/>
          <p:nvPr/>
        </p:nvSpPr>
        <p:spPr bwMode="auto">
          <a:xfrm>
            <a:off x="0" y="443865"/>
            <a:ext cx="11377930"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给定一个字符串，以波浪图的形式把它显示出来。波浪图的产生方法为：每个字符依次在不同列显示（第 1 个字符显示在第 1 列）。当一个字符的 ASCII 编码值比前一个字符大时，显示在上面一行；当一个字符比前一个字符小时，显示在下面一行；否则，显示在同一行上。</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要求在整个波浪图的上下没有多余的空行，在每行的右端没有多余的空格。</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注意：输出的波浪图中每列的顺序没有改变。</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string 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bool a[160][80];//每行字符数最少1个最多80个</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lang="zh-CN" sz="2200" b="1" noProof="0" dirty="0" smtClean="0">
                <a:ln>
                  <a:noFill/>
                </a:ln>
                <a:solidFill>
                  <a:srgbClr val="000000"/>
                </a:solidFill>
                <a:effectLst/>
                <a:uLnTx/>
                <a:uFillTx/>
                <a:sym typeface="+mn-ea"/>
              </a:rPr>
              <a:t>数组存储：考虑到从第</a:t>
            </a:r>
            <a:r>
              <a:rPr lang="en-US" altLang="zh-CN" sz="2200" b="1" noProof="0" dirty="0" smtClean="0">
                <a:ln>
                  <a:noFill/>
                </a:ln>
                <a:solidFill>
                  <a:srgbClr val="000000"/>
                </a:solidFill>
                <a:effectLst/>
                <a:uLnTx/>
                <a:uFillTx/>
                <a:sym typeface="+mn-ea"/>
              </a:rPr>
              <a:t>i</a:t>
            </a:r>
            <a:r>
              <a:rPr lang="zh-CN" altLang="en-US" sz="2200" b="1" noProof="0" dirty="0" smtClean="0">
                <a:ln>
                  <a:noFill/>
                </a:ln>
                <a:solidFill>
                  <a:srgbClr val="000000"/>
                </a:solidFill>
                <a:effectLst/>
                <a:uLnTx/>
                <a:uFillTx/>
                <a:sym typeface="+mn-ea"/>
              </a:rPr>
              <a:t>行开始存储，两种极限可能是</a:t>
            </a:r>
            <a:r>
              <a:rPr lang="en-US" altLang="zh-CN" sz="2200" b="1" noProof="0" dirty="0" smtClean="0">
                <a:ln>
                  <a:noFill/>
                </a:ln>
                <a:solidFill>
                  <a:srgbClr val="000000"/>
                </a:solidFill>
                <a:effectLst/>
                <a:uLnTx/>
                <a:uFillTx/>
                <a:sym typeface="+mn-ea"/>
              </a:rPr>
              <a:t>i</a:t>
            </a:r>
            <a:r>
              <a:rPr lang="zh-CN" altLang="en-US" sz="2200" b="1" noProof="0" dirty="0" smtClean="0">
                <a:ln>
                  <a:noFill/>
                </a:ln>
                <a:solidFill>
                  <a:srgbClr val="000000"/>
                </a:solidFill>
                <a:effectLst/>
                <a:uLnTx/>
                <a:uFillTx/>
                <a:sym typeface="+mn-ea"/>
              </a:rPr>
              <a:t>到</a:t>
            </a:r>
            <a:r>
              <a:rPr lang="en-US" altLang="zh-CN" sz="2200" b="1" noProof="0" dirty="0" smtClean="0">
                <a:ln>
                  <a:noFill/>
                </a:ln>
                <a:solidFill>
                  <a:srgbClr val="000000"/>
                </a:solidFill>
                <a:effectLst/>
                <a:uLnTx/>
                <a:uFillTx/>
                <a:sym typeface="+mn-ea"/>
              </a:rPr>
              <a:t>i-80</a:t>
            </a:r>
            <a:r>
              <a:rPr lang="zh-CN" altLang="en-US" sz="2200" b="1" noProof="0" dirty="0" smtClean="0">
                <a:ln>
                  <a:noFill/>
                </a:ln>
                <a:solidFill>
                  <a:srgbClr val="000000"/>
                </a:solidFill>
                <a:effectLst/>
                <a:uLnTx/>
                <a:uFillTx/>
                <a:sym typeface="+mn-ea"/>
              </a:rPr>
              <a:t>行</a:t>
            </a:r>
            <a:r>
              <a:rPr lang="en-US" altLang="zh-CN" sz="2200" b="1" noProof="0" dirty="0" smtClean="0">
                <a:ln>
                  <a:noFill/>
                </a:ln>
                <a:solidFill>
                  <a:srgbClr val="000000"/>
                </a:solidFill>
                <a:effectLst/>
                <a:uLnTx/>
                <a:uFillTx/>
                <a:sym typeface="+mn-ea"/>
              </a:rPr>
              <a:t>(ASCII</a:t>
            </a:r>
            <a:r>
              <a:rPr lang="zh-CN" altLang="en-US" sz="2200" b="1" noProof="0" dirty="0" smtClean="0">
                <a:ln>
                  <a:noFill/>
                </a:ln>
                <a:solidFill>
                  <a:srgbClr val="000000"/>
                </a:solidFill>
                <a:effectLst/>
                <a:uLnTx/>
                <a:uFillTx/>
                <a:sym typeface="+mn-ea"/>
              </a:rPr>
              <a:t>递增</a:t>
            </a:r>
            <a:r>
              <a:rPr lang="en-US" altLang="zh-CN" sz="2200" b="1" noProof="0" dirty="0" smtClean="0">
                <a:ln>
                  <a:noFill/>
                </a:ln>
                <a:solidFill>
                  <a:srgbClr val="000000"/>
                </a:solidFill>
                <a:effectLst/>
                <a:uLnTx/>
                <a:uFillTx/>
                <a:sym typeface="+mn-ea"/>
              </a:rPr>
              <a:t>),</a:t>
            </a:r>
            <a:r>
              <a:rPr lang="zh-CN" altLang="en-US" sz="2200" b="1" noProof="0" dirty="0" smtClean="0">
                <a:ln>
                  <a:noFill/>
                </a:ln>
                <a:solidFill>
                  <a:srgbClr val="000000"/>
                </a:solidFill>
                <a:effectLst/>
                <a:uLnTx/>
                <a:uFillTx/>
                <a:sym typeface="+mn-ea"/>
              </a:rPr>
              <a:t>和</a:t>
            </a:r>
            <a:r>
              <a:rPr lang="en-US" altLang="zh-CN" sz="2200" b="1" noProof="0" dirty="0" smtClean="0">
                <a:ln>
                  <a:noFill/>
                </a:ln>
                <a:solidFill>
                  <a:srgbClr val="000000"/>
                </a:solidFill>
                <a:effectLst/>
                <a:uLnTx/>
                <a:uFillTx/>
                <a:sym typeface="+mn-ea"/>
              </a:rPr>
              <a:t>i+80</a:t>
            </a:r>
            <a:r>
              <a:rPr lang="zh-CN" altLang="en-US" sz="2200" b="1" noProof="0" dirty="0" smtClean="0">
                <a:ln>
                  <a:noFill/>
                </a:ln>
                <a:solidFill>
                  <a:srgbClr val="000000"/>
                </a:solidFill>
                <a:effectLst/>
                <a:uLnTx/>
                <a:uFillTx/>
                <a:sym typeface="+mn-ea"/>
              </a:rPr>
              <a:t>行</a:t>
            </a:r>
            <a:r>
              <a:rPr lang="en-US" altLang="zh-CN" sz="2200" b="1" noProof="0" dirty="0" smtClean="0">
                <a:ln>
                  <a:noFill/>
                </a:ln>
                <a:solidFill>
                  <a:srgbClr val="000000"/>
                </a:solidFill>
                <a:effectLst/>
                <a:uLnTx/>
                <a:uFillTx/>
                <a:sym typeface="+mn-ea"/>
              </a:rPr>
              <a:t>(ASCII</a:t>
            </a:r>
            <a:r>
              <a:rPr lang="zh-CN" altLang="en-US" sz="2200" b="1" noProof="0" dirty="0" smtClean="0">
                <a:ln>
                  <a:noFill/>
                </a:ln>
                <a:solidFill>
                  <a:srgbClr val="000000"/>
                </a:solidFill>
                <a:effectLst/>
                <a:uLnTx/>
                <a:uFillTx/>
                <a:sym typeface="+mn-ea"/>
              </a:rPr>
              <a:t>递减</a:t>
            </a:r>
            <a:r>
              <a:rPr lang="en-US" altLang="zh-CN" sz="2200" b="1" noProof="0" dirty="0" smtClean="0">
                <a:ln>
                  <a:noFill/>
                </a:ln>
                <a:solidFill>
                  <a:srgbClr val="000000"/>
                </a:solidFill>
                <a:effectLst/>
                <a:uLnTx/>
                <a:uFillTx/>
                <a:sym typeface="+mn-ea"/>
              </a:rPr>
              <a:t>)</a:t>
            </a:r>
            <a:r>
              <a:rPr lang="zh-CN" altLang="en-US" sz="2200" b="1" noProof="0" dirty="0" smtClean="0">
                <a:ln>
                  <a:noFill/>
                </a:ln>
                <a:solidFill>
                  <a:srgbClr val="000000"/>
                </a:solidFill>
                <a:effectLst/>
                <a:uLnTx/>
                <a:uFillTx/>
                <a:sym typeface="+mn-ea"/>
              </a:rPr>
              <a:t>，因此开辟</a:t>
            </a:r>
            <a:r>
              <a:rPr lang="en-US" altLang="zh-CN" sz="2200" b="1" noProof="0" dirty="0" smtClean="0">
                <a:ln>
                  <a:noFill/>
                </a:ln>
                <a:solidFill>
                  <a:srgbClr val="000000"/>
                </a:solidFill>
                <a:effectLst/>
                <a:uLnTx/>
                <a:uFillTx/>
                <a:sym typeface="+mn-ea"/>
              </a:rPr>
              <a:t>160</a:t>
            </a:r>
            <a:r>
              <a:rPr lang="zh-CN" altLang="en-US" sz="2200" b="1" noProof="0" dirty="0" smtClean="0">
                <a:ln>
                  <a:noFill/>
                </a:ln>
                <a:solidFill>
                  <a:srgbClr val="000000"/>
                </a:solidFill>
                <a:effectLst/>
                <a:uLnTx/>
                <a:uFillTx/>
                <a:sym typeface="+mn-ea"/>
              </a:rPr>
              <a:t>大小的数组，从第</a:t>
            </a:r>
            <a:r>
              <a:rPr lang="en-US" altLang="zh-CN" sz="2200" b="1" noProof="0" dirty="0" smtClean="0">
                <a:ln>
                  <a:noFill/>
                </a:ln>
                <a:solidFill>
                  <a:srgbClr val="000000"/>
                </a:solidFill>
                <a:effectLst/>
                <a:uLnTx/>
                <a:uFillTx/>
                <a:sym typeface="+mn-ea"/>
              </a:rPr>
              <a:t>80</a:t>
            </a:r>
            <a:r>
              <a:rPr lang="zh-CN" altLang="en-US" sz="2200" b="1" noProof="0" dirty="0" smtClean="0">
                <a:ln>
                  <a:noFill/>
                </a:ln>
                <a:solidFill>
                  <a:srgbClr val="000000"/>
                </a:solidFill>
                <a:effectLst/>
                <a:uLnTx/>
                <a:uFillTx/>
                <a:sym typeface="+mn-ea"/>
              </a:rPr>
              <a:t>行开始存储。</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b[160];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len,r,M,m;//r为当前行，M标记当前最大行，m标记当前最小行</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i,j;</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while(cin&gt;&gt;s){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memset(a,0,sizeof(a)),memset(b,0,sizeof(b));</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len=s.length();</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M=m=r=80,a[80][0]=1;//第一列初始为1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for(i=1;i&lt;len;++i){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/*当一个字符的 ASCII 编码值比前一个字符大时，显示在上面一行；当一个字符比前一个字符小时，显示在下面一行；否则，显示在同一行上。*/</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if(s[i]&gt;s[i-1])a[--r][i]=1;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else if(s[i]&lt;s[i-1])a[++r][i]=1;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else a[r][i]=1;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if(r&gt;M)M=r;//更新当前最大行</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if(r&lt;m)m=r;//更新当前最小行</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b[r]=i;//第r行一共有几列要输出。</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for(i=m;i&lt;=M;++i){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//从最小行到最大行依次输出</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for(j=0;j&lt;=b[i];++j){</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//第i行有b[i]列要输出，标记为1的输出该列字符</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if(a[i][j]==1)cout&lt;&lt;s[j];</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else cout&lt;&lt;'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cout&lt;&lt;endl;</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b="1" dirty="0">
                <a:solidFill>
                  <a:schemeClr val="bg1"/>
                </a:solidFill>
                <a:latin typeface="Comic Sans MS" panose="030F0702030302020204" pitchFamily="66" charset="0"/>
                <a:sym typeface="+mn-ea"/>
              </a:rPr>
              <a:t>1120. 纯虚数的幂</a:t>
            </a:r>
            <a:endParaRPr b="1" dirty="0">
              <a:solidFill>
                <a:schemeClr val="bg1"/>
              </a:solidFill>
              <a:latin typeface="Comic Sans MS" panose="030F0702030302020204" pitchFamily="66" charset="0"/>
              <a:sym typeface="+mn-ea"/>
            </a:endParaRPr>
          </a:p>
        </p:txBody>
      </p:sp>
      <p:sp>
        <p:nvSpPr>
          <p:cNvPr id="10243" name="内容占位符 2"/>
          <p:cNvSpPr txBox="1"/>
          <p:nvPr/>
        </p:nvSpPr>
        <p:spPr bwMode="auto">
          <a:xfrm>
            <a:off x="0" y="498475"/>
            <a:ext cx="11377930" cy="643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给定一个纯虚数（表示为一个整数连着一个表示虚数单位的符号 j）以及另一个整数 n，输出这个纯虚数的 n 次方的值。</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注意，数学表示中虚数单位常用 i 或 j 表示。</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输入格式</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第 1 行：一个整数 T (1≤T≤10) 为问题数。</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接下来共 T 行。每行一个整数 a(0&lt;a&lt;10) 及符号 j，一个空格，整数 n(0≤n&lt;100)。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输出格式</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对于每个问题，输出一行问题的编号（0 开始编号，格式：case #0: 等）。</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然后对应每个问题在一行中输出 aj 的 n 次方。</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//s*a</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void mul(char *s, int a)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lang="zh-CN" sz="2200" b="1" noProof="0" dirty="0" smtClean="0">
                <a:ln>
                  <a:noFill/>
                </a:ln>
                <a:solidFill>
                  <a:srgbClr val="000000"/>
                </a:solidFill>
                <a:effectLst/>
                <a:uLnTx/>
                <a:uFillTx/>
                <a:sym typeface="+mn-ea"/>
              </a:rPr>
              <a:t>temp[i]存储s[i]字符串转换的数字，ca表示进位</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len = strlen(s), ca = 0, temp[1000] = {0}, 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 = 0; i &lt; len; ++i) temp[i] = s[i] - '0';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 = 0; i &lt; len; ++i)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temp[i] = temp[i]*a+ca;</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ca = temp[i]/10;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temp[i] %= 10;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s[i] = temp[i]+'0';//转换为字符串</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if(ca) s[len] = ca+'0';//最后一位相乘时的进位</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a:t>
            </a:r>
            <a:r>
              <a:rPr lang="en-US" altLang="zh-CN" sz="2200" b="1" noProof="0" dirty="0" smtClean="0">
                <a:ln>
                  <a:noFill/>
                </a:ln>
                <a:solidFill>
                  <a:srgbClr val="000000"/>
                </a:solidFill>
                <a:effectLst/>
                <a:uLnTx/>
                <a:uFillTx/>
                <a:sym typeface="+mn-ea"/>
              </a:rPr>
              <a:t>mul</a:t>
            </a:r>
            <a:r>
              <a:rPr lang="zh-CN" sz="2200" b="1" noProof="0" dirty="0" smtClean="0">
                <a:ln>
                  <a:noFill/>
                </a:ln>
                <a:solidFill>
                  <a:srgbClr val="000000"/>
                </a:solidFill>
                <a:effectLst/>
                <a:uLnTx/>
                <a:uFillTx/>
                <a:sym typeface="+mn-ea"/>
              </a:rPr>
              <a:t>函数执行完后s[]中存的是由低位到高位的数</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t, k = 0, a, n, 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 &gt;&gt; 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char s[1000];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memset(s, 0, sizeof(s));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scanf("%dj%d", &amp;a, &amp;n);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 &lt;&lt; "case #" &lt;&lt; k++ &lt;&lt; ':' &lt;&lt; endl;</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s[0] = '1';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 = 0; i &lt; n; ++i) multi(s, a);</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len = strlen(s);</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//控制输出格式</a:t>
            </a: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,s[i]</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存的是由低到高的数，倒着输出</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if(n%4==0) for(i = len-1; i &gt;= 0; --i) cout &lt;&lt; s[i];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if(n%4==1)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 = len-1; i &gt;= 0; --i) cout &lt;&lt; s[i];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 &lt;&lt; 'j';</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if(n%4==2)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 &lt;&lt;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 = len-1; i &gt;= 0; --i) cout &lt;&lt; s[i];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if(n%4==3)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 &lt;&lt;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 = len-1; i &gt;= 0; --i) cout &lt;&lt; s[i];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 &lt;&lt; 'j';</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 &lt;&lt; endl;</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endParaRPr lang="en-US" altLang="zh-CN" b="1" dirty="0">
              <a:solidFill>
                <a:schemeClr val="bg1"/>
              </a:solidFill>
              <a:latin typeface="Comic Sans MS" panose="030F0702030302020204" pitchFamily="66" charset="0"/>
            </a:endParaRPr>
          </a:p>
        </p:txBody>
      </p:sp>
      <p:sp>
        <p:nvSpPr>
          <p:cNvPr id="10243" name="内容占位符 2"/>
          <p:cNvSpPr txBox="1"/>
          <p:nvPr/>
        </p:nvSpPr>
        <p:spPr bwMode="auto">
          <a:xfrm>
            <a:off x="550863" y="967740"/>
            <a:ext cx="11377613"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提示：用c++提交时，#include&lt;bits/stdc++.h&gt;包含了目前c++所包含的所有头文件。</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#include&lt;bits/stdc++.h&gt;</a:t>
            </a: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using namespace std;</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b="1" dirty="0">
                <a:solidFill>
                  <a:schemeClr val="bg1"/>
                </a:solidFill>
                <a:latin typeface="Comic Sans MS" panose="030F0702030302020204" pitchFamily="66" charset="0"/>
                <a:sym typeface="+mn-ea"/>
              </a:rPr>
              <a:t>10</a:t>
            </a:r>
            <a:r>
              <a:rPr lang="en-US" altLang="zh-CN" b="1" dirty="0">
                <a:solidFill>
                  <a:schemeClr val="bg1"/>
                </a:solidFill>
                <a:latin typeface="Comic Sans MS" panose="030F0702030302020204" pitchFamily="66" charset="0"/>
                <a:sym typeface="+mn-ea"/>
              </a:rPr>
              <a:t>66</a:t>
            </a:r>
            <a:r>
              <a:rPr lang="zh-CN" b="1" dirty="0">
                <a:solidFill>
                  <a:schemeClr val="bg1"/>
                </a:solidFill>
                <a:latin typeface="Comic Sans MS" panose="030F0702030302020204" pitchFamily="66" charset="0"/>
                <a:sym typeface="+mn-ea"/>
              </a:rPr>
              <a:t>. Wavelet Compression</a:t>
            </a:r>
            <a:endParaRPr lang="zh-CN" b="1" dirty="0">
              <a:solidFill>
                <a:schemeClr val="bg1"/>
              </a:solidFill>
              <a:latin typeface="Comic Sans MS" panose="030F0702030302020204" pitchFamily="66" charset="0"/>
              <a:sym typeface="+mn-ea"/>
            </a:endParaRPr>
          </a:p>
        </p:txBody>
      </p:sp>
      <p:sp>
        <p:nvSpPr>
          <p:cNvPr id="10243" name="内容占位符 2"/>
          <p:cNvSpPr txBox="1"/>
          <p:nvPr/>
        </p:nvSpPr>
        <p:spPr bwMode="auto">
          <a:xfrm>
            <a:off x="176530" y="560705"/>
            <a:ext cx="12015470" cy="876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假设我们有一个偶数长变换的列表。计算每一对连续样本的和差，每一个都有原始长度的一半。形式上，如果原始样本是a1,…,an，第i个和s(i)以及差d(i)计算如下：</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for i = 1,...,n/2:</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    s(i) = a(2*i-1) + a(2*i)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    d(i) = a(2*i-1) - a(2*i)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通过首先列出和，然后列出差来给出转换后的信号。例如，如果输入信号是：5,2,3,2,5,7,9,6</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然后求和差分信号是：s(i)=7,5,12,15  d(i)=3,1,−2,3</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因此，转换后的信号是：7,5,12,15,3,1,−2,3</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同样的处理被应用于变换信号的前半部分（n/2），将s(i)作为输入信号，直到输入信号的长度为1。</a:t>
            </a:r>
            <a:endParaRPr 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7 5 12 15转换后 12 27 2 -3                        </a:t>
            </a:r>
            <a:endParaRPr 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 12 27 转换后 39 -15</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最后的转换信号是：39,−15,2,−3,3,1,−2,3</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b="1" dirty="0">
                <a:solidFill>
                  <a:schemeClr val="bg1"/>
                </a:solidFill>
                <a:latin typeface="Comic Sans MS" panose="030F0702030302020204" pitchFamily="66" charset="0"/>
                <a:sym typeface="+mn-ea"/>
              </a:rPr>
              <a:t>10</a:t>
            </a:r>
            <a:r>
              <a:rPr lang="en-US" altLang="zh-CN" b="1" dirty="0">
                <a:solidFill>
                  <a:schemeClr val="bg1"/>
                </a:solidFill>
                <a:latin typeface="Comic Sans MS" panose="030F0702030302020204" pitchFamily="66" charset="0"/>
                <a:sym typeface="+mn-ea"/>
              </a:rPr>
              <a:t>66</a:t>
            </a:r>
            <a:r>
              <a:rPr lang="zh-CN" b="1" dirty="0">
                <a:solidFill>
                  <a:schemeClr val="bg1"/>
                </a:solidFill>
                <a:latin typeface="Comic Sans MS" panose="030F0702030302020204" pitchFamily="66" charset="0"/>
                <a:sym typeface="+mn-ea"/>
              </a:rPr>
              <a:t>. Wavelet Compression</a:t>
            </a:r>
            <a:endParaRPr lang="zh-CN" altLang="zh-CN" b="1" dirty="0">
              <a:solidFill>
                <a:schemeClr val="bg1"/>
              </a:solidFill>
              <a:latin typeface="Comic Sans MS" panose="030F0702030302020204" pitchFamily="66" charset="0"/>
            </a:endParaRPr>
          </a:p>
        </p:txBody>
      </p:sp>
      <p:sp>
        <p:nvSpPr>
          <p:cNvPr id="10243" name="内容占位符 2"/>
          <p:cNvSpPr txBox="1"/>
          <p:nvPr/>
        </p:nvSpPr>
        <p:spPr bwMode="auto">
          <a:xfrm>
            <a:off x="635" y="603250"/>
            <a:ext cx="12087225" cy="2423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本题输入是：转化后的结果，输出：原始要转化的信号</a:t>
            </a:r>
            <a:endParaRPr 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假定原始输入的长度为2的幂，且输入信号仅由0到255(含)之间组成。</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39,−15,2,−3,3,1,−2,3</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m=1 时用39 -15 求上轮的值</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(a+b=39,a-b=-15)=&gt;(39+(-15))/2=12  (39-(-15))/2=27</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m=2时 12 27 2 -3求上轮的值</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(a1+a2=12,a3+a4=27,a1-a2=2,a3-a4=-3)=&gt;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........以此类推</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zh-CN" sz="2200" b="1" noProof="0" dirty="0" smtClean="0">
                <a:ln>
                  <a:noFill/>
                </a:ln>
                <a:solidFill>
                  <a:srgbClr val="000000"/>
                </a:solidFill>
                <a:effectLst/>
                <a:uLnTx/>
                <a:uFillTx/>
                <a:sym typeface="+mn-ea"/>
              </a:rPr>
              <a:t>直到m=n/2时</a:t>
            </a:r>
            <a:endParaRPr 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const int maxN=260;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a[maxN],b[maxN];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i,n,m;</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while(scanf("%d",&amp;n)&amp;&amp;n！=0){</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for(i=1;i&lt;=n;++i)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scanf("%d",&amp;a[i]);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m=1;</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while(m&lt;=n/2){</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//m=1,m=2,m=4....一共t次转化，2^t=n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for(i=1;i&lt;=m;++i){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//a[i]是两数之和，a[i+m]是两数之差</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b[2*i-1]=(a[i]+a[i+m])/2;</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b[2*i]=(a[i]-a[i+m])/2;</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for(i=1;i&lt;=2*m;++i)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//更新每轮恢复的值</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a[i]=b[i];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m*=2;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for(i=1;i&lt;=n;++i)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printf("%d ",a[i]);</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printf("\n");</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b="1" dirty="0">
                <a:solidFill>
                  <a:schemeClr val="bg1"/>
                </a:solidFill>
                <a:latin typeface="Comic Sans MS" panose="030F0702030302020204" pitchFamily="66" charset="0"/>
                <a:sym typeface="+mn-ea"/>
              </a:rPr>
              <a:t>1075. 统计不同的最简真分数的个数</a:t>
            </a:r>
            <a:endParaRPr lang="zh-CN" b="1" dirty="0">
              <a:solidFill>
                <a:schemeClr val="bg1"/>
              </a:solidFill>
              <a:latin typeface="Comic Sans MS" panose="030F0702030302020204" pitchFamily="66" charset="0"/>
              <a:sym typeface="+mn-ea"/>
            </a:endParaRPr>
          </a:p>
        </p:txBody>
      </p:sp>
      <p:sp>
        <p:nvSpPr>
          <p:cNvPr id="10243" name="内容占位符 2"/>
          <p:cNvSpPr txBox="1"/>
          <p:nvPr/>
        </p:nvSpPr>
        <p:spPr bwMode="auto">
          <a:xfrm>
            <a:off x="314960" y="490220"/>
            <a:ext cx="11089005" cy="2686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任取 N 个正整数中的两个数作为分子和分母组成的分数中有一部分是最简真分数。编程计算不同最简真分数的个数。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例如：5 个数 1,2,30,2,3 组成的不同最简真分数包括12,130,13,23共 4 个。</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思路：排序，求任意不相等两数的最大公约数，为</a:t>
            </a: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1</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则构成真分数，存储该真分数；</a:t>
            </a:r>
            <a:endPar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对真分数排序，去掉相同的。</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T,n,cnt,u,v,w;</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a[1001];</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long long num,i,j,k;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struct data{int q,p;}b[1000000];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bool cmp(data a,data b)</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if(a.p==b.p)return a.q&lt;b.q;</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a.p&lt;b.p;</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分数排序，</a:t>
            </a: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q是分子，p是分母</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cin&gt;&gt;T;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for(i=0;i&lt;T;++i){</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cin&gt;&gt;n;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for(j=cnt=num=0;j&lt;n;++j)cin&gt;&gt;a[j];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//对输入的数字排序，排好序后，只能前面比上后面才是真分数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sort(a,a+n);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for(j=0;j&lt;n;++j)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for(k=j+1;k&lt;n;++k){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if(a[j]==a[k])continue;</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u=a[k],v=a[j];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do{w=u%v,u=v,v=w;}while(w);</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//做完do while循环之后，u就是a[k],a[j]最大公约数,如果最大公约数不是1那么可以整除。</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if(u!=1)continue;</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//如果是1，那么存储分子a[j],分母a[k],num加1</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b[num].q=a[j],b[num].p=a[k];num++;</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//真分数</a:t>
            </a:r>
            <a:r>
              <a:rPr kumimoji="0" 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排序</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sort(b,b+num,cmp);</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//统计相同的个数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for(j=1;j&lt;num;++j)if(b[j].p==b[j-1].p&amp;&amp;b[j].q==b[j-1].q)++cnt;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//去掉相同的就是不同真分数个数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cout&lt;&lt;"case #"&lt;&lt;i&lt;&lt;":\n"&lt;&lt;num-cnt&lt;&lt;endl;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559435"/>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altLang="en-US" b="1" dirty="0">
                <a:solidFill>
                  <a:schemeClr val="bg1"/>
                </a:solidFill>
                <a:latin typeface="Comic Sans MS" panose="030F0702030302020204" pitchFamily="66" charset="0"/>
              </a:rPr>
              <a:t>10</a:t>
            </a:r>
            <a:r>
              <a:rPr lang="en-US" altLang="zh-CN" b="1" dirty="0">
                <a:solidFill>
                  <a:schemeClr val="bg1"/>
                </a:solidFill>
                <a:latin typeface="Comic Sans MS" panose="030F0702030302020204" pitchFamily="66" charset="0"/>
              </a:rPr>
              <a:t>81</a:t>
            </a:r>
            <a:r>
              <a:rPr lang="zh-CN" altLang="en-US" b="1" dirty="0">
                <a:solidFill>
                  <a:schemeClr val="bg1"/>
                </a:solidFill>
                <a:latin typeface="Comic Sans MS" panose="030F0702030302020204" pitchFamily="66" charset="0"/>
              </a:rPr>
              <a:t>. 卡片</a:t>
            </a:r>
            <a:endParaRPr lang="zh-CN" altLang="zh-CN" b="1" dirty="0">
              <a:solidFill>
                <a:schemeClr val="bg1"/>
              </a:solidFill>
              <a:latin typeface="Comic Sans MS" panose="030F0702030302020204" pitchFamily="66" charset="0"/>
            </a:endParaRPr>
          </a:p>
        </p:txBody>
      </p:sp>
      <p:sp>
        <p:nvSpPr>
          <p:cNvPr id="10243" name="内容占位符 2"/>
          <p:cNvSpPr txBox="1"/>
          <p:nvPr/>
        </p:nvSpPr>
        <p:spPr bwMode="auto">
          <a:xfrm>
            <a:off x="307340" y="466090"/>
            <a:ext cx="11574145" cy="1510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有一叠 n 张卡片，从上到下依次编号为 1~n</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从最上面的一张开始按如下的顺序进行操作：</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1.把最上面的第一张卡片拿掉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2.把下一张卡片放在这一叠卡片的最下面</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再把最上面的依次重复这样做  直到手中剩下一张卡片</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要求：输入不同的 n，能输出剩下的这张卡片是原来 n 张卡片的第几张。</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queu[400];</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t,n,temp=0,front,rear;</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scanf("%d",&amp;t);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scanf("%d",&amp;n);</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for(int i=0;i&lt;n;i++)queu[i]=i+1;//初始化队列，每张牌的编号</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front=0;//队首元素位置</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rear=n;//队尾元素后一个位置</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while(front&lt;rear){//队列非空</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//还剩最后一个</a:t>
            </a:r>
            <a:r>
              <a:rPr lang="zh-CN" altLang="en-US" sz="2200" b="1" noProof="0" dirty="0" smtClean="0">
                <a:ln>
                  <a:noFill/>
                </a:ln>
                <a:solidFill>
                  <a:srgbClr val="000000"/>
                </a:solidFill>
                <a:effectLst/>
                <a:uLnTx/>
                <a:uFillTx/>
                <a:sym typeface="+mn-ea"/>
              </a:rPr>
              <a:t>，</a:t>
            </a:r>
            <a:r>
              <a:rPr lang="en-US" altLang="zh-CN" sz="2200" b="1" noProof="0" dirty="0" smtClean="0">
                <a:ln>
                  <a:noFill/>
                </a:ln>
                <a:solidFill>
                  <a:srgbClr val="000000"/>
                </a:solidFill>
                <a:effectLst/>
                <a:uLnTx/>
                <a:uFillTx/>
                <a:sym typeface="+mn-ea"/>
              </a:rPr>
              <a:t>输出</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if(front==rear-1)  printf("case #%d:\n%d\n", temp++,queu[front]);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front++;//抛弃队首</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queu[rear++]=queu[front++];//将新的队首移到队尾</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altLang="en-US" b="1" dirty="0">
                <a:solidFill>
                  <a:schemeClr val="bg1"/>
                </a:solidFill>
                <a:latin typeface="Comic Sans MS" panose="030F0702030302020204" pitchFamily="66" charset="0"/>
                <a:sym typeface="+mn-ea"/>
              </a:rPr>
              <a:t>10</a:t>
            </a:r>
            <a:r>
              <a:rPr lang="en-US" altLang="zh-CN" b="1" dirty="0">
                <a:solidFill>
                  <a:schemeClr val="bg1"/>
                </a:solidFill>
                <a:latin typeface="Comic Sans MS" panose="030F0702030302020204" pitchFamily="66" charset="0"/>
                <a:sym typeface="+mn-ea"/>
              </a:rPr>
              <a:t>81.</a:t>
            </a:r>
            <a:r>
              <a:rPr lang="zh-CN" altLang="en-US" b="1" dirty="0">
                <a:solidFill>
                  <a:schemeClr val="bg1"/>
                </a:solidFill>
                <a:latin typeface="Comic Sans MS" panose="030F0702030302020204" pitchFamily="66" charset="0"/>
                <a:sym typeface="+mn-ea"/>
              </a:rPr>
              <a:t>卡片</a:t>
            </a:r>
            <a:endParaRPr lang="zh-CN" altLang="en-US" b="1" dirty="0">
              <a:solidFill>
                <a:schemeClr val="bg1"/>
              </a:solidFill>
              <a:latin typeface="Comic Sans MS" panose="030F0702030302020204" pitchFamily="66" charset="0"/>
              <a:sym typeface="+mn-ea"/>
            </a:endParaRPr>
          </a:p>
        </p:txBody>
      </p:sp>
      <p:sp>
        <p:nvSpPr>
          <p:cNvPr id="10243" name="内容占位符 2"/>
          <p:cNvSpPr txBox="1"/>
          <p:nvPr/>
        </p:nvSpPr>
        <p:spPr bwMode="auto">
          <a:xfrm>
            <a:off x="407035" y="501650"/>
            <a:ext cx="11687175" cy="2197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STL--deque</a:t>
            </a:r>
            <a:r>
              <a:rPr lang="zh-CN" altLang="en-US" sz="2200" b="1" noProof="0" dirty="0" smtClean="0">
                <a:ln>
                  <a:noFill/>
                </a:ln>
                <a:solidFill>
                  <a:srgbClr val="000000"/>
                </a:solidFill>
                <a:effectLst/>
                <a:uLnTx/>
                <a:uFillTx/>
                <a:sym typeface="+mn-ea"/>
              </a:rPr>
              <a:t>（</a:t>
            </a:r>
            <a:r>
              <a:rPr lang="en-US" altLang="zh-CN" sz="2200" b="1" noProof="0" dirty="0" smtClean="0">
                <a:ln>
                  <a:noFill/>
                </a:ln>
                <a:solidFill>
                  <a:srgbClr val="000000"/>
                </a:solidFill>
                <a:effectLst/>
                <a:uLnTx/>
                <a:uFillTx/>
                <a:sym typeface="+mn-ea"/>
              </a:rPr>
              <a:t>双端队列 double-end queue</a:t>
            </a:r>
            <a:r>
              <a:rPr lang="zh-CN" altLang="en-US" sz="2200" b="1" noProof="0" dirty="0" smtClean="0">
                <a:ln>
                  <a:noFill/>
                </a:ln>
                <a:solidFill>
                  <a:srgbClr val="000000"/>
                </a:solidFill>
                <a:effectLst/>
                <a:uLnTx/>
                <a:uFillTx/>
                <a:sym typeface="+mn-ea"/>
              </a:rPr>
              <a:t>）</a:t>
            </a:r>
            <a:endParaRPr lang="en-US" alt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双</a:t>
            </a:r>
            <a:r>
              <a:rPr lang="zh-CN" altLang="en-US" sz="2200" b="1" noProof="0" dirty="0" smtClean="0">
                <a:ln>
                  <a:noFill/>
                </a:ln>
                <a:solidFill>
                  <a:srgbClr val="000000"/>
                </a:solidFill>
                <a:effectLst/>
                <a:uLnTx/>
                <a:uFillTx/>
                <a:sym typeface="+mn-ea"/>
              </a:rPr>
              <a:t>端</a:t>
            </a:r>
            <a:r>
              <a:rPr lang="en-US" altLang="zh-CN" sz="2200" b="1" noProof="0" dirty="0" smtClean="0">
                <a:ln>
                  <a:noFill/>
                </a:ln>
                <a:solidFill>
                  <a:srgbClr val="000000"/>
                </a:solidFill>
                <a:effectLst/>
                <a:uLnTx/>
                <a:uFillTx/>
                <a:sym typeface="+mn-ea"/>
              </a:rPr>
              <a:t>队列是一种双向开口的连续线性空间，可以高效的在头尾两端插入和删除元素。</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deque是在功能上合并了vector和list。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优点：</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(1)随机访问方便，即支持[ ]操作符和deque.at()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(2) 在内部方便的进行插入和删除操作</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(3) 可在两端进行push、pop</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lang="en-US" altLang="zh-CN" sz="2200" b="1" noProof="0" dirty="0" smtClean="0">
              <a:ln>
                <a:noFill/>
              </a:ln>
              <a:solidFill>
                <a:srgbClr val="000000"/>
              </a:solidFill>
              <a:effectLst/>
              <a:uLnTx/>
              <a:uFillTx/>
              <a:sym typeface="+mn-ea"/>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int main()</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int t,n,i,temp=0;</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cin&gt;&gt;t;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while(t--){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deque&lt;int&gt;v;</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cin&gt;&gt;n;</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for (i=1;i&lt;=n;i++)</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v.push_back(i);//</a:t>
            </a:r>
            <a:r>
              <a:rPr lang="zh-CN" altLang="en-US" sz="2200" b="1" noProof="0" dirty="0" smtClean="0">
                <a:ln>
                  <a:noFill/>
                </a:ln>
                <a:solidFill>
                  <a:srgbClr val="000000"/>
                </a:solidFill>
                <a:effectLst/>
                <a:uLnTx/>
                <a:uFillTx/>
                <a:sym typeface="+mn-ea"/>
              </a:rPr>
              <a:t>在尾部添加元素</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while (v.size() != 1)</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v.pop_front();//删除头部元素</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v.push_back(v.front());//尾部添加当前头元素</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v.pop_front();</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cout&lt;&lt;"case #"&lt;&lt;temp++&lt;&lt;":"&lt;&lt;endl&lt;&lt;v.at(0)&lt;&lt;endl;</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return 0;</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lang="en-US" altLang="zh-CN" sz="2200" b="1" noProof="0" dirty="0" smtClean="0">
                <a:ln>
                  <a:noFill/>
                </a:ln>
                <a:solidFill>
                  <a:srgbClr val="000000"/>
                </a:solidFill>
                <a:effectLst/>
                <a:uLnTx/>
                <a:uFillTx/>
                <a:sym typeface="+mn-ea"/>
              </a:rPr>
              <a:t> }</a:t>
            </a:r>
            <a:endParaRPr kumimoji="0" lang="en-US" altLang="zh-CN"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69215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altLang="en-US" b="1" dirty="0">
                <a:solidFill>
                  <a:schemeClr val="bg1"/>
                </a:solidFill>
                <a:latin typeface="Comic Sans MS" panose="030F0702030302020204" pitchFamily="66" charset="0"/>
                <a:sym typeface="+mn-ea"/>
              </a:rPr>
              <a:t>10</a:t>
            </a:r>
            <a:r>
              <a:rPr lang="en-US" altLang="zh-CN" b="1" dirty="0">
                <a:solidFill>
                  <a:schemeClr val="bg1"/>
                </a:solidFill>
                <a:latin typeface="Comic Sans MS" panose="030F0702030302020204" pitchFamily="66" charset="0"/>
                <a:sym typeface="+mn-ea"/>
              </a:rPr>
              <a:t>99</a:t>
            </a:r>
            <a:r>
              <a:rPr lang="zh-CN" altLang="en-US" b="1" dirty="0">
                <a:solidFill>
                  <a:schemeClr val="bg1"/>
                </a:solidFill>
                <a:latin typeface="Comic Sans MS" panose="030F0702030302020204" pitchFamily="66" charset="0"/>
                <a:sym typeface="+mn-ea"/>
              </a:rPr>
              <a:t>. 矩形个数</a:t>
            </a:r>
            <a:endParaRPr lang="zh-CN" altLang="zh-CN" b="1" dirty="0">
              <a:solidFill>
                <a:schemeClr val="bg1"/>
              </a:solidFill>
              <a:latin typeface="Comic Sans MS" panose="030F0702030302020204" pitchFamily="66" charset="0"/>
            </a:endParaRPr>
          </a:p>
        </p:txBody>
      </p:sp>
      <p:sp>
        <p:nvSpPr>
          <p:cNvPr id="10243" name="内容占位符 2"/>
          <p:cNvSpPr txBox="1"/>
          <p:nvPr/>
        </p:nvSpPr>
        <p:spPr bwMode="auto">
          <a:xfrm>
            <a:off x="241300" y="545465"/>
            <a:ext cx="11377930" cy="3231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在一个由 0、1 元素构成矩阵中，统计至少含有 k 个 1 的矩形的个数（矩形边界平行于矩阵边界）。注意：单个元素也算是一个矩形。</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输入格式</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第 1 行：一个整数 T (1≤T≤10) 为问题数。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对应每个问题有 n+1 行，第一行有四个空格分隔的整数，r,c,n,k (1≤r,c,n≤10,1≤k≤n) 分别表示矩阵的行数，列数，矩阵中 1 的个数，和题意中给出的 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接下来 n 行，每行两个空格分隔的整数 xi 和 yi，表示每个 1 所在的位置 (1≤xi≤r,1≤yi≤c)</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输出格式</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对于每个问题，输出一行问题的编号（0 开始编号，格式：case #0: 等）</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然后对应每个问题在一行中输出矩形个数。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T,r,c,n,k,x,y,rst;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mp[11][11];</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i,j,l;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//统计第x行y列开始，到最后一行最后一列的符合条件的矩形</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cnt(int x,int y)</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ret=0,i,j,l;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for(i=x;i&lt;=r;++i){//每i行进行矩形的统计</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tmp=0;//每次行变换刷新点的计数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for(j=y;j&lt;=c;++j){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for(l=x;l&lt;=i;++l)//判断i-x行第j列中1的个数</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if(mp[l][j])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++tmp;</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if(tmp&gt;=k){//当满足矩形对点的最小按要求时，执行下列程序</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ret+=c-j+1;//还剩几列，有几列就有几个矩形，加1包括当前列，当计数完成后，结束内行的变化</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break;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ret;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cin&gt;&gt;T;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for(i=0;i&lt;T;++i){</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cin&gt;&gt;r&gt;&gt;c&gt;&gt;n&gt;&gt;k;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memset(mp,0,sizeof(mp));</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cin&gt;&gt;x&gt;&gt;y;</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mp[x][y]=1;//对数组矩阵存储进行复制，默认为0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rst=0;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for(j=1;j&lt;=r;++j)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for(l=1;l&lt;=c;++l)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rst+=cnt(j,l);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cout&lt;&lt;"case #"&lt;&lt;i&lt;&lt;":\n"&lt;&lt;rst&lt;&lt;endl;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txBox="1"/>
          <p:nvPr/>
        </p:nvSpPr>
        <p:spPr>
          <a:xfrm>
            <a:off x="0" y="0"/>
            <a:ext cx="12192000" cy="593090"/>
          </a:xfrm>
          <a:prstGeom prst="rect">
            <a:avLst/>
          </a:prstGeom>
          <a:solidFill>
            <a:srgbClr val="C00000"/>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stStyle>
          <a:p>
            <a:pPr marL="0" lvl="0" indent="0" algn="ctr" eaLnBrk="1" hangingPunct="1">
              <a:spcBef>
                <a:spcPct val="0"/>
              </a:spcBef>
              <a:buNone/>
            </a:pPr>
            <a:r>
              <a:rPr lang="zh-CN" altLang="en-US" b="1" dirty="0">
                <a:solidFill>
                  <a:schemeClr val="bg1"/>
                </a:solidFill>
                <a:latin typeface="Comic Sans MS" panose="030F0702030302020204" pitchFamily="66" charset="0"/>
                <a:sym typeface="+mn-ea"/>
              </a:rPr>
              <a:t>1</a:t>
            </a:r>
            <a:r>
              <a:rPr lang="en-US" altLang="zh-CN" b="1" dirty="0">
                <a:solidFill>
                  <a:schemeClr val="bg1"/>
                </a:solidFill>
                <a:latin typeface="Comic Sans MS" panose="030F0702030302020204" pitchFamily="66" charset="0"/>
                <a:sym typeface="+mn-ea"/>
              </a:rPr>
              <a:t>102.</a:t>
            </a:r>
            <a:r>
              <a:rPr lang="zh-CN" altLang="en-US" b="1" dirty="0">
                <a:solidFill>
                  <a:schemeClr val="bg1"/>
                </a:solidFill>
                <a:latin typeface="Comic Sans MS" panose="030F0702030302020204" pitchFamily="66" charset="0"/>
                <a:sym typeface="+mn-ea"/>
              </a:rPr>
              <a:t> 求三元组个数</a:t>
            </a:r>
            <a:endParaRPr lang="zh-CN" altLang="zh-CN" b="1" dirty="0">
              <a:solidFill>
                <a:schemeClr val="bg1"/>
              </a:solidFill>
              <a:latin typeface="Comic Sans MS" panose="030F0702030302020204" pitchFamily="66" charset="0"/>
            </a:endParaRPr>
          </a:p>
        </p:txBody>
      </p:sp>
      <p:sp>
        <p:nvSpPr>
          <p:cNvPr id="10243" name="内容占位符 2"/>
          <p:cNvSpPr txBox="1"/>
          <p:nvPr/>
        </p:nvSpPr>
        <p:spPr bwMode="auto">
          <a:xfrm>
            <a:off x="551180" y="416560"/>
            <a:ext cx="11377930" cy="2023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defRPr>
            </a:lvl1pPr>
            <a:lvl2pPr marL="342900" indent="-34290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defRPr>
            </a:lvl9pPr>
          </a:lstStyle>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有 n(1⩽n⩽500) 个正整数，求由这些整数组成的满足条件的三元组的个数：a,b,c 两两互质，或 a,b,c 两两不互质。</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注意：不考虑 a,b,c 的排列顺序，即 [a,b,c] 与 [b,a,c] 视为同一个三元组。n 个整数可能有重复，不同位置的同一个数不视为相同。</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//可以有两个【a,b,c】,不需要考虑排列问题，组合即可</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n,cnt;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a[500];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i,j,k;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gcd(int a,int b)</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int c=1;</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while(c)c=a%b,a=b,b=c;</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a;</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是否互质</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int main()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cin&gt;&gt;n;</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for(i=0;i&lt;n;++i)cin&gt;&gt;a[i];</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for(i=0;i&lt;n;++i)</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for(j=i+1;j&lt;n;++j)</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for(k=j+1;k&lt;n;++k){</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if(gcd(a[i],a[j])==1&amp;&amp;gcd(a[i],a[k])==1</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&amp;&amp;gcd(a[j],a[k])==1)++cnt;</a:t>
            </a:r>
            <a:r>
              <a:rPr kumimoji="0" 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//a,b,c  两两互质</a:t>
            </a: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if(gcd(a[i],a[j])!=1&amp;&amp;gcd(a[i],a[k])!=1</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&amp;&amp;gcd(a[j],a[k])!=1)++cnt;</a:t>
            </a:r>
            <a:r>
              <a:rPr kumimoji="0" lang="en-US"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lang="en-US" sz="2200" b="1" noProof="0" dirty="0" smtClean="0">
                <a:ln>
                  <a:noFill/>
                </a:ln>
                <a:solidFill>
                  <a:srgbClr val="000000"/>
                </a:solidFill>
                <a:effectLst/>
                <a:uLnTx/>
                <a:uFillTx/>
                <a:sym typeface="+mn-ea"/>
              </a:rPr>
              <a:t>a,b,c 两两不互质</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cout&lt;&lt;cnt&lt;&lt;endl;</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return 0;</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914400" rtl="0" eaLnBrk="1" fontAlgn="base" latinLnBrk="0" hangingPunct="1">
              <a:lnSpc>
                <a:spcPct val="150000"/>
              </a:lnSpc>
              <a:spcBef>
                <a:spcPts val="1200"/>
              </a:spcBef>
              <a:spcAft>
                <a:spcPct val="0"/>
              </a:spcAft>
              <a:buClrTx/>
              <a:buSzTx/>
              <a:buFont typeface="Arial" panose="020B0604020202020204" pitchFamily="34" charset="0"/>
              <a:buNone/>
              <a:defRPr/>
            </a:pPr>
            <a:r>
              <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endParaRPr kumimoji="0" sz="22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tags/tag1.xml><?xml version="1.0" encoding="utf-8"?>
<p:tagLst xmlns:p="http://schemas.openxmlformats.org/presentationml/2006/main">
  <p:tag name="KSO_WM_TAG_VERSION" val="1.0"/>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8558</Words>
  <Application>WPS 演示</Application>
  <PresentationFormat>宽屏</PresentationFormat>
  <Paragraphs>398</Paragraphs>
  <Slides>12</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黑体</vt:lpstr>
      <vt:lpstr>微软雅黑</vt:lpstr>
      <vt:lpstr>华文楷体</vt:lpstr>
      <vt:lpstr>Comic Sans MS</vt:lpstr>
      <vt:lpstr>Calibri</vt:lpstr>
      <vt:lpstr>Arial Unicode MS</vt:lpstr>
      <vt:lpstr>等线</vt:lpstr>
      <vt:lpstr>Office 主题​​</vt:lpstr>
      <vt:lpstr>程序设计实训讲解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lxx</cp:lastModifiedBy>
  <cp:revision>421</cp:revision>
  <dcterms:created xsi:type="dcterms:W3CDTF">2017-08-03T09:01:00Z</dcterms:created>
  <dcterms:modified xsi:type="dcterms:W3CDTF">2019-03-11T06:24:03Z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