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9" r:id="rId28"/>
    <p:sldId id="284" r:id="rId29"/>
    <p:sldId id="285" r:id="rId30"/>
    <p:sldId id="286" r:id="rId31"/>
    <p:sldId id="287" r:id="rId32"/>
    <p:sldId id="288" r:id="rId3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" r="12552" b="5017"/>
          <a:stretch>
            <a:fillRect/>
          </a:stretch>
        </p:blipFill>
        <p:spPr>
          <a:xfrm>
            <a:off x="7215173" y="-1"/>
            <a:ext cx="4976828" cy="6858001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6" t="21381"/>
          <a:stretch>
            <a:fillRect/>
          </a:stretch>
        </p:blipFill>
        <p:spPr>
          <a:xfrm>
            <a:off x="0" y="0"/>
            <a:ext cx="2393849" cy="2482790"/>
          </a:xfrm>
          <a:prstGeom prst="rect">
            <a:avLst/>
          </a:prstGeom>
        </p:spPr>
      </p:pic>
      <p:sp>
        <p:nvSpPr>
          <p:cNvPr id="19" name="PA_椭圆 31"/>
          <p:cNvSpPr/>
          <p:nvPr>
            <p:custDataLst>
              <p:tags r:id="rId4"/>
            </p:custDataLst>
          </p:nvPr>
        </p:nvSpPr>
        <p:spPr>
          <a:xfrm>
            <a:off x="1992671" y="2607768"/>
            <a:ext cx="2212258" cy="2212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05643" y="2784415"/>
            <a:ext cx="5647757" cy="190976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5644" y="4853556"/>
            <a:ext cx="6104956" cy="68460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bldLvl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8"/>
          <p:cNvSpPr/>
          <p:nvPr/>
        </p:nvSpPr>
        <p:spPr>
          <a:xfrm flipV="1">
            <a:off x="0" y="-1388"/>
            <a:ext cx="1364344" cy="1939726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 20"/>
          <p:cNvSpPr/>
          <p:nvPr/>
        </p:nvSpPr>
        <p:spPr>
          <a:xfrm flipV="1">
            <a:off x="1364343" y="-1388"/>
            <a:ext cx="1357083" cy="1461888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5"/>
          <p:cNvSpPr/>
          <p:nvPr/>
        </p:nvSpPr>
        <p:spPr>
          <a:xfrm flipV="1">
            <a:off x="4093030" y="-1388"/>
            <a:ext cx="1364339" cy="222923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7"/>
          <p:cNvSpPr/>
          <p:nvPr/>
        </p:nvSpPr>
        <p:spPr>
          <a:xfrm flipV="1">
            <a:off x="5457374" y="0"/>
            <a:ext cx="1364343" cy="1568673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29"/>
          <p:cNvSpPr/>
          <p:nvPr/>
        </p:nvSpPr>
        <p:spPr>
          <a:xfrm flipV="1">
            <a:off x="6821715" y="-1389"/>
            <a:ext cx="1364344" cy="2229231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31"/>
          <p:cNvSpPr/>
          <p:nvPr/>
        </p:nvSpPr>
        <p:spPr>
          <a:xfrm flipV="1">
            <a:off x="8186057" y="-1389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3"/>
          <p:cNvSpPr/>
          <p:nvPr/>
        </p:nvSpPr>
        <p:spPr>
          <a:xfrm flipV="1">
            <a:off x="9550401" y="-1388"/>
            <a:ext cx="1364344" cy="146188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5"/>
          <p:cNvSpPr/>
          <p:nvPr/>
        </p:nvSpPr>
        <p:spPr>
          <a:xfrm flipV="1">
            <a:off x="10914743" y="-1"/>
            <a:ext cx="1277257" cy="1932183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31"/>
          <p:cNvSpPr/>
          <p:nvPr/>
        </p:nvSpPr>
        <p:spPr>
          <a:xfrm flipV="1">
            <a:off x="2721427" y="-7541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9277"/>
            <a:ext cx="10515600" cy="1192211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2552701"/>
            <a:ext cx="10515600" cy="1781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9"/>
          <a:stretch>
            <a:fillRect/>
          </a:stretch>
        </p:blipFill>
        <p:spPr>
          <a:xfrm>
            <a:off x="0" y="944663"/>
            <a:ext cx="6096000" cy="49686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240359"/>
            <a:ext cx="7315200" cy="2377281"/>
          </a:xfrm>
        </p:spPr>
        <p:txBody>
          <a:bodyPr anchor="ctr">
            <a:normAutofit/>
          </a:bodyPr>
          <a:lstStyle>
            <a:lvl1pPr algn="r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857433" y="1895415"/>
            <a:ext cx="5647757" cy="1909763"/>
          </a:xfrm>
        </p:spPr>
        <p:txBody>
          <a:bodyPr/>
          <a:p>
            <a:pPr algn="ctr">
              <a:lnSpc>
                <a:spcPct val="120000"/>
              </a:lnSpc>
            </a:pPr>
            <a:r>
              <a:rPr lang="zh-CN" altLang="en-US" smtClean="0">
                <a:sym typeface="+mn-lt"/>
              </a:rPr>
              <a:t>浅析</a:t>
            </a:r>
            <a:r>
              <a:rPr lang="en-US" altLang="zh-CN" smtClean="0">
                <a:sym typeface="+mn-lt"/>
              </a:rPr>
              <a:t>STL</a:t>
            </a:r>
            <a:endParaRPr lang="en-US" altLang="zh-CN" smtClean="0">
              <a:sym typeface="+mn-lt"/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633085" y="4281170"/>
            <a:ext cx="6676390" cy="1367790"/>
          </a:xfrm>
        </p:spPr>
        <p:txBody>
          <a:bodyPr>
            <a:normAutofit/>
          </a:bodyPr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>
                <a:sym typeface="+mn-lt"/>
              </a:rPr>
              <a:t>韦国梁</a:t>
            </a:r>
            <a:endParaRPr lang="zh-CN" altLang="en-US" sz="2800" b="1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string::find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size_t find (const string&amp; str, size_t pos = 0) ;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第一个参数传入要找的字符串</a:t>
            </a:r>
            <a:endParaRPr lang="zh-CN" altLang="en-US"/>
          </a:p>
          <a:p>
            <a:r>
              <a:rPr lang="zh-CN" altLang="en-US"/>
              <a:t>第二个参数传入要开始找的位置，默认</a:t>
            </a:r>
            <a:r>
              <a:rPr lang="en-US" altLang="zh-CN"/>
              <a:t>0</a:t>
            </a:r>
            <a:r>
              <a:rPr lang="zh-CN" altLang="en-US"/>
              <a:t>开始。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上午一道实训题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3175" y="1861185"/>
            <a:ext cx="8808085" cy="43072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5085" y="653415"/>
            <a:ext cx="4801235" cy="5337810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930" y="383540"/>
            <a:ext cx="5175250" cy="60909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string::substr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3775" y="2299335"/>
            <a:ext cx="10205085" cy="32435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vector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vector</a:t>
            </a:r>
            <a:r>
              <a:rPr lang="zh-CN" altLang="en-US" dirty="0">
                <a:sym typeface="+mn-ea"/>
              </a:rPr>
              <a:t>可以利用</a:t>
            </a:r>
            <a:r>
              <a:rPr lang="en-US" altLang="zh-CN" dirty="0">
                <a:sym typeface="+mn-ea"/>
              </a:rPr>
              <a:t>#include &lt;vector&gt;</a:t>
            </a:r>
            <a:r>
              <a:rPr lang="zh-CN" altLang="en-US" dirty="0">
                <a:sym typeface="+mn-ea"/>
              </a:rPr>
              <a:t>引入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vector</a:t>
            </a:r>
            <a:r>
              <a:rPr lang="zh-CN" altLang="en-US" dirty="0">
                <a:sym typeface="+mn-ea"/>
              </a:rPr>
              <a:t>是动态数组，对于长度的增加会自动帮你分配新的空间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vector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数组很接近，用起来更方便</a:t>
            </a:r>
            <a:endParaRPr lang="en-US" altLang="zh-CN" dirty="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vector</a:t>
            </a:r>
            <a:r>
              <a:rPr lang="zh-CN" altLang="en-US" dirty="0">
                <a:sym typeface="+mn-ea"/>
              </a:rPr>
              <a:t>常用函数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4000" dirty="0">
                <a:latin typeface="+mj-lt"/>
                <a:ea typeface="+mj-ea"/>
                <a:cs typeface="+mj-cs"/>
                <a:sym typeface="+mn-ea"/>
              </a:rPr>
              <a:t>vector&lt;int&gt; v; 	// 构造一个容纳int的vector</a:t>
            </a:r>
            <a:endParaRPr lang="en-US" altLang="zh-CN" sz="4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zh-CN" sz="4000" dirty="0">
                <a:latin typeface="+mj-lt"/>
                <a:ea typeface="+mj-ea"/>
                <a:cs typeface="+mj-cs"/>
                <a:sym typeface="+mn-ea"/>
              </a:rPr>
              <a:t>v.push_back(2); 		// 在v的尾部插入2</a:t>
            </a:r>
            <a:endParaRPr lang="en-US" altLang="zh-CN" sz="4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zh-CN" sz="4000" dirty="0">
                <a:latin typeface="+mj-lt"/>
                <a:ea typeface="+mj-ea"/>
                <a:cs typeface="+mj-cs"/>
                <a:sym typeface="+mn-ea"/>
              </a:rPr>
              <a:t>int sz = v.size(); 	// v中有多少个元素</a:t>
            </a:r>
            <a:endParaRPr lang="en-US" altLang="zh-CN" sz="4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zh-CN" sz="4000" dirty="0">
                <a:latin typeface="+mj-lt"/>
                <a:ea typeface="+mj-ea"/>
                <a:cs typeface="+mj-cs"/>
                <a:sym typeface="+mn-ea"/>
              </a:rPr>
              <a:t>bool isEmpty = v.empty(); // v是否为空</a:t>
            </a:r>
            <a:endParaRPr lang="en-US" altLang="zh-CN" sz="4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zh-CN" sz="4000" dirty="0">
                <a:latin typeface="+mj-lt"/>
                <a:ea typeface="+mj-ea"/>
                <a:cs typeface="+mj-cs"/>
                <a:sym typeface="+mn-ea"/>
              </a:rPr>
              <a:t>v.clear(); 			// 将v清空</a:t>
            </a:r>
            <a:endParaRPr lang="en-US" altLang="zh-CN" sz="4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zh-CN" sz="4000" dirty="0">
                <a:latin typeface="+mj-lt"/>
                <a:ea typeface="+mj-ea"/>
                <a:cs typeface="+mj-cs"/>
                <a:sym typeface="+mn-ea"/>
              </a:rPr>
              <a:t>int first = v[0]; 	// v[0]是v中的第一个元素</a:t>
            </a:r>
            <a:endParaRPr lang="zh-CN" altLang="en-US" dirty="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遍历</a:t>
            </a:r>
            <a:r>
              <a:rPr lang="en-US" altLang="zh-CN"/>
              <a:t>so easy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4260" y="1909445"/>
            <a:ext cx="9155430" cy="3806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sort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7375" y="1546860"/>
            <a:ext cx="4610100" cy="46113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970" y="1784350"/>
            <a:ext cx="4333240" cy="3561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sort</a:t>
            </a:r>
            <a:r>
              <a:rPr lang="zh-CN" altLang="en-US"/>
              <a:t>使用方法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（1）第一个是要排序的数组的起始地址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vector</a:t>
            </a:r>
            <a:r>
              <a:rPr lang="zh-CN" altLang="en-US">
                <a:sym typeface="+mn-ea"/>
              </a:rPr>
              <a:t>的迭代器）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（2）第二个是结束的地址（最后一位要排序的地址）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（3）第三个参数是排序的方法，可以是从大到小也可是从小到大，还可以不写第三个参数，此时默认的排序方法是从小到大排序。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Sort函数使用模板: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Sort(start,end,排序方法)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一个很简单的例子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8055" y="1248410"/>
            <a:ext cx="6281420" cy="5521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3405" y="63500"/>
            <a:ext cx="4543425" cy="6730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20" y="144145"/>
            <a:ext cx="4980940" cy="657034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6707505" y="992505"/>
            <a:ext cx="2749550" cy="1746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517015" y="4283075"/>
            <a:ext cx="1494155" cy="15875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770370" y="5323840"/>
            <a:ext cx="1502410" cy="29400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715125" y="4370070"/>
            <a:ext cx="723265" cy="1593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461770" y="6078855"/>
            <a:ext cx="794385" cy="15113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上午</a:t>
            </a:r>
            <a:r>
              <a:rPr lang="en-US" altLang="zh-CN"/>
              <a:t>B</a:t>
            </a:r>
            <a:r>
              <a:rPr lang="zh-CN" altLang="en-US"/>
              <a:t>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0570" y="1691005"/>
            <a:ext cx="6363970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3550" y="690880"/>
            <a:ext cx="5911215" cy="5260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045" y="1042035"/>
            <a:ext cx="5454015" cy="45586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排序题套路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分析数据结构</a:t>
            </a:r>
            <a:endParaRPr lang="zh-CN" altLang="en-US"/>
          </a:p>
          <a:p>
            <a:r>
              <a:rPr lang="zh-CN" altLang="en-US"/>
              <a:t>构造比较函数</a:t>
            </a:r>
            <a:endParaRPr lang="zh-CN" altLang="en-US"/>
          </a:p>
          <a:p>
            <a:r>
              <a:rPr lang="zh-CN" altLang="en-US"/>
              <a:t>读入数据</a:t>
            </a:r>
            <a:endParaRPr lang="zh-CN" altLang="en-US"/>
          </a:p>
          <a:p>
            <a:r>
              <a:rPr lang="en-US" altLang="zh-CN"/>
              <a:t>sort</a:t>
            </a:r>
            <a:endParaRPr lang="en-US" altLang="zh-CN"/>
          </a:p>
          <a:p>
            <a:r>
              <a:rPr lang="zh-CN" altLang="en-US"/>
              <a:t>输出结果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悄咪咪按照思路试着</a:t>
            </a:r>
            <a:r>
              <a:rPr lang="en-US" altLang="zh-CN"/>
              <a:t>A</a:t>
            </a:r>
            <a:r>
              <a:rPr lang="zh-CN" altLang="en-US"/>
              <a:t>一下下午的题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75865" y="1821815"/>
            <a:ext cx="6515100" cy="4133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4760" y="4549775"/>
            <a:ext cx="10515600" cy="1325563"/>
          </a:xfrm>
        </p:spPr>
        <p:txBody>
          <a:bodyPr/>
          <a:p>
            <a:r>
              <a:rPr lang="zh-CN" altLang="en-US"/>
              <a:t>结果怎么样呢？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1865" y="365125"/>
            <a:ext cx="5170170" cy="3425825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515" y="144780"/>
            <a:ext cx="4934585" cy="65690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Oops</a:t>
            </a:r>
            <a:r>
              <a:rPr lang="zh-CN" altLang="en-US"/>
              <a:t>，超时！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3380" y="2287905"/>
            <a:ext cx="8067675" cy="1543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换一个姿势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问题出在用了两层循环，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n^2</a:t>
            </a:r>
            <a:r>
              <a:rPr lang="zh-CN" altLang="en-US"/>
              <a:t>）的时间复杂度。</a:t>
            </a:r>
            <a:endParaRPr lang="zh-CN" altLang="en-US"/>
          </a:p>
          <a:p>
            <a:r>
              <a:rPr lang="zh-CN" altLang="en-US"/>
              <a:t>可以尝试先排序，再一次遍历完成数据输入。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再换一个姿势，</a:t>
            </a:r>
            <a:r>
              <a:rPr lang="en-US" altLang="zh-CN"/>
              <a:t>map</a:t>
            </a:r>
            <a:r>
              <a:rPr lang="zh-CN" altLang="en-US"/>
              <a:t>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2605" y="1270000"/>
            <a:ext cx="7880350" cy="53581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map</a:t>
            </a:r>
            <a:r>
              <a:rPr lang="zh-CN" altLang="en-US" dirty="0">
                <a:sym typeface="+mn-ea"/>
              </a:rPr>
              <a:t>常用函数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141730"/>
            <a:ext cx="10515600" cy="519684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 sz="4000" dirty="0">
                <a:latin typeface="+mj-lt"/>
                <a:ea typeface="+mj-ea"/>
                <a:cs typeface="+mj-cs"/>
                <a:sym typeface="+mn-ea"/>
              </a:rPr>
              <a:t>// 支持size,empty,clear,lower_bound,upper_bound</a:t>
            </a:r>
            <a:endParaRPr lang="en-US" altLang="zh-CN" sz="4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zh-CN" sz="4000" dirty="0">
                <a:latin typeface="+mj-lt"/>
                <a:ea typeface="+mj-ea"/>
                <a:cs typeface="+mj-cs"/>
                <a:sym typeface="+mn-ea"/>
              </a:rPr>
              <a:t>map&lt;int, int&gt; ma;		// 声明map</a:t>
            </a:r>
            <a:endParaRPr lang="en-US" altLang="zh-CN" sz="4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zh-CN" sz="4000" dirty="0">
                <a:latin typeface="+mj-lt"/>
                <a:ea typeface="+mj-ea"/>
                <a:cs typeface="+mj-cs"/>
                <a:sym typeface="+mn-ea"/>
              </a:rPr>
              <a:t>ma[1] = 2;	</a:t>
            </a:r>
            <a:endParaRPr lang="en-US" altLang="zh-CN" sz="4000" dirty="0">
              <a:latin typeface="+mj-lt"/>
              <a:ea typeface="+mj-ea"/>
              <a:cs typeface="+mj-cs"/>
              <a:sym typeface="+mn-ea"/>
            </a:endParaRPr>
          </a:p>
          <a:p>
            <a:pPr marL="0" indent="0">
              <a:buNone/>
            </a:pPr>
            <a:r>
              <a:rPr lang="en-US" altLang="zh-CN" sz="4000" dirty="0">
                <a:latin typeface="+mj-lt"/>
                <a:ea typeface="+mj-ea"/>
                <a:cs typeface="+mj-cs"/>
                <a:sym typeface="+mn-ea"/>
              </a:rPr>
              <a:t> ma.insert(pair&lt;int, int&gt;(1, 2);			// 键值为1，值为2</a:t>
            </a:r>
            <a:endParaRPr lang="en-US" altLang="zh-CN" sz="4000" dirty="0">
              <a:latin typeface="+mj-lt"/>
              <a:ea typeface="+mj-ea"/>
              <a:cs typeface="+mj-cs"/>
              <a:sym typeface="+mn-ea"/>
            </a:endParaRPr>
          </a:p>
          <a:p>
            <a:pPr marL="0" indent="0">
              <a:buNone/>
            </a:pPr>
            <a:r>
              <a:rPr lang="en-US" altLang="zh-CN" sz="4000" dirty="0">
                <a:latin typeface="+mj-lt"/>
                <a:ea typeface="+mj-ea"/>
                <a:cs typeface="+mj-cs"/>
                <a:sym typeface="+mn-ea"/>
              </a:rPr>
              <a:t>cout &lt;&lt; ma[2] &lt;&lt; endl;	// 获取元素</a:t>
            </a:r>
            <a:endParaRPr lang="en-US" altLang="zh-CN" sz="4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zh-CN" sz="4000" dirty="0">
                <a:latin typeface="+mj-lt"/>
                <a:ea typeface="+mj-ea"/>
                <a:cs typeface="+mj-cs"/>
                <a:sym typeface="+mn-ea"/>
              </a:rPr>
              <a:t>cout &lt;&lt; ma.size() &lt;&lt; endl;// 输出2,[]访问不存在键值会增加元素</a:t>
            </a:r>
            <a:endParaRPr lang="en-US" altLang="zh-CN" sz="40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zh-CN" sz="4000" dirty="0">
                <a:latin typeface="+mj-lt"/>
                <a:ea typeface="+mj-ea"/>
                <a:cs typeface="+mj-cs"/>
                <a:sym typeface="+mn-ea"/>
              </a:rPr>
              <a:t>ma.erase(2);			// 删除键值为2的</a:t>
            </a:r>
            <a:endParaRPr lang="en-US" altLang="zh-CN" sz="4000" dirty="0">
              <a:latin typeface="+mj-lt"/>
              <a:ea typeface="+mj-ea"/>
              <a:cs typeface="+mj-cs"/>
              <a:sym typeface="+mn-ea"/>
            </a:endParaRPr>
          </a:p>
          <a:p>
            <a:pPr marL="0" indent="0">
              <a:buNone/>
            </a:pPr>
            <a:r>
              <a:rPr lang="en-US" altLang="zh-CN" sz="4000" dirty="0">
                <a:latin typeface="+mj-lt"/>
                <a:ea typeface="+mj-ea"/>
                <a:cs typeface="+mj-cs"/>
                <a:sym typeface="+mn-ea"/>
              </a:rPr>
              <a:t> map&lt;int,int&gt;::iterator it;</a:t>
            </a:r>
            <a:endParaRPr lang="en-US" altLang="zh-CN" sz="4000" dirty="0">
              <a:latin typeface="+mj-lt"/>
              <a:ea typeface="+mj-ea"/>
              <a:cs typeface="+mj-cs"/>
              <a:sym typeface="+mn-ea"/>
            </a:endParaRPr>
          </a:p>
          <a:p>
            <a:pPr marL="0" indent="0">
              <a:buNone/>
            </a:pPr>
            <a:r>
              <a:rPr lang="en-US" altLang="zh-CN" sz="4000" dirty="0">
                <a:latin typeface="+mj-lt"/>
                <a:ea typeface="+mj-ea"/>
                <a:cs typeface="+mj-cs"/>
                <a:sym typeface="+mn-ea"/>
              </a:rPr>
              <a:t>    for(it=ma.begin();it!=ma.end();it++)//</a:t>
            </a:r>
            <a:r>
              <a:rPr lang="zh-CN" altLang="en-US" sz="4000" dirty="0">
                <a:latin typeface="+mj-lt"/>
                <a:ea typeface="+mj-ea"/>
                <a:cs typeface="+mj-cs"/>
                <a:sym typeface="+mn-ea"/>
              </a:rPr>
              <a:t>遍历</a:t>
            </a:r>
            <a:r>
              <a:rPr lang="en-US" altLang="zh-CN" sz="4000" dirty="0">
                <a:latin typeface="+mj-lt"/>
                <a:ea typeface="+mj-ea"/>
                <a:cs typeface="+mj-cs"/>
                <a:sym typeface="+mn-ea"/>
              </a:rPr>
              <a:t>	</a:t>
            </a:r>
            <a:endParaRPr lang="en-US" altLang="zh-CN" sz="4000" dirty="0">
              <a:latin typeface="+mj-lt"/>
              <a:ea typeface="+mj-ea"/>
              <a:cs typeface="+mj-cs"/>
              <a:sym typeface="+mn-ea"/>
            </a:endParaRPr>
          </a:p>
          <a:p>
            <a:pPr marL="0" indent="0">
              <a:buNone/>
            </a:pPr>
            <a:r>
              <a:rPr lang="en-US" altLang="zh-CN" sz="4000" dirty="0">
                <a:latin typeface="+mj-lt"/>
                <a:ea typeface="+mj-ea"/>
                <a:cs typeface="+mj-cs"/>
                <a:sym typeface="+mn-ea"/>
              </a:rPr>
              <a:t>it-&gt;first (key)  it-&gt;second(value)     </a:t>
            </a:r>
            <a:endParaRPr lang="en-US" altLang="zh-CN" sz="4000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悄咪咪操作一下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9890" y="1278255"/>
            <a:ext cx="4133850" cy="5462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555" y="1181735"/>
            <a:ext cx="5168265" cy="3134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865" y="4726940"/>
            <a:ext cx="6981190" cy="13011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STL</a:t>
            </a:r>
            <a:r>
              <a:rPr lang="zh-CN" altLang="en-US" dirty="0">
                <a:sym typeface="+mn-ea"/>
              </a:rPr>
              <a:t>介绍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400" dirty="0">
                <a:sym typeface="+mn-ea"/>
              </a:rPr>
              <a:t>什么是</a:t>
            </a:r>
            <a:r>
              <a:rPr lang="en-US" altLang="zh-CN" sz="2400" dirty="0">
                <a:sym typeface="+mn-ea"/>
              </a:rPr>
              <a:t>STL</a:t>
            </a:r>
            <a:r>
              <a:rPr lang="zh-CN" altLang="en-US" sz="2400" dirty="0">
                <a:sym typeface="+mn-ea"/>
              </a:rPr>
              <a:t>：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Standard Template Library</a:t>
            </a:r>
            <a:r>
              <a:rPr lang="zh-CN" altLang="en-US" sz="2400" dirty="0">
                <a:sym typeface="+mn-ea"/>
              </a:rPr>
              <a:t>，标准模板库</a:t>
            </a:r>
            <a:endParaRPr lang="zh-CN" altLang="en-US" sz="2400" dirty="0"/>
          </a:p>
          <a:p>
            <a:endParaRPr lang="en-US" altLang="zh-CN" sz="2400" dirty="0"/>
          </a:p>
          <a:p>
            <a:r>
              <a:rPr lang="en-US" altLang="zh-CN" sz="2400" dirty="0">
                <a:sym typeface="+mn-ea"/>
              </a:rPr>
              <a:t>STL</a:t>
            </a:r>
            <a:r>
              <a:rPr lang="zh-CN" altLang="en-US" sz="2400" dirty="0">
                <a:sym typeface="+mn-ea"/>
              </a:rPr>
              <a:t>的特性：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具有工业强度的，高效的</a:t>
            </a:r>
            <a:r>
              <a:rPr lang="en-US" altLang="zh-CN" sz="2400" dirty="0">
                <a:sym typeface="+mn-ea"/>
              </a:rPr>
              <a:t>C++</a:t>
            </a:r>
            <a:r>
              <a:rPr lang="zh-CN" altLang="en-US" sz="2400" dirty="0">
                <a:sym typeface="+mn-ea"/>
              </a:rPr>
              <a:t>程序库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是标准</a:t>
            </a:r>
            <a:r>
              <a:rPr lang="en-US" altLang="zh-CN" sz="2400" dirty="0">
                <a:sym typeface="+mn-ea"/>
              </a:rPr>
              <a:t>C++</a:t>
            </a:r>
            <a:r>
              <a:rPr lang="zh-CN" altLang="en-US" sz="2400" dirty="0">
                <a:sym typeface="+mn-ea"/>
              </a:rPr>
              <a:t>的一部分，有多个实现</a:t>
            </a:r>
            <a:endParaRPr lang="zh-CN" altLang="en-US" sz="2400" dirty="0"/>
          </a:p>
          <a:p>
            <a:endParaRPr lang="en-US" altLang="zh-CN" sz="2400" dirty="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MG_23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5" y="725170"/>
            <a:ext cx="3324860" cy="4305935"/>
          </a:xfrm>
          <a:prstGeom prst="rect">
            <a:avLst/>
          </a:prstGeom>
        </p:spPr>
      </p:pic>
      <p:pic>
        <p:nvPicPr>
          <p:cNvPr id="5" name="图片 4" descr="IMG_23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610" y="825500"/>
            <a:ext cx="3175000" cy="4349115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27145" y="825500"/>
            <a:ext cx="4191000" cy="38576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0715" y="1725295"/>
            <a:ext cx="5549900" cy="4230370"/>
          </a:xfrm>
        </p:spPr>
        <p:txBody>
          <a:bodyPr/>
          <a:p>
            <a:r>
              <a:rPr lang="en-US" altLang="zh-CN" sz="8000"/>
              <a:t>Thank you!</a:t>
            </a:r>
            <a:endParaRPr lang="en-US" altLang="zh-CN" sz="80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我们为什么要用</a:t>
            </a:r>
            <a:r>
              <a:rPr lang="en-US" altLang="zh-CN"/>
              <a:t>STL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强大</a:t>
            </a:r>
            <a:endParaRPr lang="zh-CN" altLang="en-US"/>
          </a:p>
          <a:p>
            <a:r>
              <a:rPr lang="zh-CN" altLang="en-US"/>
              <a:t>模板化</a:t>
            </a:r>
            <a:endParaRPr lang="zh-CN" altLang="en-US"/>
          </a:p>
          <a:p>
            <a:r>
              <a:rPr lang="zh-CN" altLang="en-US"/>
              <a:t>简单（真的简单，属于实训题的捷径）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string</a:t>
            </a:r>
            <a:r>
              <a:rPr lang="zh-CN" altLang="en-US" dirty="0">
                <a:sym typeface="+mn-ea"/>
              </a:rPr>
              <a:t>就是字符串，相比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字符串</a:t>
            </a:r>
            <a:r>
              <a:rPr lang="en-US" altLang="zh-CN" dirty="0">
                <a:sym typeface="+mn-ea"/>
              </a:rPr>
              <a:t>string</a:t>
            </a:r>
            <a:r>
              <a:rPr lang="zh-CN" altLang="en-US" dirty="0">
                <a:sym typeface="+mn-ea"/>
              </a:rPr>
              <a:t>提供更丰富的操作（比如字符串大小函数）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string</a:t>
            </a:r>
            <a:r>
              <a:rPr lang="zh-CN" altLang="en-US" dirty="0">
                <a:sym typeface="+mn-ea"/>
              </a:rPr>
              <a:t>是不定长的（无需像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中字符数组一般维护</a:t>
            </a:r>
            <a:r>
              <a:rPr lang="en-US" altLang="zh-CN" dirty="0">
                <a:sym typeface="+mn-ea"/>
              </a:rPr>
              <a:t>\0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  <a:p>
            <a:r>
              <a:rPr lang="zh-CN" altLang="en-US" dirty="0"/>
              <a:t>兼容性远好于字符数组，可以完美衔接</a:t>
            </a:r>
            <a:r>
              <a:rPr lang="en-US" altLang="zh-CN" dirty="0"/>
              <a:t>sort</a:t>
            </a:r>
            <a:r>
              <a:rPr lang="zh-CN" altLang="en-US" dirty="0"/>
              <a:t>（），</a:t>
            </a:r>
            <a:r>
              <a:rPr lang="en-US" altLang="zh-CN" dirty="0"/>
              <a:t>vector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读入一个字符串相当于     </a:t>
            </a:r>
            <a:r>
              <a:rPr lang="en-US" altLang="zh-CN"/>
              <a:t>scanf(%s,string);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3555" y="1825625"/>
            <a:ext cx="8643620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读取一行到字符串    相当于</a:t>
            </a:r>
            <a:r>
              <a:rPr lang="en-US" altLang="zh-CN"/>
              <a:t>gets</a:t>
            </a:r>
            <a:r>
              <a:rPr lang="zh-CN" altLang="en-US"/>
              <a:t>（</a:t>
            </a:r>
            <a:r>
              <a:rPr lang="en-US" altLang="zh-CN"/>
              <a:t>string</a:t>
            </a:r>
            <a:r>
              <a:rPr lang="zh-CN" altLang="en-US"/>
              <a:t>）</a:t>
            </a:r>
            <a:r>
              <a:rPr lang="en-US" altLang="zh-CN"/>
              <a:t>;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6755" y="1691005"/>
            <a:ext cx="10582910" cy="3578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遍历字符串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5410" y="2301875"/>
            <a:ext cx="9441180" cy="35325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string</a:t>
            </a:r>
            <a:r>
              <a:rPr lang="zh-CN" altLang="en-US" dirty="0">
                <a:sym typeface="+mn-ea"/>
              </a:rPr>
              <a:t>常用函数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sz="2800" dirty="0">
                <a:latin typeface="+mj-lt"/>
                <a:ea typeface="+mj-ea"/>
                <a:cs typeface="+mj-cs"/>
                <a:sym typeface="+mn-ea"/>
              </a:rPr>
              <a:t>/</a:t>
            </a:r>
            <a:r>
              <a:rPr lang="zh-CN" altLang="en-US" sz="2800" dirty="0">
                <a:latin typeface="+mj-lt"/>
                <a:ea typeface="+mj-ea"/>
                <a:cs typeface="+mj-cs"/>
                <a:sym typeface="+mn-ea"/>
              </a:rPr>
              <a:t>/ 支持size, clear, empty, []访问</a:t>
            </a:r>
            <a:endParaRPr lang="zh-CN" altLang="en-US" sz="28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zh-CN" altLang="en-US" sz="2800" dirty="0">
                <a:latin typeface="+mj-lt"/>
                <a:ea typeface="+mj-ea"/>
                <a:cs typeface="+mj-cs"/>
                <a:sym typeface="+mn-ea"/>
              </a:rPr>
              <a:t>string str = s, str2 = s;	// 从C字符串初始化string,s是C字符串</a:t>
            </a:r>
            <a:endParaRPr lang="zh-CN" altLang="en-US" sz="28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zh-CN" altLang="en-US" sz="2800" dirty="0">
                <a:latin typeface="+mj-lt"/>
                <a:ea typeface="+mj-ea"/>
                <a:cs typeface="+mj-cs"/>
                <a:sym typeface="+mn-ea"/>
              </a:rPr>
              <a:t>int pos = 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ea typeface="+mj-ea"/>
                <a:cs typeface="+mj-cs"/>
                <a:sym typeface="+mn-ea"/>
              </a:rPr>
              <a:t>str.find(s)</a:t>
            </a:r>
            <a:r>
              <a:rPr lang="zh-CN" altLang="en-US" sz="2800" dirty="0">
                <a:latin typeface="+mj-lt"/>
                <a:ea typeface="+mj-ea"/>
                <a:cs typeface="+mj-cs"/>
                <a:sym typeface="+mn-ea"/>
              </a:rPr>
              <a:t>;	// 查找s，s是C字符串，字符，string</a:t>
            </a:r>
            <a:endParaRPr lang="zh-CN" altLang="en-US" sz="28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zh-CN" altLang="en-US" sz="2800" dirty="0">
                <a:latin typeface="+mj-lt"/>
                <a:ea typeface="+mj-ea"/>
                <a:cs typeface="+mj-cs"/>
                <a:sym typeface="+mn-ea"/>
              </a:rPr>
              <a:t>str.append(s);		//str后面接上s，s是C字符串，字符，string</a:t>
            </a:r>
            <a:endParaRPr lang="zh-CN" altLang="en-US" sz="28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zh-CN" altLang="en-US" sz="2800" dirty="0">
                <a:latin typeface="+mj-lt"/>
                <a:ea typeface="+mj-ea"/>
                <a:cs typeface="+mj-cs"/>
                <a:sym typeface="+mn-ea"/>
              </a:rPr>
              <a:t>str += s;			//同append</a:t>
            </a:r>
            <a:endParaRPr lang="zh-CN" altLang="en-US" sz="28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zh-CN" altLang="en-US" sz="2800" dirty="0">
                <a:latin typeface="+mj-lt"/>
                <a:ea typeface="+mj-ea"/>
                <a:cs typeface="+mj-cs"/>
                <a:sym typeface="+mn-ea"/>
              </a:rPr>
              <a:t>str = str + s;			//同append</a:t>
            </a:r>
            <a:endParaRPr lang="zh-CN" altLang="en-US" sz="28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zh-CN" altLang="en-US" sz="2800" dirty="0">
                <a:latin typeface="+mj-lt"/>
                <a:ea typeface="+mj-ea"/>
                <a:cs typeface="+mj-cs"/>
                <a:sym typeface="+mn-ea"/>
              </a:rPr>
              <a:t>str == str2, str2 &lt; str2;	//所有比较运算符适用</a:t>
            </a:r>
            <a:endParaRPr lang="zh-CN" altLang="en-US" sz="28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zh-CN" altLang="en-US" sz="2800" dirty="0">
                <a:latin typeface="+mj-lt"/>
                <a:ea typeface="+mj-ea"/>
                <a:cs typeface="+mj-cs"/>
                <a:sym typeface="+mn-ea"/>
              </a:rPr>
              <a:t>str = 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ea typeface="+mj-ea"/>
                <a:cs typeface="+mj-cs"/>
                <a:sym typeface="+mn-ea"/>
              </a:rPr>
              <a:t>str.substr</a:t>
            </a:r>
            <a:r>
              <a:rPr lang="zh-CN" altLang="en-US" sz="2800" dirty="0">
                <a:latin typeface="+mj-lt"/>
                <a:ea typeface="+mj-ea"/>
                <a:cs typeface="+mj-cs"/>
                <a:sym typeface="+mn-ea"/>
              </a:rPr>
              <a:t>(2);		//截取第三个及之后的子串</a:t>
            </a:r>
            <a:endParaRPr lang="zh-CN" altLang="en-US" sz="28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zh-CN" altLang="en-US" sz="4000" dirty="0">
              <a:latin typeface="+mj-lt"/>
              <a:ea typeface="+mj-ea"/>
              <a:cs typeface="+mj-cs"/>
            </a:endParaRPr>
          </a:p>
          <a:p>
            <a:endParaRPr lang="zh-CN" altLang="en-US" sz="4000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TEMPLATE_THUMBS_INDEX" val="1、2、12、14、10、11、13、20"/>
  <p:tag name="KSO_WM_BEAUTIFY_FLAG" val="#wm#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5.xml><?xml version="1.0" encoding="utf-8"?>
<p:tagLst xmlns:p="http://schemas.openxmlformats.org/presentationml/2006/main">
  <p:tag name="KSO_WM_TEMPLATE_CATEGORY" val="custom"/>
  <p:tag name="KSO_WM_TEMPLATE_INDEX" val="20184545"/>
  <p:tag name="KSO_WM_UNIT_TYPE" val="a"/>
  <p:tag name="KSO_WM_UNIT_INDEX" val="1"/>
  <p:tag name="KSO_WM_UNIT_ID" val="custom20184545_1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RESENTATION_x000B_TEMPLATE"/>
</p:tagLst>
</file>

<file path=ppt/tags/tag6.xml><?xml version="1.0" encoding="utf-8"?>
<p:tagLst xmlns:p="http://schemas.openxmlformats.org/presentationml/2006/main">
  <p:tag name="KSO_WM_TEMPLATE_CATEGORY" val="custom"/>
  <p:tag name="KSO_WM_TEMPLATE_INDEX" val="20184545"/>
  <p:tag name="KSO_WM_UNIT_TYPE" val="b"/>
  <p:tag name="KSO_WM_UNIT_INDEX" val="1"/>
  <p:tag name="KSO_WM_UNIT_ID" val="custom20184545_1*b*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BEAUTIFY_FLAG" val="#wm#"/>
  <p:tag name="KSO_WM_TAG_VERSION" val="1.0"/>
</p:tagLst>
</file>

<file path=ppt/tags/tag7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SLIDE_ID" val="custom20184545_1"/>
  <p:tag name="KSO_WM_SLIDE_INDEX" val="1"/>
  <p:tag name="KSO_WM_SLIDE_ITEM_CNT" val="2"/>
  <p:tag name="KSO_WM_SLIDE_LAYOUT" val="a_b"/>
  <p:tag name="KSO_WM_SLIDE_LAYOUT_CNT" val="1_1"/>
  <p:tag name="KSO_WM_TEMPLATE_THUMBS_INDEX" val="1、2、12、14、10、11、13、20、"/>
  <p:tag name="KSO_WM_SLIDE_TYPE" val="title"/>
  <p:tag name="KSO_WM_BEAUTIFY_FLAG" val="#wm#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SUBTYPE" val="pureTxt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heme/theme1.xml><?xml version="1.0" encoding="utf-8"?>
<a:theme xmlns:a="http://schemas.openxmlformats.org/drawingml/2006/main" name="2_Office 主题​​">
  <a:themeElements>
    <a:clrScheme name="自定义 6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fdkfyk5l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1661</Words>
  <Application>WPS 演示</Application>
  <PresentationFormat>宽屏</PresentationFormat>
  <Paragraphs>136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2_Office 主题​​</vt:lpstr>
      <vt:lpstr>浅析STL</vt:lpstr>
      <vt:lpstr>PowerPoint 演示文稿</vt:lpstr>
      <vt:lpstr>STL介绍 </vt:lpstr>
      <vt:lpstr>我们为什么要用STL？</vt:lpstr>
      <vt:lpstr>String</vt:lpstr>
      <vt:lpstr>读入一个字符串相当于     scanf(%s,string);</vt:lpstr>
      <vt:lpstr>读取一行到字符串    相当于gets（string）;</vt:lpstr>
      <vt:lpstr>遍历字符串</vt:lpstr>
      <vt:lpstr>string常用函数</vt:lpstr>
      <vt:lpstr>string::find</vt:lpstr>
      <vt:lpstr>上午一道实训题</vt:lpstr>
      <vt:lpstr>PowerPoint 演示文稿</vt:lpstr>
      <vt:lpstr>string::substr</vt:lpstr>
      <vt:lpstr>vector</vt:lpstr>
      <vt:lpstr>vector常用函数 </vt:lpstr>
      <vt:lpstr>遍历so easy</vt:lpstr>
      <vt:lpstr>sort函数</vt:lpstr>
      <vt:lpstr>sort使用方法</vt:lpstr>
      <vt:lpstr>一个很简单的例子</vt:lpstr>
      <vt:lpstr>上午B题</vt:lpstr>
      <vt:lpstr>PowerPoint 演示文稿</vt:lpstr>
      <vt:lpstr>排序题套路</vt:lpstr>
      <vt:lpstr>悄咪咪按照思路试着A一下下午的题</vt:lpstr>
      <vt:lpstr>结果怎么样呢？</vt:lpstr>
      <vt:lpstr>Oops，超时！</vt:lpstr>
      <vt:lpstr>换一个姿势</vt:lpstr>
      <vt:lpstr>再换一个姿势，map！</vt:lpstr>
      <vt:lpstr>map常用函数 </vt:lpstr>
      <vt:lpstr>悄咪咪操作一下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</cp:revision>
  <dcterms:created xsi:type="dcterms:W3CDTF">2018-04-24T07:27:00Z</dcterms:created>
  <dcterms:modified xsi:type="dcterms:W3CDTF">2018-04-26T05:56:52Z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