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4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" y="0"/>
            <a:ext cx="9144000" cy="114777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26126" y="115093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858"/>
            <a:ext cx="9132026" cy="5020642"/>
          </a:xfrm>
        </p:spPr>
        <p:txBody>
          <a:bodyPr/>
          <a:lstStyle>
            <a:lvl1pPr marL="252000" indent="-2880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 b="1"/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-17419" y="639822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498"/>
            <a:ext cx="9144000" cy="4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7" y="12700"/>
            <a:ext cx="9121203" cy="11382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1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1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5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1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8E3B-0D5F-45A2-BD73-2BC397B4B6BC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移动游戏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55833"/>
            <a:ext cx="9100083" cy="42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移动游戏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" y="1314785"/>
            <a:ext cx="9121204" cy="46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移动游戏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5" y="1302174"/>
            <a:ext cx="8353425" cy="3171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5" y="5015113"/>
            <a:ext cx="8361088" cy="8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问题分析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/>
              <a:t>移动命令序列必须从前往后一个一个命令执行</a:t>
            </a:r>
            <a:r>
              <a:rPr lang="zh-CN" altLang="en-US" b="1" dirty="0" smtClean="0"/>
              <a:t>，遇到目标位置就停止。如果命令序列执行完，还没有到达目标位置，则又从头</a:t>
            </a:r>
            <a:r>
              <a:rPr lang="zh-CN" altLang="en-US" b="1" dirty="0"/>
              <a:t>开始继续一个一</a:t>
            </a:r>
            <a:r>
              <a:rPr lang="zh-CN" altLang="en-US" b="1" dirty="0" smtClean="0"/>
              <a:t>个命令执行，直到</a:t>
            </a:r>
            <a:r>
              <a:rPr lang="zh-CN" altLang="en-US" b="1" dirty="0"/>
              <a:t>移动到目标</a:t>
            </a:r>
            <a:r>
              <a:rPr lang="zh-CN" altLang="en-US" b="1" dirty="0" smtClean="0"/>
              <a:t>位置停止，或者永远无法到达命令位置。</a:t>
            </a:r>
            <a:endParaRPr lang="en-US" altLang="zh-CN" b="1" dirty="0" smtClean="0"/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/>
              <a:t>移动命令循环执行，如果目标位置可以达到，那么一定是循环执行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轮命令序列后，再按照命令序列一个一个执行到达目标位置。</a:t>
            </a:r>
            <a:endParaRPr lang="en-US" altLang="zh-CN" b="1" dirty="0" smtClean="0"/>
          </a:p>
          <a:p>
            <a:pPr marL="457200" lvl="1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例如</a:t>
            </a:r>
            <a:r>
              <a:rPr lang="zh-CN" altLang="en-US" dirty="0" smtClean="0">
                <a:sym typeface="Wingdings" panose="05000000000000000000" pitchFamily="2" charset="2"/>
              </a:rPr>
              <a:t>：目标位置：</a:t>
            </a:r>
            <a:r>
              <a:rPr lang="en-US" altLang="zh-CN" dirty="0" smtClean="0">
                <a:sym typeface="Wingdings" panose="05000000000000000000" pitchFamily="2" charset="2"/>
              </a:rPr>
              <a:t>(0,4)</a:t>
            </a:r>
            <a:r>
              <a:rPr lang="zh-CN" altLang="en-US" dirty="0" smtClean="0">
                <a:sym typeface="Wingdings" panose="05000000000000000000" pitchFamily="2" charset="2"/>
              </a:rPr>
              <a:t>，命令序列</a:t>
            </a:r>
            <a:r>
              <a:rPr lang="en-US" altLang="zh-CN" dirty="0" smtClean="0">
                <a:sym typeface="Wingdings" panose="05000000000000000000" pitchFamily="2" charset="2"/>
              </a:rPr>
              <a:t>(UUUD)</a:t>
            </a:r>
          </a:p>
          <a:p>
            <a:pPr marL="457200" lvl="1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 从起始位置</a:t>
            </a:r>
            <a:r>
              <a:rPr lang="en-US" altLang="zh-CN" dirty="0" smtClean="0">
                <a:sym typeface="Wingdings" panose="05000000000000000000" pitchFamily="2" charset="2"/>
              </a:rPr>
              <a:t>(0,0)</a:t>
            </a:r>
            <a:r>
              <a:rPr lang="zh-CN" altLang="en-US" dirty="0" smtClean="0">
                <a:sym typeface="Wingdings" panose="05000000000000000000" pitchFamily="2" charset="2"/>
              </a:rPr>
              <a:t>执行一轮命令</a:t>
            </a:r>
            <a:r>
              <a:rPr lang="zh-CN" altLang="en-US" dirty="0">
                <a:sym typeface="Wingdings" panose="05000000000000000000" pitchFamily="2" charset="2"/>
              </a:rPr>
              <a:t>序列</a:t>
            </a:r>
            <a:r>
              <a:rPr lang="en-US" altLang="zh-CN" dirty="0" smtClean="0">
                <a:sym typeface="Wingdings" panose="05000000000000000000" pitchFamily="2" charset="2"/>
              </a:rPr>
              <a:t>UUUD</a:t>
            </a:r>
            <a:r>
              <a:rPr lang="zh-CN" altLang="en-US" dirty="0" smtClean="0">
                <a:sym typeface="Wingdings" panose="05000000000000000000" pitchFamily="2" charset="2"/>
              </a:rPr>
              <a:t>后，到达</a:t>
            </a:r>
            <a:r>
              <a:rPr lang="en-US" altLang="zh-CN" dirty="0" smtClean="0">
                <a:sym typeface="Wingdings" panose="05000000000000000000" pitchFamily="2" charset="2"/>
              </a:rPr>
              <a:t>(0,2)</a:t>
            </a:r>
          </a:p>
          <a:p>
            <a:pPr marL="457200" lvl="1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从</a:t>
            </a:r>
            <a:r>
              <a:rPr lang="en-US" altLang="zh-CN" dirty="0" smtClean="0">
                <a:sym typeface="Wingdings" panose="05000000000000000000" pitchFamily="2" charset="2"/>
              </a:rPr>
              <a:t>(0,2)</a:t>
            </a:r>
            <a:r>
              <a:rPr lang="zh-CN" altLang="en-US" dirty="0" smtClean="0">
                <a:sym typeface="Wingdings" panose="05000000000000000000" pitchFamily="2" charset="2"/>
              </a:rPr>
              <a:t>开始执行命令</a:t>
            </a:r>
            <a:r>
              <a:rPr lang="en-US" altLang="zh-CN" dirty="0" smtClean="0">
                <a:sym typeface="Wingdings" panose="05000000000000000000" pitchFamily="2" charset="2"/>
              </a:rPr>
              <a:t>UU</a:t>
            </a:r>
            <a:r>
              <a:rPr lang="zh-CN" altLang="en-US" dirty="0" smtClean="0">
                <a:sym typeface="Wingdings" panose="05000000000000000000" pitchFamily="2" charset="2"/>
              </a:rPr>
              <a:t>后到达目标位置</a:t>
            </a:r>
            <a:r>
              <a:rPr lang="en-US" altLang="zh-CN" dirty="0" smtClean="0">
                <a:sym typeface="Wingdings" panose="05000000000000000000" pitchFamily="2" charset="2"/>
              </a:rPr>
              <a:t>(0,4)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移动游戏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问题分析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第一轮命令序列时，经过位置点为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，第一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命令序列执行完到达位置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，在m轮循环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达到目标位置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，可得到如下方程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>
              <a:solidFill>
                <a:schemeClr val="bg2"/>
              </a:solidFill>
            </a:endParaRPr>
          </a:p>
          <a:p>
            <a:pPr lvl="1"/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移动游戏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22680" y="2985671"/>
                <a:ext cx="4045431" cy="11591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80" y="2985671"/>
                <a:ext cx="4045431" cy="11591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164428" y="2717442"/>
            <a:ext cx="3863662" cy="358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164428" y="6297769"/>
            <a:ext cx="386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354650" y="3296992"/>
            <a:ext cx="0" cy="30281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5354650" y="4855945"/>
            <a:ext cx="1390919" cy="1430555"/>
            <a:chOff x="5354650" y="4855945"/>
            <a:chExt cx="1390919" cy="143055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354650" y="6274839"/>
              <a:ext cx="66970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024352" y="5566500"/>
              <a:ext cx="12879" cy="72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024352" y="5565892"/>
              <a:ext cx="721217" cy="1005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732690" y="4855945"/>
              <a:ext cx="12879" cy="72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/>
          <p:nvPr/>
        </p:nvCxnSpPr>
        <p:spPr>
          <a:xfrm>
            <a:off x="8136487" y="3437441"/>
            <a:ext cx="721217" cy="6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844825" y="2717441"/>
            <a:ext cx="12879" cy="720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745568" y="3424782"/>
            <a:ext cx="1390919" cy="1430555"/>
            <a:chOff x="5354650" y="4855945"/>
            <a:chExt cx="1390919" cy="143055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354650" y="6274839"/>
              <a:ext cx="66970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024352" y="5566500"/>
              <a:ext cx="12879" cy="72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024352" y="5565892"/>
              <a:ext cx="721217" cy="1005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732690" y="4855945"/>
              <a:ext cx="12879" cy="720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6660374" y="4783071"/>
            <a:ext cx="144629" cy="114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28788" y="2445450"/>
            <a:ext cx="8788351" cy="3990441"/>
            <a:chOff x="128788" y="2445450"/>
            <a:chExt cx="8788351" cy="3990441"/>
          </a:xfrm>
        </p:grpSpPr>
        <p:sp>
          <p:nvSpPr>
            <p:cNvPr id="35" name="文本框 34"/>
            <p:cNvSpPr txBox="1"/>
            <p:nvPr/>
          </p:nvSpPr>
          <p:spPr>
            <a:xfrm>
              <a:off x="6312646" y="4352131"/>
              <a:ext cx="1102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8064172" y="3378374"/>
              <a:ext cx="144629" cy="1149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62244" y="2445450"/>
              <a:ext cx="721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0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772510" y="2655290"/>
              <a:ext cx="144629" cy="1149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642944" y="5175835"/>
              <a:ext cx="1102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5963889" y="5524402"/>
              <a:ext cx="144629" cy="11492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254580" y="4728756"/>
              <a:ext cx="1550423" cy="1631165"/>
            </a:xfrm>
            <a:prstGeom prst="rect">
              <a:avLst/>
            </a:prstGeom>
            <a:noFill/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718811" y="3296992"/>
              <a:ext cx="1550423" cy="1631165"/>
            </a:xfrm>
            <a:prstGeom prst="rect">
              <a:avLst/>
            </a:prstGeom>
            <a:noFill/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435420" y="4850205"/>
              <a:ext cx="1271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第一轮命令序列</a:t>
              </a:r>
              <a:endParaRPr lang="zh-CN" altLang="en-US" sz="12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700012" y="3378374"/>
              <a:ext cx="1373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/>
                <a:t>第二轮命令序列</a:t>
              </a:r>
              <a:endParaRPr lang="zh-CN" altLang="en-US" sz="1200" b="1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8788" y="4250028"/>
              <a:ext cx="4937569" cy="2185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solidFill>
                    <a:srgbClr val="0000CC"/>
                  </a:solidFill>
                </a:rPr>
                <a:t>已知</a:t>
              </a:r>
              <a:r>
                <a:rPr lang="en-US" altLang="zh-CN" sz="2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0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i="1" baseline="-250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a,b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000" b="1" dirty="0" smtClean="0">
                  <a:solidFill>
                    <a:srgbClr val="0000CC"/>
                  </a:solidFill>
                </a:rPr>
                <a:t>枚举第一轮命令序列经过的每一个位置点</a:t>
              </a:r>
              <a:r>
                <a:rPr lang="en-US" altLang="zh-CN" sz="20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 err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altLang="zh-CN" sz="20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 sz="2000" b="1" dirty="0" smtClean="0">
                  <a:solidFill>
                    <a:srgbClr val="0000CC"/>
                  </a:solidFill>
                </a:rPr>
                <a:t>，求解上述方程组。</a:t>
              </a:r>
              <a:endParaRPr lang="en-US" altLang="zh-CN" sz="2000" b="1" dirty="0" smtClean="0">
                <a:solidFill>
                  <a:srgbClr val="0000CC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solidFill>
                    <a:srgbClr val="0000CC"/>
                  </a:solidFill>
                </a:rPr>
                <a:t>如果能找到满足方程组的非负整数</a:t>
              </a:r>
              <a:r>
                <a:rPr lang="en-US" altLang="zh-CN" sz="2000" b="1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000" b="1" dirty="0" smtClean="0">
                  <a:solidFill>
                    <a:srgbClr val="0000CC"/>
                  </a:solidFill>
                </a:rPr>
                <a:t> ,</a:t>
              </a:r>
              <a:r>
                <a:rPr lang="zh-CN" altLang="en-US" sz="2000" b="1" dirty="0" smtClean="0">
                  <a:solidFill>
                    <a:srgbClr val="0000CC"/>
                  </a:solidFill>
                </a:rPr>
                <a:t>则说明从</a:t>
              </a:r>
              <a:r>
                <a:rPr lang="en-US" altLang="zh-CN" sz="2000" b="1" dirty="0" smtClean="0">
                  <a:solidFill>
                    <a:srgbClr val="0000CC"/>
                  </a:solidFill>
                </a:rPr>
                <a:t>(0,0)</a:t>
              </a:r>
              <a:r>
                <a:rPr lang="zh-CN" altLang="en-US" sz="2000" b="1" dirty="0" smtClean="0">
                  <a:solidFill>
                    <a:srgbClr val="0000CC"/>
                  </a:solidFill>
                </a:rPr>
                <a:t>可以移动到目标位置</a:t>
              </a:r>
              <a:r>
                <a:rPr lang="en-US" altLang="zh-CN" sz="2000" b="1" dirty="0" smtClean="0">
                  <a:solidFill>
                    <a:srgbClr val="0000CC"/>
                  </a:solidFill>
                </a:rPr>
                <a:t>(</a:t>
              </a:r>
              <a:r>
                <a:rPr lang="en-US" altLang="zh-CN" sz="2000" b="1" dirty="0" err="1" smtClean="0">
                  <a:solidFill>
                    <a:srgbClr val="0000CC"/>
                  </a:solidFill>
                </a:rPr>
                <a:t>a,b</a:t>
              </a:r>
              <a:r>
                <a:rPr lang="en-US" altLang="zh-CN" sz="2000" b="1" dirty="0" smtClean="0">
                  <a:solidFill>
                    <a:srgbClr val="0000CC"/>
                  </a:solidFill>
                </a:rPr>
                <a:t>)</a:t>
              </a:r>
              <a:r>
                <a:rPr lang="zh-CN" altLang="en-US" sz="2000" b="1" dirty="0" smtClean="0">
                  <a:solidFill>
                    <a:srgbClr val="0000CC"/>
                  </a:solidFill>
                </a:rPr>
                <a:t>，输出</a:t>
              </a:r>
              <a:r>
                <a:rPr lang="en-US" altLang="zh-CN" sz="2000" b="1" dirty="0" smtClean="0">
                  <a:solidFill>
                    <a:srgbClr val="0000CC"/>
                  </a:solidFill>
                </a:rPr>
                <a:t>”Yes”</a:t>
              </a:r>
              <a:r>
                <a:rPr lang="zh-CN" altLang="en-US" sz="2000" b="1" dirty="0" smtClean="0">
                  <a:solidFill>
                    <a:srgbClr val="0000CC"/>
                  </a:solidFill>
                </a:rPr>
                <a:t>，否则输出</a:t>
              </a:r>
              <a:r>
                <a:rPr lang="en-US" altLang="zh-CN" sz="2000" b="1" dirty="0" smtClean="0">
                  <a:solidFill>
                    <a:srgbClr val="0000CC"/>
                  </a:solidFill>
                </a:rPr>
                <a:t>”No”</a:t>
              </a:r>
              <a:r>
                <a:rPr lang="zh-CN" altLang="en-US" sz="2000" b="1" dirty="0" smtClean="0">
                  <a:solidFill>
                    <a:srgbClr val="0000CC"/>
                  </a:solidFill>
                </a:rPr>
                <a:t>。</a:t>
              </a:r>
              <a:endParaRPr lang="zh-CN" altLang="en-US" sz="2000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4773107" y="6035782"/>
            <a:ext cx="110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80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定义结构体类型描述位置点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4338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};</a:t>
            </a:r>
          </a:p>
          <a:p>
            <a:pPr marL="4338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定义结构体数组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执行第一轮命令序列时，依次经过的每一个位置点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[200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4338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存储命令序列：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s[200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移动游戏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s",s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].a=0;pos[0].b=0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//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记录起始位置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len;i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       //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</a:t>
            </a:r>
            <a:r>
              <a:rPr lang="zh-CN" altLang="en-US" b="1" dirty="0">
                <a:solidFill>
                  <a:srgbClr val="0000CC"/>
                </a:solidFill>
              </a:rPr>
              <a:t>第一轮命令序列经过的每一个位置点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switch(s[i-1])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'U':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].a=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[i-1].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a;pos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].b=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[i-1].b+1;break;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'D':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].a=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[i-1].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a;pos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].b=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[i-1].b-1;break;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'L':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].a=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[i-1].a-1;pos[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].b=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[i-1].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b;break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'R':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].a=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[i-1].a+1;pos[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].b=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[i-1].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b;break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移动游戏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9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797" y="2824541"/>
            <a:ext cx="9132026" cy="359481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单个方程求解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solution(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t,int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r)      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单个方程求解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if (t==0&amp;&amp;r!=0) return -2;   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考虑非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数除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情况，无解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(t==0&amp;&amp;r==0) return -1;  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//0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情况，任意解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r%t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!=0||r/t&lt;0) return -2;   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解为负数或非整数，非法解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 r/t;                        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返回解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移动游戏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571222" y="1283793"/>
                <a:ext cx="5589431" cy="1407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</a:endParaRPr>
              </a:p>
              <a:p>
                <a:pPr/>
                <a:r>
                  <a:rPr lang="en-US" altLang="zh-CN" sz="3200" b="0" dirty="0" smtClean="0">
                    <a:solidFill>
                      <a:schemeClr val="tx1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22" y="1283793"/>
                <a:ext cx="5589431" cy="14078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2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for(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q;i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flag=0;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d%d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",&amp;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a,&amp;b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for(j=0; j&lt;=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len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j++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m1=solution(-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len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].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a,pos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[j].a-a);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求解第一个方程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m2=solution(-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len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].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b,pos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[j].b-b);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求解第二个方程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if (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m1 == -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2||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m2 == -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 continue;                          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无解情况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m1 == -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1||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m2 == -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1||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m1 == m2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            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判断两坐标轴的解是否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相同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  flag=1;  break;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if(flag) 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("Yes\n");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else </a:t>
            </a: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("No\n");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}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移动游戏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9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686</Words>
  <Application>Microsoft Office PowerPoint</Application>
  <PresentationFormat>全屏显示(4:3)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移动游戏</vt:lpstr>
      <vt:lpstr>移动游戏</vt:lpstr>
      <vt:lpstr>移动游戏</vt:lpstr>
      <vt:lpstr>移动游戏</vt:lpstr>
      <vt:lpstr>移动游戏</vt:lpstr>
      <vt:lpstr>移动游戏</vt:lpstr>
      <vt:lpstr>移动游戏</vt:lpstr>
      <vt:lpstr>移动游戏</vt:lpstr>
      <vt:lpstr>移动游戏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cyxiao</dc:creator>
  <cp:lastModifiedBy>cyxiao</cp:lastModifiedBy>
  <cp:revision>295</cp:revision>
  <dcterms:created xsi:type="dcterms:W3CDTF">2016-02-17T02:04:21Z</dcterms:created>
  <dcterms:modified xsi:type="dcterms:W3CDTF">2018-04-05T15:10:27Z</dcterms:modified>
</cp:coreProperties>
</file>