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" t="10125" r="474" b="-5792"/>
          <a:stretch>
            <a:fillRect/>
          </a:stretch>
        </p:blipFill>
        <p:spPr>
          <a:xfrm>
            <a:off x="-892" y="-26126"/>
            <a:ext cx="12192892" cy="6675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9675" y="3311434"/>
            <a:ext cx="6874125" cy="166201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9676" y="5355451"/>
            <a:ext cx="5081239" cy="455767"/>
          </a:xfrm>
          <a:prstGeom prst="trapezoid">
            <a:avLst>
              <a:gd name="adj" fmla="val 147105"/>
            </a:avLst>
          </a:prstGeom>
          <a:solidFill>
            <a:schemeClr val="tx2"/>
          </a:solidFill>
          <a:effectLst>
            <a:outerShdw blurRad="76200" dist="12700" dir="2700000" algn="ctr" rotWithShape="0">
              <a:schemeClr val="tx1">
                <a:alpha val="20000"/>
              </a:schemeClr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42DF1E59-AF93-417B-B1DB-A80C947A2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F5141B9-4633-46A8-8E3C-F4D827E26EE3}" type="slidenum">
              <a:rPr lang="zh-CN" altLang="en-US" smtClean="0"/>
            </a:fld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0590647">
            <a:off x="9378084" y="5466062"/>
            <a:ext cx="1679998" cy="372813"/>
          </a:xfrm>
          <a:prstGeom prst="triangle">
            <a:avLst>
              <a:gd name="adj" fmla="val 63488"/>
            </a:avLst>
          </a:prstGeom>
          <a:solidFill>
            <a:schemeClr val="tx2"/>
          </a:solidFill>
          <a:ln>
            <a:noFill/>
          </a:ln>
          <a:effectLst>
            <a:outerShdw blurRad="76200" dist="12700" dir="2700000" algn="ct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endParaRPr lang="zh-CN" altLang="en-US">
              <a:effectLst>
                <a:outerShdw blurRad="76200" dist="12700" dir="2700000" algn="ctr" rotWithShape="0">
                  <a:schemeClr val="tx1">
                    <a:alpha val="20000"/>
                  </a:scheme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DDDDDD"/>
            </a:solidFill>
          </a:ln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E59-AF93-417B-B1DB-A80C947A2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41B9-4633-46A8-8E3C-F4D827E26E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8109" y="4294493"/>
            <a:ext cx="643971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E59-AF93-417B-B1DB-A80C947A2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41B9-4633-46A8-8E3C-F4D827E26EE3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426405" y="2579616"/>
            <a:ext cx="3838038" cy="1730971"/>
            <a:chOff x="1087922" y="3006645"/>
            <a:chExt cx="2608262" cy="1176337"/>
          </a:xfrm>
        </p:grpSpPr>
        <p:cxnSp>
          <p:nvCxnSpPr>
            <p:cNvPr id="7" name="MH_Others_1"/>
            <p:cNvCxnSpPr>
              <a:cxnSpLocks noChangeShapeType="1"/>
            </p:cNvCxnSpPr>
            <p:nvPr/>
          </p:nvCxnSpPr>
          <p:spPr bwMode="auto">
            <a:xfrm>
              <a:off x="1087922" y="3208257"/>
              <a:ext cx="2608262" cy="0"/>
            </a:xfrm>
            <a:prstGeom prst="line">
              <a:avLst/>
            </a:prstGeom>
            <a:noFill/>
            <a:ln w="12700" cmpd="sng">
              <a:solidFill>
                <a:srgbClr val="CFCFC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MH_Others_2"/>
            <p:cNvCxnSpPr>
              <a:cxnSpLocks noChangeShapeType="1"/>
            </p:cNvCxnSpPr>
            <p:nvPr/>
          </p:nvCxnSpPr>
          <p:spPr bwMode="auto">
            <a:xfrm>
              <a:off x="3297722" y="3006645"/>
              <a:ext cx="0" cy="1176337"/>
            </a:xfrm>
            <a:prstGeom prst="line">
              <a:avLst/>
            </a:prstGeom>
            <a:noFill/>
            <a:ln w="12700" cmpd="sng">
              <a:solidFill>
                <a:srgbClr val="CFCFC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9984" y="3008669"/>
            <a:ext cx="6427839" cy="1285824"/>
          </a:xfrm>
          <a:solidFill>
            <a:schemeClr val="accent2"/>
          </a:solidFill>
          <a:ln>
            <a:noFill/>
          </a:ln>
        </p:spPr>
        <p:txBody>
          <a:bodyPr anchor="ctr" anchorCtr="0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2793"/>
            <a:ext cx="5181600" cy="4614170"/>
          </a:xfrm>
          <a:ln>
            <a:solidFill>
              <a:srgbClr val="CFCFCF"/>
            </a:solidFill>
          </a:ln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62793"/>
            <a:ext cx="5181600" cy="4614170"/>
          </a:xfrm>
          <a:ln>
            <a:solidFill>
              <a:srgbClr val="CFCFCF"/>
            </a:solidFill>
          </a:ln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E59-AF93-417B-B1DB-A80C947A2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41B9-4633-46A8-8E3C-F4D827E26E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49351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E59-AF93-417B-B1DB-A80C947A2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41B9-4633-46A8-8E3C-F4D827E26E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42137" y="2573594"/>
            <a:ext cx="6507726" cy="1710812"/>
          </a:xfrm>
        </p:spPr>
        <p:txBody>
          <a:bodyPr>
            <a:norm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8A94-C526-4A4C-98D3-6D1C871139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3F52-EB2C-4565-937B-416FAD8E6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E59-AF93-417B-B1DB-A80C947A2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41B9-4633-46A8-8E3C-F4D827E26E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4012" cy="1089496"/>
          </a:xfrm>
        </p:spPr>
        <p:txBody>
          <a:bodyPr anchor="ctr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7425" y="1651822"/>
            <a:ext cx="8797151" cy="308805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0107" y="4845002"/>
            <a:ext cx="8811787" cy="1377949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298580"/>
            <a:ext cx="2743200" cy="422895"/>
          </a:xfrm>
        </p:spPr>
        <p:txBody>
          <a:bodyPr/>
          <a:lstStyle/>
          <a:p>
            <a:fld id="{42DF1E59-AF93-417B-B1DB-A80C947A2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298580"/>
            <a:ext cx="4114800" cy="42289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298580"/>
            <a:ext cx="2743200" cy="422895"/>
          </a:xfrm>
        </p:spPr>
        <p:txBody>
          <a:bodyPr/>
          <a:lstStyle/>
          <a:p>
            <a:fld id="{EF5141B9-4633-46A8-8E3C-F4D827E26E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5644" y="501444"/>
            <a:ext cx="1528156" cy="585490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501444"/>
            <a:ext cx="8821189" cy="585490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E59-AF93-417B-B1DB-A80C947A2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41B9-4633-46A8-8E3C-F4D827E26E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" t="286" r="1619" b="92966"/>
          <a:stretch>
            <a:fillRect/>
          </a:stretch>
        </p:blipFill>
        <p:spPr>
          <a:xfrm>
            <a:off x="0" y="1"/>
            <a:ext cx="12191999" cy="50449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504496"/>
            <a:ext cx="10515600" cy="882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62794"/>
            <a:ext cx="10515600" cy="4614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F1E59-AF93-417B-B1DB-A80C947A2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141B9-4633-46A8-8E3C-F4D827E26E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633470" y="2454275"/>
            <a:ext cx="7720330" cy="2519045"/>
          </a:xfrm>
        </p:spPr>
        <p:txBody>
          <a:bodyPr/>
          <a:p>
            <a:pPr>
              <a:lnSpc>
                <a:spcPct val="120000"/>
              </a:lnSpc>
            </a:pPr>
            <a:r>
              <a:rPr lang="zh-CN" altLang="en-US" sz="7200" smtClean="0">
                <a:sym typeface="+mn-lt"/>
              </a:rPr>
              <a:t>浅析动态规划</a:t>
            </a:r>
            <a:endParaRPr lang="zh-CN" altLang="en-US" sz="7200" smtClean="0">
              <a:sym typeface="+mn-lt"/>
            </a:endParaRPr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575425" y="5471795"/>
            <a:ext cx="5346065" cy="794385"/>
          </a:xfrm>
        </p:spPr>
        <p:txBody>
          <a:bodyPr>
            <a:normAutofit/>
          </a:bodyPr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ym typeface="+mn-lt"/>
              </a:rPr>
              <a:t>17</a:t>
            </a:r>
            <a:r>
              <a:rPr lang="zh-CN" altLang="en-US" dirty="0">
                <a:sym typeface="+mn-lt"/>
              </a:rPr>
              <a:t>级</a:t>
            </a:r>
            <a:r>
              <a:rPr lang="zh-CN" altLang="en-US" dirty="0">
                <a:sym typeface="+mn-lt"/>
              </a:rPr>
              <a:t>韦国梁</a:t>
            </a:r>
            <a:endParaRPr lang="zh-CN" altLang="en-US" dirty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5240" y="635"/>
            <a:ext cx="12212955" cy="68757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270" y="8890"/>
            <a:ext cx="12182475" cy="68287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65" y="13970"/>
            <a:ext cx="12157075" cy="67798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3495" y="-17780"/>
            <a:ext cx="12230100" cy="68935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835" y="1882140"/>
            <a:ext cx="10514965" cy="4294505"/>
          </a:xfrm>
        </p:spPr>
        <p:txBody>
          <a:bodyPr>
            <a:normAutofit lnSpcReduction="10000"/>
          </a:bodyPr>
          <a:p>
            <a:r>
              <a:rPr lang="zh-CN" altLang="en-US" sz="4000" smtClean="0">
                <a:sym typeface="+mn-ea"/>
              </a:rPr>
              <a:t>综合以上几种情况，</a:t>
            </a:r>
            <a:r>
              <a:rPr lang="en-US" altLang="zh-CN" sz="4000" smtClean="0">
                <a:sym typeface="+mn-ea"/>
              </a:rPr>
              <a:t>i&gt;0</a:t>
            </a:r>
            <a:r>
              <a:rPr lang="zh-CN" altLang="en-US" sz="4000" smtClean="0">
                <a:sym typeface="+mn-ea"/>
              </a:rPr>
              <a:t>且</a:t>
            </a:r>
            <a:r>
              <a:rPr lang="en-US" altLang="zh-CN" sz="4000" smtClean="0">
                <a:sym typeface="+mn-ea"/>
              </a:rPr>
              <a:t>j&gt;0</a:t>
            </a:r>
            <a:r>
              <a:rPr lang="zh-CN" altLang="en-US" sz="4000" smtClean="0">
                <a:sym typeface="+mn-ea"/>
              </a:rPr>
              <a:t>时，</a:t>
            </a:r>
            <a:endParaRPr lang="en-US" altLang="zh-CN" sz="4000" smtClean="0"/>
          </a:p>
          <a:p>
            <a:pPr marL="0" indent="0">
              <a:buNone/>
            </a:pPr>
            <a:r>
              <a:rPr lang="en-US" altLang="zh-CN" sz="4000" smtClean="0">
                <a:sym typeface="+mn-ea"/>
              </a:rPr>
              <a:t>edit(i, j)=min(edit(i-1, j)+1, edit(i,j-1)+1, edit(i-1,j-1)+(A[i]==B[j]?0:1))</a:t>
            </a:r>
            <a:endParaRPr lang="en-US" altLang="zh-CN" smtClean="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471805" y="504190"/>
            <a:ext cx="7832090" cy="61080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700" smtClean="0"/>
              <a:t>void solve()</a:t>
            </a:r>
            <a:endParaRPr lang="en-US" altLang="zh-CN" sz="1700" smtClean="0"/>
          </a:p>
          <a:p>
            <a:r>
              <a:rPr lang="en-US" altLang="zh-CN" sz="1700" smtClean="0"/>
              <a:t>{</a:t>
            </a:r>
            <a:endParaRPr lang="en-US" altLang="zh-CN" sz="1700" smtClean="0"/>
          </a:p>
          <a:p>
            <a:r>
              <a:rPr lang="en-US" altLang="zh-CN" sz="1700" smtClean="0"/>
              <a:t>  char A[L],B[L];</a:t>
            </a:r>
            <a:endParaRPr lang="en-US" altLang="zh-CN" sz="1700" smtClean="0"/>
          </a:p>
          <a:p>
            <a:r>
              <a:rPr lang="en-US" altLang="zh-CN" sz="1700" smtClean="0"/>
              <a:t>  int edit[L][L];</a:t>
            </a:r>
            <a:endParaRPr lang="en-US" altLang="zh-CN" sz="1700" smtClean="0"/>
          </a:p>
          <a:p>
            <a:r>
              <a:rPr lang="en-US" altLang="zh-CN" sz="1700" smtClean="0"/>
              <a:t>  int lena,lenb,i,j;</a:t>
            </a:r>
            <a:endParaRPr lang="en-US" altLang="zh-CN" sz="1700" smtClean="0"/>
          </a:p>
          <a:p>
            <a:r>
              <a:rPr lang="en-US" altLang="zh-CN" sz="1700" smtClean="0"/>
              <a:t>  A[0] = B[0] = ' ';</a:t>
            </a:r>
            <a:endParaRPr lang="en-US" altLang="zh-CN" sz="1700" smtClean="0"/>
          </a:p>
          <a:p>
            <a:r>
              <a:rPr lang="en-US" altLang="zh-CN" sz="1700" smtClean="0"/>
              <a:t>  gets(A+1);</a:t>
            </a:r>
            <a:endParaRPr lang="en-US" altLang="zh-CN" sz="1700" smtClean="0"/>
          </a:p>
          <a:p>
            <a:r>
              <a:rPr lang="en-US" altLang="zh-CN" sz="1700" smtClean="0"/>
              <a:t>  gets(B+1);</a:t>
            </a:r>
            <a:endParaRPr lang="en-US" altLang="zh-CN" sz="1700" smtClean="0"/>
          </a:p>
          <a:p>
            <a:endParaRPr lang="en-US" altLang="zh-CN" sz="1700" smtClean="0"/>
          </a:p>
          <a:p>
            <a:r>
              <a:rPr lang="en-US" altLang="zh-CN" sz="1700" smtClean="0"/>
              <a:t>  lena = strlen(A);</a:t>
            </a:r>
            <a:endParaRPr lang="en-US" altLang="zh-CN" sz="1700" smtClean="0"/>
          </a:p>
          <a:p>
            <a:r>
              <a:rPr lang="en-US" altLang="zh-CN" sz="1700" smtClean="0"/>
              <a:t>  lenb = strlen(B);</a:t>
            </a:r>
            <a:endParaRPr lang="en-US" altLang="zh-CN" sz="1700" smtClean="0"/>
          </a:p>
          <a:p>
            <a:r>
              <a:rPr lang="en-US" altLang="zh-CN" sz="1700" smtClean="0"/>
              <a:t>  edit[0][0] = 0;</a:t>
            </a:r>
            <a:endParaRPr lang="en-US" altLang="zh-CN" sz="1700" smtClean="0"/>
          </a:p>
          <a:p>
            <a:endParaRPr lang="en-US" altLang="zh-CN" sz="1700" smtClean="0"/>
          </a:p>
          <a:p>
            <a:r>
              <a:rPr lang="en-US" altLang="zh-CN" sz="1700" smtClean="0"/>
              <a:t>  for(j=1;j&lt;lenb;j++) edit[0][j] = edit[0][j-1]+1;</a:t>
            </a:r>
            <a:endParaRPr lang="en-US" altLang="zh-CN" sz="1700" smtClean="0"/>
          </a:p>
          <a:p>
            <a:r>
              <a:rPr lang="en-US" altLang="zh-CN" sz="1700" smtClean="0"/>
              <a:t>  for(i=1;i&lt;lena;i++) edit[i][0] = edit[i-1][0]+1;</a:t>
            </a:r>
            <a:endParaRPr lang="en-US" altLang="zh-CN" sz="1700" smtClean="0"/>
          </a:p>
          <a:p>
            <a:r>
              <a:rPr lang="en-US" altLang="zh-CN" sz="1700" smtClean="0"/>
              <a:t>  for(i=1;i&lt;lena;i++)</a:t>
            </a:r>
            <a:endParaRPr lang="en-US" altLang="zh-CN" sz="1700" smtClean="0"/>
          </a:p>
          <a:p>
            <a:r>
              <a:rPr lang="en-US" altLang="zh-CN" sz="1700" smtClean="0"/>
              <a:t>    for(j=1;j&lt;lenb;j++){</a:t>
            </a:r>
            <a:endParaRPr lang="en-US" altLang="zh-CN" sz="1700" smtClean="0"/>
          </a:p>
          <a:p>
            <a:r>
              <a:rPr lang="en-US" altLang="zh-CN" sz="1700" smtClean="0"/>
              <a:t>      edit[i][j] = min3(edit[i-1][j]+1,</a:t>
            </a:r>
            <a:endParaRPr lang="en-US" altLang="zh-CN" sz="1700" smtClean="0"/>
          </a:p>
          <a:p>
            <a:r>
              <a:rPr lang="en-US" altLang="zh-CN" sz="1700"/>
              <a:t> </a:t>
            </a:r>
            <a:r>
              <a:rPr lang="en-US" altLang="zh-CN" sz="1700" smtClean="0"/>
              <a:t>                  edit[i][j-1]+1, </a:t>
            </a:r>
            <a:endParaRPr lang="en-US" altLang="zh-CN" sz="1700" smtClean="0"/>
          </a:p>
          <a:p>
            <a:r>
              <a:rPr lang="en-US" altLang="zh-CN" sz="1700" smtClean="0"/>
              <a:t>                   edit[i-1][j-1]+(A[i]==B[j]?0:1));</a:t>
            </a:r>
            <a:endParaRPr lang="en-US" altLang="zh-CN" sz="1700" smtClean="0"/>
          </a:p>
          <a:p>
            <a:r>
              <a:rPr lang="en-US" altLang="zh-CN" sz="1700" smtClean="0"/>
              <a:t>		}</a:t>
            </a:r>
            <a:endParaRPr lang="en-US" altLang="zh-CN" sz="1700" smtClean="0"/>
          </a:p>
          <a:p>
            <a:r>
              <a:rPr lang="en-US" altLang="zh-CN" sz="1700" smtClean="0"/>
              <a:t>	printf("%d\n",edit[lena-1][lenb-1]);</a:t>
            </a:r>
            <a:endParaRPr lang="en-US" altLang="zh-CN" sz="1700" smtClean="0"/>
          </a:p>
          <a:p>
            <a:r>
              <a:rPr lang="en-US" altLang="zh-CN" sz="1700" smtClean="0"/>
              <a:t>}</a:t>
            </a:r>
            <a:endParaRPr lang="zh-CN" altLang="en-US" sz="17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400"/>
              <a:t>动态规划基本思路</a:t>
            </a:r>
            <a:endParaRPr lang="zh-CN" altLang="en-US" sz="5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/>
              <a:t>确定分解形式</a:t>
            </a:r>
            <a:endParaRPr lang="zh-CN" altLang="en-US" sz="4000"/>
          </a:p>
          <a:p>
            <a:r>
              <a:rPr lang="zh-CN" altLang="en-US" sz="4000"/>
              <a:t>进行边界设计</a:t>
            </a:r>
            <a:endParaRPr lang="zh-CN" altLang="en-US" sz="4000"/>
          </a:p>
          <a:p>
            <a:r>
              <a:rPr lang="zh-CN" altLang="en-US" sz="4000"/>
              <a:t>进行转移设计（核心）</a:t>
            </a:r>
            <a:endParaRPr lang="zh-CN" altLang="en-US" sz="4000"/>
          </a:p>
          <a:p>
            <a:r>
              <a:rPr lang="zh-CN" altLang="en-US" sz="4000"/>
              <a:t>进行函数实现（递归，递推）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925" y="60325"/>
            <a:ext cx="7510145" cy="65347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147050" y="817245"/>
            <a:ext cx="370649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3034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数字拆分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 2014年编程实践课程第三次上机考试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题目分析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数据量大，需要特殊处理</a:t>
            </a:r>
            <a:endParaRPr lang="zh-CN" altLang="en-US"/>
          </a:p>
          <a:p>
            <a:r>
              <a:rPr lang="zh-CN" altLang="en-US"/>
              <a:t>可以暴力骗分</a:t>
            </a:r>
            <a:endParaRPr lang="zh-CN" altLang="en-US"/>
          </a:p>
          <a:p>
            <a:r>
              <a:rPr lang="zh-CN" altLang="en-US"/>
              <a:t>构建转移方程</a:t>
            </a:r>
            <a:endParaRPr lang="zh-CN" altLang="en-US"/>
          </a:p>
          <a:p>
            <a:r>
              <a:rPr lang="zh-CN" altLang="en-US"/>
              <a:t>long GetPartitionCount(int n, int max)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n</a:t>
            </a:r>
            <a:r>
              <a:rPr lang="zh-CN" altLang="en-US"/>
              <a:t>为当前需要拆分的数据</a:t>
            </a:r>
            <a:endParaRPr lang="zh-CN" altLang="en-US"/>
          </a:p>
          <a:p>
            <a:r>
              <a:rPr lang="en-US" altLang="zh-CN"/>
              <a:t>max</a:t>
            </a:r>
            <a:r>
              <a:rPr lang="zh-CN" altLang="en-US"/>
              <a:t>为当前拆分中可能存在的最大的数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" y="675005"/>
            <a:ext cx="8114665" cy="59912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77630" y="6203950"/>
            <a:ext cx="2599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猜猜结果怎么样？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594725" y="1021080"/>
            <a:ext cx="298259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边界条件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如果可能存在的最大拆分数大于这个数，则此最大拆分数一定不存在，实际最大拆分数应该小于当前数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最大拆分数等于当前数，分两种情况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数大于拆分数，相当于包含最大拆分数和不包含的两种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需求反馈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43200" y="504190"/>
            <a:ext cx="8610600" cy="620839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8507730" y="3233420"/>
            <a:ext cx="2041525" cy="55245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642350" y="2916555"/>
            <a:ext cx="1821815" cy="21971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580120" y="5026660"/>
            <a:ext cx="309245" cy="20320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2512060"/>
            <a:ext cx="10515600" cy="2938145"/>
          </a:xfrm>
        </p:spPr>
        <p:txBody>
          <a:bodyPr>
            <a:normAutofit/>
          </a:bodyPr>
          <a:p>
            <a:r>
              <a:rPr lang="zh-CN" altLang="en-US"/>
              <a:t>超时了？？？</a:t>
            </a:r>
            <a:br>
              <a:rPr lang="zh-CN" altLang="en-US"/>
            </a:br>
            <a:r>
              <a:rPr lang="zh-CN" altLang="en-US"/>
              <a:t>原因：重复计算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2905" y="591185"/>
            <a:ext cx="11212195" cy="1501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递推加记忆</a:t>
            </a:r>
            <a:endParaRPr lang="zh-CN" altLang="en-US"/>
          </a:p>
        </p:txBody>
      </p:sp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8755" y="1115695"/>
            <a:ext cx="6664960" cy="47434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65" y="1115695"/>
            <a:ext cx="6176010" cy="50450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递推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2405" y="1260475"/>
            <a:ext cx="7336790" cy="48018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635" y="1511300"/>
            <a:ext cx="7016115" cy="46780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动态规划一般思路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设计状态转移方程</a:t>
            </a:r>
            <a:endParaRPr lang="zh-CN" altLang="en-US"/>
          </a:p>
          <a:p>
            <a:r>
              <a:rPr lang="zh-CN" altLang="en-US"/>
              <a:t>边界填充</a:t>
            </a:r>
            <a:endParaRPr lang="zh-CN" altLang="en-US"/>
          </a:p>
          <a:p>
            <a:r>
              <a:rPr lang="zh-CN" altLang="en-US"/>
              <a:t>递推或递归（记忆执行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补充：</a:t>
            </a:r>
            <a:r>
              <a:rPr lang="en-US" altLang="zh-CN"/>
              <a:t>1182</a:t>
            </a:r>
            <a:r>
              <a:rPr lang="zh-CN" altLang="en-US"/>
              <a:t>现场编程展示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9600"/>
              <a:t>    Thank You</a:t>
            </a:r>
            <a:r>
              <a:rPr lang="zh-CN" altLang="en-US" sz="9600"/>
              <a:t>！</a:t>
            </a:r>
            <a:endParaRPr lang="zh-CN" altLang="en-US" sz="96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通过</a:t>
            </a:r>
            <a:r>
              <a:rPr lang="zh-CN" altLang="en-US"/>
              <a:t>技巧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72210"/>
            <a:ext cx="10515600" cy="5695950"/>
          </a:xfrm>
        </p:spPr>
        <p:txBody>
          <a:bodyPr/>
          <a:p>
            <a:r>
              <a:rPr lang="zh-CN" altLang="en-US"/>
              <a:t>考前：</a:t>
            </a:r>
            <a:endParaRPr lang="zh-CN" altLang="en-US"/>
          </a:p>
          <a:p>
            <a:r>
              <a:rPr lang="zh-CN" altLang="en-US"/>
              <a:t>放松心态，早睡早起，吃好早饭，轻松面对</a:t>
            </a:r>
            <a:endParaRPr lang="zh-CN" altLang="en-US"/>
          </a:p>
          <a:p>
            <a:r>
              <a:rPr lang="zh-CN" altLang="en-US"/>
              <a:t>准备必要的模板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考中：</a:t>
            </a:r>
            <a:endParaRPr lang="zh-CN" altLang="en-US"/>
          </a:p>
          <a:p>
            <a:r>
              <a:rPr lang="zh-CN" altLang="en-US"/>
              <a:t>大胆尝试（不会就暴力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勤于思考</a:t>
            </a:r>
            <a:endParaRPr lang="zh-CN" altLang="en-US"/>
          </a:p>
          <a:p>
            <a:r>
              <a:rPr lang="zh-CN" altLang="en-US"/>
              <a:t>耐心检查（很多情况可能就错了一点点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考后：</a:t>
            </a:r>
            <a:endParaRPr lang="zh-CN" altLang="en-US"/>
          </a:p>
          <a:p>
            <a:r>
              <a:rPr lang="zh-CN" altLang="en-US"/>
              <a:t>反思自己不会的经典题，准备下次再战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大胆猜题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必考类：</a:t>
            </a:r>
            <a:endParaRPr lang="zh-CN" altLang="en-US"/>
          </a:p>
          <a:p>
            <a:r>
              <a:rPr lang="zh-CN" altLang="en-US"/>
              <a:t>排序</a:t>
            </a:r>
            <a:endParaRPr lang="zh-CN" altLang="en-US"/>
          </a:p>
          <a:p>
            <a:r>
              <a:rPr lang="zh-CN" altLang="en-US"/>
              <a:t>字符串操作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大概率类：</a:t>
            </a:r>
            <a:endParaRPr lang="zh-CN" altLang="en-US"/>
          </a:p>
          <a:p>
            <a:r>
              <a:rPr lang="zh-CN" altLang="en-US"/>
              <a:t>大整数，进制转换等模板</a:t>
            </a:r>
            <a:endParaRPr lang="zh-CN" altLang="en-US"/>
          </a:p>
          <a:p>
            <a:r>
              <a:rPr lang="zh-CN" altLang="en-US"/>
              <a:t>模拟题（一定要克服障碍读懂题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动态规划（贪心，</a:t>
            </a:r>
            <a:r>
              <a:rPr lang="en-US" altLang="zh-CN"/>
              <a:t>dp</a:t>
            </a:r>
            <a:r>
              <a:rPr lang="zh-CN" altLang="en-US"/>
              <a:t>）（一般为压轴，可尝试暴力骗分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中等概率</a:t>
            </a:r>
            <a:r>
              <a:rPr lang="en-US" altLang="zh-CN"/>
              <a:t>:</a:t>
            </a:r>
            <a:endParaRPr lang="en-US" altLang="zh-CN"/>
          </a:p>
          <a:p>
            <a:r>
              <a:rPr lang="zh-CN" altLang="en-US"/>
              <a:t>签到送分题（注意读题，细心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引用自王丽萍老师</a:t>
            </a:r>
            <a:r>
              <a:rPr lang="en-US" altLang="zh-CN"/>
              <a:t>ppt                                    </a:t>
            </a:r>
            <a:r>
              <a:rPr lang="zh-CN" altLang="en-US"/>
              <a:t>特此鸣谢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4000" smtClean="0">
                <a:sym typeface="+mn-ea"/>
              </a:rPr>
              <a:t>动态规划</a:t>
            </a:r>
            <a:r>
              <a:rPr lang="en-US" altLang="zh-CN" sz="4000" smtClean="0">
                <a:sym typeface="+mn-ea"/>
              </a:rPr>
              <a:t>(dynamic programming)</a:t>
            </a:r>
            <a:endParaRPr lang="en-US" altLang="zh-CN" sz="4000" smtClean="0">
              <a:sym typeface="+mn-ea"/>
            </a:endParaRPr>
          </a:p>
          <a:p>
            <a:endParaRPr lang="en-US" altLang="zh-CN" sz="4000" smtClean="0">
              <a:sym typeface="+mn-ea"/>
            </a:endParaRPr>
          </a:p>
          <a:p>
            <a:endParaRPr lang="en-US" altLang="zh-CN" sz="4000" smtClean="0">
              <a:sym typeface="+mn-ea"/>
            </a:endParaRPr>
          </a:p>
          <a:p>
            <a:r>
              <a:rPr lang="zh-CN" altLang="en-US" sz="4000" smtClean="0">
                <a:sym typeface="+mn-ea"/>
              </a:rPr>
              <a:t>是一种解决复杂问题最优解的策略。它的基本思路就是：将一个复杂的最优解问题分解成一系列较为简单的最优解问题，再将较为简单的的最优解问题进一步分解，直到可以一眼看出最优解为止。</a:t>
            </a:r>
            <a:endParaRPr lang="zh-CN" altLang="en-US" sz="4000"/>
          </a:p>
          <a:p>
            <a:endParaRPr lang="zh-CN" altLang="en-US" sz="40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一道经典题目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57505" indent="-357505" algn="just" eaLnBrk="1" hangingPunct="1">
              <a:buFontTx/>
              <a:buNone/>
            </a:pPr>
            <a:r>
              <a:rPr lang="zh-CN" altLang="en-US" smtClean="0">
                <a:sym typeface="+mn-ea"/>
              </a:rPr>
              <a:t>编辑距离：</a:t>
            </a:r>
            <a:endParaRPr lang="zh-CN" altLang="en-US" smtClean="0"/>
          </a:p>
          <a:p>
            <a:pPr marL="357505" indent="-357505" algn="just" eaLnBrk="1" hangingPunct="1">
              <a:buFontTx/>
              <a:buNone/>
            </a:pPr>
            <a:r>
              <a:rPr lang="zh-CN" altLang="en-US" smtClean="0">
                <a:sym typeface="+mn-ea"/>
              </a:rPr>
              <a:t>   有</a:t>
            </a:r>
            <a:r>
              <a:rPr lang="zh-CN" altLang="en-US">
                <a:sym typeface="+mn-ea"/>
              </a:rPr>
              <a:t>两个字符串（仅有英文小写字母组成）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。我们可以通过一些操作将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修改成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。操作有三种：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修改一个字母，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删除一个字母，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插入一个字母</a:t>
            </a:r>
            <a:r>
              <a:rPr lang="zh-CN" altLang="en-US" smtClean="0">
                <a:sym typeface="+mn-ea"/>
              </a:rPr>
              <a:t>。</a:t>
            </a:r>
            <a:endParaRPr lang="en-US" altLang="zh-CN" smtClean="0"/>
          </a:p>
          <a:p>
            <a:pPr marL="357505" indent="-357505" algn="just" eaLnBrk="1" hangingPunct="1">
              <a:buFontTx/>
              <a:buNone/>
            </a:pPr>
            <a:endParaRPr lang="en-US" altLang="zh-CN"/>
          </a:p>
          <a:p>
            <a:pPr marL="357505" indent="-357505" algn="just" eaLnBrk="1" hangingPunct="1">
              <a:buFontTx/>
              <a:buNone/>
            </a:pPr>
            <a:r>
              <a:rPr lang="zh-CN" altLang="en-US" smtClean="0">
                <a:sym typeface="+mn-ea"/>
              </a:rPr>
              <a:t>现在</a:t>
            </a:r>
            <a:r>
              <a:rPr lang="zh-CN" altLang="en-US">
                <a:sym typeface="+mn-ea"/>
              </a:rPr>
              <a:t>定义编辑距离为将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通过上述操作修改成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的最少次数。</a:t>
            </a:r>
            <a:endParaRPr lang="zh-CN" altLang="en-US" smtClean="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mtClean="0">
                <a:sym typeface="+mn-ea"/>
              </a:rPr>
              <a:t>假设字符串</a:t>
            </a:r>
            <a:r>
              <a:rPr lang="en-US" altLang="zh-CN" smtClean="0">
                <a:sym typeface="+mn-ea"/>
              </a:rPr>
              <a:t>A,B</a:t>
            </a:r>
            <a:r>
              <a:rPr lang="zh-CN" altLang="en-US" smtClean="0">
                <a:sym typeface="+mn-ea"/>
              </a:rPr>
              <a:t>的长度分别为</a:t>
            </a:r>
            <a:r>
              <a:rPr lang="en-US" altLang="zh-CN" smtClean="0">
                <a:sym typeface="+mn-ea"/>
              </a:rPr>
              <a:t>m,n</a:t>
            </a:r>
            <a:endParaRPr lang="en-US" altLang="zh-CN" smtClean="0"/>
          </a:p>
          <a:p>
            <a:r>
              <a:rPr lang="en-US" altLang="zh-CN" smtClean="0">
                <a:sym typeface="+mn-ea"/>
              </a:rPr>
              <a:t>edit(i,j)</a:t>
            </a:r>
            <a:r>
              <a:rPr lang="zh-CN" altLang="en-US" smtClean="0">
                <a:sym typeface="+mn-ea"/>
              </a:rPr>
              <a:t>为子串</a:t>
            </a:r>
            <a:r>
              <a:rPr lang="en-US" altLang="zh-CN" smtClean="0">
                <a:sym typeface="+mn-ea"/>
              </a:rPr>
              <a:t>A[1,…,i]</a:t>
            </a:r>
            <a:r>
              <a:rPr lang="zh-CN" altLang="en-US" smtClean="0">
                <a:sym typeface="+mn-ea"/>
              </a:rPr>
              <a:t>到</a:t>
            </a:r>
            <a:r>
              <a:rPr lang="en-US" altLang="zh-CN" smtClean="0">
                <a:sym typeface="+mn-ea"/>
              </a:rPr>
              <a:t>B[1,…,j]</a:t>
            </a:r>
            <a:r>
              <a:rPr lang="zh-CN" altLang="en-US" smtClean="0">
                <a:sym typeface="+mn-ea"/>
              </a:rPr>
              <a:t>的编辑距离</a:t>
            </a:r>
            <a:endParaRPr lang="en-US" altLang="zh-CN" smtClean="0"/>
          </a:p>
          <a:p>
            <a:r>
              <a:rPr lang="zh-CN" altLang="en-US" smtClean="0">
                <a:sym typeface="+mn-ea"/>
              </a:rPr>
              <a:t>从</a:t>
            </a:r>
            <a:r>
              <a:rPr lang="en-US" altLang="zh-CN" smtClean="0">
                <a:sym typeface="+mn-ea"/>
              </a:rPr>
              <a:t>i=j=0</a:t>
            </a:r>
            <a:r>
              <a:rPr lang="zh-CN" altLang="en-US" smtClean="0">
                <a:sym typeface="+mn-ea"/>
              </a:rPr>
              <a:t>开始依次计算</a:t>
            </a:r>
            <a:r>
              <a:rPr lang="en-US" altLang="zh-CN">
                <a:sym typeface="+mn-ea"/>
              </a:rPr>
              <a:t>edit(i,j</a:t>
            </a:r>
            <a:r>
              <a:rPr lang="en-US" altLang="zh-CN" smtClean="0">
                <a:sym typeface="+mn-ea"/>
              </a:rPr>
              <a:t>)</a:t>
            </a:r>
            <a:r>
              <a:rPr lang="zh-CN" altLang="en-US" smtClean="0">
                <a:sym typeface="+mn-ea"/>
              </a:rPr>
              <a:t>，直到</a:t>
            </a:r>
            <a:r>
              <a:rPr lang="en-US" altLang="zh-CN" smtClean="0">
                <a:sym typeface="+mn-ea"/>
              </a:rPr>
              <a:t>i=m,j=n</a:t>
            </a:r>
            <a:r>
              <a:rPr lang="zh-CN" altLang="en-US" smtClean="0">
                <a:sym typeface="+mn-ea"/>
              </a:rPr>
              <a:t>即可得到</a:t>
            </a:r>
            <a:r>
              <a:rPr lang="en-US" altLang="zh-CN" smtClean="0">
                <a:sym typeface="+mn-ea"/>
              </a:rPr>
              <a:t>A,B</a:t>
            </a:r>
            <a:r>
              <a:rPr lang="zh-CN" altLang="en-US" smtClean="0">
                <a:sym typeface="+mn-ea"/>
              </a:rPr>
              <a:t>的编辑距离。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>
                <a:sym typeface="+mn-ea"/>
              </a:rPr>
              <a:t>依次求  </a:t>
            </a:r>
            <a:r>
              <a:rPr lang="en-US" altLang="zh-CN" smtClean="0">
                <a:sym typeface="+mn-ea"/>
              </a:rPr>
              <a:t>edit[0][0], edit[0][1],…,edit[0][</a:t>
            </a:r>
            <a:r>
              <a:rPr lang="en-US" altLang="zh-CN">
                <a:sym typeface="+mn-ea"/>
              </a:rPr>
              <a:t>n],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>
                <a:sym typeface="+mn-ea"/>
              </a:rPr>
              <a:t> </a:t>
            </a:r>
            <a:r>
              <a:rPr lang="en-US" altLang="zh-CN" smtClean="0">
                <a:sym typeface="+mn-ea"/>
              </a:rPr>
              <a:t>                 edit[1][0], </a:t>
            </a:r>
            <a:r>
              <a:rPr lang="en-US" altLang="zh-CN">
                <a:sym typeface="+mn-ea"/>
              </a:rPr>
              <a:t>edit[1</a:t>
            </a:r>
            <a:r>
              <a:rPr lang="en-US" altLang="zh-CN" smtClean="0">
                <a:sym typeface="+mn-ea"/>
              </a:rPr>
              <a:t>][1],…,</a:t>
            </a:r>
            <a:r>
              <a:rPr lang="en-US" altLang="zh-CN">
                <a:sym typeface="+mn-ea"/>
              </a:rPr>
              <a:t>edit[1][n],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</a:t>
            </a:r>
            <a:r>
              <a:rPr lang="en-US" altLang="zh-CN" smtClean="0">
                <a:sym typeface="+mn-ea"/>
              </a:rPr>
              <a:t>              </a:t>
            </a:r>
            <a:r>
              <a:rPr lang="en-US" altLang="zh-CN">
                <a:sym typeface="+mn-ea"/>
              </a:rPr>
              <a:t>edit[2</a:t>
            </a:r>
            <a:r>
              <a:rPr lang="en-US" altLang="zh-CN" smtClean="0">
                <a:sym typeface="+mn-ea"/>
              </a:rPr>
              <a:t>][0], </a:t>
            </a:r>
            <a:r>
              <a:rPr lang="en-US" altLang="zh-CN">
                <a:sym typeface="+mn-ea"/>
              </a:rPr>
              <a:t>edit[2</a:t>
            </a:r>
            <a:r>
              <a:rPr lang="en-US" altLang="zh-CN" smtClean="0">
                <a:sym typeface="+mn-ea"/>
              </a:rPr>
              <a:t>][1],…,</a:t>
            </a:r>
            <a:r>
              <a:rPr lang="en-US" altLang="zh-CN">
                <a:sym typeface="+mn-ea"/>
              </a:rPr>
              <a:t>edit[2][n],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 </a:t>
            </a:r>
            <a:r>
              <a:rPr lang="en-US" altLang="zh-CN" smtClean="0">
                <a:sym typeface="+mn-ea"/>
              </a:rPr>
              <a:t>            </a:t>
            </a:r>
            <a:r>
              <a:rPr lang="en-US" altLang="zh-CN">
                <a:sym typeface="+mn-ea"/>
              </a:rPr>
              <a:t>……,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   </a:t>
            </a:r>
            <a:r>
              <a:rPr lang="en-US" altLang="zh-CN" smtClean="0">
                <a:sym typeface="+mn-ea"/>
              </a:rPr>
              <a:t>         </a:t>
            </a:r>
            <a:r>
              <a:rPr lang="en-US" altLang="zh-CN">
                <a:sym typeface="+mn-ea"/>
              </a:rPr>
              <a:t>edit[m</a:t>
            </a:r>
            <a:r>
              <a:rPr lang="en-US" altLang="zh-CN" smtClean="0">
                <a:sym typeface="+mn-ea"/>
              </a:rPr>
              <a:t>][0], </a:t>
            </a:r>
            <a:r>
              <a:rPr lang="en-US" altLang="zh-CN">
                <a:sym typeface="+mn-ea"/>
              </a:rPr>
              <a:t>edit[m</a:t>
            </a:r>
            <a:r>
              <a:rPr lang="en-US" altLang="zh-CN" smtClean="0">
                <a:sym typeface="+mn-ea"/>
              </a:rPr>
              <a:t>][1],…,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edit[m][n]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如果</a:t>
            </a:r>
            <a:r>
              <a:rPr lang="en-US" altLang="zh-CN">
                <a:sym typeface="+mn-ea"/>
              </a:rPr>
              <a:t>i=0</a:t>
            </a:r>
            <a:r>
              <a:rPr lang="zh-CN" altLang="en-US">
                <a:sym typeface="+mn-ea"/>
              </a:rPr>
              <a:t>且</a:t>
            </a:r>
            <a:r>
              <a:rPr lang="en-US" altLang="zh-CN">
                <a:sym typeface="+mn-ea"/>
              </a:rPr>
              <a:t>j=0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edit(0, 0)=0</a:t>
            </a:r>
            <a:r>
              <a:rPr lang="zh-CN" altLang="en-US">
                <a:sym typeface="+mn-ea"/>
              </a:rPr>
              <a:t>：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两个空字符串的编辑距离为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0</a:t>
            </a:r>
            <a:endParaRPr lang="en-US" altLang="zh-CN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如果</a:t>
            </a:r>
            <a:r>
              <a:rPr lang="en-US" altLang="zh-CN">
                <a:sym typeface="+mn-ea"/>
              </a:rPr>
              <a:t>i=0</a:t>
            </a:r>
            <a:r>
              <a:rPr lang="zh-CN" altLang="en-US">
                <a:sym typeface="+mn-ea"/>
              </a:rPr>
              <a:t>且</a:t>
            </a:r>
            <a:r>
              <a:rPr lang="en-US" altLang="zh-CN">
                <a:sym typeface="+mn-ea"/>
              </a:rPr>
              <a:t>j&gt;0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edit(0, j )=edit(0, j-1)+1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如果</a:t>
            </a:r>
            <a:r>
              <a:rPr lang="en-US" altLang="zh-CN">
                <a:sym typeface="+mn-ea"/>
              </a:rPr>
              <a:t>i&gt;0</a:t>
            </a:r>
            <a:r>
              <a:rPr lang="zh-CN" altLang="en-US">
                <a:sym typeface="+mn-ea"/>
              </a:rPr>
              <a:t>且</a:t>
            </a:r>
            <a:r>
              <a:rPr lang="en-US" altLang="zh-CN">
                <a:sym typeface="+mn-ea"/>
              </a:rPr>
              <a:t>j=0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edit( i, 0 )=edit(i-1, 0)+1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mtClean="0">
                <a:sym typeface="+mn-ea"/>
              </a:rPr>
              <a:t>如果</a:t>
            </a:r>
            <a:r>
              <a:rPr lang="en-US" altLang="zh-CN" smtClean="0">
                <a:sym typeface="+mn-ea"/>
              </a:rPr>
              <a:t>i&gt;0</a:t>
            </a:r>
            <a:r>
              <a:rPr lang="zh-CN" altLang="en-US" smtClean="0">
                <a:sym typeface="+mn-ea"/>
              </a:rPr>
              <a:t>且</a:t>
            </a:r>
            <a:r>
              <a:rPr lang="en-US" altLang="zh-CN" smtClean="0">
                <a:sym typeface="+mn-ea"/>
              </a:rPr>
              <a:t>j&gt;0</a:t>
            </a:r>
            <a:r>
              <a:rPr lang="zh-CN" altLang="en-US" smtClean="0">
                <a:sym typeface="+mn-ea"/>
              </a:rPr>
              <a:t>，分几种情况：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>
                <a:sym typeface="+mn-ea"/>
              </a:rPr>
              <a:t>如果</a:t>
            </a:r>
            <a:r>
              <a:rPr lang="en-US" altLang="zh-CN" smtClean="0">
                <a:sym typeface="+mn-ea"/>
              </a:rPr>
              <a:t>A[i]=B[j]</a:t>
            </a:r>
            <a:r>
              <a:rPr lang="zh-CN" altLang="en-US" smtClean="0">
                <a:sym typeface="+mn-ea"/>
              </a:rPr>
              <a:t>，只需把</a:t>
            </a:r>
            <a:r>
              <a:rPr lang="en-US" altLang="zh-CN" smtClean="0">
                <a:sym typeface="+mn-ea"/>
              </a:rPr>
              <a:t>A[1,…,i-1]</a:t>
            </a:r>
            <a:r>
              <a:rPr lang="zh-CN" altLang="en-US" smtClean="0">
                <a:sym typeface="+mn-ea"/>
              </a:rPr>
              <a:t>变成</a:t>
            </a:r>
            <a:r>
              <a:rPr lang="en-US" altLang="zh-CN" smtClean="0">
                <a:sym typeface="+mn-ea"/>
              </a:rPr>
              <a:t>B[1,…,j-1]</a:t>
            </a:r>
            <a:r>
              <a:rPr lang="zh-CN" altLang="en-US" smtClean="0">
                <a:sym typeface="+mn-ea"/>
              </a:rPr>
              <a:t>。所以，</a:t>
            </a:r>
            <a:endParaRPr lang="zh-CN" altLang="en-US" smtClean="0">
              <a:sym typeface="+mn-ea"/>
            </a:endParaRPr>
          </a:p>
          <a:p>
            <a:pPr>
              <a:buFont typeface="+mj-lt"/>
            </a:pPr>
            <a:r>
              <a:rPr lang="en-US" altLang="zh-CN" smtClean="0">
                <a:sym typeface="+mn-ea"/>
              </a:rPr>
              <a:t>edit(i,j</a:t>
            </a:r>
            <a:r>
              <a:rPr lang="en-US" altLang="zh-CN">
                <a:sym typeface="+mn-ea"/>
              </a:rPr>
              <a:t>)</a:t>
            </a:r>
            <a:r>
              <a:rPr lang="en-US" altLang="zh-CN" smtClean="0">
                <a:sym typeface="+mn-ea"/>
              </a:rPr>
              <a:t> = edit(i-1,j-1</a:t>
            </a:r>
            <a:r>
              <a:rPr lang="en-US" altLang="zh-CN">
                <a:sym typeface="+mn-ea"/>
              </a:rPr>
              <a:t>)</a:t>
            </a:r>
            <a:r>
              <a:rPr lang="zh-CN" altLang="en-US" smtClean="0">
                <a:sym typeface="+mn-ea"/>
              </a:rPr>
              <a:t>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5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58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5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5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58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58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58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58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58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58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5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58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58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58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58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58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58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58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58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58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58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58"/>
</p:tagLst>
</file>

<file path=ppt/tags/tag3.xml><?xml version="1.0" encoding="utf-8"?>
<p:tagLst xmlns:p="http://schemas.openxmlformats.org/presentationml/2006/main">
  <p:tag name="KSO_WM_TEMPLATE_CATEGORY" val="custom"/>
  <p:tag name="KSO_WM_TEMPLATE_INDEX" val="20184545"/>
  <p:tag name="KSO_WM_UNIT_TYPE" val="a"/>
  <p:tag name="KSO_WM_UNIT_INDEX" val="1"/>
  <p:tag name="KSO_WM_UNIT_ID" val="custom20184545_1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RESENTATION_x000B_TEMPLATE"/>
</p:tagLst>
</file>

<file path=ppt/tags/tag4.xml><?xml version="1.0" encoding="utf-8"?>
<p:tagLst xmlns:p="http://schemas.openxmlformats.org/presentationml/2006/main">
  <p:tag name="KSO_WM_TEMPLATE_CATEGORY" val="custom"/>
  <p:tag name="KSO_WM_TEMPLATE_INDEX" val="20184545"/>
  <p:tag name="KSO_WM_UNIT_TYPE" val="b"/>
  <p:tag name="KSO_WM_UNIT_INDEX" val="1"/>
  <p:tag name="KSO_WM_UNIT_ID" val="custom20184545_1*b*1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BEAUTIFY_FLAG" val="#wm#"/>
  <p:tag name="KSO_WM_TAG_VERSION" val="1.0"/>
</p:tagLst>
</file>

<file path=ppt/tags/tag5.xml><?xml version="1.0" encoding="utf-8"?>
<p:tagLst xmlns:p="http://schemas.openxmlformats.org/presentationml/2006/main">
  <p:tag name="KSO_WM_TEMPLATE_CATEGORY" val="custom"/>
  <p:tag name="KSO_WM_TEMPLATE_INDEX" val="160458"/>
  <p:tag name="KSO_WM_TAG_VERSION" val="1.0"/>
  <p:tag name="KSO_WM_SLIDE_ID" val="custom20184545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2、12、14、10、11、13、20、"/>
  <p:tag name="KSO_WM_BEAUTIFY_FLAG" val="#wm#"/>
  <p:tag name="KSO_WM_SLIDE_SUBTYPE" val="pureTxt"/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160458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5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5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58"/>
</p:tagLst>
</file>

<file path=ppt/theme/theme1.xml><?xml version="1.0" encoding="utf-8"?>
<a:theme xmlns:a="http://schemas.openxmlformats.org/drawingml/2006/main" name="A000120140530A64PPBG">
  <a:themeElements>
    <a:clrScheme name="160178.178">
      <a:dk1>
        <a:srgbClr val="3D3F41"/>
      </a:dk1>
      <a:lt1>
        <a:srgbClr val="FFFFFF"/>
      </a:lt1>
      <a:dk2>
        <a:srgbClr val="3D3F41"/>
      </a:dk2>
      <a:lt2>
        <a:srgbClr val="FFFFFF"/>
      </a:lt2>
      <a:accent1>
        <a:srgbClr val="4F5A71"/>
      </a:accent1>
      <a:accent2>
        <a:srgbClr val="6A8F94"/>
      </a:accent2>
      <a:accent3>
        <a:srgbClr val="4E6363"/>
      </a:accent3>
      <a:accent4>
        <a:srgbClr val="8B695B"/>
      </a:accent4>
      <a:accent5>
        <a:srgbClr val="B2C6D2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1893</Words>
  <Application>WPS 演示</Application>
  <PresentationFormat>宽屏</PresentationFormat>
  <Paragraphs>154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黑体</vt:lpstr>
      <vt:lpstr>Courier New</vt:lpstr>
      <vt:lpstr>A000120140530A64PPBG</vt:lpstr>
      <vt:lpstr>PRESENTATION TEMPLATE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hail</cp:lastModifiedBy>
  <cp:revision>3</cp:revision>
  <dcterms:created xsi:type="dcterms:W3CDTF">2018-05-16T12:30:00Z</dcterms:created>
  <dcterms:modified xsi:type="dcterms:W3CDTF">2018-05-17T05:23:54Z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