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67"/>
  </p:notesMasterIdLst>
  <p:sldIdLst>
    <p:sldId id="256" r:id="rId2"/>
    <p:sldId id="333" r:id="rId3"/>
    <p:sldId id="593" r:id="rId4"/>
    <p:sldId id="594" r:id="rId5"/>
    <p:sldId id="532" r:id="rId6"/>
    <p:sldId id="442" r:id="rId7"/>
    <p:sldId id="454" r:id="rId8"/>
    <p:sldId id="455" r:id="rId9"/>
    <p:sldId id="531" r:id="rId10"/>
    <p:sldId id="534" r:id="rId11"/>
    <p:sldId id="533" r:id="rId12"/>
    <p:sldId id="535" r:id="rId13"/>
    <p:sldId id="536" r:id="rId14"/>
    <p:sldId id="537" r:id="rId15"/>
    <p:sldId id="538" r:id="rId16"/>
    <p:sldId id="539" r:id="rId17"/>
    <p:sldId id="601" r:id="rId18"/>
    <p:sldId id="541" r:id="rId19"/>
    <p:sldId id="542" r:id="rId20"/>
    <p:sldId id="605" r:id="rId21"/>
    <p:sldId id="595" r:id="rId22"/>
    <p:sldId id="544" r:id="rId23"/>
    <p:sldId id="545" r:id="rId24"/>
    <p:sldId id="606" r:id="rId25"/>
    <p:sldId id="607" r:id="rId26"/>
    <p:sldId id="547" r:id="rId27"/>
    <p:sldId id="548" r:id="rId28"/>
    <p:sldId id="549" r:id="rId29"/>
    <p:sldId id="550" r:id="rId30"/>
    <p:sldId id="551" r:id="rId31"/>
    <p:sldId id="552" r:id="rId32"/>
    <p:sldId id="553" r:id="rId33"/>
    <p:sldId id="555" r:id="rId34"/>
    <p:sldId id="554" r:id="rId35"/>
    <p:sldId id="556" r:id="rId36"/>
    <p:sldId id="557" r:id="rId37"/>
    <p:sldId id="596" r:id="rId38"/>
    <p:sldId id="559" r:id="rId39"/>
    <p:sldId id="560" r:id="rId40"/>
    <p:sldId id="561" r:id="rId41"/>
    <p:sldId id="562" r:id="rId42"/>
    <p:sldId id="563" r:id="rId43"/>
    <p:sldId id="564" r:id="rId44"/>
    <p:sldId id="565" r:id="rId45"/>
    <p:sldId id="566" r:id="rId46"/>
    <p:sldId id="567" r:id="rId47"/>
    <p:sldId id="568" r:id="rId48"/>
    <p:sldId id="569" r:id="rId49"/>
    <p:sldId id="597" r:id="rId50"/>
    <p:sldId id="598" r:id="rId51"/>
    <p:sldId id="599" r:id="rId52"/>
    <p:sldId id="600" r:id="rId53"/>
    <p:sldId id="570" r:id="rId54"/>
    <p:sldId id="571" r:id="rId55"/>
    <p:sldId id="572" r:id="rId56"/>
    <p:sldId id="573" r:id="rId57"/>
    <p:sldId id="574" r:id="rId58"/>
    <p:sldId id="576" r:id="rId59"/>
    <p:sldId id="577" r:id="rId60"/>
    <p:sldId id="579" r:id="rId61"/>
    <p:sldId id="580" r:id="rId62"/>
    <p:sldId id="581" r:id="rId63"/>
    <p:sldId id="582" r:id="rId64"/>
    <p:sldId id="584" r:id="rId65"/>
    <p:sldId id="585" r:id="rId66"/>
    <p:sldId id="610" r:id="rId67"/>
    <p:sldId id="611" r:id="rId68"/>
    <p:sldId id="612" r:id="rId69"/>
    <p:sldId id="613" r:id="rId70"/>
    <p:sldId id="614" r:id="rId71"/>
    <p:sldId id="615" r:id="rId72"/>
    <p:sldId id="616" r:id="rId73"/>
    <p:sldId id="609" r:id="rId74"/>
    <p:sldId id="586" r:id="rId75"/>
    <p:sldId id="587" r:id="rId76"/>
    <p:sldId id="617" r:id="rId77"/>
    <p:sldId id="618" r:id="rId78"/>
    <p:sldId id="588" r:id="rId79"/>
    <p:sldId id="589" r:id="rId80"/>
    <p:sldId id="485" r:id="rId81"/>
    <p:sldId id="281" r:id="rId82"/>
    <p:sldId id="486" r:id="rId83"/>
    <p:sldId id="487" r:id="rId84"/>
    <p:sldId id="282" r:id="rId85"/>
    <p:sldId id="380" r:id="rId86"/>
    <p:sldId id="488" r:id="rId87"/>
    <p:sldId id="283" r:id="rId88"/>
    <p:sldId id="381" r:id="rId89"/>
    <p:sldId id="590" r:id="rId90"/>
    <p:sldId id="284" r:id="rId91"/>
    <p:sldId id="489" r:id="rId92"/>
    <p:sldId id="285" r:id="rId93"/>
    <p:sldId id="490" r:id="rId94"/>
    <p:sldId id="286" r:id="rId95"/>
    <p:sldId id="491" r:id="rId96"/>
    <p:sldId id="383" r:id="rId97"/>
    <p:sldId id="382" r:id="rId98"/>
    <p:sldId id="492" r:id="rId99"/>
    <p:sldId id="591" r:id="rId100"/>
    <p:sldId id="287" r:id="rId101"/>
    <p:sldId id="300" r:id="rId102"/>
    <p:sldId id="493" r:id="rId103"/>
    <p:sldId id="494" r:id="rId104"/>
    <p:sldId id="495" r:id="rId105"/>
    <p:sldId id="301" r:id="rId106"/>
    <p:sldId id="496" r:id="rId107"/>
    <p:sldId id="497" r:id="rId108"/>
    <p:sldId id="498" r:id="rId109"/>
    <p:sldId id="592" r:id="rId110"/>
    <p:sldId id="499" r:id="rId111"/>
    <p:sldId id="302" r:id="rId112"/>
    <p:sldId id="303" r:id="rId113"/>
    <p:sldId id="500" r:id="rId114"/>
    <p:sldId id="501" r:id="rId115"/>
    <p:sldId id="502" r:id="rId116"/>
    <p:sldId id="503" r:id="rId117"/>
    <p:sldId id="504" r:id="rId118"/>
    <p:sldId id="505" r:id="rId119"/>
    <p:sldId id="506" r:id="rId120"/>
    <p:sldId id="507" r:id="rId121"/>
    <p:sldId id="392" r:id="rId122"/>
    <p:sldId id="508" r:id="rId123"/>
    <p:sldId id="391" r:id="rId124"/>
    <p:sldId id="509" r:id="rId125"/>
    <p:sldId id="390" r:id="rId126"/>
    <p:sldId id="304" r:id="rId127"/>
    <p:sldId id="510" r:id="rId128"/>
    <p:sldId id="305" r:id="rId129"/>
    <p:sldId id="511" r:id="rId130"/>
    <p:sldId id="395" r:id="rId131"/>
    <p:sldId id="512" r:id="rId132"/>
    <p:sldId id="321" r:id="rId133"/>
    <p:sldId id="306" r:id="rId134"/>
    <p:sldId id="513" r:id="rId135"/>
    <p:sldId id="514" r:id="rId136"/>
    <p:sldId id="515" r:id="rId137"/>
    <p:sldId id="307" r:id="rId138"/>
    <p:sldId id="516" r:id="rId139"/>
    <p:sldId id="397" r:id="rId140"/>
    <p:sldId id="398" r:id="rId141"/>
    <p:sldId id="308" r:id="rId142"/>
    <p:sldId id="309" r:id="rId143"/>
    <p:sldId id="517" r:id="rId144"/>
    <p:sldId id="518" r:id="rId145"/>
    <p:sldId id="519" r:id="rId146"/>
    <p:sldId id="310" r:id="rId147"/>
    <p:sldId id="520" r:id="rId148"/>
    <p:sldId id="521" r:id="rId149"/>
    <p:sldId id="522" r:id="rId150"/>
    <p:sldId id="311" r:id="rId151"/>
    <p:sldId id="523" r:id="rId152"/>
    <p:sldId id="400" r:id="rId153"/>
    <p:sldId id="401" r:id="rId154"/>
    <p:sldId id="524" r:id="rId155"/>
    <p:sldId id="525" r:id="rId156"/>
    <p:sldId id="526" r:id="rId157"/>
    <p:sldId id="527" r:id="rId158"/>
    <p:sldId id="445" r:id="rId159"/>
    <p:sldId id="312" r:id="rId160"/>
    <p:sldId id="528" r:id="rId161"/>
    <p:sldId id="316" r:id="rId162"/>
    <p:sldId id="317" r:id="rId163"/>
    <p:sldId id="529" r:id="rId164"/>
    <p:sldId id="530" r:id="rId165"/>
    <p:sldId id="259" r:id="rId166"/>
  </p:sldIdLst>
  <p:sldSz cx="12192000" cy="6858000"/>
  <p:notesSz cx="6858000" cy="9144000"/>
  <p:defaultTextStyle>
    <a:defPPr>
      <a:defRPr lang="zh-CN"/>
    </a:defPPr>
    <a:lvl1pPr algn="l" rtl="0" fontAlgn="base">
      <a:spcBef>
        <a:spcPct val="0"/>
      </a:spcBef>
      <a:spcAft>
        <a:spcPct val="0"/>
      </a:spcAft>
      <a:defRPr kumimoji="1" kern="1200">
        <a:solidFill>
          <a:schemeClr val="tx1"/>
        </a:solidFill>
        <a:latin typeface="方正兰亭纤黑_GBK" charset="-122"/>
        <a:ea typeface="方正兰亭纤黑_GBK" charset="-122"/>
        <a:cs typeface="+mn-cs"/>
      </a:defRPr>
    </a:lvl1pPr>
    <a:lvl2pPr marL="457200" algn="l" rtl="0" fontAlgn="base">
      <a:spcBef>
        <a:spcPct val="0"/>
      </a:spcBef>
      <a:spcAft>
        <a:spcPct val="0"/>
      </a:spcAft>
      <a:defRPr kumimoji="1" kern="1200">
        <a:solidFill>
          <a:schemeClr val="tx1"/>
        </a:solidFill>
        <a:latin typeface="方正兰亭纤黑_GBK" charset="-122"/>
        <a:ea typeface="方正兰亭纤黑_GBK" charset="-122"/>
        <a:cs typeface="+mn-cs"/>
      </a:defRPr>
    </a:lvl2pPr>
    <a:lvl3pPr marL="914400" algn="l" rtl="0" fontAlgn="base">
      <a:spcBef>
        <a:spcPct val="0"/>
      </a:spcBef>
      <a:spcAft>
        <a:spcPct val="0"/>
      </a:spcAft>
      <a:defRPr kumimoji="1" kern="1200">
        <a:solidFill>
          <a:schemeClr val="tx1"/>
        </a:solidFill>
        <a:latin typeface="方正兰亭纤黑_GBK" charset="-122"/>
        <a:ea typeface="方正兰亭纤黑_GBK" charset="-122"/>
        <a:cs typeface="+mn-cs"/>
      </a:defRPr>
    </a:lvl3pPr>
    <a:lvl4pPr marL="1371600" algn="l" rtl="0" fontAlgn="base">
      <a:spcBef>
        <a:spcPct val="0"/>
      </a:spcBef>
      <a:spcAft>
        <a:spcPct val="0"/>
      </a:spcAft>
      <a:defRPr kumimoji="1" kern="1200">
        <a:solidFill>
          <a:schemeClr val="tx1"/>
        </a:solidFill>
        <a:latin typeface="方正兰亭纤黑_GBK" charset="-122"/>
        <a:ea typeface="方正兰亭纤黑_GBK" charset="-122"/>
        <a:cs typeface="+mn-cs"/>
      </a:defRPr>
    </a:lvl4pPr>
    <a:lvl5pPr marL="1828800" algn="l" rtl="0" fontAlgn="base">
      <a:spcBef>
        <a:spcPct val="0"/>
      </a:spcBef>
      <a:spcAft>
        <a:spcPct val="0"/>
      </a:spcAft>
      <a:defRPr kumimoji="1" kern="1200">
        <a:solidFill>
          <a:schemeClr val="tx1"/>
        </a:solidFill>
        <a:latin typeface="方正兰亭纤黑_GBK" charset="-122"/>
        <a:ea typeface="方正兰亭纤黑_GBK" charset="-122"/>
        <a:cs typeface="+mn-cs"/>
      </a:defRPr>
    </a:lvl5pPr>
    <a:lvl6pPr marL="2286000" algn="l" defTabSz="914400" rtl="0" eaLnBrk="1" latinLnBrk="0" hangingPunct="1">
      <a:defRPr kumimoji="1" kern="1200">
        <a:solidFill>
          <a:schemeClr val="tx1"/>
        </a:solidFill>
        <a:latin typeface="方正兰亭纤黑_GBK" charset="-122"/>
        <a:ea typeface="方正兰亭纤黑_GBK" charset="-122"/>
        <a:cs typeface="+mn-cs"/>
      </a:defRPr>
    </a:lvl6pPr>
    <a:lvl7pPr marL="2743200" algn="l" defTabSz="914400" rtl="0" eaLnBrk="1" latinLnBrk="0" hangingPunct="1">
      <a:defRPr kumimoji="1" kern="1200">
        <a:solidFill>
          <a:schemeClr val="tx1"/>
        </a:solidFill>
        <a:latin typeface="方正兰亭纤黑_GBK" charset="-122"/>
        <a:ea typeface="方正兰亭纤黑_GBK" charset="-122"/>
        <a:cs typeface="+mn-cs"/>
      </a:defRPr>
    </a:lvl7pPr>
    <a:lvl8pPr marL="3200400" algn="l" defTabSz="914400" rtl="0" eaLnBrk="1" latinLnBrk="0" hangingPunct="1">
      <a:defRPr kumimoji="1" kern="1200">
        <a:solidFill>
          <a:schemeClr val="tx1"/>
        </a:solidFill>
        <a:latin typeface="方正兰亭纤黑_GBK" charset="-122"/>
        <a:ea typeface="方正兰亭纤黑_GBK" charset="-122"/>
        <a:cs typeface="+mn-cs"/>
      </a:defRPr>
    </a:lvl8pPr>
    <a:lvl9pPr marL="3657600" algn="l" defTabSz="914400" rtl="0" eaLnBrk="1" latinLnBrk="0" hangingPunct="1">
      <a:defRPr kumimoji="1" kern="1200">
        <a:solidFill>
          <a:schemeClr val="tx1"/>
        </a:solidFill>
        <a:latin typeface="方正兰亭纤黑_GBK" charset="-122"/>
        <a:ea typeface="方正兰亭纤黑_GBK"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1783">
          <p15:clr>
            <a:srgbClr val="A4A3A4"/>
          </p15:clr>
        </p15:guide>
        <p15:guide id="3" orient="horz" pos="414">
          <p15:clr>
            <a:srgbClr val="A4A3A4"/>
          </p15:clr>
        </p15:guide>
        <p15:guide id="4" orient="horz" pos="3929">
          <p15:clr>
            <a:srgbClr val="A4A3A4"/>
          </p15:clr>
        </p15:guide>
        <p15:guide id="5" orient="horz" pos="3702">
          <p15:clr>
            <a:srgbClr val="A4A3A4"/>
          </p15:clr>
        </p15:guide>
        <p15:guide id="6" orient="horz" pos="1774">
          <p15:clr>
            <a:srgbClr val="A4A3A4"/>
          </p15:clr>
        </p15:guide>
        <p15:guide id="7" pos="3840">
          <p15:clr>
            <a:srgbClr val="A4A3A4"/>
          </p15:clr>
        </p15:guide>
        <p15:guide id="8" pos="7008">
          <p15:clr>
            <a:srgbClr val="A4A3A4"/>
          </p15:clr>
        </p15:guide>
        <p15:guide id="9" pos="6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FFFFFF"/>
    <a:srgbClr val="FBFBFB"/>
    <a:srgbClr val="3A4144"/>
    <a:srgbClr val="373737"/>
    <a:srgbClr val="272727"/>
    <a:srgbClr val="FFE401"/>
    <a:srgbClr val="E0C606"/>
    <a:srgbClr val="ECD600"/>
    <a:srgbClr val="F6D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02" autoAdjust="0"/>
    <p:restoredTop sz="71495" autoAdjust="0"/>
  </p:normalViewPr>
  <p:slideViewPr>
    <p:cSldViewPr snapToGrid="0">
      <p:cViewPr varScale="1">
        <p:scale>
          <a:sx n="81" d="100"/>
          <a:sy n="81" d="100"/>
        </p:scale>
        <p:origin x="1650" y="90"/>
      </p:cViewPr>
      <p:guideLst>
        <p:guide orient="horz" pos="2160"/>
        <p:guide orient="horz" pos="1783"/>
        <p:guide orient="horz" pos="414"/>
        <p:guide orient="horz" pos="3929"/>
        <p:guide orient="horz" pos="3702"/>
        <p:guide orient="horz" pos="1774"/>
        <p:guide pos="3840"/>
        <p:guide pos="7008"/>
        <p:guide pos="665"/>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kumimoji="0" sz="1200">
                <a:latin typeface="Calibri" panose="020F0502020204030204" pitchFamily="34" charset="0"/>
                <a:ea typeface="宋体" panose="02010600030101010101" pitchFamily="2" charset="-122"/>
              </a:defRPr>
            </a:lvl1pPr>
          </a:lstStyle>
          <a:p>
            <a:fld id="{DA87315D-F6C3-42A2-920C-B2C84AD5BFA9}" type="datetimeFigureOut">
              <a:rPr lang="zh-CN" altLang="en-US"/>
              <a:pPr/>
              <a:t>2018/9/26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kumimoji="0" sz="1200">
                <a:latin typeface="Calibri" panose="020F0502020204030204" pitchFamily="34" charset="0"/>
                <a:ea typeface="宋体" panose="02010600030101010101" pitchFamily="2" charset="-122"/>
              </a:defRPr>
            </a:lvl1pPr>
          </a:lstStyle>
          <a:p>
            <a:fld id="{D0BB74B8-3B4E-425E-8091-927D08A6EF3A}" type="slidenum">
              <a:rPr lang="zh-CN" altLang="en-US"/>
              <a:pPr/>
              <a:t>‹#›</a:t>
            </a:fld>
            <a:endParaRPr lang="zh-CN" altLang="en-US"/>
          </a:p>
        </p:txBody>
      </p:sp>
    </p:spTree>
    <p:extLst>
      <p:ext uri="{BB962C8B-B14F-4D97-AF65-F5344CB8AC3E}">
        <p14:creationId xmlns:p14="http://schemas.microsoft.com/office/powerpoint/2010/main" val="295069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mn-ea"/>
        <a:cs typeface="+mn-cs"/>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44.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45.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47.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48.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49.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50.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51.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52.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53.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54.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55.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56.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58.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59.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60.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61.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62.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63.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65.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66.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66.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67.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67.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68.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68.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69.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70.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71.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72.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72.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73.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73.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74.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74.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75.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75.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76.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76.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77.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77.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78.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78.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79.xml.rels><?xml version="1.0" encoding="UTF-8" standalone="yes"?>
<Relationships xmlns="http://schemas.openxmlformats.org/package/2006/relationships"><Relationship Id="rId3" Type="http://schemas.openxmlformats.org/officeDocument/2006/relationships/hyperlink" Target="https://baike.baidu.com/item/%E5%93%B2%E5%AD%A6" TargetMode="External"/><Relationship Id="rId7" Type="http://schemas.openxmlformats.org/officeDocument/2006/relationships/hyperlink" Target="https://baike.baidu.com/item/%E5%85%B4%E8%B6%A3/32921" TargetMode="External"/><Relationship Id="rId2" Type="http://schemas.openxmlformats.org/officeDocument/2006/relationships/slide" Target="../slides/slide79.xml"/><Relationship Id="rId1" Type="http://schemas.openxmlformats.org/officeDocument/2006/relationships/notesMaster" Target="../notesMasters/notesMaster1.xml"/><Relationship Id="rId6" Type="http://schemas.openxmlformats.org/officeDocument/2006/relationships/hyperlink" Target="https://baike.baidu.com/item/%E5%9B%A0%E7%B4%A0" TargetMode="External"/><Relationship Id="rId5" Type="http://schemas.openxmlformats.org/officeDocument/2006/relationships/hyperlink" Target="https://baike.baidu.com/item/%E6%8E%A8%E7%90%86" TargetMode="External"/><Relationship Id="rId4" Type="http://schemas.openxmlformats.org/officeDocument/2006/relationships/hyperlink" Target="https://baike.baidu.com/item/%E8%AE%A4%E8%AF%86%E8%AE%BA"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kumimoji="0" lang="zh-CN" altLang="en-US" dirty="0"/>
          </a:p>
        </p:txBody>
      </p:sp>
      <p:sp>
        <p:nvSpPr>
          <p:cNvPr id="3686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fld id="{25CD923D-3BE0-473E-9F0A-2C84AB39BD3D}" type="slidenum">
              <a:rPr kumimoji="0" lang="zh-CN" altLang="en-US">
                <a:latin typeface="Calibri" panose="020F0502020204030204" pitchFamily="34" charset="0"/>
                <a:ea typeface="宋体" panose="02010600030101010101" pitchFamily="2" charset="-122"/>
              </a:rPr>
              <a:pPr/>
              <a:t>1</a:t>
            </a:fld>
            <a:endParaRPr kumimoji="0"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55128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976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427BD3EE-D9B1-479D-A885-ADDBE9988C3E}"/>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76229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kumimoji="0" lang="zh-CN" altLang="en-US" dirty="0"/>
          </a:p>
        </p:txBody>
      </p:sp>
      <p:sp>
        <p:nvSpPr>
          <p:cNvPr id="37891"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fld id="{8B796296-29C6-434C-BDF8-73D030F5D2EB}" type="slidenum">
              <a:rPr kumimoji="0" lang="zh-CN" altLang="en-US">
                <a:latin typeface="Calibri" panose="020F0502020204030204" pitchFamily="34" charset="0"/>
                <a:ea typeface="宋体" panose="02010600030101010101" pitchFamily="2" charset="-122"/>
              </a:rPr>
              <a:pPr/>
              <a:t>12</a:t>
            </a:fld>
            <a:endParaRPr kumimoji="0"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667367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14</a:t>
            </a:fld>
            <a:endParaRPr lang="zh-CN" altLang="en-US"/>
          </a:p>
        </p:txBody>
      </p:sp>
    </p:spTree>
    <p:extLst>
      <p:ext uri="{BB962C8B-B14F-4D97-AF65-F5344CB8AC3E}">
        <p14:creationId xmlns:p14="http://schemas.microsoft.com/office/powerpoint/2010/main" val="1855764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15</a:t>
            </a:fld>
            <a:endParaRPr lang="zh-CN" altLang="en-US"/>
          </a:p>
        </p:txBody>
      </p:sp>
    </p:spTree>
    <p:extLst>
      <p:ext uri="{BB962C8B-B14F-4D97-AF65-F5344CB8AC3E}">
        <p14:creationId xmlns:p14="http://schemas.microsoft.com/office/powerpoint/2010/main" val="119222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16</a:t>
            </a:fld>
            <a:endParaRPr lang="zh-CN" altLang="en-US"/>
          </a:p>
        </p:txBody>
      </p:sp>
    </p:spTree>
    <p:extLst>
      <p:ext uri="{BB962C8B-B14F-4D97-AF65-F5344CB8AC3E}">
        <p14:creationId xmlns:p14="http://schemas.microsoft.com/office/powerpoint/2010/main" val="1065491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17</a:t>
            </a:fld>
            <a:endParaRPr lang="zh-CN" altLang="en-US"/>
          </a:p>
        </p:txBody>
      </p:sp>
    </p:spTree>
    <p:extLst>
      <p:ext uri="{BB962C8B-B14F-4D97-AF65-F5344CB8AC3E}">
        <p14:creationId xmlns:p14="http://schemas.microsoft.com/office/powerpoint/2010/main" val="2281436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18</a:t>
            </a:fld>
            <a:endParaRPr lang="zh-CN" altLang="en-US"/>
          </a:p>
        </p:txBody>
      </p:sp>
    </p:spTree>
    <p:extLst>
      <p:ext uri="{BB962C8B-B14F-4D97-AF65-F5344CB8AC3E}">
        <p14:creationId xmlns:p14="http://schemas.microsoft.com/office/powerpoint/2010/main" val="2514893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19</a:t>
            </a:fld>
            <a:endParaRPr lang="zh-CN" altLang="en-US"/>
          </a:p>
        </p:txBody>
      </p:sp>
    </p:spTree>
    <p:extLst>
      <p:ext uri="{BB962C8B-B14F-4D97-AF65-F5344CB8AC3E}">
        <p14:creationId xmlns:p14="http://schemas.microsoft.com/office/powerpoint/2010/main" val="4284052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kumimoji="0" lang="zh-CN" altLang="en-US" dirty="0"/>
          </a:p>
        </p:txBody>
      </p:sp>
      <p:sp>
        <p:nvSpPr>
          <p:cNvPr id="37891"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fld id="{8B796296-29C6-434C-BDF8-73D030F5D2EB}" type="slidenum">
              <a:rPr kumimoji="0" lang="zh-CN" altLang="en-US">
                <a:latin typeface="Calibri" panose="020F0502020204030204" pitchFamily="34" charset="0"/>
                <a:ea typeface="宋体" panose="02010600030101010101" pitchFamily="2" charset="-122"/>
              </a:rPr>
              <a:pPr/>
              <a:t>2</a:t>
            </a:fld>
            <a:endParaRPr kumimoji="0"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71428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20</a:t>
            </a:fld>
            <a:endParaRPr lang="zh-CN" altLang="en-US"/>
          </a:p>
        </p:txBody>
      </p:sp>
    </p:spTree>
    <p:extLst>
      <p:ext uri="{BB962C8B-B14F-4D97-AF65-F5344CB8AC3E}">
        <p14:creationId xmlns:p14="http://schemas.microsoft.com/office/powerpoint/2010/main" val="2520310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21</a:t>
            </a:fld>
            <a:endParaRPr lang="zh-CN" altLang="en-US"/>
          </a:p>
        </p:txBody>
      </p:sp>
    </p:spTree>
    <p:extLst>
      <p:ext uri="{BB962C8B-B14F-4D97-AF65-F5344CB8AC3E}">
        <p14:creationId xmlns:p14="http://schemas.microsoft.com/office/powerpoint/2010/main" val="2578359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22</a:t>
            </a:fld>
            <a:endParaRPr lang="zh-CN" altLang="en-US"/>
          </a:p>
        </p:txBody>
      </p:sp>
    </p:spTree>
    <p:extLst>
      <p:ext uri="{BB962C8B-B14F-4D97-AF65-F5344CB8AC3E}">
        <p14:creationId xmlns:p14="http://schemas.microsoft.com/office/powerpoint/2010/main" val="2421097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23</a:t>
            </a:fld>
            <a:endParaRPr lang="zh-CN" altLang="en-US"/>
          </a:p>
        </p:txBody>
      </p:sp>
    </p:spTree>
    <p:extLst>
      <p:ext uri="{BB962C8B-B14F-4D97-AF65-F5344CB8AC3E}">
        <p14:creationId xmlns:p14="http://schemas.microsoft.com/office/powerpoint/2010/main" val="1468991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24</a:t>
            </a:fld>
            <a:endParaRPr lang="zh-CN" altLang="en-US"/>
          </a:p>
        </p:txBody>
      </p:sp>
    </p:spTree>
    <p:extLst>
      <p:ext uri="{BB962C8B-B14F-4D97-AF65-F5344CB8AC3E}">
        <p14:creationId xmlns:p14="http://schemas.microsoft.com/office/powerpoint/2010/main" val="3318799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25</a:t>
            </a:fld>
            <a:endParaRPr lang="zh-CN" altLang="en-US"/>
          </a:p>
        </p:txBody>
      </p:sp>
    </p:spTree>
    <p:extLst>
      <p:ext uri="{BB962C8B-B14F-4D97-AF65-F5344CB8AC3E}">
        <p14:creationId xmlns:p14="http://schemas.microsoft.com/office/powerpoint/2010/main" val="3627912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26</a:t>
            </a:fld>
            <a:endParaRPr lang="zh-CN" altLang="en-US"/>
          </a:p>
        </p:txBody>
      </p:sp>
    </p:spTree>
    <p:extLst>
      <p:ext uri="{BB962C8B-B14F-4D97-AF65-F5344CB8AC3E}">
        <p14:creationId xmlns:p14="http://schemas.microsoft.com/office/powerpoint/2010/main" val="1246953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27</a:t>
            </a:fld>
            <a:endParaRPr lang="zh-CN" altLang="en-US"/>
          </a:p>
        </p:txBody>
      </p:sp>
    </p:spTree>
    <p:extLst>
      <p:ext uri="{BB962C8B-B14F-4D97-AF65-F5344CB8AC3E}">
        <p14:creationId xmlns:p14="http://schemas.microsoft.com/office/powerpoint/2010/main" val="274800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28</a:t>
            </a:fld>
            <a:endParaRPr lang="zh-CN" altLang="en-US"/>
          </a:p>
        </p:txBody>
      </p:sp>
    </p:spTree>
    <p:extLst>
      <p:ext uri="{BB962C8B-B14F-4D97-AF65-F5344CB8AC3E}">
        <p14:creationId xmlns:p14="http://schemas.microsoft.com/office/powerpoint/2010/main" val="9114308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29</a:t>
            </a:fld>
            <a:endParaRPr lang="zh-CN" altLang="en-US"/>
          </a:p>
        </p:txBody>
      </p:sp>
    </p:spTree>
    <p:extLst>
      <p:ext uri="{BB962C8B-B14F-4D97-AF65-F5344CB8AC3E}">
        <p14:creationId xmlns:p14="http://schemas.microsoft.com/office/powerpoint/2010/main" val="3188519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1077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30</a:t>
            </a:fld>
            <a:endParaRPr lang="zh-CN" altLang="en-US"/>
          </a:p>
        </p:txBody>
      </p:sp>
    </p:spTree>
    <p:extLst>
      <p:ext uri="{BB962C8B-B14F-4D97-AF65-F5344CB8AC3E}">
        <p14:creationId xmlns:p14="http://schemas.microsoft.com/office/powerpoint/2010/main" val="40724368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31</a:t>
            </a:fld>
            <a:endParaRPr lang="zh-CN" altLang="en-US"/>
          </a:p>
        </p:txBody>
      </p:sp>
    </p:spTree>
    <p:extLst>
      <p:ext uri="{BB962C8B-B14F-4D97-AF65-F5344CB8AC3E}">
        <p14:creationId xmlns:p14="http://schemas.microsoft.com/office/powerpoint/2010/main" val="34035555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32</a:t>
            </a:fld>
            <a:endParaRPr lang="zh-CN" altLang="en-US"/>
          </a:p>
        </p:txBody>
      </p:sp>
    </p:spTree>
    <p:extLst>
      <p:ext uri="{BB962C8B-B14F-4D97-AF65-F5344CB8AC3E}">
        <p14:creationId xmlns:p14="http://schemas.microsoft.com/office/powerpoint/2010/main" val="71284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33</a:t>
            </a:fld>
            <a:endParaRPr lang="zh-CN" altLang="en-US"/>
          </a:p>
        </p:txBody>
      </p:sp>
    </p:spTree>
    <p:extLst>
      <p:ext uri="{BB962C8B-B14F-4D97-AF65-F5344CB8AC3E}">
        <p14:creationId xmlns:p14="http://schemas.microsoft.com/office/powerpoint/2010/main" val="14156443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34</a:t>
            </a:fld>
            <a:endParaRPr lang="zh-CN" altLang="en-US"/>
          </a:p>
        </p:txBody>
      </p:sp>
    </p:spTree>
    <p:extLst>
      <p:ext uri="{BB962C8B-B14F-4D97-AF65-F5344CB8AC3E}">
        <p14:creationId xmlns:p14="http://schemas.microsoft.com/office/powerpoint/2010/main" val="14463322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35</a:t>
            </a:fld>
            <a:endParaRPr lang="zh-CN" altLang="en-US"/>
          </a:p>
        </p:txBody>
      </p:sp>
    </p:spTree>
    <p:extLst>
      <p:ext uri="{BB962C8B-B14F-4D97-AF65-F5344CB8AC3E}">
        <p14:creationId xmlns:p14="http://schemas.microsoft.com/office/powerpoint/2010/main" val="40685010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36</a:t>
            </a:fld>
            <a:endParaRPr lang="zh-CN" altLang="en-US"/>
          </a:p>
        </p:txBody>
      </p:sp>
    </p:spTree>
    <p:extLst>
      <p:ext uri="{BB962C8B-B14F-4D97-AF65-F5344CB8AC3E}">
        <p14:creationId xmlns:p14="http://schemas.microsoft.com/office/powerpoint/2010/main" val="41887681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37</a:t>
            </a:fld>
            <a:endParaRPr lang="zh-CN" altLang="en-US"/>
          </a:p>
        </p:txBody>
      </p:sp>
    </p:spTree>
    <p:extLst>
      <p:ext uri="{BB962C8B-B14F-4D97-AF65-F5344CB8AC3E}">
        <p14:creationId xmlns:p14="http://schemas.microsoft.com/office/powerpoint/2010/main" val="11945254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38</a:t>
            </a:fld>
            <a:endParaRPr lang="zh-CN" altLang="en-US"/>
          </a:p>
        </p:txBody>
      </p:sp>
    </p:spTree>
    <p:extLst>
      <p:ext uri="{BB962C8B-B14F-4D97-AF65-F5344CB8AC3E}">
        <p14:creationId xmlns:p14="http://schemas.microsoft.com/office/powerpoint/2010/main" val="20753246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39</a:t>
            </a:fld>
            <a:endParaRPr lang="zh-CN" altLang="en-US"/>
          </a:p>
        </p:txBody>
      </p:sp>
    </p:spTree>
    <p:extLst>
      <p:ext uri="{BB962C8B-B14F-4D97-AF65-F5344CB8AC3E}">
        <p14:creationId xmlns:p14="http://schemas.microsoft.com/office/powerpoint/2010/main" val="1574037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kumimoji="0" lang="zh-CN" altLang="en-US" dirty="0"/>
          </a:p>
        </p:txBody>
      </p:sp>
      <p:sp>
        <p:nvSpPr>
          <p:cNvPr id="37891"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fld id="{8B796296-29C6-434C-BDF8-73D030F5D2EB}" type="slidenum">
              <a:rPr kumimoji="0" lang="zh-CN" altLang="en-US">
                <a:latin typeface="Calibri" panose="020F0502020204030204" pitchFamily="34" charset="0"/>
                <a:ea typeface="宋体" panose="02010600030101010101" pitchFamily="2" charset="-122"/>
              </a:rPr>
              <a:pPr/>
              <a:t>4</a:t>
            </a:fld>
            <a:endParaRPr kumimoji="0"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65654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40</a:t>
            </a:fld>
            <a:endParaRPr lang="zh-CN" altLang="en-US"/>
          </a:p>
        </p:txBody>
      </p:sp>
    </p:spTree>
    <p:extLst>
      <p:ext uri="{BB962C8B-B14F-4D97-AF65-F5344CB8AC3E}">
        <p14:creationId xmlns:p14="http://schemas.microsoft.com/office/powerpoint/2010/main" val="20825635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41</a:t>
            </a:fld>
            <a:endParaRPr lang="zh-CN" altLang="en-US"/>
          </a:p>
        </p:txBody>
      </p:sp>
    </p:spTree>
    <p:extLst>
      <p:ext uri="{BB962C8B-B14F-4D97-AF65-F5344CB8AC3E}">
        <p14:creationId xmlns:p14="http://schemas.microsoft.com/office/powerpoint/2010/main" val="27679241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42</a:t>
            </a:fld>
            <a:endParaRPr lang="zh-CN" altLang="en-US"/>
          </a:p>
        </p:txBody>
      </p:sp>
    </p:spTree>
    <p:extLst>
      <p:ext uri="{BB962C8B-B14F-4D97-AF65-F5344CB8AC3E}">
        <p14:creationId xmlns:p14="http://schemas.microsoft.com/office/powerpoint/2010/main" val="25777152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43</a:t>
            </a:fld>
            <a:endParaRPr lang="zh-CN" altLang="en-US"/>
          </a:p>
        </p:txBody>
      </p:sp>
    </p:spTree>
    <p:extLst>
      <p:ext uri="{BB962C8B-B14F-4D97-AF65-F5344CB8AC3E}">
        <p14:creationId xmlns:p14="http://schemas.microsoft.com/office/powerpoint/2010/main" val="19766858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44</a:t>
            </a:fld>
            <a:endParaRPr lang="zh-CN" altLang="en-US"/>
          </a:p>
        </p:txBody>
      </p:sp>
    </p:spTree>
    <p:extLst>
      <p:ext uri="{BB962C8B-B14F-4D97-AF65-F5344CB8AC3E}">
        <p14:creationId xmlns:p14="http://schemas.microsoft.com/office/powerpoint/2010/main" val="21919543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45</a:t>
            </a:fld>
            <a:endParaRPr lang="zh-CN" altLang="en-US"/>
          </a:p>
        </p:txBody>
      </p:sp>
    </p:spTree>
    <p:extLst>
      <p:ext uri="{BB962C8B-B14F-4D97-AF65-F5344CB8AC3E}">
        <p14:creationId xmlns:p14="http://schemas.microsoft.com/office/powerpoint/2010/main" val="15638982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46</a:t>
            </a:fld>
            <a:endParaRPr lang="zh-CN" altLang="en-US"/>
          </a:p>
        </p:txBody>
      </p:sp>
    </p:spTree>
    <p:extLst>
      <p:ext uri="{BB962C8B-B14F-4D97-AF65-F5344CB8AC3E}">
        <p14:creationId xmlns:p14="http://schemas.microsoft.com/office/powerpoint/2010/main" val="5859340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47</a:t>
            </a:fld>
            <a:endParaRPr lang="zh-CN" altLang="en-US"/>
          </a:p>
        </p:txBody>
      </p:sp>
    </p:spTree>
    <p:extLst>
      <p:ext uri="{BB962C8B-B14F-4D97-AF65-F5344CB8AC3E}">
        <p14:creationId xmlns:p14="http://schemas.microsoft.com/office/powerpoint/2010/main" val="26263257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48</a:t>
            </a:fld>
            <a:endParaRPr lang="zh-CN" altLang="en-US"/>
          </a:p>
        </p:txBody>
      </p:sp>
    </p:spTree>
    <p:extLst>
      <p:ext uri="{BB962C8B-B14F-4D97-AF65-F5344CB8AC3E}">
        <p14:creationId xmlns:p14="http://schemas.microsoft.com/office/powerpoint/2010/main" val="30358583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49</a:t>
            </a:fld>
            <a:endParaRPr lang="zh-CN" altLang="en-US"/>
          </a:p>
        </p:txBody>
      </p:sp>
    </p:spTree>
    <p:extLst>
      <p:ext uri="{BB962C8B-B14F-4D97-AF65-F5344CB8AC3E}">
        <p14:creationId xmlns:p14="http://schemas.microsoft.com/office/powerpoint/2010/main" val="3734412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1392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50</a:t>
            </a:fld>
            <a:endParaRPr lang="zh-CN" altLang="en-US"/>
          </a:p>
        </p:txBody>
      </p:sp>
    </p:spTree>
    <p:extLst>
      <p:ext uri="{BB962C8B-B14F-4D97-AF65-F5344CB8AC3E}">
        <p14:creationId xmlns:p14="http://schemas.microsoft.com/office/powerpoint/2010/main" val="37607035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51</a:t>
            </a:fld>
            <a:endParaRPr lang="zh-CN" altLang="en-US"/>
          </a:p>
        </p:txBody>
      </p:sp>
    </p:spTree>
    <p:extLst>
      <p:ext uri="{BB962C8B-B14F-4D97-AF65-F5344CB8AC3E}">
        <p14:creationId xmlns:p14="http://schemas.microsoft.com/office/powerpoint/2010/main" val="18509029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52</a:t>
            </a:fld>
            <a:endParaRPr lang="zh-CN" altLang="en-US"/>
          </a:p>
        </p:txBody>
      </p:sp>
    </p:spTree>
    <p:extLst>
      <p:ext uri="{BB962C8B-B14F-4D97-AF65-F5344CB8AC3E}">
        <p14:creationId xmlns:p14="http://schemas.microsoft.com/office/powerpoint/2010/main" val="21466434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53</a:t>
            </a:fld>
            <a:endParaRPr lang="zh-CN" altLang="en-US"/>
          </a:p>
        </p:txBody>
      </p:sp>
    </p:spTree>
    <p:extLst>
      <p:ext uri="{BB962C8B-B14F-4D97-AF65-F5344CB8AC3E}">
        <p14:creationId xmlns:p14="http://schemas.microsoft.com/office/powerpoint/2010/main" val="10074183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54</a:t>
            </a:fld>
            <a:endParaRPr lang="zh-CN" altLang="en-US"/>
          </a:p>
        </p:txBody>
      </p:sp>
    </p:spTree>
    <p:extLst>
      <p:ext uri="{BB962C8B-B14F-4D97-AF65-F5344CB8AC3E}">
        <p14:creationId xmlns:p14="http://schemas.microsoft.com/office/powerpoint/2010/main" val="37720677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55</a:t>
            </a:fld>
            <a:endParaRPr lang="zh-CN" altLang="en-US"/>
          </a:p>
        </p:txBody>
      </p:sp>
    </p:spTree>
    <p:extLst>
      <p:ext uri="{BB962C8B-B14F-4D97-AF65-F5344CB8AC3E}">
        <p14:creationId xmlns:p14="http://schemas.microsoft.com/office/powerpoint/2010/main" val="34583078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56</a:t>
            </a:fld>
            <a:endParaRPr lang="zh-CN" altLang="en-US"/>
          </a:p>
        </p:txBody>
      </p:sp>
    </p:spTree>
    <p:extLst>
      <p:ext uri="{BB962C8B-B14F-4D97-AF65-F5344CB8AC3E}">
        <p14:creationId xmlns:p14="http://schemas.microsoft.com/office/powerpoint/2010/main" val="32323292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B74B8-3B4E-425E-8091-927D08A6EF3A}" type="slidenum">
              <a:rPr lang="zh-CN" altLang="en-US" smtClean="0"/>
              <a:pPr/>
              <a:t>57</a:t>
            </a:fld>
            <a:endParaRPr lang="zh-CN" altLang="en-US"/>
          </a:p>
        </p:txBody>
      </p:sp>
    </p:spTree>
    <p:extLst>
      <p:ext uri="{BB962C8B-B14F-4D97-AF65-F5344CB8AC3E}">
        <p14:creationId xmlns:p14="http://schemas.microsoft.com/office/powerpoint/2010/main" val="2953132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58</a:t>
            </a:fld>
            <a:endParaRPr lang="zh-CN" altLang="en-US"/>
          </a:p>
        </p:txBody>
      </p:sp>
    </p:spTree>
    <p:extLst>
      <p:ext uri="{BB962C8B-B14F-4D97-AF65-F5344CB8AC3E}">
        <p14:creationId xmlns:p14="http://schemas.microsoft.com/office/powerpoint/2010/main" val="7904825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59</a:t>
            </a:fld>
            <a:endParaRPr lang="zh-CN" altLang="en-US"/>
          </a:p>
        </p:txBody>
      </p:sp>
    </p:spTree>
    <p:extLst>
      <p:ext uri="{BB962C8B-B14F-4D97-AF65-F5344CB8AC3E}">
        <p14:creationId xmlns:p14="http://schemas.microsoft.com/office/powerpoint/2010/main" val="99397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6</a:t>
            </a:fld>
            <a:endParaRPr lang="zh-CN" altLang="en-US"/>
          </a:p>
        </p:txBody>
      </p:sp>
    </p:spTree>
    <p:extLst>
      <p:ext uri="{BB962C8B-B14F-4D97-AF65-F5344CB8AC3E}">
        <p14:creationId xmlns:p14="http://schemas.microsoft.com/office/powerpoint/2010/main" val="27990687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60</a:t>
            </a:fld>
            <a:endParaRPr lang="zh-CN" altLang="en-US"/>
          </a:p>
        </p:txBody>
      </p:sp>
    </p:spTree>
    <p:extLst>
      <p:ext uri="{BB962C8B-B14F-4D97-AF65-F5344CB8AC3E}">
        <p14:creationId xmlns:p14="http://schemas.microsoft.com/office/powerpoint/2010/main" val="7765488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61</a:t>
            </a:fld>
            <a:endParaRPr lang="zh-CN" altLang="en-US"/>
          </a:p>
        </p:txBody>
      </p:sp>
    </p:spTree>
    <p:extLst>
      <p:ext uri="{BB962C8B-B14F-4D97-AF65-F5344CB8AC3E}">
        <p14:creationId xmlns:p14="http://schemas.microsoft.com/office/powerpoint/2010/main" val="106590680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62</a:t>
            </a:fld>
            <a:endParaRPr lang="zh-CN" altLang="en-US"/>
          </a:p>
        </p:txBody>
      </p:sp>
    </p:spTree>
    <p:extLst>
      <p:ext uri="{BB962C8B-B14F-4D97-AF65-F5344CB8AC3E}">
        <p14:creationId xmlns:p14="http://schemas.microsoft.com/office/powerpoint/2010/main" val="15406013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63</a:t>
            </a:fld>
            <a:endParaRPr lang="zh-CN" altLang="en-US"/>
          </a:p>
        </p:txBody>
      </p:sp>
    </p:spTree>
    <p:extLst>
      <p:ext uri="{BB962C8B-B14F-4D97-AF65-F5344CB8AC3E}">
        <p14:creationId xmlns:p14="http://schemas.microsoft.com/office/powerpoint/2010/main" val="10012249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B74B8-3B4E-425E-8091-927D08A6EF3A}" type="slidenum">
              <a:rPr lang="zh-CN" altLang="en-US" smtClean="0"/>
              <a:pPr/>
              <a:t>64</a:t>
            </a:fld>
            <a:endParaRPr lang="zh-CN" altLang="en-US"/>
          </a:p>
        </p:txBody>
      </p:sp>
    </p:spTree>
    <p:extLst>
      <p:ext uri="{BB962C8B-B14F-4D97-AF65-F5344CB8AC3E}">
        <p14:creationId xmlns:p14="http://schemas.microsoft.com/office/powerpoint/2010/main" val="23077615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65</a:t>
            </a:fld>
            <a:endParaRPr lang="zh-CN" altLang="en-US"/>
          </a:p>
        </p:txBody>
      </p:sp>
    </p:spTree>
    <p:extLst>
      <p:ext uri="{BB962C8B-B14F-4D97-AF65-F5344CB8AC3E}">
        <p14:creationId xmlns:p14="http://schemas.microsoft.com/office/powerpoint/2010/main" val="348549841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66</a:t>
            </a:fld>
            <a:endParaRPr lang="zh-CN" altLang="en-US"/>
          </a:p>
        </p:txBody>
      </p:sp>
    </p:spTree>
    <p:extLst>
      <p:ext uri="{BB962C8B-B14F-4D97-AF65-F5344CB8AC3E}">
        <p14:creationId xmlns:p14="http://schemas.microsoft.com/office/powerpoint/2010/main" val="34466496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67</a:t>
            </a:fld>
            <a:endParaRPr lang="zh-CN" altLang="en-US"/>
          </a:p>
        </p:txBody>
      </p:sp>
    </p:spTree>
    <p:extLst>
      <p:ext uri="{BB962C8B-B14F-4D97-AF65-F5344CB8AC3E}">
        <p14:creationId xmlns:p14="http://schemas.microsoft.com/office/powerpoint/2010/main" val="27758037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68</a:t>
            </a:fld>
            <a:endParaRPr lang="zh-CN" altLang="en-US"/>
          </a:p>
        </p:txBody>
      </p:sp>
    </p:spTree>
    <p:extLst>
      <p:ext uri="{BB962C8B-B14F-4D97-AF65-F5344CB8AC3E}">
        <p14:creationId xmlns:p14="http://schemas.microsoft.com/office/powerpoint/2010/main" val="4793104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69</a:t>
            </a:fld>
            <a:endParaRPr lang="zh-CN" altLang="en-US"/>
          </a:p>
        </p:txBody>
      </p:sp>
    </p:spTree>
    <p:extLst>
      <p:ext uri="{BB962C8B-B14F-4D97-AF65-F5344CB8AC3E}">
        <p14:creationId xmlns:p14="http://schemas.microsoft.com/office/powerpoint/2010/main" val="1610912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B74B8-3B4E-425E-8091-927D08A6EF3A}" type="slidenum">
              <a:rPr lang="zh-CN" altLang="en-US" smtClean="0"/>
              <a:pPr/>
              <a:t>7</a:t>
            </a:fld>
            <a:endParaRPr lang="zh-CN" altLang="en-US"/>
          </a:p>
        </p:txBody>
      </p:sp>
    </p:spTree>
    <p:extLst>
      <p:ext uri="{BB962C8B-B14F-4D97-AF65-F5344CB8AC3E}">
        <p14:creationId xmlns:p14="http://schemas.microsoft.com/office/powerpoint/2010/main" val="29167107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70</a:t>
            </a:fld>
            <a:endParaRPr lang="zh-CN" altLang="en-US"/>
          </a:p>
        </p:txBody>
      </p:sp>
    </p:spTree>
    <p:extLst>
      <p:ext uri="{BB962C8B-B14F-4D97-AF65-F5344CB8AC3E}">
        <p14:creationId xmlns:p14="http://schemas.microsoft.com/office/powerpoint/2010/main" val="6747968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71</a:t>
            </a:fld>
            <a:endParaRPr lang="zh-CN" altLang="en-US"/>
          </a:p>
        </p:txBody>
      </p:sp>
    </p:spTree>
    <p:extLst>
      <p:ext uri="{BB962C8B-B14F-4D97-AF65-F5344CB8AC3E}">
        <p14:creationId xmlns:p14="http://schemas.microsoft.com/office/powerpoint/2010/main" val="179278058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72</a:t>
            </a:fld>
            <a:endParaRPr lang="zh-CN" altLang="en-US"/>
          </a:p>
        </p:txBody>
      </p:sp>
    </p:spTree>
    <p:extLst>
      <p:ext uri="{BB962C8B-B14F-4D97-AF65-F5344CB8AC3E}">
        <p14:creationId xmlns:p14="http://schemas.microsoft.com/office/powerpoint/2010/main" val="4571327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73</a:t>
            </a:fld>
            <a:endParaRPr lang="zh-CN" altLang="en-US"/>
          </a:p>
        </p:txBody>
      </p:sp>
    </p:spTree>
    <p:extLst>
      <p:ext uri="{BB962C8B-B14F-4D97-AF65-F5344CB8AC3E}">
        <p14:creationId xmlns:p14="http://schemas.microsoft.com/office/powerpoint/2010/main" val="24870331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74</a:t>
            </a:fld>
            <a:endParaRPr lang="zh-CN" altLang="en-US"/>
          </a:p>
        </p:txBody>
      </p:sp>
    </p:spTree>
    <p:extLst>
      <p:ext uri="{BB962C8B-B14F-4D97-AF65-F5344CB8AC3E}">
        <p14:creationId xmlns:p14="http://schemas.microsoft.com/office/powerpoint/2010/main" val="214587667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75</a:t>
            </a:fld>
            <a:endParaRPr lang="zh-CN" altLang="en-US"/>
          </a:p>
        </p:txBody>
      </p:sp>
    </p:spTree>
    <p:extLst>
      <p:ext uri="{BB962C8B-B14F-4D97-AF65-F5344CB8AC3E}">
        <p14:creationId xmlns:p14="http://schemas.microsoft.com/office/powerpoint/2010/main" val="28186080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76</a:t>
            </a:fld>
            <a:endParaRPr lang="zh-CN" altLang="en-US"/>
          </a:p>
        </p:txBody>
      </p:sp>
    </p:spTree>
    <p:extLst>
      <p:ext uri="{BB962C8B-B14F-4D97-AF65-F5344CB8AC3E}">
        <p14:creationId xmlns:p14="http://schemas.microsoft.com/office/powerpoint/2010/main" val="102323864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77</a:t>
            </a:fld>
            <a:endParaRPr lang="zh-CN" altLang="en-US"/>
          </a:p>
        </p:txBody>
      </p:sp>
    </p:spTree>
    <p:extLst>
      <p:ext uri="{BB962C8B-B14F-4D97-AF65-F5344CB8AC3E}">
        <p14:creationId xmlns:p14="http://schemas.microsoft.com/office/powerpoint/2010/main" val="252947220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78</a:t>
            </a:fld>
            <a:endParaRPr lang="zh-CN" altLang="en-US"/>
          </a:p>
        </p:txBody>
      </p:sp>
    </p:spTree>
    <p:extLst>
      <p:ext uri="{BB962C8B-B14F-4D97-AF65-F5344CB8AC3E}">
        <p14:creationId xmlns:p14="http://schemas.microsoft.com/office/powerpoint/2010/main" val="2464244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u="none" strike="noStrike" kern="1200" dirty="0">
                <a:solidFill>
                  <a:schemeClr val="tx1"/>
                </a:solidFill>
                <a:effectLst/>
                <a:latin typeface="+mn-lt"/>
                <a:ea typeface="+mn-ea"/>
                <a:cs typeface="+mn-cs"/>
              </a:rPr>
              <a:t>知识也是人类在实践中认识客观世界（包括人类自身）的成果，它包括事实、信息的描述或在教育和实践中获得的技能。知识是人类从各个途径中获得得经过提升总结与凝练的系统的认识。在</a:t>
            </a:r>
            <a:r>
              <a:rPr kumimoji="1" lang="zh-CN" altLang="en-US" sz="1200" b="0" i="0" u="none" strike="noStrike" kern="1200" dirty="0">
                <a:solidFill>
                  <a:schemeClr val="tx1"/>
                </a:solidFill>
                <a:effectLst/>
                <a:latin typeface="+mn-lt"/>
                <a:ea typeface="+mn-ea"/>
                <a:cs typeface="+mn-cs"/>
                <a:hlinkClick r:id="rId3"/>
              </a:rPr>
              <a:t>哲学</a:t>
            </a:r>
            <a:r>
              <a:rPr kumimoji="1" lang="zh-CN" altLang="en-US" sz="1200" b="0" i="0" u="none" strike="noStrike" kern="1200" dirty="0">
                <a:solidFill>
                  <a:schemeClr val="tx1"/>
                </a:solidFill>
                <a:effectLst/>
                <a:latin typeface="+mn-lt"/>
                <a:ea typeface="+mn-ea"/>
                <a:cs typeface="+mn-cs"/>
              </a:rPr>
              <a:t>中，关于知识的研究叫做</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，知识的获取涉及到许多复杂的过程：感觉、交流、</a:t>
            </a:r>
            <a:r>
              <a:rPr kumimoji="1" lang="zh-CN" altLang="en-US" sz="1200" b="0" i="0" u="none" strike="noStrike" kern="1200" dirty="0">
                <a:solidFill>
                  <a:schemeClr val="tx1"/>
                </a:solidFill>
                <a:effectLst/>
                <a:latin typeface="+mn-lt"/>
                <a:ea typeface="+mn-ea"/>
                <a:cs typeface="+mn-cs"/>
                <a:hlinkClick r:id="rId5"/>
              </a:rPr>
              <a:t>推理</a:t>
            </a:r>
            <a:r>
              <a:rPr kumimoji="1" lang="zh-CN" altLang="en-US" sz="1200" b="0" i="0" u="none" strike="noStrike" kern="1200" dirty="0">
                <a:solidFill>
                  <a:schemeClr val="tx1"/>
                </a:solidFill>
                <a:effectLst/>
                <a:latin typeface="+mn-lt"/>
                <a:ea typeface="+mn-ea"/>
                <a:cs typeface="+mn-cs"/>
              </a:rPr>
              <a:t>。知识也可以看成构成人类智慧的最根本的</a:t>
            </a:r>
            <a:r>
              <a:rPr kumimoji="1" lang="zh-CN" altLang="en-US" sz="1200" b="0" i="0" u="none" strike="noStrike" kern="1200" dirty="0">
                <a:solidFill>
                  <a:schemeClr val="tx1"/>
                </a:solidFill>
                <a:effectLst/>
                <a:latin typeface="+mn-lt"/>
                <a:ea typeface="+mn-ea"/>
                <a:cs typeface="+mn-cs"/>
                <a:hlinkClick r:id="rId6"/>
              </a:rPr>
              <a:t>因素</a:t>
            </a:r>
            <a:r>
              <a:rPr kumimoji="1" lang="zh-CN" altLang="en-US" sz="1200" b="0" i="0" u="none" strike="noStrike" kern="1200" dirty="0">
                <a:solidFill>
                  <a:schemeClr val="tx1"/>
                </a:solidFill>
                <a:effectLst/>
                <a:latin typeface="+mn-lt"/>
                <a:ea typeface="+mn-ea"/>
                <a:cs typeface="+mn-cs"/>
              </a:rPr>
              <a:t>，知识具有一致性，公允性，判断真伪要以逻辑，而非立场。知识的定义在</a:t>
            </a:r>
            <a:r>
              <a:rPr kumimoji="1" lang="zh-CN" altLang="en-US" sz="1200" b="0" i="0" u="none" strike="noStrike" kern="1200" dirty="0">
                <a:solidFill>
                  <a:schemeClr val="tx1"/>
                </a:solidFill>
                <a:effectLst/>
                <a:latin typeface="+mn-lt"/>
                <a:ea typeface="+mn-ea"/>
                <a:cs typeface="+mn-cs"/>
                <a:hlinkClick r:id="rId4"/>
              </a:rPr>
              <a:t>认识论</a:t>
            </a:r>
            <a:r>
              <a:rPr kumimoji="1" lang="zh-CN" altLang="en-US" sz="1200" b="0" i="0" u="none" strike="noStrike" kern="1200" dirty="0">
                <a:solidFill>
                  <a:schemeClr val="tx1"/>
                </a:solidFill>
                <a:effectLst/>
                <a:latin typeface="+mn-lt"/>
                <a:ea typeface="+mn-ea"/>
                <a:cs typeface="+mn-cs"/>
              </a:rPr>
              <a:t>中仍然是一个争论不止的问题，罗伯特⋅格兰特指出，尽管“什么是知识”这个问题激发了世界上众多伟大思想家的</a:t>
            </a:r>
            <a:r>
              <a:rPr kumimoji="1" lang="zh-CN" altLang="en-US" sz="1200" b="0" i="0" u="none" strike="noStrike" kern="1200" dirty="0">
                <a:solidFill>
                  <a:schemeClr val="tx1"/>
                </a:solidFill>
                <a:effectLst/>
                <a:latin typeface="+mn-lt"/>
                <a:ea typeface="+mn-ea"/>
                <a:cs typeface="+mn-cs"/>
                <a:hlinkClick r:id="rId7"/>
              </a:rPr>
              <a:t>兴趣</a:t>
            </a:r>
            <a:r>
              <a:rPr kumimoji="1" lang="zh-CN" altLang="en-US" sz="1200" b="0" i="0" u="none" strike="noStrike" kern="1200" dirty="0">
                <a:solidFill>
                  <a:schemeClr val="tx1"/>
                </a:solidFill>
                <a:effectLst/>
                <a:latin typeface="+mn-lt"/>
                <a:ea typeface="+mn-ea"/>
                <a:cs typeface="+mn-cs"/>
              </a:rPr>
              <a:t>，至今也没有一个统一而明确的界定。</a:t>
            </a:r>
            <a:endParaRPr lang="zh-CN" altLang="en-US" dirty="0"/>
          </a:p>
        </p:txBody>
      </p:sp>
      <p:sp>
        <p:nvSpPr>
          <p:cNvPr id="4" name="灯片编号占位符 3"/>
          <p:cNvSpPr>
            <a:spLocks noGrp="1"/>
          </p:cNvSpPr>
          <p:nvPr>
            <p:ph type="sldNum" sz="quarter" idx="10"/>
          </p:nvPr>
        </p:nvSpPr>
        <p:spPr/>
        <p:txBody>
          <a:bodyPr/>
          <a:lstStyle/>
          <a:p>
            <a:fld id="{D0BB74B8-3B4E-425E-8091-927D08A6EF3A}" type="slidenum">
              <a:rPr lang="zh-CN" altLang="en-US" smtClean="0"/>
              <a:pPr/>
              <a:t>79</a:t>
            </a:fld>
            <a:endParaRPr lang="zh-CN" altLang="en-US"/>
          </a:p>
        </p:txBody>
      </p:sp>
    </p:spTree>
    <p:extLst>
      <p:ext uri="{BB962C8B-B14F-4D97-AF65-F5344CB8AC3E}">
        <p14:creationId xmlns:p14="http://schemas.microsoft.com/office/powerpoint/2010/main" val="4052789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B74B8-3B4E-425E-8091-927D08A6EF3A}" type="slidenum">
              <a:rPr lang="zh-CN" altLang="en-US" smtClean="0"/>
              <a:pPr/>
              <a:t>8</a:t>
            </a:fld>
            <a:endParaRPr lang="zh-CN" altLang="en-US"/>
          </a:p>
        </p:txBody>
      </p:sp>
    </p:spTree>
    <p:extLst>
      <p:ext uri="{BB962C8B-B14F-4D97-AF65-F5344CB8AC3E}">
        <p14:creationId xmlns:p14="http://schemas.microsoft.com/office/powerpoint/2010/main" val="131817161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B74B8-3B4E-425E-8091-927D08A6EF3A}" type="slidenum">
              <a:rPr lang="zh-CN" altLang="en-US" smtClean="0"/>
              <a:pPr/>
              <a:t>99</a:t>
            </a:fld>
            <a:endParaRPr lang="zh-CN" altLang="en-US"/>
          </a:p>
        </p:txBody>
      </p:sp>
    </p:spTree>
    <p:extLst>
      <p:ext uri="{BB962C8B-B14F-4D97-AF65-F5344CB8AC3E}">
        <p14:creationId xmlns:p14="http://schemas.microsoft.com/office/powerpoint/2010/main" val="61978439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B74B8-3B4E-425E-8091-927D08A6EF3A}" type="slidenum">
              <a:rPr lang="zh-CN" altLang="en-US" smtClean="0"/>
              <a:pPr/>
              <a:t>101</a:t>
            </a:fld>
            <a:endParaRPr lang="zh-CN" altLang="en-US"/>
          </a:p>
        </p:txBody>
      </p:sp>
    </p:spTree>
    <p:extLst>
      <p:ext uri="{BB962C8B-B14F-4D97-AF65-F5344CB8AC3E}">
        <p14:creationId xmlns:p14="http://schemas.microsoft.com/office/powerpoint/2010/main" val="14737005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85BC3-730F-4CCA-8457-DBD60DA8D4B8}" type="slidenum">
              <a:rPr lang="zh-CN" altLang="en-US" smtClean="0"/>
              <a:t>150</a:t>
            </a:fld>
            <a:endParaRPr lang="zh-CN" altLang="en-US"/>
          </a:p>
        </p:txBody>
      </p:sp>
    </p:spTree>
    <p:extLst>
      <p:ext uri="{BB962C8B-B14F-4D97-AF65-F5344CB8AC3E}">
        <p14:creationId xmlns:p14="http://schemas.microsoft.com/office/powerpoint/2010/main" val="30766878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B74B8-3B4E-425E-8091-927D08A6EF3A}" type="slidenum">
              <a:rPr lang="zh-CN" altLang="en-US" smtClean="0"/>
              <a:pPr/>
              <a:t>151</a:t>
            </a:fld>
            <a:endParaRPr lang="zh-CN" altLang="en-US"/>
          </a:p>
        </p:txBody>
      </p:sp>
    </p:spTree>
    <p:extLst>
      <p:ext uri="{BB962C8B-B14F-4D97-AF65-F5344CB8AC3E}">
        <p14:creationId xmlns:p14="http://schemas.microsoft.com/office/powerpoint/2010/main" val="32138712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kumimoji="0" lang="zh-CN" altLang="en-US" dirty="0"/>
          </a:p>
        </p:txBody>
      </p:sp>
      <p:sp>
        <p:nvSpPr>
          <p:cNvPr id="45059"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fld id="{C914B506-C888-48D5-8A63-5B0852F211A5}" type="slidenum">
              <a:rPr kumimoji="0" lang="zh-CN" altLang="en-US">
                <a:latin typeface="Calibri" panose="020F0502020204030204" pitchFamily="34" charset="0"/>
                <a:ea typeface="宋体" panose="02010600030101010101" pitchFamily="2" charset="-122"/>
              </a:rPr>
              <a:pPr/>
              <a:t>165</a:t>
            </a:fld>
            <a:endParaRPr kumimoji="0"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794478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10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43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67547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838200" y="365125"/>
            <a:ext cx="7734300" cy="5811838"/>
          </a:xfrm>
          <a:prstGeom prst="rect">
            <a:avLst/>
          </a:prstGeo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55380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1FC347C-95BA-4D5B-9018-09FB4B02318A}"/>
              </a:ext>
            </a:extLst>
          </p:cNvPr>
          <p:cNvSpPr/>
          <p:nvPr userDrawn="1"/>
        </p:nvSpPr>
        <p:spPr>
          <a:xfrm>
            <a:off x="2637068" y="1864953"/>
            <a:ext cx="6096001" cy="2120068"/>
          </a:xfrm>
          <a:prstGeom prst="rect">
            <a:avLst/>
          </a:prstGeom>
        </p:spPr>
        <p:txBody>
          <a:bodyPr>
            <a:spAutoFit/>
          </a:bodyPr>
          <a:lstStyle/>
          <a:p>
            <a:pPr lvl="0">
              <a:lnSpc>
                <a:spcPct val="150000"/>
              </a:lnSpc>
            </a:pPr>
            <a:r>
              <a:rPr lang="en-US" altLang="zh-CN" dirty="0">
                <a:latin typeface="Times New Roman" panose="02020603050405020304" pitchFamily="18" charset="0"/>
                <a:cs typeface="Times New Roman" panose="02020603050405020304" pitchFamily="18" charset="0"/>
              </a:rPr>
              <a:t>Click to edit Master text styles</a:t>
            </a:r>
          </a:p>
          <a:p>
            <a:pPr lvl="1">
              <a:lnSpc>
                <a:spcPct val="150000"/>
              </a:lnSpc>
            </a:pPr>
            <a:r>
              <a:rPr lang="en-US" altLang="zh-CN" dirty="0">
                <a:latin typeface="Times New Roman" panose="02020603050405020304" pitchFamily="18" charset="0"/>
                <a:cs typeface="Times New Roman" panose="02020603050405020304" pitchFamily="18" charset="0"/>
              </a:rPr>
              <a:t>Second level</a:t>
            </a:r>
          </a:p>
          <a:p>
            <a:pPr lvl="2">
              <a:lnSpc>
                <a:spcPct val="150000"/>
              </a:lnSpc>
            </a:pPr>
            <a:r>
              <a:rPr lang="en-US" altLang="zh-CN" dirty="0">
                <a:latin typeface="Times New Roman" panose="02020603050405020304" pitchFamily="18" charset="0"/>
                <a:cs typeface="Times New Roman" panose="02020603050405020304" pitchFamily="18" charset="0"/>
              </a:rPr>
              <a:t>Third level</a:t>
            </a:r>
          </a:p>
          <a:p>
            <a:pPr lvl="3">
              <a:lnSpc>
                <a:spcPct val="150000"/>
              </a:lnSpc>
            </a:pPr>
            <a:r>
              <a:rPr lang="en-US" altLang="zh-CN" dirty="0">
                <a:latin typeface="Times New Roman" panose="02020603050405020304" pitchFamily="18" charset="0"/>
                <a:cs typeface="Times New Roman" panose="02020603050405020304" pitchFamily="18" charset="0"/>
              </a:rPr>
              <a:t>Fourth level</a:t>
            </a:r>
          </a:p>
          <a:p>
            <a:pPr lvl="4">
              <a:lnSpc>
                <a:spcPct val="150000"/>
              </a:lnSpc>
            </a:pPr>
            <a:r>
              <a:rPr lang="en-US" altLang="zh-CN" dirty="0">
                <a:latin typeface="Times New Roman" panose="02020603050405020304" pitchFamily="18" charset="0"/>
                <a:cs typeface="Times New Roman" panose="02020603050405020304" pitchFamily="18" charset="0"/>
              </a:rPr>
              <a:t>Fifth level</a:t>
            </a:r>
          </a:p>
        </p:txBody>
      </p:sp>
    </p:spTree>
    <p:extLst>
      <p:ext uri="{BB962C8B-B14F-4D97-AF65-F5344CB8AC3E}">
        <p14:creationId xmlns:p14="http://schemas.microsoft.com/office/powerpoint/2010/main" val="3213088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20E8B1C-D0BC-460E-94B5-DB4539550FE2}"/>
              </a:ext>
            </a:extLst>
          </p:cNvPr>
          <p:cNvSpPr/>
          <p:nvPr userDrawn="1"/>
        </p:nvSpPr>
        <p:spPr>
          <a:xfrm>
            <a:off x="6041596" y="1612384"/>
            <a:ext cx="3404458" cy="369332"/>
          </a:xfrm>
          <a:prstGeom prst="rect">
            <a:avLst/>
          </a:prstGeom>
        </p:spPr>
        <p:txBody>
          <a:bodyPr wrap="none">
            <a:spAutoFit/>
          </a:bodyPr>
          <a:lstStyle/>
          <a:p>
            <a:r>
              <a:rPr lang="en-US" altLang="zh-CN" dirty="0"/>
              <a:t>Click to edit Master title style</a:t>
            </a:r>
          </a:p>
        </p:txBody>
      </p:sp>
    </p:spTree>
    <p:extLst>
      <p:ext uri="{BB962C8B-B14F-4D97-AF65-F5344CB8AC3E}">
        <p14:creationId xmlns:p14="http://schemas.microsoft.com/office/powerpoint/2010/main" val="1096790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10515600" cy="4351338"/>
          </a:xfrm>
          <a:prstGeom prst="rect">
            <a:avLst/>
          </a:prstGeom>
        </p:spPr>
        <p:txBody>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标题 6">
            <a:extLst>
              <a:ext uri="{FF2B5EF4-FFF2-40B4-BE49-F238E27FC236}">
                <a16:creationId xmlns:a16="http://schemas.microsoft.com/office/drawing/2014/main" id="{F6993EE7-1295-4251-BB1F-DC0AF07749E5}"/>
              </a:ext>
            </a:extLst>
          </p:cNvPr>
          <p:cNvSpPr>
            <a:spLocks noGrp="1"/>
          </p:cNvSpPr>
          <p:nvPr>
            <p:ph type="title"/>
          </p:nvPr>
        </p:nvSpPr>
        <p:spPr>
          <a:xfrm>
            <a:off x="838200" y="365125"/>
            <a:ext cx="10515600" cy="1325563"/>
          </a:xfrm>
          <a:prstGeom prst="rect">
            <a:avLst/>
          </a:prstGeom>
        </p:spPr>
        <p:txBody>
          <a:bodyPr/>
          <a:lstStyle>
            <a:lvl1pPr algn="ctr" rtl="0" fontAlgn="base">
              <a:spcBef>
                <a:spcPct val="0"/>
              </a:spcBef>
              <a:spcAft>
                <a:spcPct val="0"/>
              </a:spcAft>
              <a:defRPr kumimoji="1" lang="zh-CN" altLang="en-US" sz="2800" b="1" kern="1200" dirty="0">
                <a:solidFill>
                  <a:schemeClr val="tx1"/>
                </a:solidFill>
                <a:latin typeface="微软雅黑" panose="020B0503020204020204" pitchFamily="34" charset="-122"/>
                <a:ea typeface="微软雅黑" panose="020B0503020204020204" pitchFamily="34" charset="-122"/>
                <a:cs typeface="+mn-cs"/>
              </a:defRPr>
            </a:lvl1pPr>
          </a:lstStyle>
          <a:p>
            <a:r>
              <a:rPr lang="zh-CN" altLang="en-US" dirty="0"/>
              <a:t>单击此处编辑母版标题样式</a:t>
            </a:r>
          </a:p>
        </p:txBody>
      </p:sp>
    </p:spTree>
    <p:extLst>
      <p:ext uri="{BB962C8B-B14F-4D97-AF65-F5344CB8AC3E}">
        <p14:creationId xmlns:p14="http://schemas.microsoft.com/office/powerpoint/2010/main" val="3694466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5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422865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9" name="直接连接符 8"/>
          <p:cNvCxnSpPr/>
          <p:nvPr userDrawn="1"/>
        </p:nvCxnSpPr>
        <p:spPr>
          <a:xfrm>
            <a:off x="838200" y="1205345"/>
            <a:ext cx="1051560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30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9765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3748493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009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5183188" y="987425"/>
            <a:ext cx="6172200" cy="4873625"/>
          </a:xfrm>
          <a:prstGeom prst="rect">
            <a:avLst/>
          </a:prstGeom>
        </p:spPr>
        <p:txBody>
          <a:bodyPr/>
          <a:lstStyle>
            <a:lvl1pPr>
              <a:defRPr sz="32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400">
                <a:latin typeface="微软雅黑" panose="020B0503020204020204" pitchFamily="34" charset="-122"/>
                <a:ea typeface="微软雅黑" panose="020B0503020204020204" pitchFamily="34" charset="-122"/>
              </a:defRPr>
            </a:lvl3pPr>
            <a:lvl4pPr>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77436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444173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 name="直接连接符 2"/>
          <p:cNvCxnSpPr/>
          <p:nvPr userDrawn="1"/>
        </p:nvCxnSpPr>
        <p:spPr>
          <a:xfrm>
            <a:off x="1022465" y="822960"/>
            <a:ext cx="10033462" cy="0"/>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Lst>
  <p:hf sldNum="0" hdr="0" ftr="0" dt="0"/>
  <p:txStyles>
    <p:titleStyle>
      <a:lvl1pPr algn="l" rtl="0" fontAlgn="base">
        <a:lnSpc>
          <a:spcPct val="90000"/>
        </a:lnSpc>
        <a:spcBef>
          <a:spcPct val="0"/>
        </a:spcBef>
        <a:spcAft>
          <a:spcPct val="0"/>
        </a:spcAft>
        <a:defRPr kumimoji="1" sz="4400" kern="1200">
          <a:solidFill>
            <a:schemeClr val="tx1"/>
          </a:solidFill>
          <a:latin typeface="+mj-lt"/>
          <a:ea typeface="+mj-ea"/>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kumimoji="1"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60.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3" Type="http://schemas.openxmlformats.org/officeDocument/2006/relationships/hyperlink" Target="mailto:yanyang@cs.ecnu.edu.c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9.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9.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9148FAB-D906-4685-8D1A-5CB8F733169D}"/>
              </a:ext>
            </a:extLst>
          </p:cNvPr>
          <p:cNvPicPr>
            <a:picLocks noChangeAspect="1"/>
          </p:cNvPicPr>
          <p:nvPr/>
        </p:nvPicPr>
        <p:blipFill rotWithShape="1">
          <a:blip r:embed="rId3">
            <a:extLst>
              <a:ext uri="{28A0092B-C50C-407E-A947-70E740481C1C}">
                <a14:useLocalDpi xmlns:a14="http://schemas.microsoft.com/office/drawing/2010/main" val="0"/>
              </a:ext>
            </a:extLst>
          </a:blip>
          <a:srcRect l="15613"/>
          <a:stretch/>
        </p:blipFill>
        <p:spPr>
          <a:xfrm>
            <a:off x="0" y="0"/>
            <a:ext cx="12192000" cy="7171509"/>
          </a:xfrm>
          <a:prstGeom prst="rect">
            <a:avLst/>
          </a:prstGeom>
        </p:spPr>
      </p:pic>
      <p:sp>
        <p:nvSpPr>
          <p:cNvPr id="4" name="矩形 3"/>
          <p:cNvSpPr/>
          <p:nvPr/>
        </p:nvSpPr>
        <p:spPr>
          <a:xfrm>
            <a:off x="0" y="-11366"/>
            <a:ext cx="12192000" cy="7190559"/>
          </a:xfrm>
          <a:prstGeom prst="rect">
            <a:avLst/>
          </a:prstGeom>
          <a:solidFill>
            <a:srgbClr val="27272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p>
        </p:txBody>
      </p:sp>
      <p:sp>
        <p:nvSpPr>
          <p:cNvPr id="5" name="文本框 4"/>
          <p:cNvSpPr txBox="1"/>
          <p:nvPr/>
        </p:nvSpPr>
        <p:spPr>
          <a:xfrm>
            <a:off x="2851150" y="2117428"/>
            <a:ext cx="8416925" cy="769441"/>
          </a:xfrm>
          <a:prstGeom prst="rect">
            <a:avLst/>
          </a:prstGeom>
          <a:noFill/>
        </p:spPr>
        <p:txBody>
          <a:bodyPr>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eaLnBrk="1" hangingPunct="1">
              <a:lnSpc>
                <a:spcPct val="100000"/>
              </a:lnSpc>
              <a:spcBef>
                <a:spcPct val="50000"/>
              </a:spcBef>
              <a:buFontTx/>
              <a:buNone/>
            </a:pPr>
            <a:r>
              <a:rPr lang="zh-CN" altLang="en-US" sz="4400" b="1" dirty="0">
                <a:solidFill>
                  <a:schemeClr val="bg1"/>
                </a:solidFill>
                <a:latin typeface="Microsoft YaHei Light" panose="020B0503020204020204" pitchFamily="34" charset="-122"/>
                <a:ea typeface="Microsoft YaHei Light" panose="020B0503020204020204" pitchFamily="34" charset="-122"/>
              </a:rPr>
              <a:t>编程导论</a:t>
            </a:r>
            <a:r>
              <a:rPr lang="en-US" altLang="zh-CN" sz="4400" b="1" dirty="0">
                <a:solidFill>
                  <a:schemeClr val="bg1"/>
                </a:solidFill>
                <a:latin typeface="Microsoft YaHei Light" panose="020B0503020204020204" pitchFamily="34" charset="-122"/>
                <a:ea typeface="Microsoft YaHei Light" panose="020B0503020204020204" pitchFamily="34" charset="-122"/>
              </a:rPr>
              <a:t>-</a:t>
            </a:r>
            <a:r>
              <a:rPr lang="zh-CN" altLang="en-US" sz="4400" b="1" dirty="0">
                <a:solidFill>
                  <a:schemeClr val="bg1"/>
                </a:solidFill>
                <a:latin typeface="Microsoft YaHei Light" panose="020B0503020204020204" pitchFamily="34" charset="-122"/>
                <a:ea typeface="Microsoft YaHei Light" panose="020B0503020204020204" pitchFamily="34" charset="-122"/>
              </a:rPr>
              <a:t>以</a:t>
            </a:r>
            <a:r>
              <a:rPr lang="en-US" altLang="zh-CN" sz="4400" b="1" dirty="0">
                <a:solidFill>
                  <a:schemeClr val="bg1"/>
                </a:solidFill>
                <a:latin typeface="Microsoft YaHei Light" panose="020B0503020204020204" pitchFamily="34" charset="-122"/>
                <a:ea typeface="Microsoft YaHei Light" panose="020B0503020204020204" pitchFamily="34" charset="-122"/>
              </a:rPr>
              <a:t>Python</a:t>
            </a:r>
            <a:r>
              <a:rPr lang="zh-CN" altLang="en-US" sz="4400" b="1" dirty="0">
                <a:solidFill>
                  <a:schemeClr val="bg1"/>
                </a:solidFill>
                <a:latin typeface="Microsoft YaHei Light" panose="020B0503020204020204" pitchFamily="34" charset="-122"/>
                <a:ea typeface="Microsoft YaHei Light" panose="020B0503020204020204" pitchFamily="34" charset="-122"/>
              </a:rPr>
              <a:t>为舟</a:t>
            </a:r>
          </a:p>
        </p:txBody>
      </p:sp>
      <p:sp>
        <p:nvSpPr>
          <p:cNvPr id="2" name="矩形 1"/>
          <p:cNvSpPr/>
          <p:nvPr/>
        </p:nvSpPr>
        <p:spPr>
          <a:xfrm>
            <a:off x="0" y="6724650"/>
            <a:ext cx="12192000" cy="13335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a:p>
        </p:txBody>
      </p:sp>
      <p:sp>
        <p:nvSpPr>
          <p:cNvPr id="8" name="矩形 7"/>
          <p:cNvSpPr/>
          <p:nvPr/>
        </p:nvSpPr>
        <p:spPr>
          <a:xfrm>
            <a:off x="5268913" y="4055931"/>
            <a:ext cx="2299970" cy="708113"/>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a:p>
        </p:txBody>
      </p:sp>
      <p:sp>
        <p:nvSpPr>
          <p:cNvPr id="11272" name="文本框 11"/>
          <p:cNvSpPr txBox="1">
            <a:spLocks noChangeArrowheads="1"/>
          </p:cNvSpPr>
          <p:nvPr/>
        </p:nvSpPr>
        <p:spPr bwMode="auto">
          <a:xfrm>
            <a:off x="5251927" y="4167376"/>
            <a:ext cx="2228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en-US" altLang="zh-CN" sz="1400" dirty="0">
                <a:latin typeface="微软雅黑" panose="020B0503020204020204" pitchFamily="34" charset="-122"/>
                <a:ea typeface="微软雅黑" panose="020B0503020204020204" pitchFamily="34" charset="-122"/>
              </a:rPr>
              <a:t>CS</a:t>
            </a:r>
            <a:r>
              <a:rPr kumimoji="0" lang="zh-CN" altLang="en-US" sz="1400" dirty="0">
                <a:latin typeface="微软雅黑" panose="020B0503020204020204" pitchFamily="34" charset="-122"/>
                <a:ea typeface="微软雅黑" panose="020B0503020204020204" pitchFamily="34" charset="-122"/>
              </a:rPr>
              <a:t>，</a:t>
            </a:r>
            <a:r>
              <a:rPr kumimoji="0" lang="en-US" altLang="zh-CN" sz="1400" dirty="0">
                <a:latin typeface="微软雅黑" panose="020B0503020204020204" pitchFamily="34" charset="-122"/>
                <a:ea typeface="微软雅黑" panose="020B0503020204020204" pitchFamily="34" charset="-122"/>
              </a:rPr>
              <a:t>ECNU</a:t>
            </a:r>
          </a:p>
          <a:p>
            <a:pPr algn="ctr"/>
            <a:r>
              <a:rPr lang="en-US" altLang="zh-CN" sz="1400" dirty="0">
                <a:latin typeface="微软雅黑" panose="020B0503020204020204" pitchFamily="34" charset="-122"/>
                <a:ea typeface="微软雅黑" panose="020B0503020204020204" pitchFamily="34" charset="-122"/>
              </a:rPr>
              <a:t>Fall</a:t>
            </a:r>
            <a:r>
              <a:rPr kumimoji="0" lang="en-US" altLang="zh-CN" sz="1400" dirty="0">
                <a:latin typeface="微软雅黑" panose="020B0503020204020204" pitchFamily="34" charset="-122"/>
                <a:ea typeface="微软雅黑" panose="020B0503020204020204" pitchFamily="34" charset="-122"/>
              </a:rPr>
              <a:t>,2018</a:t>
            </a:r>
            <a:endParaRPr kumimoji="0" lang="zh-CN" altLang="en-US" sz="1400" dirty="0">
              <a:latin typeface="微软雅黑" panose="020B0503020204020204" pitchFamily="34" charset="-122"/>
              <a:ea typeface="微软雅黑" panose="020B0503020204020204" pitchFamily="34" charset="-122"/>
            </a:endParaRPr>
          </a:p>
        </p:txBody>
      </p:sp>
      <p:grpSp>
        <p:nvGrpSpPr>
          <p:cNvPr id="11273" name="组合 5"/>
          <p:cNvGrpSpPr>
            <a:grpSpLocks/>
          </p:cNvGrpSpPr>
          <p:nvPr/>
        </p:nvGrpSpPr>
        <p:grpSpPr bwMode="auto">
          <a:xfrm>
            <a:off x="7331869" y="4256518"/>
            <a:ext cx="254000" cy="254000"/>
            <a:chOff x="6457496" y="4658798"/>
            <a:chExt cx="254000" cy="254000"/>
          </a:xfrm>
        </p:grpSpPr>
        <p:sp>
          <p:nvSpPr>
            <p:cNvPr id="11" name="矩形 10"/>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a:p>
          </p:txBody>
        </p:sp>
        <p:sp>
          <p:nvSpPr>
            <p:cNvPr id="11279" name="Freeform 121"/>
            <p:cNvSpPr>
              <a:spLocks/>
            </p:cNvSpPr>
            <p:nvPr/>
          </p:nvSpPr>
          <p:spPr bwMode="auto">
            <a:xfrm>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a:p>
          </p:txBody>
        </p:sp>
      </p:grpSp>
      <p:grpSp>
        <p:nvGrpSpPr>
          <p:cNvPr id="11274" name="组合 13"/>
          <p:cNvGrpSpPr>
            <a:grpSpLocks/>
          </p:cNvGrpSpPr>
          <p:nvPr/>
        </p:nvGrpSpPr>
        <p:grpSpPr bwMode="auto">
          <a:xfrm>
            <a:off x="5969000" y="6470650"/>
            <a:ext cx="254000" cy="254000"/>
            <a:chOff x="6457496" y="4658798"/>
            <a:chExt cx="254000" cy="254000"/>
          </a:xfrm>
        </p:grpSpPr>
        <p:sp>
          <p:nvSpPr>
            <p:cNvPr id="15" name="矩形 14"/>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a:p>
          </p:txBody>
        </p:sp>
        <p:sp>
          <p:nvSpPr>
            <p:cNvPr id="11277"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a:p>
          </p:txBody>
        </p:sp>
      </p:grpSp>
      <p:sp>
        <p:nvSpPr>
          <p:cNvPr id="17" name="矩形 16"/>
          <p:cNvSpPr/>
          <p:nvPr/>
        </p:nvSpPr>
        <p:spPr>
          <a:xfrm>
            <a:off x="5268913" y="-11366"/>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endParaRPr>
          </a:p>
        </p:txBody>
      </p:sp>
      <p:pic>
        <p:nvPicPr>
          <p:cNvPr id="23" name="图片 22">
            <a:extLst>
              <a:ext uri="{FF2B5EF4-FFF2-40B4-BE49-F238E27FC236}">
                <a16:creationId xmlns:a16="http://schemas.microsoft.com/office/drawing/2014/main" id="{22AE586E-CC30-4C4A-92C9-707619A89E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219" y="2082800"/>
            <a:ext cx="2448156" cy="1428750"/>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AEC29F57-FC29-4A34-B221-75F1B6A4B299}"/>
              </a:ext>
            </a:extLst>
          </p:cNvPr>
          <p:cNvSpPr txBox="1">
            <a:spLocks/>
          </p:cNvSpPr>
          <p:nvPr/>
        </p:nvSpPr>
        <p:spPr>
          <a:xfrm>
            <a:off x="1506474" y="245057"/>
            <a:ext cx="7886700" cy="646810"/>
          </a:xfrm>
          <a:prstGeom prst="rect">
            <a:avLst/>
          </a:prstGeom>
        </p:spPr>
        <p:txBody>
          <a:bodyPr/>
          <a:lstStyle>
            <a:lvl1pPr algn="l" rtl="0" fontAlgn="base">
              <a:lnSpc>
                <a:spcPct val="90000"/>
              </a:lnSpc>
              <a:spcBef>
                <a:spcPct val="0"/>
              </a:spcBef>
              <a:spcAft>
                <a:spcPct val="0"/>
              </a:spcAft>
              <a:defRPr kumimoji="1" sz="4400" kern="1200">
                <a:solidFill>
                  <a:schemeClr val="tx1"/>
                </a:solidFill>
                <a:latin typeface="+mj-lt"/>
                <a:ea typeface="+mj-ea"/>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pPr algn="ctr"/>
            <a:r>
              <a:rPr lang="en-US" altLang="zh-CN" sz="3200" b="1" dirty="0">
                <a:latin typeface="微软雅黑" panose="020B0503020204020204" pitchFamily="34" charset="-122"/>
                <a:ea typeface="微软雅黑" panose="020B0503020204020204" pitchFamily="34" charset="-122"/>
              </a:rPr>
              <a:t>1.1 </a:t>
            </a:r>
            <a:r>
              <a:rPr lang="zh-CN" altLang="en-US" sz="3200" b="1" dirty="0">
                <a:latin typeface="微软雅黑" panose="020B0503020204020204" pitchFamily="34" charset="-122"/>
                <a:ea typeface="微软雅黑" panose="020B0503020204020204" pitchFamily="34" charset="-122"/>
              </a:rPr>
              <a:t>编程的基本概念</a:t>
            </a:r>
          </a:p>
        </p:txBody>
      </p:sp>
      <p:sp>
        <p:nvSpPr>
          <p:cNvPr id="13" name="文本框 12">
            <a:extLst>
              <a:ext uri="{FF2B5EF4-FFF2-40B4-BE49-F238E27FC236}">
                <a16:creationId xmlns:a16="http://schemas.microsoft.com/office/drawing/2014/main" id="{5FC3F8DF-A86E-48E2-AA34-ED20293902C2}"/>
              </a:ext>
            </a:extLst>
          </p:cNvPr>
          <p:cNvSpPr txBox="1"/>
          <p:nvPr/>
        </p:nvSpPr>
        <p:spPr>
          <a:xfrm>
            <a:off x="1086141" y="891867"/>
            <a:ext cx="7776103"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程序需要具备的三个基本属性：</a:t>
            </a:r>
            <a:endParaRPr lang="en-US" altLang="zh-CN" sz="2000" b="1"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A5FA36DB-C674-4101-A56E-B5ED467A8046}"/>
              </a:ext>
            </a:extLst>
          </p:cNvPr>
          <p:cNvSpPr txBox="1"/>
          <p:nvPr/>
        </p:nvSpPr>
        <p:spPr>
          <a:xfrm>
            <a:off x="955511" y="1507181"/>
            <a:ext cx="7776103" cy="400110"/>
          </a:xfrm>
          <a:prstGeom prst="rect">
            <a:avLst/>
          </a:prstGeom>
          <a:noFill/>
        </p:spPr>
        <p:txBody>
          <a:bodyPr wrap="square" rtlCol="0">
            <a:spAutoFit/>
          </a:bodyPr>
          <a:lstStyle/>
          <a:p>
            <a:r>
              <a:rPr lang="zh-CN" altLang="en-US" sz="2000" b="1" dirty="0">
                <a:solidFill>
                  <a:srgbClr val="0070C0"/>
                </a:solidFill>
                <a:latin typeface="微软雅黑" panose="020B0503020204020204" pitchFamily="34" charset="-122"/>
                <a:ea typeface="微软雅黑" panose="020B0503020204020204" pitchFamily="34" charset="-122"/>
              </a:rPr>
              <a:t>（</a:t>
            </a:r>
            <a:r>
              <a:rPr lang="en-US" altLang="zh-CN" sz="2000" b="1" dirty="0">
                <a:solidFill>
                  <a:srgbClr val="0070C0"/>
                </a:solidFill>
                <a:latin typeface="微软雅黑" panose="020B0503020204020204" pitchFamily="34" charset="-122"/>
                <a:ea typeface="微软雅黑" panose="020B0503020204020204" pitchFamily="34" charset="-122"/>
              </a:rPr>
              <a:t>1</a:t>
            </a:r>
            <a:r>
              <a:rPr lang="zh-CN" altLang="en-US" sz="2000" b="1" dirty="0">
                <a:solidFill>
                  <a:srgbClr val="0070C0"/>
                </a:solidFill>
                <a:latin typeface="微软雅黑" panose="020B0503020204020204" pitchFamily="34" charset="-122"/>
                <a:ea typeface="微软雅黑" panose="020B0503020204020204" pitchFamily="34" charset="-122"/>
              </a:rPr>
              <a:t>）要有输入和输出</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4086C32A-3CFC-48EA-B4D9-1FF473B231F7}"/>
              </a:ext>
            </a:extLst>
          </p:cNvPr>
          <p:cNvSpPr txBox="1"/>
          <p:nvPr/>
        </p:nvSpPr>
        <p:spPr>
          <a:xfrm>
            <a:off x="1194802" y="1954896"/>
            <a:ext cx="9742372" cy="3785652"/>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b="1" dirty="0">
                <a:solidFill>
                  <a:srgbClr val="FF0000"/>
                </a:solidFill>
                <a:latin typeface="微软雅黑" panose="020B0503020204020204" pitchFamily="34" charset="-122"/>
                <a:ea typeface="微软雅黑" panose="020B0503020204020204" pitchFamily="34" charset="-122"/>
              </a:rPr>
              <a:t>什么是输入？</a:t>
            </a:r>
            <a:endParaRPr lang="en-US" altLang="zh-CN" sz="2000" b="1"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输入可能是键盘、文档、外界信号（如温度、湿度、电波）等。</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zh-CN" altLang="en-US" sz="2000" b="1" dirty="0">
                <a:solidFill>
                  <a:srgbClr val="FF0000"/>
                </a:solidFill>
                <a:latin typeface="微软雅黑" panose="020B0503020204020204" pitchFamily="34" charset="-122"/>
                <a:ea typeface="微软雅黑" panose="020B0503020204020204" pitchFamily="34" charset="-122"/>
              </a:rPr>
              <a:t>什么是输出？</a:t>
            </a:r>
            <a:endParaRPr lang="en-US" altLang="zh-CN" sz="2000" b="1"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输出的形式多种多样，可以是屏幕输出，文档输出，也可以是信号输出来控制机器人、仪器设备等。</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zh-CN" altLang="en-US" sz="2000" b="1" dirty="0">
                <a:solidFill>
                  <a:srgbClr val="FF0000"/>
                </a:solidFill>
                <a:latin typeface="微软雅黑" panose="020B0503020204020204" pitchFamily="34" charset="-122"/>
                <a:ea typeface="微软雅黑" panose="020B0503020204020204" pitchFamily="34" charset="-122"/>
              </a:rPr>
              <a:t>为什么要有输入输出？</a:t>
            </a:r>
            <a:endParaRPr lang="en-US" altLang="zh-CN" sz="2000" b="1"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没有输入的程序只能每次做相同的工作，功能极度限制。正常的程序是一定要有输出的，没有输出，你用这个程序干什么？</a:t>
            </a:r>
            <a:endParaRPr lang="en-US" altLang="zh-CN" sz="20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75E6C28B-6AD1-47AD-B545-91E12AF128D1}"/>
              </a:ext>
            </a:extLst>
          </p:cNvPr>
          <p:cNvSpPr/>
          <p:nvPr/>
        </p:nvSpPr>
        <p:spPr>
          <a:xfrm>
            <a:off x="1623665" y="5761152"/>
            <a:ext cx="9052251" cy="369332"/>
          </a:xfrm>
          <a:prstGeom prst="rect">
            <a:avLst/>
          </a:prstGeom>
          <a:solidFill>
            <a:srgbClr val="FF0000"/>
          </a:solidFill>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一个正常的程序需要有输入和输出。       </a:t>
            </a:r>
          </a:p>
        </p:txBody>
      </p:sp>
    </p:spTree>
    <p:extLst>
      <p:ext uri="{BB962C8B-B14F-4D97-AF65-F5344CB8AC3E}">
        <p14:creationId xmlns:p14="http://schemas.microsoft.com/office/powerpoint/2010/main" val="242799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7987" y="365127"/>
            <a:ext cx="7886700" cy="561466"/>
          </a:xfrm>
          <a:prstGeom prst="rect">
            <a:avLst/>
          </a:prstGeom>
        </p:spPr>
        <p:txBody>
          <a:bodyPr/>
          <a:lstStyle/>
          <a:p>
            <a:pPr algn="ctr"/>
            <a:r>
              <a:rPr lang="en-US" altLang="zh-CN" dirty="0"/>
              <a:t>1.4 </a:t>
            </a:r>
            <a:r>
              <a:rPr lang="zh-CN" altLang="en-US" dirty="0"/>
              <a:t>介绍数据类型</a:t>
            </a:r>
          </a:p>
        </p:txBody>
      </p:sp>
      <p:sp>
        <p:nvSpPr>
          <p:cNvPr id="9" name="文本框 8"/>
          <p:cNvSpPr txBox="1"/>
          <p:nvPr/>
        </p:nvSpPr>
        <p:spPr>
          <a:xfrm>
            <a:off x="1807987" y="2648763"/>
            <a:ext cx="8101013" cy="3785652"/>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sz="2000" b="1" dirty="0" err="1">
                <a:latin typeface="+mn-ea"/>
                <a:cs typeface="Times New Roman" panose="02020603050405020304" pitchFamily="18" charset="0"/>
              </a:rPr>
              <a:t>数据类型</a:t>
            </a:r>
            <a:r>
              <a:rPr sz="2000" dirty="0" err="1">
                <a:latin typeface="+mn-ea"/>
                <a:cs typeface="Times New Roman" panose="02020603050405020304" pitchFamily="18" charset="0"/>
              </a:rPr>
              <a:t>是指变量</a:t>
            </a:r>
            <a:r>
              <a:rPr lang="zh-CN" altLang="en-US" sz="2000" dirty="0">
                <a:latin typeface="+mn-ea"/>
                <a:cs typeface="Times New Roman" panose="02020603050405020304" pitchFamily="18" charset="0"/>
              </a:rPr>
              <a:t>存储</a:t>
            </a:r>
            <a:r>
              <a:rPr sz="2000" dirty="0" err="1">
                <a:latin typeface="+mn-ea"/>
                <a:cs typeface="Times New Roman" panose="02020603050405020304" pitchFamily="18" charset="0"/>
              </a:rPr>
              <a:t>值或者程序计算中所产生的中间值的类型</a:t>
            </a:r>
            <a:r>
              <a:rPr sz="2000" dirty="0">
                <a:latin typeface="+mn-ea"/>
                <a:cs typeface="Times New Roman" panose="02020603050405020304" pitchFamily="18" charset="0"/>
              </a:rPr>
              <a:t>。</a:t>
            </a:r>
            <a:endParaRPr lang="en-US" sz="2000" dirty="0">
              <a:latin typeface="+mn-ea"/>
              <a:cs typeface="Times New Roman" panose="02020603050405020304" pitchFamily="18" charset="0"/>
            </a:endParaRPr>
          </a:p>
          <a:p>
            <a:pPr marL="342900" indent="-342900">
              <a:buClr>
                <a:srgbClr val="FF0000"/>
              </a:buCl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Clr>
                <a:srgbClr val="FF0000"/>
              </a:buClr>
              <a:buFont typeface="Arial" panose="020B0604020202020204" pitchFamily="34" charset="0"/>
              <a:buChar char="•"/>
            </a:pPr>
            <a:r>
              <a:rPr lang="en-US" altLang="zh-CN" sz="2000" dirty="0">
                <a:latin typeface="+mn-ea"/>
                <a:cs typeface="Times New Roman" panose="02020603050405020304" pitchFamily="18" charset="0"/>
              </a:rPr>
              <a:t>Python</a:t>
            </a:r>
            <a:r>
              <a:rPr lang="zh-CN" altLang="en-US" sz="2000" dirty="0">
                <a:latin typeface="+mn-ea"/>
                <a:cs typeface="Times New Roman" panose="02020603050405020304" pitchFamily="18" charset="0"/>
              </a:rPr>
              <a:t>常见的数据类型：</a:t>
            </a:r>
          </a:p>
          <a:p>
            <a:pPr lvl="1">
              <a:buClr>
                <a:srgbClr val="FF0000"/>
              </a:buClr>
            </a:pPr>
            <a:r>
              <a:rPr lang="en-US" altLang="zh-CN" sz="2000" dirty="0">
                <a:latin typeface="Times New Roman" panose="02020603050405020304" pitchFamily="18" charset="0"/>
                <a:cs typeface="Times New Roman" panose="02020603050405020304" pitchFamily="18" charset="0"/>
              </a:rPr>
              <a:t>	</a:t>
            </a:r>
          </a:p>
          <a:p>
            <a:pPr lvl="1">
              <a:buClr>
                <a:srgbClr val="FF0000"/>
              </a:buClr>
            </a:pPr>
            <a:r>
              <a:rPr lang="en-US" altLang="zh-CN" sz="2000" dirty="0">
                <a:latin typeface="Times New Roman" panose="02020603050405020304" pitchFamily="18" charset="0"/>
                <a:cs typeface="Times New Roman" panose="02020603050405020304" pitchFamily="18" charset="0"/>
                <a:sym typeface="+mn-ea"/>
              </a:rPr>
              <a:t>	</a:t>
            </a:r>
            <a:r>
              <a:rPr lang="zh-CN" altLang="en-US" sz="2000" b="1" dirty="0">
                <a:latin typeface="Times New Roman" panose="02020603050405020304" pitchFamily="18" charset="0"/>
                <a:cs typeface="Times New Roman" panose="02020603050405020304" pitchFamily="18" charset="0"/>
                <a:sym typeface="+mn-ea"/>
              </a:rPr>
              <a:t>布尔类型</a:t>
            </a:r>
            <a:r>
              <a:rPr lang="en-US" altLang="zh-CN" sz="2000" b="1" dirty="0">
                <a:latin typeface="Times New Roman" panose="02020603050405020304" pitchFamily="18" charset="0"/>
                <a:cs typeface="Times New Roman" panose="02020603050405020304" pitchFamily="18" charset="0"/>
                <a:sym typeface="+mn-ea"/>
              </a:rPr>
              <a:t>(Boolean)</a:t>
            </a:r>
            <a:endParaRPr lang="en-US" altLang="zh-CN" sz="2000" b="1" dirty="0">
              <a:latin typeface="Times New Roman" panose="02020603050405020304" pitchFamily="18" charset="0"/>
              <a:cs typeface="Times New Roman" panose="02020603050405020304" pitchFamily="18" charset="0"/>
            </a:endParaRPr>
          </a:p>
          <a:p>
            <a:pPr>
              <a:buClr>
                <a:srgbClr val="FF0000"/>
              </a:buClr>
            </a:pPr>
            <a:r>
              <a:rPr lang="en-US" altLang="zh-CN" sz="2000" b="1" dirty="0">
                <a:latin typeface="Times New Roman" panose="02020603050405020304" pitchFamily="18" charset="0"/>
                <a:cs typeface="Times New Roman" panose="02020603050405020304" pitchFamily="18" charset="0"/>
              </a:rPr>
              <a:t>	</a:t>
            </a:r>
          </a:p>
          <a:p>
            <a:pPr>
              <a:buClr>
                <a:srgbClr val="FF0000"/>
              </a:buClr>
            </a:pP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数值类型（有符号整型</a:t>
            </a:r>
            <a:r>
              <a:rPr lang="en-US" altLang="zh-CN" sz="2000" b="1" dirty="0">
                <a:latin typeface="Times New Roman" panose="02020603050405020304" pitchFamily="18" charset="0"/>
                <a:cs typeface="Times New Roman" panose="02020603050405020304" pitchFamily="18" charset="0"/>
              </a:rPr>
              <a:t>int</a:t>
            </a:r>
            <a:r>
              <a:rPr lang="zh-CN" altLang="en-US" sz="2000" b="1" dirty="0">
                <a:latin typeface="Times New Roman" panose="02020603050405020304" pitchFamily="18" charset="0"/>
                <a:cs typeface="Times New Roman" panose="02020603050405020304" pitchFamily="18" charset="0"/>
              </a:rPr>
              <a:t>、浮点型</a:t>
            </a:r>
            <a:r>
              <a:rPr lang="en-US" altLang="zh-CN" sz="2000" b="1" dirty="0">
                <a:latin typeface="Times New Roman" panose="02020603050405020304" pitchFamily="18" charset="0"/>
                <a:cs typeface="Times New Roman" panose="02020603050405020304" pitchFamily="18" charset="0"/>
              </a:rPr>
              <a:t>float</a:t>
            </a:r>
            <a:r>
              <a:rPr lang="zh-CN" altLang="en-US" sz="2000" b="1" dirty="0">
                <a:latin typeface="Times New Roman" panose="02020603050405020304" pitchFamily="18" charset="0"/>
                <a:cs typeface="Times New Roman" panose="02020603050405020304" pitchFamily="18" charset="0"/>
              </a:rPr>
              <a:t>等）</a:t>
            </a:r>
            <a:endParaRPr lang="en-US" altLang="zh-CN" sz="2000" b="1" dirty="0">
              <a:latin typeface="Times New Roman" panose="02020603050405020304" pitchFamily="18" charset="0"/>
              <a:cs typeface="Times New Roman" panose="02020603050405020304" pitchFamily="18" charset="0"/>
            </a:endParaRPr>
          </a:p>
          <a:p>
            <a:pPr>
              <a:buClr>
                <a:srgbClr val="FF0000"/>
              </a:buClr>
            </a:pPr>
            <a:r>
              <a:rPr lang="en-US" altLang="zh-CN" sz="2000" b="1" dirty="0">
                <a:latin typeface="Times New Roman" panose="02020603050405020304" pitchFamily="18" charset="0"/>
                <a:cs typeface="Times New Roman" panose="02020603050405020304" pitchFamily="18" charset="0"/>
              </a:rPr>
              <a:t>	</a:t>
            </a:r>
          </a:p>
          <a:p>
            <a:pPr>
              <a:buClr>
                <a:srgbClr val="FF0000"/>
              </a:buClr>
            </a:pP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序列（列表</a:t>
            </a:r>
            <a:r>
              <a:rPr lang="en-US" altLang="zh-CN" sz="2000" b="1" dirty="0">
                <a:latin typeface="Times New Roman" panose="02020603050405020304" pitchFamily="18" charset="0"/>
                <a:cs typeface="Times New Roman" panose="02020603050405020304" pitchFamily="18" charset="0"/>
              </a:rPr>
              <a:t>list</a:t>
            </a:r>
            <a:r>
              <a:rPr lang="zh-CN" altLang="en-US" sz="2000" b="1" dirty="0">
                <a:latin typeface="Times New Roman" panose="02020603050405020304" pitchFamily="18" charset="0"/>
                <a:cs typeface="Times New Roman" panose="02020603050405020304" pitchFamily="18" charset="0"/>
              </a:rPr>
              <a:t>、字符串</a:t>
            </a:r>
            <a:r>
              <a:rPr lang="en-US" altLang="zh-CN" sz="2000" b="1" dirty="0">
                <a:latin typeface="Times New Roman" panose="02020603050405020304" pitchFamily="18" charset="0"/>
                <a:cs typeface="Times New Roman" panose="02020603050405020304" pitchFamily="18" charset="0"/>
              </a:rPr>
              <a:t>string</a:t>
            </a:r>
            <a:r>
              <a:rPr lang="zh-CN" altLang="en-US" sz="2000" b="1" dirty="0">
                <a:latin typeface="Times New Roman" panose="02020603050405020304" pitchFamily="18" charset="0"/>
                <a:cs typeface="Times New Roman" panose="02020603050405020304" pitchFamily="18" charset="0"/>
              </a:rPr>
              <a:t>、元组</a:t>
            </a:r>
            <a:r>
              <a:rPr lang="en-US" altLang="zh-CN" sz="2000" b="1" dirty="0">
                <a:latin typeface="Times New Roman" panose="02020603050405020304" pitchFamily="18" charset="0"/>
                <a:cs typeface="Times New Roman" panose="02020603050405020304" pitchFamily="18" charset="0"/>
              </a:rPr>
              <a:t>tuple</a:t>
            </a:r>
            <a:r>
              <a:rPr lang="zh-CN" altLang="en-US" sz="2000" b="1" dirty="0">
                <a:latin typeface="Times New Roman" panose="02020603050405020304" pitchFamily="18" charset="0"/>
                <a:cs typeface="Times New Roman" panose="02020603050405020304" pitchFamily="18" charset="0"/>
              </a:rPr>
              <a:t>）</a:t>
            </a:r>
          </a:p>
          <a:p>
            <a:pPr>
              <a:buClr>
                <a:srgbClr val="FF0000"/>
              </a:buClr>
            </a:pPr>
            <a:r>
              <a:rPr lang="en-US" altLang="zh-CN" sz="2000" b="1" dirty="0">
                <a:latin typeface="Times New Roman" panose="02020603050405020304" pitchFamily="18" charset="0"/>
                <a:cs typeface="Times New Roman" panose="02020603050405020304" pitchFamily="18" charset="0"/>
              </a:rPr>
              <a:t>	</a:t>
            </a:r>
          </a:p>
          <a:p>
            <a:pPr>
              <a:buClr>
                <a:srgbClr val="FF0000"/>
              </a:buClr>
            </a:pP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字典</a:t>
            </a:r>
            <a:r>
              <a:rPr lang="en-US" altLang="zh-CN" sz="2000" b="1" dirty="0">
                <a:latin typeface="Times New Roman" panose="02020603050405020304" pitchFamily="18" charset="0"/>
                <a:cs typeface="Times New Roman" panose="02020603050405020304" pitchFamily="18" charset="0"/>
              </a:rPr>
              <a:t>dictionary</a:t>
            </a:r>
          </a:p>
          <a:p>
            <a:r>
              <a:rPr lang="en-US" altLang="zh-CN" sz="2000" dirty="0">
                <a:latin typeface="Times New Roman" panose="02020603050405020304" pitchFamily="18" charset="0"/>
                <a:cs typeface="Times New Roman" panose="02020603050405020304" pitchFamily="18" charset="0"/>
              </a:rPr>
              <a:t> </a:t>
            </a:r>
          </a:p>
        </p:txBody>
      </p:sp>
      <p:sp>
        <p:nvSpPr>
          <p:cNvPr id="6" name="文本框 5"/>
          <p:cNvSpPr txBox="1"/>
          <p:nvPr/>
        </p:nvSpPr>
        <p:spPr>
          <a:xfrm>
            <a:off x="1076503" y="1076297"/>
            <a:ext cx="9787115" cy="1422762"/>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        在上一节当中，我们学习了</a:t>
            </a: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中简单的表达式语句“</a:t>
            </a:r>
            <a:r>
              <a:rPr lang="en-US" altLang="zh-CN" sz="2000" dirty="0">
                <a:latin typeface="Times New Roman" panose="02020603050405020304" pitchFamily="18" charset="0"/>
                <a:cs typeface="Times New Roman" panose="02020603050405020304" pitchFamily="18" charset="0"/>
              </a:rPr>
              <a:t>a=a+3”</a:t>
            </a:r>
            <a:r>
              <a:rPr lang="zh-CN" altLang="en-US" sz="2000" dirty="0">
                <a:latin typeface="Times New Roman" panose="02020603050405020304" pitchFamily="18" charset="0"/>
                <a:cs typeface="Times New Roman" panose="02020603050405020304" pitchFamily="18" charset="0"/>
              </a:rPr>
              <a:t>，初步了解了该语句的重要组成部分</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变量，知道变量可以有很多种类型，如字符串类型（</a:t>
            </a:r>
            <a:r>
              <a:rPr lang="en-US" altLang="zh-CN" sz="2000" dirty="0">
                <a:latin typeface="Times New Roman" panose="02020603050405020304" pitchFamily="18" charset="0"/>
                <a:cs typeface="Times New Roman" panose="02020603050405020304" pitchFamily="18" charset="0"/>
              </a:rPr>
              <a:t>String</a:t>
            </a:r>
            <a:r>
              <a:rPr lang="zh-CN" altLang="en-US" sz="2000" dirty="0">
                <a:latin typeface="Times New Roman" panose="02020603050405020304" pitchFamily="18" charset="0"/>
                <a:cs typeface="Times New Roman" panose="02020603050405020304" pitchFamily="18" charset="0"/>
              </a:rPr>
              <a:t>）、整数类型（</a:t>
            </a:r>
            <a:r>
              <a:rPr lang="en-US" altLang="zh-CN" sz="2000" dirty="0">
                <a:latin typeface="Times New Roman" panose="02020603050405020304" pitchFamily="18" charset="0"/>
                <a:cs typeface="Times New Roman" panose="02020603050405020304" pitchFamily="18" charset="0"/>
              </a:rPr>
              <a:t>Integer</a:t>
            </a:r>
            <a:r>
              <a:rPr lang="zh-CN" altLang="en-US" sz="2000" dirty="0">
                <a:latin typeface="Times New Roman" panose="02020603050405020304" pitchFamily="18" charset="0"/>
                <a:cs typeface="Times New Roman" panose="02020603050405020304" pitchFamily="18" charset="0"/>
              </a:rPr>
              <a:t>）以及浮点类型（</a:t>
            </a:r>
            <a:r>
              <a:rPr lang="en-US" altLang="zh-CN" sz="2000" dirty="0">
                <a:latin typeface="Times New Roman" panose="02020603050405020304" pitchFamily="18" charset="0"/>
                <a:cs typeface="Times New Roman" panose="02020603050405020304" pitchFamily="18" charset="0"/>
              </a:rPr>
              <a:t>Float</a:t>
            </a:r>
            <a:r>
              <a:rPr lang="zh-CN" altLang="en-US"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t>1.4.1 </a:t>
            </a:r>
            <a:r>
              <a:rPr lang="zh-CN" altLang="en-US" dirty="0"/>
              <a:t>布尔类型（</a:t>
            </a:r>
            <a:r>
              <a:rPr lang="en-US" altLang="zh-CN" dirty="0"/>
              <a:t>Boolean</a:t>
            </a:r>
            <a:r>
              <a:rPr lang="zh-CN" altLang="en-US" dirty="0"/>
              <a:t>）</a:t>
            </a:r>
          </a:p>
        </p:txBody>
      </p:sp>
      <p:grpSp>
        <p:nvGrpSpPr>
          <p:cNvPr id="11" name="组合 10"/>
          <p:cNvGrpSpPr/>
          <p:nvPr/>
        </p:nvGrpSpPr>
        <p:grpSpPr>
          <a:xfrm>
            <a:off x="1523257" y="2511135"/>
            <a:ext cx="9544546" cy="1253924"/>
            <a:chOff x="628650" y="2513088"/>
            <a:chExt cx="7886700" cy="1253924"/>
          </a:xfrm>
        </p:grpSpPr>
        <p:sp>
          <p:nvSpPr>
            <p:cNvPr id="42" name="文本框 42"/>
            <p:cNvSpPr txBox="1">
              <a:spLocks noChangeArrowheads="1"/>
            </p:cNvSpPr>
            <p:nvPr/>
          </p:nvSpPr>
          <p:spPr bwMode="auto">
            <a:xfrm>
              <a:off x="628650" y="2513088"/>
              <a:ext cx="7886700" cy="829945"/>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spAutoFit/>
            </a:bodyPr>
            <a:lstStyle/>
            <a:p>
              <a:pPr indent="133985" algn="just"/>
              <a:r>
                <a:rPr lang="en-US" altLang="zh-CN" sz="1600" b="1"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#&lt;</a:t>
              </a:r>
              <a:r>
                <a:rPr lang="en-US" altLang="zh-CN" sz="1600" b="1" kern="100" dirty="0" err="1">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程序：布尔类型例子</a:t>
              </a:r>
              <a:r>
                <a:rPr lang="en-US" altLang="zh-CN" sz="1600" b="1"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&gt;</a:t>
              </a:r>
            </a:p>
            <a:p>
              <a:pPr indent="133350" algn="just"/>
              <a:r>
                <a:rPr 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b = 100&lt;101</a:t>
              </a:r>
            </a:p>
            <a:p>
              <a:pPr indent="133350" algn="just"/>
              <a:r>
                <a:rPr 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print(b)</a:t>
              </a:r>
            </a:p>
          </p:txBody>
        </p:sp>
        <p:sp>
          <p:nvSpPr>
            <p:cNvPr id="100" name="文本框 99"/>
            <p:cNvSpPr txBox="1"/>
            <p:nvPr/>
          </p:nvSpPr>
          <p:spPr>
            <a:xfrm>
              <a:off x="628650" y="3368232"/>
              <a:ext cx="5080000" cy="398780"/>
            </a:xfrm>
            <a:prstGeom prst="rect">
              <a:avLst/>
            </a:prstGeom>
            <a:noFill/>
            <a:ln w="9525">
              <a:noFill/>
            </a:ln>
          </p:spPr>
          <p:txBody>
            <a:bodyPr>
              <a:spAutoFit/>
            </a:bodyPr>
            <a:lstStyle/>
            <a:p>
              <a:r>
                <a:rPr lang="zh-CN" altLang="en-US" sz="2000" dirty="0">
                  <a:latin typeface="微软雅黑" panose="020B0503020204020204" pitchFamily="34" charset="-122"/>
                  <a:ea typeface="微软雅黑" panose="020B0503020204020204" pitchFamily="34" charset="-122"/>
                  <a:cs typeface="宋体" panose="02010600030101010101" pitchFamily="2" charset="-122"/>
                </a:rPr>
                <a:t>输出结果为：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True</a:t>
              </a:r>
              <a:endParaRPr lang="zh-CN" altLang="en-US" sz="2000" dirty="0">
                <a:latin typeface="微软雅黑" panose="020B0503020204020204" pitchFamily="34" charset="-122"/>
                <a:ea typeface="微软雅黑" panose="020B0503020204020204" pitchFamily="34" charset="-122"/>
              </a:endParaRPr>
            </a:p>
          </p:txBody>
        </p:sp>
      </p:grpSp>
      <p:sp>
        <p:nvSpPr>
          <p:cNvPr id="3" name="文本框 2"/>
          <p:cNvSpPr txBox="1"/>
          <p:nvPr/>
        </p:nvSpPr>
        <p:spPr>
          <a:xfrm>
            <a:off x="1415053" y="3765059"/>
            <a:ext cx="9712125" cy="874214"/>
          </a:xfrm>
          <a:prstGeom prst="rect">
            <a:avLst/>
          </a:prstGeom>
          <a:noFill/>
        </p:spPr>
        <p:txBody>
          <a:bodyPr wrap="square" rtlCol="0">
            <a:spAutoFit/>
          </a:bodyPr>
          <a:lstStyle/>
          <a:p>
            <a:pPr>
              <a:lnSpc>
                <a:spcPct val="150000"/>
              </a:lnSpc>
            </a:pPr>
            <a:r>
              <a:rPr lang="zh-CN" altLang="en-US" dirty="0">
                <a:latin typeface="Times New Roman" panose="02020603050405020304" pitchFamily="18" charset="0"/>
                <a:cs typeface="Times New Roman" panose="02020603050405020304" pitchFamily="18" charset="0"/>
              </a:rPr>
              <a:t>        该程序中，表达式</a:t>
            </a:r>
            <a:r>
              <a:rPr lang="en-US" altLang="zh-CN" dirty="0">
                <a:latin typeface="Times New Roman" panose="02020603050405020304" pitchFamily="18" charset="0"/>
                <a:cs typeface="Times New Roman" panose="02020603050405020304" pitchFamily="18" charset="0"/>
              </a:rPr>
              <a:t>b=100&lt;101</a:t>
            </a:r>
            <a:r>
              <a:rPr lang="zh-CN" altLang="en-US" dirty="0">
                <a:latin typeface="Times New Roman" panose="02020603050405020304" pitchFamily="18" charset="0"/>
                <a:cs typeface="Times New Roman" panose="02020603050405020304" pitchFamily="18" charset="0"/>
              </a:rPr>
              <a:t>为布尔表达式，因此变量</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就是布尔类型变量。在这个表达式右边的式子</a:t>
            </a:r>
            <a:r>
              <a:rPr lang="en-US" altLang="zh-CN" dirty="0">
                <a:latin typeface="Times New Roman" panose="02020603050405020304" pitchFamily="18" charset="0"/>
                <a:cs typeface="Times New Roman" panose="02020603050405020304" pitchFamily="18" charset="0"/>
              </a:rPr>
              <a:t>100&lt;101</a:t>
            </a:r>
            <a:r>
              <a:rPr lang="zh-CN" altLang="en-US" dirty="0">
                <a:latin typeface="Times New Roman" panose="02020603050405020304" pitchFamily="18" charset="0"/>
                <a:cs typeface="Times New Roman" panose="02020603050405020304" pitchFamily="18" charset="0"/>
              </a:rPr>
              <a:t>是一个永远肯定的回答，因此运行这个程序将输出“</a:t>
            </a:r>
            <a:r>
              <a:rPr lang="en-US" altLang="zh-CN" dirty="0">
                <a:latin typeface="Times New Roman" panose="02020603050405020304" pitchFamily="18" charset="0"/>
                <a:cs typeface="Times New Roman" panose="02020603050405020304" pitchFamily="18" charset="0"/>
              </a:rPr>
              <a:t>True”</a:t>
            </a:r>
            <a:r>
              <a:rPr lang="zh-CN" alt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1381927" y="4690941"/>
            <a:ext cx="9685876" cy="1705210"/>
          </a:xfrm>
          <a:prstGeom prst="rect">
            <a:avLst/>
          </a:prstGeom>
          <a:noFill/>
        </p:spPr>
        <p:txBody>
          <a:bodyPr wrap="square" rtlCol="0">
            <a:spAutoFit/>
          </a:bodyPr>
          <a:lstStyle/>
          <a:p>
            <a:pPr>
              <a:lnSpc>
                <a:spcPct val="150000"/>
              </a:lnSpc>
            </a:pPr>
            <a:r>
              <a:rPr lang="zh-CN" altLang="en-US" dirty="0">
                <a:latin typeface="Times New Roman" panose="02020603050405020304" pitchFamily="18" charset="0"/>
                <a:cs typeface="Times New Roman" panose="02020603050405020304" pitchFamily="18" charset="0"/>
              </a:rPr>
              <a:t>        上例布尔表达式中包含了一个</a:t>
            </a:r>
            <a:r>
              <a:rPr lang="zh-CN" altLang="en-US" b="1" dirty="0">
                <a:solidFill>
                  <a:srgbClr val="FF0000"/>
                </a:solidFill>
                <a:latin typeface="Times New Roman" panose="02020603050405020304" pitchFamily="18" charset="0"/>
                <a:cs typeface="Times New Roman" panose="02020603050405020304" pitchFamily="18" charset="0"/>
              </a:rPr>
              <a:t>比较算术符</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&lt;”</a:t>
            </a:r>
            <a:r>
              <a:rPr lang="zh-CN" altLang="en-US" dirty="0">
                <a:latin typeface="Times New Roman" panose="02020603050405020304" pitchFamily="18" charset="0"/>
                <a:cs typeface="Times New Roman" panose="02020603050405020304" pitchFamily="18" charset="0"/>
              </a:rPr>
              <a:t>，除此之外，</a:t>
            </a:r>
            <a:r>
              <a:rPr lang="en-US" altLang="zh-CN" dirty="0">
                <a:latin typeface="Times New Roman" panose="02020603050405020304" pitchFamily="18" charset="0"/>
                <a:cs typeface="Times New Roman" panose="02020603050405020304" pitchFamily="18" charset="0"/>
              </a:rPr>
              <a:t>Python </a:t>
            </a:r>
            <a:r>
              <a:rPr lang="zh-CN" altLang="en-US" dirty="0">
                <a:latin typeface="Times New Roman" panose="02020603050405020304" pitchFamily="18" charset="0"/>
                <a:cs typeface="Times New Roman" panose="02020603050405020304" pitchFamily="18" charset="0"/>
              </a:rPr>
              <a:t>提供一整套比较和逻辑运算，“</a:t>
            </a:r>
            <a:r>
              <a:rPr lang="en-US" altLang="zh-CN" dirty="0">
                <a:latin typeface="Times New Roman" panose="02020603050405020304" pitchFamily="18" charset="0"/>
                <a:cs typeface="Times New Roman" panose="02020603050405020304" pitchFamily="18" charset="0"/>
              </a:rPr>
              <a:t>&lt;, &gt;, &lt;=, &gt;=, ==, !=”</a:t>
            </a:r>
            <a:r>
              <a:rPr lang="zh-CN" altLang="en-US" dirty="0">
                <a:latin typeface="Times New Roman" panose="02020603050405020304" pitchFamily="18" charset="0"/>
                <a:cs typeface="Times New Roman" panose="02020603050405020304" pitchFamily="18" charset="0"/>
              </a:rPr>
              <a:t>，分别为小于、大于、小于等于、大于等于、等于、不等于</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种比较运算符，以及</a:t>
            </a:r>
            <a:r>
              <a:rPr lang="en-US" altLang="zh-CN" dirty="0">
                <a:latin typeface="Times New Roman" panose="02020603050405020304" pitchFamily="18" charset="0"/>
                <a:cs typeface="Times New Roman" panose="02020603050405020304" pitchFamily="18" charset="0"/>
              </a:rPr>
              <a:t>not, and, or</a:t>
            </a:r>
            <a:r>
              <a:rPr lang="zh-CN" altLang="en-US" dirty="0">
                <a:latin typeface="Times New Roman" panose="02020603050405020304" pitchFamily="18" charset="0"/>
                <a:cs typeface="Times New Roman" panose="02020603050405020304" pitchFamily="18" charset="0"/>
              </a:rPr>
              <a:t>三种</a:t>
            </a:r>
            <a:r>
              <a:rPr lang="zh-CN" altLang="en-US" b="1" dirty="0">
                <a:solidFill>
                  <a:srgbClr val="FF0000"/>
                </a:solidFill>
                <a:latin typeface="Times New Roman" panose="02020603050405020304" pitchFamily="18" charset="0"/>
                <a:cs typeface="Times New Roman" panose="02020603050405020304" pitchFamily="18" charset="0"/>
              </a:rPr>
              <a:t>逻辑运算符</a:t>
            </a:r>
            <a:r>
              <a:rPr lang="zh-CN" altLang="en-US" dirty="0">
                <a:latin typeface="Times New Roman" panose="02020603050405020304" pitchFamily="18" charset="0"/>
                <a:cs typeface="Times New Roman" panose="02020603050405020304" pitchFamily="18" charset="0"/>
              </a:rPr>
              <a:t>。注意，检查</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是否相等，要用两个“</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符号表示，即“</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p>
        </p:txBody>
      </p:sp>
      <p:grpSp>
        <p:nvGrpSpPr>
          <p:cNvPr id="8" name="组合 7"/>
          <p:cNvGrpSpPr/>
          <p:nvPr/>
        </p:nvGrpSpPr>
        <p:grpSpPr>
          <a:xfrm>
            <a:off x="1121846" y="958167"/>
            <a:ext cx="10064709" cy="1457031"/>
            <a:chOff x="630465" y="1031775"/>
            <a:chExt cx="7776230" cy="1457031"/>
          </a:xfrm>
        </p:grpSpPr>
        <p:sp>
          <p:nvSpPr>
            <p:cNvPr id="7" name="文本框 6"/>
            <p:cNvSpPr txBox="1"/>
            <p:nvPr/>
          </p:nvSpPr>
          <p:spPr>
            <a:xfrm>
              <a:off x="630465" y="1031775"/>
              <a:ext cx="7776230" cy="707886"/>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生活中，对于一个疑问通常会有</a:t>
              </a:r>
              <a:r>
                <a:rPr lang="en-US" altLang="zh-CN" sz="2000" dirty="0">
                  <a:latin typeface="Times New Roman" panose="02020603050405020304" pitchFamily="18" charset="0"/>
                  <a:cs typeface="Times New Roman" panose="02020603050405020304" pitchFamily="18" charset="0"/>
                </a:rPr>
                <a:t>Yes</a:t>
              </a:r>
              <a:r>
                <a:rPr lang="zh-CN" altLang="en-US" sz="2000" dirty="0">
                  <a:latin typeface="Times New Roman" panose="02020603050405020304" pitchFamily="18" charset="0"/>
                  <a:cs typeface="Times New Roman" panose="02020603050405020304" pitchFamily="18" charset="0"/>
                </a:rPr>
                <a:t>或者</a:t>
              </a:r>
              <a:r>
                <a:rPr lang="en-US" altLang="zh-CN" sz="2000" dirty="0">
                  <a:latin typeface="Times New Roman" panose="02020603050405020304" pitchFamily="18" charset="0"/>
                  <a:cs typeface="Times New Roman" panose="02020603050405020304" pitchFamily="18" charset="0"/>
                </a:rPr>
                <a:t>No</a:t>
              </a:r>
              <a:r>
                <a:rPr lang="zh-CN" altLang="en-US" sz="2000" dirty="0">
                  <a:latin typeface="Times New Roman" panose="02020603050405020304" pitchFamily="18" charset="0"/>
                  <a:cs typeface="Times New Roman" panose="02020603050405020304" pitchFamily="18" charset="0"/>
                </a:rPr>
                <a:t>的回答。在</a:t>
              </a: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中，对一个问题肯定的结果用</a:t>
              </a:r>
              <a:r>
                <a:rPr lang="en-US" altLang="zh-CN" sz="2000" dirty="0">
                  <a:latin typeface="Times New Roman" panose="02020603050405020304" pitchFamily="18" charset="0"/>
                  <a:cs typeface="Times New Roman" panose="02020603050405020304" pitchFamily="18" charset="0"/>
                </a:rPr>
                <a:t>True</a:t>
              </a:r>
              <a:r>
                <a:rPr lang="zh-CN" altLang="en-US" sz="2000" dirty="0">
                  <a:latin typeface="Times New Roman" panose="02020603050405020304" pitchFamily="18" charset="0"/>
                  <a:cs typeface="Times New Roman" panose="02020603050405020304" pitchFamily="18" charset="0"/>
                </a:rPr>
                <a:t>来表示，否定的结果用</a:t>
              </a:r>
              <a:r>
                <a:rPr lang="en-US" altLang="zh-CN" sz="2000" dirty="0">
                  <a:latin typeface="Times New Roman" panose="02020603050405020304" pitchFamily="18" charset="0"/>
                  <a:cs typeface="Times New Roman" panose="02020603050405020304" pitchFamily="18" charset="0"/>
                </a:rPr>
                <a:t>False</a:t>
              </a:r>
              <a:r>
                <a:rPr lang="zh-CN" altLang="en-US" sz="2000" dirty="0">
                  <a:latin typeface="Times New Roman" panose="02020603050405020304" pitchFamily="18" charset="0"/>
                  <a:cs typeface="Times New Roman" panose="02020603050405020304" pitchFamily="18" charset="0"/>
                </a:rPr>
                <a:t>来表示。</a:t>
              </a:r>
              <a:endParaRPr lang="en-US" altLang="zh-CN" sz="20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630465" y="1780920"/>
              <a:ext cx="7776230" cy="707886"/>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True</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False</a:t>
              </a:r>
              <a:r>
                <a:rPr lang="zh-CN" altLang="en-US" sz="2000" dirty="0">
                  <a:latin typeface="Times New Roman" panose="02020603050405020304" pitchFamily="18" charset="0"/>
                  <a:cs typeface="Times New Roman" panose="02020603050405020304" pitchFamily="18" charset="0"/>
                </a:rPr>
                <a:t>就是本节需要学习的</a:t>
              </a:r>
              <a:r>
                <a:rPr lang="zh-CN" altLang="en-US" sz="2000" b="1" dirty="0">
                  <a:solidFill>
                    <a:srgbClr val="FF0000"/>
                  </a:solidFill>
                  <a:latin typeface="Times New Roman" panose="02020603050405020304" pitchFamily="18" charset="0"/>
                  <a:cs typeface="Times New Roman" panose="02020603050405020304" pitchFamily="18" charset="0"/>
                </a:rPr>
                <a:t>布尔类型</a:t>
              </a:r>
              <a:r>
                <a:rPr lang="zh-CN" altLang="en-US" sz="2000" b="1"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我们通过下面的例子来认识布尔类型，以及布尔表达式。</a:t>
              </a:r>
              <a:endParaRPr lang="en-US" altLang="zh-CN" sz="20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1.4.1 </a:t>
            </a:r>
            <a:r>
              <a:rPr lang="zh-CN" altLang="en-US" dirty="0">
                <a:solidFill>
                  <a:srgbClr val="C00000"/>
                </a:solidFill>
              </a:rPr>
              <a:t>布尔类型（</a:t>
            </a:r>
            <a:r>
              <a:rPr lang="en-US" altLang="zh-CN" dirty="0">
                <a:solidFill>
                  <a:srgbClr val="C00000"/>
                </a:solidFill>
              </a:rPr>
              <a:t>Boolean</a:t>
            </a:r>
            <a:r>
              <a:rPr lang="zh-CN" altLang="en-US" dirty="0">
                <a:solidFill>
                  <a:srgbClr val="C00000"/>
                </a:solidFill>
              </a:rPr>
              <a:t>）</a:t>
            </a:r>
          </a:p>
        </p:txBody>
      </p:sp>
      <p:sp>
        <p:nvSpPr>
          <p:cNvPr id="6" name="文本框 5"/>
          <p:cNvSpPr txBox="1"/>
          <p:nvPr/>
        </p:nvSpPr>
        <p:spPr>
          <a:xfrm>
            <a:off x="1114770" y="5288816"/>
            <a:ext cx="9394892" cy="961097"/>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        以上为逻辑运算符各自的作用与意义。逻辑运算符</a:t>
            </a:r>
            <a:r>
              <a:rPr sz="2000" dirty="0">
                <a:latin typeface="Times New Roman" panose="02020603050405020304" pitchFamily="18" charset="0"/>
                <a:cs typeface="Times New Roman" panose="02020603050405020304" pitchFamily="18" charset="0"/>
              </a:rPr>
              <a:t>不仅能单独使用，同样也能组合起来使用，但要注意几点：</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）优先级、（</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a:t>
            </a:r>
            <a:r>
              <a:rPr lang="zh-CN" altLang="zh-CN" dirty="0"/>
              <a:t>狄</a:t>
            </a:r>
            <a:r>
              <a:rPr lang="zh-CN" altLang="en-US" sz="2000" dirty="0">
                <a:latin typeface="Times New Roman" panose="02020603050405020304" pitchFamily="18" charset="0"/>
                <a:cs typeface="Times New Roman" panose="02020603050405020304" pitchFamily="18" charset="0"/>
              </a:rPr>
              <a:t>摩根定律。</a:t>
            </a:r>
          </a:p>
        </p:txBody>
      </p:sp>
      <p:grpSp>
        <p:nvGrpSpPr>
          <p:cNvPr id="11" name="组合 10"/>
          <p:cNvGrpSpPr/>
          <p:nvPr/>
        </p:nvGrpSpPr>
        <p:grpSpPr>
          <a:xfrm>
            <a:off x="1114770" y="1090942"/>
            <a:ext cx="9703650" cy="4299570"/>
            <a:chOff x="825805" y="1108687"/>
            <a:chExt cx="7971807" cy="4299570"/>
          </a:xfrm>
        </p:grpSpPr>
        <p:sp>
          <p:nvSpPr>
            <p:cNvPr id="14" name="文本框 13"/>
            <p:cNvSpPr txBox="1"/>
            <p:nvPr/>
          </p:nvSpPr>
          <p:spPr>
            <a:xfrm>
              <a:off x="910912" y="1108687"/>
              <a:ext cx="7886700" cy="499432"/>
            </a:xfrm>
            <a:prstGeom prst="rect">
              <a:avLst/>
            </a:prstGeom>
            <a:noFill/>
          </p:spPr>
          <p:txBody>
            <a:bodyPr wrap="square" rtlCol="0">
              <a:spAutoFit/>
            </a:bodyPr>
            <a:lstStyle/>
            <a:p>
              <a:pPr>
                <a:lnSpc>
                  <a:spcPct val="150000"/>
                </a:lnSpc>
              </a:pPr>
              <a:r>
                <a:rPr lang="zh-CN" altLang="en-US" sz="2000" b="1" dirty="0">
                  <a:solidFill>
                    <a:srgbClr val="0070C0"/>
                  </a:solidFill>
                  <a:latin typeface="Times New Roman" panose="02020603050405020304" pitchFamily="18" charset="0"/>
                  <a:cs typeface="Times New Roman" panose="02020603050405020304" pitchFamily="18" charset="0"/>
                </a:rPr>
                <a:t>逻辑运算符</a:t>
              </a:r>
              <a:r>
                <a:rPr lang="zh-CN" altLang="en-US" sz="2000" dirty="0">
                  <a:solidFill>
                    <a:srgbClr val="0070C0"/>
                  </a:solidFill>
                  <a:latin typeface="Times New Roman" panose="02020603050405020304" pitchFamily="18" charset="0"/>
                  <a:cs typeface="Times New Roman" panose="02020603050405020304" pitchFamily="18" charset="0"/>
                </a:rPr>
                <a:t>：</a:t>
              </a:r>
            </a:p>
          </p:txBody>
        </p:sp>
        <p:sp>
          <p:nvSpPr>
            <p:cNvPr id="15" name="文本框 14"/>
            <p:cNvSpPr txBox="1"/>
            <p:nvPr/>
          </p:nvSpPr>
          <p:spPr>
            <a:xfrm>
              <a:off x="825805" y="1598929"/>
              <a:ext cx="7971807" cy="961097"/>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sz="2000" b="1" dirty="0">
                  <a:solidFill>
                    <a:srgbClr val="FF0000"/>
                  </a:solidFill>
                  <a:latin typeface="Times New Roman" panose="02020603050405020304" pitchFamily="18" charset="0"/>
                  <a:cs typeface="Times New Roman" panose="02020603050405020304" pitchFamily="18" charset="0"/>
                </a:rPr>
                <a:t>not</a:t>
              </a:r>
              <a:r>
                <a:rPr lang="zh-CN" altLang="en-US" sz="2000" b="1" dirty="0">
                  <a:solidFill>
                    <a:srgbClr val="FF0000"/>
                  </a:solidFill>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即得到一个表达式的真假之后取相反的值。例如，前例当中</a:t>
              </a:r>
              <a:r>
                <a:rPr lang="en-US" sz="2000" dirty="0">
                  <a:latin typeface="Times New Roman" panose="02020603050405020304" pitchFamily="18" charset="0"/>
                  <a:cs typeface="Times New Roman" panose="02020603050405020304" pitchFamily="18" charset="0"/>
                </a:rPr>
                <a:t>b = 100&lt;101</a:t>
              </a:r>
              <a:r>
                <a:rPr lang="zh-CN" altLang="en-US" sz="2000" dirty="0">
                  <a:latin typeface="Times New Roman" panose="02020603050405020304" pitchFamily="18" charset="0"/>
                  <a:cs typeface="Times New Roman" panose="02020603050405020304" pitchFamily="18" charset="0"/>
                </a:rPr>
                <a:t>返回的值为“</a:t>
              </a:r>
              <a:r>
                <a:rPr lang="en-US" sz="2000" dirty="0">
                  <a:latin typeface="Times New Roman" panose="02020603050405020304" pitchFamily="18" charset="0"/>
                  <a:cs typeface="Times New Roman" panose="02020603050405020304" pitchFamily="18" charset="0"/>
                </a:rPr>
                <a:t>True”，</a:t>
              </a:r>
              <a:r>
                <a:rPr lang="zh-CN" altLang="en-US" sz="2000" dirty="0">
                  <a:latin typeface="Times New Roman" panose="02020603050405020304" pitchFamily="18" charset="0"/>
                  <a:cs typeface="Times New Roman" panose="02020603050405020304" pitchFamily="18" charset="0"/>
                </a:rPr>
                <a:t>那么</a:t>
              </a:r>
              <a:r>
                <a:rPr lang="en-US" sz="2000" dirty="0">
                  <a:latin typeface="Times New Roman" panose="02020603050405020304" pitchFamily="18" charset="0"/>
                  <a:cs typeface="Times New Roman" panose="02020603050405020304" pitchFamily="18" charset="0"/>
                </a:rPr>
                <a:t>b = not 100&lt;101</a:t>
              </a:r>
              <a:r>
                <a:rPr lang="zh-CN" altLang="en-US" sz="2000" dirty="0">
                  <a:latin typeface="Times New Roman" panose="02020603050405020304" pitchFamily="18" charset="0"/>
                  <a:cs typeface="Times New Roman" panose="02020603050405020304" pitchFamily="18" charset="0"/>
                </a:rPr>
                <a:t>返回的就是</a:t>
              </a:r>
              <a:r>
                <a:rPr lang="en-US" sz="2000" dirty="0">
                  <a:latin typeface="Times New Roman" panose="02020603050405020304" pitchFamily="18" charset="0"/>
                  <a:cs typeface="Times New Roman" panose="02020603050405020304" pitchFamily="18" charset="0"/>
                </a:rPr>
                <a:t>False。</a:t>
              </a:r>
              <a:endParaRPr lang="zh-CN" altLang="en-US" sz="2000"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825805" y="2511885"/>
              <a:ext cx="7886700" cy="1422762"/>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en-US" altLang="zh-CN" sz="2000" b="1" dirty="0">
                  <a:solidFill>
                    <a:srgbClr val="FF0000"/>
                  </a:solidFill>
                  <a:latin typeface="Times New Roman" panose="02020603050405020304" pitchFamily="18" charset="0"/>
                  <a:cs typeface="Times New Roman" panose="02020603050405020304" pitchFamily="18" charset="0"/>
                </a:rPr>
                <a:t>and</a:t>
              </a:r>
              <a:r>
                <a:rPr lang="zh-CN" altLang="en-US" sz="2000" dirty="0">
                  <a:solidFill>
                    <a:srgbClr val="FF0000"/>
                  </a:solidFill>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且，其左右两边表达式的值均为</a:t>
              </a:r>
              <a:r>
                <a:rPr lang="en-US" altLang="zh-CN" sz="2000" dirty="0">
                  <a:latin typeface="Times New Roman" panose="02020603050405020304" pitchFamily="18" charset="0"/>
                  <a:cs typeface="Times New Roman" panose="02020603050405020304" pitchFamily="18" charset="0"/>
                </a:rPr>
                <a:t>True</a:t>
              </a:r>
              <a:r>
                <a:rPr lang="zh-CN" altLang="en-US" sz="2000" dirty="0">
                  <a:latin typeface="Times New Roman" panose="02020603050405020304" pitchFamily="18" charset="0"/>
                  <a:cs typeface="Times New Roman" panose="02020603050405020304" pitchFamily="18" charset="0"/>
                </a:rPr>
                <a:t>时结果才为</a:t>
              </a:r>
              <a:r>
                <a:rPr lang="en-US" altLang="zh-CN" sz="2000" dirty="0">
                  <a:latin typeface="Times New Roman" panose="02020603050405020304" pitchFamily="18" charset="0"/>
                  <a:cs typeface="Times New Roman" panose="02020603050405020304" pitchFamily="18" charset="0"/>
                </a:rPr>
                <a:t>True</a:t>
              </a:r>
              <a:r>
                <a:rPr lang="zh-CN" altLang="en-US" sz="2000" dirty="0">
                  <a:latin typeface="Times New Roman" panose="02020603050405020304" pitchFamily="18" charset="0"/>
                  <a:cs typeface="Times New Roman" panose="02020603050405020304" pitchFamily="18" charset="0"/>
                </a:rPr>
                <a:t>。如</a:t>
              </a:r>
              <a:r>
                <a:rPr lang="en-US" altLang="zh-CN" sz="2000" dirty="0">
                  <a:latin typeface="Times New Roman" panose="02020603050405020304" pitchFamily="18" charset="0"/>
                  <a:cs typeface="Times New Roman" panose="02020603050405020304" pitchFamily="18" charset="0"/>
                </a:rPr>
                <a:t>a = 100&lt;101 and 100&gt;99</a:t>
              </a:r>
              <a:r>
                <a:rPr lang="zh-CN" altLang="en-US" sz="2000" dirty="0">
                  <a:latin typeface="Times New Roman" panose="02020603050405020304" pitchFamily="18" charset="0"/>
                  <a:cs typeface="Times New Roman" panose="02020603050405020304" pitchFamily="18" charset="0"/>
                </a:rPr>
                <a:t>，因为</a:t>
              </a:r>
              <a:r>
                <a:rPr lang="en-US" altLang="zh-CN" sz="2000" dirty="0">
                  <a:latin typeface="Times New Roman" panose="02020603050405020304" pitchFamily="18" charset="0"/>
                  <a:cs typeface="Times New Roman" panose="02020603050405020304" pitchFamily="18" charset="0"/>
                </a:rPr>
                <a:t>100&lt;101</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100&gt;99</a:t>
              </a:r>
              <a:r>
                <a:rPr lang="zh-CN" altLang="en-US" sz="2000" dirty="0">
                  <a:latin typeface="Times New Roman" panose="02020603050405020304" pitchFamily="18" charset="0"/>
                  <a:cs typeface="Times New Roman" panose="02020603050405020304" pitchFamily="18" charset="0"/>
                </a:rPr>
                <a:t>均为真，那么</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的值为</a:t>
              </a:r>
              <a:r>
                <a:rPr lang="en-US" altLang="zh-CN" sz="2000" dirty="0">
                  <a:latin typeface="Times New Roman" panose="02020603050405020304" pitchFamily="18" charset="0"/>
                  <a:cs typeface="Times New Roman" panose="02020603050405020304" pitchFamily="18" charset="0"/>
                </a:rPr>
                <a:t>True</a:t>
              </a:r>
              <a:r>
                <a:rPr lang="zh-CN" altLang="en-US" sz="2000" dirty="0">
                  <a:latin typeface="Times New Roman" panose="02020603050405020304" pitchFamily="18" charset="0"/>
                  <a:cs typeface="Times New Roman" panose="02020603050405020304" pitchFamily="18" charset="0"/>
                </a:rPr>
                <a:t>，但是，如果</a:t>
              </a:r>
              <a:r>
                <a:rPr lang="en-US" altLang="zh-CN" sz="2000" dirty="0">
                  <a:latin typeface="Times New Roman" panose="02020603050405020304" pitchFamily="18" charset="0"/>
                  <a:cs typeface="Times New Roman" panose="02020603050405020304" pitchFamily="18" charset="0"/>
                </a:rPr>
                <a:t>a = 100&lt;101 and 100&lt;99</a:t>
              </a:r>
              <a:r>
                <a:rPr lang="zh-CN" altLang="en-US" sz="2000" dirty="0">
                  <a:latin typeface="Times New Roman" panose="02020603050405020304" pitchFamily="18" charset="0"/>
                  <a:cs typeface="Times New Roman" panose="02020603050405020304" pitchFamily="18" charset="0"/>
                </a:rPr>
                <a:t>，那么</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的值就为</a:t>
              </a:r>
              <a:r>
                <a:rPr lang="en-US" altLang="zh-CN" sz="2000" dirty="0">
                  <a:latin typeface="Times New Roman" panose="02020603050405020304" pitchFamily="18" charset="0"/>
                  <a:cs typeface="Times New Roman" panose="02020603050405020304" pitchFamily="18" charset="0"/>
                </a:rPr>
                <a:t>False</a:t>
              </a:r>
              <a:r>
                <a:rPr lang="zh-CN" altLang="en-US" sz="2000" dirty="0">
                  <a:latin typeface="Times New Roman" panose="02020603050405020304" pitchFamily="18" charset="0"/>
                  <a:cs typeface="Times New Roman" panose="02020603050405020304" pitchFamily="18" charset="0"/>
                </a:rPr>
                <a:t>，因为</a:t>
              </a:r>
              <a:r>
                <a:rPr lang="en-US" altLang="zh-CN" sz="2000" dirty="0">
                  <a:latin typeface="Times New Roman" panose="02020603050405020304" pitchFamily="18" charset="0"/>
                  <a:cs typeface="Times New Roman" panose="02020603050405020304" pitchFamily="18" charset="0"/>
                </a:rPr>
                <a:t>100 &lt; 99</a:t>
              </a:r>
              <a:r>
                <a:rPr lang="zh-CN" altLang="en-US" sz="2000" dirty="0">
                  <a:latin typeface="Times New Roman" panose="02020603050405020304" pitchFamily="18" charset="0"/>
                  <a:cs typeface="Times New Roman" panose="02020603050405020304" pitchFamily="18" charset="0"/>
                </a:rPr>
                <a:t>的值为</a:t>
              </a:r>
              <a:r>
                <a:rPr lang="en-US" altLang="zh-CN" sz="2000" dirty="0">
                  <a:latin typeface="Times New Roman" panose="02020603050405020304" pitchFamily="18" charset="0"/>
                  <a:cs typeface="Times New Roman" panose="02020603050405020304" pitchFamily="18" charset="0"/>
                </a:rPr>
                <a:t>False</a:t>
              </a:r>
              <a:r>
                <a:rPr lang="zh-CN" altLang="en-US" sz="2000" dirty="0">
                  <a:latin typeface="Times New Roman" panose="02020603050405020304" pitchFamily="18" charset="0"/>
                  <a:cs typeface="Times New Roman" panose="02020603050405020304" pitchFamily="18" charset="0"/>
                </a:rPr>
                <a:t>。</a:t>
              </a:r>
            </a:p>
          </p:txBody>
        </p:sp>
        <p:sp>
          <p:nvSpPr>
            <p:cNvPr id="17" name="文本框 16"/>
            <p:cNvSpPr txBox="1"/>
            <p:nvPr/>
          </p:nvSpPr>
          <p:spPr>
            <a:xfrm>
              <a:off x="825806" y="3985495"/>
              <a:ext cx="7886700" cy="1422762"/>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b="1" dirty="0">
                  <a:solidFill>
                    <a:srgbClr val="FF0000"/>
                  </a:solidFill>
                  <a:latin typeface="Times New Roman" panose="02020603050405020304" pitchFamily="18" charset="0"/>
                  <a:cs typeface="Times New Roman" panose="02020603050405020304" pitchFamily="18" charset="0"/>
                </a:rPr>
                <a:t> </a:t>
              </a:r>
              <a:r>
                <a:rPr lang="en-US" altLang="zh-CN" sz="2000" b="1" dirty="0">
                  <a:solidFill>
                    <a:srgbClr val="FF0000"/>
                  </a:solidFill>
                  <a:latin typeface="Times New Roman" panose="02020603050405020304" pitchFamily="18" charset="0"/>
                  <a:cs typeface="Times New Roman" panose="02020603050405020304" pitchFamily="18" charset="0"/>
                </a:rPr>
                <a:t>or</a:t>
              </a:r>
              <a:r>
                <a:rPr lang="zh-CN" altLang="en-US" sz="2000" b="1" dirty="0">
                  <a:solidFill>
                    <a:srgbClr val="FF0000"/>
                  </a:solidFill>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操作符与</a:t>
              </a:r>
              <a:r>
                <a:rPr lang="en-US" altLang="zh-CN" sz="2000" dirty="0">
                  <a:latin typeface="Times New Roman" panose="02020603050405020304" pitchFamily="18" charset="0"/>
                  <a:cs typeface="Times New Roman" panose="02020603050405020304" pitchFamily="18" charset="0"/>
                </a:rPr>
                <a:t>and</a:t>
              </a:r>
              <a:r>
                <a:rPr lang="zh-CN" altLang="en-US" sz="2000" dirty="0">
                  <a:latin typeface="Times New Roman" panose="02020603050405020304" pitchFamily="18" charset="0"/>
                  <a:cs typeface="Times New Roman" panose="02020603050405020304" pitchFamily="18" charset="0"/>
                </a:rPr>
                <a:t>操作符不同，它只需要两个表达式中有一个表达式的值为</a:t>
              </a:r>
              <a:r>
                <a:rPr lang="en-US" altLang="zh-CN" sz="2000" dirty="0">
                  <a:latin typeface="Times New Roman" panose="02020603050405020304" pitchFamily="18" charset="0"/>
                  <a:cs typeface="Times New Roman" panose="02020603050405020304" pitchFamily="18" charset="0"/>
                </a:rPr>
                <a:t>True</a:t>
              </a:r>
              <a:r>
                <a:rPr lang="zh-CN" altLang="en-US" sz="2000" dirty="0">
                  <a:latin typeface="Times New Roman" panose="02020603050405020304" pitchFamily="18" charset="0"/>
                  <a:cs typeface="Times New Roman" panose="02020603050405020304" pitchFamily="18" charset="0"/>
                </a:rPr>
                <a:t>，结果就是</a:t>
              </a:r>
              <a:r>
                <a:rPr lang="en-US" altLang="zh-CN" sz="2000" dirty="0">
                  <a:latin typeface="Times New Roman" panose="02020603050405020304" pitchFamily="18" charset="0"/>
                  <a:cs typeface="Times New Roman" panose="02020603050405020304" pitchFamily="18" charset="0"/>
                </a:rPr>
                <a:t>True</a:t>
              </a:r>
              <a:r>
                <a:rPr lang="zh-CN" altLang="en-US" sz="2000" dirty="0">
                  <a:latin typeface="Times New Roman" panose="02020603050405020304" pitchFamily="18" charset="0"/>
                  <a:cs typeface="Times New Roman" panose="02020603050405020304" pitchFamily="18" charset="0"/>
                </a:rPr>
                <a:t>，例如</a:t>
              </a:r>
              <a:r>
                <a:rPr lang="en-US" altLang="zh-CN" sz="2000" dirty="0">
                  <a:latin typeface="Times New Roman" panose="02020603050405020304" pitchFamily="18" charset="0"/>
                  <a:cs typeface="Times New Roman" panose="02020603050405020304" pitchFamily="18" charset="0"/>
                </a:rPr>
                <a:t>a = 100&lt;101 or 100&gt;99</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b = 100&lt;101 or 100&lt;99</a:t>
              </a:r>
              <a:r>
                <a:rPr lang="zh-CN" altLang="en-US" sz="2000" dirty="0">
                  <a:latin typeface="Times New Roman" panose="02020603050405020304" pitchFamily="18" charset="0"/>
                  <a:cs typeface="Times New Roman" panose="02020603050405020304" pitchFamily="18" charset="0"/>
                </a:rPr>
                <a:t>，它们的返回值均为</a:t>
              </a:r>
              <a:r>
                <a:rPr lang="en-US" altLang="zh-CN" sz="2000" dirty="0">
                  <a:latin typeface="Times New Roman" panose="02020603050405020304" pitchFamily="18" charset="0"/>
                  <a:cs typeface="Times New Roman" panose="02020603050405020304" pitchFamily="18" charset="0"/>
                </a:rPr>
                <a:t>True</a:t>
              </a:r>
              <a:r>
                <a:rPr lang="zh-CN" altLang="en-US" sz="2000"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301527645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1.4.1 </a:t>
            </a:r>
            <a:r>
              <a:rPr lang="zh-CN" altLang="en-US" dirty="0">
                <a:solidFill>
                  <a:srgbClr val="C00000"/>
                </a:solidFill>
              </a:rPr>
              <a:t>布尔类型（</a:t>
            </a:r>
            <a:r>
              <a:rPr lang="en-US" altLang="zh-CN" dirty="0">
                <a:solidFill>
                  <a:srgbClr val="C00000"/>
                </a:solidFill>
              </a:rPr>
              <a:t>Boolean</a:t>
            </a:r>
            <a:r>
              <a:rPr lang="zh-CN" altLang="en-US" dirty="0">
                <a:solidFill>
                  <a:srgbClr val="C00000"/>
                </a:solidFill>
              </a:rPr>
              <a:t>）</a:t>
            </a:r>
          </a:p>
        </p:txBody>
      </p:sp>
      <p:sp>
        <p:nvSpPr>
          <p:cNvPr id="7" name="文本框 6"/>
          <p:cNvSpPr txBox="1"/>
          <p:nvPr/>
        </p:nvSpPr>
        <p:spPr>
          <a:xfrm>
            <a:off x="881990" y="993877"/>
            <a:ext cx="7886700" cy="400110"/>
          </a:xfrm>
          <a:prstGeom prst="rect">
            <a:avLst/>
          </a:prstGeom>
          <a:noFill/>
        </p:spPr>
        <p:txBody>
          <a:bodyPr wrap="square" rtlCol="0">
            <a:spAutoFit/>
          </a:bodyPr>
          <a:lstStyle/>
          <a:p>
            <a:pPr algn="just"/>
            <a:r>
              <a:rPr lang="zh-CN" altLang="en-US" sz="2000" b="1" dirty="0">
                <a:solidFill>
                  <a:srgbClr val="124ACD"/>
                </a:solidFill>
                <a:latin typeface="Times New Roman" panose="02020603050405020304" pitchFamily="18" charset="0"/>
                <a:cs typeface="Times New Roman" panose="02020603050405020304" pitchFamily="18" charset="0"/>
              </a:rPr>
              <a:t>（</a:t>
            </a:r>
            <a:r>
              <a:rPr lang="en-US" altLang="zh-CN" sz="2000" b="1" dirty="0">
                <a:solidFill>
                  <a:srgbClr val="124ACD"/>
                </a:solidFill>
                <a:latin typeface="Times New Roman" panose="02020603050405020304" pitchFamily="18" charset="0"/>
                <a:cs typeface="Times New Roman" panose="02020603050405020304" pitchFamily="18" charset="0"/>
              </a:rPr>
              <a:t>1</a:t>
            </a:r>
            <a:r>
              <a:rPr lang="zh-CN" altLang="en-US" sz="2000" b="1" dirty="0">
                <a:solidFill>
                  <a:srgbClr val="124ACD"/>
                </a:solidFill>
                <a:latin typeface="Times New Roman" panose="02020603050405020304" pitchFamily="18" charset="0"/>
                <a:cs typeface="Times New Roman" panose="02020603050405020304" pitchFamily="18" charset="0"/>
              </a:rPr>
              <a:t>）优先级：</a:t>
            </a:r>
            <a:endParaRPr lang="en-US" altLang="zh-CN" sz="2000" b="1" dirty="0">
              <a:solidFill>
                <a:srgbClr val="124ACD"/>
              </a:solidFill>
              <a:latin typeface="Times New Roman" panose="02020603050405020304" pitchFamily="18" charset="0"/>
              <a:cs typeface="Times New Roman" panose="02020603050405020304" pitchFamily="18" charset="0"/>
            </a:endParaRPr>
          </a:p>
        </p:txBody>
      </p:sp>
      <p:sp>
        <p:nvSpPr>
          <p:cNvPr id="10" name="流程图: 可选过程 9"/>
          <p:cNvSpPr>
            <a:spLocks noChangeArrowheads="1"/>
          </p:cNvSpPr>
          <p:nvPr/>
        </p:nvSpPr>
        <p:spPr bwMode="auto">
          <a:xfrm>
            <a:off x="2187101" y="5815735"/>
            <a:ext cx="7886700" cy="366092"/>
          </a:xfrm>
          <a:prstGeom prst="flowChartAlternateProcess">
            <a:avLst/>
          </a:prstGeom>
          <a:solidFill>
            <a:schemeClr val="bg1">
              <a:lumMod val="95000"/>
            </a:schemeClr>
          </a:solidFill>
          <a:ln w="12700">
            <a:solidFill>
              <a:srgbClr val="FFC000"/>
            </a:solidFill>
            <a:miter lim="800000"/>
          </a:ln>
        </p:spPr>
        <p:txBody>
          <a:bodyPr rot="0" vert="horz" wrap="square" lIns="91440" tIns="45720" rIns="91440" bIns="45720" anchor="t" anchorCtr="0" upright="1">
            <a:noAutofit/>
          </a:bodyPr>
          <a:lstStyle/>
          <a:p>
            <a:pPr algn="just">
              <a:lnSpc>
                <a:spcPts val="2000"/>
              </a:lnSpc>
              <a:spcAft>
                <a:spcPts val="0"/>
              </a:spcAft>
            </a:pPr>
            <a:r>
              <a:rPr lang="zh-CN" b="1" kern="100" dirty="0">
                <a:effectLst/>
                <a:latin typeface="微软雅黑" panose="020B0503020204020204" pitchFamily="34" charset="-122"/>
                <a:ea typeface="微软雅黑" panose="020B0503020204020204" pitchFamily="34" charset="-122"/>
                <a:cs typeface="Times New Roman" panose="02020603050405020304" pitchFamily="18" charset="0"/>
              </a:rPr>
              <a:t>沙老师：</a:t>
            </a:r>
            <a:r>
              <a:rPr lang="zh-CN" kern="100" dirty="0">
                <a:effectLst/>
                <a:latin typeface="微软雅黑" panose="020B0503020204020204" pitchFamily="34" charset="-122"/>
                <a:ea typeface="微软雅黑" panose="020B0503020204020204" pitchFamily="34" charset="-122"/>
                <a:cs typeface="Times New Roman" panose="02020603050405020304" pitchFamily="18" charset="0"/>
              </a:rPr>
              <a:t>当你不确定优先级时，最好用括号括起来。</a:t>
            </a:r>
          </a:p>
        </p:txBody>
      </p:sp>
      <p:grpSp>
        <p:nvGrpSpPr>
          <p:cNvPr id="3" name="组合 2"/>
          <p:cNvGrpSpPr/>
          <p:nvPr/>
        </p:nvGrpSpPr>
        <p:grpSpPr>
          <a:xfrm>
            <a:off x="1489985" y="1420861"/>
            <a:ext cx="9280933" cy="1428491"/>
            <a:chOff x="824513" y="1516889"/>
            <a:chExt cx="9280933" cy="1428491"/>
          </a:xfrm>
        </p:grpSpPr>
        <p:sp>
          <p:nvSpPr>
            <p:cNvPr id="15" name="文本框 14"/>
            <p:cNvSpPr txBox="1"/>
            <p:nvPr/>
          </p:nvSpPr>
          <p:spPr>
            <a:xfrm>
              <a:off x="824513" y="1516889"/>
              <a:ext cx="7886700" cy="499432"/>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当只有</a:t>
              </a:r>
              <a:r>
                <a:rPr lang="en-US" altLang="zh-CN" sz="2000" dirty="0">
                  <a:latin typeface="Times New Roman" panose="02020603050405020304" pitchFamily="18" charset="0"/>
                  <a:cs typeface="Times New Roman" panose="02020603050405020304" pitchFamily="18" charset="0"/>
                </a:rPr>
                <a:t>or</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and</a:t>
              </a:r>
              <a:r>
                <a:rPr lang="zh-CN" altLang="en-US" sz="2000" dirty="0">
                  <a:latin typeface="Times New Roman" panose="02020603050405020304" pitchFamily="18" charset="0"/>
                  <a:cs typeface="Times New Roman" panose="02020603050405020304" pitchFamily="18" charset="0"/>
                </a:rPr>
                <a:t>，从左往右依次判断即可。</a:t>
              </a:r>
              <a:endParaRPr lang="en-US" altLang="zh-CN" sz="2000"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824513" y="1984283"/>
              <a:ext cx="9280933" cy="961097"/>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当出现</a:t>
              </a:r>
              <a:r>
                <a:rPr lang="en-US" altLang="zh-CN" sz="2000" dirty="0">
                  <a:latin typeface="Times New Roman" panose="02020603050405020304" pitchFamily="18" charset="0"/>
                  <a:cs typeface="Times New Roman" panose="02020603050405020304" pitchFamily="18" charset="0"/>
                </a:rPr>
                <a:t>not</a:t>
              </a:r>
              <a:r>
                <a:rPr lang="zh-CN" altLang="en-US" sz="2000" dirty="0">
                  <a:latin typeface="Times New Roman" panose="02020603050405020304" pitchFamily="18" charset="0"/>
                  <a:cs typeface="Times New Roman" panose="02020603050405020304" pitchFamily="18" charset="0"/>
                </a:rPr>
                <a:t>时，在没有括号的情况下，需要先对</a:t>
              </a:r>
              <a:r>
                <a:rPr lang="en-US" altLang="zh-CN" sz="2000" dirty="0">
                  <a:latin typeface="Times New Roman" panose="02020603050405020304" pitchFamily="18" charset="0"/>
                  <a:cs typeface="Times New Roman" panose="02020603050405020304" pitchFamily="18" charset="0"/>
                </a:rPr>
                <a:t>not</a:t>
              </a:r>
              <a:r>
                <a:rPr lang="zh-CN" altLang="en-US" sz="2000" dirty="0">
                  <a:latin typeface="Times New Roman" panose="02020603050405020304" pitchFamily="18" charset="0"/>
                  <a:cs typeface="Times New Roman" panose="02020603050405020304" pitchFamily="18" charset="0"/>
                </a:rPr>
                <a:t>后的变量进行取反，然后进行其他运算。</a:t>
              </a:r>
              <a:endParaRPr lang="en-US" altLang="zh-CN" sz="2000" dirty="0">
                <a:latin typeface="Times New Roman" panose="02020603050405020304" pitchFamily="18" charset="0"/>
                <a:cs typeface="Times New Roman" panose="02020603050405020304" pitchFamily="18" charset="0"/>
              </a:endParaRPr>
            </a:p>
          </p:txBody>
        </p:sp>
      </p:grpSp>
      <p:grpSp>
        <p:nvGrpSpPr>
          <p:cNvPr id="6" name="组合 5"/>
          <p:cNvGrpSpPr/>
          <p:nvPr/>
        </p:nvGrpSpPr>
        <p:grpSpPr>
          <a:xfrm>
            <a:off x="1371807" y="2810255"/>
            <a:ext cx="9399111" cy="2646276"/>
            <a:chOff x="726581" y="2827494"/>
            <a:chExt cx="7788768" cy="2646276"/>
          </a:xfrm>
        </p:grpSpPr>
        <p:sp>
          <p:nvSpPr>
            <p:cNvPr id="17" name="文本框 16"/>
            <p:cNvSpPr txBox="1"/>
            <p:nvPr/>
          </p:nvSpPr>
          <p:spPr>
            <a:xfrm>
              <a:off x="726581" y="2827494"/>
              <a:ext cx="7690837" cy="499432"/>
            </a:xfrm>
            <a:prstGeom prst="rect">
              <a:avLst/>
            </a:prstGeom>
            <a:noFill/>
          </p:spPr>
          <p:txBody>
            <a:bodyPr wrap="square" rtlCol="0">
              <a:spAutoFit/>
            </a:bodyPr>
            <a:lstStyle/>
            <a:p>
              <a:pPr algn="just">
                <a:lnSpc>
                  <a:spcPct val="150000"/>
                </a:lnSpc>
              </a:pPr>
              <a:r>
                <a:rPr lang="zh-CN" altLang="en-US" sz="2000" dirty="0">
                  <a:latin typeface="Times New Roman" panose="02020603050405020304" pitchFamily="18" charset="0"/>
                  <a:cs typeface="Times New Roman" panose="02020603050405020304" pitchFamily="18" charset="0"/>
                </a:rPr>
                <a:t> 例如，当</a:t>
              </a:r>
              <a:r>
                <a:rPr lang="en-US" altLang="zh-CN" sz="2000" dirty="0">
                  <a:latin typeface="Times New Roman" panose="02020603050405020304" pitchFamily="18" charset="0"/>
                  <a:cs typeface="Times New Roman" panose="02020603050405020304" pitchFamily="18" charset="0"/>
                </a:rPr>
                <a:t>a = False</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b = True</a:t>
              </a:r>
              <a:r>
                <a:rPr lang="zh-CN" altLang="en-US" sz="2000" dirty="0">
                  <a:latin typeface="Times New Roman" panose="02020603050405020304" pitchFamily="18" charset="0"/>
                  <a:cs typeface="Times New Roman" panose="02020603050405020304" pitchFamily="18" charset="0"/>
                </a:rPr>
                <a:t>时</a:t>
              </a:r>
              <a:r>
                <a:rPr lang="en-US" altLang="zh-CN" sz="2000" dirty="0">
                  <a:latin typeface="Times New Roman" panose="02020603050405020304" pitchFamily="18" charset="0"/>
                  <a:cs typeface="Times New Roman" panose="02020603050405020304" pitchFamily="18" charset="0"/>
                </a:rPr>
                <a:t>:</a:t>
              </a:r>
            </a:p>
          </p:txBody>
        </p:sp>
        <p:sp>
          <p:nvSpPr>
            <p:cNvPr id="18" name="文本框 17"/>
            <p:cNvSpPr txBox="1"/>
            <p:nvPr/>
          </p:nvSpPr>
          <p:spPr>
            <a:xfrm>
              <a:off x="767414" y="4512673"/>
              <a:ext cx="7690837" cy="961097"/>
            </a:xfrm>
            <a:prstGeom prst="rect">
              <a:avLst/>
            </a:prstGeom>
            <a:noFill/>
          </p:spPr>
          <p:txBody>
            <a:bodyPr wrap="square" rtlCol="0">
              <a:spAutoFit/>
            </a:bodyPr>
            <a:lstStyle/>
            <a:p>
              <a:pPr algn="just">
                <a:lnSpc>
                  <a:spcPct val="150000"/>
                </a:lnSpc>
              </a:pPr>
              <a:r>
                <a:rPr lang="en-US" altLang="zh-CN" sz="2000" dirty="0">
                  <a:latin typeface="Times New Roman" panose="02020603050405020304" pitchFamily="18" charset="0"/>
                  <a:cs typeface="Times New Roman" panose="02020603050405020304" pitchFamily="18" charset="0"/>
                </a:rPr>
                <a:t>        not (a and b)</a:t>
              </a:r>
              <a:r>
                <a:rPr lang="zh-CN" altLang="en-US" sz="2000" dirty="0">
                  <a:latin typeface="Times New Roman" panose="02020603050405020304" pitchFamily="18" charset="0"/>
                  <a:cs typeface="Times New Roman" panose="02020603050405020304" pitchFamily="18" charset="0"/>
                </a:rPr>
                <a:t>的结果为</a:t>
              </a:r>
              <a:r>
                <a:rPr lang="en-US" altLang="zh-CN" sz="2000" dirty="0">
                  <a:latin typeface="Times New Roman" panose="02020603050405020304" pitchFamily="18" charset="0"/>
                  <a:cs typeface="Times New Roman" panose="02020603050405020304" pitchFamily="18" charset="0"/>
                </a:rPr>
                <a:t>True</a:t>
              </a:r>
              <a:r>
                <a:rPr lang="zh-CN" altLang="en-US" sz="2000" dirty="0">
                  <a:latin typeface="Times New Roman" panose="02020603050405020304" pitchFamily="18" charset="0"/>
                  <a:cs typeface="Times New Roman" panose="02020603050405020304" pitchFamily="18" charset="0"/>
                </a:rPr>
                <a:t>。计算过程为：首先判断括号内逻辑运算</a:t>
              </a:r>
              <a:r>
                <a:rPr lang="en-US" altLang="zh-CN" sz="2000" dirty="0">
                  <a:latin typeface="Times New Roman" panose="02020603050405020304" pitchFamily="18" charset="0"/>
                  <a:cs typeface="Times New Roman" panose="02020603050405020304" pitchFamily="18" charset="0"/>
                </a:rPr>
                <a:t>a and b</a:t>
              </a:r>
              <a:r>
                <a:rPr lang="zh-CN" altLang="en-US" sz="2000" dirty="0">
                  <a:latin typeface="Times New Roman" panose="02020603050405020304" pitchFamily="18" charset="0"/>
                  <a:cs typeface="Times New Roman" panose="02020603050405020304" pitchFamily="18" charset="0"/>
                </a:rPr>
                <a:t>的真假，其结果为</a:t>
              </a:r>
              <a:r>
                <a:rPr lang="en-US" altLang="zh-CN" sz="2000" dirty="0">
                  <a:latin typeface="Times New Roman" panose="02020603050405020304" pitchFamily="18" charset="0"/>
                  <a:cs typeface="Times New Roman" panose="02020603050405020304" pitchFamily="18" charset="0"/>
                </a:rPr>
                <a:t>False</a:t>
              </a:r>
              <a:r>
                <a:rPr lang="zh-CN" altLang="en-US" sz="2000" dirty="0">
                  <a:latin typeface="Times New Roman" panose="02020603050405020304" pitchFamily="18" charset="0"/>
                  <a:cs typeface="Times New Roman" panose="02020603050405020304" pitchFamily="18" charset="0"/>
                </a:rPr>
                <a:t>，再做括号外的</a:t>
              </a:r>
              <a:r>
                <a:rPr lang="en-US" altLang="zh-CN" sz="2000" dirty="0">
                  <a:latin typeface="Times New Roman" panose="02020603050405020304" pitchFamily="18" charset="0"/>
                  <a:cs typeface="Times New Roman" panose="02020603050405020304" pitchFamily="18" charset="0"/>
                </a:rPr>
                <a:t>not</a:t>
              </a:r>
              <a:r>
                <a:rPr lang="zh-CN" altLang="en-US" sz="2000" dirty="0">
                  <a:latin typeface="Times New Roman" panose="02020603050405020304" pitchFamily="18" charset="0"/>
                  <a:cs typeface="Times New Roman" panose="02020603050405020304" pitchFamily="18" charset="0"/>
                </a:rPr>
                <a:t>取反操作，因此整个表达式的结果为</a:t>
              </a:r>
              <a:r>
                <a:rPr lang="en-US" altLang="zh-CN" sz="2000" dirty="0">
                  <a:latin typeface="Times New Roman" panose="02020603050405020304" pitchFamily="18" charset="0"/>
                  <a:cs typeface="Times New Roman" panose="02020603050405020304" pitchFamily="18" charset="0"/>
                </a:rPr>
                <a:t>True</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824512" y="3162375"/>
              <a:ext cx="7690837" cy="1422762"/>
            </a:xfrm>
            <a:prstGeom prst="rect">
              <a:avLst/>
            </a:prstGeom>
            <a:noFill/>
          </p:spPr>
          <p:txBody>
            <a:bodyPr wrap="square" rtlCol="0">
              <a:spAutoFit/>
            </a:bodyPr>
            <a:lstStyle/>
            <a:p>
              <a:pPr algn="just">
                <a:lnSpc>
                  <a:spcPct val="150000"/>
                </a:lnSpc>
              </a:pPr>
              <a:r>
                <a:rPr lang="en-US" altLang="zh-CN" sz="2000" dirty="0">
                  <a:latin typeface="Times New Roman" panose="02020603050405020304" pitchFamily="18" charset="0"/>
                  <a:cs typeface="Times New Roman" panose="02020603050405020304" pitchFamily="18" charset="0"/>
                </a:rPr>
                <a:t>        a or not b</a:t>
              </a:r>
              <a:r>
                <a:rPr lang="zh-CN" altLang="en-US" sz="2000" dirty="0">
                  <a:latin typeface="Times New Roman" panose="02020603050405020304" pitchFamily="18" charset="0"/>
                  <a:cs typeface="Times New Roman" panose="02020603050405020304" pitchFamily="18" charset="0"/>
                </a:rPr>
                <a:t>的结果为</a:t>
              </a:r>
              <a:r>
                <a:rPr lang="en-US" altLang="zh-CN" sz="2000" dirty="0">
                  <a:latin typeface="Times New Roman" panose="02020603050405020304" pitchFamily="18" charset="0"/>
                  <a:cs typeface="Times New Roman" panose="02020603050405020304" pitchFamily="18" charset="0"/>
                </a:rPr>
                <a:t>False</a:t>
              </a:r>
              <a:r>
                <a:rPr lang="zh-CN" altLang="en-US" sz="2000" dirty="0">
                  <a:latin typeface="Times New Roman" panose="02020603050405020304" pitchFamily="18" charset="0"/>
                  <a:cs typeface="Times New Roman" panose="02020603050405020304" pitchFamily="18" charset="0"/>
                </a:rPr>
                <a:t>。因为整个表达式中没有括号，所以先判断</a:t>
              </a:r>
              <a:r>
                <a:rPr lang="en-US" altLang="zh-CN" sz="2000" dirty="0">
                  <a:latin typeface="Times New Roman" panose="02020603050405020304" pitchFamily="18" charset="0"/>
                  <a:cs typeface="Times New Roman" panose="02020603050405020304" pitchFamily="18" charset="0"/>
                </a:rPr>
                <a:t>not b</a:t>
              </a:r>
              <a:r>
                <a:rPr lang="zh-CN" altLang="en-US" sz="2000" dirty="0">
                  <a:latin typeface="Times New Roman" panose="02020603050405020304" pitchFamily="18" charset="0"/>
                  <a:cs typeface="Times New Roman" panose="02020603050405020304" pitchFamily="18" charset="0"/>
                </a:rPr>
                <a:t>为</a:t>
              </a:r>
              <a:r>
                <a:rPr lang="en-US" altLang="zh-CN" sz="2000" dirty="0">
                  <a:latin typeface="Times New Roman" panose="02020603050405020304" pitchFamily="18" charset="0"/>
                  <a:cs typeface="Times New Roman" panose="02020603050405020304" pitchFamily="18" charset="0"/>
                </a:rPr>
                <a:t>False</a:t>
              </a:r>
              <a:r>
                <a:rPr lang="zh-CN" altLang="en-US" sz="2000" dirty="0">
                  <a:latin typeface="Times New Roman" panose="02020603050405020304" pitchFamily="18" charset="0"/>
                  <a:cs typeface="Times New Roman" panose="02020603050405020304" pitchFamily="18" charset="0"/>
                </a:rPr>
                <a:t>，然后进行</a:t>
              </a:r>
              <a:r>
                <a:rPr lang="en-US" altLang="zh-CN" sz="2000" dirty="0">
                  <a:latin typeface="Times New Roman" panose="02020603050405020304" pitchFamily="18" charset="0"/>
                  <a:cs typeface="Times New Roman" panose="02020603050405020304" pitchFamily="18" charset="0"/>
                </a:rPr>
                <a:t>or</a:t>
              </a:r>
              <a:r>
                <a:rPr lang="zh-CN" altLang="en-US" sz="2000" dirty="0">
                  <a:latin typeface="Times New Roman" panose="02020603050405020304" pitchFamily="18" charset="0"/>
                  <a:cs typeface="Times New Roman" panose="02020603050405020304" pitchFamily="18" charset="0"/>
                </a:rPr>
                <a:t>操作，由于操作符</a:t>
              </a:r>
              <a:r>
                <a:rPr lang="en-US" altLang="zh-CN" sz="2000" dirty="0">
                  <a:latin typeface="Times New Roman" panose="02020603050405020304" pitchFamily="18" charset="0"/>
                  <a:cs typeface="Times New Roman" panose="02020603050405020304" pitchFamily="18" charset="0"/>
                </a:rPr>
                <a:t>or</a:t>
              </a:r>
              <a:r>
                <a:rPr lang="zh-CN" altLang="en-US" sz="2000" dirty="0">
                  <a:latin typeface="Times New Roman" panose="02020603050405020304" pitchFamily="18" charset="0"/>
                  <a:cs typeface="Times New Roman" panose="02020603050405020304" pitchFamily="18" charset="0"/>
                </a:rPr>
                <a:t>两边均为</a:t>
              </a:r>
              <a:r>
                <a:rPr lang="en-US" altLang="zh-CN" sz="2000" dirty="0">
                  <a:latin typeface="Times New Roman" panose="02020603050405020304" pitchFamily="18" charset="0"/>
                  <a:cs typeface="Times New Roman" panose="02020603050405020304" pitchFamily="18" charset="0"/>
                </a:rPr>
                <a:t>False</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 or not b</a:t>
              </a:r>
              <a:r>
                <a:rPr lang="zh-CN" altLang="en-US" sz="2000" dirty="0">
                  <a:latin typeface="Times New Roman" panose="02020603050405020304" pitchFamily="18" charset="0"/>
                  <a:cs typeface="Times New Roman" panose="02020603050405020304" pitchFamily="18" charset="0"/>
                </a:rPr>
                <a:t>这个表达式的值为</a:t>
              </a:r>
              <a:r>
                <a:rPr lang="en-US" altLang="zh-CN" sz="2000" dirty="0">
                  <a:latin typeface="Times New Roman" panose="02020603050405020304" pitchFamily="18" charset="0"/>
                  <a:cs typeface="Times New Roman" panose="02020603050405020304" pitchFamily="18" charset="0"/>
                </a:rPr>
                <a:t>False</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C:\Users\34973\AppData\Local\Temp\1515159710(1).png"/>
          <p:cNvPicPr/>
          <p:nvPr/>
        </p:nvPicPr>
        <p:blipFill>
          <a:blip r:embed="rId2">
            <a:extLst>
              <a:ext uri="{28A0092B-C50C-407E-A947-70E740481C1C}">
                <a14:useLocalDpi xmlns:a14="http://schemas.microsoft.com/office/drawing/2010/main" val="0"/>
              </a:ext>
            </a:extLst>
          </a:blip>
          <a:srcRect/>
          <a:stretch>
            <a:fillRect/>
          </a:stretch>
        </p:blipFill>
        <p:spPr>
          <a:xfrm>
            <a:off x="4295582" y="3101142"/>
            <a:ext cx="3992563" cy="977900"/>
          </a:xfrm>
          <a:prstGeom prst="rect">
            <a:avLst/>
          </a:prstGeom>
          <a:noFill/>
          <a:ln>
            <a:noFill/>
          </a:ln>
        </p:spPr>
      </p:pic>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1.4.1 </a:t>
            </a:r>
            <a:r>
              <a:rPr lang="zh-CN" altLang="en-US" dirty="0">
                <a:solidFill>
                  <a:srgbClr val="C00000"/>
                </a:solidFill>
              </a:rPr>
              <a:t>布尔类型（</a:t>
            </a:r>
            <a:r>
              <a:rPr lang="en-US" altLang="zh-CN" dirty="0">
                <a:solidFill>
                  <a:srgbClr val="C00000"/>
                </a:solidFill>
              </a:rPr>
              <a:t>Boolean</a:t>
            </a:r>
            <a:r>
              <a:rPr lang="zh-CN" altLang="en-US" dirty="0">
                <a:solidFill>
                  <a:srgbClr val="C00000"/>
                </a:solidFill>
              </a:rPr>
              <a:t>）</a:t>
            </a:r>
          </a:p>
        </p:txBody>
      </p:sp>
      <p:sp>
        <p:nvSpPr>
          <p:cNvPr id="12" name="文本框 11"/>
          <p:cNvSpPr txBox="1"/>
          <p:nvPr/>
        </p:nvSpPr>
        <p:spPr>
          <a:xfrm>
            <a:off x="893866" y="2615133"/>
            <a:ext cx="9936429" cy="2308324"/>
          </a:xfrm>
          <a:prstGeom prst="rect">
            <a:avLst/>
          </a:prstGeom>
          <a:noFill/>
        </p:spPr>
        <p:txBody>
          <a:bodyPr wrap="square" rtlCol="0">
            <a:spAutoFit/>
          </a:bodyPr>
          <a:lstStyle/>
          <a:p>
            <a:pPr algn="just"/>
            <a:r>
              <a:rPr lang="zh-CN" altLang="en-US" b="1" dirty="0">
                <a:solidFill>
                  <a:srgbClr val="124ACD"/>
                </a:solidFill>
                <a:latin typeface="+mn-ea"/>
              </a:rPr>
              <a:t>练习题</a:t>
            </a:r>
            <a:r>
              <a:rPr lang="en-US" altLang="zh-CN" b="1" dirty="0">
                <a:solidFill>
                  <a:srgbClr val="124ACD"/>
                </a:solidFill>
                <a:latin typeface="+mn-ea"/>
              </a:rPr>
              <a:t>1.4.1</a:t>
            </a:r>
            <a:r>
              <a:rPr lang="zh-CN" altLang="en-US" b="1" dirty="0">
                <a:solidFill>
                  <a:srgbClr val="124ACD"/>
                </a:solidFill>
                <a:latin typeface="+mn-ea"/>
              </a:rPr>
              <a:t>：</a:t>
            </a:r>
            <a:r>
              <a:rPr lang="zh-CN" altLang="en-US" dirty="0">
                <a:latin typeface="Times New Roman" panose="02020603050405020304" pitchFamily="18" charset="0"/>
              </a:rPr>
              <a:t>已知</a:t>
            </a:r>
            <a:r>
              <a:rPr lang="en-US" altLang="zh-CN" dirty="0">
                <a:latin typeface="Times New Roman" panose="02020603050405020304" pitchFamily="18" charset="0"/>
              </a:rPr>
              <a:t>x</a:t>
            </a:r>
            <a:r>
              <a:rPr lang="zh-CN" altLang="en-US" dirty="0">
                <a:latin typeface="Times New Roman" panose="02020603050405020304" pitchFamily="18" charset="0"/>
              </a:rPr>
              <a:t>同时满足以下三个条件：</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-2&lt;x&lt;10</a:t>
            </a:r>
            <a:r>
              <a:rPr lang="zh-CN" altLang="en-US" dirty="0">
                <a:latin typeface="Times New Roman" panose="02020603050405020304" pitchFamily="18" charset="0"/>
              </a:rPr>
              <a:t>或者</a:t>
            </a:r>
            <a:r>
              <a:rPr lang="en-US" altLang="zh-CN" dirty="0">
                <a:latin typeface="Times New Roman" panose="02020603050405020304" pitchFamily="18" charset="0"/>
              </a:rPr>
              <a:t>15&lt;x&lt;30</a:t>
            </a: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a:t>
            </a:r>
            <a:r>
              <a:rPr lang="en-US" altLang="zh-CN" dirty="0">
                <a:latin typeface="Times New Roman" panose="02020603050405020304" pitchFamily="18" charset="0"/>
              </a:rPr>
              <a:t>8&lt;x&lt;18</a:t>
            </a: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a:t>
            </a:r>
            <a:r>
              <a:rPr lang="en-US" altLang="zh-CN" dirty="0">
                <a:latin typeface="Times New Roman" panose="02020603050405020304" pitchFamily="18" charset="0"/>
              </a:rPr>
              <a:t>x</a:t>
            </a:r>
            <a:r>
              <a:rPr lang="zh-CN" altLang="en-US" dirty="0">
                <a:latin typeface="Times New Roman" panose="02020603050405020304" pitchFamily="18" charset="0"/>
              </a:rPr>
              <a:t>不在（</a:t>
            </a:r>
            <a:r>
              <a:rPr lang="en-US" altLang="zh-CN" dirty="0">
                <a:latin typeface="Times New Roman" panose="02020603050405020304" pitchFamily="18" charset="0"/>
              </a:rPr>
              <a:t>12</a:t>
            </a:r>
            <a:r>
              <a:rPr lang="zh-CN" altLang="en-US" dirty="0">
                <a:latin typeface="Times New Roman" panose="02020603050405020304" pitchFamily="18" charset="0"/>
              </a:rPr>
              <a:t>，</a:t>
            </a:r>
            <a:r>
              <a:rPr lang="en-US" altLang="zh-CN" dirty="0">
                <a:latin typeface="Times New Roman" panose="02020603050405020304" pitchFamily="18" charset="0"/>
              </a:rPr>
              <a:t>20</a:t>
            </a:r>
            <a:r>
              <a:rPr lang="zh-CN" altLang="en-US" dirty="0">
                <a:latin typeface="Times New Roman" panose="02020603050405020304" pitchFamily="18" charset="0"/>
              </a:rPr>
              <a:t>）区间内。写出求</a:t>
            </a:r>
            <a:r>
              <a:rPr lang="en-US" altLang="zh-CN" dirty="0">
                <a:latin typeface="Times New Roman" panose="02020603050405020304" pitchFamily="18" charset="0"/>
              </a:rPr>
              <a:t>x</a:t>
            </a:r>
            <a:r>
              <a:rPr lang="zh-CN" altLang="en-US" dirty="0">
                <a:latin typeface="Times New Roman" panose="02020603050405020304" pitchFamily="18" charset="0"/>
              </a:rPr>
              <a:t>的逻辑表达式。</a:t>
            </a:r>
            <a:endParaRPr lang="en-US" altLang="zh-CN" dirty="0">
              <a:latin typeface="Times New Roman" panose="02020603050405020304" pitchFamily="18" charset="0"/>
            </a:endParaRPr>
          </a:p>
          <a:p>
            <a:pPr algn="just"/>
            <a:endParaRPr lang="en-US" altLang="zh-CN" dirty="0">
              <a:latin typeface="Times New Roman" panose="02020603050405020304" pitchFamily="18" charset="0"/>
            </a:endParaRPr>
          </a:p>
          <a:p>
            <a:pPr algn="just"/>
            <a:endParaRPr lang="en-US" altLang="zh-CN" dirty="0">
              <a:latin typeface="Times New Roman" panose="02020603050405020304" pitchFamily="18" charset="0"/>
            </a:endParaRPr>
          </a:p>
          <a:p>
            <a:pPr algn="just"/>
            <a:endParaRPr lang="zh-CN" altLang="en-US" dirty="0">
              <a:latin typeface="Times New Roman" panose="02020603050405020304" pitchFamily="18" charset="0"/>
            </a:endParaRPr>
          </a:p>
          <a:p>
            <a:pPr algn="just"/>
            <a:r>
              <a:rPr lang="zh-CN" altLang="en-US" b="1" dirty="0">
                <a:solidFill>
                  <a:srgbClr val="124ACD"/>
                </a:solidFill>
              </a:rPr>
              <a:t>【解题思路】</a:t>
            </a:r>
            <a:r>
              <a:rPr lang="zh-CN" altLang="en-US" dirty="0">
                <a:latin typeface="Times New Roman" panose="02020603050405020304" pitchFamily="18" charset="0"/>
              </a:rPr>
              <a:t>只需将每个条件中的“或者”用“</a:t>
            </a:r>
            <a:r>
              <a:rPr lang="en-US" altLang="zh-CN" dirty="0">
                <a:latin typeface="Times New Roman" panose="02020603050405020304" pitchFamily="18" charset="0"/>
              </a:rPr>
              <a:t>or”</a:t>
            </a:r>
            <a:r>
              <a:rPr lang="zh-CN" altLang="en-US" dirty="0">
                <a:latin typeface="Times New Roman" panose="02020603050405020304" pitchFamily="18" charset="0"/>
              </a:rPr>
              <a:t>来代替，再将三个条件用</a:t>
            </a:r>
            <a:r>
              <a:rPr lang="en-US" altLang="zh-CN" dirty="0">
                <a:latin typeface="Times New Roman" panose="02020603050405020304" pitchFamily="18" charset="0"/>
              </a:rPr>
              <a:t>and</a:t>
            </a:r>
            <a:r>
              <a:rPr lang="zh-CN" altLang="en-US" dirty="0">
                <a:latin typeface="Times New Roman" panose="02020603050405020304" pitchFamily="18" charset="0"/>
              </a:rPr>
              <a:t>连接起来就是我们要得到的表达式，注意优先级的判断。</a:t>
            </a:r>
            <a:endParaRPr lang="en-US" altLang="zh-CN" dirty="0">
              <a:latin typeface="Times New Roman" panose="02020603050405020304" pitchFamily="18" charset="0"/>
            </a:endParaRPr>
          </a:p>
          <a:p>
            <a:pPr algn="just"/>
            <a:r>
              <a:rPr lang="en-US" altLang="zh-CN" b="1" dirty="0">
                <a:solidFill>
                  <a:srgbClr val="124ACD"/>
                </a:solidFill>
              </a:rPr>
              <a:t>【</a:t>
            </a:r>
            <a:r>
              <a:rPr lang="zh-CN" altLang="en-US" b="1" dirty="0">
                <a:solidFill>
                  <a:srgbClr val="124ACD"/>
                </a:solidFill>
              </a:rPr>
              <a:t>答案</a:t>
            </a:r>
            <a:r>
              <a:rPr lang="en-US" altLang="zh-CN" dirty="0">
                <a:solidFill>
                  <a:srgbClr val="124ACD"/>
                </a:solidFill>
              </a:rPr>
              <a:t>】</a:t>
            </a:r>
            <a:r>
              <a:rPr lang="en-US" altLang="zh-CN" dirty="0"/>
              <a:t>((-2&lt;x&lt;10) or (15&lt;x&lt;30)) and (8&lt;x&lt;18) and not(12&lt;x&lt;20)</a:t>
            </a:r>
            <a:endParaRPr lang="zh-CN" altLang="en-US" dirty="0"/>
          </a:p>
        </p:txBody>
      </p:sp>
      <p:grpSp>
        <p:nvGrpSpPr>
          <p:cNvPr id="3" name="组合 2"/>
          <p:cNvGrpSpPr/>
          <p:nvPr/>
        </p:nvGrpSpPr>
        <p:grpSpPr>
          <a:xfrm>
            <a:off x="893867" y="962712"/>
            <a:ext cx="9936429" cy="1652421"/>
            <a:chOff x="628650" y="978574"/>
            <a:chExt cx="8082563" cy="1652421"/>
          </a:xfrm>
        </p:grpSpPr>
        <p:sp>
          <p:nvSpPr>
            <p:cNvPr id="14" name="文本框 13"/>
            <p:cNvSpPr txBox="1"/>
            <p:nvPr/>
          </p:nvSpPr>
          <p:spPr>
            <a:xfrm>
              <a:off x="628650" y="978574"/>
              <a:ext cx="7886700" cy="400110"/>
            </a:xfrm>
            <a:prstGeom prst="rect">
              <a:avLst/>
            </a:prstGeom>
            <a:noFill/>
          </p:spPr>
          <p:txBody>
            <a:bodyPr wrap="square" rtlCol="0">
              <a:spAutoFit/>
            </a:bodyPr>
            <a:lstStyle/>
            <a:p>
              <a:pPr algn="just"/>
              <a:r>
                <a:rPr lang="zh-CN" altLang="en-US" sz="2000" b="1" dirty="0">
                  <a:solidFill>
                    <a:srgbClr val="124ACD"/>
                  </a:solidFill>
                  <a:latin typeface="Times New Roman" panose="02020603050405020304" pitchFamily="18" charset="0"/>
                  <a:cs typeface="Times New Roman" panose="02020603050405020304" pitchFamily="18" charset="0"/>
                </a:rPr>
                <a:t>（</a:t>
              </a:r>
              <a:r>
                <a:rPr lang="en-US" altLang="zh-CN" sz="2000" b="1" dirty="0">
                  <a:solidFill>
                    <a:srgbClr val="124ACD"/>
                  </a:solidFill>
                  <a:latin typeface="Times New Roman" panose="02020603050405020304" pitchFamily="18" charset="0"/>
                  <a:cs typeface="Times New Roman" panose="02020603050405020304" pitchFamily="18" charset="0"/>
                </a:rPr>
                <a:t>2</a:t>
              </a:r>
              <a:r>
                <a:rPr lang="zh-CN" altLang="en-US" sz="2000" b="1" dirty="0">
                  <a:solidFill>
                    <a:srgbClr val="124ACD"/>
                  </a:solidFill>
                  <a:latin typeface="Times New Roman" panose="02020603050405020304" pitchFamily="18" charset="0"/>
                  <a:cs typeface="Times New Roman" panose="02020603050405020304" pitchFamily="18" charset="0"/>
                </a:rPr>
                <a:t>）狄摩根定律</a:t>
              </a:r>
              <a:r>
                <a:rPr lang="en-US" altLang="zh-CN" sz="2000" b="1" dirty="0">
                  <a:solidFill>
                    <a:srgbClr val="124ACD"/>
                  </a:solidFill>
                  <a:latin typeface="Times New Roman" panose="02020603050405020304" pitchFamily="18" charset="0"/>
                  <a:cs typeface="Times New Roman" panose="02020603050405020304" pitchFamily="18" charset="0"/>
                </a:rPr>
                <a:t>:</a:t>
              </a:r>
            </a:p>
          </p:txBody>
        </p:sp>
        <p:grpSp>
          <p:nvGrpSpPr>
            <p:cNvPr id="15" name="组合 14"/>
            <p:cNvGrpSpPr/>
            <p:nvPr/>
          </p:nvGrpSpPr>
          <p:grpSpPr>
            <a:xfrm>
              <a:off x="824513" y="1452962"/>
              <a:ext cx="7886700" cy="1178033"/>
              <a:chOff x="824513" y="1516889"/>
              <a:chExt cx="7886700" cy="1178033"/>
            </a:xfrm>
          </p:grpSpPr>
          <p:sp>
            <p:nvSpPr>
              <p:cNvPr id="16" name="文本框 15"/>
              <p:cNvSpPr txBox="1"/>
              <p:nvPr/>
            </p:nvSpPr>
            <p:spPr>
              <a:xfrm>
                <a:off x="824513" y="1516889"/>
                <a:ext cx="7886700" cy="707886"/>
              </a:xfrm>
              <a:prstGeom prst="rect">
                <a:avLst/>
              </a:prstGeom>
              <a:noFill/>
            </p:spPr>
            <p:txBody>
              <a:bodyPr wrap="square" rtlCol="0">
                <a:spAutoFit/>
              </a:bodyPr>
              <a:lstStyle/>
              <a:p>
                <a:pPr marL="342900" indent="-342900" algn="just">
                  <a:buClr>
                    <a:srgbClr val="FF0000"/>
                  </a:buCl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not ( a and b)</a:t>
                </a:r>
                <a:r>
                  <a:rPr lang="zh-CN" altLang="en-US" sz="2000" dirty="0">
                    <a:latin typeface="Times New Roman" panose="02020603050405020304" pitchFamily="18" charset="0"/>
                    <a:cs typeface="Times New Roman" panose="02020603050405020304" pitchFamily="18" charset="0"/>
                  </a:rPr>
                  <a:t>相当于</a:t>
                </a:r>
                <a:r>
                  <a:rPr lang="en-US" altLang="zh-CN" sz="2000" dirty="0">
                    <a:latin typeface="Times New Roman" panose="02020603050405020304" pitchFamily="18" charset="0"/>
                    <a:cs typeface="Times New Roman" panose="02020603050405020304" pitchFamily="18" charset="0"/>
                  </a:rPr>
                  <a:t>not a or not b</a:t>
                </a:r>
                <a:r>
                  <a:rPr lang="zh-CN" altLang="en-US" sz="2000" dirty="0">
                    <a:latin typeface="Times New Roman" panose="02020603050405020304" pitchFamily="18" charset="0"/>
                    <a:cs typeface="Times New Roman" panose="02020603050405020304" pitchFamily="18" charset="0"/>
                  </a:rPr>
                  <a:t>。如上例中的</a:t>
                </a:r>
                <a:r>
                  <a:rPr lang="en-US" altLang="zh-CN" sz="2000" dirty="0">
                    <a:latin typeface="Times New Roman" panose="02020603050405020304" pitchFamily="18" charset="0"/>
                    <a:cs typeface="Times New Roman" panose="02020603050405020304" pitchFamily="18" charset="0"/>
                  </a:rPr>
                  <a:t>a = False</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b = True</a:t>
                </a:r>
                <a:r>
                  <a:rPr lang="zh-CN" altLang="en-US" sz="2000" dirty="0">
                    <a:latin typeface="Times New Roman" panose="02020603050405020304" pitchFamily="18" charset="0"/>
                    <a:cs typeface="Times New Roman" panose="02020603050405020304" pitchFamily="18" charset="0"/>
                  </a:rPr>
                  <a:t>，则</a:t>
                </a:r>
                <a:r>
                  <a:rPr lang="en-US" altLang="zh-CN" sz="2000" dirty="0">
                    <a:latin typeface="Times New Roman" panose="02020603050405020304" pitchFamily="18" charset="0"/>
                    <a:cs typeface="Times New Roman" panose="02020603050405020304" pitchFamily="18" charset="0"/>
                  </a:rPr>
                  <a:t>not (a and b)</a:t>
                </a:r>
                <a:r>
                  <a:rPr lang="zh-CN" altLang="en-US" sz="2000" dirty="0">
                    <a:latin typeface="Times New Roman" panose="02020603050405020304" pitchFamily="18" charset="0"/>
                    <a:cs typeface="Times New Roman" panose="02020603050405020304" pitchFamily="18" charset="0"/>
                  </a:rPr>
                  <a:t>结果为</a:t>
                </a:r>
                <a:r>
                  <a:rPr lang="en-US" altLang="zh-CN" sz="2000" dirty="0">
                    <a:latin typeface="Times New Roman" panose="02020603050405020304" pitchFamily="18" charset="0"/>
                    <a:cs typeface="Times New Roman" panose="02020603050405020304" pitchFamily="18" charset="0"/>
                  </a:rPr>
                  <a:t>True</a:t>
                </a:r>
                <a:r>
                  <a:rPr lang="zh-CN" altLang="en-US" sz="2000" dirty="0">
                    <a:latin typeface="Times New Roman" panose="02020603050405020304" pitchFamily="18" charset="0"/>
                    <a:cs typeface="Times New Roman" panose="02020603050405020304" pitchFamily="18" charset="0"/>
                  </a:rPr>
                  <a:t>，再来判断</a:t>
                </a:r>
                <a:r>
                  <a:rPr lang="en-US" altLang="zh-CN" sz="2000" dirty="0">
                    <a:latin typeface="Times New Roman" panose="02020603050405020304" pitchFamily="18" charset="0"/>
                    <a:cs typeface="Times New Roman" panose="02020603050405020304" pitchFamily="18" charset="0"/>
                  </a:rPr>
                  <a:t>not a or not b</a:t>
                </a:r>
                <a:r>
                  <a:rPr lang="zh-CN" altLang="en-US" sz="2000" dirty="0">
                    <a:latin typeface="Times New Roman" panose="02020603050405020304" pitchFamily="18" charset="0"/>
                    <a:cs typeface="Times New Roman" panose="02020603050405020304" pitchFamily="18" charset="0"/>
                  </a:rPr>
                  <a:t>是否同样为</a:t>
                </a:r>
                <a:r>
                  <a:rPr lang="en-US" altLang="zh-CN" sz="2000" dirty="0">
                    <a:latin typeface="Times New Roman" panose="02020603050405020304" pitchFamily="18" charset="0"/>
                    <a:cs typeface="Times New Roman" panose="02020603050405020304" pitchFamily="18" charset="0"/>
                  </a:rPr>
                  <a:t>True</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824513" y="2294812"/>
                <a:ext cx="7690837" cy="400110"/>
              </a:xfrm>
              <a:prstGeom prst="rect">
                <a:avLst/>
              </a:prstGeom>
              <a:noFill/>
            </p:spPr>
            <p:txBody>
              <a:bodyPr wrap="square" rtlCol="0">
                <a:spAutoFit/>
              </a:bodyPr>
              <a:lstStyle/>
              <a:p>
                <a:pPr marL="342900" indent="-342900" algn="just">
                  <a:buClr>
                    <a:srgbClr val="FF0000"/>
                  </a:buCl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not ( a or b )</a:t>
                </a:r>
                <a:r>
                  <a:rPr lang="zh-CN" altLang="en-US" sz="2000" dirty="0">
                    <a:latin typeface="Times New Roman" panose="02020603050405020304" pitchFamily="18" charset="0"/>
                    <a:cs typeface="Times New Roman" panose="02020603050405020304" pitchFamily="18" charset="0"/>
                  </a:rPr>
                  <a:t>相当于</a:t>
                </a:r>
                <a:r>
                  <a:rPr lang="en-US" altLang="zh-CN" sz="2000" dirty="0">
                    <a:latin typeface="Times New Roman" panose="02020603050405020304" pitchFamily="18" charset="0"/>
                    <a:cs typeface="Times New Roman" panose="02020603050405020304" pitchFamily="18" charset="0"/>
                  </a:rPr>
                  <a:t>not a and not b</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grpSp>
      </p:grpSp>
      <p:sp>
        <p:nvSpPr>
          <p:cNvPr id="18" name="文本框 17"/>
          <p:cNvSpPr txBox="1"/>
          <p:nvPr/>
        </p:nvSpPr>
        <p:spPr>
          <a:xfrm>
            <a:off x="893866" y="5160105"/>
            <a:ext cx="9841428" cy="1015663"/>
          </a:xfrm>
          <a:prstGeom prst="rect">
            <a:avLst/>
          </a:prstGeom>
          <a:noFill/>
        </p:spPr>
        <p:txBody>
          <a:bodyPr wrap="square" rtlCol="0">
            <a:spAutoFit/>
          </a:bodyPr>
          <a:lstStyle/>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注意</a:t>
            </a: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的</a:t>
            </a:r>
            <a:r>
              <a:rPr lang="en-US" altLang="zh-CN" sz="2000" dirty="0">
                <a:latin typeface="Times New Roman" panose="02020603050405020304" pitchFamily="18" charset="0"/>
                <a:cs typeface="Times New Roman" panose="02020603050405020304" pitchFamily="18" charset="0"/>
              </a:rPr>
              <a:t>True</a:t>
            </a:r>
            <a:r>
              <a:rPr lang="zh-CN" altLang="en-US" sz="2000" dirty="0">
                <a:latin typeface="Times New Roman" panose="02020603050405020304" pitchFamily="18" charset="0"/>
                <a:cs typeface="Times New Roman" panose="02020603050405020304" pitchFamily="18" charset="0"/>
              </a:rPr>
              <a:t>与</a:t>
            </a:r>
            <a:r>
              <a:rPr lang="en-US" altLang="zh-CN" sz="2000" dirty="0">
                <a:latin typeface="Times New Roman" panose="02020603050405020304" pitchFamily="18" charset="0"/>
                <a:cs typeface="Times New Roman" panose="02020603050405020304" pitchFamily="18" charset="0"/>
              </a:rPr>
              <a:t>False</a:t>
            </a:r>
            <a:r>
              <a:rPr lang="zh-CN" altLang="en-US" sz="2000" dirty="0">
                <a:latin typeface="Times New Roman" panose="02020603050405020304" pitchFamily="18" charset="0"/>
                <a:cs typeface="Times New Roman" panose="02020603050405020304" pitchFamily="18" charset="0"/>
              </a:rPr>
              <a:t>比数学上布尔数的含义更为广泛。在</a:t>
            </a: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中除了布尔值</a:t>
            </a:r>
            <a:r>
              <a:rPr lang="en-US" altLang="zh-CN" sz="2000" dirty="0">
                <a:latin typeface="Times New Roman" panose="02020603050405020304" pitchFamily="18" charset="0"/>
                <a:cs typeface="Times New Roman" panose="02020603050405020304" pitchFamily="18" charset="0"/>
              </a:rPr>
              <a:t>True</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False</a:t>
            </a:r>
            <a:r>
              <a:rPr lang="zh-CN" altLang="en-US" sz="2000" dirty="0">
                <a:latin typeface="Times New Roman" panose="02020603050405020304" pitchFamily="18" charset="0"/>
                <a:cs typeface="Times New Roman" panose="02020603050405020304" pitchFamily="18" charset="0"/>
              </a:rPr>
              <a:t>，另外还会将</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、空列表与空字串当做</a:t>
            </a:r>
            <a:r>
              <a:rPr lang="en-US" altLang="zh-CN" sz="2000" dirty="0">
                <a:latin typeface="Times New Roman" panose="02020603050405020304" pitchFamily="18" charset="0"/>
                <a:cs typeface="Times New Roman" panose="02020603050405020304" pitchFamily="18" charset="0"/>
              </a:rPr>
              <a:t>False</a:t>
            </a:r>
            <a:r>
              <a:rPr lang="zh-CN" altLang="en-US" sz="2000" dirty="0">
                <a:latin typeface="Times New Roman" panose="02020603050405020304" pitchFamily="18" charset="0"/>
                <a:cs typeface="Times New Roman" panose="02020603050405020304" pitchFamily="18" charset="0"/>
              </a:rPr>
              <a:t>，非</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、非空列表与非空子串当做</a:t>
            </a:r>
            <a:r>
              <a:rPr lang="en-US" altLang="zh-CN" sz="2000" dirty="0">
                <a:latin typeface="Times New Roman" panose="02020603050405020304" pitchFamily="18" charset="0"/>
                <a:cs typeface="Times New Roman" panose="02020603050405020304" pitchFamily="18" charset="0"/>
              </a:rPr>
              <a:t>True</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12411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1.4.1 </a:t>
            </a:r>
            <a:r>
              <a:rPr lang="zh-CN" altLang="en-US" dirty="0">
                <a:solidFill>
                  <a:srgbClr val="C00000"/>
                </a:solidFill>
              </a:rPr>
              <a:t>布尔类型（</a:t>
            </a:r>
            <a:r>
              <a:rPr lang="en-US" altLang="zh-CN" dirty="0">
                <a:solidFill>
                  <a:srgbClr val="C00000"/>
                </a:solidFill>
              </a:rPr>
              <a:t>Boolean</a:t>
            </a:r>
            <a:r>
              <a:rPr lang="zh-CN" altLang="en-US" dirty="0">
                <a:solidFill>
                  <a:srgbClr val="C00000"/>
                </a:solidFill>
              </a:rPr>
              <a:t>）</a:t>
            </a:r>
          </a:p>
        </p:txBody>
      </p:sp>
      <p:sp>
        <p:nvSpPr>
          <p:cNvPr id="7" name="文本框 6"/>
          <p:cNvSpPr txBox="1"/>
          <p:nvPr/>
        </p:nvSpPr>
        <p:spPr>
          <a:xfrm>
            <a:off x="929492" y="953457"/>
            <a:ext cx="9716590" cy="400110"/>
          </a:xfrm>
          <a:prstGeom prst="rect">
            <a:avLst/>
          </a:prstGeom>
          <a:noFill/>
        </p:spPr>
        <p:txBody>
          <a:bodyPr wrap="square" rtlCol="0">
            <a:spAutoFit/>
          </a:bodyPr>
          <a:lstStyle/>
          <a:p>
            <a:pPr marL="342900" indent="-342900">
              <a:buFont typeface="Wingdings" pitchFamily="2" charset="2"/>
              <a:buChar char="u"/>
            </a:pPr>
            <a:r>
              <a:rPr lang="zh-CN" altLang="en-US" sz="2000" b="1" dirty="0">
                <a:solidFill>
                  <a:srgbClr val="124ACD"/>
                </a:solidFill>
                <a:latin typeface="Times New Roman" panose="02020603050405020304" pitchFamily="18" charset="0"/>
                <a:cs typeface="Times New Roman" panose="02020603050405020304" pitchFamily="18" charset="0"/>
              </a:rPr>
              <a:t>关于命题与条件的讨论：</a:t>
            </a:r>
          </a:p>
        </p:txBody>
      </p:sp>
      <p:sp>
        <p:nvSpPr>
          <p:cNvPr id="14" name="文本框 13">
            <a:extLst>
              <a:ext uri="{FF2B5EF4-FFF2-40B4-BE49-F238E27FC236}">
                <a16:creationId xmlns:a16="http://schemas.microsoft.com/office/drawing/2014/main" id="{932F74F5-3302-417B-8AB0-6E26D5F706A2}"/>
              </a:ext>
            </a:extLst>
          </p:cNvPr>
          <p:cNvSpPr txBox="1"/>
          <p:nvPr/>
        </p:nvSpPr>
        <p:spPr>
          <a:xfrm>
            <a:off x="1081188" y="1491437"/>
            <a:ext cx="10096497" cy="400110"/>
          </a:xfrm>
          <a:prstGeom prst="rect">
            <a:avLst/>
          </a:prstGeom>
          <a:noFill/>
        </p:spPr>
        <p:txBody>
          <a:bodyPr wrap="square" rtlCol="0">
            <a:spAutoFit/>
          </a:bodyPr>
          <a:lstStyle/>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数学中，</a:t>
            </a:r>
            <a:r>
              <a:rPr lang="zh-CN" altLang="en-US" sz="2000" b="1" dirty="0">
                <a:latin typeface="Times New Roman" panose="02020603050405020304" pitchFamily="18" charset="0"/>
                <a:cs typeface="Times New Roman" panose="02020603050405020304" pitchFamily="18" charset="0"/>
              </a:rPr>
              <a:t>可以判断真假的陈述句称为命题</a:t>
            </a:r>
            <a:r>
              <a:rPr lang="zh-CN" altLang="en-US" sz="2000" dirty="0">
                <a:latin typeface="Times New Roman" panose="02020603050405020304" pitchFamily="18" charset="0"/>
                <a:cs typeface="Times New Roman" panose="02020603050405020304" pitchFamily="18" charset="0"/>
              </a:rPr>
              <a:t>，写作“若</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则</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，其中</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为条件，</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为结论。</a:t>
            </a:r>
            <a:endParaRPr lang="en-US" altLang="zh-CN" sz="20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4BEA5331-375F-451E-9CC9-99CFC8D47AE5}"/>
              </a:ext>
            </a:extLst>
          </p:cNvPr>
          <p:cNvSpPr txBox="1"/>
          <p:nvPr/>
        </p:nvSpPr>
        <p:spPr>
          <a:xfrm>
            <a:off x="1113809" y="2127975"/>
            <a:ext cx="10096497" cy="923330"/>
          </a:xfrm>
          <a:prstGeom prst="rect">
            <a:avLst/>
          </a:prstGeom>
          <a:noFill/>
        </p:spPr>
        <p:txBody>
          <a:bodyPr wrap="square" rtlCol="0">
            <a:spAutoFit/>
          </a:bodyPr>
          <a:lstStyle/>
          <a:p>
            <a:pPr marL="285750" indent="-285750" algn="just">
              <a:buClr>
                <a:srgbClr val="FF0000"/>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在前面的介绍中我们举了这样一个例子：“如果小明数学考到</a:t>
            </a:r>
            <a:r>
              <a:rPr lang="en-US" altLang="zh-CN" dirty="0">
                <a:latin typeface="Times New Roman" panose="02020603050405020304" pitchFamily="18" charset="0"/>
                <a:cs typeface="Times New Roman" panose="02020603050405020304" pitchFamily="18" charset="0"/>
              </a:rPr>
              <a:t>90</a:t>
            </a:r>
            <a:r>
              <a:rPr lang="zh-CN" altLang="en-US" dirty="0">
                <a:latin typeface="Times New Roman" panose="02020603050405020304" pitchFamily="18" charset="0"/>
                <a:cs typeface="Times New Roman" panose="02020603050405020304" pitchFamily="18" charset="0"/>
              </a:rPr>
              <a:t>分以上，他爸爸会带他去游乐园”，这句话就是一个命题，其中条件</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为“小明数学考到</a:t>
            </a:r>
            <a:r>
              <a:rPr lang="en-US" altLang="zh-CN" dirty="0">
                <a:latin typeface="Times New Roman" panose="02020603050405020304" pitchFamily="18" charset="0"/>
                <a:cs typeface="Times New Roman" panose="02020603050405020304" pitchFamily="18" charset="0"/>
              </a:rPr>
              <a:t>90</a:t>
            </a:r>
            <a:r>
              <a:rPr lang="zh-CN" altLang="en-US" dirty="0">
                <a:latin typeface="Times New Roman" panose="02020603050405020304" pitchFamily="18" charset="0"/>
                <a:cs typeface="Times New Roman" panose="02020603050405020304" pitchFamily="18" charset="0"/>
              </a:rPr>
              <a:t>分以上”，结论</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为“他爸爸会带他去游乐园”。</a:t>
            </a:r>
            <a:endParaRPr lang="en-US" altLang="zh-CN"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0B775560-8B2A-4358-9229-65DBF5B86134}"/>
              </a:ext>
            </a:extLst>
          </p:cNvPr>
          <p:cNvSpPr txBox="1"/>
          <p:nvPr/>
        </p:nvSpPr>
        <p:spPr>
          <a:xfrm>
            <a:off x="1018595" y="3287733"/>
            <a:ext cx="9969933" cy="1323439"/>
          </a:xfrm>
          <a:prstGeom prst="rect">
            <a:avLst/>
          </a:prstGeom>
          <a:noFill/>
        </p:spPr>
        <p:txBody>
          <a:bodyPr wrap="square" rtlCol="0">
            <a:spAutoFit/>
          </a:bodyPr>
          <a:lstStyle/>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 请各位同学谨记：</a:t>
            </a:r>
            <a:r>
              <a:rPr lang="zh-CN" altLang="en-US" sz="2000" b="1" dirty="0">
                <a:latin typeface="Times New Roman" panose="02020603050405020304" pitchFamily="18" charset="0"/>
                <a:cs typeface="Times New Roman" panose="02020603050405020304" pitchFamily="18" charset="0"/>
              </a:rPr>
              <a:t>命题“若</a:t>
            </a:r>
            <a:r>
              <a:rPr lang="en-US" altLang="zh-CN" sz="2000" b="1" dirty="0">
                <a:latin typeface="Times New Roman" panose="02020603050405020304" pitchFamily="18" charset="0"/>
                <a:cs typeface="Times New Roman" panose="02020603050405020304" pitchFamily="18" charset="0"/>
              </a:rPr>
              <a:t>A</a:t>
            </a:r>
            <a:r>
              <a:rPr lang="zh-CN" altLang="en-US" sz="2000" b="1" dirty="0">
                <a:latin typeface="Times New Roman" panose="02020603050405020304" pitchFamily="18" charset="0"/>
                <a:cs typeface="Times New Roman" panose="02020603050405020304" pitchFamily="18" charset="0"/>
              </a:rPr>
              <a:t>则</a:t>
            </a:r>
            <a:r>
              <a:rPr lang="en-US" altLang="zh-CN" sz="2000" b="1" dirty="0">
                <a:latin typeface="Times New Roman" panose="02020603050405020304" pitchFamily="18" charset="0"/>
                <a:cs typeface="Times New Roman" panose="02020603050405020304" pitchFamily="18" charset="0"/>
              </a:rPr>
              <a:t>B”</a:t>
            </a:r>
            <a:r>
              <a:rPr lang="zh-CN" altLang="en-US" sz="2000" b="1" dirty="0">
                <a:latin typeface="Times New Roman" panose="02020603050405020304" pitchFamily="18" charset="0"/>
                <a:cs typeface="Times New Roman" panose="02020603050405020304" pitchFamily="18" charset="0"/>
              </a:rPr>
              <a:t>完全等同于命题“若</a:t>
            </a:r>
            <a:r>
              <a:rPr lang="en-US" altLang="zh-CN" sz="2000" b="1" dirty="0">
                <a:latin typeface="Times New Roman" panose="02020603050405020304" pitchFamily="18" charset="0"/>
                <a:cs typeface="Times New Roman" panose="02020603050405020304" pitchFamily="18" charset="0"/>
              </a:rPr>
              <a:t>﹁B</a:t>
            </a:r>
            <a:r>
              <a:rPr lang="zh-CN" altLang="en-US" sz="2000" b="1" dirty="0">
                <a:latin typeface="Times New Roman" panose="02020603050405020304" pitchFamily="18" charset="0"/>
                <a:cs typeface="Times New Roman" panose="02020603050405020304" pitchFamily="18" charset="0"/>
              </a:rPr>
              <a:t>则</a:t>
            </a:r>
            <a:r>
              <a:rPr lang="en-US" altLang="zh-CN" sz="2000" b="1"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表示“非”，即否定的意思）。也就是说，这两个命题若一个为真则都为真，若一个为假则都为假。至于有关</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的另外两个命题，“若</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则</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和“若</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则</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，它们都不能由“若</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则</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推导出来，即它们的真假与“若</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则</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无关。</a:t>
            </a:r>
          </a:p>
        </p:txBody>
      </p:sp>
      <p:sp>
        <p:nvSpPr>
          <p:cNvPr id="17" name="文本框 16">
            <a:extLst>
              <a:ext uri="{FF2B5EF4-FFF2-40B4-BE49-F238E27FC236}">
                <a16:creationId xmlns:a16="http://schemas.microsoft.com/office/drawing/2014/main" id="{DFF0E80A-9901-41ED-9FC2-2143A2FC935D}"/>
              </a:ext>
            </a:extLst>
          </p:cNvPr>
          <p:cNvSpPr txBox="1"/>
          <p:nvPr/>
        </p:nvSpPr>
        <p:spPr>
          <a:xfrm>
            <a:off x="1018595" y="4888880"/>
            <a:ext cx="9969933" cy="707886"/>
          </a:xfrm>
          <a:prstGeom prst="rect">
            <a:avLst/>
          </a:prstGeom>
          <a:noFill/>
        </p:spPr>
        <p:txBody>
          <a:bodyPr wrap="square" rtlCol="0">
            <a:spAutoFit/>
          </a:bodyPr>
          <a:lstStyle/>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了解了命题与条件后，接下来我们就具体讨论条件之间有哪些关系。下面我们先向大家介绍几种条件中常见的关系</a:t>
            </a:r>
            <a:r>
              <a:rPr lang="en-US" altLang="zh-CN" sz="2000"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充分条件、必要条件和充要条件。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1.4.1 </a:t>
            </a:r>
            <a:r>
              <a:rPr lang="zh-CN" altLang="en-US" dirty="0">
                <a:solidFill>
                  <a:srgbClr val="C00000"/>
                </a:solidFill>
              </a:rPr>
              <a:t>布尔类型（</a:t>
            </a:r>
            <a:r>
              <a:rPr lang="en-US" altLang="zh-CN" dirty="0">
                <a:solidFill>
                  <a:srgbClr val="C00000"/>
                </a:solidFill>
              </a:rPr>
              <a:t>Boolean</a:t>
            </a:r>
            <a:r>
              <a:rPr lang="zh-CN" altLang="en-US" dirty="0">
                <a:solidFill>
                  <a:srgbClr val="C00000"/>
                </a:solidFill>
              </a:rPr>
              <a:t>）</a:t>
            </a:r>
          </a:p>
        </p:txBody>
      </p:sp>
      <p:sp>
        <p:nvSpPr>
          <p:cNvPr id="10" name="文本框 9">
            <a:extLst>
              <a:ext uri="{FF2B5EF4-FFF2-40B4-BE49-F238E27FC236}">
                <a16:creationId xmlns:a16="http://schemas.microsoft.com/office/drawing/2014/main" id="{1A1C5215-84B9-4BAA-8010-C6B124C6AACD}"/>
              </a:ext>
            </a:extLst>
          </p:cNvPr>
          <p:cNvSpPr txBox="1"/>
          <p:nvPr/>
        </p:nvSpPr>
        <p:spPr>
          <a:xfrm>
            <a:off x="1345127" y="1545313"/>
            <a:ext cx="9924555" cy="1015663"/>
          </a:xfrm>
          <a:prstGeom prst="rect">
            <a:avLst/>
          </a:prstGeom>
          <a:noFill/>
        </p:spPr>
        <p:txBody>
          <a:bodyPr wrap="square" rtlCol="0">
            <a:spAutoFit/>
          </a:bodyPr>
          <a:lstStyle/>
          <a:p>
            <a:pPr algn="just"/>
            <a:r>
              <a:rPr lang="zh-CN" altLang="en-US" sz="2000" b="1" dirty="0">
                <a:solidFill>
                  <a:srgbClr val="124ACD"/>
                </a:solidFill>
                <a:latin typeface="Times New Roman" panose="02020603050405020304" pitchFamily="18" charset="0"/>
                <a:cs typeface="Times New Roman" panose="02020603050405020304" pitchFamily="18" charset="0"/>
              </a:rPr>
              <a:t>（</a:t>
            </a:r>
            <a:r>
              <a:rPr lang="en-US" altLang="zh-CN" sz="2000" b="1" dirty="0">
                <a:solidFill>
                  <a:srgbClr val="124ACD"/>
                </a:solidFill>
                <a:latin typeface="Times New Roman" panose="02020603050405020304" pitchFamily="18" charset="0"/>
                <a:cs typeface="Times New Roman" panose="02020603050405020304" pitchFamily="18" charset="0"/>
              </a:rPr>
              <a:t>1</a:t>
            </a:r>
            <a:r>
              <a:rPr lang="zh-CN" altLang="en-US" sz="2000" b="1" dirty="0">
                <a:solidFill>
                  <a:srgbClr val="124ACD"/>
                </a:solidFill>
                <a:latin typeface="Times New Roman" panose="02020603050405020304" pitchFamily="18" charset="0"/>
                <a:cs typeface="Times New Roman" panose="02020603050405020304" pitchFamily="18" charset="0"/>
              </a:rPr>
              <a:t>）充分条件、必要条件：</a:t>
            </a:r>
            <a:r>
              <a:rPr lang="zh-CN" altLang="en-US" sz="2000" dirty="0">
                <a:latin typeface="Times New Roman" panose="02020603050405020304" pitchFamily="18" charset="0"/>
                <a:cs typeface="Times New Roman" panose="02020603050405020304" pitchFamily="18" charset="0"/>
              </a:rPr>
              <a:t>若已知</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一定能推出</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，但是已知</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不一定能推出</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（用符号→表示“推出”，则可以记为</a:t>
            </a:r>
            <a:r>
              <a:rPr lang="en-US" altLang="zh-CN" sz="2000" dirty="0">
                <a:latin typeface="Times New Roman" panose="02020603050405020304" pitchFamily="18" charset="0"/>
                <a:cs typeface="Times New Roman" panose="02020603050405020304" pitchFamily="18" charset="0"/>
              </a:rPr>
              <a:t>A→B</a:t>
            </a:r>
            <a:r>
              <a:rPr lang="zh-CN" altLang="en-US" sz="2000" dirty="0">
                <a:latin typeface="Times New Roman" panose="02020603050405020304" pitchFamily="18" charset="0"/>
                <a:cs typeface="Times New Roman" panose="02020603050405020304" pitchFamily="18" charset="0"/>
              </a:rPr>
              <a:t>），则</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是</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的充分条件，</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是</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的必要条件。</a:t>
            </a:r>
          </a:p>
        </p:txBody>
      </p:sp>
      <p:sp>
        <p:nvSpPr>
          <p:cNvPr id="11" name="文本框 10">
            <a:extLst>
              <a:ext uri="{FF2B5EF4-FFF2-40B4-BE49-F238E27FC236}">
                <a16:creationId xmlns:a16="http://schemas.microsoft.com/office/drawing/2014/main" id="{51CCD745-11DB-4883-9A58-80451EAFD2B3}"/>
              </a:ext>
            </a:extLst>
          </p:cNvPr>
          <p:cNvSpPr txBox="1"/>
          <p:nvPr/>
        </p:nvSpPr>
        <p:spPr>
          <a:xfrm>
            <a:off x="1345127" y="2714654"/>
            <a:ext cx="9924555" cy="1015663"/>
          </a:xfrm>
          <a:prstGeom prst="rect">
            <a:avLst/>
          </a:prstGeom>
          <a:noFill/>
        </p:spPr>
        <p:txBody>
          <a:bodyPr wrap="square" rtlCol="0">
            <a:spAutoFit/>
          </a:bodyPr>
          <a:lstStyle/>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例如，</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为“能看懂英语”，</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为“认识</a:t>
            </a:r>
            <a:r>
              <a:rPr lang="en-US" altLang="zh-CN" sz="2000" dirty="0">
                <a:latin typeface="Times New Roman" panose="02020603050405020304" pitchFamily="18" charset="0"/>
                <a:cs typeface="Times New Roman" panose="02020603050405020304" pitchFamily="18" charset="0"/>
              </a:rPr>
              <a:t>26</a:t>
            </a:r>
            <a:r>
              <a:rPr lang="zh-CN" altLang="en-US" sz="2000" dirty="0">
                <a:latin typeface="Times New Roman" panose="02020603050405020304" pitchFamily="18" charset="0"/>
                <a:cs typeface="Times New Roman" panose="02020603050405020304" pitchFamily="18" charset="0"/>
              </a:rPr>
              <a:t>个英文字母”，很明显，能看懂英语一定认识</a:t>
            </a:r>
            <a:r>
              <a:rPr lang="en-US" altLang="zh-CN" sz="2000" dirty="0">
                <a:latin typeface="Times New Roman" panose="02020603050405020304" pitchFamily="18" charset="0"/>
                <a:cs typeface="Times New Roman" panose="02020603050405020304" pitchFamily="18" charset="0"/>
              </a:rPr>
              <a:t>26</a:t>
            </a:r>
            <a:r>
              <a:rPr lang="zh-CN" altLang="en-US" sz="2000" dirty="0">
                <a:latin typeface="Times New Roman" panose="02020603050405020304" pitchFamily="18" charset="0"/>
                <a:cs typeface="Times New Roman" panose="02020603050405020304" pitchFamily="18" charset="0"/>
              </a:rPr>
              <a:t>个英文字母，但认识</a:t>
            </a:r>
            <a:r>
              <a:rPr lang="en-US" altLang="zh-CN" sz="2000" dirty="0">
                <a:latin typeface="Times New Roman" panose="02020603050405020304" pitchFamily="18" charset="0"/>
                <a:cs typeface="Times New Roman" panose="02020603050405020304" pitchFamily="18" charset="0"/>
              </a:rPr>
              <a:t>26</a:t>
            </a:r>
            <a:r>
              <a:rPr lang="zh-CN" altLang="en-US" sz="2000" dirty="0">
                <a:latin typeface="Times New Roman" panose="02020603050405020304" pitchFamily="18" charset="0"/>
                <a:cs typeface="Times New Roman" panose="02020603050405020304" pitchFamily="18" charset="0"/>
              </a:rPr>
              <a:t>个字母不一定能看懂英语，所以</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是</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的充分条件，</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是</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的必要条件。</a:t>
            </a:r>
            <a:endParaRPr lang="en-US" altLang="zh-CN" sz="2000"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4F63E034-6DD5-4E35-BD32-173B362FBF1F}"/>
              </a:ext>
            </a:extLst>
          </p:cNvPr>
          <p:cNvSpPr txBox="1"/>
          <p:nvPr/>
        </p:nvSpPr>
        <p:spPr>
          <a:xfrm>
            <a:off x="1345127" y="3989248"/>
            <a:ext cx="9924555" cy="1015663"/>
          </a:xfrm>
          <a:prstGeom prst="rect">
            <a:avLst/>
          </a:prstGeom>
          <a:noFill/>
        </p:spPr>
        <p:txBody>
          <a:bodyPr wrap="square" rtlCol="0">
            <a:spAutoFit/>
          </a:bodyPr>
          <a:lstStyle/>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例如，一个两位数</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为“</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的个位数是</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为“</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是</a:t>
            </a:r>
            <a:r>
              <a:rPr lang="en-US" altLang="zh-CN" sz="2000" dirty="0">
                <a:latin typeface="Times New Roman" panose="02020603050405020304" pitchFamily="18" charset="0"/>
                <a:cs typeface="Times New Roman" panose="02020603050405020304" pitchFamily="18" charset="0"/>
              </a:rPr>
              <a:t>5</a:t>
            </a:r>
            <a:r>
              <a:rPr lang="zh-CN" altLang="en-US" sz="2000" dirty="0">
                <a:latin typeface="Times New Roman" panose="02020603050405020304" pitchFamily="18" charset="0"/>
                <a:cs typeface="Times New Roman" panose="02020603050405020304" pitchFamily="18" charset="0"/>
              </a:rPr>
              <a:t>的倍数”，因为</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一定能推出</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，但</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不一定能推出</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（假设</a:t>
            </a:r>
            <a:r>
              <a:rPr lang="en-US" altLang="zh-CN" sz="2000" dirty="0">
                <a:latin typeface="Times New Roman" panose="02020603050405020304" pitchFamily="18" charset="0"/>
                <a:cs typeface="Times New Roman" panose="02020603050405020304" pitchFamily="18" charset="0"/>
              </a:rPr>
              <a:t>n=25</a:t>
            </a:r>
            <a:r>
              <a:rPr lang="zh-CN" altLang="en-US" sz="2000" dirty="0">
                <a:latin typeface="Times New Roman" panose="02020603050405020304" pitchFamily="18" charset="0"/>
                <a:cs typeface="Times New Roman" panose="02020603050405020304" pitchFamily="18" charset="0"/>
              </a:rPr>
              <a:t>，则</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是</a:t>
            </a:r>
            <a:r>
              <a:rPr lang="en-US" altLang="zh-CN" sz="2000" dirty="0">
                <a:latin typeface="Times New Roman" panose="02020603050405020304" pitchFamily="18" charset="0"/>
                <a:cs typeface="Times New Roman" panose="02020603050405020304" pitchFamily="18" charset="0"/>
              </a:rPr>
              <a:t>5</a:t>
            </a:r>
            <a:r>
              <a:rPr lang="zh-CN" altLang="en-US" sz="2000" dirty="0">
                <a:latin typeface="Times New Roman" panose="02020603050405020304" pitchFamily="18" charset="0"/>
                <a:cs typeface="Times New Roman" panose="02020603050405020304" pitchFamily="18" charset="0"/>
              </a:rPr>
              <a:t>的倍数，但</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的个位数不为</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），所以</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是</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的充分条件，</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是</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的必要条件。</a:t>
            </a:r>
          </a:p>
        </p:txBody>
      </p:sp>
    </p:spTree>
    <p:extLst>
      <p:ext uri="{BB962C8B-B14F-4D97-AF65-F5344CB8AC3E}">
        <p14:creationId xmlns:p14="http://schemas.microsoft.com/office/powerpoint/2010/main" val="398970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1.4.1 </a:t>
            </a:r>
            <a:r>
              <a:rPr lang="zh-CN" altLang="en-US" dirty="0">
                <a:solidFill>
                  <a:srgbClr val="C00000"/>
                </a:solidFill>
              </a:rPr>
              <a:t>布尔类型（</a:t>
            </a:r>
            <a:r>
              <a:rPr lang="en-US" altLang="zh-CN" dirty="0">
                <a:solidFill>
                  <a:srgbClr val="C00000"/>
                </a:solidFill>
              </a:rPr>
              <a:t>Boolean</a:t>
            </a:r>
            <a:r>
              <a:rPr lang="zh-CN" altLang="en-US" dirty="0">
                <a:solidFill>
                  <a:srgbClr val="C00000"/>
                </a:solidFill>
              </a:rPr>
              <a:t>）</a:t>
            </a:r>
          </a:p>
        </p:txBody>
      </p:sp>
      <p:sp>
        <p:nvSpPr>
          <p:cNvPr id="6" name="流程图: 可选过程 5"/>
          <p:cNvSpPr>
            <a:spLocks noChangeArrowheads="1"/>
          </p:cNvSpPr>
          <p:nvPr/>
        </p:nvSpPr>
        <p:spPr bwMode="auto">
          <a:xfrm>
            <a:off x="2486526" y="1572197"/>
            <a:ext cx="7098632" cy="3757792"/>
          </a:xfrm>
          <a:prstGeom prst="flowChartAlternateProcess">
            <a:avLst/>
          </a:prstGeom>
          <a:solidFill>
            <a:srgbClr val="CDDBFB"/>
          </a:solidFill>
          <a:ln w="12700">
            <a:solidFill>
              <a:srgbClr val="8BACF5"/>
            </a:solidFill>
            <a:miter lim="800000"/>
          </a:ln>
        </p:spPr>
        <p:txBody>
          <a:bodyPr rot="0" vert="horz" wrap="square" lIns="91440" tIns="45720" rIns="91440" bIns="45720" anchor="t" anchorCtr="0" upright="1">
            <a:noAutofit/>
          </a:bodyPr>
          <a:lstStyle/>
          <a:p>
            <a:pPr algn="just">
              <a:lnSpc>
                <a:spcPct val="150000"/>
              </a:lnSpc>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兰兰：</a:t>
            </a:r>
            <a:r>
              <a:rPr lang="zh-CN" kern="100" dirty="0">
                <a:effectLst/>
                <a:latin typeface="Calibri" panose="020F05020202040A0204" pitchFamily="34" charset="0"/>
                <a:ea typeface="楷体" panose="02010609060101010101" pitchFamily="49" charset="-122"/>
                <a:cs typeface="Times New Roman" panose="02020603050405020304" pitchFamily="18" charset="0"/>
              </a:rPr>
              <a:t>对于一个现象的充分条件似乎较难定义？</a:t>
            </a:r>
            <a:endParaRPr lang="zh-CN" kern="100" dirty="0">
              <a:effectLst/>
              <a:latin typeface="Calibri" panose="020F05020202040A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沙老师：</a:t>
            </a:r>
            <a:r>
              <a:rPr lang="zh-CN" kern="100" dirty="0">
                <a:effectLst/>
                <a:latin typeface="Calibri" panose="020F05020202040A0204" pitchFamily="34" charset="0"/>
                <a:ea typeface="楷体" panose="02010609060101010101" pitchFamily="49" charset="-122"/>
                <a:cs typeface="Times New Roman" panose="02020603050405020304" pitchFamily="18" charset="0"/>
              </a:rPr>
              <a:t>一般而言，充分条件是很难具体来定义的，必要条件是比较简单发掘的，例如，一个正常人，则该人有一个鼻子，也可以说一个正常人有两双手，“一个鼻子”、</a:t>
            </a:r>
            <a:r>
              <a:rPr lang="en-US" kern="100" dirty="0">
                <a:effectLst/>
                <a:latin typeface="Calibri" panose="020F05020202040A0204" pitchFamily="34" charset="0"/>
                <a:ea typeface="楷体" panose="02010609060101010101" pitchFamily="49" charset="-122"/>
                <a:cs typeface="Times New Roman" panose="02020603050405020304" pitchFamily="18" charset="0"/>
              </a:rPr>
              <a:t>“</a:t>
            </a:r>
            <a:r>
              <a:rPr lang="zh-CN" kern="100" dirty="0">
                <a:effectLst/>
                <a:latin typeface="Calibri" panose="020F05020202040A0204" pitchFamily="34" charset="0"/>
                <a:ea typeface="楷体" panose="02010609060101010101" pitchFamily="49" charset="-122"/>
                <a:cs typeface="Times New Roman" panose="02020603050405020304" pitchFamily="18" charset="0"/>
              </a:rPr>
              <a:t>一个嘴巴</a:t>
            </a:r>
            <a:r>
              <a:rPr lang="en-US" kern="100" dirty="0">
                <a:effectLst/>
                <a:latin typeface="Calibri" panose="020F05020202040A0204" pitchFamily="34" charset="0"/>
                <a:ea typeface="楷体" panose="02010609060101010101" pitchFamily="49" charset="-122"/>
                <a:cs typeface="Times New Roman" panose="02020603050405020304" pitchFamily="18" charset="0"/>
              </a:rPr>
              <a:t>”</a:t>
            </a:r>
            <a:r>
              <a:rPr lang="zh-CN" kern="100" dirty="0">
                <a:effectLst/>
                <a:latin typeface="Calibri" panose="020F05020202040A0204" pitchFamily="34" charset="0"/>
                <a:ea typeface="楷体" panose="02010609060101010101" pitchFamily="49" charset="-122"/>
                <a:cs typeface="Times New Roman" panose="02020603050405020304" pitchFamily="18" charset="0"/>
              </a:rPr>
              <a:t>、这些都是正常人的必要条件，但是一个正常人的充分条件极难定义。比如一个好学生、好朋友、好老师、甚至是一个文明的社会，都是必要条件好定义，而充分条件极难定义。希望你多加思索这个道理。有点哲学意义在里面吧。</a:t>
            </a:r>
            <a:endParaRPr lang="zh-CN" kern="100" dirty="0">
              <a:effectLst/>
              <a:latin typeface="Calibri" panose="020F05020202040A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kern="100" dirty="0">
              <a:effectLst/>
              <a:latin typeface="Calibri" panose="020F05020202040A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1.4.1 </a:t>
            </a:r>
            <a:r>
              <a:rPr lang="zh-CN" altLang="en-US" dirty="0">
                <a:solidFill>
                  <a:srgbClr val="C00000"/>
                </a:solidFill>
              </a:rPr>
              <a:t>布尔类型（</a:t>
            </a:r>
            <a:r>
              <a:rPr lang="en-US" altLang="zh-CN" dirty="0">
                <a:solidFill>
                  <a:srgbClr val="C00000"/>
                </a:solidFill>
              </a:rPr>
              <a:t>Boolean</a:t>
            </a:r>
            <a:r>
              <a:rPr lang="zh-CN" altLang="en-US" dirty="0">
                <a:solidFill>
                  <a:srgbClr val="C00000"/>
                </a:solidFill>
              </a:rPr>
              <a:t>）</a:t>
            </a:r>
          </a:p>
        </p:txBody>
      </p:sp>
      <p:sp>
        <p:nvSpPr>
          <p:cNvPr id="8" name="文本框 7">
            <a:extLst>
              <a:ext uri="{FF2B5EF4-FFF2-40B4-BE49-F238E27FC236}">
                <a16:creationId xmlns:a16="http://schemas.microsoft.com/office/drawing/2014/main" id="{51DEB331-7C22-4402-98E0-DCBE27268648}"/>
              </a:ext>
            </a:extLst>
          </p:cNvPr>
          <p:cNvSpPr txBox="1"/>
          <p:nvPr/>
        </p:nvSpPr>
        <p:spPr>
          <a:xfrm>
            <a:off x="1060121" y="1429482"/>
            <a:ext cx="9924554" cy="1422762"/>
          </a:xfrm>
          <a:prstGeom prst="rect">
            <a:avLst/>
          </a:prstGeom>
          <a:noFill/>
        </p:spPr>
        <p:txBody>
          <a:bodyPr wrap="square" rtlCol="0">
            <a:spAutoFit/>
          </a:bodyPr>
          <a:lstStyle/>
          <a:p>
            <a:pPr algn="just">
              <a:lnSpc>
                <a:spcPct val="150000"/>
              </a:lnSpc>
            </a:pPr>
            <a:r>
              <a:rPr lang="zh-CN" altLang="en-US" sz="2000" b="1" dirty="0">
                <a:solidFill>
                  <a:srgbClr val="124ACD"/>
                </a:solidFill>
                <a:latin typeface="Times New Roman" panose="02020603050405020304" pitchFamily="18" charset="0"/>
                <a:cs typeface="Times New Roman" panose="02020603050405020304" pitchFamily="18" charset="0"/>
              </a:rPr>
              <a:t>（</a:t>
            </a:r>
            <a:r>
              <a:rPr lang="en-US" altLang="zh-CN" sz="2000" b="1" dirty="0">
                <a:solidFill>
                  <a:srgbClr val="124ACD"/>
                </a:solidFill>
                <a:latin typeface="Times New Roman" panose="02020603050405020304" pitchFamily="18" charset="0"/>
                <a:cs typeface="Times New Roman" panose="02020603050405020304" pitchFamily="18" charset="0"/>
              </a:rPr>
              <a:t>2</a:t>
            </a:r>
            <a:r>
              <a:rPr lang="zh-CN" altLang="en-US" sz="2000" b="1" dirty="0">
                <a:solidFill>
                  <a:srgbClr val="124ACD"/>
                </a:solidFill>
                <a:latin typeface="Times New Roman" panose="02020603050405020304" pitchFamily="18" charset="0"/>
                <a:cs typeface="Times New Roman" panose="02020603050405020304" pitchFamily="18" charset="0"/>
              </a:rPr>
              <a:t>）充要条件：</a:t>
            </a:r>
            <a:r>
              <a:rPr lang="zh-CN" altLang="en-US" sz="2000" dirty="0">
                <a:latin typeface="Times New Roman" panose="02020603050405020304" pitchFamily="18" charset="0"/>
                <a:cs typeface="Times New Roman" panose="02020603050405020304" pitchFamily="18" charset="0"/>
              </a:rPr>
              <a:t>顾名思义，就是既是充分条件又是必要条件，即，若</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能推出</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，且</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能推出</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（记为</a:t>
            </a:r>
            <a:r>
              <a:rPr lang="en-US" altLang="zh-CN" sz="2000" dirty="0">
                <a:latin typeface="Times New Roman" panose="02020603050405020304" pitchFamily="18" charset="0"/>
                <a:cs typeface="Times New Roman" panose="02020603050405020304" pitchFamily="18" charset="0"/>
              </a:rPr>
              <a:t>A↔B</a:t>
            </a:r>
            <a:r>
              <a:rPr lang="zh-CN" altLang="en-US" sz="2000" dirty="0">
                <a:latin typeface="Times New Roman" panose="02020603050405020304" pitchFamily="18" charset="0"/>
                <a:cs typeface="Times New Roman" panose="02020603050405020304" pitchFamily="18" charset="0"/>
              </a:rPr>
              <a:t>），则</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互为充要条件。在数学和逻辑学中，我们一般用“</a:t>
            </a:r>
            <a:r>
              <a:rPr lang="zh-CN" altLang="en-US" sz="2000" b="1" dirty="0">
                <a:latin typeface="Times New Roman" panose="02020603050405020304" pitchFamily="18" charset="0"/>
                <a:cs typeface="Times New Roman" panose="02020603050405020304" pitchFamily="18" charset="0"/>
              </a:rPr>
              <a:t>当且仅当</a:t>
            </a:r>
            <a:r>
              <a:rPr lang="zh-CN" altLang="en-US" sz="2000" dirty="0">
                <a:latin typeface="Times New Roman" panose="02020603050405020304" pitchFamily="18" charset="0"/>
                <a:cs typeface="Times New Roman" panose="02020603050405020304" pitchFamily="18" charset="0"/>
              </a:rPr>
              <a:t>”来表述。</a:t>
            </a:r>
          </a:p>
        </p:txBody>
      </p:sp>
      <p:sp>
        <p:nvSpPr>
          <p:cNvPr id="9" name="文本框 8">
            <a:extLst>
              <a:ext uri="{FF2B5EF4-FFF2-40B4-BE49-F238E27FC236}">
                <a16:creationId xmlns:a16="http://schemas.microsoft.com/office/drawing/2014/main" id="{017869DB-2B38-45CB-A229-8716C3D2FED0}"/>
              </a:ext>
            </a:extLst>
          </p:cNvPr>
          <p:cNvSpPr txBox="1"/>
          <p:nvPr/>
        </p:nvSpPr>
        <p:spPr>
          <a:xfrm>
            <a:off x="1060121" y="3429000"/>
            <a:ext cx="9924554" cy="1884427"/>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例如，</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为“等边三角形”，</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为“三角形三个角相等”，则</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互为充要条件，则可以表述为“一个三角形为等边三角形当且仅当三个角相等”；又比如，一个两位数的整数</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为“</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的个位数是</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或</a:t>
            </a:r>
            <a:r>
              <a:rPr lang="en-US" altLang="zh-CN" sz="2000" dirty="0">
                <a:latin typeface="Times New Roman" panose="02020603050405020304" pitchFamily="18" charset="0"/>
                <a:cs typeface="Times New Roman" panose="02020603050405020304" pitchFamily="18" charset="0"/>
              </a:rPr>
              <a:t>5”</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为“</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是</a:t>
            </a:r>
            <a:r>
              <a:rPr lang="en-US" altLang="zh-CN" sz="2000" dirty="0">
                <a:latin typeface="Times New Roman" panose="02020603050405020304" pitchFamily="18" charset="0"/>
                <a:cs typeface="Times New Roman" panose="02020603050405020304" pitchFamily="18" charset="0"/>
              </a:rPr>
              <a:t>5</a:t>
            </a:r>
            <a:r>
              <a:rPr lang="zh-CN" altLang="en-US" sz="2000" dirty="0">
                <a:latin typeface="Times New Roman" panose="02020603050405020304" pitchFamily="18" charset="0"/>
                <a:cs typeface="Times New Roman" panose="02020603050405020304" pitchFamily="18" charset="0"/>
              </a:rPr>
              <a:t>的倍数”，很明显，</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互为充要条件。</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45131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1.4.1 </a:t>
            </a:r>
            <a:r>
              <a:rPr lang="zh-CN" altLang="en-US" dirty="0">
                <a:solidFill>
                  <a:srgbClr val="C00000"/>
                </a:solidFill>
              </a:rPr>
              <a:t>布尔类型（</a:t>
            </a:r>
            <a:r>
              <a:rPr lang="en-US" altLang="zh-CN" dirty="0">
                <a:solidFill>
                  <a:srgbClr val="C00000"/>
                </a:solidFill>
              </a:rPr>
              <a:t>Boolean</a:t>
            </a:r>
            <a:r>
              <a:rPr lang="zh-CN" altLang="en-US" dirty="0">
                <a:solidFill>
                  <a:srgbClr val="C00000"/>
                </a:solidFill>
              </a:rPr>
              <a:t>）</a:t>
            </a:r>
          </a:p>
        </p:txBody>
      </p:sp>
      <p:sp>
        <p:nvSpPr>
          <p:cNvPr id="7" name="文本框 6"/>
          <p:cNvSpPr txBox="1"/>
          <p:nvPr/>
        </p:nvSpPr>
        <p:spPr>
          <a:xfrm>
            <a:off x="941367" y="1068769"/>
            <a:ext cx="9983932" cy="5116081"/>
          </a:xfrm>
          <a:prstGeom prst="rect">
            <a:avLst/>
          </a:prstGeom>
          <a:noFill/>
        </p:spPr>
        <p:txBody>
          <a:bodyPr wrap="square" rtlCol="0">
            <a:spAutoFit/>
          </a:bodyPr>
          <a:lstStyle/>
          <a:p>
            <a:pPr algn="just">
              <a:lnSpc>
                <a:spcPct val="150000"/>
              </a:lnSpc>
            </a:pPr>
            <a:r>
              <a:rPr lang="en-US" altLang="zh-CN" sz="2000" b="1" dirty="0">
                <a:solidFill>
                  <a:srgbClr val="124ACD"/>
                </a:solidFill>
                <a:latin typeface="Times New Roman" panose="02020603050405020304" pitchFamily="18" charset="0"/>
                <a:cs typeface="Times New Roman" panose="02020603050405020304" pitchFamily="18" charset="0"/>
              </a:rPr>
              <a:t>【</a:t>
            </a:r>
            <a:r>
              <a:rPr lang="zh-CN" altLang="en-US" sz="2000" b="1" dirty="0">
                <a:solidFill>
                  <a:srgbClr val="124ACD"/>
                </a:solidFill>
                <a:latin typeface="Times New Roman" panose="02020603050405020304" pitchFamily="18" charset="0"/>
                <a:cs typeface="Times New Roman" panose="02020603050405020304" pitchFamily="18" charset="0"/>
              </a:rPr>
              <a:t>解题思路</a:t>
            </a:r>
            <a:r>
              <a:rPr lang="en-US" altLang="zh-CN" sz="2000" b="1" dirty="0">
                <a:solidFill>
                  <a:srgbClr val="124ACD"/>
                </a:solidFill>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本题中小明必须达到两个条件，即“数学考到</a:t>
            </a:r>
            <a:r>
              <a:rPr lang="en-US" altLang="zh-CN" sz="2000" dirty="0">
                <a:latin typeface="Times New Roman" panose="02020603050405020304" pitchFamily="18" charset="0"/>
                <a:cs typeface="Times New Roman" panose="02020603050405020304" pitchFamily="18" charset="0"/>
              </a:rPr>
              <a:t>90</a:t>
            </a:r>
            <a:r>
              <a:rPr lang="zh-CN" altLang="en-US" sz="2000" dirty="0">
                <a:latin typeface="Times New Roman" panose="02020603050405020304" pitchFamily="18" charset="0"/>
                <a:cs typeface="Times New Roman" panose="02020603050405020304" pitchFamily="18" charset="0"/>
              </a:rPr>
              <a:t>分以上”和“英语考到</a:t>
            </a:r>
            <a:r>
              <a:rPr lang="en-US" altLang="zh-CN" sz="2000" dirty="0">
                <a:latin typeface="Times New Roman" panose="02020603050405020304" pitchFamily="18" charset="0"/>
                <a:cs typeface="Times New Roman" panose="02020603050405020304" pitchFamily="18" charset="0"/>
              </a:rPr>
              <a:t>80</a:t>
            </a:r>
            <a:r>
              <a:rPr lang="zh-CN" altLang="en-US" sz="2000" dirty="0">
                <a:latin typeface="Times New Roman" panose="02020603050405020304" pitchFamily="18" charset="0"/>
                <a:cs typeface="Times New Roman" panose="02020603050405020304" pitchFamily="18" charset="0"/>
              </a:rPr>
              <a:t>分以上”，他妈妈就会带他去游乐场。所以假如小明的妈妈不带小明去游乐园，那就说明至少有一个条件小明没有达到。</a:t>
            </a:r>
          </a:p>
          <a:p>
            <a:pPr algn="just">
              <a:lnSpc>
                <a:spcPct val="150000"/>
              </a:lnSpc>
            </a:pPr>
            <a:r>
              <a:rPr lang="zh-CN" altLang="en-US" sz="2000" dirty="0">
                <a:latin typeface="Times New Roman" panose="02020603050405020304" pitchFamily="18" charset="0"/>
                <a:cs typeface="Times New Roman" panose="02020603050405020304" pitchFamily="18" charset="0"/>
              </a:rPr>
              <a:t>第一问，我们可以用“若</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则</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的模型来解释：</a:t>
            </a:r>
            <a:endParaRPr lang="en-US" altLang="zh-CN"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mj-ea"/>
              <a:buAutoNum type="circleNumDbPlain"/>
            </a:pPr>
            <a:r>
              <a:rPr lang="zh-CN" altLang="en-US" sz="2000" dirty="0">
                <a:latin typeface="Times New Roman" panose="02020603050405020304" pitchFamily="18" charset="0"/>
                <a:cs typeface="Times New Roman" panose="02020603050405020304" pitchFamily="18" charset="0"/>
              </a:rPr>
              <a:t>条件和结论设为：</a:t>
            </a:r>
            <a:endParaRPr lang="en-US" altLang="zh-CN" sz="2000" dirty="0">
              <a:latin typeface="Times New Roman" panose="02020603050405020304" pitchFamily="18" charset="0"/>
              <a:cs typeface="Times New Roman" panose="02020603050405020304" pitchFamily="18" charset="0"/>
            </a:endParaRPr>
          </a:p>
          <a:p>
            <a:pPr lvl="1" algn="just">
              <a:lnSpc>
                <a:spcPct val="150000"/>
              </a:lnSpc>
            </a:pPr>
            <a:r>
              <a:rPr lang="en-US" altLang="zh-CN" sz="2000" dirty="0">
                <a:latin typeface="Times New Roman" panose="02020603050405020304" pitchFamily="18" charset="0"/>
                <a:cs typeface="Times New Roman" panose="02020603050405020304" pitchFamily="18" charset="0"/>
              </a:rPr>
              <a:t> A</a:t>
            </a:r>
            <a:r>
              <a:rPr lang="zh-CN" altLang="en-US" sz="2000" dirty="0">
                <a:latin typeface="Times New Roman" panose="02020603050405020304" pitchFamily="18" charset="0"/>
                <a:cs typeface="Times New Roman" panose="02020603050405020304" pitchFamily="18" charset="0"/>
              </a:rPr>
              <a:t>：小明数学考到</a:t>
            </a:r>
            <a:r>
              <a:rPr lang="en-US" altLang="zh-CN" sz="2000" dirty="0">
                <a:latin typeface="Times New Roman" panose="02020603050405020304" pitchFamily="18" charset="0"/>
                <a:cs typeface="Times New Roman" panose="02020603050405020304" pitchFamily="18" charset="0"/>
              </a:rPr>
              <a:t>90</a:t>
            </a:r>
            <a:r>
              <a:rPr lang="zh-CN" altLang="en-US" sz="2000" dirty="0">
                <a:latin typeface="Times New Roman" panose="02020603050405020304" pitchFamily="18" charset="0"/>
                <a:cs typeface="Times New Roman" panose="02020603050405020304" pitchFamily="18" charset="0"/>
              </a:rPr>
              <a:t>分以上，且英语考到</a:t>
            </a:r>
            <a:r>
              <a:rPr lang="en-US" altLang="zh-CN" sz="2000" dirty="0">
                <a:latin typeface="Times New Roman" panose="02020603050405020304" pitchFamily="18" charset="0"/>
                <a:cs typeface="Times New Roman" panose="02020603050405020304" pitchFamily="18" charset="0"/>
              </a:rPr>
              <a:t>80</a:t>
            </a:r>
            <a:r>
              <a:rPr lang="zh-CN" altLang="en-US" sz="2000" dirty="0">
                <a:latin typeface="Times New Roman" panose="02020603050405020304" pitchFamily="18" charset="0"/>
                <a:cs typeface="Times New Roman" panose="02020603050405020304" pitchFamily="18" charset="0"/>
              </a:rPr>
              <a:t>分以上；</a:t>
            </a:r>
            <a:endParaRPr lang="en-US" altLang="zh-CN" sz="2000" dirty="0">
              <a:latin typeface="Times New Roman" panose="02020603050405020304" pitchFamily="18" charset="0"/>
              <a:cs typeface="Times New Roman" panose="02020603050405020304" pitchFamily="18" charset="0"/>
            </a:endParaRPr>
          </a:p>
          <a:p>
            <a:pPr lvl="1" algn="just">
              <a:lnSpc>
                <a:spcPct val="150000"/>
              </a:lnSpc>
            </a:pPr>
            <a:r>
              <a:rPr lang="en-US" altLang="zh-CN" sz="2000" dirty="0">
                <a:latin typeface="Times New Roman" panose="02020603050405020304" pitchFamily="18" charset="0"/>
                <a:cs typeface="Times New Roman" panose="02020603050405020304" pitchFamily="18" charset="0"/>
              </a:rPr>
              <a:t> B</a:t>
            </a:r>
            <a:r>
              <a:rPr lang="zh-CN" altLang="en-US" sz="2000" dirty="0">
                <a:latin typeface="Times New Roman" panose="02020603050405020304" pitchFamily="18" charset="0"/>
                <a:cs typeface="Times New Roman" panose="02020603050405020304" pitchFamily="18" charset="0"/>
              </a:rPr>
              <a:t>：小明妈妈带小明去游乐场。</a:t>
            </a:r>
            <a:endParaRPr lang="en-US" altLang="zh-CN"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mj-ea"/>
              <a:buAutoNum type="circleNumDbPlain" startAt="2"/>
            </a:pP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若A则B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等价于</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若﹁B则﹁A</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lvl="1" algn="just">
              <a:lnSpc>
                <a:spcPct val="150000"/>
              </a:lnSpc>
            </a:pP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：小明数学没有考到</a:t>
            </a:r>
            <a:r>
              <a:rPr lang="en-US" altLang="zh-CN" sz="2000" dirty="0">
                <a:latin typeface="Times New Roman" panose="02020603050405020304" pitchFamily="18" charset="0"/>
                <a:cs typeface="Times New Roman" panose="02020603050405020304" pitchFamily="18" charset="0"/>
              </a:rPr>
              <a:t>90</a:t>
            </a:r>
            <a:r>
              <a:rPr lang="zh-CN" altLang="en-US" sz="2000" dirty="0">
                <a:latin typeface="Times New Roman" panose="02020603050405020304" pitchFamily="18" charset="0"/>
                <a:cs typeface="Times New Roman" panose="02020603050405020304" pitchFamily="18" charset="0"/>
              </a:rPr>
              <a:t>分以上，</a:t>
            </a:r>
            <a:r>
              <a:rPr lang="zh-CN" altLang="en-US" sz="2000" b="1" dirty="0">
                <a:latin typeface="Times New Roman" panose="02020603050405020304" pitchFamily="18" charset="0"/>
                <a:cs typeface="Times New Roman" panose="02020603050405020304" pitchFamily="18" charset="0"/>
              </a:rPr>
              <a:t>或</a:t>
            </a:r>
            <a:r>
              <a:rPr lang="zh-CN" altLang="en-US" sz="2000" dirty="0">
                <a:latin typeface="Times New Roman" panose="02020603050405020304" pitchFamily="18" charset="0"/>
                <a:cs typeface="Times New Roman" panose="02020603050405020304" pitchFamily="18" charset="0"/>
              </a:rPr>
              <a:t>英语没有考到</a:t>
            </a:r>
            <a:r>
              <a:rPr lang="en-US" altLang="zh-CN" sz="2000" dirty="0">
                <a:latin typeface="Times New Roman" panose="02020603050405020304" pitchFamily="18" charset="0"/>
                <a:cs typeface="Times New Roman" panose="02020603050405020304" pitchFamily="18" charset="0"/>
              </a:rPr>
              <a:t>80</a:t>
            </a:r>
            <a:r>
              <a:rPr lang="zh-CN" altLang="en-US" sz="2000" dirty="0">
                <a:latin typeface="Times New Roman" panose="02020603050405020304" pitchFamily="18" charset="0"/>
                <a:cs typeface="Times New Roman" panose="02020603050405020304" pitchFamily="18" charset="0"/>
              </a:rPr>
              <a:t>分以上”；</a:t>
            </a:r>
          </a:p>
          <a:p>
            <a:pPr lvl="1" algn="just">
              <a:lnSpc>
                <a:spcPct val="150000"/>
              </a:lnSpc>
            </a:pP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：小明妈妈没有带小明去游乐园。</a:t>
            </a:r>
          </a:p>
          <a:p>
            <a:pPr marL="914400" lvl="1" indent="-457200" algn="just">
              <a:lnSpc>
                <a:spcPct val="150000"/>
              </a:lnSpc>
              <a:buFont typeface="+mj-ea"/>
              <a:buAutoNum type="circleNumDbPlain" startAt="3"/>
            </a:pPr>
            <a:r>
              <a:rPr lang="zh-CN" altLang="en-US" sz="2000" dirty="0">
                <a:latin typeface="Times New Roman" panose="02020603050405020304" pitchFamily="18" charset="0"/>
                <a:cs typeface="Times New Roman" panose="02020603050405020304" pitchFamily="18" charset="0"/>
              </a:rPr>
              <a:t>由于“若</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则</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是真，所以“若</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则</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为真（第一问答案）</a:t>
            </a:r>
          </a:p>
        </p:txBody>
      </p:sp>
    </p:spTree>
    <p:extLst>
      <p:ext uri="{BB962C8B-B14F-4D97-AF65-F5344CB8AC3E}">
        <p14:creationId xmlns:p14="http://schemas.microsoft.com/office/powerpoint/2010/main" val="28328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AEC29F57-FC29-4A34-B221-75F1B6A4B299}"/>
              </a:ext>
            </a:extLst>
          </p:cNvPr>
          <p:cNvSpPr txBox="1">
            <a:spLocks/>
          </p:cNvSpPr>
          <p:nvPr/>
        </p:nvSpPr>
        <p:spPr>
          <a:xfrm>
            <a:off x="1506474" y="245057"/>
            <a:ext cx="7886700" cy="646810"/>
          </a:xfrm>
          <a:prstGeom prst="rect">
            <a:avLst/>
          </a:prstGeom>
        </p:spPr>
        <p:txBody>
          <a:bodyPr/>
          <a:lstStyle>
            <a:lvl1pPr algn="l" rtl="0" fontAlgn="base">
              <a:lnSpc>
                <a:spcPct val="90000"/>
              </a:lnSpc>
              <a:spcBef>
                <a:spcPct val="0"/>
              </a:spcBef>
              <a:spcAft>
                <a:spcPct val="0"/>
              </a:spcAft>
              <a:defRPr kumimoji="1" sz="4400" kern="1200">
                <a:solidFill>
                  <a:schemeClr val="tx1"/>
                </a:solidFill>
                <a:latin typeface="+mj-lt"/>
                <a:ea typeface="+mj-ea"/>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pPr algn="ctr"/>
            <a:r>
              <a:rPr lang="en-US" altLang="zh-CN" sz="3200" b="1" dirty="0">
                <a:latin typeface="微软雅黑" panose="020B0503020204020204" pitchFamily="34" charset="-122"/>
                <a:ea typeface="微软雅黑" panose="020B0503020204020204" pitchFamily="34" charset="-122"/>
              </a:rPr>
              <a:t>1.1 </a:t>
            </a:r>
            <a:r>
              <a:rPr lang="zh-CN" altLang="en-US" sz="3200" b="1" dirty="0">
                <a:latin typeface="微软雅黑" panose="020B0503020204020204" pitchFamily="34" charset="-122"/>
                <a:ea typeface="微软雅黑" panose="020B0503020204020204" pitchFamily="34" charset="-122"/>
              </a:rPr>
              <a:t>编程的基本概念</a:t>
            </a:r>
          </a:p>
        </p:txBody>
      </p:sp>
      <p:sp>
        <p:nvSpPr>
          <p:cNvPr id="13" name="文本框 12">
            <a:extLst>
              <a:ext uri="{FF2B5EF4-FFF2-40B4-BE49-F238E27FC236}">
                <a16:creationId xmlns:a16="http://schemas.microsoft.com/office/drawing/2014/main" id="{5FC3F8DF-A86E-48E2-AA34-ED20293902C2}"/>
              </a:ext>
            </a:extLst>
          </p:cNvPr>
          <p:cNvSpPr txBox="1"/>
          <p:nvPr/>
        </p:nvSpPr>
        <p:spPr>
          <a:xfrm>
            <a:off x="1062694" y="965072"/>
            <a:ext cx="7776103"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程序需要具备的三个基本属性：</a:t>
            </a:r>
            <a:endParaRPr lang="en-US" altLang="zh-CN" sz="2000" b="1"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A5FA36DB-C674-4101-A56E-B5ED467A8046}"/>
              </a:ext>
            </a:extLst>
          </p:cNvPr>
          <p:cNvSpPr txBox="1"/>
          <p:nvPr/>
        </p:nvSpPr>
        <p:spPr>
          <a:xfrm>
            <a:off x="955511" y="1507181"/>
            <a:ext cx="7776103" cy="400110"/>
          </a:xfrm>
          <a:prstGeom prst="rect">
            <a:avLst/>
          </a:prstGeom>
          <a:noFill/>
        </p:spPr>
        <p:txBody>
          <a:bodyPr wrap="square" rtlCol="0">
            <a:spAutoFit/>
          </a:bodyPr>
          <a:lstStyle/>
          <a:p>
            <a:r>
              <a:rPr lang="zh-CN" altLang="en-US" sz="2000" b="1" dirty="0">
                <a:solidFill>
                  <a:srgbClr val="0070C0"/>
                </a:solidFill>
                <a:latin typeface="微软雅黑" panose="020B0503020204020204" pitchFamily="34" charset="-122"/>
                <a:ea typeface="微软雅黑" panose="020B0503020204020204" pitchFamily="34" charset="-122"/>
              </a:rPr>
              <a:t>（</a:t>
            </a:r>
            <a:r>
              <a:rPr lang="en-US" altLang="zh-CN" sz="2000" b="1" dirty="0">
                <a:solidFill>
                  <a:srgbClr val="0070C0"/>
                </a:solidFill>
                <a:latin typeface="微软雅黑" panose="020B0503020204020204" pitchFamily="34" charset="-122"/>
                <a:ea typeface="微软雅黑" panose="020B0503020204020204" pitchFamily="34" charset="-122"/>
              </a:rPr>
              <a:t>2</a:t>
            </a:r>
            <a:r>
              <a:rPr lang="zh-CN" altLang="en-US" sz="2000" b="1" dirty="0">
                <a:solidFill>
                  <a:srgbClr val="0070C0"/>
                </a:solidFill>
                <a:latin typeface="微软雅黑" panose="020B0503020204020204" pitchFamily="34" charset="-122"/>
                <a:ea typeface="微软雅黑" panose="020B0503020204020204" pitchFamily="34" charset="-122"/>
              </a:rPr>
              <a:t>）程序解决的是一类问题</a:t>
            </a:r>
            <a:endParaRPr lang="en-US" altLang="zh-CN" sz="2000" b="1" dirty="0">
              <a:solidFill>
                <a:srgbClr val="0070C0"/>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4086C32A-3CFC-48EA-B4D9-1FF473B231F7}"/>
              </a:ext>
            </a:extLst>
          </p:cNvPr>
          <p:cNvSpPr txBox="1"/>
          <p:nvPr/>
        </p:nvSpPr>
        <p:spPr>
          <a:xfrm>
            <a:off x="1194802" y="1954896"/>
            <a:ext cx="9742372" cy="1015663"/>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例如，针对不同的输入，该程序都可以计算出输入的数据之和并输出出来，解决一类的问题，这才是编写这个程序的目的所在。</a:t>
            </a:r>
            <a:endParaRPr lang="en-US" altLang="zh-CN" sz="2000" b="1"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26BD0E87-9CEC-4B56-B27A-B3E03ABB5D09}"/>
              </a:ext>
            </a:extLst>
          </p:cNvPr>
          <p:cNvSpPr txBox="1"/>
          <p:nvPr/>
        </p:nvSpPr>
        <p:spPr>
          <a:xfrm>
            <a:off x="955511" y="3028890"/>
            <a:ext cx="7776103" cy="400110"/>
          </a:xfrm>
          <a:prstGeom prst="rect">
            <a:avLst/>
          </a:prstGeom>
          <a:noFill/>
        </p:spPr>
        <p:txBody>
          <a:bodyPr wrap="square" rtlCol="0">
            <a:spAutoFit/>
          </a:bodyPr>
          <a:lstStyle/>
          <a:p>
            <a:r>
              <a:rPr lang="zh-CN" altLang="en-US" sz="2000" b="1" dirty="0">
                <a:solidFill>
                  <a:srgbClr val="0070C0"/>
                </a:solidFill>
                <a:latin typeface="微软雅黑" panose="020B0503020204020204" pitchFamily="34" charset="-122"/>
                <a:ea typeface="微软雅黑" panose="020B0503020204020204" pitchFamily="34" charset="-122"/>
              </a:rPr>
              <a:t>（</a:t>
            </a:r>
            <a:r>
              <a:rPr lang="en-US" altLang="zh-CN" sz="2000" b="1" dirty="0">
                <a:solidFill>
                  <a:srgbClr val="0070C0"/>
                </a:solidFill>
                <a:latin typeface="微软雅黑" panose="020B0503020204020204" pitchFamily="34" charset="-122"/>
                <a:ea typeface="微软雅黑" panose="020B0503020204020204" pitchFamily="34" charset="-122"/>
              </a:rPr>
              <a:t>3</a:t>
            </a:r>
            <a:r>
              <a:rPr lang="zh-CN" altLang="en-US" sz="2000" b="1" dirty="0">
                <a:solidFill>
                  <a:srgbClr val="0070C0"/>
                </a:solidFill>
                <a:latin typeface="微软雅黑" panose="020B0503020204020204" pitchFamily="34" charset="-122"/>
                <a:ea typeface="微软雅黑" panose="020B0503020204020204" pitchFamily="34" charset="-122"/>
              </a:rPr>
              <a:t>）面面俱到</a:t>
            </a:r>
            <a:endParaRPr lang="en-US" altLang="zh-CN" sz="2000" b="1" dirty="0">
              <a:solidFill>
                <a:srgbClr val="124ACD"/>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A92525A2-BE2D-4E6F-B5AE-A10BFC750620}"/>
              </a:ext>
            </a:extLst>
          </p:cNvPr>
          <p:cNvSpPr txBox="1"/>
          <p:nvPr/>
        </p:nvSpPr>
        <p:spPr>
          <a:xfrm>
            <a:off x="1194802" y="3476605"/>
            <a:ext cx="9742372" cy="2400657"/>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编写程序一定要考虑周全，例如，</a:t>
            </a:r>
            <a:r>
              <a:rPr lang="zh-CN" altLang="en-US" sz="2000" b="1" dirty="0">
                <a:solidFill>
                  <a:srgbClr val="FF0000"/>
                </a:solidFill>
                <a:latin typeface="微软雅黑" panose="020B0503020204020204" pitchFamily="34" charset="-122"/>
                <a:ea typeface="微软雅黑" panose="020B0503020204020204" pitchFamily="34" charset="-122"/>
              </a:rPr>
              <a:t>输入的格式对不对</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输入满足不满足要求</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输出满不满足要求？</a:t>
            </a:r>
            <a:r>
              <a:rPr lang="zh-CN" altLang="en-US" sz="2000" b="1" dirty="0">
                <a:latin typeface="微软雅黑" panose="020B0503020204020204" pitchFamily="34" charset="-122"/>
                <a:ea typeface="微软雅黑" panose="020B0503020204020204" pitchFamily="34" charset="-122"/>
              </a:rPr>
              <a:t>什么时候有正确的结果，什么时候无法求出结果，都要能够判断出来。例如，求解二维线性方程组，我们编写的程序不仅要能够求出方程组的解，还要能够判断有没有解，有几个解就输出几个解，没有解就要输出“</a:t>
            </a:r>
            <a:r>
              <a:rPr lang="en-US" altLang="zh-CN" sz="2000" b="1" dirty="0">
                <a:latin typeface="微软雅黑" panose="020B0503020204020204" pitchFamily="34" charset="-122"/>
                <a:ea typeface="微软雅黑" panose="020B0503020204020204" pitchFamily="34" charset="-122"/>
              </a:rPr>
              <a:t>No solution</a:t>
            </a:r>
            <a:r>
              <a:rPr lang="zh-CN" altLang="en-US" sz="2000" b="1" dirty="0">
                <a:latin typeface="微软雅黑" panose="020B0503020204020204" pitchFamily="34" charset="-122"/>
                <a:ea typeface="微软雅黑" panose="020B0503020204020204" pitchFamily="34" charset="-122"/>
              </a:rPr>
              <a:t>！”等提示性语句。</a:t>
            </a: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687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1.4.1 </a:t>
            </a:r>
            <a:r>
              <a:rPr lang="zh-CN" altLang="en-US" dirty="0">
                <a:solidFill>
                  <a:srgbClr val="C00000"/>
                </a:solidFill>
              </a:rPr>
              <a:t>布尔类型（</a:t>
            </a:r>
            <a:r>
              <a:rPr lang="en-US" altLang="zh-CN" dirty="0">
                <a:solidFill>
                  <a:srgbClr val="C00000"/>
                </a:solidFill>
              </a:rPr>
              <a:t>Boolean</a:t>
            </a:r>
            <a:r>
              <a:rPr lang="zh-CN" altLang="en-US" dirty="0">
                <a:solidFill>
                  <a:srgbClr val="C00000"/>
                </a:solidFill>
              </a:rPr>
              <a:t>）</a:t>
            </a:r>
          </a:p>
        </p:txBody>
      </p:sp>
      <p:sp>
        <p:nvSpPr>
          <p:cNvPr id="7" name="文本框 6"/>
          <p:cNvSpPr txBox="1"/>
          <p:nvPr/>
        </p:nvSpPr>
        <p:spPr>
          <a:xfrm>
            <a:off x="1232312" y="761685"/>
            <a:ext cx="9817678" cy="3269421"/>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第二问，可以用充分必要条件来解释：</a:t>
            </a:r>
            <a:endParaRPr lang="en-US" altLang="zh-CN"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mj-ea"/>
              <a:buAutoNum type="circleNumDbPlain"/>
            </a:pPr>
            <a:r>
              <a:rPr lang="zh-CN" altLang="en-US" sz="2000" dirty="0">
                <a:latin typeface="Times New Roman" panose="02020603050405020304" pitchFamily="18" charset="0"/>
                <a:cs typeface="Times New Roman" panose="02020603050405020304" pitchFamily="18" charset="0"/>
              </a:rPr>
              <a:t>条件和结论设为：</a:t>
            </a:r>
            <a:endParaRPr lang="en-US" altLang="zh-CN" sz="2000" dirty="0">
              <a:latin typeface="Times New Roman" panose="02020603050405020304" pitchFamily="18" charset="0"/>
              <a:cs typeface="Times New Roman" panose="02020603050405020304" pitchFamily="18" charset="0"/>
            </a:endParaRPr>
          </a:p>
          <a:p>
            <a:pPr lvl="1" algn="just">
              <a:lnSpc>
                <a:spcPct val="150000"/>
              </a:lnSpc>
            </a:pPr>
            <a:r>
              <a:rPr lang="en-US" altLang="zh-CN" sz="2000" dirty="0">
                <a:latin typeface="Times New Roman" panose="02020603050405020304" pitchFamily="18" charset="0"/>
                <a:cs typeface="Times New Roman" panose="02020603050405020304" pitchFamily="18" charset="0"/>
              </a:rPr>
              <a:t> A</a:t>
            </a:r>
            <a:r>
              <a:rPr lang="zh-CN" altLang="en-US" sz="2000" dirty="0">
                <a:latin typeface="Times New Roman" panose="02020603050405020304" pitchFamily="18" charset="0"/>
                <a:cs typeface="Times New Roman" panose="02020603050405020304" pitchFamily="18" charset="0"/>
              </a:rPr>
              <a:t>：小明数学考到</a:t>
            </a:r>
            <a:r>
              <a:rPr lang="en-US" altLang="zh-CN" sz="2000" dirty="0">
                <a:latin typeface="Times New Roman" panose="02020603050405020304" pitchFamily="18" charset="0"/>
                <a:cs typeface="Times New Roman" panose="02020603050405020304" pitchFamily="18" charset="0"/>
              </a:rPr>
              <a:t>90</a:t>
            </a:r>
            <a:r>
              <a:rPr lang="zh-CN" altLang="en-US" sz="2000" dirty="0">
                <a:latin typeface="Times New Roman" panose="02020603050405020304" pitchFamily="18" charset="0"/>
                <a:cs typeface="Times New Roman" panose="02020603050405020304" pitchFamily="18" charset="0"/>
              </a:rPr>
              <a:t>分以上，且英语考到</a:t>
            </a:r>
            <a:r>
              <a:rPr lang="en-US" altLang="zh-CN" sz="2000" dirty="0">
                <a:latin typeface="Times New Roman" panose="02020603050405020304" pitchFamily="18" charset="0"/>
                <a:cs typeface="Times New Roman" panose="02020603050405020304" pitchFamily="18" charset="0"/>
              </a:rPr>
              <a:t>80</a:t>
            </a:r>
            <a:r>
              <a:rPr lang="zh-CN" altLang="en-US" sz="2000" dirty="0">
                <a:latin typeface="Times New Roman" panose="02020603050405020304" pitchFamily="18" charset="0"/>
                <a:cs typeface="Times New Roman" panose="02020603050405020304" pitchFamily="18" charset="0"/>
              </a:rPr>
              <a:t>分以上；</a:t>
            </a:r>
            <a:endParaRPr lang="en-US" altLang="zh-CN" sz="2000" dirty="0">
              <a:latin typeface="Times New Roman" panose="02020603050405020304" pitchFamily="18" charset="0"/>
              <a:cs typeface="Times New Roman" panose="02020603050405020304" pitchFamily="18" charset="0"/>
            </a:endParaRPr>
          </a:p>
          <a:p>
            <a:pPr lvl="1" algn="just">
              <a:lnSpc>
                <a:spcPct val="150000"/>
              </a:lnSpc>
            </a:pPr>
            <a:r>
              <a:rPr lang="en-US" altLang="zh-CN" sz="2000" dirty="0">
                <a:latin typeface="Times New Roman" panose="02020603050405020304" pitchFamily="18" charset="0"/>
                <a:cs typeface="Times New Roman" panose="02020603050405020304" pitchFamily="18" charset="0"/>
              </a:rPr>
              <a:t> B</a:t>
            </a:r>
            <a:r>
              <a:rPr lang="zh-CN" altLang="en-US" sz="2000" dirty="0">
                <a:latin typeface="Times New Roman" panose="02020603050405020304" pitchFamily="18" charset="0"/>
                <a:cs typeface="Times New Roman" panose="02020603050405020304" pitchFamily="18" charset="0"/>
              </a:rPr>
              <a:t>：小明妈妈带小明去游乐场。</a:t>
            </a:r>
          </a:p>
          <a:p>
            <a:pPr marL="914400" lvl="1" indent="-457200" algn="just">
              <a:lnSpc>
                <a:spcPct val="150000"/>
              </a:lnSpc>
              <a:buFont typeface="+mj-ea"/>
              <a:buAutoNum type="circleNumDbPlain" startAt="2"/>
            </a:pPr>
            <a:r>
              <a:rPr lang="zh-CN" altLang="en-US" sz="2000" dirty="0">
                <a:latin typeface="Times New Roman" panose="02020603050405020304" pitchFamily="18" charset="0"/>
                <a:cs typeface="Times New Roman" panose="02020603050405020304" pitchFamily="18" charset="0"/>
              </a:rPr>
              <a:t>由题可知，</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是</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的充分条件却不是必要条件</a:t>
            </a:r>
            <a:endParaRPr lang="en-US" altLang="zh-CN"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mj-ea"/>
              <a:buAutoNum type="circleNumDbPlain" startAt="2"/>
            </a:pPr>
            <a:r>
              <a:rPr lang="zh-CN" altLang="en-US" sz="2000" dirty="0">
                <a:latin typeface="Times New Roman" panose="02020603050405020304" pitchFamily="18" charset="0"/>
                <a:cs typeface="Times New Roman" panose="02020603050405020304" pitchFamily="18" charset="0"/>
              </a:rPr>
              <a:t>所以，如果小明数学没有考到</a:t>
            </a:r>
            <a:r>
              <a:rPr lang="en-US" altLang="zh-CN" sz="2000" dirty="0">
                <a:latin typeface="Times New Roman" panose="02020603050405020304" pitchFamily="18" charset="0"/>
                <a:cs typeface="Times New Roman" panose="02020603050405020304" pitchFamily="18" charset="0"/>
              </a:rPr>
              <a:t>90</a:t>
            </a:r>
            <a:r>
              <a:rPr lang="zh-CN" altLang="en-US" sz="2000" dirty="0">
                <a:latin typeface="Times New Roman" panose="02020603050405020304" pitchFamily="18" charset="0"/>
                <a:cs typeface="Times New Roman" panose="02020603050405020304" pitchFamily="18" charset="0"/>
              </a:rPr>
              <a:t>分以上或者英语考到</a:t>
            </a:r>
            <a:r>
              <a:rPr lang="en-US" altLang="zh-CN" sz="2000" dirty="0">
                <a:latin typeface="Times New Roman" panose="02020603050405020304" pitchFamily="18" charset="0"/>
                <a:cs typeface="Times New Roman" panose="02020603050405020304" pitchFamily="18" charset="0"/>
              </a:rPr>
              <a:t>80</a:t>
            </a:r>
            <a:r>
              <a:rPr lang="zh-CN" altLang="en-US" sz="2000" dirty="0">
                <a:latin typeface="Times New Roman" panose="02020603050405020304" pitchFamily="18" charset="0"/>
                <a:cs typeface="Times New Roman" panose="02020603050405020304" pitchFamily="18" charset="0"/>
              </a:rPr>
              <a:t>分以上，那么他妈妈也有可能带小明去游乐园（第二问答案）</a:t>
            </a:r>
          </a:p>
        </p:txBody>
      </p:sp>
      <p:sp>
        <p:nvSpPr>
          <p:cNvPr id="6" name="文本框 5"/>
          <p:cNvSpPr txBox="1"/>
          <p:nvPr/>
        </p:nvSpPr>
        <p:spPr>
          <a:xfrm>
            <a:off x="1285751" y="4052037"/>
            <a:ext cx="9710800" cy="961097"/>
          </a:xfrm>
          <a:prstGeom prst="rect">
            <a:avLst/>
          </a:prstGeom>
          <a:noFill/>
        </p:spPr>
        <p:txBody>
          <a:bodyPr wrap="square" rtlCol="0">
            <a:spAutoFit/>
          </a:bodyPr>
          <a:lstStyle/>
          <a:p>
            <a:pPr algn="just">
              <a:lnSpc>
                <a:spcPct val="150000"/>
              </a:lnSpc>
            </a:pPr>
            <a:r>
              <a:rPr lang="zh-CN" altLang="en-US" b="1" dirty="0">
                <a:solidFill>
                  <a:srgbClr val="124ACD"/>
                </a:solidFill>
                <a:latin typeface="+mn-ea"/>
              </a:rPr>
              <a:t>练习题</a:t>
            </a:r>
            <a:r>
              <a:rPr lang="en-US" altLang="zh-CN" b="1" dirty="0">
                <a:solidFill>
                  <a:srgbClr val="124ACD"/>
                </a:solidFill>
                <a:latin typeface="+mn-ea"/>
              </a:rPr>
              <a:t>1.4.2</a:t>
            </a:r>
            <a:r>
              <a:rPr lang="zh-CN" altLang="en-US" b="1" dirty="0">
                <a:solidFill>
                  <a:srgbClr val="124ACD"/>
                </a:solidFill>
                <a:latin typeface="+mn-ea"/>
              </a:rPr>
              <a:t>：</a:t>
            </a:r>
            <a:r>
              <a:rPr lang="zh-CN" altLang="en-US" sz="2000" dirty="0">
                <a:latin typeface="Times New Roman" panose="02020603050405020304" pitchFamily="18" charset="0"/>
              </a:rPr>
              <a:t>小明数学考了</a:t>
            </a:r>
            <a:r>
              <a:rPr lang="en-US" altLang="zh-CN" sz="2000" dirty="0">
                <a:latin typeface="Times New Roman" panose="02020603050405020304" pitchFamily="18" charset="0"/>
              </a:rPr>
              <a:t>80</a:t>
            </a:r>
            <a:r>
              <a:rPr lang="zh-CN" altLang="en-US" sz="2000" dirty="0">
                <a:latin typeface="Times New Roman" panose="02020603050405020304" pitchFamily="18" charset="0"/>
              </a:rPr>
              <a:t>分以上，且英语</a:t>
            </a:r>
            <a:r>
              <a:rPr lang="en-US" altLang="zh-CN" sz="2000" dirty="0">
                <a:latin typeface="Times New Roman" panose="02020603050405020304" pitchFamily="18" charset="0"/>
              </a:rPr>
              <a:t>70</a:t>
            </a:r>
            <a:r>
              <a:rPr lang="zh-CN" altLang="en-US" sz="2000" dirty="0">
                <a:latin typeface="Times New Roman" panose="02020603050405020304" pitchFamily="18" charset="0"/>
              </a:rPr>
              <a:t>分以上，他的否定句是什么？</a:t>
            </a:r>
          </a:p>
          <a:p>
            <a:pPr algn="just">
              <a:lnSpc>
                <a:spcPct val="150000"/>
              </a:lnSpc>
            </a:pPr>
            <a:r>
              <a:rPr lang="zh-CN" altLang="en-US" sz="2000" b="1" dirty="0">
                <a:solidFill>
                  <a:srgbClr val="124ACD"/>
                </a:solidFill>
              </a:rPr>
              <a:t>【答案】</a:t>
            </a:r>
            <a:r>
              <a:rPr lang="zh-CN" altLang="en-US" sz="2000" dirty="0">
                <a:latin typeface="Times New Roman" panose="02020603050405020304" pitchFamily="18" charset="0"/>
              </a:rPr>
              <a:t>小明数学没有考到</a:t>
            </a:r>
            <a:r>
              <a:rPr lang="en-US" altLang="zh-CN" sz="2000" dirty="0">
                <a:latin typeface="Times New Roman" panose="02020603050405020304" pitchFamily="18" charset="0"/>
              </a:rPr>
              <a:t>80</a:t>
            </a:r>
            <a:r>
              <a:rPr lang="zh-CN" altLang="en-US" sz="2000" dirty="0">
                <a:latin typeface="Times New Roman" panose="02020603050405020304" pitchFamily="18" charset="0"/>
              </a:rPr>
              <a:t>分或英语没有考到</a:t>
            </a:r>
            <a:r>
              <a:rPr lang="en-US" altLang="zh-CN" sz="2000" dirty="0">
                <a:latin typeface="Times New Roman" panose="02020603050405020304" pitchFamily="18" charset="0"/>
              </a:rPr>
              <a:t>70</a:t>
            </a:r>
            <a:r>
              <a:rPr lang="zh-CN" altLang="en-US" sz="2000" dirty="0">
                <a:latin typeface="Times New Roman" panose="02020603050405020304" pitchFamily="18" charset="0"/>
              </a:rPr>
              <a:t>分。</a:t>
            </a:r>
          </a:p>
        </p:txBody>
      </p:sp>
      <p:sp>
        <p:nvSpPr>
          <p:cNvPr id="8" name="流程图: 可选过程 7"/>
          <p:cNvSpPr>
            <a:spLocks noChangeArrowheads="1"/>
          </p:cNvSpPr>
          <p:nvPr/>
        </p:nvSpPr>
        <p:spPr bwMode="auto">
          <a:xfrm>
            <a:off x="1285751" y="5221519"/>
            <a:ext cx="9710800" cy="1088552"/>
          </a:xfrm>
          <a:prstGeom prst="flowChartAlternateProcess">
            <a:avLst/>
          </a:prstGeom>
          <a:solidFill>
            <a:srgbClr val="CDDBFB"/>
          </a:solidFill>
          <a:ln w="12700">
            <a:solidFill>
              <a:srgbClr val="8BACF5"/>
            </a:solidFill>
            <a:miter lim="800000"/>
          </a:ln>
        </p:spPr>
        <p:txBody>
          <a:bodyPr rot="0" vert="horz" wrap="square" lIns="91440" tIns="45720" rIns="91440" bIns="45720" anchor="t" anchorCtr="0" upright="1">
            <a:noAutofit/>
          </a:bodyPr>
          <a:lstStyle/>
          <a:p>
            <a:pPr algn="just">
              <a:lnSpc>
                <a:spcPct val="150000"/>
              </a:lnSpc>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兰兰：</a:t>
            </a:r>
            <a:r>
              <a:rPr lang="zh-CN" kern="100" dirty="0">
                <a:effectLst/>
                <a:latin typeface="Calibri" panose="020F05020202040A0204" pitchFamily="34" charset="0"/>
                <a:ea typeface="楷体" panose="02010609060101010101" pitchFamily="49" charset="-122"/>
                <a:cs typeface="Times New Roman" panose="02020603050405020304" pitchFamily="18" charset="0"/>
              </a:rPr>
              <a:t>那数学没有达到</a:t>
            </a:r>
            <a:r>
              <a:rPr lang="en-US" kern="100" dirty="0">
                <a:effectLst/>
                <a:latin typeface="Calibri" panose="020F05020202040A0204" pitchFamily="34" charset="0"/>
                <a:ea typeface="楷体" panose="02010609060101010101" pitchFamily="49" charset="-122"/>
                <a:cs typeface="Times New Roman" panose="02020603050405020304" pitchFamily="18" charset="0"/>
              </a:rPr>
              <a:t>80</a:t>
            </a:r>
            <a:r>
              <a:rPr lang="zh-CN" kern="100" dirty="0">
                <a:effectLst/>
                <a:latin typeface="Calibri" panose="020F05020202040A0204" pitchFamily="34" charset="0"/>
                <a:ea typeface="楷体" panose="02010609060101010101" pitchFamily="49" charset="-122"/>
                <a:cs typeface="Times New Roman" panose="02020603050405020304" pitchFamily="18" charset="0"/>
              </a:rPr>
              <a:t>分且英语没有达到</a:t>
            </a:r>
            <a:r>
              <a:rPr lang="en-US" kern="100" dirty="0">
                <a:effectLst/>
                <a:latin typeface="Calibri" panose="020F05020202040A0204" pitchFamily="34" charset="0"/>
                <a:ea typeface="楷体" panose="02010609060101010101" pitchFamily="49" charset="-122"/>
                <a:cs typeface="Times New Roman" panose="02020603050405020304" pitchFamily="18" charset="0"/>
              </a:rPr>
              <a:t>70</a:t>
            </a:r>
            <a:r>
              <a:rPr lang="zh-CN" kern="100" dirty="0">
                <a:effectLst/>
                <a:latin typeface="Calibri" panose="020F05020202040A0204" pitchFamily="34" charset="0"/>
                <a:ea typeface="楷体" panose="02010609060101010101" pitchFamily="49" charset="-122"/>
                <a:cs typeface="Times New Roman" panose="02020603050405020304" pitchFamily="18" charset="0"/>
              </a:rPr>
              <a:t>分不是它的否定句吗？</a:t>
            </a:r>
            <a:endParaRPr lang="zh-CN" kern="100" dirty="0">
              <a:effectLst/>
              <a:latin typeface="Calibri" panose="020F05020202040A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沙老师：</a:t>
            </a:r>
            <a:r>
              <a:rPr lang="zh-CN" altLang="en-US" kern="100" dirty="0">
                <a:latin typeface="Calibri" panose="020F05020202040A0204" pitchFamily="34" charset="0"/>
                <a:ea typeface="楷体" panose="02010609060101010101" pitchFamily="49" charset="-122"/>
                <a:cs typeface="Times New Roman" panose="02020603050405020304" pitchFamily="18" charset="0"/>
              </a:rPr>
              <a:t>这句话只是原命题所有否定情况中的一种情况罢了。不够完整。</a:t>
            </a:r>
            <a:endParaRPr lang="zh-CN" kern="100" dirty="0">
              <a:effectLst/>
              <a:latin typeface="Calibri" panose="020F05020202040A0204" pitchFamily="34" charset="0"/>
              <a:ea typeface="宋体" panose="02010600030101010101" pitchFamily="2" charset="-122"/>
              <a:cs typeface="Times New Roman" panose="02020603050405020304" pitchFamily="18"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1.4.2 </a:t>
            </a:r>
            <a:r>
              <a:rPr lang="zh-CN" altLang="en-US" dirty="0">
                <a:solidFill>
                  <a:srgbClr val="C00000"/>
                </a:solidFill>
              </a:rPr>
              <a:t>列表（</a:t>
            </a:r>
            <a:r>
              <a:rPr lang="en-US" altLang="zh-CN" dirty="0">
                <a:solidFill>
                  <a:srgbClr val="C00000"/>
                </a:solidFill>
              </a:rPr>
              <a:t>List</a:t>
            </a:r>
            <a:r>
              <a:rPr lang="zh-CN" altLang="en-US" dirty="0">
                <a:solidFill>
                  <a:srgbClr val="C00000"/>
                </a:solidFill>
              </a:rPr>
              <a:t>）</a:t>
            </a:r>
          </a:p>
        </p:txBody>
      </p:sp>
      <p:sp>
        <p:nvSpPr>
          <p:cNvPr id="6" name="文本框 5"/>
          <p:cNvSpPr txBox="1"/>
          <p:nvPr/>
        </p:nvSpPr>
        <p:spPr>
          <a:xfrm>
            <a:off x="1190747" y="828574"/>
            <a:ext cx="9627671" cy="961097"/>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 列表</a:t>
            </a:r>
            <a:r>
              <a:rPr lang="zh-CN" altLang="en-US" sz="2000" dirty="0">
                <a:latin typeface="Times New Roman" panose="02020603050405020304" pitchFamily="18" charset="0"/>
                <a:cs typeface="Times New Roman" panose="02020603050405020304" pitchFamily="18" charset="0"/>
              </a:rPr>
              <a:t>就是多项数据组合而成的一个数据结构，其中，每一项数据我们称之为</a:t>
            </a:r>
            <a:r>
              <a:rPr lang="zh-CN" altLang="en-US" sz="2000" b="1" dirty="0">
                <a:latin typeface="Times New Roman" panose="02020603050405020304" pitchFamily="18" charset="0"/>
                <a:cs typeface="Times New Roman" panose="02020603050405020304" pitchFamily="18" charset="0"/>
              </a:rPr>
              <a:t>元素</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Element</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1190747" y="1691520"/>
            <a:ext cx="9461418" cy="2346091"/>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b="1" dirty="0">
                <a:solidFill>
                  <a:srgbClr val="0070C0"/>
                </a:solidFill>
                <a:latin typeface="Times New Roman" panose="02020603050405020304" pitchFamily="18" charset="0"/>
                <a:cs typeface="Times New Roman" panose="02020603050405020304" pitchFamily="18" charset="0"/>
              </a:rPr>
              <a:t>列表声明形式为：</a:t>
            </a:r>
          </a:p>
          <a:p>
            <a:pPr>
              <a:lnSpc>
                <a:spcPct val="150000"/>
              </a:lnSpc>
              <a:buClr>
                <a:srgbClr val="FF0000"/>
              </a:buClr>
            </a:pPr>
            <a:r>
              <a:rPr lang="zh-CN" altLang="en-US" sz="2000" b="1" dirty="0">
                <a:solidFill>
                  <a:srgbClr val="FF0000"/>
                </a:solidFill>
                <a:latin typeface="Times New Roman" panose="02020603050405020304" pitchFamily="18" charset="0"/>
                <a:cs typeface="Times New Roman" panose="02020603050405020304" pitchFamily="18" charset="0"/>
              </a:rPr>
              <a:t>     列表名</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en-US" sz="2000" b="1" dirty="0">
                <a:solidFill>
                  <a:srgbClr val="FF0000"/>
                </a:solidFill>
                <a:latin typeface="Times New Roman" panose="02020603050405020304" pitchFamily="18" charset="0"/>
                <a:cs typeface="Times New Roman" panose="02020603050405020304" pitchFamily="18" charset="0"/>
              </a:rPr>
              <a:t>元素</a:t>
            </a:r>
            <a:r>
              <a:rPr lang="en-US" altLang="zh-CN" sz="2000" b="1" dirty="0">
                <a:solidFill>
                  <a:srgbClr val="FF0000"/>
                </a:solidFill>
                <a:latin typeface="Times New Roman" panose="02020603050405020304" pitchFamily="18" charset="0"/>
                <a:cs typeface="Times New Roman" panose="02020603050405020304" pitchFamily="18" charset="0"/>
              </a:rPr>
              <a:t>0</a:t>
            </a:r>
            <a:r>
              <a:rPr lang="zh-CN" altLang="en-US" sz="2000" b="1" dirty="0">
                <a:solidFill>
                  <a:srgbClr val="FF0000"/>
                </a:solidFill>
                <a:latin typeface="Times New Roman" panose="02020603050405020304" pitchFamily="18" charset="0"/>
                <a:cs typeface="Times New Roman" panose="02020603050405020304" pitchFamily="18" charset="0"/>
              </a:rPr>
              <a:t>，元素</a:t>
            </a:r>
            <a:r>
              <a:rPr lang="en-US" altLang="zh-CN" sz="2000" b="1" dirty="0">
                <a:solidFill>
                  <a:srgbClr val="FF0000"/>
                </a:solidFill>
                <a:latin typeface="Times New Roman" panose="02020603050405020304" pitchFamily="18" charset="0"/>
                <a:cs typeface="Times New Roman" panose="02020603050405020304" pitchFamily="18" charset="0"/>
              </a:rPr>
              <a:t>1</a:t>
            </a:r>
            <a:r>
              <a:rPr lang="zh-CN" altLang="en-US" sz="2000" b="1" dirty="0">
                <a:solidFill>
                  <a:srgbClr val="FF0000"/>
                </a:solidFill>
                <a:latin typeface="Times New Roman" panose="02020603050405020304" pitchFamily="18" charset="0"/>
                <a:cs typeface="Times New Roman" panose="02020603050405020304" pitchFamily="18" charset="0"/>
              </a:rPr>
              <a:t>，元素</a:t>
            </a:r>
            <a:r>
              <a:rPr lang="en-US" altLang="zh-CN" sz="2000" b="1" dirty="0">
                <a:solidFill>
                  <a:srgbClr val="FF0000"/>
                </a:solidFill>
                <a:latin typeface="Times New Roman" panose="02020603050405020304" pitchFamily="18" charset="0"/>
                <a:cs typeface="Times New Roman" panose="02020603050405020304" pitchFamily="18" charset="0"/>
              </a:rPr>
              <a:t>2</a:t>
            </a:r>
            <a:r>
              <a:rPr lang="zh-CN" altLang="en-US" sz="2000" b="1" dirty="0">
                <a:solidFill>
                  <a:srgbClr val="FF0000"/>
                </a:solidFill>
                <a:latin typeface="Times New Roman" panose="02020603050405020304" pitchFamily="18" charset="0"/>
                <a:cs typeface="Times New Roman" panose="02020603050405020304" pitchFamily="18" charset="0"/>
              </a:rPr>
              <a:t>，元素</a:t>
            </a:r>
            <a:r>
              <a:rPr lang="en-US" altLang="zh-CN" sz="2000" b="1" dirty="0">
                <a:solidFill>
                  <a:srgbClr val="FF0000"/>
                </a:solidFill>
                <a:latin typeface="Times New Roman" panose="02020603050405020304" pitchFamily="18" charset="0"/>
                <a:cs typeface="Times New Roman" panose="02020603050405020304" pitchFamily="18" charset="0"/>
              </a:rPr>
              <a:t>3</a:t>
            </a:r>
            <a:r>
              <a:rPr lang="zh-CN" altLang="en-US" sz="2000" b="1" dirty="0">
                <a:solidFill>
                  <a:srgbClr val="FF0000"/>
                </a:solidFill>
                <a:latin typeface="Times New Roman" panose="02020603050405020304" pitchFamily="18" charset="0"/>
                <a:cs typeface="Times New Roman" panose="02020603050405020304" pitchFamily="18" charset="0"/>
              </a:rPr>
              <a:t>，</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en-US" sz="2000" b="1" dirty="0">
                <a:solidFill>
                  <a:srgbClr val="FF0000"/>
                </a:solidFill>
                <a:latin typeface="Times New Roman" panose="02020603050405020304" pitchFamily="18" charset="0"/>
                <a:cs typeface="Times New Roman" panose="02020603050405020304" pitchFamily="18" charset="0"/>
              </a:rPr>
              <a:t>元素</a:t>
            </a:r>
            <a:r>
              <a:rPr lang="en-US" altLang="zh-CN" sz="2000" b="1" dirty="0">
                <a:solidFill>
                  <a:srgbClr val="FF0000"/>
                </a:solidFill>
                <a:latin typeface="Times New Roman" panose="02020603050405020304" pitchFamily="18" charset="0"/>
                <a:cs typeface="Times New Roman" panose="02020603050405020304" pitchFamily="18" charset="0"/>
              </a:rPr>
              <a:t>n]</a:t>
            </a:r>
          </a:p>
          <a:p>
            <a:pPr>
              <a:lnSpc>
                <a:spcPct val="150000"/>
              </a:lnSpc>
              <a:buClr>
                <a:srgbClr val="FF0000"/>
              </a:buClr>
            </a:pPr>
            <a:r>
              <a:rPr lang="zh-CN" altLang="en-US" sz="2000" dirty="0">
                <a:latin typeface="Times New Roman" panose="02020603050405020304" pitchFamily="18" charset="0"/>
                <a:cs typeface="Times New Roman" panose="02020603050405020304" pitchFamily="18" charset="0"/>
              </a:rPr>
              <a:t>     特别的，如果</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内不包含任何元素，表示该列表为空列表。例如</a:t>
            </a:r>
            <a:r>
              <a:rPr lang="en-US" altLang="zh-CN" sz="2000" dirty="0">
                <a:latin typeface="Times New Roman" panose="02020603050405020304" pitchFamily="18" charset="0"/>
                <a:cs typeface="Times New Roman" panose="02020603050405020304" pitchFamily="18" charset="0"/>
              </a:rPr>
              <a:t>L=[],</a:t>
            </a:r>
            <a:r>
              <a:rPr lang="zh-CN" altLang="en-US" sz="2000" dirty="0">
                <a:latin typeface="Times New Roman" panose="02020603050405020304" pitchFamily="18" charset="0"/>
                <a:cs typeface="Times New Roman" panose="02020603050405020304" pitchFamily="18" charset="0"/>
              </a:rPr>
              <a:t>执行这条语句时，将产生一个空列表。列表中的元素以“，”相间隔，例如，语句</a:t>
            </a:r>
            <a:r>
              <a:rPr lang="en-US" altLang="zh-CN" sz="2000" dirty="0">
                <a:latin typeface="Times New Roman" panose="02020603050405020304" pitchFamily="18" charset="0"/>
                <a:cs typeface="Times New Roman" panose="02020603050405020304" pitchFamily="18" charset="0"/>
              </a:rPr>
              <a:t>L=[3,1,5]</a:t>
            </a:r>
            <a:r>
              <a:rPr lang="zh-CN" altLang="en-US" sz="2000" dirty="0">
                <a:latin typeface="Times New Roman" panose="02020603050405020304" pitchFamily="18" charset="0"/>
                <a:cs typeface="Times New Roman" panose="02020603050405020304" pitchFamily="18" charset="0"/>
              </a:rPr>
              <a:t>定义了一个含有三个元素的列表。</a:t>
            </a:r>
            <a:endParaRPr lang="en-US" altLang="zh-CN" sz="20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1190746" y="3993434"/>
            <a:ext cx="9627672" cy="2346091"/>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列表是强大而灵活的数据结构：</a:t>
            </a:r>
          </a:p>
          <a:p>
            <a:pPr>
              <a:lnSpc>
                <a:spcPct val="150000"/>
              </a:lnSpc>
              <a:buClr>
                <a:srgbClr val="FF0000"/>
              </a:buClr>
            </a:pPr>
            <a:r>
              <a:rPr lang="zh-CN" altLang="en-US" sz="2000" dirty="0">
                <a:latin typeface="Times New Roman" panose="02020603050405020304" pitchFamily="18" charset="0"/>
                <a:cs typeface="Times New Roman" panose="02020603050405020304" pitchFamily="18" charset="0"/>
              </a:rPr>
              <a:t>        元素可以是相同的数据类型，也可以是任意不同的数据类型，如整型、浮点型、字符串，甚至是列表本身。</a:t>
            </a:r>
          </a:p>
          <a:p>
            <a:pPr>
              <a:lnSpc>
                <a:spcPct val="150000"/>
              </a:lnSpc>
              <a:buClr>
                <a:srgbClr val="FF0000"/>
              </a:buClr>
            </a:pPr>
            <a:r>
              <a:rPr lang="zh-CN" altLang="en-US" sz="2000" dirty="0">
                <a:latin typeface="Times New Roman" panose="02020603050405020304" pitchFamily="18" charset="0"/>
                <a:cs typeface="Times New Roman" panose="02020603050405020304" pitchFamily="18" charset="0"/>
              </a:rPr>
              <a:t>        例如：</a:t>
            </a:r>
            <a:r>
              <a:rPr lang="en-US" altLang="zh-CN" sz="2000" dirty="0">
                <a:latin typeface="Times New Roman" panose="02020603050405020304" pitchFamily="18" charset="0"/>
                <a:cs typeface="Times New Roman" panose="02020603050405020304" pitchFamily="18" charset="0"/>
              </a:rPr>
              <a:t>L=[1,1.3,’2’,”China”,[‘</a:t>
            </a:r>
            <a:r>
              <a:rPr lang="en-US" altLang="zh-CN" sz="2000" dirty="0" err="1">
                <a:latin typeface="Times New Roman" panose="02020603050405020304" pitchFamily="18" charset="0"/>
                <a:cs typeface="Times New Roman" panose="02020603050405020304" pitchFamily="18" charset="0"/>
              </a:rPr>
              <a:t>I’,’am’,’another’,’list</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，其中出现了整数类型</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，浮点类型</a:t>
            </a:r>
            <a:r>
              <a:rPr lang="en-US" altLang="zh-CN" sz="2000" dirty="0">
                <a:latin typeface="Times New Roman" panose="02020603050405020304" pitchFamily="18" charset="0"/>
                <a:cs typeface="Times New Roman" panose="02020603050405020304" pitchFamily="18" charset="0"/>
              </a:rPr>
              <a:t>1.3</a:t>
            </a:r>
            <a:r>
              <a:rPr lang="zh-CN" altLang="en-US" sz="2000" dirty="0">
                <a:latin typeface="Times New Roman" panose="02020603050405020304" pitchFamily="18" charset="0"/>
                <a:cs typeface="Times New Roman" panose="02020603050405020304" pitchFamily="18" charset="0"/>
              </a:rPr>
              <a:t>，字符串类型’</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China”</a:t>
            </a:r>
            <a:r>
              <a:rPr lang="zh-CN" altLang="en-US" sz="2000" dirty="0">
                <a:latin typeface="Times New Roman" panose="02020603050405020304" pitchFamily="18" charset="0"/>
                <a:cs typeface="Times New Roman" panose="02020603050405020304" pitchFamily="18" charset="0"/>
              </a:rPr>
              <a:t>，以及列表</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I’,’am’,’another’,’list</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1.4.2 </a:t>
            </a:r>
            <a:r>
              <a:rPr lang="zh-CN" altLang="en-US" dirty="0">
                <a:solidFill>
                  <a:srgbClr val="C00000"/>
                </a:solidFill>
                <a:sym typeface="+mn-ea"/>
              </a:rPr>
              <a:t>列表（</a:t>
            </a:r>
            <a:r>
              <a:rPr lang="en-US" altLang="zh-CN" dirty="0">
                <a:solidFill>
                  <a:srgbClr val="C00000"/>
                </a:solidFill>
                <a:sym typeface="+mn-ea"/>
              </a:rPr>
              <a:t>List</a:t>
            </a:r>
            <a:r>
              <a:rPr lang="zh-CN" altLang="en-US" dirty="0">
                <a:solidFill>
                  <a:srgbClr val="C00000"/>
                </a:solidFill>
                <a:sym typeface="+mn-ea"/>
              </a:rPr>
              <a:t>）</a:t>
            </a:r>
            <a:endParaRPr lang="zh-CN" altLang="en-US" dirty="0">
              <a:solidFill>
                <a:srgbClr val="C00000"/>
              </a:solidFill>
            </a:endParaRPr>
          </a:p>
        </p:txBody>
      </p:sp>
      <p:sp>
        <p:nvSpPr>
          <p:cNvPr id="7" name="文本框 6"/>
          <p:cNvSpPr txBox="1"/>
          <p:nvPr/>
        </p:nvSpPr>
        <p:spPr>
          <a:xfrm>
            <a:off x="965118" y="883434"/>
            <a:ext cx="7686294" cy="400110"/>
          </a:xfrm>
          <a:prstGeom prst="rect">
            <a:avLst/>
          </a:prstGeom>
          <a:noFill/>
        </p:spPr>
        <p:txBody>
          <a:bodyPr wrap="square" rtlCol="0">
            <a:spAutoFit/>
          </a:bodyPr>
          <a:lstStyle/>
          <a:p>
            <a:r>
              <a:rPr lang="zh-CN" altLang="en-US" sz="2000" b="1" dirty="0">
                <a:solidFill>
                  <a:srgbClr val="124ACD"/>
                </a:solidFill>
                <a:latin typeface="Times New Roman" panose="02020603050405020304" pitchFamily="18" charset="0"/>
                <a:cs typeface="Times New Roman" panose="02020603050405020304" pitchFamily="18" charset="0"/>
              </a:rPr>
              <a:t>（</a:t>
            </a:r>
            <a:r>
              <a:rPr lang="en-US" altLang="zh-CN" sz="2000" b="1" dirty="0">
                <a:solidFill>
                  <a:srgbClr val="124ACD"/>
                </a:solidFill>
                <a:latin typeface="Times New Roman" panose="02020603050405020304" pitchFamily="18" charset="0"/>
                <a:cs typeface="Times New Roman" panose="02020603050405020304" pitchFamily="18" charset="0"/>
              </a:rPr>
              <a:t>1</a:t>
            </a:r>
            <a:r>
              <a:rPr lang="zh-CN" altLang="en-US" sz="2000" b="1" dirty="0">
                <a:solidFill>
                  <a:srgbClr val="124ACD"/>
                </a:solidFill>
                <a:latin typeface="Times New Roman" panose="02020603050405020304" pitchFamily="18" charset="0"/>
                <a:cs typeface="Times New Roman" panose="02020603050405020304" pitchFamily="18" charset="0"/>
              </a:rPr>
              <a:t>）列表的基本操作</a:t>
            </a:r>
            <a:r>
              <a:rPr lang="en-US" altLang="zh-CN" sz="2000" b="1" dirty="0">
                <a:solidFill>
                  <a:srgbClr val="124ACD"/>
                </a:solidFill>
                <a:latin typeface="Times New Roman" panose="02020603050405020304" pitchFamily="18" charset="0"/>
                <a:cs typeface="Times New Roman" panose="02020603050405020304" pitchFamily="18" charset="0"/>
              </a:rPr>
              <a:t>——</a:t>
            </a:r>
            <a:r>
              <a:rPr lang="zh-CN" altLang="en-US" sz="2000" b="1" dirty="0">
                <a:solidFill>
                  <a:srgbClr val="124ACD"/>
                </a:solidFill>
                <a:latin typeface="Times New Roman" panose="02020603050405020304" pitchFamily="18" charset="0"/>
                <a:cs typeface="Times New Roman" panose="02020603050405020304" pitchFamily="18" charset="0"/>
              </a:rPr>
              <a:t>获取列表元素（通过索引）</a:t>
            </a:r>
          </a:p>
        </p:txBody>
      </p:sp>
      <p:sp>
        <p:nvSpPr>
          <p:cNvPr id="8" name="文本框 7"/>
          <p:cNvSpPr txBox="1"/>
          <p:nvPr/>
        </p:nvSpPr>
        <p:spPr>
          <a:xfrm>
            <a:off x="1498740" y="1283544"/>
            <a:ext cx="9117800" cy="961097"/>
          </a:xfrm>
          <a:prstGeom prst="rect">
            <a:avLst/>
          </a:prstGeom>
          <a:noFill/>
        </p:spPr>
        <p:txBody>
          <a:bodyPr wrap="square" rtlCol="0">
            <a:spAutoFit/>
          </a:bodyPr>
          <a:lstStyle/>
          <a:p>
            <a:pPr algn="just">
              <a:lnSpc>
                <a:spcPct val="150000"/>
              </a:lnSpc>
            </a:pPr>
            <a:r>
              <a:rPr lang="zh-CN" altLang="en-US" sz="2000" dirty="0">
                <a:latin typeface="Times New Roman" panose="02020603050405020304" pitchFamily="18" charset="0"/>
                <a:cs typeface="Times New Roman" panose="02020603050405020304" pitchFamily="18" charset="0"/>
              </a:rPr>
              <a:t>        如此内容丰富的列表，我们要如何抓出列表</a:t>
            </a:r>
            <a:r>
              <a:rPr lang="en-US" altLang="zh-CN" sz="2000" dirty="0">
                <a:latin typeface="Times New Roman" panose="02020603050405020304" pitchFamily="18" charset="0"/>
                <a:cs typeface="Times New Roman" panose="02020603050405020304" pitchFamily="18" charset="0"/>
              </a:rPr>
              <a:t>L</a:t>
            </a:r>
            <a:r>
              <a:rPr lang="zh-CN" altLang="en-US" sz="2000" dirty="0">
                <a:latin typeface="Times New Roman" panose="02020603050405020304" pitchFamily="18" charset="0"/>
                <a:cs typeface="Times New Roman" panose="02020603050405020304" pitchFamily="18" charset="0"/>
              </a:rPr>
              <a:t>中的第一个元素呢，或第</a:t>
            </a:r>
            <a:r>
              <a:rPr lang="en-US" altLang="zh-CN" sz="2000" dirty="0" err="1">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个元素呢？要回答这一个问题，首先要引入一个概念</a:t>
            </a:r>
            <a:r>
              <a:rPr lang="en-US" altLang="zh-CN" sz="2000"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索引</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1498740" y="2215625"/>
            <a:ext cx="9117800" cy="1422762"/>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序列中的所有元素都是有索引的（注意：在</a:t>
            </a: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中，索引从 </a:t>
            </a:r>
            <a:r>
              <a:rPr lang="en-US" altLang="zh-CN" sz="2000" dirty="0">
                <a:latin typeface="Times New Roman" panose="02020603050405020304" pitchFamily="18" charset="0"/>
                <a:cs typeface="Times New Roman" panose="02020603050405020304" pitchFamily="18" charset="0"/>
              </a:rPr>
              <a:t>0 </a:t>
            </a:r>
            <a:r>
              <a:rPr lang="zh-CN" altLang="en-US" sz="2000" dirty="0">
                <a:latin typeface="Times New Roman" panose="02020603050405020304" pitchFamily="18" charset="0"/>
                <a:cs typeface="Times New Roman" panose="02020603050405020304" pitchFamily="18" charset="0"/>
              </a:rPr>
              <a:t>开始递增）。这些元素可以通过索引分别访问，即：第一个元素就是</a:t>
            </a:r>
            <a:r>
              <a:rPr lang="en-US" altLang="zh-CN" sz="2000" dirty="0">
                <a:latin typeface="Times New Roman" panose="02020603050405020304" pitchFamily="18" charset="0"/>
                <a:cs typeface="Times New Roman" panose="02020603050405020304" pitchFamily="18" charset="0"/>
              </a:rPr>
              <a:t>L[0]</a:t>
            </a:r>
            <a:r>
              <a:rPr lang="zh-CN" altLang="en-US" sz="2000" dirty="0">
                <a:latin typeface="Times New Roman" panose="02020603050405020304" pitchFamily="18" charset="0"/>
                <a:cs typeface="Times New Roman" panose="02020603050405020304" pitchFamily="18" charset="0"/>
              </a:rPr>
              <a:t>，第二个元素就是</a:t>
            </a:r>
            <a:r>
              <a:rPr lang="en-US" altLang="zh-CN" sz="2000" dirty="0">
                <a:latin typeface="Times New Roman" panose="02020603050405020304" pitchFamily="18" charset="0"/>
                <a:cs typeface="Times New Roman" panose="02020603050405020304" pitchFamily="18" charset="0"/>
              </a:rPr>
              <a:t>L[1]</a:t>
            </a:r>
            <a:r>
              <a:rPr lang="zh-CN" altLang="en-US" sz="2000" dirty="0">
                <a:latin typeface="Times New Roman" panose="02020603050405020304" pitchFamily="18" charset="0"/>
                <a:cs typeface="Times New Roman" panose="02020603050405020304" pitchFamily="18" charset="0"/>
              </a:rPr>
              <a:t>，以此类推，用</a:t>
            </a:r>
            <a:r>
              <a:rPr lang="en-US" altLang="zh-CN" sz="2000" dirty="0">
                <a:latin typeface="Times New Roman" panose="02020603050405020304" pitchFamily="18" charset="0"/>
                <a:cs typeface="Times New Roman" panose="02020603050405020304" pitchFamily="18" charset="0"/>
              </a:rPr>
              <a:t>L[</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0&lt;=</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&lt;L</a:t>
            </a:r>
            <a:r>
              <a:rPr lang="zh-CN" altLang="en-US" sz="2000" dirty="0">
                <a:latin typeface="Times New Roman" panose="02020603050405020304" pitchFamily="18" charset="0"/>
                <a:cs typeface="Times New Roman" panose="02020603050405020304" pitchFamily="18" charset="0"/>
              </a:rPr>
              <a:t>的长度）可以表示出整个列表的任一元素。</a:t>
            </a:r>
            <a:endParaRPr lang="en-US" altLang="zh-CN" sz="20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1498740" y="5266680"/>
            <a:ext cx="9117800" cy="961097"/>
          </a:xfrm>
          <a:prstGeom prst="rect">
            <a:avLst/>
          </a:prstGeom>
          <a:noFill/>
        </p:spPr>
        <p:txBody>
          <a:bodyPr wrap="square" rtlCol="0">
            <a:spAutoFit/>
          </a:bodyPr>
          <a:lstStyle/>
          <a:p>
            <a:pPr algn="just">
              <a:lnSpc>
                <a:spcPct val="150000"/>
              </a:lnSpc>
            </a:pPr>
            <a:r>
              <a:rPr lang="zh-CN" altLang="en-US" sz="2000" dirty="0">
                <a:latin typeface="Times New Roman" panose="02020603050405020304" pitchFamily="18" charset="0"/>
                <a:cs typeface="Times New Roman" panose="02020603050405020304" pitchFamily="18" charset="0"/>
              </a:rPr>
              <a:t>        例如，上例中</a:t>
            </a:r>
            <a:r>
              <a:rPr lang="en-US" altLang="zh-CN" sz="2000" dirty="0">
                <a:latin typeface="Times New Roman" panose="02020603050405020304" pitchFamily="18" charset="0"/>
                <a:cs typeface="Times New Roman" panose="02020603050405020304" pitchFamily="18" charset="0"/>
              </a:rPr>
              <a:t>L[0]</a:t>
            </a:r>
            <a:r>
              <a:rPr lang="zh-CN" altLang="en-US" sz="2000" dirty="0">
                <a:latin typeface="Times New Roman" panose="02020603050405020304" pitchFamily="18" charset="0"/>
                <a:cs typeface="Times New Roman" panose="02020603050405020304" pitchFamily="18" charset="0"/>
              </a:rPr>
              <a:t>是整数</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L[1]</a:t>
            </a:r>
            <a:r>
              <a:rPr lang="zh-CN" altLang="en-US" sz="2000" dirty="0">
                <a:latin typeface="Times New Roman" panose="02020603050405020304" pitchFamily="18" charset="0"/>
                <a:cs typeface="Times New Roman" panose="02020603050405020304" pitchFamily="18" charset="0"/>
              </a:rPr>
              <a:t>是浮点数</a:t>
            </a:r>
            <a:r>
              <a:rPr lang="en-US" altLang="zh-CN" sz="2000" dirty="0">
                <a:latin typeface="Times New Roman" panose="02020603050405020304" pitchFamily="18" charset="0"/>
                <a:cs typeface="Times New Roman" panose="02020603050405020304" pitchFamily="18" charset="0"/>
              </a:rPr>
              <a:t>1.3</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L[2]</a:t>
            </a:r>
            <a:r>
              <a:rPr lang="zh-CN" altLang="en-US" sz="2000" dirty="0">
                <a:latin typeface="Times New Roman" panose="02020603050405020304" pitchFamily="18" charset="0"/>
                <a:cs typeface="Times New Roman" panose="02020603050405020304" pitchFamily="18" charset="0"/>
              </a:rPr>
              <a:t>是字符’</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L[3]</a:t>
            </a:r>
            <a:r>
              <a:rPr lang="zh-CN" altLang="en-US" sz="2000" dirty="0">
                <a:latin typeface="Times New Roman" panose="02020603050405020304" pitchFamily="18" charset="0"/>
                <a:cs typeface="Times New Roman" panose="02020603050405020304" pitchFamily="18" charset="0"/>
              </a:rPr>
              <a:t>是字符串”</a:t>
            </a:r>
            <a:r>
              <a:rPr lang="en-US" altLang="zh-CN" sz="2000" dirty="0">
                <a:latin typeface="Times New Roman" panose="02020603050405020304" pitchFamily="18" charset="0"/>
                <a:cs typeface="Times New Roman" panose="02020603050405020304" pitchFamily="18" charset="0"/>
              </a:rPr>
              <a:t>China”</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L[4]</a:t>
            </a:r>
            <a:r>
              <a:rPr lang="zh-CN" altLang="en-US" sz="2000" dirty="0">
                <a:latin typeface="Times New Roman" panose="02020603050405020304" pitchFamily="18" charset="0"/>
                <a:cs typeface="Times New Roman" panose="02020603050405020304" pitchFamily="18" charset="0"/>
              </a:rPr>
              <a:t>是列表</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I’,’am’,’another’,’list</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1927372" y="3872934"/>
            <a:ext cx="8260535" cy="1156855"/>
          </a:xfrm>
          <a:prstGeom prst="rect">
            <a:avLst/>
          </a:prstGeom>
          <a:solidFill>
            <a:schemeClr val="bg1">
              <a:lumMod val="95000"/>
            </a:schemeClr>
          </a:solidFill>
          <a:ln w="9525" cap="flat" cmpd="sng">
            <a:solidFill>
              <a:srgbClr val="FFC000"/>
            </a:solidFill>
            <a:prstDash val="solid"/>
            <a:miter/>
            <a:headEnd type="none" w="med" len="med"/>
            <a:tailEnd type="none" w="med" len="med"/>
          </a:ln>
        </p:spPr>
        <p:txBody>
          <a:bodyPr wrap="square" upright="1">
            <a:spAutoFit/>
          </a:bodyPr>
          <a:lstStyle/>
          <a:p>
            <a:pPr indent="133350" algn="just">
              <a:lnSpc>
                <a:spcPct val="150000"/>
              </a:lnSpc>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#&lt;程序：序列索引&gt;</a:t>
            </a: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L=[1,1.3,"2","China",["I","am","another","list"]]</a:t>
            </a: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print(L[0]+L[1])</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1.4.2 </a:t>
            </a:r>
            <a:r>
              <a:rPr lang="zh-CN" altLang="en-US" dirty="0">
                <a:solidFill>
                  <a:srgbClr val="C00000"/>
                </a:solidFill>
                <a:sym typeface="+mn-ea"/>
              </a:rPr>
              <a:t>列表（</a:t>
            </a:r>
            <a:r>
              <a:rPr lang="en-US" altLang="zh-CN" dirty="0">
                <a:solidFill>
                  <a:srgbClr val="C00000"/>
                </a:solidFill>
                <a:sym typeface="+mn-ea"/>
              </a:rPr>
              <a:t>List</a:t>
            </a:r>
            <a:r>
              <a:rPr lang="zh-CN" altLang="en-US" dirty="0">
                <a:solidFill>
                  <a:srgbClr val="C00000"/>
                </a:solidFill>
                <a:sym typeface="+mn-ea"/>
              </a:rPr>
              <a:t>）</a:t>
            </a:r>
            <a:endParaRPr lang="zh-CN" altLang="en-US" dirty="0">
              <a:solidFill>
                <a:srgbClr val="C00000"/>
              </a:solidFill>
            </a:endParaRPr>
          </a:p>
        </p:txBody>
      </p:sp>
      <p:sp>
        <p:nvSpPr>
          <p:cNvPr id="11" name="文本框 10"/>
          <p:cNvSpPr txBox="1"/>
          <p:nvPr/>
        </p:nvSpPr>
        <p:spPr>
          <a:xfrm>
            <a:off x="1109096" y="1080226"/>
            <a:ext cx="9721200" cy="961097"/>
          </a:xfrm>
          <a:prstGeom prst="rect">
            <a:avLst/>
          </a:prstGeom>
          <a:noFill/>
        </p:spPr>
        <p:txBody>
          <a:bodyPr wrap="square" rtlCol="0">
            <a:spAutoFit/>
          </a:bodyPr>
          <a:lstStyle/>
          <a:p>
            <a:pPr algn="just">
              <a:lnSpc>
                <a:spcPct val="150000"/>
              </a:lnSpc>
            </a:pPr>
            <a:r>
              <a:rPr lang="zh-CN" altLang="en-US" sz="2000" dirty="0">
                <a:latin typeface="Times New Roman" panose="02020603050405020304" pitchFamily="18" charset="0"/>
                <a:cs typeface="Times New Roman" panose="02020603050405020304" pitchFamily="18" charset="0"/>
              </a:rPr>
              <a:t>        从上面的表述中，不难看出表示列表中的某个元素需要知道该元素的索引，那么，如何表示列表的最后一个元素呢？</a:t>
            </a:r>
            <a:endParaRPr lang="en-US" altLang="zh-CN" sz="2000"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1109095" y="3249369"/>
            <a:ext cx="9721199" cy="1422762"/>
          </a:xfrm>
          <a:prstGeom prst="rect">
            <a:avLst/>
          </a:prstGeom>
          <a:noFill/>
        </p:spPr>
        <p:txBody>
          <a:bodyPr wrap="square" rtlCol="0">
            <a:spAutoFit/>
          </a:bodyPr>
          <a:lstStyle/>
          <a:p>
            <a:pPr algn="just">
              <a:lnSpc>
                <a:spcPct val="150000"/>
              </a:lnSpc>
            </a:pPr>
            <a:r>
              <a:rPr lang="zh-CN" altLang="en-US" sz="2000" dirty="0">
                <a:latin typeface="Times New Roman" panose="02020603050405020304" pitchFamily="18" charset="0"/>
                <a:cs typeface="Times New Roman" panose="02020603050405020304" pitchFamily="18" charset="0"/>
              </a:rPr>
              <a:t>        例如，上面例子中的列表</a:t>
            </a:r>
            <a:r>
              <a:rPr lang="en-US" altLang="zh-CN" sz="2000" dirty="0">
                <a:latin typeface="Times New Roman" panose="02020603050405020304" pitchFamily="18" charset="0"/>
                <a:cs typeface="Times New Roman" panose="02020603050405020304" pitchFamily="18" charset="0"/>
              </a:rPr>
              <a:t>L</a:t>
            </a:r>
            <a:r>
              <a:rPr lang="zh-CN" altLang="en-US" sz="2000" dirty="0">
                <a:latin typeface="Times New Roman" panose="02020603050405020304" pitchFamily="18" charset="0"/>
                <a:cs typeface="Times New Roman" panose="02020603050405020304" pitchFamily="18" charset="0"/>
              </a:rPr>
              <a:t>的元素个数可以用</a:t>
            </a:r>
            <a:r>
              <a:rPr lang="en-US" altLang="zh-CN" sz="2000" dirty="0" err="1">
                <a:latin typeface="Times New Roman" panose="02020603050405020304" pitchFamily="18" charset="0"/>
                <a:cs typeface="Times New Roman" panose="02020603050405020304" pitchFamily="18" charset="0"/>
              </a:rPr>
              <a:t>len</a:t>
            </a:r>
            <a:r>
              <a:rPr lang="en-US" altLang="zh-CN" sz="2000" dirty="0">
                <a:latin typeface="Times New Roman" panose="02020603050405020304" pitchFamily="18" charset="0"/>
                <a:cs typeface="Times New Roman" panose="02020603050405020304" pitchFamily="18" charset="0"/>
              </a:rPr>
              <a:t>(L)</a:t>
            </a:r>
            <a:r>
              <a:rPr lang="zh-CN" altLang="en-US" sz="2000" dirty="0">
                <a:latin typeface="Times New Roman" panose="02020603050405020304" pitchFamily="18" charset="0"/>
                <a:cs typeface="Times New Roman" panose="02020603050405020304" pitchFamily="18" charset="0"/>
              </a:rPr>
              <a:t>得到，结果为</a:t>
            </a:r>
            <a:r>
              <a:rPr lang="en-US" altLang="zh-CN" sz="2000" dirty="0">
                <a:latin typeface="Times New Roman" panose="02020603050405020304" pitchFamily="18" charset="0"/>
                <a:cs typeface="Times New Roman" panose="02020603050405020304" pitchFamily="18" charset="0"/>
              </a:rPr>
              <a:t>5</a:t>
            </a:r>
            <a:r>
              <a:rPr lang="zh-CN" altLang="en-US" sz="2000" dirty="0">
                <a:latin typeface="Times New Roman" panose="02020603050405020304" pitchFamily="18" charset="0"/>
                <a:cs typeface="Times New Roman" panose="02020603050405020304" pitchFamily="18" charset="0"/>
              </a:rPr>
              <a:t>。由于列表索引从</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开始，所以</a:t>
            </a:r>
            <a:r>
              <a:rPr lang="en-US" altLang="zh-CN" sz="2000" dirty="0">
                <a:latin typeface="Times New Roman" panose="02020603050405020304" pitchFamily="18" charset="0"/>
                <a:cs typeface="Times New Roman" panose="02020603050405020304" pitchFamily="18" charset="0"/>
              </a:rPr>
              <a:t>L</a:t>
            </a:r>
            <a:r>
              <a:rPr lang="zh-CN" altLang="en-US" sz="2000" dirty="0">
                <a:latin typeface="Times New Roman" panose="02020603050405020304" pitchFamily="18" charset="0"/>
                <a:cs typeface="Times New Roman" panose="02020603050405020304" pitchFamily="18" charset="0"/>
              </a:rPr>
              <a:t>中的最后一个元素就是</a:t>
            </a:r>
            <a:r>
              <a:rPr lang="en-US" altLang="zh-CN" sz="2000" dirty="0">
                <a:latin typeface="Times New Roman" panose="02020603050405020304" pitchFamily="18" charset="0"/>
                <a:cs typeface="Times New Roman" panose="02020603050405020304" pitchFamily="18" charset="0"/>
              </a:rPr>
              <a:t>L[</a:t>
            </a:r>
            <a:r>
              <a:rPr lang="en-US" altLang="zh-CN" sz="2000" dirty="0" err="1">
                <a:latin typeface="Times New Roman" panose="02020603050405020304" pitchFamily="18" charset="0"/>
                <a:cs typeface="Times New Roman" panose="02020603050405020304" pitchFamily="18" charset="0"/>
              </a:rPr>
              <a:t>len</a:t>
            </a:r>
            <a:r>
              <a:rPr lang="en-US" altLang="zh-CN" sz="2000" dirty="0">
                <a:latin typeface="Times New Roman" panose="02020603050405020304" pitchFamily="18" charset="0"/>
                <a:cs typeface="Times New Roman" panose="02020603050405020304" pitchFamily="18" charset="0"/>
              </a:rPr>
              <a:t>(L)-1]</a:t>
            </a:r>
            <a:r>
              <a:rPr lang="zh-CN" altLang="en-US" sz="2000" dirty="0">
                <a:latin typeface="Times New Roman" panose="02020603050405020304" pitchFamily="18" charset="0"/>
                <a:cs typeface="Times New Roman" panose="02020603050405020304" pitchFamily="18" charset="0"/>
              </a:rPr>
              <a:t>。对于上面这个具有</a:t>
            </a:r>
            <a:r>
              <a:rPr lang="en-US" altLang="zh-CN" sz="2000" dirty="0">
                <a:latin typeface="Times New Roman" panose="02020603050405020304" pitchFamily="18" charset="0"/>
                <a:cs typeface="Times New Roman" panose="02020603050405020304" pitchFamily="18" charset="0"/>
              </a:rPr>
              <a:t>5</a:t>
            </a:r>
            <a:r>
              <a:rPr lang="zh-CN" altLang="en-US" sz="2000" dirty="0">
                <a:latin typeface="Times New Roman" panose="02020603050405020304" pitchFamily="18" charset="0"/>
                <a:cs typeface="Times New Roman" panose="02020603050405020304" pitchFamily="18" charset="0"/>
              </a:rPr>
              <a:t>个元素的列表</a:t>
            </a:r>
            <a:r>
              <a:rPr lang="en-US" altLang="zh-CN" sz="2000" dirty="0">
                <a:latin typeface="Times New Roman" panose="02020603050405020304" pitchFamily="18" charset="0"/>
                <a:cs typeface="Times New Roman" panose="02020603050405020304" pitchFamily="18" charset="0"/>
              </a:rPr>
              <a:t>L</a:t>
            </a:r>
            <a:r>
              <a:rPr lang="zh-CN" altLang="en-US" sz="2000" dirty="0">
                <a:latin typeface="Times New Roman" panose="02020603050405020304" pitchFamily="18" charset="0"/>
                <a:cs typeface="Times New Roman" panose="02020603050405020304" pitchFamily="18" charset="0"/>
              </a:rPr>
              <a:t>而言，最后一个元素是</a:t>
            </a:r>
            <a:r>
              <a:rPr lang="en-US" altLang="zh-CN" sz="2000" dirty="0">
                <a:latin typeface="Times New Roman" panose="02020603050405020304" pitchFamily="18" charset="0"/>
                <a:cs typeface="Times New Roman" panose="02020603050405020304" pitchFamily="18" charset="0"/>
              </a:rPr>
              <a:t>L[4]</a:t>
            </a:r>
            <a:r>
              <a:rPr lang="zh-CN" altLang="en-US" sz="2000" dirty="0">
                <a:latin typeface="Times New Roman" panose="02020603050405020304" pitchFamily="18" charset="0"/>
                <a:cs typeface="Times New Roman" panose="02020603050405020304" pitchFamily="18" charset="0"/>
              </a:rPr>
              <a:t>，它本身也是一个列表。</a:t>
            </a:r>
            <a:endParaRPr lang="en-US" altLang="zh-CN" sz="2000" dirty="0">
              <a:latin typeface="Times New Roman" panose="02020603050405020304" pitchFamily="18" charset="0"/>
              <a:cs typeface="Times New Roman" panose="02020603050405020304" pitchFamily="18" charset="0"/>
            </a:endParaRPr>
          </a:p>
        </p:txBody>
      </p:sp>
      <p:sp>
        <p:nvSpPr>
          <p:cNvPr id="13" name="文本框 12"/>
          <p:cNvSpPr txBox="1"/>
          <p:nvPr/>
        </p:nvSpPr>
        <p:spPr>
          <a:xfrm>
            <a:off x="1109095" y="2169524"/>
            <a:ext cx="9721199" cy="961097"/>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首先，我们要知道列表中有多少元素，这可以用</a:t>
            </a: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的内置函数</a:t>
            </a:r>
            <a:r>
              <a:rPr lang="en-US" altLang="zh-CN" sz="2000" dirty="0" err="1">
                <a:latin typeface="Times New Roman" panose="02020603050405020304" pitchFamily="18" charset="0"/>
                <a:cs typeface="Times New Roman" panose="02020603050405020304" pitchFamily="18" charset="0"/>
              </a:rPr>
              <a:t>len</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得到（函数是一种过程</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也称为子程序</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它执行一个指定的运算或操作）。</a:t>
            </a:r>
            <a:endParaRPr lang="en-US" altLang="zh-CN" sz="20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1109095" y="4790879"/>
            <a:ext cx="9721199" cy="1422762"/>
          </a:xfrm>
          <a:prstGeom prst="rect">
            <a:avLst/>
          </a:prstGeom>
          <a:noFill/>
        </p:spPr>
        <p:txBody>
          <a:bodyPr wrap="square" rtlCol="0">
            <a:spAutoFit/>
          </a:bodyPr>
          <a:lstStyle/>
          <a:p>
            <a:pPr algn="just">
              <a:lnSpc>
                <a:spcPct val="150000"/>
              </a:lnSpc>
            </a:pPr>
            <a:r>
              <a:rPr lang="zh-CN" altLang="en-US" sz="2000" dirty="0">
                <a:latin typeface="Times New Roman" panose="02020603050405020304" pitchFamily="18" charset="0"/>
                <a:cs typeface="Times New Roman" panose="02020603050405020304" pitchFamily="18" charset="0"/>
              </a:rPr>
              <a:t>        如果我们要抓出</a:t>
            </a:r>
            <a:r>
              <a:rPr lang="en-US" altLang="zh-CN" sz="2000" dirty="0">
                <a:latin typeface="Times New Roman" panose="02020603050405020304" pitchFamily="18" charset="0"/>
                <a:cs typeface="Times New Roman" panose="02020603050405020304" pitchFamily="18" charset="0"/>
              </a:rPr>
              <a:t>L[4]</a:t>
            </a:r>
            <a:r>
              <a:rPr lang="zh-CN" altLang="en-US" sz="2000" dirty="0">
                <a:latin typeface="Times New Roman" panose="02020603050405020304" pitchFamily="18" charset="0"/>
                <a:cs typeface="Times New Roman" panose="02020603050405020304" pitchFamily="18" charset="0"/>
              </a:rPr>
              <a:t>这个列表中的第一个元素又该怎么办呢？其实同学们应该可以猜出正确答案来。既然</a:t>
            </a:r>
            <a:r>
              <a:rPr lang="en-US" altLang="zh-CN" sz="2000" dirty="0">
                <a:latin typeface="Times New Roman" panose="02020603050405020304" pitchFamily="18" charset="0"/>
                <a:cs typeface="Times New Roman" panose="02020603050405020304" pitchFamily="18" charset="0"/>
              </a:rPr>
              <a:t>L[4]</a:t>
            </a:r>
            <a:r>
              <a:rPr lang="zh-CN" altLang="en-US" sz="2000" dirty="0">
                <a:latin typeface="Times New Roman" panose="02020603050405020304" pitchFamily="18" charset="0"/>
                <a:cs typeface="Times New Roman" panose="02020603050405020304" pitchFamily="18" charset="0"/>
              </a:rPr>
              <a:t>是一个列表，那么我们可以用这个列表的第一个元素的索引号</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来抓取第一个元素，也就是</a:t>
            </a:r>
            <a:r>
              <a:rPr lang="en-US" altLang="zh-CN" sz="2000" dirty="0">
                <a:latin typeface="Times New Roman" panose="02020603050405020304" pitchFamily="18" charset="0"/>
                <a:cs typeface="Times New Roman" panose="02020603050405020304" pitchFamily="18" charset="0"/>
              </a:rPr>
              <a:t>L[4][0]</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01340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1.4.2 </a:t>
            </a:r>
            <a:r>
              <a:rPr lang="zh-CN" altLang="en-US" dirty="0">
                <a:solidFill>
                  <a:srgbClr val="C00000"/>
                </a:solidFill>
                <a:sym typeface="+mn-ea"/>
              </a:rPr>
              <a:t>列表（</a:t>
            </a:r>
            <a:r>
              <a:rPr lang="en-US" altLang="zh-CN" dirty="0">
                <a:solidFill>
                  <a:srgbClr val="C00000"/>
                </a:solidFill>
                <a:sym typeface="+mn-ea"/>
              </a:rPr>
              <a:t>List</a:t>
            </a:r>
            <a:r>
              <a:rPr lang="zh-CN" altLang="en-US" dirty="0">
                <a:solidFill>
                  <a:srgbClr val="C00000"/>
                </a:solidFill>
                <a:sym typeface="+mn-ea"/>
              </a:rPr>
              <a:t>）</a:t>
            </a:r>
            <a:endParaRPr lang="zh-CN" altLang="en-US" dirty="0">
              <a:solidFill>
                <a:srgbClr val="C00000"/>
              </a:solidFill>
            </a:endParaRPr>
          </a:p>
        </p:txBody>
      </p:sp>
      <p:sp>
        <p:nvSpPr>
          <p:cNvPr id="11" name="文本框 10"/>
          <p:cNvSpPr txBox="1"/>
          <p:nvPr/>
        </p:nvSpPr>
        <p:spPr>
          <a:xfrm>
            <a:off x="1109096" y="1082717"/>
            <a:ext cx="9899330" cy="2346283"/>
          </a:xfrm>
          <a:prstGeom prst="rect">
            <a:avLst/>
          </a:prstGeom>
          <a:noFill/>
        </p:spPr>
        <p:txBody>
          <a:bodyPr wrap="square" rtlCol="0">
            <a:spAutoFit/>
          </a:bodyPr>
          <a:lstStyle/>
          <a:p>
            <a:pPr algn="just">
              <a:lnSpc>
                <a:spcPct val="150000"/>
              </a:lnSpc>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        注意：</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在很少见的情况下，</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中的列表索引也可以被设成负数（但我们并不建议同学们这样做），</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表示列表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的最后一个元素，</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表示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的倒数第二个元素，以此类推，所以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的第一个元素就是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len</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，也就是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的任意元素都可以用一个非负索引或者一个负索引来表示。因此，在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中这个列表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的索引范围是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len</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len</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p:cNvSpPr txBox="1"/>
          <p:nvPr/>
        </p:nvSpPr>
        <p:spPr>
          <a:xfrm>
            <a:off x="1109095" y="3815453"/>
            <a:ext cx="9899329" cy="1422954"/>
          </a:xfrm>
          <a:prstGeom prst="rect">
            <a:avLst/>
          </a:prstGeom>
          <a:noFill/>
        </p:spPr>
        <p:txBody>
          <a:bodyPr wrap="square" rtlCol="0">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例如，在上面的例子中</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的索引范围是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[-5, 4]</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。需要注意的是，如果索引值超出了序列的索引范围，</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解释器将会报错，提示下标超出范围。例如，在上面的例子中</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L[-6]</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L[5]</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是超出合法范围的索引。</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986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1.4.2 </a:t>
            </a:r>
            <a:r>
              <a:rPr lang="zh-CN" altLang="en-US" dirty="0">
                <a:solidFill>
                  <a:srgbClr val="C00000"/>
                </a:solidFill>
                <a:sym typeface="+mn-ea"/>
              </a:rPr>
              <a:t>列表（</a:t>
            </a:r>
            <a:r>
              <a:rPr lang="en-US" altLang="zh-CN" dirty="0">
                <a:solidFill>
                  <a:srgbClr val="C00000"/>
                </a:solidFill>
                <a:sym typeface="+mn-ea"/>
              </a:rPr>
              <a:t>List</a:t>
            </a:r>
            <a:r>
              <a:rPr lang="zh-CN" altLang="en-US" dirty="0">
                <a:solidFill>
                  <a:srgbClr val="C00000"/>
                </a:solidFill>
                <a:sym typeface="+mn-ea"/>
              </a:rPr>
              <a:t>）</a:t>
            </a:r>
            <a:endParaRPr lang="zh-CN" altLang="en-US" dirty="0">
              <a:solidFill>
                <a:srgbClr val="C00000"/>
              </a:solidFill>
            </a:endParaRPr>
          </a:p>
        </p:txBody>
      </p:sp>
      <p:sp>
        <p:nvSpPr>
          <p:cNvPr id="6" name="文本框 5"/>
          <p:cNvSpPr txBox="1"/>
          <p:nvPr/>
        </p:nvSpPr>
        <p:spPr>
          <a:xfrm>
            <a:off x="929492" y="882757"/>
            <a:ext cx="9784789" cy="400110"/>
          </a:xfrm>
          <a:prstGeom prst="rect">
            <a:avLst/>
          </a:prstGeom>
          <a:noFill/>
        </p:spPr>
        <p:txBody>
          <a:bodyPr wrap="square" rtlCol="0">
            <a:spAutoFit/>
          </a:bodyPr>
          <a:lstStyle/>
          <a:p>
            <a:r>
              <a:rPr lang="zh-CN" altLang="en-US" sz="2000" b="1" dirty="0">
                <a:solidFill>
                  <a:srgbClr val="124ACD"/>
                </a:solidFill>
                <a:latin typeface="Times New Roman" panose="02020603050405020304" pitchFamily="18" charset="0"/>
                <a:cs typeface="Times New Roman" panose="02020603050405020304" pitchFamily="18" charset="0"/>
              </a:rPr>
              <a:t>（</a:t>
            </a:r>
            <a:r>
              <a:rPr lang="en-US" altLang="zh-CN" sz="2000" b="1" dirty="0">
                <a:solidFill>
                  <a:srgbClr val="124ACD"/>
                </a:solidFill>
                <a:latin typeface="Times New Roman" panose="02020603050405020304" pitchFamily="18" charset="0"/>
                <a:cs typeface="Times New Roman" panose="02020603050405020304" pitchFamily="18" charset="0"/>
              </a:rPr>
              <a:t>2</a:t>
            </a:r>
            <a:r>
              <a:rPr lang="zh-CN" altLang="en-US" sz="2000" b="1" dirty="0">
                <a:solidFill>
                  <a:srgbClr val="124ACD"/>
                </a:solidFill>
                <a:latin typeface="Times New Roman" panose="02020603050405020304" pitchFamily="18" charset="0"/>
                <a:cs typeface="Times New Roman" panose="02020603050405020304" pitchFamily="18" charset="0"/>
              </a:rPr>
              <a:t>）列表的基本操作（修改、增加</a:t>
            </a:r>
            <a:r>
              <a:rPr lang="en-US" altLang="zh-CN" sz="2000" b="1" dirty="0">
                <a:solidFill>
                  <a:srgbClr val="124ACD"/>
                </a:solidFill>
                <a:latin typeface="Times New Roman" panose="02020603050405020304" pitchFamily="18" charset="0"/>
                <a:cs typeface="Times New Roman" panose="02020603050405020304" pitchFamily="18" charset="0"/>
              </a:rPr>
              <a:t>append</a:t>
            </a:r>
            <a:r>
              <a:rPr lang="zh-CN" altLang="en-US" sz="2000" b="1" dirty="0">
                <a:solidFill>
                  <a:srgbClr val="124ACD"/>
                </a:solidFill>
                <a:latin typeface="Times New Roman" panose="02020603050405020304" pitchFamily="18" charset="0"/>
                <a:cs typeface="Times New Roman" panose="02020603050405020304" pitchFamily="18" charset="0"/>
              </a:rPr>
              <a:t>、删除</a:t>
            </a:r>
            <a:r>
              <a:rPr lang="en-US" altLang="zh-CN" sz="2000" b="1" dirty="0">
                <a:solidFill>
                  <a:srgbClr val="124ACD"/>
                </a:solidFill>
                <a:latin typeface="Times New Roman" panose="02020603050405020304" pitchFamily="18" charset="0"/>
                <a:cs typeface="Times New Roman" panose="02020603050405020304" pitchFamily="18" charset="0"/>
              </a:rPr>
              <a:t>remove</a:t>
            </a:r>
            <a:r>
              <a:rPr lang="zh-CN" altLang="en-US" sz="2000" b="1" dirty="0">
                <a:solidFill>
                  <a:srgbClr val="124ACD"/>
                </a:solidFill>
                <a:latin typeface="Times New Roman" panose="02020603050405020304" pitchFamily="18" charset="0"/>
                <a:cs typeface="Times New Roman" panose="02020603050405020304" pitchFamily="18" charset="0"/>
              </a:rPr>
              <a:t>、分片）</a:t>
            </a:r>
          </a:p>
        </p:txBody>
      </p:sp>
      <p:sp>
        <p:nvSpPr>
          <p:cNvPr id="12" name="文本框 11">
            <a:extLst>
              <a:ext uri="{FF2B5EF4-FFF2-40B4-BE49-F238E27FC236}">
                <a16:creationId xmlns:a16="http://schemas.microsoft.com/office/drawing/2014/main" id="{4F3F65A8-EC6E-4937-98B9-45FBC2E4195F}"/>
              </a:ext>
            </a:extLst>
          </p:cNvPr>
          <p:cNvSpPr txBox="1"/>
          <p:nvPr/>
        </p:nvSpPr>
        <p:spPr>
          <a:xfrm>
            <a:off x="1285934" y="1282867"/>
            <a:ext cx="10039909" cy="142276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b="1" dirty="0">
                <a:solidFill>
                  <a:srgbClr val="124ACD"/>
                </a:solidFill>
                <a:latin typeface="Times New Roman" panose="02020603050405020304" pitchFamily="18" charset="0"/>
                <a:cs typeface="Times New Roman" panose="02020603050405020304" pitchFamily="18" charset="0"/>
              </a:rPr>
              <a:t>修改</a:t>
            </a:r>
            <a:r>
              <a:rPr lang="zh-CN" altLang="en-US" sz="2000" dirty="0">
                <a:solidFill>
                  <a:srgbClr val="124ACD"/>
                </a:solidFill>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将想要改变的元素用索引表示出来并对其进行赋值。例如，将上例的列表</a:t>
            </a:r>
            <a:r>
              <a:rPr lang="en-US" altLang="zh-CN" sz="2000" dirty="0">
                <a:latin typeface="Times New Roman" panose="02020603050405020304" pitchFamily="18" charset="0"/>
                <a:cs typeface="Times New Roman" panose="02020603050405020304" pitchFamily="18" charset="0"/>
              </a:rPr>
              <a:t>L</a:t>
            </a:r>
            <a:r>
              <a:rPr lang="zh-CN" altLang="en-US" sz="2000" dirty="0">
                <a:latin typeface="Times New Roman" panose="02020603050405020304" pitchFamily="18" charset="0"/>
                <a:cs typeface="Times New Roman" panose="02020603050405020304" pitchFamily="18" charset="0"/>
              </a:rPr>
              <a:t>中的第一个元素整数</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改成浮点数</a:t>
            </a:r>
            <a:r>
              <a:rPr lang="en-US" altLang="zh-CN" sz="2000" dirty="0">
                <a:latin typeface="Times New Roman" panose="02020603050405020304" pitchFamily="18" charset="0"/>
                <a:cs typeface="Times New Roman" panose="02020603050405020304" pitchFamily="18" charset="0"/>
              </a:rPr>
              <a:t>1.0</a:t>
            </a:r>
            <a:r>
              <a:rPr lang="zh-CN" altLang="en-US" sz="2000" dirty="0">
                <a:latin typeface="Times New Roman" panose="02020603050405020304" pitchFamily="18" charset="0"/>
                <a:cs typeface="Times New Roman" panose="02020603050405020304" pitchFamily="18" charset="0"/>
              </a:rPr>
              <a:t>，即</a:t>
            </a:r>
            <a:r>
              <a:rPr lang="en-US" altLang="zh-CN" sz="2000" dirty="0">
                <a:latin typeface="Times New Roman" panose="02020603050405020304" pitchFamily="18" charset="0"/>
                <a:cs typeface="Times New Roman" panose="02020603050405020304" pitchFamily="18" charset="0"/>
              </a:rPr>
              <a:t>L[0] = 1.0</a:t>
            </a:r>
            <a:r>
              <a:rPr lang="zh-CN" altLang="en-US" sz="2000" dirty="0">
                <a:latin typeface="Times New Roman" panose="02020603050405020304" pitchFamily="18" charset="0"/>
                <a:cs typeface="Times New Roman" panose="02020603050405020304" pitchFamily="18" charset="0"/>
              </a:rPr>
              <a:t>；将第二个元素浮点数</a:t>
            </a:r>
            <a:r>
              <a:rPr lang="en-US" altLang="zh-CN" sz="2000" dirty="0">
                <a:latin typeface="Times New Roman" panose="02020603050405020304" pitchFamily="18" charset="0"/>
                <a:cs typeface="Times New Roman" panose="02020603050405020304" pitchFamily="18" charset="0"/>
              </a:rPr>
              <a:t>1.3</a:t>
            </a:r>
            <a:r>
              <a:rPr lang="zh-CN" altLang="en-US" sz="2000" dirty="0">
                <a:latin typeface="Times New Roman" panose="02020603050405020304" pitchFamily="18" charset="0"/>
                <a:cs typeface="Times New Roman" panose="02020603050405020304" pitchFamily="18" charset="0"/>
              </a:rPr>
              <a:t>改成字符’</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，即</a:t>
            </a:r>
            <a:r>
              <a:rPr lang="en-US" altLang="zh-CN" sz="2000" dirty="0">
                <a:latin typeface="Times New Roman" panose="02020603050405020304" pitchFamily="18" charset="0"/>
                <a:cs typeface="Times New Roman" panose="02020603050405020304" pitchFamily="18" charset="0"/>
              </a:rPr>
              <a:t>L[1] = ’a’</a:t>
            </a:r>
            <a:r>
              <a:rPr lang="zh-CN" altLang="en-US" sz="2000" dirty="0">
                <a:latin typeface="Times New Roman" panose="02020603050405020304" pitchFamily="18" charset="0"/>
                <a:cs typeface="Times New Roman" panose="02020603050405020304" pitchFamily="18" charset="0"/>
              </a:rPr>
              <a:t>，如此就改变了</a:t>
            </a:r>
            <a:r>
              <a:rPr lang="en-US" altLang="zh-CN" sz="2000" dirty="0">
                <a:latin typeface="Times New Roman" panose="02020603050405020304" pitchFamily="18" charset="0"/>
                <a:cs typeface="Times New Roman" panose="02020603050405020304" pitchFamily="18" charset="0"/>
              </a:rPr>
              <a:t>L</a:t>
            </a:r>
            <a:r>
              <a:rPr lang="zh-CN" altLang="en-US" sz="2000" dirty="0">
                <a:latin typeface="Times New Roman" panose="02020603050405020304" pitchFamily="18" charset="0"/>
                <a:cs typeface="Times New Roman" panose="02020603050405020304" pitchFamily="18" charset="0"/>
              </a:rPr>
              <a:t>列表中原有的元素。</a:t>
            </a:r>
            <a:endParaRPr lang="en-US" altLang="zh-CN" sz="2000"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BA60E4A9-3A48-4D0E-8377-B24BC56040BD}"/>
              </a:ext>
            </a:extLst>
          </p:cNvPr>
          <p:cNvSpPr/>
          <p:nvPr/>
        </p:nvSpPr>
        <p:spPr>
          <a:xfrm>
            <a:off x="1347379" y="5271483"/>
            <a:ext cx="9888733" cy="1289712"/>
          </a:xfrm>
          <a:prstGeom prst="rect">
            <a:avLst/>
          </a:prstGeom>
        </p:spPr>
        <p:txBody>
          <a:bodyPr wrap="square">
            <a:spAutoFit/>
          </a:bodyPr>
          <a:lstStyle/>
          <a:p>
            <a:pPr>
              <a:lnSpc>
                <a:spcPct val="150000"/>
              </a:lnSpc>
            </a:pPr>
            <a:r>
              <a:rPr lang="zh-CN" altLang="en-US" dirty="0">
                <a:latin typeface="Times New Roman" panose="02020603050405020304" pitchFamily="18" charset="0"/>
                <a:cs typeface="Times New Roman" panose="02020603050405020304" pitchFamily="18" charset="0"/>
              </a:rPr>
              <a:t>        注意：</a:t>
            </a:r>
            <a:r>
              <a:rPr lang="en-US" altLang="zh-CN" dirty="0">
                <a:latin typeface="Times New Roman" panose="02020603050405020304" pitchFamily="18" charset="0"/>
                <a:cs typeface="Times New Roman" panose="02020603050405020304" pitchFamily="18" charset="0"/>
              </a:rPr>
              <a:t>append()</a:t>
            </a:r>
            <a:r>
              <a:rPr lang="zh-CN" altLang="en-US" dirty="0">
                <a:latin typeface="Times New Roman" panose="02020603050405020304" pitchFamily="18" charset="0"/>
                <a:cs typeface="Times New Roman" panose="02020603050405020304" pitchFamily="18" charset="0"/>
              </a:rPr>
              <a:t>函数的调用方式和我们之前学到的</a:t>
            </a:r>
            <a:r>
              <a:rPr lang="en-US" altLang="zh-CN" dirty="0" err="1">
                <a:latin typeface="Times New Roman" panose="02020603050405020304" pitchFamily="18" charset="0"/>
                <a:cs typeface="Times New Roman" panose="02020603050405020304" pitchFamily="18" charset="0"/>
              </a:rPr>
              <a:t>len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等内置函数不一样。因为</a:t>
            </a:r>
            <a:r>
              <a:rPr lang="en-US" altLang="zh-CN" dirty="0">
                <a:latin typeface="Times New Roman" panose="02020603050405020304" pitchFamily="18" charset="0"/>
                <a:cs typeface="Times New Roman" panose="02020603050405020304" pitchFamily="18" charset="0"/>
              </a:rPr>
              <a:t>append()</a:t>
            </a:r>
            <a:r>
              <a:rPr lang="zh-CN" altLang="en-US" dirty="0">
                <a:latin typeface="Times New Roman" panose="02020603050405020304" pitchFamily="18" charset="0"/>
                <a:cs typeface="Times New Roman" panose="02020603050405020304" pitchFamily="18" charset="0"/>
              </a:rPr>
              <a:t>不是一个内置函数，它是专属于列表的一个方法，调用方式是列表</a:t>
            </a:r>
            <a:r>
              <a:rPr lang="en-US" altLang="zh-CN" dirty="0">
                <a:latin typeface="Times New Roman" panose="02020603050405020304" pitchFamily="18" charset="0"/>
                <a:cs typeface="Times New Roman" panose="02020603050405020304" pitchFamily="18" charset="0"/>
              </a:rPr>
              <a:t>L</a:t>
            </a:r>
            <a:r>
              <a:rPr lang="zh-CN" altLang="en-US" dirty="0">
                <a:latin typeface="Times New Roman" panose="02020603050405020304" pitchFamily="18" charset="0"/>
                <a:cs typeface="Times New Roman" panose="02020603050405020304" pitchFamily="18" charset="0"/>
              </a:rPr>
              <a:t>后面加上“</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再加上函数名，表示该函数是列表</a:t>
            </a:r>
            <a:r>
              <a:rPr lang="en-US" altLang="zh-CN" dirty="0">
                <a:latin typeface="Times New Roman" panose="02020603050405020304" pitchFamily="18" charset="0"/>
                <a:cs typeface="Times New Roman" panose="02020603050405020304" pitchFamily="18" charset="0"/>
              </a:rPr>
              <a:t>L</a:t>
            </a:r>
            <a:r>
              <a:rPr lang="zh-CN" altLang="en-US" dirty="0">
                <a:latin typeface="Times New Roman" panose="02020603050405020304" pitchFamily="18" charset="0"/>
                <a:cs typeface="Times New Roman" panose="02020603050405020304" pitchFamily="18" charset="0"/>
              </a:rPr>
              <a:t>的专有函数。</a:t>
            </a:r>
          </a:p>
        </p:txBody>
      </p:sp>
      <p:sp>
        <p:nvSpPr>
          <p:cNvPr id="15" name="文本框 14">
            <a:extLst>
              <a:ext uri="{FF2B5EF4-FFF2-40B4-BE49-F238E27FC236}">
                <a16:creationId xmlns:a16="http://schemas.microsoft.com/office/drawing/2014/main" id="{9528D9E4-A4F1-42DA-9D9F-0BE82A1A8DB9}"/>
              </a:ext>
            </a:extLst>
          </p:cNvPr>
          <p:cNvSpPr txBox="1"/>
          <p:nvPr/>
        </p:nvSpPr>
        <p:spPr>
          <a:xfrm>
            <a:off x="1271792" y="2630783"/>
            <a:ext cx="10039909" cy="96109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b="1" dirty="0">
                <a:solidFill>
                  <a:srgbClr val="124ACD"/>
                </a:solidFill>
                <a:latin typeface="Times New Roman" panose="02020603050405020304" pitchFamily="18" charset="0"/>
                <a:cs typeface="Times New Roman" panose="02020603050405020304" pitchFamily="18" charset="0"/>
              </a:rPr>
              <a:t>增加：</a:t>
            </a:r>
            <a:r>
              <a:rPr lang="zh-CN" altLang="en-US" sz="2000" dirty="0">
                <a:latin typeface="Times New Roman" panose="02020603050405020304" pitchFamily="18" charset="0"/>
                <a:cs typeface="Times New Roman" panose="02020603050405020304" pitchFamily="18" charset="0"/>
              </a:rPr>
              <a:t>使用列表特有的“方法”</a:t>
            </a:r>
            <a:r>
              <a:rPr lang="en-US" altLang="zh-CN" sz="2000" dirty="0">
                <a:latin typeface="Times New Roman" panose="02020603050405020304" pitchFamily="18" charset="0"/>
                <a:cs typeface="Times New Roman" panose="02020603050405020304" pitchFamily="18" charset="0"/>
              </a:rPr>
              <a:t>append()</a:t>
            </a:r>
            <a:r>
              <a:rPr lang="zh-CN" altLang="en-US" sz="2000" dirty="0">
                <a:latin typeface="Times New Roman" panose="02020603050405020304" pitchFamily="18" charset="0"/>
                <a:cs typeface="Times New Roman" panose="02020603050405020304" pitchFamily="18" charset="0"/>
              </a:rPr>
              <a:t>，能够在列表末尾添加一个元素，如下所示。这个方法是专属于这个列表的，字符串（或其他数据类型）不能用该方法。</a:t>
            </a:r>
            <a:endParaRPr lang="en-US" altLang="zh-CN" sz="20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208C045D-0851-487F-A660-357174E9F334}"/>
              </a:ext>
            </a:extLst>
          </p:cNvPr>
          <p:cNvSpPr txBox="1"/>
          <p:nvPr/>
        </p:nvSpPr>
        <p:spPr>
          <a:xfrm>
            <a:off x="1422968" y="3670923"/>
            <a:ext cx="9888733" cy="1511952"/>
          </a:xfrm>
          <a:prstGeom prst="rect">
            <a:avLst/>
          </a:prstGeom>
          <a:solidFill>
            <a:schemeClr val="bg1">
              <a:lumMod val="95000"/>
            </a:schemeClr>
          </a:solidFill>
          <a:ln w="9525" cap="flat" cmpd="sng">
            <a:solidFill>
              <a:srgbClr val="FFC000"/>
            </a:solidFill>
            <a:prstDash val="solid"/>
            <a:miter/>
            <a:headEnd type="none" w="med" len="med"/>
            <a:tailEnd type="none" w="med" len="med"/>
          </a:ln>
        </p:spPr>
        <p:txBody>
          <a:bodyPr wrap="square" upright="1">
            <a:spAutoFit/>
          </a:bodyPr>
          <a:lstStyle/>
          <a:p>
            <a:pPr indent="133350" algn="just">
              <a:lnSpc>
                <a:spcPct val="150000"/>
              </a:lnSpc>
            </a:pPr>
            <a:r>
              <a:rPr lang="en-US" altLang="zh-CN"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#&lt;</a:t>
            </a:r>
            <a:r>
              <a:rPr lang="zh-CN" alt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程序：列表</a:t>
            </a:r>
            <a:r>
              <a:rPr 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append</a:t>
            </a:r>
            <a:r>
              <a:rPr lang="zh-CN" alt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方法</a:t>
            </a:r>
            <a:r>
              <a:rPr 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&gt;</a:t>
            </a: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L = [1,1.3,"2","China",["</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I","am","another","list</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a:t>
            </a:r>
          </a:p>
          <a:p>
            <a:pPr indent="133350" algn="just">
              <a:lnSpc>
                <a:spcPct val="150000"/>
              </a:lnSpc>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L.append</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(3)</a:t>
            </a: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print(L)  </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输出</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[1,1.3,"2","China",["</a:t>
            </a:r>
            <a:r>
              <a:rPr lang="en-US" altLang="zh-CN" sz="1600" kern="100" dirty="0" err="1">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I","am","another","list</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6"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1.4.2 </a:t>
            </a:r>
            <a:r>
              <a:rPr lang="zh-CN" altLang="en-US" dirty="0">
                <a:solidFill>
                  <a:srgbClr val="C00000"/>
                </a:solidFill>
                <a:sym typeface="+mn-ea"/>
              </a:rPr>
              <a:t>列表（</a:t>
            </a:r>
            <a:r>
              <a:rPr lang="en-US" altLang="zh-CN" dirty="0">
                <a:solidFill>
                  <a:srgbClr val="C00000"/>
                </a:solidFill>
                <a:sym typeface="+mn-ea"/>
              </a:rPr>
              <a:t>List</a:t>
            </a:r>
            <a:r>
              <a:rPr lang="zh-CN" altLang="en-US" dirty="0">
                <a:solidFill>
                  <a:srgbClr val="C00000"/>
                </a:solidFill>
                <a:sym typeface="+mn-ea"/>
              </a:rPr>
              <a:t>）</a:t>
            </a:r>
            <a:endParaRPr lang="zh-CN" altLang="en-US" dirty="0">
              <a:solidFill>
                <a:srgbClr val="C00000"/>
              </a:solidFill>
            </a:endParaRPr>
          </a:p>
        </p:txBody>
      </p:sp>
      <p:sp>
        <p:nvSpPr>
          <p:cNvPr id="6" name="文本框 5"/>
          <p:cNvSpPr txBox="1"/>
          <p:nvPr/>
        </p:nvSpPr>
        <p:spPr>
          <a:xfrm>
            <a:off x="1131372" y="1156278"/>
            <a:ext cx="9718660" cy="499432"/>
          </a:xfrm>
          <a:prstGeom prst="rect">
            <a:avLst/>
          </a:prstGeom>
          <a:noFill/>
        </p:spPr>
        <p:txBody>
          <a:bodyPr wrap="square" rtlCol="0">
            <a:spAutoFit/>
          </a:bodyPr>
          <a:lstStyle/>
          <a:p>
            <a:pPr>
              <a:lnSpc>
                <a:spcPct val="150000"/>
              </a:lnSpc>
            </a:pPr>
            <a:r>
              <a:rPr lang="zh-CN" altLang="en-US" sz="2000" b="1" dirty="0">
                <a:solidFill>
                  <a:srgbClr val="124ACD"/>
                </a:solidFill>
                <a:latin typeface="Times New Roman" panose="02020603050405020304" pitchFamily="18" charset="0"/>
                <a:cs typeface="Times New Roman" panose="02020603050405020304" pitchFamily="18" charset="0"/>
              </a:rPr>
              <a:t>（</a:t>
            </a:r>
            <a:r>
              <a:rPr lang="en-US" altLang="zh-CN" sz="2000" b="1" dirty="0">
                <a:solidFill>
                  <a:srgbClr val="124ACD"/>
                </a:solidFill>
                <a:latin typeface="Times New Roman" panose="02020603050405020304" pitchFamily="18" charset="0"/>
                <a:cs typeface="Times New Roman" panose="02020603050405020304" pitchFamily="18" charset="0"/>
              </a:rPr>
              <a:t>2</a:t>
            </a:r>
            <a:r>
              <a:rPr lang="zh-CN" altLang="en-US" sz="2000" b="1" dirty="0">
                <a:solidFill>
                  <a:srgbClr val="124ACD"/>
                </a:solidFill>
                <a:latin typeface="Times New Roman" panose="02020603050405020304" pitchFamily="18" charset="0"/>
                <a:cs typeface="Times New Roman" panose="02020603050405020304" pitchFamily="18" charset="0"/>
              </a:rPr>
              <a:t>）列表的基本操作（修改、增加</a:t>
            </a:r>
            <a:r>
              <a:rPr lang="en-US" altLang="zh-CN" sz="2000" b="1" dirty="0">
                <a:solidFill>
                  <a:srgbClr val="124ACD"/>
                </a:solidFill>
                <a:latin typeface="Times New Roman" panose="02020603050405020304" pitchFamily="18" charset="0"/>
                <a:cs typeface="Times New Roman" panose="02020603050405020304" pitchFamily="18" charset="0"/>
              </a:rPr>
              <a:t>append</a:t>
            </a:r>
            <a:r>
              <a:rPr lang="zh-CN" altLang="en-US" sz="2000" b="1" dirty="0">
                <a:solidFill>
                  <a:srgbClr val="124ACD"/>
                </a:solidFill>
                <a:latin typeface="Times New Roman" panose="02020603050405020304" pitchFamily="18" charset="0"/>
                <a:cs typeface="Times New Roman" panose="02020603050405020304" pitchFamily="18" charset="0"/>
              </a:rPr>
              <a:t>、删除</a:t>
            </a:r>
            <a:r>
              <a:rPr lang="en-US" altLang="zh-CN" sz="2000" b="1" dirty="0">
                <a:solidFill>
                  <a:srgbClr val="124ACD"/>
                </a:solidFill>
                <a:latin typeface="Times New Roman" panose="02020603050405020304" pitchFamily="18" charset="0"/>
                <a:cs typeface="Times New Roman" panose="02020603050405020304" pitchFamily="18" charset="0"/>
              </a:rPr>
              <a:t>remove</a:t>
            </a:r>
            <a:r>
              <a:rPr lang="zh-CN" altLang="en-US" sz="2000" b="1" dirty="0">
                <a:solidFill>
                  <a:srgbClr val="124ACD"/>
                </a:solidFill>
                <a:latin typeface="Times New Roman" panose="02020603050405020304" pitchFamily="18" charset="0"/>
                <a:cs typeface="Times New Roman" panose="02020603050405020304" pitchFamily="18" charset="0"/>
              </a:rPr>
              <a:t>、分片）</a:t>
            </a:r>
          </a:p>
        </p:txBody>
      </p:sp>
      <p:sp>
        <p:nvSpPr>
          <p:cNvPr id="8" name="文本框 7"/>
          <p:cNvSpPr txBox="1"/>
          <p:nvPr/>
        </p:nvSpPr>
        <p:spPr>
          <a:xfrm>
            <a:off x="1309502" y="1714226"/>
            <a:ext cx="9972056" cy="96109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b="1" dirty="0">
                <a:solidFill>
                  <a:srgbClr val="124ACD"/>
                </a:solidFill>
                <a:latin typeface="Times New Roman" panose="02020603050405020304" pitchFamily="18" charset="0"/>
                <a:cs typeface="Times New Roman" panose="02020603050405020304" pitchFamily="18" charset="0"/>
              </a:rPr>
              <a:t>删除</a:t>
            </a:r>
            <a:r>
              <a:rPr lang="zh-CN" altLang="en-US" sz="2000" dirty="0">
                <a:solidFill>
                  <a:srgbClr val="124ACD"/>
                </a:solidFill>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remove(x)</a:t>
            </a:r>
            <a:r>
              <a:rPr lang="zh-CN" altLang="en-US" sz="2000" dirty="0">
                <a:latin typeface="Times New Roman" panose="02020603050405020304" pitchFamily="18" charset="0"/>
                <a:cs typeface="Times New Roman" panose="02020603050405020304" pitchFamily="18" charset="0"/>
              </a:rPr>
              <a:t>。它会删除</a:t>
            </a:r>
            <a:r>
              <a:rPr lang="en-US" altLang="zh-CN" sz="2000" dirty="0">
                <a:latin typeface="Times New Roman" panose="02020603050405020304" pitchFamily="18" charset="0"/>
                <a:cs typeface="Times New Roman" panose="02020603050405020304" pitchFamily="18" charset="0"/>
              </a:rPr>
              <a:t>L</a:t>
            </a:r>
            <a:r>
              <a:rPr lang="zh-CN" altLang="en-US" sz="2000" dirty="0">
                <a:latin typeface="Times New Roman" panose="02020603050405020304" pitchFamily="18" charset="0"/>
                <a:cs typeface="Times New Roman" panose="02020603050405020304" pitchFamily="18" charset="0"/>
              </a:rPr>
              <a:t>中第一次出现的</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。例如，我们想删除上述列表</a:t>
            </a:r>
            <a:r>
              <a:rPr lang="en-US" altLang="zh-CN" sz="2000" dirty="0">
                <a:latin typeface="Times New Roman" panose="02020603050405020304" pitchFamily="18" charset="0"/>
                <a:cs typeface="Times New Roman" panose="02020603050405020304" pitchFamily="18" charset="0"/>
              </a:rPr>
              <a:t>L</a:t>
            </a:r>
            <a:r>
              <a:rPr lang="zh-CN" altLang="en-US" sz="2000" dirty="0">
                <a:latin typeface="Times New Roman" panose="02020603050405020304" pitchFamily="18" charset="0"/>
                <a:cs typeface="Times New Roman" panose="02020603050405020304" pitchFamily="18" charset="0"/>
              </a:rPr>
              <a:t>中整数</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这个元素，如</a:t>
            </a:r>
            <a:r>
              <a:rPr lang="en-US" altLang="zh-CN" sz="2000" dirty="0">
                <a:latin typeface="Times New Roman" panose="02020603050405020304" pitchFamily="18" charset="0"/>
                <a:cs typeface="Times New Roman" panose="02020603050405020304" pitchFamily="18" charset="0"/>
              </a:rPr>
              <a:t>&lt;</a:t>
            </a:r>
            <a:r>
              <a:rPr lang="zh-CN" altLang="en-US" sz="2000" dirty="0">
                <a:latin typeface="Times New Roman" panose="02020603050405020304" pitchFamily="18" charset="0"/>
                <a:cs typeface="Times New Roman" panose="02020603050405020304" pitchFamily="18" charset="0"/>
              </a:rPr>
              <a:t>程序：删除序列元素</a:t>
            </a:r>
            <a:r>
              <a:rPr lang="en-US" altLang="zh-CN" sz="2000" dirty="0">
                <a:latin typeface="Times New Roman" panose="02020603050405020304" pitchFamily="18" charset="0"/>
                <a:cs typeface="Times New Roman" panose="02020603050405020304" pitchFamily="18" charset="0"/>
              </a:rPr>
              <a:t>&gt;</a:t>
            </a:r>
            <a:r>
              <a:rPr lang="zh-CN" altLang="en-US" sz="2000" dirty="0">
                <a:latin typeface="Times New Roman" panose="02020603050405020304" pitchFamily="18" charset="0"/>
                <a:cs typeface="Times New Roman" panose="02020603050405020304" pitchFamily="18" charset="0"/>
              </a:rPr>
              <a:t>所示。</a:t>
            </a:r>
            <a:endParaRPr lang="en-US" altLang="zh-CN" sz="2000" dirty="0">
              <a:latin typeface="Times New Roman" panose="02020603050405020304" pitchFamily="18" charset="0"/>
              <a:cs typeface="Times New Roman" panose="02020603050405020304" pitchFamily="18" charset="0"/>
            </a:endParaRPr>
          </a:p>
        </p:txBody>
      </p:sp>
      <p:sp>
        <p:nvSpPr>
          <p:cNvPr id="11" name="矩形 10"/>
          <p:cNvSpPr/>
          <p:nvPr/>
        </p:nvSpPr>
        <p:spPr>
          <a:xfrm>
            <a:off x="1358004" y="5070111"/>
            <a:ext cx="9923554" cy="961097"/>
          </a:xfrm>
          <a:prstGeom prst="rect">
            <a:avLst/>
          </a:prstGeom>
        </p:spPr>
        <p:txBody>
          <a:bodyPr wrap="square">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        可见，使用</a:t>
            </a:r>
            <a:r>
              <a:rPr lang="en-US" altLang="zh-CN" sz="2000" dirty="0">
                <a:latin typeface="Times New Roman" panose="02020603050405020304" pitchFamily="18" charset="0"/>
                <a:cs typeface="Times New Roman" panose="02020603050405020304" pitchFamily="18" charset="0"/>
              </a:rPr>
              <a:t>remove</a:t>
            </a:r>
            <a:r>
              <a:rPr lang="zh-CN" altLang="en-US" sz="2000" dirty="0">
                <a:latin typeface="Times New Roman" panose="02020603050405020304" pitchFamily="18" charset="0"/>
                <a:cs typeface="Times New Roman" panose="02020603050405020304" pitchFamily="18" charset="0"/>
              </a:rPr>
              <a:t>并不需要知道元素的具体位置，只要在列表中有该元素就行了；如果列表中没有这个元素，程序会报错。那么我们如何知道某元素在不在列表中呢？</a:t>
            </a:r>
          </a:p>
        </p:txBody>
      </p:sp>
      <p:sp>
        <p:nvSpPr>
          <p:cNvPr id="13" name="文本框 12"/>
          <p:cNvSpPr txBox="1"/>
          <p:nvPr/>
        </p:nvSpPr>
        <p:spPr>
          <a:xfrm>
            <a:off x="1902189" y="2776611"/>
            <a:ext cx="8786682" cy="2262158"/>
          </a:xfrm>
          <a:prstGeom prst="rect">
            <a:avLst/>
          </a:prstGeom>
          <a:solidFill>
            <a:schemeClr val="bg1">
              <a:lumMod val="95000"/>
            </a:schemeClr>
          </a:solidFill>
          <a:ln w="9525" cap="flat" cmpd="sng">
            <a:solidFill>
              <a:srgbClr val="FFC000"/>
            </a:solidFill>
            <a:prstDash val="solid"/>
            <a:miter/>
            <a:headEnd type="none" w="med" len="med"/>
            <a:tailEnd type="none" w="med" len="med"/>
          </a:ln>
        </p:spPr>
        <p:txBody>
          <a:bodyPr wrap="square" upright="1">
            <a:spAutoFit/>
          </a:bodyPr>
          <a:lstStyle/>
          <a:p>
            <a:pPr indent="133350" algn="just">
              <a:lnSpc>
                <a:spcPct val="150000"/>
              </a:lnSpc>
            </a:pPr>
            <a:r>
              <a:rPr lang="en-US" altLang="zh-CN" sz="1600" b="1" kern="100" dirty="0">
                <a:latin typeface="宋体" panose="02010600030101010101" pitchFamily="2" charset="-122"/>
                <a:cs typeface="Times New Roman" panose="02020603050405020304" pitchFamily="18" charset="0"/>
                <a:sym typeface="Times New Roman" panose="02020603050405020304"/>
              </a:rPr>
              <a:t>#&lt;</a:t>
            </a:r>
            <a:r>
              <a:rPr lang="zh-CN" altLang="en-US" sz="1600" b="1" kern="100" dirty="0">
                <a:latin typeface="宋体" panose="02010600030101010101" pitchFamily="2" charset="-122"/>
                <a:cs typeface="Times New Roman" panose="02020603050405020304" pitchFamily="18" charset="0"/>
                <a:sym typeface="Times New Roman" panose="02020603050405020304"/>
              </a:rPr>
              <a:t>程序：删除序列元素</a:t>
            </a:r>
            <a:r>
              <a:rPr lang="en-US" altLang="zh-CN" sz="1600" b="1" kern="100" dirty="0">
                <a:latin typeface="宋体" panose="02010600030101010101" pitchFamily="2" charset="-122"/>
                <a:cs typeface="Times New Roman" panose="02020603050405020304" pitchFamily="18" charset="0"/>
                <a:sym typeface="Times New Roman" panose="02020603050405020304"/>
              </a:rPr>
              <a:t>&gt;</a:t>
            </a:r>
          </a:p>
          <a:p>
            <a:pPr indent="133350" algn="just">
              <a:lnSpc>
                <a:spcPct val="150000"/>
              </a:lnSpc>
            </a:pPr>
            <a:r>
              <a:rPr lang="en-US" sz="1600" kern="100" dirty="0">
                <a:latin typeface="宋体" panose="02010600030101010101" pitchFamily="2" charset="-122"/>
                <a:ea typeface="宋体" panose="02010600030101010101" pitchFamily="2" charset="-122"/>
                <a:cs typeface="Times New Roman" panose="02020603050405020304" pitchFamily="18" charset="0"/>
                <a:sym typeface="Times New Roman" panose="02020603050405020304"/>
              </a:rPr>
              <a:t>L = [1,1.3,"2","China",["</a:t>
            </a:r>
            <a:r>
              <a:rPr lang="en-US" sz="1600" kern="100" dirty="0" err="1">
                <a:latin typeface="宋体" panose="02010600030101010101" pitchFamily="2" charset="-122"/>
                <a:ea typeface="宋体" panose="02010600030101010101" pitchFamily="2" charset="-122"/>
                <a:cs typeface="Times New Roman" panose="02020603050405020304" pitchFamily="18" charset="0"/>
                <a:sym typeface="Times New Roman" panose="02020603050405020304"/>
              </a:rPr>
              <a:t>I","am","another","list</a:t>
            </a:r>
            <a:r>
              <a:rPr lang="en-US" sz="1600" kern="100" dirty="0">
                <a:latin typeface="宋体" panose="02010600030101010101" pitchFamily="2" charset="-122"/>
                <a:ea typeface="宋体" panose="02010600030101010101" pitchFamily="2" charset="-122"/>
                <a:cs typeface="Times New Roman" panose="02020603050405020304" pitchFamily="18" charset="0"/>
                <a:sym typeface="Times New Roman" panose="02020603050405020304"/>
              </a:rPr>
              <a:t>"]]</a:t>
            </a:r>
          </a:p>
          <a:p>
            <a:pPr indent="133350" algn="just">
              <a:lnSpc>
                <a:spcPct val="150000"/>
              </a:lnSpc>
            </a:pPr>
            <a:r>
              <a:rPr lang="en-US" sz="1600" kern="100" dirty="0" err="1">
                <a:latin typeface="宋体" panose="02010600030101010101" pitchFamily="2" charset="-122"/>
                <a:ea typeface="宋体" panose="02010600030101010101" pitchFamily="2" charset="-122"/>
                <a:cs typeface="Times New Roman" panose="02020603050405020304" pitchFamily="18" charset="0"/>
                <a:sym typeface="Times New Roman" panose="02020603050405020304"/>
              </a:rPr>
              <a:t>L.remove</a:t>
            </a:r>
            <a:r>
              <a:rPr lang="en-US" sz="1600" kern="100" dirty="0">
                <a:latin typeface="宋体" panose="02010600030101010101" pitchFamily="2" charset="-122"/>
                <a:ea typeface="宋体" panose="02010600030101010101" pitchFamily="2" charset="-122"/>
                <a:cs typeface="Times New Roman" panose="02020603050405020304" pitchFamily="18" charset="0"/>
                <a:sym typeface="Times New Roman" panose="02020603050405020304"/>
              </a:rPr>
              <a:t>(1)   </a:t>
            </a:r>
          </a:p>
          <a:p>
            <a:pPr indent="133350" algn="just">
              <a:lnSpc>
                <a:spcPct val="150000"/>
              </a:lnSpc>
            </a:pPr>
            <a:r>
              <a:rPr lang="en-US" altLang="zh-CN" sz="1600" kern="100" dirty="0">
                <a:latin typeface="宋体" panose="02010600030101010101" pitchFamily="2" charset="-122"/>
                <a:ea typeface="宋体" panose="02010600030101010101" pitchFamily="2" charset="-122"/>
                <a:cs typeface="Times New Roman" panose="02020603050405020304" pitchFamily="18" charset="0"/>
                <a:sym typeface="Times New Roman" panose="02020603050405020304"/>
              </a:rPr>
              <a:t>#</a:t>
            </a:r>
            <a:r>
              <a:rPr lang="zh-CN" altLang="en-US" sz="1600" kern="100" dirty="0">
                <a:latin typeface="宋体" panose="02010600030101010101" pitchFamily="2" charset="-122"/>
                <a:cs typeface="Times New Roman" panose="02020603050405020304" pitchFamily="18" charset="0"/>
                <a:sym typeface="Times New Roman" panose="02020603050405020304"/>
              </a:rPr>
              <a:t>输出结果为：</a:t>
            </a:r>
            <a:r>
              <a:rPr lang="en-US" altLang="zh-CN" sz="1600" kern="100" dirty="0">
                <a:latin typeface="宋体" panose="02010600030101010101" pitchFamily="2" charset="-122"/>
                <a:cs typeface="Times New Roman" panose="02020603050405020304" pitchFamily="18" charset="0"/>
                <a:sym typeface="Times New Roman" panose="02020603050405020304"/>
              </a:rPr>
              <a:t>[1.3,"2","China",["</a:t>
            </a:r>
            <a:r>
              <a:rPr lang="en-US" altLang="zh-CN" sz="1600" kern="100" dirty="0" err="1">
                <a:latin typeface="宋体" panose="02010600030101010101" pitchFamily="2" charset="-122"/>
                <a:cs typeface="Times New Roman" panose="02020603050405020304" pitchFamily="18" charset="0"/>
                <a:sym typeface="Times New Roman" panose="02020603050405020304"/>
              </a:rPr>
              <a:t>I","am","another","list</a:t>
            </a:r>
            <a:r>
              <a:rPr lang="en-US" altLang="zh-CN" sz="1600" kern="100" dirty="0">
                <a:latin typeface="宋体" panose="02010600030101010101" pitchFamily="2" charset="-122"/>
                <a:cs typeface="Times New Roman" panose="02020603050405020304" pitchFamily="18" charset="0"/>
                <a:sym typeface="Times New Roman" panose="02020603050405020304"/>
              </a:rPr>
              <a:t>"]]</a:t>
            </a:r>
            <a:endParaRPr lang="en-US" sz="1600" kern="100" dirty="0">
              <a:latin typeface="宋体" panose="02010600030101010101" pitchFamily="2" charset="-122"/>
              <a:ea typeface="宋体" panose="02010600030101010101" pitchFamily="2" charset="-122"/>
              <a:cs typeface="Times New Roman" panose="02020603050405020304" pitchFamily="18" charset="0"/>
              <a:sym typeface="Times New Roman" panose="02020603050405020304"/>
            </a:endParaRPr>
          </a:p>
          <a:p>
            <a:pPr indent="133350" algn="just">
              <a:lnSpc>
                <a:spcPct val="150000"/>
              </a:lnSpc>
            </a:pPr>
            <a:r>
              <a:rPr lang="en-US" sz="1600" kern="100" dirty="0">
                <a:latin typeface="宋体" panose="02010600030101010101" pitchFamily="2" charset="-122"/>
                <a:ea typeface="宋体" panose="02010600030101010101" pitchFamily="2" charset="-122"/>
                <a:cs typeface="Times New Roman" panose="02020603050405020304" pitchFamily="18" charset="0"/>
                <a:sym typeface="Times New Roman" panose="02020603050405020304"/>
              </a:rPr>
              <a:t>print(L)</a:t>
            </a:r>
          </a:p>
          <a:p>
            <a:pPr indent="133350" algn="just">
              <a:lnSpc>
                <a:spcPct val="150000"/>
              </a:lnSpc>
            </a:pPr>
            <a:r>
              <a:rPr lang="en-US" sz="1600" kern="100" dirty="0">
                <a:latin typeface="宋体" panose="02010600030101010101" pitchFamily="2" charset="-122"/>
                <a:ea typeface="宋体" panose="02010600030101010101" pitchFamily="2" charset="-122"/>
                <a:cs typeface="Times New Roman" panose="02020603050405020304" pitchFamily="18" charset="0"/>
                <a:sym typeface="Times New Roman" panose="02020603050405020304"/>
              </a:rPr>
              <a:t>#</a:t>
            </a:r>
            <a:r>
              <a:rPr lang="en-US" sz="1600" kern="100" dirty="0" err="1">
                <a:latin typeface="宋体" panose="02010600030101010101" pitchFamily="2" charset="-122"/>
                <a:ea typeface="宋体" panose="02010600030101010101" pitchFamily="2" charset="-122"/>
                <a:cs typeface="Times New Roman" panose="02020603050405020304" pitchFamily="18" charset="0"/>
                <a:sym typeface="Times New Roman" panose="02020603050405020304"/>
              </a:rPr>
              <a:t>L.remove</a:t>
            </a:r>
            <a:r>
              <a:rPr lang="en-US" sz="1600" kern="100" dirty="0">
                <a:latin typeface="宋体" panose="02010600030101010101" pitchFamily="2" charset="-122"/>
                <a:ea typeface="宋体" panose="02010600030101010101" pitchFamily="2" charset="-122"/>
                <a:cs typeface="Times New Roman" panose="02020603050405020304" pitchFamily="18" charset="0"/>
                <a:sym typeface="Times New Roman" panose="02020603050405020304"/>
              </a:rPr>
              <a:t>(3)   #</a:t>
            </a:r>
            <a:r>
              <a:rPr lang="zh-CN" altLang="en-US" sz="1600" kern="100" dirty="0">
                <a:latin typeface="宋体" panose="02010600030101010101" pitchFamily="2" charset="-122"/>
                <a:cs typeface="Times New Roman" panose="02020603050405020304" pitchFamily="18" charset="0"/>
                <a:sym typeface="Times New Roman" panose="02020603050405020304"/>
              </a:rPr>
              <a:t>报错</a:t>
            </a:r>
          </a:p>
        </p:txBody>
      </p:sp>
    </p:spTree>
    <p:extLst>
      <p:ext uri="{BB962C8B-B14F-4D97-AF65-F5344CB8AC3E}">
        <p14:creationId xmlns:p14="http://schemas.microsoft.com/office/powerpoint/2010/main" val="31741404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1.4.2 </a:t>
            </a:r>
            <a:r>
              <a:rPr lang="zh-CN" altLang="en-US" dirty="0">
                <a:solidFill>
                  <a:srgbClr val="C00000"/>
                </a:solidFill>
                <a:sym typeface="+mn-ea"/>
              </a:rPr>
              <a:t>列表（</a:t>
            </a:r>
            <a:r>
              <a:rPr lang="en-US" altLang="zh-CN" dirty="0">
                <a:solidFill>
                  <a:srgbClr val="C00000"/>
                </a:solidFill>
                <a:sym typeface="+mn-ea"/>
              </a:rPr>
              <a:t>List</a:t>
            </a:r>
            <a:r>
              <a:rPr lang="zh-CN" altLang="en-US" dirty="0">
                <a:solidFill>
                  <a:srgbClr val="C00000"/>
                </a:solidFill>
                <a:sym typeface="+mn-ea"/>
              </a:rPr>
              <a:t>）</a:t>
            </a:r>
            <a:endParaRPr lang="zh-CN" altLang="en-US" dirty="0">
              <a:solidFill>
                <a:srgbClr val="C00000"/>
              </a:solidFill>
            </a:endParaRPr>
          </a:p>
        </p:txBody>
      </p:sp>
      <p:sp>
        <p:nvSpPr>
          <p:cNvPr id="11" name="矩形 10"/>
          <p:cNvSpPr/>
          <p:nvPr/>
        </p:nvSpPr>
        <p:spPr>
          <a:xfrm>
            <a:off x="1166340" y="4319504"/>
            <a:ext cx="9859319" cy="1884618"/>
          </a:xfrm>
          <a:prstGeom prst="rect">
            <a:avLst/>
          </a:prstGeom>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由上例可见，”</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China”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确实在列表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中，但是”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明明在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中为什么会输出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False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呢？原因很简单，”</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的子列表中，而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只判断该元素是否为列表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中的元素却不会继续判断元素是否在子列表中，所以如果我们想判断”</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在不在子列表中，只能用”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 in L[4]</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。借助</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操作符，我们还可以用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not in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判断某个元素是否不在序列中。</a:t>
            </a:r>
          </a:p>
        </p:txBody>
      </p:sp>
      <p:grpSp>
        <p:nvGrpSpPr>
          <p:cNvPr id="3" name="组合 2"/>
          <p:cNvGrpSpPr/>
          <p:nvPr/>
        </p:nvGrpSpPr>
        <p:grpSpPr>
          <a:xfrm>
            <a:off x="1255985" y="926593"/>
            <a:ext cx="9550560" cy="3139700"/>
            <a:chOff x="978894" y="919136"/>
            <a:chExt cx="7886700" cy="3139700"/>
          </a:xfrm>
        </p:grpSpPr>
        <p:sp>
          <p:nvSpPr>
            <p:cNvPr id="8" name="文本框 7"/>
            <p:cNvSpPr txBox="1"/>
            <p:nvPr/>
          </p:nvSpPr>
          <p:spPr>
            <a:xfrm>
              <a:off x="978894" y="919136"/>
              <a:ext cx="7886700" cy="961097"/>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        我们可以利用成员关系操作符</a:t>
              </a:r>
              <a:r>
                <a:rPr lang="en-US" altLang="zh-CN" sz="2000" dirty="0">
                  <a:latin typeface="Times New Roman" panose="02020603050405020304" pitchFamily="18" charset="0"/>
                  <a:cs typeface="Times New Roman" panose="02020603050405020304" pitchFamily="18" charset="0"/>
                </a:rPr>
                <a:t>in</a:t>
              </a:r>
              <a:r>
                <a:rPr lang="zh-CN" altLang="en-US" sz="2000" dirty="0">
                  <a:latin typeface="Times New Roman" panose="02020603050405020304" pitchFamily="18" charset="0"/>
                  <a:cs typeface="Times New Roman" panose="02020603050405020304" pitchFamily="18" charset="0"/>
                </a:rPr>
                <a:t>判断某个元素在不在列表当中，如果在则返回</a:t>
              </a:r>
              <a:r>
                <a:rPr lang="en-US" altLang="zh-CN" sz="2000" dirty="0">
                  <a:latin typeface="Times New Roman" panose="02020603050405020304" pitchFamily="18" charset="0"/>
                  <a:cs typeface="Times New Roman" panose="02020603050405020304" pitchFamily="18" charset="0"/>
                </a:rPr>
                <a:t>True</a:t>
              </a:r>
              <a:r>
                <a:rPr lang="zh-CN" altLang="en-US" sz="2000" dirty="0">
                  <a:latin typeface="Times New Roman" panose="02020603050405020304" pitchFamily="18" charset="0"/>
                  <a:cs typeface="Times New Roman" panose="02020603050405020304" pitchFamily="18" charset="0"/>
                </a:rPr>
                <a:t>，否则返回</a:t>
              </a:r>
              <a:r>
                <a:rPr lang="en-US" altLang="zh-CN" sz="2000" dirty="0">
                  <a:latin typeface="Times New Roman" panose="02020603050405020304" pitchFamily="18" charset="0"/>
                  <a:cs typeface="Times New Roman" panose="02020603050405020304" pitchFamily="18" charset="0"/>
                </a:rPr>
                <a:t>False</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
          <p:nvSpPr>
            <p:cNvPr id="13" name="文本框 12"/>
            <p:cNvSpPr txBox="1"/>
            <p:nvPr/>
          </p:nvSpPr>
          <p:spPr>
            <a:xfrm>
              <a:off x="1201888" y="2981618"/>
              <a:ext cx="7440711" cy="1077218"/>
            </a:xfrm>
            <a:prstGeom prst="rect">
              <a:avLst/>
            </a:prstGeom>
            <a:solidFill>
              <a:schemeClr val="bg1">
                <a:lumMod val="95000"/>
              </a:schemeClr>
            </a:solidFill>
            <a:ln w="9525" cap="flat" cmpd="sng">
              <a:solidFill>
                <a:srgbClr val="FFC000"/>
              </a:solidFill>
              <a:prstDash val="solid"/>
              <a:miter/>
              <a:headEnd type="none" w="med" len="med"/>
              <a:tailEnd type="none" w="med" len="med"/>
            </a:ln>
          </p:spPr>
          <p:txBody>
            <a:bodyPr wrap="square" upright="1">
              <a:spAutoFit/>
            </a:bodyPr>
            <a:lstStyle/>
            <a:p>
              <a:pPr indent="133350" algn="just"/>
              <a:r>
                <a:rPr lang="en-US" altLang="zh-CN" sz="1600" b="1" kern="100" dirty="0">
                  <a:latin typeface="宋体" panose="02010600030101010101" pitchFamily="2" charset="-122"/>
                  <a:cs typeface="Times New Roman" panose="02020603050405020304" pitchFamily="18" charset="0"/>
                  <a:sym typeface="Times New Roman" panose="02020603050405020304"/>
                </a:rPr>
                <a:t>#&lt;</a:t>
              </a:r>
              <a:r>
                <a:rPr lang="zh-CN" altLang="en-US" sz="1600" b="1" kern="100" dirty="0">
                  <a:latin typeface="宋体" panose="02010600030101010101" pitchFamily="2" charset="-122"/>
                  <a:cs typeface="Times New Roman" panose="02020603050405020304" pitchFamily="18" charset="0"/>
                  <a:sym typeface="Times New Roman" panose="02020603050405020304"/>
                </a:rPr>
                <a:t>程序：判断元素在不在序列中</a:t>
              </a:r>
              <a:r>
                <a:rPr lang="en-US" altLang="zh-CN" sz="1600" b="1" kern="100" dirty="0">
                  <a:latin typeface="宋体" panose="02010600030101010101" pitchFamily="2" charset="-122"/>
                  <a:cs typeface="Times New Roman" panose="02020603050405020304" pitchFamily="18" charset="0"/>
                  <a:sym typeface="Times New Roman" panose="02020603050405020304"/>
                </a:rPr>
                <a:t>&gt;</a:t>
              </a:r>
            </a:p>
            <a:p>
              <a:pPr indent="133350" algn="just"/>
              <a:r>
                <a:rPr lang="en-US" sz="1600" kern="100" dirty="0">
                  <a:latin typeface="宋体" panose="02010600030101010101" pitchFamily="2" charset="-122"/>
                  <a:ea typeface="宋体" panose="02010600030101010101" pitchFamily="2" charset="-122"/>
                  <a:cs typeface="Times New Roman" panose="02020603050405020304" pitchFamily="18" charset="0"/>
                  <a:sym typeface="Times New Roman" panose="02020603050405020304"/>
                </a:rPr>
                <a:t>L = [1,1.3,"2","China",["</a:t>
              </a:r>
              <a:r>
                <a:rPr lang="en-US" sz="1600" kern="100" dirty="0" err="1">
                  <a:latin typeface="宋体" panose="02010600030101010101" pitchFamily="2" charset="-122"/>
                  <a:ea typeface="宋体" panose="02010600030101010101" pitchFamily="2" charset="-122"/>
                  <a:cs typeface="Times New Roman" panose="02020603050405020304" pitchFamily="18" charset="0"/>
                  <a:sym typeface="Times New Roman" panose="02020603050405020304"/>
                </a:rPr>
                <a:t>I","am","another","list</a:t>
              </a:r>
              <a:r>
                <a:rPr lang="en-US" sz="1600" kern="100" dirty="0">
                  <a:latin typeface="宋体" panose="02010600030101010101" pitchFamily="2" charset="-122"/>
                  <a:ea typeface="宋体" panose="02010600030101010101" pitchFamily="2" charset="-122"/>
                  <a:cs typeface="Times New Roman" panose="02020603050405020304" pitchFamily="18" charset="0"/>
                  <a:sym typeface="Times New Roman" panose="02020603050405020304"/>
                </a:rPr>
                <a:t>"]]</a:t>
              </a:r>
            </a:p>
            <a:p>
              <a:pPr indent="133350" algn="just"/>
              <a:r>
                <a:rPr lang="en-US" sz="1600" kern="100" dirty="0">
                  <a:latin typeface="宋体" panose="02010600030101010101" pitchFamily="2" charset="-122"/>
                  <a:ea typeface="宋体" panose="02010600030101010101" pitchFamily="2" charset="-122"/>
                  <a:cs typeface="Times New Roman" panose="02020603050405020304" pitchFamily="18" charset="0"/>
                  <a:sym typeface="Times New Roman" panose="02020603050405020304"/>
                </a:rPr>
                <a:t>print("China" in L)       #</a:t>
              </a:r>
              <a:r>
                <a:rPr lang="zh-CN" altLang="en-US" sz="1600" kern="100" dirty="0">
                  <a:latin typeface="宋体" panose="02010600030101010101" pitchFamily="2" charset="-122"/>
                  <a:cs typeface="Times New Roman" panose="02020603050405020304" pitchFamily="18" charset="0"/>
                  <a:sym typeface="Times New Roman" panose="02020603050405020304"/>
                </a:rPr>
                <a:t>输出为</a:t>
              </a:r>
              <a:r>
                <a:rPr lang="en-US" sz="1600" kern="100" dirty="0">
                  <a:latin typeface="宋体" panose="02010600030101010101" pitchFamily="2" charset="-122"/>
                  <a:ea typeface="宋体" panose="02010600030101010101" pitchFamily="2" charset="-122"/>
                  <a:cs typeface="Times New Roman" panose="02020603050405020304" pitchFamily="18" charset="0"/>
                  <a:sym typeface="Times New Roman" panose="02020603050405020304"/>
                </a:rPr>
                <a:t>True</a:t>
              </a:r>
            </a:p>
            <a:p>
              <a:pPr indent="133350" algn="just"/>
              <a:r>
                <a:rPr lang="en-US" sz="1600" kern="100" dirty="0">
                  <a:latin typeface="宋体" panose="02010600030101010101" pitchFamily="2" charset="-122"/>
                  <a:ea typeface="宋体" panose="02010600030101010101" pitchFamily="2" charset="-122"/>
                  <a:cs typeface="Times New Roman" panose="02020603050405020304" pitchFamily="18" charset="0"/>
                  <a:sym typeface="Times New Roman" panose="02020603050405020304"/>
                </a:rPr>
                <a:t>print("I" in L)			#</a:t>
              </a:r>
              <a:r>
                <a:rPr lang="zh-CN" altLang="en-US" sz="1600" kern="100" dirty="0">
                  <a:latin typeface="宋体" panose="02010600030101010101" pitchFamily="2" charset="-122"/>
                  <a:cs typeface="Times New Roman" panose="02020603050405020304" pitchFamily="18" charset="0"/>
                  <a:sym typeface="Times New Roman" panose="02020603050405020304"/>
                </a:rPr>
                <a:t>输出为</a:t>
              </a:r>
              <a:r>
                <a:rPr lang="en-US" sz="1600" kern="100" dirty="0">
                  <a:latin typeface="宋体" panose="02010600030101010101" pitchFamily="2" charset="-122"/>
                  <a:ea typeface="宋体" panose="02010600030101010101" pitchFamily="2" charset="-122"/>
                  <a:cs typeface="Times New Roman" panose="02020603050405020304" pitchFamily="18" charset="0"/>
                  <a:sym typeface="Times New Roman" panose="02020603050405020304"/>
                </a:rPr>
                <a:t>False</a:t>
              </a:r>
            </a:p>
          </p:txBody>
        </p:sp>
        <p:sp>
          <p:nvSpPr>
            <p:cNvPr id="9" name="文本框 8"/>
            <p:cNvSpPr txBox="1"/>
            <p:nvPr/>
          </p:nvSpPr>
          <p:spPr>
            <a:xfrm>
              <a:off x="978894" y="1823154"/>
              <a:ext cx="7886700" cy="961097"/>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        如上例，我们想判断”</a:t>
              </a:r>
              <a:r>
                <a:rPr lang="en-US" altLang="zh-CN" sz="2000" dirty="0">
                  <a:latin typeface="Times New Roman" panose="02020603050405020304" pitchFamily="18" charset="0"/>
                  <a:cs typeface="Times New Roman" panose="02020603050405020304" pitchFamily="18" charset="0"/>
                </a:rPr>
                <a:t>China”</a:t>
              </a:r>
              <a:r>
                <a:rPr lang="zh-CN" altLang="en-US" sz="2000" dirty="0">
                  <a:latin typeface="Times New Roman" panose="02020603050405020304" pitchFamily="18" charset="0"/>
                  <a:cs typeface="Times New Roman" panose="02020603050405020304" pitchFamily="18" charset="0"/>
                </a:rPr>
                <a:t>是否在列表</a:t>
              </a:r>
              <a:r>
                <a:rPr lang="en-US" altLang="zh-CN" sz="2000" dirty="0">
                  <a:latin typeface="Times New Roman" panose="02020603050405020304" pitchFamily="18" charset="0"/>
                  <a:cs typeface="Times New Roman" panose="02020603050405020304" pitchFamily="18" charset="0"/>
                </a:rPr>
                <a:t>L</a:t>
              </a:r>
              <a:r>
                <a:rPr lang="zh-CN" altLang="en-US" sz="2000" dirty="0">
                  <a:latin typeface="Times New Roman" panose="02020603050405020304" pitchFamily="18" charset="0"/>
                  <a:cs typeface="Times New Roman" panose="02020603050405020304" pitchFamily="18" charset="0"/>
                </a:rPr>
                <a:t>中，</a:t>
              </a:r>
              <a:r>
                <a:rPr lang="en-US" altLang="zh-CN" sz="2000" dirty="0">
                  <a:latin typeface="Times New Roman" panose="02020603050405020304" pitchFamily="18" charset="0"/>
                  <a:cs typeface="Times New Roman" panose="02020603050405020304" pitchFamily="18" charset="0"/>
                </a:rPr>
                <a:t>&lt;</a:t>
              </a:r>
              <a:r>
                <a:rPr lang="zh-CN" altLang="en-US" sz="2000" dirty="0">
                  <a:latin typeface="Times New Roman" panose="02020603050405020304" pitchFamily="18" charset="0"/>
                  <a:cs typeface="Times New Roman" panose="02020603050405020304" pitchFamily="18" charset="0"/>
                </a:rPr>
                <a:t>程序：判断元素在不在序列中</a:t>
              </a:r>
              <a:r>
                <a:rPr lang="en-US" altLang="zh-CN" sz="2000" dirty="0">
                  <a:latin typeface="Times New Roman" panose="02020603050405020304" pitchFamily="18" charset="0"/>
                  <a:cs typeface="Times New Roman" panose="02020603050405020304" pitchFamily="18" charset="0"/>
                </a:rPr>
                <a:t>&gt;</a:t>
              </a:r>
              <a:r>
                <a:rPr lang="zh-CN" altLang="en-US" sz="2000" dirty="0">
                  <a:latin typeface="Times New Roman" panose="02020603050405020304" pitchFamily="18" charset="0"/>
                  <a:cs typeface="Times New Roman" panose="02020603050405020304" pitchFamily="18" charset="0"/>
                </a:rPr>
                <a:t>所示。</a:t>
              </a:r>
            </a:p>
          </p:txBody>
        </p:sp>
      </p:grpSp>
    </p:spTree>
    <p:extLst>
      <p:ext uri="{BB962C8B-B14F-4D97-AF65-F5344CB8AC3E}">
        <p14:creationId xmlns:p14="http://schemas.microsoft.com/office/powerpoint/2010/main" val="37551972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1.4.2 </a:t>
            </a:r>
            <a:r>
              <a:rPr lang="zh-CN" altLang="en-US" dirty="0">
                <a:solidFill>
                  <a:srgbClr val="C00000"/>
                </a:solidFill>
                <a:sym typeface="+mn-ea"/>
              </a:rPr>
              <a:t>列表（</a:t>
            </a:r>
            <a:r>
              <a:rPr lang="en-US" altLang="zh-CN" dirty="0">
                <a:solidFill>
                  <a:srgbClr val="C00000"/>
                </a:solidFill>
                <a:sym typeface="+mn-ea"/>
              </a:rPr>
              <a:t>List</a:t>
            </a:r>
            <a:r>
              <a:rPr lang="zh-CN" altLang="en-US" dirty="0">
                <a:solidFill>
                  <a:srgbClr val="C00000"/>
                </a:solidFill>
                <a:sym typeface="+mn-ea"/>
              </a:rPr>
              <a:t>）</a:t>
            </a:r>
            <a:endParaRPr lang="zh-CN" altLang="en-US" dirty="0">
              <a:solidFill>
                <a:srgbClr val="C00000"/>
              </a:solidFill>
            </a:endParaRPr>
          </a:p>
        </p:txBody>
      </p:sp>
      <p:grpSp>
        <p:nvGrpSpPr>
          <p:cNvPr id="3" name="组合 2"/>
          <p:cNvGrpSpPr/>
          <p:nvPr/>
        </p:nvGrpSpPr>
        <p:grpSpPr>
          <a:xfrm>
            <a:off x="1701387" y="1151316"/>
            <a:ext cx="8337963" cy="1222819"/>
            <a:chOff x="527631" y="1098998"/>
            <a:chExt cx="8337963" cy="1222819"/>
          </a:xfrm>
        </p:grpSpPr>
        <p:sp>
          <p:nvSpPr>
            <p:cNvPr id="8" name="文本框 7"/>
            <p:cNvSpPr txBox="1"/>
            <p:nvPr/>
          </p:nvSpPr>
          <p:spPr>
            <a:xfrm>
              <a:off x="527631" y="1098998"/>
              <a:ext cx="7886700" cy="499432"/>
            </a:xfrm>
            <a:prstGeom prst="rect">
              <a:avLst/>
            </a:prstGeom>
            <a:noFill/>
          </p:spPr>
          <p:txBody>
            <a:bodyPr wrap="square" rtlCol="0">
              <a:spAutoFit/>
            </a:bodyPr>
            <a:lstStyle/>
            <a:p>
              <a:pPr>
                <a:lnSpc>
                  <a:spcPct val="150000"/>
                </a:lnSpc>
              </a:pPr>
              <a:r>
                <a:rPr lang="zh-CN" altLang="en-US" sz="2000" b="1" dirty="0">
                  <a:solidFill>
                    <a:srgbClr val="124ACD"/>
                  </a:solidFill>
                  <a:latin typeface="+mn-ea"/>
                </a:rPr>
                <a:t>练习题</a:t>
              </a:r>
              <a:r>
                <a:rPr lang="en-US" altLang="zh-CN" sz="2000" b="1" dirty="0">
                  <a:solidFill>
                    <a:srgbClr val="124ACD"/>
                  </a:solidFill>
                  <a:latin typeface="+mn-ea"/>
                </a:rPr>
                <a:t>1.4.3:</a:t>
              </a:r>
              <a:r>
                <a:rPr lang="zh-CN" altLang="en-US" sz="2000" dirty="0">
                  <a:latin typeface="Times New Roman" panose="02020603050405020304" pitchFamily="18" charset="0"/>
                  <a:cs typeface="Times New Roman" panose="02020603050405020304" pitchFamily="18" charset="0"/>
                </a:rPr>
                <a:t>如果列表中有多个</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，想要把它们全部移除应该怎么做？</a:t>
              </a:r>
              <a:endParaRPr lang="en-US" altLang="zh-CN" sz="20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978894" y="1823154"/>
              <a:ext cx="7886700" cy="498663"/>
            </a:xfrm>
            <a:prstGeom prst="rect">
              <a:avLst/>
            </a:prstGeom>
            <a:noFill/>
          </p:spPr>
          <p:txBody>
            <a:bodyPr wrap="square" rtlCol="0">
              <a:spAutoFit/>
            </a:bodyPr>
            <a:lstStyle/>
            <a:p>
              <a:pPr>
                <a:lnSpc>
                  <a:spcPct val="150000"/>
                </a:lnSpc>
              </a:pPr>
              <a:endParaRPr lang="zh-CN" altLang="en-US" sz="2000" dirty="0">
                <a:latin typeface="Times New Roman" panose="02020603050405020304" pitchFamily="18" charset="0"/>
                <a:cs typeface="Times New Roman" panose="02020603050405020304" pitchFamily="18" charset="0"/>
              </a:endParaRPr>
            </a:p>
          </p:txBody>
        </p:sp>
      </p:grpSp>
      <p:sp>
        <p:nvSpPr>
          <p:cNvPr id="10" name="文本框 9"/>
          <p:cNvSpPr txBox="1"/>
          <p:nvPr/>
        </p:nvSpPr>
        <p:spPr>
          <a:xfrm>
            <a:off x="1540992" y="2199566"/>
            <a:ext cx="7886700" cy="961289"/>
          </a:xfrm>
          <a:prstGeom prst="rect">
            <a:avLst/>
          </a:prstGeom>
          <a:noFill/>
        </p:spPr>
        <p:txBody>
          <a:bodyPr wrap="square" rtlCol="0">
            <a:spAutoFit/>
          </a:bodyPr>
          <a:lstStyle/>
          <a:p>
            <a:pPr>
              <a:lnSpc>
                <a:spcPct val="150000"/>
              </a:lnSpc>
            </a:pPr>
            <a:r>
              <a:rPr lang="en-US" altLang="zh-CN" sz="2000" b="1" dirty="0">
                <a:solidFill>
                  <a:srgbClr val="124ACD"/>
                </a:solidFill>
                <a:latin typeface="+mn-ea"/>
              </a:rPr>
              <a:t>【</a:t>
            </a:r>
            <a:r>
              <a:rPr lang="zh-CN" altLang="en-US" sz="2000" b="1" dirty="0">
                <a:solidFill>
                  <a:srgbClr val="124ACD"/>
                </a:solidFill>
                <a:latin typeface="+mn-ea"/>
              </a:rPr>
              <a:t>解题思路</a:t>
            </a:r>
            <a:r>
              <a:rPr lang="en-US" altLang="zh-CN" sz="2000" b="1" dirty="0">
                <a:solidFill>
                  <a:srgbClr val="124ACD"/>
                </a:solidFill>
                <a:latin typeface="+mn-ea"/>
              </a:rPr>
              <a:t>】</a:t>
            </a:r>
            <a:r>
              <a:rPr lang="zh-CN" altLang="en-US" sz="2000" dirty="0">
                <a:latin typeface="+mn-ea"/>
              </a:rPr>
              <a:t>利用成员关系操作符</a:t>
            </a:r>
            <a:r>
              <a:rPr lang="en-US" altLang="zh-CN" sz="2000" dirty="0">
                <a:latin typeface="+mn-ea"/>
              </a:rPr>
              <a:t>in</a:t>
            </a:r>
            <a:r>
              <a:rPr lang="zh-CN" altLang="en-US" sz="2000" dirty="0">
                <a:latin typeface="+mn-ea"/>
              </a:rPr>
              <a:t>判断元素</a:t>
            </a:r>
            <a:r>
              <a:rPr lang="en-US" altLang="zh-CN" sz="2000" dirty="0">
                <a:latin typeface="+mn-ea"/>
              </a:rPr>
              <a:t>1</a:t>
            </a:r>
            <a:r>
              <a:rPr lang="zh-CN" altLang="en-US" sz="2000" dirty="0">
                <a:latin typeface="+mn-ea"/>
              </a:rPr>
              <a:t>是否在列表中，若在则用</a:t>
            </a:r>
            <a:r>
              <a:rPr lang="en-US" altLang="zh-CN" sz="2000" dirty="0">
                <a:latin typeface="+mn-ea"/>
              </a:rPr>
              <a:t>remove</a:t>
            </a:r>
            <a:r>
              <a:rPr lang="zh-CN" altLang="en-US" sz="2000" dirty="0">
                <a:latin typeface="+mn-ea"/>
              </a:rPr>
              <a:t>函数移除，继续判断，直到元素</a:t>
            </a:r>
            <a:r>
              <a:rPr lang="en-US" altLang="zh-CN" sz="2000" dirty="0">
                <a:latin typeface="+mn-ea"/>
              </a:rPr>
              <a:t>1</a:t>
            </a:r>
            <a:r>
              <a:rPr lang="zh-CN" altLang="en-US" sz="2000" dirty="0">
                <a:latin typeface="+mn-ea"/>
              </a:rPr>
              <a:t>不在列表中为止。</a:t>
            </a:r>
            <a:endParaRPr lang="en-US" altLang="zh-CN" sz="2000" dirty="0">
              <a:latin typeface="+mn-ea"/>
            </a:endParaRPr>
          </a:p>
        </p:txBody>
      </p:sp>
      <p:sp>
        <p:nvSpPr>
          <p:cNvPr id="12" name="文本框 97"/>
          <p:cNvSpPr txBox="1"/>
          <p:nvPr/>
        </p:nvSpPr>
        <p:spPr>
          <a:xfrm>
            <a:off x="1701387" y="3429000"/>
            <a:ext cx="7886700" cy="2724616"/>
          </a:xfrm>
          <a:prstGeom prst="rect">
            <a:avLst/>
          </a:prstGeom>
          <a:solidFill>
            <a:schemeClr val="bg1">
              <a:lumMod val="95000"/>
            </a:schemeClr>
          </a:solidFill>
          <a:ln w="9525" cap="flat" cmpd="sng">
            <a:solidFill>
              <a:srgbClr val="FFC000"/>
            </a:solidFill>
            <a:prstDash val="solid"/>
            <a:miter/>
            <a:headEnd type="none" w="med" len="med"/>
            <a:tailEnd type="none" w="med" len="med"/>
          </a:ln>
        </p:spPr>
        <p:txBody>
          <a:bodyPr wrap="square" upright="1">
            <a:noAutofit/>
          </a:bodyPr>
          <a:lstStyle/>
          <a:p>
            <a:pPr indent="133350" algn="just">
              <a:lnSpc>
                <a:spcPct val="150000"/>
              </a:lnSpc>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伪代码</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a:t>
            </a:r>
            <a:r>
              <a:rPr lang="en-US" sz="1600" b="1" kern="100" dirty="0" err="1">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列表</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移除所有</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1</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&gt;</a:t>
            </a:r>
          </a:p>
          <a:p>
            <a:pPr indent="133350" algn="just">
              <a:lnSpc>
                <a:spcPct val="150000"/>
              </a:lnSpc>
            </a:pP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输入：一个列表</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L</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a:t>
            </a:r>
          </a:p>
          <a:p>
            <a:pPr indent="133350" algn="just">
              <a:lnSpc>
                <a:spcPct val="150000"/>
              </a:lnSpc>
            </a:pP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输出：列表</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L</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，其中的元素</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1</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被全部移除</a:t>
            </a:r>
          </a:p>
          <a:p>
            <a:pPr indent="133350" algn="just">
              <a:lnSpc>
                <a:spcPct val="15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1</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	输入列表</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L</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a:t>
            </a:r>
          </a:p>
          <a:p>
            <a:pPr indent="133350" algn="just">
              <a:lnSpc>
                <a:spcPct val="15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2</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	用</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in</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判断元素</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1</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是否在列表中；</a:t>
            </a:r>
          </a:p>
          <a:p>
            <a:pPr indent="133350" algn="just">
              <a:lnSpc>
                <a:spcPct val="15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3</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	如果在，则用</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remove</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移除元素</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1</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，重复步骤</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2</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3</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a:t>
            </a:r>
          </a:p>
          <a:p>
            <a:pPr indent="133350" algn="just">
              <a:lnSpc>
                <a:spcPct val="15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4</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	如果不在，则输出新的列表</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L</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sym typeface="Times New Roman" panose="02020603050405020304"/>
              </a:rPr>
              <a:t>。</a:t>
            </a:r>
          </a:p>
        </p:txBody>
      </p:sp>
    </p:spTree>
    <p:extLst>
      <p:ext uri="{BB962C8B-B14F-4D97-AF65-F5344CB8AC3E}">
        <p14:creationId xmlns:p14="http://schemas.microsoft.com/office/powerpoint/2010/main" val="15500500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1.4.2 </a:t>
            </a:r>
            <a:r>
              <a:rPr lang="zh-CN" altLang="en-US" dirty="0">
                <a:solidFill>
                  <a:srgbClr val="C00000"/>
                </a:solidFill>
                <a:sym typeface="+mn-ea"/>
              </a:rPr>
              <a:t>列表（</a:t>
            </a:r>
            <a:r>
              <a:rPr lang="en-US" altLang="zh-CN" dirty="0">
                <a:solidFill>
                  <a:srgbClr val="C00000"/>
                </a:solidFill>
                <a:sym typeface="+mn-ea"/>
              </a:rPr>
              <a:t>List</a:t>
            </a:r>
            <a:r>
              <a:rPr lang="zh-CN" altLang="en-US" dirty="0">
                <a:solidFill>
                  <a:srgbClr val="C00000"/>
                </a:solidFill>
                <a:sym typeface="+mn-ea"/>
              </a:rPr>
              <a:t>）</a:t>
            </a:r>
            <a:endParaRPr lang="zh-CN" altLang="en-US" dirty="0">
              <a:solidFill>
                <a:srgbClr val="C00000"/>
              </a:solidFill>
            </a:endParaRPr>
          </a:p>
        </p:txBody>
      </p:sp>
      <p:sp>
        <p:nvSpPr>
          <p:cNvPr id="8" name="文本框 7"/>
          <p:cNvSpPr txBox="1"/>
          <p:nvPr/>
        </p:nvSpPr>
        <p:spPr>
          <a:xfrm>
            <a:off x="1783747" y="1511165"/>
            <a:ext cx="9424557" cy="499432"/>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b="1" dirty="0">
                <a:solidFill>
                  <a:srgbClr val="124ACD"/>
                </a:solidFill>
                <a:latin typeface="Times New Roman" panose="02020603050405020304" pitchFamily="18" charset="0"/>
                <a:cs typeface="Times New Roman" panose="02020603050405020304" pitchFamily="18" charset="0"/>
              </a:rPr>
              <a:t>分片：</a:t>
            </a:r>
            <a:r>
              <a:rPr lang="zh-CN" altLang="en-US" sz="2000" dirty="0">
                <a:latin typeface="Times New Roman" panose="02020603050405020304" pitchFamily="18" charset="0"/>
                <a:cs typeface="Times New Roman" panose="02020603050405020304" pitchFamily="18" charset="0"/>
              </a:rPr>
              <a:t>可以一次性获取列表中多个连续元素的操作。</a:t>
            </a:r>
            <a:endParaRPr lang="en-US" altLang="zh-CN" sz="2000"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1523258" y="978162"/>
            <a:ext cx="7686294" cy="400110"/>
          </a:xfrm>
          <a:prstGeom prst="rect">
            <a:avLst/>
          </a:prstGeom>
          <a:noFill/>
        </p:spPr>
        <p:txBody>
          <a:bodyPr wrap="square" rtlCol="0">
            <a:spAutoFit/>
          </a:bodyPr>
          <a:lstStyle/>
          <a:p>
            <a:r>
              <a:rPr lang="zh-CN" altLang="en-US" sz="2000" b="1" dirty="0">
                <a:solidFill>
                  <a:srgbClr val="124ACD"/>
                </a:solidFill>
                <a:latin typeface="Times New Roman" panose="02020603050405020304" pitchFamily="18" charset="0"/>
                <a:cs typeface="Times New Roman" panose="02020603050405020304" pitchFamily="18" charset="0"/>
              </a:rPr>
              <a:t>（</a:t>
            </a:r>
            <a:r>
              <a:rPr lang="en-US" altLang="zh-CN" sz="2000" b="1" dirty="0">
                <a:solidFill>
                  <a:srgbClr val="124ACD"/>
                </a:solidFill>
                <a:latin typeface="Times New Roman" panose="02020603050405020304" pitchFamily="18" charset="0"/>
                <a:cs typeface="Times New Roman" panose="02020603050405020304" pitchFamily="18" charset="0"/>
              </a:rPr>
              <a:t>2</a:t>
            </a:r>
            <a:r>
              <a:rPr lang="zh-CN" altLang="en-US" sz="2000" b="1" dirty="0">
                <a:solidFill>
                  <a:srgbClr val="124ACD"/>
                </a:solidFill>
                <a:latin typeface="Times New Roman" panose="02020603050405020304" pitchFamily="18" charset="0"/>
                <a:cs typeface="Times New Roman" panose="02020603050405020304" pitchFamily="18" charset="0"/>
              </a:rPr>
              <a:t>）列表的基本操作（修改、增加</a:t>
            </a:r>
            <a:r>
              <a:rPr lang="en-US" altLang="zh-CN" sz="2000" b="1" dirty="0">
                <a:solidFill>
                  <a:srgbClr val="124ACD"/>
                </a:solidFill>
                <a:latin typeface="Times New Roman" panose="02020603050405020304" pitchFamily="18" charset="0"/>
                <a:cs typeface="Times New Roman" panose="02020603050405020304" pitchFamily="18" charset="0"/>
              </a:rPr>
              <a:t>append</a:t>
            </a:r>
            <a:r>
              <a:rPr lang="zh-CN" altLang="en-US" sz="2000" b="1" dirty="0">
                <a:solidFill>
                  <a:srgbClr val="124ACD"/>
                </a:solidFill>
                <a:latin typeface="Times New Roman" panose="02020603050405020304" pitchFamily="18" charset="0"/>
                <a:cs typeface="Times New Roman" panose="02020603050405020304" pitchFamily="18" charset="0"/>
              </a:rPr>
              <a:t>、删除</a:t>
            </a:r>
            <a:r>
              <a:rPr lang="en-US" altLang="zh-CN" sz="2000" b="1" dirty="0">
                <a:solidFill>
                  <a:srgbClr val="124ACD"/>
                </a:solidFill>
                <a:latin typeface="Times New Roman" panose="02020603050405020304" pitchFamily="18" charset="0"/>
                <a:cs typeface="Times New Roman" panose="02020603050405020304" pitchFamily="18" charset="0"/>
              </a:rPr>
              <a:t>remove</a:t>
            </a:r>
            <a:r>
              <a:rPr lang="zh-CN" altLang="en-US" sz="2000" b="1" dirty="0">
                <a:solidFill>
                  <a:srgbClr val="124ACD"/>
                </a:solidFill>
                <a:latin typeface="Times New Roman" panose="02020603050405020304" pitchFamily="18" charset="0"/>
                <a:cs typeface="Times New Roman" panose="02020603050405020304" pitchFamily="18" charset="0"/>
              </a:rPr>
              <a:t>、分片）</a:t>
            </a:r>
          </a:p>
        </p:txBody>
      </p:sp>
      <p:sp>
        <p:nvSpPr>
          <p:cNvPr id="9" name="文本框 8"/>
          <p:cNvSpPr txBox="1"/>
          <p:nvPr/>
        </p:nvSpPr>
        <p:spPr>
          <a:xfrm>
            <a:off x="1783747" y="3852826"/>
            <a:ext cx="9424557" cy="2346091"/>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分片结果有如下几种特殊情况：</a:t>
            </a:r>
            <a:endParaRPr lang="en-US" altLang="zh-CN" sz="2000" dirty="0">
              <a:latin typeface="Times New Roman" panose="02020603050405020304" pitchFamily="18" charset="0"/>
              <a:cs typeface="Times New Roman" panose="02020603050405020304" pitchFamily="18" charset="0"/>
            </a:endParaRPr>
          </a:p>
          <a:p>
            <a:pPr marL="914400" lvl="1" indent="-457200" algn="just">
              <a:lnSpc>
                <a:spcPct val="150000"/>
              </a:lnSpc>
              <a:buClr>
                <a:srgbClr val="FF0000"/>
              </a:buClr>
              <a:buFont typeface="+mj-ea"/>
              <a:buAutoNum type="circleNumDbPlain"/>
            </a:pPr>
            <a:r>
              <a:rPr lang="zh-CN" altLang="en-US" sz="2000" dirty="0">
                <a:latin typeface="Times New Roman" panose="02020603050405020304" pitchFamily="18" charset="0"/>
                <a:cs typeface="Times New Roman" panose="02020603050405020304" pitchFamily="18" charset="0"/>
              </a:rPr>
              <a:t>如果</a:t>
            </a:r>
            <a:r>
              <a:rPr lang="en-US" altLang="zh-CN" sz="2000" dirty="0" err="1">
                <a:latin typeface="Times New Roman" panose="02020603050405020304" pitchFamily="18" charset="0"/>
                <a:cs typeface="Times New Roman" panose="02020603050405020304" pitchFamily="18" charset="0"/>
              </a:rPr>
              <a:t>index2≤index1</a:t>
            </a:r>
            <a:r>
              <a:rPr lang="zh-CN" altLang="en-US" sz="2000" dirty="0">
                <a:latin typeface="Times New Roman" panose="02020603050405020304" pitchFamily="18" charset="0"/>
                <a:cs typeface="Times New Roman" panose="02020603050405020304" pitchFamily="18" charset="0"/>
              </a:rPr>
              <a:t>，那么分片结果为空列表。</a:t>
            </a:r>
            <a:endParaRPr lang="en-US" altLang="zh-CN" sz="2000" dirty="0">
              <a:latin typeface="Times New Roman" panose="02020603050405020304" pitchFamily="18" charset="0"/>
              <a:cs typeface="Times New Roman" panose="02020603050405020304" pitchFamily="18" charset="0"/>
            </a:endParaRPr>
          </a:p>
          <a:p>
            <a:pPr marL="914400" lvl="1" indent="-457200" algn="just">
              <a:lnSpc>
                <a:spcPct val="150000"/>
              </a:lnSpc>
              <a:buClr>
                <a:srgbClr val="FF0000"/>
              </a:buClr>
              <a:buFont typeface="+mj-ea"/>
              <a:buAutoNum type="circleNumDbPlain"/>
            </a:pPr>
            <a:r>
              <a:rPr lang="zh-CN" altLang="en-US" sz="2000" dirty="0">
                <a:latin typeface="Times New Roman" panose="02020603050405020304" pitchFamily="18" charset="0"/>
                <a:cs typeface="Times New Roman" panose="02020603050405020304" pitchFamily="18" charset="0"/>
              </a:rPr>
              <a:t>如果</a:t>
            </a:r>
            <a:r>
              <a:rPr lang="en-US" altLang="zh-CN" sz="2000" dirty="0" err="1">
                <a:latin typeface="Times New Roman" panose="02020603050405020304" pitchFamily="18" charset="0"/>
                <a:cs typeface="Times New Roman" panose="02020603050405020304" pitchFamily="18" charset="0"/>
              </a:rPr>
              <a:t>index1</a:t>
            </a:r>
            <a:r>
              <a:rPr lang="zh-CN" altLang="en-US" sz="2000" dirty="0">
                <a:latin typeface="Times New Roman" panose="02020603050405020304" pitchFamily="18" charset="0"/>
                <a:cs typeface="Times New Roman" panose="02020603050405020304" pitchFamily="18" charset="0"/>
              </a:rPr>
              <a:t>置空，表示从索引</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到</a:t>
            </a:r>
            <a:r>
              <a:rPr lang="en-US" altLang="zh-CN" sz="2000" dirty="0" err="1">
                <a:latin typeface="Times New Roman" panose="02020603050405020304" pitchFamily="18" charset="0"/>
                <a:cs typeface="Times New Roman" panose="02020603050405020304" pitchFamily="18" charset="0"/>
              </a:rPr>
              <a:t>index2</a:t>
            </a:r>
            <a:r>
              <a:rPr lang="zh-CN" altLang="en-US" sz="2000" dirty="0">
                <a:latin typeface="Times New Roman" panose="02020603050405020304" pitchFamily="18" charset="0"/>
                <a:cs typeface="Times New Roman" panose="02020603050405020304" pitchFamily="18" charset="0"/>
              </a:rPr>
              <a:t>的分片结果。</a:t>
            </a:r>
            <a:endParaRPr lang="en-US" altLang="zh-CN" sz="2000" dirty="0">
              <a:latin typeface="Times New Roman" panose="02020603050405020304" pitchFamily="18" charset="0"/>
              <a:cs typeface="Times New Roman" panose="02020603050405020304" pitchFamily="18" charset="0"/>
            </a:endParaRPr>
          </a:p>
          <a:p>
            <a:pPr marL="914400" lvl="1" indent="-457200" algn="just">
              <a:lnSpc>
                <a:spcPct val="150000"/>
              </a:lnSpc>
              <a:buClr>
                <a:srgbClr val="FF0000"/>
              </a:buClr>
              <a:buFont typeface="+mj-ea"/>
              <a:buAutoNum type="circleNumDbPlain"/>
            </a:pPr>
            <a:r>
              <a:rPr lang="zh-CN" altLang="en-US" sz="2000" dirty="0">
                <a:latin typeface="Times New Roman" panose="02020603050405020304" pitchFamily="18" charset="0"/>
                <a:cs typeface="Times New Roman" panose="02020603050405020304" pitchFamily="18" charset="0"/>
              </a:rPr>
              <a:t>如果</a:t>
            </a:r>
            <a:r>
              <a:rPr lang="en-US" altLang="zh-CN" sz="2000" dirty="0" err="1">
                <a:latin typeface="Times New Roman" panose="02020603050405020304" pitchFamily="18" charset="0"/>
                <a:cs typeface="Times New Roman" panose="02020603050405020304" pitchFamily="18" charset="0"/>
              </a:rPr>
              <a:t>index2</a:t>
            </a:r>
            <a:r>
              <a:rPr lang="zh-CN" altLang="en-US" sz="2000" dirty="0">
                <a:latin typeface="Times New Roman" panose="02020603050405020304" pitchFamily="18" charset="0"/>
                <a:cs typeface="Times New Roman" panose="02020603050405020304" pitchFamily="18" charset="0"/>
              </a:rPr>
              <a:t>置空，分片结果包括索引</a:t>
            </a:r>
            <a:r>
              <a:rPr lang="en-US" altLang="zh-CN" sz="2000" dirty="0" err="1">
                <a:latin typeface="Times New Roman" panose="02020603050405020304" pitchFamily="18" charset="0"/>
                <a:cs typeface="Times New Roman" panose="02020603050405020304" pitchFamily="18" charset="0"/>
              </a:rPr>
              <a:t>index1</a:t>
            </a:r>
            <a:r>
              <a:rPr lang="zh-CN" altLang="en-US" sz="2000" dirty="0">
                <a:latin typeface="Times New Roman" panose="02020603050405020304" pitchFamily="18" charset="0"/>
                <a:cs typeface="Times New Roman" panose="02020603050405020304" pitchFamily="18" charset="0"/>
              </a:rPr>
              <a:t>及之后的所有元素。</a:t>
            </a:r>
            <a:endParaRPr lang="en-US" altLang="zh-CN" sz="2000" dirty="0">
              <a:latin typeface="Times New Roman" panose="02020603050405020304" pitchFamily="18" charset="0"/>
              <a:cs typeface="Times New Roman" panose="02020603050405020304" pitchFamily="18" charset="0"/>
            </a:endParaRPr>
          </a:p>
          <a:p>
            <a:pPr marL="914400" lvl="1" indent="-457200" algn="just">
              <a:lnSpc>
                <a:spcPct val="150000"/>
              </a:lnSpc>
              <a:buClr>
                <a:srgbClr val="FF0000"/>
              </a:buClr>
              <a:buFont typeface="+mj-ea"/>
              <a:buAutoNum type="circleNumDbPlain"/>
            </a:pPr>
            <a:r>
              <a:rPr lang="zh-CN" altLang="en-US" sz="2000" dirty="0">
                <a:latin typeface="Times New Roman" panose="02020603050405020304" pitchFamily="18" charset="0"/>
                <a:cs typeface="Times New Roman" panose="02020603050405020304" pitchFamily="18" charset="0"/>
              </a:rPr>
              <a:t>如果</a:t>
            </a:r>
            <a:r>
              <a:rPr lang="en-US" altLang="zh-CN" sz="2000" dirty="0" err="1">
                <a:latin typeface="Times New Roman" panose="02020603050405020304" pitchFamily="18" charset="0"/>
                <a:cs typeface="Times New Roman" panose="02020603050405020304" pitchFamily="18" charset="0"/>
              </a:rPr>
              <a:t>index1</a:t>
            </a:r>
            <a:r>
              <a:rPr lang="zh-CN" altLang="en-US" sz="2000" dirty="0">
                <a:latin typeface="Times New Roman" panose="02020603050405020304" pitchFamily="18" charset="0"/>
                <a:cs typeface="Times New Roman" panose="02020603050405020304" pitchFamily="18" charset="0"/>
              </a:rPr>
              <a:t>与</a:t>
            </a:r>
            <a:r>
              <a:rPr lang="en-US" altLang="zh-CN" sz="2000" dirty="0" err="1">
                <a:latin typeface="Times New Roman" panose="02020603050405020304" pitchFamily="18" charset="0"/>
                <a:cs typeface="Times New Roman" panose="02020603050405020304" pitchFamily="18" charset="0"/>
              </a:rPr>
              <a:t>index2</a:t>
            </a:r>
            <a:r>
              <a:rPr lang="zh-CN" altLang="en-US" sz="2000" dirty="0">
                <a:latin typeface="Times New Roman" panose="02020603050405020304" pitchFamily="18" charset="0"/>
                <a:cs typeface="Times New Roman" panose="02020603050405020304" pitchFamily="18" charset="0"/>
              </a:rPr>
              <a:t>都置空时，将复制整个列表。</a:t>
            </a:r>
            <a:endParaRPr lang="en-US" altLang="zh-CN" sz="20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1783747" y="2030796"/>
            <a:ext cx="9424557" cy="961097"/>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b="1" dirty="0">
                <a:solidFill>
                  <a:srgbClr val="124ACD"/>
                </a:solidFill>
                <a:latin typeface="Times New Roman" panose="02020603050405020304" pitchFamily="18" charset="0"/>
                <a:cs typeface="Times New Roman" panose="02020603050405020304" pitchFamily="18" charset="0"/>
              </a:rPr>
              <a:t>分片一般形式：</a:t>
            </a:r>
            <a:r>
              <a:rPr lang="en-US" altLang="zh-CN" sz="2000" dirty="0">
                <a:latin typeface="Times New Roman" panose="02020603050405020304" pitchFamily="18" charset="0"/>
                <a:cs typeface="Times New Roman" panose="02020603050405020304" pitchFamily="18" charset="0"/>
              </a:rPr>
              <a:t>L[</a:t>
            </a:r>
            <a:r>
              <a:rPr lang="en-US" altLang="zh-CN" sz="2000" dirty="0" err="1">
                <a:latin typeface="Times New Roman" panose="02020603050405020304" pitchFamily="18" charset="0"/>
                <a:cs typeface="Times New Roman" panose="02020603050405020304" pitchFamily="18" charset="0"/>
              </a:rPr>
              <a:t>index1:index2</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，其中</a:t>
            </a:r>
            <a:r>
              <a:rPr lang="en-US" altLang="zh-CN" sz="2000" dirty="0" err="1">
                <a:latin typeface="Times New Roman" panose="02020603050405020304" pitchFamily="18" charset="0"/>
                <a:cs typeface="Times New Roman" panose="02020603050405020304" pitchFamily="18" charset="0"/>
              </a:rPr>
              <a:t>index1</a:t>
            </a:r>
            <a:r>
              <a:rPr lang="zh-CN" altLang="en-US" sz="2000" dirty="0">
                <a:latin typeface="Times New Roman" panose="02020603050405020304" pitchFamily="18" charset="0"/>
                <a:cs typeface="Times New Roman" panose="02020603050405020304" pitchFamily="18" charset="0"/>
              </a:rPr>
              <a:t>是分片结果的第</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个元素的索引，而</a:t>
            </a:r>
            <a:r>
              <a:rPr lang="en-US" altLang="zh-CN" sz="2000" dirty="0" err="1">
                <a:latin typeface="Times New Roman" panose="02020603050405020304" pitchFamily="18" charset="0"/>
                <a:cs typeface="Times New Roman" panose="02020603050405020304" pitchFamily="18" charset="0"/>
              </a:rPr>
              <a:t>index2</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是分片结果的最后一个元素的索引。</a:t>
            </a:r>
            <a:endParaRPr lang="en-US" altLang="zh-CN" sz="20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2152650" y="2991893"/>
            <a:ext cx="9164534" cy="874214"/>
          </a:xfrm>
          <a:prstGeom prst="rect">
            <a:avLst/>
          </a:prstGeom>
          <a:noFill/>
        </p:spPr>
        <p:txBody>
          <a:bodyPr wrap="square" rtlCol="0">
            <a:spAutoFit/>
          </a:bodyPr>
          <a:lstStyle/>
          <a:p>
            <a:pPr algn="just">
              <a:lnSpc>
                <a:spcPct val="150000"/>
              </a:lnSpc>
            </a:pPr>
            <a:r>
              <a:rPr lang="zh-CN" altLang="en-US" dirty="0">
                <a:latin typeface="Times New Roman" panose="02020603050405020304" pitchFamily="18" charset="0"/>
                <a:cs typeface="Times New Roman" panose="02020603050405020304" pitchFamily="18" charset="0"/>
              </a:rPr>
              <a:t>        例如，在含有</a:t>
            </a:r>
            <a:r>
              <a:rPr lang="en-US" altLang="zh-CN" dirty="0">
                <a:latin typeface="Times New Roman" panose="02020603050405020304" pitchFamily="18" charset="0"/>
                <a:cs typeface="Times New Roman" panose="02020603050405020304" pitchFamily="18" charset="0"/>
              </a:rPr>
              <a:t>[1,1.3,’2’,”China”,[‘</a:t>
            </a:r>
            <a:r>
              <a:rPr lang="en-US" altLang="zh-CN" dirty="0" err="1">
                <a:latin typeface="Times New Roman" panose="02020603050405020304" pitchFamily="18" charset="0"/>
                <a:cs typeface="Times New Roman" panose="02020603050405020304" pitchFamily="18" charset="0"/>
              </a:rPr>
              <a:t>I’,’am’,’another’,’list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这些元素的列表</a:t>
            </a:r>
            <a:r>
              <a:rPr lang="en-US" altLang="zh-CN" dirty="0">
                <a:latin typeface="Times New Roman" panose="02020603050405020304" pitchFamily="18" charset="0"/>
                <a:cs typeface="Times New Roman" panose="02020603050405020304" pitchFamily="18" charset="0"/>
              </a:rPr>
              <a:t>L</a:t>
            </a:r>
            <a:r>
              <a:rPr lang="zh-CN" altLang="en-US" dirty="0">
                <a:latin typeface="Times New Roman" panose="02020603050405020304" pitchFamily="18" charset="0"/>
                <a:cs typeface="Times New Roman" panose="02020603050405020304" pitchFamily="18" charset="0"/>
              </a:rPr>
              <a:t>中，如果希望获取其中三个连续的元素：</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“China”</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I”,“am</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another”,“list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，用</a:t>
            </a:r>
            <a:r>
              <a:rPr lang="en-US" altLang="zh-CN" dirty="0">
                <a:latin typeface="Times New Roman" panose="02020603050405020304" pitchFamily="18" charset="0"/>
                <a:cs typeface="Times New Roman" panose="02020603050405020304" pitchFamily="18" charset="0"/>
              </a:rPr>
              <a:t>L[2:5]</a:t>
            </a:r>
            <a:r>
              <a:rPr lang="zh-CN" altLang="en-US" dirty="0">
                <a:latin typeface="Times New Roman" panose="02020603050405020304" pitchFamily="18" charset="0"/>
                <a:cs typeface="Times New Roman" panose="02020603050405020304" pitchFamily="18" charset="0"/>
              </a:rPr>
              <a:t>即可实现。</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10BD88-DDD6-4DB7-AAB2-D853D1DCB86A}"/>
              </a:ext>
            </a:extLst>
          </p:cNvPr>
          <p:cNvSpPr/>
          <p:nvPr/>
        </p:nvSpPr>
        <p:spPr>
          <a:xfrm>
            <a:off x="0" y="1309106"/>
            <a:ext cx="12192000" cy="5008970"/>
          </a:xfrm>
          <a:prstGeom prst="rect">
            <a:avLst/>
          </a:prstGeom>
          <a:solidFill>
            <a:srgbClr val="3C42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358041" y="278314"/>
            <a:ext cx="470743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1.1.1 </a:t>
            </a:r>
            <a:r>
              <a:rPr lang="zh-CN" altLang="en-US" sz="2800" b="1" dirty="0">
                <a:latin typeface="微软雅黑" panose="020B0503020204020204" pitchFamily="34" charset="-122"/>
                <a:ea typeface="微软雅黑" panose="020B0503020204020204" pitchFamily="34" charset="-122"/>
              </a:rPr>
              <a:t>编程如何解决问题</a:t>
            </a:r>
            <a:endParaRPr kumimoji="0"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0845FEC2-17CD-4A43-A5BB-14D9A7757B1B}"/>
              </a:ext>
            </a:extLst>
          </p:cNvPr>
          <p:cNvPicPr>
            <a:picLocks noChangeAspect="1"/>
          </p:cNvPicPr>
          <p:nvPr/>
        </p:nvPicPr>
        <p:blipFill>
          <a:blip r:embed="rId3"/>
          <a:stretch>
            <a:fillRect/>
          </a:stretch>
        </p:blipFill>
        <p:spPr>
          <a:xfrm>
            <a:off x="2224087" y="1514475"/>
            <a:ext cx="7743825" cy="3829050"/>
          </a:xfrm>
          <a:prstGeom prst="rect">
            <a:avLst/>
          </a:prstGeom>
        </p:spPr>
      </p:pic>
    </p:spTree>
    <p:extLst>
      <p:ext uri="{BB962C8B-B14F-4D97-AF65-F5344CB8AC3E}">
        <p14:creationId xmlns:p14="http://schemas.microsoft.com/office/powerpoint/2010/main" val="732945912"/>
      </p:ext>
    </p:extLst>
  </p:cSld>
  <p:clrMapOvr>
    <a:masterClrMapping/>
  </p:clrMapOvr>
  <p:transition spd="slow">
    <p:push dir="u"/>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1.4.2 </a:t>
            </a:r>
            <a:r>
              <a:rPr lang="zh-CN" altLang="en-US" dirty="0">
                <a:solidFill>
                  <a:srgbClr val="C00000"/>
                </a:solidFill>
                <a:sym typeface="+mn-ea"/>
              </a:rPr>
              <a:t>列表（</a:t>
            </a:r>
            <a:r>
              <a:rPr lang="en-US" altLang="zh-CN" dirty="0">
                <a:solidFill>
                  <a:srgbClr val="C00000"/>
                </a:solidFill>
                <a:sym typeface="+mn-ea"/>
              </a:rPr>
              <a:t>List</a:t>
            </a:r>
            <a:r>
              <a:rPr lang="zh-CN" altLang="en-US" dirty="0">
                <a:solidFill>
                  <a:srgbClr val="C00000"/>
                </a:solidFill>
                <a:sym typeface="+mn-ea"/>
              </a:rPr>
              <a:t>）</a:t>
            </a:r>
            <a:endParaRPr lang="zh-CN" altLang="en-US" dirty="0">
              <a:solidFill>
                <a:srgbClr val="C00000"/>
              </a:solidFill>
            </a:endParaRPr>
          </a:p>
        </p:txBody>
      </p:sp>
      <p:sp>
        <p:nvSpPr>
          <p:cNvPr id="12" name="文本框 11"/>
          <p:cNvSpPr txBox="1"/>
          <p:nvPr/>
        </p:nvSpPr>
        <p:spPr>
          <a:xfrm>
            <a:off x="2011888" y="4287316"/>
            <a:ext cx="7886700" cy="400110"/>
          </a:xfrm>
          <a:prstGeom prst="rect">
            <a:avLst/>
          </a:prstGeom>
          <a:noFill/>
        </p:spPr>
        <p:txBody>
          <a:bodyPr wrap="square" rtlCol="0">
            <a:spAutoFit/>
          </a:bodyPr>
          <a:lstStyle/>
          <a:p>
            <a:pPr lvl="1" algn="just"/>
            <a:r>
              <a:rPr lang="zh-CN" altLang="en-US" sz="2000" b="1" dirty="0">
                <a:solidFill>
                  <a:srgbClr val="FF0000"/>
                </a:solidFill>
                <a:latin typeface="Times New Roman" panose="02020603050405020304" pitchFamily="18" charset="0"/>
                <a:cs typeface="Times New Roman" panose="02020603050405020304" pitchFamily="18" charset="0"/>
              </a:rPr>
              <a:t>分片操作是产生新的序列，不会改变原来的列表</a:t>
            </a:r>
            <a:r>
              <a:rPr lang="zh-CN" altLang="en-US" sz="2000" dirty="0">
                <a:solidFill>
                  <a:srgbClr val="FF0000"/>
                </a:solidFill>
                <a:latin typeface="Times New Roman" panose="02020603050405020304" pitchFamily="18" charset="0"/>
                <a:cs typeface="Times New Roman" panose="02020603050405020304" pitchFamily="18" charset="0"/>
              </a:rPr>
              <a:t>。</a:t>
            </a:r>
            <a:endParaRPr lang="en-US" altLang="zh-CN" sz="2000" dirty="0">
              <a:solidFill>
                <a:srgbClr val="FF0000"/>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3B5CCE4-0020-4836-9C87-EDA37CF9FC62}"/>
              </a:ext>
            </a:extLst>
          </p:cNvPr>
          <p:cNvSpPr txBox="1"/>
          <p:nvPr/>
        </p:nvSpPr>
        <p:spPr>
          <a:xfrm>
            <a:off x="2152651" y="1258737"/>
            <a:ext cx="7886700" cy="707886"/>
          </a:xfrm>
          <a:prstGeom prst="rect">
            <a:avLst/>
          </a:prstGeom>
          <a:noFill/>
        </p:spPr>
        <p:txBody>
          <a:bodyPr wrap="square" rtlCol="0">
            <a:spAutoFit/>
          </a:bodyPr>
          <a:lstStyle/>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分片操作另外一种表达形式：</a:t>
            </a:r>
            <a:r>
              <a:rPr lang="en-US" altLang="zh-CN" sz="2000" dirty="0">
                <a:latin typeface="Times New Roman" panose="02020603050405020304" pitchFamily="18" charset="0"/>
                <a:cs typeface="Times New Roman" panose="02020603050405020304" pitchFamily="18" charset="0"/>
              </a:rPr>
              <a:t>L[</a:t>
            </a:r>
            <a:r>
              <a:rPr lang="en-US" altLang="zh-CN" sz="2000" dirty="0" err="1">
                <a:latin typeface="Times New Roman" panose="02020603050405020304" pitchFamily="18" charset="0"/>
                <a:cs typeface="Times New Roman" panose="02020603050405020304" pitchFamily="18" charset="0"/>
              </a:rPr>
              <a:t>index1:index2:stride</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stride</a:t>
            </a:r>
            <a:r>
              <a:rPr lang="zh-CN" altLang="en-US" sz="2000" dirty="0">
                <a:latin typeface="Times New Roman" panose="02020603050405020304" pitchFamily="18" charset="0"/>
                <a:cs typeface="Times New Roman" panose="02020603050405020304" pitchFamily="18" charset="0"/>
              </a:rPr>
              <a:t>表示步长，在没有指定的情况下，默认为</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830152DF-105F-4883-91F6-FA0F27C8880E}"/>
              </a:ext>
            </a:extLst>
          </p:cNvPr>
          <p:cNvSpPr txBox="1"/>
          <p:nvPr/>
        </p:nvSpPr>
        <p:spPr>
          <a:xfrm>
            <a:off x="2520786" y="1966623"/>
            <a:ext cx="7886700" cy="400110"/>
          </a:xfrm>
          <a:prstGeom prst="rect">
            <a:avLst/>
          </a:prstGeom>
          <a:noFill/>
        </p:spPr>
        <p:txBody>
          <a:bodyPr wrap="square" rtlCol="0">
            <a:spAutoFit/>
          </a:bodyPr>
          <a:lstStyle/>
          <a:p>
            <a:pPr algn="just"/>
            <a:r>
              <a:rPr lang="zh-CN" altLang="en-US" sz="2000" dirty="0">
                <a:latin typeface="Times New Roman" panose="02020603050405020304" pitchFamily="18" charset="0"/>
                <a:cs typeface="Times New Roman" panose="02020603050405020304" pitchFamily="18" charset="0"/>
              </a:rPr>
              <a:t>例如，用</a:t>
            </a:r>
            <a:r>
              <a:rPr lang="en-US" altLang="zh-CN" sz="2000" dirty="0">
                <a:latin typeface="Times New Roman" panose="02020603050405020304" pitchFamily="18" charset="0"/>
                <a:cs typeface="Times New Roman" panose="02020603050405020304" pitchFamily="18" charset="0"/>
              </a:rPr>
              <a:t>L[::2]</a:t>
            </a:r>
            <a:r>
              <a:rPr lang="zh-CN" altLang="en-US" sz="2000" dirty="0">
                <a:latin typeface="Times New Roman" panose="02020603050405020304" pitchFamily="18" charset="0"/>
                <a:cs typeface="Times New Roman" panose="02020603050405020304" pitchFamily="18" charset="0"/>
              </a:rPr>
              <a:t>可以得到列表</a:t>
            </a:r>
            <a:r>
              <a:rPr lang="en-US" altLang="zh-CN" sz="2000" dirty="0">
                <a:latin typeface="Times New Roman" panose="02020603050405020304" pitchFamily="18" charset="0"/>
                <a:cs typeface="Times New Roman" panose="02020603050405020304" pitchFamily="18" charset="0"/>
              </a:rPr>
              <a:t>L</a:t>
            </a:r>
            <a:r>
              <a:rPr lang="zh-CN" altLang="en-US" sz="2000" dirty="0">
                <a:latin typeface="Times New Roman" panose="02020603050405020304" pitchFamily="18" charset="0"/>
                <a:cs typeface="Times New Roman" panose="02020603050405020304" pitchFamily="18" charset="0"/>
              </a:rPr>
              <a:t>的</a:t>
            </a:r>
            <a:r>
              <a:rPr lang="en-US" altLang="zh-CN" sz="2000" dirty="0">
                <a:latin typeface="Times New Roman" panose="02020603050405020304" pitchFamily="18" charset="0"/>
                <a:cs typeface="Times New Roman" panose="02020603050405020304" pitchFamily="18" charset="0"/>
              </a:rPr>
              <a:t>L[0]</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L[2]</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L[4]…</a:t>
            </a:r>
            <a:r>
              <a:rPr lang="zh-CN" altLang="en-US" sz="2000" dirty="0">
                <a:latin typeface="Times New Roman" panose="02020603050405020304" pitchFamily="18" charset="0"/>
                <a:cs typeface="Times New Roman" panose="02020603050405020304" pitchFamily="18" charset="0"/>
              </a:rPr>
              <a:t>等元素。</a:t>
            </a:r>
            <a:endParaRPr lang="en-US" altLang="zh-CN" sz="20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A7E9E8EF-3635-41C6-B1BF-D8A4217F6B74}"/>
              </a:ext>
            </a:extLst>
          </p:cNvPr>
          <p:cNvSpPr txBox="1"/>
          <p:nvPr/>
        </p:nvSpPr>
        <p:spPr>
          <a:xfrm>
            <a:off x="2152651" y="2509618"/>
            <a:ext cx="7886700" cy="707886"/>
          </a:xfrm>
          <a:prstGeom prst="rect">
            <a:avLst/>
          </a:prstGeom>
          <a:noFill/>
        </p:spPr>
        <p:txBody>
          <a:bodyPr wrap="square" rtlCol="0">
            <a:spAutoFit/>
          </a:bodyPr>
          <a:lstStyle/>
          <a:p>
            <a:pPr marL="342900" indent="-342900" algn="just">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需要注意的是，步长不能为</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，但可以为负数，表示从右向左提取元素。</a:t>
            </a:r>
            <a:endParaRPr lang="en-US" altLang="zh-CN" sz="2000"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4FA42456-6F42-42A0-82AD-175F36404BA9}"/>
              </a:ext>
            </a:extLst>
          </p:cNvPr>
          <p:cNvSpPr txBox="1"/>
          <p:nvPr/>
        </p:nvSpPr>
        <p:spPr>
          <a:xfrm>
            <a:off x="2520786" y="3237381"/>
            <a:ext cx="7886700" cy="707886"/>
          </a:xfrm>
          <a:prstGeom prst="rect">
            <a:avLst/>
          </a:prstGeom>
          <a:noFill/>
        </p:spPr>
        <p:txBody>
          <a:bodyPr wrap="square" rtlCol="0">
            <a:spAutoFit/>
          </a:bodyPr>
          <a:lstStyle/>
          <a:p>
            <a:pPr algn="just"/>
            <a:r>
              <a:rPr lang="zh-CN" altLang="en-US" sz="2000" dirty="0">
                <a:latin typeface="Times New Roman" panose="02020603050405020304" pitchFamily="18" charset="0"/>
                <a:cs typeface="Times New Roman" panose="02020603050405020304" pitchFamily="18" charset="0"/>
              </a:rPr>
              <a:t>例如，</a:t>
            </a:r>
            <a:r>
              <a:rPr lang="en-US" altLang="zh-CN" sz="2000" dirty="0">
                <a:latin typeface="Times New Roman" panose="02020603050405020304" pitchFamily="18" charset="0"/>
                <a:cs typeface="Times New Roman" panose="02020603050405020304" pitchFamily="18" charset="0"/>
              </a:rPr>
              <a:t>L[-1: -1-len(L): -1]</a:t>
            </a:r>
            <a:r>
              <a:rPr lang="zh-CN" altLang="en-US" sz="2000" dirty="0">
                <a:latin typeface="Times New Roman" panose="02020603050405020304" pitchFamily="18" charset="0"/>
                <a:cs typeface="Times New Roman" panose="02020603050405020304" pitchFamily="18" charset="0"/>
              </a:rPr>
              <a:t>会产生最后一个元素开始往前到第一个元素的列表，</a:t>
            </a:r>
            <a:r>
              <a:rPr lang="en-US" altLang="zh-CN" sz="2000" dirty="0" err="1">
                <a:latin typeface="Times New Roman" panose="02020603050405020304" pitchFamily="18" charset="0"/>
                <a:cs typeface="Times New Roman" panose="02020603050405020304" pitchFamily="18" charset="0"/>
              </a:rPr>
              <a:t>len</a:t>
            </a:r>
            <a:r>
              <a:rPr lang="en-US" altLang="zh-CN" sz="2000" dirty="0">
                <a:latin typeface="Times New Roman" panose="02020603050405020304" pitchFamily="18" charset="0"/>
                <a:cs typeface="Times New Roman" panose="02020603050405020304" pitchFamily="18" charset="0"/>
              </a:rPr>
              <a:t>(L)</a:t>
            </a:r>
            <a:r>
              <a:rPr lang="zh-CN" altLang="en-US" sz="2000" dirty="0">
                <a:latin typeface="Times New Roman" panose="02020603050405020304" pitchFamily="18" charset="0"/>
                <a:cs typeface="Times New Roman" panose="02020603050405020304" pitchFamily="18" charset="0"/>
              </a:rPr>
              <a:t>函数返回列表</a:t>
            </a:r>
            <a:r>
              <a:rPr lang="en-US" altLang="zh-CN" sz="2000" dirty="0">
                <a:latin typeface="Times New Roman" panose="02020603050405020304" pitchFamily="18" charset="0"/>
                <a:cs typeface="Times New Roman" panose="02020603050405020304" pitchFamily="18" charset="0"/>
              </a:rPr>
              <a:t>L</a:t>
            </a:r>
            <a:r>
              <a:rPr lang="zh-CN" altLang="en-US" sz="2000" dirty="0">
                <a:latin typeface="Times New Roman" panose="02020603050405020304" pitchFamily="18" charset="0"/>
                <a:cs typeface="Times New Roman" panose="02020603050405020304" pitchFamily="18" charset="0"/>
              </a:rPr>
              <a:t>的长度。</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78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p:bldP spid="18"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1.4.2 </a:t>
            </a:r>
            <a:r>
              <a:rPr lang="zh-CN" altLang="en-US" dirty="0">
                <a:solidFill>
                  <a:srgbClr val="C00000"/>
                </a:solidFill>
                <a:sym typeface="+mn-ea"/>
              </a:rPr>
              <a:t>列表（</a:t>
            </a:r>
            <a:r>
              <a:rPr lang="en-US" altLang="zh-CN" dirty="0">
                <a:solidFill>
                  <a:srgbClr val="C00000"/>
                </a:solidFill>
                <a:sym typeface="+mn-ea"/>
              </a:rPr>
              <a:t>List</a:t>
            </a:r>
            <a:r>
              <a:rPr lang="zh-CN" altLang="en-US" dirty="0">
                <a:solidFill>
                  <a:srgbClr val="C00000"/>
                </a:solidFill>
                <a:sym typeface="+mn-ea"/>
              </a:rPr>
              <a:t>）</a:t>
            </a:r>
            <a:endParaRPr lang="zh-CN" altLang="en-US" dirty="0">
              <a:solidFill>
                <a:srgbClr val="C00000"/>
              </a:solidFill>
            </a:endParaRPr>
          </a:p>
        </p:txBody>
      </p:sp>
      <p:sp>
        <p:nvSpPr>
          <p:cNvPr id="9" name="文本框 8"/>
          <p:cNvSpPr txBox="1"/>
          <p:nvPr/>
        </p:nvSpPr>
        <p:spPr>
          <a:xfrm>
            <a:off x="1273109" y="926593"/>
            <a:ext cx="9747192" cy="2807756"/>
          </a:xfrm>
          <a:prstGeom prst="rect">
            <a:avLst/>
          </a:prstGeom>
          <a:noFill/>
        </p:spPr>
        <p:txBody>
          <a:bodyPr wrap="square" rtlCol="0">
            <a:spAutoFit/>
          </a:bodyPr>
          <a:lstStyle/>
          <a:p>
            <a:pPr algn="just">
              <a:lnSpc>
                <a:spcPct val="150000"/>
              </a:lnSpc>
            </a:pPr>
            <a:r>
              <a:rPr lang="zh-CN" altLang="en-US" sz="2000" b="1" dirty="0">
                <a:solidFill>
                  <a:srgbClr val="124ACD"/>
                </a:solidFill>
                <a:latin typeface="+mn-ea"/>
              </a:rPr>
              <a:t>练习题</a:t>
            </a:r>
            <a:r>
              <a:rPr lang="en-US" altLang="zh-CN" sz="2000" b="1" dirty="0">
                <a:solidFill>
                  <a:srgbClr val="124ACD"/>
                </a:solidFill>
                <a:latin typeface="+mn-ea"/>
              </a:rPr>
              <a:t>1.4.4</a:t>
            </a:r>
            <a:r>
              <a:rPr lang="zh-CN" altLang="en-US" b="1" dirty="0">
                <a:solidFill>
                  <a:srgbClr val="124ACD"/>
                </a:solidFill>
                <a:latin typeface="+mn-ea"/>
              </a:rPr>
              <a:t>：</a:t>
            </a:r>
            <a:r>
              <a:rPr lang="en-US" altLang="zh-CN" sz="2000" dirty="0">
                <a:latin typeface="Times New Roman" panose="02020603050405020304" pitchFamily="18" charset="0"/>
              </a:rPr>
              <a:t>L=[0,1,2,3,4,5,6,7,8,9]</a:t>
            </a:r>
            <a:r>
              <a:rPr lang="zh-CN" altLang="en-US" sz="2000" dirty="0">
                <a:latin typeface="Times New Roman" panose="02020603050405020304" pitchFamily="18" charset="0"/>
              </a:rPr>
              <a:t>，要如何分片成为两个大约相同长度的子列表，也就是</a:t>
            </a:r>
            <a:r>
              <a:rPr lang="en-US" altLang="zh-CN" sz="2000" dirty="0">
                <a:latin typeface="Times New Roman" panose="02020603050405020304" pitchFamily="18" charset="0"/>
              </a:rPr>
              <a:t>L1=[0,1,2,3,4]</a:t>
            </a:r>
            <a:r>
              <a:rPr lang="zh-CN" altLang="en-US" sz="2000" dirty="0">
                <a:latin typeface="Times New Roman" panose="02020603050405020304" pitchFamily="18" charset="0"/>
              </a:rPr>
              <a:t>，</a:t>
            </a:r>
            <a:r>
              <a:rPr lang="en-US" altLang="zh-CN" sz="2000" dirty="0">
                <a:latin typeface="Times New Roman" panose="02020603050405020304" pitchFamily="18" charset="0"/>
              </a:rPr>
              <a:t>L2=[5,6,7,8,9]</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pPr algn="just">
              <a:lnSpc>
                <a:spcPct val="150000"/>
              </a:lnSpc>
            </a:pPr>
            <a:r>
              <a:rPr lang="en-US" altLang="zh-CN" sz="2000" b="1" dirty="0">
                <a:solidFill>
                  <a:srgbClr val="124ACD"/>
                </a:solidFill>
                <a:latin typeface="Times New Roman" panose="02020603050405020304" pitchFamily="18" charset="0"/>
              </a:rPr>
              <a:t>【</a:t>
            </a:r>
            <a:r>
              <a:rPr lang="zh-CN" altLang="en-US" sz="2000" b="1" dirty="0">
                <a:solidFill>
                  <a:srgbClr val="124ACD"/>
                </a:solidFill>
                <a:latin typeface="Times New Roman" panose="02020603050405020304" pitchFamily="18" charset="0"/>
              </a:rPr>
              <a:t>解题思路</a:t>
            </a:r>
            <a:r>
              <a:rPr lang="en-US" altLang="zh-CN" sz="2000" b="1" dirty="0">
                <a:solidFill>
                  <a:srgbClr val="124ACD"/>
                </a:solidFill>
                <a:latin typeface="Times New Roman" panose="02020603050405020304" pitchFamily="18" charset="0"/>
              </a:rPr>
              <a:t>】</a:t>
            </a:r>
            <a:r>
              <a:rPr lang="zh-CN" altLang="en-US" sz="2000" dirty="0">
                <a:latin typeface="Times New Roman" panose="02020603050405020304" pitchFamily="18" charset="0"/>
              </a:rPr>
              <a:t>要分成大致相同的长度，首先我们需要用</a:t>
            </a:r>
            <a:r>
              <a:rPr lang="en-US" altLang="zh-CN" sz="2000" dirty="0" err="1">
                <a:latin typeface="Times New Roman" panose="02020603050405020304" pitchFamily="18" charset="0"/>
              </a:rPr>
              <a:t>len</a:t>
            </a:r>
            <a:r>
              <a:rPr lang="en-US" altLang="zh-CN" sz="2000" dirty="0">
                <a:latin typeface="Times New Roman" panose="02020603050405020304" pitchFamily="18" charset="0"/>
              </a:rPr>
              <a:t>(L)</a:t>
            </a:r>
            <a:r>
              <a:rPr lang="zh-CN" altLang="en-US" sz="2000" dirty="0">
                <a:latin typeface="Times New Roman" panose="02020603050405020304" pitchFamily="18" charset="0"/>
              </a:rPr>
              <a:t>得出列表</a:t>
            </a:r>
            <a:r>
              <a:rPr lang="en-US" altLang="zh-CN" sz="2000" dirty="0">
                <a:latin typeface="Times New Roman" panose="02020603050405020304" pitchFamily="18" charset="0"/>
              </a:rPr>
              <a:t>L</a:t>
            </a:r>
            <a:r>
              <a:rPr lang="zh-CN" altLang="en-US" sz="2000" dirty="0">
                <a:latin typeface="Times New Roman" panose="02020603050405020304" pitchFamily="18" charset="0"/>
              </a:rPr>
              <a:t>的长度，再将求得的长度整数除</a:t>
            </a:r>
            <a:r>
              <a:rPr lang="en-US" altLang="zh-CN" sz="2000" dirty="0">
                <a:latin typeface="Times New Roman" panose="02020603050405020304" pitchFamily="18" charset="0"/>
              </a:rPr>
              <a:t>2</a:t>
            </a:r>
            <a:r>
              <a:rPr lang="zh-CN" altLang="en-US" sz="2000" dirty="0">
                <a:latin typeface="Times New Roman" panose="02020603050405020304" pitchFamily="18" charset="0"/>
              </a:rPr>
              <a:t>就可以表示其中一部的长度，另一部分长度自然就是</a:t>
            </a:r>
            <a:r>
              <a:rPr lang="en-US" altLang="zh-CN" sz="2000" dirty="0" err="1">
                <a:latin typeface="Times New Roman" panose="02020603050405020304" pitchFamily="18" charset="0"/>
              </a:rPr>
              <a:t>len</a:t>
            </a:r>
            <a:r>
              <a:rPr lang="en-US" altLang="zh-CN" sz="2000" dirty="0">
                <a:latin typeface="Times New Roman" panose="02020603050405020304" pitchFamily="18" charset="0"/>
              </a:rPr>
              <a:t>(L)-</a:t>
            </a:r>
            <a:r>
              <a:rPr lang="en-US" altLang="zh-CN" sz="2000" dirty="0" err="1">
                <a:latin typeface="Times New Roman" panose="02020603050405020304" pitchFamily="18" charset="0"/>
              </a:rPr>
              <a:t>len</a:t>
            </a:r>
            <a:r>
              <a:rPr lang="en-US" altLang="zh-CN" sz="2000" dirty="0">
                <a:latin typeface="Times New Roman" panose="02020603050405020304" pitchFamily="18" charset="0"/>
              </a:rPr>
              <a:t>(L)//2</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a:p>
            <a:pPr algn="just">
              <a:lnSpc>
                <a:spcPct val="150000"/>
              </a:lnSpc>
            </a:pPr>
            <a:r>
              <a:rPr lang="en-US" altLang="zh-CN" sz="2000" b="1" dirty="0">
                <a:solidFill>
                  <a:srgbClr val="124ACD"/>
                </a:solidFill>
                <a:latin typeface="Times New Roman" panose="02020603050405020304" pitchFamily="18" charset="0"/>
              </a:rPr>
              <a:t>【</a:t>
            </a:r>
            <a:r>
              <a:rPr lang="zh-CN" altLang="en-US" sz="2000" b="1" dirty="0">
                <a:solidFill>
                  <a:srgbClr val="124ACD"/>
                </a:solidFill>
                <a:latin typeface="Times New Roman" panose="02020603050405020304" pitchFamily="18" charset="0"/>
              </a:rPr>
              <a:t>答案</a:t>
            </a:r>
            <a:r>
              <a:rPr lang="en-US" altLang="zh-CN" sz="2000" b="1" dirty="0">
                <a:solidFill>
                  <a:srgbClr val="124ACD"/>
                </a:solidFill>
                <a:latin typeface="Times New Roman" panose="02020603050405020304" pitchFamily="18" charset="0"/>
              </a:rPr>
              <a:t>】</a:t>
            </a:r>
            <a:r>
              <a:rPr lang="en-US" altLang="zh-CN" sz="2000" dirty="0">
                <a:latin typeface="Times New Roman" panose="02020603050405020304" pitchFamily="18" charset="0"/>
              </a:rPr>
              <a:t>L1=L[0:len(L)//2]</a:t>
            </a:r>
            <a:r>
              <a:rPr lang="zh-CN" altLang="en-US" sz="2000" dirty="0">
                <a:latin typeface="Times New Roman" panose="02020603050405020304" pitchFamily="18" charset="0"/>
              </a:rPr>
              <a:t>，</a:t>
            </a:r>
            <a:r>
              <a:rPr lang="en-US" altLang="zh-CN" sz="2000" dirty="0">
                <a:latin typeface="Times New Roman" panose="02020603050405020304" pitchFamily="18" charset="0"/>
              </a:rPr>
              <a:t>L2=L[</a:t>
            </a:r>
            <a:r>
              <a:rPr lang="en-US" altLang="zh-CN" sz="2000" dirty="0" err="1">
                <a:latin typeface="Times New Roman" panose="02020603050405020304" pitchFamily="18" charset="0"/>
              </a:rPr>
              <a:t>len</a:t>
            </a:r>
            <a:r>
              <a:rPr lang="en-US" altLang="zh-CN" sz="2000" dirty="0">
                <a:latin typeface="Times New Roman" panose="02020603050405020304" pitchFamily="18" charset="0"/>
              </a:rPr>
              <a:t>(L)//2:len(L)]</a:t>
            </a:r>
            <a:r>
              <a:rPr lang="zh-CN" altLang="en-US" sz="2000" dirty="0">
                <a:latin typeface="Times New Roman" panose="02020603050405020304" pitchFamily="18" charset="0"/>
              </a:rPr>
              <a:t>。</a:t>
            </a:r>
          </a:p>
        </p:txBody>
      </p:sp>
      <p:sp>
        <p:nvSpPr>
          <p:cNvPr id="8" name="文本框 7"/>
          <p:cNvSpPr txBox="1"/>
          <p:nvPr/>
        </p:nvSpPr>
        <p:spPr>
          <a:xfrm>
            <a:off x="1273109" y="4413916"/>
            <a:ext cx="9747192" cy="1422762"/>
          </a:xfrm>
          <a:prstGeom prst="rect">
            <a:avLst/>
          </a:prstGeom>
          <a:noFill/>
        </p:spPr>
        <p:txBody>
          <a:bodyPr wrap="square" rtlCol="0">
            <a:spAutoFit/>
          </a:bodyPr>
          <a:lstStyle/>
          <a:p>
            <a:pPr algn="just">
              <a:lnSpc>
                <a:spcPct val="150000"/>
              </a:lnSpc>
            </a:pPr>
            <a:r>
              <a:rPr lang="zh-CN" altLang="en-US" sz="2000" b="1" dirty="0">
                <a:solidFill>
                  <a:srgbClr val="124ACD"/>
                </a:solidFill>
                <a:latin typeface="+mn-ea"/>
              </a:rPr>
              <a:t>练习题</a:t>
            </a:r>
            <a:r>
              <a:rPr lang="en-US" altLang="zh-CN" sz="2000" b="1" dirty="0">
                <a:solidFill>
                  <a:srgbClr val="124ACD"/>
                </a:solidFill>
                <a:latin typeface="+mn-ea"/>
              </a:rPr>
              <a:t>1.4.5</a:t>
            </a:r>
            <a:r>
              <a:rPr lang="zh-CN" altLang="en-US" sz="2000" b="1" dirty="0">
                <a:solidFill>
                  <a:srgbClr val="124ACD"/>
                </a:solidFill>
                <a:latin typeface="+mn-ea"/>
              </a:rPr>
              <a:t>：</a:t>
            </a:r>
            <a:r>
              <a:rPr lang="zh-CN" altLang="en-US" sz="2000" dirty="0">
                <a:latin typeface="Times New Roman" panose="02020603050405020304" pitchFamily="18" charset="0"/>
              </a:rPr>
              <a:t>根据前面练习题的答案，假如</a:t>
            </a:r>
            <a:r>
              <a:rPr lang="en-US" altLang="zh-CN" sz="2000" dirty="0">
                <a:latin typeface="Times New Roman" panose="02020603050405020304" pitchFamily="18" charset="0"/>
              </a:rPr>
              <a:t>L</a:t>
            </a:r>
            <a:r>
              <a:rPr lang="zh-CN" altLang="en-US" sz="2000" dirty="0">
                <a:latin typeface="Times New Roman" panose="02020603050405020304" pitchFamily="18" charset="0"/>
              </a:rPr>
              <a:t>有奇数个元素，请问</a:t>
            </a:r>
            <a:r>
              <a:rPr lang="en-US" altLang="zh-CN" sz="2000" dirty="0" err="1">
                <a:latin typeface="Times New Roman" panose="02020603050405020304" pitchFamily="18" charset="0"/>
              </a:rPr>
              <a:t>L1</a:t>
            </a:r>
            <a:r>
              <a:rPr lang="zh-CN" altLang="en-US" sz="2000" dirty="0">
                <a:latin typeface="Times New Roman" panose="02020603050405020304" pitchFamily="18" charset="0"/>
              </a:rPr>
              <a:t>和</a:t>
            </a:r>
            <a:r>
              <a:rPr lang="en-US" altLang="zh-CN" sz="2000" dirty="0" err="1">
                <a:latin typeface="Times New Roman" panose="02020603050405020304" pitchFamily="18" charset="0"/>
              </a:rPr>
              <a:t>L2</a:t>
            </a:r>
            <a:r>
              <a:rPr lang="zh-CN" altLang="en-US" sz="2000" dirty="0">
                <a:latin typeface="Times New Roman" panose="02020603050405020304" pitchFamily="18" charset="0"/>
              </a:rPr>
              <a:t>哪一个会多一个元素？</a:t>
            </a:r>
            <a:endParaRPr lang="en-US" altLang="zh-CN" sz="2000" b="1" dirty="0">
              <a:solidFill>
                <a:srgbClr val="124ACD"/>
              </a:solidFill>
              <a:latin typeface="Times New Roman" panose="02020603050405020304" pitchFamily="18" charset="0"/>
            </a:endParaRPr>
          </a:p>
          <a:p>
            <a:pPr algn="just">
              <a:lnSpc>
                <a:spcPct val="150000"/>
              </a:lnSpc>
            </a:pPr>
            <a:r>
              <a:rPr lang="en-US" altLang="zh-CN" sz="2000" b="1" dirty="0">
                <a:solidFill>
                  <a:srgbClr val="124ACD"/>
                </a:solidFill>
                <a:latin typeface="Times New Roman" panose="02020603050405020304" pitchFamily="18" charset="0"/>
              </a:rPr>
              <a:t>【</a:t>
            </a:r>
            <a:r>
              <a:rPr lang="zh-CN" altLang="en-US" sz="2000" b="1" dirty="0">
                <a:solidFill>
                  <a:srgbClr val="124ACD"/>
                </a:solidFill>
                <a:latin typeface="Times New Roman" panose="02020603050405020304" pitchFamily="18" charset="0"/>
              </a:rPr>
              <a:t>答案</a:t>
            </a:r>
            <a:r>
              <a:rPr lang="en-US" altLang="zh-CN" sz="2000" b="1" dirty="0">
                <a:solidFill>
                  <a:srgbClr val="124ACD"/>
                </a:solidFill>
                <a:latin typeface="Times New Roman" panose="02020603050405020304" pitchFamily="18" charset="0"/>
              </a:rPr>
              <a:t>】</a:t>
            </a:r>
            <a:r>
              <a:rPr lang="en-US" altLang="zh-CN" sz="2000" dirty="0" err="1">
                <a:latin typeface="Times New Roman" panose="02020603050405020304" pitchFamily="18" charset="0"/>
              </a:rPr>
              <a:t>L2</a:t>
            </a:r>
            <a:r>
              <a:rPr lang="zh-CN" altLang="en-US" sz="2000" dirty="0">
                <a:latin typeface="Times New Roman" panose="02020603050405020304" pitchFamily="18" charset="0"/>
              </a:rPr>
              <a:t>会比</a:t>
            </a:r>
            <a:r>
              <a:rPr lang="en-US" altLang="zh-CN" sz="2000" dirty="0" err="1">
                <a:latin typeface="Times New Roman" panose="02020603050405020304" pitchFamily="18" charset="0"/>
              </a:rPr>
              <a:t>L1</a:t>
            </a:r>
            <a:r>
              <a:rPr lang="zh-CN" altLang="en-US" sz="2000" dirty="0">
                <a:latin typeface="Times New Roman" panose="02020603050405020304" pitchFamily="18" charset="0"/>
              </a:rPr>
              <a:t>多一个元素。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1.4.2 </a:t>
            </a:r>
            <a:r>
              <a:rPr lang="zh-CN" altLang="en-US" dirty="0">
                <a:solidFill>
                  <a:srgbClr val="C00000"/>
                </a:solidFill>
                <a:sym typeface="+mn-ea"/>
              </a:rPr>
              <a:t>列表（</a:t>
            </a:r>
            <a:r>
              <a:rPr lang="en-US" altLang="zh-CN" dirty="0">
                <a:solidFill>
                  <a:srgbClr val="C00000"/>
                </a:solidFill>
                <a:sym typeface="+mn-ea"/>
              </a:rPr>
              <a:t>List</a:t>
            </a:r>
            <a:r>
              <a:rPr lang="zh-CN" altLang="en-US" dirty="0">
                <a:solidFill>
                  <a:srgbClr val="C00000"/>
                </a:solidFill>
                <a:sym typeface="+mn-ea"/>
              </a:rPr>
              <a:t>）</a:t>
            </a:r>
            <a:endParaRPr lang="zh-CN" altLang="en-US" dirty="0">
              <a:solidFill>
                <a:srgbClr val="C00000"/>
              </a:solidFill>
            </a:endParaRPr>
          </a:p>
        </p:txBody>
      </p:sp>
      <p:sp>
        <p:nvSpPr>
          <p:cNvPr id="9" name="文本框 8"/>
          <p:cNvSpPr txBox="1"/>
          <p:nvPr/>
        </p:nvSpPr>
        <p:spPr>
          <a:xfrm>
            <a:off x="1238250" y="926593"/>
            <a:ext cx="9841428" cy="4654416"/>
          </a:xfrm>
          <a:prstGeom prst="rect">
            <a:avLst/>
          </a:prstGeom>
          <a:noFill/>
        </p:spPr>
        <p:txBody>
          <a:bodyPr wrap="square" rtlCol="0">
            <a:spAutoFit/>
          </a:bodyPr>
          <a:lstStyle/>
          <a:p>
            <a:pPr algn="just">
              <a:lnSpc>
                <a:spcPct val="150000"/>
              </a:lnSpc>
            </a:pPr>
            <a:r>
              <a:rPr lang="zh-CN" altLang="en-US" sz="2000" b="1" dirty="0">
                <a:solidFill>
                  <a:srgbClr val="124ACD"/>
                </a:solidFill>
                <a:latin typeface="+mn-ea"/>
              </a:rPr>
              <a:t>练习题</a:t>
            </a:r>
            <a:r>
              <a:rPr lang="en-US" altLang="zh-CN" sz="2000" b="1" dirty="0">
                <a:solidFill>
                  <a:srgbClr val="124ACD"/>
                </a:solidFill>
                <a:latin typeface="+mn-ea"/>
              </a:rPr>
              <a:t>1.4.6</a:t>
            </a:r>
            <a:r>
              <a:rPr lang="zh-CN" altLang="en-US" sz="2000" b="1" dirty="0">
                <a:solidFill>
                  <a:srgbClr val="124ACD"/>
                </a:solidFill>
                <a:latin typeface="+mn-ea"/>
              </a:rPr>
              <a:t>：</a:t>
            </a:r>
            <a:r>
              <a:rPr lang="zh-CN" altLang="en-US" sz="2000" dirty="0">
                <a:latin typeface="Times New Roman" panose="02020603050405020304" pitchFamily="18" charset="0"/>
              </a:rPr>
              <a:t>将前面题目中的列表</a:t>
            </a:r>
            <a:r>
              <a:rPr lang="en-US" altLang="zh-CN" sz="2000" dirty="0">
                <a:latin typeface="Times New Roman" panose="02020603050405020304" pitchFamily="18" charset="0"/>
              </a:rPr>
              <a:t>L</a:t>
            </a:r>
            <a:r>
              <a:rPr lang="zh-CN" altLang="en-US" sz="2000" dirty="0">
                <a:latin typeface="Times New Roman" panose="02020603050405020304" pitchFamily="18" charset="0"/>
              </a:rPr>
              <a:t>分成长度大约相等的</a:t>
            </a:r>
            <a:r>
              <a:rPr lang="en-US" altLang="zh-CN" sz="2000" dirty="0">
                <a:latin typeface="Times New Roman" panose="02020603050405020304" pitchFamily="18" charset="0"/>
              </a:rPr>
              <a:t>3</a:t>
            </a:r>
            <a:r>
              <a:rPr lang="zh-CN" altLang="en-US" sz="2000" dirty="0">
                <a:latin typeface="Times New Roman" panose="02020603050405020304" pitchFamily="18" charset="0"/>
              </a:rPr>
              <a:t>份。</a:t>
            </a:r>
            <a:endParaRPr lang="en-US" altLang="zh-CN" sz="2000" dirty="0">
              <a:latin typeface="Times New Roman" panose="02020603050405020304" pitchFamily="18" charset="0"/>
            </a:endParaRPr>
          </a:p>
          <a:p>
            <a:pPr algn="just">
              <a:lnSpc>
                <a:spcPct val="150000"/>
              </a:lnSpc>
            </a:pPr>
            <a:endParaRPr lang="en-US" altLang="zh-CN" sz="2000" dirty="0">
              <a:latin typeface="Times New Roman" panose="02020603050405020304" pitchFamily="18" charset="0"/>
            </a:endParaRPr>
          </a:p>
          <a:p>
            <a:pPr algn="just">
              <a:lnSpc>
                <a:spcPct val="150000"/>
              </a:lnSpc>
            </a:pPr>
            <a:r>
              <a:rPr lang="en-US" altLang="zh-CN" sz="2000" b="1" dirty="0">
                <a:solidFill>
                  <a:srgbClr val="124ACD"/>
                </a:solidFill>
                <a:latin typeface="Times New Roman" panose="02020603050405020304" pitchFamily="18" charset="0"/>
              </a:rPr>
              <a:t>【</a:t>
            </a:r>
            <a:r>
              <a:rPr lang="zh-CN" altLang="en-US" sz="2000" b="1" dirty="0">
                <a:solidFill>
                  <a:srgbClr val="124ACD"/>
                </a:solidFill>
                <a:latin typeface="Times New Roman" panose="02020603050405020304" pitchFamily="18" charset="0"/>
              </a:rPr>
              <a:t>答案</a:t>
            </a:r>
            <a:r>
              <a:rPr lang="en-US" altLang="zh-CN" sz="2000" b="1" dirty="0">
                <a:solidFill>
                  <a:srgbClr val="124ACD"/>
                </a:solidFill>
                <a:latin typeface="Times New Roman" panose="02020603050405020304" pitchFamily="18" charset="0"/>
              </a:rPr>
              <a:t>】</a:t>
            </a:r>
            <a:r>
              <a:rPr lang="en-US" altLang="zh-CN" sz="2000" dirty="0" err="1">
                <a:latin typeface="Times New Roman" panose="02020603050405020304" pitchFamily="18" charset="0"/>
              </a:rPr>
              <a:t>L1</a:t>
            </a:r>
            <a:r>
              <a:rPr lang="en-US" altLang="zh-CN" sz="2000" dirty="0">
                <a:latin typeface="Times New Roman" panose="02020603050405020304" pitchFamily="18" charset="0"/>
              </a:rPr>
              <a:t>=L[</a:t>
            </a:r>
            <a:r>
              <a:rPr lang="en-US" altLang="zh-CN" sz="2000" dirty="0" err="1">
                <a:latin typeface="Times New Roman" panose="02020603050405020304" pitchFamily="18" charset="0"/>
              </a:rPr>
              <a:t>0:len</a:t>
            </a:r>
            <a:r>
              <a:rPr lang="en-US" altLang="zh-CN" sz="2000" dirty="0">
                <a:latin typeface="Times New Roman" panose="02020603050405020304" pitchFamily="18" charset="0"/>
              </a:rPr>
              <a:t>(L)//3]</a:t>
            </a:r>
            <a:r>
              <a:rPr lang="zh-CN" altLang="en-US" sz="2000" dirty="0">
                <a:latin typeface="Times New Roman" panose="02020603050405020304" pitchFamily="18" charset="0"/>
              </a:rPr>
              <a:t>；</a:t>
            </a:r>
            <a:r>
              <a:rPr lang="en-US" altLang="zh-CN" sz="2000" dirty="0" err="1">
                <a:latin typeface="Times New Roman" panose="02020603050405020304" pitchFamily="18" charset="0"/>
              </a:rPr>
              <a:t>L2</a:t>
            </a:r>
            <a:r>
              <a:rPr lang="en-US" altLang="zh-CN" sz="2000" dirty="0">
                <a:latin typeface="Times New Roman" panose="02020603050405020304" pitchFamily="18" charset="0"/>
              </a:rPr>
              <a:t>=L[</a:t>
            </a:r>
            <a:r>
              <a:rPr lang="en-US" altLang="zh-CN" sz="2000" dirty="0" err="1">
                <a:latin typeface="Times New Roman" panose="02020603050405020304" pitchFamily="18" charset="0"/>
              </a:rPr>
              <a:t>len</a:t>
            </a:r>
            <a:r>
              <a:rPr lang="en-US" altLang="zh-CN" sz="2000" dirty="0">
                <a:latin typeface="Times New Roman" panose="02020603050405020304" pitchFamily="18" charset="0"/>
              </a:rPr>
              <a:t>(L)//3:2*(</a:t>
            </a:r>
            <a:r>
              <a:rPr lang="en-US" altLang="zh-CN" sz="2000" dirty="0" err="1">
                <a:latin typeface="Times New Roman" panose="02020603050405020304" pitchFamily="18" charset="0"/>
              </a:rPr>
              <a:t>len</a:t>
            </a:r>
            <a:r>
              <a:rPr lang="en-US" altLang="zh-CN" sz="2000" dirty="0">
                <a:latin typeface="Times New Roman" panose="02020603050405020304" pitchFamily="18" charset="0"/>
              </a:rPr>
              <a:t>(L)//3)]</a:t>
            </a:r>
            <a:r>
              <a:rPr lang="zh-CN" altLang="en-US" sz="2000" dirty="0">
                <a:latin typeface="Times New Roman" panose="02020603050405020304" pitchFamily="18" charset="0"/>
              </a:rPr>
              <a:t>；   </a:t>
            </a:r>
          </a:p>
          <a:p>
            <a:pPr algn="just">
              <a:lnSpc>
                <a:spcPct val="150000"/>
              </a:lnSpc>
            </a:pPr>
            <a:r>
              <a:rPr lang="zh-CN" altLang="en-US" sz="2000" dirty="0">
                <a:latin typeface="Times New Roman" panose="02020603050405020304" pitchFamily="18" charset="0"/>
              </a:rPr>
              <a:t>                </a:t>
            </a:r>
            <a:r>
              <a:rPr lang="en-US" altLang="zh-CN" sz="2000" dirty="0" err="1">
                <a:latin typeface="Times New Roman" panose="02020603050405020304" pitchFamily="18" charset="0"/>
              </a:rPr>
              <a:t>L3</a:t>
            </a:r>
            <a:r>
              <a:rPr lang="en-US" altLang="zh-CN" sz="2000" dirty="0">
                <a:latin typeface="Times New Roman" panose="02020603050405020304" pitchFamily="18" charset="0"/>
              </a:rPr>
              <a:t>=[2*(</a:t>
            </a:r>
            <a:r>
              <a:rPr lang="en-US" altLang="zh-CN" sz="2000" dirty="0" err="1">
                <a:latin typeface="Times New Roman" panose="02020603050405020304" pitchFamily="18" charset="0"/>
              </a:rPr>
              <a:t>len</a:t>
            </a:r>
            <a:r>
              <a:rPr lang="en-US" altLang="zh-CN" sz="2000" dirty="0">
                <a:latin typeface="Times New Roman" panose="02020603050405020304" pitchFamily="18" charset="0"/>
              </a:rPr>
              <a:t>(L)//3):</a:t>
            </a:r>
            <a:r>
              <a:rPr lang="en-US" altLang="zh-CN" sz="2000" dirty="0" err="1">
                <a:latin typeface="Times New Roman" panose="02020603050405020304" pitchFamily="18" charset="0"/>
              </a:rPr>
              <a:t>len</a:t>
            </a:r>
            <a:r>
              <a:rPr lang="en-US" altLang="zh-CN" sz="2000" dirty="0">
                <a:latin typeface="Times New Roman" panose="02020603050405020304" pitchFamily="18" charset="0"/>
              </a:rPr>
              <a:t>(L)]</a:t>
            </a:r>
            <a:r>
              <a:rPr lang="zh-CN" altLang="en-US" sz="2000" dirty="0">
                <a:latin typeface="Times New Roman" panose="02020603050405020304" pitchFamily="18" charset="0"/>
              </a:rPr>
              <a:t>。</a:t>
            </a:r>
          </a:p>
          <a:p>
            <a:pPr algn="just">
              <a:lnSpc>
                <a:spcPct val="150000"/>
              </a:lnSpc>
            </a:pPr>
            <a:endParaRPr lang="en-US" altLang="zh-CN" sz="2000" dirty="0">
              <a:latin typeface="Times New Roman" panose="02020603050405020304" pitchFamily="18" charset="0"/>
            </a:endParaRPr>
          </a:p>
          <a:p>
            <a:pPr lvl="0" algn="just">
              <a:lnSpc>
                <a:spcPct val="150000"/>
              </a:lnSpc>
            </a:pPr>
            <a:r>
              <a:rPr lang="zh-CN" altLang="en-US" sz="2000" b="1" dirty="0">
                <a:solidFill>
                  <a:srgbClr val="124ACD"/>
                </a:solidFill>
                <a:latin typeface="宋体" panose="02010600030101010101" pitchFamily="2" charset="-122"/>
              </a:rPr>
              <a:t>练习题</a:t>
            </a:r>
            <a:r>
              <a:rPr lang="en-US" altLang="zh-CN" sz="2000" b="1" dirty="0">
                <a:solidFill>
                  <a:srgbClr val="124ACD"/>
                </a:solidFill>
                <a:latin typeface="宋体" panose="02010600030101010101" pitchFamily="2" charset="-122"/>
              </a:rPr>
              <a:t>1.4.7</a:t>
            </a:r>
            <a:r>
              <a:rPr lang="zh-CN" altLang="en-US" sz="2000" b="1" dirty="0">
                <a:solidFill>
                  <a:srgbClr val="124ACD"/>
                </a:solidFill>
                <a:latin typeface="宋体" panose="02010600030101010101" pitchFamily="2" charset="-122"/>
              </a:rPr>
              <a:t>：</a:t>
            </a:r>
            <a:r>
              <a:rPr lang="zh-CN" altLang="en-US" sz="2000" dirty="0">
                <a:solidFill>
                  <a:prstClr val="black"/>
                </a:solidFill>
                <a:latin typeface="Times New Roman" panose="02020603050405020304" pitchFamily="18" charset="0"/>
              </a:rPr>
              <a:t>列表</a:t>
            </a:r>
            <a:r>
              <a:rPr lang="en-US" altLang="zh-CN" sz="2000" dirty="0">
                <a:solidFill>
                  <a:prstClr val="black"/>
                </a:solidFill>
                <a:latin typeface="Times New Roman" panose="02020603050405020304" pitchFamily="18" charset="0"/>
              </a:rPr>
              <a:t>L=[0,1,2,3]</a:t>
            </a:r>
            <a:r>
              <a:rPr lang="zh-CN" altLang="en-US" sz="2000" dirty="0">
                <a:solidFill>
                  <a:prstClr val="black"/>
                </a:solidFill>
                <a:latin typeface="Times New Roman" panose="02020603050405020304" pitchFamily="18" charset="0"/>
              </a:rPr>
              <a:t>，我们要创造一个新列表，这个新列表中的元素是列表</a:t>
            </a:r>
            <a:r>
              <a:rPr lang="en-US" altLang="zh-CN" sz="2000" dirty="0">
                <a:solidFill>
                  <a:prstClr val="black"/>
                </a:solidFill>
                <a:latin typeface="Times New Roman" panose="02020603050405020304" pitchFamily="18" charset="0"/>
              </a:rPr>
              <a:t>L</a:t>
            </a:r>
            <a:r>
              <a:rPr lang="zh-CN" altLang="en-US" sz="2000" dirty="0">
                <a:solidFill>
                  <a:prstClr val="black"/>
                </a:solidFill>
                <a:latin typeface="Times New Roman" panose="02020603050405020304" pitchFamily="18" charset="0"/>
              </a:rPr>
              <a:t>中所有元素的倒置，如何实现？</a:t>
            </a:r>
            <a:endParaRPr lang="en-US" altLang="zh-CN" sz="2000" dirty="0">
              <a:solidFill>
                <a:prstClr val="black"/>
              </a:solidFill>
              <a:latin typeface="Times New Roman" panose="02020603050405020304" pitchFamily="18" charset="0"/>
            </a:endParaRPr>
          </a:p>
          <a:p>
            <a:pPr lvl="0" algn="just">
              <a:lnSpc>
                <a:spcPct val="150000"/>
              </a:lnSpc>
            </a:pPr>
            <a:endParaRPr lang="en-US" altLang="zh-CN" sz="2000" dirty="0">
              <a:solidFill>
                <a:prstClr val="black"/>
              </a:solidFill>
              <a:latin typeface="Times New Roman" panose="02020603050405020304" pitchFamily="18" charset="0"/>
            </a:endParaRPr>
          </a:p>
          <a:p>
            <a:pPr lvl="0" algn="just">
              <a:lnSpc>
                <a:spcPct val="150000"/>
              </a:lnSpc>
            </a:pPr>
            <a:r>
              <a:rPr lang="en-US" altLang="zh-CN" sz="2000" b="1" dirty="0">
                <a:solidFill>
                  <a:srgbClr val="124ACD"/>
                </a:solidFill>
                <a:latin typeface="Times New Roman" panose="02020603050405020304" pitchFamily="18" charset="0"/>
              </a:rPr>
              <a:t>【</a:t>
            </a:r>
            <a:r>
              <a:rPr lang="zh-CN" altLang="en-US" sz="2000" b="1" dirty="0">
                <a:solidFill>
                  <a:srgbClr val="124ACD"/>
                </a:solidFill>
                <a:latin typeface="Times New Roman" panose="02020603050405020304" pitchFamily="18" charset="0"/>
              </a:rPr>
              <a:t>解题思路</a:t>
            </a:r>
            <a:r>
              <a:rPr lang="en-US" altLang="zh-CN" sz="2000" b="1" dirty="0">
                <a:solidFill>
                  <a:srgbClr val="124ACD"/>
                </a:solidFill>
                <a:latin typeface="Times New Roman" panose="02020603050405020304" pitchFamily="18" charset="0"/>
              </a:rPr>
              <a:t>】</a:t>
            </a:r>
            <a:r>
              <a:rPr lang="zh-CN" altLang="en-US" sz="2000" dirty="0">
                <a:latin typeface="Times New Roman" panose="02020603050405020304" pitchFamily="18" charset="0"/>
              </a:rPr>
              <a:t>这里介绍一种更为简单的，即将起始值</a:t>
            </a:r>
            <a:r>
              <a:rPr lang="en-US" altLang="zh-CN" sz="2000" dirty="0" err="1">
                <a:latin typeface="Times New Roman" panose="02020603050405020304" pitchFamily="18" charset="0"/>
              </a:rPr>
              <a:t>index1</a:t>
            </a:r>
            <a:r>
              <a:rPr lang="zh-CN" altLang="en-US" sz="2000" dirty="0">
                <a:latin typeface="Times New Roman" panose="02020603050405020304" pitchFamily="18" charset="0"/>
              </a:rPr>
              <a:t>和终止值</a:t>
            </a:r>
            <a:r>
              <a:rPr lang="en-US" altLang="zh-CN" sz="2000" dirty="0" err="1">
                <a:latin typeface="Times New Roman" panose="02020603050405020304" pitchFamily="18" charset="0"/>
              </a:rPr>
              <a:t>index2</a:t>
            </a:r>
            <a:r>
              <a:rPr lang="zh-CN" altLang="en-US" sz="2000" dirty="0">
                <a:latin typeface="Times New Roman" panose="02020603050405020304" pitchFamily="18" charset="0"/>
              </a:rPr>
              <a:t>置空，并且步长取</a:t>
            </a:r>
            <a:r>
              <a:rPr lang="en-US" altLang="zh-CN" sz="2000" dirty="0">
                <a:latin typeface="Times New Roman" panose="02020603050405020304" pitchFamily="18" charset="0"/>
              </a:rPr>
              <a:t>-1</a:t>
            </a:r>
            <a:r>
              <a:rPr lang="zh-CN" altLang="en-US" sz="2000" dirty="0">
                <a:latin typeface="Times New Roman" panose="02020603050405020304" pitchFamily="18" charset="0"/>
              </a:rPr>
              <a:t>。答案为</a:t>
            </a:r>
            <a:r>
              <a:rPr lang="en-US" altLang="zh-CN" sz="2000" dirty="0">
                <a:latin typeface="Times New Roman" panose="02020603050405020304" pitchFamily="18" charset="0"/>
              </a:rPr>
              <a:t>L[::-1]</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1.4.2 </a:t>
            </a:r>
            <a:r>
              <a:rPr lang="zh-CN" altLang="en-US" dirty="0">
                <a:solidFill>
                  <a:srgbClr val="C00000"/>
                </a:solidFill>
                <a:sym typeface="+mn-ea"/>
              </a:rPr>
              <a:t>列表（</a:t>
            </a:r>
            <a:r>
              <a:rPr lang="en-US" altLang="zh-CN" dirty="0">
                <a:solidFill>
                  <a:srgbClr val="C00000"/>
                </a:solidFill>
                <a:sym typeface="+mn-ea"/>
              </a:rPr>
              <a:t>List</a:t>
            </a:r>
            <a:r>
              <a:rPr lang="zh-CN" altLang="en-US" dirty="0">
                <a:solidFill>
                  <a:srgbClr val="C00000"/>
                </a:solidFill>
                <a:sym typeface="+mn-ea"/>
              </a:rPr>
              <a:t>）</a:t>
            </a:r>
            <a:endParaRPr lang="zh-CN" altLang="en-US" dirty="0">
              <a:solidFill>
                <a:srgbClr val="C00000"/>
              </a:solidFill>
            </a:endParaRPr>
          </a:p>
        </p:txBody>
      </p:sp>
      <p:sp>
        <p:nvSpPr>
          <p:cNvPr id="8" name="文本框 7"/>
          <p:cNvSpPr txBox="1"/>
          <p:nvPr/>
        </p:nvSpPr>
        <p:spPr>
          <a:xfrm>
            <a:off x="775113" y="1146222"/>
            <a:ext cx="7686294" cy="400110"/>
          </a:xfrm>
          <a:prstGeom prst="rect">
            <a:avLst/>
          </a:prstGeom>
          <a:noFill/>
        </p:spPr>
        <p:txBody>
          <a:bodyPr wrap="square" rtlCol="0">
            <a:spAutoFit/>
          </a:bodyPr>
          <a:lstStyle/>
          <a:p>
            <a:pPr algn="just"/>
            <a:r>
              <a:rPr lang="zh-CN" altLang="en-US" sz="2000" b="1" dirty="0">
                <a:solidFill>
                  <a:srgbClr val="124ACD"/>
                </a:solidFill>
                <a:latin typeface="Times New Roman" panose="02020603050405020304" pitchFamily="18" charset="0"/>
                <a:cs typeface="Times New Roman" panose="02020603050405020304" pitchFamily="18" charset="0"/>
              </a:rPr>
              <a:t>（</a:t>
            </a:r>
            <a:r>
              <a:rPr lang="en-US" altLang="zh-CN" sz="2000" b="1" dirty="0">
                <a:solidFill>
                  <a:srgbClr val="124ACD"/>
                </a:solidFill>
                <a:latin typeface="Times New Roman" panose="02020603050405020304" pitchFamily="18" charset="0"/>
                <a:cs typeface="Times New Roman" panose="02020603050405020304" pitchFamily="18" charset="0"/>
              </a:rPr>
              <a:t>3</a:t>
            </a:r>
            <a:r>
              <a:rPr lang="zh-CN" altLang="en-US" sz="2000" b="1" dirty="0">
                <a:solidFill>
                  <a:srgbClr val="124ACD"/>
                </a:solidFill>
                <a:latin typeface="Times New Roman" panose="02020603050405020304" pitchFamily="18" charset="0"/>
                <a:cs typeface="Times New Roman" panose="02020603050405020304" pitchFamily="18" charset="0"/>
              </a:rPr>
              <a:t>）列表的常用操作符（连接符</a:t>
            </a:r>
            <a:r>
              <a:rPr lang="en-US" altLang="zh-CN" sz="2000" b="1" dirty="0">
                <a:solidFill>
                  <a:srgbClr val="124ACD"/>
                </a:solidFill>
                <a:latin typeface="Times New Roman" panose="02020603050405020304" pitchFamily="18" charset="0"/>
                <a:cs typeface="Times New Roman" panose="02020603050405020304" pitchFamily="18" charset="0"/>
              </a:rPr>
              <a:t>+</a:t>
            </a:r>
            <a:r>
              <a:rPr lang="zh-CN" altLang="en-US" sz="2000" b="1" dirty="0">
                <a:solidFill>
                  <a:srgbClr val="124ACD"/>
                </a:solidFill>
                <a:latin typeface="Times New Roman" panose="02020603050405020304" pitchFamily="18" charset="0"/>
                <a:cs typeface="Times New Roman" panose="02020603050405020304" pitchFamily="18" charset="0"/>
              </a:rPr>
              <a:t>、复制符</a:t>
            </a:r>
            <a:r>
              <a:rPr lang="en-US" altLang="zh-CN" sz="2000" b="1" dirty="0">
                <a:solidFill>
                  <a:srgbClr val="124ACD"/>
                </a:solidFill>
                <a:latin typeface="Times New Roman" panose="02020603050405020304" pitchFamily="18" charset="0"/>
                <a:cs typeface="Times New Roman" panose="02020603050405020304" pitchFamily="18" charset="0"/>
              </a:rPr>
              <a:t>*</a:t>
            </a:r>
            <a:r>
              <a:rPr lang="zh-CN" altLang="en-US" sz="2000" b="1" dirty="0">
                <a:solidFill>
                  <a:srgbClr val="124ACD"/>
                </a:solidFill>
                <a:latin typeface="Times New Roman" panose="02020603050405020304" pitchFamily="18" charset="0"/>
                <a:cs typeface="Times New Roman" panose="02020603050405020304" pitchFamily="18" charset="0"/>
              </a:rPr>
              <a:t>）</a:t>
            </a:r>
          </a:p>
        </p:txBody>
      </p:sp>
      <p:sp>
        <p:nvSpPr>
          <p:cNvPr id="9" name="文本框 8"/>
          <p:cNvSpPr txBox="1"/>
          <p:nvPr/>
        </p:nvSpPr>
        <p:spPr>
          <a:xfrm>
            <a:off x="878107" y="1698637"/>
            <a:ext cx="9592046" cy="400110"/>
          </a:xfrm>
          <a:prstGeom prst="rect">
            <a:avLst/>
          </a:prstGeom>
          <a:noFill/>
        </p:spPr>
        <p:txBody>
          <a:bodyPr wrap="square" rtlCol="0">
            <a:spAutoFit/>
          </a:bodyPr>
          <a:lstStyle/>
          <a:p>
            <a:pPr algn="just"/>
            <a:r>
              <a:rPr lang="zh-CN" altLang="en-US" sz="2000" dirty="0">
                <a:latin typeface="Times New Roman" panose="02020603050405020304" pitchFamily="18" charset="0"/>
                <a:cs typeface="Times New Roman" panose="02020603050405020304" pitchFamily="18" charset="0"/>
              </a:rPr>
              <a:t>        我们之前学过的算术操作符</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、*可以运用到列表上，只是操作结果不相同。</a:t>
            </a:r>
            <a:endParaRPr lang="en-US" altLang="zh-CN" sz="2000" dirty="0">
              <a:latin typeface="Times New Roman" panose="02020603050405020304" pitchFamily="18" charset="0"/>
              <a:cs typeface="Times New Roman" panose="02020603050405020304" pitchFamily="18" charset="0"/>
            </a:endParaRPr>
          </a:p>
        </p:txBody>
      </p:sp>
      <p:grpSp>
        <p:nvGrpSpPr>
          <p:cNvPr id="3" name="组合 2"/>
          <p:cNvGrpSpPr/>
          <p:nvPr/>
        </p:nvGrpSpPr>
        <p:grpSpPr>
          <a:xfrm>
            <a:off x="1121847" y="2343827"/>
            <a:ext cx="9592046" cy="1385170"/>
            <a:chOff x="628650" y="2222306"/>
            <a:chExt cx="7886700" cy="1385170"/>
          </a:xfrm>
        </p:grpSpPr>
        <p:sp>
          <p:nvSpPr>
            <p:cNvPr id="7" name="文本框 6"/>
            <p:cNvSpPr txBox="1"/>
            <p:nvPr/>
          </p:nvSpPr>
          <p:spPr>
            <a:xfrm>
              <a:off x="628650" y="2222306"/>
              <a:ext cx="7686294" cy="707886"/>
            </a:xfrm>
            <a:prstGeom prst="rect">
              <a:avLst/>
            </a:prstGeom>
            <a:noFill/>
          </p:spPr>
          <p:txBody>
            <a:bodyPr wrap="square" rtlCol="0">
              <a:spAutoFit/>
            </a:bodyPr>
            <a:lstStyle/>
            <a:p>
              <a:pPr marL="342900" indent="-342900" algn="just">
                <a:buFont typeface="Arial" panose="020B0604020202020204" pitchFamily="34" charset="0"/>
                <a:buChar char="•"/>
              </a:pPr>
              <a:r>
                <a:rPr lang="zh-CN" altLang="en-US" sz="2000" b="1" dirty="0">
                  <a:solidFill>
                    <a:srgbClr val="124ACD"/>
                  </a:solidFill>
                  <a:latin typeface="Times New Roman" panose="02020603050405020304" pitchFamily="18" charset="0"/>
                  <a:cs typeface="Times New Roman" panose="02020603050405020304" pitchFamily="18" charset="0"/>
                </a:rPr>
                <a:t>连接符</a:t>
              </a:r>
              <a:r>
                <a:rPr lang="en-US" altLang="zh-CN" sz="2000" b="1" dirty="0">
                  <a:solidFill>
                    <a:srgbClr val="124ACD"/>
                  </a:solidFill>
                  <a:latin typeface="Times New Roman" panose="02020603050405020304" pitchFamily="18" charset="0"/>
                  <a:cs typeface="Times New Roman" panose="02020603050405020304" pitchFamily="18" charset="0"/>
                </a:rPr>
                <a:t>+</a:t>
              </a:r>
              <a:r>
                <a:rPr lang="zh-CN" altLang="en-US" sz="2000" b="1" dirty="0">
                  <a:solidFill>
                    <a:srgbClr val="124ACD"/>
                  </a:solidFill>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对于两个列表，“</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则表示连接操作，需要注意的是，进行连接操作的必须是两个列表。</a:t>
              </a:r>
              <a:endParaRPr lang="en-US" altLang="zh-CN" sz="20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1007186" y="2961145"/>
              <a:ext cx="7508164" cy="646331"/>
            </a:xfrm>
            <a:prstGeom prst="rect">
              <a:avLst/>
            </a:prstGeom>
            <a:noFill/>
          </p:spPr>
          <p:txBody>
            <a:bodyPr wrap="square" rtlCol="0">
              <a:spAutoFit/>
            </a:bodyPr>
            <a:lstStyle/>
            <a:p>
              <a:pPr algn="just"/>
              <a:r>
                <a:rPr lang="zh-CN" altLang="en-US" dirty="0">
                  <a:latin typeface="Times New Roman" panose="02020603050405020304" pitchFamily="18" charset="0"/>
                  <a:cs typeface="Times New Roman" panose="02020603050405020304" pitchFamily="18" charset="0"/>
                </a:rPr>
                <a:t>如：</a:t>
              </a:r>
              <a:r>
                <a:rPr lang="en-US" altLang="zh-CN" dirty="0">
                  <a:latin typeface="Times New Roman" panose="02020603050405020304" pitchFamily="18" charset="0"/>
                  <a:cs typeface="Times New Roman" panose="02020603050405020304" pitchFamily="18" charset="0"/>
                </a:rPr>
                <a:t>L1=[1,1.3]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L2=["2","China", ["I", "am", "another", "list"]]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L1+L2</a:t>
              </a:r>
              <a:r>
                <a:rPr lang="zh-CN" altLang="en-US" dirty="0">
                  <a:latin typeface="Times New Roman" panose="02020603050405020304" pitchFamily="18" charset="0"/>
                  <a:cs typeface="Times New Roman" panose="02020603050405020304" pitchFamily="18" charset="0"/>
                </a:rPr>
                <a:t>的结果为</a:t>
              </a:r>
              <a:r>
                <a:rPr lang="en-US" altLang="zh-CN" dirty="0">
                  <a:latin typeface="Times New Roman" panose="02020603050405020304" pitchFamily="18" charset="0"/>
                  <a:cs typeface="Times New Roman" panose="02020603050405020304" pitchFamily="18" charset="0"/>
                </a:rPr>
                <a:t>[1,1.3, "2","China", ["</a:t>
              </a:r>
              <a:r>
                <a:rPr lang="en-US" altLang="zh-CN" dirty="0" err="1">
                  <a:latin typeface="Times New Roman" panose="02020603050405020304" pitchFamily="18" charset="0"/>
                  <a:cs typeface="Times New Roman" panose="02020603050405020304" pitchFamily="18" charset="0"/>
                </a:rPr>
                <a:t>I","am","another</a:t>
              </a:r>
              <a:r>
                <a:rPr lang="en-US" altLang="zh-CN" dirty="0">
                  <a:latin typeface="Times New Roman" panose="02020603050405020304" pitchFamily="18" charset="0"/>
                  <a:cs typeface="Times New Roman" panose="02020603050405020304" pitchFamily="18" charset="0"/>
                </a:rPr>
                <a:t>", "list"]]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grpSp>
      <p:grpSp>
        <p:nvGrpSpPr>
          <p:cNvPr id="12" name="组合 11"/>
          <p:cNvGrpSpPr/>
          <p:nvPr/>
        </p:nvGrpSpPr>
        <p:grpSpPr>
          <a:xfrm>
            <a:off x="1125063" y="4020331"/>
            <a:ext cx="9592046" cy="1385170"/>
            <a:chOff x="628650" y="2222306"/>
            <a:chExt cx="7886700" cy="1385170"/>
          </a:xfrm>
        </p:grpSpPr>
        <p:sp>
          <p:nvSpPr>
            <p:cNvPr id="13" name="文本框 12"/>
            <p:cNvSpPr txBox="1"/>
            <p:nvPr/>
          </p:nvSpPr>
          <p:spPr>
            <a:xfrm>
              <a:off x="628650" y="2222306"/>
              <a:ext cx="7686294" cy="707886"/>
            </a:xfrm>
            <a:prstGeom prst="rect">
              <a:avLst/>
            </a:prstGeom>
            <a:noFill/>
          </p:spPr>
          <p:txBody>
            <a:bodyPr wrap="square" rtlCol="0">
              <a:spAutoFit/>
            </a:bodyPr>
            <a:lstStyle/>
            <a:p>
              <a:pPr marL="342900" indent="-342900" algn="just">
                <a:buFont typeface="Arial" panose="020B0604020202020204" pitchFamily="34" charset="0"/>
                <a:buChar char="•"/>
              </a:pPr>
              <a:r>
                <a:rPr lang="zh-CN" altLang="en-US" sz="2000" b="1" dirty="0">
                  <a:solidFill>
                    <a:srgbClr val="124ACD"/>
                  </a:solidFill>
                  <a:latin typeface="Times New Roman" panose="02020603050405020304" pitchFamily="18" charset="0"/>
                  <a:cs typeface="Times New Roman" panose="02020603050405020304" pitchFamily="18" charset="0"/>
                </a:rPr>
                <a:t>复制（*）：</a:t>
              </a:r>
              <a:r>
                <a:rPr lang="zh-CN" altLang="en-US" sz="2000" dirty="0">
                  <a:latin typeface="Times New Roman" panose="02020603050405020304" pitchFamily="18" charset="0"/>
                  <a:cs typeface="Times New Roman" panose="02020603050405020304" pitchFamily="18" charset="0"/>
                </a:rPr>
                <a:t>对于列表而言，操作符“*”表示将原列表重复复制多次。</a:t>
              </a:r>
              <a:endParaRPr lang="en-US" altLang="zh-CN" sz="2000"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1007186" y="2961145"/>
              <a:ext cx="7508164" cy="646331"/>
            </a:xfrm>
            <a:prstGeom prst="rect">
              <a:avLst/>
            </a:prstGeom>
            <a:noFill/>
          </p:spPr>
          <p:txBody>
            <a:bodyPr wrap="square" rtlCol="0">
              <a:spAutoFit/>
            </a:bodyPr>
            <a:lstStyle/>
            <a:p>
              <a:pPr algn="just"/>
              <a:r>
                <a:rPr lang="zh-CN" altLang="en-US" dirty="0">
                  <a:latin typeface="Times New Roman" panose="02020603050405020304" pitchFamily="18" charset="0"/>
                  <a:cs typeface="Times New Roman" panose="02020603050405020304" pitchFamily="18" charset="0"/>
                </a:rPr>
                <a:t>如：</a:t>
              </a:r>
              <a:r>
                <a:rPr lang="en-US" altLang="zh-CN" dirty="0">
                  <a:latin typeface="Times New Roman" panose="02020603050405020304" pitchFamily="18" charset="0"/>
                  <a:cs typeface="Times New Roman" panose="02020603050405020304" pitchFamily="18" charset="0"/>
                </a:rPr>
                <a:t>L=[0]*100</a:t>
              </a:r>
              <a:r>
                <a:rPr lang="zh-CN" altLang="en-US" dirty="0">
                  <a:latin typeface="Times New Roman" panose="02020603050405020304" pitchFamily="18" charset="0"/>
                  <a:cs typeface="Times New Roman" panose="02020603050405020304" pitchFamily="18" charset="0"/>
                </a:rPr>
                <a:t>表示把列表</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复制</a:t>
              </a:r>
              <a:r>
                <a:rPr lang="en-US" altLang="zh-CN" dirty="0">
                  <a:latin typeface="Times New Roman" panose="02020603050405020304" pitchFamily="18" charset="0"/>
                  <a:cs typeface="Times New Roman" panose="02020603050405020304" pitchFamily="18" charset="0"/>
                </a:rPr>
                <a:t>100</a:t>
              </a:r>
              <a:r>
                <a:rPr lang="zh-CN" altLang="en-US" dirty="0">
                  <a:latin typeface="Times New Roman" panose="02020603050405020304" pitchFamily="18" charset="0"/>
                  <a:cs typeface="Times New Roman" panose="02020603050405020304" pitchFamily="18" charset="0"/>
                </a:rPr>
                <a:t>次，这会产生一个含有</a:t>
              </a:r>
              <a:r>
                <a:rPr lang="en-US" altLang="zh-CN" dirty="0">
                  <a:latin typeface="Times New Roman" panose="02020603050405020304" pitchFamily="18" charset="0"/>
                  <a:cs typeface="Times New Roman" panose="02020603050405020304" pitchFamily="18" charset="0"/>
                </a:rPr>
                <a:t>100</a:t>
              </a:r>
              <a:r>
                <a:rPr lang="zh-CN" altLang="en-US" dirty="0">
                  <a:latin typeface="Times New Roman" panose="02020603050405020304" pitchFamily="18" charset="0"/>
                  <a:cs typeface="Times New Roman" panose="02020603050405020304" pitchFamily="18" charset="0"/>
                </a:rPr>
                <a:t>个</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的列表。这个操作对初始化一个较长的列表是有用的。</a:t>
              </a:r>
              <a:endParaRPr lang="en-US" altLang="zh-CN" dirty="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1.4.2 </a:t>
            </a:r>
            <a:r>
              <a:rPr lang="zh-CN" altLang="en-US" dirty="0">
                <a:solidFill>
                  <a:srgbClr val="C00000"/>
                </a:solidFill>
                <a:sym typeface="+mn-ea"/>
              </a:rPr>
              <a:t>列表（</a:t>
            </a:r>
            <a:r>
              <a:rPr lang="en-US" altLang="zh-CN" dirty="0">
                <a:solidFill>
                  <a:srgbClr val="C00000"/>
                </a:solidFill>
                <a:sym typeface="+mn-ea"/>
              </a:rPr>
              <a:t>List</a:t>
            </a:r>
            <a:r>
              <a:rPr lang="zh-CN" altLang="en-US" dirty="0">
                <a:solidFill>
                  <a:srgbClr val="C00000"/>
                </a:solidFill>
                <a:sym typeface="+mn-ea"/>
              </a:rPr>
              <a:t>）</a:t>
            </a:r>
            <a:endParaRPr lang="zh-CN" altLang="en-US" dirty="0">
              <a:solidFill>
                <a:srgbClr val="C00000"/>
              </a:solidFill>
            </a:endParaRPr>
          </a:p>
        </p:txBody>
      </p:sp>
      <p:sp>
        <p:nvSpPr>
          <p:cNvPr id="6" name="文本框 5"/>
          <p:cNvSpPr txBox="1"/>
          <p:nvPr/>
        </p:nvSpPr>
        <p:spPr>
          <a:xfrm>
            <a:off x="1456956" y="1382860"/>
            <a:ext cx="9278087" cy="3269421"/>
          </a:xfrm>
          <a:prstGeom prst="rect">
            <a:avLst/>
          </a:prstGeom>
          <a:noFill/>
        </p:spPr>
        <p:txBody>
          <a:bodyPr wrap="square" rtlCol="0">
            <a:spAutoFit/>
          </a:bodyPr>
          <a:lstStyle/>
          <a:p>
            <a:pPr algn="just">
              <a:lnSpc>
                <a:spcPct val="150000"/>
              </a:lnSpc>
            </a:pPr>
            <a:r>
              <a:rPr lang="zh-CN" altLang="en-US" sz="2000" b="1" dirty="0">
                <a:solidFill>
                  <a:srgbClr val="124ACD"/>
                </a:solidFill>
                <a:latin typeface="+mn-ea"/>
              </a:rPr>
              <a:t>练习题</a:t>
            </a:r>
            <a:r>
              <a:rPr lang="en-US" altLang="zh-CN" sz="2000" b="1" dirty="0">
                <a:solidFill>
                  <a:srgbClr val="124ACD"/>
                </a:solidFill>
                <a:latin typeface="+mn-ea"/>
              </a:rPr>
              <a:t>1.4.8</a:t>
            </a:r>
            <a:r>
              <a:rPr lang="zh-CN" altLang="en-US" sz="2000" b="1" dirty="0">
                <a:solidFill>
                  <a:srgbClr val="124ACD"/>
                </a:solidFill>
                <a:latin typeface="+mn-ea"/>
              </a:rPr>
              <a:t>：</a:t>
            </a:r>
            <a:r>
              <a:rPr lang="zh-CN" altLang="en-US" sz="2000" dirty="0">
                <a:latin typeface="Times New Roman" panose="02020603050405020304" pitchFamily="18" charset="0"/>
              </a:rPr>
              <a:t>通过已有列表</a:t>
            </a:r>
            <a:r>
              <a:rPr lang="en-US" altLang="zh-CN" sz="2000" dirty="0">
                <a:latin typeface="Times New Roman" panose="02020603050405020304" pitchFamily="18" charset="0"/>
              </a:rPr>
              <a:t>L =[0,1,2,3]</a:t>
            </a:r>
            <a:r>
              <a:rPr lang="zh-CN" altLang="en-US" sz="2000" dirty="0">
                <a:latin typeface="Times New Roman" panose="02020603050405020304" pitchFamily="18" charset="0"/>
              </a:rPr>
              <a:t>，想要产生一个列表</a:t>
            </a:r>
            <a:r>
              <a:rPr lang="en-US" altLang="zh-CN" sz="2000" dirty="0">
                <a:latin typeface="Times New Roman" panose="02020603050405020304" pitchFamily="18" charset="0"/>
              </a:rPr>
              <a:t>[0,1,2,3,4]</a:t>
            </a:r>
            <a:r>
              <a:rPr lang="zh-CN" altLang="en-US" sz="2000" dirty="0">
                <a:latin typeface="Times New Roman" panose="02020603050405020304" pitchFamily="18" charset="0"/>
              </a:rPr>
              <a:t> 。有两种方式：第一种方式是</a:t>
            </a:r>
            <a:r>
              <a:rPr lang="en-US" altLang="zh-CN" sz="2000" dirty="0" err="1">
                <a:latin typeface="Times New Roman" panose="02020603050405020304" pitchFamily="18" charset="0"/>
              </a:rPr>
              <a:t>L.append</a:t>
            </a:r>
            <a:r>
              <a:rPr lang="en-US" altLang="zh-CN" sz="2000" dirty="0">
                <a:latin typeface="Times New Roman" panose="02020603050405020304" pitchFamily="18" charset="0"/>
              </a:rPr>
              <a:t>(4)</a:t>
            </a:r>
            <a:r>
              <a:rPr lang="zh-CN" altLang="en-US" sz="2000" dirty="0">
                <a:latin typeface="Times New Roman" panose="02020603050405020304" pitchFamily="18" charset="0"/>
              </a:rPr>
              <a:t>，第二种方式是</a:t>
            </a:r>
            <a:r>
              <a:rPr lang="en-US" altLang="zh-CN" sz="2000" dirty="0">
                <a:latin typeface="Times New Roman" panose="02020603050405020304" pitchFamily="18" charset="0"/>
              </a:rPr>
              <a:t>L=L+[4]</a:t>
            </a:r>
            <a:r>
              <a:rPr lang="zh-CN" altLang="en-US" sz="2000" dirty="0">
                <a:latin typeface="Times New Roman" panose="02020603050405020304" pitchFamily="18" charset="0"/>
              </a:rPr>
              <a:t>。这两种方式有什么差别？</a:t>
            </a:r>
            <a:endParaRPr lang="en-US" altLang="zh-CN" sz="2000" dirty="0">
              <a:latin typeface="Times New Roman" panose="02020603050405020304" pitchFamily="18" charset="0"/>
            </a:endParaRPr>
          </a:p>
          <a:p>
            <a:pPr algn="just">
              <a:lnSpc>
                <a:spcPct val="150000"/>
              </a:lnSpc>
            </a:pPr>
            <a:endParaRPr lang="en-US" altLang="zh-CN" sz="2000" b="1" dirty="0">
              <a:solidFill>
                <a:srgbClr val="124ACD"/>
              </a:solidFill>
              <a:latin typeface="Times New Roman" panose="02020603050405020304" pitchFamily="18" charset="0"/>
            </a:endParaRPr>
          </a:p>
          <a:p>
            <a:pPr algn="just">
              <a:lnSpc>
                <a:spcPct val="150000"/>
              </a:lnSpc>
            </a:pPr>
            <a:endParaRPr lang="en-US" altLang="zh-CN" sz="2000" b="1" dirty="0">
              <a:solidFill>
                <a:srgbClr val="124ACD"/>
              </a:solidFill>
              <a:latin typeface="Times New Roman" panose="02020603050405020304" pitchFamily="18" charset="0"/>
            </a:endParaRPr>
          </a:p>
          <a:p>
            <a:pPr algn="just">
              <a:lnSpc>
                <a:spcPct val="150000"/>
              </a:lnSpc>
            </a:pPr>
            <a:r>
              <a:rPr lang="en-US" altLang="zh-CN" sz="2000" b="1" dirty="0">
                <a:solidFill>
                  <a:srgbClr val="124ACD"/>
                </a:solidFill>
                <a:latin typeface="Times New Roman" panose="02020603050405020304" pitchFamily="18" charset="0"/>
              </a:rPr>
              <a:t>【</a:t>
            </a:r>
            <a:r>
              <a:rPr lang="zh-CN" altLang="en-US" sz="2000" b="1" dirty="0">
                <a:solidFill>
                  <a:srgbClr val="124ACD"/>
                </a:solidFill>
                <a:latin typeface="Times New Roman" panose="02020603050405020304" pitchFamily="18" charset="0"/>
              </a:rPr>
              <a:t>答案</a:t>
            </a:r>
            <a:r>
              <a:rPr lang="en-US" altLang="zh-CN" sz="2000" b="1" dirty="0">
                <a:solidFill>
                  <a:srgbClr val="124ACD"/>
                </a:solidFill>
                <a:latin typeface="Times New Roman" panose="02020603050405020304" pitchFamily="18" charset="0"/>
              </a:rPr>
              <a:t>】</a:t>
            </a:r>
            <a:r>
              <a:rPr lang="zh-CN" altLang="en-US" sz="2000" dirty="0">
                <a:latin typeface="Times New Roman" panose="02020603050405020304" pitchFamily="18" charset="0"/>
              </a:rPr>
              <a:t>第一种方式是在原来的列表后面加上一个元素</a:t>
            </a:r>
            <a:r>
              <a:rPr lang="en-US" altLang="zh-CN" sz="2000" dirty="0">
                <a:latin typeface="Times New Roman" panose="02020603050405020304" pitchFamily="18" charset="0"/>
              </a:rPr>
              <a:t>4</a:t>
            </a:r>
            <a:r>
              <a:rPr lang="zh-CN" altLang="en-US" sz="2000" dirty="0">
                <a:latin typeface="Times New Roman" panose="02020603050405020304" pitchFamily="18" charset="0"/>
              </a:rPr>
              <a:t>，不会产生新列表；第二种方式是产生一个新列表，并在新列表的最后加上元素</a:t>
            </a:r>
            <a:r>
              <a:rPr lang="en-US" altLang="zh-CN" sz="2000" dirty="0">
                <a:latin typeface="Times New Roman" panose="02020603050405020304" pitchFamily="18" charset="0"/>
              </a:rPr>
              <a:t>4</a:t>
            </a:r>
            <a:r>
              <a:rPr lang="zh-CN" altLang="en-US" sz="2000" dirty="0">
                <a:latin typeface="Times New Roman" panose="02020603050405020304" pitchFamily="18" charset="0"/>
              </a:rPr>
              <a:t>。具体的原因会在后面详细解释。</a:t>
            </a:r>
          </a:p>
        </p:txBody>
      </p:sp>
    </p:spTree>
    <p:extLst>
      <p:ext uri="{BB962C8B-B14F-4D97-AF65-F5344CB8AC3E}">
        <p14:creationId xmlns:p14="http://schemas.microsoft.com/office/powerpoint/2010/main" val="104708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1.4.2 </a:t>
            </a:r>
            <a:r>
              <a:rPr lang="zh-CN" altLang="en-US" dirty="0">
                <a:solidFill>
                  <a:srgbClr val="C00000"/>
                </a:solidFill>
                <a:sym typeface="+mn-ea"/>
              </a:rPr>
              <a:t>列表（</a:t>
            </a:r>
            <a:r>
              <a:rPr lang="en-US" altLang="zh-CN" dirty="0">
                <a:solidFill>
                  <a:srgbClr val="C00000"/>
                </a:solidFill>
                <a:sym typeface="+mn-ea"/>
              </a:rPr>
              <a:t>List</a:t>
            </a:r>
            <a:r>
              <a:rPr lang="zh-CN" altLang="en-US" dirty="0">
                <a:solidFill>
                  <a:srgbClr val="C00000"/>
                </a:solidFill>
                <a:sym typeface="+mn-ea"/>
              </a:rPr>
              <a:t>）</a:t>
            </a:r>
            <a:endParaRPr lang="zh-CN" altLang="en-US" dirty="0">
              <a:solidFill>
                <a:srgbClr val="C00000"/>
              </a:solidFill>
            </a:endParaRPr>
          </a:p>
        </p:txBody>
      </p:sp>
      <p:sp>
        <p:nvSpPr>
          <p:cNvPr id="8" name="文本框 7"/>
          <p:cNvSpPr txBox="1"/>
          <p:nvPr/>
        </p:nvSpPr>
        <p:spPr>
          <a:xfrm>
            <a:off x="965117" y="718828"/>
            <a:ext cx="9805802" cy="1884618"/>
          </a:xfrm>
          <a:prstGeom prst="rect">
            <a:avLst/>
          </a:prstGeom>
          <a:noFill/>
        </p:spPr>
        <p:txBody>
          <a:bodyPr wrap="square" rtlCol="0">
            <a:spAutoFit/>
          </a:bodyPr>
          <a:lstStyle/>
          <a:p>
            <a:pPr algn="just">
              <a:lnSpc>
                <a:spcPct val="150000"/>
              </a:lnSpc>
            </a:pP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例题</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如何通过列表类型来求解二维线性方程组。</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解题思路</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可以用列表来保存二维线性方程组的系数。如列表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a0,b0</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a1,b1</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表示</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a0</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x+b0</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*y=</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c0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a1</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x+b1</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*y=</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c1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的系数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等式右边的值</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C=[</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c0,c1</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来表示。以列表的形式来表示方程组的系数对以后扩大求解范围有很大的作用。</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3"/>
          <p:cNvSpPr txBox="1">
            <a:spLocks noChangeArrowheads="1"/>
          </p:cNvSpPr>
          <p:nvPr/>
        </p:nvSpPr>
        <p:spPr bwMode="auto">
          <a:xfrm>
            <a:off x="1974520" y="2587227"/>
            <a:ext cx="8535142" cy="4098581"/>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程序：解二维线性方程组</a:t>
            </a:r>
            <a:r>
              <a:rPr 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3&gt;</a:t>
            </a:r>
            <a:endParaRPr lang="zh-CN" altLang="en-US" sz="16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133985" algn="just">
              <a:lnSpc>
                <a:spcPct val="120000"/>
              </a:lnSpc>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求解</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2x+y</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3x-2y</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2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 = [[2,1],[3,-2]];B = [4,-1]</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2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if A[0][0]==0: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2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y = B[0]/A[0][1];x = (B[1]-A[1][1]*y)/A[1][0]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2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elif A[1][0]==0: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2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y = B[1]/A[1][1];x = (B[0]-A[0][1]*y)/A[0][0]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2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else:</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2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b = A[0][1]*A[1][0]-A[1][1]*A[0][0] #b</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为相减之后</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的系数</a:t>
            </a:r>
          </a:p>
          <a:p>
            <a:pPr indent="133350" algn="just">
              <a:lnSpc>
                <a:spcPct val="12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c = B[0]*A[1][0]-B[1]*A[0][0]       #c</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为相减之后等号右边的常数项</a:t>
            </a:r>
          </a:p>
          <a:p>
            <a:pPr indent="133350" algn="just">
              <a:lnSpc>
                <a:spcPct val="12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((b == 0) and (c == 0)): print("Infinite Solution!")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2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elif (b == 0 ): print("No Solution!")</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2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y = c/b; x = (B[0]-A[0][1]*y)/A[0][0]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2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print("x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x,"y</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",y)</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1.4.3 </a:t>
            </a:r>
            <a:r>
              <a:rPr lang="zh-CN" altLang="en-US" dirty="0">
                <a:solidFill>
                  <a:srgbClr val="C00000"/>
                </a:solidFill>
              </a:rPr>
              <a:t>字符串（</a:t>
            </a:r>
            <a:r>
              <a:rPr lang="en-US" altLang="zh-CN" dirty="0">
                <a:solidFill>
                  <a:srgbClr val="C00000"/>
                </a:solidFill>
              </a:rPr>
              <a:t>String</a:t>
            </a:r>
            <a:r>
              <a:rPr lang="zh-CN" altLang="en-US" dirty="0">
                <a:solidFill>
                  <a:srgbClr val="C00000"/>
                </a:solidFill>
              </a:rPr>
              <a:t>）</a:t>
            </a:r>
          </a:p>
        </p:txBody>
      </p:sp>
      <p:sp>
        <p:nvSpPr>
          <p:cNvPr id="7" name="文本框 6"/>
          <p:cNvSpPr txBox="1"/>
          <p:nvPr/>
        </p:nvSpPr>
        <p:spPr>
          <a:xfrm>
            <a:off x="933035" y="981159"/>
            <a:ext cx="9832768" cy="961097"/>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         字符串（</a:t>
            </a:r>
            <a:r>
              <a:rPr lang="en-US" altLang="zh-CN" sz="2000" dirty="0">
                <a:latin typeface="Times New Roman" panose="02020603050405020304" pitchFamily="18" charset="0"/>
                <a:cs typeface="Times New Roman" panose="02020603050405020304" pitchFamily="18" charset="0"/>
              </a:rPr>
              <a:t>String</a:t>
            </a:r>
            <a:r>
              <a:rPr lang="zh-CN" altLang="en-US" sz="2000" dirty="0">
                <a:latin typeface="Times New Roman" panose="02020603050405020304" pitchFamily="18" charset="0"/>
                <a:cs typeface="Times New Roman" panose="02020603050405020304" pitchFamily="18" charset="0"/>
              </a:rPr>
              <a:t>）同样是</a:t>
            </a: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中常用的数据类型。字符串和列表一样都是一种“序列”，也就是可以用索引来获取元素的数据类型。</a:t>
            </a:r>
            <a:endParaRPr lang="en-US" altLang="zh-CN" sz="20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1318162" y="2030791"/>
            <a:ext cx="9832768" cy="961097"/>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创建一个字符串，就是在字符两边加上单引号或者双引号，两种表示方法在</a:t>
            </a: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中都是可行的，但是引号必须是成对出现，且只能是同一种引号。</a:t>
            </a:r>
            <a:endParaRPr lang="en-US" altLang="zh-CN" sz="20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1318162" y="3920668"/>
            <a:ext cx="9832768" cy="1884427"/>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字符串与列表一样也有常用操作：分片、连接</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、复制*等</a:t>
            </a: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字符串与列表不同：列表的内容是可以修改的，而字符串元素不可变（</a:t>
            </a:r>
            <a:r>
              <a:rPr lang="en-US" altLang="zh-CN" sz="2000" dirty="0">
                <a:latin typeface="Times New Roman" panose="02020603050405020304" pitchFamily="18" charset="0"/>
                <a:cs typeface="Times New Roman" panose="02020603050405020304" pitchFamily="18" charset="0"/>
              </a:rPr>
              <a:t>immutable</a:t>
            </a:r>
            <a:r>
              <a:rPr lang="zh-CN" altLang="en-US" sz="2000" dirty="0">
                <a:latin typeface="Times New Roman" panose="02020603050405020304" pitchFamily="18" charset="0"/>
                <a:cs typeface="Times New Roman" panose="02020603050405020304" pitchFamily="18" charset="0"/>
              </a:rPr>
              <a:t>）。若想直接对字符串某一个索引位置的值做修改是不允许的，所以我们不能写</a:t>
            </a:r>
            <a:r>
              <a:rPr lang="en-US" altLang="zh-CN" sz="2000" dirty="0">
                <a:latin typeface="Times New Roman" panose="02020603050405020304" pitchFamily="18" charset="0"/>
                <a:cs typeface="Times New Roman" panose="02020603050405020304" pitchFamily="18" charset="0"/>
              </a:rPr>
              <a:t>S[0]=’f’</a:t>
            </a:r>
            <a:r>
              <a:rPr lang="zh-CN" altLang="en-US" sz="2000" dirty="0">
                <a:latin typeface="Times New Roman" panose="02020603050405020304" pitchFamily="18" charset="0"/>
                <a:cs typeface="Times New Roman" panose="02020603050405020304" pitchFamily="18" charset="0"/>
              </a:rPr>
              <a:t>，这样程序会报错的。如何才能实现修改我们将在后面的章节中详细讲解。</a:t>
            </a:r>
            <a:endParaRPr lang="en-US" altLang="zh-CN" sz="20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1193525" y="2991888"/>
            <a:ext cx="9832768" cy="874214"/>
          </a:xfrm>
          <a:prstGeom prst="rect">
            <a:avLst/>
          </a:prstGeom>
          <a:noFill/>
        </p:spPr>
        <p:txBody>
          <a:bodyPr wrap="square" rtlCol="0">
            <a:spAutoFit/>
          </a:bodyPr>
          <a:lstStyle/>
          <a:p>
            <a:pPr>
              <a:lnSpc>
                <a:spcPct val="150000"/>
              </a:lnSpc>
            </a:pPr>
            <a:r>
              <a:rPr lang="zh-CN" altLang="en-US" dirty="0">
                <a:latin typeface="Times New Roman" panose="02020603050405020304" pitchFamily="18" charset="0"/>
                <a:cs typeface="Times New Roman" panose="02020603050405020304" pitchFamily="18" charset="0"/>
              </a:rPr>
              <a:t>        如：”</a:t>
            </a:r>
            <a:r>
              <a:rPr lang="en-US" altLang="zh-CN" dirty="0">
                <a:latin typeface="Times New Roman" panose="02020603050405020304" pitchFamily="18" charset="0"/>
                <a:cs typeface="Times New Roman" panose="02020603050405020304" pitchFamily="18" charset="0"/>
              </a:rPr>
              <a:t>I’m a student.”</a:t>
            </a:r>
            <a:r>
              <a:rPr lang="zh-CN" altLang="en-US" dirty="0">
                <a:latin typeface="Times New Roman" panose="02020603050405020304" pitchFamily="18" charset="0"/>
                <a:cs typeface="Times New Roman" panose="02020603050405020304" pitchFamily="18" charset="0"/>
              </a:rPr>
              <a:t>或’</a:t>
            </a:r>
            <a:r>
              <a:rPr lang="en-US" altLang="zh-CN" dirty="0">
                <a:latin typeface="Times New Roman" panose="02020603050405020304" pitchFamily="18" charset="0"/>
                <a:cs typeface="Times New Roman" panose="02020603050405020304" pitchFamily="18" charset="0"/>
              </a:rPr>
              <a:t>Hello World!’</a:t>
            </a:r>
            <a:r>
              <a:rPr lang="zh-CN" altLang="en-US" dirty="0">
                <a:latin typeface="Times New Roman" panose="02020603050405020304" pitchFamily="18" charset="0"/>
                <a:cs typeface="Times New Roman" panose="02020603050405020304" pitchFamily="18" charset="0"/>
              </a:rPr>
              <a:t>两种都是正确的字符串表示法，但如果程序中出现”</a:t>
            </a:r>
            <a:r>
              <a:rPr lang="en-US" altLang="zh-CN" dirty="0">
                <a:latin typeface="Times New Roman" panose="02020603050405020304" pitchFamily="18" charset="0"/>
                <a:cs typeface="Times New Roman" panose="02020603050405020304" pitchFamily="18" charset="0"/>
              </a:rPr>
              <a:t>I love you</a:t>
            </a:r>
            <a:r>
              <a:rPr lang="zh-CN" altLang="en-US" dirty="0">
                <a:latin typeface="Times New Roman" panose="02020603050405020304" pitchFamily="18" charset="0"/>
                <a:cs typeface="Times New Roman" panose="02020603050405020304" pitchFamily="18" charset="0"/>
              </a:rPr>
              <a:t>！’就会报错了。</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1.4.3 </a:t>
            </a:r>
            <a:r>
              <a:rPr lang="zh-CN" altLang="en-US" dirty="0">
                <a:solidFill>
                  <a:srgbClr val="C00000"/>
                </a:solidFill>
              </a:rPr>
              <a:t>字符串（</a:t>
            </a:r>
            <a:r>
              <a:rPr lang="en-US" altLang="zh-CN" dirty="0">
                <a:solidFill>
                  <a:srgbClr val="C00000"/>
                </a:solidFill>
              </a:rPr>
              <a:t>String</a:t>
            </a:r>
            <a:r>
              <a:rPr lang="zh-CN" altLang="en-US" dirty="0">
                <a:solidFill>
                  <a:srgbClr val="C00000"/>
                </a:solidFill>
              </a:rPr>
              <a:t>）</a:t>
            </a:r>
          </a:p>
        </p:txBody>
      </p:sp>
      <p:sp>
        <p:nvSpPr>
          <p:cNvPr id="6" name="流程图: 可选过程 5"/>
          <p:cNvSpPr>
            <a:spLocks noChangeArrowheads="1"/>
          </p:cNvSpPr>
          <p:nvPr/>
        </p:nvSpPr>
        <p:spPr bwMode="auto">
          <a:xfrm>
            <a:off x="2152650" y="3148900"/>
            <a:ext cx="7886700" cy="3343973"/>
          </a:xfrm>
          <a:prstGeom prst="flowChartAlternateProcess">
            <a:avLst/>
          </a:prstGeom>
          <a:solidFill>
            <a:srgbClr val="CDDBFB"/>
          </a:solidFill>
          <a:ln w="12700">
            <a:solidFill>
              <a:srgbClr val="8BACF5"/>
            </a:solidFill>
            <a:miter lim="800000"/>
          </a:ln>
        </p:spPr>
        <p:txBody>
          <a:bodyPr rot="0" vert="horz" wrap="square" lIns="91440" tIns="45720" rIns="91440" bIns="45720" anchor="t" anchorCtr="0" upright="1">
            <a:noAutofit/>
          </a:bodyPr>
          <a:lstStyle/>
          <a:p>
            <a:pPr algn="just">
              <a:lnSpc>
                <a:spcPct val="150000"/>
              </a:lnSpc>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兰兰：</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字符串</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S=”I love”,</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如果我要产生一个字符串</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”I love python”</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应该如何在</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S</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中加上“</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python</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”呢？</a:t>
            </a:r>
            <a:endParaRPr lang="zh-CN" kern="100" dirty="0">
              <a:effectLst/>
              <a:latin typeface="Calibri" panose="020F05020202040A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沙老师：</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你不能使用</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append()</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，你只能够用</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“I </a:t>
            </a:r>
            <a:r>
              <a:rPr lang="en-US" kern="100" dirty="0" err="1">
                <a:effectLst/>
                <a:latin typeface="Times New Roman" panose="02020603050405020304" pitchFamily="18" charset="0"/>
                <a:ea typeface="楷体" panose="02010609060101010101" pitchFamily="49" charset="-122"/>
                <a:cs typeface="Times New Roman" panose="02020603050405020304" pitchFamily="18" charset="0"/>
              </a:rPr>
              <a:t>love”+“python</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的方式。</a:t>
            </a:r>
            <a:endParaRPr lang="zh-CN" kern="100" dirty="0">
              <a:effectLst/>
              <a:latin typeface="Calibri" panose="020F05020202040A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兰兰：</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那我如何才能把</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S[1]</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这个空格去掉呢？</a:t>
            </a:r>
            <a:endParaRPr lang="zh-CN" kern="100" dirty="0">
              <a:effectLst/>
              <a:latin typeface="Calibri" panose="020F05020202040A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zh-CN" b="1" kern="100" dirty="0">
                <a:effectLst/>
                <a:latin typeface="Times New Roman" panose="02020603050405020304" pitchFamily="18" charset="0"/>
                <a:ea typeface="宋体" panose="02010600030101010101" pitchFamily="2" charset="-122"/>
                <a:cs typeface="Times New Roman" panose="02020603050405020304" pitchFamily="18" charset="0"/>
              </a:rPr>
              <a:t>沙老师：</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你只能用分片的方式产生新字符串，如果要把中间的第</a:t>
            </a:r>
            <a:r>
              <a:rPr lang="en-US" kern="100" dirty="0" err="1">
                <a:effectLst/>
                <a:latin typeface="Times New Roman" panose="02020603050405020304" pitchFamily="18" charset="0"/>
                <a:ea typeface="楷体" panose="02010609060101010101" pitchFamily="49" charset="-122"/>
                <a:cs typeface="Times New Roman" panose="02020603050405020304" pitchFamily="18" charset="0"/>
              </a:rPr>
              <a:t>i</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个字符去掉，可以用</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S=S[</a:t>
            </a:r>
            <a:r>
              <a:rPr lang="en-US" kern="100" dirty="0" err="1">
                <a:effectLst/>
                <a:latin typeface="Times New Roman" panose="02020603050405020304" pitchFamily="18" charset="0"/>
                <a:ea typeface="楷体" panose="02010609060101010101" pitchFamily="49" charset="-122"/>
                <a:cs typeface="Times New Roman" panose="02020603050405020304" pitchFamily="18" charset="0"/>
              </a:rPr>
              <a:t>0:i</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]+S[</a:t>
            </a:r>
            <a:r>
              <a:rPr lang="en-US" kern="100" dirty="0" err="1">
                <a:effectLst/>
                <a:latin typeface="Times New Roman" panose="02020603050405020304" pitchFamily="18" charset="0"/>
                <a:ea typeface="楷体" panose="02010609060101010101" pitchFamily="49" charset="-122"/>
                <a:cs typeface="Times New Roman" panose="02020603050405020304" pitchFamily="18" charset="0"/>
              </a:rPr>
              <a:t>i+1:len</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(S)]</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。注意等号左边的</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S</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是指向一个新的字符串。</a:t>
            </a:r>
            <a:endParaRPr lang="zh-CN" kern="100" dirty="0">
              <a:effectLst/>
              <a:latin typeface="Calibri" panose="020F05020202040A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kern="100" dirty="0">
                <a:effectLst/>
                <a:latin typeface="Calibri" panose="020F05020202040A0204" pitchFamily="34" charset="0"/>
                <a:ea typeface="宋体" panose="02010600030101010101" pitchFamily="2" charset="-122"/>
                <a:cs typeface="Times New Roman" panose="02020603050405020304" pitchFamily="18" charset="0"/>
              </a:rPr>
              <a:t> </a:t>
            </a:r>
            <a:endParaRPr lang="zh-CN" kern="100" dirty="0">
              <a:effectLst/>
              <a:latin typeface="Calibri" panose="020F05020202040A0204" pitchFamily="34" charset="0"/>
              <a:ea typeface="宋体" panose="02010600030101010101" pitchFamily="2" charset="-122"/>
              <a:cs typeface="Times New Roman" panose="02020603050405020304" pitchFamily="18" charset="0"/>
            </a:endParaRPr>
          </a:p>
        </p:txBody>
      </p:sp>
      <p:sp>
        <p:nvSpPr>
          <p:cNvPr id="3" name="矩形 2"/>
          <p:cNvSpPr/>
          <p:nvPr/>
        </p:nvSpPr>
        <p:spPr>
          <a:xfrm>
            <a:off x="1021278" y="1073520"/>
            <a:ext cx="10485911" cy="1884427"/>
          </a:xfrm>
          <a:prstGeom prst="rect">
            <a:avLst/>
          </a:prstGeom>
        </p:spPr>
        <p:txBody>
          <a:bodyPr wrap="square">
            <a:spAutoFit/>
          </a:bodyPr>
          <a:lstStyle/>
          <a:p>
            <a:pPr>
              <a:lnSpc>
                <a:spcPct val="150000"/>
              </a:lnSpc>
              <a:spcAft>
                <a:spcPts val="0"/>
              </a:spcAft>
            </a:pPr>
            <a:r>
              <a:rPr lang="zh-CN" altLang="en-US" sz="2000" kern="100"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字符串不能使用列表的一些专用方法</a:t>
            </a:r>
            <a:r>
              <a:rPr lang="zh-CN" altLang="en-US" sz="2000" dirty="0">
                <a:latin typeface="Times New Roman" panose="02020603050405020304" pitchFamily="18" charset="0"/>
                <a:cs typeface="Times New Roman" panose="02020603050405020304" pitchFamily="18" charset="0"/>
              </a:rPr>
              <a:t>，例如</a:t>
            </a:r>
            <a:r>
              <a:rPr lang="en-US" altLang="zh-CN" sz="2000" dirty="0">
                <a:latin typeface="Times New Roman" panose="02020603050405020304" pitchFamily="18" charset="0"/>
                <a:cs typeface="Times New Roman" panose="02020603050405020304" pitchFamily="18" charset="0"/>
              </a:rPr>
              <a:t>append()</a:t>
            </a:r>
            <a:r>
              <a:rPr lang="zh-CN" altLang="en-US" sz="2000" dirty="0">
                <a:latin typeface="Times New Roman" panose="02020603050405020304" pitchFamily="18" charset="0"/>
                <a:cs typeface="Times New Roman" panose="02020603050405020304" pitchFamily="18" charset="0"/>
              </a:rPr>
              <a:t>。由于列表是可变的（</a:t>
            </a:r>
            <a:r>
              <a:rPr lang="en-US" altLang="zh-CN" sz="2000" dirty="0">
                <a:latin typeface="Times New Roman" panose="02020603050405020304" pitchFamily="18" charset="0"/>
                <a:cs typeface="Times New Roman" panose="02020603050405020304" pitchFamily="18" charset="0"/>
              </a:rPr>
              <a:t>mutable</a:t>
            </a:r>
            <a:r>
              <a:rPr lang="zh-CN" altLang="en-US" sz="2000" dirty="0">
                <a:latin typeface="Times New Roman" panose="02020603050405020304" pitchFamily="18" charset="0"/>
                <a:cs typeface="Times New Roman" panose="02020603050405020304" pitchFamily="18" charset="0"/>
              </a:rPr>
              <a:t>），所以这些列表专用方法可以直接在列表原有的值上操作；但在字符串中，由于其自身的内容是不可改变的，所以只能创建新的字符串，并将变量指向新的字符串，而旧的字符串失去了变量的指向就会被垃圾回收机制回收。</a:t>
            </a:r>
            <a:endParaRPr lang="zh-CN" altLang="zh-C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1.4.3 </a:t>
            </a:r>
            <a:r>
              <a:rPr lang="zh-CN" altLang="en-US" dirty="0">
                <a:solidFill>
                  <a:srgbClr val="C00000"/>
                </a:solidFill>
              </a:rPr>
              <a:t>字符串（</a:t>
            </a:r>
            <a:r>
              <a:rPr lang="en-US" altLang="zh-CN" dirty="0">
                <a:solidFill>
                  <a:srgbClr val="C00000"/>
                </a:solidFill>
              </a:rPr>
              <a:t>String</a:t>
            </a:r>
            <a:r>
              <a:rPr lang="zh-CN" altLang="en-US" dirty="0">
                <a:solidFill>
                  <a:srgbClr val="C00000"/>
                </a:solidFill>
              </a:rPr>
              <a:t>）</a:t>
            </a:r>
          </a:p>
        </p:txBody>
      </p:sp>
      <p:sp>
        <p:nvSpPr>
          <p:cNvPr id="6" name="矩形 5"/>
          <p:cNvSpPr/>
          <p:nvPr/>
        </p:nvSpPr>
        <p:spPr>
          <a:xfrm>
            <a:off x="1104405" y="1073520"/>
            <a:ext cx="9927772" cy="1422762"/>
          </a:xfrm>
          <a:prstGeom prst="rect">
            <a:avLst/>
          </a:prstGeom>
        </p:spPr>
        <p:txBody>
          <a:bodyPr wrap="square">
            <a:spAutoFit/>
          </a:bodyPr>
          <a:lstStyle/>
          <a:p>
            <a:pPr>
              <a:lnSpc>
                <a:spcPct val="150000"/>
              </a:lnSpc>
              <a:spcAft>
                <a:spcPts val="0"/>
              </a:spcAft>
            </a:pPr>
            <a:r>
              <a:rPr lang="zh-CN" altLang="en-US" sz="2000" kern="100" dirty="0">
                <a:latin typeface="Times New Roman" panose="02020603050405020304" pitchFamily="18" charset="0"/>
                <a:cs typeface="Times New Roman" panose="02020603050405020304" pitchFamily="18" charset="0"/>
              </a:rPr>
              <a:t>        我们已经学习了整数类型、浮点类型等数值类型以及列表。在字符串当中，我们也能看到它们的身影，如”</a:t>
            </a:r>
            <a:r>
              <a:rPr lang="en-US" altLang="zh-CN" sz="2000" kern="100" dirty="0">
                <a:latin typeface="Times New Roman" panose="02020603050405020304" pitchFamily="18" charset="0"/>
                <a:cs typeface="Times New Roman" panose="02020603050405020304" pitchFamily="18" charset="0"/>
              </a:rPr>
              <a:t>123”</a:t>
            </a:r>
            <a:r>
              <a:rPr lang="zh-CN" altLang="en-US" sz="2000" kern="100" dirty="0">
                <a:latin typeface="Times New Roman" panose="02020603050405020304" pitchFamily="18" charset="0"/>
                <a:cs typeface="Times New Roman" panose="02020603050405020304" pitchFamily="18" charset="0"/>
              </a:rPr>
              <a:t>、</a:t>
            </a:r>
            <a:r>
              <a:rPr lang="en-US" altLang="zh-CN" sz="2000" kern="100" dirty="0">
                <a:latin typeface="Times New Roman" panose="02020603050405020304" pitchFamily="18" charset="0"/>
                <a:cs typeface="Times New Roman" panose="02020603050405020304" pitchFamily="18" charset="0"/>
              </a:rPr>
              <a:t>”1.34”</a:t>
            </a:r>
            <a:r>
              <a:rPr lang="zh-CN" altLang="en-US" sz="2000" kern="100" dirty="0">
                <a:latin typeface="Times New Roman" panose="02020603050405020304" pitchFamily="18" charset="0"/>
                <a:cs typeface="Times New Roman" panose="02020603050405020304" pitchFamily="18" charset="0"/>
              </a:rPr>
              <a:t>、”</a:t>
            </a:r>
            <a:r>
              <a:rPr lang="en-US" altLang="zh-CN" sz="2000" kern="100" dirty="0">
                <a:latin typeface="Times New Roman" panose="02020603050405020304" pitchFamily="18" charset="0"/>
                <a:cs typeface="Times New Roman" panose="02020603050405020304" pitchFamily="18" charset="0"/>
              </a:rPr>
              <a:t>[1,2,3]”</a:t>
            </a:r>
            <a:r>
              <a:rPr lang="zh-CN" altLang="en-US" sz="2000" kern="100" dirty="0">
                <a:latin typeface="Times New Roman" panose="02020603050405020304" pitchFamily="18" charset="0"/>
                <a:cs typeface="Times New Roman" panose="02020603050405020304" pitchFamily="18" charset="0"/>
              </a:rPr>
              <a:t>，对于这些整数、浮点数以及列表的字符串，我们如何将它们转换成整数、浮点数以及列表呢？</a:t>
            </a:r>
            <a:endParaRPr lang="zh-CN" altLang="zh-CN" sz="20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1104404" y="2742461"/>
            <a:ext cx="9409309" cy="499432"/>
          </a:xfrm>
          <a:prstGeom prst="rect">
            <a:avLst/>
          </a:prstGeom>
          <a:noFill/>
        </p:spPr>
        <p:txBody>
          <a:bodyPr wrap="square" rtlCol="0">
            <a:spAutoFit/>
          </a:bodyPr>
          <a:lstStyle/>
          <a:p>
            <a:pPr>
              <a:lnSpc>
                <a:spcPct val="150000"/>
              </a:lnSpc>
            </a:pPr>
            <a:r>
              <a:rPr lang="zh-CN" altLang="en-US" sz="2000" b="1" dirty="0">
                <a:solidFill>
                  <a:srgbClr val="124ACD"/>
                </a:solidFill>
                <a:latin typeface="Times New Roman" panose="02020603050405020304" pitchFamily="18" charset="0"/>
                <a:cs typeface="Times New Roman" panose="02020603050405020304" pitchFamily="18" charset="0"/>
              </a:rPr>
              <a:t>（</a:t>
            </a:r>
            <a:r>
              <a:rPr lang="en-US" altLang="zh-CN" sz="2000" b="1" dirty="0">
                <a:solidFill>
                  <a:srgbClr val="124ACD"/>
                </a:solidFill>
                <a:latin typeface="Times New Roman" panose="02020603050405020304" pitchFamily="18" charset="0"/>
                <a:cs typeface="Times New Roman" panose="02020603050405020304" pitchFamily="18" charset="0"/>
              </a:rPr>
              <a:t>1</a:t>
            </a:r>
            <a:r>
              <a:rPr lang="zh-CN" altLang="en-US" sz="2000" b="1" dirty="0">
                <a:solidFill>
                  <a:srgbClr val="124ACD"/>
                </a:solidFill>
                <a:latin typeface="Times New Roman" panose="02020603050405020304" pitchFamily="18" charset="0"/>
                <a:cs typeface="Times New Roman" panose="02020603050405020304" pitchFamily="18" charset="0"/>
              </a:rPr>
              <a:t>）字符串类型与数值型相互转化</a:t>
            </a:r>
            <a:endParaRPr lang="en-US" altLang="zh-CN" sz="2000" b="1" dirty="0">
              <a:solidFill>
                <a:srgbClr val="124ACD"/>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3B17846E-579A-4522-9D75-D399621A2BFF}"/>
              </a:ext>
            </a:extLst>
          </p:cNvPr>
          <p:cNvSpPr txBox="1"/>
          <p:nvPr/>
        </p:nvSpPr>
        <p:spPr>
          <a:xfrm>
            <a:off x="1391345" y="3429000"/>
            <a:ext cx="9409309" cy="961097"/>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zh-CN" sz="2000" dirty="0">
                <a:latin typeface="Times New Roman" panose="02020603050405020304" pitchFamily="18" charset="0"/>
                <a:cs typeface="Times New Roman" panose="02020603050405020304" pitchFamily="18" charset="0"/>
              </a:rPr>
              <a:t>函数</a:t>
            </a:r>
            <a:r>
              <a:rPr lang="en-US" altLang="zh-CN" sz="2000" dirty="0" err="1">
                <a:latin typeface="Times New Roman" panose="02020603050405020304" pitchFamily="18" charset="0"/>
                <a:cs typeface="Times New Roman" panose="02020603050405020304" pitchFamily="18" charset="0"/>
              </a:rPr>
              <a:t>str</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num</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将数值类型</a:t>
            </a:r>
            <a:r>
              <a:rPr lang="zh-CN" altLang="en-US" sz="2000" dirty="0">
                <a:latin typeface="Times New Roman" panose="02020603050405020304" pitchFamily="18" charset="0"/>
                <a:cs typeface="Times New Roman" panose="02020603050405020304" pitchFamily="18" charset="0"/>
              </a:rPr>
              <a:t>的</a:t>
            </a:r>
            <a:r>
              <a:rPr lang="en-US" altLang="zh-CN" sz="2000" dirty="0" err="1">
                <a:latin typeface="Times New Roman" panose="02020603050405020304" pitchFamily="18" charset="0"/>
                <a:cs typeface="Times New Roman" panose="02020603050405020304" pitchFamily="18" charset="0"/>
              </a:rPr>
              <a:t>num</a:t>
            </a:r>
            <a:r>
              <a:rPr lang="zh-CN" altLang="zh-CN" sz="2000" dirty="0">
                <a:latin typeface="Times New Roman" panose="02020603050405020304" pitchFamily="18" charset="0"/>
                <a:cs typeface="Times New Roman" panose="02020603050405020304" pitchFamily="18" charset="0"/>
              </a:rPr>
              <a:t>转化为字符串类型</a:t>
            </a:r>
            <a:r>
              <a:rPr lang="zh-CN" altLang="en-US" sz="2000" dirty="0">
                <a:latin typeface="Times New Roman" panose="02020603050405020304" pitchFamily="18" charset="0"/>
                <a:cs typeface="Times New Roman" panose="02020603050405020304" pitchFamily="18" charset="0"/>
              </a:rPr>
              <a:t>。例如</a:t>
            </a:r>
            <a:r>
              <a:rPr lang="en-US" altLang="zh-CN" sz="2000" dirty="0">
                <a:latin typeface="Times New Roman" panose="02020603050405020304" pitchFamily="18" charset="0"/>
                <a:cs typeface="Times New Roman" panose="02020603050405020304" pitchFamily="18" charset="0"/>
              </a:rPr>
              <a:t>s = </a:t>
            </a:r>
            <a:r>
              <a:rPr lang="en-US" altLang="zh-CN" sz="2000" dirty="0" err="1">
                <a:latin typeface="Times New Roman" panose="02020603050405020304" pitchFamily="18" charset="0"/>
                <a:cs typeface="Times New Roman" panose="02020603050405020304" pitchFamily="18" charset="0"/>
              </a:rPr>
              <a:t>str</a:t>
            </a:r>
            <a:r>
              <a:rPr lang="en-US" altLang="zh-CN" sz="2000" dirty="0">
                <a:latin typeface="Times New Roman" panose="02020603050405020304" pitchFamily="18" charset="0"/>
                <a:cs typeface="Times New Roman" panose="02020603050405020304" pitchFamily="18" charset="0"/>
              </a:rPr>
              <a:t>(123.45)</a:t>
            </a:r>
            <a:r>
              <a:rPr lang="zh-CN" altLang="en-US" sz="2000" dirty="0">
                <a:latin typeface="Times New Roman" panose="02020603050405020304" pitchFamily="18" charset="0"/>
                <a:cs typeface="Times New Roman" panose="02020603050405020304" pitchFamily="18" charset="0"/>
              </a:rPr>
              <a:t>，执行该语句后，</a:t>
            </a:r>
            <a:r>
              <a:rPr lang="en-US" altLang="zh-CN" sz="2000"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的值为”</a:t>
            </a:r>
            <a:r>
              <a:rPr lang="en-US" altLang="zh-CN" sz="2000" dirty="0">
                <a:latin typeface="Times New Roman" panose="02020603050405020304" pitchFamily="18" charset="0"/>
                <a:cs typeface="Times New Roman" panose="02020603050405020304" pitchFamily="18" charset="0"/>
              </a:rPr>
              <a:t>123.45”</a:t>
            </a:r>
          </a:p>
        </p:txBody>
      </p:sp>
      <p:sp>
        <p:nvSpPr>
          <p:cNvPr id="13" name="文本框 12">
            <a:extLst>
              <a:ext uri="{FF2B5EF4-FFF2-40B4-BE49-F238E27FC236}">
                <a16:creationId xmlns:a16="http://schemas.microsoft.com/office/drawing/2014/main" id="{302C0E4A-8F73-4CEB-89F1-D5D3D2F1F738}"/>
              </a:ext>
            </a:extLst>
          </p:cNvPr>
          <p:cNvSpPr txBox="1"/>
          <p:nvPr/>
        </p:nvSpPr>
        <p:spPr>
          <a:xfrm>
            <a:off x="1391345" y="4258875"/>
            <a:ext cx="9409309" cy="961097"/>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zh-CN" sz="2000" dirty="0">
                <a:latin typeface="Times New Roman" panose="02020603050405020304" pitchFamily="18" charset="0"/>
                <a:cs typeface="Times New Roman" panose="02020603050405020304" pitchFamily="18" charset="0"/>
              </a:rPr>
              <a:t>函数</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str</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将字符串</a:t>
            </a:r>
            <a:r>
              <a:rPr lang="zh-CN" altLang="en-US" sz="2000" dirty="0">
                <a:latin typeface="Times New Roman" panose="02020603050405020304" pitchFamily="18" charset="0"/>
                <a:cs typeface="Times New Roman" panose="02020603050405020304" pitchFamily="18" charset="0"/>
              </a:rPr>
              <a:t>类型的</a:t>
            </a:r>
            <a:r>
              <a:rPr lang="en-US" altLang="zh-CN" sz="2000" dirty="0" err="1">
                <a:latin typeface="Times New Roman" panose="02020603050405020304" pitchFamily="18" charset="0"/>
                <a:cs typeface="Times New Roman" panose="02020603050405020304" pitchFamily="18" charset="0"/>
              </a:rPr>
              <a:t>str</a:t>
            </a:r>
            <a:r>
              <a:rPr lang="zh-CN" altLang="zh-CN" sz="2000" dirty="0">
                <a:latin typeface="Times New Roman" panose="02020603050405020304" pitchFamily="18" charset="0"/>
                <a:cs typeface="Times New Roman" panose="02020603050405020304" pitchFamily="18" charset="0"/>
              </a:rPr>
              <a:t>转化为整数类型</a:t>
            </a:r>
            <a:r>
              <a:rPr lang="zh-CN" altLang="en-US" sz="2000" dirty="0">
                <a:latin typeface="Times New Roman" panose="02020603050405020304" pitchFamily="18" charset="0"/>
                <a:cs typeface="Times New Roman" panose="02020603050405020304" pitchFamily="18" charset="0"/>
              </a:rPr>
              <a:t>。如</a:t>
            </a:r>
            <a:r>
              <a:rPr lang="en-US" altLang="zh-CN" sz="2000" dirty="0" err="1">
                <a:latin typeface="Times New Roman" panose="02020603050405020304" pitchFamily="18" charset="0"/>
                <a:cs typeface="Times New Roman" panose="02020603050405020304" pitchFamily="18" charset="0"/>
              </a:rPr>
              <a:t>str</a:t>
            </a:r>
            <a:r>
              <a:rPr lang="en-US" altLang="zh-CN" sz="2000" dirty="0">
                <a:latin typeface="Times New Roman" panose="02020603050405020304" pitchFamily="18" charset="0"/>
                <a:cs typeface="Times New Roman" panose="02020603050405020304" pitchFamily="18" charset="0"/>
              </a:rPr>
              <a:t>=”123”</a:t>
            </a:r>
            <a:r>
              <a:rPr lang="zh-CN" altLang="en-US" sz="2000" dirty="0">
                <a:latin typeface="Times New Roman" panose="02020603050405020304" pitchFamily="18" charset="0"/>
                <a:cs typeface="Times New Roman" panose="02020603050405020304" pitchFamily="18" charset="0"/>
              </a:rPr>
              <a:t>，那么</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str</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的值为</a:t>
            </a:r>
            <a:r>
              <a:rPr lang="en-US" altLang="zh-CN" sz="2000" dirty="0">
                <a:latin typeface="Times New Roman" panose="02020603050405020304" pitchFamily="18" charset="0"/>
                <a:cs typeface="Times New Roman" panose="02020603050405020304" pitchFamily="18" charset="0"/>
              </a:rPr>
              <a:t>123</a:t>
            </a:r>
          </a:p>
        </p:txBody>
      </p:sp>
      <p:sp>
        <p:nvSpPr>
          <p:cNvPr id="14" name="文本框 13">
            <a:extLst>
              <a:ext uri="{FF2B5EF4-FFF2-40B4-BE49-F238E27FC236}">
                <a16:creationId xmlns:a16="http://schemas.microsoft.com/office/drawing/2014/main" id="{FB579A26-9D08-45D8-A491-289B6CD65708}"/>
              </a:ext>
            </a:extLst>
          </p:cNvPr>
          <p:cNvSpPr txBox="1"/>
          <p:nvPr/>
        </p:nvSpPr>
        <p:spPr>
          <a:xfrm>
            <a:off x="1391345" y="5088750"/>
            <a:ext cx="9409309" cy="960328"/>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zh-CN" sz="2000" dirty="0">
                <a:latin typeface="Times New Roman" panose="02020603050405020304" pitchFamily="18" charset="0"/>
                <a:cs typeface="Times New Roman" panose="02020603050405020304" pitchFamily="18" charset="0"/>
              </a:rPr>
              <a:t>函数</a:t>
            </a:r>
            <a:r>
              <a:rPr lang="en-US" altLang="zh-CN" sz="2000" dirty="0">
                <a:latin typeface="Times New Roman" panose="02020603050405020304" pitchFamily="18" charset="0"/>
                <a:cs typeface="Times New Roman" panose="02020603050405020304" pitchFamily="18" charset="0"/>
              </a:rPr>
              <a:t>float(</a:t>
            </a:r>
            <a:r>
              <a:rPr lang="en-US" altLang="zh-CN" sz="2000" dirty="0" err="1">
                <a:latin typeface="Times New Roman" panose="02020603050405020304" pitchFamily="18" charset="0"/>
                <a:cs typeface="Times New Roman" panose="02020603050405020304" pitchFamily="18" charset="0"/>
              </a:rPr>
              <a:t>str</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将字符串转化为浮点类型</a:t>
            </a:r>
            <a:r>
              <a:rPr lang="zh-CN" altLang="en-US" sz="2000" dirty="0">
                <a:latin typeface="Times New Roman" panose="02020603050405020304" pitchFamily="18" charset="0"/>
                <a:cs typeface="Times New Roman" panose="02020603050405020304" pitchFamily="18" charset="0"/>
              </a:rPr>
              <a:t>。如</a:t>
            </a:r>
            <a:r>
              <a:rPr lang="en-US" altLang="zh-CN" sz="2000" dirty="0" err="1">
                <a:latin typeface="Times New Roman" panose="02020603050405020304" pitchFamily="18" charset="0"/>
                <a:cs typeface="Times New Roman" panose="02020603050405020304" pitchFamily="18" charset="0"/>
              </a:rPr>
              <a:t>str</a:t>
            </a:r>
            <a:r>
              <a:rPr lang="en-US" altLang="zh-CN" sz="2000" dirty="0">
                <a:latin typeface="Times New Roman" panose="02020603050405020304" pitchFamily="18" charset="0"/>
                <a:cs typeface="Times New Roman" panose="02020603050405020304" pitchFamily="18" charset="0"/>
              </a:rPr>
              <a:t>=”123.45”</a:t>
            </a:r>
            <a:r>
              <a:rPr lang="zh-CN" altLang="en-US" sz="2000" dirty="0">
                <a:latin typeface="Times New Roman" panose="02020603050405020304" pitchFamily="18" charset="0"/>
                <a:cs typeface="Times New Roman" panose="02020603050405020304" pitchFamily="18" charset="0"/>
              </a:rPr>
              <a:t>，那么</a:t>
            </a:r>
            <a:r>
              <a:rPr lang="en-US" altLang="zh-CN" sz="2000" dirty="0">
                <a:latin typeface="Times New Roman" panose="02020603050405020304" pitchFamily="18" charset="0"/>
                <a:cs typeface="Times New Roman" panose="02020603050405020304" pitchFamily="18" charset="0"/>
              </a:rPr>
              <a:t>float(</a:t>
            </a:r>
            <a:r>
              <a:rPr lang="en-US" altLang="zh-CN" sz="2000" dirty="0" err="1">
                <a:latin typeface="Times New Roman" panose="02020603050405020304" pitchFamily="18" charset="0"/>
                <a:cs typeface="Times New Roman" panose="02020603050405020304" pitchFamily="18" charset="0"/>
              </a:rPr>
              <a:t>str</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的值为</a:t>
            </a:r>
            <a:r>
              <a:rPr lang="en-US" altLang="zh-CN" sz="2000" dirty="0">
                <a:latin typeface="Times New Roman" panose="02020603050405020304" pitchFamily="18" charset="0"/>
                <a:cs typeface="Times New Roman" panose="02020603050405020304" pitchFamily="18" charset="0"/>
              </a:rPr>
              <a:t>123.45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1.4.3 </a:t>
            </a:r>
            <a:r>
              <a:rPr lang="zh-CN" altLang="en-US" dirty="0">
                <a:solidFill>
                  <a:srgbClr val="C00000"/>
                </a:solidFill>
              </a:rPr>
              <a:t>字符串（</a:t>
            </a:r>
            <a:r>
              <a:rPr lang="en-US" altLang="zh-CN" dirty="0">
                <a:solidFill>
                  <a:srgbClr val="C00000"/>
                </a:solidFill>
              </a:rPr>
              <a:t>String</a:t>
            </a:r>
            <a:r>
              <a:rPr lang="zh-CN" altLang="en-US" dirty="0">
                <a:solidFill>
                  <a:srgbClr val="C00000"/>
                </a:solidFill>
              </a:rPr>
              <a:t>）</a:t>
            </a:r>
          </a:p>
        </p:txBody>
      </p:sp>
      <p:sp>
        <p:nvSpPr>
          <p:cNvPr id="9" name="文本框 8"/>
          <p:cNvSpPr txBox="1"/>
          <p:nvPr/>
        </p:nvSpPr>
        <p:spPr>
          <a:xfrm>
            <a:off x="838922" y="1319320"/>
            <a:ext cx="10223576" cy="400110"/>
          </a:xfrm>
          <a:prstGeom prst="rect">
            <a:avLst/>
          </a:prstGeom>
          <a:noFill/>
        </p:spPr>
        <p:txBody>
          <a:bodyPr wrap="square" rtlCol="0">
            <a:spAutoFit/>
          </a:bodyPr>
          <a:lstStyle/>
          <a:p>
            <a:r>
              <a:rPr lang="zh-CN" altLang="en-US" sz="2000" b="1" dirty="0">
                <a:solidFill>
                  <a:srgbClr val="124ACD"/>
                </a:solidFill>
                <a:latin typeface="Times New Roman" panose="02020603050405020304" pitchFamily="18" charset="0"/>
                <a:cs typeface="Times New Roman" panose="02020603050405020304" pitchFamily="18" charset="0"/>
              </a:rPr>
              <a:t>（</a:t>
            </a:r>
            <a:r>
              <a:rPr lang="en-US" altLang="zh-CN" sz="2000" b="1" dirty="0">
                <a:solidFill>
                  <a:srgbClr val="124ACD"/>
                </a:solidFill>
                <a:latin typeface="Times New Roman" panose="02020603050405020304" pitchFamily="18" charset="0"/>
                <a:cs typeface="Times New Roman" panose="02020603050405020304" pitchFamily="18" charset="0"/>
              </a:rPr>
              <a:t>2</a:t>
            </a:r>
            <a:r>
              <a:rPr lang="zh-CN" altLang="en-US" sz="2000" b="1" dirty="0">
                <a:solidFill>
                  <a:srgbClr val="124ACD"/>
                </a:solidFill>
                <a:latin typeface="Times New Roman" panose="02020603050405020304" pitchFamily="18" charset="0"/>
                <a:cs typeface="Times New Roman" panose="02020603050405020304" pitchFamily="18" charset="0"/>
              </a:rPr>
              <a:t>）字符串如何转换为列表</a:t>
            </a:r>
            <a:endParaRPr lang="en-US" altLang="zh-CN" sz="2000" b="1" dirty="0">
              <a:solidFill>
                <a:srgbClr val="124ACD"/>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ACDC3BD6-AC90-4E70-8FC5-68F10EB87629}"/>
              </a:ext>
            </a:extLst>
          </p:cNvPr>
          <p:cNvSpPr txBox="1"/>
          <p:nvPr/>
        </p:nvSpPr>
        <p:spPr>
          <a:xfrm>
            <a:off x="1224236" y="2112157"/>
            <a:ext cx="10223576" cy="961097"/>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函数</a:t>
            </a:r>
            <a:r>
              <a:rPr lang="en-US" altLang="zh-CN" sz="2000" b="1" dirty="0">
                <a:solidFill>
                  <a:srgbClr val="FF0000"/>
                </a:solidFill>
                <a:latin typeface="Times New Roman" panose="02020603050405020304" pitchFamily="18" charset="0"/>
                <a:cs typeface="Times New Roman" panose="02020603050405020304" pitchFamily="18" charset="0"/>
              </a:rPr>
              <a:t>list(</a:t>
            </a:r>
            <a:r>
              <a:rPr lang="en-US" altLang="zh-CN" sz="2000" b="1" dirty="0" err="1">
                <a:solidFill>
                  <a:srgbClr val="FF0000"/>
                </a:solidFill>
                <a:latin typeface="Times New Roman" panose="02020603050405020304" pitchFamily="18" charset="0"/>
                <a:cs typeface="Times New Roman" panose="02020603050405020304" pitchFamily="18" charset="0"/>
              </a:rPr>
              <a:t>str</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：将字符串转换成列表。比如</a:t>
            </a:r>
            <a:r>
              <a:rPr lang="en-US" altLang="zh-CN" sz="2000" dirty="0" err="1">
                <a:latin typeface="Times New Roman" panose="02020603050405020304" pitchFamily="18" charset="0"/>
                <a:cs typeface="Times New Roman" panose="02020603050405020304" pitchFamily="18" charset="0"/>
              </a:rPr>
              <a:t>str</a:t>
            </a:r>
            <a:r>
              <a:rPr lang="en-US" altLang="zh-CN" sz="2000" dirty="0">
                <a:latin typeface="Times New Roman" panose="02020603050405020304" pitchFamily="18" charset="0"/>
                <a:cs typeface="Times New Roman" panose="02020603050405020304" pitchFamily="18" charset="0"/>
              </a:rPr>
              <a:t>=”123, 45”</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list(</a:t>
            </a:r>
            <a:r>
              <a:rPr lang="en-US" altLang="zh-CN" sz="2000" dirty="0" err="1">
                <a:latin typeface="Times New Roman" panose="02020603050405020304" pitchFamily="18" charset="0"/>
                <a:cs typeface="Times New Roman" panose="02020603050405020304" pitchFamily="18" charset="0"/>
              </a:rPr>
              <a:t>str</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的返回值为</a:t>
            </a:r>
            <a:r>
              <a:rPr lang="en-US" altLang="zh-CN" sz="2000" dirty="0">
                <a:latin typeface="Times New Roman" panose="02020603050405020304" pitchFamily="18" charset="0"/>
                <a:cs typeface="Times New Roman" panose="02020603050405020304" pitchFamily="18" charset="0"/>
              </a:rPr>
              <a:t>['1', '2', '3', ',', ' ', '4', '5']</a:t>
            </a:r>
            <a:r>
              <a:rPr lang="zh-CN" altLang="en-US" sz="2000" dirty="0">
                <a:latin typeface="Times New Roman" panose="02020603050405020304" pitchFamily="18" charset="0"/>
                <a:cs typeface="Times New Roman" panose="02020603050405020304" pitchFamily="18" charset="0"/>
              </a:rPr>
              <a:t>。注意逗号</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和空白</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都当做一个字符。</a:t>
            </a:r>
            <a:endParaRPr lang="en-US" altLang="zh-CN" sz="20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56E7CAFB-58A6-458A-A54C-7F504C05DE2C}"/>
              </a:ext>
            </a:extLst>
          </p:cNvPr>
          <p:cNvSpPr txBox="1"/>
          <p:nvPr/>
        </p:nvSpPr>
        <p:spPr>
          <a:xfrm>
            <a:off x="1224236" y="3297782"/>
            <a:ext cx="10223576" cy="1884427"/>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字符串专用方法</a:t>
            </a:r>
            <a:r>
              <a:rPr lang="en-US" altLang="zh-CN" sz="2000" b="1" dirty="0" err="1">
                <a:solidFill>
                  <a:srgbClr val="FF0000"/>
                </a:solidFill>
                <a:latin typeface="Times New Roman" panose="02020603050405020304" pitchFamily="18" charset="0"/>
                <a:cs typeface="Times New Roman" panose="02020603050405020304" pitchFamily="18" charset="0"/>
              </a:rPr>
              <a:t>str.split</a:t>
            </a:r>
            <a:r>
              <a:rPr lang="en-US" altLang="zh-CN" sz="2000" b="1" dirty="0">
                <a:solidFill>
                  <a:srgbClr val="FF0000"/>
                </a:solidFill>
                <a:latin typeface="Times New Roman" panose="02020603050405020304" pitchFamily="18" charset="0"/>
                <a:cs typeface="Times New Roman" panose="02020603050405020304" pitchFamily="18" charset="0"/>
              </a:rPr>
              <a:t>(</a:t>
            </a:r>
            <a:r>
              <a:rPr lang="en-US" altLang="zh-CN" sz="2000" b="1" dirty="0" err="1">
                <a:solidFill>
                  <a:srgbClr val="FF0000"/>
                </a:solidFill>
              </a:rPr>
              <a:t>sep</a:t>
            </a:r>
            <a:r>
              <a:rPr lang="en-US" altLang="zh-CN" sz="2000" b="1" dirty="0">
                <a:solidFill>
                  <a:srgbClr val="FF0000"/>
                </a:solidFill>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，将字符串</a:t>
            </a:r>
            <a:r>
              <a:rPr lang="en-US" altLang="zh-CN" sz="2000" dirty="0" err="1">
                <a:latin typeface="Times New Roman" panose="02020603050405020304" pitchFamily="18" charset="0"/>
                <a:cs typeface="Times New Roman" panose="02020603050405020304" pitchFamily="18" charset="0"/>
              </a:rPr>
              <a:t>str</a:t>
            </a:r>
            <a:r>
              <a:rPr lang="zh-CN" altLang="en-US" sz="2000" dirty="0">
                <a:latin typeface="Times New Roman" panose="02020603050405020304" pitchFamily="18" charset="0"/>
                <a:cs typeface="Times New Roman" panose="02020603050405020304" pitchFamily="18" charset="0"/>
              </a:rPr>
              <a:t>以</a:t>
            </a:r>
            <a:r>
              <a:rPr lang="en-US" altLang="zh-CN" sz="2000" dirty="0" err="1">
                <a:latin typeface="Times New Roman" panose="02020603050405020304" pitchFamily="18" charset="0"/>
                <a:cs typeface="Times New Roman" panose="02020603050405020304" pitchFamily="18" charset="0"/>
              </a:rPr>
              <a:t>sep</a:t>
            </a:r>
            <a:r>
              <a:rPr lang="zh-CN" altLang="en-US" sz="2000" dirty="0">
                <a:latin typeface="Times New Roman" panose="02020603050405020304" pitchFamily="18" charset="0"/>
                <a:cs typeface="Times New Roman" panose="02020603050405020304" pitchFamily="18" charset="0"/>
              </a:rPr>
              <a:t>分割形成列表。如，字符串</a:t>
            </a:r>
            <a:r>
              <a:rPr lang="en-US" altLang="zh-CN" sz="2000" dirty="0" err="1">
                <a:latin typeface="Times New Roman" panose="02020603050405020304" pitchFamily="18" charset="0"/>
                <a:cs typeface="Times New Roman" panose="02020603050405020304" pitchFamily="18" charset="0"/>
              </a:rPr>
              <a:t>str</a:t>
            </a:r>
            <a:r>
              <a:rPr lang="en-US" altLang="zh-CN" sz="2000" dirty="0">
                <a:latin typeface="Times New Roman" panose="02020603050405020304" pitchFamily="18" charset="0"/>
                <a:cs typeface="Times New Roman" panose="02020603050405020304" pitchFamily="18" charset="0"/>
              </a:rPr>
              <a:t> =”123, 45”</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45</a:t>
            </a:r>
            <a:r>
              <a:rPr lang="zh-CN" altLang="en-US" sz="2000" dirty="0">
                <a:latin typeface="Times New Roman" panose="02020603050405020304" pitchFamily="18" charset="0"/>
                <a:cs typeface="Times New Roman" panose="02020603050405020304" pitchFamily="18" charset="0"/>
              </a:rPr>
              <a:t>前面有一个空格），将其以“</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分割，使用</a:t>
            </a:r>
            <a:r>
              <a:rPr lang="en-US" altLang="zh-CN" sz="2000" dirty="0">
                <a:latin typeface="Times New Roman" panose="02020603050405020304" pitchFamily="18" charset="0"/>
                <a:cs typeface="Times New Roman" panose="02020603050405020304" pitchFamily="18" charset="0"/>
              </a:rPr>
              <a:t>L=</a:t>
            </a:r>
            <a:r>
              <a:rPr lang="en-US" altLang="zh-CN" sz="2000" dirty="0" err="1">
                <a:latin typeface="Times New Roman" panose="02020603050405020304" pitchFamily="18" charset="0"/>
                <a:cs typeface="Times New Roman" panose="02020603050405020304" pitchFamily="18" charset="0"/>
              </a:rPr>
              <a:t>str.split</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便可实现。其返回值是一个列表</a:t>
            </a:r>
            <a:r>
              <a:rPr lang="en-US" altLang="zh-CN" sz="2000" dirty="0">
                <a:latin typeface="Times New Roman" panose="02020603050405020304" pitchFamily="18" charset="0"/>
                <a:cs typeface="Times New Roman" panose="02020603050405020304" pitchFamily="18" charset="0"/>
              </a:rPr>
              <a:t>[‘123’, ‘ 45’]</a:t>
            </a:r>
            <a:r>
              <a:rPr lang="zh-CN" altLang="en-US" sz="2000" dirty="0">
                <a:latin typeface="Times New Roman" panose="02020603050405020304" pitchFamily="18" charset="0"/>
                <a:cs typeface="Times New Roman" panose="02020603050405020304" pitchFamily="18" charset="0"/>
              </a:rPr>
              <a:t>，需要注意的是，得到的列表中每个元素都是字符串类型，空白仍然在字符串</a:t>
            </a:r>
            <a:r>
              <a:rPr lang="en-US" altLang="zh-CN" sz="2000" dirty="0">
                <a:latin typeface="Times New Roman" panose="02020603050405020304" pitchFamily="18" charset="0"/>
                <a:cs typeface="Times New Roman" panose="02020603050405020304" pitchFamily="18" charset="0"/>
              </a:rPr>
              <a:t>‘ 45’</a:t>
            </a:r>
            <a:r>
              <a:rPr lang="zh-CN" altLang="en-US" sz="2000" dirty="0">
                <a:latin typeface="Times New Roman" panose="02020603050405020304" pitchFamily="18" charset="0"/>
                <a:cs typeface="Times New Roman" panose="02020603050405020304" pitchFamily="18" charset="0"/>
              </a:rPr>
              <a:t>里面。</a:t>
            </a:r>
          </a:p>
        </p:txBody>
      </p:sp>
    </p:spTree>
    <p:extLst>
      <p:ext uri="{BB962C8B-B14F-4D97-AF65-F5344CB8AC3E}">
        <p14:creationId xmlns:p14="http://schemas.microsoft.com/office/powerpoint/2010/main" val="413131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56749" y="214696"/>
            <a:ext cx="4039342"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zh-CN" altLang="en-US" sz="2800" b="1" dirty="0">
                <a:latin typeface="微软雅黑" panose="020B0503020204020204" pitchFamily="34" charset="-122"/>
                <a:ea typeface="微软雅黑" panose="020B0503020204020204" pitchFamily="34" charset="-122"/>
              </a:rPr>
              <a:t>逻辑思维能力</a:t>
            </a:r>
            <a:endParaRPr kumimoji="0"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FE22F94C-466A-4D6B-8093-0365DFC40547}"/>
              </a:ext>
            </a:extLst>
          </p:cNvPr>
          <p:cNvSpPr txBox="1"/>
          <p:nvPr/>
        </p:nvSpPr>
        <p:spPr>
          <a:xfrm>
            <a:off x="1366119" y="888885"/>
            <a:ext cx="7905919" cy="400110"/>
          </a:xfrm>
          <a:prstGeom prst="rect">
            <a:avLst/>
          </a:prstGeom>
          <a:noFill/>
        </p:spPr>
        <p:txBody>
          <a:bodyPr wrap="square" rtlCol="0">
            <a:spAutoFit/>
          </a:bodyPr>
          <a:lstStyle/>
          <a:p>
            <a:r>
              <a:rPr lang="zh-CN" altLang="en-US" sz="2000" b="1" dirty="0">
                <a:solidFill>
                  <a:srgbClr val="FF0000"/>
                </a:solidFill>
                <a:latin typeface="微软雅黑" panose="020B0503020204020204" pitchFamily="34" charset="-122"/>
                <a:ea typeface="微软雅黑" panose="020B0503020204020204" pitchFamily="34" charset="-122"/>
                <a:sym typeface="+mn-ea"/>
              </a:rPr>
              <a:t>什么是逻辑思维能力？</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AA7AF8D3-A6AA-4508-9EF2-81C968F233C8}"/>
              </a:ext>
            </a:extLst>
          </p:cNvPr>
          <p:cNvSpPr txBox="1"/>
          <p:nvPr/>
        </p:nvSpPr>
        <p:spPr>
          <a:xfrm>
            <a:off x="1366119" y="1518039"/>
            <a:ext cx="9726626" cy="1015663"/>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sym typeface="+mn-ea"/>
              </a:rPr>
              <a:t>逻辑思维能力是指</a:t>
            </a:r>
            <a:r>
              <a:rPr lang="zh-CN" altLang="en-US" sz="2000" b="1" dirty="0">
                <a:latin typeface="微软雅黑" panose="020B0503020204020204" pitchFamily="34" charset="-122"/>
                <a:ea typeface="微软雅黑" panose="020B0503020204020204" pitchFamily="34" charset="-122"/>
                <a:sym typeface="+mn-ea"/>
              </a:rPr>
              <a:t>正确、合理地思考问题的能力</a:t>
            </a:r>
            <a:r>
              <a:rPr lang="zh-CN" altLang="en-US" sz="2000" dirty="0">
                <a:latin typeface="微软雅黑" panose="020B0503020204020204" pitchFamily="34" charset="-122"/>
                <a:ea typeface="微软雅黑" panose="020B0503020204020204" pitchFamily="34" charset="-122"/>
                <a:sym typeface="+mn-ea"/>
              </a:rPr>
              <a:t>，即对事物进行</a:t>
            </a:r>
            <a:r>
              <a:rPr lang="zh-CN" altLang="en-US" sz="2000" b="1" dirty="0">
                <a:solidFill>
                  <a:srgbClr val="FF0000"/>
                </a:solidFill>
                <a:latin typeface="微软雅黑" panose="020B0503020204020204" pitchFamily="34" charset="-122"/>
                <a:ea typeface="微软雅黑" panose="020B0503020204020204" pitchFamily="34" charset="-122"/>
                <a:sym typeface="+mn-ea"/>
              </a:rPr>
              <a:t>观察</a:t>
            </a:r>
            <a:r>
              <a:rPr lang="zh-CN" altLang="en-US" sz="2000" dirty="0">
                <a:latin typeface="微软雅黑" panose="020B0503020204020204" pitchFamily="34" charset="-122"/>
                <a:ea typeface="微软雅黑" panose="020B0503020204020204" pitchFamily="34" charset="-122"/>
                <a:sym typeface="+mn-ea"/>
              </a:rPr>
              <a:t>、</a:t>
            </a:r>
            <a:r>
              <a:rPr lang="zh-CN" altLang="en-US" sz="2000" b="1" dirty="0">
                <a:solidFill>
                  <a:srgbClr val="FF0000"/>
                </a:solidFill>
                <a:latin typeface="微软雅黑" panose="020B0503020204020204" pitchFamily="34" charset="-122"/>
                <a:ea typeface="微软雅黑" panose="020B0503020204020204" pitchFamily="34" charset="-122"/>
                <a:sym typeface="+mn-ea"/>
              </a:rPr>
              <a:t>分析</a:t>
            </a:r>
            <a:r>
              <a:rPr lang="zh-CN" altLang="en-US" sz="2000" dirty="0">
                <a:latin typeface="微软雅黑" panose="020B0503020204020204" pitchFamily="34" charset="-122"/>
                <a:ea typeface="微软雅黑" panose="020B0503020204020204" pitchFamily="34" charset="-122"/>
                <a:sym typeface="+mn-ea"/>
              </a:rPr>
              <a:t>、</a:t>
            </a:r>
            <a:r>
              <a:rPr lang="zh-CN" altLang="en-US" sz="2000" b="1" dirty="0">
                <a:solidFill>
                  <a:srgbClr val="FF0000"/>
                </a:solidFill>
                <a:latin typeface="微软雅黑" panose="020B0503020204020204" pitchFamily="34" charset="-122"/>
                <a:ea typeface="微软雅黑" panose="020B0503020204020204" pitchFamily="34" charset="-122"/>
                <a:sym typeface="+mn-ea"/>
              </a:rPr>
              <a:t>抽象</a:t>
            </a:r>
            <a:r>
              <a:rPr lang="zh-CN" altLang="en-US" sz="2000" dirty="0">
                <a:latin typeface="微软雅黑" panose="020B0503020204020204" pitchFamily="34" charset="-122"/>
                <a:ea typeface="微软雅黑" panose="020B0503020204020204" pitchFamily="34" charset="-122"/>
                <a:sym typeface="+mn-ea"/>
              </a:rPr>
              <a:t>、</a:t>
            </a:r>
            <a:r>
              <a:rPr lang="zh-CN" altLang="en-US" sz="2000" b="1" dirty="0">
                <a:solidFill>
                  <a:srgbClr val="FF0000"/>
                </a:solidFill>
                <a:latin typeface="微软雅黑" panose="020B0503020204020204" pitchFamily="34" charset="-122"/>
                <a:ea typeface="微软雅黑" panose="020B0503020204020204" pitchFamily="34" charset="-122"/>
                <a:sym typeface="+mn-ea"/>
              </a:rPr>
              <a:t>判断</a:t>
            </a:r>
            <a:r>
              <a:rPr lang="zh-CN" altLang="en-US" sz="2000" dirty="0">
                <a:latin typeface="微软雅黑" panose="020B0503020204020204" pitchFamily="34" charset="-122"/>
                <a:ea typeface="微软雅黑" panose="020B0503020204020204" pitchFamily="34" charset="-122"/>
                <a:sym typeface="+mn-ea"/>
              </a:rPr>
              <a:t>以及</a:t>
            </a:r>
            <a:r>
              <a:rPr lang="zh-CN" altLang="en-US" sz="2000" b="1" dirty="0">
                <a:solidFill>
                  <a:srgbClr val="FF0000"/>
                </a:solidFill>
                <a:latin typeface="微软雅黑" panose="020B0503020204020204" pitchFamily="34" charset="-122"/>
                <a:ea typeface="微软雅黑" panose="020B0503020204020204" pitchFamily="34" charset="-122"/>
                <a:sym typeface="+mn-ea"/>
              </a:rPr>
              <a:t>推理</a:t>
            </a:r>
            <a:r>
              <a:rPr lang="zh-CN" altLang="en-US" sz="2000" dirty="0">
                <a:latin typeface="微软雅黑" panose="020B0503020204020204" pitchFamily="34" charset="-122"/>
                <a:ea typeface="微软雅黑" panose="020B0503020204020204" pitchFamily="34" charset="-122"/>
                <a:sym typeface="+mn-ea"/>
              </a:rPr>
              <a:t>等能力。</a:t>
            </a:r>
            <a:endParaRPr lang="zh-CN" altLang="en-US" sz="20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6E08BB78-B5A0-4DE6-88C8-65D21FB3AFDE}"/>
              </a:ext>
            </a:extLst>
          </p:cNvPr>
          <p:cNvSpPr/>
          <p:nvPr/>
        </p:nvSpPr>
        <p:spPr>
          <a:xfrm>
            <a:off x="1366119" y="2708373"/>
            <a:ext cx="9726626" cy="1477328"/>
          </a:xfrm>
          <a:prstGeom prst="rect">
            <a:avLst/>
          </a:prstGeom>
        </p:spPr>
        <p:txBody>
          <a:bodyPr wrap="square">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sym typeface="+mn-ea"/>
              </a:rPr>
              <a:t>【</a:t>
            </a:r>
            <a:r>
              <a:rPr lang="zh-CN" altLang="en-US" sz="2000" b="1" dirty="0">
                <a:solidFill>
                  <a:srgbClr val="FF0000"/>
                </a:solidFill>
                <a:latin typeface="微软雅黑" panose="020B0503020204020204" pitchFamily="34" charset="-122"/>
                <a:ea typeface="微软雅黑" panose="020B0503020204020204" pitchFamily="34" charset="-122"/>
                <a:sym typeface="+mn-ea"/>
              </a:rPr>
              <a:t>例题</a:t>
            </a:r>
            <a:r>
              <a:rPr lang="en-US" altLang="zh-CN" sz="2000" b="1" dirty="0">
                <a:solidFill>
                  <a:srgbClr val="FF0000"/>
                </a:solidFill>
                <a:latin typeface="微软雅黑" panose="020B0503020204020204" pitchFamily="34" charset="-122"/>
                <a:ea typeface="微软雅黑" panose="020B0503020204020204" pitchFamily="34" charset="-122"/>
                <a:sym typeface="+mn-ea"/>
              </a:rPr>
              <a:t>1</a:t>
            </a:r>
            <a:r>
              <a:rPr lang="zh-CN" altLang="en-US" sz="2000" dirty="0">
                <a:solidFill>
                  <a:srgbClr val="FF0000"/>
                </a:solidFill>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某学校开了两门课外兴趣班，分别为画画班以及篮球班，现要求每个班的所有同学需要至少选修一门。已知某个班学生中选画画班的有</a:t>
            </a:r>
            <a:r>
              <a:rPr lang="en-US" altLang="zh-CN" sz="2000" dirty="0">
                <a:latin typeface="微软雅黑" panose="020B0503020204020204" pitchFamily="34" charset="-122"/>
                <a:ea typeface="微软雅黑" panose="020B0503020204020204" pitchFamily="34" charset="-122"/>
                <a:sym typeface="+mn-ea"/>
              </a:rPr>
              <a:t>n</a:t>
            </a:r>
            <a:r>
              <a:rPr lang="zh-CN" altLang="en-US" sz="2000" dirty="0">
                <a:latin typeface="微软雅黑" panose="020B0503020204020204" pitchFamily="34" charset="-122"/>
                <a:ea typeface="微软雅黑" panose="020B0503020204020204" pitchFamily="34" charset="-122"/>
                <a:sym typeface="+mn-ea"/>
              </a:rPr>
              <a:t>人，选篮球班有</a:t>
            </a:r>
            <a:r>
              <a:rPr lang="en-US" altLang="zh-CN" sz="2000" dirty="0">
                <a:latin typeface="微软雅黑" panose="020B0503020204020204" pitchFamily="34" charset="-122"/>
                <a:ea typeface="微软雅黑" panose="020B0503020204020204" pitchFamily="34" charset="-122"/>
                <a:sym typeface="+mn-ea"/>
              </a:rPr>
              <a:t>m</a:t>
            </a:r>
            <a:r>
              <a:rPr lang="zh-CN" altLang="en-US" sz="2000" dirty="0">
                <a:latin typeface="微软雅黑" panose="020B0503020204020204" pitchFamily="34" charset="-122"/>
                <a:ea typeface="微软雅黑" panose="020B0503020204020204" pitchFamily="34" charset="-122"/>
                <a:sym typeface="+mn-ea"/>
              </a:rPr>
              <a:t>人，两门都选的有</a:t>
            </a:r>
            <a:r>
              <a:rPr lang="en-US" altLang="zh-CN" sz="2000" dirty="0">
                <a:latin typeface="微软雅黑" panose="020B0503020204020204" pitchFamily="34" charset="-122"/>
                <a:ea typeface="微软雅黑" panose="020B0503020204020204" pitchFamily="34" charset="-122"/>
                <a:sym typeface="+mn-ea"/>
              </a:rPr>
              <a:t>k</a:t>
            </a:r>
            <a:r>
              <a:rPr lang="zh-CN" altLang="en-US" sz="2000" dirty="0">
                <a:latin typeface="微软雅黑" panose="020B0503020204020204" pitchFamily="34" charset="-122"/>
                <a:ea typeface="微软雅黑" panose="020B0503020204020204" pitchFamily="34" charset="-122"/>
                <a:sym typeface="+mn-ea"/>
              </a:rPr>
              <a:t>人，那么这个班一共有多少人？</a:t>
            </a:r>
            <a:endParaRPr lang="zh-CN" altLang="en-US" sz="2000" dirty="0">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A7AEF87B-8830-4F11-BAA5-9BD7C634776F}"/>
              </a:ext>
            </a:extLst>
          </p:cNvPr>
          <p:cNvGrpSpPr/>
          <p:nvPr/>
        </p:nvGrpSpPr>
        <p:grpSpPr>
          <a:xfrm>
            <a:off x="3956749" y="4255295"/>
            <a:ext cx="5055171" cy="2542335"/>
            <a:chOff x="2511552" y="4341291"/>
            <a:chExt cx="2980952" cy="1652539"/>
          </a:xfrm>
        </p:grpSpPr>
        <p:sp>
          <p:nvSpPr>
            <p:cNvPr id="10" name="文本框 9">
              <a:extLst>
                <a:ext uri="{FF2B5EF4-FFF2-40B4-BE49-F238E27FC236}">
                  <a16:creationId xmlns:a16="http://schemas.microsoft.com/office/drawing/2014/main" id="{32E71CF1-9E28-4355-8521-846AE03A5DDB}"/>
                </a:ext>
              </a:extLst>
            </p:cNvPr>
            <p:cNvSpPr txBox="1"/>
            <p:nvPr/>
          </p:nvSpPr>
          <p:spPr>
            <a:xfrm>
              <a:off x="2662822" y="5773767"/>
              <a:ext cx="2829682" cy="220063"/>
            </a:xfrm>
            <a:prstGeom prst="rect">
              <a:avLst/>
            </a:prstGeom>
            <a:noFill/>
          </p:spPr>
          <p:txBody>
            <a:bodyPr wrap="square" rtlCol="0" anchor="t">
              <a:spAutoFit/>
            </a:bodyPr>
            <a:lstStyle/>
            <a:p>
              <a:pPr marL="285750" indent="-285750" algn="ctr">
                <a:buFont typeface="Arial" panose="020B0604020202020204" pitchFamily="34" charset="0"/>
              </a:pPr>
              <a:r>
                <a:rPr lang="zh-CN" altLang="en-US" sz="1600" dirty="0">
                  <a:latin typeface="微软雅黑" panose="020B0503020204020204" pitchFamily="34" charset="-122"/>
                  <a:ea typeface="微软雅黑" panose="020B0503020204020204" pitchFamily="34" charset="-122"/>
                </a:rPr>
                <a:t>图1-1 两班同学集合关系</a:t>
              </a:r>
            </a:p>
          </p:txBody>
        </p:sp>
        <p:pic>
          <p:nvPicPr>
            <p:cNvPr id="11" name="图片 10">
              <a:extLst>
                <a:ext uri="{FF2B5EF4-FFF2-40B4-BE49-F238E27FC236}">
                  <a16:creationId xmlns:a16="http://schemas.microsoft.com/office/drawing/2014/main" id="{47202E2F-6729-42B2-BB79-65D7CB1A79F7}"/>
                </a:ext>
              </a:extLst>
            </p:cNvPr>
            <p:cNvPicPr>
              <a:picLocks noChangeAspect="1"/>
            </p:cNvPicPr>
            <p:nvPr/>
          </p:nvPicPr>
          <p:blipFill>
            <a:blip r:embed="rId3"/>
            <a:stretch>
              <a:fillRect/>
            </a:stretch>
          </p:blipFill>
          <p:spPr>
            <a:xfrm>
              <a:off x="2511552" y="4341291"/>
              <a:ext cx="2980952" cy="1390476"/>
            </a:xfrm>
            <a:prstGeom prst="rect">
              <a:avLst/>
            </a:prstGeom>
          </p:spPr>
        </p:pic>
      </p:grpSp>
    </p:spTree>
    <p:extLst>
      <p:ext uri="{BB962C8B-B14F-4D97-AF65-F5344CB8AC3E}">
        <p14:creationId xmlns:p14="http://schemas.microsoft.com/office/powerpoint/2010/main" val="4955537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1.4.3 </a:t>
            </a:r>
            <a:r>
              <a:rPr lang="zh-CN" altLang="en-US" dirty="0">
                <a:solidFill>
                  <a:srgbClr val="C00000"/>
                </a:solidFill>
              </a:rPr>
              <a:t>字符串（</a:t>
            </a:r>
            <a:r>
              <a:rPr lang="en-US" altLang="zh-CN" dirty="0">
                <a:solidFill>
                  <a:srgbClr val="C00000"/>
                </a:solidFill>
              </a:rPr>
              <a:t>String</a:t>
            </a:r>
            <a:r>
              <a:rPr lang="zh-CN" altLang="en-US" dirty="0">
                <a:solidFill>
                  <a:srgbClr val="C00000"/>
                </a:solidFill>
              </a:rPr>
              <a:t>）</a:t>
            </a:r>
          </a:p>
        </p:txBody>
      </p:sp>
      <p:sp>
        <p:nvSpPr>
          <p:cNvPr id="9" name="文本框 8"/>
          <p:cNvSpPr txBox="1"/>
          <p:nvPr/>
        </p:nvSpPr>
        <p:spPr>
          <a:xfrm>
            <a:off x="1425038" y="837929"/>
            <a:ext cx="9801844" cy="961289"/>
          </a:xfrm>
          <a:prstGeom prst="rect">
            <a:avLst/>
          </a:prstGeom>
          <a:noFill/>
        </p:spPr>
        <p:txBody>
          <a:bodyPr wrap="square" rtlCol="0">
            <a:spAutoFit/>
          </a:bodyPr>
          <a:lstStyle/>
          <a:p>
            <a:pPr lvl="0" algn="just">
              <a:lnSpc>
                <a:spcPct val="150000"/>
              </a:lnSpc>
            </a:pPr>
            <a:r>
              <a:rPr lang="zh-CN" altLang="en-US" b="1" dirty="0">
                <a:solidFill>
                  <a:srgbClr val="124ACD"/>
                </a:solidFill>
                <a:latin typeface="微软雅黑" panose="020B0503020204020204" pitchFamily="34" charset="-122"/>
                <a:ea typeface="微软雅黑" panose="020B0503020204020204" pitchFamily="34" charset="-122"/>
              </a:rPr>
              <a:t>练习题</a:t>
            </a:r>
            <a:r>
              <a:rPr lang="en-US" altLang="zh-CN" b="1" dirty="0">
                <a:solidFill>
                  <a:srgbClr val="124ACD"/>
                </a:solidFill>
                <a:latin typeface="微软雅黑" panose="020B0503020204020204" pitchFamily="34" charset="-122"/>
                <a:ea typeface="微软雅黑" panose="020B0503020204020204" pitchFamily="34" charset="-122"/>
              </a:rPr>
              <a:t>1.4.9</a:t>
            </a:r>
            <a:r>
              <a:rPr lang="zh-CN" altLang="en-US" b="1" dirty="0">
                <a:solidFill>
                  <a:srgbClr val="124ACD"/>
                </a:solidFill>
                <a:latin typeface="微软雅黑" panose="020B0503020204020204" pitchFamily="34" charset="-122"/>
                <a:ea typeface="微软雅黑" panose="020B0503020204020204" pitchFamily="34" charset="-122"/>
              </a:rPr>
              <a:t>：</a:t>
            </a:r>
            <a:r>
              <a:rPr lang="zh-CN" altLang="en-US" sz="2000" dirty="0">
                <a:solidFill>
                  <a:prstClr val="black"/>
                </a:solidFill>
                <a:latin typeface="微软雅黑" panose="020B0503020204020204" pitchFamily="34" charset="-122"/>
                <a:ea typeface="微软雅黑" panose="020B0503020204020204" pitchFamily="34" charset="-122"/>
              </a:rPr>
              <a:t>将一句英文倒置，注意空格也算字符。如“</a:t>
            </a:r>
            <a:r>
              <a:rPr lang="en-US" altLang="zh-CN" sz="2000" dirty="0">
                <a:solidFill>
                  <a:prstClr val="black"/>
                </a:solidFill>
                <a:latin typeface="微软雅黑" panose="020B0503020204020204" pitchFamily="34" charset="-122"/>
                <a:ea typeface="微软雅黑" panose="020B0503020204020204" pitchFamily="34" charset="-122"/>
              </a:rPr>
              <a:t>I am  a  Chinese”</a:t>
            </a:r>
            <a:r>
              <a:rPr lang="zh-CN" altLang="en-US" sz="2000" dirty="0">
                <a:solidFill>
                  <a:prstClr val="black"/>
                </a:solidFill>
                <a:latin typeface="微软雅黑" panose="020B0503020204020204" pitchFamily="34" charset="-122"/>
                <a:ea typeface="微软雅黑" panose="020B0503020204020204" pitchFamily="34" charset="-122"/>
              </a:rPr>
              <a:t>倒置后变为“</a:t>
            </a:r>
            <a:r>
              <a:rPr lang="en-US" altLang="zh-CN" sz="2000" dirty="0">
                <a:solidFill>
                  <a:prstClr val="black"/>
                </a:solidFill>
                <a:latin typeface="微软雅黑" panose="020B0503020204020204" pitchFamily="34" charset="-122"/>
                <a:ea typeface="微软雅黑" panose="020B0503020204020204" pitchFamily="34" charset="-122"/>
              </a:rPr>
              <a:t>Chinese  a  am I”</a:t>
            </a:r>
            <a:r>
              <a:rPr lang="zh-CN" altLang="en-US" sz="2000" dirty="0">
                <a:solidFill>
                  <a:prstClr val="black"/>
                </a:solidFill>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a:xfrm>
            <a:off x="3869297" y="3827985"/>
            <a:ext cx="3711448" cy="2539926"/>
          </a:xfrm>
          <a:prstGeom prst="rect">
            <a:avLst/>
          </a:prstGeom>
          <a:noFill/>
          <a:ln>
            <a:noFill/>
          </a:ln>
        </p:spPr>
      </p:pic>
      <p:sp>
        <p:nvSpPr>
          <p:cNvPr id="3" name="矩形 2">
            <a:extLst>
              <a:ext uri="{FF2B5EF4-FFF2-40B4-BE49-F238E27FC236}">
                <a16:creationId xmlns:a16="http://schemas.microsoft.com/office/drawing/2014/main" id="{240F6482-12D0-4371-A467-DBBE20C58886}"/>
              </a:ext>
            </a:extLst>
          </p:cNvPr>
          <p:cNvSpPr/>
          <p:nvPr/>
        </p:nvSpPr>
        <p:spPr>
          <a:xfrm>
            <a:off x="1425038" y="2100678"/>
            <a:ext cx="9801843" cy="1289905"/>
          </a:xfrm>
          <a:prstGeom prst="rect">
            <a:avLst/>
          </a:prstGeom>
        </p:spPr>
        <p:txBody>
          <a:bodyPr wrap="square">
            <a:spAutoFit/>
          </a:bodyPr>
          <a:lstStyle/>
          <a:p>
            <a:pPr algn="just">
              <a:lnSpc>
                <a:spcPct val="150000"/>
              </a:lnSpc>
            </a:pPr>
            <a:r>
              <a:rPr lang="en-US" altLang="zh-CN" b="1" dirty="0">
                <a:solidFill>
                  <a:srgbClr val="124ACD"/>
                </a:solidFill>
                <a:latin typeface="微软雅黑" panose="020B0503020204020204" pitchFamily="34" charset="-122"/>
                <a:ea typeface="微软雅黑" panose="020B0503020204020204" pitchFamily="34" charset="-122"/>
              </a:rPr>
              <a:t>【</a:t>
            </a:r>
            <a:r>
              <a:rPr lang="zh-CN" altLang="en-US" b="1" dirty="0">
                <a:solidFill>
                  <a:srgbClr val="124ACD"/>
                </a:solidFill>
                <a:latin typeface="微软雅黑" panose="020B0503020204020204" pitchFamily="34" charset="-122"/>
                <a:ea typeface="微软雅黑" panose="020B0503020204020204" pitchFamily="34" charset="-122"/>
              </a:rPr>
              <a:t>解法一</a:t>
            </a:r>
            <a:r>
              <a:rPr lang="en-US" altLang="zh-CN" b="1" dirty="0">
                <a:solidFill>
                  <a:srgbClr val="124ACD"/>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首先从字符串最后一个字母开始，从尾端到首部逆序遍历字符串中的各个字母，并将各个字符依次放入新建字符串中。即原始字符串最后一位放入新字符串第一位，原始字符串倒数第二位放入新字符串第二位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以此类推，直到将所有字母都逆序一遍。如下图所示。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1.4.3 </a:t>
            </a:r>
            <a:r>
              <a:rPr lang="zh-CN" altLang="en-US" dirty="0">
                <a:solidFill>
                  <a:srgbClr val="C00000"/>
                </a:solidFill>
              </a:rPr>
              <a:t>字符串（</a:t>
            </a:r>
            <a:r>
              <a:rPr lang="en-US" altLang="zh-CN" dirty="0">
                <a:solidFill>
                  <a:srgbClr val="C00000"/>
                </a:solidFill>
              </a:rPr>
              <a:t>String</a:t>
            </a:r>
            <a:r>
              <a:rPr lang="zh-CN" altLang="en-US" dirty="0">
                <a:solidFill>
                  <a:srgbClr val="C00000"/>
                </a:solidFill>
              </a:rPr>
              <a:t>）</a:t>
            </a:r>
          </a:p>
        </p:txBody>
      </p:sp>
      <p:sp>
        <p:nvSpPr>
          <p:cNvPr id="9" name="文本框 8"/>
          <p:cNvSpPr txBox="1"/>
          <p:nvPr/>
        </p:nvSpPr>
        <p:spPr>
          <a:xfrm>
            <a:off x="1143246" y="1096086"/>
            <a:ext cx="9900805" cy="188442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zh-CN" sz="2000" b="1" dirty="0">
                <a:solidFill>
                  <a:srgbClr val="124ACD"/>
                </a:solidFill>
                <a:latin typeface="Times New Roman" panose="02020603050405020304" pitchFamily="18" charset="0"/>
              </a:rPr>
              <a:t>【</a:t>
            </a:r>
            <a:r>
              <a:rPr lang="zh-CN" altLang="en-US" sz="2000" b="1" dirty="0">
                <a:solidFill>
                  <a:srgbClr val="124ACD"/>
                </a:solidFill>
                <a:latin typeface="Times New Roman" panose="02020603050405020304" pitchFamily="18" charset="0"/>
              </a:rPr>
              <a:t>解法二</a:t>
            </a:r>
            <a:r>
              <a:rPr lang="en-US" altLang="zh-CN" sz="2000" b="1" dirty="0">
                <a:solidFill>
                  <a:srgbClr val="124ACD"/>
                </a:solidFill>
                <a:latin typeface="Times New Roman" panose="02020603050405020304" pitchFamily="18" charset="0"/>
              </a:rPr>
              <a:t>】</a:t>
            </a:r>
            <a:r>
              <a:rPr lang="zh-CN" altLang="en-US" sz="2000" dirty="0">
                <a:latin typeface="Times New Roman" panose="02020603050405020304" pitchFamily="18" charset="0"/>
              </a:rPr>
              <a:t>先将字符串的每一个单词提取出来放入列表中，每个单词作为一个列表元素，由于空格也算字符，我们可以简单的认为若干连续的空格也是一个单词。如下图，我们用一个方框表示一个空格，相邻空格看做一个单词。然后，对列表中的每个元素进行逆序操作即可。如图所示。</a:t>
            </a: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a:xfrm>
            <a:off x="4130556" y="3288681"/>
            <a:ext cx="3627437" cy="2855913"/>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81535" y="3036253"/>
            <a:ext cx="4725035" cy="2185670"/>
          </a:xfrm>
        </p:spPr>
        <p:txBody>
          <a:bodyPr/>
          <a:lstStyle/>
          <a:p>
            <a:pPr>
              <a:buClr>
                <a:srgbClr val="C00000"/>
              </a:buClr>
              <a:buFont typeface="Wingdings" panose="05000000000000000000" pitchFamily="2" charset="2"/>
              <a:buChar char="Ø"/>
            </a:pPr>
            <a:r>
              <a:rPr lang="zh-CN" altLang="en-US" dirty="0"/>
              <a:t> </a:t>
            </a:r>
            <a:r>
              <a:rPr lang="en-US" altLang="zh-CN" dirty="0"/>
              <a:t>1.5.1</a:t>
            </a:r>
            <a:r>
              <a:rPr lang="zh-CN" altLang="en-US" dirty="0"/>
              <a:t>条件控制语句</a:t>
            </a:r>
            <a:r>
              <a:rPr lang="en-US" altLang="zh-CN" dirty="0"/>
              <a:t>——if</a:t>
            </a:r>
            <a:r>
              <a:rPr lang="zh-CN" altLang="en-US" dirty="0"/>
              <a:t>语句</a:t>
            </a:r>
            <a:endParaRPr lang="en-US" altLang="zh-CN" dirty="0"/>
          </a:p>
          <a:p>
            <a:pPr>
              <a:buClr>
                <a:srgbClr val="C00000"/>
              </a:buClr>
              <a:buFont typeface="Wingdings" panose="05000000000000000000" pitchFamily="2" charset="2"/>
              <a:buChar char="Ø"/>
            </a:pPr>
            <a:r>
              <a:rPr lang="en-US" altLang="zh-CN" dirty="0"/>
              <a:t> 1.5.2</a:t>
            </a:r>
            <a:r>
              <a:rPr lang="zh-CN" altLang="en-US" dirty="0"/>
              <a:t>循环控制语句</a:t>
            </a:r>
            <a:r>
              <a:rPr lang="en-US" altLang="zh-CN" dirty="0"/>
              <a:t>——for</a:t>
            </a:r>
            <a:r>
              <a:rPr lang="zh-CN" altLang="en-US" dirty="0"/>
              <a:t>循环</a:t>
            </a:r>
          </a:p>
          <a:p>
            <a:pPr>
              <a:buClr>
                <a:srgbClr val="C00000"/>
              </a:buClr>
              <a:buFont typeface="Wingdings" panose="05000000000000000000" pitchFamily="2" charset="2"/>
              <a:buChar char="Ø"/>
            </a:pPr>
            <a:r>
              <a:rPr lang="en-US" altLang="zh-CN" dirty="0"/>
              <a:t> 1.5.3</a:t>
            </a:r>
            <a:r>
              <a:rPr lang="zh-CN" altLang="en-US" dirty="0"/>
              <a:t>循环控制语句</a:t>
            </a:r>
            <a:r>
              <a:rPr lang="en-US" altLang="zh-CN" dirty="0"/>
              <a:t>——while</a:t>
            </a:r>
            <a:r>
              <a:rPr lang="zh-CN" altLang="en-US" dirty="0"/>
              <a:t>循环</a:t>
            </a:r>
          </a:p>
        </p:txBody>
      </p:sp>
      <p:grpSp>
        <p:nvGrpSpPr>
          <p:cNvPr id="25" name="组合 24"/>
          <p:cNvGrpSpPr/>
          <p:nvPr/>
        </p:nvGrpSpPr>
        <p:grpSpPr>
          <a:xfrm>
            <a:off x="3589284" y="1970565"/>
            <a:ext cx="5013379" cy="776849"/>
            <a:chOff x="2329947" y="2246516"/>
            <a:chExt cx="5013379" cy="776849"/>
          </a:xfrm>
        </p:grpSpPr>
        <p:sp>
          <p:nvSpPr>
            <p:cNvPr id="26" name="圆角矩形 25"/>
            <p:cNvSpPr/>
            <p:nvPr/>
          </p:nvSpPr>
          <p:spPr bwMode="auto">
            <a:xfrm flipH="1">
              <a:off x="2502913" y="2359346"/>
              <a:ext cx="4840413" cy="550863"/>
            </a:xfrm>
            <a:prstGeom prst="roundRect">
              <a:avLst>
                <a:gd name="adj" fmla="val 50000"/>
              </a:avLst>
            </a:prstGeom>
            <a:gradFill flip="none" rotWithShape="1">
              <a:gsLst>
                <a:gs pos="0">
                  <a:srgbClr val="C1B7A0"/>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7" name="组合 6"/>
            <p:cNvGrpSpPr/>
            <p:nvPr/>
          </p:nvGrpSpPr>
          <p:grpSpPr bwMode="auto">
            <a:xfrm>
              <a:off x="2329947" y="2246516"/>
              <a:ext cx="781030" cy="776849"/>
              <a:chOff x="3496013" y="3910898"/>
              <a:chExt cx="1607361" cy="1597063"/>
            </a:xfrm>
          </p:grpSpPr>
          <p:grpSp>
            <p:nvGrpSpPr>
              <p:cNvPr id="29" name="组合 4"/>
              <p:cNvGrpSpPr/>
              <p:nvPr/>
            </p:nvGrpSpPr>
            <p:grpSpPr bwMode="auto">
              <a:xfrm>
                <a:off x="3496013" y="3910898"/>
                <a:ext cx="1607361" cy="1597063"/>
                <a:chOff x="5105122" y="2424762"/>
                <a:chExt cx="2430923" cy="2415344"/>
              </a:xfrm>
            </p:grpSpPr>
            <p:sp>
              <p:nvSpPr>
                <p:cNvPr id="31" name="椭圆 30"/>
                <p:cNvSpPr/>
                <p:nvPr/>
              </p:nvSpPr>
              <p:spPr>
                <a:xfrm>
                  <a:off x="5118141" y="2424762"/>
                  <a:ext cx="2417904" cy="2415344"/>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椭圆 31"/>
                <p:cNvSpPr/>
                <p:nvPr/>
              </p:nvSpPr>
              <p:spPr>
                <a:xfrm>
                  <a:off x="5105122" y="2520120"/>
                  <a:ext cx="2273034" cy="2270628"/>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30" name="椭圆 29"/>
              <p:cNvSpPr/>
              <p:nvPr/>
            </p:nvSpPr>
            <p:spPr>
              <a:xfrm>
                <a:off x="3651258" y="4056689"/>
                <a:ext cx="1305479" cy="1305478"/>
              </a:xfrm>
              <a:prstGeom prst="ellipse">
                <a:avLst/>
              </a:prstGeom>
              <a:solidFill>
                <a:srgbClr val="C00000"/>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1600" b="1" dirty="0"/>
                  <a:t>1.5</a:t>
                </a:r>
                <a:endParaRPr lang="zh-CN" altLang="en-US" sz="1600" b="1" dirty="0"/>
              </a:p>
            </p:txBody>
          </p:sp>
        </p:grpSp>
        <p:sp>
          <p:nvSpPr>
            <p:cNvPr id="28" name="矩形 21"/>
            <p:cNvSpPr>
              <a:spLocks noChangeArrowheads="1"/>
            </p:cNvSpPr>
            <p:nvPr/>
          </p:nvSpPr>
          <p:spPr bwMode="auto">
            <a:xfrm>
              <a:off x="2999114" y="2444279"/>
              <a:ext cx="4218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微软雅黑" panose="020B0503020204020204" pitchFamily="34" charset="-122"/>
                  <a:ea typeface="微软雅黑" panose="020B0503020204020204" pitchFamily="34" charset="-122"/>
                  <a:sym typeface="+mn-ea"/>
                </a:rPr>
                <a:t>学习</a:t>
              </a:r>
              <a:r>
                <a:rPr lang="en-US" altLang="zh-CN" b="1" dirty="0">
                  <a:latin typeface="微软雅黑" panose="020B0503020204020204" pitchFamily="34" charset="-122"/>
                  <a:ea typeface="微软雅黑" panose="020B0503020204020204" pitchFamily="34" charset="-122"/>
                  <a:sym typeface="+mn-ea"/>
                </a:rPr>
                <a:t>Python</a:t>
              </a:r>
              <a:r>
                <a:rPr lang="zh-CN" altLang="en-US" b="1" dirty="0">
                  <a:latin typeface="微软雅黑" panose="020B0503020204020204" pitchFamily="34" charset="-122"/>
                  <a:ea typeface="微软雅黑" panose="020B0503020204020204" pitchFamily="34" charset="-122"/>
                  <a:sym typeface="+mn-ea"/>
                </a:rPr>
                <a:t>中控制语句</a:t>
              </a:r>
              <a:endParaRPr lang="zh-CN" altLang="en-US" b="1"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1.5.1 </a:t>
            </a:r>
            <a:r>
              <a:rPr lang="zh-CN" altLang="en-US" dirty="0">
                <a:solidFill>
                  <a:srgbClr val="C00000"/>
                </a:solidFill>
              </a:rPr>
              <a:t>条件控制语句</a:t>
            </a:r>
            <a:r>
              <a:rPr lang="en-US" altLang="zh-CN" dirty="0">
                <a:solidFill>
                  <a:srgbClr val="C00000"/>
                </a:solidFill>
              </a:rPr>
              <a:t>——if</a:t>
            </a:r>
            <a:r>
              <a:rPr lang="zh-CN" altLang="en-US" dirty="0">
                <a:solidFill>
                  <a:srgbClr val="C00000"/>
                </a:solidFill>
              </a:rPr>
              <a:t>语句</a:t>
            </a:r>
          </a:p>
        </p:txBody>
      </p:sp>
      <p:grpSp>
        <p:nvGrpSpPr>
          <p:cNvPr id="10" name="组合 9"/>
          <p:cNvGrpSpPr/>
          <p:nvPr/>
        </p:nvGrpSpPr>
        <p:grpSpPr>
          <a:xfrm>
            <a:off x="2152650" y="1342853"/>
            <a:ext cx="7886700" cy="3022086"/>
            <a:chOff x="628650" y="927217"/>
            <a:chExt cx="7886700" cy="3022086"/>
          </a:xfrm>
        </p:grpSpPr>
        <p:sp>
          <p:nvSpPr>
            <p:cNvPr id="7" name="文本框 6"/>
            <p:cNvSpPr txBox="1"/>
            <p:nvPr/>
          </p:nvSpPr>
          <p:spPr>
            <a:xfrm>
              <a:off x="628650" y="927217"/>
              <a:ext cx="7686294" cy="707886"/>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        条件控制</a:t>
              </a:r>
              <a:r>
                <a:rPr lang="en-US" altLang="zh-CN" sz="2000" dirty="0">
                  <a:latin typeface="Times New Roman" panose="02020603050405020304" pitchFamily="18" charset="0"/>
                  <a:cs typeface="Times New Roman" panose="02020603050405020304" pitchFamily="18" charset="0"/>
                </a:rPr>
                <a:t>if</a:t>
              </a:r>
              <a:r>
                <a:rPr lang="zh-CN" altLang="en-US" sz="2000" dirty="0">
                  <a:latin typeface="Times New Roman" panose="02020603050405020304" pitchFamily="18" charset="0"/>
                  <a:cs typeface="Times New Roman" panose="02020603050405020304" pitchFamily="18" charset="0"/>
                </a:rPr>
                <a:t>语句，用来检验一个条件（</a:t>
              </a:r>
              <a:r>
                <a:rPr lang="en-US" altLang="zh-CN" sz="2000" dirty="0">
                  <a:latin typeface="Times New Roman" panose="02020603050405020304" pitchFamily="18" charset="0"/>
                  <a:cs typeface="Times New Roman" panose="02020603050405020304" pitchFamily="18" charset="0"/>
                </a:rPr>
                <a:t>if</a:t>
              </a:r>
              <a:r>
                <a:rPr lang="zh-CN" altLang="en-US" sz="2000" dirty="0">
                  <a:latin typeface="Times New Roman" panose="02020603050405020304" pitchFamily="18" charset="0"/>
                  <a:cs typeface="Times New Roman" panose="02020603050405020304" pitchFamily="18" charset="0"/>
                </a:rPr>
                <a:t>和冒号之间的布尔表达式）的真假。</a:t>
              </a:r>
              <a:endParaRPr lang="en-US" altLang="zh-CN" sz="2000" dirty="0">
                <a:latin typeface="Times New Roman" panose="02020603050405020304" pitchFamily="18" charset="0"/>
                <a:cs typeface="Times New Roman" panose="02020603050405020304" pitchFamily="18" charset="0"/>
              </a:endParaRPr>
            </a:p>
          </p:txBody>
        </p:sp>
        <p:sp>
          <p:nvSpPr>
            <p:cNvPr id="13" name="文本框 12"/>
            <p:cNvSpPr txBox="1"/>
            <p:nvPr/>
          </p:nvSpPr>
          <p:spPr>
            <a:xfrm>
              <a:off x="1025736" y="1770604"/>
              <a:ext cx="7489614" cy="1015663"/>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如果条件为真，运行“</a:t>
              </a:r>
              <a:r>
                <a:rPr lang="en-US" altLang="zh-CN" sz="2000" dirty="0">
                  <a:latin typeface="Times New Roman" panose="02020603050405020304" pitchFamily="18" charset="0"/>
                  <a:cs typeface="Times New Roman" panose="02020603050405020304" pitchFamily="18" charset="0"/>
                </a:rPr>
                <a:t>if &lt;</a:t>
              </a:r>
              <a:r>
                <a:rPr lang="zh-CN" altLang="en-US" sz="2000" dirty="0">
                  <a:latin typeface="Times New Roman" panose="02020603050405020304" pitchFamily="18" charset="0"/>
                  <a:cs typeface="Times New Roman" panose="02020603050405020304" pitchFamily="18" charset="0"/>
                </a:rPr>
                <a:t>条件</a:t>
              </a:r>
              <a:r>
                <a:rPr lang="en-US" altLang="zh-CN" sz="2000" dirty="0">
                  <a:latin typeface="Times New Roman" panose="02020603050405020304" pitchFamily="18" charset="0"/>
                  <a:cs typeface="Times New Roman" panose="02020603050405020304" pitchFamily="18" charset="0"/>
                </a:rPr>
                <a:t>&gt;:”</a:t>
              </a:r>
              <a:r>
                <a:rPr lang="zh-CN" altLang="en-US" sz="2000" dirty="0">
                  <a:latin typeface="Times New Roman" panose="02020603050405020304" pitchFamily="18" charset="0"/>
                  <a:cs typeface="Times New Roman" panose="02020603050405020304" pitchFamily="18" charset="0"/>
                </a:rPr>
                <a:t>后面的程序段（也称为</a:t>
              </a:r>
              <a:r>
                <a:rPr lang="en-US" altLang="zh-CN" sz="2000" dirty="0">
                  <a:latin typeface="Times New Roman" panose="02020603050405020304" pitchFamily="18" charset="0"/>
                  <a:cs typeface="Times New Roman" panose="02020603050405020304" pitchFamily="18" charset="0"/>
                </a:rPr>
                <a:t>if</a:t>
              </a:r>
              <a:r>
                <a:rPr lang="zh-CN" altLang="en-US" sz="2000" dirty="0">
                  <a:latin typeface="Times New Roman" panose="02020603050405020304" pitchFamily="18" charset="0"/>
                  <a:cs typeface="Times New Roman" panose="02020603050405020304" pitchFamily="18" charset="0"/>
                </a:rPr>
                <a:t>语句块</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否则跳过</a:t>
              </a:r>
              <a:r>
                <a:rPr lang="en-US" altLang="zh-CN" sz="2000" dirty="0">
                  <a:latin typeface="Times New Roman" panose="02020603050405020304" pitchFamily="18" charset="0"/>
                  <a:cs typeface="Times New Roman" panose="02020603050405020304" pitchFamily="18" charset="0"/>
                </a:rPr>
                <a:t>if</a:t>
              </a:r>
              <a:r>
                <a:rPr lang="zh-CN" altLang="en-US" sz="2000" dirty="0">
                  <a:latin typeface="Times New Roman" panose="02020603050405020304" pitchFamily="18" charset="0"/>
                  <a:cs typeface="Times New Roman" panose="02020603050405020304" pitchFamily="18" charset="0"/>
                </a:rPr>
                <a:t>块，直接处理下一个语句。</a:t>
              </a:r>
              <a:endParaRPr lang="en-US" altLang="zh-CN" sz="2000"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628650" y="2933640"/>
              <a:ext cx="7686294" cy="1015663"/>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        有时，还会在</a:t>
              </a:r>
              <a:r>
                <a:rPr lang="en-US" altLang="zh-CN" sz="2000" dirty="0">
                  <a:latin typeface="Times New Roman" panose="02020603050405020304" pitchFamily="18" charset="0"/>
                  <a:cs typeface="Times New Roman" panose="02020603050405020304" pitchFamily="18" charset="0"/>
                </a:rPr>
                <a:t>if</a:t>
              </a:r>
              <a:r>
                <a:rPr lang="zh-CN" altLang="en-US" sz="2000" dirty="0">
                  <a:latin typeface="Times New Roman" panose="02020603050405020304" pitchFamily="18" charset="0"/>
                  <a:cs typeface="Times New Roman" panose="02020603050405020304" pitchFamily="18" charset="0"/>
                </a:rPr>
                <a:t>语句后面看到</a:t>
              </a:r>
              <a:r>
                <a:rPr lang="en-US" altLang="zh-CN" sz="2000" dirty="0">
                  <a:latin typeface="Times New Roman" panose="02020603050405020304" pitchFamily="18" charset="0"/>
                  <a:cs typeface="Times New Roman" panose="02020603050405020304" pitchFamily="18" charset="0"/>
                </a:rPr>
                <a:t>else</a:t>
              </a:r>
              <a:r>
                <a:rPr lang="zh-CN" altLang="en-US" sz="2000" dirty="0">
                  <a:latin typeface="Times New Roman" panose="02020603050405020304" pitchFamily="18" charset="0"/>
                  <a:cs typeface="Times New Roman" panose="02020603050405020304" pitchFamily="18" charset="0"/>
                </a:rPr>
                <a:t>子语句，之所以叫子语句，是因为</a:t>
              </a:r>
              <a:r>
                <a:rPr lang="en-US" altLang="zh-CN" sz="2000" dirty="0">
                  <a:latin typeface="Times New Roman" panose="02020603050405020304" pitchFamily="18" charset="0"/>
                  <a:cs typeface="Times New Roman" panose="02020603050405020304" pitchFamily="18" charset="0"/>
                </a:rPr>
                <a:t>else</a:t>
              </a:r>
              <a:r>
                <a:rPr lang="zh-CN" altLang="en-US" sz="2000" dirty="0">
                  <a:latin typeface="Times New Roman" panose="02020603050405020304" pitchFamily="18" charset="0"/>
                  <a:cs typeface="Times New Roman" panose="02020603050405020304" pitchFamily="18" charset="0"/>
                </a:rPr>
                <a:t>不能独立执行，只能跟在</a:t>
              </a:r>
              <a:r>
                <a:rPr lang="en-US" altLang="zh-CN" sz="2000" dirty="0">
                  <a:latin typeface="Times New Roman" panose="02020603050405020304" pitchFamily="18" charset="0"/>
                  <a:cs typeface="Times New Roman" panose="02020603050405020304" pitchFamily="18" charset="0"/>
                </a:rPr>
                <a:t>if</a:t>
              </a:r>
              <a:r>
                <a:rPr lang="zh-CN" altLang="en-US" sz="2000" dirty="0">
                  <a:latin typeface="Times New Roman" panose="02020603050405020304" pitchFamily="18" charset="0"/>
                  <a:cs typeface="Times New Roman" panose="02020603050405020304" pitchFamily="18" charset="0"/>
                </a:rPr>
                <a:t>语句后面作为</a:t>
              </a:r>
              <a:r>
                <a:rPr lang="en-US" altLang="zh-CN" sz="2000" dirty="0">
                  <a:latin typeface="Times New Roman" panose="02020603050405020304" pitchFamily="18" charset="0"/>
                  <a:cs typeface="Times New Roman" panose="02020603050405020304" pitchFamily="18" charset="0"/>
                </a:rPr>
                <a:t>if</a:t>
              </a:r>
              <a:r>
                <a:rPr lang="zh-CN" altLang="en-US" sz="2000" dirty="0">
                  <a:latin typeface="Times New Roman" panose="02020603050405020304" pitchFamily="18" charset="0"/>
                  <a:cs typeface="Times New Roman" panose="02020603050405020304" pitchFamily="18" charset="0"/>
                </a:rPr>
                <a:t>的一部分，表示</a:t>
              </a:r>
              <a:r>
                <a:rPr lang="en-US" altLang="zh-CN" sz="2000" dirty="0">
                  <a:latin typeface="Times New Roman" panose="02020603050405020304" pitchFamily="18" charset="0"/>
                  <a:cs typeface="Times New Roman" panose="02020603050405020304" pitchFamily="18" charset="0"/>
                </a:rPr>
                <a:t>if</a:t>
              </a:r>
              <a:r>
                <a:rPr lang="zh-CN" altLang="en-US" sz="2000" dirty="0">
                  <a:latin typeface="Times New Roman" panose="02020603050405020304" pitchFamily="18" charset="0"/>
                  <a:cs typeface="Times New Roman" panose="02020603050405020304" pitchFamily="18" charset="0"/>
                </a:rPr>
                <a:t>语句的条件为假时需要执行的语句块。</a:t>
              </a:r>
              <a:endParaRPr lang="en-US" altLang="zh-CN" sz="20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1.5.1 </a:t>
            </a:r>
            <a:r>
              <a:rPr lang="zh-CN" altLang="en-US" dirty="0">
                <a:solidFill>
                  <a:srgbClr val="C00000"/>
                </a:solidFill>
              </a:rPr>
              <a:t>条件控制语句</a:t>
            </a:r>
            <a:r>
              <a:rPr lang="en-US" altLang="zh-CN" dirty="0">
                <a:solidFill>
                  <a:srgbClr val="C00000"/>
                </a:solidFill>
              </a:rPr>
              <a:t>——if</a:t>
            </a:r>
            <a:r>
              <a:rPr lang="zh-CN" altLang="en-US" dirty="0">
                <a:solidFill>
                  <a:srgbClr val="C00000"/>
                </a:solidFill>
              </a:rPr>
              <a:t>语句</a:t>
            </a:r>
          </a:p>
        </p:txBody>
      </p:sp>
      <p:sp>
        <p:nvSpPr>
          <p:cNvPr id="13" name="文本框 12"/>
          <p:cNvSpPr txBox="1"/>
          <p:nvPr/>
        </p:nvSpPr>
        <p:spPr>
          <a:xfrm>
            <a:off x="1270538" y="903236"/>
            <a:ext cx="7489614" cy="400110"/>
          </a:xfrm>
          <a:prstGeom prst="rect">
            <a:avLst/>
          </a:prstGeom>
          <a:noFill/>
        </p:spPr>
        <p:txBody>
          <a:bodyPr wrap="square" rtlCol="0">
            <a:spAutoFit/>
          </a:bodyPr>
          <a:lstStyle/>
          <a:p>
            <a:r>
              <a:rPr lang="en-US" altLang="zh-CN" sz="2000" b="1" dirty="0">
                <a:solidFill>
                  <a:srgbClr val="124ACD"/>
                </a:solidFill>
                <a:latin typeface="Times New Roman" panose="02020603050405020304" pitchFamily="18" charset="0"/>
                <a:cs typeface="Times New Roman" panose="02020603050405020304" pitchFamily="18" charset="0"/>
              </a:rPr>
              <a:t>1</a:t>
            </a:r>
            <a:r>
              <a:rPr lang="zh-CN" altLang="en-US" sz="2000" b="1" dirty="0">
                <a:solidFill>
                  <a:srgbClr val="124ACD"/>
                </a:solidFill>
                <a:latin typeface="Times New Roman" panose="02020603050405020304" pitchFamily="18" charset="0"/>
                <a:cs typeface="Times New Roman" panose="02020603050405020304" pitchFamily="18" charset="0"/>
              </a:rPr>
              <a:t>、简单的</a:t>
            </a:r>
            <a:r>
              <a:rPr lang="en-US" altLang="zh-CN" sz="2000" b="1" dirty="0">
                <a:solidFill>
                  <a:srgbClr val="124ACD"/>
                </a:solidFill>
                <a:latin typeface="Times New Roman" panose="02020603050405020304" pitchFamily="18" charset="0"/>
                <a:cs typeface="Times New Roman" panose="02020603050405020304" pitchFamily="18" charset="0"/>
              </a:rPr>
              <a:t>if</a:t>
            </a:r>
            <a:r>
              <a:rPr lang="zh-CN" altLang="en-US" sz="2000" b="1" dirty="0">
                <a:solidFill>
                  <a:srgbClr val="124ACD"/>
                </a:solidFill>
                <a:latin typeface="Times New Roman" panose="02020603050405020304" pitchFamily="18" charset="0"/>
                <a:cs typeface="Times New Roman" panose="02020603050405020304" pitchFamily="18" charset="0"/>
              </a:rPr>
              <a:t>语句：</a:t>
            </a:r>
            <a:endParaRPr lang="en-US" altLang="zh-CN" sz="2000" b="1" dirty="0">
              <a:solidFill>
                <a:srgbClr val="124ACD"/>
              </a:solidFill>
              <a:latin typeface="Times New Roman" panose="02020603050405020304" pitchFamily="18" charset="0"/>
              <a:cs typeface="Times New Roman" panose="02020603050405020304" pitchFamily="18" charset="0"/>
            </a:endParaRPr>
          </a:p>
        </p:txBody>
      </p:sp>
      <p:grpSp>
        <p:nvGrpSpPr>
          <p:cNvPr id="16" name="组合 15"/>
          <p:cNvGrpSpPr/>
          <p:nvPr/>
        </p:nvGrpSpPr>
        <p:grpSpPr>
          <a:xfrm>
            <a:off x="1614925" y="1303346"/>
            <a:ext cx="9429127" cy="2090460"/>
            <a:chOff x="827193" y="1455230"/>
            <a:chExt cx="7688157" cy="2090460"/>
          </a:xfrm>
        </p:grpSpPr>
        <p:sp>
          <p:nvSpPr>
            <p:cNvPr id="8" name="文本框 7"/>
            <p:cNvSpPr txBox="1">
              <a:spLocks noChangeArrowheads="1"/>
            </p:cNvSpPr>
            <p:nvPr/>
          </p:nvSpPr>
          <p:spPr bwMode="auto">
            <a:xfrm>
              <a:off x="1005322" y="2378560"/>
              <a:ext cx="7331898" cy="1167130"/>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mn-ea"/>
                  <a:cs typeface="Times New Roman" panose="02020603050405020304" pitchFamily="18" charset="0"/>
                </a:rPr>
                <a:t>#&lt;</a:t>
              </a:r>
              <a:r>
                <a:rPr lang="zh-CN" altLang="en-US" sz="1600" b="1" kern="100" dirty="0">
                  <a:latin typeface="+mn-ea"/>
                  <a:cs typeface="Times New Roman" panose="02020603050405020304" pitchFamily="18" charset="0"/>
                </a:rPr>
                <a:t>程序：</a:t>
              </a:r>
              <a:r>
                <a:rPr lang="en-US" sz="1600" b="1" kern="100" dirty="0">
                  <a:latin typeface="+mn-ea"/>
                  <a:cs typeface="Times New Roman" panose="02020603050405020304" pitchFamily="18" charset="0"/>
                </a:rPr>
                <a:t>if</a:t>
              </a:r>
              <a:r>
                <a:rPr lang="zh-CN" altLang="en-US" sz="1600" b="1" kern="100" dirty="0">
                  <a:latin typeface="+mn-ea"/>
                  <a:cs typeface="Times New Roman" panose="02020603050405020304" pitchFamily="18" charset="0"/>
                </a:rPr>
                <a:t>语句示例</a:t>
              </a:r>
              <a:r>
                <a:rPr lang="en-US" sz="1600" b="1" kern="100" dirty="0">
                  <a:latin typeface="+mn-ea"/>
                  <a:cs typeface="Times New Roman" panose="02020603050405020304" pitchFamily="18" charset="0"/>
                </a:rPr>
                <a:t>&gt;</a:t>
              </a:r>
              <a:endParaRPr lang="zh-CN" altLang="en-US" sz="1600" kern="100" dirty="0">
                <a:latin typeface="+mn-ea"/>
                <a:cs typeface="Times New Roman" panose="02020603050405020304" pitchFamily="18" charset="0"/>
              </a:endParaRPr>
            </a:p>
            <a:p>
              <a:pPr indent="133350" algn="just"/>
              <a:r>
                <a:rPr lang="en-US" sz="1600" kern="100" dirty="0">
                  <a:latin typeface="宋体" panose="02010600030101010101" pitchFamily="2" charset="-122"/>
                  <a:ea typeface="宋体" panose="02010600030101010101" pitchFamily="2" charset="-122"/>
                  <a:cs typeface="Times New Roman" panose="02020603050405020304" pitchFamily="18" charset="0"/>
                </a:rPr>
                <a:t>a=10; b=11</a:t>
              </a:r>
              <a:endParaRPr lang="zh-CN" altLang="en-US" sz="1600" kern="100" dirty="0">
                <a:latin typeface="宋体" panose="02010600030101010101" pitchFamily="2" charset="-122"/>
                <a:ea typeface="宋体" panose="02010600030101010101" pitchFamily="2" charset="-122"/>
                <a:cs typeface="Times New Roman" panose="02020603050405020304" pitchFamily="18" charset="0"/>
              </a:endParaRPr>
            </a:p>
            <a:p>
              <a:pPr indent="133350" algn="just"/>
              <a:r>
                <a:rPr lang="en-US" sz="1600" kern="100" dirty="0">
                  <a:latin typeface="宋体" panose="02010600030101010101" pitchFamily="2" charset="-122"/>
                  <a:ea typeface="宋体" panose="02010600030101010101" pitchFamily="2" charset="-122"/>
                  <a:cs typeface="Times New Roman" panose="02020603050405020304" pitchFamily="18" charset="0"/>
                </a:rPr>
                <a:t>if a&lt;b: </a:t>
              </a:r>
              <a:endParaRPr lang="zh-CN" altLang="en-US" sz="1600" kern="100" dirty="0">
                <a:latin typeface="宋体" panose="02010600030101010101" pitchFamily="2" charset="-122"/>
                <a:ea typeface="宋体" panose="02010600030101010101" pitchFamily="2" charset="-122"/>
                <a:cs typeface="Times New Roman" panose="02020603050405020304" pitchFamily="18" charset="0"/>
              </a:endParaRPr>
            </a:p>
            <a:p>
              <a:pPr indent="133350" algn="just"/>
              <a:r>
                <a:rPr lang="en-US" sz="1600" kern="100" dirty="0">
                  <a:latin typeface="宋体" panose="02010600030101010101" pitchFamily="2" charset="-122"/>
                  <a:ea typeface="宋体" panose="02010600030101010101" pitchFamily="2" charset="-122"/>
                  <a:cs typeface="Times New Roman" panose="02020603050405020304" pitchFamily="18" charset="0"/>
                </a:rPr>
                <a:t>   print("a&lt;b")  </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kern="100" dirty="0">
                  <a:latin typeface="宋体" panose="02010600030101010101" pitchFamily="2" charset="-122"/>
                  <a:cs typeface="Times New Roman" panose="02020603050405020304" pitchFamily="18" charset="0"/>
                </a:rPr>
                <a:t>输出结果：“</a:t>
              </a:r>
              <a:r>
                <a:rPr lang="en-US" sz="1600" kern="100" dirty="0">
                  <a:latin typeface="宋体" panose="02010600030101010101" pitchFamily="2" charset="-122"/>
                  <a:ea typeface="宋体" panose="02010600030101010101" pitchFamily="2" charset="-122"/>
                  <a:cs typeface="Times New Roman" panose="02020603050405020304" pitchFamily="18" charset="0"/>
                </a:rPr>
                <a:t>a&lt;b”</a:t>
              </a:r>
            </a:p>
          </p:txBody>
        </p:sp>
        <p:sp>
          <p:nvSpPr>
            <p:cNvPr id="10" name="矩形 9"/>
            <p:cNvSpPr/>
            <p:nvPr/>
          </p:nvSpPr>
          <p:spPr>
            <a:xfrm>
              <a:off x="827193" y="1455230"/>
              <a:ext cx="7688157" cy="923330"/>
            </a:xfrm>
            <a:prstGeom prst="rect">
              <a:avLst/>
            </a:prstGeom>
          </p:spPr>
          <p:txBody>
            <a:bodyPr wrap="square">
              <a:spAutoFit/>
            </a:bodyPr>
            <a:lstStyle/>
            <a:p>
              <a:r>
                <a:rPr lang="en-US" altLang="zh-CN" dirty="0"/>
                <a:t>        if</a:t>
              </a:r>
              <a:r>
                <a:rPr lang="zh-CN" altLang="en-US" dirty="0"/>
                <a:t>语句最常用来对变量作比较，我们从下面这个简单的问题来感受</a:t>
              </a:r>
              <a:r>
                <a:rPr lang="en-US" altLang="zh-CN" dirty="0"/>
                <a:t>if</a:t>
              </a:r>
              <a:r>
                <a:rPr lang="zh-CN" altLang="en-US" dirty="0"/>
                <a:t>语句的妙用。如</a:t>
              </a:r>
              <a:r>
                <a:rPr lang="en-US" altLang="zh-CN" dirty="0"/>
                <a:t>&lt;</a:t>
              </a:r>
              <a:r>
                <a:rPr lang="zh-CN" altLang="en-US" dirty="0"/>
                <a:t>程序：</a:t>
              </a:r>
              <a:r>
                <a:rPr lang="en-US" altLang="zh-CN" dirty="0"/>
                <a:t>if</a:t>
              </a:r>
              <a:r>
                <a:rPr lang="zh-CN" altLang="en-US" dirty="0"/>
                <a:t>语句示例</a:t>
              </a:r>
              <a:r>
                <a:rPr lang="en-US" altLang="zh-CN" dirty="0"/>
                <a:t>&gt;</a:t>
              </a:r>
              <a:r>
                <a:rPr lang="zh-CN" altLang="en-US" dirty="0"/>
                <a:t>所示的代码是判断变量</a:t>
              </a:r>
              <a:r>
                <a:rPr lang="en-US" altLang="zh-CN" dirty="0"/>
                <a:t>a</a:t>
              </a:r>
              <a:r>
                <a:rPr lang="zh-CN" altLang="en-US" dirty="0"/>
                <a:t>是不是小于</a:t>
              </a:r>
              <a:r>
                <a:rPr lang="en-US" altLang="zh-CN" dirty="0"/>
                <a:t>b</a:t>
              </a:r>
              <a:r>
                <a:rPr lang="zh-CN" altLang="en-US" dirty="0"/>
                <a:t>，如果是则输出“</a:t>
              </a:r>
              <a:r>
                <a:rPr lang="en-US" altLang="zh-CN" dirty="0"/>
                <a:t>a&lt;b”</a:t>
              </a:r>
              <a:r>
                <a:rPr lang="zh-CN" altLang="en-US" dirty="0"/>
                <a:t>。</a:t>
              </a:r>
            </a:p>
          </p:txBody>
        </p:sp>
      </p:grpSp>
      <p:grpSp>
        <p:nvGrpSpPr>
          <p:cNvPr id="17" name="组合 16"/>
          <p:cNvGrpSpPr/>
          <p:nvPr/>
        </p:nvGrpSpPr>
        <p:grpSpPr>
          <a:xfrm>
            <a:off x="1614925" y="3464195"/>
            <a:ext cx="9429127" cy="2965064"/>
            <a:chOff x="-110957" y="3571626"/>
            <a:chExt cx="9429127" cy="2965064"/>
          </a:xfrm>
        </p:grpSpPr>
        <p:sp>
          <p:nvSpPr>
            <p:cNvPr id="11" name="文本框 12"/>
            <p:cNvSpPr txBox="1">
              <a:spLocks noChangeArrowheads="1"/>
            </p:cNvSpPr>
            <p:nvPr/>
          </p:nvSpPr>
          <p:spPr bwMode="auto">
            <a:xfrm>
              <a:off x="107509" y="5018342"/>
              <a:ext cx="8992193" cy="1518348"/>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if-else</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语句示例</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a=11; b=10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if a&lt;b: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print("a&lt;b")</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else: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print("a&gt;=b") </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输出结果：“</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a&gt;=b”</a:t>
              </a:r>
            </a:p>
          </p:txBody>
        </p:sp>
        <p:sp>
          <p:nvSpPr>
            <p:cNvPr id="15" name="矩形 14"/>
            <p:cNvSpPr/>
            <p:nvPr/>
          </p:nvSpPr>
          <p:spPr>
            <a:xfrm>
              <a:off x="-110957" y="3571626"/>
              <a:ext cx="9429127" cy="1289905"/>
            </a:xfrm>
            <a:prstGeom prst="rect">
              <a:avLst/>
            </a:prstGeom>
          </p:spPr>
          <p:txBody>
            <a:bodyPr wrap="square">
              <a:spAutoFit/>
            </a:bodyPr>
            <a:lstStyle/>
            <a:p>
              <a:pPr>
                <a:lnSpc>
                  <a:spcPct val="150000"/>
                </a:lnSpc>
              </a:pPr>
              <a:r>
                <a:rPr lang="zh-CN" altLang="en-US" dirty="0"/>
                <a:t>        如果</a:t>
              </a:r>
              <a:r>
                <a:rPr lang="en-US" altLang="zh-CN" dirty="0"/>
                <a:t>a</a:t>
              </a:r>
              <a:r>
                <a:rPr lang="zh-CN" altLang="en-US" dirty="0"/>
                <a:t>和</a:t>
              </a:r>
              <a:r>
                <a:rPr lang="en-US" altLang="zh-CN" dirty="0"/>
                <a:t>b</a:t>
              </a:r>
              <a:r>
                <a:rPr lang="zh-CN" altLang="en-US" dirty="0"/>
                <a:t>的值交换一下，那么</a:t>
              </a:r>
              <a:r>
                <a:rPr lang="en-US" altLang="zh-CN" dirty="0"/>
                <a:t>a&lt;b</a:t>
              </a:r>
              <a:r>
                <a:rPr lang="zh-CN" altLang="en-US" dirty="0"/>
                <a:t>就为</a:t>
              </a:r>
              <a:r>
                <a:rPr lang="en-US" altLang="zh-CN" dirty="0"/>
                <a:t>False</a:t>
              </a:r>
              <a:r>
                <a:rPr lang="zh-CN" altLang="en-US" dirty="0"/>
                <a:t>，冒号后的语句块就不会被执行，也就不能输出任何信息了。如果想显示相关提示，比如在屏幕上提醒我们</a:t>
              </a:r>
              <a:r>
                <a:rPr lang="en-US" altLang="zh-CN" dirty="0"/>
                <a:t>a</a:t>
              </a:r>
              <a:r>
                <a:rPr lang="zh-CN" altLang="en-US" dirty="0"/>
                <a:t>大于等于</a:t>
              </a:r>
              <a:r>
                <a:rPr lang="en-US" altLang="zh-CN" dirty="0"/>
                <a:t>b</a:t>
              </a:r>
              <a:r>
                <a:rPr lang="zh-CN" altLang="en-US" dirty="0"/>
                <a:t>，又该怎么办呢？这时候，</a:t>
              </a:r>
              <a:r>
                <a:rPr lang="en-US" altLang="zh-CN" dirty="0"/>
                <a:t>else</a:t>
              </a:r>
              <a:r>
                <a:rPr lang="zh-CN" altLang="en-US" dirty="0"/>
                <a:t>子语句就派上用场了。代码如</a:t>
              </a:r>
              <a:r>
                <a:rPr lang="en-US" altLang="zh-CN" dirty="0"/>
                <a:t>&lt;</a:t>
              </a:r>
              <a:r>
                <a:rPr lang="zh-CN" altLang="en-US" dirty="0"/>
                <a:t>程序：</a:t>
              </a:r>
              <a:r>
                <a:rPr lang="en-US" altLang="zh-CN" dirty="0"/>
                <a:t>if-else</a:t>
              </a:r>
              <a:r>
                <a:rPr lang="zh-CN" altLang="en-US" dirty="0"/>
                <a:t>语句示例</a:t>
              </a:r>
              <a:r>
                <a:rPr lang="en-US" altLang="zh-CN" dirty="0"/>
                <a:t>&gt;</a:t>
              </a:r>
              <a:r>
                <a:rPr lang="zh-CN" altLang="en-US" dirty="0"/>
                <a:t>所示。</a:t>
              </a:r>
            </a:p>
          </p:txBody>
        </p:sp>
      </p:grpSp>
    </p:spTree>
    <p:extLst>
      <p:ext uri="{BB962C8B-B14F-4D97-AF65-F5344CB8AC3E}">
        <p14:creationId xmlns:p14="http://schemas.microsoft.com/office/powerpoint/2010/main" val="296321315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1.5.1 </a:t>
            </a:r>
            <a:r>
              <a:rPr lang="zh-CN" altLang="en-US" dirty="0">
                <a:solidFill>
                  <a:srgbClr val="C00000"/>
                </a:solidFill>
              </a:rPr>
              <a:t>条件控制语句</a:t>
            </a:r>
            <a:r>
              <a:rPr lang="en-US" altLang="zh-CN" dirty="0">
                <a:solidFill>
                  <a:srgbClr val="C00000"/>
                </a:solidFill>
              </a:rPr>
              <a:t>——if</a:t>
            </a:r>
            <a:r>
              <a:rPr lang="zh-CN" altLang="en-US" dirty="0">
                <a:solidFill>
                  <a:srgbClr val="C00000"/>
                </a:solidFill>
              </a:rPr>
              <a:t>语句</a:t>
            </a:r>
          </a:p>
        </p:txBody>
      </p:sp>
      <p:sp>
        <p:nvSpPr>
          <p:cNvPr id="11" name="矩形 10">
            <a:extLst>
              <a:ext uri="{FF2B5EF4-FFF2-40B4-BE49-F238E27FC236}">
                <a16:creationId xmlns:a16="http://schemas.microsoft.com/office/drawing/2014/main" id="{7BE11704-6744-4A1C-A002-34322D076B76}"/>
              </a:ext>
            </a:extLst>
          </p:cNvPr>
          <p:cNvSpPr/>
          <p:nvPr/>
        </p:nvSpPr>
        <p:spPr>
          <a:xfrm>
            <a:off x="1080655" y="1770115"/>
            <a:ext cx="10046524" cy="499624"/>
          </a:xfrm>
          <a:prstGeom prst="rect">
            <a:avLst/>
          </a:prstGeom>
        </p:spPr>
        <p:txBody>
          <a:bodyPr wrap="square">
            <a:spAutoFit/>
          </a:bodyPr>
          <a:lstStyle/>
          <a:p>
            <a:pPr marL="342900" indent="-342900">
              <a:lnSpc>
                <a:spcPct val="150000"/>
              </a:lnSpc>
              <a:spcAft>
                <a:spcPts val="0"/>
              </a:spcAft>
              <a:buClr>
                <a:srgbClr val="FF0000"/>
              </a:buClr>
              <a:buFont typeface="Arial" panose="020B0604020202020204" pitchFamily="34" charset="0"/>
              <a:buChar char="•"/>
            </a:pPr>
            <a:r>
              <a:rPr lang="en-US" altLang="zh-CN" sz="2000" dirty="0">
                <a:latin typeface="+mn-ea"/>
                <a:cs typeface="Times New Roman" panose="02020603050405020304" pitchFamily="18" charset="0"/>
              </a:rPr>
              <a:t>if</a:t>
            </a:r>
            <a:r>
              <a:rPr lang="zh-CN" altLang="zh-CN" sz="2000" dirty="0">
                <a:latin typeface="+mn-ea"/>
                <a:cs typeface="Times New Roman" panose="02020603050405020304" pitchFamily="18" charset="0"/>
              </a:rPr>
              <a:t>、</a:t>
            </a:r>
            <a:r>
              <a:rPr lang="en-US" altLang="zh-CN" sz="2000" dirty="0">
                <a:latin typeface="+mn-ea"/>
                <a:cs typeface="Times New Roman" panose="02020603050405020304" pitchFamily="18" charset="0"/>
              </a:rPr>
              <a:t>else</a:t>
            </a:r>
            <a:r>
              <a:rPr lang="zh-CN" altLang="zh-CN" sz="2000" dirty="0">
                <a:latin typeface="+mn-ea"/>
                <a:cs typeface="Times New Roman" panose="02020603050405020304" pitchFamily="18" charset="0"/>
              </a:rPr>
              <a:t>为保留字，提示后面的语句是条件语句。</a:t>
            </a:r>
            <a:endParaRPr lang="en-US" altLang="zh-CN" sz="2000" dirty="0">
              <a:latin typeface="+mn-ea"/>
              <a:cs typeface="Times New Roman" panose="02020603050405020304" pitchFamily="18" charset="0"/>
            </a:endParaRPr>
          </a:p>
        </p:txBody>
      </p:sp>
      <p:sp>
        <p:nvSpPr>
          <p:cNvPr id="13" name="矩形 12">
            <a:extLst>
              <a:ext uri="{FF2B5EF4-FFF2-40B4-BE49-F238E27FC236}">
                <a16:creationId xmlns:a16="http://schemas.microsoft.com/office/drawing/2014/main" id="{C17DB468-CF13-4307-A327-C673D814AF71}"/>
              </a:ext>
            </a:extLst>
          </p:cNvPr>
          <p:cNvSpPr/>
          <p:nvPr/>
        </p:nvSpPr>
        <p:spPr>
          <a:xfrm>
            <a:off x="1080656" y="1162953"/>
            <a:ext cx="8003968" cy="400110"/>
          </a:xfrm>
          <a:prstGeom prst="rect">
            <a:avLst/>
          </a:prstGeom>
        </p:spPr>
        <p:txBody>
          <a:bodyPr wrap="square">
            <a:spAutoFit/>
          </a:bodyPr>
          <a:lstStyle/>
          <a:p>
            <a:r>
              <a:rPr lang="zh-CN" altLang="zh-CN" sz="2000" dirty="0"/>
              <a:t>从上面两个程序中，我们需要注意几点：</a:t>
            </a:r>
          </a:p>
        </p:txBody>
      </p:sp>
      <p:sp>
        <p:nvSpPr>
          <p:cNvPr id="16" name="矩形 15">
            <a:extLst>
              <a:ext uri="{FF2B5EF4-FFF2-40B4-BE49-F238E27FC236}">
                <a16:creationId xmlns:a16="http://schemas.microsoft.com/office/drawing/2014/main" id="{F8255DEE-5001-4549-8E9F-125A272CA173}"/>
              </a:ext>
            </a:extLst>
          </p:cNvPr>
          <p:cNvSpPr/>
          <p:nvPr/>
        </p:nvSpPr>
        <p:spPr>
          <a:xfrm>
            <a:off x="1080655" y="2353517"/>
            <a:ext cx="10046524" cy="1884618"/>
          </a:xfrm>
          <a:prstGeom prst="rect">
            <a:avLst/>
          </a:prstGeom>
        </p:spPr>
        <p:txBody>
          <a:bodyPr wrap="square">
            <a:spAutoFit/>
          </a:bodyPr>
          <a:lstStyle/>
          <a:p>
            <a:pPr marL="342900" indent="-342900">
              <a:lnSpc>
                <a:spcPct val="150000"/>
              </a:lnSpc>
              <a:spcAft>
                <a:spcPts val="0"/>
              </a:spcAft>
              <a:buClr>
                <a:srgbClr val="FF0000"/>
              </a:buClr>
              <a:buFont typeface="Arial" panose="020B0604020202020204" pitchFamily="34" charset="0"/>
              <a:buChar char="•"/>
            </a:pPr>
            <a:r>
              <a:rPr lang="en-US" altLang="zh-CN" sz="2000" dirty="0">
                <a:latin typeface="+mn-ea"/>
                <a:cs typeface="Times New Roman" panose="02020603050405020304" pitchFamily="18" charset="0"/>
              </a:rPr>
              <a:t>if</a:t>
            </a:r>
            <a:r>
              <a:rPr lang="zh-CN" altLang="zh-CN" sz="2000" dirty="0">
                <a:latin typeface="+mn-ea"/>
                <a:cs typeface="Times New Roman" panose="02020603050405020304" pitchFamily="18" charset="0"/>
              </a:rPr>
              <a:t>和</a:t>
            </a:r>
            <a:r>
              <a:rPr lang="en-US" altLang="zh-CN" sz="2000" dirty="0">
                <a:latin typeface="+mn-ea"/>
                <a:cs typeface="Times New Roman" panose="02020603050405020304" pitchFamily="18" charset="0"/>
              </a:rPr>
              <a:t>else</a:t>
            </a:r>
            <a:r>
              <a:rPr lang="zh-CN" altLang="zh-CN" sz="2000" dirty="0">
                <a:latin typeface="+mn-ea"/>
                <a:cs typeface="Times New Roman" panose="02020603050405020304" pitchFamily="18" charset="0"/>
              </a:rPr>
              <a:t>后面都有一个冒号，这是用来标志着语句块的开始。</a:t>
            </a:r>
            <a:r>
              <a:rPr lang="zh-CN" altLang="en-US" sz="2000" dirty="0">
                <a:latin typeface="+mn-ea"/>
                <a:cs typeface="Times New Roman" panose="02020603050405020304" pitchFamily="18" charset="0"/>
              </a:rPr>
              <a:t>之所以叫语句块，是因为它是由若干个（一个或多个）具有相同缩进量的语句组成。很明显</a:t>
            </a:r>
            <a:r>
              <a:rPr lang="en-US" altLang="zh-CN" sz="2000" dirty="0">
                <a:latin typeface="+mn-ea"/>
                <a:cs typeface="Times New Roman" panose="02020603050405020304" pitchFamily="18" charset="0"/>
              </a:rPr>
              <a:t>if</a:t>
            </a:r>
            <a:r>
              <a:rPr lang="zh-CN" altLang="en-US" sz="2000" dirty="0">
                <a:latin typeface="+mn-ea"/>
                <a:cs typeface="Times New Roman" panose="02020603050405020304" pitchFamily="18" charset="0"/>
              </a:rPr>
              <a:t>语句块和</a:t>
            </a:r>
            <a:r>
              <a:rPr lang="en-US" altLang="zh-CN" sz="2000" dirty="0">
                <a:latin typeface="+mn-ea"/>
                <a:cs typeface="Times New Roman" panose="02020603050405020304" pitchFamily="18" charset="0"/>
              </a:rPr>
              <a:t>else</a:t>
            </a:r>
            <a:r>
              <a:rPr lang="zh-CN" altLang="en-US" sz="2000" dirty="0">
                <a:latin typeface="+mn-ea"/>
                <a:cs typeface="Times New Roman" panose="02020603050405020304" pitchFamily="18" charset="0"/>
              </a:rPr>
              <a:t>语句块都需要比</a:t>
            </a:r>
            <a:r>
              <a:rPr lang="en-US" altLang="zh-CN" sz="2000" dirty="0">
                <a:latin typeface="+mn-ea"/>
                <a:cs typeface="Times New Roman" panose="02020603050405020304" pitchFamily="18" charset="0"/>
              </a:rPr>
              <a:t>if</a:t>
            </a:r>
            <a:r>
              <a:rPr lang="zh-CN" altLang="en-US" sz="2000" dirty="0">
                <a:latin typeface="+mn-ea"/>
                <a:cs typeface="Times New Roman" panose="02020603050405020304" pitchFamily="18" charset="0"/>
              </a:rPr>
              <a:t>和</a:t>
            </a:r>
            <a:r>
              <a:rPr lang="en-US" altLang="zh-CN" sz="2000" dirty="0">
                <a:latin typeface="+mn-ea"/>
                <a:cs typeface="Times New Roman" panose="02020603050405020304" pitchFamily="18" charset="0"/>
              </a:rPr>
              <a:t>else</a:t>
            </a:r>
            <a:r>
              <a:rPr lang="zh-CN" altLang="en-US" sz="2000" dirty="0">
                <a:latin typeface="+mn-ea"/>
                <a:cs typeface="Times New Roman" panose="02020603050405020304" pitchFamily="18" charset="0"/>
              </a:rPr>
              <a:t>多缩进几个字符，如果按照我们前面所讲的层级来看，可以把</a:t>
            </a:r>
            <a:r>
              <a:rPr lang="en-US" altLang="zh-CN" sz="2000" dirty="0">
                <a:latin typeface="+mn-ea"/>
                <a:cs typeface="Times New Roman" panose="02020603050405020304" pitchFamily="18" charset="0"/>
              </a:rPr>
              <a:t>if</a:t>
            </a:r>
            <a:r>
              <a:rPr lang="zh-CN" altLang="en-US" sz="2000" dirty="0">
                <a:latin typeface="+mn-ea"/>
                <a:cs typeface="Times New Roman" panose="02020603050405020304" pitchFamily="18" charset="0"/>
              </a:rPr>
              <a:t>语句块和</a:t>
            </a:r>
            <a:r>
              <a:rPr lang="en-US" altLang="zh-CN" sz="2000" dirty="0">
                <a:latin typeface="+mn-ea"/>
                <a:cs typeface="Times New Roman" panose="02020603050405020304" pitchFamily="18" charset="0"/>
              </a:rPr>
              <a:t>else</a:t>
            </a:r>
            <a:r>
              <a:rPr lang="zh-CN" altLang="en-US" sz="2000" dirty="0">
                <a:latin typeface="+mn-ea"/>
                <a:cs typeface="Times New Roman" panose="02020603050405020304" pitchFamily="18" charset="0"/>
              </a:rPr>
              <a:t>语句块看作是第二层级。相对于第一层级，第二层级都是一样的缩进。</a:t>
            </a:r>
            <a:endParaRPr lang="en-US" altLang="zh-CN" sz="2000" dirty="0">
              <a:latin typeface="+mn-ea"/>
              <a:cs typeface="Times New Roman" panose="02020603050405020304" pitchFamily="18" charset="0"/>
            </a:endParaRPr>
          </a:p>
        </p:txBody>
      </p:sp>
      <p:sp>
        <p:nvSpPr>
          <p:cNvPr id="17" name="矩形 16">
            <a:extLst>
              <a:ext uri="{FF2B5EF4-FFF2-40B4-BE49-F238E27FC236}">
                <a16:creationId xmlns:a16="http://schemas.microsoft.com/office/drawing/2014/main" id="{5E52A6C9-54F9-4392-BD25-998B9CDD8231}"/>
              </a:ext>
            </a:extLst>
          </p:cNvPr>
          <p:cNvSpPr/>
          <p:nvPr/>
        </p:nvSpPr>
        <p:spPr>
          <a:xfrm>
            <a:off x="1072738" y="4338546"/>
            <a:ext cx="10046524" cy="499432"/>
          </a:xfrm>
          <a:prstGeom prst="rect">
            <a:avLst/>
          </a:prstGeom>
        </p:spPr>
        <p:txBody>
          <a:bodyPr wrap="square">
            <a:spAutoFit/>
          </a:bodyPr>
          <a:lstStyle/>
          <a:p>
            <a:pPr marL="342900" indent="-342900">
              <a:lnSpc>
                <a:spcPct val="150000"/>
              </a:lnSpc>
              <a:spcAft>
                <a:spcPts val="0"/>
              </a:spcAft>
              <a:buClr>
                <a:srgbClr val="FF0000"/>
              </a:buClr>
              <a:buFont typeface="Arial" panose="020B0604020202020204" pitchFamily="34" charset="0"/>
              <a:buChar char="•"/>
            </a:pPr>
            <a:r>
              <a:rPr lang="en-US" altLang="zh-CN" sz="2000" dirty="0">
                <a:latin typeface="+mn-ea"/>
                <a:cs typeface="Times New Roman" panose="02020603050405020304" pitchFamily="18" charset="0"/>
              </a:rPr>
              <a:t>if</a:t>
            </a:r>
            <a:r>
              <a:rPr lang="zh-CN" altLang="zh-CN" sz="2000" dirty="0">
                <a:latin typeface="+mn-ea"/>
                <a:cs typeface="Times New Roman" panose="02020603050405020304" pitchFamily="18" charset="0"/>
              </a:rPr>
              <a:t>和冒号之间的语句我们称之为“条件”，但该条件只能以真假表示</a:t>
            </a:r>
            <a:r>
              <a:rPr lang="zh-CN" altLang="zh-C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7289558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1.5.1 </a:t>
            </a:r>
            <a:r>
              <a:rPr lang="zh-CN" altLang="en-US" dirty="0">
                <a:solidFill>
                  <a:srgbClr val="C00000"/>
                </a:solidFill>
              </a:rPr>
              <a:t>条件控制语句</a:t>
            </a:r>
            <a:r>
              <a:rPr lang="en-US" altLang="zh-CN" dirty="0">
                <a:solidFill>
                  <a:srgbClr val="C00000"/>
                </a:solidFill>
              </a:rPr>
              <a:t>——if</a:t>
            </a:r>
            <a:r>
              <a:rPr lang="zh-CN" altLang="en-US" dirty="0">
                <a:solidFill>
                  <a:srgbClr val="C00000"/>
                </a:solidFill>
              </a:rPr>
              <a:t>语句</a:t>
            </a:r>
          </a:p>
        </p:txBody>
      </p:sp>
      <p:sp>
        <p:nvSpPr>
          <p:cNvPr id="13" name="文本框 12"/>
          <p:cNvSpPr txBox="1"/>
          <p:nvPr/>
        </p:nvSpPr>
        <p:spPr>
          <a:xfrm>
            <a:off x="1151785" y="1007099"/>
            <a:ext cx="7489614" cy="400110"/>
          </a:xfrm>
          <a:prstGeom prst="rect">
            <a:avLst/>
          </a:prstGeom>
          <a:noFill/>
        </p:spPr>
        <p:txBody>
          <a:bodyPr wrap="square" rtlCol="0">
            <a:spAutoFit/>
          </a:bodyPr>
          <a:lstStyle/>
          <a:p>
            <a:r>
              <a:rPr lang="en-US" altLang="zh-CN" sz="2000" b="1" dirty="0">
                <a:solidFill>
                  <a:srgbClr val="124ACD"/>
                </a:solidFill>
                <a:latin typeface="Times New Roman" panose="02020603050405020304" pitchFamily="18" charset="0"/>
                <a:cs typeface="Times New Roman" panose="02020603050405020304" pitchFamily="18" charset="0"/>
              </a:rPr>
              <a:t>2</a:t>
            </a:r>
            <a:r>
              <a:rPr lang="zh-CN" altLang="en-US" sz="2000" b="1" dirty="0">
                <a:solidFill>
                  <a:srgbClr val="124ACD"/>
                </a:solidFill>
                <a:latin typeface="Times New Roman" panose="02020603050405020304" pitchFamily="18" charset="0"/>
                <a:cs typeface="Times New Roman" panose="02020603050405020304" pitchFamily="18" charset="0"/>
              </a:rPr>
              <a:t>、</a:t>
            </a:r>
            <a:r>
              <a:rPr lang="en-US" altLang="zh-CN" sz="2000" b="1" dirty="0">
                <a:solidFill>
                  <a:srgbClr val="124ACD"/>
                </a:solidFill>
                <a:latin typeface="Times New Roman" panose="02020603050405020304" pitchFamily="18" charset="0"/>
                <a:cs typeface="Times New Roman" panose="02020603050405020304" pitchFamily="18" charset="0"/>
              </a:rPr>
              <a:t>elif</a:t>
            </a:r>
            <a:r>
              <a:rPr lang="zh-CN" altLang="en-US" sz="2000" b="1" dirty="0">
                <a:solidFill>
                  <a:srgbClr val="124ACD"/>
                </a:solidFill>
                <a:latin typeface="Times New Roman" panose="02020603050405020304" pitchFamily="18" charset="0"/>
                <a:cs typeface="Times New Roman" panose="02020603050405020304" pitchFamily="18" charset="0"/>
              </a:rPr>
              <a:t>子语句：</a:t>
            </a:r>
            <a:endParaRPr lang="en-US" altLang="zh-CN" sz="2000" b="1" dirty="0">
              <a:solidFill>
                <a:srgbClr val="124ACD"/>
              </a:solidFill>
              <a:latin typeface="Times New Roman" panose="02020603050405020304" pitchFamily="18" charset="0"/>
              <a:cs typeface="Times New Roman" panose="02020603050405020304" pitchFamily="18" charset="0"/>
            </a:endParaRPr>
          </a:p>
        </p:txBody>
      </p:sp>
      <p:sp>
        <p:nvSpPr>
          <p:cNvPr id="10" name="矩形 9"/>
          <p:cNvSpPr/>
          <p:nvPr/>
        </p:nvSpPr>
        <p:spPr>
          <a:xfrm>
            <a:off x="1460544" y="1560270"/>
            <a:ext cx="9357877" cy="2807948"/>
          </a:xfrm>
          <a:prstGeom prst="rect">
            <a:avLst/>
          </a:prstGeom>
        </p:spPr>
        <p:txBody>
          <a:bodyPr wrap="square">
            <a:spAutoFit/>
          </a:bodyPr>
          <a:lstStyle/>
          <a:p>
            <a:pPr>
              <a:lnSpc>
                <a:spcPct val="150000"/>
              </a:lnSpc>
            </a:pPr>
            <a:r>
              <a:rPr lang="zh-CN" altLang="en-US" sz="2000" dirty="0"/>
              <a:t>        上例中，只是完成了两个数的比较，如果对三个数进行比较并找到最大的数又该怎么办呢？</a:t>
            </a:r>
            <a:endParaRPr lang="en-US" altLang="zh-CN" sz="2000" dirty="0"/>
          </a:p>
          <a:p>
            <a:pPr>
              <a:lnSpc>
                <a:spcPct val="150000"/>
              </a:lnSpc>
            </a:pPr>
            <a:r>
              <a:rPr lang="en-US" altLang="zh-CN" sz="2000" dirty="0"/>
              <a:t>       </a:t>
            </a:r>
            <a:r>
              <a:rPr lang="zh-CN" altLang="en-US" sz="2000" dirty="0"/>
              <a:t>同学们可能会说多写几个</a:t>
            </a:r>
            <a:r>
              <a:rPr lang="en-US" altLang="zh-CN" sz="2000" dirty="0"/>
              <a:t>if</a:t>
            </a:r>
            <a:r>
              <a:rPr lang="zh-CN" altLang="en-US" sz="2000" dirty="0"/>
              <a:t>语句来判断不就行了吗？这是可以的，但是代码可能就会有点复杂。比如我们在判断三个数中的两个数的大小后，需要将较大数与第三个数比较，最终找到最大数。其中，较大数与第三个数的比较，可以作为</a:t>
            </a:r>
            <a:r>
              <a:rPr lang="en-US" altLang="zh-CN" sz="2000" dirty="0"/>
              <a:t>if</a:t>
            </a:r>
            <a:r>
              <a:rPr lang="zh-CN" altLang="en-US" sz="2000" dirty="0"/>
              <a:t>条件的子条件，在</a:t>
            </a:r>
            <a:r>
              <a:rPr lang="en-US" altLang="zh-CN" sz="2000" dirty="0"/>
              <a:t>Python</a:t>
            </a:r>
            <a:r>
              <a:rPr lang="zh-CN" altLang="en-US" sz="2000" dirty="0"/>
              <a:t>中，我们引进</a:t>
            </a:r>
            <a:r>
              <a:rPr lang="en-US" altLang="zh-CN" sz="2000" dirty="0"/>
              <a:t>elif</a:t>
            </a:r>
            <a:r>
              <a:rPr lang="zh-CN" altLang="en-US" sz="2000" dirty="0"/>
              <a:t>来对子条件进行判断。</a:t>
            </a:r>
          </a:p>
        </p:txBody>
      </p:sp>
      <p:sp>
        <p:nvSpPr>
          <p:cNvPr id="12" name="矩形 11"/>
          <p:cNvSpPr/>
          <p:nvPr/>
        </p:nvSpPr>
        <p:spPr>
          <a:xfrm>
            <a:off x="1460544" y="4521279"/>
            <a:ext cx="9120372" cy="961289"/>
          </a:xfrm>
          <a:prstGeom prst="rect">
            <a:avLst/>
          </a:prstGeom>
        </p:spPr>
        <p:txBody>
          <a:bodyPr wrap="square">
            <a:spAutoFit/>
          </a:bodyPr>
          <a:lstStyle/>
          <a:p>
            <a:pPr>
              <a:lnSpc>
                <a:spcPct val="150000"/>
              </a:lnSpc>
            </a:pPr>
            <a:r>
              <a:rPr lang="zh-CN" altLang="en-US" sz="2000" dirty="0"/>
              <a:t>        </a:t>
            </a:r>
            <a:r>
              <a:rPr lang="en-US" altLang="zh-CN" sz="2000" dirty="0"/>
              <a:t>elif</a:t>
            </a:r>
            <a:r>
              <a:rPr lang="zh-CN" altLang="en-US" sz="2000" dirty="0"/>
              <a:t>其实就是</a:t>
            </a:r>
            <a:r>
              <a:rPr lang="en-US" altLang="zh-CN" sz="2000" dirty="0"/>
              <a:t>else if </a:t>
            </a:r>
            <a:r>
              <a:rPr lang="zh-CN" altLang="en-US" sz="2000" dirty="0"/>
              <a:t>的简写，表示带条件的</a:t>
            </a:r>
            <a:r>
              <a:rPr lang="en-US" altLang="zh-CN" sz="2000" dirty="0"/>
              <a:t>else</a:t>
            </a:r>
            <a:r>
              <a:rPr lang="zh-CN" altLang="en-US" sz="2000" dirty="0"/>
              <a:t>子语句。</a:t>
            </a:r>
            <a:r>
              <a:rPr lang="en-US" altLang="zh-CN" sz="2000" dirty="0"/>
              <a:t>elif</a:t>
            </a:r>
            <a:r>
              <a:rPr lang="zh-CN" altLang="en-US" sz="2000" dirty="0"/>
              <a:t>同</a:t>
            </a:r>
            <a:r>
              <a:rPr lang="en-US" altLang="zh-CN" sz="2000" dirty="0"/>
              <a:t>if</a:t>
            </a:r>
            <a:r>
              <a:rPr lang="zh-CN" altLang="en-US" sz="2000" dirty="0"/>
              <a:t>一样，后面同样接一个条件表达式，只是</a:t>
            </a:r>
            <a:r>
              <a:rPr lang="en-US" altLang="zh-CN" sz="2000" dirty="0"/>
              <a:t>elif</a:t>
            </a:r>
            <a:r>
              <a:rPr lang="zh-CN" altLang="en-US" sz="2000" dirty="0"/>
              <a:t>需要在</a:t>
            </a:r>
            <a:r>
              <a:rPr lang="en-US" altLang="zh-CN" sz="2000" dirty="0"/>
              <a:t>if</a:t>
            </a:r>
            <a:r>
              <a:rPr lang="zh-CN" altLang="en-US" sz="2000" dirty="0"/>
              <a:t>后面的条件判定为假时执行。</a:t>
            </a:r>
          </a:p>
        </p:txBody>
      </p:sp>
    </p:spTree>
    <p:extLst>
      <p:ext uri="{BB962C8B-B14F-4D97-AF65-F5344CB8AC3E}">
        <p14:creationId xmlns:p14="http://schemas.microsoft.com/office/powerpoint/2010/main" val="266645130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1.5.1</a:t>
            </a:r>
            <a:r>
              <a:rPr lang="zh-CN" altLang="en-US" dirty="0">
                <a:solidFill>
                  <a:srgbClr val="C00000"/>
                </a:solidFill>
              </a:rPr>
              <a:t>条件控制语句</a:t>
            </a:r>
            <a:r>
              <a:rPr lang="en-US" altLang="zh-CN" dirty="0">
                <a:solidFill>
                  <a:srgbClr val="C00000"/>
                </a:solidFill>
              </a:rPr>
              <a:t>——if</a:t>
            </a:r>
            <a:r>
              <a:rPr lang="zh-CN" altLang="en-US" dirty="0">
                <a:solidFill>
                  <a:srgbClr val="C00000"/>
                </a:solidFill>
              </a:rPr>
              <a:t>语句</a:t>
            </a:r>
          </a:p>
        </p:txBody>
      </p:sp>
      <p:grpSp>
        <p:nvGrpSpPr>
          <p:cNvPr id="9" name="组合 8"/>
          <p:cNvGrpSpPr/>
          <p:nvPr/>
        </p:nvGrpSpPr>
        <p:grpSpPr>
          <a:xfrm>
            <a:off x="2028980" y="1033975"/>
            <a:ext cx="6912357" cy="3093415"/>
            <a:chOff x="925" y="739902"/>
            <a:chExt cx="10028" cy="5159"/>
          </a:xfrm>
        </p:grpSpPr>
        <p:sp>
          <p:nvSpPr>
            <p:cNvPr id="11" name="文本框 45"/>
            <p:cNvSpPr txBox="1">
              <a:spLocks noChangeArrowheads="1"/>
            </p:cNvSpPr>
            <p:nvPr/>
          </p:nvSpPr>
          <p:spPr bwMode="auto">
            <a:xfrm>
              <a:off x="925" y="739902"/>
              <a:ext cx="10028" cy="5159"/>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noAutofit/>
            </a:bodyPr>
            <a:lstStyle/>
            <a:p>
              <a:pPr indent="267970"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if-elif-else</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例子</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34;b</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271;c</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88</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if a&gt;b:</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if a&gt;c: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533400" indent="266700" algn="just">
                <a:spcAft>
                  <a:spcPts val="0"/>
                </a:spcAft>
              </a:pPr>
              <a:r>
                <a:rPr lang="en-US" sz="1600"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print("The max number </a:t>
              </a:r>
              <a:r>
                <a:rPr lang="en-US" sz="1600" kern="100" dirty="0" err="1">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is:",a</a:t>
              </a:r>
              <a:r>
                <a:rPr lang="en-US" sz="1600"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    else: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533400" indent="266700" algn="just">
                <a:spcAft>
                  <a:spcPts val="0"/>
                </a:spcAft>
              </a:pPr>
              <a:r>
                <a:rPr lang="en-US" sz="1600"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print("The max number </a:t>
              </a:r>
              <a:r>
                <a:rPr lang="en-US" sz="1600" kern="100" dirty="0" err="1">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is:",c</a:t>
              </a:r>
              <a:r>
                <a:rPr lang="en-US" sz="1600"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elif b&gt;c: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266700" indent="266700" algn="just">
                <a:spcAft>
                  <a:spcPts val="0"/>
                </a:spcAft>
              </a:pPr>
              <a:r>
                <a:rPr lang="en-US" sz="1600"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print("The max number </a:t>
              </a:r>
              <a:r>
                <a:rPr lang="en-US" sz="1600" kern="100" dirty="0" err="1">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is:",b</a:t>
              </a:r>
              <a:r>
                <a:rPr lang="en-US" sz="1600"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else: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266700" indent="266700" algn="just">
                <a:spcAft>
                  <a:spcPts val="0"/>
                </a:spcAft>
              </a:pPr>
              <a:r>
                <a:rPr lang="en-US" sz="1600"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print("The max number </a:t>
              </a:r>
              <a:r>
                <a:rPr lang="en-US" sz="1600" kern="100" dirty="0" err="1">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is:",c</a:t>
              </a:r>
              <a:r>
                <a:rPr lang="en-US" sz="1600"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2963" y="740182"/>
              <a:ext cx="3636" cy="1171"/>
            </a:xfrm>
            <a:prstGeom prst="rect">
              <a:avLst/>
            </a:prstGeom>
            <a:no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3" name="矩形 12"/>
            <p:cNvSpPr/>
            <p:nvPr/>
          </p:nvSpPr>
          <p:spPr>
            <a:xfrm>
              <a:off x="2963" y="741580"/>
              <a:ext cx="3108" cy="331"/>
            </a:xfrm>
            <a:prstGeom prst="rect">
              <a:avLst/>
            </a:prstGeom>
            <a:no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4" name="矩形 13"/>
            <p:cNvSpPr/>
            <p:nvPr/>
          </p:nvSpPr>
          <p:spPr>
            <a:xfrm>
              <a:off x="2963" y="742150"/>
              <a:ext cx="3201" cy="332"/>
            </a:xfrm>
            <a:prstGeom prst="rect">
              <a:avLst/>
            </a:prstGeom>
            <a:no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右箭头 14"/>
            <p:cNvSpPr/>
            <p:nvPr/>
          </p:nvSpPr>
          <p:spPr>
            <a:xfrm flipH="1">
              <a:off x="7195" y="741726"/>
              <a:ext cx="2014" cy="118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1600" kern="100" dirty="0">
                  <a:solidFill>
                    <a:srgbClr val="000000"/>
                  </a:solidFill>
                  <a:ea typeface="宋体" panose="02010600030101010101" pitchFamily="2" charset="-122"/>
                  <a:cs typeface="Times New Roman" panose="02020603050405020304" pitchFamily="18" charset="0"/>
                </a:rPr>
                <a:t>If</a:t>
              </a:r>
              <a:r>
                <a:rPr lang="zh-CN" altLang="en-US" sz="1600" kern="100" dirty="0">
                  <a:solidFill>
                    <a:srgbClr val="000000"/>
                  </a:solidFill>
                  <a:ea typeface="宋体" panose="02010600030101010101" pitchFamily="2" charset="-122"/>
                  <a:cs typeface="Times New Roman" panose="02020603050405020304" pitchFamily="18" charset="0"/>
                </a:rPr>
                <a:t>语句块</a:t>
              </a:r>
              <a:endParaRPr lang="zh-CN" altLang="en-US" sz="1600" kern="100" dirty="0">
                <a:ea typeface="宋体" panose="02010600030101010101" pitchFamily="2" charset="-122"/>
                <a:cs typeface="Times New Roman" panose="02020603050405020304" pitchFamily="18" charset="0"/>
              </a:endParaRPr>
            </a:p>
          </p:txBody>
        </p:sp>
        <p:sp>
          <p:nvSpPr>
            <p:cNvPr id="16" name="右箭头 15"/>
            <p:cNvSpPr/>
            <p:nvPr/>
          </p:nvSpPr>
          <p:spPr>
            <a:xfrm flipH="1">
              <a:off x="6599" y="742998"/>
              <a:ext cx="1968" cy="1074"/>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1600" kern="100" dirty="0" err="1">
                  <a:solidFill>
                    <a:srgbClr val="000000"/>
                  </a:solidFill>
                  <a:ea typeface="宋体" panose="02010600030101010101" pitchFamily="2" charset="-122"/>
                  <a:cs typeface="Times New Roman" panose="02020603050405020304" pitchFamily="18" charset="0"/>
                </a:rPr>
                <a:t>elIf</a:t>
              </a:r>
              <a:r>
                <a:rPr lang="zh-CN" altLang="en-US" sz="1600" kern="100" dirty="0">
                  <a:solidFill>
                    <a:srgbClr val="000000"/>
                  </a:solidFill>
                  <a:ea typeface="宋体" panose="02010600030101010101" pitchFamily="2" charset="-122"/>
                  <a:cs typeface="Times New Roman" panose="02020603050405020304" pitchFamily="18" charset="0"/>
                </a:rPr>
                <a:t>语句块</a:t>
              </a:r>
              <a:endParaRPr lang="zh-CN" altLang="en-US" sz="1600" kern="100" dirty="0">
                <a:ea typeface="宋体" panose="02010600030101010101" pitchFamily="2" charset="-122"/>
                <a:cs typeface="Times New Roman" panose="02020603050405020304" pitchFamily="18" charset="0"/>
              </a:endParaRPr>
            </a:p>
          </p:txBody>
        </p:sp>
        <p:sp>
          <p:nvSpPr>
            <p:cNvPr id="17" name="右箭头 16"/>
            <p:cNvSpPr/>
            <p:nvPr/>
          </p:nvSpPr>
          <p:spPr>
            <a:xfrm flipH="1">
              <a:off x="6599" y="743813"/>
              <a:ext cx="2248" cy="1166"/>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lnSpc>
                  <a:spcPts val="800"/>
                </a:lnSpc>
                <a:spcAft>
                  <a:spcPts val="0"/>
                </a:spcAft>
              </a:pPr>
              <a:r>
                <a:rPr lang="en-US" sz="1600" kern="100" dirty="0">
                  <a:solidFill>
                    <a:srgbClr val="000000"/>
                  </a:solidFill>
                  <a:ea typeface="宋体" panose="02010600030101010101" pitchFamily="2" charset="-122"/>
                  <a:cs typeface="Times New Roman" panose="02020603050405020304" pitchFamily="18" charset="0"/>
                </a:rPr>
                <a:t>else</a:t>
              </a:r>
              <a:r>
                <a:rPr lang="zh-CN" altLang="en-US" sz="1600" kern="100" dirty="0">
                  <a:solidFill>
                    <a:srgbClr val="000000"/>
                  </a:solidFill>
                  <a:ea typeface="宋体" panose="02010600030101010101" pitchFamily="2" charset="-122"/>
                  <a:cs typeface="Times New Roman" panose="02020603050405020304" pitchFamily="18" charset="0"/>
                </a:rPr>
                <a:t>语句块</a:t>
              </a:r>
              <a:endParaRPr lang="zh-CN" altLang="en-US" sz="1600" kern="100" dirty="0">
                <a:ea typeface="宋体" panose="02010600030101010101" pitchFamily="2" charset="-122"/>
                <a:cs typeface="Times New Roman" panose="02020603050405020304" pitchFamily="18" charset="0"/>
              </a:endParaRPr>
            </a:p>
          </p:txBody>
        </p:sp>
      </p:grpSp>
      <p:sp>
        <p:nvSpPr>
          <p:cNvPr id="6" name="矩形 5"/>
          <p:cNvSpPr/>
          <p:nvPr/>
        </p:nvSpPr>
        <p:spPr>
          <a:xfrm>
            <a:off x="1435841" y="4184996"/>
            <a:ext cx="9008518" cy="2346091"/>
          </a:xfrm>
          <a:prstGeom prst="rect">
            <a:avLst/>
          </a:prstGeom>
        </p:spPr>
        <p:txBody>
          <a:bodyPr wrap="square">
            <a:spAutoFit/>
          </a:bodyPr>
          <a:lstStyle/>
          <a:p>
            <a:pPr algn="just">
              <a:lnSpc>
                <a:spcPct val="150000"/>
              </a:lnSpc>
              <a:spcAft>
                <a:spcPts val="0"/>
              </a:spcAft>
            </a:pPr>
            <a:r>
              <a:rPr lang="zh-CN" altLang="en-US" sz="2000" kern="100" dirty="0">
                <a:latin typeface="Times New Roman" panose="02020603050405020304" pitchFamily="18" charset="0"/>
                <a:cs typeface="Times New Roman" panose="02020603050405020304" pitchFamily="18" charset="0"/>
              </a:rPr>
              <a:t>        关于</a:t>
            </a:r>
            <a:r>
              <a:rPr lang="en-US" altLang="zh-CN" sz="2000" kern="100" dirty="0">
                <a:latin typeface="Times New Roman" panose="02020603050405020304" pitchFamily="18" charset="0"/>
                <a:cs typeface="Times New Roman" panose="02020603050405020304" pitchFamily="18" charset="0"/>
              </a:rPr>
              <a:t>if-elif-else</a:t>
            </a:r>
            <a:r>
              <a:rPr lang="zh-CN" altLang="en-US" sz="2000" kern="100" dirty="0">
                <a:latin typeface="Times New Roman" panose="02020603050405020304" pitchFamily="18" charset="0"/>
                <a:cs typeface="Times New Roman" panose="02020603050405020304" pitchFamily="18" charset="0"/>
              </a:rPr>
              <a:t>的执行顺序如下：</a:t>
            </a:r>
            <a:endParaRPr lang="en-US" altLang="zh-CN" sz="2000" kern="100" dirty="0">
              <a:latin typeface="Times New Roman" panose="02020603050405020304" pitchFamily="18" charset="0"/>
              <a:cs typeface="Times New Roman" panose="02020603050405020304" pitchFamily="18" charset="0"/>
            </a:endParaRPr>
          </a:p>
          <a:p>
            <a:pPr marL="342900" indent="-342900" algn="just">
              <a:lnSpc>
                <a:spcPct val="150000"/>
              </a:lnSpc>
              <a:spcAft>
                <a:spcPts val="0"/>
              </a:spcAft>
              <a:buClr>
                <a:srgbClr val="FF0000"/>
              </a:buClr>
              <a:buFont typeface="Arial" panose="020B0604020202020204" pitchFamily="34" charset="0"/>
              <a:buChar char="•"/>
            </a:pPr>
            <a:r>
              <a:rPr lang="zh-CN" altLang="en-US" sz="2000" kern="100" dirty="0">
                <a:latin typeface="Times New Roman" panose="02020603050405020304" pitchFamily="18" charset="0"/>
                <a:cs typeface="Times New Roman" panose="02020603050405020304" pitchFamily="18" charset="0"/>
              </a:rPr>
              <a:t>首先检查</a:t>
            </a:r>
            <a:r>
              <a:rPr lang="en-US" altLang="zh-CN" sz="2000" kern="100" dirty="0">
                <a:latin typeface="Times New Roman" panose="02020603050405020304" pitchFamily="18" charset="0"/>
                <a:cs typeface="Times New Roman" panose="02020603050405020304" pitchFamily="18" charset="0"/>
              </a:rPr>
              <a:t>if</a:t>
            </a:r>
            <a:r>
              <a:rPr lang="zh-CN" altLang="en-US" sz="2000" kern="100" dirty="0">
                <a:latin typeface="Times New Roman" panose="02020603050405020304" pitchFamily="18" charset="0"/>
                <a:cs typeface="Times New Roman" panose="02020603050405020304" pitchFamily="18" charset="0"/>
              </a:rPr>
              <a:t>条件语句，如果</a:t>
            </a:r>
            <a:r>
              <a:rPr lang="en-US" altLang="zh-CN" sz="2000" kern="100" dirty="0">
                <a:latin typeface="Times New Roman" panose="02020603050405020304" pitchFamily="18" charset="0"/>
                <a:cs typeface="Times New Roman" panose="02020603050405020304" pitchFamily="18" charset="0"/>
              </a:rPr>
              <a:t>if</a:t>
            </a:r>
            <a:r>
              <a:rPr lang="zh-CN" altLang="en-US" sz="2000" kern="100" dirty="0">
                <a:latin typeface="Times New Roman" panose="02020603050405020304" pitchFamily="18" charset="0"/>
                <a:cs typeface="Times New Roman" panose="02020603050405020304" pitchFamily="18" charset="0"/>
              </a:rPr>
              <a:t>条件为</a:t>
            </a:r>
            <a:r>
              <a:rPr lang="en-US" altLang="zh-CN" sz="2000" kern="100" dirty="0">
                <a:latin typeface="Times New Roman" panose="02020603050405020304" pitchFamily="18" charset="0"/>
                <a:cs typeface="Times New Roman" panose="02020603050405020304" pitchFamily="18" charset="0"/>
              </a:rPr>
              <a:t>True</a:t>
            </a:r>
            <a:r>
              <a:rPr lang="zh-CN" altLang="en-US" sz="2000" kern="100" dirty="0">
                <a:latin typeface="Times New Roman" panose="02020603050405020304" pitchFamily="18" charset="0"/>
                <a:cs typeface="Times New Roman" panose="02020603050405020304" pitchFamily="18" charset="0"/>
              </a:rPr>
              <a:t>，则执行</a:t>
            </a:r>
            <a:r>
              <a:rPr lang="en-US" altLang="zh-CN" sz="2000" kern="100" dirty="0">
                <a:latin typeface="Times New Roman" panose="02020603050405020304" pitchFamily="18" charset="0"/>
                <a:cs typeface="Times New Roman" panose="02020603050405020304" pitchFamily="18" charset="0"/>
              </a:rPr>
              <a:t>if</a:t>
            </a:r>
            <a:r>
              <a:rPr lang="zh-CN" altLang="en-US" sz="2000" kern="100" dirty="0">
                <a:latin typeface="Times New Roman" panose="02020603050405020304" pitchFamily="18" charset="0"/>
                <a:cs typeface="Times New Roman" panose="02020603050405020304" pitchFamily="18" charset="0"/>
              </a:rPr>
              <a:t>语句块；</a:t>
            </a:r>
            <a:endParaRPr lang="en-US" altLang="zh-CN" sz="2000" kern="100" dirty="0">
              <a:latin typeface="Times New Roman" panose="02020603050405020304" pitchFamily="18" charset="0"/>
              <a:cs typeface="Times New Roman" panose="02020603050405020304" pitchFamily="18" charset="0"/>
            </a:endParaRPr>
          </a:p>
          <a:p>
            <a:pPr marL="342900" indent="-342900" algn="just">
              <a:lnSpc>
                <a:spcPct val="150000"/>
              </a:lnSpc>
              <a:spcAft>
                <a:spcPts val="0"/>
              </a:spcAft>
              <a:buClr>
                <a:srgbClr val="FF0000"/>
              </a:buClr>
              <a:buFont typeface="Arial" panose="020B0604020202020204" pitchFamily="34" charset="0"/>
              <a:buChar char="•"/>
            </a:pPr>
            <a:r>
              <a:rPr lang="zh-CN" altLang="en-US" sz="2000" kern="100" dirty="0">
                <a:latin typeface="Times New Roman" panose="02020603050405020304" pitchFamily="18" charset="0"/>
                <a:cs typeface="Times New Roman" panose="02020603050405020304" pitchFamily="18" charset="0"/>
              </a:rPr>
              <a:t>否则判断</a:t>
            </a:r>
            <a:r>
              <a:rPr lang="en-US" altLang="zh-CN" sz="2000" kern="100" dirty="0">
                <a:latin typeface="Times New Roman" panose="02020603050405020304" pitchFamily="18" charset="0"/>
                <a:cs typeface="Times New Roman" panose="02020603050405020304" pitchFamily="18" charset="0"/>
              </a:rPr>
              <a:t>elif</a:t>
            </a:r>
            <a:r>
              <a:rPr lang="zh-CN" altLang="en-US" sz="2000" kern="100" dirty="0">
                <a:latin typeface="Times New Roman" panose="02020603050405020304" pitchFamily="18" charset="0"/>
                <a:cs typeface="Times New Roman" panose="02020603050405020304" pitchFamily="18" charset="0"/>
              </a:rPr>
              <a:t>条件，如果为</a:t>
            </a:r>
            <a:r>
              <a:rPr lang="en-US" altLang="zh-CN" sz="2000" kern="100" dirty="0">
                <a:latin typeface="Times New Roman" panose="02020603050405020304" pitchFamily="18" charset="0"/>
                <a:cs typeface="Times New Roman" panose="02020603050405020304" pitchFamily="18" charset="0"/>
              </a:rPr>
              <a:t>True</a:t>
            </a:r>
            <a:r>
              <a:rPr lang="zh-CN" altLang="en-US" sz="2000" kern="100" dirty="0">
                <a:latin typeface="Times New Roman" panose="02020603050405020304" pitchFamily="18" charset="0"/>
                <a:cs typeface="Times New Roman" panose="02020603050405020304" pitchFamily="18" charset="0"/>
              </a:rPr>
              <a:t>，则执行</a:t>
            </a:r>
            <a:r>
              <a:rPr lang="en-US" altLang="zh-CN" sz="2000" kern="100" dirty="0">
                <a:latin typeface="Times New Roman" panose="02020603050405020304" pitchFamily="18" charset="0"/>
                <a:cs typeface="Times New Roman" panose="02020603050405020304" pitchFamily="18" charset="0"/>
              </a:rPr>
              <a:t>elif</a:t>
            </a:r>
            <a:r>
              <a:rPr lang="zh-CN" altLang="en-US" sz="2000" kern="100" dirty="0">
                <a:latin typeface="Times New Roman" panose="02020603050405020304" pitchFamily="18" charset="0"/>
                <a:cs typeface="Times New Roman" panose="02020603050405020304" pitchFamily="18" charset="0"/>
              </a:rPr>
              <a:t>语句块，</a:t>
            </a:r>
            <a:endParaRPr lang="en-US" altLang="zh-CN" sz="2000" kern="100" dirty="0">
              <a:latin typeface="Times New Roman" panose="02020603050405020304" pitchFamily="18" charset="0"/>
              <a:cs typeface="Times New Roman" panose="02020603050405020304" pitchFamily="18" charset="0"/>
            </a:endParaRPr>
          </a:p>
          <a:p>
            <a:pPr algn="just">
              <a:lnSpc>
                <a:spcPct val="150000"/>
              </a:lnSpc>
              <a:spcAft>
                <a:spcPts val="0"/>
              </a:spcAft>
              <a:buClr>
                <a:srgbClr val="FF0000"/>
              </a:buClr>
            </a:pPr>
            <a:r>
              <a:rPr lang="zh-CN" altLang="en-US" sz="2000" kern="100" dirty="0">
                <a:latin typeface="Times New Roman" panose="02020603050405020304" pitchFamily="18" charset="0"/>
                <a:cs typeface="Times New Roman" panose="02020603050405020304" pitchFamily="18" charset="0"/>
              </a:rPr>
              <a:t>（否则依次检查下一个</a:t>
            </a:r>
            <a:r>
              <a:rPr lang="en-US" altLang="zh-CN" sz="2000" kern="100" dirty="0">
                <a:latin typeface="Times New Roman" panose="02020603050405020304" pitchFamily="18" charset="0"/>
                <a:cs typeface="Times New Roman" panose="02020603050405020304" pitchFamily="18" charset="0"/>
              </a:rPr>
              <a:t>elif</a:t>
            </a:r>
            <a:r>
              <a:rPr lang="zh-CN" altLang="en-US" sz="2000" kern="100" dirty="0">
                <a:latin typeface="Times New Roman" panose="02020603050405020304" pitchFamily="18" charset="0"/>
                <a:cs typeface="Times New Roman" panose="02020603050405020304" pitchFamily="18" charset="0"/>
              </a:rPr>
              <a:t>条件句，一直到</a:t>
            </a:r>
            <a:r>
              <a:rPr lang="en-US" altLang="zh-CN" sz="2000" kern="100" dirty="0">
                <a:latin typeface="Times New Roman" panose="02020603050405020304" pitchFamily="18" charset="0"/>
                <a:cs typeface="Times New Roman" panose="02020603050405020304" pitchFamily="18" charset="0"/>
              </a:rPr>
              <a:t>elif</a:t>
            </a:r>
            <a:r>
              <a:rPr lang="zh-CN" altLang="en-US" sz="2000" kern="100" dirty="0">
                <a:latin typeface="Times New Roman" panose="02020603050405020304" pitchFamily="18" charset="0"/>
                <a:cs typeface="Times New Roman" panose="02020603050405020304" pitchFamily="18" charset="0"/>
              </a:rPr>
              <a:t>条件句为</a:t>
            </a:r>
            <a:r>
              <a:rPr lang="en-US" altLang="zh-CN" sz="2000" kern="100" dirty="0">
                <a:latin typeface="Times New Roman" panose="02020603050405020304" pitchFamily="18" charset="0"/>
                <a:cs typeface="Times New Roman" panose="02020603050405020304" pitchFamily="18" charset="0"/>
              </a:rPr>
              <a:t>True</a:t>
            </a:r>
            <a:r>
              <a:rPr lang="zh-CN" altLang="en-US" sz="2000" kern="100" dirty="0">
                <a:latin typeface="Times New Roman" panose="02020603050405020304" pitchFamily="18" charset="0"/>
                <a:cs typeface="Times New Roman" panose="02020603050405020304" pitchFamily="18" charset="0"/>
              </a:rPr>
              <a:t>或全部检查完了）</a:t>
            </a:r>
            <a:endParaRPr lang="en-US" altLang="zh-CN" sz="2000" kern="100" dirty="0">
              <a:latin typeface="Times New Roman" panose="02020603050405020304" pitchFamily="18" charset="0"/>
              <a:cs typeface="Times New Roman" panose="02020603050405020304" pitchFamily="18" charset="0"/>
            </a:endParaRPr>
          </a:p>
          <a:p>
            <a:pPr marL="342900" indent="-342900" algn="just">
              <a:lnSpc>
                <a:spcPct val="150000"/>
              </a:lnSpc>
              <a:spcAft>
                <a:spcPts val="0"/>
              </a:spcAft>
              <a:buClr>
                <a:srgbClr val="FF0000"/>
              </a:buClr>
              <a:buFont typeface="Arial" panose="020B0604020202020204" pitchFamily="34" charset="0"/>
              <a:buChar char="•"/>
            </a:pPr>
            <a:r>
              <a:rPr lang="zh-CN" altLang="en-US" sz="2000" kern="100" dirty="0">
                <a:latin typeface="Times New Roman" panose="02020603050405020304" pitchFamily="18" charset="0"/>
                <a:cs typeface="Times New Roman" panose="02020603050405020304" pitchFamily="18" charset="0"/>
              </a:rPr>
              <a:t>如果前面条件全部</a:t>
            </a:r>
            <a:r>
              <a:rPr lang="en-US" altLang="zh-CN" sz="2000" kern="100" dirty="0">
                <a:latin typeface="Times New Roman" panose="02020603050405020304" pitchFamily="18" charset="0"/>
                <a:cs typeface="Times New Roman" panose="02020603050405020304" pitchFamily="18" charset="0"/>
              </a:rPr>
              <a:t>False</a:t>
            </a:r>
            <a:r>
              <a:rPr lang="zh-CN" altLang="en-US" sz="2000" kern="100" dirty="0">
                <a:latin typeface="Times New Roman" panose="02020603050405020304" pitchFamily="18" charset="0"/>
                <a:cs typeface="Times New Roman" panose="02020603050405020304" pitchFamily="18" charset="0"/>
              </a:rPr>
              <a:t>则执行</a:t>
            </a:r>
            <a:r>
              <a:rPr lang="en-US" altLang="zh-CN" sz="2000" kern="100" dirty="0">
                <a:latin typeface="Times New Roman" panose="02020603050405020304" pitchFamily="18" charset="0"/>
                <a:cs typeface="Times New Roman" panose="02020603050405020304" pitchFamily="18" charset="0"/>
              </a:rPr>
              <a:t>else</a:t>
            </a:r>
            <a:r>
              <a:rPr lang="zh-CN" altLang="en-US" sz="2000" kern="100" dirty="0">
                <a:latin typeface="Times New Roman" panose="02020603050405020304" pitchFamily="18" charset="0"/>
                <a:cs typeface="Times New Roman" panose="02020603050405020304" pitchFamily="18" charset="0"/>
              </a:rPr>
              <a:t>语句块。</a:t>
            </a:r>
            <a:endParaRPr lang="zh-CN" altLang="zh-CN" sz="2000" kern="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1.5.1</a:t>
            </a:r>
            <a:r>
              <a:rPr lang="zh-CN" altLang="en-US" dirty="0">
                <a:solidFill>
                  <a:srgbClr val="C00000"/>
                </a:solidFill>
              </a:rPr>
              <a:t>条件控制语句</a:t>
            </a:r>
            <a:r>
              <a:rPr lang="en-US" altLang="zh-CN" dirty="0">
                <a:solidFill>
                  <a:srgbClr val="C00000"/>
                </a:solidFill>
              </a:rPr>
              <a:t>——if</a:t>
            </a:r>
            <a:r>
              <a:rPr lang="zh-CN" altLang="en-US" dirty="0">
                <a:solidFill>
                  <a:srgbClr val="C00000"/>
                </a:solidFill>
              </a:rPr>
              <a:t>语句</a:t>
            </a:r>
          </a:p>
        </p:txBody>
      </p:sp>
      <p:sp>
        <p:nvSpPr>
          <p:cNvPr id="6" name="矩形 5"/>
          <p:cNvSpPr/>
          <p:nvPr/>
        </p:nvSpPr>
        <p:spPr>
          <a:xfrm>
            <a:off x="1257250" y="926593"/>
            <a:ext cx="8541159" cy="499624"/>
          </a:xfrm>
          <a:prstGeom prst="rect">
            <a:avLst/>
          </a:prstGeom>
        </p:spPr>
        <p:txBody>
          <a:bodyPr wrap="square">
            <a:spAutoFit/>
          </a:bodyPr>
          <a:lstStyle/>
          <a:p>
            <a:pPr algn="just">
              <a:lnSpc>
                <a:spcPct val="150000"/>
              </a:lnSpc>
              <a:spcAft>
                <a:spcPts val="0"/>
              </a:spcAft>
            </a:pPr>
            <a:r>
              <a:rPr lang="zh-CN" altLang="en-US"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执行</a:t>
            </a:r>
            <a:r>
              <a:rPr lang="en-US" altLang="zh-CN"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if-elif-else</a:t>
            </a:r>
            <a:r>
              <a:rPr lang="zh-CN" altLang="en-US"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条件语句时需要注意下面几点：</a:t>
            </a:r>
            <a:endParaRPr lang="en-US" altLang="zh-CN"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p:cNvSpPr/>
          <p:nvPr/>
        </p:nvSpPr>
        <p:spPr>
          <a:xfrm>
            <a:off x="1257250" y="1652171"/>
            <a:ext cx="9228662" cy="4192943"/>
          </a:xfrm>
          <a:prstGeom prst="rect">
            <a:avLst/>
          </a:prstGeom>
        </p:spPr>
        <p:txBody>
          <a:bodyPr wrap="square">
            <a:spAutoFit/>
          </a:bodyPr>
          <a:lstStyle/>
          <a:p>
            <a:pPr marL="342900" indent="-342900" algn="just">
              <a:lnSpc>
                <a:spcPct val="150000"/>
              </a:lnSpc>
              <a:spcAft>
                <a:spcPts val="0"/>
              </a:spcAft>
              <a:buClr>
                <a:srgbClr val="FF0000"/>
              </a:buClr>
              <a:buFont typeface="Arial" panose="020B0604020202020204" pitchFamily="34" charset="0"/>
              <a:buChar char="•"/>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elif</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作为子语句与</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else</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语句一样需要与</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语句联合起来使用，不能单独出现。而且必须在</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语句后面，只有在</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后的条件判定为</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False</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时才会执行。</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spcAft>
                <a:spcPts val="0"/>
              </a:spcAft>
              <a:buClr>
                <a:srgbClr val="FF0000"/>
              </a:buClr>
              <a:buFont typeface="Arial" panose="020B0604020202020204" pitchFamily="34" charset="0"/>
              <a:buChar char="•"/>
            </a:pP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spcAft>
                <a:spcPts val="0"/>
              </a:spcAft>
              <a:buClr>
                <a:srgbClr val="FF0000"/>
              </a:buClr>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可以有多个</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elif</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，顺序是重要的，只有当前面的</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elif</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为</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False</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时，才会检查下一个</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elif</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spcAft>
                <a:spcPts val="0"/>
              </a:spcAft>
              <a:buClr>
                <a:srgbClr val="FF0000"/>
              </a:buClr>
              <a:buFont typeface="Arial" panose="020B0604020202020204" pitchFamily="34" charset="0"/>
              <a:buChar char="•"/>
            </a:pP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spcAft>
                <a:spcPts val="0"/>
              </a:spcAft>
              <a:buClr>
                <a:srgbClr val="FF0000"/>
              </a:buClr>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语句块内可以包含着</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if-else</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或任何语句，这说明条件语句块可以是复杂语句，甚至可以是条件语句本身。这种条件语句块中包含条件语句的结构我们称之为嵌套条件语句，作为判断外层</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条件之后的内层条件判断语句。</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4003319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1.5.1</a:t>
            </a:r>
            <a:r>
              <a:rPr lang="zh-CN" altLang="en-US" dirty="0">
                <a:solidFill>
                  <a:srgbClr val="C00000"/>
                </a:solidFill>
              </a:rPr>
              <a:t>条件控制语句</a:t>
            </a:r>
            <a:r>
              <a:rPr lang="en-US" altLang="zh-CN" dirty="0">
                <a:solidFill>
                  <a:srgbClr val="C00000"/>
                </a:solidFill>
              </a:rPr>
              <a:t>——if</a:t>
            </a:r>
            <a:r>
              <a:rPr lang="zh-CN" altLang="en-US" dirty="0">
                <a:solidFill>
                  <a:srgbClr val="C00000"/>
                </a:solidFill>
              </a:rPr>
              <a:t>语句</a:t>
            </a:r>
          </a:p>
        </p:txBody>
      </p:sp>
      <p:sp>
        <p:nvSpPr>
          <p:cNvPr id="7" name="文本框 6"/>
          <p:cNvSpPr txBox="1"/>
          <p:nvPr/>
        </p:nvSpPr>
        <p:spPr>
          <a:xfrm>
            <a:off x="1168913" y="926593"/>
            <a:ext cx="9721178" cy="499624"/>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可以总结出三种条件语句的一般格式，如下表所示</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4263999687"/>
              </p:ext>
            </p:extLst>
          </p:nvPr>
        </p:nvGraphicFramePr>
        <p:xfrm>
          <a:off x="1388415" y="1543925"/>
          <a:ext cx="9443561" cy="2419420"/>
        </p:xfrm>
        <a:graphic>
          <a:graphicData uri="http://schemas.openxmlformats.org/drawingml/2006/table">
            <a:tbl>
              <a:tblPr firstRow="1" firstCol="1" bandRow="1">
                <a:tableStyleId>{FABFCF23-3B69-468F-B69F-88F6DE6A72F2}</a:tableStyleId>
              </a:tblPr>
              <a:tblGrid>
                <a:gridCol w="3074215">
                  <a:extLst>
                    <a:ext uri="{9D8B030D-6E8A-4147-A177-3AD203B41FA5}">
                      <a16:colId xmlns:a16="http://schemas.microsoft.com/office/drawing/2014/main" val="20000"/>
                    </a:ext>
                  </a:extLst>
                </a:gridCol>
                <a:gridCol w="3184673">
                  <a:extLst>
                    <a:ext uri="{9D8B030D-6E8A-4147-A177-3AD203B41FA5}">
                      <a16:colId xmlns:a16="http://schemas.microsoft.com/office/drawing/2014/main" val="20001"/>
                    </a:ext>
                  </a:extLst>
                </a:gridCol>
                <a:gridCol w="3184673">
                  <a:extLst>
                    <a:ext uri="{9D8B030D-6E8A-4147-A177-3AD203B41FA5}">
                      <a16:colId xmlns:a16="http://schemas.microsoft.com/office/drawing/2014/main" val="20002"/>
                    </a:ext>
                  </a:extLst>
                </a:gridCol>
              </a:tblGrid>
              <a:tr h="618085">
                <a:tc>
                  <a:txBody>
                    <a:bodyPr/>
                    <a:lstStyle/>
                    <a:p>
                      <a:pPr algn="ctr">
                        <a:lnSpc>
                          <a:spcPts val="2000"/>
                        </a:lnSpc>
                        <a:spcAft>
                          <a:spcPts val="0"/>
                        </a:spcAft>
                      </a:pPr>
                      <a:r>
                        <a:rPr lang="en-US" sz="2000" kern="100" dirty="0">
                          <a:solidFill>
                            <a:schemeClr val="tx1"/>
                          </a:solidFill>
                          <a:effectLst/>
                        </a:rPr>
                        <a:t>1</a:t>
                      </a:r>
                      <a:r>
                        <a:rPr lang="zh-CN" sz="2000" kern="100" dirty="0">
                          <a:solidFill>
                            <a:schemeClr val="tx1"/>
                          </a:solidFill>
                          <a:effectLst/>
                        </a:rPr>
                        <a:t>、</a:t>
                      </a:r>
                      <a:r>
                        <a:rPr lang="zh-CN" altLang="en-US" sz="2000" kern="100" dirty="0">
                          <a:solidFill>
                            <a:schemeClr val="tx1"/>
                          </a:solidFill>
                          <a:effectLst/>
                        </a:rPr>
                        <a:t>简单</a:t>
                      </a:r>
                      <a:r>
                        <a:rPr lang="en-US" altLang="zh-CN" sz="2000" kern="100" dirty="0">
                          <a:solidFill>
                            <a:schemeClr val="tx1"/>
                          </a:solidFill>
                          <a:effectLst/>
                        </a:rPr>
                        <a:t>if</a:t>
                      </a:r>
                      <a:r>
                        <a:rPr lang="zh-CN" altLang="en-US" sz="2000" kern="100" dirty="0">
                          <a:solidFill>
                            <a:schemeClr val="tx1"/>
                          </a:solidFill>
                          <a:effectLst/>
                        </a:rPr>
                        <a:t>语句：</a:t>
                      </a:r>
                      <a:endParaRPr lang="zh-CN" sz="2000" kern="100" dirty="0">
                        <a:solidFill>
                          <a:schemeClr val="tx1"/>
                        </a:solidFill>
                        <a:effectLst/>
                        <a:latin typeface="Calibri" panose="020F05020202040A0204" pitchFamily="34" charset="0"/>
                        <a:ea typeface="宋体" panose="02010600030101010101" pitchFamily="2" charset="-122"/>
                        <a:cs typeface="Times New Roman" panose="02020603050405020304" pitchFamily="18" charset="0"/>
                      </a:endParaRPr>
                    </a:p>
                  </a:txBody>
                  <a:tcPr marL="68580" marR="68580" marT="0" marB="0" anchor="ctr">
                    <a:solidFill>
                      <a:srgbClr val="FFC000"/>
                    </a:solidFill>
                  </a:tcPr>
                </a:tc>
                <a:tc>
                  <a:txBody>
                    <a:bodyPr/>
                    <a:lstStyle/>
                    <a:p>
                      <a:pPr algn="ctr">
                        <a:lnSpc>
                          <a:spcPts val="2000"/>
                        </a:lnSpc>
                        <a:spcAft>
                          <a:spcPts val="0"/>
                        </a:spcAft>
                      </a:pPr>
                      <a:r>
                        <a:rPr lang="en-US" sz="2000" kern="100" dirty="0">
                          <a:solidFill>
                            <a:schemeClr val="tx1"/>
                          </a:solidFill>
                          <a:effectLst/>
                        </a:rPr>
                        <a:t>2</a:t>
                      </a:r>
                      <a:r>
                        <a:rPr lang="zh-CN" sz="2000" kern="100" dirty="0">
                          <a:solidFill>
                            <a:schemeClr val="tx1"/>
                          </a:solidFill>
                          <a:effectLst/>
                        </a:rPr>
                        <a:t>、</a:t>
                      </a:r>
                      <a:r>
                        <a:rPr lang="en-US" altLang="zh-CN" sz="2000" kern="100" dirty="0">
                          <a:solidFill>
                            <a:schemeClr val="tx1"/>
                          </a:solidFill>
                          <a:effectLst/>
                        </a:rPr>
                        <a:t>if-else</a:t>
                      </a:r>
                      <a:r>
                        <a:rPr lang="zh-CN" altLang="en-US" sz="2000" kern="100" dirty="0">
                          <a:solidFill>
                            <a:schemeClr val="tx1"/>
                          </a:solidFill>
                          <a:effectLst/>
                        </a:rPr>
                        <a:t>语句：</a:t>
                      </a:r>
                      <a:endParaRPr lang="zh-CN" sz="2000" kern="100" dirty="0">
                        <a:solidFill>
                          <a:schemeClr val="tx1"/>
                        </a:solidFill>
                        <a:effectLst/>
                        <a:latin typeface="Calibri" panose="020F05020202040A0204" pitchFamily="34" charset="0"/>
                        <a:ea typeface="宋体" panose="02010600030101010101" pitchFamily="2" charset="-122"/>
                        <a:cs typeface="Times New Roman" panose="02020603050405020304" pitchFamily="18" charset="0"/>
                      </a:endParaRPr>
                    </a:p>
                  </a:txBody>
                  <a:tcPr marL="68580" marR="68580" marT="0" marB="0" anchor="ctr">
                    <a:solidFill>
                      <a:srgbClr val="FFC000"/>
                    </a:solidFill>
                  </a:tcPr>
                </a:tc>
                <a:tc>
                  <a:txBody>
                    <a:bodyPr/>
                    <a:lstStyle/>
                    <a:p>
                      <a:pPr algn="ctr">
                        <a:lnSpc>
                          <a:spcPts val="2000"/>
                        </a:lnSpc>
                        <a:spcAft>
                          <a:spcPts val="0"/>
                        </a:spcAft>
                      </a:pPr>
                      <a:r>
                        <a:rPr lang="en-US" altLang="zh-CN" sz="2000" kern="100" dirty="0">
                          <a:solidFill>
                            <a:schemeClr val="tx1"/>
                          </a:solidFill>
                          <a:effectLst/>
                          <a:latin typeface="Calibri" panose="020F05020202040A0204" pitchFamily="34" charset="0"/>
                          <a:ea typeface="+mn-ea"/>
                          <a:cs typeface="Times New Roman" panose="02020603050405020304" pitchFamily="18" charset="0"/>
                        </a:rPr>
                        <a:t>3</a:t>
                      </a:r>
                      <a:r>
                        <a:rPr lang="zh-CN" altLang="en-US" sz="2000" kern="100" dirty="0">
                          <a:solidFill>
                            <a:schemeClr val="tx1"/>
                          </a:solidFill>
                          <a:effectLst/>
                          <a:latin typeface="Calibri" panose="020F05020202040A0204" pitchFamily="34" charset="0"/>
                          <a:ea typeface="+mn-ea"/>
                          <a:cs typeface="Times New Roman" panose="02020603050405020304" pitchFamily="18" charset="0"/>
                        </a:rPr>
                        <a:t>、</a:t>
                      </a:r>
                      <a:r>
                        <a:rPr lang="en-US" altLang="zh-CN" sz="2000" kern="100" dirty="0">
                          <a:solidFill>
                            <a:schemeClr val="tx1"/>
                          </a:solidFill>
                          <a:effectLst/>
                          <a:latin typeface="Calibri" panose="020F05020202040A0204" pitchFamily="34" charset="0"/>
                          <a:ea typeface="+mn-ea"/>
                          <a:cs typeface="Times New Roman" panose="02020603050405020304" pitchFamily="18" charset="0"/>
                        </a:rPr>
                        <a:t>if-elif-else</a:t>
                      </a:r>
                      <a:r>
                        <a:rPr lang="zh-CN" altLang="en-US" sz="2000" kern="100" dirty="0">
                          <a:solidFill>
                            <a:schemeClr val="tx1"/>
                          </a:solidFill>
                          <a:effectLst/>
                          <a:latin typeface="Calibri" panose="020F05020202040A0204" pitchFamily="34" charset="0"/>
                          <a:ea typeface="+mn-ea"/>
                          <a:cs typeface="Times New Roman" panose="02020603050405020304" pitchFamily="18" charset="0"/>
                        </a:rPr>
                        <a:t>语句</a:t>
                      </a:r>
                      <a:endParaRPr lang="zh-CN" sz="2000" kern="100" dirty="0">
                        <a:solidFill>
                          <a:schemeClr val="tx1"/>
                        </a:solidFill>
                        <a:effectLst/>
                        <a:latin typeface="Calibri" panose="020F05020202040A0204" pitchFamily="34" charset="0"/>
                        <a:ea typeface="宋体" panose="02010600030101010101" pitchFamily="2" charset="-122"/>
                        <a:cs typeface="Times New Roman" panose="02020603050405020304" pitchFamily="18" charset="0"/>
                      </a:endParaRPr>
                    </a:p>
                  </a:txBody>
                  <a:tcPr marL="68580" marR="68580" marT="0" marB="0" anchor="ctr">
                    <a:solidFill>
                      <a:srgbClr val="FFC000"/>
                    </a:solidFill>
                  </a:tcPr>
                </a:tc>
                <a:extLst>
                  <a:ext uri="{0D108BD9-81ED-4DB2-BD59-A6C34878D82A}">
                    <a16:rowId xmlns:a16="http://schemas.microsoft.com/office/drawing/2014/main" val="10000"/>
                  </a:ext>
                </a:extLst>
              </a:tr>
              <a:tr h="1801335">
                <a:tc>
                  <a:txBody>
                    <a:bodyPr/>
                    <a:lstStyle/>
                    <a:p>
                      <a:pPr indent="266700" algn="l">
                        <a:lnSpc>
                          <a:spcPts val="2000"/>
                        </a:lnSpc>
                        <a:spcAft>
                          <a:spcPts val="0"/>
                        </a:spcAft>
                      </a:pPr>
                      <a:r>
                        <a:rPr lang="en-US" sz="2000" b="0" kern="100" dirty="0">
                          <a:effectLst/>
                          <a:latin typeface="Times New Roman" panose="02020603050405020304" pitchFamily="18" charset="0"/>
                          <a:cs typeface="Times New Roman" panose="02020603050405020304" pitchFamily="18" charset="0"/>
                        </a:rPr>
                        <a:t>if &lt;</a:t>
                      </a:r>
                      <a:r>
                        <a:rPr lang="zh-CN" altLang="en-US" sz="2000" b="0" kern="100" dirty="0">
                          <a:effectLst/>
                          <a:latin typeface="Times New Roman" panose="02020603050405020304" pitchFamily="18" charset="0"/>
                          <a:cs typeface="Times New Roman" panose="02020603050405020304" pitchFamily="18" charset="0"/>
                        </a:rPr>
                        <a:t>条件</a:t>
                      </a:r>
                      <a:r>
                        <a:rPr lang="en-US" altLang="zh-CN" sz="2000" b="0" kern="100" dirty="0">
                          <a:effectLst/>
                          <a:latin typeface="Times New Roman" panose="02020603050405020304" pitchFamily="18" charset="0"/>
                          <a:cs typeface="Times New Roman" panose="02020603050405020304" pitchFamily="18" charset="0"/>
                        </a:rPr>
                        <a:t>&gt;:</a:t>
                      </a:r>
                    </a:p>
                    <a:p>
                      <a:pPr indent="266700" algn="l">
                        <a:lnSpc>
                          <a:spcPts val="2000"/>
                        </a:lnSpc>
                        <a:spcAft>
                          <a:spcPts val="0"/>
                        </a:spcAft>
                      </a:pPr>
                      <a:r>
                        <a:rPr lang="en-US" altLang="zh-CN" sz="2000" b="0" kern="100" dirty="0">
                          <a:effectLst/>
                          <a:latin typeface="Times New Roman" panose="02020603050405020304" pitchFamily="18" charset="0"/>
                          <a:cs typeface="Times New Roman" panose="02020603050405020304" pitchFamily="18" charset="0"/>
                        </a:rPr>
                        <a:t>         &lt;</a:t>
                      </a:r>
                      <a:r>
                        <a:rPr lang="zh-CN" altLang="en-US" sz="2000" b="0" kern="100" dirty="0">
                          <a:effectLst/>
                          <a:latin typeface="Times New Roman" panose="02020603050405020304" pitchFamily="18" charset="0"/>
                          <a:cs typeface="Times New Roman" panose="02020603050405020304" pitchFamily="18" charset="0"/>
                        </a:rPr>
                        <a:t>语句块</a:t>
                      </a:r>
                      <a:r>
                        <a:rPr lang="en-US" altLang="zh-CN" sz="2000" b="0" kern="100" dirty="0">
                          <a:effectLst/>
                          <a:latin typeface="Times New Roman" panose="02020603050405020304" pitchFamily="18" charset="0"/>
                          <a:cs typeface="Times New Roman" panose="02020603050405020304" pitchFamily="18" charset="0"/>
                        </a:rPr>
                        <a:t>1&gt;</a:t>
                      </a:r>
                    </a:p>
                  </a:txBody>
                  <a:tcPr marL="68580" marR="68580" marT="0" marB="0" anchor="ctr">
                    <a:solidFill>
                      <a:schemeClr val="bg1">
                        <a:lumMod val="95000"/>
                      </a:schemeClr>
                    </a:solidFill>
                  </a:tcPr>
                </a:tc>
                <a:tc>
                  <a:txBody>
                    <a:bodyPr/>
                    <a:lstStyle/>
                    <a:p>
                      <a:pPr marL="0" indent="266700" algn="l" defTabSz="685800" rtl="0" eaLnBrk="1" latinLnBrk="0" hangingPunct="1">
                        <a:lnSpc>
                          <a:spcPts val="2000"/>
                        </a:lnSpc>
                        <a:spcAft>
                          <a:spcPts val="0"/>
                        </a:spcAft>
                      </a:pPr>
                      <a:r>
                        <a:rPr lang="en-US" altLang="zh-CN" sz="2000" b="0" kern="100" dirty="0">
                          <a:solidFill>
                            <a:schemeClr val="dk1"/>
                          </a:solidFill>
                          <a:effectLst/>
                          <a:latin typeface="Times New Roman" panose="02020603050405020304" pitchFamily="18" charset="0"/>
                          <a:ea typeface="+mn-ea"/>
                          <a:cs typeface="Times New Roman" panose="02020603050405020304" pitchFamily="18" charset="0"/>
                        </a:rPr>
                        <a:t>if &lt;</a:t>
                      </a:r>
                      <a:r>
                        <a:rPr lang="zh-CN" altLang="en-US" sz="2000" b="0" kern="100" dirty="0">
                          <a:solidFill>
                            <a:schemeClr val="dk1"/>
                          </a:solidFill>
                          <a:effectLst/>
                          <a:latin typeface="Times New Roman" panose="02020603050405020304" pitchFamily="18" charset="0"/>
                          <a:ea typeface="+mn-ea"/>
                          <a:cs typeface="Times New Roman" panose="02020603050405020304" pitchFamily="18" charset="0"/>
                        </a:rPr>
                        <a:t>条件</a:t>
                      </a:r>
                      <a:r>
                        <a:rPr lang="en-US" altLang="zh-CN" sz="2000" b="0" kern="100" dirty="0">
                          <a:solidFill>
                            <a:schemeClr val="dk1"/>
                          </a:solidFill>
                          <a:effectLst/>
                          <a:latin typeface="Times New Roman" panose="02020603050405020304" pitchFamily="18" charset="0"/>
                          <a:ea typeface="+mn-ea"/>
                          <a:cs typeface="Times New Roman" panose="02020603050405020304" pitchFamily="18" charset="0"/>
                        </a:rPr>
                        <a:t>&gt;:           </a:t>
                      </a:r>
                    </a:p>
                    <a:p>
                      <a:pPr marL="0" indent="266700" algn="l" defTabSz="685800" rtl="0" eaLnBrk="1" latinLnBrk="0" hangingPunct="1">
                        <a:lnSpc>
                          <a:spcPts val="2000"/>
                        </a:lnSpc>
                        <a:spcAft>
                          <a:spcPts val="0"/>
                        </a:spcAft>
                      </a:pPr>
                      <a:r>
                        <a:rPr lang="en-US" altLang="zh-CN" sz="2000" b="0" kern="100" dirty="0">
                          <a:solidFill>
                            <a:schemeClr val="dk1"/>
                          </a:solidFill>
                          <a:effectLst/>
                          <a:latin typeface="Times New Roman" panose="02020603050405020304" pitchFamily="18" charset="0"/>
                          <a:ea typeface="+mn-ea"/>
                          <a:cs typeface="Times New Roman" panose="02020603050405020304" pitchFamily="18" charset="0"/>
                        </a:rPr>
                        <a:t>      &lt;</a:t>
                      </a:r>
                      <a:r>
                        <a:rPr lang="zh-CN" altLang="en-US" sz="2000" b="0" kern="100" dirty="0">
                          <a:solidFill>
                            <a:schemeClr val="dk1"/>
                          </a:solidFill>
                          <a:effectLst/>
                          <a:latin typeface="Times New Roman" panose="02020603050405020304" pitchFamily="18" charset="0"/>
                          <a:ea typeface="+mn-ea"/>
                          <a:cs typeface="Times New Roman" panose="02020603050405020304" pitchFamily="18" charset="0"/>
                        </a:rPr>
                        <a:t>语句块</a:t>
                      </a:r>
                      <a:r>
                        <a:rPr lang="en-US" altLang="zh-CN" sz="2000" b="0" kern="100" dirty="0">
                          <a:solidFill>
                            <a:schemeClr val="dk1"/>
                          </a:solidFill>
                          <a:effectLst/>
                          <a:latin typeface="Times New Roman" panose="02020603050405020304" pitchFamily="18" charset="0"/>
                          <a:ea typeface="+mn-ea"/>
                          <a:cs typeface="Times New Roman" panose="02020603050405020304" pitchFamily="18" charset="0"/>
                        </a:rPr>
                        <a:t>1&gt;</a:t>
                      </a:r>
                    </a:p>
                    <a:p>
                      <a:pPr marL="0" indent="266700" algn="l" defTabSz="685800" rtl="0" eaLnBrk="1" latinLnBrk="0" hangingPunct="1">
                        <a:lnSpc>
                          <a:spcPts val="2000"/>
                        </a:lnSpc>
                        <a:spcAft>
                          <a:spcPts val="0"/>
                        </a:spcAft>
                      </a:pPr>
                      <a:r>
                        <a:rPr lang="en-US" altLang="zh-CN" sz="2000" b="0" kern="100" dirty="0">
                          <a:solidFill>
                            <a:schemeClr val="dk1"/>
                          </a:solidFill>
                          <a:effectLst/>
                          <a:latin typeface="Times New Roman" panose="02020603050405020304" pitchFamily="18" charset="0"/>
                          <a:ea typeface="+mn-ea"/>
                          <a:cs typeface="Times New Roman" panose="02020603050405020304" pitchFamily="18" charset="0"/>
                        </a:rPr>
                        <a:t>else:</a:t>
                      </a:r>
                    </a:p>
                    <a:p>
                      <a:pPr marL="0" indent="266700" algn="l" defTabSz="685800" rtl="0" eaLnBrk="1" latinLnBrk="0" hangingPunct="1">
                        <a:lnSpc>
                          <a:spcPts val="2000"/>
                        </a:lnSpc>
                        <a:spcAft>
                          <a:spcPts val="0"/>
                        </a:spcAft>
                      </a:pPr>
                      <a:r>
                        <a:rPr lang="en-US" altLang="zh-CN" sz="2000" b="0" kern="100" dirty="0">
                          <a:solidFill>
                            <a:schemeClr val="dk1"/>
                          </a:solidFill>
                          <a:effectLst/>
                          <a:latin typeface="Times New Roman" panose="02020603050405020304" pitchFamily="18" charset="0"/>
                          <a:ea typeface="+mn-ea"/>
                          <a:cs typeface="Times New Roman" panose="02020603050405020304" pitchFamily="18" charset="0"/>
                        </a:rPr>
                        <a:t>      &lt;</a:t>
                      </a:r>
                      <a:r>
                        <a:rPr lang="zh-CN" altLang="en-US" sz="2000" b="0" kern="100" dirty="0">
                          <a:solidFill>
                            <a:schemeClr val="dk1"/>
                          </a:solidFill>
                          <a:effectLst/>
                          <a:latin typeface="Times New Roman" panose="02020603050405020304" pitchFamily="18" charset="0"/>
                          <a:ea typeface="+mn-ea"/>
                          <a:cs typeface="Times New Roman" panose="02020603050405020304" pitchFamily="18" charset="0"/>
                        </a:rPr>
                        <a:t>语句块</a:t>
                      </a:r>
                      <a:r>
                        <a:rPr lang="en-US" altLang="zh-CN" sz="2000" b="0" kern="100" dirty="0">
                          <a:solidFill>
                            <a:schemeClr val="dk1"/>
                          </a:solidFill>
                          <a:effectLst/>
                          <a:latin typeface="Times New Roman" panose="02020603050405020304" pitchFamily="18" charset="0"/>
                          <a:ea typeface="+mn-ea"/>
                          <a:cs typeface="Times New Roman" panose="02020603050405020304" pitchFamily="18" charset="0"/>
                        </a:rPr>
                        <a:t>2&gt;</a:t>
                      </a:r>
                    </a:p>
                  </a:txBody>
                  <a:tcPr marL="68580" marR="68580" marT="0" marB="0" anchor="ctr">
                    <a:solidFill>
                      <a:schemeClr val="bg1">
                        <a:lumMod val="95000"/>
                      </a:schemeClr>
                    </a:solidFill>
                  </a:tcPr>
                </a:tc>
                <a:tc>
                  <a:txBody>
                    <a:bodyPr/>
                    <a:lstStyle/>
                    <a:p>
                      <a:pPr marL="0" indent="266700" algn="l" defTabSz="685800" rtl="0" eaLnBrk="1" latinLnBrk="0" hangingPunct="1">
                        <a:lnSpc>
                          <a:spcPts val="2000"/>
                        </a:lnSpc>
                        <a:spcAft>
                          <a:spcPts val="0"/>
                        </a:spcAft>
                      </a:pPr>
                      <a:r>
                        <a:rPr lang="en-US" altLang="zh-CN" sz="2000" b="0" kern="100" dirty="0">
                          <a:solidFill>
                            <a:schemeClr val="dk1"/>
                          </a:solidFill>
                          <a:effectLst/>
                          <a:latin typeface="Times New Roman" panose="02020603050405020304" pitchFamily="18" charset="0"/>
                          <a:ea typeface="+mn-ea"/>
                          <a:cs typeface="Times New Roman" panose="02020603050405020304" pitchFamily="18" charset="0"/>
                        </a:rPr>
                        <a:t>if &lt;</a:t>
                      </a:r>
                      <a:r>
                        <a:rPr lang="zh-CN" altLang="en-US" sz="2000" b="0" kern="100" dirty="0">
                          <a:solidFill>
                            <a:schemeClr val="dk1"/>
                          </a:solidFill>
                          <a:effectLst/>
                          <a:latin typeface="Times New Roman" panose="02020603050405020304" pitchFamily="18" charset="0"/>
                          <a:ea typeface="+mn-ea"/>
                          <a:cs typeface="Times New Roman" panose="02020603050405020304" pitchFamily="18" charset="0"/>
                        </a:rPr>
                        <a:t>条件</a:t>
                      </a:r>
                      <a:r>
                        <a:rPr lang="en-US" altLang="zh-CN" sz="2000" b="0" kern="100" dirty="0">
                          <a:solidFill>
                            <a:schemeClr val="dk1"/>
                          </a:solidFill>
                          <a:effectLst/>
                          <a:latin typeface="Times New Roman" panose="02020603050405020304" pitchFamily="18" charset="0"/>
                          <a:ea typeface="+mn-ea"/>
                          <a:cs typeface="Times New Roman" panose="02020603050405020304" pitchFamily="18" charset="0"/>
                        </a:rPr>
                        <a:t>1&gt;:</a:t>
                      </a:r>
                    </a:p>
                    <a:p>
                      <a:pPr marL="0" indent="266700" algn="l" defTabSz="685800" rtl="0" eaLnBrk="1" latinLnBrk="0" hangingPunct="1">
                        <a:lnSpc>
                          <a:spcPts val="2000"/>
                        </a:lnSpc>
                        <a:spcAft>
                          <a:spcPts val="0"/>
                        </a:spcAft>
                      </a:pPr>
                      <a:r>
                        <a:rPr lang="en-US" altLang="zh-CN" sz="2000" b="0" kern="100" dirty="0">
                          <a:solidFill>
                            <a:schemeClr val="dk1"/>
                          </a:solidFill>
                          <a:effectLst/>
                          <a:latin typeface="Times New Roman" panose="02020603050405020304" pitchFamily="18" charset="0"/>
                          <a:ea typeface="+mn-ea"/>
                          <a:cs typeface="Times New Roman" panose="02020603050405020304" pitchFamily="18" charset="0"/>
                        </a:rPr>
                        <a:t>        &lt;</a:t>
                      </a:r>
                      <a:r>
                        <a:rPr lang="zh-CN" altLang="en-US" sz="2000" b="0" kern="100" dirty="0">
                          <a:solidFill>
                            <a:schemeClr val="dk1"/>
                          </a:solidFill>
                          <a:effectLst/>
                          <a:latin typeface="Times New Roman" panose="02020603050405020304" pitchFamily="18" charset="0"/>
                          <a:ea typeface="+mn-ea"/>
                          <a:cs typeface="Times New Roman" panose="02020603050405020304" pitchFamily="18" charset="0"/>
                        </a:rPr>
                        <a:t>语句块</a:t>
                      </a:r>
                      <a:r>
                        <a:rPr lang="en-US" altLang="zh-CN" sz="2000" b="0" kern="100" dirty="0">
                          <a:solidFill>
                            <a:schemeClr val="dk1"/>
                          </a:solidFill>
                          <a:effectLst/>
                          <a:latin typeface="Times New Roman" panose="02020603050405020304" pitchFamily="18" charset="0"/>
                          <a:ea typeface="+mn-ea"/>
                          <a:cs typeface="Times New Roman" panose="02020603050405020304" pitchFamily="18" charset="0"/>
                        </a:rPr>
                        <a:t>1&gt;</a:t>
                      </a:r>
                    </a:p>
                    <a:p>
                      <a:pPr marL="0" indent="266700" algn="l" defTabSz="685800" rtl="0" eaLnBrk="1" latinLnBrk="0" hangingPunct="1">
                        <a:lnSpc>
                          <a:spcPts val="2000"/>
                        </a:lnSpc>
                        <a:spcAft>
                          <a:spcPts val="0"/>
                        </a:spcAft>
                      </a:pPr>
                      <a:r>
                        <a:rPr lang="en-US" altLang="zh-CN" sz="2000" b="0" kern="100" dirty="0">
                          <a:solidFill>
                            <a:schemeClr val="dk1"/>
                          </a:solidFill>
                          <a:effectLst/>
                          <a:latin typeface="Times New Roman" panose="02020603050405020304" pitchFamily="18" charset="0"/>
                          <a:ea typeface="+mn-ea"/>
                          <a:cs typeface="Times New Roman" panose="02020603050405020304" pitchFamily="18" charset="0"/>
                        </a:rPr>
                        <a:t>elif &lt;</a:t>
                      </a:r>
                      <a:r>
                        <a:rPr lang="zh-CN" altLang="en-US" sz="2000" b="0" kern="100" dirty="0">
                          <a:solidFill>
                            <a:schemeClr val="dk1"/>
                          </a:solidFill>
                          <a:effectLst/>
                          <a:latin typeface="Times New Roman" panose="02020603050405020304" pitchFamily="18" charset="0"/>
                          <a:ea typeface="+mn-ea"/>
                          <a:cs typeface="Times New Roman" panose="02020603050405020304" pitchFamily="18" charset="0"/>
                        </a:rPr>
                        <a:t>条件</a:t>
                      </a:r>
                      <a:r>
                        <a:rPr lang="en-US" altLang="zh-CN" sz="2000" b="0" kern="100" dirty="0">
                          <a:solidFill>
                            <a:schemeClr val="dk1"/>
                          </a:solidFill>
                          <a:effectLst/>
                          <a:latin typeface="Times New Roman" panose="02020603050405020304" pitchFamily="18" charset="0"/>
                          <a:ea typeface="+mn-ea"/>
                          <a:cs typeface="Times New Roman" panose="02020603050405020304" pitchFamily="18" charset="0"/>
                        </a:rPr>
                        <a:t>2&gt;:</a:t>
                      </a:r>
                    </a:p>
                    <a:p>
                      <a:pPr marL="0" indent="266700" algn="l" defTabSz="685800" rtl="0" eaLnBrk="1" latinLnBrk="0" hangingPunct="1">
                        <a:lnSpc>
                          <a:spcPts val="2000"/>
                        </a:lnSpc>
                        <a:spcAft>
                          <a:spcPts val="0"/>
                        </a:spcAft>
                      </a:pPr>
                      <a:r>
                        <a:rPr lang="en-US" altLang="zh-CN" sz="2000" b="0" kern="100" dirty="0">
                          <a:solidFill>
                            <a:schemeClr val="dk1"/>
                          </a:solidFill>
                          <a:effectLst/>
                          <a:latin typeface="Times New Roman" panose="02020603050405020304" pitchFamily="18" charset="0"/>
                          <a:ea typeface="+mn-ea"/>
                          <a:cs typeface="Times New Roman" panose="02020603050405020304" pitchFamily="18" charset="0"/>
                        </a:rPr>
                        <a:t>         &lt;</a:t>
                      </a:r>
                      <a:r>
                        <a:rPr lang="zh-CN" altLang="en-US" sz="2000" b="0" kern="100" dirty="0">
                          <a:solidFill>
                            <a:schemeClr val="dk1"/>
                          </a:solidFill>
                          <a:effectLst/>
                          <a:latin typeface="Times New Roman" panose="02020603050405020304" pitchFamily="18" charset="0"/>
                          <a:ea typeface="+mn-ea"/>
                          <a:cs typeface="Times New Roman" panose="02020603050405020304" pitchFamily="18" charset="0"/>
                        </a:rPr>
                        <a:t>语句块</a:t>
                      </a:r>
                      <a:r>
                        <a:rPr lang="en-US" altLang="zh-CN" sz="2000" b="0" kern="100" dirty="0">
                          <a:solidFill>
                            <a:schemeClr val="dk1"/>
                          </a:solidFill>
                          <a:effectLst/>
                          <a:latin typeface="Times New Roman" panose="02020603050405020304" pitchFamily="18" charset="0"/>
                          <a:ea typeface="+mn-ea"/>
                          <a:cs typeface="Times New Roman" panose="02020603050405020304" pitchFamily="18" charset="0"/>
                        </a:rPr>
                        <a:t>2&gt;</a:t>
                      </a:r>
                    </a:p>
                    <a:p>
                      <a:pPr marL="0" indent="266700" algn="l" defTabSz="685800" rtl="0" eaLnBrk="1" latinLnBrk="0" hangingPunct="1">
                        <a:lnSpc>
                          <a:spcPts val="2000"/>
                        </a:lnSpc>
                        <a:spcAft>
                          <a:spcPts val="0"/>
                        </a:spcAft>
                      </a:pPr>
                      <a:r>
                        <a:rPr lang="en-US" altLang="zh-CN" sz="2000" b="0" kern="100" dirty="0">
                          <a:solidFill>
                            <a:schemeClr val="dk1"/>
                          </a:solidFill>
                          <a:effectLst/>
                          <a:latin typeface="Times New Roman" panose="02020603050405020304" pitchFamily="18" charset="0"/>
                          <a:ea typeface="+mn-ea"/>
                          <a:cs typeface="Times New Roman" panose="02020603050405020304" pitchFamily="18" charset="0"/>
                        </a:rPr>
                        <a:t>else:  &lt;</a:t>
                      </a:r>
                      <a:r>
                        <a:rPr lang="zh-CN" altLang="en-US" sz="2000" b="0" kern="100" dirty="0">
                          <a:solidFill>
                            <a:schemeClr val="dk1"/>
                          </a:solidFill>
                          <a:effectLst/>
                          <a:latin typeface="Times New Roman" panose="02020603050405020304" pitchFamily="18" charset="0"/>
                          <a:ea typeface="+mn-ea"/>
                          <a:cs typeface="Times New Roman" panose="02020603050405020304" pitchFamily="18" charset="0"/>
                        </a:rPr>
                        <a:t>语句块</a:t>
                      </a:r>
                      <a:r>
                        <a:rPr lang="en-US" altLang="zh-CN" sz="2000" b="0" kern="100" dirty="0">
                          <a:solidFill>
                            <a:schemeClr val="dk1"/>
                          </a:solidFill>
                          <a:effectLst/>
                          <a:latin typeface="Times New Roman" panose="02020603050405020304" pitchFamily="18" charset="0"/>
                          <a:ea typeface="+mn-ea"/>
                          <a:cs typeface="Times New Roman" panose="02020603050405020304" pitchFamily="18" charset="0"/>
                        </a:rPr>
                        <a:t>3&gt;</a:t>
                      </a:r>
                    </a:p>
                  </a:txBody>
                  <a:tcPr marL="68580" marR="68580" marT="0" marB="0" anchor="c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0" name="矩形 9"/>
          <p:cNvSpPr/>
          <p:nvPr/>
        </p:nvSpPr>
        <p:spPr>
          <a:xfrm>
            <a:off x="1168913" y="4180567"/>
            <a:ext cx="9854174" cy="1884618"/>
          </a:xfrm>
          <a:prstGeom prst="rect">
            <a:avLst/>
          </a:prstGeom>
        </p:spPr>
        <p:txBody>
          <a:bodyPr wrap="square">
            <a:spAutoFit/>
          </a:bodyPr>
          <a:lstStyle/>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语句块可以为任何符合规范的语句，即，可以是我们前面学习的赋值语句，算术表达式语句，也可以是后面要介绍的循环语句，当然也可以是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语句本身。</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如果是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本身的话特别需要注意的是缩进，</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和与之匹配的</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else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需要缩进同样多的空格，否则容易导致逻辑上的错误。</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98E7D1E-A75F-47CC-8449-31D42EC6F465}"/>
              </a:ext>
            </a:extLst>
          </p:cNvPr>
          <p:cNvSpPr txBox="1"/>
          <p:nvPr/>
        </p:nvSpPr>
        <p:spPr>
          <a:xfrm>
            <a:off x="1239514" y="847594"/>
            <a:ext cx="9901782" cy="553998"/>
          </a:xfrm>
          <a:prstGeom prst="rect">
            <a:avLst/>
          </a:prstGeom>
          <a:noFill/>
        </p:spPr>
        <p:txBody>
          <a:bodyPr wrap="square" rtlCol="0" anchor="t">
            <a:spAutoFit/>
          </a:bodyPr>
          <a:lstStyle/>
          <a:p>
            <a:pPr>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sym typeface="+mn-ea"/>
              </a:rPr>
              <a:t>【抽象成数学模型】</a:t>
            </a:r>
            <a:endParaRPr lang="zh-CN" altLang="en-US" sz="24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2CF4F591-B3D2-4B6D-8FDD-1F4BE4B31F1D}"/>
              </a:ext>
            </a:extLst>
          </p:cNvPr>
          <p:cNvSpPr/>
          <p:nvPr/>
        </p:nvSpPr>
        <p:spPr>
          <a:xfrm>
            <a:off x="1390777" y="2675085"/>
            <a:ext cx="9516235" cy="1015663"/>
          </a:xfrm>
          <a:prstGeom prst="rect">
            <a:avLst/>
          </a:prstGeom>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sym typeface="+mn-ea"/>
              </a:rPr>
              <a:t>2. </a:t>
            </a:r>
            <a:r>
              <a:rPr lang="zh-CN" altLang="en-US" sz="2000" dirty="0">
                <a:latin typeface="微软雅黑" panose="020B0503020204020204" pitchFamily="34" charset="-122"/>
                <a:ea typeface="微软雅黑" panose="020B0503020204020204" pitchFamily="34" charset="-122"/>
                <a:sym typeface="+mn-ea"/>
              </a:rPr>
              <a:t>由图</a:t>
            </a:r>
            <a:r>
              <a:rPr lang="en-US" altLang="zh-CN" sz="2000" dirty="0">
                <a:latin typeface="微软雅黑" panose="020B0503020204020204" pitchFamily="34" charset="-122"/>
                <a:ea typeface="微软雅黑" panose="020B0503020204020204" pitchFamily="34" charset="-122"/>
                <a:sym typeface="+mn-ea"/>
              </a:rPr>
              <a:t>1-1</a:t>
            </a:r>
            <a:r>
              <a:rPr lang="zh-CN" altLang="en-US" sz="2000" dirty="0">
                <a:latin typeface="微软雅黑" panose="020B0503020204020204" pitchFamily="34" charset="-122"/>
                <a:ea typeface="微软雅黑" panose="020B0503020204020204" pitchFamily="34" charset="-122"/>
                <a:sym typeface="+mn-ea"/>
              </a:rPr>
              <a:t>可得，同时选两门的同学的集合就是</a:t>
            </a:r>
            <a:r>
              <a:rPr lang="en-US" altLang="zh-CN" sz="2000" dirty="0">
                <a:latin typeface="微软雅黑" panose="020B0503020204020204" pitchFamily="34" charset="-122"/>
                <a:ea typeface="微软雅黑" panose="020B0503020204020204" pitchFamily="34" charset="-122"/>
                <a:sym typeface="+mn-ea"/>
              </a:rPr>
              <a:t>A</a:t>
            </a:r>
            <a:r>
              <a:rPr lang="zh-CN" altLang="en-US" sz="2000" dirty="0">
                <a:latin typeface="微软雅黑" panose="020B0503020204020204" pitchFamily="34" charset="-122"/>
                <a:ea typeface="微软雅黑" panose="020B0503020204020204" pitchFamily="34" charset="-122"/>
                <a:sym typeface="+mn-ea"/>
              </a:rPr>
              <a:t>集合与</a:t>
            </a:r>
            <a:r>
              <a:rPr lang="en-US" altLang="zh-CN" sz="2000" dirty="0">
                <a:latin typeface="微软雅黑" panose="020B0503020204020204" pitchFamily="34" charset="-122"/>
                <a:ea typeface="微软雅黑" panose="020B0503020204020204" pitchFamily="34" charset="-122"/>
                <a:sym typeface="+mn-ea"/>
              </a:rPr>
              <a:t>B</a:t>
            </a:r>
            <a:r>
              <a:rPr lang="zh-CN" altLang="en-US" sz="2000" dirty="0">
                <a:latin typeface="微软雅黑" panose="020B0503020204020204" pitchFamily="34" charset="-122"/>
                <a:ea typeface="微软雅黑" panose="020B0503020204020204" pitchFamily="34" charset="-122"/>
                <a:sym typeface="+mn-ea"/>
              </a:rPr>
              <a:t>集合相重合的地方，用</a:t>
            </a:r>
            <a:r>
              <a:rPr lang="en-US" altLang="zh-CN" sz="2000" dirty="0">
                <a:latin typeface="微软雅黑" panose="020B0503020204020204" pitchFamily="34" charset="-122"/>
                <a:ea typeface="微软雅黑" panose="020B0503020204020204" pitchFamily="34" charset="-122"/>
                <a:sym typeface="+mn-ea"/>
              </a:rPr>
              <a:t>A∩B</a:t>
            </a:r>
            <a:r>
              <a:rPr lang="zh-CN" altLang="en-US" sz="2000" dirty="0">
                <a:latin typeface="微软雅黑" panose="020B0503020204020204" pitchFamily="34" charset="-122"/>
                <a:ea typeface="微软雅黑" panose="020B0503020204020204" pitchFamily="34" charset="-122"/>
                <a:sym typeface="+mn-ea"/>
              </a:rPr>
              <a:t>表示，那么，同时选两门的人数为</a:t>
            </a:r>
            <a:r>
              <a:rPr lang="en-US" altLang="zh-CN" sz="2000" dirty="0">
                <a:latin typeface="微软雅黑" panose="020B0503020204020204" pitchFamily="34" charset="-122"/>
                <a:ea typeface="微软雅黑" panose="020B0503020204020204" pitchFamily="34" charset="-122"/>
                <a:sym typeface="+mn-ea"/>
              </a:rPr>
              <a:t>|A∩B|=k</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1FBDDB9D-013E-42D2-919A-D61D9EC83802}"/>
              </a:ext>
            </a:extLst>
          </p:cNvPr>
          <p:cNvSpPr txBox="1"/>
          <p:nvPr/>
        </p:nvSpPr>
        <p:spPr>
          <a:xfrm>
            <a:off x="1391827" y="3950412"/>
            <a:ext cx="9244911" cy="1015663"/>
          </a:xfrm>
          <a:prstGeom prst="rect">
            <a:avLst/>
          </a:prstGeom>
          <a:noFill/>
        </p:spPr>
        <p:txBody>
          <a:bodyPr wrap="square" rtlCol="0" anchor="t">
            <a:spAutoFit/>
          </a:bodyPr>
          <a:lstStyle/>
          <a:p>
            <a:pPr>
              <a:lnSpc>
                <a:spcPct val="150000"/>
              </a:lnSpc>
            </a:pPr>
            <a:r>
              <a:rPr lang="en-US" altLang="zh-CN" sz="2000" dirty="0">
                <a:latin typeface="微软雅黑" panose="020B0503020204020204" pitchFamily="34" charset="-122"/>
                <a:ea typeface="微软雅黑" panose="020B0503020204020204" pitchFamily="34" charset="-122"/>
                <a:sym typeface="+mn-ea"/>
              </a:rPr>
              <a:t>3. </a:t>
            </a:r>
            <a:r>
              <a:rPr lang="zh-CN" altLang="en-US" sz="2000" dirty="0">
                <a:latin typeface="微软雅黑" panose="020B0503020204020204" pitchFamily="34" charset="-122"/>
                <a:ea typeface="微软雅黑" panose="020B0503020204020204" pitchFamily="34" charset="-122"/>
                <a:sym typeface="+mn-ea"/>
              </a:rPr>
              <a:t>这个班的所有同学的集合则可以用两个集合的人数之和减去重合的部分表示，记为</a:t>
            </a:r>
            <a:r>
              <a:rPr lang="en-US" altLang="zh-CN" sz="2000" dirty="0">
                <a:solidFill>
                  <a:srgbClr val="FF0000"/>
                </a:solidFill>
                <a:latin typeface="微软雅黑" panose="020B0503020204020204" pitchFamily="34" charset="-122"/>
                <a:ea typeface="微软雅黑" panose="020B0503020204020204" pitchFamily="34" charset="-122"/>
                <a:sym typeface="+mn-ea"/>
              </a:rPr>
              <a:t>A∪B</a:t>
            </a:r>
            <a:r>
              <a:rPr lang="zh-CN" altLang="en-US" sz="2000" dirty="0">
                <a:latin typeface="微软雅黑" panose="020B0503020204020204" pitchFamily="34" charset="-122"/>
                <a:ea typeface="微软雅黑" panose="020B0503020204020204" pitchFamily="34" charset="-122"/>
                <a:sym typeface="+mn-ea"/>
              </a:rPr>
              <a:t>：</a:t>
            </a:r>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D9961F6-627C-4894-975C-F86F3657AAEC}"/>
                  </a:ext>
                </a:extLst>
              </p:cNvPr>
              <p:cNvSpPr txBox="1"/>
              <p:nvPr/>
            </p:nvSpPr>
            <p:spPr>
              <a:xfrm>
                <a:off x="1390777" y="5094990"/>
                <a:ext cx="7236460" cy="400110"/>
              </a:xfrm>
              <a:prstGeom prst="rect">
                <a:avLst/>
              </a:prstGeom>
              <a:noFill/>
            </p:spPr>
            <p:txBody>
              <a:bodyPr wrap="square" rtlCol="0" anchor="t">
                <a:spAutoFit/>
              </a:bodyPr>
              <a:lstStyle/>
              <a:p>
                <a:r>
                  <a:rPr lang="en-US" altLang="zh-CN" sz="2000" dirty="0">
                    <a:latin typeface="微软雅黑" panose="020B0503020204020204" pitchFamily="34" charset="-122"/>
                    <a:ea typeface="微软雅黑" panose="020B0503020204020204" pitchFamily="34" charset="-122"/>
                  </a:rPr>
                  <a:t>4. </a:t>
                </a:r>
                <a:r>
                  <a:rPr lang="zh-CN" altLang="zh-CN" sz="2000" dirty="0">
                    <a:latin typeface="微软雅黑" panose="020B0503020204020204" pitchFamily="34" charset="-122"/>
                    <a:ea typeface="微软雅黑" panose="020B0503020204020204" pitchFamily="34" charset="-122"/>
                  </a:rPr>
                  <a:t>班级总人数即</a:t>
                </a:r>
                <a14:m>
                  <m:oMath xmlns:m="http://schemas.openxmlformats.org/officeDocument/2006/math">
                    <m:d>
                      <m:dPr>
                        <m:begChr m:val="|"/>
                        <m:endChr m:val="|"/>
                        <m:ctrlPr>
                          <a:rPr lang="zh-CN" altLang="zh-CN" sz="2000" i="1" smtClean="0">
                            <a:solidFill>
                              <a:srgbClr val="FF0000"/>
                            </a:solidFill>
                            <a:latin typeface="Cambria Math" panose="02040503050406030204" pitchFamily="18" charset="0"/>
                          </a:rPr>
                        </m:ctrlPr>
                      </m:dPr>
                      <m:e>
                        <m:r>
                          <a:rPr lang="en-US" altLang="zh-CN" sz="2000" b="0" i="1">
                            <a:solidFill>
                              <a:srgbClr val="FF0000"/>
                            </a:solidFill>
                            <a:latin typeface="Cambria Math" panose="02040503050406030204" pitchFamily="18" charset="0"/>
                          </a:rPr>
                          <m:t>𝐴</m:t>
                        </m:r>
                        <m:r>
                          <a:rPr lang="en-US" altLang="zh-CN" sz="2000" b="0">
                            <a:solidFill>
                              <a:srgbClr val="FF0000"/>
                            </a:solidFill>
                            <a:latin typeface="Cambria Math" panose="02040503050406030204" pitchFamily="18" charset="0"/>
                          </a:rPr>
                          <m:t>∪</m:t>
                        </m:r>
                        <m:r>
                          <a:rPr lang="en-US" altLang="zh-CN" sz="2000" b="0" i="1">
                            <a:solidFill>
                              <a:srgbClr val="FF0000"/>
                            </a:solidFill>
                            <a:latin typeface="Cambria Math" panose="02040503050406030204" pitchFamily="18" charset="0"/>
                          </a:rPr>
                          <m:t>𝐵</m:t>
                        </m:r>
                      </m:e>
                    </m:d>
                    <m:r>
                      <a:rPr lang="en-US" altLang="zh-CN" sz="2000" b="0">
                        <a:solidFill>
                          <a:srgbClr val="FF0000"/>
                        </a:solidFill>
                        <a:latin typeface="Cambria Math" panose="02040503050406030204" pitchFamily="18" charset="0"/>
                      </a:rPr>
                      <m:t>=</m:t>
                    </m:r>
                    <m:d>
                      <m:dPr>
                        <m:begChr m:val="|"/>
                        <m:endChr m:val="|"/>
                        <m:ctrlPr>
                          <a:rPr lang="zh-CN" altLang="zh-CN" sz="2000" i="1">
                            <a:solidFill>
                              <a:srgbClr val="FF0000"/>
                            </a:solidFill>
                            <a:latin typeface="Cambria Math" panose="02040503050406030204" pitchFamily="18" charset="0"/>
                          </a:rPr>
                        </m:ctrlPr>
                      </m:dPr>
                      <m:e>
                        <m:r>
                          <a:rPr lang="en-US" altLang="zh-CN" sz="2000" b="0" i="1">
                            <a:solidFill>
                              <a:srgbClr val="FF0000"/>
                            </a:solidFill>
                            <a:latin typeface="Cambria Math" panose="02040503050406030204" pitchFamily="18" charset="0"/>
                          </a:rPr>
                          <m:t>𝐴</m:t>
                        </m:r>
                      </m:e>
                    </m:d>
                    <m:r>
                      <a:rPr lang="en-US" altLang="zh-CN" sz="2000" b="0">
                        <a:solidFill>
                          <a:srgbClr val="FF0000"/>
                        </a:solidFill>
                        <a:latin typeface="Cambria Math" panose="02040503050406030204" pitchFamily="18" charset="0"/>
                      </a:rPr>
                      <m:t>+</m:t>
                    </m:r>
                    <m:d>
                      <m:dPr>
                        <m:begChr m:val="|"/>
                        <m:endChr m:val="|"/>
                        <m:ctrlPr>
                          <a:rPr lang="zh-CN" altLang="zh-CN" sz="2000" i="1">
                            <a:solidFill>
                              <a:srgbClr val="FF0000"/>
                            </a:solidFill>
                            <a:latin typeface="Cambria Math" panose="02040503050406030204" pitchFamily="18" charset="0"/>
                          </a:rPr>
                        </m:ctrlPr>
                      </m:dPr>
                      <m:e>
                        <m:r>
                          <a:rPr lang="en-US" altLang="zh-CN" sz="2000" b="0" i="1">
                            <a:solidFill>
                              <a:srgbClr val="FF0000"/>
                            </a:solidFill>
                            <a:latin typeface="Cambria Math" panose="02040503050406030204" pitchFamily="18" charset="0"/>
                          </a:rPr>
                          <m:t>𝐵</m:t>
                        </m:r>
                      </m:e>
                    </m:d>
                    <m:r>
                      <a:rPr lang="en-US" altLang="zh-CN" sz="2000" b="0" i="1">
                        <a:solidFill>
                          <a:srgbClr val="FF0000"/>
                        </a:solidFill>
                        <a:latin typeface="Cambria Math" panose="02040503050406030204" pitchFamily="18" charset="0"/>
                      </a:rPr>
                      <m:t>−</m:t>
                    </m:r>
                    <m:d>
                      <m:dPr>
                        <m:begChr m:val="|"/>
                        <m:endChr m:val="|"/>
                        <m:ctrlPr>
                          <a:rPr lang="zh-CN" altLang="zh-CN" sz="2000" i="1">
                            <a:solidFill>
                              <a:srgbClr val="FF0000"/>
                            </a:solidFill>
                            <a:latin typeface="Cambria Math" panose="02040503050406030204" pitchFamily="18" charset="0"/>
                          </a:rPr>
                        </m:ctrlPr>
                      </m:dPr>
                      <m:e>
                        <m:r>
                          <a:rPr lang="en-US" altLang="zh-CN" sz="2000" b="0" i="1">
                            <a:solidFill>
                              <a:srgbClr val="FF0000"/>
                            </a:solidFill>
                            <a:latin typeface="Cambria Math" panose="02040503050406030204" pitchFamily="18" charset="0"/>
                          </a:rPr>
                          <m:t>𝐴</m:t>
                        </m:r>
                        <m:r>
                          <a:rPr lang="en-US" altLang="zh-CN" sz="2000" b="0">
                            <a:solidFill>
                              <a:srgbClr val="FF0000"/>
                            </a:solidFill>
                            <a:latin typeface="Cambria Math" panose="02040503050406030204" pitchFamily="18" charset="0"/>
                          </a:rPr>
                          <m:t>∩</m:t>
                        </m:r>
                        <m:r>
                          <a:rPr lang="en-US" altLang="zh-CN" sz="2000" b="0" i="1">
                            <a:solidFill>
                              <a:srgbClr val="FF0000"/>
                            </a:solidFill>
                            <a:latin typeface="Cambria Math" panose="02040503050406030204" pitchFamily="18" charset="0"/>
                          </a:rPr>
                          <m:t>𝐵</m:t>
                        </m:r>
                      </m:e>
                    </m:d>
                    <m:r>
                      <a:rPr lang="en-US" altLang="zh-CN" sz="2000" b="0">
                        <a:solidFill>
                          <a:srgbClr val="FF0000"/>
                        </a:solidFill>
                        <a:latin typeface="Cambria Math" panose="02040503050406030204" pitchFamily="18" charset="0"/>
                      </a:rPr>
                      <m:t>=</m:t>
                    </m:r>
                    <m:r>
                      <a:rPr lang="en-US" altLang="zh-CN" sz="2000" b="0" i="1">
                        <a:solidFill>
                          <a:srgbClr val="FF0000"/>
                        </a:solidFill>
                        <a:latin typeface="Cambria Math" panose="02040503050406030204" pitchFamily="18" charset="0"/>
                      </a:rPr>
                      <m:t>𝑛</m:t>
                    </m:r>
                    <m:r>
                      <a:rPr lang="en-US" altLang="zh-CN" sz="2000" b="0">
                        <a:solidFill>
                          <a:srgbClr val="FF0000"/>
                        </a:solidFill>
                        <a:latin typeface="Cambria Math" panose="02040503050406030204" pitchFamily="18" charset="0"/>
                      </a:rPr>
                      <m:t>+</m:t>
                    </m:r>
                    <m:r>
                      <a:rPr lang="en-US" altLang="zh-CN" sz="2000" b="0" i="1">
                        <a:solidFill>
                          <a:srgbClr val="FF0000"/>
                        </a:solidFill>
                        <a:latin typeface="Cambria Math" panose="02040503050406030204" pitchFamily="18" charset="0"/>
                      </a:rPr>
                      <m:t>𝑚</m:t>
                    </m:r>
                    <m:r>
                      <a:rPr lang="en-US" altLang="zh-CN" sz="2000" b="0" i="1">
                        <a:solidFill>
                          <a:srgbClr val="FF0000"/>
                        </a:solidFill>
                        <a:latin typeface="Cambria Math" panose="02040503050406030204" pitchFamily="18" charset="0"/>
                      </a:rPr>
                      <m:t>−</m:t>
                    </m:r>
                    <m:r>
                      <a:rPr lang="en-US" altLang="zh-CN" sz="2000" b="0" i="1">
                        <a:solidFill>
                          <a:srgbClr val="FF0000"/>
                        </a:solidFill>
                        <a:latin typeface="Cambria Math" panose="02040503050406030204" pitchFamily="18" charset="0"/>
                      </a:rPr>
                      <m:t>𝑘</m:t>
                    </m:r>
                  </m:oMath>
                </a14:m>
                <a:endParaRPr lang="zh-CN" altLang="en-US" sz="2000" dirty="0">
                  <a:latin typeface="微软雅黑" panose="020B0503020204020204" pitchFamily="34" charset="-122"/>
                  <a:ea typeface="微软雅黑" panose="020B0503020204020204" pitchFamily="34" charset="-122"/>
                </a:endParaRPr>
              </a:p>
            </p:txBody>
          </p:sp>
        </mc:Choice>
        <mc:Fallback xmlns="">
          <p:sp>
            <p:nvSpPr>
              <p:cNvPr id="13" name="文本框 12">
                <a:extLst>
                  <a:ext uri="{FF2B5EF4-FFF2-40B4-BE49-F238E27FC236}">
                    <a16:creationId xmlns:a16="http://schemas.microsoft.com/office/drawing/2014/main" id="{ED9961F6-627C-4894-975C-F86F3657AAEC}"/>
                  </a:ext>
                </a:extLst>
              </p:cNvPr>
              <p:cNvSpPr txBox="1">
                <a:spLocks noRot="1" noChangeAspect="1" noMove="1" noResize="1" noEditPoints="1" noAdjustHandles="1" noChangeArrowheads="1" noChangeShapeType="1" noTextEdit="1"/>
              </p:cNvSpPr>
              <p:nvPr/>
            </p:nvSpPr>
            <p:spPr>
              <a:xfrm>
                <a:off x="1390777" y="5094990"/>
                <a:ext cx="7236460" cy="400110"/>
              </a:xfrm>
              <a:prstGeom prst="rect">
                <a:avLst/>
              </a:prstGeom>
              <a:blipFill>
                <a:blip r:embed="rId3"/>
                <a:stretch>
                  <a:fillRect l="-842" t="-9231" b="-27692"/>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F6E4CDAB-2A20-452D-BF13-AFC3879EB46F}"/>
              </a:ext>
            </a:extLst>
          </p:cNvPr>
          <p:cNvSpPr/>
          <p:nvPr/>
        </p:nvSpPr>
        <p:spPr>
          <a:xfrm>
            <a:off x="1390777" y="1530507"/>
            <a:ext cx="9516235" cy="1015663"/>
          </a:xfrm>
          <a:prstGeom prst="rect">
            <a:avLst/>
          </a:prstGeom>
        </p:spPr>
        <p:txBody>
          <a:bodyPr wrap="square">
            <a:spAutoFit/>
          </a:bodyPr>
          <a:lstStyle/>
          <a:p>
            <a:pPr>
              <a:lnSpc>
                <a:spcPct val="150000"/>
              </a:lnSpc>
            </a:pPr>
            <a:r>
              <a:rPr lang="en-US" altLang="zh-CN" sz="2000" dirty="0">
                <a:solidFill>
                  <a:srgbClr val="3C4245"/>
                </a:solidFill>
                <a:latin typeface="微软雅黑" panose="020B0503020204020204" pitchFamily="34" charset="-122"/>
                <a:ea typeface="微软雅黑" panose="020B0503020204020204" pitchFamily="34" charset="-122"/>
                <a:sym typeface="+mn-ea"/>
              </a:rPr>
              <a:t>1. </a:t>
            </a:r>
            <a:r>
              <a:rPr lang="zh-CN" altLang="en-US" sz="2000" dirty="0">
                <a:latin typeface="微软雅黑" panose="020B0503020204020204" pitchFamily="34" charset="-122"/>
                <a:ea typeface="微软雅黑" panose="020B0503020204020204" pitchFamily="34" charset="-122"/>
                <a:sym typeface="+mn-ea"/>
              </a:rPr>
              <a:t>选画画班的同学我们用集合</a:t>
            </a:r>
            <a:r>
              <a:rPr lang="en-US" altLang="zh-CN" sz="2000" dirty="0">
                <a:latin typeface="微软雅黑" panose="020B0503020204020204" pitchFamily="34" charset="-122"/>
                <a:ea typeface="微软雅黑" panose="020B0503020204020204" pitchFamily="34" charset="-122"/>
                <a:sym typeface="+mn-ea"/>
              </a:rPr>
              <a:t>A</a:t>
            </a:r>
            <a:r>
              <a:rPr lang="zh-CN" altLang="en-US" sz="2000" dirty="0">
                <a:latin typeface="微软雅黑" panose="020B0503020204020204" pitchFamily="34" charset="-122"/>
                <a:ea typeface="微软雅黑" panose="020B0503020204020204" pitchFamily="34" charset="-122"/>
                <a:sym typeface="+mn-ea"/>
              </a:rPr>
              <a:t>表示，那么</a:t>
            </a:r>
            <a:r>
              <a:rPr lang="en-US" altLang="zh-CN" sz="2000" dirty="0">
                <a:solidFill>
                  <a:srgbClr val="FF0000"/>
                </a:solidFill>
                <a:latin typeface="微软雅黑" panose="020B0503020204020204" pitchFamily="34" charset="-122"/>
                <a:ea typeface="微软雅黑" panose="020B0503020204020204" pitchFamily="34" charset="-122"/>
                <a:sym typeface="+mn-ea"/>
              </a:rPr>
              <a:t>|A|=n</a:t>
            </a:r>
            <a:r>
              <a:rPr lang="zh-CN" altLang="en-US" sz="2000" dirty="0">
                <a:latin typeface="微软雅黑" panose="020B0503020204020204" pitchFamily="34" charset="-122"/>
                <a:ea typeface="微软雅黑" panose="020B0503020204020204" pitchFamily="34" charset="-122"/>
                <a:sym typeface="+mn-ea"/>
              </a:rPr>
              <a:t>，选篮球班的同学用集合</a:t>
            </a:r>
            <a:r>
              <a:rPr lang="en-US" altLang="zh-CN" sz="2000" dirty="0">
                <a:latin typeface="微软雅黑" panose="020B0503020204020204" pitchFamily="34" charset="-122"/>
                <a:ea typeface="微软雅黑" panose="020B0503020204020204" pitchFamily="34" charset="-122"/>
                <a:sym typeface="+mn-ea"/>
              </a:rPr>
              <a:t>B</a:t>
            </a:r>
            <a:r>
              <a:rPr lang="zh-CN" altLang="en-US" sz="2000" dirty="0">
                <a:latin typeface="微软雅黑" panose="020B0503020204020204" pitchFamily="34" charset="-122"/>
                <a:ea typeface="微软雅黑" panose="020B0503020204020204" pitchFamily="34" charset="-122"/>
                <a:sym typeface="+mn-ea"/>
              </a:rPr>
              <a:t>表示，那么</a:t>
            </a:r>
            <a:r>
              <a:rPr lang="en-US" altLang="zh-CN" sz="2000" dirty="0">
                <a:latin typeface="微软雅黑" panose="020B0503020204020204" pitchFamily="34" charset="-122"/>
                <a:ea typeface="微软雅黑" panose="020B0503020204020204" pitchFamily="34" charset="-122"/>
                <a:sym typeface="+mn-ea"/>
              </a:rPr>
              <a:t>|B|=m</a:t>
            </a:r>
            <a:r>
              <a:rPr lang="zh-CN" altLang="en-US" sz="2000" dirty="0">
                <a:latin typeface="微软雅黑" panose="020B0503020204020204" pitchFamily="34" charset="-122"/>
                <a:ea typeface="微软雅黑" panose="020B0503020204020204" pitchFamily="34" charset="-122"/>
                <a:sym typeface="+mn-ea"/>
              </a:rPr>
              <a:t>。其中集合两边加上</a:t>
            </a:r>
            <a:r>
              <a:rPr lang="zh-CN" altLang="en-US" sz="2000" dirty="0">
                <a:solidFill>
                  <a:srgbClr val="FF0000"/>
                </a:solidFill>
                <a:latin typeface="微软雅黑" panose="020B0503020204020204" pitchFamily="34" charset="-122"/>
                <a:ea typeface="微软雅黑" panose="020B0503020204020204" pitchFamily="34" charset="-122"/>
                <a:sym typeface="+mn-ea"/>
              </a:rPr>
              <a:t>“</a:t>
            </a:r>
            <a:r>
              <a:rPr lang="en-US" altLang="zh-CN" sz="2000" dirty="0">
                <a:solidFill>
                  <a:srgbClr val="FF0000"/>
                </a:solidFill>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sym typeface="+mn-ea"/>
              </a:rPr>
              <a:t>符号表示集合中元素的个数。</a:t>
            </a:r>
            <a:endParaRPr lang="zh-CN" altLang="en-US"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D7046B2A-8525-49F7-8421-C48E6A16DDC9}"/>
              </a:ext>
            </a:extLst>
          </p:cNvPr>
          <p:cNvSpPr txBox="1"/>
          <p:nvPr/>
        </p:nvSpPr>
        <p:spPr>
          <a:xfrm>
            <a:off x="3956749" y="214696"/>
            <a:ext cx="4039342"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zh-CN" altLang="en-US" sz="2800" b="1" dirty="0">
                <a:latin typeface="微软雅黑" panose="020B0503020204020204" pitchFamily="34" charset="-122"/>
                <a:ea typeface="微软雅黑" panose="020B0503020204020204" pitchFamily="34" charset="-122"/>
              </a:rPr>
              <a:t>逻辑思维能力</a:t>
            </a:r>
            <a:endParaRPr kumimoji="0"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5198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P spid="13" grpId="0"/>
      <p:bldP spid="3"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1.5.1</a:t>
            </a:r>
            <a:r>
              <a:rPr lang="zh-CN" altLang="en-US" dirty="0">
                <a:solidFill>
                  <a:srgbClr val="C00000"/>
                </a:solidFill>
                <a:sym typeface="+mn-ea"/>
              </a:rPr>
              <a:t>条件控制语句</a:t>
            </a:r>
            <a:r>
              <a:rPr lang="en-US" altLang="zh-CN" dirty="0">
                <a:solidFill>
                  <a:srgbClr val="C00000"/>
                </a:solidFill>
                <a:sym typeface="+mn-ea"/>
              </a:rPr>
              <a:t>——if</a:t>
            </a:r>
            <a:r>
              <a:rPr lang="zh-CN" altLang="en-US" dirty="0">
                <a:solidFill>
                  <a:srgbClr val="C00000"/>
                </a:solidFill>
                <a:sym typeface="+mn-ea"/>
              </a:rPr>
              <a:t>语句</a:t>
            </a:r>
            <a:endParaRPr lang="zh-CN" altLang="en-US" dirty="0">
              <a:solidFill>
                <a:srgbClr val="C00000"/>
              </a:solidFill>
            </a:endParaRPr>
          </a:p>
        </p:txBody>
      </p:sp>
      <p:sp>
        <p:nvSpPr>
          <p:cNvPr id="10" name="文本框 9"/>
          <p:cNvSpPr txBox="1"/>
          <p:nvPr/>
        </p:nvSpPr>
        <p:spPr>
          <a:xfrm>
            <a:off x="1440131" y="936227"/>
            <a:ext cx="9449542" cy="923330"/>
          </a:xfrm>
          <a:prstGeom prst="rect">
            <a:avLst/>
          </a:prstGeom>
          <a:noFill/>
        </p:spPr>
        <p:txBody>
          <a:bodyPr wrap="square" rtlCol="0">
            <a:spAutoFit/>
          </a:bodyPr>
          <a:lstStyle/>
          <a:p>
            <a:pPr algn="just"/>
            <a:r>
              <a:rPr lang="zh-CN" altLang="en-US" b="1" dirty="0">
                <a:solidFill>
                  <a:srgbClr val="124ACD"/>
                </a:solidFill>
                <a:latin typeface="+mn-ea"/>
              </a:rPr>
              <a:t>练习题</a:t>
            </a:r>
            <a:r>
              <a:rPr lang="en-US" altLang="zh-CN" b="1" dirty="0">
                <a:solidFill>
                  <a:srgbClr val="124ACD"/>
                </a:solidFill>
                <a:latin typeface="+mn-ea"/>
              </a:rPr>
              <a:t>1.5.1</a:t>
            </a:r>
            <a:r>
              <a:rPr lang="zh-CN" altLang="en-US" b="1" dirty="0">
                <a:solidFill>
                  <a:srgbClr val="124ACD"/>
                </a:solidFill>
                <a:latin typeface="+mn-ea"/>
              </a:rPr>
              <a:t>：</a:t>
            </a:r>
            <a:r>
              <a:rPr lang="zh-CN" altLang="en-US" dirty="0">
                <a:latin typeface="Times New Roman" panose="02020603050405020304" pitchFamily="18" charset="0"/>
              </a:rPr>
              <a:t>期末考试中成绩出来后，老师要求小明写一个程序能很快判断同学们各科成绩的等级。分级如下：</a:t>
            </a:r>
            <a:r>
              <a:rPr lang="en-US" altLang="zh-CN" dirty="0">
                <a:latin typeface="Times New Roman" panose="02020603050405020304" pitchFamily="18" charset="0"/>
              </a:rPr>
              <a:t>90~100</a:t>
            </a:r>
            <a:r>
              <a:rPr lang="zh-CN" altLang="en-US" dirty="0">
                <a:latin typeface="Times New Roman" panose="02020603050405020304" pitchFamily="18" charset="0"/>
              </a:rPr>
              <a:t>分（包括</a:t>
            </a:r>
            <a:r>
              <a:rPr lang="en-US" altLang="zh-CN" dirty="0">
                <a:latin typeface="Times New Roman" panose="02020603050405020304" pitchFamily="18" charset="0"/>
              </a:rPr>
              <a:t>100</a:t>
            </a:r>
            <a:r>
              <a:rPr lang="zh-CN" altLang="en-US" dirty="0">
                <a:latin typeface="Times New Roman" panose="02020603050405020304" pitchFamily="18" charset="0"/>
              </a:rPr>
              <a:t>）为“优秀”；</a:t>
            </a:r>
            <a:r>
              <a:rPr lang="en-US" altLang="zh-CN" dirty="0">
                <a:latin typeface="Times New Roman" panose="02020603050405020304" pitchFamily="18" charset="0"/>
              </a:rPr>
              <a:t>60~89</a:t>
            </a:r>
            <a:r>
              <a:rPr lang="zh-CN" altLang="en-US" dirty="0">
                <a:latin typeface="Times New Roman" panose="02020603050405020304" pitchFamily="18" charset="0"/>
              </a:rPr>
              <a:t>为“及格”；</a:t>
            </a:r>
            <a:r>
              <a:rPr lang="en-US" altLang="zh-CN" dirty="0">
                <a:latin typeface="Times New Roman" panose="02020603050405020304" pitchFamily="18" charset="0"/>
              </a:rPr>
              <a:t>60</a:t>
            </a:r>
            <a:r>
              <a:rPr lang="zh-CN" altLang="en-US" dirty="0">
                <a:latin typeface="Times New Roman" panose="02020603050405020304" pitchFamily="18" charset="0"/>
              </a:rPr>
              <a:t>分以下为“不及格”。</a:t>
            </a:r>
            <a:endParaRPr lang="en-US" altLang="zh-CN" dirty="0">
              <a:latin typeface="Times New Roman" panose="02020603050405020304" pitchFamily="18" charset="0"/>
            </a:endParaRPr>
          </a:p>
        </p:txBody>
      </p:sp>
      <p:sp>
        <p:nvSpPr>
          <p:cNvPr id="9" name="文本框 8"/>
          <p:cNvSpPr txBox="1"/>
          <p:nvPr/>
        </p:nvSpPr>
        <p:spPr>
          <a:xfrm>
            <a:off x="1357003" y="3882848"/>
            <a:ext cx="9354540" cy="923330"/>
          </a:xfrm>
          <a:prstGeom prst="rect">
            <a:avLst/>
          </a:prstGeom>
          <a:noFill/>
        </p:spPr>
        <p:txBody>
          <a:bodyPr wrap="square" rtlCol="0">
            <a:spAutoFit/>
          </a:bodyPr>
          <a:lstStyle/>
          <a:p>
            <a:pPr algn="just"/>
            <a:r>
              <a:rPr lang="zh-CN" altLang="en-US" b="1" dirty="0">
                <a:solidFill>
                  <a:srgbClr val="124ACD"/>
                </a:solidFill>
                <a:latin typeface="+mn-ea"/>
              </a:rPr>
              <a:t>练习题</a:t>
            </a:r>
            <a:r>
              <a:rPr lang="en-US" altLang="zh-CN" b="1" dirty="0">
                <a:solidFill>
                  <a:srgbClr val="124ACD"/>
                </a:solidFill>
                <a:latin typeface="+mn-ea"/>
              </a:rPr>
              <a:t>1.5.2</a:t>
            </a:r>
            <a:r>
              <a:rPr lang="zh-CN" altLang="en-US" b="1" dirty="0">
                <a:solidFill>
                  <a:srgbClr val="124ACD"/>
                </a:solidFill>
                <a:latin typeface="+mn-ea"/>
              </a:rPr>
              <a:t>：</a:t>
            </a:r>
            <a:r>
              <a:rPr lang="zh-CN" altLang="en-US" dirty="0">
                <a:latin typeface="Times New Roman" panose="02020603050405020304" pitchFamily="18" charset="0"/>
              </a:rPr>
              <a:t>假如小明的数学成绩达到</a:t>
            </a:r>
            <a:r>
              <a:rPr lang="en-US" altLang="zh-CN" dirty="0">
                <a:latin typeface="Times New Roman" panose="02020603050405020304" pitchFamily="18" charset="0"/>
              </a:rPr>
              <a:t>80</a:t>
            </a:r>
            <a:r>
              <a:rPr lang="zh-CN" altLang="en-US" dirty="0">
                <a:latin typeface="Times New Roman" panose="02020603050405020304" pitchFamily="18" charset="0"/>
              </a:rPr>
              <a:t>分得到一颗红心，英语成绩达到</a:t>
            </a:r>
            <a:r>
              <a:rPr lang="en-US" altLang="zh-CN" dirty="0">
                <a:latin typeface="Times New Roman" panose="02020603050405020304" pitchFamily="18" charset="0"/>
              </a:rPr>
              <a:t>90</a:t>
            </a:r>
            <a:r>
              <a:rPr lang="zh-CN" altLang="en-US" dirty="0">
                <a:latin typeface="Times New Roman" panose="02020603050405020304" pitchFamily="18" charset="0"/>
              </a:rPr>
              <a:t>分得到一块巧克力。如果两个条件都没有达到，那么需要家长签名。这段程序有没有问题？程序如</a:t>
            </a:r>
            <a:r>
              <a:rPr lang="en-US" altLang="zh-CN" dirty="0">
                <a:latin typeface="Times New Roman" panose="02020603050405020304" pitchFamily="18" charset="0"/>
              </a:rPr>
              <a:t>&lt;</a:t>
            </a:r>
            <a:r>
              <a:rPr lang="zh-CN" altLang="en-US" dirty="0">
                <a:latin typeface="Times New Roman" panose="02020603050405020304" pitchFamily="18" charset="0"/>
              </a:rPr>
              <a:t>程序：成绩奖励与惩罚</a:t>
            </a:r>
            <a:r>
              <a:rPr lang="en-US" altLang="zh-CN" dirty="0">
                <a:latin typeface="Times New Roman" panose="02020603050405020304" pitchFamily="18" charset="0"/>
              </a:rPr>
              <a:t>if</a:t>
            </a:r>
            <a:r>
              <a:rPr lang="zh-CN" altLang="en-US" dirty="0">
                <a:latin typeface="Times New Roman" panose="02020603050405020304" pitchFamily="18" charset="0"/>
              </a:rPr>
              <a:t>例子（有缺陷）</a:t>
            </a:r>
            <a:r>
              <a:rPr lang="en-US" altLang="zh-CN" dirty="0">
                <a:latin typeface="Times New Roman" panose="02020603050405020304" pitchFamily="18" charset="0"/>
              </a:rPr>
              <a:t>&gt;</a:t>
            </a:r>
            <a:r>
              <a:rPr lang="zh-CN" altLang="en-US" dirty="0">
                <a:latin typeface="Times New Roman" panose="02020603050405020304" pitchFamily="18" charset="0"/>
              </a:rPr>
              <a:t>所示。</a:t>
            </a:r>
            <a:endParaRPr lang="en-US" altLang="zh-CN" dirty="0">
              <a:latin typeface="Times New Roman" panose="02020603050405020304" pitchFamily="18" charset="0"/>
            </a:endParaRPr>
          </a:p>
        </p:txBody>
      </p:sp>
      <p:sp>
        <p:nvSpPr>
          <p:cNvPr id="8" name="文本框 46"/>
          <p:cNvSpPr txBox="1">
            <a:spLocks noChangeArrowheads="1"/>
          </p:cNvSpPr>
          <p:nvPr/>
        </p:nvSpPr>
        <p:spPr bwMode="auto">
          <a:xfrm>
            <a:off x="1440130" y="1993660"/>
            <a:ext cx="8938903" cy="1676879"/>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程序：成绩等级</a:t>
            </a:r>
            <a:r>
              <a:rPr 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运用示例</a:t>
            </a:r>
            <a:r>
              <a:rPr 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&gt;</a:t>
            </a:r>
            <a:endParaRPr lang="zh-CN" altLang="en-US" sz="16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s = 78</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if s &gt; 100 or s&lt;0: print('The score is error!')</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elif s &gt;= 90: print('The score is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优秀</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elif s &gt;= 60: print('The score is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及格</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else: print('The score is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不及格</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04"/>
          <p:cNvSpPr txBox="1">
            <a:spLocks noChangeArrowheads="1"/>
          </p:cNvSpPr>
          <p:nvPr/>
        </p:nvSpPr>
        <p:spPr bwMode="auto">
          <a:xfrm>
            <a:off x="1357003" y="4995200"/>
            <a:ext cx="9022030" cy="1397259"/>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程序：成绩奖励与惩罚</a:t>
            </a:r>
            <a:r>
              <a:rPr 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例子（有缺陷）</a:t>
            </a:r>
            <a:r>
              <a:rPr 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&gt;</a:t>
            </a:r>
            <a:endParaRPr lang="zh-CN" altLang="en-US" sz="16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85;q</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95</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if p &gt;=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80:print</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红心</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elif q &gt;= 90:print('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巧克力</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else: print('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家长签名</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4368" y="236045"/>
            <a:ext cx="7886700" cy="561466"/>
          </a:xfrm>
          <a:prstGeom prst="rect">
            <a:avLst/>
          </a:prstGeom>
        </p:spPr>
        <p:txBody>
          <a:bodyPr/>
          <a:lstStyle/>
          <a:p>
            <a:pPr algn="ctr"/>
            <a:r>
              <a:rPr lang="en-US" altLang="zh-CN" dirty="0"/>
              <a:t>1.5.2</a:t>
            </a:r>
            <a:r>
              <a:rPr lang="zh-CN" altLang="en-US" dirty="0"/>
              <a:t>循环控制语句</a:t>
            </a:r>
            <a:r>
              <a:rPr lang="en-US" altLang="zh-CN" dirty="0"/>
              <a:t>——for</a:t>
            </a:r>
            <a:r>
              <a:rPr lang="zh-CN" altLang="en-US" dirty="0"/>
              <a:t>循环</a:t>
            </a:r>
          </a:p>
        </p:txBody>
      </p:sp>
      <p:grpSp>
        <p:nvGrpSpPr>
          <p:cNvPr id="11" name="组合 10"/>
          <p:cNvGrpSpPr/>
          <p:nvPr/>
        </p:nvGrpSpPr>
        <p:grpSpPr>
          <a:xfrm>
            <a:off x="843147" y="797511"/>
            <a:ext cx="10082150" cy="5751794"/>
            <a:chOff x="576072" y="797511"/>
            <a:chExt cx="7912609" cy="5751794"/>
          </a:xfrm>
        </p:grpSpPr>
        <p:sp>
          <p:nvSpPr>
            <p:cNvPr id="6" name="矩形 5"/>
            <p:cNvSpPr/>
            <p:nvPr/>
          </p:nvSpPr>
          <p:spPr>
            <a:xfrm>
              <a:off x="576072" y="3279884"/>
              <a:ext cx="7791450" cy="3269421"/>
            </a:xfrm>
            <a:prstGeom prst="rect">
              <a:avLst/>
            </a:prstGeom>
          </p:spPr>
          <p:txBody>
            <a:bodyPr wrap="square">
              <a:spAutoFit/>
            </a:bodyPr>
            <a:lstStyle/>
            <a:p>
              <a:pPr algn="just">
                <a:lnSpc>
                  <a:spcPct val="150000"/>
                </a:lnSpc>
              </a:pPr>
              <a:r>
                <a:rPr lang="zh-CN" altLang="en-US" sz="2000" kern="100" dirty="0">
                  <a:latin typeface="Times New Roman" panose="02020603050405020304" pitchFamily="18" charset="0"/>
                  <a:cs typeface="Times New Roman" panose="02020603050405020304" pitchFamily="18" charset="0"/>
                </a:rPr>
                <a:t>       程序中，“</a:t>
              </a:r>
              <a:r>
                <a:rPr lang="en-US" altLang="zh-CN" sz="2000" kern="100" dirty="0">
                  <a:latin typeface="Times New Roman" panose="02020603050405020304" pitchFamily="18" charset="0"/>
                  <a:cs typeface="Times New Roman" panose="02020603050405020304" pitchFamily="18" charset="0"/>
                </a:rPr>
                <a:t>for i in range(1,6):”</a:t>
              </a:r>
              <a:r>
                <a:rPr lang="zh-CN" altLang="en-US" sz="2000" kern="100" dirty="0">
                  <a:latin typeface="Times New Roman" panose="02020603050405020304" pitchFamily="18" charset="0"/>
                  <a:cs typeface="Times New Roman" panose="02020603050405020304" pitchFamily="18" charset="0"/>
                </a:rPr>
                <a:t>是一个循环语句，该语句表示变量</a:t>
              </a:r>
              <a:r>
                <a:rPr lang="en-US" altLang="zh-CN" sz="2000" kern="100" dirty="0">
                  <a:latin typeface="Times New Roman" panose="02020603050405020304" pitchFamily="18" charset="0"/>
                  <a:cs typeface="Times New Roman" panose="02020603050405020304" pitchFamily="18" charset="0"/>
                </a:rPr>
                <a:t>i</a:t>
              </a:r>
              <a:r>
                <a:rPr lang="zh-CN" altLang="en-US" sz="2000" kern="100" dirty="0">
                  <a:latin typeface="Times New Roman" panose="02020603050405020304" pitchFamily="18" charset="0"/>
                  <a:cs typeface="Times New Roman" panose="02020603050405020304" pitchFamily="18" charset="0"/>
                </a:rPr>
                <a:t>从</a:t>
              </a:r>
              <a:r>
                <a:rPr lang="en-US" altLang="zh-CN" sz="2000" kern="100" dirty="0">
                  <a:latin typeface="Times New Roman" panose="02020603050405020304" pitchFamily="18" charset="0"/>
                  <a:cs typeface="Times New Roman" panose="02020603050405020304" pitchFamily="18" charset="0"/>
                </a:rPr>
                <a:t>1</a:t>
              </a:r>
              <a:r>
                <a:rPr lang="zh-CN" altLang="en-US" sz="2000" kern="100" dirty="0">
                  <a:latin typeface="Times New Roman" panose="02020603050405020304" pitchFamily="18" charset="0"/>
                  <a:cs typeface="Times New Roman" panose="02020603050405020304" pitchFamily="18" charset="0"/>
                </a:rPr>
                <a:t>到</a:t>
              </a:r>
              <a:r>
                <a:rPr lang="en-US" altLang="zh-CN" sz="2000" kern="100" dirty="0">
                  <a:latin typeface="Times New Roman" panose="02020603050405020304" pitchFamily="18" charset="0"/>
                  <a:cs typeface="Times New Roman" panose="02020603050405020304" pitchFamily="18" charset="0"/>
                </a:rPr>
                <a:t>5</a:t>
              </a:r>
              <a:r>
                <a:rPr lang="zh-CN" altLang="en-US" sz="2000" kern="100" dirty="0">
                  <a:latin typeface="Times New Roman" panose="02020603050405020304" pitchFamily="18" charset="0"/>
                  <a:cs typeface="Times New Roman" panose="02020603050405020304" pitchFamily="18" charset="0"/>
                </a:rPr>
                <a:t>共循环</a:t>
              </a:r>
              <a:r>
                <a:rPr lang="en-US" altLang="zh-CN" sz="2000" kern="100" dirty="0">
                  <a:latin typeface="Times New Roman" panose="02020603050405020304" pitchFamily="18" charset="0"/>
                  <a:cs typeface="Times New Roman" panose="02020603050405020304" pitchFamily="18" charset="0"/>
                </a:rPr>
                <a:t>5</a:t>
              </a:r>
              <a:r>
                <a:rPr lang="zh-CN" altLang="en-US" sz="2000" kern="100" dirty="0">
                  <a:latin typeface="Times New Roman" panose="02020603050405020304" pitchFamily="18" charset="0"/>
                  <a:cs typeface="Times New Roman" panose="02020603050405020304" pitchFamily="18" charset="0"/>
                </a:rPr>
                <a:t>次结束。其中：</a:t>
              </a:r>
              <a:endParaRPr lang="en-US" altLang="zh-CN" sz="2000" kern="100" dirty="0">
                <a:latin typeface="Times New Roman" panose="02020603050405020304" pitchFamily="18" charset="0"/>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en-US" altLang="zh-CN" sz="2000" kern="100" dirty="0">
                  <a:latin typeface="Times New Roman" panose="02020603050405020304" pitchFamily="18" charset="0"/>
                  <a:cs typeface="Times New Roman" panose="02020603050405020304" pitchFamily="18" charset="0"/>
                </a:rPr>
                <a:t>for</a:t>
              </a:r>
              <a:r>
                <a:rPr lang="zh-CN" altLang="zh-CN" sz="2000" kern="100" dirty="0">
                  <a:latin typeface="Times New Roman" panose="02020603050405020304" pitchFamily="18" charset="0"/>
                  <a:cs typeface="Times New Roman" panose="02020603050405020304" pitchFamily="18" charset="0"/>
                </a:rPr>
                <a:t>为关键字，表示后面的语句将构成一个</a:t>
              </a:r>
              <a:r>
                <a:rPr lang="en-US" altLang="zh-CN" sz="2000" kern="100" dirty="0">
                  <a:latin typeface="Times New Roman" panose="02020603050405020304" pitchFamily="18" charset="0"/>
                  <a:cs typeface="Times New Roman" panose="02020603050405020304" pitchFamily="18" charset="0"/>
                </a:rPr>
                <a:t>for</a:t>
              </a:r>
              <a:r>
                <a:rPr lang="zh-CN" altLang="zh-CN" sz="2000" kern="100" dirty="0">
                  <a:latin typeface="Times New Roman" panose="02020603050405020304" pitchFamily="18" charset="0"/>
                  <a:cs typeface="Times New Roman" panose="02020603050405020304" pitchFamily="18" charset="0"/>
                </a:rPr>
                <a:t>循环结构；</a:t>
              </a:r>
              <a:endParaRPr lang="en-US" altLang="zh-CN" sz="2000" kern="100" dirty="0">
                <a:latin typeface="Times New Roman" panose="02020603050405020304" pitchFamily="18" charset="0"/>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en-US" altLang="zh-CN" sz="2000" kern="100" dirty="0" err="1">
                  <a:latin typeface="Times New Roman" panose="02020603050405020304" pitchFamily="18" charset="0"/>
                  <a:cs typeface="Times New Roman" panose="02020603050405020304" pitchFamily="18" charset="0"/>
                </a:rPr>
                <a:t>i</a:t>
              </a:r>
              <a:r>
                <a:rPr lang="zh-CN" altLang="zh-CN" sz="2000" kern="100" dirty="0">
                  <a:latin typeface="Times New Roman" panose="02020603050405020304" pitchFamily="18" charset="0"/>
                  <a:cs typeface="Times New Roman" panose="02020603050405020304" pitchFamily="18" charset="0"/>
                </a:rPr>
                <a:t>为循环控制变量，每循环一次</a:t>
              </a:r>
              <a:r>
                <a:rPr lang="en-US" altLang="zh-CN" sz="2000" kern="100" dirty="0" err="1">
                  <a:latin typeface="Times New Roman" panose="02020603050405020304" pitchFamily="18" charset="0"/>
                  <a:cs typeface="Times New Roman" panose="02020603050405020304" pitchFamily="18" charset="0"/>
                </a:rPr>
                <a:t>i</a:t>
              </a:r>
              <a:r>
                <a:rPr lang="zh-CN" altLang="zh-CN" sz="2000" kern="100" dirty="0">
                  <a:latin typeface="Times New Roman" panose="02020603050405020304" pitchFamily="18" charset="0"/>
                  <a:cs typeface="Times New Roman" panose="02020603050405020304" pitchFamily="18" charset="0"/>
                </a:rPr>
                <a:t>的值都会做相应的变化；</a:t>
              </a:r>
              <a:endParaRPr lang="en-US" altLang="zh-CN" sz="2000" kern="100" dirty="0">
                <a:latin typeface="Times New Roman" panose="02020603050405020304" pitchFamily="18" charset="0"/>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en-US" altLang="zh-CN" sz="2000" kern="100" dirty="0">
                  <a:latin typeface="Times New Roman" panose="02020603050405020304" pitchFamily="18" charset="0"/>
                  <a:cs typeface="Times New Roman" panose="02020603050405020304" pitchFamily="18" charset="0"/>
                </a:rPr>
                <a:t>range(1, 6)</a:t>
              </a:r>
              <a:r>
                <a:rPr lang="zh-CN" altLang="zh-CN" sz="2000" kern="100" dirty="0">
                  <a:latin typeface="Times New Roman" panose="02020603050405020304" pitchFamily="18" charset="0"/>
                  <a:cs typeface="Times New Roman" panose="02020603050405020304" pitchFamily="18" charset="0"/>
                </a:rPr>
                <a:t>是一个内置函数，代表</a:t>
              </a:r>
              <a:r>
                <a:rPr lang="en-US" altLang="zh-CN" sz="2000" kern="100" dirty="0" err="1">
                  <a:latin typeface="Times New Roman" panose="02020603050405020304" pitchFamily="18" charset="0"/>
                  <a:cs typeface="Times New Roman" panose="02020603050405020304" pitchFamily="18" charset="0"/>
                </a:rPr>
                <a:t>i</a:t>
              </a:r>
              <a:r>
                <a:rPr lang="zh-CN" altLang="zh-CN" sz="2000" kern="100" dirty="0">
                  <a:latin typeface="Times New Roman" panose="02020603050405020304" pitchFamily="18" charset="0"/>
                  <a:cs typeface="Times New Roman" panose="02020603050405020304" pitchFamily="18" charset="0"/>
                </a:rPr>
                <a:t>从</a:t>
              </a:r>
              <a:r>
                <a:rPr lang="en-US" altLang="zh-CN" sz="2000" kern="100" dirty="0">
                  <a:latin typeface="Times New Roman" panose="02020603050405020304" pitchFamily="18" charset="0"/>
                  <a:cs typeface="Times New Roman" panose="02020603050405020304" pitchFamily="18" charset="0"/>
                </a:rPr>
                <a:t>1</a:t>
              </a:r>
              <a:r>
                <a:rPr lang="zh-CN" altLang="zh-CN" sz="2000" kern="100" dirty="0">
                  <a:latin typeface="Times New Roman" panose="02020603050405020304" pitchFamily="18" charset="0"/>
                  <a:cs typeface="Times New Roman" panose="02020603050405020304" pitchFamily="18" charset="0"/>
                </a:rPr>
                <a:t>到</a:t>
              </a:r>
              <a:r>
                <a:rPr lang="en-US" altLang="zh-CN" sz="2000" kern="100" dirty="0">
                  <a:latin typeface="Times New Roman" panose="02020603050405020304" pitchFamily="18" charset="0"/>
                  <a:cs typeface="Times New Roman" panose="02020603050405020304" pitchFamily="18" charset="0"/>
                </a:rPr>
                <a:t>5</a:t>
              </a:r>
              <a:r>
                <a:rPr lang="zh-CN" altLang="zh-CN" sz="2000" kern="100" dirty="0">
                  <a:latin typeface="Times New Roman" panose="02020603050405020304" pitchFamily="18" charset="0"/>
                  <a:cs typeface="Times New Roman" panose="02020603050405020304" pitchFamily="18" charset="0"/>
                </a:rPr>
                <a:t>依次取值。</a:t>
              </a:r>
              <a:endParaRPr lang="en-US" altLang="zh-CN" sz="2000" kern="100" dirty="0">
                <a:latin typeface="Times New Roman" panose="02020603050405020304" pitchFamily="18" charset="0"/>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zh-CN" sz="2000" kern="100" dirty="0">
                  <a:latin typeface="Times New Roman" panose="02020603050405020304" pitchFamily="18" charset="0"/>
                  <a:cs typeface="Times New Roman" panose="02020603050405020304" pitchFamily="18" charset="0"/>
                </a:rPr>
                <a:t>注意“</a:t>
              </a:r>
              <a:r>
                <a:rPr lang="en-US" altLang="zh-CN" sz="2000" kern="100" dirty="0">
                  <a:latin typeface="Times New Roman" panose="02020603050405020304" pitchFamily="18" charset="0"/>
                  <a:cs typeface="Times New Roman" panose="02020603050405020304" pitchFamily="18" charset="0"/>
                </a:rPr>
                <a:t>for </a:t>
              </a:r>
              <a:r>
                <a:rPr lang="en-US" altLang="zh-CN" sz="2000" kern="100" dirty="0" err="1">
                  <a:latin typeface="Times New Roman" panose="02020603050405020304" pitchFamily="18" charset="0"/>
                  <a:cs typeface="Times New Roman" panose="02020603050405020304" pitchFamily="18" charset="0"/>
                </a:rPr>
                <a:t>i</a:t>
              </a:r>
              <a:r>
                <a:rPr lang="en-US" altLang="zh-CN" sz="2000" kern="100" dirty="0">
                  <a:latin typeface="Times New Roman" panose="02020603050405020304" pitchFamily="18" charset="0"/>
                  <a:cs typeface="Times New Roman" panose="02020603050405020304" pitchFamily="18" charset="0"/>
                </a:rPr>
                <a:t> in range(1,6):</a:t>
              </a:r>
              <a:r>
                <a:rPr lang="zh-CN" altLang="zh-CN" sz="2000" kern="100" dirty="0">
                  <a:latin typeface="Times New Roman" panose="02020603050405020304" pitchFamily="18" charset="0"/>
                  <a:cs typeface="Times New Roman" panose="02020603050405020304" pitchFamily="18" charset="0"/>
                </a:rPr>
                <a:t>”最后有一个冒号，它表示后面具有相同缩进量的语句为</a:t>
              </a:r>
              <a:r>
                <a:rPr lang="en-US" altLang="zh-CN" sz="2000" kern="100" dirty="0">
                  <a:latin typeface="Times New Roman" panose="02020603050405020304" pitchFamily="18" charset="0"/>
                  <a:cs typeface="Times New Roman" panose="02020603050405020304" pitchFamily="18" charset="0"/>
                </a:rPr>
                <a:t>for</a:t>
              </a:r>
              <a:r>
                <a:rPr lang="zh-CN" altLang="zh-CN" sz="2000" kern="100" dirty="0">
                  <a:latin typeface="Times New Roman" panose="02020603050405020304" pitchFamily="18" charset="0"/>
                  <a:cs typeface="Times New Roman" panose="02020603050405020304" pitchFamily="18" charset="0"/>
                </a:rPr>
                <a:t>循环体。</a:t>
              </a:r>
            </a:p>
          </p:txBody>
        </p:sp>
        <p:grpSp>
          <p:nvGrpSpPr>
            <p:cNvPr id="10" name="组合 9"/>
            <p:cNvGrpSpPr/>
            <p:nvPr/>
          </p:nvGrpSpPr>
          <p:grpSpPr>
            <a:xfrm>
              <a:off x="628648" y="797511"/>
              <a:ext cx="7860033" cy="2542889"/>
              <a:chOff x="628648" y="797511"/>
              <a:chExt cx="7860033" cy="2542889"/>
            </a:xfrm>
          </p:grpSpPr>
          <p:sp>
            <p:nvSpPr>
              <p:cNvPr id="7" name="文本框 6"/>
              <p:cNvSpPr txBox="1"/>
              <p:nvPr/>
            </p:nvSpPr>
            <p:spPr>
              <a:xfrm>
                <a:off x="628648" y="797511"/>
                <a:ext cx="7860033" cy="961097"/>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        Python</a:t>
                </a:r>
                <a:r>
                  <a:rPr lang="zh-CN" altLang="en-US" sz="2000" dirty="0">
                    <a:latin typeface="Times New Roman" panose="02020603050405020304" pitchFamily="18" charset="0"/>
                    <a:cs typeface="Times New Roman" panose="02020603050405020304" pitchFamily="18" charset="0"/>
                  </a:rPr>
                  <a:t>中循环控制语句主要有两种</a:t>
                </a:r>
                <a:r>
                  <a:rPr lang="en-US" altLang="zh-CN" sz="2000" dirty="0">
                    <a:latin typeface="Times New Roman" panose="02020603050405020304" pitchFamily="18" charset="0"/>
                    <a:cs typeface="Times New Roman" panose="02020603050405020304" pitchFamily="18" charset="0"/>
                  </a:rPr>
                  <a:t>——</a:t>
                </a:r>
                <a:r>
                  <a:rPr lang="en-US" altLang="zh-CN" sz="2000" b="1" dirty="0">
                    <a:solidFill>
                      <a:srgbClr val="FF0000"/>
                    </a:solidFill>
                    <a:latin typeface="Times New Roman" panose="02020603050405020304" pitchFamily="18" charset="0"/>
                    <a:cs typeface="Times New Roman" panose="02020603050405020304" pitchFamily="18" charset="0"/>
                  </a:rPr>
                  <a:t>for</a:t>
                </a:r>
                <a:r>
                  <a:rPr lang="zh-CN" altLang="en-US" sz="2000" b="1" dirty="0">
                    <a:solidFill>
                      <a:srgbClr val="FF0000"/>
                    </a:solidFill>
                    <a:latin typeface="Times New Roman" panose="02020603050405020304" pitchFamily="18" charset="0"/>
                    <a:cs typeface="Times New Roman" panose="02020603050405020304" pitchFamily="18" charset="0"/>
                  </a:rPr>
                  <a:t>和</a:t>
                </a:r>
                <a:r>
                  <a:rPr lang="en-US" altLang="zh-CN" sz="2000" b="1" dirty="0">
                    <a:solidFill>
                      <a:srgbClr val="FF0000"/>
                    </a:solidFill>
                    <a:latin typeface="Times New Roman" panose="02020603050405020304" pitchFamily="18" charset="0"/>
                    <a:cs typeface="Times New Roman" panose="02020603050405020304" pitchFamily="18" charset="0"/>
                  </a:rPr>
                  <a:t>while</a:t>
                </a:r>
                <a:r>
                  <a:rPr lang="zh-CN" altLang="en-US" sz="2000" b="1" dirty="0">
                    <a:solidFill>
                      <a:srgbClr val="FF0000"/>
                    </a:solidFill>
                    <a:latin typeface="Times New Roman" panose="02020603050405020304" pitchFamily="18" charset="0"/>
                    <a:cs typeface="Times New Roman" panose="02020603050405020304" pitchFamily="18" charset="0"/>
                  </a:rPr>
                  <a:t>循环语句</a:t>
                </a:r>
                <a:r>
                  <a:rPr lang="zh-CN" altLang="en-US" sz="2000" dirty="0">
                    <a:latin typeface="Times New Roman" panose="02020603050405020304" pitchFamily="18" charset="0"/>
                    <a:cs typeface="Times New Roman" panose="02020603050405020304" pitchFamily="18" charset="0"/>
                  </a:rPr>
                  <a:t>，来专门解决需要大量重复运算的问题。</a:t>
                </a:r>
                <a:endParaRPr lang="en-US" altLang="zh-CN" sz="2000" dirty="0">
                  <a:latin typeface="Times New Roman" panose="02020603050405020304" pitchFamily="18" charset="0"/>
                  <a:cs typeface="Times New Roman" panose="02020603050405020304" pitchFamily="18" charset="0"/>
                </a:endParaRPr>
              </a:p>
            </p:txBody>
          </p:sp>
          <p:sp>
            <p:nvSpPr>
              <p:cNvPr id="8" name="文本框 14"/>
              <p:cNvSpPr txBox="1">
                <a:spLocks noChangeArrowheads="1"/>
              </p:cNvSpPr>
              <p:nvPr/>
            </p:nvSpPr>
            <p:spPr bwMode="auto">
              <a:xfrm>
                <a:off x="795089" y="2112236"/>
                <a:ext cx="7633013" cy="1228164"/>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noAutofit/>
              </a:bodyPr>
              <a:lstStyle/>
              <a:p>
                <a:pPr indent="133350" algn="just">
                  <a:lnSpc>
                    <a:spcPct val="150000"/>
                  </a:lnSpc>
                  <a:spcAft>
                    <a:spcPts val="0"/>
                  </a:spcAft>
                </a:pPr>
                <a:r>
                  <a:rPr 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a:t>
                </a:r>
                <a:r>
                  <a:rPr 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循环例子</a:t>
                </a:r>
                <a:r>
                  <a:rPr 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&gt;</a:t>
                </a:r>
                <a:endParaRPr lang="zh-CN" alt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range(1, 6):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print(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输出结果</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12345</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p:cNvSpPr txBox="1"/>
              <p:nvPr/>
            </p:nvSpPr>
            <p:spPr>
              <a:xfrm>
                <a:off x="681228" y="1732778"/>
                <a:ext cx="7686294" cy="40011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      我们从一个很简单的程序来认识</a:t>
                </a:r>
                <a:r>
                  <a:rPr lang="en-US" altLang="zh-CN" sz="2000" dirty="0">
                    <a:latin typeface="Times New Roman" panose="02020603050405020304" pitchFamily="18" charset="0"/>
                    <a:cs typeface="Times New Roman" panose="02020603050405020304" pitchFamily="18" charset="0"/>
                  </a:rPr>
                  <a:t>for</a:t>
                </a:r>
                <a:r>
                  <a:rPr lang="zh-CN" altLang="en-US" sz="2000" dirty="0">
                    <a:latin typeface="Times New Roman" panose="02020603050405020304" pitchFamily="18" charset="0"/>
                    <a:cs typeface="Times New Roman" panose="02020603050405020304" pitchFamily="18" charset="0"/>
                  </a:rPr>
                  <a:t>循环。</a:t>
                </a:r>
                <a:endParaRPr lang="en-US" altLang="zh-CN" sz="2000" dirty="0">
                  <a:latin typeface="Times New Roman" panose="02020603050405020304" pitchFamily="18" charset="0"/>
                  <a:cs typeface="Times New Roman" panose="02020603050405020304" pitchFamily="18" charset="0"/>
                </a:endParaRPr>
              </a:p>
            </p:txBody>
          </p:sp>
        </p:grpSp>
      </p:gr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1.5.2</a:t>
            </a:r>
            <a:r>
              <a:rPr lang="zh-CN" altLang="en-US" dirty="0">
                <a:solidFill>
                  <a:srgbClr val="C00000"/>
                </a:solidFill>
              </a:rPr>
              <a:t>循环控制语句</a:t>
            </a:r>
            <a:r>
              <a:rPr lang="en-US" altLang="zh-CN" dirty="0">
                <a:solidFill>
                  <a:srgbClr val="C00000"/>
                </a:solidFill>
              </a:rPr>
              <a:t>——for</a:t>
            </a:r>
            <a:r>
              <a:rPr lang="zh-CN" altLang="en-US" dirty="0">
                <a:solidFill>
                  <a:srgbClr val="C00000"/>
                </a:solidFill>
              </a:rPr>
              <a:t>循环</a:t>
            </a:r>
          </a:p>
        </p:txBody>
      </p:sp>
      <p:sp>
        <p:nvSpPr>
          <p:cNvPr id="6" name="矩形 5"/>
          <p:cNvSpPr/>
          <p:nvPr/>
        </p:nvSpPr>
        <p:spPr>
          <a:xfrm>
            <a:off x="1267200" y="1419378"/>
            <a:ext cx="9859479" cy="4493025"/>
          </a:xfrm>
          <a:prstGeom prst="rect">
            <a:avLst/>
          </a:prstGeom>
        </p:spPr>
        <p:txBody>
          <a:bodyPr wrap="square">
            <a:spAutoFit/>
          </a:bodyPr>
          <a:lstStyle/>
          <a:p>
            <a:pPr marL="342900" indent="-342900" algn="just">
              <a:lnSpc>
                <a:spcPct val="120000"/>
              </a:lnSpc>
              <a:buClr>
                <a:srgbClr val="FF0000"/>
              </a:buClr>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首先，使用</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内置</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range()</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函数生成了</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12345</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这样一个迭代区域。</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然后，</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循环的控制变量</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遍历</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range</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所产生的迭代值区域。语句</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for i in range(1,6)</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等价于语句</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for i in [1, 2, 3, 4, 5]</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。这就如同把序列中的每个数依次赋值给</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（每循环一次把下一个值赋值给</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p>
          <a:p>
            <a:pPr marL="342900" indent="-342900" algn="just">
              <a:lnSpc>
                <a:spcPct val="120000"/>
              </a:lnSpc>
              <a:buClr>
                <a:srgbClr val="FF0000"/>
              </a:buClr>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最后，执行这个循环体内语句块（本例中是</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print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语句），注意每次循环都要执行一次循环体内语句块。例如，在本例当中：</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lgn="just">
              <a:lnSpc>
                <a:spcPct val="120000"/>
              </a:lnSpc>
              <a:buFont typeface="+mj-ea"/>
              <a:buAutoNum type="circleNumDbPlain"/>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第一次循环</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i = 1</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，执行</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print(i)</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语句就在屏幕上打印了</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（并且会换行，这是</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print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语句决定的，如果不想换行则在</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后面添上“</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,end=''”</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，即“</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print(</a:t>
            </a:r>
            <a:r>
              <a:rPr lang="en-US" altLang="zh-CN" sz="2000" kern="100" dirty="0" err="1">
                <a:latin typeface="微软雅黑" panose="020B0503020204020204" pitchFamily="34" charset="-122"/>
                <a:ea typeface="微软雅黑" panose="020B0503020204020204" pitchFamily="34" charset="-122"/>
                <a:cs typeface="Times New Roman" panose="02020603050405020304" pitchFamily="18" charset="0"/>
              </a:rPr>
              <a:t>i,end</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lgn="just">
              <a:lnSpc>
                <a:spcPct val="120000"/>
              </a:lnSpc>
              <a:buFont typeface="+mj-ea"/>
              <a:buAutoNum type="circleNumDbPlain"/>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第二次循环</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i = 2</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，继续执行</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print(i)</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语句打印出</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并换行；</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914400" lvl="1" indent="-457200" algn="just">
              <a:lnSpc>
                <a:spcPct val="120000"/>
              </a:lnSpc>
              <a:buFont typeface="+mj-ea"/>
              <a:buAutoNum type="circleNumDbPlain"/>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以此类推，直到循环终止，最终打印了循环执行过程中变量</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的所有的数值</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12345</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7" name="文本框 6"/>
          <p:cNvSpPr txBox="1"/>
          <p:nvPr/>
        </p:nvSpPr>
        <p:spPr>
          <a:xfrm>
            <a:off x="1100947" y="926593"/>
            <a:ext cx="7686294" cy="348813"/>
          </a:xfrm>
          <a:prstGeom prst="rect">
            <a:avLst/>
          </a:prstGeom>
          <a:noFill/>
        </p:spPr>
        <p:txBody>
          <a:bodyPr wrap="square" rtlCol="0">
            <a:spAutoFit/>
          </a:bodyPr>
          <a:lstStyle/>
          <a:p>
            <a:pPr algn="just">
              <a:lnSpc>
                <a:spcPts val="2000"/>
              </a:lnSpc>
            </a:pPr>
            <a:r>
              <a:rPr lang="en-US" altLang="zh-CN" sz="2000" b="1" kern="100" dirty="0">
                <a:solidFill>
                  <a:srgbClr val="124ACD"/>
                </a:solidFill>
                <a:latin typeface="Times New Roman" panose="02020603050405020304" pitchFamily="18" charset="0"/>
                <a:cs typeface="Times New Roman" panose="02020603050405020304" pitchFamily="18" charset="0"/>
              </a:rPr>
              <a:t>(1) </a:t>
            </a:r>
            <a:r>
              <a:rPr lang="zh-CN" altLang="en-US" sz="2000" b="1" kern="100" dirty="0">
                <a:solidFill>
                  <a:srgbClr val="124ACD"/>
                </a:solidFill>
                <a:latin typeface="Times New Roman" panose="02020603050405020304" pitchFamily="18" charset="0"/>
                <a:cs typeface="Times New Roman" panose="02020603050405020304" pitchFamily="18" charset="0"/>
              </a:rPr>
              <a:t>上例中</a:t>
            </a:r>
            <a:r>
              <a:rPr lang="en-US" altLang="zh-CN" sz="2000" b="1" kern="100" dirty="0">
                <a:solidFill>
                  <a:srgbClr val="124ACD"/>
                </a:solidFill>
                <a:latin typeface="Times New Roman" panose="02020603050405020304" pitchFamily="18" charset="0"/>
                <a:cs typeface="Times New Roman" panose="02020603050405020304" pitchFamily="18" charset="0"/>
              </a:rPr>
              <a:t>for</a:t>
            </a:r>
            <a:r>
              <a:rPr lang="zh-CN" altLang="en-US" sz="2000" b="1" kern="100" dirty="0">
                <a:solidFill>
                  <a:srgbClr val="124ACD"/>
                </a:solidFill>
                <a:latin typeface="Times New Roman" panose="02020603050405020304" pitchFamily="18" charset="0"/>
                <a:cs typeface="Times New Roman" panose="02020603050405020304" pitchFamily="18" charset="0"/>
              </a:rPr>
              <a:t>循环执行过程</a:t>
            </a:r>
            <a:r>
              <a:rPr lang="en-US" altLang="zh-CN" sz="2000" b="1" kern="100" dirty="0">
                <a:solidFill>
                  <a:srgbClr val="124ACD"/>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1.5.2</a:t>
            </a:r>
            <a:r>
              <a:rPr lang="zh-CN" altLang="en-US" dirty="0">
                <a:solidFill>
                  <a:srgbClr val="C00000"/>
                </a:solidFill>
              </a:rPr>
              <a:t>循环控制语句</a:t>
            </a:r>
            <a:r>
              <a:rPr lang="en-US" altLang="zh-CN" dirty="0">
                <a:solidFill>
                  <a:srgbClr val="C00000"/>
                </a:solidFill>
              </a:rPr>
              <a:t>——for</a:t>
            </a:r>
            <a:r>
              <a:rPr lang="zh-CN" altLang="en-US" dirty="0">
                <a:solidFill>
                  <a:srgbClr val="C00000"/>
                </a:solidFill>
              </a:rPr>
              <a:t>循环</a:t>
            </a:r>
          </a:p>
        </p:txBody>
      </p:sp>
      <p:sp>
        <p:nvSpPr>
          <p:cNvPr id="6" name="矩形 5"/>
          <p:cNvSpPr/>
          <p:nvPr/>
        </p:nvSpPr>
        <p:spPr>
          <a:xfrm>
            <a:off x="1225668" y="1618319"/>
            <a:ext cx="5424513" cy="4654416"/>
          </a:xfrm>
          <a:prstGeom prst="rect">
            <a:avLst/>
          </a:prstGeom>
        </p:spPr>
        <p:txBody>
          <a:bodyPr wrap="square">
            <a:spAutoFit/>
          </a:bodyPr>
          <a:lstStyle/>
          <a:p>
            <a:pPr marL="342900" indent="-342900" algn="just">
              <a:lnSpc>
                <a:spcPct val="150000"/>
              </a:lnSpc>
              <a:buClr>
                <a:srgbClr val="FF0000"/>
              </a:buClr>
              <a:buFont typeface="Arial" panose="020B0604020202020204" pitchFamily="34" charset="0"/>
              <a:buChar char="•"/>
            </a:pPr>
            <a:r>
              <a:rPr lang="zh-CN" altLang="en-US" sz="2000" kern="100" dirty="0">
                <a:latin typeface="Times New Roman" panose="02020603050405020304" pitchFamily="18" charset="0"/>
                <a:cs typeface="Times New Roman" panose="02020603050405020304" pitchFamily="18" charset="0"/>
              </a:rPr>
              <a:t>进入</a:t>
            </a:r>
            <a:r>
              <a:rPr lang="en-US" altLang="zh-CN" sz="2000" kern="100" dirty="0">
                <a:latin typeface="Times New Roman" panose="02020603050405020304" pitchFamily="18" charset="0"/>
                <a:cs typeface="Times New Roman" panose="02020603050405020304" pitchFamily="18" charset="0"/>
              </a:rPr>
              <a:t>for</a:t>
            </a:r>
            <a:r>
              <a:rPr lang="zh-CN" altLang="en-US" sz="2000" kern="100" dirty="0">
                <a:latin typeface="Times New Roman" panose="02020603050405020304" pitchFamily="18" charset="0"/>
                <a:cs typeface="Times New Roman" panose="02020603050405020304" pitchFamily="18" charset="0"/>
              </a:rPr>
              <a:t>循环，首先对</a:t>
            </a:r>
            <a:r>
              <a:rPr lang="en-US" altLang="zh-CN" sz="2000" kern="100" dirty="0">
                <a:latin typeface="Times New Roman" panose="02020603050405020304" pitchFamily="18" charset="0"/>
                <a:cs typeface="Times New Roman" panose="02020603050405020304" pitchFamily="18" charset="0"/>
              </a:rPr>
              <a:t>for</a:t>
            </a:r>
            <a:r>
              <a:rPr lang="zh-CN" altLang="en-US" sz="2000" kern="100" dirty="0">
                <a:latin typeface="Times New Roman" panose="02020603050405020304" pitchFamily="18" charset="0"/>
                <a:cs typeface="Times New Roman" panose="02020603050405020304" pitchFamily="18" charset="0"/>
              </a:rPr>
              <a:t>的初始语句中的</a:t>
            </a:r>
            <a:r>
              <a:rPr lang="en-US" altLang="zh-CN" sz="2000" kern="100" dirty="0">
                <a:latin typeface="Times New Roman" panose="02020603050405020304" pitchFamily="18" charset="0"/>
                <a:cs typeface="Times New Roman" panose="02020603050405020304" pitchFamily="18" charset="0"/>
              </a:rPr>
              <a:t>range</a:t>
            </a:r>
            <a:r>
              <a:rPr lang="zh-CN" altLang="en-US" sz="2000" kern="100" dirty="0">
                <a:latin typeface="Times New Roman" panose="02020603050405020304" pitchFamily="18" charset="0"/>
                <a:cs typeface="Times New Roman" panose="02020603050405020304" pitchFamily="18" charset="0"/>
              </a:rPr>
              <a:t>做创建或者是已有的序列做检查；</a:t>
            </a:r>
            <a:endParaRPr lang="en-US" altLang="zh-CN" sz="2000" kern="100" dirty="0">
              <a:latin typeface="Times New Roman" panose="02020603050405020304" pitchFamily="18" charset="0"/>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en-US" sz="2000" kern="100" dirty="0">
                <a:latin typeface="Times New Roman" panose="02020603050405020304" pitchFamily="18" charset="0"/>
                <a:cs typeface="Times New Roman" panose="02020603050405020304" pitchFamily="18" charset="0"/>
              </a:rPr>
              <a:t>假如不为空，则循环控制变量</a:t>
            </a:r>
            <a:r>
              <a:rPr lang="en-US" altLang="zh-CN" sz="2000" kern="100" dirty="0">
                <a:latin typeface="Times New Roman" panose="02020603050405020304" pitchFamily="18" charset="0"/>
                <a:cs typeface="Times New Roman" panose="02020603050405020304" pitchFamily="18" charset="0"/>
              </a:rPr>
              <a:t>i</a:t>
            </a:r>
            <a:r>
              <a:rPr lang="zh-CN" altLang="en-US" sz="2000" kern="100" dirty="0">
                <a:latin typeface="Times New Roman" panose="02020603050405020304" pitchFamily="18" charset="0"/>
                <a:cs typeface="Times New Roman" panose="02020603050405020304" pitchFamily="18" charset="0"/>
              </a:rPr>
              <a:t>指向第</a:t>
            </a:r>
            <a:r>
              <a:rPr lang="en-US" altLang="zh-CN" sz="2000" kern="100" dirty="0">
                <a:latin typeface="Times New Roman" panose="02020603050405020304" pitchFamily="18" charset="0"/>
                <a:cs typeface="Times New Roman" panose="02020603050405020304" pitchFamily="18" charset="0"/>
              </a:rPr>
              <a:t>0</a:t>
            </a:r>
            <a:r>
              <a:rPr lang="zh-CN" altLang="en-US" sz="2000" kern="100" dirty="0">
                <a:latin typeface="Times New Roman" panose="02020603050405020304" pitchFamily="18" charset="0"/>
                <a:cs typeface="Times New Roman" panose="02020603050405020304" pitchFamily="18" charset="0"/>
              </a:rPr>
              <a:t>个元素，将该元素赋值给循环控制变量并执行</a:t>
            </a:r>
            <a:r>
              <a:rPr lang="en-US" altLang="zh-CN" sz="2000" kern="100" dirty="0">
                <a:latin typeface="Times New Roman" panose="02020603050405020304" pitchFamily="18" charset="0"/>
                <a:cs typeface="Times New Roman" panose="02020603050405020304" pitchFamily="18" charset="0"/>
              </a:rPr>
              <a:t>for</a:t>
            </a:r>
            <a:r>
              <a:rPr lang="zh-CN" altLang="en-US" sz="2000" kern="100" dirty="0">
                <a:latin typeface="Times New Roman" panose="02020603050405020304" pitchFamily="18" charset="0"/>
                <a:cs typeface="Times New Roman" panose="02020603050405020304" pitchFamily="18" charset="0"/>
              </a:rPr>
              <a:t>循环内的语句块；</a:t>
            </a:r>
            <a:endParaRPr lang="en-US" altLang="zh-CN" sz="2000" kern="100" dirty="0">
              <a:latin typeface="Times New Roman" panose="02020603050405020304" pitchFamily="18" charset="0"/>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en-US" sz="2000" kern="100" dirty="0">
                <a:latin typeface="Times New Roman" panose="02020603050405020304" pitchFamily="18" charset="0"/>
                <a:cs typeface="Times New Roman" panose="02020603050405020304" pitchFamily="18" charset="0"/>
              </a:rPr>
              <a:t>执行完语句块后，判断序列中下一个位置有没有元素，若有，则将该元素赋值给循环控制变量</a:t>
            </a:r>
            <a:r>
              <a:rPr lang="en-US" altLang="zh-CN" sz="2000" kern="100" dirty="0">
                <a:latin typeface="Times New Roman" panose="02020603050405020304" pitchFamily="18" charset="0"/>
                <a:cs typeface="Times New Roman" panose="02020603050405020304" pitchFamily="18" charset="0"/>
              </a:rPr>
              <a:t>i</a:t>
            </a:r>
            <a:r>
              <a:rPr lang="zh-CN" altLang="en-US" sz="2000" kern="100" dirty="0">
                <a:latin typeface="Times New Roman" panose="02020603050405020304" pitchFamily="18" charset="0"/>
                <a:cs typeface="Times New Roman" panose="02020603050405020304" pitchFamily="18" charset="0"/>
              </a:rPr>
              <a:t>并继续执行</a:t>
            </a:r>
            <a:r>
              <a:rPr lang="en-US" altLang="zh-CN" sz="2000" kern="100" dirty="0">
                <a:latin typeface="Times New Roman" panose="02020603050405020304" pitchFamily="18" charset="0"/>
                <a:cs typeface="Times New Roman" panose="02020603050405020304" pitchFamily="18" charset="0"/>
              </a:rPr>
              <a:t>for</a:t>
            </a:r>
            <a:r>
              <a:rPr lang="zh-CN" altLang="en-US" sz="2000" kern="100" dirty="0">
                <a:latin typeface="Times New Roman" panose="02020603050405020304" pitchFamily="18" charset="0"/>
                <a:cs typeface="Times New Roman" panose="02020603050405020304" pitchFamily="18" charset="0"/>
              </a:rPr>
              <a:t>循环内语句块；若没有，则结束循环，这种结束方式是</a:t>
            </a:r>
            <a:r>
              <a:rPr lang="en-US" altLang="zh-CN" sz="2000" kern="100" dirty="0">
                <a:latin typeface="Times New Roman" panose="02020603050405020304" pitchFamily="18" charset="0"/>
                <a:cs typeface="Times New Roman" panose="02020603050405020304" pitchFamily="18" charset="0"/>
              </a:rPr>
              <a:t>for</a:t>
            </a:r>
            <a:r>
              <a:rPr lang="zh-CN" altLang="en-US" sz="2000" kern="100" dirty="0">
                <a:latin typeface="Times New Roman" panose="02020603050405020304" pitchFamily="18" charset="0"/>
                <a:cs typeface="Times New Roman" panose="02020603050405020304" pitchFamily="18" charset="0"/>
              </a:rPr>
              <a:t>循环正常结束方式。</a:t>
            </a:r>
            <a:endParaRPr lang="en-US" altLang="zh-CN" sz="2000" kern="100"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412" y="1088737"/>
            <a:ext cx="4201805" cy="518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860783" y="1033177"/>
            <a:ext cx="7686294" cy="348813"/>
          </a:xfrm>
          <a:prstGeom prst="rect">
            <a:avLst/>
          </a:prstGeom>
          <a:noFill/>
        </p:spPr>
        <p:txBody>
          <a:bodyPr wrap="square" rtlCol="0">
            <a:spAutoFit/>
          </a:bodyPr>
          <a:lstStyle/>
          <a:p>
            <a:pPr algn="just">
              <a:lnSpc>
                <a:spcPts val="2000"/>
              </a:lnSpc>
            </a:pPr>
            <a:r>
              <a:rPr lang="zh-CN" altLang="en-US" sz="2000" b="1" kern="100" dirty="0">
                <a:solidFill>
                  <a:srgbClr val="124ACD"/>
                </a:solidFill>
                <a:latin typeface="Times New Roman" panose="02020603050405020304" pitchFamily="18" charset="0"/>
                <a:cs typeface="Times New Roman" panose="02020603050405020304" pitchFamily="18" charset="0"/>
              </a:rPr>
              <a:t>（</a:t>
            </a:r>
            <a:r>
              <a:rPr lang="en-US" altLang="zh-CN" sz="2000" b="1" kern="100" dirty="0">
                <a:solidFill>
                  <a:srgbClr val="124ACD"/>
                </a:solidFill>
                <a:latin typeface="Times New Roman" panose="02020603050405020304" pitchFamily="18" charset="0"/>
                <a:cs typeface="Times New Roman" panose="02020603050405020304" pitchFamily="18" charset="0"/>
              </a:rPr>
              <a:t>2</a:t>
            </a:r>
            <a:r>
              <a:rPr lang="zh-CN" altLang="en-US" sz="2000" b="1" kern="100" dirty="0">
                <a:solidFill>
                  <a:srgbClr val="124ACD"/>
                </a:solidFill>
                <a:latin typeface="Times New Roman" panose="02020603050405020304" pitchFamily="18" charset="0"/>
                <a:cs typeface="Times New Roman" panose="02020603050405020304" pitchFamily="18" charset="0"/>
              </a:rPr>
              <a:t>）</a:t>
            </a:r>
            <a:r>
              <a:rPr lang="en-US" altLang="zh-CN" sz="2000" b="1" kern="100" dirty="0">
                <a:solidFill>
                  <a:srgbClr val="124ACD"/>
                </a:solidFill>
                <a:latin typeface="Times New Roman" panose="02020603050405020304" pitchFamily="18" charset="0"/>
                <a:cs typeface="Times New Roman" panose="02020603050405020304" pitchFamily="18" charset="0"/>
              </a:rPr>
              <a:t>for</a:t>
            </a:r>
            <a:r>
              <a:rPr lang="zh-CN" altLang="en-US" sz="2000" b="1" kern="100" dirty="0">
                <a:solidFill>
                  <a:srgbClr val="124ACD"/>
                </a:solidFill>
                <a:latin typeface="Times New Roman" panose="02020603050405020304" pitchFamily="18" charset="0"/>
                <a:cs typeface="Times New Roman" panose="02020603050405020304" pitchFamily="18" charset="0"/>
              </a:rPr>
              <a:t>循环的一般执行过程：</a:t>
            </a:r>
            <a:endParaRPr lang="en-US" altLang="zh-CN" sz="2000" b="1" kern="100" dirty="0">
              <a:solidFill>
                <a:srgbClr val="124AC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94085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1.5.2</a:t>
            </a:r>
            <a:r>
              <a:rPr lang="zh-CN" altLang="en-US" dirty="0">
                <a:solidFill>
                  <a:srgbClr val="C00000"/>
                </a:solidFill>
              </a:rPr>
              <a:t>循环控制语句</a:t>
            </a:r>
            <a:r>
              <a:rPr lang="en-US" altLang="zh-CN" dirty="0">
                <a:solidFill>
                  <a:srgbClr val="C00000"/>
                </a:solidFill>
              </a:rPr>
              <a:t>——for</a:t>
            </a:r>
            <a:r>
              <a:rPr lang="zh-CN" altLang="en-US" dirty="0">
                <a:solidFill>
                  <a:srgbClr val="C00000"/>
                </a:solidFill>
              </a:rPr>
              <a:t>循环</a:t>
            </a:r>
          </a:p>
        </p:txBody>
      </p:sp>
      <p:grpSp>
        <p:nvGrpSpPr>
          <p:cNvPr id="3" name="组合 2"/>
          <p:cNvGrpSpPr/>
          <p:nvPr/>
        </p:nvGrpSpPr>
        <p:grpSpPr>
          <a:xfrm>
            <a:off x="1288297" y="1258109"/>
            <a:ext cx="9838882" cy="2983765"/>
            <a:chOff x="524316" y="984976"/>
            <a:chExt cx="8061519" cy="2983765"/>
          </a:xfrm>
        </p:grpSpPr>
        <p:sp>
          <p:nvSpPr>
            <p:cNvPr id="6" name="矩形 5"/>
            <p:cNvSpPr/>
            <p:nvPr/>
          </p:nvSpPr>
          <p:spPr>
            <a:xfrm>
              <a:off x="794385" y="1665305"/>
              <a:ext cx="7791450" cy="348813"/>
            </a:xfrm>
            <a:prstGeom prst="rect">
              <a:avLst/>
            </a:prstGeom>
          </p:spPr>
          <p:txBody>
            <a:bodyPr wrap="square">
              <a:spAutoFit/>
            </a:bodyPr>
            <a:lstStyle/>
            <a:p>
              <a:pPr marL="342900" indent="-342900" algn="just">
                <a:lnSpc>
                  <a:spcPts val="2000"/>
                </a:lnSpc>
                <a:buClr>
                  <a:srgbClr val="FF0000"/>
                </a:buClr>
                <a:buFont typeface="Arial" panose="020B0604020202020204" pitchFamily="34" charset="0"/>
                <a:buChar char="•"/>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正常结束</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10"/>
            <p:cNvSpPr txBox="1"/>
            <p:nvPr/>
          </p:nvSpPr>
          <p:spPr>
            <a:xfrm>
              <a:off x="524316" y="984976"/>
              <a:ext cx="7686294" cy="348813"/>
            </a:xfrm>
            <a:prstGeom prst="rect">
              <a:avLst/>
            </a:prstGeom>
            <a:noFill/>
          </p:spPr>
          <p:txBody>
            <a:bodyPr wrap="square" rtlCol="0">
              <a:spAutoFit/>
            </a:bodyPr>
            <a:lstStyle/>
            <a:p>
              <a:pPr algn="just">
                <a:lnSpc>
                  <a:spcPts val="2000"/>
                </a:lnSpc>
              </a:pPr>
              <a:r>
                <a:rPr lang="zh-CN" altLang="en-US"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循环的两种结束方式：</a:t>
              </a:r>
              <a:endParaRPr lang="en-US" altLang="zh-CN"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794385" y="2084123"/>
              <a:ext cx="7791450" cy="1884618"/>
            </a:xfrm>
            <a:prstGeom prst="rect">
              <a:avLst/>
            </a:prstGeom>
          </p:spPr>
          <p:txBody>
            <a:bodyPr wrap="square">
              <a:spAutoFit/>
            </a:bodyPr>
            <a:lstStyle/>
            <a:p>
              <a:pPr marL="342900" indent="-342900" algn="just">
                <a:lnSpc>
                  <a:spcPct val="150000"/>
                </a:lnSpc>
                <a:buClr>
                  <a:srgbClr val="FF0000"/>
                </a:buClr>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在循环执行过程中在循环体内碰到</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break</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语句，则马上中途跳出，结束循环。</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break</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语句通常会出现在</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语句内。当循环体内的</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条件满足时，才会执行</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break</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。为了区别两种结束循环的方式，要在</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语句后面加</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else</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子句。如果正常结束循环，也就是没有碰到</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break</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，则会执行</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else</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语句块。</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313352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1.5.2</a:t>
            </a:r>
            <a:r>
              <a:rPr lang="zh-CN" altLang="en-US" dirty="0">
                <a:solidFill>
                  <a:srgbClr val="C00000"/>
                </a:solidFill>
              </a:rPr>
              <a:t>循环控制语句</a:t>
            </a:r>
            <a:r>
              <a:rPr lang="en-US" altLang="zh-CN" dirty="0">
                <a:solidFill>
                  <a:srgbClr val="C00000"/>
                </a:solidFill>
              </a:rPr>
              <a:t>——for</a:t>
            </a:r>
            <a:r>
              <a:rPr lang="zh-CN" altLang="en-US" dirty="0">
                <a:solidFill>
                  <a:srgbClr val="C00000"/>
                </a:solidFill>
              </a:rPr>
              <a:t>循环</a:t>
            </a:r>
          </a:p>
        </p:txBody>
      </p:sp>
      <p:sp>
        <p:nvSpPr>
          <p:cNvPr id="7" name="文本框 6"/>
          <p:cNvSpPr txBox="1"/>
          <p:nvPr/>
        </p:nvSpPr>
        <p:spPr>
          <a:xfrm>
            <a:off x="1309502" y="1124751"/>
            <a:ext cx="9663298" cy="961097"/>
          </a:xfrm>
          <a:prstGeom prst="rect">
            <a:avLst/>
          </a:prstGeom>
          <a:noFill/>
        </p:spPr>
        <p:txBody>
          <a:bodyPr wrap="square" rtlCol="0">
            <a:spAutoFit/>
          </a:bodyPr>
          <a:lstStyle/>
          <a:p>
            <a:pPr>
              <a:lnSpc>
                <a:spcPct val="150000"/>
              </a:lnSpc>
            </a:pPr>
            <a:r>
              <a:rPr lang="zh-CN" altLang="en-US" sz="2000" b="1" dirty="0">
                <a:solidFill>
                  <a:srgbClr val="124ACD"/>
                </a:solidFill>
                <a:latin typeface="Times New Roman" panose="02020603050405020304" pitchFamily="18" charset="0"/>
                <a:cs typeface="Times New Roman" panose="02020603050405020304" pitchFamily="18" charset="0"/>
              </a:rPr>
              <a:t>（</a:t>
            </a:r>
            <a:r>
              <a:rPr lang="en-US" altLang="zh-CN" sz="2000" b="1" dirty="0">
                <a:solidFill>
                  <a:srgbClr val="124ACD"/>
                </a:solidFill>
                <a:latin typeface="Times New Roman" panose="02020603050405020304" pitchFamily="18" charset="0"/>
                <a:cs typeface="Times New Roman" panose="02020603050405020304" pitchFamily="18" charset="0"/>
              </a:rPr>
              <a:t>4</a:t>
            </a:r>
            <a:r>
              <a:rPr lang="zh-CN" altLang="en-US" sz="2000" b="1" dirty="0">
                <a:solidFill>
                  <a:srgbClr val="124ACD"/>
                </a:solidFill>
                <a:latin typeface="Times New Roman" panose="02020603050405020304" pitchFamily="18" charset="0"/>
                <a:cs typeface="Times New Roman" panose="02020603050405020304" pitchFamily="18" charset="0"/>
              </a:rPr>
              <a:t>）</a:t>
            </a:r>
            <a:r>
              <a:rPr lang="en-US" altLang="zh-CN" sz="2000" b="1" dirty="0">
                <a:solidFill>
                  <a:srgbClr val="124ACD"/>
                </a:solidFill>
                <a:latin typeface="Times New Roman" panose="02020603050405020304" pitchFamily="18" charset="0"/>
                <a:cs typeface="Times New Roman" panose="02020603050405020304" pitchFamily="18" charset="0"/>
              </a:rPr>
              <a:t>for</a:t>
            </a:r>
            <a:r>
              <a:rPr lang="zh-CN" altLang="en-US" sz="2000" b="1" dirty="0">
                <a:solidFill>
                  <a:srgbClr val="124ACD"/>
                </a:solidFill>
                <a:latin typeface="Times New Roman" panose="02020603050405020304" pitchFamily="18" charset="0"/>
                <a:cs typeface="Times New Roman" panose="02020603050405020304" pitchFamily="18" charset="0"/>
              </a:rPr>
              <a:t>循环格式：</a:t>
            </a:r>
            <a:r>
              <a:rPr lang="zh-CN" altLang="en-US" sz="2000" dirty="0">
                <a:latin typeface="Times New Roman" panose="02020603050405020304" pitchFamily="18" charset="0"/>
                <a:cs typeface="Times New Roman" panose="02020603050405020304" pitchFamily="18" charset="0"/>
              </a:rPr>
              <a:t>在</a:t>
            </a: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中</a:t>
            </a:r>
            <a:r>
              <a:rPr lang="en-US" altLang="zh-CN" sz="2000" dirty="0">
                <a:latin typeface="Times New Roman" panose="02020603050405020304" pitchFamily="18" charset="0"/>
                <a:cs typeface="Times New Roman" panose="02020603050405020304" pitchFamily="18" charset="0"/>
              </a:rPr>
              <a:t>for</a:t>
            </a:r>
            <a:r>
              <a:rPr lang="zh-CN" altLang="en-US" sz="2000" dirty="0">
                <a:latin typeface="Times New Roman" panose="02020603050405020304" pitchFamily="18" charset="0"/>
                <a:cs typeface="Times New Roman" panose="02020603050405020304" pitchFamily="18" charset="0"/>
              </a:rPr>
              <a:t>循环的一般格式有两种，分别为：无</a:t>
            </a:r>
            <a:r>
              <a:rPr lang="en-US" altLang="zh-CN" sz="2000" dirty="0">
                <a:latin typeface="Times New Roman" panose="02020603050405020304" pitchFamily="18" charset="0"/>
                <a:cs typeface="Times New Roman" panose="02020603050405020304" pitchFamily="18" charset="0"/>
              </a:rPr>
              <a:t>else</a:t>
            </a:r>
            <a:r>
              <a:rPr lang="zh-CN" altLang="en-US" sz="2000" dirty="0">
                <a:latin typeface="Times New Roman" panose="02020603050405020304" pitchFamily="18" charset="0"/>
                <a:cs typeface="Times New Roman" panose="02020603050405020304" pitchFamily="18" charset="0"/>
              </a:rPr>
              <a:t>子句的</a:t>
            </a:r>
            <a:r>
              <a:rPr lang="en-US" altLang="zh-CN" sz="2000" dirty="0">
                <a:latin typeface="Times New Roman" panose="02020603050405020304" pitchFamily="18" charset="0"/>
                <a:cs typeface="Times New Roman" panose="02020603050405020304" pitchFamily="18" charset="0"/>
              </a:rPr>
              <a:t>for</a:t>
            </a:r>
            <a:r>
              <a:rPr lang="zh-CN" altLang="en-US" sz="2000" dirty="0">
                <a:latin typeface="Times New Roman" panose="02020603050405020304" pitchFamily="18" charset="0"/>
                <a:cs typeface="Times New Roman" panose="02020603050405020304" pitchFamily="18" charset="0"/>
              </a:rPr>
              <a:t>循环和带</a:t>
            </a:r>
            <a:r>
              <a:rPr lang="en-US" altLang="zh-CN" sz="2000" dirty="0">
                <a:latin typeface="Times New Roman" panose="02020603050405020304" pitchFamily="18" charset="0"/>
                <a:cs typeface="Times New Roman" panose="02020603050405020304" pitchFamily="18" charset="0"/>
              </a:rPr>
              <a:t>else</a:t>
            </a:r>
            <a:r>
              <a:rPr lang="zh-CN" altLang="en-US" sz="2000" dirty="0">
                <a:latin typeface="Times New Roman" panose="02020603050405020304" pitchFamily="18" charset="0"/>
                <a:cs typeface="Times New Roman" panose="02020603050405020304" pitchFamily="18" charset="0"/>
              </a:rPr>
              <a:t>子句的</a:t>
            </a:r>
            <a:r>
              <a:rPr lang="en-US" altLang="zh-CN" sz="2000" dirty="0">
                <a:latin typeface="Times New Roman" panose="02020603050405020304" pitchFamily="18" charset="0"/>
                <a:cs typeface="Times New Roman" panose="02020603050405020304" pitchFamily="18" charset="0"/>
              </a:rPr>
              <a:t>for</a:t>
            </a:r>
            <a:r>
              <a:rPr lang="zh-CN" altLang="en-US" sz="2000" dirty="0">
                <a:latin typeface="Times New Roman" panose="02020603050405020304" pitchFamily="18" charset="0"/>
                <a:cs typeface="Times New Roman" panose="02020603050405020304" pitchFamily="18" charset="0"/>
              </a:rPr>
              <a:t>循环格式，如下表所示。</a:t>
            </a:r>
            <a:endParaRPr lang="en-US" altLang="zh-CN" sz="2000" dirty="0">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435531824"/>
              </p:ext>
            </p:extLst>
          </p:nvPr>
        </p:nvGraphicFramePr>
        <p:xfrm>
          <a:off x="2586818" y="2385247"/>
          <a:ext cx="7018363" cy="1907995"/>
        </p:xfrm>
        <a:graphic>
          <a:graphicData uri="http://schemas.openxmlformats.org/drawingml/2006/table">
            <a:tbl>
              <a:tblPr firstRow="1" firstCol="1" bandRow="1">
                <a:tableStyleId>{FABFCF23-3B69-468F-B69F-88F6DE6A72F2}</a:tableStyleId>
              </a:tblPr>
              <a:tblGrid>
                <a:gridCol w="3447251">
                  <a:extLst>
                    <a:ext uri="{9D8B030D-6E8A-4147-A177-3AD203B41FA5}">
                      <a16:colId xmlns:a16="http://schemas.microsoft.com/office/drawing/2014/main" val="20000"/>
                    </a:ext>
                  </a:extLst>
                </a:gridCol>
                <a:gridCol w="3571112">
                  <a:extLst>
                    <a:ext uri="{9D8B030D-6E8A-4147-A177-3AD203B41FA5}">
                      <a16:colId xmlns:a16="http://schemas.microsoft.com/office/drawing/2014/main" val="20001"/>
                    </a:ext>
                  </a:extLst>
                </a:gridCol>
              </a:tblGrid>
              <a:tr h="427488">
                <a:tc>
                  <a:txBody>
                    <a:bodyPr/>
                    <a:lstStyle/>
                    <a:p>
                      <a:pPr algn="ctr">
                        <a:lnSpc>
                          <a:spcPts val="2000"/>
                        </a:lnSpc>
                        <a:spcAft>
                          <a:spcPts val="0"/>
                        </a:spcAft>
                      </a:pPr>
                      <a:r>
                        <a:rPr lang="en-US" sz="1600" kern="100" dirty="0">
                          <a:solidFill>
                            <a:schemeClr val="tx1"/>
                          </a:solidFill>
                          <a:effectLst/>
                        </a:rPr>
                        <a:t>1</a:t>
                      </a:r>
                      <a:r>
                        <a:rPr lang="zh-CN" sz="1600" kern="100" dirty="0">
                          <a:solidFill>
                            <a:schemeClr val="tx1"/>
                          </a:solidFill>
                          <a:effectLst/>
                        </a:rPr>
                        <a:t>、无</a:t>
                      </a:r>
                      <a:r>
                        <a:rPr lang="en-US" sz="1600" kern="100" dirty="0">
                          <a:solidFill>
                            <a:schemeClr val="tx1"/>
                          </a:solidFill>
                          <a:effectLst/>
                        </a:rPr>
                        <a:t>else</a:t>
                      </a:r>
                      <a:r>
                        <a:rPr lang="zh-CN" sz="1600" kern="100" dirty="0">
                          <a:solidFill>
                            <a:schemeClr val="tx1"/>
                          </a:solidFill>
                          <a:effectLst/>
                        </a:rPr>
                        <a:t>子句格式：</a:t>
                      </a:r>
                      <a:endParaRPr lang="zh-CN" sz="1600" kern="100" dirty="0">
                        <a:solidFill>
                          <a:schemeClr val="tx1"/>
                        </a:solidFill>
                        <a:effectLst/>
                        <a:latin typeface="Calibri" panose="020F05020202040A0204" pitchFamily="34" charset="0"/>
                        <a:ea typeface="宋体" panose="02010600030101010101" pitchFamily="2" charset="-122"/>
                        <a:cs typeface="Times New Roman" panose="02020603050405020304" pitchFamily="18" charset="0"/>
                      </a:endParaRPr>
                    </a:p>
                  </a:txBody>
                  <a:tcPr marL="68580" marR="68580" marT="0" marB="0" anchor="ctr">
                    <a:solidFill>
                      <a:srgbClr val="FFC000"/>
                    </a:solidFill>
                  </a:tcPr>
                </a:tc>
                <a:tc>
                  <a:txBody>
                    <a:bodyPr/>
                    <a:lstStyle/>
                    <a:p>
                      <a:pPr algn="ctr">
                        <a:lnSpc>
                          <a:spcPts val="2000"/>
                        </a:lnSpc>
                        <a:spcAft>
                          <a:spcPts val="0"/>
                        </a:spcAft>
                      </a:pPr>
                      <a:r>
                        <a:rPr lang="en-US" sz="1600" kern="100" dirty="0">
                          <a:solidFill>
                            <a:schemeClr val="tx1"/>
                          </a:solidFill>
                          <a:effectLst/>
                        </a:rPr>
                        <a:t>2</a:t>
                      </a:r>
                      <a:r>
                        <a:rPr lang="zh-CN" sz="1600" kern="100" dirty="0">
                          <a:solidFill>
                            <a:schemeClr val="tx1"/>
                          </a:solidFill>
                          <a:effectLst/>
                        </a:rPr>
                        <a:t>、带</a:t>
                      </a:r>
                      <a:r>
                        <a:rPr lang="en-US" sz="1600" kern="100" dirty="0">
                          <a:solidFill>
                            <a:schemeClr val="tx1"/>
                          </a:solidFill>
                          <a:effectLst/>
                        </a:rPr>
                        <a:t>else</a:t>
                      </a:r>
                      <a:r>
                        <a:rPr lang="zh-CN" sz="1600" kern="100" dirty="0">
                          <a:solidFill>
                            <a:schemeClr val="tx1"/>
                          </a:solidFill>
                          <a:effectLst/>
                        </a:rPr>
                        <a:t>子句格式：</a:t>
                      </a:r>
                      <a:endParaRPr lang="zh-CN" sz="1600" kern="100" dirty="0">
                        <a:solidFill>
                          <a:schemeClr val="tx1"/>
                        </a:solidFill>
                        <a:effectLst/>
                        <a:latin typeface="Calibri" panose="020F05020202040A0204" pitchFamily="34" charset="0"/>
                        <a:ea typeface="宋体" panose="02010600030101010101" pitchFamily="2" charset="-122"/>
                        <a:cs typeface="Times New Roman" panose="02020603050405020304" pitchFamily="18" charset="0"/>
                      </a:endParaRPr>
                    </a:p>
                  </a:txBody>
                  <a:tcPr marL="68580" marR="68580" marT="0" marB="0" anchor="ctr">
                    <a:solidFill>
                      <a:srgbClr val="FFC000"/>
                    </a:solidFill>
                  </a:tcPr>
                </a:tc>
                <a:extLst>
                  <a:ext uri="{0D108BD9-81ED-4DB2-BD59-A6C34878D82A}">
                    <a16:rowId xmlns:a16="http://schemas.microsoft.com/office/drawing/2014/main" val="10000"/>
                  </a:ext>
                </a:extLst>
              </a:tr>
              <a:tr h="1480507">
                <a:tc>
                  <a:txBody>
                    <a:bodyPr/>
                    <a:lstStyle/>
                    <a:p>
                      <a:pPr indent="266700" algn="l">
                        <a:lnSpc>
                          <a:spcPts val="2000"/>
                        </a:lnSpc>
                        <a:spcAft>
                          <a:spcPts val="0"/>
                        </a:spcAft>
                      </a:pPr>
                      <a:r>
                        <a:rPr lang="en-US" sz="1600" b="0" kern="100" dirty="0">
                          <a:effectLst/>
                        </a:rPr>
                        <a:t>for &lt;</a:t>
                      </a:r>
                      <a:r>
                        <a:rPr lang="zh-CN" sz="1600" b="0" kern="100" dirty="0">
                          <a:effectLst/>
                        </a:rPr>
                        <a:t>控制变量</a:t>
                      </a:r>
                      <a:r>
                        <a:rPr lang="en-US" sz="1600" b="0" kern="100" dirty="0">
                          <a:effectLst/>
                        </a:rPr>
                        <a:t>&gt; in &lt;</a:t>
                      </a:r>
                      <a:r>
                        <a:rPr lang="zh-CN" sz="1600" b="0" kern="100" dirty="0">
                          <a:effectLst/>
                        </a:rPr>
                        <a:t>序列</a:t>
                      </a:r>
                      <a:r>
                        <a:rPr lang="en-US" sz="1600" b="0" kern="100" dirty="0">
                          <a:effectLst/>
                        </a:rPr>
                        <a:t>&gt;: </a:t>
                      </a:r>
                      <a:endParaRPr lang="zh-CN" sz="1600" b="0" kern="100" dirty="0">
                        <a:effectLst/>
                      </a:endParaRPr>
                    </a:p>
                    <a:p>
                      <a:pPr indent="306070" algn="l">
                        <a:lnSpc>
                          <a:spcPts val="2000"/>
                        </a:lnSpc>
                        <a:spcAft>
                          <a:spcPts val="0"/>
                        </a:spcAft>
                      </a:pPr>
                      <a:r>
                        <a:rPr lang="en-US" sz="1600" b="0" kern="100" dirty="0">
                          <a:effectLst/>
                        </a:rPr>
                        <a:t>	&lt;</a:t>
                      </a:r>
                      <a:r>
                        <a:rPr lang="zh-CN" sz="1600" b="0" kern="100" dirty="0">
                          <a:effectLst/>
                        </a:rPr>
                        <a:t>循环体</a:t>
                      </a:r>
                      <a:r>
                        <a:rPr lang="en-US" sz="1600" b="0" kern="100" dirty="0">
                          <a:effectLst/>
                        </a:rPr>
                        <a:t>&gt;</a:t>
                      </a:r>
                      <a:endParaRPr lang="zh-CN" sz="1600" b="0" kern="100" dirty="0">
                        <a:effectLst/>
                        <a:latin typeface="Calibri" panose="020F05020202040A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l">
                        <a:lnSpc>
                          <a:spcPts val="2000"/>
                        </a:lnSpc>
                        <a:spcAft>
                          <a:spcPts val="0"/>
                        </a:spcAft>
                      </a:pPr>
                      <a:r>
                        <a:rPr lang="en-US" sz="1600" b="0" kern="100" dirty="0">
                          <a:effectLst/>
                        </a:rPr>
                        <a:t>for &lt;</a:t>
                      </a:r>
                      <a:r>
                        <a:rPr lang="zh-CN" sz="1600" b="0" kern="100" dirty="0">
                          <a:effectLst/>
                        </a:rPr>
                        <a:t>控制变量</a:t>
                      </a:r>
                      <a:r>
                        <a:rPr lang="en-US" sz="1600" b="0" kern="100" dirty="0">
                          <a:effectLst/>
                        </a:rPr>
                        <a:t>&gt;in &lt;</a:t>
                      </a:r>
                      <a:r>
                        <a:rPr lang="zh-CN" sz="1600" b="0" kern="100" dirty="0">
                          <a:effectLst/>
                        </a:rPr>
                        <a:t>序列</a:t>
                      </a:r>
                      <a:r>
                        <a:rPr lang="en-US" sz="1600" b="0" kern="100" dirty="0">
                          <a:effectLst/>
                        </a:rPr>
                        <a:t>&gt;:</a:t>
                      </a:r>
                      <a:endParaRPr lang="zh-CN" sz="1600" b="0" kern="100" dirty="0">
                        <a:effectLst/>
                      </a:endParaRPr>
                    </a:p>
                    <a:p>
                      <a:pPr indent="266700" algn="l">
                        <a:lnSpc>
                          <a:spcPts val="2000"/>
                        </a:lnSpc>
                        <a:spcAft>
                          <a:spcPts val="0"/>
                        </a:spcAft>
                      </a:pPr>
                      <a:r>
                        <a:rPr lang="en-US" sz="1600" b="0" kern="100" dirty="0">
                          <a:effectLst/>
                        </a:rPr>
                        <a:t>	 &lt;</a:t>
                      </a:r>
                      <a:r>
                        <a:rPr lang="zh-CN" sz="1600" b="0" kern="100" dirty="0">
                          <a:effectLst/>
                        </a:rPr>
                        <a:t>循环体</a:t>
                      </a:r>
                      <a:r>
                        <a:rPr lang="en-US" sz="1600" b="0" kern="100" dirty="0">
                          <a:effectLst/>
                        </a:rPr>
                        <a:t>&gt;</a:t>
                      </a:r>
                    </a:p>
                    <a:p>
                      <a:pPr indent="266700" algn="l">
                        <a:lnSpc>
                          <a:spcPts val="2000"/>
                        </a:lnSpc>
                        <a:spcAft>
                          <a:spcPts val="0"/>
                        </a:spcAft>
                      </a:pPr>
                      <a:r>
                        <a:rPr lang="en-US" sz="1600" b="0" kern="100" dirty="0">
                          <a:effectLst/>
                        </a:rPr>
                        <a:t>else:</a:t>
                      </a:r>
                      <a:endParaRPr lang="zh-CN" sz="1600" b="0" kern="100" dirty="0">
                        <a:effectLst/>
                      </a:endParaRPr>
                    </a:p>
                    <a:p>
                      <a:pPr indent="266700" algn="l">
                        <a:lnSpc>
                          <a:spcPts val="2000"/>
                        </a:lnSpc>
                        <a:spcAft>
                          <a:spcPts val="0"/>
                        </a:spcAft>
                      </a:pPr>
                      <a:r>
                        <a:rPr lang="en-US" sz="1600" b="0" kern="100" dirty="0">
                          <a:effectLst/>
                        </a:rPr>
                        <a:t>     &lt;</a:t>
                      </a:r>
                      <a:r>
                        <a:rPr lang="zh-CN" sz="1600" b="0" kern="100" dirty="0">
                          <a:effectLst/>
                        </a:rPr>
                        <a:t>语句块</a:t>
                      </a:r>
                      <a:r>
                        <a:rPr lang="en-US" sz="1600" b="0" kern="100" dirty="0">
                          <a:effectLst/>
                        </a:rPr>
                        <a:t>&gt;</a:t>
                      </a:r>
                      <a:endParaRPr lang="zh-CN" sz="1600" b="0" kern="100" dirty="0">
                        <a:effectLst/>
                        <a:latin typeface="Calibri" panose="020F05020202040A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
        <p:nvSpPr>
          <p:cNvPr id="10" name="矩形 9"/>
          <p:cNvSpPr/>
          <p:nvPr/>
        </p:nvSpPr>
        <p:spPr>
          <a:xfrm>
            <a:off x="1309502" y="4592641"/>
            <a:ext cx="9663298" cy="1422762"/>
          </a:xfrm>
          <a:prstGeom prst="rect">
            <a:avLst/>
          </a:prstGeom>
        </p:spPr>
        <p:txBody>
          <a:bodyPr wrap="square">
            <a:spAutoFit/>
          </a:bodyPr>
          <a:lstStyle/>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注意，无论有没有</a:t>
            </a:r>
            <a:r>
              <a:rPr lang="en-US" altLang="zh-CN" sz="2000" dirty="0">
                <a:latin typeface="Times New Roman" panose="02020603050405020304" pitchFamily="18" charset="0"/>
                <a:cs typeface="Times New Roman" panose="02020603050405020304" pitchFamily="18" charset="0"/>
              </a:rPr>
              <a:t>else</a:t>
            </a:r>
            <a:r>
              <a:rPr lang="zh-CN" altLang="en-US" sz="2000" dirty="0">
                <a:latin typeface="Times New Roman" panose="02020603050405020304" pitchFamily="18" charset="0"/>
                <a:cs typeface="Times New Roman" panose="02020603050405020304" pitchFamily="18" charset="0"/>
              </a:rPr>
              <a:t>子句在</a:t>
            </a:r>
            <a:r>
              <a:rPr lang="en-US" altLang="zh-CN" sz="2000" dirty="0">
                <a:latin typeface="Times New Roman" panose="02020603050405020304" pitchFamily="18" charset="0"/>
                <a:cs typeface="Times New Roman" panose="02020603050405020304" pitchFamily="18" charset="0"/>
              </a:rPr>
              <a:t>for</a:t>
            </a:r>
            <a:r>
              <a:rPr lang="zh-CN" altLang="en-US" sz="2000" dirty="0">
                <a:latin typeface="Times New Roman" panose="02020603050405020304" pitchFamily="18" charset="0"/>
                <a:cs typeface="Times New Roman" panose="02020603050405020304" pitchFamily="18" charset="0"/>
              </a:rPr>
              <a:t>循环后面，在</a:t>
            </a:r>
            <a:r>
              <a:rPr lang="en-US" altLang="zh-CN" sz="2000" dirty="0">
                <a:latin typeface="Times New Roman" panose="02020603050405020304" pitchFamily="18" charset="0"/>
                <a:cs typeface="Times New Roman" panose="02020603050405020304" pitchFamily="18" charset="0"/>
              </a:rPr>
              <a:t>for</a:t>
            </a:r>
            <a:r>
              <a:rPr lang="zh-CN" altLang="en-US" sz="2000" dirty="0">
                <a:latin typeface="Times New Roman" panose="02020603050405020304" pitchFamily="18" charset="0"/>
                <a:cs typeface="Times New Roman" panose="02020603050405020304" pitchFamily="18" charset="0"/>
              </a:rPr>
              <a:t>循环体内都可能有</a:t>
            </a:r>
            <a:r>
              <a:rPr lang="en-US" altLang="zh-CN" sz="2000" dirty="0">
                <a:latin typeface="Times New Roman" panose="02020603050405020304" pitchFamily="18" charset="0"/>
                <a:cs typeface="Times New Roman" panose="02020603050405020304" pitchFamily="18" charset="0"/>
              </a:rPr>
              <a:t>break</a:t>
            </a:r>
            <a:r>
              <a:rPr lang="zh-CN" altLang="en-US" sz="2000" dirty="0">
                <a:latin typeface="Times New Roman" panose="02020603050405020304" pitchFamily="18" charset="0"/>
                <a:cs typeface="Times New Roman" panose="02020603050405020304" pitchFamily="18" charset="0"/>
              </a:rPr>
              <a:t>语句。但是如果</a:t>
            </a:r>
            <a:r>
              <a:rPr lang="en-US" altLang="zh-CN" sz="2000" dirty="0">
                <a:latin typeface="Times New Roman" panose="02020603050405020304" pitchFamily="18" charset="0"/>
                <a:cs typeface="Times New Roman" panose="02020603050405020304" pitchFamily="18" charset="0"/>
              </a:rPr>
              <a:t>for</a:t>
            </a:r>
            <a:r>
              <a:rPr lang="zh-CN" altLang="en-US" sz="2000" dirty="0">
                <a:latin typeface="Times New Roman" panose="02020603050405020304" pitchFamily="18" charset="0"/>
                <a:cs typeface="Times New Roman" panose="02020603050405020304" pitchFamily="18" charset="0"/>
              </a:rPr>
              <a:t>循环后面有</a:t>
            </a:r>
            <a:r>
              <a:rPr lang="en-US" altLang="zh-CN" sz="2000" dirty="0">
                <a:latin typeface="Times New Roman" panose="02020603050405020304" pitchFamily="18" charset="0"/>
                <a:cs typeface="Times New Roman" panose="02020603050405020304" pitchFamily="18" charset="0"/>
              </a:rPr>
              <a:t>else</a:t>
            </a:r>
            <a:r>
              <a:rPr lang="zh-CN" altLang="en-US" sz="2000" dirty="0">
                <a:latin typeface="Times New Roman" panose="02020603050405020304" pitchFamily="18" charset="0"/>
                <a:cs typeface="Times New Roman" panose="02020603050405020304" pitchFamily="18" charset="0"/>
              </a:rPr>
              <a:t>子句，而循环体内没有</a:t>
            </a:r>
            <a:r>
              <a:rPr lang="en-US" altLang="zh-CN" sz="2000" dirty="0">
                <a:latin typeface="Times New Roman" panose="02020603050405020304" pitchFamily="18" charset="0"/>
                <a:cs typeface="Times New Roman" panose="02020603050405020304" pitchFamily="18" charset="0"/>
              </a:rPr>
              <a:t>break</a:t>
            </a:r>
            <a:r>
              <a:rPr lang="zh-CN" altLang="en-US" sz="2000" dirty="0">
                <a:latin typeface="Times New Roman" panose="02020603050405020304" pitchFamily="18" charset="0"/>
                <a:cs typeface="Times New Roman" panose="02020603050405020304" pitchFamily="18" charset="0"/>
              </a:rPr>
              <a:t>语句，就不太正常了，因为</a:t>
            </a:r>
            <a:r>
              <a:rPr lang="en-US" altLang="zh-CN" sz="2000" dirty="0">
                <a:latin typeface="Times New Roman" panose="02020603050405020304" pitchFamily="18" charset="0"/>
                <a:cs typeface="Times New Roman" panose="02020603050405020304" pitchFamily="18" charset="0"/>
              </a:rPr>
              <a:t>else</a:t>
            </a:r>
            <a:r>
              <a:rPr lang="zh-CN" altLang="en-US" sz="2000" dirty="0">
                <a:latin typeface="Times New Roman" panose="02020603050405020304" pitchFamily="18" charset="0"/>
                <a:cs typeface="Times New Roman" panose="02020603050405020304" pitchFamily="18" charset="0"/>
              </a:rPr>
              <a:t>语句块一定会被执行。</a:t>
            </a:r>
          </a:p>
        </p:txBody>
      </p:sp>
    </p:spTree>
    <p:extLst>
      <p:ext uri="{BB962C8B-B14F-4D97-AF65-F5344CB8AC3E}">
        <p14:creationId xmlns:p14="http://schemas.microsoft.com/office/powerpoint/2010/main" val="377017331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1.5.2</a:t>
            </a:r>
            <a:r>
              <a:rPr lang="zh-CN" altLang="en-US" dirty="0">
                <a:solidFill>
                  <a:srgbClr val="C00000"/>
                </a:solidFill>
              </a:rPr>
              <a:t>循环控制语句</a:t>
            </a:r>
            <a:r>
              <a:rPr lang="en-US" altLang="zh-CN" dirty="0">
                <a:solidFill>
                  <a:srgbClr val="C00000"/>
                </a:solidFill>
              </a:rPr>
              <a:t>——for</a:t>
            </a:r>
            <a:r>
              <a:rPr lang="zh-CN" altLang="en-US" dirty="0">
                <a:solidFill>
                  <a:srgbClr val="C00000"/>
                </a:solidFill>
              </a:rPr>
              <a:t>循环</a:t>
            </a:r>
          </a:p>
        </p:txBody>
      </p:sp>
      <p:sp>
        <p:nvSpPr>
          <p:cNvPr id="7" name="文本框 6"/>
          <p:cNvSpPr txBox="1"/>
          <p:nvPr/>
        </p:nvSpPr>
        <p:spPr>
          <a:xfrm>
            <a:off x="1083871" y="977022"/>
            <a:ext cx="7686294" cy="400110"/>
          </a:xfrm>
          <a:prstGeom prst="rect">
            <a:avLst/>
          </a:prstGeom>
          <a:noFill/>
        </p:spPr>
        <p:txBody>
          <a:bodyPr wrap="square" rtlCol="0">
            <a:spAutoFit/>
          </a:bodyPr>
          <a:lstStyle/>
          <a:p>
            <a:r>
              <a:rPr lang="zh-CN" altLang="en-US" sz="2000" b="1" dirty="0">
                <a:solidFill>
                  <a:srgbClr val="124ACD"/>
                </a:solidFill>
                <a:latin typeface="Times New Roman" panose="02020603050405020304" pitchFamily="18" charset="0"/>
                <a:cs typeface="Times New Roman" panose="02020603050405020304" pitchFamily="18" charset="0"/>
              </a:rPr>
              <a:t>对</a:t>
            </a:r>
            <a:r>
              <a:rPr lang="en-US" altLang="zh-CN" sz="2000" b="1" dirty="0">
                <a:solidFill>
                  <a:srgbClr val="124ACD"/>
                </a:solidFill>
                <a:latin typeface="Times New Roman" panose="02020603050405020304" pitchFamily="18" charset="0"/>
                <a:cs typeface="Times New Roman" panose="02020603050405020304" pitchFamily="18" charset="0"/>
              </a:rPr>
              <a:t>range()</a:t>
            </a:r>
            <a:r>
              <a:rPr lang="zh-CN" altLang="en-US" sz="2000" b="1" dirty="0">
                <a:solidFill>
                  <a:srgbClr val="124ACD"/>
                </a:solidFill>
                <a:latin typeface="Times New Roman" panose="02020603050405020304" pitchFamily="18" charset="0"/>
                <a:cs typeface="Times New Roman" panose="02020603050405020304" pitchFamily="18" charset="0"/>
              </a:rPr>
              <a:t>讨论</a:t>
            </a:r>
            <a:endParaRPr lang="en-US" altLang="zh-CN" sz="2000" b="1" dirty="0">
              <a:solidFill>
                <a:srgbClr val="124ACD"/>
              </a:solidFill>
              <a:latin typeface="Times New Roman" panose="02020603050405020304" pitchFamily="18" charset="0"/>
              <a:cs typeface="Times New Roman" panose="02020603050405020304" pitchFamily="18" charset="0"/>
            </a:endParaRPr>
          </a:p>
        </p:txBody>
      </p:sp>
      <p:grpSp>
        <p:nvGrpSpPr>
          <p:cNvPr id="16" name="组合 15">
            <a:extLst>
              <a:ext uri="{FF2B5EF4-FFF2-40B4-BE49-F238E27FC236}">
                <a16:creationId xmlns:a16="http://schemas.microsoft.com/office/drawing/2014/main" id="{EB97EE9D-CFEB-47F0-91D8-D6304C0444E3}"/>
              </a:ext>
            </a:extLst>
          </p:cNvPr>
          <p:cNvGrpSpPr/>
          <p:nvPr/>
        </p:nvGrpSpPr>
        <p:grpSpPr>
          <a:xfrm>
            <a:off x="1285751" y="1268880"/>
            <a:ext cx="9591044" cy="2278598"/>
            <a:chOff x="628650" y="1354846"/>
            <a:chExt cx="7917147" cy="2278598"/>
          </a:xfrm>
        </p:grpSpPr>
        <p:sp>
          <p:nvSpPr>
            <p:cNvPr id="17" name="矩形 16">
              <a:extLst>
                <a:ext uri="{FF2B5EF4-FFF2-40B4-BE49-F238E27FC236}">
                  <a16:creationId xmlns:a16="http://schemas.microsoft.com/office/drawing/2014/main" id="{B47176FE-C787-420C-97B9-ED363E64E591}"/>
                </a:ext>
              </a:extLst>
            </p:cNvPr>
            <p:cNvSpPr/>
            <p:nvPr/>
          </p:nvSpPr>
          <p:spPr>
            <a:xfrm>
              <a:off x="628650" y="1354846"/>
              <a:ext cx="7813875" cy="1422762"/>
            </a:xfrm>
            <a:prstGeom prst="rect">
              <a:avLst/>
            </a:prstGeom>
          </p:spPr>
          <p:txBody>
            <a:bodyPr wrap="square">
              <a:spAutoFit/>
            </a:bodyPr>
            <a:lstStyle/>
            <a:p>
              <a:pPr marL="342900" indent="-342900" algn="just">
                <a:lnSpc>
                  <a:spcPct val="150000"/>
                </a:lnSpc>
                <a:buClr>
                  <a:srgbClr val="FF0000"/>
                </a:buClr>
                <a:buFont typeface="Arial" panose="020B0604020202020204" pitchFamily="34" charset="0"/>
                <a:buChar char="•"/>
              </a:pPr>
              <a:r>
                <a:rPr lang="zh-CN" altLang="en-US" sz="2000" kern="100" dirty="0">
                  <a:latin typeface="Times New Roman" panose="02020603050405020304" pitchFamily="18" charset="0"/>
                  <a:cs typeface="Times New Roman" panose="02020603050405020304" pitchFamily="18" charset="0"/>
                </a:rPr>
                <a:t>函数</a:t>
              </a:r>
              <a:r>
                <a:rPr lang="en-US" altLang="zh-CN" sz="2000" kern="100" dirty="0">
                  <a:latin typeface="Times New Roman" panose="02020603050405020304" pitchFamily="18" charset="0"/>
                  <a:cs typeface="Times New Roman" panose="02020603050405020304" pitchFamily="18" charset="0"/>
                </a:rPr>
                <a:t>range(m, n, step)</a:t>
              </a:r>
              <a:r>
                <a:rPr lang="zh-CN" altLang="en-US" sz="2000" kern="100" dirty="0">
                  <a:latin typeface="Times New Roman" panose="02020603050405020304" pitchFamily="18" charset="0"/>
                  <a:cs typeface="Times New Roman" panose="02020603050405020304" pitchFamily="18" charset="0"/>
                </a:rPr>
                <a:t> ：起始值</a:t>
              </a:r>
              <a:r>
                <a:rPr lang="en-US" altLang="zh-CN" sz="2000" kern="100" dirty="0">
                  <a:latin typeface="Times New Roman" panose="02020603050405020304" pitchFamily="18" charset="0"/>
                  <a:cs typeface="Times New Roman" panose="02020603050405020304" pitchFamily="18" charset="0"/>
                </a:rPr>
                <a:t>m</a:t>
              </a:r>
              <a:r>
                <a:rPr lang="zh-CN" altLang="en-US" sz="2000" kern="100" dirty="0">
                  <a:latin typeface="Times New Roman" panose="02020603050405020304" pitchFamily="18" charset="0"/>
                  <a:cs typeface="Times New Roman" panose="02020603050405020304" pitchFamily="18" charset="0"/>
                </a:rPr>
                <a:t>（包括</a:t>
              </a:r>
              <a:r>
                <a:rPr lang="en-US" altLang="zh-CN" sz="2000" kern="100" dirty="0">
                  <a:latin typeface="Times New Roman" panose="02020603050405020304" pitchFamily="18" charset="0"/>
                  <a:cs typeface="Times New Roman" panose="02020603050405020304" pitchFamily="18" charset="0"/>
                </a:rPr>
                <a:t>m</a:t>
              </a:r>
              <a:r>
                <a:rPr lang="zh-CN" altLang="en-US" sz="2000" kern="100" dirty="0">
                  <a:latin typeface="Times New Roman" panose="02020603050405020304" pitchFamily="18" charset="0"/>
                  <a:cs typeface="Times New Roman" panose="02020603050405020304" pitchFamily="18" charset="0"/>
                </a:rPr>
                <a:t>），终止值 </a:t>
              </a:r>
              <a:r>
                <a:rPr lang="en-US" altLang="zh-CN" sz="2000" kern="100" dirty="0">
                  <a:latin typeface="Times New Roman" panose="02020603050405020304" pitchFamily="18" charset="0"/>
                  <a:cs typeface="Times New Roman" panose="02020603050405020304" pitchFamily="18" charset="0"/>
                </a:rPr>
                <a:t>n</a:t>
              </a:r>
              <a:r>
                <a:rPr lang="zh-CN" altLang="en-US" sz="2000" kern="100" dirty="0">
                  <a:latin typeface="Times New Roman" panose="02020603050405020304" pitchFamily="18" charset="0"/>
                  <a:cs typeface="Times New Roman" panose="02020603050405020304" pitchFamily="18" charset="0"/>
                </a:rPr>
                <a:t>（不包括</a:t>
              </a:r>
              <a:r>
                <a:rPr lang="en-US" altLang="zh-CN" sz="2000" kern="100" dirty="0">
                  <a:latin typeface="Times New Roman" panose="02020603050405020304" pitchFamily="18" charset="0"/>
                  <a:cs typeface="Times New Roman" panose="02020603050405020304" pitchFamily="18" charset="0"/>
                </a:rPr>
                <a:t>n</a:t>
              </a:r>
              <a:r>
                <a:rPr lang="zh-CN" altLang="en-US" sz="2000" kern="100" dirty="0">
                  <a:latin typeface="Times New Roman" panose="02020603050405020304" pitchFamily="18" charset="0"/>
                  <a:cs typeface="Times New Roman" panose="02020603050405020304" pitchFamily="18" charset="0"/>
                </a:rPr>
                <a:t>），步长</a:t>
              </a:r>
              <a:r>
                <a:rPr lang="en-US" altLang="zh-CN" sz="2000" kern="100" dirty="0">
                  <a:latin typeface="Times New Roman" panose="02020603050405020304" pitchFamily="18" charset="0"/>
                  <a:cs typeface="Times New Roman" panose="02020603050405020304" pitchFamily="18" charset="0"/>
                </a:rPr>
                <a:t>step</a:t>
              </a:r>
              <a:r>
                <a:rPr lang="zh-CN" altLang="en-US" sz="2000" kern="100" dirty="0">
                  <a:latin typeface="Times New Roman" panose="02020603050405020304" pitchFamily="18" charset="0"/>
                  <a:cs typeface="Times New Roman" panose="02020603050405020304" pitchFamily="18" charset="0"/>
                </a:rPr>
                <a:t>（相邻两个整数之间的间隔）。执行</a:t>
              </a:r>
              <a:r>
                <a:rPr lang="en-US" altLang="zh-CN" sz="2000" kern="100" dirty="0">
                  <a:latin typeface="Times New Roman" panose="02020603050405020304" pitchFamily="18" charset="0"/>
                  <a:cs typeface="Times New Roman" panose="02020603050405020304" pitchFamily="18" charset="0"/>
                </a:rPr>
                <a:t>range(</a:t>
              </a:r>
              <a:r>
                <a:rPr lang="en-US" altLang="zh-CN" sz="2000" kern="100" dirty="0" err="1">
                  <a:latin typeface="Times New Roman" panose="02020603050405020304" pitchFamily="18" charset="0"/>
                  <a:cs typeface="Times New Roman" panose="02020603050405020304" pitchFamily="18" charset="0"/>
                </a:rPr>
                <a:t>m,n,step</a:t>
              </a:r>
              <a:r>
                <a:rPr lang="en-US" altLang="zh-CN" sz="2000"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返回一个从</a:t>
              </a:r>
              <a:r>
                <a:rPr lang="en-US" altLang="zh-CN" sz="2000" kern="100" dirty="0">
                  <a:latin typeface="Times New Roman" panose="02020603050405020304" pitchFamily="18" charset="0"/>
                  <a:cs typeface="Times New Roman" panose="02020603050405020304" pitchFamily="18" charset="0"/>
                </a:rPr>
                <a:t>m</a:t>
              </a:r>
              <a:r>
                <a:rPr lang="zh-CN" altLang="en-US" sz="2000" kern="100" dirty="0">
                  <a:latin typeface="Times New Roman" panose="02020603050405020304" pitchFamily="18" charset="0"/>
                  <a:cs typeface="Times New Roman" panose="02020603050405020304" pitchFamily="18" charset="0"/>
                </a:rPr>
                <a:t>开始到</a:t>
              </a:r>
              <a:r>
                <a:rPr lang="en-US" altLang="zh-CN" sz="2000" kern="100" dirty="0">
                  <a:latin typeface="Times New Roman" panose="02020603050405020304" pitchFamily="18" charset="0"/>
                  <a:cs typeface="Times New Roman" panose="02020603050405020304" pitchFamily="18" charset="0"/>
                </a:rPr>
                <a:t>n-1</a:t>
              </a:r>
              <a:r>
                <a:rPr lang="zh-CN" altLang="en-US" sz="2000" kern="100" dirty="0">
                  <a:latin typeface="Times New Roman" panose="02020603050405020304" pitchFamily="18" charset="0"/>
                  <a:cs typeface="Times New Roman" panose="02020603050405020304" pitchFamily="18" charset="0"/>
                </a:rPr>
                <a:t>为止的步长为</a:t>
              </a:r>
              <a:r>
                <a:rPr lang="en-US" altLang="zh-CN" sz="2000" kern="100" dirty="0">
                  <a:latin typeface="Times New Roman" panose="02020603050405020304" pitchFamily="18" charset="0"/>
                  <a:cs typeface="Times New Roman" panose="02020603050405020304" pitchFamily="18" charset="0"/>
                </a:rPr>
                <a:t>step</a:t>
              </a:r>
              <a:r>
                <a:rPr lang="zh-CN" altLang="en-US" sz="2000" kern="100" dirty="0">
                  <a:latin typeface="Times New Roman" panose="02020603050405020304" pitchFamily="18" charset="0"/>
                  <a:cs typeface="Times New Roman" panose="02020603050405020304" pitchFamily="18" charset="0"/>
                </a:rPr>
                <a:t>的整数顺序。</a:t>
              </a:r>
              <a:endParaRPr lang="en-US" altLang="zh-CN" sz="2000" kern="100" dirty="0">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8F1E09C4-7052-450C-B89E-42B3045196F7}"/>
                </a:ext>
              </a:extLst>
            </p:cNvPr>
            <p:cNvSpPr/>
            <p:nvPr/>
          </p:nvSpPr>
          <p:spPr>
            <a:xfrm>
              <a:off x="859503" y="2759230"/>
              <a:ext cx="7686294" cy="874214"/>
            </a:xfrm>
            <a:prstGeom prst="rect">
              <a:avLst/>
            </a:prstGeom>
          </p:spPr>
          <p:txBody>
            <a:bodyPr wrap="square">
              <a:spAutoFit/>
            </a:bodyPr>
            <a:lstStyle/>
            <a:p>
              <a:pPr algn="just">
                <a:lnSpc>
                  <a:spcPct val="150000"/>
                </a:lnSpc>
              </a:pPr>
              <a:r>
                <a:rPr lang="zh-CN" altLang="en-US" kern="100" dirty="0">
                  <a:latin typeface="Times New Roman" panose="02020603050405020304" pitchFamily="18" charset="0"/>
                  <a:cs typeface="Times New Roman" panose="02020603050405020304" pitchFamily="18" charset="0"/>
                </a:rPr>
                <a:t>        例如</a:t>
              </a:r>
              <a:r>
                <a:rPr lang="en-US" altLang="zh-CN" kern="100" dirty="0">
                  <a:latin typeface="Times New Roman" panose="02020603050405020304" pitchFamily="18" charset="0"/>
                  <a:cs typeface="Times New Roman" panose="02020603050405020304" pitchFamily="18" charset="0"/>
                </a:rPr>
                <a:t>range(3,8,2)</a:t>
              </a:r>
              <a:r>
                <a:rPr lang="zh-CN" altLang="en-US" kern="100" dirty="0">
                  <a:latin typeface="Times New Roman" panose="02020603050405020304" pitchFamily="18" charset="0"/>
                  <a:cs typeface="Times New Roman" panose="02020603050405020304" pitchFamily="18" charset="0"/>
                </a:rPr>
                <a:t>依次返回</a:t>
              </a:r>
              <a:r>
                <a:rPr lang="en-US" altLang="zh-CN" kern="100" dirty="0">
                  <a:latin typeface="Times New Roman" panose="02020603050405020304" pitchFamily="18" charset="0"/>
                  <a:cs typeface="Times New Roman" panose="02020603050405020304" pitchFamily="18" charset="0"/>
                </a:rPr>
                <a:t>3,5,7</a:t>
              </a:r>
              <a:r>
                <a:rPr lang="zh-CN" altLang="en-US"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range(3,9,2)</a:t>
              </a:r>
              <a:r>
                <a:rPr lang="zh-CN" altLang="en-US" kern="100" dirty="0">
                  <a:latin typeface="Times New Roman" panose="02020603050405020304" pitchFamily="18" charset="0"/>
                  <a:cs typeface="Times New Roman" panose="02020603050405020304" pitchFamily="18" charset="0"/>
                </a:rPr>
                <a:t>，依次产生</a:t>
              </a:r>
              <a:r>
                <a:rPr lang="en-US" altLang="zh-CN" kern="100" dirty="0">
                  <a:latin typeface="Times New Roman" panose="02020603050405020304" pitchFamily="18" charset="0"/>
                  <a:cs typeface="Times New Roman" panose="02020603050405020304" pitchFamily="18" charset="0"/>
                </a:rPr>
                <a:t>3,5,7</a:t>
              </a:r>
              <a:r>
                <a:rPr lang="zh-CN" altLang="en-US" kern="100" dirty="0">
                  <a:latin typeface="Times New Roman" panose="02020603050405020304" pitchFamily="18" charset="0"/>
                  <a:cs typeface="Times New Roman" panose="02020603050405020304" pitchFamily="18" charset="0"/>
                </a:rPr>
                <a:t>。注意，最后一个值必须要小于终止值，所以</a:t>
              </a:r>
              <a:r>
                <a:rPr lang="en-US" altLang="zh-CN" kern="100" dirty="0">
                  <a:latin typeface="Times New Roman" panose="02020603050405020304" pitchFamily="18" charset="0"/>
                  <a:cs typeface="Times New Roman" panose="02020603050405020304" pitchFamily="18" charset="0"/>
                </a:rPr>
                <a:t>range(3,9,2)</a:t>
              </a:r>
              <a:r>
                <a:rPr lang="zh-CN" altLang="en-US" kern="100" dirty="0">
                  <a:latin typeface="Times New Roman" panose="02020603050405020304" pitchFamily="18" charset="0"/>
                  <a:cs typeface="Times New Roman" panose="02020603050405020304" pitchFamily="18" charset="0"/>
                </a:rPr>
                <a:t>的最后值是</a:t>
              </a:r>
              <a:r>
                <a:rPr lang="en-US" altLang="zh-CN" kern="100" dirty="0">
                  <a:latin typeface="Times New Roman" panose="02020603050405020304" pitchFamily="18" charset="0"/>
                  <a:cs typeface="Times New Roman" panose="02020603050405020304" pitchFamily="18" charset="0"/>
                </a:rPr>
                <a:t>7</a:t>
              </a:r>
              <a:r>
                <a:rPr lang="zh-CN" altLang="en-US" kern="100" dirty="0">
                  <a:latin typeface="Times New Roman" panose="02020603050405020304" pitchFamily="18" charset="0"/>
                  <a:cs typeface="Times New Roman" panose="02020603050405020304" pitchFamily="18" charset="0"/>
                </a:rPr>
                <a:t>而不是</a:t>
              </a:r>
              <a:r>
                <a:rPr lang="en-US" altLang="zh-CN" kern="100" dirty="0">
                  <a:latin typeface="Times New Roman" panose="02020603050405020304" pitchFamily="18" charset="0"/>
                  <a:cs typeface="Times New Roman" panose="02020603050405020304" pitchFamily="18" charset="0"/>
                </a:rPr>
                <a:t>9</a:t>
              </a:r>
              <a:r>
                <a:rPr lang="zh-CN" altLang="en-US" kern="100" dirty="0">
                  <a:latin typeface="Times New Roman" panose="02020603050405020304" pitchFamily="18" charset="0"/>
                  <a:cs typeface="Times New Roman" panose="02020603050405020304" pitchFamily="18" charset="0"/>
                </a:rPr>
                <a:t>。</a:t>
              </a:r>
              <a:endParaRPr lang="en-US" altLang="zh-CN" kern="100" dirty="0">
                <a:latin typeface="Times New Roman" panose="02020603050405020304" pitchFamily="18" charset="0"/>
                <a:cs typeface="Times New Roman" panose="02020603050405020304" pitchFamily="18" charset="0"/>
              </a:endParaRPr>
            </a:p>
          </p:txBody>
        </p:sp>
      </p:grpSp>
      <p:grpSp>
        <p:nvGrpSpPr>
          <p:cNvPr id="19" name="组合 18">
            <a:extLst>
              <a:ext uri="{FF2B5EF4-FFF2-40B4-BE49-F238E27FC236}">
                <a16:creationId xmlns:a16="http://schemas.microsoft.com/office/drawing/2014/main" id="{679CA3C2-FC96-4599-ABB4-2A7A4A944512}"/>
              </a:ext>
            </a:extLst>
          </p:cNvPr>
          <p:cNvGrpSpPr/>
          <p:nvPr/>
        </p:nvGrpSpPr>
        <p:grpSpPr>
          <a:xfrm>
            <a:off x="1285751" y="3675603"/>
            <a:ext cx="9465938" cy="1223444"/>
            <a:chOff x="628650" y="3057284"/>
            <a:chExt cx="7920291" cy="1223444"/>
          </a:xfrm>
        </p:grpSpPr>
        <p:sp>
          <p:nvSpPr>
            <p:cNvPr id="20" name="矩形 19">
              <a:extLst>
                <a:ext uri="{FF2B5EF4-FFF2-40B4-BE49-F238E27FC236}">
                  <a16:creationId xmlns:a16="http://schemas.microsoft.com/office/drawing/2014/main" id="{E8394E69-000B-4FD4-A693-5D1E479CABE3}"/>
                </a:ext>
              </a:extLst>
            </p:cNvPr>
            <p:cNvSpPr/>
            <p:nvPr/>
          </p:nvSpPr>
          <p:spPr>
            <a:xfrm>
              <a:off x="628650" y="3057284"/>
              <a:ext cx="7686294" cy="348813"/>
            </a:xfrm>
            <a:prstGeom prst="rect">
              <a:avLst/>
            </a:prstGeom>
          </p:spPr>
          <p:txBody>
            <a:bodyPr wrap="square">
              <a:spAutoFit/>
            </a:bodyPr>
            <a:lstStyle/>
            <a:p>
              <a:pPr marL="342900" indent="-342900" algn="just">
                <a:lnSpc>
                  <a:spcPts val="2000"/>
                </a:lnSpc>
                <a:buClr>
                  <a:srgbClr val="FF0000"/>
                </a:buClr>
                <a:buFont typeface="Arial" panose="020B0604020202020204" pitchFamily="34" charset="0"/>
                <a:buChar char="•"/>
              </a:pPr>
              <a:r>
                <a:rPr lang="zh-CN" altLang="en-US" sz="2000" kern="100" dirty="0">
                  <a:latin typeface="Times New Roman" panose="02020603050405020304" pitchFamily="18" charset="0"/>
                  <a:cs typeface="Times New Roman" panose="02020603050405020304" pitchFamily="18" charset="0"/>
                </a:rPr>
                <a:t>函数</a:t>
              </a:r>
              <a:r>
                <a:rPr lang="en-US" altLang="zh-CN" sz="2000" kern="100" dirty="0">
                  <a:latin typeface="Times New Roman" panose="02020603050405020304" pitchFamily="18" charset="0"/>
                  <a:cs typeface="Times New Roman" panose="02020603050405020304" pitchFamily="18" charset="0"/>
                </a:rPr>
                <a:t>range(</a:t>
              </a:r>
              <a:r>
                <a:rPr lang="en-US" altLang="zh-CN" sz="2000" kern="100" dirty="0" err="1">
                  <a:latin typeface="Times New Roman" panose="02020603050405020304" pitchFamily="18" charset="0"/>
                  <a:cs typeface="Times New Roman" panose="02020603050405020304" pitchFamily="18" charset="0"/>
                </a:rPr>
                <a:t>m,n</a:t>
              </a:r>
              <a:r>
                <a:rPr lang="en-US" altLang="zh-CN" sz="2000"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：省略</a:t>
              </a:r>
              <a:r>
                <a:rPr lang="en-US" altLang="zh-CN" sz="2000" kern="100" dirty="0">
                  <a:latin typeface="Times New Roman" panose="02020603050405020304" pitchFamily="18" charset="0"/>
                  <a:cs typeface="Times New Roman" panose="02020603050405020304" pitchFamily="18" charset="0"/>
                </a:rPr>
                <a:t>step</a:t>
              </a:r>
              <a:r>
                <a:rPr lang="zh-CN" altLang="en-US" sz="2000" kern="100" dirty="0">
                  <a:latin typeface="Times New Roman" panose="02020603050405020304" pitchFamily="18" charset="0"/>
                  <a:cs typeface="Times New Roman" panose="02020603050405020304" pitchFamily="18" charset="0"/>
                </a:rPr>
                <a:t>，则默认步长为</a:t>
              </a:r>
              <a:r>
                <a:rPr lang="en-US" altLang="zh-CN" sz="2000" kern="100" dirty="0">
                  <a:latin typeface="Times New Roman" panose="02020603050405020304" pitchFamily="18" charset="0"/>
                  <a:cs typeface="Times New Roman" panose="02020603050405020304" pitchFamily="18" charset="0"/>
                </a:rPr>
                <a:t>1</a:t>
              </a:r>
              <a:r>
                <a:rPr lang="zh-CN" altLang="en-US" sz="2000" kern="100" dirty="0">
                  <a:latin typeface="Times New Roman" panose="02020603050405020304" pitchFamily="18" charset="0"/>
                  <a:cs typeface="Times New Roman" panose="02020603050405020304" pitchFamily="18" charset="0"/>
                </a:rPr>
                <a:t>。</a:t>
              </a:r>
              <a:endParaRPr lang="en-US" altLang="zh-CN" sz="2000" kern="100"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A19CF5A6-5125-48BF-B7E2-326356CD59E2}"/>
                </a:ext>
              </a:extLst>
            </p:cNvPr>
            <p:cNvSpPr/>
            <p:nvPr/>
          </p:nvSpPr>
          <p:spPr>
            <a:xfrm>
              <a:off x="862647" y="3406514"/>
              <a:ext cx="7686294" cy="874214"/>
            </a:xfrm>
            <a:prstGeom prst="rect">
              <a:avLst/>
            </a:prstGeom>
          </p:spPr>
          <p:txBody>
            <a:bodyPr wrap="square">
              <a:spAutoFit/>
            </a:bodyPr>
            <a:lstStyle/>
            <a:p>
              <a:pPr algn="just">
                <a:lnSpc>
                  <a:spcPct val="150000"/>
                </a:lnSpc>
              </a:pPr>
              <a:r>
                <a:rPr lang="zh-CN" altLang="en-US" kern="100" dirty="0">
                  <a:latin typeface="Times New Roman" panose="02020603050405020304" pitchFamily="18" charset="0"/>
                  <a:cs typeface="Times New Roman" panose="02020603050405020304" pitchFamily="18" charset="0"/>
                </a:rPr>
                <a:t>        例如</a:t>
              </a:r>
              <a:r>
                <a:rPr lang="en-US" altLang="zh-CN" kern="100" dirty="0">
                  <a:latin typeface="Times New Roman" panose="02020603050405020304" pitchFamily="18" charset="0"/>
                  <a:cs typeface="Times New Roman" panose="02020603050405020304" pitchFamily="18" charset="0"/>
                </a:rPr>
                <a:t>range(2,5)</a:t>
              </a:r>
              <a:r>
                <a:rPr lang="zh-CN" altLang="en-US" kern="100" dirty="0">
                  <a:latin typeface="Times New Roman" panose="02020603050405020304" pitchFamily="18" charset="0"/>
                  <a:cs typeface="Times New Roman" panose="02020603050405020304" pitchFamily="18" charset="0"/>
                </a:rPr>
                <a:t>则依次返回</a:t>
              </a:r>
              <a:r>
                <a:rPr lang="en-US" altLang="zh-CN" kern="100" dirty="0">
                  <a:latin typeface="Times New Roman" panose="02020603050405020304" pitchFamily="18" charset="0"/>
                  <a:cs typeface="Times New Roman" panose="02020603050405020304" pitchFamily="18" charset="0"/>
                </a:rPr>
                <a:t>2,3,4</a:t>
              </a:r>
              <a:r>
                <a:rPr lang="zh-CN" altLang="en-US" kern="100" dirty="0">
                  <a:latin typeface="Times New Roman" panose="02020603050405020304" pitchFamily="18" charset="0"/>
                  <a:cs typeface="Times New Roman" panose="02020603050405020304" pitchFamily="18" charset="0"/>
                </a:rPr>
                <a:t>。如果同时省略起始值</a:t>
              </a:r>
              <a:r>
                <a:rPr lang="en-US" altLang="zh-CN" kern="100" dirty="0">
                  <a:latin typeface="Times New Roman" panose="02020603050405020304" pitchFamily="18" charset="0"/>
                  <a:cs typeface="Times New Roman" panose="02020603050405020304" pitchFamily="18" charset="0"/>
                </a:rPr>
                <a:t>m</a:t>
              </a:r>
              <a:r>
                <a:rPr lang="zh-CN" altLang="en-US" kern="100" dirty="0">
                  <a:latin typeface="Times New Roman" panose="02020603050405020304" pitchFamily="18" charset="0"/>
                  <a:cs typeface="Times New Roman" panose="02020603050405020304" pitchFamily="18" charset="0"/>
                </a:rPr>
                <a:t>和步长</a:t>
              </a:r>
              <a:r>
                <a:rPr lang="en-US" altLang="zh-CN" kern="100" dirty="0">
                  <a:latin typeface="Times New Roman" panose="02020603050405020304" pitchFamily="18" charset="0"/>
                  <a:cs typeface="Times New Roman" panose="02020603050405020304" pitchFamily="18" charset="0"/>
                </a:rPr>
                <a:t>step</a:t>
              </a:r>
              <a:r>
                <a:rPr lang="zh-CN" altLang="en-US" kern="100" dirty="0">
                  <a:latin typeface="Times New Roman" panose="02020603050405020304" pitchFamily="18" charset="0"/>
                  <a:cs typeface="Times New Roman" panose="02020603050405020304" pitchFamily="18" charset="0"/>
                </a:rPr>
                <a:t>，即</a:t>
              </a:r>
              <a:r>
                <a:rPr lang="en-US" altLang="zh-CN" kern="100" dirty="0">
                  <a:latin typeface="Times New Roman" panose="02020603050405020304" pitchFamily="18" charset="0"/>
                  <a:cs typeface="Times New Roman" panose="02020603050405020304" pitchFamily="18" charset="0"/>
                </a:rPr>
                <a:t>range</a:t>
              </a:r>
              <a:r>
                <a:rPr lang="zh-CN" altLang="en-US" kern="100" dirty="0">
                  <a:latin typeface="Times New Roman" panose="02020603050405020304" pitchFamily="18" charset="0"/>
                  <a:cs typeface="Times New Roman" panose="02020603050405020304" pitchFamily="18" charset="0"/>
                </a:rPr>
                <a:t>中只有一个参数时，则会默认起始值为</a:t>
              </a:r>
              <a:r>
                <a:rPr lang="en-US" altLang="zh-CN" kern="100" dirty="0">
                  <a:latin typeface="Times New Roman" panose="02020603050405020304" pitchFamily="18" charset="0"/>
                  <a:cs typeface="Times New Roman" panose="02020603050405020304" pitchFamily="18" charset="0"/>
                </a:rPr>
                <a:t>0</a:t>
              </a:r>
              <a:r>
                <a:rPr lang="zh-CN" altLang="en-US" kern="100" dirty="0">
                  <a:latin typeface="Times New Roman" panose="02020603050405020304" pitchFamily="18" charset="0"/>
                  <a:cs typeface="Times New Roman" panose="02020603050405020304" pitchFamily="18" charset="0"/>
                </a:rPr>
                <a:t>，步长为</a:t>
              </a:r>
              <a:r>
                <a:rPr lang="en-US" altLang="zh-CN" kern="100" dirty="0">
                  <a:latin typeface="Times New Roman" panose="02020603050405020304" pitchFamily="18" charset="0"/>
                  <a:cs typeface="Times New Roman" panose="02020603050405020304" pitchFamily="18" charset="0"/>
                </a:rPr>
                <a:t>1</a:t>
              </a:r>
              <a:r>
                <a:rPr lang="zh-CN" altLang="en-US" kern="100" dirty="0">
                  <a:latin typeface="Times New Roman" panose="02020603050405020304" pitchFamily="18" charset="0"/>
                  <a:cs typeface="Times New Roman" panose="02020603050405020304" pitchFamily="18" charset="0"/>
                </a:rPr>
                <a:t>。例如</a:t>
              </a:r>
              <a:r>
                <a:rPr lang="en-US" altLang="zh-CN" kern="100" dirty="0">
                  <a:latin typeface="Times New Roman" panose="02020603050405020304" pitchFamily="18" charset="0"/>
                  <a:cs typeface="Times New Roman" panose="02020603050405020304" pitchFamily="18" charset="0"/>
                </a:rPr>
                <a:t>range(5)</a:t>
              </a:r>
              <a:r>
                <a:rPr lang="zh-CN" altLang="en-US" kern="100" dirty="0">
                  <a:latin typeface="Times New Roman" panose="02020603050405020304" pitchFamily="18" charset="0"/>
                  <a:cs typeface="Times New Roman" panose="02020603050405020304" pitchFamily="18" charset="0"/>
                </a:rPr>
                <a:t>将依次返回</a:t>
              </a:r>
              <a:r>
                <a:rPr lang="en-US" altLang="zh-CN" kern="100" dirty="0">
                  <a:latin typeface="Times New Roman" panose="02020603050405020304" pitchFamily="18" charset="0"/>
                  <a:cs typeface="Times New Roman" panose="02020603050405020304" pitchFamily="18" charset="0"/>
                </a:rPr>
                <a:t>0,1,2,3,4</a:t>
              </a:r>
              <a:r>
                <a:rPr lang="zh-CN" altLang="en-US" kern="100" dirty="0">
                  <a:latin typeface="Times New Roman" panose="02020603050405020304" pitchFamily="18" charset="0"/>
                  <a:cs typeface="Times New Roman" panose="02020603050405020304" pitchFamily="18" charset="0"/>
                </a:rPr>
                <a:t>。</a:t>
              </a:r>
              <a:endParaRPr lang="en-US" altLang="zh-CN" kern="100" dirty="0">
                <a:latin typeface="Times New Roman" panose="02020603050405020304" pitchFamily="18" charset="0"/>
                <a:cs typeface="Times New Roman" panose="02020603050405020304" pitchFamily="18" charset="0"/>
              </a:endParaRPr>
            </a:p>
          </p:txBody>
        </p:sp>
      </p:grpSp>
      <p:grpSp>
        <p:nvGrpSpPr>
          <p:cNvPr id="22" name="组合 21">
            <a:extLst>
              <a:ext uri="{FF2B5EF4-FFF2-40B4-BE49-F238E27FC236}">
                <a16:creationId xmlns:a16="http://schemas.microsoft.com/office/drawing/2014/main" id="{F39213AE-6E72-4EDC-A5C7-7D730D575DF8}"/>
              </a:ext>
            </a:extLst>
          </p:cNvPr>
          <p:cNvGrpSpPr/>
          <p:nvPr/>
        </p:nvGrpSpPr>
        <p:grpSpPr>
          <a:xfrm>
            <a:off x="1285751" y="5166340"/>
            <a:ext cx="9948305" cy="1213841"/>
            <a:chOff x="728852" y="4647474"/>
            <a:chExt cx="9948305" cy="1213841"/>
          </a:xfrm>
        </p:grpSpPr>
        <p:sp>
          <p:nvSpPr>
            <p:cNvPr id="23" name="矩形 22">
              <a:extLst>
                <a:ext uri="{FF2B5EF4-FFF2-40B4-BE49-F238E27FC236}">
                  <a16:creationId xmlns:a16="http://schemas.microsoft.com/office/drawing/2014/main" id="{B218DB1F-58AD-4FB1-B53C-28E66FCAF657}"/>
                </a:ext>
              </a:extLst>
            </p:cNvPr>
            <p:cNvSpPr/>
            <p:nvPr/>
          </p:nvSpPr>
          <p:spPr>
            <a:xfrm>
              <a:off x="728852" y="4647474"/>
              <a:ext cx="9948305" cy="348813"/>
            </a:xfrm>
            <a:prstGeom prst="rect">
              <a:avLst/>
            </a:prstGeom>
          </p:spPr>
          <p:txBody>
            <a:bodyPr wrap="square">
              <a:spAutoFit/>
            </a:bodyPr>
            <a:lstStyle/>
            <a:p>
              <a:pPr marL="342900" indent="-342900" algn="just">
                <a:lnSpc>
                  <a:spcPts val="2000"/>
                </a:lnSpc>
                <a:buClr>
                  <a:srgbClr val="FF0000"/>
                </a:buClr>
                <a:buFont typeface="Arial" panose="020B0604020202020204" pitchFamily="34" charset="0"/>
                <a:buChar char="•"/>
              </a:pPr>
              <a:r>
                <a:rPr lang="zh-CN" altLang="en-US" sz="2000" kern="100" dirty="0">
                  <a:latin typeface="Times New Roman" panose="02020603050405020304" pitchFamily="18" charset="0"/>
                  <a:cs typeface="Times New Roman" panose="02020603050405020304" pitchFamily="18" charset="0"/>
                </a:rPr>
                <a:t>步长</a:t>
              </a:r>
              <a:r>
                <a:rPr lang="en-US" altLang="zh-CN" sz="2000" kern="100" dirty="0">
                  <a:latin typeface="Times New Roman" panose="02020603050405020304" pitchFamily="18" charset="0"/>
                  <a:cs typeface="Times New Roman" panose="02020603050405020304" pitchFamily="18" charset="0"/>
                </a:rPr>
                <a:t>step</a:t>
              </a:r>
              <a:r>
                <a:rPr lang="zh-CN" altLang="en-US" sz="2000" kern="100" dirty="0">
                  <a:latin typeface="Times New Roman" panose="02020603050405020304" pitchFamily="18" charset="0"/>
                  <a:cs typeface="Times New Roman" panose="02020603050405020304" pitchFamily="18" charset="0"/>
                </a:rPr>
                <a:t>可以为负数，但是当</a:t>
              </a:r>
              <a:r>
                <a:rPr lang="en-US" altLang="zh-CN" sz="2000" kern="100" dirty="0">
                  <a:latin typeface="Times New Roman" panose="02020603050405020304" pitchFamily="18" charset="0"/>
                  <a:cs typeface="Times New Roman" panose="02020603050405020304" pitchFamily="18" charset="0"/>
                </a:rPr>
                <a:t>step</a:t>
              </a:r>
              <a:r>
                <a:rPr lang="zh-CN" altLang="en-US" sz="2000" kern="100" dirty="0">
                  <a:latin typeface="Times New Roman" panose="02020603050405020304" pitchFamily="18" charset="0"/>
                  <a:cs typeface="Times New Roman" panose="02020603050405020304" pitchFamily="18" charset="0"/>
                </a:rPr>
                <a:t>为负数时，产生的最后一个值要大于终止值</a:t>
              </a:r>
              <a:r>
                <a:rPr lang="en-US" altLang="zh-CN" sz="2000" kern="100" dirty="0">
                  <a:latin typeface="Times New Roman" panose="02020603050405020304" pitchFamily="18" charset="0"/>
                  <a:cs typeface="Times New Roman" panose="02020603050405020304" pitchFamily="18" charset="0"/>
                </a:rPr>
                <a:t>n</a:t>
              </a:r>
              <a:r>
                <a:rPr lang="zh-CN" altLang="en-US" sz="2000" kern="100" dirty="0">
                  <a:latin typeface="Times New Roman" panose="02020603050405020304" pitchFamily="18" charset="0"/>
                  <a:cs typeface="Times New Roman" panose="02020603050405020304" pitchFamily="18" charset="0"/>
                </a:rPr>
                <a:t>。</a:t>
              </a:r>
            </a:p>
          </p:txBody>
        </p:sp>
        <p:sp>
          <p:nvSpPr>
            <p:cNvPr id="24" name="矩形 23">
              <a:extLst>
                <a:ext uri="{FF2B5EF4-FFF2-40B4-BE49-F238E27FC236}">
                  <a16:creationId xmlns:a16="http://schemas.microsoft.com/office/drawing/2014/main" id="{23294C32-17E0-461C-9C76-B8A6B4231748}"/>
                </a:ext>
              </a:extLst>
            </p:cNvPr>
            <p:cNvSpPr/>
            <p:nvPr/>
          </p:nvSpPr>
          <p:spPr>
            <a:xfrm>
              <a:off x="1081525" y="4987101"/>
              <a:ext cx="9238372" cy="874214"/>
            </a:xfrm>
            <a:prstGeom prst="rect">
              <a:avLst/>
            </a:prstGeom>
          </p:spPr>
          <p:txBody>
            <a:bodyPr wrap="square">
              <a:spAutoFit/>
            </a:bodyPr>
            <a:lstStyle/>
            <a:p>
              <a:pPr algn="just">
                <a:lnSpc>
                  <a:spcPct val="150000"/>
                </a:lnSpc>
              </a:pPr>
              <a:r>
                <a:rPr lang="zh-CN" altLang="en-US" kern="100" dirty="0">
                  <a:latin typeface="Times New Roman" panose="02020603050405020304" pitchFamily="18" charset="0"/>
                  <a:cs typeface="Times New Roman" panose="02020603050405020304" pitchFamily="18" charset="0"/>
                </a:rPr>
                <a:t>        例如</a:t>
              </a:r>
              <a:r>
                <a:rPr lang="en-US" altLang="zh-CN" kern="100" dirty="0">
                  <a:latin typeface="Times New Roman" panose="02020603050405020304" pitchFamily="18" charset="0"/>
                  <a:cs typeface="Times New Roman" panose="02020603050405020304" pitchFamily="18" charset="0"/>
                </a:rPr>
                <a:t>range(7,3,-2)</a:t>
              </a:r>
              <a:r>
                <a:rPr lang="zh-CN" altLang="en-US" kern="100" dirty="0">
                  <a:latin typeface="Times New Roman" panose="02020603050405020304" pitchFamily="18" charset="0"/>
                  <a:cs typeface="Times New Roman" panose="02020603050405020304" pitchFamily="18" charset="0"/>
                </a:rPr>
                <a:t>依次返回</a:t>
              </a:r>
              <a:r>
                <a:rPr lang="en-US" altLang="zh-CN" kern="100" dirty="0">
                  <a:latin typeface="Times New Roman" panose="02020603050405020304" pitchFamily="18" charset="0"/>
                  <a:cs typeface="Times New Roman" panose="02020603050405020304" pitchFamily="18" charset="0"/>
                </a:rPr>
                <a:t>7,5</a:t>
              </a:r>
              <a:r>
                <a:rPr lang="zh-CN" altLang="en-US" kern="100" dirty="0">
                  <a:latin typeface="Times New Roman" panose="02020603050405020304" pitchFamily="18" charset="0"/>
                  <a:cs typeface="Times New Roman" panose="02020603050405020304" pitchFamily="18" charset="0"/>
                </a:rPr>
                <a:t>。注意当</a:t>
              </a:r>
              <a:r>
                <a:rPr lang="en-US" altLang="zh-CN" kern="100" dirty="0">
                  <a:latin typeface="Times New Roman" panose="02020603050405020304" pitchFamily="18" charset="0"/>
                  <a:cs typeface="Times New Roman" panose="02020603050405020304" pitchFamily="18" charset="0"/>
                </a:rPr>
                <a:t>step</a:t>
              </a:r>
              <a:r>
                <a:rPr lang="zh-CN" altLang="en-US" kern="100" dirty="0">
                  <a:latin typeface="Times New Roman" panose="02020603050405020304" pitchFamily="18" charset="0"/>
                  <a:cs typeface="Times New Roman" panose="02020603050405020304" pitchFamily="18" charset="0"/>
                </a:rPr>
                <a:t>为负数时，最后迭代值要大于终止值，所以</a:t>
              </a:r>
              <a:r>
                <a:rPr lang="en-US" altLang="zh-CN" kern="100" dirty="0">
                  <a:latin typeface="Times New Roman" panose="02020603050405020304" pitchFamily="18" charset="0"/>
                  <a:cs typeface="Times New Roman" panose="02020603050405020304" pitchFamily="18" charset="0"/>
                </a:rPr>
                <a:t>range(7,3,-2)</a:t>
              </a:r>
              <a:r>
                <a:rPr lang="zh-CN" altLang="en-US" kern="100" dirty="0">
                  <a:latin typeface="Times New Roman" panose="02020603050405020304" pitchFamily="18" charset="0"/>
                  <a:cs typeface="Times New Roman" panose="02020603050405020304" pitchFamily="18" charset="0"/>
                </a:rPr>
                <a:t>最后迭代值不是</a:t>
              </a:r>
              <a:r>
                <a:rPr lang="en-US" altLang="zh-CN" kern="100" dirty="0">
                  <a:latin typeface="Times New Roman" panose="02020603050405020304" pitchFamily="18" charset="0"/>
                  <a:cs typeface="Times New Roman" panose="02020603050405020304" pitchFamily="18" charset="0"/>
                </a:rPr>
                <a:t>3</a:t>
              </a:r>
              <a:r>
                <a:rPr lang="zh-CN" altLang="en-US" kern="100" dirty="0">
                  <a:latin typeface="Times New Roman" panose="02020603050405020304" pitchFamily="18" charset="0"/>
                  <a:cs typeface="Times New Roman" panose="02020603050405020304" pitchFamily="18" charset="0"/>
                </a:rPr>
                <a:t>而是</a:t>
              </a:r>
              <a:r>
                <a:rPr lang="en-US" altLang="zh-CN" kern="100" dirty="0">
                  <a:latin typeface="Times New Roman" panose="02020603050405020304" pitchFamily="18" charset="0"/>
                  <a:cs typeface="Times New Roman" panose="02020603050405020304" pitchFamily="18" charset="0"/>
                </a:rPr>
                <a:t>5</a:t>
              </a:r>
              <a:r>
                <a:rPr lang="zh-CN" altLang="en-US" kern="100" dirty="0">
                  <a:latin typeface="Times New Roman" panose="02020603050405020304" pitchFamily="18" charset="0"/>
                  <a:cs typeface="Times New Roman" panose="02020603050405020304" pitchFamily="18" charset="0"/>
                </a:rPr>
                <a:t>。</a:t>
              </a:r>
              <a:endParaRPr lang="en-US" altLang="zh-CN" kern="1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1.5.2</a:t>
            </a:r>
            <a:r>
              <a:rPr lang="zh-CN" altLang="en-US" dirty="0">
                <a:solidFill>
                  <a:srgbClr val="C00000"/>
                </a:solidFill>
              </a:rPr>
              <a:t>循环控制语句</a:t>
            </a:r>
            <a:r>
              <a:rPr lang="en-US" altLang="zh-CN" dirty="0">
                <a:solidFill>
                  <a:srgbClr val="C00000"/>
                </a:solidFill>
              </a:rPr>
              <a:t>——for</a:t>
            </a:r>
            <a:r>
              <a:rPr lang="zh-CN" altLang="en-US" dirty="0">
                <a:solidFill>
                  <a:srgbClr val="C00000"/>
                </a:solidFill>
              </a:rPr>
              <a:t>循环</a:t>
            </a:r>
          </a:p>
        </p:txBody>
      </p:sp>
      <p:sp>
        <p:nvSpPr>
          <p:cNvPr id="7" name="文本框 6"/>
          <p:cNvSpPr txBox="1"/>
          <p:nvPr/>
        </p:nvSpPr>
        <p:spPr>
          <a:xfrm>
            <a:off x="2152650" y="1339969"/>
            <a:ext cx="7686294" cy="400110"/>
          </a:xfrm>
          <a:prstGeom prst="rect">
            <a:avLst/>
          </a:prstGeom>
          <a:noFill/>
        </p:spPr>
        <p:txBody>
          <a:bodyPr wrap="square" rtlCol="0">
            <a:spAutoFit/>
          </a:bodyPr>
          <a:lstStyle/>
          <a:p>
            <a:r>
              <a:rPr lang="zh-CN" altLang="en-US" sz="2000" b="1" dirty="0">
                <a:solidFill>
                  <a:srgbClr val="124ACD"/>
                </a:solidFill>
                <a:latin typeface="Times New Roman" panose="02020603050405020304" pitchFamily="18" charset="0"/>
                <a:cs typeface="Times New Roman" panose="02020603050405020304" pitchFamily="18" charset="0"/>
              </a:rPr>
              <a:t>对</a:t>
            </a:r>
            <a:r>
              <a:rPr lang="en-US" altLang="zh-CN" sz="2000" b="1" dirty="0">
                <a:solidFill>
                  <a:srgbClr val="124ACD"/>
                </a:solidFill>
                <a:latin typeface="Times New Roman" panose="02020603050405020304" pitchFamily="18" charset="0"/>
                <a:cs typeface="Times New Roman" panose="02020603050405020304" pitchFamily="18" charset="0"/>
              </a:rPr>
              <a:t>range()</a:t>
            </a:r>
            <a:r>
              <a:rPr lang="zh-CN" altLang="en-US" sz="2000" b="1" dirty="0">
                <a:solidFill>
                  <a:srgbClr val="124ACD"/>
                </a:solidFill>
                <a:latin typeface="Times New Roman" panose="02020603050405020304" pitchFamily="18" charset="0"/>
                <a:cs typeface="Times New Roman" panose="02020603050405020304" pitchFamily="18" charset="0"/>
              </a:rPr>
              <a:t>讨论</a:t>
            </a:r>
            <a:endParaRPr lang="en-US" altLang="zh-CN" sz="2000" b="1" dirty="0">
              <a:solidFill>
                <a:srgbClr val="124ACD"/>
              </a:solidFill>
              <a:latin typeface="Times New Roman" panose="02020603050405020304" pitchFamily="18" charset="0"/>
              <a:cs typeface="Times New Roman" panose="02020603050405020304" pitchFamily="18" charset="0"/>
            </a:endParaRPr>
          </a:p>
        </p:txBody>
      </p:sp>
      <p:sp>
        <p:nvSpPr>
          <p:cNvPr id="8" name="自选图形 2"/>
          <p:cNvSpPr/>
          <p:nvPr/>
        </p:nvSpPr>
        <p:spPr>
          <a:xfrm>
            <a:off x="2252853" y="2153456"/>
            <a:ext cx="7686294" cy="1836298"/>
          </a:xfrm>
          <a:prstGeom prst="flowChartAlternateProcess">
            <a:avLst/>
          </a:prstGeom>
          <a:solidFill>
            <a:srgbClr val="CDDBFB"/>
          </a:solidFill>
          <a:ln w="12700">
            <a:solidFill>
              <a:srgbClr val="8BACF5"/>
            </a:solidFill>
            <a:miter lim="800000"/>
          </a:ln>
        </p:spPr>
        <p:txBody>
          <a:bodyPr rot="0" vert="horz" wrap="square" lIns="91440" tIns="45720" rIns="91440" bIns="45720" anchor="t" anchorCtr="0" upright="1">
            <a:noAutofit/>
          </a:bodyPr>
          <a:lstStyle/>
          <a:p>
            <a:pPr algn="just">
              <a:lnSpc>
                <a:spcPct val="150000"/>
              </a:lnSpc>
              <a:spcAft>
                <a:spcPts val="0"/>
              </a:spcAft>
            </a:pPr>
            <a:r>
              <a:rPr lang="zh-CN" b="1" kern="100" dirty="0">
                <a:effectLst/>
                <a:latin typeface="Times New Roman" panose="02020603050405020304"/>
                <a:ea typeface="宋体" panose="02010600030101010101" pitchFamily="2" charset="-122"/>
                <a:cs typeface="Times New Roman" panose="02020603050405020304"/>
              </a:rPr>
              <a:t>兰兰：</a:t>
            </a:r>
            <a:r>
              <a:rPr lang="zh-CN" kern="100" dirty="0">
                <a:effectLst/>
                <a:latin typeface="Times New Roman" panose="02020603050405020304"/>
                <a:ea typeface="楷体" panose="02010609060101010101" pitchFamily="49" charset="-122"/>
                <a:cs typeface="Times New Roman" panose="02020603050405020304"/>
              </a:rPr>
              <a:t>我知道从</a:t>
            </a:r>
            <a:r>
              <a:rPr lang="en-US" kern="100" dirty="0">
                <a:effectLst/>
                <a:latin typeface="Times New Roman" panose="02020603050405020304"/>
                <a:ea typeface="楷体" panose="02010609060101010101" pitchFamily="49" charset="-122"/>
                <a:cs typeface="Times New Roman" panose="02020603050405020304"/>
              </a:rPr>
              <a:t>0</a:t>
            </a:r>
            <a:r>
              <a:rPr lang="zh-CN" kern="100" dirty="0">
                <a:effectLst/>
                <a:latin typeface="Times New Roman" panose="02020603050405020304"/>
                <a:ea typeface="楷体" panose="02010609060101010101" pitchFamily="49" charset="-122"/>
                <a:cs typeface="Times New Roman" panose="02020603050405020304"/>
              </a:rPr>
              <a:t>到</a:t>
            </a:r>
            <a:r>
              <a:rPr lang="en-US" kern="100" dirty="0">
                <a:effectLst/>
                <a:latin typeface="Times New Roman" panose="02020603050405020304"/>
                <a:ea typeface="楷体" panose="02010609060101010101" pitchFamily="49" charset="-122"/>
                <a:cs typeface="Times New Roman" panose="02020603050405020304"/>
              </a:rPr>
              <a:t>n</a:t>
            </a:r>
            <a:r>
              <a:rPr lang="zh-CN" kern="100" dirty="0">
                <a:effectLst/>
                <a:latin typeface="Times New Roman" panose="02020603050405020304"/>
                <a:ea typeface="楷体" panose="02010609060101010101" pitchFamily="49" charset="-122"/>
                <a:cs typeface="Times New Roman" panose="02020603050405020304"/>
              </a:rPr>
              <a:t>的迭代可以用</a:t>
            </a:r>
            <a:r>
              <a:rPr lang="en-US" kern="100" dirty="0">
                <a:effectLst/>
                <a:latin typeface="Times New Roman" panose="02020603050405020304"/>
                <a:ea typeface="楷体" panose="02010609060101010101" pitchFamily="49" charset="-122"/>
                <a:cs typeface="Times New Roman" panose="02020603050405020304"/>
              </a:rPr>
              <a:t>range(0,n+1,1)</a:t>
            </a:r>
            <a:r>
              <a:rPr lang="zh-CN" kern="100" dirty="0">
                <a:effectLst/>
                <a:latin typeface="Times New Roman" panose="02020603050405020304"/>
                <a:ea typeface="楷体" panose="02010609060101010101" pitchFamily="49" charset="-122"/>
                <a:cs typeface="Times New Roman" panose="02020603050405020304"/>
              </a:rPr>
              <a:t>或简写成</a:t>
            </a:r>
            <a:r>
              <a:rPr lang="en-US" kern="100" dirty="0">
                <a:effectLst/>
                <a:latin typeface="Times New Roman" panose="02020603050405020304"/>
                <a:ea typeface="楷体" panose="02010609060101010101" pitchFamily="49" charset="-122"/>
                <a:cs typeface="Times New Roman" panose="02020603050405020304"/>
              </a:rPr>
              <a:t>range(n+1)</a:t>
            </a:r>
            <a:r>
              <a:rPr lang="zh-CN" kern="100" dirty="0">
                <a:effectLst/>
                <a:latin typeface="Times New Roman" panose="02020603050405020304"/>
                <a:ea typeface="楷体" panose="02010609060101010101" pitchFamily="49" charset="-122"/>
                <a:cs typeface="Times New Roman" panose="02020603050405020304"/>
              </a:rPr>
              <a:t>来产生，那么从</a:t>
            </a:r>
            <a:r>
              <a:rPr lang="en-US" kern="100" dirty="0">
                <a:effectLst/>
                <a:latin typeface="Times New Roman" panose="02020603050405020304"/>
                <a:ea typeface="楷体" panose="02010609060101010101" pitchFamily="49" charset="-122"/>
                <a:cs typeface="Times New Roman" panose="02020603050405020304"/>
              </a:rPr>
              <a:t>n</a:t>
            </a:r>
            <a:r>
              <a:rPr lang="zh-CN" kern="100" dirty="0">
                <a:effectLst/>
                <a:latin typeface="Times New Roman" panose="02020603050405020304"/>
                <a:ea typeface="楷体" panose="02010609060101010101" pitchFamily="49" charset="-122"/>
                <a:cs typeface="Times New Roman" panose="02020603050405020304"/>
              </a:rPr>
              <a:t>递减到</a:t>
            </a:r>
            <a:r>
              <a:rPr lang="en-US" kern="100" dirty="0">
                <a:effectLst/>
                <a:latin typeface="Times New Roman" panose="02020603050405020304"/>
                <a:ea typeface="楷体" panose="02010609060101010101" pitchFamily="49" charset="-122"/>
                <a:cs typeface="Times New Roman" panose="02020603050405020304"/>
              </a:rPr>
              <a:t>0</a:t>
            </a:r>
            <a:r>
              <a:rPr lang="zh-CN" kern="100" dirty="0">
                <a:effectLst/>
                <a:latin typeface="Times New Roman" panose="02020603050405020304"/>
                <a:ea typeface="楷体" panose="02010609060101010101" pitchFamily="49" charset="-122"/>
                <a:cs typeface="Times New Roman" panose="02020603050405020304"/>
              </a:rPr>
              <a:t>的迭代要怎么写呢？</a:t>
            </a:r>
            <a:endParaRPr lang="zh-CN" kern="100" dirty="0">
              <a:effectLst/>
              <a:latin typeface="Calibri" panose="020F05020202040A0204"/>
              <a:ea typeface="宋体" panose="02010600030101010101" pitchFamily="2" charset="-122"/>
              <a:cs typeface="Times New Roman" panose="02020603050405020304"/>
            </a:endParaRPr>
          </a:p>
          <a:p>
            <a:pPr algn="just">
              <a:lnSpc>
                <a:spcPct val="150000"/>
              </a:lnSpc>
              <a:spcAft>
                <a:spcPts val="0"/>
              </a:spcAft>
            </a:pPr>
            <a:r>
              <a:rPr lang="zh-CN" b="1" kern="100" dirty="0">
                <a:effectLst/>
                <a:latin typeface="Times New Roman" panose="02020603050405020304"/>
                <a:ea typeface="宋体" panose="02010600030101010101" pitchFamily="2" charset="-122"/>
                <a:cs typeface="Times New Roman" panose="02020603050405020304"/>
              </a:rPr>
              <a:t>沙老师：</a:t>
            </a:r>
            <a:r>
              <a:rPr lang="zh-CN" kern="100" dirty="0">
                <a:effectLst/>
                <a:latin typeface="Times New Roman" panose="02020603050405020304"/>
                <a:ea typeface="楷体" panose="02010609060101010101" pitchFamily="49" charset="-122"/>
                <a:cs typeface="Times New Roman" panose="02020603050405020304"/>
              </a:rPr>
              <a:t>可以用</a:t>
            </a:r>
            <a:r>
              <a:rPr lang="en-US" kern="100" dirty="0">
                <a:effectLst/>
                <a:latin typeface="Times New Roman" panose="02020603050405020304"/>
                <a:ea typeface="楷体" panose="02010609060101010101" pitchFamily="49" charset="-122"/>
                <a:cs typeface="Times New Roman" panose="02020603050405020304"/>
              </a:rPr>
              <a:t>range(n,-1,-1)</a:t>
            </a:r>
            <a:r>
              <a:rPr lang="zh-CN" kern="100" dirty="0">
                <a:effectLst/>
                <a:latin typeface="Times New Roman" panose="02020603050405020304"/>
                <a:ea typeface="楷体" panose="02010609060101010101" pitchFamily="49" charset="-122"/>
                <a:cs typeface="Times New Roman" panose="02020603050405020304"/>
              </a:rPr>
              <a:t>来产生这个迭代。千万不要和分片的索引相混淆，在分片中的</a:t>
            </a:r>
            <a:r>
              <a:rPr lang="en-US" kern="100" dirty="0">
                <a:effectLst/>
                <a:latin typeface="Times New Roman" panose="02020603050405020304"/>
                <a:ea typeface="楷体" panose="02010609060101010101" pitchFamily="49" charset="-122"/>
                <a:cs typeface="Times New Roman" panose="02020603050405020304"/>
              </a:rPr>
              <a:t>-1</a:t>
            </a:r>
            <a:r>
              <a:rPr lang="zh-CN" kern="100" dirty="0">
                <a:effectLst/>
                <a:latin typeface="Times New Roman" panose="02020603050405020304"/>
                <a:ea typeface="楷体" panose="02010609060101010101" pitchFamily="49" charset="-122"/>
                <a:cs typeface="Times New Roman" panose="02020603050405020304"/>
              </a:rPr>
              <a:t>索引代表倒数第一个元素。</a:t>
            </a:r>
            <a:endParaRPr lang="zh-CN" kern="100" dirty="0">
              <a:effectLst/>
              <a:latin typeface="Calibri" panose="020F05020202040A0204"/>
              <a:ea typeface="宋体" panose="02010600030101010101" pitchFamily="2" charset="-122"/>
              <a:cs typeface="Times New Roman" panose="02020603050405020304"/>
            </a:endParaRPr>
          </a:p>
        </p:txBody>
      </p:sp>
    </p:spTree>
    <p:extLst>
      <p:ext uri="{BB962C8B-B14F-4D97-AF65-F5344CB8AC3E}">
        <p14:creationId xmlns:p14="http://schemas.microsoft.com/office/powerpoint/2010/main" val="302519473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1.5.2</a:t>
            </a:r>
            <a:r>
              <a:rPr lang="zh-CN" altLang="en-US" dirty="0">
                <a:solidFill>
                  <a:srgbClr val="C00000"/>
                </a:solidFill>
              </a:rPr>
              <a:t>循环控制语句</a:t>
            </a:r>
            <a:r>
              <a:rPr lang="en-US" altLang="zh-CN" dirty="0">
                <a:solidFill>
                  <a:srgbClr val="C00000"/>
                </a:solidFill>
              </a:rPr>
              <a:t>——for</a:t>
            </a:r>
            <a:r>
              <a:rPr lang="zh-CN" altLang="en-US" dirty="0">
                <a:solidFill>
                  <a:srgbClr val="C00000"/>
                </a:solidFill>
              </a:rPr>
              <a:t>循环</a:t>
            </a:r>
          </a:p>
        </p:txBody>
      </p:sp>
      <p:sp>
        <p:nvSpPr>
          <p:cNvPr id="10" name="文本框 9"/>
          <p:cNvSpPr txBox="1"/>
          <p:nvPr/>
        </p:nvSpPr>
        <p:spPr>
          <a:xfrm>
            <a:off x="1125264" y="890250"/>
            <a:ext cx="8608953" cy="400110"/>
          </a:xfrm>
          <a:prstGeom prst="rect">
            <a:avLst/>
          </a:prstGeom>
          <a:noFill/>
        </p:spPr>
        <p:txBody>
          <a:bodyPr wrap="square" rtlCol="0">
            <a:spAutoFit/>
          </a:bodyPr>
          <a:lstStyle/>
          <a:p>
            <a:r>
              <a:rPr lang="zh-CN" altLang="en-US" sz="2000" b="1" dirty="0">
                <a:solidFill>
                  <a:srgbClr val="124ACD"/>
                </a:solidFill>
                <a:latin typeface="Times New Roman" panose="02020603050405020304" pitchFamily="18" charset="0"/>
                <a:cs typeface="Times New Roman" panose="02020603050405020304" pitchFamily="18" charset="0"/>
              </a:rPr>
              <a:t>对循环内的</a:t>
            </a:r>
            <a:r>
              <a:rPr lang="en-US" altLang="zh-CN" sz="2000" b="1" dirty="0">
                <a:solidFill>
                  <a:srgbClr val="124ACD"/>
                </a:solidFill>
                <a:latin typeface="Times New Roman" panose="02020603050405020304" pitchFamily="18" charset="0"/>
                <a:cs typeface="Times New Roman" panose="02020603050405020304" pitchFamily="18" charset="0"/>
              </a:rPr>
              <a:t>break</a:t>
            </a:r>
            <a:r>
              <a:rPr lang="zh-CN" altLang="en-US" sz="2000" b="1" dirty="0">
                <a:solidFill>
                  <a:srgbClr val="124ACD"/>
                </a:solidFill>
                <a:latin typeface="Times New Roman" panose="02020603050405020304" pitchFamily="18" charset="0"/>
                <a:cs typeface="Times New Roman" panose="02020603050405020304" pitchFamily="18" charset="0"/>
              </a:rPr>
              <a:t>与</a:t>
            </a:r>
            <a:r>
              <a:rPr lang="en-US" altLang="zh-CN" sz="2000" b="1" dirty="0">
                <a:solidFill>
                  <a:srgbClr val="124ACD"/>
                </a:solidFill>
                <a:latin typeface="Times New Roman" panose="02020603050405020304" pitchFamily="18" charset="0"/>
                <a:cs typeface="Times New Roman" panose="02020603050405020304" pitchFamily="18" charset="0"/>
              </a:rPr>
              <a:t>continue</a:t>
            </a:r>
            <a:r>
              <a:rPr lang="zh-CN" altLang="en-US" sz="2000" b="1" dirty="0">
                <a:solidFill>
                  <a:srgbClr val="124ACD"/>
                </a:solidFill>
                <a:latin typeface="Times New Roman" panose="02020603050405020304" pitchFamily="18" charset="0"/>
                <a:cs typeface="Times New Roman" panose="02020603050405020304" pitchFamily="18" charset="0"/>
              </a:rPr>
              <a:t>的讨论</a:t>
            </a:r>
          </a:p>
        </p:txBody>
      </p:sp>
      <p:grpSp>
        <p:nvGrpSpPr>
          <p:cNvPr id="8" name="组合 7"/>
          <p:cNvGrpSpPr/>
          <p:nvPr/>
        </p:nvGrpSpPr>
        <p:grpSpPr>
          <a:xfrm>
            <a:off x="1006270" y="2730696"/>
            <a:ext cx="10524908" cy="3784161"/>
            <a:chOff x="598883" y="2563666"/>
            <a:chExt cx="7765326" cy="3784161"/>
          </a:xfrm>
        </p:grpSpPr>
        <p:sp>
          <p:nvSpPr>
            <p:cNvPr id="11" name="文本框 10"/>
            <p:cNvSpPr txBox="1"/>
            <p:nvPr/>
          </p:nvSpPr>
          <p:spPr>
            <a:xfrm>
              <a:off x="598883" y="2563666"/>
              <a:ext cx="7765326" cy="961097"/>
            </a:xfrm>
            <a:prstGeom prst="rect">
              <a:avLst/>
            </a:prstGeom>
            <a:noFill/>
          </p:spPr>
          <p:txBody>
            <a:bodyPr wrap="square" rtlCol="0">
              <a:spAutoFit/>
            </a:bodyPr>
            <a:lstStyle/>
            <a:p>
              <a:pPr>
                <a:lnSpc>
                  <a:spcPct val="150000"/>
                </a:lnSpc>
              </a:pPr>
              <a:r>
                <a:rPr lang="en-US" altLang="zh-CN" sz="2000" b="1" kern="100" dirty="0">
                  <a:solidFill>
                    <a:srgbClr val="124ACD"/>
                  </a:solidFill>
                  <a:latin typeface="Times New Roman" panose="02020603050405020304" pitchFamily="18" charset="0"/>
                  <a:cs typeface="Times New Roman" panose="02020603050405020304" pitchFamily="18" charset="0"/>
                </a:rPr>
                <a:t>【</a:t>
              </a:r>
              <a:r>
                <a:rPr lang="zh-CN" altLang="en-US" sz="2000" b="1" kern="100" dirty="0">
                  <a:solidFill>
                    <a:srgbClr val="124ACD"/>
                  </a:solidFill>
                  <a:latin typeface="Times New Roman" panose="02020603050405020304" pitchFamily="18" charset="0"/>
                  <a:cs typeface="Times New Roman" panose="02020603050405020304" pitchFamily="18" charset="0"/>
                </a:rPr>
                <a:t>例题</a:t>
              </a:r>
              <a:r>
                <a:rPr lang="en-US" altLang="zh-CN" sz="2000" b="1" kern="100" dirty="0">
                  <a:solidFill>
                    <a:srgbClr val="124ACD"/>
                  </a:solidFill>
                  <a:latin typeface="Times New Roman" panose="02020603050405020304" pitchFamily="18" charset="0"/>
                  <a:cs typeface="Times New Roman" panose="02020603050405020304" pitchFamily="18" charset="0"/>
                </a:rPr>
                <a:t>1】</a:t>
              </a:r>
              <a:r>
                <a:rPr lang="zh-CN" altLang="en-US" sz="2000" kern="100" dirty="0">
                  <a:latin typeface="Times New Roman" panose="02020603050405020304" pitchFamily="18" charset="0"/>
                  <a:cs typeface="Times New Roman" panose="02020603050405020304" pitchFamily="18" charset="0"/>
                </a:rPr>
                <a:t>给出一个列表，检查该列表中是否所有元素都是正数，全是正数则输出“</a:t>
              </a:r>
              <a:r>
                <a:rPr lang="en-US" altLang="zh-CN" sz="2000" kern="100" dirty="0">
                  <a:latin typeface="Times New Roman" panose="02020603050405020304" pitchFamily="18" charset="0"/>
                  <a:cs typeface="Times New Roman" panose="02020603050405020304" pitchFamily="18" charset="0"/>
                </a:rPr>
                <a:t>All positive”</a:t>
              </a:r>
              <a:r>
                <a:rPr lang="zh-CN" altLang="en-US" sz="2000" kern="100" dirty="0">
                  <a:latin typeface="Times New Roman" panose="02020603050405020304" pitchFamily="18" charset="0"/>
                  <a:cs typeface="Times New Roman" panose="02020603050405020304" pitchFamily="18" charset="0"/>
                </a:rPr>
                <a:t>，否则输出“</a:t>
              </a:r>
              <a:r>
                <a:rPr lang="en-US" altLang="zh-CN" sz="2000" kern="100" dirty="0">
                  <a:latin typeface="Times New Roman" panose="02020603050405020304" pitchFamily="18" charset="0"/>
                  <a:cs typeface="Times New Roman" panose="02020603050405020304" pitchFamily="18" charset="0"/>
                </a:rPr>
                <a:t>Not all positive!</a:t>
              </a:r>
              <a:r>
                <a:rPr lang="zh-CN" altLang="zh-CN" dirty="0"/>
                <a:t> ”</a:t>
              </a:r>
              <a:endParaRPr lang="en-US" altLang="zh-CN" sz="2000" dirty="0">
                <a:latin typeface="Times New Roman" panose="02020603050405020304" pitchFamily="18" charset="0"/>
                <a:cs typeface="Times New Roman" panose="02020603050405020304" pitchFamily="18" charset="0"/>
              </a:endParaRPr>
            </a:p>
          </p:txBody>
        </p:sp>
        <p:sp>
          <p:nvSpPr>
            <p:cNvPr id="13" name="文本框 91"/>
            <p:cNvSpPr txBox="1">
              <a:spLocks noChangeArrowheads="1"/>
            </p:cNvSpPr>
            <p:nvPr/>
          </p:nvSpPr>
          <p:spPr bwMode="auto">
            <a:xfrm>
              <a:off x="1444687" y="3621612"/>
              <a:ext cx="5830126" cy="1468514"/>
            </a:xfrm>
            <a:prstGeom prst="rect">
              <a:avLst/>
            </a:prstGeom>
            <a:solidFill>
              <a:schemeClr val="bg2"/>
            </a:solidFill>
            <a:ln w="9525">
              <a:solidFill>
                <a:srgbClr val="FFC000"/>
              </a:solidFill>
              <a:miter lim="800000"/>
            </a:ln>
          </p:spPr>
          <p:txBody>
            <a:bodyPr rot="0" vert="horz" wrap="square" lIns="91440" tIns="45720" rIns="91440" bIns="45720" anchor="t" anchorCtr="0" upright="1">
              <a:noAutofit/>
            </a:bodyPr>
            <a:lstStyle/>
            <a:p>
              <a:pPr indent="133350" algn="just">
                <a:spcAft>
                  <a:spcPts val="0"/>
                </a:spcAft>
              </a:pPr>
              <a:r>
                <a:rPr lang="en-US"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#&lt;</a:t>
              </a:r>
              <a:r>
                <a:rPr lang="zh-CN"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a:t>
              </a:r>
              <a:r>
                <a:rPr lang="en-US"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break</a:t>
              </a:r>
              <a:r>
                <a:rPr lang="zh-CN"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例子</a:t>
              </a:r>
              <a:r>
                <a:rPr lang="en-US"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1&gt;</a:t>
              </a:r>
              <a:endParaRPr lang="zh-CN"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r>
                <a:rPr lang="en-US" kern="100" dirty="0">
                  <a:latin typeface="微软雅黑" panose="020B0503020204020204" pitchFamily="34" charset="-122"/>
                  <a:ea typeface="微软雅黑" panose="020B0503020204020204" pitchFamily="34" charset="-122"/>
                  <a:cs typeface="Times New Roman" panose="02020603050405020304" pitchFamily="18" charset="0"/>
                </a:rPr>
                <a:t>L = [3,7,-2,4,5]</a:t>
              </a:r>
              <a:endParaRPr 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r>
                <a:rPr lang="en-US"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kern="100" dirty="0">
                  <a:latin typeface="微软雅黑" panose="020B0503020204020204" pitchFamily="34" charset="-122"/>
                  <a:ea typeface="微软雅黑" panose="020B0503020204020204" pitchFamily="34" charset="-122"/>
                  <a:cs typeface="Times New Roman" panose="02020603050405020304" pitchFamily="18" charset="0"/>
                </a:rPr>
                <a:t> in L:</a:t>
              </a:r>
              <a:endParaRPr 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r>
                <a:rPr lang="en-US" kern="100" dirty="0">
                  <a:latin typeface="微软雅黑" panose="020B0503020204020204" pitchFamily="34" charset="-122"/>
                  <a:ea typeface="微软雅黑" panose="020B0503020204020204" pitchFamily="34" charset="-122"/>
                  <a:cs typeface="Times New Roman" panose="02020603050405020304" pitchFamily="18" charset="0"/>
                </a:rPr>
                <a:t>    if </a:t>
              </a:r>
              <a:r>
                <a:rPr lang="en-US"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kern="100" dirty="0">
                  <a:latin typeface="微软雅黑" panose="020B0503020204020204" pitchFamily="34" charset="-122"/>
                  <a:ea typeface="微软雅黑" panose="020B0503020204020204" pitchFamily="34" charset="-122"/>
                  <a:cs typeface="Times New Roman" panose="02020603050405020304" pitchFamily="18" charset="0"/>
                </a:rPr>
                <a:t> &lt;= 0: print("Not all positive!");break</a:t>
              </a:r>
              <a:endParaRPr 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r>
                <a:rPr lang="en-US" kern="100" dirty="0">
                  <a:latin typeface="微软雅黑" panose="020B0503020204020204" pitchFamily="34" charset="-122"/>
                  <a:ea typeface="微软雅黑" panose="020B0503020204020204" pitchFamily="34" charset="-122"/>
                  <a:cs typeface="Times New Roman" panose="02020603050405020304" pitchFamily="18" charset="0"/>
                </a:rPr>
                <a:t>else: print("All positive!")</a:t>
              </a:r>
              <a:endParaRPr 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文本框 13"/>
            <p:cNvSpPr txBox="1"/>
            <p:nvPr/>
          </p:nvSpPr>
          <p:spPr>
            <a:xfrm>
              <a:off x="598883" y="5058115"/>
              <a:ext cx="7765326" cy="1289712"/>
            </a:xfrm>
            <a:prstGeom prst="rect">
              <a:avLst/>
            </a:prstGeom>
            <a:noFill/>
          </p:spPr>
          <p:txBody>
            <a:bodyPr wrap="square" rtlCol="0">
              <a:spAutoFit/>
            </a:bodyPr>
            <a:lstStyle/>
            <a:p>
              <a:pPr>
                <a:lnSpc>
                  <a:spcPct val="150000"/>
                </a:lnSpc>
              </a:pPr>
              <a:r>
                <a:rPr lang="zh-CN" altLang="en-US" kern="100" dirty="0">
                  <a:latin typeface="Times New Roman" panose="02020603050405020304" pitchFamily="18" charset="0"/>
                  <a:cs typeface="Times New Roman" panose="02020603050405020304" pitchFamily="18" charset="0"/>
                </a:rPr>
                <a:t>       程序首先给出一个列表</a:t>
              </a:r>
              <a:r>
                <a:rPr lang="en-US" altLang="zh-CN" kern="100" dirty="0">
                  <a:latin typeface="Times New Roman" panose="02020603050405020304" pitchFamily="18" charset="0"/>
                  <a:cs typeface="Times New Roman" panose="02020603050405020304" pitchFamily="18" charset="0"/>
                </a:rPr>
                <a:t>L</a:t>
              </a:r>
              <a:r>
                <a:rPr lang="zh-CN" altLang="en-US" kern="100" dirty="0">
                  <a:latin typeface="Times New Roman" panose="02020603050405020304" pitchFamily="18" charset="0"/>
                  <a:cs typeface="Times New Roman" panose="02020603050405020304" pitchFamily="18" charset="0"/>
                </a:rPr>
                <a:t>，然后执行</a:t>
              </a:r>
              <a:r>
                <a:rPr lang="en-US" altLang="zh-CN" kern="100" dirty="0">
                  <a:latin typeface="Times New Roman" panose="02020603050405020304" pitchFamily="18" charset="0"/>
                  <a:cs typeface="Times New Roman" panose="02020603050405020304" pitchFamily="18" charset="0"/>
                </a:rPr>
                <a:t>for</a:t>
              </a:r>
              <a:r>
                <a:rPr lang="zh-CN" altLang="en-US" kern="100" dirty="0">
                  <a:latin typeface="Times New Roman" panose="02020603050405020304" pitchFamily="18" charset="0"/>
                  <a:cs typeface="Times New Roman" panose="02020603050405020304" pitchFamily="18" charset="0"/>
                </a:rPr>
                <a:t>循环程序，在循环执行过程中一旦发现列表中有非正数，就输出“</a:t>
              </a:r>
              <a:r>
                <a:rPr lang="en-US" altLang="zh-CN" kern="100" dirty="0">
                  <a:latin typeface="Times New Roman" panose="02020603050405020304" pitchFamily="18" charset="0"/>
                  <a:cs typeface="Times New Roman" panose="02020603050405020304" pitchFamily="18" charset="0"/>
                </a:rPr>
                <a:t>Not all positive!”</a:t>
              </a:r>
              <a:r>
                <a:rPr lang="zh-CN" altLang="en-US" kern="100" dirty="0">
                  <a:latin typeface="Times New Roman" panose="02020603050405020304" pitchFamily="18" charset="0"/>
                  <a:cs typeface="Times New Roman" panose="02020603050405020304" pitchFamily="18" charset="0"/>
                </a:rPr>
                <a:t>的结果，而没有必要继续检查列表的其他元素了，所以程序用</a:t>
              </a:r>
              <a:r>
                <a:rPr lang="en-US" altLang="zh-CN" kern="100" dirty="0">
                  <a:latin typeface="Times New Roman" panose="02020603050405020304" pitchFamily="18" charset="0"/>
                  <a:cs typeface="Times New Roman" panose="02020603050405020304" pitchFamily="18" charset="0"/>
                </a:rPr>
                <a:t>break</a:t>
              </a:r>
              <a:r>
                <a:rPr lang="zh-CN" altLang="en-US" kern="100" dirty="0">
                  <a:latin typeface="Times New Roman" panose="02020603050405020304" pitchFamily="18" charset="0"/>
                  <a:cs typeface="Times New Roman" panose="02020603050405020304" pitchFamily="18" charset="0"/>
                </a:rPr>
                <a:t>语句马上停止并退出循环；如果在循环的执行中始终没有发现非正数，就会在循环结束后打印“</a:t>
              </a:r>
              <a:r>
                <a:rPr lang="en-US" altLang="zh-CN" kern="100" dirty="0">
                  <a:latin typeface="Times New Roman" panose="02020603050405020304" pitchFamily="18" charset="0"/>
                  <a:cs typeface="Times New Roman" panose="02020603050405020304" pitchFamily="18" charset="0"/>
                </a:rPr>
                <a:t>All positive”</a:t>
              </a:r>
              <a:r>
                <a:rPr lang="zh-CN" altLang="en-US" kern="100" dirty="0">
                  <a:latin typeface="Times New Roman" panose="02020603050405020304" pitchFamily="18" charset="0"/>
                  <a:cs typeface="Times New Roman" panose="02020603050405020304" pitchFamily="18" charset="0"/>
                </a:rPr>
                <a:t>的结果。</a:t>
              </a:r>
              <a:endParaRPr lang="en-US" altLang="zh-CN" dirty="0">
                <a:latin typeface="Times New Roman" panose="02020603050405020304" pitchFamily="18" charset="0"/>
                <a:cs typeface="Times New Roman" panose="02020603050405020304" pitchFamily="18" charset="0"/>
              </a:endParaRPr>
            </a:p>
          </p:txBody>
        </p:sp>
      </p:grpSp>
      <p:sp>
        <p:nvSpPr>
          <p:cNvPr id="12" name="文本框 11">
            <a:extLst>
              <a:ext uri="{FF2B5EF4-FFF2-40B4-BE49-F238E27FC236}">
                <a16:creationId xmlns:a16="http://schemas.microsoft.com/office/drawing/2014/main" id="{FE0F3095-0867-4EB6-A1AD-92DB8D817536}"/>
              </a:ext>
            </a:extLst>
          </p:cNvPr>
          <p:cNvSpPr txBox="1"/>
          <p:nvPr/>
        </p:nvSpPr>
        <p:spPr>
          <a:xfrm>
            <a:off x="1125264" y="1299830"/>
            <a:ext cx="10325320" cy="1538178"/>
          </a:xfrm>
          <a:prstGeom prst="rect">
            <a:avLst/>
          </a:prstGeom>
          <a:noFill/>
        </p:spPr>
        <p:txBody>
          <a:bodyPr wrap="square" rtlCol="0">
            <a:spAutoFit/>
          </a:bodyPr>
          <a:lstStyle/>
          <a:p>
            <a:pPr>
              <a:lnSpc>
                <a:spcPct val="120000"/>
              </a:lnSpc>
            </a:pPr>
            <a:r>
              <a:rPr lang="zh-CN" altLang="en-US" sz="2000" dirty="0">
                <a:latin typeface="Times New Roman" panose="02020603050405020304" pitchFamily="18" charset="0"/>
                <a:cs typeface="Times New Roman" panose="02020603050405020304" pitchFamily="18" charset="0"/>
              </a:rPr>
              <a:t> 循环还有其他两个好伙伴</a:t>
            </a:r>
            <a:r>
              <a:rPr lang="en-US" altLang="zh-CN" sz="2000" dirty="0">
                <a:latin typeface="Times New Roman" panose="02020603050405020304" pitchFamily="18" charset="0"/>
                <a:cs typeface="Times New Roman" panose="02020603050405020304" pitchFamily="18" charset="0"/>
              </a:rPr>
              <a:t>—break</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continue</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342900" indent="-342900">
              <a:lnSpc>
                <a:spcPct val="120000"/>
              </a:lnSpc>
              <a:buClr>
                <a:srgbClr val="FF0000"/>
              </a:buCl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break</a:t>
            </a:r>
            <a:r>
              <a:rPr lang="zh-CN" altLang="en-US" sz="2000" dirty="0">
                <a:latin typeface="Times New Roman" panose="02020603050405020304" pitchFamily="18" charset="0"/>
                <a:cs typeface="Times New Roman" panose="02020603050405020304" pitchFamily="18" charset="0"/>
              </a:rPr>
              <a:t>语句是终止当前循环，跳出循环体；</a:t>
            </a:r>
            <a:endParaRPr lang="en-US" altLang="zh-CN" sz="2000" dirty="0">
              <a:latin typeface="Times New Roman" panose="02020603050405020304" pitchFamily="18" charset="0"/>
              <a:cs typeface="Times New Roman" panose="02020603050405020304" pitchFamily="18" charset="0"/>
            </a:endParaRPr>
          </a:p>
          <a:p>
            <a:pPr marL="342900" indent="-342900">
              <a:lnSpc>
                <a:spcPct val="120000"/>
              </a:lnSpc>
              <a:buClr>
                <a:srgbClr val="FF0000"/>
              </a:buCl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continue</a:t>
            </a:r>
            <a:r>
              <a:rPr lang="zh-CN" altLang="en-US" sz="2000" dirty="0">
                <a:latin typeface="Times New Roman" panose="02020603050405020304" pitchFamily="18" charset="0"/>
                <a:cs typeface="Times New Roman" panose="02020603050405020304" pitchFamily="18" charset="0"/>
              </a:rPr>
              <a:t>语句表示马上结束当前这一次循环，继续执行下一次循环。注意：</a:t>
            </a:r>
            <a:r>
              <a:rPr lang="en-US" altLang="zh-CN" sz="2000" dirty="0">
                <a:latin typeface="Times New Roman" panose="02020603050405020304" pitchFamily="18" charset="0"/>
                <a:cs typeface="Times New Roman" panose="02020603050405020304" pitchFamily="18" charset="0"/>
              </a:rPr>
              <a:t>continue</a:t>
            </a:r>
            <a:r>
              <a:rPr lang="zh-CN" altLang="en-US" sz="2000" dirty="0">
                <a:latin typeface="Times New Roman" panose="02020603050405020304" pitchFamily="18" charset="0"/>
                <a:cs typeface="Times New Roman" panose="02020603050405020304" pitchFamily="18" charset="0"/>
              </a:rPr>
              <a:t>语句并没有让循环完全结束。</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996655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1.5.2</a:t>
            </a:r>
            <a:r>
              <a:rPr lang="zh-CN" altLang="en-US" dirty="0">
                <a:solidFill>
                  <a:srgbClr val="C00000"/>
                </a:solidFill>
              </a:rPr>
              <a:t>循环控制语句</a:t>
            </a:r>
            <a:r>
              <a:rPr lang="en-US" altLang="zh-CN" dirty="0">
                <a:solidFill>
                  <a:srgbClr val="C00000"/>
                </a:solidFill>
              </a:rPr>
              <a:t>——for</a:t>
            </a:r>
            <a:r>
              <a:rPr lang="zh-CN" altLang="en-US" dirty="0">
                <a:solidFill>
                  <a:srgbClr val="C00000"/>
                </a:solidFill>
              </a:rPr>
              <a:t>循环</a:t>
            </a:r>
          </a:p>
        </p:txBody>
      </p:sp>
      <p:grpSp>
        <p:nvGrpSpPr>
          <p:cNvPr id="6" name="组合 5"/>
          <p:cNvGrpSpPr/>
          <p:nvPr/>
        </p:nvGrpSpPr>
        <p:grpSpPr>
          <a:xfrm>
            <a:off x="1272968" y="1226440"/>
            <a:ext cx="9735457" cy="4021543"/>
            <a:chOff x="746496" y="1155188"/>
            <a:chExt cx="7768854" cy="4021543"/>
          </a:xfrm>
        </p:grpSpPr>
        <p:sp>
          <p:nvSpPr>
            <p:cNvPr id="12" name="矩形 11"/>
            <p:cNvSpPr/>
            <p:nvPr/>
          </p:nvSpPr>
          <p:spPr>
            <a:xfrm>
              <a:off x="864343" y="1783893"/>
              <a:ext cx="7651007" cy="960328"/>
            </a:xfrm>
            <a:prstGeom prst="rect">
              <a:avLst/>
            </a:prstGeom>
          </p:spPr>
          <p:txBody>
            <a:bodyPr wrap="square">
              <a:spAutoFit/>
            </a:bodyPr>
            <a:lstStyle/>
            <a:p>
              <a:pPr marL="342900" indent="-342900" algn="just">
                <a:lnSpc>
                  <a:spcPct val="150000"/>
                </a:lnSpc>
                <a:buClr>
                  <a:srgbClr val="FF0000"/>
                </a:buClr>
                <a:buFont typeface="Arial" pitchFamily="34" charset="0"/>
                <a:buChar char="•"/>
              </a:pPr>
              <a:r>
                <a:rPr lang="en-US" altLang="zh-CN" sz="2000" dirty="0">
                  <a:latin typeface="Times New Roman" panose="02020603050405020304" pitchFamily="18" charset="0"/>
                  <a:cs typeface="Times New Roman" panose="02020603050405020304" pitchFamily="18" charset="0"/>
                </a:rPr>
                <a:t>else</a:t>
              </a:r>
              <a:r>
                <a:rPr lang="zh-CN" altLang="en-US" sz="2000" dirty="0">
                  <a:latin typeface="Times New Roman" panose="02020603050405020304" pitchFamily="18" charset="0"/>
                  <a:cs typeface="Times New Roman" panose="02020603050405020304" pitchFamily="18" charset="0"/>
                </a:rPr>
                <a:t>是跟</a:t>
              </a:r>
              <a:r>
                <a:rPr lang="en-US" altLang="zh-CN" sz="2000" dirty="0">
                  <a:latin typeface="Times New Roman" panose="02020603050405020304" pitchFamily="18" charset="0"/>
                  <a:cs typeface="Times New Roman" panose="02020603050405020304" pitchFamily="18" charset="0"/>
                </a:rPr>
                <a:t>for</a:t>
              </a:r>
              <a:r>
                <a:rPr lang="zh-CN" altLang="en-US" sz="2000" dirty="0">
                  <a:latin typeface="Times New Roman" panose="02020603050405020304" pitchFamily="18" charset="0"/>
                  <a:cs typeface="Times New Roman" panose="02020603050405020304" pitchFamily="18" charset="0"/>
                </a:rPr>
                <a:t>对称，表示如果循环体内没有执行</a:t>
              </a:r>
              <a:r>
                <a:rPr lang="en-US" altLang="zh-CN" sz="2000" dirty="0">
                  <a:latin typeface="Times New Roman" panose="02020603050405020304" pitchFamily="18" charset="0"/>
                  <a:cs typeface="Times New Roman" panose="02020603050405020304" pitchFamily="18" charset="0"/>
                </a:rPr>
                <a:t>break</a:t>
              </a:r>
              <a:r>
                <a:rPr lang="zh-CN" altLang="en-US" sz="2000" dirty="0">
                  <a:latin typeface="Times New Roman" panose="02020603050405020304" pitchFamily="18" charset="0"/>
                  <a:cs typeface="Times New Roman" panose="02020603050405020304" pitchFamily="18" charset="0"/>
                </a:rPr>
                <a:t>语句，就执行</a:t>
              </a:r>
              <a:r>
                <a:rPr lang="en-US" altLang="zh-CN" sz="2000" dirty="0">
                  <a:latin typeface="Times New Roman" panose="02020603050405020304" pitchFamily="18" charset="0"/>
                  <a:cs typeface="Times New Roman" panose="02020603050405020304" pitchFamily="18" charset="0"/>
                </a:rPr>
                <a:t>else</a:t>
              </a:r>
              <a:r>
                <a:rPr lang="zh-CN" altLang="en-US" sz="2000" dirty="0">
                  <a:latin typeface="Times New Roman" panose="02020603050405020304" pitchFamily="18" charset="0"/>
                  <a:cs typeface="Times New Roman" panose="02020603050405020304" pitchFamily="18" charset="0"/>
                </a:rPr>
                <a:t>后的语句。</a:t>
              </a: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Clr>
                  <a:srgbClr val="FF0000"/>
                </a:buClr>
                <a:buFont typeface="Arial" pitchFamily="34" charset="0"/>
                <a:buChar char="•"/>
              </a:pPr>
              <a:endParaRPr lang="zh-CN" altLang="en-US" sz="2000" dirty="0">
                <a:latin typeface="Times New Roman" panose="02020603050405020304" pitchFamily="18" charset="0"/>
                <a:cs typeface="Times New Roman" panose="02020603050405020304" pitchFamily="18" charset="0"/>
              </a:endParaRPr>
            </a:p>
          </p:txBody>
        </p:sp>
        <p:sp>
          <p:nvSpPr>
            <p:cNvPr id="11" name="矩形 10"/>
            <p:cNvSpPr/>
            <p:nvPr/>
          </p:nvSpPr>
          <p:spPr>
            <a:xfrm>
              <a:off x="746496" y="1155188"/>
              <a:ext cx="7651007" cy="400110"/>
            </a:xfrm>
            <a:prstGeom prst="rect">
              <a:avLst/>
            </a:prstGeom>
          </p:spPr>
          <p:txBody>
            <a:bodyPr wrap="square">
              <a:spAutoFit/>
            </a:bodyPr>
            <a:lstStyle/>
            <a:p>
              <a:pPr algn="just"/>
              <a:r>
                <a:rPr lang="en-US" altLang="zh-CN" sz="2000"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例题</a:t>
              </a:r>
              <a:r>
                <a:rPr lang="en-US" altLang="zh-CN" sz="2000" kern="100" dirty="0">
                  <a:latin typeface="Times New Roman" panose="02020603050405020304" pitchFamily="18" charset="0"/>
                  <a:cs typeface="Times New Roman" panose="02020603050405020304" pitchFamily="18" charset="0"/>
                </a:rPr>
                <a:t>1】</a:t>
              </a:r>
              <a:r>
                <a:rPr lang="zh-CN" altLang="en-US" sz="2000" kern="100" dirty="0">
                  <a:latin typeface="Times New Roman" panose="02020603050405020304" pitchFamily="18" charset="0"/>
                  <a:cs typeface="Times New Roman" panose="02020603050405020304" pitchFamily="18" charset="0"/>
                </a:rPr>
                <a:t>中要注意的问题：</a:t>
              </a:r>
              <a:endParaRPr lang="zh-CN" altLang="en-US" sz="2000" dirty="0">
                <a:latin typeface="Times New Roman" panose="02020603050405020304" pitchFamily="18" charset="0"/>
                <a:cs typeface="Times New Roman" panose="02020603050405020304" pitchFamily="18" charset="0"/>
              </a:endParaRPr>
            </a:p>
          </p:txBody>
        </p:sp>
        <p:sp>
          <p:nvSpPr>
            <p:cNvPr id="13" name="矩形 12"/>
            <p:cNvSpPr/>
            <p:nvPr/>
          </p:nvSpPr>
          <p:spPr>
            <a:xfrm>
              <a:off x="864342" y="2641193"/>
              <a:ext cx="7651007" cy="961097"/>
            </a:xfrm>
            <a:prstGeom prst="rect">
              <a:avLst/>
            </a:prstGeom>
          </p:spPr>
          <p:txBody>
            <a:bodyPr wrap="square">
              <a:spAutoFit/>
            </a:bodyPr>
            <a:lstStyle/>
            <a:p>
              <a:pPr marL="342900" indent="-342900" algn="just">
                <a:lnSpc>
                  <a:spcPct val="150000"/>
                </a:lnSpc>
                <a:buClr>
                  <a:srgbClr val="FF0000"/>
                </a:buClr>
                <a:buFont typeface="Arial" pitchFamily="34" charset="0"/>
                <a:buChar char="•"/>
              </a:pPr>
              <a:r>
                <a:rPr lang="zh-CN" altLang="en-US" sz="2000" dirty="0">
                  <a:latin typeface="Times New Roman" panose="02020603050405020304" pitchFamily="18" charset="0"/>
                  <a:cs typeface="Times New Roman" panose="02020603050405020304" pitchFamily="18" charset="0"/>
                </a:rPr>
                <a:t>循环体内如果没有执行</a:t>
              </a:r>
              <a:r>
                <a:rPr lang="en-US" altLang="zh-CN" sz="2000" dirty="0">
                  <a:latin typeface="Times New Roman" panose="02020603050405020304" pitchFamily="18" charset="0"/>
                  <a:cs typeface="Times New Roman" panose="02020603050405020304" pitchFamily="18" charset="0"/>
                </a:rPr>
                <a:t>break</a:t>
              </a:r>
              <a:r>
                <a:rPr lang="zh-CN" altLang="en-US" sz="2000" dirty="0">
                  <a:latin typeface="Times New Roman" panose="02020603050405020304" pitchFamily="18" charset="0"/>
                  <a:cs typeface="Times New Roman" panose="02020603050405020304" pitchFamily="18" charset="0"/>
                </a:rPr>
                <a:t>语句，表示所有的</a:t>
              </a:r>
              <a:r>
                <a:rPr lang="en-US" altLang="zh-CN" sz="2000" dirty="0">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值都不符合</a:t>
              </a:r>
              <a:r>
                <a:rPr lang="en-US" altLang="zh-CN" sz="2000" dirty="0">
                  <a:latin typeface="Times New Roman" panose="02020603050405020304" pitchFamily="18" charset="0"/>
                  <a:cs typeface="Times New Roman" panose="02020603050405020304" pitchFamily="18" charset="0"/>
                </a:rPr>
                <a:t>if</a:t>
              </a:r>
              <a:r>
                <a:rPr lang="zh-CN" altLang="en-US" sz="2000" dirty="0">
                  <a:latin typeface="Times New Roman" panose="02020603050405020304" pitchFamily="18" charset="0"/>
                  <a:cs typeface="Times New Roman" panose="02020603050405020304" pitchFamily="18" charset="0"/>
                </a:rPr>
                <a:t>条件</a:t>
              </a:r>
              <a:r>
                <a:rPr lang="en-US" altLang="zh-CN" sz="2000" dirty="0">
                  <a:latin typeface="Times New Roman" panose="02020603050405020304" pitchFamily="18" charset="0"/>
                  <a:cs typeface="Times New Roman" panose="02020603050405020304" pitchFamily="18" charset="0"/>
                </a:rPr>
                <a:t>i&lt;=0</a:t>
              </a:r>
              <a:r>
                <a:rPr lang="zh-CN" altLang="en-US" sz="2000" dirty="0">
                  <a:latin typeface="Times New Roman" panose="02020603050405020304" pitchFamily="18" charset="0"/>
                  <a:cs typeface="Times New Roman" panose="02020603050405020304" pitchFamily="18" charset="0"/>
                </a:rPr>
                <a:t>，说明列表中的所有数都大于</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，即全是正数，所以</a:t>
              </a:r>
              <a:r>
                <a:rPr lang="en-US" altLang="zh-CN" sz="2000" dirty="0">
                  <a:latin typeface="Times New Roman" panose="02020603050405020304" pitchFamily="18" charset="0"/>
                  <a:cs typeface="Times New Roman" panose="02020603050405020304" pitchFamily="18" charset="0"/>
                </a:rPr>
                <a:t>else</a:t>
              </a:r>
              <a:r>
                <a:rPr lang="zh-CN" altLang="en-US" sz="2000" dirty="0">
                  <a:latin typeface="Times New Roman" panose="02020603050405020304" pitchFamily="18" charset="0"/>
                  <a:cs typeface="Times New Roman" panose="02020603050405020304" pitchFamily="18" charset="0"/>
                </a:rPr>
                <a:t>后的语句为打印</a:t>
              </a:r>
              <a:r>
                <a:rPr lang="en-US" altLang="zh-CN" sz="2000" dirty="0">
                  <a:latin typeface="Times New Roman" panose="02020603050405020304" pitchFamily="18" charset="0"/>
                  <a:cs typeface="Times New Roman" panose="02020603050405020304" pitchFamily="18" charset="0"/>
                </a:rPr>
                <a:t>"All positive!"</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
          <p:nvSpPr>
            <p:cNvPr id="14" name="矩形 13"/>
            <p:cNvSpPr/>
            <p:nvPr/>
          </p:nvSpPr>
          <p:spPr>
            <a:xfrm>
              <a:off x="864342" y="3754739"/>
              <a:ext cx="7651007" cy="1421992"/>
            </a:xfrm>
            <a:prstGeom prst="rect">
              <a:avLst/>
            </a:prstGeom>
          </p:spPr>
          <p:txBody>
            <a:bodyPr wrap="square">
              <a:spAutoFit/>
            </a:bodyPr>
            <a:lstStyle/>
            <a:p>
              <a:pPr marL="342900" indent="-342900" algn="just">
                <a:lnSpc>
                  <a:spcPct val="150000"/>
                </a:lnSpc>
                <a:buClr>
                  <a:srgbClr val="FF0000"/>
                </a:buClr>
                <a:buFont typeface="Arial" pitchFamily="34" charset="0"/>
                <a:buChar char="•"/>
              </a:pPr>
              <a:r>
                <a:rPr lang="zh-CN" altLang="zh-CN" sz="2000" dirty="0">
                  <a:latin typeface="Times New Roman" panose="02020603050405020304" pitchFamily="18" charset="0"/>
                  <a:cs typeface="Times New Roman" panose="02020603050405020304" pitchFamily="18" charset="0"/>
                </a:rPr>
                <a:t>如果不用</a:t>
              </a:r>
              <a:r>
                <a:rPr lang="en-US" altLang="zh-CN" sz="2000" dirty="0">
                  <a:latin typeface="Times New Roman" panose="02020603050405020304" pitchFamily="18" charset="0"/>
                  <a:cs typeface="Times New Roman" panose="02020603050405020304" pitchFamily="18" charset="0"/>
                </a:rPr>
                <a:t>break</a:t>
              </a:r>
              <a:r>
                <a:rPr lang="zh-CN" altLang="zh-CN" sz="2000" dirty="0">
                  <a:latin typeface="Times New Roman" panose="02020603050405020304" pitchFamily="18" charset="0"/>
                  <a:cs typeface="Times New Roman" panose="02020603050405020304" pitchFamily="18" charset="0"/>
                </a:rPr>
                <a:t>语句，就需要将列表中的所有元素都判断一遍，一旦列表很长，就会严重浪费时间。</a:t>
              </a:r>
            </a:p>
            <a:p>
              <a:pPr marL="342900" indent="-342900">
                <a:lnSpc>
                  <a:spcPct val="150000"/>
                </a:lnSpc>
                <a:buClr>
                  <a:srgbClr val="FF0000"/>
                </a:buClr>
                <a:buFont typeface="Arial" pitchFamily="34" charset="0"/>
                <a:buChar char="•"/>
              </a:pPr>
              <a:endParaRPr lang="zh-CN" alt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67349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06865D2-2C8F-40D0-9997-22737C4EB321}"/>
              </a:ext>
            </a:extLst>
          </p:cNvPr>
          <p:cNvSpPr txBox="1"/>
          <p:nvPr/>
        </p:nvSpPr>
        <p:spPr>
          <a:xfrm>
            <a:off x="781051" y="1262067"/>
            <a:ext cx="10943589" cy="4192943"/>
          </a:xfrm>
          <a:prstGeom prst="rect">
            <a:avLst/>
          </a:prstGeom>
          <a:noFill/>
        </p:spPr>
        <p:txBody>
          <a:bodyPr wrap="square" rtlCol="0">
            <a:spAutoFit/>
          </a:bodyPr>
          <a:lstStyle/>
          <a:p>
            <a:pPr>
              <a:lnSpc>
                <a:spcPct val="150000"/>
              </a:lnSpc>
              <a:spcBef>
                <a:spcPts val="600"/>
              </a:spcBef>
            </a:pPr>
            <a:r>
              <a:rPr lang="zh-CN" altLang="en-US" sz="2000" dirty="0">
                <a:solidFill>
                  <a:srgbClr val="124ACD"/>
                </a:solidFill>
                <a:latin typeface="微软雅黑" panose="020B0503020204020204" pitchFamily="34" charset="-122"/>
                <a:ea typeface="微软雅黑" panose="020B0503020204020204" pitchFamily="34" charset="-122"/>
                <a:sym typeface="+mn-ea"/>
              </a:rPr>
              <a:t>【</a:t>
            </a:r>
            <a:r>
              <a:rPr lang="zh-CN" altLang="en-US" sz="2000" b="1" dirty="0">
                <a:solidFill>
                  <a:srgbClr val="124ACD"/>
                </a:solidFill>
                <a:latin typeface="微软雅黑" panose="020B0503020204020204" pitchFamily="34" charset="-122"/>
                <a:ea typeface="微软雅黑" panose="020B0503020204020204" pitchFamily="34" charset="-122"/>
                <a:sym typeface="+mn-ea"/>
              </a:rPr>
              <a:t>例题</a:t>
            </a:r>
            <a:r>
              <a:rPr lang="en-US" altLang="zh-CN" sz="2000" b="1" dirty="0">
                <a:solidFill>
                  <a:srgbClr val="124ACD"/>
                </a:solidFill>
                <a:latin typeface="微软雅黑" panose="020B0503020204020204" pitchFamily="34" charset="-122"/>
                <a:ea typeface="微软雅黑" panose="020B0503020204020204" pitchFamily="34" charset="-122"/>
                <a:sym typeface="+mn-ea"/>
              </a:rPr>
              <a:t>2</a:t>
            </a:r>
            <a:r>
              <a:rPr lang="zh-CN" altLang="en-US" sz="2000" dirty="0">
                <a:solidFill>
                  <a:srgbClr val="124ACD"/>
                </a:solidFill>
                <a:latin typeface="微软雅黑" panose="020B0503020204020204" pitchFamily="34" charset="-122"/>
                <a:ea typeface="微软雅黑" panose="020B0503020204020204" pitchFamily="34" charset="-122"/>
                <a:sym typeface="+mn-ea"/>
              </a:rPr>
              <a:t>】</a:t>
            </a:r>
            <a:r>
              <a:rPr lang="zh-CN" altLang="zh-CN" sz="2000" dirty="0">
                <a:latin typeface="微软雅黑" panose="020B0503020204020204" pitchFamily="34" charset="-122"/>
                <a:ea typeface="微软雅黑" panose="020B0503020204020204" pitchFamily="34" charset="-122"/>
              </a:rPr>
              <a:t>已知：小明爸爸答应小明，如果小明数学考</a:t>
            </a:r>
            <a:r>
              <a:rPr lang="en-US" altLang="zh-CN" sz="2000" dirty="0">
                <a:latin typeface="微软雅黑" panose="020B0503020204020204" pitchFamily="34" charset="-122"/>
                <a:ea typeface="微软雅黑" panose="020B0503020204020204" pitchFamily="34" charset="-122"/>
              </a:rPr>
              <a:t>90</a:t>
            </a:r>
            <a:r>
              <a:rPr lang="zh-CN" altLang="zh-CN" sz="2000" dirty="0">
                <a:latin typeface="微软雅黑" panose="020B0503020204020204" pitchFamily="34" charset="-122"/>
                <a:ea typeface="微软雅黑" panose="020B0503020204020204" pitchFamily="34" charset="-122"/>
              </a:rPr>
              <a:t>分以上，他就带小明去游乐园。请问：</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600"/>
              </a:spcBef>
            </a:pPr>
            <a:r>
              <a:rPr lang="zh-CN" altLang="zh-CN" sz="2000" b="1" dirty="0">
                <a:solidFill>
                  <a:srgbClr val="FF000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1</a:t>
            </a:r>
            <a:r>
              <a:rPr lang="zh-CN" altLang="zh-CN" sz="2000" b="1" dirty="0">
                <a:solidFill>
                  <a:srgbClr val="FF0000"/>
                </a:solidFill>
                <a:latin typeface="微软雅黑" panose="020B0503020204020204" pitchFamily="34" charset="-122"/>
                <a:ea typeface="微软雅黑" panose="020B0503020204020204" pitchFamily="34" charset="-122"/>
              </a:rPr>
              <a:t>）如果小明没有去游乐园，能不能确定小明数学没有考</a:t>
            </a:r>
            <a:r>
              <a:rPr lang="en-US" altLang="zh-CN" sz="2000" b="1" dirty="0">
                <a:solidFill>
                  <a:srgbClr val="FF0000"/>
                </a:solidFill>
                <a:latin typeface="微软雅黑" panose="020B0503020204020204" pitchFamily="34" charset="-122"/>
                <a:ea typeface="微软雅黑" panose="020B0503020204020204" pitchFamily="34" charset="-122"/>
              </a:rPr>
              <a:t>90</a:t>
            </a:r>
            <a:r>
              <a:rPr lang="zh-CN" altLang="zh-CN" sz="2000" b="1" dirty="0">
                <a:solidFill>
                  <a:srgbClr val="FF0000"/>
                </a:solidFill>
                <a:latin typeface="微软雅黑" panose="020B0503020204020204" pitchFamily="34" charset="-122"/>
                <a:ea typeface="微软雅黑" panose="020B0503020204020204" pitchFamily="34" charset="-122"/>
              </a:rPr>
              <a:t>分以上呢？</a:t>
            </a:r>
            <a:endParaRPr lang="en-US" altLang="zh-CN" sz="2000" b="1" dirty="0">
              <a:solidFill>
                <a:srgbClr val="FF0000"/>
              </a:solidFill>
              <a:latin typeface="微软雅黑" panose="020B0503020204020204" pitchFamily="34" charset="-122"/>
              <a:ea typeface="微软雅黑" panose="020B0503020204020204" pitchFamily="34" charset="-122"/>
            </a:endParaRPr>
          </a:p>
          <a:p>
            <a:pPr>
              <a:lnSpc>
                <a:spcPct val="150000"/>
              </a:lnSpc>
              <a:spcBef>
                <a:spcPts val="600"/>
              </a:spcBef>
            </a:pPr>
            <a:r>
              <a:rPr lang="zh-CN" altLang="zh-CN" sz="2000" dirty="0">
                <a:latin typeface="微软雅黑" panose="020B0503020204020204" pitchFamily="34" charset="-122"/>
                <a:ea typeface="微软雅黑" panose="020B0503020204020204" pitchFamily="34" charset="-122"/>
              </a:rPr>
              <a:t>答案是：能。</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600"/>
              </a:spcBef>
            </a:pPr>
            <a:r>
              <a:rPr lang="zh-CN" altLang="zh-CN" sz="2000" b="1" dirty="0">
                <a:solidFill>
                  <a:srgbClr val="FF000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2</a:t>
            </a:r>
            <a:r>
              <a:rPr lang="zh-CN" altLang="zh-CN" sz="2000" b="1" dirty="0">
                <a:solidFill>
                  <a:srgbClr val="FF0000"/>
                </a:solidFill>
                <a:latin typeface="微软雅黑" panose="020B0503020204020204" pitchFamily="34" charset="-122"/>
                <a:ea typeface="微软雅黑" panose="020B0503020204020204" pitchFamily="34" charset="-122"/>
              </a:rPr>
              <a:t>）如果小明去了游乐园，那么能不能确定小明数学必定考了</a:t>
            </a:r>
            <a:r>
              <a:rPr lang="en-US" altLang="zh-CN" sz="2000" b="1" dirty="0">
                <a:solidFill>
                  <a:srgbClr val="FF0000"/>
                </a:solidFill>
                <a:latin typeface="微软雅黑" panose="020B0503020204020204" pitchFamily="34" charset="-122"/>
                <a:ea typeface="微软雅黑" panose="020B0503020204020204" pitchFamily="34" charset="-122"/>
              </a:rPr>
              <a:t>90</a:t>
            </a:r>
            <a:r>
              <a:rPr lang="zh-CN" altLang="zh-CN" sz="2000" b="1" dirty="0">
                <a:solidFill>
                  <a:srgbClr val="FF0000"/>
                </a:solidFill>
                <a:latin typeface="微软雅黑" panose="020B0503020204020204" pitchFamily="34" charset="-122"/>
                <a:ea typeface="微软雅黑" panose="020B0503020204020204" pitchFamily="34" charset="-122"/>
              </a:rPr>
              <a:t>分以上呢？</a:t>
            </a:r>
            <a:endParaRPr lang="en-US" altLang="zh-CN" sz="2000" b="1" dirty="0">
              <a:solidFill>
                <a:srgbClr val="FF0000"/>
              </a:solidFill>
              <a:latin typeface="微软雅黑" panose="020B0503020204020204" pitchFamily="34" charset="-122"/>
              <a:ea typeface="微软雅黑" panose="020B0503020204020204" pitchFamily="34" charset="-122"/>
            </a:endParaRPr>
          </a:p>
          <a:p>
            <a:pPr>
              <a:lnSpc>
                <a:spcPct val="150000"/>
              </a:lnSpc>
              <a:spcBef>
                <a:spcPts val="600"/>
              </a:spcBef>
            </a:pPr>
            <a:r>
              <a:rPr lang="zh-CN" altLang="zh-CN" sz="2000" dirty="0">
                <a:latin typeface="微软雅黑" panose="020B0503020204020204" pitchFamily="34" charset="-122"/>
                <a:ea typeface="微软雅黑" panose="020B0503020204020204" pitchFamily="34" charset="-122"/>
              </a:rPr>
              <a:t>答案是：不能，因为小明的妈妈也有可能带小明去游乐园即使小明数学没有考</a:t>
            </a:r>
            <a:r>
              <a:rPr lang="en-US" altLang="zh-CN" sz="2000" dirty="0">
                <a:latin typeface="微软雅黑" panose="020B0503020204020204" pitchFamily="34" charset="-122"/>
                <a:ea typeface="微软雅黑" panose="020B0503020204020204" pitchFamily="34" charset="-122"/>
              </a:rPr>
              <a:t>90</a:t>
            </a:r>
            <a:r>
              <a:rPr lang="zh-CN" altLang="zh-CN" sz="2000" dirty="0">
                <a:latin typeface="微软雅黑" panose="020B0503020204020204" pitchFamily="34" charset="-122"/>
                <a:ea typeface="微软雅黑" panose="020B0503020204020204" pitchFamily="34" charset="-122"/>
              </a:rPr>
              <a:t>分以上。</a:t>
            </a:r>
            <a:endParaRPr lang="en-US" altLang="zh-CN" sz="2000" dirty="0">
              <a:latin typeface="微软雅黑" panose="020B0503020204020204" pitchFamily="34" charset="-122"/>
              <a:ea typeface="微软雅黑" panose="020B0503020204020204" pitchFamily="34" charset="-122"/>
            </a:endParaRPr>
          </a:p>
          <a:p>
            <a:pPr>
              <a:lnSpc>
                <a:spcPct val="150000"/>
              </a:lnSpc>
              <a:spcBef>
                <a:spcPts val="600"/>
              </a:spcBef>
            </a:pPr>
            <a:r>
              <a:rPr lang="zh-CN" altLang="zh-CN" sz="2000" b="1" dirty="0">
                <a:solidFill>
                  <a:srgbClr val="FF000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3</a:t>
            </a:r>
            <a:r>
              <a:rPr lang="zh-CN" altLang="zh-CN" sz="2000" b="1" dirty="0">
                <a:solidFill>
                  <a:srgbClr val="FF0000"/>
                </a:solidFill>
                <a:latin typeface="微软雅黑" panose="020B0503020204020204" pitchFamily="34" charset="-122"/>
                <a:ea typeface="微软雅黑" panose="020B0503020204020204" pitchFamily="34" charset="-122"/>
              </a:rPr>
              <a:t>）如果小明数学没有考</a:t>
            </a:r>
            <a:r>
              <a:rPr lang="en-US" altLang="zh-CN" sz="2000" b="1" dirty="0">
                <a:solidFill>
                  <a:srgbClr val="FF0000"/>
                </a:solidFill>
                <a:latin typeface="微软雅黑" panose="020B0503020204020204" pitchFamily="34" charset="-122"/>
                <a:ea typeface="微软雅黑" panose="020B0503020204020204" pitchFamily="34" charset="-122"/>
              </a:rPr>
              <a:t>90</a:t>
            </a:r>
            <a:r>
              <a:rPr lang="zh-CN" altLang="zh-CN" sz="2000" b="1" dirty="0">
                <a:solidFill>
                  <a:srgbClr val="FF0000"/>
                </a:solidFill>
                <a:latin typeface="微软雅黑" panose="020B0503020204020204" pitchFamily="34" charset="-122"/>
                <a:ea typeface="微软雅黑" panose="020B0503020204020204" pitchFamily="34" charset="-122"/>
              </a:rPr>
              <a:t>分以上，能不能确定小明爸爸没有带他去游乐园呢？</a:t>
            </a:r>
            <a:endParaRPr lang="en-US" altLang="zh-CN" sz="2000" b="1" dirty="0">
              <a:solidFill>
                <a:srgbClr val="FF0000"/>
              </a:solidFill>
              <a:latin typeface="微软雅黑" panose="020B0503020204020204" pitchFamily="34" charset="-122"/>
              <a:ea typeface="微软雅黑" panose="020B0503020204020204" pitchFamily="34" charset="-122"/>
            </a:endParaRPr>
          </a:p>
          <a:p>
            <a:pPr>
              <a:lnSpc>
                <a:spcPct val="150000"/>
              </a:lnSpc>
              <a:spcBef>
                <a:spcPts val="600"/>
              </a:spcBef>
            </a:pPr>
            <a:r>
              <a:rPr lang="zh-CN" altLang="en-US" sz="2000" dirty="0">
                <a:latin typeface="微软雅黑" panose="020B0503020204020204" pitchFamily="34" charset="-122"/>
                <a:ea typeface="微软雅黑" panose="020B0503020204020204" pitchFamily="34" charset="-122"/>
              </a:rPr>
              <a:t>答案是：</a:t>
            </a:r>
            <a:r>
              <a:rPr lang="zh-CN" altLang="zh-CN" sz="2000" dirty="0">
                <a:latin typeface="微软雅黑" panose="020B0503020204020204" pitchFamily="34" charset="-122"/>
                <a:ea typeface="微软雅黑" panose="020B0503020204020204" pitchFamily="34" charset="-122"/>
              </a:rPr>
              <a:t>不能，因为小明数学考</a:t>
            </a:r>
            <a:r>
              <a:rPr lang="en-US" altLang="zh-CN" sz="2000" dirty="0">
                <a:latin typeface="微软雅黑" panose="020B0503020204020204" pitchFamily="34" charset="-122"/>
                <a:ea typeface="微软雅黑" panose="020B0503020204020204" pitchFamily="34" charset="-122"/>
              </a:rPr>
              <a:t>90</a:t>
            </a:r>
            <a:r>
              <a:rPr lang="zh-CN" altLang="zh-CN" sz="2000" dirty="0">
                <a:latin typeface="微软雅黑" panose="020B0503020204020204" pitchFamily="34" charset="-122"/>
                <a:ea typeface="微软雅黑" panose="020B0503020204020204" pitchFamily="34" charset="-122"/>
              </a:rPr>
              <a:t>分以上，只是小明爸爸答应的一种条件，有可能小明的英语考了</a:t>
            </a:r>
            <a:r>
              <a:rPr lang="en-US" altLang="zh-CN" sz="2000" dirty="0">
                <a:latin typeface="微软雅黑" panose="020B0503020204020204" pitchFamily="34" charset="-122"/>
                <a:ea typeface="微软雅黑" panose="020B0503020204020204" pitchFamily="34" charset="-122"/>
              </a:rPr>
              <a:t>80</a:t>
            </a:r>
            <a:r>
              <a:rPr lang="zh-CN" altLang="zh-CN" sz="2000" dirty="0">
                <a:latin typeface="微软雅黑" panose="020B0503020204020204" pitchFamily="34" charset="-122"/>
                <a:ea typeface="微软雅黑" panose="020B0503020204020204" pitchFamily="34" charset="-122"/>
              </a:rPr>
              <a:t>分以上爸爸也答应带他去游乐园。</a:t>
            </a:r>
          </a:p>
        </p:txBody>
      </p:sp>
      <p:sp>
        <p:nvSpPr>
          <p:cNvPr id="4" name="文本框 3">
            <a:extLst>
              <a:ext uri="{FF2B5EF4-FFF2-40B4-BE49-F238E27FC236}">
                <a16:creationId xmlns:a16="http://schemas.microsoft.com/office/drawing/2014/main" id="{E43ED735-5C0A-42AF-9DAE-6718620FAF52}"/>
              </a:ext>
            </a:extLst>
          </p:cNvPr>
          <p:cNvSpPr txBox="1"/>
          <p:nvPr/>
        </p:nvSpPr>
        <p:spPr>
          <a:xfrm>
            <a:off x="3956749" y="214696"/>
            <a:ext cx="4039342"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zh-CN" altLang="en-US" sz="2800" b="1" dirty="0">
                <a:latin typeface="微软雅黑" panose="020B0503020204020204" pitchFamily="34" charset="-122"/>
                <a:ea typeface="微软雅黑" panose="020B0503020204020204" pitchFamily="34" charset="-122"/>
              </a:rPr>
              <a:t>逻辑思维能力</a:t>
            </a:r>
            <a:endParaRPr kumimoji="0" lang="zh-CN" altLang="en-US"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2FA26B3C-B1E6-4121-BF8F-837B00F4A163}"/>
              </a:ext>
            </a:extLst>
          </p:cNvPr>
          <p:cNvSpPr txBox="1"/>
          <p:nvPr/>
        </p:nvSpPr>
        <p:spPr>
          <a:xfrm>
            <a:off x="878774" y="5794495"/>
            <a:ext cx="10628416" cy="369332"/>
          </a:xfrm>
          <a:prstGeom prst="rect">
            <a:avLst/>
          </a:prstGeom>
          <a:solidFill>
            <a:srgbClr val="FF0000"/>
          </a:solidFill>
        </p:spPr>
        <p:txBody>
          <a:bodyPr wrap="square" rtlCol="0">
            <a:spAutoFit/>
          </a:bodyPr>
          <a:lstStyle/>
          <a:p>
            <a:pPr algn="ctr"/>
            <a:r>
              <a:rPr lang="zh-CN" altLang="zh-CN" b="1" kern="100" dirty="0">
                <a:solidFill>
                  <a:schemeClr val="bg1"/>
                </a:solidFill>
                <a:latin typeface="Times New Roman" panose="02020603050405020304" pitchFamily="18" charset="0"/>
                <a:cs typeface="Times New Roman" panose="02020603050405020304" pitchFamily="18" charset="0"/>
              </a:rPr>
              <a:t>编程中的逻辑一定要严谨并且是百分之百的正确</a:t>
            </a:r>
            <a:endParaRPr lang="zh-CN" altLang="en-US" b="1" dirty="0">
              <a:solidFill>
                <a:schemeClr val="bg1"/>
              </a:solidFill>
            </a:endParaRPr>
          </a:p>
        </p:txBody>
      </p:sp>
    </p:spTree>
    <p:extLst>
      <p:ext uri="{BB962C8B-B14F-4D97-AF65-F5344CB8AC3E}">
        <p14:creationId xmlns:p14="http://schemas.microsoft.com/office/powerpoint/2010/main" val="347977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1.5.2</a:t>
            </a:r>
            <a:r>
              <a:rPr lang="zh-CN" altLang="en-US" dirty="0">
                <a:solidFill>
                  <a:srgbClr val="C00000"/>
                </a:solidFill>
              </a:rPr>
              <a:t>循环控制语句</a:t>
            </a:r>
            <a:r>
              <a:rPr lang="en-US" altLang="zh-CN" dirty="0">
                <a:solidFill>
                  <a:srgbClr val="C00000"/>
                </a:solidFill>
              </a:rPr>
              <a:t>——for</a:t>
            </a:r>
            <a:r>
              <a:rPr lang="zh-CN" altLang="en-US" dirty="0">
                <a:solidFill>
                  <a:srgbClr val="C00000"/>
                </a:solidFill>
              </a:rPr>
              <a:t>循环</a:t>
            </a:r>
          </a:p>
        </p:txBody>
      </p:sp>
      <p:grpSp>
        <p:nvGrpSpPr>
          <p:cNvPr id="3" name="组合 2"/>
          <p:cNvGrpSpPr/>
          <p:nvPr/>
        </p:nvGrpSpPr>
        <p:grpSpPr>
          <a:xfrm>
            <a:off x="1143248" y="966080"/>
            <a:ext cx="9425791" cy="2245866"/>
            <a:chOff x="628650" y="1101777"/>
            <a:chExt cx="7686291" cy="2245866"/>
          </a:xfrm>
        </p:grpSpPr>
        <p:sp>
          <p:nvSpPr>
            <p:cNvPr id="12" name="矩形 11"/>
            <p:cNvSpPr/>
            <p:nvPr/>
          </p:nvSpPr>
          <p:spPr>
            <a:xfrm>
              <a:off x="628650" y="1101777"/>
              <a:ext cx="7627747" cy="707886"/>
            </a:xfrm>
            <a:prstGeom prst="rect">
              <a:avLst/>
            </a:prstGeom>
          </p:spPr>
          <p:txBody>
            <a:bodyPr wrap="square">
              <a:spAutoFit/>
            </a:bodyPr>
            <a:lstStyle/>
            <a:p>
              <a:pPr algn="just"/>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如果在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循环后面不用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else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语句呢？可以在程序中加一个</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flag</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的布尔型变量标记是否找到非正数，替代</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else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的功能。</a:t>
              </a:r>
            </a:p>
          </p:txBody>
        </p:sp>
        <p:sp>
          <p:nvSpPr>
            <p:cNvPr id="13" name="文本框 92"/>
            <p:cNvSpPr txBox="1">
              <a:spLocks noChangeArrowheads="1"/>
            </p:cNvSpPr>
            <p:nvPr/>
          </p:nvSpPr>
          <p:spPr bwMode="auto">
            <a:xfrm>
              <a:off x="687194" y="1817644"/>
              <a:ext cx="7627747" cy="1529999"/>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solidFill>
                    <a:srgbClr val="FF0000"/>
                  </a:solidFill>
                  <a:latin typeface="微软雅黑" panose="020B0503020204020204" pitchFamily="34" charset="-122"/>
                  <a:ea typeface="微软雅黑" panose="020B0503020204020204" pitchFamily="34" charset="-122"/>
                  <a:cs typeface="Times New Roman"/>
                </a:rPr>
                <a:t>#&lt;</a:t>
              </a:r>
              <a:r>
                <a:rPr lang="zh-CN" altLang="en-US" sz="1600" b="1" kern="100" dirty="0">
                  <a:solidFill>
                    <a:srgbClr val="FF0000"/>
                  </a:solidFill>
                  <a:latin typeface="微软雅黑" panose="020B0503020204020204" pitchFamily="34" charset="-122"/>
                  <a:ea typeface="微软雅黑" panose="020B0503020204020204" pitchFamily="34" charset="-122"/>
                  <a:cs typeface="Times New Roman"/>
                </a:rPr>
                <a:t>程序：</a:t>
              </a:r>
              <a:r>
                <a:rPr lang="en-US" sz="1600" b="1" kern="100" dirty="0">
                  <a:solidFill>
                    <a:srgbClr val="FF0000"/>
                  </a:solidFill>
                  <a:latin typeface="微软雅黑" panose="020B0503020204020204" pitchFamily="34" charset="-122"/>
                  <a:ea typeface="微软雅黑" panose="020B0503020204020204" pitchFamily="34" charset="-122"/>
                  <a:cs typeface="Times New Roman"/>
                </a:rPr>
                <a:t>break</a:t>
              </a:r>
              <a:r>
                <a:rPr lang="zh-CN" altLang="en-US" sz="1600" b="1" kern="100" dirty="0">
                  <a:solidFill>
                    <a:srgbClr val="FF0000"/>
                  </a:solidFill>
                  <a:latin typeface="微软雅黑" panose="020B0503020204020204" pitchFamily="34" charset="-122"/>
                  <a:ea typeface="微软雅黑" panose="020B0503020204020204" pitchFamily="34" charset="-122"/>
                  <a:cs typeface="Times New Roman"/>
                </a:rPr>
                <a:t>例子</a:t>
              </a:r>
              <a:r>
                <a:rPr lang="en-US" sz="1600" b="1" kern="100" dirty="0">
                  <a:solidFill>
                    <a:srgbClr val="FF0000"/>
                  </a:solidFill>
                  <a:latin typeface="微软雅黑" panose="020B0503020204020204" pitchFamily="34" charset="-122"/>
                  <a:ea typeface="微软雅黑" panose="020B0503020204020204" pitchFamily="34" charset="-122"/>
                  <a:cs typeface="Times New Roman"/>
                </a:rPr>
                <a:t>2&gt;</a:t>
              </a:r>
              <a:endParaRPr lang="zh-CN" altLang="en-US" sz="1600" kern="100" dirty="0">
                <a:solidFill>
                  <a:srgbClr val="FF0000"/>
                </a:solidFill>
                <a:latin typeface="微软雅黑" panose="020B0503020204020204" pitchFamily="34" charset="-122"/>
                <a:ea typeface="微软雅黑" panose="020B0503020204020204" pitchFamily="34" charset="-122"/>
                <a:cs typeface="Times New Roman"/>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a:rPr>
                <a:t>L = [3,7,-2,4,5];flag = True</a:t>
              </a:r>
              <a:endParaRPr lang="zh-CN" altLang="en-US" sz="1600" kern="100" dirty="0">
                <a:latin typeface="微软雅黑" panose="020B0503020204020204" pitchFamily="34" charset="-122"/>
                <a:ea typeface="微软雅黑" panose="020B0503020204020204" pitchFamily="34" charset="-122"/>
                <a:cs typeface="Times New Roman"/>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a:rPr>
                <a:t>for i in L:</a:t>
              </a:r>
              <a:endParaRPr lang="zh-CN" altLang="en-US" sz="1600" kern="100" dirty="0">
                <a:latin typeface="微软雅黑" panose="020B0503020204020204" pitchFamily="34" charset="-122"/>
                <a:ea typeface="微软雅黑" panose="020B0503020204020204" pitchFamily="34" charset="-122"/>
                <a:cs typeface="Times New Roman"/>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a:rPr>
                <a:t>    if i &lt;= 0: flag = False; break</a:t>
              </a:r>
              <a:endParaRPr lang="zh-CN" altLang="en-US" sz="1600" kern="100" dirty="0">
                <a:latin typeface="微软雅黑" panose="020B0503020204020204" pitchFamily="34" charset="-122"/>
                <a:ea typeface="微软雅黑" panose="020B0503020204020204" pitchFamily="34" charset="-122"/>
                <a:cs typeface="Times New Roman"/>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a:rPr>
                <a:t>if flag: print("All positive!")</a:t>
              </a:r>
              <a:endParaRPr lang="zh-CN" altLang="en-US" sz="1600" kern="100" dirty="0">
                <a:latin typeface="微软雅黑" panose="020B0503020204020204" pitchFamily="34" charset="-122"/>
                <a:ea typeface="微软雅黑" panose="020B0503020204020204" pitchFamily="34" charset="-122"/>
                <a:cs typeface="Times New Roman"/>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a:rPr>
                <a:t>else: print("Not all positive!")</a:t>
              </a:r>
              <a:endParaRPr lang="zh-CN" altLang="en-US" sz="1600" kern="100" dirty="0">
                <a:latin typeface="微软雅黑" panose="020B0503020204020204" pitchFamily="34" charset="-122"/>
                <a:ea typeface="微软雅黑" panose="020B0503020204020204" pitchFamily="34" charset="-122"/>
                <a:cs typeface="Times New Roman"/>
              </a:endParaRPr>
            </a:p>
          </p:txBody>
        </p:sp>
      </p:grpSp>
      <p:grpSp>
        <p:nvGrpSpPr>
          <p:cNvPr id="7" name="组合 6"/>
          <p:cNvGrpSpPr/>
          <p:nvPr/>
        </p:nvGrpSpPr>
        <p:grpSpPr>
          <a:xfrm>
            <a:off x="1215040" y="3292112"/>
            <a:ext cx="9357416" cy="3200761"/>
            <a:chOff x="613803" y="3201859"/>
            <a:chExt cx="7703955" cy="3200761"/>
          </a:xfrm>
        </p:grpSpPr>
        <p:grpSp>
          <p:nvGrpSpPr>
            <p:cNvPr id="6" name="组合 5"/>
            <p:cNvGrpSpPr/>
            <p:nvPr/>
          </p:nvGrpSpPr>
          <p:grpSpPr>
            <a:xfrm>
              <a:off x="613803" y="3201859"/>
              <a:ext cx="7703955" cy="2094006"/>
              <a:chOff x="613803" y="3353555"/>
              <a:chExt cx="7703955" cy="2094006"/>
            </a:xfrm>
          </p:grpSpPr>
          <p:sp>
            <p:nvSpPr>
              <p:cNvPr id="14" name="矩形 13"/>
              <p:cNvSpPr/>
              <p:nvPr/>
            </p:nvSpPr>
            <p:spPr>
              <a:xfrm>
                <a:off x="631465" y="3353555"/>
                <a:ext cx="7686293" cy="707886"/>
              </a:xfrm>
              <a:prstGeom prst="rect">
                <a:avLst/>
              </a:prstGeom>
            </p:spPr>
            <p:txBody>
              <a:bodyPr wrap="square">
                <a:spAutoFit/>
              </a:bodyPr>
              <a:lstStyle/>
              <a:p>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        如果将这个例题改一下，改为：已知一个列表，打印出这个列表中全部的正数。那么我们就可以用到</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continue</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语句。</a:t>
                </a:r>
                <a:endParaRPr lang="zh-CN" altLang="en-US" sz="2000" dirty="0">
                  <a:latin typeface="微软雅黑" panose="020B0503020204020204" pitchFamily="34" charset="-122"/>
                  <a:ea typeface="微软雅黑" panose="020B0503020204020204" pitchFamily="34" charset="-122"/>
                </a:endParaRPr>
              </a:p>
            </p:txBody>
          </p:sp>
          <p:sp>
            <p:nvSpPr>
              <p:cNvPr id="15" name="文本框 106"/>
              <p:cNvSpPr txBox="1">
                <a:spLocks noChangeArrowheads="1"/>
              </p:cNvSpPr>
              <p:nvPr/>
            </p:nvSpPr>
            <p:spPr bwMode="auto">
              <a:xfrm>
                <a:off x="613803" y="4152532"/>
                <a:ext cx="7701141" cy="1295029"/>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solidFill>
                      <a:srgbClr val="FF0000"/>
                    </a:solidFill>
                    <a:latin typeface="微软雅黑" panose="020B0503020204020204" pitchFamily="34" charset="-122"/>
                    <a:ea typeface="微软雅黑" panose="020B0503020204020204" pitchFamily="34" charset="-122"/>
                    <a:cs typeface="Times New Roman"/>
                  </a:rPr>
                  <a:t>#&lt;</a:t>
                </a:r>
                <a:r>
                  <a:rPr lang="zh-CN" altLang="en-US" sz="1600" b="1" kern="100" dirty="0">
                    <a:solidFill>
                      <a:srgbClr val="FF0000"/>
                    </a:solidFill>
                    <a:latin typeface="微软雅黑" panose="020B0503020204020204" pitchFamily="34" charset="-122"/>
                    <a:ea typeface="微软雅黑" panose="020B0503020204020204" pitchFamily="34" charset="-122"/>
                    <a:cs typeface="Times New Roman"/>
                  </a:rPr>
                  <a:t>程序：</a:t>
                </a:r>
                <a:r>
                  <a:rPr lang="en-US" sz="1600" b="1" kern="100" dirty="0">
                    <a:solidFill>
                      <a:srgbClr val="FF0000"/>
                    </a:solidFill>
                    <a:latin typeface="微软雅黑" panose="020B0503020204020204" pitchFamily="34" charset="-122"/>
                    <a:ea typeface="微软雅黑" panose="020B0503020204020204" pitchFamily="34" charset="-122"/>
                    <a:cs typeface="Times New Roman"/>
                  </a:rPr>
                  <a:t>continue</a:t>
                </a:r>
                <a:r>
                  <a:rPr lang="zh-CN" altLang="en-US" sz="1600" b="1" kern="100" dirty="0">
                    <a:solidFill>
                      <a:srgbClr val="FF0000"/>
                    </a:solidFill>
                    <a:latin typeface="微软雅黑" panose="020B0503020204020204" pitchFamily="34" charset="-122"/>
                    <a:ea typeface="微软雅黑" panose="020B0503020204020204" pitchFamily="34" charset="-122"/>
                    <a:cs typeface="Times New Roman"/>
                  </a:rPr>
                  <a:t>例子</a:t>
                </a:r>
                <a:r>
                  <a:rPr lang="en-US" sz="1600" b="1" kern="100" dirty="0">
                    <a:solidFill>
                      <a:srgbClr val="FF0000"/>
                    </a:solidFill>
                    <a:latin typeface="微软雅黑" panose="020B0503020204020204" pitchFamily="34" charset="-122"/>
                    <a:ea typeface="微软雅黑" panose="020B0503020204020204" pitchFamily="34" charset="-122"/>
                    <a:cs typeface="Times New Roman"/>
                  </a:rPr>
                  <a:t>&gt;</a:t>
                </a:r>
                <a:endParaRPr lang="zh-CN" altLang="en-US" sz="1600" kern="100" dirty="0">
                  <a:solidFill>
                    <a:srgbClr val="FF0000"/>
                  </a:solidFill>
                  <a:latin typeface="微软雅黑" panose="020B0503020204020204" pitchFamily="34" charset="-122"/>
                  <a:ea typeface="微软雅黑" panose="020B0503020204020204" pitchFamily="34" charset="-122"/>
                  <a:cs typeface="Times New Roman"/>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a:rPr>
                  <a:t>L = [3,7,-2,4,5]</a:t>
                </a:r>
                <a:endParaRPr lang="zh-CN" altLang="en-US" sz="1600" kern="100" dirty="0">
                  <a:latin typeface="微软雅黑" panose="020B0503020204020204" pitchFamily="34" charset="-122"/>
                  <a:ea typeface="微软雅黑" panose="020B0503020204020204" pitchFamily="34" charset="-122"/>
                  <a:cs typeface="Times New Roman"/>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a:rPr>
                  <a:t>for i in L:</a:t>
                </a:r>
                <a:endParaRPr lang="zh-CN" altLang="en-US" sz="1600" kern="100" dirty="0">
                  <a:latin typeface="微软雅黑" panose="020B0503020204020204" pitchFamily="34" charset="-122"/>
                  <a:ea typeface="微软雅黑" panose="020B0503020204020204" pitchFamily="34" charset="-122"/>
                  <a:cs typeface="Times New Roman"/>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a:rPr>
                  <a:t>    if i &lt;= 0: continue</a:t>
                </a:r>
                <a:endParaRPr lang="zh-CN" altLang="en-US" sz="1600" kern="100" dirty="0">
                  <a:latin typeface="微软雅黑" panose="020B0503020204020204" pitchFamily="34" charset="-122"/>
                  <a:ea typeface="微软雅黑" panose="020B0503020204020204" pitchFamily="34" charset="-122"/>
                  <a:cs typeface="Times New Roman"/>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a:rPr>
                  <a:t>    print(i)</a:t>
                </a:r>
                <a:endParaRPr lang="zh-CN" altLang="en-US" sz="1600" kern="100" dirty="0">
                  <a:latin typeface="微软雅黑" panose="020B0503020204020204" pitchFamily="34" charset="-122"/>
                  <a:ea typeface="微软雅黑" panose="020B0503020204020204" pitchFamily="34" charset="-122"/>
                  <a:cs typeface="Times New Roman"/>
                </a:endParaRPr>
              </a:p>
            </p:txBody>
          </p:sp>
        </p:grpSp>
        <p:sp>
          <p:nvSpPr>
            <p:cNvPr id="16" name="矩形 15"/>
            <p:cNvSpPr/>
            <p:nvPr/>
          </p:nvSpPr>
          <p:spPr>
            <a:xfrm>
              <a:off x="613803" y="5386957"/>
              <a:ext cx="7660328" cy="1015663"/>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程序中</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用循环控制变量</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表示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列表中的每个元素，如果</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i&lt;=0</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表示该元素为非正数，则不需要进行后面的输出语句，用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continue</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跳出当前循环并继续执行下一次循环。</a:t>
              </a:r>
            </a:p>
          </p:txBody>
        </p:sp>
      </p:gr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1.5.2</a:t>
            </a:r>
            <a:r>
              <a:rPr lang="zh-CN" altLang="en-US" dirty="0">
                <a:solidFill>
                  <a:srgbClr val="C00000"/>
                </a:solidFill>
              </a:rPr>
              <a:t>循环控制语句</a:t>
            </a:r>
            <a:r>
              <a:rPr lang="en-US" altLang="zh-CN" dirty="0">
                <a:solidFill>
                  <a:srgbClr val="C00000"/>
                </a:solidFill>
              </a:rPr>
              <a:t>——for</a:t>
            </a:r>
            <a:r>
              <a:rPr lang="zh-CN" altLang="en-US" dirty="0">
                <a:solidFill>
                  <a:srgbClr val="C00000"/>
                </a:solidFill>
              </a:rPr>
              <a:t>循环</a:t>
            </a:r>
          </a:p>
        </p:txBody>
      </p:sp>
      <p:sp>
        <p:nvSpPr>
          <p:cNvPr id="9" name="文本框 8"/>
          <p:cNvSpPr txBox="1"/>
          <p:nvPr/>
        </p:nvSpPr>
        <p:spPr>
          <a:xfrm>
            <a:off x="1478107" y="1111062"/>
            <a:ext cx="9235786" cy="3577198"/>
          </a:xfrm>
          <a:prstGeom prst="rect">
            <a:avLst/>
          </a:prstGeom>
          <a:noFill/>
        </p:spPr>
        <p:txBody>
          <a:bodyPr wrap="square" rtlCol="0">
            <a:spAutoFit/>
          </a:bodyPr>
          <a:lstStyle/>
          <a:p>
            <a:pPr lvl="0" algn="just"/>
            <a:r>
              <a:rPr lang="zh-CN" altLang="en-US" b="1" dirty="0">
                <a:solidFill>
                  <a:srgbClr val="124ACD"/>
                </a:solidFill>
                <a:latin typeface="宋体" panose="02010600030101010101" pitchFamily="2" charset="-122"/>
              </a:rPr>
              <a:t>练习题</a:t>
            </a:r>
            <a:r>
              <a:rPr lang="en-US" altLang="zh-CN" b="1" dirty="0">
                <a:solidFill>
                  <a:srgbClr val="124ACD"/>
                </a:solidFill>
                <a:latin typeface="宋体" panose="02010600030101010101" pitchFamily="2" charset="-122"/>
              </a:rPr>
              <a:t>1.5.3</a:t>
            </a:r>
            <a:r>
              <a:rPr lang="zh-CN" altLang="en-US" b="1" dirty="0">
                <a:solidFill>
                  <a:srgbClr val="124ACD"/>
                </a:solidFill>
                <a:latin typeface="宋体" panose="02010600030101010101" pitchFamily="2" charset="-122"/>
              </a:rPr>
              <a:t>：</a:t>
            </a:r>
            <a:r>
              <a:rPr lang="zh-CN" altLang="en-US" sz="2000" dirty="0">
                <a:solidFill>
                  <a:prstClr val="black"/>
                </a:solidFill>
                <a:latin typeface="Times New Roman" panose="02020603050405020304" pitchFamily="18" charset="0"/>
              </a:rPr>
              <a:t>已知一个正整数</a:t>
            </a:r>
            <a:r>
              <a:rPr lang="en-US" altLang="zh-CN" sz="2000" dirty="0">
                <a:solidFill>
                  <a:prstClr val="black"/>
                </a:solidFill>
                <a:latin typeface="Times New Roman" panose="02020603050405020304" pitchFamily="18" charset="0"/>
              </a:rPr>
              <a:t>k</a:t>
            </a:r>
            <a:r>
              <a:rPr lang="zh-CN" altLang="en-US" sz="2000" dirty="0">
                <a:solidFill>
                  <a:prstClr val="black"/>
                </a:solidFill>
                <a:latin typeface="Times New Roman" panose="02020603050405020304" pitchFamily="18" charset="0"/>
              </a:rPr>
              <a:t>，将</a:t>
            </a:r>
            <a:r>
              <a:rPr lang="en-US" altLang="zh-CN" sz="2000" dirty="0">
                <a:solidFill>
                  <a:prstClr val="black"/>
                </a:solidFill>
                <a:latin typeface="Times New Roman" panose="02020603050405020304" pitchFamily="18" charset="0"/>
              </a:rPr>
              <a:t>12345</a:t>
            </a:r>
            <a:r>
              <a:rPr lang="zh-CN" altLang="en-US" sz="2000" dirty="0">
                <a:solidFill>
                  <a:prstClr val="black"/>
                </a:solidFill>
                <a:latin typeface="Times New Roman" panose="02020603050405020304" pitchFamily="18" charset="0"/>
              </a:rPr>
              <a:t>这个序列打印</a:t>
            </a:r>
            <a:r>
              <a:rPr lang="en-US" altLang="zh-CN" sz="2000" dirty="0">
                <a:solidFill>
                  <a:prstClr val="black"/>
                </a:solidFill>
                <a:latin typeface="Times New Roman" panose="02020603050405020304" pitchFamily="18" charset="0"/>
              </a:rPr>
              <a:t>k</a:t>
            </a:r>
            <a:r>
              <a:rPr lang="zh-CN" altLang="en-US" sz="2000" dirty="0">
                <a:solidFill>
                  <a:prstClr val="black"/>
                </a:solidFill>
                <a:latin typeface="Times New Roman" panose="02020603050405020304" pitchFamily="18" charset="0"/>
              </a:rPr>
              <a:t>遍。</a:t>
            </a:r>
            <a:endParaRPr lang="en-US" altLang="zh-CN" sz="2000" dirty="0">
              <a:solidFill>
                <a:prstClr val="black"/>
              </a:solidFill>
              <a:latin typeface="Times New Roman" panose="02020603050405020304" pitchFamily="18" charset="0"/>
            </a:endParaRPr>
          </a:p>
          <a:p>
            <a:pPr lvl="0" algn="just">
              <a:lnSpc>
                <a:spcPct val="150000"/>
              </a:lnSpc>
            </a:pPr>
            <a:r>
              <a:rPr lang="en-US" altLang="zh-CN" sz="2000" b="1" dirty="0">
                <a:solidFill>
                  <a:srgbClr val="124ACD"/>
                </a:solidFill>
                <a:latin typeface="Times New Roman" panose="02020603050405020304" pitchFamily="18" charset="0"/>
              </a:rPr>
              <a:t>【</a:t>
            </a:r>
            <a:r>
              <a:rPr lang="zh-CN" altLang="en-US" sz="2000" b="1" dirty="0">
                <a:solidFill>
                  <a:srgbClr val="124ACD"/>
                </a:solidFill>
                <a:latin typeface="Times New Roman" panose="02020603050405020304" pitchFamily="18" charset="0"/>
              </a:rPr>
              <a:t>解题思路</a:t>
            </a:r>
            <a:r>
              <a:rPr lang="en-US" altLang="zh-CN" sz="2000" b="1" dirty="0">
                <a:solidFill>
                  <a:srgbClr val="124ACD"/>
                </a:solidFill>
                <a:latin typeface="Times New Roman" panose="02020603050405020304" pitchFamily="18" charset="0"/>
              </a:rPr>
              <a:t>】</a:t>
            </a:r>
            <a:r>
              <a:rPr lang="zh-CN" altLang="en-US" sz="2000" dirty="0">
                <a:latin typeface="Times New Roman" panose="02020603050405020304" pitchFamily="18" charset="0"/>
              </a:rPr>
              <a:t>可以由二层循环实现</a:t>
            </a:r>
            <a:r>
              <a:rPr lang="en-US" altLang="zh-CN" sz="2000" dirty="0">
                <a:latin typeface="Times New Roman" panose="02020603050405020304" pitchFamily="18" charset="0"/>
              </a:rPr>
              <a:t>12345</a:t>
            </a:r>
            <a:r>
              <a:rPr lang="zh-CN" altLang="en-US" sz="2000" dirty="0">
                <a:latin typeface="Times New Roman" panose="02020603050405020304" pitchFamily="18" charset="0"/>
              </a:rPr>
              <a:t>这个数列的循环打印。</a:t>
            </a:r>
          </a:p>
          <a:p>
            <a:pPr marL="342900" indent="-342900" algn="just">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rPr>
              <a:t>首先，我们执行第一层循环得到循环控制变量</a:t>
            </a:r>
            <a:r>
              <a:rPr lang="en-US" altLang="zh-CN" sz="2000" dirty="0">
                <a:latin typeface="Times New Roman" panose="02020603050405020304" pitchFamily="18" charset="0"/>
              </a:rPr>
              <a:t>i = 0</a:t>
            </a:r>
            <a:r>
              <a:rPr lang="zh-CN" altLang="en-US" sz="2000" dirty="0">
                <a:latin typeface="Times New Roman" panose="02020603050405020304" pitchFamily="18" charset="0"/>
              </a:rPr>
              <a:t>；</a:t>
            </a:r>
          </a:p>
          <a:p>
            <a:pPr marL="342900" indent="-342900" algn="just">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rPr>
              <a:t>然后进入第二层循环，</a:t>
            </a:r>
            <a:r>
              <a:rPr lang="en-US" altLang="zh-CN" sz="2000" dirty="0">
                <a:latin typeface="Times New Roman" panose="02020603050405020304" pitchFamily="18" charset="0"/>
              </a:rPr>
              <a:t>j</a:t>
            </a:r>
            <a:r>
              <a:rPr lang="zh-CN" altLang="en-US" sz="2000" dirty="0">
                <a:latin typeface="Times New Roman" panose="02020603050405020304" pitchFamily="18" charset="0"/>
              </a:rPr>
              <a:t>从</a:t>
            </a:r>
            <a:r>
              <a:rPr lang="en-US" altLang="zh-CN" sz="2000" dirty="0">
                <a:latin typeface="Times New Roman" panose="02020603050405020304" pitchFamily="18" charset="0"/>
              </a:rPr>
              <a:t>1</a:t>
            </a:r>
            <a:r>
              <a:rPr lang="zh-CN" altLang="en-US" sz="2000" dirty="0">
                <a:latin typeface="Times New Roman" panose="02020603050405020304" pitchFamily="18" charset="0"/>
              </a:rPr>
              <a:t>循环到</a:t>
            </a:r>
            <a:r>
              <a:rPr lang="en-US" altLang="zh-CN" sz="2000" dirty="0">
                <a:latin typeface="Times New Roman" panose="02020603050405020304" pitchFamily="18" charset="0"/>
              </a:rPr>
              <a:t>5</a:t>
            </a:r>
            <a:r>
              <a:rPr lang="zh-CN" altLang="en-US" sz="2000" dirty="0">
                <a:latin typeface="Times New Roman" panose="02020603050405020304" pitchFamily="18" charset="0"/>
              </a:rPr>
              <a:t>，每循环一次就执行一次第二层循环内部的语句，本例中为“</a:t>
            </a:r>
            <a:r>
              <a:rPr lang="en-US" altLang="zh-CN" sz="2000" dirty="0">
                <a:latin typeface="Times New Roman" panose="02020603050405020304" pitchFamily="18" charset="0"/>
              </a:rPr>
              <a:t>print(</a:t>
            </a:r>
            <a:r>
              <a:rPr lang="en-US" altLang="zh-CN" sz="2000" dirty="0" err="1">
                <a:latin typeface="Times New Roman" panose="02020603050405020304" pitchFamily="18" charset="0"/>
              </a:rPr>
              <a:t>j,end</a:t>
            </a:r>
            <a:r>
              <a:rPr lang="en-US" altLang="zh-CN" sz="2000" dirty="0">
                <a:latin typeface="Times New Roman" panose="02020603050405020304" pitchFamily="18" charset="0"/>
              </a:rPr>
              <a:t>='')”</a:t>
            </a:r>
            <a:r>
              <a:rPr lang="zh-CN" altLang="en-US" sz="2000" dirty="0">
                <a:latin typeface="Times New Roman" panose="02020603050405020304" pitchFamily="18" charset="0"/>
              </a:rPr>
              <a:t>打印变量</a:t>
            </a:r>
            <a:r>
              <a:rPr lang="en-US" altLang="zh-CN" sz="2000" dirty="0">
                <a:latin typeface="Times New Roman" panose="02020603050405020304" pitchFamily="18" charset="0"/>
              </a:rPr>
              <a:t>j</a:t>
            </a:r>
            <a:r>
              <a:rPr lang="zh-CN" altLang="en-US" sz="2000" dirty="0">
                <a:latin typeface="Times New Roman" panose="02020603050405020304" pitchFamily="18" charset="0"/>
              </a:rPr>
              <a:t>（</a:t>
            </a:r>
            <a:r>
              <a:rPr lang="en-US" altLang="zh-CN" sz="2000" dirty="0">
                <a:latin typeface="Times New Roman" panose="02020603050405020304" pitchFamily="18" charset="0"/>
              </a:rPr>
              <a:t>end=''</a:t>
            </a:r>
            <a:r>
              <a:rPr lang="zh-CN" altLang="en-US" sz="2000" dirty="0">
                <a:latin typeface="Times New Roman" panose="02020603050405020304" pitchFamily="18" charset="0"/>
              </a:rPr>
              <a:t>表示</a:t>
            </a:r>
            <a:r>
              <a:rPr lang="en-US" altLang="zh-CN" sz="2000" dirty="0">
                <a:latin typeface="Times New Roman" panose="02020603050405020304" pitchFamily="18" charset="0"/>
              </a:rPr>
              <a:t>j</a:t>
            </a:r>
            <a:r>
              <a:rPr lang="zh-CN" altLang="en-US" sz="2000" dirty="0">
                <a:latin typeface="Times New Roman" panose="02020603050405020304" pitchFamily="18" charset="0"/>
              </a:rPr>
              <a:t>后面没有换行）。如此我们就完成了一次二层循环，打印了一遍</a:t>
            </a:r>
            <a:r>
              <a:rPr lang="en-US" altLang="zh-CN" sz="2000" dirty="0">
                <a:latin typeface="Times New Roman" panose="02020603050405020304" pitchFamily="18" charset="0"/>
              </a:rPr>
              <a:t>12345</a:t>
            </a:r>
            <a:r>
              <a:rPr lang="zh-CN" altLang="en-US" sz="2000" dirty="0">
                <a:latin typeface="Times New Roman" panose="02020603050405020304" pitchFamily="18" charset="0"/>
              </a:rPr>
              <a:t>；</a:t>
            </a:r>
          </a:p>
          <a:p>
            <a:pPr marL="342900" indent="-342900" algn="just">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rPr>
              <a:t>接下来</a:t>
            </a:r>
            <a:r>
              <a:rPr lang="en-US" altLang="zh-CN" sz="2000" dirty="0">
                <a:latin typeface="Times New Roman" panose="02020603050405020304" pitchFamily="18" charset="0"/>
              </a:rPr>
              <a:t>i = 1</a:t>
            </a:r>
            <a:r>
              <a:rPr lang="zh-CN" altLang="en-US" sz="2000" dirty="0">
                <a:latin typeface="Times New Roman" panose="02020603050405020304" pitchFamily="18" charset="0"/>
              </a:rPr>
              <a:t>，继续执行一次第二层循环</a:t>
            </a:r>
            <a:r>
              <a:rPr lang="en-US" altLang="zh-CN" sz="2000" dirty="0">
                <a:latin typeface="Times New Roman" panose="02020603050405020304" pitchFamily="18" charset="0"/>
              </a:rPr>
              <a:t>;</a:t>
            </a:r>
          </a:p>
          <a:p>
            <a:pPr marL="342900" indent="-342900" algn="just">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rPr>
              <a:t>以此类推，直到第一层循环结束，我们就打印了</a:t>
            </a:r>
            <a:r>
              <a:rPr lang="en-US" altLang="zh-CN" sz="2000" dirty="0">
                <a:latin typeface="Times New Roman" panose="02020603050405020304" pitchFamily="18" charset="0"/>
              </a:rPr>
              <a:t>k</a:t>
            </a:r>
            <a:r>
              <a:rPr lang="zh-CN" altLang="en-US" sz="2000" dirty="0">
                <a:latin typeface="Times New Roman" panose="02020603050405020304" pitchFamily="18" charset="0"/>
              </a:rPr>
              <a:t>遍</a:t>
            </a:r>
            <a:r>
              <a:rPr lang="en-US" altLang="zh-CN" sz="2000" dirty="0">
                <a:latin typeface="Times New Roman" panose="02020603050405020304" pitchFamily="18" charset="0"/>
              </a:rPr>
              <a:t>12345</a:t>
            </a:r>
            <a:r>
              <a:rPr lang="zh-CN" altLang="en-US" sz="2000" dirty="0">
                <a:latin typeface="Times New Roman" panose="02020603050405020304" pitchFamily="18" charset="0"/>
              </a:rPr>
              <a:t>。</a:t>
            </a:r>
          </a:p>
        </p:txBody>
      </p:sp>
      <p:sp>
        <p:nvSpPr>
          <p:cNvPr id="8" name="文本框 28"/>
          <p:cNvSpPr txBox="1">
            <a:spLocks noChangeArrowheads="1"/>
          </p:cNvSpPr>
          <p:nvPr/>
        </p:nvSpPr>
        <p:spPr bwMode="auto">
          <a:xfrm>
            <a:off x="1783748" y="4949378"/>
            <a:ext cx="7886700" cy="1595120"/>
          </a:xfrm>
          <a:prstGeom prst="rect">
            <a:avLst/>
          </a:prstGeom>
          <a:solidFill>
            <a:schemeClr val="bg2"/>
          </a:solidFill>
          <a:ln w="9525">
            <a:solidFill>
              <a:srgbClr val="FFC000"/>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a:rPr>
              <a:t>程序：</a:t>
            </a:r>
            <a:r>
              <a:rPr lang="en-US" sz="1600" b="1" kern="100" dirty="0">
                <a:latin typeface="微软雅黑" panose="020B0503020204020204" pitchFamily="34" charset="-122"/>
                <a:ea typeface="微软雅黑" panose="020B0503020204020204" pitchFamily="34" charset="-122"/>
                <a:cs typeface="Times New Roman" panose="02020603050405020304"/>
              </a:rPr>
              <a:t>for</a:t>
            </a:r>
            <a:r>
              <a:rPr lang="zh-CN" altLang="en-US" sz="1600" b="1" kern="100" dirty="0">
                <a:latin typeface="微软雅黑" panose="020B0503020204020204" pitchFamily="34" charset="-122"/>
                <a:ea typeface="微软雅黑" panose="020B0503020204020204" pitchFamily="34" charset="-122"/>
                <a:cs typeface="Times New Roman" panose="02020603050405020304"/>
              </a:rPr>
              <a:t>循环例子</a:t>
            </a:r>
            <a:r>
              <a:rPr lang="en-US" sz="1600" b="1" kern="100" dirty="0">
                <a:latin typeface="微软雅黑" panose="020B0503020204020204" pitchFamily="34" charset="-122"/>
                <a:ea typeface="微软雅黑" panose="020B0503020204020204" pitchFamily="34" charset="-122"/>
                <a:cs typeface="Times New Roman" panose="02020603050405020304"/>
              </a:rPr>
              <a:t>1&gt;</a:t>
            </a:r>
            <a:endParaRPr lang="zh-CN" altLang="en-US" sz="1600" kern="100" dirty="0">
              <a:latin typeface="微软雅黑" panose="020B0503020204020204" pitchFamily="34" charset="-122"/>
              <a:ea typeface="微软雅黑" panose="020B0503020204020204" pitchFamily="34" charset="-122"/>
              <a:cs typeface="Times New Roman" panose="02020603050405020304"/>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a:rPr>
              <a:t>k=10</a:t>
            </a:r>
            <a:endParaRPr lang="zh-CN" altLang="en-US" sz="1600" kern="100" dirty="0">
              <a:latin typeface="微软雅黑" panose="020B0503020204020204" pitchFamily="34" charset="-122"/>
              <a:ea typeface="微软雅黑" panose="020B0503020204020204" pitchFamily="34" charset="-122"/>
              <a:cs typeface="Times New Roman" panose="02020603050405020304"/>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a:rPr>
              <a:t>for i in range(0,k):    #</a:t>
            </a:r>
            <a:r>
              <a:rPr lang="zh-CN" altLang="en-US" sz="1600" kern="100" dirty="0">
                <a:latin typeface="微软雅黑" panose="020B0503020204020204" pitchFamily="34" charset="-122"/>
                <a:ea typeface="微软雅黑" panose="020B0503020204020204" pitchFamily="34" charset="-122"/>
                <a:cs typeface="Times New Roman" panose="02020603050405020304"/>
              </a:rPr>
              <a:t>也可写成</a:t>
            </a:r>
            <a:r>
              <a:rPr lang="en-US" sz="1600" kern="100" dirty="0">
                <a:latin typeface="微软雅黑" panose="020B0503020204020204" pitchFamily="34" charset="-122"/>
                <a:ea typeface="微软雅黑" panose="020B0503020204020204" pitchFamily="34" charset="-122"/>
                <a:cs typeface="Times New Roman" panose="02020603050405020304"/>
              </a:rPr>
              <a:t>range(k)</a:t>
            </a:r>
            <a:endParaRPr lang="zh-CN" altLang="en-US" sz="1600" kern="100" dirty="0">
              <a:latin typeface="微软雅黑" panose="020B0503020204020204" pitchFamily="34" charset="-122"/>
              <a:ea typeface="微软雅黑" panose="020B0503020204020204" pitchFamily="34" charset="-122"/>
              <a:cs typeface="Times New Roman" panose="02020603050405020304"/>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a:rPr>
              <a:t>    for j in range(1,6):</a:t>
            </a:r>
            <a:endParaRPr lang="zh-CN" altLang="en-US" sz="1600" kern="100" dirty="0">
              <a:latin typeface="微软雅黑" panose="020B0503020204020204" pitchFamily="34" charset="-122"/>
              <a:ea typeface="微软雅黑" panose="020B0503020204020204" pitchFamily="34" charset="-122"/>
              <a:cs typeface="Times New Roman" panose="02020603050405020304"/>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a:rPr>
              <a:t>        print(</a:t>
            </a:r>
            <a:r>
              <a:rPr lang="en-US" sz="1600" kern="100" dirty="0" err="1">
                <a:latin typeface="微软雅黑" panose="020B0503020204020204" pitchFamily="34" charset="-122"/>
                <a:ea typeface="微软雅黑" panose="020B0503020204020204" pitchFamily="34" charset="-122"/>
                <a:cs typeface="Times New Roman" panose="02020603050405020304"/>
              </a:rPr>
              <a:t>j,end</a:t>
            </a:r>
            <a:r>
              <a:rPr lang="en-US" sz="1600" kern="100" dirty="0">
                <a:latin typeface="微软雅黑" panose="020B0503020204020204" pitchFamily="34" charset="-122"/>
                <a:ea typeface="微软雅黑" panose="020B0503020204020204" pitchFamily="34" charset="-122"/>
                <a:cs typeface="Times New Roman" panose="02020603050405020304"/>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a:rPr>
              <a:t>    print('\n') </a:t>
            </a:r>
            <a:endParaRPr lang="zh-CN" altLang="en-US" sz="1600" kern="100" dirty="0">
              <a:latin typeface="微软雅黑" panose="020B0503020204020204" pitchFamily="34" charset="-122"/>
              <a:ea typeface="微软雅黑" panose="020B0503020204020204" pitchFamily="34" charset="-122"/>
              <a:cs typeface="Times New Roman" panose="02020603050405020304"/>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1.5.2</a:t>
            </a:r>
            <a:r>
              <a:rPr lang="zh-CN" altLang="en-US" dirty="0">
                <a:solidFill>
                  <a:srgbClr val="C00000"/>
                </a:solidFill>
              </a:rPr>
              <a:t>循环控制语句</a:t>
            </a:r>
            <a:r>
              <a:rPr lang="en-US" altLang="zh-CN" dirty="0">
                <a:solidFill>
                  <a:srgbClr val="C00000"/>
                </a:solidFill>
              </a:rPr>
              <a:t>——for</a:t>
            </a:r>
            <a:r>
              <a:rPr lang="zh-CN" altLang="en-US" dirty="0">
                <a:solidFill>
                  <a:srgbClr val="C00000"/>
                </a:solidFill>
              </a:rPr>
              <a:t>循环</a:t>
            </a:r>
          </a:p>
        </p:txBody>
      </p:sp>
      <p:sp>
        <p:nvSpPr>
          <p:cNvPr id="9" name="文本框 8"/>
          <p:cNvSpPr txBox="1"/>
          <p:nvPr/>
        </p:nvSpPr>
        <p:spPr>
          <a:xfrm>
            <a:off x="1329665" y="1044299"/>
            <a:ext cx="9532670" cy="2654060"/>
          </a:xfrm>
          <a:prstGeom prst="rect">
            <a:avLst/>
          </a:prstGeom>
          <a:noFill/>
        </p:spPr>
        <p:txBody>
          <a:bodyPr wrap="square" rtlCol="0">
            <a:spAutoFit/>
          </a:bodyPr>
          <a:lstStyle/>
          <a:p>
            <a:pPr lvl="0" algn="just"/>
            <a:r>
              <a:rPr sz="2000" b="1" dirty="0">
                <a:solidFill>
                  <a:srgbClr val="124ACD"/>
                </a:solidFill>
                <a:latin typeface="微软雅黑" panose="020B0503020204020204" pitchFamily="34" charset="-122"/>
                <a:ea typeface="微软雅黑" panose="020B0503020204020204" pitchFamily="34" charset="-122"/>
              </a:rPr>
              <a:t>练习题1.5.4：</a:t>
            </a:r>
            <a:r>
              <a:rPr sz="2000" dirty="0">
                <a:solidFill>
                  <a:prstClr val="black"/>
                </a:solidFill>
                <a:latin typeface="微软雅黑" panose="020B0503020204020204" pitchFamily="34" charset="-122"/>
                <a:ea typeface="微软雅黑" panose="020B0503020204020204" pitchFamily="34" charset="-122"/>
              </a:rPr>
              <a:t>给定两个正整数n、k，将1,2,3……</a:t>
            </a:r>
            <a:r>
              <a:rPr sz="2000" dirty="0" err="1">
                <a:solidFill>
                  <a:prstClr val="black"/>
                </a:solidFill>
                <a:latin typeface="微软雅黑" panose="020B0503020204020204" pitchFamily="34" charset="-122"/>
                <a:ea typeface="微软雅黑" panose="020B0503020204020204" pitchFamily="34" charset="-122"/>
              </a:rPr>
              <a:t>n这个序列打印k遍</a:t>
            </a:r>
            <a:r>
              <a:rPr sz="2000" dirty="0">
                <a:solidFill>
                  <a:prstClr val="black"/>
                </a:solidFill>
                <a:latin typeface="微软雅黑" panose="020B0503020204020204" pitchFamily="34" charset="-122"/>
                <a:ea typeface="微软雅黑" panose="020B0503020204020204" pitchFamily="34" charset="-122"/>
              </a:rPr>
              <a:t>。</a:t>
            </a:r>
            <a:endParaRPr lang="zh-CN" altLang="en-US" sz="2000" dirty="0">
              <a:solidFill>
                <a:prstClr val="black"/>
              </a:solidFill>
              <a:latin typeface="微软雅黑" panose="020B0503020204020204" pitchFamily="34" charset="-122"/>
              <a:ea typeface="微软雅黑" panose="020B0503020204020204" pitchFamily="34" charset="-122"/>
            </a:endParaRPr>
          </a:p>
          <a:p>
            <a:pPr lvl="0" algn="just">
              <a:lnSpc>
                <a:spcPct val="150000"/>
              </a:lnSpc>
            </a:pPr>
            <a:endParaRPr lang="zh-CN" altLang="en-US" sz="2000" b="1" dirty="0">
              <a:solidFill>
                <a:prstClr val="black"/>
              </a:solidFill>
              <a:latin typeface="Times New Roman" panose="02020603050405020304" pitchFamily="18" charset="0"/>
            </a:endParaRPr>
          </a:p>
          <a:p>
            <a:pPr lvl="0" algn="just">
              <a:lnSpc>
                <a:spcPct val="150000"/>
              </a:lnSpc>
            </a:pPr>
            <a:r>
              <a:rPr lang="en-US" altLang="zh-CN" sz="2000" b="1" dirty="0">
                <a:solidFill>
                  <a:srgbClr val="124ACD"/>
                </a:solidFill>
                <a:latin typeface="Times New Roman" panose="02020603050405020304" pitchFamily="18" charset="0"/>
              </a:rPr>
              <a:t>【</a:t>
            </a:r>
            <a:r>
              <a:rPr lang="zh-CN" altLang="en-US" sz="2000" b="1" dirty="0">
                <a:solidFill>
                  <a:srgbClr val="124ACD"/>
                </a:solidFill>
                <a:latin typeface="Times New Roman" panose="02020603050405020304" pitchFamily="18" charset="0"/>
              </a:rPr>
              <a:t>解题思路</a:t>
            </a:r>
            <a:r>
              <a:rPr lang="en-US" altLang="zh-CN" sz="2000" b="1" dirty="0">
                <a:solidFill>
                  <a:srgbClr val="124ACD"/>
                </a:solidFill>
                <a:latin typeface="Times New Roman" panose="02020603050405020304" pitchFamily="18" charset="0"/>
              </a:rPr>
              <a:t>】</a:t>
            </a:r>
            <a:r>
              <a:rPr lang="zh-CN" altLang="en-US" sz="2000" dirty="0">
                <a:latin typeface="Times New Roman" panose="02020603050405020304" pitchFamily="18" charset="0"/>
              </a:rPr>
              <a:t>此例每次打印的数列长短由一个变量n来控制，所以我们只需要将第二层循环的控制变量j的范围设置为range(1,n+1)。</a:t>
            </a:r>
          </a:p>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注意，我们这里为什么要n+1呢？因为range(s,t)函数迭代值的范围是从s到t-1，不包括t。</a:t>
            </a:r>
          </a:p>
        </p:txBody>
      </p:sp>
      <p:sp>
        <p:nvSpPr>
          <p:cNvPr id="44" name="文本框 44"/>
          <p:cNvSpPr txBox="1">
            <a:spLocks noChangeArrowheads="1"/>
          </p:cNvSpPr>
          <p:nvPr/>
        </p:nvSpPr>
        <p:spPr bwMode="auto">
          <a:xfrm>
            <a:off x="2152650" y="3816065"/>
            <a:ext cx="7503414" cy="2264333"/>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noAutofit/>
          </a:bodyPr>
          <a:lstStyle/>
          <a:p>
            <a:pPr indent="133985" algn="just">
              <a:lnSpc>
                <a:spcPct val="150000"/>
              </a:lnSpc>
            </a:pPr>
            <a:r>
              <a:rPr lang="en-US" altLang="zh-CN" sz="1600" b="1"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#&lt;程序：for循环例子2&gt;</a:t>
            </a:r>
            <a:endParaRPr lang="en-US" altLang="zh-CN" sz="1600"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lnSpc>
                <a:spcPct val="15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n = 15; k = 10</a:t>
            </a:r>
          </a:p>
          <a:p>
            <a:pPr indent="133350" algn="just">
              <a:lnSpc>
                <a:spcPct val="15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for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in range(0,k):</a:t>
            </a:r>
          </a:p>
          <a:p>
            <a:pPr indent="133350" algn="just">
              <a:lnSpc>
                <a:spcPct val="15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for j in range(1,n+1):</a:t>
            </a:r>
          </a:p>
          <a:p>
            <a:pPr indent="133350" algn="just">
              <a:lnSpc>
                <a:spcPct val="15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print(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j,end</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p>
          <a:p>
            <a:pPr indent="133350" algn="just">
              <a:lnSpc>
                <a:spcPct val="15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print('\n')</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1.5.2</a:t>
            </a:r>
            <a:r>
              <a:rPr lang="zh-CN" altLang="en-US" dirty="0">
                <a:solidFill>
                  <a:srgbClr val="C00000"/>
                </a:solidFill>
              </a:rPr>
              <a:t>循环控制语句</a:t>
            </a:r>
            <a:r>
              <a:rPr lang="en-US" altLang="zh-CN" dirty="0">
                <a:solidFill>
                  <a:srgbClr val="C00000"/>
                </a:solidFill>
              </a:rPr>
              <a:t>——for</a:t>
            </a:r>
            <a:r>
              <a:rPr lang="zh-CN" altLang="en-US" dirty="0">
                <a:solidFill>
                  <a:srgbClr val="C00000"/>
                </a:solidFill>
              </a:rPr>
              <a:t>循环</a:t>
            </a:r>
          </a:p>
        </p:txBody>
      </p:sp>
      <p:sp>
        <p:nvSpPr>
          <p:cNvPr id="9" name="文本框 8"/>
          <p:cNvSpPr txBox="1"/>
          <p:nvPr/>
        </p:nvSpPr>
        <p:spPr>
          <a:xfrm>
            <a:off x="1392629" y="896319"/>
            <a:ext cx="9710799" cy="3884974"/>
          </a:xfrm>
          <a:prstGeom prst="rect">
            <a:avLst/>
          </a:prstGeom>
          <a:noFill/>
        </p:spPr>
        <p:txBody>
          <a:bodyPr wrap="square" rtlCol="0">
            <a:spAutoFit/>
          </a:bodyPr>
          <a:lstStyle/>
          <a:p>
            <a:pPr lvl="0" algn="just"/>
            <a:r>
              <a:rPr b="1" dirty="0">
                <a:solidFill>
                  <a:srgbClr val="124ACD"/>
                </a:solidFill>
                <a:latin typeface="宋体" panose="02010600030101010101" pitchFamily="2" charset="-122"/>
              </a:rPr>
              <a:t>练习题1.5.5：</a:t>
            </a:r>
            <a:r>
              <a:rPr sz="2000" dirty="0">
                <a:solidFill>
                  <a:prstClr val="black"/>
                </a:solidFill>
                <a:latin typeface="Times New Roman" panose="02020603050405020304" pitchFamily="18" charset="0"/>
              </a:rPr>
              <a:t>已知一个正整数n，打印如下图形：</a:t>
            </a:r>
          </a:p>
          <a:p>
            <a:pPr lvl="0" algn="just"/>
            <a:endParaRPr sz="2000" dirty="0">
              <a:solidFill>
                <a:prstClr val="black"/>
              </a:solidFill>
              <a:latin typeface="Times New Roman" panose="02020603050405020304" pitchFamily="18" charset="0"/>
            </a:endParaRPr>
          </a:p>
          <a:p>
            <a:pPr lvl="0" algn="just"/>
            <a:endParaRPr sz="2000" dirty="0">
              <a:solidFill>
                <a:prstClr val="black"/>
              </a:solidFill>
              <a:latin typeface="Times New Roman" panose="02020603050405020304" pitchFamily="18" charset="0"/>
            </a:endParaRPr>
          </a:p>
          <a:p>
            <a:pPr lvl="0" algn="just"/>
            <a:endParaRPr sz="2000" dirty="0">
              <a:solidFill>
                <a:prstClr val="black"/>
              </a:solidFill>
              <a:latin typeface="Times New Roman" panose="02020603050405020304" pitchFamily="18" charset="0"/>
            </a:endParaRPr>
          </a:p>
          <a:p>
            <a:pPr lvl="0" algn="just"/>
            <a:endParaRPr sz="2000" dirty="0">
              <a:solidFill>
                <a:prstClr val="black"/>
              </a:solidFill>
              <a:latin typeface="Times New Roman" panose="02020603050405020304" pitchFamily="18" charset="0"/>
            </a:endParaRPr>
          </a:p>
          <a:p>
            <a:pPr algn="just">
              <a:lnSpc>
                <a:spcPct val="150000"/>
              </a:lnSpc>
            </a:pPr>
            <a:r>
              <a:rPr lang="en-US" altLang="zh-CN" sz="2000" b="1" dirty="0">
                <a:solidFill>
                  <a:srgbClr val="124ACD"/>
                </a:solidFill>
                <a:latin typeface="Times New Roman" panose="02020603050405020304" pitchFamily="18" charset="0"/>
              </a:rPr>
              <a:t>【</a:t>
            </a:r>
            <a:r>
              <a:rPr lang="zh-CN" altLang="en-US" sz="2000" b="1" dirty="0">
                <a:solidFill>
                  <a:srgbClr val="124ACD"/>
                </a:solidFill>
                <a:latin typeface="Times New Roman" panose="02020603050405020304" pitchFamily="18" charset="0"/>
              </a:rPr>
              <a:t>解题思路</a:t>
            </a:r>
            <a:r>
              <a:rPr lang="en-US" altLang="zh-CN" sz="2000" b="1" dirty="0">
                <a:solidFill>
                  <a:srgbClr val="124ACD"/>
                </a:solidFill>
                <a:latin typeface="Times New Roman" panose="02020603050405020304" pitchFamily="18" charset="0"/>
              </a:rPr>
              <a:t>】</a:t>
            </a:r>
            <a:r>
              <a:rPr lang="zh-CN" altLang="en-US" sz="2000" dirty="0">
                <a:latin typeface="Times New Roman" panose="02020603050405020304" pitchFamily="18" charset="0"/>
              </a:rPr>
              <a:t>此例每次输出的数列在随着次数而递增，数列的长度等于该数列所在的行数，如第一行打印的是一个数1，第二行打印的是两个数，以此类推，第n行打印的是n个数，即1、2、3...n。第一层循环变量控制的是行数，第二层循环变量控制的就是每行输出的数。但要注意，循环控制变量的初始值，书上编写的程序第一层循环的控制变量i的初始值是0，所以在设置第二层循环变量的时候，该控制变量的终止值为i+2。</a:t>
            </a:r>
          </a:p>
        </p:txBody>
      </p:sp>
      <p:pic>
        <p:nvPicPr>
          <p:cNvPr id="75" name="图片 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650543" y="1379373"/>
            <a:ext cx="2267585" cy="1205230"/>
          </a:xfrm>
          <a:prstGeom prst="rect">
            <a:avLst/>
          </a:prstGeom>
          <a:noFill/>
          <a:ln>
            <a:noFill/>
          </a:ln>
        </p:spPr>
      </p:pic>
      <p:sp>
        <p:nvSpPr>
          <p:cNvPr id="49" name="文本框 49"/>
          <p:cNvSpPr txBox="1">
            <a:spLocks noChangeArrowheads="1"/>
          </p:cNvSpPr>
          <p:nvPr/>
        </p:nvSpPr>
        <p:spPr bwMode="auto">
          <a:xfrm>
            <a:off x="2270760" y="4857116"/>
            <a:ext cx="7768590" cy="1628775"/>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noAutofit/>
          </a:bodyPr>
          <a:lstStyle/>
          <a:p>
            <a:pPr indent="133985" algn="just"/>
            <a:r>
              <a:rPr lang="en-US" altLang="zh-CN" sz="1600" b="1"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#&lt;程序：for循环例子3&gt;</a:t>
            </a:r>
            <a:endParaRPr lang="en-US" altLang="zh-CN" sz="1600"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n = 15</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for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in range(0,n):</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for j in range(1,i+2):</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print(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j,end</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print('\n')</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1.5.2</a:t>
            </a:r>
            <a:r>
              <a:rPr lang="zh-CN" altLang="en-US" dirty="0">
                <a:solidFill>
                  <a:srgbClr val="C00000"/>
                </a:solidFill>
              </a:rPr>
              <a:t>循环控制语句</a:t>
            </a:r>
            <a:r>
              <a:rPr lang="en-US" altLang="zh-CN" dirty="0">
                <a:solidFill>
                  <a:srgbClr val="C00000"/>
                </a:solidFill>
              </a:rPr>
              <a:t>——for</a:t>
            </a:r>
            <a:r>
              <a:rPr lang="zh-CN" altLang="en-US" dirty="0">
                <a:solidFill>
                  <a:srgbClr val="C00000"/>
                </a:solidFill>
              </a:rPr>
              <a:t>循环</a:t>
            </a:r>
          </a:p>
        </p:txBody>
      </p:sp>
      <p:sp>
        <p:nvSpPr>
          <p:cNvPr id="9" name="文本框 8"/>
          <p:cNvSpPr txBox="1"/>
          <p:nvPr/>
        </p:nvSpPr>
        <p:spPr>
          <a:xfrm>
            <a:off x="1214500" y="953180"/>
            <a:ext cx="10138310" cy="2807756"/>
          </a:xfrm>
          <a:prstGeom prst="rect">
            <a:avLst/>
          </a:prstGeom>
          <a:noFill/>
        </p:spPr>
        <p:txBody>
          <a:bodyPr wrap="square" rtlCol="0">
            <a:spAutoFit/>
          </a:bodyPr>
          <a:lstStyle/>
          <a:p>
            <a:pPr lvl="0" algn="just"/>
            <a:r>
              <a:rPr b="1" dirty="0">
                <a:solidFill>
                  <a:srgbClr val="124ACD"/>
                </a:solidFill>
                <a:latin typeface="宋体" panose="02010600030101010101" pitchFamily="2" charset="-122"/>
              </a:rPr>
              <a:t>练习题1.5.6：</a:t>
            </a:r>
            <a:r>
              <a:rPr sz="2000" dirty="0">
                <a:solidFill>
                  <a:prstClr val="black"/>
                </a:solidFill>
                <a:latin typeface="Times New Roman" panose="02020603050405020304" pitchFamily="18" charset="0"/>
              </a:rPr>
              <a:t>已知一个列表L，求L中所有元素的平均数。</a:t>
            </a:r>
          </a:p>
          <a:p>
            <a:pPr lvl="0" algn="just"/>
            <a:endParaRPr sz="2000" dirty="0">
              <a:solidFill>
                <a:prstClr val="black"/>
              </a:solidFill>
              <a:latin typeface="Times New Roman" panose="02020603050405020304" pitchFamily="18" charset="0"/>
            </a:endParaRPr>
          </a:p>
          <a:p>
            <a:pPr algn="just"/>
            <a:r>
              <a:rPr lang="en-US" altLang="zh-CN" sz="2000" b="1" dirty="0">
                <a:solidFill>
                  <a:srgbClr val="124ACD"/>
                </a:solidFill>
                <a:latin typeface="Times New Roman" panose="02020603050405020304" pitchFamily="18" charset="0"/>
              </a:rPr>
              <a:t>【</a:t>
            </a:r>
            <a:r>
              <a:rPr lang="zh-CN" altLang="en-US" sz="2000" b="1" dirty="0">
                <a:solidFill>
                  <a:srgbClr val="124ACD"/>
                </a:solidFill>
                <a:latin typeface="Times New Roman" panose="02020603050405020304" pitchFamily="18" charset="0"/>
              </a:rPr>
              <a:t>解题思路</a:t>
            </a:r>
            <a:r>
              <a:rPr lang="en-US" altLang="zh-CN" sz="2000" b="1" dirty="0">
                <a:solidFill>
                  <a:srgbClr val="124ACD"/>
                </a:solidFill>
                <a:latin typeface="Times New Roman" panose="02020603050405020304" pitchFamily="18" charset="0"/>
              </a:rPr>
              <a:t>】</a:t>
            </a:r>
            <a:r>
              <a:rPr lang="zh-CN" altLang="en-US" sz="2000" dirty="0">
                <a:latin typeface="Times New Roman" panose="02020603050405020304" pitchFamily="18" charset="0"/>
              </a:rPr>
              <a:t>求列表的平均数主要过程如：</a:t>
            </a:r>
          </a:p>
          <a:p>
            <a:pPr marL="342900" indent="-342900" algn="just">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rPr>
              <a:t>首先得求得列表的各元素总和，本题可以用“for e in L”来获取列表中的元素积累求和。</a:t>
            </a:r>
          </a:p>
          <a:p>
            <a:pPr marL="342900" indent="-342900" algn="just">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rPr>
              <a:t>然后将求得的总和除以元素个数就可以求得平均数了。</a:t>
            </a:r>
          </a:p>
          <a:p>
            <a:pPr marL="342900" indent="-342900" algn="just">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rPr>
              <a:t>也可以用索引方式来获取元素，“for i in range(len(L)): sum = sum + L[i]”求和。至于元素个数是使用内置函数len()来获得。</a:t>
            </a:r>
          </a:p>
        </p:txBody>
      </p:sp>
      <p:sp>
        <p:nvSpPr>
          <p:cNvPr id="61" name="文本框 61"/>
          <p:cNvSpPr txBox="1">
            <a:spLocks noChangeArrowheads="1"/>
          </p:cNvSpPr>
          <p:nvPr/>
        </p:nvSpPr>
        <p:spPr bwMode="auto">
          <a:xfrm>
            <a:off x="2152651" y="3896996"/>
            <a:ext cx="7886065" cy="2290048"/>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noAutofit/>
          </a:bodyPr>
          <a:lstStyle/>
          <a:p>
            <a:pPr indent="133985" algn="just"/>
            <a:r>
              <a:rPr lang="en-US" altLang="zh-CN" sz="1600" b="1"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#&lt;</a:t>
            </a:r>
            <a:r>
              <a:rPr lang="en-US" altLang="zh-CN" sz="1600" b="1" kern="100" dirty="0" err="1">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程序：for循环求平均数例子</a:t>
            </a:r>
            <a:r>
              <a:rPr lang="en-US" altLang="zh-CN" sz="1600" b="1"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&gt;</a:t>
            </a:r>
          </a:p>
          <a:p>
            <a:pPr indent="133985" algn="just"/>
            <a:endParaRPr lang="en-US" altLang="zh-CN" sz="1600"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 = [12,32,45,78,22]</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sum = 0</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for e in L:				# for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in range(</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len</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	</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sum = sum + e			# sum = sum + L[</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p>
          <a:p>
            <a:pPr indent="133350" algn="just"/>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ave</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sum/</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len</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print("The average is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ave</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p>
          <a:p>
            <a:pPr indent="26670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1.5.2</a:t>
            </a:r>
            <a:r>
              <a:rPr lang="zh-CN" altLang="en-US" dirty="0">
                <a:solidFill>
                  <a:srgbClr val="C00000"/>
                </a:solidFill>
              </a:rPr>
              <a:t>循环控制语句</a:t>
            </a:r>
            <a:r>
              <a:rPr lang="en-US" altLang="zh-CN" dirty="0">
                <a:solidFill>
                  <a:srgbClr val="C00000"/>
                </a:solidFill>
              </a:rPr>
              <a:t>——for</a:t>
            </a:r>
            <a:r>
              <a:rPr lang="zh-CN" altLang="en-US" dirty="0">
                <a:solidFill>
                  <a:srgbClr val="C00000"/>
                </a:solidFill>
              </a:rPr>
              <a:t>循环</a:t>
            </a:r>
          </a:p>
        </p:txBody>
      </p:sp>
      <p:sp>
        <p:nvSpPr>
          <p:cNvPr id="9" name="文本框 8"/>
          <p:cNvSpPr txBox="1"/>
          <p:nvPr/>
        </p:nvSpPr>
        <p:spPr>
          <a:xfrm>
            <a:off x="1102240" y="727148"/>
            <a:ext cx="9987519" cy="3269421"/>
          </a:xfrm>
          <a:prstGeom prst="rect">
            <a:avLst/>
          </a:prstGeom>
          <a:noFill/>
        </p:spPr>
        <p:txBody>
          <a:bodyPr wrap="square" rtlCol="0">
            <a:spAutoFit/>
          </a:bodyPr>
          <a:lstStyle/>
          <a:p>
            <a:pPr lvl="0" algn="just">
              <a:lnSpc>
                <a:spcPct val="150000"/>
              </a:lnSpc>
            </a:pPr>
            <a:r>
              <a:rPr b="1" dirty="0">
                <a:solidFill>
                  <a:srgbClr val="124ACD"/>
                </a:solidFill>
                <a:latin typeface="宋体" panose="02010600030101010101" pitchFamily="2" charset="-122"/>
              </a:rPr>
              <a:t>练习题1.5.7：</a:t>
            </a:r>
            <a:r>
              <a:rPr sz="2000" dirty="0">
                <a:solidFill>
                  <a:prstClr val="black"/>
                </a:solidFill>
                <a:latin typeface="Times New Roman" panose="02020603050405020304" pitchFamily="18" charset="0"/>
              </a:rPr>
              <a:t>给定一个列表L，我们以列表中的第一个数L[0]作为分界点产生一个新列表，将L中比L[0]小或等于的数放在其左边，比L[0]大的放在其右边。</a:t>
            </a:r>
          </a:p>
          <a:p>
            <a:pPr lvl="0" algn="just">
              <a:lnSpc>
                <a:spcPct val="150000"/>
              </a:lnSpc>
            </a:pPr>
            <a:r>
              <a:rPr sz="2000" dirty="0">
                <a:solidFill>
                  <a:prstClr val="black"/>
                </a:solidFill>
                <a:latin typeface="Times New Roman" panose="02020603050405020304" pitchFamily="18" charset="0"/>
              </a:rPr>
              <a:t>        例如L=[4,2,-11,3,1,5]，现在4为分界点，输出一个新的列表。2,-11,3,1在4的前面，5在4的后面，所以新的列表为[2,-11,3,1,4,5]。</a:t>
            </a:r>
          </a:p>
          <a:p>
            <a:pPr algn="just">
              <a:lnSpc>
                <a:spcPct val="150000"/>
              </a:lnSpc>
            </a:pPr>
            <a:r>
              <a:rPr lang="en-US" altLang="zh-CN" sz="2000" b="1" dirty="0">
                <a:solidFill>
                  <a:srgbClr val="124ACD"/>
                </a:solidFill>
                <a:latin typeface="Times New Roman" panose="02020603050405020304" pitchFamily="18" charset="0"/>
              </a:rPr>
              <a:t>【</a:t>
            </a:r>
            <a:r>
              <a:rPr lang="zh-CN" altLang="en-US" sz="2000" b="1" dirty="0">
                <a:solidFill>
                  <a:srgbClr val="124ACD"/>
                </a:solidFill>
                <a:latin typeface="Times New Roman" panose="02020603050405020304" pitchFamily="18" charset="0"/>
              </a:rPr>
              <a:t>解题思路</a:t>
            </a:r>
            <a:r>
              <a:rPr lang="en-US" altLang="zh-CN" sz="2000" b="1" dirty="0">
                <a:solidFill>
                  <a:srgbClr val="124ACD"/>
                </a:solidFill>
                <a:latin typeface="Times New Roman" panose="02020603050405020304" pitchFamily="18" charset="0"/>
              </a:rPr>
              <a:t>】</a:t>
            </a:r>
            <a:r>
              <a:rPr lang="zh-CN" altLang="en-US" sz="2000" dirty="0">
                <a:latin typeface="Times New Roman" panose="02020603050405020304" pitchFamily="18" charset="0"/>
              </a:rPr>
              <a:t>实际上，这个程序是快速排序的一部分程序段。我们可以设置两个空列表，一个存储比L[0]大的数，另一个存储比L[0]小或等的数，然后再连接起来即可。所以在设置第二层循环变量的时候，该控制变量的终止值为i+2。</a:t>
            </a:r>
          </a:p>
        </p:txBody>
      </p:sp>
      <p:sp>
        <p:nvSpPr>
          <p:cNvPr id="85" name="文本框 85"/>
          <p:cNvSpPr txBox="1">
            <a:spLocks noChangeArrowheads="1"/>
          </p:cNvSpPr>
          <p:nvPr/>
        </p:nvSpPr>
        <p:spPr bwMode="auto">
          <a:xfrm>
            <a:off x="2152649" y="3996570"/>
            <a:ext cx="7886700" cy="2594236"/>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noAutofit/>
          </a:bodyPr>
          <a:lstStyle/>
          <a:p>
            <a:pPr indent="133985" algn="just">
              <a:lnSpc>
                <a:spcPct val="150000"/>
              </a:lnSpc>
            </a:pPr>
            <a:r>
              <a:rPr lang="en-US" altLang="zh-CN" sz="1600" b="1"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#&lt;</a:t>
            </a:r>
            <a:r>
              <a:rPr lang="en-US" altLang="zh-CN" sz="1600" b="1" kern="100" dirty="0" err="1">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程序：for循环列表分组例子</a:t>
            </a:r>
            <a:r>
              <a:rPr lang="en-US" altLang="zh-CN" sz="1600" b="1"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&gt;</a:t>
            </a:r>
            <a:endParaRPr lang="en-US" altLang="zh-CN" sz="1600"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lnSpc>
                <a:spcPct val="12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 = [4,2,-11,3,1,5]</a:t>
            </a:r>
          </a:p>
          <a:p>
            <a:pPr indent="133350" algn="just">
              <a:lnSpc>
                <a:spcPct val="12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 = L[0];L1 = []; L2 = []</a:t>
            </a:r>
          </a:p>
          <a:p>
            <a:pPr indent="133350" algn="just">
              <a:lnSpc>
                <a:spcPct val="12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for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in range(1,len(L)):</a:t>
            </a:r>
          </a:p>
          <a:p>
            <a:pPr indent="133350" algn="just">
              <a:lnSpc>
                <a:spcPct val="12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if L[</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]&gt;a:</a:t>
            </a:r>
          </a:p>
          <a:p>
            <a:pPr indent="133350" algn="just">
              <a:lnSpc>
                <a:spcPct val="12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L2.append(L[</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p>
          <a:p>
            <a:pPr indent="133350" algn="just">
              <a:lnSpc>
                <a:spcPct val="12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else: L1.append(L[</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t>
            </a:r>
          </a:p>
          <a:p>
            <a:pPr indent="133350" algn="just">
              <a:lnSpc>
                <a:spcPct val="120000"/>
              </a:lnSpc>
            </a:pP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print("The list is ",L1+[a]+L2)</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1.5.2</a:t>
            </a:r>
            <a:r>
              <a:rPr lang="zh-CN" altLang="en-US" dirty="0">
                <a:solidFill>
                  <a:srgbClr val="C00000"/>
                </a:solidFill>
              </a:rPr>
              <a:t>循环控制语句</a:t>
            </a:r>
            <a:r>
              <a:rPr lang="en-US" altLang="zh-CN" dirty="0">
                <a:solidFill>
                  <a:srgbClr val="C00000"/>
                </a:solidFill>
              </a:rPr>
              <a:t>——for</a:t>
            </a:r>
            <a:r>
              <a:rPr lang="zh-CN" altLang="en-US" dirty="0">
                <a:solidFill>
                  <a:srgbClr val="C00000"/>
                </a:solidFill>
              </a:rPr>
              <a:t>循环</a:t>
            </a:r>
          </a:p>
        </p:txBody>
      </p:sp>
      <p:sp>
        <p:nvSpPr>
          <p:cNvPr id="9" name="文本框 8"/>
          <p:cNvSpPr txBox="1"/>
          <p:nvPr/>
        </p:nvSpPr>
        <p:spPr>
          <a:xfrm>
            <a:off x="1095745" y="915035"/>
            <a:ext cx="9568295" cy="1576842"/>
          </a:xfrm>
          <a:prstGeom prst="rect">
            <a:avLst/>
          </a:prstGeom>
          <a:noFill/>
        </p:spPr>
        <p:txBody>
          <a:bodyPr wrap="square" rtlCol="0">
            <a:spAutoFit/>
          </a:bodyPr>
          <a:lstStyle/>
          <a:p>
            <a:pPr lvl="0" algn="just"/>
            <a:r>
              <a:rPr sz="2000" b="1" dirty="0">
                <a:solidFill>
                  <a:srgbClr val="124ACD"/>
                </a:solidFill>
                <a:latin typeface="微软雅黑" panose="020B0503020204020204" pitchFamily="34" charset="-122"/>
                <a:ea typeface="微软雅黑" panose="020B0503020204020204" pitchFamily="34" charset="-122"/>
              </a:rPr>
              <a:t>练习题1.5.8:</a:t>
            </a:r>
            <a:r>
              <a:rPr sz="2000" dirty="0">
                <a:solidFill>
                  <a:prstClr val="black"/>
                </a:solidFill>
                <a:latin typeface="微软雅黑" panose="020B0503020204020204" pitchFamily="34" charset="-122"/>
                <a:ea typeface="微软雅黑" panose="020B0503020204020204" pitchFamily="34" charset="-122"/>
              </a:rPr>
              <a:t>给出一个字串，判断字串中“1”的个数的奇偶性。</a:t>
            </a:r>
          </a:p>
          <a:p>
            <a:pPr lvl="0" algn="just"/>
            <a:endParaRPr sz="2000" dirty="0">
              <a:solidFill>
                <a:prstClr val="black"/>
              </a:solidFill>
              <a:latin typeface="Times New Roman" panose="02020603050405020304" pitchFamily="18" charset="0"/>
            </a:endParaRPr>
          </a:p>
          <a:p>
            <a:pPr lvl="0" algn="just">
              <a:lnSpc>
                <a:spcPct val="150000"/>
              </a:lnSpc>
            </a:pPr>
            <a:r>
              <a:rPr lang="en-US" altLang="zh-CN" sz="2000" b="1" dirty="0">
                <a:solidFill>
                  <a:srgbClr val="124ACD"/>
                </a:solidFill>
                <a:latin typeface="Times New Roman" panose="02020603050405020304" pitchFamily="18" charset="0"/>
              </a:rPr>
              <a:t>【</a:t>
            </a:r>
            <a:r>
              <a:rPr lang="zh-CN" altLang="en-US" sz="2000" b="1" dirty="0">
                <a:solidFill>
                  <a:srgbClr val="124ACD"/>
                </a:solidFill>
                <a:latin typeface="Times New Roman" panose="02020603050405020304" pitchFamily="18" charset="0"/>
              </a:rPr>
              <a:t>解题思路</a:t>
            </a:r>
            <a:r>
              <a:rPr lang="en-US" altLang="zh-CN" sz="2000" b="1" dirty="0">
                <a:solidFill>
                  <a:srgbClr val="124ACD"/>
                </a:solidFill>
                <a:latin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rPr>
              <a:t>本题是对字符串的操作，首先我们需要用for循环遍历字符串，统计‘1’的个数，然后用取余（%）运算来判断是不是偶数，如此就很容易将问题解决了。</a:t>
            </a:r>
          </a:p>
        </p:txBody>
      </p:sp>
      <p:sp>
        <p:nvSpPr>
          <p:cNvPr id="90" name="文本框 90"/>
          <p:cNvSpPr txBox="1">
            <a:spLocks noChangeArrowheads="1"/>
          </p:cNvSpPr>
          <p:nvPr/>
        </p:nvSpPr>
        <p:spPr bwMode="auto">
          <a:xfrm>
            <a:off x="2152650" y="2979440"/>
            <a:ext cx="7886700" cy="2450465"/>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noAutofit/>
          </a:bodyPr>
          <a:lstStyle/>
          <a:p>
            <a:pPr indent="133985" algn="just"/>
            <a:r>
              <a:rPr lang="en-US" altLang="zh-CN" sz="1600" b="1"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#&lt;程序：for循环字串“1”个数奇偶性例子&gt;</a:t>
            </a:r>
            <a:endParaRPr lang="en-US" altLang="zh-CN" sz="1600"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S = "21314151116"</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num = 0</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for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in range(</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len</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(S)):</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if S[</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'1':</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num = num +1</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if num%2 == 0:</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print("The number of '1' in S is even number")</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else: print("The number of '1' in S is odd number")</a:t>
            </a:r>
          </a:p>
          <a:p>
            <a:pPr indent="26670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a:p>
            <a:pPr indent="26670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1.5.2</a:t>
            </a:r>
            <a:r>
              <a:rPr lang="zh-CN" altLang="en-US" dirty="0">
                <a:solidFill>
                  <a:srgbClr val="C00000"/>
                </a:solidFill>
              </a:rPr>
              <a:t>循环控制语句</a:t>
            </a:r>
            <a:r>
              <a:rPr lang="en-US" altLang="zh-CN" dirty="0">
                <a:solidFill>
                  <a:srgbClr val="C00000"/>
                </a:solidFill>
              </a:rPr>
              <a:t>——for</a:t>
            </a:r>
            <a:r>
              <a:rPr lang="zh-CN" altLang="en-US" dirty="0">
                <a:solidFill>
                  <a:srgbClr val="C00000"/>
                </a:solidFill>
              </a:rPr>
              <a:t>循环</a:t>
            </a:r>
          </a:p>
        </p:txBody>
      </p:sp>
      <p:sp>
        <p:nvSpPr>
          <p:cNvPr id="9" name="文本框 8"/>
          <p:cNvSpPr txBox="1"/>
          <p:nvPr/>
        </p:nvSpPr>
        <p:spPr>
          <a:xfrm>
            <a:off x="1250125" y="926593"/>
            <a:ext cx="9746426" cy="3823611"/>
          </a:xfrm>
          <a:prstGeom prst="rect">
            <a:avLst/>
          </a:prstGeom>
          <a:noFill/>
        </p:spPr>
        <p:txBody>
          <a:bodyPr wrap="square" rtlCol="0">
            <a:spAutoFit/>
          </a:bodyPr>
          <a:lstStyle/>
          <a:p>
            <a:pPr lvl="0" algn="just">
              <a:lnSpc>
                <a:spcPct val="150000"/>
              </a:lnSpc>
            </a:pPr>
            <a:r>
              <a:rPr sz="2000" b="1" dirty="0">
                <a:solidFill>
                  <a:srgbClr val="124ACD"/>
                </a:solidFill>
                <a:latin typeface="微软雅黑" panose="020B0503020204020204" pitchFamily="34" charset="-122"/>
                <a:ea typeface="微软雅黑" panose="020B0503020204020204" pitchFamily="34" charset="-122"/>
              </a:rPr>
              <a:t>练习题1.5.9:</a:t>
            </a:r>
            <a:r>
              <a:rPr sz="2000" dirty="0">
                <a:solidFill>
                  <a:prstClr val="black"/>
                </a:solidFill>
                <a:latin typeface="微软雅黑" panose="020B0503020204020204" pitchFamily="34" charset="-122"/>
                <a:ea typeface="微软雅黑" panose="020B0503020204020204" pitchFamily="34" charset="-122"/>
              </a:rPr>
              <a:t>求(x+1)</a:t>
            </a:r>
            <a:r>
              <a:rPr sz="2000" baseline="30000" dirty="0" err="1">
                <a:solidFill>
                  <a:prstClr val="black"/>
                </a:solidFill>
                <a:latin typeface="微软雅黑" panose="020B0503020204020204" pitchFamily="34" charset="-122"/>
                <a:ea typeface="微软雅黑" panose="020B0503020204020204" pitchFamily="34" charset="-122"/>
              </a:rPr>
              <a:t>n</a:t>
            </a:r>
            <a:r>
              <a:rPr sz="2000" dirty="0" err="1">
                <a:solidFill>
                  <a:prstClr val="black"/>
                </a:solidFill>
                <a:latin typeface="微软雅黑" panose="020B0503020204020204" pitchFamily="34" charset="-122"/>
                <a:ea typeface="微软雅黑" panose="020B0503020204020204" pitchFamily="34" charset="-122"/>
              </a:rPr>
              <a:t>展开式的系数列表，此列表按指数递减方式排列</a:t>
            </a:r>
            <a:r>
              <a:rPr sz="2000" dirty="0">
                <a:solidFill>
                  <a:prstClr val="black"/>
                </a:solidFill>
                <a:latin typeface="微软雅黑" panose="020B0503020204020204" pitchFamily="34" charset="-122"/>
                <a:ea typeface="微软雅黑" panose="020B0503020204020204" pitchFamily="34" charset="-122"/>
              </a:rPr>
              <a:t>。</a:t>
            </a:r>
          </a:p>
          <a:p>
            <a:pPr algn="just">
              <a:lnSpc>
                <a:spcPct val="150000"/>
              </a:lnSpc>
            </a:pPr>
            <a:r>
              <a:rPr lang="en-US" altLang="zh-CN" sz="2000" b="1" dirty="0">
                <a:solidFill>
                  <a:srgbClr val="124ACD"/>
                </a:solidFill>
                <a:latin typeface="微软雅黑" panose="020B0503020204020204" pitchFamily="34" charset="-122"/>
                <a:ea typeface="微软雅黑" panose="020B0503020204020204" pitchFamily="34" charset="-122"/>
              </a:rPr>
              <a:t>【</a:t>
            </a:r>
            <a:r>
              <a:rPr lang="zh-CN" altLang="en-US" sz="2000" b="1" dirty="0">
                <a:solidFill>
                  <a:srgbClr val="124ACD"/>
                </a:solidFill>
                <a:latin typeface="微软雅黑" panose="020B0503020204020204" pitchFamily="34" charset="-122"/>
                <a:ea typeface="微软雅黑" panose="020B0503020204020204" pitchFamily="34" charset="-122"/>
              </a:rPr>
              <a:t>解题思路</a:t>
            </a:r>
            <a:r>
              <a:rPr lang="en-US" altLang="zh-CN" sz="2000" b="1" dirty="0">
                <a:solidFill>
                  <a:srgbClr val="124ACD"/>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n=1</a:t>
            </a:r>
            <a:r>
              <a:rPr lang="zh-CN" altLang="en-US" sz="2000" dirty="0">
                <a:latin typeface="微软雅黑" panose="020B0503020204020204" pitchFamily="34" charset="-122"/>
                <a:ea typeface="微软雅黑" panose="020B0503020204020204" pitchFamily="34" charset="-122"/>
              </a:rPr>
              <a:t>时，系数为</a:t>
            </a: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n = 2</a:t>
            </a:r>
            <a:r>
              <a:rPr lang="zh-CN" altLang="en-US" sz="2000" dirty="0">
                <a:latin typeface="微软雅黑" panose="020B0503020204020204" pitchFamily="34" charset="-122"/>
                <a:ea typeface="微软雅黑" panose="020B0503020204020204" pitchFamily="34" charset="-122"/>
              </a:rPr>
              <a:t>时，系数为</a:t>
            </a:r>
            <a:r>
              <a:rPr lang="en-US" altLang="zh-CN" sz="2000" dirty="0">
                <a:latin typeface="微软雅黑" panose="020B0503020204020204" pitchFamily="34" charset="-122"/>
                <a:ea typeface="微软雅黑" panose="020B0503020204020204" pitchFamily="34" charset="-122"/>
              </a:rPr>
              <a:t>1,2,1</a:t>
            </a:r>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n = 3</a:t>
            </a:r>
            <a:r>
              <a:rPr lang="zh-CN" altLang="en-US" sz="2000" dirty="0">
                <a:latin typeface="微软雅黑" panose="020B0503020204020204" pitchFamily="34" charset="-122"/>
                <a:ea typeface="微软雅黑" panose="020B0503020204020204" pitchFamily="34" charset="-122"/>
              </a:rPr>
              <a:t>时系数为</a:t>
            </a:r>
            <a:r>
              <a:rPr lang="en-US" altLang="zh-CN" sz="2000" dirty="0">
                <a:latin typeface="微软雅黑" panose="020B0503020204020204" pitchFamily="34" charset="-122"/>
                <a:ea typeface="微软雅黑" panose="020B0503020204020204" pitchFamily="34" charset="-122"/>
              </a:rPr>
              <a:t>1,3,3,1</a:t>
            </a:r>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n=k</a:t>
            </a:r>
            <a:r>
              <a:rPr lang="zh-CN" altLang="en-US" sz="2000" dirty="0">
                <a:latin typeface="微软雅黑" panose="020B0503020204020204" pitchFamily="34" charset="-122"/>
                <a:ea typeface="微软雅黑" panose="020B0503020204020204" pitchFamily="34" charset="-122"/>
              </a:rPr>
              <a:t>时，可以由</a:t>
            </a:r>
            <a:r>
              <a:rPr lang="en-US" altLang="zh-CN" sz="2000" dirty="0">
                <a:latin typeface="微软雅黑" panose="020B0503020204020204" pitchFamily="34" charset="-122"/>
                <a:ea typeface="微软雅黑" panose="020B0503020204020204" pitchFamily="34" charset="-122"/>
              </a:rPr>
              <a:t>n=k-1</a:t>
            </a:r>
            <a:r>
              <a:rPr lang="zh-CN" altLang="en-US" sz="2000" dirty="0">
                <a:latin typeface="微软雅黑" panose="020B0503020204020204" pitchFamily="34" charset="-122"/>
                <a:ea typeface="微软雅黑" panose="020B0503020204020204" pitchFamily="34" charset="-122"/>
              </a:rPr>
              <a:t>时的系数求得。</a:t>
            </a:r>
            <a:endParaRPr lang="en-US" altLang="zh-CN" sz="2000" dirty="0">
              <a:latin typeface="微软雅黑" panose="020B0503020204020204" pitchFamily="34" charset="-122"/>
              <a:ea typeface="微软雅黑" panose="020B0503020204020204" pitchFamily="34" charset="-122"/>
            </a:endParaRPr>
          </a:p>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程序中系数是用列表的形式表示，例如</a:t>
            </a:r>
            <a:r>
              <a:rPr lang="en-US" altLang="zh-CN" sz="2000" dirty="0">
                <a:latin typeface="微软雅黑" panose="020B0503020204020204" pitchFamily="34" charset="-122"/>
                <a:ea typeface="微软雅黑" panose="020B0503020204020204" pitchFamily="34" charset="-122"/>
              </a:rPr>
              <a:t>x+1</a:t>
            </a:r>
            <a:r>
              <a:rPr lang="zh-CN" altLang="en-US" sz="2000" dirty="0">
                <a:latin typeface="微软雅黑" panose="020B0503020204020204" pitchFamily="34" charset="-122"/>
                <a:ea typeface="微软雅黑" panose="020B0503020204020204" pitchFamily="34" charset="-122"/>
              </a:rPr>
              <a:t>的系数为</a:t>
            </a: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以</a:t>
            </a:r>
            <a:r>
              <a:rPr lang="en-US" altLang="zh-CN" sz="2000" dirty="0">
                <a:latin typeface="微软雅黑" panose="020B0503020204020204" pitchFamily="34" charset="-122"/>
                <a:ea typeface="微软雅黑" panose="020B0503020204020204" pitchFamily="34" charset="-122"/>
              </a:rPr>
              <a:t>(x+1)</a:t>
            </a:r>
            <a:r>
              <a:rPr lang="en-US" altLang="zh-CN" sz="2000" baseline="30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的展开式为例，即</a:t>
            </a:r>
            <a:r>
              <a:rPr lang="en-US" altLang="zh-CN" sz="2000" dirty="0">
                <a:latin typeface="微软雅黑" panose="020B0503020204020204" pitchFamily="34" charset="-122"/>
                <a:ea typeface="微软雅黑" panose="020B0503020204020204" pitchFamily="34" charset="-122"/>
              </a:rPr>
              <a:t>(x+1)</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=(x+1)*(x+1)=x*(x+1)+1*(x+1)</a:t>
            </a:r>
            <a:r>
              <a:rPr lang="zh-CN" altLang="en-US" sz="2000" dirty="0">
                <a:latin typeface="微软雅黑" panose="020B0503020204020204" pitchFamily="34" charset="-122"/>
                <a:ea typeface="微软雅黑" panose="020B0503020204020204" pitchFamily="34" charset="-122"/>
              </a:rPr>
              <a:t>，也就是多项式</a:t>
            </a:r>
            <a:r>
              <a:rPr lang="en-US" altLang="zh-CN" sz="2000" dirty="0">
                <a:latin typeface="微软雅黑" panose="020B0503020204020204" pitchFamily="34" charset="-122"/>
                <a:ea typeface="微软雅黑" panose="020B0503020204020204" pitchFamily="34" charset="-122"/>
              </a:rPr>
              <a:t>x*(x+1)</a:t>
            </a:r>
            <a:r>
              <a:rPr lang="zh-CN" altLang="en-US" sz="2000" dirty="0">
                <a:latin typeface="微软雅黑" panose="020B0503020204020204" pitchFamily="34" charset="-122"/>
                <a:ea typeface="微软雅黑" panose="020B0503020204020204" pitchFamily="34" charset="-122"/>
              </a:rPr>
              <a:t>和多项式</a:t>
            </a:r>
            <a:r>
              <a:rPr lang="en-US" altLang="zh-CN" sz="2000" dirty="0">
                <a:latin typeface="微软雅黑" panose="020B0503020204020204" pitchFamily="34" charset="-122"/>
                <a:ea typeface="微软雅黑" panose="020B0503020204020204" pitchFamily="34" charset="-122"/>
              </a:rPr>
              <a:t>(x+1)</a:t>
            </a:r>
            <a:r>
              <a:rPr lang="zh-CN" altLang="en-US" sz="2000" dirty="0">
                <a:latin typeface="微软雅黑" panose="020B0503020204020204" pitchFamily="34" charset="-122"/>
                <a:ea typeface="微软雅黑" panose="020B0503020204020204" pitchFamily="34" charset="-122"/>
              </a:rPr>
              <a:t>相加。在多项式</a:t>
            </a:r>
            <a:r>
              <a:rPr lang="en-US" altLang="zh-CN" sz="2000" dirty="0">
                <a:latin typeface="微软雅黑" panose="020B0503020204020204" pitchFamily="34" charset="-122"/>
                <a:ea typeface="微软雅黑" panose="020B0503020204020204" pitchFamily="34" charset="-122"/>
              </a:rPr>
              <a:t>(x+1)</a:t>
            </a:r>
            <a:r>
              <a:rPr lang="zh-CN" altLang="en-US" sz="2000" dirty="0">
                <a:latin typeface="微软雅黑" panose="020B0503020204020204" pitchFamily="34" charset="-122"/>
                <a:ea typeface="微软雅黑" panose="020B0503020204020204" pitchFamily="34" charset="-122"/>
              </a:rPr>
              <a:t>的基础上，</a:t>
            </a:r>
            <a:r>
              <a:rPr lang="en-US" altLang="zh-CN" sz="2000" dirty="0">
                <a:latin typeface="微软雅黑" panose="020B0503020204020204" pitchFamily="34" charset="-122"/>
                <a:ea typeface="微软雅黑" panose="020B0503020204020204" pitchFamily="34" charset="-122"/>
              </a:rPr>
              <a:t>x*(x+1)</a:t>
            </a:r>
            <a:r>
              <a:rPr lang="zh-CN" altLang="en-US" sz="2000" dirty="0">
                <a:latin typeface="微软雅黑" panose="020B0503020204020204" pitchFamily="34" charset="-122"/>
                <a:ea typeface="微软雅黑" panose="020B0503020204020204" pitchFamily="34" charset="-122"/>
              </a:rPr>
              <a:t>多乘了一个</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，所以，按</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的指数递减排列的方式，第一项式的系数后面补</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，第二项式的系数则是前面补</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，可得出如图</a:t>
            </a:r>
            <a:r>
              <a:rPr lang="en-US" altLang="zh-CN" sz="2000" dirty="0">
                <a:latin typeface="微软雅黑" panose="020B0503020204020204" pitchFamily="34" charset="-122"/>
                <a:ea typeface="微软雅黑" panose="020B0503020204020204" pitchFamily="34" charset="-122"/>
              </a:rPr>
              <a:t>1-11</a:t>
            </a:r>
            <a:r>
              <a:rPr lang="zh-CN" altLang="en-US" sz="2000" dirty="0">
                <a:latin typeface="微软雅黑" panose="020B0503020204020204" pitchFamily="34" charset="-122"/>
                <a:ea typeface="微软雅黑" panose="020B0503020204020204" pitchFamily="34" charset="-122"/>
              </a:rPr>
              <a:t>所示列表展开规律。</a:t>
            </a:r>
          </a:p>
        </p:txBody>
      </p:sp>
      <p:grpSp>
        <p:nvGrpSpPr>
          <p:cNvPr id="43" name="组合 43"/>
          <p:cNvGrpSpPr/>
          <p:nvPr/>
        </p:nvGrpSpPr>
        <p:grpSpPr>
          <a:xfrm>
            <a:off x="3926237" y="4805063"/>
            <a:ext cx="4394201" cy="1773555"/>
            <a:chOff x="1" y="-2"/>
            <a:chExt cx="4060225" cy="1102704"/>
          </a:xfrm>
        </p:grpSpPr>
        <p:sp>
          <p:nvSpPr>
            <p:cNvPr id="94" name="文本框 94"/>
            <p:cNvSpPr txBox="1"/>
            <p:nvPr/>
          </p:nvSpPr>
          <p:spPr>
            <a:xfrm>
              <a:off x="1" y="-2"/>
              <a:ext cx="1644039" cy="1074672"/>
            </a:xfrm>
            <a:prstGeom prst="rect">
              <a:avLst/>
            </a:prstGeom>
            <a:solidFill>
              <a:sysClr val="window" lastClr="FFFFFF"/>
            </a:solidFill>
            <a:ln w="6350">
              <a:solidFill>
                <a:prstClr val="black"/>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400" kern="100" dirty="0">
                  <a:latin typeface="Calibri" panose="020F05020202040A0204"/>
                  <a:ea typeface="宋体" panose="02010600030101010101" pitchFamily="2" charset="-122"/>
                  <a:cs typeface="Times New Roman" panose="02020603050405020304"/>
                  <a:sym typeface="Times New Roman" panose="02020603050405020304"/>
                </a:rPr>
                <a:t> </a:t>
              </a:r>
              <a:r>
                <a:rPr lang="en-US" altLang="zh-CN" sz="1600" kern="100" dirty="0">
                  <a:latin typeface="Times New Roman" panose="02020603050405020304" pitchFamily="18" charset="0"/>
                  <a:ea typeface="宋体" panose="02010600030101010101" pitchFamily="2" charset="-122"/>
                  <a:cs typeface="Times New Roman" panose="02020603050405020304"/>
                  <a:sym typeface="Times New Roman" panose="02020603050405020304"/>
                </a:rPr>
                <a:t>   </a:t>
              </a:r>
              <a:r>
                <a:rPr lang="en-US" altLang="zh-CN" sz="2400" kern="100" dirty="0">
                  <a:latin typeface="Times New Roman" panose="02020603050405020304" pitchFamily="18" charset="0"/>
                  <a:ea typeface="宋体" panose="02010600030101010101" pitchFamily="2" charset="-122"/>
                  <a:cs typeface="Times New Roman" panose="02020603050405020304"/>
                  <a:sym typeface="Times New Roman" panose="02020603050405020304"/>
                </a:rPr>
                <a:t>   </a:t>
              </a:r>
              <a:r>
                <a:rPr lang="en-US" altLang="zh-CN" sz="2400" kern="100" dirty="0" err="1">
                  <a:latin typeface="Times New Roman" panose="02020603050405020304" pitchFamily="18" charset="0"/>
                  <a:ea typeface="宋体" panose="02010600030101010101" pitchFamily="2" charset="-122"/>
                  <a:cs typeface="Times New Roman" panose="02020603050405020304"/>
                  <a:sym typeface="Times New Roman" panose="02020603050405020304"/>
                </a:rPr>
                <a:t>x</a:t>
              </a:r>
              <a:r>
                <a:rPr lang="en-US" altLang="zh-CN" sz="2400" kern="100" baseline="30000" dirty="0" err="1">
                  <a:latin typeface="Times New Roman" panose="02020603050405020304" pitchFamily="18" charset="0"/>
                  <a:ea typeface="宋体" panose="02010600030101010101" pitchFamily="2" charset="-122"/>
                  <a:cs typeface="Times New Roman" panose="02020603050405020304"/>
                  <a:sym typeface="Times New Roman" panose="02020603050405020304"/>
                </a:rPr>
                <a:t>2</a:t>
              </a:r>
              <a:r>
                <a:rPr lang="en-US" altLang="zh-CN" sz="2400" kern="100" baseline="30000" dirty="0">
                  <a:latin typeface="Times New Roman" panose="02020603050405020304" pitchFamily="18" charset="0"/>
                  <a:ea typeface="宋体" panose="02010600030101010101" pitchFamily="2" charset="-122"/>
                  <a:cs typeface="Times New Roman" panose="02020603050405020304"/>
                  <a:sym typeface="Times New Roman" panose="02020603050405020304"/>
                </a:rPr>
                <a:t>  </a:t>
              </a:r>
              <a:r>
                <a:rPr lang="en-US" altLang="zh-CN" sz="2400" kern="100" dirty="0">
                  <a:latin typeface="Times New Roman" panose="02020603050405020304" pitchFamily="18" charset="0"/>
                  <a:ea typeface="宋体" panose="02010600030101010101" pitchFamily="2" charset="-122"/>
                  <a:cs typeface="Times New Roman" panose="02020603050405020304"/>
                  <a:sym typeface="Times New Roman" panose="02020603050405020304"/>
                </a:rPr>
                <a:t>x</a:t>
              </a:r>
              <a:r>
                <a:rPr lang="en-US" altLang="zh-CN" sz="2400" kern="100" baseline="30000" dirty="0">
                  <a:latin typeface="Times New Roman" panose="02020603050405020304" pitchFamily="18" charset="0"/>
                  <a:ea typeface="宋体" panose="02010600030101010101" pitchFamily="2" charset="-122"/>
                  <a:cs typeface="Times New Roman" panose="02020603050405020304"/>
                  <a:sym typeface="Times New Roman" panose="02020603050405020304"/>
                </a:rPr>
                <a:t>  </a:t>
              </a:r>
              <a:r>
                <a:rPr lang="en-US" altLang="zh-CN" sz="2400" kern="100" dirty="0">
                  <a:latin typeface="Times New Roman" panose="02020603050405020304" pitchFamily="18" charset="0"/>
                  <a:ea typeface="宋体" panose="02010600030101010101" pitchFamily="2" charset="-122"/>
                  <a:cs typeface="Times New Roman" panose="02020603050405020304"/>
                  <a:sym typeface="Times New Roman" panose="02020603050405020304"/>
                </a:rPr>
                <a:t>1</a:t>
              </a:r>
            </a:p>
            <a:p>
              <a:pPr indent="266700" algn="just"/>
              <a:r>
                <a:rPr lang="en-US" altLang="zh-CN" sz="2400" kern="100" dirty="0">
                  <a:latin typeface="Times New Roman" panose="02020603050405020304" pitchFamily="18" charset="0"/>
                  <a:ea typeface="宋体" panose="02010600030101010101" pitchFamily="2" charset="-122"/>
                  <a:cs typeface="Times New Roman" panose="02020603050405020304"/>
                  <a:sym typeface="Times New Roman" panose="02020603050405020304"/>
                </a:rPr>
                <a:t>[1, 1, 0 ]</a:t>
              </a:r>
            </a:p>
            <a:p>
              <a:pPr algn="just"/>
              <a:r>
                <a:rPr lang="en-US" altLang="zh-CN" sz="2400" kern="100" dirty="0">
                  <a:latin typeface="Times New Roman" panose="02020603050405020304" pitchFamily="18" charset="0"/>
                  <a:ea typeface="宋体" panose="02010600030101010101" pitchFamily="2" charset="-122"/>
                  <a:cs typeface="Times New Roman" panose="02020603050405020304"/>
                  <a:sym typeface="Times New Roman" panose="02020603050405020304"/>
                </a:rPr>
                <a:t>+ [ 0,1, 1 ]</a:t>
              </a:r>
            </a:p>
            <a:p>
              <a:pPr indent="266700" algn="just"/>
              <a:r>
                <a:rPr lang="en-US" altLang="zh-CN" sz="2400" kern="100" dirty="0">
                  <a:latin typeface="Times New Roman" panose="02020603050405020304" pitchFamily="18" charset="0"/>
                  <a:ea typeface="宋体" panose="02010600030101010101" pitchFamily="2" charset="-122"/>
                  <a:cs typeface="Times New Roman" panose="02020603050405020304"/>
                  <a:sym typeface="Times New Roman" panose="02020603050405020304"/>
                </a:rPr>
                <a:t>[1, 2, 1 ]</a:t>
              </a:r>
            </a:p>
            <a:p>
              <a:pPr indent="200025" algn="just"/>
              <a:r>
                <a:rPr lang="en-US" altLang="zh-CN" sz="1600" kern="100" dirty="0">
                  <a:latin typeface="Times New Roman" panose="02020603050405020304" pitchFamily="18" charset="0"/>
                  <a:ea typeface="宋体" panose="02010600030101010101" pitchFamily="2" charset="-122"/>
                  <a:cs typeface="Times New Roman" panose="02020603050405020304"/>
                  <a:sym typeface="Times New Roman" panose="02020603050405020304"/>
                </a:rPr>
                <a:t>（</a:t>
              </a:r>
              <a:r>
                <a:rPr lang="en-US" altLang="zh-CN" sz="1600" kern="100" dirty="0" err="1">
                  <a:latin typeface="Times New Roman" panose="02020603050405020304" pitchFamily="18" charset="0"/>
                  <a:ea typeface="宋体" panose="02010600030101010101" pitchFamily="2" charset="-122"/>
                  <a:cs typeface="Times New Roman" panose="02020603050405020304"/>
                  <a:sym typeface="Times New Roman" panose="02020603050405020304"/>
                </a:rPr>
                <a:t>a）n</a:t>
              </a:r>
              <a:r>
                <a:rPr lang="en-US" altLang="zh-CN" sz="1600" kern="100" dirty="0">
                  <a:latin typeface="Times New Roman" panose="02020603050405020304" pitchFamily="18" charset="0"/>
                  <a:ea typeface="宋体" panose="02010600030101010101" pitchFamily="2" charset="-122"/>
                  <a:cs typeface="Times New Roman" panose="02020603050405020304"/>
                  <a:sym typeface="Times New Roman" panose="02020603050405020304"/>
                </a:rPr>
                <a:t>=2</a:t>
              </a:r>
            </a:p>
          </p:txBody>
        </p:sp>
        <p:sp>
          <p:nvSpPr>
            <p:cNvPr id="98" name="文本框 98"/>
            <p:cNvSpPr txBox="1"/>
            <p:nvPr/>
          </p:nvSpPr>
          <p:spPr>
            <a:xfrm>
              <a:off x="1923914" y="-2"/>
              <a:ext cx="2136312" cy="1102704"/>
            </a:xfrm>
            <a:prstGeom prst="rect">
              <a:avLst/>
            </a:prstGeom>
            <a:solidFill>
              <a:sysClr val="window" lastClr="FFFFFF"/>
            </a:solidFill>
            <a:ln w="6350">
              <a:solidFill>
                <a:prstClr val="black"/>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indent="266700" algn="just"/>
              <a:r>
                <a:rPr lang="en-US" altLang="zh-CN" sz="2400" kern="100">
                  <a:latin typeface="Times New Roman" panose="02020603050405020304" pitchFamily="18" charset="0"/>
                  <a:ea typeface="宋体" panose="02010600030101010101" pitchFamily="2" charset="-122"/>
                  <a:cs typeface="Times New Roman" panose="02020603050405020304"/>
                  <a:sym typeface="Times New Roman" panose="02020603050405020304"/>
                </a:rPr>
                <a:t> x</a:t>
              </a:r>
              <a:r>
                <a:rPr lang="en-US" altLang="zh-CN" sz="2400" kern="100" baseline="30000">
                  <a:latin typeface="Times New Roman" panose="02020603050405020304" pitchFamily="18" charset="0"/>
                  <a:ea typeface="宋体" panose="02010600030101010101" pitchFamily="2" charset="-122"/>
                  <a:cs typeface="Times New Roman" panose="02020603050405020304"/>
                  <a:sym typeface="Times New Roman" panose="02020603050405020304"/>
                </a:rPr>
                <a:t>3  </a:t>
              </a:r>
              <a:r>
                <a:rPr lang="en-US" altLang="zh-CN" sz="2400" kern="100">
                  <a:latin typeface="Times New Roman" panose="02020603050405020304" pitchFamily="18" charset="0"/>
                  <a:ea typeface="宋体" panose="02010600030101010101" pitchFamily="2" charset="-122"/>
                  <a:cs typeface="Times New Roman" panose="02020603050405020304"/>
                  <a:sym typeface="Times New Roman" panose="02020603050405020304"/>
                </a:rPr>
                <a:t> x</a:t>
              </a:r>
              <a:r>
                <a:rPr lang="en-US" altLang="zh-CN" sz="2400" kern="100" baseline="30000">
                  <a:latin typeface="Times New Roman" panose="02020603050405020304" pitchFamily="18" charset="0"/>
                  <a:ea typeface="宋体" panose="02010600030101010101" pitchFamily="2" charset="-122"/>
                  <a:cs typeface="Times New Roman" panose="02020603050405020304"/>
                  <a:sym typeface="Times New Roman" panose="02020603050405020304"/>
                </a:rPr>
                <a:t>2  </a:t>
              </a:r>
              <a:r>
                <a:rPr lang="en-US" altLang="zh-CN" sz="2400" kern="100">
                  <a:latin typeface="Times New Roman" panose="02020603050405020304" pitchFamily="18" charset="0"/>
                  <a:ea typeface="宋体" panose="02010600030101010101" pitchFamily="2" charset="-122"/>
                  <a:cs typeface="Times New Roman" panose="02020603050405020304"/>
                  <a:sym typeface="Times New Roman" panose="02020603050405020304"/>
                </a:rPr>
                <a:t> x   1</a:t>
              </a:r>
            </a:p>
            <a:p>
              <a:pPr indent="266700" algn="just"/>
              <a:r>
                <a:rPr lang="en-US" altLang="zh-CN" sz="2400" kern="100">
                  <a:latin typeface="Times New Roman" panose="02020603050405020304" pitchFamily="18" charset="0"/>
                  <a:ea typeface="宋体" panose="02010600030101010101" pitchFamily="2" charset="-122"/>
                  <a:cs typeface="Times New Roman" panose="02020603050405020304"/>
                  <a:sym typeface="Times New Roman" panose="02020603050405020304"/>
                </a:rPr>
                <a:t>[1,  2,  1,  0 ]</a:t>
              </a:r>
            </a:p>
            <a:p>
              <a:pPr algn="just"/>
              <a:r>
                <a:rPr lang="en-US" altLang="zh-CN" sz="2400" kern="100">
                  <a:latin typeface="Times New Roman" panose="02020603050405020304" pitchFamily="18" charset="0"/>
                  <a:ea typeface="宋体" panose="02010600030101010101" pitchFamily="2" charset="-122"/>
                  <a:cs typeface="Times New Roman" panose="02020603050405020304"/>
                  <a:sym typeface="Times New Roman" panose="02020603050405020304"/>
                </a:rPr>
                <a:t>+ [0,  1,  2,  1 ]</a:t>
              </a:r>
            </a:p>
            <a:p>
              <a:pPr indent="266700" algn="just"/>
              <a:r>
                <a:rPr lang="en-US" altLang="zh-CN" sz="2400" kern="100">
                  <a:latin typeface="Times New Roman" panose="02020603050405020304" pitchFamily="18" charset="0"/>
                  <a:ea typeface="宋体" panose="02010600030101010101" pitchFamily="2" charset="-122"/>
                  <a:cs typeface="Times New Roman" panose="02020603050405020304"/>
                  <a:sym typeface="Times New Roman" panose="02020603050405020304"/>
                </a:rPr>
                <a:t>[1,  3,  3,  1 ]</a:t>
              </a:r>
            </a:p>
            <a:p>
              <a:pPr algn="just"/>
              <a:r>
                <a:rPr lang="en-US" altLang="zh-CN" sz="1600" kern="100">
                  <a:latin typeface="Times New Roman" panose="02020603050405020304" pitchFamily="18" charset="0"/>
                  <a:ea typeface="宋体" panose="02010600030101010101" pitchFamily="2" charset="-122"/>
                  <a:cs typeface="Times New Roman" panose="02020603050405020304"/>
                  <a:sym typeface="Times New Roman" panose="02020603050405020304"/>
                </a:rPr>
                <a:t>           （b）n=3</a:t>
              </a:r>
            </a:p>
          </p:txBody>
        </p:sp>
      </p:grpSp>
      <p:cxnSp>
        <p:nvCxnSpPr>
          <p:cNvPr id="3" name="直接连接符 2"/>
          <p:cNvCxnSpPr/>
          <p:nvPr/>
        </p:nvCxnSpPr>
        <p:spPr>
          <a:xfrm>
            <a:off x="3987166" y="5251450"/>
            <a:ext cx="16186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6082665" y="5225416"/>
            <a:ext cx="2026920" cy="6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1.5.2</a:t>
            </a:r>
            <a:r>
              <a:rPr lang="zh-CN" altLang="en-US" dirty="0">
                <a:solidFill>
                  <a:srgbClr val="C00000"/>
                </a:solidFill>
              </a:rPr>
              <a:t>循环控制语句</a:t>
            </a:r>
            <a:r>
              <a:rPr lang="en-US" altLang="zh-CN" dirty="0">
                <a:solidFill>
                  <a:srgbClr val="C00000"/>
                </a:solidFill>
              </a:rPr>
              <a:t>——for</a:t>
            </a:r>
            <a:r>
              <a:rPr lang="zh-CN" altLang="en-US" dirty="0">
                <a:solidFill>
                  <a:srgbClr val="C00000"/>
                </a:solidFill>
              </a:rPr>
              <a:t>循环</a:t>
            </a:r>
          </a:p>
        </p:txBody>
      </p:sp>
      <p:sp>
        <p:nvSpPr>
          <p:cNvPr id="9" name="文本框 8"/>
          <p:cNvSpPr txBox="1"/>
          <p:nvPr/>
        </p:nvSpPr>
        <p:spPr>
          <a:xfrm>
            <a:off x="1475756" y="926593"/>
            <a:ext cx="9888929" cy="5577937"/>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根据上述规律，我们可以依次求得(x+1)</a:t>
            </a:r>
            <a:r>
              <a:rPr lang="zh-CN" altLang="en-US" sz="2000" baseline="30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的系数。</a:t>
            </a:r>
          </a:p>
          <a:p>
            <a:pPr marL="342900" indent="-342900" algn="just">
              <a:lnSpc>
                <a:spcPct val="150000"/>
              </a:lnSpc>
              <a:buClr>
                <a:srgbClr val="FF0000"/>
              </a:buClr>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a:p>
            <a:pPr marL="342900" indent="-342900" algn="just">
              <a:lnSpc>
                <a:spcPct val="150000"/>
              </a:lnSpc>
              <a:buClr>
                <a:srgbClr val="FF0000"/>
              </a:buClr>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a:p>
            <a:pPr marL="342900" indent="-342900" algn="just">
              <a:lnSpc>
                <a:spcPct val="150000"/>
              </a:lnSpc>
              <a:buClr>
                <a:srgbClr val="FF0000"/>
              </a:buClr>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a:p>
            <a:pPr marL="342900" indent="-342900" algn="just">
              <a:lnSpc>
                <a:spcPct val="15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algn="just">
              <a:lnSpc>
                <a:spcPct val="150000"/>
              </a:lnSpc>
              <a:buClr>
                <a:srgbClr val="FF0000"/>
              </a:buClr>
            </a:pPr>
            <a:endParaRPr lang="zh-CN" altLang="en-US" sz="2000" dirty="0">
              <a:latin typeface="微软雅黑" panose="020B0503020204020204" pitchFamily="34" charset="-122"/>
              <a:ea typeface="微软雅黑" panose="020B0503020204020204" pitchFamily="34" charset="-122"/>
            </a:endParaRPr>
          </a:p>
          <a:p>
            <a:pPr marL="342900" indent="-342900" algn="just">
              <a:lnSpc>
                <a:spcPct val="15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程序中，n=1时系数为[1,1]，我们用列表L表示。</a:t>
            </a:r>
            <a:endParaRPr lang="en-US" altLang="zh-CN" sz="2000" dirty="0">
              <a:latin typeface="微软雅黑" panose="020B0503020204020204" pitchFamily="34" charset="-122"/>
              <a:ea typeface="微软雅黑" panose="020B0503020204020204" pitchFamily="34" charset="-122"/>
            </a:endParaRPr>
          </a:p>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当n = 2时，L0代表第二项式的系数[0,1,1]，而L先在末尾补充一个0形成[1,1,0]。</a:t>
            </a:r>
            <a:endParaRPr lang="en-US" altLang="zh-CN" sz="2000" dirty="0">
              <a:latin typeface="微软雅黑" panose="020B0503020204020204" pitchFamily="34" charset="-122"/>
              <a:ea typeface="微软雅黑" panose="020B0503020204020204" pitchFamily="34" charset="-122"/>
            </a:endParaRPr>
          </a:p>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然后相对应的元素相加，更新列表L的每一个元素值，这样就得到了n=2时的系数[1,2,1]。</a:t>
            </a:r>
            <a:endParaRPr lang="en-US" altLang="zh-CN" sz="2000" dirty="0">
              <a:latin typeface="微软雅黑" panose="020B0503020204020204" pitchFamily="34" charset="-122"/>
              <a:ea typeface="微软雅黑" panose="020B0503020204020204" pitchFamily="34" charset="-122"/>
            </a:endParaRPr>
          </a:p>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以此类推，就能够求得最终所需的展开式系数。</a:t>
            </a:r>
          </a:p>
        </p:txBody>
      </p:sp>
      <p:sp>
        <p:nvSpPr>
          <p:cNvPr id="89" name="文本框 89"/>
          <p:cNvSpPr txBox="1">
            <a:spLocks noChangeArrowheads="1"/>
          </p:cNvSpPr>
          <p:nvPr/>
        </p:nvSpPr>
        <p:spPr bwMode="auto">
          <a:xfrm>
            <a:off x="2152651" y="1640206"/>
            <a:ext cx="7886065" cy="2456781"/>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noAutofit/>
          </a:bodyPr>
          <a:lstStyle/>
          <a:p>
            <a:pPr indent="133985" algn="just"/>
            <a:r>
              <a:rPr lang="en-US" altLang="zh-CN" b="1"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#&lt;</a:t>
            </a:r>
            <a:r>
              <a:rPr lang="en-US" altLang="zh-CN" b="1" kern="100" dirty="0" err="1">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程序：for循环多项式展开例子</a:t>
            </a:r>
            <a:r>
              <a:rPr lang="en-US" altLang="zh-CN" b="1"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&gt;</a:t>
            </a:r>
          </a:p>
          <a:p>
            <a:pPr indent="133350" algn="just"/>
            <a:r>
              <a:rPr lang="en-US" altLang="zh-CN"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n = 10; L = [1,1]</a:t>
            </a:r>
          </a:p>
          <a:p>
            <a:pPr indent="133350" algn="just"/>
            <a:r>
              <a:rPr lang="en-US" altLang="zh-CN"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for </a:t>
            </a:r>
            <a:r>
              <a:rPr lang="en-US" altLang="zh-CN"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in range(1,n):</a:t>
            </a:r>
          </a:p>
          <a:p>
            <a:pPr indent="133350" algn="just"/>
            <a:r>
              <a:rPr lang="en-US" altLang="zh-CN"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L0 = [0] + L; L = L + [0]</a:t>
            </a:r>
          </a:p>
          <a:p>
            <a:pPr indent="133350" algn="just"/>
            <a:r>
              <a:rPr lang="en-US" altLang="zh-CN"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for j in range(</a:t>
            </a:r>
            <a:r>
              <a:rPr lang="en-US" altLang="zh-CN"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len</a:t>
            </a:r>
            <a:r>
              <a:rPr lang="en-US" altLang="zh-CN"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a:t>
            </a:r>
          </a:p>
          <a:p>
            <a:pPr indent="133350" algn="just"/>
            <a:r>
              <a:rPr lang="en-US" altLang="zh-CN"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L[j] = L[j] + L0[j]</a:t>
            </a:r>
          </a:p>
          <a:p>
            <a:pPr indent="133350" algn="just"/>
            <a:r>
              <a:rPr lang="en-US" altLang="zh-CN"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print(L)</a:t>
            </a:r>
          </a:p>
          <a:p>
            <a:pPr indent="266700" algn="just"/>
            <a:r>
              <a:rPr lang="en-US" altLang="zh-CN" sz="11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a:p>
            <a:pPr indent="266700" algn="just"/>
            <a:r>
              <a:rPr lang="en-US" altLang="zh-CN" sz="1000" kern="100" dirty="0">
                <a:latin typeface="宋体" panose="02010600030101010101" pitchFamily="2" charset="-122"/>
                <a:ea typeface="宋体" panose="02010600030101010101" pitchFamily="2" charset="-122"/>
                <a:cs typeface="Times New Roman" panose="02020603050405020304"/>
                <a:sym typeface="Times New Roman" panose="02020603050405020304"/>
              </a:rPr>
              <a:t> </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1.5.3</a:t>
            </a:r>
            <a:r>
              <a:rPr lang="zh-CN" altLang="en-US" dirty="0">
                <a:solidFill>
                  <a:srgbClr val="C00000"/>
                </a:solidFill>
              </a:rPr>
              <a:t>循环控制语句</a:t>
            </a:r>
            <a:r>
              <a:rPr lang="en-US" altLang="zh-CN" dirty="0">
                <a:solidFill>
                  <a:srgbClr val="C00000"/>
                </a:solidFill>
              </a:rPr>
              <a:t>——while</a:t>
            </a:r>
            <a:r>
              <a:rPr lang="zh-CN" altLang="en-US" dirty="0">
                <a:solidFill>
                  <a:srgbClr val="C00000"/>
                </a:solidFill>
              </a:rPr>
              <a:t>循环</a:t>
            </a:r>
          </a:p>
        </p:txBody>
      </p:sp>
      <p:sp>
        <p:nvSpPr>
          <p:cNvPr id="7" name="文本框 6"/>
          <p:cNvSpPr txBox="1"/>
          <p:nvPr/>
        </p:nvSpPr>
        <p:spPr>
          <a:xfrm>
            <a:off x="1144017" y="784644"/>
            <a:ext cx="9872627" cy="1422762"/>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        while</a:t>
            </a:r>
            <a:r>
              <a:rPr lang="zh-CN" altLang="en-US" sz="2000" dirty="0">
                <a:latin typeface="Times New Roman" panose="02020603050405020304" pitchFamily="18" charset="0"/>
                <a:cs typeface="Times New Roman" panose="02020603050405020304" pitchFamily="18" charset="0"/>
              </a:rPr>
              <a:t>语句如同</a:t>
            </a:r>
            <a:r>
              <a:rPr lang="en-US" altLang="zh-CN" sz="2000" dirty="0">
                <a:latin typeface="Times New Roman" panose="02020603050405020304" pitchFamily="18" charset="0"/>
                <a:cs typeface="Times New Roman" panose="02020603050405020304" pitchFamily="18" charset="0"/>
              </a:rPr>
              <a:t>if</a:t>
            </a:r>
            <a:r>
              <a:rPr lang="zh-CN" altLang="en-US" sz="2000" dirty="0">
                <a:latin typeface="Times New Roman" panose="02020603050405020304" pitchFamily="18" charset="0"/>
                <a:cs typeface="Times New Roman" panose="02020603050405020304" pitchFamily="18" charset="0"/>
              </a:rPr>
              <a:t>语句一样，有一个循环控制条件（布尔表达式），在条件为真的情况下，</a:t>
            </a:r>
            <a:r>
              <a:rPr lang="en-US" altLang="zh-CN" sz="2000" dirty="0">
                <a:latin typeface="Times New Roman" panose="02020603050405020304" pitchFamily="18" charset="0"/>
                <a:cs typeface="Times New Roman" panose="02020603050405020304" pitchFamily="18" charset="0"/>
              </a:rPr>
              <a:t>while</a:t>
            </a:r>
            <a:r>
              <a:rPr lang="zh-CN" altLang="en-US" sz="2000" dirty="0">
                <a:latin typeface="Times New Roman" panose="02020603050405020304" pitchFamily="18" charset="0"/>
                <a:cs typeface="Times New Roman" panose="02020603050405020304" pitchFamily="18" charset="0"/>
              </a:rPr>
              <a:t>语句的循环体不停地重复执行，直到所检测的条件为假时结束并退出</a:t>
            </a:r>
            <a:r>
              <a:rPr lang="en-US" altLang="zh-CN" sz="2000" dirty="0">
                <a:latin typeface="Times New Roman" panose="02020603050405020304" pitchFamily="18" charset="0"/>
                <a:cs typeface="Times New Roman" panose="02020603050405020304" pitchFamily="18" charset="0"/>
              </a:rPr>
              <a:t>while</a:t>
            </a:r>
            <a:r>
              <a:rPr lang="zh-CN" altLang="en-US" sz="2000" dirty="0">
                <a:latin typeface="Times New Roman" panose="02020603050405020304" pitchFamily="18" charset="0"/>
                <a:cs typeface="Times New Roman" panose="02020603050405020304" pitchFamily="18" charset="0"/>
              </a:rPr>
              <a:t>循环。</a:t>
            </a:r>
            <a:endParaRPr lang="en-US" altLang="zh-CN" sz="2000" dirty="0">
              <a:latin typeface="Times New Roman" panose="02020603050405020304" pitchFamily="18" charset="0"/>
              <a:cs typeface="Times New Roman" panose="02020603050405020304" pitchFamily="18" charset="0"/>
            </a:endParaRPr>
          </a:p>
        </p:txBody>
      </p:sp>
      <p:sp>
        <p:nvSpPr>
          <p:cNvPr id="3" name="矩形 2"/>
          <p:cNvSpPr/>
          <p:nvPr/>
        </p:nvSpPr>
        <p:spPr>
          <a:xfrm>
            <a:off x="1179477" y="3990946"/>
            <a:ext cx="10141527" cy="2536207"/>
          </a:xfrm>
          <a:prstGeom prst="rect">
            <a:avLst/>
          </a:prstGeom>
        </p:spPr>
        <p:txBody>
          <a:bodyPr wrap="square">
            <a:spAutoFit/>
          </a:bodyPr>
          <a:lstStyle/>
          <a:p>
            <a:pPr marL="342900" indent="-342900" algn="just">
              <a:lnSpc>
                <a:spcPct val="150000"/>
              </a:lnSpc>
              <a:buClr>
                <a:srgbClr val="FF0000"/>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程序中，我们初始化了一个循环控制变量</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，它的起始值为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，并在每次执行循环时加</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当</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的值小于等于</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时，</a:t>
            </a:r>
            <a:r>
              <a:rPr lang="en-US" altLang="zh-CN" dirty="0">
                <a:latin typeface="Times New Roman" panose="02020603050405020304" pitchFamily="18" charset="0"/>
                <a:cs typeface="Times New Roman" panose="02020603050405020304" pitchFamily="18" charset="0"/>
              </a:rPr>
              <a:t>while</a:t>
            </a:r>
            <a:r>
              <a:rPr lang="zh-CN" altLang="en-US" dirty="0">
                <a:latin typeface="Times New Roman" panose="02020603050405020304" pitchFamily="18" charset="0"/>
                <a:cs typeface="Times New Roman" panose="02020603050405020304" pitchFamily="18" charset="0"/>
              </a:rPr>
              <a:t>循环控制条件的值为</a:t>
            </a:r>
            <a:r>
              <a:rPr lang="en-US" altLang="zh-CN" dirty="0">
                <a:latin typeface="Times New Roman" panose="02020603050405020304" pitchFamily="18" charset="0"/>
                <a:cs typeface="Times New Roman" panose="02020603050405020304" pitchFamily="18" charset="0"/>
              </a:rPr>
              <a:t>True</a:t>
            </a:r>
            <a:r>
              <a:rPr lang="zh-CN" altLang="en-US" dirty="0">
                <a:latin typeface="Times New Roman" panose="02020603050405020304" pitchFamily="18" charset="0"/>
                <a:cs typeface="Times New Roman" panose="02020603050405020304" pitchFamily="18" charset="0"/>
              </a:rPr>
              <a:t>，循环继续执行。</a:t>
            </a:r>
            <a:endParaRPr lang="en-US" altLang="zh-CN" dirty="0">
              <a:latin typeface="Times New Roman" panose="02020603050405020304" pitchFamily="18" charset="0"/>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循环体内按顺序执行所有语句，本例中先打印</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的值，并将</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的值加</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在下一次循环开始之前，需要再次检测循环控制条件，决定是否再次执行循环体。</a:t>
            </a:r>
            <a:endParaRPr lang="en-US" altLang="zh-CN" dirty="0">
              <a:latin typeface="Times New Roman" panose="02020603050405020304" pitchFamily="18" charset="0"/>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当</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的值递增到</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时，</a:t>
            </a:r>
            <a:r>
              <a:rPr lang="en-US" altLang="zh-CN" dirty="0">
                <a:latin typeface="Times New Roman" panose="02020603050405020304" pitchFamily="18" charset="0"/>
                <a:cs typeface="Times New Roman" panose="02020603050405020304" pitchFamily="18" charset="0"/>
              </a:rPr>
              <a:t>while</a:t>
            </a:r>
            <a:r>
              <a:rPr lang="zh-CN" altLang="en-US" dirty="0">
                <a:latin typeface="Times New Roman" panose="02020603050405020304" pitchFamily="18" charset="0"/>
                <a:cs typeface="Times New Roman" panose="02020603050405020304" pitchFamily="18" charset="0"/>
              </a:rPr>
              <a:t>循环控制条件</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&lt;=5</a:t>
            </a:r>
            <a:r>
              <a:rPr lang="zh-CN" altLang="en-US" dirty="0">
                <a:latin typeface="Times New Roman" panose="02020603050405020304" pitchFamily="18" charset="0"/>
                <a:cs typeface="Times New Roman" panose="02020603050405020304" pitchFamily="18" charset="0"/>
              </a:rPr>
              <a:t>的判断结果为</a:t>
            </a:r>
            <a:r>
              <a:rPr lang="en-US" altLang="zh-CN" dirty="0">
                <a:latin typeface="Times New Roman" panose="02020603050405020304" pitchFamily="18" charset="0"/>
                <a:cs typeface="Times New Roman" panose="02020603050405020304" pitchFamily="18" charset="0"/>
              </a:rPr>
              <a:t>False</a:t>
            </a:r>
            <a:r>
              <a:rPr lang="zh-CN" altLang="en-US" dirty="0">
                <a:latin typeface="Times New Roman" panose="02020603050405020304" pitchFamily="18" charset="0"/>
                <a:cs typeface="Times New Roman" panose="02020603050405020304" pitchFamily="18" charset="0"/>
              </a:rPr>
              <a:t>，这就意味着循环要马上结束，不再执行循环体内语句。</a:t>
            </a:r>
          </a:p>
        </p:txBody>
      </p:sp>
      <p:grpSp>
        <p:nvGrpSpPr>
          <p:cNvPr id="6" name="组合 5"/>
          <p:cNvGrpSpPr/>
          <p:nvPr/>
        </p:nvGrpSpPr>
        <p:grpSpPr>
          <a:xfrm>
            <a:off x="2152650" y="1959724"/>
            <a:ext cx="7714472" cy="1814660"/>
            <a:chOff x="628650" y="2176286"/>
            <a:chExt cx="7714472" cy="1814660"/>
          </a:xfrm>
        </p:grpSpPr>
        <p:sp>
          <p:nvSpPr>
            <p:cNvPr id="8" name="文本框 14"/>
            <p:cNvSpPr txBox="1">
              <a:spLocks noChangeArrowheads="1"/>
            </p:cNvSpPr>
            <p:nvPr/>
          </p:nvSpPr>
          <p:spPr bwMode="auto">
            <a:xfrm>
              <a:off x="769540" y="2632055"/>
              <a:ext cx="7573582" cy="1358891"/>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350" algn="just">
                <a:spcAft>
                  <a:spcPts val="0"/>
                </a:spcAft>
              </a:pPr>
              <a:r>
                <a:rPr lang="en-US"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a:t>
              </a:r>
              <a:r>
                <a:rPr lang="en-US" altLang="zh-CN"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循环例子</a:t>
              </a:r>
              <a:r>
                <a:rPr lang="en-US"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&gt;</a:t>
              </a:r>
              <a:endParaRPr lang="zh-CN" altLang="en-US"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nn-NO" kern="100" dirty="0">
                  <a:latin typeface="微软雅黑" panose="020B0503020204020204" pitchFamily="34" charset="-122"/>
                  <a:ea typeface="微软雅黑" panose="020B0503020204020204" pitchFamily="34" charset="-122"/>
                  <a:cs typeface="Times New Roman" panose="02020603050405020304" pitchFamily="18" charset="0"/>
                </a:rPr>
                <a:t>i = 1</a:t>
              </a:r>
            </a:p>
            <a:p>
              <a:pPr indent="133350" algn="just">
                <a:spcAft>
                  <a:spcPts val="0"/>
                </a:spcAft>
              </a:pPr>
              <a:r>
                <a:rPr lang="nn-NO" kern="100" dirty="0">
                  <a:latin typeface="微软雅黑" panose="020B0503020204020204" pitchFamily="34" charset="-122"/>
                  <a:ea typeface="微软雅黑" panose="020B0503020204020204" pitchFamily="34" charset="-122"/>
                  <a:cs typeface="Times New Roman" panose="02020603050405020304" pitchFamily="18" charset="0"/>
                </a:rPr>
                <a:t>while i &lt;= 5:</a:t>
              </a:r>
            </a:p>
            <a:p>
              <a:pPr indent="133350" algn="just">
                <a:spcAft>
                  <a:spcPts val="0"/>
                </a:spcAft>
              </a:pPr>
              <a:r>
                <a:rPr lang="nn-NO" kern="100" dirty="0">
                  <a:latin typeface="微软雅黑" panose="020B0503020204020204" pitchFamily="34" charset="-122"/>
                  <a:ea typeface="微软雅黑" panose="020B0503020204020204" pitchFamily="34" charset="-122"/>
                  <a:cs typeface="Times New Roman" panose="02020603050405020304" pitchFamily="18" charset="0"/>
                </a:rPr>
                <a:t>    print(i)  </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输出结果：</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12345(</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每输出一个数字都会换行</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nn-NO"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nn-NO" kern="100" dirty="0">
                  <a:latin typeface="微软雅黑" panose="020B0503020204020204" pitchFamily="34" charset="-122"/>
                  <a:ea typeface="微软雅黑" panose="020B0503020204020204" pitchFamily="34" charset="-122"/>
                  <a:cs typeface="Times New Roman" panose="02020603050405020304" pitchFamily="18" charset="0"/>
                </a:rPr>
                <a:t>    i=i+1   </a:t>
              </a:r>
            </a:p>
          </p:txBody>
        </p:sp>
        <p:sp>
          <p:nvSpPr>
            <p:cNvPr id="9" name="文本框 8"/>
            <p:cNvSpPr txBox="1"/>
            <p:nvPr/>
          </p:nvSpPr>
          <p:spPr>
            <a:xfrm>
              <a:off x="628650" y="2176286"/>
              <a:ext cx="7686294" cy="400110"/>
            </a:xfrm>
            <a:prstGeom prst="rect">
              <a:avLst/>
            </a:prstGeom>
            <a:noFill/>
          </p:spPr>
          <p:txBody>
            <a:bodyPr wrap="square" rtlCol="0">
              <a:spAutoFit/>
            </a:bodyPr>
            <a:lstStyle/>
            <a:p>
              <a:r>
                <a:rPr lang="en-US" altLang="zh-CN" sz="2000" b="1" dirty="0">
                  <a:solidFill>
                    <a:srgbClr val="124ACD"/>
                  </a:solidFill>
                  <a:latin typeface="Times New Roman" panose="02020603050405020304" pitchFamily="18" charset="0"/>
                  <a:cs typeface="Times New Roman" panose="02020603050405020304" pitchFamily="18" charset="0"/>
                </a:rPr>
                <a:t>【</a:t>
              </a:r>
              <a:r>
                <a:rPr lang="zh-CN" altLang="en-US" sz="2000" b="1" dirty="0">
                  <a:solidFill>
                    <a:srgbClr val="124ACD"/>
                  </a:solidFill>
                  <a:latin typeface="Times New Roman" panose="02020603050405020304" pitchFamily="18" charset="0"/>
                  <a:cs typeface="Times New Roman" panose="02020603050405020304" pitchFamily="18" charset="0"/>
                </a:rPr>
                <a:t>例题</a:t>
              </a:r>
              <a:r>
                <a:rPr lang="en-US" altLang="zh-CN" sz="2000" b="1" dirty="0">
                  <a:solidFill>
                    <a:srgbClr val="124ACD"/>
                  </a:solidFill>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请在屏幕上打印</a:t>
              </a:r>
              <a:r>
                <a:rPr lang="en-US" altLang="zh-CN" sz="2000" dirty="0">
                  <a:latin typeface="Times New Roman" panose="02020603050405020304" pitchFamily="18" charset="0"/>
                  <a:cs typeface="Times New Roman" panose="02020603050405020304" pitchFamily="18" charset="0"/>
                </a:rPr>
                <a:t>12345</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3ED735-5C0A-42AF-9DAE-6718620FAF52}"/>
              </a:ext>
            </a:extLst>
          </p:cNvPr>
          <p:cNvSpPr txBox="1"/>
          <p:nvPr/>
        </p:nvSpPr>
        <p:spPr>
          <a:xfrm>
            <a:off x="3956749" y="214696"/>
            <a:ext cx="4039342"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组织架构能力</a:t>
            </a:r>
          </a:p>
        </p:txBody>
      </p:sp>
      <p:sp>
        <p:nvSpPr>
          <p:cNvPr id="5" name="文本框 4">
            <a:extLst>
              <a:ext uri="{FF2B5EF4-FFF2-40B4-BE49-F238E27FC236}">
                <a16:creationId xmlns:a16="http://schemas.microsoft.com/office/drawing/2014/main" id="{10C31395-4A7F-406D-9DAE-80341813431F}"/>
              </a:ext>
            </a:extLst>
          </p:cNvPr>
          <p:cNvSpPr txBox="1"/>
          <p:nvPr/>
        </p:nvSpPr>
        <p:spPr>
          <a:xfrm>
            <a:off x="1164797" y="1153765"/>
            <a:ext cx="9862405" cy="1015663"/>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所谓“组织架构”就是在解决大问题时，</a:t>
            </a:r>
            <a:r>
              <a:rPr lang="zh-CN" altLang="en-US" sz="2000" b="1" dirty="0">
                <a:solidFill>
                  <a:srgbClr val="FF0000"/>
                </a:solidFill>
                <a:latin typeface="微软雅黑" panose="020B0503020204020204" pitchFamily="34" charset="-122"/>
                <a:ea typeface="微软雅黑" panose="020B0503020204020204" pitchFamily="34" charset="-122"/>
              </a:rPr>
              <a:t>理清脉络，将大问题划分成较为简单的小问题，通过解决小问题来解决大问题</a:t>
            </a:r>
            <a:r>
              <a:rPr lang="zh-CN" altLang="en-US" sz="2000" dirty="0">
                <a:latin typeface="微软雅黑" panose="020B0503020204020204" pitchFamily="34" charset="-122"/>
                <a:ea typeface="微软雅黑" panose="020B0503020204020204" pitchFamily="34" charset="-122"/>
              </a:rPr>
              <a:t>。</a:t>
            </a: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4042" t="6239" r="10061" b="3846"/>
          <a:stretch/>
        </p:blipFill>
        <p:spPr>
          <a:xfrm rot="16200000">
            <a:off x="5871611" y="1038151"/>
            <a:ext cx="3903786" cy="6166340"/>
          </a:xfrm>
          <a:prstGeom prst="rect">
            <a:avLst/>
          </a:prstGeom>
        </p:spPr>
      </p:pic>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l="3681" t="855" r="6336" b="4669"/>
          <a:stretch/>
        </p:blipFill>
        <p:spPr>
          <a:xfrm>
            <a:off x="1488830" y="2169428"/>
            <a:ext cx="3251504" cy="4551831"/>
          </a:xfrm>
          <a:prstGeom prst="rect">
            <a:avLst/>
          </a:prstGeom>
        </p:spPr>
      </p:pic>
    </p:spTree>
    <p:extLst>
      <p:ext uri="{BB962C8B-B14F-4D97-AF65-F5344CB8AC3E}">
        <p14:creationId xmlns:p14="http://schemas.microsoft.com/office/powerpoint/2010/main" val="68578228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1.5.3</a:t>
            </a:r>
            <a:r>
              <a:rPr lang="zh-CN" altLang="en-US" dirty="0">
                <a:solidFill>
                  <a:srgbClr val="C00000"/>
                </a:solidFill>
              </a:rPr>
              <a:t>循环控制语句</a:t>
            </a:r>
            <a:r>
              <a:rPr lang="en-US" altLang="zh-CN" dirty="0">
                <a:solidFill>
                  <a:srgbClr val="C00000"/>
                </a:solidFill>
              </a:rPr>
              <a:t>——while</a:t>
            </a:r>
            <a:r>
              <a:rPr lang="zh-CN" altLang="en-US" dirty="0">
                <a:solidFill>
                  <a:srgbClr val="C00000"/>
                </a:solidFill>
              </a:rPr>
              <a:t>循环</a:t>
            </a:r>
          </a:p>
        </p:txBody>
      </p:sp>
      <p:sp>
        <p:nvSpPr>
          <p:cNvPr id="3" name="矩形 2"/>
          <p:cNvSpPr/>
          <p:nvPr/>
        </p:nvSpPr>
        <p:spPr>
          <a:xfrm>
            <a:off x="2240508" y="1146003"/>
            <a:ext cx="3151825" cy="400110"/>
          </a:xfrm>
          <a:prstGeom prst="rect">
            <a:avLst/>
          </a:prstGeom>
        </p:spPr>
        <p:txBody>
          <a:bodyPr wrap="none">
            <a:spAutoFit/>
          </a:bodyPr>
          <a:lstStyle/>
          <a:p>
            <a:pPr marL="342900" indent="-342900">
              <a:buClr>
                <a:srgbClr val="FF0000"/>
              </a:buClr>
              <a:buFont typeface="Arial" panose="020B0604020202020204" pitchFamily="34" charset="0"/>
              <a:buChar char="•"/>
            </a:pPr>
            <a:r>
              <a:rPr lang="en-US" altLang="zh-CN" sz="2000" kern="100" dirty="0">
                <a:latin typeface="Times New Roman" panose="02020603050405020304" pitchFamily="18" charset="0"/>
                <a:cs typeface="Times New Roman" panose="02020603050405020304" pitchFamily="18" charset="0"/>
              </a:rPr>
              <a:t>while</a:t>
            </a:r>
            <a:r>
              <a:rPr lang="zh-CN" altLang="en-US" sz="2000" kern="100" dirty="0">
                <a:latin typeface="Times New Roman" panose="02020603050405020304" pitchFamily="18" charset="0"/>
                <a:cs typeface="Times New Roman" panose="02020603050405020304" pitchFamily="18" charset="0"/>
              </a:rPr>
              <a:t>循环的执行顺序图</a:t>
            </a:r>
          </a:p>
        </p:txBody>
      </p:sp>
      <p:pic>
        <p:nvPicPr>
          <p:cNvPr id="9" name="图片 8"/>
          <p:cNvPicPr>
            <a:picLocks noChangeAspect="1"/>
          </p:cNvPicPr>
          <p:nvPr/>
        </p:nvPicPr>
        <p:blipFill>
          <a:blip r:embed="rId2"/>
          <a:stretch>
            <a:fillRect/>
          </a:stretch>
        </p:blipFill>
        <p:spPr>
          <a:xfrm>
            <a:off x="3820891" y="1633333"/>
            <a:ext cx="3571811" cy="2696100"/>
          </a:xfrm>
          <a:prstGeom prst="rect">
            <a:avLst/>
          </a:prstGeom>
        </p:spPr>
      </p:pic>
      <p:sp>
        <p:nvSpPr>
          <p:cNvPr id="11" name="矩形 10"/>
          <p:cNvSpPr/>
          <p:nvPr/>
        </p:nvSpPr>
        <p:spPr>
          <a:xfrm>
            <a:off x="2152650" y="4605286"/>
            <a:ext cx="7791450" cy="1422762"/>
          </a:xfrm>
          <a:prstGeom prst="rect">
            <a:avLst/>
          </a:prstGeom>
        </p:spPr>
        <p:txBody>
          <a:bodyPr wrap="square">
            <a:spAutoFit/>
          </a:bodyPr>
          <a:lstStyle/>
          <a:p>
            <a:pPr algn="just">
              <a:lnSpc>
                <a:spcPct val="150000"/>
              </a:lnSpc>
            </a:pPr>
            <a:r>
              <a:rPr lang="zh-CN" altLang="en-US" sz="2000" b="1" kern="100" dirty="0">
                <a:solidFill>
                  <a:srgbClr val="124ACD"/>
                </a:solidFill>
                <a:latin typeface="Times New Roman" panose="02020603050405020304" pitchFamily="18" charset="0"/>
                <a:cs typeface="Times New Roman" panose="02020603050405020304" pitchFamily="18" charset="0"/>
              </a:rPr>
              <a:t>（</a:t>
            </a:r>
            <a:r>
              <a:rPr lang="en-US" altLang="zh-CN" sz="2000" b="1" kern="100" dirty="0">
                <a:solidFill>
                  <a:srgbClr val="124ACD"/>
                </a:solidFill>
                <a:latin typeface="Times New Roman" panose="02020603050405020304" pitchFamily="18" charset="0"/>
                <a:cs typeface="Times New Roman" panose="02020603050405020304" pitchFamily="18" charset="0"/>
              </a:rPr>
              <a:t>1</a:t>
            </a:r>
            <a:r>
              <a:rPr lang="zh-CN" altLang="en-US" sz="2000" b="1" kern="100" dirty="0">
                <a:solidFill>
                  <a:srgbClr val="124ACD"/>
                </a:solidFill>
                <a:latin typeface="Times New Roman" panose="02020603050405020304" pitchFamily="18" charset="0"/>
                <a:cs typeface="Times New Roman" panose="02020603050405020304" pitchFamily="18" charset="0"/>
              </a:rPr>
              <a:t>）</a:t>
            </a:r>
            <a:r>
              <a:rPr lang="en-US" altLang="zh-CN" sz="2000" b="1" kern="100" dirty="0">
                <a:solidFill>
                  <a:srgbClr val="124ACD"/>
                </a:solidFill>
                <a:latin typeface="Times New Roman" panose="02020603050405020304" pitchFamily="18" charset="0"/>
                <a:cs typeface="Times New Roman" panose="02020603050405020304" pitchFamily="18" charset="0"/>
              </a:rPr>
              <a:t>while</a:t>
            </a:r>
            <a:r>
              <a:rPr lang="zh-CN" altLang="en-US" sz="2000" b="1" kern="100" dirty="0">
                <a:solidFill>
                  <a:srgbClr val="124ACD"/>
                </a:solidFill>
                <a:latin typeface="Times New Roman" panose="02020603050405020304" pitchFamily="18" charset="0"/>
                <a:cs typeface="Times New Roman" panose="02020603050405020304" pitchFamily="18" charset="0"/>
              </a:rPr>
              <a:t>循环两种结束方式</a:t>
            </a:r>
            <a:endParaRPr lang="en-US" altLang="zh-CN" sz="2000" b="1" kern="100" dirty="0">
              <a:solidFill>
                <a:srgbClr val="124ACD"/>
              </a:solidFill>
              <a:latin typeface="Times New Roman" panose="02020603050405020304" pitchFamily="18" charset="0"/>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en-US" altLang="zh-CN" dirty="0"/>
              <a:t>&lt;</a:t>
            </a:r>
            <a:r>
              <a:rPr lang="zh-CN" altLang="zh-CN" dirty="0"/>
              <a:t>条件</a:t>
            </a:r>
            <a:r>
              <a:rPr lang="en-US" altLang="zh-CN" dirty="0"/>
              <a:t>&gt;</a:t>
            </a:r>
            <a:r>
              <a:rPr lang="zh-CN" altLang="zh-CN" dirty="0"/>
              <a:t>为假</a:t>
            </a:r>
            <a:r>
              <a:rPr lang="zh-CN" altLang="zh-CN" sz="2000" kern="100" dirty="0">
                <a:latin typeface="Times New Roman" panose="02020603050405020304" pitchFamily="18" charset="0"/>
                <a:cs typeface="Times New Roman" panose="02020603050405020304" pitchFamily="18" charset="0"/>
              </a:rPr>
              <a:t>，</a:t>
            </a:r>
            <a:endParaRPr lang="en-US" altLang="zh-CN" sz="2000" kern="100" dirty="0">
              <a:latin typeface="Times New Roman" panose="02020603050405020304" pitchFamily="18" charset="0"/>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zh-CN" sz="2000" kern="100" dirty="0">
                <a:latin typeface="Times New Roman" panose="02020603050405020304" pitchFamily="18" charset="0"/>
                <a:cs typeface="Times New Roman" panose="02020603050405020304" pitchFamily="18" charset="0"/>
              </a:rPr>
              <a:t>循环体内碰到</a:t>
            </a:r>
            <a:r>
              <a:rPr lang="en-US" altLang="zh-CN" sz="2000" kern="100" dirty="0">
                <a:latin typeface="Times New Roman" panose="02020603050405020304" pitchFamily="18" charset="0"/>
                <a:cs typeface="Times New Roman" panose="02020603050405020304" pitchFamily="18" charset="0"/>
              </a:rPr>
              <a:t>break</a:t>
            </a:r>
            <a:r>
              <a:rPr lang="zh-CN" altLang="zh-CN" sz="2000" kern="100" dirty="0">
                <a:latin typeface="Times New Roman" panose="02020603050405020304" pitchFamily="18" charset="0"/>
                <a:cs typeface="Times New Roman" panose="02020603050405020304" pitchFamily="18" charset="0"/>
              </a:rPr>
              <a:t>，则马上跳出循环</a:t>
            </a:r>
            <a:r>
              <a:rPr lang="zh-CN" altLang="zh-CN" dirty="0"/>
              <a:t>。</a:t>
            </a:r>
            <a:endParaRPr lang="zh-CN" altLang="zh-CN" sz="20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60078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1.5.3</a:t>
            </a:r>
            <a:r>
              <a:rPr lang="zh-CN" altLang="en-US" dirty="0">
                <a:solidFill>
                  <a:srgbClr val="C00000"/>
                </a:solidFill>
              </a:rPr>
              <a:t>循环控制语句</a:t>
            </a:r>
            <a:r>
              <a:rPr lang="en-US" altLang="zh-CN" dirty="0">
                <a:solidFill>
                  <a:srgbClr val="C00000"/>
                </a:solidFill>
              </a:rPr>
              <a:t>——while</a:t>
            </a:r>
            <a:r>
              <a:rPr lang="zh-CN" altLang="en-US" dirty="0">
                <a:solidFill>
                  <a:srgbClr val="C00000"/>
                </a:solidFill>
              </a:rPr>
              <a:t>循环</a:t>
            </a:r>
          </a:p>
        </p:txBody>
      </p:sp>
      <p:sp>
        <p:nvSpPr>
          <p:cNvPr id="7" name="文本框 6"/>
          <p:cNvSpPr txBox="1"/>
          <p:nvPr/>
        </p:nvSpPr>
        <p:spPr>
          <a:xfrm>
            <a:off x="1357003" y="926593"/>
            <a:ext cx="7686294" cy="400110"/>
          </a:xfrm>
          <a:prstGeom prst="rect">
            <a:avLst/>
          </a:prstGeom>
          <a:noFill/>
        </p:spPr>
        <p:txBody>
          <a:bodyPr wrap="square" rtlCol="0">
            <a:spAutoFit/>
          </a:bodyPr>
          <a:lstStyle/>
          <a:p>
            <a:r>
              <a:rPr lang="zh-CN" altLang="en-US" sz="2000" b="1" dirty="0">
                <a:solidFill>
                  <a:srgbClr val="124ACD"/>
                </a:solidFill>
                <a:latin typeface="Times New Roman" panose="02020603050405020304" pitchFamily="18" charset="0"/>
                <a:cs typeface="Times New Roman" panose="02020603050405020304" pitchFamily="18" charset="0"/>
              </a:rPr>
              <a:t>（</a:t>
            </a:r>
            <a:r>
              <a:rPr lang="en-US" altLang="zh-CN" sz="2000" b="1" dirty="0">
                <a:solidFill>
                  <a:srgbClr val="124ACD"/>
                </a:solidFill>
                <a:latin typeface="Times New Roman" panose="02020603050405020304" pitchFamily="18" charset="0"/>
                <a:cs typeface="Times New Roman" panose="02020603050405020304" pitchFamily="18" charset="0"/>
              </a:rPr>
              <a:t>2</a:t>
            </a:r>
            <a:r>
              <a:rPr lang="zh-CN" altLang="en-US" sz="2000" b="1" dirty="0">
                <a:solidFill>
                  <a:srgbClr val="124ACD"/>
                </a:solidFill>
                <a:latin typeface="Times New Roman" panose="02020603050405020304" pitchFamily="18" charset="0"/>
                <a:cs typeface="Times New Roman" panose="02020603050405020304" pitchFamily="18" charset="0"/>
              </a:rPr>
              <a:t>）</a:t>
            </a:r>
            <a:r>
              <a:rPr lang="en-US" altLang="zh-CN" sz="2000" b="1" dirty="0">
                <a:solidFill>
                  <a:srgbClr val="124ACD"/>
                </a:solidFill>
                <a:latin typeface="Times New Roman" panose="02020603050405020304" pitchFamily="18" charset="0"/>
                <a:cs typeface="Times New Roman" panose="02020603050405020304" pitchFamily="18" charset="0"/>
              </a:rPr>
              <a:t>while</a:t>
            </a:r>
            <a:r>
              <a:rPr lang="zh-CN" altLang="en-US" sz="2000" b="1" dirty="0">
                <a:solidFill>
                  <a:srgbClr val="124ACD"/>
                </a:solidFill>
                <a:latin typeface="Times New Roman" panose="02020603050405020304" pitchFamily="18" charset="0"/>
                <a:cs typeface="Times New Roman" panose="02020603050405020304" pitchFamily="18" charset="0"/>
              </a:rPr>
              <a:t>循环格式：</a:t>
            </a:r>
            <a:endParaRPr lang="en-US" altLang="zh-CN" sz="2000" b="1" dirty="0">
              <a:solidFill>
                <a:srgbClr val="124ACD"/>
              </a:solidFill>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510109645"/>
              </p:ext>
            </p:extLst>
          </p:nvPr>
        </p:nvGraphicFramePr>
        <p:xfrm>
          <a:off x="2512322" y="1702115"/>
          <a:ext cx="7059190" cy="1907995"/>
        </p:xfrm>
        <a:graphic>
          <a:graphicData uri="http://schemas.openxmlformats.org/drawingml/2006/table">
            <a:tbl>
              <a:tblPr firstRow="1" firstCol="1" bandRow="1">
                <a:tableStyleId>{FABFCF23-3B69-468F-B69F-88F6DE6A72F2}</a:tableStyleId>
              </a:tblPr>
              <a:tblGrid>
                <a:gridCol w="3467304">
                  <a:extLst>
                    <a:ext uri="{9D8B030D-6E8A-4147-A177-3AD203B41FA5}">
                      <a16:colId xmlns:a16="http://schemas.microsoft.com/office/drawing/2014/main" val="20000"/>
                    </a:ext>
                  </a:extLst>
                </a:gridCol>
                <a:gridCol w="3591886">
                  <a:extLst>
                    <a:ext uri="{9D8B030D-6E8A-4147-A177-3AD203B41FA5}">
                      <a16:colId xmlns:a16="http://schemas.microsoft.com/office/drawing/2014/main" val="20001"/>
                    </a:ext>
                  </a:extLst>
                </a:gridCol>
              </a:tblGrid>
              <a:tr h="427488">
                <a:tc>
                  <a:txBody>
                    <a:bodyPr/>
                    <a:lstStyle/>
                    <a:p>
                      <a:pPr algn="ctr">
                        <a:lnSpc>
                          <a:spcPts val="2000"/>
                        </a:lnSpc>
                        <a:spcAft>
                          <a:spcPts val="0"/>
                        </a:spcAft>
                      </a:pPr>
                      <a:r>
                        <a:rPr lang="en-US" sz="1600" kern="100" dirty="0">
                          <a:solidFill>
                            <a:schemeClr val="tx1"/>
                          </a:solidFill>
                          <a:effectLst/>
                        </a:rPr>
                        <a:t>1</a:t>
                      </a:r>
                      <a:r>
                        <a:rPr lang="zh-CN" sz="1600" kern="100" dirty="0">
                          <a:solidFill>
                            <a:schemeClr val="tx1"/>
                          </a:solidFill>
                          <a:effectLst/>
                        </a:rPr>
                        <a:t>、无</a:t>
                      </a:r>
                      <a:r>
                        <a:rPr lang="en-US" sz="1600" kern="100" dirty="0">
                          <a:solidFill>
                            <a:schemeClr val="tx1"/>
                          </a:solidFill>
                          <a:effectLst/>
                        </a:rPr>
                        <a:t>else</a:t>
                      </a:r>
                      <a:r>
                        <a:rPr lang="zh-CN" sz="1600" kern="100" dirty="0">
                          <a:solidFill>
                            <a:schemeClr val="tx1"/>
                          </a:solidFill>
                          <a:effectLst/>
                        </a:rPr>
                        <a:t>子句格式：</a:t>
                      </a:r>
                      <a:endParaRPr lang="zh-CN" sz="1600" kern="100" dirty="0">
                        <a:solidFill>
                          <a:schemeClr val="tx1"/>
                        </a:solidFill>
                        <a:effectLst/>
                        <a:latin typeface="Calibri" panose="020F05020202040A0204" pitchFamily="34" charset="0"/>
                        <a:ea typeface="宋体" panose="02010600030101010101" pitchFamily="2" charset="-122"/>
                        <a:cs typeface="Times New Roman" panose="02020603050405020304" pitchFamily="18" charset="0"/>
                      </a:endParaRPr>
                    </a:p>
                  </a:txBody>
                  <a:tcPr marL="68580" marR="68580" marT="0" marB="0" anchor="ctr">
                    <a:solidFill>
                      <a:srgbClr val="FFC000"/>
                    </a:solidFill>
                  </a:tcPr>
                </a:tc>
                <a:tc>
                  <a:txBody>
                    <a:bodyPr/>
                    <a:lstStyle/>
                    <a:p>
                      <a:pPr algn="ctr">
                        <a:lnSpc>
                          <a:spcPts val="2000"/>
                        </a:lnSpc>
                        <a:spcAft>
                          <a:spcPts val="0"/>
                        </a:spcAft>
                      </a:pPr>
                      <a:r>
                        <a:rPr lang="en-US" sz="1600" kern="100" dirty="0">
                          <a:solidFill>
                            <a:schemeClr val="tx1"/>
                          </a:solidFill>
                          <a:effectLst/>
                        </a:rPr>
                        <a:t>2</a:t>
                      </a:r>
                      <a:r>
                        <a:rPr lang="zh-CN" sz="1600" kern="100" dirty="0">
                          <a:solidFill>
                            <a:schemeClr val="tx1"/>
                          </a:solidFill>
                          <a:effectLst/>
                        </a:rPr>
                        <a:t>、带</a:t>
                      </a:r>
                      <a:r>
                        <a:rPr lang="en-US" sz="1600" kern="100" dirty="0">
                          <a:solidFill>
                            <a:schemeClr val="tx1"/>
                          </a:solidFill>
                          <a:effectLst/>
                        </a:rPr>
                        <a:t>else</a:t>
                      </a:r>
                      <a:r>
                        <a:rPr lang="zh-CN" sz="1600" kern="100" dirty="0">
                          <a:solidFill>
                            <a:schemeClr val="tx1"/>
                          </a:solidFill>
                          <a:effectLst/>
                        </a:rPr>
                        <a:t>子句格式：</a:t>
                      </a:r>
                      <a:endParaRPr lang="zh-CN" sz="1600" kern="100" dirty="0">
                        <a:solidFill>
                          <a:schemeClr val="tx1"/>
                        </a:solidFill>
                        <a:effectLst/>
                        <a:latin typeface="Calibri" panose="020F05020202040A0204" pitchFamily="34" charset="0"/>
                        <a:ea typeface="宋体" panose="02010600030101010101" pitchFamily="2" charset="-122"/>
                        <a:cs typeface="Times New Roman" panose="02020603050405020304" pitchFamily="18" charset="0"/>
                      </a:endParaRPr>
                    </a:p>
                  </a:txBody>
                  <a:tcPr marL="68580" marR="68580" marT="0" marB="0" anchor="ctr">
                    <a:solidFill>
                      <a:srgbClr val="FFC000"/>
                    </a:solidFill>
                  </a:tcPr>
                </a:tc>
                <a:extLst>
                  <a:ext uri="{0D108BD9-81ED-4DB2-BD59-A6C34878D82A}">
                    <a16:rowId xmlns:a16="http://schemas.microsoft.com/office/drawing/2014/main" val="10000"/>
                  </a:ext>
                </a:extLst>
              </a:tr>
              <a:tr h="1480507">
                <a:tc>
                  <a:txBody>
                    <a:bodyPr/>
                    <a:lstStyle/>
                    <a:p>
                      <a:pPr indent="266700" algn="l">
                        <a:lnSpc>
                          <a:spcPts val="2000"/>
                        </a:lnSpc>
                        <a:spcAft>
                          <a:spcPts val="0"/>
                        </a:spcAft>
                      </a:pPr>
                      <a:r>
                        <a:rPr lang="en-US" sz="1600" b="0" kern="100" dirty="0">
                          <a:effectLst/>
                        </a:rPr>
                        <a:t>while&lt;</a:t>
                      </a:r>
                      <a:r>
                        <a:rPr lang="zh-CN" altLang="en-US" sz="1600" b="0" kern="100" dirty="0">
                          <a:effectLst/>
                        </a:rPr>
                        <a:t>条件</a:t>
                      </a:r>
                      <a:r>
                        <a:rPr lang="en-US" altLang="zh-CN" sz="1600" b="0" kern="100" dirty="0">
                          <a:effectLst/>
                        </a:rPr>
                        <a:t>&gt;: </a:t>
                      </a:r>
                    </a:p>
                    <a:p>
                      <a:pPr indent="266700" algn="l">
                        <a:lnSpc>
                          <a:spcPts val="2000"/>
                        </a:lnSpc>
                        <a:spcAft>
                          <a:spcPts val="0"/>
                        </a:spcAft>
                      </a:pPr>
                      <a:r>
                        <a:rPr lang="en-US" altLang="zh-CN" sz="1600" b="0" kern="100" dirty="0">
                          <a:effectLst/>
                        </a:rPr>
                        <a:t>	&lt;</a:t>
                      </a:r>
                      <a:r>
                        <a:rPr lang="zh-CN" altLang="en-US" sz="1600" b="0" kern="100" dirty="0">
                          <a:effectLst/>
                        </a:rPr>
                        <a:t>循环体</a:t>
                      </a:r>
                      <a:r>
                        <a:rPr lang="en-US" altLang="zh-CN" sz="1600" b="0" kern="100" dirty="0">
                          <a:effectLst/>
                        </a:rPr>
                        <a:t>&gt;</a:t>
                      </a:r>
                    </a:p>
                  </a:txBody>
                  <a:tcPr marL="68580" marR="68580" marT="0" marB="0" anchor="ctr"/>
                </a:tc>
                <a:tc>
                  <a:txBody>
                    <a:bodyPr/>
                    <a:lstStyle/>
                    <a:p>
                      <a:pPr indent="266700" algn="l">
                        <a:lnSpc>
                          <a:spcPts val="2000"/>
                        </a:lnSpc>
                        <a:spcAft>
                          <a:spcPts val="0"/>
                        </a:spcAft>
                      </a:pPr>
                      <a:r>
                        <a:rPr lang="en-US" sz="1600" b="0" kern="100" dirty="0">
                          <a:effectLst/>
                        </a:rPr>
                        <a:t>while&lt;</a:t>
                      </a:r>
                      <a:r>
                        <a:rPr lang="zh-CN" altLang="en-US" sz="1600" b="0" kern="100" dirty="0">
                          <a:effectLst/>
                        </a:rPr>
                        <a:t>条件</a:t>
                      </a:r>
                      <a:r>
                        <a:rPr lang="en-US" altLang="zh-CN" sz="1600" b="0" kern="100" dirty="0">
                          <a:effectLst/>
                        </a:rPr>
                        <a:t>&gt;: </a:t>
                      </a:r>
                    </a:p>
                    <a:p>
                      <a:pPr indent="266700" algn="l">
                        <a:lnSpc>
                          <a:spcPts val="2000"/>
                        </a:lnSpc>
                        <a:spcAft>
                          <a:spcPts val="0"/>
                        </a:spcAft>
                      </a:pPr>
                      <a:r>
                        <a:rPr lang="en-US" altLang="zh-CN" sz="1600" b="0" kern="100" dirty="0">
                          <a:effectLst/>
                        </a:rPr>
                        <a:t>	&lt;</a:t>
                      </a:r>
                      <a:r>
                        <a:rPr lang="zh-CN" altLang="en-US" sz="1600" b="0" kern="100" dirty="0">
                          <a:effectLst/>
                        </a:rPr>
                        <a:t>循环体</a:t>
                      </a:r>
                      <a:r>
                        <a:rPr lang="en-US" altLang="zh-CN" sz="1600" b="0" kern="100" dirty="0">
                          <a:effectLst/>
                        </a:rPr>
                        <a:t>&gt;</a:t>
                      </a:r>
                    </a:p>
                    <a:p>
                      <a:pPr indent="266700" algn="l">
                        <a:lnSpc>
                          <a:spcPts val="2000"/>
                        </a:lnSpc>
                        <a:spcAft>
                          <a:spcPts val="0"/>
                        </a:spcAft>
                      </a:pPr>
                      <a:r>
                        <a:rPr lang="en-US" sz="1600" b="0" kern="100" dirty="0">
                          <a:effectLst/>
                        </a:rPr>
                        <a:t>else:</a:t>
                      </a:r>
                    </a:p>
                    <a:p>
                      <a:pPr indent="266700" algn="l">
                        <a:lnSpc>
                          <a:spcPts val="2000"/>
                        </a:lnSpc>
                        <a:spcAft>
                          <a:spcPts val="0"/>
                        </a:spcAft>
                      </a:pPr>
                      <a:r>
                        <a:rPr lang="en-US" sz="1600" b="0" kern="100" dirty="0">
                          <a:effectLst/>
                        </a:rPr>
                        <a:t>    &lt;</a:t>
                      </a:r>
                      <a:r>
                        <a:rPr lang="zh-CN" altLang="en-US" sz="1600" b="0" kern="100" dirty="0">
                          <a:effectLst/>
                        </a:rPr>
                        <a:t>语句块</a:t>
                      </a:r>
                      <a:r>
                        <a:rPr lang="en-US" altLang="zh-CN" sz="1600" b="0" kern="100" dirty="0">
                          <a:effectLst/>
                        </a:rPr>
                        <a:t>&gt;</a:t>
                      </a:r>
                    </a:p>
                  </a:txBody>
                  <a:tcPr marL="68580" marR="68580" marT="0" marB="0" anchor="ctr"/>
                </a:tc>
                <a:extLst>
                  <a:ext uri="{0D108BD9-81ED-4DB2-BD59-A6C34878D82A}">
                    <a16:rowId xmlns:a16="http://schemas.microsoft.com/office/drawing/2014/main" val="10001"/>
                  </a:ext>
                </a:extLst>
              </a:tr>
            </a:tbl>
          </a:graphicData>
        </a:graphic>
      </p:graphicFrame>
      <p:sp>
        <p:nvSpPr>
          <p:cNvPr id="11" name="文本框 10"/>
          <p:cNvSpPr txBox="1"/>
          <p:nvPr/>
        </p:nvSpPr>
        <p:spPr>
          <a:xfrm>
            <a:off x="1501857" y="3685117"/>
            <a:ext cx="9188286" cy="2807756"/>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while</a:t>
            </a:r>
            <a:r>
              <a:rPr lang="zh-CN" altLang="en-US" sz="2000" dirty="0">
                <a:latin typeface="Times New Roman" panose="02020603050405020304" pitchFamily="18" charset="0"/>
                <a:cs typeface="Times New Roman" panose="02020603050405020304" pitchFamily="18" charset="0"/>
              </a:rPr>
              <a:t>循环同</a:t>
            </a:r>
            <a:r>
              <a:rPr lang="en-US" altLang="zh-CN" sz="2000" dirty="0">
                <a:latin typeface="Times New Roman" panose="02020603050405020304" pitchFamily="18" charset="0"/>
                <a:cs typeface="Times New Roman" panose="02020603050405020304" pitchFamily="18" charset="0"/>
              </a:rPr>
              <a:t>for</a:t>
            </a:r>
            <a:r>
              <a:rPr lang="zh-CN" altLang="en-US" sz="2000" dirty="0">
                <a:latin typeface="Times New Roman" panose="02020603050405020304" pitchFamily="18" charset="0"/>
                <a:cs typeface="Times New Roman" panose="02020603050405020304" pitchFamily="18" charset="0"/>
              </a:rPr>
              <a:t>循环一样，都有可选的</a:t>
            </a:r>
            <a:r>
              <a:rPr lang="en-US" altLang="zh-CN" sz="2000" dirty="0">
                <a:latin typeface="Times New Roman" panose="02020603050405020304" pitchFamily="18" charset="0"/>
                <a:cs typeface="Times New Roman" panose="02020603050405020304" pitchFamily="18" charset="0"/>
              </a:rPr>
              <a:t>else</a:t>
            </a:r>
            <a:r>
              <a:rPr lang="zh-CN" altLang="en-US" sz="2000" dirty="0">
                <a:latin typeface="Times New Roman" panose="02020603050405020304" pitchFamily="18" charset="0"/>
                <a:cs typeface="Times New Roman" panose="02020603050405020304" pitchFamily="18" charset="0"/>
              </a:rPr>
              <a:t>子语句。</a:t>
            </a: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如果</a:t>
            </a:r>
            <a:r>
              <a:rPr lang="en-US" altLang="zh-CN" sz="2000" dirty="0">
                <a:latin typeface="Times New Roman" panose="02020603050405020304" pitchFamily="18" charset="0"/>
                <a:cs typeface="Times New Roman" panose="02020603050405020304" pitchFamily="18" charset="0"/>
              </a:rPr>
              <a:t>while</a:t>
            </a:r>
            <a:r>
              <a:rPr lang="zh-CN" altLang="en-US" sz="2000" dirty="0">
                <a:latin typeface="Times New Roman" panose="02020603050405020304" pitchFamily="18" charset="0"/>
                <a:cs typeface="Times New Roman" panose="02020603050405020304" pitchFamily="18" charset="0"/>
              </a:rPr>
              <a:t>循环没有遇到</a:t>
            </a:r>
            <a:r>
              <a:rPr lang="en-US" altLang="zh-CN" sz="2000" dirty="0">
                <a:latin typeface="Times New Roman" panose="02020603050405020304" pitchFamily="18" charset="0"/>
                <a:cs typeface="Times New Roman" panose="02020603050405020304" pitchFamily="18" charset="0"/>
              </a:rPr>
              <a:t>break</a:t>
            </a:r>
            <a:r>
              <a:rPr lang="zh-CN" altLang="en-US" sz="2000" dirty="0">
                <a:latin typeface="Times New Roman" panose="02020603050405020304" pitchFamily="18" charset="0"/>
                <a:cs typeface="Times New Roman" panose="02020603050405020304" pitchFamily="18" charset="0"/>
              </a:rPr>
              <a:t>语句，且后面有一个</a:t>
            </a:r>
            <a:r>
              <a:rPr lang="en-US" altLang="zh-CN" sz="2000" dirty="0">
                <a:latin typeface="Times New Roman" panose="02020603050405020304" pitchFamily="18" charset="0"/>
                <a:cs typeface="Times New Roman" panose="02020603050405020304" pitchFamily="18" charset="0"/>
              </a:rPr>
              <a:t>else</a:t>
            </a:r>
            <a:r>
              <a:rPr lang="zh-CN" altLang="en-US" sz="2000" dirty="0">
                <a:latin typeface="Times New Roman" panose="02020603050405020304" pitchFamily="18" charset="0"/>
                <a:cs typeface="Times New Roman" panose="02020603050405020304" pitchFamily="18" charset="0"/>
              </a:rPr>
              <a:t>子句，那么</a:t>
            </a:r>
            <a:r>
              <a:rPr lang="en-US" altLang="zh-CN" sz="2000" dirty="0">
                <a:latin typeface="Times New Roman" panose="02020603050405020304" pitchFamily="18" charset="0"/>
                <a:cs typeface="Times New Roman" panose="02020603050405020304" pitchFamily="18" charset="0"/>
              </a:rPr>
              <a:t>while</a:t>
            </a:r>
            <a:r>
              <a:rPr lang="zh-CN" altLang="en-US" sz="2000" dirty="0">
                <a:latin typeface="Times New Roman" panose="02020603050405020304" pitchFamily="18" charset="0"/>
                <a:cs typeface="Times New Roman" panose="02020603050405020304" pitchFamily="18" charset="0"/>
              </a:rPr>
              <a:t>循环结束后执行</a:t>
            </a:r>
            <a:r>
              <a:rPr lang="en-US" altLang="zh-CN" sz="2000" dirty="0">
                <a:latin typeface="Times New Roman" panose="02020603050405020304" pitchFamily="18" charset="0"/>
                <a:cs typeface="Times New Roman" panose="02020603050405020304" pitchFamily="18" charset="0"/>
              </a:rPr>
              <a:t>else</a:t>
            </a:r>
            <a:r>
              <a:rPr lang="zh-CN" altLang="en-US" sz="2000" dirty="0">
                <a:latin typeface="Times New Roman" panose="02020603050405020304" pitchFamily="18" charset="0"/>
                <a:cs typeface="Times New Roman" panose="02020603050405020304" pitchFamily="18" charset="0"/>
              </a:rPr>
              <a:t>后的</a:t>
            </a:r>
            <a:r>
              <a:rPr lang="en-US" altLang="zh-CN" sz="2000" dirty="0">
                <a:latin typeface="Times New Roman" panose="02020603050405020304" pitchFamily="18" charset="0"/>
                <a:cs typeface="Times New Roman" panose="02020603050405020304" pitchFamily="18" charset="0"/>
              </a:rPr>
              <a:t>&lt;</a:t>
            </a:r>
            <a:r>
              <a:rPr lang="zh-CN" altLang="en-US" sz="2000" dirty="0">
                <a:latin typeface="Times New Roman" panose="02020603050405020304" pitchFamily="18" charset="0"/>
                <a:cs typeface="Times New Roman" panose="02020603050405020304" pitchFamily="18" charset="0"/>
              </a:rPr>
              <a:t>语句块</a:t>
            </a:r>
            <a:r>
              <a:rPr lang="en-US" altLang="zh-CN" sz="2000" dirty="0">
                <a:latin typeface="Times New Roman" panose="02020603050405020304" pitchFamily="18" charset="0"/>
                <a:cs typeface="Times New Roman" panose="02020603050405020304" pitchFamily="18" charset="0"/>
              </a:rPr>
              <a:t>&gt;</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如果</a:t>
            </a:r>
            <a:r>
              <a:rPr lang="en-US" altLang="zh-CN" sz="2000" dirty="0">
                <a:latin typeface="Times New Roman" panose="02020603050405020304" pitchFamily="18" charset="0"/>
                <a:cs typeface="Times New Roman" panose="02020603050405020304" pitchFamily="18" charset="0"/>
              </a:rPr>
              <a:t>while</a:t>
            </a:r>
            <a:r>
              <a:rPr lang="zh-CN" altLang="en-US" sz="2000" dirty="0">
                <a:latin typeface="Times New Roman" panose="02020603050405020304" pitchFamily="18" charset="0"/>
                <a:cs typeface="Times New Roman" panose="02020603050405020304" pitchFamily="18" charset="0"/>
              </a:rPr>
              <a:t>循环在执行过程中遇到了</a:t>
            </a:r>
            <a:r>
              <a:rPr lang="en-US" altLang="zh-CN" sz="2000" dirty="0">
                <a:latin typeface="Times New Roman" panose="02020603050405020304" pitchFamily="18" charset="0"/>
                <a:cs typeface="Times New Roman" panose="02020603050405020304" pitchFamily="18" charset="0"/>
              </a:rPr>
              <a:t>break</a:t>
            </a:r>
            <a:r>
              <a:rPr lang="zh-CN" altLang="en-US" sz="2000" dirty="0">
                <a:latin typeface="Times New Roman" panose="02020603050405020304" pitchFamily="18" charset="0"/>
                <a:cs typeface="Times New Roman" panose="02020603050405020304" pitchFamily="18" charset="0"/>
              </a:rPr>
              <a:t>语句而中途结束，则</a:t>
            </a:r>
            <a:r>
              <a:rPr lang="en-US" altLang="zh-CN" sz="2000" dirty="0">
                <a:latin typeface="Times New Roman" panose="02020603050405020304" pitchFamily="18" charset="0"/>
                <a:cs typeface="Times New Roman" panose="02020603050405020304" pitchFamily="18" charset="0"/>
              </a:rPr>
              <a:t>else</a:t>
            </a:r>
            <a:r>
              <a:rPr lang="zh-CN" altLang="en-US" sz="2000" dirty="0">
                <a:latin typeface="Times New Roman" panose="02020603050405020304" pitchFamily="18" charset="0"/>
                <a:cs typeface="Times New Roman" panose="02020603050405020304" pitchFamily="18" charset="0"/>
              </a:rPr>
              <a:t>后的</a:t>
            </a:r>
            <a:r>
              <a:rPr lang="en-US" altLang="zh-CN" sz="2000" dirty="0">
                <a:latin typeface="Times New Roman" panose="02020603050405020304" pitchFamily="18" charset="0"/>
                <a:cs typeface="Times New Roman" panose="02020603050405020304" pitchFamily="18" charset="0"/>
              </a:rPr>
              <a:t>&lt;</a:t>
            </a:r>
            <a:r>
              <a:rPr lang="zh-CN" altLang="en-US" sz="2000" dirty="0">
                <a:latin typeface="Times New Roman" panose="02020603050405020304" pitchFamily="18" charset="0"/>
                <a:cs typeface="Times New Roman" panose="02020603050405020304" pitchFamily="18" charset="0"/>
              </a:rPr>
              <a:t>语句块</a:t>
            </a:r>
            <a:r>
              <a:rPr lang="en-US" altLang="zh-CN" sz="2000" dirty="0">
                <a:latin typeface="Times New Roman" panose="02020603050405020304" pitchFamily="18" charset="0"/>
                <a:cs typeface="Times New Roman" panose="02020603050405020304" pitchFamily="18" charset="0"/>
              </a:rPr>
              <a:t>&gt;</a:t>
            </a:r>
            <a:r>
              <a:rPr lang="zh-CN" altLang="en-US" sz="2000" dirty="0">
                <a:latin typeface="Times New Roman" panose="02020603050405020304" pitchFamily="18" charset="0"/>
                <a:cs typeface="Times New Roman" panose="02020603050405020304" pitchFamily="18" charset="0"/>
              </a:rPr>
              <a:t>不会被执行。</a:t>
            </a: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所以，</a:t>
            </a:r>
            <a:r>
              <a:rPr lang="en-US" altLang="zh-CN" sz="2000" dirty="0">
                <a:latin typeface="Times New Roman" panose="02020603050405020304" pitchFamily="18" charset="0"/>
                <a:cs typeface="Times New Roman" panose="02020603050405020304" pitchFamily="18" charset="0"/>
              </a:rPr>
              <a:t>else</a:t>
            </a:r>
            <a:r>
              <a:rPr lang="zh-CN" altLang="en-US" sz="2000" dirty="0">
                <a:latin typeface="Times New Roman" panose="02020603050405020304" pitchFamily="18" charset="0"/>
                <a:cs typeface="Times New Roman" panose="02020603050405020304" pitchFamily="18" charset="0"/>
              </a:rPr>
              <a:t>子句一定要和</a:t>
            </a:r>
            <a:r>
              <a:rPr lang="en-US" altLang="zh-CN" sz="2000" dirty="0">
                <a:latin typeface="Times New Roman" panose="02020603050405020304" pitchFamily="18" charset="0"/>
                <a:cs typeface="Times New Roman" panose="02020603050405020304" pitchFamily="18" charset="0"/>
              </a:rPr>
              <a:t>while</a:t>
            </a:r>
            <a:r>
              <a:rPr lang="zh-CN" altLang="en-US" sz="2000" dirty="0">
                <a:latin typeface="Times New Roman" panose="02020603050405020304" pitchFamily="18" charset="0"/>
                <a:cs typeface="Times New Roman" panose="02020603050405020304" pitchFamily="18" charset="0"/>
              </a:rPr>
              <a:t>循环里的</a:t>
            </a:r>
            <a:r>
              <a:rPr lang="en-US" altLang="zh-CN" sz="2000" dirty="0">
                <a:latin typeface="Times New Roman" panose="02020603050405020304" pitchFamily="18" charset="0"/>
                <a:cs typeface="Times New Roman" panose="02020603050405020304" pitchFamily="18" charset="0"/>
              </a:rPr>
              <a:t>break</a:t>
            </a:r>
            <a:r>
              <a:rPr lang="zh-CN" altLang="en-US" sz="2000" dirty="0">
                <a:latin typeface="Times New Roman" panose="02020603050405020304" pitchFamily="18" charset="0"/>
                <a:cs typeface="Times New Roman" panose="02020603050405020304" pitchFamily="18" charset="0"/>
              </a:rPr>
              <a:t>相结合使用，这样才有意义。</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1.5.3</a:t>
            </a:r>
            <a:r>
              <a:rPr lang="zh-CN" altLang="en-US" dirty="0">
                <a:solidFill>
                  <a:srgbClr val="C00000"/>
                </a:solidFill>
              </a:rPr>
              <a:t>循环控制语句</a:t>
            </a:r>
            <a:r>
              <a:rPr lang="en-US" altLang="zh-CN" dirty="0">
                <a:solidFill>
                  <a:srgbClr val="C00000"/>
                </a:solidFill>
              </a:rPr>
              <a:t>——while</a:t>
            </a:r>
            <a:r>
              <a:rPr lang="zh-CN" altLang="en-US" dirty="0">
                <a:solidFill>
                  <a:srgbClr val="C00000"/>
                </a:solidFill>
              </a:rPr>
              <a:t>循环</a:t>
            </a:r>
          </a:p>
        </p:txBody>
      </p:sp>
      <p:sp>
        <p:nvSpPr>
          <p:cNvPr id="3" name="矩形 2"/>
          <p:cNvSpPr/>
          <p:nvPr/>
        </p:nvSpPr>
        <p:spPr>
          <a:xfrm>
            <a:off x="1263398" y="915035"/>
            <a:ext cx="9929804" cy="1884427"/>
          </a:xfrm>
          <a:prstGeom prst="rect">
            <a:avLst/>
          </a:prstGeom>
        </p:spPr>
        <p:txBody>
          <a:bodyPr wrap="square">
            <a:spAutoFit/>
          </a:bodyPr>
          <a:lstStyle/>
          <a:p>
            <a:pPr>
              <a:lnSpc>
                <a:spcPct val="150000"/>
              </a:lnSpc>
            </a:pPr>
            <a:r>
              <a:rPr lang="en-US" altLang="zh-CN" sz="2000" b="1" kern="100" dirty="0">
                <a:solidFill>
                  <a:srgbClr val="124ACD"/>
                </a:solidFill>
                <a:latin typeface="Times New Roman" panose="02020603050405020304" pitchFamily="18" charset="0"/>
                <a:cs typeface="Times New Roman" panose="02020603050405020304" pitchFamily="18" charset="0"/>
              </a:rPr>
              <a:t>【</a:t>
            </a:r>
            <a:r>
              <a:rPr lang="zh-CN" altLang="en-US" sz="2000" b="1" kern="100" dirty="0">
                <a:solidFill>
                  <a:srgbClr val="124ACD"/>
                </a:solidFill>
                <a:latin typeface="Times New Roman" panose="02020603050405020304" pitchFamily="18" charset="0"/>
                <a:cs typeface="Times New Roman" panose="02020603050405020304" pitchFamily="18" charset="0"/>
              </a:rPr>
              <a:t>例题</a:t>
            </a:r>
            <a:r>
              <a:rPr lang="en-US" altLang="zh-CN" sz="2000" b="1" kern="100" dirty="0">
                <a:solidFill>
                  <a:srgbClr val="124ACD"/>
                </a:solidFill>
                <a:latin typeface="Times New Roman" panose="02020603050405020304" pitchFamily="18" charset="0"/>
                <a:cs typeface="Times New Roman" panose="02020603050405020304" pitchFamily="18" charset="0"/>
              </a:rPr>
              <a:t>1】</a:t>
            </a:r>
            <a:r>
              <a:rPr lang="zh-CN" altLang="en-US" sz="2000" kern="100" dirty="0">
                <a:latin typeface="Times New Roman" panose="02020603050405020304" pitchFamily="18" charset="0"/>
                <a:cs typeface="Times New Roman" panose="02020603050405020304" pitchFamily="18" charset="0"/>
              </a:rPr>
              <a:t>判断一个正整数是否为质数。</a:t>
            </a:r>
          </a:p>
          <a:p>
            <a:pPr>
              <a:lnSpc>
                <a:spcPct val="150000"/>
              </a:lnSpc>
            </a:pPr>
            <a:r>
              <a:rPr lang="en-US" altLang="zh-CN" sz="2000" b="1" dirty="0">
                <a:solidFill>
                  <a:srgbClr val="124ACD"/>
                </a:solidFill>
                <a:latin typeface="Times New Roman" panose="02020603050405020304" pitchFamily="18" charset="0"/>
                <a:sym typeface="+mn-ea"/>
              </a:rPr>
              <a:t>【</a:t>
            </a:r>
            <a:r>
              <a:rPr lang="zh-CN" altLang="en-US" sz="2000" b="1" dirty="0">
                <a:solidFill>
                  <a:srgbClr val="124ACD"/>
                </a:solidFill>
                <a:latin typeface="Times New Roman" panose="02020603050405020304" pitchFamily="18" charset="0"/>
                <a:sym typeface="+mn-ea"/>
              </a:rPr>
              <a:t>解题思路</a:t>
            </a:r>
            <a:r>
              <a:rPr lang="en-US" altLang="zh-CN" sz="2000" b="1" dirty="0">
                <a:solidFill>
                  <a:srgbClr val="124ACD"/>
                </a:solidFill>
                <a:latin typeface="Times New Roman" panose="02020603050405020304" pitchFamily="18" charset="0"/>
                <a:sym typeface="+mn-ea"/>
              </a:rPr>
              <a:t>】</a:t>
            </a:r>
            <a:r>
              <a:rPr lang="zh-CN" altLang="en-US" sz="2000" dirty="0">
                <a:latin typeface="Times New Roman" panose="02020603050405020304" pitchFamily="18" charset="0"/>
                <a:sym typeface="+mn-ea"/>
              </a:rPr>
              <a:t> 判断一个数num是否为质数，就看在大于1到小于等于num//2的所有整数中，有没有能被num整除的。如果存在，则表示num不是质数；如果不存在，则表示num是质数。程序如&lt;程序：判断一个数是否为质数&gt;所示。</a:t>
            </a:r>
          </a:p>
        </p:txBody>
      </p:sp>
      <p:sp>
        <p:nvSpPr>
          <p:cNvPr id="12" name="文本框 102"/>
          <p:cNvSpPr txBox="1"/>
          <p:nvPr/>
        </p:nvSpPr>
        <p:spPr>
          <a:xfrm>
            <a:off x="2019079" y="2799462"/>
            <a:ext cx="7886700" cy="2062103"/>
          </a:xfrm>
          <a:prstGeom prst="rect">
            <a:avLst/>
          </a:prstGeom>
          <a:solidFill>
            <a:schemeClr val="bg1">
              <a:lumMod val="95000"/>
            </a:schemeClr>
          </a:solidFill>
          <a:ln w="9525" cap="flat" cmpd="sng">
            <a:solidFill>
              <a:srgbClr val="FFC000"/>
            </a:solidFill>
            <a:prstDash val="solid"/>
            <a:miter/>
            <a:headEnd type="none" w="med" len="med"/>
            <a:tailEnd type="none" w="med" len="med"/>
          </a:ln>
        </p:spPr>
        <p:txBody>
          <a:bodyPr wrap="square" upright="1">
            <a:spAutoFit/>
          </a:bodyPr>
          <a:lstStyle/>
          <a:p>
            <a:pPr indent="133985" algn="just">
              <a:spcAft>
                <a:spcPts val="0"/>
              </a:spcAft>
            </a:pPr>
            <a:r>
              <a:rPr lang="en-US" sz="1600" b="1" kern="100" dirty="0">
                <a:latin typeface="+mn-ea"/>
                <a:cs typeface="Times New Roman" panose="02020603050405020304" pitchFamily="18" charset="0"/>
              </a:rPr>
              <a:t>#&lt;</a:t>
            </a:r>
            <a:r>
              <a:rPr lang="zh-CN" altLang="en-US" sz="1600" b="1" kern="100" dirty="0">
                <a:latin typeface="+mn-ea"/>
                <a:cs typeface="Times New Roman" panose="02020603050405020304" pitchFamily="18" charset="0"/>
              </a:rPr>
              <a:t>程序：判一个数是否为质数</a:t>
            </a:r>
            <a:r>
              <a:rPr lang="en-US" sz="1600" b="1" kern="100" dirty="0">
                <a:latin typeface="+mn-ea"/>
                <a:cs typeface="Times New Roman" panose="02020603050405020304" pitchFamily="18" charset="0"/>
              </a:rPr>
              <a:t>&gt;</a:t>
            </a:r>
            <a:endParaRPr lang="zh-CN" altLang="en-US" sz="1600" kern="100" dirty="0">
              <a:latin typeface="+mn-ea"/>
              <a:cs typeface="Times New Roman" panose="02020603050405020304" pitchFamily="18" charset="0"/>
            </a:endParaRPr>
          </a:p>
          <a:p>
            <a:pPr indent="133350" algn="just"/>
            <a:r>
              <a:rPr lang="en-US" sz="1600" kern="100" dirty="0" err="1">
                <a:latin typeface="宋体" panose="02010600030101010101" pitchFamily="2" charset="-122"/>
                <a:ea typeface="宋体" panose="02010600030101010101" pitchFamily="2" charset="-122"/>
                <a:cs typeface="Times New Roman" panose="02020603050405020304" pitchFamily="18" charset="0"/>
              </a:rPr>
              <a:t>num</a:t>
            </a:r>
            <a:r>
              <a:rPr lang="en-US" sz="1600" kern="100" dirty="0">
                <a:latin typeface="宋体" panose="02010600030101010101" pitchFamily="2" charset="-122"/>
                <a:ea typeface="宋体" panose="02010600030101010101" pitchFamily="2" charset="-122"/>
                <a:cs typeface="Times New Roman" panose="02020603050405020304" pitchFamily="18" charset="0"/>
              </a:rPr>
              <a:t> = </a:t>
            </a:r>
            <a:r>
              <a:rPr lang="en-US" sz="1600" kern="100" dirty="0" err="1">
                <a:latin typeface="宋体" panose="02010600030101010101" pitchFamily="2" charset="-122"/>
                <a:ea typeface="宋体" panose="02010600030101010101" pitchFamily="2" charset="-122"/>
                <a:cs typeface="Times New Roman" panose="02020603050405020304" pitchFamily="18" charset="0"/>
              </a:rPr>
              <a:t>7;a</a:t>
            </a:r>
            <a:r>
              <a:rPr lang="en-US" sz="1600" kern="100" dirty="0">
                <a:latin typeface="宋体" panose="02010600030101010101" pitchFamily="2" charset="-122"/>
                <a:ea typeface="宋体" panose="02010600030101010101" pitchFamily="2" charset="-122"/>
                <a:cs typeface="Times New Roman" panose="02020603050405020304" pitchFamily="18" charset="0"/>
              </a:rPr>
              <a:t> = </a:t>
            </a:r>
            <a:r>
              <a:rPr lang="en-US" sz="1600" kern="100" dirty="0" err="1">
                <a:latin typeface="宋体" panose="02010600030101010101" pitchFamily="2" charset="-122"/>
                <a:ea typeface="宋体" panose="02010600030101010101" pitchFamily="2" charset="-122"/>
                <a:cs typeface="Times New Roman" panose="02020603050405020304" pitchFamily="18" charset="0"/>
              </a:rPr>
              <a:t>num</a:t>
            </a:r>
            <a:r>
              <a:rPr lang="en-US" sz="1600" kern="100" dirty="0">
                <a:latin typeface="宋体" panose="02010600030101010101" pitchFamily="2" charset="-122"/>
                <a:ea typeface="宋体" panose="02010600030101010101" pitchFamily="2" charset="-122"/>
                <a:cs typeface="Times New Roman" panose="02020603050405020304" pitchFamily="18" charset="0"/>
              </a:rPr>
              <a:t>//2</a:t>
            </a:r>
            <a:endParaRPr lang="zh-CN" altLang="en-US" sz="1600" kern="100" dirty="0">
              <a:latin typeface="宋体" panose="02010600030101010101" pitchFamily="2" charset="-122"/>
              <a:ea typeface="宋体" panose="02010600030101010101" pitchFamily="2" charset="-122"/>
              <a:cs typeface="Times New Roman" panose="02020603050405020304" pitchFamily="18" charset="0"/>
            </a:endParaRPr>
          </a:p>
          <a:p>
            <a:pPr indent="133350" algn="just"/>
            <a:r>
              <a:rPr lang="en-US" sz="1600" kern="100" dirty="0">
                <a:latin typeface="宋体" panose="02010600030101010101" pitchFamily="2" charset="-122"/>
                <a:ea typeface="宋体" panose="02010600030101010101" pitchFamily="2" charset="-122"/>
                <a:cs typeface="Times New Roman" panose="02020603050405020304" pitchFamily="18" charset="0"/>
              </a:rPr>
              <a:t>while a&gt;1:</a:t>
            </a:r>
            <a:endParaRPr lang="zh-CN" altLang="en-US" sz="1600" kern="100" dirty="0">
              <a:latin typeface="宋体" panose="02010600030101010101" pitchFamily="2" charset="-122"/>
              <a:ea typeface="宋体" panose="02010600030101010101" pitchFamily="2" charset="-122"/>
              <a:cs typeface="Times New Roman" panose="02020603050405020304" pitchFamily="18" charset="0"/>
            </a:endParaRPr>
          </a:p>
          <a:p>
            <a:pPr indent="133350" algn="just"/>
            <a:r>
              <a:rPr lang="en-US" sz="1600" kern="100" dirty="0">
                <a:latin typeface="宋体" panose="02010600030101010101" pitchFamily="2" charset="-122"/>
                <a:ea typeface="宋体" panose="02010600030101010101" pitchFamily="2" charset="-122"/>
                <a:cs typeface="Times New Roman" panose="02020603050405020304" pitchFamily="18" charset="0"/>
              </a:rPr>
              <a:t>    if </a:t>
            </a:r>
            <a:r>
              <a:rPr lang="en-US" sz="1600" kern="100" dirty="0" err="1">
                <a:latin typeface="宋体" panose="02010600030101010101" pitchFamily="2" charset="-122"/>
                <a:ea typeface="宋体" panose="02010600030101010101" pitchFamily="2" charset="-122"/>
                <a:cs typeface="Times New Roman" panose="02020603050405020304" pitchFamily="18" charset="0"/>
              </a:rPr>
              <a:t>num</a:t>
            </a:r>
            <a:r>
              <a:rPr lang="en-US" sz="1600" kern="100" dirty="0">
                <a:latin typeface="宋体" panose="02010600030101010101" pitchFamily="2" charset="-122"/>
                <a:ea typeface="宋体" panose="02010600030101010101" pitchFamily="2" charset="-122"/>
                <a:cs typeface="Times New Roman" panose="02020603050405020304" pitchFamily="18" charset="0"/>
              </a:rPr>
              <a:t> % a==0:</a:t>
            </a:r>
            <a:endParaRPr lang="zh-CN" altLang="en-US" sz="1600" kern="100" dirty="0">
              <a:latin typeface="宋体" panose="02010600030101010101" pitchFamily="2" charset="-122"/>
              <a:ea typeface="宋体" panose="02010600030101010101" pitchFamily="2" charset="-122"/>
              <a:cs typeface="Times New Roman" panose="02020603050405020304" pitchFamily="18" charset="0"/>
            </a:endParaRPr>
          </a:p>
          <a:p>
            <a:pPr indent="133350" algn="just"/>
            <a:r>
              <a:rPr lang="en-US" sz="1600" kern="100" dirty="0">
                <a:latin typeface="宋体" panose="02010600030101010101" pitchFamily="2" charset="-122"/>
                <a:ea typeface="宋体" panose="02010600030101010101" pitchFamily="2" charset="-122"/>
                <a:cs typeface="Times New Roman" panose="02020603050405020304" pitchFamily="18" charset="0"/>
              </a:rPr>
              <a:t>	print('</a:t>
            </a:r>
            <a:r>
              <a:rPr lang="en-US" sz="1600" kern="100" dirty="0" err="1">
                <a:latin typeface="宋体" panose="02010600030101010101" pitchFamily="2" charset="-122"/>
                <a:ea typeface="宋体" panose="02010600030101010101" pitchFamily="2" charset="-122"/>
                <a:cs typeface="Times New Roman" panose="02020603050405020304" pitchFamily="18" charset="0"/>
              </a:rPr>
              <a:t>num</a:t>
            </a:r>
            <a:r>
              <a:rPr lang="en-US" sz="1600" kern="100" dirty="0">
                <a:latin typeface="宋体" panose="02010600030101010101" pitchFamily="2" charset="-122"/>
                <a:ea typeface="宋体" panose="02010600030101010101" pitchFamily="2" charset="-122"/>
                <a:cs typeface="Times New Roman" panose="02020603050405020304" pitchFamily="18" charset="0"/>
              </a:rPr>
              <a:t> is not prime');break</a:t>
            </a:r>
            <a:endParaRPr lang="zh-CN" altLang="en-US" sz="1600" kern="100" dirty="0">
              <a:latin typeface="宋体" panose="02010600030101010101" pitchFamily="2" charset="-122"/>
              <a:ea typeface="宋体" panose="02010600030101010101" pitchFamily="2" charset="-122"/>
              <a:cs typeface="Times New Roman" panose="02020603050405020304" pitchFamily="18" charset="0"/>
            </a:endParaRPr>
          </a:p>
          <a:p>
            <a:pPr indent="133350" algn="just"/>
            <a:r>
              <a:rPr lang="en-US" sz="1600" kern="100" dirty="0">
                <a:latin typeface="宋体" panose="02010600030101010101" pitchFamily="2" charset="-122"/>
                <a:ea typeface="宋体" panose="02010600030101010101" pitchFamily="2" charset="-122"/>
                <a:cs typeface="Times New Roman" panose="02020603050405020304" pitchFamily="18" charset="0"/>
              </a:rPr>
              <a:t>    a = a - 1</a:t>
            </a:r>
            <a:endParaRPr lang="zh-CN" altLang="en-US" sz="1600" kern="100" dirty="0">
              <a:latin typeface="宋体" panose="02010600030101010101" pitchFamily="2" charset="-122"/>
              <a:ea typeface="宋体" panose="02010600030101010101" pitchFamily="2" charset="-122"/>
              <a:cs typeface="Times New Roman" panose="02020603050405020304" pitchFamily="18" charset="0"/>
            </a:endParaRPr>
          </a:p>
          <a:p>
            <a:pPr indent="133350" algn="just"/>
            <a:r>
              <a:rPr lang="en-US" sz="1600" kern="100" dirty="0">
                <a:latin typeface="宋体" panose="02010600030101010101" pitchFamily="2" charset="-122"/>
                <a:ea typeface="宋体" panose="02010600030101010101" pitchFamily="2" charset="-122"/>
                <a:cs typeface="Times New Roman" panose="02020603050405020304" pitchFamily="18" charset="0"/>
              </a:rPr>
              <a:t>else:    #</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没有执行</a:t>
            </a:r>
            <a:r>
              <a:rPr lang="en-US" sz="1600" kern="100" dirty="0">
                <a:latin typeface="宋体" panose="02010600030101010101" pitchFamily="2" charset="-122"/>
                <a:ea typeface="宋体" panose="02010600030101010101" pitchFamily="2" charset="-122"/>
                <a:cs typeface="Times New Roman" panose="02020603050405020304" pitchFamily="18" charset="0"/>
              </a:rPr>
              <a:t>break</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，则执行</a:t>
            </a:r>
            <a:r>
              <a:rPr lang="en-US" sz="1600" kern="100" dirty="0">
                <a:latin typeface="宋体" panose="02010600030101010101" pitchFamily="2" charset="-122"/>
                <a:ea typeface="宋体" panose="02010600030101010101" pitchFamily="2" charset="-122"/>
                <a:cs typeface="Times New Roman" panose="02020603050405020304" pitchFamily="18" charset="0"/>
              </a:rPr>
              <a:t>else</a:t>
            </a:r>
            <a:endParaRPr lang="zh-CN" altLang="en-US" sz="1600" kern="100" dirty="0">
              <a:latin typeface="宋体" panose="02010600030101010101" pitchFamily="2" charset="-122"/>
              <a:ea typeface="宋体" panose="02010600030101010101" pitchFamily="2" charset="-122"/>
              <a:cs typeface="Times New Roman" panose="02020603050405020304" pitchFamily="18" charset="0"/>
            </a:endParaRPr>
          </a:p>
          <a:p>
            <a:pPr indent="133350" algn="just"/>
            <a:r>
              <a:rPr lang="en-US" sz="1600" kern="100" dirty="0">
                <a:latin typeface="宋体" panose="02010600030101010101" pitchFamily="2" charset="-122"/>
                <a:ea typeface="宋体" panose="02010600030101010101" pitchFamily="2" charset="-122"/>
                <a:cs typeface="Times New Roman" panose="02020603050405020304" pitchFamily="18" charset="0"/>
              </a:rPr>
              <a:t>    print('</a:t>
            </a:r>
            <a:r>
              <a:rPr lang="en-US" sz="1600" kern="100" dirty="0" err="1">
                <a:latin typeface="宋体" panose="02010600030101010101" pitchFamily="2" charset="-122"/>
                <a:ea typeface="宋体" panose="02010600030101010101" pitchFamily="2" charset="-122"/>
                <a:cs typeface="Times New Roman" panose="02020603050405020304" pitchFamily="18" charset="0"/>
              </a:rPr>
              <a:t>num</a:t>
            </a:r>
            <a:r>
              <a:rPr lang="en-US" sz="1600" kern="100" dirty="0">
                <a:latin typeface="宋体" panose="02010600030101010101" pitchFamily="2" charset="-122"/>
                <a:ea typeface="宋体" panose="02010600030101010101" pitchFamily="2" charset="-122"/>
                <a:cs typeface="Times New Roman" panose="02020603050405020304" pitchFamily="18" charset="0"/>
              </a:rPr>
              <a:t> is </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a</a:t>
            </a:r>
            <a:r>
              <a:rPr lang="en-US" sz="1600" kern="100" dirty="0">
                <a:latin typeface="宋体" panose="02010600030101010101" pitchFamily="2" charset="-122"/>
                <a:ea typeface="宋体" panose="02010600030101010101" pitchFamily="2" charset="-122"/>
                <a:cs typeface="Times New Roman" panose="02020603050405020304" pitchFamily="18" charset="0"/>
              </a:rPr>
              <a:t> prime </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number</a:t>
            </a:r>
            <a:r>
              <a:rPr lang="en-US" sz="1600" kern="100" dirty="0">
                <a:latin typeface="宋体" panose="02010600030101010101" pitchFamily="2" charset="-122"/>
                <a:ea typeface="宋体" panose="02010600030101010101" pitchFamily="2" charset="-122"/>
                <a:cs typeface="Times New Roman" panose="02020603050405020304" pitchFamily="18" charset="0"/>
              </a:rPr>
              <a:t>')</a:t>
            </a:r>
            <a:endParaRPr lang="zh-CN" altLang="en-US" sz="16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997527" y="4896323"/>
            <a:ext cx="9929804" cy="1907510"/>
          </a:xfrm>
          <a:prstGeom prst="rect">
            <a:avLst/>
          </a:prstGeom>
          <a:noFill/>
          <a:ln w="9525">
            <a:noFill/>
          </a:ln>
        </p:spPr>
        <p:txBody>
          <a:bodyPr wrap="square">
            <a:spAutoFit/>
          </a:bodyPr>
          <a:lstStyle/>
          <a:p>
            <a:pPr marL="342900" indent="-342900" algn="just">
              <a:lnSpc>
                <a:spcPct val="120000"/>
              </a:lnSpc>
              <a:buClr>
                <a:srgbClr val="FF0000"/>
              </a:buClr>
              <a:buFont typeface="Arial" pitchFamily="34" charset="0"/>
              <a:buChar char="•"/>
            </a:pPr>
            <a:r>
              <a:rPr lang="zh-CN" altLang="en-US" sz="2000" dirty="0">
                <a:latin typeface="Times New Roman" panose="02020603050405020304" pitchFamily="18" charset="0"/>
              </a:rPr>
              <a:t>程序中，循环控制变量a从num//2递减到1，每次循环中判断a是否是num的因数，也就是num % a是否等于0，若等于</a:t>
            </a:r>
            <a:r>
              <a:rPr lang="en-US" altLang="zh-CN" sz="2000" dirty="0">
                <a:latin typeface="Times New Roman" panose="02020603050405020304" pitchFamily="18" charset="0"/>
              </a:rPr>
              <a:t>0</a:t>
            </a:r>
            <a:r>
              <a:rPr lang="zh-CN" altLang="en-US" sz="2000" dirty="0">
                <a:latin typeface="Times New Roman" panose="02020603050405020304" pitchFamily="18" charset="0"/>
              </a:rPr>
              <a:t>，则num不是质数，可以马上用break语句退出循环，并跳过else子句。</a:t>
            </a:r>
            <a:endParaRPr lang="en-US" altLang="zh-CN" sz="2000" dirty="0">
              <a:latin typeface="Times New Roman" panose="02020603050405020304" pitchFamily="18" charset="0"/>
            </a:endParaRPr>
          </a:p>
          <a:p>
            <a:pPr marL="342900" indent="-342900" algn="just">
              <a:lnSpc>
                <a:spcPct val="120000"/>
              </a:lnSpc>
              <a:buClr>
                <a:srgbClr val="FF0000"/>
              </a:buClr>
              <a:buFont typeface="Arial" pitchFamily="34" charset="0"/>
              <a:buChar char="•"/>
            </a:pPr>
            <a:r>
              <a:rPr lang="zh-CN" altLang="en-US" sz="2000" dirty="0">
                <a:latin typeface="Times New Roman" panose="02020603050405020304" pitchFamily="18" charset="0"/>
              </a:rPr>
              <a:t>如果在所有循环中num % a都不等于0，代表num是质数，那么程序不会执行if结构中的语句块，而是在循环结束时执行else语句块，即print语句。</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1.5.3</a:t>
            </a:r>
            <a:r>
              <a:rPr lang="zh-CN" altLang="en-US" dirty="0">
                <a:solidFill>
                  <a:srgbClr val="C00000"/>
                </a:solidFill>
              </a:rPr>
              <a:t>循环控制语句</a:t>
            </a:r>
            <a:r>
              <a:rPr lang="en-US" altLang="zh-CN" dirty="0">
                <a:solidFill>
                  <a:srgbClr val="C00000"/>
                </a:solidFill>
              </a:rPr>
              <a:t>——while</a:t>
            </a:r>
            <a:r>
              <a:rPr lang="zh-CN" altLang="en-US" dirty="0">
                <a:solidFill>
                  <a:srgbClr val="C00000"/>
                </a:solidFill>
              </a:rPr>
              <a:t>循环</a:t>
            </a:r>
          </a:p>
        </p:txBody>
      </p:sp>
      <p:sp>
        <p:nvSpPr>
          <p:cNvPr id="6" name="矩形 5"/>
          <p:cNvSpPr/>
          <p:nvPr/>
        </p:nvSpPr>
        <p:spPr>
          <a:xfrm>
            <a:off x="1582633" y="926593"/>
            <a:ext cx="8998281" cy="5324535"/>
          </a:xfrm>
          <a:prstGeom prst="rect">
            <a:avLst/>
          </a:prstGeom>
        </p:spPr>
        <p:txBody>
          <a:bodyPr wrap="square">
            <a:spAutoFit/>
          </a:bodyPr>
          <a:lstStyle/>
          <a:p>
            <a:pPr marL="285750" indent="-285750">
              <a:buClr>
                <a:srgbClr val="FF0000"/>
              </a:buClr>
              <a:buFont typeface="Arial" panose="020B0604020202020204" pitchFamily="34" charset="0"/>
              <a:buChar char="•"/>
            </a:pPr>
            <a:r>
              <a:rPr lang="en-US" altLang="zh-CN" sz="2000" kern="100" dirty="0">
                <a:latin typeface="Times New Roman" panose="02020603050405020304" pitchFamily="18" charset="0"/>
              </a:rPr>
              <a:t>在编写while循环时需要特别</a:t>
            </a:r>
            <a:r>
              <a:rPr lang="en-US" altLang="zh-CN" sz="2000" b="1" kern="100" dirty="0">
                <a:latin typeface="Times New Roman" panose="02020603050405020304" pitchFamily="18" charset="0"/>
              </a:rPr>
              <a:t>注意防止“死循环”的发生</a:t>
            </a:r>
            <a:r>
              <a:rPr lang="zh-CN" altLang="en-US" sz="2000" kern="100" dirty="0">
                <a:latin typeface="Times New Roman" panose="02020603050405020304" pitchFamily="18" charset="0"/>
              </a:rPr>
              <a:t>，如下程序：</a:t>
            </a:r>
          </a:p>
          <a:p>
            <a:pPr marL="285750" indent="-285750">
              <a:buClr>
                <a:srgbClr val="FF0000"/>
              </a:buClr>
              <a:buFont typeface="Arial" panose="020B0604020202020204" pitchFamily="34" charset="0"/>
              <a:buChar char="•"/>
            </a:pPr>
            <a:endParaRPr lang="zh-CN" altLang="en-US" sz="2000" kern="100" dirty="0">
              <a:latin typeface="Times New Roman" panose="02020603050405020304" pitchFamily="18" charset="0"/>
            </a:endParaRPr>
          </a:p>
          <a:p>
            <a:pPr marL="285750" indent="-285750">
              <a:buClr>
                <a:srgbClr val="FF0000"/>
              </a:buClr>
              <a:buFont typeface="Arial" panose="020B0604020202020204" pitchFamily="34" charset="0"/>
              <a:buChar char="•"/>
            </a:pPr>
            <a:endParaRPr lang="zh-CN" altLang="en-US" sz="2000" kern="100" dirty="0">
              <a:latin typeface="Times New Roman" panose="02020603050405020304" pitchFamily="18" charset="0"/>
            </a:endParaRPr>
          </a:p>
          <a:p>
            <a:pPr marL="285750" indent="-285750">
              <a:buClr>
                <a:srgbClr val="FF0000"/>
              </a:buClr>
              <a:buFont typeface="Arial" panose="020B0604020202020204" pitchFamily="34" charset="0"/>
              <a:buChar char="•"/>
            </a:pPr>
            <a:endParaRPr lang="en-US" altLang="zh-CN" sz="2000" kern="100" dirty="0">
              <a:latin typeface="Times New Roman" panose="02020603050405020304" pitchFamily="18" charset="0"/>
            </a:endParaRPr>
          </a:p>
          <a:p>
            <a:pPr marL="285750" indent="-285750">
              <a:buClr>
                <a:srgbClr val="FF0000"/>
              </a:buClr>
              <a:buFont typeface="Arial" panose="020B0604020202020204" pitchFamily="34" charset="0"/>
              <a:buChar char="•"/>
            </a:pPr>
            <a:endParaRPr lang="en-US" altLang="zh-CN" sz="2000" kern="100" dirty="0">
              <a:latin typeface="Times New Roman" panose="02020603050405020304" pitchFamily="18" charset="0"/>
            </a:endParaRPr>
          </a:p>
          <a:p>
            <a:pPr marL="285750" indent="-285750">
              <a:buClr>
                <a:srgbClr val="FF0000"/>
              </a:buClr>
              <a:buFont typeface="Arial" panose="020B0604020202020204" pitchFamily="34" charset="0"/>
              <a:buChar char="•"/>
            </a:pPr>
            <a:endParaRPr lang="zh-CN" altLang="en-US" sz="2000" kern="100" dirty="0">
              <a:latin typeface="Times New Roman" panose="02020603050405020304" pitchFamily="18" charset="0"/>
            </a:endParaRPr>
          </a:p>
          <a:p>
            <a:pPr marL="285750" indent="-285750">
              <a:buClr>
                <a:srgbClr val="FF0000"/>
              </a:buClr>
              <a:buFont typeface="Arial" panose="020B0604020202020204" pitchFamily="34" charset="0"/>
              <a:buChar char="•"/>
            </a:pPr>
            <a:endParaRPr lang="zh-CN" altLang="en-US" sz="2000" kern="100" dirty="0">
              <a:latin typeface="Times New Roman" panose="02020603050405020304" pitchFamily="18" charset="0"/>
            </a:endParaRPr>
          </a:p>
          <a:p>
            <a:pPr marL="285750" indent="-285750">
              <a:buClr>
                <a:srgbClr val="FF0000"/>
              </a:buClr>
              <a:buFont typeface="Arial" panose="020B0604020202020204" pitchFamily="34" charset="0"/>
              <a:buChar char="•"/>
            </a:pPr>
            <a:endParaRPr lang="zh-CN" altLang="en-US" sz="2000" kern="100" dirty="0">
              <a:latin typeface="Times New Roman" panose="02020603050405020304" pitchFamily="18" charset="0"/>
            </a:endParaRPr>
          </a:p>
          <a:p>
            <a:pPr marL="285750" indent="-285750">
              <a:buClr>
                <a:srgbClr val="FF0000"/>
              </a:buClr>
              <a:buFont typeface="Arial" panose="020B0604020202020204" pitchFamily="34" charset="0"/>
              <a:buChar char="•"/>
            </a:pPr>
            <a:r>
              <a:rPr lang="zh-CN" altLang="en-US" sz="2000" kern="100" dirty="0">
                <a:latin typeface="Times New Roman" panose="02020603050405020304" pitchFamily="18" charset="0"/>
              </a:rPr>
              <a:t>程序会一直不停地执行</a:t>
            </a:r>
            <a:r>
              <a:rPr lang="en-US" altLang="zh-CN" sz="2000" kern="100" dirty="0">
                <a:latin typeface="Times New Roman" panose="02020603050405020304" pitchFamily="18" charset="0"/>
              </a:rPr>
              <a:t>while</a:t>
            </a:r>
            <a:r>
              <a:rPr lang="zh-CN" altLang="en-US" sz="2000" kern="100" dirty="0">
                <a:latin typeface="Times New Roman" panose="02020603050405020304" pitchFamily="18" charset="0"/>
              </a:rPr>
              <a:t>循环，打印“i printing”语句。</a:t>
            </a:r>
          </a:p>
          <a:p>
            <a:pPr marL="285750" indent="-285750">
              <a:buClr>
                <a:srgbClr val="FF0000"/>
              </a:buClr>
              <a:buFont typeface="Arial" panose="020B0604020202020204" pitchFamily="34" charset="0"/>
              <a:buChar char="•"/>
            </a:pPr>
            <a:endParaRPr lang="zh-CN" altLang="en-US" sz="2000" kern="100" dirty="0">
              <a:latin typeface="Times New Roman" panose="02020603050405020304" pitchFamily="18" charset="0"/>
            </a:endParaRPr>
          </a:p>
          <a:p>
            <a:pPr marL="285750" indent="-285750" algn="just">
              <a:buClr>
                <a:srgbClr val="FF0000"/>
              </a:buClr>
              <a:buFont typeface="Arial" panose="020B0604020202020204" pitchFamily="34" charset="0"/>
              <a:buChar char="•"/>
            </a:pPr>
            <a:r>
              <a:rPr lang="zh-CN" altLang="en-US" sz="2000" kern="100" dirty="0">
                <a:latin typeface="Times New Roman" panose="02020603050405020304" pitchFamily="18" charset="0"/>
              </a:rPr>
              <a:t>因为</a:t>
            </a:r>
            <a:r>
              <a:rPr lang="en-US" altLang="zh-CN" sz="2000" kern="100" dirty="0">
                <a:latin typeface="Times New Roman" panose="02020603050405020304" pitchFamily="18" charset="0"/>
              </a:rPr>
              <a:t>while</a:t>
            </a:r>
            <a:r>
              <a:rPr lang="zh-CN" altLang="en-US" sz="2000" kern="100" dirty="0">
                <a:latin typeface="Times New Roman" panose="02020603050405020304" pitchFamily="18" charset="0"/>
              </a:rPr>
              <a:t>循环控制条件永远为真，所以会一直重复执行print语句，程序进入无限循环执行的情况被称之为“死循环”。</a:t>
            </a:r>
          </a:p>
          <a:p>
            <a:pPr marL="285750" indent="-285750" algn="just">
              <a:buClr>
                <a:srgbClr val="FF0000"/>
              </a:buClr>
              <a:buFont typeface="Arial" panose="020B0604020202020204" pitchFamily="34" charset="0"/>
              <a:buChar char="•"/>
            </a:pPr>
            <a:endParaRPr lang="zh-CN" altLang="en-US" sz="2000" kern="100" dirty="0">
              <a:latin typeface="Times New Roman" panose="02020603050405020304" pitchFamily="18" charset="0"/>
            </a:endParaRPr>
          </a:p>
          <a:p>
            <a:pPr marL="285750" indent="-285750" algn="just">
              <a:buClr>
                <a:srgbClr val="FF0000"/>
              </a:buClr>
              <a:buFont typeface="Arial" panose="020B0604020202020204" pitchFamily="34" charset="0"/>
              <a:buChar char="•"/>
            </a:pPr>
            <a:r>
              <a:rPr lang="zh-CN" altLang="en-US" sz="2000" kern="100" dirty="0">
                <a:latin typeface="Times New Roman" panose="02020603050405020304" pitchFamily="18" charset="0"/>
              </a:rPr>
              <a:t>因此，在while True的情况下避免“死循环”，循环体内必须有“if  &lt;条件&gt;：”语句使得循环在</a:t>
            </a:r>
            <a:r>
              <a:rPr lang="en-US" altLang="zh-CN" sz="2000" kern="100" dirty="0">
                <a:latin typeface="Times New Roman" panose="02020603050405020304" pitchFamily="18" charset="0"/>
              </a:rPr>
              <a:t>if</a:t>
            </a:r>
            <a:r>
              <a:rPr lang="zh-CN" altLang="en-US" sz="2000" kern="100" dirty="0">
                <a:latin typeface="Times New Roman" panose="02020603050405020304" pitchFamily="18" charset="0"/>
              </a:rPr>
              <a:t>条件成立的情况下执行</a:t>
            </a:r>
            <a:r>
              <a:rPr lang="en-US" altLang="zh-CN" sz="2000" kern="100" dirty="0">
                <a:latin typeface="Times New Roman" panose="02020603050405020304" pitchFamily="18" charset="0"/>
              </a:rPr>
              <a:t>break</a:t>
            </a:r>
            <a:r>
              <a:rPr lang="zh-CN" altLang="en-US" sz="2000" kern="100" dirty="0">
                <a:latin typeface="Times New Roman" panose="02020603050405020304" pitchFamily="18" charset="0"/>
              </a:rPr>
              <a:t>语句而被迫终止。</a:t>
            </a:r>
          </a:p>
          <a:p>
            <a:pPr marL="285750" indent="-285750">
              <a:buClr>
                <a:srgbClr val="FF0000"/>
              </a:buClr>
              <a:buFont typeface="Arial" panose="020B0604020202020204" pitchFamily="34" charset="0"/>
              <a:buChar char="•"/>
            </a:pPr>
            <a:endParaRPr lang="en-US" altLang="zh-CN" sz="2000" b="1" kern="100" dirty="0">
              <a:solidFill>
                <a:srgbClr val="124ACD"/>
              </a:solidFill>
              <a:latin typeface="Times New Roman" panose="02020603050405020304" pitchFamily="18" charset="0"/>
              <a:cs typeface="Times New Roman" panose="02020603050405020304" pitchFamily="18" charset="0"/>
            </a:endParaRPr>
          </a:p>
          <a:p>
            <a:endParaRPr lang="zh-CN" altLang="en-US" sz="2000" dirty="0"/>
          </a:p>
        </p:txBody>
      </p:sp>
      <p:sp>
        <p:nvSpPr>
          <p:cNvPr id="32" name="文本框 32"/>
          <p:cNvSpPr txBox="1">
            <a:spLocks noChangeArrowheads="1"/>
          </p:cNvSpPr>
          <p:nvPr/>
        </p:nvSpPr>
        <p:spPr bwMode="auto">
          <a:xfrm>
            <a:off x="1903270" y="1555273"/>
            <a:ext cx="8558891" cy="1355725"/>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noAutofit/>
          </a:bodyPr>
          <a:lstStyle/>
          <a:p>
            <a:pPr indent="133985" algn="just"/>
            <a:r>
              <a:rPr lang="en-US" altLang="zh-CN" sz="1600" b="1" kern="100" dirty="0">
                <a:solidFill>
                  <a:srgbClr val="FF0000"/>
                </a:solidFill>
                <a:latin typeface="微软雅黑" panose="020B0503020204020204" pitchFamily="34" charset="-122"/>
                <a:ea typeface="微软雅黑" panose="020B0503020204020204" pitchFamily="34" charset="-122"/>
                <a:cs typeface="Times New Roman" panose="02020603050405020304"/>
                <a:sym typeface="Times New Roman" panose="02020603050405020304"/>
              </a:rPr>
              <a:t>#&lt;程序：while循环例子2&gt;</a:t>
            </a:r>
          </a:p>
          <a:p>
            <a:pPr indent="133350" algn="just"/>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1</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while True:</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print(</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,'printing')</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=i+1</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rPr>
              <a:t>1.5.3</a:t>
            </a:r>
            <a:r>
              <a:rPr lang="zh-CN" altLang="en-US" dirty="0">
                <a:solidFill>
                  <a:srgbClr val="C00000"/>
                </a:solidFill>
              </a:rPr>
              <a:t>循环控制语句</a:t>
            </a:r>
            <a:r>
              <a:rPr lang="en-US" altLang="zh-CN" dirty="0">
                <a:solidFill>
                  <a:srgbClr val="C00000"/>
                </a:solidFill>
              </a:rPr>
              <a:t>——while</a:t>
            </a:r>
            <a:r>
              <a:rPr lang="zh-CN" altLang="en-US" dirty="0">
                <a:solidFill>
                  <a:srgbClr val="C00000"/>
                </a:solidFill>
              </a:rPr>
              <a:t>循环</a:t>
            </a:r>
          </a:p>
        </p:txBody>
      </p:sp>
      <p:sp>
        <p:nvSpPr>
          <p:cNvPr id="6" name="矩形 5"/>
          <p:cNvSpPr/>
          <p:nvPr/>
        </p:nvSpPr>
        <p:spPr>
          <a:xfrm>
            <a:off x="1737014" y="1129360"/>
            <a:ext cx="7886700" cy="398780"/>
          </a:xfrm>
          <a:prstGeom prst="rect">
            <a:avLst/>
          </a:prstGeom>
        </p:spPr>
        <p:txBody>
          <a:bodyPr wrap="square">
            <a:spAutoFit/>
          </a:bodyPr>
          <a:lstStyle/>
          <a:p>
            <a:r>
              <a:rPr lang="en-US" altLang="zh-CN" sz="2000" b="1" kern="100" dirty="0">
                <a:solidFill>
                  <a:srgbClr val="124ACD"/>
                </a:solidFill>
                <a:latin typeface="Times New Roman" panose="02020603050405020304" pitchFamily="18" charset="0"/>
                <a:cs typeface="Times New Roman" panose="02020603050405020304" pitchFamily="18" charset="0"/>
              </a:rPr>
              <a:t>【</a:t>
            </a:r>
            <a:r>
              <a:rPr lang="zh-CN" altLang="en-US" sz="2000" b="1" kern="100" dirty="0">
                <a:solidFill>
                  <a:srgbClr val="124ACD"/>
                </a:solidFill>
                <a:latin typeface="Times New Roman" panose="02020603050405020304" pitchFamily="18" charset="0"/>
                <a:cs typeface="Times New Roman" panose="02020603050405020304" pitchFamily="18" charset="0"/>
              </a:rPr>
              <a:t>例题</a:t>
            </a:r>
            <a:r>
              <a:rPr lang="en-US" altLang="zh-CN" sz="2000" b="1" kern="100" dirty="0">
                <a:solidFill>
                  <a:srgbClr val="124ACD"/>
                </a:solidFill>
                <a:latin typeface="Times New Roman" panose="02020603050405020304" pitchFamily="18" charset="0"/>
                <a:cs typeface="Times New Roman" panose="02020603050405020304" pitchFamily="18" charset="0"/>
              </a:rPr>
              <a:t>2】</a:t>
            </a:r>
            <a:r>
              <a:rPr lang="zh-CN" altLang="zh-CN" sz="2000" kern="100" dirty="0">
                <a:latin typeface="Times New Roman" panose="02020603050405020304" pitchFamily="18" charset="0"/>
                <a:cs typeface="Times New Roman" panose="02020603050405020304" pitchFamily="18" charset="0"/>
              </a:rPr>
              <a:t>从大到小输出</a:t>
            </a:r>
            <a:r>
              <a:rPr lang="en-US" altLang="zh-CN" sz="2000" kern="100" dirty="0">
                <a:latin typeface="Times New Roman" panose="02020603050405020304" pitchFamily="18" charset="0"/>
              </a:rPr>
              <a:t>2*x</a:t>
            </a:r>
            <a:r>
              <a:rPr lang="zh-CN" altLang="zh-CN" sz="2000" kern="100" dirty="0">
                <a:latin typeface="Times New Roman" panose="02020603050405020304" pitchFamily="18" charset="0"/>
                <a:cs typeface="Times New Roman" panose="02020603050405020304" pitchFamily="18" charset="0"/>
              </a:rPr>
              <a:t>，其中</a:t>
            </a:r>
            <a:r>
              <a:rPr lang="en-US" altLang="zh-CN" sz="2000" kern="100" dirty="0">
                <a:latin typeface="Times New Roman" panose="02020603050405020304" pitchFamily="18" charset="0"/>
              </a:rPr>
              <a:t>x</a:t>
            </a:r>
            <a:r>
              <a:rPr lang="zh-CN" altLang="zh-CN" sz="2000" kern="100" dirty="0">
                <a:latin typeface="Times New Roman" panose="02020603050405020304" pitchFamily="18" charset="0"/>
                <a:cs typeface="Times New Roman" panose="02020603050405020304" pitchFamily="18" charset="0"/>
              </a:rPr>
              <a:t>是大于</a:t>
            </a:r>
            <a:r>
              <a:rPr lang="en-US" altLang="zh-CN" sz="2000" kern="100" dirty="0">
                <a:latin typeface="Times New Roman" panose="02020603050405020304" pitchFamily="18" charset="0"/>
              </a:rPr>
              <a:t>0</a:t>
            </a:r>
            <a:r>
              <a:rPr lang="zh-CN" altLang="zh-CN" sz="2000" kern="100" dirty="0">
                <a:latin typeface="Times New Roman" panose="02020603050405020304" pitchFamily="18" charset="0"/>
                <a:cs typeface="Times New Roman" panose="02020603050405020304" pitchFamily="18" charset="0"/>
              </a:rPr>
              <a:t>且小于等于</a:t>
            </a:r>
            <a:r>
              <a:rPr lang="en-US" altLang="zh-CN" sz="2000" kern="100" dirty="0">
                <a:latin typeface="Times New Roman" panose="02020603050405020304" pitchFamily="18" charset="0"/>
              </a:rPr>
              <a:t>10</a:t>
            </a:r>
            <a:r>
              <a:rPr lang="zh-CN" altLang="zh-CN" sz="2000" kern="100" dirty="0">
                <a:latin typeface="Times New Roman" panose="02020603050405020304" pitchFamily="18" charset="0"/>
                <a:cs typeface="Times New Roman" panose="02020603050405020304" pitchFamily="18" charset="0"/>
              </a:rPr>
              <a:t>的整数。</a:t>
            </a:r>
            <a:endParaRPr lang="zh-CN" altLang="en-US" sz="2000" dirty="0"/>
          </a:p>
        </p:txBody>
      </p:sp>
      <p:sp>
        <p:nvSpPr>
          <p:cNvPr id="13" name="文本框 18"/>
          <p:cNvSpPr txBox="1">
            <a:spLocks noChangeArrowheads="1"/>
          </p:cNvSpPr>
          <p:nvPr/>
        </p:nvSpPr>
        <p:spPr bwMode="auto">
          <a:xfrm>
            <a:off x="2152650" y="2215816"/>
            <a:ext cx="7886700" cy="1592047"/>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循环例子</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3&gt;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x=10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while true:</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266700"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if(x&lt;=0): break</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print(2*</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x,end</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266700"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x=x-1</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宋体" panose="02010600030101010101" pitchFamily="2" charset="-122"/>
                <a:ea typeface="宋体" panose="02010600030101010101" pitchFamily="2" charset="-122"/>
                <a:cs typeface="Times New Roman" panose="02020603050405020304" pitchFamily="18" charset="0"/>
              </a:rPr>
              <a:t> </a:t>
            </a:r>
            <a:endParaRPr lang="zh-CN" altLang="en-US" sz="1600" kern="100" dirty="0">
              <a:latin typeface="Calibri" panose="020F05020202040A0204" pitchFamily="34" charset="0"/>
              <a:ea typeface="宋体" panose="02010600030101010101" pitchFamily="2" charset="-122"/>
              <a:cs typeface="Times New Roman" panose="02020603050405020304" pitchFamily="18" charset="0"/>
            </a:endParaRPr>
          </a:p>
        </p:txBody>
      </p:sp>
      <p:sp>
        <p:nvSpPr>
          <p:cNvPr id="8" name="矩形 7"/>
          <p:cNvSpPr/>
          <p:nvPr/>
        </p:nvSpPr>
        <p:spPr>
          <a:xfrm>
            <a:off x="2152650" y="4310873"/>
            <a:ext cx="4113627" cy="369332"/>
          </a:xfrm>
          <a:prstGeom prst="rect">
            <a:avLst/>
          </a:prstGeom>
        </p:spPr>
        <p:txBody>
          <a:bodyPr wrap="none">
            <a:spAutoFit/>
          </a:bodyPr>
          <a:lstStyle/>
          <a:p>
            <a:r>
              <a:rPr lang="zh-CN" altLang="en-US" dirty="0"/>
              <a:t>输出结果：</a:t>
            </a:r>
            <a:r>
              <a:rPr lang="en-US" altLang="zh-CN" dirty="0"/>
              <a:t>20 18 16 14 12 10 8 6 4 2</a:t>
            </a:r>
            <a:endParaRPr lang="zh-CN" alt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图片 2"/>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19050"/>
            <a:ext cx="12192000" cy="689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0"/>
            <a:ext cx="12192000" cy="6858000"/>
          </a:xfrm>
          <a:prstGeom prst="rect">
            <a:avLst/>
          </a:prstGeom>
          <a:solidFill>
            <a:srgbClr val="27272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p>
        </p:txBody>
      </p:sp>
      <p:sp>
        <p:nvSpPr>
          <p:cNvPr id="5" name="文本框 4"/>
          <p:cNvSpPr txBox="1"/>
          <p:nvPr/>
        </p:nvSpPr>
        <p:spPr>
          <a:xfrm>
            <a:off x="2801938" y="1800225"/>
            <a:ext cx="6588125" cy="2216150"/>
          </a:xfrm>
          <a:prstGeom prst="rect">
            <a:avLst/>
          </a:prstGeom>
          <a:noFill/>
        </p:spPr>
        <p:txBody>
          <a:bodyPr>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dist"/>
            <a:r>
              <a:rPr kumimoji="0" lang="en-US" altLang="zh-CN" sz="11500">
                <a:solidFill>
                  <a:schemeClr val="bg1"/>
                </a:solidFill>
                <a:latin typeface="方正兰亭粗黑_GBK" charset="-122"/>
                <a:ea typeface="方正兰亭超细黑简体" panose="02000000000000000000" pitchFamily="2" charset="-122"/>
              </a:rPr>
              <a:t>T</a:t>
            </a:r>
            <a:r>
              <a:rPr kumimoji="0" lang="en-US" altLang="zh-CN" sz="7200">
                <a:solidFill>
                  <a:schemeClr val="bg1"/>
                </a:solidFill>
                <a:latin typeface="方正兰亭粗黑_GBK" charset="-122"/>
                <a:ea typeface="方正兰亭超细黑简体" panose="02000000000000000000" pitchFamily="2" charset="-122"/>
              </a:rPr>
              <a:t>H</a:t>
            </a:r>
            <a:r>
              <a:rPr kumimoji="0" lang="en-US" altLang="zh-CN" sz="13800">
                <a:solidFill>
                  <a:srgbClr val="FFE401"/>
                </a:solidFill>
                <a:latin typeface="方正兰亭粗黑_GBK" charset="-122"/>
                <a:ea typeface="方正兰亭超细黑简体" panose="02000000000000000000" pitchFamily="2" charset="-122"/>
              </a:rPr>
              <a:t>A</a:t>
            </a:r>
            <a:r>
              <a:rPr kumimoji="0" lang="en-US" altLang="zh-CN" sz="7200">
                <a:solidFill>
                  <a:schemeClr val="bg1"/>
                </a:solidFill>
                <a:latin typeface="方正兰亭粗黑_GBK" charset="-122"/>
                <a:ea typeface="方正兰亭超细黑简体" panose="02000000000000000000" pitchFamily="2" charset="-122"/>
              </a:rPr>
              <a:t>N</a:t>
            </a:r>
            <a:r>
              <a:rPr kumimoji="0" lang="en-US" altLang="zh-CN" sz="9600">
                <a:solidFill>
                  <a:schemeClr val="bg1"/>
                </a:solidFill>
                <a:latin typeface="方正兰亭粗黑_GBK" charset="-122"/>
                <a:ea typeface="方正兰亭超细黑简体" panose="02000000000000000000" pitchFamily="2" charset="-122"/>
              </a:rPr>
              <a:t>K</a:t>
            </a:r>
            <a:r>
              <a:rPr kumimoji="0" lang="en-US" altLang="zh-CN" sz="7200">
                <a:solidFill>
                  <a:schemeClr val="bg1"/>
                </a:solidFill>
                <a:latin typeface="方正兰亭粗黑_GBK" charset="-122"/>
                <a:ea typeface="方正兰亭超细黑简体" panose="02000000000000000000" pitchFamily="2" charset="-122"/>
              </a:rPr>
              <a:t>S</a:t>
            </a:r>
            <a:endParaRPr kumimoji="0" lang="zh-CN" altLang="en-US" sz="7200">
              <a:solidFill>
                <a:schemeClr val="bg1"/>
              </a:solidFill>
              <a:latin typeface="方正兰亭粗黑_GBK" charset="-122"/>
              <a:ea typeface="方正兰亭超细黑简体" panose="02000000000000000000" pitchFamily="2" charset="-122"/>
            </a:endParaRPr>
          </a:p>
        </p:txBody>
      </p:sp>
      <p:sp>
        <p:nvSpPr>
          <p:cNvPr id="2" name="矩形 1"/>
          <p:cNvSpPr/>
          <p:nvPr/>
        </p:nvSpPr>
        <p:spPr>
          <a:xfrm>
            <a:off x="0" y="6724650"/>
            <a:ext cx="12192000" cy="13335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a:p>
        </p:txBody>
      </p:sp>
      <p:grpSp>
        <p:nvGrpSpPr>
          <p:cNvPr id="33797" name="组合 13"/>
          <p:cNvGrpSpPr>
            <a:grpSpLocks/>
          </p:cNvGrpSpPr>
          <p:nvPr/>
        </p:nvGrpSpPr>
        <p:grpSpPr bwMode="auto">
          <a:xfrm>
            <a:off x="5969000" y="6470650"/>
            <a:ext cx="254000" cy="254000"/>
            <a:chOff x="6457496" y="4658798"/>
            <a:chExt cx="254000" cy="254000"/>
          </a:xfrm>
        </p:grpSpPr>
        <p:sp>
          <p:nvSpPr>
            <p:cNvPr id="15" name="矩形 14"/>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a:p>
          </p:txBody>
        </p:sp>
        <p:sp>
          <p:nvSpPr>
            <p:cNvPr id="33804"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a:p>
          </p:txBody>
        </p:sp>
      </p:grpSp>
      <p:cxnSp>
        <p:nvCxnSpPr>
          <p:cNvPr id="17" name="直接连接符 16"/>
          <p:cNvCxnSpPr/>
          <p:nvPr/>
        </p:nvCxnSpPr>
        <p:spPr>
          <a:xfrm>
            <a:off x="1066800" y="1611313"/>
            <a:ext cx="365760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467600" y="4206875"/>
            <a:ext cx="365760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66800" y="1733550"/>
            <a:ext cx="114300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982200" y="4079875"/>
            <a:ext cx="114300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33802" name="文本框 20"/>
          <p:cNvSpPr txBox="1">
            <a:spLocks noChangeArrowheads="1"/>
          </p:cNvSpPr>
          <p:nvPr/>
        </p:nvSpPr>
        <p:spPr bwMode="auto">
          <a:xfrm>
            <a:off x="5590094" y="5527675"/>
            <a:ext cx="10118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en-US" altLang="zh-CN" sz="1400" dirty="0">
                <a:solidFill>
                  <a:schemeClr val="bg1"/>
                </a:solidFill>
              </a:rPr>
              <a:t>2018.5.24</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3ED735-5C0A-42AF-9DAE-6718620FAF52}"/>
              </a:ext>
            </a:extLst>
          </p:cNvPr>
          <p:cNvSpPr txBox="1"/>
          <p:nvPr/>
        </p:nvSpPr>
        <p:spPr>
          <a:xfrm>
            <a:off x="3956749" y="214696"/>
            <a:ext cx="4039342"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组织架构能力</a:t>
            </a:r>
          </a:p>
        </p:txBody>
      </p:sp>
      <p:sp>
        <p:nvSpPr>
          <p:cNvPr id="5" name="文本框 4">
            <a:extLst>
              <a:ext uri="{FF2B5EF4-FFF2-40B4-BE49-F238E27FC236}">
                <a16:creationId xmlns:a16="http://schemas.microsoft.com/office/drawing/2014/main" id="{10C31395-4A7F-406D-9DAE-80341813431F}"/>
              </a:ext>
            </a:extLst>
          </p:cNvPr>
          <p:cNvSpPr txBox="1"/>
          <p:nvPr/>
        </p:nvSpPr>
        <p:spPr>
          <a:xfrm>
            <a:off x="1164797" y="1153765"/>
            <a:ext cx="9862405" cy="1015663"/>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所谓“组织架构”就是在解决大问题时，</a:t>
            </a:r>
            <a:r>
              <a:rPr lang="zh-CN" altLang="en-US" sz="2000" b="1" dirty="0">
                <a:solidFill>
                  <a:srgbClr val="FF0000"/>
                </a:solidFill>
                <a:latin typeface="微软雅黑" panose="020B0503020204020204" pitchFamily="34" charset="-122"/>
                <a:ea typeface="微软雅黑" panose="020B0503020204020204" pitchFamily="34" charset="-122"/>
              </a:rPr>
              <a:t>理清脉络，将大问题划分成较为简单的小问题，通过解决小问题来解决大问题</a:t>
            </a:r>
            <a:r>
              <a:rPr lang="zh-CN" altLang="en-US" sz="2000" dirty="0">
                <a:latin typeface="微软雅黑" panose="020B0503020204020204" pitchFamily="34" charset="-122"/>
                <a:ea typeface="微软雅黑" panose="020B0503020204020204" pitchFamily="34" charset="-122"/>
              </a:rPr>
              <a:t>。</a:t>
            </a:r>
          </a:p>
        </p:txBody>
      </p:sp>
      <p:sp>
        <p:nvSpPr>
          <p:cNvPr id="6" name="文本框 5">
            <a:extLst>
              <a:ext uri="{FF2B5EF4-FFF2-40B4-BE49-F238E27FC236}">
                <a16:creationId xmlns:a16="http://schemas.microsoft.com/office/drawing/2014/main" id="{82A6270D-C776-4199-9CE6-927C06F90AB9}"/>
              </a:ext>
            </a:extLst>
          </p:cNvPr>
          <p:cNvSpPr txBox="1"/>
          <p:nvPr/>
        </p:nvSpPr>
        <p:spPr>
          <a:xfrm>
            <a:off x="1072872" y="2246974"/>
            <a:ext cx="9862405" cy="1477328"/>
          </a:xfrm>
          <a:prstGeom prst="rect">
            <a:avLst/>
          </a:prstGeom>
          <a:noFill/>
        </p:spPr>
        <p:txBody>
          <a:bodyPr wrap="square" rtlCol="0">
            <a:spAutoFit/>
          </a:bodyPr>
          <a:lstStyle/>
          <a:p>
            <a:pPr algn="just">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rPr>
              <a:t>【例题】</a:t>
            </a:r>
            <a:r>
              <a:rPr lang="zh-CN" altLang="en-US" sz="2000" dirty="0">
                <a:latin typeface="微软雅黑" panose="020B0503020204020204" pitchFamily="34" charset="-122"/>
                <a:ea typeface="微软雅黑" panose="020B0503020204020204" pitchFamily="34" charset="-122"/>
              </a:rPr>
              <a:t>比较两堆数字，找出他们之间的差异（数字的顺序与差异无关）。例如第一堆数字为2,3,1,6,5；第二堆数字为3,3,5,1,6,4，那么他们之间的差异是第二堆比第一堆多了一个3和一个4，少了一个2。</a:t>
            </a:r>
          </a:p>
        </p:txBody>
      </p:sp>
      <p:sp>
        <p:nvSpPr>
          <p:cNvPr id="7" name="文本框 6">
            <a:extLst>
              <a:ext uri="{FF2B5EF4-FFF2-40B4-BE49-F238E27FC236}">
                <a16:creationId xmlns:a16="http://schemas.microsoft.com/office/drawing/2014/main" id="{F3AF74AF-BEC8-4D92-B733-AC1642E39A8D}"/>
              </a:ext>
            </a:extLst>
          </p:cNvPr>
          <p:cNvSpPr txBox="1"/>
          <p:nvPr/>
        </p:nvSpPr>
        <p:spPr>
          <a:xfrm>
            <a:off x="1164797" y="3669736"/>
            <a:ext cx="9915924" cy="1015663"/>
          </a:xfrm>
          <a:prstGeom prst="rect">
            <a:avLst/>
          </a:prstGeom>
          <a:noFill/>
        </p:spPr>
        <p:txBody>
          <a:bodyPr wrap="square" rtlCol="0">
            <a:spAutoFit/>
          </a:bodyPr>
          <a:lstStyle/>
          <a:p>
            <a:pPr algn="just">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rPr>
              <a:t>解法一</a:t>
            </a:r>
            <a:r>
              <a:rPr lang="zh-CN" altLang="en-US" sz="2000" dirty="0">
                <a:latin typeface="微软雅黑" panose="020B0503020204020204" pitchFamily="34" charset="-122"/>
                <a:ea typeface="微软雅黑" panose="020B0503020204020204" pitchFamily="34" charset="-122"/>
              </a:rPr>
              <a:t>：从第一堆数字中取出一个数与第二堆中所有数一次比较相等则将两个数删除。重复上述步骤，最终两堆中剩下的数就是它们之间的差异。</a:t>
            </a:r>
          </a:p>
        </p:txBody>
      </p:sp>
      <p:sp>
        <p:nvSpPr>
          <p:cNvPr id="9" name="文本框 8">
            <a:extLst>
              <a:ext uri="{FF2B5EF4-FFF2-40B4-BE49-F238E27FC236}">
                <a16:creationId xmlns:a16="http://schemas.microsoft.com/office/drawing/2014/main" id="{5EDEBA62-AC8E-4108-8889-055AD756D53A}"/>
              </a:ext>
            </a:extLst>
          </p:cNvPr>
          <p:cNvSpPr txBox="1"/>
          <p:nvPr/>
        </p:nvSpPr>
        <p:spPr>
          <a:xfrm>
            <a:off x="1163233" y="4743773"/>
            <a:ext cx="9772044" cy="1015663"/>
          </a:xfrm>
          <a:prstGeom prst="rect">
            <a:avLst/>
          </a:prstGeom>
          <a:noFill/>
        </p:spPr>
        <p:txBody>
          <a:bodyPr wrap="square" rtlCol="0">
            <a:spAutoFit/>
          </a:bodyPr>
          <a:lstStyle/>
          <a:p>
            <a:pPr algn="just">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rPr>
              <a:t>解法二</a:t>
            </a:r>
            <a:r>
              <a:rPr lang="zh-CN" altLang="en-US" sz="2000" dirty="0">
                <a:latin typeface="微软雅黑" panose="020B0503020204020204" pitchFamily="34" charset="-122"/>
                <a:ea typeface="微软雅黑" panose="020B0503020204020204" pitchFamily="34" charset="-122"/>
              </a:rPr>
              <a:t>：先将两堆数字分别排好序，排好序后就可以很方便的一对一对地进行比较，而不需要像上面的方式一对多地进行比较，能够节省大量时间。</a:t>
            </a:r>
          </a:p>
        </p:txBody>
      </p:sp>
      <p:sp>
        <p:nvSpPr>
          <p:cNvPr id="2" name="矩形 1"/>
          <p:cNvSpPr/>
          <p:nvPr/>
        </p:nvSpPr>
        <p:spPr>
          <a:xfrm>
            <a:off x="2874401" y="6108161"/>
            <a:ext cx="108234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1,2,3,5,6</a:t>
            </a:r>
            <a:endParaRPr lang="zh-CN" altLang="en-US" dirty="0"/>
          </a:p>
        </p:txBody>
      </p:sp>
      <p:sp>
        <p:nvSpPr>
          <p:cNvPr id="3" name="矩形 2"/>
          <p:cNvSpPr/>
          <p:nvPr/>
        </p:nvSpPr>
        <p:spPr>
          <a:xfrm>
            <a:off x="5025693" y="6108161"/>
            <a:ext cx="1351661"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3,3</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4</a:t>
            </a:r>
            <a:r>
              <a:rPr lang="en-US" altLang="zh-CN" dirty="0">
                <a:latin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5,6</a:t>
            </a:r>
            <a:endParaRPr lang="zh-CN" altLang="en-US" dirty="0"/>
          </a:p>
        </p:txBody>
      </p:sp>
    </p:spTree>
    <p:extLst>
      <p:ext uri="{BB962C8B-B14F-4D97-AF65-F5344CB8AC3E}">
        <p14:creationId xmlns:p14="http://schemas.microsoft.com/office/powerpoint/2010/main" val="148099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3ED735-5C0A-42AF-9DAE-6718620FAF52}"/>
              </a:ext>
            </a:extLst>
          </p:cNvPr>
          <p:cNvSpPr txBox="1"/>
          <p:nvPr/>
        </p:nvSpPr>
        <p:spPr>
          <a:xfrm>
            <a:off x="3956749" y="214696"/>
            <a:ext cx="4039342"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zh-CN" altLang="en-US" sz="2800" b="1" dirty="0">
                <a:latin typeface="微软雅黑" panose="020B0503020204020204" pitchFamily="34" charset="-122"/>
                <a:ea typeface="微软雅黑" panose="020B0503020204020204" pitchFamily="34" charset="-122"/>
              </a:rPr>
              <a:t>循环解决问题能力</a:t>
            </a:r>
          </a:p>
        </p:txBody>
      </p:sp>
      <p:sp>
        <p:nvSpPr>
          <p:cNvPr id="5" name="文本框 4">
            <a:extLst>
              <a:ext uri="{FF2B5EF4-FFF2-40B4-BE49-F238E27FC236}">
                <a16:creationId xmlns:a16="http://schemas.microsoft.com/office/drawing/2014/main" id="{6C325B4A-C68F-4C23-8597-E61C9D4BCE7C}"/>
              </a:ext>
            </a:extLst>
          </p:cNvPr>
          <p:cNvSpPr txBox="1"/>
          <p:nvPr/>
        </p:nvSpPr>
        <p:spPr>
          <a:xfrm>
            <a:off x="1066199" y="1074509"/>
            <a:ext cx="9562217" cy="5116081"/>
          </a:xfrm>
          <a:prstGeom prst="rect">
            <a:avLst/>
          </a:prstGeom>
          <a:noFill/>
        </p:spPr>
        <p:txBody>
          <a:bodyPr wrap="square" rtlCol="0">
            <a:spAutoFit/>
          </a:bodyPr>
          <a:lstStyle/>
          <a:p>
            <a:pPr>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rPr>
              <a:t>【例题</a:t>
            </a:r>
            <a:r>
              <a:rPr lang="en-US" altLang="zh-CN" sz="2000" b="1" dirty="0">
                <a:solidFill>
                  <a:srgbClr val="124ACD"/>
                </a:solidFill>
                <a:latin typeface="微软雅黑" panose="020B0503020204020204" pitchFamily="34" charset="-122"/>
                <a:ea typeface="微软雅黑" panose="020B0503020204020204" pitchFamily="34" charset="-122"/>
              </a:rPr>
              <a:t>1</a:t>
            </a:r>
            <a:r>
              <a:rPr lang="zh-CN" altLang="en-US" sz="2000" b="1" dirty="0">
                <a:solidFill>
                  <a:srgbClr val="124ACD"/>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求1</a:t>
            </a:r>
            <a:r>
              <a:rPr lang="zh-CN" altLang="en-US" sz="2000" baseline="30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+2</a:t>
            </a:r>
            <a:r>
              <a:rPr lang="zh-CN" altLang="en-US" sz="2000" baseline="30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+100</a:t>
            </a:r>
            <a:r>
              <a:rPr lang="zh-CN" altLang="en-US" sz="2000" baseline="30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的和。</a:t>
            </a:r>
          </a:p>
          <a:p>
            <a:pPr marL="285750" indent="-28575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数学中并没有教我们该使用何种公式来解决这个问题，这就需要编写程序来解决问题。</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在编程中，我们会引入循环控制结构，循环一百次，依次求出1</a:t>
            </a:r>
            <a:r>
              <a:rPr lang="zh-CN" altLang="en-US" sz="2000" baseline="30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、2</a:t>
            </a:r>
            <a:r>
              <a:rPr lang="zh-CN" altLang="en-US" sz="2000" baseline="30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、3</a:t>
            </a:r>
            <a:r>
              <a:rPr lang="zh-CN" altLang="en-US" sz="2000" baseline="30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...100</a:t>
            </a:r>
            <a:r>
              <a:rPr lang="zh-CN" altLang="en-US" sz="2000" baseline="30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，在循环期间会设置一个累加变量</a:t>
            </a:r>
            <a:r>
              <a:rPr lang="zh-CN" altLang="zh-CN" sz="2000" dirty="0">
                <a:latin typeface="微软雅黑" panose="020B0503020204020204" pitchFamily="34" charset="-122"/>
                <a:ea typeface="微软雅黑" panose="020B0503020204020204" pitchFamily="34" charset="-122"/>
              </a:rPr>
              <a:t>记录加到到当前为止的和</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rPr>
              <a:t>【例题</a:t>
            </a:r>
            <a:r>
              <a:rPr lang="en-US" altLang="zh-CN" sz="2000" b="1" dirty="0">
                <a:solidFill>
                  <a:srgbClr val="124ACD"/>
                </a:solidFill>
                <a:latin typeface="微软雅黑" panose="020B0503020204020204" pitchFamily="34" charset="-122"/>
                <a:ea typeface="微软雅黑" panose="020B0503020204020204" pitchFamily="34" charset="-122"/>
              </a:rPr>
              <a:t>2</a:t>
            </a:r>
            <a:r>
              <a:rPr lang="zh-CN" altLang="en-US" sz="2000" b="1" dirty="0">
                <a:solidFill>
                  <a:srgbClr val="124ACD"/>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排序问题，如成绩排名、业绩排名等。</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数学中并没有给出解决方法，在后面的学习中</a:t>
            </a:r>
            <a:r>
              <a:rPr lang="zh-CN" altLang="zh-CN" sz="2000" dirty="0">
                <a:latin typeface="微软雅黑" panose="020B0503020204020204" pitchFamily="34" charset="-122"/>
                <a:ea typeface="微软雅黑" panose="020B0503020204020204" pitchFamily="34" charset="-122"/>
              </a:rPr>
              <a:t>你会看到多种多样的计算机算法来解决排序问题</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比如每次选择剩下的数中最小的数，依次排下来就是一个递增序列，这种方式就叫做循环解决问题的方式。</a:t>
            </a:r>
          </a:p>
        </p:txBody>
      </p:sp>
    </p:spTree>
    <p:extLst>
      <p:ext uri="{BB962C8B-B14F-4D97-AF65-F5344CB8AC3E}">
        <p14:creationId xmlns:p14="http://schemas.microsoft.com/office/powerpoint/2010/main" val="154260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3ED735-5C0A-42AF-9DAE-6718620FAF52}"/>
              </a:ext>
            </a:extLst>
          </p:cNvPr>
          <p:cNvSpPr txBox="1"/>
          <p:nvPr/>
        </p:nvSpPr>
        <p:spPr>
          <a:xfrm>
            <a:off x="3956749" y="214696"/>
            <a:ext cx="4039342"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zh-CN" altLang="en-US" sz="2800" b="1" dirty="0">
                <a:latin typeface="微软雅黑" panose="020B0503020204020204" pitchFamily="34" charset="-122"/>
                <a:ea typeface="微软雅黑" panose="020B0503020204020204" pitchFamily="34" charset="-122"/>
              </a:rPr>
              <a:t>递归解决问题的能力</a:t>
            </a:r>
          </a:p>
        </p:txBody>
      </p:sp>
      <p:sp>
        <p:nvSpPr>
          <p:cNvPr id="5" name="文本框 4">
            <a:extLst>
              <a:ext uri="{FF2B5EF4-FFF2-40B4-BE49-F238E27FC236}">
                <a16:creationId xmlns:a16="http://schemas.microsoft.com/office/drawing/2014/main" id="{6C325B4A-C68F-4C23-8597-E61C9D4BCE7C}"/>
              </a:ext>
            </a:extLst>
          </p:cNvPr>
          <p:cNvSpPr txBox="1"/>
          <p:nvPr/>
        </p:nvSpPr>
        <p:spPr>
          <a:xfrm>
            <a:off x="1410583" y="1027008"/>
            <a:ext cx="9562217" cy="1477328"/>
          </a:xfrm>
          <a:prstGeom prst="rect">
            <a:avLst/>
          </a:prstGeom>
          <a:noFill/>
        </p:spPr>
        <p:txBody>
          <a:bodyPr wrap="square" rtlCol="0">
            <a:spAutoFit/>
          </a:bodyPr>
          <a:lstStyle/>
          <a:p>
            <a:pPr>
              <a:lnSpc>
                <a:spcPct val="150000"/>
              </a:lnSpc>
            </a:pPr>
            <a:r>
              <a:rPr lang="en-US" altLang="zh-CN" sz="2000" b="1" dirty="0" err="1">
                <a:solidFill>
                  <a:srgbClr val="FF0000"/>
                </a:solidFill>
                <a:latin typeface="微软雅黑" panose="020B0503020204020204" pitchFamily="34" charset="-122"/>
                <a:ea typeface="微软雅黑" panose="020B0503020204020204" pitchFamily="34" charset="-122"/>
              </a:rPr>
              <a:t>递归</a:t>
            </a:r>
            <a:r>
              <a:rPr lang="en-US" altLang="zh-CN" sz="2000" dirty="0" err="1">
                <a:latin typeface="微软雅黑" panose="020B0503020204020204" pitchFamily="34" charset="-122"/>
                <a:ea typeface="微软雅黑" panose="020B0503020204020204" pitchFamily="34" charset="-122"/>
              </a:rPr>
              <a:t>就是将待解决的问题分解成若干相似的小问题,最终再将小问题的解合并得到大问题的解</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需要注意的是，递归须要定义结束条件，否则大问题将会永无休止地分解下去，产生无限递归的情况。</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960" y="2625695"/>
            <a:ext cx="3403287" cy="3937523"/>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9053" y="2625968"/>
            <a:ext cx="3285932" cy="3938717"/>
          </a:xfrm>
          <a:prstGeom prst="rect">
            <a:avLst/>
          </a:prstGeom>
        </p:spPr>
      </p:pic>
      <p:sp>
        <p:nvSpPr>
          <p:cNvPr id="8" name="文本框 7"/>
          <p:cNvSpPr txBox="1"/>
          <p:nvPr/>
        </p:nvSpPr>
        <p:spPr>
          <a:xfrm rot="20700695">
            <a:off x="5088192" y="3932904"/>
            <a:ext cx="3023423" cy="461545"/>
          </a:xfrm>
          <a:prstGeom prst="rect">
            <a:avLst/>
          </a:prstGeom>
          <a:noFill/>
        </p:spPr>
        <p:txBody>
          <a:bodyPr wrap="square" rtlCol="0">
            <a:spAutoFit/>
          </a:bodyPr>
          <a:lstStyle/>
          <a:p>
            <a:r>
              <a:rPr lang="zh-CN" altLang="en-US" sz="2399" b="1" dirty="0">
                <a:solidFill>
                  <a:srgbClr val="FF0000"/>
                </a:solidFill>
                <a:latin typeface="微软雅黑" panose="020B0503020204020204" pitchFamily="34" charset="-122"/>
                <a:ea typeface="微软雅黑" panose="020B0503020204020204" pitchFamily="34" charset="-122"/>
              </a:rPr>
              <a:t>停不下来怎么办？</a:t>
            </a:r>
          </a:p>
        </p:txBody>
      </p:sp>
    </p:spTree>
    <p:extLst>
      <p:ext uri="{BB962C8B-B14F-4D97-AF65-F5344CB8AC3E}">
        <p14:creationId xmlns:p14="http://schemas.microsoft.com/office/powerpoint/2010/main" val="66744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7231" y="1207971"/>
            <a:ext cx="11969262" cy="4044950"/>
          </a:xfrm>
          <a:prstGeom prst="rect">
            <a:avLst/>
          </a:prstGeom>
          <a:solidFill>
            <a:schemeClr val="bg1">
              <a:lumMod val="9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p>
        </p:txBody>
      </p:sp>
      <p:sp>
        <p:nvSpPr>
          <p:cNvPr id="2" name="文本框 1"/>
          <p:cNvSpPr txBox="1"/>
          <p:nvPr/>
        </p:nvSpPr>
        <p:spPr>
          <a:xfrm>
            <a:off x="4172503" y="276399"/>
            <a:ext cx="4039342"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课程安排</a:t>
            </a:r>
          </a:p>
        </p:txBody>
      </p:sp>
      <p:sp>
        <p:nvSpPr>
          <p:cNvPr id="3" name="矩形 2"/>
          <p:cNvSpPr/>
          <p:nvPr/>
        </p:nvSpPr>
        <p:spPr>
          <a:xfrm>
            <a:off x="2204030" y="1559602"/>
            <a:ext cx="5029108" cy="3554819"/>
          </a:xfrm>
          <a:prstGeom prst="rect">
            <a:avLst/>
          </a:prstGeom>
        </p:spPr>
        <p:txBody>
          <a:bodyPr wrap="square">
            <a:spAutoFit/>
          </a:bodyPr>
          <a:lstStyle/>
          <a:p>
            <a:r>
              <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Lecturer: </a:t>
            </a: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杨燕</a:t>
            </a:r>
            <a:endPar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Email address: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hlinkClick r:id="rId3"/>
              </a:rPr>
              <a:t>yanyang@cs.ecnu.edu.cn</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课程时间：</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周四上午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00-9</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30</a:t>
            </a:r>
          </a:p>
          <a:p>
            <a:pPr lvl="1">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上机时间：</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双周下午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00-14</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30	</a:t>
            </a:r>
          </a:p>
          <a:p>
            <a:pPr lvl="1">
              <a:lnSpc>
                <a:spcPct val="15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答疑时间</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周四上午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00-11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30</a:t>
            </a:r>
          </a:p>
          <a:p>
            <a:pPr lvl="1"/>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Teaching assistant: </a:t>
            </a: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唐崇斌</a:t>
            </a:r>
            <a:endPar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Teaching assistant: </a:t>
            </a: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张凉</a:t>
            </a:r>
            <a:endPar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p:cNvPicPr>
            <a:picLocks noChangeAspect="1"/>
          </p:cNvPicPr>
          <p:nvPr/>
        </p:nvPicPr>
        <p:blipFill>
          <a:blip r:embed="rId4"/>
          <a:stretch>
            <a:fillRect/>
          </a:stretch>
        </p:blipFill>
        <p:spPr>
          <a:xfrm>
            <a:off x="7479689" y="2114462"/>
            <a:ext cx="2695575" cy="2667000"/>
          </a:xfrm>
          <a:prstGeom prst="rect">
            <a:avLst/>
          </a:prstGeom>
        </p:spPr>
      </p:pic>
      <p:sp>
        <p:nvSpPr>
          <p:cNvPr id="10" name="文本框 9"/>
          <p:cNvSpPr txBox="1"/>
          <p:nvPr/>
        </p:nvSpPr>
        <p:spPr>
          <a:xfrm>
            <a:off x="7479689" y="1453661"/>
            <a:ext cx="2016003" cy="369332"/>
          </a:xfrm>
          <a:prstGeom prst="rect">
            <a:avLst/>
          </a:prstGeom>
          <a:noFill/>
        </p:spPr>
        <p:txBody>
          <a:bodyPr wrap="square" rtlCol="0">
            <a:spAutoFit/>
          </a:bodyPr>
          <a:lstStyle/>
          <a:p>
            <a:r>
              <a:rPr lang="en-US" altLang="zh-CN" b="1" dirty="0">
                <a:solidFill>
                  <a:srgbClr val="FF0000"/>
                </a:solidFill>
                <a:latin typeface="微软雅黑" panose="020B0503020204020204" pitchFamily="34" charset="-122"/>
                <a:ea typeface="微软雅黑" panose="020B0503020204020204" pitchFamily="34" charset="-122"/>
              </a:rPr>
              <a:t>PPT</a:t>
            </a:r>
            <a:r>
              <a:rPr lang="zh-CN" altLang="en-US" b="1" dirty="0">
                <a:solidFill>
                  <a:srgbClr val="FF0000"/>
                </a:solidFill>
                <a:latin typeface="微软雅黑" panose="020B0503020204020204" pitchFamily="34" charset="-122"/>
                <a:ea typeface="微软雅黑" panose="020B0503020204020204" pitchFamily="34" charset="-122"/>
              </a:rPr>
              <a:t>等 </a:t>
            </a:r>
            <a:r>
              <a:rPr lang="en-US" altLang="zh-CN" b="1" dirty="0">
                <a:solidFill>
                  <a:srgbClr val="FF0000"/>
                </a:solidFill>
                <a:latin typeface="微软雅黑" panose="020B0503020204020204" pitchFamily="34" charset="-122"/>
                <a:ea typeface="微软雅黑" panose="020B0503020204020204" pitchFamily="34" charset="-122"/>
              </a:rPr>
              <a:t>QQ</a:t>
            </a:r>
            <a:r>
              <a:rPr lang="zh-CN" altLang="en-US" b="1" dirty="0">
                <a:solidFill>
                  <a:srgbClr val="FF0000"/>
                </a:solidFill>
                <a:latin typeface="微软雅黑" panose="020B0503020204020204" pitchFamily="34" charset="-122"/>
                <a:ea typeface="微软雅黑" panose="020B0503020204020204" pitchFamily="34" charset="-122"/>
              </a:rPr>
              <a:t>群文件</a:t>
            </a:r>
          </a:p>
        </p:txBody>
      </p:sp>
    </p:spTree>
    <p:extLst>
      <p:ext uri="{BB962C8B-B14F-4D97-AF65-F5344CB8AC3E}">
        <p14:creationId xmlns:p14="http://schemas.microsoft.com/office/powerpoint/2010/main" val="159634496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3ED735-5C0A-42AF-9DAE-6718620FAF52}"/>
              </a:ext>
            </a:extLst>
          </p:cNvPr>
          <p:cNvSpPr txBox="1"/>
          <p:nvPr/>
        </p:nvSpPr>
        <p:spPr>
          <a:xfrm>
            <a:off x="3956749" y="214696"/>
            <a:ext cx="4039342"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zh-CN" altLang="en-US" sz="2800" b="1" dirty="0">
                <a:latin typeface="微软雅黑" panose="020B0503020204020204" pitchFamily="34" charset="-122"/>
                <a:ea typeface="微软雅黑" panose="020B0503020204020204" pitchFamily="34" charset="-122"/>
              </a:rPr>
              <a:t>递归解决问题的能力</a:t>
            </a:r>
          </a:p>
        </p:txBody>
      </p:sp>
      <p:pic>
        <p:nvPicPr>
          <p:cNvPr id="10" name="图片 9"/>
          <p:cNvPicPr>
            <a:picLocks noChangeAspect="1"/>
          </p:cNvPicPr>
          <p:nvPr/>
        </p:nvPicPr>
        <p:blipFill>
          <a:blip r:embed="rId3"/>
          <a:stretch>
            <a:fillRect/>
          </a:stretch>
        </p:blipFill>
        <p:spPr>
          <a:xfrm>
            <a:off x="1864084" y="1066800"/>
            <a:ext cx="7698133" cy="5287020"/>
          </a:xfrm>
          <a:prstGeom prst="rect">
            <a:avLst/>
          </a:prstGeom>
        </p:spPr>
      </p:pic>
    </p:spTree>
    <p:extLst>
      <p:ext uri="{BB962C8B-B14F-4D97-AF65-F5344CB8AC3E}">
        <p14:creationId xmlns:p14="http://schemas.microsoft.com/office/powerpoint/2010/main" val="3951256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3ED735-5C0A-42AF-9DAE-6718620FAF52}"/>
              </a:ext>
            </a:extLst>
          </p:cNvPr>
          <p:cNvSpPr txBox="1"/>
          <p:nvPr/>
        </p:nvSpPr>
        <p:spPr>
          <a:xfrm>
            <a:off x="3956749" y="214696"/>
            <a:ext cx="4039342"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zh-CN" altLang="en-US" sz="2800" b="1" dirty="0">
                <a:latin typeface="微软雅黑" panose="020B0503020204020204" pitchFamily="34" charset="-122"/>
                <a:ea typeface="微软雅黑" panose="020B0503020204020204" pitchFamily="34" charset="-122"/>
              </a:rPr>
              <a:t>递归解决问题的能力</a:t>
            </a:r>
          </a:p>
        </p:txBody>
      </p:sp>
      <p:sp>
        <p:nvSpPr>
          <p:cNvPr id="6" name="文本框 5">
            <a:extLst>
              <a:ext uri="{FF2B5EF4-FFF2-40B4-BE49-F238E27FC236}">
                <a16:creationId xmlns:a16="http://schemas.microsoft.com/office/drawing/2014/main" id="{99933228-EC2F-41BA-99BA-E15D54C08109}"/>
              </a:ext>
            </a:extLst>
          </p:cNvPr>
          <p:cNvSpPr txBox="1"/>
          <p:nvPr/>
        </p:nvSpPr>
        <p:spPr>
          <a:xfrm>
            <a:off x="1036723" y="1183324"/>
            <a:ext cx="6786245" cy="400110"/>
          </a:xfrm>
          <a:prstGeom prst="rect">
            <a:avLst/>
          </a:prstGeom>
          <a:noFill/>
        </p:spPr>
        <p:txBody>
          <a:bodyPr wrap="square" rtlCol="0" anchor="t">
            <a:spAutoFit/>
          </a:bodyPr>
          <a:lstStyle/>
          <a:p>
            <a:r>
              <a:rPr lang="zh-CN" altLang="en-US" sz="2000" b="1" dirty="0">
                <a:solidFill>
                  <a:srgbClr val="124ACD"/>
                </a:solidFill>
                <a:latin typeface="微软雅黑" panose="020B0503020204020204" pitchFamily="34" charset="-122"/>
                <a:ea typeface="微软雅黑" panose="020B0503020204020204" pitchFamily="34" charset="-122"/>
              </a:rPr>
              <a:t>【例题</a:t>
            </a:r>
            <a:r>
              <a:rPr lang="en-US" altLang="zh-CN" sz="2000" b="1" dirty="0">
                <a:solidFill>
                  <a:srgbClr val="124ACD"/>
                </a:solidFill>
                <a:latin typeface="微软雅黑" panose="020B0503020204020204" pitchFamily="34" charset="-122"/>
                <a:ea typeface="微软雅黑" panose="020B0503020204020204" pitchFamily="34" charset="-122"/>
              </a:rPr>
              <a:t>1</a:t>
            </a:r>
            <a:r>
              <a:rPr lang="zh-CN" altLang="en-US" sz="2000" b="1" dirty="0">
                <a:solidFill>
                  <a:srgbClr val="124ACD"/>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求n条直线能够将平面最多分割成多少小平面。</a:t>
            </a:r>
          </a:p>
        </p:txBody>
      </p:sp>
      <p:grpSp>
        <p:nvGrpSpPr>
          <p:cNvPr id="9" name="组合 8">
            <a:extLst>
              <a:ext uri="{FF2B5EF4-FFF2-40B4-BE49-F238E27FC236}">
                <a16:creationId xmlns:a16="http://schemas.microsoft.com/office/drawing/2014/main" id="{21EB67EF-5988-447F-9EE9-45D6E70A1DC1}"/>
              </a:ext>
            </a:extLst>
          </p:cNvPr>
          <p:cNvGrpSpPr/>
          <p:nvPr/>
        </p:nvGrpSpPr>
        <p:grpSpPr>
          <a:xfrm>
            <a:off x="1237308" y="2028842"/>
            <a:ext cx="8849697" cy="2089461"/>
            <a:chOff x="1081340" y="3074471"/>
            <a:chExt cx="6786245" cy="2089461"/>
          </a:xfrm>
        </p:grpSpPr>
        <p:sp>
          <p:nvSpPr>
            <p:cNvPr id="10" name="文本框 9">
              <a:extLst>
                <a:ext uri="{FF2B5EF4-FFF2-40B4-BE49-F238E27FC236}">
                  <a16:creationId xmlns:a16="http://schemas.microsoft.com/office/drawing/2014/main" id="{ED32DD7F-88EA-4348-8FB8-095973FB0100}"/>
                </a:ext>
              </a:extLst>
            </p:cNvPr>
            <p:cNvSpPr txBox="1"/>
            <p:nvPr/>
          </p:nvSpPr>
          <p:spPr>
            <a:xfrm>
              <a:off x="1081340" y="3074471"/>
              <a:ext cx="6786245" cy="369332"/>
            </a:xfrm>
            <a:prstGeom prst="rect">
              <a:avLst/>
            </a:prstGeom>
            <a:noFill/>
          </p:spPr>
          <p:txBody>
            <a:bodyPr wrap="square" rtlCol="0" anchor="t">
              <a:spAutoFit/>
            </a:bodyPr>
            <a:lstStyle/>
            <a:p>
              <a:r>
                <a:rPr lang="zh-CN" altLang="en-US" dirty="0">
                  <a:latin typeface="微软雅黑" panose="020B0503020204020204" pitchFamily="34" charset="-122"/>
                  <a:ea typeface="微软雅黑" panose="020B0503020204020204" pitchFamily="34" charset="-122"/>
                </a:rPr>
                <a:t>如图所示，可以通过在纸上画出直线的方式，得到当</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分别为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时的情况：</a:t>
              </a:r>
              <a:endParaRPr lang="en-US" altLang="zh-CN"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3F983E1B-2914-463D-86CB-AA642181EFD8}"/>
                </a:ext>
              </a:extLst>
            </p:cNvPr>
            <p:cNvSpPr txBox="1"/>
            <p:nvPr/>
          </p:nvSpPr>
          <p:spPr>
            <a:xfrm>
              <a:off x="1178875" y="3773216"/>
              <a:ext cx="4091233" cy="369332"/>
            </a:xfrm>
            <a:prstGeom prst="rect">
              <a:avLst/>
            </a:prstGeom>
            <a:noFill/>
          </p:spPr>
          <p:txBody>
            <a:bodyPr wrap="square" rtlCol="0" anchor="t">
              <a:spAutoFit/>
            </a:bodyPr>
            <a:lstStyle/>
            <a:p>
              <a:pPr marL="285750" indent="-285750">
                <a:buClr>
                  <a:srgbClr val="FF0000"/>
                </a:buClr>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n=1</a:t>
              </a:r>
              <a:r>
                <a:rPr lang="zh-CN" altLang="en-US" dirty="0">
                  <a:latin typeface="微软雅黑" panose="020B0503020204020204" pitchFamily="34" charset="-122"/>
                  <a:ea typeface="微软雅黑" panose="020B0503020204020204" pitchFamily="34" charset="-122"/>
                </a:rPr>
                <a:t>时，</a:t>
              </a:r>
              <a:r>
                <a:rPr lang="zh-CN" altLang="zh-CN" dirty="0">
                  <a:latin typeface="微软雅黑" panose="020B0503020204020204" pitchFamily="34" charset="-122"/>
                  <a:ea typeface="微软雅黑" panose="020B0503020204020204" pitchFamily="34" charset="-122"/>
                </a:rPr>
                <a:t>平面最多划分成</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个小平面</a:t>
              </a:r>
              <a:endParaRPr lang="en-US" altLang="zh-CN"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92E3C4F4-87D6-4C1D-A647-5F55ADCF064A}"/>
                </a:ext>
              </a:extLst>
            </p:cNvPr>
            <p:cNvSpPr txBox="1"/>
            <p:nvPr/>
          </p:nvSpPr>
          <p:spPr>
            <a:xfrm>
              <a:off x="1178875" y="4321620"/>
              <a:ext cx="4091233" cy="369332"/>
            </a:xfrm>
            <a:prstGeom prst="rect">
              <a:avLst/>
            </a:prstGeom>
            <a:noFill/>
          </p:spPr>
          <p:txBody>
            <a:bodyPr wrap="square" rtlCol="0" anchor="t">
              <a:spAutoFit/>
            </a:bodyPr>
            <a:lstStyle/>
            <a:p>
              <a:pPr marL="285750" indent="-285750">
                <a:buClr>
                  <a:srgbClr val="FF0000"/>
                </a:buClr>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n=2</a:t>
              </a:r>
              <a:r>
                <a:rPr lang="zh-CN" altLang="en-US" dirty="0">
                  <a:latin typeface="微软雅黑" panose="020B0503020204020204" pitchFamily="34" charset="-122"/>
                  <a:ea typeface="微软雅黑" panose="020B0503020204020204" pitchFamily="34" charset="-122"/>
                </a:rPr>
                <a:t>时，</a:t>
              </a:r>
              <a:r>
                <a:rPr lang="zh-CN" altLang="zh-CN" dirty="0">
                  <a:latin typeface="微软雅黑" panose="020B0503020204020204" pitchFamily="34" charset="-122"/>
                  <a:ea typeface="微软雅黑" panose="020B0503020204020204" pitchFamily="34" charset="-122"/>
                </a:rPr>
                <a:t>平面最多划分成</a:t>
              </a:r>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个小平面</a:t>
              </a:r>
              <a:endParaRPr lang="en-US" altLang="zh-CN"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9E37697D-CF60-49F4-A3E0-5E2B7B128794}"/>
                </a:ext>
              </a:extLst>
            </p:cNvPr>
            <p:cNvSpPr txBox="1"/>
            <p:nvPr/>
          </p:nvSpPr>
          <p:spPr>
            <a:xfrm>
              <a:off x="1178875" y="4794600"/>
              <a:ext cx="4091233" cy="369332"/>
            </a:xfrm>
            <a:prstGeom prst="rect">
              <a:avLst/>
            </a:prstGeom>
            <a:noFill/>
          </p:spPr>
          <p:txBody>
            <a:bodyPr wrap="square" rtlCol="0" anchor="t">
              <a:spAutoFit/>
            </a:bodyPr>
            <a:lstStyle/>
            <a:p>
              <a:pPr marL="285750" indent="-285750">
                <a:buClr>
                  <a:srgbClr val="FF0000"/>
                </a:buClr>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n=3</a:t>
              </a:r>
              <a:r>
                <a:rPr lang="zh-CN" altLang="en-US" dirty="0">
                  <a:latin typeface="微软雅黑" panose="020B0503020204020204" pitchFamily="34" charset="-122"/>
                  <a:ea typeface="微软雅黑" panose="020B0503020204020204" pitchFamily="34" charset="-122"/>
                </a:rPr>
                <a:t>时，</a:t>
              </a:r>
              <a:r>
                <a:rPr lang="zh-CN" altLang="zh-CN" dirty="0">
                  <a:latin typeface="微软雅黑" panose="020B0503020204020204" pitchFamily="34" charset="-122"/>
                  <a:ea typeface="微软雅黑" panose="020B0503020204020204" pitchFamily="34" charset="-122"/>
                </a:rPr>
                <a:t>平面最多划分成</a:t>
              </a:r>
              <a:r>
                <a:rPr lang="en-US" altLang="zh-CN" dirty="0">
                  <a:latin typeface="微软雅黑" panose="020B0503020204020204" pitchFamily="34" charset="-122"/>
                  <a:ea typeface="微软雅黑" panose="020B0503020204020204" pitchFamily="34" charset="-122"/>
                </a:rPr>
                <a:t>7</a:t>
              </a:r>
              <a:r>
                <a:rPr lang="zh-CN" altLang="zh-CN" dirty="0">
                  <a:latin typeface="微软雅黑" panose="020B0503020204020204" pitchFamily="34" charset="-122"/>
                  <a:ea typeface="微软雅黑" panose="020B0503020204020204" pitchFamily="34" charset="-122"/>
                </a:rPr>
                <a:t>个小平面</a:t>
              </a:r>
              <a:endParaRPr lang="en-US" altLang="zh-CN" dirty="0">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430" t="1" b="-551"/>
          <a:stretch/>
        </p:blipFill>
        <p:spPr>
          <a:xfrm>
            <a:off x="5427784" y="2727587"/>
            <a:ext cx="5931877" cy="3860525"/>
          </a:xfrm>
          <a:prstGeom prst="rect">
            <a:avLst/>
          </a:prstGeom>
        </p:spPr>
      </p:pic>
    </p:spTree>
    <p:extLst>
      <p:ext uri="{BB962C8B-B14F-4D97-AF65-F5344CB8AC3E}">
        <p14:creationId xmlns:p14="http://schemas.microsoft.com/office/powerpoint/2010/main" val="251366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3ED735-5C0A-42AF-9DAE-6718620FAF52}"/>
              </a:ext>
            </a:extLst>
          </p:cNvPr>
          <p:cNvSpPr txBox="1"/>
          <p:nvPr/>
        </p:nvSpPr>
        <p:spPr>
          <a:xfrm>
            <a:off x="3945026" y="167803"/>
            <a:ext cx="4039342"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zh-CN" altLang="en-US" sz="2800" b="1" dirty="0">
                <a:latin typeface="微软雅黑" panose="020B0503020204020204" pitchFamily="34" charset="-122"/>
                <a:ea typeface="微软雅黑" panose="020B0503020204020204" pitchFamily="34" charset="-122"/>
              </a:rPr>
              <a:t>递归解决问题的能力</a:t>
            </a:r>
          </a:p>
        </p:txBody>
      </p:sp>
      <p:sp>
        <p:nvSpPr>
          <p:cNvPr id="5" name="文本框 4">
            <a:extLst>
              <a:ext uri="{FF2B5EF4-FFF2-40B4-BE49-F238E27FC236}">
                <a16:creationId xmlns:a16="http://schemas.microsoft.com/office/drawing/2014/main" id="{6C325B4A-C68F-4C23-8597-E61C9D4BCE7C}"/>
              </a:ext>
            </a:extLst>
          </p:cNvPr>
          <p:cNvSpPr txBox="1"/>
          <p:nvPr/>
        </p:nvSpPr>
        <p:spPr>
          <a:xfrm>
            <a:off x="1398860" y="980115"/>
            <a:ext cx="9562217" cy="553998"/>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当有直线的数目很多时，可以用递归的思维快速解决此问题。</a:t>
            </a:r>
          </a:p>
        </p:txBody>
      </p:sp>
      <p:sp>
        <p:nvSpPr>
          <p:cNvPr id="16" name="文本框 15">
            <a:extLst>
              <a:ext uri="{FF2B5EF4-FFF2-40B4-BE49-F238E27FC236}">
                <a16:creationId xmlns:a16="http://schemas.microsoft.com/office/drawing/2014/main" id="{F51FA17B-49F1-423F-80DC-EA168183FF79}"/>
              </a:ext>
            </a:extLst>
          </p:cNvPr>
          <p:cNvSpPr txBox="1"/>
          <p:nvPr/>
        </p:nvSpPr>
        <p:spPr>
          <a:xfrm>
            <a:off x="1285167" y="1823205"/>
            <a:ext cx="9562216" cy="507831"/>
          </a:xfrm>
          <a:prstGeom prst="rect">
            <a:avLst/>
          </a:prstGeom>
          <a:noFill/>
        </p:spPr>
        <p:txBody>
          <a:bodyPr wrap="square" rtlCol="0" anchor="t">
            <a:spAutoFit/>
          </a:bodyPr>
          <a:lstStyle/>
          <a:p>
            <a:pPr marL="342900" indent="-342900">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通过上面的实验，我们可以很容易找出一种关系：</a:t>
            </a:r>
            <a:r>
              <a:rPr lang="en-US" altLang="zh-CN" b="1" dirty="0">
                <a:solidFill>
                  <a:srgbClr val="FF0000"/>
                </a:solidFill>
                <a:latin typeface="微软雅黑" panose="020B0503020204020204" pitchFamily="34" charset="-122"/>
                <a:ea typeface="微软雅黑" panose="020B0503020204020204" pitchFamily="34" charset="-122"/>
              </a:rPr>
              <a:t>f(n)=f(n-1)+n</a:t>
            </a:r>
          </a:p>
        </p:txBody>
      </p:sp>
      <p:sp>
        <p:nvSpPr>
          <p:cNvPr id="17" name="文本框 16">
            <a:extLst>
              <a:ext uri="{FF2B5EF4-FFF2-40B4-BE49-F238E27FC236}">
                <a16:creationId xmlns:a16="http://schemas.microsoft.com/office/drawing/2014/main" id="{2DBBB285-1D2E-44FF-B449-69F7C8311B01}"/>
              </a:ext>
            </a:extLst>
          </p:cNvPr>
          <p:cNvSpPr txBox="1"/>
          <p:nvPr/>
        </p:nvSpPr>
        <p:spPr>
          <a:xfrm>
            <a:off x="1269906" y="2299342"/>
            <a:ext cx="9562216" cy="1754326"/>
          </a:xfrm>
          <a:prstGeom prst="rect">
            <a:avLst/>
          </a:prstGeom>
          <a:noFill/>
        </p:spPr>
        <p:txBody>
          <a:bodyPr wrap="square" rtlCol="0" anchor="t">
            <a:spAutoFit/>
          </a:bodyPr>
          <a:lstStyle/>
          <a:p>
            <a:pPr marL="342900" indent="-342900">
              <a:lnSpc>
                <a:spcPct val="150000"/>
              </a:lnSpc>
              <a:buClr>
                <a:srgbClr val="FF0000"/>
              </a:buClr>
              <a:buFont typeface="Arial" panose="020B0604020202020204" pitchFamily="34" charset="0"/>
              <a:buChar char="•"/>
            </a:pPr>
            <a:r>
              <a:rPr lang="zh-CN" altLang="en-US" b="1" dirty="0">
                <a:solidFill>
                  <a:srgbClr val="FF0000"/>
                </a:solidFill>
                <a:latin typeface="微软雅黑" panose="020B0503020204020204" pitchFamily="34" charset="-122"/>
                <a:ea typeface="微软雅黑" panose="020B0503020204020204" pitchFamily="34" charset="-122"/>
              </a:rPr>
              <a:t>那么这种关系对不对呢？</a:t>
            </a:r>
            <a:r>
              <a:rPr lang="zh-CN" altLang="en-US" dirty="0">
                <a:latin typeface="微软雅黑" panose="020B0503020204020204" pitchFamily="34" charset="-122"/>
                <a:ea typeface="微软雅黑" panose="020B0503020204020204" pitchFamily="34" charset="-122"/>
              </a:rPr>
              <a:t>深入思考：假设平面上已经有</a:t>
            </a:r>
            <a:r>
              <a:rPr lang="en-US" altLang="zh-CN" dirty="0">
                <a:latin typeface="微软雅黑" panose="020B0503020204020204" pitchFamily="34" charset="-122"/>
                <a:ea typeface="微软雅黑" panose="020B0503020204020204" pitchFamily="34" charset="-122"/>
              </a:rPr>
              <a:t>n-1</a:t>
            </a:r>
            <a:r>
              <a:rPr lang="zh-CN" altLang="en-US" dirty="0">
                <a:latin typeface="微软雅黑" panose="020B0503020204020204" pitchFamily="34" charset="-122"/>
                <a:ea typeface="微软雅黑" panose="020B0503020204020204" pitchFamily="34" charset="-122"/>
              </a:rPr>
              <a:t>条线划分出</a:t>
            </a:r>
            <a:r>
              <a:rPr lang="en-US" altLang="zh-CN" dirty="0">
                <a:latin typeface="微软雅黑" panose="020B0503020204020204" pitchFamily="34" charset="-122"/>
                <a:ea typeface="微软雅黑" panose="020B0503020204020204" pitchFamily="34" charset="-122"/>
              </a:rPr>
              <a:t>f(n-1)</a:t>
            </a:r>
            <a:r>
              <a:rPr lang="zh-CN" altLang="en-US" dirty="0">
                <a:latin typeface="微软雅黑" panose="020B0503020204020204" pitchFamily="34" charset="-122"/>
                <a:ea typeface="微软雅黑" panose="020B0503020204020204" pitchFamily="34" charset="-122"/>
              </a:rPr>
              <a:t>个子平面，在此基础上多一条直线与之前的所有直线相交，而每交一条直线就相当于多一块子平面，但是与最后一条直线相交时会多出两个平面，所以第</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条直线去切前</a:t>
            </a:r>
            <a:r>
              <a:rPr lang="en-US" altLang="zh-CN" dirty="0">
                <a:latin typeface="微软雅黑" panose="020B0503020204020204" pitchFamily="34" charset="-122"/>
                <a:ea typeface="微软雅黑" panose="020B0503020204020204" pitchFamily="34" charset="-122"/>
              </a:rPr>
              <a:t>n-1</a:t>
            </a:r>
            <a:r>
              <a:rPr lang="zh-CN" altLang="en-US" dirty="0">
                <a:latin typeface="微软雅黑" panose="020B0503020204020204" pitchFamily="34" charset="-122"/>
                <a:ea typeface="微软雅黑" panose="020B0503020204020204" pitchFamily="34" charset="-122"/>
              </a:rPr>
              <a:t>条直线就表示</a:t>
            </a:r>
            <a:r>
              <a:rPr lang="en-US" altLang="zh-CN" dirty="0">
                <a:latin typeface="微软雅黑" panose="020B0503020204020204" pitchFamily="34" charset="-122"/>
                <a:ea typeface="微软雅黑" panose="020B0503020204020204" pitchFamily="34" charset="-122"/>
              </a:rPr>
              <a:t>f(n)</a:t>
            </a:r>
            <a:r>
              <a:rPr lang="zh-CN" altLang="en-US" dirty="0">
                <a:latin typeface="微软雅黑" panose="020B0503020204020204" pitchFamily="34" charset="-122"/>
                <a:ea typeface="微软雅黑" panose="020B0503020204020204" pitchFamily="34" charset="-122"/>
              </a:rPr>
              <a:t>比</a:t>
            </a:r>
            <a:r>
              <a:rPr lang="en-US" altLang="zh-CN" dirty="0">
                <a:latin typeface="微软雅黑" panose="020B0503020204020204" pitchFamily="34" charset="-122"/>
                <a:ea typeface="微软雅黑" panose="020B0503020204020204" pitchFamily="34" charset="-122"/>
              </a:rPr>
              <a:t>f(n-1)</a:t>
            </a:r>
            <a:r>
              <a:rPr lang="zh-CN" altLang="en-US" dirty="0">
                <a:latin typeface="微软雅黑" panose="020B0503020204020204" pitchFamily="34" charset="-122"/>
                <a:ea typeface="微软雅黑" panose="020B0503020204020204" pitchFamily="34" charset="-122"/>
              </a:rPr>
              <a:t>多了</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块平面，即</a:t>
            </a:r>
            <a:r>
              <a:rPr lang="en-US" altLang="zh-CN" dirty="0">
                <a:latin typeface="微软雅黑" panose="020B0503020204020204" pitchFamily="34" charset="-122"/>
                <a:ea typeface="微软雅黑" panose="020B0503020204020204" pitchFamily="34" charset="-122"/>
              </a:rPr>
              <a:t>f(n)=f(n-1)+n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CE4BDF7D-DB9C-4CAE-8354-3BF9BBD24E95}"/>
              </a:ext>
            </a:extLst>
          </p:cNvPr>
          <p:cNvSpPr txBox="1"/>
          <p:nvPr/>
        </p:nvSpPr>
        <p:spPr>
          <a:xfrm>
            <a:off x="1269906" y="4021974"/>
            <a:ext cx="9562216" cy="1754326"/>
          </a:xfrm>
          <a:prstGeom prst="rect">
            <a:avLst/>
          </a:prstGeom>
          <a:noFill/>
        </p:spPr>
        <p:txBody>
          <a:bodyPr wrap="square" rtlCol="0" anchor="t">
            <a:spAutoFit/>
          </a:bodyPr>
          <a:lstStyle/>
          <a:p>
            <a:pPr marL="342900" indent="-342900">
              <a:lnSpc>
                <a:spcPct val="150000"/>
              </a:lnSpc>
              <a:buClr>
                <a:srgbClr val="FF0000"/>
              </a:buClr>
              <a:buFont typeface="Arial" panose="020B0604020202020204" pitchFamily="34" charset="0"/>
              <a:buChar char="•"/>
            </a:pPr>
            <a:r>
              <a:rPr lang="zh-CN" altLang="en-US" b="1" dirty="0">
                <a:solidFill>
                  <a:srgbClr val="FF0000"/>
                </a:solidFill>
                <a:latin typeface="微软雅黑" panose="020B0503020204020204" pitchFamily="34" charset="-122"/>
                <a:ea typeface="微软雅黑" panose="020B0503020204020204" pitchFamily="34" charset="-122"/>
              </a:rPr>
              <a:t>验证：</a:t>
            </a:r>
            <a:r>
              <a:rPr lang="zh-CN" altLang="en-US" dirty="0">
                <a:latin typeface="微软雅黑" panose="020B0503020204020204" pitchFamily="34" charset="-122"/>
                <a:ea typeface="微软雅黑" panose="020B0503020204020204" pitchFamily="34" charset="-122"/>
              </a:rPr>
              <a:t>初始时没有直线切平面，则</a:t>
            </a:r>
            <a:r>
              <a:rPr lang="en-US" altLang="zh-CN" dirty="0">
                <a:latin typeface="微软雅黑" panose="020B0503020204020204" pitchFamily="34" charset="-122"/>
                <a:ea typeface="微软雅黑" panose="020B0503020204020204" pitchFamily="34" charset="-122"/>
              </a:rPr>
              <a:t>f(0)=1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f(1)=f(0)+1=2, f(2)=f(1)+2=4, f(3)=f(2)+3=7……</a:t>
            </a:r>
            <a:r>
              <a:rPr lang="zh-CN" altLang="en-US" dirty="0">
                <a:latin typeface="微软雅黑" panose="020B0503020204020204" pitchFamily="34" charset="-122"/>
                <a:ea typeface="微软雅黑" panose="020B0503020204020204" pitchFamily="34" charset="-122"/>
              </a:rPr>
              <a:t>这些结果与我们之前通过画图得到的数据完全一样，所以我们有信心</a:t>
            </a:r>
            <a:r>
              <a:rPr lang="en-US" altLang="zh-CN" dirty="0">
                <a:latin typeface="微软雅黑" panose="020B0503020204020204" pitchFamily="34" charset="-122"/>
                <a:ea typeface="微软雅黑" panose="020B0503020204020204" pitchFamily="34" charset="-122"/>
              </a:rPr>
              <a:t>f(n)=f(n-1)+n</a:t>
            </a:r>
            <a:r>
              <a:rPr lang="zh-CN" altLang="en-US" dirty="0">
                <a:latin typeface="微软雅黑" panose="020B0503020204020204" pitchFamily="34" charset="-122"/>
                <a:ea typeface="微软雅黑" panose="020B0503020204020204" pitchFamily="34" charset="-122"/>
              </a:rPr>
              <a:t>这个递归关系式是正确的。因此，对于任意整数</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我们都可以通过该递推公式求得最终结果</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020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7"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3ED735-5C0A-42AF-9DAE-6718620FAF52}"/>
              </a:ext>
            </a:extLst>
          </p:cNvPr>
          <p:cNvSpPr txBox="1"/>
          <p:nvPr/>
        </p:nvSpPr>
        <p:spPr>
          <a:xfrm>
            <a:off x="3956749" y="214696"/>
            <a:ext cx="4039342"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zh-CN" altLang="en-US" sz="2800" b="1" dirty="0">
                <a:latin typeface="微软雅黑" panose="020B0503020204020204" pitchFamily="34" charset="-122"/>
                <a:ea typeface="微软雅黑" panose="020B0503020204020204" pitchFamily="34" charset="-122"/>
              </a:rPr>
              <a:t>递归解决问题的能力</a:t>
            </a:r>
          </a:p>
        </p:txBody>
      </p:sp>
      <p:sp>
        <p:nvSpPr>
          <p:cNvPr id="14" name="文本框 13">
            <a:extLst>
              <a:ext uri="{FF2B5EF4-FFF2-40B4-BE49-F238E27FC236}">
                <a16:creationId xmlns:a16="http://schemas.microsoft.com/office/drawing/2014/main" id="{E9B01CDF-0118-4CC0-9477-98C93559C633}"/>
              </a:ext>
            </a:extLst>
          </p:cNvPr>
          <p:cNvSpPr txBox="1"/>
          <p:nvPr/>
        </p:nvSpPr>
        <p:spPr>
          <a:xfrm>
            <a:off x="1155124" y="1269758"/>
            <a:ext cx="7886700" cy="400110"/>
          </a:xfrm>
          <a:prstGeom prst="rect">
            <a:avLst/>
          </a:prstGeom>
          <a:noFill/>
        </p:spPr>
        <p:txBody>
          <a:bodyPr wrap="square" rtlCol="0">
            <a:spAutoFit/>
          </a:bodyPr>
          <a:lstStyle/>
          <a:p>
            <a:r>
              <a:rPr lang="zh-CN" altLang="en-US" sz="2000" b="1" dirty="0">
                <a:solidFill>
                  <a:srgbClr val="124ACD"/>
                </a:solidFill>
                <a:latin typeface="微软雅黑" panose="020B0503020204020204" pitchFamily="34" charset="-122"/>
                <a:ea typeface="微软雅黑" panose="020B0503020204020204" pitchFamily="34" charset="-122"/>
              </a:rPr>
              <a:t>【例题</a:t>
            </a:r>
            <a:r>
              <a:rPr lang="en-US" altLang="zh-CN" sz="2000" b="1" dirty="0">
                <a:solidFill>
                  <a:srgbClr val="124ACD"/>
                </a:solidFill>
                <a:latin typeface="微软雅黑" panose="020B0503020204020204" pitchFamily="34" charset="-122"/>
                <a:ea typeface="微软雅黑" panose="020B0503020204020204" pitchFamily="34" charset="-122"/>
              </a:rPr>
              <a:t>2</a:t>
            </a:r>
            <a:r>
              <a:rPr lang="zh-CN" altLang="en-US" sz="2000" b="1" dirty="0">
                <a:solidFill>
                  <a:srgbClr val="124ACD"/>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用递归的思想将一堆数字（这堆数字用</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表示）全部加起来。</a:t>
            </a:r>
          </a:p>
        </p:txBody>
      </p:sp>
      <p:sp>
        <p:nvSpPr>
          <p:cNvPr id="15" name="文本框 14">
            <a:extLst>
              <a:ext uri="{FF2B5EF4-FFF2-40B4-BE49-F238E27FC236}">
                <a16:creationId xmlns:a16="http://schemas.microsoft.com/office/drawing/2014/main" id="{A20BB40B-6A47-4553-8C35-381BA3BBB206}"/>
              </a:ext>
            </a:extLst>
          </p:cNvPr>
          <p:cNvSpPr txBox="1"/>
          <p:nvPr/>
        </p:nvSpPr>
        <p:spPr>
          <a:xfrm>
            <a:off x="1155123" y="2001655"/>
            <a:ext cx="9865177" cy="553998"/>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假设f(L)为数列全部元素之和。</a:t>
            </a:r>
          </a:p>
        </p:txBody>
      </p:sp>
      <p:sp>
        <p:nvSpPr>
          <p:cNvPr id="16" name="文本框 15">
            <a:extLst>
              <a:ext uri="{FF2B5EF4-FFF2-40B4-BE49-F238E27FC236}">
                <a16:creationId xmlns:a16="http://schemas.microsoft.com/office/drawing/2014/main" id="{7BE3E587-1C76-41DF-973E-97E6C147F263}"/>
              </a:ext>
            </a:extLst>
          </p:cNvPr>
          <p:cNvSpPr txBox="1"/>
          <p:nvPr/>
        </p:nvSpPr>
        <p:spPr>
          <a:xfrm>
            <a:off x="1155123" y="2642106"/>
            <a:ext cx="9865177" cy="1015663"/>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用递归的想法，可以把</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分成两堆数字，称为左堆和右堆，左堆用</a:t>
            </a:r>
            <a:r>
              <a:rPr lang="en-US" altLang="zh-CN" sz="2000" dirty="0">
                <a:latin typeface="微软雅黑" panose="020B0503020204020204" pitchFamily="34" charset="-122"/>
                <a:ea typeface="微软雅黑" panose="020B0503020204020204" pitchFamily="34" charset="-122"/>
              </a:rPr>
              <a:t>L1</a:t>
            </a:r>
            <a:r>
              <a:rPr lang="zh-CN" altLang="en-US" sz="2000" dirty="0">
                <a:latin typeface="微软雅黑" panose="020B0503020204020204" pitchFamily="34" charset="-122"/>
                <a:ea typeface="微软雅黑" panose="020B0503020204020204" pitchFamily="34" charset="-122"/>
              </a:rPr>
              <a:t>表示，右堆用</a:t>
            </a:r>
            <a:r>
              <a:rPr lang="en-US" altLang="zh-CN" sz="2000" dirty="0">
                <a:latin typeface="微软雅黑" panose="020B0503020204020204" pitchFamily="34" charset="-122"/>
                <a:ea typeface="微软雅黑" panose="020B0503020204020204" pitchFamily="34" charset="-122"/>
              </a:rPr>
              <a:t>L2</a:t>
            </a:r>
            <a:r>
              <a:rPr lang="zh-CN" altLang="en-US" sz="2000" dirty="0">
                <a:latin typeface="微软雅黑" panose="020B0503020204020204" pitchFamily="34" charset="-122"/>
                <a:ea typeface="微软雅黑" panose="020B0503020204020204" pitchFamily="34" charset="-122"/>
              </a:rPr>
              <a:t>表示，那么</a:t>
            </a:r>
            <a:r>
              <a:rPr lang="en-US" altLang="zh-CN" sz="2000" dirty="0">
                <a:latin typeface="微软雅黑" panose="020B0503020204020204" pitchFamily="34" charset="-122"/>
                <a:ea typeface="微软雅黑" panose="020B0503020204020204" pitchFamily="34" charset="-122"/>
              </a:rPr>
              <a:t>f(L)=f(L1)+f(L2)</a:t>
            </a:r>
            <a:endParaRPr lang="zh-CN" altLang="en-US" sz="20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D65B15B5-60A4-4D54-904C-FEE2A013A1FC}"/>
              </a:ext>
            </a:extLst>
          </p:cNvPr>
          <p:cNvSpPr txBox="1"/>
          <p:nvPr/>
        </p:nvSpPr>
        <p:spPr>
          <a:xfrm>
            <a:off x="1155123" y="3549438"/>
            <a:ext cx="9865177" cy="1015663"/>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从这个问题可以看出，求解递归问题</a:t>
            </a:r>
            <a:r>
              <a:rPr lang="en-US" altLang="zh-CN" sz="2000" dirty="0">
                <a:latin typeface="微软雅黑" panose="020B0503020204020204" pitchFamily="34" charset="-122"/>
                <a:ea typeface="微软雅黑" panose="020B0503020204020204" pitchFamily="34" charset="-122"/>
              </a:rPr>
              <a:t>f(L)</a:t>
            </a:r>
            <a:r>
              <a:rPr lang="zh-CN" altLang="en-US" sz="2000" dirty="0">
                <a:latin typeface="微软雅黑" panose="020B0503020204020204" pitchFamily="34" charset="-122"/>
                <a:ea typeface="微软雅黑" panose="020B0503020204020204" pitchFamily="34" charset="-122"/>
              </a:rPr>
              <a:t>就是通过解决它的子问题</a:t>
            </a:r>
            <a:r>
              <a:rPr lang="en-US" altLang="zh-CN" sz="2000" dirty="0">
                <a:latin typeface="微软雅黑" panose="020B0503020204020204" pitchFamily="34" charset="-122"/>
                <a:ea typeface="微软雅黑" panose="020B0503020204020204" pitchFamily="34" charset="-122"/>
              </a:rPr>
              <a:t>f(L1)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f(L2)</a:t>
            </a:r>
            <a:r>
              <a:rPr lang="zh-CN" altLang="en-US" sz="2000" dirty="0">
                <a:latin typeface="微软雅黑" panose="020B0503020204020204" pitchFamily="34" charset="-122"/>
                <a:ea typeface="微软雅黑" panose="020B0503020204020204" pitchFamily="34" charset="-122"/>
              </a:rPr>
              <a:t>来完成的。</a:t>
            </a:r>
          </a:p>
        </p:txBody>
      </p:sp>
    </p:spTree>
    <p:extLst>
      <p:ext uri="{BB962C8B-B14F-4D97-AF65-F5344CB8AC3E}">
        <p14:creationId xmlns:p14="http://schemas.microsoft.com/office/powerpoint/2010/main" val="417417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3ED735-5C0A-42AF-9DAE-6718620FAF52}"/>
              </a:ext>
            </a:extLst>
          </p:cNvPr>
          <p:cNvSpPr txBox="1"/>
          <p:nvPr/>
        </p:nvSpPr>
        <p:spPr>
          <a:xfrm>
            <a:off x="3956749" y="214696"/>
            <a:ext cx="4039342"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zh-CN" altLang="en-US" sz="2800" b="1" dirty="0">
                <a:latin typeface="微软雅黑" panose="020B0503020204020204" pitchFamily="34" charset="-122"/>
                <a:ea typeface="微软雅黑" panose="020B0503020204020204" pitchFamily="34" charset="-122"/>
              </a:rPr>
              <a:t>递归解决问题的能力</a:t>
            </a:r>
          </a:p>
        </p:txBody>
      </p:sp>
      <p:sp>
        <p:nvSpPr>
          <p:cNvPr id="23" name="文本框 22"/>
          <p:cNvSpPr txBox="1"/>
          <p:nvPr/>
        </p:nvSpPr>
        <p:spPr>
          <a:xfrm>
            <a:off x="1055077" y="1110154"/>
            <a:ext cx="10081846" cy="1477328"/>
          </a:xfrm>
          <a:prstGeom prst="rect">
            <a:avLst/>
          </a:prstGeom>
          <a:noFill/>
        </p:spPr>
        <p:txBody>
          <a:bodyPr wrap="square" rtlCol="0">
            <a:spAutoFit/>
          </a:bodyPr>
          <a:lstStyle/>
          <a:p>
            <a:pPr>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rPr>
              <a:t>【例题</a:t>
            </a:r>
            <a:r>
              <a:rPr lang="en-US" altLang="zh-CN" sz="2000" b="1" dirty="0">
                <a:solidFill>
                  <a:srgbClr val="124ACD"/>
                </a:solidFill>
                <a:latin typeface="微软雅黑" panose="020B0503020204020204" pitchFamily="34" charset="-122"/>
                <a:ea typeface="微软雅黑" panose="020B0503020204020204" pitchFamily="34" charset="-122"/>
              </a:rPr>
              <a:t>3</a:t>
            </a:r>
            <a:r>
              <a:rPr lang="zh-CN" altLang="en-US" sz="2000" b="1" dirty="0">
                <a:solidFill>
                  <a:srgbClr val="124ACD"/>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我们要用递归的思想将一列数字（用</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表示）从原本无序的状态输出成为由小到大的有序序列。假设这个程序叫做</a:t>
            </a:r>
            <a:r>
              <a:rPr lang="en-US" altLang="zh-CN" sz="2000" dirty="0">
                <a:latin typeface="微软雅黑" panose="020B0503020204020204" pitchFamily="34" charset="-122"/>
                <a:ea typeface="微软雅黑" panose="020B0503020204020204" pitchFamily="34" charset="-122"/>
              </a:rPr>
              <a:t>sort(L)</a:t>
            </a:r>
            <a:r>
              <a:rPr lang="zh-CN" altLang="en-US" sz="2000" dirty="0">
                <a:latin typeface="微软雅黑" panose="020B0503020204020204" pitchFamily="34" charset="-122"/>
                <a:ea typeface="微软雅黑" panose="020B0503020204020204" pitchFamily="34" charset="-122"/>
              </a:rPr>
              <a:t>，它的功能是将</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中的数字排成从小到大的有序数字。</a:t>
            </a:r>
          </a:p>
        </p:txBody>
      </p:sp>
      <p:grpSp>
        <p:nvGrpSpPr>
          <p:cNvPr id="24" name="组合 23"/>
          <p:cNvGrpSpPr/>
          <p:nvPr/>
        </p:nvGrpSpPr>
        <p:grpSpPr>
          <a:xfrm>
            <a:off x="1055077" y="2886064"/>
            <a:ext cx="9847385" cy="2962654"/>
            <a:chOff x="628650" y="2052152"/>
            <a:chExt cx="7886700" cy="2962654"/>
          </a:xfrm>
        </p:grpSpPr>
        <p:sp>
          <p:nvSpPr>
            <p:cNvPr id="25" name="文本框 24"/>
            <p:cNvSpPr txBox="1"/>
            <p:nvPr/>
          </p:nvSpPr>
          <p:spPr>
            <a:xfrm>
              <a:off x="628650" y="2052152"/>
              <a:ext cx="7886700" cy="1015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首先在</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中随便选一个数字称为</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，把所有比</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小的数字放在一堆称为</a:t>
              </a:r>
              <a:r>
                <a:rPr lang="en-US" altLang="zh-CN" sz="2000" dirty="0">
                  <a:latin typeface="微软雅黑" panose="020B0503020204020204" pitchFamily="34" charset="-122"/>
                  <a:ea typeface="微软雅黑" panose="020B0503020204020204" pitchFamily="34" charset="-122"/>
                </a:rPr>
                <a:t>L1</a:t>
              </a:r>
              <a:r>
                <a:rPr lang="zh-CN" altLang="en-US" sz="2000" dirty="0">
                  <a:latin typeface="微软雅黑" panose="020B0503020204020204" pitchFamily="34" charset="-122"/>
                  <a:ea typeface="微软雅黑" panose="020B0503020204020204" pitchFamily="34" charset="-122"/>
                </a:rPr>
                <a:t>，把所有比</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大的数字放在一堆称为</a:t>
              </a:r>
              <a:r>
                <a:rPr lang="en-US" altLang="zh-CN" sz="2000" dirty="0">
                  <a:latin typeface="微软雅黑" panose="020B0503020204020204" pitchFamily="34" charset="-122"/>
                  <a:ea typeface="微软雅黑" panose="020B0503020204020204" pitchFamily="34" charset="-122"/>
                </a:rPr>
                <a:t>L2</a:t>
              </a:r>
              <a:r>
                <a:rPr lang="zh-CN" altLang="en-US" sz="2000" dirty="0">
                  <a:latin typeface="微软雅黑" panose="020B0503020204020204" pitchFamily="34" charset="-122"/>
                  <a:ea typeface="微软雅黑" panose="020B0503020204020204" pitchFamily="34" charset="-122"/>
                </a:rPr>
                <a:t>。。</a:t>
              </a:r>
            </a:p>
          </p:txBody>
        </p:sp>
        <p:sp>
          <p:nvSpPr>
            <p:cNvPr id="26" name="文本框 25"/>
            <p:cNvSpPr txBox="1"/>
            <p:nvPr/>
          </p:nvSpPr>
          <p:spPr>
            <a:xfrm>
              <a:off x="628650" y="2929120"/>
              <a:ext cx="7886700" cy="55399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排序完成后，</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必定在</a:t>
              </a:r>
              <a:r>
                <a:rPr lang="en-US" altLang="zh-CN" sz="2000" dirty="0">
                  <a:latin typeface="微软雅黑" panose="020B0503020204020204" pitchFamily="34" charset="-122"/>
                  <a:ea typeface="微软雅黑" panose="020B0503020204020204" pitchFamily="34" charset="-122"/>
                </a:rPr>
                <a:t>L1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L2</a:t>
              </a:r>
              <a:r>
                <a:rPr lang="zh-CN" altLang="en-US" sz="2000" dirty="0">
                  <a:latin typeface="微软雅黑" panose="020B0503020204020204" pitchFamily="34" charset="-122"/>
                  <a:ea typeface="微软雅黑" panose="020B0503020204020204" pitchFamily="34" charset="-122"/>
                </a:rPr>
                <a:t>之间</a:t>
              </a:r>
            </a:p>
          </p:txBody>
        </p:sp>
        <p:sp>
          <p:nvSpPr>
            <p:cNvPr id="27" name="文本框 26"/>
            <p:cNvSpPr txBox="1"/>
            <p:nvPr/>
          </p:nvSpPr>
          <p:spPr>
            <a:xfrm>
              <a:off x="628650" y="3507305"/>
              <a:ext cx="7886700" cy="4996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整个排序</a:t>
              </a:r>
              <a:r>
                <a:rPr lang="en-US" altLang="zh-CN" sz="2000" dirty="0">
                  <a:latin typeface="微软雅黑" panose="020B0503020204020204" pitchFamily="34" charset="-122"/>
                  <a:ea typeface="微软雅黑" panose="020B0503020204020204" pitchFamily="34" charset="-122"/>
                </a:rPr>
                <a:t>sort(L)</a:t>
              </a:r>
              <a:r>
                <a:rPr lang="zh-CN" altLang="en-US" sz="2000" dirty="0">
                  <a:latin typeface="微软雅黑" panose="020B0503020204020204" pitchFamily="34" charset="-122"/>
                  <a:ea typeface="微软雅黑" panose="020B0503020204020204" pitchFamily="34" charset="-122"/>
                </a:rPr>
                <a:t>必定是</a:t>
              </a:r>
              <a:r>
                <a:rPr lang="en-US" altLang="zh-CN" sz="2000" dirty="0">
                  <a:latin typeface="微软雅黑" panose="020B0503020204020204" pitchFamily="34" charset="-122"/>
                  <a:ea typeface="微软雅黑" panose="020B0503020204020204" pitchFamily="34" charset="-122"/>
                </a:rPr>
                <a:t>sort(L1),</a:t>
              </a:r>
              <a:r>
                <a:rPr lang="en-US" altLang="zh-CN" sz="2000" dirty="0" err="1">
                  <a:latin typeface="微软雅黑" panose="020B0503020204020204" pitchFamily="34" charset="-122"/>
                  <a:ea typeface="微软雅黑" panose="020B0503020204020204" pitchFamily="34" charset="-122"/>
                </a:rPr>
                <a:t>a,sort</a:t>
              </a:r>
              <a:r>
                <a:rPr lang="en-US" altLang="zh-CN" sz="2000" dirty="0">
                  <a:latin typeface="微软雅黑" panose="020B0503020204020204" pitchFamily="34" charset="-122"/>
                  <a:ea typeface="微软雅黑" panose="020B0503020204020204" pitchFamily="34" charset="-122"/>
                </a:rPr>
                <a:t>(L2)</a:t>
              </a:r>
              <a:r>
                <a:rPr lang="zh-CN" altLang="en-US" sz="2000" dirty="0">
                  <a:latin typeface="微软雅黑" panose="020B0503020204020204" pitchFamily="34" charset="-122"/>
                  <a:ea typeface="微软雅黑" panose="020B0503020204020204" pitchFamily="34" charset="-122"/>
                </a:rPr>
                <a:t>的组合。</a:t>
              </a:r>
            </a:p>
          </p:txBody>
        </p:sp>
        <p:sp>
          <p:nvSpPr>
            <p:cNvPr id="28" name="文本框 27"/>
            <p:cNvSpPr txBox="1"/>
            <p:nvPr/>
          </p:nvSpPr>
          <p:spPr>
            <a:xfrm>
              <a:off x="628650" y="4053517"/>
              <a:ext cx="7886700" cy="96128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这种排序算法叫做</a:t>
              </a:r>
              <a:r>
                <a:rPr lang="zh-CN" altLang="en-US" sz="2000" b="1" dirty="0">
                  <a:latin typeface="微软雅黑" panose="020B0503020204020204" pitchFamily="34" charset="-122"/>
                  <a:ea typeface="微软雅黑" panose="020B0503020204020204" pitchFamily="34" charset="-122"/>
                </a:rPr>
                <a:t>快速排序</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Quick Sort</a:t>
              </a:r>
              <a:r>
                <a:rPr lang="zh-CN" altLang="en-US" sz="2000" dirty="0">
                  <a:latin typeface="微软雅黑" panose="020B0503020204020204" pitchFamily="34" charset="-122"/>
                  <a:ea typeface="微软雅黑" panose="020B0503020204020204" pitchFamily="34" charset="-122"/>
                </a:rPr>
                <a:t>），是排序中效率最高的算法之一。</a:t>
              </a:r>
            </a:p>
          </p:txBody>
        </p:sp>
      </p:grpSp>
    </p:spTree>
    <p:extLst>
      <p:ext uri="{BB962C8B-B14F-4D97-AF65-F5344CB8AC3E}">
        <p14:creationId xmlns:p14="http://schemas.microsoft.com/office/powerpoint/2010/main" val="3267518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3ED735-5C0A-42AF-9DAE-6718620FAF52}"/>
              </a:ext>
            </a:extLst>
          </p:cNvPr>
          <p:cNvSpPr txBox="1"/>
          <p:nvPr/>
        </p:nvSpPr>
        <p:spPr>
          <a:xfrm>
            <a:off x="3956749" y="214696"/>
            <a:ext cx="4039342"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zh-CN" altLang="en-US" sz="2800" b="1" dirty="0">
                <a:latin typeface="微软雅黑" panose="020B0503020204020204" pitchFamily="34" charset="-122"/>
                <a:ea typeface="微软雅黑" panose="020B0503020204020204" pitchFamily="34" charset="-122"/>
              </a:rPr>
              <a:t>递归解决问题的能力</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4827" y="866870"/>
            <a:ext cx="5119604" cy="5902314"/>
          </a:xfrm>
          <a:prstGeom prst="rect">
            <a:avLst/>
          </a:prstGeom>
        </p:spPr>
      </p:pic>
    </p:spTree>
    <p:extLst>
      <p:ext uri="{BB962C8B-B14F-4D97-AF65-F5344CB8AC3E}">
        <p14:creationId xmlns:p14="http://schemas.microsoft.com/office/powerpoint/2010/main" val="2072170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3ED735-5C0A-42AF-9DAE-6718620FAF52}"/>
              </a:ext>
            </a:extLst>
          </p:cNvPr>
          <p:cNvSpPr txBox="1"/>
          <p:nvPr/>
        </p:nvSpPr>
        <p:spPr>
          <a:xfrm>
            <a:off x="3956749" y="214696"/>
            <a:ext cx="4039342"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zh-CN" altLang="en-US" sz="2800" b="1" dirty="0">
                <a:latin typeface="微软雅黑" panose="020B0503020204020204" pitchFamily="34" charset="-122"/>
                <a:ea typeface="微软雅黑" panose="020B0503020204020204" pitchFamily="34" charset="-122"/>
              </a:rPr>
              <a:t>递归解决问题的能力</a:t>
            </a:r>
          </a:p>
        </p:txBody>
      </p:sp>
      <p:sp>
        <p:nvSpPr>
          <p:cNvPr id="8" name="文本框 7">
            <a:extLst>
              <a:ext uri="{FF2B5EF4-FFF2-40B4-BE49-F238E27FC236}">
                <a16:creationId xmlns:a16="http://schemas.microsoft.com/office/drawing/2014/main" id="{110D39E5-CE03-4D8F-A899-B525A71EE39E}"/>
              </a:ext>
            </a:extLst>
          </p:cNvPr>
          <p:cNvSpPr txBox="1"/>
          <p:nvPr/>
        </p:nvSpPr>
        <p:spPr>
          <a:xfrm>
            <a:off x="1264351" y="1364931"/>
            <a:ext cx="9663298" cy="1015663"/>
          </a:xfrm>
          <a:prstGeom prst="rect">
            <a:avLst/>
          </a:prstGeom>
          <a:noFill/>
        </p:spPr>
        <p:txBody>
          <a:bodyPr wrap="square" rtlCol="0">
            <a:spAutoFit/>
          </a:bodyPr>
          <a:lstStyle/>
          <a:p>
            <a:pPr>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rPr>
              <a:t>练习题</a:t>
            </a:r>
            <a:r>
              <a:rPr lang="en-US" altLang="zh-CN" sz="2000" b="1" dirty="0">
                <a:solidFill>
                  <a:srgbClr val="124ACD"/>
                </a:solidFill>
                <a:latin typeface="微软雅黑" panose="020B0503020204020204" pitchFamily="34" charset="-122"/>
                <a:ea typeface="微软雅黑" panose="020B0503020204020204" pitchFamily="34" charset="-122"/>
              </a:rPr>
              <a:t>1.1.1</a:t>
            </a:r>
            <a:r>
              <a:rPr lang="zh-CN" altLang="en-US" sz="2000" b="1" dirty="0">
                <a:solidFill>
                  <a:srgbClr val="124ACD"/>
                </a:solidFill>
                <a:latin typeface="微软雅黑" panose="020B0503020204020204" pitchFamily="34" charset="-122"/>
                <a:ea typeface="微软雅黑" panose="020B0503020204020204" pitchFamily="34" charset="-122"/>
              </a:rPr>
              <a:t> </a:t>
            </a:r>
            <a:r>
              <a:rPr sz="2000" b="1" dirty="0">
                <a:solidFill>
                  <a:srgbClr val="124ACD"/>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有这样一组数1,1,2,3,5,8……。数学上将之称为“斐波那契(Fibonacci)数列”请找出规律，并写出递归推导式。</a:t>
            </a:r>
          </a:p>
        </p:txBody>
      </p:sp>
      <p:sp>
        <p:nvSpPr>
          <p:cNvPr id="14" name="文本框 13">
            <a:extLst>
              <a:ext uri="{FF2B5EF4-FFF2-40B4-BE49-F238E27FC236}">
                <a16:creationId xmlns:a16="http://schemas.microsoft.com/office/drawing/2014/main" id="{72115ACA-66EE-407B-82B2-A015B79E1CF7}"/>
              </a:ext>
            </a:extLst>
          </p:cNvPr>
          <p:cNvSpPr txBox="1"/>
          <p:nvPr/>
        </p:nvSpPr>
        <p:spPr>
          <a:xfrm>
            <a:off x="1170117" y="2418164"/>
            <a:ext cx="9663298" cy="1015663"/>
          </a:xfrm>
          <a:prstGeom prst="rect">
            <a:avLst/>
          </a:prstGeom>
          <a:noFill/>
        </p:spPr>
        <p:txBody>
          <a:bodyPr wrap="square" rtlCol="0">
            <a:spAutoFit/>
          </a:bodyPr>
          <a:lstStyle/>
          <a:p>
            <a:pPr>
              <a:lnSpc>
                <a:spcPct val="150000"/>
              </a:lnSpc>
            </a:pPr>
            <a:r>
              <a:rPr lang="en-US" altLang="zh-CN" sz="2000" b="1" dirty="0">
                <a:solidFill>
                  <a:srgbClr val="124ACD"/>
                </a:solidFill>
                <a:latin typeface="微软雅黑" panose="020B0503020204020204" pitchFamily="34" charset="-122"/>
                <a:ea typeface="微软雅黑" panose="020B0503020204020204" pitchFamily="34" charset="-122"/>
              </a:rPr>
              <a:t>【</a:t>
            </a:r>
            <a:r>
              <a:rPr lang="zh-CN" altLang="en-US" sz="2000" b="1" dirty="0">
                <a:solidFill>
                  <a:srgbClr val="124ACD"/>
                </a:solidFill>
                <a:latin typeface="微软雅黑" panose="020B0503020204020204" pitchFamily="34" charset="-122"/>
                <a:ea typeface="微软雅黑" panose="020B0503020204020204" pitchFamily="34" charset="-122"/>
              </a:rPr>
              <a:t>解题思路</a:t>
            </a:r>
            <a:r>
              <a:rPr lang="en-US" altLang="zh-CN" sz="2000" b="1" dirty="0">
                <a:solidFill>
                  <a:srgbClr val="124ACD"/>
                </a:solidFill>
                <a:latin typeface="微软雅黑" panose="020B0503020204020204" pitchFamily="34" charset="-122"/>
                <a:ea typeface="微软雅黑" panose="020B0503020204020204" pitchFamily="34" charset="-122"/>
              </a:rPr>
              <a:t>】</a:t>
            </a:r>
            <a:r>
              <a:rPr sz="2000" b="1" dirty="0">
                <a:solidFill>
                  <a:srgbClr val="124ACD"/>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从上面给出的数列当中，我们不难找到一种规则：从第三个数起，每个数均为前两个数之和。因此可设</a:t>
            </a:r>
            <a:r>
              <a:rPr lang="en-US" altLang="zh-CN" sz="2000" dirty="0">
                <a:latin typeface="微软雅黑" panose="020B0503020204020204" pitchFamily="34" charset="-122"/>
                <a:ea typeface="微软雅黑" panose="020B0503020204020204" pitchFamily="34" charset="-122"/>
              </a:rPr>
              <a:t>f(n)</a:t>
            </a:r>
            <a:r>
              <a:rPr lang="zh-CN" altLang="en-US" sz="2000" dirty="0">
                <a:latin typeface="微软雅黑" panose="020B0503020204020204" pitchFamily="34" charset="-122"/>
                <a:ea typeface="微软雅黑" panose="020B0503020204020204" pitchFamily="34" charset="-122"/>
              </a:rPr>
              <a:t>表示第</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个数的值，则</a:t>
            </a:r>
          </a:p>
        </p:txBody>
      </p:sp>
      <p:sp>
        <p:nvSpPr>
          <p:cNvPr id="15" name="文本框 14">
            <a:extLst>
              <a:ext uri="{FF2B5EF4-FFF2-40B4-BE49-F238E27FC236}">
                <a16:creationId xmlns:a16="http://schemas.microsoft.com/office/drawing/2014/main" id="{0A409E7B-C417-4D23-B125-8C0CDF56AAF4}"/>
              </a:ext>
            </a:extLst>
          </p:cNvPr>
          <p:cNvSpPr txBox="1"/>
          <p:nvPr/>
        </p:nvSpPr>
        <p:spPr>
          <a:xfrm>
            <a:off x="1869157" y="3532053"/>
            <a:ext cx="8759177" cy="553998"/>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n=1</a:t>
            </a:r>
            <a:r>
              <a:rPr lang="zh-CN" altLang="en-US"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时，</a:t>
            </a:r>
            <a:r>
              <a:rPr lang="en-US" altLang="zh-CN" sz="2000" dirty="0">
                <a:latin typeface="微软雅黑" panose="020B0503020204020204" pitchFamily="34" charset="-122"/>
                <a:ea typeface="微软雅黑" panose="020B0503020204020204" pitchFamily="34" charset="-122"/>
              </a:rPr>
              <a:t>f(n)=1</a:t>
            </a:r>
          </a:p>
        </p:txBody>
      </p:sp>
      <p:sp>
        <p:nvSpPr>
          <p:cNvPr id="16" name="文本框 15">
            <a:extLst>
              <a:ext uri="{FF2B5EF4-FFF2-40B4-BE49-F238E27FC236}">
                <a16:creationId xmlns:a16="http://schemas.microsoft.com/office/drawing/2014/main" id="{00EA6E63-437D-47E0-8CE8-8AE3B63F3AFD}"/>
              </a:ext>
            </a:extLst>
          </p:cNvPr>
          <p:cNvSpPr txBox="1"/>
          <p:nvPr/>
        </p:nvSpPr>
        <p:spPr>
          <a:xfrm>
            <a:off x="1869157" y="4091698"/>
            <a:ext cx="8759177" cy="553998"/>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当</a:t>
            </a:r>
            <a:r>
              <a:rPr lang="en-US" altLang="zh-CN" sz="2000" dirty="0">
                <a:latin typeface="微软雅黑" panose="020B0503020204020204" pitchFamily="34" charset="-122"/>
                <a:ea typeface="微软雅黑" panose="020B0503020204020204" pitchFamily="34" charset="-122"/>
              </a:rPr>
              <a:t>n&gt;2</a:t>
            </a:r>
            <a:r>
              <a:rPr lang="zh-CN" altLang="en-US" sz="2000" dirty="0">
                <a:latin typeface="微软雅黑" panose="020B0503020204020204" pitchFamily="34" charset="-122"/>
                <a:ea typeface="微软雅黑" panose="020B0503020204020204" pitchFamily="34" charset="-122"/>
              </a:rPr>
              <a:t>时，</a:t>
            </a:r>
            <a:r>
              <a:rPr lang="en-US" altLang="zh-CN" sz="2000" dirty="0">
                <a:latin typeface="微软雅黑" panose="020B0503020204020204" pitchFamily="34" charset="-122"/>
                <a:ea typeface="微软雅黑" panose="020B0503020204020204" pitchFamily="34" charset="-122"/>
              </a:rPr>
              <a:t>f(n)=f(n-1)+f(n-2)</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568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3ED735-5C0A-42AF-9DAE-6718620FAF52}"/>
              </a:ext>
            </a:extLst>
          </p:cNvPr>
          <p:cNvSpPr txBox="1"/>
          <p:nvPr/>
        </p:nvSpPr>
        <p:spPr>
          <a:xfrm>
            <a:off x="3956749" y="214696"/>
            <a:ext cx="4039342"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zh-CN" altLang="en-US" sz="2800" b="1" dirty="0">
                <a:latin typeface="微软雅黑" panose="020B0503020204020204" pitchFamily="34" charset="-122"/>
                <a:ea typeface="微软雅黑" panose="020B0503020204020204" pitchFamily="34" charset="-122"/>
              </a:rPr>
              <a:t>递归解决问题的能力</a:t>
            </a:r>
          </a:p>
        </p:txBody>
      </p:sp>
      <p:sp>
        <p:nvSpPr>
          <p:cNvPr id="13" name="文本框 12">
            <a:extLst>
              <a:ext uri="{FF2B5EF4-FFF2-40B4-BE49-F238E27FC236}">
                <a16:creationId xmlns:a16="http://schemas.microsoft.com/office/drawing/2014/main" id="{2FBE642B-39D4-4BAB-9D05-C73229E4FBB3}"/>
              </a:ext>
            </a:extLst>
          </p:cNvPr>
          <p:cNvSpPr txBox="1"/>
          <p:nvPr/>
        </p:nvSpPr>
        <p:spPr>
          <a:xfrm>
            <a:off x="1154353" y="1387906"/>
            <a:ext cx="9770946" cy="553998"/>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rPr>
              <a:t>培养创新能力</a:t>
            </a:r>
            <a:r>
              <a:rPr lang="zh-CN" altLang="en-US" sz="2000" dirty="0">
                <a:solidFill>
                  <a:srgbClr val="124ACD"/>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编程的过程是个从无到有的过程，完成各种的想像；</a:t>
            </a:r>
          </a:p>
        </p:txBody>
      </p:sp>
      <p:sp>
        <p:nvSpPr>
          <p:cNvPr id="17" name="文本框 16">
            <a:extLst>
              <a:ext uri="{FF2B5EF4-FFF2-40B4-BE49-F238E27FC236}">
                <a16:creationId xmlns:a16="http://schemas.microsoft.com/office/drawing/2014/main" id="{950AC524-F0D6-499F-963C-CAB3D280BFA1}"/>
              </a:ext>
            </a:extLst>
          </p:cNvPr>
          <p:cNvSpPr txBox="1"/>
          <p:nvPr/>
        </p:nvSpPr>
        <p:spPr>
          <a:xfrm>
            <a:off x="1154353" y="1994381"/>
            <a:ext cx="9770946" cy="1015663"/>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rPr>
              <a:t>锻炼沟通能力</a:t>
            </a:r>
            <a:r>
              <a:rPr lang="zh-CN" altLang="en-US" sz="2000" dirty="0">
                <a:solidFill>
                  <a:srgbClr val="124ACD"/>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团队合作既需要读懂他人的程序，又要让别人能够理解自己的程序，这都是沟通能力的锻炼；</a:t>
            </a:r>
          </a:p>
        </p:txBody>
      </p:sp>
      <p:sp>
        <p:nvSpPr>
          <p:cNvPr id="18" name="文本框 17">
            <a:extLst>
              <a:ext uri="{FF2B5EF4-FFF2-40B4-BE49-F238E27FC236}">
                <a16:creationId xmlns:a16="http://schemas.microsoft.com/office/drawing/2014/main" id="{75DE7B7B-163A-42EE-972C-E7562AC18369}"/>
              </a:ext>
            </a:extLst>
          </p:cNvPr>
          <p:cNvSpPr txBox="1"/>
          <p:nvPr/>
        </p:nvSpPr>
        <p:spPr>
          <a:xfrm>
            <a:off x="1154353" y="4211561"/>
            <a:ext cx="9770946" cy="1477328"/>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rPr>
              <a:t>培养艺术修养：</a:t>
            </a:r>
            <a:r>
              <a:rPr lang="zh-CN" altLang="en-US" sz="2000" dirty="0">
                <a:latin typeface="微软雅黑" panose="020B0503020204020204" pitchFamily="34" charset="-122"/>
                <a:ea typeface="微软雅黑" panose="020B0503020204020204" pitchFamily="34" charset="-122"/>
              </a:rPr>
              <a:t>何为“艺术”，就是进益求精的过程，编程是一个追求美的过程，在编写程序时同学们需要考虑如何使程序更加简练易读、更加高效，从中得到美的享受，体会什么叫做编程之美。</a:t>
            </a:r>
          </a:p>
        </p:txBody>
      </p:sp>
      <p:sp>
        <p:nvSpPr>
          <p:cNvPr id="19" name="文本框 18">
            <a:extLst>
              <a:ext uri="{FF2B5EF4-FFF2-40B4-BE49-F238E27FC236}">
                <a16:creationId xmlns:a16="http://schemas.microsoft.com/office/drawing/2014/main" id="{FF32BB65-5471-46D2-B638-714C95208119}"/>
              </a:ext>
            </a:extLst>
          </p:cNvPr>
          <p:cNvSpPr txBox="1"/>
          <p:nvPr/>
        </p:nvSpPr>
        <p:spPr>
          <a:xfrm>
            <a:off x="1154353" y="3086235"/>
            <a:ext cx="9770946" cy="1015663"/>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rPr>
              <a:t>锻炼勘误纠错的能力</a:t>
            </a:r>
            <a:r>
              <a:rPr lang="zh-CN" altLang="en-US" sz="2000" dirty="0">
                <a:solidFill>
                  <a:srgbClr val="124ACD"/>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程序需要不断的进行调试、改错，常常需要花较长的时间来完成，所以这同时也是耐力的培养；</a:t>
            </a:r>
          </a:p>
        </p:txBody>
      </p:sp>
    </p:spTree>
    <p:extLst>
      <p:ext uri="{BB962C8B-B14F-4D97-AF65-F5344CB8AC3E}">
        <p14:creationId xmlns:p14="http://schemas.microsoft.com/office/powerpoint/2010/main" val="2035395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3ED735-5C0A-42AF-9DAE-6718620FAF5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1.1.2 </a:t>
            </a:r>
            <a:r>
              <a:rPr lang="zh-CN" altLang="en-US" sz="2800" b="1" dirty="0">
                <a:latin typeface="微软雅黑" panose="020B0503020204020204" pitchFamily="34" charset="-122"/>
                <a:ea typeface="微软雅黑" panose="020B0503020204020204" pitchFamily="34" charset="-122"/>
              </a:rPr>
              <a:t>解决鸡兔同笼问题的编程思维</a:t>
            </a:r>
          </a:p>
        </p:txBody>
      </p:sp>
      <p:sp>
        <p:nvSpPr>
          <p:cNvPr id="7" name="文本框 6">
            <a:extLst>
              <a:ext uri="{FF2B5EF4-FFF2-40B4-BE49-F238E27FC236}">
                <a16:creationId xmlns:a16="http://schemas.microsoft.com/office/drawing/2014/main" id="{DD333B14-3A4D-4CFB-A212-BC4B5D965B9C}"/>
              </a:ext>
            </a:extLst>
          </p:cNvPr>
          <p:cNvSpPr txBox="1"/>
          <p:nvPr/>
        </p:nvSpPr>
        <p:spPr>
          <a:xfrm>
            <a:off x="1279392" y="1047673"/>
            <a:ext cx="9633215" cy="1015663"/>
          </a:xfrm>
          <a:prstGeom prst="rect">
            <a:avLst/>
          </a:prstGeom>
          <a:noFill/>
        </p:spPr>
        <p:txBody>
          <a:bodyPr wrap="square" rtlCol="0">
            <a:spAutoFit/>
          </a:bodyPr>
          <a:lstStyle/>
          <a:p>
            <a:pPr>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rPr>
              <a:t>【问题描述】</a:t>
            </a:r>
            <a:r>
              <a:rPr lang="zh-CN" altLang="en-US" sz="2000" dirty="0">
                <a:latin typeface="微软雅黑" panose="020B0503020204020204" pitchFamily="34" charset="-122"/>
                <a:ea typeface="微软雅黑" panose="020B0503020204020204" pitchFamily="34" charset="-122"/>
              </a:rPr>
              <a:t>一个笼子里装着若干只鸡和兔子，在上面数共有k个头，在下面数共有n只脚，请问笼子里有几只鸡几只兔子？</a:t>
            </a:r>
          </a:p>
        </p:txBody>
      </p:sp>
      <p:sp>
        <p:nvSpPr>
          <p:cNvPr id="15" name="文本框 14">
            <a:extLst>
              <a:ext uri="{FF2B5EF4-FFF2-40B4-BE49-F238E27FC236}">
                <a16:creationId xmlns:a16="http://schemas.microsoft.com/office/drawing/2014/main" id="{CC40AF70-D7D6-43E7-B6D1-93001DD4F19B}"/>
              </a:ext>
            </a:extLst>
          </p:cNvPr>
          <p:cNvSpPr txBox="1"/>
          <p:nvPr/>
        </p:nvSpPr>
        <p:spPr>
          <a:xfrm>
            <a:off x="1279392" y="2034361"/>
            <a:ext cx="9729034" cy="923330"/>
          </a:xfrm>
          <a:prstGeom prst="rect">
            <a:avLst/>
          </a:prstGeom>
          <a:noFill/>
        </p:spPr>
        <p:txBody>
          <a:bodyPr wrap="square" rtlCol="0">
            <a:spAutoFit/>
          </a:bodyPr>
          <a:lstStyle/>
          <a:p>
            <a:pPr>
              <a:lnSpc>
                <a:spcPct val="150000"/>
              </a:lnSpc>
            </a:pPr>
            <a:r>
              <a:rPr lang="en-US" altLang="zh-CN" b="1" dirty="0">
                <a:solidFill>
                  <a:srgbClr val="124ACD"/>
                </a:solidFill>
                <a:latin typeface="微软雅黑" panose="020B0503020204020204" pitchFamily="34" charset="-122"/>
                <a:ea typeface="微软雅黑" panose="020B0503020204020204" pitchFamily="34" charset="-122"/>
              </a:rPr>
              <a:t>【</a:t>
            </a:r>
            <a:r>
              <a:rPr lang="zh-CN" altLang="en-US" b="1" dirty="0">
                <a:solidFill>
                  <a:srgbClr val="124ACD"/>
                </a:solidFill>
                <a:latin typeface="微软雅黑" panose="020B0503020204020204" pitchFamily="34" charset="-122"/>
                <a:ea typeface="微软雅黑" panose="020B0503020204020204" pitchFamily="34" charset="-122"/>
              </a:rPr>
              <a:t>解法一</a:t>
            </a:r>
            <a:r>
              <a:rPr lang="en-US" altLang="zh-CN" b="1" dirty="0">
                <a:solidFill>
                  <a:srgbClr val="124ACD"/>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利用遍历法，将问题所有可能的解一个一个去尝试，即要尝试从</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只鸡到</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只鸡的所有情况。</a:t>
            </a:r>
          </a:p>
        </p:txBody>
      </p:sp>
      <p:sp>
        <p:nvSpPr>
          <p:cNvPr id="16" name="文本框 15">
            <a:extLst>
              <a:ext uri="{FF2B5EF4-FFF2-40B4-BE49-F238E27FC236}">
                <a16:creationId xmlns:a16="http://schemas.microsoft.com/office/drawing/2014/main" id="{895814F9-6143-4A85-934F-5672B08A30FC}"/>
              </a:ext>
            </a:extLst>
          </p:cNvPr>
          <p:cNvSpPr txBox="1"/>
          <p:nvPr/>
        </p:nvSpPr>
        <p:spPr>
          <a:xfrm>
            <a:off x="1278132" y="2995458"/>
            <a:ext cx="9730294" cy="923330"/>
          </a:xfrm>
          <a:prstGeom prst="rect">
            <a:avLst/>
          </a:prstGeom>
          <a:noFill/>
        </p:spPr>
        <p:txBody>
          <a:bodyPr wrap="square" rtlCol="0">
            <a:spAutoFit/>
          </a:bodyPr>
          <a:lstStyle/>
          <a:p>
            <a:pPr marL="285750" indent="-285750">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第一次试</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只鸡时，就有</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只兔子，并求得在该情况下的总脚数</a:t>
            </a:r>
            <a:r>
              <a:rPr lang="en-US" altLang="zh-CN" dirty="0">
                <a:latin typeface="微软雅黑" panose="020B0503020204020204" pitchFamily="34" charset="-122"/>
                <a:ea typeface="微软雅黑" panose="020B0503020204020204" pitchFamily="34" charset="-122"/>
              </a:rPr>
              <a:t>2*0+4*k</a:t>
            </a:r>
            <a:r>
              <a:rPr lang="zh-CN" altLang="en-US" dirty="0">
                <a:latin typeface="微软雅黑" panose="020B0503020204020204" pitchFamily="34" charset="-122"/>
                <a:ea typeface="微软雅黑" panose="020B0503020204020204" pitchFamily="34" charset="-122"/>
              </a:rPr>
              <a:t>，判断是不是与给出的总脚数</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相等，若不等则做第二次尝试；</a:t>
            </a:r>
          </a:p>
        </p:txBody>
      </p:sp>
      <p:sp>
        <p:nvSpPr>
          <p:cNvPr id="20" name="文本框 19">
            <a:extLst>
              <a:ext uri="{FF2B5EF4-FFF2-40B4-BE49-F238E27FC236}">
                <a16:creationId xmlns:a16="http://schemas.microsoft.com/office/drawing/2014/main" id="{B568B207-165E-40B3-A36D-0F6D6A237590}"/>
              </a:ext>
            </a:extLst>
          </p:cNvPr>
          <p:cNvSpPr txBox="1"/>
          <p:nvPr/>
        </p:nvSpPr>
        <p:spPr>
          <a:xfrm>
            <a:off x="1276871" y="3878516"/>
            <a:ext cx="9540464" cy="923330"/>
          </a:xfrm>
          <a:prstGeom prst="rect">
            <a:avLst/>
          </a:prstGeom>
          <a:noFill/>
        </p:spPr>
        <p:txBody>
          <a:bodyPr wrap="square" rtlCol="0">
            <a:spAutoFit/>
          </a:bodyPr>
          <a:lstStyle/>
          <a:p>
            <a:pPr marL="285750" indent="-285750">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第二次试有</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只鸡，</a:t>
            </a:r>
            <a:r>
              <a:rPr lang="en-US" altLang="zh-CN" dirty="0">
                <a:latin typeface="微软雅黑" panose="020B0503020204020204" pitchFamily="34" charset="-122"/>
                <a:ea typeface="微软雅黑" panose="020B0503020204020204" pitchFamily="34" charset="-122"/>
              </a:rPr>
              <a:t>k-1</a:t>
            </a:r>
            <a:r>
              <a:rPr lang="zh-CN" altLang="en-US" dirty="0">
                <a:latin typeface="微软雅黑" panose="020B0503020204020204" pitchFamily="34" charset="-122"/>
                <a:ea typeface="微软雅黑" panose="020B0503020204020204" pitchFamily="34" charset="-122"/>
              </a:rPr>
              <a:t>只兔子的情况，求得总脚数</a:t>
            </a:r>
            <a:r>
              <a:rPr lang="en-US" altLang="zh-CN" dirty="0">
                <a:latin typeface="微软雅黑" panose="020B0503020204020204" pitchFamily="34" charset="-122"/>
                <a:ea typeface="微软雅黑" panose="020B0503020204020204" pitchFamily="34" charset="-122"/>
              </a:rPr>
              <a:t>2*1+4*(k-1)</a:t>
            </a:r>
            <a:r>
              <a:rPr lang="zh-CN" altLang="en-US" dirty="0">
                <a:latin typeface="微软雅黑" panose="020B0503020204020204" pitchFamily="34" charset="-122"/>
                <a:ea typeface="微软雅黑" panose="020B0503020204020204" pitchFamily="34" charset="-122"/>
              </a:rPr>
              <a:t>并与给出的总脚数</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作比较，判断是否相等；</a:t>
            </a:r>
          </a:p>
        </p:txBody>
      </p:sp>
      <p:sp>
        <p:nvSpPr>
          <p:cNvPr id="21" name="文本框 20">
            <a:extLst>
              <a:ext uri="{FF2B5EF4-FFF2-40B4-BE49-F238E27FC236}">
                <a16:creationId xmlns:a16="http://schemas.microsoft.com/office/drawing/2014/main" id="{C397A8D4-56B8-444A-AFA6-B2464363246C}"/>
              </a:ext>
            </a:extLst>
          </p:cNvPr>
          <p:cNvSpPr txBox="1"/>
          <p:nvPr/>
        </p:nvSpPr>
        <p:spPr>
          <a:xfrm>
            <a:off x="1276871" y="4698738"/>
            <a:ext cx="9540464" cy="507831"/>
          </a:xfrm>
          <a:prstGeom prst="rect">
            <a:avLst/>
          </a:prstGeom>
          <a:noFill/>
        </p:spPr>
        <p:txBody>
          <a:bodyPr wrap="square" rtlCol="0">
            <a:spAutoFit/>
          </a:bodyPr>
          <a:lstStyle/>
          <a:p>
            <a:pPr marL="285750" indent="-285750">
              <a:lnSpc>
                <a:spcPct val="150000"/>
              </a:lnSpc>
              <a:buClr>
                <a:srgbClr val="FF0000"/>
              </a:buClr>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32404B91-2C3A-492C-96F9-B2464D036383}"/>
              </a:ext>
            </a:extLst>
          </p:cNvPr>
          <p:cNvSpPr txBox="1"/>
          <p:nvPr/>
        </p:nvSpPr>
        <p:spPr>
          <a:xfrm>
            <a:off x="1269593" y="5332178"/>
            <a:ext cx="9547742" cy="1338828"/>
          </a:xfrm>
          <a:prstGeom prst="rect">
            <a:avLst/>
          </a:prstGeom>
          <a:noFill/>
        </p:spPr>
        <p:txBody>
          <a:bodyPr wrap="square" rtlCol="0">
            <a:spAutoFit/>
          </a:bodyPr>
          <a:lstStyle/>
          <a:p>
            <a:pPr marL="285750" indent="-285750">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直到找到满足总脚数等于</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的情况，这表示求出了鸡和兔子的只数；或者鸡的只数超过了头的总数</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，但还没有找到总脚数等于</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的情况，这表示输入的总头数</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和总脚数</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不对，没有正确解。</a:t>
            </a:r>
          </a:p>
        </p:txBody>
      </p:sp>
    </p:spTree>
    <p:extLst>
      <p:ext uri="{BB962C8B-B14F-4D97-AF65-F5344CB8AC3E}">
        <p14:creationId xmlns:p14="http://schemas.microsoft.com/office/powerpoint/2010/main" val="62603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p:bldP spid="20" grpId="0"/>
      <p:bldP spid="21"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3ED735-5C0A-42AF-9DAE-6718620FAF5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1.1.2 </a:t>
            </a:r>
            <a:r>
              <a:rPr lang="zh-CN" altLang="en-US" sz="2800" b="1" dirty="0">
                <a:latin typeface="微软雅黑" panose="020B0503020204020204" pitchFamily="34" charset="-122"/>
                <a:ea typeface="微软雅黑" panose="020B0503020204020204" pitchFamily="34" charset="-122"/>
              </a:rPr>
              <a:t>解决鸡兔同笼问题的编程思维</a:t>
            </a:r>
          </a:p>
        </p:txBody>
      </p:sp>
      <p:sp>
        <p:nvSpPr>
          <p:cNvPr id="9" name="文本框 4">
            <a:extLst>
              <a:ext uri="{FF2B5EF4-FFF2-40B4-BE49-F238E27FC236}">
                <a16:creationId xmlns:a16="http://schemas.microsoft.com/office/drawing/2014/main" id="{A75FC7AB-73FC-4BC0-811C-79878C828098}"/>
              </a:ext>
            </a:extLst>
          </p:cNvPr>
          <p:cNvSpPr txBox="1"/>
          <p:nvPr/>
        </p:nvSpPr>
        <p:spPr>
          <a:xfrm>
            <a:off x="1422715" y="1972114"/>
            <a:ext cx="9918220" cy="3276780"/>
          </a:xfrm>
          <a:prstGeom prst="rect">
            <a:avLst/>
          </a:prstGeom>
          <a:solidFill>
            <a:schemeClr val="bg2"/>
          </a:solidFill>
          <a:ln w="9525" cap="flat" cmpd="sng">
            <a:solidFill>
              <a:srgbClr val="FFC000"/>
            </a:solidFill>
            <a:prstDash val="solid"/>
            <a:miter/>
            <a:headEnd type="none" w="med" len="med"/>
            <a:tailEnd type="none" w="med" len="med"/>
          </a:ln>
        </p:spPr>
        <p:txBody>
          <a:bodyPr wrap="square" upright="1">
            <a:noAutofit/>
          </a:bodyPr>
          <a:lstStyle/>
          <a:p>
            <a:pPr indent="267970" algn="just">
              <a:lnSpc>
                <a:spcPct val="150000"/>
              </a:lnSpc>
              <a:spcAft>
                <a:spcPts val="0"/>
              </a:spcAft>
            </a:pPr>
            <a:r>
              <a:rPr lang="en-US"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算法</a:t>
            </a:r>
            <a:r>
              <a:rPr lang="zh-CN"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：鸡兔同笼遍历法</a:t>
            </a:r>
            <a:r>
              <a:rPr lang="en-US"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&gt;</a:t>
            </a:r>
          </a:p>
          <a:p>
            <a:pPr marL="342900" indent="-342900" algn="just" fontAlgn="auto">
              <a:lnSpc>
                <a:spcPct val="150000"/>
              </a:lnSpc>
              <a:spcAft>
                <a:spcPts val="0"/>
              </a:spcAft>
              <a:buFont typeface="+mj-lt"/>
              <a:buAutoNum type="arabicPeriod"/>
            </a:pPr>
            <a:r>
              <a:rPr lang="en-US" kern="100" dirty="0" err="1">
                <a:effectLst/>
                <a:latin typeface="微软雅黑" panose="020B0503020204020204" pitchFamily="34" charset="-122"/>
                <a:ea typeface="微软雅黑" panose="020B0503020204020204" pitchFamily="34" charset="-122"/>
                <a:cs typeface="Times New Roman" panose="02020603050405020304" pitchFamily="18" charset="0"/>
              </a:rPr>
              <a:t>设鸡的只数为a</a:t>
            </a:r>
            <a:r>
              <a:rPr lang="en-US" kern="100" dirty="0">
                <a:effectLst/>
                <a:latin typeface="微软雅黑" panose="020B0503020204020204" pitchFamily="34" charset="-122"/>
                <a:ea typeface="微软雅黑" panose="020B0503020204020204" pitchFamily="34" charset="-122"/>
                <a:cs typeface="Times New Roman" panose="02020603050405020304" pitchFamily="18" charset="0"/>
              </a:rPr>
              <a:t>(第一次时a为0)，则兔子的只数k-a；</a:t>
            </a:r>
          </a:p>
          <a:p>
            <a:pPr marL="342900" indent="-342900" algn="just" fontAlgn="auto">
              <a:lnSpc>
                <a:spcPct val="150000"/>
              </a:lnSpc>
              <a:spcAft>
                <a:spcPts val="0"/>
              </a:spcAft>
              <a:buFont typeface="+mj-lt"/>
              <a:buAutoNum type="arabicPeriod"/>
            </a:pPr>
            <a:r>
              <a:rPr lang="en-US" kern="100" dirty="0" err="1">
                <a:effectLst/>
                <a:latin typeface="微软雅黑" panose="020B0503020204020204" pitchFamily="34" charset="-122"/>
                <a:ea typeface="微软雅黑" panose="020B0503020204020204" pitchFamily="34" charset="-122"/>
                <a:cs typeface="Times New Roman" panose="02020603050405020304" pitchFamily="18" charset="0"/>
              </a:rPr>
              <a:t>求得此情况下总脚数m</a:t>
            </a:r>
            <a:r>
              <a:rPr lang="en-US" kern="100" dirty="0">
                <a:effectLst/>
                <a:latin typeface="微软雅黑" panose="020B0503020204020204" pitchFamily="34" charset="-122"/>
                <a:ea typeface="微软雅黑" panose="020B0503020204020204" pitchFamily="34" charset="-122"/>
                <a:cs typeface="Times New Roman" panose="02020603050405020304" pitchFamily="18" charset="0"/>
              </a:rPr>
              <a:t> = a*2+(k-a)*4；</a:t>
            </a:r>
          </a:p>
          <a:p>
            <a:pPr marL="342900" indent="-342900" algn="just" fontAlgn="auto">
              <a:lnSpc>
                <a:spcPct val="150000"/>
              </a:lnSpc>
              <a:spcAft>
                <a:spcPts val="0"/>
              </a:spcAft>
              <a:buFont typeface="+mj-lt"/>
              <a:buAutoNum type="arabicPeriod"/>
            </a:pPr>
            <a:r>
              <a:rPr lang="en-US" kern="100" dirty="0" err="1">
                <a:effectLst/>
                <a:latin typeface="微软雅黑" panose="020B0503020204020204" pitchFamily="34" charset="-122"/>
                <a:ea typeface="微软雅黑" panose="020B0503020204020204" pitchFamily="34" charset="-122"/>
                <a:cs typeface="Times New Roman" panose="02020603050405020304" pitchFamily="18" charset="0"/>
              </a:rPr>
              <a:t>判断上面求得的总脚数m是否等于n。等于，则输出鸡的只数a，兔子只数k-a，结束程序；不等于，则鸡的只数增加一只，即a</a:t>
            </a:r>
            <a:r>
              <a:rPr lang="en-US" kern="100" dirty="0">
                <a:effectLst/>
                <a:latin typeface="微软雅黑" panose="020B0503020204020204" pitchFamily="34" charset="-122"/>
                <a:ea typeface="微软雅黑" panose="020B0503020204020204" pitchFamily="34" charset="-122"/>
                <a:cs typeface="Times New Roman" panose="02020603050405020304" pitchFamily="18" charset="0"/>
              </a:rPr>
              <a:t>=a+1</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fontAlgn="auto">
              <a:lnSpc>
                <a:spcPct val="150000"/>
              </a:lnSpc>
              <a:spcAft>
                <a:spcPts val="0"/>
              </a:spcAft>
              <a:buFont typeface="+mj-lt"/>
              <a:buAutoNum type="arabicPeriod"/>
            </a:pPr>
            <a:r>
              <a:rPr lang="en-US" kern="100" dirty="0" err="1">
                <a:effectLst/>
                <a:latin typeface="微软雅黑" panose="020B0503020204020204" pitchFamily="34" charset="-122"/>
                <a:ea typeface="微软雅黑" panose="020B0503020204020204" pitchFamily="34" charset="-122"/>
                <a:cs typeface="Times New Roman" panose="02020603050405020304" pitchFamily="18" charset="0"/>
              </a:rPr>
              <a:t>如果a</a:t>
            </a:r>
            <a:r>
              <a:rPr lang="en-US" kern="100" dirty="0">
                <a:effectLst/>
                <a:latin typeface="微软雅黑" panose="020B0503020204020204" pitchFamily="34" charset="-122"/>
                <a:ea typeface="微软雅黑" panose="020B0503020204020204" pitchFamily="34" charset="-122"/>
                <a:cs typeface="Times New Roman" panose="02020603050405020304" pitchFamily="18" charset="0"/>
              </a:rPr>
              <a:t>&lt;=k，重复步骤2-4；否则执行步骤5</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fontAlgn="auto">
              <a:lnSpc>
                <a:spcPct val="150000"/>
              </a:lnSpc>
              <a:spcAft>
                <a:spcPts val="0"/>
              </a:spcAft>
              <a:buFont typeface="+mj-lt"/>
              <a:buAutoNum type="arabicPeriod"/>
            </a:pPr>
            <a:r>
              <a:rPr lang="en-US" kern="100" dirty="0" err="1">
                <a:effectLst/>
                <a:latin typeface="微软雅黑" panose="020B0503020204020204" pitchFamily="34" charset="-122"/>
                <a:ea typeface="微软雅黑" panose="020B0503020204020204" pitchFamily="34" charset="-122"/>
                <a:cs typeface="Times New Roman" panose="02020603050405020304" pitchFamily="18" charset="0"/>
              </a:rPr>
              <a:t>如果鸡的只数一直增加到比k大，即a</a:t>
            </a:r>
            <a:r>
              <a:rPr lang="en-US" kern="100" dirty="0">
                <a:effectLst/>
                <a:latin typeface="微软雅黑" panose="020B0503020204020204" pitchFamily="34" charset="-122"/>
                <a:ea typeface="微软雅黑" panose="020B0503020204020204" pitchFamily="34" charset="-122"/>
                <a:cs typeface="Times New Roman" panose="02020603050405020304" pitchFamily="18" charset="0"/>
              </a:rPr>
              <a:t>&gt;k，则输出“没有结果！”，</a:t>
            </a:r>
            <a:r>
              <a:rPr lang="en-US" kern="100" dirty="0" err="1">
                <a:effectLst/>
                <a:latin typeface="微软雅黑" panose="020B0503020204020204" pitchFamily="34" charset="-122"/>
                <a:ea typeface="微软雅黑" panose="020B0503020204020204" pitchFamily="34" charset="-122"/>
                <a:cs typeface="Times New Roman" panose="02020603050405020304" pitchFamily="18" charset="0"/>
              </a:rPr>
              <a:t>结束程序</a:t>
            </a:r>
            <a:r>
              <a:rPr lang="en-US" kern="100" dirty="0">
                <a:effectLst/>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10" name="文本框 9">
            <a:extLst>
              <a:ext uri="{FF2B5EF4-FFF2-40B4-BE49-F238E27FC236}">
                <a16:creationId xmlns:a16="http://schemas.microsoft.com/office/drawing/2014/main" id="{FAB5FFD1-105F-432E-A71A-D46BAE43B128}"/>
              </a:ext>
            </a:extLst>
          </p:cNvPr>
          <p:cNvSpPr txBox="1"/>
          <p:nvPr/>
        </p:nvSpPr>
        <p:spPr>
          <a:xfrm>
            <a:off x="1422713" y="1278696"/>
            <a:ext cx="863568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解法一遍历求解鸡兔同笼问题的代码描述如下：</a:t>
            </a:r>
          </a:p>
        </p:txBody>
      </p:sp>
    </p:spTree>
    <p:extLst>
      <p:ext uri="{BB962C8B-B14F-4D97-AF65-F5344CB8AC3E}">
        <p14:creationId xmlns:p14="http://schemas.microsoft.com/office/powerpoint/2010/main" val="99177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AEC29F57-FC29-4A34-B221-75F1B6A4B299}"/>
              </a:ext>
            </a:extLst>
          </p:cNvPr>
          <p:cNvSpPr txBox="1">
            <a:spLocks/>
          </p:cNvSpPr>
          <p:nvPr/>
        </p:nvSpPr>
        <p:spPr>
          <a:xfrm>
            <a:off x="2278371" y="233182"/>
            <a:ext cx="7886700" cy="646810"/>
          </a:xfrm>
          <a:prstGeom prst="rect">
            <a:avLst/>
          </a:prstGeom>
        </p:spPr>
        <p:txBody>
          <a:bodyPr/>
          <a:lstStyle>
            <a:lvl1pPr algn="l" rtl="0" fontAlgn="base">
              <a:lnSpc>
                <a:spcPct val="90000"/>
              </a:lnSpc>
              <a:spcBef>
                <a:spcPct val="0"/>
              </a:spcBef>
              <a:spcAft>
                <a:spcPct val="0"/>
              </a:spcAft>
              <a:defRPr kumimoji="1" sz="4400" kern="1200">
                <a:solidFill>
                  <a:schemeClr val="tx1"/>
                </a:solidFill>
                <a:latin typeface="+mj-lt"/>
                <a:ea typeface="+mj-ea"/>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pPr algn="ctr"/>
            <a:r>
              <a:rPr lang="zh-CN" altLang="en-US" sz="2800" b="1" dirty="0">
                <a:latin typeface="微软雅黑" panose="020B0503020204020204" pitchFamily="34" charset="-122"/>
                <a:ea typeface="微软雅黑" panose="020B0503020204020204" pitchFamily="34" charset="-122"/>
                <a:cs typeface="+mn-cs"/>
              </a:rPr>
              <a:t>教材及参考书</a:t>
            </a:r>
          </a:p>
        </p:txBody>
      </p:sp>
      <p:sp>
        <p:nvSpPr>
          <p:cNvPr id="2" name="文本框 1"/>
          <p:cNvSpPr txBox="1"/>
          <p:nvPr/>
        </p:nvSpPr>
        <p:spPr>
          <a:xfrm>
            <a:off x="6717323" y="1249627"/>
            <a:ext cx="3692770" cy="369332"/>
          </a:xfrm>
          <a:prstGeom prst="rect">
            <a:avLst/>
          </a:prstGeom>
          <a:noFill/>
        </p:spPr>
        <p:txBody>
          <a:bodyPr wrap="squar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教材：</a:t>
            </a:r>
            <a:endParaRPr lang="en-US" altLang="zh-CN" b="1" dirty="0">
              <a:solidFill>
                <a:srgbClr val="0070C0"/>
              </a:solidFill>
              <a:latin typeface="微软雅黑" panose="020B0503020204020204" pitchFamily="34" charset="-122"/>
              <a:ea typeface="微软雅黑" panose="020B0503020204020204" pitchFamily="34" charset="-122"/>
            </a:endParaRPr>
          </a:p>
        </p:txBody>
      </p:sp>
      <p:sp>
        <p:nvSpPr>
          <p:cNvPr id="5" name="Text Box 6"/>
          <p:cNvSpPr txBox="1">
            <a:spLocks noChangeArrowheads="1"/>
          </p:cNvSpPr>
          <p:nvPr/>
        </p:nvSpPr>
        <p:spPr bwMode="auto">
          <a:xfrm>
            <a:off x="7009863" y="1241303"/>
            <a:ext cx="37202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95000"/>
              </a:lnSpc>
              <a:spcBef>
                <a:spcPct val="20000"/>
              </a:spcBef>
              <a:buChar char="•"/>
              <a:defRPr sz="2400">
                <a:solidFill>
                  <a:schemeClr val="tx1"/>
                </a:solidFill>
                <a:latin typeface="Times" pitchFamily="18" charset="0"/>
              </a:defRPr>
            </a:lvl1pPr>
            <a:lvl2pPr marL="742950" indent="-285750" eaLnBrk="0" hangingPunct="0">
              <a:lnSpc>
                <a:spcPct val="90000"/>
              </a:lnSpc>
              <a:spcBef>
                <a:spcPct val="20000"/>
              </a:spcBef>
              <a:buClr>
                <a:schemeClr val="accent2"/>
              </a:buClr>
              <a:buBlip>
                <a:blip r:embed="rId3"/>
              </a:buBlip>
              <a:defRPr sz="2200">
                <a:solidFill>
                  <a:schemeClr val="tx1"/>
                </a:solidFill>
                <a:latin typeface="Times" pitchFamily="18" charset="0"/>
              </a:defRPr>
            </a:lvl2pPr>
            <a:lvl3pPr marL="1143000" indent="-228600" eaLnBrk="0" hangingPunct="0">
              <a:lnSpc>
                <a:spcPct val="90000"/>
              </a:lnSpc>
              <a:spcBef>
                <a:spcPct val="20000"/>
              </a:spcBef>
              <a:buBlip>
                <a:blip r:embed="rId4"/>
              </a:buBlip>
              <a:defRPr sz="2000">
                <a:solidFill>
                  <a:schemeClr val="tx1"/>
                </a:solidFill>
                <a:latin typeface="Times" pitchFamily="18" charset="0"/>
              </a:defRPr>
            </a:lvl3pPr>
            <a:lvl4pPr marL="1600200" indent="-228600" eaLnBrk="0" hangingPunct="0">
              <a:lnSpc>
                <a:spcPct val="90000"/>
              </a:lnSpc>
              <a:spcBef>
                <a:spcPct val="20000"/>
              </a:spcBef>
              <a:buClr>
                <a:srgbClr val="C60000"/>
              </a:buClr>
              <a:buFont typeface="Wingdings" panose="05000000000000000000" pitchFamily="2" charset="2"/>
              <a:buChar char="§"/>
              <a:defRPr sz="2000">
                <a:solidFill>
                  <a:schemeClr val="tx1"/>
                </a:solidFill>
                <a:latin typeface="Times" pitchFamily="18" charset="0"/>
              </a:defRPr>
            </a:lvl4pPr>
            <a:lvl5pPr marL="2057400" indent="-228600" eaLnBrk="0" hangingPunct="0">
              <a:lnSpc>
                <a:spcPct val="90000"/>
              </a:lnSpc>
              <a:spcBef>
                <a:spcPct val="20000"/>
              </a:spcBef>
              <a:buChar char="»"/>
              <a:defRPr sz="2000">
                <a:solidFill>
                  <a:schemeClr val="tx1"/>
                </a:solidFill>
                <a:latin typeface="Times" pitchFamily="18" charset="0"/>
              </a:defRPr>
            </a:lvl5pPr>
            <a:lvl6pPr marL="2514600" indent="-228600" eaLnBrk="0" fontAlgn="base" hangingPunct="0">
              <a:lnSpc>
                <a:spcPct val="90000"/>
              </a:lnSpc>
              <a:spcBef>
                <a:spcPct val="20000"/>
              </a:spcBef>
              <a:spcAft>
                <a:spcPct val="0"/>
              </a:spcAft>
              <a:buChar char="»"/>
              <a:defRPr sz="2000">
                <a:solidFill>
                  <a:schemeClr val="tx1"/>
                </a:solidFill>
                <a:latin typeface="Times" pitchFamily="18" charset="0"/>
              </a:defRPr>
            </a:lvl6pPr>
            <a:lvl7pPr marL="2971800" indent="-228600" eaLnBrk="0" fontAlgn="base" hangingPunct="0">
              <a:lnSpc>
                <a:spcPct val="90000"/>
              </a:lnSpc>
              <a:spcBef>
                <a:spcPct val="20000"/>
              </a:spcBef>
              <a:spcAft>
                <a:spcPct val="0"/>
              </a:spcAft>
              <a:buChar char="»"/>
              <a:defRPr sz="2000">
                <a:solidFill>
                  <a:schemeClr val="tx1"/>
                </a:solidFill>
                <a:latin typeface="Times" pitchFamily="18" charset="0"/>
              </a:defRPr>
            </a:lvl7pPr>
            <a:lvl8pPr marL="3429000" indent="-228600" eaLnBrk="0" fontAlgn="base" hangingPunct="0">
              <a:lnSpc>
                <a:spcPct val="90000"/>
              </a:lnSpc>
              <a:spcBef>
                <a:spcPct val="20000"/>
              </a:spcBef>
              <a:spcAft>
                <a:spcPct val="0"/>
              </a:spcAft>
              <a:buChar char="»"/>
              <a:defRPr sz="2000">
                <a:solidFill>
                  <a:schemeClr val="tx1"/>
                </a:solidFill>
                <a:latin typeface="Times" pitchFamily="18" charset="0"/>
              </a:defRPr>
            </a:lvl8pPr>
            <a:lvl9pPr marL="3886200" indent="-228600" eaLnBrk="0" fontAlgn="base" hangingPunct="0">
              <a:lnSpc>
                <a:spcPct val="90000"/>
              </a:lnSpc>
              <a:spcBef>
                <a:spcPct val="20000"/>
              </a:spcBef>
              <a:spcAft>
                <a:spcPct val="0"/>
              </a:spcAft>
              <a:buChar char="»"/>
              <a:defRPr sz="2000">
                <a:solidFill>
                  <a:schemeClr val="tx1"/>
                </a:solidFill>
                <a:latin typeface="Times" pitchFamily="18" charset="0"/>
              </a:defRPr>
            </a:lvl9pPr>
          </a:lstStyle>
          <a:p>
            <a:pPr algn="ctr" eaLnBrk="1" hangingPunct="1">
              <a:lnSpc>
                <a:spcPct val="100000"/>
              </a:lnSpc>
              <a:spcBef>
                <a:spcPct val="50000"/>
              </a:spcBef>
              <a:buFontTx/>
              <a:buNone/>
            </a:pPr>
            <a:r>
              <a:rPr lang="zh-CN" altLang="en-US" sz="1800" b="1" dirty="0">
                <a:solidFill>
                  <a:srgbClr val="FF0000"/>
                </a:solidFill>
                <a:latin typeface="微软雅黑" panose="020B0503020204020204" pitchFamily="34" charset="-122"/>
                <a:ea typeface="微软雅黑" panose="020B0503020204020204" pitchFamily="34" charset="-122"/>
              </a:rPr>
              <a:t>编程导论</a:t>
            </a:r>
            <a:r>
              <a:rPr lang="en-US" altLang="zh-CN" sz="1800" b="1" dirty="0">
                <a:solidFill>
                  <a:srgbClr val="FF0000"/>
                </a:solidFill>
                <a:latin typeface="微软雅黑" panose="020B0503020204020204" pitchFamily="34" charset="-122"/>
                <a:ea typeface="微软雅黑" panose="020B0503020204020204" pitchFamily="34" charset="-122"/>
              </a:rPr>
              <a:t>-</a:t>
            </a:r>
            <a:r>
              <a:rPr lang="zh-CN" altLang="en-US" sz="1800" b="1" dirty="0">
                <a:solidFill>
                  <a:srgbClr val="FF0000"/>
                </a:solidFill>
                <a:latin typeface="微软雅黑" panose="020B0503020204020204" pitchFamily="34" charset="-122"/>
                <a:ea typeface="微软雅黑" panose="020B0503020204020204" pitchFamily="34" charset="-122"/>
              </a:rPr>
              <a:t>以</a:t>
            </a:r>
            <a:r>
              <a:rPr lang="en-US" altLang="zh-CN" sz="1800" b="1" dirty="0">
                <a:solidFill>
                  <a:srgbClr val="FF0000"/>
                </a:solidFill>
                <a:latin typeface="微软雅黑" panose="020B0503020204020204" pitchFamily="34" charset="-122"/>
                <a:ea typeface="微软雅黑" panose="020B0503020204020204" pitchFamily="34" charset="-122"/>
              </a:rPr>
              <a:t>Python</a:t>
            </a:r>
            <a:r>
              <a:rPr lang="zh-CN" altLang="en-US" sz="1800" b="1" dirty="0">
                <a:solidFill>
                  <a:srgbClr val="FF0000"/>
                </a:solidFill>
                <a:latin typeface="微软雅黑" panose="020B0503020204020204" pitchFamily="34" charset="-122"/>
                <a:ea typeface="微软雅黑" panose="020B0503020204020204" pitchFamily="34" charset="-122"/>
              </a:rPr>
              <a:t>为舟</a:t>
            </a:r>
          </a:p>
        </p:txBody>
      </p:sp>
      <p:sp>
        <p:nvSpPr>
          <p:cNvPr id="3" name="矩形 2"/>
          <p:cNvSpPr/>
          <p:nvPr/>
        </p:nvSpPr>
        <p:spPr>
          <a:xfrm>
            <a:off x="7209377" y="1830904"/>
            <a:ext cx="3520754" cy="2585323"/>
          </a:xfrm>
          <a:prstGeom prst="rect">
            <a:avLst/>
          </a:prstGeom>
        </p:spPr>
        <p:txBody>
          <a:bodyPr wrap="square">
            <a:spAutoFit/>
          </a:bodyPr>
          <a:lstStyle/>
          <a:p>
            <a:pPr eaLnBrk="1" hangingPunct="1">
              <a:lnSpc>
                <a:spcPct val="100000"/>
              </a:lnSpc>
              <a:spcBef>
                <a:spcPct val="50000"/>
              </a:spcBef>
              <a:buFontTx/>
              <a:buNone/>
            </a:pPr>
            <a:r>
              <a:rPr lang="zh-CN" altLang="en-US" dirty="0">
                <a:latin typeface="微软雅黑" panose="020B0503020204020204" pitchFamily="34" charset="-122"/>
                <a:ea typeface="微软雅黑" panose="020B0503020204020204" pitchFamily="34" charset="-122"/>
              </a:rPr>
              <a:t>作者：</a:t>
            </a:r>
            <a:endParaRPr lang="en-US" altLang="zh-CN" dirty="0">
              <a:latin typeface="微软雅黑" panose="020B0503020204020204" pitchFamily="34" charset="-122"/>
              <a:ea typeface="微软雅黑" panose="020B0503020204020204" pitchFamily="34" charset="-122"/>
            </a:endParaRPr>
          </a:p>
          <a:p>
            <a:pPr algn="ctr" eaLnBrk="1" hangingPunct="1">
              <a:lnSpc>
                <a:spcPct val="100000"/>
              </a:lnSpc>
              <a:spcBef>
                <a:spcPct val="50000"/>
              </a:spcBef>
              <a:buFontTx/>
              <a:buNone/>
            </a:pPr>
            <a:r>
              <a:rPr lang="en-US" altLang="zh-CN" b="1" dirty="0">
                <a:solidFill>
                  <a:srgbClr val="FF0000"/>
                </a:solidFill>
                <a:latin typeface="微软雅黑" panose="020B0503020204020204" pitchFamily="34" charset="-122"/>
                <a:ea typeface="微软雅黑" panose="020B0503020204020204" pitchFamily="34" charset="-122"/>
              </a:rPr>
              <a:t>沙</a:t>
            </a:r>
            <a:r>
              <a:rPr lang="zh-CN" altLang="en-US" b="1" dirty="0">
                <a:solidFill>
                  <a:srgbClr val="FF0000"/>
                </a:solidFill>
                <a:latin typeface="微软雅黑" panose="020B0503020204020204" pitchFamily="34" charset="-122"/>
                <a:ea typeface="微软雅黑" panose="020B0503020204020204" pitchFamily="34" charset="-122"/>
              </a:rPr>
              <a:t>行勉教授 </a:t>
            </a:r>
            <a:r>
              <a:rPr lang="en-US" altLang="zh-CN" b="1" dirty="0">
                <a:solidFill>
                  <a:srgbClr val="FF0000"/>
                </a:solidFill>
                <a:latin typeface="微软雅黑" panose="020B0503020204020204" pitchFamily="34" charset="-122"/>
                <a:ea typeface="微软雅黑" panose="020B0503020204020204" pitchFamily="34" charset="-122"/>
              </a:rPr>
              <a:t>(</a:t>
            </a:r>
            <a:r>
              <a:rPr lang="en-US" altLang="en-US" b="1" dirty="0">
                <a:solidFill>
                  <a:srgbClr val="FF0000"/>
                </a:solidFill>
                <a:latin typeface="微软雅黑" panose="020B0503020204020204" pitchFamily="34" charset="-122"/>
                <a:ea typeface="微软雅黑" panose="020B0503020204020204" pitchFamily="34" charset="-122"/>
              </a:rPr>
              <a:t>Edwin </a:t>
            </a:r>
            <a:r>
              <a:rPr lang="en-US" altLang="en-US" b="1" dirty="0" err="1">
                <a:solidFill>
                  <a:srgbClr val="FF0000"/>
                </a:solidFill>
                <a:latin typeface="微软雅黑" panose="020B0503020204020204" pitchFamily="34" charset="-122"/>
                <a:ea typeface="微软雅黑" panose="020B0503020204020204" pitchFamily="34" charset="-122"/>
              </a:rPr>
              <a:t>Sha</a:t>
            </a:r>
            <a:r>
              <a:rPr lang="en-US" altLang="en-US" b="1" dirty="0">
                <a:solidFill>
                  <a:srgbClr val="FF0000"/>
                </a:solidFill>
                <a:latin typeface="微软雅黑" panose="020B0503020204020204" pitchFamily="34" charset="-122"/>
                <a:ea typeface="微软雅黑" panose="020B0503020204020204" pitchFamily="34" charset="-122"/>
              </a:rPr>
              <a:t>)</a:t>
            </a:r>
          </a:p>
          <a:p>
            <a:pPr algn="ctr" eaLnBrk="1" hangingPunct="1">
              <a:lnSpc>
                <a:spcPct val="100000"/>
              </a:lnSpc>
              <a:spcBef>
                <a:spcPct val="50000"/>
              </a:spcBef>
              <a:buFontTx/>
              <a:buNone/>
            </a:pPr>
            <a:r>
              <a:rPr lang="zh-CN" altLang="en-US" dirty="0">
                <a:latin typeface="微软雅黑" panose="020B0503020204020204" pitchFamily="34" charset="-122"/>
                <a:ea typeface="微软雅黑" panose="020B0503020204020204" pitchFamily="34" charset="-122"/>
              </a:rPr>
              <a:t>国家千人计划特聘专家</a:t>
            </a:r>
            <a:endParaRPr lang="en-US" altLang="zh-CN" dirty="0">
              <a:latin typeface="微软雅黑" panose="020B0503020204020204" pitchFamily="34" charset="-122"/>
              <a:ea typeface="微软雅黑" panose="020B0503020204020204" pitchFamily="34" charset="-122"/>
            </a:endParaRPr>
          </a:p>
          <a:p>
            <a:pPr algn="ctr" eaLnBrk="1" hangingPunct="1">
              <a:lnSpc>
                <a:spcPct val="100000"/>
              </a:lnSpc>
              <a:spcBef>
                <a:spcPct val="50000"/>
              </a:spcBef>
              <a:buFontTx/>
              <a:buNone/>
            </a:pPr>
            <a:r>
              <a:rPr lang="zh-CN" altLang="en-US" dirty="0">
                <a:latin typeface="微软雅黑" panose="020B0503020204020204" pitchFamily="34" charset="-122"/>
                <a:ea typeface="微软雅黑" panose="020B0503020204020204" pitchFamily="34" charset="-122"/>
              </a:rPr>
              <a:t>长江学者讲座教授</a:t>
            </a:r>
            <a:endParaRPr lang="en-US" altLang="zh-CN" dirty="0">
              <a:latin typeface="微软雅黑" panose="020B0503020204020204" pitchFamily="34" charset="-122"/>
              <a:ea typeface="微软雅黑" panose="020B0503020204020204" pitchFamily="34" charset="-122"/>
            </a:endParaRPr>
          </a:p>
          <a:p>
            <a:pPr algn="ctr" eaLnBrk="1" hangingPunct="1">
              <a:lnSpc>
                <a:spcPct val="100000"/>
              </a:lnSpc>
              <a:spcBef>
                <a:spcPct val="50000"/>
              </a:spcBef>
              <a:buFontTx/>
              <a:buNone/>
            </a:pPr>
            <a:r>
              <a:rPr lang="zh-CN" altLang="en-US" dirty="0">
                <a:latin typeface="微软雅黑" panose="020B0503020204020204" pitchFamily="34" charset="-122"/>
                <a:ea typeface="微软雅黑" panose="020B0503020204020204" pitchFamily="34" charset="-122"/>
              </a:rPr>
              <a:t>华东师范大学终身特聘教授</a:t>
            </a:r>
            <a:br>
              <a:rPr lang="en-US" altLang="en-US" dirty="0">
                <a:latin typeface="微软雅黑" panose="020B0503020204020204" pitchFamily="34" charset="-122"/>
                <a:ea typeface="微软雅黑" panose="020B0503020204020204" pitchFamily="34" charset="-122"/>
              </a:rPr>
            </a:br>
            <a:br>
              <a:rPr lang="zh-CN" altLang="en-US"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rotWithShape="1">
          <a:blip r:embed="rId5"/>
          <a:srcRect b="1578"/>
          <a:stretch/>
        </p:blipFill>
        <p:spPr>
          <a:xfrm>
            <a:off x="1931008" y="1064236"/>
            <a:ext cx="3781425" cy="5277949"/>
          </a:xfrm>
          <a:prstGeom prst="rect">
            <a:avLst/>
          </a:prstGeom>
          <a:ln>
            <a:solidFill>
              <a:schemeClr val="accent1"/>
            </a:solidFill>
          </a:ln>
        </p:spPr>
      </p:pic>
      <p:sp>
        <p:nvSpPr>
          <p:cNvPr id="8" name="文本框 7"/>
          <p:cNvSpPr txBox="1"/>
          <p:nvPr/>
        </p:nvSpPr>
        <p:spPr>
          <a:xfrm>
            <a:off x="6717322" y="4794584"/>
            <a:ext cx="4900247" cy="1289905"/>
          </a:xfrm>
          <a:prstGeom prst="rect">
            <a:avLst/>
          </a:prstGeom>
          <a:noFill/>
        </p:spPr>
        <p:txBody>
          <a:bodyPr wrap="square" rtlCol="0">
            <a:spAutoFit/>
          </a:bodyPr>
          <a:lstStyle/>
          <a:p>
            <a:pPr>
              <a:lnSpc>
                <a:spcPct val="150000"/>
              </a:lnSpc>
            </a:pPr>
            <a:r>
              <a:rPr lang="zh-CN" altLang="en-US" b="1" dirty="0">
                <a:solidFill>
                  <a:srgbClr val="0070C0"/>
                </a:solidFill>
                <a:latin typeface="微软雅黑" panose="020B0503020204020204" pitchFamily="34" charset="-122"/>
                <a:ea typeface="微软雅黑" panose="020B0503020204020204" pitchFamily="34" charset="-122"/>
              </a:rPr>
              <a:t>参考书：</a:t>
            </a:r>
            <a:br>
              <a:rPr lang="en-US" altLang="zh-CN" b="1" dirty="0">
                <a:solidFill>
                  <a:srgbClr val="0070C0"/>
                </a:solidFill>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1. Python </a:t>
            </a:r>
            <a:r>
              <a:rPr lang="zh-CN" altLang="en-US" dirty="0">
                <a:latin typeface="微软雅黑" panose="020B0503020204020204" pitchFamily="34" charset="-122"/>
                <a:ea typeface="微软雅黑" panose="020B0503020204020204" pitchFamily="34" charset="-122"/>
              </a:rPr>
              <a:t>编程导论  </a:t>
            </a:r>
            <a:r>
              <a:rPr lang="en-US" altLang="zh-CN" dirty="0">
                <a:latin typeface="微软雅黑" panose="020B0503020204020204" pitchFamily="34" charset="-122"/>
                <a:ea typeface="微软雅黑" panose="020B0503020204020204" pitchFamily="34" charset="-122"/>
              </a:rPr>
              <a:t>John </a:t>
            </a:r>
            <a:r>
              <a:rPr lang="en-US" altLang="zh-CN" dirty="0" err="1">
                <a:latin typeface="微软雅黑" panose="020B0503020204020204" pitchFamily="34" charset="-122"/>
                <a:ea typeface="微软雅黑" panose="020B0503020204020204" pitchFamily="34" charset="-122"/>
              </a:rPr>
              <a:t>V.Guttag</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著</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Python </a:t>
            </a:r>
            <a:r>
              <a:rPr lang="zh-CN" altLang="en-US" dirty="0">
                <a:latin typeface="微软雅黑" panose="020B0503020204020204" pitchFamily="34" charset="-122"/>
                <a:ea typeface="微软雅黑" panose="020B0503020204020204" pitchFamily="34" charset="-122"/>
              </a:rPr>
              <a:t>可以是这样学  董付国  著</a:t>
            </a:r>
          </a:p>
        </p:txBody>
      </p:sp>
    </p:spTree>
    <p:extLst>
      <p:ext uri="{BB962C8B-B14F-4D97-AF65-F5344CB8AC3E}">
        <p14:creationId xmlns:p14="http://schemas.microsoft.com/office/powerpoint/2010/main" val="2506633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3ED735-5C0A-42AF-9DAE-6718620FAF5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t>1.1.2 </a:t>
            </a:r>
            <a:r>
              <a:rPr lang="zh-CN" altLang="en-US" sz="2800" b="1" dirty="0"/>
              <a:t>解决鸡兔同笼问题的编程思维</a:t>
            </a:r>
          </a:p>
        </p:txBody>
      </p:sp>
      <p:sp>
        <p:nvSpPr>
          <p:cNvPr id="5" name="文本框 4">
            <a:extLst>
              <a:ext uri="{FF2B5EF4-FFF2-40B4-BE49-F238E27FC236}">
                <a16:creationId xmlns:a16="http://schemas.microsoft.com/office/drawing/2014/main" id="{108D4288-2907-4E0F-8A3B-60EC8CF9C790}"/>
              </a:ext>
            </a:extLst>
          </p:cNvPr>
          <p:cNvSpPr txBox="1"/>
          <p:nvPr/>
        </p:nvSpPr>
        <p:spPr>
          <a:xfrm>
            <a:off x="1183868" y="1433075"/>
            <a:ext cx="9336077" cy="1015663"/>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rPr>
              <a:t>有输入和输出。</a:t>
            </a:r>
            <a:r>
              <a:rPr lang="zh-CN" altLang="en-US" sz="2000" dirty="0">
                <a:latin typeface="微软雅黑" panose="020B0503020204020204" pitchFamily="34" charset="-122"/>
                <a:ea typeface="微软雅黑" panose="020B0503020204020204" pitchFamily="34" charset="-122"/>
              </a:rPr>
              <a:t>满足，输入为鸡和兔的头的总数以及脚的总数，输出是鸡的只数以及兔子的只数，当没有结果时，输出提示性语句“没有结果！”。</a:t>
            </a:r>
          </a:p>
        </p:txBody>
      </p:sp>
      <p:sp>
        <p:nvSpPr>
          <p:cNvPr id="6" name="文本框 5">
            <a:extLst>
              <a:ext uri="{FF2B5EF4-FFF2-40B4-BE49-F238E27FC236}">
                <a16:creationId xmlns:a16="http://schemas.microsoft.com/office/drawing/2014/main" id="{011AFCD5-F661-4044-9395-ADB0D1D22CC4}"/>
              </a:ext>
            </a:extLst>
          </p:cNvPr>
          <p:cNvSpPr txBox="1"/>
          <p:nvPr/>
        </p:nvSpPr>
        <p:spPr>
          <a:xfrm>
            <a:off x="1183869" y="842062"/>
            <a:ext cx="9336077" cy="553998"/>
          </a:xfrm>
          <a:prstGeom prst="rect">
            <a:avLst/>
          </a:prstGeom>
          <a:noFill/>
        </p:spPr>
        <p:txBody>
          <a:bodyPr wrap="square" rtlCol="0">
            <a:spAutoFit/>
          </a:bodyPr>
          <a:lstStyle/>
          <a:p>
            <a:pPr algn="just">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rPr>
              <a:t>验证上述算法是否满足程序的基本属性：</a:t>
            </a:r>
          </a:p>
        </p:txBody>
      </p:sp>
      <p:sp>
        <p:nvSpPr>
          <p:cNvPr id="7" name="文本框 6">
            <a:extLst>
              <a:ext uri="{FF2B5EF4-FFF2-40B4-BE49-F238E27FC236}">
                <a16:creationId xmlns:a16="http://schemas.microsoft.com/office/drawing/2014/main" id="{AD938CD0-FA38-4D38-A359-63C98ACBE02F}"/>
              </a:ext>
            </a:extLst>
          </p:cNvPr>
          <p:cNvSpPr txBox="1"/>
          <p:nvPr/>
        </p:nvSpPr>
        <p:spPr>
          <a:xfrm>
            <a:off x="1183867" y="2499815"/>
            <a:ext cx="9336077" cy="553998"/>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rPr>
              <a:t>解决的是一类问题。</a:t>
            </a:r>
            <a:r>
              <a:rPr lang="zh-CN" altLang="en-US" sz="2000" dirty="0">
                <a:latin typeface="微软雅黑" panose="020B0503020204020204" pitchFamily="34" charset="-122"/>
                <a:ea typeface="微软雅黑" panose="020B0503020204020204" pitchFamily="34" charset="-122"/>
              </a:rPr>
              <a:t>满足，用上述算法可以解决任意输入的鸡兔同笼问题。</a:t>
            </a:r>
          </a:p>
        </p:txBody>
      </p:sp>
      <p:sp>
        <p:nvSpPr>
          <p:cNvPr id="11" name="文本框 10">
            <a:extLst>
              <a:ext uri="{FF2B5EF4-FFF2-40B4-BE49-F238E27FC236}">
                <a16:creationId xmlns:a16="http://schemas.microsoft.com/office/drawing/2014/main" id="{ABF9AA66-78C3-48A8-AB73-A06B507E63CC}"/>
              </a:ext>
            </a:extLst>
          </p:cNvPr>
          <p:cNvSpPr txBox="1"/>
          <p:nvPr/>
        </p:nvSpPr>
        <p:spPr>
          <a:xfrm>
            <a:off x="1183866" y="3202881"/>
            <a:ext cx="9336077" cy="1477328"/>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rPr>
              <a:t>面面俱到。</a:t>
            </a:r>
            <a:r>
              <a:rPr lang="zh-CN" altLang="en-US" sz="2000" dirty="0">
                <a:latin typeface="微软雅黑" panose="020B0503020204020204" pitchFamily="34" charset="-122"/>
                <a:ea typeface="微软雅黑" panose="020B0503020204020204" pitchFamily="34" charset="-122"/>
              </a:rPr>
              <a:t>满足，鸡兔同笼问题需满足一下实际情况：</a:t>
            </a:r>
          </a:p>
          <a:p>
            <a:pPr algn="just">
              <a:lnSpc>
                <a:spcPct val="150000"/>
              </a:lnSpc>
              <a:buClr>
                <a:srgbClr val="FF0000"/>
              </a:buClr>
            </a:pPr>
            <a:r>
              <a:rPr lang="zh-CN" altLang="en-US" sz="2000" dirty="0">
                <a:latin typeface="微软雅黑" panose="020B0503020204020204" pitchFamily="34" charset="-122"/>
                <a:ea typeface="微软雅黑" panose="020B0503020204020204" pitchFamily="34" charset="-122"/>
              </a:rPr>
              <a:t>     (1) 脚和头的个数必须是0或正整数,脚的个数必须是偶数；</a:t>
            </a:r>
          </a:p>
          <a:p>
            <a:pPr algn="just">
              <a:lnSpc>
                <a:spcPct val="150000"/>
              </a:lnSpc>
              <a:buClr>
                <a:srgbClr val="FF0000"/>
              </a:buClr>
            </a:pPr>
            <a:r>
              <a:rPr lang="zh-CN" altLang="en-US" sz="2000" dirty="0">
                <a:latin typeface="微软雅黑" panose="020B0503020204020204" pitchFamily="34" charset="-122"/>
                <a:ea typeface="微软雅黑" panose="020B0503020204020204" pitchFamily="34" charset="-122"/>
              </a:rPr>
              <a:t>     (2) 鸡和兔子求出来的个数必须是正整数或0。</a:t>
            </a:r>
            <a:endParaRPr lang="en-US" altLang="zh-CN" sz="20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AD9625D9-DC74-4E80-AC74-3DA7B06BE6B3}"/>
              </a:ext>
            </a:extLst>
          </p:cNvPr>
          <p:cNvSpPr txBox="1"/>
          <p:nvPr/>
        </p:nvSpPr>
        <p:spPr>
          <a:xfrm>
            <a:off x="1117754" y="4675749"/>
            <a:ext cx="9468300" cy="1938992"/>
          </a:xfrm>
          <a:prstGeom prst="rect">
            <a:avLst/>
          </a:prstGeom>
          <a:noFill/>
        </p:spPr>
        <p:txBody>
          <a:bodyPr wrap="square" rtlCol="0">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        因此我们在求解问题之前要判断输入是否符合如上所有实际情况，只要有一点不符合就要输出“没有结果！”并结束程序，避免做不必要的计算。当然程序运行到最后，鸡的只数都超过头的总数了，这表示没有找到解，最终也只能输出“没有结果！”并结束程序。</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0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3ED735-5C0A-42AF-9DAE-6718620FAF5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t>1.1.2 </a:t>
            </a:r>
            <a:r>
              <a:rPr lang="zh-CN" altLang="en-US" sz="2800" b="1" dirty="0"/>
              <a:t>解决鸡兔同笼问题的编程思维</a:t>
            </a:r>
          </a:p>
        </p:txBody>
      </p:sp>
      <p:sp>
        <p:nvSpPr>
          <p:cNvPr id="8" name="文本框 7">
            <a:extLst>
              <a:ext uri="{FF2B5EF4-FFF2-40B4-BE49-F238E27FC236}">
                <a16:creationId xmlns:a16="http://schemas.microsoft.com/office/drawing/2014/main" id="{5216D25A-E44F-442E-AB6A-F3D8F6CCDFEA}"/>
              </a:ext>
            </a:extLst>
          </p:cNvPr>
          <p:cNvSpPr txBox="1"/>
          <p:nvPr/>
        </p:nvSpPr>
        <p:spPr>
          <a:xfrm>
            <a:off x="1343580" y="1048613"/>
            <a:ext cx="9305577" cy="1015663"/>
          </a:xfrm>
          <a:prstGeom prst="rect">
            <a:avLst/>
          </a:prstGeom>
          <a:noFill/>
        </p:spPr>
        <p:txBody>
          <a:bodyPr wrap="square" rtlCol="0">
            <a:spAutoFit/>
          </a:bodyPr>
          <a:lstStyle/>
          <a:p>
            <a:pPr>
              <a:lnSpc>
                <a:spcPct val="150000"/>
              </a:lnSpc>
            </a:pPr>
            <a:r>
              <a:rPr lang="en-US" altLang="zh-CN" sz="2000" b="1" dirty="0">
                <a:solidFill>
                  <a:srgbClr val="124ACD"/>
                </a:solidFill>
                <a:latin typeface="微软雅黑" panose="020B0503020204020204" pitchFamily="34" charset="-122"/>
                <a:ea typeface="微软雅黑" panose="020B0503020204020204" pitchFamily="34" charset="-122"/>
              </a:rPr>
              <a:t>【</a:t>
            </a:r>
            <a:r>
              <a:rPr lang="zh-CN" altLang="en-US" sz="2000" b="1" dirty="0">
                <a:solidFill>
                  <a:srgbClr val="124ACD"/>
                </a:solidFill>
                <a:latin typeface="微软雅黑" panose="020B0503020204020204" pitchFamily="34" charset="-122"/>
                <a:ea typeface="微软雅黑" panose="020B0503020204020204" pitchFamily="34" charset="-122"/>
              </a:rPr>
              <a:t>解法二</a:t>
            </a:r>
            <a:r>
              <a:rPr lang="en-US" altLang="zh-CN" sz="2000" b="1" dirty="0">
                <a:solidFill>
                  <a:srgbClr val="124ACD"/>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利用解方程组法，根据已知条件列出方程组，而方程组的解就是鸡、兔的只数。</a:t>
            </a:r>
          </a:p>
        </p:txBody>
      </p:sp>
      <p:sp>
        <p:nvSpPr>
          <p:cNvPr id="14" name="文本框 13">
            <a:extLst>
              <a:ext uri="{FF2B5EF4-FFF2-40B4-BE49-F238E27FC236}">
                <a16:creationId xmlns:a16="http://schemas.microsoft.com/office/drawing/2014/main" id="{A03F2F35-8313-4812-81EA-1523F79D4F30}"/>
              </a:ext>
            </a:extLst>
          </p:cNvPr>
          <p:cNvSpPr txBox="1"/>
          <p:nvPr/>
        </p:nvSpPr>
        <p:spPr>
          <a:xfrm>
            <a:off x="1343577" y="2836836"/>
            <a:ext cx="8936050" cy="2807948"/>
          </a:xfrm>
          <a:prstGeom prst="rect">
            <a:avLst/>
          </a:prstGeom>
          <a:solidFill>
            <a:schemeClr val="bg2"/>
          </a:solidFill>
          <a:ln>
            <a:solidFill>
              <a:srgbClr val="FFC000"/>
            </a:solidFill>
          </a:ln>
        </p:spPr>
        <p:txBody>
          <a:bodyPr wrap="square" rtlCol="0">
            <a:spAutoFit/>
          </a:bodyPr>
          <a:lstStyle/>
          <a:p>
            <a:pPr>
              <a:lnSpc>
                <a:spcPct val="150000"/>
              </a:lnSpc>
            </a:pPr>
            <a:r>
              <a:rPr lang="en-US" sz="20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#&lt;</a:t>
            </a:r>
            <a:r>
              <a:rPr lang="zh-CN" altLang="en-US" sz="20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算法</a:t>
            </a:r>
            <a:r>
              <a:rPr lang="zh-CN" sz="20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：鸡兔同笼解方程组法</a:t>
            </a:r>
            <a:r>
              <a:rPr lang="en-US" sz="20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&gt;</a:t>
            </a:r>
          </a:p>
          <a:p>
            <a:pPr marL="457200" indent="-457200">
              <a:lnSpc>
                <a:spcPct val="150000"/>
              </a:lnSpc>
              <a:buFont typeface="+mj-lt"/>
              <a:buAutoNum type="arabicPeriod"/>
            </a:pPr>
            <a:r>
              <a:rPr altLang="zh-CN" sz="2000" dirty="0" err="1">
                <a:latin typeface="微软雅黑" panose="020B0503020204020204" pitchFamily="34" charset="-122"/>
                <a:ea typeface="微软雅黑" panose="020B0503020204020204" pitchFamily="34" charset="-122"/>
                <a:cs typeface="Times New Roman" panose="02020603050405020304" pitchFamily="18" charset="0"/>
              </a:rPr>
              <a:t>列出对应方程组，即x+y</a:t>
            </a:r>
            <a:r>
              <a:rPr altLang="zh-CN" sz="2000" dirty="0">
                <a:latin typeface="微软雅黑" panose="020B0503020204020204" pitchFamily="34" charset="-122"/>
                <a:ea typeface="微软雅黑" panose="020B0503020204020204" pitchFamily="34" charset="-122"/>
                <a:cs typeface="Times New Roman" panose="02020603050405020304" pitchFamily="18" charset="0"/>
              </a:rPr>
              <a:t>=k，2x+4y=n（x为鸡的只数，y为兔子的只数）</a:t>
            </a:r>
          </a:p>
          <a:p>
            <a:pPr marL="457200" indent="-457200">
              <a:lnSpc>
                <a:spcPct val="150000"/>
              </a:lnSpc>
              <a:buFont typeface="+mj-lt"/>
              <a:buAutoNum type="arabicPeriod"/>
            </a:pPr>
            <a:r>
              <a:rPr altLang="zh-CN" sz="2000" dirty="0" err="1">
                <a:latin typeface="微软雅黑" panose="020B0503020204020204" pitchFamily="34" charset="-122"/>
                <a:ea typeface="微软雅黑" panose="020B0503020204020204" pitchFamily="34" charset="-122"/>
                <a:cs typeface="Times New Roman" panose="02020603050405020304" pitchFamily="18" charset="0"/>
              </a:rPr>
              <a:t>求得y</a:t>
            </a:r>
            <a:r>
              <a:rPr altLang="zh-CN" sz="2000" dirty="0">
                <a:latin typeface="微软雅黑" panose="020B0503020204020204" pitchFamily="34" charset="-122"/>
                <a:ea typeface="微软雅黑" panose="020B0503020204020204" pitchFamily="34" charset="-122"/>
                <a:cs typeface="Times New Roman" panose="02020603050405020304" pitchFamily="18" charset="0"/>
              </a:rPr>
              <a:t> = (n-2k) / 2（根据我们解二维线性方程所推导的公式）</a:t>
            </a:r>
          </a:p>
          <a:p>
            <a:pPr marL="457200" indent="-457200">
              <a:lnSpc>
                <a:spcPct val="150000"/>
              </a:lnSpc>
              <a:buFont typeface="+mj-lt"/>
              <a:buAutoNum type="arabicPeriod"/>
            </a:pPr>
            <a:r>
              <a:rPr altLang="zh-CN" sz="2000" dirty="0">
                <a:latin typeface="微软雅黑" panose="020B0503020204020204" pitchFamily="34" charset="-122"/>
                <a:ea typeface="微软雅黑" panose="020B0503020204020204" pitchFamily="34" charset="-122"/>
                <a:cs typeface="Times New Roman" panose="02020603050405020304" pitchFamily="18" charset="0"/>
              </a:rPr>
              <a:t>If y&lt;0或y不是整数，则输出</a:t>
            </a:r>
            <a:r>
              <a:rPr lang="en-US" sz="2000" dirty="0">
                <a:latin typeface="微软雅黑" panose="020B0503020204020204" pitchFamily="34" charset="-122"/>
                <a:ea typeface="微软雅黑" panose="020B0503020204020204" pitchFamily="34" charset="-122"/>
                <a:cs typeface="Times New Roman" panose="02020603050405020304" pitchFamily="18" charset="0"/>
              </a:rPr>
              <a:t>“</a:t>
            </a:r>
            <a:r>
              <a:rPr altLang="zh-CN" sz="2000" dirty="0">
                <a:latin typeface="微软雅黑" panose="020B0503020204020204" pitchFamily="34" charset="-122"/>
                <a:ea typeface="微软雅黑" panose="020B0503020204020204" pitchFamily="34" charset="-122"/>
                <a:cs typeface="Times New Roman" panose="02020603050405020304" pitchFamily="18" charset="0"/>
              </a:rPr>
              <a:t>无解”，程序结束；否则，执行第4步</a:t>
            </a:r>
          </a:p>
          <a:p>
            <a:pPr marL="457200" indent="-457200">
              <a:lnSpc>
                <a:spcPct val="150000"/>
              </a:lnSpc>
              <a:buFont typeface="+mj-lt"/>
              <a:buAutoNum type="arabicPeriod"/>
            </a:pPr>
            <a:r>
              <a:rPr altLang="zh-CN" sz="2000" dirty="0">
                <a:latin typeface="微软雅黑" panose="020B0503020204020204" pitchFamily="34" charset="-122"/>
                <a:ea typeface="微软雅黑" panose="020B0503020204020204" pitchFamily="34" charset="-122"/>
                <a:cs typeface="Times New Roman" panose="02020603050405020304" pitchFamily="18" charset="0"/>
              </a:rPr>
              <a:t>将第2步求得的y的值代入原来第一个式子，得到x=k-y</a:t>
            </a:r>
          </a:p>
          <a:p>
            <a:pPr marL="457200" indent="-457200">
              <a:lnSpc>
                <a:spcPct val="150000"/>
              </a:lnSpc>
              <a:buFont typeface="+mj-lt"/>
              <a:buAutoNum type="arabicPeriod"/>
            </a:pPr>
            <a:r>
              <a:rPr altLang="zh-CN" sz="2000" dirty="0">
                <a:latin typeface="微软雅黑" panose="020B0503020204020204" pitchFamily="34" charset="-122"/>
                <a:ea typeface="微软雅黑" panose="020B0503020204020204" pitchFamily="34" charset="-122"/>
                <a:cs typeface="Times New Roman" panose="02020603050405020304" pitchFamily="18" charset="0"/>
              </a:rPr>
              <a:t>If x&lt;0或x不是整数，则输出“无解”，程序结束；否则输出x，y的值</a:t>
            </a:r>
          </a:p>
        </p:txBody>
      </p:sp>
      <p:sp>
        <p:nvSpPr>
          <p:cNvPr id="15" name="文本框 14">
            <a:extLst>
              <a:ext uri="{FF2B5EF4-FFF2-40B4-BE49-F238E27FC236}">
                <a16:creationId xmlns:a16="http://schemas.microsoft.com/office/drawing/2014/main" id="{E99258CE-40CB-4863-9810-9D51562F7A9C}"/>
              </a:ext>
            </a:extLst>
          </p:cNvPr>
          <p:cNvSpPr txBox="1"/>
          <p:nvPr/>
        </p:nvSpPr>
        <p:spPr>
          <a:xfrm>
            <a:off x="1343577" y="2223218"/>
            <a:ext cx="930557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解法二的算法步骤如下：</a:t>
            </a:r>
          </a:p>
        </p:txBody>
      </p:sp>
    </p:spTree>
    <p:extLst>
      <p:ext uri="{BB962C8B-B14F-4D97-AF65-F5344CB8AC3E}">
        <p14:creationId xmlns:p14="http://schemas.microsoft.com/office/powerpoint/2010/main" val="196286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3ED735-5C0A-42AF-9DAE-6718620FAF5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t>1.1.2 </a:t>
            </a:r>
            <a:r>
              <a:rPr lang="zh-CN" altLang="en-US" sz="2800" b="1" dirty="0"/>
              <a:t>解决鸡兔同笼问题的编程思维</a:t>
            </a:r>
          </a:p>
        </p:txBody>
      </p:sp>
      <p:sp>
        <p:nvSpPr>
          <p:cNvPr id="6" name="文本框 5">
            <a:extLst>
              <a:ext uri="{FF2B5EF4-FFF2-40B4-BE49-F238E27FC236}">
                <a16:creationId xmlns:a16="http://schemas.microsoft.com/office/drawing/2014/main" id="{D15C1790-88D8-4ECF-AAAD-CCE2CB53E87E}"/>
              </a:ext>
            </a:extLst>
          </p:cNvPr>
          <p:cNvSpPr txBox="1"/>
          <p:nvPr/>
        </p:nvSpPr>
        <p:spPr>
          <a:xfrm>
            <a:off x="1422680" y="1387073"/>
            <a:ext cx="9346640" cy="553998"/>
          </a:xfrm>
          <a:prstGeom prst="rect">
            <a:avLst/>
          </a:prstGeom>
          <a:noFill/>
        </p:spPr>
        <p:txBody>
          <a:bodyPr wrap="square" rtlCol="0">
            <a:spAutoFit/>
          </a:bodyPr>
          <a:lstStyle/>
          <a:p>
            <a:pPr algn="just">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sym typeface="+mn-ea"/>
              </a:rPr>
              <a:t>验证解方程组的算法是否满足程序的基本属性：</a:t>
            </a:r>
            <a:endParaRPr lang="zh-CN" altLang="en-US" sz="2000" dirty="0">
              <a:solidFill>
                <a:srgbClr val="124ACD"/>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C62268D9-28B2-4D21-88D4-B5483C0FEAD3}"/>
              </a:ext>
            </a:extLst>
          </p:cNvPr>
          <p:cNvSpPr txBox="1"/>
          <p:nvPr/>
        </p:nvSpPr>
        <p:spPr>
          <a:xfrm>
            <a:off x="1543033" y="2396826"/>
            <a:ext cx="9346640" cy="553998"/>
          </a:xfrm>
          <a:prstGeom prst="rect">
            <a:avLst/>
          </a:prstGeom>
          <a:noFill/>
        </p:spPr>
        <p:txBody>
          <a:bodyPr wrap="square" rtlCol="0">
            <a:spAutoFit/>
          </a:bodyPr>
          <a:lstStyle/>
          <a:p>
            <a:pPr marL="285750" indent="-28575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第一个特点（有输入输出）和第二个特点（解决一类问题）都很明显符合；</a:t>
            </a:r>
          </a:p>
        </p:txBody>
      </p:sp>
      <p:sp>
        <p:nvSpPr>
          <p:cNvPr id="9" name="文本框 8">
            <a:extLst>
              <a:ext uri="{FF2B5EF4-FFF2-40B4-BE49-F238E27FC236}">
                <a16:creationId xmlns:a16="http://schemas.microsoft.com/office/drawing/2014/main" id="{6C8AD40F-CAE3-466A-8AFE-6B4D34FF2F78}"/>
              </a:ext>
            </a:extLst>
          </p:cNvPr>
          <p:cNvSpPr txBox="1"/>
          <p:nvPr/>
        </p:nvSpPr>
        <p:spPr>
          <a:xfrm>
            <a:off x="1543033" y="3180632"/>
            <a:ext cx="9346640" cy="1015663"/>
          </a:xfrm>
          <a:prstGeom prst="rect">
            <a:avLst/>
          </a:prstGeom>
          <a:noFill/>
        </p:spPr>
        <p:txBody>
          <a:bodyPr wrap="square" rtlCol="0">
            <a:spAutoFit/>
          </a:bodyPr>
          <a:lstStyle/>
          <a:p>
            <a:pPr marL="285750" indent="-28575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对于第三个特点“面面俱到”所提到的限制条件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我们需要有额外的考虑。比如</a:t>
            </a:r>
            <a:r>
              <a:rPr lang="en-US" altLang="zh-CN" sz="2000" dirty="0">
                <a:latin typeface="微软雅黑" panose="020B0503020204020204" pitchFamily="34" charset="-122"/>
                <a:ea typeface="微软雅黑" panose="020B0503020204020204" pitchFamily="34" charset="-122"/>
              </a:rPr>
              <a:t>n-2k</a:t>
            </a:r>
            <a:r>
              <a:rPr lang="zh-CN" altLang="en-US" sz="2000" dirty="0">
                <a:latin typeface="微软雅黑" panose="020B0503020204020204" pitchFamily="34" charset="-122"/>
                <a:ea typeface="微软雅黑" panose="020B0503020204020204" pitchFamily="34" charset="-122"/>
              </a:rPr>
              <a:t>必须是正偶数或</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才符合我们的条件，否则</a:t>
            </a:r>
            <a:r>
              <a:rPr lang="en-US" altLang="zh-CN" sz="2000" dirty="0">
                <a:latin typeface="微软雅黑" panose="020B0503020204020204" pitchFamily="34" charset="-122"/>
                <a:ea typeface="微软雅黑" panose="020B0503020204020204" pitchFamily="34" charset="-122"/>
              </a:rPr>
              <a:t>y</a:t>
            </a:r>
            <a:r>
              <a:rPr lang="zh-CN" altLang="en-US" sz="2000" dirty="0">
                <a:latin typeface="微软雅黑" panose="020B0503020204020204" pitchFamily="34" charset="-122"/>
                <a:ea typeface="微软雅黑" panose="020B0503020204020204" pitchFamily="34" charset="-122"/>
              </a:rPr>
              <a:t>就变成了非整数。</a:t>
            </a:r>
          </a:p>
        </p:txBody>
      </p:sp>
    </p:spTree>
    <p:extLst>
      <p:ext uri="{BB962C8B-B14F-4D97-AF65-F5344CB8AC3E}">
        <p14:creationId xmlns:p14="http://schemas.microsoft.com/office/powerpoint/2010/main" val="2054853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3ED735-5C0A-42AF-9DAE-6718620FAF5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t>1.1.2 </a:t>
            </a:r>
            <a:r>
              <a:rPr lang="zh-CN" altLang="en-US" sz="2800" b="1" dirty="0"/>
              <a:t>解决鸡兔同笼问题的编程思维</a:t>
            </a:r>
          </a:p>
        </p:txBody>
      </p:sp>
      <p:sp>
        <p:nvSpPr>
          <p:cNvPr id="14" name="文本框 13">
            <a:extLst>
              <a:ext uri="{FF2B5EF4-FFF2-40B4-BE49-F238E27FC236}">
                <a16:creationId xmlns:a16="http://schemas.microsoft.com/office/drawing/2014/main" id="{E65A8A2C-CB72-4601-8F6F-35ECA691FE8E}"/>
              </a:ext>
            </a:extLst>
          </p:cNvPr>
          <p:cNvSpPr txBox="1"/>
          <p:nvPr/>
        </p:nvSpPr>
        <p:spPr>
          <a:xfrm>
            <a:off x="1172550" y="1065820"/>
            <a:ext cx="9450191" cy="553998"/>
          </a:xfrm>
          <a:prstGeom prst="rect">
            <a:avLst/>
          </a:prstGeom>
          <a:noFill/>
        </p:spPr>
        <p:txBody>
          <a:bodyPr wrap="square" rtlCol="0">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sym typeface="+mn-ea"/>
              </a:rPr>
              <a:t>从上述两种解法中我们可以知道</a:t>
            </a:r>
            <a:r>
              <a:rPr lang="zh-CN" altLang="en-US" sz="2000" b="1" dirty="0">
                <a:latin typeface="微软雅黑" panose="020B0503020204020204" pitchFamily="34" charset="-122"/>
                <a:ea typeface="微软雅黑" panose="020B0503020204020204" pitchFamily="34" charset="-122"/>
                <a:sym typeface="+mn-ea"/>
              </a:rPr>
              <a:t>组成程序的一些要素</a:t>
            </a:r>
            <a:r>
              <a:rPr lang="zh-CN" altLang="en-US" sz="2000" dirty="0">
                <a:latin typeface="微软雅黑" panose="020B0503020204020204" pitchFamily="34" charset="-122"/>
                <a:ea typeface="微软雅黑" panose="020B0503020204020204" pitchFamily="34" charset="-122"/>
                <a:sym typeface="+mn-ea"/>
              </a:rPr>
              <a:t>，即：</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69079FF9-EF24-4F25-911C-333ED6ACB54C}"/>
              </a:ext>
            </a:extLst>
          </p:cNvPr>
          <p:cNvSpPr txBox="1"/>
          <p:nvPr/>
        </p:nvSpPr>
        <p:spPr>
          <a:xfrm>
            <a:off x="1172551" y="1652569"/>
            <a:ext cx="9805800" cy="1477328"/>
          </a:xfrm>
          <a:prstGeom prst="rect">
            <a:avLst/>
          </a:prstGeom>
          <a:noFill/>
        </p:spPr>
        <p:txBody>
          <a:bodyPr wrap="square" rtlCol="0">
            <a:spAutoFit/>
          </a:bodyPr>
          <a:lstStyle/>
          <a:p>
            <a:pPr marL="285750" indent="-285750" algn="just">
              <a:lnSpc>
                <a:spcPct val="150000"/>
              </a:lnSpc>
              <a:buClr>
                <a:srgbClr val="FF0000"/>
              </a:buClr>
              <a:buFont typeface="Arial" panose="020B0604020202020204" pitchFamily="34" charset="0"/>
              <a:buChar char="•"/>
            </a:pPr>
            <a:r>
              <a:rPr lang="zh-CN" altLang="en-US" sz="2000" b="1" dirty="0">
                <a:solidFill>
                  <a:srgbClr val="FF0000"/>
                </a:solidFill>
                <a:latin typeface="微软雅黑" panose="020B0503020204020204" pitchFamily="34" charset="-122"/>
                <a:ea typeface="微软雅黑" panose="020B0503020204020204" pitchFamily="34" charset="-122"/>
              </a:rPr>
              <a:t>变量</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从前两种方式我们知道程序一定要有变量，变量可以存输入的值、输出的值或程序执行期间暂时需要储存的值，变量所存的值是可能在程序执行中发生改变的，例如第一种方式中的</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就是一个变量。</a:t>
            </a:r>
          </a:p>
        </p:txBody>
      </p:sp>
      <p:sp>
        <p:nvSpPr>
          <p:cNvPr id="16" name="文本框 15">
            <a:extLst>
              <a:ext uri="{FF2B5EF4-FFF2-40B4-BE49-F238E27FC236}">
                <a16:creationId xmlns:a16="http://schemas.microsoft.com/office/drawing/2014/main" id="{D9011458-7AA6-44CF-9570-B7B4DD3ECEAA}"/>
              </a:ext>
            </a:extLst>
          </p:cNvPr>
          <p:cNvSpPr txBox="1"/>
          <p:nvPr/>
        </p:nvSpPr>
        <p:spPr>
          <a:xfrm>
            <a:off x="1172549" y="3075331"/>
            <a:ext cx="9450191" cy="1015663"/>
          </a:xfrm>
          <a:prstGeom prst="rect">
            <a:avLst/>
          </a:prstGeom>
          <a:noFill/>
        </p:spPr>
        <p:txBody>
          <a:bodyPr wrap="square" rtlCol="0">
            <a:spAutoFit/>
          </a:bodyPr>
          <a:lstStyle/>
          <a:p>
            <a:pPr marL="285750" indent="-285750" algn="just">
              <a:lnSpc>
                <a:spcPct val="150000"/>
              </a:lnSpc>
              <a:buClr>
                <a:srgbClr val="FF0000"/>
              </a:buClr>
              <a:buFont typeface="Arial" panose="020B0604020202020204" pitchFamily="34" charset="0"/>
              <a:buChar char="•"/>
            </a:pPr>
            <a:r>
              <a:rPr lang="zh-CN" altLang="en-US" sz="2000" b="1" dirty="0">
                <a:solidFill>
                  <a:srgbClr val="FF0000"/>
                </a:solidFill>
                <a:latin typeface="微软雅黑" panose="020B0503020204020204" pitchFamily="34" charset="-122"/>
                <a:ea typeface="微软雅黑" panose="020B0503020204020204" pitchFamily="34" charset="-122"/>
              </a:rPr>
              <a:t>条件控制语句：</a:t>
            </a:r>
            <a:r>
              <a:rPr lang="zh-CN" altLang="en-US" sz="2000" dirty="0">
                <a:latin typeface="微软雅黑" panose="020B0503020204020204" pitchFamily="34" charset="-122"/>
                <a:ea typeface="微软雅黑" panose="020B0503020204020204" pitchFamily="34" charset="-122"/>
              </a:rPr>
              <a:t>我们还需要条件语句，即</a:t>
            </a:r>
            <a:r>
              <a:rPr lang="en-US" altLang="zh-CN" sz="2000" dirty="0">
                <a:latin typeface="微软雅黑" panose="020B0503020204020204" pitchFamily="34" charset="-122"/>
                <a:ea typeface="微软雅黑" panose="020B0503020204020204" pitchFamily="34" charset="-122"/>
              </a:rPr>
              <a:t>if-else</a:t>
            </a:r>
            <a:r>
              <a:rPr lang="zh-CN" altLang="en-US" sz="2000" dirty="0">
                <a:latin typeface="微软雅黑" panose="020B0503020204020204" pitchFamily="34" charset="-122"/>
                <a:ea typeface="微软雅黑" panose="020B0503020204020204" pitchFamily="34" charset="-122"/>
              </a:rPr>
              <a:t>这样的语句。例如，我们判断</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y</a:t>
            </a:r>
            <a:r>
              <a:rPr lang="zh-CN" altLang="en-US" sz="2000" dirty="0">
                <a:latin typeface="微软雅黑" panose="020B0503020204020204" pitchFamily="34" charset="-122"/>
                <a:ea typeface="微软雅黑" panose="020B0503020204020204" pitchFamily="34" charset="-122"/>
              </a:rPr>
              <a:t>是否小于</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，或判断</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y</a:t>
            </a:r>
            <a:r>
              <a:rPr lang="zh-CN" altLang="en-US" sz="2000" dirty="0">
                <a:latin typeface="微软雅黑" panose="020B0503020204020204" pitchFamily="34" charset="-122"/>
                <a:ea typeface="微软雅黑" panose="020B0503020204020204" pitchFamily="34" charset="-122"/>
              </a:rPr>
              <a:t>是否为整数。</a:t>
            </a:r>
          </a:p>
        </p:txBody>
      </p:sp>
      <p:sp>
        <p:nvSpPr>
          <p:cNvPr id="17" name="文本框 16">
            <a:extLst>
              <a:ext uri="{FF2B5EF4-FFF2-40B4-BE49-F238E27FC236}">
                <a16:creationId xmlns:a16="http://schemas.microsoft.com/office/drawing/2014/main" id="{64D3DEEF-1969-43C2-8B58-401F86A206DC}"/>
              </a:ext>
            </a:extLst>
          </p:cNvPr>
          <p:cNvSpPr txBox="1"/>
          <p:nvPr/>
        </p:nvSpPr>
        <p:spPr>
          <a:xfrm>
            <a:off x="1172550" y="4187081"/>
            <a:ext cx="9450191" cy="1477328"/>
          </a:xfrm>
          <a:prstGeom prst="rect">
            <a:avLst/>
          </a:prstGeom>
          <a:noFill/>
        </p:spPr>
        <p:txBody>
          <a:bodyPr wrap="square" rtlCol="0">
            <a:spAutoFit/>
          </a:bodyPr>
          <a:lstStyle/>
          <a:p>
            <a:pPr marL="285750" indent="-285750" algn="just">
              <a:lnSpc>
                <a:spcPct val="150000"/>
              </a:lnSpc>
              <a:buClr>
                <a:srgbClr val="FF0000"/>
              </a:buClr>
              <a:buFont typeface="Arial" panose="020B0604020202020204" pitchFamily="34" charset="0"/>
              <a:buChar char="•"/>
            </a:pPr>
            <a:r>
              <a:rPr lang="zh-CN" altLang="en-US" sz="2000" b="1" dirty="0">
                <a:solidFill>
                  <a:srgbClr val="FF0000"/>
                </a:solidFill>
                <a:latin typeface="微软雅黑" panose="020B0503020204020204" pitchFamily="34" charset="-122"/>
                <a:ea typeface="微软雅黑" panose="020B0503020204020204" pitchFamily="34" charset="-122"/>
              </a:rPr>
              <a:t>循环控制语句：</a:t>
            </a:r>
            <a:r>
              <a:rPr lang="zh-CN" altLang="en-US" sz="2000" dirty="0">
                <a:latin typeface="微软雅黑" panose="020B0503020204020204" pitchFamily="34" charset="-122"/>
                <a:ea typeface="微软雅黑" panose="020B0503020204020204" pitchFamily="34" charset="-122"/>
              </a:rPr>
              <a:t>相同的工作重复运行，例如在第一种方式中第</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步到第</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步需要循环执行。请注意，循环一定要有结束的条件，否则会形成无限循环。结束的条件需要应用条件控制语句。</a:t>
            </a:r>
          </a:p>
        </p:txBody>
      </p:sp>
    </p:spTree>
    <p:extLst>
      <p:ext uri="{BB962C8B-B14F-4D97-AF65-F5344CB8AC3E}">
        <p14:creationId xmlns:p14="http://schemas.microsoft.com/office/powerpoint/2010/main" val="129808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3ED735-5C0A-42AF-9DAE-6718620FAF5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t>1.1.2 </a:t>
            </a:r>
            <a:r>
              <a:rPr lang="zh-CN" altLang="en-US" sz="2800" b="1" dirty="0"/>
              <a:t>解决鸡兔同笼问题的编程思维</a:t>
            </a:r>
          </a:p>
        </p:txBody>
      </p:sp>
      <p:sp>
        <p:nvSpPr>
          <p:cNvPr id="18" name="文本框 17">
            <a:extLst>
              <a:ext uri="{FF2B5EF4-FFF2-40B4-BE49-F238E27FC236}">
                <a16:creationId xmlns:a16="http://schemas.microsoft.com/office/drawing/2014/main" id="{99135028-5584-47A2-A0A8-3D6C17B1A814}"/>
              </a:ext>
            </a:extLst>
          </p:cNvPr>
          <p:cNvSpPr txBox="1"/>
          <p:nvPr/>
        </p:nvSpPr>
        <p:spPr>
          <a:xfrm>
            <a:off x="1262254" y="1211026"/>
            <a:ext cx="9568042" cy="553998"/>
          </a:xfrm>
          <a:prstGeom prst="rect">
            <a:avLst/>
          </a:prstGeom>
          <a:noFill/>
        </p:spPr>
        <p:txBody>
          <a:bodyPr wrap="square" rtlCol="0">
            <a:spAutoFit/>
          </a:bodyPr>
          <a:lstStyle/>
          <a:p>
            <a:pPr algn="just">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rPr>
              <a:t>练习题</a:t>
            </a:r>
            <a:r>
              <a:rPr lang="en-US" altLang="zh-CN" sz="2000" b="1" dirty="0">
                <a:solidFill>
                  <a:srgbClr val="124ACD"/>
                </a:solidFill>
                <a:latin typeface="微软雅黑" panose="020B0503020204020204" pitchFamily="34" charset="-122"/>
                <a:ea typeface="微软雅黑" panose="020B0503020204020204" pitchFamily="34" charset="-122"/>
              </a:rPr>
              <a:t>1.1.2</a:t>
            </a:r>
            <a:r>
              <a:rPr sz="2000" b="1" dirty="0">
                <a:solidFill>
                  <a:srgbClr val="124ACD"/>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输入n个数，找出这n个数中是属于0到100之间的偶数的数。</a:t>
            </a:r>
          </a:p>
        </p:txBody>
      </p:sp>
      <p:sp>
        <p:nvSpPr>
          <p:cNvPr id="19" name="文本框 18">
            <a:extLst>
              <a:ext uri="{FF2B5EF4-FFF2-40B4-BE49-F238E27FC236}">
                <a16:creationId xmlns:a16="http://schemas.microsoft.com/office/drawing/2014/main" id="{3A90D45B-340D-4E6D-83E0-7DD79BDC92A5}"/>
              </a:ext>
            </a:extLst>
          </p:cNvPr>
          <p:cNvSpPr txBox="1"/>
          <p:nvPr/>
        </p:nvSpPr>
        <p:spPr>
          <a:xfrm>
            <a:off x="1107620" y="1987915"/>
            <a:ext cx="9810338" cy="1015663"/>
          </a:xfrm>
          <a:prstGeom prst="rect">
            <a:avLst/>
          </a:prstGeom>
          <a:noFill/>
        </p:spPr>
        <p:txBody>
          <a:bodyPr wrap="square" rtlCol="0">
            <a:spAutoFit/>
          </a:bodyPr>
          <a:lstStyle/>
          <a:p>
            <a:pPr algn="just">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rPr>
              <a:t>【问题举例】</a:t>
            </a:r>
            <a:r>
              <a:rPr lang="zh-CN" altLang="en-US" sz="2000" dirty="0">
                <a:latin typeface="微软雅黑" panose="020B0503020204020204" pitchFamily="34" charset="-122"/>
                <a:ea typeface="微软雅黑" panose="020B0503020204020204" pitchFamily="34" charset="-122"/>
              </a:rPr>
              <a:t>例如n=5，这五个数分别为12,340,55,78,-11，那么这5个数中既是偶数又在0到100之间的数为12和78。</a:t>
            </a:r>
          </a:p>
        </p:txBody>
      </p:sp>
      <p:grpSp>
        <p:nvGrpSpPr>
          <p:cNvPr id="20" name="组合 19">
            <a:extLst>
              <a:ext uri="{FF2B5EF4-FFF2-40B4-BE49-F238E27FC236}">
                <a16:creationId xmlns:a16="http://schemas.microsoft.com/office/drawing/2014/main" id="{C221E2CA-BFBD-4C3C-B401-47FDA7594A19}"/>
              </a:ext>
            </a:extLst>
          </p:cNvPr>
          <p:cNvGrpSpPr/>
          <p:nvPr/>
        </p:nvGrpSpPr>
        <p:grpSpPr>
          <a:xfrm>
            <a:off x="1107620" y="3036780"/>
            <a:ext cx="9957378" cy="2288328"/>
            <a:chOff x="438645" y="3108032"/>
            <a:chExt cx="7808473" cy="2288328"/>
          </a:xfrm>
        </p:grpSpPr>
        <p:sp>
          <p:nvSpPr>
            <p:cNvPr id="21" name="文本框 20">
              <a:extLst>
                <a:ext uri="{FF2B5EF4-FFF2-40B4-BE49-F238E27FC236}">
                  <a16:creationId xmlns:a16="http://schemas.microsoft.com/office/drawing/2014/main" id="{5715C1AD-E599-455E-92C0-3A5F9AB64FC0}"/>
                </a:ext>
              </a:extLst>
            </p:cNvPr>
            <p:cNvSpPr txBox="1"/>
            <p:nvPr/>
          </p:nvSpPr>
          <p:spPr>
            <a:xfrm>
              <a:off x="438645" y="3108032"/>
              <a:ext cx="7503160" cy="553998"/>
            </a:xfrm>
            <a:prstGeom prst="rect">
              <a:avLst/>
            </a:prstGeom>
            <a:noFill/>
          </p:spPr>
          <p:txBody>
            <a:bodyPr wrap="square" rtlCol="0">
              <a:spAutoFit/>
            </a:bodyPr>
            <a:lstStyle/>
            <a:p>
              <a:pPr algn="just">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rPr>
                <a:t>【解题思路】</a:t>
              </a:r>
              <a:r>
                <a:rPr lang="zh-CN" altLang="en-US" sz="2000" dirty="0">
                  <a:latin typeface="微软雅黑" panose="020B0503020204020204" pitchFamily="34" charset="-122"/>
                  <a:ea typeface="微软雅黑" panose="020B0503020204020204" pitchFamily="34" charset="-122"/>
                </a:rPr>
                <a:t>用循环结构对输入的数一一进行如下判断。</a:t>
              </a:r>
            </a:p>
          </p:txBody>
        </p:sp>
        <p:sp>
          <p:nvSpPr>
            <p:cNvPr id="22" name="文本框 21">
              <a:extLst>
                <a:ext uri="{FF2B5EF4-FFF2-40B4-BE49-F238E27FC236}">
                  <a16:creationId xmlns:a16="http://schemas.microsoft.com/office/drawing/2014/main" id="{CA64E000-1F86-45C1-AB88-022511C03D75}"/>
                </a:ext>
              </a:extLst>
            </p:cNvPr>
            <p:cNvSpPr txBox="1"/>
            <p:nvPr/>
          </p:nvSpPr>
          <p:spPr>
            <a:xfrm>
              <a:off x="743958" y="3775725"/>
              <a:ext cx="7503160" cy="553998"/>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是否为偶数；</a:t>
              </a:r>
            </a:p>
          </p:txBody>
        </p:sp>
        <p:sp>
          <p:nvSpPr>
            <p:cNvPr id="23" name="文本框 22">
              <a:extLst>
                <a:ext uri="{FF2B5EF4-FFF2-40B4-BE49-F238E27FC236}">
                  <a16:creationId xmlns:a16="http://schemas.microsoft.com/office/drawing/2014/main" id="{A1491CC9-1A03-4ED8-BB97-E1E546546654}"/>
                </a:ext>
              </a:extLst>
            </p:cNvPr>
            <p:cNvSpPr txBox="1"/>
            <p:nvPr/>
          </p:nvSpPr>
          <p:spPr>
            <a:xfrm>
              <a:off x="743958" y="4279717"/>
              <a:ext cx="7503160" cy="553998"/>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是否在</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到</a:t>
              </a:r>
              <a:r>
                <a:rPr lang="en-US" altLang="zh-CN" sz="2000" dirty="0">
                  <a:latin typeface="微软雅黑" panose="020B0503020204020204" pitchFamily="34" charset="-122"/>
                  <a:ea typeface="微软雅黑" panose="020B0503020204020204" pitchFamily="34" charset="-122"/>
                </a:rPr>
                <a:t>100</a:t>
              </a:r>
              <a:r>
                <a:rPr lang="zh-CN" altLang="en-US" sz="2000" dirty="0">
                  <a:latin typeface="微软雅黑" panose="020B0503020204020204" pitchFamily="34" charset="-122"/>
                  <a:ea typeface="微软雅黑" panose="020B0503020204020204" pitchFamily="34" charset="-122"/>
                </a:rPr>
                <a:t>之间；</a:t>
              </a:r>
            </a:p>
          </p:txBody>
        </p:sp>
        <p:sp>
          <p:nvSpPr>
            <p:cNvPr id="24" name="文本框 23">
              <a:extLst>
                <a:ext uri="{FF2B5EF4-FFF2-40B4-BE49-F238E27FC236}">
                  <a16:creationId xmlns:a16="http://schemas.microsoft.com/office/drawing/2014/main" id="{3A450088-DD2D-4A0C-AB4F-72BC89E5CF06}"/>
                </a:ext>
              </a:extLst>
            </p:cNvPr>
            <p:cNvSpPr txBox="1"/>
            <p:nvPr/>
          </p:nvSpPr>
          <p:spPr>
            <a:xfrm>
              <a:off x="552442" y="4842362"/>
              <a:ext cx="7503160" cy="553998"/>
            </a:xfrm>
            <a:prstGeom prst="rect">
              <a:avLst/>
            </a:prstGeom>
            <a:noFill/>
          </p:spPr>
          <p:txBody>
            <a:bodyPr wrap="square" rtlCol="0">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当两个条件都满足时才输出该数，否则进行下一次循环。</a:t>
              </a:r>
            </a:p>
          </p:txBody>
        </p:sp>
      </p:grpSp>
    </p:spTree>
    <p:extLst>
      <p:ext uri="{BB962C8B-B14F-4D97-AF65-F5344CB8AC3E}">
        <p14:creationId xmlns:p14="http://schemas.microsoft.com/office/powerpoint/2010/main" val="77272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3ED735-5C0A-42AF-9DAE-6718620FAF5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1.1.3 </a:t>
            </a:r>
            <a:r>
              <a:rPr lang="zh-CN" altLang="en-US" sz="2800" b="1" dirty="0">
                <a:latin typeface="微软雅黑" panose="020B0503020204020204" pitchFamily="34" charset="-122"/>
                <a:ea typeface="微软雅黑" panose="020B0503020204020204" pitchFamily="34" charset="-122"/>
              </a:rPr>
              <a:t>解决排序与合并问题的编程思维</a:t>
            </a:r>
          </a:p>
        </p:txBody>
      </p:sp>
      <p:sp>
        <p:nvSpPr>
          <p:cNvPr id="10" name="文本框 9">
            <a:extLst>
              <a:ext uri="{FF2B5EF4-FFF2-40B4-BE49-F238E27FC236}">
                <a16:creationId xmlns:a16="http://schemas.microsoft.com/office/drawing/2014/main" id="{79ED8F47-1535-42DF-8C9B-34894BF4598E}"/>
              </a:ext>
            </a:extLst>
          </p:cNvPr>
          <p:cNvSpPr txBox="1"/>
          <p:nvPr/>
        </p:nvSpPr>
        <p:spPr>
          <a:xfrm>
            <a:off x="1208943" y="3676616"/>
            <a:ext cx="9656978" cy="1015663"/>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那如何运用编程思维解决排序和合并问题呢？下面我们通过几个小例子为大家具体介绍。</a:t>
            </a:r>
          </a:p>
        </p:txBody>
      </p:sp>
      <p:sp>
        <p:nvSpPr>
          <p:cNvPr id="15" name="文本框 14">
            <a:extLst>
              <a:ext uri="{FF2B5EF4-FFF2-40B4-BE49-F238E27FC236}">
                <a16:creationId xmlns:a16="http://schemas.microsoft.com/office/drawing/2014/main" id="{B04F5CA9-DA61-439C-9722-7FDF27CBF969}"/>
              </a:ext>
            </a:extLst>
          </p:cNvPr>
          <p:cNvSpPr txBox="1"/>
          <p:nvPr/>
        </p:nvSpPr>
        <p:spPr>
          <a:xfrm>
            <a:off x="1208945" y="1406394"/>
            <a:ext cx="8974224" cy="553998"/>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在日常生活中我们还经常会遇到排序和合并的问题：</a:t>
            </a:r>
          </a:p>
        </p:txBody>
      </p:sp>
      <p:sp>
        <p:nvSpPr>
          <p:cNvPr id="16" name="文本框 15">
            <a:extLst>
              <a:ext uri="{FF2B5EF4-FFF2-40B4-BE49-F238E27FC236}">
                <a16:creationId xmlns:a16="http://schemas.microsoft.com/office/drawing/2014/main" id="{6E84A533-EFAF-4B38-B391-9DD805E17FAF}"/>
              </a:ext>
            </a:extLst>
          </p:cNvPr>
          <p:cNvSpPr txBox="1"/>
          <p:nvPr/>
        </p:nvSpPr>
        <p:spPr>
          <a:xfrm>
            <a:off x="1630440" y="1929054"/>
            <a:ext cx="8974224" cy="553998"/>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例如老师对同学们按照总成绩进行排名，这是一个排序问题；</a:t>
            </a:r>
          </a:p>
        </p:txBody>
      </p:sp>
      <p:sp>
        <p:nvSpPr>
          <p:cNvPr id="17" name="文本框 16">
            <a:extLst>
              <a:ext uri="{FF2B5EF4-FFF2-40B4-BE49-F238E27FC236}">
                <a16:creationId xmlns:a16="http://schemas.microsoft.com/office/drawing/2014/main" id="{F6E1A23E-F767-456F-9B9F-C04722DF95CB}"/>
              </a:ext>
            </a:extLst>
          </p:cNvPr>
          <p:cNvSpPr txBox="1"/>
          <p:nvPr/>
        </p:nvSpPr>
        <p:spPr>
          <a:xfrm>
            <a:off x="1630440" y="2467711"/>
            <a:ext cx="8974224" cy="1015663"/>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又例如已知两个班同学的成绩排名，要对两个班所有同学进行排名，只需对两个班的排名表进行合并即可，这是一个合并问题</a:t>
            </a:r>
          </a:p>
        </p:txBody>
      </p:sp>
    </p:spTree>
    <p:extLst>
      <p:ext uri="{BB962C8B-B14F-4D97-AF65-F5344CB8AC3E}">
        <p14:creationId xmlns:p14="http://schemas.microsoft.com/office/powerpoint/2010/main" val="273401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6" grpId="0"/>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3327E93C-FCAE-4839-ABAD-3836204C79EA}"/>
              </a:ext>
            </a:extLst>
          </p:cNvPr>
          <p:cNvSpPr txBox="1"/>
          <p:nvPr/>
        </p:nvSpPr>
        <p:spPr>
          <a:xfrm>
            <a:off x="1125354" y="1645291"/>
            <a:ext cx="9075549" cy="369332"/>
          </a:xfrm>
          <a:prstGeom prst="rect">
            <a:avLst/>
          </a:prstGeom>
          <a:noFill/>
        </p:spPr>
        <p:txBody>
          <a:bodyPr wrap="square" rtlCol="0">
            <a:spAutoFit/>
          </a:bodyPr>
          <a:lstStyle/>
          <a:p>
            <a:r>
              <a:rPr lang="zh-CN" altLang="en-US" b="1" dirty="0">
                <a:solidFill>
                  <a:srgbClr val="124ACD"/>
                </a:solidFill>
                <a:latin typeface="微软雅黑" panose="020B0503020204020204" pitchFamily="34" charset="-122"/>
                <a:ea typeface="微软雅黑" panose="020B0503020204020204" pitchFamily="34" charset="-122"/>
              </a:rPr>
              <a:t>【问题描述】</a:t>
            </a:r>
            <a:r>
              <a:rPr lang="zh-CN" altLang="en-US" dirty="0">
                <a:latin typeface="微软雅黑" panose="020B0503020204020204" pitchFamily="34" charset="-122"/>
                <a:ea typeface="微软雅黑" panose="020B0503020204020204" pitchFamily="34" charset="-122"/>
              </a:rPr>
              <a:t>有n个数a</a:t>
            </a:r>
            <a:r>
              <a:rPr lang="zh-CN" altLang="en-US" baseline="-25000"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a</a:t>
            </a:r>
            <a:r>
              <a:rPr lang="zh-CN" altLang="en-US"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a:t>
            </a:r>
            <a:r>
              <a:rPr lang="zh-CN" altLang="en-US" baseline="-25000"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，将这组数按从小到大的顺序排序。</a:t>
            </a:r>
            <a:endParaRPr lang="en-US" altLang="zh-CN"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5D73DAE3-848E-4651-B00B-B7D4CB00C86F}"/>
              </a:ext>
            </a:extLst>
          </p:cNvPr>
          <p:cNvSpPr txBox="1"/>
          <p:nvPr/>
        </p:nvSpPr>
        <p:spPr>
          <a:xfrm>
            <a:off x="1083870" y="1103908"/>
            <a:ext cx="9075549" cy="400110"/>
          </a:xfrm>
          <a:prstGeom prst="rect">
            <a:avLst/>
          </a:prstGeom>
          <a:noFill/>
        </p:spPr>
        <p:txBody>
          <a:bodyPr wrap="square" rtlCol="0">
            <a:spAutoFit/>
          </a:bodyPr>
          <a:lstStyle/>
          <a:p>
            <a:r>
              <a:rPr lang="zh-CN" altLang="en-US" sz="2000" b="1" dirty="0">
                <a:solidFill>
                  <a:srgbClr val="124ACD"/>
                </a:solidFill>
                <a:latin typeface="微软雅黑" panose="020B0503020204020204" pitchFamily="34" charset="-122"/>
                <a:ea typeface="微软雅黑" panose="020B0503020204020204" pitchFamily="34" charset="-122"/>
              </a:rPr>
              <a:t>一、排序问题：</a:t>
            </a:r>
          </a:p>
        </p:txBody>
      </p:sp>
      <p:sp>
        <p:nvSpPr>
          <p:cNvPr id="9" name="文本框 8">
            <a:extLst>
              <a:ext uri="{FF2B5EF4-FFF2-40B4-BE49-F238E27FC236}">
                <a16:creationId xmlns:a16="http://schemas.microsoft.com/office/drawing/2014/main" id="{7D508C07-0E33-4703-94E1-5159E169443D}"/>
              </a:ext>
            </a:extLst>
          </p:cNvPr>
          <p:cNvSpPr txBox="1"/>
          <p:nvPr/>
        </p:nvSpPr>
        <p:spPr>
          <a:xfrm>
            <a:off x="1125354" y="2252994"/>
            <a:ext cx="9695046" cy="369332"/>
          </a:xfrm>
          <a:prstGeom prst="rect">
            <a:avLst/>
          </a:prstGeom>
          <a:noFill/>
        </p:spPr>
        <p:txBody>
          <a:bodyPr wrap="square" rtlCol="0">
            <a:spAutoFit/>
          </a:bodyPr>
          <a:lstStyle/>
          <a:p>
            <a:r>
              <a:rPr lang="zh-CN" altLang="en-US" b="1" dirty="0">
                <a:solidFill>
                  <a:srgbClr val="124ACD"/>
                </a:solidFill>
                <a:latin typeface="微软雅黑" panose="020B0503020204020204" pitchFamily="34" charset="-122"/>
                <a:ea typeface="微软雅黑" panose="020B0503020204020204" pitchFamily="34" charset="-122"/>
              </a:rPr>
              <a:t>【问题举例】</a:t>
            </a:r>
            <a:r>
              <a:rPr lang="zh-CN" altLang="en-US" dirty="0">
                <a:latin typeface="微软雅黑" panose="020B0503020204020204" pitchFamily="34" charset="-122"/>
                <a:ea typeface="微软雅黑" panose="020B0503020204020204" pitchFamily="34" charset="-122"/>
              </a:rPr>
              <a:t>例如，</a:t>
            </a:r>
            <a:r>
              <a:rPr lang="en-US" altLang="zh-CN" dirty="0">
                <a:latin typeface="微软雅黑" panose="020B0503020204020204" pitchFamily="34" charset="-122"/>
                <a:ea typeface="微软雅黑" panose="020B0503020204020204" pitchFamily="34" charset="-122"/>
              </a:rPr>
              <a:t>n = 5</a:t>
            </a:r>
            <a:r>
              <a:rPr lang="zh-CN" altLang="en-US" dirty="0">
                <a:latin typeface="微软雅黑" panose="020B0503020204020204" pitchFamily="34" charset="-122"/>
                <a:ea typeface="微软雅黑" panose="020B0503020204020204" pitchFamily="34" charset="-122"/>
              </a:rPr>
              <a:t>，这组数为</a:t>
            </a:r>
            <a:r>
              <a:rPr lang="en-US" altLang="zh-CN" dirty="0">
                <a:latin typeface="微软雅黑" panose="020B0503020204020204" pitchFamily="34" charset="-122"/>
                <a:ea typeface="微软雅黑" panose="020B0503020204020204" pitchFamily="34" charset="-122"/>
              </a:rPr>
              <a:t>21, 13, 5, 34, 2</a:t>
            </a:r>
            <a:r>
              <a:rPr lang="zh-CN" altLang="en-US" dirty="0">
                <a:latin typeface="微软雅黑" panose="020B0503020204020204" pitchFamily="34" charset="-122"/>
                <a:ea typeface="微软雅黑" panose="020B0503020204020204" pitchFamily="34" charset="-122"/>
              </a:rPr>
              <a:t>，那么排序后的顺序为</a:t>
            </a:r>
            <a:r>
              <a:rPr lang="en-US" altLang="zh-CN" dirty="0">
                <a:latin typeface="微软雅黑" panose="020B0503020204020204" pitchFamily="34" charset="-122"/>
                <a:ea typeface="微软雅黑" panose="020B0503020204020204" pitchFamily="34" charset="-122"/>
              </a:rPr>
              <a:t>2, 5, 13, 21, 34</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1.1.3 </a:t>
            </a:r>
            <a:r>
              <a:rPr lang="zh-CN" altLang="en-US" sz="2800" b="1" dirty="0">
                <a:latin typeface="微软雅黑" panose="020B0503020204020204" pitchFamily="34" charset="-122"/>
                <a:ea typeface="微软雅黑" panose="020B0503020204020204" pitchFamily="34" charset="-122"/>
              </a:rPr>
              <a:t>解决排序与合并问题的编程思维</a:t>
            </a:r>
          </a:p>
        </p:txBody>
      </p:sp>
      <p:sp>
        <p:nvSpPr>
          <p:cNvPr id="20" name="文本框 19">
            <a:extLst>
              <a:ext uri="{FF2B5EF4-FFF2-40B4-BE49-F238E27FC236}">
                <a16:creationId xmlns:a16="http://schemas.microsoft.com/office/drawing/2014/main" id="{27E199CF-7AA1-4166-8359-F86656B33D85}"/>
              </a:ext>
            </a:extLst>
          </p:cNvPr>
          <p:cNvSpPr txBox="1"/>
          <p:nvPr/>
        </p:nvSpPr>
        <p:spPr>
          <a:xfrm>
            <a:off x="1154357" y="3028790"/>
            <a:ext cx="10435960" cy="369332"/>
          </a:xfrm>
          <a:prstGeom prst="rect">
            <a:avLst/>
          </a:prstGeom>
          <a:noFill/>
        </p:spPr>
        <p:txBody>
          <a:bodyPr wrap="square" rtlCol="0">
            <a:spAutoFit/>
          </a:bodyPr>
          <a:lstStyle/>
          <a:p>
            <a:r>
              <a:rPr lang="zh-CN" altLang="en-US" b="1" dirty="0">
                <a:solidFill>
                  <a:srgbClr val="124ACD"/>
                </a:solidFill>
                <a:latin typeface="微软雅黑" panose="020B0503020204020204" pitchFamily="34" charset="-122"/>
                <a:ea typeface="微软雅黑" panose="020B0503020204020204" pitchFamily="34" charset="-122"/>
              </a:rPr>
              <a:t>【算法描述】</a:t>
            </a:r>
            <a:r>
              <a:rPr lang="zh-CN" altLang="en-US" dirty="0">
                <a:latin typeface="微软雅黑" panose="020B0503020204020204" pitchFamily="34" charset="-122"/>
                <a:ea typeface="微软雅黑" panose="020B0503020204020204" pitchFamily="34" charset="-122"/>
              </a:rPr>
              <a:t>要解决这个问题，有许多种解法。最简单的一种就是“</a:t>
            </a:r>
            <a:r>
              <a:rPr lang="zh-CN" altLang="en-US" b="1" dirty="0">
                <a:latin typeface="微软雅黑" panose="020B0503020204020204" pitchFamily="34" charset="-122"/>
                <a:ea typeface="微软雅黑" panose="020B0503020204020204" pitchFamily="34" charset="-122"/>
              </a:rPr>
              <a:t>选择排序</a:t>
            </a:r>
            <a:r>
              <a:rPr lang="zh-CN" altLang="en-US"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Selection Sort</a:t>
            </a:r>
            <a:r>
              <a:rPr lang="zh-CN" altLang="en-US" b="1"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DA3A9E97-2F46-412C-B556-384F727BE883}"/>
              </a:ext>
            </a:extLst>
          </p:cNvPr>
          <p:cNvSpPr txBox="1"/>
          <p:nvPr/>
        </p:nvSpPr>
        <p:spPr>
          <a:xfrm>
            <a:off x="1411721" y="3773870"/>
            <a:ext cx="9075548" cy="369332"/>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首先在要排序的一组数中选出最小的数与第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个位置上的数进行交换；</a:t>
            </a:r>
            <a:endParaRPr lang="en-US" altLang="zh-CN"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C57D3888-DD91-4102-BC44-5751C28FE224}"/>
              </a:ext>
            </a:extLst>
          </p:cNvPr>
          <p:cNvSpPr txBox="1"/>
          <p:nvPr/>
        </p:nvSpPr>
        <p:spPr>
          <a:xfrm>
            <a:off x="1411721" y="4319955"/>
            <a:ext cx="9075548" cy="369332"/>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然后在剩下的数当中再找最小的数与第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个位置上的数进行交换；</a:t>
            </a:r>
            <a:endParaRPr lang="en-US" altLang="zh-CN"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6610DEDB-31E9-44C8-B0AF-A7C51F1C2664}"/>
              </a:ext>
            </a:extLst>
          </p:cNvPr>
          <p:cNvSpPr txBox="1"/>
          <p:nvPr/>
        </p:nvSpPr>
        <p:spPr>
          <a:xfrm>
            <a:off x="1411721" y="4823241"/>
            <a:ext cx="9075548" cy="369332"/>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以此类推，直到第</a:t>
            </a:r>
            <a:r>
              <a:rPr lang="en-US" altLang="zh-CN" dirty="0">
                <a:latin typeface="微软雅黑" panose="020B0503020204020204" pitchFamily="34" charset="-122"/>
                <a:ea typeface="微软雅黑" panose="020B0503020204020204" pitchFamily="34" charset="-122"/>
              </a:rPr>
              <a:t>n-1</a:t>
            </a:r>
            <a:r>
              <a:rPr lang="zh-CN" altLang="en-US" dirty="0">
                <a:latin typeface="微软雅黑" panose="020B0503020204020204" pitchFamily="34" charset="-122"/>
                <a:ea typeface="微软雅黑" panose="020B0503020204020204" pitchFamily="34" charset="-122"/>
              </a:rPr>
              <a:t>个元素和第</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个元素比较为止。</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30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20" grpId="0"/>
      <p:bldP spid="21" grpId="0"/>
      <p:bldP spid="22" grpId="0"/>
      <p:bldP spid="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1.1.3 </a:t>
            </a:r>
            <a:r>
              <a:rPr lang="zh-CN" altLang="en-US" sz="2800" b="1" dirty="0">
                <a:latin typeface="微软雅黑" panose="020B0503020204020204" pitchFamily="34" charset="-122"/>
                <a:ea typeface="微软雅黑" panose="020B0503020204020204" pitchFamily="34" charset="-122"/>
              </a:rPr>
              <a:t>解决排序与合并问题的编程思维</a:t>
            </a:r>
          </a:p>
        </p:txBody>
      </p:sp>
      <p:pic>
        <p:nvPicPr>
          <p:cNvPr id="2" name="图片 1"/>
          <p:cNvPicPr>
            <a:picLocks noChangeAspect="1"/>
          </p:cNvPicPr>
          <p:nvPr/>
        </p:nvPicPr>
        <p:blipFill>
          <a:blip r:embed="rId3"/>
          <a:stretch>
            <a:fillRect/>
          </a:stretch>
        </p:blipFill>
        <p:spPr>
          <a:xfrm>
            <a:off x="2650553" y="864629"/>
            <a:ext cx="6405646" cy="5993371"/>
          </a:xfrm>
          <a:prstGeom prst="rect">
            <a:avLst/>
          </a:prstGeom>
        </p:spPr>
      </p:pic>
    </p:spTree>
    <p:extLst>
      <p:ext uri="{BB962C8B-B14F-4D97-AF65-F5344CB8AC3E}">
        <p14:creationId xmlns:p14="http://schemas.microsoft.com/office/powerpoint/2010/main" val="2770713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t>1.1.3 </a:t>
            </a:r>
            <a:r>
              <a:rPr lang="zh-CN" altLang="en-US" sz="2800" b="1" dirty="0"/>
              <a:t>解决排序与合并问题的编程思维</a:t>
            </a:r>
          </a:p>
        </p:txBody>
      </p:sp>
      <p:sp>
        <p:nvSpPr>
          <p:cNvPr id="10" name="文本框 4"/>
          <p:cNvSpPr txBox="1"/>
          <p:nvPr/>
        </p:nvSpPr>
        <p:spPr>
          <a:xfrm>
            <a:off x="2152651" y="1874088"/>
            <a:ext cx="8620857" cy="4280527"/>
          </a:xfrm>
          <a:prstGeom prst="rect">
            <a:avLst/>
          </a:prstGeom>
          <a:solidFill>
            <a:schemeClr val="bg2"/>
          </a:solidFill>
          <a:ln w="9525" cap="flat" cmpd="sng">
            <a:solidFill>
              <a:srgbClr val="FFC000"/>
            </a:solidFill>
            <a:prstDash val="solid"/>
            <a:miter/>
            <a:headEnd type="none" w="med" len="med"/>
            <a:tailEnd type="none" w="med" len="med"/>
          </a:ln>
        </p:spPr>
        <p:txBody>
          <a:bodyPr upright="1">
            <a:noAutofit/>
          </a:bodyPr>
          <a:lstStyle/>
          <a:p>
            <a:pPr indent="267970" algn="just">
              <a:lnSpc>
                <a:spcPct val="150000"/>
              </a:lnSpc>
              <a:spcBef>
                <a:spcPts val="600"/>
              </a:spcBef>
              <a:spcAft>
                <a:spcPts val="0"/>
              </a:spcAft>
            </a:pPr>
            <a:r>
              <a:rPr lang="en-US"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算法</a:t>
            </a:r>
            <a:r>
              <a:rPr lang="zh-CN"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sym typeface="+mn-ea"/>
              </a:rPr>
              <a:t>：排序问题算法</a:t>
            </a:r>
            <a:r>
              <a:rPr lang="en-US"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&gt;</a:t>
            </a:r>
          </a:p>
          <a:p>
            <a:pPr indent="267970" algn="just">
              <a:lnSpc>
                <a:spcPct val="150000"/>
              </a:lnSpc>
              <a:spcBef>
                <a:spcPts val="600"/>
              </a:spcBef>
              <a:spcAft>
                <a:spcPts val="0"/>
              </a:spcAft>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输入：</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个数</a:t>
            </a:r>
          </a:p>
          <a:p>
            <a:pPr indent="267970" algn="just">
              <a:lnSpc>
                <a:spcPct val="150000"/>
              </a:lnSpc>
              <a:spcBef>
                <a:spcPts val="600"/>
              </a:spcBef>
              <a:spcAft>
                <a:spcPts val="0"/>
              </a:spcAft>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输出：这</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个数按从小到大排序的数列</a:t>
            </a:r>
            <a:endParaRPr lang="zh-CN"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fontAlgn="auto">
              <a:lnSpc>
                <a:spcPct val="150000"/>
              </a:lnSpc>
              <a:spcBef>
                <a:spcPts val="600"/>
              </a:spcBef>
              <a:spcAft>
                <a:spcPts val="0"/>
              </a:spcAft>
            </a:pPr>
            <a:r>
              <a:rPr lang="en-US" kern="100" dirty="0">
                <a:effectLst/>
                <a:latin typeface="微软雅黑" panose="020B0503020204020204" pitchFamily="34" charset="-122"/>
                <a:ea typeface="微软雅黑" panose="020B0503020204020204" pitchFamily="34" charset="-122"/>
                <a:cs typeface="Times New Roman" panose="02020603050405020304" pitchFamily="18" charset="0"/>
              </a:rPr>
              <a:t>1、排序次数用i表示，初始时i=1</a:t>
            </a:r>
          </a:p>
          <a:p>
            <a:pPr indent="266700" algn="just" fontAlgn="auto">
              <a:lnSpc>
                <a:spcPct val="150000"/>
              </a:lnSpc>
              <a:spcBef>
                <a:spcPts val="600"/>
              </a:spcBef>
              <a:spcAft>
                <a:spcPts val="0"/>
              </a:spcAft>
            </a:pPr>
            <a:r>
              <a:rPr lang="en-US" kern="100" dirty="0">
                <a:effectLst/>
                <a:latin typeface="微软雅黑" panose="020B0503020204020204" pitchFamily="34" charset="-122"/>
                <a:ea typeface="微软雅黑" panose="020B0503020204020204" pitchFamily="34" charset="-122"/>
                <a:cs typeface="Times New Roman" panose="02020603050405020304" pitchFamily="18" charset="0"/>
              </a:rPr>
              <a:t>2、找出从第i个数到第n个数中最小数的位置，用j表示</a:t>
            </a:r>
          </a:p>
          <a:p>
            <a:pPr indent="266700" algn="just" fontAlgn="auto">
              <a:lnSpc>
                <a:spcPct val="150000"/>
              </a:lnSpc>
              <a:spcBef>
                <a:spcPts val="600"/>
              </a:spcBef>
              <a:spcAft>
                <a:spcPts val="0"/>
              </a:spcAft>
            </a:pPr>
            <a:r>
              <a:rPr lang="en-US" kern="100" dirty="0">
                <a:effectLst/>
                <a:latin typeface="微软雅黑" panose="020B0503020204020204" pitchFamily="34" charset="-122"/>
                <a:ea typeface="微软雅黑" panose="020B0503020204020204" pitchFamily="34" charset="-122"/>
                <a:cs typeface="Times New Roman" panose="02020603050405020304" pitchFamily="18" charset="0"/>
              </a:rPr>
              <a:t>3、将第i个数与第j个数进行交换</a:t>
            </a:r>
          </a:p>
          <a:p>
            <a:pPr indent="266700" algn="just" fontAlgn="auto">
              <a:lnSpc>
                <a:spcPct val="150000"/>
              </a:lnSpc>
              <a:spcBef>
                <a:spcPts val="600"/>
              </a:spcBef>
              <a:spcAft>
                <a:spcPts val="0"/>
              </a:spcAft>
            </a:pPr>
            <a:r>
              <a:rPr lang="en-US" kern="100" dirty="0">
                <a:effectLst/>
                <a:latin typeface="微软雅黑" panose="020B0503020204020204" pitchFamily="34" charset="-122"/>
                <a:ea typeface="微软雅黑" panose="020B0503020204020204" pitchFamily="34" charset="-122"/>
                <a:cs typeface="Times New Roman" panose="02020603050405020304" pitchFamily="18" charset="0"/>
              </a:rPr>
              <a:t>4、判断i是不是小于n-1，是则i值加1，继续执行上述步骤2-4；否则结束循环，输出排好序后的数列</a:t>
            </a:r>
            <a:endParaRPr lang="zh-CN" kern="100" dirty="0">
              <a:effectLst/>
              <a:latin typeface="微软雅黑" panose="020B0503020204020204" pitchFamily="34" charset="-122"/>
              <a:ea typeface="微软雅黑" panose="020B0503020204020204" pitchFamily="34" charset="-122"/>
              <a:cs typeface="Times New Roman" pitchFamily="18" charset="0"/>
            </a:endParaRPr>
          </a:p>
        </p:txBody>
      </p:sp>
      <p:sp>
        <p:nvSpPr>
          <p:cNvPr id="11" name="文本框 5"/>
          <p:cNvSpPr txBox="1"/>
          <p:nvPr/>
        </p:nvSpPr>
        <p:spPr>
          <a:xfrm>
            <a:off x="2152650" y="1212673"/>
            <a:ext cx="7886700" cy="398780"/>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排序问题算法</a:t>
            </a:r>
          </a:p>
        </p:txBody>
      </p:sp>
    </p:spTree>
    <p:extLst>
      <p:ext uri="{BB962C8B-B14F-4D97-AF65-F5344CB8AC3E}">
        <p14:creationId xmlns:p14="http://schemas.microsoft.com/office/powerpoint/2010/main" val="3949962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t>1.1.3 </a:t>
            </a:r>
            <a:r>
              <a:rPr lang="zh-CN" altLang="en-US" sz="2800" b="1" dirty="0"/>
              <a:t>解决排序与合并问题的编程思维</a:t>
            </a:r>
          </a:p>
        </p:txBody>
      </p:sp>
      <p:sp>
        <p:nvSpPr>
          <p:cNvPr id="5" name="文本框 4"/>
          <p:cNvSpPr txBox="1"/>
          <p:nvPr/>
        </p:nvSpPr>
        <p:spPr>
          <a:xfrm>
            <a:off x="1765789" y="933385"/>
            <a:ext cx="8550762" cy="400110"/>
          </a:xfrm>
          <a:prstGeom prst="rect">
            <a:avLst/>
          </a:prstGeom>
          <a:noFill/>
        </p:spPr>
        <p:txBody>
          <a:bodyPr wrap="square" rtlCol="0">
            <a:spAutoFit/>
          </a:bodyPr>
          <a:lstStyle/>
          <a:p>
            <a:r>
              <a:rPr lang="zh-CN" altLang="en-US" sz="2000" b="1" dirty="0">
                <a:solidFill>
                  <a:srgbClr val="124ACD"/>
                </a:solidFill>
                <a:latin typeface="微软雅黑" panose="020B0503020204020204" pitchFamily="34" charset="-122"/>
                <a:ea typeface="微软雅黑" panose="020B0503020204020204" pitchFamily="34" charset="-122"/>
              </a:rPr>
              <a:t>二、合并问题</a:t>
            </a:r>
          </a:p>
        </p:txBody>
      </p:sp>
      <p:sp>
        <p:nvSpPr>
          <p:cNvPr id="6" name="文本框 5"/>
          <p:cNvSpPr txBox="1"/>
          <p:nvPr/>
        </p:nvSpPr>
        <p:spPr>
          <a:xfrm>
            <a:off x="1836274" y="1527017"/>
            <a:ext cx="8550762" cy="1015663"/>
          </a:xfrm>
          <a:prstGeom prst="rect">
            <a:avLst/>
          </a:prstGeom>
          <a:noFill/>
        </p:spPr>
        <p:txBody>
          <a:bodyPr wrap="square" rtlCol="0">
            <a:spAutoFit/>
          </a:bodyPr>
          <a:lstStyle/>
          <a:p>
            <a:pPr algn="just">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rPr>
              <a:t>【问题描述】</a:t>
            </a:r>
            <a:r>
              <a:rPr lang="zh-CN" altLang="en-US" sz="2000" dirty="0">
                <a:latin typeface="微软雅黑" panose="020B0503020204020204" pitchFamily="34" charset="-122"/>
                <a:ea typeface="微软雅黑" panose="020B0503020204020204" pitchFamily="34" charset="-122"/>
              </a:rPr>
              <a:t>有两个</a:t>
            </a:r>
            <a:r>
              <a:rPr lang="zh-CN" altLang="en-US" sz="2000" b="1" dirty="0">
                <a:solidFill>
                  <a:srgbClr val="FF0000"/>
                </a:solidFill>
                <a:latin typeface="微软雅黑" panose="020B0503020204020204" pitchFamily="34" charset="-122"/>
                <a:ea typeface="微软雅黑" panose="020B0503020204020204" pitchFamily="34" charset="-122"/>
              </a:rPr>
              <a:t>递增数列</a:t>
            </a:r>
            <a:r>
              <a:rPr lang="zh-CN" altLang="en-US" sz="2000" dirty="0">
                <a:latin typeface="微软雅黑" panose="020B0503020204020204" pitchFamily="34" charset="-122"/>
                <a:ea typeface="微软雅黑" panose="020B0503020204020204" pitchFamily="34" charset="-122"/>
              </a:rPr>
              <a:t>，如何将他们合并成一个数列，使得合并后的数列仍然递增？</a:t>
            </a:r>
            <a:endParaRPr lang="en-US" altLang="zh-CN"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836274" y="2552096"/>
            <a:ext cx="8550762" cy="553998"/>
          </a:xfrm>
          <a:prstGeom prst="rect">
            <a:avLst/>
          </a:prstGeom>
          <a:noFill/>
        </p:spPr>
        <p:txBody>
          <a:bodyPr wrap="square" rtlCol="0">
            <a:spAutoFit/>
          </a:bodyPr>
          <a:lstStyle/>
          <a:p>
            <a:pPr algn="just">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rPr>
              <a:t>【问题举例】</a:t>
            </a:r>
            <a:r>
              <a:rPr lang="zh-CN" altLang="en-US" sz="2000" dirty="0">
                <a:latin typeface="微软雅黑" panose="020B0503020204020204" pitchFamily="34" charset="-122"/>
                <a:ea typeface="微软雅黑" panose="020B0503020204020204" pitchFamily="34" charset="-122"/>
              </a:rPr>
              <a:t>两个递增数列分别为：1,3和2,4,5,10，则合并为1,2,3,4,5,10。</a:t>
            </a:r>
            <a:endParaRPr lang="en-US" altLang="zh-CN" sz="2000"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6273" y="3665471"/>
            <a:ext cx="9042742" cy="2085461"/>
            <a:chOff x="699133" y="3149654"/>
            <a:chExt cx="8340472" cy="2085461"/>
          </a:xfrm>
        </p:grpSpPr>
        <p:sp>
          <p:nvSpPr>
            <p:cNvPr id="9" name="文本框 8"/>
            <p:cNvSpPr txBox="1"/>
            <p:nvPr/>
          </p:nvSpPr>
          <p:spPr>
            <a:xfrm>
              <a:off x="699134" y="3149654"/>
              <a:ext cx="7886700" cy="400110"/>
            </a:xfrm>
            <a:prstGeom prst="rect">
              <a:avLst/>
            </a:prstGeom>
            <a:noFill/>
          </p:spPr>
          <p:txBody>
            <a:bodyPr wrap="square" rtlCol="0">
              <a:spAutoFit/>
            </a:bodyPr>
            <a:lstStyle/>
            <a:p>
              <a:pPr algn="just"/>
              <a:r>
                <a:rPr lang="zh-CN" altLang="en-US" sz="2000" b="1" dirty="0">
                  <a:solidFill>
                    <a:srgbClr val="124ACD"/>
                  </a:solidFill>
                  <a:latin typeface="微软雅黑" panose="020B0503020204020204" pitchFamily="34" charset="-122"/>
                  <a:ea typeface="微软雅黑" panose="020B0503020204020204" pitchFamily="34" charset="-122"/>
                </a:rPr>
                <a:t>【解题思路】</a:t>
              </a:r>
              <a:r>
                <a:rPr lang="zh-CN" altLang="en-US" sz="2000" dirty="0">
                  <a:latin typeface="微软雅黑" panose="020B0503020204020204" pitchFamily="34" charset="-122"/>
                  <a:ea typeface="微软雅黑" panose="020B0503020204020204" pitchFamily="34" charset="-122"/>
                </a:rPr>
                <a:t>通过分析，我们知道要解决该题需要满足两个条件：</a:t>
              </a:r>
              <a:endParaRPr lang="en-US" altLang="zh-CN" sz="20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1152905" y="3814479"/>
              <a:ext cx="7886700" cy="400110"/>
            </a:xfrm>
            <a:prstGeom prst="rect">
              <a:avLst/>
            </a:prstGeom>
            <a:noFill/>
          </p:spPr>
          <p:txBody>
            <a:bodyPr wrap="square" rtlCol="0">
              <a:spAutoFit/>
            </a:bodyPr>
            <a:lstStyle/>
            <a:p>
              <a:pPr marL="342900" indent="-342900" algn="jus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将两个数列合并成一个数列；</a:t>
              </a:r>
              <a:endParaRPr lang="en-US" altLang="zh-CN"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1152905" y="4247798"/>
              <a:ext cx="7886700" cy="400110"/>
            </a:xfrm>
            <a:prstGeom prst="rect">
              <a:avLst/>
            </a:prstGeom>
            <a:noFill/>
          </p:spPr>
          <p:txBody>
            <a:bodyPr wrap="square" rtlCol="0">
              <a:spAutoFit/>
            </a:bodyPr>
            <a:lstStyle/>
            <a:p>
              <a:pPr marL="342900" indent="-342900" algn="jus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新数列仍然保持递增。</a:t>
              </a:r>
              <a:endParaRPr lang="en-US" altLang="zh-CN" sz="20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699133" y="4681117"/>
              <a:ext cx="8340471" cy="553998"/>
            </a:xfrm>
            <a:prstGeom prst="rect">
              <a:avLst/>
            </a:prstGeom>
            <a:noFill/>
          </p:spPr>
          <p:txBody>
            <a:bodyPr wrap="square" rtlCol="0">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        为了满足第二个条件，我们在合并时需要对插入新数列中的元素进行比较。</a:t>
              </a:r>
              <a:endParaRPr lang="en-US" altLang="zh-CN" sz="20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926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72503" y="276399"/>
            <a:ext cx="4039342"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课程安排</a:t>
            </a:r>
          </a:p>
        </p:txBody>
      </p:sp>
      <p:graphicFrame>
        <p:nvGraphicFramePr>
          <p:cNvPr id="4" name="表格 3"/>
          <p:cNvGraphicFramePr>
            <a:graphicFrameLocks noGrp="1"/>
          </p:cNvGraphicFramePr>
          <p:nvPr>
            <p:extLst>
              <p:ext uri="{D42A27DB-BD31-4B8C-83A1-F6EECF244321}">
                <p14:modId xmlns:p14="http://schemas.microsoft.com/office/powerpoint/2010/main" val="312893748"/>
              </p:ext>
            </p:extLst>
          </p:nvPr>
        </p:nvGraphicFramePr>
        <p:xfrm>
          <a:off x="1284898" y="2291158"/>
          <a:ext cx="9265238" cy="2749765"/>
        </p:xfrm>
        <a:graphic>
          <a:graphicData uri="http://schemas.openxmlformats.org/drawingml/2006/table">
            <a:tbl>
              <a:tblPr firstRow="1" firstCol="1" bandRow="1">
                <a:tableStyleId>{00A15C55-8517-42AA-B614-E9B94910E393}</a:tableStyleId>
              </a:tblPr>
              <a:tblGrid>
                <a:gridCol w="1808276">
                  <a:extLst>
                    <a:ext uri="{9D8B030D-6E8A-4147-A177-3AD203B41FA5}">
                      <a16:colId xmlns:a16="http://schemas.microsoft.com/office/drawing/2014/main" val="3951662078"/>
                    </a:ext>
                  </a:extLst>
                </a:gridCol>
                <a:gridCol w="7456962">
                  <a:extLst>
                    <a:ext uri="{9D8B030D-6E8A-4147-A177-3AD203B41FA5}">
                      <a16:colId xmlns:a16="http://schemas.microsoft.com/office/drawing/2014/main" val="715866261"/>
                    </a:ext>
                  </a:extLst>
                </a:gridCol>
              </a:tblGrid>
              <a:tr h="549953">
                <a:tc>
                  <a:txBody>
                    <a:bodyPr/>
                    <a:lstStyle/>
                    <a:p>
                      <a:pPr algn="ctr">
                        <a:lnSpc>
                          <a:spcPct val="150000"/>
                        </a:lnSpc>
                        <a:spcAft>
                          <a:spcPts val="0"/>
                        </a:spcAft>
                      </a:pPr>
                      <a:r>
                        <a:rPr lang="zh-CN" sz="1600" b="0" kern="100" dirty="0">
                          <a:solidFill>
                            <a:schemeClr val="tx1"/>
                          </a:solidFill>
                          <a:effectLst/>
                          <a:latin typeface="微软雅黑" panose="020B0503020204020204" pitchFamily="34" charset="-122"/>
                          <a:ea typeface="微软雅黑" panose="020B0503020204020204" pitchFamily="34" charset="-122"/>
                        </a:rPr>
                        <a:t>期末大作业</a:t>
                      </a:r>
                      <a:endParaRPr lang="zh-CN" sz="1600" b="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600" b="0" kern="100">
                          <a:solidFill>
                            <a:schemeClr val="tx1"/>
                          </a:solidFill>
                          <a:effectLst/>
                          <a:latin typeface="微软雅黑" panose="020B0503020204020204" pitchFamily="34" charset="-122"/>
                          <a:ea typeface="微软雅黑" panose="020B0503020204020204" pitchFamily="34" charset="-122"/>
                        </a:rPr>
                        <a:t>完成指定的</a:t>
                      </a:r>
                      <a:r>
                        <a:rPr lang="en-US" sz="1600" b="0" kern="100">
                          <a:solidFill>
                            <a:schemeClr val="tx1"/>
                          </a:solidFill>
                          <a:effectLst/>
                          <a:latin typeface="微软雅黑" panose="020B0503020204020204" pitchFamily="34" charset="-122"/>
                          <a:ea typeface="微软雅黑" panose="020B0503020204020204" pitchFamily="34" charset="-122"/>
                        </a:rPr>
                        <a:t>Project</a:t>
                      </a:r>
                      <a:r>
                        <a:rPr lang="zh-CN" sz="1600" b="0" kern="100">
                          <a:solidFill>
                            <a:schemeClr val="tx1"/>
                          </a:solidFill>
                          <a:effectLst/>
                          <a:latin typeface="微软雅黑" panose="020B0503020204020204" pitchFamily="34" charset="-122"/>
                          <a:ea typeface="微软雅黑" panose="020B0503020204020204" pitchFamily="34" charset="-122"/>
                        </a:rPr>
                        <a:t>，占总成绩</a:t>
                      </a:r>
                      <a:r>
                        <a:rPr lang="en-US" sz="1600" b="0" kern="100">
                          <a:solidFill>
                            <a:schemeClr val="tx1"/>
                          </a:solidFill>
                          <a:effectLst/>
                          <a:latin typeface="微软雅黑" panose="020B0503020204020204" pitchFamily="34" charset="-122"/>
                          <a:ea typeface="微软雅黑" panose="020B0503020204020204" pitchFamily="34" charset="-122"/>
                        </a:rPr>
                        <a:t>30 %</a:t>
                      </a:r>
                      <a:r>
                        <a:rPr lang="zh-CN" sz="1600" b="0" kern="100">
                          <a:solidFill>
                            <a:schemeClr val="tx1"/>
                          </a:solidFill>
                          <a:effectLst/>
                          <a:latin typeface="微软雅黑" panose="020B0503020204020204" pitchFamily="34" charset="-122"/>
                          <a:ea typeface="微软雅黑" panose="020B0503020204020204" pitchFamily="34" charset="-122"/>
                        </a:rPr>
                        <a:t>；</a:t>
                      </a:r>
                      <a:endParaRPr lang="zh-CN" sz="1600" b="0" kern="1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4269171309"/>
                  </a:ext>
                </a:extLst>
              </a:tr>
              <a:tr h="549953">
                <a:tc>
                  <a:txBody>
                    <a:bodyPr/>
                    <a:lstStyle/>
                    <a:p>
                      <a:pPr algn="ctr">
                        <a:lnSpc>
                          <a:spcPct val="150000"/>
                        </a:lnSpc>
                        <a:spcAft>
                          <a:spcPts val="0"/>
                        </a:spcAft>
                      </a:pPr>
                      <a:r>
                        <a:rPr lang="zh-CN" sz="1600" b="0" kern="100">
                          <a:solidFill>
                            <a:schemeClr val="tx1"/>
                          </a:solidFill>
                          <a:effectLst/>
                          <a:latin typeface="微软雅黑" panose="020B0503020204020204" pitchFamily="34" charset="-122"/>
                          <a:ea typeface="微软雅黑" panose="020B0503020204020204" pitchFamily="34" charset="-122"/>
                        </a:rPr>
                        <a:t>平时作业</a:t>
                      </a:r>
                      <a:endParaRPr lang="zh-CN" sz="1600" b="0" kern="1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1590" algn="just">
                        <a:lnSpc>
                          <a:spcPct val="150000"/>
                        </a:lnSpc>
                        <a:spcAft>
                          <a:spcPts val="0"/>
                        </a:spcAft>
                      </a:pPr>
                      <a:r>
                        <a:rPr lang="zh-CN" sz="1600" b="0" kern="100" dirty="0">
                          <a:solidFill>
                            <a:schemeClr val="tx1"/>
                          </a:solidFill>
                          <a:effectLst/>
                          <a:latin typeface="微软雅黑" panose="020B0503020204020204" pitchFamily="34" charset="-122"/>
                          <a:ea typeface="微软雅黑" panose="020B0503020204020204" pitchFamily="34" charset="-122"/>
                        </a:rPr>
                        <a:t>平时作业报告，占总成绩</a:t>
                      </a:r>
                      <a:r>
                        <a:rPr lang="en-US" sz="1600" b="0" kern="100" dirty="0">
                          <a:solidFill>
                            <a:schemeClr val="tx1"/>
                          </a:solidFill>
                          <a:effectLst/>
                          <a:latin typeface="微软雅黑" panose="020B0503020204020204" pitchFamily="34" charset="-122"/>
                          <a:ea typeface="微软雅黑" panose="020B0503020204020204" pitchFamily="34" charset="-122"/>
                        </a:rPr>
                        <a:t>40%</a:t>
                      </a:r>
                      <a:r>
                        <a:rPr lang="zh-CN" sz="1600" b="0" kern="100" dirty="0">
                          <a:solidFill>
                            <a:schemeClr val="tx1"/>
                          </a:solidFill>
                          <a:effectLst/>
                          <a:latin typeface="微软雅黑" panose="020B0503020204020204" pitchFamily="34" charset="-122"/>
                          <a:ea typeface="微软雅黑" panose="020B0503020204020204" pitchFamily="34" charset="-122"/>
                        </a:rPr>
                        <a:t>；</a:t>
                      </a:r>
                      <a:endParaRPr lang="zh-CN" sz="1600" b="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083739575"/>
                  </a:ext>
                </a:extLst>
              </a:tr>
              <a:tr h="549953">
                <a:tc>
                  <a:txBody>
                    <a:bodyPr/>
                    <a:lstStyle/>
                    <a:p>
                      <a:pPr algn="ctr">
                        <a:lnSpc>
                          <a:spcPct val="150000"/>
                        </a:lnSpc>
                        <a:spcAft>
                          <a:spcPts val="0"/>
                        </a:spcAft>
                      </a:pPr>
                      <a:r>
                        <a:rPr lang="zh-CN" sz="1600" b="0" kern="100">
                          <a:solidFill>
                            <a:schemeClr val="tx1"/>
                          </a:solidFill>
                          <a:effectLst/>
                          <a:latin typeface="微软雅黑" panose="020B0503020204020204" pitchFamily="34" charset="-122"/>
                          <a:ea typeface="微软雅黑" panose="020B0503020204020204" pitchFamily="34" charset="-122"/>
                        </a:rPr>
                        <a:t>期中考试</a:t>
                      </a:r>
                      <a:endParaRPr lang="zh-CN" sz="1600" b="0" kern="1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lnSpc>
                          <a:spcPct val="150000"/>
                        </a:lnSpc>
                        <a:spcAft>
                          <a:spcPts val="0"/>
                        </a:spcAft>
                      </a:pPr>
                      <a:r>
                        <a:rPr lang="zh-CN" sz="1600" b="0" kern="100" dirty="0">
                          <a:solidFill>
                            <a:schemeClr val="tx1"/>
                          </a:solidFill>
                          <a:effectLst/>
                          <a:latin typeface="微软雅黑" panose="020B0503020204020204" pitchFamily="34" charset="-122"/>
                          <a:ea typeface="微软雅黑" panose="020B0503020204020204" pitchFamily="34" charset="-122"/>
                        </a:rPr>
                        <a:t>期中测试，占总成绩</a:t>
                      </a:r>
                      <a:r>
                        <a:rPr lang="en-US" sz="1600" b="0" kern="100" dirty="0">
                          <a:solidFill>
                            <a:schemeClr val="tx1"/>
                          </a:solidFill>
                          <a:effectLst/>
                          <a:latin typeface="微软雅黑" panose="020B0503020204020204" pitchFamily="34" charset="-122"/>
                          <a:ea typeface="微软雅黑" panose="020B0503020204020204" pitchFamily="34" charset="-122"/>
                        </a:rPr>
                        <a:t>20%</a:t>
                      </a:r>
                      <a:r>
                        <a:rPr lang="zh-CN" sz="1600" b="0" kern="100" dirty="0">
                          <a:solidFill>
                            <a:schemeClr val="tx1"/>
                          </a:solidFill>
                          <a:effectLst/>
                          <a:latin typeface="微软雅黑" panose="020B0503020204020204" pitchFamily="34" charset="-122"/>
                          <a:ea typeface="微软雅黑" panose="020B0503020204020204" pitchFamily="34" charset="-122"/>
                        </a:rPr>
                        <a:t>；</a:t>
                      </a:r>
                      <a:endParaRPr lang="zh-CN" sz="1600" b="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4228887160"/>
                  </a:ext>
                </a:extLst>
              </a:tr>
              <a:tr h="549953">
                <a:tc>
                  <a:txBody>
                    <a:bodyPr/>
                    <a:lstStyle/>
                    <a:p>
                      <a:pPr algn="ctr">
                        <a:lnSpc>
                          <a:spcPct val="150000"/>
                        </a:lnSpc>
                        <a:spcAft>
                          <a:spcPts val="0"/>
                        </a:spcAft>
                      </a:pPr>
                      <a:r>
                        <a:rPr lang="zh-CN" sz="1600" b="0" kern="100">
                          <a:solidFill>
                            <a:schemeClr val="tx1"/>
                          </a:solidFill>
                          <a:effectLst/>
                          <a:latin typeface="微软雅黑" panose="020B0503020204020204" pitchFamily="34" charset="-122"/>
                          <a:ea typeface="微软雅黑" panose="020B0503020204020204" pitchFamily="34" charset="-122"/>
                        </a:rPr>
                        <a:t>平时成绩</a:t>
                      </a:r>
                      <a:endParaRPr lang="zh-CN" sz="1600" b="0" kern="1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1590" algn="just">
                        <a:lnSpc>
                          <a:spcPct val="150000"/>
                        </a:lnSpc>
                        <a:spcAft>
                          <a:spcPts val="0"/>
                        </a:spcAft>
                      </a:pPr>
                      <a:r>
                        <a:rPr lang="zh-CN" sz="1600" b="0" kern="100" dirty="0">
                          <a:solidFill>
                            <a:schemeClr val="tx1"/>
                          </a:solidFill>
                          <a:effectLst/>
                          <a:latin typeface="微软雅黑" panose="020B0503020204020204" pitchFamily="34" charset="-122"/>
                          <a:ea typeface="微软雅黑" panose="020B0503020204020204" pitchFamily="34" charset="-122"/>
                        </a:rPr>
                        <a:t>课堂测验、出勤率等，占总成绩 </a:t>
                      </a:r>
                      <a:r>
                        <a:rPr lang="en-US" sz="1600" b="0" kern="100" dirty="0">
                          <a:solidFill>
                            <a:schemeClr val="tx1"/>
                          </a:solidFill>
                          <a:effectLst/>
                          <a:latin typeface="微软雅黑" panose="020B0503020204020204" pitchFamily="34" charset="-122"/>
                          <a:ea typeface="微软雅黑" panose="020B0503020204020204" pitchFamily="34" charset="-122"/>
                        </a:rPr>
                        <a:t>10 %</a:t>
                      </a:r>
                      <a:r>
                        <a:rPr lang="zh-CN" sz="1600" b="0" kern="100" dirty="0">
                          <a:solidFill>
                            <a:schemeClr val="tx1"/>
                          </a:solidFill>
                          <a:effectLst/>
                          <a:latin typeface="微软雅黑" panose="020B0503020204020204" pitchFamily="34" charset="-122"/>
                          <a:ea typeface="微软雅黑" panose="020B0503020204020204" pitchFamily="34" charset="-122"/>
                        </a:rPr>
                        <a:t>；</a:t>
                      </a:r>
                      <a:endParaRPr lang="zh-CN" sz="1600" b="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4148744731"/>
                  </a:ext>
                </a:extLst>
              </a:tr>
              <a:tr h="549953">
                <a:tc>
                  <a:txBody>
                    <a:bodyPr/>
                    <a:lstStyle/>
                    <a:p>
                      <a:pPr algn="ctr">
                        <a:lnSpc>
                          <a:spcPct val="150000"/>
                        </a:lnSpc>
                        <a:spcAft>
                          <a:spcPts val="0"/>
                        </a:spcAft>
                      </a:pPr>
                      <a:r>
                        <a:rPr lang="zh-CN" sz="1600" b="0" kern="100">
                          <a:solidFill>
                            <a:schemeClr val="tx1"/>
                          </a:solidFill>
                          <a:effectLst/>
                          <a:latin typeface="微软雅黑" panose="020B0503020204020204" pitchFamily="34" charset="-122"/>
                          <a:ea typeface="微软雅黑" panose="020B0503020204020204" pitchFamily="34" charset="-122"/>
                        </a:rPr>
                        <a:t>总成绩</a:t>
                      </a:r>
                      <a:endParaRPr lang="zh-CN" sz="1600" b="0" kern="10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indent="21590" algn="just">
                        <a:lnSpc>
                          <a:spcPct val="150000"/>
                        </a:lnSpc>
                        <a:spcAft>
                          <a:spcPts val="0"/>
                        </a:spcAft>
                      </a:pPr>
                      <a:r>
                        <a:rPr lang="en-US" sz="1600" b="0" kern="100" dirty="0">
                          <a:solidFill>
                            <a:schemeClr val="tx1"/>
                          </a:solidFill>
                          <a:effectLst/>
                          <a:latin typeface="微软雅黑" panose="020B0503020204020204" pitchFamily="34" charset="-122"/>
                          <a:ea typeface="微软雅黑" panose="020B0503020204020204" pitchFamily="34" charset="-122"/>
                        </a:rPr>
                        <a:t>100</a:t>
                      </a:r>
                      <a:r>
                        <a:rPr lang="zh-CN" sz="1600" b="0" kern="100" dirty="0">
                          <a:solidFill>
                            <a:schemeClr val="tx1"/>
                          </a:solidFill>
                          <a:effectLst/>
                          <a:latin typeface="微软雅黑" panose="020B0503020204020204" pitchFamily="34" charset="-122"/>
                          <a:ea typeface="微软雅黑" panose="020B0503020204020204" pitchFamily="34" charset="-122"/>
                        </a:rPr>
                        <a:t>分</a:t>
                      </a:r>
                      <a:endParaRPr lang="zh-CN" sz="1600" b="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472512893"/>
                  </a:ext>
                </a:extLst>
              </a:tr>
            </a:tbl>
          </a:graphicData>
        </a:graphic>
      </p:graphicFrame>
      <p:sp>
        <p:nvSpPr>
          <p:cNvPr id="5" name="Rectangle 1"/>
          <p:cNvSpPr>
            <a:spLocks noChangeArrowheads="1"/>
          </p:cNvSpPr>
          <p:nvPr/>
        </p:nvSpPr>
        <p:spPr bwMode="auto">
          <a:xfrm>
            <a:off x="1284898" y="1466041"/>
            <a:ext cx="89787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222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225"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总成绩</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期末大作业</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×30%+</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平时作业</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×40%+</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期中考试</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×20%+</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平时成绩</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×10%</a:t>
            </a:r>
            <a:endPar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22225"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5018487"/>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1.1.3 </a:t>
            </a:r>
            <a:r>
              <a:rPr lang="zh-CN" altLang="en-US" sz="2800" b="1" dirty="0">
                <a:latin typeface="微软雅黑" panose="020B0503020204020204" pitchFamily="34" charset="-122"/>
                <a:ea typeface="微软雅黑" panose="020B0503020204020204" pitchFamily="34" charset="-122"/>
              </a:rPr>
              <a:t>解决排序与合并问题的编程思维</a:t>
            </a:r>
          </a:p>
        </p:txBody>
      </p:sp>
      <p:sp>
        <p:nvSpPr>
          <p:cNvPr id="11" name="文本框 10"/>
          <p:cNvSpPr txBox="1"/>
          <p:nvPr/>
        </p:nvSpPr>
        <p:spPr>
          <a:xfrm>
            <a:off x="1335037" y="1320810"/>
            <a:ext cx="9731548" cy="1200329"/>
          </a:xfrm>
          <a:prstGeom prst="rect">
            <a:avLst/>
          </a:prstGeom>
          <a:noFill/>
        </p:spPr>
        <p:txBody>
          <a:bodyPr wrap="square" rtlCol="0" anchor="t">
            <a:spAutoFit/>
          </a:bodyPr>
          <a:lstStyle/>
          <a:p>
            <a:pPr marL="342900" indent="-342900" algn="just">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设置两个指针，分别指向这两个数列的第一个数。</a:t>
            </a:r>
            <a:endParaRPr lang="en-US" altLang="zh-CN" dirty="0">
              <a:latin typeface="微软雅黑" panose="020B0503020204020204" pitchFamily="34" charset="-122"/>
              <a:ea typeface="微软雅黑" panose="020B0503020204020204" pitchFamily="34" charset="-122"/>
            </a:endParaRPr>
          </a:p>
          <a:p>
            <a:pPr marL="342900" indent="-342900" algn="just">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然后比较所指两个数的大小，将较小的数取出放入新列表，并把相应指针指向下一个数，另一个不动。</a:t>
            </a:r>
            <a:endParaRPr lang="en-US" altLang="zh-CN" dirty="0">
              <a:latin typeface="微软雅黑" panose="020B0503020204020204" pitchFamily="34" charset="-122"/>
              <a:ea typeface="微软雅黑" panose="020B0503020204020204" pitchFamily="34" charset="-122"/>
            </a:endParaRPr>
          </a:p>
          <a:p>
            <a:pPr marL="342900" indent="-342900" algn="just">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重复前面步骤，直到将两个列表中的元素都放入新列表即可。</a:t>
            </a:r>
          </a:p>
        </p:txBody>
      </p:sp>
      <p:pic>
        <p:nvPicPr>
          <p:cNvPr id="15" name="图片 14"/>
          <p:cNvPicPr/>
          <p:nvPr/>
        </p:nvPicPr>
        <p:blipFill>
          <a:blip r:embed="rId3">
            <a:extLst>
              <a:ext uri="{28A0092B-C50C-407E-A947-70E740481C1C}">
                <a14:useLocalDpi xmlns:a14="http://schemas.microsoft.com/office/drawing/2010/main" val="0"/>
              </a:ext>
            </a:extLst>
          </a:blip>
          <a:stretch>
            <a:fillRect/>
          </a:stretch>
        </p:blipFill>
        <p:spPr>
          <a:xfrm>
            <a:off x="3618764" y="2629421"/>
            <a:ext cx="5810334" cy="3791890"/>
          </a:xfrm>
          <a:prstGeom prst="rect">
            <a:avLst/>
          </a:prstGeom>
        </p:spPr>
      </p:pic>
      <p:sp>
        <p:nvSpPr>
          <p:cNvPr id="16" name="文本框 15"/>
          <p:cNvSpPr txBox="1"/>
          <p:nvPr/>
        </p:nvSpPr>
        <p:spPr>
          <a:xfrm>
            <a:off x="1239555" y="920700"/>
            <a:ext cx="7674380" cy="400110"/>
          </a:xfrm>
          <a:prstGeom prst="rect">
            <a:avLst/>
          </a:prstGeom>
          <a:noFill/>
        </p:spPr>
        <p:txBody>
          <a:bodyPr wrap="square" rtlCol="0" anchor="t">
            <a:spAutoFit/>
          </a:bodyPr>
          <a:lstStyle/>
          <a:p>
            <a:pPr algn="just"/>
            <a:r>
              <a:rPr lang="zh-CN" altLang="en-US" sz="2000" dirty="0">
                <a:latin typeface="微软雅黑" panose="020B0503020204020204" pitchFamily="34" charset="-122"/>
                <a:ea typeface="微软雅黑" panose="020B0503020204020204" pitchFamily="34" charset="-122"/>
              </a:rPr>
              <a:t>合并过程如图所示：</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2275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1.1.3 </a:t>
            </a:r>
            <a:r>
              <a:rPr lang="zh-CN" altLang="en-US" sz="2800" b="1" dirty="0">
                <a:latin typeface="微软雅黑" panose="020B0503020204020204" pitchFamily="34" charset="-122"/>
                <a:ea typeface="微软雅黑" panose="020B0503020204020204" pitchFamily="34" charset="-122"/>
              </a:rPr>
              <a:t>解决排序与合并问题的编程思维</a:t>
            </a:r>
          </a:p>
        </p:txBody>
      </p:sp>
      <p:sp>
        <p:nvSpPr>
          <p:cNvPr id="6" name="文本框 67"/>
          <p:cNvSpPr txBox="1">
            <a:spLocks noChangeArrowheads="1"/>
          </p:cNvSpPr>
          <p:nvPr/>
        </p:nvSpPr>
        <p:spPr bwMode="auto">
          <a:xfrm>
            <a:off x="2152650" y="1556735"/>
            <a:ext cx="8515350" cy="4765496"/>
          </a:xfrm>
          <a:prstGeom prst="rect">
            <a:avLst/>
          </a:prstGeom>
          <a:solidFill>
            <a:schemeClr val="bg2"/>
          </a:solidFill>
          <a:ln w="9525">
            <a:solidFill>
              <a:srgbClr val="FFC000"/>
            </a:solidFill>
            <a:miter lim="800000"/>
          </a:ln>
        </p:spPr>
        <p:txBody>
          <a:bodyPr rot="0" vert="horz" wrap="square" lIns="91440" tIns="45720" rIns="91440" bIns="45720" anchor="t" anchorCtr="0" upright="1">
            <a:noAutofit/>
          </a:bodyPr>
          <a:lstStyle/>
          <a:p>
            <a:pPr indent="266700" algn="just">
              <a:lnSpc>
                <a:spcPct val="150000"/>
              </a:lnSpc>
              <a:spcAft>
                <a:spcPts val="0"/>
              </a:spcAft>
            </a:pPr>
            <a:r>
              <a:rPr 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#&lt;程序：合并问题算法</a:t>
            </a:r>
            <a:r>
              <a:rPr lang="zh-CN" alt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描述</a:t>
            </a:r>
            <a:r>
              <a:rPr lang="en-US" b="1" kern="100" dirty="0">
                <a:effectLst/>
                <a:latin typeface="微软雅黑" panose="020B0503020204020204" pitchFamily="34" charset="-122"/>
                <a:ea typeface="微软雅黑" panose="020B0503020204020204" pitchFamily="34" charset="-122"/>
                <a:cs typeface="Times New Roman" panose="02020603050405020304" pitchFamily="18" charset="0"/>
              </a:rPr>
              <a:t>&gt;</a:t>
            </a:r>
          </a:p>
          <a:p>
            <a:pPr indent="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itchFamily="18" charset="0"/>
              </a:rPr>
              <a:t>输入：两个递增数列</a:t>
            </a:r>
          </a:p>
          <a:p>
            <a:pPr indent="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itchFamily="18" charset="0"/>
              </a:rPr>
              <a:t>输出：新的合并后递增数列</a:t>
            </a:r>
          </a:p>
          <a:p>
            <a:pPr marL="800100" lvl="1" indent="-342900" algn="just">
              <a:lnSpc>
                <a:spcPct val="150000"/>
              </a:lnSpc>
              <a:buFont typeface="+mj-lt"/>
              <a:buAutoNum type="arabicPeriod"/>
            </a:pPr>
            <a:r>
              <a:rPr lang="zh-CN" altLang="zh-CN" kern="100" dirty="0">
                <a:latin typeface="微软雅黑" panose="020B0503020204020204" pitchFamily="34" charset="-122"/>
                <a:ea typeface="微软雅黑" panose="020B0503020204020204" pitchFamily="34" charset="-122"/>
                <a:cs typeface="Times New Roman" pitchFamily="18" charset="0"/>
              </a:rPr>
              <a:t>创建新的数列，用来存放合并后的序列，初始值为空；</a:t>
            </a:r>
          </a:p>
          <a:p>
            <a:pPr marL="800100" lvl="1" indent="-342900" algn="just">
              <a:lnSpc>
                <a:spcPct val="150000"/>
              </a:lnSpc>
              <a:buFont typeface="+mj-lt"/>
              <a:buAutoNum type="arabicPeriod"/>
            </a:pPr>
            <a:r>
              <a:rPr lang="zh-CN" altLang="zh-CN" kern="100" dirty="0">
                <a:latin typeface="微软雅黑" panose="020B0503020204020204" pitchFamily="34" charset="-122"/>
                <a:ea typeface="微软雅黑" panose="020B0503020204020204" pitchFamily="34" charset="-122"/>
                <a:cs typeface="Times New Roman" pitchFamily="18" charset="0"/>
              </a:rPr>
              <a:t>设定两个指针</a:t>
            </a:r>
            <a:r>
              <a:rPr lang="en-US" altLang="zh-CN" kern="100" dirty="0">
                <a:latin typeface="微软雅黑" panose="020B0503020204020204" pitchFamily="34" charset="-122"/>
                <a:ea typeface="微软雅黑" panose="020B0503020204020204" pitchFamily="34" charset="-122"/>
                <a:cs typeface="Times New Roman" pitchFamily="18" charset="0"/>
              </a:rPr>
              <a:t>变量P1</a:t>
            </a:r>
            <a:r>
              <a:rPr lang="zh-CN" altLang="zh-CN" kern="100" dirty="0">
                <a:latin typeface="微软雅黑" panose="020B0503020204020204" pitchFamily="34" charset="-122"/>
                <a:ea typeface="微软雅黑" panose="020B0503020204020204" pitchFamily="34" charset="-122"/>
                <a:cs typeface="Times New Roman" pitchFamily="18" charset="0"/>
              </a:rPr>
              <a:t>和</a:t>
            </a:r>
            <a:r>
              <a:rPr lang="en-US" altLang="zh-CN" kern="100" dirty="0">
                <a:latin typeface="微软雅黑" panose="020B0503020204020204" pitchFamily="34" charset="-122"/>
                <a:ea typeface="微软雅黑" panose="020B0503020204020204" pitchFamily="34" charset="-122"/>
                <a:cs typeface="Times New Roman" pitchFamily="18" charset="0"/>
              </a:rPr>
              <a:t>P2</a:t>
            </a:r>
            <a:r>
              <a:rPr lang="zh-CN" altLang="zh-CN" kern="100" dirty="0">
                <a:latin typeface="微软雅黑" panose="020B0503020204020204" pitchFamily="34" charset="-122"/>
                <a:ea typeface="微软雅黑" panose="020B0503020204020204" pitchFamily="34" charset="-122"/>
                <a:cs typeface="Times New Roman" pitchFamily="18" charset="0"/>
              </a:rPr>
              <a:t>，初始值分别指向两个递增数列的第一个元素。</a:t>
            </a:r>
          </a:p>
          <a:p>
            <a:pPr marL="800100" lvl="1" indent="-342900" algn="just">
              <a:lnSpc>
                <a:spcPct val="150000"/>
              </a:lnSpc>
              <a:buFont typeface="+mj-lt"/>
              <a:buAutoNum type="arabicPeriod"/>
            </a:pPr>
            <a:r>
              <a:rPr lang="zh-CN" altLang="zh-CN" kern="100" dirty="0">
                <a:latin typeface="微软雅黑" panose="020B0503020204020204" pitchFamily="34" charset="-122"/>
                <a:ea typeface="微软雅黑" panose="020B0503020204020204" pitchFamily="34" charset="-122"/>
                <a:cs typeface="Times New Roman" pitchFamily="18" charset="0"/>
              </a:rPr>
              <a:t>如果某一指针变量指向的元素为空（表示已经拿完一个数列中所有的数），直接将另一个指针变量指向的元素及后面所有元素赋值到</a:t>
            </a:r>
            <a:r>
              <a:rPr lang="zh-CN" altLang="en-US" kern="100" dirty="0">
                <a:latin typeface="微软雅黑" panose="020B0503020204020204" pitchFamily="34" charset="-122"/>
                <a:ea typeface="微软雅黑" panose="020B0503020204020204" pitchFamily="34" charset="-122"/>
                <a:cs typeface="Times New Roman" pitchFamily="18" charset="0"/>
              </a:rPr>
              <a:t>合并</a:t>
            </a:r>
            <a:r>
              <a:rPr lang="zh-CN" altLang="zh-CN" kern="100" dirty="0">
                <a:latin typeface="微软雅黑" panose="020B0503020204020204" pitchFamily="34" charset="-122"/>
                <a:ea typeface="微软雅黑" panose="020B0503020204020204" pitchFamily="34" charset="-122"/>
                <a:cs typeface="Times New Roman" pitchFamily="18" charset="0"/>
              </a:rPr>
              <a:t>数列中，输出</a:t>
            </a:r>
            <a:r>
              <a:rPr lang="zh-CN" altLang="en-US" kern="100" dirty="0">
                <a:latin typeface="微软雅黑" panose="020B0503020204020204" pitchFamily="34" charset="-122"/>
                <a:ea typeface="微软雅黑" panose="020B0503020204020204" pitchFamily="34" charset="-122"/>
                <a:cs typeface="Times New Roman" pitchFamily="18" charset="0"/>
              </a:rPr>
              <a:t>合并</a:t>
            </a:r>
            <a:r>
              <a:rPr lang="zh-CN" altLang="zh-CN" kern="100" dirty="0">
                <a:latin typeface="微软雅黑" panose="020B0503020204020204" pitchFamily="34" charset="-122"/>
                <a:ea typeface="微软雅黑" panose="020B0503020204020204" pitchFamily="34" charset="-122"/>
                <a:cs typeface="Times New Roman" pitchFamily="18" charset="0"/>
              </a:rPr>
              <a:t>数列并结束程序，否则进行步骤</a:t>
            </a:r>
            <a:r>
              <a:rPr lang="en-US" altLang="zh-CN" kern="100" dirty="0">
                <a:latin typeface="微软雅黑" panose="020B0503020204020204" pitchFamily="34" charset="-122"/>
                <a:ea typeface="微软雅黑" panose="020B0503020204020204" pitchFamily="34" charset="-122"/>
                <a:cs typeface="Times New Roman" pitchFamily="18" charset="0"/>
              </a:rPr>
              <a:t>4</a:t>
            </a:r>
            <a:r>
              <a:rPr lang="zh-CN" altLang="zh-CN" kern="100" dirty="0">
                <a:latin typeface="微软雅黑" panose="020B0503020204020204" pitchFamily="34" charset="-122"/>
                <a:ea typeface="微软雅黑" panose="020B0503020204020204" pitchFamily="34" charset="-122"/>
                <a:cs typeface="Times New Roman" pitchFamily="18" charset="0"/>
              </a:rPr>
              <a:t>；</a:t>
            </a:r>
          </a:p>
          <a:p>
            <a:pPr marL="800100" lvl="1" indent="-342900" algn="just">
              <a:lnSpc>
                <a:spcPct val="150000"/>
              </a:lnSpc>
              <a:buFont typeface="+mj-lt"/>
              <a:buAutoNum type="arabicPeriod"/>
            </a:pPr>
            <a:r>
              <a:rPr lang="zh-CN" altLang="zh-CN" kern="100" dirty="0">
                <a:latin typeface="微软雅黑" panose="020B0503020204020204" pitchFamily="34" charset="-122"/>
                <a:ea typeface="微软雅黑" panose="020B0503020204020204" pitchFamily="34" charset="-122"/>
                <a:cs typeface="Times New Roman" pitchFamily="18" charset="0"/>
              </a:rPr>
              <a:t>比较两个指针变量所指向的数列元素，选择相对较小的元素放入合并数列中，并将指向较小数的指针变量指向后一个元素；再执行步骤</a:t>
            </a:r>
            <a:r>
              <a:rPr lang="en-US" altLang="zh-CN" kern="100" dirty="0">
                <a:latin typeface="微软雅黑" panose="020B0503020204020204" pitchFamily="34" charset="-122"/>
                <a:ea typeface="微软雅黑" panose="020B0503020204020204" pitchFamily="34" charset="-122"/>
                <a:cs typeface="Times New Roman" pitchFamily="18" charset="0"/>
              </a:rPr>
              <a:t>3</a:t>
            </a:r>
            <a:r>
              <a:rPr lang="zh-CN" altLang="zh-CN" kern="100" dirty="0">
                <a:latin typeface="微软雅黑" panose="020B0503020204020204" pitchFamily="34" charset="-122"/>
                <a:ea typeface="微软雅黑" panose="020B0503020204020204" pitchFamily="34" charset="-122"/>
                <a:cs typeface="Times New Roman" pitchFamily="18" charset="0"/>
              </a:rPr>
              <a:t>。</a:t>
            </a:r>
          </a:p>
        </p:txBody>
      </p:sp>
      <p:sp>
        <p:nvSpPr>
          <p:cNvPr id="7" name="文本框 5"/>
          <p:cNvSpPr txBox="1"/>
          <p:nvPr/>
        </p:nvSpPr>
        <p:spPr>
          <a:xfrm>
            <a:off x="2152650" y="1049855"/>
            <a:ext cx="7886700" cy="398780"/>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合并问题的算法描述：</a:t>
            </a:r>
          </a:p>
        </p:txBody>
      </p:sp>
    </p:spTree>
    <p:extLst>
      <p:ext uri="{BB962C8B-B14F-4D97-AF65-F5344CB8AC3E}">
        <p14:creationId xmlns:p14="http://schemas.microsoft.com/office/powerpoint/2010/main" val="95429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1.1.3 </a:t>
            </a:r>
            <a:r>
              <a:rPr lang="zh-CN" altLang="en-US" sz="2800" b="1" dirty="0">
                <a:latin typeface="微软雅黑" panose="020B0503020204020204" pitchFamily="34" charset="-122"/>
                <a:ea typeface="微软雅黑" panose="020B0503020204020204" pitchFamily="34" charset="-122"/>
              </a:rPr>
              <a:t>解决排序与合并问题的编程思维</a:t>
            </a:r>
          </a:p>
        </p:txBody>
      </p:sp>
      <p:sp>
        <p:nvSpPr>
          <p:cNvPr id="5" name="文本框 4"/>
          <p:cNvSpPr txBox="1"/>
          <p:nvPr/>
        </p:nvSpPr>
        <p:spPr>
          <a:xfrm>
            <a:off x="1395046" y="1571897"/>
            <a:ext cx="9577754" cy="10156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rPr>
              <a:t>数据结构：</a:t>
            </a:r>
            <a:r>
              <a:rPr lang="zh-CN" altLang="zh-CN" sz="2000" kern="100" dirty="0">
                <a:latin typeface="微软雅黑" panose="020B0503020204020204" pitchFamily="34" charset="-122"/>
                <a:ea typeface="微软雅黑" panose="020B0503020204020204" pitchFamily="34" charset="-122"/>
                <a:cs typeface="Times New Roman" pitchFamily="18" charset="0"/>
              </a:rPr>
              <a:t>数据结构是计算机存储、组织数据的方式，其中</a:t>
            </a:r>
            <a:r>
              <a:rPr lang="zh-CN" altLang="zh-CN" sz="2000" b="1" kern="100" dirty="0">
                <a:latin typeface="微软雅黑" panose="020B0503020204020204" pitchFamily="34" charset="-122"/>
                <a:ea typeface="微软雅黑" panose="020B0503020204020204" pitchFamily="34" charset="-122"/>
                <a:cs typeface="Times New Roman" pitchFamily="18" charset="0"/>
              </a:rPr>
              <a:t>列表（</a:t>
            </a:r>
            <a:r>
              <a:rPr lang="en-US" altLang="zh-CN" sz="2000" b="1" kern="100" dirty="0">
                <a:latin typeface="微软雅黑" panose="020B0503020204020204" pitchFamily="34" charset="-122"/>
                <a:ea typeface="微软雅黑" panose="020B0503020204020204" pitchFamily="34" charset="-122"/>
                <a:cs typeface="Times New Roman" pitchFamily="18" charset="0"/>
              </a:rPr>
              <a:t>List</a:t>
            </a:r>
            <a:r>
              <a:rPr lang="zh-CN" altLang="zh-CN" sz="2000" b="1" kern="100" dirty="0">
                <a:latin typeface="微软雅黑" panose="020B0503020204020204" pitchFamily="34" charset="-122"/>
                <a:ea typeface="微软雅黑" panose="020B0503020204020204" pitchFamily="34" charset="-122"/>
                <a:cs typeface="Times New Roman" pitchFamily="18" charset="0"/>
              </a:rPr>
              <a:t>）</a:t>
            </a:r>
            <a:r>
              <a:rPr lang="zh-CN" altLang="zh-CN" sz="2000" kern="100" dirty="0">
                <a:latin typeface="微软雅黑" panose="020B0503020204020204" pitchFamily="34" charset="-122"/>
                <a:ea typeface="微软雅黑" panose="020B0503020204020204" pitchFamily="34" charset="-122"/>
                <a:cs typeface="Times New Roman" pitchFamily="18" charset="0"/>
              </a:rPr>
              <a:t>是一种很常见的数据结构。</a:t>
            </a:r>
            <a:endParaRPr lang="en-US" altLang="zh-CN" sz="2000" dirty="0">
              <a:solidFill>
                <a:srgbClr val="124ACD"/>
              </a:solidFill>
              <a:latin typeface="微软雅黑" panose="020B0503020204020204" pitchFamily="34" charset="-122"/>
              <a:ea typeface="微软雅黑" panose="020B0503020204020204" pitchFamily="34" charset="-122"/>
              <a:cs typeface="Times New Roman" pitchFamily="18" charset="0"/>
            </a:endParaRPr>
          </a:p>
        </p:txBody>
      </p:sp>
      <p:sp>
        <p:nvSpPr>
          <p:cNvPr id="8" name="文本框 7"/>
          <p:cNvSpPr txBox="1"/>
          <p:nvPr/>
        </p:nvSpPr>
        <p:spPr>
          <a:xfrm>
            <a:off x="1707173" y="1049855"/>
            <a:ext cx="7886700"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从排序与合并两个问题当中我们又可以发现程序的几点要素：</a:t>
            </a:r>
          </a:p>
        </p:txBody>
      </p:sp>
      <p:sp>
        <p:nvSpPr>
          <p:cNvPr id="9" name="文本框 8"/>
          <p:cNvSpPr txBox="1"/>
          <p:nvPr/>
        </p:nvSpPr>
        <p:spPr>
          <a:xfrm>
            <a:off x="1395046" y="2609978"/>
            <a:ext cx="9579879" cy="3323987"/>
          </a:xfrm>
          <a:prstGeom prst="rect">
            <a:avLst/>
          </a:prstGeom>
          <a:noFill/>
        </p:spPr>
        <p:txBody>
          <a:bodyPr wrap="square" rtlCol="0">
            <a:spAutoFit/>
          </a:bodyPr>
          <a:lstStyle/>
          <a:p>
            <a:pPr>
              <a:lnSpc>
                <a:spcPct val="150000"/>
              </a:lnSpc>
            </a:pPr>
            <a:r>
              <a:rPr lang="en-US" altLang="zh-CN" sz="2000" kern="100" dirty="0">
                <a:latin typeface="微软雅黑" panose="020B0503020204020204" pitchFamily="34" charset="-122"/>
                <a:ea typeface="微软雅黑" panose="020B0503020204020204" pitchFamily="34" charset="-122"/>
                <a:cs typeface="Times New Roman" pitchFamily="18" charset="0"/>
              </a:rPr>
              <a:t>        </a:t>
            </a:r>
            <a:r>
              <a:rPr lang="zh-CN" altLang="zh-CN" sz="2000" kern="100" dirty="0">
                <a:latin typeface="微软雅黑" panose="020B0503020204020204" pitchFamily="34" charset="-122"/>
                <a:ea typeface="微软雅黑" panose="020B0503020204020204" pitchFamily="34" charset="-122"/>
                <a:cs typeface="Times New Roman" pitchFamily="18" charset="0"/>
              </a:rPr>
              <a:t>例如，待排序的数列在程序中可以用一个列表表示，即</a:t>
            </a:r>
            <a:r>
              <a:rPr lang="en-US" altLang="zh-CN" sz="2000" kern="100" dirty="0">
                <a:latin typeface="微软雅黑" panose="020B0503020204020204" pitchFamily="34" charset="-122"/>
                <a:ea typeface="微软雅黑" panose="020B0503020204020204" pitchFamily="34" charset="-122"/>
                <a:cs typeface="Times New Roman" pitchFamily="18" charset="0"/>
              </a:rPr>
              <a:t>L = [21,13,5,34,2]</a:t>
            </a:r>
            <a:r>
              <a:rPr lang="zh-CN" altLang="zh-CN" sz="2000" kern="100" dirty="0">
                <a:latin typeface="微软雅黑" panose="020B0503020204020204" pitchFamily="34" charset="-122"/>
                <a:ea typeface="微软雅黑" panose="020B0503020204020204" pitchFamily="34" charset="-122"/>
                <a:cs typeface="Times New Roman" pitchFamily="18" charset="0"/>
              </a:rPr>
              <a:t>，其中</a:t>
            </a:r>
            <a:r>
              <a:rPr lang="en-US" altLang="zh-CN" sz="2000" kern="100" dirty="0">
                <a:latin typeface="微软雅黑" panose="020B0503020204020204" pitchFamily="34" charset="-122"/>
                <a:ea typeface="微软雅黑" panose="020B0503020204020204" pitchFamily="34" charset="-122"/>
                <a:cs typeface="Times New Roman" pitchFamily="18" charset="0"/>
              </a:rPr>
              <a:t>L</a:t>
            </a:r>
            <a:r>
              <a:rPr lang="zh-CN" altLang="zh-CN" sz="2000" kern="100" dirty="0">
                <a:latin typeface="微软雅黑" panose="020B0503020204020204" pitchFamily="34" charset="-122"/>
                <a:ea typeface="微软雅黑" panose="020B0503020204020204" pitchFamily="34" charset="-122"/>
                <a:cs typeface="Times New Roman" pitchFamily="18" charset="0"/>
              </a:rPr>
              <a:t>是列表名。引入列表这种数据结构这很大程度上方便了我们在程序中表达数列中的每一个数，如，我们想使用数列中的第</a:t>
            </a:r>
            <a:r>
              <a:rPr lang="en-US" altLang="zh-CN" sz="2000" kern="100" dirty="0">
                <a:latin typeface="微软雅黑" panose="020B0503020204020204" pitchFamily="34" charset="-122"/>
                <a:ea typeface="微软雅黑" panose="020B0503020204020204" pitchFamily="34" charset="-122"/>
                <a:cs typeface="Times New Roman" pitchFamily="18" charset="0"/>
              </a:rPr>
              <a:t>1</a:t>
            </a:r>
            <a:r>
              <a:rPr lang="zh-CN" altLang="zh-CN" sz="2000" kern="100" dirty="0">
                <a:latin typeface="微软雅黑" panose="020B0503020204020204" pitchFamily="34" charset="-122"/>
                <a:ea typeface="微软雅黑" panose="020B0503020204020204" pitchFamily="34" charset="-122"/>
                <a:cs typeface="Times New Roman" pitchFamily="18" charset="0"/>
              </a:rPr>
              <a:t>个数时可以用</a:t>
            </a:r>
            <a:r>
              <a:rPr lang="en-US" altLang="zh-CN" sz="2000" kern="100" dirty="0">
                <a:latin typeface="微软雅黑" panose="020B0503020204020204" pitchFamily="34" charset="-122"/>
                <a:ea typeface="微软雅黑" panose="020B0503020204020204" pitchFamily="34" charset="-122"/>
                <a:cs typeface="Times New Roman" pitchFamily="18" charset="0"/>
              </a:rPr>
              <a:t>L[0]</a:t>
            </a:r>
            <a:r>
              <a:rPr lang="zh-CN" altLang="zh-CN" sz="2000" kern="100" dirty="0">
                <a:latin typeface="微软雅黑" panose="020B0503020204020204" pitchFamily="34" charset="-122"/>
                <a:ea typeface="微软雅黑" panose="020B0503020204020204" pitchFamily="34" charset="-122"/>
                <a:cs typeface="Times New Roman" pitchFamily="18" charset="0"/>
              </a:rPr>
              <a:t>表示（注意，列表</a:t>
            </a:r>
            <a:r>
              <a:rPr lang="en-US" altLang="zh-CN" sz="2000" kern="100" dirty="0">
                <a:latin typeface="微软雅黑" panose="020B0503020204020204" pitchFamily="34" charset="-122"/>
                <a:ea typeface="微软雅黑" panose="020B0503020204020204" pitchFamily="34" charset="-122"/>
                <a:cs typeface="Times New Roman" pitchFamily="18" charset="0"/>
              </a:rPr>
              <a:t>[ ]</a:t>
            </a:r>
            <a:r>
              <a:rPr lang="zh-CN" altLang="zh-CN" sz="2000" kern="100" dirty="0">
                <a:latin typeface="微软雅黑" panose="020B0503020204020204" pitchFamily="34" charset="-122"/>
                <a:ea typeface="微软雅黑" panose="020B0503020204020204" pitchFamily="34" charset="-122"/>
                <a:cs typeface="Times New Roman" pitchFamily="18" charset="0"/>
              </a:rPr>
              <a:t>内的数我们称为索引，列表的索引从</a:t>
            </a:r>
            <a:r>
              <a:rPr lang="en-US" altLang="zh-CN" sz="2000" kern="100" dirty="0">
                <a:latin typeface="微软雅黑" panose="020B0503020204020204" pitchFamily="34" charset="-122"/>
                <a:ea typeface="微软雅黑" panose="020B0503020204020204" pitchFamily="34" charset="-122"/>
                <a:cs typeface="Times New Roman" pitchFamily="18" charset="0"/>
              </a:rPr>
              <a:t>0</a:t>
            </a:r>
            <a:r>
              <a:rPr lang="zh-CN" altLang="zh-CN" sz="2000" kern="100" dirty="0">
                <a:latin typeface="微软雅黑" panose="020B0503020204020204" pitchFamily="34" charset="-122"/>
                <a:ea typeface="微软雅黑" panose="020B0503020204020204" pitchFamily="34" charset="-122"/>
                <a:cs typeface="Times New Roman" pitchFamily="18" charset="0"/>
              </a:rPr>
              <a:t>开始），同样可以用</a:t>
            </a:r>
            <a:r>
              <a:rPr lang="en-US" altLang="zh-CN" sz="2000" kern="100" dirty="0">
                <a:latin typeface="微软雅黑" panose="020B0503020204020204" pitchFamily="34" charset="-122"/>
                <a:ea typeface="微软雅黑" panose="020B0503020204020204" pitchFamily="34" charset="-122"/>
                <a:cs typeface="Times New Roman" pitchFamily="18" charset="0"/>
              </a:rPr>
              <a:t>L[1]</a:t>
            </a:r>
            <a:r>
              <a:rPr lang="zh-CN" altLang="zh-CN" sz="2000" kern="100" dirty="0">
                <a:latin typeface="微软雅黑" panose="020B0503020204020204" pitchFamily="34" charset="-122"/>
                <a:ea typeface="微软雅黑" panose="020B0503020204020204" pitchFamily="34" charset="-122"/>
                <a:cs typeface="Times New Roman" pitchFamily="18" charset="0"/>
              </a:rPr>
              <a:t>表示数列中的第</a:t>
            </a:r>
            <a:r>
              <a:rPr lang="en-US" altLang="zh-CN" sz="2000" kern="100" dirty="0">
                <a:latin typeface="微软雅黑" panose="020B0503020204020204" pitchFamily="34" charset="-122"/>
                <a:ea typeface="微软雅黑" panose="020B0503020204020204" pitchFamily="34" charset="-122"/>
                <a:cs typeface="Times New Roman" pitchFamily="18" charset="0"/>
              </a:rPr>
              <a:t>2</a:t>
            </a:r>
            <a:r>
              <a:rPr lang="zh-CN" altLang="zh-CN" sz="2000" kern="100" dirty="0">
                <a:latin typeface="微软雅黑" panose="020B0503020204020204" pitchFamily="34" charset="-122"/>
                <a:ea typeface="微软雅黑" panose="020B0503020204020204" pitchFamily="34" charset="-122"/>
                <a:cs typeface="Times New Roman" pitchFamily="18" charset="0"/>
              </a:rPr>
              <a:t>个数，</a:t>
            </a:r>
            <a:r>
              <a:rPr lang="en-US" altLang="zh-CN" sz="2000" kern="100" dirty="0">
                <a:latin typeface="微软雅黑" panose="020B0503020204020204" pitchFamily="34" charset="-122"/>
                <a:ea typeface="微软雅黑" panose="020B0503020204020204" pitchFamily="34" charset="-122"/>
                <a:cs typeface="Times New Roman" pitchFamily="18" charset="0"/>
              </a:rPr>
              <a:t>L[2]</a:t>
            </a:r>
            <a:r>
              <a:rPr lang="zh-CN" altLang="zh-CN" sz="2000" kern="100" dirty="0">
                <a:latin typeface="微软雅黑" panose="020B0503020204020204" pitchFamily="34" charset="-122"/>
                <a:ea typeface="微软雅黑" panose="020B0503020204020204" pitchFamily="34" charset="-122"/>
                <a:cs typeface="Times New Roman" pitchFamily="18" charset="0"/>
              </a:rPr>
              <a:t>表示第</a:t>
            </a:r>
            <a:r>
              <a:rPr lang="en-US" altLang="zh-CN" sz="2000" kern="100" dirty="0">
                <a:latin typeface="微软雅黑" panose="020B0503020204020204" pitchFamily="34" charset="-122"/>
                <a:ea typeface="微软雅黑" panose="020B0503020204020204" pitchFamily="34" charset="-122"/>
                <a:cs typeface="Times New Roman" pitchFamily="18" charset="0"/>
              </a:rPr>
              <a:t>3</a:t>
            </a:r>
            <a:r>
              <a:rPr lang="zh-CN" altLang="zh-CN" sz="2000" kern="100" dirty="0">
                <a:latin typeface="微软雅黑" panose="020B0503020204020204" pitchFamily="34" charset="-122"/>
                <a:ea typeface="微软雅黑" panose="020B0503020204020204" pitchFamily="34" charset="-122"/>
                <a:cs typeface="Times New Roman" pitchFamily="18" charset="0"/>
              </a:rPr>
              <a:t>个数，以此类推，仅仅用一个列表</a:t>
            </a:r>
            <a:r>
              <a:rPr lang="en-US" altLang="zh-CN" sz="2000" kern="100" dirty="0">
                <a:latin typeface="微软雅黑" panose="020B0503020204020204" pitchFamily="34" charset="-122"/>
                <a:ea typeface="微软雅黑" panose="020B0503020204020204" pitchFamily="34" charset="-122"/>
                <a:cs typeface="Times New Roman" pitchFamily="18" charset="0"/>
              </a:rPr>
              <a:t>L</a:t>
            </a:r>
            <a:r>
              <a:rPr lang="zh-CN" altLang="zh-CN" sz="2000" kern="100" dirty="0">
                <a:latin typeface="微软雅黑" panose="020B0503020204020204" pitchFamily="34" charset="-122"/>
                <a:ea typeface="微软雅黑" panose="020B0503020204020204" pitchFamily="34" charset="-122"/>
                <a:cs typeface="Times New Roman" pitchFamily="18" charset="0"/>
              </a:rPr>
              <a:t>就可以表示出这个数列里所有的数。假如没有列表这个数据结构，我们想表示成百上千个数就需要成百上千个不同名字的变量，这是一个非常繁琐的事情，让程序变得复杂而且容易出错。</a:t>
            </a:r>
            <a:r>
              <a:rPr lang="en-US" altLang="zh-CN" sz="2000" dirty="0">
                <a:solidFill>
                  <a:srgbClr val="124ACD"/>
                </a:solidFill>
                <a:latin typeface="微软雅黑" panose="020B0503020204020204" pitchFamily="34" charset="-122"/>
                <a:ea typeface="微软雅黑" panose="020B0503020204020204" pitchFamily="34" charset="-122"/>
                <a:cs typeface="Times New Roman" pitchFamily="18" charset="0"/>
              </a:rPr>
              <a:t>   </a:t>
            </a:r>
          </a:p>
        </p:txBody>
      </p:sp>
    </p:spTree>
    <p:extLst>
      <p:ext uri="{BB962C8B-B14F-4D97-AF65-F5344CB8AC3E}">
        <p14:creationId xmlns:p14="http://schemas.microsoft.com/office/powerpoint/2010/main" val="2052945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1.1.3 </a:t>
            </a:r>
            <a:r>
              <a:rPr lang="zh-CN" altLang="en-US" sz="2800" b="1" dirty="0">
                <a:latin typeface="微软雅黑" panose="020B0503020204020204" pitchFamily="34" charset="-122"/>
                <a:ea typeface="微软雅黑" panose="020B0503020204020204" pitchFamily="34" charset="-122"/>
              </a:rPr>
              <a:t>解决排序与合并问题的编程思维</a:t>
            </a:r>
          </a:p>
        </p:txBody>
      </p:sp>
      <p:sp>
        <p:nvSpPr>
          <p:cNvPr id="6" name="文本框 5"/>
          <p:cNvSpPr txBox="1"/>
          <p:nvPr/>
        </p:nvSpPr>
        <p:spPr>
          <a:xfrm>
            <a:off x="1465385" y="1437283"/>
            <a:ext cx="9530861" cy="147732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rPr>
              <a:t>算法：</a:t>
            </a:r>
            <a:r>
              <a:rPr lang="zh-CN" altLang="en-US" sz="2000" kern="100" dirty="0">
                <a:latin typeface="微软雅黑" panose="020B0503020204020204" pitchFamily="34" charset="-122"/>
                <a:ea typeface="微软雅黑" panose="020B0503020204020204" pitchFamily="34" charset="-122"/>
                <a:cs typeface="Times New Roman" pitchFamily="18" charset="0"/>
              </a:rPr>
              <a:t>算法是为解决问题而精心设计的计算步骤和方法。算法的发展是计算机科学的其中一个美丽之处。我们要用计算机软件解决问题，就要把算法理解透彻，进而成为我们的习惯思维。</a:t>
            </a:r>
            <a:endParaRPr lang="zh-CN" altLang="en-US" sz="2000" dirty="0">
              <a:solidFill>
                <a:srgbClr val="124ACD"/>
              </a:solidFill>
              <a:latin typeface="微软雅黑" panose="020B0503020204020204" pitchFamily="34" charset="-122"/>
              <a:ea typeface="微软雅黑" panose="020B0503020204020204" pitchFamily="34" charset="-122"/>
              <a:cs typeface="Times New Roman" pitchFamily="18" charset="0"/>
            </a:endParaRPr>
          </a:p>
        </p:txBody>
      </p:sp>
      <p:sp>
        <p:nvSpPr>
          <p:cNvPr id="7" name="文本框 6"/>
          <p:cNvSpPr txBox="1"/>
          <p:nvPr/>
        </p:nvSpPr>
        <p:spPr>
          <a:xfrm>
            <a:off x="1465385" y="3102709"/>
            <a:ext cx="9530861" cy="1015663"/>
          </a:xfrm>
          <a:prstGeom prst="rect">
            <a:avLst/>
          </a:prstGeom>
          <a:noFill/>
        </p:spPr>
        <p:txBody>
          <a:bodyPr wrap="square" rtlCol="0">
            <a:spAutoFit/>
          </a:bodyPr>
          <a:lstStyle/>
          <a:p>
            <a:pPr algn="just">
              <a:lnSpc>
                <a:spcPct val="150000"/>
              </a:lnSpc>
            </a:pPr>
            <a:r>
              <a:rPr lang="zh-CN" altLang="en-US" sz="2000" kern="100" dirty="0">
                <a:latin typeface="微软雅黑" panose="020B0503020204020204" pitchFamily="34" charset="-122"/>
                <a:ea typeface="微软雅黑" panose="020B0503020204020204" pitchFamily="34" charset="-122"/>
                <a:cs typeface="Times New Roman" pitchFamily="18" charset="0"/>
              </a:rPr>
              <a:t>        注意，算法是超乎于程序语言之外的，设计好算法后，用哪个程序语言来编程（例如</a:t>
            </a:r>
            <a:r>
              <a:rPr lang="en-US" altLang="zh-CN" sz="2000" kern="100" dirty="0">
                <a:latin typeface="微软雅黑" panose="020B0503020204020204" pitchFamily="34" charset="-122"/>
                <a:ea typeface="微软雅黑" panose="020B0503020204020204" pitchFamily="34" charset="-122"/>
                <a:cs typeface="Times New Roman" pitchFamily="18" charset="0"/>
              </a:rPr>
              <a:t>Python, C, C++, Java</a:t>
            </a:r>
            <a:r>
              <a:rPr lang="zh-CN" altLang="en-US" sz="2000" kern="100" dirty="0">
                <a:latin typeface="微软雅黑" panose="020B0503020204020204" pitchFamily="34" charset="-122"/>
                <a:ea typeface="微软雅黑" panose="020B0503020204020204" pitchFamily="34" charset="-122"/>
                <a:cs typeface="Times New Roman" pitchFamily="18" charset="0"/>
              </a:rPr>
              <a:t>）就是个直接而相对简单的事了。</a:t>
            </a:r>
            <a:endParaRPr lang="zh-CN" altLang="en-US" sz="2000" dirty="0">
              <a:solidFill>
                <a:srgbClr val="124ACD"/>
              </a:solidFill>
              <a:latin typeface="微软雅黑" panose="020B0503020204020204" pitchFamily="34" charset="-122"/>
              <a:ea typeface="微软雅黑" panose="020B0503020204020204" pitchFamily="34" charset="-122"/>
              <a:cs typeface="Times New Roman" pitchFamily="18" charset="0"/>
            </a:endParaRPr>
          </a:p>
        </p:txBody>
      </p:sp>
      <p:sp>
        <p:nvSpPr>
          <p:cNvPr id="10" name="文本框 9"/>
          <p:cNvSpPr txBox="1"/>
          <p:nvPr/>
        </p:nvSpPr>
        <p:spPr>
          <a:xfrm>
            <a:off x="1465385" y="4324394"/>
            <a:ext cx="9530861" cy="961289"/>
          </a:xfrm>
          <a:prstGeom prst="rect">
            <a:avLst/>
          </a:prstGeom>
          <a:noFill/>
        </p:spPr>
        <p:txBody>
          <a:bodyPr wrap="square" rtlCol="0">
            <a:spAutoFit/>
          </a:bodyPr>
          <a:lstStyle/>
          <a:p>
            <a:pPr algn="just">
              <a:lnSpc>
                <a:spcPct val="150000"/>
              </a:lnSpc>
            </a:pPr>
            <a:r>
              <a:rPr lang="zh-CN" altLang="en-US" sz="2000" kern="100" dirty="0">
                <a:latin typeface="微软雅黑" panose="020B0503020204020204" pitchFamily="34" charset="-122"/>
                <a:ea typeface="微软雅黑" panose="020B0503020204020204" pitchFamily="34" charset="-122"/>
                <a:cs typeface="Times New Roman" pitchFamily="18" charset="0"/>
              </a:rPr>
              <a:t>        同一个问题也可以有不同的算法。而算法有好有坏，一个好的算法能够节省大量时间与空间，让程序准确而高效。</a:t>
            </a:r>
            <a:endParaRPr lang="zh-CN" altLang="en-US" sz="2000" dirty="0">
              <a:solidFill>
                <a:srgbClr val="124ACD"/>
              </a:solidFill>
              <a:latin typeface="微软雅黑" panose="020B0503020204020204" pitchFamily="34" charset="-122"/>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3945579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1.1.3 </a:t>
            </a:r>
            <a:r>
              <a:rPr lang="zh-CN" altLang="en-US" sz="2800" b="1" dirty="0">
                <a:latin typeface="微软雅黑" panose="020B0503020204020204" pitchFamily="34" charset="-122"/>
                <a:ea typeface="微软雅黑" panose="020B0503020204020204" pitchFamily="34" charset="-122"/>
              </a:rPr>
              <a:t>解决排序与合并问题的编程思维</a:t>
            </a:r>
          </a:p>
        </p:txBody>
      </p:sp>
      <p:sp>
        <p:nvSpPr>
          <p:cNvPr id="8" name="文本框 7"/>
          <p:cNvSpPr txBox="1"/>
          <p:nvPr/>
        </p:nvSpPr>
        <p:spPr>
          <a:xfrm>
            <a:off x="1071536" y="2296026"/>
            <a:ext cx="9961353" cy="1015663"/>
          </a:xfrm>
          <a:prstGeom prst="rect">
            <a:avLst/>
          </a:prstGeom>
          <a:noFill/>
        </p:spPr>
        <p:txBody>
          <a:bodyPr wrap="square" rtlCol="0">
            <a:spAutoFit/>
          </a:bodyPr>
          <a:lstStyle/>
          <a:p>
            <a:pPr algn="just">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rPr>
              <a:t>【问题举例】</a:t>
            </a:r>
            <a:r>
              <a:rPr lang="en-US" altLang="zh-CN" sz="2000" dirty="0">
                <a:latin typeface="微软雅黑" panose="020B0503020204020204" pitchFamily="34" charset="-122"/>
                <a:ea typeface="微软雅黑" panose="020B0503020204020204" pitchFamily="34" charset="-122"/>
              </a:rPr>
              <a:t>n=5</a:t>
            </a:r>
            <a:r>
              <a:rPr lang="zh-CN" altLang="en-US" sz="2000" dirty="0">
                <a:latin typeface="微软雅黑" panose="020B0503020204020204" pitchFamily="34" charset="-122"/>
                <a:ea typeface="微软雅黑" panose="020B0503020204020204" pitchFamily="34" charset="-122"/>
              </a:rPr>
              <a:t>，数学成绩为</a:t>
            </a:r>
            <a:r>
              <a:rPr lang="en-US" altLang="zh-CN" sz="2000" dirty="0">
                <a:latin typeface="微软雅黑" panose="020B0503020204020204" pitchFamily="34" charset="-122"/>
                <a:ea typeface="微软雅黑" panose="020B0503020204020204" pitchFamily="34" charset="-122"/>
              </a:rPr>
              <a:t>M=[34,86,59,62,12]</a:t>
            </a:r>
            <a:r>
              <a:rPr lang="zh-CN" altLang="en-US" sz="2000" dirty="0">
                <a:latin typeface="微软雅黑" panose="020B0503020204020204" pitchFamily="34" charset="-122"/>
                <a:ea typeface="微软雅黑" panose="020B0503020204020204" pitchFamily="34" charset="-122"/>
              </a:rPr>
              <a:t>，英语成绩为</a:t>
            </a:r>
            <a:r>
              <a:rPr lang="en-US" altLang="zh-CN" sz="2000" dirty="0">
                <a:latin typeface="微软雅黑" panose="020B0503020204020204" pitchFamily="34" charset="-122"/>
                <a:ea typeface="微软雅黑" panose="020B0503020204020204" pitchFamily="34" charset="-122"/>
              </a:rPr>
              <a:t>E=[39,71,66,57,90]</a:t>
            </a:r>
            <a:r>
              <a:rPr lang="zh-CN" altLang="en-US" sz="2000" dirty="0">
                <a:latin typeface="微软雅黑" panose="020B0503020204020204" pitchFamily="34" charset="-122"/>
                <a:ea typeface="微软雅黑" panose="020B0503020204020204" pitchFamily="34" charset="-122"/>
              </a:rPr>
              <a:t>，则数学、英语及格的人数分别为</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，两门课都及格的人数为</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人。</a:t>
            </a:r>
          </a:p>
        </p:txBody>
      </p:sp>
      <p:sp>
        <p:nvSpPr>
          <p:cNvPr id="9" name="文本框 8"/>
          <p:cNvSpPr txBox="1"/>
          <p:nvPr/>
        </p:nvSpPr>
        <p:spPr>
          <a:xfrm>
            <a:off x="1184030" y="1013740"/>
            <a:ext cx="10026181" cy="1015663"/>
          </a:xfrm>
          <a:prstGeom prst="rect">
            <a:avLst/>
          </a:prstGeom>
          <a:noFill/>
        </p:spPr>
        <p:txBody>
          <a:bodyPr wrap="square" rtlCol="0">
            <a:spAutoFit/>
          </a:bodyPr>
          <a:lstStyle/>
          <a:p>
            <a:pPr algn="just">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rPr>
              <a:t>练习题</a:t>
            </a:r>
            <a:r>
              <a:rPr lang="en-US" altLang="zh-CN" sz="2000" b="1" dirty="0">
                <a:solidFill>
                  <a:srgbClr val="124ACD"/>
                </a:solidFill>
                <a:latin typeface="微软雅黑" panose="020B0503020204020204" pitchFamily="34" charset="-122"/>
                <a:ea typeface="微软雅黑" panose="020B0503020204020204" pitchFamily="34" charset="-122"/>
              </a:rPr>
              <a:t>1.1.3</a:t>
            </a:r>
            <a:r>
              <a:rPr lang="zh-CN" altLang="en-US" sz="2000" b="1" dirty="0">
                <a:solidFill>
                  <a:srgbClr val="124ACD"/>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一个班有</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个学生，已知每个学生的英语和数学成绩，请编程分别求出两门课程的及格（分数大于等于</a:t>
            </a:r>
            <a:r>
              <a:rPr lang="en-US" altLang="zh-CN" sz="2000" dirty="0">
                <a:latin typeface="微软雅黑" panose="020B0503020204020204" pitchFamily="34" charset="-122"/>
                <a:ea typeface="微软雅黑" panose="020B0503020204020204" pitchFamily="34" charset="-122"/>
              </a:rPr>
              <a:t>60</a:t>
            </a:r>
            <a:r>
              <a:rPr lang="zh-CN" altLang="en-US" sz="2000" dirty="0">
                <a:latin typeface="微软雅黑" panose="020B0503020204020204" pitchFamily="34" charset="-122"/>
                <a:ea typeface="微软雅黑" panose="020B0503020204020204" pitchFamily="34" charset="-122"/>
              </a:rPr>
              <a:t>）人数，以及两门课都及格的人数为多少？</a:t>
            </a:r>
            <a:endParaRPr lang="en-US" altLang="zh-CN" sz="20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1184030" y="4444581"/>
            <a:ext cx="10026181" cy="499624"/>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若列表</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中的元素大于</a:t>
            </a:r>
            <a:r>
              <a:rPr lang="en-US" altLang="zh-CN" sz="2000" dirty="0">
                <a:latin typeface="微软雅黑" panose="020B0503020204020204" pitchFamily="34" charset="-122"/>
                <a:ea typeface="微软雅黑" panose="020B0503020204020204" pitchFamily="34" charset="-122"/>
              </a:rPr>
              <a:t>60</a:t>
            </a:r>
            <a:r>
              <a:rPr lang="zh-CN" altLang="en-US" sz="2000" dirty="0">
                <a:latin typeface="微软雅黑" panose="020B0503020204020204" pitchFamily="34" charset="-122"/>
                <a:ea typeface="微软雅黑" panose="020B0503020204020204" pitchFamily="34" charset="-122"/>
              </a:rPr>
              <a:t>，则表示数学成绩及格的人数加</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1006708" y="3738184"/>
            <a:ext cx="10026181" cy="499624"/>
          </a:xfrm>
          <a:prstGeom prst="rect">
            <a:avLst/>
          </a:prstGeom>
          <a:noFill/>
        </p:spPr>
        <p:txBody>
          <a:bodyPr wrap="square" rtlCol="0">
            <a:spAutoFit/>
          </a:bodyPr>
          <a:lstStyle/>
          <a:p>
            <a:pPr algn="just">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rPr>
              <a:t>【解题思路】</a:t>
            </a:r>
            <a:r>
              <a:rPr lang="zh-CN" altLang="en-US" sz="2000" dirty="0">
                <a:latin typeface="微软雅黑" panose="020B0503020204020204" pitchFamily="34" charset="-122"/>
                <a:ea typeface="微软雅黑" panose="020B0503020204020204" pitchFamily="34" charset="-122"/>
              </a:rPr>
              <a:t>用一层循环依次对两个列表中的成绩进行判断：</a:t>
            </a:r>
            <a:endParaRPr lang="en-US" altLang="zh-CN"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1184030" y="4998578"/>
            <a:ext cx="10026181" cy="499624"/>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若列表</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中元素大于</a:t>
            </a:r>
            <a:r>
              <a:rPr lang="en-US" altLang="zh-CN" sz="2000" dirty="0">
                <a:latin typeface="微软雅黑" panose="020B0503020204020204" pitchFamily="34" charset="-122"/>
                <a:ea typeface="微软雅黑" panose="020B0503020204020204" pitchFamily="34" charset="-122"/>
              </a:rPr>
              <a:t>60</a:t>
            </a:r>
            <a:r>
              <a:rPr lang="zh-CN" altLang="en-US" sz="2000" dirty="0">
                <a:latin typeface="微软雅黑" panose="020B0503020204020204" pitchFamily="34" charset="-122"/>
                <a:ea typeface="微软雅黑" panose="020B0503020204020204" pitchFamily="34" charset="-122"/>
              </a:rPr>
              <a:t>，则表示英语成绩及格人数加</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1184030" y="5513360"/>
            <a:ext cx="10026181" cy="499624"/>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若在循环时，相同索引的两个列表元素均大于</a:t>
            </a:r>
            <a:r>
              <a:rPr lang="en-US" altLang="zh-CN" sz="2000" dirty="0">
                <a:latin typeface="微软雅黑" panose="020B0503020204020204" pitchFamily="34" charset="-122"/>
                <a:ea typeface="微软雅黑" panose="020B0503020204020204" pitchFamily="34" charset="-122"/>
              </a:rPr>
              <a:t>60</a:t>
            </a:r>
            <a:r>
              <a:rPr lang="zh-CN" altLang="en-US" sz="2000" dirty="0">
                <a:latin typeface="微软雅黑" panose="020B0503020204020204" pitchFamily="34" charset="-122"/>
                <a:ea typeface="微软雅黑" panose="020B0503020204020204" pitchFamily="34" charset="-122"/>
              </a:rPr>
              <a:t>时，则表示两门课都及格的人数加</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817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p:bldP spid="17" grpId="0"/>
      <p:bldP spid="18" grpId="0"/>
      <p:bldP spid="2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1.1.3 </a:t>
            </a:r>
            <a:r>
              <a:rPr lang="zh-CN" altLang="en-US" sz="2800" b="1" dirty="0">
                <a:latin typeface="微软雅黑" panose="020B0503020204020204" pitchFamily="34" charset="-122"/>
                <a:ea typeface="微软雅黑" panose="020B0503020204020204" pitchFamily="34" charset="-122"/>
              </a:rPr>
              <a:t>解决排序与合并问题的编程思维</a:t>
            </a:r>
          </a:p>
        </p:txBody>
      </p:sp>
      <mc:AlternateContent xmlns:mc="http://schemas.openxmlformats.org/markup-compatibility/2006" xmlns:a14="http://schemas.microsoft.com/office/drawing/2010/main">
        <mc:Choice Requires="a14">
          <p:sp>
            <p:nvSpPr>
              <p:cNvPr id="10" name="文本框 9"/>
              <p:cNvSpPr txBox="1"/>
              <p:nvPr/>
            </p:nvSpPr>
            <p:spPr>
              <a:xfrm>
                <a:off x="1239385" y="1055557"/>
                <a:ext cx="9674800" cy="4848956"/>
              </a:xfrm>
              <a:prstGeom prst="rect">
                <a:avLst/>
              </a:prstGeom>
              <a:noFill/>
            </p:spPr>
            <p:txBody>
              <a:bodyPr wrap="square" rtlCol="0">
                <a:spAutoFit/>
              </a:bodyPr>
              <a:lstStyle/>
              <a:p>
                <a:pPr algn="just">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rPr>
                  <a:t>练习题</a:t>
                </a:r>
                <a:r>
                  <a:rPr lang="en-US" altLang="zh-CN" sz="2000" b="1" dirty="0">
                    <a:solidFill>
                      <a:srgbClr val="124ACD"/>
                    </a:solidFill>
                    <a:latin typeface="微软雅黑" panose="020B0503020204020204" pitchFamily="34" charset="-122"/>
                    <a:ea typeface="微软雅黑" panose="020B0503020204020204" pitchFamily="34" charset="-122"/>
                  </a:rPr>
                  <a:t>1.1.4</a:t>
                </a:r>
                <a:r>
                  <a:rPr lang="zh-CN" altLang="en-US" sz="2000" b="1" dirty="0">
                    <a:solidFill>
                      <a:srgbClr val="124ACD"/>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求上题中每个人每门成绩的平均分数，编程统计出有多少人数学成绩高于平均分数？有多少人英语成绩高于平均分数？有多少人数学和英语成绩均高于平均数？最后分别求两门成绩的方差。</a:t>
                </a:r>
                <a:endParaRPr lang="en-US" altLang="zh-CN" sz="2000" b="1" dirty="0">
                  <a:solidFill>
                    <a:srgbClr val="124ACD"/>
                  </a:solidFill>
                  <a:latin typeface="微软雅黑" panose="020B0503020204020204" pitchFamily="34" charset="-122"/>
                  <a:ea typeface="微软雅黑" panose="020B0503020204020204" pitchFamily="34" charset="-122"/>
                </a:endParaRPr>
              </a:p>
              <a:p>
                <a:pPr algn="just">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rPr>
                  <a:t>【解题思路】</a:t>
                </a:r>
                <a:r>
                  <a:rPr lang="zh-CN" altLang="en-US" sz="2000" dirty="0">
                    <a:latin typeface="微软雅黑" panose="020B0503020204020204" pitchFamily="34" charset="-122"/>
                    <a:ea typeface="微软雅黑" panose="020B0503020204020204" pitchFamily="34" charset="-122"/>
                  </a:rPr>
                  <a:t>本题和上题的思路差不多：</a:t>
                </a:r>
                <a:endParaRPr lang="en-US" altLang="zh-CN" sz="2000" dirty="0">
                  <a:latin typeface="微软雅黑" panose="020B0503020204020204" pitchFamily="34" charset="-122"/>
                  <a:ea typeface="微软雅黑" panose="020B0503020204020204" pitchFamily="34" charset="-122"/>
                </a:endParaRPr>
              </a:p>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首先求得每个列表的平均值，也就是将每个列表的所有元素都累加起来然后除以列表长度即可。</a:t>
                </a:r>
                <a:endParaRPr lang="en-US" altLang="zh-CN" sz="2000" dirty="0">
                  <a:latin typeface="微软雅黑" panose="020B0503020204020204" pitchFamily="34" charset="-122"/>
                  <a:ea typeface="微软雅黑" panose="020B0503020204020204" pitchFamily="34" charset="-122"/>
                </a:endParaRPr>
              </a:p>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然后以平均值为标准，循环判断列表中的元素与平均值的大小关系。需要注意的就是如何利用平均值来求方差。求方差公式为：</a:t>
                </a:r>
                <a:endParaRPr lang="en-US" altLang="zh-CN" sz="2000" dirty="0">
                  <a:latin typeface="微软雅黑" panose="020B0503020204020204" pitchFamily="34" charset="-122"/>
                  <a:ea typeface="微软雅黑" panose="020B0503020204020204" pitchFamily="34" charset="-122"/>
                </a:endParaRPr>
              </a:p>
              <a:p>
                <a:pPr algn="ctr">
                  <a:lnSpc>
                    <a:spcPct val="150000"/>
                  </a:lnSpc>
                  <a:buClr>
                    <a:srgbClr val="FF0000"/>
                  </a:buClr>
                </a:pPr>
                <a14:m>
                  <m:oMath xmlns:m="http://schemas.openxmlformats.org/officeDocument/2006/math">
                    <m:r>
                      <m:rPr>
                        <m:sty m:val="p"/>
                      </m:rPr>
                      <a:rPr lang="en-US" altLang="zh-CN">
                        <a:latin typeface="Cambria Math" panose="02040503050406030204" pitchFamily="18" charset="0"/>
                      </a:rPr>
                      <m:t>S</m:t>
                    </m:r>
                    <m:r>
                      <a:rPr lang="en-US" altLang="zh-CN">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a:latin typeface="Cambria Math" panose="02040503050406030204" pitchFamily="18" charset="0"/>
                              </a:rPr>
                              <m:t>)</m:t>
                            </m:r>
                          </m:e>
                          <m:sup>
                            <m:r>
                              <a:rPr lang="en-US" altLang="zh-CN">
                                <a:latin typeface="Cambria Math" panose="02040503050406030204" pitchFamily="18" charset="0"/>
                              </a:rPr>
                              <m:t>2</m:t>
                            </m:r>
                          </m:sup>
                        </m:sSup>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a:latin typeface="Cambria Math" panose="02040503050406030204" pitchFamily="18" charset="0"/>
                              </a:rPr>
                              <m:t>)</m:t>
                            </m:r>
                          </m:e>
                          <m:sup>
                            <m:r>
                              <a:rPr lang="en-US" altLang="zh-CN">
                                <a:latin typeface="Cambria Math" panose="02040503050406030204" pitchFamily="18" charset="0"/>
                              </a:rPr>
                              <m:t>2</m:t>
                            </m:r>
                          </m:sup>
                        </m:sSup>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a:latin typeface="Cambria Math" panose="02040503050406030204" pitchFamily="18" charset="0"/>
                              </a:rPr>
                              <m:t>)</m:t>
                            </m:r>
                          </m:e>
                          <m:sup>
                            <m:r>
                              <a:rPr lang="en-US" altLang="zh-CN">
                                <a:latin typeface="Cambria Math" panose="02040503050406030204" pitchFamily="18" charset="0"/>
                              </a:rPr>
                              <m:t>2</m:t>
                            </m:r>
                          </m:sup>
                        </m:sSup>
                      </m:num>
                      <m:den>
                        <m:r>
                          <a:rPr lang="en-US" altLang="zh-CN" i="1">
                            <a:latin typeface="Cambria Math" panose="02040503050406030204" pitchFamily="18" charset="0"/>
                          </a:rPr>
                          <m:t>𝑛</m:t>
                        </m:r>
                      </m:den>
                    </m:f>
                  </m:oMath>
                </a14:m>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x</a:t>
                </a:r>
                <a:r>
                  <a:rPr lang="zh-CN" altLang="zh-CN" dirty="0">
                    <a:latin typeface="微软雅黑" panose="020B0503020204020204" pitchFamily="34" charset="-122"/>
                    <a:ea typeface="微软雅黑" panose="020B0503020204020204" pitchFamily="34" charset="-122"/>
                  </a:rPr>
                  <a:t>为平均值）</a:t>
                </a:r>
              </a:p>
              <a:p>
                <a:pPr marL="342900" indent="-342900" algn="just">
                  <a:lnSpc>
                    <a:spcPct val="150000"/>
                  </a:lnSpc>
                  <a:buClr>
                    <a:srgbClr val="FF0000"/>
                  </a:buClr>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rPr>
                  <a:t>最后在循环体外将累加变量除以人数</a:t>
                </a:r>
                <a:r>
                  <a:rPr lang="en-US" altLang="zh-CN" sz="2000" dirty="0">
                    <a:latin typeface="微软雅黑" panose="020B0503020204020204" pitchFamily="34" charset="-122"/>
                    <a:ea typeface="微软雅黑" panose="020B0503020204020204" pitchFamily="34" charset="-122"/>
                  </a:rPr>
                  <a:t>n</a:t>
                </a:r>
                <a:r>
                  <a:rPr lang="zh-CN" altLang="zh-CN" sz="2000" dirty="0">
                    <a:latin typeface="微软雅黑" panose="020B0503020204020204" pitchFamily="34" charset="-122"/>
                    <a:ea typeface="微软雅黑" panose="020B0503020204020204" pitchFamily="34" charset="-122"/>
                  </a:rPr>
                  <a:t>就是需要求得方差。</a:t>
                </a:r>
              </a:p>
            </p:txBody>
          </p:sp>
        </mc:Choice>
        <mc:Fallback xmlns="">
          <p:sp>
            <p:nvSpPr>
              <p:cNvPr id="10" name="文本框 9"/>
              <p:cNvSpPr txBox="1">
                <a:spLocks noRot="1" noChangeAspect="1" noMove="1" noResize="1" noEditPoints="1" noAdjustHandles="1" noChangeArrowheads="1" noChangeShapeType="1" noTextEdit="1"/>
              </p:cNvSpPr>
              <p:nvPr/>
            </p:nvSpPr>
            <p:spPr>
              <a:xfrm>
                <a:off x="1239385" y="1055557"/>
                <a:ext cx="9674800" cy="4848956"/>
              </a:xfrm>
              <a:prstGeom prst="rect">
                <a:avLst/>
              </a:prstGeom>
              <a:blipFill>
                <a:blip r:embed="rId3"/>
                <a:stretch>
                  <a:fillRect l="-630" r="-693" b="-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66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1.1.4 </a:t>
            </a:r>
            <a:r>
              <a:rPr lang="zh-CN" altLang="en-US" sz="2800" b="1" dirty="0">
                <a:latin typeface="微软雅黑" panose="020B0503020204020204" pitchFamily="34" charset="-122"/>
                <a:ea typeface="微软雅黑" panose="020B0503020204020204" pitchFamily="34" charset="-122"/>
              </a:rPr>
              <a:t>解决过河问题的编程思维</a:t>
            </a:r>
          </a:p>
        </p:txBody>
      </p:sp>
      <p:sp>
        <p:nvSpPr>
          <p:cNvPr id="4" name="文本框 3"/>
          <p:cNvSpPr txBox="1"/>
          <p:nvPr/>
        </p:nvSpPr>
        <p:spPr>
          <a:xfrm>
            <a:off x="1085847" y="870679"/>
            <a:ext cx="9816612" cy="1938992"/>
          </a:xfrm>
          <a:prstGeom prst="rect">
            <a:avLst/>
          </a:prstGeom>
          <a:noFill/>
        </p:spPr>
        <p:txBody>
          <a:bodyPr wrap="square" rtlCol="0">
            <a:spAutoFit/>
          </a:bodyPr>
          <a:lstStyle/>
          <a:p>
            <a:pPr algn="just">
              <a:lnSpc>
                <a:spcPct val="150000"/>
              </a:lnSpc>
            </a:pPr>
            <a:r>
              <a:rPr lang="zh-CN" altLang="zh-CN" sz="2000" b="1" dirty="0">
                <a:solidFill>
                  <a:srgbClr val="124ACD"/>
                </a:solidFill>
                <a:latin typeface="微软雅黑" panose="020B0503020204020204" pitchFamily="34" charset="-122"/>
                <a:ea typeface="微软雅黑" panose="020B0503020204020204" pitchFamily="34" charset="-122"/>
              </a:rPr>
              <a:t>【问题描述】</a:t>
            </a:r>
            <a:r>
              <a:rPr lang="zh-CN" altLang="zh-CN" sz="2000" dirty="0">
                <a:latin typeface="微软雅黑" panose="020B0503020204020204" pitchFamily="34" charset="-122"/>
                <a:ea typeface="微软雅黑" panose="020B0503020204020204" pitchFamily="34" charset="-122"/>
              </a:rPr>
              <a:t>农夫需要把菜、鸡、狼运到河对岸去，只有农夫能够划船，而且船比较小，除农夫之外每次只能运一种东西，还有一个棘手问题，就是如果没有农夫看着，鸡会偷吃菜，狼会吃鸡。请设计一种算法，让农夫能够安全地安排这些东西和他自己过河。 </a:t>
            </a:r>
          </a:p>
        </p:txBody>
      </p:sp>
      <p:sp>
        <p:nvSpPr>
          <p:cNvPr id="8" name="文本框 7"/>
          <p:cNvSpPr txBox="1"/>
          <p:nvPr/>
        </p:nvSpPr>
        <p:spPr>
          <a:xfrm>
            <a:off x="1085847" y="2732406"/>
            <a:ext cx="9957291" cy="1477328"/>
          </a:xfrm>
          <a:prstGeom prst="rect">
            <a:avLst/>
          </a:prstGeom>
          <a:noFill/>
        </p:spPr>
        <p:txBody>
          <a:bodyPr wrap="square" rtlCol="0">
            <a:spAutoFit/>
          </a:bodyPr>
          <a:lstStyle/>
          <a:p>
            <a:pPr algn="just">
              <a:lnSpc>
                <a:spcPct val="150000"/>
              </a:lnSpc>
            </a:pPr>
            <a:r>
              <a:rPr lang="en-US" altLang="zh-CN" sz="2000" b="1" dirty="0">
                <a:solidFill>
                  <a:srgbClr val="124ACD"/>
                </a:solidFill>
                <a:latin typeface="微软雅黑" panose="020B0503020204020204" pitchFamily="34" charset="-122"/>
                <a:ea typeface="微软雅黑" panose="020B0503020204020204" pitchFamily="34" charset="-122"/>
              </a:rPr>
              <a:t>【</a:t>
            </a:r>
            <a:r>
              <a:rPr lang="zh-CN" altLang="en-US" sz="2000" b="1" dirty="0">
                <a:solidFill>
                  <a:srgbClr val="124ACD"/>
                </a:solidFill>
                <a:latin typeface="微软雅黑" panose="020B0503020204020204" pitchFamily="34" charset="-122"/>
                <a:ea typeface="微软雅黑" panose="020B0503020204020204" pitchFamily="34" charset="-122"/>
              </a:rPr>
              <a:t>解题思路</a:t>
            </a:r>
            <a:r>
              <a:rPr lang="en-US" altLang="zh-CN" sz="2000" b="1" dirty="0">
                <a:solidFill>
                  <a:srgbClr val="124ACD"/>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这个题目考察人的快速逻辑运算和短期记忆力。分析一下，在“狼－</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鸡－</a:t>
            </a:r>
            <a:r>
              <a:rPr lang="en-US" altLang="zh-CN" sz="2000" dirty="0">
                <a:latin typeface="微软雅黑" panose="020B0503020204020204" pitchFamily="34" charset="-122"/>
                <a:ea typeface="微软雅黑" panose="020B0503020204020204" pitchFamily="34" charset="-122"/>
              </a:rPr>
              <a:t>&gt;</a:t>
            </a:r>
            <a:r>
              <a:rPr lang="zh-CN" altLang="en-US" sz="2000" dirty="0">
                <a:latin typeface="微软雅黑" panose="020B0503020204020204" pitchFamily="34" charset="-122"/>
                <a:ea typeface="微软雅黑" panose="020B0503020204020204" pitchFamily="34" charset="-122"/>
              </a:rPr>
              <a:t>菜”这个食物链条中，“鸡”处在关键位置，解决问题的指导思想就是将“鸡”与“狼”和“菜”始终处于隔离状态。 然而我们编程的思维却不必如此。</a:t>
            </a:r>
            <a:endParaRPr lang="en-US" altLang="zh-CN"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3"/>
          <a:srcRect l="8892" r="7662"/>
          <a:stretch/>
        </p:blipFill>
        <p:spPr>
          <a:xfrm>
            <a:off x="4290646" y="4181475"/>
            <a:ext cx="3974123" cy="2676525"/>
          </a:xfrm>
          <a:prstGeom prst="rect">
            <a:avLst/>
          </a:prstGeom>
        </p:spPr>
      </p:pic>
    </p:spTree>
    <p:extLst>
      <p:ext uri="{BB962C8B-B14F-4D97-AF65-F5344CB8AC3E}">
        <p14:creationId xmlns:p14="http://schemas.microsoft.com/office/powerpoint/2010/main" val="115316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1.1.4 </a:t>
            </a:r>
            <a:r>
              <a:rPr lang="zh-CN" altLang="en-US" sz="2800" b="1" dirty="0">
                <a:latin typeface="微软雅黑" panose="020B0503020204020204" pitchFamily="34" charset="-122"/>
                <a:ea typeface="微软雅黑" panose="020B0503020204020204" pitchFamily="34" charset="-122"/>
              </a:rPr>
              <a:t>解决过河问题的编程思维</a:t>
            </a:r>
          </a:p>
        </p:txBody>
      </p:sp>
      <p:sp>
        <p:nvSpPr>
          <p:cNvPr id="6" name="文本框 5"/>
          <p:cNvSpPr txBox="1"/>
          <p:nvPr/>
        </p:nvSpPr>
        <p:spPr>
          <a:xfrm>
            <a:off x="1131601" y="2303650"/>
            <a:ext cx="9662555" cy="707886"/>
          </a:xfrm>
          <a:prstGeom prst="rect">
            <a:avLst/>
          </a:prstGeom>
          <a:noFill/>
        </p:spPr>
        <p:txBody>
          <a:bodyPr wrap="square" rtlCol="0">
            <a:spAutoFit/>
          </a:bodyPr>
          <a:lstStyle/>
          <a:p>
            <a:pPr algn="just"/>
            <a:r>
              <a:rPr lang="zh-CN" altLang="en-US" sz="2000" dirty="0">
                <a:latin typeface="微软雅黑" panose="020B0503020204020204" pitchFamily="34" charset="-122"/>
                <a:ea typeface="微软雅黑" panose="020B0503020204020204" pitchFamily="34" charset="-122"/>
              </a:rPr>
              <a:t>根据农夫、菜、鸡和狼的位置关系可以有很多个</a:t>
            </a:r>
            <a:r>
              <a:rPr lang="zh-CN" altLang="en-US" sz="2000" b="1" dirty="0">
                <a:latin typeface="微软雅黑" panose="020B0503020204020204" pitchFamily="34" charset="-122"/>
                <a:ea typeface="微软雅黑" panose="020B0503020204020204" pitchFamily="34" charset="-122"/>
              </a:rPr>
              <a:t>状态</a:t>
            </a:r>
            <a:r>
              <a:rPr lang="zh-CN" altLang="en-US" sz="2000" dirty="0">
                <a:latin typeface="微软雅黑" panose="020B0503020204020204" pitchFamily="34" charset="-122"/>
                <a:ea typeface="微软雅黑" panose="020B0503020204020204" pitchFamily="34" charset="-122"/>
              </a:rPr>
              <a:t>（即左岸、船上以及右岸的物品情况）：</a:t>
            </a:r>
            <a:endParaRPr lang="en-US" altLang="zh-CN"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121016" y="3091639"/>
            <a:ext cx="9298824" cy="707886"/>
          </a:xfrm>
          <a:prstGeom prst="rect">
            <a:avLst/>
          </a:prstGeom>
          <a:noFill/>
        </p:spPr>
        <p:txBody>
          <a:bodyPr wrap="square" rtlCol="0">
            <a:spAutoFit/>
          </a:bodyPr>
          <a:lstStyle/>
          <a:p>
            <a:pPr marL="285750" indent="-285750" algn="just">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rPr>
              <a:t>初始状态：</a:t>
            </a:r>
            <a:r>
              <a:rPr lang="zh-CN" altLang="en-US" sz="2000" dirty="0">
                <a:latin typeface="微软雅黑" panose="020B0503020204020204" pitchFamily="34" charset="-122"/>
                <a:ea typeface="微软雅黑" panose="020B0503020204020204" pitchFamily="34" charset="-122"/>
              </a:rPr>
              <a:t>左岸（起点）有农夫、狼、鸡和菜，船上和右岸（终点）没有任何物品；</a:t>
            </a:r>
            <a:endParaRPr lang="en-US" altLang="zh-CN" sz="20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1121016" y="3711952"/>
            <a:ext cx="9401609" cy="400110"/>
          </a:xfrm>
          <a:prstGeom prst="rect">
            <a:avLst/>
          </a:prstGeom>
          <a:noFill/>
        </p:spPr>
        <p:txBody>
          <a:bodyPr wrap="square" rtlCol="0">
            <a:spAutoFit/>
          </a:bodyPr>
          <a:lstStyle/>
          <a:p>
            <a:pPr marL="285750" indent="-285750" algn="just">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rPr>
              <a:t>终止状态：</a:t>
            </a:r>
            <a:r>
              <a:rPr lang="zh-CN" altLang="en-US" sz="2000" dirty="0">
                <a:latin typeface="微软雅黑" panose="020B0503020204020204" pitchFamily="34" charset="-122"/>
                <a:ea typeface="微软雅黑" panose="020B0503020204020204" pitchFamily="34" charset="-122"/>
              </a:rPr>
              <a:t>左岸和船上没有任何物品，右岸有农夫、狼、鸡和菜。</a:t>
            </a:r>
            <a:endParaRPr lang="en-US" altLang="zh-CN" sz="20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121016" y="4274538"/>
            <a:ext cx="9401608" cy="707886"/>
          </a:xfrm>
          <a:prstGeom prst="rect">
            <a:avLst/>
          </a:prstGeom>
          <a:noFill/>
        </p:spPr>
        <p:txBody>
          <a:bodyPr wrap="square" rtlCol="0">
            <a:spAutoFit/>
          </a:bodyPr>
          <a:lstStyle/>
          <a:p>
            <a:pPr marL="285750" indent="-285750" algn="just">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rPr>
              <a:t>安全状态：</a:t>
            </a:r>
            <a:r>
              <a:rPr lang="zh-CN" altLang="en-US" sz="2000" dirty="0">
                <a:latin typeface="微软雅黑" panose="020B0503020204020204" pitchFamily="34" charset="-122"/>
                <a:ea typeface="微软雅黑" panose="020B0503020204020204" pitchFamily="34" charset="-122"/>
              </a:rPr>
              <a:t>就是当农夫不在时，不会同时将一个物品及它的“天敌”放在岸的同一边。</a:t>
            </a:r>
          </a:p>
        </p:txBody>
      </p:sp>
      <p:sp>
        <p:nvSpPr>
          <p:cNvPr id="12" name="文本框 11"/>
          <p:cNvSpPr txBox="1"/>
          <p:nvPr/>
        </p:nvSpPr>
        <p:spPr>
          <a:xfrm>
            <a:off x="1148653" y="4982424"/>
            <a:ext cx="9662555" cy="1477328"/>
          </a:xfrm>
          <a:prstGeom prst="rect">
            <a:avLst/>
          </a:prstGeom>
          <a:noFill/>
        </p:spPr>
        <p:txBody>
          <a:bodyPr wrap="square" rtlCol="0">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状态的总数目是有限的，算法的主要思想就是搜索这些有限的状态，直到找到一条从初始状态转换到终止状态的“路径”，并且根据题目的要求，这条“路径”上的每一个状态都应该是安全的状态。</a:t>
            </a:r>
          </a:p>
        </p:txBody>
      </p:sp>
      <p:sp>
        <p:nvSpPr>
          <p:cNvPr id="8" name="文本框 7"/>
          <p:cNvSpPr txBox="1"/>
          <p:nvPr/>
        </p:nvSpPr>
        <p:spPr>
          <a:xfrm>
            <a:off x="1121016" y="826322"/>
            <a:ext cx="9957607" cy="1477328"/>
          </a:xfrm>
          <a:prstGeom prst="rect">
            <a:avLst/>
          </a:prstGeom>
          <a:noFill/>
        </p:spPr>
        <p:txBody>
          <a:bodyPr wrap="square" rtlCol="0">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我们可以利用计算机的运算能力快速搜索到所有可能的</a:t>
            </a:r>
            <a:r>
              <a:rPr lang="zh-CN" altLang="en-US" sz="2000" b="1" dirty="0">
                <a:latin typeface="微软雅黑" panose="020B0503020204020204" pitchFamily="34" charset="-122"/>
                <a:ea typeface="微软雅黑" panose="020B0503020204020204" pitchFamily="34" charset="-122"/>
              </a:rPr>
              <a:t>安排组合</a:t>
            </a:r>
            <a:r>
              <a:rPr lang="zh-CN" altLang="en-US" sz="2000" dirty="0">
                <a:latin typeface="微软雅黑" panose="020B0503020204020204" pitchFamily="34" charset="-122"/>
                <a:ea typeface="微软雅黑" panose="020B0503020204020204" pitchFamily="34" charset="-122"/>
              </a:rPr>
              <a:t>。注意，在搜索的过程中应避免进入</a:t>
            </a:r>
            <a:r>
              <a:rPr lang="zh-CN" altLang="en-US" sz="2000" b="1" dirty="0">
                <a:latin typeface="微软雅黑" panose="020B0503020204020204" pitchFamily="34" charset="-122"/>
                <a:ea typeface="微软雅黑" panose="020B0503020204020204" pitchFamily="34" charset="-122"/>
              </a:rPr>
              <a:t>不安全的状态</a:t>
            </a:r>
            <a:r>
              <a:rPr lang="zh-CN" altLang="en-US" sz="2000" dirty="0">
                <a:latin typeface="微软雅黑" panose="020B0503020204020204" pitchFamily="34" charset="-122"/>
                <a:ea typeface="微软雅黑" panose="020B0503020204020204" pitchFamily="34" charset="-122"/>
              </a:rPr>
              <a:t>（例如鸡和狼单独在同岸），也要避免进入已经搜索过的状态（防止无限循环）。</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685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1.1.4 </a:t>
            </a:r>
            <a:r>
              <a:rPr lang="zh-CN" altLang="en-US" sz="2800" b="1" dirty="0">
                <a:latin typeface="微软雅黑" panose="020B0503020204020204" pitchFamily="34" charset="-122"/>
                <a:ea typeface="微软雅黑" panose="020B0503020204020204" pitchFamily="34" charset="-122"/>
              </a:rPr>
              <a:t>解决过河问题的编程思维</a:t>
            </a:r>
          </a:p>
        </p:txBody>
      </p:sp>
      <p:sp>
        <p:nvSpPr>
          <p:cNvPr id="8" name="文本框 7"/>
          <p:cNvSpPr txBox="1"/>
          <p:nvPr/>
        </p:nvSpPr>
        <p:spPr>
          <a:xfrm>
            <a:off x="1252605" y="1107263"/>
            <a:ext cx="9450563" cy="1754326"/>
          </a:xfrm>
          <a:prstGeom prst="rect">
            <a:avLst/>
          </a:prstGeom>
          <a:noFill/>
        </p:spPr>
        <p:txBody>
          <a:bodyPr wrap="square" rtlCol="0">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如果编程的时候只考虑这么多，那么就永远别想让程序终止了。例如，农夫先将鸡从左岸运送到右岸，紧接着又将鸡从右岸运送到左岸。如果农夫重复执行上述渡河状态，将会陷入无穷无尽的循环中，永远不能完成将全部物品运送到右岸的目标。所以，我们还需要记录下出发后到结束前发生过的渡河状态。</a:t>
            </a:r>
            <a:endParaRPr lang="en-US" altLang="zh-CN"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252605" y="2861589"/>
            <a:ext cx="9059160" cy="507831"/>
          </a:xfrm>
          <a:prstGeom prst="rect">
            <a:avLst/>
          </a:prstGeom>
          <a:noFill/>
        </p:spPr>
        <p:txBody>
          <a:bodyPr wrap="square" rtlCol="0">
            <a:spAutoFit/>
          </a:bodyPr>
          <a:lstStyle/>
          <a:p>
            <a:pPr algn="just">
              <a:lnSpc>
                <a:spcPct val="150000"/>
              </a:lnSpc>
            </a:pPr>
            <a:r>
              <a:rPr lang="zh-CN" altLang="en-US" b="1" dirty="0">
                <a:latin typeface="微软雅黑" panose="020B0503020204020204" pitchFamily="34" charset="-122"/>
                <a:ea typeface="微软雅黑" panose="020B0503020204020204" pitchFamily="34" charset="-122"/>
              </a:rPr>
              <a:t>综上所述，过河问题的搜索过程为：</a:t>
            </a:r>
            <a:endParaRPr lang="en-US" altLang="zh-CN"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820009" y="3295804"/>
            <a:ext cx="9740651" cy="923330"/>
          </a:xfrm>
          <a:prstGeom prst="rect">
            <a:avLst/>
          </a:prstGeom>
          <a:noFill/>
        </p:spPr>
        <p:txBody>
          <a:bodyPr wrap="square" rtlCol="0">
            <a:spAutoFit/>
          </a:bodyPr>
          <a:lstStyle/>
          <a:p>
            <a:pPr marL="742950" lvl="1" indent="-285750" algn="just">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农夫进行一次选择，保证两岸均是安全状态同时，保证此次渡河状态与之前渡河状态没有重复，才能出发到对岸完成一次渡河。</a:t>
            </a:r>
            <a:endParaRPr lang="en-US" altLang="zh-CN"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820008" y="4124175"/>
            <a:ext cx="9740651" cy="923330"/>
          </a:xfrm>
          <a:prstGeom prst="rect">
            <a:avLst/>
          </a:prstGeom>
          <a:noFill/>
        </p:spPr>
        <p:txBody>
          <a:bodyPr wrap="square" rtlCol="0">
            <a:spAutoFit/>
          </a:bodyPr>
          <a:lstStyle/>
          <a:p>
            <a:pPr marL="742950" lvl="1" indent="-285750" algn="just">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如果所能做出的选择都为重复的状态或都为不安全状态，则返回到上一次渡河状态重新选择。</a:t>
            </a:r>
            <a:endParaRPr lang="en-US" altLang="zh-CN"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820008" y="4973889"/>
            <a:ext cx="9740651" cy="1338828"/>
          </a:xfrm>
          <a:prstGeom prst="rect">
            <a:avLst/>
          </a:prstGeom>
          <a:noFill/>
        </p:spPr>
        <p:txBody>
          <a:bodyPr wrap="square" rtlCol="0">
            <a:spAutoFit/>
          </a:bodyPr>
          <a:lstStyle/>
          <a:p>
            <a:pPr marL="742950" lvl="1" indent="-285750" algn="just">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重复上述过程，直到所有物品都已运到对岸（也就是说到达“终止状态”），返回结果（“初始状态”到“终止状态”的渡河过程）；如果搜索完所有状态都没能到达“终止状态”，则说明无法完成渡河，输出“无解”并结束程序。</a:t>
            </a:r>
          </a:p>
        </p:txBody>
      </p:sp>
    </p:spTree>
    <p:extLst>
      <p:ext uri="{BB962C8B-B14F-4D97-AF65-F5344CB8AC3E}">
        <p14:creationId xmlns:p14="http://schemas.microsoft.com/office/powerpoint/2010/main" val="11247701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1.1.4 </a:t>
            </a:r>
            <a:r>
              <a:rPr lang="zh-CN" altLang="en-US" sz="2800" b="1" dirty="0">
                <a:latin typeface="微软雅黑" panose="020B0503020204020204" pitchFamily="34" charset="-122"/>
                <a:ea typeface="微软雅黑" panose="020B0503020204020204" pitchFamily="34" charset="-122"/>
              </a:rPr>
              <a:t>解决过河问题的编程思维</a:t>
            </a:r>
          </a:p>
        </p:txBody>
      </p:sp>
      <p:sp>
        <p:nvSpPr>
          <p:cNvPr id="5" name="文本框 4"/>
          <p:cNvSpPr txBox="1"/>
          <p:nvPr/>
        </p:nvSpPr>
        <p:spPr>
          <a:xfrm>
            <a:off x="3575538" y="1658760"/>
            <a:ext cx="223910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WC,CV</a:t>
            </a:r>
            <a:endParaRPr lang="zh-CN" altLang="en-US" dirty="0">
              <a:latin typeface="微软雅黑" panose="020B0503020204020204" pitchFamily="34" charset="-122"/>
              <a:ea typeface="微软雅黑" panose="020B0503020204020204" pitchFamily="34" charset="-122"/>
            </a:endParaRPr>
          </a:p>
        </p:txBody>
      </p:sp>
      <p:sp>
        <p:nvSpPr>
          <p:cNvPr id="6" name="文本框 5"/>
          <p:cNvSpPr txBox="1"/>
          <p:nvPr/>
        </p:nvSpPr>
        <p:spPr>
          <a:xfrm>
            <a:off x="3575538" y="1206535"/>
            <a:ext cx="284870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W,C,V,WC,WV,CV,WCV</a:t>
            </a: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2119758" y="2836985"/>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342497" y="2391509"/>
            <a:ext cx="914400"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Left</a:t>
            </a:r>
          </a:p>
          <a:p>
            <a:endParaRPr lang="zh-CN" altLang="en-US" dirty="0">
              <a:latin typeface="微软雅黑" panose="020B0503020204020204" pitchFamily="34" charset="-122"/>
              <a:ea typeface="微软雅黑" panose="020B0503020204020204" pitchFamily="34" charset="-122"/>
            </a:endParaRPr>
          </a:p>
        </p:txBody>
      </p:sp>
      <p:sp>
        <p:nvSpPr>
          <p:cNvPr id="16" name="矩形 15"/>
          <p:cNvSpPr/>
          <p:nvPr/>
        </p:nvSpPr>
        <p:spPr>
          <a:xfrm>
            <a:off x="8860528" y="2836985"/>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9083267" y="2391509"/>
            <a:ext cx="9144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Right</a:t>
            </a:r>
            <a:endParaRPr lang="zh-CN" altLang="en-US"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2215662" y="1206535"/>
            <a:ext cx="1242646" cy="369332"/>
          </a:xfrm>
          <a:prstGeom prst="rect">
            <a:avLst/>
          </a:prstGeom>
          <a:noFill/>
        </p:spPr>
        <p:txBody>
          <a:bodyPr wrap="squar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所有状态：</a:t>
            </a:r>
          </a:p>
        </p:txBody>
      </p:sp>
      <p:sp>
        <p:nvSpPr>
          <p:cNvPr id="20" name="文本框 19"/>
          <p:cNvSpPr txBox="1"/>
          <p:nvPr/>
        </p:nvSpPr>
        <p:spPr>
          <a:xfrm>
            <a:off x="1992923" y="1652011"/>
            <a:ext cx="1465385" cy="369332"/>
          </a:xfrm>
          <a:prstGeom prst="rect">
            <a:avLst/>
          </a:prstGeom>
          <a:noFill/>
        </p:spPr>
        <p:txBody>
          <a:bodyPr wrap="squar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不安全状态：</a:t>
            </a:r>
          </a:p>
        </p:txBody>
      </p:sp>
      <p:cxnSp>
        <p:nvCxnSpPr>
          <p:cNvPr id="21" name="直接箭头连接符 20"/>
          <p:cNvCxnSpPr/>
          <p:nvPr/>
        </p:nvCxnSpPr>
        <p:spPr>
          <a:xfrm>
            <a:off x="3575538" y="3434862"/>
            <a:ext cx="4771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611932" y="2853174"/>
            <a:ext cx="855785" cy="369332"/>
          </a:xfrm>
          <a:prstGeom prst="rect">
            <a:avLst/>
          </a:prstGeom>
          <a:solidFill>
            <a:srgbClr val="FFC000"/>
          </a:solidFill>
        </p:spPr>
        <p:txBody>
          <a:bodyPr wrap="square" rtlCol="0">
            <a:spAutoFit/>
          </a:bodyPr>
          <a:lstStyle/>
          <a:p>
            <a:endParaRPr lang="zh-CN" altLang="en-US" b="1" dirty="0"/>
          </a:p>
        </p:txBody>
      </p:sp>
      <p:sp>
        <p:nvSpPr>
          <p:cNvPr id="23" name="矩形 22"/>
          <p:cNvSpPr/>
          <p:nvPr/>
        </p:nvSpPr>
        <p:spPr>
          <a:xfrm>
            <a:off x="5732341" y="2388495"/>
            <a:ext cx="652743" cy="369332"/>
          </a:xfrm>
          <a:prstGeom prst="rect">
            <a:avLst/>
          </a:prstGeom>
        </p:spPr>
        <p:txBody>
          <a:bodyPr wrap="none">
            <a:spAutoFit/>
          </a:bodyPr>
          <a:lstStyle/>
          <a:p>
            <a:r>
              <a:rPr lang="en-US" altLang="zh-CN" b="1" dirty="0"/>
              <a:t>Boat</a:t>
            </a:r>
            <a:endParaRPr lang="zh-CN" altLang="en-US" b="1" dirty="0"/>
          </a:p>
        </p:txBody>
      </p:sp>
      <p:sp>
        <p:nvSpPr>
          <p:cNvPr id="24" name="矩形 23"/>
          <p:cNvSpPr/>
          <p:nvPr/>
        </p:nvSpPr>
        <p:spPr>
          <a:xfrm>
            <a:off x="2285709" y="3060777"/>
            <a:ext cx="72968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WCV</a:t>
            </a:r>
            <a:endParaRPr lang="zh-CN" altLang="en-US" dirty="0"/>
          </a:p>
        </p:txBody>
      </p:sp>
      <p:sp>
        <p:nvSpPr>
          <p:cNvPr id="25" name="矩形 24"/>
          <p:cNvSpPr/>
          <p:nvPr/>
        </p:nvSpPr>
        <p:spPr>
          <a:xfrm>
            <a:off x="2062970" y="4437457"/>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285709" y="3991981"/>
            <a:ext cx="914400"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Left</a:t>
            </a:r>
          </a:p>
          <a:p>
            <a:endParaRPr lang="zh-CN" altLang="en-US" dirty="0">
              <a:latin typeface="微软雅黑" panose="020B0503020204020204" pitchFamily="34" charset="-122"/>
              <a:ea typeface="微软雅黑" panose="020B0503020204020204" pitchFamily="34" charset="-122"/>
            </a:endParaRPr>
          </a:p>
        </p:txBody>
      </p:sp>
      <p:sp>
        <p:nvSpPr>
          <p:cNvPr id="27" name="矩形 26"/>
          <p:cNvSpPr/>
          <p:nvPr/>
        </p:nvSpPr>
        <p:spPr>
          <a:xfrm>
            <a:off x="8803740" y="4437457"/>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9026479" y="3991981"/>
            <a:ext cx="9144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Right</a:t>
            </a:r>
            <a:endParaRPr lang="zh-CN" altLang="en-US" dirty="0">
              <a:latin typeface="微软雅黑" panose="020B0503020204020204" pitchFamily="34" charset="-122"/>
              <a:ea typeface="微软雅黑" panose="020B0503020204020204" pitchFamily="34" charset="-122"/>
            </a:endParaRPr>
          </a:p>
        </p:txBody>
      </p:sp>
      <p:cxnSp>
        <p:nvCxnSpPr>
          <p:cNvPr id="29" name="直接箭头连接符 28"/>
          <p:cNvCxnSpPr/>
          <p:nvPr/>
        </p:nvCxnSpPr>
        <p:spPr>
          <a:xfrm>
            <a:off x="3518750" y="5035334"/>
            <a:ext cx="4771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555144" y="4453646"/>
            <a:ext cx="855785" cy="369332"/>
          </a:xfrm>
          <a:prstGeom prst="rect">
            <a:avLst/>
          </a:prstGeom>
          <a:solidFill>
            <a:srgbClr val="FFC000"/>
          </a:solidFill>
        </p:spPr>
        <p:txBody>
          <a:bodyPr wrap="square" rtlCol="0">
            <a:spAutoFit/>
          </a:bodyPr>
          <a:lstStyle/>
          <a:p>
            <a:endParaRPr lang="zh-CN" altLang="en-US" b="1" dirty="0"/>
          </a:p>
        </p:txBody>
      </p:sp>
      <p:sp>
        <p:nvSpPr>
          <p:cNvPr id="31" name="矩形 30"/>
          <p:cNvSpPr/>
          <p:nvPr/>
        </p:nvSpPr>
        <p:spPr>
          <a:xfrm>
            <a:off x="5675553" y="3988967"/>
            <a:ext cx="652743" cy="369332"/>
          </a:xfrm>
          <a:prstGeom prst="rect">
            <a:avLst/>
          </a:prstGeom>
        </p:spPr>
        <p:txBody>
          <a:bodyPr wrap="none">
            <a:spAutoFit/>
          </a:bodyPr>
          <a:lstStyle/>
          <a:p>
            <a:r>
              <a:rPr lang="en-US" altLang="zh-CN" b="1" dirty="0"/>
              <a:t>Boat</a:t>
            </a:r>
            <a:endParaRPr lang="zh-CN" altLang="en-US" b="1" dirty="0"/>
          </a:p>
        </p:txBody>
      </p:sp>
      <p:sp>
        <p:nvSpPr>
          <p:cNvPr id="32" name="矩形 31"/>
          <p:cNvSpPr/>
          <p:nvPr/>
        </p:nvSpPr>
        <p:spPr>
          <a:xfrm>
            <a:off x="9026479" y="4719140"/>
            <a:ext cx="72968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WCV</a:t>
            </a:r>
            <a:endParaRPr lang="zh-CN" altLang="en-US" dirty="0"/>
          </a:p>
        </p:txBody>
      </p:sp>
      <p:sp>
        <p:nvSpPr>
          <p:cNvPr id="33" name="文本框 32"/>
          <p:cNvSpPr txBox="1"/>
          <p:nvPr/>
        </p:nvSpPr>
        <p:spPr>
          <a:xfrm>
            <a:off x="1055077" y="3037840"/>
            <a:ext cx="797169"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初始</a:t>
            </a:r>
          </a:p>
        </p:txBody>
      </p:sp>
      <p:sp>
        <p:nvSpPr>
          <p:cNvPr id="34" name="文本框 33"/>
          <p:cNvSpPr txBox="1"/>
          <p:nvPr/>
        </p:nvSpPr>
        <p:spPr>
          <a:xfrm>
            <a:off x="1055077" y="4591749"/>
            <a:ext cx="797169"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目标</a:t>
            </a:r>
          </a:p>
        </p:txBody>
      </p:sp>
    </p:spTree>
    <p:extLst>
      <p:ext uri="{BB962C8B-B14F-4D97-AF65-F5344CB8AC3E}">
        <p14:creationId xmlns:p14="http://schemas.microsoft.com/office/powerpoint/2010/main" val="69528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AEC29F57-FC29-4A34-B221-75F1B6A4B299}"/>
              </a:ext>
            </a:extLst>
          </p:cNvPr>
          <p:cNvSpPr txBox="1">
            <a:spLocks/>
          </p:cNvSpPr>
          <p:nvPr/>
        </p:nvSpPr>
        <p:spPr>
          <a:xfrm>
            <a:off x="2278371" y="233182"/>
            <a:ext cx="7886700" cy="646810"/>
          </a:xfrm>
          <a:prstGeom prst="rect">
            <a:avLst/>
          </a:prstGeom>
        </p:spPr>
        <p:txBody>
          <a:bodyPr/>
          <a:lstStyle>
            <a:lvl1pPr algn="l" rtl="0" fontAlgn="base">
              <a:lnSpc>
                <a:spcPct val="90000"/>
              </a:lnSpc>
              <a:spcBef>
                <a:spcPct val="0"/>
              </a:spcBef>
              <a:spcAft>
                <a:spcPct val="0"/>
              </a:spcAft>
              <a:defRPr kumimoji="1" sz="4400" kern="1200">
                <a:solidFill>
                  <a:schemeClr val="tx1"/>
                </a:solidFill>
                <a:latin typeface="+mj-lt"/>
                <a:ea typeface="+mj-ea"/>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pPr algn="ctr"/>
            <a:r>
              <a:rPr lang="zh-CN" altLang="en-US" sz="2800" b="1" dirty="0">
                <a:latin typeface="微软雅黑" panose="020B0503020204020204" pitchFamily="34" charset="-122"/>
                <a:ea typeface="微软雅黑" panose="020B0503020204020204" pitchFamily="34" charset="-122"/>
                <a:cs typeface="+mn-cs"/>
              </a:rPr>
              <a:t>课程目标</a:t>
            </a:r>
          </a:p>
        </p:txBody>
      </p:sp>
      <p:sp>
        <p:nvSpPr>
          <p:cNvPr id="14" name="矩形 13">
            <a:extLst>
              <a:ext uri="{FF2B5EF4-FFF2-40B4-BE49-F238E27FC236}">
                <a16:creationId xmlns:a16="http://schemas.microsoft.com/office/drawing/2014/main" id="{F176AEFB-C5EA-419C-BD84-F0E40C41A2A1}"/>
              </a:ext>
            </a:extLst>
          </p:cNvPr>
          <p:cNvSpPr/>
          <p:nvPr/>
        </p:nvSpPr>
        <p:spPr>
          <a:xfrm>
            <a:off x="1308057" y="1637429"/>
            <a:ext cx="3807453" cy="400110"/>
          </a:xfrm>
          <a:prstGeom prst="rect">
            <a:avLst/>
          </a:prstGeom>
        </p:spPr>
        <p:txBody>
          <a:bodyPr wrap="none">
            <a:spAutoFit/>
          </a:bodyPr>
          <a:lstStyle/>
          <a:p>
            <a:pPr marL="285750" indent="-285750">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学习编程解决问题的思维方式</a:t>
            </a:r>
            <a:endParaRPr lang="en-US" altLang="zh-CN" sz="2000" b="1"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FC24826B-1799-4C08-8309-1D432503E4E9}"/>
              </a:ext>
            </a:extLst>
          </p:cNvPr>
          <p:cNvSpPr/>
          <p:nvPr/>
        </p:nvSpPr>
        <p:spPr>
          <a:xfrm>
            <a:off x="1294490" y="2328847"/>
            <a:ext cx="4285694" cy="400110"/>
          </a:xfrm>
          <a:prstGeom prst="rect">
            <a:avLst/>
          </a:prstGeom>
        </p:spPr>
        <p:txBody>
          <a:bodyPr wrap="square">
            <a:spAutoFit/>
          </a:bodyPr>
          <a:lstStyle/>
          <a:p>
            <a:pPr marL="342900" indent="-342900">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学习设计程序的架构和数据格式</a:t>
            </a:r>
            <a:endParaRPr lang="en-US" altLang="zh-CN" sz="2000" b="1"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69D5C6C3-8E48-41E5-80D3-F93B69B528D3}"/>
              </a:ext>
            </a:extLst>
          </p:cNvPr>
          <p:cNvSpPr/>
          <p:nvPr/>
        </p:nvSpPr>
        <p:spPr>
          <a:xfrm>
            <a:off x="1294490" y="3109649"/>
            <a:ext cx="6096000" cy="400110"/>
          </a:xfrm>
          <a:prstGeom prst="rect">
            <a:avLst/>
          </a:prstGeom>
        </p:spPr>
        <p:txBody>
          <a:bodyPr>
            <a:spAutoFit/>
          </a:bodyPr>
          <a:lstStyle/>
          <a:p>
            <a:pPr marL="285750" indent="-285750">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学习编写快速执行且缜密周全的程序</a:t>
            </a:r>
            <a:endParaRPr lang="en-US" altLang="zh-CN" sz="2000" b="1"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D765E426-C31A-43BF-82B8-54601A04756B}"/>
              </a:ext>
            </a:extLst>
          </p:cNvPr>
          <p:cNvSpPr/>
          <p:nvPr/>
        </p:nvSpPr>
        <p:spPr>
          <a:xfrm>
            <a:off x="1294490" y="3972101"/>
            <a:ext cx="6096000" cy="400110"/>
          </a:xfrm>
          <a:prstGeom prst="rect">
            <a:avLst/>
          </a:prstGeom>
        </p:spPr>
        <p:txBody>
          <a:bodyPr>
            <a:spAutoFit/>
          </a:bodyPr>
          <a:lstStyle/>
          <a:p>
            <a:pPr marL="285750" indent="-285750">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学习</a:t>
            </a:r>
            <a:r>
              <a:rPr lang="en-US" altLang="zh-CN" sz="2000" b="1" dirty="0">
                <a:latin typeface="微软雅黑" panose="020B0503020204020204" pitchFamily="34" charset="-122"/>
                <a:ea typeface="微软雅黑" panose="020B0503020204020204" pitchFamily="34" charset="-122"/>
              </a:rPr>
              <a:t>Python</a:t>
            </a:r>
            <a:r>
              <a:rPr lang="zh-CN" altLang="en-US" sz="2000" b="1" dirty="0">
                <a:latin typeface="微软雅黑" panose="020B0503020204020204" pitchFamily="34" charset="-122"/>
                <a:ea typeface="微软雅黑" panose="020B0503020204020204" pitchFamily="34" charset="-122"/>
              </a:rPr>
              <a:t>程序设计语言</a:t>
            </a:r>
            <a:endParaRPr lang="en-US" altLang="zh-CN" sz="2000" b="1" dirty="0">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2820119F-6555-466C-AED1-242CD070B673}"/>
              </a:ext>
            </a:extLst>
          </p:cNvPr>
          <p:cNvSpPr/>
          <p:nvPr/>
        </p:nvSpPr>
        <p:spPr>
          <a:xfrm>
            <a:off x="1308057" y="4790964"/>
            <a:ext cx="3091410" cy="400110"/>
          </a:xfrm>
          <a:prstGeom prst="rect">
            <a:avLst/>
          </a:prstGeom>
        </p:spPr>
        <p:txBody>
          <a:bodyPr wrap="square">
            <a:spAutoFit/>
          </a:bodyPr>
          <a:lstStyle/>
          <a:p>
            <a:pPr marL="285750" indent="-285750">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了解常用算法思路</a:t>
            </a:r>
            <a:endParaRPr lang="en-US" altLang="zh-CN" sz="2000" b="1" dirty="0">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16C140D0-CC46-4160-B7B1-466E8D2C9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193" y="1759293"/>
            <a:ext cx="4759852" cy="3569889"/>
          </a:xfrm>
          <a:prstGeom prst="rect">
            <a:avLst/>
          </a:prstGeom>
          <a:ln>
            <a:solidFill>
              <a:schemeClr val="accent2">
                <a:lumMod val="40000"/>
                <a:lumOff val="60000"/>
              </a:schemeClr>
            </a:solidFill>
          </a:ln>
        </p:spPr>
      </p:pic>
      <p:sp>
        <p:nvSpPr>
          <p:cNvPr id="20" name="文本框 19">
            <a:extLst>
              <a:ext uri="{FF2B5EF4-FFF2-40B4-BE49-F238E27FC236}">
                <a16:creationId xmlns:a16="http://schemas.microsoft.com/office/drawing/2014/main" id="{71DBB0E0-E8B0-4DC6-81D6-C721E2957B39}"/>
              </a:ext>
            </a:extLst>
          </p:cNvPr>
          <p:cNvSpPr txBox="1"/>
          <p:nvPr/>
        </p:nvSpPr>
        <p:spPr>
          <a:xfrm>
            <a:off x="5969193" y="1268097"/>
            <a:ext cx="2660072" cy="369332"/>
          </a:xfrm>
          <a:prstGeom prst="rect">
            <a:avLst/>
          </a:prstGeom>
          <a:noFill/>
        </p:spPr>
        <p:txBody>
          <a:bodyPr wrap="squar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如何达到目标呢？</a:t>
            </a:r>
          </a:p>
        </p:txBody>
      </p:sp>
    </p:spTree>
    <p:extLst>
      <p:ext uri="{BB962C8B-B14F-4D97-AF65-F5344CB8AC3E}">
        <p14:creationId xmlns:p14="http://schemas.microsoft.com/office/powerpoint/2010/main" val="378526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2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1.1.4 </a:t>
            </a:r>
            <a:r>
              <a:rPr lang="zh-CN" altLang="en-US" sz="2800" b="1" dirty="0">
                <a:latin typeface="微软雅黑" panose="020B0503020204020204" pitchFamily="34" charset="-122"/>
                <a:ea typeface="微软雅黑" panose="020B0503020204020204" pitchFamily="34" charset="-122"/>
              </a:rPr>
              <a:t>解决过河问题的编程思维</a:t>
            </a:r>
          </a:p>
        </p:txBody>
      </p:sp>
      <p:sp>
        <p:nvSpPr>
          <p:cNvPr id="5" name="文本框 4"/>
          <p:cNvSpPr txBox="1"/>
          <p:nvPr/>
        </p:nvSpPr>
        <p:spPr>
          <a:xfrm>
            <a:off x="3478011" y="1296062"/>
            <a:ext cx="223910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WC,CV</a:t>
            </a:r>
            <a:endParaRPr lang="zh-CN" altLang="en-US" dirty="0">
              <a:latin typeface="微软雅黑" panose="020B0503020204020204" pitchFamily="34" charset="-122"/>
              <a:ea typeface="微软雅黑" panose="020B0503020204020204" pitchFamily="34" charset="-122"/>
            </a:endParaRPr>
          </a:p>
        </p:txBody>
      </p:sp>
      <p:sp>
        <p:nvSpPr>
          <p:cNvPr id="6" name="文本框 5"/>
          <p:cNvSpPr txBox="1"/>
          <p:nvPr/>
        </p:nvSpPr>
        <p:spPr>
          <a:xfrm>
            <a:off x="3478011" y="843837"/>
            <a:ext cx="284870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W,C,V,WC,WV,CV,WCV</a:t>
            </a: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2096312" y="2113884"/>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319051" y="1668408"/>
            <a:ext cx="914400"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Left</a:t>
            </a:r>
          </a:p>
          <a:p>
            <a:endParaRPr lang="zh-CN" altLang="en-US" dirty="0">
              <a:latin typeface="微软雅黑" panose="020B0503020204020204" pitchFamily="34" charset="-122"/>
              <a:ea typeface="微软雅黑" panose="020B0503020204020204" pitchFamily="34" charset="-122"/>
            </a:endParaRPr>
          </a:p>
        </p:txBody>
      </p:sp>
      <p:sp>
        <p:nvSpPr>
          <p:cNvPr id="16" name="矩形 15"/>
          <p:cNvSpPr/>
          <p:nvPr/>
        </p:nvSpPr>
        <p:spPr>
          <a:xfrm>
            <a:off x="8837082" y="2113884"/>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9059821" y="1668408"/>
            <a:ext cx="9144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Right</a:t>
            </a:r>
            <a:endParaRPr lang="zh-CN" altLang="en-US"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2118135" y="843837"/>
            <a:ext cx="1242646" cy="369332"/>
          </a:xfrm>
          <a:prstGeom prst="rect">
            <a:avLst/>
          </a:prstGeom>
          <a:noFill/>
        </p:spPr>
        <p:txBody>
          <a:bodyPr wrap="squar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所有状态：</a:t>
            </a:r>
          </a:p>
        </p:txBody>
      </p:sp>
      <p:sp>
        <p:nvSpPr>
          <p:cNvPr id="20" name="文本框 19"/>
          <p:cNvSpPr txBox="1"/>
          <p:nvPr/>
        </p:nvSpPr>
        <p:spPr>
          <a:xfrm>
            <a:off x="1895396" y="1289313"/>
            <a:ext cx="1465385" cy="369332"/>
          </a:xfrm>
          <a:prstGeom prst="rect">
            <a:avLst/>
          </a:prstGeom>
          <a:noFill/>
        </p:spPr>
        <p:txBody>
          <a:bodyPr wrap="squar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不安全状态：</a:t>
            </a:r>
          </a:p>
        </p:txBody>
      </p:sp>
      <p:cxnSp>
        <p:nvCxnSpPr>
          <p:cNvPr id="21" name="直接箭头连接符 20"/>
          <p:cNvCxnSpPr/>
          <p:nvPr/>
        </p:nvCxnSpPr>
        <p:spPr>
          <a:xfrm>
            <a:off x="3552092" y="2711761"/>
            <a:ext cx="4771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588486" y="2130073"/>
            <a:ext cx="855785" cy="369332"/>
          </a:xfrm>
          <a:prstGeom prst="rect">
            <a:avLst/>
          </a:prstGeom>
          <a:solidFill>
            <a:srgbClr val="FFC000"/>
          </a:solidFill>
        </p:spPr>
        <p:txBody>
          <a:bodyPr wrap="square" rtlCol="0">
            <a:spAutoFit/>
          </a:bodyPr>
          <a:lstStyle/>
          <a:p>
            <a:endParaRPr lang="zh-CN" altLang="en-US" b="1" dirty="0"/>
          </a:p>
        </p:txBody>
      </p:sp>
      <p:sp>
        <p:nvSpPr>
          <p:cNvPr id="23" name="矩形 22"/>
          <p:cNvSpPr/>
          <p:nvPr/>
        </p:nvSpPr>
        <p:spPr>
          <a:xfrm>
            <a:off x="5708895" y="1665394"/>
            <a:ext cx="652743" cy="369332"/>
          </a:xfrm>
          <a:prstGeom prst="rect">
            <a:avLst/>
          </a:prstGeom>
        </p:spPr>
        <p:txBody>
          <a:bodyPr wrap="none">
            <a:spAutoFit/>
          </a:bodyPr>
          <a:lstStyle/>
          <a:p>
            <a:r>
              <a:rPr lang="en-US" altLang="zh-CN" b="1" dirty="0"/>
              <a:t>Boat</a:t>
            </a:r>
            <a:endParaRPr lang="zh-CN" altLang="en-US" b="1" dirty="0"/>
          </a:p>
        </p:txBody>
      </p:sp>
      <p:sp>
        <p:nvSpPr>
          <p:cNvPr id="24" name="矩形 23"/>
          <p:cNvSpPr/>
          <p:nvPr/>
        </p:nvSpPr>
        <p:spPr>
          <a:xfrm>
            <a:off x="2262263" y="2337676"/>
            <a:ext cx="72968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WCV</a:t>
            </a:r>
            <a:endParaRPr lang="zh-CN" altLang="en-US" dirty="0"/>
          </a:p>
        </p:txBody>
      </p:sp>
      <p:sp>
        <p:nvSpPr>
          <p:cNvPr id="33" name="文本框 32"/>
          <p:cNvSpPr txBox="1"/>
          <p:nvPr/>
        </p:nvSpPr>
        <p:spPr>
          <a:xfrm>
            <a:off x="1031631" y="2314739"/>
            <a:ext cx="797169"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初始</a:t>
            </a:r>
          </a:p>
        </p:txBody>
      </p:sp>
      <p:sp>
        <p:nvSpPr>
          <p:cNvPr id="2" name="文本框 1"/>
          <p:cNvSpPr txBox="1"/>
          <p:nvPr/>
        </p:nvSpPr>
        <p:spPr>
          <a:xfrm>
            <a:off x="8440616" y="866974"/>
            <a:ext cx="1781907"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农夫每次可以选一个带走</a:t>
            </a:r>
          </a:p>
        </p:txBody>
      </p:sp>
      <p:sp>
        <p:nvSpPr>
          <p:cNvPr id="35" name="矩形 34"/>
          <p:cNvSpPr/>
          <p:nvPr/>
        </p:nvSpPr>
        <p:spPr>
          <a:xfrm>
            <a:off x="2096312" y="3081093"/>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837082" y="3081093"/>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箭头连接符 38"/>
          <p:cNvCxnSpPr/>
          <p:nvPr/>
        </p:nvCxnSpPr>
        <p:spPr>
          <a:xfrm>
            <a:off x="3552092" y="3678970"/>
            <a:ext cx="4771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5588486" y="3097282"/>
            <a:ext cx="855785" cy="369332"/>
          </a:xfrm>
          <a:prstGeom prst="rect">
            <a:avLst/>
          </a:prstGeom>
          <a:solidFill>
            <a:srgbClr val="FFC000"/>
          </a:solidFill>
        </p:spPr>
        <p:txBody>
          <a:bodyPr wrap="square" rtlCol="0">
            <a:spAutoFit/>
          </a:bodyPr>
          <a:lstStyle/>
          <a:p>
            <a:endParaRPr lang="zh-CN" altLang="en-US" b="1" dirty="0"/>
          </a:p>
        </p:txBody>
      </p:sp>
      <p:sp>
        <p:nvSpPr>
          <p:cNvPr id="42" name="矩形 41"/>
          <p:cNvSpPr/>
          <p:nvPr/>
        </p:nvSpPr>
        <p:spPr>
          <a:xfrm>
            <a:off x="2262263" y="3304885"/>
            <a:ext cx="49404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CV</a:t>
            </a:r>
            <a:endParaRPr lang="zh-CN" altLang="en-US" dirty="0"/>
          </a:p>
        </p:txBody>
      </p:sp>
      <p:sp>
        <p:nvSpPr>
          <p:cNvPr id="3" name="矩形 2"/>
          <p:cNvSpPr/>
          <p:nvPr/>
        </p:nvSpPr>
        <p:spPr>
          <a:xfrm>
            <a:off x="5791200" y="3085559"/>
            <a:ext cx="42030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W</a:t>
            </a:r>
            <a:endParaRPr lang="zh-CN" altLang="en-US" dirty="0"/>
          </a:p>
        </p:txBody>
      </p:sp>
      <p:sp>
        <p:nvSpPr>
          <p:cNvPr id="4" name="乘号 3"/>
          <p:cNvSpPr/>
          <p:nvPr/>
        </p:nvSpPr>
        <p:spPr>
          <a:xfrm>
            <a:off x="2907323" y="3081093"/>
            <a:ext cx="644769" cy="593124"/>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2119758" y="4275507"/>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860528" y="4275507"/>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p:cNvCxnSpPr/>
          <p:nvPr/>
        </p:nvCxnSpPr>
        <p:spPr>
          <a:xfrm>
            <a:off x="3575538" y="4873384"/>
            <a:ext cx="4771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5611932" y="4291696"/>
            <a:ext cx="855785" cy="369332"/>
          </a:xfrm>
          <a:prstGeom prst="rect">
            <a:avLst/>
          </a:prstGeom>
          <a:solidFill>
            <a:srgbClr val="FFC000"/>
          </a:solidFill>
        </p:spPr>
        <p:txBody>
          <a:bodyPr wrap="square" rtlCol="0">
            <a:spAutoFit/>
          </a:bodyPr>
          <a:lstStyle/>
          <a:p>
            <a:endParaRPr lang="zh-CN" altLang="en-US" b="1" dirty="0"/>
          </a:p>
        </p:txBody>
      </p:sp>
      <p:sp>
        <p:nvSpPr>
          <p:cNvPr id="50" name="矩形 49"/>
          <p:cNvSpPr/>
          <p:nvPr/>
        </p:nvSpPr>
        <p:spPr>
          <a:xfrm>
            <a:off x="2285709" y="4499299"/>
            <a:ext cx="575799"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WV</a:t>
            </a:r>
            <a:endParaRPr lang="zh-CN" altLang="en-US" dirty="0"/>
          </a:p>
        </p:txBody>
      </p:sp>
      <p:sp>
        <p:nvSpPr>
          <p:cNvPr id="51" name="矩形 50"/>
          <p:cNvSpPr/>
          <p:nvPr/>
        </p:nvSpPr>
        <p:spPr>
          <a:xfrm>
            <a:off x="5814646" y="4279973"/>
            <a:ext cx="33855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C</a:t>
            </a:r>
            <a:endParaRPr lang="zh-CN" altLang="en-US" dirty="0"/>
          </a:p>
        </p:txBody>
      </p:sp>
      <p:sp>
        <p:nvSpPr>
          <p:cNvPr id="8" name="半闭框 7"/>
          <p:cNvSpPr/>
          <p:nvPr/>
        </p:nvSpPr>
        <p:spPr>
          <a:xfrm rot="12300866">
            <a:off x="2907323" y="4196349"/>
            <a:ext cx="527539" cy="452956"/>
          </a:xfrm>
          <a:prstGeom prst="half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3" name="矩形 52"/>
          <p:cNvSpPr/>
          <p:nvPr/>
        </p:nvSpPr>
        <p:spPr>
          <a:xfrm>
            <a:off x="2119758" y="5189597"/>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860528" y="5189597"/>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箭头连接符 54"/>
          <p:cNvCxnSpPr/>
          <p:nvPr/>
        </p:nvCxnSpPr>
        <p:spPr>
          <a:xfrm>
            <a:off x="3575538" y="5787474"/>
            <a:ext cx="4771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611932" y="5205786"/>
            <a:ext cx="855785" cy="369332"/>
          </a:xfrm>
          <a:prstGeom prst="rect">
            <a:avLst/>
          </a:prstGeom>
          <a:solidFill>
            <a:srgbClr val="FFC000"/>
          </a:solidFill>
        </p:spPr>
        <p:txBody>
          <a:bodyPr wrap="square" rtlCol="0">
            <a:spAutoFit/>
          </a:bodyPr>
          <a:lstStyle/>
          <a:p>
            <a:endParaRPr lang="zh-CN" altLang="en-US" b="1" dirty="0"/>
          </a:p>
        </p:txBody>
      </p:sp>
      <p:sp>
        <p:nvSpPr>
          <p:cNvPr id="57" name="矩形 56"/>
          <p:cNvSpPr/>
          <p:nvPr/>
        </p:nvSpPr>
        <p:spPr>
          <a:xfrm>
            <a:off x="2285709" y="5413389"/>
            <a:ext cx="575799"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WV</a:t>
            </a:r>
            <a:endParaRPr lang="zh-CN" altLang="en-US" dirty="0"/>
          </a:p>
        </p:txBody>
      </p:sp>
      <p:sp>
        <p:nvSpPr>
          <p:cNvPr id="58" name="矩形 57"/>
          <p:cNvSpPr/>
          <p:nvPr/>
        </p:nvSpPr>
        <p:spPr>
          <a:xfrm>
            <a:off x="9240821" y="5336917"/>
            <a:ext cx="269631"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C</a:t>
            </a:r>
            <a:endParaRPr lang="zh-CN" altLang="en-US" dirty="0"/>
          </a:p>
        </p:txBody>
      </p:sp>
      <p:sp>
        <p:nvSpPr>
          <p:cNvPr id="59" name="半闭框 58"/>
          <p:cNvSpPr/>
          <p:nvPr/>
        </p:nvSpPr>
        <p:spPr>
          <a:xfrm rot="12300866">
            <a:off x="2907323" y="5110439"/>
            <a:ext cx="527539" cy="452956"/>
          </a:xfrm>
          <a:prstGeom prst="half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0" name="半闭框 59"/>
          <p:cNvSpPr/>
          <p:nvPr/>
        </p:nvSpPr>
        <p:spPr>
          <a:xfrm rot="12300866">
            <a:off x="9710451" y="5016406"/>
            <a:ext cx="527539" cy="452956"/>
          </a:xfrm>
          <a:prstGeom prst="half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9" name="文本框 8"/>
          <p:cNvSpPr txBox="1"/>
          <p:nvPr/>
        </p:nvSpPr>
        <p:spPr>
          <a:xfrm>
            <a:off x="10621108" y="5205786"/>
            <a:ext cx="1055077" cy="646331"/>
          </a:xfrm>
          <a:prstGeom prst="rect">
            <a:avLst/>
          </a:prstGeom>
          <a:solidFill>
            <a:srgbClr val="FF0000"/>
          </a:solid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完成一次渡河</a:t>
            </a:r>
          </a:p>
        </p:txBody>
      </p:sp>
      <p:sp>
        <p:nvSpPr>
          <p:cNvPr id="13" name="文本框 12"/>
          <p:cNvSpPr txBox="1"/>
          <p:nvPr/>
        </p:nvSpPr>
        <p:spPr>
          <a:xfrm>
            <a:off x="10480431" y="2034726"/>
            <a:ext cx="1195754"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每次选取检查不安全状态和是否重复</a:t>
            </a:r>
          </a:p>
        </p:txBody>
      </p:sp>
    </p:spTree>
    <p:extLst>
      <p:ext uri="{BB962C8B-B14F-4D97-AF65-F5344CB8AC3E}">
        <p14:creationId xmlns:p14="http://schemas.microsoft.com/office/powerpoint/2010/main" val="6105039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1.1.4 </a:t>
            </a:r>
            <a:r>
              <a:rPr lang="zh-CN" altLang="en-US" sz="2800" b="1" dirty="0">
                <a:latin typeface="微软雅黑" panose="020B0503020204020204" pitchFamily="34" charset="-122"/>
                <a:ea typeface="微软雅黑" panose="020B0503020204020204" pitchFamily="34" charset="-122"/>
              </a:rPr>
              <a:t>解决过河问题的编程思维</a:t>
            </a:r>
          </a:p>
        </p:txBody>
      </p:sp>
      <p:sp>
        <p:nvSpPr>
          <p:cNvPr id="5" name="文本框 4"/>
          <p:cNvSpPr txBox="1"/>
          <p:nvPr/>
        </p:nvSpPr>
        <p:spPr>
          <a:xfrm>
            <a:off x="3478011" y="1296062"/>
            <a:ext cx="223910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WC,CV</a:t>
            </a:r>
            <a:endParaRPr lang="zh-CN" altLang="en-US" dirty="0">
              <a:latin typeface="微软雅黑" panose="020B0503020204020204" pitchFamily="34" charset="-122"/>
              <a:ea typeface="微软雅黑" panose="020B0503020204020204" pitchFamily="34" charset="-122"/>
            </a:endParaRPr>
          </a:p>
        </p:txBody>
      </p:sp>
      <p:sp>
        <p:nvSpPr>
          <p:cNvPr id="6" name="文本框 5"/>
          <p:cNvSpPr txBox="1"/>
          <p:nvPr/>
        </p:nvSpPr>
        <p:spPr>
          <a:xfrm>
            <a:off x="3478011" y="843837"/>
            <a:ext cx="284870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W,C,V,WC,WV,CV,WCV</a:t>
            </a: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2096312" y="2113884"/>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319051" y="1668408"/>
            <a:ext cx="914400"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Left</a:t>
            </a:r>
          </a:p>
          <a:p>
            <a:endParaRPr lang="zh-CN" altLang="en-US" dirty="0">
              <a:latin typeface="微软雅黑" panose="020B0503020204020204" pitchFamily="34" charset="-122"/>
              <a:ea typeface="微软雅黑" panose="020B0503020204020204" pitchFamily="34" charset="-122"/>
            </a:endParaRPr>
          </a:p>
        </p:txBody>
      </p:sp>
      <p:sp>
        <p:nvSpPr>
          <p:cNvPr id="16" name="矩形 15"/>
          <p:cNvSpPr/>
          <p:nvPr/>
        </p:nvSpPr>
        <p:spPr>
          <a:xfrm>
            <a:off x="8837082" y="2113884"/>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9059821" y="1668408"/>
            <a:ext cx="9144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Right</a:t>
            </a:r>
            <a:endParaRPr lang="zh-CN" altLang="en-US"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2118135" y="843837"/>
            <a:ext cx="1242646" cy="369332"/>
          </a:xfrm>
          <a:prstGeom prst="rect">
            <a:avLst/>
          </a:prstGeom>
          <a:noFill/>
        </p:spPr>
        <p:txBody>
          <a:bodyPr wrap="squar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所有状态：</a:t>
            </a:r>
          </a:p>
        </p:txBody>
      </p:sp>
      <p:sp>
        <p:nvSpPr>
          <p:cNvPr id="20" name="文本框 19"/>
          <p:cNvSpPr txBox="1"/>
          <p:nvPr/>
        </p:nvSpPr>
        <p:spPr>
          <a:xfrm>
            <a:off x="1895396" y="1289313"/>
            <a:ext cx="1465385" cy="369332"/>
          </a:xfrm>
          <a:prstGeom prst="rect">
            <a:avLst/>
          </a:prstGeom>
          <a:noFill/>
        </p:spPr>
        <p:txBody>
          <a:bodyPr wrap="squar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不安全状态：</a:t>
            </a:r>
          </a:p>
        </p:txBody>
      </p:sp>
      <p:cxnSp>
        <p:nvCxnSpPr>
          <p:cNvPr id="21" name="直接箭头连接符 20"/>
          <p:cNvCxnSpPr/>
          <p:nvPr/>
        </p:nvCxnSpPr>
        <p:spPr>
          <a:xfrm>
            <a:off x="3552092" y="2711761"/>
            <a:ext cx="4771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588486" y="2130073"/>
            <a:ext cx="855785" cy="369332"/>
          </a:xfrm>
          <a:prstGeom prst="rect">
            <a:avLst/>
          </a:prstGeom>
          <a:solidFill>
            <a:srgbClr val="FFC000"/>
          </a:solidFill>
        </p:spPr>
        <p:txBody>
          <a:bodyPr wrap="square" rtlCol="0">
            <a:spAutoFit/>
          </a:bodyPr>
          <a:lstStyle/>
          <a:p>
            <a:endParaRPr lang="zh-CN" altLang="en-US" b="1" dirty="0"/>
          </a:p>
        </p:txBody>
      </p:sp>
      <p:sp>
        <p:nvSpPr>
          <p:cNvPr id="23" name="矩形 22"/>
          <p:cNvSpPr/>
          <p:nvPr/>
        </p:nvSpPr>
        <p:spPr>
          <a:xfrm>
            <a:off x="5708895" y="1665394"/>
            <a:ext cx="652743" cy="369332"/>
          </a:xfrm>
          <a:prstGeom prst="rect">
            <a:avLst/>
          </a:prstGeom>
        </p:spPr>
        <p:txBody>
          <a:bodyPr wrap="none">
            <a:spAutoFit/>
          </a:bodyPr>
          <a:lstStyle/>
          <a:p>
            <a:r>
              <a:rPr lang="en-US" altLang="zh-CN" b="1" dirty="0"/>
              <a:t>Boat</a:t>
            </a:r>
            <a:endParaRPr lang="zh-CN" altLang="en-US" b="1" dirty="0"/>
          </a:p>
        </p:txBody>
      </p:sp>
      <p:sp>
        <p:nvSpPr>
          <p:cNvPr id="2" name="文本框 1"/>
          <p:cNvSpPr txBox="1"/>
          <p:nvPr/>
        </p:nvSpPr>
        <p:spPr>
          <a:xfrm>
            <a:off x="8440616" y="866974"/>
            <a:ext cx="1781907"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农夫每次可以选一个带走</a:t>
            </a:r>
          </a:p>
        </p:txBody>
      </p:sp>
      <p:sp>
        <p:nvSpPr>
          <p:cNvPr id="44" name="矩形 43"/>
          <p:cNvSpPr/>
          <p:nvPr/>
        </p:nvSpPr>
        <p:spPr>
          <a:xfrm>
            <a:off x="2119758" y="4275507"/>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860528" y="4275507"/>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p:cNvCxnSpPr/>
          <p:nvPr/>
        </p:nvCxnSpPr>
        <p:spPr>
          <a:xfrm flipH="1">
            <a:off x="3552092" y="4912165"/>
            <a:ext cx="47947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5611932" y="4291696"/>
            <a:ext cx="855785" cy="369332"/>
          </a:xfrm>
          <a:prstGeom prst="rect">
            <a:avLst/>
          </a:prstGeom>
          <a:solidFill>
            <a:srgbClr val="FFC000"/>
          </a:solidFill>
        </p:spPr>
        <p:txBody>
          <a:bodyPr wrap="square" rtlCol="0">
            <a:spAutoFit/>
          </a:bodyPr>
          <a:lstStyle/>
          <a:p>
            <a:endParaRPr lang="zh-CN" altLang="en-US" b="1" dirty="0"/>
          </a:p>
        </p:txBody>
      </p:sp>
      <p:sp>
        <p:nvSpPr>
          <p:cNvPr id="50" name="矩形 49"/>
          <p:cNvSpPr/>
          <p:nvPr/>
        </p:nvSpPr>
        <p:spPr>
          <a:xfrm>
            <a:off x="2355943" y="4500341"/>
            <a:ext cx="42030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W</a:t>
            </a:r>
            <a:endParaRPr lang="zh-CN" altLang="en-US" dirty="0"/>
          </a:p>
        </p:txBody>
      </p:sp>
      <p:sp>
        <p:nvSpPr>
          <p:cNvPr id="51" name="矩形 50"/>
          <p:cNvSpPr/>
          <p:nvPr/>
        </p:nvSpPr>
        <p:spPr>
          <a:xfrm>
            <a:off x="5814646" y="4279973"/>
            <a:ext cx="33855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C</a:t>
            </a:r>
            <a:endParaRPr lang="zh-CN" altLang="en-US" dirty="0"/>
          </a:p>
        </p:txBody>
      </p:sp>
      <p:sp>
        <p:nvSpPr>
          <p:cNvPr id="8" name="半闭框 7"/>
          <p:cNvSpPr/>
          <p:nvPr/>
        </p:nvSpPr>
        <p:spPr>
          <a:xfrm rot="12300866">
            <a:off x="2907323" y="4196349"/>
            <a:ext cx="527539" cy="452956"/>
          </a:xfrm>
          <a:prstGeom prst="half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3" name="矩形 52"/>
          <p:cNvSpPr/>
          <p:nvPr/>
        </p:nvSpPr>
        <p:spPr>
          <a:xfrm>
            <a:off x="2119758" y="5189597"/>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860528" y="5189597"/>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箭头连接符 54"/>
          <p:cNvCxnSpPr/>
          <p:nvPr/>
        </p:nvCxnSpPr>
        <p:spPr>
          <a:xfrm flipH="1">
            <a:off x="3552093" y="5841920"/>
            <a:ext cx="48226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5611932" y="5205786"/>
            <a:ext cx="855785" cy="369332"/>
          </a:xfrm>
          <a:prstGeom prst="rect">
            <a:avLst/>
          </a:prstGeom>
          <a:solidFill>
            <a:srgbClr val="FFC000"/>
          </a:solidFill>
        </p:spPr>
        <p:txBody>
          <a:bodyPr wrap="square" rtlCol="0">
            <a:spAutoFit/>
          </a:bodyPr>
          <a:lstStyle/>
          <a:p>
            <a:endParaRPr lang="zh-CN" altLang="en-US" b="1" dirty="0"/>
          </a:p>
        </p:txBody>
      </p:sp>
      <p:sp>
        <p:nvSpPr>
          <p:cNvPr id="57" name="矩形 56"/>
          <p:cNvSpPr/>
          <p:nvPr/>
        </p:nvSpPr>
        <p:spPr>
          <a:xfrm>
            <a:off x="2285709" y="5413389"/>
            <a:ext cx="33855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C</a:t>
            </a:r>
            <a:endParaRPr lang="zh-CN" altLang="en-US" dirty="0"/>
          </a:p>
        </p:txBody>
      </p:sp>
      <p:sp>
        <p:nvSpPr>
          <p:cNvPr id="58" name="矩形 57"/>
          <p:cNvSpPr/>
          <p:nvPr/>
        </p:nvSpPr>
        <p:spPr>
          <a:xfrm>
            <a:off x="9240821" y="5336917"/>
            <a:ext cx="269631" cy="369332"/>
          </a:xfrm>
          <a:prstGeom prst="rect">
            <a:avLst/>
          </a:prstGeom>
        </p:spPr>
        <p:txBody>
          <a:bodyPr wrap="square">
            <a:spAutoFit/>
          </a:bodyPr>
          <a:lstStyle/>
          <a:p>
            <a:r>
              <a:rPr lang="en-US" altLang="zh-CN" dirty="0"/>
              <a:t>V</a:t>
            </a:r>
            <a:endParaRPr lang="zh-CN" altLang="en-US" dirty="0"/>
          </a:p>
        </p:txBody>
      </p:sp>
      <p:sp>
        <p:nvSpPr>
          <p:cNvPr id="60" name="半闭框 59"/>
          <p:cNvSpPr/>
          <p:nvPr/>
        </p:nvSpPr>
        <p:spPr>
          <a:xfrm rot="12300866">
            <a:off x="9710451" y="5016406"/>
            <a:ext cx="527539" cy="452956"/>
          </a:xfrm>
          <a:prstGeom prst="half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41" name="矩形 40"/>
          <p:cNvSpPr/>
          <p:nvPr/>
        </p:nvSpPr>
        <p:spPr>
          <a:xfrm>
            <a:off x="2375855" y="2415199"/>
            <a:ext cx="42030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W</a:t>
            </a:r>
            <a:endParaRPr lang="zh-CN" altLang="en-US" dirty="0"/>
          </a:p>
        </p:txBody>
      </p:sp>
      <p:sp>
        <p:nvSpPr>
          <p:cNvPr id="43" name="矩形 42"/>
          <p:cNvSpPr/>
          <p:nvPr/>
        </p:nvSpPr>
        <p:spPr>
          <a:xfrm>
            <a:off x="5814646" y="2134312"/>
            <a:ext cx="469320"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V</a:t>
            </a:r>
            <a:endParaRPr lang="zh-CN" altLang="en-US" dirty="0"/>
          </a:p>
        </p:txBody>
      </p:sp>
      <p:sp>
        <p:nvSpPr>
          <p:cNvPr id="46" name="矩形 45"/>
          <p:cNvSpPr/>
          <p:nvPr/>
        </p:nvSpPr>
        <p:spPr>
          <a:xfrm>
            <a:off x="9240820" y="2331862"/>
            <a:ext cx="269631"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C</a:t>
            </a:r>
            <a:endParaRPr lang="zh-CN" altLang="en-US" dirty="0"/>
          </a:p>
        </p:txBody>
      </p:sp>
      <p:sp>
        <p:nvSpPr>
          <p:cNvPr id="52" name="矩形 51"/>
          <p:cNvSpPr/>
          <p:nvPr/>
        </p:nvSpPr>
        <p:spPr>
          <a:xfrm>
            <a:off x="2105917" y="3157082"/>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8846687" y="3157082"/>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箭头连接符 61"/>
          <p:cNvCxnSpPr/>
          <p:nvPr/>
        </p:nvCxnSpPr>
        <p:spPr>
          <a:xfrm>
            <a:off x="3561697" y="3754959"/>
            <a:ext cx="4771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5598091" y="3173271"/>
            <a:ext cx="855785" cy="369332"/>
          </a:xfrm>
          <a:prstGeom prst="rect">
            <a:avLst/>
          </a:prstGeom>
          <a:solidFill>
            <a:srgbClr val="FFC000"/>
          </a:solidFill>
        </p:spPr>
        <p:txBody>
          <a:bodyPr wrap="square" rtlCol="0">
            <a:spAutoFit/>
          </a:bodyPr>
          <a:lstStyle/>
          <a:p>
            <a:endParaRPr lang="zh-CN" altLang="en-US" b="1" dirty="0"/>
          </a:p>
        </p:txBody>
      </p:sp>
      <p:sp>
        <p:nvSpPr>
          <p:cNvPr id="64" name="矩形 63"/>
          <p:cNvSpPr/>
          <p:nvPr/>
        </p:nvSpPr>
        <p:spPr>
          <a:xfrm>
            <a:off x="2385460" y="3458397"/>
            <a:ext cx="42030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W</a:t>
            </a:r>
            <a:endParaRPr lang="zh-CN" altLang="en-US" dirty="0"/>
          </a:p>
        </p:txBody>
      </p:sp>
      <p:sp>
        <p:nvSpPr>
          <p:cNvPr id="66" name="矩形 65"/>
          <p:cNvSpPr/>
          <p:nvPr/>
        </p:nvSpPr>
        <p:spPr>
          <a:xfrm>
            <a:off x="9250425" y="3375060"/>
            <a:ext cx="514898"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CV</a:t>
            </a:r>
            <a:endParaRPr lang="zh-CN" altLang="en-US" dirty="0"/>
          </a:p>
        </p:txBody>
      </p:sp>
      <p:sp>
        <p:nvSpPr>
          <p:cNvPr id="74" name="乘号 73"/>
          <p:cNvSpPr/>
          <p:nvPr/>
        </p:nvSpPr>
        <p:spPr>
          <a:xfrm>
            <a:off x="9623961" y="3223738"/>
            <a:ext cx="644769" cy="593124"/>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250425" y="4488573"/>
            <a:ext cx="373536"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V</a:t>
            </a:r>
          </a:p>
        </p:txBody>
      </p:sp>
      <p:sp>
        <p:nvSpPr>
          <p:cNvPr id="75" name="半闭框 74"/>
          <p:cNvSpPr/>
          <p:nvPr/>
        </p:nvSpPr>
        <p:spPr>
          <a:xfrm rot="12300866">
            <a:off x="9750089" y="4310398"/>
            <a:ext cx="527539" cy="452956"/>
          </a:xfrm>
          <a:prstGeom prst="half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8" name="矩形 17"/>
          <p:cNvSpPr/>
          <p:nvPr/>
        </p:nvSpPr>
        <p:spPr>
          <a:xfrm>
            <a:off x="5779372" y="5242884"/>
            <a:ext cx="42030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W</a:t>
            </a:r>
            <a:endParaRPr lang="zh-CN" altLang="en-US" dirty="0"/>
          </a:p>
        </p:txBody>
      </p:sp>
      <p:sp>
        <p:nvSpPr>
          <p:cNvPr id="78" name="文本框 77"/>
          <p:cNvSpPr txBox="1"/>
          <p:nvPr/>
        </p:nvSpPr>
        <p:spPr>
          <a:xfrm>
            <a:off x="3478011" y="5072765"/>
            <a:ext cx="1148862"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检查状态是否重复</a:t>
            </a:r>
          </a:p>
        </p:txBody>
      </p:sp>
      <p:sp>
        <p:nvSpPr>
          <p:cNvPr id="79" name="矩形 78"/>
          <p:cNvSpPr/>
          <p:nvPr/>
        </p:nvSpPr>
        <p:spPr>
          <a:xfrm>
            <a:off x="2147634" y="6079565"/>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8888404" y="6079565"/>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箭头连接符 80"/>
          <p:cNvCxnSpPr/>
          <p:nvPr/>
        </p:nvCxnSpPr>
        <p:spPr>
          <a:xfrm>
            <a:off x="3603414" y="6677442"/>
            <a:ext cx="4771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5639808" y="6095754"/>
            <a:ext cx="855785" cy="369332"/>
          </a:xfrm>
          <a:prstGeom prst="rect">
            <a:avLst/>
          </a:prstGeom>
          <a:solidFill>
            <a:srgbClr val="FFC000"/>
          </a:solidFill>
        </p:spPr>
        <p:txBody>
          <a:bodyPr wrap="square" rtlCol="0">
            <a:spAutoFit/>
          </a:bodyPr>
          <a:lstStyle/>
          <a:p>
            <a:endParaRPr lang="zh-CN" altLang="en-US" b="1" dirty="0"/>
          </a:p>
        </p:txBody>
      </p:sp>
      <p:sp>
        <p:nvSpPr>
          <p:cNvPr id="83" name="矩形 82"/>
          <p:cNvSpPr/>
          <p:nvPr/>
        </p:nvSpPr>
        <p:spPr>
          <a:xfrm>
            <a:off x="2313585" y="6303357"/>
            <a:ext cx="33855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C</a:t>
            </a:r>
            <a:endParaRPr lang="zh-CN" altLang="en-US" dirty="0"/>
          </a:p>
        </p:txBody>
      </p:sp>
      <p:sp>
        <p:nvSpPr>
          <p:cNvPr id="84" name="矩形 83"/>
          <p:cNvSpPr/>
          <p:nvPr/>
        </p:nvSpPr>
        <p:spPr>
          <a:xfrm>
            <a:off x="9268697" y="6226885"/>
            <a:ext cx="496626" cy="369332"/>
          </a:xfrm>
          <a:prstGeom prst="rect">
            <a:avLst/>
          </a:prstGeom>
        </p:spPr>
        <p:txBody>
          <a:bodyPr wrap="square">
            <a:spAutoFit/>
          </a:bodyPr>
          <a:lstStyle/>
          <a:p>
            <a:r>
              <a:rPr lang="en-US" altLang="zh-CN" dirty="0"/>
              <a:t>WV</a:t>
            </a:r>
            <a:endParaRPr lang="zh-CN" altLang="en-US" dirty="0"/>
          </a:p>
        </p:txBody>
      </p:sp>
      <p:sp>
        <p:nvSpPr>
          <p:cNvPr id="87" name="半闭框 86"/>
          <p:cNvSpPr/>
          <p:nvPr/>
        </p:nvSpPr>
        <p:spPr>
          <a:xfrm rot="12300866">
            <a:off x="9836347" y="6161939"/>
            <a:ext cx="527539" cy="452956"/>
          </a:xfrm>
          <a:prstGeom prst="half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3329059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1.1.4 </a:t>
            </a:r>
            <a:r>
              <a:rPr lang="zh-CN" altLang="en-US" sz="2800" b="1" dirty="0">
                <a:latin typeface="微软雅黑" panose="020B0503020204020204" pitchFamily="34" charset="-122"/>
                <a:ea typeface="微软雅黑" panose="020B0503020204020204" pitchFamily="34" charset="-122"/>
              </a:rPr>
              <a:t>解决过河问题的编程思维</a:t>
            </a:r>
          </a:p>
        </p:txBody>
      </p:sp>
      <p:sp>
        <p:nvSpPr>
          <p:cNvPr id="5" name="文本框 4"/>
          <p:cNvSpPr txBox="1"/>
          <p:nvPr/>
        </p:nvSpPr>
        <p:spPr>
          <a:xfrm>
            <a:off x="3478011" y="1296062"/>
            <a:ext cx="223910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WC,CV</a:t>
            </a:r>
            <a:endParaRPr lang="zh-CN" altLang="en-US" dirty="0">
              <a:latin typeface="微软雅黑" panose="020B0503020204020204" pitchFamily="34" charset="-122"/>
              <a:ea typeface="微软雅黑" panose="020B0503020204020204" pitchFamily="34" charset="-122"/>
            </a:endParaRPr>
          </a:p>
        </p:txBody>
      </p:sp>
      <p:sp>
        <p:nvSpPr>
          <p:cNvPr id="6" name="文本框 5"/>
          <p:cNvSpPr txBox="1"/>
          <p:nvPr/>
        </p:nvSpPr>
        <p:spPr>
          <a:xfrm>
            <a:off x="3478011" y="843837"/>
            <a:ext cx="2848708"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W,C,V,WC,WV,CV,WCV</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2319051" y="1668408"/>
            <a:ext cx="914400"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Left</a:t>
            </a:r>
          </a:p>
          <a:p>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9059821" y="1668408"/>
            <a:ext cx="9144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Right</a:t>
            </a:r>
            <a:endParaRPr lang="zh-CN" altLang="en-US"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2118135" y="843837"/>
            <a:ext cx="1242646" cy="369332"/>
          </a:xfrm>
          <a:prstGeom prst="rect">
            <a:avLst/>
          </a:prstGeom>
          <a:noFill/>
        </p:spPr>
        <p:txBody>
          <a:bodyPr wrap="squar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所有状态：</a:t>
            </a:r>
          </a:p>
        </p:txBody>
      </p:sp>
      <p:sp>
        <p:nvSpPr>
          <p:cNvPr id="20" name="文本框 19"/>
          <p:cNvSpPr txBox="1"/>
          <p:nvPr/>
        </p:nvSpPr>
        <p:spPr>
          <a:xfrm>
            <a:off x="1895396" y="1289313"/>
            <a:ext cx="1465385" cy="369332"/>
          </a:xfrm>
          <a:prstGeom prst="rect">
            <a:avLst/>
          </a:prstGeom>
          <a:noFill/>
        </p:spPr>
        <p:txBody>
          <a:bodyPr wrap="square" rtlCol="0">
            <a:spAutoFit/>
          </a:bodyPr>
          <a:lstStyle/>
          <a:p>
            <a:r>
              <a:rPr lang="zh-CN" altLang="en-US" b="1" dirty="0">
                <a:solidFill>
                  <a:srgbClr val="0070C0"/>
                </a:solidFill>
                <a:latin typeface="微软雅黑" panose="020B0503020204020204" pitchFamily="34" charset="-122"/>
                <a:ea typeface="微软雅黑" panose="020B0503020204020204" pitchFamily="34" charset="-122"/>
              </a:rPr>
              <a:t>不安全状态：</a:t>
            </a:r>
          </a:p>
        </p:txBody>
      </p:sp>
      <p:sp>
        <p:nvSpPr>
          <p:cNvPr id="23" name="矩形 22"/>
          <p:cNvSpPr/>
          <p:nvPr/>
        </p:nvSpPr>
        <p:spPr>
          <a:xfrm>
            <a:off x="5708895" y="1665394"/>
            <a:ext cx="652743" cy="369332"/>
          </a:xfrm>
          <a:prstGeom prst="rect">
            <a:avLst/>
          </a:prstGeom>
        </p:spPr>
        <p:txBody>
          <a:bodyPr wrap="none">
            <a:spAutoFit/>
          </a:bodyPr>
          <a:lstStyle/>
          <a:p>
            <a:r>
              <a:rPr lang="en-US" altLang="zh-CN" b="1" dirty="0"/>
              <a:t>Boat</a:t>
            </a:r>
            <a:endParaRPr lang="zh-CN" altLang="en-US" b="1" dirty="0"/>
          </a:p>
        </p:txBody>
      </p:sp>
      <p:sp>
        <p:nvSpPr>
          <p:cNvPr id="2" name="文本框 1"/>
          <p:cNvSpPr txBox="1"/>
          <p:nvPr/>
        </p:nvSpPr>
        <p:spPr>
          <a:xfrm>
            <a:off x="8440616" y="866974"/>
            <a:ext cx="1781907"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农夫每次可以选一个带走</a:t>
            </a:r>
          </a:p>
        </p:txBody>
      </p:sp>
      <p:sp>
        <p:nvSpPr>
          <p:cNvPr id="79" name="矩形 78"/>
          <p:cNvSpPr/>
          <p:nvPr/>
        </p:nvSpPr>
        <p:spPr>
          <a:xfrm>
            <a:off x="2096312" y="2314739"/>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8837082" y="2314739"/>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箭头连接符 80"/>
          <p:cNvCxnSpPr/>
          <p:nvPr/>
        </p:nvCxnSpPr>
        <p:spPr>
          <a:xfrm>
            <a:off x="3552092" y="2912616"/>
            <a:ext cx="4771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5588486" y="2330928"/>
            <a:ext cx="855785" cy="369332"/>
          </a:xfrm>
          <a:prstGeom prst="rect">
            <a:avLst/>
          </a:prstGeom>
          <a:solidFill>
            <a:srgbClr val="FFC000"/>
          </a:solidFill>
        </p:spPr>
        <p:txBody>
          <a:bodyPr wrap="square" rtlCol="0">
            <a:spAutoFit/>
          </a:bodyPr>
          <a:lstStyle/>
          <a:p>
            <a:endParaRPr lang="zh-CN" altLang="en-US" b="1" dirty="0"/>
          </a:p>
        </p:txBody>
      </p:sp>
      <p:sp>
        <p:nvSpPr>
          <p:cNvPr id="83" name="矩形 82"/>
          <p:cNvSpPr/>
          <p:nvPr/>
        </p:nvSpPr>
        <p:spPr>
          <a:xfrm>
            <a:off x="5847101" y="2339123"/>
            <a:ext cx="33855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C</a:t>
            </a:r>
            <a:endParaRPr lang="zh-CN" altLang="en-US" dirty="0"/>
          </a:p>
        </p:txBody>
      </p:sp>
      <p:sp>
        <p:nvSpPr>
          <p:cNvPr id="84" name="矩形 83"/>
          <p:cNvSpPr/>
          <p:nvPr/>
        </p:nvSpPr>
        <p:spPr>
          <a:xfrm>
            <a:off x="9217375" y="2462059"/>
            <a:ext cx="496626" cy="369332"/>
          </a:xfrm>
          <a:prstGeom prst="rect">
            <a:avLst/>
          </a:prstGeom>
        </p:spPr>
        <p:txBody>
          <a:bodyPr wrap="square">
            <a:spAutoFit/>
          </a:bodyPr>
          <a:lstStyle/>
          <a:p>
            <a:r>
              <a:rPr lang="en-US" altLang="zh-CN" dirty="0"/>
              <a:t>WV</a:t>
            </a:r>
            <a:endParaRPr lang="zh-CN" altLang="en-US" dirty="0"/>
          </a:p>
        </p:txBody>
      </p:sp>
      <p:sp>
        <p:nvSpPr>
          <p:cNvPr id="71" name="矩形 70"/>
          <p:cNvSpPr/>
          <p:nvPr/>
        </p:nvSpPr>
        <p:spPr>
          <a:xfrm>
            <a:off x="2119758" y="3359654"/>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8860528" y="3359654"/>
            <a:ext cx="1137139" cy="797169"/>
          </a:xfrm>
          <a:prstGeom prst="rect">
            <a:avLst/>
          </a:prstGeom>
          <a:solidFill>
            <a:schemeClr val="bg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箭头连接符 72"/>
          <p:cNvCxnSpPr/>
          <p:nvPr/>
        </p:nvCxnSpPr>
        <p:spPr>
          <a:xfrm>
            <a:off x="3575538" y="3957531"/>
            <a:ext cx="4771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5611932" y="3375843"/>
            <a:ext cx="855785" cy="369332"/>
          </a:xfrm>
          <a:prstGeom prst="rect">
            <a:avLst/>
          </a:prstGeom>
          <a:solidFill>
            <a:srgbClr val="FFC000"/>
          </a:solidFill>
        </p:spPr>
        <p:txBody>
          <a:bodyPr wrap="square" rtlCol="0">
            <a:spAutoFit/>
          </a:bodyPr>
          <a:lstStyle/>
          <a:p>
            <a:endParaRPr lang="zh-CN" altLang="en-US" b="1" dirty="0"/>
          </a:p>
        </p:txBody>
      </p:sp>
      <p:sp>
        <p:nvSpPr>
          <p:cNvPr id="88" name="矩形 87"/>
          <p:cNvSpPr/>
          <p:nvPr/>
        </p:nvSpPr>
        <p:spPr>
          <a:xfrm>
            <a:off x="9240821" y="3506974"/>
            <a:ext cx="606564" cy="369332"/>
          </a:xfrm>
          <a:prstGeom prst="rect">
            <a:avLst/>
          </a:prstGeom>
        </p:spPr>
        <p:txBody>
          <a:bodyPr wrap="square">
            <a:spAutoFit/>
          </a:bodyPr>
          <a:lstStyle/>
          <a:p>
            <a:r>
              <a:rPr lang="en-US" altLang="zh-CN" dirty="0"/>
              <a:t>CWV</a:t>
            </a:r>
            <a:endParaRPr lang="zh-CN" altLang="en-US" dirty="0"/>
          </a:p>
        </p:txBody>
      </p:sp>
      <p:sp>
        <p:nvSpPr>
          <p:cNvPr id="89" name="半闭框 88"/>
          <p:cNvSpPr/>
          <p:nvPr/>
        </p:nvSpPr>
        <p:spPr>
          <a:xfrm rot="12300866">
            <a:off x="9615127" y="3610059"/>
            <a:ext cx="527539" cy="452956"/>
          </a:xfrm>
          <a:prstGeom prst="half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6257124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1.1.5 </a:t>
            </a:r>
            <a:r>
              <a:rPr lang="zh-CN" altLang="en-US" sz="2800" b="1" dirty="0">
                <a:latin typeface="微软雅黑" panose="020B0503020204020204" pitchFamily="34" charset="-122"/>
                <a:ea typeface="微软雅黑" panose="020B0503020204020204" pitchFamily="34" charset="-122"/>
              </a:rPr>
              <a:t>程序的基本要素</a:t>
            </a:r>
          </a:p>
        </p:txBody>
      </p:sp>
      <p:sp>
        <p:nvSpPr>
          <p:cNvPr id="10" name="文本框 9"/>
          <p:cNvSpPr txBox="1"/>
          <p:nvPr/>
        </p:nvSpPr>
        <p:spPr>
          <a:xfrm>
            <a:off x="1284804" y="1206749"/>
            <a:ext cx="9781780" cy="1938992"/>
          </a:xfrm>
          <a:prstGeom prst="rect">
            <a:avLst/>
          </a:prstGeom>
          <a:noFill/>
        </p:spPr>
        <p:txBody>
          <a:bodyPr wrap="square" rtlCol="0">
            <a:spAutoFit/>
          </a:bodyPr>
          <a:lstStyle/>
          <a:p>
            <a:pPr>
              <a:lnSpc>
                <a:spcPct val="200000"/>
              </a:lnSpc>
            </a:pPr>
            <a:r>
              <a:rPr lang="zh-CN" altLang="en-US" sz="2000" dirty="0">
                <a:latin typeface="微软雅黑" panose="020B0503020204020204" pitchFamily="34" charset="-122"/>
                <a:ea typeface="微软雅黑" panose="020B0503020204020204" pitchFamily="34" charset="-122"/>
              </a:rPr>
              <a:t>        通过上文的学习，我们已经初步了解程序和编程是什么，为什么要学习编程，以及通过几个经典的实例带领大家体会解决问题的编程思维。那么我们接下来要如何学习编写程序呢？</a:t>
            </a:r>
          </a:p>
        </p:txBody>
      </p:sp>
      <p:sp>
        <p:nvSpPr>
          <p:cNvPr id="11" name="文本框 10"/>
          <p:cNvSpPr txBox="1"/>
          <p:nvPr/>
        </p:nvSpPr>
        <p:spPr>
          <a:xfrm>
            <a:off x="1284804" y="3145741"/>
            <a:ext cx="9899011" cy="2554545"/>
          </a:xfrm>
          <a:prstGeom prst="rect">
            <a:avLst/>
          </a:prstGeom>
          <a:noFill/>
        </p:spPr>
        <p:txBody>
          <a:bodyPr wrap="square" rtlCol="0">
            <a:spAutoFit/>
          </a:bodyPr>
          <a:lstStyle/>
          <a:p>
            <a:pPr>
              <a:lnSpc>
                <a:spcPct val="200000"/>
              </a:lnSpc>
            </a:pPr>
            <a:r>
              <a:rPr lang="zh-CN" altLang="en-US" sz="2000" dirty="0">
                <a:latin typeface="微软雅黑" panose="020B0503020204020204" pitchFamily="34" charset="-122"/>
                <a:ea typeface="微软雅黑" panose="020B0503020204020204" pitchFamily="34" charset="-122"/>
              </a:rPr>
              <a:t>        我们要知道</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程序 </a:t>
            </a:r>
            <a:r>
              <a:rPr lang="en-US" altLang="zh-CN" sz="2000" b="1" dirty="0">
                <a:solidFill>
                  <a:srgbClr val="FF0000"/>
                </a:solidFill>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输入输出 </a:t>
            </a:r>
            <a:r>
              <a:rPr lang="en-US" altLang="zh-CN" sz="2000" b="1" dirty="0">
                <a:solidFill>
                  <a:srgbClr val="FF0000"/>
                </a:solidFill>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数据结构 </a:t>
            </a:r>
            <a:r>
              <a:rPr lang="en-US" altLang="zh-CN" sz="2000" b="1" dirty="0">
                <a:solidFill>
                  <a:srgbClr val="FF0000"/>
                </a:solidFill>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算法 </a:t>
            </a:r>
            <a:r>
              <a:rPr lang="en-US" altLang="zh-CN" sz="2000" b="1" dirty="0">
                <a:solidFill>
                  <a:srgbClr val="FF0000"/>
                </a:solidFill>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系统</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。其中：</a:t>
            </a:r>
            <a:r>
              <a:rPr lang="zh-CN" altLang="en-US" sz="2000" b="1" dirty="0">
                <a:solidFill>
                  <a:srgbClr val="FF0000"/>
                </a:solidFill>
                <a:latin typeface="微软雅黑" panose="020B0503020204020204" pitchFamily="34" charset="-122"/>
                <a:ea typeface="微软雅黑" panose="020B0503020204020204" pitchFamily="34" charset="-122"/>
              </a:rPr>
              <a:t>数据结构</a:t>
            </a:r>
            <a:r>
              <a:rPr lang="zh-CN" altLang="en-US" sz="2000" dirty="0">
                <a:latin typeface="微软雅黑" panose="020B0503020204020204" pitchFamily="34" charset="-122"/>
                <a:ea typeface="微软雅黑" panose="020B0503020204020204" pitchFamily="34" charset="-122"/>
              </a:rPr>
              <a:t>是计算机存储、组织数据的方式；</a:t>
            </a:r>
            <a:r>
              <a:rPr lang="zh-CN" altLang="en-US" sz="2000" b="1" dirty="0">
                <a:solidFill>
                  <a:srgbClr val="FF0000"/>
                </a:solidFill>
                <a:latin typeface="微软雅黑" panose="020B0503020204020204" pitchFamily="34" charset="-122"/>
                <a:ea typeface="微软雅黑" panose="020B0503020204020204" pitchFamily="34" charset="-122"/>
              </a:rPr>
              <a:t>算法</a:t>
            </a:r>
            <a:r>
              <a:rPr lang="zh-CN" altLang="en-US" sz="2000" dirty="0">
                <a:latin typeface="微软雅黑" panose="020B0503020204020204" pitchFamily="34" charset="-122"/>
                <a:ea typeface="微软雅黑" panose="020B0503020204020204" pitchFamily="34" charset="-122"/>
              </a:rPr>
              <a:t>指解题方案的准确而完整的描述，是一系列解决问题的清晰指令。这两个概念在之前的学习中都有所涉及，下面我们了解一下“输入输出”和“系统”的含义。</a:t>
            </a:r>
          </a:p>
        </p:txBody>
      </p:sp>
    </p:spTree>
    <p:extLst>
      <p:ext uri="{BB962C8B-B14F-4D97-AF65-F5344CB8AC3E}">
        <p14:creationId xmlns:p14="http://schemas.microsoft.com/office/powerpoint/2010/main" val="28147254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1.1.5 </a:t>
            </a:r>
            <a:r>
              <a:rPr lang="zh-CN" altLang="en-US" sz="2800" b="1" dirty="0">
                <a:latin typeface="微软雅黑" panose="020B0503020204020204" pitchFamily="34" charset="-122"/>
                <a:ea typeface="微软雅黑" panose="020B0503020204020204" pitchFamily="34" charset="-122"/>
              </a:rPr>
              <a:t>程序的基本要素</a:t>
            </a:r>
          </a:p>
        </p:txBody>
      </p:sp>
      <p:sp>
        <p:nvSpPr>
          <p:cNvPr id="6" name="文本框 5"/>
          <p:cNvSpPr txBox="1"/>
          <p:nvPr/>
        </p:nvSpPr>
        <p:spPr>
          <a:xfrm>
            <a:off x="1278733" y="998699"/>
            <a:ext cx="9446090" cy="400110"/>
          </a:xfrm>
          <a:prstGeom prst="rect">
            <a:avLst/>
          </a:prstGeom>
          <a:noFill/>
        </p:spPr>
        <p:txBody>
          <a:bodyPr wrap="square" rtlCol="0">
            <a:spAutoFit/>
          </a:bodyPr>
          <a:lstStyle/>
          <a:p>
            <a:r>
              <a:rPr lang="zh-CN" altLang="en-US" sz="2000" b="1" dirty="0">
                <a:solidFill>
                  <a:srgbClr val="124ACD"/>
                </a:solidFill>
                <a:latin typeface="微软雅黑" panose="020B0503020204020204" pitchFamily="34" charset="-122"/>
                <a:ea typeface="微软雅黑" panose="020B0503020204020204" pitchFamily="34" charset="-122"/>
              </a:rPr>
              <a:t>输入与输出：</a:t>
            </a:r>
          </a:p>
        </p:txBody>
      </p:sp>
      <p:sp>
        <p:nvSpPr>
          <p:cNvPr id="15" name="文本框 14"/>
          <p:cNvSpPr txBox="1"/>
          <p:nvPr/>
        </p:nvSpPr>
        <p:spPr>
          <a:xfrm>
            <a:off x="1157429" y="1343956"/>
            <a:ext cx="10131723" cy="923330"/>
          </a:xfrm>
          <a:prstGeom prst="rect">
            <a:avLst/>
          </a:prstGeom>
          <a:noFill/>
        </p:spPr>
        <p:txBody>
          <a:bodyPr wrap="square" rtlCol="0">
            <a:spAutoFit/>
          </a:bodyPr>
          <a:lstStyle/>
          <a:p>
            <a:pPr marL="285750" indent="-285750">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从问题定义上来看，输入与输出就是要求同学们把问题弄清楚，明确问题的已知条件以及需要达到的目的；</a:t>
            </a:r>
          </a:p>
        </p:txBody>
      </p:sp>
      <p:sp>
        <p:nvSpPr>
          <p:cNvPr id="16" name="文本框 15"/>
          <p:cNvSpPr txBox="1"/>
          <p:nvPr/>
        </p:nvSpPr>
        <p:spPr>
          <a:xfrm>
            <a:off x="1170946" y="2243418"/>
            <a:ext cx="10118206" cy="1338828"/>
          </a:xfrm>
          <a:prstGeom prst="rect">
            <a:avLst/>
          </a:prstGeom>
          <a:noFill/>
        </p:spPr>
        <p:txBody>
          <a:bodyPr wrap="square" rtlCol="0">
            <a:spAutoFit/>
          </a:bodyPr>
          <a:lstStyle/>
          <a:p>
            <a:pPr marL="285750" indent="-285750">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从语义上来说，输入输出就是程序本身的输入输出部分。需要注意的是，这里的输出不仅仅指打印到屏幕上的结果，还可以指输出达到的结果，如温度的控制、机器人的行动方向控制等，也包含人机界面，如玩游戏时的画面、手机屏幕上</a:t>
            </a:r>
            <a:r>
              <a:rPr lang="en-US" altLang="zh-CN" dirty="0">
                <a:latin typeface="微软雅黑" panose="020B0503020204020204" pitchFamily="34" charset="-122"/>
                <a:ea typeface="微软雅黑" panose="020B0503020204020204" pitchFamily="34" charset="-122"/>
              </a:rPr>
              <a:t>APP</a:t>
            </a:r>
            <a:r>
              <a:rPr lang="zh-CN" altLang="en-US" dirty="0">
                <a:latin typeface="微软雅黑" panose="020B0503020204020204" pitchFamily="34" charset="-122"/>
                <a:ea typeface="微软雅黑" panose="020B0503020204020204" pitchFamily="34" charset="-122"/>
              </a:rPr>
              <a:t>的位置摆放等。</a:t>
            </a:r>
          </a:p>
        </p:txBody>
      </p:sp>
      <p:sp>
        <p:nvSpPr>
          <p:cNvPr id="17" name="文本框 16"/>
          <p:cNvSpPr txBox="1"/>
          <p:nvPr/>
        </p:nvSpPr>
        <p:spPr>
          <a:xfrm>
            <a:off x="1435723" y="3470161"/>
            <a:ext cx="9853429" cy="923330"/>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一个程序的输入输出部分很重要，尤其对于信息安全问题，程序需要做到面面俱到，一旦有所疏漏造成的后果将难以想象。</a:t>
            </a:r>
          </a:p>
        </p:txBody>
      </p:sp>
      <p:sp>
        <p:nvSpPr>
          <p:cNvPr id="18" name="文本框 17"/>
          <p:cNvSpPr txBox="1"/>
          <p:nvPr/>
        </p:nvSpPr>
        <p:spPr>
          <a:xfrm>
            <a:off x="1157429" y="4387415"/>
            <a:ext cx="10131723" cy="874407"/>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很多黑客利用输入的漏洞对程序进行攻击，假设一个程序需要输入一张图片，黑客就输入一张空图片，假如该程序没有考虑此种情况就会造成错误，可能会影响到其他程序的正常运行。</a:t>
            </a:r>
          </a:p>
        </p:txBody>
      </p:sp>
      <p:sp>
        <p:nvSpPr>
          <p:cNvPr id="20" name="文本框 19"/>
          <p:cNvSpPr txBox="1"/>
          <p:nvPr/>
        </p:nvSpPr>
        <p:spPr>
          <a:xfrm>
            <a:off x="1157430" y="5261822"/>
            <a:ext cx="10272313" cy="1289905"/>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一种常见的计算机病毒</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蠕虫所用的一种攻击方式就是使输入的长度超出程序预先设定可处理的最大容量，造成了程序缓冲区的溢出，其根本原因就是其编程者忽略了在程序中对输入的长度进行判断。</a:t>
            </a:r>
          </a:p>
        </p:txBody>
      </p:sp>
    </p:spTree>
    <p:extLst>
      <p:ext uri="{BB962C8B-B14F-4D97-AF65-F5344CB8AC3E}">
        <p14:creationId xmlns:p14="http://schemas.microsoft.com/office/powerpoint/2010/main" val="3175967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1.1.5 </a:t>
            </a:r>
            <a:r>
              <a:rPr lang="zh-CN" altLang="en-US" sz="2800" b="1" dirty="0">
                <a:latin typeface="微软雅黑" panose="020B0503020204020204" pitchFamily="34" charset="-122"/>
                <a:ea typeface="微软雅黑" panose="020B0503020204020204" pitchFamily="34" charset="-122"/>
              </a:rPr>
              <a:t>程序的基本要素</a:t>
            </a:r>
          </a:p>
        </p:txBody>
      </p:sp>
      <p:grpSp>
        <p:nvGrpSpPr>
          <p:cNvPr id="9" name="组合 8"/>
          <p:cNvGrpSpPr/>
          <p:nvPr/>
        </p:nvGrpSpPr>
        <p:grpSpPr>
          <a:xfrm>
            <a:off x="1255670" y="1444460"/>
            <a:ext cx="9568310" cy="1638235"/>
            <a:chOff x="869261" y="3161426"/>
            <a:chExt cx="7522746" cy="1638235"/>
          </a:xfrm>
        </p:grpSpPr>
        <p:sp>
          <p:nvSpPr>
            <p:cNvPr id="10" name="文本框 9"/>
            <p:cNvSpPr txBox="1"/>
            <p:nvPr/>
          </p:nvSpPr>
          <p:spPr>
            <a:xfrm>
              <a:off x="869261" y="3783998"/>
              <a:ext cx="7522746" cy="1015663"/>
            </a:xfrm>
            <a:prstGeom prst="rect">
              <a:avLst/>
            </a:prstGeom>
            <a:noFill/>
          </p:spPr>
          <p:txBody>
            <a:bodyPr wrap="square" rtlCol="0">
              <a:spAutoFit/>
            </a:bodyPr>
            <a:lstStyle/>
            <a:p>
              <a:pPr marL="285750" indent="-28575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任何程序都必须在系统的支持下才能运行。常见的系统有</a:t>
              </a:r>
              <a:r>
                <a:rPr lang="en-US" altLang="zh-CN" sz="2000" dirty="0">
                  <a:latin typeface="微软雅黑" panose="020B0503020204020204" pitchFamily="34" charset="-122"/>
                  <a:ea typeface="微软雅黑" panose="020B0503020204020204" pitchFamily="34" charset="-122"/>
                </a:rPr>
                <a:t>Linux</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ios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Android</a:t>
              </a:r>
              <a:r>
                <a:rPr lang="zh-CN" altLang="en-US" sz="2000" dirty="0">
                  <a:latin typeface="微软雅黑" panose="020B0503020204020204" pitchFamily="34" charset="-122"/>
                  <a:ea typeface="微软雅黑" panose="020B0503020204020204" pitchFamily="34" charset="-122"/>
                </a:rPr>
                <a:t>等等，基于不同的系统上的同一个程序，其程序中的语句也会有所差异。</a:t>
              </a:r>
            </a:p>
          </p:txBody>
        </p:sp>
        <p:sp>
          <p:nvSpPr>
            <p:cNvPr id="11" name="文本框 10"/>
            <p:cNvSpPr txBox="1"/>
            <p:nvPr/>
          </p:nvSpPr>
          <p:spPr>
            <a:xfrm>
              <a:off x="1020826" y="3161426"/>
              <a:ext cx="7101078" cy="400110"/>
            </a:xfrm>
            <a:prstGeom prst="rect">
              <a:avLst/>
            </a:prstGeom>
            <a:noFill/>
          </p:spPr>
          <p:txBody>
            <a:bodyPr wrap="square" rtlCol="0">
              <a:spAutoFit/>
            </a:bodyPr>
            <a:lstStyle/>
            <a:p>
              <a:r>
                <a:rPr lang="zh-CN" altLang="en-US" sz="2000" b="1" dirty="0">
                  <a:solidFill>
                    <a:srgbClr val="124ACD"/>
                  </a:solidFill>
                  <a:latin typeface="微软雅黑" panose="020B0503020204020204" pitchFamily="34" charset="-122"/>
                  <a:ea typeface="微软雅黑" panose="020B0503020204020204" pitchFamily="34" charset="-122"/>
                </a:rPr>
                <a:t>系统：</a:t>
              </a:r>
            </a:p>
          </p:txBody>
        </p:sp>
      </p:grpSp>
      <p:sp>
        <p:nvSpPr>
          <p:cNvPr id="12" name="文本框 11"/>
          <p:cNvSpPr txBox="1"/>
          <p:nvPr/>
        </p:nvSpPr>
        <p:spPr>
          <a:xfrm>
            <a:off x="1493310" y="3517929"/>
            <a:ext cx="9221582" cy="2031325"/>
          </a:xfrm>
          <a:prstGeom prst="rect">
            <a:avLst/>
          </a:prstGeom>
          <a:noFill/>
        </p:spPr>
        <p:txBody>
          <a:bodyPr wrap="square" rtlCol="0">
            <a:spAutoFit/>
          </a:bodyPr>
          <a:lstStyle/>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小结：</a:t>
            </a:r>
            <a:r>
              <a:rPr lang="zh-CN" altLang="en-US" sz="2000" dirty="0">
                <a:latin typeface="微软雅黑" panose="020B0503020204020204" pitchFamily="34" charset="-122"/>
                <a:ea typeface="微软雅黑" panose="020B0503020204020204" pitchFamily="34" charset="-122"/>
              </a:rPr>
              <a:t>在前面的学习中，我们了解了程序的基本要素，以及编写程序的基本步骤，下面我们会通过大量</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程序实例带领大家探索编程的世界，具体学习程序的基本语句、学习如何使用</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编写程序，了解程序的功能以及程序中体现的算法思想。</a:t>
            </a:r>
          </a:p>
        </p:txBody>
      </p:sp>
    </p:spTree>
    <p:extLst>
      <p:ext uri="{BB962C8B-B14F-4D97-AF65-F5344CB8AC3E}">
        <p14:creationId xmlns:p14="http://schemas.microsoft.com/office/powerpoint/2010/main" val="7297432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1.1.5 </a:t>
            </a:r>
            <a:r>
              <a:rPr lang="zh-CN" altLang="en-US" sz="2800" b="1" dirty="0">
                <a:latin typeface="微软雅黑" panose="020B0503020204020204" pitchFamily="34" charset="-122"/>
                <a:ea typeface="微软雅黑" panose="020B0503020204020204" pitchFamily="34" charset="-122"/>
              </a:rPr>
              <a:t>程序的基本要素</a:t>
            </a:r>
          </a:p>
        </p:txBody>
      </p:sp>
      <p:grpSp>
        <p:nvGrpSpPr>
          <p:cNvPr id="9" name="组合 8"/>
          <p:cNvGrpSpPr/>
          <p:nvPr/>
        </p:nvGrpSpPr>
        <p:grpSpPr>
          <a:xfrm>
            <a:off x="1255670" y="1444460"/>
            <a:ext cx="9568310" cy="1638235"/>
            <a:chOff x="869261" y="3161426"/>
            <a:chExt cx="7522746" cy="1638235"/>
          </a:xfrm>
        </p:grpSpPr>
        <p:sp>
          <p:nvSpPr>
            <p:cNvPr id="10" name="文本框 9"/>
            <p:cNvSpPr txBox="1"/>
            <p:nvPr/>
          </p:nvSpPr>
          <p:spPr>
            <a:xfrm>
              <a:off x="869261" y="3783998"/>
              <a:ext cx="7522746" cy="1015663"/>
            </a:xfrm>
            <a:prstGeom prst="rect">
              <a:avLst/>
            </a:prstGeom>
            <a:noFill/>
          </p:spPr>
          <p:txBody>
            <a:bodyPr wrap="square" rtlCol="0">
              <a:spAutoFit/>
            </a:bodyPr>
            <a:lstStyle/>
            <a:p>
              <a:pPr marL="285750" indent="-28575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任何程序都必须在系统的支持下才能运行。常见的系统有</a:t>
              </a:r>
              <a:r>
                <a:rPr lang="en-US" altLang="zh-CN" sz="2000" dirty="0">
                  <a:latin typeface="微软雅黑" panose="020B0503020204020204" pitchFamily="34" charset="-122"/>
                  <a:ea typeface="微软雅黑" panose="020B0503020204020204" pitchFamily="34" charset="-122"/>
                </a:rPr>
                <a:t>Linux</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ios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Android</a:t>
              </a:r>
              <a:r>
                <a:rPr lang="zh-CN" altLang="en-US" sz="2000" dirty="0">
                  <a:latin typeface="微软雅黑" panose="020B0503020204020204" pitchFamily="34" charset="-122"/>
                  <a:ea typeface="微软雅黑" panose="020B0503020204020204" pitchFamily="34" charset="-122"/>
                </a:rPr>
                <a:t>等等，基于不同的系统上的同一个程序，其程序中的语句也会有所差异。</a:t>
              </a:r>
            </a:p>
          </p:txBody>
        </p:sp>
        <p:sp>
          <p:nvSpPr>
            <p:cNvPr id="11" name="文本框 10"/>
            <p:cNvSpPr txBox="1"/>
            <p:nvPr/>
          </p:nvSpPr>
          <p:spPr>
            <a:xfrm>
              <a:off x="1020826" y="3161426"/>
              <a:ext cx="7101078" cy="400110"/>
            </a:xfrm>
            <a:prstGeom prst="rect">
              <a:avLst/>
            </a:prstGeom>
            <a:noFill/>
          </p:spPr>
          <p:txBody>
            <a:bodyPr wrap="square" rtlCol="0">
              <a:spAutoFit/>
            </a:bodyPr>
            <a:lstStyle/>
            <a:p>
              <a:r>
                <a:rPr lang="zh-CN" altLang="en-US" sz="2000" b="1" dirty="0">
                  <a:solidFill>
                    <a:srgbClr val="124ACD"/>
                  </a:solidFill>
                  <a:latin typeface="微软雅黑" panose="020B0503020204020204" pitchFamily="34" charset="-122"/>
                  <a:ea typeface="微软雅黑" panose="020B0503020204020204" pitchFamily="34" charset="-122"/>
                </a:rPr>
                <a:t>系统：</a:t>
              </a:r>
            </a:p>
          </p:txBody>
        </p:sp>
      </p:grpSp>
      <p:sp>
        <p:nvSpPr>
          <p:cNvPr id="12" name="文本框 11"/>
          <p:cNvSpPr txBox="1"/>
          <p:nvPr/>
        </p:nvSpPr>
        <p:spPr>
          <a:xfrm>
            <a:off x="1493310" y="3517929"/>
            <a:ext cx="9221582" cy="2031325"/>
          </a:xfrm>
          <a:prstGeom prst="rect">
            <a:avLst/>
          </a:prstGeom>
          <a:noFill/>
        </p:spPr>
        <p:txBody>
          <a:bodyPr wrap="square" rtlCol="0">
            <a:spAutoFit/>
          </a:bodyPr>
          <a:lstStyle/>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小结：</a:t>
            </a:r>
            <a:r>
              <a:rPr lang="zh-CN" altLang="en-US" sz="2000" dirty="0">
                <a:latin typeface="微软雅黑" panose="020B0503020204020204" pitchFamily="34" charset="-122"/>
                <a:ea typeface="微软雅黑" panose="020B0503020204020204" pitchFamily="34" charset="-122"/>
              </a:rPr>
              <a:t>在前面的学习中，我们了解了程序的基本要素，以及编写程序的基本步骤，下面我们会通过大量</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程序实例带领大家探索编程的世界，具体学习程序的基本语句、学习如何使用</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编写程序，了解程序的功能以及程序中体现的算法思想。</a:t>
            </a:r>
          </a:p>
        </p:txBody>
      </p:sp>
    </p:spTree>
    <p:extLst>
      <p:ext uri="{BB962C8B-B14F-4D97-AF65-F5344CB8AC3E}">
        <p14:creationId xmlns:p14="http://schemas.microsoft.com/office/powerpoint/2010/main" val="25003333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12800"/>
            <a:ext cx="12192000" cy="5618956"/>
          </a:xfrm>
          <a:prstGeom prst="rect">
            <a:avLst/>
          </a:prstGeom>
          <a:solidFill>
            <a:srgbClr val="3A41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p>
        </p:txBody>
      </p:sp>
      <p:sp>
        <p:nvSpPr>
          <p:cNvPr id="3" name="矩形 2"/>
          <p:cNvSpPr/>
          <p:nvPr/>
        </p:nvSpPr>
        <p:spPr>
          <a:xfrm>
            <a:off x="1066800" y="603250"/>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endParaRPr>
          </a:p>
        </p:txBody>
      </p:sp>
      <p:sp>
        <p:nvSpPr>
          <p:cNvPr id="4" name="文本框 3"/>
          <p:cNvSpPr txBox="1"/>
          <p:nvPr/>
        </p:nvSpPr>
        <p:spPr>
          <a:xfrm>
            <a:off x="4926466" y="1349375"/>
            <a:ext cx="2339102" cy="523220"/>
          </a:xfrm>
          <a:prstGeom prst="rect">
            <a:avLst/>
          </a:prstGeom>
          <a:noFill/>
        </p:spPr>
        <p:txBody>
          <a:bodyPr wrap="non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solidFill>
                  <a:srgbClr val="FFE401"/>
                </a:solidFill>
                <a:latin typeface="微软雅黑" panose="020B0503020204020204" pitchFamily="34" charset="-122"/>
                <a:ea typeface="微软雅黑" panose="020B0503020204020204" pitchFamily="34" charset="-122"/>
              </a:rPr>
              <a:t>课程主要内容</a:t>
            </a:r>
          </a:p>
        </p:txBody>
      </p:sp>
      <p:cxnSp>
        <p:nvCxnSpPr>
          <p:cNvPr id="6" name="直接连接符 5"/>
          <p:cNvCxnSpPr/>
          <p:nvPr/>
        </p:nvCxnSpPr>
        <p:spPr>
          <a:xfrm>
            <a:off x="106680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2857500" y="603250"/>
            <a:ext cx="144463" cy="209550"/>
          </a:xfrm>
          <a:prstGeom prst="triangle">
            <a:avLst>
              <a:gd name="adj" fmla="val 893"/>
            </a:avLst>
          </a:prstGeom>
          <a:solidFill>
            <a:srgbClr val="E2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a:p>
        </p:txBody>
      </p:sp>
      <p:grpSp>
        <p:nvGrpSpPr>
          <p:cNvPr id="12315" name="组合 58"/>
          <p:cNvGrpSpPr>
            <a:grpSpLocks/>
          </p:cNvGrpSpPr>
          <p:nvPr/>
        </p:nvGrpSpPr>
        <p:grpSpPr bwMode="auto">
          <a:xfrm>
            <a:off x="5969000" y="6470650"/>
            <a:ext cx="254000" cy="254000"/>
            <a:chOff x="6457496" y="4658798"/>
            <a:chExt cx="254000" cy="254000"/>
          </a:xfrm>
        </p:grpSpPr>
        <p:sp>
          <p:nvSpPr>
            <p:cNvPr id="60" name="矩形 59"/>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a:p>
          </p:txBody>
        </p:sp>
        <p:sp>
          <p:nvSpPr>
            <p:cNvPr id="12318"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a:p>
          </p:txBody>
        </p:sp>
      </p:grpSp>
      <p:cxnSp>
        <p:nvCxnSpPr>
          <p:cNvPr id="63" name="直接连接符 62"/>
          <p:cNvCxnSpPr/>
          <p:nvPr/>
        </p:nvCxnSpPr>
        <p:spPr>
          <a:xfrm>
            <a:off x="831215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293757DC-638B-4D0B-A93B-C50F2C7A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37884"/>
            <a:ext cx="2483764" cy="620941"/>
          </a:xfrm>
          <a:prstGeom prst="rect">
            <a:avLst/>
          </a:prstGeom>
        </p:spPr>
      </p:pic>
      <p:pic>
        <p:nvPicPr>
          <p:cNvPr id="40" name="图片 39">
            <a:extLst>
              <a:ext uri="{FF2B5EF4-FFF2-40B4-BE49-F238E27FC236}">
                <a16:creationId xmlns:a16="http://schemas.microsoft.com/office/drawing/2014/main" id="{9A6980A3-308E-4EED-AF50-7DE64EBCF0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161" y="2014427"/>
            <a:ext cx="1619989" cy="945429"/>
          </a:xfrm>
          <a:prstGeom prst="rect">
            <a:avLst/>
          </a:prstGeom>
        </p:spPr>
      </p:pic>
      <p:pic>
        <p:nvPicPr>
          <p:cNvPr id="5" name="图片 4">
            <a:extLst>
              <a:ext uri="{FF2B5EF4-FFF2-40B4-BE49-F238E27FC236}">
                <a16:creationId xmlns:a16="http://schemas.microsoft.com/office/drawing/2014/main" id="{0630CD3D-617D-41F3-BC64-251C0A5FBF5D}"/>
              </a:ext>
            </a:extLst>
          </p:cNvPr>
          <p:cNvPicPr>
            <a:picLocks noChangeAspect="1"/>
          </p:cNvPicPr>
          <p:nvPr/>
        </p:nvPicPr>
        <p:blipFill>
          <a:blip r:embed="rId5"/>
          <a:stretch>
            <a:fillRect/>
          </a:stretch>
        </p:blipFill>
        <p:spPr>
          <a:xfrm>
            <a:off x="2293314" y="2997998"/>
            <a:ext cx="7337574" cy="2124981"/>
          </a:xfrm>
          <a:prstGeom prst="rect">
            <a:avLst/>
          </a:prstGeom>
        </p:spPr>
      </p:pic>
    </p:spTree>
    <p:extLst>
      <p:ext uri="{BB962C8B-B14F-4D97-AF65-F5344CB8AC3E}">
        <p14:creationId xmlns:p14="http://schemas.microsoft.com/office/powerpoint/2010/main" val="2901692760"/>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1.2 </a:t>
            </a:r>
            <a:r>
              <a:rPr lang="zh-CN" altLang="en-US" sz="2800" b="1" dirty="0">
                <a:latin typeface="微软雅黑" panose="020B0503020204020204" pitchFamily="34" charset="-122"/>
                <a:ea typeface="微软雅黑" panose="020B0503020204020204" pitchFamily="34" charset="-122"/>
              </a:rPr>
              <a:t>乘</a:t>
            </a:r>
            <a:r>
              <a:rPr lang="en-US" altLang="zh-CN" sz="2800" b="1" dirty="0">
                <a:latin typeface="微软雅黑" panose="020B0503020204020204" pitchFamily="34" charset="-122"/>
                <a:ea typeface="微软雅黑" panose="020B0503020204020204" pitchFamily="34" charset="-122"/>
              </a:rPr>
              <a:t>Python</a:t>
            </a:r>
            <a:r>
              <a:rPr lang="zh-CN" altLang="en-US" sz="2800" b="1" dirty="0">
                <a:latin typeface="微软雅黑" panose="020B0503020204020204" pitchFamily="34" charset="-122"/>
                <a:ea typeface="微软雅黑" panose="020B0503020204020204" pitchFamily="34" charset="-122"/>
              </a:rPr>
              <a:t>之舟进入计算机语言的世界</a:t>
            </a:r>
          </a:p>
        </p:txBody>
      </p:sp>
      <p:sp>
        <p:nvSpPr>
          <p:cNvPr id="7" name="文本框 6"/>
          <p:cNvSpPr txBox="1"/>
          <p:nvPr/>
        </p:nvSpPr>
        <p:spPr>
          <a:xfrm>
            <a:off x="937440" y="1697720"/>
            <a:ext cx="10204770" cy="3785652"/>
          </a:xfrm>
          <a:prstGeom prst="rect">
            <a:avLst/>
          </a:prstGeom>
          <a:noFill/>
        </p:spPr>
        <p:txBody>
          <a:bodyPr wrap="square" rtlCol="0">
            <a:spAutoFit/>
          </a:bodyPr>
          <a:lstStyle/>
          <a:p>
            <a:pPr marL="285750" indent="-28575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“工欲善其事，必先利其器”，想要学好编程，就必须了解编程的一大学习“利器”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什么是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？如何写</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？汉语、英语都有各自的语法，那</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的语法是什么样的呢？</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对于初学者来说，一看到这个陌生的名词肯定就会产生一些疑问，什么是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？如何写</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？汉语、英语都有各自的语法，那</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的语法是什么样的呢？</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接下来我们将简单描述一些</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的最基本的概念，了解何为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，如何使用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，以及通过一个非常熟悉的“</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Hello World</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！”的例子带大家认识</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程序。</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1972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1.2.1 </a:t>
            </a:r>
            <a:r>
              <a:rPr lang="zh-CN" altLang="en-US" sz="2800" b="1" dirty="0">
                <a:latin typeface="微软雅黑" panose="020B0503020204020204" pitchFamily="34" charset="-122"/>
                <a:ea typeface="微软雅黑" panose="020B0503020204020204" pitchFamily="34" charset="-122"/>
              </a:rPr>
              <a:t>什么是</a:t>
            </a:r>
            <a:r>
              <a:rPr lang="en-US" altLang="zh-CN" sz="2800" b="1" dirty="0">
                <a:latin typeface="微软雅黑" panose="020B0503020204020204" pitchFamily="34" charset="-122"/>
                <a:ea typeface="微软雅黑" panose="020B0503020204020204" pitchFamily="34" charset="-122"/>
              </a:rPr>
              <a:t>Python</a:t>
            </a:r>
            <a:endParaRPr lang="zh-CN" altLang="en-US" sz="2800" b="1"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97F9232-6580-402E-A30A-45EA2E9EDC5C}"/>
              </a:ext>
            </a:extLst>
          </p:cNvPr>
          <p:cNvSpPr txBox="1"/>
          <p:nvPr/>
        </p:nvSpPr>
        <p:spPr>
          <a:xfrm>
            <a:off x="1310426" y="1070299"/>
            <a:ext cx="9733626" cy="1015663"/>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Python</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/ˈ</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paɪθən</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）是一种非常接近程序执行步骤描述的语言</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，正式的定义为：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是一种“面向对象”的解释型计算机程序设计语言。它具有如下几个优点：</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2425DD83-0A91-41A6-BE0E-B08B23DA6C4F}"/>
              </a:ext>
            </a:extLst>
          </p:cNvPr>
          <p:cNvSpPr txBox="1"/>
          <p:nvPr/>
        </p:nvSpPr>
        <p:spPr>
          <a:xfrm>
            <a:off x="1319950" y="2472440"/>
            <a:ext cx="9733626" cy="1631216"/>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简单而深入实质：去除了编程过程中的很多“繁文缛节”，适合初学者编程入门；</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丰富而强大的类库：提高编程者的工作效率；</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简洁、易读、可扩展性强。</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DF029857-8CA5-4F8B-B396-B7E77284C5F7}"/>
              </a:ext>
            </a:extLst>
          </p:cNvPr>
          <p:cNvSpPr txBox="1"/>
          <p:nvPr/>
        </p:nvSpPr>
        <p:spPr>
          <a:xfrm>
            <a:off x="1319950" y="4385560"/>
            <a:ext cx="9854731" cy="1477328"/>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语言由</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Guido van Rossum</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1989</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年底发明。由于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语言具有的这些优点，国内外用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程序做科学计算研究的机构日益增多，一些知名大学已经采用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语言教授程序设计课程。</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88448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81907" y="276399"/>
            <a:ext cx="5733976"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为什么要学习编程？</a:t>
            </a:r>
          </a:p>
        </p:txBody>
      </p:sp>
      <p:sp>
        <p:nvSpPr>
          <p:cNvPr id="7" name="文本框 6">
            <a:extLst>
              <a:ext uri="{FF2B5EF4-FFF2-40B4-BE49-F238E27FC236}">
                <a16:creationId xmlns:a16="http://schemas.microsoft.com/office/drawing/2014/main" id="{A5EE6A93-C91F-4485-A281-64E3337B1C03}"/>
              </a:ext>
            </a:extLst>
          </p:cNvPr>
          <p:cNvSpPr txBox="1"/>
          <p:nvPr/>
        </p:nvSpPr>
        <p:spPr>
          <a:xfrm>
            <a:off x="1168100" y="1414776"/>
            <a:ext cx="2113807" cy="507831"/>
          </a:xfrm>
          <a:prstGeom prst="rect">
            <a:avLst/>
          </a:prstGeom>
          <a:noFill/>
        </p:spPr>
        <p:txBody>
          <a:bodyPr wrap="square" rtlCol="0">
            <a:spAutoFit/>
          </a:bodyPr>
          <a:lstStyle/>
          <a:p>
            <a:pPr marL="285750" indent="-285750">
              <a:lnSpc>
                <a:spcPct val="150000"/>
              </a:lnSpc>
              <a:buClr>
                <a:srgbClr val="FF0000"/>
              </a:buClr>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 历史的需求</a:t>
            </a:r>
            <a:endParaRPr lang="en-US" altLang="zh-CN" b="1"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D82F25B1-C7D8-4FD2-8C77-A7D24ED2ED5E}"/>
              </a:ext>
            </a:extLst>
          </p:cNvPr>
          <p:cNvSpPr/>
          <p:nvPr/>
        </p:nvSpPr>
        <p:spPr>
          <a:xfrm>
            <a:off x="1168100" y="2029933"/>
            <a:ext cx="1685077" cy="507831"/>
          </a:xfrm>
          <a:prstGeom prst="rect">
            <a:avLst/>
          </a:prstGeom>
        </p:spPr>
        <p:txBody>
          <a:bodyPr wrap="none">
            <a:spAutoFit/>
          </a:bodyPr>
          <a:lstStyle/>
          <a:p>
            <a:pPr marL="342900" indent="-342900">
              <a:lnSpc>
                <a:spcPct val="150000"/>
              </a:lnSpc>
              <a:buClr>
                <a:srgbClr val="FF0000"/>
              </a:buClr>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现实的需求</a:t>
            </a:r>
            <a:endParaRPr lang="en-US" altLang="zh-CN" b="1"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0812B393-330D-43CC-95AD-3957CD7F273F}"/>
              </a:ext>
            </a:extLst>
          </p:cNvPr>
          <p:cNvSpPr/>
          <p:nvPr/>
        </p:nvSpPr>
        <p:spPr>
          <a:xfrm>
            <a:off x="1168100" y="2645090"/>
            <a:ext cx="1685077" cy="507831"/>
          </a:xfrm>
          <a:prstGeom prst="rect">
            <a:avLst/>
          </a:prstGeom>
        </p:spPr>
        <p:txBody>
          <a:bodyPr wrap="none">
            <a:spAutoFit/>
          </a:bodyPr>
          <a:lstStyle/>
          <a:p>
            <a:pPr marL="342900" indent="-342900">
              <a:lnSpc>
                <a:spcPct val="150000"/>
              </a:lnSpc>
              <a:buClr>
                <a:srgbClr val="FF0000"/>
              </a:buClr>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个人的需求</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140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1.2.2 </a:t>
            </a:r>
            <a:r>
              <a:rPr lang="zh-CN" altLang="en-US" sz="2800" b="1" dirty="0">
                <a:latin typeface="微软雅黑" panose="020B0503020204020204" pitchFamily="34" charset="-122"/>
                <a:ea typeface="微软雅黑" panose="020B0503020204020204" pitchFamily="34" charset="-122"/>
              </a:rPr>
              <a:t>如何在</a:t>
            </a:r>
            <a:r>
              <a:rPr lang="en-US" altLang="zh-CN" sz="2800" b="1" dirty="0">
                <a:latin typeface="微软雅黑" panose="020B0503020204020204" pitchFamily="34" charset="-122"/>
                <a:ea typeface="微软雅黑" panose="020B0503020204020204" pitchFamily="34" charset="-122"/>
              </a:rPr>
              <a:t>Windows</a:t>
            </a:r>
            <a:r>
              <a:rPr lang="zh-CN" altLang="en-US" sz="2800" b="1" dirty="0">
                <a:latin typeface="微软雅黑" panose="020B0503020204020204" pitchFamily="34" charset="-122"/>
                <a:ea typeface="微软雅黑" panose="020B0503020204020204" pitchFamily="34" charset="-122"/>
              </a:rPr>
              <a:t>中使用</a:t>
            </a:r>
            <a:r>
              <a:rPr lang="en-US" altLang="zh-CN" sz="2800" b="1" dirty="0">
                <a:latin typeface="微软雅黑" panose="020B0503020204020204" pitchFamily="34" charset="-122"/>
                <a:ea typeface="微软雅黑" panose="020B0503020204020204" pitchFamily="34" charset="-122"/>
              </a:rPr>
              <a:t>Python</a:t>
            </a:r>
            <a:endParaRPr lang="zh-CN" altLang="en-US" sz="2800"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B2D71E4E-7A55-4263-AC20-069C3BEA8682}"/>
              </a:ext>
            </a:extLst>
          </p:cNvPr>
          <p:cNvSpPr txBox="1"/>
          <p:nvPr/>
        </p:nvSpPr>
        <p:spPr>
          <a:xfrm>
            <a:off x="1539833" y="1040600"/>
            <a:ext cx="9551719" cy="1015663"/>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Windows</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中使用任何软件，都必须首先进行程序运行环境的搭建。因此，要使用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进行程序开发，必须先安装</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的运行环境。</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a:extLst>
              <a:ext uri="{FF2B5EF4-FFF2-40B4-BE49-F238E27FC236}">
                <a16:creationId xmlns:a16="http://schemas.microsoft.com/office/drawing/2014/main" id="{812EC3ED-453F-4EBB-AB44-BFBA57D7F0CC}"/>
              </a:ext>
            </a:extLst>
          </p:cNvPr>
          <p:cNvSpPr txBox="1"/>
          <p:nvPr/>
        </p:nvSpPr>
        <p:spPr>
          <a:xfrm>
            <a:off x="1539834" y="2328132"/>
            <a:ext cx="80403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安装步骤如下所示：</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717F0EA0-16D6-4CFB-B853-F9CB9B0AA62D}"/>
              </a:ext>
            </a:extLst>
          </p:cNvPr>
          <p:cNvSpPr/>
          <p:nvPr/>
        </p:nvSpPr>
        <p:spPr>
          <a:xfrm>
            <a:off x="1539834" y="2937256"/>
            <a:ext cx="9195460" cy="3000821"/>
          </a:xfrm>
          <a:prstGeom prst="rect">
            <a:avLst/>
          </a:prstGeom>
        </p:spPr>
        <p:txBody>
          <a:bodyPr wrap="square">
            <a:spAutoFit/>
          </a:bodyPr>
          <a:lstStyle/>
          <a:p>
            <a:pPr marL="342900" indent="-342900" algn="just">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首先登入</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官网</a:t>
            </a:r>
            <a:r>
              <a:rPr lang="en-US" altLang="zh-CN" dirty="0">
                <a:latin typeface="微软雅黑" panose="020B0503020204020204" pitchFamily="34" charset="-122"/>
                <a:ea typeface="微软雅黑" panose="020B0503020204020204" pitchFamily="34" charset="-122"/>
                <a:cs typeface="Times New Roman" panose="02020603050405020304" pitchFamily="18" charset="0"/>
                <a:hlinkClick r:id="rId3"/>
              </a:rPr>
              <a:t>https://www.python.org/downloads</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通过</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Latest Python 3 Release</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，找到</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download page</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进去，然后下载适合自己计算机的安装包。这里要提醒同学们：</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Python3.x</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与</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Python2.x</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有较大差别，</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Python3</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不完全兼容</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Python2</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的语法。（我们在后面的讲解中均使用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Python3.x</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版本）。</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最后，只要打开下载好的安装包，按照默认选项安装</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97814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1.2.2 </a:t>
            </a:r>
            <a:r>
              <a:rPr lang="zh-CN" altLang="en-US" sz="2800" b="1" dirty="0">
                <a:latin typeface="微软雅黑" panose="020B0503020204020204" pitchFamily="34" charset="-122"/>
                <a:ea typeface="微软雅黑" panose="020B0503020204020204" pitchFamily="34" charset="-122"/>
              </a:rPr>
              <a:t>如何在</a:t>
            </a:r>
            <a:r>
              <a:rPr lang="en-US" altLang="zh-CN" sz="2800" b="1" dirty="0">
                <a:latin typeface="微软雅黑" panose="020B0503020204020204" pitchFamily="34" charset="-122"/>
                <a:ea typeface="微软雅黑" panose="020B0503020204020204" pitchFamily="34" charset="-122"/>
              </a:rPr>
              <a:t>Windows</a:t>
            </a:r>
            <a:r>
              <a:rPr lang="zh-CN" altLang="en-US" sz="2800" b="1" dirty="0">
                <a:latin typeface="微软雅黑" panose="020B0503020204020204" pitchFamily="34" charset="-122"/>
                <a:ea typeface="微软雅黑" panose="020B0503020204020204" pitchFamily="34" charset="-122"/>
              </a:rPr>
              <a:t>中使用</a:t>
            </a:r>
            <a:r>
              <a:rPr lang="en-US" altLang="zh-CN" sz="2800" b="1" dirty="0">
                <a:latin typeface="微软雅黑" panose="020B0503020204020204" pitchFamily="34" charset="-122"/>
                <a:ea typeface="微软雅黑" panose="020B0503020204020204" pitchFamily="34" charset="-122"/>
              </a:rPr>
              <a:t>Python</a:t>
            </a:r>
            <a:endParaRPr lang="zh-CN" altLang="en-US" sz="28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A4CCA40-1331-4EE8-960B-C67FD5FF9E3E}"/>
              </a:ext>
            </a:extLst>
          </p:cNvPr>
          <p:cNvSpPr txBox="1"/>
          <p:nvPr/>
        </p:nvSpPr>
        <p:spPr>
          <a:xfrm>
            <a:off x="1145229" y="1430253"/>
            <a:ext cx="9245680" cy="1338828"/>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为了方便编辑程序，</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自动安装了一个</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编辑器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——IDLE</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，我们可以通过选择</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“开始”</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-&gt;“</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所有程序”</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-&gt;Python-&gt;IDLE</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Python GUI</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将其打开。这时候一个</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Python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的命令</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shell</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窗口就建立好了，其界面如下图所示。</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8" name="组合 7">
            <a:extLst>
              <a:ext uri="{FF2B5EF4-FFF2-40B4-BE49-F238E27FC236}">
                <a16:creationId xmlns:a16="http://schemas.microsoft.com/office/drawing/2014/main" id="{0E1B7CEE-0735-44C0-951C-FE4905FDC205}"/>
              </a:ext>
            </a:extLst>
          </p:cNvPr>
          <p:cNvGrpSpPr/>
          <p:nvPr/>
        </p:nvGrpSpPr>
        <p:grpSpPr>
          <a:xfrm>
            <a:off x="2585883" y="2866137"/>
            <a:ext cx="6184259" cy="1079322"/>
            <a:chOff x="0" y="0"/>
            <a:chExt cx="5207635" cy="1028700"/>
          </a:xfrm>
        </p:grpSpPr>
        <p:pic>
          <p:nvPicPr>
            <p:cNvPr id="9" name="图片 8">
              <a:extLst>
                <a:ext uri="{FF2B5EF4-FFF2-40B4-BE49-F238E27FC236}">
                  <a16:creationId xmlns:a16="http://schemas.microsoft.com/office/drawing/2014/main" id="{FB3D8408-1A4B-4B17-9790-61CBB6B77D3B}"/>
                </a:ext>
              </a:extLst>
            </p:cNvPr>
            <p:cNvPicPr>
              <a:picLocks noChangeAspect="1"/>
            </p:cNvPicPr>
            <p:nvPr/>
          </p:nvPicPr>
          <p:blipFill>
            <a:blip r:embed="rId3">
              <a:extLst>
                <a:ext uri="{28A0092B-C50C-407E-A947-70E740481C1C}">
                  <a14:useLocalDpi xmlns:a14="http://schemas.microsoft.com/office/drawing/2010/main" val="0"/>
                </a:ext>
              </a:extLst>
            </a:blip>
            <a:srcRect l="446" t="1" r="446" b="54038"/>
            <a:stretch>
              <a:fillRect/>
            </a:stretch>
          </p:blipFill>
          <p:spPr>
            <a:xfrm>
              <a:off x="0" y="0"/>
              <a:ext cx="5207635" cy="1028700"/>
            </a:xfrm>
            <a:prstGeom prst="rect">
              <a:avLst/>
            </a:prstGeom>
            <a:ln w="9525" cap="flat" cmpd="sng" algn="ctr">
              <a:solidFill>
                <a:sysClr val="windowText" lastClr="000000"/>
              </a:solidFill>
              <a:prstDash val="solid"/>
              <a:round/>
              <a:headEnd type="none" w="med" len="med"/>
              <a:tailEnd type="none" w="med" len="med"/>
            </a:ln>
            <a:effectLst/>
          </p:spPr>
        </p:pic>
        <p:sp>
          <p:nvSpPr>
            <p:cNvPr id="11" name="椭圆 10">
              <a:extLst>
                <a:ext uri="{FF2B5EF4-FFF2-40B4-BE49-F238E27FC236}">
                  <a16:creationId xmlns:a16="http://schemas.microsoft.com/office/drawing/2014/main" id="{F2FFAE0A-3195-4AA6-8386-D06A86208407}"/>
                </a:ext>
              </a:extLst>
            </p:cNvPr>
            <p:cNvSpPr/>
            <p:nvPr/>
          </p:nvSpPr>
          <p:spPr>
            <a:xfrm>
              <a:off x="23854" y="381662"/>
              <a:ext cx="897890" cy="198120"/>
            </a:xfrm>
            <a:prstGeom prst="ellipse">
              <a:avLst/>
            </a:prstGeom>
            <a:noFill/>
            <a:ln w="6350">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nSpc>
                  <a:spcPct val="150000"/>
                </a:lnSpc>
              </a:pPr>
              <a:endParaRPr lang="zh-CN" altLang="en-US"/>
            </a:p>
          </p:txBody>
        </p:sp>
        <p:sp>
          <p:nvSpPr>
            <p:cNvPr id="12" name="椭圆 11">
              <a:extLst>
                <a:ext uri="{FF2B5EF4-FFF2-40B4-BE49-F238E27FC236}">
                  <a16:creationId xmlns:a16="http://schemas.microsoft.com/office/drawing/2014/main" id="{1EB013C7-5E5B-4DC1-9F60-C4631036813F}"/>
                </a:ext>
              </a:extLst>
            </p:cNvPr>
            <p:cNvSpPr/>
            <p:nvPr/>
          </p:nvSpPr>
          <p:spPr>
            <a:xfrm>
              <a:off x="0" y="763325"/>
              <a:ext cx="357505" cy="198120"/>
            </a:xfrm>
            <a:prstGeom prst="ellipse">
              <a:avLst/>
            </a:prstGeom>
            <a:noFill/>
            <a:ln w="6350">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nSpc>
                  <a:spcPct val="150000"/>
                </a:lnSpc>
              </a:pPr>
              <a:endParaRPr lang="zh-CN" altLang="en-US"/>
            </a:p>
          </p:txBody>
        </p:sp>
      </p:grpSp>
      <p:sp>
        <p:nvSpPr>
          <p:cNvPr id="13" name="文本框 12">
            <a:extLst>
              <a:ext uri="{FF2B5EF4-FFF2-40B4-BE49-F238E27FC236}">
                <a16:creationId xmlns:a16="http://schemas.microsoft.com/office/drawing/2014/main" id="{9128C734-15E1-455C-A37E-94D655141B89}"/>
              </a:ext>
            </a:extLst>
          </p:cNvPr>
          <p:cNvSpPr txBox="1"/>
          <p:nvPr/>
        </p:nvSpPr>
        <p:spPr>
          <a:xfrm>
            <a:off x="965118" y="1022796"/>
            <a:ext cx="9425791" cy="553998"/>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搭建好</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的环境后，就可以使用它来编写程序，开启美妙的</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之旅。</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文本框 13">
            <a:extLst>
              <a:ext uri="{FF2B5EF4-FFF2-40B4-BE49-F238E27FC236}">
                <a16:creationId xmlns:a16="http://schemas.microsoft.com/office/drawing/2014/main" id="{E8892C39-AC7E-4E49-9CED-ACEA518D01E9}"/>
              </a:ext>
            </a:extLst>
          </p:cNvPr>
          <p:cNvSpPr txBox="1"/>
          <p:nvPr/>
        </p:nvSpPr>
        <p:spPr>
          <a:xfrm>
            <a:off x="1383104" y="3991863"/>
            <a:ext cx="9425791" cy="2585323"/>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的命令</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shell</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就像是一个计算器，能够方便地完成“一次性”的运算，利用它我们可以给计算机下达简单的命令。打开命令</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shell</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后，我们首先会看到当前安装的</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版本号，图中上边的蓝色框中的内容，使用的</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版本号为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3.6.1</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版本号</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3.0</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以后的环境都可执行本书代码。</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在界面中最后一行有三个连续的大于号“</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&gt;&gt;&gt;”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，这是一个提示符，提醒我们命令</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shell</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已经准备好了，等着电脑前的我们输入指令一起互动。</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937035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1.2.2 </a:t>
            </a:r>
            <a:r>
              <a:rPr lang="zh-CN" altLang="en-US" sz="2800" b="1" dirty="0">
                <a:latin typeface="微软雅黑" panose="020B0503020204020204" pitchFamily="34" charset="-122"/>
                <a:ea typeface="微软雅黑" panose="020B0503020204020204" pitchFamily="34" charset="-122"/>
              </a:rPr>
              <a:t>如何在</a:t>
            </a:r>
            <a:r>
              <a:rPr lang="en-US" altLang="zh-CN" sz="2800" b="1" dirty="0">
                <a:latin typeface="微软雅黑" panose="020B0503020204020204" pitchFamily="34" charset="-122"/>
                <a:ea typeface="微软雅黑" panose="020B0503020204020204" pitchFamily="34" charset="-122"/>
              </a:rPr>
              <a:t>Windows</a:t>
            </a:r>
            <a:r>
              <a:rPr lang="zh-CN" altLang="en-US" sz="2800" b="1" dirty="0">
                <a:latin typeface="微软雅黑" panose="020B0503020204020204" pitchFamily="34" charset="-122"/>
                <a:ea typeface="微软雅黑" panose="020B0503020204020204" pitchFamily="34" charset="-122"/>
              </a:rPr>
              <a:t>中使用</a:t>
            </a:r>
            <a:r>
              <a:rPr lang="en-US" altLang="zh-CN" sz="2800" b="1" dirty="0">
                <a:latin typeface="微软雅黑" panose="020B0503020204020204" pitchFamily="34" charset="-122"/>
                <a:ea typeface="微软雅黑" panose="020B0503020204020204" pitchFamily="34" charset="-122"/>
              </a:rPr>
              <a:t>Python</a:t>
            </a:r>
            <a:endParaRPr lang="zh-CN" altLang="en-US" sz="2800" b="1"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317F24D1-FB7C-4D4A-AC27-839C3ABD2781}"/>
              </a:ext>
            </a:extLst>
          </p:cNvPr>
          <p:cNvSpPr txBox="1"/>
          <p:nvPr/>
        </p:nvSpPr>
        <p:spPr>
          <a:xfrm>
            <a:off x="1475371" y="977408"/>
            <a:ext cx="9128908" cy="1015663"/>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在提示符后面输入指令后敲击回车键即可运行该语句，如果运行成功，立刻就能看到运行结果，否则会报错。</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5" name="图片 14">
            <a:extLst>
              <a:ext uri="{FF2B5EF4-FFF2-40B4-BE49-F238E27FC236}">
                <a16:creationId xmlns:a16="http://schemas.microsoft.com/office/drawing/2014/main" id="{ECA67B13-9FD6-4677-B2E3-A2FFA6E84547}"/>
              </a:ext>
            </a:extLst>
          </p:cNvPr>
          <p:cNvPicPr/>
          <p:nvPr/>
        </p:nvPicPr>
        <p:blipFill>
          <a:blip r:embed="rId3">
            <a:extLst>
              <a:ext uri="{28A0092B-C50C-407E-A947-70E740481C1C}">
                <a14:useLocalDpi xmlns:a14="http://schemas.microsoft.com/office/drawing/2010/main" val="0"/>
              </a:ext>
            </a:extLst>
          </a:blip>
          <a:srcRect b="-514"/>
          <a:stretch>
            <a:fillRect/>
          </a:stretch>
        </p:blipFill>
        <p:spPr>
          <a:xfrm>
            <a:off x="2650553" y="3262745"/>
            <a:ext cx="6778545" cy="2817421"/>
          </a:xfrm>
          <a:prstGeom prst="rect">
            <a:avLst/>
          </a:prstGeom>
          <a:ln w="9525" cap="flat" cmpd="sng" algn="ctr">
            <a:solidFill>
              <a:sysClr val="windowText" lastClr="000000"/>
            </a:solidFill>
            <a:prstDash val="solid"/>
            <a:round/>
            <a:headEnd type="none" w="med" len="med"/>
            <a:tailEnd type="none" w="med" len="med"/>
          </a:ln>
        </p:spPr>
      </p:pic>
      <p:sp>
        <p:nvSpPr>
          <p:cNvPr id="16" name="文本框 15">
            <a:extLst>
              <a:ext uri="{FF2B5EF4-FFF2-40B4-BE49-F238E27FC236}">
                <a16:creationId xmlns:a16="http://schemas.microsoft.com/office/drawing/2014/main" id="{A846366B-F78B-4CF5-8CDE-7C8A5495AECC}"/>
              </a:ext>
            </a:extLst>
          </p:cNvPr>
          <p:cNvSpPr txBox="1"/>
          <p:nvPr/>
        </p:nvSpPr>
        <p:spPr>
          <a:xfrm>
            <a:off x="1531546" y="2080373"/>
            <a:ext cx="9128908" cy="923330"/>
          </a:xfrm>
          <a:prstGeom prst="rect">
            <a:avLst/>
          </a:prstGeom>
          <a:noFill/>
        </p:spPr>
        <p:txBody>
          <a:bodyPr wrap="square" rtlCol="0">
            <a:spAutoFit/>
          </a:bodyPr>
          <a:lstStyle/>
          <a:p>
            <a:pPr marL="285750" indent="-285750">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如下图所示，执行</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a+b</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时运行成功，所以屏幕上立刻就打印出了正确答案</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15</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，但是由于除数</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c=0</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违反了除法规则，所以执行</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a/c</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时屏幕上返回了程序异常的报错信息。</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487650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3F61794-0CE3-412B-BA6C-AB216742CE1B}"/>
              </a:ext>
            </a:extLst>
          </p:cNvPr>
          <p:cNvSpPr txBox="1"/>
          <p:nvPr/>
        </p:nvSpPr>
        <p:spPr>
          <a:xfrm>
            <a:off x="1211281" y="973663"/>
            <a:ext cx="9480601" cy="1015663"/>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命令</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shell</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能够实时得到运行结果，</a:t>
            </a:r>
            <a:r>
              <a:rPr lang="zh-CN" altLang="zh-CN" sz="2000" dirty="0">
                <a:latin typeface="微软雅黑" panose="020B0503020204020204" pitchFamily="34" charset="-122"/>
                <a:ea typeface="微软雅黑" panose="020B0503020204020204" pitchFamily="34" charset="-122"/>
              </a:rPr>
              <a:t>方便了对程序输出的查看</a:t>
            </a:r>
            <a:r>
              <a:rPr lang="zh-CN" altLang="en-US"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但是不能保存程序且修改麻烦，所以我们一般使用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IDLE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上的</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File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编辑器。</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7" name="组合 6">
            <a:extLst>
              <a:ext uri="{FF2B5EF4-FFF2-40B4-BE49-F238E27FC236}">
                <a16:creationId xmlns:a16="http://schemas.microsoft.com/office/drawing/2014/main" id="{BC0B3EC0-3033-4BF3-B052-C49F48F6819D}"/>
              </a:ext>
            </a:extLst>
          </p:cNvPr>
          <p:cNvGrpSpPr/>
          <p:nvPr/>
        </p:nvGrpSpPr>
        <p:grpSpPr>
          <a:xfrm>
            <a:off x="1104404" y="2194257"/>
            <a:ext cx="9480601" cy="2752812"/>
            <a:chOff x="628650" y="1933352"/>
            <a:chExt cx="7686294" cy="2752812"/>
          </a:xfrm>
        </p:grpSpPr>
        <p:sp>
          <p:nvSpPr>
            <p:cNvPr id="8" name="文本框 7">
              <a:extLst>
                <a:ext uri="{FF2B5EF4-FFF2-40B4-BE49-F238E27FC236}">
                  <a16:creationId xmlns:a16="http://schemas.microsoft.com/office/drawing/2014/main" id="{86A1DCDA-1F5F-4E1D-BAF1-EFDD453D1E39}"/>
                </a:ext>
              </a:extLst>
            </p:cNvPr>
            <p:cNvSpPr txBox="1"/>
            <p:nvPr/>
          </p:nvSpPr>
          <p:spPr>
            <a:xfrm>
              <a:off x="628650" y="1933352"/>
              <a:ext cx="7686294" cy="1015663"/>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IDLE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界面中打开</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File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编辑器：选择</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File-&gt;New File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，创建一个新文件，就会出现一个编辑窗口；</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7AF48D7B-0576-4E24-A89C-F10AF15F179A}"/>
                </a:ext>
              </a:extLst>
            </p:cNvPr>
            <p:cNvSpPr txBox="1"/>
            <p:nvPr/>
          </p:nvSpPr>
          <p:spPr>
            <a:xfrm>
              <a:off x="628650" y="2795613"/>
              <a:ext cx="7686294" cy="553998"/>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在该编辑窗口中输入“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print(”Hello world!“)”</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A636D030-3A53-4B41-AB88-C1476BEFBFC9}"/>
                </a:ext>
              </a:extLst>
            </p:cNvPr>
            <p:cNvSpPr txBox="1"/>
            <p:nvPr/>
          </p:nvSpPr>
          <p:spPr>
            <a:xfrm>
              <a:off x="628650" y="3195723"/>
              <a:ext cx="7686294" cy="553998"/>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运行程序：点击</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Run-&gt;Run Module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（或快捷键</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F5</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）运行；</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8B0C6DB2-D700-41F2-9966-932C44F9BAC9}"/>
                </a:ext>
              </a:extLst>
            </p:cNvPr>
            <p:cNvSpPr txBox="1"/>
            <p:nvPr/>
          </p:nvSpPr>
          <p:spPr>
            <a:xfrm>
              <a:off x="628650" y="3658494"/>
              <a:ext cx="7686294" cy="553998"/>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给程序命名：自动添加后缀“</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py</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”并自动保存；</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文本框 12">
              <a:extLst>
                <a:ext uri="{FF2B5EF4-FFF2-40B4-BE49-F238E27FC236}">
                  <a16:creationId xmlns:a16="http://schemas.microsoft.com/office/drawing/2014/main" id="{60B60311-53A4-4D3F-A95E-6509BE371299}"/>
                </a:ext>
              </a:extLst>
            </p:cNvPr>
            <p:cNvSpPr txBox="1"/>
            <p:nvPr/>
          </p:nvSpPr>
          <p:spPr>
            <a:xfrm>
              <a:off x="628650" y="4132166"/>
              <a:ext cx="7686294" cy="553998"/>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屏幕上的打印出字符串“</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Hello world!”</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4" name="文本框 13">
            <a:extLst>
              <a:ext uri="{FF2B5EF4-FFF2-40B4-BE49-F238E27FC236}">
                <a16:creationId xmlns:a16="http://schemas.microsoft.com/office/drawing/2014/main" id="{8D9E3115-BC7F-4BB6-8C37-C3266A7EF596}"/>
              </a:ext>
            </a:extLst>
          </p:cNvPr>
          <p:cNvSpPr txBox="1"/>
          <p:nvPr/>
        </p:nvSpPr>
        <p:spPr>
          <a:xfrm>
            <a:off x="993434" y="5034202"/>
            <a:ext cx="9848737" cy="1015663"/>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请同学们谨记，编程的时候一定要事先切换到</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英文输入法</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，否则会报错，因为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中的符号是不支持中文的。</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文本框 14">
            <a:extLst>
              <a:ext uri="{FF2B5EF4-FFF2-40B4-BE49-F238E27FC236}">
                <a16:creationId xmlns:a16="http://schemas.microsoft.com/office/drawing/2014/main" id="{A8908E98-905B-4CDE-B352-2E9BCAD35815}"/>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1.2.2 </a:t>
            </a:r>
            <a:r>
              <a:rPr lang="zh-CN" altLang="en-US" sz="2800" b="1" dirty="0">
                <a:latin typeface="微软雅黑" panose="020B0503020204020204" pitchFamily="34" charset="-122"/>
                <a:ea typeface="微软雅黑" panose="020B0503020204020204" pitchFamily="34" charset="-122"/>
              </a:rPr>
              <a:t>如何在</a:t>
            </a:r>
            <a:r>
              <a:rPr lang="en-US" altLang="zh-CN" sz="2800" b="1" dirty="0">
                <a:latin typeface="微软雅黑" panose="020B0503020204020204" pitchFamily="34" charset="-122"/>
                <a:ea typeface="微软雅黑" panose="020B0503020204020204" pitchFamily="34" charset="-122"/>
              </a:rPr>
              <a:t>Windows</a:t>
            </a:r>
            <a:r>
              <a:rPr lang="zh-CN" altLang="en-US" sz="2800" b="1" dirty="0">
                <a:latin typeface="微软雅黑" panose="020B0503020204020204" pitchFamily="34" charset="-122"/>
                <a:ea typeface="微软雅黑" panose="020B0503020204020204" pitchFamily="34" charset="-122"/>
              </a:rPr>
              <a:t>中使用</a:t>
            </a:r>
            <a:r>
              <a:rPr lang="en-US" altLang="zh-CN" sz="2800" b="1" dirty="0">
                <a:latin typeface="微软雅黑" panose="020B0503020204020204" pitchFamily="34" charset="-122"/>
                <a:ea typeface="微软雅黑" panose="020B0503020204020204" pitchFamily="34" charset="-122"/>
              </a:rPr>
              <a:t>Python</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642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12800"/>
            <a:ext cx="12192000" cy="5618956"/>
          </a:xfrm>
          <a:prstGeom prst="rect">
            <a:avLst/>
          </a:prstGeom>
          <a:solidFill>
            <a:srgbClr val="3A41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p>
        </p:txBody>
      </p:sp>
      <p:sp>
        <p:nvSpPr>
          <p:cNvPr id="3" name="矩形 2"/>
          <p:cNvSpPr/>
          <p:nvPr/>
        </p:nvSpPr>
        <p:spPr>
          <a:xfrm>
            <a:off x="1066800" y="603250"/>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endParaRPr>
          </a:p>
        </p:txBody>
      </p:sp>
      <p:sp>
        <p:nvSpPr>
          <p:cNvPr id="4" name="文本框 3"/>
          <p:cNvSpPr txBox="1"/>
          <p:nvPr/>
        </p:nvSpPr>
        <p:spPr>
          <a:xfrm>
            <a:off x="4926466" y="1349375"/>
            <a:ext cx="2339102" cy="523220"/>
          </a:xfrm>
          <a:prstGeom prst="rect">
            <a:avLst/>
          </a:prstGeom>
          <a:noFill/>
        </p:spPr>
        <p:txBody>
          <a:bodyPr wrap="non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solidFill>
                  <a:srgbClr val="FFE401"/>
                </a:solidFill>
                <a:latin typeface="微软雅黑" panose="020B0503020204020204" pitchFamily="34" charset="-122"/>
                <a:ea typeface="微软雅黑" panose="020B0503020204020204" pitchFamily="34" charset="-122"/>
              </a:rPr>
              <a:t>课程主要内容</a:t>
            </a:r>
          </a:p>
        </p:txBody>
      </p:sp>
      <p:cxnSp>
        <p:nvCxnSpPr>
          <p:cNvPr id="6" name="直接连接符 5"/>
          <p:cNvCxnSpPr/>
          <p:nvPr/>
        </p:nvCxnSpPr>
        <p:spPr>
          <a:xfrm>
            <a:off x="106680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2857500" y="603250"/>
            <a:ext cx="144463" cy="209550"/>
          </a:xfrm>
          <a:prstGeom prst="triangle">
            <a:avLst>
              <a:gd name="adj" fmla="val 893"/>
            </a:avLst>
          </a:prstGeom>
          <a:solidFill>
            <a:srgbClr val="E2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a:p>
        </p:txBody>
      </p:sp>
      <p:grpSp>
        <p:nvGrpSpPr>
          <p:cNvPr id="12315" name="组合 58"/>
          <p:cNvGrpSpPr>
            <a:grpSpLocks/>
          </p:cNvGrpSpPr>
          <p:nvPr/>
        </p:nvGrpSpPr>
        <p:grpSpPr bwMode="auto">
          <a:xfrm>
            <a:off x="5969000" y="6470650"/>
            <a:ext cx="254000" cy="254000"/>
            <a:chOff x="6457496" y="4658798"/>
            <a:chExt cx="254000" cy="254000"/>
          </a:xfrm>
        </p:grpSpPr>
        <p:sp>
          <p:nvSpPr>
            <p:cNvPr id="60" name="矩形 59"/>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a:p>
          </p:txBody>
        </p:sp>
        <p:sp>
          <p:nvSpPr>
            <p:cNvPr id="12318"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a:p>
          </p:txBody>
        </p:sp>
      </p:grpSp>
      <p:cxnSp>
        <p:nvCxnSpPr>
          <p:cNvPr id="63" name="直接连接符 62"/>
          <p:cNvCxnSpPr/>
          <p:nvPr/>
        </p:nvCxnSpPr>
        <p:spPr>
          <a:xfrm>
            <a:off x="831215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293757DC-638B-4D0B-A93B-C50F2C7A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37884"/>
            <a:ext cx="2483764" cy="620941"/>
          </a:xfrm>
          <a:prstGeom prst="rect">
            <a:avLst/>
          </a:prstGeom>
        </p:spPr>
      </p:pic>
      <p:pic>
        <p:nvPicPr>
          <p:cNvPr id="40" name="图片 39">
            <a:extLst>
              <a:ext uri="{FF2B5EF4-FFF2-40B4-BE49-F238E27FC236}">
                <a16:creationId xmlns:a16="http://schemas.microsoft.com/office/drawing/2014/main" id="{9A6980A3-308E-4EED-AF50-7DE64EBCF0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161" y="2014427"/>
            <a:ext cx="1619989" cy="945429"/>
          </a:xfrm>
          <a:prstGeom prst="rect">
            <a:avLst/>
          </a:prstGeom>
        </p:spPr>
      </p:pic>
      <p:pic>
        <p:nvPicPr>
          <p:cNvPr id="14" name="图片 13">
            <a:extLst>
              <a:ext uri="{FF2B5EF4-FFF2-40B4-BE49-F238E27FC236}">
                <a16:creationId xmlns:a16="http://schemas.microsoft.com/office/drawing/2014/main" id="{B9CB8BE0-8A9B-4B2F-9C77-C1D07C021965}"/>
              </a:ext>
            </a:extLst>
          </p:cNvPr>
          <p:cNvPicPr>
            <a:picLocks noChangeAspect="1"/>
          </p:cNvPicPr>
          <p:nvPr/>
        </p:nvPicPr>
        <p:blipFill>
          <a:blip r:embed="rId5"/>
          <a:stretch>
            <a:fillRect/>
          </a:stretch>
        </p:blipFill>
        <p:spPr>
          <a:xfrm>
            <a:off x="4037012" y="1779778"/>
            <a:ext cx="4275138" cy="4674014"/>
          </a:xfrm>
          <a:prstGeom prst="rect">
            <a:avLst/>
          </a:prstGeom>
        </p:spPr>
      </p:pic>
    </p:spTree>
    <p:extLst>
      <p:ext uri="{BB962C8B-B14F-4D97-AF65-F5344CB8AC3E}">
        <p14:creationId xmlns:p14="http://schemas.microsoft.com/office/powerpoint/2010/main" val="2228308381"/>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zh-CN" altLang="en-US" sz="2800" b="1" dirty="0">
                <a:latin typeface="微软雅黑" panose="020B0503020204020204" pitchFamily="34" charset="-122"/>
                <a:ea typeface="微软雅黑" panose="020B0503020204020204" pitchFamily="34" charset="-122"/>
              </a:rPr>
              <a:t>引入</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程序框架介绍</a:t>
            </a:r>
          </a:p>
        </p:txBody>
      </p:sp>
      <p:sp>
        <p:nvSpPr>
          <p:cNvPr id="13" name="文本框 12">
            <a:extLst>
              <a:ext uri="{FF2B5EF4-FFF2-40B4-BE49-F238E27FC236}">
                <a16:creationId xmlns:a16="http://schemas.microsoft.com/office/drawing/2014/main" id="{266FD1DE-B714-4F92-AA3F-CBDA86CB3CC3}"/>
              </a:ext>
            </a:extLst>
          </p:cNvPr>
          <p:cNvSpPr txBox="1"/>
          <p:nvPr/>
        </p:nvSpPr>
        <p:spPr>
          <a:xfrm>
            <a:off x="2616487" y="890250"/>
            <a:ext cx="6594343" cy="3360920"/>
          </a:xfrm>
          <a:prstGeom prst="rect">
            <a:avLst/>
          </a:prstGeom>
          <a:solidFill>
            <a:schemeClr val="bg1">
              <a:lumMod val="95000"/>
            </a:schemeClr>
          </a:solidFill>
          <a:ln>
            <a:solidFill>
              <a:schemeClr val="accent1"/>
            </a:solidFill>
          </a:ln>
        </p:spPr>
        <p:txBody>
          <a:bodyPr wrap="square" rtlCol="0">
            <a:spAutoFit/>
          </a:bodyPr>
          <a:lstStyle/>
          <a:p>
            <a:r>
              <a:rPr lang="en-US" altLang="zh-CN" dirty="0">
                <a:latin typeface="微软雅黑" panose="020B0503020204020204" pitchFamily="34" charset="-122"/>
                <a:ea typeface="微软雅黑" panose="020B0503020204020204" pitchFamily="34" charset="-122"/>
              </a:rPr>
              <a:t>#TempConvert.py</a:t>
            </a:r>
          </a:p>
          <a:p>
            <a:pPr>
              <a:lnSpc>
                <a:spcPct val="120000"/>
              </a:lnSpc>
            </a:pPr>
            <a:r>
              <a:rPr lang="en-US" altLang="zh-CN" dirty="0" err="1">
                <a:latin typeface="微软雅黑" panose="020B0503020204020204" pitchFamily="34" charset="-122"/>
                <a:ea typeface="微软雅黑" panose="020B0503020204020204" pitchFamily="34" charset="-122"/>
              </a:rPr>
              <a:t>val</a:t>
            </a:r>
            <a:r>
              <a:rPr lang="en-US" altLang="zh-CN" dirty="0">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input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请输入带温度表示符号的温度值（例如：</a:t>
            </a:r>
            <a:r>
              <a:rPr lang="en-US" altLang="zh-CN" dirty="0">
                <a:latin typeface="微软雅黑" panose="020B0503020204020204" pitchFamily="34" charset="-122"/>
                <a:ea typeface="微软雅黑" panose="020B0503020204020204" pitchFamily="34" charset="-122"/>
              </a:rPr>
              <a:t>32C</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p>
          <a:p>
            <a:pPr>
              <a:lnSpc>
                <a:spcPct val="120000"/>
              </a:lnSpc>
            </a:pPr>
            <a:r>
              <a:rPr lang="en-US" altLang="zh-CN" b="1" dirty="0">
                <a:solidFill>
                  <a:srgbClr val="FF0000"/>
                </a:solidFill>
                <a:latin typeface="微软雅黑" panose="020B0503020204020204" pitchFamily="34" charset="-122"/>
                <a:ea typeface="微软雅黑" panose="020B0503020204020204" pitchFamily="34" charset="-122"/>
              </a:rPr>
              <a:t>if </a:t>
            </a:r>
            <a:r>
              <a:rPr lang="en-US" altLang="zh-CN" dirty="0" err="1">
                <a:latin typeface="微软雅黑" panose="020B0503020204020204" pitchFamily="34" charset="-122"/>
                <a:ea typeface="微软雅黑" panose="020B0503020204020204" pitchFamily="34" charset="-122"/>
              </a:rPr>
              <a:t>val</a:t>
            </a:r>
            <a:r>
              <a:rPr lang="en-US" altLang="zh-CN" dirty="0">
                <a:latin typeface="微软雅黑" panose="020B0503020204020204" pitchFamily="34" charset="-122"/>
                <a:ea typeface="微软雅黑" panose="020B0503020204020204" pitchFamily="34" charset="-122"/>
              </a:rPr>
              <a:t>[-1] </a:t>
            </a:r>
            <a:r>
              <a:rPr lang="en-US" altLang="zh-CN" b="1" dirty="0">
                <a:solidFill>
                  <a:srgbClr val="FF0000"/>
                </a:solidFill>
                <a:latin typeface="微软雅黑" panose="020B0503020204020204" pitchFamily="34" charset="-122"/>
                <a:ea typeface="微软雅黑" panose="020B0503020204020204" pitchFamily="34" charset="-122"/>
              </a:rPr>
              <a:t>in</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C','c</a:t>
            </a:r>
            <a:r>
              <a:rPr lang="en-US" altLang="zh-CN" dirty="0">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a:t>
            </a:r>
          </a:p>
          <a:p>
            <a:pPr>
              <a:lnSpc>
                <a:spcPct val="120000"/>
              </a:lnSpc>
            </a:pPr>
            <a:r>
              <a:rPr lang="en-US" altLang="zh-CN" dirty="0">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f</a:t>
            </a:r>
            <a:r>
              <a:rPr lang="en-US" altLang="zh-CN" dirty="0">
                <a:latin typeface="微软雅黑" panose="020B0503020204020204" pitchFamily="34" charset="-122"/>
                <a:ea typeface="微软雅黑" panose="020B0503020204020204" pitchFamily="34" charset="-122"/>
              </a:rPr>
              <a:t>=1.8*float(</a:t>
            </a:r>
            <a:r>
              <a:rPr lang="en-US" altLang="zh-CN" dirty="0" err="1">
                <a:latin typeface="微软雅黑" panose="020B0503020204020204" pitchFamily="34" charset="-122"/>
                <a:ea typeface="微软雅黑" panose="020B0503020204020204" pitchFamily="34" charset="-122"/>
              </a:rPr>
              <a:t>val</a:t>
            </a:r>
            <a:r>
              <a:rPr lang="en-US" altLang="zh-CN" dirty="0">
                <a:latin typeface="微软雅黑" panose="020B0503020204020204" pitchFamily="34" charset="-122"/>
                <a:ea typeface="微软雅黑" panose="020B0503020204020204" pitchFamily="34" charset="-122"/>
              </a:rPr>
              <a:t>[0:-1])+32</a:t>
            </a:r>
          </a:p>
          <a:p>
            <a:pPr>
              <a:lnSpc>
                <a:spcPct val="120000"/>
              </a:lnSpc>
            </a:pPr>
            <a:r>
              <a:rPr lang="en-US" altLang="zh-CN"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print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转换后的温度为：</a:t>
            </a:r>
            <a:r>
              <a:rPr lang="en-US" altLang="zh-CN" dirty="0">
                <a:latin typeface="微软雅黑" panose="020B0503020204020204" pitchFamily="34" charset="-122"/>
                <a:ea typeface="微软雅黑" panose="020B0503020204020204" pitchFamily="34" charset="-122"/>
              </a:rPr>
              <a:t>%.2fF"</a:t>
            </a:r>
            <a:r>
              <a:rPr lang="en-US" altLang="zh-CN" dirty="0">
                <a:solidFill>
                  <a:srgbClr val="FF0000"/>
                </a:solidFill>
                <a:latin typeface="微软雅黑" panose="020B0503020204020204" pitchFamily="34" charset="-122"/>
                <a:ea typeface="微软雅黑" panose="020B0503020204020204" pitchFamily="34" charset="-122"/>
              </a:rPr>
              <a:t>%f</a:t>
            </a:r>
            <a:r>
              <a:rPr lang="en-US" altLang="zh-CN" dirty="0">
                <a:latin typeface="微软雅黑" panose="020B0503020204020204" pitchFamily="34" charset="-122"/>
                <a:ea typeface="微软雅黑" panose="020B0503020204020204" pitchFamily="34" charset="-122"/>
              </a:rPr>
              <a:t>)</a:t>
            </a:r>
          </a:p>
          <a:p>
            <a:pPr>
              <a:lnSpc>
                <a:spcPct val="120000"/>
              </a:lnSpc>
            </a:pPr>
            <a:r>
              <a:rPr lang="en-US" altLang="zh-CN" b="1" dirty="0" err="1">
                <a:solidFill>
                  <a:srgbClr val="FF0000"/>
                </a:solidFill>
                <a:latin typeface="微软雅黑" panose="020B0503020204020204" pitchFamily="34" charset="-122"/>
                <a:ea typeface="微软雅黑" panose="020B0503020204020204" pitchFamily="34" charset="-122"/>
              </a:rPr>
              <a:t>elif</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val</a:t>
            </a:r>
            <a:r>
              <a:rPr lang="en-US" altLang="zh-CN" dirty="0">
                <a:latin typeface="微软雅黑" panose="020B0503020204020204" pitchFamily="34" charset="-122"/>
                <a:ea typeface="微软雅黑" panose="020B0503020204020204" pitchFamily="34" charset="-122"/>
              </a:rPr>
              <a:t>[-1] </a:t>
            </a:r>
            <a:r>
              <a:rPr lang="en-US" altLang="zh-CN" b="1" dirty="0">
                <a:solidFill>
                  <a:srgbClr val="FF0000"/>
                </a:solidFill>
                <a:latin typeface="微软雅黑" panose="020B0503020204020204" pitchFamily="34" charset="-122"/>
                <a:ea typeface="微软雅黑" panose="020B0503020204020204" pitchFamily="34" charset="-122"/>
              </a:rPr>
              <a:t>in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F','f</a:t>
            </a:r>
            <a:r>
              <a:rPr lang="en-US" altLang="zh-CN" dirty="0">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a:t>
            </a:r>
          </a:p>
          <a:p>
            <a:pPr>
              <a:lnSpc>
                <a:spcPct val="120000"/>
              </a:lnSpc>
            </a:pPr>
            <a:r>
              <a:rPr lang="en-US" altLang="zh-CN" dirty="0">
                <a:latin typeface="微软雅黑" panose="020B0503020204020204" pitchFamily="34" charset="-122"/>
                <a:ea typeface="微软雅黑" panose="020B0503020204020204" pitchFamily="34" charset="-122"/>
              </a:rPr>
              <a:t>    </a:t>
            </a:r>
            <a:r>
              <a:rPr lang="en-US" altLang="zh-CN" dirty="0">
                <a:solidFill>
                  <a:srgbClr val="00B0F0"/>
                </a:solidFill>
                <a:latin typeface="微软雅黑" panose="020B0503020204020204" pitchFamily="34" charset="-122"/>
                <a:ea typeface="微软雅黑" panose="020B0503020204020204" pitchFamily="34" charset="-122"/>
              </a:rPr>
              <a:t>c</a:t>
            </a:r>
            <a:r>
              <a:rPr lang="en-US" altLang="zh-CN" dirty="0">
                <a:latin typeface="微软雅黑" panose="020B0503020204020204" pitchFamily="34" charset="-122"/>
                <a:ea typeface="微软雅黑" panose="020B0503020204020204" pitchFamily="34" charset="-122"/>
              </a:rPr>
              <a:t>=(float(</a:t>
            </a:r>
            <a:r>
              <a:rPr lang="en-US" altLang="zh-CN" dirty="0" err="1">
                <a:latin typeface="微软雅黑" panose="020B0503020204020204" pitchFamily="34" charset="-122"/>
                <a:ea typeface="微软雅黑" panose="020B0503020204020204" pitchFamily="34" charset="-122"/>
              </a:rPr>
              <a:t>val</a:t>
            </a:r>
            <a:r>
              <a:rPr lang="en-US" altLang="zh-CN" dirty="0">
                <a:latin typeface="微软雅黑" panose="020B0503020204020204" pitchFamily="34" charset="-122"/>
                <a:ea typeface="微软雅黑" panose="020B0503020204020204" pitchFamily="34" charset="-122"/>
              </a:rPr>
              <a:t>[0:-1])-32)/1.8</a:t>
            </a:r>
          </a:p>
          <a:p>
            <a:pPr>
              <a:lnSpc>
                <a:spcPct val="120000"/>
              </a:lnSpc>
            </a:pPr>
            <a:r>
              <a:rPr lang="en-US" altLang="zh-CN"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print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转换后的温度为：</a:t>
            </a:r>
            <a:r>
              <a:rPr lang="en-US" altLang="zh-CN" dirty="0">
                <a:latin typeface="微软雅黑" panose="020B0503020204020204" pitchFamily="34" charset="-122"/>
                <a:ea typeface="微软雅黑" panose="020B0503020204020204" pitchFamily="34" charset="-122"/>
              </a:rPr>
              <a:t>%.2fC"%</a:t>
            </a:r>
            <a:r>
              <a:rPr lang="en-US" altLang="zh-CN" dirty="0">
                <a:solidFill>
                  <a:srgbClr val="00B0F0"/>
                </a:solidFill>
                <a:latin typeface="微软雅黑" panose="020B0503020204020204" pitchFamily="34" charset="-122"/>
                <a:ea typeface="微软雅黑" panose="020B0503020204020204" pitchFamily="34" charset="-122"/>
              </a:rPr>
              <a:t>c</a:t>
            </a:r>
            <a:r>
              <a:rPr lang="en-US" altLang="zh-CN" dirty="0">
                <a:latin typeface="微软雅黑" panose="020B0503020204020204" pitchFamily="34" charset="-122"/>
                <a:ea typeface="微软雅黑" panose="020B0503020204020204" pitchFamily="34" charset="-122"/>
              </a:rPr>
              <a:t>)</a:t>
            </a:r>
          </a:p>
          <a:p>
            <a:pPr>
              <a:lnSpc>
                <a:spcPct val="120000"/>
              </a:lnSpc>
            </a:pPr>
            <a:r>
              <a:rPr lang="en-US" altLang="zh-CN" b="1" dirty="0">
                <a:solidFill>
                  <a:srgbClr val="FF0000"/>
                </a:solidFill>
                <a:latin typeface="微软雅黑" panose="020B0503020204020204" pitchFamily="34" charset="-122"/>
                <a:ea typeface="微软雅黑" panose="020B0503020204020204" pitchFamily="34" charset="-122"/>
              </a:rPr>
              <a:t>else:</a:t>
            </a:r>
          </a:p>
          <a:p>
            <a:pPr>
              <a:lnSpc>
                <a:spcPct val="120000"/>
              </a:lnSpc>
            </a:pPr>
            <a:r>
              <a:rPr lang="en-US" altLang="zh-CN"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print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输入有误</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5" name="任意多边形 7">
            <a:extLst>
              <a:ext uri="{FF2B5EF4-FFF2-40B4-BE49-F238E27FC236}">
                <a16:creationId xmlns:a16="http://schemas.microsoft.com/office/drawing/2014/main" id="{5FF5C875-7493-40E5-BCA5-AE85705CFEF0}"/>
              </a:ext>
            </a:extLst>
          </p:cNvPr>
          <p:cNvSpPr/>
          <p:nvPr/>
        </p:nvSpPr>
        <p:spPr bwMode="auto">
          <a:xfrm>
            <a:off x="2485044" y="896129"/>
            <a:ext cx="331017" cy="3355041"/>
          </a:xfrm>
          <a:custGeom>
            <a:avLst/>
            <a:gdLst>
              <a:gd name="connsiteX0" fmla="*/ 99359 w 331017"/>
              <a:gd name="connsiteY0" fmla="*/ 0 h 3355041"/>
              <a:gd name="connsiteX1" fmla="*/ 151911 w 331017"/>
              <a:gd name="connsiteY1" fmla="*/ 1061545 h 3355041"/>
              <a:gd name="connsiteX2" fmla="*/ 278035 w 331017"/>
              <a:gd name="connsiteY2" fmla="*/ 1534511 h 3355041"/>
              <a:gd name="connsiteX3" fmla="*/ 15277 w 331017"/>
              <a:gd name="connsiteY3" fmla="*/ 2070538 h 3355041"/>
              <a:gd name="connsiteX4" fmla="*/ 330587 w 331017"/>
              <a:gd name="connsiteY4" fmla="*/ 2427890 h 3355041"/>
              <a:gd name="connsiteX5" fmla="*/ 88849 w 331017"/>
              <a:gd name="connsiteY5" fmla="*/ 2774731 h 3355041"/>
              <a:gd name="connsiteX6" fmla="*/ 330587 w 331017"/>
              <a:gd name="connsiteY6" fmla="*/ 3090042 h 3355041"/>
              <a:gd name="connsiteX7" fmla="*/ 15277 w 331017"/>
              <a:gd name="connsiteY7" fmla="*/ 3331780 h 3355041"/>
              <a:gd name="connsiteX8" fmla="*/ 78339 w 331017"/>
              <a:gd name="connsiteY8" fmla="*/ 3331780 h 3355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017" h="3355041">
                <a:moveTo>
                  <a:pt x="99359" y="0"/>
                </a:moveTo>
                <a:cubicBezTo>
                  <a:pt x="110745" y="402896"/>
                  <a:pt x="122132" y="805793"/>
                  <a:pt x="151911" y="1061545"/>
                </a:cubicBezTo>
                <a:cubicBezTo>
                  <a:pt x="181690" y="1317297"/>
                  <a:pt x="300807" y="1366346"/>
                  <a:pt x="278035" y="1534511"/>
                </a:cubicBezTo>
                <a:cubicBezTo>
                  <a:pt x="255263" y="1702676"/>
                  <a:pt x="6518" y="1921642"/>
                  <a:pt x="15277" y="2070538"/>
                </a:cubicBezTo>
                <a:cubicBezTo>
                  <a:pt x="24036" y="2219435"/>
                  <a:pt x="318325" y="2310525"/>
                  <a:pt x="330587" y="2427890"/>
                </a:cubicBezTo>
                <a:cubicBezTo>
                  <a:pt x="342849" y="2545255"/>
                  <a:pt x="88849" y="2664372"/>
                  <a:pt x="88849" y="2774731"/>
                </a:cubicBezTo>
                <a:cubicBezTo>
                  <a:pt x="88849" y="2885090"/>
                  <a:pt x="342849" y="2997201"/>
                  <a:pt x="330587" y="3090042"/>
                </a:cubicBezTo>
                <a:cubicBezTo>
                  <a:pt x="318325" y="3182884"/>
                  <a:pt x="57318" y="3291490"/>
                  <a:pt x="15277" y="3331780"/>
                </a:cubicBezTo>
                <a:cubicBezTo>
                  <a:pt x="-26764" y="3372070"/>
                  <a:pt x="25787" y="3351925"/>
                  <a:pt x="78339" y="3331780"/>
                </a:cubicBezTo>
              </a:path>
            </a:pathLst>
          </a:custGeom>
          <a:solidFill>
            <a:schemeClr val="bg1">
              <a:lumMod val="95000"/>
            </a:schemeClr>
          </a:solidFill>
          <a:ln w="57150"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5" name="TextBox 2">
            <a:extLst>
              <a:ext uri="{FF2B5EF4-FFF2-40B4-BE49-F238E27FC236}">
                <a16:creationId xmlns:a16="http://schemas.microsoft.com/office/drawing/2014/main" id="{714E9726-2D39-41CC-AF45-3413735139D8}"/>
              </a:ext>
            </a:extLst>
          </p:cNvPr>
          <p:cNvSpPr txBox="1">
            <a:spLocks noChangeArrowheads="1"/>
          </p:cNvSpPr>
          <p:nvPr/>
        </p:nvSpPr>
        <p:spPr bwMode="auto">
          <a:xfrm>
            <a:off x="1044524" y="4310350"/>
            <a:ext cx="9821398" cy="239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20000"/>
              </a:lnSpc>
              <a:spcBef>
                <a:spcPct val="0"/>
              </a:spcBef>
              <a:buClr>
                <a:srgbClr val="0066FF"/>
              </a:buClr>
              <a:buFontTx/>
              <a:buNone/>
            </a:pPr>
            <a:r>
              <a:rPr lang="en-US" altLang="zh-CN" sz="1800" dirty="0">
                <a:latin typeface="微软雅黑" panose="020B0503020204020204" pitchFamily="34" charset="-122"/>
                <a:ea typeface="微软雅黑" panose="020B0503020204020204" pitchFamily="34" charset="-122"/>
              </a:rPr>
              <a:t>Python</a:t>
            </a:r>
            <a:r>
              <a:rPr lang="zh-CN" altLang="zh-CN" sz="1800" dirty="0">
                <a:latin typeface="微软雅黑" panose="020B0503020204020204" pitchFamily="34" charset="-122"/>
                <a:ea typeface="微软雅黑" panose="020B0503020204020204" pitchFamily="34" charset="-122"/>
              </a:rPr>
              <a:t>语言采用严格的“</a:t>
            </a:r>
            <a:r>
              <a:rPr lang="zh-CN" altLang="zh-CN" sz="1800" b="1" dirty="0">
                <a:solidFill>
                  <a:srgbClr val="FF0000"/>
                </a:solidFill>
                <a:latin typeface="微软雅黑" panose="020B0503020204020204" pitchFamily="34" charset="-122"/>
                <a:ea typeface="微软雅黑" panose="020B0503020204020204" pitchFamily="34" charset="-122"/>
              </a:rPr>
              <a:t>缩进</a:t>
            </a:r>
            <a:r>
              <a:rPr lang="zh-CN" altLang="zh-CN" sz="1800" dirty="0">
                <a:latin typeface="微软雅黑" panose="020B0503020204020204" pitchFamily="34" charset="-122"/>
                <a:ea typeface="微软雅黑" panose="020B0503020204020204" pitchFamily="34" charset="-122"/>
              </a:rPr>
              <a:t>”来表明程序的格式框架。缩进指每一行代码开始前的空白区域，用来表示代码之间的包含和层次关系。 </a:t>
            </a:r>
            <a:r>
              <a:rPr lang="zh-CN" altLang="en-US" sz="18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pPr lvl="1" algn="just" eaLnBrk="1" hangingPunct="1">
              <a:lnSpc>
                <a:spcPct val="120000"/>
              </a:lnSpc>
              <a:spcBef>
                <a:spcPct val="0"/>
              </a:spcBef>
              <a:buClr>
                <a:srgbClr val="0066FF"/>
              </a:buClr>
              <a:buFontTx/>
              <a:buNone/>
            </a:pPr>
            <a:r>
              <a:rPr lang="en-US" altLang="zh-CN" sz="1800" b="1" dirty="0">
                <a:latin typeface="微软雅黑" panose="020B0503020204020204" pitchFamily="34" charset="-122"/>
                <a:ea typeface="微软雅黑" panose="020B0503020204020204" pitchFamily="34" charset="-122"/>
              </a:rPr>
              <a:t>1</a:t>
            </a:r>
            <a:r>
              <a:rPr lang="zh-CN" altLang="en-US" sz="1800" b="1" dirty="0">
                <a:latin typeface="微软雅黑" panose="020B0503020204020204" pitchFamily="34" charset="-122"/>
                <a:ea typeface="微软雅黑" panose="020B0503020204020204" pitchFamily="34" charset="-122"/>
              </a:rPr>
              <a:t>个缩进 </a:t>
            </a:r>
            <a:r>
              <a:rPr lang="en-US" altLang="zh-CN" sz="1800" b="1" dirty="0">
                <a:latin typeface="微软雅黑" panose="020B0503020204020204" pitchFamily="34" charset="-122"/>
                <a:ea typeface="微软雅黑" panose="020B0503020204020204" pitchFamily="34" charset="-122"/>
              </a:rPr>
              <a:t>= 4</a:t>
            </a:r>
            <a:r>
              <a:rPr lang="zh-CN" altLang="en-US" sz="1800" b="1" dirty="0">
                <a:latin typeface="微软雅黑" panose="020B0503020204020204" pitchFamily="34" charset="-122"/>
                <a:ea typeface="微软雅黑" panose="020B0503020204020204" pitchFamily="34" charset="-122"/>
              </a:rPr>
              <a:t>个空格</a:t>
            </a:r>
            <a:endParaRPr lang="en-US" altLang="zh-CN" sz="1800" b="1" dirty="0">
              <a:latin typeface="微软雅黑" panose="020B0503020204020204" pitchFamily="34" charset="-122"/>
              <a:ea typeface="微软雅黑" panose="020B0503020204020204" pitchFamily="34" charset="-122"/>
            </a:endParaRPr>
          </a:p>
          <a:p>
            <a:pPr lvl="1" algn="just" eaLnBrk="1" hangingPunct="1">
              <a:lnSpc>
                <a:spcPct val="120000"/>
              </a:lnSpc>
              <a:spcBef>
                <a:spcPct val="0"/>
              </a:spcBef>
              <a:buClr>
                <a:srgbClr val="FF0000"/>
              </a:buClr>
              <a:buFont typeface="Wingdings" panose="05000000000000000000" pitchFamily="2" charset="2"/>
              <a:buChar char="n"/>
            </a:pPr>
            <a:r>
              <a:rPr lang="zh-CN" altLang="en-US" sz="1800" b="1" dirty="0">
                <a:solidFill>
                  <a:srgbClr val="FF0000"/>
                </a:solidFill>
                <a:latin typeface="微软雅黑" panose="020B0503020204020204" pitchFamily="34" charset="-122"/>
                <a:ea typeface="微软雅黑" panose="020B0503020204020204" pitchFamily="34" charset="-122"/>
              </a:rPr>
              <a:t>  缩进</a:t>
            </a:r>
            <a:r>
              <a:rPr lang="zh-CN" altLang="en-US" sz="1800" dirty="0">
                <a:latin typeface="微软雅黑" panose="020B0503020204020204" pitchFamily="34" charset="-122"/>
                <a:ea typeface="微软雅黑" panose="020B0503020204020204" pitchFamily="34" charset="-122"/>
              </a:rPr>
              <a:t>是</a:t>
            </a:r>
            <a:r>
              <a:rPr lang="en-US" altLang="zh-CN" sz="1800" dirty="0">
                <a:latin typeface="微软雅黑" panose="020B0503020204020204" pitchFamily="34" charset="-122"/>
                <a:ea typeface="微软雅黑" panose="020B0503020204020204" pitchFamily="34" charset="-122"/>
              </a:rPr>
              <a:t>Python</a:t>
            </a:r>
            <a:r>
              <a:rPr lang="zh-CN" altLang="en-US" sz="1800" dirty="0">
                <a:latin typeface="微软雅黑" panose="020B0503020204020204" pitchFamily="34" charset="-122"/>
                <a:ea typeface="微软雅黑" panose="020B0503020204020204" pitchFamily="34" charset="-122"/>
              </a:rPr>
              <a:t>语言中表明程序框架的唯一手段，同一层次不能改变</a:t>
            </a:r>
            <a:endParaRPr lang="en-US" altLang="zh-CN" sz="1800" dirty="0">
              <a:latin typeface="微软雅黑" panose="020B0503020204020204" pitchFamily="34" charset="-122"/>
              <a:ea typeface="微软雅黑" panose="020B0503020204020204" pitchFamily="34" charset="-122"/>
            </a:endParaRPr>
          </a:p>
          <a:p>
            <a:pPr lvl="1" algn="just" eaLnBrk="1" hangingPunct="1">
              <a:lnSpc>
                <a:spcPct val="120000"/>
              </a:lnSpc>
              <a:spcBef>
                <a:spcPct val="0"/>
              </a:spcBef>
              <a:buClr>
                <a:srgbClr val="FF0000"/>
              </a:buClr>
              <a:buFont typeface="Wingdings" panose="05000000000000000000" pitchFamily="2" charset="2"/>
              <a:buChar char="n"/>
            </a:pPr>
            <a:r>
              <a:rPr lang="zh-CN" altLang="en-US" sz="1800" dirty="0">
                <a:latin typeface="微软雅黑" panose="020B0503020204020204" pitchFamily="34" charset="-122"/>
                <a:ea typeface="微软雅黑" panose="020B0503020204020204" pitchFamily="34" charset="-122"/>
              </a:rPr>
              <a:t>  </a:t>
            </a:r>
            <a:r>
              <a:rPr lang="zh-CN" altLang="en-US" sz="1800" b="1" dirty="0">
                <a:solidFill>
                  <a:srgbClr val="FF0000"/>
                </a:solidFill>
                <a:latin typeface="微软雅黑" panose="020B0503020204020204" pitchFamily="34" charset="-122"/>
                <a:ea typeface="微软雅黑" panose="020B0503020204020204" pitchFamily="34" charset="-122"/>
              </a:rPr>
              <a:t>终止行</a:t>
            </a:r>
            <a:r>
              <a:rPr lang="zh-CN" altLang="en-US" sz="1800" dirty="0">
                <a:latin typeface="微软雅黑" panose="020B0503020204020204" pitchFamily="34" charset="-122"/>
                <a:ea typeface="微软雅黑" panose="020B0503020204020204" pitchFamily="34" charset="-122"/>
              </a:rPr>
              <a:t>就是终止语句（分号）</a:t>
            </a:r>
            <a:endParaRPr lang="en-US" altLang="zh-CN" sz="1800" dirty="0">
              <a:latin typeface="微软雅黑" panose="020B0503020204020204" pitchFamily="34" charset="-122"/>
              <a:ea typeface="微软雅黑" panose="020B0503020204020204" pitchFamily="34" charset="-122"/>
            </a:endParaRPr>
          </a:p>
          <a:p>
            <a:pPr lvl="1" algn="just" eaLnBrk="1" hangingPunct="1">
              <a:lnSpc>
                <a:spcPct val="120000"/>
              </a:lnSpc>
              <a:spcBef>
                <a:spcPct val="0"/>
              </a:spcBef>
              <a:buClr>
                <a:srgbClr val="FF0000"/>
              </a:buClr>
              <a:buFont typeface="Wingdings" panose="05000000000000000000" pitchFamily="2" charset="2"/>
              <a:buChar char="n"/>
            </a:pPr>
            <a:r>
              <a:rPr lang="zh-CN" altLang="en-US" sz="1800" dirty="0">
                <a:latin typeface="微软雅黑" panose="020B0503020204020204" pitchFamily="34" charset="-122"/>
                <a:ea typeface="微软雅黑" panose="020B0503020204020204" pitchFamily="34" charset="-122"/>
              </a:rPr>
              <a:t> </a:t>
            </a:r>
            <a:r>
              <a:rPr lang="zh-CN" altLang="en-US" sz="1800" dirty="0">
                <a:solidFill>
                  <a:srgbClr val="FF0000"/>
                </a:solidFill>
                <a:latin typeface="微软雅黑" panose="020B0503020204020204" pitchFamily="34" charset="-122"/>
                <a:ea typeface="微软雅黑" panose="020B0503020204020204" pitchFamily="34" charset="-122"/>
              </a:rPr>
              <a:t> 缩进的结束就是代码块</a:t>
            </a:r>
            <a:r>
              <a:rPr lang="zh-CN" altLang="en-US" sz="1800" dirty="0">
                <a:latin typeface="微软雅黑" panose="020B0503020204020204" pitchFamily="34" charset="-122"/>
                <a:ea typeface="微软雅黑" panose="020B0503020204020204" pitchFamily="34" charset="-122"/>
              </a:rPr>
              <a:t>的结束</a:t>
            </a:r>
            <a:endParaRPr lang="en-US" altLang="zh-CN" sz="1800" dirty="0">
              <a:latin typeface="微软雅黑" panose="020B0503020204020204" pitchFamily="34" charset="-122"/>
              <a:ea typeface="微软雅黑" panose="020B0503020204020204" pitchFamily="34" charset="-122"/>
            </a:endParaRPr>
          </a:p>
          <a:p>
            <a:pPr lvl="1" algn="just" eaLnBrk="1" hangingPunct="1">
              <a:lnSpc>
                <a:spcPct val="120000"/>
              </a:lnSpc>
              <a:spcBef>
                <a:spcPct val="0"/>
              </a:spcBef>
              <a:buClr>
                <a:srgbClr val="FF0000"/>
              </a:buClr>
              <a:buFont typeface="Wingdings" panose="05000000000000000000" pitchFamily="2" charset="2"/>
              <a:buChar char="n"/>
            </a:pPr>
            <a:r>
              <a:rPr lang="zh-CN" altLang="en-US" sz="1800" dirty="0">
                <a:latin typeface="微软雅黑" panose="020B0503020204020204" pitchFamily="34" charset="-122"/>
                <a:ea typeface="微软雅黑" panose="020B0503020204020204" pitchFamily="34" charset="-122"/>
              </a:rPr>
              <a:t>  运算符与变量之间的支持有空格，增加可读性</a:t>
            </a:r>
          </a:p>
        </p:txBody>
      </p:sp>
    </p:spTree>
    <p:extLst>
      <p:ext uri="{BB962C8B-B14F-4D97-AF65-F5344CB8AC3E}">
        <p14:creationId xmlns:p14="http://schemas.microsoft.com/office/powerpoint/2010/main" val="15067189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280FA498-5308-4B25-9287-782E70457809}"/>
              </a:ext>
            </a:extLst>
          </p:cNvPr>
          <p:cNvSpPr txBox="1"/>
          <p:nvPr/>
        </p:nvSpPr>
        <p:spPr>
          <a:xfrm>
            <a:off x="1027375" y="5539710"/>
            <a:ext cx="9654639" cy="874407"/>
          </a:xfrm>
          <a:prstGeom prst="rect">
            <a:avLst/>
          </a:prstGeom>
          <a:noFill/>
          <a:ln>
            <a:noFill/>
          </a:ln>
        </p:spPr>
        <p:txBody>
          <a:bodyPr wrap="square" rtlCol="0">
            <a:spAutoFit/>
          </a:bodyPr>
          <a:lstStyle/>
          <a:p>
            <a:pPr lvl="1">
              <a:lnSpc>
                <a:spcPct val="150000"/>
              </a:lnSpc>
              <a:spcBef>
                <a:spcPts val="0"/>
              </a:spcBef>
              <a:buClr>
                <a:srgbClr val="FF0000"/>
              </a:buClr>
            </a:pPr>
            <a:r>
              <a:rPr lang="zh-CN" altLang="en-US" b="1" dirty="0">
                <a:solidFill>
                  <a:srgbClr val="FF0000"/>
                </a:solidFill>
                <a:latin typeface="微软雅黑" panose="020B0503020204020204" pitchFamily="34" charset="-122"/>
                <a:ea typeface="微软雅黑" panose="020B0503020204020204" pitchFamily="34" charset="-122"/>
              </a:rPr>
              <a:t>新的语法成分冒号（</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）所有的复合语句（语句中嵌套了语句）都有相同的一般形式</a:t>
            </a:r>
            <a:r>
              <a:rPr lang="zh-CN" altLang="en-US" dirty="0">
                <a:latin typeface="微软雅黑" panose="020B0503020204020204" pitchFamily="34" charset="-122"/>
                <a:ea typeface="微软雅黑" panose="020B0503020204020204" pitchFamily="34" charset="-122"/>
              </a:rPr>
              <a:t>，就是首行以冒号结尾，首行下一行嵌套的代码往往按缩进的格式书写。支持多层缩进。</a:t>
            </a:r>
          </a:p>
        </p:txBody>
      </p:sp>
      <p:pic>
        <p:nvPicPr>
          <p:cNvPr id="7" name="图片 4">
            <a:extLst>
              <a:ext uri="{FF2B5EF4-FFF2-40B4-BE49-F238E27FC236}">
                <a16:creationId xmlns:a16="http://schemas.microsoft.com/office/drawing/2014/main" id="{11AE6692-A284-4C3B-B9B5-B700E0A459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808" y="930989"/>
            <a:ext cx="4418950" cy="4608721"/>
          </a:xfrm>
          <a:prstGeom prst="rect">
            <a:avLst/>
          </a:prstGeom>
          <a:noFill/>
          <a:ln w="9525">
            <a:solidFill>
              <a:schemeClr val="bg2">
                <a:lumMod val="9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EB78564D-3622-45D1-80C9-A37FBE822A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8137" y="930989"/>
            <a:ext cx="4343877" cy="4632742"/>
          </a:xfrm>
          <a:prstGeom prst="rect">
            <a:avLst/>
          </a:prstGeom>
          <a:noFill/>
          <a:ln w="9525">
            <a:solidFill>
              <a:schemeClr val="bg2">
                <a:lumMod val="90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94E0A37F-2E7D-47F6-8B03-BD9B74763B5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zh-CN" altLang="en-US" sz="2800" b="1" dirty="0">
                <a:latin typeface="微软雅黑" panose="020B0503020204020204" pitchFamily="34" charset="-122"/>
                <a:ea typeface="微软雅黑" panose="020B0503020204020204" pitchFamily="34" charset="-122"/>
              </a:rPr>
              <a:t>引入</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程序框架介绍</a:t>
            </a:r>
          </a:p>
        </p:txBody>
      </p:sp>
    </p:spTree>
    <p:extLst>
      <p:ext uri="{BB962C8B-B14F-4D97-AF65-F5344CB8AC3E}">
        <p14:creationId xmlns:p14="http://schemas.microsoft.com/office/powerpoint/2010/main" val="18535127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zh-CN" altLang="en-US" sz="2800" b="1" dirty="0">
                <a:latin typeface="微软雅黑" panose="020B0503020204020204" pitchFamily="34" charset="-122"/>
                <a:ea typeface="微软雅黑" panose="020B0503020204020204" pitchFamily="34" charset="-122"/>
              </a:rPr>
              <a:t>注释</a:t>
            </a:r>
          </a:p>
        </p:txBody>
      </p:sp>
      <p:sp>
        <p:nvSpPr>
          <p:cNvPr id="9" name="TextBox 2">
            <a:extLst>
              <a:ext uri="{FF2B5EF4-FFF2-40B4-BE49-F238E27FC236}">
                <a16:creationId xmlns:a16="http://schemas.microsoft.com/office/drawing/2014/main" id="{627694E1-64D1-4235-AE12-34BAA79C2557}"/>
              </a:ext>
            </a:extLst>
          </p:cNvPr>
          <p:cNvSpPr txBox="1">
            <a:spLocks noChangeArrowheads="1"/>
          </p:cNvSpPr>
          <p:nvPr/>
        </p:nvSpPr>
        <p:spPr bwMode="auto">
          <a:xfrm>
            <a:off x="541917" y="1004886"/>
            <a:ext cx="9848992"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a:spcBef>
                <a:spcPct val="20000"/>
              </a:spcBef>
              <a:buChar char="–"/>
              <a:defRPr sz="2000">
                <a:solidFill>
                  <a:schemeClr val="tx1"/>
                </a:solidFill>
                <a:latin typeface="Arial" panose="020B0604020202020204" pitchFamily="34" charset="0"/>
                <a:ea typeface="宋体" panose="02010600030101010101" pitchFamily="2" charset="-122"/>
              </a:defRPr>
            </a:lvl4pPr>
            <a:lvl5pPr>
              <a:spcBef>
                <a:spcPct val="20000"/>
              </a:spcBef>
              <a:buChar char="»"/>
              <a:defRPr sz="2000">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0066FF"/>
              </a:buClr>
              <a:buFontTx/>
              <a:buNone/>
            </a:pPr>
            <a:r>
              <a:rPr lang="zh-CN" altLang="en-US" sz="2000" b="1" dirty="0">
                <a:latin typeface="微软雅黑" panose="020B0503020204020204" pitchFamily="34" charset="-122"/>
                <a:ea typeface="微软雅黑" panose="020B0503020204020204" pitchFamily="34" charset="-122"/>
              </a:rPr>
              <a:t>注释：程序员在代码中加入的说明信息，注释符后或者内的内容被解释器忽略</a:t>
            </a:r>
            <a:endParaRPr lang="en-US" altLang="zh-CN" sz="2000" b="1" dirty="0">
              <a:latin typeface="微软雅黑" panose="020B0503020204020204" pitchFamily="34" charset="-122"/>
              <a:ea typeface="微软雅黑" panose="020B0503020204020204" pitchFamily="34" charset="-122"/>
            </a:endParaRPr>
          </a:p>
          <a:p>
            <a:pPr lvl="1" algn="just" eaLnBrk="1" hangingPunct="1">
              <a:lnSpc>
                <a:spcPct val="150000"/>
              </a:lnSpc>
              <a:spcBef>
                <a:spcPct val="0"/>
              </a:spcBef>
              <a:buClr>
                <a:srgbClr val="0066FF"/>
              </a:buClr>
              <a:buFontTx/>
              <a:buNone/>
            </a:pPr>
            <a:endParaRPr lang="en-US" altLang="zh-CN" sz="2000" dirty="0">
              <a:latin typeface="微软雅黑" panose="020B0503020204020204" pitchFamily="34" charset="-122"/>
              <a:ea typeface="微软雅黑" panose="020B0503020204020204" pitchFamily="34" charset="-122"/>
            </a:endParaRPr>
          </a:p>
          <a:p>
            <a:pPr lvl="1" algn="just" eaLnBrk="1" hangingPunct="1">
              <a:lnSpc>
                <a:spcPct val="150000"/>
              </a:lnSpc>
              <a:spcBef>
                <a:spcPct val="0"/>
              </a:spcBef>
              <a:buClr>
                <a:srgbClr val="0066FF"/>
              </a:buClr>
              <a:buFontTx/>
              <a:buNone/>
            </a:pPr>
            <a:r>
              <a:rPr lang="zh-CN" altLang="en-US" sz="2000" dirty="0">
                <a:latin typeface="微软雅黑" panose="020B0503020204020204" pitchFamily="34" charset="-122"/>
                <a:ea typeface="微软雅黑" panose="020B0503020204020204" pitchFamily="34" charset="-122"/>
              </a:rPr>
              <a:t>注释的</a:t>
            </a:r>
            <a:r>
              <a:rPr lang="zh-CN" altLang="en-US" sz="2000" b="1" dirty="0">
                <a:solidFill>
                  <a:srgbClr val="FF5050"/>
                </a:solidFill>
                <a:latin typeface="微软雅黑" panose="020B0503020204020204" pitchFamily="34" charset="-122"/>
                <a:ea typeface="微软雅黑" panose="020B0503020204020204" pitchFamily="34" charset="-122"/>
              </a:rPr>
              <a:t>两种</a:t>
            </a:r>
            <a:r>
              <a:rPr lang="zh-CN" altLang="en-US" sz="2000" dirty="0">
                <a:latin typeface="微软雅黑" panose="020B0503020204020204" pitchFamily="34" charset="-122"/>
                <a:ea typeface="微软雅黑" panose="020B0503020204020204" pitchFamily="34" charset="-122"/>
              </a:rPr>
              <a:t>方法：</a:t>
            </a:r>
          </a:p>
          <a:p>
            <a:pPr lvl="2" algn="just" eaLnBrk="1" hangingPunct="1">
              <a:lnSpc>
                <a:spcPct val="150000"/>
              </a:lnSpc>
              <a:spcBef>
                <a:spcPct val="0"/>
              </a:spcBef>
              <a:buClr>
                <a:srgbClr val="FF0000"/>
              </a:buClr>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单行注释以 </a:t>
            </a:r>
            <a:r>
              <a:rPr lang="en-US" altLang="zh-CN" sz="2000" b="1" dirty="0">
                <a:solidFill>
                  <a:srgbClr val="FF0000"/>
                </a:solidFill>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开头</a:t>
            </a:r>
          </a:p>
          <a:p>
            <a:pPr lvl="3" algn="just" eaLnBrk="1" hangingPunct="1">
              <a:lnSpc>
                <a:spcPct val="150000"/>
              </a:lnSpc>
              <a:spcBef>
                <a:spcPct val="0"/>
              </a:spcBef>
              <a:buClr>
                <a:srgbClr val="0066FF"/>
              </a:buClr>
              <a:buFontTx/>
              <a:buNone/>
            </a:pPr>
            <a:r>
              <a:rPr lang="en-US" altLang="zh-CN" sz="1800" dirty="0">
                <a:latin typeface="微软雅黑" panose="020B0503020204020204" pitchFamily="34" charset="-122"/>
                <a:ea typeface="微软雅黑" panose="020B0503020204020204" pitchFamily="34" charset="-122"/>
              </a:rPr>
              <a:t>	#Here are the comments</a:t>
            </a:r>
          </a:p>
          <a:p>
            <a:pPr lvl="2" algn="just" eaLnBrk="1" hangingPunct="1">
              <a:lnSpc>
                <a:spcPct val="150000"/>
              </a:lnSpc>
              <a:spcBef>
                <a:spcPct val="0"/>
              </a:spcBef>
              <a:buClr>
                <a:srgbClr val="FF0000"/>
              </a:buClr>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多行注释以 </a:t>
            </a:r>
            <a:r>
              <a:rPr lang="zh-CN" altLang="en-US" sz="2000" b="1" dirty="0">
                <a:solidFill>
                  <a:srgbClr val="FF0000"/>
                </a:solidFill>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开头和结尾</a:t>
            </a:r>
            <a:endParaRPr lang="en-US" altLang="zh-CN" sz="2000" b="1" dirty="0">
              <a:latin typeface="微软雅黑" panose="020B0503020204020204" pitchFamily="34" charset="-122"/>
              <a:ea typeface="微软雅黑" panose="020B0503020204020204" pitchFamily="34" charset="-122"/>
            </a:endParaRPr>
          </a:p>
          <a:p>
            <a:pPr lvl="4" algn="just" eaLnBrk="1" hangingPunct="1">
              <a:lnSpc>
                <a:spcPct val="150000"/>
              </a:lnSpc>
              <a:spcBef>
                <a:spcPct val="0"/>
              </a:spcBef>
              <a:buClr>
                <a:srgbClr val="0066FF"/>
              </a:buClr>
              <a:buFontTx/>
              <a:buNone/>
            </a:pPr>
            <a:r>
              <a:rPr lang="en-US" altLang="zh-CN" sz="1800" b="1" dirty="0">
                <a:solidFill>
                  <a:srgbClr val="FF0000"/>
                </a:solidFill>
                <a:latin typeface="微软雅黑" panose="020B0503020204020204" pitchFamily="34" charset="-122"/>
                <a:ea typeface="微软雅黑" panose="020B0503020204020204" pitchFamily="34" charset="-122"/>
              </a:rPr>
              <a:t>’’’</a:t>
            </a:r>
          </a:p>
          <a:p>
            <a:pPr lvl="4" algn="just" eaLnBrk="1" hangingPunct="1">
              <a:lnSpc>
                <a:spcPct val="150000"/>
              </a:lnSpc>
              <a:spcBef>
                <a:spcPct val="0"/>
              </a:spcBef>
              <a:buClr>
                <a:srgbClr val="0066FF"/>
              </a:buClr>
              <a:buFontTx/>
              <a:buNone/>
            </a:pPr>
            <a:r>
              <a:rPr lang="en-US" altLang="zh-CN" sz="1800" dirty="0">
                <a:latin typeface="微软雅黑" panose="020B0503020204020204" pitchFamily="34" charset="-122"/>
                <a:ea typeface="微软雅黑" panose="020B0503020204020204" pitchFamily="34" charset="-122"/>
              </a:rPr>
              <a:t>  This is a multiline comment</a:t>
            </a:r>
          </a:p>
          <a:p>
            <a:pPr lvl="4" algn="just" eaLnBrk="1" hangingPunct="1">
              <a:lnSpc>
                <a:spcPct val="150000"/>
              </a:lnSpc>
              <a:spcBef>
                <a:spcPct val="0"/>
              </a:spcBef>
              <a:buClr>
                <a:srgbClr val="0066FF"/>
              </a:buClr>
              <a:buFontTx/>
              <a:buNone/>
            </a:pPr>
            <a:r>
              <a:rPr lang="en-US" altLang="zh-CN" sz="1800" dirty="0">
                <a:latin typeface="微软雅黑" panose="020B0503020204020204" pitchFamily="34" charset="-122"/>
                <a:ea typeface="微软雅黑" panose="020B0503020204020204" pitchFamily="34" charset="-122"/>
              </a:rPr>
              <a:t>  used in Python</a:t>
            </a:r>
          </a:p>
          <a:p>
            <a:pPr lvl="4" algn="just" eaLnBrk="1" hangingPunct="1">
              <a:spcBef>
                <a:spcPct val="0"/>
              </a:spcBef>
              <a:buClr>
                <a:srgbClr val="0066FF"/>
              </a:buClr>
              <a:buFontTx/>
              <a:buNone/>
            </a:pPr>
            <a:r>
              <a:rPr lang="en-US" altLang="zh-CN" sz="1800" b="1" dirty="0">
                <a:solidFill>
                  <a:srgbClr val="FF0000"/>
                </a:solidFill>
                <a:latin typeface="微软雅黑" panose="020B0503020204020204" pitchFamily="34" charset="-122"/>
                <a:ea typeface="微软雅黑" panose="020B0503020204020204" pitchFamily="34" charset="-122"/>
              </a:rPr>
              <a:t>’’’</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10" name="圆角矩形 1">
            <a:extLst>
              <a:ext uri="{FF2B5EF4-FFF2-40B4-BE49-F238E27FC236}">
                <a16:creationId xmlns:a16="http://schemas.microsoft.com/office/drawing/2014/main" id="{57A98A4B-8B06-4998-AE2E-813166DE5EBE}"/>
              </a:ext>
            </a:extLst>
          </p:cNvPr>
          <p:cNvSpPr/>
          <p:nvPr/>
        </p:nvSpPr>
        <p:spPr bwMode="auto">
          <a:xfrm>
            <a:off x="5849820" y="1819181"/>
            <a:ext cx="4896340" cy="3792324"/>
          </a:xfrm>
          <a:prstGeom prst="roundRect">
            <a:avLst/>
          </a:prstGeom>
          <a:ln>
            <a:solidFill>
              <a:schemeClr val="bg2">
                <a:lumMod val="90000"/>
              </a:schemeClr>
            </a:solidFill>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pP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编写注释的目的是</a:t>
            </a:r>
            <a:r>
              <a:rPr kumimoji="0" lang="zh-CN" altLang="en-US" sz="20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阐述代码要做什么以及是如何做的，通过注释解释你的方案说明。</a:t>
            </a:r>
            <a:endParaRPr kumimoji="0" lang="en-US" altLang="zh-CN" sz="20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p>
            <a:pPr marL="0" marR="0" indent="0" algn="l" defTabSz="914400" rtl="0" eaLnBrk="1" fontAlgn="base" latinLnBrk="0" hangingPunct="1">
              <a:lnSpc>
                <a:spcPct val="150000"/>
              </a:lnSpc>
              <a:spcBef>
                <a:spcPct val="0"/>
              </a:spcBef>
              <a:spcAft>
                <a:spcPct val="0"/>
              </a:spcAft>
              <a:buClrTx/>
              <a:buSzTx/>
              <a:buFont typeface="Arial" panose="020B0604020202020204" pitchFamily="34" charset="0"/>
              <a:buNone/>
              <a:tabLst/>
            </a:pPr>
            <a:r>
              <a:rPr lang="zh-CN" altLang="en-US" sz="2000" dirty="0">
                <a:latin typeface="微软雅黑" panose="020B0503020204020204" pitchFamily="34" charset="-122"/>
                <a:ea typeface="微软雅黑" panose="020B0503020204020204" pitchFamily="34" charset="-122"/>
              </a:rPr>
              <a:t>在每个程序中至少添加一条注释，如果程序实在太简单，没什么可说明的，</a:t>
            </a:r>
            <a:r>
              <a:rPr lang="zh-CN" altLang="en-US" sz="2000" b="1" dirty="0">
                <a:solidFill>
                  <a:srgbClr val="FF0000"/>
                </a:solidFill>
                <a:latin typeface="微软雅黑" panose="020B0503020204020204" pitchFamily="34" charset="-122"/>
                <a:ea typeface="微软雅黑" panose="020B0503020204020204" pitchFamily="34" charset="-122"/>
              </a:rPr>
              <a:t>就在程序开头加上你的姓名和日期，再用一句话阐述程序的功能。</a:t>
            </a:r>
            <a:endParaRPr kumimoji="0" lang="zh-CN" altLang="en-US" sz="20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64227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zh-CN" altLang="en-US" sz="2800" b="1" dirty="0">
                <a:latin typeface="微软雅黑" panose="020B0503020204020204" pitchFamily="34" charset="-122"/>
                <a:ea typeface="微软雅黑" panose="020B0503020204020204" pitchFamily="34" charset="-122"/>
              </a:rPr>
              <a:t>对象</a:t>
            </a:r>
          </a:p>
        </p:txBody>
      </p:sp>
      <p:sp>
        <p:nvSpPr>
          <p:cNvPr id="5" name="Rectangle 3">
            <a:extLst>
              <a:ext uri="{FF2B5EF4-FFF2-40B4-BE49-F238E27FC236}">
                <a16:creationId xmlns:a16="http://schemas.microsoft.com/office/drawing/2014/main" id="{5EEBBA29-29E5-415F-B823-12D8E2CE8328}"/>
              </a:ext>
            </a:extLst>
          </p:cNvPr>
          <p:cNvSpPr txBox="1">
            <a:spLocks noChangeArrowheads="1"/>
          </p:cNvSpPr>
          <p:nvPr/>
        </p:nvSpPr>
        <p:spPr>
          <a:xfrm>
            <a:off x="841222" y="1052836"/>
            <a:ext cx="5400375" cy="2016139"/>
          </a:xfrm>
          <a:prstGeom prst="rect">
            <a:avLst/>
          </a:prstGeom>
          <a:ln>
            <a:solidFill>
              <a:schemeClr val="bg2">
                <a:lumMod val="90000"/>
              </a:schemeClr>
            </a:solidFill>
          </a:ln>
        </p:spPr>
        <p:txBody>
          <a:bodyPr/>
          <a:lstStyle>
            <a:lvl1pPr marL="228600" indent="-228600" algn="l" rtl="0" fontAlgn="base">
              <a:lnSpc>
                <a:spcPct val="90000"/>
              </a:lnSpc>
              <a:spcBef>
                <a:spcPts val="1000"/>
              </a:spcBef>
              <a:spcAft>
                <a:spcPct val="0"/>
              </a:spcAft>
              <a:buFont typeface="Arial" panose="020B0604020202020204" pitchFamily="34" charset="0"/>
              <a:buChar char="•"/>
              <a:defRPr kumimoji="1"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0" algn="just">
              <a:lnSpc>
                <a:spcPct val="150000"/>
              </a:lnSpc>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rPr>
              <a:t>Python</a:t>
            </a:r>
            <a:r>
              <a:rPr lang="zh-CN" altLang="en-US" sz="2000">
                <a:latin typeface="微软雅黑" panose="020B0503020204020204" pitchFamily="34" charset="-122"/>
                <a:ea typeface="微软雅黑" panose="020B0503020204020204" pitchFamily="34" charset="-122"/>
              </a:rPr>
              <a:t>把在程序中用到的任何东西都称为</a:t>
            </a:r>
            <a:r>
              <a:rPr lang="zh-CN" altLang="en-US" sz="2000" b="1">
                <a:solidFill>
                  <a:srgbClr val="FF0000"/>
                </a:solidFill>
                <a:latin typeface="微软雅黑" panose="020B0503020204020204" pitchFamily="34" charset="-122"/>
                <a:ea typeface="微软雅黑" panose="020B0503020204020204" pitchFamily="34" charset="-122"/>
              </a:rPr>
              <a:t>对象</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Python</a:t>
            </a:r>
            <a:r>
              <a:rPr lang="zh-CN" altLang="en-US" sz="2000">
                <a:latin typeface="微软雅黑" panose="020B0503020204020204" pitchFamily="34" charset="-122"/>
                <a:ea typeface="微软雅黑" panose="020B0503020204020204" pitchFamily="34" charset="-122"/>
              </a:rPr>
              <a:t>是完全面向对象的语言，任何常量、变量都是对象，甚至包括执行的代码：函数。</a:t>
            </a:r>
            <a:endParaRPr lang="en-US" altLang="zh-CN" sz="2000" dirty="0">
              <a:latin typeface="微软雅黑" panose="020B0503020204020204" pitchFamily="34" charset="-122"/>
              <a:ea typeface="微软雅黑" panose="020B0503020204020204" pitchFamily="34" charset="-122"/>
            </a:endParaRPr>
          </a:p>
        </p:txBody>
      </p:sp>
      <p:sp>
        <p:nvSpPr>
          <p:cNvPr id="6" name="Text Box 4">
            <a:extLst>
              <a:ext uri="{FF2B5EF4-FFF2-40B4-BE49-F238E27FC236}">
                <a16:creationId xmlns:a16="http://schemas.microsoft.com/office/drawing/2014/main" id="{7EA2006C-8ECF-4B12-9A50-E4ACDBDBCA7A}"/>
              </a:ext>
            </a:extLst>
          </p:cNvPr>
          <p:cNvSpPr txBox="1">
            <a:spLocks noChangeArrowheads="1"/>
          </p:cNvSpPr>
          <p:nvPr/>
        </p:nvSpPr>
        <p:spPr bwMode="auto">
          <a:xfrm>
            <a:off x="6457612" y="1052836"/>
            <a:ext cx="4682762" cy="5016758"/>
          </a:xfrm>
          <a:prstGeom prst="rect">
            <a:avLst/>
          </a:prstGeom>
          <a:solidFill>
            <a:schemeClr val="bg1"/>
          </a:solidFill>
          <a:ln w="9525" algn="ctr">
            <a:solidFill>
              <a:schemeClr val="bg2">
                <a:lumMod val="90000"/>
              </a:schemeClr>
            </a:solidFill>
            <a:miter lim="800000"/>
            <a:headEnd/>
            <a:tailEnd/>
          </a:ln>
          <a:effectLst/>
          <a:extLst/>
        </p:spPr>
        <p:txBody>
          <a:bodyPr wrap="square">
            <a:spAutoFit/>
          </a:bodyPr>
          <a:lstStyle/>
          <a:p>
            <a:pPr>
              <a:spcBef>
                <a:spcPts val="0"/>
              </a:spcBef>
            </a:pPr>
            <a:r>
              <a:rPr lang="en-US" altLang="zh-CN" sz="2000" dirty="0">
                <a:latin typeface="微软雅黑" panose="020B0503020204020204" pitchFamily="34" charset="-122"/>
                <a:ea typeface="微软雅黑" panose="020B0503020204020204" pitchFamily="34" charset="-122"/>
              </a:rPr>
              <a:t>&gt;&gt;&gt; </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 =5</a:t>
            </a:r>
          </a:p>
          <a:p>
            <a:pPr>
              <a:spcBef>
                <a:spcPts val="0"/>
              </a:spcBef>
            </a:pPr>
            <a:r>
              <a:rPr lang="en-US" altLang="zh-CN" sz="2000" dirty="0">
                <a:latin typeface="微软雅黑" panose="020B0503020204020204" pitchFamily="34" charset="-122"/>
                <a:ea typeface="微软雅黑" panose="020B0503020204020204" pitchFamily="34" charset="-122"/>
              </a:rPr>
              <a:t>&gt;&gt;&gt; print(5)</a:t>
            </a:r>
          </a:p>
          <a:p>
            <a:pPr>
              <a:spcBef>
                <a:spcPts val="0"/>
              </a:spcBef>
            </a:pPr>
            <a:r>
              <a:rPr lang="en-US" altLang="zh-CN" sz="2000" dirty="0">
                <a:latin typeface="微软雅黑" panose="020B0503020204020204" pitchFamily="34" charset="-122"/>
                <a:ea typeface="微软雅黑" panose="020B0503020204020204" pitchFamily="34" charset="-122"/>
              </a:rPr>
              <a:t>5</a:t>
            </a:r>
          </a:p>
          <a:p>
            <a:pPr>
              <a:spcBef>
                <a:spcPts val="0"/>
              </a:spcBef>
            </a:pPr>
            <a:r>
              <a:rPr lang="en-US" altLang="zh-CN" sz="2000" dirty="0">
                <a:latin typeface="微软雅黑" panose="020B0503020204020204" pitchFamily="34" charset="-122"/>
                <a:ea typeface="微软雅黑" panose="020B0503020204020204" pitchFamily="34" charset="-122"/>
              </a:rPr>
              <a:t>&gt;&gt;&gt; print(</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p>
          <a:p>
            <a:pPr>
              <a:spcBef>
                <a:spcPts val="0"/>
              </a:spcBef>
            </a:pPr>
            <a:r>
              <a:rPr lang="en-US" altLang="zh-CN" sz="2000" dirty="0">
                <a:latin typeface="微软雅黑" panose="020B0503020204020204" pitchFamily="34" charset="-122"/>
                <a:ea typeface="微软雅黑" panose="020B0503020204020204" pitchFamily="34" charset="-122"/>
              </a:rPr>
              <a:t>5</a:t>
            </a:r>
          </a:p>
          <a:p>
            <a:pPr>
              <a:spcBef>
                <a:spcPts val="0"/>
              </a:spcBef>
            </a:pPr>
            <a:r>
              <a:rPr lang="en-US" altLang="zh-CN" sz="2000" dirty="0">
                <a:latin typeface="微软雅黑" panose="020B0503020204020204" pitchFamily="34" charset="-122"/>
                <a:ea typeface="微软雅黑" panose="020B0503020204020204" pitchFamily="34" charset="-122"/>
              </a:rPr>
              <a:t>&gt;&gt;&gt; id(</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p>
          <a:p>
            <a:pPr>
              <a:spcBef>
                <a:spcPts val="0"/>
              </a:spcBef>
            </a:pPr>
            <a:r>
              <a:rPr lang="en-US" altLang="zh-CN" sz="2000" dirty="0">
                <a:latin typeface="微软雅黑" panose="020B0503020204020204" pitchFamily="34" charset="-122"/>
                <a:ea typeface="微软雅黑" panose="020B0503020204020204" pitchFamily="34" charset="-122"/>
              </a:rPr>
              <a:t>1789985360</a:t>
            </a:r>
          </a:p>
          <a:p>
            <a:pPr>
              <a:spcBef>
                <a:spcPts val="0"/>
              </a:spcBef>
            </a:pPr>
            <a:r>
              <a:rPr lang="en-US" altLang="zh-CN" sz="2000" dirty="0">
                <a:latin typeface="微软雅黑" panose="020B0503020204020204" pitchFamily="34" charset="-122"/>
                <a:ea typeface="微软雅黑" panose="020B0503020204020204" pitchFamily="34" charset="-122"/>
              </a:rPr>
              <a:t>&gt;&gt;&gt; id(5)</a:t>
            </a:r>
          </a:p>
          <a:p>
            <a:pPr>
              <a:spcBef>
                <a:spcPts val="0"/>
              </a:spcBef>
            </a:pPr>
            <a:r>
              <a:rPr lang="en-US" altLang="zh-CN" sz="2000" dirty="0">
                <a:latin typeface="微软雅黑" panose="020B0503020204020204" pitchFamily="34" charset="-122"/>
                <a:ea typeface="微软雅黑" panose="020B0503020204020204" pitchFamily="34" charset="-122"/>
              </a:rPr>
              <a:t>1789985360</a:t>
            </a:r>
          </a:p>
          <a:p>
            <a:pPr>
              <a:spcBef>
                <a:spcPts val="0"/>
              </a:spcBef>
            </a:pPr>
            <a:r>
              <a:rPr lang="en-US" altLang="zh-CN" sz="2000" dirty="0">
                <a:latin typeface="微软雅黑" panose="020B0503020204020204" pitchFamily="34" charset="-122"/>
                <a:ea typeface="微软雅黑" panose="020B0503020204020204" pitchFamily="34" charset="-122"/>
              </a:rPr>
              <a:t>&gt;&gt;&gt; id(print)</a:t>
            </a:r>
          </a:p>
          <a:p>
            <a:pPr>
              <a:spcBef>
                <a:spcPts val="0"/>
              </a:spcBef>
            </a:pPr>
            <a:r>
              <a:rPr lang="en-US" altLang="zh-CN" sz="2000" dirty="0">
                <a:latin typeface="微软雅黑" panose="020B0503020204020204" pitchFamily="34" charset="-122"/>
                <a:ea typeface="微软雅黑" panose="020B0503020204020204" pitchFamily="34" charset="-122"/>
              </a:rPr>
              <a:t>1476576</a:t>
            </a:r>
          </a:p>
          <a:p>
            <a:pPr>
              <a:spcBef>
                <a:spcPts val="0"/>
              </a:spcBef>
            </a:pPr>
            <a:r>
              <a:rPr lang="en-US" altLang="zh-CN" sz="2000" dirty="0">
                <a:latin typeface="微软雅黑" panose="020B0503020204020204" pitchFamily="34" charset="-122"/>
                <a:ea typeface="微软雅黑" panose="020B0503020204020204" pitchFamily="34" charset="-122"/>
              </a:rPr>
              <a:t>&gt;&gt;&gt; s=''' </a:t>
            </a:r>
            <a:r>
              <a:rPr lang="zh-CN" altLang="en-US" sz="2000" dirty="0">
                <a:latin typeface="微软雅黑" panose="020B0503020204020204" pitchFamily="34" charset="-122"/>
                <a:ea typeface="微软雅黑" panose="020B0503020204020204" pitchFamily="34" charset="-122"/>
              </a:rPr>
              <a:t>这是一个多行字符串的测试</a:t>
            </a:r>
          </a:p>
          <a:p>
            <a:pPr>
              <a:spcBef>
                <a:spcPts val="0"/>
              </a:spcBef>
            </a:pPr>
            <a:r>
              <a:rPr lang="zh-CN" altLang="en-US" sz="2000" dirty="0">
                <a:latin typeface="微软雅黑" panose="020B0503020204020204" pitchFamily="34" charset="-122"/>
                <a:ea typeface="微软雅黑" panose="020B0503020204020204" pitchFamily="34" charset="-122"/>
              </a:rPr>
              <a:t>这是第二行</a:t>
            </a:r>
            <a:r>
              <a:rPr lang="en-US" altLang="zh-CN" sz="2000" dirty="0">
                <a:latin typeface="微软雅黑" panose="020B0503020204020204" pitchFamily="34" charset="-122"/>
                <a:ea typeface="微软雅黑" panose="020B0503020204020204" pitchFamily="34" charset="-122"/>
              </a:rPr>
              <a:t>'''</a:t>
            </a:r>
          </a:p>
          <a:p>
            <a:pPr>
              <a:spcBef>
                <a:spcPts val="0"/>
              </a:spcBef>
            </a:pPr>
            <a:r>
              <a:rPr lang="en-US" altLang="zh-CN" sz="2000" dirty="0">
                <a:latin typeface="微软雅黑" panose="020B0503020204020204" pitchFamily="34" charset="-122"/>
                <a:ea typeface="微软雅黑" panose="020B0503020204020204" pitchFamily="34" charset="-122"/>
              </a:rPr>
              <a:t>&gt;&gt;&gt; print(s)</a:t>
            </a:r>
          </a:p>
          <a:p>
            <a:pPr>
              <a:spcBef>
                <a:spcPts val="0"/>
              </a:spcBef>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这是一个多行字符串的测试</a:t>
            </a:r>
          </a:p>
          <a:p>
            <a:pPr>
              <a:spcBef>
                <a:spcPts val="0"/>
              </a:spcBef>
            </a:pPr>
            <a:r>
              <a:rPr lang="zh-CN" altLang="en-US" sz="2000" dirty="0">
                <a:latin typeface="微软雅黑" panose="020B0503020204020204" pitchFamily="34" charset="-122"/>
                <a:ea typeface="微软雅黑" panose="020B0503020204020204" pitchFamily="34" charset="-122"/>
              </a:rPr>
              <a:t>这是第二行</a:t>
            </a:r>
          </a:p>
        </p:txBody>
      </p:sp>
      <p:sp>
        <p:nvSpPr>
          <p:cNvPr id="7" name="矩形 6">
            <a:extLst>
              <a:ext uri="{FF2B5EF4-FFF2-40B4-BE49-F238E27FC236}">
                <a16:creationId xmlns:a16="http://schemas.microsoft.com/office/drawing/2014/main" id="{5D2E9A6E-24AF-4ED2-B233-2E68927D0C14}"/>
              </a:ext>
            </a:extLst>
          </p:cNvPr>
          <p:cNvSpPr/>
          <p:nvPr/>
        </p:nvSpPr>
        <p:spPr>
          <a:xfrm>
            <a:off x="841222" y="4005040"/>
            <a:ext cx="5400375" cy="581057"/>
          </a:xfrm>
          <a:prstGeom prst="rect">
            <a:avLst/>
          </a:prstGeom>
          <a:solidFill>
            <a:schemeClr val="bg2"/>
          </a:solidFill>
        </p:spPr>
        <p:txBody>
          <a:bodyPr wrap="square">
            <a:spAutoFit/>
          </a:bodyPr>
          <a:lstStyle/>
          <a:p>
            <a:pPr marL="0" indent="0">
              <a:lnSpc>
                <a:spcPct val="150000"/>
              </a:lnSpc>
              <a:buNone/>
            </a:pPr>
            <a:r>
              <a:rPr lang="zh-CN" altLang="en-US" sz="2400" dirty="0">
                <a:latin typeface="微软雅黑" panose="020B0503020204020204" pitchFamily="34" charset="-122"/>
                <a:ea typeface="微软雅黑" panose="020B0503020204020204" pitchFamily="34" charset="-122"/>
              </a:rPr>
              <a:t>使用</a:t>
            </a:r>
            <a:r>
              <a:rPr lang="zh-CN" altLang="en-US" sz="2400" b="1" dirty="0">
                <a:solidFill>
                  <a:srgbClr val="FF0000"/>
                </a:solidFill>
                <a:latin typeface="微软雅黑" panose="020B0503020204020204" pitchFamily="34" charset="-122"/>
                <a:ea typeface="微软雅黑" panose="020B0503020204020204" pitchFamily="34" charset="-122"/>
              </a:rPr>
              <a:t>id</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函数</a:t>
            </a:r>
            <a:r>
              <a:rPr lang="zh-CN" altLang="en-US" sz="2400" dirty="0">
                <a:latin typeface="微软雅黑" panose="020B0503020204020204" pitchFamily="34" charset="-122"/>
                <a:ea typeface="微软雅黑" panose="020B0503020204020204" pitchFamily="34" charset="-122"/>
              </a:rPr>
              <a:t>可以查看对象的内存地址。</a:t>
            </a:r>
            <a:endParaRPr lang="en-US" altLang="zh-CN" sz="24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8FDA390F-33EC-449B-B087-52721A885410}"/>
              </a:ext>
            </a:extLst>
          </p:cNvPr>
          <p:cNvPicPr>
            <a:picLocks noChangeAspect="1"/>
          </p:cNvPicPr>
          <p:nvPr/>
        </p:nvPicPr>
        <p:blipFill rotWithShape="1">
          <a:blip r:embed="rId3">
            <a:extLst>
              <a:ext uri="{28A0092B-C50C-407E-A947-70E740481C1C}">
                <a14:useLocalDpi xmlns:a14="http://schemas.microsoft.com/office/drawing/2010/main" val="0"/>
              </a:ext>
            </a:extLst>
          </a:blip>
          <a:srcRect l="22835" t="26056" r="24870" b="21648"/>
          <a:stretch/>
        </p:blipFill>
        <p:spPr>
          <a:xfrm>
            <a:off x="625207" y="914828"/>
            <a:ext cx="572304" cy="572304"/>
          </a:xfrm>
          <a:prstGeom prst="rect">
            <a:avLst/>
          </a:prstGeom>
        </p:spPr>
      </p:pic>
    </p:spTree>
    <p:extLst>
      <p:ext uri="{BB962C8B-B14F-4D97-AF65-F5344CB8AC3E}">
        <p14:creationId xmlns:p14="http://schemas.microsoft.com/office/powerpoint/2010/main" val="35243097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zh-CN" altLang="en-US" sz="2800" b="1" dirty="0">
                <a:latin typeface="微软雅黑" panose="020B0503020204020204" pitchFamily="34" charset="-122"/>
                <a:ea typeface="微软雅黑" panose="020B0503020204020204" pitchFamily="34" charset="-122"/>
              </a:rPr>
              <a:t>常量</a:t>
            </a:r>
          </a:p>
        </p:txBody>
      </p:sp>
      <p:sp>
        <p:nvSpPr>
          <p:cNvPr id="9" name="文本框 8">
            <a:extLst>
              <a:ext uri="{FF2B5EF4-FFF2-40B4-BE49-F238E27FC236}">
                <a16:creationId xmlns:a16="http://schemas.microsoft.com/office/drawing/2014/main" id="{7E0967D3-7C33-49BF-9C94-27B2A2F49E5E}"/>
              </a:ext>
            </a:extLst>
          </p:cNvPr>
          <p:cNvSpPr txBox="1"/>
          <p:nvPr/>
        </p:nvSpPr>
        <p:spPr>
          <a:xfrm>
            <a:off x="783773" y="1582340"/>
            <a:ext cx="5732650" cy="3693319"/>
          </a:xfrm>
          <a:prstGeom prst="rect">
            <a:avLst/>
          </a:prstGeom>
          <a:solidFill>
            <a:srgbClr val="FFFFFF"/>
          </a:solidFill>
          <a:ln>
            <a:solidFill>
              <a:schemeClr val="bg2">
                <a:lumMod val="90000"/>
              </a:schemeClr>
            </a:solidFill>
          </a:ln>
        </p:spPr>
        <p:txBody>
          <a:bodyPr wrap="square" rtlCol="0">
            <a:spAutoFit/>
          </a:bodyPr>
          <a:lstStyle/>
          <a:p>
            <a:pPr>
              <a:lnSpc>
                <a:spcPct val="120000"/>
              </a:lnSpc>
            </a:pPr>
            <a:r>
              <a:rPr lang="en-US" altLang="zh-CN" b="1" dirty="0">
                <a:solidFill>
                  <a:schemeClr val="bg1">
                    <a:lumMod val="85000"/>
                  </a:schemeClr>
                </a:solidFill>
                <a:latin typeface="微软雅黑" panose="020B0503020204020204" pitchFamily="34" charset="-122"/>
                <a:ea typeface="微软雅黑" panose="020B0503020204020204" pitchFamily="34" charset="-122"/>
              </a:rPr>
              <a:t>#TempConvert.py</a:t>
            </a:r>
          </a:p>
          <a:p>
            <a:pPr>
              <a:lnSpc>
                <a:spcPct val="120000"/>
              </a:lnSpc>
            </a:pPr>
            <a:r>
              <a:rPr lang="en-US" altLang="zh-CN" dirty="0" err="1">
                <a:solidFill>
                  <a:schemeClr val="accent3">
                    <a:lumMod val="85000"/>
                  </a:schemeClr>
                </a:solidFill>
                <a:latin typeface="微软雅黑" panose="020B0503020204020204" pitchFamily="34" charset="-122"/>
                <a:ea typeface="微软雅黑" panose="020B0503020204020204" pitchFamily="34" charset="-122"/>
              </a:rPr>
              <a:t>val</a:t>
            </a:r>
            <a:r>
              <a:rPr lang="en-US" altLang="zh-CN" dirty="0">
                <a:solidFill>
                  <a:schemeClr val="accent3">
                    <a:lumMod val="85000"/>
                  </a:schemeClr>
                </a:solidFill>
                <a:latin typeface="微软雅黑" panose="020B0503020204020204" pitchFamily="34" charset="-122"/>
                <a:ea typeface="微软雅黑" panose="020B0503020204020204" pitchFamily="34" charset="-122"/>
              </a:rPr>
              <a:t>=</a:t>
            </a:r>
            <a:r>
              <a:rPr lang="en-US" altLang="zh-CN" b="1" dirty="0">
                <a:solidFill>
                  <a:schemeClr val="accent3">
                    <a:lumMod val="85000"/>
                  </a:schemeClr>
                </a:solidFill>
                <a:latin typeface="微软雅黑" panose="020B0503020204020204" pitchFamily="34" charset="-122"/>
                <a:ea typeface="微软雅黑" panose="020B0503020204020204" pitchFamily="34" charset="-122"/>
              </a:rPr>
              <a:t>input</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请输入带温度表示符号的温度值（例如：</a:t>
            </a:r>
            <a:r>
              <a:rPr lang="en-US" altLang="zh-CN" b="1" dirty="0">
                <a:solidFill>
                  <a:srgbClr val="FF0000"/>
                </a:solidFill>
                <a:latin typeface="微软雅黑" panose="020B0503020204020204" pitchFamily="34" charset="-122"/>
                <a:ea typeface="微软雅黑" panose="020B0503020204020204" pitchFamily="34" charset="-122"/>
              </a:rPr>
              <a:t>32C</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a:t>
            </a:r>
            <a:r>
              <a:rPr lang="en-US" altLang="zh-CN" dirty="0">
                <a:solidFill>
                  <a:schemeClr val="accent3">
                    <a:lumMod val="85000"/>
                  </a:schemeClr>
                </a:solidFill>
                <a:latin typeface="微软雅黑" panose="020B0503020204020204" pitchFamily="34" charset="-122"/>
                <a:ea typeface="微软雅黑" panose="020B0503020204020204" pitchFamily="34" charset="-122"/>
              </a:rPr>
              <a:t>)</a:t>
            </a:r>
          </a:p>
          <a:p>
            <a:pPr>
              <a:lnSpc>
                <a:spcPct val="120000"/>
              </a:lnSpc>
            </a:pPr>
            <a:r>
              <a:rPr lang="en-US" altLang="zh-CN" b="1" dirty="0">
                <a:solidFill>
                  <a:schemeClr val="accent3">
                    <a:lumMod val="85000"/>
                  </a:schemeClr>
                </a:solidFill>
                <a:latin typeface="微软雅黑" panose="020B0503020204020204" pitchFamily="34" charset="-122"/>
                <a:ea typeface="微软雅黑" panose="020B0503020204020204" pitchFamily="34" charset="-122"/>
              </a:rPr>
              <a:t>if </a:t>
            </a:r>
            <a:r>
              <a:rPr lang="en-US" altLang="zh-CN" dirty="0" err="1">
                <a:solidFill>
                  <a:schemeClr val="accent3">
                    <a:lumMod val="85000"/>
                  </a:schemeClr>
                </a:solidFill>
                <a:latin typeface="微软雅黑" panose="020B0503020204020204" pitchFamily="34" charset="-122"/>
                <a:ea typeface="微软雅黑" panose="020B0503020204020204" pitchFamily="34" charset="-122"/>
              </a:rPr>
              <a:t>val</a:t>
            </a:r>
            <a:r>
              <a:rPr lang="en-US" altLang="zh-CN" dirty="0">
                <a:solidFill>
                  <a:schemeClr val="accent3">
                    <a:lumMod val="85000"/>
                  </a:schemeClr>
                </a:solidFill>
                <a:latin typeface="微软雅黑" panose="020B0503020204020204" pitchFamily="34" charset="-122"/>
                <a:ea typeface="微软雅黑" panose="020B0503020204020204" pitchFamily="34" charset="-122"/>
              </a:rPr>
              <a:t>[-1] </a:t>
            </a:r>
            <a:r>
              <a:rPr lang="en-US" altLang="zh-CN" b="1" dirty="0">
                <a:solidFill>
                  <a:schemeClr val="accent3">
                    <a:lumMod val="85000"/>
                  </a:schemeClr>
                </a:solidFill>
                <a:latin typeface="微软雅黑" panose="020B0503020204020204" pitchFamily="34" charset="-122"/>
                <a:ea typeface="微软雅黑" panose="020B0503020204020204" pitchFamily="34" charset="-122"/>
              </a:rPr>
              <a:t>in</a:t>
            </a:r>
            <a:r>
              <a:rPr lang="en-US" altLang="zh-CN" dirty="0">
                <a:solidFill>
                  <a:schemeClr val="accent3">
                    <a:lumMod val="85000"/>
                  </a:schemeClr>
                </a:solidFill>
                <a:latin typeface="微软雅黑" panose="020B0503020204020204" pitchFamily="34" charset="-122"/>
                <a:ea typeface="微软雅黑" panose="020B0503020204020204" pitchFamily="34" charset="-122"/>
              </a:rPr>
              <a:t> ['</a:t>
            </a:r>
            <a:r>
              <a:rPr lang="en-US" altLang="zh-CN" dirty="0" err="1">
                <a:solidFill>
                  <a:schemeClr val="accent3">
                    <a:lumMod val="85000"/>
                  </a:schemeClr>
                </a:solidFill>
                <a:latin typeface="微软雅黑" panose="020B0503020204020204" pitchFamily="34" charset="-122"/>
                <a:ea typeface="微软雅黑" panose="020B0503020204020204" pitchFamily="34" charset="-122"/>
              </a:rPr>
              <a:t>C','c</a:t>
            </a:r>
            <a:r>
              <a:rPr lang="en-US" altLang="zh-CN" dirty="0">
                <a:solidFill>
                  <a:schemeClr val="accent3">
                    <a:lumMod val="85000"/>
                  </a:schemeClr>
                </a:solidFill>
                <a:latin typeface="微软雅黑" panose="020B0503020204020204" pitchFamily="34" charset="-122"/>
                <a:ea typeface="微软雅黑" panose="020B0503020204020204" pitchFamily="34" charset="-122"/>
              </a:rPr>
              <a:t>']</a:t>
            </a:r>
            <a:r>
              <a:rPr lang="en-US" altLang="zh-CN" b="1" dirty="0">
                <a:solidFill>
                  <a:schemeClr val="accent3">
                    <a:lumMod val="85000"/>
                  </a:schemeClr>
                </a:solidFill>
                <a:latin typeface="微软雅黑" panose="020B0503020204020204" pitchFamily="34" charset="-122"/>
                <a:ea typeface="微软雅黑" panose="020B0503020204020204" pitchFamily="34" charset="-122"/>
              </a:rPr>
              <a:t>:</a:t>
            </a:r>
          </a:p>
          <a:p>
            <a:pPr>
              <a:lnSpc>
                <a:spcPct val="120000"/>
              </a:lnSpc>
            </a:pPr>
            <a:r>
              <a:rPr lang="en-US" altLang="zh-CN" dirty="0">
                <a:solidFill>
                  <a:schemeClr val="accent3">
                    <a:lumMod val="85000"/>
                  </a:schemeClr>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f=</a:t>
            </a:r>
            <a:r>
              <a:rPr lang="en-US" altLang="zh-CN" b="1" dirty="0">
                <a:solidFill>
                  <a:srgbClr val="FF0000"/>
                </a:solidFill>
                <a:latin typeface="微软雅黑" panose="020B0503020204020204" pitchFamily="34" charset="-122"/>
                <a:ea typeface="微软雅黑" panose="020B0503020204020204" pitchFamily="34" charset="-122"/>
              </a:rPr>
              <a:t>1.8</a:t>
            </a:r>
            <a:r>
              <a:rPr lang="en-US" altLang="zh-CN" dirty="0">
                <a:latin typeface="微软雅黑" panose="020B0503020204020204" pitchFamily="34" charset="-122"/>
                <a:ea typeface="微软雅黑" panose="020B0503020204020204" pitchFamily="34" charset="-122"/>
              </a:rPr>
              <a:t>*float(</a:t>
            </a:r>
            <a:r>
              <a:rPr lang="en-US" altLang="zh-CN" dirty="0" err="1">
                <a:latin typeface="微软雅黑" panose="020B0503020204020204" pitchFamily="34" charset="-122"/>
                <a:ea typeface="微软雅黑" panose="020B0503020204020204" pitchFamily="34" charset="-122"/>
              </a:rPr>
              <a:t>val</a:t>
            </a:r>
            <a:r>
              <a:rPr lang="en-US" altLang="zh-CN" dirty="0">
                <a:latin typeface="微软雅黑" panose="020B0503020204020204" pitchFamily="34" charset="-122"/>
                <a:ea typeface="微软雅黑" panose="020B0503020204020204" pitchFamily="34" charset="-122"/>
              </a:rPr>
              <a:t>[0:-1])+</a:t>
            </a:r>
            <a:r>
              <a:rPr lang="en-US" altLang="zh-CN" b="1" dirty="0">
                <a:solidFill>
                  <a:srgbClr val="FF0000"/>
                </a:solidFill>
                <a:latin typeface="微软雅黑" panose="020B0503020204020204" pitchFamily="34" charset="-122"/>
                <a:ea typeface="微软雅黑" panose="020B0503020204020204" pitchFamily="34" charset="-122"/>
              </a:rPr>
              <a:t>32</a:t>
            </a:r>
          </a:p>
          <a:p>
            <a:pPr>
              <a:lnSpc>
                <a:spcPct val="120000"/>
              </a:lnSpc>
            </a:pPr>
            <a:r>
              <a:rPr lang="en-US" altLang="zh-CN" dirty="0">
                <a:solidFill>
                  <a:schemeClr val="accent3">
                    <a:lumMod val="85000"/>
                  </a:schemeClr>
                </a:solidFill>
                <a:latin typeface="微软雅黑" panose="020B0503020204020204" pitchFamily="34" charset="-122"/>
                <a:ea typeface="微软雅黑" panose="020B0503020204020204" pitchFamily="34" charset="-122"/>
              </a:rPr>
              <a:t>    </a:t>
            </a:r>
            <a:r>
              <a:rPr lang="en-US" altLang="zh-CN" b="1" dirty="0">
                <a:solidFill>
                  <a:schemeClr val="accent3">
                    <a:lumMod val="85000"/>
                  </a:schemeClr>
                </a:solidFill>
                <a:latin typeface="微软雅黑" panose="020B0503020204020204" pitchFamily="34" charset="-122"/>
                <a:ea typeface="微软雅黑" panose="020B0503020204020204" pitchFamily="34" charset="-122"/>
              </a:rPr>
              <a:t>print</a:t>
            </a:r>
            <a:r>
              <a:rPr lang="en-US" altLang="zh-CN" dirty="0">
                <a:solidFill>
                  <a:schemeClr val="accent3">
                    <a:lumMod val="85000"/>
                  </a:schemeClr>
                </a:solidFill>
                <a:latin typeface="微软雅黑" panose="020B0503020204020204" pitchFamily="34" charset="-122"/>
                <a:ea typeface="微软雅黑" panose="020B0503020204020204" pitchFamily="34" charset="-122"/>
              </a:rPr>
              <a:t>("</a:t>
            </a:r>
            <a:r>
              <a:rPr lang="zh-CN" altLang="en-US" dirty="0">
                <a:solidFill>
                  <a:schemeClr val="accent3">
                    <a:lumMod val="85000"/>
                  </a:schemeClr>
                </a:solidFill>
                <a:latin typeface="微软雅黑" panose="020B0503020204020204" pitchFamily="34" charset="-122"/>
                <a:ea typeface="微软雅黑" panose="020B0503020204020204" pitchFamily="34" charset="-122"/>
              </a:rPr>
              <a:t>转换后的温度为：</a:t>
            </a:r>
            <a:r>
              <a:rPr lang="en-US" altLang="zh-CN" dirty="0">
                <a:solidFill>
                  <a:schemeClr val="accent3">
                    <a:lumMod val="85000"/>
                  </a:schemeClr>
                </a:solidFill>
                <a:latin typeface="微软雅黑" panose="020B0503020204020204" pitchFamily="34" charset="-122"/>
                <a:ea typeface="微软雅黑" panose="020B0503020204020204" pitchFamily="34" charset="-122"/>
              </a:rPr>
              <a:t>%.2fF"%f)</a:t>
            </a:r>
          </a:p>
          <a:p>
            <a:pPr>
              <a:lnSpc>
                <a:spcPct val="120000"/>
              </a:lnSpc>
            </a:pPr>
            <a:r>
              <a:rPr lang="en-US" altLang="zh-CN" b="1" dirty="0" err="1">
                <a:solidFill>
                  <a:schemeClr val="accent3">
                    <a:lumMod val="85000"/>
                  </a:schemeClr>
                </a:solidFill>
                <a:latin typeface="微软雅黑" panose="020B0503020204020204" pitchFamily="34" charset="-122"/>
                <a:ea typeface="微软雅黑" panose="020B0503020204020204" pitchFamily="34" charset="-122"/>
              </a:rPr>
              <a:t>elif</a:t>
            </a:r>
            <a:r>
              <a:rPr lang="en-US" altLang="zh-CN" dirty="0">
                <a:solidFill>
                  <a:schemeClr val="accent3">
                    <a:lumMod val="85000"/>
                  </a:schemeClr>
                </a:solidFill>
                <a:latin typeface="微软雅黑" panose="020B0503020204020204" pitchFamily="34" charset="-122"/>
                <a:ea typeface="微软雅黑" panose="020B0503020204020204" pitchFamily="34" charset="-122"/>
              </a:rPr>
              <a:t> </a:t>
            </a:r>
            <a:r>
              <a:rPr lang="en-US" altLang="zh-CN" dirty="0" err="1">
                <a:solidFill>
                  <a:schemeClr val="accent3">
                    <a:lumMod val="85000"/>
                  </a:schemeClr>
                </a:solidFill>
                <a:latin typeface="微软雅黑" panose="020B0503020204020204" pitchFamily="34" charset="-122"/>
                <a:ea typeface="微软雅黑" panose="020B0503020204020204" pitchFamily="34" charset="-122"/>
              </a:rPr>
              <a:t>val</a:t>
            </a:r>
            <a:r>
              <a:rPr lang="en-US" altLang="zh-CN" dirty="0">
                <a:solidFill>
                  <a:schemeClr val="accent3">
                    <a:lumMod val="85000"/>
                  </a:schemeClr>
                </a:solidFill>
                <a:latin typeface="微软雅黑" panose="020B0503020204020204" pitchFamily="34" charset="-122"/>
                <a:ea typeface="微软雅黑" panose="020B0503020204020204" pitchFamily="34" charset="-122"/>
              </a:rPr>
              <a:t>[-1] </a:t>
            </a:r>
            <a:r>
              <a:rPr lang="en-US" altLang="zh-CN" b="1" dirty="0">
                <a:solidFill>
                  <a:schemeClr val="accent3">
                    <a:lumMod val="85000"/>
                  </a:schemeClr>
                </a:solidFill>
                <a:latin typeface="微软雅黑" panose="020B0503020204020204" pitchFamily="34" charset="-122"/>
                <a:ea typeface="微软雅黑" panose="020B0503020204020204" pitchFamily="34" charset="-122"/>
              </a:rPr>
              <a:t>in </a:t>
            </a:r>
            <a:r>
              <a:rPr lang="en-US" altLang="zh-CN" dirty="0">
                <a:solidFill>
                  <a:schemeClr val="accent3">
                    <a:lumMod val="85000"/>
                  </a:schemeClr>
                </a:solidFill>
                <a:latin typeface="微软雅黑" panose="020B0503020204020204" pitchFamily="34" charset="-122"/>
                <a:ea typeface="微软雅黑" panose="020B0503020204020204" pitchFamily="34" charset="-122"/>
              </a:rPr>
              <a:t>['</a:t>
            </a:r>
            <a:r>
              <a:rPr lang="en-US" altLang="zh-CN" dirty="0" err="1">
                <a:solidFill>
                  <a:schemeClr val="accent3">
                    <a:lumMod val="85000"/>
                  </a:schemeClr>
                </a:solidFill>
                <a:latin typeface="微软雅黑" panose="020B0503020204020204" pitchFamily="34" charset="-122"/>
                <a:ea typeface="微软雅黑" panose="020B0503020204020204" pitchFamily="34" charset="-122"/>
              </a:rPr>
              <a:t>F','f</a:t>
            </a:r>
            <a:r>
              <a:rPr lang="en-US" altLang="zh-CN" dirty="0">
                <a:solidFill>
                  <a:schemeClr val="accent3">
                    <a:lumMod val="85000"/>
                  </a:schemeClr>
                </a:solidFill>
                <a:latin typeface="微软雅黑" panose="020B0503020204020204" pitchFamily="34" charset="-122"/>
                <a:ea typeface="微软雅黑" panose="020B0503020204020204" pitchFamily="34" charset="-122"/>
              </a:rPr>
              <a:t>']</a:t>
            </a:r>
            <a:r>
              <a:rPr lang="en-US" altLang="zh-CN" b="1" dirty="0">
                <a:solidFill>
                  <a:schemeClr val="accent3">
                    <a:lumMod val="85000"/>
                  </a:schemeClr>
                </a:solidFill>
                <a:latin typeface="微软雅黑" panose="020B0503020204020204" pitchFamily="34" charset="-122"/>
                <a:ea typeface="微软雅黑" panose="020B0503020204020204" pitchFamily="34" charset="-122"/>
              </a:rPr>
              <a:t>:</a:t>
            </a:r>
          </a:p>
          <a:p>
            <a:pPr>
              <a:lnSpc>
                <a:spcPct val="120000"/>
              </a:lnSpc>
            </a:pPr>
            <a:r>
              <a:rPr lang="en-US" altLang="zh-CN" dirty="0">
                <a:latin typeface="微软雅黑" panose="020B0503020204020204" pitchFamily="34" charset="-122"/>
                <a:ea typeface="微软雅黑" panose="020B0503020204020204" pitchFamily="34" charset="-122"/>
              </a:rPr>
              <a:t>    c=(float(</a:t>
            </a:r>
            <a:r>
              <a:rPr lang="en-US" altLang="zh-CN" dirty="0" err="1">
                <a:latin typeface="微软雅黑" panose="020B0503020204020204" pitchFamily="34" charset="-122"/>
                <a:ea typeface="微软雅黑" panose="020B0503020204020204" pitchFamily="34" charset="-122"/>
              </a:rPr>
              <a:t>val</a:t>
            </a:r>
            <a:r>
              <a:rPr lang="en-US" altLang="zh-CN" dirty="0">
                <a:latin typeface="微软雅黑" panose="020B0503020204020204" pitchFamily="34" charset="-122"/>
                <a:ea typeface="微软雅黑" panose="020B0503020204020204" pitchFamily="34" charset="-122"/>
              </a:rPr>
              <a:t>[0:-1])-</a:t>
            </a:r>
            <a:r>
              <a:rPr lang="en-US" altLang="zh-CN" b="1" dirty="0">
                <a:solidFill>
                  <a:srgbClr val="FF0000"/>
                </a:solidFill>
                <a:latin typeface="微软雅黑" panose="020B0503020204020204" pitchFamily="34" charset="-122"/>
                <a:ea typeface="微软雅黑" panose="020B0503020204020204" pitchFamily="34" charset="-122"/>
              </a:rPr>
              <a:t>32</a:t>
            </a:r>
            <a:r>
              <a:rPr lang="en-US" altLang="zh-CN" dirty="0">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1.8</a:t>
            </a:r>
          </a:p>
          <a:p>
            <a:pPr>
              <a:lnSpc>
                <a:spcPct val="120000"/>
              </a:lnSpc>
            </a:pPr>
            <a:r>
              <a:rPr lang="en-US" altLang="zh-CN" dirty="0">
                <a:solidFill>
                  <a:schemeClr val="accent3">
                    <a:lumMod val="85000"/>
                  </a:schemeClr>
                </a:solidFill>
                <a:latin typeface="微软雅黑" panose="020B0503020204020204" pitchFamily="34" charset="-122"/>
                <a:ea typeface="微软雅黑" panose="020B0503020204020204" pitchFamily="34" charset="-122"/>
              </a:rPr>
              <a:t>    </a:t>
            </a:r>
            <a:r>
              <a:rPr lang="en-US" altLang="zh-CN" b="1" dirty="0">
                <a:solidFill>
                  <a:schemeClr val="accent3">
                    <a:lumMod val="85000"/>
                  </a:schemeClr>
                </a:solidFill>
                <a:latin typeface="微软雅黑" panose="020B0503020204020204" pitchFamily="34" charset="-122"/>
                <a:ea typeface="微软雅黑" panose="020B0503020204020204" pitchFamily="34" charset="-122"/>
              </a:rPr>
              <a:t>print</a:t>
            </a:r>
            <a:r>
              <a:rPr lang="en-US" altLang="zh-CN" dirty="0">
                <a:solidFill>
                  <a:schemeClr val="accent3">
                    <a:lumMod val="85000"/>
                  </a:schemeClr>
                </a:solidFill>
                <a:latin typeface="微软雅黑" panose="020B0503020204020204" pitchFamily="34" charset="-122"/>
                <a:ea typeface="微软雅黑" panose="020B0503020204020204" pitchFamily="34" charset="-122"/>
              </a:rPr>
              <a:t>("</a:t>
            </a:r>
            <a:r>
              <a:rPr lang="zh-CN" altLang="en-US" dirty="0">
                <a:solidFill>
                  <a:schemeClr val="accent3">
                    <a:lumMod val="85000"/>
                  </a:schemeClr>
                </a:solidFill>
                <a:latin typeface="微软雅黑" panose="020B0503020204020204" pitchFamily="34" charset="-122"/>
                <a:ea typeface="微软雅黑" panose="020B0503020204020204" pitchFamily="34" charset="-122"/>
              </a:rPr>
              <a:t>转换后的温度为：</a:t>
            </a:r>
            <a:r>
              <a:rPr lang="en-US" altLang="zh-CN" dirty="0">
                <a:solidFill>
                  <a:schemeClr val="accent3">
                    <a:lumMod val="85000"/>
                  </a:schemeClr>
                </a:solidFill>
                <a:latin typeface="微软雅黑" panose="020B0503020204020204" pitchFamily="34" charset="-122"/>
                <a:ea typeface="微软雅黑" panose="020B0503020204020204" pitchFamily="34" charset="-122"/>
              </a:rPr>
              <a:t>%.2fC"%c)</a:t>
            </a:r>
          </a:p>
          <a:p>
            <a:pPr>
              <a:lnSpc>
                <a:spcPct val="120000"/>
              </a:lnSpc>
            </a:pPr>
            <a:r>
              <a:rPr lang="en-US" altLang="zh-CN" b="1" dirty="0">
                <a:solidFill>
                  <a:schemeClr val="accent3">
                    <a:lumMod val="85000"/>
                  </a:schemeClr>
                </a:solidFill>
                <a:latin typeface="微软雅黑" panose="020B0503020204020204" pitchFamily="34" charset="-122"/>
                <a:ea typeface="微软雅黑" panose="020B0503020204020204" pitchFamily="34" charset="-122"/>
              </a:rPr>
              <a:t>else:</a:t>
            </a:r>
          </a:p>
          <a:p>
            <a:pPr>
              <a:lnSpc>
                <a:spcPct val="120000"/>
              </a:lnSpc>
            </a:pPr>
            <a:r>
              <a:rPr lang="en-US" altLang="zh-CN" dirty="0">
                <a:solidFill>
                  <a:schemeClr val="accent3">
                    <a:lumMod val="85000"/>
                  </a:schemeClr>
                </a:solidFill>
                <a:latin typeface="微软雅黑" panose="020B0503020204020204" pitchFamily="34" charset="-122"/>
                <a:ea typeface="微软雅黑" panose="020B0503020204020204" pitchFamily="34" charset="-122"/>
              </a:rPr>
              <a:t>    </a:t>
            </a:r>
            <a:r>
              <a:rPr lang="en-US" altLang="zh-CN" b="1" dirty="0">
                <a:solidFill>
                  <a:schemeClr val="accent3">
                    <a:lumMod val="85000"/>
                  </a:schemeClr>
                </a:solidFill>
                <a:latin typeface="微软雅黑" panose="020B0503020204020204" pitchFamily="34" charset="-122"/>
                <a:ea typeface="微软雅黑" panose="020B0503020204020204" pitchFamily="34" charset="-122"/>
              </a:rPr>
              <a:t>print</a:t>
            </a:r>
            <a:r>
              <a:rPr lang="en-US" altLang="zh-CN" dirty="0">
                <a:solidFill>
                  <a:schemeClr val="accent3">
                    <a:lumMod val="85000"/>
                  </a:schemeClr>
                </a:solidFill>
                <a:latin typeface="微软雅黑" panose="020B0503020204020204" pitchFamily="34" charset="-122"/>
                <a:ea typeface="微软雅黑" panose="020B0503020204020204" pitchFamily="34" charset="-122"/>
              </a:rPr>
              <a:t>("</a:t>
            </a:r>
            <a:r>
              <a:rPr lang="zh-CN" altLang="en-US" dirty="0">
                <a:solidFill>
                  <a:schemeClr val="accent3">
                    <a:lumMod val="85000"/>
                  </a:schemeClr>
                </a:solidFill>
                <a:latin typeface="微软雅黑" panose="020B0503020204020204" pitchFamily="34" charset="-122"/>
                <a:ea typeface="微软雅黑" panose="020B0503020204020204" pitchFamily="34" charset="-122"/>
              </a:rPr>
              <a:t>输入有误</a:t>
            </a:r>
            <a:r>
              <a:rPr lang="en-US" altLang="zh-CN" dirty="0">
                <a:solidFill>
                  <a:schemeClr val="accent3">
                    <a:lumMod val="85000"/>
                  </a:schemeClr>
                </a:solidFill>
                <a:latin typeface="微软雅黑" panose="020B0503020204020204" pitchFamily="34" charset="-122"/>
                <a:ea typeface="微软雅黑" panose="020B0503020204020204" pitchFamily="34" charset="-122"/>
              </a:rPr>
              <a:t>")</a:t>
            </a:r>
            <a:endParaRPr lang="zh-CN" altLang="en-US" dirty="0">
              <a:solidFill>
                <a:schemeClr val="accent3">
                  <a:lumMod val="85000"/>
                </a:scheme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606D7A8E-FA38-4717-B2BB-91B5D43DDC44}"/>
              </a:ext>
            </a:extLst>
          </p:cNvPr>
          <p:cNvSpPr txBox="1"/>
          <p:nvPr/>
        </p:nvSpPr>
        <p:spPr>
          <a:xfrm>
            <a:off x="6516422" y="1582340"/>
            <a:ext cx="5002644" cy="3477362"/>
          </a:xfrm>
          <a:prstGeom prst="rect">
            <a:avLst/>
          </a:prstGeom>
          <a:solidFill>
            <a:schemeClr val="bg1"/>
          </a:solidFill>
          <a:ln>
            <a:solidFill>
              <a:schemeClr val="bg2">
                <a:lumMod val="90000"/>
              </a:schemeClr>
            </a:solidFill>
          </a:ln>
        </p:spPr>
        <p:style>
          <a:lnRef idx="0">
            <a:scrgbClr r="0" g="0" b="0"/>
          </a:lnRef>
          <a:fillRef idx="1003">
            <a:schemeClr val="lt2"/>
          </a:fillRef>
          <a:effectRef idx="0">
            <a:scrgbClr r="0" g="0" b="0"/>
          </a:effectRef>
          <a:fontRef idx="major"/>
        </p:style>
        <p:txBody>
          <a:bodyPr wrap="square" rtlCol="0">
            <a:spAutoFit/>
          </a:bodyPr>
          <a:lstStyle/>
          <a:p>
            <a:pPr>
              <a:lnSpc>
                <a:spcPct val="160000"/>
              </a:lnSpc>
            </a:pP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 Compute Area.py</a:t>
            </a:r>
            <a:br>
              <a:rPr lang="en-US" altLang="zh-CN" sz="2000" b="1" dirty="0">
                <a:solidFill>
                  <a:schemeClr val="bg1">
                    <a:lumMod val="85000"/>
                  </a:schemeClr>
                </a:solidFill>
                <a:latin typeface="微软雅黑" panose="020B0503020204020204" pitchFamily="34" charset="-122"/>
                <a:ea typeface="微软雅黑" panose="020B0503020204020204" pitchFamily="34" charset="-122"/>
              </a:rPr>
            </a:br>
            <a:r>
              <a:rPr lang="en-US" altLang="zh-CN" sz="2000" b="1" dirty="0">
                <a:solidFill>
                  <a:schemeClr val="bg1">
                    <a:lumMod val="85000"/>
                  </a:schemeClr>
                </a:solidFill>
                <a:latin typeface="微软雅黑" panose="020B0503020204020204" pitchFamily="34" charset="-122"/>
                <a:ea typeface="微软雅黑" panose="020B0503020204020204" pitchFamily="34" charset="-122"/>
              </a:rPr>
              <a:t># Assign a value to radius</a:t>
            </a:r>
            <a:br>
              <a:rPr lang="en-US" altLang="zh-CN" sz="2000" dirty="0">
                <a:latin typeface="微软雅黑" panose="020B0503020204020204" pitchFamily="34" charset="-122"/>
                <a:ea typeface="微软雅黑" panose="020B0503020204020204" pitchFamily="34" charset="-122"/>
              </a:rPr>
            </a:br>
            <a:r>
              <a:rPr lang="en-US" altLang="zh-CN" sz="2000" b="1" dirty="0">
                <a:solidFill>
                  <a:srgbClr val="FF0000"/>
                </a:solidFill>
                <a:latin typeface="微软雅黑" panose="020B0503020204020204" pitchFamily="34" charset="-122"/>
                <a:ea typeface="微软雅黑" panose="020B0503020204020204" pitchFamily="34" charset="-122"/>
              </a:rPr>
              <a:t>PI</a:t>
            </a:r>
            <a:r>
              <a:rPr lang="en-US" altLang="zh-CN" sz="2000" dirty="0">
                <a:solidFill>
                  <a:schemeClr val="accent3">
                    <a:lumMod val="85000"/>
                  </a:schemeClr>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3.14159</a:t>
            </a:r>
            <a:br>
              <a:rPr lang="en-US" altLang="zh-CN" sz="2000" dirty="0">
                <a:solidFill>
                  <a:schemeClr val="accent3">
                    <a:lumMod val="85000"/>
                  </a:schemeClr>
                </a:solidFill>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radius=</a:t>
            </a:r>
            <a:r>
              <a:rPr lang="en-US" altLang="zh-CN" sz="2000" dirty="0" err="1">
                <a:latin typeface="微软雅黑" panose="020B0503020204020204" pitchFamily="34" charset="-122"/>
                <a:ea typeface="微软雅黑" panose="020B0503020204020204" pitchFamily="34" charset="-122"/>
              </a:rPr>
              <a:t>eval</a:t>
            </a:r>
            <a:r>
              <a:rPr lang="en-US" altLang="zh-CN" sz="2000" dirty="0">
                <a:latin typeface="微软雅黑" panose="020B0503020204020204" pitchFamily="34" charset="-122"/>
                <a:ea typeface="微软雅黑" panose="020B0503020204020204" pitchFamily="34" charset="-122"/>
              </a:rPr>
              <a:t>(input</a:t>
            </a:r>
            <a:r>
              <a:rPr lang="en-US" altLang="zh-CN" sz="2000" b="1" dirty="0">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a:t>
            </a:r>
            <a:r>
              <a:rPr lang="zh-CN" altLang="zh-CN" sz="2000" b="1" dirty="0">
                <a:solidFill>
                  <a:srgbClr val="FF0000"/>
                </a:solidFill>
                <a:latin typeface="微软雅黑" panose="020B0503020204020204" pitchFamily="34" charset="-122"/>
                <a:ea typeface="微软雅黑" panose="020B0503020204020204" pitchFamily="34" charset="-122"/>
              </a:rPr>
              <a:t>请输入圆的半径：</a:t>
            </a:r>
            <a:r>
              <a:rPr lang="en-US" altLang="zh-CN" sz="2000" b="1" dirty="0">
                <a:solidFill>
                  <a:srgbClr val="FF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br>
              <a:rPr lang="en-US" altLang="zh-CN" sz="2000" dirty="0">
                <a:solidFill>
                  <a:schemeClr val="accent3">
                    <a:lumMod val="85000"/>
                  </a:schemeClr>
                </a:solidFill>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area=radius*radius*</a:t>
            </a:r>
            <a:r>
              <a:rPr lang="en-US" altLang="zh-CN" sz="2000" b="1" dirty="0">
                <a:solidFill>
                  <a:srgbClr val="FF0000"/>
                </a:solidFill>
                <a:latin typeface="微软雅黑" panose="020B0503020204020204" pitchFamily="34" charset="-122"/>
                <a:ea typeface="微软雅黑" panose="020B0503020204020204" pitchFamily="34" charset="-122"/>
              </a:rPr>
              <a:t>PI</a:t>
            </a:r>
            <a:br>
              <a:rPr lang="en-US" altLang="zh-CN" sz="2000" dirty="0">
                <a:solidFill>
                  <a:schemeClr val="accent3">
                    <a:lumMod val="85000"/>
                  </a:schemeClr>
                </a:solidFill>
                <a:latin typeface="微软雅黑" panose="020B0503020204020204" pitchFamily="34" charset="-122"/>
                <a:ea typeface="微软雅黑" panose="020B0503020204020204" pitchFamily="34" charset="-122"/>
              </a:rPr>
            </a:br>
            <a:r>
              <a:rPr lang="en-US" altLang="zh-CN" sz="2000" dirty="0">
                <a:solidFill>
                  <a:schemeClr val="accent3">
                    <a:lumMod val="85000"/>
                  </a:schemeClr>
                </a:solidFill>
                <a:latin typeface="微软雅黑" panose="020B0503020204020204" pitchFamily="34" charset="-122"/>
                <a:ea typeface="微软雅黑" panose="020B0503020204020204" pitchFamily="34" charset="-122"/>
              </a:rPr>
              <a:t>print</a:t>
            </a:r>
            <a:r>
              <a:rPr lang="en-US" altLang="zh-CN" sz="2000" dirty="0">
                <a:solidFill>
                  <a:schemeClr val="bg1">
                    <a:lumMod val="85000"/>
                  </a:schemeClr>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zh-CN" sz="2000" dirty="0">
                <a:solidFill>
                  <a:srgbClr val="FF0000"/>
                </a:solidFill>
                <a:latin typeface="微软雅黑" panose="020B0503020204020204" pitchFamily="34" charset="-122"/>
                <a:ea typeface="微软雅黑" panose="020B0503020204020204" pitchFamily="34" charset="-122"/>
              </a:rPr>
              <a:t>半径为</a:t>
            </a:r>
            <a:r>
              <a:rPr lang="en-US" altLang="zh-CN" sz="2000" dirty="0">
                <a:solidFill>
                  <a:srgbClr val="FF0000"/>
                </a:solidFill>
                <a:latin typeface="微软雅黑" panose="020B0503020204020204" pitchFamily="34" charset="-122"/>
                <a:ea typeface="微软雅黑" panose="020B0503020204020204" pitchFamily="34" charset="-122"/>
              </a:rPr>
              <a:t>%d</a:t>
            </a:r>
            <a:r>
              <a:rPr lang="zh-CN" altLang="zh-CN" sz="2000" dirty="0">
                <a:solidFill>
                  <a:srgbClr val="FF0000"/>
                </a:solidFill>
                <a:latin typeface="微软雅黑" panose="020B0503020204020204" pitchFamily="34" charset="-122"/>
                <a:ea typeface="微软雅黑" panose="020B0503020204020204" pitchFamily="34" charset="-122"/>
              </a:rPr>
              <a:t>的圆的面积是：</a:t>
            </a:r>
            <a:r>
              <a:rPr lang="en-US" altLang="zh-CN" sz="2000" dirty="0">
                <a:solidFill>
                  <a:schemeClr val="accent3">
                    <a:lumMod val="85000"/>
                  </a:schemeClr>
                </a:solidFill>
                <a:latin typeface="微软雅黑" panose="020B0503020204020204" pitchFamily="34" charset="-122"/>
                <a:ea typeface="微软雅黑" panose="020B0503020204020204" pitchFamily="34" charset="-122"/>
              </a:rPr>
              <a:t>%.2f"%(</a:t>
            </a:r>
            <a:r>
              <a:rPr lang="en-US" altLang="zh-CN" sz="2000" dirty="0" err="1">
                <a:solidFill>
                  <a:schemeClr val="accent3">
                    <a:lumMod val="85000"/>
                  </a:schemeClr>
                </a:solidFill>
                <a:latin typeface="微软雅黑" panose="020B0503020204020204" pitchFamily="34" charset="-122"/>
                <a:ea typeface="微软雅黑" panose="020B0503020204020204" pitchFamily="34" charset="-122"/>
              </a:rPr>
              <a:t>radius,area</a:t>
            </a:r>
            <a:r>
              <a:rPr lang="en-US" altLang="zh-CN" sz="2000" dirty="0">
                <a:solidFill>
                  <a:schemeClr val="accent3">
                    <a:lumMod val="85000"/>
                  </a:schemeClr>
                </a:solidFill>
                <a:latin typeface="微软雅黑" panose="020B0503020204020204" pitchFamily="34" charset="-122"/>
                <a:ea typeface="微软雅黑" panose="020B0503020204020204" pitchFamily="34" charset="-122"/>
              </a:rPr>
              <a:t>))</a:t>
            </a:r>
            <a:endParaRPr lang="en-US" altLang="zh-CN" sz="1600" dirty="0">
              <a:solidFill>
                <a:schemeClr val="accent3">
                  <a:lumMod val="85000"/>
                </a:schemeClr>
              </a:solidFill>
            </a:endParaRPr>
          </a:p>
        </p:txBody>
      </p:sp>
    </p:spTree>
    <p:extLst>
      <p:ext uri="{BB962C8B-B14F-4D97-AF65-F5344CB8AC3E}">
        <p14:creationId xmlns:p14="http://schemas.microsoft.com/office/powerpoint/2010/main" val="905292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12800"/>
            <a:ext cx="12192000" cy="5618956"/>
          </a:xfrm>
          <a:prstGeom prst="rect">
            <a:avLst/>
          </a:prstGeom>
          <a:solidFill>
            <a:srgbClr val="3A41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p>
        </p:txBody>
      </p:sp>
      <p:sp>
        <p:nvSpPr>
          <p:cNvPr id="3" name="矩形 2"/>
          <p:cNvSpPr/>
          <p:nvPr/>
        </p:nvSpPr>
        <p:spPr>
          <a:xfrm>
            <a:off x="1066800" y="603250"/>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endParaRPr>
          </a:p>
        </p:txBody>
      </p:sp>
      <p:sp>
        <p:nvSpPr>
          <p:cNvPr id="4" name="文本框 3"/>
          <p:cNvSpPr txBox="1"/>
          <p:nvPr/>
        </p:nvSpPr>
        <p:spPr>
          <a:xfrm>
            <a:off x="4926466" y="1349375"/>
            <a:ext cx="2339102" cy="523220"/>
          </a:xfrm>
          <a:prstGeom prst="rect">
            <a:avLst/>
          </a:prstGeom>
          <a:noFill/>
        </p:spPr>
        <p:txBody>
          <a:bodyPr wrap="non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solidFill>
                  <a:srgbClr val="FFE401"/>
                </a:solidFill>
                <a:latin typeface="微软雅黑" panose="020B0503020204020204" pitchFamily="34" charset="-122"/>
                <a:ea typeface="微软雅黑" panose="020B0503020204020204" pitchFamily="34" charset="-122"/>
              </a:rPr>
              <a:t>课程主要内容</a:t>
            </a:r>
          </a:p>
        </p:txBody>
      </p:sp>
      <p:cxnSp>
        <p:nvCxnSpPr>
          <p:cNvPr id="6" name="直接连接符 5"/>
          <p:cNvCxnSpPr/>
          <p:nvPr/>
        </p:nvCxnSpPr>
        <p:spPr>
          <a:xfrm>
            <a:off x="106680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2857500" y="603250"/>
            <a:ext cx="144463" cy="209550"/>
          </a:xfrm>
          <a:prstGeom prst="triangle">
            <a:avLst>
              <a:gd name="adj" fmla="val 893"/>
            </a:avLst>
          </a:prstGeom>
          <a:solidFill>
            <a:srgbClr val="E2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a:p>
        </p:txBody>
      </p:sp>
      <p:grpSp>
        <p:nvGrpSpPr>
          <p:cNvPr id="12315" name="组合 58"/>
          <p:cNvGrpSpPr>
            <a:grpSpLocks/>
          </p:cNvGrpSpPr>
          <p:nvPr/>
        </p:nvGrpSpPr>
        <p:grpSpPr bwMode="auto">
          <a:xfrm>
            <a:off x="5969000" y="6470650"/>
            <a:ext cx="254000" cy="254000"/>
            <a:chOff x="6457496" y="4658798"/>
            <a:chExt cx="254000" cy="254000"/>
          </a:xfrm>
        </p:grpSpPr>
        <p:sp>
          <p:nvSpPr>
            <p:cNvPr id="60" name="矩形 59"/>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a:p>
          </p:txBody>
        </p:sp>
        <p:sp>
          <p:nvSpPr>
            <p:cNvPr id="12318"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a:p>
          </p:txBody>
        </p:sp>
      </p:grpSp>
      <p:cxnSp>
        <p:nvCxnSpPr>
          <p:cNvPr id="63" name="直接连接符 62"/>
          <p:cNvCxnSpPr/>
          <p:nvPr/>
        </p:nvCxnSpPr>
        <p:spPr>
          <a:xfrm>
            <a:off x="831215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293757DC-638B-4D0B-A93B-C50F2C7A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37884"/>
            <a:ext cx="2483764" cy="620941"/>
          </a:xfrm>
          <a:prstGeom prst="rect">
            <a:avLst/>
          </a:prstGeom>
        </p:spPr>
      </p:pic>
      <p:pic>
        <p:nvPicPr>
          <p:cNvPr id="40" name="图片 39">
            <a:extLst>
              <a:ext uri="{FF2B5EF4-FFF2-40B4-BE49-F238E27FC236}">
                <a16:creationId xmlns:a16="http://schemas.microsoft.com/office/drawing/2014/main" id="{9A6980A3-308E-4EED-AF50-7DE64EBCF0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161" y="2014427"/>
            <a:ext cx="1619989" cy="945429"/>
          </a:xfrm>
          <a:prstGeom prst="rect">
            <a:avLst/>
          </a:prstGeom>
        </p:spPr>
      </p:pic>
      <p:pic>
        <p:nvPicPr>
          <p:cNvPr id="16" name="图片 15">
            <a:extLst>
              <a:ext uri="{FF2B5EF4-FFF2-40B4-BE49-F238E27FC236}">
                <a16:creationId xmlns:a16="http://schemas.microsoft.com/office/drawing/2014/main" id="{17A684B7-DB07-49FE-9F56-865ACA28AF6E}"/>
              </a:ext>
            </a:extLst>
          </p:cNvPr>
          <p:cNvPicPr>
            <a:picLocks noChangeAspect="1"/>
          </p:cNvPicPr>
          <p:nvPr/>
        </p:nvPicPr>
        <p:blipFill rotWithShape="1">
          <a:blip r:embed="rId5"/>
          <a:srcRect l="15752" t="12983" r="17271" b="13204"/>
          <a:stretch/>
        </p:blipFill>
        <p:spPr>
          <a:xfrm>
            <a:off x="2133599" y="2014427"/>
            <a:ext cx="7578024" cy="4161902"/>
          </a:xfrm>
          <a:prstGeom prst="rect">
            <a:avLst/>
          </a:prstGeom>
        </p:spPr>
      </p:pic>
    </p:spTree>
    <p:extLst>
      <p:ext uri="{BB962C8B-B14F-4D97-AF65-F5344CB8AC3E}">
        <p14:creationId xmlns:p14="http://schemas.microsoft.com/office/powerpoint/2010/main" val="1808233152"/>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zh-CN" altLang="en-US" sz="2800" b="1" dirty="0">
                <a:latin typeface="微软雅黑" panose="020B0503020204020204" pitchFamily="34" charset="-122"/>
                <a:ea typeface="微软雅黑" panose="020B0503020204020204" pitchFamily="34" charset="-122"/>
              </a:rPr>
              <a:t>常量</a:t>
            </a:r>
          </a:p>
        </p:txBody>
      </p:sp>
      <p:sp>
        <p:nvSpPr>
          <p:cNvPr id="5" name="文本框 4">
            <a:extLst>
              <a:ext uri="{FF2B5EF4-FFF2-40B4-BE49-F238E27FC236}">
                <a16:creationId xmlns:a16="http://schemas.microsoft.com/office/drawing/2014/main" id="{3C484AE7-39FD-492D-BA8D-68F645C6EB4B}"/>
              </a:ext>
            </a:extLst>
          </p:cNvPr>
          <p:cNvSpPr txBox="1"/>
          <p:nvPr/>
        </p:nvSpPr>
        <p:spPr>
          <a:xfrm>
            <a:off x="1690722" y="2158567"/>
            <a:ext cx="8841434" cy="375809"/>
          </a:xfrm>
          <a:prstGeom prst="rect">
            <a:avLst/>
          </a:prstGeom>
          <a:solidFill>
            <a:schemeClr val="bg2"/>
          </a:solidFill>
          <a:ln>
            <a:solidFill>
              <a:srgbClr val="FFC000"/>
            </a:solidFill>
          </a:ln>
        </p:spPr>
        <p:txBody>
          <a:bodyPr wrap="square" rtlCol="0">
            <a:spAutoFit/>
          </a:bodyPr>
          <a:lstStyle/>
          <a:p>
            <a:pPr>
              <a:lnSpc>
                <a:spcPct val="11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 定名常量：是一种表示定值的标识符，代表永远不会变的固定数据。</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DEC76F28-BE2F-4DC6-BB6E-13AD06FFB5E8}"/>
              </a:ext>
            </a:extLst>
          </p:cNvPr>
          <p:cNvSpPr txBox="1"/>
          <p:nvPr/>
        </p:nvSpPr>
        <p:spPr>
          <a:xfrm>
            <a:off x="1664696" y="2639983"/>
            <a:ext cx="8893486" cy="787523"/>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Python</a:t>
            </a:r>
            <a:r>
              <a:rPr lang="zh-CN" altLang="en-US" sz="1600" dirty="0">
                <a:latin typeface="微软雅黑" panose="020B0503020204020204" pitchFamily="34" charset="-122"/>
                <a:ea typeface="微软雅黑" panose="020B0503020204020204" pitchFamily="34" charset="-122"/>
              </a:rPr>
              <a:t>中没有命名常量的特殊方法，可以定义一个变量来表示常量，为了区分变量和常量可以用</a:t>
            </a:r>
            <a:r>
              <a:rPr lang="zh-CN" altLang="en-US" sz="1600" b="1" dirty="0">
                <a:solidFill>
                  <a:srgbClr val="FF0000"/>
                </a:solidFill>
                <a:latin typeface="微软雅黑" panose="020B0503020204020204" pitchFamily="34" charset="-122"/>
                <a:ea typeface="微软雅黑" panose="020B0503020204020204" pitchFamily="34" charset="-122"/>
              </a:rPr>
              <a:t>全部是大写字母</a:t>
            </a:r>
            <a:r>
              <a:rPr lang="zh-CN" altLang="en-US" sz="1600" dirty="0">
                <a:latin typeface="微软雅黑" panose="020B0503020204020204" pitchFamily="34" charset="-122"/>
                <a:ea typeface="微软雅黑" panose="020B0503020204020204" pitchFamily="34" charset="-122"/>
              </a:rPr>
              <a:t>来命名常量。</a:t>
            </a:r>
            <a:endParaRPr lang="en-US" altLang="zh-CN" sz="16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579A5363-2E60-4B04-918A-8B3AA0DEBFFC}"/>
              </a:ext>
            </a:extLst>
          </p:cNvPr>
          <p:cNvSpPr txBox="1"/>
          <p:nvPr/>
        </p:nvSpPr>
        <p:spPr>
          <a:xfrm>
            <a:off x="1690721" y="3928268"/>
            <a:ext cx="7560525" cy="1200329"/>
          </a:xfrm>
          <a:prstGeom prst="rect">
            <a:avLst/>
          </a:prstGeom>
          <a:solidFill>
            <a:schemeClr val="bg1"/>
          </a:solidFill>
          <a:ln>
            <a:solidFill>
              <a:srgbClr val="00B0F0"/>
            </a:solidFill>
          </a:ln>
        </p:spPr>
        <p:txBody>
          <a:bodyPr wrap="square" rtlCol="0">
            <a:spAutoFit/>
          </a:bodyPr>
          <a:lstStyle/>
          <a:p>
            <a:r>
              <a:rPr lang="en-US" altLang="zh-CN" dirty="0"/>
              <a:t>radius=20                       </a:t>
            </a:r>
            <a:r>
              <a:rPr lang="en-US" altLang="zh-CN" dirty="0">
                <a:solidFill>
                  <a:srgbClr val="00B0F0"/>
                </a:solidFill>
              </a:rPr>
              <a:t># radius is now 20</a:t>
            </a:r>
          </a:p>
          <a:p>
            <a:r>
              <a:rPr lang="en-US" altLang="zh-CN" b="1" dirty="0">
                <a:solidFill>
                  <a:srgbClr val="FF0000"/>
                </a:solidFill>
              </a:rPr>
              <a:t>PI=3.14159</a:t>
            </a:r>
          </a:p>
          <a:p>
            <a:r>
              <a:rPr lang="en-US" altLang="zh-CN" dirty="0"/>
              <a:t>area=radius * radius *</a:t>
            </a:r>
            <a:r>
              <a:rPr lang="en-US" altLang="zh-CN" b="1" dirty="0">
                <a:solidFill>
                  <a:srgbClr val="FF0000"/>
                </a:solidFill>
              </a:rPr>
              <a:t>PI</a:t>
            </a:r>
            <a:r>
              <a:rPr lang="en-US" altLang="zh-CN" dirty="0"/>
              <a:t> </a:t>
            </a:r>
            <a:r>
              <a:rPr lang="en-US" altLang="zh-CN" dirty="0">
                <a:solidFill>
                  <a:srgbClr val="00B0F0"/>
                </a:solidFill>
              </a:rPr>
              <a:t># Compute area</a:t>
            </a:r>
          </a:p>
          <a:p>
            <a:r>
              <a:rPr lang="en-US" altLang="zh-CN" dirty="0" err="1"/>
              <a:t>circum</a:t>
            </a:r>
            <a:r>
              <a:rPr lang="en-US" altLang="zh-CN" dirty="0"/>
              <a:t>=2*radius*</a:t>
            </a:r>
            <a:r>
              <a:rPr lang="en-US" altLang="zh-CN" b="1" dirty="0">
                <a:solidFill>
                  <a:srgbClr val="FF0000"/>
                </a:solidFill>
              </a:rPr>
              <a:t>PI </a:t>
            </a:r>
            <a:r>
              <a:rPr lang="en-US" altLang="zh-CN" dirty="0"/>
              <a:t>        </a:t>
            </a:r>
            <a:r>
              <a:rPr lang="en-US" altLang="zh-CN" dirty="0">
                <a:solidFill>
                  <a:srgbClr val="00B0F0"/>
                </a:solidFill>
              </a:rPr>
              <a:t># Compute the circumference</a:t>
            </a:r>
          </a:p>
        </p:txBody>
      </p:sp>
      <p:sp>
        <p:nvSpPr>
          <p:cNvPr id="13" name="文本框 12">
            <a:extLst>
              <a:ext uri="{FF2B5EF4-FFF2-40B4-BE49-F238E27FC236}">
                <a16:creationId xmlns:a16="http://schemas.microsoft.com/office/drawing/2014/main" id="{7867AD20-D775-45D3-89AC-1539CACE0AA7}"/>
              </a:ext>
            </a:extLst>
          </p:cNvPr>
          <p:cNvSpPr txBox="1"/>
          <p:nvPr/>
        </p:nvSpPr>
        <p:spPr>
          <a:xfrm>
            <a:off x="1690721" y="3673547"/>
            <a:ext cx="1038169" cy="307777"/>
          </a:xfrm>
          <a:prstGeom prst="rect">
            <a:avLst/>
          </a:prstGeom>
          <a:solidFill>
            <a:srgbClr val="FF0000"/>
          </a:solidFill>
        </p:spPr>
        <p:txBody>
          <a:bodyPr wrap="square" rtlCol="0">
            <a:spAutoFit/>
          </a:bodyPr>
          <a:lstStyle/>
          <a:p>
            <a:r>
              <a:rPr lang="en-US" altLang="zh-CN" sz="1400" b="1" dirty="0">
                <a:solidFill>
                  <a:schemeClr val="bg1"/>
                </a:solidFill>
                <a:latin typeface="微软雅黑" panose="020B0503020204020204" pitchFamily="34" charset="-122"/>
                <a:ea typeface="微软雅黑" panose="020B0503020204020204" pitchFamily="34" charset="-122"/>
              </a:rPr>
              <a:t>Python</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C7F619DA-1097-4BC1-9644-E8FC616E45B9}"/>
              </a:ext>
            </a:extLst>
          </p:cNvPr>
          <p:cNvSpPr txBox="1"/>
          <p:nvPr/>
        </p:nvSpPr>
        <p:spPr>
          <a:xfrm>
            <a:off x="1690722" y="5398109"/>
            <a:ext cx="7560525" cy="861774"/>
          </a:xfrm>
          <a:prstGeom prst="rect">
            <a:avLst/>
          </a:prstGeom>
          <a:noFill/>
          <a:ln>
            <a:noFill/>
          </a:ln>
        </p:spPr>
        <p:txBody>
          <a:bodyPr wrap="square" rtlCol="0">
            <a:spAutoFit/>
          </a:bodyPr>
          <a:lstStyle/>
          <a:p>
            <a:pPr marL="1257300" lvl="2" indent="-342900">
              <a:buAutoNum type="arabicPeriod"/>
            </a:pPr>
            <a:r>
              <a:rPr lang="zh-CN" altLang="en-US" sz="1600" dirty="0">
                <a:latin typeface="微软雅黑" panose="020B0503020204020204" pitchFamily="34" charset="-122"/>
                <a:ea typeface="微软雅黑" panose="020B0503020204020204" pitchFamily="34" charset="-122"/>
              </a:rPr>
              <a:t>不必为了使用一个值多次而重复性输入</a:t>
            </a:r>
            <a:endParaRPr lang="en-US" altLang="zh-CN" sz="1600" dirty="0">
              <a:latin typeface="微软雅黑" panose="020B0503020204020204" pitchFamily="34" charset="-122"/>
              <a:ea typeface="微软雅黑" panose="020B0503020204020204" pitchFamily="34" charset="-122"/>
            </a:endParaRPr>
          </a:p>
          <a:p>
            <a:pPr marL="1257300" lvl="2" indent="-342900">
              <a:buAutoNum type="arabicPeriod"/>
            </a:pPr>
            <a:r>
              <a:rPr lang="zh-CN" altLang="en-US" sz="1600" dirty="0">
                <a:latin typeface="微软雅黑" panose="020B0503020204020204" pitchFamily="34" charset="-122"/>
                <a:ea typeface="微软雅黑" panose="020B0503020204020204" pitchFamily="34" charset="-122"/>
              </a:rPr>
              <a:t>如果需要修改常量值，只需要在一处修改</a:t>
            </a:r>
            <a:endParaRPr lang="en-US" altLang="zh-CN" sz="1600" dirty="0">
              <a:latin typeface="微软雅黑" panose="020B0503020204020204" pitchFamily="34" charset="-122"/>
              <a:ea typeface="微软雅黑" panose="020B0503020204020204" pitchFamily="34" charset="-122"/>
            </a:endParaRPr>
          </a:p>
          <a:p>
            <a:pPr marL="1257300" lvl="2" indent="-342900">
              <a:buAutoNum type="arabicPeriod"/>
            </a:pPr>
            <a:r>
              <a:rPr lang="zh-CN" altLang="en-US" sz="1600" dirty="0">
                <a:latin typeface="微软雅黑" panose="020B0503020204020204" pitchFamily="34" charset="-122"/>
                <a:ea typeface="微软雅黑" panose="020B0503020204020204" pitchFamily="34" charset="-122"/>
              </a:rPr>
              <a:t>名字最好易读</a:t>
            </a:r>
          </a:p>
        </p:txBody>
      </p:sp>
      <p:pic>
        <p:nvPicPr>
          <p:cNvPr id="15" name="图片 14">
            <a:extLst>
              <a:ext uri="{FF2B5EF4-FFF2-40B4-BE49-F238E27FC236}">
                <a16:creationId xmlns:a16="http://schemas.microsoft.com/office/drawing/2014/main" id="{CA89E27E-3ED2-4FFE-95E6-368B38EE9B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0550" y="5390259"/>
            <a:ext cx="931180" cy="931180"/>
          </a:xfrm>
          <a:prstGeom prst="rect">
            <a:avLst/>
          </a:prstGeom>
        </p:spPr>
      </p:pic>
      <p:sp>
        <p:nvSpPr>
          <p:cNvPr id="17" name="文本框 16">
            <a:extLst>
              <a:ext uri="{FF2B5EF4-FFF2-40B4-BE49-F238E27FC236}">
                <a16:creationId xmlns:a16="http://schemas.microsoft.com/office/drawing/2014/main" id="{A2151A86-997D-43D4-B6C2-1C54D02F3B91}"/>
              </a:ext>
            </a:extLst>
          </p:cNvPr>
          <p:cNvSpPr txBox="1"/>
          <p:nvPr/>
        </p:nvSpPr>
        <p:spPr>
          <a:xfrm>
            <a:off x="1690722" y="1158807"/>
            <a:ext cx="8841434" cy="375809"/>
          </a:xfrm>
          <a:prstGeom prst="rect">
            <a:avLst/>
          </a:prstGeom>
          <a:solidFill>
            <a:schemeClr val="bg2"/>
          </a:solidFill>
          <a:ln>
            <a:solidFill>
              <a:srgbClr val="FFC000"/>
            </a:solidFill>
          </a:ln>
        </p:spPr>
        <p:txBody>
          <a:bodyPr wrap="square" rtlCol="0">
            <a:spAutoFit/>
          </a:bodyPr>
          <a:lstStyle/>
          <a:p>
            <a:pPr>
              <a:lnSpc>
                <a:spcPct val="11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字面常量：</a:t>
            </a:r>
            <a:r>
              <a:rPr lang="zh-CN" altLang="en-US" b="1" dirty="0">
                <a:latin typeface="微软雅黑" panose="020B0503020204020204" pitchFamily="34" charset="-122"/>
                <a:ea typeface="微软雅黑" panose="020B0503020204020204" pitchFamily="34" charset="-122"/>
              </a:rPr>
              <a:t>程序中值不发生改变的元素。</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5A58F6D1-ED79-43C5-90EB-CB1AAE79FCC9}"/>
              </a:ext>
            </a:extLst>
          </p:cNvPr>
          <p:cNvSpPr txBox="1"/>
          <p:nvPr/>
        </p:nvSpPr>
        <p:spPr>
          <a:xfrm>
            <a:off x="1664696" y="1714406"/>
            <a:ext cx="7704535"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例如：</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1.23,9.23e-3</a:t>
            </a:r>
            <a:r>
              <a:rPr lang="zh-CN" altLang="en-US" sz="1600" dirty="0">
                <a:latin typeface="微软雅黑" panose="020B0503020204020204" pitchFamily="34" charset="-122"/>
                <a:ea typeface="微软雅黑" panose="020B0503020204020204" pitchFamily="34" charset="-122"/>
              </a:rPr>
              <a:t>或者“</a:t>
            </a:r>
            <a:r>
              <a:rPr lang="en-US" altLang="zh-CN" sz="1600" dirty="0">
                <a:latin typeface="微软雅黑" panose="020B0503020204020204" pitchFamily="34" charset="-122"/>
                <a:ea typeface="微软雅黑" panose="020B0503020204020204" pitchFamily="34" charset="-122"/>
              </a:rPr>
              <a:t>This is a string</a:t>
            </a:r>
            <a:r>
              <a:rPr lang="zh-CN" altLang="en-US" sz="1600" dirty="0">
                <a:latin typeface="微软雅黑" panose="020B0503020204020204" pitchFamily="34" charset="-122"/>
                <a:ea typeface="微软雅黑" panose="020B0503020204020204" pitchFamily="34" charset="-122"/>
              </a:rPr>
              <a:t>”。</a:t>
            </a:r>
            <a:endParaRPr lang="zh-CN" altLang="en-US" sz="1400" dirty="0"/>
          </a:p>
        </p:txBody>
      </p:sp>
    </p:spTree>
    <p:extLst>
      <p:ext uri="{BB962C8B-B14F-4D97-AF65-F5344CB8AC3E}">
        <p14:creationId xmlns:p14="http://schemas.microsoft.com/office/powerpoint/2010/main" val="30981296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zh-CN" altLang="en-US" sz="2800" b="1" dirty="0">
                <a:latin typeface="微软雅黑" panose="020B0503020204020204" pitchFamily="34" charset="-122"/>
                <a:ea typeface="微软雅黑" panose="020B0503020204020204" pitchFamily="34" charset="-122"/>
              </a:rPr>
              <a:t>变量</a:t>
            </a:r>
          </a:p>
        </p:txBody>
      </p:sp>
      <p:sp>
        <p:nvSpPr>
          <p:cNvPr id="11" name="文本框 10">
            <a:extLst>
              <a:ext uri="{FF2B5EF4-FFF2-40B4-BE49-F238E27FC236}">
                <a16:creationId xmlns:a16="http://schemas.microsoft.com/office/drawing/2014/main" id="{960E2340-BB90-40BE-AB31-8F22359A2B81}"/>
              </a:ext>
            </a:extLst>
          </p:cNvPr>
          <p:cNvSpPr txBox="1"/>
          <p:nvPr/>
        </p:nvSpPr>
        <p:spPr>
          <a:xfrm>
            <a:off x="936364" y="1613830"/>
            <a:ext cx="5325892" cy="3268202"/>
          </a:xfrm>
          <a:prstGeom prst="rect">
            <a:avLst/>
          </a:prstGeom>
          <a:solidFill>
            <a:schemeClr val="bg1"/>
          </a:solidFill>
          <a:ln>
            <a:solidFill>
              <a:schemeClr val="bg2">
                <a:lumMod val="90000"/>
              </a:schemeClr>
            </a:solidFill>
          </a:ln>
        </p:spPr>
        <p:txBody>
          <a:bodyPr wrap="square" rtlCol="0">
            <a:spAutoFit/>
          </a:bodyPr>
          <a:lstStyle/>
          <a:p>
            <a:r>
              <a:rPr lang="en-US" altLang="zh-CN" sz="1600" b="1" dirty="0">
                <a:solidFill>
                  <a:schemeClr val="bg1">
                    <a:lumMod val="85000"/>
                  </a:schemeClr>
                </a:solidFill>
                <a:latin typeface="微软雅黑" panose="020B0503020204020204" pitchFamily="34" charset="-122"/>
                <a:ea typeface="微软雅黑" panose="020B0503020204020204" pitchFamily="34" charset="-122"/>
              </a:rPr>
              <a:t>#TempConvert.py</a:t>
            </a:r>
          </a:p>
          <a:p>
            <a:pPr>
              <a:lnSpc>
                <a:spcPct val="120000"/>
              </a:lnSpc>
            </a:pPr>
            <a:r>
              <a:rPr lang="en-US" altLang="zh-CN" sz="1600" b="1" dirty="0" err="1">
                <a:solidFill>
                  <a:srgbClr val="FF5050"/>
                </a:solidFill>
                <a:latin typeface="微软雅黑" panose="020B0503020204020204" pitchFamily="34" charset="-122"/>
                <a:ea typeface="微软雅黑" panose="020B0503020204020204" pitchFamily="34" charset="-122"/>
              </a:rPr>
              <a:t>val</a:t>
            </a:r>
            <a:r>
              <a:rPr lang="en-US" altLang="zh-CN" sz="1600" dirty="0">
                <a:solidFill>
                  <a:schemeClr val="accent3">
                    <a:lumMod val="85000"/>
                  </a:schemeClr>
                </a:solidFill>
                <a:latin typeface="微软雅黑" panose="020B0503020204020204" pitchFamily="34" charset="-122"/>
                <a:ea typeface="微软雅黑" panose="020B0503020204020204" pitchFamily="34" charset="-122"/>
              </a:rPr>
              <a:t>=</a:t>
            </a:r>
            <a:r>
              <a:rPr lang="en-US" altLang="zh-CN" sz="1600" b="1" dirty="0">
                <a:solidFill>
                  <a:schemeClr val="accent3">
                    <a:lumMod val="85000"/>
                  </a:schemeClr>
                </a:solidFill>
                <a:latin typeface="微软雅黑" panose="020B0503020204020204" pitchFamily="34" charset="-122"/>
                <a:ea typeface="微软雅黑" panose="020B0503020204020204" pitchFamily="34" charset="-122"/>
              </a:rPr>
              <a:t>input</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a:t>
            </a:r>
            <a:r>
              <a:rPr lang="zh-CN" altLang="en-US" sz="1600" b="1" dirty="0">
                <a:solidFill>
                  <a:schemeClr val="bg1">
                    <a:lumMod val="85000"/>
                  </a:schemeClr>
                </a:solidFill>
                <a:latin typeface="微软雅黑" panose="020B0503020204020204" pitchFamily="34" charset="-122"/>
                <a:ea typeface="微软雅黑" panose="020B0503020204020204" pitchFamily="34" charset="-122"/>
              </a:rPr>
              <a:t>请输入带温度表示符号的温度值（例如：</a:t>
            </a:r>
            <a:r>
              <a:rPr lang="en-US" altLang="zh-CN" sz="1600" b="1" dirty="0">
                <a:solidFill>
                  <a:schemeClr val="bg1">
                    <a:lumMod val="85000"/>
                  </a:schemeClr>
                </a:solidFill>
                <a:latin typeface="微软雅黑" panose="020B0503020204020204" pitchFamily="34" charset="-122"/>
                <a:ea typeface="微软雅黑" panose="020B0503020204020204" pitchFamily="34" charset="-122"/>
              </a:rPr>
              <a:t>32C</a:t>
            </a:r>
            <a:r>
              <a:rPr lang="zh-CN" altLang="en-US" sz="1600" dirty="0">
                <a:solidFill>
                  <a:schemeClr val="bg1">
                    <a:lumMod val="85000"/>
                  </a:schemeClr>
                </a:solidFill>
                <a:latin typeface="微软雅黑" panose="020B0503020204020204" pitchFamily="34" charset="-122"/>
                <a:ea typeface="微软雅黑" panose="020B0503020204020204" pitchFamily="34" charset="-122"/>
              </a:rPr>
              <a:t>）</a:t>
            </a:r>
            <a:r>
              <a:rPr lang="en-US" altLang="zh-CN" sz="1600" b="1" dirty="0">
                <a:solidFill>
                  <a:schemeClr val="bg1">
                    <a:lumMod val="85000"/>
                  </a:schemeClr>
                </a:solidFill>
                <a:latin typeface="微软雅黑" panose="020B0503020204020204" pitchFamily="34" charset="-122"/>
                <a:ea typeface="微软雅黑" panose="020B0503020204020204" pitchFamily="34" charset="-122"/>
              </a:rPr>
              <a:t>:</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a:t>
            </a:r>
          </a:p>
          <a:p>
            <a:pPr>
              <a:lnSpc>
                <a:spcPct val="120000"/>
              </a:lnSpc>
            </a:pPr>
            <a:r>
              <a:rPr lang="en-US" altLang="zh-CN" sz="1600" b="1" dirty="0">
                <a:solidFill>
                  <a:schemeClr val="bg1">
                    <a:lumMod val="85000"/>
                  </a:schemeClr>
                </a:solidFill>
                <a:latin typeface="微软雅黑" panose="020B0503020204020204" pitchFamily="34" charset="-122"/>
                <a:ea typeface="微软雅黑" panose="020B0503020204020204" pitchFamily="34" charset="-122"/>
              </a:rPr>
              <a:t>if </a:t>
            </a:r>
            <a:r>
              <a:rPr lang="en-US" altLang="zh-CN" sz="1600" dirty="0" err="1">
                <a:solidFill>
                  <a:schemeClr val="bg1">
                    <a:lumMod val="85000"/>
                  </a:schemeClr>
                </a:solidFill>
                <a:latin typeface="微软雅黑" panose="020B0503020204020204" pitchFamily="34" charset="-122"/>
                <a:ea typeface="微软雅黑" panose="020B0503020204020204" pitchFamily="34" charset="-122"/>
              </a:rPr>
              <a:t>val</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[-1] </a:t>
            </a:r>
            <a:r>
              <a:rPr lang="en-US" altLang="zh-CN" sz="1600" b="1" dirty="0">
                <a:solidFill>
                  <a:schemeClr val="bg1">
                    <a:lumMod val="85000"/>
                  </a:schemeClr>
                </a:solidFill>
                <a:latin typeface="微软雅黑" panose="020B0503020204020204" pitchFamily="34" charset="-122"/>
                <a:ea typeface="微软雅黑" panose="020B0503020204020204" pitchFamily="34" charset="-122"/>
              </a:rPr>
              <a:t>in</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1600" dirty="0" err="1">
                <a:solidFill>
                  <a:schemeClr val="bg1">
                    <a:lumMod val="85000"/>
                  </a:schemeClr>
                </a:solidFill>
                <a:latin typeface="微软雅黑" panose="020B0503020204020204" pitchFamily="34" charset="-122"/>
                <a:ea typeface="微软雅黑" panose="020B0503020204020204" pitchFamily="34" charset="-122"/>
              </a:rPr>
              <a:t>C','c</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a:t>
            </a:r>
            <a:r>
              <a:rPr lang="en-US" altLang="zh-CN" sz="1600" b="1" dirty="0">
                <a:solidFill>
                  <a:schemeClr val="bg1">
                    <a:lumMod val="85000"/>
                  </a:schemeClr>
                </a:solidFill>
                <a:latin typeface="微软雅黑" panose="020B0503020204020204" pitchFamily="34" charset="-122"/>
                <a:ea typeface="微软雅黑" panose="020B0503020204020204" pitchFamily="34" charset="-122"/>
              </a:rPr>
              <a:t>:</a:t>
            </a:r>
          </a:p>
          <a:p>
            <a:pPr>
              <a:lnSpc>
                <a:spcPct val="120000"/>
              </a:lnSpc>
            </a:pPr>
            <a:r>
              <a:rPr lang="en-US" altLang="zh-CN" sz="16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1600" b="1" dirty="0">
                <a:solidFill>
                  <a:srgbClr val="FF5050"/>
                </a:solidFill>
                <a:latin typeface="微软雅黑" panose="020B0503020204020204" pitchFamily="34" charset="-122"/>
                <a:ea typeface="微软雅黑" panose="020B0503020204020204" pitchFamily="34" charset="-122"/>
              </a:rPr>
              <a:t>f</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a:t>
            </a:r>
            <a:r>
              <a:rPr lang="en-US" altLang="zh-CN" sz="1600" b="1" dirty="0">
                <a:solidFill>
                  <a:schemeClr val="bg1">
                    <a:lumMod val="85000"/>
                  </a:schemeClr>
                </a:solidFill>
                <a:latin typeface="微软雅黑" panose="020B0503020204020204" pitchFamily="34" charset="-122"/>
                <a:ea typeface="微软雅黑" panose="020B0503020204020204" pitchFamily="34" charset="-122"/>
              </a:rPr>
              <a:t>1.8</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*float(</a:t>
            </a:r>
            <a:r>
              <a:rPr lang="en-US" altLang="zh-CN" sz="1600" dirty="0" err="1">
                <a:solidFill>
                  <a:schemeClr val="bg1">
                    <a:lumMod val="85000"/>
                  </a:schemeClr>
                </a:solidFill>
                <a:latin typeface="微软雅黑" panose="020B0503020204020204" pitchFamily="34" charset="-122"/>
                <a:ea typeface="微软雅黑" panose="020B0503020204020204" pitchFamily="34" charset="-122"/>
              </a:rPr>
              <a:t>val</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[0:-1])+</a:t>
            </a:r>
            <a:r>
              <a:rPr lang="en-US" altLang="zh-CN" sz="1600" b="1" dirty="0">
                <a:solidFill>
                  <a:schemeClr val="bg1">
                    <a:lumMod val="85000"/>
                  </a:schemeClr>
                </a:solidFill>
                <a:latin typeface="微软雅黑" panose="020B0503020204020204" pitchFamily="34" charset="-122"/>
                <a:ea typeface="微软雅黑" panose="020B0503020204020204" pitchFamily="34" charset="-122"/>
              </a:rPr>
              <a:t>32</a:t>
            </a:r>
          </a:p>
          <a:p>
            <a:pPr>
              <a:lnSpc>
                <a:spcPct val="120000"/>
              </a:lnSpc>
            </a:pPr>
            <a:r>
              <a:rPr lang="en-US" altLang="zh-CN" sz="16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1600" b="1" dirty="0">
                <a:solidFill>
                  <a:schemeClr val="bg1">
                    <a:lumMod val="85000"/>
                  </a:schemeClr>
                </a:solidFill>
                <a:latin typeface="微软雅黑" panose="020B0503020204020204" pitchFamily="34" charset="-122"/>
                <a:ea typeface="微软雅黑" panose="020B0503020204020204" pitchFamily="34" charset="-122"/>
              </a:rPr>
              <a:t>print</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a:t>
            </a:r>
            <a:r>
              <a:rPr lang="zh-CN" altLang="en-US" sz="1600" dirty="0">
                <a:solidFill>
                  <a:schemeClr val="bg1">
                    <a:lumMod val="85000"/>
                  </a:schemeClr>
                </a:solidFill>
                <a:latin typeface="微软雅黑" panose="020B0503020204020204" pitchFamily="34" charset="-122"/>
                <a:ea typeface="微软雅黑" panose="020B0503020204020204" pitchFamily="34" charset="-122"/>
              </a:rPr>
              <a:t>转换后的温度为：</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%.2fF"%f)</a:t>
            </a:r>
          </a:p>
          <a:p>
            <a:pPr>
              <a:lnSpc>
                <a:spcPct val="120000"/>
              </a:lnSpc>
            </a:pPr>
            <a:r>
              <a:rPr lang="en-US" altLang="zh-CN" sz="1600" b="1" dirty="0" err="1">
                <a:solidFill>
                  <a:schemeClr val="bg1">
                    <a:lumMod val="85000"/>
                  </a:schemeClr>
                </a:solidFill>
                <a:latin typeface="微软雅黑" panose="020B0503020204020204" pitchFamily="34" charset="-122"/>
                <a:ea typeface="微软雅黑" panose="020B0503020204020204" pitchFamily="34" charset="-122"/>
              </a:rPr>
              <a:t>elif</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1600" dirty="0" err="1">
                <a:solidFill>
                  <a:schemeClr val="bg1">
                    <a:lumMod val="85000"/>
                  </a:schemeClr>
                </a:solidFill>
                <a:latin typeface="微软雅黑" panose="020B0503020204020204" pitchFamily="34" charset="-122"/>
                <a:ea typeface="微软雅黑" panose="020B0503020204020204" pitchFamily="34" charset="-122"/>
              </a:rPr>
              <a:t>val</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[-1] </a:t>
            </a:r>
            <a:r>
              <a:rPr lang="en-US" altLang="zh-CN" sz="1600" b="1" dirty="0">
                <a:solidFill>
                  <a:schemeClr val="bg1">
                    <a:lumMod val="85000"/>
                  </a:schemeClr>
                </a:solidFill>
                <a:latin typeface="微软雅黑" panose="020B0503020204020204" pitchFamily="34" charset="-122"/>
                <a:ea typeface="微软雅黑" panose="020B0503020204020204" pitchFamily="34" charset="-122"/>
              </a:rPr>
              <a:t>in </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a:t>
            </a:r>
            <a:r>
              <a:rPr lang="en-US" altLang="zh-CN" sz="1600" dirty="0" err="1">
                <a:solidFill>
                  <a:schemeClr val="bg1">
                    <a:lumMod val="85000"/>
                  </a:schemeClr>
                </a:solidFill>
                <a:latin typeface="微软雅黑" panose="020B0503020204020204" pitchFamily="34" charset="-122"/>
                <a:ea typeface="微软雅黑" panose="020B0503020204020204" pitchFamily="34" charset="-122"/>
              </a:rPr>
              <a:t>F','f</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a:t>
            </a:r>
            <a:r>
              <a:rPr lang="en-US" altLang="zh-CN" sz="1600" b="1" dirty="0">
                <a:solidFill>
                  <a:schemeClr val="bg1">
                    <a:lumMod val="85000"/>
                  </a:schemeClr>
                </a:solidFill>
                <a:latin typeface="微软雅黑" panose="020B0503020204020204" pitchFamily="34" charset="-122"/>
                <a:ea typeface="微软雅黑" panose="020B0503020204020204" pitchFamily="34" charset="-122"/>
              </a:rPr>
              <a:t>:</a:t>
            </a:r>
          </a:p>
          <a:p>
            <a:pPr>
              <a:lnSpc>
                <a:spcPct val="120000"/>
              </a:lnSpc>
            </a:pPr>
            <a:r>
              <a:rPr lang="en-US" altLang="zh-CN" sz="16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1600" b="1" dirty="0">
                <a:solidFill>
                  <a:srgbClr val="FF5050"/>
                </a:solidFill>
                <a:latin typeface="微软雅黑" panose="020B0503020204020204" pitchFamily="34" charset="-122"/>
                <a:ea typeface="微软雅黑" panose="020B0503020204020204" pitchFamily="34" charset="-122"/>
              </a:rPr>
              <a:t>c</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=(float(</a:t>
            </a:r>
            <a:r>
              <a:rPr lang="en-US" altLang="zh-CN" sz="1600" dirty="0" err="1">
                <a:solidFill>
                  <a:schemeClr val="bg1">
                    <a:lumMod val="85000"/>
                  </a:schemeClr>
                </a:solidFill>
                <a:latin typeface="微软雅黑" panose="020B0503020204020204" pitchFamily="34" charset="-122"/>
                <a:ea typeface="微软雅黑" panose="020B0503020204020204" pitchFamily="34" charset="-122"/>
              </a:rPr>
              <a:t>val</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[0:-1])-</a:t>
            </a:r>
            <a:r>
              <a:rPr lang="en-US" altLang="zh-CN" sz="1600" b="1" dirty="0">
                <a:solidFill>
                  <a:schemeClr val="bg1">
                    <a:lumMod val="85000"/>
                  </a:schemeClr>
                </a:solidFill>
                <a:latin typeface="微软雅黑" panose="020B0503020204020204" pitchFamily="34" charset="-122"/>
                <a:ea typeface="微软雅黑" panose="020B0503020204020204" pitchFamily="34" charset="-122"/>
              </a:rPr>
              <a:t>32</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a:t>
            </a:r>
            <a:r>
              <a:rPr lang="en-US" altLang="zh-CN" sz="1600" b="1" dirty="0">
                <a:solidFill>
                  <a:schemeClr val="bg1">
                    <a:lumMod val="85000"/>
                  </a:schemeClr>
                </a:solidFill>
                <a:latin typeface="微软雅黑" panose="020B0503020204020204" pitchFamily="34" charset="-122"/>
                <a:ea typeface="微软雅黑" panose="020B0503020204020204" pitchFamily="34" charset="-122"/>
              </a:rPr>
              <a:t>1.8</a:t>
            </a:r>
          </a:p>
          <a:p>
            <a:pPr>
              <a:lnSpc>
                <a:spcPct val="120000"/>
              </a:lnSpc>
            </a:pPr>
            <a:r>
              <a:rPr lang="en-US" altLang="zh-CN" sz="16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1600" b="1" dirty="0">
                <a:solidFill>
                  <a:schemeClr val="bg1">
                    <a:lumMod val="85000"/>
                  </a:schemeClr>
                </a:solidFill>
                <a:latin typeface="微软雅黑" panose="020B0503020204020204" pitchFamily="34" charset="-122"/>
                <a:ea typeface="微软雅黑" panose="020B0503020204020204" pitchFamily="34" charset="-122"/>
              </a:rPr>
              <a:t>print</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a:t>
            </a:r>
            <a:r>
              <a:rPr lang="zh-CN" altLang="en-US" sz="1600" dirty="0">
                <a:solidFill>
                  <a:schemeClr val="bg1">
                    <a:lumMod val="85000"/>
                  </a:schemeClr>
                </a:solidFill>
                <a:latin typeface="微软雅黑" panose="020B0503020204020204" pitchFamily="34" charset="-122"/>
                <a:ea typeface="微软雅黑" panose="020B0503020204020204" pitchFamily="34" charset="-122"/>
              </a:rPr>
              <a:t>转换后的温度为：</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%.2fC"%c)</a:t>
            </a:r>
          </a:p>
          <a:p>
            <a:pPr>
              <a:lnSpc>
                <a:spcPct val="120000"/>
              </a:lnSpc>
            </a:pPr>
            <a:r>
              <a:rPr lang="en-US" altLang="zh-CN" sz="1600" b="1" dirty="0">
                <a:solidFill>
                  <a:schemeClr val="bg1">
                    <a:lumMod val="85000"/>
                  </a:schemeClr>
                </a:solidFill>
                <a:latin typeface="微软雅黑" panose="020B0503020204020204" pitchFamily="34" charset="-122"/>
                <a:ea typeface="微软雅黑" panose="020B0503020204020204" pitchFamily="34" charset="-122"/>
              </a:rPr>
              <a:t>else:</a:t>
            </a:r>
          </a:p>
          <a:p>
            <a:pPr>
              <a:lnSpc>
                <a:spcPct val="120000"/>
              </a:lnSpc>
            </a:pPr>
            <a:r>
              <a:rPr lang="en-US" altLang="zh-CN" sz="16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1600" b="1" dirty="0">
                <a:solidFill>
                  <a:schemeClr val="bg1">
                    <a:lumMod val="85000"/>
                  </a:schemeClr>
                </a:solidFill>
                <a:latin typeface="微软雅黑" panose="020B0503020204020204" pitchFamily="34" charset="-122"/>
                <a:ea typeface="微软雅黑" panose="020B0503020204020204" pitchFamily="34" charset="-122"/>
              </a:rPr>
              <a:t>print</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a:t>
            </a:r>
            <a:r>
              <a:rPr lang="zh-CN" altLang="en-US" sz="1600" dirty="0">
                <a:solidFill>
                  <a:schemeClr val="bg1">
                    <a:lumMod val="85000"/>
                  </a:schemeClr>
                </a:solidFill>
                <a:latin typeface="微软雅黑" panose="020B0503020204020204" pitchFamily="34" charset="-122"/>
                <a:ea typeface="微软雅黑" panose="020B0503020204020204" pitchFamily="34" charset="-122"/>
              </a:rPr>
              <a:t>输入有误</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7B5EAC40-7290-4ABD-8C17-70DCFF08BE5B}"/>
              </a:ext>
            </a:extLst>
          </p:cNvPr>
          <p:cNvSpPr txBox="1"/>
          <p:nvPr/>
        </p:nvSpPr>
        <p:spPr>
          <a:xfrm>
            <a:off x="6262256" y="1613830"/>
            <a:ext cx="5038270" cy="3216265"/>
          </a:xfrm>
          <a:prstGeom prst="rect">
            <a:avLst/>
          </a:prstGeom>
          <a:solidFill>
            <a:schemeClr val="bg1"/>
          </a:solidFill>
          <a:ln>
            <a:solidFill>
              <a:schemeClr val="bg2">
                <a:lumMod val="90000"/>
              </a:schemeClr>
            </a:solidFill>
          </a:ln>
        </p:spPr>
        <p:style>
          <a:lnRef idx="0">
            <a:scrgbClr r="0" g="0" b="0"/>
          </a:lnRef>
          <a:fillRef idx="1003">
            <a:schemeClr val="lt2"/>
          </a:fillRef>
          <a:effectRef idx="0">
            <a:scrgbClr r="0" g="0" b="0"/>
          </a:effectRef>
          <a:fontRef idx="major"/>
        </p:style>
        <p:txBody>
          <a:bodyPr wrap="square" rtlCol="0">
            <a:spAutoFit/>
          </a:bodyPr>
          <a:lstStyle/>
          <a:p>
            <a:pPr>
              <a:lnSpc>
                <a:spcPct val="150000"/>
              </a:lnSpc>
            </a:pPr>
            <a:r>
              <a:rPr lang="en-US" altLang="zh-CN" b="1" dirty="0">
                <a:solidFill>
                  <a:schemeClr val="bg1">
                    <a:lumMod val="85000"/>
                  </a:schemeClr>
                </a:solidFill>
                <a:latin typeface="微软雅黑" panose="020B0503020204020204" pitchFamily="34" charset="-122"/>
                <a:ea typeface="微软雅黑" panose="020B0503020204020204" pitchFamily="34" charset="-122"/>
              </a:rPr>
              <a:t># Compute Area.py</a:t>
            </a:r>
            <a:br>
              <a:rPr lang="en-US" altLang="zh-CN" b="1" dirty="0">
                <a:solidFill>
                  <a:schemeClr val="bg1">
                    <a:lumMod val="85000"/>
                  </a:schemeClr>
                </a:solidFill>
                <a:latin typeface="微软雅黑" panose="020B0503020204020204" pitchFamily="34" charset="-122"/>
                <a:ea typeface="微软雅黑" panose="020B0503020204020204" pitchFamily="34" charset="-122"/>
              </a:rPr>
            </a:br>
            <a:r>
              <a:rPr lang="en-US" altLang="zh-CN" b="1" dirty="0">
                <a:solidFill>
                  <a:schemeClr val="bg1">
                    <a:lumMod val="85000"/>
                  </a:schemeClr>
                </a:solidFill>
                <a:latin typeface="微软雅黑" panose="020B0503020204020204" pitchFamily="34" charset="-122"/>
                <a:ea typeface="微软雅黑" panose="020B0503020204020204" pitchFamily="34" charset="-122"/>
              </a:rPr>
              <a:t># Assign a value to radius</a:t>
            </a:r>
            <a:br>
              <a:rPr lang="en-US" altLang="zh-CN" dirty="0">
                <a:solidFill>
                  <a:schemeClr val="bg1">
                    <a:lumMod val="85000"/>
                  </a:schemeClr>
                </a:solidFill>
                <a:latin typeface="微软雅黑" panose="020B0503020204020204" pitchFamily="34" charset="-122"/>
                <a:ea typeface="微软雅黑" panose="020B0503020204020204" pitchFamily="34" charset="-122"/>
              </a:rPr>
            </a:br>
            <a:r>
              <a:rPr lang="en-US" altLang="zh-CN" b="1" dirty="0">
                <a:solidFill>
                  <a:schemeClr val="bg1">
                    <a:lumMod val="85000"/>
                  </a:schemeClr>
                </a:solidFill>
                <a:latin typeface="微软雅黑" panose="020B0503020204020204" pitchFamily="34" charset="-122"/>
                <a:ea typeface="微软雅黑" panose="020B0503020204020204" pitchFamily="34" charset="-122"/>
              </a:rPr>
              <a:t>PI</a:t>
            </a:r>
            <a:r>
              <a:rPr lang="en-US" altLang="zh-CN" dirty="0">
                <a:solidFill>
                  <a:schemeClr val="bg1">
                    <a:lumMod val="85000"/>
                  </a:schemeClr>
                </a:solidFill>
                <a:latin typeface="微软雅黑" panose="020B0503020204020204" pitchFamily="34" charset="-122"/>
                <a:ea typeface="微软雅黑" panose="020B0503020204020204" pitchFamily="34" charset="-122"/>
              </a:rPr>
              <a:t>=</a:t>
            </a:r>
            <a:r>
              <a:rPr lang="en-US" altLang="zh-CN" b="1" dirty="0">
                <a:solidFill>
                  <a:schemeClr val="bg1">
                    <a:lumMod val="85000"/>
                  </a:schemeClr>
                </a:solidFill>
                <a:latin typeface="微软雅黑" panose="020B0503020204020204" pitchFamily="34" charset="-122"/>
                <a:ea typeface="微软雅黑" panose="020B0503020204020204" pitchFamily="34" charset="-122"/>
              </a:rPr>
              <a:t>3.14159</a:t>
            </a:r>
            <a:br>
              <a:rPr lang="en-US" altLang="zh-CN" dirty="0">
                <a:solidFill>
                  <a:schemeClr val="bg1">
                    <a:lumMod val="85000"/>
                  </a:schemeClr>
                </a:solidFill>
                <a:latin typeface="微软雅黑" panose="020B0503020204020204" pitchFamily="34" charset="-122"/>
                <a:ea typeface="微软雅黑" panose="020B0503020204020204" pitchFamily="34" charset="-122"/>
              </a:rPr>
            </a:br>
            <a:r>
              <a:rPr lang="en-US" altLang="zh-CN" b="1" dirty="0">
                <a:solidFill>
                  <a:srgbClr val="FF5050"/>
                </a:solidFill>
                <a:latin typeface="微软雅黑" panose="020B0503020204020204" pitchFamily="34" charset="-122"/>
                <a:ea typeface="微软雅黑" panose="020B0503020204020204" pitchFamily="34" charset="-122"/>
              </a:rPr>
              <a:t>radius</a:t>
            </a:r>
            <a:r>
              <a:rPr lang="en-US" altLang="zh-CN" dirty="0">
                <a:solidFill>
                  <a:schemeClr val="bg1">
                    <a:lumMod val="85000"/>
                  </a:schemeClr>
                </a:solidFill>
                <a:latin typeface="微软雅黑" panose="020B0503020204020204" pitchFamily="34" charset="-122"/>
                <a:ea typeface="微软雅黑" panose="020B0503020204020204" pitchFamily="34" charset="-122"/>
              </a:rPr>
              <a:t>=</a:t>
            </a:r>
            <a:r>
              <a:rPr lang="en-US" altLang="zh-CN" dirty="0" err="1">
                <a:solidFill>
                  <a:schemeClr val="bg1">
                    <a:lumMod val="85000"/>
                  </a:schemeClr>
                </a:solidFill>
                <a:latin typeface="微软雅黑" panose="020B0503020204020204" pitchFamily="34" charset="-122"/>
                <a:ea typeface="微软雅黑" panose="020B0503020204020204" pitchFamily="34" charset="-122"/>
              </a:rPr>
              <a:t>eval</a:t>
            </a:r>
            <a:r>
              <a:rPr lang="en-US" altLang="zh-CN" dirty="0">
                <a:solidFill>
                  <a:schemeClr val="bg1">
                    <a:lumMod val="85000"/>
                  </a:schemeClr>
                </a:solidFill>
                <a:latin typeface="微软雅黑" panose="020B0503020204020204" pitchFamily="34" charset="-122"/>
                <a:ea typeface="微软雅黑" panose="020B0503020204020204" pitchFamily="34" charset="-122"/>
              </a:rPr>
              <a:t>(input</a:t>
            </a:r>
            <a:r>
              <a:rPr lang="en-US" altLang="zh-CN" b="1" dirty="0">
                <a:solidFill>
                  <a:schemeClr val="bg1">
                    <a:lumMod val="85000"/>
                  </a:schemeClr>
                </a:solidFill>
                <a:latin typeface="微软雅黑" panose="020B0503020204020204" pitchFamily="34" charset="-122"/>
                <a:ea typeface="微软雅黑" panose="020B0503020204020204" pitchFamily="34" charset="-122"/>
              </a:rPr>
              <a:t>("</a:t>
            </a:r>
            <a:r>
              <a:rPr lang="zh-CN" altLang="zh-CN" b="1" dirty="0">
                <a:solidFill>
                  <a:schemeClr val="bg1">
                    <a:lumMod val="85000"/>
                  </a:schemeClr>
                </a:solidFill>
                <a:latin typeface="微软雅黑" panose="020B0503020204020204" pitchFamily="34" charset="-122"/>
                <a:ea typeface="微软雅黑" panose="020B0503020204020204" pitchFamily="34" charset="-122"/>
              </a:rPr>
              <a:t>请输入圆的半径：</a:t>
            </a:r>
            <a:r>
              <a:rPr lang="en-US" altLang="zh-CN" b="1" dirty="0">
                <a:solidFill>
                  <a:schemeClr val="bg1">
                    <a:lumMod val="85000"/>
                  </a:schemeClr>
                </a:solidFill>
                <a:latin typeface="微软雅黑" panose="020B0503020204020204" pitchFamily="34" charset="-122"/>
                <a:ea typeface="微软雅黑" panose="020B0503020204020204" pitchFamily="34" charset="-122"/>
              </a:rPr>
              <a:t>"</a:t>
            </a:r>
            <a:r>
              <a:rPr lang="en-US" altLang="zh-CN" dirty="0">
                <a:solidFill>
                  <a:schemeClr val="bg1">
                    <a:lumMod val="85000"/>
                  </a:schemeClr>
                </a:solidFill>
                <a:latin typeface="微软雅黑" panose="020B0503020204020204" pitchFamily="34" charset="-122"/>
                <a:ea typeface="微软雅黑" panose="020B0503020204020204" pitchFamily="34" charset="-122"/>
              </a:rPr>
              <a:t>))</a:t>
            </a:r>
            <a:br>
              <a:rPr lang="en-US" altLang="zh-CN" dirty="0">
                <a:solidFill>
                  <a:schemeClr val="bg1">
                    <a:lumMod val="85000"/>
                  </a:schemeClr>
                </a:solidFill>
                <a:latin typeface="微软雅黑" panose="020B0503020204020204" pitchFamily="34" charset="-122"/>
                <a:ea typeface="微软雅黑" panose="020B0503020204020204" pitchFamily="34" charset="-122"/>
              </a:rPr>
            </a:br>
            <a:r>
              <a:rPr lang="en-US" altLang="zh-CN" b="1" dirty="0">
                <a:solidFill>
                  <a:srgbClr val="FF5050"/>
                </a:solidFill>
                <a:latin typeface="微软雅黑" panose="020B0503020204020204" pitchFamily="34" charset="-122"/>
                <a:ea typeface="微软雅黑" panose="020B0503020204020204" pitchFamily="34" charset="-122"/>
              </a:rPr>
              <a:t>area</a:t>
            </a:r>
            <a:r>
              <a:rPr lang="en-US" altLang="zh-CN" dirty="0">
                <a:solidFill>
                  <a:schemeClr val="bg1">
                    <a:lumMod val="85000"/>
                  </a:schemeClr>
                </a:solidFill>
                <a:latin typeface="微软雅黑" panose="020B0503020204020204" pitchFamily="34" charset="-122"/>
                <a:ea typeface="微软雅黑" panose="020B0503020204020204" pitchFamily="34" charset="-122"/>
              </a:rPr>
              <a:t>=radius*radius*</a:t>
            </a:r>
            <a:r>
              <a:rPr lang="en-US" altLang="zh-CN" b="1" dirty="0">
                <a:solidFill>
                  <a:schemeClr val="bg1">
                    <a:lumMod val="85000"/>
                  </a:schemeClr>
                </a:solidFill>
                <a:latin typeface="微软雅黑" panose="020B0503020204020204" pitchFamily="34" charset="-122"/>
                <a:ea typeface="微软雅黑" panose="020B0503020204020204" pitchFamily="34" charset="-122"/>
              </a:rPr>
              <a:t>PI</a:t>
            </a:r>
            <a:br>
              <a:rPr lang="en-US" altLang="zh-CN" dirty="0">
                <a:solidFill>
                  <a:schemeClr val="bg1">
                    <a:lumMod val="85000"/>
                  </a:schemeClr>
                </a:solidFill>
                <a:latin typeface="微软雅黑" panose="020B0503020204020204" pitchFamily="34" charset="-122"/>
                <a:ea typeface="微软雅黑" panose="020B0503020204020204" pitchFamily="34" charset="-122"/>
              </a:rPr>
            </a:br>
            <a:r>
              <a:rPr lang="en-US" altLang="zh-CN" dirty="0">
                <a:solidFill>
                  <a:schemeClr val="bg1">
                    <a:lumMod val="85000"/>
                  </a:schemeClr>
                </a:solidFill>
                <a:latin typeface="微软雅黑" panose="020B0503020204020204" pitchFamily="34" charset="-122"/>
                <a:ea typeface="微软雅黑" panose="020B0503020204020204" pitchFamily="34" charset="-122"/>
              </a:rPr>
              <a:t>print("</a:t>
            </a:r>
            <a:r>
              <a:rPr lang="zh-CN" altLang="zh-CN" dirty="0">
                <a:solidFill>
                  <a:schemeClr val="bg1">
                    <a:lumMod val="85000"/>
                  </a:schemeClr>
                </a:solidFill>
                <a:latin typeface="微软雅黑" panose="020B0503020204020204" pitchFamily="34" charset="-122"/>
                <a:ea typeface="微软雅黑" panose="020B0503020204020204" pitchFamily="34" charset="-122"/>
              </a:rPr>
              <a:t>半径为</a:t>
            </a:r>
            <a:r>
              <a:rPr lang="en-US" altLang="zh-CN" dirty="0">
                <a:solidFill>
                  <a:schemeClr val="bg1">
                    <a:lumMod val="85000"/>
                  </a:schemeClr>
                </a:solidFill>
                <a:latin typeface="微软雅黑" panose="020B0503020204020204" pitchFamily="34" charset="-122"/>
                <a:ea typeface="微软雅黑" panose="020B0503020204020204" pitchFamily="34" charset="-122"/>
              </a:rPr>
              <a:t>%d</a:t>
            </a:r>
            <a:r>
              <a:rPr lang="zh-CN" altLang="zh-CN" dirty="0">
                <a:solidFill>
                  <a:schemeClr val="bg1">
                    <a:lumMod val="85000"/>
                  </a:schemeClr>
                </a:solidFill>
                <a:latin typeface="微软雅黑" panose="020B0503020204020204" pitchFamily="34" charset="-122"/>
                <a:ea typeface="微软雅黑" panose="020B0503020204020204" pitchFamily="34" charset="-122"/>
              </a:rPr>
              <a:t>的圆的面积是：</a:t>
            </a:r>
            <a:r>
              <a:rPr lang="en-US" altLang="zh-CN" dirty="0">
                <a:solidFill>
                  <a:schemeClr val="bg1">
                    <a:lumMod val="85000"/>
                  </a:schemeClr>
                </a:solidFill>
                <a:latin typeface="微软雅黑" panose="020B0503020204020204" pitchFamily="34" charset="-122"/>
                <a:ea typeface="微软雅黑" panose="020B0503020204020204" pitchFamily="34" charset="-122"/>
              </a:rPr>
              <a:t>%.2f"%(</a:t>
            </a:r>
            <a:r>
              <a:rPr lang="en-US" altLang="zh-CN" b="1" dirty="0" err="1">
                <a:solidFill>
                  <a:srgbClr val="FF5050"/>
                </a:solidFill>
                <a:latin typeface="微软雅黑" panose="020B0503020204020204" pitchFamily="34" charset="-122"/>
                <a:ea typeface="微软雅黑" panose="020B0503020204020204" pitchFamily="34" charset="-122"/>
              </a:rPr>
              <a:t>radius,area</a:t>
            </a:r>
            <a:r>
              <a:rPr lang="en-US" altLang="zh-CN" dirty="0">
                <a:solidFill>
                  <a:schemeClr val="bg1">
                    <a:lumMod val="85000"/>
                  </a:schemeClr>
                </a:solidFill>
                <a:latin typeface="微软雅黑" panose="020B0503020204020204" pitchFamily="34" charset="-122"/>
                <a:ea typeface="微软雅黑" panose="020B0503020204020204" pitchFamily="34" charset="-122"/>
              </a:rPr>
              <a:t>))</a:t>
            </a:r>
            <a:endParaRPr lang="zh-CN" altLang="zh-CN" dirty="0">
              <a:solidFill>
                <a:schemeClr val="bg1">
                  <a:lumMod val="85000"/>
                </a:schemeClr>
              </a:solidFill>
              <a:latin typeface="微软雅黑" panose="020B0503020204020204" pitchFamily="34" charset="-122"/>
              <a:ea typeface="微软雅黑" panose="020B0503020204020204" pitchFamily="34" charset="-122"/>
            </a:endParaRPr>
          </a:p>
          <a:p>
            <a:endParaRPr lang="en-US" altLang="zh-CN" sz="1400" dirty="0">
              <a:solidFill>
                <a:schemeClr val="bg1">
                  <a:lumMod val="85000"/>
                </a:schemeClr>
              </a:solidFill>
            </a:endParaRPr>
          </a:p>
        </p:txBody>
      </p:sp>
    </p:spTree>
    <p:extLst>
      <p:ext uri="{BB962C8B-B14F-4D97-AF65-F5344CB8AC3E}">
        <p14:creationId xmlns:p14="http://schemas.microsoft.com/office/powerpoint/2010/main" val="1114444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a:extLst>
              <a:ext uri="{FF2B5EF4-FFF2-40B4-BE49-F238E27FC236}">
                <a16:creationId xmlns:a16="http://schemas.microsoft.com/office/drawing/2014/main" id="{CB4D0970-9E61-4632-851C-B80F3DC5F593}"/>
              </a:ext>
            </a:extLst>
          </p:cNvPr>
          <p:cNvSpPr txBox="1">
            <a:spLocks noChangeArrowheads="1"/>
          </p:cNvSpPr>
          <p:nvPr/>
        </p:nvSpPr>
        <p:spPr bwMode="auto">
          <a:xfrm>
            <a:off x="997978" y="1001812"/>
            <a:ext cx="10069826" cy="1477328"/>
          </a:xfrm>
          <a:prstGeom prst="rect">
            <a:avLst/>
          </a:prstGeom>
          <a:solidFill>
            <a:schemeClr val="bg1">
              <a:lumMod val="95000"/>
            </a:schemeClr>
          </a:solidFill>
          <a:ln>
            <a:solidFill>
              <a:srgbClr val="FFC000"/>
            </a:solidFill>
          </a:ln>
          <a:extLst/>
        </p:spPr>
        <p:txBody>
          <a:bodyPr wrap="square">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indent="0" algn="just" eaLnBrk="1" hangingPunct="1">
              <a:lnSpc>
                <a:spcPct val="150000"/>
              </a:lnSpc>
              <a:spcBef>
                <a:spcPct val="0"/>
              </a:spcBef>
              <a:buClr>
                <a:srgbClr val="FF0000"/>
              </a:buClr>
              <a:buNone/>
            </a:pPr>
            <a:r>
              <a:rPr lang="zh-CN" altLang="en-US" sz="2000" b="1" dirty="0">
                <a:solidFill>
                  <a:srgbClr val="FF0000"/>
                </a:solidFill>
                <a:latin typeface="微软雅黑" panose="020B0503020204020204" pitchFamily="34" charset="-122"/>
                <a:ea typeface="微软雅黑" panose="020B0503020204020204" pitchFamily="34" charset="-122"/>
              </a:rPr>
              <a:t>变量：</a:t>
            </a:r>
            <a:r>
              <a:rPr lang="zh-CN" altLang="en-US" sz="2000" dirty="0">
                <a:latin typeface="微软雅黑" panose="020B0503020204020204" pitchFamily="34" charset="-122"/>
                <a:ea typeface="微软雅黑" panose="020B0503020204020204" pitchFamily="34" charset="-122"/>
              </a:rPr>
              <a:t>用于引用在程序中可能会变化的值。</a:t>
            </a:r>
          </a:p>
          <a:p>
            <a:pPr indent="0" algn="just" eaLnBrk="1" hangingPunct="1">
              <a:lnSpc>
                <a:spcPct val="150000"/>
              </a:lnSpc>
              <a:spcBef>
                <a:spcPct val="0"/>
              </a:spcBef>
              <a:buClr>
                <a:srgbClr val="FF0000"/>
              </a:buClr>
              <a:buNone/>
            </a:pPr>
            <a:r>
              <a:rPr lang="zh-CN" altLang="en-US" sz="2000" dirty="0">
                <a:latin typeface="微软雅黑" panose="020B0503020204020204" pitchFamily="34" charset="-122"/>
                <a:ea typeface="微软雅黑" panose="020B0503020204020204" pitchFamily="34" charset="-122"/>
              </a:rPr>
              <a:t>在程序中为了方便的引用内存中的值为它取得名字，</a:t>
            </a:r>
            <a:r>
              <a:rPr lang="en-US" altLang="zh-CN" sz="2000" dirty="0">
                <a:latin typeface="微软雅黑" panose="020B0503020204020204" pitchFamily="34" charset="-122"/>
                <a:ea typeface="微软雅黑" panose="020B0503020204020204" pitchFamily="34" charset="-122"/>
              </a:rPr>
              <a:t>Python</a:t>
            </a:r>
            <a:r>
              <a:rPr lang="zh-CN" altLang="en-US" sz="2000" dirty="0">
                <a:latin typeface="微软雅黑" panose="020B0503020204020204" pitchFamily="34" charset="-122"/>
                <a:ea typeface="微软雅黑" panose="020B0503020204020204" pitchFamily="34" charset="-122"/>
              </a:rPr>
              <a:t>中的变量有一个非常重要的性质，它只是为数据对象取个相关的名字，名字是对对象的</a:t>
            </a:r>
            <a:r>
              <a:rPr lang="zh-CN" altLang="en-US" sz="2000" b="1" dirty="0">
                <a:solidFill>
                  <a:srgbClr val="FF0000"/>
                </a:solidFill>
                <a:latin typeface="微软雅黑" panose="020B0503020204020204" pitchFamily="34" charset="-122"/>
                <a:ea typeface="微软雅黑" panose="020B0503020204020204" pitchFamily="34" charset="-122"/>
              </a:rPr>
              <a:t>引用</a:t>
            </a:r>
            <a:r>
              <a:rPr lang="zh-CN" altLang="en-US" sz="2000" dirty="0">
                <a:latin typeface="微软雅黑" panose="020B0503020204020204" pitchFamily="34" charset="-122"/>
                <a:ea typeface="微软雅黑" panose="020B0503020204020204" pitchFamily="34" charset="-122"/>
              </a:rPr>
              <a:t>而不是对象</a:t>
            </a:r>
            <a:r>
              <a:rPr lang="zh-CN" altLang="en-US" sz="2000" b="1" dirty="0">
                <a:solidFill>
                  <a:srgbClr val="FF0000"/>
                </a:solidFill>
                <a:latin typeface="微软雅黑" panose="020B0503020204020204" pitchFamily="34" charset="-122"/>
                <a:ea typeface="微软雅黑" panose="020B0503020204020204" pitchFamily="34" charset="-122"/>
              </a:rPr>
              <a:t>本身</a:t>
            </a:r>
            <a:r>
              <a:rPr lang="zh-CN" altLang="en-US" sz="2000" dirty="0">
                <a:latin typeface="微软雅黑" panose="020B0503020204020204" pitchFamily="34" charset="-122"/>
                <a:ea typeface="微软雅黑" panose="020B0503020204020204" pitchFamily="34" charset="-122"/>
              </a:rPr>
              <a:t>。</a:t>
            </a:r>
          </a:p>
        </p:txBody>
      </p:sp>
      <p:sp>
        <p:nvSpPr>
          <p:cNvPr id="6" name="文本框 5">
            <a:extLst>
              <a:ext uri="{FF2B5EF4-FFF2-40B4-BE49-F238E27FC236}">
                <a16:creationId xmlns:a16="http://schemas.microsoft.com/office/drawing/2014/main" id="{DD99FAE4-44ED-495D-A732-E43E49F6023E}"/>
              </a:ext>
            </a:extLst>
          </p:cNvPr>
          <p:cNvSpPr txBox="1"/>
          <p:nvPr/>
        </p:nvSpPr>
        <p:spPr>
          <a:xfrm>
            <a:off x="6227592" y="4633961"/>
            <a:ext cx="3365961" cy="785343"/>
          </a:xfrm>
          <a:prstGeom prst="rect">
            <a:avLst/>
          </a:prstGeom>
          <a:noFill/>
        </p:spPr>
        <p:txBody>
          <a:bodyPr wrap="square" rtlCol="0">
            <a:spAutoFit/>
          </a:bodyPr>
          <a:lstStyle/>
          <a:p>
            <a:pPr>
              <a:lnSpc>
                <a:spcPct val="150000"/>
              </a:lnSpc>
            </a:pPr>
            <a:r>
              <a:rPr lang="en-US" altLang="zh-CN" sz="1600" b="1" dirty="0">
                <a:solidFill>
                  <a:srgbClr val="FF0000"/>
                </a:solidFill>
              </a:rPr>
              <a:t>radius=1.0</a:t>
            </a:r>
            <a:r>
              <a:rPr lang="en-US" altLang="zh-CN" sz="1600" dirty="0"/>
              <a:t> </a:t>
            </a:r>
          </a:p>
          <a:p>
            <a:pPr>
              <a:lnSpc>
                <a:spcPct val="150000"/>
              </a:lnSpc>
            </a:pPr>
            <a:r>
              <a:rPr lang="en-US" altLang="zh-CN" sz="1600" b="1" dirty="0">
                <a:solidFill>
                  <a:srgbClr val="FF0000"/>
                </a:solidFill>
              </a:rPr>
              <a:t>area=radius * radius *3.14159</a:t>
            </a:r>
            <a:endParaRPr lang="zh-CN" altLang="en-US" sz="1600" b="1" dirty="0">
              <a:solidFill>
                <a:srgbClr val="FF0000"/>
              </a:solidFill>
            </a:endParaRPr>
          </a:p>
        </p:txBody>
      </p:sp>
      <p:grpSp>
        <p:nvGrpSpPr>
          <p:cNvPr id="7" name="组合 6">
            <a:extLst>
              <a:ext uri="{FF2B5EF4-FFF2-40B4-BE49-F238E27FC236}">
                <a16:creationId xmlns:a16="http://schemas.microsoft.com/office/drawing/2014/main" id="{6D5F7772-F315-41FB-B367-795BA7857186}"/>
              </a:ext>
            </a:extLst>
          </p:cNvPr>
          <p:cNvGrpSpPr/>
          <p:nvPr/>
        </p:nvGrpSpPr>
        <p:grpSpPr>
          <a:xfrm>
            <a:off x="8085830" y="3956907"/>
            <a:ext cx="4248295" cy="815916"/>
            <a:chOff x="7249667" y="3869848"/>
            <a:chExt cx="4248295" cy="815916"/>
          </a:xfrm>
        </p:grpSpPr>
        <p:grpSp>
          <p:nvGrpSpPr>
            <p:cNvPr id="8" name="组合 7">
              <a:extLst>
                <a:ext uri="{FF2B5EF4-FFF2-40B4-BE49-F238E27FC236}">
                  <a16:creationId xmlns:a16="http://schemas.microsoft.com/office/drawing/2014/main" id="{4094FB0C-EB4F-4AB1-80ED-F7C71DD4ECED}"/>
                </a:ext>
              </a:extLst>
            </p:cNvPr>
            <p:cNvGrpSpPr/>
            <p:nvPr/>
          </p:nvGrpSpPr>
          <p:grpSpPr>
            <a:xfrm>
              <a:off x="7249667" y="3869848"/>
              <a:ext cx="2733630" cy="815916"/>
              <a:chOff x="9046464" y="2785056"/>
              <a:chExt cx="2733630" cy="815916"/>
            </a:xfrm>
          </p:grpSpPr>
          <p:sp>
            <p:nvSpPr>
              <p:cNvPr id="10" name="右箭头 9">
                <a:extLst>
                  <a:ext uri="{FF2B5EF4-FFF2-40B4-BE49-F238E27FC236}">
                    <a16:creationId xmlns:a16="http://schemas.microsoft.com/office/drawing/2014/main" id="{6E4B4CC2-97D3-4C3A-BBD6-0AA7204AC10F}"/>
                  </a:ext>
                </a:extLst>
              </p:cNvPr>
              <p:cNvSpPr/>
              <p:nvPr/>
            </p:nvSpPr>
            <p:spPr bwMode="auto">
              <a:xfrm>
                <a:off x="9046464" y="3007378"/>
                <a:ext cx="432030" cy="411214"/>
              </a:xfrm>
              <a:prstGeom prst="rightArrow">
                <a:avLst/>
              </a:prstGeom>
              <a:solidFill>
                <a:srgbClr val="FFFF0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3" name="组合 12">
                <a:extLst>
                  <a:ext uri="{FF2B5EF4-FFF2-40B4-BE49-F238E27FC236}">
                    <a16:creationId xmlns:a16="http://schemas.microsoft.com/office/drawing/2014/main" id="{32FD3D20-C8C9-49AA-B83C-8E59C5727A98}"/>
                  </a:ext>
                </a:extLst>
              </p:cNvPr>
              <p:cNvGrpSpPr/>
              <p:nvPr/>
            </p:nvGrpSpPr>
            <p:grpSpPr>
              <a:xfrm>
                <a:off x="9553827" y="2785056"/>
                <a:ext cx="2226267" cy="815916"/>
                <a:chOff x="9553827" y="2785056"/>
                <a:chExt cx="2226267" cy="815916"/>
              </a:xfrm>
            </p:grpSpPr>
            <p:sp>
              <p:nvSpPr>
                <p:cNvPr id="14" name="矩形 13">
                  <a:extLst>
                    <a:ext uri="{FF2B5EF4-FFF2-40B4-BE49-F238E27FC236}">
                      <a16:creationId xmlns:a16="http://schemas.microsoft.com/office/drawing/2014/main" id="{DBDB3854-02C3-4376-99ED-EBA58CE99BE4}"/>
                    </a:ext>
                  </a:extLst>
                </p:cNvPr>
                <p:cNvSpPr/>
                <p:nvPr/>
              </p:nvSpPr>
              <p:spPr bwMode="auto">
                <a:xfrm>
                  <a:off x="10628014" y="3167716"/>
                  <a:ext cx="1152080" cy="433256"/>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1.0</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5" name="文本框 14">
                  <a:extLst>
                    <a:ext uri="{FF2B5EF4-FFF2-40B4-BE49-F238E27FC236}">
                      <a16:creationId xmlns:a16="http://schemas.microsoft.com/office/drawing/2014/main" id="{88A8E3A6-B700-4343-A15E-07716CB6D540}"/>
                    </a:ext>
                  </a:extLst>
                </p:cNvPr>
                <p:cNvSpPr txBox="1"/>
                <p:nvPr/>
              </p:nvSpPr>
              <p:spPr>
                <a:xfrm>
                  <a:off x="9553827" y="3167318"/>
                  <a:ext cx="936065" cy="369332"/>
                </a:xfrm>
                <a:prstGeom prst="rect">
                  <a:avLst/>
                </a:prstGeom>
                <a:noFill/>
              </p:spPr>
              <p:txBody>
                <a:bodyPr wrap="square" rtlCol="0">
                  <a:spAutoFit/>
                </a:bodyPr>
                <a:lstStyle/>
                <a:p>
                  <a:r>
                    <a:rPr lang="en-US" altLang="zh-CN" b="1" dirty="0"/>
                    <a:t>radius</a:t>
                  </a:r>
                  <a:endParaRPr lang="zh-CN" altLang="en-US" b="1" dirty="0"/>
                </a:p>
              </p:txBody>
            </p:sp>
            <p:cxnSp>
              <p:nvCxnSpPr>
                <p:cNvPr id="16" name="直接箭头连接符 15">
                  <a:extLst>
                    <a:ext uri="{FF2B5EF4-FFF2-40B4-BE49-F238E27FC236}">
                      <a16:creationId xmlns:a16="http://schemas.microsoft.com/office/drawing/2014/main" id="{FE1448D8-BD6B-4025-A2F7-1F338AA4A2D0}"/>
                    </a:ext>
                  </a:extLst>
                </p:cNvPr>
                <p:cNvCxnSpPr/>
                <p:nvPr/>
              </p:nvCxnSpPr>
              <p:spPr bwMode="auto">
                <a:xfrm>
                  <a:off x="10345881" y="3389268"/>
                  <a:ext cx="564265"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文本框 16">
                  <a:extLst>
                    <a:ext uri="{FF2B5EF4-FFF2-40B4-BE49-F238E27FC236}">
                      <a16:creationId xmlns:a16="http://schemas.microsoft.com/office/drawing/2014/main" id="{A5BD40B0-A0A8-49BA-B0E4-75B9C87F7B8E}"/>
                    </a:ext>
                  </a:extLst>
                </p:cNvPr>
                <p:cNvSpPr txBox="1"/>
                <p:nvPr/>
              </p:nvSpPr>
              <p:spPr>
                <a:xfrm>
                  <a:off x="9676106" y="2790312"/>
                  <a:ext cx="936065" cy="369332"/>
                </a:xfrm>
                <a:prstGeom prst="rect">
                  <a:avLst/>
                </a:prstGeom>
                <a:noFill/>
              </p:spPr>
              <p:txBody>
                <a:bodyPr wrap="squar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变量</a:t>
                  </a:r>
                </a:p>
              </p:txBody>
            </p:sp>
            <p:sp>
              <p:nvSpPr>
                <p:cNvPr id="18" name="文本框 17">
                  <a:extLst>
                    <a:ext uri="{FF2B5EF4-FFF2-40B4-BE49-F238E27FC236}">
                      <a16:creationId xmlns:a16="http://schemas.microsoft.com/office/drawing/2014/main" id="{0D590FD1-6A1B-4BD2-9007-C3D2A5A3B4AF}"/>
                    </a:ext>
                  </a:extLst>
                </p:cNvPr>
                <p:cNvSpPr txBox="1"/>
                <p:nvPr/>
              </p:nvSpPr>
              <p:spPr>
                <a:xfrm>
                  <a:off x="10628014" y="2785056"/>
                  <a:ext cx="1138272" cy="369332"/>
                </a:xfrm>
                <a:prstGeom prst="rect">
                  <a:avLst/>
                </a:prstGeom>
                <a:noFill/>
              </p:spPr>
              <p:txBody>
                <a:bodyPr wrap="squar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内存空间</a:t>
                  </a:r>
                </a:p>
              </p:txBody>
            </p:sp>
          </p:grpSp>
        </p:grpSp>
        <p:sp>
          <p:nvSpPr>
            <p:cNvPr id="9" name="文本框 8">
              <a:extLst>
                <a:ext uri="{FF2B5EF4-FFF2-40B4-BE49-F238E27FC236}">
                  <a16:creationId xmlns:a16="http://schemas.microsoft.com/office/drawing/2014/main" id="{4E6C4CAE-E060-4D7A-A917-8BCC7ADF0E14}"/>
                </a:ext>
              </a:extLst>
            </p:cNvPr>
            <p:cNvSpPr txBox="1"/>
            <p:nvPr/>
          </p:nvSpPr>
          <p:spPr>
            <a:xfrm>
              <a:off x="10111176" y="4292371"/>
              <a:ext cx="1386786" cy="369332"/>
            </a:xfrm>
            <a:prstGeom prst="rect">
              <a:avLst/>
            </a:prstGeom>
            <a:noFill/>
          </p:spPr>
          <p:txBody>
            <a:bodyPr wrap="square" rtlCol="0">
              <a:spAutoFit/>
            </a:bodyPr>
            <a:lstStyle/>
            <a:p>
              <a:r>
                <a:rPr lang="zh-CN" altLang="en-US" dirty="0">
                  <a:solidFill>
                    <a:srgbClr val="0070C0"/>
                  </a:solidFill>
                  <a:latin typeface="微软雅黑" panose="020B0503020204020204" pitchFamily="34" charset="-122"/>
                  <a:ea typeface="微软雅黑" panose="020B0503020204020204" pitchFamily="34" charset="-122"/>
                </a:rPr>
                <a:t>地址</a:t>
              </a:r>
              <a:r>
                <a:rPr lang="en-US" altLang="zh-CN" dirty="0">
                  <a:solidFill>
                    <a:srgbClr val="0070C0"/>
                  </a:solidFill>
                  <a:latin typeface="微软雅黑" panose="020B0503020204020204" pitchFamily="34" charset="-122"/>
                  <a:ea typeface="微软雅黑" panose="020B0503020204020204" pitchFamily="34" charset="-122"/>
                </a:rPr>
                <a:t>1</a:t>
              </a:r>
              <a:endParaRPr lang="zh-CN" altLang="en-US" dirty="0">
                <a:solidFill>
                  <a:srgbClr val="0070C0"/>
                </a:solidFill>
                <a:latin typeface="微软雅黑" panose="020B0503020204020204" pitchFamily="34" charset="-122"/>
                <a:ea typeface="微软雅黑" panose="020B0503020204020204" pitchFamily="34" charset="-122"/>
              </a:endParaRPr>
            </a:p>
          </p:txBody>
        </p:sp>
      </p:grpSp>
      <p:grpSp>
        <p:nvGrpSpPr>
          <p:cNvPr id="20" name="组合 19">
            <a:extLst>
              <a:ext uri="{FF2B5EF4-FFF2-40B4-BE49-F238E27FC236}">
                <a16:creationId xmlns:a16="http://schemas.microsoft.com/office/drawing/2014/main" id="{B157B0BF-6891-4499-8752-D63F3BF3931E}"/>
              </a:ext>
            </a:extLst>
          </p:cNvPr>
          <p:cNvGrpSpPr/>
          <p:nvPr/>
        </p:nvGrpSpPr>
        <p:grpSpPr>
          <a:xfrm>
            <a:off x="8085830" y="5409005"/>
            <a:ext cx="4248295" cy="411214"/>
            <a:chOff x="7249667" y="5321946"/>
            <a:chExt cx="4248295" cy="411214"/>
          </a:xfrm>
        </p:grpSpPr>
        <p:grpSp>
          <p:nvGrpSpPr>
            <p:cNvPr id="21" name="组合 20">
              <a:extLst>
                <a:ext uri="{FF2B5EF4-FFF2-40B4-BE49-F238E27FC236}">
                  <a16:creationId xmlns:a16="http://schemas.microsoft.com/office/drawing/2014/main" id="{9CC6CE7B-CC11-4216-9624-B052E86D4100}"/>
                </a:ext>
              </a:extLst>
            </p:cNvPr>
            <p:cNvGrpSpPr/>
            <p:nvPr/>
          </p:nvGrpSpPr>
          <p:grpSpPr>
            <a:xfrm>
              <a:off x="7249667" y="5321946"/>
              <a:ext cx="2800662" cy="411214"/>
              <a:chOff x="8985319" y="4243317"/>
              <a:chExt cx="2800662" cy="411214"/>
            </a:xfrm>
          </p:grpSpPr>
          <p:grpSp>
            <p:nvGrpSpPr>
              <p:cNvPr id="23" name="组合 22">
                <a:extLst>
                  <a:ext uri="{FF2B5EF4-FFF2-40B4-BE49-F238E27FC236}">
                    <a16:creationId xmlns:a16="http://schemas.microsoft.com/office/drawing/2014/main" id="{1F2E1A4C-D5C1-4366-8F01-0ABB2768B243}"/>
                  </a:ext>
                </a:extLst>
              </p:cNvPr>
              <p:cNvGrpSpPr/>
              <p:nvPr/>
            </p:nvGrpSpPr>
            <p:grpSpPr>
              <a:xfrm>
                <a:off x="9553826" y="4252754"/>
                <a:ext cx="2232155" cy="401294"/>
                <a:chOff x="9553827" y="3085590"/>
                <a:chExt cx="2232155" cy="401294"/>
              </a:xfrm>
            </p:grpSpPr>
            <p:sp>
              <p:nvSpPr>
                <p:cNvPr id="25" name="矩形 24">
                  <a:extLst>
                    <a:ext uri="{FF2B5EF4-FFF2-40B4-BE49-F238E27FC236}">
                      <a16:creationId xmlns:a16="http://schemas.microsoft.com/office/drawing/2014/main" id="{FB1B8B9C-EEB3-46B5-98E7-820A521F2265}"/>
                    </a:ext>
                  </a:extLst>
                </p:cNvPr>
                <p:cNvSpPr/>
                <p:nvPr/>
              </p:nvSpPr>
              <p:spPr bwMode="auto">
                <a:xfrm>
                  <a:off x="10633902" y="3085590"/>
                  <a:ext cx="1152080" cy="401294"/>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3.14159</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6" name="文本框 25">
                  <a:extLst>
                    <a:ext uri="{FF2B5EF4-FFF2-40B4-BE49-F238E27FC236}">
                      <a16:creationId xmlns:a16="http://schemas.microsoft.com/office/drawing/2014/main" id="{27010E3C-B4A2-43EE-B859-2CD5CCA302A2}"/>
                    </a:ext>
                  </a:extLst>
                </p:cNvPr>
                <p:cNvSpPr txBox="1"/>
                <p:nvPr/>
              </p:nvSpPr>
              <p:spPr>
                <a:xfrm>
                  <a:off x="9553827" y="3085590"/>
                  <a:ext cx="936065" cy="369332"/>
                </a:xfrm>
                <a:prstGeom prst="rect">
                  <a:avLst/>
                </a:prstGeom>
                <a:noFill/>
              </p:spPr>
              <p:txBody>
                <a:bodyPr wrap="square" rtlCol="0">
                  <a:spAutoFit/>
                </a:bodyPr>
                <a:lstStyle/>
                <a:p>
                  <a:r>
                    <a:rPr lang="en-US" altLang="zh-CN" b="1" dirty="0"/>
                    <a:t>area</a:t>
                  </a:r>
                  <a:endParaRPr lang="zh-CN" altLang="en-US" b="1" dirty="0"/>
                </a:p>
              </p:txBody>
            </p:sp>
            <p:cxnSp>
              <p:nvCxnSpPr>
                <p:cNvPr id="27" name="直接箭头连接符 26">
                  <a:extLst>
                    <a:ext uri="{FF2B5EF4-FFF2-40B4-BE49-F238E27FC236}">
                      <a16:creationId xmlns:a16="http://schemas.microsoft.com/office/drawing/2014/main" id="{A3ADE095-4FE7-4AEB-9687-ABA4A0DDEB70}"/>
                    </a:ext>
                  </a:extLst>
                </p:cNvPr>
                <p:cNvCxnSpPr/>
                <p:nvPr/>
              </p:nvCxnSpPr>
              <p:spPr bwMode="auto">
                <a:xfrm>
                  <a:off x="10226330" y="3269579"/>
                  <a:ext cx="527124" cy="677"/>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 name="右箭头 18">
                <a:extLst>
                  <a:ext uri="{FF2B5EF4-FFF2-40B4-BE49-F238E27FC236}">
                    <a16:creationId xmlns:a16="http://schemas.microsoft.com/office/drawing/2014/main" id="{F8ED8046-7EED-4852-A97D-7DF7E07FD807}"/>
                  </a:ext>
                </a:extLst>
              </p:cNvPr>
              <p:cNvSpPr/>
              <p:nvPr/>
            </p:nvSpPr>
            <p:spPr bwMode="auto">
              <a:xfrm>
                <a:off x="8985319" y="4243317"/>
                <a:ext cx="432030" cy="411214"/>
              </a:xfrm>
              <a:prstGeom prst="rightArrow">
                <a:avLst/>
              </a:prstGeom>
              <a:solidFill>
                <a:srgbClr val="FFFF0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22" name="文本框 21">
              <a:extLst>
                <a:ext uri="{FF2B5EF4-FFF2-40B4-BE49-F238E27FC236}">
                  <a16:creationId xmlns:a16="http://schemas.microsoft.com/office/drawing/2014/main" id="{D7F84AEB-07D7-4D2D-888E-C6175228AD7D}"/>
                </a:ext>
              </a:extLst>
            </p:cNvPr>
            <p:cNvSpPr txBox="1"/>
            <p:nvPr/>
          </p:nvSpPr>
          <p:spPr>
            <a:xfrm>
              <a:off x="10111176" y="5363828"/>
              <a:ext cx="1386786" cy="369332"/>
            </a:xfrm>
            <a:prstGeom prst="rect">
              <a:avLst/>
            </a:prstGeom>
            <a:noFill/>
          </p:spPr>
          <p:txBody>
            <a:bodyPr wrap="square" rtlCol="0">
              <a:spAutoFit/>
            </a:bodyPr>
            <a:lstStyle/>
            <a:p>
              <a:r>
                <a:rPr lang="zh-CN" altLang="en-US" dirty="0">
                  <a:solidFill>
                    <a:srgbClr val="0070C0"/>
                  </a:solidFill>
                  <a:latin typeface="微软雅黑" panose="020B0503020204020204" pitchFamily="34" charset="-122"/>
                  <a:ea typeface="微软雅黑" panose="020B0503020204020204" pitchFamily="34" charset="-122"/>
                </a:rPr>
                <a:t>地址</a:t>
              </a:r>
              <a:r>
                <a:rPr lang="en-US" altLang="zh-CN" dirty="0">
                  <a:solidFill>
                    <a:srgbClr val="0070C0"/>
                  </a:solidFill>
                  <a:latin typeface="微软雅黑" panose="020B0503020204020204" pitchFamily="34" charset="-122"/>
                  <a:ea typeface="微软雅黑" panose="020B0503020204020204" pitchFamily="34" charset="-122"/>
                </a:rPr>
                <a:t>2</a:t>
              </a:r>
              <a:endParaRPr lang="zh-CN" altLang="en-US" dirty="0">
                <a:solidFill>
                  <a:srgbClr val="0070C0"/>
                </a:solidFill>
                <a:latin typeface="微软雅黑" panose="020B0503020204020204" pitchFamily="34" charset="-122"/>
                <a:ea typeface="微软雅黑" panose="020B0503020204020204" pitchFamily="34" charset="-122"/>
              </a:endParaRPr>
            </a:p>
          </p:txBody>
        </p:sp>
      </p:grpSp>
      <p:sp>
        <p:nvSpPr>
          <p:cNvPr id="29" name="文本框 28">
            <a:extLst>
              <a:ext uri="{FF2B5EF4-FFF2-40B4-BE49-F238E27FC236}">
                <a16:creationId xmlns:a16="http://schemas.microsoft.com/office/drawing/2014/main" id="{190C916A-5C41-41FA-A506-BADA6515F6F3}"/>
              </a:ext>
            </a:extLst>
          </p:cNvPr>
          <p:cNvSpPr txBox="1"/>
          <p:nvPr/>
        </p:nvSpPr>
        <p:spPr>
          <a:xfrm>
            <a:off x="997977" y="2755758"/>
            <a:ext cx="5167747" cy="920573"/>
          </a:xfrm>
          <a:prstGeom prst="rect">
            <a:avLst/>
          </a:prstGeom>
          <a:solidFill>
            <a:schemeClr val="bg1">
              <a:lumMod val="95000"/>
            </a:schemeClr>
          </a:solidFill>
          <a:ln>
            <a:solidFill>
              <a:srgbClr val="FFC000"/>
            </a:solidFill>
          </a:ln>
        </p:spPr>
        <p:txBody>
          <a:bodyPr wrap="square" rtlCol="0">
            <a:spAutoFit/>
          </a:bodyPr>
          <a:lstStyle/>
          <a:p>
            <a:pPr>
              <a:lnSpc>
                <a:spcPct val="150000"/>
              </a:lnSpc>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变量的创建：</a:t>
            </a:r>
            <a:endParaRPr lang="en-US" altLang="zh-CN" sz="2000" b="1"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r>
              <a:rPr lang="en-US" altLang="zh-CN" dirty="0">
                <a:latin typeface="微软雅黑" panose="020B0503020204020204" pitchFamily="34" charset="-122"/>
                <a:ea typeface="微软雅黑" panose="020B0503020204020204" pitchFamily="34" charset="-122"/>
              </a:rPr>
              <a:t>       x=3  </a:t>
            </a:r>
            <a:r>
              <a:rPr lang="zh-CN" altLang="en-US" dirty="0">
                <a:latin typeface="微软雅黑" panose="020B0503020204020204" pitchFamily="34" charset="-122"/>
                <a:ea typeface="微软雅黑" panose="020B0503020204020204" pitchFamily="34" charset="-122"/>
              </a:rPr>
              <a:t>创建了变量</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不需要提前声明变量</a:t>
            </a:r>
          </a:p>
        </p:txBody>
      </p:sp>
      <p:grpSp>
        <p:nvGrpSpPr>
          <p:cNvPr id="30" name="组合 29">
            <a:extLst>
              <a:ext uri="{FF2B5EF4-FFF2-40B4-BE49-F238E27FC236}">
                <a16:creationId xmlns:a16="http://schemas.microsoft.com/office/drawing/2014/main" id="{04F4A4BA-2A5F-4856-810A-D5BF10BF3F89}"/>
              </a:ext>
            </a:extLst>
          </p:cNvPr>
          <p:cNvGrpSpPr/>
          <p:nvPr/>
        </p:nvGrpSpPr>
        <p:grpSpPr>
          <a:xfrm>
            <a:off x="6295444" y="2806140"/>
            <a:ext cx="4895850" cy="790575"/>
            <a:chOff x="6733670" y="2564940"/>
            <a:chExt cx="4895850" cy="790575"/>
          </a:xfrm>
        </p:grpSpPr>
        <p:sp>
          <p:nvSpPr>
            <p:cNvPr id="31" name="Rectangle 3">
              <a:extLst>
                <a:ext uri="{FF2B5EF4-FFF2-40B4-BE49-F238E27FC236}">
                  <a16:creationId xmlns:a16="http://schemas.microsoft.com/office/drawing/2014/main" id="{A3B60688-0FCD-4299-80E7-9E221AC2FB69}"/>
                </a:ext>
              </a:extLst>
            </p:cNvPr>
            <p:cNvSpPr>
              <a:spLocks noChangeArrowheads="1"/>
            </p:cNvSpPr>
            <p:nvPr/>
          </p:nvSpPr>
          <p:spPr bwMode="auto">
            <a:xfrm>
              <a:off x="7333601" y="2670452"/>
              <a:ext cx="598906" cy="542533"/>
            </a:xfrm>
            <a:prstGeom prst="rect">
              <a:avLst/>
            </a:prstGeom>
            <a:solidFill>
              <a:srgbClr val="33CC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p>
              <a:pPr algn="ctr"/>
              <a:r>
                <a:rPr lang="en-US" altLang="zh-CN" sz="2000">
                  <a:latin typeface="微软雅黑" panose="020B0503020204020204" pitchFamily="34" charset="-122"/>
                  <a:ea typeface="微软雅黑" panose="020B0503020204020204" pitchFamily="34" charset="-122"/>
                </a:rPr>
                <a:t>x</a:t>
              </a:r>
            </a:p>
          </p:txBody>
        </p:sp>
        <p:sp>
          <p:nvSpPr>
            <p:cNvPr id="32" name="Rectangle 4">
              <a:extLst>
                <a:ext uri="{FF2B5EF4-FFF2-40B4-BE49-F238E27FC236}">
                  <a16:creationId xmlns:a16="http://schemas.microsoft.com/office/drawing/2014/main" id="{872B8FC7-DC56-4F74-BA13-15369300B534}"/>
                </a:ext>
              </a:extLst>
            </p:cNvPr>
            <p:cNvSpPr>
              <a:spLocks noChangeArrowheads="1"/>
            </p:cNvSpPr>
            <p:nvPr/>
          </p:nvSpPr>
          <p:spPr bwMode="auto">
            <a:xfrm>
              <a:off x="10376330" y="2670452"/>
              <a:ext cx="598906" cy="542533"/>
            </a:xfrm>
            <a:prstGeom prst="rect">
              <a:avLst/>
            </a:prstGeom>
            <a:solidFill>
              <a:srgbClr val="33CCCC"/>
            </a:solidFill>
            <a:ln w="9525" cmpd="sng">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lstStyle/>
            <a:p>
              <a:pPr algn="ctr"/>
              <a:r>
                <a:rPr lang="en-US" altLang="zh-CN" sz="2000">
                  <a:latin typeface="微软雅黑" panose="020B0503020204020204" pitchFamily="34" charset="-122"/>
                  <a:ea typeface="微软雅黑" panose="020B0503020204020204" pitchFamily="34" charset="-122"/>
                </a:rPr>
                <a:t>3</a:t>
              </a:r>
            </a:p>
          </p:txBody>
        </p:sp>
        <p:cxnSp>
          <p:nvCxnSpPr>
            <p:cNvPr id="33" name="AutoShape 5">
              <a:extLst>
                <a:ext uri="{FF2B5EF4-FFF2-40B4-BE49-F238E27FC236}">
                  <a16:creationId xmlns:a16="http://schemas.microsoft.com/office/drawing/2014/main" id="{A33FC1E5-7172-4994-BA1D-73C37F4ECB72}"/>
                </a:ext>
              </a:extLst>
            </p:cNvPr>
            <p:cNvCxnSpPr>
              <a:cxnSpLocks noChangeShapeType="1"/>
            </p:cNvCxnSpPr>
            <p:nvPr/>
          </p:nvCxnSpPr>
          <p:spPr bwMode="auto">
            <a:xfrm>
              <a:off x="7932507" y="3008396"/>
              <a:ext cx="2443823" cy="0"/>
            </a:xfrm>
            <a:prstGeom prst="straightConnector1">
              <a:avLst/>
            </a:prstGeom>
            <a:noFill/>
            <a:ln w="9525" cmpd="sng">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 name="Text Box 6">
              <a:extLst>
                <a:ext uri="{FF2B5EF4-FFF2-40B4-BE49-F238E27FC236}">
                  <a16:creationId xmlns:a16="http://schemas.microsoft.com/office/drawing/2014/main" id="{854EA535-FB83-4E3E-8A78-0B9A68F6AA32}"/>
                </a:ext>
              </a:extLst>
            </p:cNvPr>
            <p:cNvSpPr txBox="1">
              <a:spLocks noChangeArrowheads="1"/>
            </p:cNvSpPr>
            <p:nvPr/>
          </p:nvSpPr>
          <p:spPr bwMode="auto">
            <a:xfrm>
              <a:off x="6733670" y="2779022"/>
              <a:ext cx="556859" cy="5764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zh-CN" altLang="en-US" sz="2000" dirty="0">
                  <a:latin typeface="微软雅黑" panose="020B0503020204020204" pitchFamily="34" charset="-122"/>
                  <a:ea typeface="微软雅黑" panose="020B0503020204020204" pitchFamily="34" charset="-122"/>
                </a:rPr>
                <a:t>变量</a:t>
              </a:r>
            </a:p>
          </p:txBody>
        </p:sp>
        <p:sp>
          <p:nvSpPr>
            <p:cNvPr id="35" name="Text Box 7">
              <a:extLst>
                <a:ext uri="{FF2B5EF4-FFF2-40B4-BE49-F238E27FC236}">
                  <a16:creationId xmlns:a16="http://schemas.microsoft.com/office/drawing/2014/main" id="{88E8ABF2-0D07-4BAE-B636-DDFCE691BAD4}"/>
                </a:ext>
              </a:extLst>
            </p:cNvPr>
            <p:cNvSpPr txBox="1">
              <a:spLocks noChangeArrowheads="1"/>
            </p:cNvSpPr>
            <p:nvPr/>
          </p:nvSpPr>
          <p:spPr bwMode="auto">
            <a:xfrm>
              <a:off x="11072661" y="2779022"/>
              <a:ext cx="556859" cy="5764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sz="2000">
                  <a:latin typeface="微软雅黑" panose="020B0503020204020204" pitchFamily="34" charset="-122"/>
                  <a:ea typeface="微软雅黑" panose="020B0503020204020204" pitchFamily="34" charset="-122"/>
                </a:rPr>
                <a:t>对象</a:t>
              </a:r>
            </a:p>
          </p:txBody>
        </p:sp>
        <p:sp>
          <p:nvSpPr>
            <p:cNvPr id="36" name="Text Box 8">
              <a:extLst>
                <a:ext uri="{FF2B5EF4-FFF2-40B4-BE49-F238E27FC236}">
                  <a16:creationId xmlns:a16="http://schemas.microsoft.com/office/drawing/2014/main" id="{F55AD7DB-01F8-48D9-9019-D254A92C3AA9}"/>
                </a:ext>
              </a:extLst>
            </p:cNvPr>
            <p:cNvSpPr txBox="1">
              <a:spLocks noChangeArrowheads="1"/>
            </p:cNvSpPr>
            <p:nvPr/>
          </p:nvSpPr>
          <p:spPr bwMode="auto">
            <a:xfrm>
              <a:off x="8643195" y="2564940"/>
              <a:ext cx="556859" cy="5764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a:r>
                <a:rPr lang="zh-CN" altLang="en-US" sz="2000">
                  <a:latin typeface="微软雅黑" panose="020B0503020204020204" pitchFamily="34" charset="-122"/>
                  <a:ea typeface="微软雅黑" panose="020B0503020204020204" pitchFamily="34" charset="-122"/>
                </a:rPr>
                <a:t>引用</a:t>
              </a:r>
            </a:p>
          </p:txBody>
        </p:sp>
      </p:grpSp>
      <p:sp>
        <p:nvSpPr>
          <p:cNvPr id="37" name="文本框 36">
            <a:extLst>
              <a:ext uri="{FF2B5EF4-FFF2-40B4-BE49-F238E27FC236}">
                <a16:creationId xmlns:a16="http://schemas.microsoft.com/office/drawing/2014/main" id="{EAA7F313-ECA0-40CD-9E27-395AC0CB40CD}"/>
              </a:ext>
            </a:extLst>
          </p:cNvPr>
          <p:cNvSpPr txBox="1"/>
          <p:nvPr/>
        </p:nvSpPr>
        <p:spPr>
          <a:xfrm>
            <a:off x="997977" y="4003180"/>
            <a:ext cx="5142812" cy="2492990"/>
          </a:xfrm>
          <a:prstGeom prst="rect">
            <a:avLst/>
          </a:prstGeom>
          <a:solidFill>
            <a:schemeClr val="bg1">
              <a:lumMod val="95000"/>
            </a:schemeClr>
          </a:solidFill>
          <a:ln>
            <a:solidFill>
              <a:srgbClr val="FFC000"/>
            </a:solidFill>
          </a:ln>
        </p:spPr>
        <p:txBody>
          <a:bodyPr wrap="square" rtlCol="0">
            <a:spAutoFit/>
          </a:bodyPr>
          <a:lstStyle/>
          <a:p>
            <a:pPr>
              <a:lnSpc>
                <a:spcPct val="150000"/>
              </a:lnSpc>
            </a:pPr>
            <a:r>
              <a:rPr lang="zh-CN" altLang="en-US" b="1" dirty="0">
                <a:solidFill>
                  <a:srgbClr val="FF5050"/>
                </a:solidFill>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变量的引用：</a:t>
            </a:r>
            <a:endParaRPr lang="en-US" altLang="zh-CN" sz="2000" b="1"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中从变量到对象的连接称为引用。</a:t>
            </a:r>
            <a:endParaRPr lang="en-US" altLang="zh-CN"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变量拥有自己的存储空间，变量连接到对象是该变量存储了对象单元的内存地址，并没有存储对象的值。</a:t>
            </a:r>
          </a:p>
          <a:p>
            <a:endParaRPr lang="zh-CN" altLang="en-US" dirty="0"/>
          </a:p>
        </p:txBody>
      </p:sp>
      <p:sp>
        <p:nvSpPr>
          <p:cNvPr id="40" name="文本框 39">
            <a:extLst>
              <a:ext uri="{FF2B5EF4-FFF2-40B4-BE49-F238E27FC236}">
                <a16:creationId xmlns:a16="http://schemas.microsoft.com/office/drawing/2014/main" id="{BEE352BF-7A61-4D79-9DD9-F5A0EDC59157}"/>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1.3.1</a:t>
            </a:r>
            <a:r>
              <a:rPr lang="zh-CN" altLang="en-US" sz="2800" b="1" dirty="0">
                <a:latin typeface="微软雅黑" panose="020B0503020204020204" pitchFamily="34" charset="-122"/>
                <a:ea typeface="微软雅黑" panose="020B0503020204020204" pitchFamily="34" charset="-122"/>
              </a:rPr>
              <a:t>介绍变量</a:t>
            </a:r>
          </a:p>
        </p:txBody>
      </p:sp>
    </p:spTree>
    <p:extLst>
      <p:ext uri="{BB962C8B-B14F-4D97-AF65-F5344CB8AC3E}">
        <p14:creationId xmlns:p14="http://schemas.microsoft.com/office/powerpoint/2010/main" val="25543910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1.3.1</a:t>
            </a:r>
            <a:r>
              <a:rPr lang="zh-CN" altLang="en-US" sz="2800" b="1" dirty="0">
                <a:latin typeface="微软雅黑" panose="020B0503020204020204" pitchFamily="34" charset="-122"/>
                <a:ea typeface="微软雅黑" panose="020B0503020204020204" pitchFamily="34" charset="-122"/>
              </a:rPr>
              <a:t>介绍变量</a:t>
            </a:r>
          </a:p>
        </p:txBody>
      </p:sp>
      <p:grpSp>
        <p:nvGrpSpPr>
          <p:cNvPr id="16" name="组合 15">
            <a:extLst>
              <a:ext uri="{FF2B5EF4-FFF2-40B4-BE49-F238E27FC236}">
                <a16:creationId xmlns:a16="http://schemas.microsoft.com/office/drawing/2014/main" id="{71B40E37-588A-4331-8979-ABB67392C9CE}"/>
              </a:ext>
            </a:extLst>
          </p:cNvPr>
          <p:cNvGrpSpPr/>
          <p:nvPr/>
        </p:nvGrpSpPr>
        <p:grpSpPr>
          <a:xfrm>
            <a:off x="6096000" y="2479667"/>
            <a:ext cx="4875374" cy="1898666"/>
            <a:chOff x="0" y="0"/>
            <a:chExt cx="2718435" cy="961390"/>
          </a:xfrm>
        </p:grpSpPr>
        <p:sp>
          <p:nvSpPr>
            <p:cNvPr id="17" name="椭圆 16">
              <a:extLst>
                <a:ext uri="{FF2B5EF4-FFF2-40B4-BE49-F238E27FC236}">
                  <a16:creationId xmlns:a16="http://schemas.microsoft.com/office/drawing/2014/main" id="{68F83CD0-2C6B-4603-957A-CC30F6CFA191}"/>
                </a:ext>
              </a:extLst>
            </p:cNvPr>
            <p:cNvSpPr/>
            <p:nvPr/>
          </p:nvSpPr>
          <p:spPr>
            <a:xfrm>
              <a:off x="857250" y="200025"/>
              <a:ext cx="379730" cy="365760"/>
            </a:xfrm>
            <a:prstGeom prst="ellipse">
              <a:avLst/>
            </a:prstGeom>
            <a:solidFill>
              <a:srgbClr val="8BACF5"/>
            </a:solidFill>
            <a:ln w="0" cmpd="sng">
              <a:solidFill>
                <a:schemeClr val="tx1"/>
              </a:solidFill>
              <a:prstDash val="solid"/>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50000"/>
                </a:lnSpc>
                <a:spcAft>
                  <a:spcPts val="0"/>
                </a:spcAft>
              </a:pPr>
              <a:r>
                <a:rPr lang="en-US" sz="20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52">
              <a:extLst>
                <a:ext uri="{FF2B5EF4-FFF2-40B4-BE49-F238E27FC236}">
                  <a16:creationId xmlns:a16="http://schemas.microsoft.com/office/drawing/2014/main" id="{A1A30623-93E2-471D-AB2B-36401A15AB36}"/>
                </a:ext>
              </a:extLst>
            </p:cNvPr>
            <p:cNvSpPr txBox="1"/>
            <p:nvPr/>
          </p:nvSpPr>
          <p:spPr>
            <a:xfrm>
              <a:off x="161925" y="74319"/>
              <a:ext cx="571500" cy="505460"/>
            </a:xfrm>
            <a:prstGeom prst="rect">
              <a:avLst/>
            </a:prstGeom>
            <a:solidFill>
              <a:srgbClr val="CDDBFB"/>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50000"/>
                </a:lnSpc>
                <a:spcAft>
                  <a:spcPts val="0"/>
                </a:spcAft>
              </a:pPr>
              <a:r>
                <a:rPr lang="en-US" sz="2800" kern="100" dirty="0">
                  <a:latin typeface="Times New Roman" panose="02020603050405020304" pitchFamily="18" charset="0"/>
                  <a:ea typeface="宋体" panose="02010600030101010101" pitchFamily="2" charset="-122"/>
                  <a:cs typeface="Times New Roman" panose="02020603050405020304" pitchFamily="18" charset="0"/>
                </a:rPr>
                <a:t>a</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sz="105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54">
              <a:extLst>
                <a:ext uri="{FF2B5EF4-FFF2-40B4-BE49-F238E27FC236}">
                  <a16:creationId xmlns:a16="http://schemas.microsoft.com/office/drawing/2014/main" id="{653A21A0-6B17-4D28-BE9E-7B4E8507E79F}"/>
                </a:ext>
              </a:extLst>
            </p:cNvPr>
            <p:cNvSpPr txBox="1"/>
            <p:nvPr/>
          </p:nvSpPr>
          <p:spPr>
            <a:xfrm>
              <a:off x="1343025" y="95250"/>
              <a:ext cx="1202055" cy="505460"/>
            </a:xfrm>
            <a:prstGeom prst="rect">
              <a:avLst/>
            </a:prstGeom>
            <a:solidFill>
              <a:srgbClr val="CDDBFB"/>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50000"/>
                </a:lnSpc>
                <a:spcAft>
                  <a:spcPts val="0"/>
                </a:spcAft>
              </a:pPr>
              <a:r>
                <a:rPr lang="en-US" sz="2000" kern="100" dirty="0">
                  <a:latin typeface="Times New Roman" panose="02020603050405020304" pitchFamily="18" charset="0"/>
                  <a:cs typeface="Times New Roman" panose="02020603050405020304" pitchFamily="18" charset="0"/>
                </a:rPr>
                <a:t>a + 3</a:t>
              </a:r>
              <a:endParaRPr lang="zh-CN" altLang="en-US" sz="2000" kern="100"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41D986DA-2BB5-4E56-B481-78ACAD92EEB9}"/>
                </a:ext>
              </a:extLst>
            </p:cNvPr>
            <p:cNvSpPr/>
            <p:nvPr/>
          </p:nvSpPr>
          <p:spPr>
            <a:xfrm>
              <a:off x="0" y="0"/>
              <a:ext cx="2718435" cy="961390"/>
            </a:xfrm>
            <a:prstGeom prst="rect">
              <a:avLst/>
            </a:prstGeom>
            <a:noFill/>
            <a:ln w="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nSpc>
                  <a:spcPct val="150000"/>
                </a:lnSpc>
              </a:pPr>
              <a:endParaRPr lang="zh-CN" altLang="en-US"/>
            </a:p>
          </p:txBody>
        </p:sp>
        <p:sp>
          <p:nvSpPr>
            <p:cNvPr id="22" name="文本框 4">
              <a:extLst>
                <a:ext uri="{FF2B5EF4-FFF2-40B4-BE49-F238E27FC236}">
                  <a16:creationId xmlns:a16="http://schemas.microsoft.com/office/drawing/2014/main" id="{4B9B402D-CE2B-46DA-8FEA-D87E520C1C77}"/>
                </a:ext>
              </a:extLst>
            </p:cNvPr>
            <p:cNvSpPr txBox="1"/>
            <p:nvPr/>
          </p:nvSpPr>
          <p:spPr>
            <a:xfrm>
              <a:off x="228511" y="676183"/>
              <a:ext cx="485797" cy="20610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noAutofit/>
            </a:bodyPr>
            <a:lstStyle/>
            <a:p>
              <a:pPr algn="just">
                <a:lnSpc>
                  <a:spcPct val="150000"/>
                </a:lnSpc>
                <a:spcAft>
                  <a:spcPts val="0"/>
                </a:spcAft>
              </a:pPr>
              <a:r>
                <a:rPr lang="zh-CN" altLang="en-US" sz="1600" kern="100" dirty="0">
                  <a:latin typeface="Calibri" panose="020F05020202040A0204" pitchFamily="34" charset="0"/>
                  <a:ea typeface="宋体" panose="02010600030101010101" pitchFamily="2" charset="-122"/>
                  <a:cs typeface="Times New Roman" panose="02020603050405020304" pitchFamily="18" charset="0"/>
                </a:rPr>
                <a:t>变量</a:t>
              </a:r>
            </a:p>
          </p:txBody>
        </p:sp>
        <p:sp>
          <p:nvSpPr>
            <p:cNvPr id="23" name="文本框 6">
              <a:extLst>
                <a:ext uri="{FF2B5EF4-FFF2-40B4-BE49-F238E27FC236}">
                  <a16:creationId xmlns:a16="http://schemas.microsoft.com/office/drawing/2014/main" id="{05547527-E17E-43FD-AC74-4EA2E6B3B1F3}"/>
                </a:ext>
              </a:extLst>
            </p:cNvPr>
            <p:cNvSpPr txBox="1"/>
            <p:nvPr/>
          </p:nvSpPr>
          <p:spPr>
            <a:xfrm>
              <a:off x="782862" y="676183"/>
              <a:ext cx="657180" cy="212854"/>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noAutofit/>
            </a:bodyPr>
            <a:lstStyle/>
            <a:p>
              <a:pPr algn="just">
                <a:lnSpc>
                  <a:spcPct val="150000"/>
                </a:lnSpc>
                <a:spcAft>
                  <a:spcPts val="0"/>
                </a:spcAft>
              </a:pPr>
              <a:r>
                <a:rPr lang="zh-CN" altLang="en-US" sz="2000" kern="100" dirty="0">
                  <a:latin typeface="Calibri" panose="020F05020202040A0204" pitchFamily="34" charset="0"/>
                  <a:ea typeface="宋体" panose="02010600030101010101" pitchFamily="2" charset="-122"/>
                  <a:cs typeface="Times New Roman" panose="02020603050405020304" pitchFamily="18" charset="0"/>
                </a:rPr>
                <a:t>赋值号</a:t>
              </a:r>
            </a:p>
          </p:txBody>
        </p:sp>
        <p:sp>
          <p:nvSpPr>
            <p:cNvPr id="24" name="文本框 8">
              <a:extLst>
                <a:ext uri="{FF2B5EF4-FFF2-40B4-BE49-F238E27FC236}">
                  <a16:creationId xmlns:a16="http://schemas.microsoft.com/office/drawing/2014/main" id="{4C4700D0-1177-4180-BA91-6981F3917B9B}"/>
                </a:ext>
              </a:extLst>
            </p:cNvPr>
            <p:cNvSpPr txBox="1"/>
            <p:nvPr/>
          </p:nvSpPr>
          <p:spPr>
            <a:xfrm>
              <a:off x="1714678" y="676183"/>
              <a:ext cx="724041" cy="185846"/>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noAutofit/>
            </a:bodyPr>
            <a:lstStyle/>
            <a:p>
              <a:pPr algn="just">
                <a:lnSpc>
                  <a:spcPct val="150000"/>
                </a:lnSpc>
                <a:spcAft>
                  <a:spcPts val="0"/>
                </a:spcAft>
              </a:pPr>
              <a:r>
                <a:rPr lang="zh-CN" altLang="en-US" sz="2000" kern="100" dirty="0">
                  <a:latin typeface="Calibri" panose="020F05020202040A0204" pitchFamily="34" charset="0"/>
                  <a:ea typeface="宋体" panose="02010600030101010101" pitchFamily="2" charset="-122"/>
                  <a:cs typeface="Times New Roman" panose="02020603050405020304" pitchFamily="18" charset="0"/>
                </a:rPr>
                <a:t>表达式</a:t>
              </a:r>
            </a:p>
          </p:txBody>
        </p:sp>
      </p:grpSp>
      <p:sp>
        <p:nvSpPr>
          <p:cNvPr id="28" name="文本框 27">
            <a:extLst>
              <a:ext uri="{FF2B5EF4-FFF2-40B4-BE49-F238E27FC236}">
                <a16:creationId xmlns:a16="http://schemas.microsoft.com/office/drawing/2014/main" id="{2A4099A6-B8AC-4B0B-9D42-D0B77379F8F2}"/>
              </a:ext>
            </a:extLst>
          </p:cNvPr>
          <p:cNvSpPr txBox="1"/>
          <p:nvPr/>
        </p:nvSpPr>
        <p:spPr>
          <a:xfrm>
            <a:off x="1063780" y="1013408"/>
            <a:ext cx="9186403" cy="961097"/>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defRPr/>
            </a:pPr>
            <a:r>
              <a:rPr lang="zh-CN" altLang="en-US" sz="2000" dirty="0">
                <a:solidFill>
                  <a:prstClr val="black"/>
                </a:solidFill>
                <a:latin typeface="Times New Roman" panose="02020603050405020304" pitchFamily="18" charset="0"/>
                <a:cs typeface="Times New Roman" panose="02020603050405020304" pitchFamily="18" charset="0"/>
              </a:rPr>
              <a:t>我们把“</a:t>
            </a:r>
            <a:r>
              <a:rPr lang="en-US" altLang="zh-CN" sz="2000" dirty="0">
                <a:solidFill>
                  <a:prstClr val="black"/>
                </a:solidFill>
                <a:latin typeface="Times New Roman" panose="02020603050405020304" pitchFamily="18" charset="0"/>
                <a:cs typeface="Times New Roman" panose="02020603050405020304" pitchFamily="18" charset="0"/>
              </a:rPr>
              <a:t>a = a + 3”</a:t>
            </a:r>
            <a:r>
              <a:rPr lang="zh-CN" altLang="en-US" sz="2000" dirty="0">
                <a:solidFill>
                  <a:prstClr val="black"/>
                </a:solidFill>
                <a:latin typeface="Times New Roman" panose="02020603050405020304" pitchFamily="18" charset="0"/>
                <a:cs typeface="Times New Roman" panose="02020603050405020304" pitchFamily="18" charset="0"/>
              </a:rPr>
              <a:t>称为</a:t>
            </a:r>
            <a:r>
              <a:rPr lang="zh-CN" altLang="en-US" sz="2000" b="1" dirty="0">
                <a:solidFill>
                  <a:prstClr val="black"/>
                </a:solidFill>
                <a:latin typeface="Times New Roman" panose="02020603050405020304" pitchFamily="18" charset="0"/>
                <a:cs typeface="Times New Roman" panose="02020603050405020304" pitchFamily="18" charset="0"/>
              </a:rPr>
              <a:t>赋值语句</a:t>
            </a:r>
            <a:r>
              <a:rPr lang="zh-CN" altLang="en-US" sz="2000" dirty="0">
                <a:solidFill>
                  <a:prstClr val="black"/>
                </a:solidFill>
                <a:latin typeface="Times New Roman" panose="02020603050405020304" pitchFamily="18" charset="0"/>
                <a:cs typeface="Times New Roman" panose="02020603050405020304" pitchFamily="18" charset="0"/>
              </a:rPr>
              <a:t>（</a:t>
            </a:r>
            <a:r>
              <a:rPr lang="en-US" altLang="zh-CN" sz="2000" dirty="0">
                <a:solidFill>
                  <a:prstClr val="black"/>
                </a:solidFill>
                <a:latin typeface="Times New Roman" panose="02020603050405020304" pitchFamily="18" charset="0"/>
                <a:cs typeface="Times New Roman" panose="02020603050405020304" pitchFamily="18" charset="0"/>
              </a:rPr>
              <a:t>assignment</a:t>
            </a:r>
            <a:r>
              <a:rPr lang="zh-CN" altLang="en-US" sz="2000" dirty="0">
                <a:solidFill>
                  <a:prstClr val="black"/>
                </a:solidFill>
                <a:latin typeface="Times New Roman" panose="02020603050405020304" pitchFamily="18" charset="0"/>
                <a:cs typeface="Times New Roman" panose="02020603050405020304" pitchFamily="18" charset="0"/>
              </a:rPr>
              <a:t>）</a:t>
            </a:r>
            <a:endParaRPr lang="en-US" altLang="zh-CN" sz="2000" dirty="0">
              <a:solidFill>
                <a:prstClr val="black"/>
              </a:solidFill>
              <a:latin typeface="Times New Roman" panose="02020603050405020304" pitchFamily="18" charset="0"/>
              <a:cs typeface="Times New Roman" panose="02020603050405020304" pitchFamily="18" charset="0"/>
            </a:endParaRPr>
          </a:p>
          <a:p>
            <a:pPr marL="342900" indent="-342900">
              <a:lnSpc>
                <a:spcPct val="150000"/>
              </a:lnSpc>
              <a:buClr>
                <a:srgbClr val="FF0000"/>
              </a:buClr>
              <a:buFont typeface="Arial" panose="020B0604020202020204" pitchFamily="34" charset="0"/>
              <a:buChar char="•"/>
              <a:defRPr/>
            </a:pPr>
            <a:r>
              <a:rPr lang="zh-CN" altLang="en-US" sz="2000" dirty="0">
                <a:solidFill>
                  <a:prstClr val="black"/>
                </a:solidFill>
                <a:latin typeface="Times New Roman" panose="02020603050405020304" pitchFamily="18" charset="0"/>
                <a:cs typeface="Times New Roman" panose="02020603050405020304" pitchFamily="18" charset="0"/>
              </a:rPr>
              <a:t>它被赋值号“</a:t>
            </a:r>
            <a:r>
              <a:rPr lang="en-US" altLang="zh-CN" sz="2000" dirty="0">
                <a:solidFill>
                  <a:prstClr val="black"/>
                </a:solidFill>
                <a:latin typeface="Times New Roman" panose="02020603050405020304" pitchFamily="18" charset="0"/>
                <a:cs typeface="Times New Roman" panose="02020603050405020304" pitchFamily="18" charset="0"/>
              </a:rPr>
              <a:t>=”</a:t>
            </a:r>
            <a:r>
              <a:rPr lang="zh-CN" altLang="en-US" sz="2000" dirty="0">
                <a:solidFill>
                  <a:prstClr val="black"/>
                </a:solidFill>
                <a:latin typeface="Times New Roman" panose="02020603050405020304" pitchFamily="18" charset="0"/>
                <a:cs typeface="Times New Roman" panose="02020603050405020304" pitchFamily="18" charset="0"/>
              </a:rPr>
              <a:t>分成了两个部分：</a:t>
            </a:r>
            <a:endParaRPr kumimoji="0"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文本框 28">
            <a:extLst>
              <a:ext uri="{FF2B5EF4-FFF2-40B4-BE49-F238E27FC236}">
                <a16:creationId xmlns:a16="http://schemas.microsoft.com/office/drawing/2014/main" id="{9CC49C97-21E2-463F-8F17-FCA66EC8721B}"/>
              </a:ext>
            </a:extLst>
          </p:cNvPr>
          <p:cNvSpPr txBox="1"/>
          <p:nvPr/>
        </p:nvSpPr>
        <p:spPr>
          <a:xfrm>
            <a:off x="1060120" y="2247607"/>
            <a:ext cx="4724977" cy="3269421"/>
          </a:xfrm>
          <a:prstGeom prst="rect">
            <a:avLst/>
          </a:prstGeom>
          <a:noFill/>
        </p:spPr>
        <p:txBody>
          <a:bodyPr wrap="square" rtlCol="0">
            <a:spAutoFit/>
          </a:bodyPr>
          <a:lstStyle/>
          <a:p>
            <a:pPr lvl="0">
              <a:lnSpc>
                <a:spcPct val="150000"/>
              </a:lnSpc>
              <a:defRPr/>
            </a:pPr>
            <a:r>
              <a:rPr lang="zh-CN" altLang="en-US" sz="2000" dirty="0">
                <a:solidFill>
                  <a:prstClr val="black"/>
                </a:solidFill>
                <a:latin typeface="Times New Roman" panose="02020603050405020304" pitchFamily="18" charset="0"/>
                <a:cs typeface="Times New Roman" panose="02020603050405020304" pitchFamily="18" charset="0"/>
              </a:rPr>
              <a:t>“</a:t>
            </a:r>
            <a:r>
              <a:rPr lang="en-US" altLang="zh-CN" sz="2000" dirty="0">
                <a:solidFill>
                  <a:prstClr val="black"/>
                </a:solidFill>
                <a:latin typeface="Times New Roman" panose="02020603050405020304" pitchFamily="18" charset="0"/>
                <a:cs typeface="Times New Roman" panose="02020603050405020304" pitchFamily="18" charset="0"/>
              </a:rPr>
              <a:t>=”</a:t>
            </a:r>
            <a:r>
              <a:rPr lang="zh-CN" altLang="en-US" sz="2000" dirty="0">
                <a:solidFill>
                  <a:prstClr val="black"/>
                </a:solidFill>
                <a:latin typeface="Times New Roman" panose="02020603050405020304" pitchFamily="18" charset="0"/>
                <a:cs typeface="Times New Roman" panose="02020603050405020304" pitchFamily="18" charset="0"/>
              </a:rPr>
              <a:t>左边的“</a:t>
            </a:r>
            <a:r>
              <a:rPr lang="en-US" altLang="zh-CN" sz="2000" dirty="0">
                <a:solidFill>
                  <a:prstClr val="black"/>
                </a:solidFill>
                <a:latin typeface="Times New Roman" panose="02020603050405020304" pitchFamily="18" charset="0"/>
                <a:cs typeface="Times New Roman" panose="02020603050405020304" pitchFamily="18" charset="0"/>
              </a:rPr>
              <a:t>a”</a:t>
            </a:r>
            <a:r>
              <a:rPr lang="zh-CN" altLang="en-US" sz="2000" dirty="0">
                <a:solidFill>
                  <a:prstClr val="black"/>
                </a:solidFill>
                <a:latin typeface="Times New Roman" panose="02020603050405020304" pitchFamily="18" charset="0"/>
                <a:cs typeface="Times New Roman" panose="02020603050405020304" pitchFamily="18" charset="0"/>
              </a:rPr>
              <a:t>我们称其为</a:t>
            </a:r>
            <a:r>
              <a:rPr lang="zh-CN" altLang="en-US" sz="2000" b="1" dirty="0">
                <a:solidFill>
                  <a:prstClr val="black"/>
                </a:solidFill>
                <a:latin typeface="Times New Roman" panose="02020603050405020304" pitchFamily="18" charset="0"/>
                <a:cs typeface="Times New Roman" panose="02020603050405020304" pitchFamily="18" charset="0"/>
              </a:rPr>
              <a:t>变量</a:t>
            </a:r>
            <a:r>
              <a:rPr lang="en-US" altLang="zh-CN" sz="2000" b="1" dirty="0">
                <a:solidFill>
                  <a:prstClr val="black"/>
                </a:solidFill>
                <a:latin typeface="Times New Roman" panose="02020603050405020304" pitchFamily="18" charset="0"/>
                <a:cs typeface="Times New Roman" panose="02020603050405020304" pitchFamily="18" charset="0"/>
              </a:rPr>
              <a:t>;</a:t>
            </a:r>
            <a:endParaRPr lang="en-US" altLang="zh-CN" sz="2000" dirty="0">
              <a:solidFill>
                <a:prstClr val="black"/>
              </a:solidFill>
              <a:latin typeface="Times New Roman" panose="02020603050405020304" pitchFamily="18" charset="0"/>
              <a:cs typeface="Times New Roman" panose="02020603050405020304" pitchFamily="18" charset="0"/>
            </a:endParaRPr>
          </a:p>
          <a:p>
            <a:pPr lvl="0">
              <a:lnSpc>
                <a:spcPct val="150000"/>
              </a:lnSpc>
              <a:defRPr/>
            </a:pPr>
            <a:r>
              <a:rPr lang="zh-CN" altLang="en-US" sz="2000" dirty="0">
                <a:solidFill>
                  <a:prstClr val="black"/>
                </a:solidFill>
                <a:latin typeface="Times New Roman" panose="02020603050405020304" pitchFamily="18" charset="0"/>
                <a:cs typeface="Times New Roman" panose="02020603050405020304" pitchFamily="18" charset="0"/>
              </a:rPr>
              <a:t>“</a:t>
            </a:r>
            <a:r>
              <a:rPr lang="en-US" altLang="zh-CN" sz="2000" dirty="0">
                <a:solidFill>
                  <a:prstClr val="black"/>
                </a:solidFill>
                <a:latin typeface="Times New Roman" panose="02020603050405020304" pitchFamily="18" charset="0"/>
                <a:cs typeface="Times New Roman" panose="02020603050405020304" pitchFamily="18" charset="0"/>
              </a:rPr>
              <a:t>=”</a:t>
            </a:r>
            <a:r>
              <a:rPr lang="zh-CN" altLang="en-US" sz="2000" dirty="0">
                <a:solidFill>
                  <a:prstClr val="black"/>
                </a:solidFill>
                <a:latin typeface="Times New Roman" panose="02020603050405020304" pitchFamily="18" charset="0"/>
                <a:cs typeface="Times New Roman" panose="02020603050405020304" pitchFamily="18" charset="0"/>
              </a:rPr>
              <a:t>右边的“</a:t>
            </a:r>
            <a:r>
              <a:rPr lang="en-US" altLang="zh-CN" sz="2000" dirty="0">
                <a:solidFill>
                  <a:prstClr val="black"/>
                </a:solidFill>
                <a:latin typeface="Times New Roman" panose="02020603050405020304" pitchFamily="18" charset="0"/>
                <a:cs typeface="Times New Roman" panose="02020603050405020304" pitchFamily="18" charset="0"/>
              </a:rPr>
              <a:t>a+3”</a:t>
            </a:r>
            <a:r>
              <a:rPr lang="zh-CN" altLang="en-US" sz="2000" dirty="0">
                <a:solidFill>
                  <a:prstClr val="black"/>
                </a:solidFill>
                <a:latin typeface="Times New Roman" panose="02020603050405020304" pitchFamily="18" charset="0"/>
                <a:cs typeface="Times New Roman" panose="02020603050405020304" pitchFamily="18" charset="0"/>
              </a:rPr>
              <a:t>称为</a:t>
            </a:r>
            <a:r>
              <a:rPr lang="zh-CN" altLang="en-US" sz="2000" b="1" dirty="0">
                <a:solidFill>
                  <a:prstClr val="black"/>
                </a:solidFill>
                <a:latin typeface="Times New Roman" panose="02020603050405020304" pitchFamily="18" charset="0"/>
                <a:cs typeface="Times New Roman" panose="02020603050405020304" pitchFamily="18" charset="0"/>
              </a:rPr>
              <a:t>表达式</a:t>
            </a:r>
            <a:r>
              <a:rPr lang="en-US" altLang="zh-CN" sz="2000" dirty="0">
                <a:solidFill>
                  <a:prstClr val="black"/>
                </a:solidFill>
                <a:latin typeface="Times New Roman" panose="02020603050405020304" pitchFamily="18" charset="0"/>
                <a:cs typeface="Times New Roman" panose="02020603050405020304" pitchFamily="18" charset="0"/>
              </a:rPr>
              <a:t>(expression)</a:t>
            </a:r>
          </a:p>
          <a:p>
            <a:pPr lvl="0">
              <a:lnSpc>
                <a:spcPct val="150000"/>
              </a:lnSpc>
              <a:defRPr/>
            </a:pPr>
            <a:r>
              <a:rPr lang="zh-CN" altLang="en-US" sz="2000" dirty="0">
                <a:solidFill>
                  <a:prstClr val="black"/>
                </a:solidFill>
                <a:latin typeface="Times New Roman" panose="02020603050405020304" pitchFamily="18" charset="0"/>
                <a:cs typeface="Times New Roman" panose="02020603050405020304" pitchFamily="18" charset="0"/>
              </a:rPr>
              <a:t>它会计算出一个值并将该值赋给“</a:t>
            </a:r>
            <a:r>
              <a:rPr lang="en-US" altLang="zh-CN" sz="2000" dirty="0">
                <a:solidFill>
                  <a:prstClr val="black"/>
                </a:solidFill>
                <a:latin typeface="Times New Roman" panose="02020603050405020304" pitchFamily="18" charset="0"/>
                <a:cs typeface="Times New Roman" panose="02020603050405020304" pitchFamily="18" charset="0"/>
              </a:rPr>
              <a:t>=”</a:t>
            </a:r>
            <a:r>
              <a:rPr lang="zh-CN" altLang="en-US" sz="2000" dirty="0">
                <a:solidFill>
                  <a:prstClr val="black"/>
                </a:solidFill>
                <a:latin typeface="Times New Roman" panose="02020603050405020304" pitchFamily="18" charset="0"/>
                <a:cs typeface="Times New Roman" panose="02020603050405020304" pitchFamily="18" charset="0"/>
              </a:rPr>
              <a:t>左边的变量</a:t>
            </a:r>
            <a:r>
              <a:rPr lang="en-US" altLang="zh-CN" sz="2000" dirty="0">
                <a:solidFill>
                  <a:prstClr val="black"/>
                </a:solidFill>
                <a:latin typeface="Times New Roman" panose="02020603050405020304" pitchFamily="18" charset="0"/>
                <a:cs typeface="Times New Roman" panose="02020603050405020304" pitchFamily="18" charset="0"/>
              </a:rPr>
              <a:t>a</a:t>
            </a:r>
            <a:r>
              <a:rPr lang="zh-CN" altLang="en-US" sz="2000" dirty="0">
                <a:solidFill>
                  <a:prstClr val="black"/>
                </a:solidFill>
                <a:latin typeface="Times New Roman" panose="02020603050405020304" pitchFamily="18" charset="0"/>
                <a:cs typeface="Times New Roman" panose="02020603050405020304" pitchFamily="18" charset="0"/>
              </a:rPr>
              <a:t>。</a:t>
            </a:r>
            <a:endParaRPr lang="en-US" altLang="zh-CN" sz="2000" dirty="0">
              <a:solidFill>
                <a:prstClr val="black"/>
              </a:solidFill>
              <a:latin typeface="Times New Roman" panose="02020603050405020304" pitchFamily="18" charset="0"/>
              <a:cs typeface="Times New Roman" panose="02020603050405020304" pitchFamily="18" charset="0"/>
            </a:endParaRPr>
          </a:p>
          <a:p>
            <a:pPr lvl="0">
              <a:lnSpc>
                <a:spcPct val="150000"/>
              </a:lnSpc>
              <a:defRPr/>
            </a:pPr>
            <a:r>
              <a:rPr lang="zh-CN" altLang="en-US" sz="2000" dirty="0">
                <a:solidFill>
                  <a:prstClr val="black"/>
                </a:solidFill>
                <a:latin typeface="Times New Roman" panose="02020603050405020304" pitchFamily="18" charset="0"/>
                <a:cs typeface="Times New Roman" panose="02020603050405020304" pitchFamily="18" charset="0"/>
              </a:rPr>
              <a:t>此外，表达式“</a:t>
            </a:r>
            <a:r>
              <a:rPr lang="en-US" altLang="zh-CN" sz="2000" dirty="0">
                <a:solidFill>
                  <a:prstClr val="black"/>
                </a:solidFill>
                <a:latin typeface="Times New Roman" panose="02020603050405020304" pitchFamily="18" charset="0"/>
                <a:cs typeface="Times New Roman" panose="02020603050405020304" pitchFamily="18" charset="0"/>
              </a:rPr>
              <a:t>a+3”</a:t>
            </a:r>
            <a:r>
              <a:rPr lang="zh-CN" altLang="en-US" sz="2000" dirty="0">
                <a:solidFill>
                  <a:prstClr val="black"/>
                </a:solidFill>
                <a:latin typeface="Times New Roman" panose="02020603050405020304" pitchFamily="18" charset="0"/>
                <a:cs typeface="Times New Roman" panose="02020603050405020304" pitchFamily="18" charset="0"/>
              </a:rPr>
              <a:t>又是由三部分组成，由算术运算符“</a:t>
            </a:r>
            <a:r>
              <a:rPr lang="en-US" altLang="zh-CN" sz="2000" dirty="0">
                <a:solidFill>
                  <a:prstClr val="black"/>
                </a:solidFill>
                <a:latin typeface="Times New Roman" panose="02020603050405020304" pitchFamily="18" charset="0"/>
                <a:cs typeface="Times New Roman" panose="02020603050405020304" pitchFamily="18" charset="0"/>
              </a:rPr>
              <a:t>+”</a:t>
            </a:r>
            <a:r>
              <a:rPr lang="zh-CN" altLang="en-US" sz="2000" dirty="0">
                <a:solidFill>
                  <a:prstClr val="black"/>
                </a:solidFill>
                <a:latin typeface="Times New Roman" panose="02020603050405020304" pitchFamily="18" charset="0"/>
                <a:cs typeface="Times New Roman" panose="02020603050405020304" pitchFamily="18" charset="0"/>
              </a:rPr>
              <a:t>连接了变量“</a:t>
            </a:r>
            <a:r>
              <a:rPr lang="en-US" altLang="zh-CN" sz="2000" dirty="0">
                <a:solidFill>
                  <a:prstClr val="black"/>
                </a:solidFill>
                <a:latin typeface="Times New Roman" panose="02020603050405020304" pitchFamily="18" charset="0"/>
                <a:cs typeface="Times New Roman" panose="02020603050405020304" pitchFamily="18" charset="0"/>
              </a:rPr>
              <a:t>a”</a:t>
            </a:r>
            <a:r>
              <a:rPr lang="zh-CN" altLang="en-US" sz="2000" dirty="0">
                <a:solidFill>
                  <a:prstClr val="black"/>
                </a:solidFill>
                <a:latin typeface="Times New Roman" panose="02020603050405020304" pitchFamily="18" charset="0"/>
                <a:cs typeface="Times New Roman" panose="02020603050405020304" pitchFamily="18" charset="0"/>
              </a:rPr>
              <a:t>和整数“</a:t>
            </a:r>
            <a:r>
              <a:rPr lang="en-US" altLang="zh-CN" sz="2000" dirty="0">
                <a:solidFill>
                  <a:prstClr val="black"/>
                </a:solidFill>
                <a:latin typeface="Times New Roman" panose="02020603050405020304" pitchFamily="18" charset="0"/>
                <a:cs typeface="Times New Roman" panose="02020603050405020304" pitchFamily="18" charset="0"/>
              </a:rPr>
              <a:t>3”</a:t>
            </a:r>
            <a:r>
              <a:rPr lang="zh-CN" altLang="en-US" sz="2000" dirty="0">
                <a:solidFill>
                  <a:prstClr val="black"/>
                </a:solidFill>
                <a:latin typeface="Times New Roman" panose="02020603050405020304" pitchFamily="18" charset="0"/>
                <a:cs typeface="Times New Roman" panose="02020603050405020304" pitchFamily="18" charset="0"/>
              </a:rPr>
              <a:t>，如下图所示。 </a:t>
            </a:r>
            <a:endParaRPr kumimoji="0"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279673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1.3.1</a:t>
            </a:r>
            <a:r>
              <a:rPr lang="zh-CN" altLang="en-US" sz="2800" b="1" dirty="0">
                <a:latin typeface="微软雅黑" panose="020B0503020204020204" pitchFamily="34" charset="-122"/>
                <a:ea typeface="微软雅黑" panose="020B0503020204020204" pitchFamily="34" charset="-122"/>
              </a:rPr>
              <a:t>介绍变量</a:t>
            </a:r>
          </a:p>
        </p:txBody>
      </p:sp>
      <p:sp>
        <p:nvSpPr>
          <p:cNvPr id="13" name="文本框 12">
            <a:extLst>
              <a:ext uri="{FF2B5EF4-FFF2-40B4-BE49-F238E27FC236}">
                <a16:creationId xmlns:a16="http://schemas.microsoft.com/office/drawing/2014/main" id="{870EF75B-882B-43DF-AFA4-723A2C1BA5A3}"/>
              </a:ext>
            </a:extLst>
          </p:cNvPr>
          <p:cNvSpPr txBox="1"/>
          <p:nvPr/>
        </p:nvSpPr>
        <p:spPr>
          <a:xfrm>
            <a:off x="1133722" y="839851"/>
            <a:ext cx="9924555" cy="499432"/>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 我们通过几个简单的例子，体会“变量”的变化，如下程序所示：</a:t>
            </a:r>
            <a:endParaRPr lang="en-US" altLang="zh-CN" sz="2000"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EEC34DDC-7651-4A42-A5A1-C5F5B23B6F19}"/>
              </a:ext>
            </a:extLst>
          </p:cNvPr>
          <p:cNvSpPr/>
          <p:nvPr/>
        </p:nvSpPr>
        <p:spPr>
          <a:xfrm>
            <a:off x="2801468" y="1402125"/>
            <a:ext cx="5760641" cy="2216037"/>
          </a:xfrm>
          <a:prstGeom prst="rect">
            <a:avLst/>
          </a:prstGeom>
          <a:solidFill>
            <a:schemeClr val="bg1">
              <a:lumMod val="95000"/>
            </a:schemeClr>
          </a:solidFill>
          <a:ln w="9525">
            <a:solidFill>
              <a:srgbClr val="FFC00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33985" algn="just">
              <a:lnSpc>
                <a:spcPct val="150000"/>
              </a:lnSpc>
              <a:spcAft>
                <a:spcPts val="0"/>
              </a:spcAft>
            </a:pPr>
            <a:r>
              <a:rPr lang="en-US" altLang="zh-CN" sz="1600" b="1" kern="100" dirty="0">
                <a:solidFill>
                  <a:srgbClr val="FF0000"/>
                </a:solidFill>
                <a:latin typeface="宋体" panose="02010600030101010101" pitchFamily="2" charset="-122"/>
                <a:cs typeface="Times New Roman" panose="02020603050405020304" pitchFamily="18" charset="0"/>
              </a:rPr>
              <a:t>#&lt;</a:t>
            </a:r>
            <a:r>
              <a:rPr lang="zh-CN" altLang="zh-CN" sz="1600" b="1" kern="100" dirty="0">
                <a:solidFill>
                  <a:srgbClr val="FF0000"/>
                </a:solidFill>
                <a:latin typeface="Calibri" panose="020F05020202040A0204" pitchFamily="34" charset="0"/>
                <a:cs typeface="Times New Roman" panose="02020603050405020304" pitchFamily="18" charset="0"/>
              </a:rPr>
              <a:t>程序</a:t>
            </a:r>
            <a:r>
              <a:rPr lang="en-US" altLang="zh-CN" sz="1600" b="1" kern="100" dirty="0">
                <a:solidFill>
                  <a:srgbClr val="FF0000"/>
                </a:solidFill>
                <a:latin typeface="Calibri" panose="020F05020202040A0204" pitchFamily="34" charset="0"/>
                <a:cs typeface="Times New Roman" panose="02020603050405020304" pitchFamily="18" charset="0"/>
              </a:rPr>
              <a:t>:</a:t>
            </a:r>
            <a:r>
              <a:rPr lang="zh-CN" altLang="zh-CN" sz="1600" b="1" kern="100" dirty="0">
                <a:solidFill>
                  <a:srgbClr val="FF0000"/>
                </a:solidFill>
                <a:latin typeface="Calibri" panose="020F05020202040A0204" pitchFamily="34" charset="0"/>
                <a:cs typeface="Times New Roman" panose="02020603050405020304" pitchFamily="18" charset="0"/>
              </a:rPr>
              <a:t>变量输出实例</a:t>
            </a:r>
            <a:r>
              <a:rPr lang="en-US" altLang="zh-CN" sz="1600" b="1" kern="100" dirty="0">
                <a:solidFill>
                  <a:srgbClr val="FF0000"/>
                </a:solidFill>
                <a:latin typeface="Calibri" panose="020F05020202040A0204" pitchFamily="34" charset="0"/>
                <a:cs typeface="Times New Roman" panose="02020603050405020304" pitchFamily="18" charset="0"/>
              </a:rPr>
              <a:t>&gt;</a:t>
            </a:r>
            <a:endParaRPr lang="zh-CN" altLang="zh-CN" sz="1600" kern="100" dirty="0">
              <a:solidFill>
                <a:srgbClr val="FF0000"/>
              </a:solidFill>
              <a:latin typeface="Calibri" panose="020F05020202040A0204" pitchFamily="34" charset="0"/>
              <a:cs typeface="Times New Roman" panose="02020603050405020304" pitchFamily="18" charset="0"/>
            </a:endParaRPr>
          </a:p>
          <a:p>
            <a:pPr indent="133350" algn="just">
              <a:lnSpc>
                <a:spcPct val="150000"/>
              </a:lnSpc>
              <a:spcAft>
                <a:spcPts val="0"/>
              </a:spcAft>
            </a:pPr>
            <a:r>
              <a:rPr lang="en-US" altLang="zh-CN" sz="1600" kern="100" dirty="0">
                <a:latin typeface="宋体" panose="02010600030101010101" pitchFamily="2" charset="-122"/>
                <a:cs typeface="Times New Roman" panose="02020603050405020304" pitchFamily="18" charset="0"/>
              </a:rPr>
              <a:t>a = 1        #</a:t>
            </a:r>
            <a:r>
              <a:rPr lang="zh-CN" altLang="zh-CN" sz="1600" kern="100" dirty="0">
                <a:latin typeface="Calibri" panose="020F05020202040A0204" pitchFamily="34" charset="0"/>
                <a:cs typeface="Times New Roman" panose="02020603050405020304" pitchFamily="18" charset="0"/>
              </a:rPr>
              <a:t>第一次给</a:t>
            </a:r>
            <a:r>
              <a:rPr lang="en-US" altLang="zh-CN" sz="1600" kern="100" dirty="0">
                <a:latin typeface="Calibri" panose="020F05020202040A0204" pitchFamily="34" charset="0"/>
                <a:cs typeface="Times New Roman" panose="02020603050405020304" pitchFamily="18" charset="0"/>
              </a:rPr>
              <a:t>a</a:t>
            </a:r>
            <a:r>
              <a:rPr lang="zh-CN" altLang="zh-CN" sz="1600" kern="100" dirty="0">
                <a:latin typeface="Calibri" panose="020F05020202040A0204" pitchFamily="34" charset="0"/>
                <a:cs typeface="Times New Roman" panose="02020603050405020304" pitchFamily="18" charset="0"/>
              </a:rPr>
              <a:t>赋值</a:t>
            </a:r>
          </a:p>
          <a:p>
            <a:pPr indent="133350" algn="just">
              <a:lnSpc>
                <a:spcPct val="150000"/>
              </a:lnSpc>
              <a:spcAft>
                <a:spcPts val="0"/>
              </a:spcAft>
            </a:pPr>
            <a:r>
              <a:rPr lang="en-US" altLang="zh-CN" sz="1600" kern="100" dirty="0">
                <a:latin typeface="宋体" panose="02010600030101010101" pitchFamily="2" charset="-122"/>
                <a:cs typeface="Times New Roman" panose="02020603050405020304" pitchFamily="18" charset="0"/>
              </a:rPr>
              <a:t>a = 2	      #</a:t>
            </a:r>
            <a:r>
              <a:rPr lang="zh-CN" altLang="zh-CN" sz="1600" kern="100" dirty="0">
                <a:latin typeface="Calibri" panose="020F05020202040A0204" pitchFamily="34" charset="0"/>
                <a:cs typeface="Times New Roman" panose="02020603050405020304" pitchFamily="18" charset="0"/>
              </a:rPr>
              <a:t>第二次给</a:t>
            </a:r>
            <a:r>
              <a:rPr lang="en-US" altLang="zh-CN" sz="1600" kern="100" dirty="0">
                <a:latin typeface="Calibri" panose="020F05020202040A0204" pitchFamily="34" charset="0"/>
                <a:cs typeface="Times New Roman" panose="02020603050405020304" pitchFamily="18" charset="0"/>
              </a:rPr>
              <a:t>a</a:t>
            </a:r>
            <a:r>
              <a:rPr lang="zh-CN" altLang="zh-CN" sz="1600" kern="100" dirty="0">
                <a:latin typeface="Calibri" panose="020F05020202040A0204" pitchFamily="34" charset="0"/>
                <a:cs typeface="Times New Roman" panose="02020603050405020304" pitchFamily="18" charset="0"/>
              </a:rPr>
              <a:t>赋值</a:t>
            </a:r>
          </a:p>
          <a:p>
            <a:pPr indent="133350" algn="just">
              <a:lnSpc>
                <a:spcPct val="150000"/>
              </a:lnSpc>
              <a:spcAft>
                <a:spcPts val="0"/>
              </a:spcAft>
            </a:pPr>
            <a:r>
              <a:rPr lang="en-US" altLang="zh-CN" sz="1600" kern="100" dirty="0">
                <a:latin typeface="宋体" panose="02010600030101010101" pitchFamily="2" charset="-122"/>
                <a:cs typeface="Times New Roman" panose="02020603050405020304" pitchFamily="18" charset="0"/>
              </a:rPr>
              <a:t>print(a)     #</a:t>
            </a:r>
            <a:r>
              <a:rPr lang="zh-CN" altLang="zh-CN" sz="1600" kern="100" dirty="0">
                <a:latin typeface="Calibri" panose="020F05020202040A0204" pitchFamily="34" charset="0"/>
                <a:cs typeface="Times New Roman" panose="02020603050405020304" pitchFamily="18" charset="0"/>
              </a:rPr>
              <a:t>输出</a:t>
            </a:r>
            <a:r>
              <a:rPr lang="en-US" altLang="zh-CN" sz="1600" kern="100" dirty="0">
                <a:latin typeface="Calibri" panose="020F05020202040A0204" pitchFamily="34" charset="0"/>
                <a:cs typeface="Times New Roman" panose="02020603050405020304" pitchFamily="18" charset="0"/>
              </a:rPr>
              <a:t>2</a:t>
            </a:r>
            <a:endParaRPr lang="zh-CN" altLang="zh-CN" sz="1600" kern="100" dirty="0">
              <a:latin typeface="Calibri" panose="020F05020202040A0204" pitchFamily="34" charset="0"/>
              <a:cs typeface="Times New Roman" panose="02020603050405020304" pitchFamily="18" charset="0"/>
            </a:endParaRPr>
          </a:p>
          <a:p>
            <a:pPr indent="133350" algn="just">
              <a:lnSpc>
                <a:spcPct val="150000"/>
              </a:lnSpc>
              <a:spcAft>
                <a:spcPts val="0"/>
              </a:spcAft>
            </a:pPr>
            <a:r>
              <a:rPr lang="en-US" altLang="zh-CN" sz="1600" kern="100" dirty="0">
                <a:latin typeface="宋体" panose="02010600030101010101" pitchFamily="2" charset="-122"/>
                <a:cs typeface="Times New Roman" panose="02020603050405020304" pitchFamily="18" charset="0"/>
              </a:rPr>
              <a:t>a = "Hello!" #</a:t>
            </a:r>
            <a:r>
              <a:rPr lang="zh-CN" altLang="zh-CN" sz="1600" kern="100" dirty="0">
                <a:latin typeface="Calibri" panose="020F05020202040A0204" pitchFamily="34" charset="0"/>
                <a:cs typeface="Times New Roman" panose="02020603050405020304" pitchFamily="18" charset="0"/>
              </a:rPr>
              <a:t>第三次给</a:t>
            </a:r>
            <a:r>
              <a:rPr lang="en-US" altLang="zh-CN" sz="1600" kern="100" dirty="0">
                <a:latin typeface="Calibri" panose="020F05020202040A0204" pitchFamily="34" charset="0"/>
                <a:cs typeface="Times New Roman" panose="02020603050405020304" pitchFamily="18" charset="0"/>
              </a:rPr>
              <a:t>a</a:t>
            </a:r>
            <a:r>
              <a:rPr lang="zh-CN" altLang="zh-CN" sz="1600" kern="100" dirty="0">
                <a:latin typeface="Calibri" panose="020F05020202040A0204" pitchFamily="34" charset="0"/>
                <a:cs typeface="Times New Roman" panose="02020603050405020304" pitchFamily="18" charset="0"/>
              </a:rPr>
              <a:t>赋值</a:t>
            </a:r>
          </a:p>
          <a:p>
            <a:pPr indent="133350" algn="just">
              <a:lnSpc>
                <a:spcPct val="150000"/>
              </a:lnSpc>
              <a:spcAft>
                <a:spcPts val="0"/>
              </a:spcAft>
            </a:pPr>
            <a:r>
              <a:rPr lang="en-US" altLang="zh-CN" sz="1600" kern="100" dirty="0">
                <a:latin typeface="宋体" panose="02010600030101010101" pitchFamily="2" charset="-122"/>
                <a:cs typeface="Times New Roman" panose="02020603050405020304" pitchFamily="18" charset="0"/>
              </a:rPr>
              <a:t>print(a)     #</a:t>
            </a:r>
            <a:r>
              <a:rPr lang="zh-CN" altLang="zh-CN" sz="1600" kern="100" dirty="0">
                <a:latin typeface="Calibri" panose="020F05020202040A0204" pitchFamily="34" charset="0"/>
                <a:cs typeface="Times New Roman" panose="02020603050405020304" pitchFamily="18" charset="0"/>
              </a:rPr>
              <a:t>输出</a:t>
            </a:r>
            <a:r>
              <a:rPr lang="en-US" altLang="zh-CN" sz="1600" kern="100" dirty="0">
                <a:latin typeface="Calibri" panose="020F05020202040A0204" pitchFamily="34" charset="0"/>
                <a:cs typeface="Times New Roman" panose="02020603050405020304" pitchFamily="18" charset="0"/>
              </a:rPr>
              <a:t>Hello!</a:t>
            </a:r>
            <a:r>
              <a:rPr lang="en-US" sz="1050" kern="100" dirty="0">
                <a:latin typeface="宋体" panose="02010600030101010101" pitchFamily="2" charset="-122"/>
                <a:ea typeface="宋体" panose="02010600030101010101" pitchFamily="2" charset="-122"/>
                <a:cs typeface="Times New Roman" panose="02020603050405020304" pitchFamily="18" charset="0"/>
              </a:rPr>
              <a:t> </a:t>
            </a:r>
            <a:endParaRPr lang="zh-CN" altLang="en-US" sz="105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C0A79BF0-08B0-40FD-A330-D4FB440A7F9D}"/>
              </a:ext>
            </a:extLst>
          </p:cNvPr>
          <p:cNvSpPr txBox="1"/>
          <p:nvPr/>
        </p:nvSpPr>
        <p:spPr>
          <a:xfrm>
            <a:off x="1133722" y="3681005"/>
            <a:ext cx="9924555" cy="2807756"/>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首先创建了一个变量</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，并给它赋值</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，然后又给它赋值为</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，这时</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就丢弃了原来的值</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，它的值现在变成了</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。这说明同一个变量可以反复赋予不同的值，最终该变量的值表示为最后一次的赋值。通过输出语句</a:t>
            </a:r>
            <a:r>
              <a:rPr lang="en-US" altLang="zh-CN" sz="2000" dirty="0">
                <a:latin typeface="Times New Roman" panose="02020603050405020304" pitchFamily="18" charset="0"/>
                <a:cs typeface="Times New Roman" panose="02020603050405020304" pitchFamily="18" charset="0"/>
              </a:rPr>
              <a:t>print(a)</a:t>
            </a:r>
            <a:r>
              <a:rPr lang="zh-CN" altLang="en-US" sz="2000" dirty="0">
                <a:latin typeface="Times New Roman" panose="02020603050405020304" pitchFamily="18" charset="0"/>
                <a:cs typeface="Times New Roman" panose="02020603050405020304" pitchFamily="18" charset="0"/>
              </a:rPr>
              <a:t>，可以很明显地在屏幕上看到</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的值变为了</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变量不仅可以在数值上进行变化，类型也是可变的，上面例子中我们将字符串</a:t>
            </a:r>
            <a:r>
              <a:rPr lang="en-US" altLang="zh-CN" sz="2000" dirty="0">
                <a:latin typeface="Times New Roman" panose="02020603050405020304" pitchFamily="18" charset="0"/>
                <a:cs typeface="Times New Roman" panose="02020603050405020304" pitchFamily="18" charset="0"/>
              </a:rPr>
              <a:t>"Hello!"</a:t>
            </a:r>
            <a:r>
              <a:rPr lang="zh-CN" altLang="en-US" sz="2000" dirty="0">
                <a:latin typeface="Times New Roman" panose="02020603050405020304" pitchFamily="18" charset="0"/>
                <a:cs typeface="Times New Roman" panose="02020603050405020304" pitchFamily="18" charset="0"/>
              </a:rPr>
              <a:t>赋值给</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，输出的就是一个字符串。</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7059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1.3.1</a:t>
            </a:r>
            <a:r>
              <a:rPr lang="zh-CN" altLang="en-US" sz="2800" b="1" dirty="0">
                <a:latin typeface="微软雅黑" panose="020B0503020204020204" pitchFamily="34" charset="-122"/>
                <a:ea typeface="微软雅黑" panose="020B0503020204020204" pitchFamily="34" charset="-122"/>
              </a:rPr>
              <a:t>介绍变量</a:t>
            </a:r>
          </a:p>
        </p:txBody>
      </p:sp>
      <p:sp>
        <p:nvSpPr>
          <p:cNvPr id="6" name="文本框 5">
            <a:extLst>
              <a:ext uri="{FF2B5EF4-FFF2-40B4-BE49-F238E27FC236}">
                <a16:creationId xmlns:a16="http://schemas.microsoft.com/office/drawing/2014/main" id="{9143973D-EECB-4AF2-8878-9C2B3C10CD79}"/>
              </a:ext>
            </a:extLst>
          </p:cNvPr>
          <p:cNvSpPr txBox="1"/>
          <p:nvPr/>
        </p:nvSpPr>
        <p:spPr>
          <a:xfrm>
            <a:off x="1155098" y="1112447"/>
            <a:ext cx="9881804" cy="499432"/>
          </a:xfrm>
          <a:prstGeom prst="rect">
            <a:avLst/>
          </a:prstGeom>
          <a:noFill/>
        </p:spPr>
        <p:txBody>
          <a:bodyPr wrap="square" rtlCol="0">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为什么可以做到这些？</a:t>
            </a:r>
            <a:endParaRPr lang="en-US" altLang="zh-CN" sz="20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694BF769-E352-4195-BCE3-FC1AE8701105}"/>
              </a:ext>
            </a:extLst>
          </p:cNvPr>
          <p:cNvSpPr txBox="1"/>
          <p:nvPr/>
        </p:nvSpPr>
        <p:spPr>
          <a:xfrm>
            <a:off x="1155098" y="1674661"/>
            <a:ext cx="9881804" cy="961097"/>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因为</a:t>
            </a: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是一个</a:t>
            </a:r>
            <a:r>
              <a:rPr lang="zh-CN" altLang="en-US" sz="2000" b="1" dirty="0">
                <a:solidFill>
                  <a:srgbClr val="FF0000"/>
                </a:solidFill>
                <a:latin typeface="Times New Roman" panose="02020603050405020304" pitchFamily="18" charset="0"/>
                <a:cs typeface="Times New Roman" panose="02020603050405020304" pitchFamily="18" charset="0"/>
              </a:rPr>
              <a:t>动态类型语言</a:t>
            </a:r>
            <a:r>
              <a:rPr lang="zh-CN" altLang="en-US" sz="2000" dirty="0">
                <a:latin typeface="Times New Roman" panose="02020603050405020304" pitchFamily="18" charset="0"/>
                <a:cs typeface="Times New Roman" panose="02020603050405020304" pitchFamily="18" charset="0"/>
              </a:rPr>
              <a:t>，解释器会根据赋值或运算来自动推断变量的类型。其实这跟</a:t>
            </a: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的存储原理有关，我们将在第三章中详细讲解这个问题。</a:t>
            </a:r>
            <a:endParaRPr lang="en-US" altLang="zh-CN" sz="20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49DB5C75-FD5F-468E-8520-CB44163A9E51}"/>
              </a:ext>
            </a:extLst>
          </p:cNvPr>
          <p:cNvSpPr txBox="1"/>
          <p:nvPr/>
        </p:nvSpPr>
        <p:spPr>
          <a:xfrm>
            <a:off x="1155098" y="2893959"/>
            <a:ext cx="9881804" cy="1422762"/>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这里，大家可以把变量名所指代的变量当作是一个容器，里面存放的并不是真实的值，真实的值会单独存放在另一块空间中，而容器里存放的是指向真实值所在空间的</a:t>
            </a:r>
            <a:r>
              <a:rPr lang="zh-CN" altLang="en-US" sz="2000" b="1" dirty="0">
                <a:solidFill>
                  <a:srgbClr val="FF0000"/>
                </a:solidFill>
                <a:latin typeface="Times New Roman" panose="02020603050405020304" pitchFamily="18" charset="0"/>
                <a:cs typeface="Times New Roman" panose="02020603050405020304" pitchFamily="18" charset="0"/>
              </a:rPr>
              <a:t>地址</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6832F9FA-F0CC-4B09-A856-31206D669881}"/>
              </a:ext>
            </a:extLst>
          </p:cNvPr>
          <p:cNvSpPr txBox="1"/>
          <p:nvPr/>
        </p:nvSpPr>
        <p:spPr>
          <a:xfrm>
            <a:off x="972218" y="4574922"/>
            <a:ext cx="9881804" cy="961097"/>
          </a:xfrm>
          <a:prstGeom prst="rect">
            <a:avLst/>
          </a:prstGeom>
          <a:noFill/>
        </p:spPr>
        <p:txBody>
          <a:bodyPr wrap="square" rtlCol="0">
            <a:spAutoFit/>
          </a:bodyPr>
          <a:lstStyle/>
          <a:p>
            <a:pPr algn="just">
              <a:lnSpc>
                <a:spcPct val="150000"/>
              </a:lnSpc>
            </a:pPr>
            <a:r>
              <a:rPr lang="zh-CN" altLang="en-US" sz="2000" dirty="0">
                <a:latin typeface="Times New Roman" panose="02020603050405020304" pitchFamily="18" charset="0"/>
                <a:cs typeface="Times New Roman" panose="02020603050405020304" pitchFamily="18" charset="0"/>
              </a:rPr>
              <a:t>        因此“</a:t>
            </a:r>
            <a:r>
              <a:rPr lang="en-US" altLang="zh-CN" sz="2000" dirty="0">
                <a:latin typeface="Times New Roman" panose="02020603050405020304" pitchFamily="18" charset="0"/>
                <a:cs typeface="Times New Roman" panose="02020603050405020304" pitchFamily="18" charset="0"/>
              </a:rPr>
              <a:t>a=2”</a:t>
            </a:r>
            <a:r>
              <a:rPr lang="zh-CN" altLang="en-US" sz="2000" dirty="0">
                <a:latin typeface="Times New Roman" panose="02020603050405020304" pitchFamily="18" charset="0"/>
                <a:cs typeface="Times New Roman" panose="02020603050405020304" pitchFamily="18" charset="0"/>
              </a:rPr>
              <a:t>的时候容器</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里存放的是指向存放数字</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的地址，而“</a:t>
            </a:r>
            <a:r>
              <a:rPr lang="en-US" altLang="zh-CN" sz="2000" dirty="0">
                <a:latin typeface="Times New Roman" panose="02020603050405020304" pitchFamily="18" charset="0"/>
                <a:cs typeface="Times New Roman" panose="02020603050405020304" pitchFamily="18" charset="0"/>
              </a:rPr>
              <a:t>a="Hello!"”</a:t>
            </a:r>
            <a:r>
              <a:rPr lang="zh-CN" altLang="en-US" sz="2000" dirty="0">
                <a:latin typeface="Times New Roman" panose="02020603050405020304" pitchFamily="18" charset="0"/>
                <a:cs typeface="Times New Roman" panose="02020603050405020304" pitchFamily="18" charset="0"/>
              </a:rPr>
              <a:t>时，容器</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里存放的又是指向存放字符串</a:t>
            </a:r>
            <a:r>
              <a:rPr lang="en-US" altLang="zh-CN" sz="2000" dirty="0">
                <a:latin typeface="Times New Roman" panose="02020603050405020304" pitchFamily="18" charset="0"/>
                <a:cs typeface="Times New Roman" panose="02020603050405020304" pitchFamily="18" charset="0"/>
              </a:rPr>
              <a:t>"Hello!"</a:t>
            </a:r>
            <a:r>
              <a:rPr lang="zh-CN" altLang="en-US" sz="2000" dirty="0">
                <a:latin typeface="Times New Roman" panose="02020603050405020304" pitchFamily="18" charset="0"/>
                <a:cs typeface="Times New Roman" panose="02020603050405020304" pitchFamily="18" charset="0"/>
              </a:rPr>
              <a:t>的地址。</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9472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75E22ADC-800E-41BF-A289-25D6DBE7483D}"/>
              </a:ext>
            </a:extLst>
          </p:cNvPr>
          <p:cNvGrpSpPr/>
          <p:nvPr/>
        </p:nvGrpSpPr>
        <p:grpSpPr>
          <a:xfrm>
            <a:off x="6824721" y="2050475"/>
            <a:ext cx="2604377" cy="842702"/>
            <a:chOff x="2196826" y="4154678"/>
            <a:chExt cx="2800661" cy="842702"/>
          </a:xfrm>
        </p:grpSpPr>
        <p:grpSp>
          <p:nvGrpSpPr>
            <p:cNvPr id="41" name="组合 40">
              <a:extLst>
                <a:ext uri="{FF2B5EF4-FFF2-40B4-BE49-F238E27FC236}">
                  <a16:creationId xmlns:a16="http://schemas.microsoft.com/office/drawing/2014/main" id="{85EDC6BA-0DA4-4409-AD95-CB62784E1186}"/>
                </a:ext>
              </a:extLst>
            </p:cNvPr>
            <p:cNvGrpSpPr/>
            <p:nvPr/>
          </p:nvGrpSpPr>
          <p:grpSpPr>
            <a:xfrm>
              <a:off x="2196826" y="4154678"/>
              <a:ext cx="2800661" cy="433654"/>
              <a:chOff x="10147949" y="3157501"/>
              <a:chExt cx="2800661" cy="433654"/>
            </a:xfrm>
          </p:grpSpPr>
          <p:sp>
            <p:nvSpPr>
              <p:cNvPr id="44" name="右箭头 45">
                <a:extLst>
                  <a:ext uri="{FF2B5EF4-FFF2-40B4-BE49-F238E27FC236}">
                    <a16:creationId xmlns:a16="http://schemas.microsoft.com/office/drawing/2014/main" id="{BA7247DB-EDF3-4379-A807-8BADC726EDB1}"/>
                  </a:ext>
                </a:extLst>
              </p:cNvPr>
              <p:cNvSpPr/>
              <p:nvPr/>
            </p:nvSpPr>
            <p:spPr bwMode="auto">
              <a:xfrm>
                <a:off x="10147949" y="3162872"/>
                <a:ext cx="432030" cy="411214"/>
              </a:xfrm>
              <a:prstGeom prst="rightArrow">
                <a:avLst/>
              </a:prstGeom>
              <a:solidFill>
                <a:srgbClr val="FFFF0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45" name="组合 44">
                <a:extLst>
                  <a:ext uri="{FF2B5EF4-FFF2-40B4-BE49-F238E27FC236}">
                    <a16:creationId xmlns:a16="http://schemas.microsoft.com/office/drawing/2014/main" id="{9AE05DA0-71A5-4268-B7BD-E2820DF41173}"/>
                  </a:ext>
                </a:extLst>
              </p:cNvPr>
              <p:cNvGrpSpPr/>
              <p:nvPr/>
            </p:nvGrpSpPr>
            <p:grpSpPr>
              <a:xfrm>
                <a:off x="10560269" y="3157501"/>
                <a:ext cx="2388341" cy="433654"/>
                <a:chOff x="10560269" y="3157501"/>
                <a:chExt cx="2388341" cy="433654"/>
              </a:xfrm>
            </p:grpSpPr>
            <p:sp>
              <p:nvSpPr>
                <p:cNvPr id="46" name="矩形 45">
                  <a:extLst>
                    <a:ext uri="{FF2B5EF4-FFF2-40B4-BE49-F238E27FC236}">
                      <a16:creationId xmlns:a16="http://schemas.microsoft.com/office/drawing/2014/main" id="{FA5939EC-E858-4805-8D6F-3DA78B0CAEDB}"/>
                    </a:ext>
                  </a:extLst>
                </p:cNvPr>
                <p:cNvSpPr/>
                <p:nvPr/>
              </p:nvSpPr>
              <p:spPr bwMode="auto">
                <a:xfrm>
                  <a:off x="11765959" y="3157899"/>
                  <a:ext cx="1182651" cy="433256"/>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1.0</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47" name="文本框 46">
                  <a:extLst>
                    <a:ext uri="{FF2B5EF4-FFF2-40B4-BE49-F238E27FC236}">
                      <a16:creationId xmlns:a16="http://schemas.microsoft.com/office/drawing/2014/main" id="{5A4502C9-FF2D-4576-B56F-0A7B0B5030A7}"/>
                    </a:ext>
                  </a:extLst>
                </p:cNvPr>
                <p:cNvSpPr txBox="1"/>
                <p:nvPr/>
              </p:nvSpPr>
              <p:spPr>
                <a:xfrm>
                  <a:off x="10560269" y="3157501"/>
                  <a:ext cx="1031108" cy="369332"/>
                </a:xfrm>
                <a:prstGeom prst="rect">
                  <a:avLst/>
                </a:prstGeom>
                <a:noFill/>
              </p:spPr>
              <p:txBody>
                <a:bodyPr wrap="square" rtlCol="0">
                  <a:spAutoFit/>
                </a:bodyPr>
                <a:lstStyle/>
                <a:p>
                  <a:r>
                    <a:rPr lang="en-US" altLang="zh-CN" b="1" dirty="0"/>
                    <a:t>radius</a:t>
                  </a:r>
                  <a:endParaRPr lang="zh-CN" altLang="en-US" b="1" dirty="0"/>
                </a:p>
              </p:txBody>
            </p:sp>
            <p:cxnSp>
              <p:nvCxnSpPr>
                <p:cNvPr id="48" name="直接箭头连接符 47">
                  <a:extLst>
                    <a:ext uri="{FF2B5EF4-FFF2-40B4-BE49-F238E27FC236}">
                      <a16:creationId xmlns:a16="http://schemas.microsoft.com/office/drawing/2014/main" id="{6AC8BF7E-122C-4230-92CC-28F1BB38DFF9}"/>
                    </a:ext>
                  </a:extLst>
                </p:cNvPr>
                <p:cNvCxnSpPr/>
                <p:nvPr/>
              </p:nvCxnSpPr>
              <p:spPr bwMode="auto">
                <a:xfrm>
                  <a:off x="11447366" y="3379451"/>
                  <a:ext cx="564265"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42" name="文本框 41">
              <a:extLst>
                <a:ext uri="{FF2B5EF4-FFF2-40B4-BE49-F238E27FC236}">
                  <a16:creationId xmlns:a16="http://schemas.microsoft.com/office/drawing/2014/main" id="{EE370834-83B4-4EC2-983A-C5316592517A}"/>
                </a:ext>
              </a:extLst>
            </p:cNvPr>
            <p:cNvSpPr txBox="1"/>
            <p:nvPr/>
          </p:nvSpPr>
          <p:spPr>
            <a:xfrm>
              <a:off x="2609146" y="4628048"/>
              <a:ext cx="936065" cy="369332"/>
            </a:xfrm>
            <a:prstGeom prst="rect">
              <a:avLst/>
            </a:prstGeom>
            <a:noFill/>
          </p:spPr>
          <p:txBody>
            <a:bodyPr wrap="square" rtlCol="0">
              <a:spAutoFit/>
            </a:bodyPr>
            <a:lstStyle/>
            <a:p>
              <a:r>
                <a:rPr lang="en-US" altLang="zh-CN" b="1" dirty="0"/>
                <a:t>b</a:t>
              </a:r>
              <a:endParaRPr lang="zh-CN" altLang="en-US" b="1" dirty="0"/>
            </a:p>
          </p:txBody>
        </p:sp>
        <p:cxnSp>
          <p:nvCxnSpPr>
            <p:cNvPr id="43" name="直接箭头连接符 42">
              <a:extLst>
                <a:ext uri="{FF2B5EF4-FFF2-40B4-BE49-F238E27FC236}">
                  <a16:creationId xmlns:a16="http://schemas.microsoft.com/office/drawing/2014/main" id="{20DDACE9-1443-4FF8-BB83-C6A5C1B56FA3}"/>
                </a:ext>
              </a:extLst>
            </p:cNvPr>
            <p:cNvCxnSpPr/>
            <p:nvPr/>
          </p:nvCxnSpPr>
          <p:spPr bwMode="auto">
            <a:xfrm flipV="1">
              <a:off x="3233365" y="4522241"/>
              <a:ext cx="827143" cy="281333"/>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9" name="组合 48">
            <a:extLst>
              <a:ext uri="{FF2B5EF4-FFF2-40B4-BE49-F238E27FC236}">
                <a16:creationId xmlns:a16="http://schemas.microsoft.com/office/drawing/2014/main" id="{8F0EC2C1-CA58-41B7-AB15-1EC41454DD6D}"/>
              </a:ext>
            </a:extLst>
          </p:cNvPr>
          <p:cNvGrpSpPr/>
          <p:nvPr/>
        </p:nvGrpSpPr>
        <p:grpSpPr>
          <a:xfrm>
            <a:off x="6667381" y="4371730"/>
            <a:ext cx="2530866" cy="1016679"/>
            <a:chOff x="5511409" y="3643160"/>
            <a:chExt cx="2721611" cy="1016679"/>
          </a:xfrm>
        </p:grpSpPr>
        <p:grpSp>
          <p:nvGrpSpPr>
            <p:cNvPr id="50" name="组合 49">
              <a:extLst>
                <a:ext uri="{FF2B5EF4-FFF2-40B4-BE49-F238E27FC236}">
                  <a16:creationId xmlns:a16="http://schemas.microsoft.com/office/drawing/2014/main" id="{ACB99F77-36EB-423F-B9B1-DA6DFC869F03}"/>
                </a:ext>
              </a:extLst>
            </p:cNvPr>
            <p:cNvGrpSpPr/>
            <p:nvPr/>
          </p:nvGrpSpPr>
          <p:grpSpPr>
            <a:xfrm>
              <a:off x="5511409" y="3643160"/>
              <a:ext cx="2721611" cy="1016679"/>
              <a:chOff x="5511409" y="3643160"/>
              <a:chExt cx="2721611" cy="1016679"/>
            </a:xfrm>
          </p:grpSpPr>
          <p:grpSp>
            <p:nvGrpSpPr>
              <p:cNvPr id="52" name="组合 51">
                <a:extLst>
                  <a:ext uri="{FF2B5EF4-FFF2-40B4-BE49-F238E27FC236}">
                    <a16:creationId xmlns:a16="http://schemas.microsoft.com/office/drawing/2014/main" id="{7BCAD069-A81C-4B08-B58E-D8128BCB4490}"/>
                  </a:ext>
                </a:extLst>
              </p:cNvPr>
              <p:cNvGrpSpPr/>
              <p:nvPr/>
            </p:nvGrpSpPr>
            <p:grpSpPr>
              <a:xfrm>
                <a:off x="5511409" y="3643160"/>
                <a:ext cx="2721611" cy="1016679"/>
                <a:chOff x="9046464" y="2349348"/>
                <a:chExt cx="2721611" cy="1016679"/>
              </a:xfrm>
            </p:grpSpPr>
            <p:sp>
              <p:nvSpPr>
                <p:cNvPr id="55" name="右箭头 9">
                  <a:extLst>
                    <a:ext uri="{FF2B5EF4-FFF2-40B4-BE49-F238E27FC236}">
                      <a16:creationId xmlns:a16="http://schemas.microsoft.com/office/drawing/2014/main" id="{191C23CA-BBD3-45B9-839F-BC7E80B0ECCC}"/>
                    </a:ext>
                  </a:extLst>
                </p:cNvPr>
                <p:cNvSpPr/>
                <p:nvPr/>
              </p:nvSpPr>
              <p:spPr bwMode="auto">
                <a:xfrm>
                  <a:off x="9046464" y="2584293"/>
                  <a:ext cx="432030" cy="411214"/>
                </a:xfrm>
                <a:prstGeom prst="rightArrow">
                  <a:avLst/>
                </a:prstGeom>
                <a:solidFill>
                  <a:srgbClr val="FFFF0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56" name="组合 55">
                  <a:extLst>
                    <a:ext uri="{FF2B5EF4-FFF2-40B4-BE49-F238E27FC236}">
                      <a16:creationId xmlns:a16="http://schemas.microsoft.com/office/drawing/2014/main" id="{57A182EF-8A08-4600-ABA0-739CC5E3D4A2}"/>
                    </a:ext>
                  </a:extLst>
                </p:cNvPr>
                <p:cNvGrpSpPr/>
                <p:nvPr/>
              </p:nvGrpSpPr>
              <p:grpSpPr>
                <a:xfrm>
                  <a:off x="9357522" y="2349348"/>
                  <a:ext cx="2410553" cy="1016679"/>
                  <a:chOff x="9357522" y="2349348"/>
                  <a:chExt cx="2410553" cy="1016679"/>
                </a:xfrm>
              </p:grpSpPr>
              <p:sp>
                <p:nvSpPr>
                  <p:cNvPr id="57" name="矩形 56">
                    <a:extLst>
                      <a:ext uri="{FF2B5EF4-FFF2-40B4-BE49-F238E27FC236}">
                        <a16:creationId xmlns:a16="http://schemas.microsoft.com/office/drawing/2014/main" id="{73FFDE71-5A9D-4392-9271-FFD996C6A90C}"/>
                      </a:ext>
                    </a:extLst>
                  </p:cNvPr>
                  <p:cNvSpPr/>
                  <p:nvPr/>
                </p:nvSpPr>
                <p:spPr bwMode="auto">
                  <a:xfrm>
                    <a:off x="10615995" y="2932771"/>
                    <a:ext cx="1152080" cy="433256"/>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2.0</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58" name="文本框 57">
                    <a:extLst>
                      <a:ext uri="{FF2B5EF4-FFF2-40B4-BE49-F238E27FC236}">
                        <a16:creationId xmlns:a16="http://schemas.microsoft.com/office/drawing/2014/main" id="{49DD8975-780C-4191-81B6-C242776EBBFB}"/>
                      </a:ext>
                    </a:extLst>
                  </p:cNvPr>
                  <p:cNvSpPr txBox="1"/>
                  <p:nvPr/>
                </p:nvSpPr>
                <p:spPr>
                  <a:xfrm>
                    <a:off x="9357522" y="2349348"/>
                    <a:ext cx="1136345" cy="369332"/>
                  </a:xfrm>
                  <a:prstGeom prst="rect">
                    <a:avLst/>
                  </a:prstGeom>
                  <a:noFill/>
                </p:spPr>
                <p:txBody>
                  <a:bodyPr wrap="square" rtlCol="0">
                    <a:spAutoFit/>
                  </a:bodyPr>
                  <a:lstStyle/>
                  <a:p>
                    <a:r>
                      <a:rPr lang="en-US" altLang="zh-CN" b="1" dirty="0"/>
                      <a:t>radius</a:t>
                    </a:r>
                    <a:endParaRPr lang="zh-CN" altLang="en-US" b="1" dirty="0"/>
                  </a:p>
                </p:txBody>
              </p:sp>
              <p:cxnSp>
                <p:nvCxnSpPr>
                  <p:cNvPr id="59" name="直接箭头连接符 58">
                    <a:extLst>
                      <a:ext uri="{FF2B5EF4-FFF2-40B4-BE49-F238E27FC236}">
                        <a16:creationId xmlns:a16="http://schemas.microsoft.com/office/drawing/2014/main" id="{2544FC54-A54F-4488-84E3-7603C9E93D1A}"/>
                      </a:ext>
                    </a:extLst>
                  </p:cNvPr>
                  <p:cNvCxnSpPr>
                    <a:cxnSpLocks/>
                  </p:cNvCxnSpPr>
                  <p:nvPr/>
                </p:nvCxnSpPr>
                <p:spPr bwMode="auto">
                  <a:xfrm>
                    <a:off x="10275454" y="2534014"/>
                    <a:ext cx="622672" cy="620309"/>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53" name="矩形 52">
                <a:extLst>
                  <a:ext uri="{FF2B5EF4-FFF2-40B4-BE49-F238E27FC236}">
                    <a16:creationId xmlns:a16="http://schemas.microsoft.com/office/drawing/2014/main" id="{63144659-A68B-4226-9C90-A591787B4A17}"/>
                  </a:ext>
                </a:extLst>
              </p:cNvPr>
              <p:cNvSpPr/>
              <p:nvPr/>
            </p:nvSpPr>
            <p:spPr bwMode="auto">
              <a:xfrm>
                <a:off x="7080939" y="3715949"/>
                <a:ext cx="1152080" cy="433256"/>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1.0</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54" name="文本框 53">
                <a:extLst>
                  <a:ext uri="{FF2B5EF4-FFF2-40B4-BE49-F238E27FC236}">
                    <a16:creationId xmlns:a16="http://schemas.microsoft.com/office/drawing/2014/main" id="{7511CE32-871F-4876-89B1-A93CCED45996}"/>
                  </a:ext>
                </a:extLst>
              </p:cNvPr>
              <p:cNvSpPr txBox="1"/>
              <p:nvPr/>
            </p:nvSpPr>
            <p:spPr>
              <a:xfrm>
                <a:off x="6242721" y="4005908"/>
                <a:ext cx="731825" cy="369332"/>
              </a:xfrm>
              <a:prstGeom prst="rect">
                <a:avLst/>
              </a:prstGeom>
              <a:noFill/>
            </p:spPr>
            <p:txBody>
              <a:bodyPr wrap="square" rtlCol="0">
                <a:spAutoFit/>
              </a:bodyPr>
              <a:lstStyle/>
              <a:p>
                <a:r>
                  <a:rPr lang="en-US" altLang="zh-CN" b="1" dirty="0"/>
                  <a:t>b</a:t>
                </a:r>
                <a:endParaRPr lang="zh-CN" altLang="en-US" b="1" dirty="0"/>
              </a:p>
            </p:txBody>
          </p:sp>
        </p:grpSp>
        <p:cxnSp>
          <p:nvCxnSpPr>
            <p:cNvPr id="51" name="直接箭头连接符 50">
              <a:extLst>
                <a:ext uri="{FF2B5EF4-FFF2-40B4-BE49-F238E27FC236}">
                  <a16:creationId xmlns:a16="http://schemas.microsoft.com/office/drawing/2014/main" id="{993DB94F-8DF8-4007-9B42-47F627598E62}"/>
                </a:ext>
              </a:extLst>
            </p:cNvPr>
            <p:cNvCxnSpPr>
              <a:cxnSpLocks/>
            </p:cNvCxnSpPr>
            <p:nvPr/>
          </p:nvCxnSpPr>
          <p:spPr bwMode="auto">
            <a:xfrm flipV="1">
              <a:off x="6567657" y="3909241"/>
              <a:ext cx="827144" cy="281333"/>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0" name="文本框 59">
            <a:extLst>
              <a:ext uri="{FF2B5EF4-FFF2-40B4-BE49-F238E27FC236}">
                <a16:creationId xmlns:a16="http://schemas.microsoft.com/office/drawing/2014/main" id="{A51539C0-DC94-45F0-93D6-D5F354ED27B8}"/>
              </a:ext>
            </a:extLst>
          </p:cNvPr>
          <p:cNvSpPr txBox="1"/>
          <p:nvPr/>
        </p:nvSpPr>
        <p:spPr>
          <a:xfrm>
            <a:off x="1553799" y="1251174"/>
            <a:ext cx="9050866" cy="461665"/>
          </a:xfrm>
          <a:prstGeom prst="rect">
            <a:avLst/>
          </a:prstGeom>
          <a:solidFill>
            <a:schemeClr val="bg1">
              <a:lumMod val="95000"/>
            </a:schemeClr>
          </a:solidFill>
          <a:ln>
            <a:solidFill>
              <a:srgbClr val="FFC000"/>
            </a:solidFill>
          </a:ln>
        </p:spPr>
        <p:txBody>
          <a:bodyPr wrap="square" rtlCol="0">
            <a:spAutoFit/>
          </a:bodyPr>
          <a:lstStyle/>
          <a:p>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      共享引用是指多个变量引用同一个对象。</a:t>
            </a:r>
            <a:endParaRPr lang="en-US" altLang="zh-CN" sz="2400" dirty="0">
              <a:latin typeface="微软雅黑" panose="020B0503020204020204" pitchFamily="34" charset="-122"/>
              <a:ea typeface="微软雅黑" panose="020B0503020204020204" pitchFamily="34" charset="-122"/>
            </a:endParaRPr>
          </a:p>
        </p:txBody>
      </p:sp>
      <p:sp>
        <p:nvSpPr>
          <p:cNvPr id="74" name="矩形 73">
            <a:extLst>
              <a:ext uri="{FF2B5EF4-FFF2-40B4-BE49-F238E27FC236}">
                <a16:creationId xmlns:a16="http://schemas.microsoft.com/office/drawing/2014/main" id="{19D7BBD1-D5D4-4FD6-9C1B-67394800A933}"/>
              </a:ext>
            </a:extLst>
          </p:cNvPr>
          <p:cNvSpPr/>
          <p:nvPr/>
        </p:nvSpPr>
        <p:spPr>
          <a:xfrm>
            <a:off x="1553799" y="1895452"/>
            <a:ext cx="2579901" cy="3792833"/>
          </a:xfrm>
          <a:prstGeom prst="rect">
            <a:avLst/>
          </a:prstGeom>
          <a:solidFill>
            <a:schemeClr val="bg1"/>
          </a:solidFill>
          <a:ln cmpd="dbl">
            <a:solidFill>
              <a:schemeClr val="bg2">
                <a:lumMod val="90000"/>
              </a:schemeClr>
            </a:solidFill>
          </a:ln>
        </p:spPr>
        <p:txBody>
          <a:bodyPr wrap="square">
            <a:spAutoFit/>
          </a:bodyPr>
          <a:lstStyle/>
          <a:p>
            <a:pPr>
              <a:lnSpc>
                <a:spcPct val="110000"/>
              </a:lnSpc>
            </a:pPr>
            <a:r>
              <a:rPr lang="en-US" altLang="zh-CN" sz="2000" b="1" dirty="0">
                <a:latin typeface="微软雅黑" panose="020B0503020204020204" pitchFamily="34" charset="-122"/>
                <a:ea typeface="微软雅黑" panose="020B0503020204020204" pitchFamily="34" charset="-122"/>
              </a:rPr>
              <a:t>&gt;&gt;&gt; b=1</a:t>
            </a:r>
          </a:p>
          <a:p>
            <a:pPr>
              <a:lnSpc>
                <a:spcPct val="110000"/>
              </a:lnSpc>
            </a:pPr>
            <a:r>
              <a:rPr lang="en-US" altLang="zh-CN" sz="2000" b="1" dirty="0">
                <a:latin typeface="微软雅黑" panose="020B0503020204020204" pitchFamily="34" charset="-122"/>
                <a:ea typeface="微软雅黑" panose="020B0503020204020204" pitchFamily="34" charset="-122"/>
              </a:rPr>
              <a:t>&gt;&gt;&gt; radius=b</a:t>
            </a:r>
          </a:p>
          <a:p>
            <a:pPr>
              <a:lnSpc>
                <a:spcPct val="110000"/>
              </a:lnSpc>
            </a:pPr>
            <a:r>
              <a:rPr lang="en-US" altLang="zh-CN" sz="2000" b="1" dirty="0">
                <a:latin typeface="微软雅黑" panose="020B0503020204020204" pitchFamily="34" charset="-122"/>
                <a:ea typeface="微软雅黑" panose="020B0503020204020204" pitchFamily="34" charset="-122"/>
              </a:rPr>
              <a:t>&gt;&gt;&gt; id(radius)</a:t>
            </a:r>
          </a:p>
          <a:p>
            <a:pPr>
              <a:lnSpc>
                <a:spcPct val="110000"/>
              </a:lnSpc>
            </a:pPr>
            <a:r>
              <a:rPr lang="en-US" altLang="zh-CN" sz="2000" b="1" dirty="0">
                <a:solidFill>
                  <a:srgbClr val="FF0000"/>
                </a:solidFill>
                <a:latin typeface="微软雅黑" panose="020B0503020204020204" pitchFamily="34" charset="-122"/>
                <a:ea typeface="微软雅黑" panose="020B0503020204020204" pitchFamily="34" charset="-122"/>
              </a:rPr>
              <a:t>1789985232</a:t>
            </a:r>
          </a:p>
          <a:p>
            <a:pPr>
              <a:lnSpc>
                <a:spcPct val="110000"/>
              </a:lnSpc>
            </a:pPr>
            <a:r>
              <a:rPr lang="en-US" altLang="zh-CN" sz="2000" b="1" dirty="0">
                <a:latin typeface="微软雅黑" panose="020B0503020204020204" pitchFamily="34" charset="-122"/>
                <a:ea typeface="微软雅黑" panose="020B0503020204020204" pitchFamily="34" charset="-122"/>
              </a:rPr>
              <a:t>&gt;&gt;&gt; id(b)</a:t>
            </a:r>
          </a:p>
          <a:p>
            <a:pPr>
              <a:lnSpc>
                <a:spcPct val="110000"/>
              </a:lnSpc>
            </a:pPr>
            <a:r>
              <a:rPr lang="en-US" altLang="zh-CN" sz="2000" b="1" dirty="0">
                <a:solidFill>
                  <a:srgbClr val="FF0000"/>
                </a:solidFill>
                <a:latin typeface="微软雅黑" panose="020B0503020204020204" pitchFamily="34" charset="-122"/>
                <a:ea typeface="微软雅黑" panose="020B0503020204020204" pitchFamily="34" charset="-122"/>
              </a:rPr>
              <a:t>1789985232</a:t>
            </a:r>
          </a:p>
          <a:p>
            <a:pPr>
              <a:lnSpc>
                <a:spcPct val="110000"/>
              </a:lnSpc>
            </a:pPr>
            <a:r>
              <a:rPr lang="en-US" altLang="zh-CN" sz="2000" b="1" dirty="0">
                <a:latin typeface="微软雅黑" panose="020B0503020204020204" pitchFamily="34" charset="-122"/>
                <a:ea typeface="微软雅黑" panose="020B0503020204020204" pitchFamily="34" charset="-122"/>
              </a:rPr>
              <a:t>&gt;&gt;&gt; </a:t>
            </a:r>
            <a:r>
              <a:rPr lang="en-US" altLang="zh-CN" sz="2000" b="1" dirty="0">
                <a:solidFill>
                  <a:srgbClr val="FF0000"/>
                </a:solidFill>
                <a:latin typeface="微软雅黑" panose="020B0503020204020204" pitchFamily="34" charset="-122"/>
                <a:ea typeface="微软雅黑" panose="020B0503020204020204" pitchFamily="34" charset="-122"/>
              </a:rPr>
              <a:t>radius=2</a:t>
            </a:r>
          </a:p>
          <a:p>
            <a:pPr>
              <a:lnSpc>
                <a:spcPct val="110000"/>
              </a:lnSpc>
            </a:pPr>
            <a:r>
              <a:rPr lang="en-US" altLang="zh-CN" sz="2000" b="1" dirty="0">
                <a:latin typeface="微软雅黑" panose="020B0503020204020204" pitchFamily="34" charset="-122"/>
                <a:ea typeface="微软雅黑" panose="020B0503020204020204" pitchFamily="34" charset="-122"/>
              </a:rPr>
              <a:t>&gt;&gt;&gt; id(b)</a:t>
            </a:r>
          </a:p>
          <a:p>
            <a:pPr>
              <a:lnSpc>
                <a:spcPct val="110000"/>
              </a:lnSpc>
            </a:pPr>
            <a:r>
              <a:rPr lang="en-US" altLang="zh-CN" sz="2000" b="1" dirty="0">
                <a:latin typeface="微软雅黑" panose="020B0503020204020204" pitchFamily="34" charset="-122"/>
                <a:ea typeface="微软雅黑" panose="020B0503020204020204" pitchFamily="34" charset="-122"/>
              </a:rPr>
              <a:t>1789985232</a:t>
            </a:r>
          </a:p>
          <a:p>
            <a:pPr>
              <a:lnSpc>
                <a:spcPct val="110000"/>
              </a:lnSpc>
            </a:pPr>
            <a:r>
              <a:rPr lang="en-US" altLang="zh-CN" sz="2000" b="1" dirty="0">
                <a:latin typeface="微软雅黑" panose="020B0503020204020204" pitchFamily="34" charset="-122"/>
                <a:ea typeface="微软雅黑" panose="020B0503020204020204" pitchFamily="34" charset="-122"/>
              </a:rPr>
              <a:t>&gt;&gt;&gt; id(radius)</a:t>
            </a:r>
          </a:p>
          <a:p>
            <a:pPr>
              <a:lnSpc>
                <a:spcPct val="110000"/>
              </a:lnSpc>
            </a:pPr>
            <a:r>
              <a:rPr lang="en-US" altLang="zh-CN" sz="2000" b="1" dirty="0">
                <a:solidFill>
                  <a:srgbClr val="FF0000"/>
                </a:solidFill>
                <a:latin typeface="微软雅黑" panose="020B0503020204020204" pitchFamily="34" charset="-122"/>
                <a:ea typeface="微软雅黑" panose="020B0503020204020204" pitchFamily="34" charset="-122"/>
              </a:rPr>
              <a:t>1789985264</a:t>
            </a:r>
          </a:p>
        </p:txBody>
      </p:sp>
      <p:sp>
        <p:nvSpPr>
          <p:cNvPr id="76" name="文本框 75">
            <a:extLst>
              <a:ext uri="{FF2B5EF4-FFF2-40B4-BE49-F238E27FC236}">
                <a16:creationId xmlns:a16="http://schemas.microsoft.com/office/drawing/2014/main" id="{D97A7902-DCA3-4E46-9196-E6F960150E5E}"/>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1.3.1</a:t>
            </a:r>
            <a:r>
              <a:rPr lang="zh-CN" altLang="en-US" sz="2800" b="1" dirty="0">
                <a:latin typeface="微软雅黑" panose="020B0503020204020204" pitchFamily="34" charset="-122"/>
                <a:ea typeface="微软雅黑" panose="020B0503020204020204" pitchFamily="34" charset="-122"/>
              </a:rPr>
              <a:t>介绍变量</a:t>
            </a:r>
          </a:p>
        </p:txBody>
      </p:sp>
    </p:spTree>
    <p:extLst>
      <p:ext uri="{BB962C8B-B14F-4D97-AF65-F5344CB8AC3E}">
        <p14:creationId xmlns:p14="http://schemas.microsoft.com/office/powerpoint/2010/main" val="16794859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FAB6749C-197E-4E4E-B48D-2E63E548D105}"/>
              </a:ext>
            </a:extLst>
          </p:cNvPr>
          <p:cNvSpPr txBox="1"/>
          <p:nvPr/>
        </p:nvSpPr>
        <p:spPr>
          <a:xfrm>
            <a:off x="1991715" y="4312829"/>
            <a:ext cx="8208570" cy="2138272"/>
          </a:xfrm>
          <a:prstGeom prst="rect">
            <a:avLst/>
          </a:prstGeom>
          <a:solidFill>
            <a:schemeClr val="bg1">
              <a:lumMod val="95000"/>
            </a:schemeClr>
          </a:solidFill>
          <a:ln>
            <a:solidFill>
              <a:srgbClr val="00B0F0"/>
            </a:solidFill>
          </a:ln>
        </p:spPr>
        <p:txBody>
          <a:bodyPr vert="eaVert" wrap="square" rtlCol="0">
            <a:spAutoFit/>
          </a:bodyPr>
          <a:lstStyle/>
          <a:p>
            <a:endParaRPr lang="zh-CN" altLang="en-US" dirty="0"/>
          </a:p>
        </p:txBody>
      </p:sp>
      <p:sp>
        <p:nvSpPr>
          <p:cNvPr id="27" name="文本框 26">
            <a:extLst>
              <a:ext uri="{FF2B5EF4-FFF2-40B4-BE49-F238E27FC236}">
                <a16:creationId xmlns:a16="http://schemas.microsoft.com/office/drawing/2014/main" id="{82A1D8FD-AD69-4509-8A18-95AEFE0E98F7}"/>
              </a:ext>
            </a:extLst>
          </p:cNvPr>
          <p:cNvSpPr txBox="1"/>
          <p:nvPr/>
        </p:nvSpPr>
        <p:spPr>
          <a:xfrm>
            <a:off x="973893" y="1675224"/>
            <a:ext cx="5779614" cy="1446550"/>
          </a:xfrm>
          <a:prstGeom prst="rect">
            <a:avLst/>
          </a:prstGeom>
          <a:solidFill>
            <a:srgbClr val="F7F7F7"/>
          </a:solidFill>
          <a:ln>
            <a:solidFill>
              <a:srgbClr val="FFC000"/>
            </a:solidFill>
          </a:ln>
        </p:spPr>
        <p:txBody>
          <a:bodyPr wrap="square" rtlCol="0">
            <a:spAutoFit/>
          </a:bodyPr>
          <a:lstStyle/>
          <a:p>
            <a:pPr>
              <a:lnSpc>
                <a:spcPct val="110000"/>
              </a:lnSpc>
            </a:pPr>
            <a:r>
              <a:rPr lang="en-US" altLang="zh-CN" sz="2000" b="1" dirty="0">
                <a:solidFill>
                  <a:schemeClr val="tx1">
                    <a:lumMod val="95000"/>
                    <a:lumOff val="5000"/>
                  </a:schemeClr>
                </a:solidFill>
              </a:rPr>
              <a:t>&gt;&gt;&gt; radius=1.0</a:t>
            </a:r>
          </a:p>
          <a:p>
            <a:pPr>
              <a:lnSpc>
                <a:spcPct val="110000"/>
              </a:lnSpc>
            </a:pPr>
            <a:r>
              <a:rPr lang="en-US" altLang="zh-CN" sz="2000" b="1" dirty="0">
                <a:solidFill>
                  <a:schemeClr val="tx1">
                    <a:lumMod val="95000"/>
                    <a:lumOff val="5000"/>
                  </a:schemeClr>
                </a:solidFill>
              </a:rPr>
              <a:t>&gt;&gt;&gt; area=radius*radius*3.14159</a:t>
            </a:r>
          </a:p>
          <a:p>
            <a:pPr>
              <a:lnSpc>
                <a:spcPct val="110000"/>
              </a:lnSpc>
            </a:pPr>
            <a:r>
              <a:rPr lang="en-US" altLang="zh-CN" sz="2000" b="1" dirty="0">
                <a:solidFill>
                  <a:schemeClr val="tx1">
                    <a:lumMod val="95000"/>
                    <a:lumOff val="5000"/>
                  </a:schemeClr>
                </a:solidFill>
              </a:rPr>
              <a:t>&gt;&gt;&gt; id(area)</a:t>
            </a:r>
          </a:p>
          <a:p>
            <a:pPr>
              <a:lnSpc>
                <a:spcPct val="110000"/>
              </a:lnSpc>
            </a:pPr>
            <a:r>
              <a:rPr lang="en-US" altLang="zh-CN" sz="2000" b="1" dirty="0">
                <a:solidFill>
                  <a:srgbClr val="FF0000"/>
                </a:solidFill>
              </a:rPr>
              <a:t>44118720</a:t>
            </a:r>
          </a:p>
        </p:txBody>
      </p:sp>
      <p:sp>
        <p:nvSpPr>
          <p:cNvPr id="28" name="矩形 27">
            <a:extLst>
              <a:ext uri="{FF2B5EF4-FFF2-40B4-BE49-F238E27FC236}">
                <a16:creationId xmlns:a16="http://schemas.microsoft.com/office/drawing/2014/main" id="{5383E074-FA92-4D8D-B6C7-EDE593A65A76}"/>
              </a:ext>
            </a:extLst>
          </p:cNvPr>
          <p:cNvSpPr/>
          <p:nvPr/>
        </p:nvSpPr>
        <p:spPr bwMode="auto">
          <a:xfrm>
            <a:off x="8603476" y="5476320"/>
            <a:ext cx="1152080" cy="401294"/>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3.14159</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grpSp>
        <p:nvGrpSpPr>
          <p:cNvPr id="29" name="组合 28">
            <a:extLst>
              <a:ext uri="{FF2B5EF4-FFF2-40B4-BE49-F238E27FC236}">
                <a16:creationId xmlns:a16="http://schemas.microsoft.com/office/drawing/2014/main" id="{6440EDB6-0AB2-441A-BF95-45B6EF49FEE2}"/>
              </a:ext>
            </a:extLst>
          </p:cNvPr>
          <p:cNvGrpSpPr/>
          <p:nvPr/>
        </p:nvGrpSpPr>
        <p:grpSpPr>
          <a:xfrm>
            <a:off x="7021927" y="4341315"/>
            <a:ext cx="2733630" cy="1016679"/>
            <a:chOff x="9046464" y="2584293"/>
            <a:chExt cx="2733630" cy="1016679"/>
          </a:xfrm>
        </p:grpSpPr>
        <p:sp>
          <p:nvSpPr>
            <p:cNvPr id="30" name="右箭头 9">
              <a:extLst>
                <a:ext uri="{FF2B5EF4-FFF2-40B4-BE49-F238E27FC236}">
                  <a16:creationId xmlns:a16="http://schemas.microsoft.com/office/drawing/2014/main" id="{E7D42D1F-BFB6-4D7D-B2AD-754F562FEA73}"/>
                </a:ext>
              </a:extLst>
            </p:cNvPr>
            <p:cNvSpPr/>
            <p:nvPr/>
          </p:nvSpPr>
          <p:spPr bwMode="auto">
            <a:xfrm>
              <a:off x="9046464" y="2584293"/>
              <a:ext cx="432030" cy="411214"/>
            </a:xfrm>
            <a:prstGeom prst="rightArrow">
              <a:avLst/>
            </a:prstGeom>
            <a:solidFill>
              <a:srgbClr val="FFFF0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31" name="组合 30">
              <a:extLst>
                <a:ext uri="{FF2B5EF4-FFF2-40B4-BE49-F238E27FC236}">
                  <a16:creationId xmlns:a16="http://schemas.microsoft.com/office/drawing/2014/main" id="{ABE845EB-4B9A-416D-AA5B-EF2BAEFA6AD6}"/>
                </a:ext>
              </a:extLst>
            </p:cNvPr>
            <p:cNvGrpSpPr/>
            <p:nvPr/>
          </p:nvGrpSpPr>
          <p:grpSpPr>
            <a:xfrm>
              <a:off x="9569822" y="2584293"/>
              <a:ext cx="2210272" cy="1016679"/>
              <a:chOff x="9569822" y="2584293"/>
              <a:chExt cx="2210272" cy="1016679"/>
            </a:xfrm>
          </p:grpSpPr>
          <p:sp>
            <p:nvSpPr>
              <p:cNvPr id="32" name="矩形 31">
                <a:extLst>
                  <a:ext uri="{FF2B5EF4-FFF2-40B4-BE49-F238E27FC236}">
                    <a16:creationId xmlns:a16="http://schemas.microsoft.com/office/drawing/2014/main" id="{5838EAFD-90AF-4E34-88EC-7878D3E187DB}"/>
                  </a:ext>
                </a:extLst>
              </p:cNvPr>
              <p:cNvSpPr/>
              <p:nvPr/>
            </p:nvSpPr>
            <p:spPr bwMode="auto">
              <a:xfrm>
                <a:off x="10628014" y="3167716"/>
                <a:ext cx="1152080" cy="433256"/>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2.0</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33" name="文本框 32">
                <a:extLst>
                  <a:ext uri="{FF2B5EF4-FFF2-40B4-BE49-F238E27FC236}">
                    <a16:creationId xmlns:a16="http://schemas.microsoft.com/office/drawing/2014/main" id="{230C9940-E0DE-4A5A-8CC0-732AAB396CCE}"/>
                  </a:ext>
                </a:extLst>
              </p:cNvPr>
              <p:cNvSpPr txBox="1"/>
              <p:nvPr/>
            </p:nvSpPr>
            <p:spPr>
              <a:xfrm>
                <a:off x="9569822" y="2584293"/>
                <a:ext cx="936065" cy="369332"/>
              </a:xfrm>
              <a:prstGeom prst="rect">
                <a:avLst/>
              </a:prstGeom>
              <a:noFill/>
            </p:spPr>
            <p:txBody>
              <a:bodyPr wrap="square" rtlCol="0">
                <a:spAutoFit/>
              </a:bodyPr>
              <a:lstStyle/>
              <a:p>
                <a:r>
                  <a:rPr lang="en-US" altLang="zh-CN" b="1" dirty="0"/>
                  <a:t>radius</a:t>
                </a:r>
                <a:endParaRPr lang="zh-CN" altLang="en-US" b="1" dirty="0"/>
              </a:p>
            </p:txBody>
          </p:sp>
          <p:cxnSp>
            <p:nvCxnSpPr>
              <p:cNvPr id="34" name="直接箭头连接符 33">
                <a:extLst>
                  <a:ext uri="{FF2B5EF4-FFF2-40B4-BE49-F238E27FC236}">
                    <a16:creationId xmlns:a16="http://schemas.microsoft.com/office/drawing/2014/main" id="{39AFD145-D1DE-4F5C-8FFB-B105AEB1C24F}"/>
                  </a:ext>
                </a:extLst>
              </p:cNvPr>
              <p:cNvCxnSpPr/>
              <p:nvPr/>
            </p:nvCxnSpPr>
            <p:spPr bwMode="auto">
              <a:xfrm>
                <a:off x="10287474" y="2768959"/>
                <a:ext cx="622672" cy="620309"/>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35" name="组合 34">
            <a:extLst>
              <a:ext uri="{FF2B5EF4-FFF2-40B4-BE49-F238E27FC236}">
                <a16:creationId xmlns:a16="http://schemas.microsoft.com/office/drawing/2014/main" id="{ACBDEDAE-7BEE-4C3E-8AF4-78F706E91D1C}"/>
              </a:ext>
            </a:extLst>
          </p:cNvPr>
          <p:cNvGrpSpPr/>
          <p:nvPr/>
        </p:nvGrpSpPr>
        <p:grpSpPr>
          <a:xfrm>
            <a:off x="7021927" y="5505240"/>
            <a:ext cx="2736190" cy="872253"/>
            <a:chOff x="8985319" y="3781795"/>
            <a:chExt cx="2736190" cy="872253"/>
          </a:xfrm>
        </p:grpSpPr>
        <p:grpSp>
          <p:nvGrpSpPr>
            <p:cNvPr id="36" name="组合 35">
              <a:extLst>
                <a:ext uri="{FF2B5EF4-FFF2-40B4-BE49-F238E27FC236}">
                  <a16:creationId xmlns:a16="http://schemas.microsoft.com/office/drawing/2014/main" id="{A063F6BE-A0DF-4ED2-AB8D-9F52342F6C4F}"/>
                </a:ext>
              </a:extLst>
            </p:cNvPr>
            <p:cNvGrpSpPr/>
            <p:nvPr/>
          </p:nvGrpSpPr>
          <p:grpSpPr>
            <a:xfrm>
              <a:off x="9553826" y="3784837"/>
              <a:ext cx="2167683" cy="869211"/>
              <a:chOff x="9553827" y="2617673"/>
              <a:chExt cx="2167683" cy="869211"/>
            </a:xfrm>
          </p:grpSpPr>
          <p:sp>
            <p:nvSpPr>
              <p:cNvPr id="38" name="矩形 37">
                <a:extLst>
                  <a:ext uri="{FF2B5EF4-FFF2-40B4-BE49-F238E27FC236}">
                    <a16:creationId xmlns:a16="http://schemas.microsoft.com/office/drawing/2014/main" id="{1D0A0472-80B0-4F6A-BE47-AE3EAC041466}"/>
                  </a:ext>
                </a:extLst>
              </p:cNvPr>
              <p:cNvSpPr/>
              <p:nvPr/>
            </p:nvSpPr>
            <p:spPr bwMode="auto">
              <a:xfrm>
                <a:off x="10569430" y="3085590"/>
                <a:ext cx="1152080" cy="401294"/>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12.56636</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39" name="文本框 38">
                <a:extLst>
                  <a:ext uri="{FF2B5EF4-FFF2-40B4-BE49-F238E27FC236}">
                    <a16:creationId xmlns:a16="http://schemas.microsoft.com/office/drawing/2014/main" id="{2CDCD672-D64D-47CF-88D1-88DF9418E9D5}"/>
                  </a:ext>
                </a:extLst>
              </p:cNvPr>
              <p:cNvSpPr txBox="1"/>
              <p:nvPr/>
            </p:nvSpPr>
            <p:spPr>
              <a:xfrm>
                <a:off x="9553827" y="2617673"/>
                <a:ext cx="936065" cy="369332"/>
              </a:xfrm>
              <a:prstGeom prst="rect">
                <a:avLst/>
              </a:prstGeom>
              <a:noFill/>
            </p:spPr>
            <p:txBody>
              <a:bodyPr wrap="square" rtlCol="0">
                <a:spAutoFit/>
              </a:bodyPr>
              <a:lstStyle/>
              <a:p>
                <a:r>
                  <a:rPr lang="en-US" altLang="zh-CN" b="1" dirty="0"/>
                  <a:t>area</a:t>
                </a:r>
                <a:endParaRPr lang="zh-CN" altLang="en-US" b="1" dirty="0"/>
              </a:p>
            </p:txBody>
          </p:sp>
          <p:cxnSp>
            <p:nvCxnSpPr>
              <p:cNvPr id="61" name="直接箭头连接符 60">
                <a:extLst>
                  <a:ext uri="{FF2B5EF4-FFF2-40B4-BE49-F238E27FC236}">
                    <a16:creationId xmlns:a16="http://schemas.microsoft.com/office/drawing/2014/main" id="{424A0B61-EB96-4A31-9AE6-C9655C75BEF7}"/>
                  </a:ext>
                </a:extLst>
              </p:cNvPr>
              <p:cNvCxnSpPr/>
              <p:nvPr/>
            </p:nvCxnSpPr>
            <p:spPr bwMode="auto">
              <a:xfrm>
                <a:off x="10226330" y="2786358"/>
                <a:ext cx="430837" cy="548177"/>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7" name="右箭头 18">
              <a:extLst>
                <a:ext uri="{FF2B5EF4-FFF2-40B4-BE49-F238E27FC236}">
                  <a16:creationId xmlns:a16="http://schemas.microsoft.com/office/drawing/2014/main" id="{093D5D05-D766-4DEA-92F7-66D5D4C30AC5}"/>
                </a:ext>
              </a:extLst>
            </p:cNvPr>
            <p:cNvSpPr/>
            <p:nvPr/>
          </p:nvSpPr>
          <p:spPr bwMode="auto">
            <a:xfrm>
              <a:off x="8985319" y="3781795"/>
              <a:ext cx="432030" cy="411214"/>
            </a:xfrm>
            <a:prstGeom prst="rightArrow">
              <a:avLst/>
            </a:prstGeom>
            <a:solidFill>
              <a:srgbClr val="FFFF0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62" name="矩形 61">
            <a:extLst>
              <a:ext uri="{FF2B5EF4-FFF2-40B4-BE49-F238E27FC236}">
                <a16:creationId xmlns:a16="http://schemas.microsoft.com/office/drawing/2014/main" id="{9700CF57-2808-4482-87CB-1A21FE1F12A6}"/>
              </a:ext>
            </a:extLst>
          </p:cNvPr>
          <p:cNvSpPr/>
          <p:nvPr/>
        </p:nvSpPr>
        <p:spPr bwMode="auto">
          <a:xfrm>
            <a:off x="8603476" y="4414104"/>
            <a:ext cx="1152080" cy="433256"/>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1.0</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63" name="矩形 62">
            <a:extLst>
              <a:ext uri="{FF2B5EF4-FFF2-40B4-BE49-F238E27FC236}">
                <a16:creationId xmlns:a16="http://schemas.microsoft.com/office/drawing/2014/main" id="{2305A0D8-2876-41D1-942F-4FF5EA9C800D}"/>
              </a:ext>
            </a:extLst>
          </p:cNvPr>
          <p:cNvSpPr/>
          <p:nvPr/>
        </p:nvSpPr>
        <p:spPr>
          <a:xfrm>
            <a:off x="6876386" y="1646205"/>
            <a:ext cx="4492978" cy="2308324"/>
          </a:xfrm>
          <a:prstGeom prst="rect">
            <a:avLst/>
          </a:prstGeom>
          <a:solidFill>
            <a:srgbClr val="F7F7F7"/>
          </a:solidFill>
          <a:ln>
            <a:solidFill>
              <a:srgbClr val="FFC000"/>
            </a:solidFill>
          </a:ln>
        </p:spPr>
        <p:txBody>
          <a:bodyPr wrap="square">
            <a:spAutoFit/>
          </a:bodyPr>
          <a:lstStyle/>
          <a:p>
            <a:pPr>
              <a:lnSpc>
                <a:spcPct val="120000"/>
              </a:lnSpc>
            </a:pPr>
            <a:r>
              <a:rPr lang="en-US" altLang="zh-CN" sz="2000" b="1" dirty="0">
                <a:solidFill>
                  <a:schemeClr val="tx1">
                    <a:lumMod val="95000"/>
                    <a:lumOff val="5000"/>
                  </a:schemeClr>
                </a:solidFill>
              </a:rPr>
              <a:t>&gt;&gt;&gt; radius=2.0</a:t>
            </a:r>
          </a:p>
          <a:p>
            <a:pPr>
              <a:lnSpc>
                <a:spcPct val="120000"/>
              </a:lnSpc>
            </a:pPr>
            <a:r>
              <a:rPr lang="en-US" altLang="zh-CN" sz="2000" b="1" dirty="0">
                <a:solidFill>
                  <a:schemeClr val="tx1">
                    <a:lumMod val="95000"/>
                    <a:lumOff val="5000"/>
                  </a:schemeClr>
                </a:solidFill>
              </a:rPr>
              <a:t>&gt;&gt;&gt; area=radius*radius*3.14159</a:t>
            </a:r>
          </a:p>
          <a:p>
            <a:pPr>
              <a:lnSpc>
                <a:spcPct val="120000"/>
              </a:lnSpc>
            </a:pPr>
            <a:r>
              <a:rPr lang="en-US" altLang="zh-CN" sz="2000" b="1" dirty="0">
                <a:solidFill>
                  <a:schemeClr val="tx1">
                    <a:lumMod val="95000"/>
                    <a:lumOff val="5000"/>
                  </a:schemeClr>
                </a:solidFill>
              </a:rPr>
              <a:t>&gt;&gt;&gt; area</a:t>
            </a:r>
          </a:p>
          <a:p>
            <a:pPr>
              <a:lnSpc>
                <a:spcPct val="120000"/>
              </a:lnSpc>
            </a:pPr>
            <a:r>
              <a:rPr lang="en-US" altLang="zh-CN" sz="2000" b="1" dirty="0">
                <a:solidFill>
                  <a:schemeClr val="tx1">
                    <a:lumMod val="95000"/>
                    <a:lumOff val="5000"/>
                  </a:schemeClr>
                </a:solidFill>
              </a:rPr>
              <a:t>12.56636</a:t>
            </a:r>
          </a:p>
          <a:p>
            <a:pPr>
              <a:lnSpc>
                <a:spcPct val="120000"/>
              </a:lnSpc>
            </a:pPr>
            <a:r>
              <a:rPr lang="en-US" altLang="zh-CN" sz="2000" b="1" dirty="0">
                <a:solidFill>
                  <a:schemeClr val="tx1">
                    <a:lumMod val="95000"/>
                    <a:lumOff val="5000"/>
                  </a:schemeClr>
                </a:solidFill>
              </a:rPr>
              <a:t>&gt;&gt;&gt; id(area)</a:t>
            </a:r>
          </a:p>
          <a:p>
            <a:pPr>
              <a:lnSpc>
                <a:spcPct val="120000"/>
              </a:lnSpc>
            </a:pPr>
            <a:r>
              <a:rPr lang="en-US" altLang="zh-CN" sz="2000" b="1" dirty="0">
                <a:solidFill>
                  <a:srgbClr val="FF0000"/>
                </a:solidFill>
              </a:rPr>
              <a:t>43475568</a:t>
            </a:r>
            <a:endParaRPr lang="zh-CN" altLang="en-US" sz="2000" b="1" dirty="0">
              <a:solidFill>
                <a:srgbClr val="FF0000"/>
              </a:solidFill>
            </a:endParaRPr>
          </a:p>
        </p:txBody>
      </p:sp>
      <p:grpSp>
        <p:nvGrpSpPr>
          <p:cNvPr id="64" name="组合 63">
            <a:extLst>
              <a:ext uri="{FF2B5EF4-FFF2-40B4-BE49-F238E27FC236}">
                <a16:creationId xmlns:a16="http://schemas.microsoft.com/office/drawing/2014/main" id="{45CD8160-52DC-4111-945D-C1EAF562F75E}"/>
              </a:ext>
            </a:extLst>
          </p:cNvPr>
          <p:cNvGrpSpPr/>
          <p:nvPr/>
        </p:nvGrpSpPr>
        <p:grpSpPr>
          <a:xfrm>
            <a:off x="2605859" y="4627705"/>
            <a:ext cx="2800661" cy="433654"/>
            <a:chOff x="9046464" y="3167318"/>
            <a:chExt cx="2800661" cy="433654"/>
          </a:xfrm>
        </p:grpSpPr>
        <p:sp>
          <p:nvSpPr>
            <p:cNvPr id="65" name="右箭头 45">
              <a:extLst>
                <a:ext uri="{FF2B5EF4-FFF2-40B4-BE49-F238E27FC236}">
                  <a16:creationId xmlns:a16="http://schemas.microsoft.com/office/drawing/2014/main" id="{C0FF3D6A-964B-4D8E-AA1A-6B3003C796B2}"/>
                </a:ext>
              </a:extLst>
            </p:cNvPr>
            <p:cNvSpPr/>
            <p:nvPr/>
          </p:nvSpPr>
          <p:spPr bwMode="auto">
            <a:xfrm>
              <a:off x="9046464" y="3172689"/>
              <a:ext cx="432030" cy="411214"/>
            </a:xfrm>
            <a:prstGeom prst="rightArrow">
              <a:avLst/>
            </a:prstGeom>
            <a:solidFill>
              <a:srgbClr val="FFFF0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6" name="组合 65">
              <a:extLst>
                <a:ext uri="{FF2B5EF4-FFF2-40B4-BE49-F238E27FC236}">
                  <a16:creationId xmlns:a16="http://schemas.microsoft.com/office/drawing/2014/main" id="{58EDD925-B7E8-46D9-AD8C-FCCCE25193D5}"/>
                </a:ext>
              </a:extLst>
            </p:cNvPr>
            <p:cNvGrpSpPr/>
            <p:nvPr/>
          </p:nvGrpSpPr>
          <p:grpSpPr>
            <a:xfrm>
              <a:off x="9553827" y="3167318"/>
              <a:ext cx="2293298" cy="433654"/>
              <a:chOff x="9553827" y="3167318"/>
              <a:chExt cx="2293298" cy="433654"/>
            </a:xfrm>
          </p:grpSpPr>
          <p:sp>
            <p:nvSpPr>
              <p:cNvPr id="67" name="矩形 66">
                <a:extLst>
                  <a:ext uri="{FF2B5EF4-FFF2-40B4-BE49-F238E27FC236}">
                    <a16:creationId xmlns:a16="http://schemas.microsoft.com/office/drawing/2014/main" id="{C3557A82-652F-4BE1-87D0-2FD0625979FD}"/>
                  </a:ext>
                </a:extLst>
              </p:cNvPr>
              <p:cNvSpPr/>
              <p:nvPr/>
            </p:nvSpPr>
            <p:spPr bwMode="auto">
              <a:xfrm>
                <a:off x="10664474" y="3167716"/>
                <a:ext cx="1182651" cy="433256"/>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1.0</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68" name="文本框 67">
                <a:extLst>
                  <a:ext uri="{FF2B5EF4-FFF2-40B4-BE49-F238E27FC236}">
                    <a16:creationId xmlns:a16="http://schemas.microsoft.com/office/drawing/2014/main" id="{EFACF0CA-C0B7-4CE5-8C9E-C12EA5EE89F8}"/>
                  </a:ext>
                </a:extLst>
              </p:cNvPr>
              <p:cNvSpPr txBox="1"/>
              <p:nvPr/>
            </p:nvSpPr>
            <p:spPr>
              <a:xfrm>
                <a:off x="9553827" y="3167318"/>
                <a:ext cx="936065" cy="369332"/>
              </a:xfrm>
              <a:prstGeom prst="rect">
                <a:avLst/>
              </a:prstGeom>
              <a:noFill/>
            </p:spPr>
            <p:txBody>
              <a:bodyPr wrap="square" rtlCol="0">
                <a:spAutoFit/>
              </a:bodyPr>
              <a:lstStyle/>
              <a:p>
                <a:r>
                  <a:rPr lang="en-US" altLang="zh-CN" b="1" dirty="0"/>
                  <a:t>radius</a:t>
                </a:r>
                <a:endParaRPr lang="zh-CN" altLang="en-US" b="1" dirty="0"/>
              </a:p>
            </p:txBody>
          </p:sp>
          <p:cxnSp>
            <p:nvCxnSpPr>
              <p:cNvPr id="69" name="直接箭头连接符 68">
                <a:extLst>
                  <a:ext uri="{FF2B5EF4-FFF2-40B4-BE49-F238E27FC236}">
                    <a16:creationId xmlns:a16="http://schemas.microsoft.com/office/drawing/2014/main" id="{4157CCFA-16DF-4FB1-9819-6EEB7A4753BB}"/>
                  </a:ext>
                </a:extLst>
              </p:cNvPr>
              <p:cNvCxnSpPr/>
              <p:nvPr/>
            </p:nvCxnSpPr>
            <p:spPr bwMode="auto">
              <a:xfrm>
                <a:off x="10345881" y="3389268"/>
                <a:ext cx="564265"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70" name="组合 69">
            <a:extLst>
              <a:ext uri="{FF2B5EF4-FFF2-40B4-BE49-F238E27FC236}">
                <a16:creationId xmlns:a16="http://schemas.microsoft.com/office/drawing/2014/main" id="{2D4EB9F4-DAB0-446E-A361-71BEFF2E3CEA}"/>
              </a:ext>
            </a:extLst>
          </p:cNvPr>
          <p:cNvGrpSpPr/>
          <p:nvPr/>
        </p:nvGrpSpPr>
        <p:grpSpPr>
          <a:xfrm>
            <a:off x="2605859" y="5574813"/>
            <a:ext cx="2800662" cy="417387"/>
            <a:chOff x="8985319" y="4252754"/>
            <a:chExt cx="2800662" cy="417387"/>
          </a:xfrm>
        </p:grpSpPr>
        <p:grpSp>
          <p:nvGrpSpPr>
            <p:cNvPr id="71" name="组合 70">
              <a:extLst>
                <a:ext uri="{FF2B5EF4-FFF2-40B4-BE49-F238E27FC236}">
                  <a16:creationId xmlns:a16="http://schemas.microsoft.com/office/drawing/2014/main" id="{69D82D8A-9A34-4252-974A-D978A79D1D62}"/>
                </a:ext>
              </a:extLst>
            </p:cNvPr>
            <p:cNvGrpSpPr/>
            <p:nvPr/>
          </p:nvGrpSpPr>
          <p:grpSpPr>
            <a:xfrm>
              <a:off x="9553826" y="4252754"/>
              <a:ext cx="2232155" cy="401294"/>
              <a:chOff x="9553827" y="3085590"/>
              <a:chExt cx="2232155" cy="401294"/>
            </a:xfrm>
          </p:grpSpPr>
          <p:sp>
            <p:nvSpPr>
              <p:cNvPr id="73" name="矩形 72">
                <a:extLst>
                  <a:ext uri="{FF2B5EF4-FFF2-40B4-BE49-F238E27FC236}">
                    <a16:creationId xmlns:a16="http://schemas.microsoft.com/office/drawing/2014/main" id="{0DCC7DFE-92EF-41D6-85B1-5E66E2A8A862}"/>
                  </a:ext>
                </a:extLst>
              </p:cNvPr>
              <p:cNvSpPr/>
              <p:nvPr/>
            </p:nvSpPr>
            <p:spPr bwMode="auto">
              <a:xfrm>
                <a:off x="10633902" y="3085590"/>
                <a:ext cx="1152080" cy="401294"/>
              </a:xfrm>
              <a:prstGeom prst="rect">
                <a:avLst/>
              </a:prstGeom>
              <a:solidFill>
                <a:schemeClr val="bg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3.14159</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75" name="文本框 74">
                <a:extLst>
                  <a:ext uri="{FF2B5EF4-FFF2-40B4-BE49-F238E27FC236}">
                    <a16:creationId xmlns:a16="http://schemas.microsoft.com/office/drawing/2014/main" id="{DD2F5161-367C-4F0A-87DD-EFBB24E7699C}"/>
                  </a:ext>
                </a:extLst>
              </p:cNvPr>
              <p:cNvSpPr txBox="1"/>
              <p:nvPr/>
            </p:nvSpPr>
            <p:spPr>
              <a:xfrm>
                <a:off x="9553827" y="3085590"/>
                <a:ext cx="936065" cy="369332"/>
              </a:xfrm>
              <a:prstGeom prst="rect">
                <a:avLst/>
              </a:prstGeom>
              <a:noFill/>
            </p:spPr>
            <p:txBody>
              <a:bodyPr wrap="square" rtlCol="0">
                <a:spAutoFit/>
              </a:bodyPr>
              <a:lstStyle/>
              <a:p>
                <a:r>
                  <a:rPr lang="en-US" altLang="zh-CN" b="1" dirty="0"/>
                  <a:t>area</a:t>
                </a:r>
                <a:endParaRPr lang="zh-CN" altLang="en-US" b="1" dirty="0"/>
              </a:p>
            </p:txBody>
          </p:sp>
          <p:cxnSp>
            <p:nvCxnSpPr>
              <p:cNvPr id="76" name="直接箭头连接符 75">
                <a:extLst>
                  <a:ext uri="{FF2B5EF4-FFF2-40B4-BE49-F238E27FC236}">
                    <a16:creationId xmlns:a16="http://schemas.microsoft.com/office/drawing/2014/main" id="{48FAD5CC-E4AB-4B1B-A435-F15321DA0826}"/>
                  </a:ext>
                </a:extLst>
              </p:cNvPr>
              <p:cNvCxnSpPr/>
              <p:nvPr/>
            </p:nvCxnSpPr>
            <p:spPr bwMode="auto">
              <a:xfrm>
                <a:off x="10226330" y="3269579"/>
                <a:ext cx="527124" cy="677"/>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2" name="右箭头 54">
              <a:extLst>
                <a:ext uri="{FF2B5EF4-FFF2-40B4-BE49-F238E27FC236}">
                  <a16:creationId xmlns:a16="http://schemas.microsoft.com/office/drawing/2014/main" id="{20B1512B-4DDE-4460-8F58-E256188A5E9B}"/>
                </a:ext>
              </a:extLst>
            </p:cNvPr>
            <p:cNvSpPr/>
            <p:nvPr/>
          </p:nvSpPr>
          <p:spPr bwMode="auto">
            <a:xfrm>
              <a:off x="8985319" y="4258927"/>
              <a:ext cx="432030" cy="411214"/>
            </a:xfrm>
            <a:prstGeom prst="rightArrow">
              <a:avLst/>
            </a:prstGeom>
            <a:solidFill>
              <a:srgbClr val="FFFF0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90" name="文本框 89">
            <a:extLst>
              <a:ext uri="{FF2B5EF4-FFF2-40B4-BE49-F238E27FC236}">
                <a16:creationId xmlns:a16="http://schemas.microsoft.com/office/drawing/2014/main" id="{A37D4608-F08B-409D-BB21-81ECD7CBCBBA}"/>
              </a:ext>
            </a:extLst>
          </p:cNvPr>
          <p:cNvSpPr txBox="1"/>
          <p:nvPr/>
        </p:nvSpPr>
        <p:spPr>
          <a:xfrm>
            <a:off x="5651833" y="4362640"/>
            <a:ext cx="1269008" cy="369332"/>
          </a:xfrm>
          <a:prstGeom prst="rect">
            <a:avLst/>
          </a:prstGeom>
          <a:noFill/>
        </p:spPr>
        <p:txBody>
          <a:bodyPr wrap="square" rtlCol="0">
            <a:spAutoFit/>
          </a:bodyPr>
          <a:lstStyle/>
          <a:p>
            <a:r>
              <a:rPr lang="en-US" altLang="zh-CN" b="1" dirty="0">
                <a:solidFill>
                  <a:srgbClr val="FF0000"/>
                </a:solidFill>
                <a:latin typeface="微软雅黑" panose="020B0503020204020204" pitchFamily="34" charset="-122"/>
                <a:ea typeface="微软雅黑" panose="020B0503020204020204" pitchFamily="34" charset="-122"/>
              </a:rPr>
              <a:t>Python</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91" name="矩形 90">
            <a:extLst>
              <a:ext uri="{FF2B5EF4-FFF2-40B4-BE49-F238E27FC236}">
                <a16:creationId xmlns:a16="http://schemas.microsoft.com/office/drawing/2014/main" id="{D7E99C5C-E8B0-48BA-8674-1458F42A01A8}"/>
              </a:ext>
            </a:extLst>
          </p:cNvPr>
          <p:cNvSpPr/>
          <p:nvPr/>
        </p:nvSpPr>
        <p:spPr>
          <a:xfrm>
            <a:off x="973892" y="1065949"/>
            <a:ext cx="10395471" cy="499624"/>
          </a:xfrm>
          <a:prstGeom prst="rect">
            <a:avLst/>
          </a:prstGeom>
          <a:solidFill>
            <a:srgbClr val="F7F7F7"/>
          </a:solidFill>
          <a:ln>
            <a:solidFill>
              <a:srgbClr val="FFC000"/>
            </a:solidFill>
          </a:ln>
        </p:spPr>
        <p:txBody>
          <a:bodyPr wrap="square">
            <a:spAutoFit/>
          </a:bodyPr>
          <a:lstStyle/>
          <a:p>
            <a:pPr>
              <a:lnSpc>
                <a:spcPct val="150000"/>
              </a:lnSpc>
              <a:buFont typeface="Wingdings" panose="05000000000000000000" pitchFamily="2" charset="2"/>
              <a:buNone/>
            </a:pPr>
            <a:r>
              <a:rPr lang="zh-CN" altLang="en-US" sz="2000" b="1" dirty="0">
                <a:solidFill>
                  <a:srgbClr val="FF0000"/>
                </a:solidFill>
                <a:latin typeface="微软雅黑" panose="020B0503020204020204" pitchFamily="34" charset="-122"/>
                <a:ea typeface="微软雅黑" panose="020B0503020204020204" pitchFamily="34" charset="-122"/>
              </a:rPr>
              <a:t>     变量值改变</a:t>
            </a:r>
            <a:r>
              <a:rPr lang="en-US" altLang="zh-CN" sz="2000" b="1" dirty="0">
                <a:solidFill>
                  <a:srgbClr val="FF0000"/>
                </a:solidFill>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变量值改变后，变量引用改变后新的对象的地址。</a:t>
            </a:r>
            <a:r>
              <a:rPr lang="zh-CN" altLang="en-US" sz="2000" b="1" dirty="0">
                <a:solidFill>
                  <a:srgbClr val="FF0000"/>
                </a:solidFill>
                <a:latin typeface="微软雅黑" panose="020B0503020204020204" pitchFamily="34" charset="-122"/>
                <a:ea typeface="微软雅黑" panose="020B0503020204020204" pitchFamily="34" charset="-122"/>
              </a:rPr>
              <a:t>     </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93" name="文本框 92">
            <a:extLst>
              <a:ext uri="{FF2B5EF4-FFF2-40B4-BE49-F238E27FC236}">
                <a16:creationId xmlns:a16="http://schemas.microsoft.com/office/drawing/2014/main" id="{502FC704-23A4-4128-86E3-105AC9BBBBDA}"/>
              </a:ext>
            </a:extLst>
          </p:cNvPr>
          <p:cNvSpPr txBox="1"/>
          <p:nvPr/>
        </p:nvSpPr>
        <p:spPr>
          <a:xfrm>
            <a:off x="973893" y="3218573"/>
            <a:ext cx="5779614" cy="923330"/>
          </a:xfrm>
          <a:prstGeom prst="rect">
            <a:avLst/>
          </a:prstGeom>
          <a:solidFill>
            <a:schemeClr val="bg1">
              <a:lumMod val="95000"/>
            </a:schemeClr>
          </a:solidFill>
        </p:spPr>
        <p:txBody>
          <a:bodyPr wrap="squar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垃圾回收机制：</a:t>
            </a:r>
            <a:r>
              <a:rPr lang="zh-CN" altLang="en-US" dirty="0">
                <a:latin typeface="微软雅黑" panose="020B0503020204020204" pitchFamily="34" charset="-122"/>
                <a:ea typeface="微软雅黑" panose="020B0503020204020204" pitchFamily="34" charset="-122"/>
              </a:rPr>
              <a:t>对于没有任何变量指向的值，</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自动将其删除。</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跟踪所有的值，并自动删除不再有变量指向的值。</a:t>
            </a:r>
          </a:p>
        </p:txBody>
      </p:sp>
      <p:sp>
        <p:nvSpPr>
          <p:cNvPr id="95" name="文本框 94">
            <a:extLst>
              <a:ext uri="{FF2B5EF4-FFF2-40B4-BE49-F238E27FC236}">
                <a16:creationId xmlns:a16="http://schemas.microsoft.com/office/drawing/2014/main" id="{C655B460-B9C7-49F9-8E8E-25793F2A5E80}"/>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1.3.1</a:t>
            </a:r>
            <a:r>
              <a:rPr lang="zh-CN" altLang="en-US" sz="2800" b="1" dirty="0">
                <a:latin typeface="微软雅黑" panose="020B0503020204020204" pitchFamily="34" charset="-122"/>
                <a:ea typeface="微软雅黑" panose="020B0503020204020204" pitchFamily="34" charset="-122"/>
              </a:rPr>
              <a:t>介绍变量</a:t>
            </a:r>
          </a:p>
        </p:txBody>
      </p:sp>
    </p:spTree>
    <p:extLst>
      <p:ext uri="{BB962C8B-B14F-4D97-AF65-F5344CB8AC3E}">
        <p14:creationId xmlns:p14="http://schemas.microsoft.com/office/powerpoint/2010/main" val="406411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5A1F4AC-92E3-4237-AF3A-64FB46202B94}"/>
              </a:ext>
            </a:extLst>
          </p:cNvPr>
          <p:cNvPicPr>
            <a:picLocks noChangeAspect="1"/>
          </p:cNvPicPr>
          <p:nvPr/>
        </p:nvPicPr>
        <p:blipFill>
          <a:blip r:embed="rId3"/>
          <a:stretch>
            <a:fillRect/>
          </a:stretch>
        </p:blipFill>
        <p:spPr>
          <a:xfrm>
            <a:off x="863565" y="901319"/>
            <a:ext cx="2651532" cy="1060613"/>
          </a:xfrm>
          <a:prstGeom prst="rect">
            <a:avLst/>
          </a:prstGeom>
        </p:spPr>
      </p:pic>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1.3.1</a:t>
            </a:r>
            <a:r>
              <a:rPr lang="zh-CN" altLang="en-US" sz="2800" b="1" dirty="0">
                <a:latin typeface="微软雅黑" panose="020B0503020204020204" pitchFamily="34" charset="-122"/>
                <a:ea typeface="微软雅黑" panose="020B0503020204020204" pitchFamily="34" charset="-122"/>
              </a:rPr>
              <a:t>介绍变量</a:t>
            </a:r>
          </a:p>
        </p:txBody>
      </p:sp>
      <p:grpSp>
        <p:nvGrpSpPr>
          <p:cNvPr id="11" name="组合 10">
            <a:extLst>
              <a:ext uri="{FF2B5EF4-FFF2-40B4-BE49-F238E27FC236}">
                <a16:creationId xmlns:a16="http://schemas.microsoft.com/office/drawing/2014/main" id="{C6270155-0650-48BE-A6CF-523EE67A9B40}"/>
              </a:ext>
            </a:extLst>
          </p:cNvPr>
          <p:cNvGrpSpPr/>
          <p:nvPr/>
        </p:nvGrpSpPr>
        <p:grpSpPr>
          <a:xfrm>
            <a:off x="1273490" y="1969209"/>
            <a:ext cx="9532669" cy="4333751"/>
            <a:chOff x="628650" y="2324173"/>
            <a:chExt cx="7686294" cy="4333751"/>
          </a:xfrm>
        </p:grpSpPr>
        <p:sp>
          <p:nvSpPr>
            <p:cNvPr id="12" name="文本框 11">
              <a:extLst>
                <a:ext uri="{FF2B5EF4-FFF2-40B4-BE49-F238E27FC236}">
                  <a16:creationId xmlns:a16="http://schemas.microsoft.com/office/drawing/2014/main" id="{6F3E2BBB-DFD6-4540-ABCA-7C8297619963}"/>
                </a:ext>
              </a:extLst>
            </p:cNvPr>
            <p:cNvSpPr txBox="1"/>
            <p:nvPr/>
          </p:nvSpPr>
          <p:spPr>
            <a:xfrm>
              <a:off x="628650" y="2324173"/>
              <a:ext cx="7686294" cy="8742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solidFill>
                    <a:srgbClr val="124ACD"/>
                  </a:solidFill>
                  <a:latin typeface="Times New Roman" panose="02020603050405020304" pitchFamily="18" charset="0"/>
                  <a:cs typeface="Times New Roman" panose="02020603050405020304" pitchFamily="18" charset="0"/>
                </a:rPr>
                <a:t>变量在使用前一定要赋值。</a:t>
              </a:r>
              <a:r>
                <a:rPr lang="zh-CN" altLang="en-US" dirty="0">
                  <a:latin typeface="Times New Roman" panose="02020603050405020304" pitchFamily="18" charset="0"/>
                  <a:cs typeface="Times New Roman" panose="02020603050405020304" pitchFamily="18" charset="0"/>
                </a:rPr>
                <a:t>赋值号为“</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，左边是变量，右边是值。变量的赋值不能写反了，例如“</a:t>
              </a:r>
              <a:r>
                <a:rPr lang="en-US" altLang="zh-CN" dirty="0">
                  <a:latin typeface="Times New Roman" panose="02020603050405020304" pitchFamily="18" charset="0"/>
                  <a:cs typeface="Times New Roman" panose="02020603050405020304" pitchFamily="18" charset="0"/>
                </a:rPr>
                <a:t>3=a”</a:t>
              </a:r>
              <a:r>
                <a:rPr lang="zh-CN" altLang="en-US" dirty="0">
                  <a:latin typeface="Times New Roman" panose="02020603050405020304" pitchFamily="18" charset="0"/>
                  <a:cs typeface="Times New Roman" panose="02020603050405020304" pitchFamily="18" charset="0"/>
                </a:rPr>
                <a:t>就会报错；也不能不赋值，否则同样会报错；</a:t>
              </a:r>
              <a:endParaRPr lang="en-US" altLang="zh-CN"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63001EE-1F35-4B49-AC9B-E1AC4E7675F5}"/>
                </a:ext>
              </a:extLst>
            </p:cNvPr>
            <p:cNvSpPr txBox="1"/>
            <p:nvPr/>
          </p:nvSpPr>
          <p:spPr>
            <a:xfrm>
              <a:off x="628650" y="3247503"/>
              <a:ext cx="7686294" cy="21207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solidFill>
                    <a:srgbClr val="124ACD"/>
                  </a:solidFill>
                  <a:latin typeface="Times New Roman" panose="02020603050405020304" pitchFamily="18" charset="0"/>
                  <a:cs typeface="Times New Roman" panose="02020603050405020304" pitchFamily="18" charset="0"/>
                </a:rPr>
                <a:t>变量名必须以字母和下划线开头。</a:t>
              </a:r>
              <a:r>
                <a:rPr lang="zh-CN" altLang="en-US" dirty="0">
                  <a:latin typeface="Times New Roman" panose="02020603050405020304" pitchFamily="18" charset="0"/>
                  <a:cs typeface="Times New Roman" panose="02020603050405020304" pitchFamily="18" charset="0"/>
                </a:rPr>
                <a:t>首先，不能以数字开头，如</a:t>
              </a:r>
              <a:r>
                <a:rPr lang="en-US" altLang="zh-CN" dirty="0">
                  <a:latin typeface="Times New Roman" panose="02020603050405020304" pitchFamily="18" charset="0"/>
                  <a:cs typeface="Times New Roman" panose="02020603050405020304" pitchFamily="18" charset="0"/>
                </a:rPr>
                <a:t>a2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_a</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a_2</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student</a:t>
              </a:r>
              <a:r>
                <a:rPr lang="zh-CN" altLang="en-US" dirty="0">
                  <a:latin typeface="Times New Roman" panose="02020603050405020304" pitchFamily="18" charset="0"/>
                  <a:cs typeface="Times New Roman" panose="02020603050405020304" pitchFamily="18" charset="0"/>
                </a:rPr>
                <a:t>等均为合法变量，但是</a:t>
              </a:r>
              <a:r>
                <a:rPr lang="en-US" altLang="zh-CN" dirty="0">
                  <a:latin typeface="Times New Roman" panose="02020603050405020304" pitchFamily="18" charset="0"/>
                  <a:cs typeface="Times New Roman" panose="02020603050405020304" pitchFamily="18" charset="0"/>
                </a:rPr>
                <a:t>2a</a:t>
              </a:r>
              <a:r>
                <a:rPr lang="zh-CN" altLang="en-US" dirty="0">
                  <a:latin typeface="Times New Roman" panose="02020603050405020304" pitchFamily="18" charset="0"/>
                  <a:cs typeface="Times New Roman" panose="02020603050405020304" pitchFamily="18" charset="0"/>
                </a:rPr>
                <a:t>就是一个不合法的变量名。其次，不能有空格以及标点符号，例如</a:t>
              </a:r>
              <a:r>
                <a:rPr lang="en-US" altLang="zh-CN" dirty="0">
                  <a:latin typeface="Times New Roman" panose="02020603050405020304" pitchFamily="18" charset="0"/>
                  <a:cs typeface="Times New Roman" panose="02020603050405020304" pitchFamily="18" charset="0"/>
                </a:rPr>
                <a:t>a student’s</a:t>
              </a:r>
              <a:r>
                <a:rPr lang="zh-CN" altLang="en-US" dirty="0">
                  <a:latin typeface="Times New Roman" panose="02020603050405020304" pitchFamily="18" charset="0"/>
                  <a:cs typeface="Times New Roman" panose="02020603050405020304" pitchFamily="18" charset="0"/>
                </a:rPr>
                <a:t>就是一个不合法变量名，因为</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student</a:t>
              </a:r>
              <a:r>
                <a:rPr lang="zh-CN" altLang="en-US" dirty="0">
                  <a:latin typeface="Times New Roman" panose="02020603050405020304" pitchFamily="18" charset="0"/>
                  <a:cs typeface="Times New Roman" panose="02020603050405020304" pitchFamily="18" charset="0"/>
                </a:rPr>
                <a:t>中有空格，而且出现了不合法的符号单引号。此外，变量中的字母可以是大小写，但大小写不同，变量也是不同的，例如</a:t>
              </a:r>
              <a:r>
                <a:rPr lang="en-US" altLang="zh-CN" dirty="0">
                  <a:latin typeface="Times New Roman" panose="02020603050405020304" pitchFamily="18" charset="0"/>
                  <a:cs typeface="Times New Roman" panose="02020603050405020304" pitchFamily="18" charset="0"/>
                </a:rPr>
                <a:t>Apple</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apple</a:t>
              </a:r>
              <a:r>
                <a:rPr lang="zh-CN" altLang="en-US" dirty="0">
                  <a:latin typeface="Times New Roman" panose="02020603050405020304" pitchFamily="18" charset="0"/>
                  <a:cs typeface="Times New Roman" panose="02020603050405020304" pitchFamily="18" charset="0"/>
                </a:rPr>
                <a:t>就是两个不同的变量。</a:t>
              </a:r>
              <a:endParaRPr lang="en-US" altLang="zh-CN"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558510C7-A3FF-4247-BEA2-F73EC311B654}"/>
                </a:ext>
              </a:extLst>
            </p:cNvPr>
            <p:cNvSpPr txBox="1"/>
            <p:nvPr/>
          </p:nvSpPr>
          <p:spPr>
            <a:xfrm>
              <a:off x="628650" y="5368212"/>
              <a:ext cx="7686294" cy="12897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solidFill>
                    <a:srgbClr val="124ACD"/>
                  </a:solidFill>
                  <a:latin typeface="Times New Roman" panose="02020603050405020304" pitchFamily="18" charset="0"/>
                  <a:cs typeface="Times New Roman" panose="02020603050405020304" pitchFamily="18" charset="0"/>
                </a:rPr>
                <a:t>变量名不能使用</a:t>
              </a:r>
              <a:r>
                <a:rPr lang="en-US" altLang="zh-CN" b="1" dirty="0">
                  <a:solidFill>
                    <a:srgbClr val="124ACD"/>
                  </a:solidFill>
                  <a:latin typeface="Times New Roman" panose="02020603050405020304" pitchFamily="18" charset="0"/>
                  <a:cs typeface="Times New Roman" panose="02020603050405020304" pitchFamily="18" charset="0"/>
                </a:rPr>
                <a:t>Python</a:t>
              </a:r>
              <a:r>
                <a:rPr lang="zh-CN" altLang="en-US" b="1" dirty="0">
                  <a:solidFill>
                    <a:srgbClr val="124ACD"/>
                  </a:solidFill>
                  <a:latin typeface="Times New Roman" panose="02020603050405020304" pitchFamily="18" charset="0"/>
                  <a:cs typeface="Times New Roman" panose="02020603050405020304" pitchFamily="18" charset="0"/>
                </a:rPr>
                <a:t>中已有的关键字。</a:t>
              </a:r>
              <a:r>
                <a:rPr lang="zh-CN" altLang="en-US" dirty="0">
                  <a:latin typeface="Times New Roman" panose="02020603050405020304" pitchFamily="18" charset="0"/>
                  <a:cs typeface="Times New Roman" panose="02020603050405020304" pitchFamily="18" charset="0"/>
                </a:rPr>
                <a:t>其他任何合法的名字理论上都是可以的，但是，变量取名时最好有具体的实意，方便其他人读懂程序。如：求和的变量我们最好命名为</a:t>
              </a:r>
              <a:r>
                <a:rPr lang="en-US" altLang="zh-CN" dirty="0">
                  <a:latin typeface="Times New Roman" panose="02020603050405020304" pitchFamily="18" charset="0"/>
                  <a:cs typeface="Times New Roman" panose="02020603050405020304" pitchFamily="18" charset="0"/>
                </a:rPr>
                <a:t>sum</a:t>
              </a:r>
              <a:r>
                <a:rPr lang="zh-CN" altLang="en-US" dirty="0">
                  <a:latin typeface="Times New Roman" panose="02020603050405020304" pitchFamily="18" charset="0"/>
                  <a:cs typeface="Times New Roman" panose="02020603050405020304" pitchFamily="18" charset="0"/>
                </a:rPr>
                <a:t>、最大数的变量最好命名为</a:t>
              </a:r>
              <a:r>
                <a:rPr lang="en-US" altLang="zh-CN" dirty="0">
                  <a:latin typeface="Times New Roman" panose="02020603050405020304" pitchFamily="18" charset="0"/>
                  <a:cs typeface="Times New Roman" panose="02020603050405020304" pitchFamily="18" charset="0"/>
                </a:rPr>
                <a:t>MAX</a:t>
              </a:r>
              <a:r>
                <a:rPr lang="zh-CN" altLang="en-US"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12129383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7D3BA48A-96CE-4230-8347-315320CBEF92}"/>
              </a:ext>
            </a:extLst>
          </p:cNvPr>
          <p:cNvSpPr txBox="1"/>
          <p:nvPr/>
        </p:nvSpPr>
        <p:spPr>
          <a:xfrm>
            <a:off x="2650553" y="190946"/>
            <a:ext cx="6778545" cy="523220"/>
          </a:xfrm>
          <a:prstGeom prst="rect">
            <a:avLst/>
          </a:prstGeom>
          <a:noFill/>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lang="en-US" altLang="zh-CN" sz="2800" b="1" dirty="0">
                <a:latin typeface="微软雅黑" panose="020B0503020204020204" pitchFamily="34" charset="-122"/>
                <a:ea typeface="微软雅黑" panose="020B0503020204020204" pitchFamily="34" charset="-122"/>
              </a:rPr>
              <a:t>1.3.2 </a:t>
            </a:r>
            <a:r>
              <a:rPr lang="zh-CN" altLang="en-US" sz="2800" b="1" dirty="0">
                <a:latin typeface="微软雅黑" panose="020B0503020204020204" pitchFamily="34" charset="-122"/>
                <a:ea typeface="微软雅黑" panose="020B0503020204020204" pitchFamily="34" charset="-122"/>
              </a:rPr>
              <a:t>关于</a:t>
            </a:r>
            <a:r>
              <a:rPr lang="en-US" altLang="zh-CN" sz="2800" b="1" dirty="0">
                <a:latin typeface="微软雅黑" panose="020B0503020204020204" pitchFamily="34" charset="-122"/>
                <a:ea typeface="微软雅黑" panose="020B0503020204020204" pitchFamily="34" charset="-122"/>
              </a:rPr>
              <a:t>a=a+3</a:t>
            </a:r>
            <a:endParaRPr lang="zh-CN" altLang="en-US" sz="28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DDEBDEC2-4CAE-4574-B800-F577D01D07E6}"/>
              </a:ext>
            </a:extLst>
          </p:cNvPr>
          <p:cNvSpPr txBox="1"/>
          <p:nvPr/>
        </p:nvSpPr>
        <p:spPr>
          <a:xfrm>
            <a:off x="1060119" y="4451770"/>
            <a:ext cx="10316442" cy="1422954"/>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当我们在程序中写上“</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 = a + 3”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这个语句时，</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解释器又做了两件事：</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）在内存中创建另外一块空间，保存</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所指的数值加上数值</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的结果，即数值</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）将变量</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由指向原来数值</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变为指向新数值</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9" name="组合 8">
            <a:extLst>
              <a:ext uri="{FF2B5EF4-FFF2-40B4-BE49-F238E27FC236}">
                <a16:creationId xmlns:a16="http://schemas.microsoft.com/office/drawing/2014/main" id="{E2AAB341-CE7C-4530-83F7-775299486556}"/>
              </a:ext>
            </a:extLst>
          </p:cNvPr>
          <p:cNvGrpSpPr/>
          <p:nvPr/>
        </p:nvGrpSpPr>
        <p:grpSpPr>
          <a:xfrm>
            <a:off x="1060120" y="942725"/>
            <a:ext cx="10190064" cy="1912533"/>
            <a:chOff x="533647" y="1047466"/>
            <a:chExt cx="7953548" cy="1912533"/>
          </a:xfrm>
        </p:grpSpPr>
        <p:sp>
          <p:nvSpPr>
            <p:cNvPr id="10" name="文本框 9">
              <a:extLst>
                <a:ext uri="{FF2B5EF4-FFF2-40B4-BE49-F238E27FC236}">
                  <a16:creationId xmlns:a16="http://schemas.microsoft.com/office/drawing/2014/main" id="{B347D89C-06DE-49C7-9D16-062A1864FA43}"/>
                </a:ext>
              </a:extLst>
            </p:cNvPr>
            <p:cNvSpPr txBox="1"/>
            <p:nvPr/>
          </p:nvSpPr>
          <p:spPr>
            <a:xfrm>
              <a:off x="533647" y="1047466"/>
              <a:ext cx="7686294" cy="961289"/>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在编程语言中，其实这个式子中的“</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并不是数学上的“等于”关系，严格来讲，这个符号应该是左箭号“←”，代表赋值的意思，英文称为“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assignment”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文本框 14">
              <a:extLst>
                <a:ext uri="{FF2B5EF4-FFF2-40B4-BE49-F238E27FC236}">
                  <a16:creationId xmlns:a16="http://schemas.microsoft.com/office/drawing/2014/main" id="{34681477-5207-484A-B044-EA9696684D04}"/>
                </a:ext>
              </a:extLst>
            </p:cNvPr>
            <p:cNvSpPr txBox="1"/>
            <p:nvPr/>
          </p:nvSpPr>
          <p:spPr>
            <a:xfrm>
              <a:off x="800900" y="1998710"/>
              <a:ext cx="7686295" cy="961289"/>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例如：</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 = 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被赋值为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的意思，用英文表示就是：“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Variable ‘a’ is assigned with 2”</a:t>
              </a:r>
            </a:p>
          </p:txBody>
        </p:sp>
      </p:grpSp>
      <p:sp>
        <p:nvSpPr>
          <p:cNvPr id="3" name="矩形 2">
            <a:extLst>
              <a:ext uri="{FF2B5EF4-FFF2-40B4-BE49-F238E27FC236}">
                <a16:creationId xmlns:a16="http://schemas.microsoft.com/office/drawing/2014/main" id="{53DE5C01-A946-4A16-818A-33020B7F4C8F}"/>
              </a:ext>
            </a:extLst>
          </p:cNvPr>
          <p:cNvSpPr/>
          <p:nvPr/>
        </p:nvSpPr>
        <p:spPr>
          <a:xfrm>
            <a:off x="1060119" y="3008658"/>
            <a:ext cx="9847660" cy="1289712"/>
          </a:xfrm>
          <a:prstGeom prst="rect">
            <a:avLst/>
          </a:prstGeom>
        </p:spPr>
        <p:txBody>
          <a:bodyPr wrap="square">
            <a:spAutoFit/>
          </a:bodyPr>
          <a:lstStyle/>
          <a:p>
            <a:pPr marL="342900" indent="-342900">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当我们用“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 = 2”</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来给变量赋值为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时，</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解释器做了两件事：</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）在内存中创建了一个空间，内容是数值为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的整数；</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）在内存中创建了一个名字为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的变量，并将其指向了保存</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的空间。</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891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12800"/>
            <a:ext cx="12192000" cy="5618956"/>
          </a:xfrm>
          <a:prstGeom prst="rect">
            <a:avLst/>
          </a:prstGeom>
          <a:solidFill>
            <a:srgbClr val="3A41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p>
        </p:txBody>
      </p:sp>
      <p:sp>
        <p:nvSpPr>
          <p:cNvPr id="3" name="矩形 2"/>
          <p:cNvSpPr/>
          <p:nvPr/>
        </p:nvSpPr>
        <p:spPr>
          <a:xfrm>
            <a:off x="1066800" y="603250"/>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endParaRPr>
          </a:p>
        </p:txBody>
      </p:sp>
      <p:sp>
        <p:nvSpPr>
          <p:cNvPr id="4" name="文本框 3"/>
          <p:cNvSpPr txBox="1"/>
          <p:nvPr/>
        </p:nvSpPr>
        <p:spPr>
          <a:xfrm>
            <a:off x="4334144" y="1349375"/>
            <a:ext cx="3523722" cy="523220"/>
          </a:xfrm>
          <a:prstGeom prst="rect">
            <a:avLst/>
          </a:prstGeom>
          <a:noFill/>
        </p:spPr>
        <p:txBody>
          <a:bodyPr wrap="non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solidFill>
                  <a:srgbClr val="FFE401"/>
                </a:solidFill>
                <a:latin typeface="微软雅黑" panose="020B0503020204020204" pitchFamily="34" charset="-122"/>
                <a:ea typeface="微软雅黑" panose="020B0503020204020204" pitchFamily="34" charset="-122"/>
              </a:rPr>
              <a:t>第一章 初探编程之境</a:t>
            </a:r>
          </a:p>
        </p:txBody>
      </p:sp>
      <p:cxnSp>
        <p:nvCxnSpPr>
          <p:cNvPr id="6" name="直接连接符 5"/>
          <p:cNvCxnSpPr/>
          <p:nvPr/>
        </p:nvCxnSpPr>
        <p:spPr>
          <a:xfrm>
            <a:off x="106680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2857500" y="603250"/>
            <a:ext cx="144463" cy="209550"/>
          </a:xfrm>
          <a:prstGeom prst="triangle">
            <a:avLst>
              <a:gd name="adj" fmla="val 893"/>
            </a:avLst>
          </a:prstGeom>
          <a:solidFill>
            <a:srgbClr val="E2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a:p>
        </p:txBody>
      </p:sp>
      <p:grpSp>
        <p:nvGrpSpPr>
          <p:cNvPr id="12315" name="组合 58"/>
          <p:cNvGrpSpPr>
            <a:grpSpLocks/>
          </p:cNvGrpSpPr>
          <p:nvPr/>
        </p:nvGrpSpPr>
        <p:grpSpPr bwMode="auto">
          <a:xfrm>
            <a:off x="5969000" y="6470650"/>
            <a:ext cx="254000" cy="254000"/>
            <a:chOff x="6457496" y="4658798"/>
            <a:chExt cx="254000" cy="254000"/>
          </a:xfrm>
        </p:grpSpPr>
        <p:sp>
          <p:nvSpPr>
            <p:cNvPr id="60" name="矩形 59"/>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a:p>
          </p:txBody>
        </p:sp>
        <p:sp>
          <p:nvSpPr>
            <p:cNvPr id="12318"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a:p>
          </p:txBody>
        </p:sp>
      </p:grpSp>
      <p:cxnSp>
        <p:nvCxnSpPr>
          <p:cNvPr id="63" name="直接连接符 62"/>
          <p:cNvCxnSpPr/>
          <p:nvPr/>
        </p:nvCxnSpPr>
        <p:spPr>
          <a:xfrm>
            <a:off x="831215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293757DC-638B-4D0B-A93B-C50F2C7A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37884"/>
            <a:ext cx="2483764" cy="620941"/>
          </a:xfrm>
          <a:prstGeom prst="rect">
            <a:avLst/>
          </a:prstGeom>
        </p:spPr>
      </p:pic>
      <p:pic>
        <p:nvPicPr>
          <p:cNvPr id="15" name="图片 14">
            <a:extLst>
              <a:ext uri="{FF2B5EF4-FFF2-40B4-BE49-F238E27FC236}">
                <a16:creationId xmlns:a16="http://schemas.microsoft.com/office/drawing/2014/main" id="{2067BDF5-007D-4D83-9DFF-A73D10AAB07A}"/>
              </a:ext>
            </a:extLst>
          </p:cNvPr>
          <p:cNvPicPr>
            <a:picLocks noChangeAspect="1"/>
          </p:cNvPicPr>
          <p:nvPr/>
        </p:nvPicPr>
        <p:blipFill rotWithShape="1">
          <a:blip r:embed="rId4"/>
          <a:srcRect l="3074" t="4914"/>
          <a:stretch/>
        </p:blipFill>
        <p:spPr>
          <a:xfrm>
            <a:off x="2299359" y="1911489"/>
            <a:ext cx="6120906" cy="4342430"/>
          </a:xfrm>
          <a:prstGeom prst="rect">
            <a:avLst/>
          </a:prstGeom>
        </p:spPr>
      </p:pic>
      <p:pic>
        <p:nvPicPr>
          <p:cNvPr id="40" name="图片 39">
            <a:extLst>
              <a:ext uri="{FF2B5EF4-FFF2-40B4-BE49-F238E27FC236}">
                <a16:creationId xmlns:a16="http://schemas.microsoft.com/office/drawing/2014/main" id="{9A6980A3-308E-4EED-AF50-7DE64EBCF0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2155" y="2280435"/>
            <a:ext cx="1619989" cy="945429"/>
          </a:xfrm>
          <a:prstGeom prst="rect">
            <a:avLst/>
          </a:prstGeom>
        </p:spPr>
      </p:pic>
    </p:spTree>
    <p:extLst>
      <p:ext uri="{BB962C8B-B14F-4D97-AF65-F5344CB8AC3E}">
        <p14:creationId xmlns:p14="http://schemas.microsoft.com/office/powerpoint/2010/main" val="1578698515"/>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r>
              <a:rPr lang="en-US" altLang="zh-CN" sz="2800" b="1" dirty="0">
                <a:latin typeface="微软雅黑" panose="020B0503020204020204" pitchFamily="34" charset="-122"/>
                <a:ea typeface="微软雅黑" panose="020B0503020204020204" pitchFamily="34" charset="-122"/>
                <a:cs typeface="+mn-cs"/>
              </a:rPr>
              <a:t>1.3.2 </a:t>
            </a:r>
            <a:r>
              <a:rPr lang="zh-CN" altLang="en-US" sz="2800" b="1" dirty="0">
                <a:latin typeface="微软雅黑" panose="020B0503020204020204" pitchFamily="34" charset="-122"/>
                <a:ea typeface="微软雅黑" panose="020B0503020204020204" pitchFamily="34" charset="-122"/>
                <a:cs typeface="+mn-cs"/>
              </a:rPr>
              <a:t>关于</a:t>
            </a:r>
            <a:r>
              <a:rPr lang="en-US" altLang="zh-CN" sz="2800" b="1" dirty="0">
                <a:latin typeface="微软雅黑" panose="020B0503020204020204" pitchFamily="34" charset="-122"/>
                <a:ea typeface="微软雅黑" panose="020B0503020204020204" pitchFamily="34" charset="-122"/>
                <a:cs typeface="+mn-cs"/>
              </a:rPr>
              <a:t>a=a+3</a:t>
            </a:r>
            <a:endParaRPr lang="zh-CN" altLang="en-US" sz="2800" b="1" dirty="0">
              <a:latin typeface="微软雅黑" panose="020B0503020204020204" pitchFamily="34" charset="-122"/>
              <a:ea typeface="微软雅黑" panose="020B0503020204020204" pitchFamily="34" charset="-122"/>
              <a:cs typeface="+mn-cs"/>
            </a:endParaRPr>
          </a:p>
        </p:txBody>
      </p:sp>
      <p:sp>
        <p:nvSpPr>
          <p:cNvPr id="9" name="文本框 8"/>
          <p:cNvSpPr txBox="1"/>
          <p:nvPr/>
        </p:nvSpPr>
        <p:spPr>
          <a:xfrm>
            <a:off x="1204974" y="926593"/>
            <a:ext cx="9782051" cy="5577745"/>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对于初学者而言，可以暂时不管</a:t>
            </a: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中的变量和变量所指的值是如何存放的，而是可以假想变量所指的值就存放在一个容器中，变量就是指向这个容器的指针。</a:t>
            </a: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在“</a:t>
            </a:r>
            <a:r>
              <a:rPr lang="en-US" altLang="zh-CN" sz="2000" dirty="0">
                <a:latin typeface="Times New Roman" panose="02020603050405020304" pitchFamily="18" charset="0"/>
                <a:cs typeface="Times New Roman" panose="02020603050405020304" pitchFamily="18" charset="0"/>
              </a:rPr>
              <a:t>a = a + 3”</a:t>
            </a:r>
            <a:r>
              <a:rPr lang="zh-CN" altLang="en-US" sz="2000" dirty="0">
                <a:latin typeface="Times New Roman" panose="02020603050405020304" pitchFamily="18" charset="0"/>
                <a:cs typeface="Times New Roman" panose="02020603050405020304" pitchFamily="18" charset="0"/>
              </a:rPr>
              <a:t>中，“</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右边的表达式代表一个值，其中“</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代表变量</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原来所指的数值</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，把这个值加上</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以后所得到的值放入一个新的容器，这个新容器里的数值是</a:t>
            </a:r>
            <a:r>
              <a:rPr lang="en-US" altLang="zh-CN" sz="2000" dirty="0">
                <a:latin typeface="Times New Roman" panose="02020603050405020304" pitchFamily="18" charset="0"/>
                <a:cs typeface="Times New Roman" panose="02020603050405020304" pitchFamily="18" charset="0"/>
              </a:rPr>
              <a:t>5</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左边的变量</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是一个指针，“</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是这个指针的名称，最后赋值语句让这个变量</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指向新的容器。这样，赋值就完成了。</a:t>
            </a: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注意：</a:t>
            </a:r>
            <a:r>
              <a:rPr lang="en-US" altLang="zh-CN" sz="2000" dirty="0">
                <a:latin typeface="Times New Roman" panose="02020603050405020304" pitchFamily="18" charset="0"/>
                <a:cs typeface="Times New Roman" panose="02020603050405020304" pitchFamily="18" charset="0"/>
              </a:rPr>
              <a:t>a=</a:t>
            </a:r>
            <a:r>
              <a:rPr lang="en-US" altLang="zh-CN" sz="2000" dirty="0" err="1">
                <a:latin typeface="Times New Roman" panose="02020603050405020304" pitchFamily="18" charset="0"/>
                <a:cs typeface="Times New Roman" panose="02020603050405020304" pitchFamily="18" charset="0"/>
              </a:rPr>
              <a:t>a+3</a:t>
            </a:r>
            <a:r>
              <a:rPr lang="zh-CN" altLang="en-US" sz="2000" dirty="0">
                <a:latin typeface="Times New Roman" panose="02020603050405020304" pitchFamily="18" charset="0"/>
                <a:cs typeface="Times New Roman" panose="02020603050405020304" pitchFamily="18" charset="0"/>
              </a:rPr>
              <a:t>在</a:t>
            </a: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中也可以写成</a:t>
            </a:r>
            <a:r>
              <a:rPr lang="en-US" altLang="zh-CN" sz="2000" dirty="0">
                <a:latin typeface="Times New Roman" panose="02020603050405020304" pitchFamily="18" charset="0"/>
                <a:cs typeface="Times New Roman" panose="02020603050405020304" pitchFamily="18" charset="0"/>
              </a:rPr>
              <a:t>a+=3</a:t>
            </a:r>
            <a:r>
              <a:rPr lang="zh-CN" altLang="en-US" sz="2000" dirty="0">
                <a:latin typeface="Times New Roman" panose="02020603050405020304" pitchFamily="18" charset="0"/>
                <a:cs typeface="Times New Roman" panose="02020603050405020304" pitchFamily="18" charset="0"/>
              </a:rPr>
              <a:t>。类似的还有</a:t>
            </a:r>
            <a:r>
              <a:rPr lang="en-US" altLang="zh-CN" sz="2000" b="1" dirty="0">
                <a:latin typeface="Times New Roman" panose="02020603050405020304" pitchFamily="18" charset="0"/>
                <a:cs typeface="Times New Roman" panose="02020603050405020304" pitchFamily="18" charset="0"/>
              </a:rPr>
              <a:t>+=</a:t>
            </a:r>
            <a:r>
              <a:rPr lang="zh-CN" altLang="zh-CN"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a:t>
            </a:r>
            <a:r>
              <a:rPr lang="zh-CN" altLang="zh-CN"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a:t>
            </a:r>
            <a:r>
              <a:rPr lang="zh-CN" altLang="zh-CN"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a:xfrm>
            <a:off x="3720943" y="3914582"/>
            <a:ext cx="3886200" cy="1895475"/>
          </a:xfrm>
          <a:prstGeom prst="rect">
            <a:avLst/>
          </a:prstGeom>
          <a:noFill/>
          <a:ln>
            <a:noFill/>
          </a:ln>
        </p:spPr>
      </p:pic>
    </p:spTree>
    <p:extLst>
      <p:ext uri="{BB962C8B-B14F-4D97-AF65-F5344CB8AC3E}">
        <p14:creationId xmlns:p14="http://schemas.microsoft.com/office/powerpoint/2010/main" val="90482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t>1.3.3 </a:t>
            </a:r>
            <a:r>
              <a:rPr lang="zh-CN" altLang="en-US" dirty="0"/>
              <a:t>常用算术运算符</a:t>
            </a:r>
          </a:p>
        </p:txBody>
      </p:sp>
      <p:sp>
        <p:nvSpPr>
          <p:cNvPr id="9" name="文本框 8"/>
          <p:cNvSpPr txBox="1"/>
          <p:nvPr/>
        </p:nvSpPr>
        <p:spPr>
          <a:xfrm>
            <a:off x="1377538" y="1156796"/>
            <a:ext cx="9583387" cy="961097"/>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在“</a:t>
            </a:r>
            <a:r>
              <a:rPr lang="en-US" altLang="zh-CN" sz="2000" dirty="0">
                <a:latin typeface="Times New Roman" panose="02020603050405020304" pitchFamily="18" charset="0"/>
                <a:cs typeface="Times New Roman" panose="02020603050405020304" pitchFamily="18" charset="0"/>
              </a:rPr>
              <a:t>a+3”</a:t>
            </a:r>
            <a:r>
              <a:rPr lang="zh-CN" altLang="en-US" sz="2000" dirty="0">
                <a:latin typeface="Times New Roman" panose="02020603050405020304" pitchFamily="18" charset="0"/>
                <a:cs typeface="Times New Roman" panose="02020603050405020304" pitchFamily="18" charset="0"/>
              </a:rPr>
              <a:t>中我们看到了一个非常熟悉的符号“</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，接下来我们就来谈谈</a:t>
            </a: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中包括“</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在内的常用算术运算操作符。</a:t>
            </a:r>
            <a:endParaRPr lang="en-US" altLang="zh-CN" sz="2000"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1377539" y="2338098"/>
            <a:ext cx="9488384" cy="2346091"/>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 和其他大多数编程语言一样，</a:t>
            </a: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支持大多数算术运算符、逻辑运算符以及关系运算符等，并遵循运算符的优先级。然而在</a:t>
            </a: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中很多运算符具有多种不同含义。例如：“</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在数值计算当中作为加法运算符，即</a:t>
            </a:r>
            <a:r>
              <a:rPr lang="en-US" altLang="zh-CN" sz="2000" dirty="0">
                <a:latin typeface="Times New Roman" panose="02020603050405020304" pitchFamily="18" charset="0"/>
                <a:cs typeface="Times New Roman" panose="02020603050405020304" pitchFamily="18" charset="0"/>
              </a:rPr>
              <a:t>2+3</a:t>
            </a:r>
            <a:r>
              <a:rPr lang="zh-CN" altLang="en-US" sz="2000" dirty="0">
                <a:latin typeface="Times New Roman" panose="02020603050405020304" pitchFamily="18" charset="0"/>
                <a:cs typeface="Times New Roman" panose="02020603050405020304" pitchFamily="18" charset="0"/>
              </a:rPr>
              <a:t>值为</a:t>
            </a:r>
            <a:r>
              <a:rPr lang="en-US" altLang="zh-CN" sz="2000" dirty="0">
                <a:latin typeface="Times New Roman" panose="02020603050405020304" pitchFamily="18" charset="0"/>
                <a:cs typeface="Times New Roman" panose="02020603050405020304" pitchFamily="18" charset="0"/>
              </a:rPr>
              <a:t>5</a:t>
            </a:r>
            <a:r>
              <a:rPr lang="zh-CN" altLang="en-US" sz="2000" dirty="0">
                <a:latin typeface="Times New Roman" panose="02020603050405020304" pitchFamily="18" charset="0"/>
                <a:cs typeface="Times New Roman" panose="02020603050405020304" pitchFamily="18" charset="0"/>
              </a:rPr>
              <a:t>；但在列表和字符串当中“</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就作为连接符出现，如</a:t>
            </a:r>
            <a:r>
              <a:rPr lang="en-US" altLang="zh-CN" sz="2000" dirty="0">
                <a:latin typeface="Times New Roman" panose="02020603050405020304" pitchFamily="18" charset="0"/>
                <a:cs typeface="Times New Roman" panose="02020603050405020304" pitchFamily="18" charset="0"/>
              </a:rPr>
              <a:t>[2]+[3]</a:t>
            </a:r>
            <a:r>
              <a:rPr lang="zh-CN" altLang="en-US" sz="2000" dirty="0">
                <a:latin typeface="Times New Roman" panose="02020603050405020304" pitchFamily="18" charset="0"/>
                <a:cs typeface="Times New Roman" panose="02020603050405020304" pitchFamily="18" charset="0"/>
              </a:rPr>
              <a:t>结果为</a:t>
            </a:r>
            <a:r>
              <a:rPr lang="en-US" altLang="zh-CN" sz="2000" dirty="0">
                <a:latin typeface="Times New Roman" panose="02020603050405020304" pitchFamily="18" charset="0"/>
                <a:cs typeface="Times New Roman" panose="02020603050405020304" pitchFamily="18" charset="0"/>
              </a:rPr>
              <a:t>[2,3]</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Hello”+“ World”</a:t>
            </a:r>
            <a:r>
              <a:rPr lang="zh-CN" altLang="en-US" sz="2000" dirty="0">
                <a:latin typeface="Times New Roman" panose="02020603050405020304" pitchFamily="18" charset="0"/>
                <a:cs typeface="Times New Roman" panose="02020603050405020304" pitchFamily="18" charset="0"/>
              </a:rPr>
              <a:t>结果为“</a:t>
            </a:r>
            <a:r>
              <a:rPr lang="en-US" altLang="zh-CN" sz="2000" dirty="0">
                <a:latin typeface="Times New Roman" panose="02020603050405020304" pitchFamily="18" charset="0"/>
                <a:cs typeface="Times New Roman" panose="02020603050405020304" pitchFamily="18" charset="0"/>
              </a:rPr>
              <a:t>Hello World”</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1377538" y="4991226"/>
            <a:ext cx="9275144" cy="499432"/>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我们首先通过几个例子，带领大家了解算术运算符的作用。</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t>1.3.3 </a:t>
            </a:r>
            <a:r>
              <a:rPr lang="zh-CN" altLang="en-US" dirty="0"/>
              <a:t>常用算术运算符</a:t>
            </a:r>
          </a:p>
        </p:txBody>
      </p:sp>
      <p:sp>
        <p:nvSpPr>
          <p:cNvPr id="7" name="文本框 6"/>
          <p:cNvSpPr txBox="1"/>
          <p:nvPr/>
        </p:nvSpPr>
        <p:spPr>
          <a:xfrm>
            <a:off x="1036370" y="911824"/>
            <a:ext cx="7886700" cy="400110"/>
          </a:xfrm>
          <a:prstGeom prst="rect">
            <a:avLst/>
          </a:prstGeom>
          <a:noFill/>
        </p:spPr>
        <p:txBody>
          <a:bodyPr wrap="square" rtlCol="0">
            <a:spAutoFit/>
          </a:bodyPr>
          <a:lstStyle/>
          <a:p>
            <a:r>
              <a:rPr lang="zh-CN" altLang="en-US" sz="2000" b="1" dirty="0">
                <a:solidFill>
                  <a:srgbClr val="124ACD"/>
                </a:solidFill>
                <a:latin typeface="Times New Roman" panose="02020603050405020304" pitchFamily="18" charset="0"/>
                <a:cs typeface="Times New Roman" panose="02020603050405020304" pitchFamily="18" charset="0"/>
              </a:rPr>
              <a:t>（</a:t>
            </a:r>
            <a:r>
              <a:rPr lang="en-US" altLang="zh-CN" sz="2000" b="1" dirty="0">
                <a:solidFill>
                  <a:srgbClr val="124ACD"/>
                </a:solidFill>
                <a:latin typeface="Times New Roman" panose="02020603050405020304" pitchFamily="18" charset="0"/>
                <a:cs typeface="Times New Roman" panose="02020603050405020304" pitchFamily="18" charset="0"/>
              </a:rPr>
              <a:t>1</a:t>
            </a:r>
            <a:r>
              <a:rPr lang="zh-CN" altLang="en-US" sz="2000" b="1" dirty="0">
                <a:solidFill>
                  <a:srgbClr val="124ACD"/>
                </a:solidFill>
                <a:latin typeface="Times New Roman" panose="02020603050405020304" pitchFamily="18" charset="0"/>
                <a:cs typeface="Times New Roman" panose="02020603050405020304" pitchFamily="18" charset="0"/>
              </a:rPr>
              <a:t>）加法（</a:t>
            </a:r>
            <a:r>
              <a:rPr lang="en-US" altLang="zh-CN" sz="2000" b="1" dirty="0">
                <a:solidFill>
                  <a:srgbClr val="124ACD"/>
                </a:solidFill>
                <a:latin typeface="Times New Roman" panose="02020603050405020304" pitchFamily="18" charset="0"/>
                <a:cs typeface="Times New Roman" panose="02020603050405020304" pitchFamily="18" charset="0"/>
              </a:rPr>
              <a:t>+</a:t>
            </a:r>
            <a:r>
              <a:rPr lang="zh-CN" altLang="en-US" sz="2000" b="1" dirty="0">
                <a:solidFill>
                  <a:srgbClr val="124ACD"/>
                </a:solidFill>
                <a:latin typeface="Times New Roman" panose="02020603050405020304" pitchFamily="18" charset="0"/>
                <a:cs typeface="Times New Roman" panose="02020603050405020304" pitchFamily="18" charset="0"/>
              </a:rPr>
              <a:t>）</a:t>
            </a:r>
            <a:endParaRPr lang="en-US" altLang="zh-CN" sz="2000" b="1" dirty="0">
              <a:solidFill>
                <a:srgbClr val="124ACD"/>
              </a:solidFill>
              <a:latin typeface="Times New Roman" panose="02020603050405020304" pitchFamily="18" charset="0"/>
              <a:cs typeface="Times New Roman" panose="02020603050405020304" pitchFamily="18" charset="0"/>
            </a:endParaRPr>
          </a:p>
        </p:txBody>
      </p:sp>
      <p:sp>
        <p:nvSpPr>
          <p:cNvPr id="10" name="矩形 9"/>
          <p:cNvSpPr/>
          <p:nvPr/>
        </p:nvSpPr>
        <p:spPr>
          <a:xfrm>
            <a:off x="1486864" y="1524429"/>
            <a:ext cx="8552485" cy="2023002"/>
          </a:xfrm>
          <a:prstGeom prst="rect">
            <a:avLst/>
          </a:prstGeom>
          <a:solidFill>
            <a:schemeClr val="bg1">
              <a:lumMod val="95000"/>
            </a:schemeClr>
          </a:solidFill>
          <a:ln w="9525">
            <a:solidFill>
              <a:srgbClr val="FFC00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33985" algn="just">
              <a:lnSpc>
                <a:spcPct val="150000"/>
              </a:lnSpc>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程序：加法运算实例</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 = 999998888877777666665555544444333332222211111</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b = 123456789098765432101234567890987654321012345</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sum = a + b</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print(sum)    </a:t>
            </a:r>
            <a:r>
              <a:rPr lang="en-US" sz="12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05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1486865" y="3851518"/>
            <a:ext cx="7886700" cy="369332"/>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输出结果为：</a:t>
            </a:r>
            <a:r>
              <a:rPr lang="en-US" altLang="zh-CN" dirty="0">
                <a:latin typeface="Times New Roman" panose="02020603050405020304" pitchFamily="18" charset="0"/>
                <a:cs typeface="Times New Roman" panose="02020603050405020304" pitchFamily="18" charset="0"/>
              </a:rPr>
              <a:t>1123455677976543098766790112335320986543223456</a:t>
            </a:r>
            <a:endParaRPr lang="zh-CN" altLang="en-US"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1341851" y="4421525"/>
            <a:ext cx="8882803" cy="1422762"/>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        这是一个加法操作，但令人惊讶的是变量</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的值非常大，学过其他语言的读者就会知道若是使用其他语言如</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或</a:t>
            </a:r>
            <a:r>
              <a:rPr lang="en-US" altLang="zh-CN" sz="2000" dirty="0">
                <a:latin typeface="Times New Roman" panose="02020603050405020304" pitchFamily="18" charset="0"/>
                <a:cs typeface="Times New Roman" panose="02020603050405020304" pitchFamily="18" charset="0"/>
              </a:rPr>
              <a:t>Java</a:t>
            </a:r>
            <a:r>
              <a:rPr lang="zh-CN" altLang="en-US" sz="2000" dirty="0">
                <a:latin typeface="Times New Roman" panose="02020603050405020304" pitchFamily="18" charset="0"/>
                <a:cs typeface="Times New Roman" panose="02020603050405020304" pitchFamily="18" charset="0"/>
              </a:rPr>
              <a:t>等实现这么大数的加法运算是困难的，但这对于</a:t>
            </a: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来说是简单的。</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8039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1238250" y="926593"/>
            <a:ext cx="7886700" cy="499624"/>
          </a:xfrm>
          <a:prstGeom prst="rect">
            <a:avLst/>
          </a:prstGeom>
          <a:noFill/>
        </p:spPr>
        <p:txBody>
          <a:bodyPr wrap="square" rtlCol="0">
            <a:spAutoFit/>
          </a:bodyPr>
          <a:lstStyle/>
          <a:p>
            <a:pPr>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）乘法（*）</a:t>
            </a:r>
            <a:endPar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1630902" y="1578680"/>
            <a:ext cx="8408448" cy="2136418"/>
          </a:xfrm>
          <a:prstGeom prst="rect">
            <a:avLst/>
          </a:prstGeom>
          <a:solidFill>
            <a:schemeClr val="bg1">
              <a:lumMod val="95000"/>
            </a:schemeClr>
          </a:solidFill>
          <a:ln w="9525">
            <a:solidFill>
              <a:srgbClr val="FFC00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33985" algn="just">
              <a:lnSpc>
                <a:spcPct val="150000"/>
              </a:lnSpc>
              <a:spcAft>
                <a:spcPts val="0"/>
              </a:spcAft>
            </a:pP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程序：乘法运算实例</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&gt;</a:t>
            </a: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 = 999998888877777666665555544444333332222211111</a:t>
            </a: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b = 123456789098765432101234567890987654321012345</a:t>
            </a: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product = a * b</a:t>
            </a: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print(product) </a:t>
            </a:r>
          </a:p>
        </p:txBody>
      </p:sp>
      <p:sp>
        <p:nvSpPr>
          <p:cNvPr id="14" name="矩形 13"/>
          <p:cNvSpPr/>
          <p:nvPr/>
        </p:nvSpPr>
        <p:spPr>
          <a:xfrm>
            <a:off x="1630902" y="4001570"/>
            <a:ext cx="8546251" cy="874407"/>
          </a:xfrm>
          <a:prstGeom prst="rect">
            <a:avLst/>
          </a:prstGeom>
        </p:spPr>
        <p:txBody>
          <a:bodyPr wrap="square">
            <a:spAutoFit/>
          </a:bodyPr>
          <a:lstStyle/>
          <a:p>
            <a:pPr indent="304800">
              <a:lnSpc>
                <a:spcPct val="150000"/>
              </a:lnSpc>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输出结果为：</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1234566519231835665432099862734293776408518533813 67284180385246925171586420939643827165295</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文本框 14"/>
          <p:cNvSpPr txBox="1"/>
          <p:nvPr/>
        </p:nvSpPr>
        <p:spPr>
          <a:xfrm>
            <a:off x="1630902" y="5431783"/>
            <a:ext cx="7886700"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这将意味着读者可以将</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当做一个超大数运算的计算器。</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1">
            <a:extLst>
              <a:ext uri="{FF2B5EF4-FFF2-40B4-BE49-F238E27FC236}">
                <a16:creationId xmlns:a16="http://schemas.microsoft.com/office/drawing/2014/main" id="{E628521B-76B4-49E7-B4B6-BECCB716DAFC}"/>
              </a:ext>
            </a:extLst>
          </p:cNvPr>
          <p:cNvSpPr txBox="1">
            <a:spLocks/>
          </p:cNvSpPr>
          <p:nvPr/>
        </p:nvSpPr>
        <p:spPr>
          <a:xfrm>
            <a:off x="2152650" y="365127"/>
            <a:ext cx="7886700" cy="561466"/>
          </a:xfrm>
          <a:prstGeom prst="rect">
            <a:avLst/>
          </a:prstGeom>
        </p:spPr>
        <p:txBody>
          <a:bodyPr/>
          <a:lstStyle>
            <a:lvl1pPr algn="ctr" rtl="0" fontAlgn="base">
              <a:lnSpc>
                <a:spcPct val="90000"/>
              </a:lnSpc>
              <a:spcBef>
                <a:spcPct val="0"/>
              </a:spcBef>
              <a:spcAft>
                <a:spcPct val="0"/>
              </a:spcAft>
              <a:defRPr kumimoji="1" lang="zh-CN" altLang="en-US" sz="2800" b="1" kern="1200" dirty="0">
                <a:solidFill>
                  <a:schemeClr val="tx1"/>
                </a:solidFill>
                <a:latin typeface="微软雅黑" panose="020B0503020204020204" pitchFamily="34" charset="-122"/>
                <a:ea typeface="微软雅黑" panose="020B0503020204020204" pitchFamily="34" charset="-122"/>
                <a:cs typeface="+mn-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r>
              <a:rPr lang="en-US" altLang="zh-CN"/>
              <a:t>1.3.3 </a:t>
            </a:r>
            <a:r>
              <a:rPr lang="zh-CN" altLang="en-US"/>
              <a:t>常用算术运算符</a:t>
            </a:r>
          </a:p>
        </p:txBody>
      </p:sp>
    </p:spTree>
    <p:extLst>
      <p:ext uri="{BB962C8B-B14F-4D97-AF65-F5344CB8AC3E}">
        <p14:creationId xmlns:p14="http://schemas.microsoft.com/office/powerpoint/2010/main" val="11571230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271652" y="943049"/>
            <a:ext cx="7686294" cy="400110"/>
          </a:xfrm>
          <a:prstGeom prst="rect">
            <a:avLst/>
          </a:prstGeom>
          <a:noFill/>
        </p:spPr>
        <p:txBody>
          <a:bodyPr wrap="square" rtlCol="0">
            <a:spAutoFit/>
          </a:bodyPr>
          <a:lstStyle/>
          <a:p>
            <a:r>
              <a:rPr lang="zh-CN" altLang="en-US" sz="2000" b="1" dirty="0">
                <a:solidFill>
                  <a:srgbClr val="124ACD"/>
                </a:solidFill>
                <a:latin typeface="Times New Roman" panose="02020603050405020304" pitchFamily="18" charset="0"/>
                <a:cs typeface="Times New Roman" panose="02020603050405020304" pitchFamily="18" charset="0"/>
              </a:rPr>
              <a:t>（</a:t>
            </a:r>
            <a:r>
              <a:rPr lang="en-US" altLang="zh-CN" sz="2000" b="1" dirty="0">
                <a:solidFill>
                  <a:srgbClr val="124ACD"/>
                </a:solidFill>
                <a:latin typeface="Times New Roman" panose="02020603050405020304" pitchFamily="18" charset="0"/>
                <a:cs typeface="Times New Roman" panose="02020603050405020304" pitchFamily="18" charset="0"/>
              </a:rPr>
              <a:t>3</a:t>
            </a:r>
            <a:r>
              <a:rPr lang="zh-CN" altLang="en-US" sz="2000" b="1" dirty="0">
                <a:solidFill>
                  <a:srgbClr val="124ACD"/>
                </a:solidFill>
                <a:latin typeface="Times New Roman" panose="02020603050405020304" pitchFamily="18" charset="0"/>
                <a:cs typeface="Times New Roman" panose="02020603050405020304" pitchFamily="18" charset="0"/>
              </a:rPr>
              <a:t>）除法（</a:t>
            </a:r>
            <a:r>
              <a:rPr lang="en-US" altLang="zh-CN" sz="2000" b="1" dirty="0">
                <a:solidFill>
                  <a:srgbClr val="124ACD"/>
                </a:solidFill>
                <a:latin typeface="Times New Roman" panose="02020603050405020304" pitchFamily="18" charset="0"/>
                <a:cs typeface="Times New Roman" panose="02020603050405020304" pitchFamily="18" charset="0"/>
              </a:rPr>
              <a:t>/</a:t>
            </a:r>
            <a:r>
              <a:rPr lang="zh-CN" altLang="en-US" sz="2000" b="1" dirty="0">
                <a:solidFill>
                  <a:srgbClr val="124ACD"/>
                </a:solidFill>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（注意：除数不能为</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，否则会报错）。</a:t>
            </a:r>
            <a:endParaRPr lang="en-US" altLang="zh-CN" sz="2000" dirty="0">
              <a:latin typeface="Times New Roman" panose="02020603050405020304" pitchFamily="18" charset="0"/>
              <a:cs typeface="Times New Roman" panose="02020603050405020304" pitchFamily="18" charset="0"/>
            </a:endParaRPr>
          </a:p>
        </p:txBody>
      </p:sp>
      <p:sp>
        <p:nvSpPr>
          <p:cNvPr id="10" name="矩形 9"/>
          <p:cNvSpPr/>
          <p:nvPr/>
        </p:nvSpPr>
        <p:spPr>
          <a:xfrm>
            <a:off x="1832322" y="1343159"/>
            <a:ext cx="8570462" cy="1354590"/>
          </a:xfrm>
          <a:prstGeom prst="rect">
            <a:avLst/>
          </a:prstGeom>
          <a:solidFill>
            <a:schemeClr val="bg1">
              <a:lumMod val="95000"/>
            </a:schemeClr>
          </a:solidFill>
          <a:ln w="9525">
            <a:solidFill>
              <a:srgbClr val="FFC00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33985" algn="just">
              <a:lnSpc>
                <a:spcPct val="150000"/>
              </a:lnSpc>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程序：除法运算实例</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&gt;</a:t>
            </a:r>
          </a:p>
          <a:p>
            <a:pPr indent="133350" algn="just">
              <a:lnSpc>
                <a:spcPct val="15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 = 8; b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2;c</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a/b</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print(c)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输出结果为：</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4.0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1543792" y="2728527"/>
            <a:ext cx="6821824" cy="369332"/>
          </a:xfrm>
          <a:prstGeom prst="rect">
            <a:avLst/>
          </a:prstGeom>
        </p:spPr>
        <p:txBody>
          <a:bodyPr wrap="square">
            <a:spAutoFit/>
          </a:bodyPr>
          <a:lstStyle/>
          <a:p>
            <a:pPr indent="133350">
              <a:spcAft>
                <a:spcPts val="0"/>
              </a:spcAft>
            </a:pPr>
            <a:r>
              <a:rPr lang="en-US" altLang="zh-CN" kern="100" dirty="0">
                <a:latin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cs typeface="Times New Roman" panose="02020603050405020304" pitchFamily="18" charset="0"/>
              </a:rPr>
              <a:t>输出结果为：</a:t>
            </a:r>
            <a:r>
              <a:rPr lang="en-US" altLang="zh-CN" kern="100" dirty="0">
                <a:latin typeface="Times New Roman" panose="02020603050405020304" pitchFamily="18" charset="0"/>
                <a:cs typeface="Times New Roman" panose="02020603050405020304" pitchFamily="18" charset="0"/>
              </a:rPr>
              <a:t>4.0</a:t>
            </a:r>
            <a:endParaRPr lang="zh-CN" altLang="zh-CN" kern="100" dirty="0">
              <a:latin typeface="Times New Roman" panose="02020603050405020304" pitchFamily="18" charset="0"/>
              <a:cs typeface="Times New Roman" panose="02020603050405020304" pitchFamily="18" charset="0"/>
            </a:endParaRPr>
          </a:p>
        </p:txBody>
      </p:sp>
      <p:sp>
        <p:nvSpPr>
          <p:cNvPr id="12" name="矩形 11"/>
          <p:cNvSpPr/>
          <p:nvPr/>
        </p:nvSpPr>
        <p:spPr>
          <a:xfrm>
            <a:off x="1741993" y="2994977"/>
            <a:ext cx="8751120" cy="2807756"/>
          </a:xfrm>
          <a:prstGeom prst="rect">
            <a:avLst/>
          </a:prstGeom>
        </p:spPr>
        <p:txBody>
          <a:bodyPr wrap="square">
            <a:spAutoFit/>
          </a:bodyPr>
          <a:lstStyle/>
          <a:p>
            <a:pPr marL="342900" indent="-342900" algn="just">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注意</a:t>
            </a: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中的“</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单斜杆除法运算中，无论除数和被除数为何种类型所得的结果必定是浮点型。</a:t>
            </a:r>
            <a:endParaRPr lang="en-US" altLang="zh-CN" sz="2000" dirty="0">
              <a:latin typeface="Times New Roman" panose="02020603050405020304" pitchFamily="18" charset="0"/>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如果两个整数正好整除，结果仍是浮点型。</a:t>
            </a:r>
            <a:endParaRPr lang="en-US" altLang="zh-CN" sz="2000" dirty="0">
              <a:latin typeface="Times New Roman" panose="02020603050405020304" pitchFamily="18" charset="0"/>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除法想得到整数结果：</a:t>
            </a:r>
            <a:endParaRPr lang="en-US" altLang="zh-CN"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mj-ea"/>
              <a:buAutoNum type="circleNumDbPlain"/>
            </a:pPr>
            <a:r>
              <a:rPr lang="zh-CN" altLang="en-US" sz="2000" dirty="0">
                <a:latin typeface="Times New Roman" panose="02020603050405020304" pitchFamily="18" charset="0"/>
                <a:cs typeface="Times New Roman" panose="02020603050405020304" pitchFamily="18" charset="0"/>
              </a:rPr>
              <a:t>使用内置函数</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，后文中介绍</a:t>
            </a:r>
            <a:endParaRPr lang="en-US" altLang="zh-CN" sz="2000" dirty="0">
              <a:latin typeface="Times New Roman" panose="02020603050405020304" pitchFamily="18" charset="0"/>
              <a:cs typeface="Times New Roman" panose="02020603050405020304" pitchFamily="18" charset="0"/>
            </a:endParaRPr>
          </a:p>
          <a:p>
            <a:pPr marL="914400" lvl="1" indent="-457200" algn="just">
              <a:lnSpc>
                <a:spcPct val="150000"/>
              </a:lnSpc>
              <a:buFont typeface="+mj-ea"/>
              <a:buAutoNum type="circleNumDbPlain"/>
            </a:pPr>
            <a:r>
              <a:rPr lang="zh-CN" altLang="en-US" sz="2000" dirty="0">
                <a:latin typeface="Times New Roman" panose="02020603050405020304" pitchFamily="18" charset="0"/>
                <a:cs typeface="Times New Roman" panose="02020603050405020304" pitchFamily="18" charset="0"/>
              </a:rPr>
              <a:t>使用整除运算符“</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p>
        </p:txBody>
      </p:sp>
      <p:sp>
        <p:nvSpPr>
          <p:cNvPr id="13" name="文本框 12"/>
          <p:cNvSpPr txBox="1"/>
          <p:nvPr/>
        </p:nvSpPr>
        <p:spPr>
          <a:xfrm>
            <a:off x="1382494" y="5798432"/>
            <a:ext cx="7686294" cy="961097"/>
          </a:xfrm>
          <a:prstGeom prst="rect">
            <a:avLst/>
          </a:prstGeom>
          <a:noFill/>
        </p:spPr>
        <p:txBody>
          <a:bodyPr wrap="square" rtlCol="0">
            <a:spAutoFit/>
          </a:bodyPr>
          <a:lstStyle/>
          <a:p>
            <a:pPr>
              <a:lnSpc>
                <a:spcPct val="150000"/>
              </a:lnSpc>
            </a:pPr>
            <a:r>
              <a:rPr lang="zh-CN" altLang="en-US" sz="2000" b="1" dirty="0">
                <a:solidFill>
                  <a:srgbClr val="124ACD"/>
                </a:solidFill>
                <a:latin typeface="Times New Roman" panose="02020603050405020304" pitchFamily="18" charset="0"/>
                <a:cs typeface="Times New Roman" panose="02020603050405020304" pitchFamily="18" charset="0"/>
              </a:rPr>
              <a:t>（</a:t>
            </a:r>
            <a:r>
              <a:rPr lang="en-US" altLang="zh-CN" sz="2000" b="1" dirty="0">
                <a:solidFill>
                  <a:srgbClr val="124ACD"/>
                </a:solidFill>
                <a:latin typeface="Times New Roman" panose="02020603050405020304" pitchFamily="18" charset="0"/>
                <a:cs typeface="Times New Roman" panose="02020603050405020304" pitchFamily="18" charset="0"/>
              </a:rPr>
              <a:t>4</a:t>
            </a:r>
            <a:r>
              <a:rPr lang="zh-CN" altLang="en-US" sz="2000" b="1" dirty="0">
                <a:solidFill>
                  <a:srgbClr val="124ACD"/>
                </a:solidFill>
                <a:latin typeface="Times New Roman" panose="02020603050405020304" pitchFamily="18" charset="0"/>
                <a:cs typeface="Times New Roman" panose="02020603050405020304" pitchFamily="18" charset="0"/>
              </a:rPr>
              <a:t>）幂运算（**）</a:t>
            </a:r>
            <a:endParaRPr lang="en-US" altLang="zh-CN" sz="2000" b="1" dirty="0">
              <a:solidFill>
                <a:srgbClr val="124ACD"/>
              </a:solidFill>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cs typeface="Times New Roman" panose="02020603050405020304" pitchFamily="18" charset="0"/>
              </a:rPr>
              <a:t>         如</a:t>
            </a:r>
            <a:r>
              <a:rPr lang="en-US" altLang="zh-CN" sz="2000" dirty="0">
                <a:latin typeface="Times New Roman" panose="02020603050405020304" pitchFamily="18" charset="0"/>
                <a:cs typeface="Times New Roman" panose="02020603050405020304" pitchFamily="18" charset="0"/>
              </a:rPr>
              <a:t>2</a:t>
            </a:r>
            <a:r>
              <a:rPr lang="en-US" altLang="zh-CN" sz="2000" baseline="30000" dirty="0">
                <a:latin typeface="Times New Roman" panose="02020603050405020304" pitchFamily="18" charset="0"/>
                <a:cs typeface="Times New Roman" panose="02020603050405020304" pitchFamily="18" charset="0"/>
              </a:rPr>
              <a:t>10</a:t>
            </a:r>
            <a:r>
              <a:rPr lang="zh-CN" altLang="en-US" sz="2000" dirty="0">
                <a:latin typeface="Times New Roman" panose="02020603050405020304" pitchFamily="18" charset="0"/>
                <a:cs typeface="Times New Roman" panose="02020603050405020304" pitchFamily="18" charset="0"/>
              </a:rPr>
              <a:t>在</a:t>
            </a: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中表示为“</a:t>
            </a:r>
            <a:r>
              <a:rPr lang="en-US" altLang="zh-CN" sz="2000" dirty="0">
                <a:latin typeface="Times New Roman" panose="02020603050405020304" pitchFamily="18" charset="0"/>
                <a:cs typeface="Times New Roman" panose="02020603050405020304" pitchFamily="18" charset="0"/>
              </a:rPr>
              <a:t>2**10”</a:t>
            </a:r>
          </a:p>
        </p:txBody>
      </p:sp>
      <p:sp>
        <p:nvSpPr>
          <p:cNvPr id="14" name="标题 1">
            <a:extLst>
              <a:ext uri="{FF2B5EF4-FFF2-40B4-BE49-F238E27FC236}">
                <a16:creationId xmlns:a16="http://schemas.microsoft.com/office/drawing/2014/main" id="{6A82F841-2499-4D91-B540-477064CD5E28}"/>
              </a:ext>
            </a:extLst>
          </p:cNvPr>
          <p:cNvSpPr>
            <a:spLocks noGrp="1"/>
          </p:cNvSpPr>
          <p:nvPr>
            <p:ph type="title"/>
          </p:nvPr>
        </p:nvSpPr>
        <p:spPr>
          <a:xfrm>
            <a:off x="838200" y="365125"/>
            <a:ext cx="10515600" cy="400111"/>
          </a:xfrm>
          <a:prstGeom prst="rect">
            <a:avLst/>
          </a:prstGeom>
        </p:spPr>
        <p:txBody>
          <a:bodyPr/>
          <a:lstStyle/>
          <a:p>
            <a:pPr algn="ctr"/>
            <a:r>
              <a:rPr lang="en-US" altLang="zh-CN" dirty="0"/>
              <a:t>1.3.3 </a:t>
            </a:r>
            <a:r>
              <a:rPr lang="zh-CN" altLang="en-US" dirty="0"/>
              <a:t>常用算术运算符</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t>1.3.3 </a:t>
            </a:r>
            <a:r>
              <a:rPr lang="zh-CN" altLang="en-US" dirty="0"/>
              <a:t>常用算术运算符</a:t>
            </a:r>
          </a:p>
        </p:txBody>
      </p:sp>
      <p:sp>
        <p:nvSpPr>
          <p:cNvPr id="7" name="矩形 6"/>
          <p:cNvSpPr/>
          <p:nvPr/>
        </p:nvSpPr>
        <p:spPr>
          <a:xfrm>
            <a:off x="1297627" y="1396811"/>
            <a:ext cx="8950778" cy="2203101"/>
          </a:xfrm>
          <a:prstGeom prst="rect">
            <a:avLst/>
          </a:prstGeom>
          <a:solidFill>
            <a:schemeClr val="bg1">
              <a:lumMod val="95000"/>
            </a:schemeClr>
          </a:solidFill>
          <a:ln w="9525">
            <a:solidFill>
              <a:srgbClr val="FFC000"/>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33985" algn="just">
              <a:lnSpc>
                <a:spcPct val="150000"/>
              </a:lnSpc>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程序：求平均成绩实例</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&gt;</a:t>
            </a:r>
            <a:endPar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grade1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90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第一门成绩</a:t>
            </a:r>
          </a:p>
          <a:p>
            <a:pPr indent="133350" algn="just">
              <a:lnSpc>
                <a:spcPct val="150000"/>
              </a:lnSpc>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grade2</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89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第二门成绩</a:t>
            </a: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sum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grade1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grade2</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两门成绩总和</a:t>
            </a: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average = sum / 2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两门成绩平均数</a:t>
            </a: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print("average = ",average)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输出结果为：</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average = 89.5</a:t>
            </a:r>
          </a:p>
        </p:txBody>
      </p:sp>
      <p:sp>
        <p:nvSpPr>
          <p:cNvPr id="6" name="矩形 5"/>
          <p:cNvSpPr/>
          <p:nvPr/>
        </p:nvSpPr>
        <p:spPr>
          <a:xfrm>
            <a:off x="1048244" y="897989"/>
            <a:ext cx="7886700" cy="400110"/>
          </a:xfrm>
          <a:prstGeom prst="rect">
            <a:avLst/>
          </a:prstGeom>
        </p:spPr>
        <p:txBody>
          <a:bodyPr wrap="square">
            <a:spAutoFit/>
          </a:bodyPr>
          <a:lstStyle/>
          <a:p>
            <a:r>
              <a:rPr lang="en-US" altLang="zh-CN" sz="2000" b="1" kern="100" dirty="0">
                <a:solidFill>
                  <a:srgbClr val="124ACD"/>
                </a:solidFill>
                <a:latin typeface="Times New Roman" panose="02020603050405020304" pitchFamily="18" charset="0"/>
                <a:cs typeface="Times New Roman" panose="02020603050405020304" pitchFamily="18" charset="0"/>
              </a:rPr>
              <a:t>【</a:t>
            </a:r>
            <a:r>
              <a:rPr lang="zh-CN" altLang="en-US" sz="2000" b="1" kern="100" dirty="0">
                <a:solidFill>
                  <a:srgbClr val="124ACD"/>
                </a:solidFill>
                <a:latin typeface="Times New Roman" panose="02020603050405020304" pitchFamily="18" charset="0"/>
                <a:cs typeface="Times New Roman" panose="02020603050405020304" pitchFamily="18" charset="0"/>
              </a:rPr>
              <a:t>例题</a:t>
            </a:r>
            <a:r>
              <a:rPr lang="en-US" altLang="zh-CN" sz="2000" b="1" kern="100" dirty="0">
                <a:solidFill>
                  <a:srgbClr val="124ACD"/>
                </a:solidFill>
                <a:latin typeface="Times New Roman" panose="02020603050405020304" pitchFamily="18" charset="0"/>
                <a:cs typeface="Times New Roman" panose="02020603050405020304" pitchFamily="18" charset="0"/>
              </a:rPr>
              <a:t>】</a:t>
            </a:r>
            <a:r>
              <a:rPr lang="zh-CN" altLang="zh-CN" sz="2000" kern="100" dirty="0">
                <a:latin typeface="Times New Roman" panose="02020603050405020304" pitchFamily="18" charset="0"/>
                <a:cs typeface="Times New Roman" panose="02020603050405020304" pitchFamily="18" charset="0"/>
              </a:rPr>
              <a:t>求两门功课平均成绩</a:t>
            </a:r>
            <a:r>
              <a:rPr lang="zh-CN" altLang="en-US" sz="2000" kern="100" dirty="0">
                <a:latin typeface="Times New Roman" panose="02020603050405020304" pitchFamily="18" charset="0"/>
                <a:cs typeface="Times New Roman" panose="02020603050405020304" pitchFamily="18" charset="0"/>
              </a:rPr>
              <a:t>。</a:t>
            </a:r>
            <a:endParaRPr lang="zh-CN" altLang="en-US" sz="2000" dirty="0"/>
          </a:p>
        </p:txBody>
      </p:sp>
      <p:sp>
        <p:nvSpPr>
          <p:cNvPr id="12" name="矩形 11"/>
          <p:cNvSpPr/>
          <p:nvPr/>
        </p:nvSpPr>
        <p:spPr>
          <a:xfrm>
            <a:off x="1048244" y="3698624"/>
            <a:ext cx="9829553" cy="2536207"/>
          </a:xfrm>
          <a:prstGeom prst="rect">
            <a:avLst/>
          </a:prstGeom>
        </p:spPr>
        <p:txBody>
          <a:bodyPr wrap="square">
            <a:spAutoFit/>
          </a:bodyPr>
          <a:lstStyle/>
          <a:p>
            <a:pPr marL="342900" indent="-342900" algn="just">
              <a:lnSpc>
                <a:spcPct val="150000"/>
              </a:lnSpc>
              <a:buClr>
                <a:srgbClr val="FF0000"/>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数学中，</a:t>
            </a:r>
            <a:r>
              <a:rPr lang="en-US" altLang="zh-CN" dirty="0">
                <a:latin typeface="Times New Roman" panose="02020603050405020304" pitchFamily="18" charset="0"/>
                <a:cs typeface="Times New Roman" panose="02020603050405020304" pitchFamily="18" charset="0"/>
              </a:rPr>
              <a:t>89.5</a:t>
            </a:r>
            <a:r>
              <a:rPr lang="zh-CN" altLang="en-US" dirty="0">
                <a:latin typeface="Times New Roman" panose="02020603050405020304" pitchFamily="18" charset="0"/>
                <a:cs typeface="Times New Roman" panose="02020603050405020304" pitchFamily="18" charset="0"/>
              </a:rPr>
              <a:t>是一个小数，在编程语言中称</a:t>
            </a:r>
            <a:r>
              <a:rPr lang="en-US" altLang="zh-CN" dirty="0">
                <a:latin typeface="Times New Roman" panose="02020603050405020304" pitchFamily="18" charset="0"/>
                <a:cs typeface="Times New Roman" panose="02020603050405020304" pitchFamily="18" charset="0"/>
              </a:rPr>
              <a:t>89.5</a:t>
            </a:r>
            <a:r>
              <a:rPr lang="zh-CN" altLang="en-US" dirty="0">
                <a:latin typeface="Times New Roman" panose="02020603050405020304" pitchFamily="18" charset="0"/>
                <a:cs typeface="Times New Roman" panose="02020603050405020304" pitchFamily="18" charset="0"/>
              </a:rPr>
              <a:t>为浮点数，则</a:t>
            </a:r>
            <a:r>
              <a:rPr lang="en-US" altLang="zh-CN" dirty="0">
                <a:latin typeface="Times New Roman" panose="02020603050405020304" pitchFamily="18" charset="0"/>
                <a:cs typeface="Times New Roman" panose="02020603050405020304" pitchFamily="18" charset="0"/>
              </a:rPr>
              <a:t>average</a:t>
            </a:r>
            <a:r>
              <a:rPr lang="zh-CN" altLang="en-US" dirty="0">
                <a:latin typeface="Times New Roman" panose="02020603050405020304" pitchFamily="18" charset="0"/>
                <a:cs typeface="Times New Roman" panose="02020603050405020304" pitchFamily="18" charset="0"/>
              </a:rPr>
              <a:t>就为浮点型变量。</a:t>
            </a:r>
            <a:endParaRPr lang="en-US" altLang="zh-CN" dirty="0">
              <a:latin typeface="Times New Roman" panose="02020603050405020304" pitchFamily="18" charset="0"/>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cs typeface="Times New Roman" panose="02020603050405020304" pitchFamily="18" charset="0"/>
              </a:rPr>
              <a:t>Python</a:t>
            </a:r>
            <a:r>
              <a:rPr lang="zh-CN" altLang="en-US" dirty="0">
                <a:latin typeface="Times New Roman" panose="02020603050405020304" pitchFamily="18" charset="0"/>
                <a:cs typeface="Times New Roman" panose="02020603050405020304" pitchFamily="18" charset="0"/>
              </a:rPr>
              <a:t>中浮点数和整数的存储方式完全不同。普通浮点数会存在于计算机内存的一个基本单元“字”（</a:t>
            </a:r>
            <a:r>
              <a:rPr lang="en-US" altLang="zh-CN" dirty="0">
                <a:latin typeface="Times New Roman" panose="02020603050405020304" pitchFamily="18" charset="0"/>
                <a:cs typeface="Times New Roman" panose="02020603050405020304" pitchFamily="18" charset="0"/>
              </a:rPr>
              <a:t>word</a:t>
            </a:r>
            <a:r>
              <a:rPr lang="zh-CN" altLang="en-US" dirty="0">
                <a:latin typeface="Times New Roman" panose="02020603050405020304" pitchFamily="18" charset="0"/>
                <a:cs typeface="Times New Roman" panose="02020603050405020304" pitchFamily="18" charset="0"/>
              </a:rPr>
              <a:t>）里。现在的计算机一个字的大小是</a:t>
            </a:r>
            <a:r>
              <a:rPr lang="en-US" altLang="zh-CN" dirty="0">
                <a:latin typeface="Times New Roman" panose="02020603050405020304" pitchFamily="18" charset="0"/>
                <a:cs typeface="Times New Roman" panose="02020603050405020304" pitchFamily="18" charset="0"/>
              </a:rPr>
              <a:t>64</a:t>
            </a:r>
            <a:r>
              <a:rPr lang="zh-CN" altLang="en-US" dirty="0">
                <a:latin typeface="Times New Roman" panose="02020603050405020304" pitchFamily="18" charset="0"/>
                <a:cs typeface="Times New Roman" panose="02020603050405020304" pitchFamily="18" charset="0"/>
              </a:rPr>
              <a:t>位（</a:t>
            </a:r>
            <a:r>
              <a:rPr lang="en-US" altLang="zh-CN" dirty="0">
                <a:latin typeface="Times New Roman" panose="02020603050405020304" pitchFamily="18" charset="0"/>
                <a:cs typeface="Times New Roman" panose="02020603050405020304" pitchFamily="18" charset="0"/>
              </a:rPr>
              <a:t>bit</a:t>
            </a:r>
            <a:r>
              <a:rPr lang="zh-CN" altLang="en-US" dirty="0">
                <a:latin typeface="Times New Roman" panose="02020603050405020304" pitchFamily="18" charset="0"/>
                <a:cs typeface="Times New Roman" panose="02020603050405020304" pitchFamily="18" charset="0"/>
              </a:rPr>
              <a:t>），由于它的大小是有限的，所以浮点数的精准度也会受到限制。而整数在</a:t>
            </a:r>
            <a:r>
              <a:rPr lang="en-US" altLang="zh-CN" dirty="0">
                <a:latin typeface="Times New Roman" panose="02020603050405020304" pitchFamily="18" charset="0"/>
                <a:cs typeface="Times New Roman" panose="02020603050405020304" pitchFamily="18" charset="0"/>
              </a:rPr>
              <a:t>Python</a:t>
            </a:r>
            <a:r>
              <a:rPr lang="zh-CN" altLang="en-US" dirty="0">
                <a:latin typeface="Times New Roman" panose="02020603050405020304" pitchFamily="18" charset="0"/>
                <a:cs typeface="Times New Roman" panose="02020603050405020304" pitchFamily="18" charset="0"/>
              </a:rPr>
              <a:t>中是没有大小的限度，精准度是没有限制的。</a:t>
            </a:r>
            <a:endParaRPr lang="en-US" altLang="zh-CN" dirty="0">
              <a:latin typeface="Times New Roman" panose="02020603050405020304" pitchFamily="18" charset="0"/>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Python</a:t>
            </a:r>
            <a:r>
              <a:rPr lang="zh-CN" altLang="en-US" dirty="0">
                <a:latin typeface="Times New Roman" panose="02020603050405020304" pitchFamily="18" charset="0"/>
                <a:cs typeface="Times New Roman" panose="02020603050405020304" pitchFamily="18" charset="0"/>
              </a:rPr>
              <a:t>中这整数和浮点数是不同的，要尽可能地使用整数做运算。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380754" y="1077129"/>
            <a:ext cx="7886700" cy="400110"/>
          </a:xfrm>
          <a:prstGeom prst="rect">
            <a:avLst/>
          </a:prstGeom>
          <a:noFill/>
        </p:spPr>
        <p:txBody>
          <a:bodyPr wrap="square" rtlCol="0">
            <a:spAutoFit/>
          </a:bodyPr>
          <a:lstStyle/>
          <a:p>
            <a:pPr algn="just"/>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整数类型与浮点数类型的区别：</a:t>
            </a:r>
            <a:endPar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p:cNvSpPr txBox="1"/>
          <p:nvPr/>
        </p:nvSpPr>
        <p:spPr>
          <a:xfrm>
            <a:off x="1600435" y="1822740"/>
            <a:ext cx="9312988" cy="961289"/>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中只要看到小数点就代表这个数是浮点数类型，所以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4.0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是个浮点数而不是整数。</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10"/>
          <p:cNvSpPr txBox="1"/>
          <p:nvPr/>
        </p:nvSpPr>
        <p:spPr>
          <a:xfrm>
            <a:off x="1600433" y="2881217"/>
            <a:ext cx="9312988" cy="2346283"/>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具体的差异是，这个浮点数不管有多大，都只能够存储在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64</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位的一个字中，所以精准度是有限的。而整数型变量的值可以由多个字来表示，所以从理论上讲整数型的精准度是无限的。而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中的浮点数最多能精准到连小数点的前与后在内大约</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18</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位。</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标题 1">
            <a:extLst>
              <a:ext uri="{FF2B5EF4-FFF2-40B4-BE49-F238E27FC236}">
                <a16:creationId xmlns:a16="http://schemas.microsoft.com/office/drawing/2014/main" id="{C16576AC-1169-40DB-9A65-BA81CE81610F}"/>
              </a:ext>
            </a:extLst>
          </p:cNvPr>
          <p:cNvSpPr>
            <a:spLocks noGrp="1"/>
          </p:cNvSpPr>
          <p:nvPr>
            <p:ph type="title"/>
          </p:nvPr>
        </p:nvSpPr>
        <p:spPr>
          <a:xfrm>
            <a:off x="2152650" y="365127"/>
            <a:ext cx="7886700" cy="561466"/>
          </a:xfrm>
          <a:prstGeom prst="rect">
            <a:avLst/>
          </a:prstGeom>
        </p:spPr>
        <p:txBody>
          <a:bodyPr/>
          <a:lstStyle/>
          <a:p>
            <a:pPr algn="ctr"/>
            <a:r>
              <a:rPr lang="en-US" altLang="zh-CN" dirty="0"/>
              <a:t>1.3.3 </a:t>
            </a:r>
            <a:r>
              <a:rPr lang="zh-CN" altLang="en-US" dirty="0"/>
              <a:t>常用算术运算符</a:t>
            </a:r>
          </a:p>
        </p:txBody>
      </p:sp>
    </p:spTree>
    <p:extLst>
      <p:ext uri="{BB962C8B-B14F-4D97-AF65-F5344CB8AC3E}">
        <p14:creationId xmlns:p14="http://schemas.microsoft.com/office/powerpoint/2010/main" val="254419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t>1.3.3 </a:t>
            </a:r>
            <a:r>
              <a:rPr lang="zh-CN" altLang="en-US" dirty="0"/>
              <a:t>常用算术运算符</a:t>
            </a:r>
          </a:p>
        </p:txBody>
      </p:sp>
      <p:sp>
        <p:nvSpPr>
          <p:cNvPr id="13" name="文本框 12">
            <a:extLst>
              <a:ext uri="{FF2B5EF4-FFF2-40B4-BE49-F238E27FC236}">
                <a16:creationId xmlns:a16="http://schemas.microsoft.com/office/drawing/2014/main" id="{30E6E9B8-604E-4DDD-BADD-C01DA93310E7}"/>
              </a:ext>
            </a:extLst>
          </p:cNvPr>
          <p:cNvSpPr txBox="1"/>
          <p:nvPr/>
        </p:nvSpPr>
        <p:spPr>
          <a:xfrm>
            <a:off x="1106424" y="822650"/>
            <a:ext cx="9771374" cy="400110"/>
          </a:xfrm>
          <a:prstGeom prst="rect">
            <a:avLst/>
          </a:prstGeom>
          <a:noFill/>
        </p:spPr>
        <p:txBody>
          <a:bodyPr wrap="square" rtlCol="0">
            <a:spAutoFit/>
          </a:bodyPr>
          <a:lstStyle/>
          <a:p>
            <a:pPr algn="just"/>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尝试下面的例子，并分析具体原因：</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a:extLst>
              <a:ext uri="{FF2B5EF4-FFF2-40B4-BE49-F238E27FC236}">
                <a16:creationId xmlns:a16="http://schemas.microsoft.com/office/drawing/2014/main" id="{7BAEB933-8338-4BB6-B11C-C64860174862}"/>
              </a:ext>
            </a:extLst>
          </p:cNvPr>
          <p:cNvSpPr/>
          <p:nvPr/>
        </p:nvSpPr>
        <p:spPr>
          <a:xfrm>
            <a:off x="935764" y="1154569"/>
            <a:ext cx="10149812" cy="874407"/>
          </a:xfrm>
          <a:prstGeom prst="rect">
            <a:avLst/>
          </a:prstGeom>
        </p:spPr>
        <p:txBody>
          <a:bodyPr wrap="square">
            <a:spAutoFit/>
          </a:bodyPr>
          <a:lstStyle/>
          <a:p>
            <a:pPr marL="342900" indent="-342900" algn="just">
              <a:lnSpc>
                <a:spcPct val="150000"/>
              </a:lnSpc>
              <a:spcAft>
                <a:spcPts val="0"/>
              </a:spcAft>
              <a:buFont typeface="+mj-lt"/>
              <a:buAutoNum type="arabicPeriod"/>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赋值</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a=123.4567891234567891111111</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，再</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print(a),</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你会发觉</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保留了</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18</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位精准度。即</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事实上被赋值为</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123.45678912345679</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15" name="矩形 14">
            <a:extLst>
              <a:ext uri="{FF2B5EF4-FFF2-40B4-BE49-F238E27FC236}">
                <a16:creationId xmlns:a16="http://schemas.microsoft.com/office/drawing/2014/main" id="{82E6357A-4E57-43A2-85E8-9A19AF0FBB00}"/>
              </a:ext>
            </a:extLst>
          </p:cNvPr>
          <p:cNvSpPr/>
          <p:nvPr/>
        </p:nvSpPr>
        <p:spPr>
          <a:xfrm>
            <a:off x="935764" y="1904950"/>
            <a:ext cx="10149812" cy="2120902"/>
          </a:xfrm>
          <a:prstGeom prst="rect">
            <a:avLst/>
          </a:prstGeom>
        </p:spPr>
        <p:txBody>
          <a:bodyPr wrap="square">
            <a:spAutoFit/>
          </a:bodyPr>
          <a:lstStyle/>
          <a:p>
            <a:pPr marL="342900" indent="-342900" algn="just">
              <a:lnSpc>
                <a:spcPct val="150000"/>
              </a:lnSpc>
              <a:spcAft>
                <a:spcPts val="0"/>
              </a:spcAft>
              <a:buFont typeface="+mj-lt"/>
              <a:buAutoNum type="arabicPeriod" startAt="2"/>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赋值</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a=123456789123456789123456789.0</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，其实</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中</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被赋值为一个近似值</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1.2345678912345679e+26</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e+26</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代表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26</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次方。我们可以用内置函数</a:t>
            </a: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得到</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的整数部分。同学们试一下就会发现，</a:t>
            </a: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完全不等于原来的</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，而是变成了</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123456789123456791337762816</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。所以当我们需要精确度高于</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18</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位时，在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中应该尽量用整数形态做运算。</a:t>
            </a:r>
          </a:p>
        </p:txBody>
      </p:sp>
      <p:sp>
        <p:nvSpPr>
          <p:cNvPr id="16" name="矩形 15">
            <a:extLst>
              <a:ext uri="{FF2B5EF4-FFF2-40B4-BE49-F238E27FC236}">
                <a16:creationId xmlns:a16="http://schemas.microsoft.com/office/drawing/2014/main" id="{837C756D-B5ED-4F50-ADF6-C6CD4503E7C5}"/>
              </a:ext>
            </a:extLst>
          </p:cNvPr>
          <p:cNvSpPr/>
          <p:nvPr/>
        </p:nvSpPr>
        <p:spPr>
          <a:xfrm>
            <a:off x="917205" y="3892599"/>
            <a:ext cx="10149812" cy="1289905"/>
          </a:xfrm>
          <a:prstGeom prst="rect">
            <a:avLst/>
          </a:prstGeom>
        </p:spPr>
        <p:txBody>
          <a:bodyPr wrap="square">
            <a:spAutoFit/>
          </a:bodyPr>
          <a:lstStyle/>
          <a:p>
            <a:pPr marL="342900" indent="-342900" algn="just">
              <a:lnSpc>
                <a:spcPct val="150000"/>
              </a:lnSpc>
              <a:spcAft>
                <a:spcPts val="0"/>
              </a:spcAft>
              <a:buFont typeface="+mj-lt"/>
              <a:buAutoNum type="arabicPeriod" startAt="3"/>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赋值</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 123456789123456789123456789</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b= 123456789123456789123456789.0</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，那么，在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中</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不等于</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，由前面的（</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）分析得知，由于</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都超过了</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18</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位，它们实际的存储值完全不一样，所以</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与</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不相等。</a:t>
            </a:r>
          </a:p>
        </p:txBody>
      </p:sp>
      <p:sp>
        <p:nvSpPr>
          <p:cNvPr id="17" name="矩形 16">
            <a:extLst>
              <a:ext uri="{FF2B5EF4-FFF2-40B4-BE49-F238E27FC236}">
                <a16:creationId xmlns:a16="http://schemas.microsoft.com/office/drawing/2014/main" id="{BB5394BC-094D-490F-94FD-BD3743834EA8}"/>
              </a:ext>
            </a:extLst>
          </p:cNvPr>
          <p:cNvSpPr/>
          <p:nvPr/>
        </p:nvSpPr>
        <p:spPr>
          <a:xfrm>
            <a:off x="898646" y="5182504"/>
            <a:ext cx="9771374" cy="874407"/>
          </a:xfrm>
          <a:prstGeom prst="rect">
            <a:avLst/>
          </a:prstGeom>
        </p:spPr>
        <p:txBody>
          <a:bodyPr wrap="square">
            <a:spAutoFit/>
          </a:bodyPr>
          <a:lstStyle/>
          <a:p>
            <a:pPr marL="342900" indent="-342900" algn="just">
              <a:lnSpc>
                <a:spcPct val="150000"/>
              </a:lnSpc>
              <a:spcAft>
                <a:spcPts val="0"/>
              </a:spcAft>
              <a:buFont typeface="+mj-lt"/>
              <a:buAutoNum type="arabicPeriod" startAt="4"/>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赋值</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 123456789</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b=123456789.0</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，这两个数都在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18</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位以内，虽然表达方式不一样，但在</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中会认为</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是相等的。</a:t>
            </a:r>
          </a:p>
        </p:txBody>
      </p:sp>
      <p:sp>
        <p:nvSpPr>
          <p:cNvPr id="18" name="文本框 17">
            <a:extLst>
              <a:ext uri="{FF2B5EF4-FFF2-40B4-BE49-F238E27FC236}">
                <a16:creationId xmlns:a16="http://schemas.microsoft.com/office/drawing/2014/main" id="{E7A85F70-EB2C-4F73-A014-8429D7697984}"/>
              </a:ext>
            </a:extLst>
          </p:cNvPr>
          <p:cNvSpPr txBox="1"/>
          <p:nvPr/>
        </p:nvSpPr>
        <p:spPr>
          <a:xfrm>
            <a:off x="1210313" y="6066530"/>
            <a:ext cx="9771374" cy="499624"/>
          </a:xfrm>
          <a:prstGeom prst="rect">
            <a:avLst/>
          </a:prstGeom>
          <a:noFill/>
        </p:spPr>
        <p:txBody>
          <a:bodyPr wrap="square" rtlCol="0">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由这些例子可知，当检测两个数是否相等时，假如一个数是浮点数时，要特别注意。</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t>1.3.3 </a:t>
            </a:r>
            <a:r>
              <a:rPr lang="zh-CN" altLang="en-US" dirty="0"/>
              <a:t>常用算术运算符</a:t>
            </a:r>
          </a:p>
        </p:txBody>
      </p:sp>
      <p:sp>
        <p:nvSpPr>
          <p:cNvPr id="9" name="文本框 8"/>
          <p:cNvSpPr txBox="1"/>
          <p:nvPr/>
        </p:nvSpPr>
        <p:spPr>
          <a:xfrm>
            <a:off x="1271531" y="907988"/>
            <a:ext cx="9553936" cy="400110"/>
          </a:xfrm>
          <a:prstGeom prst="rect">
            <a:avLst/>
          </a:prstGeom>
          <a:noFill/>
        </p:spPr>
        <p:txBody>
          <a:bodyPr wrap="square" rtlCol="0">
            <a:spAutoFit/>
          </a:bodyPr>
          <a:lstStyle/>
          <a:p>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整除运算：</a:t>
            </a:r>
            <a:endPar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1271531" y="3522840"/>
            <a:ext cx="9553936" cy="400110"/>
          </a:xfrm>
          <a:prstGeom prst="rect">
            <a:avLst/>
          </a:prstGeom>
          <a:noFill/>
        </p:spPr>
        <p:txBody>
          <a:bodyPr wrap="square" rtlCol="0">
            <a:spAutoFit/>
          </a:bodyPr>
          <a:lstStyle/>
          <a:p>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取余运算：</a:t>
            </a:r>
            <a:endPar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a:extLst>
              <a:ext uri="{FF2B5EF4-FFF2-40B4-BE49-F238E27FC236}">
                <a16:creationId xmlns:a16="http://schemas.microsoft.com/office/drawing/2014/main" id="{423589BD-7C15-470B-82BC-75FDAC603CD6}"/>
              </a:ext>
            </a:extLst>
          </p:cNvPr>
          <p:cNvSpPr/>
          <p:nvPr/>
        </p:nvSpPr>
        <p:spPr>
          <a:xfrm>
            <a:off x="1409205" y="1308098"/>
            <a:ext cx="9553936" cy="2120902"/>
          </a:xfrm>
          <a:prstGeom prst="rect">
            <a:avLst/>
          </a:prstGeom>
        </p:spPr>
        <p:txBody>
          <a:bodyPr wrap="square">
            <a:spAutoFit/>
          </a:bodyPr>
          <a:lstStyle/>
          <a:p>
            <a:pPr marL="342900" indent="-342900">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两个整数</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相加、减、乘出来的结果都是整数</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，除法与之不同。但是有时候我们需要相除后的结果是整数，在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中引入了</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整除运算符“</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，如</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d=5//4</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就是一个整除运算，结果为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需要注意的是，整除的结果是采用截尾法取整，即计算结果取比真正的商小的最大整数，而不是四舍五入。</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文本框 14">
            <a:extLst>
              <a:ext uri="{FF2B5EF4-FFF2-40B4-BE49-F238E27FC236}">
                <a16:creationId xmlns:a16="http://schemas.microsoft.com/office/drawing/2014/main" id="{5D1D1F4D-D369-4779-A7A8-BBEC49053D5C}"/>
              </a:ext>
            </a:extLst>
          </p:cNvPr>
          <p:cNvSpPr txBox="1"/>
          <p:nvPr/>
        </p:nvSpPr>
        <p:spPr>
          <a:xfrm>
            <a:off x="1409205" y="4016790"/>
            <a:ext cx="9553936" cy="400110"/>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来表示，</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a%b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代表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除以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所得的余数，也叫做</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对</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取余。</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文本框 15">
            <a:extLst>
              <a:ext uri="{FF2B5EF4-FFF2-40B4-BE49-F238E27FC236}">
                <a16:creationId xmlns:a16="http://schemas.microsoft.com/office/drawing/2014/main" id="{554C0F4B-1F7B-4144-8208-05BD721A4118}"/>
              </a:ext>
            </a:extLst>
          </p:cNvPr>
          <p:cNvSpPr txBox="1"/>
          <p:nvPr/>
        </p:nvSpPr>
        <p:spPr>
          <a:xfrm>
            <a:off x="1409205" y="4492181"/>
            <a:ext cx="9553936" cy="400110"/>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当我们说</a:t>
            </a:r>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a%b</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等于</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，即是</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能整除</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 – c)</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 就是</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a-c</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的倍数。</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文本框 16">
            <a:extLst>
              <a:ext uri="{FF2B5EF4-FFF2-40B4-BE49-F238E27FC236}">
                <a16:creationId xmlns:a16="http://schemas.microsoft.com/office/drawing/2014/main" id="{5FC117D9-CB8B-49C9-A539-A881DB7B86CE}"/>
              </a:ext>
            </a:extLst>
          </p:cNvPr>
          <p:cNvSpPr txBox="1"/>
          <p:nvPr/>
        </p:nvSpPr>
        <p:spPr>
          <a:xfrm>
            <a:off x="1409205" y="5004690"/>
            <a:ext cx="9553936" cy="707886"/>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如</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14%(-3)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会等于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，是因为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14-(-1)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的结果</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15</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的整数倍；</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(-14)%3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会等于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，是因为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-14-1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的结果</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-15</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的倍数。</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文本框 17">
            <a:extLst>
              <a:ext uri="{FF2B5EF4-FFF2-40B4-BE49-F238E27FC236}">
                <a16:creationId xmlns:a16="http://schemas.microsoft.com/office/drawing/2014/main" id="{D0F3461D-AEB4-4E05-BA0A-12C3B699BB4F}"/>
              </a:ext>
            </a:extLst>
          </p:cNvPr>
          <p:cNvSpPr txBox="1"/>
          <p:nvPr/>
        </p:nvSpPr>
        <p:spPr>
          <a:xfrm>
            <a:off x="1409205" y="5741723"/>
            <a:ext cx="9553936" cy="400110"/>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注意在</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中</a:t>
            </a:r>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a%b</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值的正负号与</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的正负号相同。</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p:bldP spid="17" grpId="0"/>
      <p:bldP spid="1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t>1.3.3 </a:t>
            </a:r>
            <a:r>
              <a:rPr lang="zh-CN" altLang="en-US" dirty="0"/>
              <a:t>常用算术运算符</a:t>
            </a:r>
          </a:p>
        </p:txBody>
      </p:sp>
      <p:sp>
        <p:nvSpPr>
          <p:cNvPr id="9" name="文本框 8"/>
          <p:cNvSpPr txBox="1"/>
          <p:nvPr/>
        </p:nvSpPr>
        <p:spPr>
          <a:xfrm>
            <a:off x="1271531" y="907988"/>
            <a:ext cx="9553936" cy="400110"/>
          </a:xfrm>
          <a:prstGeom prst="rect">
            <a:avLst/>
          </a:prstGeom>
          <a:noFill/>
        </p:spPr>
        <p:txBody>
          <a:bodyPr wrap="square" rtlCol="0">
            <a:spAutoFit/>
          </a:bodyPr>
          <a:lstStyle/>
          <a:p>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整除运算：</a:t>
            </a:r>
            <a:endPar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p:cNvSpPr txBox="1"/>
          <p:nvPr/>
        </p:nvSpPr>
        <p:spPr>
          <a:xfrm>
            <a:off x="1271531" y="3522840"/>
            <a:ext cx="9553936" cy="400110"/>
          </a:xfrm>
          <a:prstGeom prst="rect">
            <a:avLst/>
          </a:prstGeom>
          <a:noFill/>
        </p:spPr>
        <p:txBody>
          <a:bodyPr wrap="square" rtlCol="0">
            <a:spAutoFit/>
          </a:bodyPr>
          <a:lstStyle/>
          <a:p>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取余运算：</a:t>
            </a:r>
            <a:endPar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a:extLst>
              <a:ext uri="{FF2B5EF4-FFF2-40B4-BE49-F238E27FC236}">
                <a16:creationId xmlns:a16="http://schemas.microsoft.com/office/drawing/2014/main" id="{423589BD-7C15-470B-82BC-75FDAC603CD6}"/>
              </a:ext>
            </a:extLst>
          </p:cNvPr>
          <p:cNvSpPr/>
          <p:nvPr/>
        </p:nvSpPr>
        <p:spPr>
          <a:xfrm>
            <a:off x="1409205" y="1308098"/>
            <a:ext cx="9553936" cy="2120902"/>
          </a:xfrm>
          <a:prstGeom prst="rect">
            <a:avLst/>
          </a:prstGeom>
        </p:spPr>
        <p:txBody>
          <a:bodyPr wrap="square">
            <a:spAutoFit/>
          </a:bodyPr>
          <a:lstStyle/>
          <a:p>
            <a:pPr marL="342900" indent="-342900">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两个整数</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相加、减、乘出来的结果都是整数</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，除法与之不同。但是有时候我们需要相除后的结果是整数，在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中引入了</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整除运算符“</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，如</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d=5//4</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就是一个整除运算，结果为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需要注意的是，整除的结果是采用截尾法取整，即计算结果取比真正的商小的最大整数，而不是四舍五入。</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文本框 14">
            <a:extLst>
              <a:ext uri="{FF2B5EF4-FFF2-40B4-BE49-F238E27FC236}">
                <a16:creationId xmlns:a16="http://schemas.microsoft.com/office/drawing/2014/main" id="{5D1D1F4D-D369-4779-A7A8-BBEC49053D5C}"/>
              </a:ext>
            </a:extLst>
          </p:cNvPr>
          <p:cNvSpPr txBox="1"/>
          <p:nvPr/>
        </p:nvSpPr>
        <p:spPr>
          <a:xfrm>
            <a:off x="1409205" y="4016790"/>
            <a:ext cx="9553936" cy="400110"/>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来表示，</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a%b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代表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除以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所得的余数，也叫做</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对</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取余。</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文本框 15">
            <a:extLst>
              <a:ext uri="{FF2B5EF4-FFF2-40B4-BE49-F238E27FC236}">
                <a16:creationId xmlns:a16="http://schemas.microsoft.com/office/drawing/2014/main" id="{554C0F4B-1F7B-4144-8208-05BD721A4118}"/>
              </a:ext>
            </a:extLst>
          </p:cNvPr>
          <p:cNvSpPr txBox="1"/>
          <p:nvPr/>
        </p:nvSpPr>
        <p:spPr>
          <a:xfrm>
            <a:off x="1409205" y="4492181"/>
            <a:ext cx="9553936" cy="400110"/>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当我们说</a:t>
            </a:r>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a%b</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等于</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，即是</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能整除</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 – c)</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 就是</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a-c</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的倍数。</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文本框 16">
            <a:extLst>
              <a:ext uri="{FF2B5EF4-FFF2-40B4-BE49-F238E27FC236}">
                <a16:creationId xmlns:a16="http://schemas.microsoft.com/office/drawing/2014/main" id="{5FC117D9-CB8B-49C9-A539-A881DB7B86CE}"/>
              </a:ext>
            </a:extLst>
          </p:cNvPr>
          <p:cNvSpPr txBox="1"/>
          <p:nvPr/>
        </p:nvSpPr>
        <p:spPr>
          <a:xfrm>
            <a:off x="1409205" y="5004690"/>
            <a:ext cx="9553936" cy="707886"/>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如</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14%(-3)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会等于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，是因为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14-(-1)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的结果</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15</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的整数倍；</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(-14)%3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会等于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，是因为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-14-1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的结果</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-15</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的倍数。</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文本框 17">
            <a:extLst>
              <a:ext uri="{FF2B5EF4-FFF2-40B4-BE49-F238E27FC236}">
                <a16:creationId xmlns:a16="http://schemas.microsoft.com/office/drawing/2014/main" id="{D0F3461D-AEB4-4E05-BA0A-12C3B699BB4F}"/>
              </a:ext>
            </a:extLst>
          </p:cNvPr>
          <p:cNvSpPr txBox="1"/>
          <p:nvPr/>
        </p:nvSpPr>
        <p:spPr>
          <a:xfrm>
            <a:off x="1409205" y="5741723"/>
            <a:ext cx="9553936" cy="400110"/>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注意在</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中</a:t>
            </a:r>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a%b</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值的正负号与</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的正负号相同。</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2641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5467F7A-709A-47B7-80E6-8802B047F3CF}"/>
              </a:ext>
            </a:extLst>
          </p:cNvPr>
          <p:cNvSpPr txBox="1"/>
          <p:nvPr/>
        </p:nvSpPr>
        <p:spPr>
          <a:xfrm>
            <a:off x="1724430" y="1456591"/>
            <a:ext cx="8548068"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1" dirty="0">
                <a:solidFill>
                  <a:srgbClr val="FF0000"/>
                </a:solidFill>
                <a:latin typeface="微软雅黑" panose="020B0503020204020204" pitchFamily="34" charset="-122"/>
                <a:ea typeface="微软雅黑" panose="020B0503020204020204" pitchFamily="34" charset="-122"/>
              </a:rPr>
              <a:t>什么是程序？</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00ADCA-2018-48BA-8EFC-8F6778123307}"/>
              </a:ext>
            </a:extLst>
          </p:cNvPr>
          <p:cNvSpPr txBox="1"/>
          <p:nvPr/>
        </p:nvSpPr>
        <p:spPr>
          <a:xfrm>
            <a:off x="1724430" y="2915828"/>
            <a:ext cx="7488796"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编程就是设计程序的过程</a:t>
            </a:r>
          </a:p>
        </p:txBody>
      </p:sp>
      <p:sp>
        <p:nvSpPr>
          <p:cNvPr id="7" name="文本框 6">
            <a:extLst>
              <a:ext uri="{FF2B5EF4-FFF2-40B4-BE49-F238E27FC236}">
                <a16:creationId xmlns:a16="http://schemas.microsoft.com/office/drawing/2014/main" id="{5F829B00-DD06-4A82-AA4F-CA031FC4C272}"/>
              </a:ext>
            </a:extLst>
          </p:cNvPr>
          <p:cNvSpPr txBox="1"/>
          <p:nvPr/>
        </p:nvSpPr>
        <p:spPr>
          <a:xfrm>
            <a:off x="1724430" y="4736579"/>
            <a:ext cx="8774558" cy="1384995"/>
          </a:xfrm>
          <a:prstGeom prst="rect">
            <a:avLst/>
          </a:prstGeom>
          <a:solidFill>
            <a:schemeClr val="bg1">
              <a:lumMod val="95000"/>
            </a:schemeClr>
          </a:solidFill>
          <a:ln>
            <a:solidFill>
              <a:srgbClr val="FFC000"/>
            </a:solidFill>
          </a:ln>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例如，</a:t>
            </a:r>
            <a:r>
              <a:rPr lang="zh-CN" altLang="zh-CN" dirty="0">
                <a:latin typeface="微软雅黑" panose="020B0503020204020204" pitchFamily="34" charset="-122"/>
                <a:ea typeface="微软雅黑" panose="020B0503020204020204" pitchFamily="34" charset="-122"/>
              </a:rPr>
              <a:t>为了要扫地机器人正确地工作</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使它行走路径能最大化覆盖需要清洁的面积</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我们就需要用计算机编程语言来编写程序</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制定机器人的行驶路线以及转向，控制扫地机器人内嵌入的微型计算机进而完成我们的目标。</a:t>
            </a:r>
            <a:endParaRPr lang="zh-CN" altLang="en-US" sz="20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92401529-202D-4313-8D0D-933F9D19EF58}"/>
              </a:ext>
            </a:extLst>
          </p:cNvPr>
          <p:cNvSpPr/>
          <p:nvPr/>
        </p:nvSpPr>
        <p:spPr>
          <a:xfrm>
            <a:off x="1724430" y="1961577"/>
            <a:ext cx="5859296" cy="400110"/>
          </a:xfrm>
          <a:prstGeom prst="rect">
            <a:avLst/>
          </a:prstGeom>
        </p:spPr>
        <p:txBody>
          <a:bodyPr wrap="none">
            <a:spAutoFit/>
          </a:bodyPr>
          <a:lstStyle/>
          <a:p>
            <a:pPr marL="285750" indent="-28575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程序其实就是设计者想要计算机执行的任务步骤</a:t>
            </a:r>
            <a:endParaRPr lang="en-US" altLang="zh-CN" sz="2000" b="1"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B2C44934-C4B6-49FB-AF69-FA8E8332B85B}"/>
              </a:ext>
            </a:extLst>
          </p:cNvPr>
          <p:cNvSpPr/>
          <p:nvPr/>
        </p:nvSpPr>
        <p:spPr>
          <a:xfrm>
            <a:off x="1724430" y="3502736"/>
            <a:ext cx="6096000" cy="400110"/>
          </a:xfrm>
          <a:prstGeom prst="rect">
            <a:avLst/>
          </a:prstGeom>
        </p:spPr>
        <p:txBody>
          <a:bodyPr>
            <a:spAutoFit/>
          </a:bodyPr>
          <a:lstStyle/>
          <a:p>
            <a:pPr marL="285750" indent="-285750">
              <a:buFont typeface="Arial" panose="020B0604020202020204" pitchFamily="34" charset="0"/>
              <a:buChar char="•"/>
            </a:pPr>
            <a:r>
              <a:rPr lang="zh-CN" altLang="en-US" sz="2000" b="1" dirty="0">
                <a:solidFill>
                  <a:srgbClr val="FF0000"/>
                </a:solidFill>
                <a:latin typeface="微软雅黑" panose="020B0503020204020204" pitchFamily="34" charset="-122"/>
                <a:ea typeface="微软雅黑" panose="020B0503020204020204" pitchFamily="34" charset="-122"/>
              </a:rPr>
              <a:t>什么是计算机编程语言？</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727BB6E1-5ADE-4936-BDD5-7EC4426E32C1}"/>
              </a:ext>
            </a:extLst>
          </p:cNvPr>
          <p:cNvSpPr txBox="1"/>
          <p:nvPr/>
        </p:nvSpPr>
        <p:spPr>
          <a:xfrm>
            <a:off x="1724430" y="3973876"/>
            <a:ext cx="7415730"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计算机编程语言是用来表达任务步骤的计算机语言</a:t>
            </a:r>
          </a:p>
        </p:txBody>
      </p:sp>
      <p:sp>
        <p:nvSpPr>
          <p:cNvPr id="11" name="矩形 10">
            <a:extLst>
              <a:ext uri="{FF2B5EF4-FFF2-40B4-BE49-F238E27FC236}">
                <a16:creationId xmlns:a16="http://schemas.microsoft.com/office/drawing/2014/main" id="{968EB822-9052-4CB5-9B34-FF3CAA08D515}"/>
              </a:ext>
            </a:extLst>
          </p:cNvPr>
          <p:cNvSpPr/>
          <p:nvPr/>
        </p:nvSpPr>
        <p:spPr>
          <a:xfrm>
            <a:off x="1724430" y="2507671"/>
            <a:ext cx="6096000" cy="400110"/>
          </a:xfrm>
          <a:prstGeom prst="rect">
            <a:avLst/>
          </a:prstGeom>
        </p:spPr>
        <p:txBody>
          <a:bodyPr>
            <a:spAutoFit/>
          </a:bodyPr>
          <a:lstStyle/>
          <a:p>
            <a:pPr marL="285750" indent="-285750">
              <a:buFont typeface="Arial" panose="020B0604020202020204" pitchFamily="34" charset="0"/>
              <a:buChar char="•"/>
            </a:pPr>
            <a:r>
              <a:rPr lang="zh-CN" altLang="en-US" sz="2000" b="1" dirty="0">
                <a:solidFill>
                  <a:srgbClr val="FF0000"/>
                </a:solidFill>
                <a:latin typeface="微软雅黑" panose="020B0503020204020204" pitchFamily="34" charset="-122"/>
                <a:ea typeface="微软雅黑" panose="020B0503020204020204" pitchFamily="34" charset="-122"/>
              </a:rPr>
              <a:t>什么是编程？</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12" name="标题 1">
            <a:extLst>
              <a:ext uri="{FF2B5EF4-FFF2-40B4-BE49-F238E27FC236}">
                <a16:creationId xmlns:a16="http://schemas.microsoft.com/office/drawing/2014/main" id="{AEC29F57-FC29-4A34-B221-75F1B6A4B299}"/>
              </a:ext>
            </a:extLst>
          </p:cNvPr>
          <p:cNvSpPr txBox="1">
            <a:spLocks/>
          </p:cNvSpPr>
          <p:nvPr/>
        </p:nvSpPr>
        <p:spPr>
          <a:xfrm>
            <a:off x="1506474" y="245057"/>
            <a:ext cx="7886700" cy="646810"/>
          </a:xfrm>
          <a:prstGeom prst="rect">
            <a:avLst/>
          </a:prstGeom>
        </p:spPr>
        <p:txBody>
          <a:bodyPr/>
          <a:lstStyle>
            <a:lvl1pPr algn="l" rtl="0" fontAlgn="base">
              <a:lnSpc>
                <a:spcPct val="90000"/>
              </a:lnSpc>
              <a:spcBef>
                <a:spcPct val="0"/>
              </a:spcBef>
              <a:spcAft>
                <a:spcPct val="0"/>
              </a:spcAft>
              <a:defRPr kumimoji="1" sz="4400" kern="1200">
                <a:solidFill>
                  <a:schemeClr val="tx1"/>
                </a:solidFill>
                <a:latin typeface="+mj-lt"/>
                <a:ea typeface="+mj-ea"/>
                <a:cs typeface="+mj-cs"/>
              </a:defRPr>
            </a:lvl1pPr>
            <a:lvl2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2pPr>
            <a:lvl3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3pPr>
            <a:lvl4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4pPr>
            <a:lvl5pPr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5pPr>
            <a:lvl6pPr marL="4572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6pPr>
            <a:lvl7pPr marL="9144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7pPr>
            <a:lvl8pPr marL="13716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8pPr>
            <a:lvl9pPr marL="1828800" algn="l" rtl="0" fontAlgn="base">
              <a:lnSpc>
                <a:spcPct val="90000"/>
              </a:lnSpc>
              <a:spcBef>
                <a:spcPct val="0"/>
              </a:spcBef>
              <a:spcAft>
                <a:spcPct val="0"/>
              </a:spcAft>
              <a:defRPr kumimoji="1" sz="4400">
                <a:solidFill>
                  <a:schemeClr val="tx1"/>
                </a:solidFill>
                <a:latin typeface="方正兰亭粗黑_GBK" charset="-122"/>
                <a:ea typeface="方正兰亭粗黑_GBK" charset="-122"/>
              </a:defRPr>
            </a:lvl9pPr>
          </a:lstStyle>
          <a:p>
            <a:pPr algn="ctr"/>
            <a:r>
              <a:rPr lang="en-US" altLang="zh-CN" sz="3200" b="1" dirty="0">
                <a:latin typeface="微软雅黑" panose="020B0503020204020204" pitchFamily="34" charset="-122"/>
                <a:ea typeface="微软雅黑" panose="020B0503020204020204" pitchFamily="34" charset="-122"/>
              </a:rPr>
              <a:t>1.1 </a:t>
            </a:r>
            <a:r>
              <a:rPr lang="zh-CN" altLang="en-US" sz="3200" b="1" dirty="0">
                <a:latin typeface="微软雅黑" panose="020B0503020204020204" pitchFamily="34" charset="-122"/>
                <a:ea typeface="微软雅黑" panose="020B0503020204020204" pitchFamily="34" charset="-122"/>
              </a:rPr>
              <a:t>编程的基本概念</a:t>
            </a:r>
          </a:p>
        </p:txBody>
      </p:sp>
    </p:spTree>
    <p:extLst>
      <p:ext uri="{BB962C8B-B14F-4D97-AF65-F5344CB8AC3E}">
        <p14:creationId xmlns:p14="http://schemas.microsoft.com/office/powerpoint/2010/main" val="144571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p:bldP spid="9" grpId="0"/>
      <p:bldP spid="10" grpId="0"/>
      <p:bldP spid="1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t>1.3.3 </a:t>
            </a:r>
            <a:r>
              <a:rPr lang="zh-CN" altLang="en-US" dirty="0"/>
              <a:t>常用算术运算符</a:t>
            </a:r>
          </a:p>
        </p:txBody>
      </p:sp>
      <p:sp>
        <p:nvSpPr>
          <p:cNvPr id="9" name="文本框 8"/>
          <p:cNvSpPr txBox="1"/>
          <p:nvPr/>
        </p:nvSpPr>
        <p:spPr>
          <a:xfrm>
            <a:off x="1309501" y="1070815"/>
            <a:ext cx="9473293" cy="961289"/>
          </a:xfrm>
          <a:prstGeom prst="rect">
            <a:avLst/>
          </a:prstGeom>
          <a:noFill/>
        </p:spPr>
        <p:txBody>
          <a:bodyPr wrap="square" rtlCol="0">
            <a:spAutoFit/>
          </a:bodyPr>
          <a:lstStyle/>
          <a:p>
            <a:pPr algn="just">
              <a:lnSpc>
                <a:spcPct val="150000"/>
              </a:lnSpc>
            </a:pP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例题</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dirty="0">
                <a:latin typeface="微软雅黑" panose="020B0503020204020204" pitchFamily="34" charset="-122"/>
                <a:ea typeface="微软雅黑" panose="020B0503020204020204" pitchFamily="34" charset="-122"/>
              </a:rPr>
              <a:t>有学生</a:t>
            </a:r>
            <a:r>
              <a:rPr lang="en-US" altLang="zh-CN" sz="2000" dirty="0">
                <a:latin typeface="微软雅黑" panose="020B0503020204020204" pitchFamily="34" charset="-122"/>
                <a:ea typeface="微软雅黑" panose="020B0503020204020204" pitchFamily="34" charset="-122"/>
              </a:rPr>
              <a:t>70</a:t>
            </a:r>
            <a:r>
              <a:rPr lang="zh-CN" altLang="zh-CN" sz="2000" dirty="0">
                <a:latin typeface="微软雅黑" panose="020B0503020204020204" pitchFamily="34" charset="-122"/>
                <a:ea typeface="微软雅黑" panose="020B0503020204020204" pitchFamily="34" charset="-122"/>
              </a:rPr>
              <a:t>人组织春游，要租用大巴，每辆大巴可承载</a:t>
            </a:r>
            <a:r>
              <a:rPr lang="en-US" altLang="zh-CN" sz="2000" dirty="0">
                <a:latin typeface="微软雅黑" panose="020B0503020204020204" pitchFamily="34" charset="-122"/>
                <a:ea typeface="微软雅黑" panose="020B0503020204020204" pitchFamily="34" charset="-122"/>
              </a:rPr>
              <a:t>30</a:t>
            </a:r>
            <a:r>
              <a:rPr lang="zh-CN" altLang="zh-CN" sz="2000" dirty="0">
                <a:latin typeface="微软雅黑" panose="020B0503020204020204" pitchFamily="34" charset="-122"/>
                <a:ea typeface="微软雅黑" panose="020B0503020204020204" pitchFamily="34" charset="-122"/>
              </a:rPr>
              <a:t>人，至少要多少辆大巴可装载所有学生？</a:t>
            </a:r>
          </a:p>
        </p:txBody>
      </p:sp>
      <p:sp>
        <p:nvSpPr>
          <p:cNvPr id="7" name="文本框 40"/>
          <p:cNvSpPr txBox="1">
            <a:spLocks noChangeArrowheads="1"/>
          </p:cNvSpPr>
          <p:nvPr/>
        </p:nvSpPr>
        <p:spPr bwMode="auto">
          <a:xfrm>
            <a:off x="1309501" y="3593795"/>
            <a:ext cx="7886700" cy="1604606"/>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noAutofit/>
          </a:bodyPr>
          <a:lstStyle/>
          <a:p>
            <a:pPr indent="133985" algn="just">
              <a:lnSpc>
                <a:spcPct val="150000"/>
              </a:lnSpc>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程序：春游坐车问题</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1&gt;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student = 70; seat = 30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学生数和每辆大巴容量</a:t>
            </a:r>
          </a:p>
          <a:p>
            <a:pPr indent="133350" algn="just">
              <a:lnSpc>
                <a:spcPct val="150000"/>
              </a:lnSpc>
              <a:spcAft>
                <a:spcPts val="0"/>
              </a:spcAft>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num</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student // seat + 1</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print("We need at least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num</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buses")</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1119500" y="2059145"/>
            <a:ext cx="9473292" cy="1422954"/>
          </a:xfrm>
          <a:prstGeom prst="rect">
            <a:avLst/>
          </a:prstGeom>
        </p:spPr>
        <p:txBody>
          <a:bodyPr wrap="square">
            <a:spAutoFit/>
          </a:bodyPr>
          <a:lstStyle/>
          <a:p>
            <a:pPr indent="133350" algn="just">
              <a:lnSpc>
                <a:spcPct val="150000"/>
              </a:lnSpc>
              <a:spcAft>
                <a:spcPts val="0"/>
              </a:spcAft>
            </a:pP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解题思路</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这是一个很简单的数学题目，相信同学们一看到题目就能立刻给出解题步骤，首先用人数</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70</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除以每辆车的容量</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30</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，得到</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余</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，代表必须先租两辆车。因为</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70</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人必须都要坐车，所以剩下的</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人得用</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辆车，最后求得需要用</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辆车。</a:t>
            </a:r>
            <a:endPar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1119500" y="5470430"/>
            <a:ext cx="7324979" cy="458908"/>
          </a:xfrm>
          <a:prstGeom prst="rect">
            <a:avLst/>
          </a:prstGeom>
        </p:spPr>
        <p:txBody>
          <a:bodyPr wrap="square">
            <a:spAutoFit/>
          </a:bodyPr>
          <a:lstStyle/>
          <a:p>
            <a:pPr indent="133350" algn="just">
              <a:lnSpc>
                <a:spcPct val="150000"/>
              </a:lnSpc>
              <a:spcAft>
                <a:spcPts val="0"/>
              </a:spcAft>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输出为：</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We need at least  3  buses</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animBg="1"/>
      <p:bldP spid="6" grpId="0"/>
      <p:bldP spid="13"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53886" y="276471"/>
            <a:ext cx="7886700" cy="561466"/>
          </a:xfrm>
          <a:prstGeom prst="rect">
            <a:avLst/>
          </a:prstGeom>
        </p:spPr>
        <p:txBody>
          <a:bodyPr/>
          <a:lstStyle/>
          <a:p>
            <a:pPr algn="ctr"/>
            <a:r>
              <a:rPr lang="en-US" altLang="zh-CN" dirty="0"/>
              <a:t>1.3.3 </a:t>
            </a:r>
            <a:r>
              <a:rPr lang="zh-CN" altLang="en-US" dirty="0"/>
              <a:t>常用算术运算符</a:t>
            </a:r>
          </a:p>
        </p:txBody>
      </p:sp>
      <p:sp>
        <p:nvSpPr>
          <p:cNvPr id="3" name="矩形 2"/>
          <p:cNvSpPr/>
          <p:nvPr/>
        </p:nvSpPr>
        <p:spPr>
          <a:xfrm>
            <a:off x="915026" y="983301"/>
            <a:ext cx="10190991" cy="1422762"/>
          </a:xfrm>
          <a:prstGeom prst="rect">
            <a:avLst/>
          </a:prstGeom>
        </p:spPr>
        <p:txBody>
          <a:bodyPr wrap="square">
            <a:spAutoFit/>
          </a:bodyPr>
          <a:lstStyle/>
          <a:p>
            <a:pPr marL="342900" indent="-342900" algn="just">
              <a:lnSpc>
                <a:spcPct val="150000"/>
              </a:lnSpc>
              <a:buClr>
                <a:srgbClr val="FF0000"/>
              </a:buClr>
              <a:buFont typeface="Arial" panose="020B0604020202020204" pitchFamily="34" charset="0"/>
              <a:buChar char="•"/>
            </a:pPr>
            <a:r>
              <a:rPr lang="zh-CN" altLang="en-US" sz="2000" kern="100" dirty="0">
                <a:latin typeface="Times New Roman" panose="02020603050405020304" pitchFamily="18" charset="0"/>
                <a:cs typeface="Times New Roman" panose="02020603050405020304" pitchFamily="18" charset="0"/>
              </a:rPr>
              <a:t>若将学生数改成</a:t>
            </a:r>
            <a:r>
              <a:rPr lang="en-US" altLang="zh-CN" sz="2000" kern="100" dirty="0">
                <a:latin typeface="Times New Roman" panose="02020603050405020304" pitchFamily="18" charset="0"/>
                <a:cs typeface="Times New Roman" panose="02020603050405020304" pitchFamily="18" charset="0"/>
              </a:rPr>
              <a:t>n</a:t>
            </a:r>
            <a:r>
              <a:rPr lang="zh-CN" altLang="en-US" sz="2000" kern="100" dirty="0">
                <a:latin typeface="Times New Roman" panose="02020603050405020304" pitchFamily="18" charset="0"/>
                <a:cs typeface="Times New Roman" panose="02020603050405020304" pitchFamily="18" charset="0"/>
              </a:rPr>
              <a:t>人，每辆车能容纳</a:t>
            </a:r>
            <a:r>
              <a:rPr lang="en-US" altLang="zh-CN" sz="2000" kern="100" dirty="0">
                <a:latin typeface="Times New Roman" panose="02020603050405020304" pitchFamily="18" charset="0"/>
                <a:cs typeface="Times New Roman" panose="02020603050405020304" pitchFamily="18" charset="0"/>
              </a:rPr>
              <a:t>m</a:t>
            </a:r>
            <a:r>
              <a:rPr lang="zh-CN" altLang="en-US" sz="2000" kern="100" dirty="0">
                <a:latin typeface="Times New Roman" panose="02020603050405020304" pitchFamily="18" charset="0"/>
                <a:cs typeface="Times New Roman" panose="02020603050405020304" pitchFamily="18" charset="0"/>
              </a:rPr>
              <a:t>个人，则需要租几辆大巴才能装载全部学生？这样</a:t>
            </a:r>
            <a:r>
              <a:rPr lang="en-US" altLang="zh-CN" sz="2000" kern="100" dirty="0">
                <a:latin typeface="Times New Roman" panose="02020603050405020304" pitchFamily="18" charset="0"/>
                <a:cs typeface="Times New Roman" panose="02020603050405020304" pitchFamily="18" charset="0"/>
              </a:rPr>
              <a:t>n</a:t>
            </a:r>
            <a:r>
              <a:rPr lang="zh-CN" altLang="en-US" sz="2000" kern="100" dirty="0">
                <a:latin typeface="Times New Roman" panose="02020603050405020304" pitchFamily="18" charset="0"/>
                <a:cs typeface="Times New Roman" panose="02020603050405020304" pitchFamily="18" charset="0"/>
              </a:rPr>
              <a:t>和</a:t>
            </a:r>
            <a:r>
              <a:rPr lang="en-US" altLang="zh-CN" sz="2000" kern="100" dirty="0">
                <a:latin typeface="Times New Roman" panose="02020603050405020304" pitchFamily="18" charset="0"/>
                <a:cs typeface="Times New Roman" panose="02020603050405020304" pitchFamily="18" charset="0"/>
              </a:rPr>
              <a:t>m</a:t>
            </a:r>
            <a:r>
              <a:rPr lang="zh-CN" altLang="en-US" sz="2000" kern="100" dirty="0">
                <a:latin typeface="Times New Roman" panose="02020603050405020304" pitchFamily="18" charset="0"/>
                <a:cs typeface="Times New Roman" panose="02020603050405020304" pitchFamily="18" charset="0"/>
              </a:rPr>
              <a:t>需要输入，我们就无法预先判断是否需要多一辆大巴来装载剩余的学生。所以需要用到取余运算以及</a:t>
            </a:r>
            <a:r>
              <a:rPr lang="en-US" altLang="zh-CN" sz="2000" kern="100" dirty="0">
                <a:latin typeface="Times New Roman" panose="02020603050405020304" pitchFamily="18" charset="0"/>
                <a:cs typeface="Times New Roman" panose="02020603050405020304" pitchFamily="18" charset="0"/>
              </a:rPr>
              <a:t>if</a:t>
            </a:r>
            <a:r>
              <a:rPr lang="zh-CN" altLang="en-US" sz="2000" kern="100" dirty="0">
                <a:latin typeface="Times New Roman" panose="02020603050405020304" pitchFamily="18" charset="0"/>
                <a:cs typeface="Times New Roman" panose="02020603050405020304" pitchFamily="18" charset="0"/>
              </a:rPr>
              <a:t>分支语句（</a:t>
            </a:r>
            <a:r>
              <a:rPr lang="en-US" altLang="zh-CN" sz="2000" kern="100" dirty="0">
                <a:latin typeface="Times New Roman" panose="02020603050405020304" pitchFamily="18" charset="0"/>
                <a:cs typeface="Times New Roman" panose="02020603050405020304" pitchFamily="18" charset="0"/>
              </a:rPr>
              <a:t>if</a:t>
            </a:r>
            <a:r>
              <a:rPr lang="zh-CN" altLang="en-US" sz="2000" kern="100" dirty="0">
                <a:latin typeface="Times New Roman" panose="02020603050405020304" pitchFamily="18" charset="0"/>
                <a:cs typeface="Times New Roman" panose="02020603050405020304" pitchFamily="18" charset="0"/>
              </a:rPr>
              <a:t>语句将在后面详细讲解）来分情况讨论。</a:t>
            </a:r>
            <a:endParaRPr lang="zh-CN" altLang="en-US" sz="2000" dirty="0"/>
          </a:p>
        </p:txBody>
      </p:sp>
      <p:sp>
        <p:nvSpPr>
          <p:cNvPr id="10" name="文本框 79"/>
          <p:cNvSpPr txBox="1">
            <a:spLocks noChangeArrowheads="1"/>
          </p:cNvSpPr>
          <p:nvPr/>
        </p:nvSpPr>
        <p:spPr bwMode="auto">
          <a:xfrm>
            <a:off x="1943479" y="2392371"/>
            <a:ext cx="7886700" cy="2264851"/>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spAutoFit/>
          </a:bodyPr>
          <a:lstStyle/>
          <a:p>
            <a:pPr indent="133350" algn="just">
              <a:lnSpc>
                <a:spcPct val="150000"/>
              </a:lnSpc>
            </a:pPr>
            <a:r>
              <a:rPr 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程序：春游坐车问题</a:t>
            </a:r>
            <a:r>
              <a:rPr 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2&gt;</a:t>
            </a:r>
            <a:endParaRPr lang="zh-CN" alt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student = 70; seat = 30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学生数和每辆大巴容量</a:t>
            </a:r>
          </a:p>
          <a:p>
            <a:pPr indent="133350" algn="just">
              <a:lnSpc>
                <a:spcPct val="150000"/>
              </a:lnSpc>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num</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student // seat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if student % seat == 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print("We need at least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num</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buses")</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else:print</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("We need at least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num+1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buses")</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1943479" y="4502262"/>
            <a:ext cx="5192743" cy="581057"/>
          </a:xfrm>
          <a:prstGeom prst="rect">
            <a:avLst/>
          </a:prstGeom>
        </p:spPr>
        <p:txBody>
          <a:bodyPr wrap="square">
            <a:spAutoFit/>
          </a:bodyPr>
          <a:lstStyle/>
          <a:p>
            <a:pPr indent="1143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输出为：</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We need at least  3  buses</a:t>
            </a:r>
            <a:endPar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1166998" y="5083319"/>
            <a:ext cx="10078934" cy="1336071"/>
          </a:xfrm>
          <a:prstGeom prst="rect">
            <a:avLst/>
          </a:prstGeom>
        </p:spPr>
        <p:txBody>
          <a:bodyPr wrap="square">
            <a:spAutoFit/>
          </a:bodyPr>
          <a:lstStyle/>
          <a:p>
            <a:pPr algn="just">
              <a:lnSpc>
                <a:spcPct val="150000"/>
              </a:lnSpc>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程序首先给出学生数以及每辆车的容量，将学生数除以每辆车容量取整所得结果就是能装满几辆大巴。之后需要判断装满前几辆大巴后是否还有剩余的学生，我们使用的是取余运算，余数不为零则说明有剩余学生，则需要加一辆车；余数为零说明正好全部装满，则不需要再多加一辆车。</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32122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51990" y="326191"/>
            <a:ext cx="7886700" cy="561466"/>
          </a:xfrm>
          <a:prstGeom prst="rect">
            <a:avLst/>
          </a:prstGeom>
        </p:spPr>
        <p:txBody>
          <a:bodyPr/>
          <a:lstStyle/>
          <a:p>
            <a:pPr algn="ctr"/>
            <a:r>
              <a:rPr lang="en-US" altLang="zh-CN" dirty="0"/>
              <a:t>1.3.3 </a:t>
            </a:r>
            <a:r>
              <a:rPr lang="zh-CN" altLang="en-US" dirty="0"/>
              <a:t>常用算术运算符</a:t>
            </a:r>
          </a:p>
        </p:txBody>
      </p:sp>
      <p:sp>
        <p:nvSpPr>
          <p:cNvPr id="7" name="文本框 6"/>
          <p:cNvSpPr txBox="1"/>
          <p:nvPr/>
        </p:nvSpPr>
        <p:spPr>
          <a:xfrm>
            <a:off x="1344873" y="1007335"/>
            <a:ext cx="9198477" cy="961289"/>
          </a:xfrm>
          <a:prstGeom prst="rect">
            <a:avLst/>
          </a:prstGeom>
          <a:noFill/>
        </p:spPr>
        <p:txBody>
          <a:bodyPr wrap="square" rtlCol="0">
            <a:spAutoFit/>
          </a:bodyPr>
          <a:lstStyle/>
          <a:p>
            <a:pPr>
              <a:lnSpc>
                <a:spcPct val="150000"/>
              </a:lnSpc>
            </a:pPr>
            <a:r>
              <a:rPr lang="en-US" altLang="zh-CN" sz="2000" b="1" dirty="0">
                <a:solidFill>
                  <a:srgbClr val="124ACD"/>
                </a:solidFill>
                <a:latin typeface="Times New Roman" panose="02020603050405020304" pitchFamily="18" charset="0"/>
                <a:cs typeface="Times New Roman" panose="02020603050405020304" pitchFamily="18" charset="0"/>
              </a:rPr>
              <a:t>【</a:t>
            </a:r>
            <a:r>
              <a:rPr lang="zh-CN" altLang="en-US" sz="2000" b="1" dirty="0">
                <a:solidFill>
                  <a:srgbClr val="124ACD"/>
                </a:solidFill>
                <a:latin typeface="Times New Roman" panose="02020603050405020304" pitchFamily="18" charset="0"/>
                <a:cs typeface="Times New Roman" panose="02020603050405020304" pitchFamily="18" charset="0"/>
              </a:rPr>
              <a:t>例题</a:t>
            </a:r>
            <a:r>
              <a:rPr lang="en-US" altLang="zh-CN" sz="2000" b="1" dirty="0">
                <a:solidFill>
                  <a:srgbClr val="124ACD"/>
                </a:solidFill>
                <a:latin typeface="Times New Roman" panose="02020603050405020304" pitchFamily="18" charset="0"/>
                <a:cs typeface="Times New Roman" panose="02020603050405020304" pitchFamily="18" charset="0"/>
              </a:rPr>
              <a:t>2】</a:t>
            </a:r>
            <a:r>
              <a:rPr lang="zh-CN" altLang="en-US" sz="2000" dirty="0"/>
              <a:t>在上例的基础上，请问每辆车要装载多少学生才能让每辆车的人数较为平均的分布，请输出每辆车的所载人数。</a:t>
            </a:r>
            <a:endParaRPr lang="en-US" altLang="zh-CN" sz="2000" dirty="0"/>
          </a:p>
        </p:txBody>
      </p:sp>
      <p:sp>
        <p:nvSpPr>
          <p:cNvPr id="8" name="矩形 7"/>
          <p:cNvSpPr/>
          <p:nvPr/>
        </p:nvSpPr>
        <p:spPr>
          <a:xfrm>
            <a:off x="1344873" y="2218263"/>
            <a:ext cx="9580425" cy="961097"/>
          </a:xfrm>
          <a:prstGeom prst="rect">
            <a:avLst/>
          </a:prstGeom>
        </p:spPr>
        <p:txBody>
          <a:bodyPr wrap="square">
            <a:spAutoFit/>
          </a:bodyPr>
          <a:lstStyle/>
          <a:p>
            <a:pPr>
              <a:lnSpc>
                <a:spcPct val="150000"/>
              </a:lnSpc>
            </a:pPr>
            <a:r>
              <a:rPr lang="en-US" altLang="zh-CN" sz="2000" b="1" dirty="0">
                <a:solidFill>
                  <a:srgbClr val="124ACD"/>
                </a:solidFill>
                <a:latin typeface="Times New Roman" panose="02020603050405020304" pitchFamily="18" charset="0"/>
                <a:cs typeface="Times New Roman" panose="02020603050405020304" pitchFamily="18" charset="0"/>
              </a:rPr>
              <a:t>【</a:t>
            </a:r>
            <a:r>
              <a:rPr lang="zh-CN" altLang="en-US" sz="2000" b="1" dirty="0">
                <a:solidFill>
                  <a:srgbClr val="124ACD"/>
                </a:solidFill>
                <a:latin typeface="Times New Roman" panose="02020603050405020304" pitchFamily="18" charset="0"/>
                <a:cs typeface="Times New Roman" panose="02020603050405020304" pitchFamily="18" charset="0"/>
              </a:rPr>
              <a:t>解题思路</a:t>
            </a:r>
            <a:r>
              <a:rPr lang="en-US" altLang="zh-CN" sz="2000" b="1" dirty="0">
                <a:solidFill>
                  <a:srgbClr val="124ACD"/>
                </a:solidFill>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先求得最少需要多少辆大巴，得到大巴数目后需要尽量将学生平均分到所有大巴上，所以可以用整除运算来求得每辆车平均装载人数。</a:t>
            </a:r>
            <a:endParaRPr lang="en-US" altLang="zh-CN" sz="2000" dirty="0">
              <a:latin typeface="Times New Roman" panose="02020603050405020304" pitchFamily="18" charset="0"/>
              <a:cs typeface="Times New Roman" panose="02020603050405020304" pitchFamily="18" charset="0"/>
            </a:endParaRPr>
          </a:p>
        </p:txBody>
      </p:sp>
      <p:sp>
        <p:nvSpPr>
          <p:cNvPr id="9" name="矩形 8"/>
          <p:cNvSpPr/>
          <p:nvPr/>
        </p:nvSpPr>
        <p:spPr>
          <a:xfrm>
            <a:off x="1344873" y="3429000"/>
            <a:ext cx="9438614" cy="1884427"/>
          </a:xfrm>
          <a:prstGeom prst="rect">
            <a:avLst/>
          </a:prstGeom>
        </p:spPr>
        <p:txBody>
          <a:bodyPr wrap="square">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        例如题目给出的学生数</a:t>
            </a:r>
            <a:r>
              <a:rPr lang="en-US" altLang="zh-CN" sz="2000" dirty="0">
                <a:latin typeface="Times New Roman" panose="02020603050405020304" pitchFamily="18" charset="0"/>
                <a:cs typeface="Times New Roman" panose="02020603050405020304" pitchFamily="18" charset="0"/>
              </a:rPr>
              <a:t>70</a:t>
            </a:r>
            <a:r>
              <a:rPr lang="zh-CN" altLang="en-US" sz="2000" dirty="0">
                <a:latin typeface="Times New Roman" panose="02020603050405020304" pitchFamily="18" charset="0"/>
                <a:cs typeface="Times New Roman" panose="02020603050405020304" pitchFamily="18" charset="0"/>
              </a:rPr>
              <a:t>人，大巴容量</a:t>
            </a:r>
            <a:r>
              <a:rPr lang="en-US" altLang="zh-CN" sz="2000" dirty="0">
                <a:latin typeface="Times New Roman" panose="02020603050405020304" pitchFamily="18" charset="0"/>
                <a:cs typeface="Times New Roman" panose="02020603050405020304" pitchFamily="18" charset="0"/>
              </a:rPr>
              <a:t>30</a:t>
            </a:r>
            <a:r>
              <a:rPr lang="zh-CN" altLang="en-US" sz="2000" dirty="0">
                <a:latin typeface="Times New Roman" panose="02020603050405020304" pitchFamily="18" charset="0"/>
                <a:cs typeface="Times New Roman" panose="02020603050405020304" pitchFamily="18" charset="0"/>
              </a:rPr>
              <a:t>人，前面我们求得大巴数为</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，那么平均装载人数为</a:t>
            </a:r>
            <a:r>
              <a:rPr lang="en-US" altLang="zh-CN" sz="2000" dirty="0">
                <a:latin typeface="Times New Roman" panose="02020603050405020304" pitchFamily="18" charset="0"/>
                <a:cs typeface="Times New Roman" panose="02020603050405020304" pitchFamily="18" charset="0"/>
              </a:rPr>
              <a:t>70//3</a:t>
            </a:r>
            <a:r>
              <a:rPr lang="zh-CN" altLang="en-US" sz="2000" dirty="0">
                <a:latin typeface="Times New Roman" panose="02020603050405020304" pitchFamily="18" charset="0"/>
                <a:cs typeface="Times New Roman" panose="02020603050405020304" pitchFamily="18" charset="0"/>
              </a:rPr>
              <a:t>，结果为</a:t>
            </a:r>
            <a:r>
              <a:rPr lang="en-US" altLang="zh-CN" sz="2000" dirty="0">
                <a:latin typeface="Times New Roman" panose="02020603050405020304" pitchFamily="18" charset="0"/>
                <a:cs typeface="Times New Roman" panose="02020603050405020304" pitchFamily="18" charset="0"/>
              </a:rPr>
              <a:t>23</a:t>
            </a:r>
            <a:r>
              <a:rPr lang="zh-CN" altLang="en-US" sz="2000" dirty="0">
                <a:latin typeface="Times New Roman" panose="02020603050405020304" pitchFamily="18" charset="0"/>
                <a:cs typeface="Times New Roman" panose="02020603050405020304" pitchFamily="18" charset="0"/>
              </a:rPr>
              <a:t>。但是我们稍加验证就会发现还有剩余的人没能坐上车，剩余人数为</a:t>
            </a:r>
            <a:r>
              <a:rPr lang="en-US" altLang="zh-CN" sz="2000" dirty="0">
                <a:latin typeface="Times New Roman" panose="02020603050405020304" pitchFamily="18" charset="0"/>
                <a:cs typeface="Times New Roman" panose="02020603050405020304" pitchFamily="18" charset="0"/>
              </a:rPr>
              <a:t>70%3</a:t>
            </a:r>
            <a:r>
              <a:rPr lang="zh-CN" altLang="en-US" sz="2000" dirty="0">
                <a:latin typeface="Times New Roman" panose="02020603050405020304" pitchFamily="18" charset="0"/>
                <a:cs typeface="Times New Roman" panose="02020603050405020304" pitchFamily="18" charset="0"/>
              </a:rPr>
              <a:t>，结果为</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。我们将这剩余的一人安排在任意一辆车内都可以，这里就假设安排在最后一辆车内。</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t>1.3.3 </a:t>
            </a:r>
            <a:r>
              <a:rPr lang="zh-CN" altLang="en-US" dirty="0"/>
              <a:t>常用算术运算符</a:t>
            </a:r>
          </a:p>
        </p:txBody>
      </p:sp>
      <p:sp>
        <p:nvSpPr>
          <p:cNvPr id="7" name="文本框 6"/>
          <p:cNvSpPr txBox="1"/>
          <p:nvPr/>
        </p:nvSpPr>
        <p:spPr>
          <a:xfrm>
            <a:off x="1107367" y="1031086"/>
            <a:ext cx="7686294"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例题</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的程序：</a:t>
            </a:r>
            <a:endParaRPr lang="en-US" altLang="zh-CN" sz="2000" dirty="0"/>
          </a:p>
        </p:txBody>
      </p:sp>
      <p:sp>
        <p:nvSpPr>
          <p:cNvPr id="10" name="文本框 41"/>
          <p:cNvSpPr txBox="1">
            <a:spLocks noChangeArrowheads="1"/>
          </p:cNvSpPr>
          <p:nvPr/>
        </p:nvSpPr>
        <p:spPr bwMode="auto">
          <a:xfrm>
            <a:off x="2466735" y="1502766"/>
            <a:ext cx="7686040" cy="4900321"/>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noAutofit/>
          </a:bodyPr>
          <a:lstStyle/>
          <a:p>
            <a:pPr indent="133985" algn="just">
              <a:lnSpc>
                <a:spcPct val="150000"/>
              </a:lnSpc>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程序：春游坐车问题</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3&gt;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student = 70; seat = 30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num</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student // seat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r = student % seat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if r != 0: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如果在学生坐满大巴后还有一些学生</a:t>
            </a: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num</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num</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+ 1</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ave</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student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num</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if r == 0: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如果学生恰好能将大巴都坐满</a:t>
            </a: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print(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num</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,"buses. Each has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ave</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students.")</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else:</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lastbus</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student-(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num</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-1)*</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ave</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print(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num</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,"buses. One bus has ",last bus," students.")</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print("Each of other buses has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ave</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students.")</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58688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t>1.3.3 </a:t>
            </a:r>
            <a:r>
              <a:rPr lang="zh-CN" altLang="en-US" dirty="0"/>
              <a:t>常用算术运算符</a:t>
            </a:r>
          </a:p>
        </p:txBody>
      </p:sp>
      <p:sp>
        <p:nvSpPr>
          <p:cNvPr id="7" name="文本框 6"/>
          <p:cNvSpPr txBox="1"/>
          <p:nvPr/>
        </p:nvSpPr>
        <p:spPr>
          <a:xfrm>
            <a:off x="1250125" y="1014431"/>
            <a:ext cx="9746426" cy="961097"/>
          </a:xfrm>
          <a:prstGeom prst="rect">
            <a:avLst/>
          </a:prstGeom>
          <a:noFill/>
        </p:spPr>
        <p:txBody>
          <a:bodyPr wrap="square" rtlCol="0">
            <a:spAutoFit/>
          </a:bodyPr>
          <a:lstStyle/>
          <a:p>
            <a:pPr algn="just">
              <a:lnSpc>
                <a:spcPct val="150000"/>
              </a:lnSpc>
            </a:pPr>
            <a:r>
              <a:rPr lang="en-US" altLang="zh-CN" sz="2000" b="1" dirty="0">
                <a:solidFill>
                  <a:srgbClr val="124ACD"/>
                </a:solidFill>
                <a:latin typeface="Times New Roman" panose="02020603050405020304" pitchFamily="18" charset="0"/>
                <a:cs typeface="Times New Roman" panose="02020603050405020304" pitchFamily="18" charset="0"/>
              </a:rPr>
              <a:t>【</a:t>
            </a:r>
            <a:r>
              <a:rPr lang="zh-CN" altLang="en-US" sz="2000" b="1" dirty="0">
                <a:solidFill>
                  <a:srgbClr val="124ACD"/>
                </a:solidFill>
                <a:latin typeface="Times New Roman" panose="02020603050405020304" pitchFamily="18" charset="0"/>
                <a:cs typeface="Times New Roman" panose="02020603050405020304" pitchFamily="18" charset="0"/>
              </a:rPr>
              <a:t>例题</a:t>
            </a:r>
            <a:r>
              <a:rPr lang="en-US" altLang="zh-CN" sz="2000" b="1" dirty="0">
                <a:solidFill>
                  <a:srgbClr val="124ACD"/>
                </a:solidFill>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已知二维线性方程组如下，其中， </a:t>
            </a:r>
            <a:r>
              <a:rPr lang="en-US" altLang="zh-CN" sz="2000" dirty="0" err="1">
                <a:latin typeface="Times New Roman" panose="02020603050405020304" pitchFamily="18" charset="0"/>
                <a:cs typeface="Times New Roman" panose="02020603050405020304" pitchFamily="18" charset="0"/>
              </a:rPr>
              <a:t>a</a:t>
            </a:r>
            <a:r>
              <a:rPr lang="en-US" altLang="zh-CN" sz="2000" baseline="-25000" dirty="0" err="1">
                <a:latin typeface="Times New Roman" panose="02020603050405020304" pitchFamily="18" charset="0"/>
                <a:cs typeface="Times New Roman" panose="02020603050405020304" pitchFamily="18" charset="0"/>
              </a:rPr>
              <a:t>0</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a</a:t>
            </a:r>
            <a:r>
              <a:rPr lang="en-US" altLang="zh-CN" sz="2000" baseline="-25000" dirty="0" err="1">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b</a:t>
            </a:r>
            <a:r>
              <a:rPr lang="en-US" altLang="zh-CN" sz="2000" baseline="-25000" dirty="0" err="1">
                <a:latin typeface="Times New Roman" panose="02020603050405020304" pitchFamily="18" charset="0"/>
                <a:cs typeface="Times New Roman" panose="02020603050405020304" pitchFamily="18" charset="0"/>
              </a:rPr>
              <a:t>0</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b</a:t>
            </a:r>
            <a:r>
              <a:rPr lang="en-US" altLang="zh-CN" sz="2000" baseline="-25000" dirty="0" err="1">
                <a:latin typeface="Times New Roman" panose="02020603050405020304" pitchFamily="18" charset="0"/>
                <a:cs typeface="Times New Roman" panose="02020603050405020304" pitchFamily="18" charset="0"/>
              </a:rPr>
              <a:t>1</a:t>
            </a:r>
            <a:r>
              <a:rPr lang="en-US" altLang="zh-CN" sz="2000" baseline="-25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c</a:t>
            </a:r>
            <a:r>
              <a:rPr lang="en-US" altLang="zh-CN" sz="2000" baseline="-25000" dirty="0" err="1">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和</a:t>
            </a:r>
            <a:r>
              <a:rPr lang="en-US" altLang="zh-CN" sz="2000" dirty="0" err="1">
                <a:latin typeface="Times New Roman" panose="02020603050405020304" pitchFamily="18" charset="0"/>
                <a:cs typeface="Times New Roman" panose="02020603050405020304" pitchFamily="18" charset="0"/>
              </a:rPr>
              <a:t>c</a:t>
            </a:r>
            <a:r>
              <a:rPr lang="en-US" altLang="zh-CN" sz="2000" baseline="-25000" dirty="0" err="1">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为已知，求未知量</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y</a:t>
            </a:r>
            <a:r>
              <a:rPr lang="zh-CN" altLang="en-US" sz="2000" dirty="0">
                <a:latin typeface="Times New Roman" panose="02020603050405020304" pitchFamily="18" charset="0"/>
                <a:cs typeface="Times New Roman" panose="02020603050405020304" pitchFamily="18" charset="0"/>
              </a:rPr>
              <a:t>的值。</a:t>
            </a:r>
            <a:endParaRPr lang="en-US" altLang="zh-C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矩形 2"/>
              <p:cNvSpPr/>
              <p:nvPr/>
            </p:nvSpPr>
            <p:spPr>
              <a:xfrm>
                <a:off x="4761577" y="1810155"/>
                <a:ext cx="1861984"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eqArr>
                            <m:eqArrPr>
                              <m:ctrlPr>
                                <a:rPr lang="zh-CN" altLang="en-US" i="1">
                                  <a:latin typeface="Cambria Math" panose="02040503050406030204" pitchFamily="18" charset="0"/>
                                </a:rPr>
                              </m:ctrlPr>
                            </m:eqArrPr>
                            <m:e>
                              <m:r>
                                <a:rPr lang="zh-CN" altLang="en-US">
                                  <a:latin typeface="Cambria Math" panose="02040503050406030204" pitchFamily="18" charset="0"/>
                                </a:rPr>
                                <m:t>&amp;</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0</m:t>
                                  </m:r>
                                </m:sub>
                              </m:sSub>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0">
                                      <a:latin typeface="Cambria Math" panose="02040503050406030204" pitchFamily="18" charset="0"/>
                                    </a:rPr>
                                    <m:t>0</m:t>
                                  </m:r>
                                </m:sub>
                              </m:sSub>
                              <m:r>
                                <a:rPr lang="zh-CN" altLang="en-US" i="1">
                                  <a:latin typeface="Cambria Math" panose="02040503050406030204" pitchFamily="18" charset="0"/>
                                </a:rPr>
                                <m:t>𝑦</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𝑐</m:t>
                                  </m:r>
                                </m:e>
                                <m:sub>
                                  <m:r>
                                    <a:rPr lang="zh-CN" altLang="en-US" i="0">
                                      <a:latin typeface="Cambria Math" panose="02040503050406030204" pitchFamily="18" charset="0"/>
                                    </a:rPr>
                                    <m:t>0</m:t>
                                  </m:r>
                                </m:sub>
                              </m:sSub>
                            </m:e>
                            <m:e>
                              <m:r>
                                <a:rPr lang="zh-CN" altLang="en-US" i="0">
                                  <a:latin typeface="Cambria Math" panose="02040503050406030204" pitchFamily="18" charset="0"/>
                                </a:rPr>
                                <m:t>&amp;</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1</m:t>
                                  </m:r>
                                </m:sub>
                              </m:sSub>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i="0">
                                      <a:latin typeface="Cambria Math" panose="02040503050406030204" pitchFamily="18" charset="0"/>
                                    </a:rPr>
                                    <m:t>1</m:t>
                                  </m:r>
                                </m:sub>
                              </m:sSub>
                              <m:r>
                                <a:rPr lang="zh-CN" altLang="en-US" i="1">
                                  <a:latin typeface="Cambria Math" panose="02040503050406030204" pitchFamily="18" charset="0"/>
                                </a:rPr>
                                <m:t>𝑦</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𝑐</m:t>
                                  </m:r>
                                </m:e>
                                <m:sub>
                                  <m:r>
                                    <a:rPr lang="zh-CN" altLang="en-US" i="0">
                                      <a:latin typeface="Cambria Math" panose="02040503050406030204" pitchFamily="18" charset="0"/>
                                    </a:rPr>
                                    <m:t>1</m:t>
                                  </m:r>
                                </m:sub>
                              </m:sSub>
                            </m:e>
                          </m:eqArr>
                        </m:e>
                      </m:d>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4761577" y="1810155"/>
                <a:ext cx="1861984" cy="71019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250125" y="2639284"/>
                <a:ext cx="9603922" cy="2120709"/>
              </a:xfrm>
              <a:prstGeom prst="rect">
                <a:avLst/>
              </a:prstGeom>
            </p:spPr>
            <p:txBody>
              <a:bodyPr wrap="square">
                <a:spAutoFit/>
              </a:bodyPr>
              <a:lstStyle/>
              <a:p>
                <a:pPr>
                  <a:lnSpc>
                    <a:spcPct val="150000"/>
                  </a:lnSpc>
                </a:pPr>
                <a:r>
                  <a:rPr lang="en-US" altLang="zh-CN" b="1" dirty="0">
                    <a:solidFill>
                      <a:srgbClr val="124ACD"/>
                    </a:solidFill>
                    <a:latin typeface="Times New Roman" panose="02020603050405020304" pitchFamily="18" charset="0"/>
                    <a:cs typeface="Times New Roman" panose="02020603050405020304" pitchFamily="18" charset="0"/>
                  </a:rPr>
                  <a:t>【</a:t>
                </a:r>
                <a:r>
                  <a:rPr lang="zh-CN" altLang="en-US" b="1" dirty="0">
                    <a:solidFill>
                      <a:srgbClr val="124ACD"/>
                    </a:solidFill>
                    <a:latin typeface="Times New Roman" panose="02020603050405020304" pitchFamily="18" charset="0"/>
                    <a:cs typeface="Times New Roman" panose="02020603050405020304" pitchFamily="18" charset="0"/>
                  </a:rPr>
                  <a:t>解法一</a:t>
                </a:r>
                <a:r>
                  <a:rPr lang="en-US" altLang="zh-CN" b="1" dirty="0">
                    <a:solidFill>
                      <a:srgbClr val="124ACD"/>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这个问题有多种解决途径，最先想到的可能是用中学所学</a:t>
                </a:r>
                <a:r>
                  <a:rPr lang="zh-CN" altLang="en-US" b="1" dirty="0">
                    <a:solidFill>
                      <a:srgbClr val="FF0000"/>
                    </a:solidFill>
                    <a:latin typeface="Times New Roman" panose="02020603050405020304" pitchFamily="18" charset="0"/>
                    <a:cs typeface="Times New Roman" panose="02020603050405020304" pitchFamily="18" charset="0"/>
                  </a:rPr>
                  <a:t>消去法</a:t>
                </a:r>
                <a:r>
                  <a:rPr lang="zh-CN" altLang="en-US" dirty="0">
                    <a:latin typeface="Times New Roman" panose="02020603050405020304" pitchFamily="18" charset="0"/>
                    <a:cs typeface="Times New Roman" panose="02020603050405020304" pitchFamily="18" charset="0"/>
                  </a:rPr>
                  <a:t>求解。但是现在要设计出一个算法来让计算机程序帮助我们解决问题，就必须要考虑其他一些因素：首先是要定义问题，其次是要确定问题的输入和输出，这些是算法必须具备的因素，缺一不可。在这一题中求二维线性方程组问题的定义已经给出，问题的输入是任意实数</a:t>
                </a:r>
                <a14:m>
                  <m:oMath xmlns:m="http://schemas.openxmlformats.org/officeDocument/2006/math">
                    <m:sSub>
                      <m:sSubPr>
                        <m:ctrlPr>
                          <a:rPr lang="en-US" altLang="zh-CN" i="1" dirty="0" smtClean="0">
                            <a:latin typeface="Cambria Math" panose="02040503050406030204" pitchFamily="18" charset="0"/>
                            <a:cs typeface="Times New Roman" panose="02020603050405020304" pitchFamily="18" charset="0"/>
                          </a:rPr>
                        </m:ctrlPr>
                      </m:sSubPr>
                      <m:e>
                        <m:r>
                          <m:rPr>
                            <m:sty m:val="p"/>
                          </m:rPr>
                          <a:rPr lang="en-US" altLang="zh-CN" i="1" dirty="0">
                            <a:latin typeface="Cambria Math" panose="02040503050406030204" pitchFamily="18" charset="0"/>
                            <a:cs typeface="Times New Roman" panose="02020603050405020304" pitchFamily="18" charset="0"/>
                          </a:rPr>
                          <m:t>a</m:t>
                        </m:r>
                      </m:e>
                      <m:sub>
                        <m:r>
                          <a:rPr lang="en-US" altLang="zh-CN" b="0" i="1" dirty="0" smtClean="0">
                            <a:latin typeface="Cambria Math" panose="02040503050406030204" pitchFamily="18" charset="0"/>
                            <a:cs typeface="Times New Roman" panose="02020603050405020304" pitchFamily="18" charset="0"/>
                          </a:rPr>
                          <m:t>0</m:t>
                        </m:r>
                      </m:sub>
                    </m:sSub>
                  </m:oMath>
                </a14:m>
                <a:r>
                  <a:rPr lang="zh-CN" altLang="en-US" dirty="0">
                    <a:latin typeface="Times New Roman" panose="02020603050405020304" pitchFamily="18" charset="0"/>
                    <a:cs typeface="Times New Roman" panose="02020603050405020304" pitchFamily="18" charset="0"/>
                  </a:rPr>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a:latin typeface="Cambria Math" panose="02040503050406030204" pitchFamily="18" charset="0"/>
                          </a:rPr>
                          <m:t>1</m:t>
                        </m:r>
                      </m:sub>
                    </m:sSub>
                  </m:oMath>
                </a14:m>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a:latin typeface="Cambria Math" panose="02040503050406030204" pitchFamily="18" charset="0"/>
                          </a:rPr>
                          <m:t>0</m:t>
                        </m:r>
                      </m:sub>
                    </m:sSub>
                  </m:oMath>
                </a14:m>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zh-CN" altLang="en-US">
                            <a:latin typeface="Cambria Math" panose="02040503050406030204" pitchFamily="18" charset="0"/>
                          </a:rPr>
                          <m:t>1</m:t>
                        </m:r>
                      </m:sub>
                    </m:sSub>
                  </m:oMath>
                </a14:m>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𝑐</m:t>
                        </m:r>
                      </m:e>
                      <m:sub>
                        <m:r>
                          <a:rPr lang="zh-CN" altLang="en-US">
                            <a:latin typeface="Cambria Math" panose="02040503050406030204" pitchFamily="18" charset="0"/>
                          </a:rPr>
                          <m:t>0</m:t>
                        </m:r>
                      </m:sub>
                    </m:sSub>
                  </m:oMath>
                </a14:m>
                <a:r>
                  <a:rPr lang="zh-CN" altLang="en-US" dirty="0">
                    <a:latin typeface="Times New Roman" panose="02020603050405020304" pitchFamily="18" charset="0"/>
                    <a:cs typeface="Times New Roman" panose="02020603050405020304" pitchFamily="18" charset="0"/>
                  </a:rPr>
                  <a:t>和</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𝑐</m:t>
                        </m:r>
                      </m:e>
                      <m:sub>
                        <m:r>
                          <a:rPr lang="zh-CN" altLang="en-US">
                            <a:latin typeface="Cambria Math" panose="02040503050406030204" pitchFamily="18" charset="0"/>
                          </a:rPr>
                          <m:t>1</m:t>
                        </m:r>
                      </m:sub>
                    </m:sSub>
                  </m:oMath>
                </a14:m>
                <a:r>
                  <a:rPr lang="zh-CN" altLang="en-US" dirty="0">
                    <a:latin typeface="Times New Roman" panose="02020603050405020304" pitchFamily="18" charset="0"/>
                    <a:cs typeface="Times New Roman" panose="02020603050405020304" pitchFamily="18" charset="0"/>
                  </a:rPr>
                  <a:t>，输出是未知量</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的值。</a:t>
                </a:r>
              </a:p>
            </p:txBody>
          </p:sp>
        </mc:Choice>
        <mc:Fallback xmlns="">
          <p:sp>
            <p:nvSpPr>
              <p:cNvPr id="12" name="矩形 11"/>
              <p:cNvSpPr>
                <a:spLocks noRot="1" noChangeAspect="1" noMove="1" noResize="1" noEditPoints="1" noAdjustHandles="1" noChangeArrowheads="1" noChangeShapeType="1" noTextEdit="1"/>
              </p:cNvSpPr>
              <p:nvPr/>
            </p:nvSpPr>
            <p:spPr>
              <a:xfrm>
                <a:off x="1250125" y="2639284"/>
                <a:ext cx="9603922" cy="2120709"/>
              </a:xfrm>
              <a:prstGeom prst="rect">
                <a:avLst/>
              </a:prstGeom>
              <a:blipFill>
                <a:blip r:embed="rId3"/>
                <a:stretch>
                  <a:fillRect l="-508" r="-254" b="-3736"/>
                </a:stretch>
              </a:blipFill>
            </p:spPr>
            <p:txBody>
              <a:bodyPr/>
              <a:lstStyle/>
              <a:p>
                <a:r>
                  <a:rPr lang="zh-CN" altLang="en-US">
                    <a:noFill/>
                  </a:rPr>
                  <a:t> </a:t>
                </a:r>
              </a:p>
            </p:txBody>
          </p:sp>
        </mc:Fallback>
      </mc:AlternateContent>
      <p:sp>
        <p:nvSpPr>
          <p:cNvPr id="9" name="矩形 8"/>
          <p:cNvSpPr/>
          <p:nvPr/>
        </p:nvSpPr>
        <p:spPr>
          <a:xfrm>
            <a:off x="1250124" y="4943200"/>
            <a:ext cx="9746425" cy="961097"/>
          </a:xfrm>
          <a:prstGeom prst="rect">
            <a:avLst/>
          </a:prstGeom>
        </p:spPr>
        <p:txBody>
          <a:bodyPr wrap="square">
            <a:spAutoFit/>
          </a:bodyPr>
          <a:lstStyle/>
          <a:p>
            <a:pPr>
              <a:lnSpc>
                <a:spcPct val="150000"/>
              </a:lnSpc>
            </a:pPr>
            <a:r>
              <a:rPr lang="en-US" altLang="zh-CN" sz="2000" b="1" dirty="0">
                <a:solidFill>
                  <a:srgbClr val="124ACD"/>
                </a:solidFill>
                <a:latin typeface="Times New Roman" panose="02020603050405020304" pitchFamily="18" charset="0"/>
                <a:cs typeface="Times New Roman" panose="02020603050405020304" pitchFamily="18" charset="0"/>
              </a:rPr>
              <a:t>【</a:t>
            </a:r>
            <a:r>
              <a:rPr lang="zh-CN" altLang="en-US" sz="2000" b="1" dirty="0">
                <a:solidFill>
                  <a:srgbClr val="124ACD"/>
                </a:solidFill>
                <a:latin typeface="Times New Roman" panose="02020603050405020304" pitchFamily="18" charset="0"/>
                <a:cs typeface="Times New Roman" panose="02020603050405020304" pitchFamily="18" charset="0"/>
              </a:rPr>
              <a:t>解题思路</a:t>
            </a:r>
            <a:r>
              <a:rPr lang="en-US" altLang="zh-CN" sz="2000" b="1" dirty="0">
                <a:solidFill>
                  <a:srgbClr val="124ACD"/>
                </a:solidFill>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将方程组中两个等式的</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项系数变为相等，这样两个方程组相减就消掉</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项系数，只留下</a:t>
            </a:r>
            <a:r>
              <a:rPr lang="en-US" altLang="zh-CN" sz="2000" dirty="0">
                <a:latin typeface="Times New Roman" panose="02020603050405020304" pitchFamily="18" charset="0"/>
                <a:cs typeface="Times New Roman" panose="02020603050405020304" pitchFamily="18" charset="0"/>
              </a:rPr>
              <a:t>y</a:t>
            </a:r>
            <a:r>
              <a:rPr lang="zh-CN" altLang="en-US" sz="2000" dirty="0">
                <a:latin typeface="Times New Roman" panose="02020603050405020304" pitchFamily="18" charset="0"/>
                <a:cs typeface="Times New Roman" panose="02020603050405020304" pitchFamily="18" charset="0"/>
              </a:rPr>
              <a:t>项系数，如此就能轻易算出</a:t>
            </a:r>
            <a:r>
              <a:rPr lang="en-US" altLang="zh-CN" sz="2000" dirty="0">
                <a:latin typeface="Times New Roman" panose="02020603050405020304" pitchFamily="18" charset="0"/>
                <a:cs typeface="Times New Roman" panose="02020603050405020304" pitchFamily="18" charset="0"/>
              </a:rPr>
              <a:t>y</a:t>
            </a:r>
            <a:r>
              <a:rPr lang="zh-CN" altLang="en-US" sz="2000" dirty="0">
                <a:latin typeface="Times New Roman" panose="02020603050405020304" pitchFamily="18" charset="0"/>
                <a:cs typeface="Times New Roman" panose="02020603050405020304" pitchFamily="18" charset="0"/>
              </a:rPr>
              <a:t>的值。</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12" grpId="0"/>
      <p:bldP spid="9"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t>1.3.3 </a:t>
            </a:r>
            <a:r>
              <a:rPr lang="zh-CN" altLang="en-US" dirty="0"/>
              <a:t>常用算术运算符</a:t>
            </a:r>
          </a:p>
        </p:txBody>
      </p:sp>
      <p:sp>
        <p:nvSpPr>
          <p:cNvPr id="10" name="文本框 39"/>
          <p:cNvSpPr txBox="1">
            <a:spLocks noChangeArrowheads="1"/>
          </p:cNvSpPr>
          <p:nvPr/>
        </p:nvSpPr>
        <p:spPr bwMode="auto">
          <a:xfrm>
            <a:off x="2371106" y="2817572"/>
            <a:ext cx="6789471" cy="3675301"/>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noAutofit/>
          </a:bodyPr>
          <a:lstStyle/>
          <a:p>
            <a:pPr indent="133985" algn="just">
              <a:lnSpc>
                <a:spcPct val="150000"/>
              </a:lnSpc>
              <a:spcAft>
                <a:spcPts val="0"/>
              </a:spcAft>
            </a:pPr>
            <a:r>
              <a:rPr 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程序：求二维线性方程组示例</a:t>
            </a:r>
            <a:r>
              <a:rPr lang="en-US" sz="16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1&gt;</a:t>
            </a:r>
            <a:endParaRPr lang="zh-CN" altLang="en-US" sz="16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a0 = 2;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b0</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 1;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c0</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 4</a:t>
            </a:r>
            <a:endParaRPr lang="zh-CN" alt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a1</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 3;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b1</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 -2;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c1</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 -1     </a:t>
            </a:r>
          </a:p>
          <a:p>
            <a:pPr indent="133350" algn="just">
              <a:lnSpc>
                <a:spcPct val="150000"/>
              </a:lnSpc>
              <a:spcAft>
                <a:spcPts val="0"/>
              </a:spcAft>
            </a:pP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a2</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 a0 *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a1</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b2</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b0</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a1;c2</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c0</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a1</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a3</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a1</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 a0;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b3</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b1</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a0;c3</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c1</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 a0  </a:t>
            </a:r>
            <a:endParaRPr lang="zh-CN" alt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a =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a2</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a3</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b =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b2</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b3</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c =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c2</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c3</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改进的</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条件语句会加在此处</a:t>
            </a:r>
          </a:p>
          <a:p>
            <a:pPr indent="133350" algn="just">
              <a:lnSpc>
                <a:spcPct val="150000"/>
              </a:lnSpc>
              <a:spcAft>
                <a:spcPts val="0"/>
              </a:spcAft>
            </a:pP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y = c / b</a:t>
            </a:r>
            <a:endParaRPr lang="zh-CN" alt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x =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c0</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b0</a:t>
            </a: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 * y)/</a:t>
            </a:r>
            <a:r>
              <a:rPr lang="en-US" sz="1600" kern="100" dirty="0" err="1">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a0</a:t>
            </a:r>
            <a:endParaRPr lang="zh-CN" alt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print("x =",x, "  y =",y)</a:t>
            </a:r>
          </a:p>
          <a:p>
            <a:pPr indent="133350" algn="just">
              <a:lnSpc>
                <a:spcPct val="150000"/>
              </a:lnSpc>
              <a:spcAft>
                <a:spcPts val="0"/>
              </a:spcAft>
            </a:pPr>
            <a:endParaRPr lang="zh-CN" altLang="en-US" sz="1400" kern="1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953242" y="926593"/>
            <a:ext cx="10102685" cy="1884427"/>
          </a:xfrm>
          <a:prstGeom prst="rect">
            <a:avLst/>
          </a:prstGeom>
        </p:spPr>
        <p:txBody>
          <a:bodyPr wrap="square">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        例如方程组为</a:t>
            </a:r>
            <a:r>
              <a:rPr lang="en-US" altLang="zh-CN" sz="2000" dirty="0">
                <a:latin typeface="Times New Roman" panose="02020603050405020304" pitchFamily="18" charset="0"/>
                <a:cs typeface="Times New Roman" panose="02020603050405020304" pitchFamily="18" charset="0"/>
              </a:rPr>
              <a:t>2x+y=4</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3x-2y=-1</a:t>
            </a:r>
            <a:r>
              <a:rPr lang="zh-CN" altLang="en-US" sz="2000" dirty="0">
                <a:latin typeface="Times New Roman" panose="02020603050405020304" pitchFamily="18" charset="0"/>
                <a:cs typeface="Times New Roman" panose="02020603050405020304" pitchFamily="18" charset="0"/>
              </a:rPr>
              <a:t>。让两方程</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项系数相等的一个简单方式是将第一个方程式的所有系数乘以</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，同时将第二个方程的所有系数乘以</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，两个方程式就变为：</a:t>
            </a:r>
            <a:r>
              <a:rPr lang="en-US" altLang="zh-CN" sz="2000" dirty="0">
                <a:latin typeface="Times New Roman" panose="02020603050405020304" pitchFamily="18" charset="0"/>
                <a:cs typeface="Times New Roman" panose="02020603050405020304" pitchFamily="18" charset="0"/>
              </a:rPr>
              <a:t>6x+3y=12</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6x-4y=-2</a:t>
            </a:r>
            <a:r>
              <a:rPr lang="zh-CN" altLang="en-US" sz="2000" dirty="0">
                <a:latin typeface="Times New Roman" panose="02020603050405020304" pitchFamily="18" charset="0"/>
                <a:cs typeface="Times New Roman" panose="02020603050405020304" pitchFamily="18" charset="0"/>
              </a:rPr>
              <a:t>，两式相减消去</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项后得到</a:t>
            </a:r>
            <a:r>
              <a:rPr lang="en-US" altLang="zh-CN" sz="2000" dirty="0">
                <a:latin typeface="Times New Roman" panose="02020603050405020304" pitchFamily="18" charset="0"/>
                <a:cs typeface="Times New Roman" panose="02020603050405020304" pitchFamily="18" charset="0"/>
              </a:rPr>
              <a:t>7y=14</a:t>
            </a:r>
            <a:r>
              <a:rPr lang="zh-CN" altLang="en-US" sz="2000" dirty="0">
                <a:latin typeface="Times New Roman" panose="02020603050405020304" pitchFamily="18" charset="0"/>
                <a:cs typeface="Times New Roman" panose="02020603050405020304" pitchFamily="18" charset="0"/>
              </a:rPr>
              <a:t>，所以</a:t>
            </a:r>
            <a:r>
              <a:rPr lang="en-US" altLang="zh-CN" sz="2000" dirty="0">
                <a:latin typeface="Times New Roman" panose="02020603050405020304" pitchFamily="18" charset="0"/>
                <a:cs typeface="Times New Roman" panose="02020603050405020304" pitchFamily="18" charset="0"/>
              </a:rPr>
              <a:t>y=2</a:t>
            </a:r>
            <a:r>
              <a:rPr lang="zh-CN" altLang="en-US" sz="2000" dirty="0">
                <a:latin typeface="Times New Roman" panose="02020603050405020304" pitchFamily="18" charset="0"/>
                <a:cs typeface="Times New Roman" panose="02020603050405020304" pitchFamily="18" charset="0"/>
              </a:rPr>
              <a:t>。将</a:t>
            </a:r>
            <a:r>
              <a:rPr lang="en-US" altLang="zh-CN" sz="2000" dirty="0">
                <a:latin typeface="Times New Roman" panose="02020603050405020304" pitchFamily="18" charset="0"/>
                <a:cs typeface="Times New Roman" panose="02020603050405020304" pitchFamily="18" charset="0"/>
              </a:rPr>
              <a:t>y</a:t>
            </a:r>
            <a:r>
              <a:rPr lang="zh-CN" altLang="en-US" sz="2000" dirty="0">
                <a:latin typeface="Times New Roman" panose="02020603050405020304" pitchFamily="18" charset="0"/>
                <a:cs typeface="Times New Roman" panose="02020603050405020304" pitchFamily="18" charset="0"/>
              </a:rPr>
              <a:t>的值代入第一个方程式就能算出</a:t>
            </a:r>
            <a:r>
              <a:rPr lang="en-US" altLang="zh-CN" sz="2000" dirty="0">
                <a:latin typeface="Times New Roman" panose="02020603050405020304" pitchFamily="18" charset="0"/>
                <a:cs typeface="Times New Roman" panose="02020603050405020304" pitchFamily="18" charset="0"/>
              </a:rPr>
              <a:t>x=1</a:t>
            </a:r>
            <a:r>
              <a:rPr lang="zh-CN" altLang="en-US" sz="2000" dirty="0">
                <a:latin typeface="Times New Roman" panose="02020603050405020304" pitchFamily="18" charset="0"/>
                <a:cs typeface="Times New Roman" panose="02020603050405020304" pitchFamily="18" charset="0"/>
              </a:rPr>
              <a:t>。程序如下所示：</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9254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t>1.3.3 </a:t>
            </a:r>
            <a:r>
              <a:rPr lang="zh-CN" altLang="en-US" dirty="0"/>
              <a:t>常用算术运算符</a:t>
            </a:r>
          </a:p>
        </p:txBody>
      </p:sp>
      <p:sp>
        <p:nvSpPr>
          <p:cNvPr id="7" name="文本框 6"/>
          <p:cNvSpPr txBox="1"/>
          <p:nvPr/>
        </p:nvSpPr>
        <p:spPr>
          <a:xfrm>
            <a:off x="1345128" y="1056059"/>
            <a:ext cx="7886700" cy="400110"/>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这个短短几行的程序就解决了求二维线性方程组的问题吗？ </a:t>
            </a:r>
            <a:endParaRPr lang="en-US" altLang="zh-CN" sz="2000" dirty="0">
              <a:latin typeface="Times New Roman" panose="02020603050405020304" pitchFamily="18" charset="0"/>
              <a:cs typeface="Times New Roman" panose="02020603050405020304" pitchFamily="18" charset="0"/>
            </a:endParaRPr>
          </a:p>
        </p:txBody>
      </p:sp>
      <p:sp>
        <p:nvSpPr>
          <p:cNvPr id="9" name="流程图: 可选过程 8"/>
          <p:cNvSpPr>
            <a:spLocks noChangeArrowheads="1"/>
          </p:cNvSpPr>
          <p:nvPr/>
        </p:nvSpPr>
        <p:spPr bwMode="auto">
          <a:xfrm>
            <a:off x="1713263" y="1552019"/>
            <a:ext cx="9366415" cy="1933511"/>
          </a:xfrm>
          <a:prstGeom prst="flowChartAlternateProcess">
            <a:avLst/>
          </a:prstGeom>
          <a:solidFill>
            <a:srgbClr val="CDDBFB"/>
          </a:solidFill>
          <a:ln w="12700">
            <a:solidFill>
              <a:srgbClr val="8BACF5"/>
            </a:solidFill>
            <a:miter lim="800000"/>
          </a:ln>
        </p:spPr>
        <p:txBody>
          <a:bodyPr rot="0" vert="horz" wrap="square" lIns="91440" tIns="45720" rIns="91440" bIns="45720" anchor="t" anchorCtr="0" upright="1">
            <a:noAutofit/>
          </a:bodyPr>
          <a:lstStyle/>
          <a:p>
            <a:pPr algn="just">
              <a:lnSpc>
                <a:spcPct val="150000"/>
              </a:lnSpc>
              <a:spcAft>
                <a:spcPts val="0"/>
              </a:spcAft>
            </a:pPr>
            <a:r>
              <a:rPr lang="zh-CN" b="1" kern="100" dirty="0">
                <a:effectLst/>
                <a:latin typeface="Calibri" panose="020F05020202040A0204" pitchFamily="34" charset="0"/>
                <a:ea typeface="宋体" panose="02010600030101010101" pitchFamily="2" charset="-122"/>
                <a:cs typeface="Times New Roman" panose="02020603050405020304" pitchFamily="18" charset="0"/>
              </a:rPr>
              <a:t>兰兰：</a:t>
            </a:r>
            <a:r>
              <a:rPr lang="zh-CN" kern="100" dirty="0">
                <a:effectLst/>
                <a:latin typeface="Calibri" panose="020F05020202040A0204" pitchFamily="34" charset="0"/>
                <a:ea typeface="楷体" panose="02010609060101010101" pitchFamily="49" charset="-122"/>
                <a:cs typeface="Times New Roman" panose="02020603050405020304" pitchFamily="18" charset="0"/>
              </a:rPr>
              <a:t>沙老师，我试了好几组输入，结果都是对的，所以这个程序是对的。</a:t>
            </a:r>
            <a:r>
              <a:rPr lang="zh-CN" kern="100" dirty="0">
                <a:effectLst/>
                <a:latin typeface="Calibri" panose="020F05020202040A0204" pitchFamily="34" charset="0"/>
                <a:ea typeface="宋体" panose="02010600030101010101" pitchFamily="2" charset="-122"/>
                <a:cs typeface="Times New Roman" panose="02020603050405020304" pitchFamily="18" charset="0"/>
              </a:rPr>
              <a:t> </a:t>
            </a:r>
          </a:p>
          <a:p>
            <a:pPr algn="just">
              <a:lnSpc>
                <a:spcPct val="150000"/>
              </a:lnSpc>
              <a:spcAft>
                <a:spcPts val="0"/>
              </a:spcAft>
            </a:pPr>
            <a:r>
              <a:rPr lang="zh-CN" b="1" kern="100" dirty="0">
                <a:effectLst/>
                <a:latin typeface="Calibri" panose="020F05020202040A0204" pitchFamily="34" charset="0"/>
                <a:ea typeface="宋体" panose="02010600030101010101" pitchFamily="2" charset="-122"/>
                <a:cs typeface="Times New Roman" panose="02020603050405020304" pitchFamily="18" charset="0"/>
              </a:rPr>
              <a:t>沙老师：</a:t>
            </a:r>
            <a:r>
              <a:rPr lang="zh-CN" kern="100" dirty="0">
                <a:effectLst/>
                <a:latin typeface="Calibri" panose="020F05020202040A0204" pitchFamily="34" charset="0"/>
                <a:ea typeface="楷体" panose="02010609060101010101" pitchFamily="49" charset="-122"/>
                <a:cs typeface="Times New Roman" panose="02020603050405020304" pitchFamily="18" charset="0"/>
              </a:rPr>
              <a:t>错！这是不对的！沙老师要提醒各位读者，检验一个程序的对与错不能简单的凭借多次输入输出来判断，因为有些输入总会没有考虑到，就算你试了</a:t>
            </a:r>
            <a:r>
              <a:rPr lang="en-US" kern="100" dirty="0">
                <a:effectLst/>
                <a:latin typeface="Calibri" panose="020F05020202040A0204" pitchFamily="34" charset="0"/>
                <a:ea typeface="楷体" panose="02010609060101010101" pitchFamily="49" charset="-122"/>
                <a:cs typeface="Times New Roman" panose="02020603050405020304" pitchFamily="18" charset="0"/>
              </a:rPr>
              <a:t>1000</a:t>
            </a:r>
            <a:r>
              <a:rPr lang="zh-CN" kern="100" dirty="0">
                <a:effectLst/>
                <a:latin typeface="Calibri" panose="020F05020202040A0204" pitchFamily="34" charset="0"/>
                <a:ea typeface="楷体" panose="02010609060101010101" pitchFamily="49" charset="-122"/>
                <a:cs typeface="Times New Roman" panose="02020603050405020304" pitchFamily="18" charset="0"/>
              </a:rPr>
              <a:t>个输入都是对的，但可能第</a:t>
            </a:r>
            <a:r>
              <a:rPr lang="en-US" kern="100" dirty="0">
                <a:effectLst/>
                <a:latin typeface="Calibri" panose="020F05020202040A0204" pitchFamily="34" charset="0"/>
                <a:ea typeface="楷体" panose="02010609060101010101" pitchFamily="49" charset="-122"/>
                <a:cs typeface="Times New Roman" panose="02020603050405020304" pitchFamily="18" charset="0"/>
              </a:rPr>
              <a:t>1001</a:t>
            </a:r>
            <a:r>
              <a:rPr lang="zh-CN" kern="100" dirty="0">
                <a:effectLst/>
                <a:latin typeface="Calibri" panose="020F05020202040A0204" pitchFamily="34" charset="0"/>
                <a:ea typeface="楷体" panose="02010609060101010101" pitchFamily="49" charset="-122"/>
                <a:cs typeface="Times New Roman" panose="02020603050405020304" pitchFamily="18" charset="0"/>
              </a:rPr>
              <a:t>个输入就是错的。</a:t>
            </a:r>
            <a:endParaRPr lang="zh-CN" kern="100" dirty="0">
              <a:effectLst/>
              <a:latin typeface="Calibri" panose="020F05020202040A0204" pitchFamily="34" charset="0"/>
              <a:ea typeface="宋体" panose="02010600030101010101" pitchFamily="2" charset="-122"/>
              <a:cs typeface="Times New Roman" panose="02020603050405020304" pitchFamily="18" charset="0"/>
            </a:endParaRPr>
          </a:p>
        </p:txBody>
      </p:sp>
      <p:sp>
        <p:nvSpPr>
          <p:cNvPr id="8" name="文本框 7"/>
          <p:cNvSpPr txBox="1"/>
          <p:nvPr/>
        </p:nvSpPr>
        <p:spPr>
          <a:xfrm>
            <a:off x="1214500" y="3594706"/>
            <a:ext cx="10363942" cy="2807756"/>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对于方程组，在数学上有一个很形象的表示工具</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直角坐标系。我们可以在直角坐标系中分别用两条直线表示两个等式，那么，方程组的解就是两条直线的交点。</a:t>
            </a: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在平面中，两条直线的位置关系有三种（相交、重合以及平行），所以相对应的方程组的解就应该有三种情况，相交表示有一个解，重合表示有无数个解，平行则表示无解。</a:t>
            </a: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由此可见，上述程序只完成了一种情况的求法，就是它默认了二维线性方程组是有唯一解的。</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t>1.3.3 </a:t>
            </a:r>
            <a:r>
              <a:rPr lang="zh-CN" altLang="en-US" dirty="0"/>
              <a:t>常用算术运算符</a:t>
            </a:r>
          </a:p>
        </p:txBody>
      </p:sp>
      <p:sp>
        <p:nvSpPr>
          <p:cNvPr id="7" name="文本框 6"/>
          <p:cNvSpPr txBox="1"/>
          <p:nvPr/>
        </p:nvSpPr>
        <p:spPr>
          <a:xfrm>
            <a:off x="870115" y="977389"/>
            <a:ext cx="7686294" cy="400110"/>
          </a:xfrm>
          <a:prstGeom prst="rect">
            <a:avLst/>
          </a:prstGeom>
          <a:noFill/>
        </p:spPr>
        <p:txBody>
          <a:bodyPr wrap="square" rtlCol="0">
            <a:spAutoFit/>
          </a:bodyPr>
          <a:lstStyle/>
          <a:p>
            <a:r>
              <a:rPr lang="en-US" altLang="zh-CN" sz="2000" b="1" dirty="0">
                <a:solidFill>
                  <a:srgbClr val="124ACD"/>
                </a:solidFill>
                <a:latin typeface="Times New Roman" panose="02020603050405020304" pitchFamily="18" charset="0"/>
                <a:cs typeface="Times New Roman" panose="02020603050405020304" pitchFamily="18" charset="0"/>
              </a:rPr>
              <a:t>【</a:t>
            </a:r>
            <a:r>
              <a:rPr lang="zh-CN" altLang="en-US" sz="2000" b="1" dirty="0">
                <a:solidFill>
                  <a:srgbClr val="124ACD"/>
                </a:solidFill>
                <a:latin typeface="Times New Roman" panose="02020603050405020304" pitchFamily="18" charset="0"/>
                <a:cs typeface="Times New Roman" panose="02020603050405020304" pitchFamily="18" charset="0"/>
              </a:rPr>
              <a:t>解法二</a:t>
            </a:r>
            <a:r>
              <a:rPr lang="en-US" altLang="zh-CN" sz="2000" b="1" dirty="0">
                <a:solidFill>
                  <a:srgbClr val="124ACD"/>
                </a:solidFill>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引用</a:t>
            </a:r>
            <a:r>
              <a:rPr lang="en-US" altLang="zh-CN" sz="2000" dirty="0">
                <a:latin typeface="Times New Roman" panose="02020603050405020304" pitchFamily="18" charset="0"/>
                <a:cs typeface="Times New Roman" panose="02020603050405020304" pitchFamily="18" charset="0"/>
              </a:rPr>
              <a:t>if</a:t>
            </a:r>
            <a:r>
              <a:rPr lang="zh-CN" altLang="en-US" sz="2000" dirty="0">
                <a:latin typeface="Times New Roman" panose="02020603050405020304" pitchFamily="18" charset="0"/>
                <a:cs typeface="Times New Roman" panose="02020603050405020304" pitchFamily="18" charset="0"/>
              </a:rPr>
              <a:t>语句来分情况讨论方程组的解。</a:t>
            </a:r>
            <a:endParaRPr lang="en-US" altLang="zh-CN" sz="2000" dirty="0">
              <a:latin typeface="Times New Roman" panose="02020603050405020304" pitchFamily="18" charset="0"/>
              <a:cs typeface="Times New Roman" panose="02020603050405020304" pitchFamily="18" charset="0"/>
            </a:endParaRPr>
          </a:p>
        </p:txBody>
      </p:sp>
      <p:sp>
        <p:nvSpPr>
          <p:cNvPr id="6" name="矩形 5"/>
          <p:cNvSpPr/>
          <p:nvPr/>
        </p:nvSpPr>
        <p:spPr>
          <a:xfrm>
            <a:off x="1067282" y="5247938"/>
            <a:ext cx="9893643" cy="961097"/>
          </a:xfrm>
          <a:prstGeom prst="rect">
            <a:avLst/>
          </a:prstGeom>
        </p:spPr>
        <p:txBody>
          <a:bodyPr wrap="square">
            <a:spAutoFit/>
          </a:bodyPr>
          <a:lstStyle/>
          <a:p>
            <a:pPr marL="342900" indent="-342900">
              <a:lnSpc>
                <a:spcPct val="150000"/>
              </a:lnSpc>
              <a:buClr>
                <a:srgbClr val="FF0000"/>
              </a:buClr>
              <a:buFont typeface="Arial" panose="020B0604020202020204" pitchFamily="34" charset="0"/>
              <a:buChar char="•"/>
            </a:pPr>
            <a:r>
              <a:rPr lang="zh-CN" altLang="zh-CN" sz="2000" dirty="0">
                <a:latin typeface="Times New Roman" panose="02020603050405020304" pitchFamily="18" charset="0"/>
                <a:cs typeface="Times New Roman" panose="02020603050405020304" pitchFamily="18" charset="0"/>
              </a:rPr>
              <a:t>还有一个关键的问题没有考虑，</a:t>
            </a:r>
            <a:r>
              <a:rPr lang="zh-CN" altLang="en-US" sz="2000" dirty="0">
                <a:latin typeface="Times New Roman" panose="02020603050405020304" pitchFamily="18" charset="0"/>
                <a:cs typeface="Times New Roman" panose="02020603050405020304" pitchFamily="18" charset="0"/>
              </a:rPr>
              <a:t>就是方程组的系数为零时可能需要对计算做特别处理，</a:t>
            </a:r>
            <a:r>
              <a:rPr lang="zh-CN" altLang="zh-CN" sz="2000" dirty="0">
                <a:latin typeface="Times New Roman" panose="02020603050405020304" pitchFamily="18" charset="0"/>
                <a:cs typeface="Times New Roman" panose="02020603050405020304" pitchFamily="18" charset="0"/>
              </a:rPr>
              <a:t>比如</a:t>
            </a:r>
            <a:r>
              <a:rPr lang="en-US" altLang="zh-CN" sz="2000" dirty="0">
                <a:latin typeface="Times New Roman" panose="02020603050405020304" pitchFamily="18" charset="0"/>
                <a:cs typeface="Times New Roman" panose="02020603050405020304" pitchFamily="18" charset="0"/>
              </a:rPr>
              <a:t>a</a:t>
            </a:r>
            <a:r>
              <a:rPr lang="en-US" altLang="zh-CN" sz="2000" baseline="-25000" dirty="0">
                <a:latin typeface="Times New Roman" panose="02020603050405020304" pitchFamily="18" charset="0"/>
                <a:cs typeface="Times New Roman" panose="02020603050405020304" pitchFamily="18" charset="0"/>
              </a:rPr>
              <a:t>0</a:t>
            </a:r>
            <a:r>
              <a:rPr lang="zh-CN" altLang="zh-CN" sz="2000" dirty="0">
                <a:latin typeface="Times New Roman" panose="02020603050405020304" pitchFamily="18" charset="0"/>
                <a:cs typeface="Times New Roman" panose="02020603050405020304" pitchFamily="18" charset="0"/>
              </a:rPr>
              <a:t>值为</a:t>
            </a:r>
            <a:r>
              <a:rPr lang="en-US" altLang="zh-CN" sz="2000" dirty="0">
                <a:latin typeface="Times New Roman" panose="02020603050405020304" pitchFamily="18" charset="0"/>
                <a:cs typeface="Times New Roman" panose="02020603050405020304" pitchFamily="18" charset="0"/>
              </a:rPr>
              <a:t>0</a:t>
            </a:r>
            <a:r>
              <a:rPr lang="zh-CN" altLang="zh-CN" sz="2000" dirty="0">
                <a:latin typeface="Times New Roman" panose="02020603050405020304" pitchFamily="18" charset="0"/>
                <a:cs typeface="Times New Roman" panose="02020603050405020304" pitchFamily="18" charset="0"/>
              </a:rPr>
              <a:t>时，</a:t>
            </a:r>
            <a:r>
              <a:rPr lang="zh-CN" altLang="en-US" sz="2000" dirty="0">
                <a:latin typeface="Times New Roman" panose="02020603050405020304" pitchFamily="18" charset="0"/>
                <a:cs typeface="Times New Roman" panose="02020603050405020304" pitchFamily="18" charset="0"/>
              </a:rPr>
              <a:t>那么</a:t>
            </a:r>
            <a:r>
              <a:rPr lang="zh-CN" altLang="zh-CN" sz="2000" dirty="0">
                <a:latin typeface="Times New Roman" panose="02020603050405020304" pitchFamily="18" charset="0"/>
                <a:cs typeface="Times New Roman" panose="02020603050405020304" pitchFamily="18" charset="0"/>
              </a:rPr>
              <a:t>求</a:t>
            </a:r>
            <a:r>
              <a:rPr lang="en-US" altLang="zh-CN" sz="2000" dirty="0">
                <a:latin typeface="Times New Roman" panose="02020603050405020304" pitchFamily="18" charset="0"/>
                <a:cs typeface="Times New Roman" panose="02020603050405020304" pitchFamily="18" charset="0"/>
              </a:rPr>
              <a:t>x</a:t>
            </a:r>
            <a:r>
              <a:rPr lang="zh-CN" altLang="zh-CN" sz="2000" dirty="0">
                <a:latin typeface="Times New Roman" panose="02020603050405020304" pitchFamily="18" charset="0"/>
                <a:cs typeface="Times New Roman" panose="02020603050405020304" pitchFamily="18" charset="0"/>
              </a:rPr>
              <a:t>的值时就进行了除以</a:t>
            </a:r>
            <a:r>
              <a:rPr lang="en-US" altLang="zh-CN" sz="2000" dirty="0">
                <a:latin typeface="Times New Roman" panose="02020603050405020304" pitchFamily="18" charset="0"/>
                <a:cs typeface="Times New Roman" panose="02020603050405020304" pitchFamily="18" charset="0"/>
              </a:rPr>
              <a:t>0 </a:t>
            </a:r>
            <a:r>
              <a:rPr lang="zh-CN" altLang="zh-CN" sz="2000" dirty="0">
                <a:latin typeface="Times New Roman" panose="02020603050405020304" pitchFamily="18" charset="0"/>
                <a:cs typeface="Times New Roman" panose="02020603050405020304" pitchFamily="18" charset="0"/>
              </a:rPr>
              <a:t>的操作</a:t>
            </a:r>
            <a:r>
              <a:rPr lang="zh-CN" altLang="en-US" sz="2000" dirty="0">
                <a:latin typeface="Times New Roman" panose="02020603050405020304" pitchFamily="18" charset="0"/>
                <a:cs typeface="Times New Roman" panose="02020603050405020304" pitchFamily="18" charset="0"/>
              </a:rPr>
              <a:t>，因此程序运行时会报错</a:t>
            </a:r>
            <a:r>
              <a:rPr lang="zh-CN" altLang="zh-CN" sz="2000" dirty="0">
                <a:latin typeface="Times New Roman" panose="02020603050405020304" pitchFamily="18" charset="0"/>
                <a:cs typeface="Times New Roman" panose="02020603050405020304" pitchFamily="18" charset="0"/>
              </a:rPr>
              <a:t>。</a:t>
            </a:r>
          </a:p>
        </p:txBody>
      </p:sp>
      <p:sp>
        <p:nvSpPr>
          <p:cNvPr id="8" name="文本框 34"/>
          <p:cNvSpPr txBox="1">
            <a:spLocks noChangeArrowheads="1"/>
          </p:cNvSpPr>
          <p:nvPr/>
        </p:nvSpPr>
        <p:spPr bwMode="auto">
          <a:xfrm>
            <a:off x="2152650" y="1377499"/>
            <a:ext cx="7686294" cy="3870439"/>
          </a:xfrm>
          <a:prstGeom prst="rect">
            <a:avLst/>
          </a:prstGeom>
          <a:solidFill>
            <a:schemeClr val="bg1">
              <a:lumMod val="95000"/>
            </a:schemeClr>
          </a:solidFill>
          <a:ln w="9525">
            <a:solidFill>
              <a:srgbClr val="FFC000"/>
            </a:solidFill>
            <a:miter lim="800000"/>
          </a:ln>
        </p:spPr>
        <p:txBody>
          <a:bodyPr rot="0" vert="horz" wrap="square" lIns="91440" tIns="45720" rIns="91440" bIns="45720" anchor="t" anchorCtr="0" upright="1">
            <a:noAutofit/>
          </a:bodyPr>
          <a:lstStyle/>
          <a:p>
            <a:pPr indent="133985" algn="just">
              <a:lnSpc>
                <a:spcPct val="150000"/>
              </a:lnSpc>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程序：求二维线性方程组例子</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2&gt;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前面程序省略不写，可以参考前例</a:t>
            </a:r>
          </a:p>
          <a:p>
            <a:pPr indent="133350" algn="just">
              <a:lnSpc>
                <a:spcPct val="15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((b == 0) and (c == 0)):</a:t>
            </a:r>
            <a:r>
              <a:rPr lang="en-US" sz="1600" u="sng" kern="100" dirty="0">
                <a:solidFill>
                  <a:srgbClr val="008080"/>
                </a:solidFill>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条件成立时的操作</a:t>
            </a:r>
          </a:p>
          <a:p>
            <a:pPr indent="133350" algn="just">
              <a:lnSpc>
                <a:spcPct val="15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print("Infinite Solution!")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elif (b == 0): #if</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条件不成立，但是</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else if</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条件成立时的操作</a:t>
            </a:r>
            <a:endPar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print(“No Solution!”)  //b*y=c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else: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上述条件都不成立时的操作</a:t>
            </a:r>
          </a:p>
          <a:p>
            <a:pPr indent="133350" algn="just">
              <a:lnSpc>
                <a:spcPct val="15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y = c / b</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x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c0</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b0</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y)/</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a0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lnSpc>
                <a:spcPct val="150000"/>
              </a:lnSpc>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print("x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5f</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y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5f</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x,y</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50000"/>
              </a:lnSpc>
              <a:spcAft>
                <a:spcPts val="0"/>
              </a:spcAft>
            </a:pPr>
            <a:r>
              <a:rPr lang="en-US" sz="105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05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t>1.3.3 </a:t>
            </a:r>
            <a:r>
              <a:rPr lang="zh-CN" altLang="en-US" dirty="0"/>
              <a:t>常用算术运算符</a:t>
            </a:r>
          </a:p>
        </p:txBody>
      </p:sp>
      <p:sp>
        <p:nvSpPr>
          <p:cNvPr id="7" name="文本框 6"/>
          <p:cNvSpPr txBox="1"/>
          <p:nvPr/>
        </p:nvSpPr>
        <p:spPr>
          <a:xfrm>
            <a:off x="1136073" y="1041040"/>
            <a:ext cx="10014857" cy="961097"/>
          </a:xfrm>
          <a:prstGeom prst="rect">
            <a:avLst/>
          </a:prstGeom>
          <a:noFill/>
        </p:spPr>
        <p:txBody>
          <a:bodyPr wrap="square" rtlCol="0">
            <a:spAutoFit/>
          </a:bodyPr>
          <a:lstStyle/>
          <a:p>
            <a:pPr>
              <a:lnSpc>
                <a:spcPct val="150000"/>
              </a:lnSpc>
            </a:pPr>
            <a:r>
              <a:rPr lang="en-US" altLang="zh-CN" sz="2000" b="1" dirty="0">
                <a:solidFill>
                  <a:srgbClr val="124ACD"/>
                </a:solidFill>
                <a:latin typeface="Times New Roman" panose="02020603050405020304" pitchFamily="18" charset="0"/>
                <a:cs typeface="Times New Roman" panose="02020603050405020304" pitchFamily="18" charset="0"/>
              </a:rPr>
              <a:t>【</a:t>
            </a:r>
            <a:r>
              <a:rPr lang="zh-CN" altLang="en-US" sz="2000" b="1" dirty="0">
                <a:solidFill>
                  <a:srgbClr val="124ACD"/>
                </a:solidFill>
                <a:latin typeface="Times New Roman" panose="02020603050405020304" pitchFamily="18" charset="0"/>
                <a:cs typeface="Times New Roman" panose="02020603050405020304" pitchFamily="18" charset="0"/>
              </a:rPr>
              <a:t>思考</a:t>
            </a:r>
            <a:r>
              <a:rPr lang="en-US" altLang="zh-CN" sz="2000" b="1" dirty="0">
                <a:solidFill>
                  <a:srgbClr val="124ACD"/>
                </a:solidFill>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如果我们不改变</a:t>
            </a:r>
            <a:r>
              <a:rPr lang="en-US" altLang="zh-CN" sz="2000" dirty="0">
                <a:latin typeface="Times New Roman" panose="02020603050405020304" pitchFamily="18" charset="0"/>
                <a:cs typeface="Times New Roman" panose="02020603050405020304" pitchFamily="18" charset="0"/>
              </a:rPr>
              <a:t>a</a:t>
            </a:r>
            <a:r>
              <a:rPr lang="en-US" altLang="zh-CN" sz="2000" baseline="-25000" dirty="0">
                <a:latin typeface="Times New Roman" panose="02020603050405020304" pitchFamily="18" charset="0"/>
                <a:cs typeface="Times New Roman" panose="02020603050405020304" pitchFamily="18" charset="0"/>
              </a:rPr>
              <a:t>0 </a:t>
            </a:r>
            <a:r>
              <a:rPr lang="zh-CN" altLang="en-US" sz="2000" dirty="0">
                <a:latin typeface="Times New Roman" panose="02020603050405020304" pitchFamily="18" charset="0"/>
                <a:cs typeface="Times New Roman" panose="02020603050405020304" pitchFamily="18" charset="0"/>
              </a:rPr>
              <a:t>，而是改变</a:t>
            </a:r>
            <a:r>
              <a:rPr lang="en-US" altLang="zh-CN" sz="2000" dirty="0">
                <a:latin typeface="Times New Roman" panose="02020603050405020304" pitchFamily="18" charset="0"/>
                <a:cs typeface="Times New Roman" panose="02020603050405020304" pitchFamily="18" charset="0"/>
              </a:rPr>
              <a:t>a</a:t>
            </a:r>
            <a:r>
              <a:rPr lang="en-US" altLang="zh-CN" sz="2000" baseline="-25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使得新系数等于</a:t>
            </a:r>
            <a:r>
              <a:rPr lang="en-US" altLang="zh-CN" sz="2000" dirty="0">
                <a:latin typeface="Times New Roman" panose="02020603050405020304" pitchFamily="18" charset="0"/>
                <a:cs typeface="Times New Roman" panose="02020603050405020304" pitchFamily="18" charset="0"/>
              </a:rPr>
              <a:t>a</a:t>
            </a:r>
            <a:r>
              <a:rPr lang="en-US" altLang="zh-CN" sz="2000" baseline="-25000" dirty="0">
                <a:latin typeface="Times New Roman" panose="02020603050405020304" pitchFamily="18" charset="0"/>
                <a:cs typeface="Times New Roman" panose="02020603050405020304" pitchFamily="18" charset="0"/>
              </a:rPr>
              <a:t>0 </a:t>
            </a:r>
            <a:r>
              <a:rPr lang="zh-CN" altLang="en-US" sz="2000" dirty="0">
                <a:latin typeface="Times New Roman" panose="02020603050405020304" pitchFamily="18" charset="0"/>
                <a:cs typeface="Times New Roman" panose="02020603050405020304" pitchFamily="18" charset="0"/>
              </a:rPr>
              <a:t>，就是第二方程式的所有系数</a:t>
            </a:r>
            <a:r>
              <a:rPr lang="en-US" altLang="zh-CN" sz="2000" dirty="0">
                <a:latin typeface="Times New Roman" panose="02020603050405020304" pitchFamily="18" charset="0"/>
                <a:cs typeface="Times New Roman" panose="02020603050405020304" pitchFamily="18" charset="0"/>
              </a:rPr>
              <a:t>/ a</a:t>
            </a:r>
            <a:r>
              <a:rPr lang="en-US" altLang="zh-CN" sz="2000" baseline="-25000" dirty="0">
                <a:latin typeface="Times New Roman" panose="02020603050405020304" pitchFamily="18" charset="0"/>
                <a:cs typeface="Times New Roman" panose="02020603050405020304" pitchFamily="18" charset="0"/>
              </a:rPr>
              <a:t>1 </a:t>
            </a:r>
            <a:r>
              <a:rPr lang="en-US" altLang="zh-CN" sz="2000" dirty="0">
                <a:latin typeface="Times New Roman" panose="02020603050405020304" pitchFamily="18" charset="0"/>
                <a:cs typeface="Times New Roman" panose="02020603050405020304" pitchFamily="18" charset="0"/>
              </a:rPr>
              <a:t>* a</a:t>
            </a:r>
            <a:r>
              <a:rPr lang="en-US" altLang="zh-CN" sz="2000" baseline="-25000" dirty="0">
                <a:latin typeface="Times New Roman" panose="02020603050405020304" pitchFamily="18" charset="0"/>
                <a:cs typeface="Times New Roman" panose="02020603050405020304" pitchFamily="18" charset="0"/>
              </a:rPr>
              <a:t>0 </a:t>
            </a:r>
            <a:r>
              <a:rPr lang="zh-CN" altLang="en-US" sz="2000" dirty="0">
                <a:latin typeface="Times New Roman" panose="02020603050405020304" pitchFamily="18" charset="0"/>
                <a:cs typeface="Times New Roman" panose="02020603050405020304" pitchFamily="18" charset="0"/>
              </a:rPr>
              <a:t>。这样做不是简单吗？ </a:t>
            </a:r>
            <a:endParaRPr lang="en-US" altLang="zh-CN" sz="2000" dirty="0">
              <a:latin typeface="Times New Roman" panose="02020603050405020304" pitchFamily="18" charset="0"/>
              <a:cs typeface="Times New Roman" panose="02020603050405020304" pitchFamily="18" charset="0"/>
            </a:endParaRPr>
          </a:p>
        </p:txBody>
      </p:sp>
      <p:grpSp>
        <p:nvGrpSpPr>
          <p:cNvPr id="3" name="组合 2"/>
          <p:cNvGrpSpPr/>
          <p:nvPr/>
        </p:nvGrpSpPr>
        <p:grpSpPr>
          <a:xfrm>
            <a:off x="1136073" y="2463801"/>
            <a:ext cx="9860478" cy="2392063"/>
            <a:chOff x="428244" y="1929783"/>
            <a:chExt cx="8512656" cy="2392063"/>
          </a:xfrm>
        </p:grpSpPr>
        <p:sp>
          <p:nvSpPr>
            <p:cNvPr id="6" name="矩形 5"/>
            <p:cNvSpPr/>
            <p:nvPr/>
          </p:nvSpPr>
          <p:spPr>
            <a:xfrm>
              <a:off x="428244" y="1929783"/>
              <a:ext cx="8348622" cy="961097"/>
            </a:xfrm>
            <a:prstGeom prst="rect">
              <a:avLst/>
            </a:prstGeom>
          </p:spPr>
          <p:txBody>
            <a:bodyPr wrap="square">
              <a:spAutoFit/>
            </a:bodyPr>
            <a:lstStyle/>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这样的做法很可能会使得系数变为不必要的浮点数，那么，答案会出现精确度的问题。</a:t>
              </a:r>
              <a:endParaRPr lang="en-US" altLang="zh-CN" sz="2000" dirty="0">
                <a:latin typeface="Times New Roman" panose="02020603050405020304" pitchFamily="18" charset="0"/>
                <a:cs typeface="Times New Roman" panose="02020603050405020304" pitchFamily="18" charset="0"/>
              </a:endParaRPr>
            </a:p>
          </p:txBody>
        </p:sp>
        <p:sp>
          <p:nvSpPr>
            <p:cNvPr id="9" name="矩形 8"/>
            <p:cNvSpPr/>
            <p:nvPr/>
          </p:nvSpPr>
          <p:spPr>
            <a:xfrm>
              <a:off x="428244" y="2899084"/>
              <a:ext cx="8512656" cy="1422762"/>
            </a:xfrm>
            <a:prstGeom prst="rect">
              <a:avLst/>
            </a:prstGeom>
          </p:spPr>
          <p:txBody>
            <a:bodyPr wrap="square">
              <a:spAutoFit/>
            </a:bodyPr>
            <a:lstStyle/>
            <a:p>
              <a:pPr marL="342900" indent="-342900">
                <a:lnSpc>
                  <a:spcPct val="150000"/>
                </a:lnSpc>
                <a:buClr>
                  <a:srgbClr val="FF0000"/>
                </a:buClr>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以上文中</a:t>
              </a:r>
              <a:r>
                <a:rPr lang="en-US" altLang="zh-CN" sz="2000" dirty="0">
                  <a:latin typeface="Times New Roman" panose="02020603050405020304" pitchFamily="18" charset="0"/>
                  <a:cs typeface="Times New Roman" panose="02020603050405020304" pitchFamily="18" charset="0"/>
                </a:rPr>
                <a:t>2x+y=4</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3x-2y=-1</a:t>
              </a:r>
              <a:r>
                <a:rPr lang="zh-CN" altLang="en-US" sz="2000" dirty="0">
                  <a:latin typeface="Times New Roman" panose="02020603050405020304" pitchFamily="18" charset="0"/>
                  <a:cs typeface="Times New Roman" panose="02020603050405020304" pitchFamily="18" charset="0"/>
                </a:rPr>
                <a:t>为例。如果我们将</a:t>
              </a:r>
              <a:r>
                <a:rPr lang="en-US" altLang="zh-CN" sz="2000" dirty="0">
                  <a:latin typeface="Times New Roman" panose="02020603050405020304" pitchFamily="18" charset="0"/>
                  <a:cs typeface="Times New Roman" panose="02020603050405020304" pitchFamily="18" charset="0"/>
                </a:rPr>
                <a:t>3x-2y=-1</a:t>
              </a:r>
              <a:r>
                <a:rPr lang="zh-CN" altLang="en-US" sz="2000" dirty="0">
                  <a:latin typeface="Times New Roman" panose="02020603050405020304" pitchFamily="18" charset="0"/>
                  <a:cs typeface="Times New Roman" panose="02020603050405020304" pitchFamily="18" charset="0"/>
                </a:rPr>
                <a:t>中的</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系数变为</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时，则需要对等式的系数除以</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再乘以</a:t>
              </a: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。由于</a:t>
              </a: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中的除法‘</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输出的是浮点数，最后得到的</a:t>
              </a:r>
              <a:r>
                <a:rPr lang="en-US" altLang="zh-CN" sz="2000" dirty="0">
                  <a:latin typeface="Times New Roman" panose="02020603050405020304" pitchFamily="18" charset="0"/>
                  <a:cs typeface="Times New Roman" panose="02020603050405020304" pitchFamily="18" charset="0"/>
                </a:rPr>
                <a:t>y</a:t>
              </a:r>
              <a:r>
                <a:rPr lang="zh-CN" altLang="en-US" sz="2000" dirty="0">
                  <a:latin typeface="Times New Roman" panose="02020603050405020304" pitchFamily="18" charset="0"/>
                  <a:cs typeface="Times New Roman" panose="02020603050405020304" pitchFamily="18" charset="0"/>
                </a:rPr>
                <a:t>的值就成了</a:t>
              </a:r>
              <a:r>
                <a:rPr lang="en-US" altLang="zh-CN" sz="2000" dirty="0">
                  <a:latin typeface="Times New Roman" panose="02020603050405020304" pitchFamily="18" charset="0"/>
                  <a:cs typeface="Times New Roman" panose="02020603050405020304" pitchFamily="18" charset="0"/>
                </a:rPr>
                <a:t>2.0000000000000004</a:t>
              </a:r>
              <a:r>
                <a:rPr lang="zh-CN" altLang="en-US"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45855897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12800"/>
            <a:ext cx="12192000" cy="5618956"/>
          </a:xfrm>
          <a:prstGeom prst="rect">
            <a:avLst/>
          </a:prstGeom>
          <a:solidFill>
            <a:srgbClr val="3A41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p>
        </p:txBody>
      </p:sp>
      <p:sp>
        <p:nvSpPr>
          <p:cNvPr id="3" name="矩形 2"/>
          <p:cNvSpPr/>
          <p:nvPr/>
        </p:nvSpPr>
        <p:spPr>
          <a:xfrm>
            <a:off x="1066800" y="603250"/>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endParaRPr>
          </a:p>
        </p:txBody>
      </p:sp>
      <p:sp>
        <p:nvSpPr>
          <p:cNvPr id="4" name="文本框 3"/>
          <p:cNvSpPr txBox="1"/>
          <p:nvPr/>
        </p:nvSpPr>
        <p:spPr>
          <a:xfrm>
            <a:off x="4926466" y="1349375"/>
            <a:ext cx="2339102" cy="523220"/>
          </a:xfrm>
          <a:prstGeom prst="rect">
            <a:avLst/>
          </a:prstGeom>
          <a:noFill/>
        </p:spPr>
        <p:txBody>
          <a:bodyPr wrap="non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solidFill>
                  <a:srgbClr val="FFE401"/>
                </a:solidFill>
                <a:latin typeface="微软雅黑" panose="020B0503020204020204" pitchFamily="34" charset="-122"/>
                <a:ea typeface="微软雅黑" panose="020B0503020204020204" pitchFamily="34" charset="-122"/>
              </a:rPr>
              <a:t>课程主要内容</a:t>
            </a:r>
          </a:p>
        </p:txBody>
      </p:sp>
      <p:cxnSp>
        <p:nvCxnSpPr>
          <p:cNvPr id="6" name="直接连接符 5"/>
          <p:cNvCxnSpPr/>
          <p:nvPr/>
        </p:nvCxnSpPr>
        <p:spPr>
          <a:xfrm>
            <a:off x="106680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2857500" y="603250"/>
            <a:ext cx="144463" cy="209550"/>
          </a:xfrm>
          <a:prstGeom prst="triangle">
            <a:avLst>
              <a:gd name="adj" fmla="val 893"/>
            </a:avLst>
          </a:prstGeom>
          <a:solidFill>
            <a:srgbClr val="E2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a:p>
        </p:txBody>
      </p:sp>
      <p:grpSp>
        <p:nvGrpSpPr>
          <p:cNvPr id="12315" name="组合 58"/>
          <p:cNvGrpSpPr>
            <a:grpSpLocks/>
          </p:cNvGrpSpPr>
          <p:nvPr/>
        </p:nvGrpSpPr>
        <p:grpSpPr bwMode="auto">
          <a:xfrm>
            <a:off x="5969000" y="6470650"/>
            <a:ext cx="254000" cy="254000"/>
            <a:chOff x="6457496" y="4658798"/>
            <a:chExt cx="254000" cy="254000"/>
          </a:xfrm>
        </p:grpSpPr>
        <p:sp>
          <p:nvSpPr>
            <p:cNvPr id="60" name="矩形 59"/>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a:p>
          </p:txBody>
        </p:sp>
        <p:sp>
          <p:nvSpPr>
            <p:cNvPr id="12318"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a:p>
          </p:txBody>
        </p:sp>
      </p:grpSp>
      <p:cxnSp>
        <p:nvCxnSpPr>
          <p:cNvPr id="63" name="直接连接符 62"/>
          <p:cNvCxnSpPr/>
          <p:nvPr/>
        </p:nvCxnSpPr>
        <p:spPr>
          <a:xfrm>
            <a:off x="831215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293757DC-638B-4D0B-A93B-C50F2C7A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37884"/>
            <a:ext cx="2483764" cy="620941"/>
          </a:xfrm>
          <a:prstGeom prst="rect">
            <a:avLst/>
          </a:prstGeom>
        </p:spPr>
      </p:pic>
      <p:pic>
        <p:nvPicPr>
          <p:cNvPr id="40" name="图片 39">
            <a:extLst>
              <a:ext uri="{FF2B5EF4-FFF2-40B4-BE49-F238E27FC236}">
                <a16:creationId xmlns:a16="http://schemas.microsoft.com/office/drawing/2014/main" id="{9A6980A3-308E-4EED-AF50-7DE64EBCF0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161" y="2014427"/>
            <a:ext cx="1619989" cy="945429"/>
          </a:xfrm>
          <a:prstGeom prst="rect">
            <a:avLst/>
          </a:prstGeom>
        </p:spPr>
      </p:pic>
      <p:pic>
        <p:nvPicPr>
          <p:cNvPr id="5" name="图片 4">
            <a:extLst>
              <a:ext uri="{FF2B5EF4-FFF2-40B4-BE49-F238E27FC236}">
                <a16:creationId xmlns:a16="http://schemas.microsoft.com/office/drawing/2014/main" id="{ABEABFE4-C935-4A34-9F16-7B825CDF8BCC}"/>
              </a:ext>
            </a:extLst>
          </p:cNvPr>
          <p:cNvPicPr>
            <a:picLocks noChangeAspect="1"/>
          </p:cNvPicPr>
          <p:nvPr/>
        </p:nvPicPr>
        <p:blipFill>
          <a:blip r:embed="rId5"/>
          <a:stretch>
            <a:fillRect/>
          </a:stretch>
        </p:blipFill>
        <p:spPr>
          <a:xfrm>
            <a:off x="3001963" y="2200277"/>
            <a:ext cx="5981701" cy="3763423"/>
          </a:xfrm>
          <a:prstGeom prst="rect">
            <a:avLst/>
          </a:prstGeom>
        </p:spPr>
      </p:pic>
    </p:spTree>
    <p:extLst>
      <p:ext uri="{BB962C8B-B14F-4D97-AF65-F5344CB8AC3E}">
        <p14:creationId xmlns:p14="http://schemas.microsoft.com/office/powerpoint/2010/main" val="2581388409"/>
      </p:ext>
    </p:extLst>
  </p:cSld>
  <p:clrMapOvr>
    <a:masterClrMapping/>
  </p:clrMapOvr>
  <p:transition spd="slow">
    <p:push dir="u"/>
  </p:transition>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方正兰亭粗黑_GBK"/>
        <a:ea typeface="方正兰亭粗黑_GBK"/>
        <a:cs typeface=""/>
      </a:majorFont>
      <a:minorFont>
        <a:latin typeface="方正兰亭纤黑_GBK"/>
        <a:ea typeface="方正兰亭纤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33265</Words>
  <Application>Microsoft Office PowerPoint</Application>
  <PresentationFormat>宽屏</PresentationFormat>
  <Paragraphs>1511</Paragraphs>
  <Slides>165</Slides>
  <Notes>84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165</vt:i4>
      </vt:variant>
    </vt:vector>
  </HeadingPairs>
  <TitlesOfParts>
    <vt:vector size="178" baseType="lpstr">
      <vt:lpstr>Microsoft YaHei Light</vt:lpstr>
      <vt:lpstr>方正兰亭超细黑简体</vt:lpstr>
      <vt:lpstr>方正兰亭粗黑_GBK</vt:lpstr>
      <vt:lpstr>方正兰亭纤黑_GBK</vt:lpstr>
      <vt:lpstr>楷体</vt:lpstr>
      <vt:lpstr>宋体</vt:lpstr>
      <vt:lpstr>微软雅黑</vt:lpstr>
      <vt:lpstr>Arial</vt:lpstr>
      <vt:lpstr>Calibri</vt:lpstr>
      <vt:lpstr>Cambria Math</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1.3.2 关于a=a+3</vt:lpstr>
      <vt:lpstr>1.3.3 常用算术运算符</vt:lpstr>
      <vt:lpstr>1.3.3 常用算术运算符</vt:lpstr>
      <vt:lpstr>PowerPoint 演示文稿</vt:lpstr>
      <vt:lpstr>1.3.3 常用算术运算符</vt:lpstr>
      <vt:lpstr>1.3.3 常用算术运算符</vt:lpstr>
      <vt:lpstr>1.3.3 常用算术运算符</vt:lpstr>
      <vt:lpstr>1.3.3 常用算术运算符</vt:lpstr>
      <vt:lpstr>1.3.3 常用算术运算符</vt:lpstr>
      <vt:lpstr>1.3.3 常用算术运算符</vt:lpstr>
      <vt:lpstr>1.3.3 常用算术运算符</vt:lpstr>
      <vt:lpstr>1.3.3 常用算术运算符</vt:lpstr>
      <vt:lpstr>1.3.3 常用算术运算符</vt:lpstr>
      <vt:lpstr>1.3.3 常用算术运算符</vt:lpstr>
      <vt:lpstr>1.3.3 常用算术运算符</vt:lpstr>
      <vt:lpstr>1.3.3 常用算术运算符</vt:lpstr>
      <vt:lpstr>1.3.3 常用算术运算符</vt:lpstr>
      <vt:lpstr>1.3.3 常用算术运算符</vt:lpstr>
      <vt:lpstr>1.3.3 常用算术运算符</vt:lpstr>
      <vt:lpstr>PowerPoint 演示文稿</vt:lpstr>
      <vt:lpstr>1.4 介绍数据类型</vt:lpstr>
      <vt:lpstr>1.4.1 布尔类型（Boolean）</vt:lpstr>
      <vt:lpstr>1.4.1 布尔类型（Boolean）</vt:lpstr>
      <vt:lpstr>1.4.1 布尔类型（Boolean）</vt:lpstr>
      <vt:lpstr>1.4.1 布尔类型（Boolean）</vt:lpstr>
      <vt:lpstr>1.4.1 布尔类型（Boolean）</vt:lpstr>
      <vt:lpstr>1.4.1 布尔类型（Boolean）</vt:lpstr>
      <vt:lpstr>1.4.1 布尔类型（Boolean）</vt:lpstr>
      <vt:lpstr>1.4.1 布尔类型（Boolean）</vt:lpstr>
      <vt:lpstr>1.4.1 布尔类型（Boolean）</vt:lpstr>
      <vt:lpstr>1.4.1 布尔类型（Boolean）</vt:lpstr>
      <vt:lpstr>1.4.2 列表（List）</vt:lpstr>
      <vt:lpstr>1.4.2 列表（List）</vt:lpstr>
      <vt:lpstr>1.4.2 列表（List）</vt:lpstr>
      <vt:lpstr>1.4.2 列表（List）</vt:lpstr>
      <vt:lpstr>1.4.2 列表（List）</vt:lpstr>
      <vt:lpstr>1.4.2 列表（List）</vt:lpstr>
      <vt:lpstr>1.4.2 列表（List）</vt:lpstr>
      <vt:lpstr>1.4.2 列表（List）</vt:lpstr>
      <vt:lpstr>1.4.2 列表（List）</vt:lpstr>
      <vt:lpstr>1.4.2 列表（List）</vt:lpstr>
      <vt:lpstr>1.4.2 列表（List）</vt:lpstr>
      <vt:lpstr>1.4.2 列表（List）</vt:lpstr>
      <vt:lpstr>1.4.2 列表（List）</vt:lpstr>
      <vt:lpstr>1.4.2 列表（List）</vt:lpstr>
      <vt:lpstr>1.4.2 列表（List）</vt:lpstr>
      <vt:lpstr>1.4.3 字符串（String）</vt:lpstr>
      <vt:lpstr>1.4.3 字符串（String）</vt:lpstr>
      <vt:lpstr>1.4.3 字符串（String）</vt:lpstr>
      <vt:lpstr>1.4.3 字符串（String）</vt:lpstr>
      <vt:lpstr>1.4.3 字符串（String）</vt:lpstr>
      <vt:lpstr>1.4.3 字符串（String）</vt:lpstr>
      <vt:lpstr>PowerPoint 演示文稿</vt:lpstr>
      <vt:lpstr>1.5.1 条件控制语句——if语句</vt:lpstr>
      <vt:lpstr>1.5.1 条件控制语句——if语句</vt:lpstr>
      <vt:lpstr>1.5.1 条件控制语句——if语句</vt:lpstr>
      <vt:lpstr>1.5.1 条件控制语句——if语句</vt:lpstr>
      <vt:lpstr>1.5.1条件控制语句——if语句</vt:lpstr>
      <vt:lpstr>1.5.1条件控制语句——if语句</vt:lpstr>
      <vt:lpstr>1.5.1条件控制语句——if语句</vt:lpstr>
      <vt:lpstr>1.5.1条件控制语句——if语句</vt:lpstr>
      <vt:lpstr>1.5.2循环控制语句——for循环</vt:lpstr>
      <vt:lpstr>1.5.2循环控制语句——for循环</vt:lpstr>
      <vt:lpstr>1.5.2循环控制语句——for循环</vt:lpstr>
      <vt:lpstr>1.5.2循环控制语句——for循环</vt:lpstr>
      <vt:lpstr>1.5.2循环控制语句——for循环</vt:lpstr>
      <vt:lpstr>1.5.2循环控制语句——for循环</vt:lpstr>
      <vt:lpstr>1.5.2循环控制语句——for循环</vt:lpstr>
      <vt:lpstr>1.5.2循环控制语句——for循环</vt:lpstr>
      <vt:lpstr>1.5.2循环控制语句——for循环</vt:lpstr>
      <vt:lpstr>1.5.2循环控制语句——for循环</vt:lpstr>
      <vt:lpstr>1.5.2循环控制语句——for循环</vt:lpstr>
      <vt:lpstr>1.5.2循环控制语句——for循环</vt:lpstr>
      <vt:lpstr>1.5.2循环控制语句——for循环</vt:lpstr>
      <vt:lpstr>1.5.2循环控制语句——for循环</vt:lpstr>
      <vt:lpstr>1.5.2循环控制语句——for循环</vt:lpstr>
      <vt:lpstr>1.5.2循环控制语句——for循环</vt:lpstr>
      <vt:lpstr>1.5.2循环控制语句——for循环</vt:lpstr>
      <vt:lpstr>1.5.2循环控制语句——for循环</vt:lpstr>
      <vt:lpstr>1.5.3循环控制语句——while循环</vt:lpstr>
      <vt:lpstr>1.5.3循环控制语句——while循环</vt:lpstr>
      <vt:lpstr>1.5.3循环控制语句——while循环</vt:lpstr>
      <vt:lpstr>1.5.3循环控制语句——while循环</vt:lpstr>
      <vt:lpstr>1.5.3循环控制语句——while循环</vt:lpstr>
      <vt:lpstr>1.5.3循环控制语句——while循环</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欧美杂志</dc:title>
  <dc:creator>第一PPT</dc:creator>
  <cp:keywords>www.1ppt.com</cp:keywords>
  <cp:lastModifiedBy>duyuq</cp:lastModifiedBy>
  <cp:revision>319</cp:revision>
  <dcterms:created xsi:type="dcterms:W3CDTF">2015-03-19T12:08:17Z</dcterms:created>
  <dcterms:modified xsi:type="dcterms:W3CDTF">2018-09-26T14:36:34Z</dcterms:modified>
</cp:coreProperties>
</file>